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703" r:id="rId5"/>
    <p:sldMasterId id="2147483686" r:id="rId6"/>
  </p:sldMasterIdLst>
  <p:notesMasterIdLst>
    <p:notesMasterId r:id="rId45"/>
  </p:notesMasterIdLst>
  <p:handoutMasterIdLst>
    <p:handoutMasterId r:id="rId46"/>
  </p:handoutMasterIdLst>
  <p:sldIdLst>
    <p:sldId id="348" r:id="rId7"/>
    <p:sldId id="256" r:id="rId8"/>
    <p:sldId id="288" r:id="rId9"/>
    <p:sldId id="320" r:id="rId10"/>
    <p:sldId id="290" r:id="rId11"/>
    <p:sldId id="289" r:id="rId12"/>
    <p:sldId id="369" r:id="rId13"/>
    <p:sldId id="352" r:id="rId14"/>
    <p:sldId id="295" r:id="rId15"/>
    <p:sldId id="354" r:id="rId16"/>
    <p:sldId id="355" r:id="rId17"/>
    <p:sldId id="356" r:id="rId18"/>
    <p:sldId id="300" r:id="rId19"/>
    <p:sldId id="347" r:id="rId20"/>
    <p:sldId id="351" r:id="rId21"/>
    <p:sldId id="302" r:id="rId22"/>
    <p:sldId id="303" r:id="rId23"/>
    <p:sldId id="367" r:id="rId24"/>
    <p:sldId id="326" r:id="rId25"/>
    <p:sldId id="357" r:id="rId26"/>
    <p:sldId id="358" r:id="rId27"/>
    <p:sldId id="310" r:id="rId28"/>
    <p:sldId id="311" r:id="rId29"/>
    <p:sldId id="340" r:id="rId30"/>
    <p:sldId id="314" r:id="rId31"/>
    <p:sldId id="321" r:id="rId32"/>
    <p:sldId id="322" r:id="rId33"/>
    <p:sldId id="341" r:id="rId34"/>
    <p:sldId id="360" r:id="rId35"/>
    <p:sldId id="305" r:id="rId36"/>
    <p:sldId id="332" r:id="rId37"/>
    <p:sldId id="361" r:id="rId38"/>
    <p:sldId id="362" r:id="rId39"/>
    <p:sldId id="363" r:id="rId40"/>
    <p:sldId id="364" r:id="rId41"/>
    <p:sldId id="365" r:id="rId42"/>
    <p:sldId id="278" r:id="rId43"/>
    <p:sldId id="325" r:id="rId44"/>
  </p:sldIdLst>
  <p:sldSz cx="9144000" cy="6858000" type="screen4x3"/>
  <p:notesSz cx="7010400" cy="92233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14AC"/>
    <a:srgbClr val="042B4A"/>
    <a:srgbClr val="2771DD"/>
    <a:srgbClr val="003B5D"/>
    <a:srgbClr val="139876"/>
    <a:srgbClr val="223651"/>
    <a:srgbClr val="7D3379"/>
    <a:srgbClr val="53A4CF"/>
    <a:srgbClr val="112638"/>
    <a:srgbClr val="45A78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409F6E-B049-F9AF-C19D-5A190918F4B8}" v="2" dt="2026-07-29T11:11:43.312"/>
    <p1510:client id="{AB734B73-5FD8-935D-CC38-85B5939EC529}" v="13" dt="2026-07-29T11:12:45.6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6441" autoAdjust="0"/>
  </p:normalViewPr>
  <p:slideViewPr>
    <p:cSldViewPr snapToGrid="0">
      <p:cViewPr varScale="1">
        <p:scale>
          <a:sx n="95" d="100"/>
          <a:sy n="95" d="100"/>
        </p:scale>
        <p:origin x="1662" y="96"/>
      </p:cViewPr>
      <p:guideLst>
        <p:guide orient="horz" pos="2160"/>
        <p:guide pos="2880"/>
      </p:guideLst>
    </p:cSldViewPr>
  </p:slideViewPr>
  <p:outlineViewPr>
    <p:cViewPr>
      <p:scale>
        <a:sx n="33" d="100"/>
        <a:sy n="33" d="100"/>
      </p:scale>
      <p:origin x="0" y="0"/>
    </p:cViewPr>
    <p:sldLst>
      <p:sld r:id="rId1" collapse="1"/>
    </p:sldLst>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handoutMaster" Target="handoutMasters/handoutMaster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_rels/viewProps.xml.rels><?xml version="1.0" encoding="UTF-8" standalone="yes"?>
<Relationships xmlns="http://schemas.openxmlformats.org/package/2006/relationships"><Relationship Id="rId1"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2757" tIns="46378" rIns="92757" bIns="46378" rtlCol="0"/>
          <a:lstStyle>
            <a:lvl1pPr algn="r">
              <a:defRPr sz="1200"/>
            </a:lvl1pPr>
          </a:lstStyle>
          <a:p>
            <a:fld id="{051798B2-8A4B-2446-B6F0-7A9B9C158E37}" type="datetimeFigureOut">
              <a:rPr lang="en-US" smtClean="0"/>
              <a:t>7/30/2026</a:t>
            </a:fld>
            <a:endParaRPr lang="en-US"/>
          </a:p>
        </p:txBody>
      </p:sp>
      <p:sp>
        <p:nvSpPr>
          <p:cNvPr id="4" name="Footer Placeholder 3"/>
          <p:cNvSpPr>
            <a:spLocks noGrp="1"/>
          </p:cNvSpPr>
          <p:nvPr>
            <p:ph type="ftr" sz="quarter" idx="2"/>
          </p:nvPr>
        </p:nvSpPr>
        <p:spPr>
          <a:xfrm>
            <a:off x="0" y="8760605"/>
            <a:ext cx="3037840" cy="461169"/>
          </a:xfrm>
          <a:prstGeom prst="rect">
            <a:avLst/>
          </a:prstGeom>
        </p:spPr>
        <p:txBody>
          <a:bodyPr vert="horz" lIns="92757" tIns="46378" rIns="92757" bIns="46378"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5"/>
            <a:ext cx="3037840" cy="461169"/>
          </a:xfrm>
          <a:prstGeom prst="rect">
            <a:avLst/>
          </a:prstGeom>
        </p:spPr>
        <p:txBody>
          <a:bodyPr vert="horz" lIns="92757" tIns="46378" rIns="92757" bIns="46378" rtlCol="0" anchor="b"/>
          <a:lstStyle>
            <a:lvl1pPr algn="r">
              <a:defRPr sz="1200"/>
            </a:lvl1pPr>
          </a:lstStyle>
          <a:p>
            <a:fld id="{3C943C99-E074-C04C-AF52-066428F31260}" type="slidenum">
              <a:rPr lang="en-US" smtClean="0"/>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2757" tIns="46378" rIns="92757" bIns="46378" rtlCol="0"/>
          <a:lstStyle>
            <a:lvl1pPr algn="r">
              <a:defRPr sz="1200"/>
            </a:lvl1pPr>
          </a:lstStyle>
          <a:p>
            <a:fld id="{E0FE1118-A4E6-2B4A-AF18-287D336DCF6C}" type="datetimeFigureOut">
              <a:rPr lang="en-US" smtClean="0"/>
              <a:t>7/30/2026</a:t>
            </a:fld>
            <a:endParaRPr lang="en-US"/>
          </a:p>
        </p:txBody>
      </p:sp>
      <p:sp>
        <p:nvSpPr>
          <p:cNvPr id="4" name="Slide Image Placeholder 3"/>
          <p:cNvSpPr>
            <a:spLocks noGrp="1" noRot="1" noChangeAspect="1"/>
          </p:cNvSpPr>
          <p:nvPr>
            <p:ph type="sldImg" idx="2"/>
          </p:nvPr>
        </p:nvSpPr>
        <p:spPr>
          <a:xfrm>
            <a:off x="1198563" y="692150"/>
            <a:ext cx="4613275" cy="3459163"/>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5"/>
            <a:ext cx="3037840" cy="461169"/>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5"/>
            <a:ext cx="3037840" cy="461169"/>
          </a:xfrm>
          <a:prstGeom prst="rect">
            <a:avLst/>
          </a:prstGeom>
        </p:spPr>
        <p:txBody>
          <a:bodyPr vert="horz" lIns="92757" tIns="46378" rIns="92757" bIns="46378" rtlCol="0" anchor="b"/>
          <a:lstStyle>
            <a:lvl1pPr algn="r">
              <a:defRPr sz="1200"/>
            </a:lvl1pPr>
          </a:lstStyle>
          <a:p>
            <a:fld id="{1683126A-5919-944C-8385-AD187C64D85E}" type="slidenum">
              <a:rPr lang="en-US" smtClean="0"/>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WIOA was signed into law July 22, 2014 and replaced WIA the Workforce Investment Act. This program provides funding for training and education for in demand skills across the 16 areas in Massachusetts and nationally from USDOL. </a:t>
            </a:r>
          </a:p>
        </p:txBody>
      </p:sp>
      <p:sp>
        <p:nvSpPr>
          <p:cNvPr id="4" name="Slide Number Placeholder 3"/>
          <p:cNvSpPr>
            <a:spLocks noGrp="1"/>
          </p:cNvSpPr>
          <p:nvPr>
            <p:ph type="sldNum" sz="quarter" idx="5"/>
          </p:nvPr>
        </p:nvSpPr>
        <p:spPr/>
        <p:txBody>
          <a:bodyPr/>
          <a:lstStyle/>
          <a:p>
            <a:fld id="{1683126A-5919-944C-8385-AD187C64D85E}" type="slidenum">
              <a:rPr lang="en-US" smtClean="0"/>
              <a:t>4</a:t>
            </a:fld>
            <a:endParaRPr lang="en-US"/>
          </a:p>
        </p:txBody>
      </p:sp>
    </p:spTree>
    <p:extLst>
      <p:ext uri="{BB962C8B-B14F-4D97-AF65-F5344CB8AC3E}">
        <p14:creationId xmlns:p14="http://schemas.microsoft.com/office/powerpoint/2010/main" val="992996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cs typeface="Calibri"/>
              </a:rPr>
              <a:t>This a newer policy developed during the pandemic to allow for centers to continue to collect eligibility documents and enroll participants in programs who were not able to provide them in person.  Definitely read this policy fully if you use this method for collecting documentation. </a:t>
            </a:r>
          </a:p>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t>14</a:t>
            </a:fld>
            <a:endParaRPr lang="en-US"/>
          </a:p>
        </p:txBody>
      </p:sp>
    </p:spTree>
    <p:extLst>
      <p:ext uri="{BB962C8B-B14F-4D97-AF65-F5344CB8AC3E}">
        <p14:creationId xmlns:p14="http://schemas.microsoft.com/office/powerpoint/2010/main" val="1430649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regards to use of Applicant Statements, you will want to be sure to fully read TEGL 23-19-1 Change 1. We do not want to exclude anyone who is having issues with providing documentation, but it should be used as a last resort. Moses notes must be clear and very detailed in these cases. Any questions on Source Documentation or Applicant Statements?</a:t>
            </a:r>
          </a:p>
        </p:txBody>
      </p:sp>
      <p:sp>
        <p:nvSpPr>
          <p:cNvPr id="4" name="Slide Number Placeholder 3"/>
          <p:cNvSpPr>
            <a:spLocks noGrp="1"/>
          </p:cNvSpPr>
          <p:nvPr>
            <p:ph type="sldNum" sz="quarter" idx="5"/>
          </p:nvPr>
        </p:nvSpPr>
        <p:spPr/>
        <p:txBody>
          <a:bodyPr/>
          <a:lstStyle/>
          <a:p>
            <a:fld id="{1683126A-5919-944C-8385-AD187C64D85E}" type="slidenum">
              <a:rPr lang="en-US" smtClean="0"/>
              <a:t>15</a:t>
            </a:fld>
            <a:endParaRPr lang="en-US"/>
          </a:p>
        </p:txBody>
      </p:sp>
    </p:spTree>
    <p:extLst>
      <p:ext uri="{BB962C8B-B14F-4D97-AF65-F5344CB8AC3E}">
        <p14:creationId xmlns:p14="http://schemas.microsoft.com/office/powerpoint/2010/main" val="2585598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Basic services can also include use of the resource room or attending workshops. </a:t>
            </a:r>
          </a:p>
        </p:txBody>
      </p:sp>
      <p:sp>
        <p:nvSpPr>
          <p:cNvPr id="4" name="Slide Number Placeholder 3"/>
          <p:cNvSpPr>
            <a:spLocks noGrp="1"/>
          </p:cNvSpPr>
          <p:nvPr>
            <p:ph type="sldNum" sz="quarter" idx="5"/>
          </p:nvPr>
        </p:nvSpPr>
        <p:spPr/>
        <p:txBody>
          <a:bodyPr/>
          <a:lstStyle/>
          <a:p>
            <a:fld id="{1683126A-5919-944C-8385-AD187C64D85E}" type="slidenum">
              <a:rPr lang="en-US" smtClean="0"/>
              <a:t>16</a:t>
            </a:fld>
            <a:endParaRPr lang="en-US"/>
          </a:p>
        </p:txBody>
      </p:sp>
    </p:spTree>
    <p:extLst>
      <p:ext uri="{BB962C8B-B14F-4D97-AF65-F5344CB8AC3E}">
        <p14:creationId xmlns:p14="http://schemas.microsoft.com/office/powerpoint/2010/main" val="1853947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programs require enrollment to be accessible to the customer. </a:t>
            </a:r>
          </a:p>
        </p:txBody>
      </p:sp>
      <p:sp>
        <p:nvSpPr>
          <p:cNvPr id="4" name="Slide Number Placeholder 3"/>
          <p:cNvSpPr>
            <a:spLocks noGrp="1"/>
          </p:cNvSpPr>
          <p:nvPr>
            <p:ph type="sldNum" sz="quarter" idx="5"/>
          </p:nvPr>
        </p:nvSpPr>
        <p:spPr/>
        <p:txBody>
          <a:bodyPr/>
          <a:lstStyle/>
          <a:p>
            <a:fld id="{1683126A-5919-944C-8385-AD187C64D85E}" type="slidenum">
              <a:rPr lang="en-US" smtClean="0"/>
              <a:t>17</a:t>
            </a:fld>
            <a:endParaRPr lang="en-US"/>
          </a:p>
        </p:txBody>
      </p:sp>
    </p:spTree>
    <p:extLst>
      <p:ext uri="{BB962C8B-B14F-4D97-AF65-F5344CB8AC3E}">
        <p14:creationId xmlns:p14="http://schemas.microsoft.com/office/powerpoint/2010/main" val="1028622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21130-8237-A0C9-D376-95FF22310D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8ED9A9-6307-77B3-5805-CB6A9575AD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FFBB9-5EE7-A425-D3A3-9F2657A826AE}"/>
              </a:ext>
            </a:extLst>
          </p:cNvPr>
          <p:cNvSpPr>
            <a:spLocks noGrp="1"/>
          </p:cNvSpPr>
          <p:nvPr>
            <p:ph type="body" idx="1"/>
          </p:nvPr>
        </p:nvSpPr>
        <p:spPr/>
        <p:txBody>
          <a:bodyPr/>
          <a:lstStyle/>
          <a:p>
            <a:r>
              <a:rPr lang="en-US" dirty="0">
                <a:cs typeface="Calibri"/>
              </a:rPr>
              <a:t>These programs require enrollment to be accessible to the customer. </a:t>
            </a:r>
          </a:p>
        </p:txBody>
      </p:sp>
      <p:sp>
        <p:nvSpPr>
          <p:cNvPr id="4" name="Slide Number Placeholder 3">
            <a:extLst>
              <a:ext uri="{FF2B5EF4-FFF2-40B4-BE49-F238E27FC236}">
                <a16:creationId xmlns:a16="http://schemas.microsoft.com/office/drawing/2014/main" id="{750627FF-C9F5-3608-6357-AD0333F8FC11}"/>
              </a:ext>
            </a:extLst>
          </p:cNvPr>
          <p:cNvSpPr>
            <a:spLocks noGrp="1"/>
          </p:cNvSpPr>
          <p:nvPr>
            <p:ph type="sldNum" sz="quarter" idx="5"/>
          </p:nvPr>
        </p:nvSpPr>
        <p:spPr/>
        <p:txBody>
          <a:bodyPr/>
          <a:lstStyle/>
          <a:p>
            <a:fld id="{1683126A-5919-944C-8385-AD187C64D85E}" type="slidenum">
              <a:rPr lang="en-US" smtClean="0"/>
              <a:t>18</a:t>
            </a:fld>
            <a:endParaRPr lang="en-US"/>
          </a:p>
        </p:txBody>
      </p:sp>
    </p:spTree>
    <p:extLst>
      <p:ext uri="{BB962C8B-B14F-4D97-AF65-F5344CB8AC3E}">
        <p14:creationId xmlns:p14="http://schemas.microsoft.com/office/powerpoint/2010/main" val="3646062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CAP or IEP is a living document and must be continually monitored to ensure the customer is on track for success or to see if changes are needed. </a:t>
            </a:r>
          </a:p>
        </p:txBody>
      </p:sp>
      <p:sp>
        <p:nvSpPr>
          <p:cNvPr id="4" name="Slide Number Placeholder 3"/>
          <p:cNvSpPr>
            <a:spLocks noGrp="1"/>
          </p:cNvSpPr>
          <p:nvPr>
            <p:ph type="sldNum" sz="quarter" idx="5"/>
          </p:nvPr>
        </p:nvSpPr>
        <p:spPr/>
        <p:txBody>
          <a:bodyPr/>
          <a:lstStyle/>
          <a:p>
            <a:fld id="{1683126A-5919-944C-8385-AD187C64D85E}" type="slidenum">
              <a:rPr lang="en-US" smtClean="0"/>
              <a:t>19</a:t>
            </a:fld>
            <a:endParaRPr lang="en-US"/>
          </a:p>
        </p:txBody>
      </p:sp>
    </p:spTree>
    <p:extLst>
      <p:ext uri="{BB962C8B-B14F-4D97-AF65-F5344CB8AC3E}">
        <p14:creationId xmlns:p14="http://schemas.microsoft.com/office/powerpoint/2010/main" val="1702110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C76AB-25BB-8ABD-7F19-625628E521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D75ED-BF8F-C724-C71F-E0A279BC26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F7D6AE-DCDD-E0AD-2C43-66FDEFCBF028}"/>
              </a:ext>
            </a:extLst>
          </p:cNvPr>
          <p:cNvSpPr>
            <a:spLocks noGrp="1"/>
          </p:cNvSpPr>
          <p:nvPr>
            <p:ph type="body" idx="1"/>
          </p:nvPr>
        </p:nvSpPr>
        <p:spPr/>
        <p:txBody>
          <a:bodyPr/>
          <a:lstStyle/>
          <a:p>
            <a:r>
              <a:rPr lang="en-US" dirty="0">
                <a:cs typeface="Calibri"/>
              </a:rPr>
              <a:t>How do we do this? We use the Career Plan/Youth ISS tab Moses of course. The first tab we use to set goals for the customer by breaking down the steps needed to obtain employment. This is </a:t>
            </a:r>
            <a:r>
              <a:rPr lang="en-US">
                <a:cs typeface="Calibri"/>
              </a:rPr>
              <a:t>also where </a:t>
            </a:r>
            <a:r>
              <a:rPr lang="en-US" dirty="0">
                <a:cs typeface="Calibri"/>
              </a:rPr>
              <a:t>we enter Measurable Skills Gains which we cover in the WIOA Performance training coming up. </a:t>
            </a:r>
          </a:p>
        </p:txBody>
      </p:sp>
      <p:sp>
        <p:nvSpPr>
          <p:cNvPr id="4" name="Slide Number Placeholder 3">
            <a:extLst>
              <a:ext uri="{FF2B5EF4-FFF2-40B4-BE49-F238E27FC236}">
                <a16:creationId xmlns:a16="http://schemas.microsoft.com/office/drawing/2014/main" id="{802355C3-E7AD-5327-7477-FCCCEE8E8A43}"/>
              </a:ext>
            </a:extLst>
          </p:cNvPr>
          <p:cNvSpPr>
            <a:spLocks noGrp="1"/>
          </p:cNvSpPr>
          <p:nvPr>
            <p:ph type="sldNum" sz="quarter" idx="5"/>
          </p:nvPr>
        </p:nvSpPr>
        <p:spPr/>
        <p:txBody>
          <a:bodyPr/>
          <a:lstStyle/>
          <a:p>
            <a:fld id="{1683126A-5919-944C-8385-AD187C64D85E}" type="slidenum">
              <a:rPr lang="en-US" smtClean="0"/>
              <a:t>20</a:t>
            </a:fld>
            <a:endParaRPr lang="en-US"/>
          </a:p>
        </p:txBody>
      </p:sp>
    </p:spTree>
    <p:extLst>
      <p:ext uri="{BB962C8B-B14F-4D97-AF65-F5344CB8AC3E}">
        <p14:creationId xmlns:p14="http://schemas.microsoft.com/office/powerpoint/2010/main" val="2089977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5E093-5F85-A341-B9B0-D8C10A5F6C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0982DE-11AE-D3CF-A145-04FC59053D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22DB7-CDD7-A277-C752-04898D59A5BD}"/>
              </a:ext>
            </a:extLst>
          </p:cNvPr>
          <p:cNvSpPr>
            <a:spLocks noGrp="1"/>
          </p:cNvSpPr>
          <p:nvPr>
            <p:ph type="body" idx="1"/>
          </p:nvPr>
        </p:nvSpPr>
        <p:spPr/>
        <p:txBody>
          <a:bodyPr/>
          <a:lstStyle/>
          <a:p>
            <a:r>
              <a:rPr lang="en-US" dirty="0">
                <a:cs typeface="Calibri"/>
              </a:rPr>
              <a:t>The next tab we use is Assessment. This is a summary of all the assessments. You will want to make notes on the side for things like </a:t>
            </a:r>
            <a:r>
              <a:rPr lang="en-US" dirty="0" err="1">
                <a:cs typeface="Calibri"/>
              </a:rPr>
              <a:t>cori</a:t>
            </a:r>
            <a:r>
              <a:rPr lang="en-US" dirty="0">
                <a:cs typeface="Calibri"/>
              </a:rPr>
              <a:t>, sori. Any specialized skills and education as well as any test/assessment notations. And finally, everyone's favorite LMR. Be sure you have gone over the LMR with the customer, so they understand the skills needed, salary range and outlook on their careers.</a:t>
            </a:r>
          </a:p>
        </p:txBody>
      </p:sp>
      <p:sp>
        <p:nvSpPr>
          <p:cNvPr id="4" name="Slide Number Placeholder 3">
            <a:extLst>
              <a:ext uri="{FF2B5EF4-FFF2-40B4-BE49-F238E27FC236}">
                <a16:creationId xmlns:a16="http://schemas.microsoft.com/office/drawing/2014/main" id="{D8730B7E-7569-570B-C81E-95C273E003D2}"/>
              </a:ext>
            </a:extLst>
          </p:cNvPr>
          <p:cNvSpPr>
            <a:spLocks noGrp="1"/>
          </p:cNvSpPr>
          <p:nvPr>
            <p:ph type="sldNum" sz="quarter" idx="5"/>
          </p:nvPr>
        </p:nvSpPr>
        <p:spPr/>
        <p:txBody>
          <a:bodyPr/>
          <a:lstStyle/>
          <a:p>
            <a:fld id="{1683126A-5919-944C-8385-AD187C64D85E}" type="slidenum">
              <a:rPr lang="en-US" smtClean="0"/>
              <a:t>21</a:t>
            </a:fld>
            <a:endParaRPr lang="en-US"/>
          </a:p>
        </p:txBody>
      </p:sp>
    </p:spTree>
    <p:extLst>
      <p:ext uri="{BB962C8B-B14F-4D97-AF65-F5344CB8AC3E}">
        <p14:creationId xmlns:p14="http://schemas.microsoft.com/office/powerpoint/2010/main" val="1405885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the exception, if a customer is working with Mass Rehab and has received assessments and is being prepared to attend training by providing transportation or adaptive equipment for training provided by us. There is a policy in the next couple of slides regarding Shared </a:t>
            </a:r>
            <a:r>
              <a:rPr lang="en-US" dirty="0" err="1">
                <a:cs typeface="Calibri"/>
              </a:rPr>
              <a:t>Cusotmers</a:t>
            </a:r>
            <a:r>
              <a:rPr lang="en-US">
                <a:cs typeface="Calibri"/>
              </a:rPr>
              <a:t> as well. </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22</a:t>
            </a:fld>
            <a:endParaRPr lang="en-US"/>
          </a:p>
        </p:txBody>
      </p:sp>
    </p:spTree>
    <p:extLst>
      <p:ext uri="{BB962C8B-B14F-4D97-AF65-F5344CB8AC3E}">
        <p14:creationId xmlns:p14="http://schemas.microsoft.com/office/powerpoint/2010/main" val="1118943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customer has the choice to select the eligible training provider who fits their needs the best. </a:t>
            </a:r>
          </a:p>
        </p:txBody>
      </p:sp>
      <p:sp>
        <p:nvSpPr>
          <p:cNvPr id="4" name="Slide Number Placeholder 3"/>
          <p:cNvSpPr>
            <a:spLocks noGrp="1"/>
          </p:cNvSpPr>
          <p:nvPr>
            <p:ph type="sldNum" sz="quarter" idx="5"/>
          </p:nvPr>
        </p:nvSpPr>
        <p:spPr/>
        <p:txBody>
          <a:bodyPr/>
          <a:lstStyle/>
          <a:p>
            <a:fld id="{1683126A-5919-944C-8385-AD187C64D85E}" type="slidenum">
              <a:rPr lang="en-US" smtClean="0"/>
              <a:t>23</a:t>
            </a:fld>
            <a:endParaRPr lang="en-US"/>
          </a:p>
        </p:txBody>
      </p:sp>
    </p:spTree>
    <p:extLst>
      <p:ext uri="{BB962C8B-B14F-4D97-AF65-F5344CB8AC3E}">
        <p14:creationId xmlns:p14="http://schemas.microsoft.com/office/powerpoint/2010/main" val="2753204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 priority 1 and 2 seem redundant but they are not. Priority 1 is for Veterans and Eligible spouses who are also receiving public assistance, other low income or are basic skills deficient. Priority 2 is persons who are non veteran or eligible spouses are also </a:t>
            </a:r>
            <a:r>
              <a:rPr lang="en-US" dirty="0"/>
              <a:t>receiving public assistance, other low income or are basic skills deficient. Priority 4 is established by local policy. Priority 5 is everyone else who do not fall under the previous categories. Any questions on Priority of Service.</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5</a:t>
            </a:fld>
            <a:endParaRPr lang="en-US"/>
          </a:p>
        </p:txBody>
      </p:sp>
    </p:spTree>
    <p:extLst>
      <p:ext uri="{BB962C8B-B14F-4D97-AF65-F5344CB8AC3E}">
        <p14:creationId xmlns:p14="http://schemas.microsoft.com/office/powerpoint/2010/main" val="25075574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76b857f72a_1_7:notes"/>
          <p:cNvSpPr>
            <a:spLocks noGrp="1" noRot="1" noChangeAspect="1"/>
          </p:cNvSpPr>
          <p:nvPr>
            <p:ph type="sldImg" idx="2"/>
          </p:nvPr>
        </p:nvSpPr>
        <p:spPr>
          <a:xfrm>
            <a:off x="1181100" y="696913"/>
            <a:ext cx="4648200" cy="34877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76b857f72a_1_7:notes"/>
          <p:cNvSpPr txBox="1">
            <a:spLocks noGrp="1"/>
          </p:cNvSpPr>
          <p:nvPr>
            <p:ph type="body" idx="1"/>
          </p:nvPr>
        </p:nvSpPr>
        <p:spPr>
          <a:xfrm>
            <a:off x="701040" y="4415791"/>
            <a:ext cx="5608200" cy="4183500"/>
          </a:xfrm>
          <a:prstGeom prst="rect">
            <a:avLst/>
          </a:prstGeom>
        </p:spPr>
        <p:txBody>
          <a:bodyPr spcFirstLastPara="1" wrap="square" lIns="92750" tIns="46375" rIns="92750" bIns="46375" anchor="t" anchorCtr="0">
            <a:noAutofit/>
          </a:bodyPr>
          <a:lstStyle/>
          <a:p>
            <a:r>
              <a:rPr lang="en-US" dirty="0">
                <a:cs typeface="Calibri"/>
              </a:rPr>
              <a:t>This is the framework for Case Management. We bring the customer through assessments, career planning, preparation and training, job matching and placement then on to follow-up services. Notice the yellow band throughout this process we are here to offer support beginning with establishing a rapport, coaching and motivating and then tracking and following up with the customer to ensure their new job is going well. Any questions on Career Planning?</a:t>
            </a:r>
            <a:endParaRPr dirty="0"/>
          </a:p>
        </p:txBody>
      </p:sp>
      <p:sp>
        <p:nvSpPr>
          <p:cNvPr id="162" name="Google Shape;162;g76b857f72a_1_7:notes"/>
          <p:cNvSpPr txBox="1">
            <a:spLocks noGrp="1"/>
          </p:cNvSpPr>
          <p:nvPr>
            <p:ph type="sldNum" idx="12"/>
          </p:nvPr>
        </p:nvSpPr>
        <p:spPr>
          <a:xfrm>
            <a:off x="3970938" y="8829967"/>
            <a:ext cx="3037800" cy="464700"/>
          </a:xfrm>
          <a:prstGeom prst="rect">
            <a:avLst/>
          </a:prstGeom>
        </p:spPr>
        <p:txBody>
          <a:bodyPr spcFirstLastPara="1" wrap="square" lIns="92750" tIns="46375" rIns="92750" bIns="463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196137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are payments to assist with things like bus passes, scrubs, childcare or fuel assistance. A local policy </a:t>
            </a:r>
            <a:r>
              <a:rPr lang="en-US" dirty="0"/>
              <a:t>must be in place before these payments are issued to define when, how, why and how much the payments will be. Be sure payments are not duplicated. </a:t>
            </a:r>
          </a:p>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25</a:t>
            </a:fld>
            <a:endParaRPr lang="en-US"/>
          </a:p>
        </p:txBody>
      </p:sp>
    </p:spTree>
    <p:extLst>
      <p:ext uri="{BB962C8B-B14F-4D97-AF65-F5344CB8AC3E}">
        <p14:creationId xmlns:p14="http://schemas.microsoft.com/office/powerpoint/2010/main" val="15300302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don’t do this alone. We have WIOA partners to assist customers with barriers that maybe outside of our scope.  This was a big change from WIA to WIOA. These are the WIOA required partners. In the first column you will see the name of the Partner Program, next the Population they serve and last the services they provide.</a:t>
            </a:r>
          </a:p>
        </p:txBody>
      </p:sp>
      <p:sp>
        <p:nvSpPr>
          <p:cNvPr id="4" name="Slide Number Placeholder 3"/>
          <p:cNvSpPr>
            <a:spLocks noGrp="1"/>
          </p:cNvSpPr>
          <p:nvPr>
            <p:ph type="sldNum" sz="quarter" idx="5"/>
          </p:nvPr>
        </p:nvSpPr>
        <p:spPr/>
        <p:txBody>
          <a:bodyPr/>
          <a:lstStyle/>
          <a:p>
            <a:fld id="{1683126A-5919-944C-8385-AD187C64D85E}" type="slidenum">
              <a:rPr lang="en-US" smtClean="0"/>
              <a:t>26</a:t>
            </a:fld>
            <a:endParaRPr lang="en-US"/>
          </a:p>
        </p:txBody>
      </p:sp>
    </p:spTree>
    <p:extLst>
      <p:ext uri="{BB962C8B-B14F-4D97-AF65-F5344CB8AC3E}">
        <p14:creationId xmlns:p14="http://schemas.microsoft.com/office/powerpoint/2010/main" val="3291980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Shared customers must be documented in Moses and services can not be duplicated. </a:t>
            </a:r>
          </a:p>
        </p:txBody>
      </p:sp>
      <p:sp>
        <p:nvSpPr>
          <p:cNvPr id="4" name="Slide Number Placeholder 3"/>
          <p:cNvSpPr>
            <a:spLocks noGrp="1"/>
          </p:cNvSpPr>
          <p:nvPr>
            <p:ph type="sldNum" sz="quarter" idx="5"/>
          </p:nvPr>
        </p:nvSpPr>
        <p:spPr/>
        <p:txBody>
          <a:bodyPr/>
          <a:lstStyle/>
          <a:p>
            <a:fld id="{1683126A-5919-944C-8385-AD187C64D85E}" type="slidenum">
              <a:rPr lang="en-US" smtClean="0"/>
              <a:t>27</a:t>
            </a:fld>
            <a:endParaRPr lang="en-US"/>
          </a:p>
        </p:txBody>
      </p:sp>
    </p:spTree>
    <p:extLst>
      <p:ext uri="{BB962C8B-B14F-4D97-AF65-F5344CB8AC3E}">
        <p14:creationId xmlns:p14="http://schemas.microsoft.com/office/powerpoint/2010/main" val="34883326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655E6-E319-E6F7-4CAE-62253A3D5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B9F69-197C-6BB3-2930-469FDE9E6C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55C957-5881-BBBD-E8A3-E593E00B7298}"/>
              </a:ext>
            </a:extLst>
          </p:cNvPr>
          <p:cNvSpPr>
            <a:spLocks noGrp="1"/>
          </p:cNvSpPr>
          <p:nvPr>
            <p:ph type="body" idx="1"/>
          </p:nvPr>
        </p:nvSpPr>
        <p:spPr/>
        <p:txBody>
          <a:bodyPr/>
          <a:lstStyle/>
          <a:p>
            <a:r>
              <a:rPr lang="en-US" dirty="0">
                <a:cs typeface="Calibri"/>
              </a:rPr>
              <a:t>After you have confirmed your customer is working with a partner agency you will enroll them in the programs section on the Basic tab of Moses. Scroll down until you find the partner and then click apply and save. Of course you will enter notes to tell how you confirmed this and details of services and assistance they receive, </a:t>
            </a:r>
          </a:p>
        </p:txBody>
      </p:sp>
      <p:sp>
        <p:nvSpPr>
          <p:cNvPr id="4" name="Slide Number Placeholder 3">
            <a:extLst>
              <a:ext uri="{FF2B5EF4-FFF2-40B4-BE49-F238E27FC236}">
                <a16:creationId xmlns:a16="http://schemas.microsoft.com/office/drawing/2014/main" id="{B930C35D-6C53-0B2D-2539-E9E064E49FBB}"/>
              </a:ext>
            </a:extLst>
          </p:cNvPr>
          <p:cNvSpPr>
            <a:spLocks noGrp="1"/>
          </p:cNvSpPr>
          <p:nvPr>
            <p:ph type="sldNum" sz="quarter" idx="5"/>
          </p:nvPr>
        </p:nvSpPr>
        <p:spPr/>
        <p:txBody>
          <a:bodyPr/>
          <a:lstStyle/>
          <a:p>
            <a:fld id="{1683126A-5919-944C-8385-AD187C64D85E}" type="slidenum">
              <a:rPr lang="en-US" smtClean="0"/>
              <a:t>29</a:t>
            </a:fld>
            <a:endParaRPr lang="en-US"/>
          </a:p>
        </p:txBody>
      </p:sp>
    </p:spTree>
    <p:extLst>
      <p:ext uri="{BB962C8B-B14F-4D97-AF65-F5344CB8AC3E}">
        <p14:creationId xmlns:p14="http://schemas.microsoft.com/office/powerpoint/2010/main" val="40892496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Please keep in mind these are not blue bold services. Blue bold services will restart you’re your 12 month follow up clock. You also need to add notes in Moses to describe what type of follow up services you provided the customer. </a:t>
            </a:r>
          </a:p>
        </p:txBody>
      </p:sp>
      <p:sp>
        <p:nvSpPr>
          <p:cNvPr id="4" name="Slide Number Placeholder 3"/>
          <p:cNvSpPr>
            <a:spLocks noGrp="1"/>
          </p:cNvSpPr>
          <p:nvPr>
            <p:ph type="sldNum" sz="quarter" idx="5"/>
          </p:nvPr>
        </p:nvSpPr>
        <p:spPr/>
        <p:txBody>
          <a:bodyPr/>
          <a:lstStyle/>
          <a:p>
            <a:fld id="{1683126A-5919-944C-8385-AD187C64D85E}" type="slidenum">
              <a:rPr lang="en-US" smtClean="0"/>
              <a:t>30</a:t>
            </a:fld>
            <a:endParaRPr lang="en-US"/>
          </a:p>
        </p:txBody>
      </p:sp>
    </p:spTree>
    <p:extLst>
      <p:ext uri="{BB962C8B-B14F-4D97-AF65-F5344CB8AC3E}">
        <p14:creationId xmlns:p14="http://schemas.microsoft.com/office/powerpoint/2010/main" val="38929738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next couple of slides show screenshots will show how they look in Moses. Employment services goals have not been negotiated as of yet, but are being tracked to establish future goals. </a:t>
            </a:r>
          </a:p>
        </p:txBody>
      </p:sp>
      <p:sp>
        <p:nvSpPr>
          <p:cNvPr id="4" name="Slide Number Placeholder 3"/>
          <p:cNvSpPr>
            <a:spLocks noGrp="1"/>
          </p:cNvSpPr>
          <p:nvPr>
            <p:ph type="sldNum" sz="quarter" idx="5"/>
          </p:nvPr>
        </p:nvSpPr>
        <p:spPr/>
        <p:txBody>
          <a:bodyPr/>
          <a:lstStyle/>
          <a:p>
            <a:fld id="{1683126A-5919-944C-8385-AD187C64D85E}" type="slidenum">
              <a:rPr lang="en-US" smtClean="0"/>
              <a:t>31</a:t>
            </a:fld>
            <a:endParaRPr lang="en-US"/>
          </a:p>
        </p:txBody>
      </p:sp>
    </p:spTree>
    <p:extLst>
      <p:ext uri="{BB962C8B-B14F-4D97-AF65-F5344CB8AC3E}">
        <p14:creationId xmlns:p14="http://schemas.microsoft.com/office/powerpoint/2010/main" val="7323729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9CC66-7D84-50F0-A2A1-7B242A994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41319-4D56-ECA0-7837-E1BD230F88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0EF114-9D97-473A-45B0-764D7B78AE66}"/>
              </a:ext>
            </a:extLst>
          </p:cNvPr>
          <p:cNvSpPr>
            <a:spLocks noGrp="1"/>
          </p:cNvSpPr>
          <p:nvPr>
            <p:ph type="body" idx="1"/>
          </p:nvPr>
        </p:nvSpPr>
        <p:spPr/>
        <p:txBody>
          <a:bodyPr/>
          <a:lstStyle/>
          <a:p>
            <a:r>
              <a:rPr lang="en-US" dirty="0">
                <a:cs typeface="Calibri"/>
              </a:rPr>
              <a:t>In the general services tab in Moses you would select Follow-up Including WIOA. These are not blue bold services and will not restart your clock. </a:t>
            </a:r>
          </a:p>
        </p:txBody>
      </p:sp>
      <p:sp>
        <p:nvSpPr>
          <p:cNvPr id="4" name="Slide Number Placeholder 3">
            <a:extLst>
              <a:ext uri="{FF2B5EF4-FFF2-40B4-BE49-F238E27FC236}">
                <a16:creationId xmlns:a16="http://schemas.microsoft.com/office/drawing/2014/main" id="{BDBAD65E-2F0B-FD20-BD8C-986D3D4524B9}"/>
              </a:ext>
            </a:extLst>
          </p:cNvPr>
          <p:cNvSpPr>
            <a:spLocks noGrp="1"/>
          </p:cNvSpPr>
          <p:nvPr>
            <p:ph type="sldNum" sz="quarter" idx="5"/>
          </p:nvPr>
        </p:nvSpPr>
        <p:spPr/>
        <p:txBody>
          <a:bodyPr/>
          <a:lstStyle/>
          <a:p>
            <a:fld id="{1683126A-5919-944C-8385-AD187C64D85E}" type="slidenum">
              <a:rPr lang="en-US" smtClean="0"/>
              <a:t>32</a:t>
            </a:fld>
            <a:endParaRPr lang="en-US"/>
          </a:p>
        </p:txBody>
      </p:sp>
    </p:spTree>
    <p:extLst>
      <p:ext uri="{BB962C8B-B14F-4D97-AF65-F5344CB8AC3E}">
        <p14:creationId xmlns:p14="http://schemas.microsoft.com/office/powerpoint/2010/main" val="1493515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56CF-87FA-5C50-BA36-FC41F20EF8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A40AA5-6C98-E988-81DC-3665EB3710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31B2A6-4D68-2891-092F-A50D62001F96}"/>
              </a:ext>
            </a:extLst>
          </p:cNvPr>
          <p:cNvSpPr>
            <a:spLocks noGrp="1"/>
          </p:cNvSpPr>
          <p:nvPr>
            <p:ph type="body" idx="1"/>
          </p:nvPr>
        </p:nvSpPr>
        <p:spPr/>
        <p:txBody>
          <a:bodyPr/>
          <a:lstStyle/>
          <a:p>
            <a:r>
              <a:rPr lang="en-US" dirty="0">
                <a:cs typeface="Calibri"/>
              </a:rPr>
              <a:t>There is a </a:t>
            </a:r>
            <a:r>
              <a:rPr lang="en-US">
                <a:cs typeface="Calibri"/>
              </a:rPr>
              <a:t>non blue-bold </a:t>
            </a:r>
            <a:r>
              <a:rPr lang="en-US" dirty="0">
                <a:cs typeface="Calibri"/>
              </a:rPr>
              <a:t>service under each service category for follow-up, notice the After Exit Follow in plain text. Be sure to use the non blue/bold service and enter details in the notes section of Moses.</a:t>
            </a:r>
          </a:p>
        </p:txBody>
      </p:sp>
      <p:sp>
        <p:nvSpPr>
          <p:cNvPr id="4" name="Slide Number Placeholder 3">
            <a:extLst>
              <a:ext uri="{FF2B5EF4-FFF2-40B4-BE49-F238E27FC236}">
                <a16:creationId xmlns:a16="http://schemas.microsoft.com/office/drawing/2014/main" id="{2678E24F-FF9E-9D6B-2110-A3C0F369B16C}"/>
              </a:ext>
            </a:extLst>
          </p:cNvPr>
          <p:cNvSpPr>
            <a:spLocks noGrp="1"/>
          </p:cNvSpPr>
          <p:nvPr>
            <p:ph type="sldNum" sz="quarter" idx="5"/>
          </p:nvPr>
        </p:nvSpPr>
        <p:spPr/>
        <p:txBody>
          <a:bodyPr/>
          <a:lstStyle/>
          <a:p>
            <a:fld id="{1683126A-5919-944C-8385-AD187C64D85E}" type="slidenum">
              <a:rPr lang="en-US" smtClean="0"/>
              <a:t>33</a:t>
            </a:fld>
            <a:endParaRPr lang="en-US"/>
          </a:p>
        </p:txBody>
      </p:sp>
    </p:spTree>
    <p:extLst>
      <p:ext uri="{BB962C8B-B14F-4D97-AF65-F5344CB8AC3E}">
        <p14:creationId xmlns:p14="http://schemas.microsoft.com/office/powerpoint/2010/main" val="35248852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EB552-9FFB-4A3D-15A5-447F15501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569A81-7295-D0A9-8FEB-55B15F620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8F73BD-B655-B9C3-8408-29FA564D4EEE}"/>
              </a:ext>
            </a:extLst>
          </p:cNvPr>
          <p:cNvSpPr>
            <a:spLocks noGrp="1"/>
          </p:cNvSpPr>
          <p:nvPr>
            <p:ph type="body" idx="1"/>
          </p:nvPr>
        </p:nvSpPr>
        <p:spPr/>
        <p:txBody>
          <a:bodyPr/>
          <a:lstStyle/>
          <a:p>
            <a:r>
              <a:rPr lang="en-US" dirty="0"/>
              <a:t>To enter retention services in Moses go to the General tab under the Services tab. Select a previous service requiring Retention, the Retention button it will become active. When you click on the retention button the General Services Detail window will appear. Moses lists retention by months, so to enter 2nd quarter after exit retention service you would select the 6 month option. The Service Details are performance related to obtain a positive outcome for Federal reporting. </a:t>
            </a:r>
          </a:p>
        </p:txBody>
      </p:sp>
      <p:sp>
        <p:nvSpPr>
          <p:cNvPr id="4" name="Slide Number Placeholder 3">
            <a:extLst>
              <a:ext uri="{FF2B5EF4-FFF2-40B4-BE49-F238E27FC236}">
                <a16:creationId xmlns:a16="http://schemas.microsoft.com/office/drawing/2014/main" id="{191EF856-434C-495C-7205-1F63CEBCC9FE}"/>
              </a:ext>
            </a:extLst>
          </p:cNvPr>
          <p:cNvSpPr>
            <a:spLocks noGrp="1"/>
          </p:cNvSpPr>
          <p:nvPr>
            <p:ph type="sldNum" sz="quarter" idx="5"/>
          </p:nvPr>
        </p:nvSpPr>
        <p:spPr/>
        <p:txBody>
          <a:bodyPr/>
          <a:lstStyle/>
          <a:p>
            <a:fld id="{1683126A-5919-944C-8385-AD187C64D85E}" type="slidenum">
              <a:rPr lang="en-US" smtClean="0"/>
              <a:t>34</a:t>
            </a:fld>
            <a:endParaRPr lang="en-US"/>
          </a:p>
        </p:txBody>
      </p:sp>
    </p:spTree>
    <p:extLst>
      <p:ext uri="{BB962C8B-B14F-4D97-AF65-F5344CB8AC3E}">
        <p14:creationId xmlns:p14="http://schemas.microsoft.com/office/powerpoint/2010/main" val="1652808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Basic skills deficient would be anyone with Education levels below 9th grade or an English language learner. </a:t>
            </a:r>
          </a:p>
        </p:txBody>
      </p:sp>
      <p:sp>
        <p:nvSpPr>
          <p:cNvPr id="4" name="Slide Number Placeholder 3"/>
          <p:cNvSpPr>
            <a:spLocks noGrp="1"/>
          </p:cNvSpPr>
          <p:nvPr>
            <p:ph type="sldNum" sz="quarter" idx="5"/>
          </p:nvPr>
        </p:nvSpPr>
        <p:spPr/>
        <p:txBody>
          <a:bodyPr/>
          <a:lstStyle/>
          <a:p>
            <a:fld id="{1683126A-5919-944C-8385-AD187C64D85E}" type="slidenum">
              <a:rPr lang="en-US" smtClean="0"/>
              <a:t>6</a:t>
            </a:fld>
            <a:endParaRPr lang="en-US"/>
          </a:p>
        </p:txBody>
      </p:sp>
    </p:spTree>
    <p:extLst>
      <p:ext uri="{BB962C8B-B14F-4D97-AF65-F5344CB8AC3E}">
        <p14:creationId xmlns:p14="http://schemas.microsoft.com/office/powerpoint/2010/main" val="2053071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D413D-E057-5ADC-48DB-97211AD907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9A37BB-CFE4-0CAC-0B91-F81F85DC0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0DEC2-FF62-847B-6847-3A8CA8AB6B0E}"/>
              </a:ext>
            </a:extLst>
          </p:cNvPr>
          <p:cNvSpPr>
            <a:spLocks noGrp="1"/>
          </p:cNvSpPr>
          <p:nvPr>
            <p:ph type="body" idx="1"/>
          </p:nvPr>
        </p:nvSpPr>
        <p:spPr/>
        <p:txBody>
          <a:bodyPr/>
          <a:lstStyle/>
          <a:p>
            <a:r>
              <a:rPr lang="en-US" dirty="0"/>
              <a:t>To enter employment, follow up services in Moses go to the Employment tab in the Services tab. Select the obtained employment service, the Follow up button it will become active. When you click on the follow up button the General Services Detail window will appear. Moses lists follow up by months so to enter 2nd quarter after exit follow up service you would select the 6 month option. Notice the total quarter 2 wages circled in blue, this is if your customer is working the federal government, a  religious organization or is self-employed. We do not receive wage matches from DUA or SWIS for these employers. You will need to enter the wages for Federal reporting only if we will not get a wage match. </a:t>
            </a:r>
          </a:p>
        </p:txBody>
      </p:sp>
      <p:sp>
        <p:nvSpPr>
          <p:cNvPr id="4" name="Slide Number Placeholder 3">
            <a:extLst>
              <a:ext uri="{FF2B5EF4-FFF2-40B4-BE49-F238E27FC236}">
                <a16:creationId xmlns:a16="http://schemas.microsoft.com/office/drawing/2014/main" id="{FC7B6ED1-2129-6C05-1381-01E86B3ADF03}"/>
              </a:ext>
            </a:extLst>
          </p:cNvPr>
          <p:cNvSpPr>
            <a:spLocks noGrp="1"/>
          </p:cNvSpPr>
          <p:nvPr>
            <p:ph type="sldNum" sz="quarter" idx="5"/>
          </p:nvPr>
        </p:nvSpPr>
        <p:spPr/>
        <p:txBody>
          <a:bodyPr/>
          <a:lstStyle/>
          <a:p>
            <a:fld id="{1683126A-5919-944C-8385-AD187C64D85E}" type="slidenum">
              <a:rPr lang="en-US" smtClean="0"/>
              <a:t>35</a:t>
            </a:fld>
            <a:endParaRPr lang="en-US"/>
          </a:p>
        </p:txBody>
      </p:sp>
    </p:spTree>
    <p:extLst>
      <p:ext uri="{BB962C8B-B14F-4D97-AF65-F5344CB8AC3E}">
        <p14:creationId xmlns:p14="http://schemas.microsoft.com/office/powerpoint/2010/main" val="24844286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0B32F-8764-F79D-031B-D999F2D81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F2687-7982-4964-536C-C42DB7798B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3238CA-B752-8C4C-6899-78D16A0820FD}"/>
              </a:ext>
            </a:extLst>
          </p:cNvPr>
          <p:cNvSpPr>
            <a:spLocks noGrp="1"/>
          </p:cNvSpPr>
          <p:nvPr>
            <p:ph type="body" idx="1"/>
          </p:nvPr>
        </p:nvSpPr>
        <p:spPr/>
        <p:txBody>
          <a:bodyPr/>
          <a:lstStyle/>
          <a:p>
            <a:r>
              <a:rPr lang="en-US" dirty="0"/>
              <a:t>During your follow-up you may have a customer inform you they have changed jobs. Do not enter a new employment service. In the follow-up screen you will select the Employer Search button at the bottom of the screen and update with the new employer. If you add a new employment it will reset your 12 month follow up clock to zero. </a:t>
            </a:r>
          </a:p>
        </p:txBody>
      </p:sp>
      <p:sp>
        <p:nvSpPr>
          <p:cNvPr id="4" name="Slide Number Placeholder 3">
            <a:extLst>
              <a:ext uri="{FF2B5EF4-FFF2-40B4-BE49-F238E27FC236}">
                <a16:creationId xmlns:a16="http://schemas.microsoft.com/office/drawing/2014/main" id="{B8362B40-A302-A279-65CC-078B20A22275}"/>
              </a:ext>
            </a:extLst>
          </p:cNvPr>
          <p:cNvSpPr>
            <a:spLocks noGrp="1"/>
          </p:cNvSpPr>
          <p:nvPr>
            <p:ph type="sldNum" sz="quarter" idx="5"/>
          </p:nvPr>
        </p:nvSpPr>
        <p:spPr/>
        <p:txBody>
          <a:bodyPr/>
          <a:lstStyle/>
          <a:p>
            <a:fld id="{1683126A-5919-944C-8385-AD187C64D85E}" type="slidenum">
              <a:rPr lang="en-US" smtClean="0"/>
              <a:t>36</a:t>
            </a:fld>
            <a:endParaRPr lang="en-US"/>
          </a:p>
        </p:txBody>
      </p:sp>
    </p:spTree>
    <p:extLst>
      <p:ext uri="{BB962C8B-B14F-4D97-AF65-F5344CB8AC3E}">
        <p14:creationId xmlns:p14="http://schemas.microsoft.com/office/powerpoint/2010/main" val="13897996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are some fanatic resources especially the WIOA Final rule at 399 pages. My favorite is TEGL 10-16 Change 2 at 80 pages. </a:t>
            </a:r>
          </a:p>
        </p:txBody>
      </p:sp>
      <p:sp>
        <p:nvSpPr>
          <p:cNvPr id="4" name="Slide Number Placeholder 3"/>
          <p:cNvSpPr>
            <a:spLocks noGrp="1"/>
          </p:cNvSpPr>
          <p:nvPr>
            <p:ph type="sldNum" sz="quarter" idx="5"/>
          </p:nvPr>
        </p:nvSpPr>
        <p:spPr/>
        <p:txBody>
          <a:bodyPr/>
          <a:lstStyle/>
          <a:p>
            <a:fld id="{1683126A-5919-944C-8385-AD187C64D85E}" type="slidenum">
              <a:rPr lang="en-US" smtClean="0"/>
              <a:t>38</a:t>
            </a:fld>
            <a:endParaRPr lang="en-US"/>
          </a:p>
        </p:txBody>
      </p:sp>
    </p:spTree>
    <p:extLst>
      <p:ext uri="{BB962C8B-B14F-4D97-AF65-F5344CB8AC3E}">
        <p14:creationId xmlns:p14="http://schemas.microsoft.com/office/powerpoint/2010/main" val="454229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link below explains statuses such as Dislocated Worker, Displaced Homemaker and Attachment Workforce.</a:t>
            </a:r>
          </a:p>
        </p:txBody>
      </p:sp>
      <p:sp>
        <p:nvSpPr>
          <p:cNvPr id="4" name="Slide Number Placeholder 3"/>
          <p:cNvSpPr>
            <a:spLocks noGrp="1"/>
          </p:cNvSpPr>
          <p:nvPr>
            <p:ph type="sldNum" sz="quarter" idx="5"/>
          </p:nvPr>
        </p:nvSpPr>
        <p:spPr/>
        <p:txBody>
          <a:bodyPr/>
          <a:lstStyle/>
          <a:p>
            <a:fld id="{1683126A-5919-944C-8385-AD187C64D85E}" type="slidenum">
              <a:rPr lang="en-US" smtClean="0"/>
              <a:t>7</a:t>
            </a:fld>
            <a:endParaRPr lang="en-US"/>
          </a:p>
        </p:txBody>
      </p:sp>
    </p:spTree>
    <p:extLst>
      <p:ext uri="{BB962C8B-B14F-4D97-AF65-F5344CB8AC3E}">
        <p14:creationId xmlns:p14="http://schemas.microsoft.com/office/powerpoint/2010/main" val="3883079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2E166-F11F-85F2-C5E0-DB2B873E1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33B04-D2F3-8624-C88E-ABFB7FDAC9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84AD16-C8F6-74C5-9885-8AF790B051AF}"/>
              </a:ext>
            </a:extLst>
          </p:cNvPr>
          <p:cNvSpPr>
            <a:spLocks noGrp="1"/>
          </p:cNvSpPr>
          <p:nvPr>
            <p:ph type="body" idx="1"/>
          </p:nvPr>
        </p:nvSpPr>
        <p:spPr/>
        <p:txBody>
          <a:bodyPr/>
          <a:lstStyle/>
          <a:p>
            <a:r>
              <a:rPr lang="en-US" dirty="0">
                <a:cs typeface="Calibri"/>
              </a:rPr>
              <a:t>How do we enter this in Moses, we will go through each of the eligibilities and where to find them in Moses. For Dislocated worker we would select Not Employed on the General information tab in the additional information field. Please be sure Not In Labor Force is not selected, you will not receive credit for outcomes, DOL does not include them because they are not looking for work by their definition. </a:t>
            </a:r>
          </a:p>
        </p:txBody>
      </p:sp>
      <p:sp>
        <p:nvSpPr>
          <p:cNvPr id="4" name="Slide Number Placeholder 3">
            <a:extLst>
              <a:ext uri="{FF2B5EF4-FFF2-40B4-BE49-F238E27FC236}">
                <a16:creationId xmlns:a16="http://schemas.microsoft.com/office/drawing/2014/main" id="{FAB5C3BB-B7F0-62BD-BB20-9C4BBE0D6741}"/>
              </a:ext>
            </a:extLst>
          </p:cNvPr>
          <p:cNvSpPr>
            <a:spLocks noGrp="1"/>
          </p:cNvSpPr>
          <p:nvPr>
            <p:ph type="sldNum" sz="quarter" idx="5"/>
          </p:nvPr>
        </p:nvSpPr>
        <p:spPr/>
        <p:txBody>
          <a:bodyPr/>
          <a:lstStyle/>
          <a:p>
            <a:fld id="{1683126A-5919-944C-8385-AD187C64D85E}" type="slidenum">
              <a:rPr lang="en-US" smtClean="0"/>
              <a:t>8</a:t>
            </a:fld>
            <a:endParaRPr lang="en-US"/>
          </a:p>
        </p:txBody>
      </p:sp>
    </p:spTree>
    <p:extLst>
      <p:ext uri="{BB962C8B-B14F-4D97-AF65-F5344CB8AC3E}">
        <p14:creationId xmlns:p14="http://schemas.microsoft.com/office/powerpoint/2010/main" val="1727920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enter Dislocated Worker status you would click the Eligibility Criteria from the bottom of the any screen as seen in the inset. On the next screen you will find the Current UI status, layoff status and workforce attachment. This will also populate from UI if they are a claimant, but you must confirm the information is current and correct. </a:t>
            </a:r>
          </a:p>
        </p:txBody>
      </p:sp>
      <p:sp>
        <p:nvSpPr>
          <p:cNvPr id="4" name="Slide Number Placeholder 3"/>
          <p:cNvSpPr>
            <a:spLocks noGrp="1"/>
          </p:cNvSpPr>
          <p:nvPr>
            <p:ph type="sldNum" sz="quarter" idx="5"/>
          </p:nvPr>
        </p:nvSpPr>
        <p:spPr/>
        <p:txBody>
          <a:bodyPr/>
          <a:lstStyle/>
          <a:p>
            <a:fld id="{1683126A-5919-944C-8385-AD187C64D85E}" type="slidenum">
              <a:rPr lang="en-US" smtClean="0"/>
              <a:t>9</a:t>
            </a:fld>
            <a:endParaRPr lang="en-US"/>
          </a:p>
        </p:txBody>
      </p:sp>
    </p:spTree>
    <p:extLst>
      <p:ext uri="{BB962C8B-B14F-4D97-AF65-F5344CB8AC3E}">
        <p14:creationId xmlns:p14="http://schemas.microsoft.com/office/powerpoint/2010/main" val="2655824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1946E-7FD0-06ED-7743-477CD5B871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6A9C9B-0BF5-55B0-018C-F2985A1F63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BAB947-2A39-D566-E978-76E24ACB9B40}"/>
              </a:ext>
            </a:extLst>
          </p:cNvPr>
          <p:cNvSpPr>
            <a:spLocks noGrp="1"/>
          </p:cNvSpPr>
          <p:nvPr>
            <p:ph type="body" idx="1"/>
          </p:nvPr>
        </p:nvSpPr>
        <p:spPr/>
        <p:txBody>
          <a:bodyPr/>
          <a:lstStyle/>
          <a:p>
            <a:r>
              <a:rPr lang="en-US" dirty="0">
                <a:cs typeface="Calibri"/>
              </a:rPr>
              <a:t>For displaced homemaker you would check off displaced homemaker on the barriers section in the full tab and put notes in the Barrier notes section as to how this barrier effects the customer and how you are going to address it. </a:t>
            </a:r>
          </a:p>
        </p:txBody>
      </p:sp>
      <p:sp>
        <p:nvSpPr>
          <p:cNvPr id="4" name="Slide Number Placeholder 3">
            <a:extLst>
              <a:ext uri="{FF2B5EF4-FFF2-40B4-BE49-F238E27FC236}">
                <a16:creationId xmlns:a16="http://schemas.microsoft.com/office/drawing/2014/main" id="{4A80DCC6-65FC-4786-AA98-F111851BEA9B}"/>
              </a:ext>
            </a:extLst>
          </p:cNvPr>
          <p:cNvSpPr>
            <a:spLocks noGrp="1"/>
          </p:cNvSpPr>
          <p:nvPr>
            <p:ph type="sldNum" sz="quarter" idx="5"/>
          </p:nvPr>
        </p:nvSpPr>
        <p:spPr/>
        <p:txBody>
          <a:bodyPr/>
          <a:lstStyle/>
          <a:p>
            <a:fld id="{1683126A-5919-944C-8385-AD187C64D85E}" type="slidenum">
              <a:rPr lang="en-US" smtClean="0"/>
              <a:t>10</a:t>
            </a:fld>
            <a:endParaRPr lang="en-US"/>
          </a:p>
        </p:txBody>
      </p:sp>
    </p:spTree>
    <p:extLst>
      <p:ext uri="{BB962C8B-B14F-4D97-AF65-F5344CB8AC3E}">
        <p14:creationId xmlns:p14="http://schemas.microsoft.com/office/powerpoint/2010/main" val="2831602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A2FCB-1EEE-05B7-FD07-6B7374963D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10D5C7-4562-7A51-B629-5D825A3391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F48EE2-2D16-30BB-8209-92B3533616D5}"/>
              </a:ext>
            </a:extLst>
          </p:cNvPr>
          <p:cNvSpPr>
            <a:spLocks noGrp="1"/>
          </p:cNvSpPr>
          <p:nvPr>
            <p:ph type="body" idx="1"/>
          </p:nvPr>
        </p:nvSpPr>
        <p:spPr/>
        <p:txBody>
          <a:bodyPr/>
          <a:lstStyle/>
          <a:p>
            <a:r>
              <a:rPr lang="en-US" dirty="0">
                <a:cs typeface="Calibri"/>
              </a:rPr>
              <a:t>To enter economically disadvantaged go to the general information tab to the Economically disadvantaged section near the bottom. This does not make them eligible for any programs, but it does give you the lower living standards based upon their family size which is updated annually. This field is also part of the federal reporting. To do the next part you would click the Eligibility Criteria button. </a:t>
            </a:r>
          </a:p>
        </p:txBody>
      </p:sp>
      <p:sp>
        <p:nvSpPr>
          <p:cNvPr id="4" name="Slide Number Placeholder 3">
            <a:extLst>
              <a:ext uri="{FF2B5EF4-FFF2-40B4-BE49-F238E27FC236}">
                <a16:creationId xmlns:a16="http://schemas.microsoft.com/office/drawing/2014/main" id="{6C1F277B-E349-F15A-1381-B9131EF9E224}"/>
              </a:ext>
            </a:extLst>
          </p:cNvPr>
          <p:cNvSpPr>
            <a:spLocks noGrp="1"/>
          </p:cNvSpPr>
          <p:nvPr>
            <p:ph type="sldNum" sz="quarter" idx="5"/>
          </p:nvPr>
        </p:nvSpPr>
        <p:spPr/>
        <p:txBody>
          <a:bodyPr/>
          <a:lstStyle/>
          <a:p>
            <a:fld id="{1683126A-5919-944C-8385-AD187C64D85E}" type="slidenum">
              <a:rPr lang="en-US" smtClean="0"/>
              <a:t>11</a:t>
            </a:fld>
            <a:endParaRPr lang="en-US"/>
          </a:p>
        </p:txBody>
      </p:sp>
    </p:spTree>
    <p:extLst>
      <p:ext uri="{BB962C8B-B14F-4D97-AF65-F5344CB8AC3E}">
        <p14:creationId xmlns:p14="http://schemas.microsoft.com/office/powerpoint/2010/main" val="1242234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82BA4-7A52-5C53-6A81-C25CBB8F1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2E3A3E-83B8-3888-4A74-6F0A56F02A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E4D2C4-8054-3855-8BEB-8640418BFEF8}"/>
              </a:ext>
            </a:extLst>
          </p:cNvPr>
          <p:cNvSpPr>
            <a:spLocks noGrp="1"/>
          </p:cNvSpPr>
          <p:nvPr>
            <p:ph type="body" idx="1"/>
          </p:nvPr>
        </p:nvSpPr>
        <p:spPr/>
        <p:txBody>
          <a:bodyPr/>
          <a:lstStyle/>
          <a:p>
            <a:r>
              <a:rPr lang="en-US" dirty="0">
                <a:cs typeface="Calibri"/>
              </a:rPr>
              <a:t>Again, clicking the eligibility criteria button at the bottom of the screen. This will pull over the family size from the previous screen to fill in the family section. Please do not enter anything in the 6 month family income area unless you have calculated and confirmed it with the customer. If you have not confirmed it, leave it blank. Any questions on Eligibility?</a:t>
            </a:r>
          </a:p>
        </p:txBody>
      </p:sp>
      <p:sp>
        <p:nvSpPr>
          <p:cNvPr id="4" name="Slide Number Placeholder 3">
            <a:extLst>
              <a:ext uri="{FF2B5EF4-FFF2-40B4-BE49-F238E27FC236}">
                <a16:creationId xmlns:a16="http://schemas.microsoft.com/office/drawing/2014/main" id="{356D1B64-9112-7DFE-D2FB-45E194320DCA}"/>
              </a:ext>
            </a:extLst>
          </p:cNvPr>
          <p:cNvSpPr>
            <a:spLocks noGrp="1"/>
          </p:cNvSpPr>
          <p:nvPr>
            <p:ph type="sldNum" sz="quarter" idx="5"/>
          </p:nvPr>
        </p:nvSpPr>
        <p:spPr/>
        <p:txBody>
          <a:bodyPr/>
          <a:lstStyle/>
          <a:p>
            <a:fld id="{1683126A-5919-944C-8385-AD187C64D85E}" type="slidenum">
              <a:rPr lang="en-US" smtClean="0"/>
              <a:t>12</a:t>
            </a:fld>
            <a:endParaRPr lang="en-US"/>
          </a:p>
        </p:txBody>
      </p:sp>
    </p:spTree>
    <p:extLst>
      <p:ext uri="{BB962C8B-B14F-4D97-AF65-F5344CB8AC3E}">
        <p14:creationId xmlns:p14="http://schemas.microsoft.com/office/powerpoint/2010/main" val="2204466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Presenter Name</a:t>
            </a:r>
            <a:br>
              <a:rPr lang="en-US"/>
            </a:br>
            <a:r>
              <a:rPr lang="en-US"/>
              <a:t>Contact information</a:t>
            </a:r>
          </a:p>
          <a:p>
            <a:pPr lvl="0"/>
            <a:r>
              <a:rPr lang="en-US"/>
              <a:t>Email</a:t>
            </a:r>
            <a:br>
              <a:rPr lang="en-US"/>
            </a:br>
            <a:r>
              <a:rPr lang="en-US"/>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err="1">
                <a:solidFill>
                  <a:srgbClr val="042B4A"/>
                </a:solidFill>
                <a:latin typeface="+mn-lt"/>
                <a:cs typeface="Calibri"/>
              </a:rPr>
              <a:t>MassHireFallRiverCareers.org</a:t>
            </a:r>
            <a:endParaRPr lang="en-US" sz="100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5" name="Footer Placeholder 4"/>
          <p:cNvSpPr>
            <a:spLocks noGrp="1"/>
          </p:cNvSpPr>
          <p:nvPr>
            <p:ph type="ftr" sz="quarter" idx="11"/>
          </p:nvPr>
        </p:nvSpPr>
        <p:spPr>
          <a:xfrm>
            <a:off x="658813" y="6356350"/>
            <a:ext cx="3760787" cy="365125"/>
          </a:xfrm>
        </p:spPr>
        <p:txBody>
          <a:bodyPr/>
          <a:lstStyle>
            <a:lvl1pPr>
              <a:defRPr/>
            </a:lvl1pPr>
          </a:lstStyle>
          <a:p>
            <a:pPr>
              <a:defRPr/>
            </a:pPr>
            <a:r>
              <a:rPr lang="en-US"/>
              <a:t>Massachusetts Department of Career Services</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a:p>
        </p:txBody>
      </p:sp>
    </p:spTree>
    <p:extLst>
      <p:ext uri="{BB962C8B-B14F-4D97-AF65-F5344CB8AC3E}">
        <p14:creationId xmlns:p14="http://schemas.microsoft.com/office/powerpoint/2010/main" val="1420335846"/>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086600" y="6356350"/>
            <a:ext cx="1362075" cy="365125"/>
          </a:xfrm>
        </p:spPr>
        <p:txBody>
          <a:bodyPr/>
          <a:lstStyle>
            <a:lvl1pPr>
              <a:defRPr/>
            </a:lvl1pPr>
          </a:lstStyle>
          <a:p>
            <a:pPr>
              <a:defRPr/>
            </a:pPr>
            <a:r>
              <a:rPr lang="en-US"/>
              <a:t>May 2017</a:t>
            </a:r>
          </a:p>
        </p:txBody>
      </p:sp>
      <p:sp>
        <p:nvSpPr>
          <p:cNvPr id="5" name="Footer Placeholder 4"/>
          <p:cNvSpPr>
            <a:spLocks noGrp="1"/>
          </p:cNvSpPr>
          <p:nvPr>
            <p:ph type="ftr" sz="quarter" idx="11"/>
          </p:nvPr>
        </p:nvSpPr>
        <p:spPr>
          <a:xfrm>
            <a:off x="658813" y="6356350"/>
            <a:ext cx="6046787" cy="365125"/>
          </a:xfrm>
        </p:spPr>
        <p:txBody>
          <a:bodyPr/>
          <a:lstStyle>
            <a:lvl1pPr>
              <a:defRPr/>
            </a:lvl1pPr>
          </a:lstStyle>
          <a:p>
            <a:pPr>
              <a:defRPr/>
            </a:pPr>
            <a:r>
              <a:rPr lang="en-US"/>
              <a:t>Massachusetts Department of Career Services</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a:p>
        </p:txBody>
      </p:sp>
    </p:spTree>
    <p:extLst>
      <p:ext uri="{BB962C8B-B14F-4D97-AF65-F5344CB8AC3E}">
        <p14:creationId xmlns:p14="http://schemas.microsoft.com/office/powerpoint/2010/main" val="2413613160"/>
      </p:ext>
    </p:extLst>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6339375"/>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5CFCB9-2B9C-4839-B50B-6AA32CA790D5}"/>
              </a:ext>
            </a:extLst>
          </p:cNvPr>
          <p:cNvSpPr>
            <a:spLocks noGrp="1"/>
          </p:cNvSpPr>
          <p:nvPr>
            <p:ph type="dt" sz="half" idx="10"/>
          </p:nvPr>
        </p:nvSpPr>
        <p:spPr/>
        <p:txBody>
          <a:bodyPr/>
          <a:lstStyle/>
          <a:p>
            <a:fld id="{7C97BBA7-944D-4017-BDDD-D5145FAB140C}" type="datetimeFigureOut">
              <a:rPr lang="en-US" smtClean="0"/>
              <a:t>7/30/2026</a:t>
            </a:fld>
            <a:endParaRPr lang="en-US"/>
          </a:p>
        </p:txBody>
      </p:sp>
      <p:sp>
        <p:nvSpPr>
          <p:cNvPr id="3" name="Footer Placeholder 2">
            <a:extLst>
              <a:ext uri="{FF2B5EF4-FFF2-40B4-BE49-F238E27FC236}">
                <a16:creationId xmlns:a16="http://schemas.microsoft.com/office/drawing/2014/main" id="{EEA01CB2-7113-434E-B649-B423BA5F89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069133-654C-42D0-8769-D410872CAA3C}"/>
              </a:ext>
            </a:extLst>
          </p:cNvPr>
          <p:cNvSpPr>
            <a:spLocks noGrp="1"/>
          </p:cNvSpPr>
          <p:nvPr>
            <p:ph type="sldNum" sz="quarter" idx="12"/>
          </p:nvPr>
        </p:nvSpPr>
        <p:spPr/>
        <p:txBody>
          <a:bodyPr/>
          <a:lstStyle/>
          <a:p>
            <a:fld id="{52771ABB-4DFB-4A1A-8DFB-0C792B0BEC62}" type="slidenum">
              <a:rPr lang="en-US" smtClean="0"/>
              <a:t>‹#›</a:t>
            </a:fld>
            <a:endParaRPr lang="en-US"/>
          </a:p>
        </p:txBody>
      </p:sp>
    </p:spTree>
    <p:extLst>
      <p:ext uri="{BB962C8B-B14F-4D97-AF65-F5344CB8AC3E}">
        <p14:creationId xmlns:p14="http://schemas.microsoft.com/office/powerpoint/2010/main" val="730110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9"/>
        <p:cNvGrpSpPr/>
        <p:nvPr/>
      </p:nvGrpSpPr>
      <p:grpSpPr>
        <a:xfrm>
          <a:off x="0" y="0"/>
          <a:ext cx="0" cy="0"/>
          <a:chOff x="0" y="0"/>
          <a:chExt cx="0" cy="0"/>
        </a:xfrm>
      </p:grpSpPr>
      <p:sp>
        <p:nvSpPr>
          <p:cNvPr id="20" name="Google Shape;20;p2"/>
          <p:cNvSpPr/>
          <p:nvPr/>
        </p:nvSpPr>
        <p:spPr>
          <a:xfrm>
            <a:off x="0" y="-14107"/>
            <a:ext cx="9144000" cy="438598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 name="Google Shape;21;p2"/>
          <p:cNvSpPr txBox="1">
            <a:spLocks noGrp="1"/>
          </p:cNvSpPr>
          <p:nvPr>
            <p:ph type="title"/>
          </p:nvPr>
        </p:nvSpPr>
        <p:spPr>
          <a:xfrm>
            <a:off x="457200" y="972490"/>
            <a:ext cx="6400800" cy="1141001"/>
          </a:xfrm>
          <a:prstGeom prst="rect">
            <a:avLst/>
          </a:prstGeom>
          <a:noFill/>
          <a:ln>
            <a:noFill/>
          </a:ln>
        </p:spPr>
        <p:txBody>
          <a:bodyPr spcFirstLastPara="1" wrap="square" lIns="0" tIns="45700" rIns="0" bIns="45700" anchor="b" anchorCtr="0">
            <a:noAutofit/>
          </a:bodyPr>
          <a:lstStyle>
            <a:lvl1pPr lvl="0" algn="l">
              <a:lnSpc>
                <a:spcPct val="80000"/>
              </a:lnSpc>
              <a:spcBef>
                <a:spcPts val="0"/>
              </a:spcBef>
              <a:spcAft>
                <a:spcPts val="0"/>
              </a:spcAft>
              <a:buClr>
                <a:srgbClr val="FFFFFF"/>
              </a:buClr>
              <a:buSzPts val="5400"/>
              <a:buFont typeface="Calibri"/>
              <a:buNone/>
              <a:defRPr sz="54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
          <p:cNvSpPr txBox="1">
            <a:spLocks noGrp="1"/>
          </p:cNvSpPr>
          <p:nvPr>
            <p:ph type="body" idx="1"/>
          </p:nvPr>
        </p:nvSpPr>
        <p:spPr>
          <a:xfrm>
            <a:off x="457200" y="2286529"/>
            <a:ext cx="6597650" cy="746125"/>
          </a:xfrm>
          <a:prstGeom prst="rect">
            <a:avLst/>
          </a:prstGeom>
          <a:noFill/>
          <a:ln>
            <a:noFill/>
          </a:ln>
        </p:spPr>
        <p:txBody>
          <a:bodyPr spcFirstLastPara="1" wrap="square" lIns="0" tIns="45700" rIns="0" bIns="45700" anchor="t" anchorCtr="0">
            <a:noAutofit/>
          </a:bodyPr>
          <a:lstStyle>
            <a:lvl1pPr marL="457200" lvl="0" indent="-228600" algn="l">
              <a:lnSpc>
                <a:spcPct val="80000"/>
              </a:lnSpc>
              <a:spcBef>
                <a:spcPts val="1800"/>
              </a:spcBef>
              <a:spcAft>
                <a:spcPts val="0"/>
              </a:spcAft>
              <a:buSzPts val="3200"/>
              <a:buNone/>
              <a:defRPr sz="3200">
                <a:solidFill>
                  <a:srgbClr val="FDD809"/>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 name="Google Shape;23;p2"/>
          <p:cNvSpPr txBox="1">
            <a:spLocks noGrp="1"/>
          </p:cNvSpPr>
          <p:nvPr>
            <p:ph type="body" idx="2"/>
          </p:nvPr>
        </p:nvSpPr>
        <p:spPr>
          <a:xfrm>
            <a:off x="457200" y="3870325"/>
            <a:ext cx="5035550" cy="297677"/>
          </a:xfrm>
          <a:prstGeom prst="rect">
            <a:avLst/>
          </a:prstGeom>
          <a:noFill/>
          <a:ln>
            <a:noFill/>
          </a:ln>
        </p:spPr>
        <p:txBody>
          <a:bodyPr spcFirstLastPara="1" wrap="square" lIns="0" tIns="45700" rIns="0" bIns="45700" anchor="t" anchorCtr="0">
            <a:noAutofit/>
          </a:bodyPr>
          <a:lstStyle>
            <a:lvl1pPr marL="457200" lvl="0" indent="-228600" algn="l">
              <a:lnSpc>
                <a:spcPct val="90000"/>
              </a:lnSpc>
              <a:spcBef>
                <a:spcPts val="1800"/>
              </a:spcBef>
              <a:spcAft>
                <a:spcPts val="0"/>
              </a:spcAft>
              <a:buSzPts val="1800"/>
              <a:buNone/>
              <a:defRPr sz="1800">
                <a:solidFill>
                  <a:srgbClr val="FFFFF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2"/>
          <p:cNvSpPr txBox="1">
            <a:spLocks noGrp="1"/>
          </p:cNvSpPr>
          <p:nvPr>
            <p:ph type="body" idx="3"/>
          </p:nvPr>
        </p:nvSpPr>
        <p:spPr>
          <a:xfrm>
            <a:off x="457200" y="5137133"/>
            <a:ext cx="3229648" cy="1459169"/>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800"/>
              </a:spcBef>
              <a:spcAft>
                <a:spcPts val="0"/>
              </a:spcAft>
              <a:buSzPts val="1800"/>
              <a:buNone/>
              <a:defRPr sz="1800">
                <a:solidFill>
                  <a:srgbClr val="7F7F7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 name="Google Shape;25;p2"/>
          <p:cNvSpPr/>
          <p:nvPr/>
        </p:nvSpPr>
        <p:spPr>
          <a:xfrm rot="10800000">
            <a:off x="7358302" y="-14108"/>
            <a:ext cx="1801089" cy="4385986"/>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585005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29" name="Google Shape;29;p3"/>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30" name="Google Shape;30;p3"/>
          <p:cNvSpPr txBox="1">
            <a:spLocks noGrp="1"/>
          </p:cNvSpPr>
          <p:nvPr>
            <p:ph type="body" idx="1"/>
          </p:nvPr>
        </p:nvSpPr>
        <p:spPr>
          <a:xfrm>
            <a:off x="457200" y="1446235"/>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900"/>
              </a:spcBef>
              <a:spcAft>
                <a:spcPts val="0"/>
              </a:spcAft>
              <a:buSzPts val="1800"/>
              <a:buChar char="–"/>
              <a:defRPr/>
            </a:lvl2pPr>
            <a:lvl3pPr marL="1371600" lvl="2" indent="-342900" algn="l">
              <a:lnSpc>
                <a:spcPct val="90000"/>
              </a:lnSpc>
              <a:spcBef>
                <a:spcPts val="900"/>
              </a:spcBef>
              <a:spcAft>
                <a:spcPts val="0"/>
              </a:spcAft>
              <a:buSzPts val="1800"/>
              <a:buChar char="•"/>
              <a:defRPr/>
            </a:lvl3pPr>
            <a:lvl4pPr marL="1828800" lvl="3" indent="-342900" algn="l">
              <a:lnSpc>
                <a:spcPct val="90000"/>
              </a:lnSpc>
              <a:spcBef>
                <a:spcPts val="900"/>
              </a:spcBef>
              <a:spcAft>
                <a:spcPts val="0"/>
              </a:spcAft>
              <a:buSzPts val="1800"/>
              <a:buChar char="–"/>
              <a:defRPr/>
            </a:lvl4pPr>
            <a:lvl5pPr marL="2286000" lvl="4" indent="-342900" algn="l">
              <a:lnSpc>
                <a:spcPct val="90000"/>
              </a:lnSpc>
              <a:spcBef>
                <a:spcPts val="90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608541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31"/>
        <p:cNvGrpSpPr/>
        <p:nvPr/>
      </p:nvGrpSpPr>
      <p:grpSpPr>
        <a:xfrm>
          <a:off x="0" y="0"/>
          <a:ext cx="0" cy="0"/>
          <a:chOff x="0" y="0"/>
          <a:chExt cx="0" cy="0"/>
        </a:xfrm>
      </p:grpSpPr>
      <p:sp>
        <p:nvSpPr>
          <p:cNvPr id="32" name="Google Shape;32;p4"/>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
          <p:cNvSpPr txBox="1">
            <a:spLocks noGrp="1"/>
          </p:cNvSpPr>
          <p:nvPr>
            <p:ph type="body" idx="1"/>
          </p:nvPr>
        </p:nvSpPr>
        <p:spPr>
          <a:xfrm>
            <a:off x="457200" y="1446235"/>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900"/>
              </a:spcBef>
              <a:spcAft>
                <a:spcPts val="0"/>
              </a:spcAft>
              <a:buSzPts val="1800"/>
              <a:buChar char="–"/>
              <a:defRPr/>
            </a:lvl2pPr>
            <a:lvl3pPr marL="1371600" lvl="2" indent="-342900" algn="l">
              <a:lnSpc>
                <a:spcPct val="90000"/>
              </a:lnSpc>
              <a:spcBef>
                <a:spcPts val="900"/>
              </a:spcBef>
              <a:spcAft>
                <a:spcPts val="0"/>
              </a:spcAft>
              <a:buSzPts val="1800"/>
              <a:buChar char="•"/>
              <a:defRPr/>
            </a:lvl3pPr>
            <a:lvl4pPr marL="1828800" lvl="3" indent="-342900" algn="l">
              <a:lnSpc>
                <a:spcPct val="90000"/>
              </a:lnSpc>
              <a:spcBef>
                <a:spcPts val="900"/>
              </a:spcBef>
              <a:spcAft>
                <a:spcPts val="0"/>
              </a:spcAft>
              <a:buSzPts val="1800"/>
              <a:buChar char="–"/>
              <a:defRPr/>
            </a:lvl4pPr>
            <a:lvl5pPr marL="2286000" lvl="4" indent="-355600" algn="l">
              <a:lnSpc>
                <a:spcPct val="90000"/>
              </a:lnSpc>
              <a:spcBef>
                <a:spcPts val="900"/>
              </a:spcBef>
              <a:spcAft>
                <a:spcPts val="0"/>
              </a:spcAft>
              <a:buSzPts val="2000"/>
              <a:buChar char="»"/>
              <a:defRPr/>
            </a:lvl5pPr>
            <a:lvl6pPr marL="2743200" lvl="5" indent="-355600" algn="l">
              <a:spcBef>
                <a:spcPts val="400"/>
              </a:spcBef>
              <a:spcAft>
                <a:spcPts val="0"/>
              </a:spcAft>
              <a:buClr>
                <a:schemeClr val="dk1"/>
              </a:buClr>
              <a:buSzPts val="2000"/>
              <a:buChar char="•"/>
              <a:defRPr/>
            </a:lvl6pPr>
            <a:lvl7pPr marL="3200400" lvl="6" indent="-355600" algn="l">
              <a:spcBef>
                <a:spcPts val="400"/>
              </a:spcBef>
              <a:spcAft>
                <a:spcPts val="0"/>
              </a:spcAft>
              <a:buClr>
                <a:schemeClr val="dk1"/>
              </a:buClr>
              <a:buSzPts val="2000"/>
              <a:buChar char="•"/>
              <a:defRPr/>
            </a:lvl7pPr>
            <a:lvl8pPr marL="3657600" lvl="7" indent="-355600" algn="l">
              <a:spcBef>
                <a:spcPts val="400"/>
              </a:spcBef>
              <a:spcAft>
                <a:spcPts val="0"/>
              </a:spcAft>
              <a:buClr>
                <a:schemeClr val="dk1"/>
              </a:buClr>
              <a:buSzPts val="2000"/>
              <a:buChar char="•"/>
              <a:defRPr/>
            </a:lvl8pPr>
            <a:lvl9pPr marL="4114800" lvl="8" indent="-355600" algn="l">
              <a:spcBef>
                <a:spcPts val="400"/>
              </a:spcBef>
              <a:spcAft>
                <a:spcPts val="0"/>
              </a:spcAft>
              <a:buClr>
                <a:schemeClr val="dk1"/>
              </a:buClr>
              <a:buSzPts val="2000"/>
              <a:buFont typeface="Arial"/>
              <a:buChar char="•"/>
              <a:defRPr/>
            </a:lvl9pPr>
          </a:lstStyle>
          <a:p>
            <a:endParaRPr/>
          </a:p>
        </p:txBody>
      </p:sp>
      <p:sp>
        <p:nvSpPr>
          <p:cNvPr id="34" name="Google Shape;34;p4"/>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4"/>
          <p:cNvSpPr txBox="1">
            <a:spLocks noGrp="1"/>
          </p:cNvSpPr>
          <p:nvPr>
            <p:ph type="ftr" idx="11"/>
          </p:nvPr>
        </p:nvSpPr>
        <p:spPr>
          <a:xfrm>
            <a:off x="658813" y="6356350"/>
            <a:ext cx="3760787"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4"/>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marR="0" lvl="0" indent="0" algn="r">
              <a:spcBef>
                <a:spcPts val="0"/>
              </a:spcBef>
              <a:buNone/>
              <a:defRPr sz="1000">
                <a:solidFill>
                  <a:srgbClr val="042B4A"/>
                </a:solidFill>
                <a:latin typeface="Calibri"/>
                <a:ea typeface="Calibri"/>
                <a:cs typeface="Calibri"/>
                <a:sym typeface="Calibri"/>
              </a:defRPr>
            </a:lvl1pPr>
            <a:lvl2pPr marL="0" marR="0" lvl="1" indent="0" algn="r">
              <a:spcBef>
                <a:spcPts val="0"/>
              </a:spcBef>
              <a:buNone/>
              <a:defRPr sz="1000">
                <a:solidFill>
                  <a:srgbClr val="042B4A"/>
                </a:solidFill>
                <a:latin typeface="Calibri"/>
                <a:ea typeface="Calibri"/>
                <a:cs typeface="Calibri"/>
                <a:sym typeface="Calibri"/>
              </a:defRPr>
            </a:lvl2pPr>
            <a:lvl3pPr marL="0" marR="0" lvl="2" indent="0" algn="r">
              <a:spcBef>
                <a:spcPts val="0"/>
              </a:spcBef>
              <a:buNone/>
              <a:defRPr sz="1000">
                <a:solidFill>
                  <a:srgbClr val="042B4A"/>
                </a:solidFill>
                <a:latin typeface="Calibri"/>
                <a:ea typeface="Calibri"/>
                <a:cs typeface="Calibri"/>
                <a:sym typeface="Calibri"/>
              </a:defRPr>
            </a:lvl3pPr>
            <a:lvl4pPr marL="0" marR="0" lvl="3" indent="0" algn="r">
              <a:spcBef>
                <a:spcPts val="0"/>
              </a:spcBef>
              <a:buNone/>
              <a:defRPr sz="1000">
                <a:solidFill>
                  <a:srgbClr val="042B4A"/>
                </a:solidFill>
                <a:latin typeface="Calibri"/>
                <a:ea typeface="Calibri"/>
                <a:cs typeface="Calibri"/>
                <a:sym typeface="Calibri"/>
              </a:defRPr>
            </a:lvl4pPr>
            <a:lvl5pPr marL="0" marR="0" lvl="4" indent="0" algn="r">
              <a:spcBef>
                <a:spcPts val="0"/>
              </a:spcBef>
              <a:buNone/>
              <a:defRPr sz="1000">
                <a:solidFill>
                  <a:srgbClr val="042B4A"/>
                </a:solidFill>
                <a:latin typeface="Calibri"/>
                <a:ea typeface="Calibri"/>
                <a:cs typeface="Calibri"/>
                <a:sym typeface="Calibri"/>
              </a:defRPr>
            </a:lvl5pPr>
            <a:lvl6pPr marL="0" marR="0" lvl="5" indent="0" algn="r">
              <a:spcBef>
                <a:spcPts val="0"/>
              </a:spcBef>
              <a:buNone/>
              <a:defRPr sz="1000">
                <a:solidFill>
                  <a:srgbClr val="042B4A"/>
                </a:solidFill>
                <a:latin typeface="Calibri"/>
                <a:ea typeface="Calibri"/>
                <a:cs typeface="Calibri"/>
                <a:sym typeface="Calibri"/>
              </a:defRPr>
            </a:lvl6pPr>
            <a:lvl7pPr marL="0" marR="0" lvl="6" indent="0" algn="r">
              <a:spcBef>
                <a:spcPts val="0"/>
              </a:spcBef>
              <a:buNone/>
              <a:defRPr sz="1000">
                <a:solidFill>
                  <a:srgbClr val="042B4A"/>
                </a:solidFill>
                <a:latin typeface="Calibri"/>
                <a:ea typeface="Calibri"/>
                <a:cs typeface="Calibri"/>
                <a:sym typeface="Calibri"/>
              </a:defRPr>
            </a:lvl7pPr>
            <a:lvl8pPr marL="0" marR="0" lvl="7" indent="0" algn="r">
              <a:spcBef>
                <a:spcPts val="0"/>
              </a:spcBef>
              <a:buNone/>
              <a:defRPr sz="1000">
                <a:solidFill>
                  <a:srgbClr val="042B4A"/>
                </a:solidFill>
                <a:latin typeface="Calibri"/>
                <a:ea typeface="Calibri"/>
                <a:cs typeface="Calibri"/>
                <a:sym typeface="Calibri"/>
              </a:defRPr>
            </a:lvl8pPr>
            <a:lvl9pPr marL="0" marR="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64281763"/>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 Content Boxes">
  <p:cSld name="2 Content Boxes">
    <p:spTree>
      <p:nvGrpSpPr>
        <p:cNvPr id="1" name="Shape 37"/>
        <p:cNvGrpSpPr/>
        <p:nvPr/>
      </p:nvGrpSpPr>
      <p:grpSpPr>
        <a:xfrm>
          <a:off x="0" y="0"/>
          <a:ext cx="0" cy="0"/>
          <a:chOff x="0" y="0"/>
          <a:chExt cx="0" cy="0"/>
        </a:xfrm>
      </p:grpSpPr>
      <p:sp>
        <p:nvSpPr>
          <p:cNvPr id="38" name="Google Shape;38;p5"/>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40" name="Google Shape;40;p5"/>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41" name="Google Shape;41;p5"/>
          <p:cNvSpPr txBox="1">
            <a:spLocks noGrp="1"/>
          </p:cNvSpPr>
          <p:nvPr>
            <p:ph type="body" idx="1"/>
          </p:nvPr>
        </p:nvSpPr>
        <p:spPr>
          <a:xfrm>
            <a:off x="457200"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 name="Google Shape;42;p5"/>
          <p:cNvSpPr txBox="1">
            <a:spLocks noGrp="1"/>
          </p:cNvSpPr>
          <p:nvPr>
            <p:ph type="body" idx="2"/>
          </p:nvPr>
        </p:nvSpPr>
        <p:spPr>
          <a:xfrm>
            <a:off x="4781548"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44020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6"/>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46" name="Google Shape;46;p6"/>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47" name="Google Shape;47;p6"/>
          <p:cNvSpPr txBox="1">
            <a:spLocks noGrp="1"/>
          </p:cNvSpPr>
          <p:nvPr>
            <p:ph type="body" idx="1"/>
          </p:nvPr>
        </p:nvSpPr>
        <p:spPr>
          <a:xfrm>
            <a:off x="457200" y="1446235"/>
            <a:ext cx="2601383"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8" name="Google Shape;48;p6"/>
          <p:cNvSpPr txBox="1">
            <a:spLocks noGrp="1"/>
          </p:cNvSpPr>
          <p:nvPr>
            <p:ph type="body" idx="2"/>
          </p:nvPr>
        </p:nvSpPr>
        <p:spPr>
          <a:xfrm>
            <a:off x="6085416" y="1446235"/>
            <a:ext cx="2601383"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 name="Google Shape;49;p6"/>
          <p:cNvSpPr txBox="1">
            <a:spLocks noGrp="1"/>
          </p:cNvSpPr>
          <p:nvPr>
            <p:ph type="body" idx="3"/>
          </p:nvPr>
        </p:nvSpPr>
        <p:spPr>
          <a:xfrm>
            <a:off x="3276600" y="1446235"/>
            <a:ext cx="2601383"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67230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2 Content Boxes">
  <p:cSld name="1_2 Content Boxes">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53" name="Google Shape;53;p7"/>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54" name="Google Shape;54;p7"/>
          <p:cNvSpPr txBox="1">
            <a:spLocks noGrp="1"/>
          </p:cNvSpPr>
          <p:nvPr>
            <p:ph type="body" idx="1"/>
          </p:nvPr>
        </p:nvSpPr>
        <p:spPr>
          <a:xfrm>
            <a:off x="457200"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5" name="Google Shape;55;p7"/>
          <p:cNvSpPr txBox="1">
            <a:spLocks noGrp="1"/>
          </p:cNvSpPr>
          <p:nvPr>
            <p:ph type="body" idx="2"/>
          </p:nvPr>
        </p:nvSpPr>
        <p:spPr>
          <a:xfrm>
            <a:off x="4781548"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3826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4 Content Boxes">
  <p:cSld name="4 Content Boxes">
    <p:spTree>
      <p:nvGrpSpPr>
        <p:cNvPr id="1" name="Shape 56"/>
        <p:cNvGrpSpPr/>
        <p:nvPr/>
      </p:nvGrpSpPr>
      <p:grpSpPr>
        <a:xfrm>
          <a:off x="0" y="0"/>
          <a:ext cx="0" cy="0"/>
          <a:chOff x="0" y="0"/>
          <a:chExt cx="0" cy="0"/>
        </a:xfrm>
      </p:grpSpPr>
      <p:sp>
        <p:nvSpPr>
          <p:cNvPr id="57" name="Google Shape;57;p8"/>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8"/>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59" name="Google Shape;59;p8"/>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60" name="Google Shape;60;p8"/>
          <p:cNvSpPr txBox="1">
            <a:spLocks noGrp="1"/>
          </p:cNvSpPr>
          <p:nvPr>
            <p:ph type="body" idx="1"/>
          </p:nvPr>
        </p:nvSpPr>
        <p:spPr>
          <a:xfrm>
            <a:off x="457200" y="1446236"/>
            <a:ext cx="3987800"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 name="Google Shape;61;p8"/>
          <p:cNvSpPr txBox="1">
            <a:spLocks noGrp="1"/>
          </p:cNvSpPr>
          <p:nvPr>
            <p:ph type="body" idx="2"/>
          </p:nvPr>
        </p:nvSpPr>
        <p:spPr>
          <a:xfrm>
            <a:off x="457200" y="3820583"/>
            <a:ext cx="3987800"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2" name="Google Shape;62;p8"/>
          <p:cNvSpPr txBox="1">
            <a:spLocks noGrp="1"/>
          </p:cNvSpPr>
          <p:nvPr>
            <p:ph type="body" idx="3"/>
          </p:nvPr>
        </p:nvSpPr>
        <p:spPr>
          <a:xfrm>
            <a:off x="4698999" y="1446236"/>
            <a:ext cx="3987799"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3" name="Google Shape;63;p8"/>
          <p:cNvSpPr txBox="1">
            <a:spLocks noGrp="1"/>
          </p:cNvSpPr>
          <p:nvPr>
            <p:ph type="body" idx="4"/>
          </p:nvPr>
        </p:nvSpPr>
        <p:spPr>
          <a:xfrm>
            <a:off x="4698999" y="3820583"/>
            <a:ext cx="3987799"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3160168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 Column">
  <p:cSld name="2 Column">
    <p:spTree>
      <p:nvGrpSpPr>
        <p:cNvPr id="1" name="Shape 64"/>
        <p:cNvGrpSpPr/>
        <p:nvPr/>
      </p:nvGrpSpPr>
      <p:grpSpPr>
        <a:xfrm>
          <a:off x="0" y="0"/>
          <a:ext cx="0" cy="0"/>
          <a:chOff x="0" y="0"/>
          <a:chExt cx="0" cy="0"/>
        </a:xfrm>
      </p:grpSpPr>
      <p:sp>
        <p:nvSpPr>
          <p:cNvPr id="65" name="Google Shape;65;p9"/>
          <p:cNvSpPr txBox="1">
            <a:spLocks noGrp="1"/>
          </p:cNvSpPr>
          <p:nvPr>
            <p:ph type="body" idx="1"/>
          </p:nvPr>
        </p:nvSpPr>
        <p:spPr>
          <a:xfrm>
            <a:off x="457200" y="1463065"/>
            <a:ext cx="3881968" cy="494851"/>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66" name="Google Shape;66;p9"/>
          <p:cNvSpPr txBox="1">
            <a:spLocks noGrp="1"/>
          </p:cNvSpPr>
          <p:nvPr>
            <p:ph type="body" idx="2"/>
          </p:nvPr>
        </p:nvSpPr>
        <p:spPr>
          <a:xfrm>
            <a:off x="457200" y="2061479"/>
            <a:ext cx="3881967" cy="3910719"/>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67" name="Google Shape;67;p9"/>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9"/>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69" name="Google Shape;69;p9"/>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70" name="Google Shape;70;p9"/>
          <p:cNvSpPr txBox="1">
            <a:spLocks noGrp="1"/>
          </p:cNvSpPr>
          <p:nvPr>
            <p:ph type="body" idx="3"/>
          </p:nvPr>
        </p:nvSpPr>
        <p:spPr>
          <a:xfrm>
            <a:off x="4804832" y="1463065"/>
            <a:ext cx="3881967" cy="494851"/>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1" name="Google Shape;71;p9"/>
          <p:cNvSpPr txBox="1">
            <a:spLocks noGrp="1"/>
          </p:cNvSpPr>
          <p:nvPr>
            <p:ph type="body" idx="4"/>
          </p:nvPr>
        </p:nvSpPr>
        <p:spPr>
          <a:xfrm>
            <a:off x="4804833" y="2061479"/>
            <a:ext cx="3881966" cy="3910719"/>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extLst>
      <p:ext uri="{BB962C8B-B14F-4D97-AF65-F5344CB8AC3E}">
        <p14:creationId xmlns:p14="http://schemas.microsoft.com/office/powerpoint/2010/main" val="39508851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72"/>
        <p:cNvGrpSpPr/>
        <p:nvPr/>
      </p:nvGrpSpPr>
      <p:grpSpPr>
        <a:xfrm>
          <a:off x="0" y="0"/>
          <a:ext cx="0" cy="0"/>
          <a:chOff x="0" y="0"/>
          <a:chExt cx="0" cy="0"/>
        </a:xfrm>
      </p:grpSpPr>
      <p:sp>
        <p:nvSpPr>
          <p:cNvPr id="73" name="Google Shape;73;p10"/>
          <p:cNvSpPr txBox="1">
            <a:spLocks noGrp="1"/>
          </p:cNvSpPr>
          <p:nvPr>
            <p:ph type="body" idx="1"/>
          </p:nvPr>
        </p:nvSpPr>
        <p:spPr>
          <a:xfrm>
            <a:off x="457200" y="1463064"/>
            <a:ext cx="2559051" cy="759435"/>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4" name="Google Shape;74;p10"/>
          <p:cNvSpPr txBox="1">
            <a:spLocks noGrp="1"/>
          </p:cNvSpPr>
          <p:nvPr>
            <p:ph type="body" idx="2"/>
          </p:nvPr>
        </p:nvSpPr>
        <p:spPr>
          <a:xfrm>
            <a:off x="457201" y="2328332"/>
            <a:ext cx="2559050"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5" name="Google Shape;75;p10"/>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0"/>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77" name="Google Shape;77;p10"/>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78" name="Google Shape;78;p10"/>
          <p:cNvSpPr txBox="1">
            <a:spLocks noGrp="1"/>
          </p:cNvSpPr>
          <p:nvPr>
            <p:ph type="body" idx="3"/>
          </p:nvPr>
        </p:nvSpPr>
        <p:spPr>
          <a:xfrm>
            <a:off x="6127748" y="1463064"/>
            <a:ext cx="2559051" cy="759435"/>
          </a:xfrm>
          <a:prstGeom prst="rect">
            <a:avLst/>
          </a:prstGeom>
          <a:solidFill>
            <a:srgbClr val="7D3379"/>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9" name="Google Shape;79;p10"/>
          <p:cNvSpPr txBox="1">
            <a:spLocks noGrp="1"/>
          </p:cNvSpPr>
          <p:nvPr>
            <p:ph type="body" idx="4"/>
          </p:nvPr>
        </p:nvSpPr>
        <p:spPr>
          <a:xfrm>
            <a:off x="6127749" y="2328332"/>
            <a:ext cx="2559050"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0" name="Google Shape;80;p10"/>
          <p:cNvSpPr txBox="1">
            <a:spLocks noGrp="1"/>
          </p:cNvSpPr>
          <p:nvPr>
            <p:ph type="body" idx="5"/>
          </p:nvPr>
        </p:nvSpPr>
        <p:spPr>
          <a:xfrm>
            <a:off x="3276600" y="1463064"/>
            <a:ext cx="2559051" cy="759435"/>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1" name="Google Shape;81;p10"/>
          <p:cNvSpPr txBox="1">
            <a:spLocks noGrp="1"/>
          </p:cNvSpPr>
          <p:nvPr>
            <p:ph type="body" idx="6"/>
          </p:nvPr>
        </p:nvSpPr>
        <p:spPr>
          <a:xfrm>
            <a:off x="3276601" y="2328332"/>
            <a:ext cx="2559050"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extLst>
      <p:ext uri="{BB962C8B-B14F-4D97-AF65-F5344CB8AC3E}">
        <p14:creationId xmlns:p14="http://schemas.microsoft.com/office/powerpoint/2010/main" val="31047327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2"/>
        <p:cNvGrpSpPr/>
        <p:nvPr/>
      </p:nvGrpSpPr>
      <p:grpSpPr>
        <a:xfrm>
          <a:off x="0" y="0"/>
          <a:ext cx="0" cy="0"/>
          <a:chOff x="0" y="0"/>
          <a:chExt cx="0" cy="0"/>
        </a:xfrm>
      </p:grpSpPr>
      <p:sp>
        <p:nvSpPr>
          <p:cNvPr id="83" name="Google Shape;83;p11"/>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1"/>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85" name="Google Shape;85;p11"/>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37939611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86"/>
        <p:cNvGrpSpPr/>
        <p:nvPr/>
      </p:nvGrpSpPr>
      <p:grpSpPr>
        <a:xfrm>
          <a:off x="0" y="0"/>
          <a:ext cx="0" cy="0"/>
          <a:chOff x="0" y="0"/>
          <a:chExt cx="0" cy="0"/>
        </a:xfrm>
      </p:grpSpPr>
      <p:sp>
        <p:nvSpPr>
          <p:cNvPr id="87" name="Google Shape;87;p12"/>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2"/>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89" name="Google Shape;89;p12"/>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90" name="Google Shape;90;p12"/>
          <p:cNvSpPr>
            <a:spLocks noGrp="1"/>
          </p:cNvSpPr>
          <p:nvPr>
            <p:ph type="chart" idx="2"/>
          </p:nvPr>
        </p:nvSpPr>
        <p:spPr>
          <a:xfrm>
            <a:off x="457200" y="1555750"/>
            <a:ext cx="8229600" cy="430688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32205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91"/>
        <p:cNvGrpSpPr/>
        <p:nvPr/>
      </p:nvGrpSpPr>
      <p:grpSpPr>
        <a:xfrm>
          <a:off x="0" y="0"/>
          <a:ext cx="0" cy="0"/>
          <a:chOff x="0" y="0"/>
          <a:chExt cx="0" cy="0"/>
        </a:xfrm>
      </p:grpSpPr>
      <p:sp>
        <p:nvSpPr>
          <p:cNvPr id="92" name="Google Shape;92;p13"/>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3"/>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94" name="Google Shape;94;p13"/>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42456133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Image Slide">
  <p:cSld name="Image Slide">
    <p:spTree>
      <p:nvGrpSpPr>
        <p:cNvPr id="1" name="Shape 95"/>
        <p:cNvGrpSpPr/>
        <p:nvPr/>
      </p:nvGrpSpPr>
      <p:grpSpPr>
        <a:xfrm>
          <a:off x="0" y="0"/>
          <a:ext cx="0" cy="0"/>
          <a:chOff x="0" y="0"/>
          <a:chExt cx="0" cy="0"/>
        </a:xfrm>
      </p:grpSpPr>
      <p:sp>
        <p:nvSpPr>
          <p:cNvPr id="96" name="Google Shape;96;p14"/>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14"/>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98" name="Google Shape;98;p14"/>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99" name="Google Shape;99;p14"/>
          <p:cNvSpPr>
            <a:spLocks noGrp="1"/>
          </p:cNvSpPr>
          <p:nvPr>
            <p:ph type="pic" idx="2"/>
          </p:nvPr>
        </p:nvSpPr>
        <p:spPr>
          <a:xfrm>
            <a:off x="0" y="1216122"/>
            <a:ext cx="9144000"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232485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2 Images">
  <p:cSld name="2 Images">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103" name="Google Shape;103;p15"/>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104" name="Google Shape;104;p15"/>
          <p:cNvSpPr>
            <a:spLocks noGrp="1"/>
          </p:cNvSpPr>
          <p:nvPr>
            <p:ph type="pic" idx="2"/>
          </p:nvPr>
        </p:nvSpPr>
        <p:spPr>
          <a:xfrm>
            <a:off x="0" y="1216122"/>
            <a:ext cx="4582583"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5" name="Google Shape;105;p15"/>
          <p:cNvSpPr>
            <a:spLocks noGrp="1"/>
          </p:cNvSpPr>
          <p:nvPr>
            <p:ph type="pic" idx="3"/>
          </p:nvPr>
        </p:nvSpPr>
        <p:spPr>
          <a:xfrm>
            <a:off x="4572000" y="1216122"/>
            <a:ext cx="4582583"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106" name="Google Shape;106;p15"/>
          <p:cNvCxnSpPr/>
          <p:nvPr/>
        </p:nvCxnSpPr>
        <p:spPr>
          <a:xfrm>
            <a:off x="4572000" y="1216122"/>
            <a:ext cx="0" cy="4918364"/>
          </a:xfrm>
          <a:prstGeom prst="straightConnector1">
            <a:avLst/>
          </a:prstGeom>
          <a:noFill/>
          <a:ln w="25400" cap="flat" cmpd="sng">
            <a:solidFill>
              <a:srgbClr val="426480"/>
            </a:solidFill>
            <a:prstDash val="solid"/>
            <a:round/>
            <a:headEnd type="none" w="sm" len="sm"/>
            <a:tailEnd type="none" w="sm" len="sm"/>
          </a:ln>
        </p:spPr>
      </p:cxnSp>
    </p:spTree>
    <p:extLst>
      <p:ext uri="{BB962C8B-B14F-4D97-AF65-F5344CB8AC3E}">
        <p14:creationId xmlns:p14="http://schemas.microsoft.com/office/powerpoint/2010/main" val="6915864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ideo Slide">
  <p:cSld name="Video Slide">
    <p:spTree>
      <p:nvGrpSpPr>
        <p:cNvPr id="1" name="Shape 107"/>
        <p:cNvGrpSpPr/>
        <p:nvPr/>
      </p:nvGrpSpPr>
      <p:grpSpPr>
        <a:xfrm>
          <a:off x="0" y="0"/>
          <a:ext cx="0" cy="0"/>
          <a:chOff x="0" y="0"/>
          <a:chExt cx="0" cy="0"/>
        </a:xfrm>
      </p:grpSpPr>
      <p:sp>
        <p:nvSpPr>
          <p:cNvPr id="108" name="Google Shape;108;p16"/>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16"/>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10" name="Google Shape;110;p16"/>
          <p:cNvSpPr txBox="1"/>
          <p:nvPr/>
        </p:nvSpPr>
        <p:spPr>
          <a:xfrm>
            <a:off x="6564644" y="6359525"/>
            <a:ext cx="1692771" cy="362076"/>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Clr>
                <a:srgbClr val="042B4A"/>
              </a:buClr>
              <a:buSzPts val="1000"/>
              <a:buFont typeface="Calibri"/>
              <a:buNone/>
            </a:pPr>
            <a:r>
              <a:rPr lang="en-US" sz="1000">
                <a:solidFill>
                  <a:srgbClr val="042B4A"/>
                </a:solidFill>
                <a:latin typeface="Calibri"/>
                <a:ea typeface="Calibri"/>
                <a:cs typeface="Calibri"/>
                <a:sym typeface="Calibri"/>
              </a:rPr>
              <a:t>MassHireFallRiverCareers.org</a:t>
            </a:r>
            <a:endParaRPr sz="1000">
              <a:solidFill>
                <a:srgbClr val="042B4A"/>
              </a:solidFill>
              <a:latin typeface="Calibri"/>
              <a:ea typeface="Calibri"/>
              <a:cs typeface="Calibri"/>
              <a:sym typeface="Calibri"/>
            </a:endParaRPr>
          </a:p>
        </p:txBody>
      </p:sp>
      <p:cxnSp>
        <p:nvCxnSpPr>
          <p:cNvPr id="111" name="Google Shape;111;p16"/>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112" name="Google Shape;112;p16"/>
          <p:cNvSpPr>
            <a:spLocks noGrp="1"/>
          </p:cNvSpPr>
          <p:nvPr>
            <p:ph type="media" idx="2"/>
          </p:nvPr>
        </p:nvSpPr>
        <p:spPr>
          <a:xfrm>
            <a:off x="0" y="1236663"/>
            <a:ext cx="9144000" cy="5621337"/>
          </a:xfrm>
          <a:prstGeom prst="rect">
            <a:avLst/>
          </a:prstGeom>
          <a:solidFill>
            <a:schemeClr val="accent1"/>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654263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999953241"/>
      </p:ext>
    </p:extLst>
  </p:cSld>
  <p:clrMapOvr>
    <a:masterClrMapping/>
  </p:clrMapOvr>
  <p:transition>
    <p:fade thruBlk="1"/>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February 1, 2018 </a:t>
            </a:r>
          </a:p>
        </p:txBody>
      </p:sp>
      <p:sp>
        <p:nvSpPr>
          <p:cNvPr id="3" name="Footer Placeholder 4"/>
          <p:cNvSpPr>
            <a:spLocks noGrp="1"/>
          </p:cNvSpPr>
          <p:nvPr>
            <p:ph type="ftr" sz="quarter" idx="11"/>
          </p:nvPr>
        </p:nvSpPr>
        <p:spPr/>
        <p:txBody>
          <a:bodyPr/>
          <a:lstStyle>
            <a:lvl1pPr>
              <a:defRPr/>
            </a:lvl1pPr>
          </a:lstStyle>
          <a:p>
            <a:pPr>
              <a:defRPr/>
            </a:pPr>
            <a:r>
              <a:rPr lang="en-US"/>
              <a:t>Massachusetts Department of Career Services</a:t>
            </a:r>
          </a:p>
        </p:txBody>
      </p:sp>
      <p:sp>
        <p:nvSpPr>
          <p:cNvPr id="4" name="Slide Number Placeholder 5"/>
          <p:cNvSpPr>
            <a:spLocks noGrp="1"/>
          </p:cNvSpPr>
          <p:nvPr>
            <p:ph type="sldNum" sz="quarter" idx="12"/>
          </p:nvPr>
        </p:nvSpPr>
        <p:spPr/>
        <p:txBody>
          <a:bodyPr/>
          <a:lstStyle>
            <a:lvl1pPr>
              <a:defRPr/>
            </a:lvl1pPr>
          </a:lstStyle>
          <a:p>
            <a:pPr>
              <a:defRPr/>
            </a:pPr>
            <a:fld id="{08D68108-485C-48E7-99C0-B8D285AC8481}" type="slidenum">
              <a:rPr lang="en-US"/>
              <a:pPr>
                <a:defRPr/>
              </a:pPr>
              <a:t>‹#›</a:t>
            </a:fld>
            <a:endParaRPr lang="en-US"/>
          </a:p>
        </p:txBody>
      </p:sp>
    </p:spTree>
    <p:extLst>
      <p:ext uri="{BB962C8B-B14F-4D97-AF65-F5344CB8AC3E}">
        <p14:creationId xmlns:p14="http://schemas.microsoft.com/office/powerpoint/2010/main" val="1800774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124200" y="6477000"/>
            <a:ext cx="2971800" cy="228600"/>
          </a:xfrm>
        </p:spPr>
        <p:txBody>
          <a:bodyPr/>
          <a:lstStyle>
            <a:lvl1pPr>
              <a:defRPr/>
            </a:lvl1pPr>
          </a:lstStyle>
          <a:p>
            <a:r>
              <a:rPr lang="en-US" altLang="en-US"/>
              <a:t>Massachusetts Department of Career Services</a:t>
            </a:r>
          </a:p>
        </p:txBody>
      </p:sp>
      <p:sp>
        <p:nvSpPr>
          <p:cNvPr id="6" name="Slide Number Placeholder 5"/>
          <p:cNvSpPr>
            <a:spLocks noGrp="1"/>
          </p:cNvSpPr>
          <p:nvPr>
            <p:ph type="sldNum" sz="quarter" idx="11"/>
          </p:nvPr>
        </p:nvSpPr>
        <p:spPr>
          <a:xfrm>
            <a:off x="6781800" y="6477000"/>
            <a:ext cx="1905000" cy="228600"/>
          </a:xfrm>
        </p:spPr>
        <p:txBody>
          <a:bodyPr/>
          <a:lstStyle>
            <a:lvl1pPr>
              <a:defRPr/>
            </a:lvl1pPr>
          </a:lstStyle>
          <a:p>
            <a:fld id="{9385707E-2364-4153-857D-FE30DD103C8D}" type="slidenum">
              <a:rPr lang="en-US" altLang="en-US"/>
              <a:pPr/>
              <a:t>‹#›</a:t>
            </a:fld>
            <a:endParaRPr lang="en-US" altLang="en-US"/>
          </a:p>
        </p:txBody>
      </p:sp>
      <p:sp>
        <p:nvSpPr>
          <p:cNvPr id="7" name="Date Placeholder 6"/>
          <p:cNvSpPr>
            <a:spLocks noGrp="1"/>
          </p:cNvSpPr>
          <p:nvPr>
            <p:ph type="dt" sz="half" idx="12"/>
          </p:nvPr>
        </p:nvSpPr>
        <p:spPr>
          <a:xfrm>
            <a:off x="228600" y="6477000"/>
            <a:ext cx="2133600" cy="244475"/>
          </a:xfrm>
        </p:spPr>
        <p:txBody>
          <a:bodyPr/>
          <a:lstStyle>
            <a:lvl1pPr>
              <a:defRPr/>
            </a:lvl1pPr>
          </a:lstStyle>
          <a:p>
            <a:r>
              <a:rPr lang="en-US" altLang="en-US"/>
              <a:t>December 2017</a:t>
            </a:r>
          </a:p>
        </p:txBody>
      </p:sp>
    </p:spTree>
    <p:extLst>
      <p:ext uri="{BB962C8B-B14F-4D97-AF65-F5344CB8AC3E}">
        <p14:creationId xmlns:p14="http://schemas.microsoft.com/office/powerpoint/2010/main" val="1547439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image" Target="../media/image1.png"/><Relationship Id="rId2" Type="http://schemas.openxmlformats.org/officeDocument/2006/relationships/slideLayout" Target="../slideLayouts/slideLayout20.xml"/><Relationship Id="rId16"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3.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image" Target="../media/image1.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271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ight Triangle 5"/>
          <p:cNvSpPr/>
          <p:nvPr userDrawn="1"/>
        </p:nvSpPr>
        <p:spPr>
          <a:xfrm>
            <a:off x="7926917" y="2"/>
            <a:ext cx="739678" cy="1217082"/>
          </a:xfrm>
          <a:prstGeom prst="r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20">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701" r:id="rId15"/>
    <p:sldLayoutId id="2147483685" r:id="rId16"/>
    <p:sldLayoutId id="2147483702" r:id="rId17"/>
    <p:sldLayoutId id="2147483704" r:id="rId18"/>
  </p:sldLayoutIdLst>
  <p:hf hdr="0" dt="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0" y="1"/>
            <a:ext cx="9144000" cy="1227101"/>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1;p1"/>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FFFFFF"/>
              </a:buClr>
              <a:buSzPts val="36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marR="0" lvl="0" indent="0" algn="r" rtl="0">
              <a:spcBef>
                <a:spcPts val="0"/>
              </a:spcBef>
              <a:buNone/>
              <a:defRPr sz="1000" b="0" i="0" u="none" strike="noStrike" cap="none">
                <a:solidFill>
                  <a:srgbClr val="042B4A"/>
                </a:solidFill>
                <a:latin typeface="Calibri"/>
                <a:ea typeface="Calibri"/>
                <a:cs typeface="Calibri"/>
                <a:sym typeface="Calibri"/>
              </a:defRPr>
            </a:lvl1pPr>
            <a:lvl2pPr marL="0" marR="0" lvl="1" indent="0" algn="r" rtl="0">
              <a:spcBef>
                <a:spcPts val="0"/>
              </a:spcBef>
              <a:buNone/>
              <a:defRPr sz="1000" b="0" i="0" u="none" strike="noStrike" cap="none">
                <a:solidFill>
                  <a:srgbClr val="042B4A"/>
                </a:solidFill>
                <a:latin typeface="Calibri"/>
                <a:ea typeface="Calibri"/>
                <a:cs typeface="Calibri"/>
                <a:sym typeface="Calibri"/>
              </a:defRPr>
            </a:lvl2pPr>
            <a:lvl3pPr marL="0" marR="0" lvl="2" indent="0" algn="r" rtl="0">
              <a:spcBef>
                <a:spcPts val="0"/>
              </a:spcBef>
              <a:buNone/>
              <a:defRPr sz="1000" b="0" i="0" u="none" strike="noStrike" cap="none">
                <a:solidFill>
                  <a:srgbClr val="042B4A"/>
                </a:solidFill>
                <a:latin typeface="Calibri"/>
                <a:ea typeface="Calibri"/>
                <a:cs typeface="Calibri"/>
                <a:sym typeface="Calibri"/>
              </a:defRPr>
            </a:lvl3pPr>
            <a:lvl4pPr marL="0" marR="0" lvl="3" indent="0" algn="r" rtl="0">
              <a:spcBef>
                <a:spcPts val="0"/>
              </a:spcBef>
              <a:buNone/>
              <a:defRPr sz="1000" b="0" i="0" u="none" strike="noStrike" cap="none">
                <a:solidFill>
                  <a:srgbClr val="042B4A"/>
                </a:solidFill>
                <a:latin typeface="Calibri"/>
                <a:ea typeface="Calibri"/>
                <a:cs typeface="Calibri"/>
                <a:sym typeface="Calibri"/>
              </a:defRPr>
            </a:lvl4pPr>
            <a:lvl5pPr marL="0" marR="0" lvl="4" indent="0" algn="r" rtl="0">
              <a:spcBef>
                <a:spcPts val="0"/>
              </a:spcBef>
              <a:buNone/>
              <a:defRPr sz="1000" b="0" i="0" u="none" strike="noStrike" cap="none">
                <a:solidFill>
                  <a:srgbClr val="042B4A"/>
                </a:solidFill>
                <a:latin typeface="Calibri"/>
                <a:ea typeface="Calibri"/>
                <a:cs typeface="Calibri"/>
                <a:sym typeface="Calibri"/>
              </a:defRPr>
            </a:lvl5pPr>
            <a:lvl6pPr marL="0" marR="0" lvl="5" indent="0" algn="r" rtl="0">
              <a:spcBef>
                <a:spcPts val="0"/>
              </a:spcBef>
              <a:buNone/>
              <a:defRPr sz="1000" b="0" i="0" u="none" strike="noStrike" cap="none">
                <a:solidFill>
                  <a:srgbClr val="042B4A"/>
                </a:solidFill>
                <a:latin typeface="Calibri"/>
                <a:ea typeface="Calibri"/>
                <a:cs typeface="Calibri"/>
                <a:sym typeface="Calibri"/>
              </a:defRPr>
            </a:lvl6pPr>
            <a:lvl7pPr marL="0" marR="0" lvl="6" indent="0" algn="r" rtl="0">
              <a:spcBef>
                <a:spcPts val="0"/>
              </a:spcBef>
              <a:buNone/>
              <a:defRPr sz="1000" b="0" i="0" u="none" strike="noStrike" cap="none">
                <a:solidFill>
                  <a:srgbClr val="042B4A"/>
                </a:solidFill>
                <a:latin typeface="Calibri"/>
                <a:ea typeface="Calibri"/>
                <a:cs typeface="Calibri"/>
                <a:sym typeface="Calibri"/>
              </a:defRPr>
            </a:lvl7pPr>
            <a:lvl8pPr marL="0" marR="0" lvl="7" indent="0" algn="r" rtl="0">
              <a:spcBef>
                <a:spcPts val="0"/>
              </a:spcBef>
              <a:buNone/>
              <a:defRPr sz="1000" b="0" i="0" u="none" strike="noStrike" cap="none">
                <a:solidFill>
                  <a:srgbClr val="042B4A"/>
                </a:solidFill>
                <a:latin typeface="Calibri"/>
                <a:ea typeface="Calibri"/>
                <a:cs typeface="Calibri"/>
                <a:sym typeface="Calibri"/>
              </a:defRPr>
            </a:lvl8pPr>
            <a:lvl9pPr marL="0" marR="0" lvl="8" indent="0" algn="r" rtl="0">
              <a:spcBef>
                <a:spcPts val="0"/>
              </a:spcBef>
              <a:buNone/>
              <a:defRPr sz="1000" b="0" i="0" u="none" strike="noStrike" cap="none">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
          <p:cNvSpPr txBox="1">
            <a:spLocks noGrp="1"/>
          </p:cNvSpPr>
          <p:nvPr>
            <p:ph type="body" idx="1"/>
          </p:nvPr>
        </p:nvSpPr>
        <p:spPr>
          <a:xfrm>
            <a:off x="457200" y="1446235"/>
            <a:ext cx="8229600" cy="452596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55600"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L="2286000" marR="0" lvl="4"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14" name="Google Shape;14;p1"/>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cxnSp>
        <p:nvCxnSpPr>
          <p:cNvPr id="15" name="Google Shape;15;p1"/>
          <p:cNvCxnSpPr/>
          <p:nvPr/>
        </p:nvCxnSpPr>
        <p:spPr>
          <a:xfrm>
            <a:off x="0" y="6200016"/>
            <a:ext cx="9144000" cy="0"/>
          </a:xfrm>
          <a:prstGeom prst="straightConnector1">
            <a:avLst/>
          </a:prstGeom>
          <a:noFill/>
          <a:ln w="12700" cap="flat" cmpd="sng">
            <a:solidFill>
              <a:schemeClr val="dk1"/>
            </a:solidFill>
            <a:prstDash val="solid"/>
            <a:round/>
            <a:headEnd type="none" w="sm" len="sm"/>
            <a:tailEnd type="none" w="sm" len="sm"/>
          </a:ln>
        </p:spPr>
      </p:cxnSp>
      <p:sp>
        <p:nvSpPr>
          <p:cNvPr id="16" name="Google Shape;16;p1"/>
          <p:cNvSpPr/>
          <p:nvPr/>
        </p:nvSpPr>
        <p:spPr>
          <a:xfrm>
            <a:off x="7926917" y="2"/>
            <a:ext cx="739678" cy="1217082"/>
          </a:xfrm>
          <a:prstGeom prst="rtTriangl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7;p1"/>
          <p:cNvSpPr/>
          <p:nvPr/>
        </p:nvSpPr>
        <p:spPr>
          <a:xfrm rot="10800000">
            <a:off x="8120302" y="-14108"/>
            <a:ext cx="1039087" cy="1241210"/>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 name="Google Shape;18;p1"/>
          <p:cNvPicPr preferRelativeResize="0"/>
          <p:nvPr/>
        </p:nvPicPr>
        <p:blipFill rotWithShape="1">
          <a:blip r:embed="rId17">
            <a:alphaModFix/>
          </a:blip>
          <a:srcRect l="1785" t="14556" r="3571" b="12388"/>
          <a:stretch/>
        </p:blipFill>
        <p:spPr>
          <a:xfrm>
            <a:off x="38501" y="6285297"/>
            <a:ext cx="2040556" cy="471638"/>
          </a:xfrm>
          <a:prstGeom prst="rect">
            <a:avLst/>
          </a:prstGeom>
          <a:noFill/>
          <a:ln>
            <a:noFill/>
          </a:ln>
        </p:spPr>
      </p:pic>
    </p:spTree>
    <p:extLst>
      <p:ext uri="{BB962C8B-B14F-4D97-AF65-F5344CB8AC3E}">
        <p14:creationId xmlns:p14="http://schemas.microsoft.com/office/powerpoint/2010/main" val="3773841215"/>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184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3"/>
            <a:ext cx="7131050" cy="941041"/>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9">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666" r:id="rId15"/>
    <p:sldLayoutId id="2147483667" r:id="rId16"/>
    <p:sldLayoutId id="2147483668" r:id="rId17"/>
  </p:sldLayoutIdLst>
  <p:hf hdr="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hyperlink" Target="https://www.mass.gov/doc/policy-100-dcs-181016-eligibility-requirements-wioa-title-i-adult-dislocated-worker/download" TargetMode="Externa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hyperlink" Target="https://www.mass.gov/doc/dcs-policy-18-111-wioa-eligibility-documentation-in-a-virtual-environment/download"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dol.gov/agencies/eta/advisories/tegl-23-19-change-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hyperlink" Target="https://www.mass.gov/doc/dcs-policy-08-112-3-career-planning-requirements-for-wioa-youth-adult-and-dislocated-worker-customers/download" TargetMode="External"/><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hyperlink" Target="https://www.mass.gov/doc/dcs-policy-08-112-3a-career-planning-elements/download"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hyperlink" Target="https://www.ecfr.gov/current/title-20/chapter-V/part-680/subpart-C/section-680.340" TargetMode="External"/><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0.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hyperlink" Target="https://www.mass.gov/doc/supportive-services-and-needs-related-payments-for-title-i-adults-dislocated-workers-and-youth/download" TargetMode="External"/><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hyperlink" Target="https://www.mass.gov/service-details/massworkforce-joint-partner-policy"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mass.gov/doc/dcs-policy-08-102-1-wioa-title-i-follow-up-services-for-adults-dislocated-workers-and-youth/download" TargetMode="External"/><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15.xm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8" Type="http://schemas.openxmlformats.org/officeDocument/2006/relationships/hyperlink" Target="https://ywc.workforcegps.org/" TargetMode="External"/><Relationship Id="rId3" Type="http://schemas.openxmlformats.org/officeDocument/2006/relationships/hyperlink" Target="https://www.congress.gov/bill/113th-congress/house-bill/803/text" TargetMode="External"/><Relationship Id="rId7" Type="http://schemas.openxmlformats.org/officeDocument/2006/relationships/hyperlink" Target="https://ion.workforcegps.org/" TargetMode="External"/><Relationship Id="rId2" Type="http://schemas.openxmlformats.org/officeDocument/2006/relationships/notesSlide" Target="../notesSlides/notesSlide32.xml"/><Relationship Id="rId1" Type="http://schemas.openxmlformats.org/officeDocument/2006/relationships/slideLayout" Target="../slideLayouts/slideLayout16.xml"/><Relationship Id="rId6" Type="http://schemas.openxmlformats.org/officeDocument/2006/relationships/hyperlink" Target="https://www.dol.gov/agencies/eta/advisories/training-and-employment-guidance-letter-no-19-16" TargetMode="External"/><Relationship Id="rId5" Type="http://schemas.openxmlformats.org/officeDocument/2006/relationships/hyperlink" Target="https://www.dol.gov/agencies/eta/advisories/tegl-10-16-change-3" TargetMode="External"/><Relationship Id="rId4" Type="http://schemas.openxmlformats.org/officeDocument/2006/relationships/hyperlink" Target="https://www.govinfo.gov/content/pkg/FR-2016-08-19/pdf/2016-15975.pdf" TargetMode="External"/><Relationship Id="rId9" Type="http://schemas.openxmlformats.org/officeDocument/2006/relationships/hyperlink" Target="https://www.mass.gov/info-details/masshire-wioa-training-materia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info.gov/content/pkg/CFR-2019-title20-vol4/pdf/CFR-2019-title20-vol4-part680.pdf" TargetMode="External"/><Relationship Id="rId7" Type="http://schemas.openxmlformats.org/officeDocument/2006/relationships/hyperlink" Target="https://www.ecfr.gov/current/title-20/chapter-IX/part-101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dol.gov/agencies/eta/jobs-for-veterans-act" TargetMode="External"/><Relationship Id="rId5" Type="http://schemas.openxmlformats.org/officeDocument/2006/relationships/hyperlink" Target="https://www.ssa.gov/OP_Home/comp2/D-USC-38.html" TargetMode="External"/><Relationship Id="rId4" Type="http://schemas.openxmlformats.org/officeDocument/2006/relationships/hyperlink" Target="https://www.dol.gov/agencies/eta/dislocated-workers/grants/service-member"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dol.gov/sites/dolgov/files/ETA/advisories/TEGL/2017/TEGL_19-16_Attachment_III.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449343" y="205005"/>
            <a:ext cx="766171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Housekeeping</a:t>
            </a:r>
          </a:p>
        </p:txBody>
      </p:sp>
      <p:sp>
        <p:nvSpPr>
          <p:cNvPr id="25" name="TextBox 24">
            <a:extLst>
              <a:ext uri="{FF2B5EF4-FFF2-40B4-BE49-F238E27FC236}">
                <a16:creationId xmlns:a16="http://schemas.microsoft.com/office/drawing/2014/main" id="{BE98A8B7-2BFA-46B4-B004-EB356E115A22}"/>
              </a:ext>
            </a:extLst>
          </p:cNvPr>
          <p:cNvSpPr txBox="1"/>
          <p:nvPr/>
        </p:nvSpPr>
        <p:spPr>
          <a:xfrm>
            <a:off x="988398" y="1579312"/>
            <a:ext cx="6777085" cy="2862322"/>
          </a:xfrm>
          <a:prstGeom prst="rect">
            <a:avLst/>
          </a:prstGeom>
          <a:noFill/>
        </p:spPr>
        <p:txBody>
          <a:bodyPr wrap="square" lIns="91440" tIns="45720" rIns="91440" bIns="45720" rtlCol="0" anchor="t">
            <a:spAutoFit/>
          </a:bodyPr>
          <a:lstStyle>
            <a:defPPr>
              <a:defRPr lang="en-US"/>
            </a:defPPr>
            <a:lvl1pPr>
              <a:defRPr sz="2000">
                <a:solidFill>
                  <a:srgbClr val="213240"/>
                </a:solidFill>
              </a:defRPr>
            </a:lvl1pPr>
          </a:lstStyle>
          <a:p>
            <a:r>
              <a:rPr lang="en-US" dirty="0">
                <a:solidFill>
                  <a:schemeClr val="accent6"/>
                </a:solidFill>
                <a:latin typeface="Arial" panose="020B0604020202020204" pitchFamily="34" charset="0"/>
                <a:cs typeface="Arial" panose="020B0604020202020204" pitchFamily="34" charset="0"/>
              </a:rPr>
              <a:t>Please…..</a:t>
            </a:r>
          </a:p>
          <a:p>
            <a:endParaRPr lang="en-US" dirty="0">
              <a:solidFill>
                <a:schemeClr val="accent6"/>
              </a:solidFill>
              <a:latin typeface="Arial" panose="020B0604020202020204" pitchFamily="34" charset="0"/>
              <a:cs typeface="Arial" panose="020B0604020202020204" pitchFamily="34" charset="0"/>
            </a:endParaRPr>
          </a:p>
          <a:p>
            <a:endParaRPr lang="en-US" dirty="0">
              <a:solidFill>
                <a:schemeClr val="accent6"/>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solidFill>
                  <a:schemeClr val="accent6"/>
                </a:solidFill>
                <a:latin typeface="Arial" panose="020B0604020202020204" pitchFamily="34" charset="0"/>
                <a:cs typeface="Arial" panose="020B0604020202020204" pitchFamily="34" charset="0"/>
              </a:rPr>
              <a:t>Keep your line muted unless asking a question</a:t>
            </a:r>
          </a:p>
          <a:p>
            <a:pPr marL="342900" indent="-342900">
              <a:buFont typeface="Arial" panose="020B0604020202020204" pitchFamily="34" charset="0"/>
              <a:buChar char="•"/>
            </a:pPr>
            <a:r>
              <a:rPr lang="en-US" dirty="0">
                <a:solidFill>
                  <a:schemeClr val="accent6"/>
                </a:solidFill>
                <a:latin typeface="Arial" panose="020B0604020202020204" pitchFamily="34" charset="0"/>
                <a:cs typeface="Arial" panose="020B0604020202020204" pitchFamily="34" charset="0"/>
              </a:rPr>
              <a:t>Please introduce yourself in the chat</a:t>
            </a:r>
            <a:r>
              <a:rPr lang="en-US" dirty="0">
                <a:solidFill>
                  <a:srgbClr val="032B4A"/>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en-US" dirty="0">
                <a:solidFill>
                  <a:schemeClr val="accent6"/>
                </a:solidFill>
                <a:latin typeface="Arial" panose="020B0604020202020204" pitchFamily="34" charset="0"/>
                <a:cs typeface="Arial" panose="020B0604020202020204" pitchFamily="34" charset="0"/>
              </a:rPr>
              <a:t>Use the chat, raise your hand or unmute your line to ask a question</a:t>
            </a:r>
          </a:p>
          <a:p>
            <a:pPr marL="342900" indent="-342900">
              <a:buFont typeface="Arial" panose="020B0604020202020204" pitchFamily="34" charset="0"/>
              <a:buChar char="•"/>
            </a:pPr>
            <a:endParaRPr lang="en-US" dirty="0">
              <a:solidFill>
                <a:schemeClr val="accent6"/>
              </a:solidFill>
              <a:latin typeface="Century Gothic"/>
            </a:endParaRPr>
          </a:p>
          <a:p>
            <a:pPr marL="342900" indent="-342900">
              <a:buFont typeface="Arial" panose="020B0604020202020204" pitchFamily="34" charset="0"/>
              <a:buChar char="•"/>
            </a:pPr>
            <a:endParaRPr lang="en-US" dirty="0">
              <a:solidFill>
                <a:schemeClr val="accent6"/>
              </a:solidFill>
              <a:latin typeface="Century Gothic"/>
            </a:endParaRPr>
          </a:p>
        </p:txBody>
      </p:sp>
      <p:sp>
        <p:nvSpPr>
          <p:cNvPr id="41" name="TextBox 40">
            <a:extLst>
              <a:ext uri="{FF2B5EF4-FFF2-40B4-BE49-F238E27FC236}">
                <a16:creationId xmlns:a16="http://schemas.microsoft.com/office/drawing/2014/main" id="{6D53981B-A047-4338-BF54-97744E7A7925}"/>
              </a:ext>
            </a:extLst>
          </p:cNvPr>
          <p:cNvSpPr txBox="1"/>
          <p:nvPr/>
        </p:nvSpPr>
        <p:spPr>
          <a:xfrm>
            <a:off x="449344" y="4479562"/>
            <a:ext cx="8192238" cy="400110"/>
          </a:xfrm>
          <a:prstGeom prst="rect">
            <a:avLst/>
          </a:prstGeom>
          <a:noFill/>
        </p:spPr>
        <p:txBody>
          <a:bodyPr wrap="square" lIns="91440" tIns="45720" rIns="91440" bIns="45720" rtlCol="0" anchor="t">
            <a:spAutoFit/>
          </a:bodyPr>
          <a:lstStyle/>
          <a:p>
            <a:pPr algn="ctr">
              <a:spcBef>
                <a:spcPts val="1800"/>
              </a:spcBef>
            </a:pPr>
            <a:r>
              <a:rPr lang="en-US" sz="2000" dirty="0">
                <a:solidFill>
                  <a:schemeClr val="accent6"/>
                </a:solidFill>
                <a:latin typeface="Arial" panose="020B0604020202020204" pitchFamily="34" charset="0"/>
                <a:cs typeface="Arial" panose="020B0604020202020204" pitchFamily="34" charset="0"/>
              </a:rPr>
              <a:t>This training deck will be shared next week</a:t>
            </a:r>
            <a:r>
              <a:rPr lang="en-US" sz="2000" dirty="0">
                <a:solidFill>
                  <a:srgbClr val="032B4A"/>
                </a:solidFill>
                <a:latin typeface="Arial" panose="020B0604020202020204" pitchFamily="34" charset="0"/>
                <a:cs typeface="Arial" panose="020B0604020202020204" pitchFamily="34" charset="0"/>
              </a:rPr>
              <a:t> on Mass.gov </a:t>
            </a:r>
            <a:endParaRPr lang="en-US" sz="2000" dirty="0">
              <a:solidFill>
                <a:srgbClr val="032B4A"/>
              </a:solidFill>
              <a:latin typeface="Arial" panose="020B0604020202020204" pitchFamily="34" charset="0"/>
              <a:ea typeface="+mn-lt"/>
              <a:cs typeface="Arial" panose="020B0604020202020204" pitchFamily="34" charset="0"/>
            </a:endParaRPr>
          </a:p>
        </p:txBody>
      </p:sp>
    </p:spTree>
    <p:extLst>
      <p:ext uri="{BB962C8B-B14F-4D97-AF65-F5344CB8AC3E}">
        <p14:creationId xmlns:p14="http://schemas.microsoft.com/office/powerpoint/2010/main" val="1986374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E4035-A6F5-8F02-0AA8-B06C440D65DB}"/>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E66AC7B-F7F4-A7F1-FE50-0D8A58A39CCA}"/>
              </a:ext>
            </a:extLst>
          </p:cNvPr>
          <p:cNvSpPr>
            <a:spLocks noGrp="1"/>
          </p:cNvSpPr>
          <p:nvPr>
            <p:ph type="title"/>
          </p:nvPr>
        </p:nvSpPr>
        <p:spPr>
          <a:xfrm>
            <a:off x="457200" y="156072"/>
            <a:ext cx="8229600" cy="914400"/>
          </a:xfrm>
        </p:spPr>
        <p:txBody>
          <a:bodyPr/>
          <a:lstStyle/>
          <a:p>
            <a:pPr eaLnBrk="1" hangingPunct="1">
              <a:lnSpc>
                <a:spcPct val="100000"/>
              </a:lnSpc>
              <a:defRPr/>
            </a:pPr>
            <a:r>
              <a:rPr lang="en-US" altLang="en-US" dirty="0">
                <a:solidFill>
                  <a:schemeClr val="bg1"/>
                </a:solidFill>
                <a:latin typeface="Arial" panose="020B0604020202020204" pitchFamily="34" charset="0"/>
                <a:cs typeface="Arial" panose="020B0604020202020204" pitchFamily="34" charset="0"/>
              </a:rPr>
              <a:t>WIOA Dislocated Worker Eligibility</a:t>
            </a:r>
            <a:br>
              <a:rPr lang="en-US" altLang="en-US" dirty="0">
                <a:solidFill>
                  <a:schemeClr val="bg1"/>
                </a:solidFill>
                <a:latin typeface="Arial" panose="020B0604020202020204" pitchFamily="34" charset="0"/>
                <a:cs typeface="Arial" panose="020B0604020202020204" pitchFamily="34" charset="0"/>
              </a:rPr>
            </a:br>
            <a:r>
              <a:rPr lang="en-US" altLang="en-US" sz="1800" dirty="0">
                <a:solidFill>
                  <a:schemeClr val="bg1"/>
                </a:solidFill>
                <a:latin typeface="Arial" panose="020B0604020202020204" pitchFamily="34" charset="0"/>
                <a:cs typeface="Arial" panose="020B0604020202020204" pitchFamily="34" charset="0"/>
              </a:rPr>
              <a:t>Displaced Homemaker</a:t>
            </a:r>
          </a:p>
        </p:txBody>
      </p:sp>
      <p:pic>
        <p:nvPicPr>
          <p:cNvPr id="7" name="Picture 6" descr="Screenshot of The Barriers screen showing how to use Displaced Homemaker for eligibility. ">
            <a:extLst>
              <a:ext uri="{FF2B5EF4-FFF2-40B4-BE49-F238E27FC236}">
                <a16:creationId xmlns:a16="http://schemas.microsoft.com/office/drawing/2014/main" id="{63EA23EF-32EF-419B-06A1-9E0496713176}"/>
              </a:ext>
            </a:extLst>
          </p:cNvPr>
          <p:cNvPicPr>
            <a:picLocks noChangeAspect="1"/>
          </p:cNvPicPr>
          <p:nvPr/>
        </p:nvPicPr>
        <p:blipFill>
          <a:blip r:embed="rId3"/>
          <a:stretch>
            <a:fillRect/>
          </a:stretch>
        </p:blipFill>
        <p:spPr>
          <a:xfrm>
            <a:off x="560377" y="1245995"/>
            <a:ext cx="8023245" cy="4950369"/>
          </a:xfrm>
          <a:prstGeom prst="rect">
            <a:avLst/>
          </a:prstGeom>
        </p:spPr>
      </p:pic>
    </p:spTree>
    <p:extLst>
      <p:ext uri="{BB962C8B-B14F-4D97-AF65-F5344CB8AC3E}">
        <p14:creationId xmlns:p14="http://schemas.microsoft.com/office/powerpoint/2010/main" val="271734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04FE9-B96F-81CD-037C-252512F105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84A9BE-48A4-4AD1-D6FC-954E13C4B612}"/>
              </a:ext>
            </a:extLst>
          </p:cNvPr>
          <p:cNvSpPr>
            <a:spLocks noGrp="1"/>
          </p:cNvSpPr>
          <p:nvPr>
            <p:ph type="title"/>
          </p:nvPr>
        </p:nvSpPr>
        <p:spPr>
          <a:xfrm>
            <a:off x="457200" y="257060"/>
            <a:ext cx="8229600" cy="838200"/>
          </a:xfrm>
        </p:spPr>
        <p:txBody>
          <a:bodyPr/>
          <a:lstStyle/>
          <a:p>
            <a:pPr>
              <a:defRPr/>
            </a:pPr>
            <a:r>
              <a:rPr lang="en-US" dirty="0">
                <a:solidFill>
                  <a:schemeClr val="bg1"/>
                </a:solidFill>
                <a:latin typeface="Arial" panose="020B0604020202020204" pitchFamily="34" charset="0"/>
                <a:cs typeface="Arial" panose="020B0604020202020204" pitchFamily="34" charset="0"/>
              </a:rPr>
              <a:t>Income Stuff</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Self-Attestation Question on Full Tab</a:t>
            </a:r>
          </a:p>
        </p:txBody>
      </p:sp>
      <p:pic>
        <p:nvPicPr>
          <p:cNvPr id="6" name="Picture 5" descr="This is a screenshot of full tab in Moses to show the Economically Disadvataged section for family size and 6 month lower living standard calculation.">
            <a:extLst>
              <a:ext uri="{FF2B5EF4-FFF2-40B4-BE49-F238E27FC236}">
                <a16:creationId xmlns:a16="http://schemas.microsoft.com/office/drawing/2014/main" id="{779E8966-9A01-9268-D6C3-AB8815847D51}"/>
              </a:ext>
            </a:extLst>
          </p:cNvPr>
          <p:cNvPicPr>
            <a:picLocks noChangeAspect="1"/>
          </p:cNvPicPr>
          <p:nvPr/>
        </p:nvPicPr>
        <p:blipFill>
          <a:blip r:embed="rId3"/>
          <a:stretch>
            <a:fillRect/>
          </a:stretch>
        </p:blipFill>
        <p:spPr>
          <a:xfrm>
            <a:off x="457199" y="1256044"/>
            <a:ext cx="8033657" cy="4922123"/>
          </a:xfrm>
          <a:prstGeom prst="rect">
            <a:avLst/>
          </a:prstGeom>
        </p:spPr>
      </p:pic>
    </p:spTree>
    <p:extLst>
      <p:ext uri="{BB962C8B-B14F-4D97-AF65-F5344CB8AC3E}">
        <p14:creationId xmlns:p14="http://schemas.microsoft.com/office/powerpoint/2010/main" val="207092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C788B-4D70-49E6-46C3-E0EDFE7EC5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EC890D-0713-FD1E-9F58-2E46AAB5671F}"/>
              </a:ext>
            </a:extLst>
          </p:cNvPr>
          <p:cNvSpPr>
            <a:spLocks noGrp="1"/>
          </p:cNvSpPr>
          <p:nvPr>
            <p:ph type="title"/>
          </p:nvPr>
        </p:nvSpPr>
        <p:spPr>
          <a:xfrm>
            <a:off x="457200" y="156072"/>
            <a:ext cx="8229600" cy="990600"/>
          </a:xfrm>
        </p:spPr>
        <p:txBody>
          <a:bodyPr/>
          <a:lstStyle/>
          <a:p>
            <a:pPr>
              <a:defRPr/>
            </a:pPr>
            <a:r>
              <a:rPr lang="en-US" dirty="0">
                <a:solidFill>
                  <a:schemeClr val="bg1"/>
                </a:solidFill>
                <a:latin typeface="Arial" panose="020B0604020202020204" pitchFamily="34" charset="0"/>
                <a:cs typeface="Arial" panose="020B0604020202020204" pitchFamily="34" charset="0"/>
              </a:rPr>
              <a:t>Income Stuff</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Verifying Income in the Eligibility Criteria Area</a:t>
            </a:r>
          </a:p>
        </p:txBody>
      </p:sp>
      <p:pic>
        <p:nvPicPr>
          <p:cNvPr id="7" name="Picture 6" descr="A screenshot of the eligibility  screen for Family and Public Assistance to show the area for 6 month family income annualized data entry field.">
            <a:extLst>
              <a:ext uri="{FF2B5EF4-FFF2-40B4-BE49-F238E27FC236}">
                <a16:creationId xmlns:a16="http://schemas.microsoft.com/office/drawing/2014/main" id="{2B0FEDED-C696-8052-9C39-915EF20382F5}"/>
              </a:ext>
            </a:extLst>
          </p:cNvPr>
          <p:cNvPicPr>
            <a:picLocks noChangeAspect="1"/>
          </p:cNvPicPr>
          <p:nvPr/>
        </p:nvPicPr>
        <p:blipFill>
          <a:blip r:embed="rId3"/>
          <a:stretch>
            <a:fillRect/>
          </a:stretch>
        </p:blipFill>
        <p:spPr>
          <a:xfrm>
            <a:off x="84614" y="1250810"/>
            <a:ext cx="7702232" cy="4868636"/>
          </a:xfrm>
          <a:prstGeom prst="rect">
            <a:avLst/>
          </a:prstGeom>
        </p:spPr>
      </p:pic>
      <p:pic>
        <p:nvPicPr>
          <p:cNvPr id="11" name="Picture 10" descr="A smaller screenshot showing how to access the eligibility screens.">
            <a:extLst>
              <a:ext uri="{FF2B5EF4-FFF2-40B4-BE49-F238E27FC236}">
                <a16:creationId xmlns:a16="http://schemas.microsoft.com/office/drawing/2014/main" id="{FC79F600-FBD0-4882-B757-9F8340F49355}"/>
              </a:ext>
            </a:extLst>
          </p:cNvPr>
          <p:cNvPicPr>
            <a:picLocks noChangeAspect="1"/>
          </p:cNvPicPr>
          <p:nvPr/>
        </p:nvPicPr>
        <p:blipFill>
          <a:blip r:embed="rId4"/>
          <a:stretch>
            <a:fillRect/>
          </a:stretch>
        </p:blipFill>
        <p:spPr>
          <a:xfrm>
            <a:off x="3722341" y="1250810"/>
            <a:ext cx="5337045" cy="3270948"/>
          </a:xfrm>
          <a:prstGeom prst="rect">
            <a:avLst/>
          </a:prstGeom>
          <a:ln w="19050">
            <a:solidFill>
              <a:srgbClr val="00B050"/>
            </a:solidFill>
          </a:ln>
        </p:spPr>
      </p:pic>
    </p:spTree>
    <p:extLst>
      <p:ext uri="{BB962C8B-B14F-4D97-AF65-F5344CB8AC3E}">
        <p14:creationId xmlns:p14="http://schemas.microsoft.com/office/powerpoint/2010/main" val="1531440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txBox="1">
            <a:spLocks noGrp="1"/>
          </p:cNvSpPr>
          <p:nvPr>
            <p:ph type="title" idx="4294967295"/>
          </p:nvPr>
        </p:nvSpPr>
        <p:spPr>
          <a:xfrm>
            <a:off x="242093" y="304800"/>
            <a:ext cx="8431213"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Source Documentation</a:t>
            </a:r>
            <a:r>
              <a:rPr kumimoji="0" lang="en-US" sz="2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a:t>
            </a:r>
          </a:p>
        </p:txBody>
      </p:sp>
      <p:sp>
        <p:nvSpPr>
          <p:cNvPr id="12" name="TextBox 11"/>
          <p:cNvSpPr txBox="1"/>
          <p:nvPr/>
        </p:nvSpPr>
        <p:spPr>
          <a:xfrm>
            <a:off x="0" y="1396627"/>
            <a:ext cx="9144000" cy="397031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solidFill>
                  <a:srgbClr val="003B5D"/>
                </a:solidFill>
                <a:latin typeface="Arial" panose="020B0604020202020204" pitchFamily="34" charset="0"/>
                <a:cs typeface="Arial" panose="020B0604020202020204" pitchFamily="34" charset="0"/>
              </a:rPr>
              <a:t>Documentation is necessary to support Adult and Dislocated Worker eligibility and priority of service. </a:t>
            </a:r>
          </a:p>
          <a:p>
            <a:pPr marL="285750" indent="-285750">
              <a:buFont typeface="Arial" panose="020B0604020202020204" pitchFamily="34" charset="0"/>
              <a:buChar char="•"/>
            </a:pPr>
            <a:endParaRPr lang="en-US" dirty="0">
              <a:solidFill>
                <a:srgbClr val="003B5D"/>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03B5D"/>
                </a:solidFill>
                <a:latin typeface="Arial" panose="020B0604020202020204" pitchFamily="34" charset="0"/>
                <a:cs typeface="Arial" panose="020B0604020202020204" pitchFamily="34" charset="0"/>
              </a:rPr>
              <a:t>Staff must verify and confirm individuals are eligible to participate in Adult and Dislocated Worker program services through an examination of documents. </a:t>
            </a:r>
          </a:p>
          <a:p>
            <a:pPr marL="285750" indent="-285750">
              <a:buFont typeface="Arial" panose="020B0604020202020204" pitchFamily="34" charset="0"/>
              <a:buChar char="•"/>
            </a:pPr>
            <a:endParaRPr lang="en-US" dirty="0">
              <a:solidFill>
                <a:srgbClr val="003B5D"/>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03B5D"/>
                </a:solidFill>
                <a:latin typeface="Arial" panose="020B0604020202020204" pitchFamily="34" charset="0"/>
                <a:cs typeface="Arial" panose="020B0604020202020204" pitchFamily="34" charset="0"/>
              </a:rPr>
              <a:t>Documentation may be stored electronically; however, documentation must be available to program monitors, fiscal monitors, and auditors. </a:t>
            </a:r>
            <a:r>
              <a:rPr lang="en-US" b="1" dirty="0">
                <a:solidFill>
                  <a:srgbClr val="003B5D"/>
                </a:solidFill>
                <a:latin typeface="Arial" panose="020B0604020202020204" pitchFamily="34" charset="0"/>
                <a:cs typeface="Arial" panose="020B0604020202020204" pitchFamily="34" charset="0"/>
              </a:rPr>
              <a:t>(Security protocols to safeguard personal information must be in place.) </a:t>
            </a:r>
          </a:p>
          <a:p>
            <a:pPr marL="285750" indent="-285750">
              <a:buFont typeface="Arial" panose="020B0604020202020204" pitchFamily="34" charset="0"/>
              <a:buChar char="•"/>
            </a:pPr>
            <a:endParaRPr lang="en-US" dirty="0">
              <a:solidFill>
                <a:srgbClr val="003B5D"/>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03B5D"/>
                </a:solidFill>
                <a:latin typeface="Arial" panose="020B0604020202020204" pitchFamily="34" charset="0"/>
                <a:cs typeface="Arial" panose="020B0604020202020204" pitchFamily="34" charset="0"/>
              </a:rPr>
              <a:t>Local areas must retain records for a period of at least three (3) years after the submittal of the final closeout expenditure report for that funding period.  </a:t>
            </a:r>
          </a:p>
          <a:p>
            <a:pPr marL="285750" indent="-285750">
              <a:buFont typeface="Arial" panose="020B0604020202020204" pitchFamily="34" charset="0"/>
              <a:buChar char="•"/>
            </a:pPr>
            <a:endParaRPr lang="en-US" dirty="0">
              <a:solidFill>
                <a:srgbClr val="042B4A"/>
              </a:solidFill>
              <a:latin typeface="Arial" panose="020B0604020202020204" pitchFamily="34" charset="0"/>
              <a:cs typeface="Arial" panose="020B0604020202020204" pitchFamily="34" charset="0"/>
            </a:endParaRPr>
          </a:p>
          <a:p>
            <a:pPr algn="ctr"/>
            <a:r>
              <a:rPr lang="en-US" dirty="0">
                <a:solidFill>
                  <a:srgbClr val="042B4A"/>
                </a:solidFill>
                <a:latin typeface="Arial" panose="020B0604020202020204" pitchFamily="34" charset="0"/>
                <a:cs typeface="Arial" panose="020B0604020202020204" pitchFamily="34" charset="0"/>
                <a:hlinkClick r:id="rId2"/>
              </a:rPr>
              <a:t>100 DCS 18.101.6 Eligibility Requirements for WIOA Title I Adult and Dislocated Worker</a:t>
            </a:r>
            <a:endParaRPr lang="en-US"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934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404" y="139614"/>
            <a:ext cx="8351400" cy="954348"/>
          </a:xfrm>
        </p:spPr>
        <p:txBody>
          <a:bodyPr/>
          <a:lstStyle/>
          <a:p>
            <a:r>
              <a:rPr lang="en-US" sz="3200" cap="small" dirty="0">
                <a:solidFill>
                  <a:schemeClr val="bg1"/>
                </a:solidFill>
                <a:latin typeface="Arial" panose="020B0604020202020204" pitchFamily="34" charset="0"/>
                <a:ea typeface="+mj-lt"/>
                <a:cs typeface="Arial" panose="020B0604020202020204" pitchFamily="34" charset="0"/>
              </a:rPr>
              <a:t>WIOA Eligibility Documentation in a Virtual Environment</a:t>
            </a:r>
            <a:endParaRPr lang="en-US" sz="3200"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sz="quarter" idx="10"/>
          </p:nvPr>
        </p:nvSpPr>
        <p:spPr>
          <a:xfrm>
            <a:off x="0" y="1306685"/>
            <a:ext cx="9144000" cy="5051316"/>
          </a:xfrm>
        </p:spPr>
        <p:txBody>
          <a:bodyPr vert="horz" lIns="91440" tIns="45720" rIns="91440" bIns="45720" rtlCol="0" anchor="t">
            <a:normAutofit/>
          </a:bodyPr>
          <a:lstStyle/>
          <a:p>
            <a:pPr marL="0" indent="-1905">
              <a:buNone/>
            </a:pPr>
            <a:r>
              <a:rPr lang="en-US" sz="2000" b="1" dirty="0">
                <a:solidFill>
                  <a:srgbClr val="003B5D"/>
                </a:solidFill>
                <a:latin typeface="Arial" panose="020B0604020202020204" pitchFamily="34" charset="0"/>
                <a:ea typeface="+mn-lt"/>
                <a:cs typeface="Arial" panose="020B0604020202020204" pitchFamily="34" charset="0"/>
              </a:rPr>
              <a:t>Verifying Eligibility Documentation via Live Stream</a:t>
            </a:r>
          </a:p>
          <a:p>
            <a:pPr marL="283845">
              <a:spcBef>
                <a:spcPts val="0"/>
              </a:spcBef>
            </a:pPr>
            <a:r>
              <a:rPr lang="en-US" sz="1800" dirty="0">
                <a:solidFill>
                  <a:srgbClr val="003B5D"/>
                </a:solidFill>
                <a:latin typeface="Arial" panose="020B0604020202020204" pitchFamily="34" charset="0"/>
                <a:cs typeface="Arial" panose="020B0604020202020204" pitchFamily="34" charset="0"/>
              </a:rPr>
              <a:t>Allows verification of eligibility documentation through livestream or video sharing such as Zoom, WebEX or other virtual media platforms.</a:t>
            </a:r>
          </a:p>
          <a:p>
            <a:pPr marL="283845"/>
            <a:r>
              <a:rPr lang="en-US" sz="1800" dirty="0">
                <a:solidFill>
                  <a:srgbClr val="003B5D"/>
                </a:solidFill>
                <a:latin typeface="Arial" panose="020B0604020202020204" pitchFamily="34" charset="0"/>
                <a:ea typeface="+mn-lt"/>
                <a:cs typeface="Arial" panose="020B0604020202020204" pitchFamily="34" charset="0"/>
              </a:rPr>
              <a:t>A printout or an electronic copy of a screenshot containing the eligibility document verified must be included in the customer’s file.</a:t>
            </a:r>
          </a:p>
          <a:p>
            <a:pPr marL="0" indent="-1905">
              <a:buNone/>
            </a:pPr>
            <a:r>
              <a:rPr lang="en-US" sz="2000" b="1" dirty="0">
                <a:solidFill>
                  <a:srgbClr val="003B5D"/>
                </a:solidFill>
                <a:latin typeface="Arial" panose="020B0604020202020204" pitchFamily="34" charset="0"/>
                <a:ea typeface="+mn-lt"/>
                <a:cs typeface="Arial" panose="020B0604020202020204" pitchFamily="34" charset="0"/>
              </a:rPr>
              <a:t>Electronic Signatures</a:t>
            </a:r>
            <a:endParaRPr lang="en-US" dirty="0">
              <a:solidFill>
                <a:srgbClr val="003B5D"/>
              </a:solidFill>
              <a:latin typeface="Arial" panose="020B0604020202020204" pitchFamily="34" charset="0"/>
              <a:cs typeface="Arial" panose="020B0604020202020204" pitchFamily="34" charset="0"/>
            </a:endParaRPr>
          </a:p>
          <a:p>
            <a:pPr marL="283845">
              <a:spcBef>
                <a:spcPts val="0"/>
              </a:spcBef>
            </a:pPr>
            <a:r>
              <a:rPr lang="en-US" sz="1800" dirty="0">
                <a:solidFill>
                  <a:srgbClr val="003B5D"/>
                </a:solidFill>
                <a:latin typeface="Arial" panose="020B0604020202020204" pitchFamily="34" charset="0"/>
                <a:ea typeface="+mn-lt"/>
                <a:cs typeface="Arial" panose="020B0604020202020204" pitchFamily="34" charset="0"/>
              </a:rPr>
              <a:t>Participants must still sign documents when required.</a:t>
            </a:r>
            <a:endParaRPr lang="en-US" sz="1800" dirty="0">
              <a:solidFill>
                <a:srgbClr val="003B5D"/>
              </a:solidFill>
              <a:latin typeface="Arial" panose="020B0604020202020204" pitchFamily="34" charset="0"/>
              <a:cs typeface="Arial" panose="020B0604020202020204" pitchFamily="34" charset="0"/>
            </a:endParaRPr>
          </a:p>
          <a:p>
            <a:pPr marL="283845">
              <a:spcBef>
                <a:spcPts val="0"/>
              </a:spcBef>
            </a:pPr>
            <a:r>
              <a:rPr lang="en-US" sz="1800" dirty="0">
                <a:solidFill>
                  <a:srgbClr val="003B5D"/>
                </a:solidFill>
                <a:latin typeface="Arial" panose="020B0604020202020204" pitchFamily="34" charset="0"/>
                <a:ea typeface="+mn-lt"/>
                <a:cs typeface="Arial" panose="020B0604020202020204" pitchFamily="34" charset="0"/>
              </a:rPr>
              <a:t>Fillable forms and the use of electronic signatures is allowed. </a:t>
            </a:r>
          </a:p>
          <a:p>
            <a:pPr marL="283845">
              <a:spcBef>
                <a:spcPts val="0"/>
              </a:spcBef>
            </a:pPr>
            <a:r>
              <a:rPr lang="en-US" sz="1800" dirty="0">
                <a:solidFill>
                  <a:srgbClr val="003B5D"/>
                </a:solidFill>
                <a:latin typeface="Arial" panose="020B0604020202020204" pitchFamily="34" charset="0"/>
                <a:ea typeface="+mn-lt"/>
                <a:cs typeface="Arial" panose="020B0604020202020204" pitchFamily="34" charset="0"/>
              </a:rPr>
              <a:t>Staff may have the participant email agreement to the content of the required form.</a:t>
            </a:r>
            <a:endParaRPr lang="en-US" sz="1800" dirty="0">
              <a:solidFill>
                <a:srgbClr val="003B5D"/>
              </a:solidFill>
              <a:latin typeface="Arial" panose="020B0604020202020204" pitchFamily="34" charset="0"/>
              <a:cs typeface="Arial" panose="020B0604020202020204" pitchFamily="34" charset="0"/>
            </a:endParaRPr>
          </a:p>
          <a:p>
            <a:pPr marL="283845">
              <a:spcBef>
                <a:spcPts val="0"/>
              </a:spcBef>
            </a:pPr>
            <a:r>
              <a:rPr lang="en-US" sz="1800" dirty="0">
                <a:solidFill>
                  <a:srgbClr val="003B5D"/>
                </a:solidFill>
                <a:latin typeface="Arial" panose="020B0604020202020204" pitchFamily="34" charset="0"/>
                <a:ea typeface="+mn-lt"/>
                <a:cs typeface="Arial" panose="020B0604020202020204" pitchFamily="34" charset="0"/>
              </a:rPr>
              <a:t>The email must be kept in the participant file.</a:t>
            </a:r>
            <a:endParaRPr lang="en-US" sz="1800" dirty="0">
              <a:solidFill>
                <a:srgbClr val="003B5D"/>
              </a:solidFill>
              <a:latin typeface="Arial" panose="020B0604020202020204" pitchFamily="34" charset="0"/>
              <a:cs typeface="Arial" panose="020B0604020202020204" pitchFamily="34" charset="0"/>
            </a:endParaRPr>
          </a:p>
          <a:p>
            <a:pPr marL="0" indent="-1905">
              <a:buNone/>
            </a:pPr>
            <a:r>
              <a:rPr lang="en-US" sz="2000" b="1" dirty="0">
                <a:solidFill>
                  <a:srgbClr val="003B5D"/>
                </a:solidFill>
                <a:latin typeface="Arial" panose="020B0604020202020204" pitchFamily="34" charset="0"/>
                <a:ea typeface="+mn-lt"/>
                <a:cs typeface="Arial" panose="020B0604020202020204" pitchFamily="34" charset="0"/>
              </a:rPr>
              <a:t>Documenting MOSES</a:t>
            </a:r>
          </a:p>
          <a:p>
            <a:pPr marL="283845">
              <a:spcBef>
                <a:spcPts val="0"/>
              </a:spcBef>
            </a:pPr>
            <a:r>
              <a:rPr lang="en-US" sz="1800" dirty="0">
                <a:solidFill>
                  <a:srgbClr val="003B5D"/>
                </a:solidFill>
                <a:latin typeface="Arial" panose="020B0604020202020204" pitchFamily="34" charset="0"/>
                <a:ea typeface="+mn-lt"/>
                <a:cs typeface="Arial" panose="020B0604020202020204" pitchFamily="34" charset="0"/>
              </a:rPr>
              <a:t>Staff must document the “Notes” section in MOSES when eligibility documentation was obtained via live stream and a printout or screen shot of the eligibility document is included in the customer’s file. </a:t>
            </a:r>
          </a:p>
          <a:p>
            <a:pPr marL="448945" lvl="1" indent="0" algn="ctr">
              <a:buNone/>
            </a:pPr>
            <a:r>
              <a:rPr lang="en-US" sz="1600" dirty="0">
                <a:solidFill>
                  <a:srgbClr val="003B5D"/>
                </a:solidFill>
                <a:latin typeface="Arial" panose="020B0604020202020204" pitchFamily="34" charset="0"/>
                <a:ea typeface="+mn-lt"/>
                <a:cs typeface="Arial" panose="020B0604020202020204" pitchFamily="34" charset="0"/>
                <a:hlinkClick r:id="rId3"/>
              </a:rPr>
              <a:t>100 DCS 18.111 WIOA Eligibility Documentation In A Virtual Environment </a:t>
            </a:r>
            <a:endParaRPr lang="en-US" dirty="0">
              <a:solidFill>
                <a:srgbClr val="003B5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1697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478B6-4C61-42EE-A983-7901D7586683}"/>
              </a:ext>
            </a:extLst>
          </p:cNvPr>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Applicant Statement</a:t>
            </a:r>
          </a:p>
        </p:txBody>
      </p:sp>
      <p:sp>
        <p:nvSpPr>
          <p:cNvPr id="4" name="Content Placeholder 3">
            <a:extLst>
              <a:ext uri="{FF2B5EF4-FFF2-40B4-BE49-F238E27FC236}">
                <a16:creationId xmlns:a16="http://schemas.microsoft.com/office/drawing/2014/main" id="{E6DBF987-A44B-4F3E-84F3-9AB65AA33147}"/>
              </a:ext>
            </a:extLst>
          </p:cNvPr>
          <p:cNvSpPr>
            <a:spLocks noGrp="1"/>
          </p:cNvSpPr>
          <p:nvPr>
            <p:ph sz="quarter" idx="10"/>
          </p:nvPr>
        </p:nvSpPr>
        <p:spPr/>
        <p:txBody>
          <a:bodyPr vert="horz" lIns="91440" tIns="45720" rIns="91440" bIns="45720" rtlCol="0" anchor="t">
            <a:normAutofit/>
          </a:bodyPr>
          <a:lstStyle/>
          <a:p>
            <a:pPr marL="0" indent="0">
              <a:buNone/>
            </a:pPr>
            <a:r>
              <a:rPr lang="en-US" sz="1800" dirty="0">
                <a:latin typeface="Arial" panose="020B0604020202020204" pitchFamily="34" charset="0"/>
                <a:cs typeface="Arial" panose="020B0604020202020204" pitchFamily="34" charset="0"/>
              </a:rPr>
              <a:t>DOL encourages grant recipients to consider the impacts on equity and accessibility when developing source documentation policies and procedures. </a:t>
            </a:r>
          </a:p>
          <a:p>
            <a:pPr marL="0" indent="0">
              <a:buNone/>
            </a:pPr>
            <a:r>
              <a:rPr lang="en-US" sz="1800" dirty="0">
                <a:latin typeface="Arial" panose="020B0604020202020204" pitchFamily="34" charset="0"/>
                <a:cs typeface="Arial" panose="020B0604020202020204" pitchFamily="34" charset="0"/>
              </a:rPr>
              <a:t>As referenced in TEGL 23-19 Change 1 – career centers/workforce boards considering restrictions on the use of self-attestation should consider while other documentation sources are preferred when practical, </a:t>
            </a:r>
            <a:r>
              <a:rPr lang="en-US" sz="1800" b="1" dirty="0">
                <a:latin typeface="Arial" panose="020B0604020202020204" pitchFamily="34" charset="0"/>
                <a:cs typeface="Arial" panose="020B0604020202020204" pitchFamily="34" charset="0"/>
              </a:rPr>
              <a:t>self-attestation is an important option for populations with barriers to obtaining eligibility and reporting documents </a:t>
            </a:r>
            <a:r>
              <a:rPr lang="en-US" sz="1800" dirty="0">
                <a:latin typeface="Arial" panose="020B0604020202020204" pitchFamily="34" charset="0"/>
                <a:cs typeface="Arial" panose="020B0604020202020204" pitchFamily="34" charset="0"/>
              </a:rPr>
              <a:t>(such as disconnected youth, American Indian and Alaska Native populations, individuals experiencing homelessness, justice involved individuals, refugees, disaster impacted individuals, and others) and help ensure such populations are able to equitably access services.</a:t>
            </a:r>
            <a:br>
              <a:rPr lang="en-US" sz="1800" dirty="0">
                <a:latin typeface="Arial" panose="020B0604020202020204" pitchFamily="34" charset="0"/>
                <a:cs typeface="Arial" panose="020B0604020202020204" pitchFamily="34" charset="0"/>
              </a:rPr>
            </a:br>
            <a:endParaRPr lang="en-US" sz="1800" dirty="0">
              <a:latin typeface="Arial" panose="020B0604020202020204" pitchFamily="34" charset="0"/>
              <a:ea typeface="Calibri"/>
              <a:cs typeface="Arial" panose="020B0604020202020204" pitchFamily="34" charset="0"/>
            </a:endParaRPr>
          </a:p>
          <a:p>
            <a:pPr marL="0" indent="0" algn="ctr">
              <a:buNone/>
            </a:pPr>
            <a:r>
              <a:rPr lang="en-US" sz="1800" b="0" i="0" u="sng" dirty="0">
                <a:solidFill>
                  <a:srgbClr val="0000EE"/>
                </a:solidFill>
                <a:effectLst/>
                <a:latin typeface="Arial" panose="020B0604020202020204" pitchFamily="34" charset="0"/>
                <a:cs typeface="Arial" panose="020B0604020202020204" pitchFamily="34" charset="0"/>
                <a:hlinkClick r:id="rId3"/>
              </a:rPr>
              <a:t>TEGL 23-19 Change 1 | U.S. Department of Labor (dol.gov)</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0020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0169"/>
            <a:ext cx="8229600" cy="1143000"/>
          </a:xfrm>
        </p:spPr>
        <p:txBody>
          <a:bodyPr/>
          <a:lstStyle/>
          <a:p>
            <a:r>
              <a:rPr lang="en-US" dirty="0">
                <a:solidFill>
                  <a:schemeClr val="bg1"/>
                </a:solidFill>
                <a:latin typeface="Arial" panose="020B0604020202020204" pitchFamily="34" charset="0"/>
                <a:cs typeface="Arial" panose="020B0604020202020204" pitchFamily="34" charset="0"/>
              </a:rPr>
              <a:t>Career Services </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Basic Services</a:t>
            </a:r>
          </a:p>
        </p:txBody>
      </p:sp>
      <p:sp>
        <p:nvSpPr>
          <p:cNvPr id="3" name="Content Placeholder 2"/>
          <p:cNvSpPr>
            <a:spLocks noGrp="1"/>
          </p:cNvSpPr>
          <p:nvPr>
            <p:ph idx="1"/>
          </p:nvPr>
        </p:nvSpPr>
        <p:spPr>
          <a:xfrm>
            <a:off x="64008" y="1289691"/>
            <a:ext cx="8229600" cy="5105822"/>
          </a:xfrm>
        </p:spPr>
        <p:txBody>
          <a:bodyPr vert="horz" lIns="91440" tIns="45720" rIns="91440" bIns="45720" rtlCol="0" anchor="t">
            <a:normAutofit/>
          </a:bodyPr>
          <a:lstStyle/>
          <a:p>
            <a:pPr marL="0" indent="0">
              <a:buNone/>
            </a:pPr>
            <a:r>
              <a:rPr lang="en-US" sz="1800" dirty="0">
                <a:solidFill>
                  <a:srgbClr val="003B5D"/>
                </a:solidFill>
                <a:latin typeface="Arial" panose="020B0604020202020204" pitchFamily="34" charset="0"/>
                <a:cs typeface="Arial" panose="020B0604020202020204" pitchFamily="34" charset="0"/>
              </a:rPr>
              <a:t>Basic Career Services: </a:t>
            </a:r>
            <a:r>
              <a:rPr lang="en-US" sz="1800" i="1" dirty="0">
                <a:solidFill>
                  <a:srgbClr val="003B5D"/>
                </a:solidFill>
                <a:latin typeface="Arial" panose="020B0604020202020204" pitchFamily="34" charset="0"/>
                <a:cs typeface="Arial" panose="020B0604020202020204" pitchFamily="34" charset="0"/>
              </a:rPr>
              <a:t>Universally accessible and made available to all individuals seeking employment and training. </a:t>
            </a:r>
          </a:p>
          <a:p>
            <a:pPr lvl="1" indent="-287020"/>
            <a:r>
              <a:rPr lang="en-US" sz="1800" dirty="0">
                <a:solidFill>
                  <a:srgbClr val="003B5D"/>
                </a:solidFill>
                <a:latin typeface="Arial" panose="020B0604020202020204" pitchFamily="34" charset="0"/>
                <a:cs typeface="Arial" panose="020B0604020202020204" pitchFamily="34" charset="0"/>
              </a:rPr>
              <a:t>Services include: </a:t>
            </a:r>
          </a:p>
          <a:p>
            <a:pPr lvl="1" indent="-287020"/>
            <a:r>
              <a:rPr lang="en-US" sz="1800" dirty="0">
                <a:solidFill>
                  <a:srgbClr val="003B5D"/>
                </a:solidFill>
                <a:latin typeface="Arial" panose="020B0604020202020204" pitchFamily="34" charset="0"/>
                <a:cs typeface="Arial" panose="020B0604020202020204" pitchFamily="34" charset="0"/>
              </a:rPr>
              <a:t>Eligibility Determination </a:t>
            </a:r>
          </a:p>
          <a:p>
            <a:pPr marL="1090295" lvl="2"/>
            <a:r>
              <a:rPr lang="en-US" sz="1800" dirty="0">
                <a:solidFill>
                  <a:srgbClr val="003B5D"/>
                </a:solidFill>
                <a:latin typeface="Arial" panose="020B0604020202020204" pitchFamily="34" charset="0"/>
                <a:cs typeface="Arial" panose="020B0604020202020204" pitchFamily="34" charset="0"/>
              </a:rPr>
              <a:t>Initial Skills Assessment </a:t>
            </a:r>
          </a:p>
          <a:p>
            <a:pPr marL="1090295" lvl="2"/>
            <a:r>
              <a:rPr lang="en-US" sz="1800" dirty="0">
                <a:solidFill>
                  <a:srgbClr val="003B5D"/>
                </a:solidFill>
                <a:latin typeface="Arial" panose="020B0604020202020204" pitchFamily="34" charset="0"/>
                <a:cs typeface="Arial" panose="020B0604020202020204" pitchFamily="34" charset="0"/>
              </a:rPr>
              <a:t>Labor Exchange Services </a:t>
            </a:r>
          </a:p>
          <a:p>
            <a:pPr marL="1090295" lvl="2"/>
            <a:r>
              <a:rPr lang="en-US" sz="1800" dirty="0">
                <a:solidFill>
                  <a:srgbClr val="003B5D"/>
                </a:solidFill>
                <a:latin typeface="Arial" panose="020B0604020202020204" pitchFamily="34" charset="0"/>
                <a:cs typeface="Arial" panose="020B0604020202020204" pitchFamily="34" charset="0"/>
              </a:rPr>
              <a:t>Information on Programs and Services </a:t>
            </a:r>
          </a:p>
          <a:p>
            <a:pPr marL="1090295" lvl="2"/>
            <a:r>
              <a:rPr lang="en-US" sz="1800" dirty="0">
                <a:solidFill>
                  <a:srgbClr val="003B5D"/>
                </a:solidFill>
                <a:latin typeface="Arial" panose="020B0604020202020204" pitchFamily="34" charset="0"/>
                <a:cs typeface="Arial" panose="020B0604020202020204" pitchFamily="34" charset="0"/>
              </a:rPr>
              <a:t>Program Referrals </a:t>
            </a:r>
          </a:p>
          <a:p>
            <a:pPr marL="1090295" lvl="2"/>
            <a:endParaRPr lang="en-US" sz="1800" i="1" dirty="0">
              <a:solidFill>
                <a:srgbClr val="003B5D"/>
              </a:solidFill>
              <a:latin typeface="Arial" panose="020B0604020202020204" pitchFamily="34" charset="0"/>
              <a:cs typeface="Arial" panose="020B0604020202020204" pitchFamily="34" charset="0"/>
            </a:endParaRPr>
          </a:p>
          <a:p>
            <a:pPr marL="0" indent="0">
              <a:buNone/>
            </a:pPr>
            <a:r>
              <a:rPr lang="en-US" sz="1800" i="1" dirty="0">
                <a:solidFill>
                  <a:srgbClr val="003B5D"/>
                </a:solidFill>
                <a:latin typeface="Arial" panose="020B0604020202020204" pitchFamily="34" charset="0"/>
                <a:cs typeface="Arial" panose="020B0604020202020204" pitchFamily="34" charset="0"/>
              </a:rPr>
              <a:t>Basic services must be made available in at least one comprehensive Career Center per local area.</a:t>
            </a:r>
          </a:p>
          <a:p>
            <a:pPr marL="0" indent="0">
              <a:buNone/>
            </a:pPr>
            <a:r>
              <a:rPr lang="en-US" sz="1800" b="1" dirty="0">
                <a:solidFill>
                  <a:srgbClr val="003B5D"/>
                </a:solidFill>
                <a:latin typeface="Arial" panose="020B0604020202020204" pitchFamily="34" charset="0"/>
                <a:cs typeface="Arial" panose="020B0604020202020204" pitchFamily="34" charset="0"/>
              </a:rPr>
              <a:t>Basic Career Services may be provided by Adult and Dislocated Worker staff and Employment Services staff. </a:t>
            </a:r>
            <a:endParaRPr lang="en-US" sz="1800" dirty="0">
              <a:solidFill>
                <a:schemeClr val="accent6"/>
              </a:solidFill>
              <a:latin typeface="Arial" panose="020B0604020202020204" pitchFamily="34" charset="0"/>
              <a:cs typeface="Arial" panose="020B0604020202020204" pitchFamily="34" charset="0"/>
            </a:endParaRPr>
          </a:p>
          <a:p>
            <a:endParaRPr lang="en-US" dirty="0">
              <a:solidFill>
                <a:schemeClr val="accent6"/>
              </a:solidFill>
              <a:latin typeface="Century Gothic" panose="020B0502020202020204" pitchFamily="34" charset="0"/>
            </a:endParaRPr>
          </a:p>
        </p:txBody>
      </p:sp>
    </p:spTree>
    <p:extLst>
      <p:ext uri="{BB962C8B-B14F-4D97-AF65-F5344CB8AC3E}">
        <p14:creationId xmlns:p14="http://schemas.microsoft.com/office/powerpoint/2010/main" val="179555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2795"/>
            <a:ext cx="8229600" cy="990600"/>
          </a:xfrm>
        </p:spPr>
        <p:txBody>
          <a:bodyPr/>
          <a:lstStyle/>
          <a:p>
            <a:r>
              <a:rPr lang="en-US" dirty="0">
                <a:solidFill>
                  <a:schemeClr val="bg1"/>
                </a:solidFill>
                <a:latin typeface="Arial" panose="020B0604020202020204" pitchFamily="34" charset="0"/>
                <a:cs typeface="Arial" panose="020B0604020202020204" pitchFamily="34" charset="0"/>
              </a:rPr>
              <a:t>Career Services</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Individualized Career Services </a:t>
            </a:r>
          </a:p>
        </p:txBody>
      </p:sp>
      <p:sp>
        <p:nvSpPr>
          <p:cNvPr id="3" name="Content Placeholder 2"/>
          <p:cNvSpPr>
            <a:spLocks noGrp="1"/>
          </p:cNvSpPr>
          <p:nvPr>
            <p:ph idx="1"/>
          </p:nvPr>
        </p:nvSpPr>
        <p:spPr>
          <a:xfrm>
            <a:off x="0" y="1299091"/>
            <a:ext cx="8883941" cy="5135563"/>
          </a:xfrm>
        </p:spPr>
        <p:txBody>
          <a:bodyPr vert="horz" lIns="91440" tIns="45720" rIns="91440" bIns="45720" rtlCol="0" anchor="t">
            <a:noAutofit/>
          </a:bodyPr>
          <a:lstStyle/>
          <a:p>
            <a:pPr marL="0" indent="0">
              <a:buNone/>
            </a:pPr>
            <a:r>
              <a:rPr lang="en-US" sz="1800" dirty="0">
                <a:solidFill>
                  <a:srgbClr val="003B5D"/>
                </a:solidFill>
                <a:latin typeface="Arial" panose="020B0604020202020204" pitchFamily="34" charset="0"/>
                <a:cs typeface="Arial" panose="020B0604020202020204" pitchFamily="34" charset="0"/>
              </a:rPr>
              <a:t>Individualized Career Services: </a:t>
            </a:r>
            <a:r>
              <a:rPr lang="en-US" sz="1800" i="1" dirty="0">
                <a:solidFill>
                  <a:srgbClr val="003B5D"/>
                </a:solidFill>
                <a:latin typeface="Arial" panose="020B0604020202020204" pitchFamily="34" charset="0"/>
                <a:cs typeface="Arial" panose="020B0604020202020204" pitchFamily="34" charset="0"/>
              </a:rPr>
              <a:t>Made available to participants after staff determine such services are required to retain or obtain employment consistent with applicable statutory priorities.  </a:t>
            </a:r>
          </a:p>
          <a:p>
            <a:pPr lvl="1" indent="-287020">
              <a:buFont typeface="Arial"/>
              <a:buChar char="•"/>
            </a:pPr>
            <a:r>
              <a:rPr lang="en-US" sz="1800" i="1" dirty="0">
                <a:solidFill>
                  <a:srgbClr val="003B5D"/>
                </a:solidFill>
                <a:latin typeface="Arial" panose="020B0604020202020204" pitchFamily="34" charset="0"/>
                <a:cs typeface="Arial" panose="020B0604020202020204" pitchFamily="34" charset="0"/>
              </a:rPr>
              <a:t>Specialized Assessment </a:t>
            </a:r>
          </a:p>
          <a:p>
            <a:pPr lvl="1" indent="-287020">
              <a:buFont typeface="Arial"/>
              <a:buChar char="•"/>
            </a:pPr>
            <a:r>
              <a:rPr lang="en-US" sz="1800" i="1" dirty="0">
                <a:solidFill>
                  <a:srgbClr val="003B5D"/>
                </a:solidFill>
                <a:latin typeface="Arial" panose="020B0604020202020204" pitchFamily="34" charset="0"/>
                <a:cs typeface="Arial" panose="020B0604020202020204" pitchFamily="34" charset="0"/>
              </a:rPr>
              <a:t>Development of Individualized Employment Plan (IEP) or Career Action Plan (CAP) </a:t>
            </a:r>
          </a:p>
          <a:p>
            <a:pPr marL="285432" indent="0">
              <a:buNone/>
            </a:pPr>
            <a:r>
              <a:rPr lang="en-US" sz="1800" i="1" dirty="0">
                <a:solidFill>
                  <a:srgbClr val="003B5D"/>
                </a:solidFill>
                <a:latin typeface="Arial" panose="020B0604020202020204" pitchFamily="34" charset="0"/>
                <a:cs typeface="Arial" panose="020B0604020202020204" pitchFamily="34" charset="0"/>
              </a:rPr>
              <a:t>Jointly developed by the participant and career planner to create an on-going strategy to identify:</a:t>
            </a:r>
          </a:p>
          <a:p>
            <a:pPr lvl="3">
              <a:buFont typeface="Wingdings" panose="05000000000000000000" pitchFamily="2" charset="2"/>
              <a:buChar char="ü"/>
            </a:pPr>
            <a:r>
              <a:rPr lang="en-US" sz="1800" i="1" dirty="0">
                <a:solidFill>
                  <a:srgbClr val="003B5D"/>
                </a:solidFill>
                <a:latin typeface="Arial" panose="020B0604020202020204" pitchFamily="34" charset="0"/>
                <a:cs typeface="Arial" panose="020B0604020202020204" pitchFamily="34" charset="0"/>
              </a:rPr>
              <a:t>Employment Goals </a:t>
            </a:r>
          </a:p>
          <a:p>
            <a:pPr lvl="3">
              <a:buFont typeface="Wingdings" panose="05000000000000000000" pitchFamily="2" charset="2"/>
              <a:buChar char="ü"/>
            </a:pPr>
            <a:r>
              <a:rPr lang="en-US" sz="1800" i="1" dirty="0">
                <a:solidFill>
                  <a:srgbClr val="003B5D"/>
                </a:solidFill>
                <a:latin typeface="Arial" panose="020B0604020202020204" pitchFamily="34" charset="0"/>
                <a:cs typeface="Arial" panose="020B0604020202020204" pitchFamily="34" charset="0"/>
              </a:rPr>
              <a:t>Achievement Objectives</a:t>
            </a:r>
          </a:p>
          <a:p>
            <a:pPr lvl="3">
              <a:buFont typeface="Wingdings" panose="05000000000000000000" pitchFamily="2" charset="2"/>
              <a:buChar char="ü"/>
            </a:pPr>
            <a:r>
              <a:rPr lang="en-US" sz="1800" i="1" dirty="0">
                <a:solidFill>
                  <a:srgbClr val="003B5D"/>
                </a:solidFill>
                <a:latin typeface="Arial" panose="020B0604020202020204" pitchFamily="34" charset="0"/>
                <a:cs typeface="Arial" panose="020B0604020202020204" pitchFamily="34" charset="0"/>
              </a:rPr>
              <a:t>Appropriate combination of services for the participant to achieve the employment goals </a:t>
            </a:r>
          </a:p>
          <a:p>
            <a:pPr marL="1714500" lvl="4" indent="0">
              <a:lnSpc>
                <a:spcPct val="100000"/>
              </a:lnSpc>
              <a:buNone/>
            </a:pPr>
            <a:endParaRPr lang="en-US" sz="1200" i="1" dirty="0">
              <a:solidFill>
                <a:schemeClr val="accent6"/>
              </a:solidFill>
              <a:latin typeface="Century Gothic" panose="020B0502020202020204" pitchFamily="34" charset="0"/>
            </a:endParaRPr>
          </a:p>
        </p:txBody>
      </p:sp>
    </p:spTree>
    <p:extLst>
      <p:ext uri="{BB962C8B-B14F-4D97-AF65-F5344CB8AC3E}">
        <p14:creationId xmlns:p14="http://schemas.microsoft.com/office/powerpoint/2010/main" val="409813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D12AF-E884-1570-2786-2AD84B5AC2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05DF3-9566-A411-C01A-683F6E0ECC05}"/>
              </a:ext>
            </a:extLst>
          </p:cNvPr>
          <p:cNvSpPr>
            <a:spLocks noGrp="1"/>
          </p:cNvSpPr>
          <p:nvPr>
            <p:ph type="title"/>
          </p:nvPr>
        </p:nvSpPr>
        <p:spPr>
          <a:xfrm>
            <a:off x="457200" y="192795"/>
            <a:ext cx="8229600" cy="990600"/>
          </a:xfrm>
        </p:spPr>
        <p:txBody>
          <a:bodyPr/>
          <a:lstStyle/>
          <a:p>
            <a:r>
              <a:rPr lang="en-US" dirty="0">
                <a:solidFill>
                  <a:schemeClr val="bg1"/>
                </a:solidFill>
                <a:latin typeface="Arial" panose="020B0604020202020204" pitchFamily="34" charset="0"/>
                <a:cs typeface="Arial" panose="020B0604020202020204" pitchFamily="34" charset="0"/>
              </a:rPr>
              <a:t>Career Services</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Counseling </a:t>
            </a:r>
          </a:p>
        </p:txBody>
      </p:sp>
      <p:sp>
        <p:nvSpPr>
          <p:cNvPr id="3" name="Content Placeholder 2">
            <a:extLst>
              <a:ext uri="{FF2B5EF4-FFF2-40B4-BE49-F238E27FC236}">
                <a16:creationId xmlns:a16="http://schemas.microsoft.com/office/drawing/2014/main" id="{8FDF9068-9AB5-2A95-B818-C319893D63BA}"/>
              </a:ext>
            </a:extLst>
          </p:cNvPr>
          <p:cNvSpPr>
            <a:spLocks noGrp="1"/>
          </p:cNvSpPr>
          <p:nvPr>
            <p:ph idx="1"/>
          </p:nvPr>
        </p:nvSpPr>
        <p:spPr>
          <a:xfrm>
            <a:off x="130029" y="1372243"/>
            <a:ext cx="8883941" cy="5135563"/>
          </a:xfrm>
        </p:spPr>
        <p:txBody>
          <a:bodyPr vert="horz" lIns="91440" tIns="45720" rIns="91440" bIns="45720" rtlCol="0" anchor="t">
            <a:noAutofit/>
          </a:bodyPr>
          <a:lstStyle/>
          <a:p>
            <a:pPr marL="735330" lvl="1" indent="-285750">
              <a:buFont typeface="Arial"/>
              <a:buChar char="•"/>
            </a:pPr>
            <a:r>
              <a:rPr lang="en-US" sz="1800" dirty="0">
                <a:solidFill>
                  <a:srgbClr val="003B5D"/>
                </a:solidFill>
                <a:latin typeface="Arial" panose="020B0604020202020204" pitchFamily="34" charset="0"/>
                <a:cs typeface="Arial" panose="020B0604020202020204" pitchFamily="34" charset="0"/>
              </a:rPr>
              <a:t>Counseling </a:t>
            </a:r>
          </a:p>
          <a:p>
            <a:pPr marL="735330" lvl="1" indent="-285750">
              <a:buFont typeface="Arial"/>
              <a:buChar char="•"/>
            </a:pPr>
            <a:r>
              <a:rPr lang="en-US" sz="1800" dirty="0">
                <a:solidFill>
                  <a:srgbClr val="003B5D"/>
                </a:solidFill>
                <a:latin typeface="Arial" panose="020B0604020202020204" pitchFamily="34" charset="0"/>
                <a:cs typeface="Arial" panose="020B0604020202020204" pitchFamily="34" charset="0"/>
              </a:rPr>
              <a:t>Work Experiences (including transitional jobs)</a:t>
            </a:r>
          </a:p>
          <a:p>
            <a:pPr marL="736282" lvl="1" indent="0">
              <a:buNone/>
            </a:pPr>
            <a:r>
              <a:rPr lang="en-US" sz="1800" b="1" dirty="0">
                <a:solidFill>
                  <a:srgbClr val="003B5D"/>
                </a:solidFill>
                <a:latin typeface="Arial" panose="020B0604020202020204" pitchFamily="34" charset="0"/>
                <a:cs typeface="Arial" panose="020B0604020202020204" pitchFamily="34" charset="0"/>
              </a:rPr>
              <a:t>Transitional Jobs </a:t>
            </a:r>
            <a:r>
              <a:rPr lang="en-US" sz="1800" dirty="0">
                <a:solidFill>
                  <a:srgbClr val="003B5D"/>
                </a:solidFill>
                <a:latin typeface="Arial" panose="020B0604020202020204" pitchFamily="34" charset="0"/>
                <a:cs typeface="Arial" panose="020B0604020202020204" pitchFamily="34" charset="0"/>
              </a:rPr>
              <a:t>are time limited and wage-paid work experiences up to 100 percent subsidized.</a:t>
            </a:r>
          </a:p>
          <a:p>
            <a:pPr lvl="3">
              <a:lnSpc>
                <a:spcPct val="100000"/>
              </a:lnSpc>
              <a:buFont typeface="Wingdings" panose="05000000000000000000" pitchFamily="2" charset="2"/>
              <a:buChar char="ü"/>
            </a:pPr>
            <a:r>
              <a:rPr lang="en-US" sz="1800" dirty="0">
                <a:solidFill>
                  <a:srgbClr val="003B5D"/>
                </a:solidFill>
                <a:latin typeface="Arial" panose="020B0604020202020204" pitchFamily="34" charset="0"/>
                <a:cs typeface="Arial" panose="020B0604020202020204" pitchFamily="34" charset="0"/>
              </a:rPr>
              <a:t>Must be combined with career and supportive services </a:t>
            </a:r>
          </a:p>
          <a:p>
            <a:pPr lvl="3">
              <a:lnSpc>
                <a:spcPct val="100000"/>
              </a:lnSpc>
              <a:buFont typeface="Wingdings" panose="05000000000000000000" pitchFamily="2" charset="2"/>
              <a:buChar char="ü"/>
            </a:pPr>
            <a:r>
              <a:rPr lang="en-US" sz="1800" dirty="0">
                <a:solidFill>
                  <a:srgbClr val="003B5D"/>
                </a:solidFill>
                <a:latin typeface="Arial" panose="020B0604020202020204" pitchFamily="34" charset="0"/>
                <a:cs typeface="Arial" panose="020B0604020202020204" pitchFamily="34" charset="0"/>
              </a:rPr>
              <a:t>Established work history to demonstrate success in the workplace and develops skills</a:t>
            </a:r>
          </a:p>
          <a:p>
            <a:pPr lvl="3">
              <a:lnSpc>
                <a:spcPct val="100000"/>
              </a:lnSpc>
              <a:buFont typeface="Wingdings" panose="05000000000000000000" pitchFamily="2" charset="2"/>
              <a:buChar char="ü"/>
            </a:pPr>
            <a:r>
              <a:rPr lang="en-US" sz="1800" dirty="0">
                <a:solidFill>
                  <a:srgbClr val="003B5D"/>
                </a:solidFill>
                <a:latin typeface="Arial" panose="020B0604020202020204" pitchFamily="34" charset="0"/>
                <a:cs typeface="Arial" panose="020B0604020202020204" pitchFamily="34" charset="0"/>
              </a:rPr>
              <a:t>Local Boards may use 10% of funds to support transitional jobs</a:t>
            </a:r>
          </a:p>
          <a:p>
            <a:pPr marL="1317625" lvl="3" indent="0">
              <a:lnSpc>
                <a:spcPct val="100000"/>
              </a:lnSpc>
              <a:buNone/>
            </a:pPr>
            <a:endParaRPr lang="en-US" sz="1800" dirty="0">
              <a:solidFill>
                <a:srgbClr val="003B5D"/>
              </a:solidFill>
              <a:latin typeface="Arial" panose="020B0604020202020204" pitchFamily="34" charset="0"/>
              <a:cs typeface="Arial" panose="020B0604020202020204" pitchFamily="34" charset="0"/>
            </a:endParaRPr>
          </a:p>
          <a:p>
            <a:pPr marL="457200" lvl="4" indent="0">
              <a:lnSpc>
                <a:spcPct val="100000"/>
              </a:lnSpc>
              <a:buNone/>
            </a:pPr>
            <a:r>
              <a:rPr lang="en-US" sz="1800" b="1" dirty="0">
                <a:solidFill>
                  <a:srgbClr val="003B5D"/>
                </a:solidFill>
                <a:latin typeface="Arial" panose="020B0604020202020204" pitchFamily="34" charset="0"/>
                <a:cs typeface="Arial" panose="020B0604020202020204" pitchFamily="34" charset="0"/>
              </a:rPr>
              <a:t>Individualized Career Services may be provided by Adult and Dislocated Worker staff and Employment Services staff. </a:t>
            </a:r>
          </a:p>
          <a:p>
            <a:pPr marL="1714500" lvl="4" indent="0">
              <a:lnSpc>
                <a:spcPct val="100000"/>
              </a:lnSpc>
              <a:buNone/>
            </a:pPr>
            <a:endParaRPr lang="en-US" sz="1200" i="1" dirty="0">
              <a:solidFill>
                <a:schemeClr val="accent6"/>
              </a:solidFill>
              <a:latin typeface="Century Gothic" panose="020B0502020202020204" pitchFamily="34" charset="0"/>
            </a:endParaRPr>
          </a:p>
          <a:p>
            <a:pPr marL="1714500" lvl="4" indent="0">
              <a:lnSpc>
                <a:spcPct val="100000"/>
              </a:lnSpc>
              <a:buNone/>
            </a:pPr>
            <a:endParaRPr lang="en-US" sz="1200" i="1" dirty="0">
              <a:solidFill>
                <a:schemeClr val="accent6"/>
              </a:solidFill>
              <a:latin typeface="Century Gothic" panose="020B0502020202020204" pitchFamily="34" charset="0"/>
            </a:endParaRPr>
          </a:p>
        </p:txBody>
      </p:sp>
    </p:spTree>
    <p:extLst>
      <p:ext uri="{BB962C8B-B14F-4D97-AF65-F5344CB8AC3E}">
        <p14:creationId xmlns:p14="http://schemas.microsoft.com/office/powerpoint/2010/main" val="1208748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3706C89-9A1A-FEE0-D9A1-011BA7357032}"/>
              </a:ext>
            </a:extLst>
          </p:cNvPr>
          <p:cNvSpPr txBox="1">
            <a:spLocks noGrp="1"/>
          </p:cNvSpPr>
          <p:nvPr>
            <p:ph type="title" idx="4294967295"/>
          </p:nvPr>
        </p:nvSpPr>
        <p:spPr>
          <a:xfrm>
            <a:off x="198922" y="154312"/>
            <a:ext cx="7131050" cy="9543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Career Services</a:t>
            </a:r>
            <a:b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br>
            <a:r>
              <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Requirements</a:t>
            </a:r>
            <a:endPar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3" name="Content Placeholder 2"/>
          <p:cNvSpPr>
            <a:spLocks noGrp="1"/>
          </p:cNvSpPr>
          <p:nvPr>
            <p:ph idx="1"/>
          </p:nvPr>
        </p:nvSpPr>
        <p:spPr>
          <a:xfrm>
            <a:off x="198922" y="1294677"/>
            <a:ext cx="8639435" cy="4850091"/>
          </a:xfrm>
        </p:spPr>
        <p:txBody>
          <a:bodyPr vert="horz" lIns="91440" tIns="45720" rIns="91440" bIns="45720" rtlCol="0" anchor="t">
            <a:normAutofit fontScale="92500" lnSpcReduction="20000"/>
          </a:bodyPr>
          <a:lstStyle/>
          <a:p>
            <a:r>
              <a:rPr lang="en-US" sz="1900" dirty="0">
                <a:solidFill>
                  <a:srgbClr val="003B5D"/>
                </a:solidFill>
                <a:latin typeface="Arial" panose="020B0604020202020204" pitchFamily="34" charset="0"/>
                <a:cs typeface="Arial" panose="020B0604020202020204" pitchFamily="34" charset="0"/>
              </a:rPr>
              <a:t>All customers enrolled in WIOA Title I Adult and DW program receiving individualized career services will have an Individualized Employment Plan (IEP) also known as the Career Action Plan (CAP).  </a:t>
            </a:r>
          </a:p>
          <a:p>
            <a:r>
              <a:rPr lang="en-US" sz="1900" dirty="0">
                <a:solidFill>
                  <a:srgbClr val="003B5D"/>
                </a:solidFill>
                <a:latin typeface="Arial" panose="020B0604020202020204" pitchFamily="34" charset="0"/>
                <a:cs typeface="Arial" panose="020B0604020202020204" pitchFamily="34" charset="0"/>
              </a:rPr>
              <a:t>The CAP is an individualized career service plan consisting of connected activities, jointly developed by the participant and career center staff.</a:t>
            </a:r>
          </a:p>
          <a:p>
            <a:r>
              <a:rPr lang="en-US" sz="1900" dirty="0">
                <a:solidFill>
                  <a:srgbClr val="003B5D"/>
                </a:solidFill>
                <a:latin typeface="Arial" panose="020B0604020202020204" pitchFamily="34" charset="0"/>
                <a:cs typeface="Arial" panose="020B0604020202020204" pitchFamily="34" charset="0"/>
              </a:rPr>
              <a:t>The CAP is an ongoing strategy used to identify: </a:t>
            </a:r>
          </a:p>
          <a:p>
            <a:pPr lvl="1" indent="-287020"/>
            <a:r>
              <a:rPr lang="en-US" sz="1900" dirty="0">
                <a:solidFill>
                  <a:srgbClr val="003B5D"/>
                </a:solidFill>
                <a:latin typeface="Arial" panose="020B0604020202020204" pitchFamily="34" charset="0"/>
                <a:cs typeface="Arial" panose="020B0604020202020204" pitchFamily="34" charset="0"/>
              </a:rPr>
              <a:t>Employment Goals </a:t>
            </a:r>
          </a:p>
          <a:p>
            <a:pPr lvl="1" indent="-287020"/>
            <a:r>
              <a:rPr lang="en-US" sz="1900" dirty="0">
                <a:solidFill>
                  <a:srgbClr val="003B5D"/>
                </a:solidFill>
                <a:latin typeface="Arial" panose="020B0604020202020204" pitchFamily="34" charset="0"/>
                <a:cs typeface="Arial" panose="020B0604020202020204" pitchFamily="34" charset="0"/>
              </a:rPr>
              <a:t>Achievement Objectives </a:t>
            </a:r>
          </a:p>
          <a:p>
            <a:pPr lvl="1" indent="-287020"/>
            <a:r>
              <a:rPr lang="en-US" sz="1900" dirty="0">
                <a:solidFill>
                  <a:srgbClr val="003B5D"/>
                </a:solidFill>
                <a:latin typeface="Arial" panose="020B0604020202020204" pitchFamily="34" charset="0"/>
                <a:cs typeface="Arial" panose="020B0604020202020204" pitchFamily="34" charset="0"/>
              </a:rPr>
              <a:t>Appropriate Combination of Services </a:t>
            </a:r>
          </a:p>
          <a:p>
            <a:pPr lvl="1" indent="-287020"/>
            <a:endParaRPr lang="en-US" sz="1900" dirty="0">
              <a:solidFill>
                <a:srgbClr val="003B5D"/>
              </a:solidFill>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sz="1900" dirty="0">
                <a:solidFill>
                  <a:srgbClr val="003B5D"/>
                </a:solidFill>
                <a:latin typeface="Arial" panose="020B0604020202020204" pitchFamily="34" charset="0"/>
                <a:cs typeface="Arial" panose="020B0604020202020204" pitchFamily="34" charset="0"/>
              </a:rPr>
              <a:t>The CAP must be monitored by staff to ensure effectiveness. </a:t>
            </a:r>
          </a:p>
          <a:p>
            <a:pPr marL="285750" lvl="1" indent="-285750">
              <a:buFont typeface="Arial" panose="020B0604020202020204" pitchFamily="34" charset="0"/>
              <a:buChar char="•"/>
            </a:pPr>
            <a:r>
              <a:rPr lang="en-US" sz="1900" dirty="0">
                <a:solidFill>
                  <a:srgbClr val="003B5D"/>
                </a:solidFill>
                <a:latin typeface="Arial" panose="020B0604020202020204" pitchFamily="34" charset="0"/>
                <a:cs typeface="Arial" panose="020B0604020202020204" pitchFamily="34" charset="0"/>
              </a:rPr>
              <a:t>Career Planning must be documented in the Career Plan in MOSES </a:t>
            </a:r>
            <a:endParaRPr lang="en-US" sz="1600" dirty="0">
              <a:solidFill>
                <a:srgbClr val="000000"/>
              </a:solidFill>
              <a:latin typeface="Arial" panose="020B0604020202020204" pitchFamily="34" charset="0"/>
              <a:cs typeface="Arial" panose="020B0604020202020204" pitchFamily="34" charset="0"/>
            </a:endParaRPr>
          </a:p>
          <a:p>
            <a:pPr marL="0" lvl="1" indent="0">
              <a:lnSpc>
                <a:spcPct val="120000"/>
              </a:lnSpc>
              <a:buNone/>
            </a:pPr>
            <a:r>
              <a:rPr lang="en-US" sz="1900" i="1" dirty="0">
                <a:latin typeface="Arial" panose="020B0604020202020204" pitchFamily="34" charset="0"/>
                <a:cs typeface="Arial" panose="020B0604020202020204" pitchFamily="34" charset="0"/>
                <a:hlinkClick r:id="rId3"/>
              </a:rPr>
              <a:t>MassWorkforce Issuance 100 DCS 08.112.3: Career Planning for WIOA Youth, Adult and Dislocated Worker Customers </a:t>
            </a:r>
            <a:endParaRPr lang="en-US" sz="1900" i="1" dirty="0">
              <a:latin typeface="Arial" panose="020B0604020202020204" pitchFamily="34" charset="0"/>
              <a:cs typeface="Arial" panose="020B0604020202020204" pitchFamily="34" charset="0"/>
            </a:endParaRPr>
          </a:p>
          <a:p>
            <a:pPr marL="0" lvl="1" indent="0">
              <a:buNone/>
            </a:pPr>
            <a:r>
              <a:rPr lang="en-US" sz="1900" i="1" dirty="0">
                <a:latin typeface="Arial" panose="020B0604020202020204" pitchFamily="34" charset="0"/>
                <a:cs typeface="Arial" panose="020B0604020202020204" pitchFamily="34" charset="0"/>
                <a:hlinkClick r:id="rId4"/>
              </a:rPr>
              <a:t>Career Planning Elements: Attachment A</a:t>
            </a:r>
            <a:endParaRPr lang="en-US" sz="19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820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AB9D5-9261-4961-A1C4-E675E8C62CA5}"/>
              </a:ext>
            </a:extLst>
          </p:cNvPr>
          <p:cNvSpPr txBox="1">
            <a:spLocks noGrp="1"/>
          </p:cNvSpPr>
          <p:nvPr>
            <p:ph type="title" idx="4294967295"/>
          </p:nvPr>
        </p:nvSpPr>
        <p:spPr>
          <a:xfrm>
            <a:off x="169514" y="1202566"/>
            <a:ext cx="872662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dirty="0">
                <a:solidFill>
                  <a:schemeClr val="bg1"/>
                </a:solidFill>
                <a:latin typeface="Arial" panose="020B0604020202020204" pitchFamily="34" charset="0"/>
                <a:cs typeface="Arial" panose="020B0604020202020204" pitchFamily="34" charset="0"/>
              </a:rPr>
              <a:t>WIOA Title I </a:t>
            </a:r>
            <a:br>
              <a:rPr lang="en-US" sz="4000" dirty="0">
                <a:solidFill>
                  <a:schemeClr val="bg1"/>
                </a:solidFill>
                <a:latin typeface="Arial" panose="020B0604020202020204" pitchFamily="34" charset="0"/>
                <a:cs typeface="Arial" panose="020B0604020202020204" pitchFamily="34" charset="0"/>
              </a:rPr>
            </a:br>
            <a:r>
              <a:rPr lang="en-US" sz="4000" dirty="0">
                <a:solidFill>
                  <a:schemeClr val="bg1"/>
                </a:solidFill>
                <a:latin typeface="Arial" panose="020B0604020202020204" pitchFamily="34" charset="0"/>
                <a:cs typeface="Arial" panose="020B0604020202020204" pitchFamily="34" charset="0"/>
              </a:rPr>
              <a:t>Adult and Dislocated Worker Program</a:t>
            </a:r>
            <a:endParaRPr lang="en-US" sz="140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EFD84DCA-4C62-B624-732E-86C0B9F3C5BB}"/>
              </a:ext>
            </a:extLst>
          </p:cNvPr>
          <p:cNvSpPr txBox="1"/>
          <p:nvPr/>
        </p:nvSpPr>
        <p:spPr>
          <a:xfrm>
            <a:off x="169514" y="3778180"/>
            <a:ext cx="1345240" cy="461665"/>
          </a:xfrm>
          <a:prstGeom prst="rect">
            <a:avLst/>
          </a:prstGeom>
          <a:noFill/>
        </p:spPr>
        <p:txBody>
          <a:bodyPr wrap="none" rtlCol="0">
            <a:spAutoFit/>
          </a:bodyPr>
          <a:lstStyle/>
          <a:p>
            <a:r>
              <a:rPr lang="en-US" sz="2400" dirty="0">
                <a:solidFill>
                  <a:schemeClr val="bg1"/>
                </a:solidFill>
              </a:rPr>
              <a:t>July 2026</a:t>
            </a:r>
          </a:p>
        </p:txBody>
      </p:sp>
      <p:pic>
        <p:nvPicPr>
          <p:cNvPr id="7" name="Picture 6" descr="MassHire Department of Career Services logo"/>
          <p:cNvPicPr>
            <a:picLocks noChangeAspect="1"/>
          </p:cNvPicPr>
          <p:nvPr/>
        </p:nvPicPr>
        <p:blipFill rotWithShape="1">
          <a:blip r:embed="rId2">
            <a:extLst>
              <a:ext uri="{28A0092B-C50C-407E-A947-70E740481C1C}">
                <a14:useLocalDpi xmlns:a14="http://schemas.microsoft.com/office/drawing/2010/main" val="0"/>
              </a:ext>
            </a:extLst>
          </a:blip>
          <a:srcRect t="9460"/>
          <a:stretch>
            <a:fillRect/>
          </a:stretch>
        </p:blipFill>
        <p:spPr>
          <a:xfrm>
            <a:off x="2262237" y="4772968"/>
            <a:ext cx="4541178" cy="1231117"/>
          </a:xfrm>
          <a:prstGeom prst="rect">
            <a:avLst/>
          </a:prstGeom>
        </p:spPr>
      </p:pic>
      <p:sp>
        <p:nvSpPr>
          <p:cNvPr id="9" name="TextBox 8">
            <a:extLst>
              <a:ext uri="{FF2B5EF4-FFF2-40B4-BE49-F238E27FC236}">
                <a16:creationId xmlns:a16="http://schemas.microsoft.com/office/drawing/2014/main" id="{4DE5F11A-3740-87A9-8E84-4DE67EA54CAF}"/>
              </a:ext>
            </a:extLst>
          </p:cNvPr>
          <p:cNvSpPr txBox="1"/>
          <p:nvPr/>
        </p:nvSpPr>
        <p:spPr>
          <a:xfrm>
            <a:off x="169516" y="6071188"/>
            <a:ext cx="8726620" cy="646331"/>
          </a:xfrm>
          <a:prstGeom prst="rect">
            <a:avLst/>
          </a:prstGeom>
          <a:noFill/>
        </p:spPr>
        <p:txBody>
          <a:bodyPr wrap="square">
            <a:spAutoFit/>
          </a:bodyPr>
          <a:lstStyle/>
          <a:p>
            <a:r>
              <a:rPr kumimoji="0" lang="en-US" sz="1800" b="0" i="0" u="none" strike="noStrike" kern="1200" cap="none" spc="0" normalizeH="0" baseline="0" noProof="0" dirty="0">
                <a:ln>
                  <a:noFill/>
                </a:ln>
                <a:solidFill>
                  <a:schemeClr val="accent6"/>
                </a:solidFill>
                <a:effectLst/>
                <a:uLnTx/>
                <a:uFillTx/>
                <a:latin typeface="+mn-lt"/>
                <a:ea typeface="+mn-ea"/>
                <a:cs typeface="+mn-cs"/>
              </a:rPr>
              <a:t>MassHire Programs &amp; Services are funded in full by US Department of Labor (USDOL) Employment and Training Administration grants. Additional details furnished upon request.</a:t>
            </a:r>
            <a:endParaRPr lang="en-US" dirty="0"/>
          </a:p>
        </p:txBody>
      </p:sp>
    </p:spTree>
    <p:extLst>
      <p:ext uri="{BB962C8B-B14F-4D97-AF65-F5344CB8AC3E}">
        <p14:creationId xmlns:p14="http://schemas.microsoft.com/office/powerpoint/2010/main" val="208671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B8ADD-373F-35F1-BAD2-275D954702F4}"/>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BA50AAC3-D7EF-592D-DC29-D02B85A7B8E9}"/>
              </a:ext>
            </a:extLst>
          </p:cNvPr>
          <p:cNvSpPr>
            <a:spLocks noGrp="1"/>
          </p:cNvSpPr>
          <p:nvPr>
            <p:ph type="title"/>
          </p:nvPr>
        </p:nvSpPr>
        <p:spPr>
          <a:xfrm>
            <a:off x="457200" y="119518"/>
            <a:ext cx="7131050" cy="954348"/>
          </a:xfrm>
        </p:spPr>
        <p:txBody>
          <a:bodyPr/>
          <a:lstStyle/>
          <a:p>
            <a:r>
              <a:rPr lang="en-US" dirty="0">
                <a:solidFill>
                  <a:schemeClr val="bg1"/>
                </a:solidFill>
                <a:latin typeface="Arial" panose="020B0604020202020204" pitchFamily="34" charset="0"/>
                <a:cs typeface="Arial" panose="020B0604020202020204" pitchFamily="34" charset="0"/>
              </a:rPr>
              <a:t>Career Plan in MOSES</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Goals Tab</a:t>
            </a:r>
            <a:endParaRPr lang="en-US" dirty="0">
              <a:solidFill>
                <a:schemeClr val="bg1"/>
              </a:solidFill>
              <a:latin typeface="Arial" panose="020B0604020202020204" pitchFamily="34" charset="0"/>
              <a:cs typeface="Arial" panose="020B0604020202020204" pitchFamily="34" charset="0"/>
            </a:endParaRPr>
          </a:p>
        </p:txBody>
      </p:sp>
      <p:pic>
        <p:nvPicPr>
          <p:cNvPr id="6" name="Picture 5" descr="A screenshot of the Career Planning and Youth ISS tab with the Goals tab activated.">
            <a:extLst>
              <a:ext uri="{FF2B5EF4-FFF2-40B4-BE49-F238E27FC236}">
                <a16:creationId xmlns:a16="http://schemas.microsoft.com/office/drawing/2014/main" id="{C3B20CD1-358C-CE1D-6C01-2664BAA02E68}"/>
              </a:ext>
            </a:extLst>
          </p:cNvPr>
          <p:cNvPicPr>
            <a:picLocks noChangeAspect="1"/>
          </p:cNvPicPr>
          <p:nvPr/>
        </p:nvPicPr>
        <p:blipFill>
          <a:blip r:embed="rId3"/>
          <a:stretch>
            <a:fillRect/>
          </a:stretch>
        </p:blipFill>
        <p:spPr>
          <a:xfrm>
            <a:off x="617058" y="1294090"/>
            <a:ext cx="8069741" cy="4925511"/>
          </a:xfrm>
          <a:prstGeom prst="rect">
            <a:avLst/>
          </a:prstGeom>
        </p:spPr>
      </p:pic>
    </p:spTree>
    <p:extLst>
      <p:ext uri="{BB962C8B-B14F-4D97-AF65-F5344CB8AC3E}">
        <p14:creationId xmlns:p14="http://schemas.microsoft.com/office/powerpoint/2010/main" val="186666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54F99-D6CF-BFF5-AD35-7ECF3B034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D4BCA-2C03-53FA-9A1C-7607FB222EBA}"/>
              </a:ext>
            </a:extLst>
          </p:cNvPr>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Career Plan</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Assessment Tab </a:t>
            </a:r>
          </a:p>
        </p:txBody>
      </p:sp>
      <p:pic>
        <p:nvPicPr>
          <p:cNvPr id="7" name="Picture 6" descr="A screenshot of the career plan and Youth ISS tab showing the assement tab.">
            <a:extLst>
              <a:ext uri="{FF2B5EF4-FFF2-40B4-BE49-F238E27FC236}">
                <a16:creationId xmlns:a16="http://schemas.microsoft.com/office/drawing/2014/main" id="{36B53786-59FF-1389-96FD-10A3B2111417}"/>
              </a:ext>
            </a:extLst>
          </p:cNvPr>
          <p:cNvPicPr>
            <a:picLocks noChangeAspect="1"/>
          </p:cNvPicPr>
          <p:nvPr/>
        </p:nvPicPr>
        <p:blipFill>
          <a:blip r:embed="rId3"/>
          <a:stretch>
            <a:fillRect/>
          </a:stretch>
        </p:blipFill>
        <p:spPr>
          <a:xfrm>
            <a:off x="634194" y="1282481"/>
            <a:ext cx="7949381" cy="4913436"/>
          </a:xfrm>
          <a:prstGeom prst="rect">
            <a:avLst/>
          </a:prstGeom>
        </p:spPr>
      </p:pic>
    </p:spTree>
    <p:extLst>
      <p:ext uri="{BB962C8B-B14F-4D97-AF65-F5344CB8AC3E}">
        <p14:creationId xmlns:p14="http://schemas.microsoft.com/office/powerpoint/2010/main" val="4225620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5253"/>
            <a:ext cx="8229600" cy="990600"/>
          </a:xfrm>
        </p:spPr>
        <p:txBody>
          <a:bodyPr/>
          <a:lstStyle/>
          <a:p>
            <a:r>
              <a:rPr lang="en-US" dirty="0">
                <a:solidFill>
                  <a:schemeClr val="bg1"/>
                </a:solidFill>
                <a:latin typeface="Arial" panose="020B0604020202020204" pitchFamily="34" charset="0"/>
                <a:cs typeface="Arial" panose="020B0604020202020204" pitchFamily="34" charset="0"/>
              </a:rPr>
              <a:t>Training Services </a:t>
            </a:r>
            <a:endParaRPr lang="en-US" sz="2800"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 y="1243583"/>
            <a:ext cx="9144000" cy="4921689"/>
          </a:xfrm>
        </p:spPr>
        <p:txBody>
          <a:bodyPr vert="horz" lIns="91440" tIns="45720" rIns="91440" bIns="45720" rtlCol="0" anchor="t">
            <a:noAutofit/>
          </a:bodyPr>
          <a:lstStyle/>
          <a:p>
            <a:pPr marL="0" indent="0">
              <a:buNone/>
            </a:pPr>
            <a:r>
              <a:rPr lang="en-US" sz="1800" dirty="0">
                <a:solidFill>
                  <a:srgbClr val="003B5D"/>
                </a:solidFill>
                <a:latin typeface="Arial" panose="020B0604020202020204" pitchFamily="34" charset="0"/>
                <a:cs typeface="Arial" panose="020B0604020202020204" pitchFamily="34" charset="0"/>
              </a:rPr>
              <a:t>Training may be provided whether the individual has received basic or individualized career services first or not. </a:t>
            </a:r>
          </a:p>
          <a:p>
            <a:pPr marL="449580" lvl="1" indent="0">
              <a:lnSpc>
                <a:spcPct val="115000"/>
              </a:lnSpc>
              <a:spcBef>
                <a:spcPts val="0"/>
              </a:spcBef>
              <a:spcAft>
                <a:spcPts val="1000"/>
              </a:spcAft>
              <a:buNone/>
            </a:pPr>
            <a:r>
              <a:rPr lang="en-US" sz="1800" b="1" dirty="0">
                <a:solidFill>
                  <a:srgbClr val="003B5D"/>
                </a:solidFill>
                <a:latin typeface="Arial" panose="020B0604020202020204" pitchFamily="34" charset="0"/>
                <a:cs typeface="Arial" panose="020B0604020202020204" pitchFamily="34" charset="0"/>
              </a:rPr>
              <a:t>Exception</a:t>
            </a:r>
            <a:r>
              <a:rPr lang="en-US" sz="1800" dirty="0">
                <a:solidFill>
                  <a:srgbClr val="003B5D"/>
                </a:solidFill>
                <a:latin typeface="Arial" panose="020B0604020202020204" pitchFamily="34" charset="0"/>
                <a:cs typeface="Arial" panose="020B0604020202020204" pitchFamily="34" charset="0"/>
              </a:rPr>
              <a:t> – When career services are not provided before training, career center staff and partner program staff must adhere to the Local Board’s policy to provide justification of the circumstances in which to provide services without first providing career services.  </a:t>
            </a:r>
            <a:endParaRPr lang="en-US" sz="1800" dirty="0">
              <a:solidFill>
                <a:srgbClr val="003B5D"/>
              </a:solidFill>
              <a:latin typeface="Arial" panose="020B0604020202020204" pitchFamily="34" charset="0"/>
              <a:ea typeface="Times New Roman" panose="02020603050405020304" pitchFamily="18" charset="0"/>
              <a:cs typeface="Arial" panose="020B0604020202020204" pitchFamily="34" charset="0"/>
            </a:endParaRPr>
          </a:p>
          <a:p>
            <a:pPr marL="450850" lvl="1" indent="0">
              <a:buNone/>
            </a:pPr>
            <a:r>
              <a:rPr lang="en-US" sz="1800" dirty="0">
                <a:solidFill>
                  <a:srgbClr val="003B5D"/>
                </a:solidFill>
                <a:latin typeface="Arial" panose="020B0604020202020204" pitchFamily="34" charset="0"/>
                <a:cs typeface="Arial" panose="020B0604020202020204" pitchFamily="34" charset="0"/>
              </a:rPr>
              <a:t>Case file must contain a determination of the need for training services. </a:t>
            </a:r>
          </a:p>
          <a:p>
            <a:pPr marL="450850" lvl="1" indent="0">
              <a:buNone/>
            </a:pPr>
            <a:r>
              <a:rPr lang="en-US" sz="1800" dirty="0">
                <a:solidFill>
                  <a:srgbClr val="003B5D"/>
                </a:solidFill>
                <a:latin typeface="Arial" panose="020B0604020202020204" pitchFamily="34" charset="0"/>
                <a:cs typeface="Arial" panose="020B0604020202020204" pitchFamily="34" charset="0"/>
              </a:rPr>
              <a:t>Training can be justified through the use an interview, evaluation, assessment, or career planning. </a:t>
            </a:r>
          </a:p>
          <a:p>
            <a:pPr marL="450850" lvl="1" indent="0">
              <a:buNone/>
            </a:pPr>
            <a:r>
              <a:rPr lang="en-US" sz="1800" dirty="0">
                <a:solidFill>
                  <a:srgbClr val="003B5D"/>
                </a:solidFill>
                <a:latin typeface="Arial" panose="020B0604020202020204" pitchFamily="34" charset="0"/>
                <a:cs typeface="Arial" panose="020B0604020202020204" pitchFamily="34" charset="0"/>
              </a:rPr>
              <a:t>The following tools can be used to justify training (the list below is not intended to be limiting):</a:t>
            </a:r>
          </a:p>
          <a:p>
            <a:pPr marL="1090295" lvl="2">
              <a:lnSpc>
                <a:spcPct val="100000"/>
              </a:lnSpc>
              <a:spcBef>
                <a:spcPts val="0"/>
              </a:spcBef>
            </a:pPr>
            <a:r>
              <a:rPr lang="en-US" sz="1800" dirty="0">
                <a:solidFill>
                  <a:srgbClr val="003B5D"/>
                </a:solidFill>
                <a:latin typeface="Arial" panose="020B0604020202020204" pitchFamily="34" charset="0"/>
                <a:cs typeface="Arial" panose="020B0604020202020204" pitchFamily="34" charset="0"/>
              </a:rPr>
              <a:t>Work Keys Placement Quiz or Exam </a:t>
            </a:r>
          </a:p>
          <a:p>
            <a:pPr marL="1090295" lvl="2">
              <a:lnSpc>
                <a:spcPct val="100000"/>
              </a:lnSpc>
              <a:spcBef>
                <a:spcPts val="0"/>
              </a:spcBef>
            </a:pPr>
            <a:r>
              <a:rPr lang="en-US" sz="1800" dirty="0">
                <a:solidFill>
                  <a:srgbClr val="003B5D"/>
                </a:solidFill>
                <a:latin typeface="Arial" panose="020B0604020202020204" pitchFamily="34" charset="0"/>
                <a:cs typeface="Arial" panose="020B0604020202020204" pitchFamily="34" charset="0"/>
              </a:rPr>
              <a:t>MassHire CIS </a:t>
            </a:r>
          </a:p>
          <a:p>
            <a:pPr marL="1090295" lvl="2">
              <a:lnSpc>
                <a:spcPct val="100000"/>
              </a:lnSpc>
              <a:spcBef>
                <a:spcPts val="0"/>
              </a:spcBef>
            </a:pPr>
            <a:r>
              <a:rPr lang="en-US" sz="1800" dirty="0">
                <a:solidFill>
                  <a:srgbClr val="003B5D"/>
                </a:solidFill>
                <a:latin typeface="Arial" panose="020B0604020202020204" pitchFamily="34" charset="0"/>
                <a:cs typeface="Arial" panose="020B0604020202020204" pitchFamily="34" charset="0"/>
              </a:rPr>
              <a:t>Academic Assessment Tool </a:t>
            </a:r>
            <a:r>
              <a:rPr lang="en-US" sz="1400" dirty="0">
                <a:solidFill>
                  <a:srgbClr val="003B5D"/>
                </a:solidFill>
                <a:latin typeface="Arial" panose="020B0604020202020204" pitchFamily="34" charset="0"/>
                <a:cs typeface="Arial" panose="020B0604020202020204" pitchFamily="34" charset="0"/>
              </a:rPr>
              <a:t> </a:t>
            </a:r>
            <a:r>
              <a:rPr lang="en-US" sz="1800" dirty="0">
                <a:solidFill>
                  <a:srgbClr val="003B5D"/>
                </a:solidFill>
                <a:latin typeface="Century Gothic"/>
              </a:rPr>
              <a:t> </a:t>
            </a:r>
            <a:endParaRPr lang="en-US" sz="1800" dirty="0">
              <a:solidFill>
                <a:srgbClr val="003B5D"/>
              </a:solidFill>
              <a:latin typeface="Century Gothic" panose="020B0502020202020204" pitchFamily="34" charset="0"/>
            </a:endParaRPr>
          </a:p>
          <a:p>
            <a:pPr lvl="3"/>
            <a:endParaRPr lang="en-US" sz="1600" dirty="0">
              <a:solidFill>
                <a:schemeClr val="accent6"/>
              </a:solidFill>
              <a:latin typeface="Century Gothic" panose="020B0502020202020204" pitchFamily="34" charset="0"/>
            </a:endParaRPr>
          </a:p>
        </p:txBody>
      </p:sp>
    </p:spTree>
    <p:extLst>
      <p:ext uri="{BB962C8B-B14F-4D97-AF65-F5344CB8AC3E}">
        <p14:creationId xmlns:p14="http://schemas.microsoft.com/office/powerpoint/2010/main" val="3572485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213" y="0"/>
            <a:ext cx="8330587" cy="1312843"/>
          </a:xfrm>
        </p:spPr>
        <p:txBody>
          <a:bodyPr/>
          <a:lstStyle/>
          <a:p>
            <a:pPr algn="l"/>
            <a:r>
              <a:rPr lang="en-US" dirty="0">
                <a:solidFill>
                  <a:schemeClr val="bg1"/>
                </a:solidFill>
                <a:latin typeface="Arial" panose="020B0604020202020204" pitchFamily="34" charset="0"/>
                <a:cs typeface="Arial" panose="020B0604020202020204" pitchFamily="34" charset="0"/>
              </a:rPr>
              <a:t>Training Services continued…</a:t>
            </a:r>
          </a:p>
        </p:txBody>
      </p:sp>
      <p:sp>
        <p:nvSpPr>
          <p:cNvPr id="3" name="Content Placeholder 2"/>
          <p:cNvSpPr>
            <a:spLocks noGrp="1"/>
          </p:cNvSpPr>
          <p:nvPr>
            <p:ph idx="1"/>
          </p:nvPr>
        </p:nvSpPr>
        <p:spPr>
          <a:xfrm>
            <a:off x="356212" y="1318846"/>
            <a:ext cx="8561284" cy="4807317"/>
          </a:xfrm>
        </p:spPr>
        <p:txBody>
          <a:bodyPr vert="horz" lIns="91440" tIns="45720" rIns="91440" bIns="45720" rtlCol="0" anchor="t">
            <a:normAutofit/>
          </a:bodyPr>
          <a:lstStyle/>
          <a:p>
            <a:pPr marL="0" indent="0">
              <a:buNone/>
            </a:pPr>
            <a:r>
              <a:rPr lang="en-US" dirty="0">
                <a:solidFill>
                  <a:schemeClr val="tx1"/>
                </a:solidFill>
                <a:latin typeface="Arial" panose="020B0604020202020204" pitchFamily="34" charset="0"/>
                <a:cs typeface="Arial" panose="020B0604020202020204" pitchFamily="34" charset="0"/>
              </a:rPr>
              <a:t>Individual Training Account (ITA)</a:t>
            </a:r>
          </a:p>
          <a:p>
            <a:r>
              <a:rPr lang="en-US" sz="1800" dirty="0">
                <a:solidFill>
                  <a:srgbClr val="003B5D"/>
                </a:solidFill>
                <a:latin typeface="Arial" panose="020B0604020202020204" pitchFamily="34" charset="0"/>
                <a:cs typeface="Arial" panose="020B0604020202020204" pitchFamily="34" charset="0"/>
              </a:rPr>
              <a:t>Training provided by an Eligible Training Provider (ETP)</a:t>
            </a:r>
          </a:p>
          <a:p>
            <a:r>
              <a:rPr lang="en-US" sz="1800" dirty="0">
                <a:solidFill>
                  <a:srgbClr val="003B5D"/>
                </a:solidFill>
                <a:latin typeface="Arial" panose="020B0604020202020204" pitchFamily="34" charset="0"/>
                <a:cs typeface="Arial" panose="020B0604020202020204" pitchFamily="34" charset="0"/>
              </a:rPr>
              <a:t>Participants must have access to the Eligible Training Provider List (ETPL)</a:t>
            </a:r>
          </a:p>
          <a:p>
            <a:pPr marL="457200" lvl="1" indent="0">
              <a:buNone/>
            </a:pPr>
            <a:endParaRPr lang="en-US" sz="1800" dirty="0">
              <a:solidFill>
                <a:srgbClr val="003B5D"/>
              </a:solidFill>
              <a:latin typeface="Arial" panose="020B0604020202020204" pitchFamily="34" charset="0"/>
              <a:cs typeface="Arial" panose="020B0604020202020204" pitchFamily="34" charset="0"/>
            </a:endParaRPr>
          </a:p>
          <a:p>
            <a:pPr marL="0" lvl="1" indent="0">
              <a:buNone/>
            </a:pPr>
            <a:r>
              <a:rPr lang="en-US" sz="1800" dirty="0">
                <a:solidFill>
                  <a:srgbClr val="003B5D"/>
                </a:solidFill>
                <a:latin typeface="Arial" panose="020B0604020202020204" pitchFamily="34" charset="0"/>
                <a:cs typeface="Arial" panose="020B0604020202020204" pitchFamily="34" charset="0"/>
              </a:rPr>
              <a:t>The ETPL is accessible to all local MassHire Centers and customers through </a:t>
            </a:r>
            <a:r>
              <a:rPr lang="en-US" sz="1800" dirty="0" err="1">
                <a:solidFill>
                  <a:srgbClr val="003B5D"/>
                </a:solidFill>
                <a:latin typeface="Arial" panose="020B0604020202020204" pitchFamily="34" charset="0"/>
                <a:cs typeface="Arial" panose="020B0604020202020204" pitchFamily="34" charset="0"/>
              </a:rPr>
              <a:t>Masshire</a:t>
            </a:r>
            <a:r>
              <a:rPr lang="en-US" sz="1800" dirty="0">
                <a:solidFill>
                  <a:srgbClr val="003B5D"/>
                </a:solidFill>
                <a:latin typeface="Arial" panose="020B0604020202020204" pitchFamily="34" charset="0"/>
                <a:cs typeface="Arial" panose="020B0604020202020204" pitchFamily="34" charset="0"/>
              </a:rPr>
              <a:t> Job Quest </a:t>
            </a:r>
          </a:p>
          <a:p>
            <a:pPr marL="0" lvl="1" indent="0">
              <a:buNone/>
            </a:pPr>
            <a:endParaRPr lang="en-US" sz="1800" i="1" dirty="0">
              <a:solidFill>
                <a:srgbClr val="003B5D"/>
              </a:solidFill>
              <a:latin typeface="Arial" panose="020B0604020202020204" pitchFamily="34" charset="0"/>
              <a:cs typeface="Arial" panose="020B0604020202020204" pitchFamily="34" charset="0"/>
            </a:endParaRPr>
          </a:p>
          <a:p>
            <a:pPr marL="0" lvl="1" indent="0">
              <a:buNone/>
            </a:pPr>
            <a:r>
              <a:rPr lang="en-US" sz="1800" i="1" dirty="0">
                <a:solidFill>
                  <a:srgbClr val="003B5D"/>
                </a:solidFill>
                <a:latin typeface="Arial" panose="020B0604020202020204" pitchFamily="34" charset="0"/>
                <a:cs typeface="Arial" panose="020B0604020202020204" pitchFamily="34" charset="0"/>
              </a:rPr>
              <a:t>The Local Board must fulfil the consumer choice requirements in </a:t>
            </a:r>
            <a:r>
              <a:rPr lang="en-US" sz="1800" i="1" dirty="0">
                <a:solidFill>
                  <a:srgbClr val="003B5D"/>
                </a:solidFill>
                <a:latin typeface="Arial" panose="020B0604020202020204" pitchFamily="34" charset="0"/>
                <a:cs typeface="Arial" panose="020B0604020202020204" pitchFamily="34" charset="0"/>
                <a:hlinkClick r:id="rId3"/>
              </a:rPr>
              <a:t>20 CFR 680.340</a:t>
            </a:r>
            <a:endParaRPr lang="en-US" sz="1800" i="1" dirty="0">
              <a:solidFill>
                <a:srgbClr val="003B5D"/>
              </a:solidFill>
              <a:latin typeface="Arial" panose="020B0604020202020204" pitchFamily="34" charset="0"/>
              <a:cs typeface="Arial" panose="020B0604020202020204" pitchFamily="34" charset="0"/>
            </a:endParaRPr>
          </a:p>
          <a:p>
            <a:pPr lvl="1" indent="-287020"/>
            <a:endParaRPr lang="en-US" dirty="0">
              <a:solidFill>
                <a:schemeClr val="tx1"/>
              </a:solidFill>
              <a:cs typeface="Calibri"/>
            </a:endParaRPr>
          </a:p>
          <a:p>
            <a:pPr marL="0" indent="0">
              <a:buNone/>
            </a:pPr>
            <a:endParaRPr lang="en-US" dirty="0">
              <a:solidFill>
                <a:schemeClr val="tx1"/>
              </a:solidFill>
            </a:endParaRPr>
          </a:p>
        </p:txBody>
      </p:sp>
    </p:spTree>
    <p:extLst>
      <p:ext uri="{BB962C8B-B14F-4D97-AF65-F5344CB8AC3E}">
        <p14:creationId xmlns:p14="http://schemas.microsoft.com/office/powerpoint/2010/main" val="2931895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7" name="Title 6">
            <a:extLst>
              <a:ext uri="{FF2B5EF4-FFF2-40B4-BE49-F238E27FC236}">
                <a16:creationId xmlns:a16="http://schemas.microsoft.com/office/drawing/2014/main" id="{A35B84B9-D26D-C34F-1B58-24390588B1C3}"/>
              </a:ext>
            </a:extLst>
          </p:cNvPr>
          <p:cNvSpPr>
            <a:spLocks noGrp="1"/>
          </p:cNvSpPr>
          <p:nvPr>
            <p:ph type="title"/>
          </p:nvPr>
        </p:nvSpPr>
        <p:spPr/>
        <p:txBody>
          <a:bodyPr/>
          <a:lstStyle/>
          <a:p>
            <a:r>
              <a:rPr lang="en-US" dirty="0"/>
              <a:t>Effective Case Management</a:t>
            </a:r>
          </a:p>
        </p:txBody>
      </p:sp>
      <p:pic>
        <p:nvPicPr>
          <p:cNvPr id="167" name="Google Shape;167;p23" descr="A picture of the flow of case management. There is a blue arrow with people on top at the various stages of career planning. Under that is a yellow bar listing the system supports we offer customers with Establish Repport, Coach, Motivate and Support and Tracking results."/>
          <p:cNvPicPr preferRelativeResize="0"/>
          <p:nvPr/>
        </p:nvPicPr>
        <p:blipFill>
          <a:blip r:embed="rId3">
            <a:alphaModFix/>
            <a:extLst>
              <a:ext uri="{BEBA8EAE-BF5A-486C-A8C5-ECC9F3942E4B}">
                <a14:imgProps xmlns:a14="http://schemas.microsoft.com/office/drawing/2010/main">
                  <a14:imgLayer r:embed="rId4">
                    <a14:imgEffect>
                      <a14:colorTemperature colorTemp="11200"/>
                    </a14:imgEffect>
                    <a14:imgEffect>
                      <a14:saturation sat="400000"/>
                    </a14:imgEffect>
                  </a14:imgLayer>
                </a14:imgProps>
              </a:ext>
            </a:extLst>
          </a:blip>
          <a:stretch>
            <a:fillRect/>
          </a:stretch>
        </p:blipFill>
        <p:spPr>
          <a:xfrm>
            <a:off x="79375" y="1188400"/>
            <a:ext cx="8931726" cy="5075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75943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7891" y="427821"/>
            <a:ext cx="8091890" cy="4103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Supportive Services and Needs Related Payments </a:t>
            </a:r>
            <a:endParaRPr kumimoji="0" lang="en-US" sz="28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3" name="Content Placeholder 2"/>
          <p:cNvSpPr>
            <a:spLocks noGrp="1"/>
          </p:cNvSpPr>
          <p:nvPr>
            <p:ph idx="1"/>
          </p:nvPr>
        </p:nvSpPr>
        <p:spPr>
          <a:xfrm>
            <a:off x="457200" y="1367406"/>
            <a:ext cx="8229600" cy="4630722"/>
          </a:xfrm>
        </p:spPr>
        <p:txBody>
          <a:bodyPr vert="horz" lIns="91440" tIns="45720" rIns="91440" bIns="45720" rtlCol="0" anchor="t">
            <a:normAutofit/>
          </a:bodyPr>
          <a:lstStyle/>
          <a:p>
            <a:pPr marL="0" indent="0">
              <a:buNone/>
            </a:pPr>
            <a:r>
              <a:rPr lang="en-US" sz="1800" b="1" dirty="0">
                <a:solidFill>
                  <a:srgbClr val="003B5D"/>
                </a:solidFill>
                <a:latin typeface="Arial" panose="020B0604020202020204" pitchFamily="34" charset="0"/>
                <a:cs typeface="Arial" panose="020B0604020202020204" pitchFamily="34" charset="0"/>
              </a:rPr>
              <a:t>Supportive Services </a:t>
            </a:r>
          </a:p>
          <a:p>
            <a:r>
              <a:rPr lang="en-US" sz="1800" dirty="0">
                <a:solidFill>
                  <a:srgbClr val="003B5D"/>
                </a:solidFill>
                <a:latin typeface="Arial" panose="020B0604020202020204" pitchFamily="34" charset="0"/>
                <a:cs typeface="Arial" panose="020B0604020202020204" pitchFamily="34" charset="0"/>
              </a:rPr>
              <a:t>Available to Adults and Dislocated Workers participating in Title I career services or training activities.  </a:t>
            </a:r>
          </a:p>
          <a:p>
            <a:r>
              <a:rPr lang="en-US" sz="1800" dirty="0">
                <a:solidFill>
                  <a:srgbClr val="003B5D"/>
                </a:solidFill>
                <a:latin typeface="Arial" panose="020B0604020202020204" pitchFamily="34" charset="0"/>
                <a:cs typeface="Arial" panose="020B0604020202020204" pitchFamily="34" charset="0"/>
              </a:rPr>
              <a:t>Enables the individual to participate in career services or training activities.</a:t>
            </a:r>
          </a:p>
          <a:p>
            <a:pPr marL="0" indent="0">
              <a:spcBef>
                <a:spcPts val="100"/>
              </a:spcBef>
              <a:buNone/>
            </a:pPr>
            <a:endParaRPr lang="en-US" sz="1600" b="1" dirty="0">
              <a:solidFill>
                <a:srgbClr val="003B5D"/>
              </a:solidFill>
              <a:latin typeface="Arial" panose="020B0604020202020204" pitchFamily="34" charset="0"/>
              <a:cs typeface="Arial" panose="020B0604020202020204" pitchFamily="34" charset="0"/>
            </a:endParaRPr>
          </a:p>
          <a:p>
            <a:pPr marL="0" indent="0">
              <a:buNone/>
            </a:pPr>
            <a:r>
              <a:rPr lang="en-US" sz="1800" b="1" dirty="0">
                <a:solidFill>
                  <a:srgbClr val="003B5D"/>
                </a:solidFill>
                <a:latin typeface="Arial" panose="020B0604020202020204" pitchFamily="34" charset="0"/>
                <a:cs typeface="Arial" panose="020B0604020202020204" pitchFamily="34" charset="0"/>
              </a:rPr>
              <a:t>Needs Related Payments</a:t>
            </a:r>
            <a:endParaRPr lang="en-US" sz="1800" dirty="0">
              <a:solidFill>
                <a:srgbClr val="003B5D"/>
              </a:solidFill>
              <a:latin typeface="Arial" panose="020B0604020202020204" pitchFamily="34" charset="0"/>
              <a:cs typeface="Arial" panose="020B0604020202020204" pitchFamily="34" charset="0"/>
            </a:endParaRPr>
          </a:p>
          <a:p>
            <a:r>
              <a:rPr lang="en-US" sz="1800" dirty="0">
                <a:solidFill>
                  <a:srgbClr val="003B5D"/>
                </a:solidFill>
                <a:latin typeface="Arial" panose="020B0604020202020204" pitchFamily="34" charset="0"/>
                <a:cs typeface="Arial" panose="020B0604020202020204" pitchFamily="34" charset="0"/>
              </a:rPr>
              <a:t>Designed to provide participants with financial assistance to participate in training services.</a:t>
            </a:r>
          </a:p>
          <a:p>
            <a:r>
              <a:rPr lang="en-US" sz="1800" dirty="0">
                <a:solidFill>
                  <a:srgbClr val="003B5D"/>
                </a:solidFill>
                <a:latin typeface="Arial" panose="020B0604020202020204" pitchFamily="34" charset="0"/>
                <a:cs typeface="Arial" panose="020B0604020202020204" pitchFamily="34" charset="0"/>
              </a:rPr>
              <a:t>Participants must be enrolled in a training program in order to receive needs-related payments.  </a:t>
            </a:r>
          </a:p>
          <a:p>
            <a:pPr marL="0" indent="0">
              <a:buNone/>
            </a:pPr>
            <a:r>
              <a:rPr lang="en-US" sz="1600" dirty="0">
                <a:solidFill>
                  <a:srgbClr val="003B5D"/>
                </a:solidFill>
                <a:latin typeface="Arial" panose="020B0604020202020204" pitchFamily="34" charset="0"/>
                <a:cs typeface="Arial" panose="020B0604020202020204" pitchFamily="34" charset="0"/>
                <a:hlinkClick r:id="rId3"/>
              </a:rPr>
              <a:t>100 DCS 08.106: </a:t>
            </a:r>
            <a:r>
              <a:rPr lang="en-US" sz="1600" i="1" dirty="0">
                <a:solidFill>
                  <a:srgbClr val="003B5D"/>
                </a:solidFill>
                <a:latin typeface="Arial" panose="020B0604020202020204" pitchFamily="34" charset="0"/>
                <a:cs typeface="Arial" panose="020B0604020202020204" pitchFamily="34" charset="0"/>
                <a:hlinkClick r:id="rId3"/>
              </a:rPr>
              <a:t>Supportive Services and Needs-Related Payments for Title I Adults, Dislocated Worker and Youth Policy</a:t>
            </a:r>
            <a:endParaRPr lang="en-US" sz="1600" i="1" dirty="0">
              <a:solidFill>
                <a:srgbClr val="003B5D"/>
              </a:solidFill>
              <a:latin typeface="Arial" panose="020B0604020202020204" pitchFamily="34" charset="0"/>
              <a:cs typeface="Arial" panose="020B0604020202020204" pitchFamily="34" charset="0"/>
            </a:endParaRPr>
          </a:p>
          <a:p>
            <a:pPr marL="0" indent="0">
              <a:buNone/>
            </a:pPr>
            <a:endParaRPr lang="en-US" sz="1400" dirty="0">
              <a:solidFill>
                <a:srgbClr val="0070C0"/>
              </a:solidFill>
              <a:cs typeface="Calibri"/>
            </a:endParaRPr>
          </a:p>
          <a:p>
            <a:pPr marL="0" indent="0">
              <a:buNone/>
            </a:pPr>
            <a:endParaRPr lang="en-US" sz="1400" dirty="0">
              <a:solidFill>
                <a:schemeClr val="tx1"/>
              </a:solidFill>
            </a:endParaRPr>
          </a:p>
        </p:txBody>
      </p:sp>
    </p:spTree>
    <p:extLst>
      <p:ext uri="{BB962C8B-B14F-4D97-AF65-F5344CB8AC3E}">
        <p14:creationId xmlns:p14="http://schemas.microsoft.com/office/powerpoint/2010/main" val="217367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584D4F-128F-363B-50E9-9C406C5E1A79}"/>
              </a:ext>
            </a:extLst>
          </p:cNvPr>
          <p:cNvSpPr>
            <a:spLocks noGrp="1"/>
          </p:cNvSpPr>
          <p:nvPr>
            <p:ph type="title"/>
          </p:nvPr>
        </p:nvSpPr>
        <p:spPr>
          <a:xfrm>
            <a:off x="457200" y="139614"/>
            <a:ext cx="8425531" cy="954348"/>
          </a:xfrm>
        </p:spPr>
        <p:txBody>
          <a:bodyPr/>
          <a:lstStyle/>
          <a:p>
            <a:r>
              <a:rPr lang="en-US" dirty="0">
                <a:solidFill>
                  <a:schemeClr val="bg1"/>
                </a:solidFill>
                <a:latin typeface="Arial" panose="020B0604020202020204" pitchFamily="34" charset="0"/>
                <a:cs typeface="Arial" panose="020B0604020202020204" pitchFamily="34" charset="0"/>
              </a:rPr>
              <a:t>Coordination with WIOA Partners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50914618"/>
              </p:ext>
            </p:extLst>
          </p:nvPr>
        </p:nvGraphicFramePr>
        <p:xfrm>
          <a:off x="293614" y="1446213"/>
          <a:ext cx="8590326" cy="4716325"/>
        </p:xfrm>
        <a:graphic>
          <a:graphicData uri="http://schemas.openxmlformats.org/drawingml/2006/table">
            <a:tbl>
              <a:tblPr firstRow="1" bandRow="1">
                <a:tableStyleId>{2D5ABB26-0587-4C30-8999-92F81FD0307C}</a:tableStyleId>
              </a:tblPr>
              <a:tblGrid>
                <a:gridCol w="2863442">
                  <a:extLst>
                    <a:ext uri="{9D8B030D-6E8A-4147-A177-3AD203B41FA5}">
                      <a16:colId xmlns:a16="http://schemas.microsoft.com/office/drawing/2014/main" val="2990217673"/>
                    </a:ext>
                  </a:extLst>
                </a:gridCol>
                <a:gridCol w="2863442">
                  <a:extLst>
                    <a:ext uri="{9D8B030D-6E8A-4147-A177-3AD203B41FA5}">
                      <a16:colId xmlns:a16="http://schemas.microsoft.com/office/drawing/2014/main" val="2528093707"/>
                    </a:ext>
                  </a:extLst>
                </a:gridCol>
                <a:gridCol w="2863442">
                  <a:extLst>
                    <a:ext uri="{9D8B030D-6E8A-4147-A177-3AD203B41FA5}">
                      <a16:colId xmlns:a16="http://schemas.microsoft.com/office/drawing/2014/main" val="3390755698"/>
                    </a:ext>
                  </a:extLst>
                </a:gridCol>
              </a:tblGrid>
              <a:tr h="360067">
                <a:tc>
                  <a:txBody>
                    <a:bodyPr/>
                    <a:lstStyle/>
                    <a:p>
                      <a:r>
                        <a:rPr lang="en-US" b="0" cap="small" dirty="0">
                          <a:solidFill>
                            <a:srgbClr val="003B5D"/>
                          </a:solidFill>
                        </a:rPr>
                        <a:t>Partner Program </a:t>
                      </a:r>
                    </a:p>
                  </a:txBody>
                  <a:tcPr/>
                </a:tc>
                <a:tc>
                  <a:txBody>
                    <a:bodyPr/>
                    <a:lstStyle/>
                    <a:p>
                      <a:r>
                        <a:rPr lang="en-US" b="0" cap="small" dirty="0">
                          <a:solidFill>
                            <a:srgbClr val="003B5D"/>
                          </a:solidFill>
                        </a:rPr>
                        <a:t>Population </a:t>
                      </a:r>
                    </a:p>
                  </a:txBody>
                  <a:tcPr/>
                </a:tc>
                <a:tc>
                  <a:txBody>
                    <a:bodyPr/>
                    <a:lstStyle/>
                    <a:p>
                      <a:r>
                        <a:rPr lang="en-US" b="0" cap="small" dirty="0">
                          <a:solidFill>
                            <a:srgbClr val="003B5D"/>
                          </a:solidFill>
                        </a:rPr>
                        <a:t>Services</a:t>
                      </a:r>
                      <a:r>
                        <a:rPr lang="en-US" b="0" cap="small" baseline="0" dirty="0">
                          <a:solidFill>
                            <a:srgbClr val="003B5D"/>
                          </a:solidFill>
                        </a:rPr>
                        <a:t> </a:t>
                      </a:r>
                      <a:endParaRPr lang="en-US" b="0" cap="small" dirty="0">
                        <a:solidFill>
                          <a:srgbClr val="003B5D"/>
                        </a:solidFill>
                      </a:endParaRPr>
                    </a:p>
                  </a:txBody>
                  <a:tcPr/>
                </a:tc>
                <a:extLst>
                  <a:ext uri="{0D108BD9-81ED-4DB2-BD59-A6C34878D82A}">
                    <a16:rowId xmlns:a16="http://schemas.microsoft.com/office/drawing/2014/main" val="2052343486"/>
                  </a:ext>
                </a:extLst>
              </a:tr>
              <a:tr h="990185">
                <a:tc>
                  <a:txBody>
                    <a:bodyPr/>
                    <a:lstStyle/>
                    <a:p>
                      <a:pPr marL="0" marR="0" lvl="0" indent="0" algn="l" rtl="0" eaLnBrk="1" fontAlgn="auto" latinLnBrk="0" hangingPunct="1">
                        <a:lnSpc>
                          <a:spcPct val="100000"/>
                        </a:lnSpc>
                        <a:spcBef>
                          <a:spcPts val="0"/>
                        </a:spcBef>
                        <a:spcAft>
                          <a:spcPts val="0"/>
                        </a:spcAft>
                        <a:buClrTx/>
                        <a:buSzTx/>
                        <a:buFontTx/>
                        <a:buNone/>
                      </a:pPr>
                      <a:r>
                        <a:rPr lang="en-US" sz="1200" b="0" dirty="0">
                          <a:solidFill>
                            <a:srgbClr val="003B5D"/>
                          </a:solidFill>
                        </a:rPr>
                        <a:t>WIOA Title I Youth Program (</a:t>
                      </a:r>
                      <a:r>
                        <a:rPr lang="en-US" sz="1200" b="1" dirty="0">
                          <a:solidFill>
                            <a:srgbClr val="003B5D"/>
                          </a:solidFill>
                        </a:rPr>
                        <a:t>Youth Service Providers</a:t>
                      </a:r>
                      <a:r>
                        <a:rPr lang="en-US" sz="1200" b="0" dirty="0">
                          <a:solidFill>
                            <a:srgbClr val="003B5D"/>
                          </a:solidFill>
                        </a:rPr>
                        <a:t>)</a:t>
                      </a:r>
                      <a:r>
                        <a:rPr lang="en-US" sz="1200" b="0" baseline="0" dirty="0">
                          <a:solidFill>
                            <a:srgbClr val="003B5D"/>
                          </a:solidFill>
                        </a:rPr>
                        <a:t> </a:t>
                      </a:r>
                      <a:r>
                        <a:rPr lang="en-US" sz="1200" b="0" dirty="0">
                          <a:solidFill>
                            <a:srgbClr val="003B5D"/>
                          </a:solidFill>
                        </a:rPr>
                        <a:t> </a:t>
                      </a:r>
                      <a:endParaRPr lang="en-US" sz="1200" b="0" dirty="0">
                        <a:solidFill>
                          <a:srgbClr val="003B5D"/>
                        </a:solidFill>
                        <a:latin typeface="Century Gothic"/>
                      </a:endParaRPr>
                    </a:p>
                  </a:txBody>
                  <a:tcPr/>
                </a:tc>
                <a:tc>
                  <a:txBody>
                    <a:bodyPr/>
                    <a:lstStyle/>
                    <a:p>
                      <a:r>
                        <a:rPr lang="en-US" sz="1200" dirty="0">
                          <a:solidFill>
                            <a:srgbClr val="003B5D"/>
                          </a:solidFill>
                        </a:rPr>
                        <a:t>ISY and OSY 14 -24 </a:t>
                      </a:r>
                      <a:endParaRPr lang="en-US" sz="1200" dirty="0">
                        <a:solidFill>
                          <a:srgbClr val="003B5D"/>
                        </a:solidFill>
                        <a:latin typeface="Century Gothic"/>
                      </a:endParaRPr>
                    </a:p>
                  </a:txBody>
                  <a:tcPr/>
                </a:tc>
                <a:tc>
                  <a:txBody>
                    <a:bodyPr/>
                    <a:lstStyle/>
                    <a:p>
                      <a:r>
                        <a:rPr lang="en-US" sz="1200" dirty="0">
                          <a:solidFill>
                            <a:srgbClr val="003B5D"/>
                          </a:solidFill>
                        </a:rPr>
                        <a:t>Comprehensive assessments, career planning, support services, alternative education, work-based learning experiences, and occupational skills training.</a:t>
                      </a:r>
                      <a:endParaRPr lang="en-US" sz="1200" dirty="0">
                        <a:solidFill>
                          <a:srgbClr val="003B5D"/>
                        </a:solidFill>
                        <a:latin typeface="Century Gothic"/>
                      </a:endParaRPr>
                    </a:p>
                  </a:txBody>
                  <a:tcPr/>
                </a:tc>
                <a:extLst>
                  <a:ext uri="{0D108BD9-81ED-4DB2-BD59-A6C34878D82A}">
                    <a16:rowId xmlns:a16="http://schemas.microsoft.com/office/drawing/2014/main" val="95185082"/>
                  </a:ext>
                </a:extLst>
              </a:tr>
              <a:tr h="990185">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solidFill>
                            <a:srgbClr val="003B5D"/>
                          </a:solidFill>
                        </a:rPr>
                        <a:t>WIOA Title II Adult Education and Family Literacy (</a:t>
                      </a:r>
                      <a:r>
                        <a:rPr lang="en-US" sz="1200" b="1" dirty="0">
                          <a:solidFill>
                            <a:srgbClr val="003B5D"/>
                          </a:solidFill>
                        </a:rPr>
                        <a:t>Adult Education Providers</a:t>
                      </a:r>
                      <a:r>
                        <a:rPr lang="en-US" sz="1200" dirty="0">
                          <a:solidFill>
                            <a:srgbClr val="003B5D"/>
                          </a:solidFill>
                        </a:rPr>
                        <a:t>)</a:t>
                      </a:r>
                      <a:r>
                        <a:rPr lang="en-US" sz="1200" baseline="0" dirty="0">
                          <a:solidFill>
                            <a:srgbClr val="003B5D"/>
                          </a:solidFill>
                        </a:rPr>
                        <a:t> </a:t>
                      </a:r>
                      <a:endParaRPr lang="en-US" sz="1200" dirty="0">
                        <a:solidFill>
                          <a:srgbClr val="003B5D"/>
                        </a:solidFill>
                        <a:latin typeface="Century Gothic"/>
                      </a:endParaRPr>
                    </a:p>
                  </a:txBody>
                  <a:tcPr/>
                </a:tc>
                <a:tc>
                  <a:txBody>
                    <a:bodyPr/>
                    <a:lstStyle/>
                    <a:p>
                      <a:r>
                        <a:rPr lang="en-US" sz="1200" dirty="0">
                          <a:solidFill>
                            <a:srgbClr val="003B5D"/>
                          </a:solidFill>
                        </a:rPr>
                        <a:t>Adults 16 and</a:t>
                      </a:r>
                      <a:r>
                        <a:rPr lang="en-US" sz="1200" baseline="0" dirty="0">
                          <a:solidFill>
                            <a:srgbClr val="003B5D"/>
                          </a:solidFill>
                        </a:rPr>
                        <a:t> older not currently enrolled, or required to be enrolled in high school.</a:t>
                      </a:r>
                      <a:endParaRPr lang="en-US" sz="1200" dirty="0">
                        <a:solidFill>
                          <a:srgbClr val="003B5D"/>
                        </a:solidFill>
                        <a:latin typeface="Century Gothic"/>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solidFill>
                            <a:srgbClr val="003B5D"/>
                          </a:solidFill>
                        </a:rPr>
                        <a:t>Assist adults to become literate and obtain the knowledge and skills necessary for employment and economic self-sufficiency. </a:t>
                      </a:r>
                    </a:p>
                    <a:p>
                      <a:endParaRPr lang="en-US" sz="1200" dirty="0">
                        <a:solidFill>
                          <a:srgbClr val="003B5D"/>
                        </a:solidFill>
                      </a:endParaRPr>
                    </a:p>
                  </a:txBody>
                  <a:tcPr/>
                </a:tc>
                <a:extLst>
                  <a:ext uri="{0D108BD9-81ED-4DB2-BD59-A6C34878D82A}">
                    <a16:rowId xmlns:a16="http://schemas.microsoft.com/office/drawing/2014/main" val="3745450917"/>
                  </a:ext>
                </a:extLst>
              </a:tr>
              <a:tr h="900168">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solidFill>
                            <a:srgbClr val="003B5D"/>
                          </a:solidFill>
                        </a:rPr>
                        <a:t>Vocation Rehabilitation Title IV (</a:t>
                      </a:r>
                      <a:r>
                        <a:rPr lang="en-US" sz="1200" b="1" dirty="0">
                          <a:solidFill>
                            <a:srgbClr val="003B5D"/>
                          </a:solidFill>
                        </a:rPr>
                        <a:t>Mass</a:t>
                      </a:r>
                      <a:r>
                        <a:rPr lang="en-US" sz="1200" b="1" baseline="0" dirty="0">
                          <a:solidFill>
                            <a:srgbClr val="003B5D"/>
                          </a:solidFill>
                        </a:rPr>
                        <a:t> </a:t>
                      </a:r>
                      <a:r>
                        <a:rPr lang="en-US" sz="1200" b="1" dirty="0">
                          <a:solidFill>
                            <a:srgbClr val="003B5D"/>
                          </a:solidFill>
                        </a:rPr>
                        <a:t>Rehabilitation Commission and Mass Commission</a:t>
                      </a:r>
                      <a:r>
                        <a:rPr lang="en-US" sz="1200" b="1" baseline="0" dirty="0">
                          <a:solidFill>
                            <a:srgbClr val="003B5D"/>
                          </a:solidFill>
                        </a:rPr>
                        <a:t> for the </a:t>
                      </a:r>
                      <a:r>
                        <a:rPr lang="en-US" sz="1200" b="1" dirty="0">
                          <a:solidFill>
                            <a:srgbClr val="003B5D"/>
                          </a:solidFill>
                        </a:rPr>
                        <a:t>Blind</a:t>
                      </a:r>
                      <a:r>
                        <a:rPr lang="en-US" sz="1200" dirty="0">
                          <a:solidFill>
                            <a:srgbClr val="003B5D"/>
                          </a:solidFill>
                        </a:rPr>
                        <a:t>) </a:t>
                      </a:r>
                      <a:endParaRPr lang="en-US" sz="1200" dirty="0">
                        <a:solidFill>
                          <a:srgbClr val="003B5D"/>
                        </a:solidFill>
                        <a:latin typeface="Century Gothic"/>
                      </a:endParaRPr>
                    </a:p>
                  </a:txBody>
                  <a:tcPr/>
                </a:tc>
                <a:tc>
                  <a:txBody>
                    <a:bodyPr/>
                    <a:lstStyle/>
                    <a:p>
                      <a:r>
                        <a:rPr lang="en-US" sz="1200" dirty="0">
                          <a:solidFill>
                            <a:srgbClr val="003B5D"/>
                          </a:solidFill>
                        </a:rPr>
                        <a:t>Individuals must have a physical or mental impairment that is a substantial impediment to employment.</a:t>
                      </a:r>
                      <a:endParaRPr lang="en-US" sz="1200" dirty="0">
                        <a:solidFill>
                          <a:srgbClr val="003B5D"/>
                        </a:solidFill>
                        <a:latin typeface="Century Gothic"/>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dirty="0">
                          <a:solidFill>
                            <a:srgbClr val="003B5D"/>
                          </a:solidFill>
                        </a:rPr>
                        <a:t>Preparation</a:t>
                      </a:r>
                      <a:r>
                        <a:rPr lang="en-US" sz="1200" b="0" baseline="0" dirty="0">
                          <a:solidFill>
                            <a:srgbClr val="003B5D"/>
                          </a:solidFill>
                        </a:rPr>
                        <a:t> for placement in </a:t>
                      </a:r>
                      <a:r>
                        <a:rPr lang="en-US" sz="1200" b="0" dirty="0">
                          <a:solidFill>
                            <a:srgbClr val="003B5D"/>
                          </a:solidFill>
                        </a:rPr>
                        <a:t>competitive integrated employment.</a:t>
                      </a:r>
                    </a:p>
                    <a:p>
                      <a:endParaRPr lang="en-US" b="0" dirty="0">
                        <a:solidFill>
                          <a:srgbClr val="003B5D"/>
                        </a:solidFill>
                      </a:endParaRPr>
                    </a:p>
                  </a:txBody>
                  <a:tcPr/>
                </a:tc>
                <a:extLst>
                  <a:ext uri="{0D108BD9-81ED-4DB2-BD59-A6C34878D82A}">
                    <a16:rowId xmlns:a16="http://schemas.microsoft.com/office/drawing/2014/main" val="1102109459"/>
                  </a:ext>
                </a:extLst>
              </a:tr>
              <a:tr h="630118">
                <a:tc>
                  <a:txBody>
                    <a:bodyPr/>
                    <a:lstStyle/>
                    <a:p>
                      <a:r>
                        <a:rPr lang="en-US" sz="1200" b="0" dirty="0">
                          <a:solidFill>
                            <a:srgbClr val="003B5D"/>
                          </a:solidFill>
                        </a:rPr>
                        <a:t>Senior Community</a:t>
                      </a:r>
                      <a:r>
                        <a:rPr lang="en-US" sz="1200" b="0" baseline="0" dirty="0">
                          <a:solidFill>
                            <a:srgbClr val="003B5D"/>
                          </a:solidFill>
                        </a:rPr>
                        <a:t> Employment Service Program Title V (</a:t>
                      </a:r>
                      <a:r>
                        <a:rPr lang="en-US" sz="1200" b="1" baseline="0" dirty="0">
                          <a:solidFill>
                            <a:srgbClr val="003B5D"/>
                          </a:solidFill>
                        </a:rPr>
                        <a:t>Older Workers</a:t>
                      </a:r>
                      <a:r>
                        <a:rPr lang="en-US" sz="1200" b="0" baseline="0" dirty="0">
                          <a:solidFill>
                            <a:srgbClr val="003B5D"/>
                          </a:solidFill>
                        </a:rPr>
                        <a:t>)</a:t>
                      </a:r>
                      <a:r>
                        <a:rPr lang="en-US" sz="1200" b="1" baseline="0" dirty="0">
                          <a:solidFill>
                            <a:srgbClr val="003B5D"/>
                          </a:solidFill>
                        </a:rPr>
                        <a:t>  </a:t>
                      </a:r>
                      <a:endParaRPr lang="en-US" sz="1200" b="1" dirty="0">
                        <a:solidFill>
                          <a:srgbClr val="003B5D"/>
                        </a:solidFill>
                        <a:latin typeface="Century Gothic"/>
                      </a:endParaRPr>
                    </a:p>
                  </a:txBody>
                  <a:tcPr/>
                </a:tc>
                <a:tc>
                  <a:txBody>
                    <a:bodyPr/>
                    <a:lstStyle/>
                    <a:p>
                      <a:r>
                        <a:rPr lang="en-US" sz="1200" dirty="0">
                          <a:solidFill>
                            <a:srgbClr val="003B5D"/>
                          </a:solidFill>
                        </a:rPr>
                        <a:t>Individuals</a:t>
                      </a:r>
                      <a:r>
                        <a:rPr lang="en-US" sz="1200" baseline="0" dirty="0">
                          <a:solidFill>
                            <a:srgbClr val="003B5D"/>
                          </a:solidFill>
                        </a:rPr>
                        <a:t> age 55 an older</a:t>
                      </a:r>
                      <a:endParaRPr lang="en-US" sz="1200" dirty="0">
                        <a:solidFill>
                          <a:srgbClr val="003B5D"/>
                        </a:solidFill>
                        <a:latin typeface="Century Gothic"/>
                      </a:endParaRPr>
                    </a:p>
                  </a:txBody>
                  <a:tcPr/>
                </a:tc>
                <a:tc>
                  <a:txBody>
                    <a:bodyPr/>
                    <a:lstStyle/>
                    <a:p>
                      <a:r>
                        <a:rPr lang="en-US" sz="1200" b="0" dirty="0">
                          <a:solidFill>
                            <a:srgbClr val="003B5D"/>
                          </a:solidFill>
                        </a:rPr>
                        <a:t>Provides</a:t>
                      </a:r>
                      <a:r>
                        <a:rPr lang="en-US" sz="1200" b="0" baseline="0" dirty="0">
                          <a:solidFill>
                            <a:srgbClr val="003B5D"/>
                          </a:solidFill>
                        </a:rPr>
                        <a:t> opportunities for community services and work-based training for older workers.  </a:t>
                      </a:r>
                      <a:endParaRPr lang="en-US" sz="1200" b="0" dirty="0">
                        <a:solidFill>
                          <a:srgbClr val="003B5D"/>
                        </a:solidFill>
                        <a:latin typeface="Century Gothic"/>
                      </a:endParaRPr>
                    </a:p>
                  </a:txBody>
                  <a:tcPr/>
                </a:tc>
                <a:extLst>
                  <a:ext uri="{0D108BD9-81ED-4DB2-BD59-A6C34878D82A}">
                    <a16:rowId xmlns:a16="http://schemas.microsoft.com/office/drawing/2014/main" val="3234199680"/>
                  </a:ext>
                </a:extLst>
              </a:tr>
              <a:tr h="798637">
                <a:tc>
                  <a:txBody>
                    <a:bodyPr/>
                    <a:lstStyle/>
                    <a:p>
                      <a:r>
                        <a:rPr lang="en-US" sz="1200" b="0" dirty="0">
                          <a:solidFill>
                            <a:srgbClr val="003B5D"/>
                          </a:solidFill>
                        </a:rPr>
                        <a:t>TANF and SNAP</a:t>
                      </a:r>
                      <a:r>
                        <a:rPr lang="en-US" sz="1200" b="0" baseline="0" dirty="0">
                          <a:solidFill>
                            <a:srgbClr val="003B5D"/>
                          </a:solidFill>
                        </a:rPr>
                        <a:t> (</a:t>
                      </a:r>
                      <a:r>
                        <a:rPr lang="en-US" sz="1200" b="1" baseline="0" dirty="0">
                          <a:solidFill>
                            <a:srgbClr val="003B5D"/>
                          </a:solidFill>
                        </a:rPr>
                        <a:t>Department of Transitional Assistance</a:t>
                      </a:r>
                      <a:r>
                        <a:rPr lang="en-US" sz="1200" b="0" baseline="0" dirty="0">
                          <a:solidFill>
                            <a:srgbClr val="003B5D"/>
                          </a:solidFill>
                        </a:rPr>
                        <a:t>) </a:t>
                      </a:r>
                      <a:endParaRPr lang="en-US" sz="1200" b="0" dirty="0">
                        <a:solidFill>
                          <a:srgbClr val="003B5D"/>
                        </a:solidFill>
                        <a:latin typeface="Century Gothic"/>
                      </a:endParaRPr>
                    </a:p>
                  </a:txBody>
                  <a:tcPr/>
                </a:tc>
                <a:tc>
                  <a:txBody>
                    <a:bodyPr/>
                    <a:lstStyle/>
                    <a:p>
                      <a:r>
                        <a:rPr lang="en-US" sz="1200" dirty="0">
                          <a:solidFill>
                            <a:srgbClr val="003B5D"/>
                          </a:solidFill>
                        </a:rPr>
                        <a:t>Low-income</a:t>
                      </a:r>
                      <a:r>
                        <a:rPr lang="en-US" sz="1200" baseline="0" dirty="0">
                          <a:solidFill>
                            <a:srgbClr val="003B5D"/>
                          </a:solidFill>
                        </a:rPr>
                        <a:t> individuals and families.</a:t>
                      </a:r>
                      <a:endParaRPr lang="en-US" sz="1200" dirty="0">
                        <a:solidFill>
                          <a:srgbClr val="003B5D"/>
                        </a:solidFill>
                        <a:latin typeface="Century Gothic"/>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200" b="0" u="none" strike="noStrike" kern="1200" cap="none" spc="0" normalizeH="0" baseline="0" noProof="0" dirty="0">
                          <a:ln>
                            <a:noFill/>
                          </a:ln>
                          <a:solidFill>
                            <a:srgbClr val="003B5D"/>
                          </a:solidFill>
                          <a:effectLst/>
                          <a:uLnTx/>
                          <a:uFillTx/>
                        </a:rPr>
                        <a:t>Assists low-income individuals and families meet their basic needs, improve their quality of life.</a:t>
                      </a:r>
                      <a:r>
                        <a:rPr lang="en-US" sz="1200" b="0" u="none" strike="noStrike" kern="1200" cap="none" spc="0" normalizeH="0" baseline="0" noProof="0" dirty="0">
                          <a:ln>
                            <a:noFill/>
                          </a:ln>
                          <a:solidFill>
                            <a:srgbClr val="003B5D"/>
                          </a:solidFill>
                          <a:effectLst/>
                          <a:uLnTx/>
                          <a:uFillTx/>
                        </a:rPr>
                        <a:t> </a:t>
                      </a:r>
                      <a:endParaRPr kumimoji="0" lang="en-US" sz="1200" b="0" i="0" u="none" strike="noStrike" kern="1200" cap="none" spc="0" normalizeH="0" baseline="0" noProof="0" dirty="0">
                        <a:ln>
                          <a:noFill/>
                        </a:ln>
                        <a:solidFill>
                          <a:srgbClr val="003B5D"/>
                        </a:solidFill>
                        <a:effectLst/>
                        <a:uLnTx/>
                        <a:uFillTx/>
                        <a:latin typeface="Century Gothic"/>
                        <a:ea typeface="+mn-ea"/>
                        <a:cs typeface="+mn-cs"/>
                      </a:endParaRPr>
                    </a:p>
                  </a:txBody>
                  <a:tcPr/>
                </a:tc>
                <a:extLst>
                  <a:ext uri="{0D108BD9-81ED-4DB2-BD59-A6C34878D82A}">
                    <a16:rowId xmlns:a16="http://schemas.microsoft.com/office/drawing/2014/main" val="4157583430"/>
                  </a:ext>
                </a:extLst>
              </a:tr>
            </a:tbl>
          </a:graphicData>
        </a:graphic>
      </p:graphicFrame>
    </p:spTree>
    <p:extLst>
      <p:ext uri="{BB962C8B-B14F-4D97-AF65-F5344CB8AC3E}">
        <p14:creationId xmlns:p14="http://schemas.microsoft.com/office/powerpoint/2010/main" val="200695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Shared Customers </a:t>
            </a:r>
            <a:endParaRPr lang="en-US" sz="2800"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sz="quarter" idx="10"/>
          </p:nvPr>
        </p:nvSpPr>
        <p:spPr>
          <a:xfrm>
            <a:off x="343949" y="1300295"/>
            <a:ext cx="8342851" cy="4671904"/>
          </a:xfrm>
        </p:spPr>
        <p:txBody>
          <a:bodyPr vert="horz" lIns="91440" tIns="45720" rIns="91440" bIns="45720" rtlCol="0" anchor="t">
            <a:normAutofit/>
          </a:bodyPr>
          <a:lstStyle/>
          <a:p>
            <a:r>
              <a:rPr lang="en-US" sz="1800" dirty="0">
                <a:solidFill>
                  <a:srgbClr val="003B5D"/>
                </a:solidFill>
                <a:latin typeface="Arial" panose="020B0604020202020204" pitchFamily="34" charset="0"/>
                <a:cs typeface="Arial" panose="020B0604020202020204" pitchFamily="34" charset="0"/>
              </a:rPr>
              <a:t>A key reform of WIOA is strategic alignment of workforce partners to serve individuals that have a variety of needs. </a:t>
            </a:r>
          </a:p>
          <a:p>
            <a:r>
              <a:rPr lang="en-US" sz="1800" dirty="0">
                <a:solidFill>
                  <a:srgbClr val="003B5D"/>
                </a:solidFill>
                <a:latin typeface="Arial" panose="020B0604020202020204" pitchFamily="34" charset="0"/>
                <a:cs typeface="Arial" panose="020B0604020202020204" pitchFamily="34" charset="0"/>
              </a:rPr>
              <a:t>Job Seekers and Youth that are eligible to receive service from more than one WIOA Partner Program are considered shared customers (this also includes businesses.) </a:t>
            </a:r>
          </a:p>
          <a:p>
            <a:r>
              <a:rPr lang="en-US" sz="1800" dirty="0">
                <a:solidFill>
                  <a:srgbClr val="003B5D"/>
                </a:solidFill>
                <a:latin typeface="Arial" panose="020B0604020202020204" pitchFamily="34" charset="0"/>
                <a:cs typeface="Arial" panose="020B0604020202020204" pitchFamily="34" charset="0"/>
              </a:rPr>
              <a:t>Shared customers benefit from services and resources delivered across multiple WIOA Partner Programs. </a:t>
            </a:r>
          </a:p>
          <a:p>
            <a:r>
              <a:rPr lang="en-US" sz="1800" dirty="0">
                <a:solidFill>
                  <a:srgbClr val="003B5D"/>
                </a:solidFill>
                <a:latin typeface="Arial" panose="020B0604020202020204" pitchFamily="34" charset="0"/>
                <a:cs typeface="Arial" panose="020B0604020202020204" pitchFamily="34" charset="0"/>
              </a:rPr>
              <a:t>Shared customers must be tracked in MOSES.</a:t>
            </a:r>
          </a:p>
          <a:p>
            <a:r>
              <a:rPr lang="en-US" sz="1800" dirty="0">
                <a:solidFill>
                  <a:srgbClr val="003B5D"/>
                </a:solidFill>
                <a:latin typeface="Arial" panose="020B0604020202020204" pitchFamily="34" charset="0"/>
                <a:cs typeface="Arial" panose="020B0604020202020204" pitchFamily="34" charset="0"/>
              </a:rPr>
              <a:t>Co-location of Partner staff in the career centers will lead to increased number of shared customers</a:t>
            </a:r>
          </a:p>
          <a:p>
            <a:endParaRPr lang="en-US" sz="1700" dirty="0">
              <a:hlinkClick r:id="rId3"/>
            </a:endParaRPr>
          </a:p>
          <a:p>
            <a:pPr marL="0" indent="0">
              <a:buNone/>
            </a:pPr>
            <a:r>
              <a:rPr lang="en-US" sz="1600" dirty="0">
                <a:hlinkClick r:id="rId3"/>
              </a:rPr>
              <a:t>Joint Partner Policy Commination: </a:t>
            </a:r>
            <a:r>
              <a:rPr lang="en-US" sz="1800" dirty="0">
                <a:hlinkClick r:id="rId3"/>
              </a:rPr>
              <a:t>01.2018</a:t>
            </a:r>
            <a:r>
              <a:rPr lang="en-US" sz="1600" dirty="0">
                <a:hlinkClick r:id="rId3"/>
              </a:rPr>
              <a:t> – WIOA Partner Shared Customer </a:t>
            </a:r>
            <a:endParaRPr lang="en-US" sz="1600" dirty="0"/>
          </a:p>
        </p:txBody>
      </p:sp>
    </p:spTree>
    <p:extLst>
      <p:ext uri="{BB962C8B-B14F-4D97-AF65-F5344CB8AC3E}">
        <p14:creationId xmlns:p14="http://schemas.microsoft.com/office/powerpoint/2010/main" val="2123475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036169" cy="954348"/>
          </a:xfrm>
        </p:spPr>
        <p:txBody>
          <a:bodyPr/>
          <a:lstStyle/>
          <a:p>
            <a:r>
              <a:rPr lang="en-US" dirty="0">
                <a:solidFill>
                  <a:schemeClr val="bg1"/>
                </a:solidFill>
                <a:latin typeface="Arial" panose="020B0604020202020204" pitchFamily="34" charset="0"/>
                <a:cs typeface="Arial" panose="020B0604020202020204" pitchFamily="34" charset="0"/>
              </a:rPr>
              <a:t>Coordination with Partner Programs </a:t>
            </a:r>
          </a:p>
        </p:txBody>
      </p:sp>
      <p:sp>
        <p:nvSpPr>
          <p:cNvPr id="4" name="Content Placeholder 3"/>
          <p:cNvSpPr>
            <a:spLocks noGrp="1"/>
          </p:cNvSpPr>
          <p:nvPr>
            <p:ph sz="quarter" idx="10"/>
          </p:nvPr>
        </p:nvSpPr>
        <p:spPr/>
        <p:txBody>
          <a:bodyPr vert="horz" lIns="91440" tIns="45720" rIns="91440" bIns="45720" rtlCol="0" anchor="t">
            <a:normAutofit/>
          </a:bodyPr>
          <a:lstStyle/>
          <a:p>
            <a:pPr marL="114300" lvl="0" indent="0" defTabSz="914400">
              <a:buClr>
                <a:srgbClr val="009876"/>
              </a:buClr>
              <a:buSzPts val="1800"/>
              <a:buNone/>
            </a:pPr>
            <a:r>
              <a:rPr lang="en-US" sz="1800" kern="0" dirty="0">
                <a:solidFill>
                  <a:srgbClr val="032B4A"/>
                </a:solidFill>
                <a:latin typeface="Arial" panose="020B0604020202020204" pitchFamily="34" charset="0"/>
                <a:cs typeface="Arial" panose="020B0604020202020204" pitchFamily="34" charset="0"/>
                <a:sym typeface="Calibri"/>
              </a:rPr>
              <a:t>Coordination with partner programs is encouraged in order to create a </a:t>
            </a:r>
            <a:r>
              <a:rPr lang="en-US" sz="1800" kern="0" dirty="0">
                <a:solidFill>
                  <a:srgbClr val="003B5D"/>
                </a:solidFill>
                <a:latin typeface="Arial" panose="020B0604020202020204" pitchFamily="34" charset="0"/>
                <a:cs typeface="Arial" panose="020B0604020202020204" pitchFamily="34" charset="0"/>
                <a:sym typeface="Calibri"/>
              </a:rPr>
              <a:t>continuum on services for shared customers.</a:t>
            </a:r>
            <a:endParaRPr lang="en-US" sz="1800" kern="0" dirty="0">
              <a:solidFill>
                <a:srgbClr val="003B5D"/>
              </a:solidFill>
              <a:latin typeface="Arial" panose="020B0604020202020204" pitchFamily="34" charset="0"/>
              <a:cs typeface="Arial" panose="020B0604020202020204" pitchFamily="34" charset="0"/>
            </a:endParaRPr>
          </a:p>
          <a:p>
            <a:pPr marL="114300" indent="0" defTabSz="914400">
              <a:buClr>
                <a:srgbClr val="009876"/>
              </a:buClr>
              <a:buSzPts val="1800"/>
              <a:buNone/>
            </a:pPr>
            <a:r>
              <a:rPr lang="en-US" sz="1800" kern="0" dirty="0">
                <a:solidFill>
                  <a:srgbClr val="003B5D"/>
                </a:solidFill>
                <a:latin typeface="Arial" panose="020B0604020202020204" pitchFamily="34" charset="0"/>
                <a:cs typeface="Arial" panose="020B0604020202020204" pitchFamily="34" charset="0"/>
                <a:sym typeface="Calibri"/>
              </a:rPr>
              <a:t>Results of intake and assessment will help to identify additional services and resources a customer needs for successful program participation. </a:t>
            </a:r>
            <a:endParaRPr lang="en-US" sz="1800" kern="0" dirty="0">
              <a:solidFill>
                <a:srgbClr val="003B5D"/>
              </a:solidFill>
              <a:latin typeface="Arial" panose="020B0604020202020204" pitchFamily="34" charset="0"/>
              <a:cs typeface="Arial" panose="020B0604020202020204" pitchFamily="34" charset="0"/>
            </a:endParaRPr>
          </a:p>
          <a:p>
            <a:pPr marL="114300" indent="0" defTabSz="914400">
              <a:buClr>
                <a:srgbClr val="009876"/>
              </a:buClr>
              <a:buSzPts val="1800"/>
              <a:buNone/>
            </a:pPr>
            <a:r>
              <a:rPr lang="en-US" sz="1800" kern="0" dirty="0">
                <a:solidFill>
                  <a:srgbClr val="003B5D"/>
                </a:solidFill>
                <a:latin typeface="Arial" panose="020B0604020202020204" pitchFamily="34" charset="0"/>
                <a:cs typeface="Arial" panose="020B0604020202020204" pitchFamily="34" charset="0"/>
                <a:sym typeface="Calibri"/>
              </a:rPr>
              <a:t>Example 1: </a:t>
            </a:r>
            <a:endParaRPr lang="en-US" sz="1800" kern="0" dirty="0">
              <a:solidFill>
                <a:srgbClr val="003B5D"/>
              </a:solidFill>
              <a:latin typeface="Arial" panose="020B0604020202020204" pitchFamily="34" charset="0"/>
              <a:cs typeface="Arial" panose="020B0604020202020204" pitchFamily="34" charset="0"/>
            </a:endParaRPr>
          </a:p>
          <a:p>
            <a:pPr marL="114300" indent="0" defTabSz="914400">
              <a:buClr>
                <a:srgbClr val="009876"/>
              </a:buClr>
              <a:buSzPts val="1800"/>
              <a:buNone/>
            </a:pPr>
            <a:r>
              <a:rPr lang="en-US" sz="1800" kern="0" dirty="0">
                <a:solidFill>
                  <a:srgbClr val="003B5D"/>
                </a:solidFill>
                <a:latin typeface="Arial" panose="020B0604020202020204" pitchFamily="34" charset="0"/>
                <a:cs typeface="Arial" panose="020B0604020202020204" pitchFamily="34" charset="0"/>
                <a:sym typeface="Calibri"/>
              </a:rPr>
              <a:t>Participant receives occupational skills training funded by WIOA.</a:t>
            </a:r>
            <a:endParaRPr lang="en-US" sz="1800" kern="0" dirty="0">
              <a:solidFill>
                <a:srgbClr val="003B5D"/>
              </a:solidFill>
              <a:latin typeface="Arial" panose="020B0604020202020204" pitchFamily="34" charset="0"/>
              <a:cs typeface="Arial" panose="020B0604020202020204" pitchFamily="34" charset="0"/>
            </a:endParaRPr>
          </a:p>
          <a:p>
            <a:pPr marL="114300" indent="0" defTabSz="914400">
              <a:buClr>
                <a:srgbClr val="009876"/>
              </a:buClr>
              <a:buSzPts val="1800"/>
              <a:buNone/>
            </a:pPr>
            <a:r>
              <a:rPr lang="en-US" sz="1800" kern="0" dirty="0">
                <a:solidFill>
                  <a:srgbClr val="003B5D"/>
                </a:solidFill>
                <a:latin typeface="Arial" panose="020B0604020202020204" pitchFamily="34" charset="0"/>
                <a:cs typeface="Arial" panose="020B0604020202020204" pitchFamily="34" charset="0"/>
                <a:sym typeface="Calibri"/>
              </a:rPr>
              <a:t>Participant is referred to Adult Education Program for ESOL. </a:t>
            </a:r>
            <a:endParaRPr lang="en-US" sz="1800" kern="0" dirty="0">
              <a:solidFill>
                <a:srgbClr val="003B5D"/>
              </a:solidFill>
              <a:latin typeface="Arial" panose="020B0604020202020204" pitchFamily="34" charset="0"/>
              <a:cs typeface="Arial" panose="020B0604020202020204" pitchFamily="34" charset="0"/>
            </a:endParaRPr>
          </a:p>
          <a:p>
            <a:pPr marL="0" indent="0" defTabSz="914400">
              <a:lnSpc>
                <a:spcPct val="100000"/>
              </a:lnSpc>
              <a:buClr>
                <a:srgbClr val="009876"/>
              </a:buClr>
              <a:buSzPts val="1800"/>
              <a:buNone/>
            </a:pPr>
            <a:r>
              <a:rPr lang="en-US" sz="1800" kern="0" dirty="0">
                <a:solidFill>
                  <a:srgbClr val="003B5D"/>
                </a:solidFill>
                <a:latin typeface="Arial" panose="020B0604020202020204" pitchFamily="34" charset="0"/>
                <a:cs typeface="Arial" panose="020B0604020202020204" pitchFamily="34" charset="0"/>
                <a:sym typeface="Calibri"/>
              </a:rPr>
              <a:t>  Example 2: </a:t>
            </a:r>
            <a:endParaRPr lang="en-US" sz="1800" kern="0" dirty="0">
              <a:solidFill>
                <a:srgbClr val="003B5D"/>
              </a:solidFill>
              <a:latin typeface="Arial" panose="020B0604020202020204" pitchFamily="34" charset="0"/>
              <a:cs typeface="Arial" panose="020B0604020202020204" pitchFamily="34" charset="0"/>
            </a:endParaRPr>
          </a:p>
          <a:p>
            <a:pPr marL="0" indent="0" defTabSz="914400">
              <a:lnSpc>
                <a:spcPct val="100000"/>
              </a:lnSpc>
              <a:buClr>
                <a:srgbClr val="009876"/>
              </a:buClr>
              <a:buSzPts val="1800"/>
              <a:buNone/>
            </a:pPr>
            <a:r>
              <a:rPr lang="en-US" sz="1800" kern="0" dirty="0">
                <a:solidFill>
                  <a:srgbClr val="003B5D"/>
                </a:solidFill>
                <a:latin typeface="Arial" panose="020B0604020202020204" pitchFamily="34" charset="0"/>
                <a:cs typeface="Arial" panose="020B0604020202020204" pitchFamily="34" charset="0"/>
                <a:sym typeface="Calibri"/>
              </a:rPr>
              <a:t>  Participants enrolled in Career Center Services (Workshops).</a:t>
            </a:r>
            <a:endParaRPr lang="en-US" sz="1800" kern="0" dirty="0">
              <a:solidFill>
                <a:srgbClr val="003B5D"/>
              </a:solidFill>
              <a:latin typeface="Arial" panose="020B0604020202020204" pitchFamily="34" charset="0"/>
              <a:cs typeface="Arial" panose="020B0604020202020204" pitchFamily="34" charset="0"/>
            </a:endParaRPr>
          </a:p>
          <a:p>
            <a:pPr marL="0" indent="0" defTabSz="914400">
              <a:lnSpc>
                <a:spcPct val="100000"/>
              </a:lnSpc>
              <a:buClr>
                <a:srgbClr val="009876"/>
              </a:buClr>
              <a:buSzPts val="1800"/>
              <a:buNone/>
            </a:pPr>
            <a:r>
              <a:rPr lang="en-US" sz="1800" kern="0" dirty="0">
                <a:solidFill>
                  <a:srgbClr val="003B5D"/>
                </a:solidFill>
                <a:latin typeface="Arial" panose="020B0604020202020204" pitchFamily="34" charset="0"/>
                <a:cs typeface="Arial" panose="020B0604020202020204" pitchFamily="34" charset="0"/>
                <a:sym typeface="Calibri"/>
              </a:rPr>
              <a:t>  </a:t>
            </a:r>
            <a:r>
              <a:rPr lang="en-US" sz="1800" kern="0" dirty="0" err="1">
                <a:solidFill>
                  <a:srgbClr val="003B5D"/>
                </a:solidFill>
                <a:latin typeface="Arial" panose="020B0604020202020204" pitchFamily="34" charset="0"/>
                <a:cs typeface="Arial" panose="020B0604020202020204" pitchFamily="34" charset="0"/>
                <a:sym typeface="Calibri"/>
              </a:rPr>
              <a:t>MassAbility</a:t>
            </a:r>
            <a:r>
              <a:rPr lang="en-US" sz="1800" kern="0" dirty="0">
                <a:solidFill>
                  <a:srgbClr val="003B5D"/>
                </a:solidFill>
                <a:latin typeface="Arial" panose="020B0604020202020204" pitchFamily="34" charset="0"/>
                <a:cs typeface="Arial" panose="020B0604020202020204" pitchFamily="34" charset="0"/>
                <a:sym typeface="Calibri"/>
              </a:rPr>
              <a:t> provides accommodations to participate in workshops.</a:t>
            </a:r>
            <a:endParaRPr lang="en-US" sz="1800" kern="0" dirty="0">
              <a:solidFill>
                <a:srgbClr val="003B5D"/>
              </a:solidFill>
              <a:latin typeface="Arial" panose="020B0604020202020204" pitchFamily="34" charset="0"/>
              <a:cs typeface="Arial" panose="020B0604020202020204" pitchFamily="34" charset="0"/>
            </a:endParaRPr>
          </a:p>
          <a:p>
            <a:pPr marL="0" lvl="0" indent="0" algn="ctr" defTabSz="914400">
              <a:lnSpc>
                <a:spcPct val="100000"/>
              </a:lnSpc>
              <a:buClr>
                <a:srgbClr val="009876"/>
              </a:buClr>
              <a:buSzPts val="1800"/>
              <a:buNone/>
            </a:pPr>
            <a:endParaRPr lang="en-US" sz="1400" kern="0" dirty="0">
              <a:solidFill>
                <a:srgbClr val="032B4A"/>
              </a:solidFill>
              <a:latin typeface="Century Gothic" panose="020B0502020202020204" pitchFamily="34" charset="0"/>
              <a:sym typeface="Calibri"/>
            </a:endParaRPr>
          </a:p>
          <a:p>
            <a:endParaRPr lang="en-US" dirty="0"/>
          </a:p>
        </p:txBody>
      </p:sp>
    </p:spTree>
    <p:extLst>
      <p:ext uri="{BB962C8B-B14F-4D97-AF65-F5344CB8AC3E}">
        <p14:creationId xmlns:p14="http://schemas.microsoft.com/office/powerpoint/2010/main" val="1505952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0E777-5F61-B630-1452-17C85D2EF65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740CC3F-E047-2B84-542B-5F9E3E1CD7F2}"/>
              </a:ext>
            </a:extLst>
          </p:cNvPr>
          <p:cNvSpPr txBox="1">
            <a:spLocks noGrp="1"/>
          </p:cNvSpPr>
          <p:nvPr>
            <p:ph type="title" idx="4294967295"/>
          </p:nvPr>
        </p:nvSpPr>
        <p:spPr>
          <a:xfrm>
            <a:off x="457200" y="153605"/>
            <a:ext cx="7131050" cy="9543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Documenting the Shared Customer in MOSES</a:t>
            </a:r>
          </a:p>
        </p:txBody>
      </p:sp>
      <p:pic>
        <p:nvPicPr>
          <p:cNvPr id="4" name="Picture 3" descr="A screenshot showing the Programs area to document shared customers and the programs they utilize. ">
            <a:extLst>
              <a:ext uri="{FF2B5EF4-FFF2-40B4-BE49-F238E27FC236}">
                <a16:creationId xmlns:a16="http://schemas.microsoft.com/office/drawing/2014/main" id="{2ADE01EE-A0CD-E7F6-D4CB-D3C2A4D87AB6}"/>
              </a:ext>
            </a:extLst>
          </p:cNvPr>
          <p:cNvPicPr>
            <a:picLocks noChangeAspect="1"/>
          </p:cNvPicPr>
          <p:nvPr/>
        </p:nvPicPr>
        <p:blipFill>
          <a:blip r:embed="rId3"/>
          <a:stretch>
            <a:fillRect/>
          </a:stretch>
        </p:blipFill>
        <p:spPr>
          <a:xfrm>
            <a:off x="534840" y="1271937"/>
            <a:ext cx="8091577" cy="4919464"/>
          </a:xfrm>
          <a:prstGeom prst="rect">
            <a:avLst/>
          </a:prstGeom>
        </p:spPr>
      </p:pic>
    </p:spTree>
    <p:extLst>
      <p:ext uri="{BB962C8B-B14F-4D97-AF65-F5344CB8AC3E}">
        <p14:creationId xmlns:p14="http://schemas.microsoft.com/office/powerpoint/2010/main" val="277791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TOPICS</a:t>
            </a:r>
          </a:p>
        </p:txBody>
      </p:sp>
      <p:sp>
        <p:nvSpPr>
          <p:cNvPr id="4" name="Content Placeholder 3"/>
          <p:cNvSpPr>
            <a:spLocks noGrp="1"/>
          </p:cNvSpPr>
          <p:nvPr>
            <p:ph sz="quarter" idx="10"/>
          </p:nvPr>
        </p:nvSpPr>
        <p:spPr/>
        <p:txBody>
          <a:bodyPr vert="horz" lIns="91440" tIns="45720" rIns="91440" bIns="45720" rtlCol="0" anchor="t">
            <a:normAutofit lnSpcReduction="10000"/>
          </a:bodyPr>
          <a:lstStyle/>
          <a:p>
            <a:pPr marL="0" lvl="1" indent="0" defTabSz="914400">
              <a:lnSpc>
                <a:spcPct val="100000"/>
              </a:lnSpc>
              <a:spcBef>
                <a:spcPct val="20000"/>
              </a:spcBef>
              <a:buClrTx/>
              <a:buNone/>
              <a:defRPr/>
            </a:pPr>
            <a:r>
              <a:rPr lang="en-US" altLang="en-US" sz="2000" dirty="0">
                <a:solidFill>
                  <a:srgbClr val="042B4A"/>
                </a:solidFill>
                <a:latin typeface="Arial" panose="020B0604020202020204" pitchFamily="34" charset="0"/>
                <a:cs typeface="Arial" panose="020B0604020202020204" pitchFamily="34" charset="0"/>
              </a:rPr>
              <a:t>Importance of WIOA </a:t>
            </a:r>
          </a:p>
          <a:p>
            <a:pPr marL="0" lvl="1" indent="0" defTabSz="914400">
              <a:lnSpc>
                <a:spcPct val="100000"/>
              </a:lnSpc>
              <a:spcBef>
                <a:spcPct val="20000"/>
              </a:spcBef>
              <a:buClrTx/>
              <a:buNone/>
              <a:defRPr/>
            </a:pPr>
            <a:endParaRPr lang="en-US" altLang="en-US" sz="2000" dirty="0">
              <a:solidFill>
                <a:srgbClr val="042B4A"/>
              </a:solidFill>
              <a:latin typeface="Arial" panose="020B0604020202020204" pitchFamily="34" charset="0"/>
              <a:cs typeface="Arial" panose="020B0604020202020204" pitchFamily="34" charset="0"/>
            </a:endParaRPr>
          </a:p>
          <a:p>
            <a:pPr marL="0" lvl="1" indent="0" defTabSz="914400">
              <a:lnSpc>
                <a:spcPct val="100000"/>
              </a:lnSpc>
              <a:spcBef>
                <a:spcPct val="20000"/>
              </a:spcBef>
              <a:buClrTx/>
              <a:buNone/>
              <a:defRPr/>
            </a:pPr>
            <a:r>
              <a:rPr lang="en-US" altLang="en-US" sz="2000" dirty="0">
                <a:solidFill>
                  <a:srgbClr val="042B4A"/>
                </a:solidFill>
                <a:latin typeface="Arial" panose="020B0604020202020204" pitchFamily="34" charset="0"/>
                <a:cs typeface="Arial" panose="020B0604020202020204" pitchFamily="34" charset="0"/>
              </a:rPr>
              <a:t>Eligibility Criteria for Adults and Dislocated Workers</a:t>
            </a:r>
          </a:p>
          <a:p>
            <a:pPr marL="0" lvl="1" indent="0" defTabSz="914400">
              <a:lnSpc>
                <a:spcPct val="100000"/>
              </a:lnSpc>
              <a:spcBef>
                <a:spcPct val="20000"/>
              </a:spcBef>
              <a:buClrTx/>
              <a:buNone/>
              <a:defRPr/>
            </a:pPr>
            <a:endParaRPr lang="en-US" altLang="en-US" sz="2000" dirty="0">
              <a:solidFill>
                <a:srgbClr val="042B4A"/>
              </a:solidFill>
              <a:latin typeface="Arial" panose="020B0604020202020204" pitchFamily="34" charset="0"/>
              <a:cs typeface="Arial" panose="020B0604020202020204" pitchFamily="34" charset="0"/>
            </a:endParaRPr>
          </a:p>
          <a:p>
            <a:pPr marL="0" lvl="1" indent="0" defTabSz="914400">
              <a:lnSpc>
                <a:spcPct val="100000"/>
              </a:lnSpc>
              <a:spcBef>
                <a:spcPct val="20000"/>
              </a:spcBef>
              <a:buClrTx/>
              <a:buNone/>
              <a:defRPr/>
            </a:pPr>
            <a:r>
              <a:rPr lang="en-US" altLang="en-US" sz="2000" dirty="0">
                <a:solidFill>
                  <a:srgbClr val="042B4A"/>
                </a:solidFill>
                <a:latin typeface="Arial" panose="020B0604020202020204" pitchFamily="34" charset="0"/>
                <a:cs typeface="Arial" panose="020B0604020202020204" pitchFamily="34" charset="0"/>
              </a:rPr>
              <a:t>Source Documentation</a:t>
            </a:r>
          </a:p>
          <a:p>
            <a:pPr marL="0" lvl="1" indent="0" defTabSz="914400">
              <a:lnSpc>
                <a:spcPct val="100000"/>
              </a:lnSpc>
              <a:spcBef>
                <a:spcPct val="20000"/>
              </a:spcBef>
              <a:buClrTx/>
              <a:buNone/>
              <a:defRPr/>
            </a:pPr>
            <a:endParaRPr lang="en-US" altLang="en-US" sz="2000" dirty="0">
              <a:solidFill>
                <a:srgbClr val="042B4A"/>
              </a:solidFill>
              <a:latin typeface="Arial" panose="020B0604020202020204" pitchFamily="34" charset="0"/>
              <a:cs typeface="Arial" panose="020B0604020202020204" pitchFamily="34" charset="0"/>
            </a:endParaRPr>
          </a:p>
          <a:p>
            <a:pPr marL="0" lvl="1" indent="0" defTabSz="914400">
              <a:lnSpc>
                <a:spcPct val="100000"/>
              </a:lnSpc>
              <a:spcBef>
                <a:spcPct val="20000"/>
              </a:spcBef>
              <a:buClrTx/>
              <a:buNone/>
              <a:defRPr/>
            </a:pPr>
            <a:r>
              <a:rPr lang="en-US" altLang="en-US" sz="2000" dirty="0">
                <a:solidFill>
                  <a:srgbClr val="042B4A"/>
                </a:solidFill>
                <a:latin typeface="Arial" panose="020B0604020202020204" pitchFamily="34" charset="0"/>
                <a:cs typeface="Arial" panose="020B0604020202020204" pitchFamily="34" charset="0"/>
              </a:rPr>
              <a:t>Career Services / Training  </a:t>
            </a:r>
          </a:p>
          <a:p>
            <a:pPr marL="0" lvl="1" indent="0" defTabSz="914400">
              <a:lnSpc>
                <a:spcPct val="100000"/>
              </a:lnSpc>
              <a:spcBef>
                <a:spcPct val="20000"/>
              </a:spcBef>
              <a:buClrTx/>
              <a:buNone/>
              <a:defRPr/>
            </a:pPr>
            <a:endParaRPr lang="en-US" altLang="en-US" sz="2000" dirty="0">
              <a:solidFill>
                <a:srgbClr val="042B4A"/>
              </a:solidFill>
              <a:latin typeface="Arial" panose="020B0604020202020204" pitchFamily="34" charset="0"/>
              <a:cs typeface="Arial" panose="020B0604020202020204" pitchFamily="34" charset="0"/>
            </a:endParaRPr>
          </a:p>
          <a:p>
            <a:pPr marL="0" lvl="1" indent="0" defTabSz="914400">
              <a:lnSpc>
                <a:spcPct val="100000"/>
              </a:lnSpc>
              <a:spcBef>
                <a:spcPct val="20000"/>
              </a:spcBef>
              <a:buClrTx/>
              <a:buNone/>
              <a:defRPr/>
            </a:pPr>
            <a:r>
              <a:rPr lang="en-US" altLang="en-US" sz="2000" dirty="0">
                <a:solidFill>
                  <a:srgbClr val="042B4A"/>
                </a:solidFill>
                <a:latin typeface="Arial" panose="020B0604020202020204" pitchFamily="34" charset="0"/>
                <a:cs typeface="Arial" panose="020B0604020202020204" pitchFamily="34" charset="0"/>
              </a:rPr>
              <a:t>Career Planning </a:t>
            </a:r>
          </a:p>
          <a:p>
            <a:pPr marL="0" lvl="1" indent="0" defTabSz="914400">
              <a:lnSpc>
                <a:spcPct val="100000"/>
              </a:lnSpc>
              <a:spcBef>
                <a:spcPct val="20000"/>
              </a:spcBef>
              <a:buClrTx/>
              <a:buNone/>
              <a:defRPr/>
            </a:pPr>
            <a:endParaRPr lang="en-US" altLang="en-US" sz="2000" dirty="0">
              <a:solidFill>
                <a:srgbClr val="042B4A"/>
              </a:solidFill>
              <a:latin typeface="Arial" panose="020B0604020202020204" pitchFamily="34" charset="0"/>
              <a:cs typeface="Arial" panose="020B0604020202020204" pitchFamily="34" charset="0"/>
            </a:endParaRPr>
          </a:p>
          <a:p>
            <a:pPr marL="0" lvl="1" indent="0" defTabSz="914400">
              <a:lnSpc>
                <a:spcPct val="100000"/>
              </a:lnSpc>
              <a:spcBef>
                <a:spcPct val="20000"/>
              </a:spcBef>
              <a:buClrTx/>
              <a:buNone/>
              <a:defRPr/>
            </a:pPr>
            <a:r>
              <a:rPr lang="en-US" altLang="en-US" sz="2000" dirty="0">
                <a:solidFill>
                  <a:srgbClr val="042B4A"/>
                </a:solidFill>
                <a:latin typeface="Arial" panose="020B0604020202020204" pitchFamily="34" charset="0"/>
                <a:cs typeface="Arial" panose="020B0604020202020204" pitchFamily="34" charset="0"/>
              </a:rPr>
              <a:t>Coordination with WIOA Partner Programs </a:t>
            </a:r>
          </a:p>
          <a:p>
            <a:pPr marL="0" lvl="1" indent="0" defTabSz="914400">
              <a:lnSpc>
                <a:spcPct val="100000"/>
              </a:lnSpc>
              <a:spcBef>
                <a:spcPct val="20000"/>
              </a:spcBef>
              <a:buClrTx/>
              <a:buNone/>
              <a:defRPr/>
            </a:pPr>
            <a:endParaRPr lang="en-US" altLang="en-US" sz="2000" dirty="0">
              <a:solidFill>
                <a:srgbClr val="042B4A"/>
              </a:solidFill>
              <a:latin typeface="Arial" panose="020B0604020202020204" pitchFamily="34" charset="0"/>
              <a:cs typeface="Arial" panose="020B0604020202020204" pitchFamily="34" charset="0"/>
            </a:endParaRPr>
          </a:p>
          <a:p>
            <a:pPr marL="0" lvl="1" indent="0" defTabSz="914400">
              <a:lnSpc>
                <a:spcPct val="100000"/>
              </a:lnSpc>
              <a:spcBef>
                <a:spcPct val="20000"/>
              </a:spcBef>
              <a:buClrTx/>
              <a:buNone/>
              <a:defRPr/>
            </a:pPr>
            <a:r>
              <a:rPr lang="en-US" altLang="en-US" sz="2000" dirty="0">
                <a:solidFill>
                  <a:srgbClr val="042B4A"/>
                </a:solidFill>
                <a:latin typeface="Arial" panose="020B0604020202020204" pitchFamily="34" charset="0"/>
                <a:cs typeface="Arial" panose="020B0604020202020204" pitchFamily="34" charset="0"/>
              </a:rPr>
              <a:t>Shared Customers </a:t>
            </a:r>
          </a:p>
          <a:p>
            <a:endParaRPr lang="en-US" dirty="0"/>
          </a:p>
        </p:txBody>
      </p:sp>
    </p:spTree>
    <p:extLst>
      <p:ext uri="{BB962C8B-B14F-4D97-AF65-F5344CB8AC3E}">
        <p14:creationId xmlns:p14="http://schemas.microsoft.com/office/powerpoint/2010/main" val="2835402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4"/>
            <a:ext cx="8229600" cy="1114425"/>
          </a:xfrm>
        </p:spPr>
        <p:txBody>
          <a:bodyPr/>
          <a:lstStyle/>
          <a:p>
            <a:r>
              <a:rPr lang="en-US" dirty="0">
                <a:solidFill>
                  <a:schemeClr val="bg1"/>
                </a:solidFill>
                <a:latin typeface="Arial" panose="020B0604020202020204" pitchFamily="34" charset="0"/>
                <a:cs typeface="Arial" panose="020B0604020202020204" pitchFamily="34" charset="0"/>
              </a:rPr>
              <a:t>Follow- Up Services  </a:t>
            </a:r>
          </a:p>
        </p:txBody>
      </p:sp>
      <p:sp>
        <p:nvSpPr>
          <p:cNvPr id="3" name="Content Placeholder 2"/>
          <p:cNvSpPr>
            <a:spLocks noGrp="1"/>
          </p:cNvSpPr>
          <p:nvPr>
            <p:ph idx="1"/>
          </p:nvPr>
        </p:nvSpPr>
        <p:spPr>
          <a:xfrm>
            <a:off x="110836" y="1452640"/>
            <a:ext cx="8686800" cy="4727940"/>
          </a:xfrm>
        </p:spPr>
        <p:txBody>
          <a:bodyPr vert="horz" lIns="91440" tIns="45720" rIns="91440" bIns="45720" rtlCol="0" anchor="t">
            <a:normAutofit fontScale="92500" lnSpcReduction="10000"/>
          </a:bodyPr>
          <a:lstStyle/>
          <a:p>
            <a:pPr marL="0" indent="0">
              <a:buNone/>
            </a:pPr>
            <a:r>
              <a:rPr lang="en-US" sz="2200" dirty="0">
                <a:solidFill>
                  <a:srgbClr val="003B5D"/>
                </a:solidFill>
                <a:latin typeface="Arial" panose="020B0604020202020204" pitchFamily="34" charset="0"/>
                <a:cs typeface="Arial" panose="020B0604020202020204" pitchFamily="34" charset="0"/>
              </a:rPr>
              <a:t>Follow-Up Services: Provided for 12 months after the first day participants are placed in unsubsidized employment.  Local area policies must define appropriate follow-up services.</a:t>
            </a:r>
          </a:p>
          <a:p>
            <a:pPr marL="449580" lvl="1" indent="0">
              <a:buNone/>
            </a:pPr>
            <a:endParaRPr lang="en-US" sz="1900" i="1" dirty="0">
              <a:solidFill>
                <a:srgbClr val="003B5D"/>
              </a:solidFill>
              <a:latin typeface="Arial" panose="020B0604020202020204" pitchFamily="34" charset="0"/>
              <a:cs typeface="Arial" panose="020B0604020202020204" pitchFamily="34" charset="0"/>
            </a:endParaRPr>
          </a:p>
          <a:p>
            <a:pPr marL="449580" lvl="1" indent="0">
              <a:buNone/>
            </a:pPr>
            <a:r>
              <a:rPr lang="en-US" sz="1900" i="1" dirty="0">
                <a:solidFill>
                  <a:srgbClr val="003B5D"/>
                </a:solidFill>
                <a:latin typeface="Arial" panose="020B0604020202020204" pitchFamily="34" charset="0"/>
                <a:cs typeface="Arial" panose="020B0604020202020204" pitchFamily="34" charset="0"/>
              </a:rPr>
              <a:t>Follow-Up Services Include:</a:t>
            </a:r>
          </a:p>
          <a:p>
            <a:pPr marL="1090295" lvl="2"/>
            <a:r>
              <a:rPr lang="en-US" sz="1900" dirty="0">
                <a:solidFill>
                  <a:srgbClr val="003B5D"/>
                </a:solidFill>
                <a:latin typeface="Arial" panose="020B0604020202020204" pitchFamily="34" charset="0"/>
                <a:cs typeface="Arial" panose="020B0604020202020204" pitchFamily="34" charset="0"/>
              </a:rPr>
              <a:t>Providing individuals counseling about the workplace </a:t>
            </a:r>
          </a:p>
          <a:p>
            <a:pPr marL="1090295" lvl="2"/>
            <a:r>
              <a:rPr lang="en-US" sz="1900" dirty="0">
                <a:solidFill>
                  <a:srgbClr val="003B5D"/>
                </a:solidFill>
                <a:latin typeface="Arial" panose="020B0604020202020204" pitchFamily="34" charset="0"/>
                <a:cs typeface="Arial" panose="020B0604020202020204" pitchFamily="34" charset="0"/>
              </a:rPr>
              <a:t>Career planning and counseling </a:t>
            </a:r>
          </a:p>
          <a:p>
            <a:pPr marL="1090295" lvl="2"/>
            <a:r>
              <a:rPr lang="en-US" sz="1900" dirty="0">
                <a:solidFill>
                  <a:srgbClr val="003B5D"/>
                </a:solidFill>
                <a:latin typeface="Arial" panose="020B0604020202020204" pitchFamily="34" charset="0"/>
                <a:cs typeface="Arial" panose="020B0604020202020204" pitchFamily="34" charset="0"/>
              </a:rPr>
              <a:t>Information about additional educational opportunities</a:t>
            </a:r>
          </a:p>
          <a:p>
            <a:pPr marL="1090295" lvl="2"/>
            <a:r>
              <a:rPr lang="en-US" sz="1900" dirty="0">
                <a:solidFill>
                  <a:srgbClr val="003B5D"/>
                </a:solidFill>
                <a:latin typeface="Arial" panose="020B0604020202020204" pitchFamily="34" charset="0"/>
                <a:cs typeface="Arial" panose="020B0604020202020204" pitchFamily="34" charset="0"/>
              </a:rPr>
              <a:t>Referral to support services available in the community and peer support groups</a:t>
            </a:r>
          </a:p>
          <a:p>
            <a:pPr marL="1090295" lvl="2"/>
            <a:r>
              <a:rPr lang="en-US" sz="1900" dirty="0">
                <a:solidFill>
                  <a:srgbClr val="003B5D"/>
                </a:solidFill>
                <a:latin typeface="Arial" panose="020B0604020202020204" pitchFamily="34" charset="0"/>
                <a:cs typeface="Arial" panose="020B0604020202020204" pitchFamily="34" charset="0"/>
              </a:rPr>
              <a:t>Case management administrative follow-up  </a:t>
            </a:r>
          </a:p>
          <a:p>
            <a:pPr marL="914400" lvl="2" indent="0">
              <a:buNone/>
            </a:pPr>
            <a:endParaRPr lang="en-US" sz="2300" dirty="0">
              <a:solidFill>
                <a:srgbClr val="003B5D"/>
              </a:solidFill>
              <a:latin typeface="Century Gothic" panose="020B0502020202020204" pitchFamily="34" charset="0"/>
            </a:endParaRPr>
          </a:p>
          <a:p>
            <a:pPr marL="228600" lvl="2" indent="0">
              <a:buNone/>
            </a:pPr>
            <a:endParaRPr lang="en-US" sz="2300" i="1" dirty="0">
              <a:solidFill>
                <a:srgbClr val="003B5D"/>
              </a:solidFill>
              <a:latin typeface="Century Gothic" panose="020B0502020202020204" pitchFamily="34" charset="0"/>
            </a:endParaRPr>
          </a:p>
          <a:p>
            <a:pPr marL="228600" lvl="2" indent="0" algn="ctr">
              <a:buNone/>
            </a:pPr>
            <a:r>
              <a:rPr lang="en-US" sz="2300" i="1" dirty="0">
                <a:latin typeface="Century Gothic"/>
              </a:rPr>
              <a:t>  </a:t>
            </a:r>
            <a:r>
              <a:rPr lang="en-US" sz="2300" i="1" dirty="0">
                <a:solidFill>
                  <a:srgbClr val="003B5D"/>
                </a:solidFill>
                <a:latin typeface="Century Gothic"/>
                <a:hlinkClick r:id="rId3"/>
              </a:rPr>
              <a:t>100 DCS 08.102.1: WIOA Title I Follow Up Services Policy</a:t>
            </a:r>
            <a:endParaRPr lang="en-US" sz="2300" i="1" dirty="0">
              <a:latin typeface="Century Gothic" panose="020B0502020202020204" pitchFamily="34" charset="0"/>
            </a:endParaRPr>
          </a:p>
          <a:p>
            <a:pPr marL="228600" lvl="2" indent="0">
              <a:buNone/>
            </a:pPr>
            <a:endParaRPr lang="en-US" sz="2300" i="1" dirty="0">
              <a:latin typeface="Century Gothic" panose="020B0502020202020204" pitchFamily="34" charset="0"/>
            </a:endParaRPr>
          </a:p>
          <a:p>
            <a:pPr marL="228600" lvl="2" indent="0">
              <a:buNone/>
            </a:pPr>
            <a:endParaRPr lang="en-US" sz="1400" i="1" dirty="0">
              <a:solidFill>
                <a:prstClr val="black"/>
              </a:solidFill>
            </a:endParaRPr>
          </a:p>
          <a:p>
            <a:pPr marL="914400" lvl="2" indent="0">
              <a:buNone/>
            </a:pPr>
            <a:endParaRPr lang="en-US" sz="1400" i="1" dirty="0">
              <a:solidFill>
                <a:prstClr val="black"/>
              </a:solidFill>
            </a:endParaRPr>
          </a:p>
          <a:p>
            <a:pPr marL="742950" lvl="2" indent="-285750">
              <a:buFont typeface="Wingdings" panose="05000000000000000000" pitchFamily="2" charset="2"/>
              <a:buChar char="v"/>
            </a:pPr>
            <a:endParaRPr lang="en-US" sz="1400" i="1" dirty="0">
              <a:solidFill>
                <a:prstClr val="black"/>
              </a:solidFill>
            </a:endParaRPr>
          </a:p>
          <a:p>
            <a:pPr marL="457200" lvl="1" indent="0">
              <a:buNone/>
            </a:pPr>
            <a:endParaRPr lang="en-US" sz="200" i="1" dirty="0">
              <a:solidFill>
                <a:prstClr val="black"/>
              </a:solidFill>
            </a:endParaRPr>
          </a:p>
          <a:p>
            <a:pPr lvl="1" indent="-287020"/>
            <a:endParaRPr lang="en-US" sz="200" i="1" dirty="0">
              <a:solidFill>
                <a:prstClr val="black"/>
              </a:solidFill>
              <a:cs typeface="Calibri"/>
            </a:endParaRPr>
          </a:p>
        </p:txBody>
      </p:sp>
    </p:spTree>
    <p:extLst>
      <p:ext uri="{BB962C8B-B14F-4D97-AF65-F5344CB8AC3E}">
        <p14:creationId xmlns:p14="http://schemas.microsoft.com/office/powerpoint/2010/main" val="2957531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17B44-FAB2-4A95-A431-BFCD73C7CFA1}"/>
              </a:ext>
            </a:extLst>
          </p:cNvPr>
          <p:cNvSpPr>
            <a:spLocks noGrp="1"/>
          </p:cNvSpPr>
          <p:nvPr>
            <p:ph type="title"/>
          </p:nvPr>
        </p:nvSpPr>
        <p:spPr>
          <a:xfrm>
            <a:off x="392935" y="168676"/>
            <a:ext cx="8480616" cy="954348"/>
          </a:xfrm>
        </p:spPr>
        <p:txBody>
          <a:bodyPr/>
          <a:lstStyle/>
          <a:p>
            <a:r>
              <a:rPr lang="en-US" dirty="0">
                <a:solidFill>
                  <a:schemeClr val="bg1"/>
                </a:solidFill>
                <a:latin typeface="Arial" panose="020B0604020202020204" pitchFamily="34" charset="0"/>
                <a:cs typeface="Arial" panose="020B0604020202020204" pitchFamily="34" charset="0"/>
              </a:rPr>
              <a:t>Tracking Follow-Up Services in MOSES</a:t>
            </a:r>
          </a:p>
        </p:txBody>
      </p:sp>
      <p:sp>
        <p:nvSpPr>
          <p:cNvPr id="3" name="Content Placeholder 2">
            <a:extLst>
              <a:ext uri="{FF2B5EF4-FFF2-40B4-BE49-F238E27FC236}">
                <a16:creationId xmlns:a16="http://schemas.microsoft.com/office/drawing/2014/main" id="{6E65392B-E40D-43EC-864D-3E91265BC5E6}"/>
              </a:ext>
            </a:extLst>
          </p:cNvPr>
          <p:cNvSpPr>
            <a:spLocks noGrp="1"/>
          </p:cNvSpPr>
          <p:nvPr>
            <p:ph idx="1"/>
          </p:nvPr>
        </p:nvSpPr>
        <p:spPr>
          <a:xfrm>
            <a:off x="263236" y="1446235"/>
            <a:ext cx="8423564" cy="4525963"/>
          </a:xfrm>
        </p:spPr>
        <p:txBody>
          <a:bodyPr vert="horz" lIns="91440" tIns="45720" rIns="91440" bIns="45720" rtlCol="0" anchor="t">
            <a:normAutofit lnSpcReduction="10000"/>
          </a:bodyPr>
          <a:lstStyle/>
          <a:p>
            <a:pPr marL="0" indent="0">
              <a:buNone/>
            </a:pPr>
            <a:r>
              <a:rPr lang="en-US" sz="2000" dirty="0">
                <a:solidFill>
                  <a:srgbClr val="003B5D"/>
                </a:solidFill>
                <a:latin typeface="Arial" panose="020B0604020202020204" pitchFamily="34" charset="0"/>
                <a:cs typeface="Arial" panose="020B0604020202020204" pitchFamily="34" charset="0"/>
              </a:rPr>
              <a:t>Follow-up variants for tracking</a:t>
            </a:r>
          </a:p>
          <a:p>
            <a:endParaRPr lang="en-US" sz="2000" dirty="0">
              <a:solidFill>
                <a:srgbClr val="003B5D"/>
              </a:solidFill>
              <a:latin typeface="Arial" panose="020B0604020202020204" pitchFamily="34" charset="0"/>
              <a:cs typeface="Arial" panose="020B0604020202020204" pitchFamily="34" charset="0"/>
            </a:endParaRPr>
          </a:p>
          <a:p>
            <a:pPr lvl="1" indent="-287020"/>
            <a:r>
              <a:rPr lang="en-US" sz="1800" b="1" dirty="0">
                <a:solidFill>
                  <a:srgbClr val="003B5D"/>
                </a:solidFill>
                <a:latin typeface="Arial" panose="020B0604020202020204" pitchFamily="34" charset="0"/>
                <a:cs typeface="Arial" panose="020B0604020202020204" pitchFamily="34" charset="0"/>
              </a:rPr>
              <a:t>Required 12 Month Follow-up</a:t>
            </a:r>
          </a:p>
          <a:p>
            <a:pPr marL="1090295" lvl="2"/>
            <a:r>
              <a:rPr lang="en-US" sz="1800" dirty="0">
                <a:solidFill>
                  <a:srgbClr val="003B5D"/>
                </a:solidFill>
                <a:latin typeface="Arial" panose="020B0604020202020204" pitchFamily="34" charset="0"/>
                <a:cs typeface="Arial" panose="020B0604020202020204" pitchFamily="34" charset="0"/>
              </a:rPr>
              <a:t>Overarching, required by law</a:t>
            </a:r>
          </a:p>
          <a:p>
            <a:pPr marL="1090295" lvl="2"/>
            <a:endParaRPr lang="en-US" sz="1800" dirty="0">
              <a:solidFill>
                <a:srgbClr val="003B5D"/>
              </a:solidFill>
              <a:latin typeface="Arial" panose="020B0604020202020204" pitchFamily="34" charset="0"/>
              <a:cs typeface="Arial" panose="020B0604020202020204" pitchFamily="34" charset="0"/>
            </a:endParaRPr>
          </a:p>
          <a:p>
            <a:pPr lvl="1" indent="-287020"/>
            <a:r>
              <a:rPr lang="en-US" sz="1800" b="1" dirty="0">
                <a:solidFill>
                  <a:srgbClr val="003B5D"/>
                </a:solidFill>
                <a:latin typeface="Arial" panose="020B0604020202020204" pitchFamily="34" charset="0"/>
                <a:cs typeface="Arial" panose="020B0604020202020204" pitchFamily="34" charset="0"/>
              </a:rPr>
              <a:t>After Exit Follow-up Services</a:t>
            </a:r>
          </a:p>
          <a:p>
            <a:pPr marL="1090295" lvl="2"/>
            <a:r>
              <a:rPr lang="en-US" sz="1800" dirty="0">
                <a:solidFill>
                  <a:srgbClr val="003B5D"/>
                </a:solidFill>
                <a:latin typeface="Arial" panose="020B0604020202020204" pitchFamily="34" charset="0"/>
                <a:cs typeface="Arial" panose="020B0604020202020204" pitchFamily="34" charset="0"/>
              </a:rPr>
              <a:t>Specific services delivered after exit (e.g. Counseling)</a:t>
            </a:r>
          </a:p>
          <a:p>
            <a:pPr marL="1090295" lvl="2"/>
            <a:endParaRPr lang="en-US" sz="1800" dirty="0">
              <a:solidFill>
                <a:srgbClr val="003B5D"/>
              </a:solidFill>
              <a:latin typeface="Arial" panose="020B0604020202020204" pitchFamily="34" charset="0"/>
              <a:cs typeface="Arial" panose="020B0604020202020204" pitchFamily="34" charset="0"/>
            </a:endParaRPr>
          </a:p>
          <a:p>
            <a:pPr lvl="1" indent="-287020"/>
            <a:r>
              <a:rPr lang="en-US" sz="1800" b="1" dirty="0">
                <a:solidFill>
                  <a:srgbClr val="003B5D"/>
                </a:solidFill>
                <a:latin typeface="Arial" panose="020B0604020202020204" pitchFamily="34" charset="0"/>
                <a:cs typeface="Arial" panose="020B0604020202020204" pitchFamily="34" charset="0"/>
              </a:rPr>
              <a:t>Retention Services</a:t>
            </a:r>
          </a:p>
          <a:p>
            <a:pPr marL="1090295" lvl="2"/>
            <a:r>
              <a:rPr lang="en-US" sz="1800" dirty="0">
                <a:solidFill>
                  <a:srgbClr val="003B5D"/>
                </a:solidFill>
                <a:latin typeface="Arial" panose="020B0604020202020204" pitchFamily="34" charset="0"/>
                <a:cs typeface="Arial" panose="020B0604020202020204" pitchFamily="34" charset="0"/>
              </a:rPr>
              <a:t>Extremely Important for federal performance</a:t>
            </a:r>
          </a:p>
          <a:p>
            <a:pPr marL="1090295" lvl="2"/>
            <a:endParaRPr lang="en-US" sz="1800" dirty="0">
              <a:solidFill>
                <a:srgbClr val="003B5D"/>
              </a:solidFill>
              <a:latin typeface="Arial" panose="020B0604020202020204" pitchFamily="34" charset="0"/>
              <a:cs typeface="Arial" panose="020B0604020202020204" pitchFamily="34" charset="0"/>
            </a:endParaRPr>
          </a:p>
          <a:p>
            <a:pPr lvl="1" indent="-287020"/>
            <a:r>
              <a:rPr lang="en-US" sz="1800" b="1" dirty="0">
                <a:solidFill>
                  <a:srgbClr val="003B5D"/>
                </a:solidFill>
                <a:latin typeface="Arial" panose="020B0604020202020204" pitchFamily="34" charset="0"/>
                <a:cs typeface="Arial" panose="020B0604020202020204" pitchFamily="34" charset="0"/>
              </a:rPr>
              <a:t>Employment Follow-up Services</a:t>
            </a:r>
          </a:p>
          <a:p>
            <a:pPr marL="1090295" lvl="2"/>
            <a:r>
              <a:rPr lang="en-US" sz="1800" dirty="0">
                <a:solidFill>
                  <a:srgbClr val="003B5D"/>
                </a:solidFill>
                <a:latin typeface="Arial" panose="020B0604020202020204" pitchFamily="34" charset="0"/>
                <a:cs typeface="Arial" panose="020B0604020202020204" pitchFamily="34" charset="0"/>
              </a:rPr>
              <a:t>Possibly extremely important for federal performance</a:t>
            </a:r>
          </a:p>
        </p:txBody>
      </p:sp>
    </p:spTree>
    <p:extLst>
      <p:ext uri="{BB962C8B-B14F-4D97-AF65-F5344CB8AC3E}">
        <p14:creationId xmlns:p14="http://schemas.microsoft.com/office/powerpoint/2010/main" val="689049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91F56-FDA3-1CC2-DA2C-9CB24016E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A2B973-E7C6-0415-B15B-1AFE6D5F1918}"/>
              </a:ext>
            </a:extLst>
          </p:cNvPr>
          <p:cNvSpPr>
            <a:spLocks noGrp="1"/>
          </p:cNvSpPr>
          <p:nvPr>
            <p:ph type="title"/>
          </p:nvPr>
        </p:nvSpPr>
        <p:spPr>
          <a:xfrm>
            <a:off x="457200" y="165253"/>
            <a:ext cx="8229600" cy="533400"/>
          </a:xfrm>
        </p:spPr>
        <p:txBody>
          <a:bodyPr/>
          <a:lstStyle/>
          <a:p>
            <a:br>
              <a:rPr lang="en-US" sz="2400" dirty="0"/>
            </a:br>
            <a:r>
              <a:rPr lang="en-US" dirty="0">
                <a:solidFill>
                  <a:schemeClr val="bg1"/>
                </a:solidFill>
                <a:latin typeface="Arial" panose="020B0604020202020204" pitchFamily="34" charset="0"/>
                <a:cs typeface="Arial" panose="020B0604020202020204" pitchFamily="34" charset="0"/>
              </a:rPr>
              <a:t>Types of Follow Up</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Required 12 Month Follow Up</a:t>
            </a:r>
          </a:p>
        </p:txBody>
      </p:sp>
      <p:pic>
        <p:nvPicPr>
          <p:cNvPr id="4" name="Picture 3" descr="A screenshot of the Follow-up services screen. This is the area to record monthly follow-ups. ">
            <a:extLst>
              <a:ext uri="{FF2B5EF4-FFF2-40B4-BE49-F238E27FC236}">
                <a16:creationId xmlns:a16="http://schemas.microsoft.com/office/drawing/2014/main" id="{8B07967C-D788-5130-57D4-AD0B95DC247E}"/>
              </a:ext>
            </a:extLst>
          </p:cNvPr>
          <p:cNvPicPr>
            <a:picLocks noChangeAspect="1"/>
          </p:cNvPicPr>
          <p:nvPr/>
        </p:nvPicPr>
        <p:blipFill>
          <a:blip r:embed="rId3"/>
          <a:srcRect l="542" t="1341"/>
          <a:stretch>
            <a:fillRect/>
          </a:stretch>
        </p:blipFill>
        <p:spPr>
          <a:xfrm>
            <a:off x="157917" y="1426765"/>
            <a:ext cx="8828165" cy="4185887"/>
          </a:xfrm>
          <a:prstGeom prst="rect">
            <a:avLst/>
          </a:prstGeom>
        </p:spPr>
      </p:pic>
    </p:spTree>
    <p:extLst>
      <p:ext uri="{BB962C8B-B14F-4D97-AF65-F5344CB8AC3E}">
        <p14:creationId xmlns:p14="http://schemas.microsoft.com/office/powerpoint/2010/main" val="4189160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94C8-3877-1B0F-99D1-1E30F96A84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5C361-DF75-B66B-B6DF-EF6405EEE41D}"/>
              </a:ext>
            </a:extLst>
          </p:cNvPr>
          <p:cNvSpPr>
            <a:spLocks noGrp="1"/>
          </p:cNvSpPr>
          <p:nvPr>
            <p:ph type="title"/>
          </p:nvPr>
        </p:nvSpPr>
        <p:spPr>
          <a:xfrm>
            <a:off x="457200" y="211157"/>
            <a:ext cx="8229600" cy="533400"/>
          </a:xfrm>
        </p:spPr>
        <p:txBody>
          <a:bodyPr/>
          <a:lstStyle/>
          <a:p>
            <a:br>
              <a:rPr lang="en-US" sz="2400" dirty="0"/>
            </a:br>
            <a:r>
              <a:rPr lang="en-US" dirty="0">
                <a:solidFill>
                  <a:schemeClr val="bg1"/>
                </a:solidFill>
                <a:latin typeface="Arial" panose="020B0604020202020204" pitchFamily="34" charset="0"/>
                <a:cs typeface="Arial" panose="020B0604020202020204" pitchFamily="34" charset="0"/>
              </a:rPr>
              <a:t>Types of Follow Up</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Services Detail Window</a:t>
            </a:r>
          </a:p>
        </p:txBody>
      </p:sp>
      <p:sp>
        <p:nvSpPr>
          <p:cNvPr id="7" name="TextBox 6">
            <a:extLst>
              <a:ext uri="{FF2B5EF4-FFF2-40B4-BE49-F238E27FC236}">
                <a16:creationId xmlns:a16="http://schemas.microsoft.com/office/drawing/2014/main" id="{86E110EE-04D4-05B9-ED09-0F55C6638356}"/>
              </a:ext>
            </a:extLst>
          </p:cNvPr>
          <p:cNvSpPr txBox="1"/>
          <p:nvPr/>
        </p:nvSpPr>
        <p:spPr>
          <a:xfrm>
            <a:off x="363415" y="1201859"/>
            <a:ext cx="8686801" cy="646331"/>
          </a:xfrm>
          <a:prstGeom prst="rect">
            <a:avLst/>
          </a:prstGeom>
          <a:noFill/>
        </p:spPr>
        <p:txBody>
          <a:bodyPr wrap="square" lIns="91440" tIns="45720" rIns="91440" bIns="45720" rtlCol="0" anchor="t">
            <a:spAutoFit/>
          </a:bodyPr>
          <a:lstStyle/>
          <a:p>
            <a:r>
              <a:rPr lang="en-US" b="1" dirty="0"/>
              <a:t>After Exit Follow Up Services</a:t>
            </a:r>
          </a:p>
          <a:p>
            <a:r>
              <a:rPr lang="en-US" dirty="0">
                <a:solidFill>
                  <a:srgbClr val="003B5D"/>
                </a:solidFill>
              </a:rPr>
              <a:t>(Use the </a:t>
            </a:r>
            <a:r>
              <a:rPr lang="en-US" i="1" dirty="0">
                <a:solidFill>
                  <a:srgbClr val="003B5D"/>
                </a:solidFill>
              </a:rPr>
              <a:t>After Exit Follow-up </a:t>
            </a:r>
            <a:r>
              <a:rPr lang="en-US" dirty="0">
                <a:solidFill>
                  <a:srgbClr val="003B5D"/>
                </a:solidFill>
              </a:rPr>
              <a:t>service detail so that a new participation cycle is not created)</a:t>
            </a:r>
            <a:endParaRPr lang="en-US" dirty="0">
              <a:solidFill>
                <a:srgbClr val="003B5D"/>
              </a:solidFill>
              <a:cs typeface="Calibri"/>
            </a:endParaRPr>
          </a:p>
        </p:txBody>
      </p:sp>
      <p:pic>
        <p:nvPicPr>
          <p:cNvPr id="4" name="Picture 3" descr="A screenshot of non blue bold service follow-ups. They are the services listed in plain black font under each of the categories. ">
            <a:extLst>
              <a:ext uri="{FF2B5EF4-FFF2-40B4-BE49-F238E27FC236}">
                <a16:creationId xmlns:a16="http://schemas.microsoft.com/office/drawing/2014/main" id="{6FD4E257-791E-FACF-0970-5EBAEC8A1602}"/>
              </a:ext>
            </a:extLst>
          </p:cNvPr>
          <p:cNvPicPr>
            <a:picLocks noChangeAspect="1"/>
          </p:cNvPicPr>
          <p:nvPr/>
        </p:nvPicPr>
        <p:blipFill>
          <a:blip r:embed="rId3"/>
          <a:srcRect l="693" t="1518" r="588"/>
          <a:stretch>
            <a:fillRect/>
          </a:stretch>
        </p:blipFill>
        <p:spPr>
          <a:xfrm>
            <a:off x="283463" y="1984247"/>
            <a:ext cx="8558785" cy="4077339"/>
          </a:xfrm>
          <a:prstGeom prst="rect">
            <a:avLst/>
          </a:prstGeom>
        </p:spPr>
      </p:pic>
    </p:spTree>
    <p:extLst>
      <p:ext uri="{BB962C8B-B14F-4D97-AF65-F5344CB8AC3E}">
        <p14:creationId xmlns:p14="http://schemas.microsoft.com/office/powerpoint/2010/main" val="375334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2B814-C9F2-FB4C-00FC-97404A1235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42530-0577-1C2E-D86F-E3F0904059D4}"/>
              </a:ext>
            </a:extLst>
          </p:cNvPr>
          <p:cNvSpPr>
            <a:spLocks noGrp="1"/>
          </p:cNvSpPr>
          <p:nvPr>
            <p:ph type="title"/>
          </p:nvPr>
        </p:nvSpPr>
        <p:spPr>
          <a:xfrm>
            <a:off x="491228" y="352338"/>
            <a:ext cx="8321407" cy="533400"/>
          </a:xfrm>
        </p:spPr>
        <p:txBody>
          <a:bodyPr/>
          <a:lstStyle/>
          <a:p>
            <a:r>
              <a:rPr lang="en-US" dirty="0">
                <a:solidFill>
                  <a:schemeClr val="bg1"/>
                </a:solidFill>
                <a:latin typeface="Arial" panose="020B0604020202020204" pitchFamily="34" charset="0"/>
                <a:cs typeface="Arial" panose="020B0604020202020204" pitchFamily="34" charset="0"/>
              </a:rPr>
              <a:t>Types of Follow Up</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Retention Services (Month 1-12)</a:t>
            </a:r>
          </a:p>
        </p:txBody>
      </p:sp>
      <p:pic>
        <p:nvPicPr>
          <p:cNvPr id="11" name="Picture 10" descr="A screenshot of the retention services follow up screen. ">
            <a:extLst>
              <a:ext uri="{FF2B5EF4-FFF2-40B4-BE49-F238E27FC236}">
                <a16:creationId xmlns:a16="http://schemas.microsoft.com/office/drawing/2014/main" id="{3C615029-80B9-0DD2-3CE9-0A83EA356574}"/>
              </a:ext>
            </a:extLst>
          </p:cNvPr>
          <p:cNvPicPr>
            <a:picLocks noChangeAspect="1"/>
          </p:cNvPicPr>
          <p:nvPr/>
        </p:nvPicPr>
        <p:blipFill>
          <a:blip r:embed="rId3"/>
          <a:stretch>
            <a:fillRect/>
          </a:stretch>
        </p:blipFill>
        <p:spPr>
          <a:xfrm>
            <a:off x="491228" y="1391366"/>
            <a:ext cx="7988429" cy="4568442"/>
          </a:xfrm>
          <a:prstGeom prst="rect">
            <a:avLst/>
          </a:prstGeom>
        </p:spPr>
      </p:pic>
    </p:spTree>
    <p:extLst>
      <p:ext uri="{BB962C8B-B14F-4D97-AF65-F5344CB8AC3E}">
        <p14:creationId xmlns:p14="http://schemas.microsoft.com/office/powerpoint/2010/main" val="3894567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226E7-8D71-46DB-45CD-3CDD372ED4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B14105-6FAD-70D6-CECC-77D76F9E7EF2}"/>
              </a:ext>
            </a:extLst>
          </p:cNvPr>
          <p:cNvSpPr>
            <a:spLocks noGrp="1"/>
          </p:cNvSpPr>
          <p:nvPr>
            <p:ph type="title"/>
          </p:nvPr>
        </p:nvSpPr>
        <p:spPr>
          <a:xfrm>
            <a:off x="424607" y="367688"/>
            <a:ext cx="8303045" cy="533400"/>
          </a:xfrm>
        </p:spPr>
        <p:txBody>
          <a:bodyPr/>
          <a:lstStyle/>
          <a:p>
            <a:r>
              <a:rPr lang="en-US" dirty="0">
                <a:solidFill>
                  <a:schemeClr val="bg1"/>
                </a:solidFill>
                <a:latin typeface="Arial" panose="020B0604020202020204" pitchFamily="34" charset="0"/>
                <a:cs typeface="Arial" panose="020B0604020202020204" pitchFamily="34" charset="0"/>
              </a:rPr>
              <a:t>Types of Follow Up</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Employment Follow Up</a:t>
            </a:r>
          </a:p>
        </p:txBody>
      </p:sp>
      <p:pic>
        <p:nvPicPr>
          <p:cNvPr id="12" name="Picture 11" descr="A screenshot of the Em;ployment follow up screen and button options. ">
            <a:extLst>
              <a:ext uri="{FF2B5EF4-FFF2-40B4-BE49-F238E27FC236}">
                <a16:creationId xmlns:a16="http://schemas.microsoft.com/office/drawing/2014/main" id="{766FF076-5CF6-B391-8D7A-A9BFFA8D5756}"/>
              </a:ext>
            </a:extLst>
          </p:cNvPr>
          <p:cNvPicPr>
            <a:picLocks noChangeAspect="1"/>
          </p:cNvPicPr>
          <p:nvPr/>
        </p:nvPicPr>
        <p:blipFill>
          <a:blip r:embed="rId3"/>
          <a:stretch>
            <a:fillRect/>
          </a:stretch>
        </p:blipFill>
        <p:spPr>
          <a:xfrm>
            <a:off x="-1" y="1243776"/>
            <a:ext cx="7288745" cy="2767023"/>
          </a:xfrm>
          <a:prstGeom prst="rect">
            <a:avLst/>
          </a:prstGeom>
        </p:spPr>
      </p:pic>
      <p:pic>
        <p:nvPicPr>
          <p:cNvPr id="14" name="Picture 13" descr="A screenshot of the employment services detail window once the follow up button has been clicked. ">
            <a:extLst>
              <a:ext uri="{FF2B5EF4-FFF2-40B4-BE49-F238E27FC236}">
                <a16:creationId xmlns:a16="http://schemas.microsoft.com/office/drawing/2014/main" id="{0007A18E-528A-83A8-0844-EB76B9693A5D}"/>
              </a:ext>
            </a:extLst>
          </p:cNvPr>
          <p:cNvPicPr>
            <a:picLocks noChangeAspect="1"/>
          </p:cNvPicPr>
          <p:nvPr/>
        </p:nvPicPr>
        <p:blipFill>
          <a:blip r:embed="rId4"/>
          <a:srcRect l="1472" t="2450" r="438"/>
          <a:stretch>
            <a:fillRect/>
          </a:stretch>
        </p:blipFill>
        <p:spPr>
          <a:xfrm>
            <a:off x="2510785" y="3709348"/>
            <a:ext cx="6071059" cy="2450291"/>
          </a:xfrm>
          <a:prstGeom prst="rect">
            <a:avLst/>
          </a:prstGeom>
        </p:spPr>
      </p:pic>
    </p:spTree>
    <p:extLst>
      <p:ext uri="{BB962C8B-B14F-4D97-AF65-F5344CB8AC3E}">
        <p14:creationId xmlns:p14="http://schemas.microsoft.com/office/powerpoint/2010/main" val="200289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3E6A9-6D78-7F84-6CC0-048ACCC5B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A9940B-01AF-FD6B-7456-4A0D3C354A65}"/>
              </a:ext>
            </a:extLst>
          </p:cNvPr>
          <p:cNvSpPr>
            <a:spLocks noGrp="1"/>
          </p:cNvSpPr>
          <p:nvPr>
            <p:ph type="title"/>
          </p:nvPr>
        </p:nvSpPr>
        <p:spPr>
          <a:xfrm>
            <a:off x="424607" y="367688"/>
            <a:ext cx="8303045" cy="533400"/>
          </a:xfrm>
        </p:spPr>
        <p:txBody>
          <a:bodyPr/>
          <a:lstStyle/>
          <a:p>
            <a:r>
              <a:rPr lang="en-US" dirty="0">
                <a:solidFill>
                  <a:schemeClr val="bg1"/>
                </a:solidFill>
                <a:latin typeface="Arial" panose="020B0604020202020204" pitchFamily="34" charset="0"/>
                <a:cs typeface="Arial" panose="020B0604020202020204" pitchFamily="34" charset="0"/>
              </a:rPr>
              <a:t>Types of Follow Up</a:t>
            </a:r>
            <a:br>
              <a:rPr lang="en-US"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Employment Detail Window</a:t>
            </a:r>
          </a:p>
        </p:txBody>
      </p:sp>
      <p:pic>
        <p:nvPicPr>
          <p:cNvPr id="3" name="Picture 2" descr="A screenshot of the employment services detail screen with the full detail of the selected employer. ">
            <a:extLst>
              <a:ext uri="{FF2B5EF4-FFF2-40B4-BE49-F238E27FC236}">
                <a16:creationId xmlns:a16="http://schemas.microsoft.com/office/drawing/2014/main" id="{EB2E4574-D3F3-0FD8-8BA8-8792C0A1A18D}"/>
              </a:ext>
            </a:extLst>
          </p:cNvPr>
          <p:cNvPicPr>
            <a:picLocks noChangeAspect="1"/>
          </p:cNvPicPr>
          <p:nvPr/>
        </p:nvPicPr>
        <p:blipFill>
          <a:blip r:embed="rId3"/>
          <a:stretch>
            <a:fillRect/>
          </a:stretch>
        </p:blipFill>
        <p:spPr>
          <a:xfrm>
            <a:off x="1360278" y="1262982"/>
            <a:ext cx="6423444" cy="4913006"/>
          </a:xfrm>
          <a:prstGeom prst="rect">
            <a:avLst/>
          </a:prstGeom>
        </p:spPr>
      </p:pic>
    </p:spTree>
    <p:extLst>
      <p:ext uri="{BB962C8B-B14F-4D97-AF65-F5344CB8AC3E}">
        <p14:creationId xmlns:p14="http://schemas.microsoft.com/office/powerpoint/2010/main" val="105497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ACF7EE92-600D-48D0-94B7-C94BA543AB6C}"/>
              </a:ext>
            </a:extLst>
          </p:cNvPr>
          <p:cNvSpPr txBox="1">
            <a:spLocks noGrp="1" noChangeArrowheads="1"/>
          </p:cNvSpPr>
          <p:nvPr>
            <p:ph type="title" idx="4294967295"/>
          </p:nvPr>
        </p:nvSpPr>
        <p:spPr>
          <a:xfrm>
            <a:off x="457200" y="139614"/>
            <a:ext cx="7131050" cy="9543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alt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Questions?</a:t>
            </a:r>
          </a:p>
        </p:txBody>
      </p:sp>
      <p:sp>
        <p:nvSpPr>
          <p:cNvPr id="2" name="TextBox 1">
            <a:extLst>
              <a:ext uri="{FF2B5EF4-FFF2-40B4-BE49-F238E27FC236}">
                <a16:creationId xmlns:a16="http://schemas.microsoft.com/office/drawing/2014/main" id="{55CB2050-87B1-9DDE-104B-396BD5F055CB}"/>
              </a:ext>
            </a:extLst>
          </p:cNvPr>
          <p:cNvSpPr txBox="1"/>
          <p:nvPr/>
        </p:nvSpPr>
        <p:spPr>
          <a:xfrm>
            <a:off x="1143000" y="1699021"/>
            <a:ext cx="6858000" cy="2175389"/>
          </a:xfrm>
          <a:prstGeom prst="rect">
            <a:avLst/>
          </a:prstGeom>
        </p:spPr>
        <p:txBody>
          <a:bodyPr rot="0" spcFirstLastPara="0" vertOverflow="overflow" horzOverflow="overflow" vert="horz" lIns="68580" tIns="34290" rIns="68580" bIns="34290" numCol="1" spcCol="0" rtlCol="0" fromWordArt="0" anchor="b" anchorCtr="0" forceAA="0" compatLnSpc="1">
            <a:prstTxWarp prst="textNoShape">
              <a:avLst/>
            </a:prstTxWarp>
            <a:normAutofit/>
          </a:bodyPr>
          <a:lstStyle/>
          <a:p>
            <a:pPr algn="ctr">
              <a:lnSpc>
                <a:spcPct val="90000"/>
              </a:lnSpc>
              <a:spcBef>
                <a:spcPct val="0"/>
              </a:spcBef>
              <a:spcAft>
                <a:spcPts val="450"/>
              </a:spcAft>
            </a:pPr>
            <a:r>
              <a:rPr lang="en-US" sz="4500" b="1" dirty="0">
                <a:solidFill>
                  <a:schemeClr val="accent6"/>
                </a:solidFill>
                <a:latin typeface="Century Gothic" panose="020B0502020202020204" pitchFamily="34" charset="0"/>
                <a:ea typeface="+mj-ea"/>
                <a:cs typeface="+mj-cs"/>
              </a:rPr>
              <a:t>Questions?</a:t>
            </a:r>
            <a:endParaRPr lang="en-US" sz="4500" dirty="0">
              <a:solidFill>
                <a:schemeClr val="accent6"/>
              </a:solidFill>
              <a:latin typeface="Century Gothic" panose="020B0502020202020204" pitchFamily="34" charset="0"/>
              <a:ea typeface="+mj-ea"/>
              <a:cs typeface="Calibri Light"/>
            </a:endParaRPr>
          </a:p>
        </p:txBody>
      </p:sp>
      <p:pic>
        <p:nvPicPr>
          <p:cNvPr id="3" name="Picture 3" descr="Close-up of raised hands at office training with speaker out of focus in background">
            <a:extLst>
              <a:ext uri="{FF2B5EF4-FFF2-40B4-BE49-F238E27FC236}">
                <a16:creationId xmlns:a16="http://schemas.microsoft.com/office/drawing/2014/main" id="{7AD507EC-B326-0CE1-BFD5-B2326EDD958F}"/>
              </a:ext>
            </a:extLst>
          </p:cNvPr>
          <p:cNvPicPr>
            <a:picLocks noChangeAspect="1"/>
          </p:cNvPicPr>
          <p:nvPr/>
        </p:nvPicPr>
        <p:blipFill rotWithShape="1">
          <a:blip r:embed="rId2">
            <a:alphaModFix amt="50000"/>
          </a:blip>
          <a:srcRect t="15572"/>
          <a:stretch/>
        </p:blipFill>
        <p:spPr>
          <a:xfrm>
            <a:off x="15" y="1094320"/>
            <a:ext cx="9143985" cy="5143499"/>
          </a:xfrm>
          <a:prstGeom prst="rect">
            <a:avLst/>
          </a:prstGeom>
        </p:spPr>
      </p:pic>
    </p:spTree>
    <p:extLst>
      <p:ext uri="{BB962C8B-B14F-4D97-AF65-F5344CB8AC3E}">
        <p14:creationId xmlns:p14="http://schemas.microsoft.com/office/powerpoint/2010/main" val="1438665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defRPr/>
            </a:pPr>
            <a:r>
              <a:rPr lang="en-US" dirty="0">
                <a:solidFill>
                  <a:schemeClr val="bg1"/>
                </a:solidFill>
                <a:latin typeface="Arial" panose="020B0604020202020204" pitchFamily="34" charset="0"/>
                <a:cs typeface="Arial" panose="020B0604020202020204" pitchFamily="34" charset="0"/>
              </a:rPr>
              <a:t>Resources </a:t>
            </a:r>
          </a:p>
        </p:txBody>
      </p:sp>
      <p:sp>
        <p:nvSpPr>
          <p:cNvPr id="35843" name="Content Placeholder 2"/>
          <p:cNvSpPr>
            <a:spLocks noGrp="1"/>
          </p:cNvSpPr>
          <p:nvPr>
            <p:ph idx="1"/>
          </p:nvPr>
        </p:nvSpPr>
        <p:spPr>
          <a:xfrm>
            <a:off x="333410" y="1225296"/>
            <a:ext cx="8345138" cy="4956048"/>
          </a:xfrm>
        </p:spPr>
        <p:txBody>
          <a:bodyPr vert="horz" lIns="91440" tIns="45720" rIns="91440" bIns="45720" rtlCol="0" anchor="t">
            <a:normAutofit/>
          </a:bodyPr>
          <a:lstStyle/>
          <a:p>
            <a:pPr marL="0" indent="0">
              <a:buNone/>
            </a:pPr>
            <a:r>
              <a:rPr lang="en-US" altLang="en-US" sz="1600" dirty="0">
                <a:solidFill>
                  <a:srgbClr val="2771DD"/>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Workforce Innovation and Opportunity Act </a:t>
            </a:r>
            <a:endParaRPr lang="en-US" altLang="en-US" sz="1600" dirty="0">
              <a:solidFill>
                <a:srgbClr val="2771DD"/>
              </a:solidFill>
              <a:latin typeface="Arial" panose="020B0604020202020204" pitchFamily="34" charset="0"/>
              <a:cs typeface="Arial" panose="020B0604020202020204" pitchFamily="34" charset="0"/>
            </a:endParaRPr>
          </a:p>
          <a:p>
            <a:pPr marL="0" lvl="1" indent="0">
              <a:buNone/>
            </a:pPr>
            <a:endParaRPr lang="en-US" altLang="en-US" sz="1600" dirty="0">
              <a:solidFill>
                <a:srgbClr val="2771DD"/>
              </a:solidFill>
              <a:latin typeface="Arial" panose="020B0604020202020204" pitchFamily="34" charset="0"/>
              <a:cs typeface="Arial" panose="020B0604020202020204" pitchFamily="34" charset="0"/>
            </a:endParaRPr>
          </a:p>
          <a:p>
            <a:pPr marL="0" lvl="1" indent="0">
              <a:buNone/>
            </a:pPr>
            <a:r>
              <a:rPr lang="en-US" altLang="en-US" sz="1600" dirty="0">
                <a:solidFill>
                  <a:srgbClr val="2771DD"/>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Workforce Innovation and Opportunity Act: Department of Labor Only – Final Rule </a:t>
            </a:r>
            <a:endParaRPr lang="en-US" altLang="en-US" sz="1600" dirty="0">
              <a:solidFill>
                <a:srgbClr val="2771DD"/>
              </a:solidFill>
              <a:latin typeface="Arial" panose="020B0604020202020204" pitchFamily="34" charset="0"/>
              <a:cs typeface="Arial" panose="020B0604020202020204" pitchFamily="34" charset="0"/>
            </a:endParaRPr>
          </a:p>
          <a:p>
            <a:pPr marL="0" lvl="1" indent="0">
              <a:buNone/>
            </a:pPr>
            <a:endParaRPr lang="en-US" altLang="en-US" sz="1600" dirty="0">
              <a:solidFill>
                <a:srgbClr val="2771DD"/>
              </a:solidFill>
              <a:latin typeface="Arial" panose="020B0604020202020204" pitchFamily="34" charset="0"/>
              <a:cs typeface="Arial" panose="020B0604020202020204" pitchFamily="34" charset="0"/>
            </a:endParaRPr>
          </a:p>
          <a:p>
            <a:pPr marL="0" lvl="1" indent="0">
              <a:buNone/>
            </a:pPr>
            <a:r>
              <a:rPr lang="en-US" altLang="en-US" sz="1600" dirty="0">
                <a:solidFill>
                  <a:srgbClr val="2771DD"/>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Department of Labor TEGL 10-16, Change 3 Performance Accountability</a:t>
            </a:r>
            <a:endParaRPr lang="en-US" altLang="en-US" sz="1600" dirty="0">
              <a:solidFill>
                <a:srgbClr val="2771DD"/>
              </a:solidFill>
              <a:latin typeface="Arial" panose="020B0604020202020204" pitchFamily="34" charset="0"/>
              <a:cs typeface="Arial" panose="020B0604020202020204" pitchFamily="34" charset="0"/>
            </a:endParaRPr>
          </a:p>
          <a:p>
            <a:pPr marL="0" lvl="1" indent="0">
              <a:buNone/>
            </a:pPr>
            <a:endParaRPr lang="en-US" altLang="en-US" sz="1600" dirty="0">
              <a:solidFill>
                <a:srgbClr val="2771DD"/>
              </a:solidFill>
              <a:latin typeface="Arial" panose="020B0604020202020204" pitchFamily="34" charset="0"/>
              <a:cs typeface="Arial" panose="020B0604020202020204" pitchFamily="34" charset="0"/>
            </a:endParaRPr>
          </a:p>
          <a:p>
            <a:pPr marL="0" lvl="1" indent="0">
              <a:buNone/>
            </a:pPr>
            <a:r>
              <a:rPr lang="en-US" altLang="en-US" sz="1600" dirty="0">
                <a:solidFill>
                  <a:srgbClr val="2771DD"/>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Department of Labor TEGL 19-16 Guidance on the Adult and Dislocated Worker Program </a:t>
            </a:r>
            <a:endParaRPr lang="en-US" altLang="en-US" sz="1600" dirty="0">
              <a:solidFill>
                <a:srgbClr val="2771DD"/>
              </a:solidFill>
              <a:latin typeface="Arial" panose="020B0604020202020204" pitchFamily="34" charset="0"/>
              <a:cs typeface="Arial" panose="020B0604020202020204" pitchFamily="34" charset="0"/>
            </a:endParaRPr>
          </a:p>
          <a:p>
            <a:pPr marL="400050" lvl="2" indent="0">
              <a:buNone/>
            </a:pPr>
            <a:endParaRPr lang="en-US" altLang="en-US" sz="1600" dirty="0">
              <a:solidFill>
                <a:srgbClr val="003B5D"/>
              </a:solidFill>
              <a:latin typeface="Arial" panose="020B0604020202020204" pitchFamily="34" charset="0"/>
              <a:cs typeface="Arial" panose="020B0604020202020204" pitchFamily="34" charset="0"/>
            </a:endParaRPr>
          </a:p>
          <a:p>
            <a:pPr marL="0" lvl="2" indent="0">
              <a:buNone/>
            </a:pPr>
            <a:r>
              <a:rPr lang="en-US" altLang="en-US" sz="1600" dirty="0">
                <a:solidFill>
                  <a:srgbClr val="003B5D"/>
                </a:solidFill>
                <a:latin typeface="Arial" panose="020B0604020202020204" pitchFamily="34" charset="0"/>
                <a:cs typeface="Arial" panose="020B0604020202020204" pitchFamily="34" charset="0"/>
              </a:rPr>
              <a:t>Workforce GPS – Workforce Systems Strategy Website </a:t>
            </a:r>
            <a:endParaRPr lang="en-US" altLang="en-US" sz="1600" dirty="0">
              <a:solidFill>
                <a:srgbClr val="2771DD"/>
              </a:solidFill>
              <a:latin typeface="Arial" panose="020B0604020202020204" pitchFamily="34" charset="0"/>
              <a:cs typeface="Arial" panose="020B0604020202020204" pitchFamily="34" charset="0"/>
            </a:endParaRPr>
          </a:p>
          <a:p>
            <a:pPr marL="457200" lvl="3" indent="0">
              <a:buNone/>
            </a:pPr>
            <a:r>
              <a:rPr lang="en-US" altLang="en-US" sz="1600" dirty="0">
                <a:solidFill>
                  <a:srgbClr val="2771DD"/>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https://ion.workforcegps.org/</a:t>
            </a:r>
            <a:endParaRPr lang="en-US" altLang="en-US" sz="1600" dirty="0">
              <a:solidFill>
                <a:srgbClr val="2771DD"/>
              </a:solidFill>
              <a:latin typeface="Arial" panose="020B0604020202020204" pitchFamily="34" charset="0"/>
              <a:cs typeface="Arial" panose="020B0604020202020204" pitchFamily="34" charset="0"/>
            </a:endParaRPr>
          </a:p>
          <a:p>
            <a:pPr marL="457200" lvl="3" indent="0">
              <a:buNone/>
            </a:pPr>
            <a:r>
              <a:rPr lang="en-US" altLang="en-US" sz="1600" dirty="0">
                <a:solidFill>
                  <a:srgbClr val="2771DD"/>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Workforce GPS – Yes, WIOA Can!</a:t>
            </a:r>
            <a:endParaRPr lang="en-US" sz="1600" dirty="0">
              <a:solidFill>
                <a:srgbClr val="2771DD"/>
              </a:solidFill>
              <a:latin typeface="Arial" panose="020B0604020202020204" pitchFamily="34" charset="0"/>
              <a:cs typeface="Arial" panose="020B0604020202020204" pitchFamily="34" charset="0"/>
            </a:endParaRPr>
          </a:p>
          <a:p>
            <a:pPr marL="457200" lvl="3" indent="0">
              <a:buNone/>
            </a:pPr>
            <a:endParaRPr lang="en-US" altLang="en-US" sz="1600" dirty="0">
              <a:solidFill>
                <a:srgbClr val="003B5D"/>
              </a:solidFill>
              <a:latin typeface="Arial" panose="020B0604020202020204" pitchFamily="34" charset="0"/>
              <a:cs typeface="Arial" panose="020B0604020202020204" pitchFamily="34" charset="0"/>
            </a:endParaRPr>
          </a:p>
          <a:p>
            <a:pPr marL="0" lvl="3" indent="0">
              <a:buNone/>
            </a:pPr>
            <a:r>
              <a:rPr lang="en-US" sz="1600" dirty="0">
                <a:solidFill>
                  <a:srgbClr val="2771DD"/>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MassHire WIOA Training Material | Mass.gov</a:t>
            </a:r>
            <a:endParaRPr lang="en-US" sz="1600" dirty="0">
              <a:solidFill>
                <a:srgbClr val="2771DD"/>
              </a:solidFill>
              <a:latin typeface="Arial" panose="020B0604020202020204" pitchFamily="34" charset="0"/>
              <a:cs typeface="Arial" panose="020B0604020202020204" pitchFamily="34" charset="0"/>
            </a:endParaRPr>
          </a:p>
          <a:p>
            <a:pPr marL="457200" lvl="3" indent="0">
              <a:buNone/>
            </a:pPr>
            <a:endParaRPr lang="en-US" altLang="en-US" sz="1400" dirty="0">
              <a:solidFill>
                <a:srgbClr val="003B5D"/>
              </a:solidFill>
              <a:latin typeface="Century Gothic"/>
            </a:endParaRPr>
          </a:p>
        </p:txBody>
      </p:sp>
    </p:spTree>
    <p:extLst>
      <p:ext uri="{BB962C8B-B14F-4D97-AF65-F5344CB8AC3E}">
        <p14:creationId xmlns:p14="http://schemas.microsoft.com/office/powerpoint/2010/main" val="3578335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168471" cy="954348"/>
          </a:xfrm>
        </p:spPr>
        <p:txBody>
          <a:bodyPr/>
          <a:lstStyle/>
          <a:p>
            <a:r>
              <a:rPr lang="en-US" sz="3200" dirty="0">
                <a:solidFill>
                  <a:schemeClr val="bg1"/>
                </a:solidFill>
                <a:latin typeface="Arial" panose="020B0604020202020204" pitchFamily="34" charset="0"/>
                <a:cs typeface="Arial" panose="020B0604020202020204" pitchFamily="34" charset="0"/>
              </a:rPr>
              <a:t>Importance of the Workforce Innovation and Opportunity Act </a:t>
            </a:r>
          </a:p>
        </p:txBody>
      </p:sp>
      <p:sp>
        <p:nvSpPr>
          <p:cNvPr id="4" name="Content Placeholder 3"/>
          <p:cNvSpPr>
            <a:spLocks noGrp="1"/>
          </p:cNvSpPr>
          <p:nvPr>
            <p:ph sz="quarter" idx="10"/>
          </p:nvPr>
        </p:nvSpPr>
        <p:spPr/>
        <p:txBody>
          <a:bodyPr vert="horz" lIns="91440" tIns="45720" rIns="91440" bIns="45720" rtlCol="0" anchor="t">
            <a:normAutofit/>
          </a:bodyPr>
          <a:lstStyle/>
          <a:p>
            <a:pPr marL="0" indent="0">
              <a:buNone/>
            </a:pPr>
            <a:endParaRPr lang="en-US" sz="1800" dirty="0">
              <a:latin typeface="Century Gothic" panose="020B0502020202020204" pitchFamily="34" charset="0"/>
            </a:endParaRPr>
          </a:p>
          <a:p>
            <a:pPr marL="0" indent="0">
              <a:buNone/>
            </a:pPr>
            <a:r>
              <a:rPr lang="en-US" sz="2000" dirty="0">
                <a:solidFill>
                  <a:srgbClr val="042B4A"/>
                </a:solidFill>
                <a:latin typeface="Arial" panose="020B0604020202020204" pitchFamily="34" charset="0"/>
                <a:cs typeface="Arial" panose="020B0604020202020204" pitchFamily="34" charset="0"/>
              </a:rPr>
              <a:t>WIOA focuses on serving individuals with barriers to employment and seeks to ensure these individuals receive access to quality of services.</a:t>
            </a:r>
          </a:p>
          <a:p>
            <a:endParaRPr lang="en-US" sz="2000" dirty="0">
              <a:solidFill>
                <a:srgbClr val="042B4A"/>
              </a:solidFill>
              <a:latin typeface="Century Gothic" panose="020B0502020202020204" pitchFamily="34" charset="0"/>
            </a:endParaRPr>
          </a:p>
          <a:p>
            <a:pPr marL="0" indent="0">
              <a:buNone/>
            </a:pPr>
            <a:r>
              <a:rPr lang="en-US" sz="2000" dirty="0">
                <a:solidFill>
                  <a:srgbClr val="042B4A"/>
                </a:solidFill>
                <a:latin typeface="Arial" panose="020B0604020202020204" pitchFamily="34" charset="0"/>
                <a:cs typeface="Arial" panose="020B0604020202020204" pitchFamily="34" charset="0"/>
              </a:rPr>
              <a:t>Services provided to eligible individuals under the WIOA Title I Adult and Dislocated Worker Program  lead to pathways for economic self-sufficiency. </a:t>
            </a:r>
          </a:p>
          <a:p>
            <a:pPr marL="0" indent="0">
              <a:buNone/>
            </a:pPr>
            <a:endParaRPr lang="en-US" sz="1800" dirty="0">
              <a:latin typeface="Century Gothic" panose="020B0502020202020204" pitchFamily="34" charset="0"/>
            </a:endParaRPr>
          </a:p>
          <a:p>
            <a:pPr marL="0" indent="0">
              <a:buNone/>
            </a:pPr>
            <a:endParaRPr lang="en-US" sz="1800" dirty="0">
              <a:latin typeface="Century Gothic" panose="020B0502020202020204" pitchFamily="34" charset="0"/>
            </a:endParaRPr>
          </a:p>
        </p:txBody>
      </p:sp>
    </p:spTree>
    <p:extLst>
      <p:ext uri="{BB962C8B-B14F-4D97-AF65-F5344CB8AC3E}">
        <p14:creationId xmlns:p14="http://schemas.microsoft.com/office/powerpoint/2010/main" val="255323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032" y="139614"/>
            <a:ext cx="8636687" cy="954348"/>
          </a:xfrm>
        </p:spPr>
        <p:txBody>
          <a:bodyPr/>
          <a:lstStyle/>
          <a:p>
            <a:r>
              <a:rPr lang="en-US" altLang="en-US" sz="3500" dirty="0">
                <a:solidFill>
                  <a:schemeClr val="bg1"/>
                </a:solidFill>
                <a:latin typeface="Arial" panose="020B0604020202020204" pitchFamily="34" charset="0"/>
                <a:cs typeface="Arial" panose="020B0604020202020204" pitchFamily="34" charset="0"/>
              </a:rPr>
              <a:t>WIOA Adult/DW Priority of Service</a:t>
            </a:r>
            <a:endParaRPr lang="en-US" sz="3500"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sz="quarter" idx="10"/>
          </p:nvPr>
        </p:nvSpPr>
        <p:spPr>
          <a:xfrm>
            <a:off x="343531" y="1206268"/>
            <a:ext cx="8482197" cy="4955377"/>
          </a:xfrm>
        </p:spPr>
        <p:txBody>
          <a:bodyPr vert="horz" lIns="91440" tIns="45720" rIns="91440" bIns="45720" rtlCol="0" anchor="t">
            <a:noAutofit/>
          </a:bodyPr>
          <a:lstStyle/>
          <a:p>
            <a:pPr marL="0" lvl="0" indent="0" defTabSz="914400" eaLnBrk="0" fontAlgn="base" hangingPunct="0">
              <a:lnSpc>
                <a:spcPct val="100000"/>
              </a:lnSpc>
              <a:spcBef>
                <a:spcPct val="20000"/>
              </a:spcBef>
              <a:spcAft>
                <a:spcPct val="0"/>
              </a:spcAft>
              <a:buClrTx/>
              <a:buNone/>
            </a:pPr>
            <a:r>
              <a:rPr lang="en-US" sz="1800" b="1" dirty="0">
                <a:solidFill>
                  <a:srgbClr val="042B4A"/>
                </a:solidFill>
                <a:latin typeface="Arial" panose="020B0604020202020204" pitchFamily="34" charset="0"/>
                <a:cs typeface="Arial" panose="020B0604020202020204" pitchFamily="34" charset="0"/>
              </a:rPr>
              <a:t>Priority Ordering </a:t>
            </a:r>
            <a:r>
              <a:rPr lang="en-US" sz="1800" i="1" dirty="0">
                <a:solidFill>
                  <a:srgbClr val="042B4A"/>
                </a:solidFill>
                <a:latin typeface="Arial" panose="020B0604020202020204" pitchFamily="34" charset="0"/>
                <a:cs typeface="Arial" panose="020B0604020202020204" pitchFamily="34" charset="0"/>
              </a:rPr>
              <a:t>(for training and individualized services)</a:t>
            </a: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Arial" panose="020B0604020202020204" pitchFamily="34" charset="0"/>
                <a:cs typeface="Arial" panose="020B0604020202020204" pitchFamily="34" charset="0"/>
              </a:rPr>
              <a:t>First, to Veterans and eligible spouses who are also included in the groups given statutory priority for WIOA adult formula funds.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dirty="0">
              <a:solidFill>
                <a:srgbClr val="042B4A"/>
              </a:solidFill>
              <a:latin typeface="Arial" panose="020B0604020202020204" pitchFamily="34" charset="0"/>
              <a:cs typeface="Arial" panose="020B0604020202020204" pitchFamily="34" charset="0"/>
            </a:endParaRP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Arial" panose="020B0604020202020204" pitchFamily="34" charset="0"/>
                <a:cs typeface="Arial" panose="020B0604020202020204" pitchFamily="34" charset="0"/>
              </a:rPr>
              <a:t>Second, to non-covered persons (that is, individuals who are not Veterans or eligible spouses) who are included in the groups given priority for WIOA adult formula funds.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b="1" dirty="0">
              <a:solidFill>
                <a:srgbClr val="042B4A"/>
              </a:solidFill>
              <a:latin typeface="Arial" panose="020B0604020202020204" pitchFamily="34" charset="0"/>
              <a:cs typeface="Arial" panose="020B0604020202020204" pitchFamily="34" charset="0"/>
            </a:endParaRP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Arial" panose="020B0604020202020204" pitchFamily="34" charset="0"/>
                <a:cs typeface="Arial" panose="020B0604020202020204" pitchFamily="34" charset="0"/>
              </a:rPr>
              <a:t>Third, to Veterans and eligible spouses who are not included in WIOA’s priority groups.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dirty="0">
              <a:solidFill>
                <a:srgbClr val="042B4A"/>
              </a:solidFill>
              <a:latin typeface="Arial" panose="020B0604020202020204" pitchFamily="34" charset="0"/>
              <a:cs typeface="Arial" panose="020B0604020202020204" pitchFamily="34" charset="0"/>
            </a:endParaRP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Arial" panose="020B0604020202020204" pitchFamily="34" charset="0"/>
                <a:cs typeface="Arial" panose="020B0604020202020204" pitchFamily="34" charset="0"/>
              </a:rPr>
              <a:t>Fourth, priority populations established by the Local Workforce Development Board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dirty="0">
              <a:solidFill>
                <a:srgbClr val="042B4A"/>
              </a:solidFill>
              <a:latin typeface="Arial" panose="020B0604020202020204" pitchFamily="34" charset="0"/>
              <a:cs typeface="Arial" panose="020B0604020202020204" pitchFamily="34" charset="0"/>
            </a:endParaRPr>
          </a:p>
          <a:p>
            <a:pPr marL="400050" lvl="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Arial" panose="020B0604020202020204" pitchFamily="34" charset="0"/>
                <a:cs typeface="Arial" panose="020B0604020202020204" pitchFamily="34" charset="0"/>
              </a:rPr>
              <a:t>Last, to non-covered persons outside the groups given priority under WIOA</a:t>
            </a:r>
          </a:p>
          <a:p>
            <a:endParaRPr lang="en-US" dirty="0"/>
          </a:p>
        </p:txBody>
      </p:sp>
    </p:spTree>
    <p:extLst>
      <p:ext uri="{BB962C8B-B14F-4D97-AF65-F5344CB8AC3E}">
        <p14:creationId xmlns:p14="http://schemas.microsoft.com/office/powerpoint/2010/main" val="71972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260278" cy="954348"/>
          </a:xfrm>
        </p:spPr>
        <p:txBody>
          <a:bodyPr/>
          <a:lstStyle/>
          <a:p>
            <a:r>
              <a:rPr lang="en-US" altLang="en-US" sz="3400" dirty="0">
                <a:solidFill>
                  <a:schemeClr val="bg1"/>
                </a:solidFill>
                <a:latin typeface="Arial" panose="020B0604020202020204" pitchFamily="34" charset="0"/>
                <a:cs typeface="Arial" panose="020B0604020202020204" pitchFamily="34" charset="0"/>
              </a:rPr>
              <a:t>WIOA Adult Eligibility/Priority of Service</a:t>
            </a:r>
            <a:endParaRPr lang="en-US" sz="3400"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sz="quarter" idx="10"/>
          </p:nvPr>
        </p:nvSpPr>
        <p:spPr>
          <a:xfrm>
            <a:off x="159488" y="1367280"/>
            <a:ext cx="8782493" cy="4796187"/>
          </a:xfrm>
        </p:spPr>
        <p:txBody>
          <a:bodyPr vert="horz" lIns="91440" tIns="45720" rIns="91440" bIns="45720" rtlCol="0" anchor="t">
            <a:noAutofit/>
          </a:bodyPr>
          <a:lstStyle/>
          <a:p>
            <a:pPr marL="0" indent="0" defTabSz="914400" fontAlgn="base">
              <a:lnSpc>
                <a:spcPct val="100000"/>
              </a:lnSpc>
              <a:spcBef>
                <a:spcPts val="0"/>
              </a:spcBef>
              <a:buClrTx/>
              <a:buNone/>
            </a:pPr>
            <a:r>
              <a:rPr lang="en-US" altLang="en-US" sz="1600" dirty="0">
                <a:solidFill>
                  <a:srgbClr val="003B5D"/>
                </a:solidFill>
                <a:latin typeface="Arial" panose="020B0604020202020204" pitchFamily="34" charset="0"/>
                <a:cs typeface="Arial" panose="020B0604020202020204" pitchFamily="34" charset="0"/>
              </a:rPr>
              <a:t>Citizenship or Work Authorized, and</a:t>
            </a:r>
            <a:r>
              <a:rPr lang="en-US" altLang="en-US" sz="1600" b="1" dirty="0">
                <a:solidFill>
                  <a:srgbClr val="003B5D"/>
                </a:solidFill>
                <a:latin typeface="Arial" panose="020B0604020202020204" pitchFamily="34" charset="0"/>
                <a:cs typeface="Arial" panose="020B0604020202020204" pitchFamily="34" charset="0"/>
              </a:rPr>
              <a:t> </a:t>
            </a:r>
            <a:r>
              <a:rPr lang="en-US" altLang="en-US" sz="1600" dirty="0">
                <a:solidFill>
                  <a:srgbClr val="003B5D"/>
                </a:solidFill>
                <a:latin typeface="Arial" panose="020B0604020202020204" pitchFamily="34" charset="0"/>
                <a:cs typeface="Arial" panose="020B0604020202020204" pitchFamily="34" charset="0"/>
              </a:rPr>
              <a:t>Selective Service Compliance and 18 or older</a:t>
            </a:r>
            <a:endParaRPr lang="en-US" sz="1600" dirty="0">
              <a:latin typeface="Arial" panose="020B0604020202020204" pitchFamily="34" charset="0"/>
              <a:ea typeface="Calibri"/>
              <a:cs typeface="Arial" panose="020B0604020202020204" pitchFamily="34" charset="0"/>
            </a:endParaRPr>
          </a:p>
          <a:p>
            <a:pPr marL="0" indent="0" defTabSz="914400" eaLnBrk="0" fontAlgn="base" hangingPunct="0">
              <a:lnSpc>
                <a:spcPct val="100000"/>
              </a:lnSpc>
              <a:spcBef>
                <a:spcPct val="20000"/>
              </a:spcBef>
              <a:spcAft>
                <a:spcPct val="0"/>
              </a:spcAft>
              <a:buClrTx/>
              <a:buNone/>
            </a:pPr>
            <a:endParaRPr lang="en-US" sz="1600" dirty="0">
              <a:solidFill>
                <a:srgbClr val="003B5D"/>
              </a:solidFill>
              <a:latin typeface="Arial" panose="020B0604020202020204" pitchFamily="34" charset="0"/>
              <a:cs typeface="Arial" panose="020B0604020202020204" pitchFamily="34" charset="0"/>
            </a:endParaRPr>
          </a:p>
          <a:p>
            <a:pPr marL="0" indent="0" defTabSz="914400">
              <a:lnSpc>
                <a:spcPct val="100000"/>
              </a:lnSpc>
              <a:spcBef>
                <a:spcPts val="0"/>
              </a:spcBef>
              <a:buClrTx/>
              <a:buNone/>
            </a:pPr>
            <a:r>
              <a:rPr lang="en-US" sz="1600" dirty="0">
                <a:solidFill>
                  <a:srgbClr val="003B5D"/>
                </a:solidFill>
                <a:latin typeface="Arial" panose="020B0604020202020204" pitchFamily="34" charset="0"/>
                <a:cs typeface="Arial" panose="020B0604020202020204" pitchFamily="34" charset="0"/>
              </a:rPr>
              <a:t>WIOA gives priority of Individualized and Training Services to the following individuals:  </a:t>
            </a:r>
          </a:p>
          <a:p>
            <a:pPr lvl="1" indent="-287020" defTabSz="914400" eaLnBrk="0" fontAlgn="base" hangingPunct="0">
              <a:lnSpc>
                <a:spcPct val="100000"/>
              </a:lnSpc>
              <a:spcBef>
                <a:spcPct val="20000"/>
              </a:spcBef>
              <a:spcAft>
                <a:spcPct val="0"/>
              </a:spcAft>
              <a:buClrTx/>
              <a:buFont typeface="Courier New" panose="02070309020205020404" pitchFamily="49" charset="0"/>
              <a:buChar char="o"/>
            </a:pPr>
            <a:r>
              <a:rPr lang="en-US" sz="1600" dirty="0">
                <a:solidFill>
                  <a:srgbClr val="003B5D"/>
                </a:solidFill>
                <a:latin typeface="Arial" panose="020B0604020202020204" pitchFamily="34" charset="0"/>
                <a:cs typeface="Arial" panose="020B0604020202020204" pitchFamily="34" charset="0"/>
              </a:rPr>
              <a:t>Covered persons (Veterans and eligible spouses)</a:t>
            </a: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600" dirty="0">
                <a:solidFill>
                  <a:srgbClr val="003B5D"/>
                </a:solidFill>
                <a:latin typeface="Arial" panose="020B0604020202020204" pitchFamily="34" charset="0"/>
                <a:cs typeface="Arial" panose="020B0604020202020204" pitchFamily="34" charset="0"/>
              </a:rPr>
              <a:t>Public assistance</a:t>
            </a: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600" dirty="0">
                <a:solidFill>
                  <a:srgbClr val="003B5D"/>
                </a:solidFill>
                <a:latin typeface="Arial" panose="020B0604020202020204" pitchFamily="34" charset="0"/>
                <a:cs typeface="Arial" panose="020B0604020202020204" pitchFamily="34" charset="0"/>
              </a:rPr>
              <a:t>Other low income</a:t>
            </a: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600" dirty="0">
                <a:solidFill>
                  <a:srgbClr val="003B5D"/>
                </a:solidFill>
                <a:latin typeface="Arial" panose="020B0604020202020204" pitchFamily="34" charset="0"/>
                <a:cs typeface="Arial" panose="020B0604020202020204" pitchFamily="34" charset="0"/>
              </a:rPr>
              <a:t>Basic skills deficient</a:t>
            </a:r>
          </a:p>
          <a:p>
            <a:pPr marL="457200" lvl="1" indent="0" defTabSz="914400" eaLnBrk="0" fontAlgn="base" hangingPunct="0">
              <a:lnSpc>
                <a:spcPct val="100000"/>
              </a:lnSpc>
              <a:spcBef>
                <a:spcPct val="20000"/>
              </a:spcBef>
              <a:spcAft>
                <a:spcPct val="0"/>
              </a:spcAft>
              <a:buClrTx/>
              <a:buNone/>
            </a:pPr>
            <a:endParaRPr lang="en-US" sz="1500" dirty="0">
              <a:solidFill>
                <a:srgbClr val="003B5D"/>
              </a:solidFill>
              <a:latin typeface="Arial" panose="020B0604020202020204" pitchFamily="34" charset="0"/>
              <a:cs typeface="Arial" panose="020B0604020202020204" pitchFamily="34" charset="0"/>
            </a:endParaRPr>
          </a:p>
          <a:p>
            <a:pPr marL="457200" lvl="1" indent="0" defTabSz="914400" eaLnBrk="0" fontAlgn="base" hangingPunct="0">
              <a:lnSpc>
                <a:spcPct val="100000"/>
              </a:lnSpc>
              <a:spcBef>
                <a:spcPct val="20000"/>
              </a:spcBef>
              <a:spcAft>
                <a:spcPct val="0"/>
              </a:spcAft>
              <a:buClrTx/>
              <a:buNone/>
            </a:pPr>
            <a:r>
              <a:rPr lang="en-US" sz="1500" dirty="0">
                <a:solidFill>
                  <a:srgbClr val="003B5D"/>
                </a:solidFill>
                <a:latin typeface="Arial" panose="020B0604020202020204" pitchFamily="34" charset="0"/>
                <a:cs typeface="Arial" panose="020B0604020202020204" pitchFamily="34" charset="0"/>
              </a:rPr>
              <a:t>The Local Board and the Governor may establish a process that also gives priority to other individuals eligible to receive such services, provided it is consistent with priority of service for Veterans. </a:t>
            </a:r>
            <a:r>
              <a:rPr lang="en-US" sz="1500" dirty="0">
                <a:solidFill>
                  <a:srgbClr val="003B5D"/>
                </a:solidFill>
                <a:latin typeface="Arial" panose="020B0604020202020204" pitchFamily="34" charset="0"/>
                <a:cs typeface="Arial" panose="020B0604020202020204" pitchFamily="34" charset="0"/>
                <a:hlinkClick r:id="rId3"/>
              </a:rPr>
              <a:t>(§680.600(c)) </a:t>
            </a:r>
            <a:r>
              <a:rPr lang="en-US" sz="1500" dirty="0">
                <a:solidFill>
                  <a:srgbClr val="003B5D"/>
                </a:solidFill>
                <a:latin typeface="Arial" panose="020B0604020202020204" pitchFamily="34" charset="0"/>
                <a:cs typeface="Arial" panose="020B0604020202020204" pitchFamily="34" charset="0"/>
              </a:rPr>
              <a:t>*</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500" dirty="0">
              <a:solidFill>
                <a:srgbClr val="003B5D"/>
              </a:solidFill>
              <a:latin typeface="Arial" panose="020B0604020202020204" pitchFamily="34" charset="0"/>
              <a:cs typeface="Arial" panose="020B0604020202020204" pitchFamily="34" charset="0"/>
            </a:endParaRPr>
          </a:p>
          <a:p>
            <a:pPr marL="0" indent="0" defTabSz="914400" eaLnBrk="0" fontAlgn="base" hangingPunct="0">
              <a:lnSpc>
                <a:spcPct val="100000"/>
              </a:lnSpc>
              <a:spcBef>
                <a:spcPct val="20000"/>
              </a:spcBef>
              <a:spcAft>
                <a:spcPct val="0"/>
              </a:spcAft>
              <a:buClrTx/>
              <a:buNone/>
            </a:pPr>
            <a:r>
              <a:rPr lang="en-US" sz="1500" dirty="0">
                <a:solidFill>
                  <a:srgbClr val="003B5D"/>
                </a:solidFill>
                <a:latin typeface="Arial" panose="020B0604020202020204" pitchFamily="34" charset="0"/>
                <a:cs typeface="Arial" panose="020B0604020202020204" pitchFamily="34" charset="0"/>
              </a:rPr>
              <a:t> </a:t>
            </a:r>
            <a:r>
              <a:rPr lang="en-US" sz="1500" b="1" dirty="0">
                <a:solidFill>
                  <a:srgbClr val="003B5D"/>
                </a:solidFill>
                <a:latin typeface="Arial" panose="020B0604020202020204" pitchFamily="34" charset="0"/>
                <a:cs typeface="Arial" panose="020B0604020202020204" pitchFamily="34" charset="0"/>
              </a:rPr>
              <a:t>*VETERANS PRIORITY OF SERVICE </a:t>
            </a:r>
            <a:r>
              <a:rPr lang="en-US" sz="1500" dirty="0">
                <a:solidFill>
                  <a:srgbClr val="003B5D"/>
                </a:solidFill>
                <a:latin typeface="Arial" panose="020B0604020202020204" pitchFamily="34" charset="0"/>
                <a:cs typeface="Arial" panose="020B0604020202020204" pitchFamily="34" charset="0"/>
              </a:rPr>
              <a:t> </a:t>
            </a:r>
          </a:p>
          <a:p>
            <a:pPr marL="0" indent="0" defTabSz="914400" eaLnBrk="0" fontAlgn="base" hangingPunct="0">
              <a:lnSpc>
                <a:spcPct val="100000"/>
              </a:lnSpc>
              <a:spcBef>
                <a:spcPct val="20000"/>
              </a:spcBef>
              <a:spcAft>
                <a:spcPct val="0"/>
              </a:spcAft>
              <a:buClrTx/>
              <a:buNone/>
            </a:pPr>
            <a:r>
              <a:rPr lang="en-US" sz="1500" dirty="0">
                <a:solidFill>
                  <a:srgbClr val="003B5D"/>
                </a:solidFill>
                <a:latin typeface="Arial" panose="020B0604020202020204" pitchFamily="34" charset="0"/>
                <a:cs typeface="Arial" panose="020B0604020202020204" pitchFamily="34" charset="0"/>
              </a:rPr>
              <a:t>Veterans</a:t>
            </a:r>
            <a:r>
              <a:rPr lang="en-US" sz="1500" b="1" dirty="0">
                <a:solidFill>
                  <a:srgbClr val="003B5D"/>
                </a:solidFill>
                <a:latin typeface="Arial" panose="020B0604020202020204" pitchFamily="34" charset="0"/>
                <a:cs typeface="Arial" panose="020B0604020202020204" pitchFamily="34" charset="0"/>
              </a:rPr>
              <a:t> </a:t>
            </a:r>
            <a:r>
              <a:rPr lang="en-US" sz="1500" dirty="0">
                <a:solidFill>
                  <a:srgbClr val="003B5D"/>
                </a:solidFill>
                <a:latin typeface="Arial" panose="020B0604020202020204" pitchFamily="34" charset="0"/>
                <a:cs typeface="Arial" panose="020B0604020202020204" pitchFamily="34" charset="0"/>
              </a:rPr>
              <a:t>under </a:t>
            </a:r>
            <a:r>
              <a:rPr lang="en-US" sz="1500" dirty="0">
                <a:solidFill>
                  <a:srgbClr val="003B5D"/>
                </a:solidFill>
                <a:latin typeface="Arial" panose="020B0604020202020204" pitchFamily="34" charset="0"/>
                <a:cs typeface="Arial" panose="020B0604020202020204" pitchFamily="34" charset="0"/>
                <a:hlinkClick r:id="rId4"/>
              </a:rPr>
              <a:t>WIOA sec. 3(63)(A) </a:t>
            </a:r>
            <a:r>
              <a:rPr lang="en-US" sz="1500" dirty="0">
                <a:solidFill>
                  <a:srgbClr val="003B5D"/>
                </a:solidFill>
                <a:latin typeface="Arial" panose="020B0604020202020204" pitchFamily="34" charset="0"/>
                <a:cs typeface="Arial" panose="020B0604020202020204" pitchFamily="34" charset="0"/>
              </a:rPr>
              <a:t>and </a:t>
            </a:r>
            <a:r>
              <a:rPr lang="en-US" sz="1500" dirty="0">
                <a:solidFill>
                  <a:srgbClr val="003B5D"/>
                </a:solidFill>
                <a:latin typeface="Arial" panose="020B0604020202020204" pitchFamily="34" charset="0"/>
                <a:cs typeface="Arial" panose="020B0604020202020204" pitchFamily="34" charset="0"/>
                <a:hlinkClick r:id="rId5"/>
              </a:rPr>
              <a:t>38 U.S.C. 101</a:t>
            </a:r>
            <a:r>
              <a:rPr lang="en-US" sz="1500" b="1" dirty="0">
                <a:solidFill>
                  <a:srgbClr val="003B5D"/>
                </a:solidFill>
                <a:latin typeface="Arial" panose="020B0604020202020204" pitchFamily="34" charset="0"/>
                <a:cs typeface="Arial" panose="020B0604020202020204" pitchFamily="34" charset="0"/>
                <a:hlinkClick r:id="rId5"/>
              </a:rPr>
              <a:t> </a:t>
            </a:r>
            <a:r>
              <a:rPr lang="en-US" sz="1500" dirty="0">
                <a:solidFill>
                  <a:srgbClr val="003B5D"/>
                </a:solidFill>
                <a:latin typeface="Arial" panose="020B0604020202020204" pitchFamily="34" charset="0"/>
                <a:cs typeface="Arial" panose="020B0604020202020204" pitchFamily="34" charset="0"/>
              </a:rPr>
              <a:t>receive priority of service in all Department of Labor-funded training programs under </a:t>
            </a:r>
            <a:r>
              <a:rPr lang="en-US" sz="1500" dirty="0">
                <a:solidFill>
                  <a:srgbClr val="003B5D"/>
                </a:solidFill>
                <a:latin typeface="Arial" panose="020B0604020202020204" pitchFamily="34" charset="0"/>
                <a:cs typeface="Arial" panose="020B0604020202020204" pitchFamily="34" charset="0"/>
                <a:hlinkClick r:id="rId6"/>
              </a:rPr>
              <a:t>38 U.S.C. 4215 </a:t>
            </a:r>
            <a:r>
              <a:rPr lang="en-US" sz="1500" dirty="0">
                <a:solidFill>
                  <a:srgbClr val="003B5D"/>
                </a:solidFill>
                <a:latin typeface="Arial" panose="020B0604020202020204" pitchFamily="34" charset="0"/>
                <a:cs typeface="Arial" panose="020B0604020202020204" pitchFamily="34" charset="0"/>
              </a:rPr>
              <a:t>and described in </a:t>
            </a:r>
            <a:r>
              <a:rPr lang="en-US" sz="1500" dirty="0">
                <a:solidFill>
                  <a:srgbClr val="003B5D"/>
                </a:solidFill>
                <a:latin typeface="Arial" panose="020B0604020202020204" pitchFamily="34" charset="0"/>
                <a:cs typeface="Arial" panose="020B0604020202020204" pitchFamily="34" charset="0"/>
                <a:hlinkClick r:id="rId7"/>
              </a:rPr>
              <a:t>20 CFR 1010</a:t>
            </a:r>
            <a:r>
              <a:rPr lang="en-US" sz="1500" dirty="0">
                <a:solidFill>
                  <a:srgbClr val="003B5D"/>
                </a:solidFill>
                <a:latin typeface="Arial" panose="020B0604020202020204" pitchFamily="34" charset="0"/>
                <a:cs typeface="Arial" panose="020B0604020202020204" pitchFamily="34" charset="0"/>
              </a:rPr>
              <a:t>. A Veteran must still meet each program’s eligibility criteria to receive services under the respective employment and training program. </a:t>
            </a:r>
          </a:p>
          <a:p>
            <a:endParaRPr lang="en-US" dirty="0"/>
          </a:p>
        </p:txBody>
      </p:sp>
    </p:spTree>
    <p:extLst>
      <p:ext uri="{BB962C8B-B14F-4D97-AF65-F5344CB8AC3E}">
        <p14:creationId xmlns:p14="http://schemas.microsoft.com/office/powerpoint/2010/main" val="362952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113387" cy="954348"/>
          </a:xfrm>
        </p:spPr>
        <p:txBody>
          <a:bodyPr/>
          <a:lstStyle/>
          <a:p>
            <a:r>
              <a:rPr lang="en-US" altLang="en-US" dirty="0">
                <a:solidFill>
                  <a:schemeClr val="bg1"/>
                </a:solidFill>
                <a:latin typeface="Arial" panose="020B0604020202020204" pitchFamily="34" charset="0"/>
                <a:cs typeface="Arial" panose="020B0604020202020204" pitchFamily="34" charset="0"/>
              </a:rPr>
              <a:t>WIOA Dislocated Worker Eligibility</a:t>
            </a:r>
            <a:br>
              <a:rPr lang="en-US" altLang="en-US" dirty="0">
                <a:solidFill>
                  <a:schemeClr val="bg1"/>
                </a:solidFill>
                <a:latin typeface="Arial" panose="020B0604020202020204" pitchFamily="34" charset="0"/>
                <a:cs typeface="Arial" panose="020B0604020202020204" pitchFamily="34" charset="0"/>
              </a:rPr>
            </a:br>
            <a:r>
              <a:rPr lang="en-US" altLang="en-US" sz="1800" dirty="0">
                <a:solidFill>
                  <a:schemeClr val="bg1"/>
                </a:solidFill>
                <a:latin typeface="Arial" panose="020B0604020202020204" pitchFamily="34" charset="0"/>
                <a:cs typeface="Arial" panose="020B0604020202020204" pitchFamily="34" charset="0"/>
              </a:rPr>
              <a:t>Criteria</a:t>
            </a:r>
            <a:endParaRPr lang="en-US" sz="1800"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sz="quarter" idx="10"/>
          </p:nvPr>
        </p:nvSpPr>
        <p:spPr>
          <a:xfrm>
            <a:off x="125605" y="1375897"/>
            <a:ext cx="8892790" cy="4911766"/>
          </a:xfrm>
        </p:spPr>
        <p:txBody>
          <a:bodyPr vert="horz" lIns="91440" tIns="45720" rIns="91440" bIns="45720" rtlCol="0" anchor="t">
            <a:normAutofit lnSpcReduction="10000"/>
          </a:bodyPr>
          <a:lstStyle/>
          <a:p>
            <a:pPr marL="0" indent="0" defTabSz="914400" fontAlgn="base">
              <a:lnSpc>
                <a:spcPct val="100000"/>
              </a:lnSpc>
              <a:spcBef>
                <a:spcPct val="20000"/>
              </a:spcBef>
              <a:spcAft>
                <a:spcPct val="0"/>
              </a:spcAft>
              <a:buClrTx/>
              <a:buNone/>
            </a:pPr>
            <a:r>
              <a:rPr lang="en-US" altLang="en-US" sz="1800" dirty="0">
                <a:solidFill>
                  <a:srgbClr val="042B4A"/>
                </a:solidFill>
                <a:latin typeface="Arial" panose="020B0604020202020204" pitchFamily="34" charset="0"/>
                <a:cs typeface="Arial" panose="020B0604020202020204" pitchFamily="34" charset="0"/>
              </a:rPr>
              <a:t>Citizenship or Work Authorized and Selective Service Compliance and 18 or older and</a:t>
            </a:r>
            <a:r>
              <a:rPr lang="en-US" altLang="en-US" sz="1800" i="1" dirty="0">
                <a:solidFill>
                  <a:srgbClr val="042B4A"/>
                </a:solidFill>
                <a:latin typeface="Arial" panose="020B0604020202020204" pitchFamily="34" charset="0"/>
                <a:cs typeface="Arial" panose="020B0604020202020204" pitchFamily="34" charset="0"/>
              </a:rPr>
              <a:t> One</a:t>
            </a:r>
            <a:r>
              <a:rPr lang="en-US" altLang="en-US" sz="1800" dirty="0">
                <a:solidFill>
                  <a:srgbClr val="042B4A"/>
                </a:solidFill>
                <a:latin typeface="Arial" panose="020B0604020202020204" pitchFamily="34" charset="0"/>
                <a:cs typeface="Arial" panose="020B0604020202020204" pitchFamily="34" charset="0"/>
              </a:rPr>
              <a:t> or more of the following five (5) conditions:</a:t>
            </a:r>
          </a:p>
          <a:p>
            <a:pPr marL="0" lvl="1" indent="0" defTabSz="914400" fontAlgn="base">
              <a:lnSpc>
                <a:spcPct val="100000"/>
              </a:lnSpc>
              <a:spcBef>
                <a:spcPts val="0"/>
              </a:spcBef>
              <a:spcAft>
                <a:spcPct val="0"/>
              </a:spcAft>
              <a:buClrTx/>
              <a:buNone/>
            </a:pPr>
            <a:endParaRPr lang="en-US" altLang="en-US" sz="800" dirty="0">
              <a:solidFill>
                <a:srgbClr val="042B4A"/>
              </a:solidFill>
              <a:latin typeface="Arial" panose="020B0604020202020204" pitchFamily="34" charset="0"/>
              <a:cs typeface="Arial" panose="020B0604020202020204" pitchFamily="34" charset="0"/>
            </a:endParaRPr>
          </a:p>
          <a:p>
            <a:pPr marL="800100" lvl="1" indent="-342900" defTabSz="914400" fontAlgn="base">
              <a:lnSpc>
                <a:spcPct val="100000"/>
              </a:lnSpc>
              <a:spcBef>
                <a:spcPts val="0"/>
              </a:spcBef>
              <a:spcAft>
                <a:spcPct val="0"/>
              </a:spcAft>
              <a:buClrTx/>
              <a:buFont typeface="+mj-lt"/>
              <a:buAutoNum type="arabicPeriod"/>
            </a:pPr>
            <a:r>
              <a:rPr lang="en-US" altLang="en-US" sz="1800" dirty="0">
                <a:solidFill>
                  <a:srgbClr val="042B4A"/>
                </a:solidFill>
                <a:latin typeface="Arial" panose="020B0604020202020204" pitchFamily="34" charset="0"/>
                <a:cs typeface="Arial" panose="020B0604020202020204" pitchFamily="34" charset="0"/>
              </a:rPr>
              <a:t>Employment Status of Received Notice of Layoff </a:t>
            </a:r>
            <a:endParaRPr lang="en-US" altLang="en-US" sz="1800" dirty="0">
              <a:solidFill>
                <a:srgbClr val="032B4A"/>
              </a:solidFill>
              <a:latin typeface="Arial" panose="020B0604020202020204" pitchFamily="34" charset="0"/>
              <a:ea typeface="Calibri"/>
              <a:cs typeface="Arial" panose="020B0604020202020204" pitchFamily="34" charset="0"/>
            </a:endParaRPr>
          </a:p>
          <a:p>
            <a:pPr marL="810895" lvl="2" indent="0" defTabSz="914400" fontAlgn="base">
              <a:lnSpc>
                <a:spcPct val="100000"/>
              </a:lnSpc>
              <a:spcBef>
                <a:spcPts val="0"/>
              </a:spcBef>
              <a:spcAft>
                <a:spcPct val="0"/>
              </a:spcAft>
              <a:buClrTx/>
              <a:buNone/>
            </a:pPr>
            <a:r>
              <a:rPr lang="en-US" altLang="en-US" sz="1800" dirty="0">
                <a:solidFill>
                  <a:srgbClr val="042B4A"/>
                </a:solidFill>
                <a:latin typeface="Arial" panose="020B0604020202020204" pitchFamily="34" charset="0"/>
                <a:cs typeface="Arial" panose="020B0604020202020204" pitchFamily="34" charset="0"/>
              </a:rPr>
              <a:t>or Employment Status of Not Employed </a:t>
            </a:r>
          </a:p>
          <a:p>
            <a:pPr marL="810895" lvl="2" indent="0" defTabSz="914400" fontAlgn="base">
              <a:lnSpc>
                <a:spcPct val="100000"/>
              </a:lnSpc>
              <a:spcBef>
                <a:spcPts val="0"/>
              </a:spcBef>
              <a:spcAft>
                <a:spcPct val="0"/>
              </a:spcAft>
              <a:buClrTx/>
              <a:buNone/>
            </a:pPr>
            <a:r>
              <a:rPr lang="en-US" altLang="en-US" sz="1800" dirty="0">
                <a:solidFill>
                  <a:srgbClr val="042B4A"/>
                </a:solidFill>
                <a:latin typeface="Arial" panose="020B0604020202020204" pitchFamily="34" charset="0"/>
                <a:cs typeface="Arial" panose="020B0604020202020204" pitchFamily="34" charset="0"/>
              </a:rPr>
              <a:t>and</a:t>
            </a:r>
            <a:r>
              <a:rPr lang="en-US" altLang="en-US" sz="1800" b="1" dirty="0">
                <a:solidFill>
                  <a:srgbClr val="042B4A"/>
                </a:solidFill>
                <a:latin typeface="Arial" panose="020B0604020202020204" pitchFamily="34" charset="0"/>
                <a:cs typeface="Arial" panose="020B0604020202020204" pitchFamily="34" charset="0"/>
              </a:rPr>
              <a:t> </a:t>
            </a:r>
            <a:r>
              <a:rPr lang="en-US" altLang="en-US" sz="1800" dirty="0">
                <a:solidFill>
                  <a:srgbClr val="042B4A"/>
                </a:solidFill>
                <a:latin typeface="Arial" panose="020B0604020202020204" pitchFamily="34" charset="0"/>
                <a:cs typeface="Arial" panose="020B0604020202020204" pitchFamily="34" charset="0"/>
              </a:rPr>
              <a:t>a UI Claimant (Active/Expired/Exhausted)  </a:t>
            </a:r>
            <a:endParaRPr lang="en-US" sz="1800" dirty="0">
              <a:solidFill>
                <a:srgbClr val="032B4A"/>
              </a:solidFill>
              <a:latin typeface="Arial" panose="020B0604020202020204" pitchFamily="34" charset="0"/>
              <a:ea typeface="Calibri"/>
              <a:cs typeface="Arial" panose="020B0604020202020204" pitchFamily="34" charset="0"/>
            </a:endParaRPr>
          </a:p>
          <a:p>
            <a:pPr marL="1200150" lvl="2" indent="-342900" defTabSz="914400" fontAlgn="base">
              <a:lnSpc>
                <a:spcPct val="100000"/>
              </a:lnSpc>
              <a:spcBef>
                <a:spcPts val="0"/>
              </a:spcBef>
              <a:spcAft>
                <a:spcPct val="0"/>
              </a:spcAft>
              <a:buClrTx/>
              <a:buFont typeface="+mj-lt"/>
              <a:buAutoNum type="arabicPeriod"/>
            </a:pPr>
            <a:endParaRPr lang="en-US" altLang="en-US" sz="1800" dirty="0">
              <a:solidFill>
                <a:srgbClr val="042B4A"/>
              </a:solidFill>
              <a:latin typeface="Arial" panose="020B0604020202020204" pitchFamily="34" charset="0"/>
              <a:cs typeface="Arial" panose="020B0604020202020204" pitchFamily="34" charset="0"/>
            </a:endParaRPr>
          </a:p>
          <a:p>
            <a:pPr marL="742950" lvl="1" indent="-342900" defTabSz="914400" fontAlgn="base">
              <a:lnSpc>
                <a:spcPct val="100000"/>
              </a:lnSpc>
              <a:spcBef>
                <a:spcPts val="0"/>
              </a:spcBef>
              <a:spcAft>
                <a:spcPct val="0"/>
              </a:spcAft>
              <a:buClrTx/>
              <a:buAutoNum type="arabicPeriod" startAt="2"/>
            </a:pPr>
            <a:r>
              <a:rPr lang="en-US" altLang="en-US" sz="1800" dirty="0">
                <a:solidFill>
                  <a:srgbClr val="042B4A"/>
                </a:solidFill>
                <a:latin typeface="Arial" panose="020B0604020202020204" pitchFamily="34" charset="0"/>
                <a:cs typeface="Arial" panose="020B0604020202020204" pitchFamily="34" charset="0"/>
              </a:rPr>
              <a:t>Layoff Status of Terminated/Laid Off </a:t>
            </a:r>
          </a:p>
          <a:p>
            <a:pPr marL="753745" lvl="2" indent="0" defTabSz="914400" fontAlgn="base">
              <a:lnSpc>
                <a:spcPct val="100000"/>
              </a:lnSpc>
              <a:spcBef>
                <a:spcPts val="0"/>
              </a:spcBef>
              <a:spcAft>
                <a:spcPct val="0"/>
              </a:spcAft>
              <a:buClrTx/>
              <a:buNone/>
            </a:pPr>
            <a:r>
              <a:rPr lang="en-US" altLang="en-US" sz="1800" dirty="0">
                <a:solidFill>
                  <a:srgbClr val="042B4A"/>
                </a:solidFill>
                <a:latin typeface="Arial" panose="020B0604020202020204" pitchFamily="34" charset="0"/>
                <a:cs typeface="Arial" panose="020B0604020202020204" pitchFamily="34" charset="0"/>
              </a:rPr>
              <a:t>and</a:t>
            </a:r>
            <a:r>
              <a:rPr lang="en-US" altLang="en-US" sz="1800" b="1" dirty="0">
                <a:solidFill>
                  <a:srgbClr val="042B4A"/>
                </a:solidFill>
                <a:latin typeface="Arial" panose="020B0604020202020204" pitchFamily="34" charset="0"/>
                <a:cs typeface="Arial" panose="020B0604020202020204" pitchFamily="34" charset="0"/>
              </a:rPr>
              <a:t> </a:t>
            </a:r>
            <a:r>
              <a:rPr lang="en-US" altLang="en-US" sz="1800" dirty="0">
                <a:solidFill>
                  <a:srgbClr val="042B4A"/>
                </a:solidFill>
                <a:latin typeface="Arial" panose="020B0604020202020204" pitchFamily="34" charset="0"/>
                <a:cs typeface="Arial" panose="020B0604020202020204" pitchFamily="34" charset="0"/>
              </a:rPr>
              <a:t>(either a UI Claimant (active/Expired/Exhausted) </a:t>
            </a:r>
          </a:p>
          <a:p>
            <a:pPr marL="753745" lvl="2" indent="0" defTabSz="914400" fontAlgn="base">
              <a:lnSpc>
                <a:spcPct val="100000"/>
              </a:lnSpc>
              <a:spcBef>
                <a:spcPts val="0"/>
              </a:spcBef>
              <a:spcAft>
                <a:spcPct val="0"/>
              </a:spcAft>
              <a:buClrTx/>
              <a:buNone/>
            </a:pPr>
            <a:r>
              <a:rPr lang="en-US" altLang="en-US" sz="1800" dirty="0">
                <a:solidFill>
                  <a:srgbClr val="042B4A"/>
                </a:solidFill>
                <a:latin typeface="Arial" panose="020B0604020202020204" pitchFamily="34" charset="0"/>
                <a:cs typeface="Arial" panose="020B0604020202020204" pitchFamily="34" charset="0"/>
              </a:rPr>
              <a:t>or Work History record with a Layoff ID (Rapid Response) </a:t>
            </a:r>
            <a:endParaRPr lang="en-US" sz="1800" dirty="0">
              <a:latin typeface="Arial" panose="020B0604020202020204" pitchFamily="34" charset="0"/>
              <a:ea typeface="Calibri"/>
              <a:cs typeface="Arial" panose="020B0604020202020204" pitchFamily="34" charset="0"/>
            </a:endParaRPr>
          </a:p>
          <a:p>
            <a:pPr marL="1200150" lvl="2" indent="-342900" defTabSz="914400" fontAlgn="base">
              <a:lnSpc>
                <a:spcPct val="100000"/>
              </a:lnSpc>
              <a:spcBef>
                <a:spcPts val="0"/>
              </a:spcBef>
              <a:spcAft>
                <a:spcPct val="0"/>
              </a:spcAft>
              <a:buClrTx/>
              <a:buFont typeface="+mj-lt"/>
              <a:buAutoNum type="arabicPeriod"/>
            </a:pPr>
            <a:endParaRPr lang="en-US" altLang="en-US" sz="1800" dirty="0">
              <a:solidFill>
                <a:srgbClr val="042B4A"/>
              </a:solidFill>
              <a:latin typeface="Arial" panose="020B0604020202020204" pitchFamily="34" charset="0"/>
              <a:cs typeface="Arial" panose="020B0604020202020204" pitchFamily="34" charset="0"/>
            </a:endParaRPr>
          </a:p>
          <a:p>
            <a:pPr marL="742950" lvl="1" indent="-342900" defTabSz="914400" fontAlgn="base">
              <a:lnSpc>
                <a:spcPct val="100000"/>
              </a:lnSpc>
              <a:spcBef>
                <a:spcPts val="0"/>
              </a:spcBef>
              <a:spcAft>
                <a:spcPct val="0"/>
              </a:spcAft>
              <a:buClrTx/>
              <a:buFont typeface="+mj-lt"/>
              <a:buAutoNum type="arabicPeriod" startAt="3"/>
            </a:pPr>
            <a:r>
              <a:rPr lang="en-US" altLang="en-US" sz="1800" dirty="0">
                <a:solidFill>
                  <a:srgbClr val="042B4A"/>
                </a:solidFill>
                <a:latin typeface="Arial" panose="020B0604020202020204" pitchFamily="34" charset="0"/>
                <a:cs typeface="Arial" panose="020B0604020202020204" pitchFamily="34" charset="0"/>
              </a:rPr>
              <a:t>Workforce Attachment = Yes AND is unlikely to return to a previous industry or occupation</a:t>
            </a:r>
          </a:p>
          <a:p>
            <a:pPr marL="742950" lvl="1" indent="-342900" defTabSz="914400" fontAlgn="base">
              <a:lnSpc>
                <a:spcPct val="200000"/>
              </a:lnSpc>
              <a:spcBef>
                <a:spcPts val="0"/>
              </a:spcBef>
              <a:spcAft>
                <a:spcPct val="0"/>
              </a:spcAft>
              <a:buClrTx/>
              <a:buFont typeface="+mj-lt"/>
              <a:buAutoNum type="arabicPeriod" startAt="3"/>
            </a:pPr>
            <a:r>
              <a:rPr lang="en-US" altLang="en-US" sz="1800" dirty="0">
                <a:solidFill>
                  <a:srgbClr val="042B4A"/>
                </a:solidFill>
                <a:latin typeface="Arial" panose="020B0604020202020204" pitchFamily="34" charset="0"/>
                <a:cs typeface="Arial" panose="020B0604020202020204" pitchFamily="34" charset="0"/>
              </a:rPr>
              <a:t>Displaced Homemaker</a:t>
            </a:r>
          </a:p>
          <a:p>
            <a:pPr marL="742950" lvl="1" indent="-342900" defTabSz="914400" fontAlgn="base">
              <a:lnSpc>
                <a:spcPct val="200000"/>
              </a:lnSpc>
              <a:spcBef>
                <a:spcPts val="0"/>
              </a:spcBef>
              <a:spcAft>
                <a:spcPct val="0"/>
              </a:spcAft>
              <a:buClrTx/>
              <a:buFont typeface="+mj-lt"/>
              <a:buAutoNum type="arabicPeriod" startAt="3"/>
            </a:pPr>
            <a:r>
              <a:rPr lang="en-US" sz="1800" dirty="0">
                <a:solidFill>
                  <a:srgbClr val="042B4A"/>
                </a:solidFill>
                <a:latin typeface="Arial" panose="020B0604020202020204" pitchFamily="34" charset="0"/>
                <a:cs typeface="Arial" panose="020B0604020202020204" pitchFamily="34" charset="0"/>
              </a:rPr>
              <a:t>Layoff Status of Unemployed, Previously Self Employed</a:t>
            </a:r>
          </a:p>
          <a:p>
            <a:pPr marL="400050" lvl="1" indent="0" algn="ctr" defTabSz="914400" fontAlgn="base">
              <a:lnSpc>
                <a:spcPct val="200000"/>
              </a:lnSpc>
              <a:spcBef>
                <a:spcPts val="0"/>
              </a:spcBef>
              <a:spcAft>
                <a:spcPct val="0"/>
              </a:spcAft>
              <a:buClrTx/>
              <a:buNone/>
            </a:pPr>
            <a:r>
              <a:rPr lang="en-US" sz="1800" dirty="0">
                <a:solidFill>
                  <a:srgbClr val="042B4A"/>
                </a:solidFill>
                <a:latin typeface="Arial" panose="020B0604020202020204" pitchFamily="34" charset="0"/>
                <a:cs typeface="Arial" panose="020B0604020202020204" pitchFamily="34" charset="0"/>
                <a:hlinkClick r:id="rId3"/>
              </a:rPr>
              <a:t>WIOA Key Terms and Definitions</a:t>
            </a:r>
            <a:endParaRPr lang="en-US" sz="1800" dirty="0">
              <a:solidFill>
                <a:srgbClr val="042B4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2176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E71B1-2A31-2B3A-0E41-19904DC7F8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E63273-0737-7851-94CA-8291C4704401}"/>
              </a:ext>
            </a:extLst>
          </p:cNvPr>
          <p:cNvSpPr>
            <a:spLocks noGrp="1"/>
          </p:cNvSpPr>
          <p:nvPr>
            <p:ph type="title"/>
          </p:nvPr>
        </p:nvSpPr>
        <p:spPr>
          <a:xfrm>
            <a:off x="457200" y="139614"/>
            <a:ext cx="8122568" cy="954348"/>
          </a:xfrm>
        </p:spPr>
        <p:txBody>
          <a:bodyPr/>
          <a:lstStyle/>
          <a:p>
            <a:r>
              <a:rPr lang="en-US" altLang="en-US" dirty="0">
                <a:solidFill>
                  <a:schemeClr val="bg1"/>
                </a:solidFill>
                <a:latin typeface="Arial" panose="020B0604020202020204" pitchFamily="34" charset="0"/>
                <a:cs typeface="Arial" panose="020B0604020202020204" pitchFamily="34" charset="0"/>
              </a:rPr>
              <a:t>WIOA Dislocated Worker Eligibility</a:t>
            </a:r>
            <a:br>
              <a:rPr lang="en-US" altLang="en-US" dirty="0">
                <a:solidFill>
                  <a:schemeClr val="bg1"/>
                </a:solidFill>
                <a:latin typeface="Arial" panose="020B0604020202020204" pitchFamily="34" charset="0"/>
                <a:cs typeface="Arial" panose="020B0604020202020204" pitchFamily="34" charset="0"/>
              </a:rPr>
            </a:br>
            <a:r>
              <a:rPr lang="en-US" altLang="en-US" sz="1800" dirty="0">
                <a:solidFill>
                  <a:schemeClr val="bg1"/>
                </a:solidFill>
                <a:latin typeface="Arial" panose="020B0604020202020204" pitchFamily="34" charset="0"/>
                <a:cs typeface="Arial" panose="020B0604020202020204" pitchFamily="34" charset="0"/>
              </a:rPr>
              <a:t>Employment Status</a:t>
            </a:r>
            <a:endParaRPr lang="en-US" sz="1800" dirty="0">
              <a:solidFill>
                <a:schemeClr val="bg1"/>
              </a:solidFill>
              <a:latin typeface="Arial" panose="020B0604020202020204" pitchFamily="34" charset="0"/>
              <a:cs typeface="Arial" panose="020B0604020202020204" pitchFamily="34" charset="0"/>
            </a:endParaRPr>
          </a:p>
        </p:txBody>
      </p:sp>
      <p:pic>
        <p:nvPicPr>
          <p:cNvPr id="11" name="Picture 10" descr="A screenshot of the General Information tab in Moses. &#10;The screenshot is showing a drop down menu with the Employed options of Employed, Not Employed, Not In Labor Force and Employed, But Received Notice of Layoff or Military Separation.">
            <a:extLst>
              <a:ext uri="{FF2B5EF4-FFF2-40B4-BE49-F238E27FC236}">
                <a16:creationId xmlns:a16="http://schemas.microsoft.com/office/drawing/2014/main" id="{DA8AA64B-6EFD-EB17-D6F2-144514957FFB}"/>
              </a:ext>
            </a:extLst>
          </p:cNvPr>
          <p:cNvPicPr>
            <a:picLocks noChangeAspect="1"/>
          </p:cNvPicPr>
          <p:nvPr/>
        </p:nvPicPr>
        <p:blipFill>
          <a:blip r:embed="rId3"/>
          <a:stretch>
            <a:fillRect/>
          </a:stretch>
        </p:blipFill>
        <p:spPr>
          <a:xfrm>
            <a:off x="607340" y="1245997"/>
            <a:ext cx="7929319" cy="4867372"/>
          </a:xfrm>
          <a:prstGeom prst="rect">
            <a:avLst/>
          </a:prstGeom>
        </p:spPr>
      </p:pic>
    </p:spTree>
    <p:extLst>
      <p:ext uri="{BB962C8B-B14F-4D97-AF65-F5344CB8AC3E}">
        <p14:creationId xmlns:p14="http://schemas.microsoft.com/office/powerpoint/2010/main" val="2088768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432779"/>
            <a:ext cx="8229600" cy="914400"/>
          </a:xfrm>
        </p:spPr>
        <p:txBody>
          <a:bodyPr/>
          <a:lstStyle/>
          <a:p>
            <a:pPr>
              <a:lnSpc>
                <a:spcPct val="100000"/>
              </a:lnSpc>
              <a:defRPr/>
            </a:pPr>
            <a:r>
              <a:rPr lang="en-US" altLang="en-US" dirty="0">
                <a:solidFill>
                  <a:schemeClr val="bg1"/>
                </a:solidFill>
                <a:latin typeface="Arial" panose="020B0604020202020204" pitchFamily="34" charset="0"/>
                <a:cs typeface="Arial" panose="020B0604020202020204" pitchFamily="34" charset="0"/>
              </a:rPr>
              <a:t>WIOA Dislocated Worker Eligibility</a:t>
            </a:r>
            <a:br>
              <a:rPr lang="en-US" altLang="en-US" dirty="0">
                <a:solidFill>
                  <a:schemeClr val="bg1"/>
                </a:solidFill>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UI Claimant Status, Layoff Status, Workforce Attachment</a:t>
            </a:r>
            <a:br>
              <a:rPr lang="en-US" dirty="0">
                <a:latin typeface="Arial" panose="020B0604020202020204" pitchFamily="34" charset="0"/>
                <a:cs typeface="Arial" panose="020B0604020202020204" pitchFamily="34" charset="0"/>
              </a:rPr>
            </a:br>
            <a:endParaRPr lang="en-US" altLang="en-US" dirty="0">
              <a:solidFill>
                <a:schemeClr val="bg1"/>
              </a:solidFill>
              <a:latin typeface="Arial" panose="020B0604020202020204" pitchFamily="34" charset="0"/>
              <a:cs typeface="Arial" panose="020B0604020202020204" pitchFamily="34" charset="0"/>
            </a:endParaRPr>
          </a:p>
        </p:txBody>
      </p:sp>
      <p:pic>
        <p:nvPicPr>
          <p:cNvPr id="13" name="Picture 12" descr="A screenshot of the Eligibility Criteria screen. &#10;This picture show the areas needed to be completed for UI Claimant Status,  Layoff Status or Workforce Attachment.">
            <a:extLst>
              <a:ext uri="{FF2B5EF4-FFF2-40B4-BE49-F238E27FC236}">
                <a16:creationId xmlns:a16="http://schemas.microsoft.com/office/drawing/2014/main" id="{3C0E3E1D-1378-D668-0B49-F2408AD55711}"/>
              </a:ext>
            </a:extLst>
          </p:cNvPr>
          <p:cNvPicPr>
            <a:picLocks noChangeAspect="1"/>
          </p:cNvPicPr>
          <p:nvPr/>
        </p:nvPicPr>
        <p:blipFill>
          <a:blip r:embed="rId3"/>
          <a:stretch>
            <a:fillRect/>
          </a:stretch>
        </p:blipFill>
        <p:spPr>
          <a:xfrm>
            <a:off x="210967" y="1347178"/>
            <a:ext cx="7632070" cy="4816231"/>
          </a:xfrm>
          <a:prstGeom prst="rect">
            <a:avLst/>
          </a:prstGeom>
        </p:spPr>
      </p:pic>
      <p:pic>
        <p:nvPicPr>
          <p:cNvPr id="15" name="Picture 14" descr="A screenshot showing the Basic tab in Moses. &#10;At the bottom of the picture there are buttons to access the Eligibility Criteria screen.">
            <a:extLst>
              <a:ext uri="{FF2B5EF4-FFF2-40B4-BE49-F238E27FC236}">
                <a16:creationId xmlns:a16="http://schemas.microsoft.com/office/drawing/2014/main" id="{EE2A94E0-50EF-EA2C-CE58-5B4D8471D054}"/>
              </a:ext>
            </a:extLst>
          </p:cNvPr>
          <p:cNvPicPr>
            <a:picLocks noChangeAspect="1"/>
          </p:cNvPicPr>
          <p:nvPr/>
        </p:nvPicPr>
        <p:blipFill>
          <a:blip r:embed="rId4"/>
          <a:stretch>
            <a:fillRect/>
          </a:stretch>
        </p:blipFill>
        <p:spPr>
          <a:xfrm>
            <a:off x="3979147" y="3009944"/>
            <a:ext cx="5132953" cy="3153467"/>
          </a:xfrm>
          <a:prstGeom prst="rect">
            <a:avLst/>
          </a:prstGeom>
        </p:spPr>
      </p:pic>
    </p:spTree>
    <p:extLst>
      <p:ext uri="{BB962C8B-B14F-4D97-AF65-F5344CB8AC3E}">
        <p14:creationId xmlns:p14="http://schemas.microsoft.com/office/powerpoint/2010/main" val="1813273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Hyperlink">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6151f0571e7ae9a1eae29ca63b11f225">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73640304bb77ae64b651e328f036bc53"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197ce3-f327-445f-9ae6-74b08f5a20a9">
      <Terms xmlns="http://schemas.microsoft.com/office/infopath/2007/PartnerControls"/>
    </lcf76f155ced4ddcb4097134ff3c332f>
    <TaxCatchAll xmlns="69eef59b-4fb6-4551-80fa-880d5adf8c1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6B0C2AA-8626-44D8-A32C-D6C41DD536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55AB96-7A3D-4078-87DF-5735D77F772B}">
  <ds:schemaRefs>
    <ds:schemaRef ds:uri="http://purl.org/dc/elements/1.1/"/>
    <ds:schemaRef ds:uri="http://schemas.microsoft.com/office/2006/documentManagement/types"/>
    <ds:schemaRef ds:uri="http://purl.org/dc/dcmitype/"/>
    <ds:schemaRef ds:uri="http://schemas.openxmlformats.org/package/2006/metadata/core-properties"/>
    <ds:schemaRef ds:uri="http://schemas.microsoft.com/office/2006/metadata/properties"/>
    <ds:schemaRef ds:uri="69eef59b-4fb6-4551-80fa-880d5adf8c10"/>
    <ds:schemaRef ds:uri="http://purl.org/dc/terms/"/>
    <ds:schemaRef ds:uri="f8197ce3-f327-445f-9ae6-74b08f5a20a9"/>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70A687DF-B6E1-463E-A22E-98C9FE0F941A}">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1357</TotalTime>
  <Words>4221</Words>
  <Application>Microsoft Office PowerPoint</Application>
  <PresentationFormat>On-screen Show (4:3)</PresentationFormat>
  <Paragraphs>338</Paragraphs>
  <Slides>38</Slides>
  <Notes>32</Notes>
  <HiddenSlides>0</HiddenSlides>
  <MMClips>0</MMClips>
  <ScaleCrop>false</ScaleCrop>
  <HeadingPairs>
    <vt:vector size="4" baseType="variant">
      <vt:variant>
        <vt:lpstr>Theme</vt:lpstr>
      </vt:variant>
      <vt:variant>
        <vt:i4>3</vt:i4>
      </vt:variant>
      <vt:variant>
        <vt:lpstr>Slide Titles</vt:lpstr>
      </vt:variant>
      <vt:variant>
        <vt:i4>38</vt:i4>
      </vt:variant>
    </vt:vector>
  </HeadingPairs>
  <TitlesOfParts>
    <vt:vector size="41" baseType="lpstr">
      <vt:lpstr>Office Theme</vt:lpstr>
      <vt:lpstr>1_Office Theme</vt:lpstr>
      <vt:lpstr>Office Theme</vt:lpstr>
      <vt:lpstr>Housekeeping</vt:lpstr>
      <vt:lpstr>WIOA Title I  Adult and Dislocated Worker Program</vt:lpstr>
      <vt:lpstr>TOPICS</vt:lpstr>
      <vt:lpstr>Importance of the Workforce Innovation and Opportunity Act </vt:lpstr>
      <vt:lpstr>WIOA Adult/DW Priority of Service</vt:lpstr>
      <vt:lpstr>WIOA Adult Eligibility/Priority of Service</vt:lpstr>
      <vt:lpstr>WIOA Dislocated Worker Eligibility Criteria</vt:lpstr>
      <vt:lpstr>WIOA Dislocated Worker Eligibility Employment Status</vt:lpstr>
      <vt:lpstr>WIOA Dislocated Worker Eligibility UI Claimant Status, Layoff Status, Workforce Attachment </vt:lpstr>
      <vt:lpstr>WIOA Dislocated Worker Eligibility Displaced Homemaker</vt:lpstr>
      <vt:lpstr>Income Stuff Self-Attestation Question on Full Tab</vt:lpstr>
      <vt:lpstr>Income Stuff Verifying Income in the Eligibility Criteria Area</vt:lpstr>
      <vt:lpstr>Source Documentation </vt:lpstr>
      <vt:lpstr>WIOA Eligibility Documentation in a Virtual Environment</vt:lpstr>
      <vt:lpstr>Applicant Statement</vt:lpstr>
      <vt:lpstr>Career Services  Basic Services</vt:lpstr>
      <vt:lpstr>Career Services Individualized Career Services </vt:lpstr>
      <vt:lpstr>Career Services Counseling </vt:lpstr>
      <vt:lpstr>Career Services Requirements</vt:lpstr>
      <vt:lpstr>Career Plan in MOSES Goals Tab</vt:lpstr>
      <vt:lpstr>Career Plan Assessment Tab </vt:lpstr>
      <vt:lpstr>Training Services </vt:lpstr>
      <vt:lpstr>Training Services continued…</vt:lpstr>
      <vt:lpstr>Effective Case Management</vt:lpstr>
      <vt:lpstr>Supportive Services and Needs Related Payments </vt:lpstr>
      <vt:lpstr>Coordination with WIOA Partners</vt:lpstr>
      <vt:lpstr>Shared Customers </vt:lpstr>
      <vt:lpstr>Coordination with Partner Programs </vt:lpstr>
      <vt:lpstr>Documenting the Shared Customer in MOSES</vt:lpstr>
      <vt:lpstr>Follow- Up Services  </vt:lpstr>
      <vt:lpstr>Tracking Follow-Up Services in MOSES</vt:lpstr>
      <vt:lpstr> Types of Follow Up Required 12 Month Follow Up</vt:lpstr>
      <vt:lpstr> Types of Follow Up Services Detail Window</vt:lpstr>
      <vt:lpstr>Types of Follow Up Retention Services (Month 1-12)</vt:lpstr>
      <vt:lpstr>Types of Follow Up Employment Follow Up</vt:lpstr>
      <vt:lpstr>Types of Follow Up Employment Detail Window</vt:lpstr>
      <vt:lpstr>Questions?</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Pertuso</dc:creator>
  <cp:lastModifiedBy>Letourneau, Brenda (DCS)</cp:lastModifiedBy>
  <cp:revision>790</cp:revision>
  <cp:lastPrinted>2018-09-06T17:31:39Z</cp:lastPrinted>
  <dcterms:created xsi:type="dcterms:W3CDTF">2018-04-17T17:15:10Z</dcterms:created>
  <dcterms:modified xsi:type="dcterms:W3CDTF">2026-07-30T15:45:17Z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