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4" r:id="rId3"/>
    <p:sldMasterId id="2147483682" r:id="rId4"/>
    <p:sldMasterId id="2147483690" r:id="rId5"/>
    <p:sldMasterId id="2147483698" r:id="rId6"/>
    <p:sldMasterId id="2147483709" r:id="rId7"/>
  </p:sldMasterIdLst>
  <p:notesMasterIdLst>
    <p:notesMasterId r:id="rId26"/>
  </p:notesMasterIdLst>
  <p:handoutMasterIdLst>
    <p:handoutMasterId r:id="rId27"/>
  </p:handoutMasterIdLst>
  <p:sldIdLst>
    <p:sldId id="613" r:id="rId8"/>
    <p:sldId id="614" r:id="rId9"/>
    <p:sldId id="616" r:id="rId10"/>
    <p:sldId id="617" r:id="rId11"/>
    <p:sldId id="257" r:id="rId12"/>
    <p:sldId id="609" r:id="rId13"/>
    <p:sldId id="591" r:id="rId14"/>
    <p:sldId id="602" r:id="rId15"/>
    <p:sldId id="603" r:id="rId16"/>
    <p:sldId id="600" r:id="rId17"/>
    <p:sldId id="608" r:id="rId18"/>
    <p:sldId id="564" r:id="rId19"/>
    <p:sldId id="599" r:id="rId20"/>
    <p:sldId id="598" r:id="rId21"/>
    <p:sldId id="601" r:id="rId22"/>
    <p:sldId id="605" r:id="rId23"/>
    <p:sldId id="607" r:id="rId24"/>
    <p:sldId id="611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C25FADE-F882-49BD-BE07-3FE0E945441D}">
          <p14:sldIdLst>
            <p14:sldId id="613"/>
            <p14:sldId id="614"/>
            <p14:sldId id="616"/>
            <p14:sldId id="617"/>
            <p14:sldId id="257"/>
            <p14:sldId id="609"/>
            <p14:sldId id="591"/>
            <p14:sldId id="602"/>
            <p14:sldId id="603"/>
            <p14:sldId id="600"/>
            <p14:sldId id="608"/>
            <p14:sldId id="564"/>
            <p14:sldId id="599"/>
          </p14:sldIdLst>
        </p14:section>
        <p14:section name="Untitled Section" id="{48B62FBB-699C-4967-9D9F-2BAC21469B84}">
          <p14:sldIdLst>
            <p14:sldId id="598"/>
            <p14:sldId id="601"/>
            <p14:sldId id="605"/>
          </p14:sldIdLst>
        </p14:section>
        <p14:section name="Untitled Section" id="{8502CA57-630B-4AB1-A666-4C60C4349501}">
          <p14:sldIdLst>
            <p14:sldId id="607"/>
            <p14:sldId id="6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ine, Mark (ANF)" initials="FM" lastIdx="8" clrIdx="0"/>
  <p:cmAuthor id="1" name="Sanchez, Natalie (ANF)" initials="SN(" lastIdx="0" clrIdx="1"/>
  <p:cmAuthor id="2" name="O'Malley, Helen (ANF)" initials="OH" lastIdx="1" clrIdx="2"/>
  <p:cmAuthor id="3" name="James, Jennifer (EOLWD)" initials="JJP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007635"/>
    <a:srgbClr val="9999FF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86" autoAdjust="0"/>
    <p:restoredTop sz="77481" autoAdjust="0"/>
  </p:normalViewPr>
  <p:slideViewPr>
    <p:cSldViewPr>
      <p:cViewPr varScale="1">
        <p:scale>
          <a:sx n="67" d="100"/>
          <a:sy n="67" d="100"/>
        </p:scale>
        <p:origin x="115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C91CD-EC66-4A18-8356-1EE436EAD520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7DF2E-02ED-4A4C-8E06-6129E718A6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63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DB8D75-8256-4DE6-960E-3CB80FF15074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3A0E2F-76B9-417E-B0DC-AF868851F6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9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52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12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155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81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337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54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011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663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082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8934A49-479B-48DD-A35C-8881FC9D2694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4/6/2018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373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96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260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472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53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053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400">
                <a:latin typeface="Book Antiqua" pitchFamily="18" charset="0"/>
                <a:cs typeface="Book Antiqu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844566"/>
            <a:ext cx="8077200" cy="4556234"/>
          </a:xfrm>
          <a:ln w="6350" cmpd="sng"/>
        </p:spPr>
        <p:txBody>
          <a:bodyPr/>
          <a:lstStyle>
            <a:lvl1pPr>
              <a:buClrTx/>
              <a:buSzPct val="100000"/>
              <a:defRPr sz="2000">
                <a:solidFill>
                  <a:schemeClr val="tx1"/>
                </a:solidFill>
                <a:latin typeface="Book Antiqua" pitchFamily="18" charset="0"/>
              </a:defRPr>
            </a:lvl1pPr>
            <a:lvl2pPr>
              <a:buClrTx/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Book Antiqua" pitchFamily="18" charset="0"/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38032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86" y="109538"/>
            <a:ext cx="4837482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783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9258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5309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047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Draft for Policy Development Purposes Only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575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939158"/>
            <a:ext cx="80772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3486300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109538"/>
            <a:ext cx="5549030" cy="762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09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86" y="109538"/>
            <a:ext cx="4837482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6051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540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972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5811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353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Draft for Policy Development Purposes Only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143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939158"/>
            <a:ext cx="80772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8253778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109538"/>
            <a:ext cx="5549030" cy="762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2563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86" y="109538"/>
            <a:ext cx="4837482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0514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3251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4639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589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Draft for Policy Development Purposes Only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311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939158"/>
            <a:ext cx="80772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1336143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84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109538"/>
            <a:ext cx="5549030" cy="762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9880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86" y="109538"/>
            <a:ext cx="4837482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9375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129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87287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2686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Draft for Policy Development Purposes Only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0997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939158"/>
            <a:ext cx="80772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3963582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109538"/>
            <a:ext cx="5549030" cy="762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5735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86" y="109538"/>
            <a:ext cx="4837482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5760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1282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7011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36744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6838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Draft for Policy Development Purposes Only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0768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ACED-0860-473F-B221-1AA396F4BA0A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CC00-991D-4F51-B029-5E0F6AF37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518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ACED-0860-473F-B221-1AA396F4BA0A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CC00-991D-4F51-B029-5E0F6AF37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711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ACED-0860-473F-B221-1AA396F4BA0A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CC00-991D-4F51-B029-5E0F6AF37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484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ACED-0860-473F-B221-1AA396F4BA0A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CC00-991D-4F51-B029-5E0F6AF37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919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ACED-0860-473F-B221-1AA396F4BA0A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CC00-991D-4F51-B029-5E0F6AF37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514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ACED-0860-473F-B221-1AA396F4BA0A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CC00-991D-4F51-B029-5E0F6AF37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324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ACED-0860-473F-B221-1AA396F4BA0A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CC00-991D-4F51-B029-5E0F6AF37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4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Draft for Policy Development Purposes Only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087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ACED-0860-473F-B221-1AA396F4BA0A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CC00-991D-4F51-B029-5E0F6AF37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009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ACED-0860-473F-B221-1AA396F4BA0A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CC00-991D-4F51-B029-5E0F6AF37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976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ACED-0860-473F-B221-1AA396F4BA0A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CC00-991D-4F51-B029-5E0F6AF37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754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ACED-0860-473F-B221-1AA396F4BA0A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CC00-991D-4F51-B029-5E0F6AF37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133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ACED-0860-473F-B221-1AA396F4BA0A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CC00-991D-4F51-B029-5E0F6AF3753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721" y="971254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8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9539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ACED-0860-473F-B221-1AA396F4BA0A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CC00-991D-4F51-B029-5E0F6AF37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047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ACED-0860-473F-B221-1AA396F4BA0A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CC00-991D-4F51-B029-5E0F6AF37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903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ACED-0860-473F-B221-1AA396F4BA0A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CC00-991D-4F51-B029-5E0F6AF37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411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ACED-0860-473F-B221-1AA396F4BA0A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CC00-991D-4F51-B029-5E0F6AF37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868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ACED-0860-473F-B221-1AA396F4BA0A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CC00-991D-4F51-B029-5E0F6AF37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7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699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2B13-B259-40FF-BDD6-D6DC6EBC4E0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9D25-9FEE-481A-A7F6-7AE3A7DE1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8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939158"/>
            <a:ext cx="80772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998863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109538"/>
            <a:ext cx="5549030" cy="762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2712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2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11.xml"/><Relationship Id="rId9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9.xml"/><Relationship Id="rId10" Type="http://schemas.openxmlformats.org/officeDocument/2006/relationships/tags" Target="../tags/tag6.xml"/><Relationship Id="rId4" Type="http://schemas.openxmlformats.org/officeDocument/2006/relationships/slideLayout" Target="../slideLayouts/slideLayout18.xml"/><Relationship Id="rId9" Type="http://schemas.openxmlformats.org/officeDocument/2006/relationships/tags" Target="../tags/tag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6.xml"/><Relationship Id="rId10" Type="http://schemas.openxmlformats.org/officeDocument/2006/relationships/tags" Target="../tags/tag8.xml"/><Relationship Id="rId4" Type="http://schemas.openxmlformats.org/officeDocument/2006/relationships/slideLayout" Target="../slideLayouts/slideLayout25.xml"/><Relationship Id="rId9" Type="http://schemas.openxmlformats.org/officeDocument/2006/relationships/tags" Target="../tags/tag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3.xml"/><Relationship Id="rId10" Type="http://schemas.openxmlformats.org/officeDocument/2006/relationships/tags" Target="../tags/tag10.xml"/><Relationship Id="rId4" Type="http://schemas.openxmlformats.org/officeDocument/2006/relationships/slideLayout" Target="../slideLayouts/slideLayout32.xml"/><Relationship Id="rId9" Type="http://schemas.openxmlformats.org/officeDocument/2006/relationships/tags" Target="../tags/tag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40.xml"/><Relationship Id="rId10" Type="http://schemas.openxmlformats.org/officeDocument/2006/relationships/tags" Target="../tags/tag12.xml"/><Relationship Id="rId4" Type="http://schemas.openxmlformats.org/officeDocument/2006/relationships/slideLayout" Target="../slideLayouts/slideLayout39.xml"/><Relationship Id="rId9" Type="http://schemas.openxmlformats.org/officeDocument/2006/relationships/tags" Target="../tags/tag1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blue"/>
          <p:cNvPicPr>
            <a:picLocks noChangeAspect="1" noChangeArrowheads="1"/>
          </p:cNvPicPr>
          <p:nvPr/>
        </p:nvPicPr>
        <p:blipFill>
          <a:blip r:embed="rId11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030" name="Picture 6" descr="best ver2b se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5" name="Text Box 9"/>
          <p:cNvSpPr txBox="1">
            <a:spLocks noChangeArrowheads="1"/>
          </p:cNvSpPr>
          <p:nvPr/>
        </p:nvSpPr>
        <p:spPr bwMode="auto">
          <a:xfrm>
            <a:off x="4038600" y="644525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74C11B1E-D27A-4545-9113-CFB59631C2EA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</p:spTree>
    <p:extLst>
      <p:ext uri="{BB962C8B-B14F-4D97-AF65-F5344CB8AC3E}">
        <p14:creationId xmlns:p14="http://schemas.microsoft.com/office/powerpoint/2010/main" val="183858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07" r:id="rId6"/>
    <p:sldLayoutId id="2147483708" r:id="rId7"/>
  </p:sldLayoutIdLst>
  <p:transition/>
  <p:hf sldNum="0" hd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38600" y="644525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66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transition/>
  <p:hf sldNum="0" hd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38600" y="644525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2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ransition/>
  <p:hf sldNum="0" hd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38600" y="644525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1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ransition/>
  <p:hf sldNum="0" hd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38600" y="644525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29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ransition/>
  <p:hf sldNum="0" hd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38600" y="644525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4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transition/>
  <p:hf sldNum="0" hd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965ACED-0860-473F-B221-1AA396F4BA0A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CC00-991D-4F51-B029-5E0F6AF37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609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6660" y="739006"/>
            <a:ext cx="6619244" cy="1724025"/>
          </a:xfrm>
        </p:spPr>
        <p:txBody>
          <a:bodyPr/>
          <a:lstStyle/>
          <a:p>
            <a:r>
              <a:rPr lang="en-US" sz="3600" b="1" dirty="0" err="1"/>
              <a:t>Capicitación</a:t>
            </a:r>
            <a:r>
              <a:rPr lang="en-US" sz="3600" b="1" dirty="0"/>
              <a:t> </a:t>
            </a:r>
            <a:r>
              <a:rPr lang="en-US" sz="3600" b="1" dirty="0" smtClean="0"/>
              <a:t>para </a:t>
            </a:r>
            <a:r>
              <a:rPr lang="en-US" sz="3600" b="1" dirty="0" err="1" smtClean="0"/>
              <a:t>los</a:t>
            </a:r>
            <a:r>
              <a:rPr lang="en-US" sz="3600" b="1" dirty="0" smtClean="0"/>
              <a:t> 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Operadores </a:t>
            </a:r>
            <a:r>
              <a:rPr lang="en-US" sz="3600" b="1" dirty="0" smtClean="0"/>
              <a:t>de Centros de Gestión </a:t>
            </a:r>
            <a:r>
              <a:rPr lang="es-DO" sz="3600" b="1" dirty="0" smtClean="0"/>
              <a:t>Única</a:t>
            </a:r>
            <a:r>
              <a:rPr lang="en-US" sz="3600" b="1" dirty="0" smtClean="0"/>
              <a:t> Laboral (One-Stop Career Centers) 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052425"/>
            <a:ext cx="6619244" cy="855615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/>
              <a:t>National Peer </a:t>
            </a:r>
            <a:r>
              <a:rPr lang="en-US" sz="2400" b="1" dirty="0"/>
              <a:t>to Peer </a:t>
            </a:r>
            <a:endParaRPr lang="en-US" sz="2400" b="1" dirty="0" smtClean="0"/>
          </a:p>
          <a:p>
            <a:pPr algn="ctr"/>
            <a:r>
              <a:rPr lang="es-SV" sz="2400" b="1" dirty="0" smtClean="0"/>
              <a:t>Capacitación</a:t>
            </a:r>
            <a:r>
              <a:rPr lang="en-US" sz="2400" b="1" dirty="0" smtClean="0"/>
              <a:t> de Asistencia </a:t>
            </a:r>
            <a:r>
              <a:rPr lang="es-HN" sz="2400" b="1" dirty="0" smtClean="0"/>
              <a:t>técnica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86660" y="4653440"/>
            <a:ext cx="7419140" cy="646065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 defTabSz="342900">
              <a:spcBef>
                <a:spcPts val="750"/>
              </a:spcBef>
              <a:buClr>
                <a:srgbClr val="1E5155">
                  <a:lumMod val="40000"/>
                  <a:lumOff val="60000"/>
                </a:srgbClr>
              </a:buClr>
            </a:pPr>
            <a:r>
              <a:rPr lang="en-US" b="1" dirty="0" smtClean="0">
                <a:solidFill>
                  <a:srgbClr val="1E5155">
                    <a:lumMod val="40000"/>
                    <a:lumOff val="60000"/>
                  </a:srgbClr>
                </a:solidFill>
                <a:latin typeface="Century Gothic" panose="020B0502020202020204"/>
              </a:rPr>
              <a:t>Proyecto de </a:t>
            </a:r>
            <a:r>
              <a:rPr lang="en-US" b="1" dirty="0" err="1" smtClean="0">
                <a:solidFill>
                  <a:srgbClr val="1E5155">
                    <a:lumMod val="40000"/>
                    <a:lumOff val="60000"/>
                  </a:srgbClr>
                </a:solidFill>
                <a:latin typeface="Century Gothic" panose="020B0502020202020204"/>
              </a:rPr>
              <a:t>asistencia</a:t>
            </a:r>
            <a:r>
              <a:rPr lang="en-US" b="1" dirty="0" smtClean="0">
                <a:solidFill>
                  <a:srgbClr val="1E5155">
                    <a:lumMod val="40000"/>
                    <a:lumOff val="60000"/>
                  </a:srgbClr>
                </a:solidFill>
                <a:latin typeface="Century Gothic" panose="020B0502020202020204"/>
              </a:rPr>
              <a:t> </a:t>
            </a:r>
            <a:r>
              <a:rPr lang="en-US" b="1" dirty="0" err="1" smtClean="0">
                <a:solidFill>
                  <a:srgbClr val="1E5155">
                    <a:lumMod val="40000"/>
                    <a:lumOff val="60000"/>
                  </a:srgbClr>
                </a:solidFill>
                <a:latin typeface="Century Gothic" panose="020B0502020202020204"/>
              </a:rPr>
              <a:t>tÉcnica</a:t>
            </a:r>
            <a:r>
              <a:rPr lang="en-US" b="1" dirty="0" smtClean="0">
                <a:solidFill>
                  <a:srgbClr val="1E5155">
                    <a:lumMod val="40000"/>
                    <a:lumOff val="60000"/>
                  </a:srgbClr>
                </a:solidFill>
                <a:latin typeface="Century Gothic" panose="020B0502020202020204"/>
              </a:rPr>
              <a:t> para </a:t>
            </a:r>
          </a:p>
          <a:p>
            <a:pPr algn="ctr" defTabSz="342900">
              <a:spcBef>
                <a:spcPts val="750"/>
              </a:spcBef>
              <a:buClr>
                <a:srgbClr val="1E5155">
                  <a:lumMod val="40000"/>
                  <a:lumOff val="60000"/>
                </a:srgbClr>
              </a:buClr>
            </a:pPr>
            <a:r>
              <a:rPr lang="en-US" b="1" dirty="0" smtClean="0">
                <a:solidFill>
                  <a:srgbClr val="1E5155">
                    <a:lumMod val="40000"/>
                    <a:lumOff val="60000"/>
                  </a:srgbClr>
                </a:solidFill>
                <a:latin typeface="Century Gothic" panose="020B0502020202020204"/>
              </a:rPr>
              <a:t>Puerto </a:t>
            </a:r>
            <a:r>
              <a:rPr lang="en-US" b="1" dirty="0">
                <a:solidFill>
                  <a:srgbClr val="1E5155">
                    <a:lumMod val="40000"/>
                    <a:lumOff val="60000"/>
                  </a:srgbClr>
                </a:solidFill>
                <a:latin typeface="Century Gothic" panose="020B0502020202020204"/>
              </a:rPr>
              <a:t>Rico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715000" y="6098449"/>
            <a:ext cx="3286125" cy="646065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defTabSz="342900">
              <a:spcBef>
                <a:spcPts val="750"/>
              </a:spcBef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1050" dirty="0">
                <a:solidFill>
                  <a:srgbClr val="1E5155">
                    <a:lumMod val="40000"/>
                    <a:lumOff val="60000"/>
                  </a:srgbClr>
                </a:solidFill>
                <a:latin typeface="Century Gothic" panose="020B0502020202020204"/>
              </a:rPr>
              <a:t>Massachusetts Division of Career Services</a:t>
            </a:r>
          </a:p>
          <a:p>
            <a:pPr defTabSz="342900">
              <a:spcBef>
                <a:spcPts val="750"/>
              </a:spcBef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1050" dirty="0">
                <a:solidFill>
                  <a:srgbClr val="1E5155">
                    <a:lumMod val="40000"/>
                    <a:lumOff val="60000"/>
                  </a:srgbClr>
                </a:solidFill>
                <a:latin typeface="Century Gothic" panose="020B0502020202020204"/>
              </a:rPr>
              <a:t>US DOL ETA-Region 1</a:t>
            </a:r>
          </a:p>
          <a:p>
            <a:pPr defTabSz="342900">
              <a:spcBef>
                <a:spcPts val="750"/>
              </a:spcBef>
              <a:buClr>
                <a:srgbClr val="1E5155">
                  <a:lumMod val="40000"/>
                  <a:lumOff val="60000"/>
                </a:srgbClr>
              </a:buClr>
            </a:pPr>
            <a:endParaRPr lang="en-US" sz="1500" dirty="0">
              <a:solidFill>
                <a:srgbClr val="1E5155">
                  <a:lumMod val="40000"/>
                  <a:lumOff val="60000"/>
                </a:srgb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84974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LA PARTICIPACIÓN ACTIVA DE DCS</a:t>
            </a:r>
            <a:endParaRPr lang="en-US" sz="2800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36" y="979468"/>
            <a:ext cx="89154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alibri" panose="020F0502020204030204" pitchFamily="34" charset="0"/>
              </a:rPr>
              <a:t>Massachusetts </a:t>
            </a:r>
            <a:r>
              <a:rPr lang="es-ES" sz="2000" dirty="0">
                <a:latin typeface="Calibri" panose="020F0502020204030204" pitchFamily="34" charset="0"/>
              </a:rPr>
              <a:t>autorizó a las Juntas Locales de Desarrollo de la Fuerza Laboral (WDB, por sus siglas en inglés) para llevar a cabo las adquisiciones para el operador </a:t>
            </a:r>
            <a:r>
              <a:rPr lang="es-ES" sz="2000" dirty="0" smtClean="0">
                <a:latin typeface="Calibri" panose="020F0502020204030204" pitchFamily="34" charset="0"/>
              </a:rPr>
              <a:t>principal </a:t>
            </a:r>
            <a:r>
              <a:rPr lang="es-ES" sz="2000" dirty="0">
                <a:latin typeface="Calibri" panose="020F0502020204030204" pitchFamily="34" charset="0"/>
              </a:rPr>
              <a:t>/ proveedor de servicios</a:t>
            </a:r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14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Calibri" panose="020F0502020204030204" pitchFamily="34" charset="0"/>
              </a:rPr>
              <a:t>DCS llevó a cabo reuniones locales con todas las partes en el proceso de RFP y conflictos / firewalls, luego se reunió por separado con cada Junta Local y oficiales de compras municipales que emitirían el </a:t>
            </a:r>
            <a:r>
              <a:rPr lang="es-ES" sz="2000" dirty="0" smtClean="0">
                <a:latin typeface="Calibri" panose="020F0502020204030204" pitchFamily="34" charset="0"/>
              </a:rPr>
              <a:t>RFP</a:t>
            </a:r>
          </a:p>
          <a:p>
            <a:endParaRPr lang="es-ES" sz="20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Calibri" panose="020F0502020204030204" pitchFamily="34" charset="0"/>
              </a:rPr>
              <a:t>¿Fue el proceso, </a:t>
            </a:r>
            <a:r>
              <a:rPr lang="es-ES" sz="2000" dirty="0" smtClean="0">
                <a:latin typeface="Calibri" panose="020F0502020204030204" pitchFamily="34" charset="0"/>
              </a:rPr>
              <a:t>incluyendo </a:t>
            </a:r>
            <a:r>
              <a:rPr lang="es-ES" sz="2000" dirty="0">
                <a:latin typeface="Calibri" panose="020F0502020204030204" pitchFamily="34" charset="0"/>
              </a:rPr>
              <a:t>el proceso de apelaciones, por escrito (Política) en todos los niveles y todas las partes lo entendieron en todos los niveles?</a:t>
            </a:r>
            <a:endParaRPr lang="en-US" sz="2000" dirty="0" smtClean="0">
              <a:latin typeface="Calibri" panose="020F0502020204030204" pitchFamily="34" charset="0"/>
            </a:endParaRPr>
          </a:p>
          <a:p>
            <a:endParaRPr lang="es-ES" sz="20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Calibri" panose="020F0502020204030204" pitchFamily="34" charset="0"/>
              </a:rPr>
              <a:t>¿Participaron los socios de WIOA en el proceso de revisión?</a:t>
            </a:r>
          </a:p>
          <a:p>
            <a:endParaRPr lang="en-US" sz="1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Calibri" panose="020F0502020204030204" pitchFamily="34" charset="0"/>
              </a:rPr>
              <a:t>¿Todas las partes se adhirieron al proceso de firewalls, conflictos y reglas de reuniones abiertas y las funciones específicas de RFP del operador, proveedores de servicios, WDB, agente estatal y fiscal?</a:t>
            </a:r>
          </a:p>
          <a:p>
            <a:endParaRPr lang="en-US" sz="14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Calibri" panose="020F0502020204030204" pitchFamily="34" charset="0"/>
              </a:rPr>
              <a:t>¿La discusión y la recomendación se basaron únicamente en la documentación proporcionada en la solicitud y no en factores externos (por ejemplo, experiencia pasada con el licitador</a:t>
            </a:r>
            <a:r>
              <a:rPr lang="es-ES" sz="2000" dirty="0" smtClean="0">
                <a:latin typeface="Calibri" panose="020F0502020204030204" pitchFamily="34" charset="0"/>
              </a:rPr>
              <a:t>)?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57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178800" cy="762000"/>
          </a:xfrm>
        </p:spPr>
        <p:txBody>
          <a:bodyPr/>
          <a:lstStyle/>
          <a:p>
            <a:r>
              <a:rPr lang="es-ES" sz="2800" dirty="0">
                <a:latin typeface="Calibri" panose="020F0502020204030204" pitchFamily="34" charset="0"/>
              </a:rPr>
              <a:t>LA </a:t>
            </a:r>
            <a:r>
              <a:rPr lang="es-ES" sz="2800" dirty="0" smtClean="0">
                <a:latin typeface="Calibri" panose="020F0502020204030204" pitchFamily="34" charset="0"/>
              </a:rPr>
              <a:t>PARTICIPACIÓN </a:t>
            </a:r>
            <a:r>
              <a:rPr lang="es-ES" sz="2800" dirty="0">
                <a:latin typeface="Calibri" panose="020F0502020204030204" pitchFamily="34" charset="0"/>
              </a:rPr>
              <a:t>ACTIVA DE </a:t>
            </a:r>
            <a:r>
              <a:rPr lang="es-ES" sz="2800" dirty="0" smtClean="0">
                <a:latin typeface="Calibri" panose="020F0502020204030204" pitchFamily="34" charset="0"/>
              </a:rPr>
              <a:t>DCS (continuación) </a:t>
            </a:r>
            <a:endParaRPr lang="en-US" sz="2000" i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8077200" cy="455623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b="0" dirty="0" smtClean="0">
                <a:latin typeface="Calibri" panose="020F0502020204030204" pitchFamily="34" charset="0"/>
              </a:rPr>
              <a:t>¿</a:t>
            </a:r>
            <a:r>
              <a:rPr lang="es-ES" b="0" dirty="0">
                <a:latin typeface="Calibri" panose="020F0502020204030204" pitchFamily="34" charset="0"/>
              </a:rPr>
              <a:t>Se proporcionó la información a todas las partes en la conferencia de licitantes, así como también se compartieron las preguntas y respuestas posteriores a todos los postores registrados en todos los ámbitos</a:t>
            </a:r>
            <a:r>
              <a:rPr lang="es-ES" b="0" dirty="0" smtClean="0">
                <a:latin typeface="Calibri" panose="020F0502020204030204" pitchFamily="34" charset="0"/>
              </a:rPr>
              <a:t>?</a:t>
            </a:r>
          </a:p>
          <a:p>
            <a:pPr marL="0" indent="0">
              <a:buNone/>
            </a:pPr>
            <a:endParaRPr lang="es-ES" b="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0" dirty="0">
                <a:latin typeface="Calibri" panose="020F0502020204030204" pitchFamily="34" charset="0"/>
              </a:rPr>
              <a:t>¿Se documentaron todas las partes de la adquisición para fines de cumplimiento? </a:t>
            </a:r>
            <a:r>
              <a:rPr lang="es-ES" b="0" dirty="0" smtClean="0">
                <a:latin typeface="Calibri" panose="020F0502020204030204" pitchFamily="34" charset="0"/>
              </a:rPr>
              <a:t>(Minuta </a:t>
            </a:r>
            <a:r>
              <a:rPr lang="es-ES" b="0" dirty="0">
                <a:latin typeface="Calibri" panose="020F0502020204030204" pitchFamily="34" charset="0"/>
              </a:rPr>
              <a:t>de la reunión, difusión de información, preguntas, asistencia técnica, publicidad, criterios de presentación y cronogramas cumplidos, visitas y presentaciones disponibles y conducta consistente, competencia fallida o única fuente documentada</a:t>
            </a:r>
            <a:r>
              <a:rPr lang="es-ES" b="0" dirty="0" smtClean="0">
                <a:latin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endParaRPr lang="es-ES" b="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0" dirty="0">
                <a:latin typeface="Calibri" panose="020F0502020204030204" pitchFamily="34" charset="0"/>
              </a:rPr>
              <a:t>¿Las apelaciones tuvieron lugar y se llevaron a cabo adecuadamente</a:t>
            </a:r>
            <a:r>
              <a:rPr lang="es-ES" b="0" dirty="0" smtClean="0">
                <a:latin typeface="Calibri" panose="020F0502020204030204" pitchFamily="34" charset="0"/>
              </a:rPr>
              <a:t>?</a:t>
            </a:r>
            <a:endParaRPr lang="en-US" b="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61040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 bwMode="auto">
          <a:xfrm>
            <a:off x="4267200" y="2703077"/>
            <a:ext cx="0" cy="2687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914400" y="26443"/>
            <a:ext cx="5943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LOCAL AREA COMPOSITION</a:t>
            </a:r>
          </a:p>
          <a:p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Model: Fiscal Agent is the Municipality</a:t>
            </a:r>
            <a:endParaRPr lang="en-US" sz="2400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895600" y="1106067"/>
            <a:ext cx="23241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Oficial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Principal </a:t>
            </a:r>
            <a:r>
              <a:rPr kumimoji="0" 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Electo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6" name="Elbow Connector 5"/>
          <p:cNvCxnSpPr/>
          <p:nvPr/>
        </p:nvCxnSpPr>
        <p:spPr bwMode="auto">
          <a:xfrm>
            <a:off x="5257800" y="1258556"/>
            <a:ext cx="914400" cy="9144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6172200" y="1828800"/>
            <a:ext cx="2362200" cy="53591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Agente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Fiscal</a:t>
            </a:r>
            <a:endParaRPr lang="en-US" sz="1600" dirty="0">
              <a:latin typeface="Calibri" panose="020F050202020403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Empleados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Municipales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9" name="Straight Connector 8"/>
          <p:cNvCxnSpPr>
            <a:stCxn id="4" idx="2"/>
          </p:cNvCxnSpPr>
          <p:nvPr/>
        </p:nvCxnSpPr>
        <p:spPr bwMode="auto">
          <a:xfrm>
            <a:off x="4057650" y="1715667"/>
            <a:ext cx="209550" cy="3810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2634126" y="1941557"/>
            <a:ext cx="3314700" cy="84630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anose="020F0502020204030204" pitchFamily="34" charset="0"/>
              </a:rPr>
              <a:t>Junta Local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Empleados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Municipales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</a:rPr>
              <a:t>FH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Junta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</a:rPr>
              <a:t>Empleados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</a:rPr>
              <a:t> sin fines de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</a:rPr>
              <a:t>lucro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624264" y="2935723"/>
            <a:ext cx="3324561" cy="105501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err="1" smtClean="0">
                <a:latin typeface="Calibri" panose="020F0502020204030204" pitchFamily="34" charset="0"/>
              </a:rPr>
              <a:t>Operador</a:t>
            </a:r>
            <a:r>
              <a:rPr lang="en-US" sz="1600" dirty="0" smtClean="0">
                <a:latin typeface="Calibri" panose="020F0502020204030204" pitchFamily="34" charset="0"/>
              </a:rPr>
              <a:t> Principal /</a:t>
            </a:r>
            <a:r>
              <a:rPr lang="en-US" sz="1600" dirty="0" err="1" smtClean="0">
                <a:latin typeface="Calibri" panose="020F0502020204030204" pitchFamily="34" charset="0"/>
              </a:rPr>
              <a:t>Proveedor</a:t>
            </a:r>
            <a:r>
              <a:rPr lang="en-US" sz="1600" dirty="0" smtClean="0">
                <a:latin typeface="Calibri" panose="020F0502020204030204" pitchFamily="34" charset="0"/>
              </a:rPr>
              <a:t> de </a:t>
            </a:r>
            <a:r>
              <a:rPr lang="en-US" sz="1600" dirty="0" err="1" smtClean="0">
                <a:latin typeface="Calibri" panose="020F0502020204030204" pitchFamily="34" charset="0"/>
              </a:rPr>
              <a:t>Servicios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</a:rPr>
              <a:t>Empleados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</a:rPr>
              <a:t>Municipales</a:t>
            </a:r>
            <a:endParaRPr kumimoji="0" lang="en-US" sz="1600" b="1" i="0" u="none" strike="noStrike" cap="none" normalizeH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15" name="Straight Connector 14"/>
          <p:cNvCxnSpPr>
            <a:stCxn id="13" idx="2"/>
            <a:endCxn id="13" idx="2"/>
          </p:cNvCxnSpPr>
          <p:nvPr/>
        </p:nvCxnSpPr>
        <p:spPr bwMode="auto">
          <a:xfrm>
            <a:off x="4291476" y="2787866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653320" y="4582155"/>
            <a:ext cx="84906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</a:rPr>
              <a:t>8 Areas Locales: </a:t>
            </a:r>
            <a:r>
              <a:rPr lang="en-US" dirty="0" smtClean="0">
                <a:latin typeface="Calibri" panose="020F0502020204030204" pitchFamily="34" charset="0"/>
              </a:rPr>
              <a:t>Boston</a:t>
            </a:r>
            <a:r>
              <a:rPr lang="en-US" b="1" dirty="0" smtClean="0">
                <a:latin typeface="Calibri" panose="020F0502020204030204" pitchFamily="34" charset="0"/>
              </a:rPr>
              <a:t>**</a:t>
            </a:r>
            <a:r>
              <a:rPr lang="en-US" dirty="0" smtClean="0">
                <a:latin typeface="Calibri" panose="020F0502020204030204" pitchFamily="34" charset="0"/>
              </a:rPr>
              <a:t>, Bristol, Franklin/Hampshire (FH), Lowell, Merrimack Valley</a:t>
            </a:r>
            <a:r>
              <a:rPr lang="en-US" b="1" dirty="0" smtClean="0">
                <a:latin typeface="Calibri" panose="020F0502020204030204" pitchFamily="34" charset="0"/>
              </a:rPr>
              <a:t>*</a:t>
            </a:r>
            <a:r>
              <a:rPr lang="en-US" dirty="0" smtClean="0">
                <a:latin typeface="Calibri" panose="020F0502020204030204" pitchFamily="34" charset="0"/>
              </a:rPr>
              <a:t>, North Shore, South Shore and Worcester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Calibri" panose="020F0502020204030204" pitchFamily="34" charset="0"/>
              </a:rPr>
              <a:t>Agente</a:t>
            </a:r>
            <a:r>
              <a:rPr lang="en-US" b="1" dirty="0" smtClean="0">
                <a:latin typeface="Calibri" panose="020F0502020204030204" pitchFamily="34" charset="0"/>
              </a:rPr>
              <a:t> Fiscal </a:t>
            </a:r>
            <a:r>
              <a:rPr lang="en-US" dirty="0" err="1" smtClean="0">
                <a:latin typeface="Calibri" panose="020F0502020204030204" pitchFamily="34" charset="0"/>
              </a:rPr>
              <a:t>es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municipalidad</a:t>
            </a:r>
            <a:endParaRPr lang="en-US" dirty="0" smtClean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Operador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de Centro de Gestión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Ú</a:t>
            </a:r>
            <a:r>
              <a:rPr lang="en-US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nica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Laboral </a:t>
            </a: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es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interno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al </a:t>
            </a: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subreceptor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(6); </a:t>
            </a:r>
          </a:p>
          <a:p>
            <a:pPr lvl="0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Operador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de Centro de Gestión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Ú</a:t>
            </a: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nica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Laboral </a:t>
            </a: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es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una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universidad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comunitaria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(1)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*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el </a:t>
            </a:r>
          </a:p>
          <a:p>
            <a:pPr lvl="0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Operador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no </a:t>
            </a: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tiene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fines de </a:t>
            </a: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lucro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o </a:t>
            </a: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tiene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fines de </a:t>
            </a: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lucro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**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</a:rPr>
              <a:t>Firewalls &amp; </a:t>
            </a:r>
            <a:r>
              <a:rPr lang="en-US" b="1" dirty="0" err="1" smtClean="0">
                <a:latin typeface="Calibri" panose="020F0502020204030204" pitchFamily="34" charset="0"/>
              </a:rPr>
              <a:t>Controles</a:t>
            </a:r>
            <a:r>
              <a:rPr lang="en-US" b="1" dirty="0" smtClean="0">
                <a:latin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</a:rPr>
              <a:t>Internos</a:t>
            </a:r>
            <a:r>
              <a:rPr lang="en-US" b="1" dirty="0" smtClean="0">
                <a:latin typeface="Calibri" panose="020F0502020204030204" pitchFamily="34" charset="0"/>
              </a:rPr>
              <a:t>: </a:t>
            </a:r>
            <a:r>
              <a:rPr lang="en-US" dirty="0" err="1" smtClean="0">
                <a:latin typeface="Calibri" panose="020F0502020204030204" pitchFamily="34" charset="0"/>
              </a:rPr>
              <a:t>Agente</a:t>
            </a:r>
            <a:r>
              <a:rPr lang="en-US" dirty="0" smtClean="0">
                <a:latin typeface="Calibri" panose="020F0502020204030204" pitchFamily="34" charset="0"/>
              </a:rPr>
              <a:t> Fiscal/RFP (Junta o ciudad) o </a:t>
            </a:r>
            <a:r>
              <a:rPr lang="en-US" dirty="0" err="1" smtClean="0">
                <a:latin typeface="Calibri" panose="020F0502020204030204" pitchFamily="34" charset="0"/>
              </a:rPr>
              <a:t>Agente</a:t>
            </a:r>
            <a:r>
              <a:rPr lang="en-US" dirty="0" smtClean="0">
                <a:latin typeface="Calibri" panose="020F0502020204030204" pitchFamily="34" charset="0"/>
              </a:rPr>
              <a:t> Fiscal /</a:t>
            </a:r>
            <a:r>
              <a:rPr lang="en-US" dirty="0" err="1" smtClean="0">
                <a:latin typeface="Calibri" panose="020F0502020204030204" pitchFamily="34" charset="0"/>
              </a:rPr>
              <a:t>Licitador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3223427" y="4103010"/>
            <a:ext cx="838200" cy="457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anose="020F0502020204030204" pitchFamily="34" charset="0"/>
              </a:rPr>
              <a:t>DCS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4495800" y="4098168"/>
            <a:ext cx="762000" cy="457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DUA</a:t>
            </a:r>
          </a:p>
        </p:txBody>
      </p:sp>
    </p:spTree>
    <p:extLst>
      <p:ext uri="{BB962C8B-B14F-4D97-AF65-F5344CB8AC3E}">
        <p14:creationId xmlns:p14="http://schemas.microsoft.com/office/powerpoint/2010/main" val="36990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 bwMode="auto">
          <a:xfrm>
            <a:off x="4267200" y="1718136"/>
            <a:ext cx="0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Rectangle 3"/>
          <p:cNvSpPr/>
          <p:nvPr/>
        </p:nvSpPr>
        <p:spPr bwMode="auto">
          <a:xfrm>
            <a:off x="2819400" y="1160871"/>
            <a:ext cx="2438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Oficial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Principal </a:t>
            </a:r>
            <a:r>
              <a:rPr kumimoji="0" 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Electo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6" name="Elbow Connector 5"/>
          <p:cNvCxnSpPr/>
          <p:nvPr/>
        </p:nvCxnSpPr>
        <p:spPr bwMode="auto">
          <a:xfrm>
            <a:off x="5257800" y="1258556"/>
            <a:ext cx="914400" cy="9144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6172200" y="1600200"/>
            <a:ext cx="2362200" cy="76451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err="1" smtClean="0">
                <a:latin typeface="Calibri" panose="020F0502020204030204" pitchFamily="34" charset="0"/>
              </a:rPr>
              <a:t>Agente</a:t>
            </a:r>
            <a:r>
              <a:rPr lang="en-US" sz="1600" dirty="0" smtClean="0">
                <a:latin typeface="Calibri" panose="020F0502020204030204" pitchFamily="34" charset="0"/>
              </a:rPr>
              <a:t> Fiscal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err="1" smtClean="0">
                <a:latin typeface="Calibri" panose="020F0502020204030204" pitchFamily="34" charset="0"/>
              </a:rPr>
              <a:t>es</a:t>
            </a:r>
            <a:r>
              <a:rPr lang="en-US" sz="1600" dirty="0" smtClean="0">
                <a:latin typeface="Calibri" panose="020F0502020204030204" pitchFamily="34" charset="0"/>
              </a:rPr>
              <a:t> la Junta Local</a:t>
            </a:r>
            <a:endParaRPr kumimoji="0" lang="en-US" sz="1600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009900" y="2197946"/>
            <a:ext cx="2514600" cy="63472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anose="020F0502020204030204" pitchFamily="34" charset="0"/>
              </a:rPr>
              <a:t>Junta Local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Empleados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sin fines de </a:t>
            </a:r>
            <a:r>
              <a:rPr lang="en-US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lucro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743200" y="3260142"/>
            <a:ext cx="3124200" cy="103314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err="1" smtClean="0">
                <a:latin typeface="Calibri" panose="020F0502020204030204" pitchFamily="34" charset="0"/>
              </a:rPr>
              <a:t>Operador</a:t>
            </a:r>
            <a:r>
              <a:rPr lang="en-US" sz="1600" dirty="0" smtClean="0">
                <a:latin typeface="Calibri" panose="020F0502020204030204" pitchFamily="34" charset="0"/>
              </a:rPr>
              <a:t> Principal /</a:t>
            </a:r>
            <a:r>
              <a:rPr lang="es-PR" sz="1600" dirty="0" smtClean="0">
                <a:latin typeface="Calibri" panose="020F0502020204030204" pitchFamily="34" charset="0"/>
              </a:rPr>
              <a:t>Proveedor</a:t>
            </a:r>
            <a:r>
              <a:rPr lang="en-US" sz="1600" dirty="0" smtClean="0">
                <a:latin typeface="Calibri" panose="020F0502020204030204" pitchFamily="34" charset="0"/>
              </a:rPr>
              <a:t> de </a:t>
            </a:r>
            <a:r>
              <a:rPr lang="en-US" sz="1600" dirty="0" err="1" smtClean="0">
                <a:latin typeface="Calibri" panose="020F0502020204030204" pitchFamily="34" charset="0"/>
              </a:rPr>
              <a:t>Servicios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</a:rPr>
              <a:t>Empleados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</a:rPr>
              <a:t> sin fines de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</a:rPr>
              <a:t>lucro</a:t>
            </a:r>
            <a:endParaRPr kumimoji="0" lang="en-US" sz="1600" b="1" i="0" u="none" strike="noStrike" cap="none" normalizeH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Empleados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con fines de </a:t>
            </a:r>
            <a:r>
              <a:rPr lang="en-US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lucro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4267200" y="2847869"/>
            <a:ext cx="0" cy="5049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Rounded Rectangle 29"/>
          <p:cNvSpPr/>
          <p:nvPr/>
        </p:nvSpPr>
        <p:spPr bwMode="auto">
          <a:xfrm>
            <a:off x="4572000" y="4331610"/>
            <a:ext cx="838200" cy="457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DUA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3223427" y="4331610"/>
            <a:ext cx="838200" cy="457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anose="020F0502020204030204" pitchFamily="34" charset="0"/>
              </a:rPr>
              <a:t>DCS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2581" y="4788810"/>
            <a:ext cx="77854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7</a:t>
            </a:r>
            <a:r>
              <a:rPr lang="en-US" b="1" dirty="0" smtClean="0">
                <a:latin typeface="Calibri" panose="020F0502020204030204" pitchFamily="34" charset="0"/>
              </a:rPr>
              <a:t> Areas Locales</a:t>
            </a:r>
            <a:r>
              <a:rPr lang="en-US" dirty="0" smtClean="0">
                <a:latin typeface="Calibri" panose="020F0502020204030204" pitchFamily="34" charset="0"/>
              </a:rPr>
              <a:t>:</a:t>
            </a:r>
            <a:r>
              <a:rPr lang="en-US" b="1" dirty="0" smtClean="0">
                <a:latin typeface="Calibri" panose="020F0502020204030204" pitchFamily="34" charset="0"/>
              </a:rPr>
              <a:t>*</a:t>
            </a:r>
            <a:r>
              <a:rPr lang="en-US" dirty="0" smtClean="0">
                <a:latin typeface="Calibri" panose="020F0502020204030204" pitchFamily="34" charset="0"/>
              </a:rPr>
              <a:t>Berkshire, </a:t>
            </a:r>
            <a:r>
              <a:rPr lang="en-US" b="1" dirty="0" smtClean="0">
                <a:latin typeface="Calibri" panose="020F0502020204030204" pitchFamily="34" charset="0"/>
              </a:rPr>
              <a:t>***</a:t>
            </a:r>
            <a:r>
              <a:rPr lang="en-US" dirty="0" smtClean="0">
                <a:latin typeface="Calibri" panose="020F0502020204030204" pitchFamily="34" charset="0"/>
              </a:rPr>
              <a:t>Brockton, </a:t>
            </a:r>
            <a:r>
              <a:rPr lang="en-US" b="1" dirty="0" smtClean="0">
                <a:latin typeface="Calibri" panose="020F0502020204030204" pitchFamily="34" charset="0"/>
              </a:rPr>
              <a:t>*</a:t>
            </a:r>
            <a:r>
              <a:rPr lang="en-US" dirty="0" smtClean="0">
                <a:latin typeface="Calibri" panose="020F0502020204030204" pitchFamily="34" charset="0"/>
              </a:rPr>
              <a:t>Cape &amp; Islands, </a:t>
            </a:r>
            <a:r>
              <a:rPr lang="en-US" b="1" dirty="0" smtClean="0">
                <a:latin typeface="Calibri" panose="020F0502020204030204" pitchFamily="34" charset="0"/>
              </a:rPr>
              <a:t>*</a:t>
            </a:r>
            <a:r>
              <a:rPr lang="en-US" dirty="0" smtClean="0">
                <a:latin typeface="Calibri" panose="020F0502020204030204" pitchFamily="34" charset="0"/>
              </a:rPr>
              <a:t>Hampden,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     </a:t>
            </a:r>
            <a:r>
              <a:rPr lang="en-US" b="1" dirty="0" smtClean="0">
                <a:latin typeface="Calibri" panose="020F0502020204030204" pitchFamily="34" charset="0"/>
              </a:rPr>
              <a:t>*</a:t>
            </a:r>
            <a:r>
              <a:rPr lang="en-US" dirty="0" smtClean="0">
                <a:latin typeface="Calibri" panose="020F0502020204030204" pitchFamily="34" charset="0"/>
              </a:rPr>
              <a:t>New Bedford, </a:t>
            </a:r>
            <a:r>
              <a:rPr lang="en-US" b="1" dirty="0" smtClean="0">
                <a:latin typeface="Calibri" panose="020F0502020204030204" pitchFamily="34" charset="0"/>
              </a:rPr>
              <a:t>**</a:t>
            </a:r>
            <a:r>
              <a:rPr lang="en-US" dirty="0" smtClean="0">
                <a:latin typeface="Calibri" panose="020F0502020204030204" pitchFamily="34" charset="0"/>
              </a:rPr>
              <a:t>Metro North and </a:t>
            </a:r>
            <a:r>
              <a:rPr lang="en-US" b="1" dirty="0" smtClean="0">
                <a:latin typeface="Calibri" panose="020F0502020204030204" pitchFamily="34" charset="0"/>
              </a:rPr>
              <a:t>****</a:t>
            </a:r>
            <a:r>
              <a:rPr lang="en-US" dirty="0" smtClean="0">
                <a:latin typeface="Calibri" panose="020F0502020204030204" pitchFamily="34" charset="0"/>
              </a:rPr>
              <a:t>North Central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Calibri" panose="020F0502020204030204" pitchFamily="34" charset="0"/>
              </a:rPr>
              <a:t>Operador</a:t>
            </a:r>
            <a:r>
              <a:rPr lang="en-US" b="1" dirty="0" smtClean="0">
                <a:latin typeface="Calibri" panose="020F0502020204030204" pitchFamily="34" charset="0"/>
              </a:rPr>
              <a:t> de Centro de </a:t>
            </a:r>
            <a:r>
              <a:rPr lang="en-US" b="1" dirty="0" err="1" smtClean="0">
                <a:latin typeface="Calibri" panose="020F0502020204030204" pitchFamily="34" charset="0"/>
              </a:rPr>
              <a:t>Gestion</a:t>
            </a:r>
            <a:r>
              <a:rPr lang="en-US" b="1" dirty="0" smtClean="0">
                <a:latin typeface="Calibri" panose="020F0502020204030204" pitchFamily="34" charset="0"/>
              </a:rPr>
              <a:t> </a:t>
            </a:r>
            <a:r>
              <a:rPr lang="es-PR" b="1" dirty="0" smtClean="0">
                <a:latin typeface="Calibri" panose="020F0502020204030204" pitchFamily="34" charset="0"/>
              </a:rPr>
              <a:t>Única</a:t>
            </a:r>
            <a:r>
              <a:rPr lang="en-US" b="1" dirty="0" smtClean="0">
                <a:latin typeface="Calibri" panose="020F0502020204030204" pitchFamily="34" charset="0"/>
              </a:rPr>
              <a:t> Laboral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es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exterrno</a:t>
            </a:r>
            <a:r>
              <a:rPr lang="en-US" dirty="0" smtClean="0">
                <a:latin typeface="Calibri" panose="020F0502020204030204" pitchFamily="34" charset="0"/>
              </a:rPr>
              <a:t> al </a:t>
            </a:r>
            <a:r>
              <a:rPr lang="en-US" dirty="0" err="1" smtClean="0">
                <a:latin typeface="Calibri" panose="020F0502020204030204" pitchFamily="34" charset="0"/>
              </a:rPr>
              <a:t>subreceptor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</a:p>
          <a:p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     (</a:t>
            </a:r>
            <a:r>
              <a:rPr lang="en-US" b="1" dirty="0" smtClean="0">
                <a:latin typeface="Calibri" panose="020F0502020204030204" pitchFamily="34" charset="0"/>
              </a:rPr>
              <a:t>*</a:t>
            </a:r>
            <a:r>
              <a:rPr lang="en-US" dirty="0" smtClean="0">
                <a:latin typeface="Calibri" panose="020F0502020204030204" pitchFamily="34" charset="0"/>
              </a:rPr>
              <a:t>sin fin de </a:t>
            </a:r>
            <a:r>
              <a:rPr lang="en-US" dirty="0" err="1" smtClean="0">
                <a:latin typeface="Calibri" panose="020F0502020204030204" pitchFamily="34" charset="0"/>
              </a:rPr>
              <a:t>lucro</a:t>
            </a:r>
            <a:r>
              <a:rPr lang="en-US" dirty="0" smtClean="0">
                <a:latin typeface="Calibri" panose="020F0502020204030204" pitchFamily="34" charset="0"/>
              </a:rPr>
              <a:t>, </a:t>
            </a:r>
            <a:r>
              <a:rPr lang="en-US" b="1" dirty="0" smtClean="0">
                <a:latin typeface="Calibri" panose="020F0502020204030204" pitchFamily="34" charset="0"/>
              </a:rPr>
              <a:t>**</a:t>
            </a:r>
            <a:r>
              <a:rPr lang="en-US" dirty="0" smtClean="0">
                <a:latin typeface="Calibri" panose="020F0502020204030204" pitchFamily="34" charset="0"/>
              </a:rPr>
              <a:t>con fin de </a:t>
            </a:r>
            <a:r>
              <a:rPr lang="en-US" dirty="0" err="1" smtClean="0">
                <a:latin typeface="Calibri" panose="020F0502020204030204" pitchFamily="34" charset="0"/>
              </a:rPr>
              <a:t>lucro</a:t>
            </a:r>
            <a:r>
              <a:rPr lang="en-US" dirty="0" smtClean="0">
                <a:latin typeface="Calibri" panose="020F0502020204030204" pitchFamily="34" charset="0"/>
              </a:rPr>
              <a:t>, </a:t>
            </a:r>
            <a:r>
              <a:rPr lang="en-US" b="1" dirty="0" smtClean="0">
                <a:latin typeface="Calibri" panose="020F0502020204030204" pitchFamily="34" charset="0"/>
              </a:rPr>
              <a:t>***</a:t>
            </a:r>
            <a:r>
              <a:rPr lang="en-US" dirty="0" smtClean="0">
                <a:latin typeface="Calibri" panose="020F0502020204030204" pitchFamily="34" charset="0"/>
              </a:rPr>
              <a:t>Universidad, </a:t>
            </a:r>
            <a:r>
              <a:rPr lang="en-US" b="1" dirty="0" smtClean="0">
                <a:latin typeface="Calibri" panose="020F0502020204030204" pitchFamily="34" charset="0"/>
              </a:rPr>
              <a:t>****</a:t>
            </a:r>
            <a:r>
              <a:rPr lang="en-US" dirty="0" err="1" smtClean="0">
                <a:latin typeface="Calibri" panose="020F0502020204030204" pitchFamily="34" charset="0"/>
              </a:rPr>
              <a:t>Consortio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Calibri" panose="020F0502020204030204" pitchFamily="34" charset="0"/>
              </a:rPr>
              <a:t>Agente</a:t>
            </a:r>
            <a:r>
              <a:rPr lang="en-US" b="1" dirty="0" smtClean="0">
                <a:latin typeface="Calibri" panose="020F0502020204030204" pitchFamily="34" charset="0"/>
              </a:rPr>
              <a:t> Fiscal </a:t>
            </a:r>
            <a:r>
              <a:rPr lang="en-US" dirty="0" err="1" smtClean="0">
                <a:latin typeface="Calibri" panose="020F0502020204030204" pitchFamily="34" charset="0"/>
              </a:rPr>
              <a:t>es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una</a:t>
            </a:r>
            <a:r>
              <a:rPr lang="en-US" dirty="0" smtClean="0">
                <a:latin typeface="Calibri" panose="020F0502020204030204" pitchFamily="34" charset="0"/>
              </a:rPr>
              <a:t> Junta Local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</a:rPr>
              <a:t>Firewalls y </a:t>
            </a:r>
            <a:r>
              <a:rPr lang="en-US" b="1" dirty="0" err="1" smtClean="0">
                <a:latin typeface="Calibri" panose="020F0502020204030204" pitchFamily="34" charset="0"/>
              </a:rPr>
              <a:t>Controles</a:t>
            </a:r>
            <a:r>
              <a:rPr lang="en-US" b="1" dirty="0" smtClean="0">
                <a:latin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</a:rPr>
              <a:t>Internos</a:t>
            </a:r>
            <a:r>
              <a:rPr lang="en-US" b="1" dirty="0" smtClean="0">
                <a:latin typeface="Calibri" panose="020F0502020204030204" pitchFamily="34" charset="0"/>
              </a:rPr>
              <a:t>: </a:t>
            </a:r>
            <a:r>
              <a:rPr lang="en-US" dirty="0" smtClean="0">
                <a:latin typeface="Calibri" panose="020F0502020204030204" pitchFamily="34" charset="0"/>
              </a:rPr>
              <a:t> Junta/Fiscal, Junta/</a:t>
            </a:r>
            <a:r>
              <a:rPr lang="en-US" dirty="0" err="1" smtClean="0">
                <a:latin typeface="Calibri" panose="020F0502020204030204" pitchFamily="34" charset="0"/>
              </a:rPr>
              <a:t>Licitador</a:t>
            </a:r>
            <a:r>
              <a:rPr lang="en-US" dirty="0" smtClean="0">
                <a:latin typeface="Calibri" panose="020F0502020204030204" pitchFamily="34" charset="0"/>
              </a:rPr>
              <a:t> (</a:t>
            </a:r>
            <a:r>
              <a:rPr lang="en-US" dirty="0" err="1" smtClean="0">
                <a:latin typeface="Calibri" panose="020F0502020204030204" pitchFamily="34" charset="0"/>
              </a:rPr>
              <a:t>Operador</a:t>
            </a:r>
            <a:r>
              <a:rPr lang="en-US" dirty="0" smtClean="0">
                <a:latin typeface="Calibri" panose="020F0502020204030204" pitchFamily="34" charset="0"/>
              </a:rPr>
              <a:t> de Centro de Gestión </a:t>
            </a:r>
            <a:r>
              <a:rPr lang="en-US" dirty="0" err="1">
                <a:latin typeface="Calibri" panose="020F0502020204030204" pitchFamily="34" charset="0"/>
              </a:rPr>
              <a:t>Ú</a:t>
            </a:r>
            <a:r>
              <a:rPr lang="en-US" dirty="0" err="1" smtClean="0">
                <a:latin typeface="Calibri" panose="020F0502020204030204" pitchFamily="34" charset="0"/>
              </a:rPr>
              <a:t>nica</a:t>
            </a:r>
            <a:r>
              <a:rPr lang="en-US" dirty="0" smtClean="0">
                <a:latin typeface="Calibri" panose="020F0502020204030204" pitchFamily="34" charset="0"/>
              </a:rPr>
              <a:t> Laboral)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14400" y="48963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Calibri" panose="020F0502020204030204" pitchFamily="34" charset="0"/>
              </a:rPr>
              <a:t>LOCAL AREA </a:t>
            </a:r>
            <a:r>
              <a:rPr lang="en-US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COMPOSITION</a:t>
            </a:r>
          </a:p>
          <a:p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Model: Fiscal Agent is the LWDB</a:t>
            </a:r>
            <a:endParaRPr lang="en-US" sz="2400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6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 bwMode="auto">
          <a:xfrm>
            <a:off x="4267200" y="1718136"/>
            <a:ext cx="0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Rectangle 3"/>
          <p:cNvSpPr/>
          <p:nvPr/>
        </p:nvSpPr>
        <p:spPr bwMode="auto">
          <a:xfrm>
            <a:off x="2924909" y="1213423"/>
            <a:ext cx="2432538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Calibri" panose="020F0502020204030204" pitchFamily="34" charset="0"/>
              </a:rPr>
              <a:t>Oficial</a:t>
            </a:r>
            <a:r>
              <a:rPr lang="en-US" dirty="0" smtClean="0">
                <a:latin typeface="Calibri" panose="020F0502020204030204" pitchFamily="34" charset="0"/>
              </a:rPr>
              <a:t> Principal </a:t>
            </a:r>
            <a:r>
              <a:rPr lang="en-US" dirty="0" err="1">
                <a:latin typeface="Calibri" panose="020F0502020204030204" pitchFamily="34" charset="0"/>
              </a:rPr>
              <a:t>E</a:t>
            </a:r>
            <a:r>
              <a:rPr lang="en-US" dirty="0" err="1" smtClean="0">
                <a:latin typeface="Calibri" panose="020F0502020204030204" pitchFamily="34" charset="0"/>
              </a:rPr>
              <a:t>lecto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6" name="Elbow Connector 5"/>
          <p:cNvCxnSpPr/>
          <p:nvPr/>
        </p:nvCxnSpPr>
        <p:spPr bwMode="auto">
          <a:xfrm>
            <a:off x="5257800" y="1258556"/>
            <a:ext cx="914400" cy="9144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6172200" y="1828800"/>
            <a:ext cx="2590800" cy="7235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Agente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Fiscal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</a:rPr>
              <a:t>Entidad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</a:rPr>
              <a:t> sin fines de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</a:rPr>
              <a:t>lucro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743201" y="2193052"/>
            <a:ext cx="3024554" cy="63472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</a:rPr>
              <a:t>Junta Local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Employeados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sin fines de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lucro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743202" y="3372896"/>
            <a:ext cx="3200398" cy="78712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Calibri" panose="020F0502020204030204" pitchFamily="34" charset="0"/>
              </a:rPr>
              <a:t>Operador</a:t>
            </a:r>
            <a:r>
              <a:rPr lang="en-US" dirty="0" smtClean="0">
                <a:latin typeface="Calibri" panose="020F0502020204030204" pitchFamily="34" charset="0"/>
              </a:rPr>
              <a:t> Principal/</a:t>
            </a:r>
            <a:r>
              <a:rPr lang="en-US" dirty="0" err="1" smtClean="0">
                <a:latin typeface="Calibri" panose="020F0502020204030204" pitchFamily="34" charset="0"/>
              </a:rPr>
              <a:t>Proveedor</a:t>
            </a:r>
            <a:r>
              <a:rPr lang="en-US" dirty="0" smtClean="0">
                <a:latin typeface="Calibri" panose="020F0502020204030204" pitchFamily="34" charset="0"/>
              </a:rPr>
              <a:t> de </a:t>
            </a:r>
            <a:r>
              <a:rPr lang="en-US" dirty="0" err="1" smtClean="0">
                <a:latin typeface="Calibri" panose="020F0502020204030204" pitchFamily="34" charset="0"/>
              </a:rPr>
              <a:t>Servicios</a:t>
            </a:r>
            <a:endParaRPr lang="en-US" dirty="0" smtClean="0">
              <a:latin typeface="Calibri" panose="020F050202020403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Entidad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con fines de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lucro</a:t>
            </a: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4267200" y="2847869"/>
            <a:ext cx="0" cy="5049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Rounded Rectangle 29"/>
          <p:cNvSpPr/>
          <p:nvPr/>
        </p:nvSpPr>
        <p:spPr bwMode="auto">
          <a:xfrm>
            <a:off x="4724400" y="4355960"/>
            <a:ext cx="838200" cy="457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DUA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2924909" y="4355960"/>
            <a:ext cx="1143000" cy="457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</a:rPr>
              <a:t>DCS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-70952"/>
            <a:ext cx="6019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COMPOSICIÓN DEL AREA LOCAL</a:t>
            </a:r>
          </a:p>
          <a:p>
            <a:r>
              <a:rPr lang="en-US" sz="2400" b="1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Modelo</a:t>
            </a:r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: El </a:t>
            </a:r>
            <a:r>
              <a:rPr lang="en-US" sz="2400" b="1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Agente</a:t>
            </a:r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 Fiscal </a:t>
            </a:r>
            <a:r>
              <a:rPr lang="en-US" sz="2400" b="1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es</a:t>
            </a:r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 sin fines de </a:t>
            </a:r>
            <a:r>
              <a:rPr lang="en-US" sz="2400" b="1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lucro</a:t>
            </a:r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endParaRPr lang="en-US" sz="2400" b="1" dirty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endParaRPr lang="en-US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558" y="5080099"/>
            <a:ext cx="7658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1 </a:t>
            </a:r>
            <a:r>
              <a:rPr lang="en-US" b="1" dirty="0" err="1">
                <a:latin typeface="Calibri" panose="020F0502020204030204" pitchFamily="34" charset="0"/>
              </a:rPr>
              <a:t>Á</a:t>
            </a:r>
            <a:r>
              <a:rPr lang="en-US" b="1" dirty="0" err="1" smtClean="0">
                <a:latin typeface="Calibri" panose="020F0502020204030204" pitchFamily="34" charset="0"/>
              </a:rPr>
              <a:t>rea</a:t>
            </a:r>
            <a:r>
              <a:rPr lang="en-US" b="1" dirty="0" smtClean="0">
                <a:latin typeface="Calibri" panose="020F0502020204030204" pitchFamily="34" charset="0"/>
              </a:rPr>
              <a:t> Local</a:t>
            </a:r>
            <a:r>
              <a:rPr lang="en-US" dirty="0" smtClean="0">
                <a:latin typeface="Calibri" panose="020F0502020204030204" pitchFamily="34" charset="0"/>
              </a:rPr>
              <a:t>: Metro Sur/</a:t>
            </a:r>
            <a:r>
              <a:rPr lang="en-US" dirty="0" err="1" smtClean="0">
                <a:latin typeface="Calibri" panose="020F0502020204030204" pitchFamily="34" charset="0"/>
              </a:rPr>
              <a:t>Oeste</a:t>
            </a: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Calibri" panose="020F0502020204030204" pitchFamily="34" charset="0"/>
              </a:rPr>
              <a:t>Operador</a:t>
            </a:r>
            <a:r>
              <a:rPr lang="en-US" b="1" dirty="0" smtClean="0">
                <a:latin typeface="Calibri" panose="020F0502020204030204" pitchFamily="34" charset="0"/>
              </a:rPr>
              <a:t> de Centro de Gestión </a:t>
            </a:r>
            <a:r>
              <a:rPr lang="en-US" b="1" dirty="0" err="1">
                <a:latin typeface="Calibri" panose="020F0502020204030204" pitchFamily="34" charset="0"/>
              </a:rPr>
              <a:t>Ú</a:t>
            </a:r>
            <a:r>
              <a:rPr lang="en-US" b="1" dirty="0" err="1" smtClean="0">
                <a:latin typeface="Calibri" panose="020F0502020204030204" pitchFamily="34" charset="0"/>
              </a:rPr>
              <a:t>nica</a:t>
            </a:r>
            <a:r>
              <a:rPr lang="en-US" b="1" dirty="0" smtClean="0">
                <a:latin typeface="Calibri" panose="020F0502020204030204" pitchFamily="34" charset="0"/>
              </a:rPr>
              <a:t> Laboral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es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externo</a:t>
            </a:r>
            <a:r>
              <a:rPr lang="en-US" dirty="0" smtClean="0">
                <a:latin typeface="Calibri" panose="020F0502020204030204" pitchFamily="34" charset="0"/>
              </a:rPr>
              <a:t> al </a:t>
            </a:r>
            <a:r>
              <a:rPr lang="en-US" dirty="0" err="1" smtClean="0">
                <a:latin typeface="Calibri" panose="020F0502020204030204" pitchFamily="34" charset="0"/>
              </a:rPr>
              <a:t>subreceptor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Calibri" panose="020F0502020204030204" pitchFamily="34" charset="0"/>
              </a:rPr>
              <a:t>Agente</a:t>
            </a:r>
            <a:r>
              <a:rPr lang="en-US" b="1" dirty="0" smtClean="0">
                <a:latin typeface="Calibri" panose="020F0502020204030204" pitchFamily="34" charset="0"/>
              </a:rPr>
              <a:t> fiscal </a:t>
            </a:r>
            <a:r>
              <a:rPr lang="en-US" dirty="0" err="1" smtClean="0">
                <a:latin typeface="Calibri" panose="020F0502020204030204" pitchFamily="34" charset="0"/>
              </a:rPr>
              <a:t>es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una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entidad</a:t>
            </a:r>
            <a:r>
              <a:rPr lang="en-US" dirty="0" smtClean="0">
                <a:latin typeface="Calibri" panose="020F0502020204030204" pitchFamily="34" charset="0"/>
              </a:rPr>
              <a:t> sin fines de </a:t>
            </a:r>
            <a:r>
              <a:rPr lang="en-US" dirty="0" err="1" smtClean="0">
                <a:latin typeface="Calibri" panose="020F0502020204030204" pitchFamily="34" charset="0"/>
              </a:rPr>
              <a:t>lucro</a:t>
            </a: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Firewalls &amp; </a:t>
            </a:r>
            <a:r>
              <a:rPr lang="en-US" b="1" dirty="0" err="1" smtClean="0">
                <a:latin typeface="Calibri" panose="020F0502020204030204" pitchFamily="34" charset="0"/>
              </a:rPr>
              <a:t>Controles</a:t>
            </a:r>
            <a:r>
              <a:rPr lang="en-US" b="1" dirty="0" smtClean="0">
                <a:latin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</a:rPr>
              <a:t>Internos</a:t>
            </a:r>
            <a:r>
              <a:rPr lang="en-US" b="1" dirty="0" smtClean="0">
                <a:latin typeface="Calibri" panose="020F0502020204030204" pitchFamily="34" charset="0"/>
              </a:rPr>
              <a:t>: </a:t>
            </a:r>
            <a:r>
              <a:rPr lang="en-US" dirty="0" smtClean="0">
                <a:latin typeface="Calibri" panose="020F0502020204030204" pitchFamily="34" charset="0"/>
              </a:rPr>
              <a:t> Junta/Fiscal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smtClean="0">
                <a:latin typeface="Calibri" panose="020F0502020204030204" pitchFamily="34" charset="0"/>
              </a:rPr>
              <a:t>Junta/</a:t>
            </a:r>
            <a:r>
              <a:rPr lang="en-US" dirty="0" err="1" smtClean="0">
                <a:latin typeface="Calibri" panose="020F0502020204030204" pitchFamily="34" charset="0"/>
              </a:rPr>
              <a:t>Licitador</a:t>
            </a:r>
            <a:r>
              <a:rPr lang="en-US" dirty="0" smtClean="0">
                <a:latin typeface="Calibri" panose="020F0502020204030204" pitchFamily="34" charset="0"/>
              </a:rPr>
              <a:t> (</a:t>
            </a:r>
            <a:r>
              <a:rPr lang="en-US" dirty="0" err="1" smtClean="0">
                <a:latin typeface="Calibri" panose="020F0502020204030204" pitchFamily="34" charset="0"/>
              </a:rPr>
              <a:t>Operador</a:t>
            </a:r>
            <a:r>
              <a:rPr lang="en-US" dirty="0" smtClean="0">
                <a:latin typeface="Calibri" panose="020F0502020204030204" pitchFamily="34" charset="0"/>
              </a:rPr>
              <a:t> del Centro de Gestión </a:t>
            </a:r>
            <a:r>
              <a:rPr lang="en-US" dirty="0" err="1">
                <a:latin typeface="Calibri" panose="020F0502020204030204" pitchFamily="34" charset="0"/>
              </a:rPr>
              <a:t>Ú</a:t>
            </a:r>
            <a:r>
              <a:rPr lang="en-US" dirty="0" err="1" smtClean="0">
                <a:latin typeface="Calibri" panose="020F0502020204030204" pitchFamily="34" charset="0"/>
              </a:rPr>
              <a:t>nica</a:t>
            </a:r>
            <a:r>
              <a:rPr lang="en-US" dirty="0" smtClean="0">
                <a:latin typeface="Calibri" panose="020F0502020204030204" pitchFamily="34" charset="0"/>
              </a:rPr>
              <a:t> Laboral )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10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48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DESPUÉS DE LA SELECCIÓN </a:t>
            </a:r>
            <a:endParaRPr lang="en-US" sz="2800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95400"/>
            <a:ext cx="8458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r>
              <a:rPr lang="es-ES" dirty="0"/>
              <a:t>Todas las 16 áreas completaron el proceso de selección. Se requirió una votación en la mesa directiva para ratificar la recomendación </a:t>
            </a:r>
            <a:r>
              <a:rPr lang="es-ES" dirty="0" smtClean="0"/>
              <a:t>del Operador de Gestión Única Laboral (</a:t>
            </a:r>
            <a:r>
              <a:rPr lang="es-ES" dirty="0" err="1" smtClean="0"/>
              <a:t>One</a:t>
            </a:r>
            <a:r>
              <a:rPr lang="es-ES" dirty="0" smtClean="0"/>
              <a:t>-Stop) </a:t>
            </a:r>
            <a:r>
              <a:rPr lang="es-ES" dirty="0"/>
              <a:t>/ </a:t>
            </a:r>
            <a:r>
              <a:rPr lang="es-ES" dirty="0" smtClean="0"/>
              <a:t>Proveedor de Servicio</a:t>
            </a:r>
            <a:endParaRPr lang="es-ES" dirty="0"/>
          </a:p>
          <a:p>
            <a:endParaRPr lang="es-ES" dirty="0"/>
          </a:p>
          <a:p>
            <a:r>
              <a:rPr lang="es-ES" dirty="0"/>
              <a:t>En 12 áreas, a los proveedores de servicios actuales se les otorgó la oferta de operador </a:t>
            </a:r>
            <a:r>
              <a:rPr lang="es-ES" dirty="0" smtClean="0"/>
              <a:t>principal  </a:t>
            </a:r>
            <a:r>
              <a:rPr lang="es-ES" dirty="0"/>
              <a:t>/ </a:t>
            </a:r>
            <a:r>
              <a:rPr lang="es-ES" dirty="0" smtClean="0"/>
              <a:t>proveedor </a:t>
            </a:r>
            <a:r>
              <a:rPr lang="es-ES" dirty="0"/>
              <a:t>de servicios</a:t>
            </a:r>
          </a:p>
          <a:p>
            <a:endParaRPr lang="es-ES" dirty="0"/>
          </a:p>
          <a:p>
            <a:r>
              <a:rPr lang="es-ES" dirty="0"/>
              <a:t>En 4 áreas, hay nuevos operadores principales / proveedores de servicios: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2 áreas han seleccionado una agencia con fines de </a:t>
            </a:r>
            <a:r>
              <a:rPr lang="es-ES" dirty="0" smtClean="0"/>
              <a:t>lucro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1</a:t>
            </a:r>
            <a:r>
              <a:rPr lang="es-ES" dirty="0" smtClean="0"/>
              <a:t> </a:t>
            </a:r>
            <a:r>
              <a:rPr lang="es-ES" dirty="0"/>
              <a:t>Área ha seleccionado </a:t>
            </a:r>
            <a:r>
              <a:rPr lang="es-ES" dirty="0" smtClean="0"/>
              <a:t>una Universidad Comunitaria (</a:t>
            </a:r>
            <a:r>
              <a:rPr lang="es-ES" dirty="0" err="1" smtClean="0"/>
              <a:t>Community</a:t>
            </a:r>
            <a:r>
              <a:rPr lang="es-ES" dirty="0" smtClean="0"/>
              <a:t> </a:t>
            </a:r>
            <a:r>
              <a:rPr lang="es-ES" dirty="0" err="1" smtClean="0"/>
              <a:t>College</a:t>
            </a:r>
            <a:r>
              <a:rPr lang="es-ES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1 </a:t>
            </a:r>
            <a:r>
              <a:rPr lang="es-ES" dirty="0"/>
              <a:t>Área entró en un acuerdo de "Consorcio" de fuente única</a:t>
            </a:r>
          </a:p>
          <a:p>
            <a:endParaRPr lang="es-ES" dirty="0"/>
          </a:p>
          <a:p>
            <a:r>
              <a:rPr lang="es-ES" dirty="0" smtClean="0"/>
              <a:t>Massachusetts </a:t>
            </a:r>
            <a:r>
              <a:rPr lang="es-ES" dirty="0"/>
              <a:t>usará esta experiencia para aclarar definiciones y fortalecer políticas y procedimientos para el próximo proceso competitivo de selección de operador / proveedor de servicio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97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621751"/>
              </p:ext>
            </p:extLst>
          </p:nvPr>
        </p:nvGraphicFramePr>
        <p:xfrm>
          <a:off x="990600" y="1676400"/>
          <a:ext cx="7239000" cy="4754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97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AGENTE</a:t>
                      </a:r>
                      <a:r>
                        <a:rPr lang="en-US" sz="2400" baseline="0" dirty="0" smtClean="0">
                          <a:latin typeface="Calibri" panose="020F0502020204030204" pitchFamily="34" charset="0"/>
                        </a:rPr>
                        <a:t> FISCAL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OPERADOR DE CENTRO</a:t>
                      </a:r>
                      <a:r>
                        <a:rPr lang="en-US" sz="2400" baseline="0" dirty="0" smtClean="0">
                          <a:latin typeface="Calibri" panose="020F0502020204030204" pitchFamily="34" charset="0"/>
                        </a:rPr>
                        <a:t> DE GESTIÓN ÚNICA LABORAL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alibri" panose="020F0502020204030204" pitchFamily="34" charset="0"/>
                        </a:rPr>
                        <a:t>Municipalidad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alibri" panose="020F0502020204030204" pitchFamily="34" charset="0"/>
                        </a:rPr>
                        <a:t>Municipalidad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alibri" panose="020F0502020204030204" pitchFamily="34" charset="0"/>
                        </a:rPr>
                        <a:t>Municipalidad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Universidad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Comunitaria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alibri" panose="020F0502020204030204" pitchFamily="34" charset="0"/>
                        </a:rPr>
                        <a:t>Municipalidad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Con</a:t>
                      </a:r>
                      <a:r>
                        <a:rPr lang="en-US" sz="2400" baseline="0" dirty="0" smtClean="0">
                          <a:latin typeface="Calibri" panose="020F0502020204030204" pitchFamily="34" charset="0"/>
                        </a:rPr>
                        <a:t> fines de </a:t>
                      </a:r>
                      <a:r>
                        <a:rPr lang="en-US" sz="2400" baseline="0" dirty="0" err="1" smtClean="0">
                          <a:latin typeface="Calibri" panose="020F0502020204030204" pitchFamily="34" charset="0"/>
                        </a:rPr>
                        <a:t>lucro</a:t>
                      </a:r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/Sin</a:t>
                      </a:r>
                      <a:r>
                        <a:rPr lang="en-US" sz="2400" baseline="0" dirty="0" smtClean="0">
                          <a:latin typeface="Calibri" panose="020F0502020204030204" pitchFamily="34" charset="0"/>
                        </a:rPr>
                        <a:t> fines de </a:t>
                      </a:r>
                      <a:r>
                        <a:rPr lang="en-US" sz="2400" baseline="0" dirty="0" err="1" smtClean="0">
                          <a:latin typeface="Calibri" panose="020F0502020204030204" pitchFamily="34" charset="0"/>
                        </a:rPr>
                        <a:t>lucro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</a:rPr>
                        <a:t>Junta</a:t>
                      </a:r>
                      <a:r>
                        <a:rPr lang="en-US" sz="24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</a:rPr>
                        <a:t> de la </a:t>
                      </a:r>
                      <a:r>
                        <a:rPr lang="en-US" sz="2400" baseline="0" dirty="0" err="1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</a:rPr>
                        <a:t>Fuerza</a:t>
                      </a:r>
                      <a:r>
                        <a:rPr lang="en-US" sz="24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</a:rPr>
                        <a:t> Laboral 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fines de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lucro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/Sin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fines de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lucro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</a:rPr>
                        <a:t>Junta</a:t>
                      </a:r>
                      <a:r>
                        <a:rPr lang="en-US" sz="24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</a:rPr>
                        <a:t> de la </a:t>
                      </a:r>
                      <a:r>
                        <a:rPr lang="en-US" sz="2400" baseline="0" dirty="0" err="1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</a:rPr>
                        <a:t>Fuerza</a:t>
                      </a:r>
                      <a:r>
                        <a:rPr lang="en-US" sz="24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</a:rPr>
                        <a:t> Laboral 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Universidad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</a:rPr>
                        <a:t>Junta</a:t>
                      </a:r>
                      <a:r>
                        <a:rPr lang="en-US" sz="24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</a:rPr>
                        <a:t> de la </a:t>
                      </a:r>
                      <a:r>
                        <a:rPr lang="en-US" sz="2400" baseline="0" dirty="0" err="1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</a:rPr>
                        <a:t>Fuerza</a:t>
                      </a:r>
                      <a:r>
                        <a:rPr lang="en-US" sz="24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</a:rPr>
                        <a:t> Laboral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alibri" panose="020F0502020204030204" pitchFamily="34" charset="0"/>
                        </a:rPr>
                        <a:t>Consortio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</a:rPr>
                        <a:t>Sin</a:t>
                      </a:r>
                      <a:r>
                        <a:rPr lang="en-US" sz="24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</a:rPr>
                        <a:t> fines de </a:t>
                      </a:r>
                      <a:r>
                        <a:rPr lang="en-US" sz="2400" baseline="0" dirty="0" err="1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</a:rPr>
                        <a:t>lucro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</a:rPr>
                        <a:t>Con</a:t>
                      </a:r>
                      <a:r>
                        <a:rPr lang="en-US" sz="24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</a:rPr>
                        <a:t> fines de </a:t>
                      </a:r>
                      <a:r>
                        <a:rPr lang="en-US" sz="2400" baseline="0" dirty="0" err="1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</a:rPr>
                        <a:t>lucro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44214" y="762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 RECAPITULACIÓN DE LA CONFIGURACIÓN LOCAL </a:t>
            </a:r>
          </a:p>
        </p:txBody>
      </p:sp>
    </p:spTree>
    <p:extLst>
      <p:ext uri="{BB962C8B-B14F-4D97-AF65-F5344CB8AC3E}">
        <p14:creationId xmlns:p14="http://schemas.microsoft.com/office/powerpoint/2010/main" val="36488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48389"/>
            <a:ext cx="5664200" cy="762000"/>
          </a:xfrm>
        </p:spPr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</a:rPr>
              <a:t>REGLAS DE ORO DEL PROCESO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48373"/>
            <a:ext cx="8610600" cy="5867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sz="1650" b="0" dirty="0" smtClean="0">
                <a:latin typeface="Calibri" panose="020F0502020204030204" pitchFamily="34" charset="0"/>
              </a:rPr>
              <a:t>El </a:t>
            </a:r>
            <a:r>
              <a:rPr lang="es-ES" sz="1650" b="0" dirty="0">
                <a:latin typeface="Calibri" panose="020F0502020204030204" pitchFamily="34" charset="0"/>
              </a:rPr>
              <a:t>agente fiscal se encuentra en una posición de pivote única ya que el agente fiscal debe proporcionar información general a todos los ofertantes y también información más detallada a sus entidades comerciales asociadas en el curso normal del negocio, particularmente cuando las entidades comerciales ocupan ahora lugares conflictivos en el proceso de licitación.</a:t>
            </a:r>
            <a:r>
              <a:rPr lang="en-US" sz="1650" b="0" dirty="0" smtClean="0">
                <a:latin typeface="Calibri" panose="020F050202020403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650" b="0" dirty="0" smtClean="0">
                <a:latin typeface="Calibri" panose="020F0502020204030204" pitchFamily="34" charset="0"/>
              </a:rPr>
              <a:t>Por </a:t>
            </a:r>
            <a:r>
              <a:rPr lang="es-ES" sz="1650" b="0" dirty="0">
                <a:latin typeface="Calibri" panose="020F0502020204030204" pitchFamily="34" charset="0"/>
              </a:rPr>
              <a:t>ejemplo, si el </a:t>
            </a:r>
            <a:r>
              <a:rPr lang="es-ES" sz="1650" b="0" dirty="0" smtClean="0">
                <a:latin typeface="Calibri" panose="020F0502020204030204" pitchFamily="34" charset="0"/>
              </a:rPr>
              <a:t>agente </a:t>
            </a:r>
            <a:r>
              <a:rPr lang="es-ES" sz="1650" b="0" dirty="0">
                <a:latin typeface="Calibri" panose="020F0502020204030204" pitchFamily="34" charset="0"/>
              </a:rPr>
              <a:t>fiscal está ayudando al WDB a desarrollar la estructura presupuestaria de RFP para obtener respuestas específicas, tampoco puede ayudar al licitador </a:t>
            </a:r>
            <a:r>
              <a:rPr lang="es-ES" sz="1650" b="0" dirty="0" smtClean="0">
                <a:latin typeface="Calibri" panose="020F0502020204030204" pitchFamily="34" charset="0"/>
              </a:rPr>
              <a:t>OS/SP </a:t>
            </a:r>
            <a:r>
              <a:rPr lang="es-ES" sz="1650" b="0" dirty="0">
                <a:latin typeface="Calibri" panose="020F0502020204030204" pitchFamily="34" charset="0"/>
              </a:rPr>
              <a:t>a construir su presupuesto de oferta porque el </a:t>
            </a:r>
            <a:r>
              <a:rPr lang="es-ES" sz="1650" b="0" dirty="0" smtClean="0">
                <a:latin typeface="Calibri" panose="020F0502020204030204" pitchFamily="34" charset="0"/>
              </a:rPr>
              <a:t>OS/SP </a:t>
            </a:r>
            <a:r>
              <a:rPr lang="es-ES" sz="1650" b="0" dirty="0">
                <a:latin typeface="Calibri" panose="020F0502020204030204" pitchFamily="34" charset="0"/>
              </a:rPr>
              <a:t>conocerá la respuesta que se busca, por lo tanto un </a:t>
            </a:r>
            <a:r>
              <a:rPr lang="es-ES" sz="1650" b="0" dirty="0" smtClean="0">
                <a:latin typeface="Calibri" panose="020F0502020204030204" pitchFamily="34" charset="0"/>
              </a:rPr>
              <a:t>conflicto</a:t>
            </a:r>
            <a:r>
              <a:rPr lang="en-US" sz="1650" b="0" dirty="0" smtClean="0">
                <a:latin typeface="Calibri" panose="020F050202020403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650" b="0" dirty="0" smtClean="0">
                <a:latin typeface="Calibri" panose="020F0502020204030204" pitchFamily="34" charset="0"/>
              </a:rPr>
              <a:t>El </a:t>
            </a:r>
            <a:r>
              <a:rPr lang="es-ES" sz="1650" b="0" dirty="0">
                <a:latin typeface="Calibri" panose="020F0502020204030204" pitchFamily="34" charset="0"/>
              </a:rPr>
              <a:t>agente fiscal que asiste al licitador </a:t>
            </a:r>
            <a:r>
              <a:rPr lang="es-ES" sz="1650" b="0" dirty="0" smtClean="0">
                <a:latin typeface="Calibri" panose="020F0502020204030204" pitchFamily="34" charset="0"/>
              </a:rPr>
              <a:t>OS/SP </a:t>
            </a:r>
            <a:r>
              <a:rPr lang="es-ES" sz="1650" b="0" dirty="0">
                <a:latin typeface="Calibri" panose="020F0502020204030204" pitchFamily="34" charset="0"/>
              </a:rPr>
              <a:t>aún debe proporcionar información presupuestaria genérica al desarrollador de </a:t>
            </a:r>
            <a:r>
              <a:rPr lang="es-ES" sz="1650" b="0" dirty="0" smtClean="0">
                <a:latin typeface="Calibri" panose="020F0502020204030204" pitchFamily="34" charset="0"/>
              </a:rPr>
              <a:t>WFB/oferta </a:t>
            </a:r>
            <a:r>
              <a:rPr lang="es-ES" sz="1650" b="0" dirty="0">
                <a:latin typeface="Calibri" panose="020F0502020204030204" pitchFamily="34" charset="0"/>
              </a:rPr>
              <a:t>en el curso normal, pero debe tener cuidado de no preguntar cómo se utilizará si el agente fiscal espera que se pueda utilizar para desarrollar el RFP</a:t>
            </a:r>
            <a:endParaRPr lang="en-US" sz="1650" b="0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1650" b="0" dirty="0" smtClean="0">
                <a:latin typeface="Calibri" panose="020F0502020204030204" pitchFamily="34" charset="0"/>
              </a:rPr>
              <a:t>Siempre </a:t>
            </a:r>
            <a:r>
              <a:rPr lang="es-ES" sz="1650" b="0" dirty="0">
                <a:latin typeface="Calibri" panose="020F0502020204030204" pitchFamily="34" charset="0"/>
              </a:rPr>
              <a:t>se debe tener cuidado por las partes que pueden estar en conflicto para estar informadas sobre: ​​agendas y alertas sobre: ​​discusiones y alejarse de las reuniones donde creen que pueden escuchar información, aunque aparentemente insignificante, </a:t>
            </a:r>
            <a:r>
              <a:rPr lang="es-ES" sz="1650" b="0" dirty="0" smtClean="0">
                <a:latin typeface="Calibri" panose="020F0502020204030204" pitchFamily="34" charset="0"/>
              </a:rPr>
              <a:t>puede o </a:t>
            </a:r>
            <a:r>
              <a:rPr lang="es-ES" sz="1650" b="0" dirty="0">
                <a:latin typeface="Calibri" panose="020F0502020204030204" pitchFamily="34" charset="0"/>
              </a:rPr>
              <a:t>pondrá </a:t>
            </a:r>
            <a:r>
              <a:rPr lang="es-ES" sz="1650" b="0" dirty="0" smtClean="0">
                <a:latin typeface="Calibri" panose="020F0502020204030204" pitchFamily="34" charset="0"/>
              </a:rPr>
              <a:t>ponerlos en conflicto</a:t>
            </a:r>
            <a:endParaRPr lang="es-ES" sz="1650" b="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1650" b="0" dirty="0" smtClean="0">
                <a:latin typeface="Calibri" panose="020F0502020204030204" pitchFamily="34" charset="0"/>
              </a:rPr>
              <a:t>La minuta debe </a:t>
            </a:r>
            <a:r>
              <a:rPr lang="es-ES" sz="1650" b="0" dirty="0">
                <a:latin typeface="Calibri" panose="020F0502020204030204" pitchFamily="34" charset="0"/>
              </a:rPr>
              <a:t>mantenerse para todas las reuniones relacionadas con RFP y las siguientes reglas de firewall evitarán que las discusiones en reuniones formales e informales se conviertan en la base para las apelaciones posteriores.</a:t>
            </a:r>
            <a:endParaRPr lang="en-US" sz="165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638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5664200" cy="762000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dirty="0" err="1" smtClean="0"/>
              <a:t>Visita</a:t>
            </a:r>
            <a:r>
              <a:rPr lang="en-US" dirty="0" smtClean="0"/>
              <a:t> de </a:t>
            </a:r>
            <a:r>
              <a:rPr lang="en-US" dirty="0" err="1"/>
              <a:t>a</a:t>
            </a:r>
            <a:r>
              <a:rPr lang="en-US" dirty="0" err="1" smtClean="0"/>
              <a:t>sistencia</a:t>
            </a:r>
            <a:r>
              <a:rPr lang="en-US" dirty="0" smtClean="0"/>
              <a:t> </a:t>
            </a:r>
            <a:r>
              <a:rPr lang="en-US" dirty="0" err="1" smtClean="0"/>
              <a:t>técnica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8915400" cy="5181600"/>
          </a:xfrm>
        </p:spPr>
        <p:txBody>
          <a:bodyPr/>
          <a:lstStyle/>
          <a:p>
            <a:r>
              <a:rPr lang="es-ES" dirty="0"/>
              <a:t>Esperamos su visita la semana del 6 de </a:t>
            </a:r>
            <a:r>
              <a:rPr lang="es-ES" dirty="0" smtClean="0"/>
              <a:t>marzo</a:t>
            </a:r>
            <a:endParaRPr lang="en-US" dirty="0" smtClean="0"/>
          </a:p>
          <a:p>
            <a:r>
              <a:rPr lang="es-ES" dirty="0"/>
              <a:t>Finalizando la logística de la mejor manera para satisfacer sus necesidades de </a:t>
            </a:r>
            <a:r>
              <a:rPr lang="es-ES" dirty="0" smtClean="0"/>
              <a:t>asistencia técnica </a:t>
            </a:r>
            <a:endParaRPr lang="en-US" dirty="0" smtClean="0"/>
          </a:p>
          <a:p>
            <a:r>
              <a:rPr lang="es-ES" dirty="0"/>
              <a:t>¡Preparar una revisión del recorrido de </a:t>
            </a:r>
            <a:r>
              <a:rPr lang="es-ES" dirty="0" smtClean="0"/>
              <a:t>Massachusetts </a:t>
            </a:r>
            <a:r>
              <a:rPr lang="es-ES" dirty="0"/>
              <a:t>a través de </a:t>
            </a:r>
            <a:r>
              <a:rPr lang="es-ES" dirty="0" smtClean="0"/>
              <a:t>la </a:t>
            </a:r>
            <a:r>
              <a:rPr lang="es-ES" dirty="0"/>
              <a:t>implementación de WIOA y más allá</a:t>
            </a:r>
            <a:r>
              <a:rPr lang="es-ES" dirty="0" smtClean="0"/>
              <a:t>!</a:t>
            </a:r>
            <a:endParaRPr lang="en-US" dirty="0" smtClean="0"/>
          </a:p>
          <a:p>
            <a:r>
              <a:rPr lang="es-ES" dirty="0"/>
              <a:t>¡Cómo llegamos aquí desde allí y cómo planeamos llegar </a:t>
            </a:r>
            <a:r>
              <a:rPr lang="es-ES" dirty="0" smtClean="0"/>
              <a:t>allí desde aquí!</a:t>
            </a:r>
            <a:endParaRPr lang="en-US" dirty="0" smtClean="0"/>
          </a:p>
          <a:p>
            <a:r>
              <a:rPr lang="es-ES" dirty="0"/>
              <a:t>Mucho se ha hecho, pero </a:t>
            </a:r>
            <a:r>
              <a:rPr lang="es-ES" dirty="0" smtClean="0"/>
              <a:t>...</a:t>
            </a:r>
          </a:p>
          <a:p>
            <a:r>
              <a:rPr lang="es-ES" dirty="0"/>
              <a:t>Como Puerto Rico y cierto equipo de </a:t>
            </a:r>
            <a:r>
              <a:rPr lang="es-ES" dirty="0" smtClean="0"/>
              <a:t>fútbol americano </a:t>
            </a:r>
            <a:r>
              <a:rPr lang="es-ES" dirty="0"/>
              <a:t>...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772757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645" y="542130"/>
            <a:ext cx="7053542" cy="717737"/>
          </a:xfrm>
        </p:spPr>
        <p:txBody>
          <a:bodyPr/>
          <a:lstStyle/>
          <a:p>
            <a:r>
              <a:rPr lang="en-US" sz="4800" b="1" dirty="0" err="1" smtClean="0"/>
              <a:t>Bienvenidos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6709906" cy="2658608"/>
          </a:xfrm>
        </p:spPr>
        <p:txBody>
          <a:bodyPr>
            <a:normAutofit lnSpcReduction="10000"/>
          </a:bodyPr>
          <a:lstStyle/>
          <a:p>
            <a:r>
              <a:rPr lang="en-US" sz="1950" dirty="0" err="1" smtClean="0"/>
              <a:t>Presentaciones</a:t>
            </a:r>
            <a:endParaRPr lang="en-US" sz="1950" dirty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Carmen Rodriguez, US DOL ETA</a:t>
            </a:r>
          </a:p>
          <a:p>
            <a:pPr lvl="1"/>
            <a:r>
              <a:rPr lang="en-US" dirty="0" smtClean="0"/>
              <a:t>Tim Martin, US DOL ETA</a:t>
            </a:r>
          </a:p>
          <a:p>
            <a:pPr lvl="1"/>
            <a:r>
              <a:rPr lang="en-US" dirty="0" smtClean="0"/>
              <a:t>Alice Sweeney, Massachusetts, Department of Career Services</a:t>
            </a:r>
          </a:p>
          <a:p>
            <a:pPr lvl="1"/>
            <a:r>
              <a:rPr lang="en-US" dirty="0" smtClean="0"/>
              <a:t>Diane Hurley, Massachusetts, Department of Career Services</a:t>
            </a:r>
          </a:p>
          <a:p>
            <a:pPr lvl="1"/>
            <a:r>
              <a:rPr lang="en-US" dirty="0" smtClean="0"/>
              <a:t>David Manning, Massachusetts, Department of Career Services</a:t>
            </a:r>
          </a:p>
          <a:p>
            <a:pPr lvl="1"/>
            <a:r>
              <a:rPr lang="en-US" dirty="0" smtClean="0"/>
              <a:t>Natasha </a:t>
            </a:r>
            <a:r>
              <a:rPr lang="en-US" dirty="0" err="1" smtClean="0"/>
              <a:t>Vazqueztell</a:t>
            </a:r>
            <a:r>
              <a:rPr lang="en-US" dirty="0" smtClean="0"/>
              <a:t> Cordero, Puerto Rico Department of Economic Development and Commerce</a:t>
            </a:r>
          </a:p>
          <a:p>
            <a:pPr marL="685800" lvl="2" indent="0">
              <a:buNone/>
            </a:pPr>
            <a:endParaRPr lang="en-US" dirty="0"/>
          </a:p>
        </p:txBody>
      </p:sp>
      <p:pic>
        <p:nvPicPr>
          <p:cNvPr id="2050" name="Picture 2" descr="Image result for wioa implem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509" y="1378534"/>
            <a:ext cx="2479355" cy="177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934" y="76200"/>
            <a:ext cx="8143326" cy="1228977"/>
          </a:xfrm>
        </p:spPr>
        <p:txBody>
          <a:bodyPr/>
          <a:lstStyle/>
          <a:p>
            <a:pPr algn="ctr"/>
            <a:r>
              <a:rPr lang="en-US" sz="4000" b="1" dirty="0" smtClean="0"/>
              <a:t>National State Peer to Peer Asistencia </a:t>
            </a:r>
            <a:r>
              <a:rPr lang="en-US" sz="4000" b="1" dirty="0" err="1" smtClean="0"/>
              <a:t>Técnica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766" y="1640822"/>
            <a:ext cx="8341034" cy="4195481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Apoya</a:t>
            </a:r>
            <a:r>
              <a:rPr lang="en-US" sz="1800" dirty="0" smtClean="0"/>
              <a:t> la </a:t>
            </a:r>
            <a:r>
              <a:rPr lang="es-PR" sz="1800" dirty="0" smtClean="0"/>
              <a:t>implementación</a:t>
            </a:r>
            <a:r>
              <a:rPr lang="en-US" sz="1800" dirty="0" smtClean="0"/>
              <a:t> de WIOA</a:t>
            </a:r>
          </a:p>
          <a:p>
            <a:endParaRPr lang="en-US" sz="800" dirty="0"/>
          </a:p>
          <a:p>
            <a:r>
              <a:rPr lang="en-US" sz="1800" dirty="0" err="1" smtClean="0"/>
              <a:t>Ofrece</a:t>
            </a:r>
            <a:r>
              <a:rPr lang="en-US" sz="1800" dirty="0" smtClean="0"/>
              <a:t> la </a:t>
            </a:r>
            <a:r>
              <a:rPr lang="en-US" sz="1800" dirty="0" err="1" smtClean="0"/>
              <a:t>oportunidad</a:t>
            </a:r>
            <a:r>
              <a:rPr lang="en-US" sz="1800" dirty="0" smtClean="0"/>
              <a:t> de </a:t>
            </a:r>
            <a:r>
              <a:rPr lang="en-US" sz="1800" dirty="0" err="1" smtClean="0"/>
              <a:t>aprendizaje</a:t>
            </a:r>
            <a:r>
              <a:rPr lang="en-US" sz="1800" dirty="0" smtClean="0"/>
              <a:t> de Estado a Estado </a:t>
            </a:r>
          </a:p>
          <a:p>
            <a:endParaRPr lang="en-US" sz="800" dirty="0" smtClean="0"/>
          </a:p>
          <a:p>
            <a:r>
              <a:rPr lang="es-ES" sz="1800" dirty="0" smtClean="0"/>
              <a:t>Aborda </a:t>
            </a:r>
            <a:r>
              <a:rPr lang="es-ES" sz="1800" dirty="0"/>
              <a:t>las áreas de mejora del programa</a:t>
            </a:r>
            <a:r>
              <a:rPr lang="en-US" sz="1800" dirty="0" smtClean="0"/>
              <a:t> </a:t>
            </a:r>
          </a:p>
          <a:p>
            <a:endParaRPr lang="es-ES" sz="800" dirty="0"/>
          </a:p>
          <a:p>
            <a:r>
              <a:rPr lang="es-ES" sz="1800" dirty="0"/>
              <a:t>Identifica modelos y ejemplos que pueden ser replicados en todo el sistema de fuerza </a:t>
            </a:r>
            <a:r>
              <a:rPr lang="es-ES" sz="1800" dirty="0" smtClean="0"/>
              <a:t>laboral </a:t>
            </a:r>
          </a:p>
          <a:p>
            <a:endParaRPr lang="en-US" sz="800" dirty="0" smtClean="0"/>
          </a:p>
          <a:p>
            <a:r>
              <a:rPr lang="es-ES" sz="1800" dirty="0" smtClean="0"/>
              <a:t>El estado </a:t>
            </a:r>
            <a:r>
              <a:rPr lang="es-ES" sz="1800" dirty="0"/>
              <a:t>de Massachusetts </a:t>
            </a:r>
            <a:r>
              <a:rPr lang="es-ES" sz="1800" dirty="0" smtClean="0"/>
              <a:t>es el </a:t>
            </a:r>
            <a:r>
              <a:rPr lang="es-ES" sz="1800" dirty="0"/>
              <a:t>r</a:t>
            </a:r>
            <a:r>
              <a:rPr lang="es-ES" sz="1800" dirty="0" smtClean="0"/>
              <a:t>eceptor </a:t>
            </a:r>
            <a:r>
              <a:rPr lang="es-ES" sz="1800" dirty="0"/>
              <a:t>de la subvención </a:t>
            </a:r>
            <a:endParaRPr lang="es-ES" sz="1800" dirty="0" smtClean="0"/>
          </a:p>
          <a:p>
            <a:pPr marL="0" indent="0">
              <a:buNone/>
            </a:pPr>
            <a:endParaRPr lang="en-US" sz="800" dirty="0" smtClean="0"/>
          </a:p>
          <a:p>
            <a:r>
              <a:rPr lang="es-ES" sz="1800" dirty="0" smtClean="0"/>
              <a:t>La </a:t>
            </a:r>
            <a:r>
              <a:rPr lang="es-ES" sz="1800" dirty="0"/>
              <a:t>financiación </a:t>
            </a:r>
            <a:r>
              <a:rPr lang="es-ES" sz="1800" dirty="0" smtClean="0"/>
              <a:t>de la subvención vence </a:t>
            </a:r>
            <a:r>
              <a:rPr lang="es-ES" sz="1800" dirty="0"/>
              <a:t>el 20 </a:t>
            </a:r>
            <a:endParaRPr lang="es-ES" sz="1800" dirty="0" smtClean="0"/>
          </a:p>
          <a:p>
            <a:pPr marL="0" indent="0">
              <a:buNone/>
            </a:pPr>
            <a:r>
              <a:rPr lang="es-ES" sz="1800" dirty="0"/>
              <a:t> </a:t>
            </a:r>
            <a:r>
              <a:rPr lang="es-ES" sz="1800" dirty="0" smtClean="0"/>
              <a:t>   de </a:t>
            </a:r>
            <a:r>
              <a:rPr lang="es-ES" sz="1800" dirty="0"/>
              <a:t>junio de 2018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752" y="5029199"/>
            <a:ext cx="3049058" cy="161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27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162800" cy="682018"/>
          </a:xfrm>
        </p:spPr>
        <p:txBody>
          <a:bodyPr/>
          <a:lstStyle/>
          <a:p>
            <a:r>
              <a:rPr lang="en-US" sz="2400" b="1" dirty="0" err="1" smtClean="0"/>
              <a:t>Regulaciones</a:t>
            </a:r>
            <a:r>
              <a:rPr lang="en-US" sz="2400" b="1" dirty="0" smtClean="0"/>
              <a:t> de WIOA para Operadores de Centros de </a:t>
            </a:r>
            <a:r>
              <a:rPr lang="es-AR" sz="2400" b="1" dirty="0" smtClean="0"/>
              <a:t>Gestión</a:t>
            </a:r>
            <a:r>
              <a:rPr lang="en-US" sz="2400" b="1" dirty="0" smtClean="0"/>
              <a:t> </a:t>
            </a:r>
            <a:r>
              <a:rPr lang="es-EC" sz="2400" b="1" dirty="0" smtClean="0"/>
              <a:t>Única</a:t>
            </a:r>
            <a:r>
              <a:rPr lang="en-US" sz="2400" b="1" dirty="0" smtClean="0"/>
              <a:t> Laboral  (One-Stop)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730362" cy="55626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WIOA Sec. 107 (10) </a:t>
            </a:r>
            <a:r>
              <a:rPr lang="en-US" sz="2000" dirty="0"/>
              <a:t>y</a:t>
            </a:r>
            <a:r>
              <a:rPr lang="en-US" sz="2000" dirty="0" smtClean="0"/>
              <a:t> Sec 121(d)(2)(A)</a:t>
            </a:r>
            <a:endParaRPr lang="en-US" sz="2000" dirty="0"/>
          </a:p>
          <a:p>
            <a:pPr marL="0" indent="0">
              <a:buNone/>
            </a:pPr>
            <a:endParaRPr lang="en-US" sz="450" dirty="0"/>
          </a:p>
          <a:p>
            <a:r>
              <a:rPr lang="en-US" sz="2000" dirty="0" smtClean="0"/>
              <a:t>20 CFR 678.605 (a)</a:t>
            </a:r>
            <a:r>
              <a:rPr lang="en-US" dirty="0" smtClean="0"/>
              <a:t>:</a:t>
            </a:r>
            <a:r>
              <a:rPr lang="en-US" sz="1200" i="1" dirty="0" smtClean="0"/>
              <a:t>.</a:t>
            </a:r>
            <a:r>
              <a:rPr lang="es-ES" sz="1200" i="1" dirty="0" smtClean="0"/>
              <a:t>De </a:t>
            </a:r>
            <a:r>
              <a:rPr lang="es-ES" sz="1200" i="1" dirty="0"/>
              <a:t>acuerdo con los párrafos (b) y (c) de esta sección</a:t>
            </a:r>
            <a:r>
              <a:rPr lang="es-ES" sz="1200" i="1" u="sng" dirty="0">
                <a:solidFill>
                  <a:srgbClr val="00CC99"/>
                </a:solidFill>
              </a:rPr>
              <a:t>, la </a:t>
            </a:r>
            <a:r>
              <a:rPr lang="es-ES" sz="1200" i="1" u="sng" dirty="0" smtClean="0">
                <a:solidFill>
                  <a:srgbClr val="00CC99"/>
                </a:solidFill>
              </a:rPr>
              <a:t>Junta de Desarrollo Laboral local </a:t>
            </a:r>
            <a:r>
              <a:rPr lang="es-ES" sz="1200" i="1" dirty="0" smtClean="0"/>
              <a:t>(WDB)debe </a:t>
            </a:r>
            <a:r>
              <a:rPr lang="es-ES" sz="1200" i="1" dirty="0"/>
              <a:t>seleccionar el operador </a:t>
            </a:r>
            <a:r>
              <a:rPr lang="es-ES" sz="1200" i="1" dirty="0" smtClean="0"/>
              <a:t>del Centro de Gestión Única Laboral a </a:t>
            </a:r>
            <a:r>
              <a:rPr lang="es-ES" sz="1200" i="1" dirty="0"/>
              <a:t>través de un proceso competitivo, como se requiere en la sec. 121 (d) (2) (A) de </a:t>
            </a:r>
            <a:r>
              <a:rPr lang="es-ES" sz="1200" i="1" u="sng" dirty="0">
                <a:solidFill>
                  <a:srgbClr val="00CC99"/>
                </a:solidFill>
              </a:rPr>
              <a:t>WIOA</a:t>
            </a:r>
            <a:r>
              <a:rPr lang="es-ES" sz="1200" i="1" dirty="0"/>
              <a:t>, al menos una vez cada 4 años. Un </a:t>
            </a:r>
            <a:r>
              <a:rPr lang="es-ES" sz="1200" i="1" u="sng" dirty="0">
                <a:solidFill>
                  <a:srgbClr val="00CC99"/>
                </a:solidFill>
              </a:rPr>
              <a:t>Estado</a:t>
            </a:r>
            <a:r>
              <a:rPr lang="es-ES" sz="1200" i="1" dirty="0"/>
              <a:t> puede requerir, o una </a:t>
            </a:r>
            <a:r>
              <a:rPr lang="es-ES" sz="1200" i="1" u="sng" dirty="0">
                <a:solidFill>
                  <a:srgbClr val="00CC99"/>
                </a:solidFill>
              </a:rPr>
              <a:t>WDB local </a:t>
            </a:r>
            <a:r>
              <a:rPr lang="es-ES" sz="1200" i="1" dirty="0"/>
              <a:t>puede elegir implementar, un proceso de selección competitivo más de una vez cada 4 años</a:t>
            </a:r>
            <a:r>
              <a:rPr lang="es-ES" sz="1200" i="1" dirty="0" smtClean="0"/>
              <a:t>.</a:t>
            </a:r>
          </a:p>
          <a:p>
            <a:endParaRPr lang="en-US" sz="800" i="1" dirty="0"/>
          </a:p>
          <a:p>
            <a:r>
              <a:rPr lang="en-US" sz="2000" dirty="0" smtClean="0"/>
              <a:t>20 CFR 678.605 (c): </a:t>
            </a:r>
            <a:r>
              <a:rPr lang="es-ES" sz="1200" dirty="0" smtClean="0"/>
              <a:t>Todas </a:t>
            </a:r>
            <a:r>
              <a:rPr lang="es-ES" sz="1200" dirty="0"/>
              <a:t>las demás entidades no federales, </a:t>
            </a:r>
            <a:r>
              <a:rPr lang="es-ES" sz="1200" dirty="0" smtClean="0"/>
              <a:t>incluidos </a:t>
            </a:r>
            <a:r>
              <a:rPr lang="es-ES" sz="1200" dirty="0"/>
              <a:t>los </a:t>
            </a:r>
            <a:r>
              <a:rPr lang="es-ES" sz="1200" u="sng" dirty="0" smtClean="0">
                <a:solidFill>
                  <a:srgbClr val="00CC99"/>
                </a:solidFill>
              </a:rPr>
              <a:t>sub-beneficiarios</a:t>
            </a:r>
            <a:r>
              <a:rPr lang="es-ES" sz="1200" dirty="0" smtClean="0"/>
              <a:t> </a:t>
            </a:r>
            <a:r>
              <a:rPr lang="es-ES" sz="1200" dirty="0"/>
              <a:t>de un </a:t>
            </a:r>
            <a:r>
              <a:rPr lang="es-ES" sz="1200" u="sng" dirty="0">
                <a:solidFill>
                  <a:srgbClr val="00CC99"/>
                </a:solidFill>
              </a:rPr>
              <a:t>Estado</a:t>
            </a:r>
            <a:r>
              <a:rPr lang="es-ES" sz="1200" dirty="0"/>
              <a:t> (como las áreas locales), deben usar un proceso competitivo basado en políticas y procedimientos de adquisición locales y los principios de adquisición competitiva en la Guía Uniforme establecida </a:t>
            </a:r>
            <a:r>
              <a:rPr lang="es-ES" sz="1200" u="sng" dirty="0">
                <a:solidFill>
                  <a:srgbClr val="00CC99"/>
                </a:solidFill>
              </a:rPr>
              <a:t>en 2 CFR 200.318 </a:t>
            </a:r>
            <a:r>
              <a:rPr lang="es-ES" sz="1200" dirty="0"/>
              <a:t>a 200.326. Todas las referencias a "propuestas no competitivas" en la Guía Uniforme en </a:t>
            </a:r>
            <a:r>
              <a:rPr lang="es-ES" sz="1200" u="sng" dirty="0">
                <a:solidFill>
                  <a:srgbClr val="00CC99"/>
                </a:solidFill>
              </a:rPr>
              <a:t>2 CFR 200.320 </a:t>
            </a:r>
            <a:r>
              <a:rPr lang="es-ES" sz="1200" dirty="0"/>
              <a:t>(f) se leerán como "adquisición de fuente única" para los propósitos de implementación de esta sección</a:t>
            </a:r>
            <a:r>
              <a:rPr lang="es-ES" sz="1200" dirty="0" smtClean="0"/>
              <a:t>.</a:t>
            </a:r>
          </a:p>
          <a:p>
            <a:endParaRPr lang="en-US" sz="800" i="1" dirty="0"/>
          </a:p>
          <a:p>
            <a:r>
              <a:rPr lang="en-US" sz="2000" dirty="0" smtClean="0"/>
              <a:t>20 </a:t>
            </a:r>
            <a:r>
              <a:rPr lang="en-US" sz="2000" dirty="0"/>
              <a:t>CFR 678.615 (a): </a:t>
            </a:r>
            <a:r>
              <a:rPr lang="en-US" sz="2200" dirty="0"/>
              <a:t> </a:t>
            </a:r>
            <a:r>
              <a:rPr lang="en-US" sz="1300" i="1" dirty="0"/>
              <a:t> </a:t>
            </a:r>
            <a:r>
              <a:rPr lang="es-ES" sz="1200" i="1" dirty="0" smtClean="0"/>
              <a:t>Las </a:t>
            </a:r>
            <a:r>
              <a:rPr lang="es-ES" sz="1200" i="1" u="sng" dirty="0">
                <a:solidFill>
                  <a:srgbClr val="00CC99"/>
                </a:solidFill>
              </a:rPr>
              <a:t>WDB locales </a:t>
            </a:r>
            <a:r>
              <a:rPr lang="es-ES" sz="1200" i="1" dirty="0"/>
              <a:t>pueden competir y seleccionarse como operadores de </a:t>
            </a:r>
            <a:r>
              <a:rPr lang="es-ES" sz="1200" i="1" dirty="0" smtClean="0"/>
              <a:t>Centro de Gestión Única Laboral, </a:t>
            </a:r>
            <a:r>
              <a:rPr lang="es-ES" sz="1200" i="1" dirty="0"/>
              <a:t>siempre que existan los firewalls apropiados y las políticas y procedimientos de conflicto de intereses vigentes. Estas políticas y procedimientos deben cumplir con las especificaciones en </a:t>
            </a:r>
            <a:r>
              <a:rPr lang="es-ES" sz="1200" i="1" u="sng" dirty="0">
                <a:solidFill>
                  <a:srgbClr val="00CC99"/>
                </a:solidFill>
              </a:rPr>
              <a:t>§ 679.430 </a:t>
            </a:r>
            <a:r>
              <a:rPr lang="es-ES" sz="1200" i="1" dirty="0"/>
              <a:t>de este capítulo para demostrar controles internos y prevenir conflictos de </a:t>
            </a:r>
            <a:r>
              <a:rPr lang="es-ES" sz="1200" i="1" dirty="0" smtClean="0"/>
              <a:t>interés. </a:t>
            </a:r>
          </a:p>
          <a:p>
            <a:endParaRPr lang="es-ES" sz="800" i="1" dirty="0" smtClean="0"/>
          </a:p>
          <a:p>
            <a:r>
              <a:rPr lang="en-US" sz="2000" dirty="0" smtClean="0"/>
              <a:t>Carta del </a:t>
            </a:r>
            <a:r>
              <a:rPr lang="en-US" sz="2000" dirty="0" err="1" smtClean="0"/>
              <a:t>Progama</a:t>
            </a:r>
            <a:r>
              <a:rPr lang="en-US" sz="2000" dirty="0" smtClean="0"/>
              <a:t> de </a:t>
            </a:r>
            <a:r>
              <a:rPr lang="en-US" sz="2000" dirty="0" err="1" smtClean="0"/>
              <a:t>Capacitación</a:t>
            </a:r>
            <a:r>
              <a:rPr lang="en-US" sz="2000" dirty="0" smtClean="0"/>
              <a:t> y </a:t>
            </a:r>
            <a:r>
              <a:rPr lang="en-US" sz="2000" dirty="0" err="1" smtClean="0"/>
              <a:t>Empleo</a:t>
            </a:r>
            <a:r>
              <a:rPr lang="en-US" sz="2000" dirty="0" smtClean="0"/>
              <a:t> (TEGL) </a:t>
            </a:r>
            <a:r>
              <a:rPr lang="en-US" sz="1200" dirty="0" smtClean="0"/>
              <a:t>15-16: </a:t>
            </a:r>
            <a:r>
              <a:rPr lang="es-ES" sz="1200" dirty="0"/>
              <a:t>En situaciones en las que el resultado del proceso competitivo es la selección de la propia WDB local como el operador de </a:t>
            </a:r>
            <a:r>
              <a:rPr lang="es-ES" sz="1200" dirty="0" smtClean="0"/>
              <a:t>Centro de Gestión Única laboral, </a:t>
            </a:r>
            <a:r>
              <a:rPr lang="es-ES" sz="1200" dirty="0"/>
              <a:t>el Gobernador y el Oficial Principal Elegido deben aceptar la selección de la WDB Local según lo requerido por la sección WIOA. 107 (g) (2</a:t>
            </a:r>
            <a:r>
              <a:rPr lang="es-ES" sz="1200" dirty="0" smtClean="0"/>
              <a:t>).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687945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0" y="0"/>
            <a:ext cx="9144000" cy="3352800"/>
          </a:xfrm>
          <a:prstGeom prst="rect">
            <a:avLst/>
          </a:prstGeom>
          <a:solidFill>
            <a:srgbClr val="0033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white">
          <a:xfrm>
            <a:off x="152400" y="838200"/>
            <a:ext cx="66294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tIns="32004" rIns="64008" bIns="32004"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3200" b="1" dirty="0">
                <a:solidFill>
                  <a:srgbClr val="FFC000"/>
                </a:solidFill>
                <a:latin typeface="Calibri" pitchFamily="34" charset="0"/>
              </a:rPr>
              <a:t>Commonwealth of Massachusetts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/>
            </a:r>
            <a:b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</a:b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Peer-to-Peer Technical Assistance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Puerto Rico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762000"/>
            <a:ext cx="1487488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gray">
          <a:xfrm>
            <a:off x="4406900" y="6471593"/>
            <a:ext cx="368300" cy="23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Draft for Policy Development Purposes Only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3657600"/>
            <a:ext cx="7696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latin typeface="Calibri" panose="020F0502020204030204" pitchFamily="34" charset="0"/>
            </a:endParaRPr>
          </a:p>
          <a:p>
            <a:pPr algn="ctr"/>
            <a:r>
              <a:rPr lang="es-ES" sz="2800" b="1" dirty="0" smtClean="0">
                <a:latin typeface="Calibri" panose="020F0502020204030204" pitchFamily="34" charset="0"/>
              </a:rPr>
              <a:t>Firewalls de WIOA </a:t>
            </a:r>
            <a:r>
              <a:rPr lang="es-ES" sz="2800" b="1" dirty="0">
                <a:latin typeface="Calibri" panose="020F0502020204030204" pitchFamily="34" charset="0"/>
              </a:rPr>
              <a:t>relacionados con el proceso de </a:t>
            </a:r>
            <a:r>
              <a:rPr lang="es-ES" sz="2800" b="1" dirty="0" smtClean="0">
                <a:latin typeface="Calibri" panose="020F0502020204030204" pitchFamily="34" charset="0"/>
              </a:rPr>
              <a:t>adquisición de los Centros de Gestión Única Laboral</a:t>
            </a:r>
            <a:r>
              <a:rPr lang="en-US" sz="2800" b="1" dirty="0" smtClean="0">
                <a:latin typeface="Calibri" panose="020F0502020204030204" pitchFamily="34" charset="0"/>
              </a:rPr>
              <a:t> (One-Stop)</a:t>
            </a:r>
          </a:p>
          <a:p>
            <a:r>
              <a:rPr lang="en-US" sz="2000" b="1" dirty="0" smtClean="0">
                <a:latin typeface="Calibri" panose="020F0502020204030204" pitchFamily="34" charset="0"/>
              </a:rPr>
              <a:t>                                                                              </a:t>
            </a:r>
          </a:p>
          <a:p>
            <a:endParaRPr lang="en-US" sz="2000" b="1" dirty="0">
              <a:latin typeface="Calibri" panose="020F0502020204030204" pitchFamily="34" charset="0"/>
            </a:endParaRPr>
          </a:p>
          <a:p>
            <a:pPr algn="r"/>
            <a:endParaRPr lang="en-US" sz="2000" b="1" dirty="0">
              <a:latin typeface="Calibri" panose="020F0502020204030204" pitchFamily="34" charset="0"/>
            </a:endParaRPr>
          </a:p>
          <a:p>
            <a:pPr algn="r"/>
            <a:r>
              <a:rPr lang="en-US" sz="2000" b="1" dirty="0" smtClean="0">
                <a:latin typeface="Calibri" panose="020F0502020204030204" pitchFamily="34" charset="0"/>
              </a:rPr>
              <a:t>Massachusetts Executive Office of Labor and Workforce Development Department of Career Services</a:t>
            </a:r>
            <a:endParaRPr lang="en-US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4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56854" y="949520"/>
            <a:ext cx="87330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800" y="41366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MAPA ACTUALIZADO DEL SISTEMA DE LA FUERZA LABORAL DEL ESTADO DE MASSACHUSETTS 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0800000" flipV="1">
            <a:off x="0" y="6222679"/>
            <a:ext cx="9144000" cy="6353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:\Users\asweeney\AppData\Local\Microsoft\Windows\Temporary Internet Files\Content.Outlook\VTIN3JZC\MAP_career centers and mwibs-1-3-18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41" y="1081163"/>
            <a:ext cx="8656259" cy="50098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56854" y="4971026"/>
            <a:ext cx="661405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16 Area Locales y Juntas de Desarollo Laboral</a:t>
            </a:r>
          </a:p>
          <a:p>
            <a:r>
              <a:rPr lang="en-US" sz="1600" dirty="0" smtClean="0"/>
              <a:t>29 Centros de Gestión </a:t>
            </a:r>
            <a:r>
              <a:rPr lang="en-US" sz="1600" dirty="0" err="1"/>
              <a:t>Ú</a:t>
            </a:r>
            <a:r>
              <a:rPr lang="en-US" sz="1600" dirty="0" err="1" smtClean="0"/>
              <a:t>nica</a:t>
            </a:r>
            <a:r>
              <a:rPr lang="en-US" sz="1600" dirty="0" smtClean="0"/>
              <a:t> Laboral (American Job Centers)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25  Centros </a:t>
            </a:r>
            <a:r>
              <a:rPr lang="en-US" sz="1600" dirty="0" err="1" smtClean="0"/>
              <a:t>Completos</a:t>
            </a:r>
            <a:r>
              <a:rPr lang="en-US" sz="1600" dirty="0" smtClean="0"/>
              <a:t> (</a:t>
            </a:r>
            <a:r>
              <a:rPr lang="en-US" sz="1600" dirty="0" err="1" smtClean="0"/>
              <a:t>ofrecen</a:t>
            </a:r>
            <a:r>
              <a:rPr lang="en-US" sz="1600" dirty="0" smtClean="0"/>
              <a:t> </a:t>
            </a:r>
            <a:r>
              <a:rPr lang="en-US" sz="1600" dirty="0" err="1" smtClean="0"/>
              <a:t>todos</a:t>
            </a:r>
            <a:r>
              <a:rPr lang="en-US" sz="1600" dirty="0" smtClean="0"/>
              <a:t> </a:t>
            </a:r>
            <a:r>
              <a:rPr lang="en-US" sz="1600" dirty="0" err="1" smtClean="0"/>
              <a:t>los</a:t>
            </a:r>
            <a:r>
              <a:rPr lang="en-US" sz="1600" dirty="0" smtClean="0"/>
              <a:t> </a:t>
            </a:r>
            <a:r>
              <a:rPr lang="en-US" sz="1600" dirty="0" err="1" smtClean="0"/>
              <a:t>servicios</a:t>
            </a:r>
            <a:r>
              <a:rPr lang="en-US" sz="1600" dirty="0" smtClean="0"/>
              <a:t>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  4  Centros </a:t>
            </a:r>
            <a:r>
              <a:rPr lang="en-US" sz="1600" dirty="0" err="1" smtClean="0"/>
              <a:t>Asociados</a:t>
            </a:r>
            <a:r>
              <a:rPr lang="en-US" sz="1600" dirty="0" smtClean="0"/>
              <a:t> o </a:t>
            </a:r>
            <a:r>
              <a:rPr lang="en-US" sz="1600" dirty="0" err="1" smtClean="0"/>
              <a:t>Puntos</a:t>
            </a:r>
            <a:r>
              <a:rPr lang="en-US" sz="1600" dirty="0" smtClean="0"/>
              <a:t> de </a:t>
            </a:r>
            <a:r>
              <a:rPr lang="en-US" sz="1600" dirty="0" err="1" smtClean="0"/>
              <a:t>Acceso</a:t>
            </a:r>
            <a:r>
              <a:rPr lang="en-US" sz="1600" dirty="0" smtClean="0"/>
              <a:t> (</a:t>
            </a:r>
            <a:r>
              <a:rPr lang="en-US" sz="1600" dirty="0" err="1" smtClean="0"/>
              <a:t>servicios</a:t>
            </a:r>
            <a:r>
              <a:rPr lang="en-US" sz="1600" dirty="0" smtClean="0"/>
              <a:t> </a:t>
            </a:r>
            <a:r>
              <a:rPr lang="en-US" sz="1600" dirty="0" err="1" smtClean="0"/>
              <a:t>limitado</a:t>
            </a:r>
            <a:r>
              <a:rPr lang="en-US" sz="1600" dirty="0" smtClean="0"/>
              <a:t>)</a:t>
            </a:r>
          </a:p>
          <a:p>
            <a:endParaRPr lang="en-US" dirty="0"/>
          </a:p>
        </p:txBody>
      </p:sp>
      <p:pic>
        <p:nvPicPr>
          <p:cNvPr id="11" name="Picture 10" descr="MassHire_newcolo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086" y="2004665"/>
            <a:ext cx="1288870" cy="67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64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2951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EL SISTEMA DE LA FUERZA LABORAL DE MASSACHUSETTS (MA)</a:t>
            </a:r>
            <a:endParaRPr lang="en-US" sz="2400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609600"/>
            <a:ext cx="84582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0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Calibri" panose="020F0502020204030204" pitchFamily="34" charset="0"/>
              </a:rPr>
              <a:t>MA </a:t>
            </a:r>
            <a:r>
              <a:rPr lang="es-ES" sz="2000" dirty="0" smtClean="0">
                <a:latin typeface="Calibri" panose="020F0502020204030204" pitchFamily="34" charset="0"/>
              </a:rPr>
              <a:t>incluye </a:t>
            </a:r>
            <a:r>
              <a:rPr lang="es-ES" sz="2000" dirty="0">
                <a:latin typeface="Calibri" panose="020F0502020204030204" pitchFamily="34" charset="0"/>
              </a:rPr>
              <a:t>16 Áreas de Desarrollo de la Fuerza Laboral (</a:t>
            </a:r>
            <a:r>
              <a:rPr lang="es-ES" sz="2000" dirty="0" err="1" smtClean="0">
                <a:latin typeface="Calibri" panose="020F0502020204030204" pitchFamily="34" charset="0"/>
              </a:rPr>
              <a:t>WDAs</a:t>
            </a:r>
            <a:r>
              <a:rPr lang="es-ES" sz="2000" dirty="0" smtClean="0">
                <a:latin typeface="Calibri" panose="020F0502020204030204" pitchFamily="34" charset="0"/>
              </a:rPr>
              <a:t>) </a:t>
            </a:r>
            <a:r>
              <a:rPr lang="es-ES" sz="2000" dirty="0">
                <a:latin typeface="Calibri" panose="020F0502020204030204" pitchFamily="34" charset="0"/>
              </a:rPr>
              <a:t>dirigidas por 16 Juntas de Desarrollo de la Fuerza Laboral </a:t>
            </a:r>
            <a:r>
              <a:rPr lang="es-ES" sz="2000" dirty="0" smtClean="0">
                <a:latin typeface="Calibri" panose="020F0502020204030204" pitchFamily="34" charset="0"/>
              </a:rPr>
              <a:t>impulsadas por </a:t>
            </a:r>
            <a:r>
              <a:rPr lang="es-ES" sz="2000" dirty="0">
                <a:latin typeface="Calibri" panose="020F0502020204030204" pitchFamily="34" charset="0"/>
              </a:rPr>
              <a:t>el empleador (Juntas Locales) que actualmente operan 29 Centros de </a:t>
            </a:r>
            <a:r>
              <a:rPr lang="es-ES" sz="2000" dirty="0" smtClean="0">
                <a:latin typeface="Calibri" panose="020F0502020204030204" pitchFamily="34" charset="0"/>
              </a:rPr>
              <a:t>Gestión Única Laboral </a:t>
            </a:r>
            <a:r>
              <a:rPr lang="es-ES" sz="2000" dirty="0">
                <a:latin typeface="Calibri" panose="020F0502020204030204" pitchFamily="34" charset="0"/>
              </a:rPr>
              <a:t>(OSCC)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8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Calibri" panose="020F0502020204030204" pitchFamily="34" charset="0"/>
              </a:rPr>
              <a:t>El Sistema de Desarrollo de la Fuerza </a:t>
            </a:r>
            <a:r>
              <a:rPr lang="es-ES" sz="2000" dirty="0" smtClean="0">
                <a:latin typeface="Calibri" panose="020F0502020204030204" pitchFamily="34" charset="0"/>
              </a:rPr>
              <a:t>Laboral del estado de Massachusetts </a:t>
            </a:r>
            <a:r>
              <a:rPr lang="es-ES" sz="2000" dirty="0">
                <a:latin typeface="Calibri" panose="020F0502020204030204" pitchFamily="34" charset="0"/>
              </a:rPr>
              <a:t>se caracteriza por varios tipos diferentes de estructuras organizativas (municipal, consorcio, </a:t>
            </a:r>
            <a:r>
              <a:rPr lang="es-ES" sz="2000" dirty="0" smtClean="0">
                <a:latin typeface="Calibri" panose="020F0502020204030204" pitchFamily="34" charset="0"/>
              </a:rPr>
              <a:t>entidades sin </a:t>
            </a:r>
            <a:r>
              <a:rPr lang="es-ES" sz="2000" dirty="0">
                <a:latin typeface="Calibri" panose="020F0502020204030204" pitchFamily="34" charset="0"/>
              </a:rPr>
              <a:t>fines de lucro, con fines de lucro)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8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Calibri" panose="020F0502020204030204" pitchFamily="34" charset="0"/>
              </a:rPr>
              <a:t>Antes de la implementación de la Ley de Inversión en la Fuerza Laboral (WIA) (1998), 4 de las 16 Áreas Locales recibieron una exención al requisito de dotación de personal por mérito de Wagner-</a:t>
            </a:r>
            <a:r>
              <a:rPr lang="es-ES" sz="2000" dirty="0" err="1">
                <a:latin typeface="Calibri" panose="020F0502020204030204" pitchFamily="34" charset="0"/>
              </a:rPr>
              <a:t>Peyser</a:t>
            </a:r>
            <a:r>
              <a:rPr lang="es-ES" sz="2000" dirty="0">
                <a:latin typeface="Calibri" panose="020F0502020204030204" pitchFamily="34" charset="0"/>
              </a:rPr>
              <a:t> que todavía está vigente en esas áreas.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8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Calibri" panose="020F0502020204030204" pitchFamily="34" charset="0"/>
              </a:rPr>
              <a:t>El requisito de dotación de personal se mantiene en 12 de las 16 áreas locales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8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Calibri" panose="020F0502020204030204" pitchFamily="34" charset="0"/>
              </a:rPr>
              <a:t>La Política de Selección Competitiva de Massachusetts requiere que el </a:t>
            </a:r>
            <a:r>
              <a:rPr lang="es-ES" sz="2000" dirty="0" smtClean="0">
                <a:latin typeface="Calibri" panose="020F0502020204030204" pitchFamily="34" charset="0"/>
              </a:rPr>
              <a:t>Operador de Gestión Única Laboral (</a:t>
            </a:r>
            <a:r>
              <a:rPr lang="es-ES" sz="2000" dirty="0" err="1" smtClean="0">
                <a:latin typeface="Calibri" panose="020F0502020204030204" pitchFamily="34" charset="0"/>
              </a:rPr>
              <a:t>One</a:t>
            </a:r>
            <a:r>
              <a:rPr lang="es-ES" sz="2000" dirty="0" smtClean="0">
                <a:latin typeface="Calibri" panose="020F0502020204030204" pitchFamily="34" charset="0"/>
              </a:rPr>
              <a:t>-Stop) sea </a:t>
            </a:r>
            <a:r>
              <a:rPr lang="es-ES" sz="2000" dirty="0">
                <a:latin typeface="Calibri" panose="020F0502020204030204" pitchFamily="34" charset="0"/>
              </a:rPr>
              <a:t>también el proveedor de algunos o todos los servicios del </a:t>
            </a:r>
            <a:r>
              <a:rPr lang="es-ES" sz="2000" dirty="0" smtClean="0">
                <a:latin typeface="Calibri" panose="020F0502020204030204" pitchFamily="34" charset="0"/>
              </a:rPr>
              <a:t>Centro de Gestión Única Laboral (American Job Center)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47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895600" y="1066800"/>
            <a:ext cx="23622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Oficial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 Principal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Electo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6" name="Elbow Connector 5"/>
          <p:cNvCxnSpPr/>
          <p:nvPr/>
        </p:nvCxnSpPr>
        <p:spPr bwMode="auto">
          <a:xfrm>
            <a:off x="5257800" y="1258556"/>
            <a:ext cx="914400" cy="9144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6185316" y="1803308"/>
            <a:ext cx="2362200" cy="7235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err="1" smtClean="0">
                <a:latin typeface="Calibri" panose="020F0502020204030204" pitchFamily="34" charset="0"/>
              </a:rPr>
              <a:t>Representate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Fiscal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267200" y="1718136"/>
            <a:ext cx="0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3048000" y="2193052"/>
            <a:ext cx="2514600" cy="6400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</a:rPr>
              <a:t>J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unta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 Local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3352800"/>
            <a:ext cx="2971799" cy="78712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err="1" smtClean="0">
                <a:solidFill>
                  <a:srgbClr val="007635"/>
                </a:solidFill>
                <a:latin typeface="Calibri" panose="020F0502020204030204" pitchFamily="34" charset="0"/>
              </a:rPr>
              <a:t>Operador</a:t>
            </a:r>
            <a:r>
              <a:rPr lang="en-US" b="1" dirty="0" smtClean="0">
                <a:solidFill>
                  <a:srgbClr val="007635"/>
                </a:solidFill>
                <a:latin typeface="Calibri" panose="020F0502020204030204" pitchFamily="34" charset="0"/>
              </a:rPr>
              <a:t> Principal/</a:t>
            </a:r>
            <a:r>
              <a:rPr lang="en-US" b="1" dirty="0" err="1" smtClean="0">
                <a:solidFill>
                  <a:srgbClr val="007635"/>
                </a:solidFill>
                <a:latin typeface="Calibri" panose="020F0502020204030204" pitchFamily="34" charset="0"/>
              </a:rPr>
              <a:t>Proveedor</a:t>
            </a:r>
            <a:r>
              <a:rPr lang="en-US" b="1" dirty="0" smtClean="0">
                <a:solidFill>
                  <a:srgbClr val="007635"/>
                </a:solidFill>
                <a:latin typeface="Calibri" panose="020F0502020204030204" pitchFamily="34" charset="0"/>
              </a:rPr>
              <a:t> de </a:t>
            </a:r>
            <a:r>
              <a:rPr lang="en-US" b="1" dirty="0" err="1" smtClean="0">
                <a:solidFill>
                  <a:srgbClr val="007635"/>
                </a:solidFill>
                <a:latin typeface="Calibri" panose="020F0502020204030204" pitchFamily="34" charset="0"/>
              </a:rPr>
              <a:t>Servicios</a:t>
            </a:r>
            <a:endParaRPr lang="en-US" b="1" dirty="0" smtClean="0">
              <a:solidFill>
                <a:srgbClr val="007635"/>
              </a:solidFill>
              <a:latin typeface="Calibri" panose="020F050202020403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4267200" y="2847869"/>
            <a:ext cx="0" cy="5049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Rounded Rectangle 29"/>
          <p:cNvSpPr/>
          <p:nvPr/>
        </p:nvSpPr>
        <p:spPr bwMode="auto">
          <a:xfrm>
            <a:off x="1447800" y="4305719"/>
            <a:ext cx="838200" cy="457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DUA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2651718" y="4305719"/>
            <a:ext cx="838200" cy="457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MRC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5143500" y="4305719"/>
            <a:ext cx="838200" cy="457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DTA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6324600" y="4305719"/>
            <a:ext cx="838200" cy="457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ACLS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7467600" y="4305719"/>
            <a:ext cx="838200" cy="457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SCSEP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3860765" y="4305719"/>
            <a:ext cx="838200" cy="457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MCB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152400" y="4305719"/>
            <a:ext cx="1143000" cy="457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Calibri" panose="020F0502020204030204" pitchFamily="34" charset="0"/>
              </a:rPr>
              <a:t>DCS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76200"/>
            <a:ext cx="49529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COMPOSICIÓN DEL AREA LOCAL</a:t>
            </a:r>
          </a:p>
          <a:p>
            <a:r>
              <a:rPr lang="en-US" sz="2400" b="1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Bajo</a:t>
            </a:r>
            <a:r>
              <a:rPr lang="en-US" sz="24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 WIOA</a:t>
            </a:r>
            <a:endParaRPr lang="en-US" sz="2400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4800600"/>
            <a:ext cx="4114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DCS – WIOA </a:t>
            </a:r>
            <a:r>
              <a:rPr lang="en-US" sz="1600" dirty="0" err="1" smtClean="0">
                <a:latin typeface="Calibri" panose="020F0502020204030204" pitchFamily="34" charset="0"/>
              </a:rPr>
              <a:t>Título</a:t>
            </a:r>
            <a:r>
              <a:rPr lang="en-US" sz="1600" dirty="0" smtClean="0">
                <a:latin typeface="Calibri" panose="020F0502020204030204" pitchFamily="34" charset="0"/>
              </a:rPr>
              <a:t> I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dirty="0" smtClean="0">
                <a:latin typeface="Calibri" panose="020F0502020204030204" pitchFamily="34" charset="0"/>
              </a:rPr>
              <a:t>W-P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dirty="0" err="1" smtClean="0">
                <a:latin typeface="Calibri" panose="020F0502020204030204" pitchFamily="34" charset="0"/>
              </a:rPr>
              <a:t>Comercio</a:t>
            </a:r>
            <a:r>
              <a:rPr lang="en-US" sz="1600" dirty="0" smtClean="0">
                <a:latin typeface="Calibri" panose="020F0502020204030204" pitchFamily="34" charset="0"/>
              </a:rPr>
              <a:t>, </a:t>
            </a:r>
            <a:r>
              <a:rPr lang="en-US" sz="1600" dirty="0">
                <a:latin typeface="Calibri" panose="020F0502020204030204" pitchFamily="34" charset="0"/>
              </a:rPr>
              <a:t>JVSG</a:t>
            </a:r>
          </a:p>
          <a:p>
            <a:r>
              <a:rPr lang="en-US" sz="1600" dirty="0">
                <a:latin typeface="Calibri" panose="020F0502020204030204" pitchFamily="34" charset="0"/>
              </a:rPr>
              <a:t>DUA – </a:t>
            </a:r>
            <a:r>
              <a:rPr lang="en-US" sz="1600" dirty="0" err="1" smtClean="0">
                <a:latin typeface="Calibri" panose="020F0502020204030204" pitchFamily="34" charset="0"/>
              </a:rPr>
              <a:t>Compensación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por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Desempleo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MRC </a:t>
            </a:r>
            <a:r>
              <a:rPr lang="en-US" sz="1600" dirty="0" smtClean="0">
                <a:latin typeface="Calibri" panose="020F0502020204030204" pitchFamily="34" charset="0"/>
              </a:rPr>
              <a:t>and MCB -  </a:t>
            </a:r>
            <a:r>
              <a:rPr lang="en-US" sz="1600" dirty="0" err="1" smtClean="0">
                <a:latin typeface="Calibri" panose="020F0502020204030204" pitchFamily="34" charset="0"/>
              </a:rPr>
              <a:t>Rehabilitación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</a:rPr>
              <a:t>Vocacional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 smtClean="0">
                <a:latin typeface="Calibri" panose="020F0502020204030204" pitchFamily="34" charset="0"/>
              </a:rPr>
              <a:t>DTA – </a:t>
            </a:r>
            <a:r>
              <a:rPr lang="en-US" sz="1600" dirty="0" err="1" smtClean="0">
                <a:latin typeface="Calibri" panose="020F0502020204030204" pitchFamily="34" charset="0"/>
              </a:rPr>
              <a:t>Departamento</a:t>
            </a:r>
            <a:r>
              <a:rPr lang="en-US" sz="1600" dirty="0" smtClean="0">
                <a:latin typeface="Calibri" panose="020F0502020204030204" pitchFamily="34" charset="0"/>
              </a:rPr>
              <a:t>  de Asistencia </a:t>
            </a:r>
            <a:r>
              <a:rPr lang="en-US" sz="1600" dirty="0" err="1" smtClean="0">
                <a:latin typeface="Calibri" panose="020F0502020204030204" pitchFamily="34" charset="0"/>
              </a:rPr>
              <a:t>Transicional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ACLS – WIOA </a:t>
            </a:r>
            <a:r>
              <a:rPr lang="en-US" sz="1600" dirty="0" err="1" smtClean="0">
                <a:latin typeface="Calibri" panose="020F0502020204030204" pitchFamily="34" charset="0"/>
              </a:rPr>
              <a:t>Título</a:t>
            </a:r>
            <a:r>
              <a:rPr lang="en-US" sz="1600" dirty="0" smtClean="0">
                <a:latin typeface="Calibri" panose="020F0502020204030204" pitchFamily="34" charset="0"/>
              </a:rPr>
              <a:t> II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SCSEP – WIOA </a:t>
            </a:r>
            <a:r>
              <a:rPr lang="en-US" sz="1600" dirty="0" err="1" smtClean="0">
                <a:latin typeface="Calibri" panose="020F0502020204030204" pitchFamily="34" charset="0"/>
              </a:rPr>
              <a:t>Título</a:t>
            </a:r>
            <a:r>
              <a:rPr lang="en-US" sz="1600" dirty="0" smtClean="0">
                <a:latin typeface="Calibri" panose="020F0502020204030204" pitchFamily="34" charset="0"/>
              </a:rPr>
              <a:t> V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31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52400"/>
            <a:ext cx="5664200" cy="685800"/>
          </a:xfrm>
        </p:spPr>
        <p:txBody>
          <a:bodyPr/>
          <a:lstStyle/>
          <a:p>
            <a:r>
              <a:rPr lang="en-US" sz="2000" dirty="0" err="1" smtClean="0">
                <a:latin typeface="Calibri" panose="020F0502020204030204" pitchFamily="34" charset="0"/>
              </a:rPr>
              <a:t>Operador</a:t>
            </a:r>
            <a:r>
              <a:rPr lang="en-US" sz="2000" dirty="0" smtClean="0">
                <a:latin typeface="Calibri" panose="020F0502020204030204" pitchFamily="34" charset="0"/>
              </a:rPr>
              <a:t> de Centro de Gestión </a:t>
            </a:r>
            <a:r>
              <a:rPr lang="en-US" sz="2000" dirty="0" err="1">
                <a:latin typeface="Calibri" panose="020F0502020204030204" pitchFamily="34" charset="0"/>
              </a:rPr>
              <a:t>Ú</a:t>
            </a:r>
            <a:r>
              <a:rPr lang="en-US" sz="2000" dirty="0" err="1" smtClean="0">
                <a:latin typeface="Calibri" panose="020F0502020204030204" pitchFamily="34" charset="0"/>
              </a:rPr>
              <a:t>nica</a:t>
            </a:r>
            <a:r>
              <a:rPr lang="en-US" sz="2000" dirty="0" smtClean="0">
                <a:latin typeface="Calibri" panose="020F0502020204030204" pitchFamily="34" charset="0"/>
              </a:rPr>
              <a:t> Laboral  PROCESO Y RECLAS DE ADQUISICIÓN </a:t>
            </a:r>
            <a:br>
              <a:rPr lang="en-US" sz="2000" dirty="0" smtClean="0">
                <a:latin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9135"/>
            <a:ext cx="8077200" cy="5848865"/>
          </a:xfrm>
        </p:spPr>
        <p:txBody>
          <a:bodyPr/>
          <a:lstStyle/>
          <a:p>
            <a:pPr marL="0" indent="0">
              <a:buNone/>
            </a:pPr>
            <a:r>
              <a:rPr lang="es-ES" sz="1900" b="0" dirty="0" smtClean="0">
                <a:latin typeface="Calibri" panose="020F0502020204030204" pitchFamily="34" charset="0"/>
              </a:rPr>
              <a:t>Revise </a:t>
            </a:r>
            <a:r>
              <a:rPr lang="es-ES" sz="1900" b="0" dirty="0">
                <a:latin typeface="Calibri" panose="020F0502020204030204" pitchFamily="34" charset="0"/>
              </a:rPr>
              <a:t>las reglas críticas y las reglas de proceso: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900" b="0" dirty="0">
                <a:latin typeface="Calibri" panose="020F0502020204030204" pitchFamily="34" charset="0"/>
              </a:rPr>
              <a:t>Ley y regulaciones de WIOA, regulaciones de OMB, TEGL 15-16 y reglas de selección competitiva estatal / local</a:t>
            </a:r>
            <a:endParaRPr lang="en-US" sz="1900" b="0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1900" b="0" dirty="0">
                <a:latin typeface="Calibri" panose="020F0502020204030204" pitchFamily="34" charset="0"/>
              </a:rPr>
              <a:t>Acuerdo común a las idiosincrasias de la contratación local</a:t>
            </a:r>
            <a:endParaRPr lang="en-US" sz="1900" b="0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1900" b="0" dirty="0">
                <a:latin typeface="Calibri" panose="020F0502020204030204" pitchFamily="34" charset="0"/>
              </a:rPr>
              <a:t>Documentar el proceso local (reglamentos, estatutos, </a:t>
            </a:r>
            <a:r>
              <a:rPr lang="es-ES" sz="1900" b="0" dirty="0" smtClean="0">
                <a:latin typeface="Calibri" panose="020F0502020204030204" pitchFamily="34" charset="0"/>
              </a:rPr>
              <a:t>minuta </a:t>
            </a:r>
            <a:r>
              <a:rPr lang="es-ES" sz="1900" b="0" dirty="0">
                <a:latin typeface="Calibri" panose="020F0502020204030204" pitchFamily="34" charset="0"/>
              </a:rPr>
              <a:t>de reuniones, orientación de </a:t>
            </a:r>
            <a:r>
              <a:rPr lang="es-ES" sz="1900" b="0" dirty="0" smtClean="0">
                <a:latin typeface="Calibri" panose="020F0502020204030204" pitchFamily="34" charset="0"/>
              </a:rPr>
              <a:t>RFP (Solicitud de Propuesta), </a:t>
            </a:r>
            <a:r>
              <a:rPr lang="es-ES" sz="1900" b="0" dirty="0">
                <a:latin typeface="Calibri" panose="020F0502020204030204" pitchFamily="34" charset="0"/>
              </a:rPr>
              <a:t>revisión y recomendaciones, cronogramas, autoridad contratante y duración de la estructura, límites de financiamiento y responsabilidades)</a:t>
            </a:r>
            <a:endParaRPr lang="en-US" sz="1900" b="0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1900" b="0" dirty="0" smtClean="0">
                <a:latin typeface="Calibri" panose="020F0502020204030204" pitchFamily="34" charset="0"/>
              </a:rPr>
              <a:t>Inclusiones de RFP, restricciones y alineación con planes y certificaciones estatales, asistencia técnica en preguntas, publicidad, revisión, apelaciones</a:t>
            </a:r>
            <a:endParaRPr lang="en-US" sz="1900" b="0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1900" b="0" dirty="0">
                <a:latin typeface="Calibri" panose="020F0502020204030204" pitchFamily="34" charset="0"/>
              </a:rPr>
              <a:t>Aclaración de roles (WDB, CEO, operador, agente fiscal, socios (estatales y locales): los posibles licitantes no deben formar parte del proceso de </a:t>
            </a:r>
            <a:r>
              <a:rPr lang="es-ES" sz="1900" b="0" dirty="0" smtClean="0">
                <a:latin typeface="Calibri" panose="020F0502020204030204" pitchFamily="34" charset="0"/>
              </a:rPr>
              <a:t>RFP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900" b="0" dirty="0">
                <a:latin typeface="Calibri" panose="020F0502020204030204" pitchFamily="34" charset="0"/>
              </a:rPr>
              <a:t>Acuerdo formal de conflicto de intereses y reglas abiertas de reunión y votación</a:t>
            </a:r>
            <a:endParaRPr lang="es-ES" sz="1900" b="0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1900" b="0" dirty="0">
                <a:latin typeface="Calibri" panose="020F0502020204030204" pitchFamily="34" charset="0"/>
              </a:rPr>
              <a:t>Condiciones de apelación y plazos de apelación estatales y locales</a:t>
            </a:r>
            <a:endParaRPr lang="es-ES" sz="1900" b="0" dirty="0" smtClean="0">
              <a:latin typeface="Calibri" panose="020F050202020403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en-US" sz="1900" b="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857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9838</TotalTime>
  <Words>2051</Words>
  <Application>Microsoft Office PowerPoint</Application>
  <PresentationFormat>On-screen Show (4:3)</PresentationFormat>
  <Paragraphs>221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Book Antiqua</vt:lpstr>
      <vt:lpstr>Calibri</vt:lpstr>
      <vt:lpstr>Century Gothic</vt:lpstr>
      <vt:lpstr>Symbol</vt:lpstr>
      <vt:lpstr>Wingdings</vt:lpstr>
      <vt:lpstr>Wingdings 3</vt:lpstr>
      <vt:lpstr>1_Blue Presentation Template - MA HHS - small logos</vt:lpstr>
      <vt:lpstr>2_Blue Presentation Template - MA HHS - small logos</vt:lpstr>
      <vt:lpstr>3_Blue Presentation Template - MA HHS - small logos</vt:lpstr>
      <vt:lpstr>4_Blue Presentation Template - MA HHS - small logos</vt:lpstr>
      <vt:lpstr>5_Blue Presentation Template - MA HHS - small logos</vt:lpstr>
      <vt:lpstr>6_Blue Presentation Template - MA HHS - small logos</vt:lpstr>
      <vt:lpstr>Ion</vt:lpstr>
      <vt:lpstr>Capicitación para los  Operadores de Centros de Gestión Única Laboral (One-Stop Career Centers) </vt:lpstr>
      <vt:lpstr>Bienvenidos</vt:lpstr>
      <vt:lpstr>National State Peer to Peer Asistencia Técnica </vt:lpstr>
      <vt:lpstr>Regulaciones de WIOA para Operadores de Centros de Gestión Única Laboral  (One-Stop)</vt:lpstr>
      <vt:lpstr>PowerPoint Presentation</vt:lpstr>
      <vt:lpstr>PowerPoint Presentation</vt:lpstr>
      <vt:lpstr>PowerPoint Presentation</vt:lpstr>
      <vt:lpstr>PowerPoint Presentation</vt:lpstr>
      <vt:lpstr>Operador de Centro de Gestión Única Laboral  PROCESO Y RECLAS DE ADQUISICIÓN  </vt:lpstr>
      <vt:lpstr>PowerPoint Presentation</vt:lpstr>
      <vt:lpstr>LA PARTICIPACIÓN ACTIVA DE DCS (continuación)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REGLAS DE ORO DEL PROCESO</vt:lpstr>
      <vt:lpstr>  Visita de asistencia técnica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Advani, Ramesh (ANF)</dc:creator>
  <cp:lastModifiedBy>Alexander, Rosemary (EOL)</cp:lastModifiedBy>
  <cp:revision>922</cp:revision>
  <cp:lastPrinted>2017-10-02T19:51:04Z</cp:lastPrinted>
  <dcterms:created xsi:type="dcterms:W3CDTF">2014-04-27T20:43:35Z</dcterms:created>
  <dcterms:modified xsi:type="dcterms:W3CDTF">2018-04-06T18:03:57Z</dcterms:modified>
</cp:coreProperties>
</file>