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vml" ContentType="application/vnd.openxmlformats-officedocument.vmlDrawing"/>
  <Default Extension="xml" ContentType="application/xml"/>
  <Override PartName="/docProps/app.xml" ContentType="application/vnd.openxmlformats-officedocument.extended-properties+xml"/>
  <Override PartName="/docProps/core.xml" ContentType="application/vnd.openxmlformats-package.core-properties+xml"/>
  <Override PartName="/ppt/commentAuthors.xml" ContentType="application/vnd.openxmlformats-officedocument.presentationml.commentAuthors+xml"/>
  <Override PartName="/ppt/diagrams/colors1.xml" ContentType="application/vnd.openxmlformats-officedocument.drawingml.diagramColors+xml"/>
  <Override PartName="/ppt/diagrams/colors2.xml" ContentType="application/vnd.openxmlformats-officedocument.drawingml.diagramColors+xml"/>
  <Override PartName="/ppt/diagrams/data1.xml" ContentType="application/vnd.openxmlformats-officedocument.drawingml.diagramData+xml"/>
  <Override PartName="/ppt/diagrams/data2.xml" ContentType="application/vnd.openxmlformats-officedocument.drawingml.diagramData+xml"/>
  <Override PartName="/ppt/diagrams/drawing1.xml" ContentType="application/vnd.ms-office.drawingml.diagramDrawing+xml"/>
  <Override PartName="/ppt/diagrams/drawing2.xml" ContentType="application/vnd.ms-office.drawingml.diagramDrawing+xml"/>
  <Override PartName="/ppt/diagrams/layout1.xml" ContentType="application/vnd.openxmlformats-officedocument.drawingml.diagramLayout+xml"/>
  <Override PartName="/ppt/diagrams/layout2.xml" ContentType="application/vnd.openxmlformats-officedocument.drawingml.diagramLayout+xml"/>
  <Override PartName="/ppt/diagrams/quickStyle1.xml" ContentType="application/vnd.openxmlformats-officedocument.drawingml.diagramStyle+xml"/>
  <Override PartName="/ppt/diagrams/quickStyle2.xml" ContentType="application/vnd.openxmlformats-officedocument.drawingml.diagramStyle+xml"/>
  <Override PartName="/ppt/handoutMasters/handoutMaster1.xml" ContentType="application/vnd.openxmlformats-officedocument.presentationml.handoutMaster+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presentation.xml" ContentType="application/vnd.openxmlformats-officedocument.presentationml.presentation.main+xml"/>
  <Override PartName="/ppt/presProps.xml" ContentType="application/vnd.openxmlformats-officedocument.presentationml.presProps+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ppt/theme/theme7.xml" ContentType="application/vnd.openxmlformats-officedocument.theme+xml"/>
  <Override PartName="/ppt/theme/theme8.xml" ContentType="application/vnd.openxmlformats-officedocument.theme+xml"/>
  <Override PartName="/ppt/theme/theme9.xml" ContentType="application/vnd.openxmlformats-officedocument.theme+xml"/>
  <Override PartName="/ppt/viewProps.xml" ContentType="application/vnd.openxmlformats-officedocument.presentationml.viewProps+xml"/>
</Types>
</file>

<file path=_rels/.rels><?xml version="1.0" encoding="UTF-8"?>

<Relationships xmlns="http://schemas.openxmlformats.org/package/2006/relationships">
  <Relationship Id="rId1" Type="http://schemas.openxmlformats.org/officeDocument/2006/relationships/officeDocument" Target="ppt/presentation.xml"/>
  <Relationship Id="rId2" Type="http://schemas.openxmlformats.org/package/2006/relationships/metadata/thumbnail" Target="docProps/thumbnail.jpeg"/>
  <Relationship Id="rId3" Type="http://schemas.openxmlformats.org/package/2006/relationships/metadata/core-properties" Target="docProps/core.xml"/>
  <Relationship Id="rId4" Type="http://schemas.openxmlformats.org/officeDocument/2006/relationships/extended-properties" Target="docProps/app.xml"/>
</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66" r:id="rId2"/>
    <p:sldMasterId id="2147483674" r:id="rId3"/>
    <p:sldMasterId id="2147483682" r:id="rId4"/>
    <p:sldMasterId id="2147483690" r:id="rId5"/>
    <p:sldMasterId id="2147483698" r:id="rId6"/>
    <p:sldMasterId id="2147483708" r:id="rId7"/>
  </p:sldMasterIdLst>
  <p:notesMasterIdLst>
    <p:notesMasterId r:id="rId51"/>
  </p:notesMasterIdLst>
  <p:handoutMasterIdLst>
    <p:handoutMasterId r:id="rId52"/>
  </p:handoutMasterIdLst>
  <p:sldIdLst>
    <p:sldId id="532" r:id="rId8"/>
    <p:sldId id="514" r:id="rId9"/>
    <p:sldId id="506" r:id="rId10"/>
    <p:sldId id="405" r:id="rId11"/>
    <p:sldId id="505" r:id="rId12"/>
    <p:sldId id="531" r:id="rId13"/>
    <p:sldId id="515" r:id="rId14"/>
    <p:sldId id="500" r:id="rId15"/>
    <p:sldId id="508" r:id="rId16"/>
    <p:sldId id="397" r:id="rId17"/>
    <p:sldId id="431" r:id="rId18"/>
    <p:sldId id="434" r:id="rId19"/>
    <p:sldId id="443" r:id="rId20"/>
    <p:sldId id="407" r:id="rId21"/>
    <p:sldId id="408" r:id="rId22"/>
    <p:sldId id="409" r:id="rId23"/>
    <p:sldId id="511" r:id="rId24"/>
    <p:sldId id="450" r:id="rId25"/>
    <p:sldId id="411" r:id="rId26"/>
    <p:sldId id="413" r:id="rId27"/>
    <p:sldId id="521" r:id="rId28"/>
    <p:sldId id="528" r:id="rId29"/>
    <p:sldId id="416" r:id="rId30"/>
    <p:sldId id="461" r:id="rId31"/>
    <p:sldId id="472" r:id="rId32"/>
    <p:sldId id="473" r:id="rId33"/>
    <p:sldId id="475" r:id="rId34"/>
    <p:sldId id="476" r:id="rId35"/>
    <p:sldId id="477" r:id="rId36"/>
    <p:sldId id="478" r:id="rId37"/>
    <p:sldId id="499" r:id="rId38"/>
    <p:sldId id="444" r:id="rId39"/>
    <p:sldId id="530" r:id="rId40"/>
    <p:sldId id="516" r:id="rId41"/>
    <p:sldId id="517" r:id="rId42"/>
    <p:sldId id="518" r:id="rId43"/>
    <p:sldId id="519" r:id="rId44"/>
    <p:sldId id="520" r:id="rId45"/>
    <p:sldId id="522" r:id="rId46"/>
    <p:sldId id="529" r:id="rId47"/>
    <p:sldId id="525" r:id="rId48"/>
    <p:sldId id="527" r:id="rId49"/>
    <p:sldId id="526" r:id="rId50"/>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Fine, Mark (ANF)" initials="FM" lastIdx="8" clrIdx="0"/>
  <p:cmAuthor id="1" name="Sanchez, Natalie (ANF)" initials="SN(" lastIdx="0" clrIdx="1"/>
  <p:cmAuthor id="2" name="O'Malley, Helen (ANF)" initials="OH" lastIdx="1" clrIdx="2"/>
  <p:cmAuthor id="3" name="Boyle, Marilyn (DWD)" initials="MB" lastIdx="1" clrIdx="3"/>
  <p:cmAuthor id="4" name="Marlow, Ronald G(EOLWD)" initials="RGM" lastIdx="12" clrIdx="4"/>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3366"/>
    <a:srgbClr val="33CC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0660B408-B3CF-4A94-85FC-2B1E0A45F4A2}" styleName="Dark Style 2 - Accent 1/Accent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1">
              <a:tint val="20000"/>
            </a:schemeClr>
          </a:solidFill>
        </a:fill>
      </a:tcStyle>
    </a:lastRow>
    <a:firstRow>
      <a:tcTxStyle b="on">
        <a:fontRef idx="minor">
          <a:scrgbClr r="0" g="0" b="0"/>
        </a:fontRef>
        <a:schemeClr val="lt1"/>
      </a:tcTxStyle>
      <a:tcStyle>
        <a:tcBdr/>
        <a:fill>
          <a:solidFill>
            <a:schemeClr val="accent2"/>
          </a:solidFill>
        </a:fill>
      </a:tcStyle>
    </a:firstRow>
  </a:tblStyle>
  <a:tblStyle styleId="{2A488322-F2BA-4B5B-9748-0D474271808F}" styleName="Medium Style 3 - Accent 6">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6"/>
          </a:solidFill>
        </a:fill>
      </a:tcStyle>
    </a:lastCol>
    <a:firstCol>
      <a:tcTxStyle b="on">
        <a:fontRef idx="minor">
          <a:scrgbClr r="0" g="0" b="0"/>
        </a:fontRef>
        <a:schemeClr val="lt1"/>
      </a:tcTxStyle>
      <a:tcStyle>
        <a:tcBdr/>
        <a:fill>
          <a:solidFill>
            <a:schemeClr val="accent6"/>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6"/>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412" autoAdjust="0"/>
    <p:restoredTop sz="90452" autoAdjust="0"/>
  </p:normalViewPr>
  <p:slideViewPr>
    <p:cSldViewPr>
      <p:cViewPr>
        <p:scale>
          <a:sx n="80" d="100"/>
          <a:sy n="80" d="100"/>
        </p:scale>
        <p:origin x="-1806" y="-474"/>
      </p:cViewPr>
      <p:guideLst>
        <p:guide orient="horz" pos="2160"/>
        <p:guide pos="2880"/>
      </p:guideLst>
    </p:cSldViewPr>
  </p:slideViewPr>
  <p:notesTextViewPr>
    <p:cViewPr>
      <p:scale>
        <a:sx n="1" d="1"/>
        <a:sy n="1" d="1"/>
      </p:scale>
      <p:origin x="0" y="0"/>
    </p:cViewPr>
  </p:notesTextViewPr>
  <p:sorterViewPr>
    <p:cViewPr varScale="1">
      <p:scale>
        <a:sx n="1" d="1"/>
        <a:sy n="1" d="1"/>
      </p:scale>
      <p:origin x="0" y="0"/>
    </p:cViewPr>
  </p:sorterViewPr>
  <p:gridSpacing cx="76200" cy="76200"/>
</p:viewPr>
</file>

<file path=ppt/_rels/presentation.xml.rels><?xml version="1.0" encoding="UTF-8"?>

<Relationships xmlns="http://schemas.openxmlformats.org/package/2006/relationships">
  <Relationship Id="rId1" Type="http://schemas.openxmlformats.org/officeDocument/2006/relationships/slideMaster" Target="slideMasters/slideMaster1.xml"/>
  <Relationship Id="rId10" Type="http://schemas.openxmlformats.org/officeDocument/2006/relationships/slide" Target="slides/slide3.xml"/>
  <Relationship Id="rId11" Type="http://schemas.openxmlformats.org/officeDocument/2006/relationships/slide" Target="slides/slide4.xml"/>
  <Relationship Id="rId12" Type="http://schemas.openxmlformats.org/officeDocument/2006/relationships/slide" Target="slides/slide5.xml"/>
  <Relationship Id="rId13" Type="http://schemas.openxmlformats.org/officeDocument/2006/relationships/slide" Target="slides/slide6.xml"/>
  <Relationship Id="rId14" Type="http://schemas.openxmlformats.org/officeDocument/2006/relationships/slide" Target="slides/slide7.xml"/>
  <Relationship Id="rId15" Type="http://schemas.openxmlformats.org/officeDocument/2006/relationships/slide" Target="slides/slide8.xml"/>
  <Relationship Id="rId16" Type="http://schemas.openxmlformats.org/officeDocument/2006/relationships/slide" Target="slides/slide9.xml"/>
  <Relationship Id="rId17" Type="http://schemas.openxmlformats.org/officeDocument/2006/relationships/slide" Target="slides/slide10.xml"/>
  <Relationship Id="rId18" Type="http://schemas.openxmlformats.org/officeDocument/2006/relationships/slide" Target="slides/slide11.xml"/>
  <Relationship Id="rId19" Type="http://schemas.openxmlformats.org/officeDocument/2006/relationships/slide" Target="slides/slide12.xml"/>
  <Relationship Id="rId2" Type="http://schemas.openxmlformats.org/officeDocument/2006/relationships/slideMaster" Target="slideMasters/slideMaster2.xml"/>
  <Relationship Id="rId20" Type="http://schemas.openxmlformats.org/officeDocument/2006/relationships/slide" Target="slides/slide13.xml"/>
  <Relationship Id="rId21" Type="http://schemas.openxmlformats.org/officeDocument/2006/relationships/slide" Target="slides/slide14.xml"/>
  <Relationship Id="rId22" Type="http://schemas.openxmlformats.org/officeDocument/2006/relationships/slide" Target="slides/slide15.xml"/>
  <Relationship Id="rId23" Type="http://schemas.openxmlformats.org/officeDocument/2006/relationships/slide" Target="slides/slide16.xml"/>
  <Relationship Id="rId24" Type="http://schemas.openxmlformats.org/officeDocument/2006/relationships/slide" Target="slides/slide17.xml"/>
  <Relationship Id="rId25" Type="http://schemas.openxmlformats.org/officeDocument/2006/relationships/slide" Target="slides/slide18.xml"/>
  <Relationship Id="rId26" Type="http://schemas.openxmlformats.org/officeDocument/2006/relationships/slide" Target="slides/slide19.xml"/>
  <Relationship Id="rId27" Type="http://schemas.openxmlformats.org/officeDocument/2006/relationships/slide" Target="slides/slide20.xml"/>
  <Relationship Id="rId28" Type="http://schemas.openxmlformats.org/officeDocument/2006/relationships/slide" Target="slides/slide21.xml"/>
  <Relationship Id="rId29" Type="http://schemas.openxmlformats.org/officeDocument/2006/relationships/slide" Target="slides/slide22.xml"/>
  <Relationship Id="rId3" Type="http://schemas.openxmlformats.org/officeDocument/2006/relationships/slideMaster" Target="slideMasters/slideMaster3.xml"/>
  <Relationship Id="rId30" Type="http://schemas.openxmlformats.org/officeDocument/2006/relationships/slide" Target="slides/slide23.xml"/>
  <Relationship Id="rId31" Type="http://schemas.openxmlformats.org/officeDocument/2006/relationships/slide" Target="slides/slide24.xml"/>
  <Relationship Id="rId32" Type="http://schemas.openxmlformats.org/officeDocument/2006/relationships/slide" Target="slides/slide25.xml"/>
  <Relationship Id="rId33" Type="http://schemas.openxmlformats.org/officeDocument/2006/relationships/slide" Target="slides/slide26.xml"/>
  <Relationship Id="rId34" Type="http://schemas.openxmlformats.org/officeDocument/2006/relationships/slide" Target="slides/slide27.xml"/>
  <Relationship Id="rId35" Type="http://schemas.openxmlformats.org/officeDocument/2006/relationships/slide" Target="slides/slide28.xml"/>
  <Relationship Id="rId36" Type="http://schemas.openxmlformats.org/officeDocument/2006/relationships/slide" Target="slides/slide29.xml"/>
  <Relationship Id="rId37" Type="http://schemas.openxmlformats.org/officeDocument/2006/relationships/slide" Target="slides/slide30.xml"/>
  <Relationship Id="rId38" Type="http://schemas.openxmlformats.org/officeDocument/2006/relationships/slide" Target="slides/slide31.xml"/>
  <Relationship Id="rId39" Type="http://schemas.openxmlformats.org/officeDocument/2006/relationships/slide" Target="slides/slide32.xml"/>
  <Relationship Id="rId4" Type="http://schemas.openxmlformats.org/officeDocument/2006/relationships/slideMaster" Target="slideMasters/slideMaster4.xml"/>
  <Relationship Id="rId40" Type="http://schemas.openxmlformats.org/officeDocument/2006/relationships/slide" Target="slides/slide33.xml"/>
  <Relationship Id="rId41" Type="http://schemas.openxmlformats.org/officeDocument/2006/relationships/slide" Target="slides/slide34.xml"/>
  <Relationship Id="rId42" Type="http://schemas.openxmlformats.org/officeDocument/2006/relationships/slide" Target="slides/slide35.xml"/>
  <Relationship Id="rId43" Type="http://schemas.openxmlformats.org/officeDocument/2006/relationships/slide" Target="slides/slide36.xml"/>
  <Relationship Id="rId44" Type="http://schemas.openxmlformats.org/officeDocument/2006/relationships/slide" Target="slides/slide37.xml"/>
  <Relationship Id="rId45" Type="http://schemas.openxmlformats.org/officeDocument/2006/relationships/slide" Target="slides/slide38.xml"/>
  <Relationship Id="rId46" Type="http://schemas.openxmlformats.org/officeDocument/2006/relationships/slide" Target="slides/slide39.xml"/>
  <Relationship Id="rId47" Type="http://schemas.openxmlformats.org/officeDocument/2006/relationships/slide" Target="slides/slide40.xml"/>
  <Relationship Id="rId48" Type="http://schemas.openxmlformats.org/officeDocument/2006/relationships/slide" Target="slides/slide41.xml"/>
  <Relationship Id="rId49" Type="http://schemas.openxmlformats.org/officeDocument/2006/relationships/slide" Target="slides/slide42.xml"/>
  <Relationship Id="rId5" Type="http://schemas.openxmlformats.org/officeDocument/2006/relationships/slideMaster" Target="slideMasters/slideMaster5.xml"/>
  <Relationship Id="rId50" Type="http://schemas.openxmlformats.org/officeDocument/2006/relationships/slide" Target="slides/slide43.xml"/>
  <Relationship Id="rId51" Type="http://schemas.openxmlformats.org/officeDocument/2006/relationships/notesMaster" Target="notesMasters/notesMaster1.xml"/>
  <Relationship Id="rId52" Type="http://schemas.openxmlformats.org/officeDocument/2006/relationships/handoutMaster" Target="handoutMasters/handoutMaster1.xml"/>
  <Relationship Id="rId53" Type="http://schemas.openxmlformats.org/officeDocument/2006/relationships/commentAuthors" Target="commentAuthors.xml"/>
  <Relationship Id="rId54" Type="http://schemas.openxmlformats.org/officeDocument/2006/relationships/presProps" Target="presProps.xml"/>
  <Relationship Id="rId55" Type="http://schemas.openxmlformats.org/officeDocument/2006/relationships/viewProps" Target="viewProps.xml"/>
  <Relationship Id="rId56" Type="http://schemas.openxmlformats.org/officeDocument/2006/relationships/theme" Target="theme/theme1.xml"/>
  <Relationship Id="rId57" Type="http://schemas.openxmlformats.org/officeDocument/2006/relationships/tableStyles" Target="tableStyles.xml"/>
  <Relationship Id="rId6" Type="http://schemas.openxmlformats.org/officeDocument/2006/relationships/slideMaster" Target="slideMasters/slideMaster6.xml"/>
  <Relationship Id="rId7" Type="http://schemas.openxmlformats.org/officeDocument/2006/relationships/slideMaster" Target="slideMasters/slideMaster7.xml"/>
  <Relationship Id="rId8" Type="http://schemas.openxmlformats.org/officeDocument/2006/relationships/slide" Target="slides/slide1.xml"/>
  <Relationship Id="rId9" Type="http://schemas.openxmlformats.org/officeDocument/2006/relationships/slide" Target="slides/slide2.xml"/>
</Relationships>

</file>

<file path=ppt/diagrams/colors1.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4">
  <dgm:title val=""/>
  <dgm:desc val=""/>
  <dgm:catLst>
    <dgm:cat type="accent1" pri="11400"/>
  </dgm:catLst>
  <dgm:styleLbl name="node0">
    <dgm:fillClrLst meth="cycle">
      <a:schemeClr val="accent1">
        <a:shade val="60000"/>
      </a:schemeClr>
    </dgm:fillClrLst>
    <dgm:linClrLst meth="repeat">
      <a:schemeClr val="lt1"/>
    </dgm:linClrLst>
    <dgm:effectClrLst/>
    <dgm:txLinClrLst/>
    <dgm:txFillClrLst/>
    <dgm:txEffectClrLst/>
  </dgm:styleLbl>
  <dgm:styleLbl name="node1">
    <dgm:fillClrLst meth="cycle">
      <a:schemeClr val="accent1">
        <a:shade val="50000"/>
      </a:schemeClr>
      <a:schemeClr val="accent1">
        <a:tint val="55000"/>
      </a:schemeClr>
    </dgm:fillClrLst>
    <dgm:linClrLst meth="repeat">
      <a:schemeClr val="lt1"/>
    </dgm:linClrLst>
    <dgm:effectClrLst/>
    <dgm:txLinClrLst/>
    <dgm:txFillClrLst/>
    <dgm:txEffectClrLst/>
  </dgm:styleLbl>
  <dgm:styleLbl name="alignNode1">
    <dgm:fillClrLst meth="cycle">
      <a:schemeClr val="accent1">
        <a:shade val="50000"/>
      </a:schemeClr>
      <a:schemeClr val="accent1">
        <a:tint val="55000"/>
      </a:schemeClr>
    </dgm:fillClrLst>
    <dgm:linClrLst meth="cycle">
      <a:schemeClr val="accent1">
        <a:shade val="50000"/>
      </a:schemeClr>
      <a:schemeClr val="accent1">
        <a:tint val="55000"/>
      </a:schemeClr>
    </dgm:linClrLst>
    <dgm:effectClrLst/>
    <dgm:txLinClrLst/>
    <dgm:txFillClrLst/>
    <dgm:txEffectClrLst/>
  </dgm:styleLbl>
  <dgm:styleLbl name="lnNode1">
    <dgm:fillClrLst meth="cycle">
      <a:schemeClr val="accent1">
        <a:shade val="50000"/>
      </a:schemeClr>
      <a:schemeClr val="accent1">
        <a:tint val="55000"/>
      </a:schemeClr>
    </dgm:fillClrLst>
    <dgm:linClrLst meth="repeat">
      <a:schemeClr val="lt1"/>
    </dgm:linClrLst>
    <dgm:effectClrLst/>
    <dgm:txLinClrLst/>
    <dgm:txFillClrLst/>
    <dgm:txEffectClrLst/>
  </dgm:styleLbl>
  <dgm:styleLbl name="vennNode1">
    <dgm:fillClrLst meth="cycle">
      <a:schemeClr val="accent1">
        <a:shade val="80000"/>
        <a:alpha val="50000"/>
      </a:schemeClr>
      <a:schemeClr val="accent1">
        <a:tint val="50000"/>
        <a:alpha val="50000"/>
      </a:schemeClr>
    </dgm:fillClrLst>
    <dgm:linClrLst meth="repeat">
      <a:schemeClr val="lt1"/>
    </dgm:linClrLst>
    <dgm:effectClrLst/>
    <dgm:txLinClrLst/>
    <dgm:txFillClrLst/>
    <dgm:txEffectClrLst/>
  </dgm:styleLbl>
  <dgm:styleLbl name="node2">
    <dgm:fillClrLst>
      <a:schemeClr val="accent1">
        <a:shade val="80000"/>
      </a:schemeClr>
    </dgm:fillClrLst>
    <dgm:linClrLst meth="repeat">
      <a:schemeClr val="lt1"/>
    </dgm:linClrLst>
    <dgm:effectClrLst/>
    <dgm:txLinClrLst/>
    <dgm:txFillClrLst/>
    <dgm:txEffectClrLst/>
  </dgm:styleLbl>
  <dgm:styleLbl name="node3">
    <dgm:fillClrLst>
      <a:schemeClr val="accent1">
        <a:tint val="99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fg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fg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bg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sibTrans1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0000"/>
      </a:schemeClr>
    </dgm:fillClrLst>
    <dgm:linClrLst meth="repeat">
      <a:schemeClr val="lt1"/>
    </dgm:linClrLst>
    <dgm:effectClrLst/>
    <dgm:txLinClrLst/>
    <dgm:txFillClrLst/>
    <dgm:txEffectClrLst/>
  </dgm:styleLbl>
  <dgm:styleLbl name="asst3">
    <dgm:fillClrLst>
      <a:schemeClr val="accent1">
        <a:tint val="70000"/>
      </a:schemeClr>
    </dgm:fillClrLst>
    <dgm:linClrLst meth="repeat">
      <a:schemeClr val="lt1"/>
    </dgm:linClrLst>
    <dgm:effectClrLst/>
    <dgm:txLinClrLst/>
    <dgm:txFillClrLst/>
    <dgm:txEffectClrLst/>
  </dgm:styleLbl>
  <dgm:styleLbl name="asst4">
    <dgm:fillClrLst>
      <a:schemeClr val="accent1">
        <a:tint val="50000"/>
      </a:schemeClr>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shade val="80000"/>
      </a:schemeClr>
    </dgm:linClrLst>
    <dgm:effectClrLst/>
    <dgm:txLinClrLst/>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dk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0000"/>
      </a:schemeClr>
    </dgm:fillClrLst>
    <dgm:linClrLst meth="repeat">
      <a:schemeClr val="accent1">
        <a:tint val="90000"/>
      </a:schemeClr>
    </dgm:linClrLst>
    <dgm:effectClrLst/>
    <dgm:txLinClrLst/>
    <dgm:txFillClrLst meth="repeat">
      <a:schemeClr val="tx1"/>
    </dgm:txFillClrLst>
    <dgm:txEffectClrLst/>
  </dgm:styleLbl>
  <dgm:styleLbl name="parChTrans1D3">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parChTrans1D4">
    <dgm:fillClrLst meth="repeat">
      <a:schemeClr val="accent1">
        <a:tint val="50000"/>
      </a:schemeClr>
    </dgm:fillClrLst>
    <dgm:linClrLst meth="repeat">
      <a:schemeClr val="accent1">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55000"/>
      </a:schemeClr>
    </dgm:fillClrLst>
    <dgm:linClrLst meth="repeat">
      <a:schemeClr val="accent1">
        <a:alpha val="90000"/>
        <a:tint val="55000"/>
      </a:schemeClr>
    </dgm:linClrLst>
    <dgm:effectClrLst/>
    <dgm:txLinClrLst/>
    <dgm:txFillClrLst meth="repeat">
      <a:schemeClr val="dk1"/>
    </dgm:txFillClrLst>
    <dgm:txEffectClrLst/>
  </dgm:styleLbl>
  <dgm:styleLbl name="alignAccFollowNode1">
    <dgm:fillClrLst meth="repeat">
      <a:schemeClr val="accent1">
        <a:alpha val="90000"/>
        <a:tint val="55000"/>
      </a:schemeClr>
    </dgm:fillClrLst>
    <dgm:linClrLst meth="repeat">
      <a:schemeClr val="accent1">
        <a:alpha val="90000"/>
        <a:tint val="55000"/>
      </a:schemeClr>
    </dgm:linClrLst>
    <dgm:effectClrLst/>
    <dgm:txLinClrLst/>
    <dgm:txFillClrLst meth="repeat">
      <a:schemeClr val="dk1"/>
    </dgm:txFillClrLst>
    <dgm:txEffectClrLst/>
  </dgm:styleLbl>
  <dgm:styleLbl name="bgAccFollowNode1">
    <dgm:fillClrLst meth="repeat">
      <a:schemeClr val="accent1">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50000"/>
      </a:schemeClr>
    </dgm:linClrLst>
    <dgm:effectClrLst/>
    <dgm:txLinClrLst/>
    <dgm:txFillClrLst meth="repeat">
      <a:schemeClr val="dk1"/>
    </dgm:txFillClrLst>
    <dgm:txEffectClrLst/>
  </dgm:styleLbl>
  <dgm:styleLbl name="bgShp">
    <dgm:fillClrLst meth="repeat">
      <a:schemeClr val="accent1">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55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37DD45C-82B0-814B-8DB6-F5D0231D09CA}" type="doc">
      <dgm:prSet loTypeId="urn:microsoft.com/office/officeart/2005/8/layout/hierarchy1" loCatId="" qsTypeId="urn:microsoft.com/office/officeart/2005/8/quickstyle/simple4" qsCatId="simple" csTypeId="urn:microsoft.com/office/officeart/2005/8/colors/accent2_2" csCatId="accent2" phldr="1"/>
      <dgm:spPr/>
      <dgm:t>
        <a:bodyPr/>
        <a:lstStyle/>
        <a:p>
          <a:endParaRPr lang="en-US"/>
        </a:p>
      </dgm:t>
    </dgm:pt>
    <dgm:pt modelId="{85CE3F2A-AE51-2A40-BC25-01691D2357FC}">
      <dgm:prSet phldrT="[Text]" custT="1"/>
      <dgm:spPr/>
      <dgm:t>
        <a:bodyPr/>
        <a:lstStyle/>
        <a:p>
          <a:r>
            <a:rPr lang="en-US" sz="1200" b="0" dirty="0" smtClean="0"/>
            <a:t>WIOA Steering Committee</a:t>
          </a:r>
        </a:p>
        <a:p>
          <a:r>
            <a:rPr lang="en-US" sz="1200" b="0" i="1" dirty="0" smtClean="0"/>
            <a:t>System Priorities</a:t>
          </a:r>
          <a:endParaRPr lang="en-US" sz="1200" b="0" i="1" dirty="0"/>
        </a:p>
      </dgm:t>
    </dgm:pt>
    <dgm:pt modelId="{2EA78C10-E1FA-0B46-A5E4-FBA4322DC3CD}" type="parTrans" cxnId="{9E1C02F6-6283-C54E-950F-FA8B0022E4D0}">
      <dgm:prSet/>
      <dgm:spPr/>
      <dgm:t>
        <a:bodyPr/>
        <a:lstStyle/>
        <a:p>
          <a:endParaRPr lang="en-US" sz="1200" b="0"/>
        </a:p>
      </dgm:t>
    </dgm:pt>
    <dgm:pt modelId="{6FADF332-94BC-9547-8817-5A4BC6641C47}" type="sibTrans" cxnId="{9E1C02F6-6283-C54E-950F-FA8B0022E4D0}">
      <dgm:prSet/>
      <dgm:spPr/>
      <dgm:t>
        <a:bodyPr/>
        <a:lstStyle/>
        <a:p>
          <a:endParaRPr lang="en-US" sz="1200" b="0"/>
        </a:p>
      </dgm:t>
    </dgm:pt>
    <dgm:pt modelId="{2EA7139E-CA70-2849-8137-3FCEB856500E}">
      <dgm:prSet phldrT="[Text]" custT="1"/>
      <dgm:spPr/>
      <dgm:t>
        <a:bodyPr/>
        <a:lstStyle/>
        <a:p>
          <a:r>
            <a:rPr lang="en-US" sz="1200" b="0" dirty="0" smtClean="0"/>
            <a:t>Eligible Training Provider List (ETPL) Workgroup</a:t>
          </a:r>
        </a:p>
      </dgm:t>
    </dgm:pt>
    <dgm:pt modelId="{730B9D17-FC4F-7A4D-A2D2-4B067BD8E23B}" type="parTrans" cxnId="{3D921E0A-B36C-C146-B5BF-D6F840D73F12}">
      <dgm:prSet/>
      <dgm:spPr/>
      <dgm:t>
        <a:bodyPr/>
        <a:lstStyle/>
        <a:p>
          <a:endParaRPr lang="en-US" sz="1200" b="0"/>
        </a:p>
      </dgm:t>
    </dgm:pt>
    <dgm:pt modelId="{66F5F8BC-A6EF-AB4F-847B-B2D566420A05}" type="sibTrans" cxnId="{3D921E0A-B36C-C146-B5BF-D6F840D73F12}">
      <dgm:prSet/>
      <dgm:spPr/>
      <dgm:t>
        <a:bodyPr/>
        <a:lstStyle/>
        <a:p>
          <a:endParaRPr lang="en-US" sz="1200" b="0"/>
        </a:p>
      </dgm:t>
    </dgm:pt>
    <dgm:pt modelId="{660C6AB7-B3F3-E948-BC21-2D3C2D5AD915}">
      <dgm:prSet phldrT="[Text]" custT="1"/>
      <dgm:spPr/>
      <dgm:t>
        <a:bodyPr/>
        <a:lstStyle/>
        <a:p>
          <a:r>
            <a:rPr lang="en-US" sz="1200" b="0" dirty="0" smtClean="0"/>
            <a:t>Workforce Board Standards/ Certification</a:t>
          </a:r>
        </a:p>
        <a:p>
          <a:r>
            <a:rPr lang="en-US" sz="1200" b="0" dirty="0" smtClean="0"/>
            <a:t>(JS&amp;E Sub-group)</a:t>
          </a:r>
          <a:endParaRPr lang="en-US" sz="1200" b="0" dirty="0"/>
        </a:p>
      </dgm:t>
    </dgm:pt>
    <dgm:pt modelId="{3AE29B4D-43A4-B643-A614-EFBC05D6AE96}" type="parTrans" cxnId="{C040F1C1-65E6-C140-943C-EF0E2839FF37}">
      <dgm:prSet/>
      <dgm:spPr/>
      <dgm:t>
        <a:bodyPr/>
        <a:lstStyle/>
        <a:p>
          <a:endParaRPr lang="en-US" sz="1200" b="0"/>
        </a:p>
      </dgm:t>
    </dgm:pt>
    <dgm:pt modelId="{FAADFC68-5D34-4848-94C9-8D09A46F501C}" type="sibTrans" cxnId="{C040F1C1-65E6-C140-943C-EF0E2839FF37}">
      <dgm:prSet/>
      <dgm:spPr/>
      <dgm:t>
        <a:bodyPr/>
        <a:lstStyle/>
        <a:p>
          <a:endParaRPr lang="en-US" sz="1200" b="0"/>
        </a:p>
      </dgm:t>
    </dgm:pt>
    <dgm:pt modelId="{6846A306-567A-3F49-9EAF-3EDE46FE22E3}">
      <dgm:prSet phldrT="[Text]" custT="1"/>
      <dgm:spPr/>
      <dgm:t>
        <a:bodyPr/>
        <a:lstStyle/>
        <a:p>
          <a:r>
            <a:rPr lang="en-US" sz="1200" b="0" dirty="0" smtClean="0"/>
            <a:t>Career Center Standards &amp; Selection Process (statewide baselines)</a:t>
          </a:r>
        </a:p>
        <a:p>
          <a:r>
            <a:rPr lang="en-US" sz="1200" b="0" dirty="0" smtClean="0"/>
            <a:t>(JS&amp;E Sub-group)</a:t>
          </a:r>
          <a:endParaRPr lang="en-US" sz="1200" b="0" dirty="0"/>
        </a:p>
      </dgm:t>
    </dgm:pt>
    <dgm:pt modelId="{C77D29EC-6DF2-8D47-96DF-617D0AE6CD19}" type="parTrans" cxnId="{87A8751E-DC8A-0A4C-9513-4E196C59697F}">
      <dgm:prSet/>
      <dgm:spPr/>
      <dgm:t>
        <a:bodyPr/>
        <a:lstStyle/>
        <a:p>
          <a:endParaRPr lang="en-US" sz="1200" b="0"/>
        </a:p>
      </dgm:t>
    </dgm:pt>
    <dgm:pt modelId="{FE31A47F-5AF4-3644-9483-45B65B58FCAB}" type="sibTrans" cxnId="{87A8751E-DC8A-0A4C-9513-4E196C59697F}">
      <dgm:prSet/>
      <dgm:spPr/>
      <dgm:t>
        <a:bodyPr/>
        <a:lstStyle/>
        <a:p>
          <a:endParaRPr lang="en-US" sz="1200" b="0"/>
        </a:p>
      </dgm:t>
    </dgm:pt>
    <dgm:pt modelId="{08B3096C-F2BF-BB47-8FBF-761C53FA1D0F}">
      <dgm:prSet phldrT="[Text]" custT="1"/>
      <dgm:spPr/>
      <dgm:t>
        <a:bodyPr/>
        <a:lstStyle/>
        <a:p>
          <a:r>
            <a:rPr lang="en-US" sz="1200" b="0" dirty="0" smtClean="0"/>
            <a:t>Performance Measurement</a:t>
          </a:r>
        </a:p>
        <a:p>
          <a:r>
            <a:rPr lang="en-US" sz="1200" b="0" dirty="0" smtClean="0"/>
            <a:t>(JS&amp;E Sub-group)</a:t>
          </a:r>
          <a:endParaRPr lang="en-US" sz="1200" b="0" dirty="0"/>
        </a:p>
      </dgm:t>
    </dgm:pt>
    <dgm:pt modelId="{F3E3598B-C8D4-0944-8E9B-C3FFAB555574}" type="parTrans" cxnId="{84F8975D-B1EE-6D4F-8094-EBAE5A313615}">
      <dgm:prSet/>
      <dgm:spPr/>
      <dgm:t>
        <a:bodyPr/>
        <a:lstStyle/>
        <a:p>
          <a:endParaRPr lang="en-US" sz="1200" b="0"/>
        </a:p>
      </dgm:t>
    </dgm:pt>
    <dgm:pt modelId="{185F40DF-A594-7A49-8138-15A2295B1347}" type="sibTrans" cxnId="{84F8975D-B1EE-6D4F-8094-EBAE5A313615}">
      <dgm:prSet/>
      <dgm:spPr/>
      <dgm:t>
        <a:bodyPr/>
        <a:lstStyle/>
        <a:p>
          <a:endParaRPr lang="en-US" sz="1200" b="0"/>
        </a:p>
      </dgm:t>
    </dgm:pt>
    <dgm:pt modelId="{909F8F82-1E22-B643-9914-AA75BDAF4C18}">
      <dgm:prSet phldrT="[Text]" custT="1"/>
      <dgm:spPr/>
      <dgm:t>
        <a:bodyPr/>
        <a:lstStyle/>
        <a:p>
          <a:r>
            <a:rPr lang="en-US" sz="1200" b="0" dirty="0" smtClean="0"/>
            <a:t>Business Strategies </a:t>
          </a:r>
        </a:p>
        <a:p>
          <a:r>
            <a:rPr lang="en-US" sz="1200" b="0" dirty="0" smtClean="0"/>
            <a:t>(JS&amp;E Sub-group)</a:t>
          </a:r>
          <a:endParaRPr lang="en-US" sz="1200" b="0" dirty="0"/>
        </a:p>
      </dgm:t>
    </dgm:pt>
    <dgm:pt modelId="{AD67172C-A80A-B248-B448-E9F2F769551F}" type="parTrans" cxnId="{1186136B-4E62-1441-93FD-0B97E54F2695}">
      <dgm:prSet/>
      <dgm:spPr/>
      <dgm:t>
        <a:bodyPr/>
        <a:lstStyle/>
        <a:p>
          <a:endParaRPr lang="en-US" sz="1200" b="0"/>
        </a:p>
      </dgm:t>
    </dgm:pt>
    <dgm:pt modelId="{D753C3BA-420D-0546-91DE-E91FD2A3D605}" type="sibTrans" cxnId="{1186136B-4E62-1441-93FD-0B97E54F2695}">
      <dgm:prSet/>
      <dgm:spPr/>
      <dgm:t>
        <a:bodyPr/>
        <a:lstStyle/>
        <a:p>
          <a:endParaRPr lang="en-US" sz="1200" b="0"/>
        </a:p>
      </dgm:t>
    </dgm:pt>
    <dgm:pt modelId="{3EA8F0F9-3C67-A942-9F4D-7F02BE91279B}">
      <dgm:prSet phldrT="[Text]" custT="1"/>
      <dgm:spPr/>
      <dgm:t>
        <a:bodyPr/>
        <a:lstStyle/>
        <a:p>
          <a:r>
            <a:rPr lang="en-US" sz="1200" b="0" dirty="0" smtClean="0"/>
            <a:t>Youth Workgroup</a:t>
          </a:r>
          <a:endParaRPr lang="en-US" sz="1200" b="0" dirty="0"/>
        </a:p>
      </dgm:t>
    </dgm:pt>
    <dgm:pt modelId="{5DEFC5BA-F312-DA4D-8957-E447FC21F193}" type="parTrans" cxnId="{727A26E0-4A39-8644-8B41-14C07C7E223F}">
      <dgm:prSet/>
      <dgm:spPr/>
      <dgm:t>
        <a:bodyPr/>
        <a:lstStyle/>
        <a:p>
          <a:endParaRPr lang="en-US" sz="1200" b="0"/>
        </a:p>
      </dgm:t>
    </dgm:pt>
    <dgm:pt modelId="{43BD05FC-760D-B341-84BC-25940D2AD9F1}" type="sibTrans" cxnId="{727A26E0-4A39-8644-8B41-14C07C7E223F}">
      <dgm:prSet/>
      <dgm:spPr/>
      <dgm:t>
        <a:bodyPr/>
        <a:lstStyle/>
        <a:p>
          <a:endParaRPr lang="en-US" sz="1200" b="0"/>
        </a:p>
      </dgm:t>
    </dgm:pt>
    <dgm:pt modelId="{4C7196D6-0A22-6248-A346-34DF5DD9D753}">
      <dgm:prSet phldrT="[Text]" custT="1"/>
      <dgm:spPr/>
      <dgm:t>
        <a:bodyPr/>
        <a:lstStyle/>
        <a:p>
          <a:r>
            <a:rPr lang="en-US" sz="1200" b="0" dirty="0" smtClean="0"/>
            <a:t>Job Seeker and Employer (JS&amp;E) Workgroup</a:t>
          </a:r>
        </a:p>
      </dgm:t>
    </dgm:pt>
    <dgm:pt modelId="{EADDCE03-126D-214F-B325-C6EDAB7DE420}" type="parTrans" cxnId="{C7EC451F-92D9-F945-8E61-0139E040D641}">
      <dgm:prSet/>
      <dgm:spPr/>
      <dgm:t>
        <a:bodyPr/>
        <a:lstStyle/>
        <a:p>
          <a:endParaRPr lang="en-US" sz="1200" b="0"/>
        </a:p>
      </dgm:t>
    </dgm:pt>
    <dgm:pt modelId="{952D4A0D-FCC1-AD4F-9200-F8E32DCB872E}" type="sibTrans" cxnId="{C7EC451F-92D9-F945-8E61-0139E040D641}">
      <dgm:prSet/>
      <dgm:spPr/>
      <dgm:t>
        <a:bodyPr/>
        <a:lstStyle/>
        <a:p>
          <a:endParaRPr lang="en-US" sz="1200" b="0"/>
        </a:p>
      </dgm:t>
    </dgm:pt>
    <dgm:pt modelId="{D874E09E-1E53-47F9-B84D-70C2FC23073C}">
      <dgm:prSet custT="1"/>
      <dgm:spPr/>
      <dgm:t>
        <a:bodyPr/>
        <a:lstStyle/>
        <a:p>
          <a:r>
            <a:rPr lang="en-US" sz="1200" b="0" dirty="0" smtClean="0"/>
            <a:t>Business Focus Groups </a:t>
          </a:r>
        </a:p>
        <a:p>
          <a:r>
            <a:rPr lang="en-US" sz="1200" b="0" dirty="0" smtClean="0"/>
            <a:t>(direct input on “demand driven”) </a:t>
          </a:r>
          <a:endParaRPr lang="en-US" sz="1200" b="0" dirty="0"/>
        </a:p>
      </dgm:t>
    </dgm:pt>
    <dgm:pt modelId="{D2D8C3C8-E319-4C4F-89B6-90575610F717}" type="parTrans" cxnId="{2E748B9D-3A24-4401-A7A2-4E8676B44874}">
      <dgm:prSet/>
      <dgm:spPr/>
      <dgm:t>
        <a:bodyPr/>
        <a:lstStyle/>
        <a:p>
          <a:endParaRPr lang="en-US" sz="1200" b="0"/>
        </a:p>
      </dgm:t>
    </dgm:pt>
    <dgm:pt modelId="{F6124F0F-6A85-4B02-997A-E72D98013ACF}" type="sibTrans" cxnId="{2E748B9D-3A24-4401-A7A2-4E8676B44874}">
      <dgm:prSet/>
      <dgm:spPr/>
      <dgm:t>
        <a:bodyPr/>
        <a:lstStyle/>
        <a:p>
          <a:endParaRPr lang="en-US" sz="1200" b="0"/>
        </a:p>
      </dgm:t>
    </dgm:pt>
    <dgm:pt modelId="{7CF389C4-218F-6040-AA15-F4E4F99F084A}" type="pres">
      <dgm:prSet presAssocID="{137DD45C-82B0-814B-8DB6-F5D0231D09CA}" presName="hierChild1" presStyleCnt="0">
        <dgm:presLayoutVars>
          <dgm:chPref val="1"/>
          <dgm:dir/>
          <dgm:animOne val="branch"/>
          <dgm:animLvl val="lvl"/>
          <dgm:resizeHandles/>
        </dgm:presLayoutVars>
      </dgm:prSet>
      <dgm:spPr/>
      <dgm:t>
        <a:bodyPr/>
        <a:lstStyle/>
        <a:p>
          <a:endParaRPr lang="en-US"/>
        </a:p>
      </dgm:t>
    </dgm:pt>
    <dgm:pt modelId="{B87AE1F2-7F51-204E-A2E0-785D931F35A2}" type="pres">
      <dgm:prSet presAssocID="{85CE3F2A-AE51-2A40-BC25-01691D2357FC}" presName="hierRoot1" presStyleCnt="0"/>
      <dgm:spPr/>
      <dgm:t>
        <a:bodyPr/>
        <a:lstStyle/>
        <a:p>
          <a:endParaRPr lang="en-US"/>
        </a:p>
      </dgm:t>
    </dgm:pt>
    <dgm:pt modelId="{74084A29-C2F6-2C42-97AF-A2236314E2DC}" type="pres">
      <dgm:prSet presAssocID="{85CE3F2A-AE51-2A40-BC25-01691D2357FC}" presName="composite" presStyleCnt="0"/>
      <dgm:spPr/>
      <dgm:t>
        <a:bodyPr/>
        <a:lstStyle/>
        <a:p>
          <a:endParaRPr lang="en-US"/>
        </a:p>
      </dgm:t>
    </dgm:pt>
    <dgm:pt modelId="{642009C3-B9C1-5C42-AC02-F60F286499A9}" type="pres">
      <dgm:prSet presAssocID="{85CE3F2A-AE51-2A40-BC25-01691D2357FC}" presName="background" presStyleLbl="node0" presStyleIdx="0" presStyleCnt="2"/>
      <dgm:spPr>
        <a:solidFill>
          <a:srgbClr val="003366"/>
        </a:solidFill>
      </dgm:spPr>
      <dgm:t>
        <a:bodyPr/>
        <a:lstStyle/>
        <a:p>
          <a:endParaRPr lang="en-US"/>
        </a:p>
      </dgm:t>
    </dgm:pt>
    <dgm:pt modelId="{4F1F33B1-FE57-5F48-95DD-EE6EBA16AD34}" type="pres">
      <dgm:prSet presAssocID="{85CE3F2A-AE51-2A40-BC25-01691D2357FC}" presName="text" presStyleLbl="fgAcc0" presStyleIdx="0" presStyleCnt="2">
        <dgm:presLayoutVars>
          <dgm:chPref val="3"/>
        </dgm:presLayoutVars>
      </dgm:prSet>
      <dgm:spPr/>
      <dgm:t>
        <a:bodyPr/>
        <a:lstStyle/>
        <a:p>
          <a:endParaRPr lang="en-US"/>
        </a:p>
      </dgm:t>
    </dgm:pt>
    <dgm:pt modelId="{3BBE1A3F-23E7-0449-BD6B-1AB33FA3F816}" type="pres">
      <dgm:prSet presAssocID="{85CE3F2A-AE51-2A40-BC25-01691D2357FC}" presName="hierChild2" presStyleCnt="0"/>
      <dgm:spPr/>
      <dgm:t>
        <a:bodyPr/>
        <a:lstStyle/>
        <a:p>
          <a:endParaRPr lang="en-US"/>
        </a:p>
      </dgm:t>
    </dgm:pt>
    <dgm:pt modelId="{9A75350A-4A45-6A46-BB67-C051E177588F}" type="pres">
      <dgm:prSet presAssocID="{730B9D17-FC4F-7A4D-A2D2-4B067BD8E23B}" presName="Name10" presStyleLbl="parChTrans1D2" presStyleIdx="0" presStyleCnt="3"/>
      <dgm:spPr/>
      <dgm:t>
        <a:bodyPr/>
        <a:lstStyle/>
        <a:p>
          <a:endParaRPr lang="en-US"/>
        </a:p>
      </dgm:t>
    </dgm:pt>
    <dgm:pt modelId="{C47A3FC9-F084-D44C-B993-702CF421EE19}" type="pres">
      <dgm:prSet presAssocID="{2EA7139E-CA70-2849-8137-3FCEB856500E}" presName="hierRoot2" presStyleCnt="0"/>
      <dgm:spPr/>
      <dgm:t>
        <a:bodyPr/>
        <a:lstStyle/>
        <a:p>
          <a:endParaRPr lang="en-US"/>
        </a:p>
      </dgm:t>
    </dgm:pt>
    <dgm:pt modelId="{A1E7AC2A-2584-CF40-AFBD-52F953FFF4FE}" type="pres">
      <dgm:prSet presAssocID="{2EA7139E-CA70-2849-8137-3FCEB856500E}" presName="composite2" presStyleCnt="0"/>
      <dgm:spPr/>
      <dgm:t>
        <a:bodyPr/>
        <a:lstStyle/>
        <a:p>
          <a:endParaRPr lang="en-US"/>
        </a:p>
      </dgm:t>
    </dgm:pt>
    <dgm:pt modelId="{5682E608-8315-AE47-9C0F-D414A2A12866}" type="pres">
      <dgm:prSet presAssocID="{2EA7139E-CA70-2849-8137-3FCEB856500E}" presName="background2" presStyleLbl="node2" presStyleIdx="0" presStyleCnt="3"/>
      <dgm:spPr>
        <a:solidFill>
          <a:srgbClr val="003366"/>
        </a:solidFill>
      </dgm:spPr>
      <dgm:t>
        <a:bodyPr/>
        <a:lstStyle/>
        <a:p>
          <a:endParaRPr lang="en-US"/>
        </a:p>
      </dgm:t>
    </dgm:pt>
    <dgm:pt modelId="{6C5ED8DF-6448-7842-A98F-4A35D54E9FA3}" type="pres">
      <dgm:prSet presAssocID="{2EA7139E-CA70-2849-8137-3FCEB856500E}" presName="text2" presStyleLbl="fgAcc2" presStyleIdx="0" presStyleCnt="3">
        <dgm:presLayoutVars>
          <dgm:chPref val="3"/>
        </dgm:presLayoutVars>
      </dgm:prSet>
      <dgm:spPr/>
      <dgm:t>
        <a:bodyPr/>
        <a:lstStyle/>
        <a:p>
          <a:endParaRPr lang="en-US"/>
        </a:p>
      </dgm:t>
    </dgm:pt>
    <dgm:pt modelId="{5CC54D19-F5AD-FE47-882C-3136F56B98F5}" type="pres">
      <dgm:prSet presAssocID="{2EA7139E-CA70-2849-8137-3FCEB856500E}" presName="hierChild3" presStyleCnt="0"/>
      <dgm:spPr/>
      <dgm:t>
        <a:bodyPr/>
        <a:lstStyle/>
        <a:p>
          <a:endParaRPr lang="en-US"/>
        </a:p>
      </dgm:t>
    </dgm:pt>
    <dgm:pt modelId="{35E8D44A-1D09-E847-B280-75CC789BB377}" type="pres">
      <dgm:prSet presAssocID="{EADDCE03-126D-214F-B325-C6EDAB7DE420}" presName="Name10" presStyleLbl="parChTrans1D2" presStyleIdx="1" presStyleCnt="3"/>
      <dgm:spPr/>
      <dgm:t>
        <a:bodyPr/>
        <a:lstStyle/>
        <a:p>
          <a:endParaRPr lang="en-US"/>
        </a:p>
      </dgm:t>
    </dgm:pt>
    <dgm:pt modelId="{07FF992A-0462-844E-9566-C8560567641D}" type="pres">
      <dgm:prSet presAssocID="{4C7196D6-0A22-6248-A346-34DF5DD9D753}" presName="hierRoot2" presStyleCnt="0"/>
      <dgm:spPr/>
      <dgm:t>
        <a:bodyPr/>
        <a:lstStyle/>
        <a:p>
          <a:endParaRPr lang="en-US"/>
        </a:p>
      </dgm:t>
    </dgm:pt>
    <dgm:pt modelId="{57F4C2EB-2971-294B-8504-4CC079B865AC}" type="pres">
      <dgm:prSet presAssocID="{4C7196D6-0A22-6248-A346-34DF5DD9D753}" presName="composite2" presStyleCnt="0"/>
      <dgm:spPr/>
      <dgm:t>
        <a:bodyPr/>
        <a:lstStyle/>
        <a:p>
          <a:endParaRPr lang="en-US"/>
        </a:p>
      </dgm:t>
    </dgm:pt>
    <dgm:pt modelId="{E5989614-8F13-AA4D-93EF-2CC076FAE23A}" type="pres">
      <dgm:prSet presAssocID="{4C7196D6-0A22-6248-A346-34DF5DD9D753}" presName="background2" presStyleLbl="node2" presStyleIdx="1" presStyleCnt="3"/>
      <dgm:spPr>
        <a:solidFill>
          <a:srgbClr val="003366"/>
        </a:solidFill>
      </dgm:spPr>
      <dgm:t>
        <a:bodyPr/>
        <a:lstStyle/>
        <a:p>
          <a:endParaRPr lang="en-US"/>
        </a:p>
      </dgm:t>
    </dgm:pt>
    <dgm:pt modelId="{45444E5F-3E50-BF49-A30D-960AEA8656FE}" type="pres">
      <dgm:prSet presAssocID="{4C7196D6-0A22-6248-A346-34DF5DD9D753}" presName="text2" presStyleLbl="fgAcc2" presStyleIdx="1" presStyleCnt="3" custLinFactNeighborX="1604" custLinFactNeighborY="4100">
        <dgm:presLayoutVars>
          <dgm:chPref val="3"/>
        </dgm:presLayoutVars>
      </dgm:prSet>
      <dgm:spPr/>
      <dgm:t>
        <a:bodyPr/>
        <a:lstStyle/>
        <a:p>
          <a:endParaRPr lang="en-US"/>
        </a:p>
      </dgm:t>
    </dgm:pt>
    <dgm:pt modelId="{4DFB5358-3BBE-CE44-B106-31164473AC75}" type="pres">
      <dgm:prSet presAssocID="{4C7196D6-0A22-6248-A346-34DF5DD9D753}" presName="hierChild3" presStyleCnt="0"/>
      <dgm:spPr/>
      <dgm:t>
        <a:bodyPr/>
        <a:lstStyle/>
        <a:p>
          <a:endParaRPr lang="en-US"/>
        </a:p>
      </dgm:t>
    </dgm:pt>
    <dgm:pt modelId="{69C92C17-4ED1-8B45-B2C6-A2DBDA1C0578}" type="pres">
      <dgm:prSet presAssocID="{3AE29B4D-43A4-B643-A614-EFBC05D6AE96}" presName="Name17" presStyleLbl="parChTrans1D3" presStyleIdx="0" presStyleCnt="4"/>
      <dgm:spPr/>
      <dgm:t>
        <a:bodyPr/>
        <a:lstStyle/>
        <a:p>
          <a:endParaRPr lang="en-US"/>
        </a:p>
      </dgm:t>
    </dgm:pt>
    <dgm:pt modelId="{81B6D386-C36B-FA40-82B6-D2D14DE2B406}" type="pres">
      <dgm:prSet presAssocID="{660C6AB7-B3F3-E948-BC21-2D3C2D5AD915}" presName="hierRoot3" presStyleCnt="0"/>
      <dgm:spPr/>
      <dgm:t>
        <a:bodyPr/>
        <a:lstStyle/>
        <a:p>
          <a:endParaRPr lang="en-US"/>
        </a:p>
      </dgm:t>
    </dgm:pt>
    <dgm:pt modelId="{CA0D2718-925E-2B4F-8A17-C6249A5BC647}" type="pres">
      <dgm:prSet presAssocID="{660C6AB7-B3F3-E948-BC21-2D3C2D5AD915}" presName="composite3" presStyleCnt="0"/>
      <dgm:spPr/>
      <dgm:t>
        <a:bodyPr/>
        <a:lstStyle/>
        <a:p>
          <a:endParaRPr lang="en-US"/>
        </a:p>
      </dgm:t>
    </dgm:pt>
    <dgm:pt modelId="{AECC9F9F-1E89-C147-B1F0-7FAC729B0202}" type="pres">
      <dgm:prSet presAssocID="{660C6AB7-B3F3-E948-BC21-2D3C2D5AD915}" presName="background3" presStyleLbl="node3" presStyleIdx="0" presStyleCnt="4"/>
      <dgm:spPr>
        <a:solidFill>
          <a:srgbClr val="003366"/>
        </a:solidFill>
      </dgm:spPr>
      <dgm:t>
        <a:bodyPr/>
        <a:lstStyle/>
        <a:p>
          <a:endParaRPr lang="en-US"/>
        </a:p>
      </dgm:t>
    </dgm:pt>
    <dgm:pt modelId="{F8A83277-6416-784D-8393-B2009ADE644A}" type="pres">
      <dgm:prSet presAssocID="{660C6AB7-B3F3-E948-BC21-2D3C2D5AD915}" presName="text3" presStyleLbl="fgAcc3" presStyleIdx="0" presStyleCnt="4">
        <dgm:presLayoutVars>
          <dgm:chPref val="3"/>
        </dgm:presLayoutVars>
      </dgm:prSet>
      <dgm:spPr/>
      <dgm:t>
        <a:bodyPr/>
        <a:lstStyle/>
        <a:p>
          <a:endParaRPr lang="en-US"/>
        </a:p>
      </dgm:t>
    </dgm:pt>
    <dgm:pt modelId="{A29F242D-6902-694B-B511-9EC1CAA37676}" type="pres">
      <dgm:prSet presAssocID="{660C6AB7-B3F3-E948-BC21-2D3C2D5AD915}" presName="hierChild4" presStyleCnt="0"/>
      <dgm:spPr/>
      <dgm:t>
        <a:bodyPr/>
        <a:lstStyle/>
        <a:p>
          <a:endParaRPr lang="en-US"/>
        </a:p>
      </dgm:t>
    </dgm:pt>
    <dgm:pt modelId="{7DE6812D-E10D-E849-B563-AE8BF4EF2D10}" type="pres">
      <dgm:prSet presAssocID="{C77D29EC-6DF2-8D47-96DF-617D0AE6CD19}" presName="Name17" presStyleLbl="parChTrans1D3" presStyleIdx="1" presStyleCnt="4"/>
      <dgm:spPr/>
      <dgm:t>
        <a:bodyPr/>
        <a:lstStyle/>
        <a:p>
          <a:endParaRPr lang="en-US"/>
        </a:p>
      </dgm:t>
    </dgm:pt>
    <dgm:pt modelId="{2048B532-603F-044C-89CF-8EF857ED0F21}" type="pres">
      <dgm:prSet presAssocID="{6846A306-567A-3F49-9EAF-3EDE46FE22E3}" presName="hierRoot3" presStyleCnt="0"/>
      <dgm:spPr/>
      <dgm:t>
        <a:bodyPr/>
        <a:lstStyle/>
        <a:p>
          <a:endParaRPr lang="en-US"/>
        </a:p>
      </dgm:t>
    </dgm:pt>
    <dgm:pt modelId="{EA7E8C6C-8AAD-8D49-84FF-AADFA6B5A36F}" type="pres">
      <dgm:prSet presAssocID="{6846A306-567A-3F49-9EAF-3EDE46FE22E3}" presName="composite3" presStyleCnt="0"/>
      <dgm:spPr/>
      <dgm:t>
        <a:bodyPr/>
        <a:lstStyle/>
        <a:p>
          <a:endParaRPr lang="en-US"/>
        </a:p>
      </dgm:t>
    </dgm:pt>
    <dgm:pt modelId="{8284C1A6-3355-7E4E-853B-0A99B4B16E45}" type="pres">
      <dgm:prSet presAssocID="{6846A306-567A-3F49-9EAF-3EDE46FE22E3}" presName="background3" presStyleLbl="node3" presStyleIdx="1" presStyleCnt="4"/>
      <dgm:spPr>
        <a:solidFill>
          <a:srgbClr val="003366"/>
        </a:solidFill>
      </dgm:spPr>
      <dgm:t>
        <a:bodyPr/>
        <a:lstStyle/>
        <a:p>
          <a:endParaRPr lang="en-US"/>
        </a:p>
      </dgm:t>
    </dgm:pt>
    <dgm:pt modelId="{BF530FAC-953C-C340-AE1F-28E0DF0E1749}" type="pres">
      <dgm:prSet presAssocID="{6846A306-567A-3F49-9EAF-3EDE46FE22E3}" presName="text3" presStyleLbl="fgAcc3" presStyleIdx="1" presStyleCnt="4">
        <dgm:presLayoutVars>
          <dgm:chPref val="3"/>
        </dgm:presLayoutVars>
      </dgm:prSet>
      <dgm:spPr/>
      <dgm:t>
        <a:bodyPr/>
        <a:lstStyle/>
        <a:p>
          <a:endParaRPr lang="en-US"/>
        </a:p>
      </dgm:t>
    </dgm:pt>
    <dgm:pt modelId="{2DD1DAEF-1F49-0343-A5E3-DCAE7066793A}" type="pres">
      <dgm:prSet presAssocID="{6846A306-567A-3F49-9EAF-3EDE46FE22E3}" presName="hierChild4" presStyleCnt="0"/>
      <dgm:spPr/>
      <dgm:t>
        <a:bodyPr/>
        <a:lstStyle/>
        <a:p>
          <a:endParaRPr lang="en-US"/>
        </a:p>
      </dgm:t>
    </dgm:pt>
    <dgm:pt modelId="{FB19CB27-96B0-AB44-815E-0F046327941C}" type="pres">
      <dgm:prSet presAssocID="{F3E3598B-C8D4-0944-8E9B-C3FFAB555574}" presName="Name17" presStyleLbl="parChTrans1D3" presStyleIdx="2" presStyleCnt="4"/>
      <dgm:spPr/>
      <dgm:t>
        <a:bodyPr/>
        <a:lstStyle/>
        <a:p>
          <a:endParaRPr lang="en-US"/>
        </a:p>
      </dgm:t>
    </dgm:pt>
    <dgm:pt modelId="{D674369B-F12A-B04E-9AEB-7250049918CB}" type="pres">
      <dgm:prSet presAssocID="{08B3096C-F2BF-BB47-8FBF-761C53FA1D0F}" presName="hierRoot3" presStyleCnt="0"/>
      <dgm:spPr/>
      <dgm:t>
        <a:bodyPr/>
        <a:lstStyle/>
        <a:p>
          <a:endParaRPr lang="en-US"/>
        </a:p>
      </dgm:t>
    </dgm:pt>
    <dgm:pt modelId="{065ABB1A-D3C4-1140-8F34-A34B2D790915}" type="pres">
      <dgm:prSet presAssocID="{08B3096C-F2BF-BB47-8FBF-761C53FA1D0F}" presName="composite3" presStyleCnt="0"/>
      <dgm:spPr/>
      <dgm:t>
        <a:bodyPr/>
        <a:lstStyle/>
        <a:p>
          <a:endParaRPr lang="en-US"/>
        </a:p>
      </dgm:t>
    </dgm:pt>
    <dgm:pt modelId="{C31E863C-0514-7E49-A7D3-8BCF95C1EFF1}" type="pres">
      <dgm:prSet presAssocID="{08B3096C-F2BF-BB47-8FBF-761C53FA1D0F}" presName="background3" presStyleLbl="node3" presStyleIdx="2" presStyleCnt="4"/>
      <dgm:spPr>
        <a:solidFill>
          <a:srgbClr val="003366"/>
        </a:solidFill>
      </dgm:spPr>
      <dgm:t>
        <a:bodyPr/>
        <a:lstStyle/>
        <a:p>
          <a:endParaRPr lang="en-US"/>
        </a:p>
      </dgm:t>
    </dgm:pt>
    <dgm:pt modelId="{31AD95A3-8FFE-9645-94DB-21FCC5017317}" type="pres">
      <dgm:prSet presAssocID="{08B3096C-F2BF-BB47-8FBF-761C53FA1D0F}" presName="text3" presStyleLbl="fgAcc3" presStyleIdx="2" presStyleCnt="4">
        <dgm:presLayoutVars>
          <dgm:chPref val="3"/>
        </dgm:presLayoutVars>
      </dgm:prSet>
      <dgm:spPr/>
      <dgm:t>
        <a:bodyPr/>
        <a:lstStyle/>
        <a:p>
          <a:endParaRPr lang="en-US"/>
        </a:p>
      </dgm:t>
    </dgm:pt>
    <dgm:pt modelId="{BCB699FC-1D3C-984B-8376-6628BE2C821B}" type="pres">
      <dgm:prSet presAssocID="{08B3096C-F2BF-BB47-8FBF-761C53FA1D0F}" presName="hierChild4" presStyleCnt="0"/>
      <dgm:spPr/>
      <dgm:t>
        <a:bodyPr/>
        <a:lstStyle/>
        <a:p>
          <a:endParaRPr lang="en-US"/>
        </a:p>
      </dgm:t>
    </dgm:pt>
    <dgm:pt modelId="{4BB300F2-4CB2-644E-9343-BCCCFAA3696C}" type="pres">
      <dgm:prSet presAssocID="{AD67172C-A80A-B248-B448-E9F2F769551F}" presName="Name17" presStyleLbl="parChTrans1D3" presStyleIdx="3" presStyleCnt="4"/>
      <dgm:spPr/>
      <dgm:t>
        <a:bodyPr/>
        <a:lstStyle/>
        <a:p>
          <a:endParaRPr lang="en-US"/>
        </a:p>
      </dgm:t>
    </dgm:pt>
    <dgm:pt modelId="{A3E4CD0B-7816-424C-B70F-769AF3DA52AE}" type="pres">
      <dgm:prSet presAssocID="{909F8F82-1E22-B643-9914-AA75BDAF4C18}" presName="hierRoot3" presStyleCnt="0"/>
      <dgm:spPr/>
      <dgm:t>
        <a:bodyPr/>
        <a:lstStyle/>
        <a:p>
          <a:endParaRPr lang="en-US"/>
        </a:p>
      </dgm:t>
    </dgm:pt>
    <dgm:pt modelId="{AC81660B-C73A-594D-9B5A-4E0DB3B797BD}" type="pres">
      <dgm:prSet presAssocID="{909F8F82-1E22-B643-9914-AA75BDAF4C18}" presName="composite3" presStyleCnt="0"/>
      <dgm:spPr/>
      <dgm:t>
        <a:bodyPr/>
        <a:lstStyle/>
        <a:p>
          <a:endParaRPr lang="en-US"/>
        </a:p>
      </dgm:t>
    </dgm:pt>
    <dgm:pt modelId="{6C75DE5A-12FD-BE4D-82CD-59ECEA3FF36C}" type="pres">
      <dgm:prSet presAssocID="{909F8F82-1E22-B643-9914-AA75BDAF4C18}" presName="background3" presStyleLbl="node3" presStyleIdx="3" presStyleCnt="4"/>
      <dgm:spPr>
        <a:solidFill>
          <a:srgbClr val="003366"/>
        </a:solidFill>
      </dgm:spPr>
      <dgm:t>
        <a:bodyPr/>
        <a:lstStyle/>
        <a:p>
          <a:endParaRPr lang="en-US"/>
        </a:p>
      </dgm:t>
    </dgm:pt>
    <dgm:pt modelId="{5B609F0D-5936-DF4A-88DD-6BDE3139AC71}" type="pres">
      <dgm:prSet presAssocID="{909F8F82-1E22-B643-9914-AA75BDAF4C18}" presName="text3" presStyleLbl="fgAcc3" presStyleIdx="3" presStyleCnt="4">
        <dgm:presLayoutVars>
          <dgm:chPref val="3"/>
        </dgm:presLayoutVars>
      </dgm:prSet>
      <dgm:spPr/>
      <dgm:t>
        <a:bodyPr/>
        <a:lstStyle/>
        <a:p>
          <a:endParaRPr lang="en-US"/>
        </a:p>
      </dgm:t>
    </dgm:pt>
    <dgm:pt modelId="{DA2B2A90-5A9E-AA46-9A9A-0348C5C9CC16}" type="pres">
      <dgm:prSet presAssocID="{909F8F82-1E22-B643-9914-AA75BDAF4C18}" presName="hierChild4" presStyleCnt="0"/>
      <dgm:spPr/>
      <dgm:t>
        <a:bodyPr/>
        <a:lstStyle/>
        <a:p>
          <a:endParaRPr lang="en-US"/>
        </a:p>
      </dgm:t>
    </dgm:pt>
    <dgm:pt modelId="{57C4FEAC-3626-694A-9233-BBB085DBDE47}" type="pres">
      <dgm:prSet presAssocID="{5DEFC5BA-F312-DA4D-8957-E447FC21F193}" presName="Name10" presStyleLbl="parChTrans1D2" presStyleIdx="2" presStyleCnt="3"/>
      <dgm:spPr/>
      <dgm:t>
        <a:bodyPr/>
        <a:lstStyle/>
        <a:p>
          <a:endParaRPr lang="en-US"/>
        </a:p>
      </dgm:t>
    </dgm:pt>
    <dgm:pt modelId="{75BD10E2-740A-8844-BAE6-1C1D223F4F68}" type="pres">
      <dgm:prSet presAssocID="{3EA8F0F9-3C67-A942-9F4D-7F02BE91279B}" presName="hierRoot2" presStyleCnt="0"/>
      <dgm:spPr/>
      <dgm:t>
        <a:bodyPr/>
        <a:lstStyle/>
        <a:p>
          <a:endParaRPr lang="en-US"/>
        </a:p>
      </dgm:t>
    </dgm:pt>
    <dgm:pt modelId="{6E56D1D6-2B22-DA45-824B-96EF71D4BB3C}" type="pres">
      <dgm:prSet presAssocID="{3EA8F0F9-3C67-A942-9F4D-7F02BE91279B}" presName="composite2" presStyleCnt="0"/>
      <dgm:spPr/>
      <dgm:t>
        <a:bodyPr/>
        <a:lstStyle/>
        <a:p>
          <a:endParaRPr lang="en-US"/>
        </a:p>
      </dgm:t>
    </dgm:pt>
    <dgm:pt modelId="{6D0EC504-BEDA-5243-B97A-B096B899D022}" type="pres">
      <dgm:prSet presAssocID="{3EA8F0F9-3C67-A942-9F4D-7F02BE91279B}" presName="background2" presStyleLbl="node2" presStyleIdx="2" presStyleCnt="3"/>
      <dgm:spPr>
        <a:solidFill>
          <a:srgbClr val="003366"/>
        </a:solidFill>
      </dgm:spPr>
      <dgm:t>
        <a:bodyPr/>
        <a:lstStyle/>
        <a:p>
          <a:endParaRPr lang="en-US"/>
        </a:p>
      </dgm:t>
    </dgm:pt>
    <dgm:pt modelId="{815DCEA0-49BE-7543-9FC3-EA489E1B1509}" type="pres">
      <dgm:prSet presAssocID="{3EA8F0F9-3C67-A942-9F4D-7F02BE91279B}" presName="text2" presStyleLbl="fgAcc2" presStyleIdx="2" presStyleCnt="3">
        <dgm:presLayoutVars>
          <dgm:chPref val="3"/>
        </dgm:presLayoutVars>
      </dgm:prSet>
      <dgm:spPr/>
      <dgm:t>
        <a:bodyPr/>
        <a:lstStyle/>
        <a:p>
          <a:endParaRPr lang="en-US"/>
        </a:p>
      </dgm:t>
    </dgm:pt>
    <dgm:pt modelId="{B0B3DBC8-E277-3D46-994F-DC44D895044A}" type="pres">
      <dgm:prSet presAssocID="{3EA8F0F9-3C67-A942-9F4D-7F02BE91279B}" presName="hierChild3" presStyleCnt="0"/>
      <dgm:spPr/>
      <dgm:t>
        <a:bodyPr/>
        <a:lstStyle/>
        <a:p>
          <a:endParaRPr lang="en-US"/>
        </a:p>
      </dgm:t>
    </dgm:pt>
    <dgm:pt modelId="{564ADD58-225B-4314-9380-4AA67FAFD339}" type="pres">
      <dgm:prSet presAssocID="{D874E09E-1E53-47F9-B84D-70C2FC23073C}" presName="hierRoot1" presStyleCnt="0"/>
      <dgm:spPr/>
      <dgm:t>
        <a:bodyPr/>
        <a:lstStyle/>
        <a:p>
          <a:endParaRPr lang="en-US"/>
        </a:p>
      </dgm:t>
    </dgm:pt>
    <dgm:pt modelId="{E605B41A-D924-45F6-9759-9812477912A9}" type="pres">
      <dgm:prSet presAssocID="{D874E09E-1E53-47F9-B84D-70C2FC23073C}" presName="composite" presStyleCnt="0"/>
      <dgm:spPr/>
      <dgm:t>
        <a:bodyPr/>
        <a:lstStyle/>
        <a:p>
          <a:endParaRPr lang="en-US"/>
        </a:p>
      </dgm:t>
    </dgm:pt>
    <dgm:pt modelId="{7E9C1742-E7BB-40F7-BF49-ABE13DECA7C1}" type="pres">
      <dgm:prSet presAssocID="{D874E09E-1E53-47F9-B84D-70C2FC23073C}" presName="background" presStyleLbl="node0" presStyleIdx="1" presStyleCnt="2"/>
      <dgm:spPr>
        <a:solidFill>
          <a:srgbClr val="003366"/>
        </a:solidFill>
      </dgm:spPr>
      <dgm:t>
        <a:bodyPr/>
        <a:lstStyle/>
        <a:p>
          <a:endParaRPr lang="en-US"/>
        </a:p>
      </dgm:t>
    </dgm:pt>
    <dgm:pt modelId="{D4CAAB5B-E17C-48FA-A175-E6FE0C10450F}" type="pres">
      <dgm:prSet presAssocID="{D874E09E-1E53-47F9-B84D-70C2FC23073C}" presName="text" presStyleLbl="fgAcc0" presStyleIdx="1" presStyleCnt="2" custScaleX="74061" custScaleY="84972" custLinFactNeighborX="41720" custLinFactNeighborY="27925">
        <dgm:presLayoutVars>
          <dgm:chPref val="3"/>
        </dgm:presLayoutVars>
      </dgm:prSet>
      <dgm:spPr/>
      <dgm:t>
        <a:bodyPr/>
        <a:lstStyle/>
        <a:p>
          <a:endParaRPr lang="en-US"/>
        </a:p>
      </dgm:t>
    </dgm:pt>
    <dgm:pt modelId="{CF3EAA0B-75C0-4CEB-A518-680AE0B26904}" type="pres">
      <dgm:prSet presAssocID="{D874E09E-1E53-47F9-B84D-70C2FC23073C}" presName="hierChild2" presStyleCnt="0"/>
      <dgm:spPr/>
      <dgm:t>
        <a:bodyPr/>
        <a:lstStyle/>
        <a:p>
          <a:endParaRPr lang="en-US"/>
        </a:p>
      </dgm:t>
    </dgm:pt>
  </dgm:ptLst>
  <dgm:cxnLst>
    <dgm:cxn modelId="{62862C28-9C4F-4BFF-8D3A-4B5B8E84604F}" type="presOf" srcId="{EADDCE03-126D-214F-B325-C6EDAB7DE420}" destId="{35E8D44A-1D09-E847-B280-75CC789BB377}" srcOrd="0" destOrd="0" presId="urn:microsoft.com/office/officeart/2005/8/layout/hierarchy1"/>
    <dgm:cxn modelId="{1F1EEA68-D09B-4460-A222-25097BF508EF}" type="presOf" srcId="{F3E3598B-C8D4-0944-8E9B-C3FFAB555574}" destId="{FB19CB27-96B0-AB44-815E-0F046327941C}" srcOrd="0" destOrd="0" presId="urn:microsoft.com/office/officeart/2005/8/layout/hierarchy1"/>
    <dgm:cxn modelId="{727A26E0-4A39-8644-8B41-14C07C7E223F}" srcId="{85CE3F2A-AE51-2A40-BC25-01691D2357FC}" destId="{3EA8F0F9-3C67-A942-9F4D-7F02BE91279B}" srcOrd="2" destOrd="0" parTransId="{5DEFC5BA-F312-DA4D-8957-E447FC21F193}" sibTransId="{43BD05FC-760D-B341-84BC-25940D2AD9F1}"/>
    <dgm:cxn modelId="{DAFB14BC-DC17-4D34-A6DD-D10CFBE80696}" type="presOf" srcId="{909F8F82-1E22-B643-9914-AA75BDAF4C18}" destId="{5B609F0D-5936-DF4A-88DD-6BDE3139AC71}" srcOrd="0" destOrd="0" presId="urn:microsoft.com/office/officeart/2005/8/layout/hierarchy1"/>
    <dgm:cxn modelId="{E6C734AC-AE60-4EF8-9B30-17F674EE71D2}" type="presOf" srcId="{730B9D17-FC4F-7A4D-A2D2-4B067BD8E23B}" destId="{9A75350A-4A45-6A46-BB67-C051E177588F}" srcOrd="0" destOrd="0" presId="urn:microsoft.com/office/officeart/2005/8/layout/hierarchy1"/>
    <dgm:cxn modelId="{2E748B9D-3A24-4401-A7A2-4E8676B44874}" srcId="{137DD45C-82B0-814B-8DB6-F5D0231D09CA}" destId="{D874E09E-1E53-47F9-B84D-70C2FC23073C}" srcOrd="1" destOrd="0" parTransId="{D2D8C3C8-E319-4C4F-89B6-90575610F717}" sibTransId="{F6124F0F-6A85-4B02-997A-E72D98013ACF}"/>
    <dgm:cxn modelId="{2CA96CB8-F6ED-4CDD-BE39-09E46BD0290C}" type="presOf" srcId="{4C7196D6-0A22-6248-A346-34DF5DD9D753}" destId="{45444E5F-3E50-BF49-A30D-960AEA8656FE}" srcOrd="0" destOrd="0" presId="urn:microsoft.com/office/officeart/2005/8/layout/hierarchy1"/>
    <dgm:cxn modelId="{1AE91292-5165-4EEC-A2B7-FA0D27A5A078}" type="presOf" srcId="{3EA8F0F9-3C67-A942-9F4D-7F02BE91279B}" destId="{815DCEA0-49BE-7543-9FC3-EA489E1B1509}" srcOrd="0" destOrd="0" presId="urn:microsoft.com/office/officeart/2005/8/layout/hierarchy1"/>
    <dgm:cxn modelId="{87A8751E-DC8A-0A4C-9513-4E196C59697F}" srcId="{4C7196D6-0A22-6248-A346-34DF5DD9D753}" destId="{6846A306-567A-3F49-9EAF-3EDE46FE22E3}" srcOrd="1" destOrd="0" parTransId="{C77D29EC-6DF2-8D47-96DF-617D0AE6CD19}" sibTransId="{FE31A47F-5AF4-3644-9483-45B65B58FCAB}"/>
    <dgm:cxn modelId="{B26466A9-8793-4F76-928B-E8F7CEFB3350}" type="presOf" srcId="{C77D29EC-6DF2-8D47-96DF-617D0AE6CD19}" destId="{7DE6812D-E10D-E849-B563-AE8BF4EF2D10}" srcOrd="0" destOrd="0" presId="urn:microsoft.com/office/officeart/2005/8/layout/hierarchy1"/>
    <dgm:cxn modelId="{C040F1C1-65E6-C140-943C-EF0E2839FF37}" srcId="{4C7196D6-0A22-6248-A346-34DF5DD9D753}" destId="{660C6AB7-B3F3-E948-BC21-2D3C2D5AD915}" srcOrd="0" destOrd="0" parTransId="{3AE29B4D-43A4-B643-A614-EFBC05D6AE96}" sibTransId="{FAADFC68-5D34-4848-94C9-8D09A46F501C}"/>
    <dgm:cxn modelId="{E3AA9859-D860-42C1-883B-4E577C6AEAD8}" type="presOf" srcId="{2EA7139E-CA70-2849-8137-3FCEB856500E}" destId="{6C5ED8DF-6448-7842-A98F-4A35D54E9FA3}" srcOrd="0" destOrd="0" presId="urn:microsoft.com/office/officeart/2005/8/layout/hierarchy1"/>
    <dgm:cxn modelId="{A68705AE-F222-4981-8332-17CB87F7D7A4}" type="presOf" srcId="{D874E09E-1E53-47F9-B84D-70C2FC23073C}" destId="{D4CAAB5B-E17C-48FA-A175-E6FE0C10450F}" srcOrd="0" destOrd="0" presId="urn:microsoft.com/office/officeart/2005/8/layout/hierarchy1"/>
    <dgm:cxn modelId="{024A5F96-71F4-4416-974C-D7F36556804F}" type="presOf" srcId="{660C6AB7-B3F3-E948-BC21-2D3C2D5AD915}" destId="{F8A83277-6416-784D-8393-B2009ADE644A}" srcOrd="0" destOrd="0" presId="urn:microsoft.com/office/officeart/2005/8/layout/hierarchy1"/>
    <dgm:cxn modelId="{294EBABF-6AC7-4DDD-B679-2485681D8B16}" type="presOf" srcId="{85CE3F2A-AE51-2A40-BC25-01691D2357FC}" destId="{4F1F33B1-FE57-5F48-95DD-EE6EBA16AD34}" srcOrd="0" destOrd="0" presId="urn:microsoft.com/office/officeart/2005/8/layout/hierarchy1"/>
    <dgm:cxn modelId="{1186136B-4E62-1441-93FD-0B97E54F2695}" srcId="{4C7196D6-0A22-6248-A346-34DF5DD9D753}" destId="{909F8F82-1E22-B643-9914-AA75BDAF4C18}" srcOrd="3" destOrd="0" parTransId="{AD67172C-A80A-B248-B448-E9F2F769551F}" sibTransId="{D753C3BA-420D-0546-91DE-E91FD2A3D605}"/>
    <dgm:cxn modelId="{9E1C02F6-6283-C54E-950F-FA8B0022E4D0}" srcId="{137DD45C-82B0-814B-8DB6-F5D0231D09CA}" destId="{85CE3F2A-AE51-2A40-BC25-01691D2357FC}" srcOrd="0" destOrd="0" parTransId="{2EA78C10-E1FA-0B46-A5E4-FBA4322DC3CD}" sibTransId="{6FADF332-94BC-9547-8817-5A4BC6641C47}"/>
    <dgm:cxn modelId="{79628869-1457-48FB-9410-EA57379E7A02}" type="presOf" srcId="{AD67172C-A80A-B248-B448-E9F2F769551F}" destId="{4BB300F2-4CB2-644E-9343-BCCCFAA3696C}" srcOrd="0" destOrd="0" presId="urn:microsoft.com/office/officeart/2005/8/layout/hierarchy1"/>
    <dgm:cxn modelId="{ED17707E-52B5-4C21-8901-FD51CDFF58D9}" type="presOf" srcId="{3AE29B4D-43A4-B643-A614-EFBC05D6AE96}" destId="{69C92C17-4ED1-8B45-B2C6-A2DBDA1C0578}" srcOrd="0" destOrd="0" presId="urn:microsoft.com/office/officeart/2005/8/layout/hierarchy1"/>
    <dgm:cxn modelId="{0A584202-C1A9-4D22-9363-EA04881E8175}" type="presOf" srcId="{6846A306-567A-3F49-9EAF-3EDE46FE22E3}" destId="{BF530FAC-953C-C340-AE1F-28E0DF0E1749}" srcOrd="0" destOrd="0" presId="urn:microsoft.com/office/officeart/2005/8/layout/hierarchy1"/>
    <dgm:cxn modelId="{7DEAF38D-62D4-40BA-B718-3A253C191FE8}" type="presOf" srcId="{137DD45C-82B0-814B-8DB6-F5D0231D09CA}" destId="{7CF389C4-218F-6040-AA15-F4E4F99F084A}" srcOrd="0" destOrd="0" presId="urn:microsoft.com/office/officeart/2005/8/layout/hierarchy1"/>
    <dgm:cxn modelId="{59EF6675-9C5D-47CF-8021-D83846D3BAD3}" type="presOf" srcId="{5DEFC5BA-F312-DA4D-8957-E447FC21F193}" destId="{57C4FEAC-3626-694A-9233-BBB085DBDE47}" srcOrd="0" destOrd="0" presId="urn:microsoft.com/office/officeart/2005/8/layout/hierarchy1"/>
    <dgm:cxn modelId="{C7EC451F-92D9-F945-8E61-0139E040D641}" srcId="{85CE3F2A-AE51-2A40-BC25-01691D2357FC}" destId="{4C7196D6-0A22-6248-A346-34DF5DD9D753}" srcOrd="1" destOrd="0" parTransId="{EADDCE03-126D-214F-B325-C6EDAB7DE420}" sibTransId="{952D4A0D-FCC1-AD4F-9200-F8E32DCB872E}"/>
    <dgm:cxn modelId="{3D921E0A-B36C-C146-B5BF-D6F840D73F12}" srcId="{85CE3F2A-AE51-2A40-BC25-01691D2357FC}" destId="{2EA7139E-CA70-2849-8137-3FCEB856500E}" srcOrd="0" destOrd="0" parTransId="{730B9D17-FC4F-7A4D-A2D2-4B067BD8E23B}" sibTransId="{66F5F8BC-A6EF-AB4F-847B-B2D566420A05}"/>
    <dgm:cxn modelId="{D48C4A47-CA7F-47CC-9C81-F7432ABCCAD7}" type="presOf" srcId="{08B3096C-F2BF-BB47-8FBF-761C53FA1D0F}" destId="{31AD95A3-8FFE-9645-94DB-21FCC5017317}" srcOrd="0" destOrd="0" presId="urn:microsoft.com/office/officeart/2005/8/layout/hierarchy1"/>
    <dgm:cxn modelId="{84F8975D-B1EE-6D4F-8094-EBAE5A313615}" srcId="{4C7196D6-0A22-6248-A346-34DF5DD9D753}" destId="{08B3096C-F2BF-BB47-8FBF-761C53FA1D0F}" srcOrd="2" destOrd="0" parTransId="{F3E3598B-C8D4-0944-8E9B-C3FFAB555574}" sibTransId="{185F40DF-A594-7A49-8138-15A2295B1347}"/>
    <dgm:cxn modelId="{D6C4E3B5-AE2C-4EA0-AB0A-F58268DC8DEF}" type="presParOf" srcId="{7CF389C4-218F-6040-AA15-F4E4F99F084A}" destId="{B87AE1F2-7F51-204E-A2E0-785D931F35A2}" srcOrd="0" destOrd="0" presId="urn:microsoft.com/office/officeart/2005/8/layout/hierarchy1"/>
    <dgm:cxn modelId="{24694362-EBD8-4A4F-A06F-61D99D045F16}" type="presParOf" srcId="{B87AE1F2-7F51-204E-A2E0-785D931F35A2}" destId="{74084A29-C2F6-2C42-97AF-A2236314E2DC}" srcOrd="0" destOrd="0" presId="urn:microsoft.com/office/officeart/2005/8/layout/hierarchy1"/>
    <dgm:cxn modelId="{1E8CCF10-429A-4B38-9D2E-85B5EE448448}" type="presParOf" srcId="{74084A29-C2F6-2C42-97AF-A2236314E2DC}" destId="{642009C3-B9C1-5C42-AC02-F60F286499A9}" srcOrd="0" destOrd="0" presId="urn:microsoft.com/office/officeart/2005/8/layout/hierarchy1"/>
    <dgm:cxn modelId="{648FC6DD-8D77-4597-AF5F-EE60BB5B0AA5}" type="presParOf" srcId="{74084A29-C2F6-2C42-97AF-A2236314E2DC}" destId="{4F1F33B1-FE57-5F48-95DD-EE6EBA16AD34}" srcOrd="1" destOrd="0" presId="urn:microsoft.com/office/officeart/2005/8/layout/hierarchy1"/>
    <dgm:cxn modelId="{1E302989-5847-4F87-9C74-C2EE6D1B00B0}" type="presParOf" srcId="{B87AE1F2-7F51-204E-A2E0-785D931F35A2}" destId="{3BBE1A3F-23E7-0449-BD6B-1AB33FA3F816}" srcOrd="1" destOrd="0" presId="urn:microsoft.com/office/officeart/2005/8/layout/hierarchy1"/>
    <dgm:cxn modelId="{E65C3825-C536-42E8-9CEF-CCE7ABF80FDC}" type="presParOf" srcId="{3BBE1A3F-23E7-0449-BD6B-1AB33FA3F816}" destId="{9A75350A-4A45-6A46-BB67-C051E177588F}" srcOrd="0" destOrd="0" presId="urn:microsoft.com/office/officeart/2005/8/layout/hierarchy1"/>
    <dgm:cxn modelId="{7323AF56-CBA5-4E8C-84B2-22B8F8307DC8}" type="presParOf" srcId="{3BBE1A3F-23E7-0449-BD6B-1AB33FA3F816}" destId="{C47A3FC9-F084-D44C-B993-702CF421EE19}" srcOrd="1" destOrd="0" presId="urn:microsoft.com/office/officeart/2005/8/layout/hierarchy1"/>
    <dgm:cxn modelId="{020506E0-07F6-4D09-A3A0-799507E5F298}" type="presParOf" srcId="{C47A3FC9-F084-D44C-B993-702CF421EE19}" destId="{A1E7AC2A-2584-CF40-AFBD-52F953FFF4FE}" srcOrd="0" destOrd="0" presId="urn:microsoft.com/office/officeart/2005/8/layout/hierarchy1"/>
    <dgm:cxn modelId="{53317AB9-BD9C-4B6C-A8E3-8D04F27E2CF2}" type="presParOf" srcId="{A1E7AC2A-2584-CF40-AFBD-52F953FFF4FE}" destId="{5682E608-8315-AE47-9C0F-D414A2A12866}" srcOrd="0" destOrd="0" presId="urn:microsoft.com/office/officeart/2005/8/layout/hierarchy1"/>
    <dgm:cxn modelId="{D0DE5723-A5D6-41BA-B791-869D110AA9E7}" type="presParOf" srcId="{A1E7AC2A-2584-CF40-AFBD-52F953FFF4FE}" destId="{6C5ED8DF-6448-7842-A98F-4A35D54E9FA3}" srcOrd="1" destOrd="0" presId="urn:microsoft.com/office/officeart/2005/8/layout/hierarchy1"/>
    <dgm:cxn modelId="{1936C711-877B-4B93-AF26-D6CE98E3A063}" type="presParOf" srcId="{C47A3FC9-F084-D44C-B993-702CF421EE19}" destId="{5CC54D19-F5AD-FE47-882C-3136F56B98F5}" srcOrd="1" destOrd="0" presId="urn:microsoft.com/office/officeart/2005/8/layout/hierarchy1"/>
    <dgm:cxn modelId="{F0AE9D4B-431A-4743-B3CB-328063A1D9A0}" type="presParOf" srcId="{3BBE1A3F-23E7-0449-BD6B-1AB33FA3F816}" destId="{35E8D44A-1D09-E847-B280-75CC789BB377}" srcOrd="2" destOrd="0" presId="urn:microsoft.com/office/officeart/2005/8/layout/hierarchy1"/>
    <dgm:cxn modelId="{C037A194-5ED0-440F-A1C6-9E83E2BE24D7}" type="presParOf" srcId="{3BBE1A3F-23E7-0449-BD6B-1AB33FA3F816}" destId="{07FF992A-0462-844E-9566-C8560567641D}" srcOrd="3" destOrd="0" presId="urn:microsoft.com/office/officeart/2005/8/layout/hierarchy1"/>
    <dgm:cxn modelId="{13C9FA1B-27A7-4B82-92DF-1D51B5A9F048}" type="presParOf" srcId="{07FF992A-0462-844E-9566-C8560567641D}" destId="{57F4C2EB-2971-294B-8504-4CC079B865AC}" srcOrd="0" destOrd="0" presId="urn:microsoft.com/office/officeart/2005/8/layout/hierarchy1"/>
    <dgm:cxn modelId="{B470DC9E-83A7-42DE-B150-721AAE606EF8}" type="presParOf" srcId="{57F4C2EB-2971-294B-8504-4CC079B865AC}" destId="{E5989614-8F13-AA4D-93EF-2CC076FAE23A}" srcOrd="0" destOrd="0" presId="urn:microsoft.com/office/officeart/2005/8/layout/hierarchy1"/>
    <dgm:cxn modelId="{48423824-7AEC-4567-ABED-ADD9F157EAE6}" type="presParOf" srcId="{57F4C2EB-2971-294B-8504-4CC079B865AC}" destId="{45444E5F-3E50-BF49-A30D-960AEA8656FE}" srcOrd="1" destOrd="0" presId="urn:microsoft.com/office/officeart/2005/8/layout/hierarchy1"/>
    <dgm:cxn modelId="{280BABB7-8A38-433D-8B0E-F8C9EFF723CC}" type="presParOf" srcId="{07FF992A-0462-844E-9566-C8560567641D}" destId="{4DFB5358-3BBE-CE44-B106-31164473AC75}" srcOrd="1" destOrd="0" presId="urn:microsoft.com/office/officeart/2005/8/layout/hierarchy1"/>
    <dgm:cxn modelId="{489E9E5F-7E35-4B1D-938D-477455E5D146}" type="presParOf" srcId="{4DFB5358-3BBE-CE44-B106-31164473AC75}" destId="{69C92C17-4ED1-8B45-B2C6-A2DBDA1C0578}" srcOrd="0" destOrd="0" presId="urn:microsoft.com/office/officeart/2005/8/layout/hierarchy1"/>
    <dgm:cxn modelId="{E597D59A-3686-47A4-B39A-162156251B04}" type="presParOf" srcId="{4DFB5358-3BBE-CE44-B106-31164473AC75}" destId="{81B6D386-C36B-FA40-82B6-D2D14DE2B406}" srcOrd="1" destOrd="0" presId="urn:microsoft.com/office/officeart/2005/8/layout/hierarchy1"/>
    <dgm:cxn modelId="{FD1F8AB9-F84A-4074-92F9-F6A42E2FBE61}" type="presParOf" srcId="{81B6D386-C36B-FA40-82B6-D2D14DE2B406}" destId="{CA0D2718-925E-2B4F-8A17-C6249A5BC647}" srcOrd="0" destOrd="0" presId="urn:microsoft.com/office/officeart/2005/8/layout/hierarchy1"/>
    <dgm:cxn modelId="{BFB4C0F4-E0C7-42C0-A18F-0EB7811B2D0E}" type="presParOf" srcId="{CA0D2718-925E-2B4F-8A17-C6249A5BC647}" destId="{AECC9F9F-1E89-C147-B1F0-7FAC729B0202}" srcOrd="0" destOrd="0" presId="urn:microsoft.com/office/officeart/2005/8/layout/hierarchy1"/>
    <dgm:cxn modelId="{7324D3B4-B02E-4712-8B40-476623C7C526}" type="presParOf" srcId="{CA0D2718-925E-2B4F-8A17-C6249A5BC647}" destId="{F8A83277-6416-784D-8393-B2009ADE644A}" srcOrd="1" destOrd="0" presId="urn:microsoft.com/office/officeart/2005/8/layout/hierarchy1"/>
    <dgm:cxn modelId="{405F4D51-3E90-4451-AA17-34C688E2B4B8}" type="presParOf" srcId="{81B6D386-C36B-FA40-82B6-D2D14DE2B406}" destId="{A29F242D-6902-694B-B511-9EC1CAA37676}" srcOrd="1" destOrd="0" presId="urn:microsoft.com/office/officeart/2005/8/layout/hierarchy1"/>
    <dgm:cxn modelId="{20E5AF36-8268-4BF8-9F2B-79CD28870DDE}" type="presParOf" srcId="{4DFB5358-3BBE-CE44-B106-31164473AC75}" destId="{7DE6812D-E10D-E849-B563-AE8BF4EF2D10}" srcOrd="2" destOrd="0" presId="urn:microsoft.com/office/officeart/2005/8/layout/hierarchy1"/>
    <dgm:cxn modelId="{BB87CB3D-ECB0-4650-89DF-E4239C47CEED}" type="presParOf" srcId="{4DFB5358-3BBE-CE44-B106-31164473AC75}" destId="{2048B532-603F-044C-89CF-8EF857ED0F21}" srcOrd="3" destOrd="0" presId="urn:microsoft.com/office/officeart/2005/8/layout/hierarchy1"/>
    <dgm:cxn modelId="{BD785331-CBD4-4B51-B113-17920570EB82}" type="presParOf" srcId="{2048B532-603F-044C-89CF-8EF857ED0F21}" destId="{EA7E8C6C-8AAD-8D49-84FF-AADFA6B5A36F}" srcOrd="0" destOrd="0" presId="urn:microsoft.com/office/officeart/2005/8/layout/hierarchy1"/>
    <dgm:cxn modelId="{4F69DC88-1C0C-4B32-BB5D-659B801678EC}" type="presParOf" srcId="{EA7E8C6C-8AAD-8D49-84FF-AADFA6B5A36F}" destId="{8284C1A6-3355-7E4E-853B-0A99B4B16E45}" srcOrd="0" destOrd="0" presId="urn:microsoft.com/office/officeart/2005/8/layout/hierarchy1"/>
    <dgm:cxn modelId="{2FB9756D-E7FA-4FF2-89B4-A819E4DD0463}" type="presParOf" srcId="{EA7E8C6C-8AAD-8D49-84FF-AADFA6B5A36F}" destId="{BF530FAC-953C-C340-AE1F-28E0DF0E1749}" srcOrd="1" destOrd="0" presId="urn:microsoft.com/office/officeart/2005/8/layout/hierarchy1"/>
    <dgm:cxn modelId="{86092870-43C8-43F3-AB88-BE5781F3582D}" type="presParOf" srcId="{2048B532-603F-044C-89CF-8EF857ED0F21}" destId="{2DD1DAEF-1F49-0343-A5E3-DCAE7066793A}" srcOrd="1" destOrd="0" presId="urn:microsoft.com/office/officeart/2005/8/layout/hierarchy1"/>
    <dgm:cxn modelId="{D8633A09-83E0-477A-AC7C-4E18D0444ABD}" type="presParOf" srcId="{4DFB5358-3BBE-CE44-B106-31164473AC75}" destId="{FB19CB27-96B0-AB44-815E-0F046327941C}" srcOrd="4" destOrd="0" presId="urn:microsoft.com/office/officeart/2005/8/layout/hierarchy1"/>
    <dgm:cxn modelId="{5AE10182-6D5A-4D06-9EA2-84B38E5FC891}" type="presParOf" srcId="{4DFB5358-3BBE-CE44-B106-31164473AC75}" destId="{D674369B-F12A-B04E-9AEB-7250049918CB}" srcOrd="5" destOrd="0" presId="urn:microsoft.com/office/officeart/2005/8/layout/hierarchy1"/>
    <dgm:cxn modelId="{82575735-B08F-4884-B180-F559201AD8CB}" type="presParOf" srcId="{D674369B-F12A-B04E-9AEB-7250049918CB}" destId="{065ABB1A-D3C4-1140-8F34-A34B2D790915}" srcOrd="0" destOrd="0" presId="urn:microsoft.com/office/officeart/2005/8/layout/hierarchy1"/>
    <dgm:cxn modelId="{E9CAC5AA-90AE-493F-8D03-6CC39793B24B}" type="presParOf" srcId="{065ABB1A-D3C4-1140-8F34-A34B2D790915}" destId="{C31E863C-0514-7E49-A7D3-8BCF95C1EFF1}" srcOrd="0" destOrd="0" presId="urn:microsoft.com/office/officeart/2005/8/layout/hierarchy1"/>
    <dgm:cxn modelId="{D5C92E1F-D3B8-475A-8A5A-2663414BECD4}" type="presParOf" srcId="{065ABB1A-D3C4-1140-8F34-A34B2D790915}" destId="{31AD95A3-8FFE-9645-94DB-21FCC5017317}" srcOrd="1" destOrd="0" presId="urn:microsoft.com/office/officeart/2005/8/layout/hierarchy1"/>
    <dgm:cxn modelId="{334318F4-E73C-4ACF-A36A-DD6F82928465}" type="presParOf" srcId="{D674369B-F12A-B04E-9AEB-7250049918CB}" destId="{BCB699FC-1D3C-984B-8376-6628BE2C821B}" srcOrd="1" destOrd="0" presId="urn:microsoft.com/office/officeart/2005/8/layout/hierarchy1"/>
    <dgm:cxn modelId="{A824DC87-4D14-4B3B-8146-1E25F815E7E6}" type="presParOf" srcId="{4DFB5358-3BBE-CE44-B106-31164473AC75}" destId="{4BB300F2-4CB2-644E-9343-BCCCFAA3696C}" srcOrd="6" destOrd="0" presId="urn:microsoft.com/office/officeart/2005/8/layout/hierarchy1"/>
    <dgm:cxn modelId="{6F2F05E8-7C31-4457-A427-00E5B831EABF}" type="presParOf" srcId="{4DFB5358-3BBE-CE44-B106-31164473AC75}" destId="{A3E4CD0B-7816-424C-B70F-769AF3DA52AE}" srcOrd="7" destOrd="0" presId="urn:microsoft.com/office/officeart/2005/8/layout/hierarchy1"/>
    <dgm:cxn modelId="{5C02C1A6-A977-4D3C-9814-C552C3B8DAD8}" type="presParOf" srcId="{A3E4CD0B-7816-424C-B70F-769AF3DA52AE}" destId="{AC81660B-C73A-594D-9B5A-4E0DB3B797BD}" srcOrd="0" destOrd="0" presId="urn:microsoft.com/office/officeart/2005/8/layout/hierarchy1"/>
    <dgm:cxn modelId="{E1A127D5-1600-4B10-92F3-EB827F99A351}" type="presParOf" srcId="{AC81660B-C73A-594D-9B5A-4E0DB3B797BD}" destId="{6C75DE5A-12FD-BE4D-82CD-59ECEA3FF36C}" srcOrd="0" destOrd="0" presId="urn:microsoft.com/office/officeart/2005/8/layout/hierarchy1"/>
    <dgm:cxn modelId="{9360D0F0-06FD-4579-B146-471935783765}" type="presParOf" srcId="{AC81660B-C73A-594D-9B5A-4E0DB3B797BD}" destId="{5B609F0D-5936-DF4A-88DD-6BDE3139AC71}" srcOrd="1" destOrd="0" presId="urn:microsoft.com/office/officeart/2005/8/layout/hierarchy1"/>
    <dgm:cxn modelId="{96269356-CA67-4A66-A9C0-B1FBC704A598}" type="presParOf" srcId="{A3E4CD0B-7816-424C-B70F-769AF3DA52AE}" destId="{DA2B2A90-5A9E-AA46-9A9A-0348C5C9CC16}" srcOrd="1" destOrd="0" presId="urn:microsoft.com/office/officeart/2005/8/layout/hierarchy1"/>
    <dgm:cxn modelId="{4C6E5DC2-48B7-4CC8-B841-38F5BA922AD2}" type="presParOf" srcId="{3BBE1A3F-23E7-0449-BD6B-1AB33FA3F816}" destId="{57C4FEAC-3626-694A-9233-BBB085DBDE47}" srcOrd="4" destOrd="0" presId="urn:microsoft.com/office/officeart/2005/8/layout/hierarchy1"/>
    <dgm:cxn modelId="{B15A4BBC-804F-48D9-B8A6-99686EFF10BF}" type="presParOf" srcId="{3BBE1A3F-23E7-0449-BD6B-1AB33FA3F816}" destId="{75BD10E2-740A-8844-BAE6-1C1D223F4F68}" srcOrd="5" destOrd="0" presId="urn:microsoft.com/office/officeart/2005/8/layout/hierarchy1"/>
    <dgm:cxn modelId="{BBCE80AA-D3B7-4442-B957-40CD5D39FA24}" type="presParOf" srcId="{75BD10E2-740A-8844-BAE6-1C1D223F4F68}" destId="{6E56D1D6-2B22-DA45-824B-96EF71D4BB3C}" srcOrd="0" destOrd="0" presId="urn:microsoft.com/office/officeart/2005/8/layout/hierarchy1"/>
    <dgm:cxn modelId="{FE1D60A9-8618-4BF3-89EC-15CEB61ACD98}" type="presParOf" srcId="{6E56D1D6-2B22-DA45-824B-96EF71D4BB3C}" destId="{6D0EC504-BEDA-5243-B97A-B096B899D022}" srcOrd="0" destOrd="0" presId="urn:microsoft.com/office/officeart/2005/8/layout/hierarchy1"/>
    <dgm:cxn modelId="{13F59194-2937-4DA5-AC10-E45ADCB72AFD}" type="presParOf" srcId="{6E56D1D6-2B22-DA45-824B-96EF71D4BB3C}" destId="{815DCEA0-49BE-7543-9FC3-EA489E1B1509}" srcOrd="1" destOrd="0" presId="urn:microsoft.com/office/officeart/2005/8/layout/hierarchy1"/>
    <dgm:cxn modelId="{07969B27-FE25-474C-AB39-EEE33C23A96A}" type="presParOf" srcId="{75BD10E2-740A-8844-BAE6-1C1D223F4F68}" destId="{B0B3DBC8-E277-3D46-994F-DC44D895044A}" srcOrd="1" destOrd="0" presId="urn:microsoft.com/office/officeart/2005/8/layout/hierarchy1"/>
    <dgm:cxn modelId="{53D397D8-89F4-414F-B714-7BEEE9BD78BD}" type="presParOf" srcId="{7CF389C4-218F-6040-AA15-F4E4F99F084A}" destId="{564ADD58-225B-4314-9380-4AA67FAFD339}" srcOrd="1" destOrd="0" presId="urn:microsoft.com/office/officeart/2005/8/layout/hierarchy1"/>
    <dgm:cxn modelId="{433DC661-13AB-406F-AF9E-82B19BE5B6C8}" type="presParOf" srcId="{564ADD58-225B-4314-9380-4AA67FAFD339}" destId="{E605B41A-D924-45F6-9759-9812477912A9}" srcOrd="0" destOrd="0" presId="urn:microsoft.com/office/officeart/2005/8/layout/hierarchy1"/>
    <dgm:cxn modelId="{C23426F0-DACA-46DB-9F90-D39B1FE3C37E}" type="presParOf" srcId="{E605B41A-D924-45F6-9759-9812477912A9}" destId="{7E9C1742-E7BB-40F7-BF49-ABE13DECA7C1}" srcOrd="0" destOrd="0" presId="urn:microsoft.com/office/officeart/2005/8/layout/hierarchy1"/>
    <dgm:cxn modelId="{F644FD12-3EBA-4C19-B5FD-B1538B3FB57B}" type="presParOf" srcId="{E605B41A-D924-45F6-9759-9812477912A9}" destId="{D4CAAB5B-E17C-48FA-A175-E6FE0C10450F}" srcOrd="1" destOrd="0" presId="urn:microsoft.com/office/officeart/2005/8/layout/hierarchy1"/>
    <dgm:cxn modelId="{A80192B6-7ECC-4590-9362-619FB30121E3}" type="presParOf" srcId="{564ADD58-225B-4314-9380-4AA67FAFD339}" destId="{CF3EAA0B-75C0-4CEB-A518-680AE0B26904}" srcOrd="1" destOrd="0" presId="urn:microsoft.com/office/officeart/2005/8/layout/hierarchy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446111D7-FB14-4B15-9C92-0A81883262C7}" type="doc">
      <dgm:prSet loTypeId="urn:microsoft.com/office/officeart/2009/3/layout/RandomtoResultProcess" loCatId="process" qsTypeId="urn:microsoft.com/office/officeart/2005/8/quickstyle/simple1" qsCatId="simple" csTypeId="urn:microsoft.com/office/officeart/2005/8/colors/accent1_4" csCatId="accent1" phldr="1"/>
      <dgm:spPr/>
      <dgm:t>
        <a:bodyPr/>
        <a:lstStyle/>
        <a:p>
          <a:endParaRPr lang="en-US"/>
        </a:p>
      </dgm:t>
    </dgm:pt>
    <dgm:pt modelId="{068C3C58-F195-458F-AF26-CC4C7F00D931}">
      <dgm:prSet phldrT="[Text]" custT="1"/>
      <dgm:spPr>
        <a:xfrm>
          <a:off x="83257" y="2224551"/>
          <a:ext cx="1245126" cy="410325"/>
        </a:xfrm>
        <a:noFill/>
        <a:ln>
          <a:noFill/>
        </a:ln>
        <a:effectLst/>
      </dgm:spPr>
      <dgm:t>
        <a:bodyPr/>
        <a:lstStyle/>
        <a:p>
          <a:r>
            <a:rPr lang="en-US" sz="1300" b="1" dirty="0" smtClean="0">
              <a:solidFill>
                <a:sysClr val="windowText" lastClr="000000">
                  <a:hueOff val="0"/>
                  <a:satOff val="0"/>
                  <a:lumOff val="0"/>
                  <a:alphaOff val="0"/>
                </a:sysClr>
              </a:solidFill>
              <a:latin typeface="Arial" panose="020B0604020202020204" pitchFamily="34" charset="0"/>
              <a:ea typeface="+mn-ea"/>
              <a:cs typeface="Arial" panose="020B0604020202020204" pitchFamily="34" charset="0"/>
            </a:rPr>
            <a:t>Entry Point for Business</a:t>
          </a:r>
        </a:p>
      </dgm:t>
    </dgm:pt>
    <dgm:pt modelId="{D99DF6D8-C632-4C8A-8E9A-02A3E84C7404}" type="parTrans" cxnId="{11B6EC11-BC4C-45EF-8DCB-003D1E277516}">
      <dgm:prSet/>
      <dgm:spPr/>
      <dgm:t>
        <a:bodyPr/>
        <a:lstStyle/>
        <a:p>
          <a:endParaRPr lang="en-US"/>
        </a:p>
      </dgm:t>
    </dgm:pt>
    <dgm:pt modelId="{968FA01E-013B-4F32-A1D2-1DA6D0CF7413}" type="sibTrans" cxnId="{11B6EC11-BC4C-45EF-8DCB-003D1E277516}">
      <dgm:prSet/>
      <dgm:spPr/>
      <dgm:t>
        <a:bodyPr/>
        <a:lstStyle/>
        <a:p>
          <a:endParaRPr lang="en-US"/>
        </a:p>
      </dgm:t>
    </dgm:pt>
    <dgm:pt modelId="{822F5886-94D8-40D8-A549-EF5B192B87E2}">
      <dgm:prSet phldrT="[Text]"/>
      <dgm:spPr>
        <a:xfrm>
          <a:off x="1831605" y="1989019"/>
          <a:ext cx="1246622" cy="872635"/>
        </a:xfrm>
        <a:noFill/>
        <a:ln>
          <a:noFill/>
        </a:ln>
        <a:effectLst/>
      </dgm:spPr>
      <dgm:t>
        <a:bodyPr/>
        <a:lstStyle/>
        <a:p>
          <a:r>
            <a:rPr lang="en-US" b="1" dirty="0" smtClean="0">
              <a:solidFill>
                <a:sysClr val="windowText" lastClr="000000">
                  <a:hueOff val="0"/>
                  <a:satOff val="0"/>
                  <a:lumOff val="0"/>
                  <a:alphaOff val="0"/>
                </a:sysClr>
              </a:solidFill>
              <a:latin typeface="Arial" panose="020B0604020202020204" pitchFamily="34" charset="0"/>
              <a:ea typeface="+mn-ea"/>
              <a:cs typeface="Arial" panose="020B0604020202020204" pitchFamily="34" charset="0"/>
            </a:rPr>
            <a:t>Assessment, Triage &amp; Referral</a:t>
          </a:r>
          <a:endParaRPr lang="en-US" b="1" dirty="0">
            <a:solidFill>
              <a:sysClr val="windowText" lastClr="000000">
                <a:hueOff val="0"/>
                <a:satOff val="0"/>
                <a:lumOff val="0"/>
                <a:alphaOff val="0"/>
              </a:sysClr>
            </a:solidFill>
            <a:latin typeface="Arial" panose="020B0604020202020204" pitchFamily="34" charset="0"/>
            <a:ea typeface="+mn-ea"/>
            <a:cs typeface="Arial" panose="020B0604020202020204" pitchFamily="34" charset="0"/>
          </a:endParaRPr>
        </a:p>
      </dgm:t>
    </dgm:pt>
    <dgm:pt modelId="{82A14F18-ABDC-422C-A8F8-CCEE510E619D}" type="parTrans" cxnId="{4F948651-DA6A-4BD4-B730-C6A0514F5C0C}">
      <dgm:prSet/>
      <dgm:spPr/>
      <dgm:t>
        <a:bodyPr/>
        <a:lstStyle/>
        <a:p>
          <a:endParaRPr lang="en-US"/>
        </a:p>
      </dgm:t>
    </dgm:pt>
    <dgm:pt modelId="{3D51EE9D-8D31-4678-AC82-BADB4D65BD07}" type="sibTrans" cxnId="{4F948651-DA6A-4BD4-B730-C6A0514F5C0C}">
      <dgm:prSet/>
      <dgm:spPr/>
      <dgm:t>
        <a:bodyPr/>
        <a:lstStyle/>
        <a:p>
          <a:endParaRPr lang="en-US"/>
        </a:p>
      </dgm:t>
    </dgm:pt>
    <dgm:pt modelId="{7316E5D9-1617-423A-8B04-9A31368FACC1}">
      <dgm:prSet phldrT="[Text]"/>
      <dgm:spPr>
        <a:xfrm>
          <a:off x="3535322" y="1989019"/>
          <a:ext cx="1246622" cy="872635"/>
        </a:xfrm>
        <a:noFill/>
        <a:ln>
          <a:noFill/>
        </a:ln>
        <a:effectLst/>
      </dgm:spPr>
      <dgm:t>
        <a:bodyPr/>
        <a:lstStyle/>
        <a:p>
          <a:r>
            <a:rPr lang="en-US" b="1" dirty="0" smtClean="0">
              <a:solidFill>
                <a:sysClr val="windowText" lastClr="000000">
                  <a:hueOff val="0"/>
                  <a:satOff val="0"/>
                  <a:lumOff val="0"/>
                  <a:alphaOff val="0"/>
                </a:sysClr>
              </a:solidFill>
              <a:latin typeface="Arial (Body)"/>
              <a:ea typeface="+mn-ea"/>
              <a:cs typeface="+mn-cs"/>
            </a:rPr>
            <a:t>Account Management</a:t>
          </a:r>
          <a:endParaRPr lang="en-US" b="1" dirty="0">
            <a:solidFill>
              <a:sysClr val="windowText" lastClr="000000">
                <a:hueOff val="0"/>
                <a:satOff val="0"/>
                <a:lumOff val="0"/>
                <a:alphaOff val="0"/>
              </a:sysClr>
            </a:solidFill>
            <a:latin typeface="Arial (Body)"/>
            <a:ea typeface="+mn-ea"/>
            <a:cs typeface="+mn-cs"/>
          </a:endParaRPr>
        </a:p>
      </dgm:t>
    </dgm:pt>
    <dgm:pt modelId="{6890B0A8-9D13-4E0B-9238-9E7230FF8C41}" type="parTrans" cxnId="{E9B0BA91-DFF3-4E91-872E-FF655FB1EC15}">
      <dgm:prSet/>
      <dgm:spPr/>
      <dgm:t>
        <a:bodyPr/>
        <a:lstStyle/>
        <a:p>
          <a:endParaRPr lang="en-US"/>
        </a:p>
      </dgm:t>
    </dgm:pt>
    <dgm:pt modelId="{BEF2471E-1F67-4056-9F50-9FCFD2E5641E}" type="sibTrans" cxnId="{E9B0BA91-DFF3-4E91-872E-FF655FB1EC15}">
      <dgm:prSet/>
      <dgm:spPr/>
      <dgm:t>
        <a:bodyPr/>
        <a:lstStyle/>
        <a:p>
          <a:endParaRPr lang="en-US"/>
        </a:p>
      </dgm:t>
    </dgm:pt>
    <dgm:pt modelId="{3A3448C6-D214-453E-BCFB-65E8E8737F8A}">
      <dgm:prSet/>
      <dgm:spPr>
        <a:xfrm>
          <a:off x="5239039" y="1989019"/>
          <a:ext cx="1246622" cy="872635"/>
        </a:xfrm>
        <a:noFill/>
        <a:ln>
          <a:noFill/>
        </a:ln>
        <a:effectLst/>
      </dgm:spPr>
      <dgm:t>
        <a:bodyPr/>
        <a:lstStyle/>
        <a:p>
          <a:r>
            <a:rPr lang="en-US" b="1" dirty="0" smtClean="0">
              <a:solidFill>
                <a:sysClr val="windowText" lastClr="000000">
                  <a:hueOff val="0"/>
                  <a:satOff val="0"/>
                  <a:lumOff val="0"/>
                  <a:alphaOff val="0"/>
                </a:sysClr>
              </a:solidFill>
              <a:latin typeface="Arial" panose="020B0604020202020204" pitchFamily="34" charset="0"/>
              <a:ea typeface="+mn-ea"/>
              <a:cs typeface="Arial" panose="020B0604020202020204" pitchFamily="34" charset="0"/>
            </a:rPr>
            <a:t>Service Delivery</a:t>
          </a:r>
          <a:endParaRPr lang="en-US" b="1" dirty="0">
            <a:solidFill>
              <a:sysClr val="windowText" lastClr="000000">
                <a:hueOff val="0"/>
                <a:satOff val="0"/>
                <a:lumOff val="0"/>
                <a:alphaOff val="0"/>
              </a:sysClr>
            </a:solidFill>
            <a:latin typeface="Arial" panose="020B0604020202020204" pitchFamily="34" charset="0"/>
            <a:ea typeface="+mn-ea"/>
            <a:cs typeface="Arial" panose="020B0604020202020204" pitchFamily="34" charset="0"/>
          </a:endParaRPr>
        </a:p>
      </dgm:t>
    </dgm:pt>
    <dgm:pt modelId="{CFF60217-23B5-4269-A120-990B84FEDB87}" type="parTrans" cxnId="{78077B6B-CBDD-4A35-AA2F-D8D628C6FD1D}">
      <dgm:prSet/>
      <dgm:spPr/>
      <dgm:t>
        <a:bodyPr/>
        <a:lstStyle/>
        <a:p>
          <a:endParaRPr lang="en-US"/>
        </a:p>
      </dgm:t>
    </dgm:pt>
    <dgm:pt modelId="{2AACDC04-522F-4C99-A0BC-7C1908A38C3D}" type="sibTrans" cxnId="{78077B6B-CBDD-4A35-AA2F-D8D628C6FD1D}">
      <dgm:prSet/>
      <dgm:spPr/>
      <dgm:t>
        <a:bodyPr/>
        <a:lstStyle/>
        <a:p>
          <a:endParaRPr lang="en-US"/>
        </a:p>
      </dgm:t>
    </dgm:pt>
    <dgm:pt modelId="{0D8EF1D9-C32F-478A-ACBE-31A8DFE89995}">
      <dgm:prSet/>
      <dgm:spPr>
        <a:xfrm>
          <a:off x="7036253" y="1926688"/>
          <a:ext cx="1059629" cy="1059629"/>
        </a:xfrm>
        <a:solidFill>
          <a:srgbClr val="5B9BD5">
            <a:shade val="50000"/>
            <a:hueOff val="35185"/>
            <a:satOff val="943"/>
            <a:lumOff val="4153"/>
            <a:alphaOff val="0"/>
          </a:srgbClr>
        </a:solidFill>
        <a:ln w="12700" cap="flat" cmpd="sng" algn="ctr">
          <a:solidFill>
            <a:sysClr val="window" lastClr="FFFFFF">
              <a:hueOff val="0"/>
              <a:satOff val="0"/>
              <a:lumOff val="0"/>
              <a:alphaOff val="0"/>
            </a:sysClr>
          </a:solidFill>
          <a:prstDash val="solid"/>
          <a:miter lim="800000"/>
        </a:ln>
        <a:effectLst/>
      </dgm:spPr>
      <dgm:t>
        <a:bodyPr/>
        <a:lstStyle/>
        <a:p>
          <a:r>
            <a:rPr lang="en-US" b="1" dirty="0" smtClean="0">
              <a:solidFill>
                <a:sysClr val="window" lastClr="FFFFFF"/>
              </a:solidFill>
              <a:latin typeface="Arial" panose="020B0604020202020204" pitchFamily="34" charset="0"/>
              <a:ea typeface="+mn-ea"/>
              <a:cs typeface="Arial" panose="020B0604020202020204" pitchFamily="34" charset="0"/>
            </a:rPr>
            <a:t>Outcomes</a:t>
          </a:r>
          <a:endParaRPr lang="en-US" b="1" dirty="0">
            <a:solidFill>
              <a:sysClr val="window" lastClr="FFFFFF"/>
            </a:solidFill>
            <a:latin typeface="Arial" panose="020B0604020202020204" pitchFamily="34" charset="0"/>
            <a:ea typeface="+mn-ea"/>
            <a:cs typeface="Arial" panose="020B0604020202020204" pitchFamily="34" charset="0"/>
          </a:endParaRPr>
        </a:p>
      </dgm:t>
    </dgm:pt>
    <dgm:pt modelId="{BC00DFBD-16B2-46FA-9548-68EFE549278D}" type="parTrans" cxnId="{B6F1CE7C-C1AC-46CF-BF2E-FC50DC69BF9E}">
      <dgm:prSet/>
      <dgm:spPr/>
      <dgm:t>
        <a:bodyPr/>
        <a:lstStyle/>
        <a:p>
          <a:endParaRPr lang="en-US"/>
        </a:p>
      </dgm:t>
    </dgm:pt>
    <dgm:pt modelId="{7DF80DB0-D885-4524-8002-EB8C0BAC274B}" type="sibTrans" cxnId="{B6F1CE7C-C1AC-46CF-BF2E-FC50DC69BF9E}">
      <dgm:prSet/>
      <dgm:spPr/>
      <dgm:t>
        <a:bodyPr/>
        <a:lstStyle/>
        <a:p>
          <a:endParaRPr lang="en-US"/>
        </a:p>
      </dgm:t>
    </dgm:pt>
    <dgm:pt modelId="{71E8056B-B2F0-4E85-804D-1D72FF516C91}">
      <dgm:prSet custT="1"/>
      <dgm:spPr>
        <a:xfrm>
          <a:off x="76322" y="3098170"/>
          <a:ext cx="1245126" cy="776845"/>
        </a:xfrm>
        <a:noFill/>
        <a:ln>
          <a:noFill/>
        </a:ln>
        <a:effectLst/>
      </dgm:spPr>
      <dgm:t>
        <a:bodyPr/>
        <a:lstStyle/>
        <a:p>
          <a:r>
            <a:rPr lang="en-US" sz="1200" dirty="0" smtClean="0">
              <a:solidFill>
                <a:sysClr val="windowText" lastClr="000000">
                  <a:hueOff val="0"/>
                  <a:satOff val="0"/>
                  <a:lumOff val="0"/>
                  <a:alphaOff val="0"/>
                </a:sysClr>
              </a:solidFill>
              <a:latin typeface="Arial" panose="020B0604020202020204" pitchFamily="34" charset="0"/>
              <a:ea typeface="+mn-ea"/>
              <a:cs typeface="Arial" panose="020B0604020202020204" pitchFamily="34" charset="0"/>
            </a:rPr>
            <a:t>Core Partner Agencies (Career Center, WDB, MRC, MCB, DTA, ABE)</a:t>
          </a:r>
          <a:endParaRPr lang="en-US" sz="1200" dirty="0">
            <a:solidFill>
              <a:sysClr val="windowText" lastClr="000000">
                <a:hueOff val="0"/>
                <a:satOff val="0"/>
                <a:lumOff val="0"/>
                <a:alphaOff val="0"/>
              </a:sysClr>
            </a:solidFill>
            <a:latin typeface="Arial" panose="020B0604020202020204" pitchFamily="34" charset="0"/>
            <a:ea typeface="+mn-ea"/>
            <a:cs typeface="Arial" panose="020B0604020202020204" pitchFamily="34" charset="0"/>
          </a:endParaRPr>
        </a:p>
      </dgm:t>
    </dgm:pt>
    <dgm:pt modelId="{75BF7E64-2620-41B5-BD02-540DBACE9AEE}" type="parTrans" cxnId="{4C473272-E590-48E7-8997-9D9B69C8A205}">
      <dgm:prSet/>
      <dgm:spPr/>
      <dgm:t>
        <a:bodyPr/>
        <a:lstStyle/>
        <a:p>
          <a:endParaRPr lang="en-US"/>
        </a:p>
      </dgm:t>
    </dgm:pt>
    <dgm:pt modelId="{69477A3D-7F48-4585-9687-9A2E12180E5E}" type="sibTrans" cxnId="{4C473272-E590-48E7-8997-9D9B69C8A205}">
      <dgm:prSet/>
      <dgm:spPr/>
      <dgm:t>
        <a:bodyPr/>
        <a:lstStyle/>
        <a:p>
          <a:endParaRPr lang="en-US"/>
        </a:p>
      </dgm:t>
    </dgm:pt>
    <dgm:pt modelId="{667A22C8-4D26-4C5E-9B1B-45C048C51090}">
      <dgm:prSet custT="1"/>
      <dgm:spPr>
        <a:xfrm>
          <a:off x="76322" y="3098170"/>
          <a:ext cx="1245126" cy="776845"/>
        </a:xfrm>
        <a:noFill/>
        <a:ln>
          <a:noFill/>
        </a:ln>
        <a:effectLst/>
      </dgm:spPr>
      <dgm:t>
        <a:bodyPr/>
        <a:lstStyle/>
        <a:p>
          <a:r>
            <a:rPr lang="en-US" sz="1200" dirty="0" smtClean="0">
              <a:solidFill>
                <a:sysClr val="windowText" lastClr="000000">
                  <a:hueOff val="0"/>
                  <a:satOff val="0"/>
                  <a:lumOff val="0"/>
                  <a:alphaOff val="0"/>
                </a:sysClr>
              </a:solidFill>
              <a:latin typeface="Arial" panose="020B0604020202020204" pitchFamily="34" charset="0"/>
              <a:ea typeface="+mn-ea"/>
              <a:cs typeface="Arial" panose="020B0604020202020204" pitchFamily="34" charset="0"/>
            </a:rPr>
            <a:t>Community College</a:t>
          </a:r>
          <a:endParaRPr lang="en-US" sz="1200" dirty="0">
            <a:solidFill>
              <a:sysClr val="windowText" lastClr="000000">
                <a:hueOff val="0"/>
                <a:satOff val="0"/>
                <a:lumOff val="0"/>
                <a:alphaOff val="0"/>
              </a:sysClr>
            </a:solidFill>
            <a:latin typeface="Arial" panose="020B0604020202020204" pitchFamily="34" charset="0"/>
            <a:ea typeface="+mn-ea"/>
            <a:cs typeface="Arial" panose="020B0604020202020204" pitchFamily="34" charset="0"/>
          </a:endParaRPr>
        </a:p>
      </dgm:t>
    </dgm:pt>
    <dgm:pt modelId="{BF00F520-2844-4E8C-86E9-89BD48DF6617}" type="parTrans" cxnId="{2663E84A-4E13-4640-BA36-3499BEBB69D3}">
      <dgm:prSet/>
      <dgm:spPr/>
      <dgm:t>
        <a:bodyPr/>
        <a:lstStyle/>
        <a:p>
          <a:endParaRPr lang="en-US"/>
        </a:p>
      </dgm:t>
    </dgm:pt>
    <dgm:pt modelId="{C024CD00-430D-4BD6-A1B8-1200521703B2}" type="sibTrans" cxnId="{2663E84A-4E13-4640-BA36-3499BEBB69D3}">
      <dgm:prSet/>
      <dgm:spPr/>
      <dgm:t>
        <a:bodyPr/>
        <a:lstStyle/>
        <a:p>
          <a:endParaRPr lang="en-US"/>
        </a:p>
      </dgm:t>
    </dgm:pt>
    <dgm:pt modelId="{5194606B-0C4E-4C1F-95C3-3485F267B462}">
      <dgm:prSet custT="1"/>
      <dgm:spPr>
        <a:xfrm>
          <a:off x="76322" y="3098170"/>
          <a:ext cx="1245126" cy="776845"/>
        </a:xfrm>
        <a:noFill/>
        <a:ln>
          <a:noFill/>
        </a:ln>
        <a:effectLst/>
      </dgm:spPr>
      <dgm:t>
        <a:bodyPr/>
        <a:lstStyle/>
        <a:p>
          <a:r>
            <a:rPr lang="en-US" sz="1200" dirty="0" smtClean="0">
              <a:solidFill>
                <a:sysClr val="windowText" lastClr="000000">
                  <a:hueOff val="0"/>
                  <a:satOff val="0"/>
                  <a:lumOff val="0"/>
                  <a:alphaOff val="0"/>
                </a:sysClr>
              </a:solidFill>
              <a:latin typeface="Arial" panose="020B0604020202020204" pitchFamily="34" charset="0"/>
              <a:ea typeface="+mn-ea"/>
              <a:cs typeface="Arial" panose="020B0604020202020204" pitchFamily="34" charset="0"/>
            </a:rPr>
            <a:t>Economic Development</a:t>
          </a:r>
          <a:endParaRPr lang="en-US" sz="1200" dirty="0">
            <a:solidFill>
              <a:sysClr val="windowText" lastClr="000000">
                <a:hueOff val="0"/>
                <a:satOff val="0"/>
                <a:lumOff val="0"/>
                <a:alphaOff val="0"/>
              </a:sysClr>
            </a:solidFill>
            <a:latin typeface="Arial" panose="020B0604020202020204" pitchFamily="34" charset="0"/>
            <a:ea typeface="+mn-ea"/>
            <a:cs typeface="Arial" panose="020B0604020202020204" pitchFamily="34" charset="0"/>
          </a:endParaRPr>
        </a:p>
      </dgm:t>
    </dgm:pt>
    <dgm:pt modelId="{99212CFC-D50F-43F7-9781-379108EC5785}" type="parTrans" cxnId="{A754C13F-45C1-4626-AF2F-B853E4A59895}">
      <dgm:prSet/>
      <dgm:spPr/>
      <dgm:t>
        <a:bodyPr/>
        <a:lstStyle/>
        <a:p>
          <a:endParaRPr lang="en-US"/>
        </a:p>
      </dgm:t>
    </dgm:pt>
    <dgm:pt modelId="{2E9BE1D9-4F1B-4037-8774-35BD4C5023DA}" type="sibTrans" cxnId="{A754C13F-45C1-4626-AF2F-B853E4A59895}">
      <dgm:prSet/>
      <dgm:spPr/>
      <dgm:t>
        <a:bodyPr/>
        <a:lstStyle/>
        <a:p>
          <a:endParaRPr lang="en-US"/>
        </a:p>
      </dgm:t>
    </dgm:pt>
    <dgm:pt modelId="{38259C72-D7E5-4745-BC70-5635DD2A06DB}">
      <dgm:prSet custT="1"/>
      <dgm:spPr>
        <a:xfrm>
          <a:off x="76322" y="3098170"/>
          <a:ext cx="1245126" cy="776845"/>
        </a:xfrm>
        <a:noFill/>
        <a:ln>
          <a:noFill/>
        </a:ln>
        <a:effectLst/>
      </dgm:spPr>
      <dgm:t>
        <a:bodyPr/>
        <a:lstStyle/>
        <a:p>
          <a:r>
            <a:rPr lang="en-US" sz="1200" dirty="0" smtClean="0">
              <a:solidFill>
                <a:sysClr val="windowText" lastClr="000000">
                  <a:hueOff val="0"/>
                  <a:satOff val="0"/>
                  <a:lumOff val="0"/>
                  <a:alphaOff val="0"/>
                </a:sysClr>
              </a:solidFill>
              <a:latin typeface="Arial" panose="020B0604020202020204" pitchFamily="34" charset="0"/>
              <a:ea typeface="+mn-ea"/>
              <a:cs typeface="Arial" panose="020B0604020202020204" pitchFamily="34" charset="0"/>
            </a:rPr>
            <a:t>Business to Business Referral</a:t>
          </a:r>
          <a:endParaRPr lang="en-US" sz="1200" dirty="0">
            <a:solidFill>
              <a:sysClr val="windowText" lastClr="000000">
                <a:hueOff val="0"/>
                <a:satOff val="0"/>
                <a:lumOff val="0"/>
                <a:alphaOff val="0"/>
              </a:sysClr>
            </a:solidFill>
            <a:latin typeface="Arial" panose="020B0604020202020204" pitchFamily="34" charset="0"/>
            <a:ea typeface="+mn-ea"/>
            <a:cs typeface="Arial" panose="020B0604020202020204" pitchFamily="34" charset="0"/>
          </a:endParaRPr>
        </a:p>
      </dgm:t>
    </dgm:pt>
    <dgm:pt modelId="{810351BF-B437-4070-BAA3-8230F55103B2}" type="parTrans" cxnId="{DE3F2848-6602-4BE5-A646-758E286E5BA7}">
      <dgm:prSet/>
      <dgm:spPr/>
      <dgm:t>
        <a:bodyPr/>
        <a:lstStyle/>
        <a:p>
          <a:endParaRPr lang="en-US"/>
        </a:p>
      </dgm:t>
    </dgm:pt>
    <dgm:pt modelId="{CC48E5E9-28B7-4BF5-A123-EBBCD9EC30CA}" type="sibTrans" cxnId="{DE3F2848-6602-4BE5-A646-758E286E5BA7}">
      <dgm:prSet/>
      <dgm:spPr/>
      <dgm:t>
        <a:bodyPr/>
        <a:lstStyle/>
        <a:p>
          <a:endParaRPr lang="en-US"/>
        </a:p>
      </dgm:t>
    </dgm:pt>
    <dgm:pt modelId="{B3055EA2-4B19-4367-AB5F-220E3CD0ADDD}">
      <dgm:prSet custT="1"/>
      <dgm:spPr>
        <a:xfrm>
          <a:off x="76322" y="3098170"/>
          <a:ext cx="1245126" cy="776845"/>
        </a:xfrm>
        <a:noFill/>
        <a:ln>
          <a:noFill/>
        </a:ln>
        <a:effectLst/>
      </dgm:spPr>
      <dgm:t>
        <a:bodyPr/>
        <a:lstStyle/>
        <a:p>
          <a:r>
            <a:rPr lang="en-US" sz="1200" dirty="0" smtClean="0">
              <a:solidFill>
                <a:sysClr val="windowText" lastClr="000000">
                  <a:hueOff val="0"/>
                  <a:satOff val="0"/>
                  <a:lumOff val="0"/>
                  <a:alphaOff val="0"/>
                </a:sysClr>
              </a:solidFill>
              <a:latin typeface="Arial" panose="020B0604020202020204" pitchFamily="34" charset="0"/>
              <a:ea typeface="+mn-ea"/>
              <a:cs typeface="Arial" panose="020B0604020202020204" pitchFamily="34" charset="0"/>
            </a:rPr>
            <a:t>Job Fair</a:t>
          </a:r>
          <a:endParaRPr lang="en-US" sz="1200" dirty="0">
            <a:solidFill>
              <a:sysClr val="windowText" lastClr="000000">
                <a:hueOff val="0"/>
                <a:satOff val="0"/>
                <a:lumOff val="0"/>
                <a:alphaOff val="0"/>
              </a:sysClr>
            </a:solidFill>
            <a:latin typeface="Arial" panose="020B0604020202020204" pitchFamily="34" charset="0"/>
            <a:ea typeface="+mn-ea"/>
            <a:cs typeface="Arial" panose="020B0604020202020204" pitchFamily="34" charset="0"/>
          </a:endParaRPr>
        </a:p>
      </dgm:t>
    </dgm:pt>
    <dgm:pt modelId="{D0E8EB32-B0A6-4EA8-BF61-AA78149DA090}" type="parTrans" cxnId="{58E527DC-76F9-4290-A5E4-53CEBC942A92}">
      <dgm:prSet/>
      <dgm:spPr/>
      <dgm:t>
        <a:bodyPr/>
        <a:lstStyle/>
        <a:p>
          <a:endParaRPr lang="en-US"/>
        </a:p>
      </dgm:t>
    </dgm:pt>
    <dgm:pt modelId="{E89D3FFF-28E3-48ED-A0E2-6D435DDBD6E7}" type="sibTrans" cxnId="{58E527DC-76F9-4290-A5E4-53CEBC942A92}">
      <dgm:prSet/>
      <dgm:spPr/>
      <dgm:t>
        <a:bodyPr/>
        <a:lstStyle/>
        <a:p>
          <a:endParaRPr lang="en-US"/>
        </a:p>
      </dgm:t>
    </dgm:pt>
    <dgm:pt modelId="{42C86B02-F7D6-49CA-AA7C-E84A058209C7}">
      <dgm:prSet custT="1"/>
      <dgm:spPr>
        <a:xfrm>
          <a:off x="76322" y="3098170"/>
          <a:ext cx="1245126" cy="776845"/>
        </a:xfrm>
        <a:noFill/>
        <a:ln>
          <a:noFill/>
        </a:ln>
        <a:effectLst/>
      </dgm:spPr>
      <dgm:t>
        <a:bodyPr/>
        <a:lstStyle/>
        <a:p>
          <a:r>
            <a:rPr lang="en-US" sz="1200" dirty="0" smtClean="0">
              <a:solidFill>
                <a:sysClr val="windowText" lastClr="000000">
                  <a:hueOff val="0"/>
                  <a:satOff val="0"/>
                  <a:lumOff val="0"/>
                  <a:alphaOff val="0"/>
                </a:sysClr>
              </a:solidFill>
              <a:latin typeface="Arial" panose="020B0604020202020204" pitchFamily="34" charset="0"/>
              <a:ea typeface="+mn-ea"/>
              <a:cs typeface="Arial" panose="020B0604020202020204" pitchFamily="34" charset="0"/>
            </a:rPr>
            <a:t>Job Posting</a:t>
          </a:r>
          <a:endParaRPr lang="en-US" sz="1200" dirty="0">
            <a:solidFill>
              <a:sysClr val="windowText" lastClr="000000">
                <a:hueOff val="0"/>
                <a:satOff val="0"/>
                <a:lumOff val="0"/>
                <a:alphaOff val="0"/>
              </a:sysClr>
            </a:solidFill>
            <a:latin typeface="Arial" panose="020B0604020202020204" pitchFamily="34" charset="0"/>
            <a:ea typeface="+mn-ea"/>
            <a:cs typeface="Arial" panose="020B0604020202020204" pitchFamily="34" charset="0"/>
          </a:endParaRPr>
        </a:p>
      </dgm:t>
    </dgm:pt>
    <dgm:pt modelId="{463BC1A7-6E7F-47DF-9002-64689EB83856}" type="parTrans" cxnId="{D079BD49-52DB-4D1D-B00F-44B9DF53E62B}">
      <dgm:prSet/>
      <dgm:spPr/>
      <dgm:t>
        <a:bodyPr/>
        <a:lstStyle/>
        <a:p>
          <a:endParaRPr lang="en-US"/>
        </a:p>
      </dgm:t>
    </dgm:pt>
    <dgm:pt modelId="{26804CA3-F669-4EAA-AAB7-9D691B0C2F72}" type="sibTrans" cxnId="{D079BD49-52DB-4D1D-B00F-44B9DF53E62B}">
      <dgm:prSet/>
      <dgm:spPr/>
      <dgm:t>
        <a:bodyPr/>
        <a:lstStyle/>
        <a:p>
          <a:endParaRPr lang="en-US"/>
        </a:p>
      </dgm:t>
    </dgm:pt>
    <dgm:pt modelId="{4F53B9E7-A43F-4B3F-8823-01B3E04B6F1D}">
      <dgm:prSet phldrT="[Text]" custT="1"/>
      <dgm:spPr>
        <a:xfrm>
          <a:off x="1831605" y="3089787"/>
          <a:ext cx="1246622" cy="768750"/>
        </a:xfrm>
        <a:noFill/>
        <a:ln>
          <a:noFill/>
        </a:ln>
        <a:effectLst/>
      </dgm:spPr>
      <dgm:t>
        <a:bodyPr/>
        <a:lstStyle/>
        <a:p>
          <a:r>
            <a:rPr lang="en-US" sz="1200" dirty="0" smtClean="0">
              <a:solidFill>
                <a:sysClr val="windowText" lastClr="000000">
                  <a:hueOff val="0"/>
                  <a:satOff val="0"/>
                  <a:lumOff val="0"/>
                  <a:alphaOff val="0"/>
                </a:sysClr>
              </a:solidFill>
              <a:latin typeface="Arial" panose="020B0604020202020204" pitchFamily="34" charset="0"/>
              <a:ea typeface="+mn-ea"/>
              <a:cs typeface="Arial" panose="020B0604020202020204" pitchFamily="34" charset="0"/>
            </a:rPr>
            <a:t>Assess business need and priorities</a:t>
          </a:r>
          <a:endParaRPr lang="en-US" sz="1200" dirty="0">
            <a:solidFill>
              <a:sysClr val="windowText" lastClr="000000">
                <a:hueOff val="0"/>
                <a:satOff val="0"/>
                <a:lumOff val="0"/>
                <a:alphaOff val="0"/>
              </a:sysClr>
            </a:solidFill>
            <a:latin typeface="Arial" panose="020B0604020202020204" pitchFamily="34" charset="0"/>
            <a:ea typeface="+mn-ea"/>
            <a:cs typeface="Arial" panose="020B0604020202020204" pitchFamily="34" charset="0"/>
          </a:endParaRPr>
        </a:p>
      </dgm:t>
    </dgm:pt>
    <dgm:pt modelId="{18847C5D-1F0C-43A3-9743-8A7A6B837EBE}" type="parTrans" cxnId="{076E395B-6CA5-4951-8014-A98033C3828B}">
      <dgm:prSet/>
      <dgm:spPr/>
      <dgm:t>
        <a:bodyPr/>
        <a:lstStyle/>
        <a:p>
          <a:endParaRPr lang="en-US"/>
        </a:p>
      </dgm:t>
    </dgm:pt>
    <dgm:pt modelId="{D1B7392B-5839-410C-B5E4-AF37B2A79EFB}" type="sibTrans" cxnId="{076E395B-6CA5-4951-8014-A98033C3828B}">
      <dgm:prSet/>
      <dgm:spPr/>
      <dgm:t>
        <a:bodyPr/>
        <a:lstStyle/>
        <a:p>
          <a:endParaRPr lang="en-US"/>
        </a:p>
      </dgm:t>
    </dgm:pt>
    <dgm:pt modelId="{67D1610C-1321-4EE7-9FD4-247E35EFFD72}">
      <dgm:prSet phldrT="[Text]" custT="1"/>
      <dgm:spPr>
        <a:xfrm>
          <a:off x="1831605" y="3089787"/>
          <a:ext cx="1246622" cy="768750"/>
        </a:xfrm>
        <a:noFill/>
        <a:ln>
          <a:noFill/>
        </a:ln>
        <a:effectLst/>
      </dgm:spPr>
      <dgm:t>
        <a:bodyPr/>
        <a:lstStyle/>
        <a:p>
          <a:r>
            <a:rPr lang="en-US" sz="1200" dirty="0" smtClean="0">
              <a:solidFill>
                <a:sysClr val="windowText" lastClr="000000">
                  <a:hueOff val="0"/>
                  <a:satOff val="0"/>
                  <a:lumOff val="0"/>
                  <a:alphaOff val="0"/>
                </a:sysClr>
              </a:solidFill>
              <a:latin typeface="Arial" panose="020B0604020202020204" pitchFamily="34" charset="0"/>
              <a:ea typeface="+mn-ea"/>
              <a:cs typeface="Arial" panose="020B0604020202020204" pitchFamily="34" charset="0"/>
            </a:rPr>
            <a:t>What are the skill needs?</a:t>
          </a:r>
          <a:endParaRPr lang="en-US" sz="1200" dirty="0">
            <a:solidFill>
              <a:sysClr val="windowText" lastClr="000000">
                <a:hueOff val="0"/>
                <a:satOff val="0"/>
                <a:lumOff val="0"/>
                <a:alphaOff val="0"/>
              </a:sysClr>
            </a:solidFill>
            <a:latin typeface="Arial" panose="020B0604020202020204" pitchFamily="34" charset="0"/>
            <a:ea typeface="+mn-ea"/>
            <a:cs typeface="Arial" panose="020B0604020202020204" pitchFamily="34" charset="0"/>
          </a:endParaRPr>
        </a:p>
      </dgm:t>
    </dgm:pt>
    <dgm:pt modelId="{21EC6A34-A947-4497-9CE2-F3FD0BED9D98}" type="parTrans" cxnId="{6CE7787A-4EA5-4585-A093-23A3660B9B8D}">
      <dgm:prSet/>
      <dgm:spPr/>
      <dgm:t>
        <a:bodyPr/>
        <a:lstStyle/>
        <a:p>
          <a:endParaRPr lang="en-US"/>
        </a:p>
      </dgm:t>
    </dgm:pt>
    <dgm:pt modelId="{C0B59E59-08A1-4717-A425-39E17B0BBBE2}" type="sibTrans" cxnId="{6CE7787A-4EA5-4585-A093-23A3660B9B8D}">
      <dgm:prSet/>
      <dgm:spPr/>
      <dgm:t>
        <a:bodyPr/>
        <a:lstStyle/>
        <a:p>
          <a:endParaRPr lang="en-US"/>
        </a:p>
      </dgm:t>
    </dgm:pt>
    <dgm:pt modelId="{D31AA07B-FFFA-4A65-BC39-40798F01DFEE}">
      <dgm:prSet phldrT="[Text]" custT="1"/>
      <dgm:spPr>
        <a:xfrm>
          <a:off x="1831605" y="3089787"/>
          <a:ext cx="1246622" cy="768750"/>
        </a:xfrm>
        <a:noFill/>
        <a:ln>
          <a:noFill/>
        </a:ln>
        <a:effectLst/>
      </dgm:spPr>
      <dgm:t>
        <a:bodyPr/>
        <a:lstStyle/>
        <a:p>
          <a:r>
            <a:rPr lang="en-US" sz="1200" dirty="0" smtClean="0">
              <a:solidFill>
                <a:sysClr val="windowText" lastClr="000000">
                  <a:hueOff val="0"/>
                  <a:satOff val="0"/>
                  <a:lumOff val="0"/>
                  <a:alphaOff val="0"/>
                </a:sysClr>
              </a:solidFill>
              <a:latin typeface="Arial" panose="020B0604020202020204" pitchFamily="34" charset="0"/>
              <a:ea typeface="+mn-ea"/>
              <a:cs typeface="Arial" panose="020B0604020202020204" pitchFamily="34" charset="0"/>
            </a:rPr>
            <a:t>Are there existing programs, resources, or capacity to meet business needs? </a:t>
          </a:r>
          <a:endParaRPr lang="en-US" sz="1200" dirty="0">
            <a:solidFill>
              <a:sysClr val="windowText" lastClr="000000">
                <a:hueOff val="0"/>
                <a:satOff val="0"/>
                <a:lumOff val="0"/>
                <a:alphaOff val="0"/>
              </a:sysClr>
            </a:solidFill>
            <a:latin typeface="Arial" panose="020B0604020202020204" pitchFamily="34" charset="0"/>
            <a:ea typeface="+mn-ea"/>
            <a:cs typeface="Arial" panose="020B0604020202020204" pitchFamily="34" charset="0"/>
          </a:endParaRPr>
        </a:p>
      </dgm:t>
    </dgm:pt>
    <dgm:pt modelId="{4D77DF23-49E4-439A-9E83-6985B9F625C4}" type="parTrans" cxnId="{DD027C9A-5805-4B64-8E61-D20960D3E7C7}">
      <dgm:prSet/>
      <dgm:spPr/>
      <dgm:t>
        <a:bodyPr/>
        <a:lstStyle/>
        <a:p>
          <a:endParaRPr lang="en-US"/>
        </a:p>
      </dgm:t>
    </dgm:pt>
    <dgm:pt modelId="{D80CF3B4-7938-4FD1-B1BE-CE331524F531}" type="sibTrans" cxnId="{DD027C9A-5805-4B64-8E61-D20960D3E7C7}">
      <dgm:prSet/>
      <dgm:spPr/>
      <dgm:t>
        <a:bodyPr/>
        <a:lstStyle/>
        <a:p>
          <a:endParaRPr lang="en-US"/>
        </a:p>
      </dgm:t>
    </dgm:pt>
    <dgm:pt modelId="{887A2F46-6A11-4A02-A2DB-103FFAEFC53F}">
      <dgm:prSet phldrT="[Text]" custT="1"/>
      <dgm:spPr>
        <a:xfrm>
          <a:off x="1831605" y="3089787"/>
          <a:ext cx="1246622" cy="768750"/>
        </a:xfrm>
        <a:noFill/>
        <a:ln>
          <a:noFill/>
        </a:ln>
        <a:effectLst/>
      </dgm:spPr>
      <dgm:t>
        <a:bodyPr/>
        <a:lstStyle/>
        <a:p>
          <a:r>
            <a:rPr lang="en-US" sz="1200" dirty="0" smtClean="0">
              <a:solidFill>
                <a:sysClr val="windowText" lastClr="000000">
                  <a:hueOff val="0"/>
                  <a:satOff val="0"/>
                  <a:lumOff val="0"/>
                  <a:alphaOff val="0"/>
                </a:sysClr>
              </a:solidFill>
              <a:latin typeface="Arial" panose="020B0604020202020204" pitchFamily="34" charset="0"/>
              <a:ea typeface="+mn-ea"/>
              <a:cs typeface="Arial" panose="020B0604020202020204" pitchFamily="34" charset="0"/>
            </a:rPr>
            <a:t>Are work-based training models appropriate?</a:t>
          </a:r>
          <a:endParaRPr lang="en-US" sz="1200" dirty="0">
            <a:solidFill>
              <a:sysClr val="windowText" lastClr="000000">
                <a:hueOff val="0"/>
                <a:satOff val="0"/>
                <a:lumOff val="0"/>
                <a:alphaOff val="0"/>
              </a:sysClr>
            </a:solidFill>
            <a:latin typeface="Arial" panose="020B0604020202020204" pitchFamily="34" charset="0"/>
            <a:ea typeface="+mn-ea"/>
            <a:cs typeface="Arial" panose="020B0604020202020204" pitchFamily="34" charset="0"/>
          </a:endParaRPr>
        </a:p>
      </dgm:t>
    </dgm:pt>
    <dgm:pt modelId="{06F4DDF1-F2DB-4F75-8005-4EA219ECE766}" type="parTrans" cxnId="{18C64BF1-B4FC-4C66-8CA6-1AFAACD0F085}">
      <dgm:prSet/>
      <dgm:spPr/>
      <dgm:t>
        <a:bodyPr/>
        <a:lstStyle/>
        <a:p>
          <a:endParaRPr lang="en-US"/>
        </a:p>
      </dgm:t>
    </dgm:pt>
    <dgm:pt modelId="{F22AFB7B-F80F-465C-A7BA-EF41192EBCFB}" type="sibTrans" cxnId="{18C64BF1-B4FC-4C66-8CA6-1AFAACD0F085}">
      <dgm:prSet/>
      <dgm:spPr/>
      <dgm:t>
        <a:bodyPr/>
        <a:lstStyle/>
        <a:p>
          <a:endParaRPr lang="en-US"/>
        </a:p>
      </dgm:t>
    </dgm:pt>
    <dgm:pt modelId="{25C70F56-95C9-4379-B575-70BEA69958FD}">
      <dgm:prSet phldrT="[Text]" custT="1"/>
      <dgm:spPr>
        <a:xfrm>
          <a:off x="1831605" y="3089787"/>
          <a:ext cx="1246622" cy="768750"/>
        </a:xfrm>
        <a:noFill/>
        <a:ln>
          <a:noFill/>
        </a:ln>
        <a:effectLst/>
      </dgm:spPr>
      <dgm:t>
        <a:bodyPr/>
        <a:lstStyle/>
        <a:p>
          <a:r>
            <a:rPr lang="en-US" sz="1200" dirty="0" smtClean="0">
              <a:solidFill>
                <a:sysClr val="windowText" lastClr="000000">
                  <a:hueOff val="0"/>
                  <a:satOff val="0"/>
                  <a:lumOff val="0"/>
                  <a:alphaOff val="0"/>
                </a:sysClr>
              </a:solidFill>
              <a:latin typeface="Arial" panose="020B0604020202020204" pitchFamily="34" charset="0"/>
              <a:ea typeface="+mn-ea"/>
              <a:cs typeface="Arial" panose="020B0604020202020204" pitchFamily="34" charset="0"/>
            </a:rPr>
            <a:t>Is customer eligible for Workforce Training Fund?</a:t>
          </a:r>
          <a:endParaRPr lang="en-US" sz="1200" dirty="0">
            <a:solidFill>
              <a:sysClr val="windowText" lastClr="000000">
                <a:hueOff val="0"/>
                <a:satOff val="0"/>
                <a:lumOff val="0"/>
                <a:alphaOff val="0"/>
              </a:sysClr>
            </a:solidFill>
            <a:latin typeface="Arial" panose="020B0604020202020204" pitchFamily="34" charset="0"/>
            <a:ea typeface="+mn-ea"/>
            <a:cs typeface="Arial" panose="020B0604020202020204" pitchFamily="34" charset="0"/>
          </a:endParaRPr>
        </a:p>
      </dgm:t>
    </dgm:pt>
    <dgm:pt modelId="{2001308F-6770-4809-A082-D4711F8FE86F}" type="parTrans" cxnId="{D1EF8F32-88FF-4C65-A529-006F3A38A180}">
      <dgm:prSet/>
      <dgm:spPr/>
      <dgm:t>
        <a:bodyPr/>
        <a:lstStyle/>
        <a:p>
          <a:endParaRPr lang="en-US"/>
        </a:p>
      </dgm:t>
    </dgm:pt>
    <dgm:pt modelId="{1C5D7D5C-6F98-4257-AC57-DA6354DF34DB}" type="sibTrans" cxnId="{D1EF8F32-88FF-4C65-A529-006F3A38A180}">
      <dgm:prSet/>
      <dgm:spPr/>
      <dgm:t>
        <a:bodyPr/>
        <a:lstStyle/>
        <a:p>
          <a:endParaRPr lang="en-US"/>
        </a:p>
      </dgm:t>
    </dgm:pt>
    <dgm:pt modelId="{FF043482-4E95-45B4-A601-C9202B72C0B2}">
      <dgm:prSet phldrT="[Text]" custT="1"/>
      <dgm:spPr>
        <a:xfrm>
          <a:off x="3535322" y="3089787"/>
          <a:ext cx="1246622" cy="768750"/>
        </a:xfrm>
        <a:noFill/>
        <a:ln>
          <a:noFill/>
        </a:ln>
        <a:effectLst/>
      </dgm:spPr>
      <dgm:t>
        <a:bodyPr/>
        <a:lstStyle/>
        <a:p>
          <a:r>
            <a:rPr lang="en-US" sz="1200" dirty="0" smtClean="0">
              <a:solidFill>
                <a:sysClr val="windowText" lastClr="000000">
                  <a:hueOff val="0"/>
                  <a:satOff val="0"/>
                  <a:lumOff val="0"/>
                  <a:alphaOff val="0"/>
                </a:sysClr>
              </a:solidFill>
              <a:latin typeface="Arial" panose="020B0604020202020204" pitchFamily="34" charset="0"/>
              <a:ea typeface="+mn-ea"/>
              <a:cs typeface="Arial" panose="020B0604020202020204" pitchFamily="34" charset="0"/>
            </a:rPr>
            <a:t>Account manager (agency) based on business need. </a:t>
          </a:r>
          <a:r>
            <a:rPr lang="en-US" sz="1200" i="1" dirty="0" smtClean="0">
              <a:solidFill>
                <a:sysClr val="windowText" lastClr="000000">
                  <a:hueOff val="0"/>
                  <a:satOff val="0"/>
                  <a:lumOff val="0"/>
                  <a:alphaOff val="0"/>
                </a:sysClr>
              </a:solidFill>
              <a:latin typeface="Arial" panose="020B0604020202020204" pitchFamily="34" charset="0"/>
              <a:ea typeface="+mn-ea"/>
              <a:cs typeface="Arial" panose="020B0604020202020204" pitchFamily="34" charset="0"/>
            </a:rPr>
            <a:t>Examples:</a:t>
          </a:r>
          <a:endParaRPr lang="en-US" sz="1200" i="1" dirty="0">
            <a:solidFill>
              <a:sysClr val="windowText" lastClr="000000">
                <a:hueOff val="0"/>
                <a:satOff val="0"/>
                <a:lumOff val="0"/>
                <a:alphaOff val="0"/>
              </a:sysClr>
            </a:solidFill>
            <a:latin typeface="Arial" panose="020B0604020202020204" pitchFamily="34" charset="0"/>
            <a:ea typeface="+mn-ea"/>
            <a:cs typeface="Arial" panose="020B0604020202020204" pitchFamily="34" charset="0"/>
          </a:endParaRPr>
        </a:p>
      </dgm:t>
    </dgm:pt>
    <dgm:pt modelId="{05ECBD17-B175-4724-8F6A-D106F42DFD34}" type="parTrans" cxnId="{0988EC67-F40F-43E9-A383-378F39BB129E}">
      <dgm:prSet/>
      <dgm:spPr/>
      <dgm:t>
        <a:bodyPr/>
        <a:lstStyle/>
        <a:p>
          <a:endParaRPr lang="en-US"/>
        </a:p>
      </dgm:t>
    </dgm:pt>
    <dgm:pt modelId="{8AA8D009-2889-4CCF-BF0B-24A5A5875A25}" type="sibTrans" cxnId="{0988EC67-F40F-43E9-A383-378F39BB129E}">
      <dgm:prSet/>
      <dgm:spPr/>
      <dgm:t>
        <a:bodyPr/>
        <a:lstStyle/>
        <a:p>
          <a:endParaRPr lang="en-US"/>
        </a:p>
      </dgm:t>
    </dgm:pt>
    <dgm:pt modelId="{DD3C52C7-3866-483C-B38D-497C096B968E}">
      <dgm:prSet phldrT="[Text]" custT="1"/>
      <dgm:spPr>
        <a:xfrm>
          <a:off x="3535322" y="3089787"/>
          <a:ext cx="1246622" cy="768750"/>
        </a:xfrm>
        <a:noFill/>
        <a:ln>
          <a:noFill/>
        </a:ln>
        <a:effectLst/>
      </dgm:spPr>
      <dgm:t>
        <a:bodyPr/>
        <a:lstStyle/>
        <a:p>
          <a:r>
            <a:rPr lang="en-US" sz="1200" dirty="0" smtClean="0">
              <a:solidFill>
                <a:sysClr val="windowText" lastClr="000000">
                  <a:hueOff val="0"/>
                  <a:satOff val="0"/>
                  <a:lumOff val="0"/>
                  <a:alphaOff val="0"/>
                </a:sysClr>
              </a:solidFill>
              <a:latin typeface="Arial" panose="020B0604020202020204" pitchFamily="34" charset="0"/>
              <a:ea typeface="+mn-ea"/>
              <a:cs typeface="Arial" panose="020B0604020202020204" pitchFamily="34" charset="0"/>
            </a:rPr>
            <a:t>Talent sourcing &amp; development = career center</a:t>
          </a:r>
          <a:endParaRPr lang="en-US" sz="1200" dirty="0">
            <a:solidFill>
              <a:sysClr val="windowText" lastClr="000000">
                <a:hueOff val="0"/>
                <a:satOff val="0"/>
                <a:lumOff val="0"/>
                <a:alphaOff val="0"/>
              </a:sysClr>
            </a:solidFill>
            <a:latin typeface="Arial" panose="020B0604020202020204" pitchFamily="34" charset="0"/>
            <a:ea typeface="+mn-ea"/>
            <a:cs typeface="Arial" panose="020B0604020202020204" pitchFamily="34" charset="0"/>
          </a:endParaRPr>
        </a:p>
      </dgm:t>
    </dgm:pt>
    <dgm:pt modelId="{50DA474D-E26A-4DAF-8491-9273C81213DD}" type="parTrans" cxnId="{73B0B048-16E9-423C-91E4-443274DA71CB}">
      <dgm:prSet/>
      <dgm:spPr/>
      <dgm:t>
        <a:bodyPr/>
        <a:lstStyle/>
        <a:p>
          <a:endParaRPr lang="en-US"/>
        </a:p>
      </dgm:t>
    </dgm:pt>
    <dgm:pt modelId="{37CA3D59-8461-49AC-83F5-309ED6979A3D}" type="sibTrans" cxnId="{73B0B048-16E9-423C-91E4-443274DA71CB}">
      <dgm:prSet/>
      <dgm:spPr/>
      <dgm:t>
        <a:bodyPr/>
        <a:lstStyle/>
        <a:p>
          <a:endParaRPr lang="en-US"/>
        </a:p>
      </dgm:t>
    </dgm:pt>
    <dgm:pt modelId="{67301163-758B-4CFF-901A-66532E42DAFD}">
      <dgm:prSet phldrT="[Text]" custT="1"/>
      <dgm:spPr>
        <a:xfrm>
          <a:off x="3535322" y="3089787"/>
          <a:ext cx="1246622" cy="768750"/>
        </a:xfrm>
        <a:noFill/>
        <a:ln>
          <a:noFill/>
        </a:ln>
        <a:effectLst/>
      </dgm:spPr>
      <dgm:t>
        <a:bodyPr/>
        <a:lstStyle/>
        <a:p>
          <a:r>
            <a:rPr lang="en-US" sz="1200" dirty="0" smtClean="0">
              <a:solidFill>
                <a:sysClr val="windowText" lastClr="000000">
                  <a:hueOff val="0"/>
                  <a:satOff val="0"/>
                  <a:lumOff val="0"/>
                  <a:alphaOff val="0"/>
                </a:sysClr>
              </a:solidFill>
              <a:latin typeface="Arial" panose="020B0604020202020204" pitchFamily="34" charset="0"/>
              <a:ea typeface="+mn-ea"/>
              <a:cs typeface="Arial" panose="020B0604020202020204" pitchFamily="34" charset="0"/>
            </a:rPr>
            <a:t>Incumbent worker training = Workforce Training Fund</a:t>
          </a:r>
          <a:endParaRPr lang="en-US" sz="1200" dirty="0">
            <a:solidFill>
              <a:sysClr val="windowText" lastClr="000000">
                <a:hueOff val="0"/>
                <a:satOff val="0"/>
                <a:lumOff val="0"/>
                <a:alphaOff val="0"/>
              </a:sysClr>
            </a:solidFill>
            <a:latin typeface="Arial" panose="020B0604020202020204" pitchFamily="34" charset="0"/>
            <a:ea typeface="+mn-ea"/>
            <a:cs typeface="Arial" panose="020B0604020202020204" pitchFamily="34" charset="0"/>
          </a:endParaRPr>
        </a:p>
      </dgm:t>
    </dgm:pt>
    <dgm:pt modelId="{93845323-09C5-4311-AF47-943F6A9E4D9D}" type="parTrans" cxnId="{F7B3AEF0-3FED-4CF9-89CA-01A90D6245E8}">
      <dgm:prSet/>
      <dgm:spPr/>
      <dgm:t>
        <a:bodyPr/>
        <a:lstStyle/>
        <a:p>
          <a:endParaRPr lang="en-US"/>
        </a:p>
      </dgm:t>
    </dgm:pt>
    <dgm:pt modelId="{1F382E46-5636-49C7-87FB-29BF2424E09A}" type="sibTrans" cxnId="{F7B3AEF0-3FED-4CF9-89CA-01A90D6245E8}">
      <dgm:prSet/>
      <dgm:spPr/>
      <dgm:t>
        <a:bodyPr/>
        <a:lstStyle/>
        <a:p>
          <a:endParaRPr lang="en-US"/>
        </a:p>
      </dgm:t>
    </dgm:pt>
    <dgm:pt modelId="{C8454C3A-7647-4D74-A29C-E6A19C436183}">
      <dgm:prSet phldrT="[Text]" custT="1"/>
      <dgm:spPr>
        <a:xfrm>
          <a:off x="3535322" y="3089787"/>
          <a:ext cx="1246622" cy="768750"/>
        </a:xfrm>
        <a:noFill/>
        <a:ln>
          <a:noFill/>
        </a:ln>
        <a:effectLst/>
      </dgm:spPr>
      <dgm:t>
        <a:bodyPr/>
        <a:lstStyle/>
        <a:p>
          <a:r>
            <a:rPr lang="en-US" sz="1200" dirty="0" smtClean="0">
              <a:solidFill>
                <a:sysClr val="windowText" lastClr="000000">
                  <a:hueOff val="0"/>
                  <a:satOff val="0"/>
                  <a:lumOff val="0"/>
                  <a:alphaOff val="0"/>
                </a:sysClr>
              </a:solidFill>
              <a:latin typeface="Arial" panose="020B0604020202020204" pitchFamily="34" charset="0"/>
              <a:ea typeface="+mn-ea"/>
              <a:cs typeface="Arial" panose="020B0604020202020204" pitchFamily="34" charset="0"/>
            </a:rPr>
            <a:t>Economic incentives = MOBD</a:t>
          </a:r>
          <a:endParaRPr lang="en-US" sz="1200" dirty="0">
            <a:solidFill>
              <a:sysClr val="windowText" lastClr="000000">
                <a:hueOff val="0"/>
                <a:satOff val="0"/>
                <a:lumOff val="0"/>
                <a:alphaOff val="0"/>
              </a:sysClr>
            </a:solidFill>
            <a:latin typeface="Arial" panose="020B0604020202020204" pitchFamily="34" charset="0"/>
            <a:ea typeface="+mn-ea"/>
            <a:cs typeface="Arial" panose="020B0604020202020204" pitchFamily="34" charset="0"/>
          </a:endParaRPr>
        </a:p>
      </dgm:t>
    </dgm:pt>
    <dgm:pt modelId="{4C641D7A-C0F9-42D9-BB93-07F4F6AE20DA}" type="parTrans" cxnId="{DC289183-CDB6-4E9E-858A-E9B401EF85BB}">
      <dgm:prSet/>
      <dgm:spPr/>
      <dgm:t>
        <a:bodyPr/>
        <a:lstStyle/>
        <a:p>
          <a:endParaRPr lang="en-US"/>
        </a:p>
      </dgm:t>
    </dgm:pt>
    <dgm:pt modelId="{5F43B383-9674-4E36-AEE4-12AFFB4FEB22}" type="sibTrans" cxnId="{DC289183-CDB6-4E9E-858A-E9B401EF85BB}">
      <dgm:prSet/>
      <dgm:spPr/>
      <dgm:t>
        <a:bodyPr/>
        <a:lstStyle/>
        <a:p>
          <a:endParaRPr lang="en-US"/>
        </a:p>
      </dgm:t>
    </dgm:pt>
    <dgm:pt modelId="{910596D2-3CA0-40B1-8781-843B4731A07A}">
      <dgm:prSet custT="1"/>
      <dgm:spPr>
        <a:xfrm>
          <a:off x="5239039" y="3089787"/>
          <a:ext cx="1246622" cy="768750"/>
        </a:xfrm>
        <a:noFill/>
        <a:ln>
          <a:noFill/>
        </a:ln>
        <a:effectLst/>
      </dgm:spPr>
      <dgm:t>
        <a:bodyPr/>
        <a:lstStyle/>
        <a:p>
          <a:r>
            <a:rPr lang="en-US" sz="1200" dirty="0" smtClean="0">
              <a:solidFill>
                <a:sysClr val="windowText" lastClr="000000">
                  <a:hueOff val="0"/>
                  <a:satOff val="0"/>
                  <a:lumOff val="0"/>
                  <a:alphaOff val="0"/>
                </a:sysClr>
              </a:solidFill>
              <a:latin typeface="Arial (Body)"/>
              <a:ea typeface="+mn-ea"/>
              <a:cs typeface="+mn-cs"/>
            </a:rPr>
            <a:t>Layoff aversion</a:t>
          </a:r>
          <a:endParaRPr lang="en-US" sz="1200" dirty="0">
            <a:solidFill>
              <a:sysClr val="windowText" lastClr="000000">
                <a:hueOff val="0"/>
                <a:satOff val="0"/>
                <a:lumOff val="0"/>
                <a:alphaOff val="0"/>
              </a:sysClr>
            </a:solidFill>
            <a:latin typeface="Arial (Body)"/>
            <a:ea typeface="+mn-ea"/>
            <a:cs typeface="+mn-cs"/>
          </a:endParaRPr>
        </a:p>
      </dgm:t>
    </dgm:pt>
    <dgm:pt modelId="{4CD83E4F-A41F-4BF3-8E46-050BD3CBCE7C}" type="parTrans" cxnId="{8519457D-63D6-4ABC-ADB3-90B06076C63F}">
      <dgm:prSet/>
      <dgm:spPr/>
      <dgm:t>
        <a:bodyPr/>
        <a:lstStyle/>
        <a:p>
          <a:endParaRPr lang="en-US"/>
        </a:p>
      </dgm:t>
    </dgm:pt>
    <dgm:pt modelId="{E1C141CC-F2D8-47EF-B63D-242C4D2259E3}" type="sibTrans" cxnId="{8519457D-63D6-4ABC-ADB3-90B06076C63F}">
      <dgm:prSet/>
      <dgm:spPr/>
      <dgm:t>
        <a:bodyPr/>
        <a:lstStyle/>
        <a:p>
          <a:endParaRPr lang="en-US"/>
        </a:p>
      </dgm:t>
    </dgm:pt>
    <dgm:pt modelId="{80E39A98-2949-4383-AF8B-8CF74E4F9B16}">
      <dgm:prSet custT="1"/>
      <dgm:spPr>
        <a:xfrm>
          <a:off x="5239039" y="3089787"/>
          <a:ext cx="1246622" cy="768750"/>
        </a:xfrm>
        <a:noFill/>
        <a:ln>
          <a:noFill/>
        </a:ln>
        <a:effectLst/>
      </dgm:spPr>
      <dgm:t>
        <a:bodyPr/>
        <a:lstStyle/>
        <a:p>
          <a:r>
            <a:rPr lang="en-US" sz="1200" dirty="0" smtClean="0">
              <a:solidFill>
                <a:sysClr val="windowText" lastClr="000000">
                  <a:hueOff val="0"/>
                  <a:satOff val="0"/>
                  <a:lumOff val="0"/>
                  <a:alphaOff val="0"/>
                </a:sysClr>
              </a:solidFill>
              <a:latin typeface="Arial (Body)"/>
              <a:ea typeface="+mn-ea"/>
              <a:cs typeface="+mn-cs"/>
            </a:rPr>
            <a:t>Business access to education and training resources</a:t>
          </a:r>
          <a:endParaRPr lang="en-US" sz="1200" dirty="0">
            <a:solidFill>
              <a:sysClr val="windowText" lastClr="000000">
                <a:hueOff val="0"/>
                <a:satOff val="0"/>
                <a:lumOff val="0"/>
                <a:alphaOff val="0"/>
              </a:sysClr>
            </a:solidFill>
            <a:latin typeface="Arial (Body)"/>
            <a:ea typeface="+mn-ea"/>
            <a:cs typeface="+mn-cs"/>
          </a:endParaRPr>
        </a:p>
      </dgm:t>
    </dgm:pt>
    <dgm:pt modelId="{106C82DA-9EBB-49B5-B988-57FB0DF24635}" type="parTrans" cxnId="{531036FE-8E09-4DF1-9705-B87DBC0C3F72}">
      <dgm:prSet/>
      <dgm:spPr/>
      <dgm:t>
        <a:bodyPr/>
        <a:lstStyle/>
        <a:p>
          <a:endParaRPr lang="en-US"/>
        </a:p>
      </dgm:t>
    </dgm:pt>
    <dgm:pt modelId="{ED1C850E-BC4A-4970-8971-12A6C9B6A985}" type="sibTrans" cxnId="{531036FE-8E09-4DF1-9705-B87DBC0C3F72}">
      <dgm:prSet/>
      <dgm:spPr/>
      <dgm:t>
        <a:bodyPr/>
        <a:lstStyle/>
        <a:p>
          <a:endParaRPr lang="en-US"/>
        </a:p>
      </dgm:t>
    </dgm:pt>
    <dgm:pt modelId="{393A483E-7C46-43E7-BF43-52211A57A201}">
      <dgm:prSet custT="1"/>
      <dgm:spPr>
        <a:xfrm>
          <a:off x="5239039" y="3089787"/>
          <a:ext cx="1246622" cy="768750"/>
        </a:xfrm>
        <a:noFill/>
        <a:ln>
          <a:noFill/>
        </a:ln>
        <a:effectLst/>
      </dgm:spPr>
      <dgm:t>
        <a:bodyPr/>
        <a:lstStyle/>
        <a:p>
          <a:r>
            <a:rPr lang="en-US" sz="1200" dirty="0" smtClean="0">
              <a:solidFill>
                <a:sysClr val="windowText" lastClr="000000">
                  <a:hueOff val="0"/>
                  <a:satOff val="0"/>
                  <a:lumOff val="0"/>
                  <a:alphaOff val="0"/>
                </a:sysClr>
              </a:solidFill>
              <a:latin typeface="Arial (Body)"/>
              <a:ea typeface="+mn-ea"/>
              <a:cs typeface="+mn-cs"/>
            </a:rPr>
            <a:t>Referral to incentives</a:t>
          </a:r>
          <a:endParaRPr lang="en-US" sz="1200" dirty="0">
            <a:solidFill>
              <a:sysClr val="windowText" lastClr="000000">
                <a:hueOff val="0"/>
                <a:satOff val="0"/>
                <a:lumOff val="0"/>
                <a:alphaOff val="0"/>
              </a:sysClr>
            </a:solidFill>
            <a:latin typeface="Arial (Body)"/>
            <a:ea typeface="+mn-ea"/>
            <a:cs typeface="+mn-cs"/>
          </a:endParaRPr>
        </a:p>
      </dgm:t>
    </dgm:pt>
    <dgm:pt modelId="{8CDC150F-2AEA-4148-841F-B995BC032291}" type="parTrans" cxnId="{E44882C1-AEA5-4DCA-BE84-009133BA6F3E}">
      <dgm:prSet/>
      <dgm:spPr/>
      <dgm:t>
        <a:bodyPr/>
        <a:lstStyle/>
        <a:p>
          <a:endParaRPr lang="en-US"/>
        </a:p>
      </dgm:t>
    </dgm:pt>
    <dgm:pt modelId="{15683A46-B808-4FAF-9BA1-4EC049FC00D9}" type="sibTrans" cxnId="{E44882C1-AEA5-4DCA-BE84-009133BA6F3E}">
      <dgm:prSet/>
      <dgm:spPr/>
      <dgm:t>
        <a:bodyPr/>
        <a:lstStyle/>
        <a:p>
          <a:endParaRPr lang="en-US"/>
        </a:p>
      </dgm:t>
    </dgm:pt>
    <dgm:pt modelId="{A002CD1A-A818-4E78-9915-D216F377EF5B}">
      <dgm:prSet custT="1"/>
      <dgm:spPr>
        <a:xfrm>
          <a:off x="6942757" y="3089787"/>
          <a:ext cx="1246622" cy="768750"/>
        </a:xfrm>
        <a:noFill/>
        <a:ln>
          <a:noFill/>
        </a:ln>
        <a:effectLst/>
      </dgm:spPr>
      <dgm:t>
        <a:bodyPr/>
        <a:lstStyle/>
        <a:p>
          <a:r>
            <a:rPr lang="en-US" sz="1200" dirty="0" smtClean="0">
              <a:solidFill>
                <a:sysClr val="windowText" lastClr="000000">
                  <a:hueOff val="0"/>
                  <a:satOff val="0"/>
                  <a:lumOff val="0"/>
                  <a:alphaOff val="0"/>
                </a:sysClr>
              </a:solidFill>
              <a:latin typeface="Arial (Body)"/>
              <a:ea typeface="+mn-ea"/>
              <a:cs typeface="+mn-cs"/>
            </a:rPr>
            <a:t>Successful hires</a:t>
          </a:r>
          <a:endParaRPr lang="en-US" sz="1200" dirty="0">
            <a:solidFill>
              <a:sysClr val="windowText" lastClr="000000">
                <a:hueOff val="0"/>
                <a:satOff val="0"/>
                <a:lumOff val="0"/>
                <a:alphaOff val="0"/>
              </a:sysClr>
            </a:solidFill>
            <a:latin typeface="Arial (Body)"/>
            <a:ea typeface="+mn-ea"/>
            <a:cs typeface="+mn-cs"/>
          </a:endParaRPr>
        </a:p>
      </dgm:t>
    </dgm:pt>
    <dgm:pt modelId="{A1228894-2866-42CF-A7C1-ADEC8384A116}" type="parTrans" cxnId="{3BAEE2FA-F077-4CC3-9B8F-2D2BA3CEE345}">
      <dgm:prSet/>
      <dgm:spPr/>
      <dgm:t>
        <a:bodyPr/>
        <a:lstStyle/>
        <a:p>
          <a:endParaRPr lang="en-US"/>
        </a:p>
      </dgm:t>
    </dgm:pt>
    <dgm:pt modelId="{2465AC34-AA90-4ABF-9022-D4550AFF5C73}" type="sibTrans" cxnId="{3BAEE2FA-F077-4CC3-9B8F-2D2BA3CEE345}">
      <dgm:prSet/>
      <dgm:spPr/>
      <dgm:t>
        <a:bodyPr/>
        <a:lstStyle/>
        <a:p>
          <a:endParaRPr lang="en-US"/>
        </a:p>
      </dgm:t>
    </dgm:pt>
    <dgm:pt modelId="{40698C4E-4F45-429B-9594-F51DBF832004}">
      <dgm:prSet custT="1"/>
      <dgm:spPr>
        <a:xfrm>
          <a:off x="6942757" y="3089787"/>
          <a:ext cx="1246622" cy="768750"/>
        </a:xfrm>
        <a:noFill/>
        <a:ln>
          <a:noFill/>
        </a:ln>
        <a:effectLst/>
      </dgm:spPr>
      <dgm:t>
        <a:bodyPr/>
        <a:lstStyle/>
        <a:p>
          <a:r>
            <a:rPr lang="en-US" sz="1200" dirty="0" smtClean="0">
              <a:solidFill>
                <a:sysClr val="windowText" lastClr="000000">
                  <a:hueOff val="0"/>
                  <a:satOff val="0"/>
                  <a:lumOff val="0"/>
                  <a:alphaOff val="0"/>
                </a:sysClr>
              </a:solidFill>
              <a:latin typeface="Arial (Body)"/>
              <a:ea typeface="+mn-ea"/>
              <a:cs typeface="+mn-cs"/>
            </a:rPr>
            <a:t>Employee retention</a:t>
          </a:r>
          <a:endParaRPr lang="en-US" sz="1200" dirty="0">
            <a:solidFill>
              <a:sysClr val="windowText" lastClr="000000">
                <a:hueOff val="0"/>
                <a:satOff val="0"/>
                <a:lumOff val="0"/>
                <a:alphaOff val="0"/>
              </a:sysClr>
            </a:solidFill>
            <a:latin typeface="Arial (Body)"/>
            <a:ea typeface="+mn-ea"/>
            <a:cs typeface="+mn-cs"/>
          </a:endParaRPr>
        </a:p>
      </dgm:t>
    </dgm:pt>
    <dgm:pt modelId="{33D8D4ED-9C75-4781-A4D3-26B10DE135DA}" type="parTrans" cxnId="{D379180C-382C-4198-B31E-4FD84B6BF8BC}">
      <dgm:prSet/>
      <dgm:spPr/>
      <dgm:t>
        <a:bodyPr/>
        <a:lstStyle/>
        <a:p>
          <a:endParaRPr lang="en-US"/>
        </a:p>
      </dgm:t>
    </dgm:pt>
    <dgm:pt modelId="{A8D324C7-D394-41C7-A09F-2AF07E2C6B3B}" type="sibTrans" cxnId="{D379180C-382C-4198-B31E-4FD84B6BF8BC}">
      <dgm:prSet/>
      <dgm:spPr/>
      <dgm:t>
        <a:bodyPr/>
        <a:lstStyle/>
        <a:p>
          <a:endParaRPr lang="en-US"/>
        </a:p>
      </dgm:t>
    </dgm:pt>
    <dgm:pt modelId="{B0A5E5B7-0A19-4004-8606-3CFB93917820}">
      <dgm:prSet custT="1"/>
      <dgm:spPr>
        <a:xfrm>
          <a:off x="6942757" y="3089787"/>
          <a:ext cx="1246622" cy="768750"/>
        </a:xfrm>
        <a:noFill/>
        <a:ln>
          <a:noFill/>
        </a:ln>
        <a:effectLst/>
      </dgm:spPr>
      <dgm:t>
        <a:bodyPr/>
        <a:lstStyle/>
        <a:p>
          <a:r>
            <a:rPr lang="en-US" sz="1200" dirty="0" smtClean="0">
              <a:solidFill>
                <a:sysClr val="windowText" lastClr="000000">
                  <a:hueOff val="0"/>
                  <a:satOff val="0"/>
                  <a:lumOff val="0"/>
                  <a:alphaOff val="0"/>
                </a:sysClr>
              </a:solidFill>
              <a:latin typeface="Arial (Body)"/>
              <a:ea typeface="+mn-ea"/>
              <a:cs typeface="+mn-cs"/>
            </a:rPr>
            <a:t>Repeat business/ referrals</a:t>
          </a:r>
          <a:endParaRPr lang="en-US" sz="1200" dirty="0">
            <a:solidFill>
              <a:sysClr val="windowText" lastClr="000000">
                <a:hueOff val="0"/>
                <a:satOff val="0"/>
                <a:lumOff val="0"/>
                <a:alphaOff val="0"/>
              </a:sysClr>
            </a:solidFill>
            <a:latin typeface="Arial (Body)"/>
            <a:ea typeface="+mn-ea"/>
            <a:cs typeface="+mn-cs"/>
          </a:endParaRPr>
        </a:p>
      </dgm:t>
    </dgm:pt>
    <dgm:pt modelId="{38EC9C54-8BE7-482F-BE43-F8551BC116DC}" type="parTrans" cxnId="{1AC7964B-16AA-45C1-BE91-7CC6C7202B37}">
      <dgm:prSet/>
      <dgm:spPr/>
      <dgm:t>
        <a:bodyPr/>
        <a:lstStyle/>
        <a:p>
          <a:endParaRPr lang="en-US"/>
        </a:p>
      </dgm:t>
    </dgm:pt>
    <dgm:pt modelId="{82CD24ED-7680-46B3-9F0E-EB82D0A3B49F}" type="sibTrans" cxnId="{1AC7964B-16AA-45C1-BE91-7CC6C7202B37}">
      <dgm:prSet/>
      <dgm:spPr/>
      <dgm:t>
        <a:bodyPr/>
        <a:lstStyle/>
        <a:p>
          <a:endParaRPr lang="en-US"/>
        </a:p>
      </dgm:t>
    </dgm:pt>
    <dgm:pt modelId="{A0E68673-818D-45BC-9D36-233C949ED9F8}">
      <dgm:prSet custT="1"/>
      <dgm:spPr>
        <a:xfrm>
          <a:off x="5239039" y="3089787"/>
          <a:ext cx="1246622" cy="768750"/>
        </a:xfrm>
        <a:noFill/>
        <a:ln>
          <a:noFill/>
        </a:ln>
        <a:effectLst/>
      </dgm:spPr>
      <dgm:t>
        <a:bodyPr/>
        <a:lstStyle/>
        <a:p>
          <a:r>
            <a:rPr lang="en-US" sz="1200" dirty="0" smtClean="0">
              <a:solidFill>
                <a:sysClr val="windowText" lastClr="000000">
                  <a:hueOff val="0"/>
                  <a:satOff val="0"/>
                  <a:lumOff val="0"/>
                  <a:alphaOff val="0"/>
                </a:sysClr>
              </a:solidFill>
              <a:latin typeface="Arial (Body)"/>
              <a:ea typeface="+mn-ea"/>
              <a:cs typeface="+mn-cs"/>
            </a:rPr>
            <a:t>Talent sourcing</a:t>
          </a:r>
          <a:endParaRPr lang="en-US" sz="1200" dirty="0">
            <a:solidFill>
              <a:sysClr val="windowText" lastClr="000000">
                <a:hueOff val="0"/>
                <a:satOff val="0"/>
                <a:lumOff val="0"/>
                <a:alphaOff val="0"/>
              </a:sysClr>
            </a:solidFill>
            <a:latin typeface="Arial (Body)"/>
            <a:ea typeface="+mn-ea"/>
            <a:cs typeface="+mn-cs"/>
          </a:endParaRPr>
        </a:p>
      </dgm:t>
    </dgm:pt>
    <dgm:pt modelId="{9606D862-9789-45D7-B41B-4806D0BA82D6}" type="parTrans" cxnId="{22E4E5EA-1EB1-4308-96C5-CFDD612517DA}">
      <dgm:prSet/>
      <dgm:spPr/>
      <dgm:t>
        <a:bodyPr/>
        <a:lstStyle/>
        <a:p>
          <a:endParaRPr lang="en-US"/>
        </a:p>
      </dgm:t>
    </dgm:pt>
    <dgm:pt modelId="{20DCFA52-CE06-41C9-B699-2900FE566823}" type="sibTrans" cxnId="{22E4E5EA-1EB1-4308-96C5-CFDD612517DA}">
      <dgm:prSet/>
      <dgm:spPr/>
      <dgm:t>
        <a:bodyPr/>
        <a:lstStyle/>
        <a:p>
          <a:endParaRPr lang="en-US"/>
        </a:p>
      </dgm:t>
    </dgm:pt>
    <dgm:pt modelId="{7752BE53-2D19-410B-B224-F321AADF2B6E}" type="pres">
      <dgm:prSet presAssocID="{446111D7-FB14-4B15-9C92-0A81883262C7}" presName="Name0" presStyleCnt="0">
        <dgm:presLayoutVars>
          <dgm:dir/>
          <dgm:animOne val="branch"/>
          <dgm:animLvl val="lvl"/>
        </dgm:presLayoutVars>
      </dgm:prSet>
      <dgm:spPr/>
      <dgm:t>
        <a:bodyPr/>
        <a:lstStyle/>
        <a:p>
          <a:endParaRPr lang="en-US"/>
        </a:p>
      </dgm:t>
    </dgm:pt>
    <dgm:pt modelId="{33FBF89D-FD23-401D-AE03-59AE08C60D70}" type="pres">
      <dgm:prSet presAssocID="{068C3C58-F195-458F-AF26-CC4C7F00D931}" presName="chaos" presStyleCnt="0"/>
      <dgm:spPr/>
    </dgm:pt>
    <dgm:pt modelId="{294C11C8-3F1C-4B71-B015-B9F7757CA447}" type="pres">
      <dgm:prSet presAssocID="{068C3C58-F195-458F-AF26-CC4C7F00D931}" presName="parTx1" presStyleLbl="revTx" presStyleIdx="0" presStyleCnt="9"/>
      <dgm:spPr>
        <a:prstGeom prst="rect">
          <a:avLst/>
        </a:prstGeom>
      </dgm:spPr>
      <dgm:t>
        <a:bodyPr/>
        <a:lstStyle/>
        <a:p>
          <a:endParaRPr lang="en-US"/>
        </a:p>
      </dgm:t>
    </dgm:pt>
    <dgm:pt modelId="{9808C9A0-3A91-4763-9E64-C16CE7A873EA}" type="pres">
      <dgm:prSet presAssocID="{068C3C58-F195-458F-AF26-CC4C7F00D931}" presName="desTx1" presStyleLbl="revTx" presStyleIdx="1" presStyleCnt="9" custScaleY="101053" custLinFactNeighborX="-1178" custLinFactNeighborY="7805">
        <dgm:presLayoutVars>
          <dgm:bulletEnabled val="1"/>
        </dgm:presLayoutVars>
      </dgm:prSet>
      <dgm:spPr>
        <a:prstGeom prst="rect">
          <a:avLst/>
        </a:prstGeom>
      </dgm:spPr>
      <dgm:t>
        <a:bodyPr/>
        <a:lstStyle/>
        <a:p>
          <a:endParaRPr lang="en-US"/>
        </a:p>
      </dgm:t>
    </dgm:pt>
    <dgm:pt modelId="{16C9C8B5-490B-49B2-BDFB-3B56FCD24C7D}" type="pres">
      <dgm:prSet presAssocID="{068C3C58-F195-458F-AF26-CC4C7F00D931}" presName="c1" presStyleLbl="node1" presStyleIdx="0" presStyleCnt="19"/>
      <dgm:spPr>
        <a:xfrm>
          <a:off x="81842" y="2099755"/>
          <a:ext cx="99044" cy="99044"/>
        </a:xfrm>
        <a:prstGeom prst="ellipse">
          <a:avLst/>
        </a:prstGeom>
        <a:solidFill>
          <a:srgbClr val="5B9BD5">
            <a:shade val="50000"/>
            <a:hueOff val="0"/>
            <a:satOff val="0"/>
            <a:lumOff val="0"/>
            <a:alphaOff val="0"/>
          </a:srgbClr>
        </a:solidFill>
        <a:ln w="12700" cap="flat" cmpd="sng" algn="ctr">
          <a:solidFill>
            <a:sysClr val="window" lastClr="FFFFFF">
              <a:hueOff val="0"/>
              <a:satOff val="0"/>
              <a:lumOff val="0"/>
              <a:alphaOff val="0"/>
            </a:sysClr>
          </a:solidFill>
          <a:prstDash val="solid"/>
          <a:miter lim="800000"/>
        </a:ln>
        <a:effectLst/>
      </dgm:spPr>
      <dgm:t>
        <a:bodyPr/>
        <a:lstStyle/>
        <a:p>
          <a:endParaRPr lang="en-US"/>
        </a:p>
      </dgm:t>
    </dgm:pt>
    <dgm:pt modelId="{7849717A-54AD-480B-B0C9-C44444289B36}" type="pres">
      <dgm:prSet presAssocID="{068C3C58-F195-458F-AF26-CC4C7F00D931}" presName="c2" presStyleLbl="node1" presStyleIdx="1" presStyleCnt="19"/>
      <dgm:spPr>
        <a:xfrm>
          <a:off x="151173" y="1961094"/>
          <a:ext cx="99044" cy="99044"/>
        </a:xfrm>
        <a:prstGeom prst="ellipse">
          <a:avLst/>
        </a:prstGeom>
        <a:solidFill>
          <a:srgbClr val="5B9BD5">
            <a:shade val="50000"/>
            <a:hueOff val="35185"/>
            <a:satOff val="943"/>
            <a:lumOff val="4153"/>
            <a:alphaOff val="0"/>
          </a:srgbClr>
        </a:solidFill>
        <a:ln w="12700" cap="flat" cmpd="sng" algn="ctr">
          <a:solidFill>
            <a:sysClr val="window" lastClr="FFFFFF">
              <a:hueOff val="0"/>
              <a:satOff val="0"/>
              <a:lumOff val="0"/>
              <a:alphaOff val="0"/>
            </a:sysClr>
          </a:solidFill>
          <a:prstDash val="solid"/>
          <a:miter lim="800000"/>
        </a:ln>
        <a:effectLst/>
      </dgm:spPr>
      <dgm:t>
        <a:bodyPr/>
        <a:lstStyle/>
        <a:p>
          <a:endParaRPr lang="en-US"/>
        </a:p>
      </dgm:t>
    </dgm:pt>
    <dgm:pt modelId="{13AD51D4-5434-4380-8213-58454EC483A6}" type="pres">
      <dgm:prSet presAssocID="{068C3C58-F195-458F-AF26-CC4C7F00D931}" presName="c3" presStyleLbl="node1" presStyleIdx="2" presStyleCnt="19"/>
      <dgm:spPr>
        <a:xfrm>
          <a:off x="317567" y="1988826"/>
          <a:ext cx="155640" cy="155640"/>
        </a:xfrm>
        <a:prstGeom prst="ellipse">
          <a:avLst/>
        </a:prstGeom>
        <a:solidFill>
          <a:srgbClr val="5B9BD5">
            <a:shade val="50000"/>
            <a:hueOff val="70370"/>
            <a:satOff val="1885"/>
            <a:lumOff val="8306"/>
            <a:alphaOff val="0"/>
          </a:srgbClr>
        </a:solidFill>
        <a:ln w="12700" cap="flat" cmpd="sng" algn="ctr">
          <a:solidFill>
            <a:sysClr val="window" lastClr="FFFFFF">
              <a:hueOff val="0"/>
              <a:satOff val="0"/>
              <a:lumOff val="0"/>
              <a:alphaOff val="0"/>
            </a:sysClr>
          </a:solidFill>
          <a:prstDash val="solid"/>
          <a:miter lim="800000"/>
        </a:ln>
        <a:effectLst/>
      </dgm:spPr>
      <dgm:t>
        <a:bodyPr/>
        <a:lstStyle/>
        <a:p>
          <a:endParaRPr lang="en-US"/>
        </a:p>
      </dgm:t>
    </dgm:pt>
    <dgm:pt modelId="{197512A8-3847-4BCC-9932-5C3C7B32B79C}" type="pres">
      <dgm:prSet presAssocID="{068C3C58-F195-458F-AF26-CC4C7F00D931}" presName="c4" presStyleLbl="node1" presStyleIdx="3" presStyleCnt="19"/>
      <dgm:spPr>
        <a:xfrm>
          <a:off x="456229" y="1836298"/>
          <a:ext cx="99044" cy="99044"/>
        </a:xfrm>
        <a:prstGeom prst="ellipse">
          <a:avLst/>
        </a:prstGeom>
        <a:solidFill>
          <a:srgbClr val="5B9BD5">
            <a:shade val="50000"/>
            <a:hueOff val="105555"/>
            <a:satOff val="2828"/>
            <a:lumOff val="12459"/>
            <a:alphaOff val="0"/>
          </a:srgbClr>
        </a:solidFill>
        <a:ln w="12700" cap="flat" cmpd="sng" algn="ctr">
          <a:solidFill>
            <a:sysClr val="window" lastClr="FFFFFF">
              <a:hueOff val="0"/>
              <a:satOff val="0"/>
              <a:lumOff val="0"/>
              <a:alphaOff val="0"/>
            </a:sysClr>
          </a:solidFill>
          <a:prstDash val="solid"/>
          <a:miter lim="800000"/>
        </a:ln>
        <a:effectLst/>
      </dgm:spPr>
      <dgm:t>
        <a:bodyPr/>
        <a:lstStyle/>
        <a:p>
          <a:endParaRPr lang="en-US"/>
        </a:p>
      </dgm:t>
    </dgm:pt>
    <dgm:pt modelId="{B13203B1-F143-4C9F-A8FF-E50E945DD5AB}" type="pres">
      <dgm:prSet presAssocID="{068C3C58-F195-458F-AF26-CC4C7F00D931}" presName="c5" presStyleLbl="node1" presStyleIdx="4" presStyleCnt="19"/>
      <dgm:spPr>
        <a:xfrm>
          <a:off x="636489" y="1780833"/>
          <a:ext cx="99044" cy="99044"/>
        </a:xfrm>
        <a:prstGeom prst="ellipse">
          <a:avLst/>
        </a:prstGeom>
        <a:solidFill>
          <a:srgbClr val="5B9BD5">
            <a:shade val="50000"/>
            <a:hueOff val="140740"/>
            <a:satOff val="3771"/>
            <a:lumOff val="16612"/>
            <a:alphaOff val="0"/>
          </a:srgbClr>
        </a:solidFill>
        <a:ln w="12700" cap="flat" cmpd="sng" algn="ctr">
          <a:solidFill>
            <a:sysClr val="window" lastClr="FFFFFF">
              <a:hueOff val="0"/>
              <a:satOff val="0"/>
              <a:lumOff val="0"/>
              <a:alphaOff val="0"/>
            </a:sysClr>
          </a:solidFill>
          <a:prstDash val="solid"/>
          <a:miter lim="800000"/>
        </a:ln>
        <a:effectLst/>
      </dgm:spPr>
      <dgm:t>
        <a:bodyPr/>
        <a:lstStyle/>
        <a:p>
          <a:endParaRPr lang="en-US"/>
        </a:p>
      </dgm:t>
    </dgm:pt>
    <dgm:pt modelId="{E6BE29CC-9163-4B6C-AB20-6D1AA8C73B26}" type="pres">
      <dgm:prSet presAssocID="{068C3C58-F195-458F-AF26-CC4C7F00D931}" presName="c6" presStyleLbl="node1" presStyleIdx="5" presStyleCnt="19"/>
      <dgm:spPr>
        <a:xfrm>
          <a:off x="858348" y="1877897"/>
          <a:ext cx="99044" cy="99044"/>
        </a:xfrm>
        <a:prstGeom prst="ellipse">
          <a:avLst/>
        </a:prstGeom>
        <a:solidFill>
          <a:srgbClr val="5B9BD5">
            <a:shade val="50000"/>
            <a:hueOff val="175925"/>
            <a:satOff val="4713"/>
            <a:lumOff val="20765"/>
            <a:alphaOff val="0"/>
          </a:srgbClr>
        </a:solidFill>
        <a:ln w="12700" cap="flat" cmpd="sng" algn="ctr">
          <a:solidFill>
            <a:sysClr val="window" lastClr="FFFFFF">
              <a:hueOff val="0"/>
              <a:satOff val="0"/>
              <a:lumOff val="0"/>
              <a:alphaOff val="0"/>
            </a:sysClr>
          </a:solidFill>
          <a:prstDash val="solid"/>
          <a:miter lim="800000"/>
        </a:ln>
        <a:effectLst/>
      </dgm:spPr>
      <dgm:t>
        <a:bodyPr/>
        <a:lstStyle/>
        <a:p>
          <a:endParaRPr lang="en-US"/>
        </a:p>
      </dgm:t>
    </dgm:pt>
    <dgm:pt modelId="{9CDB841A-5AA5-4FC8-92BA-11E69F09EFDE}" type="pres">
      <dgm:prSet presAssocID="{068C3C58-F195-458F-AF26-CC4C7F00D931}" presName="c7" presStyleLbl="node1" presStyleIdx="6" presStyleCnt="19"/>
      <dgm:spPr>
        <a:xfrm>
          <a:off x="997010" y="1947227"/>
          <a:ext cx="155640" cy="155640"/>
        </a:xfrm>
        <a:prstGeom prst="ellipse">
          <a:avLst/>
        </a:prstGeom>
        <a:solidFill>
          <a:srgbClr val="5B9BD5">
            <a:shade val="50000"/>
            <a:hueOff val="211110"/>
            <a:satOff val="5656"/>
            <a:lumOff val="24918"/>
            <a:alphaOff val="0"/>
          </a:srgbClr>
        </a:solidFill>
        <a:ln w="12700" cap="flat" cmpd="sng" algn="ctr">
          <a:solidFill>
            <a:sysClr val="window" lastClr="FFFFFF">
              <a:hueOff val="0"/>
              <a:satOff val="0"/>
              <a:lumOff val="0"/>
              <a:alphaOff val="0"/>
            </a:sysClr>
          </a:solidFill>
          <a:prstDash val="solid"/>
          <a:miter lim="800000"/>
        </a:ln>
        <a:effectLst/>
      </dgm:spPr>
      <dgm:t>
        <a:bodyPr/>
        <a:lstStyle/>
        <a:p>
          <a:endParaRPr lang="en-US"/>
        </a:p>
      </dgm:t>
    </dgm:pt>
    <dgm:pt modelId="{F4BC43D7-F455-434A-AD92-7C07B54CBEB0}" type="pres">
      <dgm:prSet presAssocID="{068C3C58-F195-458F-AF26-CC4C7F00D931}" presName="c8" presStyleLbl="node1" presStyleIdx="7" presStyleCnt="19"/>
      <dgm:spPr>
        <a:xfrm>
          <a:off x="1191136" y="2099755"/>
          <a:ext cx="99044" cy="99044"/>
        </a:xfrm>
        <a:prstGeom prst="ellipse">
          <a:avLst/>
        </a:prstGeom>
        <a:solidFill>
          <a:srgbClr val="5B9BD5">
            <a:shade val="50000"/>
            <a:hueOff val="246295"/>
            <a:satOff val="6598"/>
            <a:lumOff val="29071"/>
            <a:alphaOff val="0"/>
          </a:srgbClr>
        </a:solidFill>
        <a:ln w="12700" cap="flat" cmpd="sng" algn="ctr">
          <a:solidFill>
            <a:sysClr val="window" lastClr="FFFFFF">
              <a:hueOff val="0"/>
              <a:satOff val="0"/>
              <a:lumOff val="0"/>
              <a:alphaOff val="0"/>
            </a:sysClr>
          </a:solidFill>
          <a:prstDash val="solid"/>
          <a:miter lim="800000"/>
        </a:ln>
        <a:effectLst/>
      </dgm:spPr>
      <dgm:t>
        <a:bodyPr/>
        <a:lstStyle/>
        <a:p>
          <a:endParaRPr lang="en-US"/>
        </a:p>
      </dgm:t>
    </dgm:pt>
    <dgm:pt modelId="{7E9EED5A-3499-40EB-88C7-F598F62983DA}" type="pres">
      <dgm:prSet presAssocID="{068C3C58-F195-458F-AF26-CC4C7F00D931}" presName="c9" presStyleLbl="node1" presStyleIdx="8" presStyleCnt="19"/>
      <dgm:spPr>
        <a:xfrm>
          <a:off x="1274334" y="2252283"/>
          <a:ext cx="99044" cy="99044"/>
        </a:xfrm>
        <a:prstGeom prst="ellipse">
          <a:avLst/>
        </a:prstGeom>
        <a:solidFill>
          <a:srgbClr val="5B9BD5">
            <a:shade val="50000"/>
            <a:hueOff val="281481"/>
            <a:satOff val="7541"/>
            <a:lumOff val="33224"/>
            <a:alphaOff val="0"/>
          </a:srgbClr>
        </a:solidFill>
        <a:ln w="12700" cap="flat" cmpd="sng" algn="ctr">
          <a:solidFill>
            <a:sysClr val="window" lastClr="FFFFFF">
              <a:hueOff val="0"/>
              <a:satOff val="0"/>
              <a:lumOff val="0"/>
              <a:alphaOff val="0"/>
            </a:sysClr>
          </a:solidFill>
          <a:prstDash val="solid"/>
          <a:miter lim="800000"/>
        </a:ln>
        <a:effectLst/>
      </dgm:spPr>
      <dgm:t>
        <a:bodyPr/>
        <a:lstStyle/>
        <a:p>
          <a:endParaRPr lang="en-US"/>
        </a:p>
      </dgm:t>
    </dgm:pt>
    <dgm:pt modelId="{EE9B0486-486F-4912-95EC-EC6224638207}" type="pres">
      <dgm:prSet presAssocID="{068C3C58-F195-458F-AF26-CC4C7F00D931}" presName="c10" presStyleLbl="node1" presStyleIdx="9" presStyleCnt="19"/>
      <dgm:spPr>
        <a:xfrm>
          <a:off x="553292" y="1961094"/>
          <a:ext cx="254684" cy="254684"/>
        </a:xfrm>
        <a:prstGeom prst="ellipse">
          <a:avLst/>
        </a:prstGeom>
        <a:solidFill>
          <a:srgbClr val="5B9BD5">
            <a:shade val="50000"/>
            <a:hueOff val="316666"/>
            <a:satOff val="8484"/>
            <a:lumOff val="37377"/>
            <a:alphaOff val="0"/>
          </a:srgbClr>
        </a:solidFill>
        <a:ln w="12700" cap="flat" cmpd="sng" algn="ctr">
          <a:solidFill>
            <a:sysClr val="window" lastClr="FFFFFF">
              <a:hueOff val="0"/>
              <a:satOff val="0"/>
              <a:lumOff val="0"/>
              <a:alphaOff val="0"/>
            </a:sysClr>
          </a:solidFill>
          <a:prstDash val="solid"/>
          <a:miter lim="800000"/>
        </a:ln>
        <a:effectLst/>
      </dgm:spPr>
      <dgm:t>
        <a:bodyPr/>
        <a:lstStyle/>
        <a:p>
          <a:endParaRPr lang="en-US"/>
        </a:p>
      </dgm:t>
    </dgm:pt>
    <dgm:pt modelId="{1B416F69-47CA-43CB-BD15-4ED0FB34A647}" type="pres">
      <dgm:prSet presAssocID="{068C3C58-F195-458F-AF26-CC4C7F00D931}" presName="c11" presStyleLbl="node1" presStyleIdx="10" presStyleCnt="19"/>
      <dgm:spPr>
        <a:xfrm>
          <a:off x="12511" y="2488008"/>
          <a:ext cx="99044" cy="99044"/>
        </a:xfrm>
        <a:prstGeom prst="ellipse">
          <a:avLst/>
        </a:prstGeom>
        <a:solidFill>
          <a:srgbClr val="5B9BD5">
            <a:shade val="50000"/>
            <a:hueOff val="316666"/>
            <a:satOff val="8484"/>
            <a:lumOff val="37377"/>
            <a:alphaOff val="0"/>
          </a:srgbClr>
        </a:solidFill>
        <a:ln w="12700" cap="flat" cmpd="sng" algn="ctr">
          <a:solidFill>
            <a:sysClr val="window" lastClr="FFFFFF">
              <a:hueOff val="0"/>
              <a:satOff val="0"/>
              <a:lumOff val="0"/>
              <a:alphaOff val="0"/>
            </a:sysClr>
          </a:solidFill>
          <a:prstDash val="solid"/>
          <a:miter lim="800000"/>
        </a:ln>
        <a:effectLst/>
      </dgm:spPr>
      <dgm:t>
        <a:bodyPr/>
        <a:lstStyle/>
        <a:p>
          <a:endParaRPr lang="en-US"/>
        </a:p>
      </dgm:t>
    </dgm:pt>
    <dgm:pt modelId="{476AD5B5-C389-40CB-B8EB-687BA6BBDDC4}" type="pres">
      <dgm:prSet presAssocID="{068C3C58-F195-458F-AF26-CC4C7F00D931}" presName="c12" presStyleLbl="node1" presStyleIdx="11" presStyleCnt="19"/>
      <dgm:spPr>
        <a:xfrm>
          <a:off x="95708" y="2612804"/>
          <a:ext cx="155640" cy="155640"/>
        </a:xfrm>
        <a:prstGeom prst="ellipse">
          <a:avLst/>
        </a:prstGeom>
        <a:solidFill>
          <a:srgbClr val="5B9BD5">
            <a:shade val="50000"/>
            <a:hueOff val="281481"/>
            <a:satOff val="7541"/>
            <a:lumOff val="33224"/>
            <a:alphaOff val="0"/>
          </a:srgbClr>
        </a:solidFill>
        <a:ln w="12700" cap="flat" cmpd="sng" algn="ctr">
          <a:solidFill>
            <a:sysClr val="window" lastClr="FFFFFF">
              <a:hueOff val="0"/>
              <a:satOff val="0"/>
              <a:lumOff val="0"/>
              <a:alphaOff val="0"/>
            </a:sysClr>
          </a:solidFill>
          <a:prstDash val="solid"/>
          <a:miter lim="800000"/>
        </a:ln>
        <a:effectLst/>
      </dgm:spPr>
      <dgm:t>
        <a:bodyPr/>
        <a:lstStyle/>
        <a:p>
          <a:endParaRPr lang="en-US"/>
        </a:p>
      </dgm:t>
    </dgm:pt>
    <dgm:pt modelId="{981607A4-8CAF-4D80-9F48-7912C3D1FA04}" type="pres">
      <dgm:prSet presAssocID="{068C3C58-F195-458F-AF26-CC4C7F00D931}" presName="c13" presStyleLbl="node1" presStyleIdx="12" presStyleCnt="19"/>
      <dgm:spPr>
        <a:xfrm>
          <a:off x="303701" y="2723734"/>
          <a:ext cx="226386" cy="226386"/>
        </a:xfrm>
        <a:prstGeom prst="ellipse">
          <a:avLst/>
        </a:prstGeom>
        <a:solidFill>
          <a:srgbClr val="5B9BD5">
            <a:shade val="50000"/>
            <a:hueOff val="246295"/>
            <a:satOff val="6598"/>
            <a:lumOff val="29071"/>
            <a:alphaOff val="0"/>
          </a:srgbClr>
        </a:solidFill>
        <a:ln w="12700" cap="flat" cmpd="sng" algn="ctr">
          <a:solidFill>
            <a:sysClr val="window" lastClr="FFFFFF">
              <a:hueOff val="0"/>
              <a:satOff val="0"/>
              <a:lumOff val="0"/>
              <a:alphaOff val="0"/>
            </a:sysClr>
          </a:solidFill>
          <a:prstDash val="solid"/>
          <a:miter lim="800000"/>
        </a:ln>
        <a:effectLst/>
      </dgm:spPr>
      <dgm:t>
        <a:bodyPr/>
        <a:lstStyle/>
        <a:p>
          <a:endParaRPr lang="en-US"/>
        </a:p>
      </dgm:t>
    </dgm:pt>
    <dgm:pt modelId="{17F62C05-E22E-4FC1-835C-70B66AAD0409}" type="pres">
      <dgm:prSet presAssocID="{068C3C58-F195-458F-AF26-CC4C7F00D931}" presName="c14" presStyleLbl="node1" presStyleIdx="13" presStyleCnt="19"/>
      <dgm:spPr>
        <a:xfrm>
          <a:off x="594891" y="2903994"/>
          <a:ext cx="99044" cy="99044"/>
        </a:xfrm>
        <a:prstGeom prst="ellipse">
          <a:avLst/>
        </a:prstGeom>
        <a:solidFill>
          <a:srgbClr val="5B9BD5">
            <a:shade val="50000"/>
            <a:hueOff val="211110"/>
            <a:satOff val="5656"/>
            <a:lumOff val="24918"/>
            <a:alphaOff val="0"/>
          </a:srgbClr>
        </a:solidFill>
        <a:ln w="12700" cap="flat" cmpd="sng" algn="ctr">
          <a:solidFill>
            <a:sysClr val="window" lastClr="FFFFFF">
              <a:hueOff val="0"/>
              <a:satOff val="0"/>
              <a:lumOff val="0"/>
              <a:alphaOff val="0"/>
            </a:sysClr>
          </a:solidFill>
          <a:prstDash val="solid"/>
          <a:miter lim="800000"/>
        </a:ln>
        <a:effectLst/>
      </dgm:spPr>
      <dgm:t>
        <a:bodyPr/>
        <a:lstStyle/>
        <a:p>
          <a:endParaRPr lang="en-US"/>
        </a:p>
      </dgm:t>
    </dgm:pt>
    <dgm:pt modelId="{2943B9A6-DA3E-494E-8C9D-EF932786FC89}" type="pres">
      <dgm:prSet presAssocID="{068C3C58-F195-458F-AF26-CC4C7F00D931}" presName="c15" presStyleLbl="node1" presStyleIdx="14" presStyleCnt="19"/>
      <dgm:spPr>
        <a:xfrm>
          <a:off x="650355" y="2723734"/>
          <a:ext cx="155640" cy="155640"/>
        </a:xfrm>
        <a:prstGeom prst="ellipse">
          <a:avLst/>
        </a:prstGeom>
        <a:solidFill>
          <a:srgbClr val="5B9BD5">
            <a:shade val="50000"/>
            <a:hueOff val="175925"/>
            <a:satOff val="4713"/>
            <a:lumOff val="20765"/>
            <a:alphaOff val="0"/>
          </a:srgbClr>
        </a:solidFill>
        <a:ln w="12700" cap="flat" cmpd="sng" algn="ctr">
          <a:solidFill>
            <a:sysClr val="window" lastClr="FFFFFF">
              <a:hueOff val="0"/>
              <a:satOff val="0"/>
              <a:lumOff val="0"/>
              <a:alphaOff val="0"/>
            </a:sysClr>
          </a:solidFill>
          <a:prstDash val="solid"/>
          <a:miter lim="800000"/>
        </a:ln>
        <a:effectLst/>
      </dgm:spPr>
      <dgm:t>
        <a:bodyPr/>
        <a:lstStyle/>
        <a:p>
          <a:endParaRPr lang="en-US"/>
        </a:p>
      </dgm:t>
    </dgm:pt>
    <dgm:pt modelId="{117B2C8E-0C69-46D4-AF2F-7FF9A2038F66}" type="pres">
      <dgm:prSet presAssocID="{068C3C58-F195-458F-AF26-CC4C7F00D931}" presName="c16" presStyleLbl="node1" presStyleIdx="15" presStyleCnt="19"/>
      <dgm:spPr>
        <a:xfrm>
          <a:off x="789017" y="2917860"/>
          <a:ext cx="99044" cy="99044"/>
        </a:xfrm>
        <a:prstGeom prst="ellipse">
          <a:avLst/>
        </a:prstGeom>
        <a:solidFill>
          <a:srgbClr val="5B9BD5">
            <a:shade val="50000"/>
            <a:hueOff val="140740"/>
            <a:satOff val="3771"/>
            <a:lumOff val="16612"/>
            <a:alphaOff val="0"/>
          </a:srgbClr>
        </a:solidFill>
        <a:ln w="12700" cap="flat" cmpd="sng" algn="ctr">
          <a:solidFill>
            <a:sysClr val="window" lastClr="FFFFFF">
              <a:hueOff val="0"/>
              <a:satOff val="0"/>
              <a:lumOff val="0"/>
              <a:alphaOff val="0"/>
            </a:sysClr>
          </a:solidFill>
          <a:prstDash val="solid"/>
          <a:miter lim="800000"/>
        </a:ln>
        <a:effectLst/>
      </dgm:spPr>
      <dgm:t>
        <a:bodyPr/>
        <a:lstStyle/>
        <a:p>
          <a:endParaRPr lang="en-US"/>
        </a:p>
      </dgm:t>
    </dgm:pt>
    <dgm:pt modelId="{F2EF90EF-C5BF-4EE3-8B8C-11752FED6597}" type="pres">
      <dgm:prSet presAssocID="{068C3C58-F195-458F-AF26-CC4C7F00D931}" presName="c17" presStyleLbl="node1" presStyleIdx="16" presStyleCnt="19"/>
      <dgm:spPr>
        <a:xfrm>
          <a:off x="913813" y="2696001"/>
          <a:ext cx="226386" cy="226386"/>
        </a:xfrm>
        <a:prstGeom prst="ellipse">
          <a:avLst/>
        </a:prstGeom>
        <a:solidFill>
          <a:srgbClr val="5B9BD5">
            <a:shade val="50000"/>
            <a:hueOff val="105555"/>
            <a:satOff val="2828"/>
            <a:lumOff val="12459"/>
            <a:alphaOff val="0"/>
          </a:srgbClr>
        </a:solidFill>
        <a:ln w="12700" cap="flat" cmpd="sng" algn="ctr">
          <a:solidFill>
            <a:sysClr val="window" lastClr="FFFFFF">
              <a:hueOff val="0"/>
              <a:satOff val="0"/>
              <a:lumOff val="0"/>
              <a:alphaOff val="0"/>
            </a:sysClr>
          </a:solidFill>
          <a:prstDash val="solid"/>
          <a:miter lim="800000"/>
        </a:ln>
        <a:effectLst/>
      </dgm:spPr>
      <dgm:t>
        <a:bodyPr/>
        <a:lstStyle/>
        <a:p>
          <a:endParaRPr lang="en-US"/>
        </a:p>
      </dgm:t>
    </dgm:pt>
    <dgm:pt modelId="{77EBD74F-1DE7-4ECA-B19D-DB0CF1C59569}" type="pres">
      <dgm:prSet presAssocID="{068C3C58-F195-458F-AF26-CC4C7F00D931}" presName="c18" presStyleLbl="node1" presStyleIdx="17" presStyleCnt="19"/>
      <dgm:spPr>
        <a:xfrm>
          <a:off x="1218869" y="2640536"/>
          <a:ext cx="155640" cy="155640"/>
        </a:xfrm>
        <a:prstGeom prst="ellipse">
          <a:avLst/>
        </a:prstGeom>
        <a:solidFill>
          <a:srgbClr val="5B9BD5">
            <a:shade val="50000"/>
            <a:hueOff val="70370"/>
            <a:satOff val="1885"/>
            <a:lumOff val="8306"/>
            <a:alphaOff val="0"/>
          </a:srgbClr>
        </a:solidFill>
        <a:ln w="12700" cap="flat" cmpd="sng" algn="ctr">
          <a:solidFill>
            <a:sysClr val="window" lastClr="FFFFFF">
              <a:hueOff val="0"/>
              <a:satOff val="0"/>
              <a:lumOff val="0"/>
              <a:alphaOff val="0"/>
            </a:sysClr>
          </a:solidFill>
          <a:prstDash val="solid"/>
          <a:miter lim="800000"/>
        </a:ln>
        <a:effectLst/>
      </dgm:spPr>
      <dgm:t>
        <a:bodyPr/>
        <a:lstStyle/>
        <a:p>
          <a:endParaRPr lang="en-US"/>
        </a:p>
      </dgm:t>
    </dgm:pt>
    <dgm:pt modelId="{F04092BD-34E5-449B-854F-EFBBF5C5D43B}" type="pres">
      <dgm:prSet presAssocID="{968FA01E-013B-4F32-A1D2-1DA6D0CF7413}" presName="chevronComposite1" presStyleCnt="0"/>
      <dgm:spPr/>
    </dgm:pt>
    <dgm:pt modelId="{19919A00-81F6-4ECF-B988-98405A56B522}" type="pres">
      <dgm:prSet presAssocID="{968FA01E-013B-4F32-A1D2-1DA6D0CF7413}" presName="chevron1" presStyleLbl="sibTrans2D1" presStyleIdx="0" presStyleCnt="4"/>
      <dgm:spPr>
        <a:xfrm>
          <a:off x="1374510" y="1988595"/>
          <a:ext cx="457094" cy="872644"/>
        </a:xfrm>
        <a:prstGeom prst="chevron">
          <a:avLst>
            <a:gd name="adj" fmla="val 62310"/>
          </a:avLst>
        </a:prstGeom>
        <a:solidFill>
          <a:srgbClr val="5B9BD5">
            <a:shade val="90000"/>
            <a:hueOff val="0"/>
            <a:satOff val="0"/>
            <a:lumOff val="0"/>
            <a:alphaOff val="0"/>
          </a:srgbClr>
        </a:solidFill>
        <a:ln>
          <a:noFill/>
        </a:ln>
        <a:effectLst/>
      </dgm:spPr>
      <dgm:t>
        <a:bodyPr/>
        <a:lstStyle/>
        <a:p>
          <a:endParaRPr lang="en-US"/>
        </a:p>
      </dgm:t>
    </dgm:pt>
    <dgm:pt modelId="{AA52F6D9-A2AF-409E-A78A-58EDCAEA0704}" type="pres">
      <dgm:prSet presAssocID="{968FA01E-013B-4F32-A1D2-1DA6D0CF7413}" presName="spChevron1" presStyleCnt="0"/>
      <dgm:spPr/>
    </dgm:pt>
    <dgm:pt modelId="{1ACAEE1B-4CFE-4AC0-BCF4-F3DDE3D66B4F}" type="pres">
      <dgm:prSet presAssocID="{822F5886-94D8-40D8-A549-EF5B192B87E2}" presName="middle" presStyleCnt="0"/>
      <dgm:spPr/>
    </dgm:pt>
    <dgm:pt modelId="{670416BF-EB43-4A24-9F0F-7E84DBF905CB}" type="pres">
      <dgm:prSet presAssocID="{822F5886-94D8-40D8-A549-EF5B192B87E2}" presName="parTxMid" presStyleLbl="revTx" presStyleIdx="2" presStyleCnt="9"/>
      <dgm:spPr>
        <a:prstGeom prst="rect">
          <a:avLst/>
        </a:prstGeom>
      </dgm:spPr>
      <dgm:t>
        <a:bodyPr/>
        <a:lstStyle/>
        <a:p>
          <a:endParaRPr lang="en-US"/>
        </a:p>
      </dgm:t>
    </dgm:pt>
    <dgm:pt modelId="{453E3B0F-1E57-4D4C-A6D7-7D78B454ACAD}" type="pres">
      <dgm:prSet presAssocID="{822F5886-94D8-40D8-A549-EF5B192B87E2}" presName="desTxMid" presStyleLbl="revTx" presStyleIdx="3" presStyleCnt="9">
        <dgm:presLayoutVars>
          <dgm:bulletEnabled val="1"/>
        </dgm:presLayoutVars>
      </dgm:prSet>
      <dgm:spPr>
        <a:prstGeom prst="rect">
          <a:avLst/>
        </a:prstGeom>
      </dgm:spPr>
      <dgm:t>
        <a:bodyPr/>
        <a:lstStyle/>
        <a:p>
          <a:endParaRPr lang="en-US"/>
        </a:p>
      </dgm:t>
    </dgm:pt>
    <dgm:pt modelId="{782FAC2E-906F-49AE-81F3-51029D879B44}" type="pres">
      <dgm:prSet presAssocID="{822F5886-94D8-40D8-A549-EF5B192B87E2}" presName="spMid" presStyleCnt="0"/>
      <dgm:spPr/>
    </dgm:pt>
    <dgm:pt modelId="{F35FA147-5728-4850-98AA-717DCAD75CA9}" type="pres">
      <dgm:prSet presAssocID="{3D51EE9D-8D31-4678-AC82-BADB4D65BD07}" presName="chevronComposite1" presStyleCnt="0"/>
      <dgm:spPr/>
    </dgm:pt>
    <dgm:pt modelId="{7642E82C-C9B7-4026-810D-ED6EC2849B5B}" type="pres">
      <dgm:prSet presAssocID="{3D51EE9D-8D31-4678-AC82-BADB4D65BD07}" presName="chevron1" presStyleLbl="sibTrans2D1" presStyleIdx="1" presStyleCnt="4"/>
      <dgm:spPr>
        <a:xfrm>
          <a:off x="3078227" y="1988595"/>
          <a:ext cx="457094" cy="872644"/>
        </a:xfrm>
        <a:prstGeom prst="chevron">
          <a:avLst>
            <a:gd name="adj" fmla="val 62310"/>
          </a:avLst>
        </a:prstGeom>
        <a:solidFill>
          <a:srgbClr val="5B9BD5">
            <a:shade val="90000"/>
            <a:hueOff val="175458"/>
            <a:satOff val="-1607"/>
            <a:lumOff val="13877"/>
            <a:alphaOff val="0"/>
          </a:srgbClr>
        </a:solidFill>
        <a:ln>
          <a:noFill/>
        </a:ln>
        <a:effectLst/>
      </dgm:spPr>
      <dgm:t>
        <a:bodyPr/>
        <a:lstStyle/>
        <a:p>
          <a:endParaRPr lang="en-US"/>
        </a:p>
      </dgm:t>
    </dgm:pt>
    <dgm:pt modelId="{3B0A62DE-5265-4285-8FD5-208D9E7D2E3C}" type="pres">
      <dgm:prSet presAssocID="{3D51EE9D-8D31-4678-AC82-BADB4D65BD07}" presName="spChevron1" presStyleCnt="0"/>
      <dgm:spPr/>
    </dgm:pt>
    <dgm:pt modelId="{AEFF3B34-271A-4B93-B355-3423C7E403FE}" type="pres">
      <dgm:prSet presAssocID="{7316E5D9-1617-423A-8B04-9A31368FACC1}" presName="middle" presStyleCnt="0"/>
      <dgm:spPr/>
    </dgm:pt>
    <dgm:pt modelId="{A3162233-8DDB-489F-B019-B1ADA2D2E852}" type="pres">
      <dgm:prSet presAssocID="{7316E5D9-1617-423A-8B04-9A31368FACC1}" presName="parTxMid" presStyleLbl="revTx" presStyleIdx="4" presStyleCnt="9"/>
      <dgm:spPr>
        <a:prstGeom prst="rect">
          <a:avLst/>
        </a:prstGeom>
      </dgm:spPr>
      <dgm:t>
        <a:bodyPr/>
        <a:lstStyle/>
        <a:p>
          <a:endParaRPr lang="en-US"/>
        </a:p>
      </dgm:t>
    </dgm:pt>
    <dgm:pt modelId="{F653F23F-2C57-46A8-A6EE-4C94D31FD1AA}" type="pres">
      <dgm:prSet presAssocID="{7316E5D9-1617-423A-8B04-9A31368FACC1}" presName="desTxMid" presStyleLbl="revTx" presStyleIdx="5" presStyleCnt="9">
        <dgm:presLayoutVars>
          <dgm:bulletEnabled val="1"/>
        </dgm:presLayoutVars>
      </dgm:prSet>
      <dgm:spPr>
        <a:prstGeom prst="rect">
          <a:avLst/>
        </a:prstGeom>
      </dgm:spPr>
      <dgm:t>
        <a:bodyPr/>
        <a:lstStyle/>
        <a:p>
          <a:endParaRPr lang="en-US"/>
        </a:p>
      </dgm:t>
    </dgm:pt>
    <dgm:pt modelId="{A67D868C-918F-4365-8D0F-0D7431C93E65}" type="pres">
      <dgm:prSet presAssocID="{7316E5D9-1617-423A-8B04-9A31368FACC1}" presName="spMid" presStyleCnt="0"/>
      <dgm:spPr/>
    </dgm:pt>
    <dgm:pt modelId="{EE54CCBE-FDC5-4C22-B49F-9DAB23308F54}" type="pres">
      <dgm:prSet presAssocID="{BEF2471E-1F67-4056-9F50-9FCFD2E5641E}" presName="chevronComposite1" presStyleCnt="0"/>
      <dgm:spPr/>
    </dgm:pt>
    <dgm:pt modelId="{C75D0C35-DECC-4B94-92CD-0600DC5B86F2}" type="pres">
      <dgm:prSet presAssocID="{BEF2471E-1F67-4056-9F50-9FCFD2E5641E}" presName="chevron1" presStyleLbl="sibTrans2D1" presStyleIdx="2" presStyleCnt="4"/>
      <dgm:spPr>
        <a:xfrm>
          <a:off x="4781944" y="1988595"/>
          <a:ext cx="457094" cy="872644"/>
        </a:xfrm>
        <a:prstGeom prst="chevron">
          <a:avLst>
            <a:gd name="adj" fmla="val 62310"/>
          </a:avLst>
        </a:prstGeom>
        <a:solidFill>
          <a:srgbClr val="5B9BD5">
            <a:shade val="90000"/>
            <a:hueOff val="350916"/>
            <a:satOff val="-3215"/>
            <a:lumOff val="27754"/>
            <a:alphaOff val="0"/>
          </a:srgbClr>
        </a:solidFill>
        <a:ln>
          <a:noFill/>
        </a:ln>
        <a:effectLst/>
      </dgm:spPr>
      <dgm:t>
        <a:bodyPr/>
        <a:lstStyle/>
        <a:p>
          <a:endParaRPr lang="en-US"/>
        </a:p>
      </dgm:t>
    </dgm:pt>
    <dgm:pt modelId="{CB5AB7C3-2E38-491D-BDE0-EB73C7D1A87D}" type="pres">
      <dgm:prSet presAssocID="{BEF2471E-1F67-4056-9F50-9FCFD2E5641E}" presName="spChevron1" presStyleCnt="0"/>
      <dgm:spPr/>
    </dgm:pt>
    <dgm:pt modelId="{E21659D3-58BF-434B-9E1A-9D6C8AD22704}" type="pres">
      <dgm:prSet presAssocID="{3A3448C6-D214-453E-BCFB-65E8E8737F8A}" presName="middle" presStyleCnt="0"/>
      <dgm:spPr/>
    </dgm:pt>
    <dgm:pt modelId="{35D0DB32-4534-463A-8682-63D431B5761F}" type="pres">
      <dgm:prSet presAssocID="{3A3448C6-D214-453E-BCFB-65E8E8737F8A}" presName="parTxMid" presStyleLbl="revTx" presStyleIdx="6" presStyleCnt="9"/>
      <dgm:spPr>
        <a:prstGeom prst="rect">
          <a:avLst/>
        </a:prstGeom>
      </dgm:spPr>
      <dgm:t>
        <a:bodyPr/>
        <a:lstStyle/>
        <a:p>
          <a:endParaRPr lang="en-US"/>
        </a:p>
      </dgm:t>
    </dgm:pt>
    <dgm:pt modelId="{E1F6BF43-1733-4033-AEE5-60702642DCF0}" type="pres">
      <dgm:prSet presAssocID="{3A3448C6-D214-453E-BCFB-65E8E8737F8A}" presName="desTxMid" presStyleLbl="revTx" presStyleIdx="7" presStyleCnt="9">
        <dgm:presLayoutVars>
          <dgm:bulletEnabled val="1"/>
        </dgm:presLayoutVars>
      </dgm:prSet>
      <dgm:spPr>
        <a:prstGeom prst="rect">
          <a:avLst/>
        </a:prstGeom>
      </dgm:spPr>
      <dgm:t>
        <a:bodyPr/>
        <a:lstStyle/>
        <a:p>
          <a:endParaRPr lang="en-US"/>
        </a:p>
      </dgm:t>
    </dgm:pt>
    <dgm:pt modelId="{7478516C-AF89-41B0-B13A-EDA3B14236A3}" type="pres">
      <dgm:prSet presAssocID="{3A3448C6-D214-453E-BCFB-65E8E8737F8A}" presName="spMid" presStyleCnt="0"/>
      <dgm:spPr/>
    </dgm:pt>
    <dgm:pt modelId="{1DCB0A97-1207-451F-BF60-D6BEBE17A301}" type="pres">
      <dgm:prSet presAssocID="{2AACDC04-522F-4C99-A0BC-7C1908A38C3D}" presName="chevronComposite1" presStyleCnt="0"/>
      <dgm:spPr/>
    </dgm:pt>
    <dgm:pt modelId="{50545D9D-3CCA-4F8E-AD01-F98B86BB3F77}" type="pres">
      <dgm:prSet presAssocID="{2AACDC04-522F-4C99-A0BC-7C1908A38C3D}" presName="chevron1" presStyleLbl="sibTrans2D1" presStyleIdx="3" presStyleCnt="4"/>
      <dgm:spPr>
        <a:xfrm>
          <a:off x="6485662" y="1988595"/>
          <a:ext cx="457094" cy="872644"/>
        </a:xfrm>
        <a:prstGeom prst="chevron">
          <a:avLst>
            <a:gd name="adj" fmla="val 62310"/>
          </a:avLst>
        </a:prstGeom>
        <a:solidFill>
          <a:srgbClr val="5B9BD5">
            <a:shade val="90000"/>
            <a:hueOff val="175458"/>
            <a:satOff val="-1607"/>
            <a:lumOff val="13877"/>
            <a:alphaOff val="0"/>
          </a:srgbClr>
        </a:solidFill>
        <a:ln>
          <a:noFill/>
        </a:ln>
        <a:effectLst/>
      </dgm:spPr>
      <dgm:t>
        <a:bodyPr/>
        <a:lstStyle/>
        <a:p>
          <a:endParaRPr lang="en-US"/>
        </a:p>
      </dgm:t>
    </dgm:pt>
    <dgm:pt modelId="{A67EB52B-C832-4B0A-B1D1-97DABBF0A94E}" type="pres">
      <dgm:prSet presAssocID="{2AACDC04-522F-4C99-A0BC-7C1908A38C3D}" presName="spChevron1" presStyleCnt="0"/>
      <dgm:spPr/>
    </dgm:pt>
    <dgm:pt modelId="{53AE4CE0-4AA1-461C-9776-AE8C4033DB26}" type="pres">
      <dgm:prSet presAssocID="{0D8EF1D9-C32F-478A-ACBE-31A8DFE89995}" presName="last" presStyleCnt="0"/>
      <dgm:spPr/>
    </dgm:pt>
    <dgm:pt modelId="{3B1E22FA-BFAF-43CE-8780-E9EDC3419E3E}" type="pres">
      <dgm:prSet presAssocID="{0D8EF1D9-C32F-478A-ACBE-31A8DFE89995}" presName="circleTx" presStyleLbl="node1" presStyleIdx="18" presStyleCnt="19"/>
      <dgm:spPr>
        <a:prstGeom prst="ellipse">
          <a:avLst/>
        </a:prstGeom>
      </dgm:spPr>
      <dgm:t>
        <a:bodyPr/>
        <a:lstStyle/>
        <a:p>
          <a:endParaRPr lang="en-US"/>
        </a:p>
      </dgm:t>
    </dgm:pt>
    <dgm:pt modelId="{03902ACE-1885-4450-9D8D-E4DF1315CF31}" type="pres">
      <dgm:prSet presAssocID="{0D8EF1D9-C32F-478A-ACBE-31A8DFE89995}" presName="desTxN" presStyleLbl="revTx" presStyleIdx="8" presStyleCnt="9">
        <dgm:presLayoutVars>
          <dgm:bulletEnabled val="1"/>
        </dgm:presLayoutVars>
      </dgm:prSet>
      <dgm:spPr>
        <a:prstGeom prst="rect">
          <a:avLst/>
        </a:prstGeom>
      </dgm:spPr>
      <dgm:t>
        <a:bodyPr/>
        <a:lstStyle/>
        <a:p>
          <a:endParaRPr lang="en-US"/>
        </a:p>
      </dgm:t>
    </dgm:pt>
    <dgm:pt modelId="{9B513EA1-046D-4E65-8179-BA2D154E086D}" type="pres">
      <dgm:prSet presAssocID="{0D8EF1D9-C32F-478A-ACBE-31A8DFE89995}" presName="spN" presStyleCnt="0"/>
      <dgm:spPr/>
    </dgm:pt>
  </dgm:ptLst>
  <dgm:cxnLst>
    <dgm:cxn modelId="{466CCB0A-E866-4AA2-A726-DFF5B1BF7D01}" type="presOf" srcId="{42C86B02-F7D6-49CA-AA7C-E84A058209C7}" destId="{9808C9A0-3A91-4763-9E64-C16CE7A873EA}" srcOrd="0" destOrd="5" presId="urn:microsoft.com/office/officeart/2009/3/layout/RandomtoResultProcess"/>
    <dgm:cxn modelId="{C2E5C5B3-5E30-4A0F-9706-7EC62D6BD7DD}" type="presOf" srcId="{5194606B-0C4E-4C1F-95C3-3485F267B462}" destId="{9808C9A0-3A91-4763-9E64-C16CE7A873EA}" srcOrd="0" destOrd="2" presId="urn:microsoft.com/office/officeart/2009/3/layout/RandomtoResultProcess"/>
    <dgm:cxn modelId="{C4B80009-496E-43C6-89AD-8764E6D3F38C}" type="presOf" srcId="{446111D7-FB14-4B15-9C92-0A81883262C7}" destId="{7752BE53-2D19-410B-B224-F321AADF2B6E}" srcOrd="0" destOrd="0" presId="urn:microsoft.com/office/officeart/2009/3/layout/RandomtoResultProcess"/>
    <dgm:cxn modelId="{22E4E5EA-1EB1-4308-96C5-CFDD612517DA}" srcId="{3A3448C6-D214-453E-BCFB-65E8E8737F8A}" destId="{A0E68673-818D-45BC-9D36-233C949ED9F8}" srcOrd="1" destOrd="0" parTransId="{9606D862-9789-45D7-B41B-4806D0BA82D6}" sibTransId="{20DCFA52-CE06-41C9-B699-2900FE566823}"/>
    <dgm:cxn modelId="{8519457D-63D6-4ABC-ADB3-90B06076C63F}" srcId="{3A3448C6-D214-453E-BCFB-65E8E8737F8A}" destId="{910596D2-3CA0-40B1-8781-843B4731A07A}" srcOrd="0" destOrd="0" parTransId="{4CD83E4F-A41F-4BF3-8E46-050BD3CBCE7C}" sibTransId="{E1C141CC-F2D8-47EF-B63D-242C4D2259E3}"/>
    <dgm:cxn modelId="{0988EC67-F40F-43E9-A383-378F39BB129E}" srcId="{7316E5D9-1617-423A-8B04-9A31368FACC1}" destId="{FF043482-4E95-45B4-A601-C9202B72C0B2}" srcOrd="0" destOrd="0" parTransId="{05ECBD17-B175-4724-8F6A-D106F42DFD34}" sibTransId="{8AA8D009-2889-4CCF-BF0B-24A5A5875A25}"/>
    <dgm:cxn modelId="{73B0B048-16E9-423C-91E4-443274DA71CB}" srcId="{FF043482-4E95-45B4-A601-C9202B72C0B2}" destId="{DD3C52C7-3866-483C-B38D-497C096B968E}" srcOrd="0" destOrd="0" parTransId="{50DA474D-E26A-4DAF-8491-9273C81213DD}" sibTransId="{37CA3D59-8461-49AC-83F5-309ED6979A3D}"/>
    <dgm:cxn modelId="{4C473272-E590-48E7-8997-9D9B69C8A205}" srcId="{068C3C58-F195-458F-AF26-CC4C7F00D931}" destId="{71E8056B-B2F0-4E85-804D-1D72FF516C91}" srcOrd="0" destOrd="0" parTransId="{75BF7E64-2620-41B5-BD02-540DBACE9AEE}" sibTransId="{69477A3D-7F48-4585-9687-9A2E12180E5E}"/>
    <dgm:cxn modelId="{3BAEE2FA-F077-4CC3-9B8F-2D2BA3CEE345}" srcId="{0D8EF1D9-C32F-478A-ACBE-31A8DFE89995}" destId="{A002CD1A-A818-4E78-9915-D216F377EF5B}" srcOrd="0" destOrd="0" parTransId="{A1228894-2866-42CF-A7C1-ADEC8384A116}" sibTransId="{2465AC34-AA90-4ABF-9022-D4550AFF5C73}"/>
    <dgm:cxn modelId="{DC289183-CDB6-4E9E-858A-E9B401EF85BB}" srcId="{FF043482-4E95-45B4-A601-C9202B72C0B2}" destId="{C8454C3A-7647-4D74-A29C-E6A19C436183}" srcOrd="2" destOrd="0" parTransId="{4C641D7A-C0F9-42D9-BB93-07F4F6AE20DA}" sibTransId="{5F43B383-9674-4E36-AEE4-12AFFB4FEB22}"/>
    <dgm:cxn modelId="{78077B6B-CBDD-4A35-AA2F-D8D628C6FD1D}" srcId="{446111D7-FB14-4B15-9C92-0A81883262C7}" destId="{3A3448C6-D214-453E-BCFB-65E8E8737F8A}" srcOrd="3" destOrd="0" parTransId="{CFF60217-23B5-4269-A120-990B84FEDB87}" sibTransId="{2AACDC04-522F-4C99-A0BC-7C1908A38C3D}"/>
    <dgm:cxn modelId="{11B6EC11-BC4C-45EF-8DCB-003D1E277516}" srcId="{446111D7-FB14-4B15-9C92-0A81883262C7}" destId="{068C3C58-F195-458F-AF26-CC4C7F00D931}" srcOrd="0" destOrd="0" parTransId="{D99DF6D8-C632-4C8A-8E9A-02A3E84C7404}" sibTransId="{968FA01E-013B-4F32-A1D2-1DA6D0CF7413}"/>
    <dgm:cxn modelId="{ACAAFB2F-BD9A-4513-8808-927609E12CE2}" type="presOf" srcId="{DD3C52C7-3866-483C-B38D-497C096B968E}" destId="{F653F23F-2C57-46A8-A6EE-4C94D31FD1AA}" srcOrd="0" destOrd="1" presId="urn:microsoft.com/office/officeart/2009/3/layout/RandomtoResultProcess"/>
    <dgm:cxn modelId="{CCF14CF0-43AE-422B-881C-B0683EC6F9DB}" type="presOf" srcId="{667A22C8-4D26-4C5E-9B1B-45C048C51090}" destId="{9808C9A0-3A91-4763-9E64-C16CE7A873EA}" srcOrd="0" destOrd="1" presId="urn:microsoft.com/office/officeart/2009/3/layout/RandomtoResultProcess"/>
    <dgm:cxn modelId="{29203CB1-AB1F-49B5-82E9-C6F6A12D3E04}" type="presOf" srcId="{40698C4E-4F45-429B-9594-F51DBF832004}" destId="{03902ACE-1885-4450-9D8D-E4DF1315CF31}" srcOrd="0" destOrd="1" presId="urn:microsoft.com/office/officeart/2009/3/layout/RandomtoResultProcess"/>
    <dgm:cxn modelId="{D14C7B16-662A-45F4-8801-D6F7F2DC89A0}" type="presOf" srcId="{25C70F56-95C9-4379-B575-70BEA69958FD}" destId="{453E3B0F-1E57-4D4C-A6D7-7D78B454ACAD}" srcOrd="0" destOrd="4" presId="urn:microsoft.com/office/officeart/2009/3/layout/RandomtoResultProcess"/>
    <dgm:cxn modelId="{B6F1CE7C-C1AC-46CF-BF2E-FC50DC69BF9E}" srcId="{446111D7-FB14-4B15-9C92-0A81883262C7}" destId="{0D8EF1D9-C32F-478A-ACBE-31A8DFE89995}" srcOrd="4" destOrd="0" parTransId="{BC00DFBD-16B2-46FA-9548-68EFE549278D}" sibTransId="{7DF80DB0-D885-4524-8002-EB8C0BAC274B}"/>
    <dgm:cxn modelId="{076E395B-6CA5-4951-8014-A98033C3828B}" srcId="{822F5886-94D8-40D8-A549-EF5B192B87E2}" destId="{4F53B9E7-A43F-4B3F-8823-01B3E04B6F1D}" srcOrd="0" destOrd="0" parTransId="{18847C5D-1F0C-43A3-9743-8A7A6B837EBE}" sibTransId="{D1B7392B-5839-410C-B5E4-AF37B2A79EFB}"/>
    <dgm:cxn modelId="{F7B3AEF0-3FED-4CF9-89CA-01A90D6245E8}" srcId="{FF043482-4E95-45B4-A601-C9202B72C0B2}" destId="{67301163-758B-4CFF-901A-66532E42DAFD}" srcOrd="1" destOrd="0" parTransId="{93845323-09C5-4311-AF47-943F6A9E4D9D}" sibTransId="{1F382E46-5636-49C7-87FB-29BF2424E09A}"/>
    <dgm:cxn modelId="{6CE7787A-4EA5-4585-A093-23A3660B9B8D}" srcId="{822F5886-94D8-40D8-A549-EF5B192B87E2}" destId="{67D1610C-1321-4EE7-9FD4-247E35EFFD72}" srcOrd="1" destOrd="0" parTransId="{21EC6A34-A947-4497-9CE2-F3FD0BED9D98}" sibTransId="{C0B59E59-08A1-4717-A425-39E17B0BBBE2}"/>
    <dgm:cxn modelId="{F4D9CE09-8D02-48AA-BF10-4053DEC3B4EC}" type="presOf" srcId="{A0E68673-818D-45BC-9D36-233C949ED9F8}" destId="{E1F6BF43-1733-4033-AEE5-60702642DCF0}" srcOrd="0" destOrd="1" presId="urn:microsoft.com/office/officeart/2009/3/layout/RandomtoResultProcess"/>
    <dgm:cxn modelId="{C246E4BE-EE5E-4521-8567-FE3DB36389F1}" type="presOf" srcId="{910596D2-3CA0-40B1-8781-843B4731A07A}" destId="{E1F6BF43-1733-4033-AEE5-60702642DCF0}" srcOrd="0" destOrd="0" presId="urn:microsoft.com/office/officeart/2009/3/layout/RandomtoResultProcess"/>
    <dgm:cxn modelId="{D9C61714-2EC1-4F3C-9DAD-6465BFA53561}" type="presOf" srcId="{7316E5D9-1617-423A-8B04-9A31368FACC1}" destId="{A3162233-8DDB-489F-B019-B1ADA2D2E852}" srcOrd="0" destOrd="0" presId="urn:microsoft.com/office/officeart/2009/3/layout/RandomtoResultProcess"/>
    <dgm:cxn modelId="{4F948651-DA6A-4BD4-B730-C6A0514F5C0C}" srcId="{446111D7-FB14-4B15-9C92-0A81883262C7}" destId="{822F5886-94D8-40D8-A549-EF5B192B87E2}" srcOrd="1" destOrd="0" parTransId="{82A14F18-ABDC-422C-A8F8-CCEE510E619D}" sibTransId="{3D51EE9D-8D31-4678-AC82-BADB4D65BD07}"/>
    <dgm:cxn modelId="{A520F6F3-7186-4138-BCB9-DD55C2A5CBFF}" type="presOf" srcId="{822F5886-94D8-40D8-A549-EF5B192B87E2}" destId="{670416BF-EB43-4A24-9F0F-7E84DBF905CB}" srcOrd="0" destOrd="0" presId="urn:microsoft.com/office/officeart/2009/3/layout/RandomtoResultProcess"/>
    <dgm:cxn modelId="{A1E45133-E0CE-41AD-9818-81E283CAE21A}" type="presOf" srcId="{80E39A98-2949-4383-AF8B-8CF74E4F9B16}" destId="{E1F6BF43-1733-4033-AEE5-60702642DCF0}" srcOrd="0" destOrd="2" presId="urn:microsoft.com/office/officeart/2009/3/layout/RandomtoResultProcess"/>
    <dgm:cxn modelId="{1AC7964B-16AA-45C1-BE91-7CC6C7202B37}" srcId="{0D8EF1D9-C32F-478A-ACBE-31A8DFE89995}" destId="{B0A5E5B7-0A19-4004-8606-3CFB93917820}" srcOrd="2" destOrd="0" parTransId="{38EC9C54-8BE7-482F-BE43-F8551BC116DC}" sibTransId="{82CD24ED-7680-46B3-9F0E-EB82D0A3B49F}"/>
    <dgm:cxn modelId="{D1EF8F32-88FF-4C65-A529-006F3A38A180}" srcId="{822F5886-94D8-40D8-A549-EF5B192B87E2}" destId="{25C70F56-95C9-4379-B575-70BEA69958FD}" srcOrd="4" destOrd="0" parTransId="{2001308F-6770-4809-A082-D4711F8FE86F}" sibTransId="{1C5D7D5C-6F98-4257-AC57-DA6354DF34DB}"/>
    <dgm:cxn modelId="{5A1DEACB-9B1A-444A-9AAB-D504C3F9F5C9}" type="presOf" srcId="{C8454C3A-7647-4D74-A29C-E6A19C436183}" destId="{F653F23F-2C57-46A8-A6EE-4C94D31FD1AA}" srcOrd="0" destOrd="3" presId="urn:microsoft.com/office/officeart/2009/3/layout/RandomtoResultProcess"/>
    <dgm:cxn modelId="{DD027C9A-5805-4B64-8E61-D20960D3E7C7}" srcId="{822F5886-94D8-40D8-A549-EF5B192B87E2}" destId="{D31AA07B-FFFA-4A65-BC39-40798F01DFEE}" srcOrd="2" destOrd="0" parTransId="{4D77DF23-49E4-439A-9E83-6985B9F625C4}" sibTransId="{D80CF3B4-7938-4FD1-B1BE-CE331524F531}"/>
    <dgm:cxn modelId="{05BA9010-B658-4641-B9D8-97EF8EBC1550}" type="presOf" srcId="{3A3448C6-D214-453E-BCFB-65E8E8737F8A}" destId="{35D0DB32-4534-463A-8682-63D431B5761F}" srcOrd="0" destOrd="0" presId="urn:microsoft.com/office/officeart/2009/3/layout/RandomtoResultProcess"/>
    <dgm:cxn modelId="{E9B0BA91-DFF3-4E91-872E-FF655FB1EC15}" srcId="{446111D7-FB14-4B15-9C92-0A81883262C7}" destId="{7316E5D9-1617-423A-8B04-9A31368FACC1}" srcOrd="2" destOrd="0" parTransId="{6890B0A8-9D13-4E0B-9238-9E7230FF8C41}" sibTransId="{BEF2471E-1F67-4056-9F50-9FCFD2E5641E}"/>
    <dgm:cxn modelId="{22BEFBCA-5ABF-4F6F-B15A-C8954045F0DF}" type="presOf" srcId="{4F53B9E7-A43F-4B3F-8823-01B3E04B6F1D}" destId="{453E3B0F-1E57-4D4C-A6D7-7D78B454ACAD}" srcOrd="0" destOrd="0" presId="urn:microsoft.com/office/officeart/2009/3/layout/RandomtoResultProcess"/>
    <dgm:cxn modelId="{154FA0B4-A0EC-4028-9573-46F93E8CF10D}" type="presOf" srcId="{B0A5E5B7-0A19-4004-8606-3CFB93917820}" destId="{03902ACE-1885-4450-9D8D-E4DF1315CF31}" srcOrd="0" destOrd="2" presId="urn:microsoft.com/office/officeart/2009/3/layout/RandomtoResultProcess"/>
    <dgm:cxn modelId="{E44882C1-AEA5-4DCA-BE84-009133BA6F3E}" srcId="{3A3448C6-D214-453E-BCFB-65E8E8737F8A}" destId="{393A483E-7C46-43E7-BF43-52211A57A201}" srcOrd="3" destOrd="0" parTransId="{8CDC150F-2AEA-4148-841F-B995BC032291}" sibTransId="{15683A46-B808-4FAF-9BA1-4EC049FC00D9}"/>
    <dgm:cxn modelId="{18C64BF1-B4FC-4C66-8CA6-1AFAACD0F085}" srcId="{822F5886-94D8-40D8-A549-EF5B192B87E2}" destId="{887A2F46-6A11-4A02-A2DB-103FFAEFC53F}" srcOrd="3" destOrd="0" parTransId="{06F4DDF1-F2DB-4F75-8005-4EA219ECE766}" sibTransId="{F22AFB7B-F80F-465C-A7BA-EF41192EBCFB}"/>
    <dgm:cxn modelId="{FBF0E9E0-0B2F-4E88-809C-C9E80940F936}" type="presOf" srcId="{FF043482-4E95-45B4-A601-C9202B72C0B2}" destId="{F653F23F-2C57-46A8-A6EE-4C94D31FD1AA}" srcOrd="0" destOrd="0" presId="urn:microsoft.com/office/officeart/2009/3/layout/RandomtoResultProcess"/>
    <dgm:cxn modelId="{5B10C922-D015-47C0-A735-7105FFE6B465}" type="presOf" srcId="{38259C72-D7E5-4745-BC70-5635DD2A06DB}" destId="{9808C9A0-3A91-4763-9E64-C16CE7A873EA}" srcOrd="0" destOrd="3" presId="urn:microsoft.com/office/officeart/2009/3/layout/RandomtoResultProcess"/>
    <dgm:cxn modelId="{D079BD49-52DB-4D1D-B00F-44B9DF53E62B}" srcId="{068C3C58-F195-458F-AF26-CC4C7F00D931}" destId="{42C86B02-F7D6-49CA-AA7C-E84A058209C7}" srcOrd="5" destOrd="0" parTransId="{463BC1A7-6E7F-47DF-9002-64689EB83856}" sibTransId="{26804CA3-F669-4EAA-AAB7-9D691B0C2F72}"/>
    <dgm:cxn modelId="{984BCFDC-5F21-45F3-A346-42ACBD24EF1F}" type="presOf" srcId="{068C3C58-F195-458F-AF26-CC4C7F00D931}" destId="{294C11C8-3F1C-4B71-B015-B9F7757CA447}" srcOrd="0" destOrd="0" presId="urn:microsoft.com/office/officeart/2009/3/layout/RandomtoResultProcess"/>
    <dgm:cxn modelId="{23D6B24E-1D2C-4531-8DBB-EA83F6E7130F}" type="presOf" srcId="{0D8EF1D9-C32F-478A-ACBE-31A8DFE89995}" destId="{3B1E22FA-BFAF-43CE-8780-E9EDC3419E3E}" srcOrd="0" destOrd="0" presId="urn:microsoft.com/office/officeart/2009/3/layout/RandomtoResultProcess"/>
    <dgm:cxn modelId="{D379180C-382C-4198-B31E-4FD84B6BF8BC}" srcId="{0D8EF1D9-C32F-478A-ACBE-31A8DFE89995}" destId="{40698C4E-4F45-429B-9594-F51DBF832004}" srcOrd="1" destOrd="0" parTransId="{33D8D4ED-9C75-4781-A4D3-26B10DE135DA}" sibTransId="{A8D324C7-D394-41C7-A09F-2AF07E2C6B3B}"/>
    <dgm:cxn modelId="{641AD5C4-B1F0-4CB0-B3BA-5800EC19B092}" type="presOf" srcId="{887A2F46-6A11-4A02-A2DB-103FFAEFC53F}" destId="{453E3B0F-1E57-4D4C-A6D7-7D78B454ACAD}" srcOrd="0" destOrd="3" presId="urn:microsoft.com/office/officeart/2009/3/layout/RandomtoResultProcess"/>
    <dgm:cxn modelId="{57BE0F8B-8EC2-4DA0-9FEB-21EEA0A3A31B}" type="presOf" srcId="{71E8056B-B2F0-4E85-804D-1D72FF516C91}" destId="{9808C9A0-3A91-4763-9E64-C16CE7A873EA}" srcOrd="0" destOrd="0" presId="urn:microsoft.com/office/officeart/2009/3/layout/RandomtoResultProcess"/>
    <dgm:cxn modelId="{DE3F2848-6602-4BE5-A646-758E286E5BA7}" srcId="{068C3C58-F195-458F-AF26-CC4C7F00D931}" destId="{38259C72-D7E5-4745-BC70-5635DD2A06DB}" srcOrd="3" destOrd="0" parTransId="{810351BF-B437-4070-BAA3-8230F55103B2}" sibTransId="{CC48E5E9-28B7-4BF5-A123-EBBCD9EC30CA}"/>
    <dgm:cxn modelId="{421EECEF-6CE0-4168-A553-A67B279CD10D}" type="presOf" srcId="{393A483E-7C46-43E7-BF43-52211A57A201}" destId="{E1F6BF43-1733-4033-AEE5-60702642DCF0}" srcOrd="0" destOrd="3" presId="urn:microsoft.com/office/officeart/2009/3/layout/RandomtoResultProcess"/>
    <dgm:cxn modelId="{531036FE-8E09-4DF1-9705-B87DBC0C3F72}" srcId="{3A3448C6-D214-453E-BCFB-65E8E8737F8A}" destId="{80E39A98-2949-4383-AF8B-8CF74E4F9B16}" srcOrd="2" destOrd="0" parTransId="{106C82DA-9EBB-49B5-B988-57FB0DF24635}" sibTransId="{ED1C850E-BC4A-4970-8971-12A6C9B6A985}"/>
    <dgm:cxn modelId="{2E78EC25-6EF2-4218-BFA5-DDD34BA4862A}" type="presOf" srcId="{B3055EA2-4B19-4367-AB5F-220E3CD0ADDD}" destId="{9808C9A0-3A91-4763-9E64-C16CE7A873EA}" srcOrd="0" destOrd="4" presId="urn:microsoft.com/office/officeart/2009/3/layout/RandomtoResultProcess"/>
    <dgm:cxn modelId="{BB6ED820-D8E1-44B0-A268-6C5F2019EFD2}" type="presOf" srcId="{A002CD1A-A818-4E78-9915-D216F377EF5B}" destId="{03902ACE-1885-4450-9D8D-E4DF1315CF31}" srcOrd="0" destOrd="0" presId="urn:microsoft.com/office/officeart/2009/3/layout/RandomtoResultProcess"/>
    <dgm:cxn modelId="{D2D0A831-CE15-4C6D-85F8-6AA060A973E6}" type="presOf" srcId="{67301163-758B-4CFF-901A-66532E42DAFD}" destId="{F653F23F-2C57-46A8-A6EE-4C94D31FD1AA}" srcOrd="0" destOrd="2" presId="urn:microsoft.com/office/officeart/2009/3/layout/RandomtoResultProcess"/>
    <dgm:cxn modelId="{7FFE054B-982B-481F-B284-217DD4E4DA82}" type="presOf" srcId="{D31AA07B-FFFA-4A65-BC39-40798F01DFEE}" destId="{453E3B0F-1E57-4D4C-A6D7-7D78B454ACAD}" srcOrd="0" destOrd="2" presId="urn:microsoft.com/office/officeart/2009/3/layout/RandomtoResultProcess"/>
    <dgm:cxn modelId="{2663E84A-4E13-4640-BA36-3499BEBB69D3}" srcId="{068C3C58-F195-458F-AF26-CC4C7F00D931}" destId="{667A22C8-4D26-4C5E-9B1B-45C048C51090}" srcOrd="1" destOrd="0" parTransId="{BF00F520-2844-4E8C-86E9-89BD48DF6617}" sibTransId="{C024CD00-430D-4BD6-A1B8-1200521703B2}"/>
    <dgm:cxn modelId="{F4831C41-16AF-470F-B784-87222F87E33E}" type="presOf" srcId="{67D1610C-1321-4EE7-9FD4-247E35EFFD72}" destId="{453E3B0F-1E57-4D4C-A6D7-7D78B454ACAD}" srcOrd="0" destOrd="1" presId="urn:microsoft.com/office/officeart/2009/3/layout/RandomtoResultProcess"/>
    <dgm:cxn modelId="{A754C13F-45C1-4626-AF2F-B853E4A59895}" srcId="{068C3C58-F195-458F-AF26-CC4C7F00D931}" destId="{5194606B-0C4E-4C1F-95C3-3485F267B462}" srcOrd="2" destOrd="0" parTransId="{99212CFC-D50F-43F7-9781-379108EC5785}" sibTransId="{2E9BE1D9-4F1B-4037-8774-35BD4C5023DA}"/>
    <dgm:cxn modelId="{58E527DC-76F9-4290-A5E4-53CEBC942A92}" srcId="{068C3C58-F195-458F-AF26-CC4C7F00D931}" destId="{B3055EA2-4B19-4367-AB5F-220E3CD0ADDD}" srcOrd="4" destOrd="0" parTransId="{D0E8EB32-B0A6-4EA8-BF61-AA78149DA090}" sibTransId="{E89D3FFF-28E3-48ED-A0E2-6D435DDBD6E7}"/>
    <dgm:cxn modelId="{79267D99-61DC-4703-BC9D-15F006388EC1}" type="presParOf" srcId="{7752BE53-2D19-410B-B224-F321AADF2B6E}" destId="{33FBF89D-FD23-401D-AE03-59AE08C60D70}" srcOrd="0" destOrd="0" presId="urn:microsoft.com/office/officeart/2009/3/layout/RandomtoResultProcess"/>
    <dgm:cxn modelId="{1824D50A-B96C-4D6D-988A-9D4049D51D70}" type="presParOf" srcId="{33FBF89D-FD23-401D-AE03-59AE08C60D70}" destId="{294C11C8-3F1C-4B71-B015-B9F7757CA447}" srcOrd="0" destOrd="0" presId="urn:microsoft.com/office/officeart/2009/3/layout/RandomtoResultProcess"/>
    <dgm:cxn modelId="{9C3F91AA-FA22-4D59-9C79-2777B003E6BB}" type="presParOf" srcId="{33FBF89D-FD23-401D-AE03-59AE08C60D70}" destId="{9808C9A0-3A91-4763-9E64-C16CE7A873EA}" srcOrd="1" destOrd="0" presId="urn:microsoft.com/office/officeart/2009/3/layout/RandomtoResultProcess"/>
    <dgm:cxn modelId="{E43C5537-29EF-4447-A21A-2BBE252866A3}" type="presParOf" srcId="{33FBF89D-FD23-401D-AE03-59AE08C60D70}" destId="{16C9C8B5-490B-49B2-BDFB-3B56FCD24C7D}" srcOrd="2" destOrd="0" presId="urn:microsoft.com/office/officeart/2009/3/layout/RandomtoResultProcess"/>
    <dgm:cxn modelId="{CCAE0DE7-D16F-45C0-A13A-8724F21B4B12}" type="presParOf" srcId="{33FBF89D-FD23-401D-AE03-59AE08C60D70}" destId="{7849717A-54AD-480B-B0C9-C44444289B36}" srcOrd="3" destOrd="0" presId="urn:microsoft.com/office/officeart/2009/3/layout/RandomtoResultProcess"/>
    <dgm:cxn modelId="{EFADEAB1-69A0-4454-82EE-7A790EBF1BA9}" type="presParOf" srcId="{33FBF89D-FD23-401D-AE03-59AE08C60D70}" destId="{13AD51D4-5434-4380-8213-58454EC483A6}" srcOrd="4" destOrd="0" presId="urn:microsoft.com/office/officeart/2009/3/layout/RandomtoResultProcess"/>
    <dgm:cxn modelId="{3FB8FAE5-8B14-4013-8083-9C495E00EEB5}" type="presParOf" srcId="{33FBF89D-FD23-401D-AE03-59AE08C60D70}" destId="{197512A8-3847-4BCC-9932-5C3C7B32B79C}" srcOrd="5" destOrd="0" presId="urn:microsoft.com/office/officeart/2009/3/layout/RandomtoResultProcess"/>
    <dgm:cxn modelId="{C176E79D-B8BF-4F2A-876E-B40849F26AEF}" type="presParOf" srcId="{33FBF89D-FD23-401D-AE03-59AE08C60D70}" destId="{B13203B1-F143-4C9F-A8FF-E50E945DD5AB}" srcOrd="6" destOrd="0" presId="urn:microsoft.com/office/officeart/2009/3/layout/RandomtoResultProcess"/>
    <dgm:cxn modelId="{0A8F9148-DCF2-4567-B63F-039E9F1C373D}" type="presParOf" srcId="{33FBF89D-FD23-401D-AE03-59AE08C60D70}" destId="{E6BE29CC-9163-4B6C-AB20-6D1AA8C73B26}" srcOrd="7" destOrd="0" presId="urn:microsoft.com/office/officeart/2009/3/layout/RandomtoResultProcess"/>
    <dgm:cxn modelId="{FA5F7ED9-FAE5-4015-9276-D2031A9F8154}" type="presParOf" srcId="{33FBF89D-FD23-401D-AE03-59AE08C60D70}" destId="{9CDB841A-5AA5-4FC8-92BA-11E69F09EFDE}" srcOrd="8" destOrd="0" presId="urn:microsoft.com/office/officeart/2009/3/layout/RandomtoResultProcess"/>
    <dgm:cxn modelId="{67D3FDE7-E69B-4B29-9506-844FF1BAB48D}" type="presParOf" srcId="{33FBF89D-FD23-401D-AE03-59AE08C60D70}" destId="{F4BC43D7-F455-434A-AD92-7C07B54CBEB0}" srcOrd="9" destOrd="0" presId="urn:microsoft.com/office/officeart/2009/3/layout/RandomtoResultProcess"/>
    <dgm:cxn modelId="{99F26AC5-1F2A-47BA-AA0E-005D858DE165}" type="presParOf" srcId="{33FBF89D-FD23-401D-AE03-59AE08C60D70}" destId="{7E9EED5A-3499-40EB-88C7-F598F62983DA}" srcOrd="10" destOrd="0" presId="urn:microsoft.com/office/officeart/2009/3/layout/RandomtoResultProcess"/>
    <dgm:cxn modelId="{94EDF9D2-9677-4DF8-954E-7B64D912C708}" type="presParOf" srcId="{33FBF89D-FD23-401D-AE03-59AE08C60D70}" destId="{EE9B0486-486F-4912-95EC-EC6224638207}" srcOrd="11" destOrd="0" presId="urn:microsoft.com/office/officeart/2009/3/layout/RandomtoResultProcess"/>
    <dgm:cxn modelId="{88D860E5-DC1A-4978-9593-8FED66751D04}" type="presParOf" srcId="{33FBF89D-FD23-401D-AE03-59AE08C60D70}" destId="{1B416F69-47CA-43CB-BD15-4ED0FB34A647}" srcOrd="12" destOrd="0" presId="urn:microsoft.com/office/officeart/2009/3/layout/RandomtoResultProcess"/>
    <dgm:cxn modelId="{4D90F5FE-390E-481C-87F4-03CDC785864C}" type="presParOf" srcId="{33FBF89D-FD23-401D-AE03-59AE08C60D70}" destId="{476AD5B5-C389-40CB-B8EB-687BA6BBDDC4}" srcOrd="13" destOrd="0" presId="urn:microsoft.com/office/officeart/2009/3/layout/RandomtoResultProcess"/>
    <dgm:cxn modelId="{044DF592-643A-4EEA-8BE3-E11F57B9ADC5}" type="presParOf" srcId="{33FBF89D-FD23-401D-AE03-59AE08C60D70}" destId="{981607A4-8CAF-4D80-9F48-7912C3D1FA04}" srcOrd="14" destOrd="0" presId="urn:microsoft.com/office/officeart/2009/3/layout/RandomtoResultProcess"/>
    <dgm:cxn modelId="{66C01D08-877E-4030-98D7-C65BCBB2B9D2}" type="presParOf" srcId="{33FBF89D-FD23-401D-AE03-59AE08C60D70}" destId="{17F62C05-E22E-4FC1-835C-70B66AAD0409}" srcOrd="15" destOrd="0" presId="urn:microsoft.com/office/officeart/2009/3/layout/RandomtoResultProcess"/>
    <dgm:cxn modelId="{8665851F-0A7A-4144-B65D-1DEC47961377}" type="presParOf" srcId="{33FBF89D-FD23-401D-AE03-59AE08C60D70}" destId="{2943B9A6-DA3E-494E-8C9D-EF932786FC89}" srcOrd="16" destOrd="0" presId="urn:microsoft.com/office/officeart/2009/3/layout/RandomtoResultProcess"/>
    <dgm:cxn modelId="{9D98438A-C421-4DAA-BE32-E0043871F011}" type="presParOf" srcId="{33FBF89D-FD23-401D-AE03-59AE08C60D70}" destId="{117B2C8E-0C69-46D4-AF2F-7FF9A2038F66}" srcOrd="17" destOrd="0" presId="urn:microsoft.com/office/officeart/2009/3/layout/RandomtoResultProcess"/>
    <dgm:cxn modelId="{32066DEB-A875-4C60-B274-A9B46F1255AB}" type="presParOf" srcId="{33FBF89D-FD23-401D-AE03-59AE08C60D70}" destId="{F2EF90EF-C5BF-4EE3-8B8C-11752FED6597}" srcOrd="18" destOrd="0" presId="urn:microsoft.com/office/officeart/2009/3/layout/RandomtoResultProcess"/>
    <dgm:cxn modelId="{128A64B4-C15A-4A4D-AFAF-FF6753859C04}" type="presParOf" srcId="{33FBF89D-FD23-401D-AE03-59AE08C60D70}" destId="{77EBD74F-1DE7-4ECA-B19D-DB0CF1C59569}" srcOrd="19" destOrd="0" presId="urn:microsoft.com/office/officeart/2009/3/layout/RandomtoResultProcess"/>
    <dgm:cxn modelId="{830380AF-B178-4AEE-9695-F0D63A352CB2}" type="presParOf" srcId="{7752BE53-2D19-410B-B224-F321AADF2B6E}" destId="{F04092BD-34E5-449B-854F-EFBBF5C5D43B}" srcOrd="1" destOrd="0" presId="urn:microsoft.com/office/officeart/2009/3/layout/RandomtoResultProcess"/>
    <dgm:cxn modelId="{76926424-5CE7-45A2-BF11-4A1682783942}" type="presParOf" srcId="{F04092BD-34E5-449B-854F-EFBBF5C5D43B}" destId="{19919A00-81F6-4ECF-B988-98405A56B522}" srcOrd="0" destOrd="0" presId="urn:microsoft.com/office/officeart/2009/3/layout/RandomtoResultProcess"/>
    <dgm:cxn modelId="{4177A72B-837F-4FCA-87EC-27E8611FB871}" type="presParOf" srcId="{F04092BD-34E5-449B-854F-EFBBF5C5D43B}" destId="{AA52F6D9-A2AF-409E-A78A-58EDCAEA0704}" srcOrd="1" destOrd="0" presId="urn:microsoft.com/office/officeart/2009/3/layout/RandomtoResultProcess"/>
    <dgm:cxn modelId="{E73E973B-F2BA-4859-9813-E0F4845249BB}" type="presParOf" srcId="{7752BE53-2D19-410B-B224-F321AADF2B6E}" destId="{1ACAEE1B-4CFE-4AC0-BCF4-F3DDE3D66B4F}" srcOrd="2" destOrd="0" presId="urn:microsoft.com/office/officeart/2009/3/layout/RandomtoResultProcess"/>
    <dgm:cxn modelId="{21BE50F1-EC7A-4BF8-9C88-B02740429B32}" type="presParOf" srcId="{1ACAEE1B-4CFE-4AC0-BCF4-F3DDE3D66B4F}" destId="{670416BF-EB43-4A24-9F0F-7E84DBF905CB}" srcOrd="0" destOrd="0" presId="urn:microsoft.com/office/officeart/2009/3/layout/RandomtoResultProcess"/>
    <dgm:cxn modelId="{B100E9F8-3591-4955-B8E7-526B82220A26}" type="presParOf" srcId="{1ACAEE1B-4CFE-4AC0-BCF4-F3DDE3D66B4F}" destId="{453E3B0F-1E57-4D4C-A6D7-7D78B454ACAD}" srcOrd="1" destOrd="0" presId="urn:microsoft.com/office/officeart/2009/3/layout/RandomtoResultProcess"/>
    <dgm:cxn modelId="{F73006C1-E6EE-4AD0-B10B-23EF40B49202}" type="presParOf" srcId="{1ACAEE1B-4CFE-4AC0-BCF4-F3DDE3D66B4F}" destId="{782FAC2E-906F-49AE-81F3-51029D879B44}" srcOrd="2" destOrd="0" presId="urn:microsoft.com/office/officeart/2009/3/layout/RandomtoResultProcess"/>
    <dgm:cxn modelId="{0D4B4C3B-DD34-4D03-A3C3-51EDEF49172A}" type="presParOf" srcId="{7752BE53-2D19-410B-B224-F321AADF2B6E}" destId="{F35FA147-5728-4850-98AA-717DCAD75CA9}" srcOrd="3" destOrd="0" presId="urn:microsoft.com/office/officeart/2009/3/layout/RandomtoResultProcess"/>
    <dgm:cxn modelId="{FC94844C-6C94-4697-871F-220EFBE04D05}" type="presParOf" srcId="{F35FA147-5728-4850-98AA-717DCAD75CA9}" destId="{7642E82C-C9B7-4026-810D-ED6EC2849B5B}" srcOrd="0" destOrd="0" presId="urn:microsoft.com/office/officeart/2009/3/layout/RandomtoResultProcess"/>
    <dgm:cxn modelId="{0565A573-FE5B-41A6-A360-860FDBCA6869}" type="presParOf" srcId="{F35FA147-5728-4850-98AA-717DCAD75CA9}" destId="{3B0A62DE-5265-4285-8FD5-208D9E7D2E3C}" srcOrd="1" destOrd="0" presId="urn:microsoft.com/office/officeart/2009/3/layout/RandomtoResultProcess"/>
    <dgm:cxn modelId="{E253B20C-FFFB-4CE8-8166-A8D52759207B}" type="presParOf" srcId="{7752BE53-2D19-410B-B224-F321AADF2B6E}" destId="{AEFF3B34-271A-4B93-B355-3423C7E403FE}" srcOrd="4" destOrd="0" presId="urn:microsoft.com/office/officeart/2009/3/layout/RandomtoResultProcess"/>
    <dgm:cxn modelId="{D58BACFE-9B42-4A04-8874-89D24421129D}" type="presParOf" srcId="{AEFF3B34-271A-4B93-B355-3423C7E403FE}" destId="{A3162233-8DDB-489F-B019-B1ADA2D2E852}" srcOrd="0" destOrd="0" presId="urn:microsoft.com/office/officeart/2009/3/layout/RandomtoResultProcess"/>
    <dgm:cxn modelId="{70A0E607-7870-43AE-9541-CEC33024DDF9}" type="presParOf" srcId="{AEFF3B34-271A-4B93-B355-3423C7E403FE}" destId="{F653F23F-2C57-46A8-A6EE-4C94D31FD1AA}" srcOrd="1" destOrd="0" presId="urn:microsoft.com/office/officeart/2009/3/layout/RandomtoResultProcess"/>
    <dgm:cxn modelId="{A1C41CBD-DE57-4561-AC2C-7330BB406DCC}" type="presParOf" srcId="{AEFF3B34-271A-4B93-B355-3423C7E403FE}" destId="{A67D868C-918F-4365-8D0F-0D7431C93E65}" srcOrd="2" destOrd="0" presId="urn:microsoft.com/office/officeart/2009/3/layout/RandomtoResultProcess"/>
    <dgm:cxn modelId="{7E852DF0-916F-4BBC-A9D4-B396E5A4CDDE}" type="presParOf" srcId="{7752BE53-2D19-410B-B224-F321AADF2B6E}" destId="{EE54CCBE-FDC5-4C22-B49F-9DAB23308F54}" srcOrd="5" destOrd="0" presId="urn:microsoft.com/office/officeart/2009/3/layout/RandomtoResultProcess"/>
    <dgm:cxn modelId="{6189C96D-AB16-4A91-8C83-9F59619CBE33}" type="presParOf" srcId="{EE54CCBE-FDC5-4C22-B49F-9DAB23308F54}" destId="{C75D0C35-DECC-4B94-92CD-0600DC5B86F2}" srcOrd="0" destOrd="0" presId="urn:microsoft.com/office/officeart/2009/3/layout/RandomtoResultProcess"/>
    <dgm:cxn modelId="{8A6609C1-E819-4352-B43E-903E7F2565B9}" type="presParOf" srcId="{EE54CCBE-FDC5-4C22-B49F-9DAB23308F54}" destId="{CB5AB7C3-2E38-491D-BDE0-EB73C7D1A87D}" srcOrd="1" destOrd="0" presId="urn:microsoft.com/office/officeart/2009/3/layout/RandomtoResultProcess"/>
    <dgm:cxn modelId="{F3BA803D-C941-4BEF-A2FB-BC27F34B288B}" type="presParOf" srcId="{7752BE53-2D19-410B-B224-F321AADF2B6E}" destId="{E21659D3-58BF-434B-9E1A-9D6C8AD22704}" srcOrd="6" destOrd="0" presId="urn:microsoft.com/office/officeart/2009/3/layout/RandomtoResultProcess"/>
    <dgm:cxn modelId="{1F32690A-F785-4951-96BE-386B45FD229E}" type="presParOf" srcId="{E21659D3-58BF-434B-9E1A-9D6C8AD22704}" destId="{35D0DB32-4534-463A-8682-63D431B5761F}" srcOrd="0" destOrd="0" presId="urn:microsoft.com/office/officeart/2009/3/layout/RandomtoResultProcess"/>
    <dgm:cxn modelId="{06FDBAAD-82C4-4C57-BF6C-119FFB6A9F10}" type="presParOf" srcId="{E21659D3-58BF-434B-9E1A-9D6C8AD22704}" destId="{E1F6BF43-1733-4033-AEE5-60702642DCF0}" srcOrd="1" destOrd="0" presId="urn:microsoft.com/office/officeart/2009/3/layout/RandomtoResultProcess"/>
    <dgm:cxn modelId="{0D0E36A5-04DD-4AA4-B31A-4DBB1E5012C9}" type="presParOf" srcId="{E21659D3-58BF-434B-9E1A-9D6C8AD22704}" destId="{7478516C-AF89-41B0-B13A-EDA3B14236A3}" srcOrd="2" destOrd="0" presId="urn:microsoft.com/office/officeart/2009/3/layout/RandomtoResultProcess"/>
    <dgm:cxn modelId="{1808E60D-8FB7-45A8-A8D2-42C266CFA91A}" type="presParOf" srcId="{7752BE53-2D19-410B-B224-F321AADF2B6E}" destId="{1DCB0A97-1207-451F-BF60-D6BEBE17A301}" srcOrd="7" destOrd="0" presId="urn:microsoft.com/office/officeart/2009/3/layout/RandomtoResultProcess"/>
    <dgm:cxn modelId="{96D1A47A-C8BD-47FB-984D-9E2BC7D98D51}" type="presParOf" srcId="{1DCB0A97-1207-451F-BF60-D6BEBE17A301}" destId="{50545D9D-3CCA-4F8E-AD01-F98B86BB3F77}" srcOrd="0" destOrd="0" presId="urn:microsoft.com/office/officeart/2009/3/layout/RandomtoResultProcess"/>
    <dgm:cxn modelId="{BF993A8A-C35F-453C-AB92-0881A7A24E70}" type="presParOf" srcId="{1DCB0A97-1207-451F-BF60-D6BEBE17A301}" destId="{A67EB52B-C832-4B0A-B1D1-97DABBF0A94E}" srcOrd="1" destOrd="0" presId="urn:microsoft.com/office/officeart/2009/3/layout/RandomtoResultProcess"/>
    <dgm:cxn modelId="{24C116F2-AF1D-466E-B6EF-DC7D0F584C68}" type="presParOf" srcId="{7752BE53-2D19-410B-B224-F321AADF2B6E}" destId="{53AE4CE0-4AA1-461C-9776-AE8C4033DB26}" srcOrd="8" destOrd="0" presId="urn:microsoft.com/office/officeart/2009/3/layout/RandomtoResultProcess"/>
    <dgm:cxn modelId="{1130BDE3-2FA6-4957-B8D9-126C9EA0EFAC}" type="presParOf" srcId="{53AE4CE0-4AA1-461C-9776-AE8C4033DB26}" destId="{3B1E22FA-BFAF-43CE-8780-E9EDC3419E3E}" srcOrd="0" destOrd="0" presId="urn:microsoft.com/office/officeart/2009/3/layout/RandomtoResultProcess"/>
    <dgm:cxn modelId="{121A2AC1-99EE-4EBC-BC6C-EFE25AEA4188}" type="presParOf" srcId="{53AE4CE0-4AA1-461C-9776-AE8C4033DB26}" destId="{03902ACE-1885-4450-9D8D-E4DF1315CF31}" srcOrd="1" destOrd="0" presId="urn:microsoft.com/office/officeart/2009/3/layout/RandomtoResultProcess"/>
    <dgm:cxn modelId="{B1899D3D-CB1A-462E-9EBB-1DEF27369B43}" type="presParOf" srcId="{53AE4CE0-4AA1-461C-9776-AE8C4033DB26}" destId="{9B513EA1-046D-4E65-8179-BA2D154E086D}" srcOrd="2" destOrd="0" presId="urn:microsoft.com/office/officeart/2009/3/layout/RandomtoResultProcess"/>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7C4FEAC-3626-694A-9233-BBB085DBDE47}">
      <dsp:nvSpPr>
        <dsp:cNvPr id="0" name=""/>
        <dsp:cNvSpPr/>
      </dsp:nvSpPr>
      <dsp:spPr>
        <a:xfrm>
          <a:off x="4019163" y="1456032"/>
          <a:ext cx="2104012" cy="500659"/>
        </a:xfrm>
        <a:custGeom>
          <a:avLst/>
          <a:gdLst/>
          <a:ahLst/>
          <a:cxnLst/>
          <a:rect l="0" t="0" r="0" b="0"/>
          <a:pathLst>
            <a:path>
              <a:moveTo>
                <a:pt x="0" y="0"/>
              </a:moveTo>
              <a:lnTo>
                <a:pt x="0" y="341184"/>
              </a:lnTo>
              <a:lnTo>
                <a:pt x="2104012" y="341184"/>
              </a:lnTo>
              <a:lnTo>
                <a:pt x="2104012" y="500659"/>
              </a:lnTo>
            </a:path>
          </a:pathLst>
        </a:custGeom>
        <a:noFill/>
        <a:ln w="9525" cap="flat" cmpd="sng" algn="ctr">
          <a:solidFill>
            <a:schemeClr val="accent2">
              <a:shade val="6000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4BB300F2-4CB2-644E-9343-BCCCFAA3696C}">
      <dsp:nvSpPr>
        <dsp:cNvPr id="0" name=""/>
        <dsp:cNvSpPr/>
      </dsp:nvSpPr>
      <dsp:spPr>
        <a:xfrm>
          <a:off x="4046775" y="3094640"/>
          <a:ext cx="3128407" cy="455841"/>
        </a:xfrm>
        <a:custGeom>
          <a:avLst/>
          <a:gdLst/>
          <a:ahLst/>
          <a:cxnLst/>
          <a:rect l="0" t="0" r="0" b="0"/>
          <a:pathLst>
            <a:path>
              <a:moveTo>
                <a:pt x="0" y="0"/>
              </a:moveTo>
              <a:lnTo>
                <a:pt x="0" y="296366"/>
              </a:lnTo>
              <a:lnTo>
                <a:pt x="3128407" y="296366"/>
              </a:lnTo>
              <a:lnTo>
                <a:pt x="3128407" y="455841"/>
              </a:lnTo>
            </a:path>
          </a:pathLst>
        </a:custGeom>
        <a:noFill/>
        <a:ln w="9525" cap="flat" cmpd="sng" algn="ctr">
          <a:solidFill>
            <a:schemeClr val="accent2">
              <a:shade val="8000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FB19CB27-96B0-AB44-815E-0F046327941C}">
      <dsp:nvSpPr>
        <dsp:cNvPr id="0" name=""/>
        <dsp:cNvSpPr/>
      </dsp:nvSpPr>
      <dsp:spPr>
        <a:xfrm>
          <a:off x="4046775" y="3094640"/>
          <a:ext cx="1024394" cy="455841"/>
        </a:xfrm>
        <a:custGeom>
          <a:avLst/>
          <a:gdLst/>
          <a:ahLst/>
          <a:cxnLst/>
          <a:rect l="0" t="0" r="0" b="0"/>
          <a:pathLst>
            <a:path>
              <a:moveTo>
                <a:pt x="0" y="0"/>
              </a:moveTo>
              <a:lnTo>
                <a:pt x="0" y="296366"/>
              </a:lnTo>
              <a:lnTo>
                <a:pt x="1024394" y="296366"/>
              </a:lnTo>
              <a:lnTo>
                <a:pt x="1024394" y="455841"/>
              </a:lnTo>
            </a:path>
          </a:pathLst>
        </a:custGeom>
        <a:noFill/>
        <a:ln w="9525" cap="flat" cmpd="sng" algn="ctr">
          <a:solidFill>
            <a:schemeClr val="accent2">
              <a:shade val="8000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7DE6812D-E10D-E849-B563-AE8BF4EF2D10}">
      <dsp:nvSpPr>
        <dsp:cNvPr id="0" name=""/>
        <dsp:cNvSpPr/>
      </dsp:nvSpPr>
      <dsp:spPr>
        <a:xfrm>
          <a:off x="2967156" y="3094640"/>
          <a:ext cx="1079618" cy="455841"/>
        </a:xfrm>
        <a:custGeom>
          <a:avLst/>
          <a:gdLst/>
          <a:ahLst/>
          <a:cxnLst/>
          <a:rect l="0" t="0" r="0" b="0"/>
          <a:pathLst>
            <a:path>
              <a:moveTo>
                <a:pt x="1079618" y="0"/>
              </a:moveTo>
              <a:lnTo>
                <a:pt x="1079618" y="296366"/>
              </a:lnTo>
              <a:lnTo>
                <a:pt x="0" y="296366"/>
              </a:lnTo>
              <a:lnTo>
                <a:pt x="0" y="455841"/>
              </a:lnTo>
            </a:path>
          </a:pathLst>
        </a:custGeom>
        <a:noFill/>
        <a:ln w="9525" cap="flat" cmpd="sng" algn="ctr">
          <a:solidFill>
            <a:schemeClr val="accent2">
              <a:shade val="8000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69C92C17-4ED1-8B45-B2C6-A2DBDA1C0578}">
      <dsp:nvSpPr>
        <dsp:cNvPr id="0" name=""/>
        <dsp:cNvSpPr/>
      </dsp:nvSpPr>
      <dsp:spPr>
        <a:xfrm>
          <a:off x="863143" y="3094640"/>
          <a:ext cx="3183631" cy="455841"/>
        </a:xfrm>
        <a:custGeom>
          <a:avLst/>
          <a:gdLst/>
          <a:ahLst/>
          <a:cxnLst/>
          <a:rect l="0" t="0" r="0" b="0"/>
          <a:pathLst>
            <a:path>
              <a:moveTo>
                <a:pt x="3183631" y="0"/>
              </a:moveTo>
              <a:lnTo>
                <a:pt x="3183631" y="296366"/>
              </a:lnTo>
              <a:lnTo>
                <a:pt x="0" y="296366"/>
              </a:lnTo>
              <a:lnTo>
                <a:pt x="0" y="455841"/>
              </a:lnTo>
            </a:path>
          </a:pathLst>
        </a:custGeom>
        <a:noFill/>
        <a:ln w="9525" cap="flat" cmpd="sng" algn="ctr">
          <a:solidFill>
            <a:schemeClr val="accent2">
              <a:shade val="8000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35E8D44A-1D09-E847-B280-75CC789BB377}">
      <dsp:nvSpPr>
        <dsp:cNvPr id="0" name=""/>
        <dsp:cNvSpPr/>
      </dsp:nvSpPr>
      <dsp:spPr>
        <a:xfrm>
          <a:off x="3973443" y="1456032"/>
          <a:ext cx="91440" cy="545477"/>
        </a:xfrm>
        <a:custGeom>
          <a:avLst/>
          <a:gdLst/>
          <a:ahLst/>
          <a:cxnLst/>
          <a:rect l="0" t="0" r="0" b="0"/>
          <a:pathLst>
            <a:path>
              <a:moveTo>
                <a:pt x="45720" y="0"/>
              </a:moveTo>
              <a:lnTo>
                <a:pt x="45720" y="386003"/>
              </a:lnTo>
              <a:lnTo>
                <a:pt x="73332" y="386003"/>
              </a:lnTo>
              <a:lnTo>
                <a:pt x="73332" y="545477"/>
              </a:lnTo>
            </a:path>
          </a:pathLst>
        </a:custGeom>
        <a:noFill/>
        <a:ln w="9525" cap="flat" cmpd="sng" algn="ctr">
          <a:solidFill>
            <a:schemeClr val="accent2">
              <a:shade val="6000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9A75350A-4A45-6A46-BB67-C051E177588F}">
      <dsp:nvSpPr>
        <dsp:cNvPr id="0" name=""/>
        <dsp:cNvSpPr/>
      </dsp:nvSpPr>
      <dsp:spPr>
        <a:xfrm>
          <a:off x="1915150" y="1456032"/>
          <a:ext cx="2104012" cy="500659"/>
        </a:xfrm>
        <a:custGeom>
          <a:avLst/>
          <a:gdLst/>
          <a:ahLst/>
          <a:cxnLst/>
          <a:rect l="0" t="0" r="0" b="0"/>
          <a:pathLst>
            <a:path>
              <a:moveTo>
                <a:pt x="2104012" y="0"/>
              </a:moveTo>
              <a:lnTo>
                <a:pt x="2104012" y="341184"/>
              </a:lnTo>
              <a:lnTo>
                <a:pt x="0" y="341184"/>
              </a:lnTo>
              <a:lnTo>
                <a:pt x="0" y="500659"/>
              </a:lnTo>
            </a:path>
          </a:pathLst>
        </a:custGeom>
        <a:noFill/>
        <a:ln w="9525" cap="flat" cmpd="sng" algn="ctr">
          <a:solidFill>
            <a:schemeClr val="accent2">
              <a:shade val="6000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642009C3-B9C1-5C42-AC02-F60F286499A9}">
      <dsp:nvSpPr>
        <dsp:cNvPr id="0" name=""/>
        <dsp:cNvSpPr/>
      </dsp:nvSpPr>
      <dsp:spPr>
        <a:xfrm>
          <a:off x="3158430" y="362902"/>
          <a:ext cx="1721465" cy="1093130"/>
        </a:xfrm>
        <a:prstGeom prst="roundRect">
          <a:avLst>
            <a:gd name="adj" fmla="val 10000"/>
          </a:avLst>
        </a:prstGeom>
        <a:solidFill>
          <a:srgbClr val="003366"/>
        </a:soli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sp>
    <dsp:sp modelId="{4F1F33B1-FE57-5F48-95DD-EE6EBA16AD34}">
      <dsp:nvSpPr>
        <dsp:cNvPr id="0" name=""/>
        <dsp:cNvSpPr/>
      </dsp:nvSpPr>
      <dsp:spPr>
        <a:xfrm>
          <a:off x="3349704" y="544612"/>
          <a:ext cx="1721465" cy="1093130"/>
        </a:xfrm>
        <a:prstGeom prst="roundRect">
          <a:avLst>
            <a:gd name="adj" fmla="val 10000"/>
          </a:avLst>
        </a:prstGeom>
        <a:solidFill>
          <a:schemeClr val="lt1">
            <a:alpha val="90000"/>
            <a:hueOff val="0"/>
            <a:satOff val="0"/>
            <a:lumOff val="0"/>
            <a:alphaOff val="0"/>
          </a:schemeClr>
        </a:solidFill>
        <a:ln w="9525" cap="flat" cmpd="sng" algn="ctr">
          <a:solidFill>
            <a:schemeClr val="accent2">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en-US" sz="1200" b="0" kern="1200" dirty="0" smtClean="0"/>
            <a:t>WIOA Steering Committee</a:t>
          </a:r>
        </a:p>
        <a:p>
          <a:pPr lvl="0" algn="ctr" defTabSz="533400">
            <a:lnSpc>
              <a:spcPct val="90000"/>
            </a:lnSpc>
            <a:spcBef>
              <a:spcPct val="0"/>
            </a:spcBef>
            <a:spcAft>
              <a:spcPct val="35000"/>
            </a:spcAft>
          </a:pPr>
          <a:r>
            <a:rPr lang="en-US" sz="1200" b="0" i="1" kern="1200" dirty="0" smtClean="0"/>
            <a:t>System Priorities</a:t>
          </a:r>
          <a:endParaRPr lang="en-US" sz="1200" b="0" i="1" kern="1200" dirty="0"/>
        </a:p>
      </dsp:txBody>
      <dsp:txXfrm>
        <a:off x="3381721" y="576629"/>
        <a:ext cx="1657431" cy="1029096"/>
      </dsp:txXfrm>
    </dsp:sp>
    <dsp:sp modelId="{5682E608-8315-AE47-9C0F-D414A2A12866}">
      <dsp:nvSpPr>
        <dsp:cNvPr id="0" name=""/>
        <dsp:cNvSpPr/>
      </dsp:nvSpPr>
      <dsp:spPr>
        <a:xfrm>
          <a:off x="1054417" y="1956692"/>
          <a:ext cx="1721465" cy="1093130"/>
        </a:xfrm>
        <a:prstGeom prst="roundRect">
          <a:avLst>
            <a:gd name="adj" fmla="val 10000"/>
          </a:avLst>
        </a:prstGeom>
        <a:solidFill>
          <a:srgbClr val="003366"/>
        </a:soli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sp>
    <dsp:sp modelId="{6C5ED8DF-6448-7842-A98F-4A35D54E9FA3}">
      <dsp:nvSpPr>
        <dsp:cNvPr id="0" name=""/>
        <dsp:cNvSpPr/>
      </dsp:nvSpPr>
      <dsp:spPr>
        <a:xfrm>
          <a:off x="1245691" y="2138402"/>
          <a:ext cx="1721465" cy="1093130"/>
        </a:xfrm>
        <a:prstGeom prst="roundRect">
          <a:avLst>
            <a:gd name="adj" fmla="val 10000"/>
          </a:avLst>
        </a:prstGeom>
        <a:solidFill>
          <a:schemeClr val="lt1">
            <a:alpha val="90000"/>
            <a:hueOff val="0"/>
            <a:satOff val="0"/>
            <a:lumOff val="0"/>
            <a:alphaOff val="0"/>
          </a:schemeClr>
        </a:solidFill>
        <a:ln w="9525" cap="flat" cmpd="sng" algn="ctr">
          <a:solidFill>
            <a:schemeClr val="accent2">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en-US" sz="1200" b="0" kern="1200" dirty="0" smtClean="0"/>
            <a:t>Eligible Training Provider List (ETPL) Workgroup</a:t>
          </a:r>
        </a:p>
      </dsp:txBody>
      <dsp:txXfrm>
        <a:off x="1277708" y="2170419"/>
        <a:ext cx="1657431" cy="1029096"/>
      </dsp:txXfrm>
    </dsp:sp>
    <dsp:sp modelId="{E5989614-8F13-AA4D-93EF-2CC076FAE23A}">
      <dsp:nvSpPr>
        <dsp:cNvPr id="0" name=""/>
        <dsp:cNvSpPr/>
      </dsp:nvSpPr>
      <dsp:spPr>
        <a:xfrm>
          <a:off x="3186042" y="2001510"/>
          <a:ext cx="1721465" cy="1093130"/>
        </a:xfrm>
        <a:prstGeom prst="roundRect">
          <a:avLst>
            <a:gd name="adj" fmla="val 10000"/>
          </a:avLst>
        </a:prstGeom>
        <a:solidFill>
          <a:srgbClr val="003366"/>
        </a:soli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sp>
    <dsp:sp modelId="{45444E5F-3E50-BF49-A30D-960AEA8656FE}">
      <dsp:nvSpPr>
        <dsp:cNvPr id="0" name=""/>
        <dsp:cNvSpPr/>
      </dsp:nvSpPr>
      <dsp:spPr>
        <a:xfrm>
          <a:off x="3377316" y="2183220"/>
          <a:ext cx="1721465" cy="1093130"/>
        </a:xfrm>
        <a:prstGeom prst="roundRect">
          <a:avLst>
            <a:gd name="adj" fmla="val 10000"/>
          </a:avLst>
        </a:prstGeom>
        <a:solidFill>
          <a:schemeClr val="lt1">
            <a:alpha val="90000"/>
            <a:hueOff val="0"/>
            <a:satOff val="0"/>
            <a:lumOff val="0"/>
            <a:alphaOff val="0"/>
          </a:schemeClr>
        </a:solidFill>
        <a:ln w="9525" cap="flat" cmpd="sng" algn="ctr">
          <a:solidFill>
            <a:schemeClr val="accent2">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en-US" sz="1200" b="0" kern="1200" dirty="0" smtClean="0"/>
            <a:t>Job Seeker and Employer (JS&amp;E) Workgroup</a:t>
          </a:r>
        </a:p>
      </dsp:txBody>
      <dsp:txXfrm>
        <a:off x="3409333" y="2215237"/>
        <a:ext cx="1657431" cy="1029096"/>
      </dsp:txXfrm>
    </dsp:sp>
    <dsp:sp modelId="{AECC9F9F-1E89-C147-B1F0-7FAC729B0202}">
      <dsp:nvSpPr>
        <dsp:cNvPr id="0" name=""/>
        <dsp:cNvSpPr/>
      </dsp:nvSpPr>
      <dsp:spPr>
        <a:xfrm>
          <a:off x="2411" y="3550482"/>
          <a:ext cx="1721465" cy="1093130"/>
        </a:xfrm>
        <a:prstGeom prst="roundRect">
          <a:avLst>
            <a:gd name="adj" fmla="val 10000"/>
          </a:avLst>
        </a:prstGeom>
        <a:solidFill>
          <a:srgbClr val="003366"/>
        </a:soli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sp>
    <dsp:sp modelId="{F8A83277-6416-784D-8393-B2009ADE644A}">
      <dsp:nvSpPr>
        <dsp:cNvPr id="0" name=""/>
        <dsp:cNvSpPr/>
      </dsp:nvSpPr>
      <dsp:spPr>
        <a:xfrm>
          <a:off x="193684" y="3732192"/>
          <a:ext cx="1721465" cy="1093130"/>
        </a:xfrm>
        <a:prstGeom prst="roundRect">
          <a:avLst>
            <a:gd name="adj" fmla="val 10000"/>
          </a:avLst>
        </a:prstGeom>
        <a:solidFill>
          <a:schemeClr val="lt1">
            <a:alpha val="90000"/>
            <a:hueOff val="0"/>
            <a:satOff val="0"/>
            <a:lumOff val="0"/>
            <a:alphaOff val="0"/>
          </a:schemeClr>
        </a:solidFill>
        <a:ln w="9525" cap="flat" cmpd="sng" algn="ctr">
          <a:solidFill>
            <a:schemeClr val="accent2">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en-US" sz="1200" b="0" kern="1200" dirty="0" smtClean="0"/>
            <a:t>Workforce Board Standards/ Certification</a:t>
          </a:r>
        </a:p>
        <a:p>
          <a:pPr lvl="0" algn="ctr" defTabSz="533400">
            <a:lnSpc>
              <a:spcPct val="90000"/>
            </a:lnSpc>
            <a:spcBef>
              <a:spcPct val="0"/>
            </a:spcBef>
            <a:spcAft>
              <a:spcPct val="35000"/>
            </a:spcAft>
          </a:pPr>
          <a:r>
            <a:rPr lang="en-US" sz="1200" b="0" kern="1200" dirty="0" smtClean="0"/>
            <a:t>(JS&amp;E Sub-group)</a:t>
          </a:r>
          <a:endParaRPr lang="en-US" sz="1200" b="0" kern="1200" dirty="0"/>
        </a:p>
      </dsp:txBody>
      <dsp:txXfrm>
        <a:off x="225701" y="3764209"/>
        <a:ext cx="1657431" cy="1029096"/>
      </dsp:txXfrm>
    </dsp:sp>
    <dsp:sp modelId="{8284C1A6-3355-7E4E-853B-0A99B4B16E45}">
      <dsp:nvSpPr>
        <dsp:cNvPr id="0" name=""/>
        <dsp:cNvSpPr/>
      </dsp:nvSpPr>
      <dsp:spPr>
        <a:xfrm>
          <a:off x="2106423" y="3550482"/>
          <a:ext cx="1721465" cy="1093130"/>
        </a:xfrm>
        <a:prstGeom prst="roundRect">
          <a:avLst>
            <a:gd name="adj" fmla="val 10000"/>
          </a:avLst>
        </a:prstGeom>
        <a:solidFill>
          <a:srgbClr val="003366"/>
        </a:soli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sp>
    <dsp:sp modelId="{BF530FAC-953C-C340-AE1F-28E0DF0E1749}">
      <dsp:nvSpPr>
        <dsp:cNvPr id="0" name=""/>
        <dsp:cNvSpPr/>
      </dsp:nvSpPr>
      <dsp:spPr>
        <a:xfrm>
          <a:off x="2297697" y="3732192"/>
          <a:ext cx="1721465" cy="1093130"/>
        </a:xfrm>
        <a:prstGeom prst="roundRect">
          <a:avLst>
            <a:gd name="adj" fmla="val 10000"/>
          </a:avLst>
        </a:prstGeom>
        <a:solidFill>
          <a:schemeClr val="lt1">
            <a:alpha val="90000"/>
            <a:hueOff val="0"/>
            <a:satOff val="0"/>
            <a:lumOff val="0"/>
            <a:alphaOff val="0"/>
          </a:schemeClr>
        </a:solidFill>
        <a:ln w="9525" cap="flat" cmpd="sng" algn="ctr">
          <a:solidFill>
            <a:schemeClr val="accent2">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en-US" sz="1200" b="0" kern="1200" dirty="0" smtClean="0"/>
            <a:t>Career Center Standards &amp; Selection Process (statewide baselines)</a:t>
          </a:r>
        </a:p>
        <a:p>
          <a:pPr lvl="0" algn="ctr" defTabSz="533400">
            <a:lnSpc>
              <a:spcPct val="90000"/>
            </a:lnSpc>
            <a:spcBef>
              <a:spcPct val="0"/>
            </a:spcBef>
            <a:spcAft>
              <a:spcPct val="35000"/>
            </a:spcAft>
          </a:pPr>
          <a:r>
            <a:rPr lang="en-US" sz="1200" b="0" kern="1200" dirty="0" smtClean="0"/>
            <a:t>(JS&amp;E Sub-group)</a:t>
          </a:r>
          <a:endParaRPr lang="en-US" sz="1200" b="0" kern="1200" dirty="0"/>
        </a:p>
      </dsp:txBody>
      <dsp:txXfrm>
        <a:off x="2329714" y="3764209"/>
        <a:ext cx="1657431" cy="1029096"/>
      </dsp:txXfrm>
    </dsp:sp>
    <dsp:sp modelId="{C31E863C-0514-7E49-A7D3-8BCF95C1EFF1}">
      <dsp:nvSpPr>
        <dsp:cNvPr id="0" name=""/>
        <dsp:cNvSpPr/>
      </dsp:nvSpPr>
      <dsp:spPr>
        <a:xfrm>
          <a:off x="4210436" y="3550482"/>
          <a:ext cx="1721465" cy="1093130"/>
        </a:xfrm>
        <a:prstGeom prst="roundRect">
          <a:avLst>
            <a:gd name="adj" fmla="val 10000"/>
          </a:avLst>
        </a:prstGeom>
        <a:solidFill>
          <a:srgbClr val="003366"/>
        </a:soli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sp>
    <dsp:sp modelId="{31AD95A3-8FFE-9645-94DB-21FCC5017317}">
      <dsp:nvSpPr>
        <dsp:cNvPr id="0" name=""/>
        <dsp:cNvSpPr/>
      </dsp:nvSpPr>
      <dsp:spPr>
        <a:xfrm>
          <a:off x="4401710" y="3732192"/>
          <a:ext cx="1721465" cy="1093130"/>
        </a:xfrm>
        <a:prstGeom prst="roundRect">
          <a:avLst>
            <a:gd name="adj" fmla="val 10000"/>
          </a:avLst>
        </a:prstGeom>
        <a:solidFill>
          <a:schemeClr val="lt1">
            <a:alpha val="90000"/>
            <a:hueOff val="0"/>
            <a:satOff val="0"/>
            <a:lumOff val="0"/>
            <a:alphaOff val="0"/>
          </a:schemeClr>
        </a:solidFill>
        <a:ln w="9525" cap="flat" cmpd="sng" algn="ctr">
          <a:solidFill>
            <a:schemeClr val="accent2">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en-US" sz="1200" b="0" kern="1200" dirty="0" smtClean="0"/>
            <a:t>Performance Measurement</a:t>
          </a:r>
        </a:p>
        <a:p>
          <a:pPr lvl="0" algn="ctr" defTabSz="533400">
            <a:lnSpc>
              <a:spcPct val="90000"/>
            </a:lnSpc>
            <a:spcBef>
              <a:spcPct val="0"/>
            </a:spcBef>
            <a:spcAft>
              <a:spcPct val="35000"/>
            </a:spcAft>
          </a:pPr>
          <a:r>
            <a:rPr lang="en-US" sz="1200" b="0" kern="1200" dirty="0" smtClean="0"/>
            <a:t>(JS&amp;E Sub-group)</a:t>
          </a:r>
          <a:endParaRPr lang="en-US" sz="1200" b="0" kern="1200" dirty="0"/>
        </a:p>
      </dsp:txBody>
      <dsp:txXfrm>
        <a:off x="4433727" y="3764209"/>
        <a:ext cx="1657431" cy="1029096"/>
      </dsp:txXfrm>
    </dsp:sp>
    <dsp:sp modelId="{6C75DE5A-12FD-BE4D-82CD-59ECEA3FF36C}">
      <dsp:nvSpPr>
        <dsp:cNvPr id="0" name=""/>
        <dsp:cNvSpPr/>
      </dsp:nvSpPr>
      <dsp:spPr>
        <a:xfrm>
          <a:off x="6314449" y="3550482"/>
          <a:ext cx="1721465" cy="1093130"/>
        </a:xfrm>
        <a:prstGeom prst="roundRect">
          <a:avLst>
            <a:gd name="adj" fmla="val 10000"/>
          </a:avLst>
        </a:prstGeom>
        <a:solidFill>
          <a:srgbClr val="003366"/>
        </a:soli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sp>
    <dsp:sp modelId="{5B609F0D-5936-DF4A-88DD-6BDE3139AC71}">
      <dsp:nvSpPr>
        <dsp:cNvPr id="0" name=""/>
        <dsp:cNvSpPr/>
      </dsp:nvSpPr>
      <dsp:spPr>
        <a:xfrm>
          <a:off x="6505723" y="3732192"/>
          <a:ext cx="1721465" cy="1093130"/>
        </a:xfrm>
        <a:prstGeom prst="roundRect">
          <a:avLst>
            <a:gd name="adj" fmla="val 10000"/>
          </a:avLst>
        </a:prstGeom>
        <a:solidFill>
          <a:schemeClr val="lt1">
            <a:alpha val="90000"/>
            <a:hueOff val="0"/>
            <a:satOff val="0"/>
            <a:lumOff val="0"/>
            <a:alphaOff val="0"/>
          </a:schemeClr>
        </a:solidFill>
        <a:ln w="9525" cap="flat" cmpd="sng" algn="ctr">
          <a:solidFill>
            <a:schemeClr val="accent2">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en-US" sz="1200" b="0" kern="1200" dirty="0" smtClean="0"/>
            <a:t>Business Strategies </a:t>
          </a:r>
        </a:p>
        <a:p>
          <a:pPr lvl="0" algn="ctr" defTabSz="533400">
            <a:lnSpc>
              <a:spcPct val="90000"/>
            </a:lnSpc>
            <a:spcBef>
              <a:spcPct val="0"/>
            </a:spcBef>
            <a:spcAft>
              <a:spcPct val="35000"/>
            </a:spcAft>
          </a:pPr>
          <a:r>
            <a:rPr lang="en-US" sz="1200" b="0" kern="1200" dirty="0" smtClean="0"/>
            <a:t>(JS&amp;E Sub-group)</a:t>
          </a:r>
          <a:endParaRPr lang="en-US" sz="1200" b="0" kern="1200" dirty="0"/>
        </a:p>
      </dsp:txBody>
      <dsp:txXfrm>
        <a:off x="6537740" y="3764209"/>
        <a:ext cx="1657431" cy="1029096"/>
      </dsp:txXfrm>
    </dsp:sp>
    <dsp:sp modelId="{6D0EC504-BEDA-5243-B97A-B096B899D022}">
      <dsp:nvSpPr>
        <dsp:cNvPr id="0" name=""/>
        <dsp:cNvSpPr/>
      </dsp:nvSpPr>
      <dsp:spPr>
        <a:xfrm>
          <a:off x="5262443" y="1956692"/>
          <a:ext cx="1721465" cy="1093130"/>
        </a:xfrm>
        <a:prstGeom prst="roundRect">
          <a:avLst>
            <a:gd name="adj" fmla="val 10000"/>
          </a:avLst>
        </a:prstGeom>
        <a:solidFill>
          <a:srgbClr val="003366"/>
        </a:soli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sp>
    <dsp:sp modelId="{815DCEA0-49BE-7543-9FC3-EA489E1B1509}">
      <dsp:nvSpPr>
        <dsp:cNvPr id="0" name=""/>
        <dsp:cNvSpPr/>
      </dsp:nvSpPr>
      <dsp:spPr>
        <a:xfrm>
          <a:off x="5453717" y="2138402"/>
          <a:ext cx="1721465" cy="1093130"/>
        </a:xfrm>
        <a:prstGeom prst="roundRect">
          <a:avLst>
            <a:gd name="adj" fmla="val 10000"/>
          </a:avLst>
        </a:prstGeom>
        <a:solidFill>
          <a:schemeClr val="lt1">
            <a:alpha val="90000"/>
            <a:hueOff val="0"/>
            <a:satOff val="0"/>
            <a:lumOff val="0"/>
            <a:alphaOff val="0"/>
          </a:schemeClr>
        </a:solidFill>
        <a:ln w="9525" cap="flat" cmpd="sng" algn="ctr">
          <a:solidFill>
            <a:schemeClr val="accent2">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en-US" sz="1200" b="0" kern="1200" dirty="0" smtClean="0"/>
            <a:t>Youth Workgroup</a:t>
          </a:r>
          <a:endParaRPr lang="en-US" sz="1200" b="0" kern="1200" dirty="0"/>
        </a:p>
      </dsp:txBody>
      <dsp:txXfrm>
        <a:off x="5485734" y="2170419"/>
        <a:ext cx="1657431" cy="1029096"/>
      </dsp:txXfrm>
    </dsp:sp>
    <dsp:sp modelId="{7E9C1742-E7BB-40F7-BF49-ABE13DECA7C1}">
      <dsp:nvSpPr>
        <dsp:cNvPr id="0" name=""/>
        <dsp:cNvSpPr/>
      </dsp:nvSpPr>
      <dsp:spPr>
        <a:xfrm>
          <a:off x="5980638" y="668159"/>
          <a:ext cx="1274934" cy="928854"/>
        </a:xfrm>
        <a:prstGeom prst="roundRect">
          <a:avLst>
            <a:gd name="adj" fmla="val 10000"/>
          </a:avLst>
        </a:prstGeom>
        <a:solidFill>
          <a:srgbClr val="003366"/>
        </a:soli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sp>
    <dsp:sp modelId="{D4CAAB5B-E17C-48FA-A175-E6FE0C10450F}">
      <dsp:nvSpPr>
        <dsp:cNvPr id="0" name=""/>
        <dsp:cNvSpPr/>
      </dsp:nvSpPr>
      <dsp:spPr>
        <a:xfrm>
          <a:off x="6171912" y="849869"/>
          <a:ext cx="1274934" cy="928854"/>
        </a:xfrm>
        <a:prstGeom prst="roundRect">
          <a:avLst>
            <a:gd name="adj" fmla="val 10000"/>
          </a:avLst>
        </a:prstGeom>
        <a:solidFill>
          <a:schemeClr val="lt1">
            <a:alpha val="90000"/>
            <a:hueOff val="0"/>
            <a:satOff val="0"/>
            <a:lumOff val="0"/>
            <a:alphaOff val="0"/>
          </a:schemeClr>
        </a:solidFill>
        <a:ln w="9525" cap="flat" cmpd="sng" algn="ctr">
          <a:solidFill>
            <a:schemeClr val="accent2">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en-US" sz="1200" b="0" kern="1200" dirty="0" smtClean="0"/>
            <a:t>Business Focus Groups </a:t>
          </a:r>
        </a:p>
        <a:p>
          <a:pPr lvl="0" algn="ctr" defTabSz="533400">
            <a:lnSpc>
              <a:spcPct val="90000"/>
            </a:lnSpc>
            <a:spcBef>
              <a:spcPct val="0"/>
            </a:spcBef>
            <a:spcAft>
              <a:spcPct val="35000"/>
            </a:spcAft>
          </a:pPr>
          <a:r>
            <a:rPr lang="en-US" sz="1200" b="0" kern="1200" dirty="0" smtClean="0"/>
            <a:t>(direct input on “demand driven”) </a:t>
          </a:r>
          <a:endParaRPr lang="en-US" sz="1200" b="0" kern="1200" dirty="0"/>
        </a:p>
      </dsp:txBody>
      <dsp:txXfrm>
        <a:off x="6199117" y="877074"/>
        <a:ext cx="1220524" cy="874444"/>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9/3/layout/RandomtoResultProcess">
  <dgm:title val=""/>
  <dgm:desc val=""/>
  <dgm:catLst>
    <dgm:cat type="process" pri="1275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41" srcId="1" destId="11" srcOrd="0" destOrd="0"/>
        <dgm:cxn modelId="5" srcId="0" destId="2" srcOrd="0" destOrd="0"/>
        <dgm:cxn modelId="51" srcId="2" destId="21" srcOrd="0"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clrData>
  <dgm:layoutNode name="Name0">
    <dgm:varLst>
      <dgm:dir/>
      <dgm:animOne val="branch"/>
      <dgm:animLvl val="lvl"/>
    </dgm:varLst>
    <dgm:choose name="Name1">
      <dgm:if name="Name2" func="var" arg="dir" op="equ" val="norm">
        <dgm:alg type="lin">
          <dgm:param type="fallback" val="2D"/>
          <dgm:param type="nodeVertAlign" val="t"/>
        </dgm:alg>
      </dgm:if>
      <dgm:else name="Name3">
        <dgm:alg type="lin">
          <dgm:param type="fallback" val="2D"/>
          <dgm:param type="nodeVertAlign" val="t"/>
          <dgm:param type="linDir" val="fromR"/>
        </dgm:alg>
      </dgm:else>
    </dgm:choose>
    <dgm:shape xmlns:r="http://schemas.openxmlformats.org/officeDocument/2006/relationships" r:blip="">
      <dgm:adjLst/>
    </dgm:shape>
    <dgm:constrLst>
      <dgm:constr type="userH" refType="h" fact="2"/>
      <dgm:constr type="w" for="ch" forName="chaos" refType="userH" fact="0.681"/>
      <dgm:constr type="h" for="ch" forName="chaos" refType="userH"/>
      <dgm:constr type="w" for="ch" forName="middle" refType="userH" fact="0.6"/>
      <dgm:constr type="h" for="ch" forName="middle" refType="userH"/>
      <dgm:constr type="w" for="ch" forName="last" refType="userH" fact="0.6"/>
      <dgm:constr type="h" for="ch" forName="last" refType="userH"/>
      <dgm:constr type="w" for="ch" forName="chevronComposite1" refType="userH" fact="0.22"/>
      <dgm:constr type="h" for="ch" forName="chevronComposite1" refType="userH" fact="0.52"/>
      <dgm:constr type="w" for="ch" forName="chevronComposite2" refType="userH" fact="0.22"/>
      <dgm:constr type="h" for="ch" forName="chevronComposite2" refType="userH" fact="0.52"/>
      <dgm:constr type="w" for="ch" forName="overlap" refType="userH" fact="-0.04"/>
      <dgm:constr type="h" for="ch" forName="overlap" refType="userH" fact="0.06"/>
      <dgm:constr type="primFontSz" for="des" forName="parTx1" op="equ" val="65"/>
      <dgm:constr type="primFontSz" for="des" forName="parTxMid" refType="primFontSz" refFor="des" refForName="parTx1" op="equ"/>
      <dgm:constr type="primFontSz" for="des" forName="circleTx" refType="primFontSz" refFor="des" refForName="parTx1" op="equ"/>
      <dgm:constr type="primFontSz" for="des" forName="desTx1" op="equ" val="65"/>
      <dgm:constr type="primFontSz" for="des" forName="desTxMid" refType="primFontSz" refFor="des" refForName="desTx1" op="equ"/>
      <dgm:constr type="primFontSz" for="des" forName="desTxN" refType="primFontSz" refFor="des" refForName="desTx1" op="equ"/>
    </dgm:constrLst>
    <dgm:forEach name="Name4" axis="ch" ptType="node">
      <dgm:choose name="Name5">
        <dgm:if name="Name6" axis="self" ptType="node" func="pos" op="equ" val="1">
          <dgm:layoutNode name="chaos">
            <dgm:alg type="composite"/>
            <dgm:shape xmlns:r="http://schemas.openxmlformats.org/officeDocument/2006/relationships" r:blip="">
              <dgm:adjLst/>
            </dgm:shape>
            <dgm:presOf/>
            <dgm:constrLst>
              <dgm:constr type="ctrX" for="ch" forName="parTx1" refType="w" fact="0.5"/>
              <dgm:constr type="t" for="ch" forName="parTx1" refType="w" fact="0.32"/>
              <dgm:constr type="w" for="ch" forName="parTx1" refType="w" fact="0.88"/>
              <dgm:constr type="h" for="ch" forName="parTx1" refType="w" fact="0.29"/>
              <dgm:constr type="ctrX" for="ch" forName="desTx1" refType="w" fact="0.5"/>
              <dgm:constr type="b" for="ch" forName="desTx1" refType="h"/>
              <dgm:constr type="w" for="ch" forName="desTx1" refType="w" fact="0.88"/>
              <dgm:constr type="h" for="ch" forName="desTx1" refType="h" fact="0.37"/>
              <dgm:constr type="l" for="ch" forName="c1" refType="w" fact="0.05"/>
              <dgm:constr type="t" for="ch" forName="c1" refType="w" fact="0.23"/>
              <dgm:constr type="w" for="ch" forName="c1" refType="w" fact="0.07"/>
              <dgm:constr type="h" for="ch" forName="c1" refType="w" refFor="ch" refForName="c1"/>
              <dgm:constr type="l" for="ch" forName="c2" refType="w" fact="0.1"/>
              <dgm:constr type="t" for="ch" forName="c2" refType="w" fact="0.13"/>
              <dgm:constr type="w" for="ch" forName="c2" refType="w" fact="0.07"/>
              <dgm:constr type="h" for="ch" forName="c2" refType="w" refFor="ch" refForName="c2"/>
              <dgm:constr type="l" for="ch" forName="c3" refType="w" fact="0.22"/>
              <dgm:constr type="t" for="ch" forName="c3" refType="w" fact="0.15"/>
              <dgm:constr type="w" for="ch" forName="c3" refType="w" fact="0.11"/>
              <dgm:constr type="h" for="ch" forName="c3" refType="w" refFor="ch" refForName="c3"/>
              <dgm:constr type="l" for="ch" forName="c4" refType="w" fact="0.32"/>
              <dgm:constr type="t" for="ch" forName="c4" refType="w" fact="0.04"/>
              <dgm:constr type="w" for="ch" forName="c4" refType="w" fact="0.07"/>
              <dgm:constr type="h" for="ch" forName="c4" refType="w" refFor="ch" refForName="c4"/>
              <dgm:constr type="l" for="ch" forName="c5" refType="w" fact="0.45"/>
              <dgm:constr type="t" for="ch" forName="c5" refType="w" fact="0"/>
              <dgm:constr type="w" for="ch" forName="c5" refType="w" fact="0.07"/>
              <dgm:constr type="h" for="ch" forName="c5" refType="w" refFor="ch" refForName="c5"/>
              <dgm:constr type="l" for="ch" forName="c6" refType="w" fact="0.61"/>
              <dgm:constr type="t" for="ch" forName="c6" refType="w" fact="0.07"/>
              <dgm:constr type="w" for="ch" forName="c6" refType="w" fact="0.07"/>
              <dgm:constr type="h" for="ch" forName="c6" refType="w" refFor="ch" refForName="c6"/>
              <dgm:constr type="l" for="ch" forName="c7" refType="w" fact="0.71"/>
              <dgm:constr type="t" for="ch" forName="c7" refType="w" fact="0.12"/>
              <dgm:constr type="w" for="ch" forName="c7" refType="w" fact="0.11"/>
              <dgm:constr type="h" for="ch" forName="c7" refType="w" refFor="ch" refForName="c7"/>
              <dgm:constr type="l" for="ch" forName="c8" refType="w" fact="0.85"/>
              <dgm:constr type="t" for="ch" forName="c8" refType="w" fact="0.23"/>
              <dgm:constr type="w" for="ch" forName="c8" refType="w" fact="0.07"/>
              <dgm:constr type="h" for="ch" forName="c8" refType="w" refFor="ch" refForName="c8"/>
              <dgm:constr type="l" for="ch" forName="c9" refType="w" fact="0.91"/>
              <dgm:constr type="t" for="ch" forName="c9" refType="w" fact="0.34"/>
              <dgm:constr type="w" for="ch" forName="c9" refType="w" fact="0.07"/>
              <dgm:constr type="h" for="ch" forName="c9" refType="w" refFor="ch" refForName="c9"/>
              <dgm:constr type="l" for="ch" forName="c10" refType="w" fact="0.39"/>
              <dgm:constr type="t" for="ch" forName="c10" refType="w" fact="0.13"/>
              <dgm:constr type="w" for="ch" forName="c10" refType="w" fact="0.18"/>
              <dgm:constr type="h" for="ch" forName="c10" refType="w" refFor="ch" refForName="c10"/>
              <dgm:constr type="l" for="ch" forName="c11" refType="w" fact="0"/>
              <dgm:constr type="t" for="ch" forName="c11" refType="w" fact="0.51"/>
              <dgm:constr type="w" for="ch" forName="c11" refType="w" fact="0.07"/>
              <dgm:constr type="h" for="ch" forName="c11" refType="w" refFor="ch" refForName="c11"/>
              <dgm:constr type="l" for="ch" forName="c12" refType="w" fact="0.06"/>
              <dgm:constr type="t" for="ch" forName="c12" refType="w" fact="0.6"/>
              <dgm:constr type="w" for="ch" forName="c12" refType="w" fact="0.11"/>
              <dgm:constr type="h" for="ch" forName="c12" refType="w" refFor="ch" refForName="c12"/>
              <dgm:constr type="l" for="ch" forName="c13" refType="w" fact="0.21"/>
              <dgm:constr type="t" for="ch" forName="c13" refType="w" fact="0.68"/>
              <dgm:constr type="w" for="ch" forName="c13" refType="w" fact="0.16"/>
              <dgm:constr type="h" for="ch" forName="c13" refType="w" refFor="ch" refForName="c13"/>
              <dgm:constr type="l" for="ch" forName="c14" refType="w" fact="0.42"/>
              <dgm:constr type="t" for="ch" forName="c14" refType="w" fact="0.81"/>
              <dgm:constr type="w" for="ch" forName="c14" refType="w" fact="0.07"/>
              <dgm:constr type="h" for="ch" forName="c14" refType="w" refFor="ch" refForName="c14"/>
              <dgm:constr type="l" for="ch" forName="c15" refType="w" fact="0.46"/>
              <dgm:constr type="t" for="ch" forName="c15" refType="w" fact="0.68"/>
              <dgm:constr type="w" for="ch" forName="c15" refType="w" fact="0.11"/>
              <dgm:constr type="h" for="ch" forName="c15" refType="w" refFor="ch" refForName="c15"/>
              <dgm:constr type="l" for="ch" forName="c16" refType="w" fact="0.56"/>
              <dgm:constr type="t" for="ch" forName="c16" refType="w" fact="0.82"/>
              <dgm:constr type="w" for="ch" forName="c16" refType="w" fact="0.07"/>
              <dgm:constr type="h" for="ch" forName="c16" refType="w" refFor="ch" refForName="c16"/>
              <dgm:constr type="l" for="ch" forName="c17" refType="w" fact="0.65"/>
              <dgm:constr type="t" for="ch" forName="c17" refType="w" fact="0.66"/>
              <dgm:constr type="w" for="ch" forName="c17" refType="w" fact="0.16"/>
              <dgm:constr type="h" for="ch" forName="c17" refType="w" refFor="ch" refForName="c17"/>
              <dgm:constr type="l" for="ch" forName="c18" refType="w" fact="0.87"/>
              <dgm:constr type="t" for="ch" forName="c18" refType="w" fact="0.62"/>
              <dgm:constr type="w" for="ch" forName="c18" refType="w" fact="0.11"/>
              <dgm:constr type="h" for="ch" forName="c18" refType="w" refFor="ch" refForName="c18"/>
            </dgm:constrLst>
            <dgm:layoutNode name="parTx1" styleLbl="revTx">
              <dgm:alg type="tx"/>
              <dgm:shape xmlns:r="http://schemas.openxmlformats.org/officeDocument/2006/relationships" type="rect" r:blip="">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7">
              <dgm:if name="Name8" axis="ch" ptType="node" func="cnt" op="gte" val="1">
                <dgm:layoutNode name="desTx1" styleLbl="revTx">
                  <dgm:varLst>
                    <dgm:bulletEnabled val="1"/>
                  </dgm:varLst>
                  <dgm:choose name="Name9">
                    <dgm:if name="Name10" axis="ch" ptType="node" func="cnt" op="equ" val="1">
                      <dgm:alg type="tx">
                        <dgm:param type="shpTxLTRAlignCh" val="l"/>
                      </dgm:alg>
                    </dgm:if>
                    <dgm:else name="Name11">
                      <dgm:alg type="tx">
                        <dgm:param type="shpTxLTRAlignCh" val="l"/>
                        <dgm:param type="stBulletLvl" val="1"/>
                      </dgm:alg>
                    </dgm:else>
                  </dgm:choose>
                  <dgm:shape xmlns:r="http://schemas.openxmlformats.org/officeDocument/2006/relationships" type="rect" r:blip="">
                    <dgm:adjLst/>
                  </dgm:shape>
                  <dgm:presOf axis="des"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if>
              <dgm:else name="Name12"/>
            </dgm:choose>
            <dgm:layoutNode name="c1" styleLbl="node1">
              <dgm:alg type="sp"/>
              <dgm:shape xmlns:r="http://schemas.openxmlformats.org/officeDocument/2006/relationships" type="ellipse" r:blip="">
                <dgm:adjLst/>
              </dgm:shape>
              <dgm:presOf/>
            </dgm:layoutNode>
            <dgm:layoutNode name="c2" styleLbl="node1">
              <dgm:alg type="sp"/>
              <dgm:shape xmlns:r="http://schemas.openxmlformats.org/officeDocument/2006/relationships" type="ellipse" r:blip="">
                <dgm:adjLst/>
              </dgm:shape>
              <dgm:presOf/>
            </dgm:layoutNode>
            <dgm:layoutNode name="c3" styleLbl="node1">
              <dgm:alg type="sp"/>
              <dgm:shape xmlns:r="http://schemas.openxmlformats.org/officeDocument/2006/relationships" type="ellipse" r:blip="">
                <dgm:adjLst/>
              </dgm:shape>
              <dgm:presOf/>
            </dgm:layoutNode>
            <dgm:layoutNode name="c4" styleLbl="node1">
              <dgm:alg type="sp"/>
              <dgm:shape xmlns:r="http://schemas.openxmlformats.org/officeDocument/2006/relationships" type="ellipse" r:blip="">
                <dgm:adjLst/>
              </dgm:shape>
              <dgm:presOf/>
            </dgm:layoutNode>
            <dgm:layoutNode name="c5" styleLbl="node1">
              <dgm:alg type="sp"/>
              <dgm:shape xmlns:r="http://schemas.openxmlformats.org/officeDocument/2006/relationships" type="ellipse" r:blip="">
                <dgm:adjLst/>
              </dgm:shape>
              <dgm:presOf/>
            </dgm:layoutNode>
            <dgm:layoutNode name="c6" styleLbl="node1">
              <dgm:alg type="sp"/>
              <dgm:shape xmlns:r="http://schemas.openxmlformats.org/officeDocument/2006/relationships" type="ellipse" r:blip="">
                <dgm:adjLst/>
              </dgm:shape>
              <dgm:presOf/>
            </dgm:layoutNode>
            <dgm:layoutNode name="c7" styleLbl="node1">
              <dgm:alg type="sp"/>
              <dgm:shape xmlns:r="http://schemas.openxmlformats.org/officeDocument/2006/relationships" type="ellipse" r:blip="">
                <dgm:adjLst/>
              </dgm:shape>
              <dgm:presOf/>
            </dgm:layoutNode>
            <dgm:layoutNode name="c8" styleLbl="node1">
              <dgm:alg type="sp"/>
              <dgm:shape xmlns:r="http://schemas.openxmlformats.org/officeDocument/2006/relationships" type="ellipse" r:blip="">
                <dgm:adjLst/>
              </dgm:shape>
              <dgm:presOf/>
            </dgm:layoutNode>
            <dgm:layoutNode name="c9" styleLbl="node1">
              <dgm:alg type="sp"/>
              <dgm:shape xmlns:r="http://schemas.openxmlformats.org/officeDocument/2006/relationships" type="ellipse" r:blip="">
                <dgm:adjLst/>
              </dgm:shape>
              <dgm:presOf/>
            </dgm:layoutNode>
            <dgm:layoutNode name="c10" styleLbl="node1">
              <dgm:alg type="sp"/>
              <dgm:shape xmlns:r="http://schemas.openxmlformats.org/officeDocument/2006/relationships" type="ellipse" r:blip="">
                <dgm:adjLst/>
              </dgm:shape>
              <dgm:presOf/>
            </dgm:layoutNode>
            <dgm:layoutNode name="c11" styleLbl="node1">
              <dgm:alg type="sp"/>
              <dgm:shape xmlns:r="http://schemas.openxmlformats.org/officeDocument/2006/relationships" type="ellipse" r:blip="">
                <dgm:adjLst/>
              </dgm:shape>
              <dgm:presOf/>
            </dgm:layoutNode>
            <dgm:layoutNode name="c12" styleLbl="node1">
              <dgm:alg type="sp"/>
              <dgm:shape xmlns:r="http://schemas.openxmlformats.org/officeDocument/2006/relationships" type="ellipse" r:blip="">
                <dgm:adjLst/>
              </dgm:shape>
              <dgm:presOf/>
            </dgm:layoutNode>
            <dgm:layoutNode name="c13" styleLbl="node1">
              <dgm:alg type="sp"/>
              <dgm:shape xmlns:r="http://schemas.openxmlformats.org/officeDocument/2006/relationships" type="ellipse" r:blip="">
                <dgm:adjLst/>
              </dgm:shape>
              <dgm:presOf/>
            </dgm:layoutNode>
            <dgm:layoutNode name="c14" styleLbl="node1">
              <dgm:alg type="sp"/>
              <dgm:shape xmlns:r="http://schemas.openxmlformats.org/officeDocument/2006/relationships" type="ellipse" r:blip="">
                <dgm:adjLst/>
              </dgm:shape>
              <dgm:presOf/>
            </dgm:layoutNode>
            <dgm:layoutNode name="c15" styleLbl="node1">
              <dgm:alg type="sp"/>
              <dgm:shape xmlns:r="http://schemas.openxmlformats.org/officeDocument/2006/relationships" type="ellipse" r:blip="">
                <dgm:adjLst/>
              </dgm:shape>
              <dgm:presOf/>
            </dgm:layoutNode>
            <dgm:layoutNode name="c16" styleLbl="node1">
              <dgm:alg type="sp"/>
              <dgm:shape xmlns:r="http://schemas.openxmlformats.org/officeDocument/2006/relationships" type="ellipse" r:blip="">
                <dgm:adjLst/>
              </dgm:shape>
              <dgm:presOf/>
            </dgm:layoutNode>
            <dgm:layoutNode name="c17" styleLbl="node1">
              <dgm:alg type="sp"/>
              <dgm:shape xmlns:r="http://schemas.openxmlformats.org/officeDocument/2006/relationships" type="ellipse" r:blip="">
                <dgm:adjLst/>
              </dgm:shape>
              <dgm:presOf/>
            </dgm:layoutNode>
            <dgm:layoutNode name="c18" styleLbl="node1">
              <dgm:alg type="sp"/>
              <dgm:shape xmlns:r="http://schemas.openxmlformats.org/officeDocument/2006/relationships" type="ellipse" r:blip="">
                <dgm:adjLst/>
              </dgm:shape>
              <dgm:presOf/>
            </dgm:layoutNode>
          </dgm:layoutNode>
        </dgm:if>
        <dgm:if name="Name13" axis="self" ptType="node" func="revPos" op="equ" val="1">
          <dgm:layoutNode name="last">
            <dgm:alg type="composite"/>
            <dgm:shape xmlns:r="http://schemas.openxmlformats.org/officeDocument/2006/relationships" r:blip="">
              <dgm:adjLst/>
            </dgm:shape>
            <dgm:presOf/>
            <dgm:constrLst>
              <dgm:constr type="ctrX" for="ch" forName="circleTx" refType="w" fact="0.5"/>
              <dgm:constr type="t" for="ch" forName="circleTx" refType="w" fact="0.117"/>
              <dgm:constr type="w" for="ch" forName="circleTx" refType="h" refFor="ch" refForName="circleTx"/>
              <dgm:constr type="h" for="ch" forName="circleTx" refType="w" fact="0.85"/>
              <dgm:constr type="l" for="ch" forName="desTxN"/>
              <dgm:constr type="b" for="ch" forName="desTxN" refType="h"/>
              <dgm:constr type="w" for="ch" forName="desTxN" refType="w"/>
              <dgm:constr type="h" for="ch" forName="desTxN" refType="h" fact="0.37"/>
              <dgm:constr type="ctrX" for="ch" forName="spN" refType="w" fact="0.5"/>
              <dgm:constr type="t" for="ch" forName="spN"/>
              <dgm:constr type="w" for="ch" forName="spN" refType="w" fact="0.93"/>
              <dgm:constr type="h" for="ch" forName="spN" refType="h" fact="0.01"/>
            </dgm:constrLst>
            <dgm:layoutNode name="circleTx" styleLbl="node1">
              <dgm:alg type="tx"/>
              <dgm:shape xmlns:r="http://schemas.openxmlformats.org/officeDocument/2006/relationships" type="ellipse" r:blip="">
                <dgm:adjLst/>
              </dgm:shape>
              <dgm:presOf axis="self" ptType="node"/>
              <dgm:constrLst>
                <dgm:constr type="lMarg"/>
                <dgm:constr type="rMarg"/>
                <dgm:constr type="tMarg"/>
                <dgm:constr type="bMarg"/>
              </dgm:constrLst>
              <dgm:ruleLst>
                <dgm:rule type="primFontSz" val="5" fact="NaN" max="NaN"/>
              </dgm:ruleLst>
            </dgm:layoutNode>
            <dgm:choose name="Name14">
              <dgm:if name="Name15" axis="ch" ptType="node" func="cnt" op="gte" val="1">
                <dgm:layoutNode name="desTxN" styleLbl="revTx">
                  <dgm:varLst>
                    <dgm:bulletEnabled val="1"/>
                  </dgm:varLst>
                  <dgm:choose name="Name16">
                    <dgm:if name="Name17" axis="ch" ptType="node" func="cnt" op="equ" val="1">
                      <dgm:alg type="tx">
                        <dgm:param type="shpTxLTRAlignCh" val="l"/>
                      </dgm:alg>
                    </dgm:if>
                    <dgm:else name="Name18">
                      <dgm:alg type="tx">
                        <dgm:param type="shpTxLTRAlignCh" val="l"/>
                        <dgm:param type="stBulletLvl" val="1"/>
                      </dgm:alg>
                    </dgm:else>
                  </dgm:choose>
                  <dgm:shape xmlns:r="http://schemas.openxmlformats.org/officeDocument/2006/relationships" type="rect" r:blip="">
                    <dgm:adjLst/>
                  </dgm:shape>
                  <dgm:presOf axis="des"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if>
              <dgm:else name="Name19"/>
            </dgm:choose>
            <dgm:layoutNode name="spN">
              <dgm:alg type="sp"/>
              <dgm:shape xmlns:r="http://schemas.openxmlformats.org/officeDocument/2006/relationships" r:blip="">
                <dgm:adjLst/>
              </dgm:shape>
              <dgm:presOf/>
            </dgm:layoutNode>
          </dgm:layoutNode>
        </dgm:if>
        <dgm:else name="Name20">
          <dgm:layoutNode name="middle">
            <dgm:alg type="composite"/>
            <dgm:shape xmlns:r="http://schemas.openxmlformats.org/officeDocument/2006/relationships" r:blip="">
              <dgm:adjLst/>
            </dgm:shape>
            <dgm:presOf/>
            <dgm:constrLst>
              <dgm:constr type="l" for="ch" forName="parTxMid"/>
              <dgm:constr type="t" for="ch" forName="parTxMid" refType="w" fact="0.167"/>
              <dgm:constr type="w" for="ch" forName="parTxMid" refType="w"/>
              <dgm:constr type="h" for="ch" forName="parTxMid" refType="w" fact="0.7"/>
              <dgm:constr type="l" for="ch" forName="desTxMid"/>
              <dgm:constr type="b" for="ch" forName="desTxMid" refType="h"/>
              <dgm:constr type="w" for="ch" forName="desTxMid" refType="w"/>
              <dgm:constr type="h" for="ch" forName="desTxMid" refType="h" fact="0.37"/>
              <dgm:constr type="ctrX" for="ch" forName="spMid" refType="w" fact="0.5"/>
              <dgm:constr type="t" for="ch" forName="spMid"/>
              <dgm:constr type="w" for="ch" forName="spMid" refType="w" fact="0.01"/>
              <dgm:constr type="h" for="ch" forName="spMid" refType="h" fact="0.01"/>
            </dgm:constrLst>
            <dgm:layoutNode name="parTxMid" styleLbl="revTx">
              <dgm:alg type="tx"/>
              <dgm:shape xmlns:r="http://schemas.openxmlformats.org/officeDocument/2006/relationships" type="rect" r:blip="">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21">
              <dgm:if name="Name22" axis="ch" ptType="node" func="cnt" op="gte" val="1">
                <dgm:layoutNode name="desTxMid" styleLbl="revTx">
                  <dgm:varLst>
                    <dgm:bulletEnabled val="1"/>
                  </dgm:varLst>
                  <dgm:choose name="Name23">
                    <dgm:if name="Name24" axis="ch" ptType="node" func="cnt" op="equ" val="1">
                      <dgm:alg type="tx">
                        <dgm:param type="shpTxLTRAlignCh" val="l"/>
                      </dgm:alg>
                    </dgm:if>
                    <dgm:else name="Name25">
                      <dgm:alg type="tx">
                        <dgm:param type="shpTxLTRAlignCh" val="l"/>
                        <dgm:param type="stBulletLvl" val="1"/>
                      </dgm:alg>
                    </dgm:else>
                  </dgm:choose>
                  <dgm:shape xmlns:r="http://schemas.openxmlformats.org/officeDocument/2006/relationships" type="rect" r:blip="">
                    <dgm:adjLst/>
                  </dgm:shape>
                  <dgm:presOf axis="des"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if>
              <dgm:else name="Name26"/>
            </dgm:choose>
            <dgm:layoutNode name="spMid">
              <dgm:alg type="sp"/>
              <dgm:shape xmlns:r="http://schemas.openxmlformats.org/officeDocument/2006/relationships" r:blip="">
                <dgm:adjLst/>
              </dgm:shape>
              <dgm:presOf/>
            </dgm:layoutNode>
          </dgm:layoutNode>
        </dgm:else>
      </dgm:choose>
      <dgm:forEach name="Name27" axis="followSib" ptType="sibTrans" cnt="1">
        <dgm:layoutNode name="chevronComposite1" styleLbl="alignImgPlace1">
          <dgm:alg type="composite"/>
          <dgm:shape xmlns:r="http://schemas.openxmlformats.org/officeDocument/2006/relationships" r:blip="">
            <dgm:adjLst/>
          </dgm:shape>
          <dgm:presOf/>
          <dgm:constrLst>
            <dgm:constr type="l" for="ch" forName="chevron1"/>
            <dgm:constr type="t" for="ch" forName="chevron1" refType="h" fact="0.1923"/>
            <dgm:constr type="w" for="ch" forName="chevron1" refType="w"/>
            <dgm:constr type="b" for="ch" forName="chevron1" refType="h"/>
            <dgm:constr type="l" for="ch" forName="spChevron1"/>
            <dgm:constr type="t" for="ch" forName="spChevron1"/>
            <dgm:constr type="w" for="ch" forName="spChevron1" refType="w" fact="0.01"/>
            <dgm:constr type="h" for="ch" forName="spChevron1" refType="h" fact="0.01"/>
          </dgm:constrLst>
          <dgm:layoutNode name="chevron1">
            <dgm:alg type="sp"/>
            <dgm:choose name="Name28">
              <dgm:if name="Name29" func="var" arg="dir" op="equ" val="norm">
                <dgm:shape xmlns:r="http://schemas.openxmlformats.org/officeDocument/2006/relationships" type="chevron" r:blip="">
                  <dgm:adjLst>
                    <dgm:adj idx="1" val="0.6231"/>
                  </dgm:adjLst>
                </dgm:shape>
              </dgm:if>
              <dgm:else name="Name30">
                <dgm:shape xmlns:r="http://schemas.openxmlformats.org/officeDocument/2006/relationships" rot="180" type="chevron" r:blip="">
                  <dgm:adjLst>
                    <dgm:adj idx="1" val="0.6231"/>
                  </dgm:adjLst>
                </dgm:shape>
              </dgm:else>
            </dgm:choose>
            <dgm:presOf/>
          </dgm:layoutNode>
          <dgm:layoutNode name="spChevron1">
            <dgm:alg type="sp"/>
            <dgm:shape xmlns:r="http://schemas.openxmlformats.org/officeDocument/2006/relationships" r:blip="">
              <dgm:adjLst/>
            </dgm:shape>
            <dgm:presOf/>
          </dgm:layoutNode>
        </dgm:layoutNode>
        <dgm:choose name="Name31">
          <dgm:if name="Name32" axis="root ch" ptType="all node" func="cnt" op="equ" val="2">
            <dgm:layoutNode name="overlap">
              <dgm:alg type="sp"/>
              <dgm:shape xmlns:r="http://schemas.openxmlformats.org/officeDocument/2006/relationships" r:blip="">
                <dgm:adjLst/>
              </dgm:shape>
              <dgm:presOf/>
            </dgm:layoutNode>
            <dgm:layoutNode name="chevronComposite2" styleLbl="alignImgPlace1">
              <dgm:alg type="composite"/>
              <dgm:shape xmlns:r="http://schemas.openxmlformats.org/officeDocument/2006/relationships" r:blip="">
                <dgm:adjLst/>
              </dgm:shape>
              <dgm:presOf/>
              <dgm:constrLst>
                <dgm:constr type="l" for="ch" forName="chevron2"/>
                <dgm:constr type="t" for="ch" forName="chevron2" refType="h" fact="0.1923"/>
                <dgm:constr type="w" for="ch" forName="chevron2" refType="w"/>
                <dgm:constr type="b" for="ch" forName="chevron2" refType="h"/>
                <dgm:constr type="l" for="ch" forName="spChevron2"/>
                <dgm:constr type="t" for="ch" forName="spChevron2"/>
                <dgm:constr type="w" for="ch" forName="spChevron2" refType="w" fact="0.01"/>
                <dgm:constr type="h" for="ch" forName="spChevron2" refType="h" fact="0.01"/>
              </dgm:constrLst>
              <dgm:layoutNode name="chevron2">
                <dgm:alg type="sp"/>
                <dgm:choose name="Name33">
                  <dgm:if name="Name34" func="var" arg="dir" op="equ" val="norm">
                    <dgm:shape xmlns:r="http://schemas.openxmlformats.org/officeDocument/2006/relationships" type="chevron" r:blip="">
                      <dgm:adjLst>
                        <dgm:adj idx="1" val="0.6231"/>
                      </dgm:adjLst>
                    </dgm:shape>
                  </dgm:if>
                  <dgm:else name="Name35">
                    <dgm:shape xmlns:r="http://schemas.openxmlformats.org/officeDocument/2006/relationships" rot="180" type="chevron" r:blip="">
                      <dgm:adjLst>
                        <dgm:adj idx="1" val="0.6231"/>
                      </dgm:adjLst>
                    </dgm:shape>
                  </dgm:else>
                </dgm:choose>
                <dgm:presOf/>
              </dgm:layoutNode>
              <dgm:layoutNode name="spChevron2">
                <dgm:alg type="sp"/>
                <dgm:shape xmlns:r="http://schemas.openxmlformats.org/officeDocument/2006/relationships" r:blip="">
                  <dgm:adjLst/>
                </dgm:shape>
                <dgm:presOf/>
              </dgm:layoutNode>
            </dgm:layoutNode>
          </dgm:if>
          <dgm:else name="Name36"/>
        </dgm:choos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Relationships xmlns="http://schemas.openxmlformats.org/package/2006/relationships">
  <Relationship Id="rId1" Type="http://schemas.openxmlformats.org/officeDocument/2006/relationships/image" Target="../media/image7.emf"/>
</Relationships>

</file>

<file path=ppt/handoutMasters/_rels/handoutMaster1.xml.rels><?xml version="1.0" encoding="UTF-8"?>

<Relationships xmlns="http://schemas.openxmlformats.org/package/2006/relationships">
  <Relationship Id="rId1" Type="http://schemas.openxmlformats.org/officeDocument/2006/relationships/theme" Target="../theme/theme9.xml"/>
</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3038475" cy="46513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3970339" y="0"/>
            <a:ext cx="3038475" cy="465138"/>
          </a:xfrm>
          <a:prstGeom prst="rect">
            <a:avLst/>
          </a:prstGeom>
        </p:spPr>
        <p:txBody>
          <a:bodyPr vert="horz" lIns="91440" tIns="45720" rIns="91440" bIns="45720" rtlCol="0"/>
          <a:lstStyle>
            <a:lvl1pPr algn="r">
              <a:defRPr sz="1200"/>
            </a:lvl1pPr>
          </a:lstStyle>
          <a:p>
            <a:fld id="{67FC91CD-EC66-4A18-8356-1EE436EAD520}" type="datetimeFigureOut">
              <a:rPr lang="en-US" smtClean="0"/>
              <a:pPr/>
              <a:t>6/10/2016</a:t>
            </a:fld>
            <a:endParaRPr lang="en-US" dirty="0"/>
          </a:p>
        </p:txBody>
      </p:sp>
      <p:sp>
        <p:nvSpPr>
          <p:cNvPr id="4" name="Footer Placeholder 3"/>
          <p:cNvSpPr>
            <a:spLocks noGrp="1"/>
          </p:cNvSpPr>
          <p:nvPr>
            <p:ph type="ftr" sz="quarter" idx="2"/>
          </p:nvPr>
        </p:nvSpPr>
        <p:spPr>
          <a:xfrm>
            <a:off x="1" y="8829676"/>
            <a:ext cx="3038475" cy="465138"/>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3970339" y="8829676"/>
            <a:ext cx="3038475" cy="465138"/>
          </a:xfrm>
          <a:prstGeom prst="rect">
            <a:avLst/>
          </a:prstGeom>
        </p:spPr>
        <p:txBody>
          <a:bodyPr vert="horz" lIns="91440" tIns="45720" rIns="91440" bIns="45720" rtlCol="0" anchor="b"/>
          <a:lstStyle>
            <a:lvl1pPr algn="r">
              <a:defRPr sz="1200"/>
            </a:lvl1pPr>
          </a:lstStyle>
          <a:p>
            <a:fld id="{0067DF2E-02ED-4A4C-8E06-6129E718A6A6}" type="slidenum">
              <a:rPr lang="en-US" smtClean="0"/>
              <a:pPr/>
              <a:t>‹#›</a:t>
            </a:fld>
            <a:endParaRPr lang="en-US" dirty="0"/>
          </a:p>
        </p:txBody>
      </p:sp>
    </p:spTree>
    <p:extLst>
      <p:ext uri="{BB962C8B-B14F-4D97-AF65-F5344CB8AC3E}">
        <p14:creationId xmlns:p14="http://schemas.microsoft.com/office/powerpoint/2010/main" val="3333363925"/>
      </p:ext>
    </p:extLst>
  </p:cSld>
  <p:clrMap bg1="lt1" tx1="dk1" bg2="lt2" tx2="dk2" accent1="accent1" accent2="accent2" accent3="accent3" accent4="accent4" accent5="accent5" accent6="accent6" hlink="hlink" folHlink="folHlink"/>
</p:handoutMaster>
</file>

<file path=ppt/notesMasters/_rels/notesMaster1.xml.rels><?xml version="1.0" encoding="UTF-8"?>

<Relationships xmlns="http://schemas.openxmlformats.org/package/2006/relationships">
  <Relationship Id="rId1" Type="http://schemas.openxmlformats.org/officeDocument/2006/relationships/theme" Target="../theme/theme8.xml"/>
</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dirty="0"/>
          </a:p>
        </p:txBody>
      </p:sp>
      <p:sp>
        <p:nvSpPr>
          <p:cNvPr id="3" name="Date Placeholder 2"/>
          <p:cNvSpPr>
            <a:spLocks noGrp="1"/>
          </p:cNvSpPr>
          <p:nvPr>
            <p:ph type="dt" idx="1"/>
          </p:nvPr>
        </p:nvSpPr>
        <p:spPr>
          <a:xfrm>
            <a:off x="3970939" y="0"/>
            <a:ext cx="3037840" cy="464820"/>
          </a:xfrm>
          <a:prstGeom prst="rect">
            <a:avLst/>
          </a:prstGeom>
        </p:spPr>
        <p:txBody>
          <a:bodyPr vert="horz" lIns="93177" tIns="46589" rIns="93177" bIns="46589" rtlCol="0"/>
          <a:lstStyle>
            <a:lvl1pPr algn="r">
              <a:defRPr sz="1200"/>
            </a:lvl1pPr>
          </a:lstStyle>
          <a:p>
            <a:fld id="{EBDB8D75-8256-4DE6-960E-3CB80FF15074}" type="datetimeFigureOut">
              <a:rPr lang="en-US" smtClean="0"/>
              <a:pPr/>
              <a:t>6/10/2016</a:t>
            </a:fld>
            <a:endParaRPr lang="en-US" dirty="0"/>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7" tIns="46589" rIns="93177" bIns="46589" rtlCol="0" anchor="ctr"/>
          <a:lstStyle/>
          <a:p>
            <a:endParaRPr lang="en-US" dirty="0"/>
          </a:p>
        </p:txBody>
      </p:sp>
      <p:sp>
        <p:nvSpPr>
          <p:cNvPr id="5" name="Notes Placeholder 4"/>
          <p:cNvSpPr>
            <a:spLocks noGrp="1"/>
          </p:cNvSpPr>
          <p:nvPr>
            <p:ph type="body" sz="quarter" idx="3"/>
          </p:nvPr>
        </p:nvSpPr>
        <p:spPr>
          <a:xfrm>
            <a:off x="701040" y="4415791"/>
            <a:ext cx="5608320" cy="4183380"/>
          </a:xfrm>
          <a:prstGeom prst="rect">
            <a:avLst/>
          </a:prstGeom>
        </p:spPr>
        <p:txBody>
          <a:bodyPr vert="horz" lIns="93177" tIns="46589" rIns="93177" bIns="46589"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968"/>
            <a:ext cx="3037840" cy="464820"/>
          </a:xfrm>
          <a:prstGeom prst="rect">
            <a:avLst/>
          </a:prstGeom>
        </p:spPr>
        <p:txBody>
          <a:bodyPr vert="horz" lIns="93177" tIns="46589" rIns="93177" bIns="46589"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0939" y="8829968"/>
            <a:ext cx="3037840" cy="464820"/>
          </a:xfrm>
          <a:prstGeom prst="rect">
            <a:avLst/>
          </a:prstGeom>
        </p:spPr>
        <p:txBody>
          <a:bodyPr vert="horz" lIns="93177" tIns="46589" rIns="93177" bIns="46589" rtlCol="0" anchor="b"/>
          <a:lstStyle>
            <a:lvl1pPr algn="r">
              <a:defRPr sz="1200"/>
            </a:lvl1pPr>
          </a:lstStyle>
          <a:p>
            <a:fld id="{9B3A0E2F-76B9-417E-B0DC-AF868851F63D}" type="slidenum">
              <a:rPr lang="en-US" smtClean="0"/>
              <a:pPr/>
              <a:t>‹#›</a:t>
            </a:fld>
            <a:endParaRPr lang="en-US" dirty="0"/>
          </a:p>
        </p:txBody>
      </p:sp>
    </p:spTree>
    <p:extLst>
      <p:ext uri="{BB962C8B-B14F-4D97-AF65-F5344CB8AC3E}">
        <p14:creationId xmlns:p14="http://schemas.microsoft.com/office/powerpoint/2010/main" val="281479062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xml"/>
</Relationships>

</file>

<file path=ppt/notesSlides/_rels/notesSlide10.xml.rels><?xml version="1.0" encoding="UTF-8"?>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42.xml"/>
</Relationships>

</file>

<file path=ppt/notesSlides/_rels/notesSlide11.xml.rels><?xml version="1.0" encoding="UTF-8"?>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43.xml"/>
</Relationships>

</file>

<file path=ppt/notesSlides/_rels/notesSlide2.xml.rels><?xml version="1.0" encoding="UTF-8"?>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4.xml"/>
</Relationships>

</file>

<file path=ppt/notesSlides/_rels/notesSlide3.xml.rels><?xml version="1.0" encoding="UTF-8"?>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5.xml"/>
</Relationships>

</file>

<file path=ppt/notesSlides/_rels/notesSlide4.xml.rels><?xml version="1.0" encoding="UTF-8"?>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7.xml"/>
</Relationships>

</file>

<file path=ppt/notesSlides/_rels/notesSlide5.xml.rels><?xml version="1.0" encoding="UTF-8"?>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2.xml"/>
</Relationships>

</file>

<file path=ppt/notesSlides/_rels/notesSlide6.xml.rels><?xml version="1.0" encoding="UTF-8"?>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5.xml"/>
</Relationships>

</file>

<file path=ppt/notesSlides/_rels/notesSlide7.xml.rels><?xml version="1.0" encoding="UTF-8"?>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22.xml"/>
</Relationships>

</file>

<file path=ppt/notesSlides/_rels/notesSlide8.xml.rels><?xml version="1.0" encoding="UTF-8"?>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27.xml"/>
</Relationships>

</file>

<file path=ppt/notesSlides/_rels/notesSlide9.xml.rels><?xml version="1.0" encoding="UTF-8"?>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29.xml"/>
</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Slide Image Placeholder 1"/>
          <p:cNvSpPr>
            <a:spLocks noGrp="1" noRot="1" noChangeAspect="1" noTextEdit="1"/>
          </p:cNvSpPr>
          <p:nvPr>
            <p:ph type="sldImg"/>
          </p:nvPr>
        </p:nvSpPr>
        <p:spPr bwMode="auto">
          <a:noFill/>
          <a:ln>
            <a:solidFill>
              <a:srgbClr val="000000"/>
            </a:solidFill>
            <a:miter lim="800000"/>
            <a:headEnd/>
            <a:tailEnd/>
          </a:ln>
        </p:spPr>
      </p:sp>
      <p:sp>
        <p:nvSpPr>
          <p:cNvPr id="32770"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dirty="0" smtClean="0"/>
          </a:p>
        </p:txBody>
      </p:sp>
      <p:sp>
        <p:nvSpPr>
          <p:cNvPr id="39940"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a:defRPr/>
            </a:pPr>
            <a:fld id="{384A392C-5817-4A90-AD3D-FFFF30B52D05}" type="slidenum">
              <a:rPr lang="en-US">
                <a:solidFill>
                  <a:srgbClr val="FFFFFF"/>
                </a:solidFill>
              </a:rPr>
              <a:pPr>
                <a:defRPr/>
              </a:pPr>
              <a:t>1</a:t>
            </a:fld>
            <a:endParaRPr lang="en-US" dirty="0">
              <a:solidFill>
                <a:srgbClr val="FFFFFF"/>
              </a:solidFill>
            </a:endParaRPr>
          </a:p>
        </p:txBody>
      </p:sp>
      <p:sp>
        <p:nvSpPr>
          <p:cNvPr id="2" name="Date Placeholder 1"/>
          <p:cNvSpPr>
            <a:spLocks noGrp="1"/>
          </p:cNvSpPr>
          <p:nvPr>
            <p:ph type="dt" sz="quarter" idx="1"/>
          </p:nvPr>
        </p:nvSpPr>
        <p:spPr/>
        <p:txBody>
          <a:bodyPr/>
          <a:lstStyle/>
          <a:p>
            <a:pPr>
              <a:defRPr/>
            </a:pPr>
            <a:fld id="{A8934A49-479B-48DD-A35C-8881FC9D2694}" type="datetime1">
              <a:rPr lang="en-US" smtClean="0">
                <a:solidFill>
                  <a:prstClr val="black"/>
                </a:solidFill>
              </a:rPr>
              <a:pPr>
                <a:defRPr/>
              </a:pPr>
              <a:t>6/10/2016</a:t>
            </a:fld>
            <a:endParaRPr lang="en-US" dirty="0">
              <a:solidFill>
                <a:prstClr val="black"/>
              </a:solidFill>
            </a:endParaRPr>
          </a:p>
        </p:txBody>
      </p:sp>
      <p:sp>
        <p:nvSpPr>
          <p:cNvPr id="3" name="Footer Placeholder 2"/>
          <p:cNvSpPr>
            <a:spLocks noGrp="1"/>
          </p:cNvSpPr>
          <p:nvPr>
            <p:ph type="ftr" sz="quarter" idx="4"/>
          </p:nvPr>
        </p:nvSpPr>
        <p:spPr/>
        <p:txBody>
          <a:bodyPr/>
          <a:lstStyle/>
          <a:p>
            <a:pPr>
              <a:defRPr/>
            </a:pPr>
            <a:endParaRPr lang="en-US" dirty="0">
              <a:solidFill>
                <a:prstClr val="black"/>
              </a:solidFill>
            </a:endParaRPr>
          </a:p>
        </p:txBody>
      </p:sp>
    </p:spTree>
    <p:extLst>
      <p:ext uri="{BB962C8B-B14F-4D97-AF65-F5344CB8AC3E}">
        <p14:creationId xmlns:p14="http://schemas.microsoft.com/office/powerpoint/2010/main" val="49837365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B3A0E2F-76B9-417E-B0DC-AF868851F63D}" type="slidenum">
              <a:rPr lang="en-US" smtClean="0"/>
              <a:pPr/>
              <a:t>42</a:t>
            </a:fld>
            <a:endParaRPr lang="en-US" dirty="0"/>
          </a:p>
        </p:txBody>
      </p:sp>
    </p:spTree>
    <p:extLst>
      <p:ext uri="{BB962C8B-B14F-4D97-AF65-F5344CB8AC3E}">
        <p14:creationId xmlns:p14="http://schemas.microsoft.com/office/powerpoint/2010/main" val="335498434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Slide Image Placeholder 1"/>
          <p:cNvSpPr>
            <a:spLocks noGrp="1" noRot="1" noChangeAspect="1" noTextEdit="1"/>
          </p:cNvSpPr>
          <p:nvPr>
            <p:ph type="sldImg"/>
          </p:nvPr>
        </p:nvSpPr>
        <p:spPr>
          <a:ln/>
        </p:spPr>
      </p:sp>
      <p:sp>
        <p:nvSpPr>
          <p:cNvPr id="34819" name="Notes Placeholder 2"/>
          <p:cNvSpPr>
            <a:spLocks noGrp="1"/>
          </p:cNvSpPr>
          <p:nvPr>
            <p:ph type="body" idx="1"/>
          </p:nvPr>
        </p:nvSpPr>
        <p:spPr>
          <a:noFill/>
        </p:spPr>
        <p:txBody>
          <a:bodyPr/>
          <a:lstStyle/>
          <a:p>
            <a:endParaRPr lang="en-US" smtClean="0">
              <a:latin typeface="Arial" panose="020B0604020202020204" pitchFamily="34" charset="0"/>
            </a:endParaRPr>
          </a:p>
        </p:txBody>
      </p:sp>
      <p:sp>
        <p:nvSpPr>
          <p:cNvPr id="34820" name="Slide Number Placeholder 3"/>
          <p:cNvSpPr>
            <a:spLocks noGrp="1"/>
          </p:cNvSpPr>
          <p:nvPr>
            <p:ph type="sldNum" sz="quarter" idx="5"/>
          </p:nvPr>
        </p:nvSpPr>
        <p:spPr>
          <a:noFill/>
        </p:spPr>
        <p:txBody>
          <a:bodyPr/>
          <a:lstStyle>
            <a:lvl1pPr>
              <a:defRPr sz="3300">
                <a:solidFill>
                  <a:schemeClr val="accent2"/>
                </a:solidFill>
                <a:latin typeface="Arial" panose="020B0604020202020204" pitchFamily="34" charset="0"/>
              </a:defRPr>
            </a:lvl1pPr>
            <a:lvl2pPr marL="757066" indent="-291179">
              <a:defRPr sz="3300">
                <a:solidFill>
                  <a:schemeClr val="accent2"/>
                </a:solidFill>
                <a:latin typeface="Arial" panose="020B0604020202020204" pitchFamily="34" charset="0"/>
              </a:defRPr>
            </a:lvl2pPr>
            <a:lvl3pPr marL="1164717" indent="-232943">
              <a:defRPr sz="3300">
                <a:solidFill>
                  <a:schemeClr val="accent2"/>
                </a:solidFill>
                <a:latin typeface="Arial" panose="020B0604020202020204" pitchFamily="34" charset="0"/>
              </a:defRPr>
            </a:lvl3pPr>
            <a:lvl4pPr marL="1630604" indent="-232943">
              <a:defRPr sz="3300">
                <a:solidFill>
                  <a:schemeClr val="accent2"/>
                </a:solidFill>
                <a:latin typeface="Arial" panose="020B0604020202020204" pitchFamily="34" charset="0"/>
              </a:defRPr>
            </a:lvl4pPr>
            <a:lvl5pPr marL="2096491" indent="-232943">
              <a:defRPr sz="3300">
                <a:solidFill>
                  <a:schemeClr val="accent2"/>
                </a:solidFill>
                <a:latin typeface="Arial" panose="020B0604020202020204" pitchFamily="34" charset="0"/>
              </a:defRPr>
            </a:lvl5pPr>
            <a:lvl6pPr marL="2562377" indent="-232943" eaLnBrk="0" fontAlgn="base" hangingPunct="0">
              <a:spcBef>
                <a:spcPct val="0"/>
              </a:spcBef>
              <a:spcAft>
                <a:spcPct val="0"/>
              </a:spcAft>
              <a:defRPr sz="3300">
                <a:solidFill>
                  <a:schemeClr val="accent2"/>
                </a:solidFill>
                <a:latin typeface="Arial" panose="020B0604020202020204" pitchFamily="34" charset="0"/>
              </a:defRPr>
            </a:lvl6pPr>
            <a:lvl7pPr marL="3028264" indent="-232943" eaLnBrk="0" fontAlgn="base" hangingPunct="0">
              <a:spcBef>
                <a:spcPct val="0"/>
              </a:spcBef>
              <a:spcAft>
                <a:spcPct val="0"/>
              </a:spcAft>
              <a:defRPr sz="3300">
                <a:solidFill>
                  <a:schemeClr val="accent2"/>
                </a:solidFill>
                <a:latin typeface="Arial" panose="020B0604020202020204" pitchFamily="34" charset="0"/>
              </a:defRPr>
            </a:lvl7pPr>
            <a:lvl8pPr marL="3494151" indent="-232943" eaLnBrk="0" fontAlgn="base" hangingPunct="0">
              <a:spcBef>
                <a:spcPct val="0"/>
              </a:spcBef>
              <a:spcAft>
                <a:spcPct val="0"/>
              </a:spcAft>
              <a:defRPr sz="3300">
                <a:solidFill>
                  <a:schemeClr val="accent2"/>
                </a:solidFill>
                <a:latin typeface="Arial" panose="020B0604020202020204" pitchFamily="34" charset="0"/>
              </a:defRPr>
            </a:lvl8pPr>
            <a:lvl9pPr marL="3960038" indent="-232943" eaLnBrk="0" fontAlgn="base" hangingPunct="0">
              <a:spcBef>
                <a:spcPct val="0"/>
              </a:spcBef>
              <a:spcAft>
                <a:spcPct val="0"/>
              </a:spcAft>
              <a:defRPr sz="3300">
                <a:solidFill>
                  <a:schemeClr val="accent2"/>
                </a:solidFill>
                <a:latin typeface="Arial" panose="020B0604020202020204" pitchFamily="34" charset="0"/>
              </a:defRPr>
            </a:lvl9pPr>
          </a:lstStyle>
          <a:p>
            <a:fld id="{CD187E3E-436D-43F0-B30A-6A91814EF904}" type="slidenum">
              <a:rPr lang="en-US" sz="1200">
                <a:solidFill>
                  <a:schemeClr val="tx1"/>
                </a:solidFill>
              </a:rPr>
              <a:pPr/>
              <a:t>43</a:t>
            </a:fld>
            <a:endParaRPr lang="en-US" sz="1200">
              <a:solidFill>
                <a:schemeClr val="tx1"/>
              </a:solidFill>
            </a:endParaRPr>
          </a:p>
        </p:txBody>
      </p:sp>
    </p:spTree>
    <p:extLst>
      <p:ext uri="{BB962C8B-B14F-4D97-AF65-F5344CB8AC3E}">
        <p14:creationId xmlns:p14="http://schemas.microsoft.com/office/powerpoint/2010/main" val="44307323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Slide Image Placeholder 1"/>
          <p:cNvSpPr>
            <a:spLocks noGrp="1" noRot="1" noChangeAspect="1" noTextEdit="1"/>
          </p:cNvSpPr>
          <p:nvPr>
            <p:ph type="sldImg"/>
          </p:nvPr>
        </p:nvSpPr>
        <p:spPr>
          <a:ln/>
        </p:spPr>
      </p:sp>
      <p:sp>
        <p:nvSpPr>
          <p:cNvPr id="33795" name="Notes Placeholder 2"/>
          <p:cNvSpPr>
            <a:spLocks noGrp="1"/>
          </p:cNvSpPr>
          <p:nvPr>
            <p:ph type="body" idx="1"/>
          </p:nvPr>
        </p:nvSpPr>
        <p:spPr>
          <a:noFill/>
        </p:spPr>
        <p:txBody>
          <a:bodyPr/>
          <a:lstStyle/>
          <a:p>
            <a:pPr marL="0" indent="0">
              <a:buNone/>
            </a:pPr>
            <a:r>
              <a:rPr lang="en-US" sz="1200" b="1" dirty="0" smtClean="0">
                <a:latin typeface="Arial" panose="020B0604020202020204" pitchFamily="34" charset="0"/>
                <a:cs typeface="Arial" panose="020B0604020202020204" pitchFamily="34" charset="0"/>
              </a:rPr>
              <a:t>WIOA STEERING COMMITTEE: VISION BRAINSTORM</a:t>
            </a:r>
          </a:p>
          <a:p>
            <a:pPr marL="0" indent="0">
              <a:spcAft>
                <a:spcPts val="800"/>
              </a:spcAft>
              <a:buNone/>
            </a:pPr>
            <a:r>
              <a:rPr lang="en-US" sz="1200" b="1" dirty="0" smtClean="0">
                <a:latin typeface="Arial" panose="020B0604020202020204" pitchFamily="34" charset="0"/>
                <a:cs typeface="Arial" panose="020B0604020202020204" pitchFamily="34" charset="0"/>
              </a:rPr>
              <a:t>Demand Driven</a:t>
            </a:r>
          </a:p>
          <a:p>
            <a:pPr lvl="1">
              <a:spcAft>
                <a:spcPts val="800"/>
              </a:spcAft>
            </a:pPr>
            <a:r>
              <a:rPr lang="en-US" sz="1200" b="0" dirty="0" smtClean="0">
                <a:latin typeface="Arial" panose="020B0604020202020204" pitchFamily="34" charset="0"/>
                <a:cs typeface="Arial" panose="020B0604020202020204" pitchFamily="34" charset="0"/>
              </a:rPr>
              <a:t>Employer-driven model, “flip the model”</a:t>
            </a:r>
          </a:p>
          <a:p>
            <a:pPr lvl="1">
              <a:spcAft>
                <a:spcPts val="800"/>
              </a:spcAft>
            </a:pPr>
            <a:r>
              <a:rPr lang="en-US" sz="1200" b="0" dirty="0" smtClean="0">
                <a:latin typeface="Arial" panose="020B0604020202020204" pitchFamily="34" charset="0"/>
                <a:cs typeface="Arial" panose="020B0604020202020204" pitchFamily="34" charset="0"/>
              </a:rPr>
              <a:t>Be truly job-driven </a:t>
            </a:r>
          </a:p>
          <a:p>
            <a:pPr lvl="1">
              <a:spcAft>
                <a:spcPts val="800"/>
              </a:spcAft>
            </a:pPr>
            <a:r>
              <a:rPr lang="en-US" sz="1200" b="0" dirty="0" smtClean="0">
                <a:latin typeface="Arial" panose="020B0604020202020204" pitchFamily="34" charset="0"/>
                <a:cs typeface="Arial" panose="020B0604020202020204" pitchFamily="34" charset="0"/>
              </a:rPr>
              <a:t>Regular/routine contact with industry re: changing hiring needs/process (e.g. online applications)</a:t>
            </a:r>
          </a:p>
          <a:p>
            <a:pPr lvl="1">
              <a:spcAft>
                <a:spcPts val="800"/>
              </a:spcAft>
            </a:pPr>
            <a:r>
              <a:rPr lang="en-US" sz="1200" b="0" dirty="0" smtClean="0">
                <a:latin typeface="Arial" panose="020B0604020202020204" pitchFamily="34" charset="0"/>
                <a:cs typeface="Arial" panose="020B0604020202020204" pitchFamily="34" charset="0"/>
              </a:rPr>
              <a:t>Define why we have an employer-driven model, and make mission/vision clear: to gather intelligence and form operational partners</a:t>
            </a:r>
          </a:p>
          <a:p>
            <a:pPr lvl="1">
              <a:spcAft>
                <a:spcPts val="800"/>
              </a:spcAft>
            </a:pPr>
            <a:r>
              <a:rPr lang="en-US" sz="1200" b="0" dirty="0" smtClean="0">
                <a:latin typeface="Arial" panose="020B0604020202020204" pitchFamily="34" charset="0"/>
                <a:cs typeface="Arial" panose="020B0604020202020204" pitchFamily="34" charset="0"/>
              </a:rPr>
              <a:t>Look at effective models like Apprenticeship</a:t>
            </a:r>
          </a:p>
          <a:p>
            <a:pPr marL="0" indent="0">
              <a:spcAft>
                <a:spcPts val="800"/>
              </a:spcAft>
              <a:buNone/>
            </a:pPr>
            <a:r>
              <a:rPr lang="en-US" sz="1200" b="1" dirty="0" smtClean="0">
                <a:latin typeface="Arial" panose="020B0604020202020204" pitchFamily="34" charset="0"/>
                <a:cs typeface="Arial" panose="020B0604020202020204" pitchFamily="34" charset="0"/>
              </a:rPr>
              <a:t>Partnerships</a:t>
            </a:r>
          </a:p>
          <a:p>
            <a:pPr lvl="1">
              <a:spcAft>
                <a:spcPts val="800"/>
              </a:spcAft>
            </a:pPr>
            <a:r>
              <a:rPr lang="en-US" sz="1200" b="0" dirty="0" smtClean="0">
                <a:latin typeface="Arial" panose="020B0604020202020204" pitchFamily="34" charset="0"/>
                <a:cs typeface="Arial" panose="020B0604020202020204" pitchFamily="34" charset="0"/>
              </a:rPr>
              <a:t>Look at system in partnership with all stakeholders</a:t>
            </a:r>
          </a:p>
          <a:p>
            <a:pPr lvl="1">
              <a:spcAft>
                <a:spcPts val="800"/>
              </a:spcAft>
            </a:pPr>
            <a:r>
              <a:rPr lang="en-US" sz="1200" b="0" dirty="0" smtClean="0">
                <a:latin typeface="Arial" panose="020B0604020202020204" pitchFamily="34" charset="0"/>
                <a:cs typeface="Arial" panose="020B0604020202020204" pitchFamily="34" charset="0"/>
              </a:rPr>
              <a:t>Stabilize partner networks</a:t>
            </a:r>
          </a:p>
          <a:p>
            <a:pPr marL="0" indent="0">
              <a:spcAft>
                <a:spcPts val="800"/>
              </a:spcAft>
              <a:buNone/>
            </a:pPr>
            <a:r>
              <a:rPr lang="en-US" sz="1200" b="1" dirty="0" smtClean="0">
                <a:latin typeface="Arial" panose="020B0604020202020204" pitchFamily="34" charset="0"/>
                <a:cs typeface="Arial" panose="020B0604020202020204" pitchFamily="34" charset="0"/>
              </a:rPr>
              <a:t>Service Delivery &amp; Systems Improvement</a:t>
            </a:r>
            <a:endParaRPr lang="en-US" sz="1200" dirty="0" smtClean="0">
              <a:latin typeface="Arial" panose="020B0604020202020204" pitchFamily="34" charset="0"/>
              <a:cs typeface="Arial" panose="020B0604020202020204" pitchFamily="34" charset="0"/>
            </a:endParaRPr>
          </a:p>
          <a:p>
            <a:pPr lvl="1">
              <a:spcAft>
                <a:spcPts val="800"/>
              </a:spcAft>
            </a:pPr>
            <a:r>
              <a:rPr lang="en-US" sz="1200" b="0" dirty="0" smtClean="0">
                <a:latin typeface="Arial" panose="020B0604020202020204" pitchFamily="34" charset="0"/>
                <a:cs typeface="Arial" panose="020B0604020202020204" pitchFamily="34" charset="0"/>
              </a:rPr>
              <a:t>Re-think approach to workforce system, refocus service delivery models</a:t>
            </a:r>
          </a:p>
          <a:p>
            <a:pPr lvl="1">
              <a:spcAft>
                <a:spcPts val="800"/>
              </a:spcAft>
            </a:pPr>
            <a:r>
              <a:rPr lang="en-US" sz="1200" b="0" dirty="0" smtClean="0">
                <a:latin typeface="Arial" panose="020B0604020202020204" pitchFamily="34" charset="0"/>
                <a:cs typeface="Arial" panose="020B0604020202020204" pitchFamily="34" charset="0"/>
              </a:rPr>
              <a:t>Think about those “screened out”, and resources that can be brought to bear to address their needs, ramps to basic skills</a:t>
            </a:r>
          </a:p>
          <a:p>
            <a:pPr lvl="1">
              <a:spcAft>
                <a:spcPts val="800"/>
              </a:spcAft>
            </a:pPr>
            <a:r>
              <a:rPr lang="en-US" sz="1200" b="0" dirty="0" smtClean="0">
                <a:latin typeface="Arial" panose="020B0604020202020204" pitchFamily="34" charset="0"/>
                <a:cs typeface="Arial" panose="020B0604020202020204" pitchFamily="34" charset="0"/>
              </a:rPr>
              <a:t>Look at local Board composition (effective &amp; engaged Board members)</a:t>
            </a:r>
          </a:p>
          <a:p>
            <a:pPr lvl="1">
              <a:spcAft>
                <a:spcPts val="800"/>
              </a:spcAft>
            </a:pPr>
            <a:r>
              <a:rPr lang="en-US" sz="1200" b="0" dirty="0" smtClean="0">
                <a:latin typeface="Arial" panose="020B0604020202020204" pitchFamily="34" charset="0"/>
                <a:cs typeface="Arial" panose="020B0604020202020204" pitchFamily="34" charset="0"/>
              </a:rPr>
              <a:t>Need better system collecting and sharing consumer information on training (Community Colleges, proprietary training programs)</a:t>
            </a:r>
          </a:p>
          <a:p>
            <a:pPr lvl="1">
              <a:spcAft>
                <a:spcPts val="800"/>
              </a:spcAft>
            </a:pPr>
            <a:r>
              <a:rPr lang="en-US" sz="1200" b="0" dirty="0" smtClean="0">
                <a:latin typeface="Arial" panose="020B0604020202020204" pitchFamily="34" charset="0"/>
                <a:cs typeface="Arial" panose="020B0604020202020204" pitchFamily="34" charset="0"/>
              </a:rPr>
              <a:t>Robust use of technology and social media</a:t>
            </a:r>
          </a:p>
          <a:p>
            <a:pPr lvl="1">
              <a:spcAft>
                <a:spcPts val="800"/>
              </a:spcAft>
            </a:pPr>
            <a:r>
              <a:rPr lang="en-US" sz="1200" b="0" dirty="0" smtClean="0">
                <a:latin typeface="Arial" panose="020B0604020202020204" pitchFamily="34" charset="0"/>
                <a:cs typeface="Arial" panose="020B0604020202020204" pitchFamily="34" charset="0"/>
              </a:rPr>
              <a:t>Professional development of staff (training about training)</a:t>
            </a:r>
          </a:p>
        </p:txBody>
      </p:sp>
      <p:sp>
        <p:nvSpPr>
          <p:cNvPr id="33796" name="Slide Number Placeholder 3"/>
          <p:cNvSpPr>
            <a:spLocks noGrp="1"/>
          </p:cNvSpPr>
          <p:nvPr>
            <p:ph type="sldNum" sz="quarter" idx="5"/>
          </p:nvPr>
        </p:nvSpPr>
        <p:spPr>
          <a:noFill/>
        </p:spPr>
        <p:txBody>
          <a:bodyPr/>
          <a:lstStyle>
            <a:lvl1pPr>
              <a:defRPr sz="3300">
                <a:solidFill>
                  <a:schemeClr val="accent2"/>
                </a:solidFill>
                <a:latin typeface="Arial" panose="020B0604020202020204" pitchFamily="34" charset="0"/>
              </a:defRPr>
            </a:lvl1pPr>
            <a:lvl2pPr marL="757066" indent="-291179">
              <a:defRPr sz="3300">
                <a:solidFill>
                  <a:schemeClr val="accent2"/>
                </a:solidFill>
                <a:latin typeface="Arial" panose="020B0604020202020204" pitchFamily="34" charset="0"/>
              </a:defRPr>
            </a:lvl2pPr>
            <a:lvl3pPr marL="1164717" indent="-232943">
              <a:defRPr sz="3300">
                <a:solidFill>
                  <a:schemeClr val="accent2"/>
                </a:solidFill>
                <a:latin typeface="Arial" panose="020B0604020202020204" pitchFamily="34" charset="0"/>
              </a:defRPr>
            </a:lvl3pPr>
            <a:lvl4pPr marL="1630604" indent="-232943">
              <a:defRPr sz="3300">
                <a:solidFill>
                  <a:schemeClr val="accent2"/>
                </a:solidFill>
                <a:latin typeface="Arial" panose="020B0604020202020204" pitchFamily="34" charset="0"/>
              </a:defRPr>
            </a:lvl4pPr>
            <a:lvl5pPr marL="2096491" indent="-232943">
              <a:defRPr sz="3300">
                <a:solidFill>
                  <a:schemeClr val="accent2"/>
                </a:solidFill>
                <a:latin typeface="Arial" panose="020B0604020202020204" pitchFamily="34" charset="0"/>
              </a:defRPr>
            </a:lvl5pPr>
            <a:lvl6pPr marL="2562377" indent="-232943" eaLnBrk="0" fontAlgn="base" hangingPunct="0">
              <a:spcBef>
                <a:spcPct val="0"/>
              </a:spcBef>
              <a:spcAft>
                <a:spcPct val="0"/>
              </a:spcAft>
              <a:defRPr sz="3300">
                <a:solidFill>
                  <a:schemeClr val="accent2"/>
                </a:solidFill>
                <a:latin typeface="Arial" panose="020B0604020202020204" pitchFamily="34" charset="0"/>
              </a:defRPr>
            </a:lvl6pPr>
            <a:lvl7pPr marL="3028264" indent="-232943" eaLnBrk="0" fontAlgn="base" hangingPunct="0">
              <a:spcBef>
                <a:spcPct val="0"/>
              </a:spcBef>
              <a:spcAft>
                <a:spcPct val="0"/>
              </a:spcAft>
              <a:defRPr sz="3300">
                <a:solidFill>
                  <a:schemeClr val="accent2"/>
                </a:solidFill>
                <a:latin typeface="Arial" panose="020B0604020202020204" pitchFamily="34" charset="0"/>
              </a:defRPr>
            </a:lvl7pPr>
            <a:lvl8pPr marL="3494151" indent="-232943" eaLnBrk="0" fontAlgn="base" hangingPunct="0">
              <a:spcBef>
                <a:spcPct val="0"/>
              </a:spcBef>
              <a:spcAft>
                <a:spcPct val="0"/>
              </a:spcAft>
              <a:defRPr sz="3300">
                <a:solidFill>
                  <a:schemeClr val="accent2"/>
                </a:solidFill>
                <a:latin typeface="Arial" panose="020B0604020202020204" pitchFamily="34" charset="0"/>
              </a:defRPr>
            </a:lvl8pPr>
            <a:lvl9pPr marL="3960038" indent="-232943" eaLnBrk="0" fontAlgn="base" hangingPunct="0">
              <a:spcBef>
                <a:spcPct val="0"/>
              </a:spcBef>
              <a:spcAft>
                <a:spcPct val="0"/>
              </a:spcAft>
              <a:defRPr sz="3300">
                <a:solidFill>
                  <a:schemeClr val="accent2"/>
                </a:solidFill>
                <a:latin typeface="Arial" panose="020B0604020202020204" pitchFamily="34" charset="0"/>
              </a:defRPr>
            </a:lvl9pPr>
          </a:lstStyle>
          <a:p>
            <a:fld id="{7BB9B93B-36A4-489C-91F9-E86A18C2A8A0}" type="slidenum">
              <a:rPr lang="en-US" sz="1200">
                <a:solidFill>
                  <a:srgbClr val="000000"/>
                </a:solidFill>
              </a:rPr>
              <a:pPr/>
              <a:t>4</a:t>
            </a:fld>
            <a:endParaRPr lang="en-US" sz="1200">
              <a:solidFill>
                <a:srgbClr val="000000"/>
              </a:solidFill>
            </a:endParaRPr>
          </a:p>
        </p:txBody>
      </p:sp>
    </p:spTree>
    <p:extLst>
      <p:ext uri="{BB962C8B-B14F-4D97-AF65-F5344CB8AC3E}">
        <p14:creationId xmlns:p14="http://schemas.microsoft.com/office/powerpoint/2010/main" val="85243920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B3A0E2F-76B9-417E-B0DC-AF868851F63D}" type="slidenum">
              <a:rPr lang="en-US" smtClean="0"/>
              <a:pPr/>
              <a:t>5</a:t>
            </a:fld>
            <a:endParaRPr lang="en-US" dirty="0"/>
          </a:p>
        </p:txBody>
      </p:sp>
    </p:spTree>
    <p:extLst>
      <p:ext uri="{BB962C8B-B14F-4D97-AF65-F5344CB8AC3E}">
        <p14:creationId xmlns:p14="http://schemas.microsoft.com/office/powerpoint/2010/main" val="127808591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Footer Placeholder 3"/>
          <p:cNvSpPr>
            <a:spLocks noGrp="1"/>
          </p:cNvSpPr>
          <p:nvPr>
            <p:ph type="ftr" sz="quarter" idx="10"/>
          </p:nvPr>
        </p:nvSpPr>
        <p:spPr/>
        <p:txBody>
          <a:bodyPr/>
          <a:lstStyle/>
          <a:p>
            <a:r>
              <a:rPr lang="en-US" dirty="0" smtClean="0"/>
              <a:t>Massachusetts Department of Elementary and Secondary Education</a:t>
            </a:r>
            <a:endParaRPr lang="en-US" dirty="0"/>
          </a:p>
        </p:txBody>
      </p:sp>
      <p:sp>
        <p:nvSpPr>
          <p:cNvPr id="5" name="Slide Number Placeholder 4"/>
          <p:cNvSpPr>
            <a:spLocks noGrp="1"/>
          </p:cNvSpPr>
          <p:nvPr>
            <p:ph type="sldNum" sz="quarter" idx="11"/>
          </p:nvPr>
        </p:nvSpPr>
        <p:spPr/>
        <p:txBody>
          <a:bodyPr/>
          <a:lstStyle/>
          <a:p>
            <a:fld id="{145724FF-A098-4B60-9000-6891DF0985A5}" type="slidenum">
              <a:rPr lang="en-US" smtClean="0"/>
              <a:pPr/>
              <a:t>7</a:t>
            </a:fld>
            <a:endParaRPr lang="en-US" dirty="0"/>
          </a:p>
        </p:txBody>
      </p:sp>
    </p:spTree>
    <p:extLst>
      <p:ext uri="{BB962C8B-B14F-4D97-AF65-F5344CB8AC3E}">
        <p14:creationId xmlns:p14="http://schemas.microsoft.com/office/powerpoint/2010/main" val="109978785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B3A0E2F-76B9-417E-B0DC-AF868851F63D}" type="slidenum">
              <a:rPr lang="en-US" smtClean="0"/>
              <a:pPr/>
              <a:t>12</a:t>
            </a:fld>
            <a:endParaRPr lang="en-US" dirty="0"/>
          </a:p>
        </p:txBody>
      </p:sp>
    </p:spTree>
    <p:extLst>
      <p:ext uri="{BB962C8B-B14F-4D97-AF65-F5344CB8AC3E}">
        <p14:creationId xmlns:p14="http://schemas.microsoft.com/office/powerpoint/2010/main" val="63619472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B3A0E2F-76B9-417E-B0DC-AF868851F63D}" type="slidenum">
              <a:rPr lang="en-US" smtClean="0"/>
              <a:pPr/>
              <a:t>15</a:t>
            </a:fld>
            <a:endParaRPr lang="en-US" dirty="0"/>
          </a:p>
        </p:txBody>
      </p:sp>
    </p:spTree>
    <p:extLst>
      <p:ext uri="{BB962C8B-B14F-4D97-AF65-F5344CB8AC3E}">
        <p14:creationId xmlns:p14="http://schemas.microsoft.com/office/powerpoint/2010/main" val="121024240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B3A0E2F-76B9-417E-B0DC-AF868851F63D}" type="slidenum">
              <a:rPr lang="en-US" smtClean="0"/>
              <a:pPr/>
              <a:t>22</a:t>
            </a:fld>
            <a:endParaRPr lang="en-US" dirty="0"/>
          </a:p>
        </p:txBody>
      </p:sp>
    </p:spTree>
    <p:extLst>
      <p:ext uri="{BB962C8B-B14F-4D97-AF65-F5344CB8AC3E}">
        <p14:creationId xmlns:p14="http://schemas.microsoft.com/office/powerpoint/2010/main" val="402334969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B3A0E2F-76B9-417E-B0DC-AF868851F63D}" type="slidenum">
              <a:rPr lang="en-US" smtClean="0"/>
              <a:pPr/>
              <a:t>27</a:t>
            </a:fld>
            <a:endParaRPr lang="en-US" dirty="0"/>
          </a:p>
        </p:txBody>
      </p:sp>
    </p:spTree>
    <p:extLst>
      <p:ext uri="{BB962C8B-B14F-4D97-AF65-F5344CB8AC3E}">
        <p14:creationId xmlns:p14="http://schemas.microsoft.com/office/powerpoint/2010/main" val="195419637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B3A0E2F-76B9-417E-B0DC-AF868851F63D}" type="slidenum">
              <a:rPr lang="en-US" smtClean="0"/>
              <a:pPr/>
              <a:t>29</a:t>
            </a:fld>
            <a:endParaRPr lang="en-US" dirty="0"/>
          </a:p>
        </p:txBody>
      </p:sp>
    </p:spTree>
    <p:extLst>
      <p:ext uri="{BB962C8B-B14F-4D97-AF65-F5344CB8AC3E}">
        <p14:creationId xmlns:p14="http://schemas.microsoft.com/office/powerpoint/2010/main" val="2633965885"/>
      </p:ext>
    </p:extLst>
  </p:cSld>
  <p:clrMapOvr>
    <a:masterClrMapping/>
  </p:clrMapOvr>
</p:notes>
</file>

<file path=ppt/slideLayouts/_rels/slideLayout1.xml.rels><?xml version="1.0" encoding="UTF-8"?>

<Relationships xmlns="http://schemas.openxmlformats.org/package/2006/relationships">
  <Relationship Id="rId1" Type="http://schemas.openxmlformats.org/officeDocument/2006/relationships/slideMaster" Target="../slideMasters/slideMaster1.xml"/>
</Relationships>

</file>

<file path=ppt/slideLayouts/_rels/slideLayout10.xml.rels><?xml version="1.0" encoding="UTF-8"?>

<Relationships xmlns="http://schemas.openxmlformats.org/package/2006/relationships">
  <Relationship Id="rId1" Type="http://schemas.openxmlformats.org/officeDocument/2006/relationships/slideMaster" Target="../slideMasters/slideMaster2.xml"/>
</Relationships>

</file>

<file path=ppt/slideLayouts/_rels/slideLayout11.xml.rels><?xml version="1.0" encoding="UTF-8"?>

<Relationships xmlns="http://schemas.openxmlformats.org/package/2006/relationships">
  <Relationship Id="rId1" Type="http://schemas.openxmlformats.org/officeDocument/2006/relationships/slideMaster" Target="../slideMasters/slideMaster2.xml"/>
</Relationships>

</file>

<file path=ppt/slideLayouts/_rels/slideLayout12.xml.rels><?xml version="1.0" encoding="UTF-8"?>

<Relationships xmlns="http://schemas.openxmlformats.org/package/2006/relationships">
  <Relationship Id="rId1" Type="http://schemas.openxmlformats.org/officeDocument/2006/relationships/slideMaster" Target="../slideMasters/slideMaster2.xml"/>
</Relationships>

</file>

<file path=ppt/slideLayouts/_rels/slideLayout13.xml.rels><?xml version="1.0" encoding="UTF-8"?>

<Relationships xmlns="http://schemas.openxmlformats.org/package/2006/relationships">
  <Relationship Id="rId1" Type="http://schemas.openxmlformats.org/officeDocument/2006/relationships/slideMaster" Target="../slideMasters/slideMaster2.xml"/>
</Relationships>

</file>

<file path=ppt/slideLayouts/_rels/slideLayout14.xml.rels><?xml version="1.0" encoding="UTF-8"?>

<Relationships xmlns="http://schemas.openxmlformats.org/package/2006/relationships">
  <Relationship Id="rId1" Type="http://schemas.openxmlformats.org/officeDocument/2006/relationships/slideMaster" Target="../slideMasters/slideMaster3.xml"/>
</Relationships>

</file>

<file path=ppt/slideLayouts/_rels/slideLayout15.xml.rels><?xml version="1.0" encoding="UTF-8"?>

<Relationships xmlns="http://schemas.openxmlformats.org/package/2006/relationships">
  <Relationship Id="rId1" Type="http://schemas.openxmlformats.org/officeDocument/2006/relationships/slideMaster" Target="../slideMasters/slideMaster3.xml"/>
</Relationships>

</file>

<file path=ppt/slideLayouts/_rels/slideLayout16.xml.rels><?xml version="1.0" encoding="UTF-8"?>

<Relationships xmlns="http://schemas.openxmlformats.org/package/2006/relationships">
  <Relationship Id="rId1" Type="http://schemas.openxmlformats.org/officeDocument/2006/relationships/slideMaster" Target="../slideMasters/slideMaster3.xml"/>
</Relationships>

</file>

<file path=ppt/slideLayouts/_rels/slideLayout17.xml.rels><?xml version="1.0" encoding="UTF-8"?>

<Relationships xmlns="http://schemas.openxmlformats.org/package/2006/relationships">
  <Relationship Id="rId1" Type="http://schemas.openxmlformats.org/officeDocument/2006/relationships/slideMaster" Target="../slideMasters/slideMaster3.xml"/>
</Relationships>

</file>

<file path=ppt/slideLayouts/_rels/slideLayout18.xml.rels><?xml version="1.0" encoding="UTF-8"?>

<Relationships xmlns="http://schemas.openxmlformats.org/package/2006/relationships">
  <Relationship Id="rId1" Type="http://schemas.openxmlformats.org/officeDocument/2006/relationships/slideMaster" Target="../slideMasters/slideMaster3.xml"/>
</Relationships>

</file>

<file path=ppt/slideLayouts/_rels/slideLayout19.xml.rels><?xml version="1.0" encoding="UTF-8"?>

<Relationships xmlns="http://schemas.openxmlformats.org/package/2006/relationships">
  <Relationship Id="rId1" Type="http://schemas.openxmlformats.org/officeDocument/2006/relationships/slideMaster" Target="../slideMasters/slideMaster3.xml"/>
</Relationships>

</file>

<file path=ppt/slideLayouts/_rels/slideLayout2.xml.rels><?xml version="1.0" encoding="UTF-8"?>

<Relationships xmlns="http://schemas.openxmlformats.org/package/2006/relationships">
  <Relationship Id="rId1" Type="http://schemas.openxmlformats.org/officeDocument/2006/relationships/slideMaster" Target="../slideMasters/slideMaster1.xml"/>
</Relationships>

</file>

<file path=ppt/slideLayouts/_rels/slideLayout20.xml.rels><?xml version="1.0" encoding="UTF-8"?>

<Relationships xmlns="http://schemas.openxmlformats.org/package/2006/relationships">
  <Relationship Id="rId1" Type="http://schemas.openxmlformats.org/officeDocument/2006/relationships/slideMaster" Target="../slideMasters/slideMaster3.xml"/>
</Relationships>

</file>

<file path=ppt/slideLayouts/_rels/slideLayout21.xml.rels><?xml version="1.0" encoding="UTF-8"?>

<Relationships xmlns="http://schemas.openxmlformats.org/package/2006/relationships">
  <Relationship Id="rId1" Type="http://schemas.openxmlformats.org/officeDocument/2006/relationships/slideMaster" Target="../slideMasters/slideMaster4.xml"/>
</Relationships>

</file>

<file path=ppt/slideLayouts/_rels/slideLayout22.xml.rels><?xml version="1.0" encoding="UTF-8"?>

<Relationships xmlns="http://schemas.openxmlformats.org/package/2006/relationships">
  <Relationship Id="rId1" Type="http://schemas.openxmlformats.org/officeDocument/2006/relationships/slideMaster" Target="../slideMasters/slideMaster4.xml"/>
</Relationships>

</file>

<file path=ppt/slideLayouts/_rels/slideLayout23.xml.rels><?xml version="1.0" encoding="UTF-8"?>

<Relationships xmlns="http://schemas.openxmlformats.org/package/2006/relationships">
  <Relationship Id="rId1" Type="http://schemas.openxmlformats.org/officeDocument/2006/relationships/slideMaster" Target="../slideMasters/slideMaster4.xml"/>
</Relationships>

</file>

<file path=ppt/slideLayouts/_rels/slideLayout24.xml.rels><?xml version="1.0" encoding="UTF-8"?>

<Relationships xmlns="http://schemas.openxmlformats.org/package/2006/relationships">
  <Relationship Id="rId1" Type="http://schemas.openxmlformats.org/officeDocument/2006/relationships/slideMaster" Target="../slideMasters/slideMaster4.xml"/>
</Relationships>

</file>

<file path=ppt/slideLayouts/_rels/slideLayout25.xml.rels><?xml version="1.0" encoding="UTF-8"?>

<Relationships xmlns="http://schemas.openxmlformats.org/package/2006/relationships">
  <Relationship Id="rId1" Type="http://schemas.openxmlformats.org/officeDocument/2006/relationships/slideMaster" Target="../slideMasters/slideMaster4.xml"/>
</Relationships>

</file>

<file path=ppt/slideLayouts/_rels/slideLayout26.xml.rels><?xml version="1.0" encoding="UTF-8"?>

<Relationships xmlns="http://schemas.openxmlformats.org/package/2006/relationships">
  <Relationship Id="rId1" Type="http://schemas.openxmlformats.org/officeDocument/2006/relationships/slideMaster" Target="../slideMasters/slideMaster4.xml"/>
</Relationships>

</file>

<file path=ppt/slideLayouts/_rels/slideLayout27.xml.rels><?xml version="1.0" encoding="UTF-8"?>

<Relationships xmlns="http://schemas.openxmlformats.org/package/2006/relationships">
  <Relationship Id="rId1" Type="http://schemas.openxmlformats.org/officeDocument/2006/relationships/slideMaster" Target="../slideMasters/slideMaster4.xml"/>
</Relationships>

</file>

<file path=ppt/slideLayouts/_rels/slideLayout28.xml.rels><?xml version="1.0" encoding="UTF-8"?>

<Relationships xmlns="http://schemas.openxmlformats.org/package/2006/relationships">
  <Relationship Id="rId1" Type="http://schemas.openxmlformats.org/officeDocument/2006/relationships/slideMaster" Target="../slideMasters/slideMaster5.xml"/>
</Relationships>

</file>

<file path=ppt/slideLayouts/_rels/slideLayout29.xml.rels><?xml version="1.0" encoding="UTF-8"?>

<Relationships xmlns="http://schemas.openxmlformats.org/package/2006/relationships">
  <Relationship Id="rId1" Type="http://schemas.openxmlformats.org/officeDocument/2006/relationships/slideMaster" Target="../slideMasters/slideMaster5.xml"/>
</Relationships>

</file>

<file path=ppt/slideLayouts/_rels/slideLayout3.xml.rels><?xml version="1.0" encoding="UTF-8"?>

<Relationships xmlns="http://schemas.openxmlformats.org/package/2006/relationships">
  <Relationship Id="rId1" Type="http://schemas.openxmlformats.org/officeDocument/2006/relationships/slideMaster" Target="../slideMasters/slideMaster1.xml"/>
</Relationships>

</file>

<file path=ppt/slideLayouts/_rels/slideLayout30.xml.rels><?xml version="1.0" encoding="UTF-8"?>

<Relationships xmlns="http://schemas.openxmlformats.org/package/2006/relationships">
  <Relationship Id="rId1" Type="http://schemas.openxmlformats.org/officeDocument/2006/relationships/slideMaster" Target="../slideMasters/slideMaster5.xml"/>
</Relationships>

</file>

<file path=ppt/slideLayouts/_rels/slideLayout31.xml.rels><?xml version="1.0" encoding="UTF-8"?>

<Relationships xmlns="http://schemas.openxmlformats.org/package/2006/relationships">
  <Relationship Id="rId1" Type="http://schemas.openxmlformats.org/officeDocument/2006/relationships/slideMaster" Target="../slideMasters/slideMaster5.xml"/>
</Relationships>

</file>

<file path=ppt/slideLayouts/_rels/slideLayout32.xml.rels><?xml version="1.0" encoding="UTF-8"?>

<Relationships xmlns="http://schemas.openxmlformats.org/package/2006/relationships">
  <Relationship Id="rId1" Type="http://schemas.openxmlformats.org/officeDocument/2006/relationships/slideMaster" Target="../slideMasters/slideMaster5.xml"/>
</Relationships>

</file>

<file path=ppt/slideLayouts/_rels/slideLayout33.xml.rels><?xml version="1.0" encoding="UTF-8"?>

<Relationships xmlns="http://schemas.openxmlformats.org/package/2006/relationships">
  <Relationship Id="rId1" Type="http://schemas.openxmlformats.org/officeDocument/2006/relationships/slideMaster" Target="../slideMasters/slideMaster5.xml"/>
</Relationships>

</file>

<file path=ppt/slideLayouts/_rels/slideLayout34.xml.rels><?xml version="1.0" encoding="UTF-8"?>

<Relationships xmlns="http://schemas.openxmlformats.org/package/2006/relationships">
  <Relationship Id="rId1" Type="http://schemas.openxmlformats.org/officeDocument/2006/relationships/slideMaster" Target="../slideMasters/slideMaster5.xml"/>
</Relationships>

</file>

<file path=ppt/slideLayouts/_rels/slideLayout35.xml.rels><?xml version="1.0" encoding="UTF-8"?>

<Relationships xmlns="http://schemas.openxmlformats.org/package/2006/relationships">
  <Relationship Id="rId1" Type="http://schemas.openxmlformats.org/officeDocument/2006/relationships/slideMaster" Target="../slideMasters/slideMaster6.xml"/>
</Relationships>

</file>

<file path=ppt/slideLayouts/_rels/slideLayout36.xml.rels><?xml version="1.0" encoding="UTF-8"?>

<Relationships xmlns="http://schemas.openxmlformats.org/package/2006/relationships">
  <Relationship Id="rId1" Type="http://schemas.openxmlformats.org/officeDocument/2006/relationships/slideMaster" Target="../slideMasters/slideMaster6.xml"/>
</Relationships>

</file>

<file path=ppt/slideLayouts/_rels/slideLayout37.xml.rels><?xml version="1.0" encoding="UTF-8"?>

<Relationships xmlns="http://schemas.openxmlformats.org/package/2006/relationships">
  <Relationship Id="rId1" Type="http://schemas.openxmlformats.org/officeDocument/2006/relationships/slideMaster" Target="../slideMasters/slideMaster6.xml"/>
</Relationships>

</file>

<file path=ppt/slideLayouts/_rels/slideLayout38.xml.rels><?xml version="1.0" encoding="UTF-8"?>

<Relationships xmlns="http://schemas.openxmlformats.org/package/2006/relationships">
  <Relationship Id="rId1" Type="http://schemas.openxmlformats.org/officeDocument/2006/relationships/slideMaster" Target="../slideMasters/slideMaster6.xml"/>
</Relationships>

</file>

<file path=ppt/slideLayouts/_rels/slideLayout39.xml.rels><?xml version="1.0" encoding="UTF-8"?>

<Relationships xmlns="http://schemas.openxmlformats.org/package/2006/relationships">
  <Relationship Id="rId1" Type="http://schemas.openxmlformats.org/officeDocument/2006/relationships/slideMaster" Target="../slideMasters/slideMaster6.xml"/>
</Relationships>

</file>

<file path=ppt/slideLayouts/_rels/slideLayout4.xml.rels><?xml version="1.0" encoding="UTF-8"?>

<Relationships xmlns="http://schemas.openxmlformats.org/package/2006/relationships">
  <Relationship Id="rId1" Type="http://schemas.openxmlformats.org/officeDocument/2006/relationships/slideMaster" Target="../slideMasters/slideMaster1.xml"/>
</Relationships>

</file>

<file path=ppt/slideLayouts/_rels/slideLayout40.xml.rels><?xml version="1.0" encoding="UTF-8"?>

<Relationships xmlns="http://schemas.openxmlformats.org/package/2006/relationships">
  <Relationship Id="rId1" Type="http://schemas.openxmlformats.org/officeDocument/2006/relationships/slideMaster" Target="../slideMasters/slideMaster6.xml"/>
</Relationships>

</file>

<file path=ppt/slideLayouts/_rels/slideLayout41.xml.rels><?xml version="1.0" encoding="UTF-8"?>

<Relationships xmlns="http://schemas.openxmlformats.org/package/2006/relationships">
  <Relationship Id="rId1" Type="http://schemas.openxmlformats.org/officeDocument/2006/relationships/slideMaster" Target="../slideMasters/slideMaster6.xml"/>
</Relationships>

</file>

<file path=ppt/slideLayouts/_rels/slideLayout42.xml.rels><?xml version="1.0" encoding="UTF-8"?>

<Relationships xmlns="http://schemas.openxmlformats.org/package/2006/relationships">
  <Relationship Id="rId1" Type="http://schemas.openxmlformats.org/officeDocument/2006/relationships/slideMaster" Target="../slideMasters/slideMaster7.xml"/>
</Relationships>

</file>

<file path=ppt/slideLayouts/_rels/slideLayout43.xml.rels><?xml version="1.0" encoding="UTF-8"?>

<Relationships xmlns="http://schemas.openxmlformats.org/package/2006/relationships">
  <Relationship Id="rId1" Type="http://schemas.openxmlformats.org/officeDocument/2006/relationships/slideMaster" Target="../slideMasters/slideMaster7.xml"/>
</Relationships>

</file>

<file path=ppt/slideLayouts/_rels/slideLayout44.xml.rels><?xml version="1.0" encoding="UTF-8"?>

<Relationships xmlns="http://schemas.openxmlformats.org/package/2006/relationships">
  <Relationship Id="rId1" Type="http://schemas.openxmlformats.org/officeDocument/2006/relationships/slideMaster" Target="../slideMasters/slideMaster7.xml"/>
</Relationships>

</file>

<file path=ppt/slideLayouts/_rels/slideLayout45.xml.rels><?xml version="1.0" encoding="UTF-8"?>

<Relationships xmlns="http://schemas.openxmlformats.org/package/2006/relationships">
  <Relationship Id="rId1" Type="http://schemas.openxmlformats.org/officeDocument/2006/relationships/slideMaster" Target="../slideMasters/slideMaster7.xml"/>
</Relationships>

</file>

<file path=ppt/slideLayouts/_rels/slideLayout46.xml.rels><?xml version="1.0" encoding="UTF-8"?>

<Relationships xmlns="http://schemas.openxmlformats.org/package/2006/relationships">
  <Relationship Id="rId1" Type="http://schemas.openxmlformats.org/officeDocument/2006/relationships/slideMaster" Target="../slideMasters/slideMaster7.xml"/>
</Relationships>

</file>

<file path=ppt/slideLayouts/_rels/slideLayout47.xml.rels><?xml version="1.0" encoding="UTF-8"?>

<Relationships xmlns="http://schemas.openxmlformats.org/package/2006/relationships">
  <Relationship Id="rId1" Type="http://schemas.openxmlformats.org/officeDocument/2006/relationships/slideMaster" Target="../slideMasters/slideMaster7.xml"/>
</Relationships>

</file>

<file path=ppt/slideLayouts/_rels/slideLayout5.xml.rels><?xml version="1.0" encoding="UTF-8"?>

<Relationships xmlns="http://schemas.openxmlformats.org/package/2006/relationships">
  <Relationship Id="rId1" Type="http://schemas.openxmlformats.org/officeDocument/2006/relationships/slideMaster" Target="../slideMasters/slideMaster1.xml"/>
</Relationships>

</file>

<file path=ppt/slideLayouts/_rels/slideLayout6.xml.rels><?xml version="1.0" encoding="UTF-8"?>

<Relationships xmlns="http://schemas.openxmlformats.org/package/2006/relationships">
  <Relationship Id="rId1" Type="http://schemas.openxmlformats.org/officeDocument/2006/relationships/slideMaster" Target="../slideMasters/slideMaster1.xml"/>
</Relationships>

</file>

<file path=ppt/slideLayouts/_rels/slideLayout7.xml.rels><?xml version="1.0" encoding="UTF-8"?>

<Relationships xmlns="http://schemas.openxmlformats.org/package/2006/relationships">
  <Relationship Id="rId1" Type="http://schemas.openxmlformats.org/officeDocument/2006/relationships/slideMaster" Target="../slideMasters/slideMaster2.xml"/>
</Relationships>

</file>

<file path=ppt/slideLayouts/_rels/slideLayout8.xml.rels><?xml version="1.0" encoding="UTF-8"?>

<Relationships xmlns="http://schemas.openxmlformats.org/package/2006/relationships">
  <Relationship Id="rId1" Type="http://schemas.openxmlformats.org/officeDocument/2006/relationships/slideMaster" Target="../slideMasters/slideMaster2.xml"/>
</Relationships>

</file>

<file path=ppt/slideLayouts/_rels/slideLayout9.xml.rels><?xml version="1.0" encoding="UTF-8"?>

<Relationships xmlns="http://schemas.openxmlformats.org/package/2006/relationships">
  <Relationship Id="rId1" Type="http://schemas.openxmlformats.org/officeDocument/2006/relationships/slideMaster" Target="../slideMasters/slideMaster2.xml"/>
</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chor="ctr"/>
          <a:lstStyle>
            <a:lvl1pPr>
              <a:defRPr sz="2400">
                <a:latin typeface="Book Antiqua" pitchFamily="18" charset="0"/>
                <a:cs typeface="Book Antiqua" pitchFamily="18" charset="0"/>
              </a:defRPr>
            </a:lvl1pPr>
          </a:lstStyle>
          <a:p>
            <a:r>
              <a:rPr lang="en-US" dirty="0" smtClean="0"/>
              <a:t>Click to edit Master title style</a:t>
            </a:r>
            <a:endParaRPr lang="en-US" dirty="0"/>
          </a:p>
        </p:txBody>
      </p:sp>
      <p:sp>
        <p:nvSpPr>
          <p:cNvPr id="6" name="Content Placeholder 7"/>
          <p:cNvSpPr>
            <a:spLocks noGrp="1"/>
          </p:cNvSpPr>
          <p:nvPr>
            <p:ph sz="half" idx="1"/>
          </p:nvPr>
        </p:nvSpPr>
        <p:spPr>
          <a:xfrm>
            <a:off x="533400" y="1844566"/>
            <a:ext cx="8077200" cy="4556234"/>
          </a:xfrm>
          <a:ln w="6350" cmpd="sng"/>
        </p:spPr>
        <p:txBody>
          <a:bodyPr/>
          <a:lstStyle>
            <a:lvl1pPr>
              <a:buClrTx/>
              <a:buSzPct val="100000"/>
              <a:defRPr sz="2000">
                <a:solidFill>
                  <a:schemeClr val="tx1"/>
                </a:solidFill>
                <a:latin typeface="Book Antiqua" pitchFamily="18" charset="0"/>
              </a:defRPr>
            </a:lvl1pPr>
            <a:lvl2pPr>
              <a:buClrTx/>
              <a:buSzPct val="100000"/>
              <a:buFont typeface="Arial" pitchFamily="34" charset="0"/>
              <a:buChar char="•"/>
              <a:defRPr sz="2000">
                <a:solidFill>
                  <a:schemeClr val="tx1"/>
                </a:solidFill>
                <a:latin typeface="Book Antiqua" pitchFamily="18" charset="0"/>
              </a:defRPr>
            </a:lvl2pPr>
            <a:lvl3pPr>
              <a:buNone/>
              <a:defRPr/>
            </a:lvl3pPr>
          </a:lstStyle>
          <a:p>
            <a:pPr lvl="0"/>
            <a:r>
              <a:rPr lang="en-US" dirty="0" smtClean="0"/>
              <a:t>Click to edit Master text styles</a:t>
            </a:r>
          </a:p>
          <a:p>
            <a:pPr lvl="1"/>
            <a:r>
              <a:rPr lang="en-US" dirty="0" smtClean="0"/>
              <a:t>Second level</a:t>
            </a:r>
          </a:p>
        </p:txBody>
      </p:sp>
    </p:spTree>
    <p:extLst>
      <p:ext uri="{BB962C8B-B14F-4D97-AF65-F5344CB8AC3E}">
        <p14:creationId xmlns:p14="http://schemas.microsoft.com/office/powerpoint/2010/main" val="1223803224"/>
      </p:ext>
    </p:extLst>
  </p:cSld>
  <p:clrMapOvr>
    <a:masterClrMapping/>
  </p:clrMapOv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836613" y="109538"/>
            <a:ext cx="5564187" cy="762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533400" y="1219200"/>
            <a:ext cx="4000500" cy="51816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86300" y="1219200"/>
            <a:ext cx="4000500" cy="51816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785192584"/>
      </p:ext>
    </p:extLst>
  </p:cSld>
  <p:clrMapOvr>
    <a:masterClrMapping/>
  </p:clrMapOv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736600" y="109538"/>
            <a:ext cx="5664200" cy="762000"/>
          </a:xfrm>
        </p:spPr>
        <p:txBody>
          <a:bodyPr/>
          <a:lstStyle/>
          <a:p>
            <a:r>
              <a:rPr lang="en-US"/>
              <a:t>Click to edit Master title style</a:t>
            </a:r>
          </a:p>
        </p:txBody>
      </p:sp>
      <p:sp>
        <p:nvSpPr>
          <p:cNvPr id="3" name="Content Placeholder 2"/>
          <p:cNvSpPr>
            <a:spLocks noGrp="1"/>
          </p:cNvSpPr>
          <p:nvPr>
            <p:ph idx="1"/>
          </p:nvPr>
        </p:nvSpPr>
        <p:spPr>
          <a:xfrm>
            <a:off x="533400" y="1219200"/>
            <a:ext cx="8153400" cy="51816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08530978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55304750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Title Slide">
    <p:spTree>
      <p:nvGrpSpPr>
        <p:cNvPr id="1" name=""/>
        <p:cNvGrpSpPr/>
        <p:nvPr/>
      </p:nvGrpSpPr>
      <p:grpSpPr>
        <a:xfrm>
          <a:off x="0" y="0"/>
          <a:ext cx="0" cy="0"/>
          <a:chOff x="0" y="0"/>
          <a:chExt cx="0" cy="0"/>
        </a:xfrm>
      </p:grpSpPr>
      <p:sp>
        <p:nvSpPr>
          <p:cNvPr id="2" name="Date Placeholder 3"/>
          <p:cNvSpPr>
            <a:spLocks noGrp="1"/>
          </p:cNvSpPr>
          <p:nvPr>
            <p:ph type="dt" sz="half" idx="10"/>
          </p:nvPr>
        </p:nvSpPr>
        <p:spPr>
          <a:xfrm>
            <a:off x="457200" y="6356350"/>
            <a:ext cx="2133600" cy="365125"/>
          </a:xfrm>
          <a:prstGeom prst="rect">
            <a:avLst/>
          </a:prstGeom>
        </p:spPr>
        <p:txBody>
          <a:bodyPr/>
          <a:lstStyle>
            <a:lvl1pPr algn="ctr" eaLnBrk="0" hangingPunct="0">
              <a:spcBef>
                <a:spcPct val="50000"/>
              </a:spcBef>
              <a:defRPr sz="1200" b="1">
                <a:solidFill>
                  <a:srgbClr val="FFFFFF"/>
                </a:solidFill>
                <a:latin typeface="+mn-lt"/>
              </a:defRPr>
            </a:lvl1pPr>
          </a:lstStyle>
          <a:p>
            <a:pPr fontAlgn="base">
              <a:spcAft>
                <a:spcPct val="0"/>
              </a:spcAft>
              <a:defRPr/>
            </a:pPr>
            <a:fld id="{937C5D78-D21C-42A9-B5CB-CE067B4BBB4B}" type="datetime1">
              <a:rPr lang="en-US" smtClean="0"/>
              <a:t>6/10/2016</a:t>
            </a:fld>
            <a:endParaRPr lang="en-US" dirty="0"/>
          </a:p>
        </p:txBody>
      </p:sp>
      <p:sp>
        <p:nvSpPr>
          <p:cNvPr id="3" name="Footer Placeholder 4"/>
          <p:cNvSpPr>
            <a:spLocks noGrp="1"/>
          </p:cNvSpPr>
          <p:nvPr>
            <p:ph type="ftr" sz="quarter" idx="11"/>
          </p:nvPr>
        </p:nvSpPr>
        <p:spPr>
          <a:xfrm>
            <a:off x="3124200" y="6356350"/>
            <a:ext cx="2895600" cy="365125"/>
          </a:xfrm>
          <a:prstGeom prst="rect">
            <a:avLst/>
          </a:prstGeom>
        </p:spPr>
        <p:txBody>
          <a:bodyPr/>
          <a:lstStyle>
            <a:lvl1pPr algn="ctr" eaLnBrk="0" hangingPunct="0">
              <a:spcBef>
                <a:spcPct val="50000"/>
              </a:spcBef>
              <a:defRPr sz="1200" b="1">
                <a:solidFill>
                  <a:srgbClr val="FFFFFF"/>
                </a:solidFill>
                <a:latin typeface="+mn-lt"/>
              </a:defRPr>
            </a:lvl1pPr>
          </a:lstStyle>
          <a:p>
            <a:pPr fontAlgn="base">
              <a:spcAft>
                <a:spcPct val="0"/>
              </a:spcAft>
              <a:defRPr/>
            </a:pPr>
            <a:endParaRPr lang="en-US" dirty="0"/>
          </a:p>
        </p:txBody>
      </p:sp>
      <p:sp>
        <p:nvSpPr>
          <p:cNvPr id="4" name="Slide Number Placeholder 5"/>
          <p:cNvSpPr>
            <a:spLocks noGrp="1"/>
          </p:cNvSpPr>
          <p:nvPr>
            <p:ph type="sldNum" sz="quarter" idx="12"/>
          </p:nvPr>
        </p:nvSpPr>
        <p:spPr>
          <a:xfrm>
            <a:off x="6553200" y="6356350"/>
            <a:ext cx="2133600" cy="365125"/>
          </a:xfrm>
          <a:prstGeom prst="rect">
            <a:avLst/>
          </a:prstGeom>
        </p:spPr>
        <p:txBody>
          <a:bodyPr/>
          <a:lstStyle>
            <a:lvl1pPr algn="ctr" eaLnBrk="0" hangingPunct="0">
              <a:spcBef>
                <a:spcPct val="50000"/>
              </a:spcBef>
              <a:defRPr sz="1200" b="1">
                <a:solidFill>
                  <a:srgbClr val="FFFFFF"/>
                </a:solidFill>
                <a:latin typeface="+mn-lt"/>
              </a:defRPr>
            </a:lvl1pPr>
          </a:lstStyle>
          <a:p>
            <a:pPr fontAlgn="base">
              <a:spcAft>
                <a:spcPct val="0"/>
              </a:spcAft>
              <a:defRPr/>
            </a:pPr>
            <a:fld id="{525B1E92-C86F-4366-A76D-C560614973E7}" type="slidenum">
              <a:rPr lang="en-US"/>
              <a:pPr fontAlgn="base">
                <a:spcAft>
                  <a:spcPct val="0"/>
                </a:spcAft>
                <a:defRPr/>
              </a:pPr>
              <a:t>‹#›</a:t>
            </a:fld>
            <a:endParaRPr lang="en-US" dirty="0"/>
          </a:p>
        </p:txBody>
      </p:sp>
    </p:spTree>
    <p:extLst>
      <p:ext uri="{BB962C8B-B14F-4D97-AF65-F5344CB8AC3E}">
        <p14:creationId xmlns:p14="http://schemas.microsoft.com/office/powerpoint/2010/main" val="143857553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Calibri" pitchFamily="34" charset="0"/>
                <a:cs typeface="Calibri" pitchFamily="34" charset="0"/>
              </a:defRPr>
            </a:lvl1pPr>
          </a:lstStyle>
          <a:p>
            <a:r>
              <a:rPr lang="en-US" dirty="0" smtClean="0"/>
              <a:t>Click to edit Master title style</a:t>
            </a:r>
            <a:endParaRPr lang="en-US" dirty="0"/>
          </a:p>
        </p:txBody>
      </p:sp>
      <p:sp>
        <p:nvSpPr>
          <p:cNvPr id="6" name="Content Placeholder 7"/>
          <p:cNvSpPr>
            <a:spLocks noGrp="1"/>
          </p:cNvSpPr>
          <p:nvPr>
            <p:ph sz="half" idx="1"/>
          </p:nvPr>
        </p:nvSpPr>
        <p:spPr>
          <a:xfrm>
            <a:off x="533400" y="1939158"/>
            <a:ext cx="8077200" cy="4461641"/>
          </a:xfrm>
        </p:spPr>
        <p:txBody>
          <a:bodyPr/>
          <a:lstStyle>
            <a:lvl1pPr>
              <a:buClrTx/>
              <a:defRPr sz="2400">
                <a:solidFill>
                  <a:schemeClr val="tx1"/>
                </a:solidFill>
              </a:defRPr>
            </a:lvl1pPr>
            <a:lvl2pPr>
              <a:buClrTx/>
              <a:buFont typeface="Arial" pitchFamily="34" charset="0"/>
              <a:buChar char="•"/>
              <a:defRPr sz="2400">
                <a:solidFill>
                  <a:schemeClr val="tx1"/>
                </a:solidFill>
              </a:defRPr>
            </a:lvl2pPr>
            <a:lvl3pPr>
              <a:buNone/>
              <a:defRPr/>
            </a:lvl3pPr>
          </a:lstStyle>
          <a:p>
            <a:pPr lvl="0"/>
            <a:r>
              <a:rPr lang="en-US" dirty="0" smtClean="0"/>
              <a:t>Click to edit Master text styles</a:t>
            </a:r>
          </a:p>
          <a:p>
            <a:pPr lvl="1"/>
            <a:r>
              <a:rPr lang="en-US" dirty="0" smtClean="0"/>
              <a:t>Second level</a:t>
            </a:r>
          </a:p>
        </p:txBody>
      </p:sp>
    </p:spTree>
    <p:extLst>
      <p:ext uri="{BB962C8B-B14F-4D97-AF65-F5344CB8AC3E}">
        <p14:creationId xmlns:p14="http://schemas.microsoft.com/office/powerpoint/2010/main" val="3334863005"/>
      </p:ext>
    </p:extLst>
  </p:cSld>
  <p:clrMapOvr>
    <a:masterClrMapping/>
  </p:clrMapOvr>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851770" y="109538"/>
            <a:ext cx="5549030" cy="762000"/>
          </a:xfrm>
        </p:spPr>
        <p:txBody>
          <a:bodyPr anchor="ctr"/>
          <a:lstStyle/>
          <a:p>
            <a:r>
              <a:rPr lang="en-US" dirty="0" smtClean="0"/>
              <a:t>Click to edit Master title style</a:t>
            </a:r>
            <a:endParaRPr lang="en-US" dirty="0"/>
          </a:p>
        </p:txBody>
      </p:sp>
      <p:sp>
        <p:nvSpPr>
          <p:cNvPr id="3" name="Content Placeholder 2"/>
          <p:cNvSpPr>
            <a:spLocks noGrp="1"/>
          </p:cNvSpPr>
          <p:nvPr>
            <p:ph sz="half" idx="1"/>
          </p:nvPr>
        </p:nvSpPr>
        <p:spPr>
          <a:xfrm>
            <a:off x="533400" y="1219200"/>
            <a:ext cx="4000500" cy="5181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4686300" y="1219200"/>
            <a:ext cx="4000500" cy="5181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42737095"/>
      </p:ext>
    </p:extLst>
  </p:cSld>
  <p:clrMapOvr>
    <a:masterClrMapping/>
  </p:clrMapOvr>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874386" y="109538"/>
            <a:ext cx="4837482" cy="762000"/>
          </a:xfrm>
        </p:spPr>
        <p:txBody>
          <a:bodyPr anchor="ctr"/>
          <a:lstStyle>
            <a:lvl1pPr>
              <a:defRPr>
                <a:latin typeface="+mj-lt"/>
                <a:cs typeface="Calibri" pitchFamily="34" charset="0"/>
              </a:defRPr>
            </a:lvl1pPr>
          </a:lstStyle>
          <a:p>
            <a:r>
              <a:rPr lang="en-US" smtClean="0"/>
              <a:t>Click to edit Master title style</a:t>
            </a:r>
            <a:endParaRPr lang="en-US"/>
          </a:p>
        </p:txBody>
      </p:sp>
    </p:spTree>
    <p:extLst>
      <p:ext uri="{BB962C8B-B14F-4D97-AF65-F5344CB8AC3E}">
        <p14:creationId xmlns:p14="http://schemas.microsoft.com/office/powerpoint/2010/main" val="1542060510"/>
      </p:ext>
    </p:extLst>
  </p:cSld>
  <p:clrMapOvr>
    <a:masterClrMapping/>
  </p:clrMapOvr>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836613" y="109538"/>
            <a:ext cx="5564187" cy="762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533400" y="1219200"/>
            <a:ext cx="4000500" cy="51816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86300" y="1219200"/>
            <a:ext cx="4000500" cy="51816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956225408"/>
      </p:ext>
    </p:extLst>
  </p:cSld>
  <p:clrMapOvr>
    <a:masterClrMapping/>
  </p:clrMapOvr>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736600" y="109538"/>
            <a:ext cx="5664200" cy="762000"/>
          </a:xfrm>
        </p:spPr>
        <p:txBody>
          <a:bodyPr/>
          <a:lstStyle/>
          <a:p>
            <a:r>
              <a:rPr lang="en-US"/>
              <a:t>Click to edit Master title style</a:t>
            </a:r>
          </a:p>
        </p:txBody>
      </p:sp>
      <p:sp>
        <p:nvSpPr>
          <p:cNvPr id="3" name="Content Placeholder 2"/>
          <p:cNvSpPr>
            <a:spLocks noGrp="1"/>
          </p:cNvSpPr>
          <p:nvPr>
            <p:ph idx="1"/>
          </p:nvPr>
        </p:nvSpPr>
        <p:spPr>
          <a:xfrm>
            <a:off x="533400" y="1219200"/>
            <a:ext cx="8153400" cy="51816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84972494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11735379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533400" y="1219200"/>
            <a:ext cx="4000500" cy="5181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86300" y="1219200"/>
            <a:ext cx="4000500" cy="5181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861258114"/>
      </p:ext>
    </p:extLst>
  </p:cSld>
  <p:clrMapOvr>
    <a:masterClrMapping/>
  </p:clrMapOvr>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4_Title Slide">
    <p:spTree>
      <p:nvGrpSpPr>
        <p:cNvPr id="1" name=""/>
        <p:cNvGrpSpPr/>
        <p:nvPr/>
      </p:nvGrpSpPr>
      <p:grpSpPr>
        <a:xfrm>
          <a:off x="0" y="0"/>
          <a:ext cx="0" cy="0"/>
          <a:chOff x="0" y="0"/>
          <a:chExt cx="0" cy="0"/>
        </a:xfrm>
      </p:grpSpPr>
      <p:sp>
        <p:nvSpPr>
          <p:cNvPr id="2" name="Date Placeholder 3"/>
          <p:cNvSpPr>
            <a:spLocks noGrp="1"/>
          </p:cNvSpPr>
          <p:nvPr>
            <p:ph type="dt" sz="half" idx="10"/>
          </p:nvPr>
        </p:nvSpPr>
        <p:spPr>
          <a:xfrm>
            <a:off x="457200" y="6356350"/>
            <a:ext cx="2133600" cy="365125"/>
          </a:xfrm>
          <a:prstGeom prst="rect">
            <a:avLst/>
          </a:prstGeom>
        </p:spPr>
        <p:txBody>
          <a:bodyPr/>
          <a:lstStyle>
            <a:lvl1pPr algn="ctr" eaLnBrk="0" hangingPunct="0">
              <a:spcBef>
                <a:spcPct val="50000"/>
              </a:spcBef>
              <a:defRPr sz="1200" b="1">
                <a:solidFill>
                  <a:srgbClr val="FFFFFF"/>
                </a:solidFill>
                <a:latin typeface="+mn-lt"/>
              </a:defRPr>
            </a:lvl1pPr>
          </a:lstStyle>
          <a:p>
            <a:pPr fontAlgn="base">
              <a:spcAft>
                <a:spcPct val="0"/>
              </a:spcAft>
              <a:defRPr/>
            </a:pPr>
            <a:fld id="{BD684AE5-EF64-46AA-B541-F9FA7E143933}" type="datetime1">
              <a:rPr lang="en-US" smtClean="0"/>
              <a:t>6/10/2016</a:t>
            </a:fld>
            <a:endParaRPr lang="en-US" dirty="0"/>
          </a:p>
        </p:txBody>
      </p:sp>
      <p:sp>
        <p:nvSpPr>
          <p:cNvPr id="3" name="Footer Placeholder 4"/>
          <p:cNvSpPr>
            <a:spLocks noGrp="1"/>
          </p:cNvSpPr>
          <p:nvPr>
            <p:ph type="ftr" sz="quarter" idx="11"/>
          </p:nvPr>
        </p:nvSpPr>
        <p:spPr>
          <a:xfrm>
            <a:off x="3124200" y="6356350"/>
            <a:ext cx="2895600" cy="365125"/>
          </a:xfrm>
          <a:prstGeom prst="rect">
            <a:avLst/>
          </a:prstGeom>
        </p:spPr>
        <p:txBody>
          <a:bodyPr/>
          <a:lstStyle>
            <a:lvl1pPr algn="ctr" eaLnBrk="0" hangingPunct="0">
              <a:spcBef>
                <a:spcPct val="50000"/>
              </a:spcBef>
              <a:defRPr sz="1200" b="1">
                <a:solidFill>
                  <a:srgbClr val="FFFFFF"/>
                </a:solidFill>
                <a:latin typeface="+mn-lt"/>
              </a:defRPr>
            </a:lvl1pPr>
          </a:lstStyle>
          <a:p>
            <a:pPr fontAlgn="base">
              <a:spcAft>
                <a:spcPct val="0"/>
              </a:spcAft>
              <a:defRPr/>
            </a:pPr>
            <a:endParaRPr lang="en-US" dirty="0"/>
          </a:p>
        </p:txBody>
      </p:sp>
      <p:sp>
        <p:nvSpPr>
          <p:cNvPr id="4" name="Slide Number Placeholder 5"/>
          <p:cNvSpPr>
            <a:spLocks noGrp="1"/>
          </p:cNvSpPr>
          <p:nvPr>
            <p:ph type="sldNum" sz="quarter" idx="12"/>
          </p:nvPr>
        </p:nvSpPr>
        <p:spPr>
          <a:xfrm>
            <a:off x="6553200" y="6356350"/>
            <a:ext cx="2133600" cy="365125"/>
          </a:xfrm>
          <a:prstGeom prst="rect">
            <a:avLst/>
          </a:prstGeom>
        </p:spPr>
        <p:txBody>
          <a:bodyPr/>
          <a:lstStyle>
            <a:lvl1pPr algn="ctr" eaLnBrk="0" hangingPunct="0">
              <a:spcBef>
                <a:spcPct val="50000"/>
              </a:spcBef>
              <a:defRPr sz="1200" b="1">
                <a:solidFill>
                  <a:srgbClr val="FFFFFF"/>
                </a:solidFill>
                <a:latin typeface="+mn-lt"/>
              </a:defRPr>
            </a:lvl1pPr>
          </a:lstStyle>
          <a:p>
            <a:pPr fontAlgn="base">
              <a:spcAft>
                <a:spcPct val="0"/>
              </a:spcAft>
              <a:defRPr/>
            </a:pPr>
            <a:fld id="{525B1E92-C86F-4366-A76D-C560614973E7}" type="slidenum">
              <a:rPr lang="en-US"/>
              <a:pPr fontAlgn="base">
                <a:spcAft>
                  <a:spcPct val="0"/>
                </a:spcAft>
                <a:defRPr/>
              </a:pPr>
              <a:t>‹#›</a:t>
            </a:fld>
            <a:endParaRPr lang="en-US" dirty="0"/>
          </a:p>
        </p:txBody>
      </p:sp>
    </p:spTree>
    <p:extLst>
      <p:ext uri="{BB962C8B-B14F-4D97-AF65-F5344CB8AC3E}">
        <p14:creationId xmlns:p14="http://schemas.microsoft.com/office/powerpoint/2010/main" val="215514308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Calibri" pitchFamily="34" charset="0"/>
                <a:cs typeface="Calibri" pitchFamily="34" charset="0"/>
              </a:defRPr>
            </a:lvl1pPr>
          </a:lstStyle>
          <a:p>
            <a:r>
              <a:rPr lang="en-US" dirty="0" smtClean="0"/>
              <a:t>Click to edit Master title style</a:t>
            </a:r>
            <a:endParaRPr lang="en-US" dirty="0"/>
          </a:p>
        </p:txBody>
      </p:sp>
      <p:sp>
        <p:nvSpPr>
          <p:cNvPr id="6" name="Content Placeholder 7"/>
          <p:cNvSpPr>
            <a:spLocks noGrp="1"/>
          </p:cNvSpPr>
          <p:nvPr>
            <p:ph sz="half" idx="1"/>
          </p:nvPr>
        </p:nvSpPr>
        <p:spPr>
          <a:xfrm>
            <a:off x="533400" y="1939158"/>
            <a:ext cx="8077200" cy="4461641"/>
          </a:xfrm>
        </p:spPr>
        <p:txBody>
          <a:bodyPr/>
          <a:lstStyle>
            <a:lvl1pPr>
              <a:buClrTx/>
              <a:defRPr sz="2400">
                <a:solidFill>
                  <a:schemeClr val="tx1"/>
                </a:solidFill>
              </a:defRPr>
            </a:lvl1pPr>
            <a:lvl2pPr>
              <a:buClrTx/>
              <a:buFont typeface="Arial" pitchFamily="34" charset="0"/>
              <a:buChar char="•"/>
              <a:defRPr sz="2400">
                <a:solidFill>
                  <a:schemeClr val="tx1"/>
                </a:solidFill>
              </a:defRPr>
            </a:lvl2pPr>
            <a:lvl3pPr>
              <a:buNone/>
              <a:defRPr/>
            </a:lvl3pPr>
          </a:lstStyle>
          <a:p>
            <a:pPr lvl="0"/>
            <a:r>
              <a:rPr lang="en-US" dirty="0" smtClean="0"/>
              <a:t>Click to edit Master text styles</a:t>
            </a:r>
          </a:p>
          <a:p>
            <a:pPr lvl="1"/>
            <a:r>
              <a:rPr lang="en-US" dirty="0" smtClean="0"/>
              <a:t>Second level</a:t>
            </a:r>
          </a:p>
        </p:txBody>
      </p:sp>
    </p:spTree>
    <p:extLst>
      <p:ext uri="{BB962C8B-B14F-4D97-AF65-F5344CB8AC3E}">
        <p14:creationId xmlns:p14="http://schemas.microsoft.com/office/powerpoint/2010/main" val="1982537785"/>
      </p:ext>
    </p:extLst>
  </p:cSld>
  <p:clrMapOvr>
    <a:masterClrMapping/>
  </p:clrMapOvr>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851770" y="109538"/>
            <a:ext cx="5549030" cy="762000"/>
          </a:xfrm>
        </p:spPr>
        <p:txBody>
          <a:bodyPr anchor="ctr"/>
          <a:lstStyle/>
          <a:p>
            <a:r>
              <a:rPr lang="en-US" dirty="0" smtClean="0"/>
              <a:t>Click to edit Master title style</a:t>
            </a:r>
            <a:endParaRPr lang="en-US" dirty="0"/>
          </a:p>
        </p:txBody>
      </p:sp>
      <p:sp>
        <p:nvSpPr>
          <p:cNvPr id="3" name="Content Placeholder 2"/>
          <p:cNvSpPr>
            <a:spLocks noGrp="1"/>
          </p:cNvSpPr>
          <p:nvPr>
            <p:ph sz="half" idx="1"/>
          </p:nvPr>
        </p:nvSpPr>
        <p:spPr>
          <a:xfrm>
            <a:off x="533400" y="1219200"/>
            <a:ext cx="4000500" cy="5181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4686300" y="1219200"/>
            <a:ext cx="4000500" cy="5181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548925639"/>
      </p:ext>
    </p:extLst>
  </p:cSld>
  <p:clrMapOvr>
    <a:masterClrMapping/>
  </p:clrMapOvr>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874386" y="109538"/>
            <a:ext cx="4837482" cy="762000"/>
          </a:xfrm>
        </p:spPr>
        <p:txBody>
          <a:bodyPr anchor="ctr"/>
          <a:lstStyle>
            <a:lvl1pPr>
              <a:defRPr>
                <a:latin typeface="+mj-lt"/>
                <a:cs typeface="Calibri" pitchFamily="34" charset="0"/>
              </a:defRPr>
            </a:lvl1pPr>
          </a:lstStyle>
          <a:p>
            <a:r>
              <a:rPr lang="en-US" smtClean="0"/>
              <a:t>Click to edit Master title style</a:t>
            </a:r>
            <a:endParaRPr lang="en-US"/>
          </a:p>
        </p:txBody>
      </p:sp>
    </p:spTree>
    <p:extLst>
      <p:ext uri="{BB962C8B-B14F-4D97-AF65-F5344CB8AC3E}">
        <p14:creationId xmlns:p14="http://schemas.microsoft.com/office/powerpoint/2010/main" val="746905148"/>
      </p:ext>
    </p:extLst>
  </p:cSld>
  <p:clrMapOvr>
    <a:masterClrMapping/>
  </p:clrMapOvr>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836613" y="109538"/>
            <a:ext cx="5564187" cy="762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533400" y="1219200"/>
            <a:ext cx="4000500" cy="51816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86300" y="1219200"/>
            <a:ext cx="4000500" cy="51816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626432510"/>
      </p:ext>
    </p:extLst>
  </p:cSld>
  <p:clrMapOvr>
    <a:masterClrMapping/>
  </p:clrMapOvr>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736600" y="109538"/>
            <a:ext cx="5664200" cy="762000"/>
          </a:xfrm>
        </p:spPr>
        <p:txBody>
          <a:bodyPr/>
          <a:lstStyle/>
          <a:p>
            <a:r>
              <a:rPr lang="en-US"/>
              <a:t>Click to edit Master title style</a:t>
            </a:r>
          </a:p>
        </p:txBody>
      </p:sp>
      <p:sp>
        <p:nvSpPr>
          <p:cNvPr id="3" name="Content Placeholder 2"/>
          <p:cNvSpPr>
            <a:spLocks noGrp="1"/>
          </p:cNvSpPr>
          <p:nvPr>
            <p:ph idx="1"/>
          </p:nvPr>
        </p:nvSpPr>
        <p:spPr>
          <a:xfrm>
            <a:off x="533400" y="1219200"/>
            <a:ext cx="8153400" cy="51816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4204639953"/>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926358973"/>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userDrawn="1">
  <p:cSld name="4_Title Slide">
    <p:spTree>
      <p:nvGrpSpPr>
        <p:cNvPr id="1" name=""/>
        <p:cNvGrpSpPr/>
        <p:nvPr/>
      </p:nvGrpSpPr>
      <p:grpSpPr>
        <a:xfrm>
          <a:off x="0" y="0"/>
          <a:ext cx="0" cy="0"/>
          <a:chOff x="0" y="0"/>
          <a:chExt cx="0" cy="0"/>
        </a:xfrm>
      </p:grpSpPr>
      <p:sp>
        <p:nvSpPr>
          <p:cNvPr id="2" name="Date Placeholder 3"/>
          <p:cNvSpPr>
            <a:spLocks noGrp="1"/>
          </p:cNvSpPr>
          <p:nvPr>
            <p:ph type="dt" sz="half" idx="10"/>
          </p:nvPr>
        </p:nvSpPr>
        <p:spPr>
          <a:xfrm>
            <a:off x="457200" y="6356350"/>
            <a:ext cx="2133600" cy="365125"/>
          </a:xfrm>
          <a:prstGeom prst="rect">
            <a:avLst/>
          </a:prstGeom>
        </p:spPr>
        <p:txBody>
          <a:bodyPr/>
          <a:lstStyle>
            <a:lvl1pPr algn="ctr" eaLnBrk="0" hangingPunct="0">
              <a:spcBef>
                <a:spcPct val="50000"/>
              </a:spcBef>
              <a:defRPr sz="1200" b="1">
                <a:solidFill>
                  <a:srgbClr val="FFFFFF"/>
                </a:solidFill>
                <a:latin typeface="+mn-lt"/>
              </a:defRPr>
            </a:lvl1pPr>
          </a:lstStyle>
          <a:p>
            <a:pPr fontAlgn="base">
              <a:spcAft>
                <a:spcPct val="0"/>
              </a:spcAft>
              <a:defRPr/>
            </a:pPr>
            <a:fld id="{34A8C0F0-B06E-4956-86EC-264EC18C8426}" type="datetime1">
              <a:rPr lang="en-US" smtClean="0"/>
              <a:t>6/10/2016</a:t>
            </a:fld>
            <a:endParaRPr lang="en-US" dirty="0"/>
          </a:p>
        </p:txBody>
      </p:sp>
      <p:sp>
        <p:nvSpPr>
          <p:cNvPr id="3" name="Footer Placeholder 4"/>
          <p:cNvSpPr>
            <a:spLocks noGrp="1"/>
          </p:cNvSpPr>
          <p:nvPr>
            <p:ph type="ftr" sz="quarter" idx="11"/>
          </p:nvPr>
        </p:nvSpPr>
        <p:spPr>
          <a:xfrm>
            <a:off x="3124200" y="6356350"/>
            <a:ext cx="2895600" cy="365125"/>
          </a:xfrm>
          <a:prstGeom prst="rect">
            <a:avLst/>
          </a:prstGeom>
        </p:spPr>
        <p:txBody>
          <a:bodyPr/>
          <a:lstStyle>
            <a:lvl1pPr algn="ctr" eaLnBrk="0" hangingPunct="0">
              <a:spcBef>
                <a:spcPct val="50000"/>
              </a:spcBef>
              <a:defRPr sz="1200" b="1">
                <a:solidFill>
                  <a:srgbClr val="FFFFFF"/>
                </a:solidFill>
                <a:latin typeface="+mn-lt"/>
              </a:defRPr>
            </a:lvl1pPr>
          </a:lstStyle>
          <a:p>
            <a:pPr fontAlgn="base">
              <a:spcAft>
                <a:spcPct val="0"/>
              </a:spcAft>
              <a:defRPr/>
            </a:pPr>
            <a:endParaRPr lang="en-US" dirty="0"/>
          </a:p>
        </p:txBody>
      </p:sp>
      <p:sp>
        <p:nvSpPr>
          <p:cNvPr id="4" name="Slide Number Placeholder 5"/>
          <p:cNvSpPr>
            <a:spLocks noGrp="1"/>
          </p:cNvSpPr>
          <p:nvPr>
            <p:ph type="sldNum" sz="quarter" idx="12"/>
          </p:nvPr>
        </p:nvSpPr>
        <p:spPr>
          <a:xfrm>
            <a:off x="6553200" y="6356350"/>
            <a:ext cx="2133600" cy="365125"/>
          </a:xfrm>
          <a:prstGeom prst="rect">
            <a:avLst/>
          </a:prstGeom>
        </p:spPr>
        <p:txBody>
          <a:bodyPr/>
          <a:lstStyle>
            <a:lvl1pPr algn="ctr" eaLnBrk="0" hangingPunct="0">
              <a:spcBef>
                <a:spcPct val="50000"/>
              </a:spcBef>
              <a:defRPr sz="1200" b="1">
                <a:solidFill>
                  <a:srgbClr val="FFFFFF"/>
                </a:solidFill>
                <a:latin typeface="+mn-lt"/>
              </a:defRPr>
            </a:lvl1pPr>
          </a:lstStyle>
          <a:p>
            <a:pPr fontAlgn="base">
              <a:spcAft>
                <a:spcPct val="0"/>
              </a:spcAft>
              <a:defRPr/>
            </a:pPr>
            <a:fld id="{525B1E92-C86F-4366-A76D-C560614973E7}" type="slidenum">
              <a:rPr lang="en-US"/>
              <a:pPr fontAlgn="base">
                <a:spcAft>
                  <a:spcPct val="0"/>
                </a:spcAft>
                <a:defRPr/>
              </a:pPr>
              <a:t>‹#›</a:t>
            </a:fld>
            <a:endParaRPr lang="en-US" dirty="0"/>
          </a:p>
        </p:txBody>
      </p:sp>
    </p:spTree>
    <p:extLst>
      <p:ext uri="{BB962C8B-B14F-4D97-AF65-F5344CB8AC3E}">
        <p14:creationId xmlns:p14="http://schemas.microsoft.com/office/powerpoint/2010/main" val="879311076"/>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Calibri" pitchFamily="34" charset="0"/>
                <a:cs typeface="Calibri" pitchFamily="34" charset="0"/>
              </a:defRPr>
            </a:lvl1pPr>
          </a:lstStyle>
          <a:p>
            <a:r>
              <a:rPr lang="en-US" dirty="0" smtClean="0"/>
              <a:t>Click to edit Master title style</a:t>
            </a:r>
            <a:endParaRPr lang="en-US" dirty="0"/>
          </a:p>
        </p:txBody>
      </p:sp>
      <p:sp>
        <p:nvSpPr>
          <p:cNvPr id="6" name="Content Placeholder 7"/>
          <p:cNvSpPr>
            <a:spLocks noGrp="1"/>
          </p:cNvSpPr>
          <p:nvPr>
            <p:ph sz="half" idx="1"/>
          </p:nvPr>
        </p:nvSpPr>
        <p:spPr>
          <a:xfrm>
            <a:off x="533400" y="1939158"/>
            <a:ext cx="8077200" cy="4461641"/>
          </a:xfrm>
        </p:spPr>
        <p:txBody>
          <a:bodyPr/>
          <a:lstStyle>
            <a:lvl1pPr>
              <a:buClrTx/>
              <a:defRPr sz="2400">
                <a:solidFill>
                  <a:schemeClr val="tx1"/>
                </a:solidFill>
              </a:defRPr>
            </a:lvl1pPr>
            <a:lvl2pPr>
              <a:buClrTx/>
              <a:buFont typeface="Arial" pitchFamily="34" charset="0"/>
              <a:buChar char="•"/>
              <a:defRPr sz="2400">
                <a:solidFill>
                  <a:schemeClr val="tx1"/>
                </a:solidFill>
              </a:defRPr>
            </a:lvl2pPr>
            <a:lvl3pPr>
              <a:buNone/>
              <a:defRPr/>
            </a:lvl3pPr>
          </a:lstStyle>
          <a:p>
            <a:pPr lvl="0"/>
            <a:r>
              <a:rPr lang="en-US" dirty="0" smtClean="0"/>
              <a:t>Click to edit Master text styles</a:t>
            </a:r>
          </a:p>
          <a:p>
            <a:pPr lvl="1"/>
            <a:r>
              <a:rPr lang="en-US" dirty="0" smtClean="0"/>
              <a:t>Second level</a:t>
            </a:r>
          </a:p>
        </p:txBody>
      </p:sp>
    </p:spTree>
    <p:extLst>
      <p:ext uri="{BB962C8B-B14F-4D97-AF65-F5344CB8AC3E}">
        <p14:creationId xmlns:p14="http://schemas.microsoft.com/office/powerpoint/2010/main" val="1513361432"/>
      </p:ext>
    </p:extLst>
  </p:cSld>
  <p:clrMapOvr>
    <a:masterClrMapping/>
  </p:clrMapOvr>
  <p:transition/>
</p:sldLayout>
</file>

<file path=ppt/slideLayouts/slideLayout2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851770" y="109538"/>
            <a:ext cx="5549030" cy="762000"/>
          </a:xfrm>
        </p:spPr>
        <p:txBody>
          <a:bodyPr anchor="ctr"/>
          <a:lstStyle/>
          <a:p>
            <a:r>
              <a:rPr lang="en-US" dirty="0" smtClean="0"/>
              <a:t>Click to edit Master title style</a:t>
            </a:r>
            <a:endParaRPr lang="en-US" dirty="0"/>
          </a:p>
        </p:txBody>
      </p:sp>
      <p:sp>
        <p:nvSpPr>
          <p:cNvPr id="3" name="Content Placeholder 2"/>
          <p:cNvSpPr>
            <a:spLocks noGrp="1"/>
          </p:cNvSpPr>
          <p:nvPr>
            <p:ph sz="half" idx="1"/>
          </p:nvPr>
        </p:nvSpPr>
        <p:spPr>
          <a:xfrm>
            <a:off x="533400" y="1219200"/>
            <a:ext cx="4000500" cy="5181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4686300" y="1219200"/>
            <a:ext cx="4000500" cy="5181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972698809"/>
      </p:ext>
    </p:extLst>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Calibri" pitchFamily="34" charset="0"/>
                <a:cs typeface="Calibri" pitchFamily="34" charset="0"/>
              </a:defRPr>
            </a:lvl1pPr>
          </a:lstStyle>
          <a:p>
            <a:r>
              <a:rPr lang="en-US" smtClean="0"/>
              <a:t>Click to edit Master title style</a:t>
            </a:r>
            <a:endParaRPr lang="en-US"/>
          </a:p>
        </p:txBody>
      </p:sp>
    </p:spTree>
    <p:extLst>
      <p:ext uri="{BB962C8B-B14F-4D97-AF65-F5344CB8AC3E}">
        <p14:creationId xmlns:p14="http://schemas.microsoft.com/office/powerpoint/2010/main" val="26510846"/>
      </p:ext>
    </p:extLst>
  </p:cSld>
  <p:clrMapOvr>
    <a:masterClrMapping/>
  </p:clrMapOvr>
  <p:transition/>
</p:sldLayout>
</file>

<file path=ppt/slideLayouts/slideLayout3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874386" y="109538"/>
            <a:ext cx="4837482" cy="762000"/>
          </a:xfrm>
        </p:spPr>
        <p:txBody>
          <a:bodyPr anchor="ctr"/>
          <a:lstStyle>
            <a:lvl1pPr>
              <a:defRPr>
                <a:latin typeface="+mj-lt"/>
                <a:cs typeface="Calibri" pitchFamily="34" charset="0"/>
              </a:defRPr>
            </a:lvl1pPr>
          </a:lstStyle>
          <a:p>
            <a:r>
              <a:rPr lang="en-US" smtClean="0"/>
              <a:t>Click to edit Master title style</a:t>
            </a:r>
            <a:endParaRPr lang="en-US"/>
          </a:p>
        </p:txBody>
      </p:sp>
    </p:spTree>
    <p:extLst>
      <p:ext uri="{BB962C8B-B14F-4D97-AF65-F5344CB8AC3E}">
        <p14:creationId xmlns:p14="http://schemas.microsoft.com/office/powerpoint/2010/main" val="2719193756"/>
      </p:ext>
    </p:extLst>
  </p:cSld>
  <p:clrMapOvr>
    <a:masterClrMapping/>
  </p:clrMapOvr>
  <p:transition/>
</p:sldLayout>
</file>

<file path=ppt/slideLayouts/slideLayout31.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836613" y="109538"/>
            <a:ext cx="5564187" cy="762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533400" y="1219200"/>
            <a:ext cx="4000500" cy="51816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86300" y="1219200"/>
            <a:ext cx="4000500" cy="51816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530631296"/>
      </p:ext>
    </p:extLst>
  </p:cSld>
  <p:clrMapOvr>
    <a:masterClrMapping/>
  </p:clrMapOvr>
  <p:transition/>
</p:sldLayout>
</file>

<file path=ppt/slideLayouts/slideLayout32.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736600" y="109538"/>
            <a:ext cx="5664200" cy="762000"/>
          </a:xfrm>
        </p:spPr>
        <p:txBody>
          <a:bodyPr/>
          <a:lstStyle/>
          <a:p>
            <a:r>
              <a:rPr lang="en-US"/>
              <a:t>Click to edit Master title style</a:t>
            </a:r>
          </a:p>
        </p:txBody>
      </p:sp>
      <p:sp>
        <p:nvSpPr>
          <p:cNvPr id="3" name="Content Placeholder 2"/>
          <p:cNvSpPr>
            <a:spLocks noGrp="1"/>
          </p:cNvSpPr>
          <p:nvPr>
            <p:ph idx="1"/>
          </p:nvPr>
        </p:nvSpPr>
        <p:spPr>
          <a:xfrm>
            <a:off x="533400" y="1219200"/>
            <a:ext cx="8153400" cy="51816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538728700"/>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4126268678"/>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userDrawn="1">
  <p:cSld name="4_Title Slide">
    <p:spTree>
      <p:nvGrpSpPr>
        <p:cNvPr id="1" name=""/>
        <p:cNvGrpSpPr/>
        <p:nvPr/>
      </p:nvGrpSpPr>
      <p:grpSpPr>
        <a:xfrm>
          <a:off x="0" y="0"/>
          <a:ext cx="0" cy="0"/>
          <a:chOff x="0" y="0"/>
          <a:chExt cx="0" cy="0"/>
        </a:xfrm>
      </p:grpSpPr>
      <p:sp>
        <p:nvSpPr>
          <p:cNvPr id="2" name="Date Placeholder 3"/>
          <p:cNvSpPr>
            <a:spLocks noGrp="1"/>
          </p:cNvSpPr>
          <p:nvPr>
            <p:ph type="dt" sz="half" idx="10"/>
          </p:nvPr>
        </p:nvSpPr>
        <p:spPr>
          <a:xfrm>
            <a:off x="457200" y="6356350"/>
            <a:ext cx="2133600" cy="365125"/>
          </a:xfrm>
          <a:prstGeom prst="rect">
            <a:avLst/>
          </a:prstGeom>
        </p:spPr>
        <p:txBody>
          <a:bodyPr/>
          <a:lstStyle>
            <a:lvl1pPr algn="ctr" eaLnBrk="0" hangingPunct="0">
              <a:spcBef>
                <a:spcPct val="50000"/>
              </a:spcBef>
              <a:defRPr sz="1200" b="1">
                <a:solidFill>
                  <a:srgbClr val="FFFFFF"/>
                </a:solidFill>
                <a:latin typeface="+mn-lt"/>
              </a:defRPr>
            </a:lvl1pPr>
          </a:lstStyle>
          <a:p>
            <a:pPr fontAlgn="base">
              <a:spcAft>
                <a:spcPct val="0"/>
              </a:spcAft>
              <a:defRPr/>
            </a:pPr>
            <a:fld id="{063C22B6-D281-4B5E-8B50-16B593741ECC}" type="datetime1">
              <a:rPr lang="en-US" smtClean="0"/>
              <a:t>6/10/2016</a:t>
            </a:fld>
            <a:endParaRPr lang="en-US" dirty="0"/>
          </a:p>
        </p:txBody>
      </p:sp>
      <p:sp>
        <p:nvSpPr>
          <p:cNvPr id="3" name="Footer Placeholder 4"/>
          <p:cNvSpPr>
            <a:spLocks noGrp="1"/>
          </p:cNvSpPr>
          <p:nvPr>
            <p:ph type="ftr" sz="quarter" idx="11"/>
          </p:nvPr>
        </p:nvSpPr>
        <p:spPr>
          <a:xfrm>
            <a:off x="3124200" y="6356350"/>
            <a:ext cx="2895600" cy="365125"/>
          </a:xfrm>
          <a:prstGeom prst="rect">
            <a:avLst/>
          </a:prstGeom>
        </p:spPr>
        <p:txBody>
          <a:bodyPr/>
          <a:lstStyle>
            <a:lvl1pPr algn="ctr" eaLnBrk="0" hangingPunct="0">
              <a:spcBef>
                <a:spcPct val="50000"/>
              </a:spcBef>
              <a:defRPr sz="1200" b="1">
                <a:solidFill>
                  <a:srgbClr val="FFFFFF"/>
                </a:solidFill>
                <a:latin typeface="+mn-lt"/>
              </a:defRPr>
            </a:lvl1pPr>
          </a:lstStyle>
          <a:p>
            <a:pPr fontAlgn="base">
              <a:spcAft>
                <a:spcPct val="0"/>
              </a:spcAft>
              <a:defRPr/>
            </a:pPr>
            <a:endParaRPr lang="en-US" dirty="0"/>
          </a:p>
        </p:txBody>
      </p:sp>
      <p:sp>
        <p:nvSpPr>
          <p:cNvPr id="4" name="Slide Number Placeholder 5"/>
          <p:cNvSpPr>
            <a:spLocks noGrp="1"/>
          </p:cNvSpPr>
          <p:nvPr>
            <p:ph type="sldNum" sz="quarter" idx="12"/>
          </p:nvPr>
        </p:nvSpPr>
        <p:spPr>
          <a:xfrm>
            <a:off x="6553200" y="6356350"/>
            <a:ext cx="2133600" cy="365125"/>
          </a:xfrm>
          <a:prstGeom prst="rect">
            <a:avLst/>
          </a:prstGeom>
        </p:spPr>
        <p:txBody>
          <a:bodyPr/>
          <a:lstStyle>
            <a:lvl1pPr algn="ctr" eaLnBrk="0" hangingPunct="0">
              <a:spcBef>
                <a:spcPct val="50000"/>
              </a:spcBef>
              <a:defRPr sz="1200" b="1">
                <a:solidFill>
                  <a:srgbClr val="FFFFFF"/>
                </a:solidFill>
                <a:latin typeface="+mn-lt"/>
              </a:defRPr>
            </a:lvl1pPr>
          </a:lstStyle>
          <a:p>
            <a:pPr fontAlgn="base">
              <a:spcAft>
                <a:spcPct val="0"/>
              </a:spcAft>
              <a:defRPr/>
            </a:pPr>
            <a:fld id="{525B1E92-C86F-4366-A76D-C560614973E7}" type="slidenum">
              <a:rPr lang="en-US"/>
              <a:pPr fontAlgn="base">
                <a:spcAft>
                  <a:spcPct val="0"/>
                </a:spcAft>
                <a:defRPr/>
              </a:pPr>
              <a:t>‹#›</a:t>
            </a:fld>
            <a:endParaRPr lang="en-US" dirty="0"/>
          </a:p>
        </p:txBody>
      </p:sp>
    </p:spTree>
    <p:extLst>
      <p:ext uri="{BB962C8B-B14F-4D97-AF65-F5344CB8AC3E}">
        <p14:creationId xmlns:p14="http://schemas.microsoft.com/office/powerpoint/2010/main" val="3535099700"/>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Calibri" pitchFamily="34" charset="0"/>
                <a:cs typeface="Calibri" pitchFamily="34" charset="0"/>
              </a:defRPr>
            </a:lvl1pPr>
          </a:lstStyle>
          <a:p>
            <a:r>
              <a:rPr lang="en-US" dirty="0" smtClean="0"/>
              <a:t>Click to edit Master title style</a:t>
            </a:r>
            <a:endParaRPr lang="en-US" dirty="0"/>
          </a:p>
        </p:txBody>
      </p:sp>
      <p:sp>
        <p:nvSpPr>
          <p:cNvPr id="6" name="Content Placeholder 7"/>
          <p:cNvSpPr>
            <a:spLocks noGrp="1"/>
          </p:cNvSpPr>
          <p:nvPr>
            <p:ph sz="half" idx="1"/>
          </p:nvPr>
        </p:nvSpPr>
        <p:spPr>
          <a:xfrm>
            <a:off x="533400" y="1939158"/>
            <a:ext cx="8077200" cy="4461641"/>
          </a:xfrm>
        </p:spPr>
        <p:txBody>
          <a:bodyPr/>
          <a:lstStyle>
            <a:lvl1pPr>
              <a:buClrTx/>
              <a:defRPr sz="2400">
                <a:solidFill>
                  <a:schemeClr val="tx1"/>
                </a:solidFill>
              </a:defRPr>
            </a:lvl1pPr>
            <a:lvl2pPr>
              <a:buClrTx/>
              <a:buFont typeface="Arial" pitchFamily="34" charset="0"/>
              <a:buChar char="•"/>
              <a:defRPr sz="2400">
                <a:solidFill>
                  <a:schemeClr val="tx1"/>
                </a:solidFill>
              </a:defRPr>
            </a:lvl2pPr>
            <a:lvl3pPr>
              <a:buNone/>
              <a:defRPr/>
            </a:lvl3pPr>
          </a:lstStyle>
          <a:p>
            <a:pPr lvl="0"/>
            <a:r>
              <a:rPr lang="en-US" dirty="0" smtClean="0"/>
              <a:t>Click to edit Master text styles</a:t>
            </a:r>
          </a:p>
          <a:p>
            <a:pPr lvl="1"/>
            <a:r>
              <a:rPr lang="en-US" dirty="0" smtClean="0"/>
              <a:t>Second level</a:t>
            </a:r>
          </a:p>
        </p:txBody>
      </p:sp>
    </p:spTree>
    <p:extLst>
      <p:ext uri="{BB962C8B-B14F-4D97-AF65-F5344CB8AC3E}">
        <p14:creationId xmlns:p14="http://schemas.microsoft.com/office/powerpoint/2010/main" val="2139635825"/>
      </p:ext>
    </p:extLst>
  </p:cSld>
  <p:clrMapOvr>
    <a:masterClrMapping/>
  </p:clrMapOvr>
  <p:transition/>
</p:sldLayout>
</file>

<file path=ppt/slideLayouts/slideLayout3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851770" y="109538"/>
            <a:ext cx="5549030" cy="762000"/>
          </a:xfrm>
        </p:spPr>
        <p:txBody>
          <a:bodyPr anchor="ctr"/>
          <a:lstStyle/>
          <a:p>
            <a:r>
              <a:rPr lang="en-US" dirty="0" smtClean="0"/>
              <a:t>Click to edit Master title style</a:t>
            </a:r>
            <a:endParaRPr lang="en-US" dirty="0"/>
          </a:p>
        </p:txBody>
      </p:sp>
      <p:sp>
        <p:nvSpPr>
          <p:cNvPr id="3" name="Content Placeholder 2"/>
          <p:cNvSpPr>
            <a:spLocks noGrp="1"/>
          </p:cNvSpPr>
          <p:nvPr>
            <p:ph sz="half" idx="1"/>
          </p:nvPr>
        </p:nvSpPr>
        <p:spPr>
          <a:xfrm>
            <a:off x="533400" y="1219200"/>
            <a:ext cx="4000500" cy="5181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4686300" y="1219200"/>
            <a:ext cx="4000500" cy="5181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060857353"/>
      </p:ext>
    </p:extLst>
  </p:cSld>
  <p:clrMapOvr>
    <a:masterClrMapping/>
  </p:clrMapOvr>
  <p:transition/>
</p:sldLayout>
</file>

<file path=ppt/slideLayouts/slideLayout3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874386" y="109538"/>
            <a:ext cx="4837482" cy="762000"/>
          </a:xfrm>
        </p:spPr>
        <p:txBody>
          <a:bodyPr anchor="ctr"/>
          <a:lstStyle>
            <a:lvl1pPr>
              <a:defRPr>
                <a:latin typeface="+mj-lt"/>
                <a:cs typeface="Calibri" pitchFamily="34" charset="0"/>
              </a:defRPr>
            </a:lvl1pPr>
          </a:lstStyle>
          <a:p>
            <a:r>
              <a:rPr lang="en-US" smtClean="0"/>
              <a:t>Click to edit Master title style</a:t>
            </a:r>
            <a:endParaRPr lang="en-US"/>
          </a:p>
        </p:txBody>
      </p:sp>
    </p:spTree>
    <p:extLst>
      <p:ext uri="{BB962C8B-B14F-4D97-AF65-F5344CB8AC3E}">
        <p14:creationId xmlns:p14="http://schemas.microsoft.com/office/powerpoint/2010/main" val="901557602"/>
      </p:ext>
    </p:extLst>
  </p:cSld>
  <p:clrMapOvr>
    <a:masterClrMapping/>
  </p:clrMapOvr>
  <p:transition/>
</p:sldLayout>
</file>

<file path=ppt/slideLayouts/slideLayout38.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836613" y="109538"/>
            <a:ext cx="5564187" cy="762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533400" y="1219200"/>
            <a:ext cx="4000500" cy="51816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86300" y="1219200"/>
            <a:ext cx="4000500" cy="51816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475712820"/>
      </p:ext>
    </p:extLst>
  </p:cSld>
  <p:clrMapOvr>
    <a:masterClrMapping/>
  </p:clrMapOvr>
  <p:transition/>
</p:sldLayout>
</file>

<file path=ppt/slideLayouts/slideLayout39.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736600" y="109538"/>
            <a:ext cx="5664200" cy="762000"/>
          </a:xfrm>
        </p:spPr>
        <p:txBody>
          <a:bodyPr/>
          <a:lstStyle/>
          <a:p>
            <a:r>
              <a:rPr lang="en-US"/>
              <a:t>Click to edit Master title style</a:t>
            </a:r>
          </a:p>
        </p:txBody>
      </p:sp>
      <p:sp>
        <p:nvSpPr>
          <p:cNvPr id="3" name="Content Placeholder 2"/>
          <p:cNvSpPr>
            <a:spLocks noGrp="1"/>
          </p:cNvSpPr>
          <p:nvPr>
            <p:ph idx="1"/>
          </p:nvPr>
        </p:nvSpPr>
        <p:spPr>
          <a:xfrm>
            <a:off x="533400" y="1219200"/>
            <a:ext cx="8153400" cy="51816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82367447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836613" y="109538"/>
            <a:ext cx="5564187" cy="762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533400" y="1219200"/>
            <a:ext cx="4000500" cy="51816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86300" y="1219200"/>
            <a:ext cx="4000500" cy="51816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074370112"/>
      </p:ext>
    </p:extLst>
  </p:cSld>
  <p:clrMapOvr>
    <a:masterClrMapping/>
  </p:clrMapOvr>
  <p:transition/>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080683837"/>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userDrawn="1">
  <p:cSld name="4_Title Slide">
    <p:spTree>
      <p:nvGrpSpPr>
        <p:cNvPr id="1" name=""/>
        <p:cNvGrpSpPr/>
        <p:nvPr/>
      </p:nvGrpSpPr>
      <p:grpSpPr>
        <a:xfrm>
          <a:off x="0" y="0"/>
          <a:ext cx="0" cy="0"/>
          <a:chOff x="0" y="0"/>
          <a:chExt cx="0" cy="0"/>
        </a:xfrm>
      </p:grpSpPr>
      <p:sp>
        <p:nvSpPr>
          <p:cNvPr id="2" name="Date Placeholder 3"/>
          <p:cNvSpPr>
            <a:spLocks noGrp="1"/>
          </p:cNvSpPr>
          <p:nvPr>
            <p:ph type="dt" sz="half" idx="10"/>
          </p:nvPr>
        </p:nvSpPr>
        <p:spPr>
          <a:xfrm>
            <a:off x="457200" y="6356350"/>
            <a:ext cx="2133600" cy="365125"/>
          </a:xfrm>
          <a:prstGeom prst="rect">
            <a:avLst/>
          </a:prstGeom>
        </p:spPr>
        <p:txBody>
          <a:bodyPr/>
          <a:lstStyle>
            <a:lvl1pPr algn="ctr" eaLnBrk="0" hangingPunct="0">
              <a:spcBef>
                <a:spcPct val="50000"/>
              </a:spcBef>
              <a:defRPr sz="1200" b="1">
                <a:solidFill>
                  <a:srgbClr val="FFFFFF"/>
                </a:solidFill>
                <a:latin typeface="+mn-lt"/>
              </a:defRPr>
            </a:lvl1pPr>
          </a:lstStyle>
          <a:p>
            <a:pPr fontAlgn="base">
              <a:spcAft>
                <a:spcPct val="0"/>
              </a:spcAft>
              <a:defRPr/>
            </a:pPr>
            <a:fld id="{BE70B7E2-1C2A-4B58-885B-524726833891}" type="datetime1">
              <a:rPr lang="en-US" smtClean="0"/>
              <a:t>6/10/2016</a:t>
            </a:fld>
            <a:endParaRPr lang="en-US" dirty="0"/>
          </a:p>
        </p:txBody>
      </p:sp>
      <p:sp>
        <p:nvSpPr>
          <p:cNvPr id="3" name="Footer Placeholder 4"/>
          <p:cNvSpPr>
            <a:spLocks noGrp="1"/>
          </p:cNvSpPr>
          <p:nvPr>
            <p:ph type="ftr" sz="quarter" idx="11"/>
          </p:nvPr>
        </p:nvSpPr>
        <p:spPr>
          <a:xfrm>
            <a:off x="3124200" y="6356350"/>
            <a:ext cx="2895600" cy="365125"/>
          </a:xfrm>
          <a:prstGeom prst="rect">
            <a:avLst/>
          </a:prstGeom>
        </p:spPr>
        <p:txBody>
          <a:bodyPr/>
          <a:lstStyle>
            <a:lvl1pPr algn="ctr" eaLnBrk="0" hangingPunct="0">
              <a:spcBef>
                <a:spcPct val="50000"/>
              </a:spcBef>
              <a:defRPr sz="1200" b="1">
                <a:solidFill>
                  <a:srgbClr val="FFFFFF"/>
                </a:solidFill>
                <a:latin typeface="+mn-lt"/>
              </a:defRPr>
            </a:lvl1pPr>
          </a:lstStyle>
          <a:p>
            <a:pPr fontAlgn="base">
              <a:spcAft>
                <a:spcPct val="0"/>
              </a:spcAft>
              <a:defRPr/>
            </a:pPr>
            <a:endParaRPr lang="en-US" dirty="0"/>
          </a:p>
        </p:txBody>
      </p:sp>
      <p:sp>
        <p:nvSpPr>
          <p:cNvPr id="4" name="Slide Number Placeholder 5"/>
          <p:cNvSpPr>
            <a:spLocks noGrp="1"/>
          </p:cNvSpPr>
          <p:nvPr>
            <p:ph type="sldNum" sz="quarter" idx="12"/>
          </p:nvPr>
        </p:nvSpPr>
        <p:spPr>
          <a:xfrm>
            <a:off x="6553200" y="6356350"/>
            <a:ext cx="2133600" cy="365125"/>
          </a:xfrm>
          <a:prstGeom prst="rect">
            <a:avLst/>
          </a:prstGeom>
        </p:spPr>
        <p:txBody>
          <a:bodyPr/>
          <a:lstStyle>
            <a:lvl1pPr algn="ctr" eaLnBrk="0" hangingPunct="0">
              <a:spcBef>
                <a:spcPct val="50000"/>
              </a:spcBef>
              <a:defRPr sz="1200" b="1">
                <a:solidFill>
                  <a:srgbClr val="FFFFFF"/>
                </a:solidFill>
                <a:latin typeface="+mn-lt"/>
              </a:defRPr>
            </a:lvl1pPr>
          </a:lstStyle>
          <a:p>
            <a:pPr fontAlgn="base">
              <a:spcAft>
                <a:spcPct val="0"/>
              </a:spcAft>
              <a:defRPr/>
            </a:pPr>
            <a:fld id="{525B1E92-C86F-4366-A76D-C560614973E7}" type="slidenum">
              <a:rPr lang="en-US"/>
              <a:pPr fontAlgn="base">
                <a:spcAft>
                  <a:spcPct val="0"/>
                </a:spcAft>
                <a:defRPr/>
              </a:pPr>
              <a:t>‹#›</a:t>
            </a:fld>
            <a:endParaRPr lang="en-US" dirty="0"/>
          </a:p>
        </p:txBody>
      </p:sp>
    </p:spTree>
    <p:extLst>
      <p:ext uri="{BB962C8B-B14F-4D97-AF65-F5344CB8AC3E}">
        <p14:creationId xmlns:p14="http://schemas.microsoft.com/office/powerpoint/2010/main" val="4090076800"/>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chor="ctr"/>
          <a:lstStyle>
            <a:lvl1pPr>
              <a:defRPr sz="2400">
                <a:latin typeface="Book Antiqua" pitchFamily="18" charset="0"/>
                <a:cs typeface="Book Antiqua" pitchFamily="18" charset="0"/>
              </a:defRPr>
            </a:lvl1pPr>
          </a:lstStyle>
          <a:p>
            <a:r>
              <a:rPr lang="en-US" dirty="0" smtClean="0"/>
              <a:t>Click to edit Master title style</a:t>
            </a:r>
            <a:endParaRPr lang="en-US" dirty="0"/>
          </a:p>
        </p:txBody>
      </p:sp>
      <p:sp>
        <p:nvSpPr>
          <p:cNvPr id="6" name="Content Placeholder 7"/>
          <p:cNvSpPr>
            <a:spLocks noGrp="1"/>
          </p:cNvSpPr>
          <p:nvPr>
            <p:ph sz="half" idx="1"/>
          </p:nvPr>
        </p:nvSpPr>
        <p:spPr>
          <a:xfrm>
            <a:off x="533400" y="1844566"/>
            <a:ext cx="8077200" cy="4556234"/>
          </a:xfrm>
          <a:ln w="6350" cmpd="sng"/>
        </p:spPr>
        <p:txBody>
          <a:bodyPr/>
          <a:lstStyle>
            <a:lvl1pPr>
              <a:buClrTx/>
              <a:buSzPct val="100000"/>
              <a:defRPr sz="2000">
                <a:solidFill>
                  <a:schemeClr val="tx1"/>
                </a:solidFill>
                <a:latin typeface="Book Antiqua" pitchFamily="18" charset="0"/>
              </a:defRPr>
            </a:lvl1pPr>
            <a:lvl2pPr>
              <a:buClrTx/>
              <a:buSzPct val="100000"/>
              <a:buFont typeface="Arial" pitchFamily="34" charset="0"/>
              <a:buChar char="•"/>
              <a:defRPr sz="2000">
                <a:solidFill>
                  <a:schemeClr val="tx1"/>
                </a:solidFill>
                <a:latin typeface="Book Antiqua" pitchFamily="18" charset="0"/>
              </a:defRPr>
            </a:lvl2pPr>
            <a:lvl3pPr>
              <a:buNone/>
              <a:defRPr/>
            </a:lvl3pPr>
          </a:lstStyle>
          <a:p>
            <a:pPr lvl="0"/>
            <a:r>
              <a:rPr lang="en-US" dirty="0" smtClean="0"/>
              <a:t>Click to edit Master text styles</a:t>
            </a:r>
          </a:p>
          <a:p>
            <a:pPr lvl="1"/>
            <a:r>
              <a:rPr lang="en-US" dirty="0" smtClean="0"/>
              <a:t>Second level</a:t>
            </a:r>
          </a:p>
        </p:txBody>
      </p:sp>
    </p:spTree>
    <p:extLst>
      <p:ext uri="{BB962C8B-B14F-4D97-AF65-F5344CB8AC3E}">
        <p14:creationId xmlns:p14="http://schemas.microsoft.com/office/powerpoint/2010/main" val="2986355379"/>
      </p:ext>
    </p:extLst>
  </p:cSld>
  <p:clrMapOvr>
    <a:masterClrMapping/>
  </p:clrMapOvr>
  <p:transition/>
</p:sldLayout>
</file>

<file path=ppt/slideLayouts/slideLayout4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533400" y="1219200"/>
            <a:ext cx="4000500" cy="5181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86300" y="1219200"/>
            <a:ext cx="4000500" cy="5181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020362351"/>
      </p:ext>
    </p:extLst>
  </p:cSld>
  <p:clrMapOvr>
    <a:masterClrMapping/>
  </p:clrMapOvr>
  <p:transition/>
</p:sldLayout>
</file>

<file path=ppt/slideLayouts/slideLayout4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Calibri" pitchFamily="34" charset="0"/>
                <a:cs typeface="Calibri" pitchFamily="34" charset="0"/>
              </a:defRPr>
            </a:lvl1pPr>
          </a:lstStyle>
          <a:p>
            <a:r>
              <a:rPr lang="en-US" smtClean="0"/>
              <a:t>Click to edit Master title style</a:t>
            </a:r>
            <a:endParaRPr lang="en-US"/>
          </a:p>
        </p:txBody>
      </p:sp>
    </p:spTree>
    <p:extLst>
      <p:ext uri="{BB962C8B-B14F-4D97-AF65-F5344CB8AC3E}">
        <p14:creationId xmlns:p14="http://schemas.microsoft.com/office/powerpoint/2010/main" val="186542382"/>
      </p:ext>
    </p:extLst>
  </p:cSld>
  <p:clrMapOvr>
    <a:masterClrMapping/>
  </p:clrMapOvr>
  <p:transition/>
</p:sldLayout>
</file>

<file path=ppt/slideLayouts/slideLayout45.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836613" y="109538"/>
            <a:ext cx="5564187" cy="762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533400" y="1219200"/>
            <a:ext cx="4000500" cy="51816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86300" y="1219200"/>
            <a:ext cx="4000500" cy="51816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784917212"/>
      </p:ext>
    </p:extLst>
  </p:cSld>
  <p:clrMapOvr>
    <a:masterClrMapping/>
  </p:clrMapOvr>
  <p:transition/>
</p:sldLayout>
</file>

<file path=ppt/slideLayouts/slideLayout46.xml><?xml version="1.0" encoding="utf-8"?>
<p:sldLayout xmlns:a="http://schemas.openxmlformats.org/drawingml/2006/main" xmlns:r="http://schemas.openxmlformats.org/officeDocument/2006/relationships" xmlns:p="http://schemas.openxmlformats.org/presentationml/2006/main" userDrawn="1">
  <p:cSld name="4_Title Slide">
    <p:spTree>
      <p:nvGrpSpPr>
        <p:cNvPr id="1" name=""/>
        <p:cNvGrpSpPr/>
        <p:nvPr/>
      </p:nvGrpSpPr>
      <p:grpSpPr>
        <a:xfrm>
          <a:off x="0" y="0"/>
          <a:ext cx="0" cy="0"/>
          <a:chOff x="0" y="0"/>
          <a:chExt cx="0" cy="0"/>
        </a:xfrm>
      </p:grpSpPr>
      <p:sp>
        <p:nvSpPr>
          <p:cNvPr id="2" name="Date Placeholder 3"/>
          <p:cNvSpPr>
            <a:spLocks noGrp="1"/>
          </p:cNvSpPr>
          <p:nvPr>
            <p:ph type="dt" sz="half" idx="10"/>
          </p:nvPr>
        </p:nvSpPr>
        <p:spPr>
          <a:xfrm>
            <a:off x="457200" y="6356350"/>
            <a:ext cx="2133600" cy="365125"/>
          </a:xfrm>
          <a:prstGeom prst="rect">
            <a:avLst/>
          </a:prstGeom>
        </p:spPr>
        <p:txBody>
          <a:bodyPr/>
          <a:lstStyle>
            <a:lvl1pPr algn="ctr" eaLnBrk="0" hangingPunct="0">
              <a:spcBef>
                <a:spcPct val="50000"/>
              </a:spcBef>
              <a:defRPr sz="1200" b="1">
                <a:solidFill>
                  <a:srgbClr val="FFFFFF"/>
                </a:solidFill>
                <a:latin typeface="+mn-lt"/>
              </a:defRPr>
            </a:lvl1pPr>
          </a:lstStyle>
          <a:p>
            <a:pPr fontAlgn="base">
              <a:spcAft>
                <a:spcPct val="0"/>
              </a:spcAft>
              <a:defRPr/>
            </a:pPr>
            <a:endParaRPr lang="en-US" dirty="0"/>
          </a:p>
        </p:txBody>
      </p:sp>
      <p:sp>
        <p:nvSpPr>
          <p:cNvPr id="3" name="Footer Placeholder 4"/>
          <p:cNvSpPr>
            <a:spLocks noGrp="1"/>
          </p:cNvSpPr>
          <p:nvPr>
            <p:ph type="ftr" sz="quarter" idx="11"/>
          </p:nvPr>
        </p:nvSpPr>
        <p:spPr>
          <a:xfrm>
            <a:off x="3124200" y="6356350"/>
            <a:ext cx="2895600" cy="365125"/>
          </a:xfrm>
          <a:prstGeom prst="rect">
            <a:avLst/>
          </a:prstGeom>
        </p:spPr>
        <p:txBody>
          <a:bodyPr/>
          <a:lstStyle>
            <a:lvl1pPr algn="ctr" eaLnBrk="0" hangingPunct="0">
              <a:spcBef>
                <a:spcPct val="50000"/>
              </a:spcBef>
              <a:defRPr sz="1200" b="1">
                <a:solidFill>
                  <a:srgbClr val="FFFFFF"/>
                </a:solidFill>
                <a:latin typeface="+mn-lt"/>
              </a:defRPr>
            </a:lvl1pPr>
          </a:lstStyle>
          <a:p>
            <a:pPr fontAlgn="base">
              <a:spcAft>
                <a:spcPct val="0"/>
              </a:spcAft>
              <a:defRPr/>
            </a:pPr>
            <a:r>
              <a:rPr lang="en-US" dirty="0" smtClean="0"/>
              <a:t>Draft for Policy Development Purposes Only</a:t>
            </a:r>
            <a:endParaRPr lang="en-US" dirty="0"/>
          </a:p>
        </p:txBody>
      </p:sp>
      <p:sp>
        <p:nvSpPr>
          <p:cNvPr id="4" name="Slide Number Placeholder 5"/>
          <p:cNvSpPr>
            <a:spLocks noGrp="1"/>
          </p:cNvSpPr>
          <p:nvPr>
            <p:ph type="sldNum" sz="quarter" idx="12"/>
          </p:nvPr>
        </p:nvSpPr>
        <p:spPr>
          <a:xfrm>
            <a:off x="6553200" y="6356350"/>
            <a:ext cx="2133600" cy="365125"/>
          </a:xfrm>
          <a:prstGeom prst="rect">
            <a:avLst/>
          </a:prstGeom>
        </p:spPr>
        <p:txBody>
          <a:bodyPr/>
          <a:lstStyle>
            <a:lvl1pPr algn="ctr" eaLnBrk="0" hangingPunct="0">
              <a:spcBef>
                <a:spcPct val="50000"/>
              </a:spcBef>
              <a:defRPr sz="1200" b="1">
                <a:solidFill>
                  <a:srgbClr val="FFFFFF"/>
                </a:solidFill>
                <a:latin typeface="+mn-lt"/>
              </a:defRPr>
            </a:lvl1pPr>
          </a:lstStyle>
          <a:p>
            <a:pPr fontAlgn="base">
              <a:spcAft>
                <a:spcPct val="0"/>
              </a:spcAft>
              <a:defRPr/>
            </a:pPr>
            <a:fld id="{AEDD70FA-59E1-4157-923E-C4A67B08AD84}" type="slidenum">
              <a:rPr lang="en-US"/>
              <a:pPr fontAlgn="base">
                <a:spcAft>
                  <a:spcPct val="0"/>
                </a:spcAft>
                <a:defRPr/>
              </a:pPr>
              <a:t>‹#›</a:t>
            </a:fld>
            <a:endParaRPr lang="en-US" dirty="0"/>
          </a:p>
        </p:txBody>
      </p:sp>
    </p:spTree>
    <p:extLst>
      <p:ext uri="{BB962C8B-B14F-4D97-AF65-F5344CB8AC3E}">
        <p14:creationId xmlns:p14="http://schemas.microsoft.com/office/powerpoint/2010/main" val="3219551186"/>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10709455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userDrawn="1">
  <p:cSld name="4_Title Slide">
    <p:spTree>
      <p:nvGrpSpPr>
        <p:cNvPr id="1" name=""/>
        <p:cNvGrpSpPr/>
        <p:nvPr/>
      </p:nvGrpSpPr>
      <p:grpSpPr>
        <a:xfrm>
          <a:off x="0" y="0"/>
          <a:ext cx="0" cy="0"/>
          <a:chOff x="0" y="0"/>
          <a:chExt cx="0" cy="0"/>
        </a:xfrm>
      </p:grpSpPr>
      <p:sp>
        <p:nvSpPr>
          <p:cNvPr id="2" name="Date Placeholder 3"/>
          <p:cNvSpPr>
            <a:spLocks noGrp="1"/>
          </p:cNvSpPr>
          <p:nvPr>
            <p:ph type="dt" sz="half" idx="10"/>
          </p:nvPr>
        </p:nvSpPr>
        <p:spPr>
          <a:xfrm>
            <a:off x="457200" y="6356350"/>
            <a:ext cx="2133600" cy="365125"/>
          </a:xfrm>
          <a:prstGeom prst="rect">
            <a:avLst/>
          </a:prstGeom>
        </p:spPr>
        <p:txBody>
          <a:bodyPr/>
          <a:lstStyle>
            <a:lvl1pPr algn="ctr" eaLnBrk="0" hangingPunct="0">
              <a:spcBef>
                <a:spcPct val="50000"/>
              </a:spcBef>
              <a:defRPr sz="1200" b="1">
                <a:solidFill>
                  <a:srgbClr val="FFFFFF"/>
                </a:solidFill>
                <a:latin typeface="+mn-lt"/>
              </a:defRPr>
            </a:lvl1pPr>
          </a:lstStyle>
          <a:p>
            <a:pPr fontAlgn="base">
              <a:spcAft>
                <a:spcPct val="0"/>
              </a:spcAft>
              <a:defRPr/>
            </a:pPr>
            <a:fld id="{2A410438-5300-4B86-BA7C-2BD53B2618D5}" type="datetime1">
              <a:rPr lang="en-US" smtClean="0"/>
              <a:t>6/10/2016</a:t>
            </a:fld>
            <a:endParaRPr lang="en-US" dirty="0"/>
          </a:p>
        </p:txBody>
      </p:sp>
      <p:sp>
        <p:nvSpPr>
          <p:cNvPr id="3" name="Footer Placeholder 4"/>
          <p:cNvSpPr>
            <a:spLocks noGrp="1"/>
          </p:cNvSpPr>
          <p:nvPr>
            <p:ph type="ftr" sz="quarter" idx="11"/>
          </p:nvPr>
        </p:nvSpPr>
        <p:spPr>
          <a:xfrm>
            <a:off x="3124200" y="6356350"/>
            <a:ext cx="2895600" cy="365125"/>
          </a:xfrm>
          <a:prstGeom prst="rect">
            <a:avLst/>
          </a:prstGeom>
        </p:spPr>
        <p:txBody>
          <a:bodyPr/>
          <a:lstStyle>
            <a:lvl1pPr algn="ctr" eaLnBrk="0" hangingPunct="0">
              <a:spcBef>
                <a:spcPct val="50000"/>
              </a:spcBef>
              <a:defRPr sz="1200" b="1">
                <a:solidFill>
                  <a:srgbClr val="FFFFFF"/>
                </a:solidFill>
                <a:latin typeface="+mn-lt"/>
              </a:defRPr>
            </a:lvl1pPr>
          </a:lstStyle>
          <a:p>
            <a:pPr fontAlgn="base">
              <a:spcAft>
                <a:spcPct val="0"/>
              </a:spcAft>
              <a:defRPr/>
            </a:pPr>
            <a:endParaRPr lang="en-US" dirty="0"/>
          </a:p>
        </p:txBody>
      </p:sp>
      <p:sp>
        <p:nvSpPr>
          <p:cNvPr id="4" name="Slide Number Placeholder 5"/>
          <p:cNvSpPr>
            <a:spLocks noGrp="1"/>
          </p:cNvSpPr>
          <p:nvPr>
            <p:ph type="sldNum" sz="quarter" idx="12"/>
          </p:nvPr>
        </p:nvSpPr>
        <p:spPr>
          <a:xfrm>
            <a:off x="6553200" y="6356350"/>
            <a:ext cx="2133600" cy="365125"/>
          </a:xfrm>
          <a:prstGeom prst="rect">
            <a:avLst/>
          </a:prstGeom>
        </p:spPr>
        <p:txBody>
          <a:bodyPr/>
          <a:lstStyle>
            <a:lvl1pPr algn="ctr" eaLnBrk="0" hangingPunct="0">
              <a:spcBef>
                <a:spcPct val="50000"/>
              </a:spcBef>
              <a:defRPr sz="1200" b="1">
                <a:solidFill>
                  <a:srgbClr val="FFFFFF"/>
                </a:solidFill>
                <a:latin typeface="+mn-lt"/>
              </a:defRPr>
            </a:lvl1pPr>
          </a:lstStyle>
          <a:p>
            <a:pPr fontAlgn="base">
              <a:spcAft>
                <a:spcPct val="0"/>
              </a:spcAft>
              <a:defRPr/>
            </a:pPr>
            <a:fld id="{AEDD70FA-59E1-4157-923E-C4A67B08AD84}" type="slidenum">
              <a:rPr lang="en-US"/>
              <a:pPr fontAlgn="base">
                <a:spcAft>
                  <a:spcPct val="0"/>
                </a:spcAft>
                <a:defRPr/>
              </a:pPr>
              <a:t>‹#›</a:t>
            </a:fld>
            <a:endParaRPr lang="en-US" dirty="0"/>
          </a:p>
        </p:txBody>
      </p:sp>
    </p:spTree>
    <p:extLst>
      <p:ext uri="{BB962C8B-B14F-4D97-AF65-F5344CB8AC3E}">
        <p14:creationId xmlns:p14="http://schemas.microsoft.com/office/powerpoint/2010/main" val="337810872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54733311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Calibri" pitchFamily="34" charset="0"/>
                <a:cs typeface="Calibri" pitchFamily="34" charset="0"/>
              </a:defRPr>
            </a:lvl1pPr>
          </a:lstStyle>
          <a:p>
            <a:r>
              <a:rPr lang="en-US" dirty="0" smtClean="0"/>
              <a:t>Click to edit Master title style</a:t>
            </a:r>
            <a:endParaRPr lang="en-US" dirty="0"/>
          </a:p>
        </p:txBody>
      </p:sp>
      <p:sp>
        <p:nvSpPr>
          <p:cNvPr id="6" name="Content Placeholder 7"/>
          <p:cNvSpPr>
            <a:spLocks noGrp="1"/>
          </p:cNvSpPr>
          <p:nvPr>
            <p:ph sz="half" idx="1"/>
          </p:nvPr>
        </p:nvSpPr>
        <p:spPr>
          <a:xfrm>
            <a:off x="533400" y="1939158"/>
            <a:ext cx="8077200" cy="4461641"/>
          </a:xfrm>
        </p:spPr>
        <p:txBody>
          <a:bodyPr/>
          <a:lstStyle>
            <a:lvl1pPr>
              <a:buClrTx/>
              <a:defRPr sz="2400">
                <a:solidFill>
                  <a:schemeClr val="tx1"/>
                </a:solidFill>
              </a:defRPr>
            </a:lvl1pPr>
            <a:lvl2pPr>
              <a:buClrTx/>
              <a:buFont typeface="Arial" pitchFamily="34" charset="0"/>
              <a:buChar char="•"/>
              <a:defRPr sz="2400">
                <a:solidFill>
                  <a:schemeClr val="tx1"/>
                </a:solidFill>
              </a:defRPr>
            </a:lvl2pPr>
            <a:lvl3pPr>
              <a:buNone/>
              <a:defRPr/>
            </a:lvl3pPr>
          </a:lstStyle>
          <a:p>
            <a:pPr lvl="0"/>
            <a:r>
              <a:rPr lang="en-US" dirty="0" smtClean="0"/>
              <a:t>Click to edit Master text styles</a:t>
            </a:r>
          </a:p>
          <a:p>
            <a:pPr lvl="1"/>
            <a:r>
              <a:rPr lang="en-US" dirty="0" smtClean="0"/>
              <a:t>Second level</a:t>
            </a:r>
          </a:p>
        </p:txBody>
      </p:sp>
    </p:spTree>
    <p:extLst>
      <p:ext uri="{BB962C8B-B14F-4D97-AF65-F5344CB8AC3E}">
        <p14:creationId xmlns:p14="http://schemas.microsoft.com/office/powerpoint/2010/main" val="1299886320"/>
      </p:ext>
    </p:extLst>
  </p:cSld>
  <p:clrMapOvr>
    <a:masterClrMapping/>
  </p:clrMapOv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851770" y="109538"/>
            <a:ext cx="5549030" cy="762000"/>
          </a:xfrm>
        </p:spPr>
        <p:txBody>
          <a:bodyPr anchor="ctr"/>
          <a:lstStyle/>
          <a:p>
            <a:r>
              <a:rPr lang="en-US" dirty="0" smtClean="0"/>
              <a:t>Click to edit Master title style</a:t>
            </a:r>
            <a:endParaRPr lang="en-US" dirty="0"/>
          </a:p>
        </p:txBody>
      </p:sp>
      <p:sp>
        <p:nvSpPr>
          <p:cNvPr id="3" name="Content Placeholder 2"/>
          <p:cNvSpPr>
            <a:spLocks noGrp="1"/>
          </p:cNvSpPr>
          <p:nvPr>
            <p:ph sz="half" idx="1"/>
          </p:nvPr>
        </p:nvSpPr>
        <p:spPr>
          <a:xfrm>
            <a:off x="533400" y="1219200"/>
            <a:ext cx="4000500" cy="5181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4686300" y="1219200"/>
            <a:ext cx="4000500" cy="5181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249027122"/>
      </p:ext>
    </p:extLst>
  </p:cSld>
  <p:clrMapOvr>
    <a:masterClrMapping/>
  </p:clrMapOv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874386" y="109538"/>
            <a:ext cx="4837482" cy="762000"/>
          </a:xfrm>
        </p:spPr>
        <p:txBody>
          <a:bodyPr anchor="ctr"/>
          <a:lstStyle>
            <a:lvl1pPr>
              <a:defRPr>
                <a:latin typeface="+mj-lt"/>
                <a:cs typeface="Calibri" pitchFamily="34" charset="0"/>
              </a:defRPr>
            </a:lvl1pPr>
          </a:lstStyle>
          <a:p>
            <a:r>
              <a:rPr lang="en-US" smtClean="0"/>
              <a:t>Click to edit Master title style</a:t>
            </a:r>
            <a:endParaRPr lang="en-US"/>
          </a:p>
        </p:txBody>
      </p:sp>
    </p:spTree>
    <p:extLst>
      <p:ext uri="{BB962C8B-B14F-4D97-AF65-F5344CB8AC3E}">
        <p14:creationId xmlns:p14="http://schemas.microsoft.com/office/powerpoint/2010/main" val="604378385"/>
      </p:ext>
    </p:extLst>
  </p:cSld>
  <p:clrMapOvr>
    <a:masterClrMapping/>
  </p:clrMapOvr>
  <p:transition/>
</p:sldLayout>
</file>

<file path=ppt/slideMasters/_rels/slideMaster1.xml.rels><?xml version="1.0" encoding="UTF-8"?>

<Relationships xmlns="http://schemas.openxmlformats.org/package/2006/relationships">
  <Relationship Id="rId1" Type="http://schemas.openxmlformats.org/officeDocument/2006/relationships/slideLayout" Target="../slideLayouts/slideLayout1.xml"/>
  <Relationship Id="rId10" Type="http://schemas.openxmlformats.org/officeDocument/2006/relationships/image" Target="../media/image1.jpeg"/>
  <Relationship Id="rId11" Type="http://schemas.openxmlformats.org/officeDocument/2006/relationships/image" Target="../media/image2.png"/>
  <Relationship Id="rId2" Type="http://schemas.openxmlformats.org/officeDocument/2006/relationships/slideLayout" Target="../slideLayouts/slideLayout2.xml"/>
  <Relationship Id="rId3" Type="http://schemas.openxmlformats.org/officeDocument/2006/relationships/slideLayout" Target="../slideLayouts/slideLayout3.xml"/>
  <Relationship Id="rId4" Type="http://schemas.openxmlformats.org/officeDocument/2006/relationships/slideLayout" Target="../slideLayouts/slideLayout4.xml"/>
  <Relationship Id="rId5" Type="http://schemas.openxmlformats.org/officeDocument/2006/relationships/slideLayout" Target="../slideLayouts/slideLayout5.xml"/>
  <Relationship Id="rId6" Type="http://schemas.openxmlformats.org/officeDocument/2006/relationships/slideLayout" Target="../slideLayouts/slideLayout6.xml"/>
  <Relationship Id="rId7" Type="http://schemas.openxmlformats.org/officeDocument/2006/relationships/theme" Target="../theme/theme1.xml"/>
  <Relationship Id="rId8" Type="http://schemas.openxmlformats.org/officeDocument/2006/relationships/tags" Target="../tags/tag1.xml"/>
  <Relationship Id="rId9" Type="http://schemas.openxmlformats.org/officeDocument/2006/relationships/tags" Target="../tags/tag2.xml"/>
</Relationships>

</file>

<file path=ppt/slideMasters/_rels/slideMaster2.xml.rels><?xml version="1.0" encoding="UTF-8"?>

<Relationships xmlns="http://schemas.openxmlformats.org/package/2006/relationships">
  <Relationship Id="rId1" Type="http://schemas.openxmlformats.org/officeDocument/2006/relationships/slideLayout" Target="../slideLayouts/slideLayout7.xml"/>
  <Relationship Id="rId10" Type="http://schemas.openxmlformats.org/officeDocument/2006/relationships/tags" Target="../tags/tag4.xml"/>
  <Relationship Id="rId11" Type="http://schemas.openxmlformats.org/officeDocument/2006/relationships/image" Target="../media/image1.jpeg"/>
  <Relationship Id="rId12" Type="http://schemas.openxmlformats.org/officeDocument/2006/relationships/image" Target="../media/image2.png"/>
  <Relationship Id="rId2" Type="http://schemas.openxmlformats.org/officeDocument/2006/relationships/slideLayout" Target="../slideLayouts/slideLayout8.xml"/>
  <Relationship Id="rId3" Type="http://schemas.openxmlformats.org/officeDocument/2006/relationships/slideLayout" Target="../slideLayouts/slideLayout9.xml"/>
  <Relationship Id="rId4" Type="http://schemas.openxmlformats.org/officeDocument/2006/relationships/slideLayout" Target="../slideLayouts/slideLayout10.xml"/>
  <Relationship Id="rId5" Type="http://schemas.openxmlformats.org/officeDocument/2006/relationships/slideLayout" Target="../slideLayouts/slideLayout11.xml"/>
  <Relationship Id="rId6" Type="http://schemas.openxmlformats.org/officeDocument/2006/relationships/slideLayout" Target="../slideLayouts/slideLayout12.xml"/>
  <Relationship Id="rId7" Type="http://schemas.openxmlformats.org/officeDocument/2006/relationships/slideLayout" Target="../slideLayouts/slideLayout13.xml"/>
  <Relationship Id="rId8" Type="http://schemas.openxmlformats.org/officeDocument/2006/relationships/theme" Target="../theme/theme2.xml"/>
  <Relationship Id="rId9" Type="http://schemas.openxmlformats.org/officeDocument/2006/relationships/tags" Target="../tags/tag3.xml"/>
</Relationships>

</file>

<file path=ppt/slideMasters/_rels/slideMaster3.xml.rels><?xml version="1.0" encoding="UTF-8"?>

<Relationships xmlns="http://schemas.openxmlformats.org/package/2006/relationships">
  <Relationship Id="rId1" Type="http://schemas.openxmlformats.org/officeDocument/2006/relationships/slideLayout" Target="../slideLayouts/slideLayout14.xml"/>
  <Relationship Id="rId10" Type="http://schemas.openxmlformats.org/officeDocument/2006/relationships/tags" Target="../tags/tag6.xml"/>
  <Relationship Id="rId11" Type="http://schemas.openxmlformats.org/officeDocument/2006/relationships/image" Target="../media/image1.jpeg"/>
  <Relationship Id="rId12" Type="http://schemas.openxmlformats.org/officeDocument/2006/relationships/image" Target="../media/image2.png"/>
  <Relationship Id="rId2" Type="http://schemas.openxmlformats.org/officeDocument/2006/relationships/slideLayout" Target="../slideLayouts/slideLayout15.xml"/>
  <Relationship Id="rId3" Type="http://schemas.openxmlformats.org/officeDocument/2006/relationships/slideLayout" Target="../slideLayouts/slideLayout16.xml"/>
  <Relationship Id="rId4" Type="http://schemas.openxmlformats.org/officeDocument/2006/relationships/slideLayout" Target="../slideLayouts/slideLayout17.xml"/>
  <Relationship Id="rId5" Type="http://schemas.openxmlformats.org/officeDocument/2006/relationships/slideLayout" Target="../slideLayouts/slideLayout18.xml"/>
  <Relationship Id="rId6" Type="http://schemas.openxmlformats.org/officeDocument/2006/relationships/slideLayout" Target="../slideLayouts/slideLayout19.xml"/>
  <Relationship Id="rId7" Type="http://schemas.openxmlformats.org/officeDocument/2006/relationships/slideLayout" Target="../slideLayouts/slideLayout20.xml"/>
  <Relationship Id="rId8" Type="http://schemas.openxmlformats.org/officeDocument/2006/relationships/theme" Target="../theme/theme3.xml"/>
  <Relationship Id="rId9" Type="http://schemas.openxmlformats.org/officeDocument/2006/relationships/tags" Target="../tags/tag5.xml"/>
</Relationships>

</file>

<file path=ppt/slideMasters/_rels/slideMaster4.xml.rels><?xml version="1.0" encoding="UTF-8"?>

<Relationships xmlns="http://schemas.openxmlformats.org/package/2006/relationships">
  <Relationship Id="rId1" Type="http://schemas.openxmlformats.org/officeDocument/2006/relationships/slideLayout" Target="../slideLayouts/slideLayout21.xml"/>
  <Relationship Id="rId10" Type="http://schemas.openxmlformats.org/officeDocument/2006/relationships/tags" Target="../tags/tag8.xml"/>
  <Relationship Id="rId11" Type="http://schemas.openxmlformats.org/officeDocument/2006/relationships/image" Target="../media/image1.jpeg"/>
  <Relationship Id="rId12" Type="http://schemas.openxmlformats.org/officeDocument/2006/relationships/image" Target="../media/image2.png"/>
  <Relationship Id="rId2" Type="http://schemas.openxmlformats.org/officeDocument/2006/relationships/slideLayout" Target="../slideLayouts/slideLayout22.xml"/>
  <Relationship Id="rId3" Type="http://schemas.openxmlformats.org/officeDocument/2006/relationships/slideLayout" Target="../slideLayouts/slideLayout23.xml"/>
  <Relationship Id="rId4" Type="http://schemas.openxmlformats.org/officeDocument/2006/relationships/slideLayout" Target="../slideLayouts/slideLayout24.xml"/>
  <Relationship Id="rId5" Type="http://schemas.openxmlformats.org/officeDocument/2006/relationships/slideLayout" Target="../slideLayouts/slideLayout25.xml"/>
  <Relationship Id="rId6" Type="http://schemas.openxmlformats.org/officeDocument/2006/relationships/slideLayout" Target="../slideLayouts/slideLayout26.xml"/>
  <Relationship Id="rId7" Type="http://schemas.openxmlformats.org/officeDocument/2006/relationships/slideLayout" Target="../slideLayouts/slideLayout27.xml"/>
  <Relationship Id="rId8" Type="http://schemas.openxmlformats.org/officeDocument/2006/relationships/theme" Target="../theme/theme4.xml"/>
  <Relationship Id="rId9" Type="http://schemas.openxmlformats.org/officeDocument/2006/relationships/tags" Target="../tags/tag7.xml"/>
</Relationships>

</file>

<file path=ppt/slideMasters/_rels/slideMaster5.xml.rels><?xml version="1.0" encoding="UTF-8"?>

<Relationships xmlns="http://schemas.openxmlformats.org/package/2006/relationships">
  <Relationship Id="rId1" Type="http://schemas.openxmlformats.org/officeDocument/2006/relationships/slideLayout" Target="../slideLayouts/slideLayout28.xml"/>
  <Relationship Id="rId10" Type="http://schemas.openxmlformats.org/officeDocument/2006/relationships/tags" Target="../tags/tag10.xml"/>
  <Relationship Id="rId11" Type="http://schemas.openxmlformats.org/officeDocument/2006/relationships/image" Target="../media/image1.jpeg"/>
  <Relationship Id="rId12" Type="http://schemas.openxmlformats.org/officeDocument/2006/relationships/image" Target="../media/image2.png"/>
  <Relationship Id="rId2" Type="http://schemas.openxmlformats.org/officeDocument/2006/relationships/slideLayout" Target="../slideLayouts/slideLayout29.xml"/>
  <Relationship Id="rId3" Type="http://schemas.openxmlformats.org/officeDocument/2006/relationships/slideLayout" Target="../slideLayouts/slideLayout30.xml"/>
  <Relationship Id="rId4" Type="http://schemas.openxmlformats.org/officeDocument/2006/relationships/slideLayout" Target="../slideLayouts/slideLayout31.xml"/>
  <Relationship Id="rId5" Type="http://schemas.openxmlformats.org/officeDocument/2006/relationships/slideLayout" Target="../slideLayouts/slideLayout32.xml"/>
  <Relationship Id="rId6" Type="http://schemas.openxmlformats.org/officeDocument/2006/relationships/slideLayout" Target="../slideLayouts/slideLayout33.xml"/>
  <Relationship Id="rId7" Type="http://schemas.openxmlformats.org/officeDocument/2006/relationships/slideLayout" Target="../slideLayouts/slideLayout34.xml"/>
  <Relationship Id="rId8" Type="http://schemas.openxmlformats.org/officeDocument/2006/relationships/theme" Target="../theme/theme5.xml"/>
  <Relationship Id="rId9" Type="http://schemas.openxmlformats.org/officeDocument/2006/relationships/tags" Target="../tags/tag9.xml"/>
</Relationships>

</file>

<file path=ppt/slideMasters/_rels/slideMaster6.xml.rels><?xml version="1.0" encoding="UTF-8"?>

<Relationships xmlns="http://schemas.openxmlformats.org/package/2006/relationships">
  <Relationship Id="rId1" Type="http://schemas.openxmlformats.org/officeDocument/2006/relationships/slideLayout" Target="../slideLayouts/slideLayout35.xml"/>
  <Relationship Id="rId10" Type="http://schemas.openxmlformats.org/officeDocument/2006/relationships/tags" Target="../tags/tag12.xml"/>
  <Relationship Id="rId11" Type="http://schemas.openxmlformats.org/officeDocument/2006/relationships/image" Target="../media/image1.jpeg"/>
  <Relationship Id="rId12" Type="http://schemas.openxmlformats.org/officeDocument/2006/relationships/image" Target="../media/image2.png"/>
  <Relationship Id="rId2" Type="http://schemas.openxmlformats.org/officeDocument/2006/relationships/slideLayout" Target="../slideLayouts/slideLayout36.xml"/>
  <Relationship Id="rId3" Type="http://schemas.openxmlformats.org/officeDocument/2006/relationships/slideLayout" Target="../slideLayouts/slideLayout37.xml"/>
  <Relationship Id="rId4" Type="http://schemas.openxmlformats.org/officeDocument/2006/relationships/slideLayout" Target="../slideLayouts/slideLayout38.xml"/>
  <Relationship Id="rId5" Type="http://schemas.openxmlformats.org/officeDocument/2006/relationships/slideLayout" Target="../slideLayouts/slideLayout39.xml"/>
  <Relationship Id="rId6" Type="http://schemas.openxmlformats.org/officeDocument/2006/relationships/slideLayout" Target="../slideLayouts/slideLayout40.xml"/>
  <Relationship Id="rId7" Type="http://schemas.openxmlformats.org/officeDocument/2006/relationships/slideLayout" Target="../slideLayouts/slideLayout41.xml"/>
  <Relationship Id="rId8" Type="http://schemas.openxmlformats.org/officeDocument/2006/relationships/theme" Target="../theme/theme6.xml"/>
  <Relationship Id="rId9" Type="http://schemas.openxmlformats.org/officeDocument/2006/relationships/tags" Target="../tags/tag11.xml"/>
</Relationships>

</file>

<file path=ppt/slideMasters/_rels/slideMaster7.xml.rels><?xml version="1.0" encoding="UTF-8"?>

<Relationships xmlns="http://schemas.openxmlformats.org/package/2006/relationships">
  <Relationship Id="rId1" Type="http://schemas.openxmlformats.org/officeDocument/2006/relationships/slideLayout" Target="../slideLayouts/slideLayout42.xml"/>
  <Relationship Id="rId10" Type="http://schemas.openxmlformats.org/officeDocument/2006/relationships/image" Target="../media/image1.jpeg"/>
  <Relationship Id="rId11" Type="http://schemas.openxmlformats.org/officeDocument/2006/relationships/image" Target="../media/image2.png"/>
  <Relationship Id="rId2" Type="http://schemas.openxmlformats.org/officeDocument/2006/relationships/slideLayout" Target="../slideLayouts/slideLayout43.xml"/>
  <Relationship Id="rId3" Type="http://schemas.openxmlformats.org/officeDocument/2006/relationships/slideLayout" Target="../slideLayouts/slideLayout44.xml"/>
  <Relationship Id="rId4" Type="http://schemas.openxmlformats.org/officeDocument/2006/relationships/slideLayout" Target="../slideLayouts/slideLayout45.xml"/>
  <Relationship Id="rId5" Type="http://schemas.openxmlformats.org/officeDocument/2006/relationships/slideLayout" Target="../slideLayouts/slideLayout46.xml"/>
  <Relationship Id="rId6" Type="http://schemas.openxmlformats.org/officeDocument/2006/relationships/slideLayout" Target="../slideLayouts/slideLayout47.xml"/>
  <Relationship Id="rId7" Type="http://schemas.openxmlformats.org/officeDocument/2006/relationships/theme" Target="../theme/theme7.xml"/>
  <Relationship Id="rId8" Type="http://schemas.openxmlformats.org/officeDocument/2006/relationships/tags" Target="../tags/tag13.xml"/>
  <Relationship Id="rId9" Type="http://schemas.openxmlformats.org/officeDocument/2006/relationships/tags" Target="../tags/tag14.xml"/>
</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bwMode="gray">
      <p:bgPr>
        <a:solidFill>
          <a:schemeClr val="bg1"/>
        </a:solidFill>
        <a:effectLst/>
      </p:bgPr>
    </p:bg>
    <p:spTree>
      <p:nvGrpSpPr>
        <p:cNvPr id="1" name=""/>
        <p:cNvGrpSpPr/>
        <p:nvPr/>
      </p:nvGrpSpPr>
      <p:grpSpPr>
        <a:xfrm>
          <a:off x="0" y="0"/>
          <a:ext cx="0" cy="0"/>
          <a:chOff x="0" y="0"/>
          <a:chExt cx="0" cy="0"/>
        </a:xfrm>
      </p:grpSpPr>
      <p:pic>
        <p:nvPicPr>
          <p:cNvPr id="1026" name="Picture 2" descr="top blue"/>
          <p:cNvPicPr>
            <a:picLocks noChangeAspect="1" noChangeArrowheads="1"/>
          </p:cNvPicPr>
          <p:nvPr/>
        </p:nvPicPr>
        <p:blipFill>
          <a:blip r:embed="rId10"/>
          <a:srcRect l="23065"/>
          <a:stretch>
            <a:fillRect/>
          </a:stretch>
        </p:blipFill>
        <p:spPr bwMode="auto">
          <a:xfrm>
            <a:off x="0" y="0"/>
            <a:ext cx="9150350" cy="930275"/>
          </a:xfrm>
          <a:prstGeom prst="rect">
            <a:avLst/>
          </a:prstGeom>
          <a:noFill/>
          <a:ln w="9525">
            <a:noFill/>
            <a:miter lim="800000"/>
            <a:headEnd/>
            <a:tailEnd/>
          </a:ln>
        </p:spPr>
      </p:pic>
      <p:sp>
        <p:nvSpPr>
          <p:cNvPr id="1027" name="Rectangle 3"/>
          <p:cNvSpPr>
            <a:spLocks noGrp="1" noChangeArrowheads="1"/>
          </p:cNvSpPr>
          <p:nvPr>
            <p:ph type="title"/>
          </p:nvPr>
        </p:nvSpPr>
        <p:spPr bwMode="white">
          <a:xfrm>
            <a:off x="736600" y="109538"/>
            <a:ext cx="5664200" cy="762000"/>
          </a:xfrm>
          <a:prstGeom prst="rect">
            <a:avLst/>
          </a:prstGeom>
          <a:noFill/>
          <a:ln w="9525" algn="ctr">
            <a:noFill/>
            <a:miter lim="800000"/>
            <a:headEnd/>
            <a:tailEnd/>
          </a:ln>
        </p:spPr>
        <p:txBody>
          <a:bodyPr vert="horz" wrap="square" lIns="91440" tIns="45720" rIns="91440" bIns="45720" numCol="1" anchor="b" anchorCtr="0" compatLnSpc="1">
            <a:prstTxWarp prst="textNoShape">
              <a:avLst/>
            </a:prstTxWarp>
          </a:bodyPr>
          <a:lstStyle/>
          <a:p>
            <a:pPr lvl="0"/>
            <a:r>
              <a:rPr lang="en-US" smtClean="0"/>
              <a:t>Click to edit Master title style</a:t>
            </a:r>
          </a:p>
        </p:txBody>
      </p:sp>
      <p:sp>
        <p:nvSpPr>
          <p:cNvPr id="1028" name="Rectangle 4"/>
          <p:cNvSpPr>
            <a:spLocks noGrp="1" noChangeArrowheads="1"/>
          </p:cNvSpPr>
          <p:nvPr>
            <p:ph type="body" idx="1"/>
          </p:nvPr>
        </p:nvSpPr>
        <p:spPr bwMode="auto">
          <a:xfrm>
            <a:off x="533400" y="1219200"/>
            <a:ext cx="8153400" cy="5181600"/>
          </a:xfrm>
          <a:prstGeom prst="rect">
            <a:avLst/>
          </a:prstGeom>
          <a:noFill/>
          <a:ln w="9525">
            <a:noFill/>
            <a:miter lim="800000"/>
            <a:headEnd/>
            <a:tailEnd/>
          </a:ln>
        </p:spPr>
        <p:txBody>
          <a:bodyPr vert="horz" wrap="square" lIns="45720" tIns="46038" rIns="45720" bIns="46038"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3"/>
            <a:r>
              <a:rPr lang="en-US" altLang="en-US" smtClean="0"/>
              <a:t>Third level</a:t>
            </a:r>
          </a:p>
        </p:txBody>
      </p:sp>
      <p:sp>
        <p:nvSpPr>
          <p:cNvPr id="3198981" name="Line 5"/>
          <p:cNvSpPr>
            <a:spLocks noChangeShapeType="1"/>
          </p:cNvSpPr>
          <p:nvPr/>
        </p:nvSpPr>
        <p:spPr bwMode="auto">
          <a:xfrm>
            <a:off x="-17463" y="6856413"/>
            <a:ext cx="9161463" cy="0"/>
          </a:xfrm>
          <a:prstGeom prst="line">
            <a:avLst/>
          </a:prstGeom>
          <a:noFill/>
          <a:ln w="9525">
            <a:solidFill>
              <a:schemeClr val="bg2"/>
            </a:solidFill>
            <a:round/>
            <a:headEnd/>
            <a:tailEnd/>
          </a:ln>
          <a:effectLst/>
        </p:spPr>
        <p:txBody>
          <a:bodyPr lIns="45720" rIns="45720" anchor="ctr"/>
          <a:lstStyle/>
          <a:p>
            <a:pPr algn="ctr" eaLnBrk="0" fontAlgn="base" hangingPunct="0">
              <a:spcBef>
                <a:spcPct val="0"/>
              </a:spcBef>
              <a:spcAft>
                <a:spcPct val="0"/>
              </a:spcAft>
              <a:defRPr/>
            </a:pPr>
            <a:endParaRPr lang="en-US" sz="1600" dirty="0">
              <a:solidFill>
                <a:srgbClr val="000000"/>
              </a:solidFill>
            </a:endParaRPr>
          </a:p>
        </p:txBody>
      </p:sp>
      <p:pic>
        <p:nvPicPr>
          <p:cNvPr id="1030" name="Picture 6" descr="best ver2b seal"/>
          <p:cNvPicPr>
            <a:picLocks noChangeAspect="1" noChangeArrowheads="1"/>
          </p:cNvPicPr>
          <p:nvPr/>
        </p:nvPicPr>
        <p:blipFill>
          <a:blip r:embed="rId11">
            <a:clrChange>
              <a:clrFrom>
                <a:srgbClr val="003264"/>
              </a:clrFrom>
              <a:clrTo>
                <a:srgbClr val="003264">
                  <a:alpha val="0"/>
                </a:srgbClr>
              </a:clrTo>
            </a:clrChange>
          </a:blip>
          <a:srcRect/>
          <a:stretch>
            <a:fillRect/>
          </a:stretch>
        </p:blipFill>
        <p:spPr bwMode="auto">
          <a:xfrm>
            <a:off x="25400" y="157163"/>
            <a:ext cx="762000" cy="731837"/>
          </a:xfrm>
          <a:prstGeom prst="rect">
            <a:avLst/>
          </a:prstGeom>
          <a:noFill/>
          <a:ln w="9525">
            <a:noFill/>
            <a:miter lim="800000"/>
            <a:headEnd/>
            <a:tailEnd/>
          </a:ln>
        </p:spPr>
      </p:pic>
      <p:sp>
        <p:nvSpPr>
          <p:cNvPr id="3198985" name="Text Box 9"/>
          <p:cNvSpPr txBox="1">
            <a:spLocks noChangeArrowheads="1"/>
          </p:cNvSpPr>
          <p:nvPr/>
        </p:nvSpPr>
        <p:spPr bwMode="auto">
          <a:xfrm>
            <a:off x="4038600" y="6445250"/>
            <a:ext cx="1066800" cy="244475"/>
          </a:xfrm>
          <a:prstGeom prst="rect">
            <a:avLst/>
          </a:prstGeom>
          <a:noFill/>
          <a:ln w="9525">
            <a:noFill/>
            <a:miter lim="800000"/>
            <a:headEnd/>
            <a:tailEnd/>
          </a:ln>
          <a:effectLst/>
        </p:spPr>
        <p:txBody>
          <a:bodyPr lIns="45720" rIns="45720">
            <a:spAutoFit/>
          </a:bodyPr>
          <a:lstStyle/>
          <a:p>
            <a:pPr algn="ctr" eaLnBrk="0" fontAlgn="base" hangingPunct="0">
              <a:spcBef>
                <a:spcPct val="50000"/>
              </a:spcBef>
              <a:spcAft>
                <a:spcPct val="0"/>
              </a:spcAft>
              <a:defRPr/>
            </a:pPr>
            <a:fld id="{74C11B1E-D27A-4545-9113-CFB59631C2EA}" type="slidenum">
              <a:rPr lang="en-US" sz="1000">
                <a:solidFill>
                  <a:srgbClr val="000000"/>
                </a:solidFill>
              </a:rPr>
              <a:pPr algn="ctr" eaLnBrk="0" fontAlgn="base" hangingPunct="0">
                <a:spcBef>
                  <a:spcPct val="50000"/>
                </a:spcBef>
                <a:spcAft>
                  <a:spcPct val="0"/>
                </a:spcAft>
                <a:defRPr/>
              </a:pPr>
              <a:t>‹#›</a:t>
            </a:fld>
            <a:endParaRPr lang="en-US" sz="1000" dirty="0">
              <a:solidFill>
                <a:srgbClr val="000000"/>
              </a:solidFill>
            </a:endParaRPr>
          </a:p>
        </p:txBody>
      </p:sp>
      <p:sp>
        <p:nvSpPr>
          <p:cNvPr id="3198987" name="AcnSubjectTitle_ID_3198987" hidden="1"/>
          <p:cNvSpPr txBox="1">
            <a:spLocks noChangeArrowheads="1"/>
          </p:cNvSpPr>
          <p:nvPr>
            <p:custDataLst>
              <p:tags r:id="rId8"/>
            </p:custDataLst>
          </p:nvPr>
        </p:nvSpPr>
        <p:spPr bwMode="gray">
          <a:xfrm>
            <a:off x="836613" y="1420813"/>
            <a:ext cx="6985000" cy="244475"/>
          </a:xfrm>
          <a:prstGeom prst="rect">
            <a:avLst/>
          </a:prstGeom>
          <a:noFill/>
          <a:ln w="9525" algn="ctr">
            <a:noFill/>
            <a:miter lim="800000"/>
            <a:headEnd/>
            <a:tailEnd/>
          </a:ln>
          <a:effectLst/>
        </p:spPr>
        <p:txBody>
          <a:bodyPr lIns="0" tIns="0" rIns="0" bIns="0">
            <a:spAutoFit/>
          </a:bodyPr>
          <a:lstStyle/>
          <a:p>
            <a:pPr fontAlgn="base">
              <a:spcBef>
                <a:spcPct val="0"/>
              </a:spcBef>
              <a:spcAft>
                <a:spcPct val="0"/>
              </a:spcAft>
              <a:buClr>
                <a:srgbClr val="000000"/>
              </a:buClr>
              <a:defRPr/>
            </a:pPr>
            <a:r>
              <a:rPr lang="en-US" sz="1600" b="1" dirty="0">
                <a:solidFill>
                  <a:srgbClr val="000000"/>
                </a:solidFill>
              </a:rPr>
              <a:t>Subject Title</a:t>
            </a:r>
          </a:p>
        </p:txBody>
      </p:sp>
      <p:sp>
        <p:nvSpPr>
          <p:cNvPr id="3198988" name="AcnFootnote_ID_3198988" hidden="1"/>
          <p:cNvSpPr txBox="1">
            <a:spLocks noChangeArrowheads="1"/>
          </p:cNvSpPr>
          <p:nvPr>
            <p:custDataLst>
              <p:tags r:id="rId9"/>
            </p:custDataLst>
          </p:nvPr>
        </p:nvSpPr>
        <p:spPr bwMode="gray">
          <a:xfrm>
            <a:off x="836613" y="6254750"/>
            <a:ext cx="5564187" cy="334963"/>
          </a:xfrm>
          <a:prstGeom prst="rect">
            <a:avLst/>
          </a:prstGeom>
          <a:noFill/>
          <a:ln w="9525" algn="ctr">
            <a:noFill/>
            <a:miter lim="800000"/>
            <a:headEnd/>
            <a:tailEnd/>
          </a:ln>
          <a:effectLst/>
        </p:spPr>
        <p:txBody>
          <a:bodyPr lIns="0" tIns="0" rIns="0" bIns="0" anchor="b">
            <a:spAutoFit/>
          </a:bodyPr>
          <a:lstStyle/>
          <a:p>
            <a:pPr marL="538163" indent="-538163" fontAlgn="base">
              <a:spcBef>
                <a:spcPct val="0"/>
              </a:spcBef>
              <a:spcAft>
                <a:spcPct val="0"/>
              </a:spcAft>
              <a:buClr>
                <a:srgbClr val="000000"/>
              </a:buClr>
              <a:defRPr/>
            </a:pPr>
            <a:r>
              <a:rPr lang="en-US" sz="1000" dirty="0">
                <a:solidFill>
                  <a:srgbClr val="000000"/>
                </a:solidFill>
              </a:rPr>
              <a:t>*	Footnote</a:t>
            </a:r>
          </a:p>
          <a:p>
            <a:pPr marL="538163" indent="-538163" fontAlgn="base">
              <a:spcBef>
                <a:spcPct val="20000"/>
              </a:spcBef>
              <a:spcAft>
                <a:spcPct val="0"/>
              </a:spcAft>
              <a:buClr>
                <a:srgbClr val="000000"/>
              </a:buClr>
              <a:defRPr/>
            </a:pPr>
            <a:r>
              <a:rPr lang="en-US" sz="1000" dirty="0">
                <a:solidFill>
                  <a:srgbClr val="000000"/>
                </a:solidFill>
              </a:rPr>
              <a:t>Source:	Source</a:t>
            </a:r>
          </a:p>
        </p:txBody>
      </p:sp>
    </p:spTree>
    <p:extLst>
      <p:ext uri="{BB962C8B-B14F-4D97-AF65-F5344CB8AC3E}">
        <p14:creationId xmlns:p14="http://schemas.microsoft.com/office/powerpoint/2010/main" val="183858233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715" r:id="rId6"/>
  </p:sldLayoutIdLst>
  <p:transition/>
  <p:hf sldNum="0" hdr="0" ftr="0"/>
  <p:txStyles>
    <p:titleStyle>
      <a:lvl1pPr algn="l" rtl="0" eaLnBrk="0" fontAlgn="base" hangingPunct="0">
        <a:spcBef>
          <a:spcPct val="20000"/>
        </a:spcBef>
        <a:spcAft>
          <a:spcPct val="0"/>
        </a:spcAft>
        <a:tabLst>
          <a:tab pos="915988" algn="l"/>
        </a:tabLst>
        <a:defRPr sz="2400" b="1">
          <a:solidFill>
            <a:srgbClr val="FFC000"/>
          </a:solidFill>
          <a:latin typeface="+mj-lt"/>
          <a:ea typeface="+mj-ea"/>
          <a:cs typeface="+mj-cs"/>
        </a:defRPr>
      </a:lvl1pPr>
      <a:lvl2pPr algn="l" rtl="0" eaLnBrk="0" fontAlgn="base" hangingPunct="0">
        <a:spcBef>
          <a:spcPct val="20000"/>
        </a:spcBef>
        <a:spcAft>
          <a:spcPct val="0"/>
        </a:spcAft>
        <a:tabLst>
          <a:tab pos="915988" algn="l"/>
        </a:tabLst>
        <a:defRPr sz="2400" b="1">
          <a:solidFill>
            <a:srgbClr val="FFC000"/>
          </a:solidFill>
          <a:latin typeface="Arial" pitchFamily="34" charset="0"/>
        </a:defRPr>
      </a:lvl2pPr>
      <a:lvl3pPr algn="l" rtl="0" eaLnBrk="0" fontAlgn="base" hangingPunct="0">
        <a:spcBef>
          <a:spcPct val="20000"/>
        </a:spcBef>
        <a:spcAft>
          <a:spcPct val="0"/>
        </a:spcAft>
        <a:tabLst>
          <a:tab pos="915988" algn="l"/>
        </a:tabLst>
        <a:defRPr sz="2400" b="1">
          <a:solidFill>
            <a:srgbClr val="FFC000"/>
          </a:solidFill>
          <a:latin typeface="Arial" pitchFamily="34" charset="0"/>
        </a:defRPr>
      </a:lvl3pPr>
      <a:lvl4pPr algn="l" rtl="0" eaLnBrk="0" fontAlgn="base" hangingPunct="0">
        <a:spcBef>
          <a:spcPct val="20000"/>
        </a:spcBef>
        <a:spcAft>
          <a:spcPct val="0"/>
        </a:spcAft>
        <a:tabLst>
          <a:tab pos="915988" algn="l"/>
        </a:tabLst>
        <a:defRPr sz="2400" b="1">
          <a:solidFill>
            <a:srgbClr val="FFC000"/>
          </a:solidFill>
          <a:latin typeface="Arial" pitchFamily="34" charset="0"/>
        </a:defRPr>
      </a:lvl4pPr>
      <a:lvl5pPr algn="l" rtl="0" eaLnBrk="0" fontAlgn="base" hangingPunct="0">
        <a:spcBef>
          <a:spcPct val="20000"/>
        </a:spcBef>
        <a:spcAft>
          <a:spcPct val="0"/>
        </a:spcAft>
        <a:tabLst>
          <a:tab pos="915988" algn="l"/>
        </a:tabLst>
        <a:defRPr sz="2400" b="1">
          <a:solidFill>
            <a:srgbClr val="FFC000"/>
          </a:solidFill>
          <a:latin typeface="Arial" pitchFamily="34" charset="0"/>
        </a:defRPr>
      </a:lvl5pPr>
      <a:lvl6pPr marL="457200" algn="l" rtl="0" eaLnBrk="0" fontAlgn="base" hangingPunct="0">
        <a:spcBef>
          <a:spcPct val="20000"/>
        </a:spcBef>
        <a:spcAft>
          <a:spcPct val="0"/>
        </a:spcAft>
        <a:tabLst>
          <a:tab pos="915988" algn="l"/>
        </a:tabLst>
        <a:defRPr sz="2400" b="1">
          <a:solidFill>
            <a:schemeClr val="accent1"/>
          </a:solidFill>
          <a:latin typeface="Arial" pitchFamily="34" charset="0"/>
        </a:defRPr>
      </a:lvl6pPr>
      <a:lvl7pPr marL="914400" algn="l" rtl="0" eaLnBrk="0" fontAlgn="base" hangingPunct="0">
        <a:spcBef>
          <a:spcPct val="20000"/>
        </a:spcBef>
        <a:spcAft>
          <a:spcPct val="0"/>
        </a:spcAft>
        <a:tabLst>
          <a:tab pos="915988" algn="l"/>
        </a:tabLst>
        <a:defRPr sz="2400" b="1">
          <a:solidFill>
            <a:schemeClr val="accent1"/>
          </a:solidFill>
          <a:latin typeface="Arial" pitchFamily="34" charset="0"/>
        </a:defRPr>
      </a:lvl7pPr>
      <a:lvl8pPr marL="1371600" algn="l" rtl="0" eaLnBrk="0" fontAlgn="base" hangingPunct="0">
        <a:spcBef>
          <a:spcPct val="20000"/>
        </a:spcBef>
        <a:spcAft>
          <a:spcPct val="0"/>
        </a:spcAft>
        <a:tabLst>
          <a:tab pos="915988" algn="l"/>
        </a:tabLst>
        <a:defRPr sz="2400" b="1">
          <a:solidFill>
            <a:schemeClr val="accent1"/>
          </a:solidFill>
          <a:latin typeface="Arial" pitchFamily="34" charset="0"/>
        </a:defRPr>
      </a:lvl8pPr>
      <a:lvl9pPr marL="1828800" algn="l" rtl="0" eaLnBrk="0" fontAlgn="base" hangingPunct="0">
        <a:spcBef>
          <a:spcPct val="20000"/>
        </a:spcBef>
        <a:spcAft>
          <a:spcPct val="0"/>
        </a:spcAft>
        <a:tabLst>
          <a:tab pos="915988" algn="l"/>
        </a:tabLst>
        <a:defRPr sz="2400" b="1">
          <a:solidFill>
            <a:schemeClr val="accent1"/>
          </a:solidFill>
          <a:latin typeface="Arial" pitchFamily="34" charset="0"/>
        </a:defRPr>
      </a:lvl9pPr>
    </p:titleStyle>
    <p:bodyStyle>
      <a:lvl1pPr marL="381000" indent="-381000" algn="l" rtl="0" eaLnBrk="0" fontAlgn="base" hangingPunct="0">
        <a:spcBef>
          <a:spcPct val="0"/>
        </a:spcBef>
        <a:spcAft>
          <a:spcPts val="1200"/>
        </a:spcAft>
        <a:buClr>
          <a:srgbClr val="FFC000"/>
        </a:buClr>
        <a:buSzPct val="80000"/>
        <a:buFont typeface="Wingdings" pitchFamily="2" charset="2"/>
        <a:buChar char="n"/>
        <a:defRPr b="1">
          <a:solidFill>
            <a:srgbClr val="003366"/>
          </a:solidFill>
          <a:latin typeface="Calibri" pitchFamily="34" charset="0"/>
          <a:ea typeface="Calibri" pitchFamily="34" charset="0"/>
          <a:cs typeface="Calibri" pitchFamily="34" charset="0"/>
        </a:defRPr>
      </a:lvl1pPr>
      <a:lvl2pPr marL="568325" indent="-222250" algn="l" rtl="0" eaLnBrk="0" fontAlgn="base" hangingPunct="0">
        <a:spcBef>
          <a:spcPct val="0"/>
        </a:spcBef>
        <a:spcAft>
          <a:spcPts val="1200"/>
        </a:spcAft>
        <a:buClr>
          <a:srgbClr val="FFC000"/>
        </a:buClr>
        <a:buSzPct val="115000"/>
        <a:buFont typeface="Calibri" pitchFamily="34" charset="0"/>
        <a:buChar char="•"/>
        <a:defRPr b="1">
          <a:solidFill>
            <a:srgbClr val="003366"/>
          </a:solidFill>
          <a:latin typeface="Calibri" pitchFamily="34" charset="0"/>
          <a:ea typeface="Calibri" pitchFamily="34" charset="0"/>
          <a:cs typeface="Calibri" pitchFamily="34" charset="0"/>
        </a:defRPr>
      </a:lvl2pPr>
      <a:lvl3pPr marL="739775" indent="-342900" algn="l" rtl="0" eaLnBrk="0" fontAlgn="base" hangingPunct="0">
        <a:lnSpc>
          <a:spcPct val="90000"/>
        </a:lnSpc>
        <a:spcBef>
          <a:spcPct val="25000"/>
        </a:spcBef>
        <a:spcAft>
          <a:spcPct val="0"/>
        </a:spcAft>
        <a:buClr>
          <a:schemeClr val="tx1"/>
        </a:buClr>
        <a:buAutoNum type="alphaUcPeriod"/>
        <a:defRPr>
          <a:solidFill>
            <a:schemeClr val="tx1"/>
          </a:solidFill>
          <a:latin typeface="+mn-lt"/>
          <a:ea typeface="Calibri" pitchFamily="34" charset="0"/>
          <a:cs typeface="Calibri" pitchFamily="34" charset="0"/>
        </a:defRPr>
      </a:lvl3pPr>
      <a:lvl4pPr marL="914400" indent="-346075" algn="l" rtl="0" eaLnBrk="0" fontAlgn="base" hangingPunct="0">
        <a:spcBef>
          <a:spcPct val="0"/>
        </a:spcBef>
        <a:spcAft>
          <a:spcPts val="1200"/>
        </a:spcAft>
        <a:buClr>
          <a:srgbClr val="FFC000"/>
        </a:buClr>
        <a:buFont typeface="Symbol" pitchFamily="18" charset="2"/>
        <a:buChar char=""/>
        <a:defRPr b="1">
          <a:solidFill>
            <a:srgbClr val="003366"/>
          </a:solidFill>
          <a:latin typeface="Calibri" pitchFamily="34" charset="0"/>
          <a:ea typeface="Calibri" pitchFamily="34" charset="0"/>
          <a:cs typeface="Calibri" pitchFamily="34" charset="0"/>
        </a:defRPr>
      </a:lvl4pPr>
      <a:lvl5pPr marL="1333500" indent="-304800" algn="l" rtl="0" eaLnBrk="0" fontAlgn="base" hangingPunct="0">
        <a:spcBef>
          <a:spcPct val="0"/>
        </a:spcBef>
        <a:spcAft>
          <a:spcPts val="1200"/>
        </a:spcAft>
        <a:buClr>
          <a:schemeClr val="tx1"/>
        </a:buClr>
        <a:buChar char="–"/>
        <a:defRPr sz="1600" b="1">
          <a:solidFill>
            <a:srgbClr val="003366"/>
          </a:solidFill>
          <a:latin typeface="Calibri" pitchFamily="34" charset="0"/>
          <a:ea typeface="Calibri" pitchFamily="34" charset="0"/>
          <a:cs typeface="Calibri" pitchFamily="34" charset="0"/>
        </a:defRPr>
      </a:lvl5pPr>
      <a:lvl6pPr marL="1790700" indent="-304800" algn="l" rtl="0" fontAlgn="base">
        <a:lnSpc>
          <a:spcPct val="90000"/>
        </a:lnSpc>
        <a:spcBef>
          <a:spcPct val="25000"/>
        </a:spcBef>
        <a:spcAft>
          <a:spcPct val="0"/>
        </a:spcAft>
        <a:buClr>
          <a:schemeClr val="tx1"/>
        </a:buClr>
        <a:buChar char="–"/>
        <a:defRPr sz="1600">
          <a:solidFill>
            <a:schemeClr val="tx1"/>
          </a:solidFill>
          <a:latin typeface="+mn-lt"/>
        </a:defRPr>
      </a:lvl6pPr>
      <a:lvl7pPr marL="2247900" indent="-304800" algn="l" rtl="0" fontAlgn="base">
        <a:lnSpc>
          <a:spcPct val="90000"/>
        </a:lnSpc>
        <a:spcBef>
          <a:spcPct val="25000"/>
        </a:spcBef>
        <a:spcAft>
          <a:spcPct val="0"/>
        </a:spcAft>
        <a:buClr>
          <a:schemeClr val="tx1"/>
        </a:buClr>
        <a:buChar char="–"/>
        <a:defRPr sz="1600">
          <a:solidFill>
            <a:schemeClr val="tx1"/>
          </a:solidFill>
          <a:latin typeface="+mn-lt"/>
        </a:defRPr>
      </a:lvl7pPr>
      <a:lvl8pPr marL="2705100" indent="-304800" algn="l" rtl="0" fontAlgn="base">
        <a:lnSpc>
          <a:spcPct val="90000"/>
        </a:lnSpc>
        <a:spcBef>
          <a:spcPct val="25000"/>
        </a:spcBef>
        <a:spcAft>
          <a:spcPct val="0"/>
        </a:spcAft>
        <a:buClr>
          <a:schemeClr val="tx1"/>
        </a:buClr>
        <a:buChar char="–"/>
        <a:defRPr sz="1600">
          <a:solidFill>
            <a:schemeClr val="tx1"/>
          </a:solidFill>
          <a:latin typeface="+mn-lt"/>
        </a:defRPr>
      </a:lvl8pPr>
      <a:lvl9pPr marL="3162300" indent="-304800" algn="l" rtl="0" fontAlgn="base">
        <a:lnSpc>
          <a:spcPct val="90000"/>
        </a:lnSpc>
        <a:spcBef>
          <a:spcPct val="25000"/>
        </a:spcBef>
        <a:spcAft>
          <a:spcPct val="0"/>
        </a:spcAft>
        <a:buClr>
          <a:schemeClr val="tx1"/>
        </a:buClr>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bwMode="gray">
      <p:bgPr>
        <a:solidFill>
          <a:schemeClr val="bg1"/>
        </a:solidFill>
        <a:effectLst/>
      </p:bgPr>
    </p:bg>
    <p:spTree>
      <p:nvGrpSpPr>
        <p:cNvPr id="1" name=""/>
        <p:cNvGrpSpPr/>
        <p:nvPr/>
      </p:nvGrpSpPr>
      <p:grpSpPr>
        <a:xfrm>
          <a:off x="0" y="0"/>
          <a:ext cx="0" cy="0"/>
          <a:chOff x="0" y="0"/>
          <a:chExt cx="0" cy="0"/>
        </a:xfrm>
      </p:grpSpPr>
      <p:pic>
        <p:nvPicPr>
          <p:cNvPr id="7170" name="Picture 2" descr="top blue"/>
          <p:cNvPicPr>
            <a:picLocks noChangeAspect="1" noChangeArrowheads="1"/>
          </p:cNvPicPr>
          <p:nvPr/>
        </p:nvPicPr>
        <p:blipFill>
          <a:blip r:embed="rId11"/>
          <a:srcRect l="23065"/>
          <a:stretch>
            <a:fillRect/>
          </a:stretch>
        </p:blipFill>
        <p:spPr bwMode="auto">
          <a:xfrm>
            <a:off x="0" y="0"/>
            <a:ext cx="9150350" cy="930275"/>
          </a:xfrm>
          <a:prstGeom prst="rect">
            <a:avLst/>
          </a:prstGeom>
          <a:noFill/>
          <a:ln w="9525">
            <a:noFill/>
            <a:miter lim="800000"/>
            <a:headEnd/>
            <a:tailEnd/>
          </a:ln>
        </p:spPr>
      </p:pic>
      <p:sp>
        <p:nvSpPr>
          <p:cNvPr id="7171" name="Rectangle 3"/>
          <p:cNvSpPr>
            <a:spLocks noGrp="1" noChangeArrowheads="1"/>
          </p:cNvSpPr>
          <p:nvPr>
            <p:ph type="title"/>
          </p:nvPr>
        </p:nvSpPr>
        <p:spPr bwMode="white">
          <a:xfrm>
            <a:off x="736600" y="109538"/>
            <a:ext cx="5664200" cy="762000"/>
          </a:xfrm>
          <a:prstGeom prst="rect">
            <a:avLst/>
          </a:prstGeom>
          <a:noFill/>
          <a:ln w="9525" algn="ctr">
            <a:noFill/>
            <a:miter lim="800000"/>
            <a:headEnd/>
            <a:tailEnd/>
          </a:ln>
        </p:spPr>
        <p:txBody>
          <a:bodyPr vert="horz" wrap="square" lIns="91440" tIns="45720" rIns="91440" bIns="45720" numCol="1" anchor="b" anchorCtr="0" compatLnSpc="1">
            <a:prstTxWarp prst="textNoShape">
              <a:avLst/>
            </a:prstTxWarp>
          </a:bodyPr>
          <a:lstStyle/>
          <a:p>
            <a:pPr lvl="0"/>
            <a:r>
              <a:rPr lang="en-US" smtClean="0"/>
              <a:t>Click to edit Master title style</a:t>
            </a:r>
          </a:p>
        </p:txBody>
      </p:sp>
      <p:sp>
        <p:nvSpPr>
          <p:cNvPr id="7172" name="Rectangle 4"/>
          <p:cNvSpPr>
            <a:spLocks noGrp="1" noChangeArrowheads="1"/>
          </p:cNvSpPr>
          <p:nvPr>
            <p:ph type="body" idx="1"/>
          </p:nvPr>
        </p:nvSpPr>
        <p:spPr bwMode="auto">
          <a:xfrm>
            <a:off x="533400" y="1219200"/>
            <a:ext cx="8153400" cy="5181600"/>
          </a:xfrm>
          <a:prstGeom prst="rect">
            <a:avLst/>
          </a:prstGeom>
          <a:noFill/>
          <a:ln w="9525">
            <a:noFill/>
            <a:miter lim="800000"/>
            <a:headEnd/>
            <a:tailEnd/>
          </a:ln>
        </p:spPr>
        <p:txBody>
          <a:bodyPr vert="horz" wrap="square" lIns="45720" tIns="46038" rIns="45720" bIns="46038"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3"/>
            <a:r>
              <a:rPr lang="en-US" altLang="en-US" smtClean="0"/>
              <a:t>Third level</a:t>
            </a:r>
          </a:p>
        </p:txBody>
      </p:sp>
      <p:sp>
        <p:nvSpPr>
          <p:cNvPr id="3198981" name="Line 5"/>
          <p:cNvSpPr>
            <a:spLocks noChangeShapeType="1"/>
          </p:cNvSpPr>
          <p:nvPr/>
        </p:nvSpPr>
        <p:spPr bwMode="auto">
          <a:xfrm>
            <a:off x="-17463" y="6856413"/>
            <a:ext cx="9161463" cy="0"/>
          </a:xfrm>
          <a:prstGeom prst="line">
            <a:avLst/>
          </a:prstGeom>
          <a:noFill/>
          <a:ln w="9525">
            <a:solidFill>
              <a:schemeClr val="bg2"/>
            </a:solidFill>
            <a:round/>
            <a:headEnd/>
            <a:tailEnd/>
          </a:ln>
          <a:effectLst/>
        </p:spPr>
        <p:txBody>
          <a:bodyPr lIns="45720" rIns="45720" anchor="ctr"/>
          <a:lstStyle/>
          <a:p>
            <a:pPr algn="ctr" eaLnBrk="0" fontAlgn="base" hangingPunct="0">
              <a:spcBef>
                <a:spcPct val="0"/>
              </a:spcBef>
              <a:spcAft>
                <a:spcPct val="0"/>
              </a:spcAft>
              <a:defRPr/>
            </a:pPr>
            <a:endParaRPr lang="en-US" sz="1600" dirty="0">
              <a:solidFill>
                <a:srgbClr val="000000"/>
              </a:solidFill>
            </a:endParaRPr>
          </a:p>
        </p:txBody>
      </p:sp>
      <p:pic>
        <p:nvPicPr>
          <p:cNvPr id="7174" name="Picture 6" descr="best ver2b seal"/>
          <p:cNvPicPr>
            <a:picLocks noChangeAspect="1" noChangeArrowheads="1"/>
          </p:cNvPicPr>
          <p:nvPr/>
        </p:nvPicPr>
        <p:blipFill>
          <a:blip r:embed="rId12">
            <a:clrChange>
              <a:clrFrom>
                <a:srgbClr val="003264"/>
              </a:clrFrom>
              <a:clrTo>
                <a:srgbClr val="003264">
                  <a:alpha val="0"/>
                </a:srgbClr>
              </a:clrTo>
            </a:clrChange>
          </a:blip>
          <a:srcRect/>
          <a:stretch>
            <a:fillRect/>
          </a:stretch>
        </p:blipFill>
        <p:spPr bwMode="auto">
          <a:xfrm>
            <a:off x="25400" y="157163"/>
            <a:ext cx="762000" cy="731837"/>
          </a:xfrm>
          <a:prstGeom prst="rect">
            <a:avLst/>
          </a:prstGeom>
          <a:noFill/>
          <a:ln w="9525">
            <a:noFill/>
            <a:miter lim="800000"/>
            <a:headEnd/>
            <a:tailEnd/>
          </a:ln>
        </p:spPr>
      </p:pic>
      <p:sp>
        <p:nvSpPr>
          <p:cNvPr id="3198987" name="AcnSubjectTitle_ID_3198987" hidden="1"/>
          <p:cNvSpPr txBox="1">
            <a:spLocks noChangeArrowheads="1"/>
          </p:cNvSpPr>
          <p:nvPr>
            <p:custDataLst>
              <p:tags r:id="rId9"/>
            </p:custDataLst>
          </p:nvPr>
        </p:nvSpPr>
        <p:spPr bwMode="gray">
          <a:xfrm>
            <a:off x="836613" y="1420813"/>
            <a:ext cx="6985000" cy="244475"/>
          </a:xfrm>
          <a:prstGeom prst="rect">
            <a:avLst/>
          </a:prstGeom>
          <a:noFill/>
          <a:ln w="9525" algn="ctr">
            <a:noFill/>
            <a:miter lim="800000"/>
            <a:headEnd/>
            <a:tailEnd/>
          </a:ln>
          <a:effectLst/>
        </p:spPr>
        <p:txBody>
          <a:bodyPr lIns="0" tIns="0" rIns="0" bIns="0">
            <a:spAutoFit/>
          </a:bodyPr>
          <a:lstStyle/>
          <a:p>
            <a:pPr fontAlgn="base">
              <a:spcBef>
                <a:spcPct val="0"/>
              </a:spcBef>
              <a:spcAft>
                <a:spcPct val="0"/>
              </a:spcAft>
              <a:buClr>
                <a:srgbClr val="000000"/>
              </a:buClr>
              <a:defRPr/>
            </a:pPr>
            <a:r>
              <a:rPr lang="en-US" sz="1600" b="1" dirty="0">
                <a:solidFill>
                  <a:srgbClr val="000000"/>
                </a:solidFill>
              </a:rPr>
              <a:t>Subject Title</a:t>
            </a:r>
          </a:p>
        </p:txBody>
      </p:sp>
      <p:sp>
        <p:nvSpPr>
          <p:cNvPr id="3198988" name="AcnFootnote_ID_3198988" hidden="1"/>
          <p:cNvSpPr txBox="1">
            <a:spLocks noChangeArrowheads="1"/>
          </p:cNvSpPr>
          <p:nvPr>
            <p:custDataLst>
              <p:tags r:id="rId10"/>
            </p:custDataLst>
          </p:nvPr>
        </p:nvSpPr>
        <p:spPr bwMode="gray">
          <a:xfrm>
            <a:off x="836613" y="6254750"/>
            <a:ext cx="5564187" cy="334963"/>
          </a:xfrm>
          <a:prstGeom prst="rect">
            <a:avLst/>
          </a:prstGeom>
          <a:noFill/>
          <a:ln w="9525" algn="ctr">
            <a:noFill/>
            <a:miter lim="800000"/>
            <a:headEnd/>
            <a:tailEnd/>
          </a:ln>
          <a:effectLst/>
        </p:spPr>
        <p:txBody>
          <a:bodyPr lIns="0" tIns="0" rIns="0" bIns="0" anchor="b">
            <a:spAutoFit/>
          </a:bodyPr>
          <a:lstStyle/>
          <a:p>
            <a:pPr marL="538163" indent="-538163" fontAlgn="base">
              <a:spcBef>
                <a:spcPct val="0"/>
              </a:spcBef>
              <a:spcAft>
                <a:spcPct val="0"/>
              </a:spcAft>
              <a:buClr>
                <a:srgbClr val="000000"/>
              </a:buClr>
              <a:defRPr/>
            </a:pPr>
            <a:r>
              <a:rPr lang="en-US" sz="1000" dirty="0">
                <a:solidFill>
                  <a:srgbClr val="000000"/>
                </a:solidFill>
              </a:rPr>
              <a:t>*	Footnote</a:t>
            </a:r>
          </a:p>
          <a:p>
            <a:pPr marL="538163" indent="-538163" fontAlgn="base">
              <a:spcBef>
                <a:spcPct val="20000"/>
              </a:spcBef>
              <a:spcAft>
                <a:spcPct val="0"/>
              </a:spcAft>
              <a:buClr>
                <a:srgbClr val="000000"/>
              </a:buClr>
              <a:defRPr/>
            </a:pPr>
            <a:r>
              <a:rPr lang="en-US" sz="1000" dirty="0">
                <a:solidFill>
                  <a:srgbClr val="000000"/>
                </a:solidFill>
              </a:rPr>
              <a:t>Source:	Source</a:t>
            </a:r>
          </a:p>
        </p:txBody>
      </p:sp>
      <p:sp>
        <p:nvSpPr>
          <p:cNvPr id="9" name="Text Box 9"/>
          <p:cNvSpPr txBox="1">
            <a:spLocks noChangeArrowheads="1"/>
          </p:cNvSpPr>
          <p:nvPr/>
        </p:nvSpPr>
        <p:spPr bwMode="auto">
          <a:xfrm>
            <a:off x="4038600" y="6445250"/>
            <a:ext cx="1066800" cy="244475"/>
          </a:xfrm>
          <a:prstGeom prst="rect">
            <a:avLst/>
          </a:prstGeom>
          <a:noFill/>
          <a:ln w="9525">
            <a:noFill/>
            <a:miter lim="800000"/>
            <a:headEnd/>
            <a:tailEnd/>
          </a:ln>
          <a:effectLst/>
        </p:spPr>
        <p:txBody>
          <a:bodyPr lIns="45720" rIns="45720">
            <a:spAutoFit/>
          </a:bodyPr>
          <a:lstStyle/>
          <a:p>
            <a:pPr algn="ctr" eaLnBrk="0" fontAlgn="base" hangingPunct="0">
              <a:spcBef>
                <a:spcPct val="50000"/>
              </a:spcBef>
              <a:spcAft>
                <a:spcPct val="0"/>
              </a:spcAft>
              <a:defRPr/>
            </a:pPr>
            <a:fld id="{6675420D-CD84-4F3B-B8B6-EF0F67C2EF0E}" type="slidenum">
              <a:rPr lang="en-US" sz="1000">
                <a:solidFill>
                  <a:srgbClr val="000000"/>
                </a:solidFill>
              </a:rPr>
              <a:pPr algn="ctr" eaLnBrk="0" fontAlgn="base" hangingPunct="0">
                <a:spcBef>
                  <a:spcPct val="50000"/>
                </a:spcBef>
                <a:spcAft>
                  <a:spcPct val="0"/>
                </a:spcAft>
                <a:defRPr/>
              </a:pPr>
              <a:t>‹#›</a:t>
            </a:fld>
            <a:endParaRPr lang="en-US" sz="1000" dirty="0">
              <a:solidFill>
                <a:srgbClr val="000000"/>
              </a:solidFill>
            </a:endParaRPr>
          </a:p>
        </p:txBody>
      </p:sp>
    </p:spTree>
    <p:extLst>
      <p:ext uri="{BB962C8B-B14F-4D97-AF65-F5344CB8AC3E}">
        <p14:creationId xmlns:p14="http://schemas.microsoft.com/office/powerpoint/2010/main" val="2204661751"/>
      </p:ext>
    </p:extLst>
  </p:cSld>
  <p:clrMap bg1="lt1" tx1="dk1" bg2="lt2" tx2="dk2" accent1="accent1" accent2="accent2" accent3="accent3" accent4="accent4" accent5="accent5" accent6="accent6" hlink="hlink" folHlink="folHlink"/>
  <p:sldLayoutIdLst>
    <p:sldLayoutId id="2147483667" r:id="rId1"/>
    <p:sldLayoutId id="2147483668" r:id="rId2"/>
    <p:sldLayoutId id="2147483669" r:id="rId3"/>
    <p:sldLayoutId id="2147483670" r:id="rId4"/>
    <p:sldLayoutId id="2147483671" r:id="rId5"/>
    <p:sldLayoutId id="2147483672" r:id="rId6"/>
    <p:sldLayoutId id="2147483673" r:id="rId7"/>
  </p:sldLayoutIdLst>
  <p:transition/>
  <p:hf sldNum="0" hdr="0" ftr="0"/>
  <p:txStyles>
    <p:titleStyle>
      <a:lvl1pPr algn="l" rtl="0" eaLnBrk="0" fontAlgn="base" hangingPunct="0">
        <a:spcBef>
          <a:spcPct val="20000"/>
        </a:spcBef>
        <a:spcAft>
          <a:spcPct val="0"/>
        </a:spcAft>
        <a:tabLst>
          <a:tab pos="915988" algn="l"/>
        </a:tabLst>
        <a:defRPr sz="2400" b="1">
          <a:solidFill>
            <a:srgbClr val="FFC000"/>
          </a:solidFill>
          <a:latin typeface="+mj-lt"/>
          <a:ea typeface="+mj-ea"/>
          <a:cs typeface="+mj-cs"/>
        </a:defRPr>
      </a:lvl1pPr>
      <a:lvl2pPr algn="l" rtl="0" eaLnBrk="0" fontAlgn="base" hangingPunct="0">
        <a:spcBef>
          <a:spcPct val="20000"/>
        </a:spcBef>
        <a:spcAft>
          <a:spcPct val="0"/>
        </a:spcAft>
        <a:tabLst>
          <a:tab pos="915988" algn="l"/>
        </a:tabLst>
        <a:defRPr sz="2400" b="1">
          <a:solidFill>
            <a:srgbClr val="FFC000"/>
          </a:solidFill>
          <a:latin typeface="Arial" pitchFamily="34" charset="0"/>
        </a:defRPr>
      </a:lvl2pPr>
      <a:lvl3pPr algn="l" rtl="0" eaLnBrk="0" fontAlgn="base" hangingPunct="0">
        <a:spcBef>
          <a:spcPct val="20000"/>
        </a:spcBef>
        <a:spcAft>
          <a:spcPct val="0"/>
        </a:spcAft>
        <a:tabLst>
          <a:tab pos="915988" algn="l"/>
        </a:tabLst>
        <a:defRPr sz="2400" b="1">
          <a:solidFill>
            <a:srgbClr val="FFC000"/>
          </a:solidFill>
          <a:latin typeface="Arial" pitchFamily="34" charset="0"/>
        </a:defRPr>
      </a:lvl3pPr>
      <a:lvl4pPr algn="l" rtl="0" eaLnBrk="0" fontAlgn="base" hangingPunct="0">
        <a:spcBef>
          <a:spcPct val="20000"/>
        </a:spcBef>
        <a:spcAft>
          <a:spcPct val="0"/>
        </a:spcAft>
        <a:tabLst>
          <a:tab pos="915988" algn="l"/>
        </a:tabLst>
        <a:defRPr sz="2400" b="1">
          <a:solidFill>
            <a:srgbClr val="FFC000"/>
          </a:solidFill>
          <a:latin typeface="Arial" pitchFamily="34" charset="0"/>
        </a:defRPr>
      </a:lvl4pPr>
      <a:lvl5pPr algn="l" rtl="0" eaLnBrk="0" fontAlgn="base" hangingPunct="0">
        <a:spcBef>
          <a:spcPct val="20000"/>
        </a:spcBef>
        <a:spcAft>
          <a:spcPct val="0"/>
        </a:spcAft>
        <a:tabLst>
          <a:tab pos="915988" algn="l"/>
        </a:tabLst>
        <a:defRPr sz="2400" b="1">
          <a:solidFill>
            <a:srgbClr val="FFC000"/>
          </a:solidFill>
          <a:latin typeface="Arial" pitchFamily="34" charset="0"/>
        </a:defRPr>
      </a:lvl5pPr>
      <a:lvl6pPr marL="457200" algn="l" rtl="0" eaLnBrk="0" fontAlgn="base" hangingPunct="0">
        <a:spcBef>
          <a:spcPct val="20000"/>
        </a:spcBef>
        <a:spcAft>
          <a:spcPct val="0"/>
        </a:spcAft>
        <a:tabLst>
          <a:tab pos="915988" algn="l"/>
        </a:tabLst>
        <a:defRPr sz="2400" b="1">
          <a:solidFill>
            <a:schemeClr val="accent1"/>
          </a:solidFill>
          <a:latin typeface="Arial" pitchFamily="34" charset="0"/>
        </a:defRPr>
      </a:lvl6pPr>
      <a:lvl7pPr marL="914400" algn="l" rtl="0" eaLnBrk="0" fontAlgn="base" hangingPunct="0">
        <a:spcBef>
          <a:spcPct val="20000"/>
        </a:spcBef>
        <a:spcAft>
          <a:spcPct val="0"/>
        </a:spcAft>
        <a:tabLst>
          <a:tab pos="915988" algn="l"/>
        </a:tabLst>
        <a:defRPr sz="2400" b="1">
          <a:solidFill>
            <a:schemeClr val="accent1"/>
          </a:solidFill>
          <a:latin typeface="Arial" pitchFamily="34" charset="0"/>
        </a:defRPr>
      </a:lvl7pPr>
      <a:lvl8pPr marL="1371600" algn="l" rtl="0" eaLnBrk="0" fontAlgn="base" hangingPunct="0">
        <a:spcBef>
          <a:spcPct val="20000"/>
        </a:spcBef>
        <a:spcAft>
          <a:spcPct val="0"/>
        </a:spcAft>
        <a:tabLst>
          <a:tab pos="915988" algn="l"/>
        </a:tabLst>
        <a:defRPr sz="2400" b="1">
          <a:solidFill>
            <a:schemeClr val="accent1"/>
          </a:solidFill>
          <a:latin typeface="Arial" pitchFamily="34" charset="0"/>
        </a:defRPr>
      </a:lvl8pPr>
      <a:lvl9pPr marL="1828800" algn="l" rtl="0" eaLnBrk="0" fontAlgn="base" hangingPunct="0">
        <a:spcBef>
          <a:spcPct val="20000"/>
        </a:spcBef>
        <a:spcAft>
          <a:spcPct val="0"/>
        </a:spcAft>
        <a:tabLst>
          <a:tab pos="915988" algn="l"/>
        </a:tabLst>
        <a:defRPr sz="2400" b="1">
          <a:solidFill>
            <a:schemeClr val="accent1"/>
          </a:solidFill>
          <a:latin typeface="Arial" pitchFamily="34" charset="0"/>
        </a:defRPr>
      </a:lvl9pPr>
    </p:titleStyle>
    <p:bodyStyle>
      <a:lvl1pPr marL="381000" indent="-381000" algn="l" rtl="0" eaLnBrk="0" fontAlgn="base" hangingPunct="0">
        <a:spcBef>
          <a:spcPct val="0"/>
        </a:spcBef>
        <a:spcAft>
          <a:spcPts val="1200"/>
        </a:spcAft>
        <a:buClr>
          <a:srgbClr val="FFC000"/>
        </a:buClr>
        <a:buSzPct val="80000"/>
        <a:buFont typeface="Wingdings" pitchFamily="2" charset="2"/>
        <a:buChar char="n"/>
        <a:defRPr b="1">
          <a:solidFill>
            <a:srgbClr val="003366"/>
          </a:solidFill>
          <a:latin typeface="Calibri" pitchFamily="34" charset="0"/>
          <a:ea typeface="Calibri" pitchFamily="34" charset="0"/>
          <a:cs typeface="Calibri" pitchFamily="34" charset="0"/>
        </a:defRPr>
      </a:lvl1pPr>
      <a:lvl2pPr marL="568325" indent="-222250" algn="l" rtl="0" eaLnBrk="0" fontAlgn="base" hangingPunct="0">
        <a:spcBef>
          <a:spcPct val="0"/>
        </a:spcBef>
        <a:spcAft>
          <a:spcPts val="1200"/>
        </a:spcAft>
        <a:buClr>
          <a:srgbClr val="FFC000"/>
        </a:buClr>
        <a:buSzPct val="115000"/>
        <a:buFont typeface="Calibri" pitchFamily="34" charset="0"/>
        <a:buChar char="•"/>
        <a:defRPr b="1">
          <a:solidFill>
            <a:srgbClr val="003366"/>
          </a:solidFill>
          <a:latin typeface="Calibri" pitchFamily="34" charset="0"/>
          <a:ea typeface="Calibri" pitchFamily="34" charset="0"/>
          <a:cs typeface="Calibri" pitchFamily="34" charset="0"/>
        </a:defRPr>
      </a:lvl2pPr>
      <a:lvl3pPr marL="739775" indent="-342900" algn="l" rtl="0" eaLnBrk="0" fontAlgn="base" hangingPunct="0">
        <a:lnSpc>
          <a:spcPct val="90000"/>
        </a:lnSpc>
        <a:spcBef>
          <a:spcPct val="25000"/>
        </a:spcBef>
        <a:spcAft>
          <a:spcPct val="0"/>
        </a:spcAft>
        <a:buClr>
          <a:schemeClr val="tx1"/>
        </a:buClr>
        <a:buAutoNum type="alphaUcPeriod"/>
        <a:defRPr>
          <a:solidFill>
            <a:schemeClr val="tx1"/>
          </a:solidFill>
          <a:latin typeface="+mn-lt"/>
          <a:ea typeface="Calibri" pitchFamily="34" charset="0"/>
          <a:cs typeface="Calibri" pitchFamily="34" charset="0"/>
        </a:defRPr>
      </a:lvl3pPr>
      <a:lvl4pPr marL="914400" indent="-346075" algn="l" rtl="0" eaLnBrk="0" fontAlgn="base" hangingPunct="0">
        <a:spcBef>
          <a:spcPct val="0"/>
        </a:spcBef>
        <a:spcAft>
          <a:spcPts val="1200"/>
        </a:spcAft>
        <a:buClr>
          <a:srgbClr val="FFC000"/>
        </a:buClr>
        <a:buFont typeface="Symbol" pitchFamily="18" charset="2"/>
        <a:buChar char=""/>
        <a:defRPr b="1">
          <a:solidFill>
            <a:srgbClr val="003366"/>
          </a:solidFill>
          <a:latin typeface="Calibri" pitchFamily="34" charset="0"/>
          <a:ea typeface="Calibri" pitchFamily="34" charset="0"/>
          <a:cs typeface="Calibri" pitchFamily="34" charset="0"/>
        </a:defRPr>
      </a:lvl4pPr>
      <a:lvl5pPr marL="1333500" indent="-304800" algn="l" rtl="0" eaLnBrk="0" fontAlgn="base" hangingPunct="0">
        <a:spcBef>
          <a:spcPct val="0"/>
        </a:spcBef>
        <a:spcAft>
          <a:spcPts val="1200"/>
        </a:spcAft>
        <a:buClr>
          <a:schemeClr val="tx1"/>
        </a:buClr>
        <a:buChar char="–"/>
        <a:defRPr sz="1600" b="1">
          <a:solidFill>
            <a:srgbClr val="003366"/>
          </a:solidFill>
          <a:latin typeface="Calibri" pitchFamily="34" charset="0"/>
          <a:ea typeface="Calibri" pitchFamily="34" charset="0"/>
          <a:cs typeface="Calibri" pitchFamily="34" charset="0"/>
        </a:defRPr>
      </a:lvl5pPr>
      <a:lvl6pPr marL="1790700" indent="-304800" algn="l" rtl="0" fontAlgn="base">
        <a:lnSpc>
          <a:spcPct val="90000"/>
        </a:lnSpc>
        <a:spcBef>
          <a:spcPct val="25000"/>
        </a:spcBef>
        <a:spcAft>
          <a:spcPct val="0"/>
        </a:spcAft>
        <a:buClr>
          <a:schemeClr val="tx1"/>
        </a:buClr>
        <a:buChar char="–"/>
        <a:defRPr sz="1600">
          <a:solidFill>
            <a:schemeClr val="tx1"/>
          </a:solidFill>
          <a:latin typeface="+mn-lt"/>
        </a:defRPr>
      </a:lvl6pPr>
      <a:lvl7pPr marL="2247900" indent="-304800" algn="l" rtl="0" fontAlgn="base">
        <a:lnSpc>
          <a:spcPct val="90000"/>
        </a:lnSpc>
        <a:spcBef>
          <a:spcPct val="25000"/>
        </a:spcBef>
        <a:spcAft>
          <a:spcPct val="0"/>
        </a:spcAft>
        <a:buClr>
          <a:schemeClr val="tx1"/>
        </a:buClr>
        <a:buChar char="–"/>
        <a:defRPr sz="1600">
          <a:solidFill>
            <a:schemeClr val="tx1"/>
          </a:solidFill>
          <a:latin typeface="+mn-lt"/>
        </a:defRPr>
      </a:lvl7pPr>
      <a:lvl8pPr marL="2705100" indent="-304800" algn="l" rtl="0" fontAlgn="base">
        <a:lnSpc>
          <a:spcPct val="90000"/>
        </a:lnSpc>
        <a:spcBef>
          <a:spcPct val="25000"/>
        </a:spcBef>
        <a:spcAft>
          <a:spcPct val="0"/>
        </a:spcAft>
        <a:buClr>
          <a:schemeClr val="tx1"/>
        </a:buClr>
        <a:buChar char="–"/>
        <a:defRPr sz="1600">
          <a:solidFill>
            <a:schemeClr val="tx1"/>
          </a:solidFill>
          <a:latin typeface="+mn-lt"/>
        </a:defRPr>
      </a:lvl8pPr>
      <a:lvl9pPr marL="3162300" indent="-304800" algn="l" rtl="0" fontAlgn="base">
        <a:lnSpc>
          <a:spcPct val="90000"/>
        </a:lnSpc>
        <a:spcBef>
          <a:spcPct val="25000"/>
        </a:spcBef>
        <a:spcAft>
          <a:spcPct val="0"/>
        </a:spcAft>
        <a:buClr>
          <a:schemeClr val="tx1"/>
        </a:buClr>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bwMode="gray">
      <p:bgPr>
        <a:solidFill>
          <a:schemeClr val="bg1"/>
        </a:solidFill>
        <a:effectLst/>
      </p:bgPr>
    </p:bg>
    <p:spTree>
      <p:nvGrpSpPr>
        <p:cNvPr id="1" name=""/>
        <p:cNvGrpSpPr/>
        <p:nvPr/>
      </p:nvGrpSpPr>
      <p:grpSpPr>
        <a:xfrm>
          <a:off x="0" y="0"/>
          <a:ext cx="0" cy="0"/>
          <a:chOff x="0" y="0"/>
          <a:chExt cx="0" cy="0"/>
        </a:xfrm>
      </p:grpSpPr>
      <p:pic>
        <p:nvPicPr>
          <p:cNvPr id="7170" name="Picture 2" descr="top blue"/>
          <p:cNvPicPr>
            <a:picLocks noChangeAspect="1" noChangeArrowheads="1"/>
          </p:cNvPicPr>
          <p:nvPr/>
        </p:nvPicPr>
        <p:blipFill>
          <a:blip r:embed="rId11"/>
          <a:srcRect l="23065"/>
          <a:stretch>
            <a:fillRect/>
          </a:stretch>
        </p:blipFill>
        <p:spPr bwMode="auto">
          <a:xfrm>
            <a:off x="0" y="0"/>
            <a:ext cx="9150350" cy="930275"/>
          </a:xfrm>
          <a:prstGeom prst="rect">
            <a:avLst/>
          </a:prstGeom>
          <a:noFill/>
          <a:ln w="9525">
            <a:noFill/>
            <a:miter lim="800000"/>
            <a:headEnd/>
            <a:tailEnd/>
          </a:ln>
        </p:spPr>
      </p:pic>
      <p:sp>
        <p:nvSpPr>
          <p:cNvPr id="7171" name="Rectangle 3"/>
          <p:cNvSpPr>
            <a:spLocks noGrp="1" noChangeArrowheads="1"/>
          </p:cNvSpPr>
          <p:nvPr>
            <p:ph type="title"/>
          </p:nvPr>
        </p:nvSpPr>
        <p:spPr bwMode="white">
          <a:xfrm>
            <a:off x="736600" y="109538"/>
            <a:ext cx="5664200" cy="762000"/>
          </a:xfrm>
          <a:prstGeom prst="rect">
            <a:avLst/>
          </a:prstGeom>
          <a:noFill/>
          <a:ln w="9525" algn="ctr">
            <a:noFill/>
            <a:miter lim="800000"/>
            <a:headEnd/>
            <a:tailEnd/>
          </a:ln>
        </p:spPr>
        <p:txBody>
          <a:bodyPr vert="horz" wrap="square" lIns="91440" tIns="45720" rIns="91440" bIns="45720" numCol="1" anchor="b" anchorCtr="0" compatLnSpc="1">
            <a:prstTxWarp prst="textNoShape">
              <a:avLst/>
            </a:prstTxWarp>
          </a:bodyPr>
          <a:lstStyle/>
          <a:p>
            <a:pPr lvl="0"/>
            <a:r>
              <a:rPr lang="en-US" smtClean="0"/>
              <a:t>Click to edit Master title style</a:t>
            </a:r>
          </a:p>
        </p:txBody>
      </p:sp>
      <p:sp>
        <p:nvSpPr>
          <p:cNvPr id="7172" name="Rectangle 4"/>
          <p:cNvSpPr>
            <a:spLocks noGrp="1" noChangeArrowheads="1"/>
          </p:cNvSpPr>
          <p:nvPr>
            <p:ph type="body" idx="1"/>
          </p:nvPr>
        </p:nvSpPr>
        <p:spPr bwMode="auto">
          <a:xfrm>
            <a:off x="533400" y="1219200"/>
            <a:ext cx="8153400" cy="5181600"/>
          </a:xfrm>
          <a:prstGeom prst="rect">
            <a:avLst/>
          </a:prstGeom>
          <a:noFill/>
          <a:ln w="9525">
            <a:noFill/>
            <a:miter lim="800000"/>
            <a:headEnd/>
            <a:tailEnd/>
          </a:ln>
        </p:spPr>
        <p:txBody>
          <a:bodyPr vert="horz" wrap="square" lIns="45720" tIns="46038" rIns="45720" bIns="46038"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3"/>
            <a:r>
              <a:rPr lang="en-US" altLang="en-US" smtClean="0"/>
              <a:t>Third level</a:t>
            </a:r>
          </a:p>
        </p:txBody>
      </p:sp>
      <p:sp>
        <p:nvSpPr>
          <p:cNvPr id="3198981" name="Line 5"/>
          <p:cNvSpPr>
            <a:spLocks noChangeShapeType="1"/>
          </p:cNvSpPr>
          <p:nvPr/>
        </p:nvSpPr>
        <p:spPr bwMode="auto">
          <a:xfrm>
            <a:off x="-17463" y="6856413"/>
            <a:ext cx="9161463" cy="0"/>
          </a:xfrm>
          <a:prstGeom prst="line">
            <a:avLst/>
          </a:prstGeom>
          <a:noFill/>
          <a:ln w="9525">
            <a:solidFill>
              <a:schemeClr val="bg2"/>
            </a:solidFill>
            <a:round/>
            <a:headEnd/>
            <a:tailEnd/>
          </a:ln>
          <a:effectLst/>
        </p:spPr>
        <p:txBody>
          <a:bodyPr lIns="45720" rIns="45720" anchor="ctr"/>
          <a:lstStyle/>
          <a:p>
            <a:pPr algn="ctr" eaLnBrk="0" fontAlgn="base" hangingPunct="0">
              <a:spcBef>
                <a:spcPct val="0"/>
              </a:spcBef>
              <a:spcAft>
                <a:spcPct val="0"/>
              </a:spcAft>
              <a:defRPr/>
            </a:pPr>
            <a:endParaRPr lang="en-US" sz="1600" dirty="0">
              <a:solidFill>
                <a:srgbClr val="000000"/>
              </a:solidFill>
            </a:endParaRPr>
          </a:p>
        </p:txBody>
      </p:sp>
      <p:pic>
        <p:nvPicPr>
          <p:cNvPr id="7174" name="Picture 6" descr="best ver2b seal"/>
          <p:cNvPicPr>
            <a:picLocks noChangeAspect="1" noChangeArrowheads="1"/>
          </p:cNvPicPr>
          <p:nvPr/>
        </p:nvPicPr>
        <p:blipFill>
          <a:blip r:embed="rId12">
            <a:clrChange>
              <a:clrFrom>
                <a:srgbClr val="003264"/>
              </a:clrFrom>
              <a:clrTo>
                <a:srgbClr val="003264">
                  <a:alpha val="0"/>
                </a:srgbClr>
              </a:clrTo>
            </a:clrChange>
          </a:blip>
          <a:srcRect/>
          <a:stretch>
            <a:fillRect/>
          </a:stretch>
        </p:blipFill>
        <p:spPr bwMode="auto">
          <a:xfrm>
            <a:off x="25400" y="157163"/>
            <a:ext cx="762000" cy="731837"/>
          </a:xfrm>
          <a:prstGeom prst="rect">
            <a:avLst/>
          </a:prstGeom>
          <a:noFill/>
          <a:ln w="9525">
            <a:noFill/>
            <a:miter lim="800000"/>
            <a:headEnd/>
            <a:tailEnd/>
          </a:ln>
        </p:spPr>
      </p:pic>
      <p:sp>
        <p:nvSpPr>
          <p:cNvPr id="3198987" name="AcnSubjectTitle_ID_3198987" hidden="1"/>
          <p:cNvSpPr txBox="1">
            <a:spLocks noChangeArrowheads="1"/>
          </p:cNvSpPr>
          <p:nvPr>
            <p:custDataLst>
              <p:tags r:id="rId9"/>
            </p:custDataLst>
          </p:nvPr>
        </p:nvSpPr>
        <p:spPr bwMode="gray">
          <a:xfrm>
            <a:off x="836613" y="1420813"/>
            <a:ext cx="6985000" cy="244475"/>
          </a:xfrm>
          <a:prstGeom prst="rect">
            <a:avLst/>
          </a:prstGeom>
          <a:noFill/>
          <a:ln w="9525" algn="ctr">
            <a:noFill/>
            <a:miter lim="800000"/>
            <a:headEnd/>
            <a:tailEnd/>
          </a:ln>
          <a:effectLst/>
        </p:spPr>
        <p:txBody>
          <a:bodyPr lIns="0" tIns="0" rIns="0" bIns="0">
            <a:spAutoFit/>
          </a:bodyPr>
          <a:lstStyle/>
          <a:p>
            <a:pPr fontAlgn="base">
              <a:spcBef>
                <a:spcPct val="0"/>
              </a:spcBef>
              <a:spcAft>
                <a:spcPct val="0"/>
              </a:spcAft>
              <a:buClr>
                <a:srgbClr val="000000"/>
              </a:buClr>
              <a:defRPr/>
            </a:pPr>
            <a:r>
              <a:rPr lang="en-US" sz="1600" b="1" dirty="0">
                <a:solidFill>
                  <a:srgbClr val="000000"/>
                </a:solidFill>
              </a:rPr>
              <a:t>Subject Title</a:t>
            </a:r>
          </a:p>
        </p:txBody>
      </p:sp>
      <p:sp>
        <p:nvSpPr>
          <p:cNvPr id="3198988" name="AcnFootnote_ID_3198988" hidden="1"/>
          <p:cNvSpPr txBox="1">
            <a:spLocks noChangeArrowheads="1"/>
          </p:cNvSpPr>
          <p:nvPr>
            <p:custDataLst>
              <p:tags r:id="rId10"/>
            </p:custDataLst>
          </p:nvPr>
        </p:nvSpPr>
        <p:spPr bwMode="gray">
          <a:xfrm>
            <a:off x="836613" y="6254750"/>
            <a:ext cx="5564187" cy="334963"/>
          </a:xfrm>
          <a:prstGeom prst="rect">
            <a:avLst/>
          </a:prstGeom>
          <a:noFill/>
          <a:ln w="9525" algn="ctr">
            <a:noFill/>
            <a:miter lim="800000"/>
            <a:headEnd/>
            <a:tailEnd/>
          </a:ln>
          <a:effectLst/>
        </p:spPr>
        <p:txBody>
          <a:bodyPr lIns="0" tIns="0" rIns="0" bIns="0" anchor="b">
            <a:spAutoFit/>
          </a:bodyPr>
          <a:lstStyle/>
          <a:p>
            <a:pPr marL="538163" indent="-538163" fontAlgn="base">
              <a:spcBef>
                <a:spcPct val="0"/>
              </a:spcBef>
              <a:spcAft>
                <a:spcPct val="0"/>
              </a:spcAft>
              <a:buClr>
                <a:srgbClr val="000000"/>
              </a:buClr>
              <a:defRPr/>
            </a:pPr>
            <a:r>
              <a:rPr lang="en-US" sz="1000" dirty="0">
                <a:solidFill>
                  <a:srgbClr val="000000"/>
                </a:solidFill>
              </a:rPr>
              <a:t>*	Footnote</a:t>
            </a:r>
          </a:p>
          <a:p>
            <a:pPr marL="538163" indent="-538163" fontAlgn="base">
              <a:spcBef>
                <a:spcPct val="20000"/>
              </a:spcBef>
              <a:spcAft>
                <a:spcPct val="0"/>
              </a:spcAft>
              <a:buClr>
                <a:srgbClr val="000000"/>
              </a:buClr>
              <a:defRPr/>
            </a:pPr>
            <a:r>
              <a:rPr lang="en-US" sz="1000" dirty="0">
                <a:solidFill>
                  <a:srgbClr val="000000"/>
                </a:solidFill>
              </a:rPr>
              <a:t>Source:	Source</a:t>
            </a:r>
          </a:p>
        </p:txBody>
      </p:sp>
      <p:sp>
        <p:nvSpPr>
          <p:cNvPr id="9" name="Text Box 9"/>
          <p:cNvSpPr txBox="1">
            <a:spLocks noChangeArrowheads="1"/>
          </p:cNvSpPr>
          <p:nvPr/>
        </p:nvSpPr>
        <p:spPr bwMode="auto">
          <a:xfrm>
            <a:off x="4038600" y="6445250"/>
            <a:ext cx="1066800" cy="244475"/>
          </a:xfrm>
          <a:prstGeom prst="rect">
            <a:avLst/>
          </a:prstGeom>
          <a:noFill/>
          <a:ln w="9525">
            <a:noFill/>
            <a:miter lim="800000"/>
            <a:headEnd/>
            <a:tailEnd/>
          </a:ln>
          <a:effectLst/>
        </p:spPr>
        <p:txBody>
          <a:bodyPr lIns="45720" rIns="45720">
            <a:spAutoFit/>
          </a:bodyPr>
          <a:lstStyle/>
          <a:p>
            <a:pPr algn="ctr" eaLnBrk="0" fontAlgn="base" hangingPunct="0">
              <a:spcBef>
                <a:spcPct val="50000"/>
              </a:spcBef>
              <a:spcAft>
                <a:spcPct val="0"/>
              </a:spcAft>
              <a:defRPr/>
            </a:pPr>
            <a:fld id="{6675420D-CD84-4F3B-B8B6-EF0F67C2EF0E}" type="slidenum">
              <a:rPr lang="en-US" sz="1000">
                <a:solidFill>
                  <a:srgbClr val="000000"/>
                </a:solidFill>
              </a:rPr>
              <a:pPr algn="ctr" eaLnBrk="0" fontAlgn="base" hangingPunct="0">
                <a:spcBef>
                  <a:spcPct val="50000"/>
                </a:spcBef>
                <a:spcAft>
                  <a:spcPct val="0"/>
                </a:spcAft>
                <a:defRPr/>
              </a:pPr>
              <a:t>‹#›</a:t>
            </a:fld>
            <a:endParaRPr lang="en-US" sz="1000" dirty="0">
              <a:solidFill>
                <a:srgbClr val="000000"/>
              </a:solidFill>
            </a:endParaRPr>
          </a:p>
        </p:txBody>
      </p:sp>
    </p:spTree>
    <p:extLst>
      <p:ext uri="{BB962C8B-B14F-4D97-AF65-F5344CB8AC3E}">
        <p14:creationId xmlns:p14="http://schemas.microsoft.com/office/powerpoint/2010/main" val="3696626199"/>
      </p:ext>
    </p:extLst>
  </p:cSld>
  <p:clrMap bg1="lt1" tx1="dk1" bg2="lt2" tx2="dk2" accent1="accent1" accent2="accent2" accent3="accent3" accent4="accent4" accent5="accent5" accent6="accent6" hlink="hlink" folHlink="folHlink"/>
  <p:sldLayoutIdLst>
    <p:sldLayoutId id="2147483675" r:id="rId1"/>
    <p:sldLayoutId id="2147483676" r:id="rId2"/>
    <p:sldLayoutId id="2147483677" r:id="rId3"/>
    <p:sldLayoutId id="2147483678" r:id="rId4"/>
    <p:sldLayoutId id="2147483679" r:id="rId5"/>
    <p:sldLayoutId id="2147483680" r:id="rId6"/>
    <p:sldLayoutId id="2147483681" r:id="rId7"/>
  </p:sldLayoutIdLst>
  <p:transition/>
  <p:hf sldNum="0" hdr="0" ftr="0"/>
  <p:txStyles>
    <p:titleStyle>
      <a:lvl1pPr algn="l" rtl="0" eaLnBrk="0" fontAlgn="base" hangingPunct="0">
        <a:spcBef>
          <a:spcPct val="20000"/>
        </a:spcBef>
        <a:spcAft>
          <a:spcPct val="0"/>
        </a:spcAft>
        <a:tabLst>
          <a:tab pos="915988" algn="l"/>
        </a:tabLst>
        <a:defRPr sz="2400" b="1">
          <a:solidFill>
            <a:srgbClr val="FFC000"/>
          </a:solidFill>
          <a:latin typeface="+mj-lt"/>
          <a:ea typeface="+mj-ea"/>
          <a:cs typeface="+mj-cs"/>
        </a:defRPr>
      </a:lvl1pPr>
      <a:lvl2pPr algn="l" rtl="0" eaLnBrk="0" fontAlgn="base" hangingPunct="0">
        <a:spcBef>
          <a:spcPct val="20000"/>
        </a:spcBef>
        <a:spcAft>
          <a:spcPct val="0"/>
        </a:spcAft>
        <a:tabLst>
          <a:tab pos="915988" algn="l"/>
        </a:tabLst>
        <a:defRPr sz="2400" b="1">
          <a:solidFill>
            <a:srgbClr val="FFC000"/>
          </a:solidFill>
          <a:latin typeface="Arial" pitchFamily="34" charset="0"/>
        </a:defRPr>
      </a:lvl2pPr>
      <a:lvl3pPr algn="l" rtl="0" eaLnBrk="0" fontAlgn="base" hangingPunct="0">
        <a:spcBef>
          <a:spcPct val="20000"/>
        </a:spcBef>
        <a:spcAft>
          <a:spcPct val="0"/>
        </a:spcAft>
        <a:tabLst>
          <a:tab pos="915988" algn="l"/>
        </a:tabLst>
        <a:defRPr sz="2400" b="1">
          <a:solidFill>
            <a:srgbClr val="FFC000"/>
          </a:solidFill>
          <a:latin typeface="Arial" pitchFamily="34" charset="0"/>
        </a:defRPr>
      </a:lvl3pPr>
      <a:lvl4pPr algn="l" rtl="0" eaLnBrk="0" fontAlgn="base" hangingPunct="0">
        <a:spcBef>
          <a:spcPct val="20000"/>
        </a:spcBef>
        <a:spcAft>
          <a:spcPct val="0"/>
        </a:spcAft>
        <a:tabLst>
          <a:tab pos="915988" algn="l"/>
        </a:tabLst>
        <a:defRPr sz="2400" b="1">
          <a:solidFill>
            <a:srgbClr val="FFC000"/>
          </a:solidFill>
          <a:latin typeface="Arial" pitchFamily="34" charset="0"/>
        </a:defRPr>
      </a:lvl4pPr>
      <a:lvl5pPr algn="l" rtl="0" eaLnBrk="0" fontAlgn="base" hangingPunct="0">
        <a:spcBef>
          <a:spcPct val="20000"/>
        </a:spcBef>
        <a:spcAft>
          <a:spcPct val="0"/>
        </a:spcAft>
        <a:tabLst>
          <a:tab pos="915988" algn="l"/>
        </a:tabLst>
        <a:defRPr sz="2400" b="1">
          <a:solidFill>
            <a:srgbClr val="FFC000"/>
          </a:solidFill>
          <a:latin typeface="Arial" pitchFamily="34" charset="0"/>
        </a:defRPr>
      </a:lvl5pPr>
      <a:lvl6pPr marL="457200" algn="l" rtl="0" eaLnBrk="0" fontAlgn="base" hangingPunct="0">
        <a:spcBef>
          <a:spcPct val="20000"/>
        </a:spcBef>
        <a:spcAft>
          <a:spcPct val="0"/>
        </a:spcAft>
        <a:tabLst>
          <a:tab pos="915988" algn="l"/>
        </a:tabLst>
        <a:defRPr sz="2400" b="1">
          <a:solidFill>
            <a:schemeClr val="accent1"/>
          </a:solidFill>
          <a:latin typeface="Arial" pitchFamily="34" charset="0"/>
        </a:defRPr>
      </a:lvl6pPr>
      <a:lvl7pPr marL="914400" algn="l" rtl="0" eaLnBrk="0" fontAlgn="base" hangingPunct="0">
        <a:spcBef>
          <a:spcPct val="20000"/>
        </a:spcBef>
        <a:spcAft>
          <a:spcPct val="0"/>
        </a:spcAft>
        <a:tabLst>
          <a:tab pos="915988" algn="l"/>
        </a:tabLst>
        <a:defRPr sz="2400" b="1">
          <a:solidFill>
            <a:schemeClr val="accent1"/>
          </a:solidFill>
          <a:latin typeface="Arial" pitchFamily="34" charset="0"/>
        </a:defRPr>
      </a:lvl7pPr>
      <a:lvl8pPr marL="1371600" algn="l" rtl="0" eaLnBrk="0" fontAlgn="base" hangingPunct="0">
        <a:spcBef>
          <a:spcPct val="20000"/>
        </a:spcBef>
        <a:spcAft>
          <a:spcPct val="0"/>
        </a:spcAft>
        <a:tabLst>
          <a:tab pos="915988" algn="l"/>
        </a:tabLst>
        <a:defRPr sz="2400" b="1">
          <a:solidFill>
            <a:schemeClr val="accent1"/>
          </a:solidFill>
          <a:latin typeface="Arial" pitchFamily="34" charset="0"/>
        </a:defRPr>
      </a:lvl8pPr>
      <a:lvl9pPr marL="1828800" algn="l" rtl="0" eaLnBrk="0" fontAlgn="base" hangingPunct="0">
        <a:spcBef>
          <a:spcPct val="20000"/>
        </a:spcBef>
        <a:spcAft>
          <a:spcPct val="0"/>
        </a:spcAft>
        <a:tabLst>
          <a:tab pos="915988" algn="l"/>
        </a:tabLst>
        <a:defRPr sz="2400" b="1">
          <a:solidFill>
            <a:schemeClr val="accent1"/>
          </a:solidFill>
          <a:latin typeface="Arial" pitchFamily="34" charset="0"/>
        </a:defRPr>
      </a:lvl9pPr>
    </p:titleStyle>
    <p:bodyStyle>
      <a:lvl1pPr marL="381000" indent="-381000" algn="l" rtl="0" eaLnBrk="0" fontAlgn="base" hangingPunct="0">
        <a:spcBef>
          <a:spcPct val="0"/>
        </a:spcBef>
        <a:spcAft>
          <a:spcPts val="1200"/>
        </a:spcAft>
        <a:buClr>
          <a:srgbClr val="FFC000"/>
        </a:buClr>
        <a:buSzPct val="80000"/>
        <a:buFont typeface="Wingdings" pitchFamily="2" charset="2"/>
        <a:buChar char="n"/>
        <a:defRPr b="1">
          <a:solidFill>
            <a:srgbClr val="003366"/>
          </a:solidFill>
          <a:latin typeface="Calibri" pitchFamily="34" charset="0"/>
          <a:ea typeface="Calibri" pitchFamily="34" charset="0"/>
          <a:cs typeface="Calibri" pitchFamily="34" charset="0"/>
        </a:defRPr>
      </a:lvl1pPr>
      <a:lvl2pPr marL="568325" indent="-222250" algn="l" rtl="0" eaLnBrk="0" fontAlgn="base" hangingPunct="0">
        <a:spcBef>
          <a:spcPct val="0"/>
        </a:spcBef>
        <a:spcAft>
          <a:spcPts val="1200"/>
        </a:spcAft>
        <a:buClr>
          <a:srgbClr val="FFC000"/>
        </a:buClr>
        <a:buSzPct val="115000"/>
        <a:buFont typeface="Calibri" pitchFamily="34" charset="0"/>
        <a:buChar char="•"/>
        <a:defRPr b="1">
          <a:solidFill>
            <a:srgbClr val="003366"/>
          </a:solidFill>
          <a:latin typeface="Calibri" pitchFamily="34" charset="0"/>
          <a:ea typeface="Calibri" pitchFamily="34" charset="0"/>
          <a:cs typeface="Calibri" pitchFamily="34" charset="0"/>
        </a:defRPr>
      </a:lvl2pPr>
      <a:lvl3pPr marL="739775" indent="-342900" algn="l" rtl="0" eaLnBrk="0" fontAlgn="base" hangingPunct="0">
        <a:lnSpc>
          <a:spcPct val="90000"/>
        </a:lnSpc>
        <a:spcBef>
          <a:spcPct val="25000"/>
        </a:spcBef>
        <a:spcAft>
          <a:spcPct val="0"/>
        </a:spcAft>
        <a:buClr>
          <a:schemeClr val="tx1"/>
        </a:buClr>
        <a:buAutoNum type="alphaUcPeriod"/>
        <a:defRPr>
          <a:solidFill>
            <a:schemeClr val="tx1"/>
          </a:solidFill>
          <a:latin typeface="+mn-lt"/>
          <a:ea typeface="Calibri" pitchFamily="34" charset="0"/>
          <a:cs typeface="Calibri" pitchFamily="34" charset="0"/>
        </a:defRPr>
      </a:lvl3pPr>
      <a:lvl4pPr marL="914400" indent="-346075" algn="l" rtl="0" eaLnBrk="0" fontAlgn="base" hangingPunct="0">
        <a:spcBef>
          <a:spcPct val="0"/>
        </a:spcBef>
        <a:spcAft>
          <a:spcPts val="1200"/>
        </a:spcAft>
        <a:buClr>
          <a:srgbClr val="FFC000"/>
        </a:buClr>
        <a:buFont typeface="Symbol" pitchFamily="18" charset="2"/>
        <a:buChar char=""/>
        <a:defRPr b="1">
          <a:solidFill>
            <a:srgbClr val="003366"/>
          </a:solidFill>
          <a:latin typeface="Calibri" pitchFamily="34" charset="0"/>
          <a:ea typeface="Calibri" pitchFamily="34" charset="0"/>
          <a:cs typeface="Calibri" pitchFamily="34" charset="0"/>
        </a:defRPr>
      </a:lvl4pPr>
      <a:lvl5pPr marL="1333500" indent="-304800" algn="l" rtl="0" eaLnBrk="0" fontAlgn="base" hangingPunct="0">
        <a:spcBef>
          <a:spcPct val="0"/>
        </a:spcBef>
        <a:spcAft>
          <a:spcPts val="1200"/>
        </a:spcAft>
        <a:buClr>
          <a:schemeClr val="tx1"/>
        </a:buClr>
        <a:buChar char="–"/>
        <a:defRPr sz="1600" b="1">
          <a:solidFill>
            <a:srgbClr val="003366"/>
          </a:solidFill>
          <a:latin typeface="Calibri" pitchFamily="34" charset="0"/>
          <a:ea typeface="Calibri" pitchFamily="34" charset="0"/>
          <a:cs typeface="Calibri" pitchFamily="34" charset="0"/>
        </a:defRPr>
      </a:lvl5pPr>
      <a:lvl6pPr marL="1790700" indent="-304800" algn="l" rtl="0" fontAlgn="base">
        <a:lnSpc>
          <a:spcPct val="90000"/>
        </a:lnSpc>
        <a:spcBef>
          <a:spcPct val="25000"/>
        </a:spcBef>
        <a:spcAft>
          <a:spcPct val="0"/>
        </a:spcAft>
        <a:buClr>
          <a:schemeClr val="tx1"/>
        </a:buClr>
        <a:buChar char="–"/>
        <a:defRPr sz="1600">
          <a:solidFill>
            <a:schemeClr val="tx1"/>
          </a:solidFill>
          <a:latin typeface="+mn-lt"/>
        </a:defRPr>
      </a:lvl6pPr>
      <a:lvl7pPr marL="2247900" indent="-304800" algn="l" rtl="0" fontAlgn="base">
        <a:lnSpc>
          <a:spcPct val="90000"/>
        </a:lnSpc>
        <a:spcBef>
          <a:spcPct val="25000"/>
        </a:spcBef>
        <a:spcAft>
          <a:spcPct val="0"/>
        </a:spcAft>
        <a:buClr>
          <a:schemeClr val="tx1"/>
        </a:buClr>
        <a:buChar char="–"/>
        <a:defRPr sz="1600">
          <a:solidFill>
            <a:schemeClr val="tx1"/>
          </a:solidFill>
          <a:latin typeface="+mn-lt"/>
        </a:defRPr>
      </a:lvl7pPr>
      <a:lvl8pPr marL="2705100" indent="-304800" algn="l" rtl="0" fontAlgn="base">
        <a:lnSpc>
          <a:spcPct val="90000"/>
        </a:lnSpc>
        <a:spcBef>
          <a:spcPct val="25000"/>
        </a:spcBef>
        <a:spcAft>
          <a:spcPct val="0"/>
        </a:spcAft>
        <a:buClr>
          <a:schemeClr val="tx1"/>
        </a:buClr>
        <a:buChar char="–"/>
        <a:defRPr sz="1600">
          <a:solidFill>
            <a:schemeClr val="tx1"/>
          </a:solidFill>
          <a:latin typeface="+mn-lt"/>
        </a:defRPr>
      </a:lvl8pPr>
      <a:lvl9pPr marL="3162300" indent="-304800" algn="l" rtl="0" fontAlgn="base">
        <a:lnSpc>
          <a:spcPct val="90000"/>
        </a:lnSpc>
        <a:spcBef>
          <a:spcPct val="25000"/>
        </a:spcBef>
        <a:spcAft>
          <a:spcPct val="0"/>
        </a:spcAft>
        <a:buClr>
          <a:schemeClr val="tx1"/>
        </a:buClr>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bwMode="gray">
      <p:bgPr>
        <a:solidFill>
          <a:schemeClr val="bg1"/>
        </a:solidFill>
        <a:effectLst/>
      </p:bgPr>
    </p:bg>
    <p:spTree>
      <p:nvGrpSpPr>
        <p:cNvPr id="1" name=""/>
        <p:cNvGrpSpPr/>
        <p:nvPr/>
      </p:nvGrpSpPr>
      <p:grpSpPr>
        <a:xfrm>
          <a:off x="0" y="0"/>
          <a:ext cx="0" cy="0"/>
          <a:chOff x="0" y="0"/>
          <a:chExt cx="0" cy="0"/>
        </a:xfrm>
      </p:grpSpPr>
      <p:pic>
        <p:nvPicPr>
          <p:cNvPr id="7170" name="Picture 2" descr="top blue"/>
          <p:cNvPicPr>
            <a:picLocks noChangeAspect="1" noChangeArrowheads="1"/>
          </p:cNvPicPr>
          <p:nvPr/>
        </p:nvPicPr>
        <p:blipFill>
          <a:blip r:embed="rId11"/>
          <a:srcRect l="23065"/>
          <a:stretch>
            <a:fillRect/>
          </a:stretch>
        </p:blipFill>
        <p:spPr bwMode="auto">
          <a:xfrm>
            <a:off x="0" y="0"/>
            <a:ext cx="9150350" cy="930275"/>
          </a:xfrm>
          <a:prstGeom prst="rect">
            <a:avLst/>
          </a:prstGeom>
          <a:noFill/>
          <a:ln w="9525">
            <a:noFill/>
            <a:miter lim="800000"/>
            <a:headEnd/>
            <a:tailEnd/>
          </a:ln>
        </p:spPr>
      </p:pic>
      <p:sp>
        <p:nvSpPr>
          <p:cNvPr id="7171" name="Rectangle 3"/>
          <p:cNvSpPr>
            <a:spLocks noGrp="1" noChangeArrowheads="1"/>
          </p:cNvSpPr>
          <p:nvPr>
            <p:ph type="title"/>
          </p:nvPr>
        </p:nvSpPr>
        <p:spPr bwMode="white">
          <a:xfrm>
            <a:off x="736600" y="109538"/>
            <a:ext cx="5664200" cy="762000"/>
          </a:xfrm>
          <a:prstGeom prst="rect">
            <a:avLst/>
          </a:prstGeom>
          <a:noFill/>
          <a:ln w="9525" algn="ctr">
            <a:noFill/>
            <a:miter lim="800000"/>
            <a:headEnd/>
            <a:tailEnd/>
          </a:ln>
        </p:spPr>
        <p:txBody>
          <a:bodyPr vert="horz" wrap="square" lIns="91440" tIns="45720" rIns="91440" bIns="45720" numCol="1" anchor="b" anchorCtr="0" compatLnSpc="1">
            <a:prstTxWarp prst="textNoShape">
              <a:avLst/>
            </a:prstTxWarp>
          </a:bodyPr>
          <a:lstStyle/>
          <a:p>
            <a:pPr lvl="0"/>
            <a:r>
              <a:rPr lang="en-US" smtClean="0"/>
              <a:t>Click to edit Master title style</a:t>
            </a:r>
          </a:p>
        </p:txBody>
      </p:sp>
      <p:sp>
        <p:nvSpPr>
          <p:cNvPr id="7172" name="Rectangle 4"/>
          <p:cNvSpPr>
            <a:spLocks noGrp="1" noChangeArrowheads="1"/>
          </p:cNvSpPr>
          <p:nvPr>
            <p:ph type="body" idx="1"/>
          </p:nvPr>
        </p:nvSpPr>
        <p:spPr bwMode="auto">
          <a:xfrm>
            <a:off x="533400" y="1219200"/>
            <a:ext cx="8153400" cy="5181600"/>
          </a:xfrm>
          <a:prstGeom prst="rect">
            <a:avLst/>
          </a:prstGeom>
          <a:noFill/>
          <a:ln w="9525">
            <a:noFill/>
            <a:miter lim="800000"/>
            <a:headEnd/>
            <a:tailEnd/>
          </a:ln>
        </p:spPr>
        <p:txBody>
          <a:bodyPr vert="horz" wrap="square" lIns="45720" tIns="46038" rIns="45720" bIns="46038"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3"/>
            <a:r>
              <a:rPr lang="en-US" altLang="en-US" smtClean="0"/>
              <a:t>Third level</a:t>
            </a:r>
          </a:p>
        </p:txBody>
      </p:sp>
      <p:sp>
        <p:nvSpPr>
          <p:cNvPr id="3198981" name="Line 5"/>
          <p:cNvSpPr>
            <a:spLocks noChangeShapeType="1"/>
          </p:cNvSpPr>
          <p:nvPr/>
        </p:nvSpPr>
        <p:spPr bwMode="auto">
          <a:xfrm>
            <a:off x="-17463" y="6856413"/>
            <a:ext cx="9161463" cy="0"/>
          </a:xfrm>
          <a:prstGeom prst="line">
            <a:avLst/>
          </a:prstGeom>
          <a:noFill/>
          <a:ln w="9525">
            <a:solidFill>
              <a:schemeClr val="bg2"/>
            </a:solidFill>
            <a:round/>
            <a:headEnd/>
            <a:tailEnd/>
          </a:ln>
          <a:effectLst/>
        </p:spPr>
        <p:txBody>
          <a:bodyPr lIns="45720" rIns="45720" anchor="ctr"/>
          <a:lstStyle/>
          <a:p>
            <a:pPr algn="ctr" eaLnBrk="0" fontAlgn="base" hangingPunct="0">
              <a:spcBef>
                <a:spcPct val="0"/>
              </a:spcBef>
              <a:spcAft>
                <a:spcPct val="0"/>
              </a:spcAft>
              <a:defRPr/>
            </a:pPr>
            <a:endParaRPr lang="en-US" sz="1600" dirty="0">
              <a:solidFill>
                <a:srgbClr val="000000"/>
              </a:solidFill>
            </a:endParaRPr>
          </a:p>
        </p:txBody>
      </p:sp>
      <p:pic>
        <p:nvPicPr>
          <p:cNvPr id="7174" name="Picture 6" descr="best ver2b seal"/>
          <p:cNvPicPr>
            <a:picLocks noChangeAspect="1" noChangeArrowheads="1"/>
          </p:cNvPicPr>
          <p:nvPr/>
        </p:nvPicPr>
        <p:blipFill>
          <a:blip r:embed="rId12">
            <a:clrChange>
              <a:clrFrom>
                <a:srgbClr val="003264"/>
              </a:clrFrom>
              <a:clrTo>
                <a:srgbClr val="003264">
                  <a:alpha val="0"/>
                </a:srgbClr>
              </a:clrTo>
            </a:clrChange>
          </a:blip>
          <a:srcRect/>
          <a:stretch>
            <a:fillRect/>
          </a:stretch>
        </p:blipFill>
        <p:spPr bwMode="auto">
          <a:xfrm>
            <a:off x="25400" y="157163"/>
            <a:ext cx="762000" cy="731837"/>
          </a:xfrm>
          <a:prstGeom prst="rect">
            <a:avLst/>
          </a:prstGeom>
          <a:noFill/>
          <a:ln w="9525">
            <a:noFill/>
            <a:miter lim="800000"/>
            <a:headEnd/>
            <a:tailEnd/>
          </a:ln>
        </p:spPr>
      </p:pic>
      <p:sp>
        <p:nvSpPr>
          <p:cNvPr id="3198987" name="AcnSubjectTitle_ID_3198987" hidden="1"/>
          <p:cNvSpPr txBox="1">
            <a:spLocks noChangeArrowheads="1"/>
          </p:cNvSpPr>
          <p:nvPr>
            <p:custDataLst>
              <p:tags r:id="rId9"/>
            </p:custDataLst>
          </p:nvPr>
        </p:nvSpPr>
        <p:spPr bwMode="gray">
          <a:xfrm>
            <a:off x="836613" y="1420813"/>
            <a:ext cx="6985000" cy="244475"/>
          </a:xfrm>
          <a:prstGeom prst="rect">
            <a:avLst/>
          </a:prstGeom>
          <a:noFill/>
          <a:ln w="9525" algn="ctr">
            <a:noFill/>
            <a:miter lim="800000"/>
            <a:headEnd/>
            <a:tailEnd/>
          </a:ln>
          <a:effectLst/>
        </p:spPr>
        <p:txBody>
          <a:bodyPr lIns="0" tIns="0" rIns="0" bIns="0">
            <a:spAutoFit/>
          </a:bodyPr>
          <a:lstStyle/>
          <a:p>
            <a:pPr fontAlgn="base">
              <a:spcBef>
                <a:spcPct val="0"/>
              </a:spcBef>
              <a:spcAft>
                <a:spcPct val="0"/>
              </a:spcAft>
              <a:buClr>
                <a:srgbClr val="000000"/>
              </a:buClr>
              <a:defRPr/>
            </a:pPr>
            <a:r>
              <a:rPr lang="en-US" sz="1600" b="1" dirty="0">
                <a:solidFill>
                  <a:srgbClr val="000000"/>
                </a:solidFill>
              </a:rPr>
              <a:t>Subject Title</a:t>
            </a:r>
          </a:p>
        </p:txBody>
      </p:sp>
      <p:sp>
        <p:nvSpPr>
          <p:cNvPr id="3198988" name="AcnFootnote_ID_3198988" hidden="1"/>
          <p:cNvSpPr txBox="1">
            <a:spLocks noChangeArrowheads="1"/>
          </p:cNvSpPr>
          <p:nvPr>
            <p:custDataLst>
              <p:tags r:id="rId10"/>
            </p:custDataLst>
          </p:nvPr>
        </p:nvSpPr>
        <p:spPr bwMode="gray">
          <a:xfrm>
            <a:off x="836613" y="6254750"/>
            <a:ext cx="5564187" cy="334963"/>
          </a:xfrm>
          <a:prstGeom prst="rect">
            <a:avLst/>
          </a:prstGeom>
          <a:noFill/>
          <a:ln w="9525" algn="ctr">
            <a:noFill/>
            <a:miter lim="800000"/>
            <a:headEnd/>
            <a:tailEnd/>
          </a:ln>
          <a:effectLst/>
        </p:spPr>
        <p:txBody>
          <a:bodyPr lIns="0" tIns="0" rIns="0" bIns="0" anchor="b">
            <a:spAutoFit/>
          </a:bodyPr>
          <a:lstStyle/>
          <a:p>
            <a:pPr marL="538163" indent="-538163" fontAlgn="base">
              <a:spcBef>
                <a:spcPct val="0"/>
              </a:spcBef>
              <a:spcAft>
                <a:spcPct val="0"/>
              </a:spcAft>
              <a:buClr>
                <a:srgbClr val="000000"/>
              </a:buClr>
              <a:defRPr/>
            </a:pPr>
            <a:r>
              <a:rPr lang="en-US" sz="1000" dirty="0">
                <a:solidFill>
                  <a:srgbClr val="000000"/>
                </a:solidFill>
              </a:rPr>
              <a:t>*	Footnote</a:t>
            </a:r>
          </a:p>
          <a:p>
            <a:pPr marL="538163" indent="-538163" fontAlgn="base">
              <a:spcBef>
                <a:spcPct val="20000"/>
              </a:spcBef>
              <a:spcAft>
                <a:spcPct val="0"/>
              </a:spcAft>
              <a:buClr>
                <a:srgbClr val="000000"/>
              </a:buClr>
              <a:defRPr/>
            </a:pPr>
            <a:r>
              <a:rPr lang="en-US" sz="1000" dirty="0">
                <a:solidFill>
                  <a:srgbClr val="000000"/>
                </a:solidFill>
              </a:rPr>
              <a:t>Source:	Source</a:t>
            </a:r>
          </a:p>
        </p:txBody>
      </p:sp>
      <p:sp>
        <p:nvSpPr>
          <p:cNvPr id="9" name="Text Box 9"/>
          <p:cNvSpPr txBox="1">
            <a:spLocks noChangeArrowheads="1"/>
          </p:cNvSpPr>
          <p:nvPr/>
        </p:nvSpPr>
        <p:spPr bwMode="auto">
          <a:xfrm>
            <a:off x="4038600" y="6445250"/>
            <a:ext cx="1066800" cy="244475"/>
          </a:xfrm>
          <a:prstGeom prst="rect">
            <a:avLst/>
          </a:prstGeom>
          <a:noFill/>
          <a:ln w="9525">
            <a:noFill/>
            <a:miter lim="800000"/>
            <a:headEnd/>
            <a:tailEnd/>
          </a:ln>
          <a:effectLst/>
        </p:spPr>
        <p:txBody>
          <a:bodyPr lIns="45720" rIns="45720">
            <a:spAutoFit/>
          </a:bodyPr>
          <a:lstStyle/>
          <a:p>
            <a:pPr algn="ctr" eaLnBrk="0" fontAlgn="base" hangingPunct="0">
              <a:spcBef>
                <a:spcPct val="50000"/>
              </a:spcBef>
              <a:spcAft>
                <a:spcPct val="0"/>
              </a:spcAft>
              <a:defRPr/>
            </a:pPr>
            <a:fld id="{6675420D-CD84-4F3B-B8B6-EF0F67C2EF0E}" type="slidenum">
              <a:rPr lang="en-US" sz="1000">
                <a:solidFill>
                  <a:srgbClr val="000000"/>
                </a:solidFill>
              </a:rPr>
              <a:pPr algn="ctr" eaLnBrk="0" fontAlgn="base" hangingPunct="0">
                <a:spcBef>
                  <a:spcPct val="50000"/>
                </a:spcBef>
                <a:spcAft>
                  <a:spcPct val="0"/>
                </a:spcAft>
                <a:defRPr/>
              </a:pPr>
              <a:t>‹#›</a:t>
            </a:fld>
            <a:endParaRPr lang="en-US" sz="1000" dirty="0">
              <a:solidFill>
                <a:srgbClr val="000000"/>
              </a:solidFill>
            </a:endParaRPr>
          </a:p>
        </p:txBody>
      </p:sp>
    </p:spTree>
    <p:extLst>
      <p:ext uri="{BB962C8B-B14F-4D97-AF65-F5344CB8AC3E}">
        <p14:creationId xmlns:p14="http://schemas.microsoft.com/office/powerpoint/2010/main" val="3141113333"/>
      </p:ext>
    </p:extLst>
  </p:cSld>
  <p:clrMap bg1="lt1" tx1="dk1" bg2="lt2" tx2="dk2" accent1="accent1" accent2="accent2" accent3="accent3" accent4="accent4" accent5="accent5" accent6="accent6" hlink="hlink" folHlink="folHlink"/>
  <p:sldLayoutIdLst>
    <p:sldLayoutId id="2147483683" r:id="rId1"/>
    <p:sldLayoutId id="2147483684" r:id="rId2"/>
    <p:sldLayoutId id="2147483685" r:id="rId3"/>
    <p:sldLayoutId id="2147483686" r:id="rId4"/>
    <p:sldLayoutId id="2147483687" r:id="rId5"/>
    <p:sldLayoutId id="2147483688" r:id="rId6"/>
    <p:sldLayoutId id="2147483689" r:id="rId7"/>
  </p:sldLayoutIdLst>
  <p:transition/>
  <p:hf sldNum="0" hdr="0" ftr="0"/>
  <p:txStyles>
    <p:titleStyle>
      <a:lvl1pPr algn="l" rtl="0" eaLnBrk="0" fontAlgn="base" hangingPunct="0">
        <a:spcBef>
          <a:spcPct val="20000"/>
        </a:spcBef>
        <a:spcAft>
          <a:spcPct val="0"/>
        </a:spcAft>
        <a:tabLst>
          <a:tab pos="915988" algn="l"/>
        </a:tabLst>
        <a:defRPr sz="2400" b="1">
          <a:solidFill>
            <a:srgbClr val="FFC000"/>
          </a:solidFill>
          <a:latin typeface="+mj-lt"/>
          <a:ea typeface="+mj-ea"/>
          <a:cs typeface="+mj-cs"/>
        </a:defRPr>
      </a:lvl1pPr>
      <a:lvl2pPr algn="l" rtl="0" eaLnBrk="0" fontAlgn="base" hangingPunct="0">
        <a:spcBef>
          <a:spcPct val="20000"/>
        </a:spcBef>
        <a:spcAft>
          <a:spcPct val="0"/>
        </a:spcAft>
        <a:tabLst>
          <a:tab pos="915988" algn="l"/>
        </a:tabLst>
        <a:defRPr sz="2400" b="1">
          <a:solidFill>
            <a:srgbClr val="FFC000"/>
          </a:solidFill>
          <a:latin typeface="Arial" pitchFamily="34" charset="0"/>
        </a:defRPr>
      </a:lvl2pPr>
      <a:lvl3pPr algn="l" rtl="0" eaLnBrk="0" fontAlgn="base" hangingPunct="0">
        <a:spcBef>
          <a:spcPct val="20000"/>
        </a:spcBef>
        <a:spcAft>
          <a:spcPct val="0"/>
        </a:spcAft>
        <a:tabLst>
          <a:tab pos="915988" algn="l"/>
        </a:tabLst>
        <a:defRPr sz="2400" b="1">
          <a:solidFill>
            <a:srgbClr val="FFC000"/>
          </a:solidFill>
          <a:latin typeface="Arial" pitchFamily="34" charset="0"/>
        </a:defRPr>
      </a:lvl3pPr>
      <a:lvl4pPr algn="l" rtl="0" eaLnBrk="0" fontAlgn="base" hangingPunct="0">
        <a:spcBef>
          <a:spcPct val="20000"/>
        </a:spcBef>
        <a:spcAft>
          <a:spcPct val="0"/>
        </a:spcAft>
        <a:tabLst>
          <a:tab pos="915988" algn="l"/>
        </a:tabLst>
        <a:defRPr sz="2400" b="1">
          <a:solidFill>
            <a:srgbClr val="FFC000"/>
          </a:solidFill>
          <a:latin typeface="Arial" pitchFamily="34" charset="0"/>
        </a:defRPr>
      </a:lvl4pPr>
      <a:lvl5pPr algn="l" rtl="0" eaLnBrk="0" fontAlgn="base" hangingPunct="0">
        <a:spcBef>
          <a:spcPct val="20000"/>
        </a:spcBef>
        <a:spcAft>
          <a:spcPct val="0"/>
        </a:spcAft>
        <a:tabLst>
          <a:tab pos="915988" algn="l"/>
        </a:tabLst>
        <a:defRPr sz="2400" b="1">
          <a:solidFill>
            <a:srgbClr val="FFC000"/>
          </a:solidFill>
          <a:latin typeface="Arial" pitchFamily="34" charset="0"/>
        </a:defRPr>
      </a:lvl5pPr>
      <a:lvl6pPr marL="457200" algn="l" rtl="0" eaLnBrk="0" fontAlgn="base" hangingPunct="0">
        <a:spcBef>
          <a:spcPct val="20000"/>
        </a:spcBef>
        <a:spcAft>
          <a:spcPct val="0"/>
        </a:spcAft>
        <a:tabLst>
          <a:tab pos="915988" algn="l"/>
        </a:tabLst>
        <a:defRPr sz="2400" b="1">
          <a:solidFill>
            <a:schemeClr val="accent1"/>
          </a:solidFill>
          <a:latin typeface="Arial" pitchFamily="34" charset="0"/>
        </a:defRPr>
      </a:lvl6pPr>
      <a:lvl7pPr marL="914400" algn="l" rtl="0" eaLnBrk="0" fontAlgn="base" hangingPunct="0">
        <a:spcBef>
          <a:spcPct val="20000"/>
        </a:spcBef>
        <a:spcAft>
          <a:spcPct val="0"/>
        </a:spcAft>
        <a:tabLst>
          <a:tab pos="915988" algn="l"/>
        </a:tabLst>
        <a:defRPr sz="2400" b="1">
          <a:solidFill>
            <a:schemeClr val="accent1"/>
          </a:solidFill>
          <a:latin typeface="Arial" pitchFamily="34" charset="0"/>
        </a:defRPr>
      </a:lvl7pPr>
      <a:lvl8pPr marL="1371600" algn="l" rtl="0" eaLnBrk="0" fontAlgn="base" hangingPunct="0">
        <a:spcBef>
          <a:spcPct val="20000"/>
        </a:spcBef>
        <a:spcAft>
          <a:spcPct val="0"/>
        </a:spcAft>
        <a:tabLst>
          <a:tab pos="915988" algn="l"/>
        </a:tabLst>
        <a:defRPr sz="2400" b="1">
          <a:solidFill>
            <a:schemeClr val="accent1"/>
          </a:solidFill>
          <a:latin typeface="Arial" pitchFamily="34" charset="0"/>
        </a:defRPr>
      </a:lvl8pPr>
      <a:lvl9pPr marL="1828800" algn="l" rtl="0" eaLnBrk="0" fontAlgn="base" hangingPunct="0">
        <a:spcBef>
          <a:spcPct val="20000"/>
        </a:spcBef>
        <a:spcAft>
          <a:spcPct val="0"/>
        </a:spcAft>
        <a:tabLst>
          <a:tab pos="915988" algn="l"/>
        </a:tabLst>
        <a:defRPr sz="2400" b="1">
          <a:solidFill>
            <a:schemeClr val="accent1"/>
          </a:solidFill>
          <a:latin typeface="Arial" pitchFamily="34" charset="0"/>
        </a:defRPr>
      </a:lvl9pPr>
    </p:titleStyle>
    <p:bodyStyle>
      <a:lvl1pPr marL="381000" indent="-381000" algn="l" rtl="0" eaLnBrk="0" fontAlgn="base" hangingPunct="0">
        <a:spcBef>
          <a:spcPct val="0"/>
        </a:spcBef>
        <a:spcAft>
          <a:spcPts val="1200"/>
        </a:spcAft>
        <a:buClr>
          <a:srgbClr val="FFC000"/>
        </a:buClr>
        <a:buSzPct val="80000"/>
        <a:buFont typeface="Wingdings" pitchFamily="2" charset="2"/>
        <a:buChar char="n"/>
        <a:defRPr b="1">
          <a:solidFill>
            <a:srgbClr val="003366"/>
          </a:solidFill>
          <a:latin typeface="Calibri" pitchFamily="34" charset="0"/>
          <a:ea typeface="Calibri" pitchFamily="34" charset="0"/>
          <a:cs typeface="Calibri" pitchFamily="34" charset="0"/>
        </a:defRPr>
      </a:lvl1pPr>
      <a:lvl2pPr marL="568325" indent="-222250" algn="l" rtl="0" eaLnBrk="0" fontAlgn="base" hangingPunct="0">
        <a:spcBef>
          <a:spcPct val="0"/>
        </a:spcBef>
        <a:spcAft>
          <a:spcPts val="1200"/>
        </a:spcAft>
        <a:buClr>
          <a:srgbClr val="FFC000"/>
        </a:buClr>
        <a:buSzPct val="115000"/>
        <a:buFont typeface="Calibri" pitchFamily="34" charset="0"/>
        <a:buChar char="•"/>
        <a:defRPr b="1">
          <a:solidFill>
            <a:srgbClr val="003366"/>
          </a:solidFill>
          <a:latin typeface="Calibri" pitchFamily="34" charset="0"/>
          <a:ea typeface="Calibri" pitchFamily="34" charset="0"/>
          <a:cs typeface="Calibri" pitchFamily="34" charset="0"/>
        </a:defRPr>
      </a:lvl2pPr>
      <a:lvl3pPr marL="739775" indent="-342900" algn="l" rtl="0" eaLnBrk="0" fontAlgn="base" hangingPunct="0">
        <a:lnSpc>
          <a:spcPct val="90000"/>
        </a:lnSpc>
        <a:spcBef>
          <a:spcPct val="25000"/>
        </a:spcBef>
        <a:spcAft>
          <a:spcPct val="0"/>
        </a:spcAft>
        <a:buClr>
          <a:schemeClr val="tx1"/>
        </a:buClr>
        <a:buAutoNum type="alphaUcPeriod"/>
        <a:defRPr>
          <a:solidFill>
            <a:schemeClr val="tx1"/>
          </a:solidFill>
          <a:latin typeface="+mn-lt"/>
          <a:ea typeface="Calibri" pitchFamily="34" charset="0"/>
          <a:cs typeface="Calibri" pitchFamily="34" charset="0"/>
        </a:defRPr>
      </a:lvl3pPr>
      <a:lvl4pPr marL="914400" indent="-346075" algn="l" rtl="0" eaLnBrk="0" fontAlgn="base" hangingPunct="0">
        <a:spcBef>
          <a:spcPct val="0"/>
        </a:spcBef>
        <a:spcAft>
          <a:spcPts val="1200"/>
        </a:spcAft>
        <a:buClr>
          <a:srgbClr val="FFC000"/>
        </a:buClr>
        <a:buFont typeface="Symbol" pitchFamily="18" charset="2"/>
        <a:buChar char=""/>
        <a:defRPr b="1">
          <a:solidFill>
            <a:srgbClr val="003366"/>
          </a:solidFill>
          <a:latin typeface="Calibri" pitchFamily="34" charset="0"/>
          <a:ea typeface="Calibri" pitchFamily="34" charset="0"/>
          <a:cs typeface="Calibri" pitchFamily="34" charset="0"/>
        </a:defRPr>
      </a:lvl4pPr>
      <a:lvl5pPr marL="1333500" indent="-304800" algn="l" rtl="0" eaLnBrk="0" fontAlgn="base" hangingPunct="0">
        <a:spcBef>
          <a:spcPct val="0"/>
        </a:spcBef>
        <a:spcAft>
          <a:spcPts val="1200"/>
        </a:spcAft>
        <a:buClr>
          <a:schemeClr val="tx1"/>
        </a:buClr>
        <a:buChar char="–"/>
        <a:defRPr sz="1600" b="1">
          <a:solidFill>
            <a:srgbClr val="003366"/>
          </a:solidFill>
          <a:latin typeface="Calibri" pitchFamily="34" charset="0"/>
          <a:ea typeface="Calibri" pitchFamily="34" charset="0"/>
          <a:cs typeface="Calibri" pitchFamily="34" charset="0"/>
        </a:defRPr>
      </a:lvl5pPr>
      <a:lvl6pPr marL="1790700" indent="-304800" algn="l" rtl="0" fontAlgn="base">
        <a:lnSpc>
          <a:spcPct val="90000"/>
        </a:lnSpc>
        <a:spcBef>
          <a:spcPct val="25000"/>
        </a:spcBef>
        <a:spcAft>
          <a:spcPct val="0"/>
        </a:spcAft>
        <a:buClr>
          <a:schemeClr val="tx1"/>
        </a:buClr>
        <a:buChar char="–"/>
        <a:defRPr sz="1600">
          <a:solidFill>
            <a:schemeClr val="tx1"/>
          </a:solidFill>
          <a:latin typeface="+mn-lt"/>
        </a:defRPr>
      </a:lvl6pPr>
      <a:lvl7pPr marL="2247900" indent="-304800" algn="l" rtl="0" fontAlgn="base">
        <a:lnSpc>
          <a:spcPct val="90000"/>
        </a:lnSpc>
        <a:spcBef>
          <a:spcPct val="25000"/>
        </a:spcBef>
        <a:spcAft>
          <a:spcPct val="0"/>
        </a:spcAft>
        <a:buClr>
          <a:schemeClr val="tx1"/>
        </a:buClr>
        <a:buChar char="–"/>
        <a:defRPr sz="1600">
          <a:solidFill>
            <a:schemeClr val="tx1"/>
          </a:solidFill>
          <a:latin typeface="+mn-lt"/>
        </a:defRPr>
      </a:lvl7pPr>
      <a:lvl8pPr marL="2705100" indent="-304800" algn="l" rtl="0" fontAlgn="base">
        <a:lnSpc>
          <a:spcPct val="90000"/>
        </a:lnSpc>
        <a:spcBef>
          <a:spcPct val="25000"/>
        </a:spcBef>
        <a:spcAft>
          <a:spcPct val="0"/>
        </a:spcAft>
        <a:buClr>
          <a:schemeClr val="tx1"/>
        </a:buClr>
        <a:buChar char="–"/>
        <a:defRPr sz="1600">
          <a:solidFill>
            <a:schemeClr val="tx1"/>
          </a:solidFill>
          <a:latin typeface="+mn-lt"/>
        </a:defRPr>
      </a:lvl8pPr>
      <a:lvl9pPr marL="3162300" indent="-304800" algn="l" rtl="0" fontAlgn="base">
        <a:lnSpc>
          <a:spcPct val="90000"/>
        </a:lnSpc>
        <a:spcBef>
          <a:spcPct val="25000"/>
        </a:spcBef>
        <a:spcAft>
          <a:spcPct val="0"/>
        </a:spcAft>
        <a:buClr>
          <a:schemeClr val="tx1"/>
        </a:buClr>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bwMode="gray">
      <p:bgPr>
        <a:solidFill>
          <a:schemeClr val="bg1"/>
        </a:solidFill>
        <a:effectLst/>
      </p:bgPr>
    </p:bg>
    <p:spTree>
      <p:nvGrpSpPr>
        <p:cNvPr id="1" name=""/>
        <p:cNvGrpSpPr/>
        <p:nvPr/>
      </p:nvGrpSpPr>
      <p:grpSpPr>
        <a:xfrm>
          <a:off x="0" y="0"/>
          <a:ext cx="0" cy="0"/>
          <a:chOff x="0" y="0"/>
          <a:chExt cx="0" cy="0"/>
        </a:xfrm>
      </p:grpSpPr>
      <p:pic>
        <p:nvPicPr>
          <p:cNvPr id="7170" name="Picture 2" descr="top blue"/>
          <p:cNvPicPr>
            <a:picLocks noChangeAspect="1" noChangeArrowheads="1"/>
          </p:cNvPicPr>
          <p:nvPr/>
        </p:nvPicPr>
        <p:blipFill>
          <a:blip r:embed="rId11"/>
          <a:srcRect l="23065"/>
          <a:stretch>
            <a:fillRect/>
          </a:stretch>
        </p:blipFill>
        <p:spPr bwMode="auto">
          <a:xfrm>
            <a:off x="0" y="0"/>
            <a:ext cx="9150350" cy="930275"/>
          </a:xfrm>
          <a:prstGeom prst="rect">
            <a:avLst/>
          </a:prstGeom>
          <a:noFill/>
          <a:ln w="9525">
            <a:noFill/>
            <a:miter lim="800000"/>
            <a:headEnd/>
            <a:tailEnd/>
          </a:ln>
        </p:spPr>
      </p:pic>
      <p:sp>
        <p:nvSpPr>
          <p:cNvPr id="7171" name="Rectangle 3"/>
          <p:cNvSpPr>
            <a:spLocks noGrp="1" noChangeArrowheads="1"/>
          </p:cNvSpPr>
          <p:nvPr>
            <p:ph type="title"/>
          </p:nvPr>
        </p:nvSpPr>
        <p:spPr bwMode="white">
          <a:xfrm>
            <a:off x="736600" y="109538"/>
            <a:ext cx="5664200" cy="762000"/>
          </a:xfrm>
          <a:prstGeom prst="rect">
            <a:avLst/>
          </a:prstGeom>
          <a:noFill/>
          <a:ln w="9525" algn="ctr">
            <a:noFill/>
            <a:miter lim="800000"/>
            <a:headEnd/>
            <a:tailEnd/>
          </a:ln>
        </p:spPr>
        <p:txBody>
          <a:bodyPr vert="horz" wrap="square" lIns="91440" tIns="45720" rIns="91440" bIns="45720" numCol="1" anchor="b" anchorCtr="0" compatLnSpc="1">
            <a:prstTxWarp prst="textNoShape">
              <a:avLst/>
            </a:prstTxWarp>
          </a:bodyPr>
          <a:lstStyle/>
          <a:p>
            <a:pPr lvl="0"/>
            <a:r>
              <a:rPr lang="en-US" smtClean="0"/>
              <a:t>Click to edit Master title style</a:t>
            </a:r>
          </a:p>
        </p:txBody>
      </p:sp>
      <p:sp>
        <p:nvSpPr>
          <p:cNvPr id="7172" name="Rectangle 4"/>
          <p:cNvSpPr>
            <a:spLocks noGrp="1" noChangeArrowheads="1"/>
          </p:cNvSpPr>
          <p:nvPr>
            <p:ph type="body" idx="1"/>
          </p:nvPr>
        </p:nvSpPr>
        <p:spPr bwMode="auto">
          <a:xfrm>
            <a:off x="533400" y="1219200"/>
            <a:ext cx="8153400" cy="5181600"/>
          </a:xfrm>
          <a:prstGeom prst="rect">
            <a:avLst/>
          </a:prstGeom>
          <a:noFill/>
          <a:ln w="9525">
            <a:noFill/>
            <a:miter lim="800000"/>
            <a:headEnd/>
            <a:tailEnd/>
          </a:ln>
        </p:spPr>
        <p:txBody>
          <a:bodyPr vert="horz" wrap="square" lIns="45720" tIns="46038" rIns="45720" bIns="46038"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3"/>
            <a:r>
              <a:rPr lang="en-US" altLang="en-US" smtClean="0"/>
              <a:t>Third level</a:t>
            </a:r>
          </a:p>
        </p:txBody>
      </p:sp>
      <p:sp>
        <p:nvSpPr>
          <p:cNvPr id="3198981" name="Line 5"/>
          <p:cNvSpPr>
            <a:spLocks noChangeShapeType="1"/>
          </p:cNvSpPr>
          <p:nvPr/>
        </p:nvSpPr>
        <p:spPr bwMode="auto">
          <a:xfrm>
            <a:off x="-17463" y="6856413"/>
            <a:ext cx="9161463" cy="0"/>
          </a:xfrm>
          <a:prstGeom prst="line">
            <a:avLst/>
          </a:prstGeom>
          <a:noFill/>
          <a:ln w="9525">
            <a:solidFill>
              <a:schemeClr val="bg2"/>
            </a:solidFill>
            <a:round/>
            <a:headEnd/>
            <a:tailEnd/>
          </a:ln>
          <a:effectLst/>
        </p:spPr>
        <p:txBody>
          <a:bodyPr lIns="45720" rIns="45720" anchor="ctr"/>
          <a:lstStyle/>
          <a:p>
            <a:pPr algn="ctr" eaLnBrk="0" fontAlgn="base" hangingPunct="0">
              <a:spcBef>
                <a:spcPct val="0"/>
              </a:spcBef>
              <a:spcAft>
                <a:spcPct val="0"/>
              </a:spcAft>
              <a:defRPr/>
            </a:pPr>
            <a:endParaRPr lang="en-US" sz="1600" dirty="0">
              <a:solidFill>
                <a:srgbClr val="000000"/>
              </a:solidFill>
            </a:endParaRPr>
          </a:p>
        </p:txBody>
      </p:sp>
      <p:pic>
        <p:nvPicPr>
          <p:cNvPr id="7174" name="Picture 6" descr="best ver2b seal"/>
          <p:cNvPicPr>
            <a:picLocks noChangeAspect="1" noChangeArrowheads="1"/>
          </p:cNvPicPr>
          <p:nvPr/>
        </p:nvPicPr>
        <p:blipFill>
          <a:blip r:embed="rId12">
            <a:clrChange>
              <a:clrFrom>
                <a:srgbClr val="003264"/>
              </a:clrFrom>
              <a:clrTo>
                <a:srgbClr val="003264">
                  <a:alpha val="0"/>
                </a:srgbClr>
              </a:clrTo>
            </a:clrChange>
          </a:blip>
          <a:srcRect/>
          <a:stretch>
            <a:fillRect/>
          </a:stretch>
        </p:blipFill>
        <p:spPr bwMode="auto">
          <a:xfrm>
            <a:off x="25400" y="157163"/>
            <a:ext cx="762000" cy="731837"/>
          </a:xfrm>
          <a:prstGeom prst="rect">
            <a:avLst/>
          </a:prstGeom>
          <a:noFill/>
          <a:ln w="9525">
            <a:noFill/>
            <a:miter lim="800000"/>
            <a:headEnd/>
            <a:tailEnd/>
          </a:ln>
        </p:spPr>
      </p:pic>
      <p:sp>
        <p:nvSpPr>
          <p:cNvPr id="3198987" name="AcnSubjectTitle_ID_3198987" hidden="1"/>
          <p:cNvSpPr txBox="1">
            <a:spLocks noChangeArrowheads="1"/>
          </p:cNvSpPr>
          <p:nvPr>
            <p:custDataLst>
              <p:tags r:id="rId9"/>
            </p:custDataLst>
          </p:nvPr>
        </p:nvSpPr>
        <p:spPr bwMode="gray">
          <a:xfrm>
            <a:off x="836613" y="1420813"/>
            <a:ext cx="6985000" cy="244475"/>
          </a:xfrm>
          <a:prstGeom prst="rect">
            <a:avLst/>
          </a:prstGeom>
          <a:noFill/>
          <a:ln w="9525" algn="ctr">
            <a:noFill/>
            <a:miter lim="800000"/>
            <a:headEnd/>
            <a:tailEnd/>
          </a:ln>
          <a:effectLst/>
        </p:spPr>
        <p:txBody>
          <a:bodyPr lIns="0" tIns="0" rIns="0" bIns="0">
            <a:spAutoFit/>
          </a:bodyPr>
          <a:lstStyle/>
          <a:p>
            <a:pPr fontAlgn="base">
              <a:spcBef>
                <a:spcPct val="0"/>
              </a:spcBef>
              <a:spcAft>
                <a:spcPct val="0"/>
              </a:spcAft>
              <a:buClr>
                <a:srgbClr val="000000"/>
              </a:buClr>
              <a:defRPr/>
            </a:pPr>
            <a:r>
              <a:rPr lang="en-US" sz="1600" b="1" dirty="0">
                <a:solidFill>
                  <a:srgbClr val="000000"/>
                </a:solidFill>
              </a:rPr>
              <a:t>Subject Title</a:t>
            </a:r>
          </a:p>
        </p:txBody>
      </p:sp>
      <p:sp>
        <p:nvSpPr>
          <p:cNvPr id="3198988" name="AcnFootnote_ID_3198988" hidden="1"/>
          <p:cNvSpPr txBox="1">
            <a:spLocks noChangeArrowheads="1"/>
          </p:cNvSpPr>
          <p:nvPr>
            <p:custDataLst>
              <p:tags r:id="rId10"/>
            </p:custDataLst>
          </p:nvPr>
        </p:nvSpPr>
        <p:spPr bwMode="gray">
          <a:xfrm>
            <a:off x="836613" y="6254750"/>
            <a:ext cx="5564187" cy="334963"/>
          </a:xfrm>
          <a:prstGeom prst="rect">
            <a:avLst/>
          </a:prstGeom>
          <a:noFill/>
          <a:ln w="9525" algn="ctr">
            <a:noFill/>
            <a:miter lim="800000"/>
            <a:headEnd/>
            <a:tailEnd/>
          </a:ln>
          <a:effectLst/>
        </p:spPr>
        <p:txBody>
          <a:bodyPr lIns="0" tIns="0" rIns="0" bIns="0" anchor="b">
            <a:spAutoFit/>
          </a:bodyPr>
          <a:lstStyle/>
          <a:p>
            <a:pPr marL="538163" indent="-538163" fontAlgn="base">
              <a:spcBef>
                <a:spcPct val="0"/>
              </a:spcBef>
              <a:spcAft>
                <a:spcPct val="0"/>
              </a:spcAft>
              <a:buClr>
                <a:srgbClr val="000000"/>
              </a:buClr>
              <a:defRPr/>
            </a:pPr>
            <a:r>
              <a:rPr lang="en-US" sz="1000" dirty="0">
                <a:solidFill>
                  <a:srgbClr val="000000"/>
                </a:solidFill>
              </a:rPr>
              <a:t>*	Footnote</a:t>
            </a:r>
          </a:p>
          <a:p>
            <a:pPr marL="538163" indent="-538163" fontAlgn="base">
              <a:spcBef>
                <a:spcPct val="20000"/>
              </a:spcBef>
              <a:spcAft>
                <a:spcPct val="0"/>
              </a:spcAft>
              <a:buClr>
                <a:srgbClr val="000000"/>
              </a:buClr>
              <a:defRPr/>
            </a:pPr>
            <a:r>
              <a:rPr lang="en-US" sz="1000" dirty="0">
                <a:solidFill>
                  <a:srgbClr val="000000"/>
                </a:solidFill>
              </a:rPr>
              <a:t>Source:	Source</a:t>
            </a:r>
          </a:p>
        </p:txBody>
      </p:sp>
      <p:sp>
        <p:nvSpPr>
          <p:cNvPr id="9" name="Text Box 9"/>
          <p:cNvSpPr txBox="1">
            <a:spLocks noChangeArrowheads="1"/>
          </p:cNvSpPr>
          <p:nvPr/>
        </p:nvSpPr>
        <p:spPr bwMode="auto">
          <a:xfrm>
            <a:off x="4038600" y="6445250"/>
            <a:ext cx="1066800" cy="244475"/>
          </a:xfrm>
          <a:prstGeom prst="rect">
            <a:avLst/>
          </a:prstGeom>
          <a:noFill/>
          <a:ln w="9525">
            <a:noFill/>
            <a:miter lim="800000"/>
            <a:headEnd/>
            <a:tailEnd/>
          </a:ln>
          <a:effectLst/>
        </p:spPr>
        <p:txBody>
          <a:bodyPr lIns="45720" rIns="45720">
            <a:spAutoFit/>
          </a:bodyPr>
          <a:lstStyle/>
          <a:p>
            <a:pPr algn="ctr" eaLnBrk="0" fontAlgn="base" hangingPunct="0">
              <a:spcBef>
                <a:spcPct val="50000"/>
              </a:spcBef>
              <a:spcAft>
                <a:spcPct val="0"/>
              </a:spcAft>
              <a:defRPr/>
            </a:pPr>
            <a:fld id="{6675420D-CD84-4F3B-B8B6-EF0F67C2EF0E}" type="slidenum">
              <a:rPr lang="en-US" sz="1000">
                <a:solidFill>
                  <a:srgbClr val="000000"/>
                </a:solidFill>
              </a:rPr>
              <a:pPr algn="ctr" eaLnBrk="0" fontAlgn="base" hangingPunct="0">
                <a:spcBef>
                  <a:spcPct val="50000"/>
                </a:spcBef>
                <a:spcAft>
                  <a:spcPct val="0"/>
                </a:spcAft>
                <a:defRPr/>
              </a:pPr>
              <a:t>‹#›</a:t>
            </a:fld>
            <a:endParaRPr lang="en-US" sz="1000" dirty="0">
              <a:solidFill>
                <a:srgbClr val="000000"/>
              </a:solidFill>
            </a:endParaRPr>
          </a:p>
        </p:txBody>
      </p:sp>
    </p:spTree>
    <p:extLst>
      <p:ext uri="{BB962C8B-B14F-4D97-AF65-F5344CB8AC3E}">
        <p14:creationId xmlns:p14="http://schemas.microsoft.com/office/powerpoint/2010/main" val="3180291529"/>
      </p:ext>
    </p:extLst>
  </p:cSld>
  <p:clrMap bg1="lt1" tx1="dk1" bg2="lt2" tx2="dk2" accent1="accent1" accent2="accent2" accent3="accent3" accent4="accent4" accent5="accent5" accent6="accent6" hlink="hlink" folHlink="folHlink"/>
  <p:sldLayoutIdLst>
    <p:sldLayoutId id="2147483691" r:id="rId1"/>
    <p:sldLayoutId id="2147483692" r:id="rId2"/>
    <p:sldLayoutId id="2147483693" r:id="rId3"/>
    <p:sldLayoutId id="2147483694" r:id="rId4"/>
    <p:sldLayoutId id="2147483695" r:id="rId5"/>
    <p:sldLayoutId id="2147483696" r:id="rId6"/>
    <p:sldLayoutId id="2147483697" r:id="rId7"/>
  </p:sldLayoutIdLst>
  <p:transition/>
  <p:hf sldNum="0" hdr="0" ftr="0"/>
  <p:txStyles>
    <p:titleStyle>
      <a:lvl1pPr algn="l" rtl="0" eaLnBrk="0" fontAlgn="base" hangingPunct="0">
        <a:spcBef>
          <a:spcPct val="20000"/>
        </a:spcBef>
        <a:spcAft>
          <a:spcPct val="0"/>
        </a:spcAft>
        <a:tabLst>
          <a:tab pos="915988" algn="l"/>
        </a:tabLst>
        <a:defRPr sz="2400" b="1">
          <a:solidFill>
            <a:srgbClr val="FFC000"/>
          </a:solidFill>
          <a:latin typeface="+mj-lt"/>
          <a:ea typeface="+mj-ea"/>
          <a:cs typeface="+mj-cs"/>
        </a:defRPr>
      </a:lvl1pPr>
      <a:lvl2pPr algn="l" rtl="0" eaLnBrk="0" fontAlgn="base" hangingPunct="0">
        <a:spcBef>
          <a:spcPct val="20000"/>
        </a:spcBef>
        <a:spcAft>
          <a:spcPct val="0"/>
        </a:spcAft>
        <a:tabLst>
          <a:tab pos="915988" algn="l"/>
        </a:tabLst>
        <a:defRPr sz="2400" b="1">
          <a:solidFill>
            <a:srgbClr val="FFC000"/>
          </a:solidFill>
          <a:latin typeface="Arial" pitchFamily="34" charset="0"/>
        </a:defRPr>
      </a:lvl2pPr>
      <a:lvl3pPr algn="l" rtl="0" eaLnBrk="0" fontAlgn="base" hangingPunct="0">
        <a:spcBef>
          <a:spcPct val="20000"/>
        </a:spcBef>
        <a:spcAft>
          <a:spcPct val="0"/>
        </a:spcAft>
        <a:tabLst>
          <a:tab pos="915988" algn="l"/>
        </a:tabLst>
        <a:defRPr sz="2400" b="1">
          <a:solidFill>
            <a:srgbClr val="FFC000"/>
          </a:solidFill>
          <a:latin typeface="Arial" pitchFamily="34" charset="0"/>
        </a:defRPr>
      </a:lvl3pPr>
      <a:lvl4pPr algn="l" rtl="0" eaLnBrk="0" fontAlgn="base" hangingPunct="0">
        <a:spcBef>
          <a:spcPct val="20000"/>
        </a:spcBef>
        <a:spcAft>
          <a:spcPct val="0"/>
        </a:spcAft>
        <a:tabLst>
          <a:tab pos="915988" algn="l"/>
        </a:tabLst>
        <a:defRPr sz="2400" b="1">
          <a:solidFill>
            <a:srgbClr val="FFC000"/>
          </a:solidFill>
          <a:latin typeface="Arial" pitchFamily="34" charset="0"/>
        </a:defRPr>
      </a:lvl4pPr>
      <a:lvl5pPr algn="l" rtl="0" eaLnBrk="0" fontAlgn="base" hangingPunct="0">
        <a:spcBef>
          <a:spcPct val="20000"/>
        </a:spcBef>
        <a:spcAft>
          <a:spcPct val="0"/>
        </a:spcAft>
        <a:tabLst>
          <a:tab pos="915988" algn="l"/>
        </a:tabLst>
        <a:defRPr sz="2400" b="1">
          <a:solidFill>
            <a:srgbClr val="FFC000"/>
          </a:solidFill>
          <a:latin typeface="Arial" pitchFamily="34" charset="0"/>
        </a:defRPr>
      </a:lvl5pPr>
      <a:lvl6pPr marL="457200" algn="l" rtl="0" eaLnBrk="0" fontAlgn="base" hangingPunct="0">
        <a:spcBef>
          <a:spcPct val="20000"/>
        </a:spcBef>
        <a:spcAft>
          <a:spcPct val="0"/>
        </a:spcAft>
        <a:tabLst>
          <a:tab pos="915988" algn="l"/>
        </a:tabLst>
        <a:defRPr sz="2400" b="1">
          <a:solidFill>
            <a:schemeClr val="accent1"/>
          </a:solidFill>
          <a:latin typeface="Arial" pitchFamily="34" charset="0"/>
        </a:defRPr>
      </a:lvl6pPr>
      <a:lvl7pPr marL="914400" algn="l" rtl="0" eaLnBrk="0" fontAlgn="base" hangingPunct="0">
        <a:spcBef>
          <a:spcPct val="20000"/>
        </a:spcBef>
        <a:spcAft>
          <a:spcPct val="0"/>
        </a:spcAft>
        <a:tabLst>
          <a:tab pos="915988" algn="l"/>
        </a:tabLst>
        <a:defRPr sz="2400" b="1">
          <a:solidFill>
            <a:schemeClr val="accent1"/>
          </a:solidFill>
          <a:latin typeface="Arial" pitchFamily="34" charset="0"/>
        </a:defRPr>
      </a:lvl7pPr>
      <a:lvl8pPr marL="1371600" algn="l" rtl="0" eaLnBrk="0" fontAlgn="base" hangingPunct="0">
        <a:spcBef>
          <a:spcPct val="20000"/>
        </a:spcBef>
        <a:spcAft>
          <a:spcPct val="0"/>
        </a:spcAft>
        <a:tabLst>
          <a:tab pos="915988" algn="l"/>
        </a:tabLst>
        <a:defRPr sz="2400" b="1">
          <a:solidFill>
            <a:schemeClr val="accent1"/>
          </a:solidFill>
          <a:latin typeface="Arial" pitchFamily="34" charset="0"/>
        </a:defRPr>
      </a:lvl8pPr>
      <a:lvl9pPr marL="1828800" algn="l" rtl="0" eaLnBrk="0" fontAlgn="base" hangingPunct="0">
        <a:spcBef>
          <a:spcPct val="20000"/>
        </a:spcBef>
        <a:spcAft>
          <a:spcPct val="0"/>
        </a:spcAft>
        <a:tabLst>
          <a:tab pos="915988" algn="l"/>
        </a:tabLst>
        <a:defRPr sz="2400" b="1">
          <a:solidFill>
            <a:schemeClr val="accent1"/>
          </a:solidFill>
          <a:latin typeface="Arial" pitchFamily="34" charset="0"/>
        </a:defRPr>
      </a:lvl9pPr>
    </p:titleStyle>
    <p:bodyStyle>
      <a:lvl1pPr marL="381000" indent="-381000" algn="l" rtl="0" eaLnBrk="0" fontAlgn="base" hangingPunct="0">
        <a:spcBef>
          <a:spcPct val="0"/>
        </a:spcBef>
        <a:spcAft>
          <a:spcPts val="1200"/>
        </a:spcAft>
        <a:buClr>
          <a:srgbClr val="FFC000"/>
        </a:buClr>
        <a:buSzPct val="80000"/>
        <a:buFont typeface="Wingdings" pitchFamily="2" charset="2"/>
        <a:buChar char="n"/>
        <a:defRPr b="1">
          <a:solidFill>
            <a:srgbClr val="003366"/>
          </a:solidFill>
          <a:latin typeface="Calibri" pitchFamily="34" charset="0"/>
          <a:ea typeface="Calibri" pitchFamily="34" charset="0"/>
          <a:cs typeface="Calibri" pitchFamily="34" charset="0"/>
        </a:defRPr>
      </a:lvl1pPr>
      <a:lvl2pPr marL="568325" indent="-222250" algn="l" rtl="0" eaLnBrk="0" fontAlgn="base" hangingPunct="0">
        <a:spcBef>
          <a:spcPct val="0"/>
        </a:spcBef>
        <a:spcAft>
          <a:spcPts val="1200"/>
        </a:spcAft>
        <a:buClr>
          <a:srgbClr val="FFC000"/>
        </a:buClr>
        <a:buSzPct val="115000"/>
        <a:buFont typeface="Calibri" pitchFamily="34" charset="0"/>
        <a:buChar char="•"/>
        <a:defRPr b="1">
          <a:solidFill>
            <a:srgbClr val="003366"/>
          </a:solidFill>
          <a:latin typeface="Calibri" pitchFamily="34" charset="0"/>
          <a:ea typeface="Calibri" pitchFamily="34" charset="0"/>
          <a:cs typeface="Calibri" pitchFamily="34" charset="0"/>
        </a:defRPr>
      </a:lvl2pPr>
      <a:lvl3pPr marL="739775" indent="-342900" algn="l" rtl="0" eaLnBrk="0" fontAlgn="base" hangingPunct="0">
        <a:lnSpc>
          <a:spcPct val="90000"/>
        </a:lnSpc>
        <a:spcBef>
          <a:spcPct val="25000"/>
        </a:spcBef>
        <a:spcAft>
          <a:spcPct val="0"/>
        </a:spcAft>
        <a:buClr>
          <a:schemeClr val="tx1"/>
        </a:buClr>
        <a:buAutoNum type="alphaUcPeriod"/>
        <a:defRPr>
          <a:solidFill>
            <a:schemeClr val="tx1"/>
          </a:solidFill>
          <a:latin typeface="+mn-lt"/>
          <a:ea typeface="Calibri" pitchFamily="34" charset="0"/>
          <a:cs typeface="Calibri" pitchFamily="34" charset="0"/>
        </a:defRPr>
      </a:lvl3pPr>
      <a:lvl4pPr marL="914400" indent="-346075" algn="l" rtl="0" eaLnBrk="0" fontAlgn="base" hangingPunct="0">
        <a:spcBef>
          <a:spcPct val="0"/>
        </a:spcBef>
        <a:spcAft>
          <a:spcPts val="1200"/>
        </a:spcAft>
        <a:buClr>
          <a:srgbClr val="FFC000"/>
        </a:buClr>
        <a:buFont typeface="Symbol" pitchFamily="18" charset="2"/>
        <a:buChar char=""/>
        <a:defRPr b="1">
          <a:solidFill>
            <a:srgbClr val="003366"/>
          </a:solidFill>
          <a:latin typeface="Calibri" pitchFamily="34" charset="0"/>
          <a:ea typeface="Calibri" pitchFamily="34" charset="0"/>
          <a:cs typeface="Calibri" pitchFamily="34" charset="0"/>
        </a:defRPr>
      </a:lvl4pPr>
      <a:lvl5pPr marL="1333500" indent="-304800" algn="l" rtl="0" eaLnBrk="0" fontAlgn="base" hangingPunct="0">
        <a:spcBef>
          <a:spcPct val="0"/>
        </a:spcBef>
        <a:spcAft>
          <a:spcPts val="1200"/>
        </a:spcAft>
        <a:buClr>
          <a:schemeClr val="tx1"/>
        </a:buClr>
        <a:buChar char="–"/>
        <a:defRPr sz="1600" b="1">
          <a:solidFill>
            <a:srgbClr val="003366"/>
          </a:solidFill>
          <a:latin typeface="Calibri" pitchFamily="34" charset="0"/>
          <a:ea typeface="Calibri" pitchFamily="34" charset="0"/>
          <a:cs typeface="Calibri" pitchFamily="34" charset="0"/>
        </a:defRPr>
      </a:lvl5pPr>
      <a:lvl6pPr marL="1790700" indent="-304800" algn="l" rtl="0" fontAlgn="base">
        <a:lnSpc>
          <a:spcPct val="90000"/>
        </a:lnSpc>
        <a:spcBef>
          <a:spcPct val="25000"/>
        </a:spcBef>
        <a:spcAft>
          <a:spcPct val="0"/>
        </a:spcAft>
        <a:buClr>
          <a:schemeClr val="tx1"/>
        </a:buClr>
        <a:buChar char="–"/>
        <a:defRPr sz="1600">
          <a:solidFill>
            <a:schemeClr val="tx1"/>
          </a:solidFill>
          <a:latin typeface="+mn-lt"/>
        </a:defRPr>
      </a:lvl6pPr>
      <a:lvl7pPr marL="2247900" indent="-304800" algn="l" rtl="0" fontAlgn="base">
        <a:lnSpc>
          <a:spcPct val="90000"/>
        </a:lnSpc>
        <a:spcBef>
          <a:spcPct val="25000"/>
        </a:spcBef>
        <a:spcAft>
          <a:spcPct val="0"/>
        </a:spcAft>
        <a:buClr>
          <a:schemeClr val="tx1"/>
        </a:buClr>
        <a:buChar char="–"/>
        <a:defRPr sz="1600">
          <a:solidFill>
            <a:schemeClr val="tx1"/>
          </a:solidFill>
          <a:latin typeface="+mn-lt"/>
        </a:defRPr>
      </a:lvl7pPr>
      <a:lvl8pPr marL="2705100" indent="-304800" algn="l" rtl="0" fontAlgn="base">
        <a:lnSpc>
          <a:spcPct val="90000"/>
        </a:lnSpc>
        <a:spcBef>
          <a:spcPct val="25000"/>
        </a:spcBef>
        <a:spcAft>
          <a:spcPct val="0"/>
        </a:spcAft>
        <a:buClr>
          <a:schemeClr val="tx1"/>
        </a:buClr>
        <a:buChar char="–"/>
        <a:defRPr sz="1600">
          <a:solidFill>
            <a:schemeClr val="tx1"/>
          </a:solidFill>
          <a:latin typeface="+mn-lt"/>
        </a:defRPr>
      </a:lvl8pPr>
      <a:lvl9pPr marL="3162300" indent="-304800" algn="l" rtl="0" fontAlgn="base">
        <a:lnSpc>
          <a:spcPct val="90000"/>
        </a:lnSpc>
        <a:spcBef>
          <a:spcPct val="25000"/>
        </a:spcBef>
        <a:spcAft>
          <a:spcPct val="0"/>
        </a:spcAft>
        <a:buClr>
          <a:schemeClr val="tx1"/>
        </a:buClr>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bwMode="gray">
      <p:bgPr>
        <a:solidFill>
          <a:schemeClr val="bg1"/>
        </a:solidFill>
        <a:effectLst/>
      </p:bgPr>
    </p:bg>
    <p:spTree>
      <p:nvGrpSpPr>
        <p:cNvPr id="1" name=""/>
        <p:cNvGrpSpPr/>
        <p:nvPr/>
      </p:nvGrpSpPr>
      <p:grpSpPr>
        <a:xfrm>
          <a:off x="0" y="0"/>
          <a:ext cx="0" cy="0"/>
          <a:chOff x="0" y="0"/>
          <a:chExt cx="0" cy="0"/>
        </a:xfrm>
      </p:grpSpPr>
      <p:pic>
        <p:nvPicPr>
          <p:cNvPr id="7170" name="Picture 2" descr="top blue"/>
          <p:cNvPicPr>
            <a:picLocks noChangeAspect="1" noChangeArrowheads="1"/>
          </p:cNvPicPr>
          <p:nvPr/>
        </p:nvPicPr>
        <p:blipFill>
          <a:blip r:embed="rId11"/>
          <a:srcRect l="23065"/>
          <a:stretch>
            <a:fillRect/>
          </a:stretch>
        </p:blipFill>
        <p:spPr bwMode="auto">
          <a:xfrm>
            <a:off x="0" y="0"/>
            <a:ext cx="9150350" cy="930275"/>
          </a:xfrm>
          <a:prstGeom prst="rect">
            <a:avLst/>
          </a:prstGeom>
          <a:noFill/>
          <a:ln w="9525">
            <a:noFill/>
            <a:miter lim="800000"/>
            <a:headEnd/>
            <a:tailEnd/>
          </a:ln>
        </p:spPr>
      </p:pic>
      <p:sp>
        <p:nvSpPr>
          <p:cNvPr id="7171" name="Rectangle 3"/>
          <p:cNvSpPr>
            <a:spLocks noGrp="1" noChangeArrowheads="1"/>
          </p:cNvSpPr>
          <p:nvPr>
            <p:ph type="title"/>
          </p:nvPr>
        </p:nvSpPr>
        <p:spPr bwMode="white">
          <a:xfrm>
            <a:off x="736600" y="109538"/>
            <a:ext cx="5664200" cy="762000"/>
          </a:xfrm>
          <a:prstGeom prst="rect">
            <a:avLst/>
          </a:prstGeom>
          <a:noFill/>
          <a:ln w="9525" algn="ctr">
            <a:noFill/>
            <a:miter lim="800000"/>
            <a:headEnd/>
            <a:tailEnd/>
          </a:ln>
        </p:spPr>
        <p:txBody>
          <a:bodyPr vert="horz" wrap="square" lIns="91440" tIns="45720" rIns="91440" bIns="45720" numCol="1" anchor="b" anchorCtr="0" compatLnSpc="1">
            <a:prstTxWarp prst="textNoShape">
              <a:avLst/>
            </a:prstTxWarp>
          </a:bodyPr>
          <a:lstStyle/>
          <a:p>
            <a:pPr lvl="0"/>
            <a:r>
              <a:rPr lang="en-US" smtClean="0"/>
              <a:t>Click to edit Master title style</a:t>
            </a:r>
          </a:p>
        </p:txBody>
      </p:sp>
      <p:sp>
        <p:nvSpPr>
          <p:cNvPr id="7172" name="Rectangle 4"/>
          <p:cNvSpPr>
            <a:spLocks noGrp="1" noChangeArrowheads="1"/>
          </p:cNvSpPr>
          <p:nvPr>
            <p:ph type="body" idx="1"/>
          </p:nvPr>
        </p:nvSpPr>
        <p:spPr bwMode="auto">
          <a:xfrm>
            <a:off x="533400" y="1219200"/>
            <a:ext cx="8153400" cy="5181600"/>
          </a:xfrm>
          <a:prstGeom prst="rect">
            <a:avLst/>
          </a:prstGeom>
          <a:noFill/>
          <a:ln w="9525">
            <a:noFill/>
            <a:miter lim="800000"/>
            <a:headEnd/>
            <a:tailEnd/>
          </a:ln>
        </p:spPr>
        <p:txBody>
          <a:bodyPr vert="horz" wrap="square" lIns="45720" tIns="46038" rIns="45720" bIns="46038"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3"/>
            <a:r>
              <a:rPr lang="en-US" altLang="en-US" smtClean="0"/>
              <a:t>Third level</a:t>
            </a:r>
          </a:p>
        </p:txBody>
      </p:sp>
      <p:sp>
        <p:nvSpPr>
          <p:cNvPr id="3198981" name="Line 5"/>
          <p:cNvSpPr>
            <a:spLocks noChangeShapeType="1"/>
          </p:cNvSpPr>
          <p:nvPr/>
        </p:nvSpPr>
        <p:spPr bwMode="auto">
          <a:xfrm>
            <a:off x="-17463" y="6856413"/>
            <a:ext cx="9161463" cy="0"/>
          </a:xfrm>
          <a:prstGeom prst="line">
            <a:avLst/>
          </a:prstGeom>
          <a:noFill/>
          <a:ln w="9525">
            <a:solidFill>
              <a:schemeClr val="bg2"/>
            </a:solidFill>
            <a:round/>
            <a:headEnd/>
            <a:tailEnd/>
          </a:ln>
          <a:effectLst/>
        </p:spPr>
        <p:txBody>
          <a:bodyPr lIns="45720" rIns="45720" anchor="ctr"/>
          <a:lstStyle/>
          <a:p>
            <a:pPr algn="ctr" eaLnBrk="0" fontAlgn="base" hangingPunct="0">
              <a:spcBef>
                <a:spcPct val="0"/>
              </a:spcBef>
              <a:spcAft>
                <a:spcPct val="0"/>
              </a:spcAft>
              <a:defRPr/>
            </a:pPr>
            <a:endParaRPr lang="en-US" sz="1600" dirty="0">
              <a:solidFill>
                <a:srgbClr val="000000"/>
              </a:solidFill>
            </a:endParaRPr>
          </a:p>
        </p:txBody>
      </p:sp>
      <p:pic>
        <p:nvPicPr>
          <p:cNvPr id="7174" name="Picture 6" descr="best ver2b seal"/>
          <p:cNvPicPr>
            <a:picLocks noChangeAspect="1" noChangeArrowheads="1"/>
          </p:cNvPicPr>
          <p:nvPr/>
        </p:nvPicPr>
        <p:blipFill>
          <a:blip r:embed="rId12">
            <a:clrChange>
              <a:clrFrom>
                <a:srgbClr val="003264"/>
              </a:clrFrom>
              <a:clrTo>
                <a:srgbClr val="003264">
                  <a:alpha val="0"/>
                </a:srgbClr>
              </a:clrTo>
            </a:clrChange>
          </a:blip>
          <a:srcRect/>
          <a:stretch>
            <a:fillRect/>
          </a:stretch>
        </p:blipFill>
        <p:spPr bwMode="auto">
          <a:xfrm>
            <a:off x="25400" y="157163"/>
            <a:ext cx="762000" cy="731837"/>
          </a:xfrm>
          <a:prstGeom prst="rect">
            <a:avLst/>
          </a:prstGeom>
          <a:noFill/>
          <a:ln w="9525">
            <a:noFill/>
            <a:miter lim="800000"/>
            <a:headEnd/>
            <a:tailEnd/>
          </a:ln>
        </p:spPr>
      </p:pic>
      <p:sp>
        <p:nvSpPr>
          <p:cNvPr id="3198987" name="AcnSubjectTitle_ID_3198987" hidden="1"/>
          <p:cNvSpPr txBox="1">
            <a:spLocks noChangeArrowheads="1"/>
          </p:cNvSpPr>
          <p:nvPr>
            <p:custDataLst>
              <p:tags r:id="rId9"/>
            </p:custDataLst>
          </p:nvPr>
        </p:nvSpPr>
        <p:spPr bwMode="gray">
          <a:xfrm>
            <a:off x="836613" y="1420813"/>
            <a:ext cx="6985000" cy="244475"/>
          </a:xfrm>
          <a:prstGeom prst="rect">
            <a:avLst/>
          </a:prstGeom>
          <a:noFill/>
          <a:ln w="9525" algn="ctr">
            <a:noFill/>
            <a:miter lim="800000"/>
            <a:headEnd/>
            <a:tailEnd/>
          </a:ln>
          <a:effectLst/>
        </p:spPr>
        <p:txBody>
          <a:bodyPr lIns="0" tIns="0" rIns="0" bIns="0">
            <a:spAutoFit/>
          </a:bodyPr>
          <a:lstStyle/>
          <a:p>
            <a:pPr fontAlgn="base">
              <a:spcBef>
                <a:spcPct val="0"/>
              </a:spcBef>
              <a:spcAft>
                <a:spcPct val="0"/>
              </a:spcAft>
              <a:buClr>
                <a:srgbClr val="000000"/>
              </a:buClr>
              <a:defRPr/>
            </a:pPr>
            <a:r>
              <a:rPr lang="en-US" sz="1600" b="1" dirty="0">
                <a:solidFill>
                  <a:srgbClr val="000000"/>
                </a:solidFill>
              </a:rPr>
              <a:t>Subject Title</a:t>
            </a:r>
          </a:p>
        </p:txBody>
      </p:sp>
      <p:sp>
        <p:nvSpPr>
          <p:cNvPr id="3198988" name="AcnFootnote_ID_3198988" hidden="1"/>
          <p:cNvSpPr txBox="1">
            <a:spLocks noChangeArrowheads="1"/>
          </p:cNvSpPr>
          <p:nvPr>
            <p:custDataLst>
              <p:tags r:id="rId10"/>
            </p:custDataLst>
          </p:nvPr>
        </p:nvSpPr>
        <p:spPr bwMode="gray">
          <a:xfrm>
            <a:off x="836613" y="6254750"/>
            <a:ext cx="5564187" cy="334963"/>
          </a:xfrm>
          <a:prstGeom prst="rect">
            <a:avLst/>
          </a:prstGeom>
          <a:noFill/>
          <a:ln w="9525" algn="ctr">
            <a:noFill/>
            <a:miter lim="800000"/>
            <a:headEnd/>
            <a:tailEnd/>
          </a:ln>
          <a:effectLst/>
        </p:spPr>
        <p:txBody>
          <a:bodyPr lIns="0" tIns="0" rIns="0" bIns="0" anchor="b">
            <a:spAutoFit/>
          </a:bodyPr>
          <a:lstStyle/>
          <a:p>
            <a:pPr marL="538163" indent="-538163" fontAlgn="base">
              <a:spcBef>
                <a:spcPct val="0"/>
              </a:spcBef>
              <a:spcAft>
                <a:spcPct val="0"/>
              </a:spcAft>
              <a:buClr>
                <a:srgbClr val="000000"/>
              </a:buClr>
              <a:defRPr/>
            </a:pPr>
            <a:r>
              <a:rPr lang="en-US" sz="1000" dirty="0">
                <a:solidFill>
                  <a:srgbClr val="000000"/>
                </a:solidFill>
              </a:rPr>
              <a:t>*	Footnote</a:t>
            </a:r>
          </a:p>
          <a:p>
            <a:pPr marL="538163" indent="-538163" fontAlgn="base">
              <a:spcBef>
                <a:spcPct val="20000"/>
              </a:spcBef>
              <a:spcAft>
                <a:spcPct val="0"/>
              </a:spcAft>
              <a:buClr>
                <a:srgbClr val="000000"/>
              </a:buClr>
              <a:defRPr/>
            </a:pPr>
            <a:r>
              <a:rPr lang="en-US" sz="1000" dirty="0">
                <a:solidFill>
                  <a:srgbClr val="000000"/>
                </a:solidFill>
              </a:rPr>
              <a:t>Source:	Source</a:t>
            </a:r>
          </a:p>
        </p:txBody>
      </p:sp>
      <p:sp>
        <p:nvSpPr>
          <p:cNvPr id="9" name="Text Box 9"/>
          <p:cNvSpPr txBox="1">
            <a:spLocks noChangeArrowheads="1"/>
          </p:cNvSpPr>
          <p:nvPr/>
        </p:nvSpPr>
        <p:spPr bwMode="auto">
          <a:xfrm>
            <a:off x="4038600" y="6445250"/>
            <a:ext cx="1066800" cy="244475"/>
          </a:xfrm>
          <a:prstGeom prst="rect">
            <a:avLst/>
          </a:prstGeom>
          <a:noFill/>
          <a:ln w="9525">
            <a:noFill/>
            <a:miter lim="800000"/>
            <a:headEnd/>
            <a:tailEnd/>
          </a:ln>
          <a:effectLst/>
        </p:spPr>
        <p:txBody>
          <a:bodyPr lIns="45720" rIns="45720">
            <a:spAutoFit/>
          </a:bodyPr>
          <a:lstStyle/>
          <a:p>
            <a:pPr algn="ctr" eaLnBrk="0" fontAlgn="base" hangingPunct="0">
              <a:spcBef>
                <a:spcPct val="50000"/>
              </a:spcBef>
              <a:spcAft>
                <a:spcPct val="0"/>
              </a:spcAft>
              <a:defRPr/>
            </a:pPr>
            <a:fld id="{6675420D-CD84-4F3B-B8B6-EF0F67C2EF0E}" type="slidenum">
              <a:rPr lang="en-US" sz="1000">
                <a:solidFill>
                  <a:srgbClr val="000000"/>
                </a:solidFill>
              </a:rPr>
              <a:pPr algn="ctr" eaLnBrk="0" fontAlgn="base" hangingPunct="0">
                <a:spcBef>
                  <a:spcPct val="50000"/>
                </a:spcBef>
                <a:spcAft>
                  <a:spcPct val="0"/>
                </a:spcAft>
                <a:defRPr/>
              </a:pPr>
              <a:t>‹#›</a:t>
            </a:fld>
            <a:endParaRPr lang="en-US" sz="1000" dirty="0">
              <a:solidFill>
                <a:srgbClr val="000000"/>
              </a:solidFill>
            </a:endParaRPr>
          </a:p>
        </p:txBody>
      </p:sp>
    </p:spTree>
    <p:extLst>
      <p:ext uri="{BB962C8B-B14F-4D97-AF65-F5344CB8AC3E}">
        <p14:creationId xmlns:p14="http://schemas.microsoft.com/office/powerpoint/2010/main" val="2802442449"/>
      </p:ext>
    </p:extLst>
  </p:cSld>
  <p:clrMap bg1="lt1" tx1="dk1" bg2="lt2" tx2="dk2" accent1="accent1" accent2="accent2" accent3="accent3" accent4="accent4" accent5="accent5" accent6="accent6" hlink="hlink" folHlink="folHlink"/>
  <p:sldLayoutIdLst>
    <p:sldLayoutId id="2147483699" r:id="rId1"/>
    <p:sldLayoutId id="2147483700" r:id="rId2"/>
    <p:sldLayoutId id="2147483701" r:id="rId3"/>
    <p:sldLayoutId id="2147483702" r:id="rId4"/>
    <p:sldLayoutId id="2147483703" r:id="rId5"/>
    <p:sldLayoutId id="2147483704" r:id="rId6"/>
    <p:sldLayoutId id="2147483705" r:id="rId7"/>
  </p:sldLayoutIdLst>
  <p:transition/>
  <p:hf sldNum="0" hdr="0" ftr="0"/>
  <p:txStyles>
    <p:titleStyle>
      <a:lvl1pPr algn="l" rtl="0" eaLnBrk="0" fontAlgn="base" hangingPunct="0">
        <a:spcBef>
          <a:spcPct val="20000"/>
        </a:spcBef>
        <a:spcAft>
          <a:spcPct val="0"/>
        </a:spcAft>
        <a:tabLst>
          <a:tab pos="915988" algn="l"/>
        </a:tabLst>
        <a:defRPr sz="2400" b="1">
          <a:solidFill>
            <a:srgbClr val="FFC000"/>
          </a:solidFill>
          <a:latin typeface="+mj-lt"/>
          <a:ea typeface="+mj-ea"/>
          <a:cs typeface="+mj-cs"/>
        </a:defRPr>
      </a:lvl1pPr>
      <a:lvl2pPr algn="l" rtl="0" eaLnBrk="0" fontAlgn="base" hangingPunct="0">
        <a:spcBef>
          <a:spcPct val="20000"/>
        </a:spcBef>
        <a:spcAft>
          <a:spcPct val="0"/>
        </a:spcAft>
        <a:tabLst>
          <a:tab pos="915988" algn="l"/>
        </a:tabLst>
        <a:defRPr sz="2400" b="1">
          <a:solidFill>
            <a:srgbClr val="FFC000"/>
          </a:solidFill>
          <a:latin typeface="Arial" pitchFamily="34" charset="0"/>
        </a:defRPr>
      </a:lvl2pPr>
      <a:lvl3pPr algn="l" rtl="0" eaLnBrk="0" fontAlgn="base" hangingPunct="0">
        <a:spcBef>
          <a:spcPct val="20000"/>
        </a:spcBef>
        <a:spcAft>
          <a:spcPct val="0"/>
        </a:spcAft>
        <a:tabLst>
          <a:tab pos="915988" algn="l"/>
        </a:tabLst>
        <a:defRPr sz="2400" b="1">
          <a:solidFill>
            <a:srgbClr val="FFC000"/>
          </a:solidFill>
          <a:latin typeface="Arial" pitchFamily="34" charset="0"/>
        </a:defRPr>
      </a:lvl3pPr>
      <a:lvl4pPr algn="l" rtl="0" eaLnBrk="0" fontAlgn="base" hangingPunct="0">
        <a:spcBef>
          <a:spcPct val="20000"/>
        </a:spcBef>
        <a:spcAft>
          <a:spcPct val="0"/>
        </a:spcAft>
        <a:tabLst>
          <a:tab pos="915988" algn="l"/>
        </a:tabLst>
        <a:defRPr sz="2400" b="1">
          <a:solidFill>
            <a:srgbClr val="FFC000"/>
          </a:solidFill>
          <a:latin typeface="Arial" pitchFamily="34" charset="0"/>
        </a:defRPr>
      </a:lvl4pPr>
      <a:lvl5pPr algn="l" rtl="0" eaLnBrk="0" fontAlgn="base" hangingPunct="0">
        <a:spcBef>
          <a:spcPct val="20000"/>
        </a:spcBef>
        <a:spcAft>
          <a:spcPct val="0"/>
        </a:spcAft>
        <a:tabLst>
          <a:tab pos="915988" algn="l"/>
        </a:tabLst>
        <a:defRPr sz="2400" b="1">
          <a:solidFill>
            <a:srgbClr val="FFC000"/>
          </a:solidFill>
          <a:latin typeface="Arial" pitchFamily="34" charset="0"/>
        </a:defRPr>
      </a:lvl5pPr>
      <a:lvl6pPr marL="457200" algn="l" rtl="0" eaLnBrk="0" fontAlgn="base" hangingPunct="0">
        <a:spcBef>
          <a:spcPct val="20000"/>
        </a:spcBef>
        <a:spcAft>
          <a:spcPct val="0"/>
        </a:spcAft>
        <a:tabLst>
          <a:tab pos="915988" algn="l"/>
        </a:tabLst>
        <a:defRPr sz="2400" b="1">
          <a:solidFill>
            <a:schemeClr val="accent1"/>
          </a:solidFill>
          <a:latin typeface="Arial" pitchFamily="34" charset="0"/>
        </a:defRPr>
      </a:lvl6pPr>
      <a:lvl7pPr marL="914400" algn="l" rtl="0" eaLnBrk="0" fontAlgn="base" hangingPunct="0">
        <a:spcBef>
          <a:spcPct val="20000"/>
        </a:spcBef>
        <a:spcAft>
          <a:spcPct val="0"/>
        </a:spcAft>
        <a:tabLst>
          <a:tab pos="915988" algn="l"/>
        </a:tabLst>
        <a:defRPr sz="2400" b="1">
          <a:solidFill>
            <a:schemeClr val="accent1"/>
          </a:solidFill>
          <a:latin typeface="Arial" pitchFamily="34" charset="0"/>
        </a:defRPr>
      </a:lvl7pPr>
      <a:lvl8pPr marL="1371600" algn="l" rtl="0" eaLnBrk="0" fontAlgn="base" hangingPunct="0">
        <a:spcBef>
          <a:spcPct val="20000"/>
        </a:spcBef>
        <a:spcAft>
          <a:spcPct val="0"/>
        </a:spcAft>
        <a:tabLst>
          <a:tab pos="915988" algn="l"/>
        </a:tabLst>
        <a:defRPr sz="2400" b="1">
          <a:solidFill>
            <a:schemeClr val="accent1"/>
          </a:solidFill>
          <a:latin typeface="Arial" pitchFamily="34" charset="0"/>
        </a:defRPr>
      </a:lvl8pPr>
      <a:lvl9pPr marL="1828800" algn="l" rtl="0" eaLnBrk="0" fontAlgn="base" hangingPunct="0">
        <a:spcBef>
          <a:spcPct val="20000"/>
        </a:spcBef>
        <a:spcAft>
          <a:spcPct val="0"/>
        </a:spcAft>
        <a:tabLst>
          <a:tab pos="915988" algn="l"/>
        </a:tabLst>
        <a:defRPr sz="2400" b="1">
          <a:solidFill>
            <a:schemeClr val="accent1"/>
          </a:solidFill>
          <a:latin typeface="Arial" pitchFamily="34" charset="0"/>
        </a:defRPr>
      </a:lvl9pPr>
    </p:titleStyle>
    <p:bodyStyle>
      <a:lvl1pPr marL="381000" indent="-381000" algn="l" rtl="0" eaLnBrk="0" fontAlgn="base" hangingPunct="0">
        <a:spcBef>
          <a:spcPct val="0"/>
        </a:spcBef>
        <a:spcAft>
          <a:spcPts val="1200"/>
        </a:spcAft>
        <a:buClr>
          <a:srgbClr val="FFC000"/>
        </a:buClr>
        <a:buSzPct val="80000"/>
        <a:buFont typeface="Wingdings" pitchFamily="2" charset="2"/>
        <a:buChar char="n"/>
        <a:defRPr b="1">
          <a:solidFill>
            <a:srgbClr val="003366"/>
          </a:solidFill>
          <a:latin typeface="Calibri" pitchFamily="34" charset="0"/>
          <a:ea typeface="Calibri" pitchFamily="34" charset="0"/>
          <a:cs typeface="Calibri" pitchFamily="34" charset="0"/>
        </a:defRPr>
      </a:lvl1pPr>
      <a:lvl2pPr marL="568325" indent="-222250" algn="l" rtl="0" eaLnBrk="0" fontAlgn="base" hangingPunct="0">
        <a:spcBef>
          <a:spcPct val="0"/>
        </a:spcBef>
        <a:spcAft>
          <a:spcPts val="1200"/>
        </a:spcAft>
        <a:buClr>
          <a:srgbClr val="FFC000"/>
        </a:buClr>
        <a:buSzPct val="115000"/>
        <a:buFont typeface="Calibri" pitchFamily="34" charset="0"/>
        <a:buChar char="•"/>
        <a:defRPr b="1">
          <a:solidFill>
            <a:srgbClr val="003366"/>
          </a:solidFill>
          <a:latin typeface="Calibri" pitchFamily="34" charset="0"/>
          <a:ea typeface="Calibri" pitchFamily="34" charset="0"/>
          <a:cs typeface="Calibri" pitchFamily="34" charset="0"/>
        </a:defRPr>
      </a:lvl2pPr>
      <a:lvl3pPr marL="739775" indent="-342900" algn="l" rtl="0" eaLnBrk="0" fontAlgn="base" hangingPunct="0">
        <a:lnSpc>
          <a:spcPct val="90000"/>
        </a:lnSpc>
        <a:spcBef>
          <a:spcPct val="25000"/>
        </a:spcBef>
        <a:spcAft>
          <a:spcPct val="0"/>
        </a:spcAft>
        <a:buClr>
          <a:schemeClr val="tx1"/>
        </a:buClr>
        <a:buAutoNum type="alphaUcPeriod"/>
        <a:defRPr>
          <a:solidFill>
            <a:schemeClr val="tx1"/>
          </a:solidFill>
          <a:latin typeface="+mn-lt"/>
          <a:ea typeface="Calibri" pitchFamily="34" charset="0"/>
          <a:cs typeface="Calibri" pitchFamily="34" charset="0"/>
        </a:defRPr>
      </a:lvl3pPr>
      <a:lvl4pPr marL="914400" indent="-346075" algn="l" rtl="0" eaLnBrk="0" fontAlgn="base" hangingPunct="0">
        <a:spcBef>
          <a:spcPct val="0"/>
        </a:spcBef>
        <a:spcAft>
          <a:spcPts val="1200"/>
        </a:spcAft>
        <a:buClr>
          <a:srgbClr val="FFC000"/>
        </a:buClr>
        <a:buFont typeface="Symbol" pitchFamily="18" charset="2"/>
        <a:buChar char=""/>
        <a:defRPr b="1">
          <a:solidFill>
            <a:srgbClr val="003366"/>
          </a:solidFill>
          <a:latin typeface="Calibri" pitchFamily="34" charset="0"/>
          <a:ea typeface="Calibri" pitchFamily="34" charset="0"/>
          <a:cs typeface="Calibri" pitchFamily="34" charset="0"/>
        </a:defRPr>
      </a:lvl4pPr>
      <a:lvl5pPr marL="1333500" indent="-304800" algn="l" rtl="0" eaLnBrk="0" fontAlgn="base" hangingPunct="0">
        <a:spcBef>
          <a:spcPct val="0"/>
        </a:spcBef>
        <a:spcAft>
          <a:spcPts val="1200"/>
        </a:spcAft>
        <a:buClr>
          <a:schemeClr val="tx1"/>
        </a:buClr>
        <a:buChar char="–"/>
        <a:defRPr sz="1600" b="1">
          <a:solidFill>
            <a:srgbClr val="003366"/>
          </a:solidFill>
          <a:latin typeface="Calibri" pitchFamily="34" charset="0"/>
          <a:ea typeface="Calibri" pitchFamily="34" charset="0"/>
          <a:cs typeface="Calibri" pitchFamily="34" charset="0"/>
        </a:defRPr>
      </a:lvl5pPr>
      <a:lvl6pPr marL="1790700" indent="-304800" algn="l" rtl="0" fontAlgn="base">
        <a:lnSpc>
          <a:spcPct val="90000"/>
        </a:lnSpc>
        <a:spcBef>
          <a:spcPct val="25000"/>
        </a:spcBef>
        <a:spcAft>
          <a:spcPct val="0"/>
        </a:spcAft>
        <a:buClr>
          <a:schemeClr val="tx1"/>
        </a:buClr>
        <a:buChar char="–"/>
        <a:defRPr sz="1600">
          <a:solidFill>
            <a:schemeClr val="tx1"/>
          </a:solidFill>
          <a:latin typeface="+mn-lt"/>
        </a:defRPr>
      </a:lvl6pPr>
      <a:lvl7pPr marL="2247900" indent="-304800" algn="l" rtl="0" fontAlgn="base">
        <a:lnSpc>
          <a:spcPct val="90000"/>
        </a:lnSpc>
        <a:spcBef>
          <a:spcPct val="25000"/>
        </a:spcBef>
        <a:spcAft>
          <a:spcPct val="0"/>
        </a:spcAft>
        <a:buClr>
          <a:schemeClr val="tx1"/>
        </a:buClr>
        <a:buChar char="–"/>
        <a:defRPr sz="1600">
          <a:solidFill>
            <a:schemeClr val="tx1"/>
          </a:solidFill>
          <a:latin typeface="+mn-lt"/>
        </a:defRPr>
      </a:lvl7pPr>
      <a:lvl8pPr marL="2705100" indent="-304800" algn="l" rtl="0" fontAlgn="base">
        <a:lnSpc>
          <a:spcPct val="90000"/>
        </a:lnSpc>
        <a:spcBef>
          <a:spcPct val="25000"/>
        </a:spcBef>
        <a:spcAft>
          <a:spcPct val="0"/>
        </a:spcAft>
        <a:buClr>
          <a:schemeClr val="tx1"/>
        </a:buClr>
        <a:buChar char="–"/>
        <a:defRPr sz="1600">
          <a:solidFill>
            <a:schemeClr val="tx1"/>
          </a:solidFill>
          <a:latin typeface="+mn-lt"/>
        </a:defRPr>
      </a:lvl8pPr>
      <a:lvl9pPr marL="3162300" indent="-304800" algn="l" rtl="0" fontAlgn="base">
        <a:lnSpc>
          <a:spcPct val="90000"/>
        </a:lnSpc>
        <a:spcBef>
          <a:spcPct val="25000"/>
        </a:spcBef>
        <a:spcAft>
          <a:spcPct val="0"/>
        </a:spcAft>
        <a:buClr>
          <a:schemeClr val="tx1"/>
        </a:buClr>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bwMode="gray">
      <p:bgPr>
        <a:solidFill>
          <a:schemeClr val="bg1"/>
        </a:solidFill>
        <a:effectLst/>
      </p:bgPr>
    </p:bg>
    <p:spTree>
      <p:nvGrpSpPr>
        <p:cNvPr id="1" name=""/>
        <p:cNvGrpSpPr/>
        <p:nvPr/>
      </p:nvGrpSpPr>
      <p:grpSpPr>
        <a:xfrm>
          <a:off x="0" y="0"/>
          <a:ext cx="0" cy="0"/>
          <a:chOff x="0" y="0"/>
          <a:chExt cx="0" cy="0"/>
        </a:xfrm>
      </p:grpSpPr>
      <p:pic>
        <p:nvPicPr>
          <p:cNvPr id="1026" name="Picture 2" descr="top blue"/>
          <p:cNvPicPr>
            <a:picLocks noChangeAspect="1" noChangeArrowheads="1"/>
          </p:cNvPicPr>
          <p:nvPr/>
        </p:nvPicPr>
        <p:blipFill>
          <a:blip r:embed="rId10"/>
          <a:srcRect l="23065"/>
          <a:stretch>
            <a:fillRect/>
          </a:stretch>
        </p:blipFill>
        <p:spPr bwMode="auto">
          <a:xfrm>
            <a:off x="0" y="0"/>
            <a:ext cx="9150350" cy="930275"/>
          </a:xfrm>
          <a:prstGeom prst="rect">
            <a:avLst/>
          </a:prstGeom>
          <a:noFill/>
          <a:ln w="9525">
            <a:noFill/>
            <a:miter lim="800000"/>
            <a:headEnd/>
            <a:tailEnd/>
          </a:ln>
        </p:spPr>
      </p:pic>
      <p:sp>
        <p:nvSpPr>
          <p:cNvPr id="1027" name="Rectangle 3"/>
          <p:cNvSpPr>
            <a:spLocks noGrp="1" noChangeArrowheads="1"/>
          </p:cNvSpPr>
          <p:nvPr>
            <p:ph type="title"/>
          </p:nvPr>
        </p:nvSpPr>
        <p:spPr bwMode="white">
          <a:xfrm>
            <a:off x="736600" y="109538"/>
            <a:ext cx="5664200" cy="762000"/>
          </a:xfrm>
          <a:prstGeom prst="rect">
            <a:avLst/>
          </a:prstGeom>
          <a:noFill/>
          <a:ln w="9525" algn="ctr">
            <a:noFill/>
            <a:miter lim="800000"/>
            <a:headEnd/>
            <a:tailEnd/>
          </a:ln>
        </p:spPr>
        <p:txBody>
          <a:bodyPr vert="horz" wrap="square" lIns="91440" tIns="45720" rIns="91440" bIns="45720" numCol="1" anchor="b" anchorCtr="0" compatLnSpc="1">
            <a:prstTxWarp prst="textNoShape">
              <a:avLst/>
            </a:prstTxWarp>
          </a:bodyPr>
          <a:lstStyle/>
          <a:p>
            <a:pPr lvl="0"/>
            <a:r>
              <a:rPr lang="en-US" smtClean="0"/>
              <a:t>Click to edit Master title style</a:t>
            </a:r>
          </a:p>
        </p:txBody>
      </p:sp>
      <p:sp>
        <p:nvSpPr>
          <p:cNvPr id="1028" name="Rectangle 4"/>
          <p:cNvSpPr>
            <a:spLocks noGrp="1" noChangeArrowheads="1"/>
          </p:cNvSpPr>
          <p:nvPr>
            <p:ph type="body" idx="1"/>
          </p:nvPr>
        </p:nvSpPr>
        <p:spPr bwMode="auto">
          <a:xfrm>
            <a:off x="533400" y="1219200"/>
            <a:ext cx="8153400" cy="5181600"/>
          </a:xfrm>
          <a:prstGeom prst="rect">
            <a:avLst/>
          </a:prstGeom>
          <a:noFill/>
          <a:ln w="9525">
            <a:noFill/>
            <a:miter lim="800000"/>
            <a:headEnd/>
            <a:tailEnd/>
          </a:ln>
        </p:spPr>
        <p:txBody>
          <a:bodyPr vert="horz" wrap="square" lIns="45720" tIns="46038" rIns="45720" bIns="46038"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3"/>
            <a:r>
              <a:rPr lang="en-US" altLang="en-US" smtClean="0"/>
              <a:t>Third level</a:t>
            </a:r>
          </a:p>
        </p:txBody>
      </p:sp>
      <p:sp>
        <p:nvSpPr>
          <p:cNvPr id="3198981" name="Line 5"/>
          <p:cNvSpPr>
            <a:spLocks noChangeShapeType="1"/>
          </p:cNvSpPr>
          <p:nvPr/>
        </p:nvSpPr>
        <p:spPr bwMode="auto">
          <a:xfrm>
            <a:off x="-17463" y="6856413"/>
            <a:ext cx="9161463" cy="0"/>
          </a:xfrm>
          <a:prstGeom prst="line">
            <a:avLst/>
          </a:prstGeom>
          <a:noFill/>
          <a:ln w="9525">
            <a:solidFill>
              <a:schemeClr val="bg2"/>
            </a:solidFill>
            <a:round/>
            <a:headEnd/>
            <a:tailEnd/>
          </a:ln>
          <a:effectLst/>
        </p:spPr>
        <p:txBody>
          <a:bodyPr lIns="45720" rIns="45720" anchor="ctr"/>
          <a:lstStyle/>
          <a:p>
            <a:pPr algn="ctr" eaLnBrk="0" fontAlgn="base" hangingPunct="0">
              <a:spcBef>
                <a:spcPct val="0"/>
              </a:spcBef>
              <a:spcAft>
                <a:spcPct val="0"/>
              </a:spcAft>
              <a:defRPr/>
            </a:pPr>
            <a:endParaRPr lang="en-US" sz="1600" dirty="0">
              <a:solidFill>
                <a:srgbClr val="000000"/>
              </a:solidFill>
            </a:endParaRPr>
          </a:p>
        </p:txBody>
      </p:sp>
      <p:pic>
        <p:nvPicPr>
          <p:cNvPr id="1030" name="Picture 6" descr="best ver2b seal"/>
          <p:cNvPicPr>
            <a:picLocks noChangeAspect="1" noChangeArrowheads="1"/>
          </p:cNvPicPr>
          <p:nvPr/>
        </p:nvPicPr>
        <p:blipFill>
          <a:blip r:embed="rId11">
            <a:clrChange>
              <a:clrFrom>
                <a:srgbClr val="003264"/>
              </a:clrFrom>
              <a:clrTo>
                <a:srgbClr val="003264">
                  <a:alpha val="0"/>
                </a:srgbClr>
              </a:clrTo>
            </a:clrChange>
          </a:blip>
          <a:srcRect/>
          <a:stretch>
            <a:fillRect/>
          </a:stretch>
        </p:blipFill>
        <p:spPr bwMode="auto">
          <a:xfrm>
            <a:off x="25400" y="157163"/>
            <a:ext cx="762000" cy="731837"/>
          </a:xfrm>
          <a:prstGeom prst="rect">
            <a:avLst/>
          </a:prstGeom>
          <a:noFill/>
          <a:ln w="9525">
            <a:noFill/>
            <a:miter lim="800000"/>
            <a:headEnd/>
            <a:tailEnd/>
          </a:ln>
        </p:spPr>
      </p:pic>
      <p:sp>
        <p:nvSpPr>
          <p:cNvPr id="3198985" name="Text Box 9"/>
          <p:cNvSpPr txBox="1">
            <a:spLocks noChangeArrowheads="1"/>
          </p:cNvSpPr>
          <p:nvPr/>
        </p:nvSpPr>
        <p:spPr bwMode="auto">
          <a:xfrm>
            <a:off x="4038600" y="6445250"/>
            <a:ext cx="1066800" cy="244475"/>
          </a:xfrm>
          <a:prstGeom prst="rect">
            <a:avLst/>
          </a:prstGeom>
          <a:noFill/>
          <a:ln w="9525">
            <a:noFill/>
            <a:miter lim="800000"/>
            <a:headEnd/>
            <a:tailEnd/>
          </a:ln>
          <a:effectLst/>
        </p:spPr>
        <p:txBody>
          <a:bodyPr lIns="45720" rIns="45720">
            <a:spAutoFit/>
          </a:bodyPr>
          <a:lstStyle/>
          <a:p>
            <a:pPr algn="ctr" eaLnBrk="0" fontAlgn="base" hangingPunct="0">
              <a:spcBef>
                <a:spcPct val="50000"/>
              </a:spcBef>
              <a:spcAft>
                <a:spcPct val="0"/>
              </a:spcAft>
              <a:defRPr/>
            </a:pPr>
            <a:fld id="{74C11B1E-D27A-4545-9113-CFB59631C2EA}" type="slidenum">
              <a:rPr lang="en-US" sz="1000">
                <a:solidFill>
                  <a:srgbClr val="000000"/>
                </a:solidFill>
              </a:rPr>
              <a:pPr algn="ctr" eaLnBrk="0" fontAlgn="base" hangingPunct="0">
                <a:spcBef>
                  <a:spcPct val="50000"/>
                </a:spcBef>
                <a:spcAft>
                  <a:spcPct val="0"/>
                </a:spcAft>
                <a:defRPr/>
              </a:pPr>
              <a:t>‹#›</a:t>
            </a:fld>
            <a:endParaRPr lang="en-US" sz="1000" dirty="0">
              <a:solidFill>
                <a:srgbClr val="000000"/>
              </a:solidFill>
            </a:endParaRPr>
          </a:p>
        </p:txBody>
      </p:sp>
      <p:sp>
        <p:nvSpPr>
          <p:cNvPr id="3198987" name="AcnSubjectTitle_ID_3198987" hidden="1"/>
          <p:cNvSpPr txBox="1">
            <a:spLocks noChangeArrowheads="1"/>
          </p:cNvSpPr>
          <p:nvPr>
            <p:custDataLst>
              <p:tags r:id="rId8"/>
            </p:custDataLst>
          </p:nvPr>
        </p:nvSpPr>
        <p:spPr bwMode="gray">
          <a:xfrm>
            <a:off x="836613" y="1420813"/>
            <a:ext cx="6985000" cy="244475"/>
          </a:xfrm>
          <a:prstGeom prst="rect">
            <a:avLst/>
          </a:prstGeom>
          <a:noFill/>
          <a:ln w="9525" algn="ctr">
            <a:noFill/>
            <a:miter lim="800000"/>
            <a:headEnd/>
            <a:tailEnd/>
          </a:ln>
          <a:effectLst/>
        </p:spPr>
        <p:txBody>
          <a:bodyPr lIns="0" tIns="0" rIns="0" bIns="0">
            <a:spAutoFit/>
          </a:bodyPr>
          <a:lstStyle/>
          <a:p>
            <a:pPr fontAlgn="base">
              <a:spcBef>
                <a:spcPct val="0"/>
              </a:spcBef>
              <a:spcAft>
                <a:spcPct val="0"/>
              </a:spcAft>
              <a:buClr>
                <a:srgbClr val="000000"/>
              </a:buClr>
              <a:defRPr/>
            </a:pPr>
            <a:r>
              <a:rPr lang="en-US" sz="1600" b="1" dirty="0">
                <a:solidFill>
                  <a:srgbClr val="000000"/>
                </a:solidFill>
              </a:rPr>
              <a:t>Subject Title</a:t>
            </a:r>
          </a:p>
        </p:txBody>
      </p:sp>
      <p:sp>
        <p:nvSpPr>
          <p:cNvPr id="3198988" name="AcnFootnote_ID_3198988" hidden="1"/>
          <p:cNvSpPr txBox="1">
            <a:spLocks noChangeArrowheads="1"/>
          </p:cNvSpPr>
          <p:nvPr>
            <p:custDataLst>
              <p:tags r:id="rId9"/>
            </p:custDataLst>
          </p:nvPr>
        </p:nvSpPr>
        <p:spPr bwMode="gray">
          <a:xfrm>
            <a:off x="836613" y="6254750"/>
            <a:ext cx="5564187" cy="334963"/>
          </a:xfrm>
          <a:prstGeom prst="rect">
            <a:avLst/>
          </a:prstGeom>
          <a:noFill/>
          <a:ln w="9525" algn="ctr">
            <a:noFill/>
            <a:miter lim="800000"/>
            <a:headEnd/>
            <a:tailEnd/>
          </a:ln>
          <a:effectLst/>
        </p:spPr>
        <p:txBody>
          <a:bodyPr lIns="0" tIns="0" rIns="0" bIns="0" anchor="b">
            <a:spAutoFit/>
          </a:bodyPr>
          <a:lstStyle/>
          <a:p>
            <a:pPr marL="538163" indent="-538163" fontAlgn="base">
              <a:spcBef>
                <a:spcPct val="0"/>
              </a:spcBef>
              <a:spcAft>
                <a:spcPct val="0"/>
              </a:spcAft>
              <a:buClr>
                <a:srgbClr val="000000"/>
              </a:buClr>
              <a:defRPr/>
            </a:pPr>
            <a:r>
              <a:rPr lang="en-US" sz="1000" dirty="0">
                <a:solidFill>
                  <a:srgbClr val="000000"/>
                </a:solidFill>
              </a:rPr>
              <a:t>*	Footnote</a:t>
            </a:r>
          </a:p>
          <a:p>
            <a:pPr marL="538163" indent="-538163" fontAlgn="base">
              <a:spcBef>
                <a:spcPct val="20000"/>
              </a:spcBef>
              <a:spcAft>
                <a:spcPct val="0"/>
              </a:spcAft>
              <a:buClr>
                <a:srgbClr val="000000"/>
              </a:buClr>
              <a:defRPr/>
            </a:pPr>
            <a:r>
              <a:rPr lang="en-US" sz="1000" dirty="0">
                <a:solidFill>
                  <a:srgbClr val="000000"/>
                </a:solidFill>
              </a:rPr>
              <a:t>Source:	Source</a:t>
            </a:r>
          </a:p>
        </p:txBody>
      </p:sp>
    </p:spTree>
    <p:extLst>
      <p:ext uri="{BB962C8B-B14F-4D97-AF65-F5344CB8AC3E}">
        <p14:creationId xmlns:p14="http://schemas.microsoft.com/office/powerpoint/2010/main" val="936009040"/>
      </p:ext>
    </p:extLst>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Lst>
  <p:transition/>
  <p:hf sldNum="0" hdr="0" dt="0"/>
  <p:txStyles>
    <p:titleStyle>
      <a:lvl1pPr algn="l" rtl="0" eaLnBrk="0" fontAlgn="base" hangingPunct="0">
        <a:spcBef>
          <a:spcPct val="20000"/>
        </a:spcBef>
        <a:spcAft>
          <a:spcPct val="0"/>
        </a:spcAft>
        <a:tabLst>
          <a:tab pos="915988" algn="l"/>
        </a:tabLst>
        <a:defRPr sz="2400" b="1">
          <a:solidFill>
            <a:srgbClr val="FFC000"/>
          </a:solidFill>
          <a:latin typeface="+mj-lt"/>
          <a:ea typeface="+mj-ea"/>
          <a:cs typeface="+mj-cs"/>
        </a:defRPr>
      </a:lvl1pPr>
      <a:lvl2pPr algn="l" rtl="0" eaLnBrk="0" fontAlgn="base" hangingPunct="0">
        <a:spcBef>
          <a:spcPct val="20000"/>
        </a:spcBef>
        <a:spcAft>
          <a:spcPct val="0"/>
        </a:spcAft>
        <a:tabLst>
          <a:tab pos="915988" algn="l"/>
        </a:tabLst>
        <a:defRPr sz="2400" b="1">
          <a:solidFill>
            <a:srgbClr val="FFC000"/>
          </a:solidFill>
          <a:latin typeface="Arial" pitchFamily="34" charset="0"/>
        </a:defRPr>
      </a:lvl2pPr>
      <a:lvl3pPr algn="l" rtl="0" eaLnBrk="0" fontAlgn="base" hangingPunct="0">
        <a:spcBef>
          <a:spcPct val="20000"/>
        </a:spcBef>
        <a:spcAft>
          <a:spcPct val="0"/>
        </a:spcAft>
        <a:tabLst>
          <a:tab pos="915988" algn="l"/>
        </a:tabLst>
        <a:defRPr sz="2400" b="1">
          <a:solidFill>
            <a:srgbClr val="FFC000"/>
          </a:solidFill>
          <a:latin typeface="Arial" pitchFamily="34" charset="0"/>
        </a:defRPr>
      </a:lvl3pPr>
      <a:lvl4pPr algn="l" rtl="0" eaLnBrk="0" fontAlgn="base" hangingPunct="0">
        <a:spcBef>
          <a:spcPct val="20000"/>
        </a:spcBef>
        <a:spcAft>
          <a:spcPct val="0"/>
        </a:spcAft>
        <a:tabLst>
          <a:tab pos="915988" algn="l"/>
        </a:tabLst>
        <a:defRPr sz="2400" b="1">
          <a:solidFill>
            <a:srgbClr val="FFC000"/>
          </a:solidFill>
          <a:latin typeface="Arial" pitchFamily="34" charset="0"/>
        </a:defRPr>
      </a:lvl4pPr>
      <a:lvl5pPr algn="l" rtl="0" eaLnBrk="0" fontAlgn="base" hangingPunct="0">
        <a:spcBef>
          <a:spcPct val="20000"/>
        </a:spcBef>
        <a:spcAft>
          <a:spcPct val="0"/>
        </a:spcAft>
        <a:tabLst>
          <a:tab pos="915988" algn="l"/>
        </a:tabLst>
        <a:defRPr sz="2400" b="1">
          <a:solidFill>
            <a:srgbClr val="FFC000"/>
          </a:solidFill>
          <a:latin typeface="Arial" pitchFamily="34" charset="0"/>
        </a:defRPr>
      </a:lvl5pPr>
      <a:lvl6pPr marL="457200" algn="l" rtl="0" eaLnBrk="0" fontAlgn="base" hangingPunct="0">
        <a:spcBef>
          <a:spcPct val="20000"/>
        </a:spcBef>
        <a:spcAft>
          <a:spcPct val="0"/>
        </a:spcAft>
        <a:tabLst>
          <a:tab pos="915988" algn="l"/>
        </a:tabLst>
        <a:defRPr sz="2400" b="1">
          <a:solidFill>
            <a:schemeClr val="accent1"/>
          </a:solidFill>
          <a:latin typeface="Arial" pitchFamily="34" charset="0"/>
        </a:defRPr>
      </a:lvl6pPr>
      <a:lvl7pPr marL="914400" algn="l" rtl="0" eaLnBrk="0" fontAlgn="base" hangingPunct="0">
        <a:spcBef>
          <a:spcPct val="20000"/>
        </a:spcBef>
        <a:spcAft>
          <a:spcPct val="0"/>
        </a:spcAft>
        <a:tabLst>
          <a:tab pos="915988" algn="l"/>
        </a:tabLst>
        <a:defRPr sz="2400" b="1">
          <a:solidFill>
            <a:schemeClr val="accent1"/>
          </a:solidFill>
          <a:latin typeface="Arial" pitchFamily="34" charset="0"/>
        </a:defRPr>
      </a:lvl7pPr>
      <a:lvl8pPr marL="1371600" algn="l" rtl="0" eaLnBrk="0" fontAlgn="base" hangingPunct="0">
        <a:spcBef>
          <a:spcPct val="20000"/>
        </a:spcBef>
        <a:spcAft>
          <a:spcPct val="0"/>
        </a:spcAft>
        <a:tabLst>
          <a:tab pos="915988" algn="l"/>
        </a:tabLst>
        <a:defRPr sz="2400" b="1">
          <a:solidFill>
            <a:schemeClr val="accent1"/>
          </a:solidFill>
          <a:latin typeface="Arial" pitchFamily="34" charset="0"/>
        </a:defRPr>
      </a:lvl8pPr>
      <a:lvl9pPr marL="1828800" algn="l" rtl="0" eaLnBrk="0" fontAlgn="base" hangingPunct="0">
        <a:spcBef>
          <a:spcPct val="20000"/>
        </a:spcBef>
        <a:spcAft>
          <a:spcPct val="0"/>
        </a:spcAft>
        <a:tabLst>
          <a:tab pos="915988" algn="l"/>
        </a:tabLst>
        <a:defRPr sz="2400" b="1">
          <a:solidFill>
            <a:schemeClr val="accent1"/>
          </a:solidFill>
          <a:latin typeface="Arial" pitchFamily="34" charset="0"/>
        </a:defRPr>
      </a:lvl9pPr>
    </p:titleStyle>
    <p:bodyStyle>
      <a:lvl1pPr marL="381000" indent="-381000" algn="l" rtl="0" eaLnBrk="0" fontAlgn="base" hangingPunct="0">
        <a:spcBef>
          <a:spcPct val="0"/>
        </a:spcBef>
        <a:spcAft>
          <a:spcPts val="1200"/>
        </a:spcAft>
        <a:buClr>
          <a:srgbClr val="FFC000"/>
        </a:buClr>
        <a:buSzPct val="80000"/>
        <a:buFont typeface="Wingdings" pitchFamily="2" charset="2"/>
        <a:buChar char="n"/>
        <a:defRPr b="1">
          <a:solidFill>
            <a:srgbClr val="003366"/>
          </a:solidFill>
          <a:latin typeface="Calibri" pitchFamily="34" charset="0"/>
          <a:ea typeface="Calibri" pitchFamily="34" charset="0"/>
          <a:cs typeface="Calibri" pitchFamily="34" charset="0"/>
        </a:defRPr>
      </a:lvl1pPr>
      <a:lvl2pPr marL="568325" indent="-222250" algn="l" rtl="0" eaLnBrk="0" fontAlgn="base" hangingPunct="0">
        <a:spcBef>
          <a:spcPct val="0"/>
        </a:spcBef>
        <a:spcAft>
          <a:spcPts val="1200"/>
        </a:spcAft>
        <a:buClr>
          <a:srgbClr val="FFC000"/>
        </a:buClr>
        <a:buSzPct val="115000"/>
        <a:buFont typeface="Calibri" pitchFamily="34" charset="0"/>
        <a:buChar char="•"/>
        <a:defRPr b="1">
          <a:solidFill>
            <a:srgbClr val="003366"/>
          </a:solidFill>
          <a:latin typeface="Calibri" pitchFamily="34" charset="0"/>
          <a:ea typeface="Calibri" pitchFamily="34" charset="0"/>
          <a:cs typeface="Calibri" pitchFamily="34" charset="0"/>
        </a:defRPr>
      </a:lvl2pPr>
      <a:lvl3pPr marL="739775" indent="-342900" algn="l" rtl="0" eaLnBrk="0" fontAlgn="base" hangingPunct="0">
        <a:lnSpc>
          <a:spcPct val="90000"/>
        </a:lnSpc>
        <a:spcBef>
          <a:spcPct val="25000"/>
        </a:spcBef>
        <a:spcAft>
          <a:spcPct val="0"/>
        </a:spcAft>
        <a:buClr>
          <a:schemeClr val="tx1"/>
        </a:buClr>
        <a:buAutoNum type="alphaUcPeriod"/>
        <a:defRPr>
          <a:solidFill>
            <a:schemeClr val="tx1"/>
          </a:solidFill>
          <a:latin typeface="+mn-lt"/>
          <a:ea typeface="Calibri" pitchFamily="34" charset="0"/>
          <a:cs typeface="Calibri" pitchFamily="34" charset="0"/>
        </a:defRPr>
      </a:lvl3pPr>
      <a:lvl4pPr marL="914400" indent="-346075" algn="l" rtl="0" eaLnBrk="0" fontAlgn="base" hangingPunct="0">
        <a:spcBef>
          <a:spcPct val="0"/>
        </a:spcBef>
        <a:spcAft>
          <a:spcPts val="1200"/>
        </a:spcAft>
        <a:buClr>
          <a:srgbClr val="FFC000"/>
        </a:buClr>
        <a:buFont typeface="Symbol" pitchFamily="18" charset="2"/>
        <a:buChar char=""/>
        <a:defRPr b="1">
          <a:solidFill>
            <a:srgbClr val="003366"/>
          </a:solidFill>
          <a:latin typeface="Calibri" pitchFamily="34" charset="0"/>
          <a:ea typeface="Calibri" pitchFamily="34" charset="0"/>
          <a:cs typeface="Calibri" pitchFamily="34" charset="0"/>
        </a:defRPr>
      </a:lvl4pPr>
      <a:lvl5pPr marL="1333500" indent="-304800" algn="l" rtl="0" eaLnBrk="0" fontAlgn="base" hangingPunct="0">
        <a:spcBef>
          <a:spcPct val="0"/>
        </a:spcBef>
        <a:spcAft>
          <a:spcPts val="1200"/>
        </a:spcAft>
        <a:buClr>
          <a:schemeClr val="tx1"/>
        </a:buClr>
        <a:buChar char="–"/>
        <a:defRPr sz="1600" b="1">
          <a:solidFill>
            <a:srgbClr val="003366"/>
          </a:solidFill>
          <a:latin typeface="Calibri" pitchFamily="34" charset="0"/>
          <a:ea typeface="Calibri" pitchFamily="34" charset="0"/>
          <a:cs typeface="Calibri" pitchFamily="34" charset="0"/>
        </a:defRPr>
      </a:lvl5pPr>
      <a:lvl6pPr marL="1790700" indent="-304800" algn="l" rtl="0" fontAlgn="base">
        <a:lnSpc>
          <a:spcPct val="90000"/>
        </a:lnSpc>
        <a:spcBef>
          <a:spcPct val="25000"/>
        </a:spcBef>
        <a:spcAft>
          <a:spcPct val="0"/>
        </a:spcAft>
        <a:buClr>
          <a:schemeClr val="tx1"/>
        </a:buClr>
        <a:buChar char="–"/>
        <a:defRPr sz="1600">
          <a:solidFill>
            <a:schemeClr val="tx1"/>
          </a:solidFill>
          <a:latin typeface="+mn-lt"/>
        </a:defRPr>
      </a:lvl6pPr>
      <a:lvl7pPr marL="2247900" indent="-304800" algn="l" rtl="0" fontAlgn="base">
        <a:lnSpc>
          <a:spcPct val="90000"/>
        </a:lnSpc>
        <a:spcBef>
          <a:spcPct val="25000"/>
        </a:spcBef>
        <a:spcAft>
          <a:spcPct val="0"/>
        </a:spcAft>
        <a:buClr>
          <a:schemeClr val="tx1"/>
        </a:buClr>
        <a:buChar char="–"/>
        <a:defRPr sz="1600">
          <a:solidFill>
            <a:schemeClr val="tx1"/>
          </a:solidFill>
          <a:latin typeface="+mn-lt"/>
        </a:defRPr>
      </a:lvl7pPr>
      <a:lvl8pPr marL="2705100" indent="-304800" algn="l" rtl="0" fontAlgn="base">
        <a:lnSpc>
          <a:spcPct val="90000"/>
        </a:lnSpc>
        <a:spcBef>
          <a:spcPct val="25000"/>
        </a:spcBef>
        <a:spcAft>
          <a:spcPct val="0"/>
        </a:spcAft>
        <a:buClr>
          <a:schemeClr val="tx1"/>
        </a:buClr>
        <a:buChar char="–"/>
        <a:defRPr sz="1600">
          <a:solidFill>
            <a:schemeClr val="tx1"/>
          </a:solidFill>
          <a:latin typeface="+mn-lt"/>
        </a:defRPr>
      </a:lvl8pPr>
      <a:lvl9pPr marL="3162300" indent="-304800" algn="l" rtl="0" fontAlgn="base">
        <a:lnSpc>
          <a:spcPct val="90000"/>
        </a:lnSpc>
        <a:spcBef>
          <a:spcPct val="25000"/>
        </a:spcBef>
        <a:spcAft>
          <a:spcPct val="0"/>
        </a:spcAft>
        <a:buClr>
          <a:schemeClr val="tx1"/>
        </a:buClr>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Relationships xmlns="http://schemas.openxmlformats.org/package/2006/relationships">
  <Relationship Id="rId1" Type="http://schemas.openxmlformats.org/officeDocument/2006/relationships/slideLayout" Target="../slideLayouts/slideLayout5.xml"/>
  <Relationship Id="rId2" Type="http://schemas.openxmlformats.org/officeDocument/2006/relationships/notesSlide" Target="../notesSlides/notesSlide1.xml"/>
  <Relationship Id="rId3" Type="http://schemas.openxmlformats.org/officeDocument/2006/relationships/image" Target="../media/image3.png"/>
</Relationships>

</file>

<file path=ppt/slides/_rels/slide10.xml.rels><?xml version="1.0" encoding="UTF-8"?>

<Relationships xmlns="http://schemas.openxmlformats.org/package/2006/relationships">
  <Relationship Id="rId1" Type="http://schemas.openxmlformats.org/officeDocument/2006/relationships/slideLayout" Target="../slideLayouts/slideLayout1.xml"/>
</Relationships>

</file>

<file path=ppt/slides/_rels/slide11.xml.rels><?xml version="1.0" encoding="UTF-8"?>

<Relationships xmlns="http://schemas.openxmlformats.org/package/2006/relationships">
  <Relationship Id="rId1" Type="http://schemas.openxmlformats.org/officeDocument/2006/relationships/slideLayout" Target="../slideLayouts/slideLayout1.xml"/>
</Relationships>

</file>

<file path=ppt/slides/_rels/slide12.xml.rels><?xml version="1.0" encoding="UTF-8"?>

<Relationships xmlns="http://schemas.openxmlformats.org/package/2006/relationships">
  <Relationship Id="rId1" Type="http://schemas.openxmlformats.org/officeDocument/2006/relationships/slideLayout" Target="../slideLayouts/slideLayout3.xml"/>
  <Relationship Id="rId2" Type="http://schemas.openxmlformats.org/officeDocument/2006/relationships/notesSlide" Target="../notesSlides/notesSlide5.xml"/>
</Relationships>

</file>

<file path=ppt/slides/_rels/slide13.xml.rels><?xml version="1.0" encoding="UTF-8"?>

<Relationships xmlns="http://schemas.openxmlformats.org/package/2006/relationships">
  <Relationship Id="rId1" Type="http://schemas.openxmlformats.org/officeDocument/2006/relationships/slideLayout" Target="../slideLayouts/slideLayout1.xml"/>
</Relationships>

</file>

<file path=ppt/slides/_rels/slide14.xml.rels><?xml version="1.0" encoding="UTF-8"?>

<Relationships xmlns="http://schemas.openxmlformats.org/package/2006/relationships">
  <Relationship Id="rId1" Type="http://schemas.openxmlformats.org/officeDocument/2006/relationships/slideLayout" Target="../slideLayouts/slideLayout1.xml"/>
</Relationships>

</file>

<file path=ppt/slides/_rels/slide15.xml.rels><?xml version="1.0" encoding="UTF-8"?>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notesSlide" Target="../notesSlides/notesSlide6.xml"/>
  <Relationship Id="rId3" Type="http://schemas.openxmlformats.org/officeDocument/2006/relationships/image" Target="../media/image5.png"/>
</Relationships>

</file>

<file path=ppt/slides/_rels/slide16.xml.rels><?xml version="1.0" encoding="UTF-8"?>

<Relationships xmlns="http://schemas.openxmlformats.org/package/2006/relationships">
  <Relationship Id="rId1" Type="http://schemas.openxmlformats.org/officeDocument/2006/relationships/slideLayout" Target="../slideLayouts/slideLayout1.xml"/>
</Relationships>

</file>

<file path=ppt/slides/_rels/slide17.xml.rels><?xml version="1.0" encoding="UTF-8"?>

<Relationships xmlns="http://schemas.openxmlformats.org/package/2006/relationships">
  <Relationship Id="rId1" Type="http://schemas.openxmlformats.org/officeDocument/2006/relationships/slideLayout" Target="../slideLayouts/slideLayout3.xml"/>
  <Relationship Id="rId2" Type="http://schemas.openxmlformats.org/officeDocument/2006/relationships/image" Target="../media/image6.png"/>
</Relationships>

</file>

<file path=ppt/slides/_rels/slide18.xml.rels><?xml version="1.0" encoding="UTF-8"?>

<Relationships xmlns="http://schemas.openxmlformats.org/package/2006/relationships">
  <Relationship Id="rId1" Type="http://schemas.openxmlformats.org/officeDocument/2006/relationships/slideLayout" Target="../slideLayouts/slideLayout1.xml"/>
</Relationships>

</file>

<file path=ppt/slides/_rels/slide19.xml.rels><?xml version="1.0" encoding="UTF-8"?>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diagramData" Target="../diagrams/data2.xml"/>
  <Relationship Id="rId3" Type="http://schemas.openxmlformats.org/officeDocument/2006/relationships/diagramLayout" Target="../diagrams/layout2.xml"/>
  <Relationship Id="rId4" Type="http://schemas.openxmlformats.org/officeDocument/2006/relationships/diagramQuickStyle" Target="../diagrams/quickStyle2.xml"/>
  <Relationship Id="rId5" Type="http://schemas.openxmlformats.org/officeDocument/2006/relationships/diagramColors" Target="../diagrams/colors2.xml"/>
  <Relationship Id="rId6" Type="http://schemas.microsoft.com/office/2007/relationships/diagramDrawing" Target="../diagrams/drawing2.xml"/>
</Relationships>

</file>

<file path=ppt/slides/_rels/slide2.xml.rels><?xml version="1.0" encoding="UTF-8"?>

<Relationships xmlns="http://schemas.openxmlformats.org/package/2006/relationships">
  <Relationship Id="rId1" Type="http://schemas.openxmlformats.org/officeDocument/2006/relationships/slideLayout" Target="../slideLayouts/slideLayout42.xml"/>
</Relationships>

</file>

<file path=ppt/slides/_rels/slide20.xml.rels><?xml version="1.0" encoding="UTF-8"?>

<Relationships xmlns="http://schemas.openxmlformats.org/package/2006/relationships">
  <Relationship Id="rId1" Type="http://schemas.openxmlformats.org/officeDocument/2006/relationships/slideLayout" Target="../slideLayouts/slideLayout1.xml"/>
</Relationships>

</file>

<file path=ppt/slides/_rels/slide21.xml.rels><?xml version="1.0" encoding="UTF-8"?>

<Relationships xmlns="http://schemas.openxmlformats.org/package/2006/relationships">
  <Relationship Id="rId1" Type="http://schemas.openxmlformats.org/officeDocument/2006/relationships/slideLayout" Target="../slideLayouts/slideLayout1.xml"/>
</Relationships>

</file>

<file path=ppt/slides/_rels/slide22.xml.rels><?xml version="1.0" encoding="UTF-8"?>

<Relationships xmlns="http://schemas.openxmlformats.org/package/2006/relationships">
  <Relationship Id="rId1" Type="http://schemas.openxmlformats.org/officeDocument/2006/relationships/vmlDrawing" Target="../drawings/vmlDrawing1.vml"/>
  <Relationship Id="rId2" Type="http://schemas.openxmlformats.org/officeDocument/2006/relationships/slideLayout" Target="../slideLayouts/slideLayout1.xml"/>
  <Relationship Id="rId3" Type="http://schemas.openxmlformats.org/officeDocument/2006/relationships/notesSlide" Target="../notesSlides/notesSlide7.xml"/>
  <Relationship Id="rId4" Type="http://schemas.openxmlformats.org/officeDocument/2006/relationships/oleObject" Target="../embeddings/oleObject1.bin"/>
  <Relationship Id="rId5" Type="http://schemas.openxmlformats.org/officeDocument/2006/relationships/image" Target="../media/image7.emf"/>
</Relationships>

</file>

<file path=ppt/slides/_rels/slide23.xml.rels><?xml version="1.0" encoding="UTF-8"?>

<Relationships xmlns="http://schemas.openxmlformats.org/package/2006/relationships">
  <Relationship Id="rId1" Type="http://schemas.openxmlformats.org/officeDocument/2006/relationships/slideLayout" Target="../slideLayouts/slideLayout1.xml"/>
</Relationships>

</file>

<file path=ppt/slides/_rels/slide24.xml.rels><?xml version="1.0" encoding="UTF-8"?>

<Relationships xmlns="http://schemas.openxmlformats.org/package/2006/relationships">
  <Relationship Id="rId1" Type="http://schemas.openxmlformats.org/officeDocument/2006/relationships/slideLayout" Target="../slideLayouts/slideLayout3.xml"/>
  <Relationship Id="rId2" Type="http://schemas.openxmlformats.org/officeDocument/2006/relationships/image" Target="../media/image8.png"/>
</Relationships>

</file>

<file path=ppt/slides/_rels/slide25.xml.rels><?xml version="1.0" encoding="UTF-8"?>

<Relationships xmlns="http://schemas.openxmlformats.org/package/2006/relationships">
  <Relationship Id="rId1" Type="http://schemas.openxmlformats.org/officeDocument/2006/relationships/slideLayout" Target="../slideLayouts/slideLayout1.xml"/>
</Relationships>

</file>

<file path=ppt/slides/_rels/slide26.xml.rels><?xml version="1.0" encoding="UTF-8"?>

<Relationships xmlns="http://schemas.openxmlformats.org/package/2006/relationships">
  <Relationship Id="rId1" Type="http://schemas.openxmlformats.org/officeDocument/2006/relationships/slideLayout" Target="../slideLayouts/slideLayout1.xml"/>
</Relationships>

</file>

<file path=ppt/slides/_rels/slide27.xml.rels><?xml version="1.0" encoding="UTF-8"?>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notesSlide" Target="../notesSlides/notesSlide8.xml"/>
</Relationships>

</file>

<file path=ppt/slides/_rels/slide28.xml.rels><?xml version="1.0" encoding="UTF-8"?>

<Relationships xmlns="http://schemas.openxmlformats.org/package/2006/relationships">
  <Relationship Id="rId1" Type="http://schemas.openxmlformats.org/officeDocument/2006/relationships/slideLayout" Target="../slideLayouts/slideLayout1.xml"/>
</Relationships>

</file>

<file path=ppt/slides/_rels/slide29.xml.rels><?xml version="1.0" encoding="UTF-8"?>

<Relationships xmlns="http://schemas.openxmlformats.org/package/2006/relationships">
  <Relationship Id="rId1" Type="http://schemas.openxmlformats.org/officeDocument/2006/relationships/slideLayout" Target="../slideLayouts/slideLayout3.xml"/>
  <Relationship Id="rId2" Type="http://schemas.openxmlformats.org/officeDocument/2006/relationships/notesSlide" Target="../notesSlides/notesSlide9.xml"/>
</Relationships>

</file>

<file path=ppt/slides/_rels/slide3.xml.rels><?xml version="1.0" encoding="UTF-8"?>

<Relationships xmlns="http://schemas.openxmlformats.org/package/2006/relationships">
  <Relationship Id="rId1" Type="http://schemas.openxmlformats.org/officeDocument/2006/relationships/slideLayout" Target="../slideLayouts/slideLayout1.xml"/>
</Relationships>

</file>

<file path=ppt/slides/_rels/slide30.xml.rels><?xml version="1.0" encoding="UTF-8"?>

<Relationships xmlns="http://schemas.openxmlformats.org/package/2006/relationships">
  <Relationship Id="rId1" Type="http://schemas.openxmlformats.org/officeDocument/2006/relationships/slideLayout" Target="../slideLayouts/slideLayout1.xml"/>
</Relationships>

</file>

<file path=ppt/slides/_rels/slide31.xml.rels><?xml version="1.0" encoding="UTF-8"?>

<Relationships xmlns="http://schemas.openxmlformats.org/package/2006/relationships">
  <Relationship Id="rId1" Type="http://schemas.openxmlformats.org/officeDocument/2006/relationships/slideLayout" Target="../slideLayouts/slideLayout1.xml"/>
</Relationships>

</file>

<file path=ppt/slides/_rels/slide32.xml.rels><?xml version="1.0" encoding="UTF-8"?>

<Relationships xmlns="http://schemas.openxmlformats.org/package/2006/relationships">
  <Relationship Id="rId1" Type="http://schemas.openxmlformats.org/officeDocument/2006/relationships/slideLayout" Target="../slideLayouts/slideLayout1.xml"/>
</Relationships>

</file>

<file path=ppt/slides/_rels/slide33.xml.rels><?xml version="1.0" encoding="UTF-8"?>

<Relationships xmlns="http://schemas.openxmlformats.org/package/2006/relationships">
  <Relationship Id="rId1" Type="http://schemas.openxmlformats.org/officeDocument/2006/relationships/slideLayout" Target="../slideLayouts/slideLayout1.xml"/>
</Relationships>

</file>

<file path=ppt/slides/_rels/slide34.xml.rels><?xml version="1.0" encoding="UTF-8"?>

<Relationships xmlns="http://schemas.openxmlformats.org/package/2006/relationships">
  <Relationship Id="rId1" Type="http://schemas.openxmlformats.org/officeDocument/2006/relationships/slideLayout" Target="../slideLayouts/slideLayout1.xml"/>
</Relationships>

</file>

<file path=ppt/slides/_rels/slide35.xml.rels><?xml version="1.0" encoding="UTF-8"?>

<Relationships xmlns="http://schemas.openxmlformats.org/package/2006/relationships">
  <Relationship Id="rId1" Type="http://schemas.openxmlformats.org/officeDocument/2006/relationships/slideLayout" Target="../slideLayouts/slideLayout1.xml"/>
</Relationships>

</file>

<file path=ppt/slides/_rels/slide36.xml.rels><?xml version="1.0" encoding="UTF-8"?>

<Relationships xmlns="http://schemas.openxmlformats.org/package/2006/relationships">
  <Relationship Id="rId1" Type="http://schemas.openxmlformats.org/officeDocument/2006/relationships/slideLayout" Target="../slideLayouts/slideLayout2.xml"/>
</Relationships>

</file>

<file path=ppt/slides/_rels/slide37.xml.rels><?xml version="1.0" encoding="UTF-8"?>

<Relationships xmlns="http://schemas.openxmlformats.org/package/2006/relationships">
  <Relationship Id="rId1" Type="http://schemas.openxmlformats.org/officeDocument/2006/relationships/slideLayout" Target="../slideLayouts/slideLayout1.xml"/>
</Relationships>

</file>

<file path=ppt/slides/_rels/slide38.xml.rels><?xml version="1.0" encoding="UTF-8"?>

<Relationships xmlns="http://schemas.openxmlformats.org/package/2006/relationships">
  <Relationship Id="rId1" Type="http://schemas.openxmlformats.org/officeDocument/2006/relationships/slideLayout" Target="../slideLayouts/slideLayout1.xml"/>
</Relationships>

</file>

<file path=ppt/slides/_rels/slide39.xml.rels><?xml version="1.0" encoding="UTF-8"?>

<Relationships xmlns="http://schemas.openxmlformats.org/package/2006/relationships">
  <Relationship Id="rId1" Type="http://schemas.openxmlformats.org/officeDocument/2006/relationships/slideLayout" Target="../slideLayouts/slideLayout1.xml"/>
</Relationships>

</file>

<file path=ppt/slides/_rels/slide4.xml.rels><?xml version="1.0" encoding="UTF-8"?>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notesSlide" Target="../notesSlides/notesSlide2.xml"/>
  <Relationship Id="rId3" Type="http://schemas.openxmlformats.org/officeDocument/2006/relationships/diagramData" Target="../diagrams/data1.xml"/>
  <Relationship Id="rId4" Type="http://schemas.openxmlformats.org/officeDocument/2006/relationships/diagramLayout" Target="../diagrams/layout1.xml"/>
  <Relationship Id="rId5" Type="http://schemas.openxmlformats.org/officeDocument/2006/relationships/diagramQuickStyle" Target="../diagrams/quickStyle1.xml"/>
  <Relationship Id="rId6" Type="http://schemas.openxmlformats.org/officeDocument/2006/relationships/diagramColors" Target="../diagrams/colors1.xml"/>
  <Relationship Id="rId7" Type="http://schemas.microsoft.com/office/2007/relationships/diagramDrawing" Target="../diagrams/drawing1.xml"/>
</Relationships>

</file>

<file path=ppt/slides/_rels/slide40.xml.rels><?xml version="1.0" encoding="UTF-8"?>

<Relationships xmlns="http://schemas.openxmlformats.org/package/2006/relationships">
  <Relationship Id="rId1" Type="http://schemas.openxmlformats.org/officeDocument/2006/relationships/slideLayout" Target="../slideLayouts/slideLayout1.xml"/>
</Relationships>

</file>

<file path=ppt/slides/_rels/slide41.xml.rels><?xml version="1.0" encoding="UTF-8"?>

<Relationships xmlns="http://schemas.openxmlformats.org/package/2006/relationships">
  <Relationship Id="rId1" Type="http://schemas.openxmlformats.org/officeDocument/2006/relationships/slideLayout" Target="../slideLayouts/slideLayout1.xml"/>
</Relationships>

</file>

<file path=ppt/slides/_rels/slide42.xml.rels><?xml version="1.0" encoding="UTF-8"?>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notesSlide" Target="../notesSlides/notesSlide10.xml"/>
</Relationships>

</file>

<file path=ppt/slides/_rels/slide43.xml.rels><?xml version="1.0" encoding="UTF-8"?>

<Relationships xmlns="http://schemas.openxmlformats.org/package/2006/relationships">
  <Relationship Id="rId1" Type="http://schemas.openxmlformats.org/officeDocument/2006/relationships/slideLayout" Target="../slideLayouts/slideLayout6.xml"/>
  <Relationship Id="rId2" Type="http://schemas.openxmlformats.org/officeDocument/2006/relationships/notesSlide" Target="../notesSlides/notesSlide11.xml"/>
</Relationships>

</file>

<file path=ppt/slides/_rels/slide5.xml.rels><?xml version="1.0" encoding="UTF-8"?>

<Relationships xmlns="http://schemas.openxmlformats.org/package/2006/relationships">
  <Relationship Id="rId1" Type="http://schemas.openxmlformats.org/officeDocument/2006/relationships/slideLayout" Target="../slideLayouts/slideLayout3.xml"/>
  <Relationship Id="rId2" Type="http://schemas.openxmlformats.org/officeDocument/2006/relationships/notesSlide" Target="../notesSlides/notesSlide3.xml"/>
</Relationships>

</file>

<file path=ppt/slides/_rels/slide6.xml.rels><?xml version="1.0" encoding="UTF-8"?>

<Relationships xmlns="http://schemas.openxmlformats.org/package/2006/relationships">
  <Relationship Id="rId1" Type="http://schemas.openxmlformats.org/officeDocument/2006/relationships/slideLayout" Target="../slideLayouts/slideLayout42.xml"/>
</Relationships>

</file>

<file path=ppt/slides/_rels/slide7.xml.rels><?xml version="1.0" encoding="UTF-8"?>

<Relationships xmlns="http://schemas.openxmlformats.org/package/2006/relationships">
  <Relationship Id="rId1" Type="http://schemas.openxmlformats.org/officeDocument/2006/relationships/slideLayout" Target="../slideLayouts/slideLayout42.xml"/>
  <Relationship Id="rId2" Type="http://schemas.openxmlformats.org/officeDocument/2006/relationships/notesSlide" Target="../notesSlides/notesSlide4.xml"/>
  <Relationship Id="rId3" Type="http://schemas.openxmlformats.org/officeDocument/2006/relationships/image" Target="../media/image4.jpeg"/>
</Relationships>

</file>

<file path=ppt/slides/_rels/slide8.xml.rels><?xml version="1.0" encoding="UTF-8"?>

<Relationships xmlns="http://schemas.openxmlformats.org/package/2006/relationships">
  <Relationship Id="rId1" Type="http://schemas.openxmlformats.org/officeDocument/2006/relationships/slideLayout" Target="../slideLayouts/slideLayout1.xml"/>
</Relationships>

</file>

<file path=ppt/slides/_rels/slide9.xml.rels><?xml version="1.0" encoding="UTF-8"?>

<Relationships xmlns="http://schemas.openxmlformats.org/package/2006/relationships">
  <Relationship Id="rId1" Type="http://schemas.openxmlformats.org/officeDocument/2006/relationships/slideLayout" Target="../slideLayouts/slideLayout2.xml"/>
</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Rectangle 2"/>
          <p:cNvSpPr>
            <a:spLocks noChangeArrowheads="1"/>
          </p:cNvSpPr>
          <p:nvPr/>
        </p:nvSpPr>
        <p:spPr bwMode="auto">
          <a:xfrm>
            <a:off x="0" y="0"/>
            <a:ext cx="9144000" cy="3352800"/>
          </a:xfrm>
          <a:prstGeom prst="rect">
            <a:avLst/>
          </a:prstGeom>
          <a:solidFill>
            <a:srgbClr val="003366"/>
          </a:solidFill>
          <a:ln w="9525">
            <a:solidFill>
              <a:srgbClr val="000000"/>
            </a:solidFill>
            <a:miter lim="800000"/>
            <a:headEnd/>
            <a:tailEnd/>
          </a:ln>
        </p:spPr>
        <p:txBody>
          <a:bodyPr/>
          <a:lstStyle/>
          <a:p>
            <a:pPr algn="ctr" eaLnBrk="0" fontAlgn="base" hangingPunct="0">
              <a:spcBef>
                <a:spcPct val="50000"/>
              </a:spcBef>
              <a:spcAft>
                <a:spcPct val="0"/>
              </a:spcAft>
            </a:pPr>
            <a:endParaRPr lang="en-US" sz="1200" b="1" dirty="0">
              <a:solidFill>
                <a:srgbClr val="FFFFFF"/>
              </a:solidFill>
            </a:endParaRPr>
          </a:p>
        </p:txBody>
      </p:sp>
      <p:sp>
        <p:nvSpPr>
          <p:cNvPr id="31746" name="Rectangle 3"/>
          <p:cNvSpPr>
            <a:spLocks noChangeArrowheads="1"/>
          </p:cNvSpPr>
          <p:nvPr/>
        </p:nvSpPr>
        <p:spPr bwMode="white">
          <a:xfrm>
            <a:off x="152400" y="838200"/>
            <a:ext cx="6629400" cy="1485900"/>
          </a:xfrm>
          <a:prstGeom prst="rect">
            <a:avLst/>
          </a:prstGeom>
          <a:noFill/>
          <a:ln w="9525">
            <a:noFill/>
            <a:miter lim="800000"/>
            <a:headEnd/>
            <a:tailEnd/>
          </a:ln>
        </p:spPr>
        <p:txBody>
          <a:bodyPr lIns="64008" tIns="32004" rIns="64008" bIns="32004" anchor="ctr"/>
          <a:lstStyle/>
          <a:p>
            <a:pPr algn="ctr" fontAlgn="base">
              <a:spcBef>
                <a:spcPct val="0"/>
              </a:spcBef>
            </a:pPr>
            <a:r>
              <a:rPr lang="en-US" sz="2800" b="1" dirty="0">
                <a:solidFill>
                  <a:srgbClr val="FFFFFF"/>
                </a:solidFill>
                <a:latin typeface="Arial" panose="020B0604020202020204" pitchFamily="34" charset="0"/>
                <a:cs typeface="Arial" panose="020B0604020202020204" pitchFamily="34" charset="0"/>
              </a:rPr>
              <a:t>Commonwealth of Massachusetts</a:t>
            </a:r>
            <a:br>
              <a:rPr lang="en-US" sz="2800" b="1" dirty="0">
                <a:solidFill>
                  <a:srgbClr val="FFFFFF"/>
                </a:solidFill>
                <a:latin typeface="Arial" panose="020B0604020202020204" pitchFamily="34" charset="0"/>
                <a:cs typeface="Arial" panose="020B0604020202020204" pitchFamily="34" charset="0"/>
              </a:rPr>
            </a:br>
            <a:endParaRPr lang="en-US" dirty="0">
              <a:solidFill>
                <a:srgbClr val="000000"/>
              </a:solidFill>
              <a:latin typeface="Arial" panose="020B0604020202020204" pitchFamily="34" charset="0"/>
              <a:cs typeface="Arial" panose="020B0604020202020204" pitchFamily="34" charset="0"/>
            </a:endParaRPr>
          </a:p>
        </p:txBody>
      </p:sp>
      <p:pic>
        <p:nvPicPr>
          <p:cNvPr id="31747" name="Picture 4"/>
          <p:cNvPicPr>
            <a:picLocks noChangeAspect="1" noChangeArrowheads="1"/>
          </p:cNvPicPr>
          <p:nvPr/>
        </p:nvPicPr>
        <p:blipFill>
          <a:blip r:embed="rId3"/>
          <a:srcRect/>
          <a:stretch>
            <a:fillRect/>
          </a:stretch>
        </p:blipFill>
        <p:spPr bwMode="auto">
          <a:xfrm>
            <a:off x="6705600" y="762000"/>
            <a:ext cx="1487488" cy="1543050"/>
          </a:xfrm>
          <a:prstGeom prst="rect">
            <a:avLst/>
          </a:prstGeom>
          <a:noFill/>
          <a:ln w="9525">
            <a:noFill/>
            <a:miter lim="800000"/>
            <a:headEnd/>
            <a:tailEnd/>
          </a:ln>
        </p:spPr>
      </p:pic>
      <p:sp>
        <p:nvSpPr>
          <p:cNvPr id="10" name="TextBox 9"/>
          <p:cNvSpPr txBox="1"/>
          <p:nvPr/>
        </p:nvSpPr>
        <p:spPr>
          <a:xfrm>
            <a:off x="222250" y="3896534"/>
            <a:ext cx="8737600" cy="1231106"/>
          </a:xfrm>
          <a:prstGeom prst="rect">
            <a:avLst/>
          </a:prstGeom>
          <a:noFill/>
        </p:spPr>
        <p:txBody>
          <a:bodyPr>
            <a:spAutoFit/>
          </a:bodyPr>
          <a:lstStyle/>
          <a:p>
            <a:pPr algn="r" fontAlgn="base">
              <a:spcBef>
                <a:spcPct val="0"/>
              </a:spcBef>
              <a:spcAft>
                <a:spcPct val="0"/>
              </a:spcAft>
              <a:defRPr/>
            </a:pPr>
            <a:r>
              <a:rPr lang="en-US" sz="2800" b="1" dirty="0" smtClean="0">
                <a:solidFill>
                  <a:srgbClr val="003366"/>
                </a:solidFill>
              </a:rPr>
              <a:t>Workforce Innovation and Opportunity Act (WIOA) Combined State Plan </a:t>
            </a:r>
            <a:endParaRPr lang="en-US" sz="2400" i="1" dirty="0">
              <a:solidFill>
                <a:srgbClr val="003366"/>
              </a:solidFill>
              <a:latin typeface="Calibri" pitchFamily="34" charset="0"/>
            </a:endParaRPr>
          </a:p>
          <a:p>
            <a:pPr algn="r" fontAlgn="base">
              <a:spcBef>
                <a:spcPct val="0"/>
              </a:spcBef>
              <a:spcAft>
                <a:spcPct val="0"/>
              </a:spcAft>
              <a:defRPr/>
            </a:pPr>
            <a:endParaRPr lang="en-US" b="1" dirty="0">
              <a:solidFill>
                <a:srgbClr val="003366"/>
              </a:solidFill>
              <a:latin typeface="Calibri" pitchFamily="34" charset="0"/>
            </a:endParaRPr>
          </a:p>
        </p:txBody>
      </p:sp>
      <p:sp>
        <p:nvSpPr>
          <p:cNvPr id="5" name="Date Placeholder 4"/>
          <p:cNvSpPr>
            <a:spLocks noGrp="1"/>
          </p:cNvSpPr>
          <p:nvPr>
            <p:ph type="dt" sz="quarter" idx="10"/>
          </p:nvPr>
        </p:nvSpPr>
        <p:spPr/>
        <p:txBody>
          <a:bodyPr/>
          <a:lstStyle/>
          <a:p>
            <a:pPr>
              <a:defRPr/>
            </a:pPr>
            <a:fld id="{897FB06D-4827-4176-97D3-69A1056DE5C9}" type="datetime1">
              <a:rPr lang="en-US" smtClean="0"/>
              <a:t>6/10/2016</a:t>
            </a:fld>
            <a:endParaRPr lang="en-US" dirty="0"/>
          </a:p>
        </p:txBody>
      </p:sp>
      <p:sp>
        <p:nvSpPr>
          <p:cNvPr id="2" name="Rectangle 1"/>
          <p:cNvSpPr/>
          <p:nvPr/>
        </p:nvSpPr>
        <p:spPr bwMode="auto">
          <a:xfrm>
            <a:off x="4406900" y="6471593"/>
            <a:ext cx="368300" cy="230832"/>
          </a:xfrm>
          <a:prstGeom prst="rect">
            <a:avLst/>
          </a:prstGeom>
          <a:solidFill>
            <a:schemeClr val="bg1"/>
          </a:solidFill>
          <a:ln w="9525" cap="flat" cmpd="sng" algn="ctr">
            <a:noFill/>
            <a:prstDash val="solid"/>
            <a:round/>
            <a:headEnd type="none" w="med" len="med"/>
            <a:tailEnd type="none" w="med" len="med"/>
          </a:ln>
          <a:effectLst/>
        </p:spPr>
        <p:txBody>
          <a:bodyPr vert="horz" wrap="square" lIns="45720" tIns="45720" rIns="45720" bIns="45720" numCol="1" rtlCol="0" anchor="ctr" anchorCtr="0" compatLnSpc="1">
            <a:prstTxWarp prst="textNoShape">
              <a:avLst/>
            </a:prstTxWarp>
          </a:bodyPr>
          <a:lstStyle/>
          <a:p>
            <a:pPr algn="ctr" eaLnBrk="0" fontAlgn="base" hangingPunct="0">
              <a:spcBef>
                <a:spcPct val="0"/>
              </a:spcBef>
              <a:spcAft>
                <a:spcPct val="0"/>
              </a:spcAft>
            </a:pPr>
            <a:endParaRPr lang="en-US" sz="1600" dirty="0">
              <a:solidFill>
                <a:srgbClr val="000000"/>
              </a:solidFill>
            </a:endParaRPr>
          </a:p>
        </p:txBody>
      </p:sp>
    </p:spTree>
    <p:extLst>
      <p:ext uri="{BB962C8B-B14F-4D97-AF65-F5344CB8AC3E}">
        <p14:creationId xmlns:p14="http://schemas.microsoft.com/office/powerpoint/2010/main" val="116386030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itle 1"/>
          <p:cNvSpPr>
            <a:spLocks noGrp="1"/>
          </p:cNvSpPr>
          <p:nvPr>
            <p:ph type="title"/>
          </p:nvPr>
        </p:nvSpPr>
        <p:spPr>
          <a:xfrm>
            <a:off x="914400" y="-228600"/>
            <a:ext cx="8813800" cy="1325563"/>
          </a:xfrm>
        </p:spPr>
        <p:txBody>
          <a:bodyPr/>
          <a:lstStyle/>
          <a:p>
            <a:pPr lvl="1"/>
            <a:r>
              <a:rPr lang="en-US" dirty="0" smtClean="0"/>
              <a:t>Key Areas of Work in Combined Plan:</a:t>
            </a:r>
            <a:br>
              <a:rPr lang="en-US" dirty="0" smtClean="0"/>
            </a:br>
            <a:r>
              <a:rPr lang="en-US" i="1" dirty="0"/>
              <a:t>W</a:t>
            </a:r>
            <a:r>
              <a:rPr lang="en-US" b="1" i="1" dirty="0" smtClean="0"/>
              <a:t>IA to WIOA Comparison</a:t>
            </a:r>
          </a:p>
        </p:txBody>
      </p:sp>
      <p:sp>
        <p:nvSpPr>
          <p:cNvPr id="3075" name="Slide Number Placeholder 3"/>
          <p:cNvSpPr>
            <a:spLocks noGrp="1"/>
          </p:cNvSpPr>
          <p:nvPr>
            <p:ph type="sldNum" sz="quarter" idx="4294967295"/>
          </p:nvPr>
        </p:nvSpPr>
        <p:spPr bwMode="auto">
          <a:xfrm>
            <a:off x="8610600" y="6492875"/>
            <a:ext cx="304800" cy="36512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200">
                <a:solidFill>
                  <a:schemeClr val="accent2"/>
                </a:solidFill>
                <a:latin typeface="Arial" panose="020B0604020202020204" pitchFamily="34" charset="0"/>
              </a:defRPr>
            </a:lvl1pPr>
            <a:lvl2pPr marL="742950" indent="-285750">
              <a:defRPr sz="3200">
                <a:solidFill>
                  <a:schemeClr val="accent2"/>
                </a:solidFill>
                <a:latin typeface="Arial" panose="020B0604020202020204" pitchFamily="34" charset="0"/>
              </a:defRPr>
            </a:lvl2pPr>
            <a:lvl3pPr marL="1143000" indent="-228600">
              <a:defRPr sz="3200">
                <a:solidFill>
                  <a:schemeClr val="accent2"/>
                </a:solidFill>
                <a:latin typeface="Arial" panose="020B0604020202020204" pitchFamily="34" charset="0"/>
              </a:defRPr>
            </a:lvl3pPr>
            <a:lvl4pPr marL="1600200" indent="-228600">
              <a:defRPr sz="3200">
                <a:solidFill>
                  <a:schemeClr val="accent2"/>
                </a:solidFill>
                <a:latin typeface="Arial" panose="020B0604020202020204" pitchFamily="34" charset="0"/>
              </a:defRPr>
            </a:lvl4pPr>
            <a:lvl5pPr marL="2057400" indent="-228600">
              <a:defRPr sz="3200">
                <a:solidFill>
                  <a:schemeClr val="accent2"/>
                </a:solidFill>
                <a:latin typeface="Arial" panose="020B0604020202020204" pitchFamily="34" charset="0"/>
              </a:defRPr>
            </a:lvl5pPr>
            <a:lvl6pPr marL="2514600" indent="-228600" eaLnBrk="0" fontAlgn="base" hangingPunct="0">
              <a:spcBef>
                <a:spcPct val="0"/>
              </a:spcBef>
              <a:spcAft>
                <a:spcPct val="0"/>
              </a:spcAft>
              <a:defRPr sz="3200">
                <a:solidFill>
                  <a:schemeClr val="accent2"/>
                </a:solidFill>
                <a:latin typeface="Arial" panose="020B0604020202020204" pitchFamily="34" charset="0"/>
              </a:defRPr>
            </a:lvl6pPr>
            <a:lvl7pPr marL="2971800" indent="-228600" eaLnBrk="0" fontAlgn="base" hangingPunct="0">
              <a:spcBef>
                <a:spcPct val="0"/>
              </a:spcBef>
              <a:spcAft>
                <a:spcPct val="0"/>
              </a:spcAft>
              <a:defRPr sz="3200">
                <a:solidFill>
                  <a:schemeClr val="accent2"/>
                </a:solidFill>
                <a:latin typeface="Arial" panose="020B0604020202020204" pitchFamily="34" charset="0"/>
              </a:defRPr>
            </a:lvl7pPr>
            <a:lvl8pPr marL="3429000" indent="-228600" eaLnBrk="0" fontAlgn="base" hangingPunct="0">
              <a:spcBef>
                <a:spcPct val="0"/>
              </a:spcBef>
              <a:spcAft>
                <a:spcPct val="0"/>
              </a:spcAft>
              <a:defRPr sz="3200">
                <a:solidFill>
                  <a:schemeClr val="accent2"/>
                </a:solidFill>
                <a:latin typeface="Arial" panose="020B0604020202020204" pitchFamily="34" charset="0"/>
              </a:defRPr>
            </a:lvl8pPr>
            <a:lvl9pPr marL="3886200" indent="-228600" eaLnBrk="0" fontAlgn="base" hangingPunct="0">
              <a:spcBef>
                <a:spcPct val="0"/>
              </a:spcBef>
              <a:spcAft>
                <a:spcPct val="0"/>
              </a:spcAft>
              <a:defRPr sz="3200">
                <a:solidFill>
                  <a:schemeClr val="accent2"/>
                </a:solidFill>
                <a:latin typeface="Arial" panose="020B0604020202020204" pitchFamily="34" charset="0"/>
              </a:defRPr>
            </a:lvl9pPr>
          </a:lstStyle>
          <a:p>
            <a:pPr eaLnBrk="1" hangingPunct="1"/>
            <a:fld id="{DF46104F-7F22-4759-8DE0-D738887DB9F4}" type="slidenum">
              <a:rPr lang="en-US" sz="1400"/>
              <a:pPr eaLnBrk="1" hangingPunct="1"/>
              <a:t>10</a:t>
            </a:fld>
            <a:endParaRPr lang="en-US" sz="1400" dirty="0"/>
          </a:p>
        </p:txBody>
      </p:sp>
      <p:graphicFrame>
        <p:nvGraphicFramePr>
          <p:cNvPr id="7" name="Content Placeholder 6"/>
          <p:cNvGraphicFramePr>
            <a:graphicFrameLocks noGrp="1"/>
          </p:cNvGraphicFramePr>
          <p:nvPr>
            <p:ph idx="1"/>
            <p:extLst>
              <p:ext uri="{D42A27DB-BD31-4B8C-83A1-F6EECF244321}">
                <p14:modId xmlns:p14="http://schemas.microsoft.com/office/powerpoint/2010/main" val="730262191"/>
              </p:ext>
            </p:extLst>
          </p:nvPr>
        </p:nvGraphicFramePr>
        <p:xfrm>
          <a:off x="0" y="850732"/>
          <a:ext cx="9144000" cy="6007268"/>
        </p:xfrm>
        <a:graphic>
          <a:graphicData uri="http://schemas.openxmlformats.org/drawingml/2006/table">
            <a:tbl>
              <a:tblPr firstRow="1" bandRow="1">
                <a:tableStyleId>{21E4AEA4-8DFA-4A89-87EB-49C32662AFE0}</a:tableStyleId>
              </a:tblPr>
              <a:tblGrid>
                <a:gridCol w="1822390"/>
                <a:gridCol w="3359210"/>
                <a:gridCol w="3962400"/>
              </a:tblGrid>
              <a:tr h="631343">
                <a:tc>
                  <a:txBody>
                    <a:bodyPr/>
                    <a:lstStyle/>
                    <a:p>
                      <a:pPr algn="ctr"/>
                      <a:r>
                        <a:rPr lang="en-US" sz="1800" dirty="0" smtClean="0">
                          <a:latin typeface="+mn-lt"/>
                        </a:rPr>
                        <a:t>Element</a:t>
                      </a:r>
                      <a:endParaRPr lang="en-US" sz="1800" dirty="0">
                        <a:latin typeface="+mn-lt"/>
                      </a:endParaRPr>
                    </a:p>
                  </a:txBody>
                  <a:tcPr marL="91445" marR="91445" marT="45721" marB="45721" anchor="ctr">
                    <a:solidFill>
                      <a:srgbClr val="003366"/>
                    </a:solidFill>
                  </a:tcPr>
                </a:tc>
                <a:tc>
                  <a:txBody>
                    <a:bodyPr/>
                    <a:lstStyle/>
                    <a:p>
                      <a:pPr algn="ctr"/>
                      <a:r>
                        <a:rPr lang="en-US" sz="1800" dirty="0" smtClean="0">
                          <a:latin typeface="+mn-lt"/>
                        </a:rPr>
                        <a:t>Workforce Investment</a:t>
                      </a:r>
                      <a:r>
                        <a:rPr lang="en-US" sz="1800" baseline="0" dirty="0" smtClean="0">
                          <a:latin typeface="+mn-lt"/>
                        </a:rPr>
                        <a:t> Act (WIA)</a:t>
                      </a:r>
                      <a:endParaRPr lang="en-US" sz="1800" dirty="0">
                        <a:latin typeface="+mn-lt"/>
                      </a:endParaRPr>
                    </a:p>
                  </a:txBody>
                  <a:tcPr marL="91445" marR="91445" marT="45721" marB="45721" anchor="ctr">
                    <a:solidFill>
                      <a:srgbClr val="003366"/>
                    </a:solidFill>
                  </a:tcPr>
                </a:tc>
                <a:tc>
                  <a:txBody>
                    <a:bodyPr/>
                    <a:lstStyle/>
                    <a:p>
                      <a:pPr algn="ctr"/>
                      <a:r>
                        <a:rPr lang="en-US" sz="1800" dirty="0" smtClean="0">
                          <a:latin typeface="+mn-lt"/>
                        </a:rPr>
                        <a:t>Workforce</a:t>
                      </a:r>
                      <a:r>
                        <a:rPr lang="en-US" sz="1800" baseline="0" dirty="0" smtClean="0">
                          <a:latin typeface="+mn-lt"/>
                        </a:rPr>
                        <a:t> Innovation &amp; Opportunity Act (WIOA)</a:t>
                      </a:r>
                      <a:endParaRPr lang="en-US" sz="1800" dirty="0">
                        <a:latin typeface="+mn-lt"/>
                      </a:endParaRPr>
                    </a:p>
                  </a:txBody>
                  <a:tcPr marL="91445" marR="91445" marT="45721" marB="45721" anchor="ctr">
                    <a:solidFill>
                      <a:srgbClr val="003366"/>
                    </a:solidFill>
                  </a:tcPr>
                </a:tc>
              </a:tr>
              <a:tr h="811726">
                <a:tc>
                  <a:txBody>
                    <a:bodyPr/>
                    <a:lstStyle/>
                    <a:p>
                      <a:r>
                        <a:rPr lang="en-US" sz="1200" b="1" dirty="0" smtClean="0">
                          <a:latin typeface="+mn-lt"/>
                        </a:rPr>
                        <a:t>State</a:t>
                      </a:r>
                      <a:r>
                        <a:rPr lang="en-US" sz="1200" b="1" baseline="0" dirty="0" smtClean="0">
                          <a:latin typeface="+mn-lt"/>
                        </a:rPr>
                        <a:t> Planning</a:t>
                      </a:r>
                      <a:endParaRPr lang="en-US" sz="1200" b="1" dirty="0">
                        <a:latin typeface="+mn-lt"/>
                      </a:endParaRPr>
                    </a:p>
                  </a:txBody>
                  <a:tcPr marL="91445" marR="91445" marT="45721" marB="45721" anchor="ctr"/>
                </a:tc>
                <a:tc>
                  <a:txBody>
                    <a:bodyPr/>
                    <a:lstStyle/>
                    <a:p>
                      <a:r>
                        <a:rPr lang="en-US" sz="1200" baseline="0" dirty="0" smtClean="0">
                          <a:latin typeface="+mn-lt"/>
                        </a:rPr>
                        <a:t>State plan reflected siloed program design and delivery; required partners to develop independent  state plans to submit to respective federal agencies</a:t>
                      </a:r>
                      <a:endParaRPr lang="en-US" sz="1200" dirty="0">
                        <a:latin typeface="+mn-lt"/>
                      </a:endParaRPr>
                    </a:p>
                  </a:txBody>
                  <a:tcPr marL="91445" marR="91445" marT="45721" marB="45721"/>
                </a:tc>
                <a:tc>
                  <a:txBody>
                    <a:bodyPr/>
                    <a:lstStyle/>
                    <a:p>
                      <a:r>
                        <a:rPr lang="en-US" sz="1200" dirty="0" smtClean="0">
                          <a:latin typeface="+mn-lt"/>
                        </a:rPr>
                        <a:t>State plan represents</a:t>
                      </a:r>
                      <a:r>
                        <a:rPr lang="en-US" sz="1200" baseline="0" dirty="0" smtClean="0">
                          <a:latin typeface="+mn-lt"/>
                        </a:rPr>
                        <a:t> coordination and joint strategy development between workforce partners; one state plan for several federally-funded programs submitted to federal gov’t</a:t>
                      </a:r>
                      <a:endParaRPr lang="en-US" sz="1200" dirty="0">
                        <a:latin typeface="+mn-lt"/>
                      </a:endParaRPr>
                    </a:p>
                  </a:txBody>
                  <a:tcPr marL="91445" marR="91445" marT="45721" marB="45721"/>
                </a:tc>
              </a:tr>
              <a:tr h="811726">
                <a:tc>
                  <a:txBody>
                    <a:bodyPr/>
                    <a:lstStyle/>
                    <a:p>
                      <a:r>
                        <a:rPr lang="en-US" sz="1200" b="1" dirty="0" smtClean="0">
                          <a:latin typeface="+mn-lt"/>
                        </a:rPr>
                        <a:t>Workforce Partner Engagement</a:t>
                      </a:r>
                      <a:endParaRPr lang="en-US" sz="1200" b="1" dirty="0">
                        <a:latin typeface="+mn-lt"/>
                      </a:endParaRPr>
                    </a:p>
                  </a:txBody>
                  <a:tcPr marL="91445" marR="91445" marT="45721" marB="45721" anchor="ctr"/>
                </a:tc>
                <a:tc>
                  <a:txBody>
                    <a:bodyPr/>
                    <a:lstStyle/>
                    <a:p>
                      <a:r>
                        <a:rPr lang="en-US" sz="1200" dirty="0" smtClean="0">
                          <a:latin typeface="+mn-lt"/>
                        </a:rPr>
                        <a:t>Partner</a:t>
                      </a:r>
                      <a:r>
                        <a:rPr lang="en-US" sz="1200" baseline="0" dirty="0" smtClean="0">
                          <a:latin typeface="+mn-lt"/>
                        </a:rPr>
                        <a:t> engagement episodic, driven by funding opportunity or local innovation</a:t>
                      </a:r>
                      <a:endParaRPr lang="en-US" sz="1200" dirty="0">
                        <a:latin typeface="+mn-lt"/>
                      </a:endParaRPr>
                    </a:p>
                  </a:txBody>
                  <a:tcPr marL="91445" marR="91445" marT="45721" marB="45721"/>
                </a:tc>
                <a:tc>
                  <a:txBody>
                    <a:bodyPr/>
                    <a:lstStyle/>
                    <a:p>
                      <a:r>
                        <a:rPr lang="en-US" sz="1200" dirty="0" smtClean="0">
                          <a:latin typeface="+mn-lt"/>
                        </a:rPr>
                        <a:t>Mandates</a:t>
                      </a:r>
                      <a:r>
                        <a:rPr lang="en-US" sz="1200" baseline="0" dirty="0" smtClean="0">
                          <a:latin typeface="+mn-lt"/>
                        </a:rPr>
                        <a:t> workforce partners on state and local level coordinate and align programs to develop career pathways for targeted populations with barriers to employment</a:t>
                      </a:r>
                      <a:endParaRPr lang="en-US" sz="1200" dirty="0">
                        <a:latin typeface="+mn-lt"/>
                      </a:endParaRPr>
                    </a:p>
                  </a:txBody>
                  <a:tcPr marL="91445" marR="91445" marT="45721" marB="45721"/>
                </a:tc>
              </a:tr>
              <a:tr h="755896">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b="1" dirty="0" smtClean="0">
                          <a:latin typeface="+mn-lt"/>
                        </a:rPr>
                        <a:t>Regional</a:t>
                      </a:r>
                      <a:r>
                        <a:rPr lang="en-US" sz="1200" b="1" baseline="0" dirty="0" smtClean="0">
                          <a:latin typeface="+mn-lt"/>
                        </a:rPr>
                        <a:t> Planning</a:t>
                      </a:r>
                      <a:endParaRPr lang="en-US" sz="1200" b="1" dirty="0" smtClean="0">
                        <a:latin typeface="+mn-lt"/>
                      </a:endParaRPr>
                    </a:p>
                  </a:txBody>
                  <a:tcPr marL="91445" marR="91445" marT="45721" marB="45721" anchor="ctr"/>
                </a:tc>
                <a:tc>
                  <a:txBody>
                    <a:bodyPr/>
                    <a:lstStyle/>
                    <a:p>
                      <a:r>
                        <a:rPr lang="en-US" sz="1200" dirty="0" smtClean="0">
                          <a:latin typeface="+mn-lt"/>
                        </a:rPr>
                        <a:t>Requires 16</a:t>
                      </a:r>
                      <a:r>
                        <a:rPr lang="en-US" sz="1200" baseline="0" dirty="0" smtClean="0">
                          <a:latin typeface="+mn-lt"/>
                        </a:rPr>
                        <a:t> workforce regions; cross-region typically based on pursuit of sector grants</a:t>
                      </a:r>
                      <a:endParaRPr lang="en-US" sz="1200" dirty="0">
                        <a:latin typeface="+mn-lt"/>
                      </a:endParaRPr>
                    </a:p>
                  </a:txBody>
                  <a:tcPr marL="91445" marR="91445" marT="45721" marB="45721"/>
                </a:tc>
                <a:tc>
                  <a:txBody>
                    <a:bodyPr/>
                    <a:lstStyle/>
                    <a:p>
                      <a:r>
                        <a:rPr lang="en-US" sz="1200" dirty="0" smtClean="0">
                          <a:latin typeface="+mn-lt"/>
                        </a:rPr>
                        <a:t>Requires 16</a:t>
                      </a:r>
                      <a:r>
                        <a:rPr lang="en-US" sz="1200" baseline="0" dirty="0" smtClean="0">
                          <a:latin typeface="+mn-lt"/>
                        </a:rPr>
                        <a:t> workforce regions; </a:t>
                      </a:r>
                      <a:r>
                        <a:rPr lang="en-US" sz="1200" dirty="0" smtClean="0">
                          <a:latin typeface="+mn-lt"/>
                        </a:rPr>
                        <a:t>mandates a smaller number that “roll up” the 16 workforce regions; allows for joint planning and resource-sharing</a:t>
                      </a:r>
                      <a:endParaRPr lang="en-US" sz="1200" dirty="0">
                        <a:latin typeface="+mn-lt"/>
                      </a:endParaRPr>
                    </a:p>
                  </a:txBody>
                  <a:tcPr marL="91445" marR="91445" marT="45721" marB="45721"/>
                </a:tc>
              </a:tr>
              <a:tr h="587918">
                <a:tc>
                  <a:txBody>
                    <a:bodyPr/>
                    <a:lstStyle/>
                    <a:p>
                      <a:r>
                        <a:rPr lang="en-US" sz="1200" b="1" dirty="0" smtClean="0">
                          <a:latin typeface="+mn-lt"/>
                        </a:rPr>
                        <a:t>Workforce</a:t>
                      </a:r>
                      <a:r>
                        <a:rPr lang="en-US" sz="1200" b="1" baseline="0" dirty="0" smtClean="0">
                          <a:latin typeface="+mn-lt"/>
                        </a:rPr>
                        <a:t> Board Certification</a:t>
                      </a:r>
                      <a:endParaRPr lang="en-US" sz="1200" b="1" dirty="0">
                        <a:latin typeface="+mn-lt"/>
                      </a:endParaRPr>
                    </a:p>
                  </a:txBody>
                  <a:tcPr marL="91445" marR="91445" marT="45721" marB="45721" anchor="ctr"/>
                </a:tc>
                <a:tc>
                  <a:txBody>
                    <a:bodyPr/>
                    <a:lstStyle/>
                    <a:p>
                      <a:r>
                        <a:rPr lang="en-US" sz="1200" dirty="0" smtClean="0">
                          <a:latin typeface="+mn-lt"/>
                        </a:rPr>
                        <a:t>Established baseline</a:t>
                      </a:r>
                      <a:r>
                        <a:rPr lang="en-US" sz="1200" baseline="0" dirty="0" smtClean="0">
                          <a:latin typeface="+mn-lt"/>
                        </a:rPr>
                        <a:t> standards for WIB certification</a:t>
                      </a:r>
                      <a:endParaRPr lang="en-US" sz="1200" dirty="0">
                        <a:latin typeface="+mn-lt"/>
                      </a:endParaRPr>
                    </a:p>
                  </a:txBody>
                  <a:tcPr marL="91445" marR="91445" marT="45721" marB="45721"/>
                </a:tc>
                <a:tc>
                  <a:txBody>
                    <a:bodyPr/>
                    <a:lstStyle/>
                    <a:p>
                      <a:r>
                        <a:rPr lang="en-US" sz="1200" dirty="0" smtClean="0">
                          <a:latin typeface="+mn-lt"/>
                        </a:rPr>
                        <a:t>Enhances</a:t>
                      </a:r>
                      <a:r>
                        <a:rPr lang="en-US" sz="1200" baseline="0" dirty="0" smtClean="0">
                          <a:latin typeface="+mn-lt"/>
                        </a:rPr>
                        <a:t> certification standards to require local boards to articulate/implement region’s workforce strategic plan</a:t>
                      </a:r>
                      <a:endParaRPr lang="en-US" sz="1200" dirty="0">
                        <a:latin typeface="+mn-lt"/>
                      </a:endParaRPr>
                    </a:p>
                  </a:txBody>
                  <a:tcPr marL="91445" marR="91445" marT="45721" marB="45721"/>
                </a:tc>
              </a:tr>
              <a:tr h="631343">
                <a:tc>
                  <a:txBody>
                    <a:bodyPr/>
                    <a:lstStyle/>
                    <a:p>
                      <a:r>
                        <a:rPr lang="en-US" sz="1200" b="1" dirty="0" smtClean="0">
                          <a:latin typeface="+mn-lt"/>
                        </a:rPr>
                        <a:t>One-Stop Career Center (OSCC) Infrastructure</a:t>
                      </a:r>
                      <a:endParaRPr lang="en-US" sz="1200" b="1" dirty="0">
                        <a:latin typeface="+mn-lt"/>
                      </a:endParaRPr>
                    </a:p>
                  </a:txBody>
                  <a:tcPr marL="91445" marR="91445" marT="45721" marB="45721" anchor="ctr"/>
                </a:tc>
                <a:tc>
                  <a:txBody>
                    <a:bodyPr/>
                    <a:lstStyle/>
                    <a:p>
                      <a:r>
                        <a:rPr lang="en-US" sz="1200" dirty="0" smtClean="0">
                          <a:latin typeface="+mn-lt"/>
                        </a:rPr>
                        <a:t>One Stop Career Center </a:t>
                      </a:r>
                      <a:r>
                        <a:rPr lang="en-US" sz="1200" baseline="0" dirty="0" smtClean="0">
                          <a:latin typeface="+mn-lt"/>
                        </a:rPr>
                        <a:t>costs s</a:t>
                      </a:r>
                      <a:r>
                        <a:rPr lang="en-US" sz="1200" dirty="0" smtClean="0">
                          <a:latin typeface="+mn-lt"/>
                        </a:rPr>
                        <a:t>upported by</a:t>
                      </a:r>
                      <a:r>
                        <a:rPr lang="en-US" sz="1200" baseline="0" dirty="0" smtClean="0">
                          <a:latin typeface="+mn-lt"/>
                        </a:rPr>
                        <a:t> WIA Titles I &amp; III funding; shared costs were negotiated locally</a:t>
                      </a:r>
                      <a:endParaRPr lang="en-US" sz="1200" dirty="0">
                        <a:latin typeface="+mn-lt"/>
                      </a:endParaRPr>
                    </a:p>
                  </a:txBody>
                  <a:tcPr marL="91445" marR="91445" marT="45721" marB="45721"/>
                </a:tc>
                <a:tc>
                  <a:txBody>
                    <a:bodyPr/>
                    <a:lstStyle/>
                    <a:p>
                      <a:r>
                        <a:rPr lang="en-US" sz="1200" dirty="0" smtClean="0">
                          <a:latin typeface="+mn-lt"/>
                        </a:rPr>
                        <a:t>Mandates WIOA partners contribute to One Stop Career Center infrastructure fund and</a:t>
                      </a:r>
                      <a:r>
                        <a:rPr lang="en-US" sz="1200" baseline="0" dirty="0" smtClean="0">
                          <a:latin typeface="+mn-lt"/>
                        </a:rPr>
                        <a:t> shared costs (cash / in-kind) </a:t>
                      </a:r>
                      <a:endParaRPr lang="en-US" sz="1200" dirty="0">
                        <a:latin typeface="+mn-lt"/>
                      </a:endParaRPr>
                    </a:p>
                  </a:txBody>
                  <a:tcPr marL="91445" marR="91445" marT="45721" marB="45721"/>
                </a:tc>
              </a:tr>
              <a:tr h="631343">
                <a:tc>
                  <a:txBody>
                    <a:bodyPr/>
                    <a:lstStyle/>
                    <a:p>
                      <a:r>
                        <a:rPr lang="en-US" sz="1200" b="1" dirty="0" smtClean="0">
                          <a:latin typeface="+mn-lt"/>
                        </a:rPr>
                        <a:t>Statewide One-Stop Career Center</a:t>
                      </a:r>
                      <a:r>
                        <a:rPr lang="en-US" sz="1200" b="1" baseline="0" dirty="0" smtClean="0">
                          <a:latin typeface="+mn-lt"/>
                        </a:rPr>
                        <a:t> (OSCC) Standards</a:t>
                      </a:r>
                      <a:endParaRPr lang="en-US" sz="1200" b="1" dirty="0">
                        <a:latin typeface="+mn-lt"/>
                      </a:endParaRPr>
                    </a:p>
                  </a:txBody>
                  <a:tcPr marL="91445" marR="91445" marT="45721" marB="45721" anchor="ctr"/>
                </a:tc>
                <a:tc>
                  <a:txBody>
                    <a:bodyPr/>
                    <a:lstStyle/>
                    <a:p>
                      <a:r>
                        <a:rPr lang="en-US" sz="1200" dirty="0" smtClean="0">
                          <a:latin typeface="+mn-lt"/>
                        </a:rPr>
                        <a:t>No </a:t>
                      </a:r>
                      <a:r>
                        <a:rPr lang="en-US" sz="1200" baseline="0" dirty="0" smtClean="0">
                          <a:latin typeface="+mn-lt"/>
                        </a:rPr>
                        <a:t>criteria to determine operational standards for career centers </a:t>
                      </a:r>
                      <a:endParaRPr lang="en-US" sz="1200" dirty="0">
                        <a:latin typeface="+mn-lt"/>
                      </a:endParaRPr>
                    </a:p>
                  </a:txBody>
                  <a:tcPr marL="91445" marR="91445" marT="45721" marB="45721"/>
                </a:tc>
                <a:tc>
                  <a:txBody>
                    <a:bodyPr/>
                    <a:lstStyle/>
                    <a:p>
                      <a:r>
                        <a:rPr lang="en-US" sz="1200" dirty="0" smtClean="0">
                          <a:latin typeface="+mn-lt"/>
                        </a:rPr>
                        <a:t>Establishes</a:t>
                      </a:r>
                      <a:r>
                        <a:rPr lang="en-US" sz="1200" baseline="0" dirty="0" smtClean="0">
                          <a:latin typeface="+mn-lt"/>
                        </a:rPr>
                        <a:t> “floor” for </a:t>
                      </a:r>
                      <a:r>
                        <a:rPr lang="en-US" sz="1200" dirty="0" smtClean="0">
                          <a:latin typeface="+mn-lt"/>
                        </a:rPr>
                        <a:t>OSCC </a:t>
                      </a:r>
                      <a:r>
                        <a:rPr lang="en-US" sz="1200" baseline="0" dirty="0" smtClean="0">
                          <a:latin typeface="+mn-lt"/>
                        </a:rPr>
                        <a:t>standards to be implemented statewide; requires partner engagement and coordination; competitive selection</a:t>
                      </a:r>
                      <a:endParaRPr lang="en-US" sz="1200" dirty="0">
                        <a:latin typeface="+mn-lt"/>
                      </a:endParaRPr>
                    </a:p>
                  </a:txBody>
                  <a:tcPr marL="91445" marR="91445" marT="45721" marB="45721"/>
                </a:tc>
              </a:tr>
              <a:tr h="631343">
                <a:tc>
                  <a:txBody>
                    <a:bodyPr/>
                    <a:lstStyle/>
                    <a:p>
                      <a:r>
                        <a:rPr lang="en-US" sz="1200" b="1" dirty="0" smtClean="0">
                          <a:latin typeface="+mn-lt"/>
                        </a:rPr>
                        <a:t>Priority</a:t>
                      </a:r>
                      <a:r>
                        <a:rPr lang="en-US" sz="1200" b="1" baseline="0" dirty="0" smtClean="0">
                          <a:latin typeface="+mn-lt"/>
                        </a:rPr>
                        <a:t> of Service</a:t>
                      </a:r>
                      <a:endParaRPr lang="en-US" sz="1200" b="1" dirty="0">
                        <a:latin typeface="+mn-lt"/>
                      </a:endParaRPr>
                    </a:p>
                  </a:txBody>
                  <a:tcPr marL="91445" marR="91445" marT="45721" marB="45721" anchor="ctr"/>
                </a:tc>
                <a:tc>
                  <a:txBody>
                    <a:bodyPr/>
                    <a:lstStyle/>
                    <a:p>
                      <a:r>
                        <a:rPr lang="en-US" sz="1200" dirty="0" smtClean="0">
                          <a:latin typeface="+mn-lt"/>
                        </a:rPr>
                        <a:t>Priority of service for Veterans</a:t>
                      </a:r>
                      <a:endParaRPr lang="en-US" sz="1200" dirty="0">
                        <a:latin typeface="+mn-lt"/>
                      </a:endParaRPr>
                    </a:p>
                  </a:txBody>
                  <a:tcPr marL="91445" marR="91445" marT="45721" marB="45721"/>
                </a:tc>
                <a:tc>
                  <a:txBody>
                    <a:bodyPr/>
                    <a:lstStyle/>
                    <a:p>
                      <a:r>
                        <a:rPr lang="en-US" sz="1200" dirty="0" smtClean="0">
                          <a:latin typeface="+mn-lt"/>
                        </a:rPr>
                        <a:t>Priority of service for individuals with barriers</a:t>
                      </a:r>
                      <a:r>
                        <a:rPr lang="en-US" sz="1200" baseline="0" dirty="0" smtClean="0">
                          <a:latin typeface="+mn-lt"/>
                        </a:rPr>
                        <a:t> to employment (Vets, TANF/SNAP, Individuals with Disabilities, etc.)</a:t>
                      </a:r>
                      <a:endParaRPr lang="en-US" sz="1200" dirty="0">
                        <a:latin typeface="+mn-lt"/>
                      </a:endParaRPr>
                    </a:p>
                  </a:txBody>
                  <a:tcPr marL="91445" marR="91445" marT="45721" marB="45721"/>
                </a:tc>
              </a:tr>
              <a:tr h="450960">
                <a:tc>
                  <a:txBody>
                    <a:bodyPr/>
                    <a:lstStyle/>
                    <a:p>
                      <a:r>
                        <a:rPr lang="en-US" sz="1200" b="1" dirty="0" smtClean="0">
                          <a:latin typeface="+mn-lt"/>
                        </a:rPr>
                        <a:t>State Workforce Board</a:t>
                      </a:r>
                      <a:endParaRPr lang="en-US" sz="1200" b="1" dirty="0">
                        <a:latin typeface="+mn-lt"/>
                      </a:endParaRPr>
                    </a:p>
                  </a:txBody>
                  <a:tcPr marL="91445" marR="91445" marT="45721" marB="45721" anchor="ctr">
                    <a:lnB w="12700" cap="flat" cmpd="sng" algn="ctr">
                      <a:solidFill>
                        <a:schemeClr val="tx1"/>
                      </a:solidFill>
                      <a:prstDash val="solid"/>
                      <a:round/>
                      <a:headEnd type="none" w="med" len="med"/>
                      <a:tailEnd type="none" w="med" len="med"/>
                    </a:lnB>
                  </a:tcPr>
                </a:tc>
                <a:tc>
                  <a:txBody>
                    <a:bodyPr/>
                    <a:lstStyle/>
                    <a:p>
                      <a:r>
                        <a:rPr lang="en-US" sz="1200" dirty="0" smtClean="0">
                          <a:latin typeface="+mn-lt"/>
                        </a:rPr>
                        <a:t>Business-led,</a:t>
                      </a:r>
                      <a:r>
                        <a:rPr lang="en-US" sz="1200" baseline="0" dirty="0" smtClean="0">
                          <a:latin typeface="+mn-lt"/>
                        </a:rPr>
                        <a:t> but r</a:t>
                      </a:r>
                      <a:r>
                        <a:rPr lang="en-US" sz="1200" dirty="0" smtClean="0">
                          <a:latin typeface="+mn-lt"/>
                        </a:rPr>
                        <a:t>equired</a:t>
                      </a:r>
                      <a:r>
                        <a:rPr lang="en-US" sz="1200" baseline="0" dirty="0" smtClean="0">
                          <a:latin typeface="+mn-lt"/>
                        </a:rPr>
                        <a:t> </a:t>
                      </a:r>
                      <a:r>
                        <a:rPr lang="en-US" sz="1200" dirty="0" smtClean="0">
                          <a:latin typeface="+mn-lt"/>
                        </a:rPr>
                        <a:t>representation</a:t>
                      </a:r>
                      <a:r>
                        <a:rPr lang="en-US" sz="1200" baseline="0" dirty="0" smtClean="0">
                          <a:latin typeface="+mn-lt"/>
                        </a:rPr>
                        <a:t> created large board (MA 65 members)</a:t>
                      </a:r>
                      <a:endParaRPr lang="en-US" sz="1200" dirty="0">
                        <a:latin typeface="+mn-lt"/>
                      </a:endParaRPr>
                    </a:p>
                  </a:txBody>
                  <a:tcPr marL="91445" marR="91445" marT="45721" marB="45721">
                    <a:lnB w="12700" cap="flat" cmpd="sng" algn="ctr">
                      <a:solidFill>
                        <a:schemeClr val="tx1"/>
                      </a:solidFill>
                      <a:prstDash val="solid"/>
                      <a:round/>
                      <a:headEnd type="none" w="med" len="med"/>
                      <a:tailEnd type="none" w="med" len="med"/>
                    </a:lnB>
                  </a:tcPr>
                </a:tc>
                <a:tc>
                  <a:txBody>
                    <a:bodyPr/>
                    <a:lstStyle/>
                    <a:p>
                      <a:r>
                        <a:rPr lang="en-US" sz="1200" dirty="0" smtClean="0">
                          <a:latin typeface="+mn-lt"/>
                        </a:rPr>
                        <a:t>Business-led,</a:t>
                      </a:r>
                      <a:r>
                        <a:rPr lang="en-US" sz="1200" baseline="0" dirty="0" smtClean="0">
                          <a:latin typeface="+mn-lt"/>
                        </a:rPr>
                        <a:t> but fewer required members allows for smaller board (MA 33 members)</a:t>
                      </a:r>
                      <a:endParaRPr lang="en-US" sz="1200" dirty="0">
                        <a:latin typeface="+mn-lt"/>
                      </a:endParaRPr>
                    </a:p>
                  </a:txBody>
                  <a:tcPr marL="91445" marR="91445" marT="45721" marB="45721">
                    <a:lnB w="12700" cap="flat" cmpd="sng" algn="ctr">
                      <a:solidFill>
                        <a:schemeClr val="tx1"/>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3137226206"/>
      </p:ext>
    </p:extLst>
  </p:cSld>
  <p:clrMapOvr>
    <a:masterClrMapping/>
  </p:clrMapOv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mn-lt"/>
              </a:rPr>
              <a:t>WIOA Combined State Plan</a:t>
            </a:r>
            <a:endParaRPr lang="en-US" dirty="0">
              <a:latin typeface="+mn-lt"/>
            </a:endParaRPr>
          </a:p>
        </p:txBody>
      </p:sp>
      <p:sp>
        <p:nvSpPr>
          <p:cNvPr id="3" name="Content Placeholder 2"/>
          <p:cNvSpPr>
            <a:spLocks noGrp="1"/>
          </p:cNvSpPr>
          <p:nvPr>
            <p:ph sz="half" idx="1"/>
          </p:nvPr>
        </p:nvSpPr>
        <p:spPr>
          <a:xfrm>
            <a:off x="457200" y="990600"/>
            <a:ext cx="8382000" cy="5410200"/>
          </a:xfrm>
        </p:spPr>
        <p:txBody>
          <a:bodyPr/>
          <a:lstStyle/>
          <a:p>
            <a:pPr marL="0" indent="0">
              <a:buNone/>
            </a:pPr>
            <a:r>
              <a:rPr lang="en-US" sz="1800" i="1" dirty="0" smtClean="0">
                <a:latin typeface="+mn-lt"/>
              </a:rPr>
              <a:t>What is in the Plan?</a:t>
            </a:r>
          </a:p>
          <a:p>
            <a:r>
              <a:rPr lang="en-US" sz="1800" b="0" dirty="0" smtClean="0">
                <a:latin typeface="+mn-lt"/>
              </a:rPr>
              <a:t>Describes the state’s strategy for implementing the Workforce Innovation and Opportunity Act’s (WIOA) principles and policies through WIOA core and partner programs</a:t>
            </a:r>
          </a:p>
          <a:p>
            <a:pPr>
              <a:spcAft>
                <a:spcPts val="600"/>
              </a:spcAft>
            </a:pPr>
            <a:r>
              <a:rPr lang="en-US" sz="1800" b="0" dirty="0" smtClean="0">
                <a:latin typeface="+mn-lt"/>
              </a:rPr>
              <a:t>WIOA Combined State Plan is Organized Into:</a:t>
            </a:r>
          </a:p>
          <a:p>
            <a:pPr lvl="1">
              <a:spcAft>
                <a:spcPts val="300"/>
              </a:spcAft>
            </a:pPr>
            <a:r>
              <a:rPr lang="en-US" sz="1800" b="0" dirty="0" smtClean="0">
                <a:solidFill>
                  <a:schemeClr val="tx2"/>
                </a:solidFill>
                <a:latin typeface="+mn-lt"/>
              </a:rPr>
              <a:t>Strategic Planning Elements </a:t>
            </a:r>
          </a:p>
          <a:p>
            <a:pPr lvl="3">
              <a:spcAft>
                <a:spcPts val="300"/>
              </a:spcAft>
              <a:buFont typeface="Wingdings" panose="05000000000000000000" pitchFamily="2" charset="2"/>
              <a:buChar char="§"/>
            </a:pPr>
            <a:r>
              <a:rPr lang="en-US" b="0" dirty="0" smtClean="0">
                <a:solidFill>
                  <a:schemeClr val="tx1"/>
                </a:solidFill>
                <a:latin typeface="+mn-lt"/>
              </a:rPr>
              <a:t>Economic &amp; Labor Market Analysis</a:t>
            </a:r>
          </a:p>
          <a:p>
            <a:pPr lvl="3">
              <a:spcAft>
                <a:spcPts val="300"/>
              </a:spcAft>
              <a:buFont typeface="Wingdings" panose="05000000000000000000" pitchFamily="2" charset="2"/>
              <a:buChar char="§"/>
            </a:pPr>
            <a:r>
              <a:rPr lang="en-US" b="0" dirty="0" smtClean="0">
                <a:solidFill>
                  <a:schemeClr val="tx1"/>
                </a:solidFill>
                <a:latin typeface="+mn-lt"/>
              </a:rPr>
              <a:t>Vision, Goals, Strategy</a:t>
            </a:r>
          </a:p>
          <a:p>
            <a:pPr lvl="1">
              <a:spcAft>
                <a:spcPts val="300"/>
              </a:spcAft>
            </a:pPr>
            <a:r>
              <a:rPr lang="en-US" sz="1800" b="0" dirty="0" smtClean="0">
                <a:solidFill>
                  <a:schemeClr val="tx2"/>
                </a:solidFill>
                <a:latin typeface="+mn-lt"/>
              </a:rPr>
              <a:t>Operational Planning Elements</a:t>
            </a:r>
          </a:p>
          <a:p>
            <a:pPr lvl="3">
              <a:spcAft>
                <a:spcPts val="300"/>
              </a:spcAft>
              <a:buFont typeface="Wingdings" panose="05000000000000000000" pitchFamily="2" charset="2"/>
              <a:buChar char="§"/>
            </a:pPr>
            <a:r>
              <a:rPr lang="en-US" b="0" dirty="0" smtClean="0">
                <a:solidFill>
                  <a:schemeClr val="tx1"/>
                </a:solidFill>
                <a:latin typeface="+mn-lt"/>
              </a:rPr>
              <a:t>State Operating Systems and Program </a:t>
            </a:r>
            <a:r>
              <a:rPr lang="en-US" b="0" dirty="0">
                <a:solidFill>
                  <a:schemeClr val="tx1"/>
                </a:solidFill>
                <a:latin typeface="+mn-lt"/>
              </a:rPr>
              <a:t>A</a:t>
            </a:r>
            <a:r>
              <a:rPr lang="en-US" b="0" dirty="0" smtClean="0">
                <a:solidFill>
                  <a:schemeClr val="tx1"/>
                </a:solidFill>
                <a:latin typeface="+mn-lt"/>
              </a:rPr>
              <a:t>dministration</a:t>
            </a:r>
          </a:p>
          <a:p>
            <a:pPr lvl="3">
              <a:spcAft>
                <a:spcPts val="300"/>
              </a:spcAft>
              <a:buFont typeface="Wingdings" panose="05000000000000000000" pitchFamily="2" charset="2"/>
              <a:buChar char="§"/>
            </a:pPr>
            <a:r>
              <a:rPr lang="en-US" b="0" dirty="0" smtClean="0">
                <a:solidFill>
                  <a:schemeClr val="tx1"/>
                </a:solidFill>
                <a:latin typeface="+mn-lt"/>
              </a:rPr>
              <a:t>Assurances</a:t>
            </a:r>
          </a:p>
          <a:p>
            <a:r>
              <a:rPr lang="en-US" sz="1800" b="0" dirty="0" smtClean="0">
                <a:latin typeface="+mn-lt"/>
              </a:rPr>
              <a:t>Submitted every 4 years to the federal Department of Labor (USDOL)</a:t>
            </a:r>
          </a:p>
          <a:p>
            <a:r>
              <a:rPr lang="en-US" sz="1800" b="0" dirty="0" smtClean="0">
                <a:latin typeface="+mn-lt"/>
              </a:rPr>
              <a:t>MA </a:t>
            </a:r>
            <a:r>
              <a:rPr lang="en-US" sz="1800" b="0" dirty="0">
                <a:latin typeface="+mn-lt"/>
              </a:rPr>
              <a:t>submitting a </a:t>
            </a:r>
            <a:r>
              <a:rPr lang="en-US" sz="1800" b="0" i="1" dirty="0">
                <a:latin typeface="+mn-lt"/>
              </a:rPr>
              <a:t>Combined State </a:t>
            </a:r>
            <a:r>
              <a:rPr lang="en-US" sz="1800" b="0" i="1" dirty="0" smtClean="0">
                <a:latin typeface="+mn-lt"/>
              </a:rPr>
              <a:t>Plan </a:t>
            </a:r>
            <a:r>
              <a:rPr lang="en-US" sz="1800" b="0" dirty="0" smtClean="0">
                <a:latin typeface="+mn-lt"/>
              </a:rPr>
              <a:t>and</a:t>
            </a:r>
            <a:r>
              <a:rPr lang="en-US" sz="1800" b="0" i="1" dirty="0" smtClean="0">
                <a:latin typeface="+mn-lt"/>
              </a:rPr>
              <a:t> must include WIOA </a:t>
            </a:r>
            <a:r>
              <a:rPr lang="en-US" sz="1800" b="0" dirty="0" smtClean="0">
                <a:latin typeface="+mn-lt"/>
              </a:rPr>
              <a:t>Core Program partners; others optional</a:t>
            </a:r>
          </a:p>
          <a:p>
            <a:r>
              <a:rPr lang="en-US" sz="1800" b="0" dirty="0" smtClean="0">
                <a:latin typeface="+mn-lt"/>
              </a:rPr>
              <a:t>Draft State Plan developed by WIOA Steering Committee</a:t>
            </a:r>
          </a:p>
          <a:p>
            <a:r>
              <a:rPr lang="en-US" sz="1800" b="0" dirty="0" smtClean="0">
                <a:latin typeface="+mn-lt"/>
              </a:rPr>
              <a:t>Link to Public Comment Process: www.mass.gov/massworkforce/state-plan</a:t>
            </a:r>
          </a:p>
          <a:p>
            <a:endParaRPr lang="en-US" dirty="0" smtClean="0">
              <a:latin typeface="+mj-lt"/>
            </a:endParaRPr>
          </a:p>
          <a:p>
            <a:endParaRPr lang="en-US" dirty="0" smtClean="0">
              <a:latin typeface="+mj-lt"/>
            </a:endParaRPr>
          </a:p>
          <a:p>
            <a:endParaRPr lang="en-US" dirty="0" smtClean="0">
              <a:latin typeface="+mj-lt"/>
            </a:endParaRPr>
          </a:p>
          <a:p>
            <a:endParaRPr lang="en-US" dirty="0">
              <a:latin typeface="+mj-lt"/>
            </a:endParaRPr>
          </a:p>
        </p:txBody>
      </p:sp>
    </p:spTree>
    <p:extLst>
      <p:ext uri="{BB962C8B-B14F-4D97-AF65-F5344CB8AC3E}">
        <p14:creationId xmlns:p14="http://schemas.microsoft.com/office/powerpoint/2010/main" val="3132965860"/>
      </p:ext>
    </p:extLst>
  </p:cSld>
  <p:clrMapOvr>
    <a:masterClrMapping/>
  </p:clrMapOv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36600" y="76200"/>
            <a:ext cx="5664200" cy="609600"/>
          </a:xfrm>
        </p:spPr>
        <p:txBody>
          <a:bodyPr/>
          <a:lstStyle/>
          <a:p>
            <a:r>
              <a:rPr lang="en-US" dirty="0" smtClean="0">
                <a:latin typeface="+mn-lt"/>
                <a:ea typeface="Batang" panose="02030600000101010101" pitchFamily="18" charset="-127"/>
              </a:rPr>
              <a:t>WIOA Combined Plan Partners</a:t>
            </a:r>
            <a:endParaRPr lang="en-US" i="1" dirty="0">
              <a:latin typeface="+mn-lt"/>
              <a:ea typeface="Batang" panose="02030600000101010101" pitchFamily="18" charset="-127"/>
            </a:endParaRPr>
          </a:p>
        </p:txBody>
      </p:sp>
      <p:graphicFrame>
        <p:nvGraphicFramePr>
          <p:cNvPr id="4" name="Table 3"/>
          <p:cNvGraphicFramePr>
            <a:graphicFrameLocks noGrp="1"/>
          </p:cNvGraphicFramePr>
          <p:nvPr>
            <p:extLst>
              <p:ext uri="{D42A27DB-BD31-4B8C-83A1-F6EECF244321}">
                <p14:modId xmlns:p14="http://schemas.microsoft.com/office/powerpoint/2010/main" val="3592498197"/>
              </p:ext>
            </p:extLst>
          </p:nvPr>
        </p:nvGraphicFramePr>
        <p:xfrm>
          <a:off x="0" y="914400"/>
          <a:ext cx="9144000" cy="5293483"/>
        </p:xfrm>
        <a:graphic>
          <a:graphicData uri="http://schemas.openxmlformats.org/drawingml/2006/table">
            <a:tbl>
              <a:tblPr firstRow="1" bandRow="1">
                <a:tableStyleId>{93296810-A885-4BE3-A3E7-6D5BEEA58F35}</a:tableStyleId>
              </a:tblPr>
              <a:tblGrid>
                <a:gridCol w="4419600"/>
                <a:gridCol w="4724400"/>
              </a:tblGrid>
              <a:tr h="328672">
                <a:tc>
                  <a:txBody>
                    <a:bodyPr/>
                    <a:lstStyle/>
                    <a:p>
                      <a:pPr algn="ctr"/>
                      <a:r>
                        <a:rPr lang="en-US" sz="1400" b="1" dirty="0" smtClean="0">
                          <a:solidFill>
                            <a:schemeClr val="bg1"/>
                          </a:solidFill>
                          <a:latin typeface="+mn-lt"/>
                        </a:rPr>
                        <a:t>WIOA Federally Funded Program(s)*</a:t>
                      </a:r>
                      <a:endParaRPr lang="en-US" sz="1400" b="1" dirty="0">
                        <a:solidFill>
                          <a:schemeClr val="bg1"/>
                        </a:solidFill>
                        <a:latin typeface="+mn-lt"/>
                      </a:endParaRPr>
                    </a:p>
                  </a:txBody>
                  <a:tcPr>
                    <a:solidFill>
                      <a:srgbClr val="003366"/>
                    </a:solidFill>
                  </a:tcPr>
                </a:tc>
                <a:tc>
                  <a:txBody>
                    <a:bodyPr/>
                    <a:lstStyle/>
                    <a:p>
                      <a:pPr algn="ctr"/>
                      <a:r>
                        <a:rPr lang="en-US" sz="1400" b="1" i="0" dirty="0" smtClean="0">
                          <a:solidFill>
                            <a:schemeClr val="bg1"/>
                          </a:solidFill>
                          <a:latin typeface="+mn-lt"/>
                        </a:rPr>
                        <a:t>State Agency</a:t>
                      </a:r>
                      <a:endParaRPr lang="en-US" sz="1400" b="1" i="0" dirty="0">
                        <a:solidFill>
                          <a:schemeClr val="bg1"/>
                        </a:solidFill>
                        <a:latin typeface="+mn-lt"/>
                      </a:endParaRPr>
                    </a:p>
                  </a:txBody>
                  <a:tcPr>
                    <a:solidFill>
                      <a:srgbClr val="003366"/>
                    </a:solidFill>
                  </a:tcPr>
                </a:tc>
              </a:tr>
              <a:tr h="738128">
                <a:tc>
                  <a:txBody>
                    <a:bodyPr/>
                    <a:lstStyle/>
                    <a:p>
                      <a:r>
                        <a:rPr lang="en-US" sz="1100" b="1" i="1" dirty="0" smtClean="0">
                          <a:solidFill>
                            <a:schemeClr val="tx1"/>
                          </a:solidFill>
                          <a:latin typeface="+mn-lt"/>
                        </a:rPr>
                        <a:t>Adult, Dislocated Worker &amp; Youth Programs (WIOA Title</a:t>
                      </a:r>
                      <a:r>
                        <a:rPr lang="en-US" sz="1100" b="1" i="1" baseline="0" dirty="0" smtClean="0">
                          <a:solidFill>
                            <a:schemeClr val="tx1"/>
                          </a:solidFill>
                          <a:latin typeface="+mn-lt"/>
                        </a:rPr>
                        <a:t> I)</a:t>
                      </a:r>
                    </a:p>
                    <a:p>
                      <a:r>
                        <a:rPr lang="en-US" sz="1100" b="0" dirty="0" smtClean="0">
                          <a:solidFill>
                            <a:schemeClr val="tx1"/>
                          </a:solidFill>
                          <a:latin typeface="+mn-lt"/>
                        </a:rPr>
                        <a:t>FY16 Federal</a:t>
                      </a:r>
                      <a:r>
                        <a:rPr lang="en-US" sz="1100" b="0" baseline="0" dirty="0" smtClean="0">
                          <a:solidFill>
                            <a:schemeClr val="tx1"/>
                          </a:solidFill>
                          <a:latin typeface="+mn-lt"/>
                        </a:rPr>
                        <a:t> </a:t>
                      </a:r>
                      <a:r>
                        <a:rPr lang="en-US" sz="1100" b="0" dirty="0" smtClean="0">
                          <a:solidFill>
                            <a:schemeClr val="tx1"/>
                          </a:solidFill>
                          <a:latin typeface="+mn-lt"/>
                        </a:rPr>
                        <a:t>Allocation:</a:t>
                      </a:r>
                      <a:r>
                        <a:rPr lang="en-US" sz="1100" b="0" baseline="0" dirty="0" smtClean="0">
                          <a:solidFill>
                            <a:schemeClr val="tx1"/>
                          </a:solidFill>
                          <a:latin typeface="+mn-lt"/>
                        </a:rPr>
                        <a:t> </a:t>
                      </a:r>
                      <a:r>
                        <a:rPr lang="en-US" sz="1100" b="0" dirty="0" smtClean="0">
                          <a:solidFill>
                            <a:schemeClr val="tx1"/>
                          </a:solidFill>
                          <a:latin typeface="+mn-lt"/>
                        </a:rPr>
                        <a:t>$52M</a:t>
                      </a:r>
                    </a:p>
                    <a:p>
                      <a:pPr marL="171450" indent="-171450">
                        <a:buFont typeface="Arial" panose="020B0604020202020204" pitchFamily="34" charset="0"/>
                        <a:buChar char="•"/>
                      </a:pPr>
                      <a:r>
                        <a:rPr lang="en-US" sz="1100" b="0" i="1" dirty="0" smtClean="0">
                          <a:solidFill>
                            <a:schemeClr val="tx1"/>
                          </a:solidFill>
                          <a:latin typeface="+mn-lt"/>
                        </a:rPr>
                        <a:t>$5.2M</a:t>
                      </a:r>
                      <a:r>
                        <a:rPr lang="en-US" sz="1100" b="0" i="1" baseline="0" dirty="0" smtClean="0">
                          <a:solidFill>
                            <a:schemeClr val="tx1"/>
                          </a:solidFill>
                          <a:latin typeface="+mn-lt"/>
                        </a:rPr>
                        <a:t> </a:t>
                      </a:r>
                      <a:r>
                        <a:rPr lang="en-US" sz="1100" b="0" i="1" dirty="0" smtClean="0">
                          <a:solidFill>
                            <a:schemeClr val="tx1"/>
                          </a:solidFill>
                          <a:latin typeface="+mn-lt"/>
                        </a:rPr>
                        <a:t>Governor’s Discretionary Resources</a:t>
                      </a:r>
                    </a:p>
                    <a:p>
                      <a:pPr marL="171450" indent="-171450">
                        <a:buFont typeface="Arial" panose="020B0604020202020204" pitchFamily="34" charset="0"/>
                        <a:buChar char="•"/>
                      </a:pPr>
                      <a:r>
                        <a:rPr lang="en-US" sz="1100" b="0" i="1" dirty="0" smtClean="0">
                          <a:solidFill>
                            <a:schemeClr val="tx1"/>
                          </a:solidFill>
                          <a:latin typeface="+mn-lt"/>
                        </a:rPr>
                        <a:t>$46.8 Required to be distributed</a:t>
                      </a:r>
                      <a:r>
                        <a:rPr lang="en-US" sz="1100" b="0" i="1" baseline="0" dirty="0" smtClean="0">
                          <a:solidFill>
                            <a:schemeClr val="tx1"/>
                          </a:solidFill>
                          <a:latin typeface="+mn-lt"/>
                        </a:rPr>
                        <a:t> to 16 workforce areas</a:t>
                      </a:r>
                      <a:endParaRPr lang="en-US" sz="1100" b="0" i="1" dirty="0" smtClean="0">
                        <a:solidFill>
                          <a:schemeClr val="tx1"/>
                        </a:solidFill>
                        <a:latin typeface="+mn-lt"/>
                      </a:endParaRPr>
                    </a:p>
                  </a:txBody>
                  <a:tcPr anchor="ctr"/>
                </a:tc>
                <a:tc>
                  <a:txBody>
                    <a:bodyPr/>
                    <a:lstStyle/>
                    <a:p>
                      <a:r>
                        <a:rPr lang="en-US" sz="1100" b="0" i="0" dirty="0" smtClean="0">
                          <a:solidFill>
                            <a:schemeClr val="tx1"/>
                          </a:solidFill>
                          <a:latin typeface="+mn-lt"/>
                        </a:rPr>
                        <a:t>Department of Career Services (DCS)</a:t>
                      </a:r>
                    </a:p>
                    <a:p>
                      <a:r>
                        <a:rPr lang="en-US" sz="1100" b="0" i="0" dirty="0" smtClean="0">
                          <a:solidFill>
                            <a:schemeClr val="tx1"/>
                          </a:solidFill>
                          <a:latin typeface="+mn-lt"/>
                        </a:rPr>
                        <a:t>Executive Office of Labor and Workforce Development (EOLWD) </a:t>
                      </a:r>
                      <a:endParaRPr lang="en-US" sz="1100" b="0" i="0" dirty="0">
                        <a:solidFill>
                          <a:schemeClr val="tx1"/>
                        </a:solidFill>
                        <a:latin typeface="+mn-lt"/>
                      </a:endParaRPr>
                    </a:p>
                  </a:txBody>
                  <a:tcPr/>
                </a:tc>
              </a:tr>
              <a:tr h="381000">
                <a:tc>
                  <a:txBody>
                    <a:bodyPr/>
                    <a:lstStyle/>
                    <a:p>
                      <a:r>
                        <a:rPr lang="en-US" sz="1100" b="1" i="1" dirty="0" smtClean="0">
                          <a:solidFill>
                            <a:schemeClr val="tx1"/>
                          </a:solidFill>
                          <a:latin typeface="+mn-lt"/>
                        </a:rPr>
                        <a:t>Adult Education and Family Literacy (Adult</a:t>
                      </a:r>
                      <a:r>
                        <a:rPr lang="en-US" sz="1100" b="1" i="1" baseline="0" dirty="0" smtClean="0">
                          <a:solidFill>
                            <a:schemeClr val="tx1"/>
                          </a:solidFill>
                          <a:latin typeface="+mn-lt"/>
                        </a:rPr>
                        <a:t> Education) (WIOA Title II)</a:t>
                      </a:r>
                      <a:endParaRPr lang="en-US" sz="1100" b="1" i="1" dirty="0">
                        <a:solidFill>
                          <a:schemeClr val="tx1"/>
                        </a:solidFill>
                        <a:latin typeface="+mn-lt"/>
                      </a:endParaRPr>
                    </a:p>
                  </a:txBody>
                  <a:tcPr anchor="ctr"/>
                </a:tc>
                <a:tc>
                  <a:txBody>
                    <a:bodyPr/>
                    <a:lstStyle/>
                    <a:p>
                      <a:r>
                        <a:rPr lang="en-US" sz="1100" b="0" i="0" dirty="0" smtClean="0">
                          <a:solidFill>
                            <a:schemeClr val="tx1"/>
                          </a:solidFill>
                          <a:latin typeface="+mn-lt"/>
                        </a:rPr>
                        <a:t>Adult and Community Learning Services (ACLS), </a:t>
                      </a:r>
                    </a:p>
                    <a:p>
                      <a:r>
                        <a:rPr lang="en-US" sz="1100" b="0" i="0" dirty="0" smtClean="0">
                          <a:solidFill>
                            <a:schemeClr val="tx1"/>
                          </a:solidFill>
                          <a:latin typeface="+mn-lt"/>
                        </a:rPr>
                        <a:t>Department</a:t>
                      </a:r>
                      <a:r>
                        <a:rPr lang="en-US" sz="1100" b="0" i="0" baseline="0" dirty="0" smtClean="0">
                          <a:solidFill>
                            <a:schemeClr val="tx1"/>
                          </a:solidFill>
                          <a:latin typeface="+mn-lt"/>
                        </a:rPr>
                        <a:t> of Elementary and Secondary Education (DESE)</a:t>
                      </a:r>
                      <a:endParaRPr lang="en-US" sz="1100" b="0" i="0" dirty="0">
                        <a:solidFill>
                          <a:schemeClr val="tx1"/>
                        </a:solidFill>
                        <a:latin typeface="+mn-lt"/>
                      </a:endParaRPr>
                    </a:p>
                  </a:txBody>
                  <a:tcPr/>
                </a:tc>
              </a:tr>
              <a:tr h="282906">
                <a:tc>
                  <a:txBody>
                    <a:bodyPr/>
                    <a:lstStyle/>
                    <a:p>
                      <a:r>
                        <a:rPr lang="en-US" sz="1100" b="1" i="1" dirty="0" smtClean="0">
                          <a:solidFill>
                            <a:schemeClr val="tx1"/>
                          </a:solidFill>
                          <a:latin typeface="+mn-lt"/>
                        </a:rPr>
                        <a:t>Wagner-</a:t>
                      </a:r>
                      <a:r>
                        <a:rPr lang="en-US" sz="1100" b="1" i="1" dirty="0" err="1" smtClean="0">
                          <a:solidFill>
                            <a:schemeClr val="tx1"/>
                          </a:solidFill>
                          <a:latin typeface="+mn-lt"/>
                        </a:rPr>
                        <a:t>Peyser</a:t>
                      </a:r>
                      <a:r>
                        <a:rPr lang="en-US" sz="1100" b="1" i="1" dirty="0" smtClean="0">
                          <a:solidFill>
                            <a:schemeClr val="tx1"/>
                          </a:solidFill>
                          <a:latin typeface="+mn-lt"/>
                        </a:rPr>
                        <a:t> Act (WIOA Title III)</a:t>
                      </a:r>
                      <a:endParaRPr lang="en-US" sz="1100" b="1" i="1" dirty="0">
                        <a:solidFill>
                          <a:schemeClr val="tx1"/>
                        </a:solidFill>
                        <a:latin typeface="+mn-lt"/>
                      </a:endParaRPr>
                    </a:p>
                  </a:txBody>
                  <a:tcPr anchor="ctr"/>
                </a:tc>
                <a:tc>
                  <a:txBody>
                    <a:bodyPr/>
                    <a:lstStyle/>
                    <a:p>
                      <a:r>
                        <a:rPr lang="en-US" sz="1100" b="0" i="0" dirty="0" smtClean="0">
                          <a:solidFill>
                            <a:schemeClr val="tx1"/>
                          </a:solidFill>
                          <a:latin typeface="+mn-lt"/>
                        </a:rPr>
                        <a:t>DCS,</a:t>
                      </a:r>
                      <a:r>
                        <a:rPr lang="en-US" sz="1100" b="0" i="0" baseline="0" dirty="0" smtClean="0">
                          <a:solidFill>
                            <a:schemeClr val="tx1"/>
                          </a:solidFill>
                          <a:latin typeface="+mn-lt"/>
                        </a:rPr>
                        <a:t> EOLWD</a:t>
                      </a:r>
                      <a:endParaRPr lang="en-US" sz="1100" b="0" i="0" dirty="0" smtClean="0">
                        <a:solidFill>
                          <a:schemeClr val="tx1"/>
                        </a:solidFill>
                        <a:latin typeface="+mn-lt"/>
                      </a:endParaRPr>
                    </a:p>
                  </a:txBody>
                  <a:tcPr/>
                </a:tc>
              </a:tr>
              <a:tr h="409502">
                <a:tc>
                  <a:txBody>
                    <a:bodyPr/>
                    <a:lstStyle/>
                    <a:p>
                      <a:r>
                        <a:rPr lang="en-US" sz="1100" b="1" i="1" baseline="0" dirty="0" smtClean="0">
                          <a:solidFill>
                            <a:schemeClr val="tx1"/>
                          </a:solidFill>
                          <a:latin typeface="+mn-lt"/>
                        </a:rPr>
                        <a:t>Vocational Rehabilitation – Title IV</a:t>
                      </a:r>
                      <a:endParaRPr lang="en-US" sz="1100" b="1" i="1" baseline="0" dirty="0">
                        <a:solidFill>
                          <a:schemeClr val="tx1"/>
                        </a:solidFill>
                        <a:latin typeface="+mn-lt"/>
                      </a:endParaRPr>
                    </a:p>
                  </a:txBody>
                  <a:tcPr anchor="ctr"/>
                </a:tc>
                <a:tc>
                  <a:txBody>
                    <a:bodyPr/>
                    <a:lstStyle/>
                    <a:p>
                      <a:pPr marL="0" lvl="2" indent="0">
                        <a:spcBef>
                          <a:spcPts val="0"/>
                        </a:spcBef>
                        <a:spcAft>
                          <a:spcPts val="600"/>
                        </a:spcAft>
                        <a:defRPr/>
                      </a:pPr>
                      <a:r>
                        <a:rPr lang="en-US" sz="1100" b="0" i="0" baseline="0" dirty="0" smtClean="0">
                          <a:solidFill>
                            <a:schemeClr val="tx1"/>
                          </a:solidFill>
                          <a:latin typeface="+mn-lt"/>
                        </a:rPr>
                        <a:t>Massachusetts Rehabilitation Commission (MRC); Massachusetts Commission for the Blind (MCB)</a:t>
                      </a:r>
                    </a:p>
                  </a:txBody>
                  <a:tcPr/>
                </a:tc>
              </a:tr>
              <a:tr h="627464">
                <a:tc>
                  <a:txBody>
                    <a:bodyPr/>
                    <a:lstStyle/>
                    <a:p>
                      <a:pPr marL="0" marR="0" lvl="1" indent="0" algn="l" defTabSz="914400" rtl="0" eaLnBrk="1" fontAlgn="auto" latinLnBrk="0" hangingPunct="1">
                        <a:lnSpc>
                          <a:spcPct val="100000"/>
                        </a:lnSpc>
                        <a:spcBef>
                          <a:spcPts val="0"/>
                        </a:spcBef>
                        <a:spcAft>
                          <a:spcPts val="0"/>
                        </a:spcAft>
                        <a:buClrTx/>
                        <a:buSzTx/>
                        <a:buFontTx/>
                        <a:buNone/>
                        <a:tabLst/>
                        <a:defRPr/>
                      </a:pPr>
                      <a:r>
                        <a:rPr lang="en-US" sz="1100" b="1" i="1" kern="1200" baseline="0" dirty="0" smtClean="0">
                          <a:solidFill>
                            <a:schemeClr val="tx1"/>
                          </a:solidFill>
                          <a:latin typeface="+mn-lt"/>
                          <a:ea typeface="+mn-ea"/>
                          <a:cs typeface="+mn-cs"/>
                        </a:rPr>
                        <a:t>Temporary Assistance to Needy Families (TANF) and Supplemental Nutrition Assistance Program (SNAP) (employment and training programs) </a:t>
                      </a:r>
                    </a:p>
                  </a:txBody>
                  <a:tcPr anchor="ctr"/>
                </a:tc>
                <a:tc>
                  <a:txBody>
                    <a:bodyPr/>
                    <a:lstStyle/>
                    <a:p>
                      <a:pPr marL="0" algn="l" defTabSz="914400" rtl="0" eaLnBrk="1" latinLnBrk="0" hangingPunct="1"/>
                      <a:r>
                        <a:rPr lang="en-US" sz="1100" b="0" i="0" dirty="0" smtClean="0">
                          <a:solidFill>
                            <a:schemeClr val="tx1"/>
                          </a:solidFill>
                          <a:latin typeface="+mn-lt"/>
                        </a:rPr>
                        <a:t>Department of Transitional Assistance (DTA)</a:t>
                      </a:r>
                    </a:p>
                  </a:txBody>
                  <a:tcPr/>
                </a:tc>
              </a:tr>
              <a:tr h="268913">
                <a:tc>
                  <a:txBody>
                    <a:bodyPr/>
                    <a:lstStyle/>
                    <a:p>
                      <a:pPr marL="0" marR="0" lvl="1" indent="0" algn="l" defTabSz="914400" rtl="0" eaLnBrk="1" fontAlgn="auto" latinLnBrk="0" hangingPunct="1">
                        <a:lnSpc>
                          <a:spcPct val="100000"/>
                        </a:lnSpc>
                        <a:spcBef>
                          <a:spcPts val="0"/>
                        </a:spcBef>
                        <a:spcAft>
                          <a:spcPts val="0"/>
                        </a:spcAft>
                        <a:buClrTx/>
                        <a:buSzTx/>
                        <a:buFontTx/>
                        <a:buNone/>
                        <a:tabLst/>
                        <a:defRPr/>
                      </a:pPr>
                      <a:r>
                        <a:rPr lang="en-US" sz="1100" b="0" i="0" kern="1200" baseline="0" dirty="0" smtClean="0">
                          <a:solidFill>
                            <a:schemeClr val="tx1"/>
                          </a:solidFill>
                          <a:latin typeface="+mn-lt"/>
                          <a:ea typeface="+mn-ea"/>
                          <a:cs typeface="+mn-cs"/>
                        </a:rPr>
                        <a:t>Unemployment Insurance</a:t>
                      </a:r>
                    </a:p>
                  </a:txBody>
                  <a:tcPr anchor="ctr"/>
                </a:tc>
                <a:tc>
                  <a:txBody>
                    <a:bodyPr/>
                    <a:lstStyle/>
                    <a:p>
                      <a:r>
                        <a:rPr lang="en-US" sz="1100" b="0" i="0" dirty="0" smtClean="0">
                          <a:solidFill>
                            <a:schemeClr val="tx1"/>
                          </a:solidFill>
                          <a:latin typeface="+mn-lt"/>
                        </a:rPr>
                        <a:t>Department of Unemployment Assistance (DUA), EOLWD</a:t>
                      </a:r>
                      <a:endParaRPr lang="en-US" sz="1100" b="0" i="0" dirty="0">
                        <a:solidFill>
                          <a:schemeClr val="tx1"/>
                        </a:solidFill>
                        <a:latin typeface="+mn-lt"/>
                      </a:endParaRPr>
                    </a:p>
                  </a:txBody>
                  <a:tcPr/>
                </a:tc>
              </a:tr>
              <a:tr h="268913">
                <a:tc>
                  <a:txBody>
                    <a:bodyPr/>
                    <a:lstStyle/>
                    <a:p>
                      <a:r>
                        <a:rPr lang="en-US" sz="1100" b="0" dirty="0" smtClean="0">
                          <a:solidFill>
                            <a:schemeClr val="tx1"/>
                          </a:solidFill>
                          <a:latin typeface="+mn-lt"/>
                        </a:rPr>
                        <a:t>Trade Adjustment Assistance</a:t>
                      </a:r>
                      <a:endParaRPr lang="en-US" sz="1100" b="0" i="0" kern="1200" baseline="0" dirty="0">
                        <a:solidFill>
                          <a:schemeClr val="tx1"/>
                        </a:solidFill>
                        <a:latin typeface="+mn-lt"/>
                        <a:ea typeface="+mn-ea"/>
                        <a:cs typeface="+mn-cs"/>
                      </a:endParaRPr>
                    </a:p>
                  </a:txBody>
                  <a:tcPr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100" b="0" i="0" dirty="0" smtClean="0">
                          <a:solidFill>
                            <a:schemeClr val="tx1"/>
                          </a:solidFill>
                          <a:latin typeface="+mn-lt"/>
                        </a:rPr>
                        <a:t>DCS, EOLWD </a:t>
                      </a:r>
                    </a:p>
                  </a:txBody>
                  <a:tcPr/>
                </a:tc>
              </a:tr>
              <a:tr h="268913">
                <a:tc>
                  <a:txBody>
                    <a:bodyPr/>
                    <a:lstStyle/>
                    <a:p>
                      <a:r>
                        <a:rPr lang="en-US" sz="1100" b="0" dirty="0" smtClean="0">
                          <a:solidFill>
                            <a:schemeClr val="tx1"/>
                          </a:solidFill>
                          <a:latin typeface="+mn-lt"/>
                        </a:rPr>
                        <a:t>Jobs for Veterans State Grants Program (JVSG)</a:t>
                      </a:r>
                      <a:endParaRPr lang="en-US" sz="1100" b="0" i="0" kern="1200" baseline="0" dirty="0">
                        <a:solidFill>
                          <a:schemeClr val="tx1"/>
                        </a:solidFill>
                        <a:latin typeface="+mn-lt"/>
                        <a:ea typeface="+mn-ea"/>
                        <a:cs typeface="+mn-cs"/>
                      </a:endParaRPr>
                    </a:p>
                  </a:txBody>
                  <a:tcPr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100" b="0" i="0" dirty="0" smtClean="0">
                          <a:solidFill>
                            <a:schemeClr val="tx1"/>
                          </a:solidFill>
                          <a:latin typeface="+mn-lt"/>
                        </a:rPr>
                        <a:t>DCS, EOLWD</a:t>
                      </a:r>
                    </a:p>
                  </a:txBody>
                  <a:tcPr/>
                </a:tc>
              </a:tr>
              <a:tr h="268913">
                <a:tc>
                  <a:txBody>
                    <a:bodyPr/>
                    <a:lstStyle/>
                    <a:p>
                      <a:r>
                        <a:rPr lang="en-US" sz="1100" b="0" dirty="0" smtClean="0">
                          <a:solidFill>
                            <a:schemeClr val="tx1"/>
                          </a:solidFill>
                          <a:latin typeface="+mn-lt"/>
                        </a:rPr>
                        <a:t>Senior Community Service Employment Program (SCSEP)</a:t>
                      </a:r>
                      <a:endParaRPr lang="en-US" sz="1100" b="0" i="0" kern="1200" baseline="0" dirty="0">
                        <a:solidFill>
                          <a:schemeClr val="tx1"/>
                        </a:solidFill>
                        <a:latin typeface="+mn-lt"/>
                        <a:ea typeface="+mn-ea"/>
                        <a:cs typeface="+mn-cs"/>
                      </a:endParaRPr>
                    </a:p>
                  </a:txBody>
                  <a:tcPr anchor="ctr"/>
                </a:tc>
                <a:tc>
                  <a:txBody>
                    <a:bodyPr/>
                    <a:lstStyle/>
                    <a:p>
                      <a:r>
                        <a:rPr lang="en-US" sz="1100" b="0" i="0" dirty="0" smtClean="0">
                          <a:solidFill>
                            <a:schemeClr val="tx1"/>
                          </a:solidFill>
                          <a:latin typeface="+mn-lt"/>
                        </a:rPr>
                        <a:t>Executive Office of Elder Affairs (EOEA)</a:t>
                      </a:r>
                      <a:endParaRPr lang="en-US" sz="1100" b="0" i="0" dirty="0">
                        <a:solidFill>
                          <a:schemeClr val="tx1"/>
                        </a:solidFill>
                        <a:latin typeface="+mn-lt"/>
                      </a:endParaRPr>
                    </a:p>
                  </a:txBody>
                  <a:tcPr/>
                </a:tc>
              </a:tr>
              <a:tr h="268913">
                <a:tc>
                  <a:txBody>
                    <a:bodyPr/>
                    <a:lstStyle/>
                    <a:p>
                      <a:pPr marL="0" algn="ctr" defTabSz="914400" rtl="0" eaLnBrk="1" latinLnBrk="0" hangingPunct="1"/>
                      <a:r>
                        <a:rPr lang="en-US" sz="1100" b="1" i="0" kern="1200" dirty="0" smtClean="0">
                          <a:solidFill>
                            <a:schemeClr val="bg1"/>
                          </a:solidFill>
                          <a:latin typeface="+mn-lt"/>
                          <a:ea typeface="+mn-ea"/>
                          <a:cs typeface="+mn-cs"/>
                        </a:rPr>
                        <a:t>State Voluntary Partners</a:t>
                      </a:r>
                      <a:endParaRPr lang="en-US" sz="1100" b="1" i="0" kern="1200" dirty="0">
                        <a:solidFill>
                          <a:schemeClr val="bg1"/>
                        </a:solidFill>
                        <a:latin typeface="+mn-lt"/>
                        <a:ea typeface="+mn-ea"/>
                        <a:cs typeface="+mn-cs"/>
                      </a:endParaRPr>
                    </a:p>
                  </a:txBody>
                  <a:tcPr anchor="ctr">
                    <a:solidFill>
                      <a:srgbClr val="003366"/>
                    </a:solidFill>
                  </a:tcPr>
                </a:tc>
                <a:tc>
                  <a:txBody>
                    <a:bodyPr/>
                    <a:lstStyle/>
                    <a:p>
                      <a:pPr marL="0" algn="ctr" defTabSz="914400" rtl="0" eaLnBrk="1" latinLnBrk="0" hangingPunct="1"/>
                      <a:r>
                        <a:rPr lang="en-US" sz="1100" b="1" i="0" kern="1200" dirty="0" smtClean="0">
                          <a:solidFill>
                            <a:schemeClr val="bg1"/>
                          </a:solidFill>
                          <a:latin typeface="+mn-lt"/>
                          <a:ea typeface="+mn-ea"/>
                          <a:cs typeface="+mn-cs"/>
                        </a:rPr>
                        <a:t>State Agency</a:t>
                      </a:r>
                      <a:endParaRPr lang="en-US" sz="1100" b="1" i="0" kern="1200" dirty="0">
                        <a:solidFill>
                          <a:schemeClr val="bg1"/>
                        </a:solidFill>
                        <a:latin typeface="+mn-lt"/>
                        <a:ea typeface="+mn-ea"/>
                        <a:cs typeface="+mn-cs"/>
                      </a:endParaRPr>
                    </a:p>
                  </a:txBody>
                  <a:tcPr>
                    <a:solidFill>
                      <a:srgbClr val="003366"/>
                    </a:solidFill>
                  </a:tcPr>
                </a:tc>
              </a:tr>
              <a:tr h="268913">
                <a:tc>
                  <a:txBody>
                    <a:bodyPr/>
                    <a:lstStyle/>
                    <a:p>
                      <a:r>
                        <a:rPr lang="en-US" sz="1100" b="0" i="0" kern="1200" baseline="0" dirty="0" smtClean="0">
                          <a:solidFill>
                            <a:schemeClr val="tx1"/>
                          </a:solidFill>
                          <a:latin typeface="+mn-lt"/>
                          <a:ea typeface="+mn-ea"/>
                          <a:cs typeface="+mn-cs"/>
                        </a:rPr>
                        <a:t>Higher Education Institutions</a:t>
                      </a:r>
                      <a:endParaRPr lang="en-US" sz="1100" b="0" i="0" kern="1200" baseline="0" dirty="0">
                        <a:solidFill>
                          <a:schemeClr val="tx1"/>
                        </a:solidFill>
                        <a:latin typeface="+mn-lt"/>
                        <a:ea typeface="+mn-ea"/>
                        <a:cs typeface="+mn-cs"/>
                      </a:endParaRPr>
                    </a:p>
                  </a:txBody>
                  <a:tcPr anchor="ctr">
                    <a:solidFill>
                      <a:srgbClr val="92D050"/>
                    </a:solidFill>
                  </a:tcPr>
                </a:tc>
                <a:tc>
                  <a:txBody>
                    <a:bodyPr/>
                    <a:lstStyle/>
                    <a:p>
                      <a:r>
                        <a:rPr lang="en-US" sz="1100" b="0" i="0" dirty="0" smtClean="0">
                          <a:solidFill>
                            <a:schemeClr val="tx1"/>
                          </a:solidFill>
                          <a:latin typeface="+mn-lt"/>
                        </a:rPr>
                        <a:t>Department of Higher Education</a:t>
                      </a:r>
                      <a:endParaRPr lang="en-US" sz="1100" b="0" i="0" dirty="0">
                        <a:solidFill>
                          <a:schemeClr val="tx1"/>
                        </a:solidFill>
                        <a:latin typeface="+mn-lt"/>
                      </a:endParaRPr>
                    </a:p>
                  </a:txBody>
                  <a:tcPr>
                    <a:solidFill>
                      <a:srgbClr val="92D050"/>
                    </a:solidFill>
                  </a:tcPr>
                </a:tc>
              </a:tr>
              <a:tr h="268913">
                <a:tc>
                  <a:txBody>
                    <a:bodyPr/>
                    <a:lstStyle/>
                    <a:p>
                      <a:r>
                        <a:rPr lang="en-US" sz="1100" b="0" i="0" kern="1200" baseline="0" dirty="0" smtClean="0">
                          <a:solidFill>
                            <a:schemeClr val="tx1"/>
                          </a:solidFill>
                          <a:latin typeface="+mn-lt"/>
                          <a:ea typeface="+mn-ea"/>
                          <a:cs typeface="+mn-cs"/>
                        </a:rPr>
                        <a:t>Economic Development (MA Office of Business Development)</a:t>
                      </a:r>
                      <a:endParaRPr lang="en-US" sz="1100" b="0" i="0" kern="1200" baseline="0" dirty="0">
                        <a:solidFill>
                          <a:schemeClr val="tx1"/>
                        </a:solidFill>
                        <a:latin typeface="+mn-lt"/>
                        <a:ea typeface="+mn-ea"/>
                        <a:cs typeface="+mn-cs"/>
                      </a:endParaRPr>
                    </a:p>
                  </a:txBody>
                  <a:tcPr anchor="ctr">
                    <a:solidFill>
                      <a:srgbClr val="92D050"/>
                    </a:solidFill>
                  </a:tcPr>
                </a:tc>
                <a:tc>
                  <a:txBody>
                    <a:bodyPr/>
                    <a:lstStyle/>
                    <a:p>
                      <a:r>
                        <a:rPr lang="en-US" sz="1100" b="0" i="0" dirty="0" smtClean="0">
                          <a:solidFill>
                            <a:schemeClr val="tx1"/>
                          </a:solidFill>
                          <a:latin typeface="+mn-lt"/>
                        </a:rPr>
                        <a:t>Executive Office of Housing</a:t>
                      </a:r>
                      <a:r>
                        <a:rPr lang="en-US" sz="1100" b="0" i="0" baseline="0" dirty="0" smtClean="0">
                          <a:solidFill>
                            <a:schemeClr val="tx1"/>
                          </a:solidFill>
                          <a:latin typeface="+mn-lt"/>
                        </a:rPr>
                        <a:t> and Economic Development</a:t>
                      </a:r>
                      <a:endParaRPr lang="en-US" sz="1100" b="0" i="0" dirty="0">
                        <a:solidFill>
                          <a:schemeClr val="tx1"/>
                        </a:solidFill>
                        <a:latin typeface="+mn-lt"/>
                      </a:endParaRPr>
                    </a:p>
                  </a:txBody>
                  <a:tcPr>
                    <a:solidFill>
                      <a:srgbClr val="92D050"/>
                    </a:solidFill>
                  </a:tcPr>
                </a:tc>
              </a:tr>
              <a:tr h="287697">
                <a:tc>
                  <a:txBody>
                    <a:bodyPr/>
                    <a:lstStyle/>
                    <a:p>
                      <a:pPr marL="0" algn="l" defTabSz="914400" rtl="0" eaLnBrk="1" latinLnBrk="0" hangingPunct="1"/>
                      <a:r>
                        <a:rPr lang="en-US" sz="1100" b="0" i="0" kern="1200" dirty="0" smtClean="0">
                          <a:solidFill>
                            <a:schemeClr val="tx1"/>
                          </a:solidFill>
                          <a:latin typeface="+mn-lt"/>
                          <a:ea typeface="+mn-ea"/>
                          <a:cs typeface="+mn-cs"/>
                        </a:rPr>
                        <a:t>Office of Refugees and Immigrants</a:t>
                      </a:r>
                      <a:endParaRPr lang="en-US" sz="1100" b="0" i="0" kern="1200" dirty="0">
                        <a:solidFill>
                          <a:schemeClr val="tx1"/>
                        </a:solidFill>
                        <a:latin typeface="+mn-lt"/>
                        <a:ea typeface="+mn-ea"/>
                        <a:cs typeface="+mn-cs"/>
                      </a:endParaRPr>
                    </a:p>
                  </a:txBody>
                  <a:tcPr>
                    <a:solidFill>
                      <a:srgbClr val="92D050"/>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100" b="0" i="0" kern="1200" dirty="0" smtClean="0">
                          <a:solidFill>
                            <a:schemeClr val="tx1"/>
                          </a:solidFill>
                          <a:latin typeface="+mn-lt"/>
                          <a:ea typeface="+mn-ea"/>
                          <a:cs typeface="+mn-cs"/>
                        </a:rPr>
                        <a:t>Office of Refugees and Immigrants</a:t>
                      </a:r>
                    </a:p>
                  </a:txBody>
                  <a:tcPr>
                    <a:solidFill>
                      <a:srgbClr val="92D050"/>
                    </a:solidFill>
                  </a:tcPr>
                </a:tc>
              </a:tr>
              <a:tr h="268913">
                <a:tc>
                  <a:txBody>
                    <a:bodyPr/>
                    <a:lstStyle/>
                    <a:p>
                      <a:r>
                        <a:rPr lang="en-US" sz="1100" b="0" i="0" kern="1200" baseline="0" dirty="0" smtClean="0">
                          <a:solidFill>
                            <a:schemeClr val="tx1"/>
                          </a:solidFill>
                          <a:latin typeface="+mn-lt"/>
                          <a:ea typeface="+mn-ea"/>
                          <a:cs typeface="+mn-cs"/>
                        </a:rPr>
                        <a:t>Department of Housing and Community Development</a:t>
                      </a:r>
                      <a:endParaRPr lang="en-US" sz="1100" b="0" i="0" kern="1200" baseline="0" dirty="0">
                        <a:solidFill>
                          <a:schemeClr val="tx1"/>
                        </a:solidFill>
                        <a:latin typeface="+mn-lt"/>
                        <a:ea typeface="+mn-ea"/>
                        <a:cs typeface="+mn-cs"/>
                      </a:endParaRPr>
                    </a:p>
                  </a:txBody>
                  <a:tcPr anchor="ctr">
                    <a:solidFill>
                      <a:srgbClr val="92D050"/>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100" b="0" i="0" kern="1200" baseline="0" dirty="0" smtClean="0">
                          <a:solidFill>
                            <a:schemeClr val="tx1"/>
                          </a:solidFill>
                          <a:latin typeface="+mn-lt"/>
                          <a:ea typeface="+mn-ea"/>
                          <a:cs typeface="+mn-cs"/>
                        </a:rPr>
                        <a:t>Department of Housing and Community Development</a:t>
                      </a:r>
                    </a:p>
                  </a:txBody>
                  <a:tcPr>
                    <a:solidFill>
                      <a:srgbClr val="92D050"/>
                    </a:solidFill>
                  </a:tcPr>
                </a:tc>
              </a:tr>
            </a:tbl>
          </a:graphicData>
        </a:graphic>
      </p:graphicFrame>
      <p:sp>
        <p:nvSpPr>
          <p:cNvPr id="3" name="TextBox 2"/>
          <p:cNvSpPr txBox="1"/>
          <p:nvPr/>
        </p:nvSpPr>
        <p:spPr>
          <a:xfrm>
            <a:off x="381000" y="6291590"/>
            <a:ext cx="8458200" cy="261610"/>
          </a:xfrm>
          <a:prstGeom prst="rect">
            <a:avLst/>
          </a:prstGeom>
          <a:noFill/>
        </p:spPr>
        <p:txBody>
          <a:bodyPr wrap="square" rtlCol="0">
            <a:spAutoFit/>
          </a:bodyPr>
          <a:lstStyle/>
          <a:p>
            <a:r>
              <a:rPr lang="en-US" sz="1100" dirty="0" smtClean="0"/>
              <a:t>*</a:t>
            </a:r>
            <a:r>
              <a:rPr lang="en-US" sz="1100" i="1" dirty="0" smtClean="0"/>
              <a:t>Programs in </a:t>
            </a:r>
            <a:r>
              <a:rPr lang="en-US" sz="1100" b="1" i="1" dirty="0" smtClean="0"/>
              <a:t>bold and italicized</a:t>
            </a:r>
            <a:r>
              <a:rPr lang="en-US" sz="1100" i="1" dirty="0" smtClean="0"/>
              <a:t> are mandated WIOA partners in combined Plan; others are optional partners (more may be added)</a:t>
            </a:r>
            <a:endParaRPr lang="en-US" sz="1100" i="1" dirty="0"/>
          </a:p>
        </p:txBody>
      </p:sp>
    </p:spTree>
    <p:extLst>
      <p:ext uri="{BB962C8B-B14F-4D97-AF65-F5344CB8AC3E}">
        <p14:creationId xmlns:p14="http://schemas.microsoft.com/office/powerpoint/2010/main" val="891383596"/>
      </p:ext>
    </p:extLst>
  </p:cSld>
  <p:clrMapOvr>
    <a:masterClrMapping/>
  </p:clrMapOv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09538"/>
            <a:ext cx="5664200" cy="762000"/>
          </a:xfrm>
        </p:spPr>
        <p:txBody>
          <a:bodyPr/>
          <a:lstStyle/>
          <a:p>
            <a:r>
              <a:rPr lang="en-US" dirty="0" smtClean="0">
                <a:latin typeface="Arial" pitchFamily="34" charset="0"/>
                <a:cs typeface="Arial" pitchFamily="34" charset="0"/>
              </a:rPr>
              <a:t>Combined Plan:</a:t>
            </a:r>
            <a:br>
              <a:rPr lang="en-US" dirty="0" smtClean="0">
                <a:latin typeface="Arial" pitchFamily="34" charset="0"/>
                <a:cs typeface="Arial" pitchFamily="34" charset="0"/>
              </a:rPr>
            </a:br>
            <a:r>
              <a:rPr lang="en-US" i="1" dirty="0" smtClean="0">
                <a:latin typeface="Arial" pitchFamily="34" charset="0"/>
                <a:cs typeface="Arial" pitchFamily="34" charset="0"/>
              </a:rPr>
              <a:t>Strategic Planning Elements</a:t>
            </a:r>
            <a:endParaRPr lang="en-US" i="1" dirty="0">
              <a:latin typeface="Arial" pitchFamily="34" charset="0"/>
              <a:cs typeface="Arial" pitchFamily="34" charset="0"/>
            </a:endParaRPr>
          </a:p>
        </p:txBody>
      </p:sp>
      <p:sp>
        <p:nvSpPr>
          <p:cNvPr id="3" name="Content Placeholder 2"/>
          <p:cNvSpPr>
            <a:spLocks noGrp="1"/>
          </p:cNvSpPr>
          <p:nvPr>
            <p:ph sz="half" idx="1"/>
          </p:nvPr>
        </p:nvSpPr>
        <p:spPr/>
        <p:txBody>
          <a:bodyPr/>
          <a:lstStyle/>
          <a:p>
            <a:pPr marL="0" indent="0" algn="ctr">
              <a:buNone/>
            </a:pPr>
            <a:endParaRPr lang="en-US" sz="2800" dirty="0" smtClean="0">
              <a:latin typeface="+mn-lt"/>
            </a:endParaRPr>
          </a:p>
          <a:p>
            <a:pPr marL="0" indent="0" algn="ctr">
              <a:buNone/>
            </a:pPr>
            <a:r>
              <a:rPr lang="en-US" sz="2800" dirty="0" smtClean="0">
                <a:latin typeface="+mn-lt"/>
              </a:rPr>
              <a:t>VISION, GOALS, STRATEGIES </a:t>
            </a:r>
          </a:p>
          <a:p>
            <a:pPr marL="0" indent="0" algn="ctr">
              <a:buNone/>
            </a:pPr>
            <a:r>
              <a:rPr lang="en-US" sz="2800" dirty="0" smtClean="0">
                <a:latin typeface="+mn-lt"/>
              </a:rPr>
              <a:t>IN COMBINED PLAN</a:t>
            </a:r>
            <a:endParaRPr lang="en-US" sz="2800" dirty="0">
              <a:latin typeface="+mn-lt"/>
            </a:endParaRPr>
          </a:p>
        </p:txBody>
      </p:sp>
    </p:spTree>
    <p:extLst>
      <p:ext uri="{BB962C8B-B14F-4D97-AF65-F5344CB8AC3E}">
        <p14:creationId xmlns:p14="http://schemas.microsoft.com/office/powerpoint/2010/main" val="294603161"/>
      </p:ext>
    </p:extLst>
  </p:cSld>
  <p:clrMapOvr>
    <a:masterClrMapping/>
  </p:clrMapOv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1"/>
          <p:cNvSpPr>
            <a:spLocks noGrp="1"/>
          </p:cNvSpPr>
          <p:nvPr>
            <p:ph type="title"/>
          </p:nvPr>
        </p:nvSpPr>
        <p:spPr>
          <a:xfrm>
            <a:off x="914400" y="228601"/>
            <a:ext cx="7886700" cy="457200"/>
          </a:xfrm>
        </p:spPr>
        <p:txBody>
          <a:bodyPr/>
          <a:lstStyle/>
          <a:p>
            <a:r>
              <a:rPr lang="en-US" b="1" dirty="0" smtClean="0">
                <a:latin typeface="+mn-lt"/>
              </a:rPr>
              <a:t>Combined Plan: </a:t>
            </a:r>
            <a:r>
              <a:rPr lang="en-US" b="1" i="1" dirty="0" smtClean="0">
                <a:latin typeface="+mn-lt"/>
              </a:rPr>
              <a:t>Vision Statement</a:t>
            </a:r>
          </a:p>
        </p:txBody>
      </p:sp>
      <p:sp>
        <p:nvSpPr>
          <p:cNvPr id="3" name="Content Placeholder 2"/>
          <p:cNvSpPr>
            <a:spLocks noGrp="1"/>
          </p:cNvSpPr>
          <p:nvPr>
            <p:ph idx="1"/>
          </p:nvPr>
        </p:nvSpPr>
        <p:spPr>
          <a:xfrm>
            <a:off x="628650" y="1066800"/>
            <a:ext cx="7886700" cy="5529263"/>
          </a:xfrm>
        </p:spPr>
        <p:txBody>
          <a:bodyPr>
            <a:normAutofit fontScale="70000" lnSpcReduction="20000"/>
          </a:bodyPr>
          <a:lstStyle/>
          <a:p>
            <a:pPr marL="0" indent="0">
              <a:buFontTx/>
              <a:buNone/>
              <a:defRPr/>
            </a:pPr>
            <a:r>
              <a:rPr lang="en-US" sz="2900" dirty="0" smtClean="0">
                <a:latin typeface="Arial (Body)"/>
              </a:rPr>
              <a:t>All </a:t>
            </a:r>
            <a:r>
              <a:rPr lang="en-US" sz="2900" dirty="0">
                <a:latin typeface="Arial (Body)"/>
              </a:rPr>
              <a:t>Massachusetts residents will benefit from a seamless system of education and workforce services that supports</a:t>
            </a:r>
            <a:r>
              <a:rPr lang="en-US" sz="2900" i="1" dirty="0">
                <a:latin typeface="Arial (Body)"/>
              </a:rPr>
              <a:t> </a:t>
            </a:r>
            <a:r>
              <a:rPr lang="en-US" sz="2900" b="1" i="1" dirty="0">
                <a:latin typeface="Arial (Body)"/>
              </a:rPr>
              <a:t>career pathways</a:t>
            </a:r>
            <a:r>
              <a:rPr lang="en-US" sz="2900" dirty="0">
                <a:latin typeface="Arial (Body)"/>
              </a:rPr>
              <a:t> for individuals and leads to a more informed, educated, and skilled workforce, which meets the Commonwealth’s businesses’ demands and sustains a thriving </a:t>
            </a:r>
            <a:r>
              <a:rPr lang="en-US" sz="2900" dirty="0" smtClean="0">
                <a:latin typeface="Arial (Body)"/>
              </a:rPr>
              <a:t>economy.</a:t>
            </a:r>
          </a:p>
          <a:p>
            <a:pPr marL="187325" lvl="1" indent="0">
              <a:buNone/>
              <a:defRPr/>
            </a:pPr>
            <a:r>
              <a:rPr lang="en-US" sz="2300" b="0" dirty="0" smtClean="0">
                <a:latin typeface="Arial (Body)"/>
              </a:rPr>
              <a:t>To </a:t>
            </a:r>
            <a:r>
              <a:rPr lang="en-US" sz="2300" b="0" dirty="0">
                <a:latin typeface="Arial (Body)"/>
              </a:rPr>
              <a:t>achieve this vision, Massachusetts will engage businesses to understand their needs and </a:t>
            </a:r>
            <a:r>
              <a:rPr lang="en-US" sz="2300" b="0" dirty="0" smtClean="0">
                <a:latin typeface="Arial (Body)"/>
              </a:rPr>
              <a:t>develop an integrated </a:t>
            </a:r>
            <a:r>
              <a:rPr lang="en-US" sz="2300" b="0" dirty="0">
                <a:latin typeface="Arial (Body)"/>
              </a:rPr>
              <a:t>education and workforce system that supports career pathways to prepare residents with foundation, technical, professional skills and information and connections to postsecondary education and training.  </a:t>
            </a:r>
            <a:r>
              <a:rPr lang="en-US" sz="2300" b="0" i="1" u="sng" dirty="0">
                <a:latin typeface="Arial (Body)"/>
              </a:rPr>
              <a:t>WIOA partners will work to</a:t>
            </a:r>
            <a:r>
              <a:rPr lang="en-US" sz="2300" b="0" i="1" u="sng" dirty="0" smtClean="0">
                <a:latin typeface="Arial (Body)"/>
              </a:rPr>
              <a:t>:</a:t>
            </a:r>
            <a:endParaRPr lang="en-US" sz="1400" b="0" dirty="0" smtClean="0">
              <a:latin typeface="Arial (Body)"/>
            </a:endParaRPr>
          </a:p>
          <a:p>
            <a:pPr lvl="1">
              <a:defRPr/>
            </a:pPr>
            <a:r>
              <a:rPr lang="en-US" sz="2600" dirty="0" smtClean="0">
                <a:latin typeface="Arial (Body)"/>
              </a:rPr>
              <a:t>Design </a:t>
            </a:r>
            <a:r>
              <a:rPr lang="en-US" sz="2600" dirty="0">
                <a:latin typeface="Arial (Body)"/>
              </a:rPr>
              <a:t>career pathways </a:t>
            </a:r>
            <a:r>
              <a:rPr lang="en-US" sz="2600" b="0" dirty="0">
                <a:latin typeface="Arial (Body)"/>
              </a:rPr>
              <a:t>across partners aligned with business demand</a:t>
            </a:r>
          </a:p>
          <a:p>
            <a:pPr lvl="1">
              <a:defRPr/>
            </a:pPr>
            <a:r>
              <a:rPr lang="en-US" sz="2600" dirty="0">
                <a:latin typeface="Arial (Body)"/>
              </a:rPr>
              <a:t>Improve foundation skills</a:t>
            </a:r>
            <a:r>
              <a:rPr lang="en-US" sz="2600" b="0" i="1" dirty="0">
                <a:latin typeface="Arial (Body)"/>
              </a:rPr>
              <a:t> and </a:t>
            </a:r>
            <a:r>
              <a:rPr lang="en-US" sz="2600" dirty="0">
                <a:latin typeface="Arial (Body)"/>
              </a:rPr>
              <a:t>transition to postsecondary education and </a:t>
            </a:r>
            <a:r>
              <a:rPr lang="en-US" sz="2600" dirty="0" smtClean="0">
                <a:latin typeface="Arial (Body)"/>
              </a:rPr>
              <a:t>training</a:t>
            </a:r>
            <a:r>
              <a:rPr lang="en-US" sz="2600" b="0" dirty="0" smtClean="0">
                <a:latin typeface="Arial (Body)"/>
              </a:rPr>
              <a:t> for individuals with barriers to employment</a:t>
            </a:r>
            <a:endParaRPr lang="en-US" sz="2600" b="0" dirty="0">
              <a:latin typeface="Arial (Body)"/>
            </a:endParaRPr>
          </a:p>
          <a:p>
            <a:pPr lvl="1">
              <a:defRPr/>
            </a:pPr>
            <a:r>
              <a:rPr lang="en-US" sz="2600" dirty="0">
                <a:latin typeface="Arial (Body)"/>
              </a:rPr>
              <a:t>Assist low-income individuals and families </a:t>
            </a:r>
            <a:r>
              <a:rPr lang="en-US" sz="2600" b="0" dirty="0">
                <a:latin typeface="Arial (Body)"/>
              </a:rPr>
              <a:t>to achieve economic self-sufficiency through support services, labor-market driven credentialing, and employment</a:t>
            </a:r>
          </a:p>
          <a:p>
            <a:pPr lvl="1">
              <a:defRPr/>
            </a:pPr>
            <a:r>
              <a:rPr lang="en-US" sz="2600" dirty="0">
                <a:latin typeface="Arial (Body)"/>
              </a:rPr>
              <a:t>Meet the needs of job seekers and businesses </a:t>
            </a:r>
            <a:r>
              <a:rPr lang="en-US" sz="2600" b="0" dirty="0">
                <a:latin typeface="Arial (Body)"/>
              </a:rPr>
              <a:t>who engage in the public workforce system (including </a:t>
            </a:r>
            <a:r>
              <a:rPr lang="en-US" sz="2600" b="0" dirty="0" smtClean="0">
                <a:latin typeface="Arial (Body)"/>
              </a:rPr>
              <a:t>partner </a:t>
            </a:r>
            <a:r>
              <a:rPr lang="en-US" sz="2600" b="0" dirty="0">
                <a:latin typeface="Arial (Body)"/>
              </a:rPr>
              <a:t>programs</a:t>
            </a:r>
            <a:r>
              <a:rPr lang="en-US" sz="2900" b="0" dirty="0">
                <a:latin typeface="Arial (Body)"/>
              </a:rPr>
              <a:t>) </a:t>
            </a:r>
          </a:p>
        </p:txBody>
      </p:sp>
    </p:spTree>
    <p:extLst>
      <p:ext uri="{BB962C8B-B14F-4D97-AF65-F5344CB8AC3E}">
        <p14:creationId xmlns:p14="http://schemas.microsoft.com/office/powerpoint/2010/main" val="4084845611"/>
      </p:ext>
    </p:extLst>
  </p:cSld>
  <p:clrMapOvr>
    <a:masterClrMapping/>
  </p:clrMapOv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
          <p:cNvSpPr>
            <a:spLocks noGrp="1"/>
          </p:cNvSpPr>
          <p:nvPr>
            <p:ph type="title"/>
          </p:nvPr>
        </p:nvSpPr>
        <p:spPr>
          <a:xfrm>
            <a:off x="889000" y="109538"/>
            <a:ext cx="5664200" cy="762000"/>
          </a:xfrm>
        </p:spPr>
        <p:txBody>
          <a:bodyPr/>
          <a:lstStyle/>
          <a:p>
            <a:r>
              <a:rPr lang="en-US" dirty="0">
                <a:latin typeface="+mn-lt"/>
              </a:rPr>
              <a:t>Across </a:t>
            </a:r>
            <a:r>
              <a:rPr lang="en-US" dirty="0" smtClean="0">
                <a:latin typeface="+mn-lt"/>
              </a:rPr>
              <a:t>Systems:</a:t>
            </a:r>
            <a:r>
              <a:rPr lang="en-US" dirty="0">
                <a:latin typeface="+mn-lt"/>
              </a:rPr>
              <a:t/>
            </a:r>
            <a:br>
              <a:rPr lang="en-US" dirty="0">
                <a:latin typeface="+mn-lt"/>
              </a:rPr>
            </a:br>
            <a:r>
              <a:rPr lang="en-US" dirty="0">
                <a:latin typeface="+mn-lt"/>
              </a:rPr>
              <a:t>Job </a:t>
            </a:r>
            <a:r>
              <a:rPr lang="en-US" dirty="0" smtClean="0">
                <a:latin typeface="+mn-lt"/>
              </a:rPr>
              <a:t>Seeker Career Pathway Model </a:t>
            </a:r>
          </a:p>
        </p:txBody>
      </p:sp>
      <p:pic>
        <p:nvPicPr>
          <p:cNvPr id="9220" name="Picture 3"/>
          <p:cNvPicPr>
            <a:picLocks noChangeAspect="1" noChangeArrowheads="1"/>
          </p:cNvPicPr>
          <p:nvPr/>
        </p:nvPicPr>
        <p:blipFill>
          <a:blip r:embed="rId3">
            <a:extLst>
              <a:ext uri="{28A0092B-C50C-407E-A947-70E740481C1C}">
                <a14:useLocalDpi xmlns:a14="http://schemas.microsoft.com/office/drawing/2010/main" val="0"/>
              </a:ext>
            </a:extLst>
          </a:blip>
          <a:srcRect l="17609" t="14072" r="18478" b="10323"/>
          <a:stretch>
            <a:fillRect/>
          </a:stretch>
        </p:blipFill>
        <p:spPr bwMode="auto">
          <a:xfrm>
            <a:off x="82984" y="1447800"/>
            <a:ext cx="9061016" cy="50060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222" name="Rectangle 1"/>
          <p:cNvSpPr>
            <a:spLocks noChangeArrowheads="1"/>
          </p:cNvSpPr>
          <p:nvPr/>
        </p:nvSpPr>
        <p:spPr bwMode="auto">
          <a:xfrm>
            <a:off x="228600" y="6172200"/>
            <a:ext cx="8001000"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3200">
                <a:solidFill>
                  <a:schemeClr val="accent2"/>
                </a:solidFill>
                <a:latin typeface="Arial" panose="020B0604020202020204" pitchFamily="34" charset="0"/>
              </a:defRPr>
            </a:lvl1pPr>
            <a:lvl2pPr marL="742950" indent="-285750">
              <a:defRPr sz="3200">
                <a:solidFill>
                  <a:schemeClr val="accent2"/>
                </a:solidFill>
                <a:latin typeface="Arial" panose="020B0604020202020204" pitchFamily="34" charset="0"/>
              </a:defRPr>
            </a:lvl2pPr>
            <a:lvl3pPr marL="1143000" indent="-228600">
              <a:defRPr sz="3200">
                <a:solidFill>
                  <a:schemeClr val="accent2"/>
                </a:solidFill>
                <a:latin typeface="Arial" panose="020B0604020202020204" pitchFamily="34" charset="0"/>
              </a:defRPr>
            </a:lvl3pPr>
            <a:lvl4pPr marL="1600200" indent="-228600">
              <a:defRPr sz="3200">
                <a:solidFill>
                  <a:schemeClr val="accent2"/>
                </a:solidFill>
                <a:latin typeface="Arial" panose="020B0604020202020204" pitchFamily="34" charset="0"/>
              </a:defRPr>
            </a:lvl4pPr>
            <a:lvl5pPr marL="2057400" indent="-228600">
              <a:defRPr sz="3200">
                <a:solidFill>
                  <a:schemeClr val="accent2"/>
                </a:solidFill>
                <a:latin typeface="Arial" panose="020B0604020202020204" pitchFamily="34" charset="0"/>
              </a:defRPr>
            </a:lvl5pPr>
            <a:lvl6pPr marL="2514600" indent="-228600" eaLnBrk="0" fontAlgn="base" hangingPunct="0">
              <a:spcBef>
                <a:spcPct val="0"/>
              </a:spcBef>
              <a:spcAft>
                <a:spcPct val="0"/>
              </a:spcAft>
              <a:defRPr sz="3200">
                <a:solidFill>
                  <a:schemeClr val="accent2"/>
                </a:solidFill>
                <a:latin typeface="Arial" panose="020B0604020202020204" pitchFamily="34" charset="0"/>
              </a:defRPr>
            </a:lvl6pPr>
            <a:lvl7pPr marL="2971800" indent="-228600" eaLnBrk="0" fontAlgn="base" hangingPunct="0">
              <a:spcBef>
                <a:spcPct val="0"/>
              </a:spcBef>
              <a:spcAft>
                <a:spcPct val="0"/>
              </a:spcAft>
              <a:defRPr sz="3200">
                <a:solidFill>
                  <a:schemeClr val="accent2"/>
                </a:solidFill>
                <a:latin typeface="Arial" panose="020B0604020202020204" pitchFamily="34" charset="0"/>
              </a:defRPr>
            </a:lvl7pPr>
            <a:lvl8pPr marL="3429000" indent="-228600" eaLnBrk="0" fontAlgn="base" hangingPunct="0">
              <a:spcBef>
                <a:spcPct val="0"/>
              </a:spcBef>
              <a:spcAft>
                <a:spcPct val="0"/>
              </a:spcAft>
              <a:defRPr sz="3200">
                <a:solidFill>
                  <a:schemeClr val="accent2"/>
                </a:solidFill>
                <a:latin typeface="Arial" panose="020B0604020202020204" pitchFamily="34" charset="0"/>
              </a:defRPr>
            </a:lvl8pPr>
            <a:lvl9pPr marL="3886200" indent="-228600" eaLnBrk="0" fontAlgn="base" hangingPunct="0">
              <a:spcBef>
                <a:spcPct val="0"/>
              </a:spcBef>
              <a:spcAft>
                <a:spcPct val="0"/>
              </a:spcAft>
              <a:defRPr sz="3200">
                <a:solidFill>
                  <a:schemeClr val="accent2"/>
                </a:solidFill>
                <a:latin typeface="Arial" panose="020B0604020202020204" pitchFamily="34" charset="0"/>
              </a:defRPr>
            </a:lvl9pPr>
          </a:lstStyle>
          <a:p>
            <a:r>
              <a:rPr lang="en-US" sz="1000" dirty="0">
                <a:solidFill>
                  <a:schemeClr val="accent4"/>
                </a:solidFill>
              </a:rPr>
              <a:t>CLASP GRAPHIC: </a:t>
            </a:r>
            <a:r>
              <a:rPr lang="en-US" sz="1000" u="sng" dirty="0">
                <a:solidFill>
                  <a:schemeClr val="accent4"/>
                </a:solidFill>
              </a:rPr>
              <a:t>http://www.clasp.org/resources-and-publications/publication-1/Alliance-WIOA-CP-Summary.pdf</a:t>
            </a:r>
            <a:endParaRPr lang="en-US" sz="1000" dirty="0">
              <a:solidFill>
                <a:schemeClr val="accent4"/>
              </a:solidFill>
            </a:endParaRPr>
          </a:p>
        </p:txBody>
      </p:sp>
      <p:sp>
        <p:nvSpPr>
          <p:cNvPr id="2" name="TextBox 1"/>
          <p:cNvSpPr txBox="1"/>
          <p:nvPr/>
        </p:nvSpPr>
        <p:spPr>
          <a:xfrm>
            <a:off x="381000" y="990600"/>
            <a:ext cx="8534400" cy="523220"/>
          </a:xfrm>
          <a:prstGeom prst="rect">
            <a:avLst/>
          </a:prstGeom>
          <a:noFill/>
        </p:spPr>
        <p:txBody>
          <a:bodyPr wrap="square" rtlCol="0">
            <a:spAutoFit/>
          </a:bodyPr>
          <a:lstStyle/>
          <a:p>
            <a:r>
              <a:rPr lang="en-US" sz="1400" i="1" dirty="0"/>
              <a:t>State and Local MOUs are designed around </a:t>
            </a:r>
            <a:r>
              <a:rPr lang="en-US" sz="1400" i="1" dirty="0" smtClean="0"/>
              <a:t> a “career pathway” approach based on customer perspective</a:t>
            </a:r>
            <a:r>
              <a:rPr lang="en-US" sz="1400" i="1" dirty="0"/>
              <a:t>, not focused on the operations of funding streams</a:t>
            </a:r>
            <a:r>
              <a:rPr lang="en-US" sz="1400" i="1" dirty="0" smtClean="0"/>
              <a:t>.</a:t>
            </a:r>
            <a:endParaRPr lang="en-US" sz="1400" i="1" dirty="0"/>
          </a:p>
        </p:txBody>
      </p:sp>
    </p:spTree>
    <p:extLst>
      <p:ext uri="{BB962C8B-B14F-4D97-AF65-F5344CB8AC3E}">
        <p14:creationId xmlns:p14="http://schemas.microsoft.com/office/powerpoint/2010/main" val="3926940187"/>
      </p:ext>
    </p:extLst>
  </p:cSld>
  <p:clrMapOvr>
    <a:masterClrMapping/>
  </p:clrMapOv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le 1"/>
          <p:cNvSpPr>
            <a:spLocks noGrp="1"/>
          </p:cNvSpPr>
          <p:nvPr>
            <p:ph type="title"/>
          </p:nvPr>
        </p:nvSpPr>
        <p:spPr>
          <a:xfrm>
            <a:off x="838200" y="228599"/>
            <a:ext cx="5715000" cy="457201"/>
          </a:xfrm>
        </p:spPr>
        <p:txBody>
          <a:bodyPr/>
          <a:lstStyle/>
          <a:p>
            <a:r>
              <a:rPr lang="en-US" dirty="0" smtClean="0">
                <a:latin typeface="+mn-lt"/>
              </a:rPr>
              <a:t>Combined Plan: </a:t>
            </a:r>
            <a:r>
              <a:rPr lang="en-US" i="1" dirty="0" smtClean="0">
                <a:latin typeface="+mn-lt"/>
              </a:rPr>
              <a:t>Goals &amp; Strategy (I)</a:t>
            </a:r>
          </a:p>
        </p:txBody>
      </p:sp>
      <p:sp>
        <p:nvSpPr>
          <p:cNvPr id="3" name="Content Placeholder 2"/>
          <p:cNvSpPr>
            <a:spLocks noGrp="1"/>
          </p:cNvSpPr>
          <p:nvPr>
            <p:ph idx="1"/>
          </p:nvPr>
        </p:nvSpPr>
        <p:spPr>
          <a:xfrm>
            <a:off x="628650" y="1274763"/>
            <a:ext cx="7886700" cy="4668837"/>
          </a:xfrm>
        </p:spPr>
        <p:txBody>
          <a:bodyPr>
            <a:normAutofit fontScale="92500" lnSpcReduction="20000"/>
          </a:bodyPr>
          <a:lstStyle/>
          <a:p>
            <a:pPr marL="0" indent="0">
              <a:buFontTx/>
              <a:buNone/>
              <a:defRPr/>
            </a:pPr>
            <a:r>
              <a:rPr lang="en-US" b="1" dirty="0" smtClean="0">
                <a:latin typeface="+mn-lt"/>
              </a:rPr>
              <a:t>Goal I</a:t>
            </a:r>
            <a:r>
              <a:rPr lang="en-US" dirty="0" smtClean="0">
                <a:latin typeface="+mn-lt"/>
              </a:rPr>
              <a:t>: </a:t>
            </a:r>
            <a:r>
              <a:rPr lang="en-US" dirty="0">
                <a:latin typeface="+mn-lt"/>
              </a:rPr>
              <a:t>Align economic, </a:t>
            </a:r>
            <a:r>
              <a:rPr lang="en-US" dirty="0" smtClean="0">
                <a:latin typeface="+mn-lt"/>
              </a:rPr>
              <a:t>workforce, </a:t>
            </a:r>
            <a:r>
              <a:rPr lang="en-US" dirty="0">
                <a:latin typeface="+mn-lt"/>
              </a:rPr>
              <a:t>and education systems to coordinate systems based on skill needs in regions</a:t>
            </a:r>
            <a:r>
              <a:rPr lang="en-US" dirty="0" smtClean="0">
                <a:latin typeface="+mn-lt"/>
              </a:rPr>
              <a:t>.</a:t>
            </a:r>
            <a:endParaRPr lang="en-US" dirty="0">
              <a:latin typeface="+mn-lt"/>
            </a:endParaRPr>
          </a:p>
          <a:p>
            <a:pPr marL="0" indent="0">
              <a:buNone/>
              <a:defRPr/>
            </a:pPr>
            <a:r>
              <a:rPr lang="en-US" dirty="0" smtClean="0">
                <a:latin typeface="+mn-lt"/>
              </a:rPr>
              <a:t>Strategy: </a:t>
            </a:r>
            <a:r>
              <a:rPr lang="en-US" dirty="0">
                <a:latin typeface="+mn-lt"/>
              </a:rPr>
              <a:t>Create a new, integrated </a:t>
            </a:r>
            <a:r>
              <a:rPr lang="en-US" b="1" dirty="0">
                <a:latin typeface="+mn-lt"/>
              </a:rPr>
              <a:t>Regional Planning process</a:t>
            </a:r>
            <a:r>
              <a:rPr lang="en-US" dirty="0">
                <a:latin typeface="+mn-lt"/>
              </a:rPr>
              <a:t> (to be named) across the economic, </a:t>
            </a:r>
            <a:r>
              <a:rPr lang="en-US" dirty="0" smtClean="0">
                <a:latin typeface="+mn-lt"/>
              </a:rPr>
              <a:t>education, </a:t>
            </a:r>
            <a:r>
              <a:rPr lang="en-US" dirty="0">
                <a:latin typeface="+mn-lt"/>
              </a:rPr>
              <a:t>and workforce Secretariats</a:t>
            </a:r>
            <a:r>
              <a:rPr lang="en-US" dirty="0" smtClean="0">
                <a:latin typeface="+mn-lt"/>
              </a:rPr>
              <a:t>.</a:t>
            </a:r>
          </a:p>
          <a:p>
            <a:pPr lvl="1">
              <a:defRPr/>
            </a:pPr>
            <a:r>
              <a:rPr lang="en-US" b="1" i="1" dirty="0" smtClean="0">
                <a:latin typeface="+mn-lt"/>
              </a:rPr>
              <a:t>New </a:t>
            </a:r>
            <a:r>
              <a:rPr lang="en-US" i="1" dirty="0">
                <a:latin typeface="+mn-lt"/>
              </a:rPr>
              <a:t>r</a:t>
            </a:r>
            <a:r>
              <a:rPr lang="en-US" b="1" i="1" dirty="0" smtClean="0">
                <a:latin typeface="+mn-lt"/>
              </a:rPr>
              <a:t>egional </a:t>
            </a:r>
            <a:r>
              <a:rPr lang="en-US" i="1" dirty="0" smtClean="0">
                <a:latin typeface="+mn-lt"/>
              </a:rPr>
              <a:t>p</a:t>
            </a:r>
            <a:r>
              <a:rPr lang="en-US" b="1" i="1" dirty="0" smtClean="0">
                <a:latin typeface="+mn-lt"/>
              </a:rPr>
              <a:t>lanning </a:t>
            </a:r>
            <a:r>
              <a:rPr lang="en-US" i="1" dirty="0" smtClean="0">
                <a:latin typeface="+mn-lt"/>
              </a:rPr>
              <a:t>s</a:t>
            </a:r>
            <a:r>
              <a:rPr lang="en-US" b="1" i="1" dirty="0" smtClean="0">
                <a:latin typeface="+mn-lt"/>
              </a:rPr>
              <a:t>tructure</a:t>
            </a:r>
            <a:r>
              <a:rPr lang="en-US" b="1" dirty="0" smtClean="0">
                <a:latin typeface="+mn-lt"/>
              </a:rPr>
              <a:t> </a:t>
            </a:r>
            <a:r>
              <a:rPr lang="en-US" b="0" dirty="0" smtClean="0">
                <a:latin typeface="+mn-lt"/>
              </a:rPr>
              <a:t> based on an aligned regional </a:t>
            </a:r>
            <a:r>
              <a:rPr lang="en-US" sz="2100" b="0" dirty="0">
                <a:latin typeface="+mn-lt"/>
              </a:rPr>
              <a:t>map between workforce areas, economic development, and education regions </a:t>
            </a:r>
            <a:r>
              <a:rPr lang="en-US" b="0" dirty="0" smtClean="0">
                <a:latin typeface="+mn-lt"/>
              </a:rPr>
              <a:t>(</a:t>
            </a:r>
            <a:r>
              <a:rPr lang="en-US" b="0" i="1" dirty="0" smtClean="0">
                <a:latin typeface="+mn-lt"/>
              </a:rPr>
              <a:t>see proposed map on next slide</a:t>
            </a:r>
            <a:r>
              <a:rPr lang="en-US" b="0" dirty="0" smtClean="0">
                <a:latin typeface="+mn-lt"/>
              </a:rPr>
              <a:t>)</a:t>
            </a:r>
          </a:p>
          <a:p>
            <a:pPr marL="577850" lvl="2" indent="-180975">
              <a:buFont typeface="Arial" pitchFamily="34" charset="0"/>
              <a:buChar char="•"/>
              <a:defRPr/>
            </a:pPr>
            <a:r>
              <a:rPr lang="en-US" sz="2100" dirty="0" smtClean="0"/>
              <a:t>The 16 Workforce Investment Areas remain under WIOA, however the new regional planning process will reorganize higher level activities (</a:t>
            </a:r>
            <a:r>
              <a:rPr lang="en-US" sz="2100" i="1" dirty="0" smtClean="0"/>
              <a:t>e.g. data analysis, strategic planning, service mapping, etc.</a:t>
            </a:r>
            <a:r>
              <a:rPr lang="en-US" sz="2100" dirty="0" smtClean="0"/>
              <a:t>) into the new proposed structure.</a:t>
            </a:r>
          </a:p>
          <a:p>
            <a:pPr lvl="2">
              <a:defRPr/>
            </a:pPr>
            <a:endParaRPr lang="en-US" b="0" dirty="0" smtClean="0">
              <a:latin typeface="+mn-lt"/>
            </a:endParaRPr>
          </a:p>
          <a:p>
            <a:pPr lvl="1">
              <a:defRPr/>
            </a:pPr>
            <a:r>
              <a:rPr lang="en-US" b="1" i="1" dirty="0" smtClean="0">
                <a:latin typeface="+mn-lt"/>
              </a:rPr>
              <a:t>Required coordinated </a:t>
            </a:r>
            <a:r>
              <a:rPr lang="en-US" i="1" dirty="0">
                <a:latin typeface="+mn-lt"/>
              </a:rPr>
              <a:t>t</a:t>
            </a:r>
            <a:r>
              <a:rPr lang="en-US" b="1" i="1" dirty="0" smtClean="0">
                <a:latin typeface="+mn-lt"/>
              </a:rPr>
              <a:t>eams </a:t>
            </a:r>
            <a:r>
              <a:rPr lang="en-US" b="0" dirty="0" smtClean="0">
                <a:latin typeface="+mn-lt"/>
              </a:rPr>
              <a:t>led by Workforce Boards, Community Colleges &amp; Vocational Technical Schools, Economic Development with partners (Community Based Organizations, HHS, etc.) </a:t>
            </a:r>
            <a:endParaRPr lang="en-US" b="0" dirty="0">
              <a:latin typeface="+mn-lt"/>
            </a:endParaRPr>
          </a:p>
          <a:p>
            <a:pPr>
              <a:defRPr/>
            </a:pPr>
            <a:endParaRPr lang="en-US" dirty="0">
              <a:latin typeface="+mn-lt"/>
            </a:endParaRPr>
          </a:p>
        </p:txBody>
      </p:sp>
    </p:spTree>
    <p:extLst>
      <p:ext uri="{BB962C8B-B14F-4D97-AF65-F5344CB8AC3E}">
        <p14:creationId xmlns:p14="http://schemas.microsoft.com/office/powerpoint/2010/main" val="2005560213"/>
      </p:ext>
    </p:extLst>
  </p:cSld>
  <p:clrMapOvr>
    <a:masterClrMapping/>
  </p:clrMapOvr>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jjames\Local Settings\Temporary Internet Files\Content.Outlook\J4A0T28L\miou map.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18649" y="914400"/>
            <a:ext cx="8520551" cy="5426237"/>
          </a:xfrm>
          <a:prstGeom prst="rect">
            <a:avLst/>
          </a:prstGeom>
          <a:noFill/>
          <a:extLst>
            <a:ext uri="{909E8E84-426E-40DD-AFC4-6F175D3DCCD1}">
              <a14:hiddenFill xmlns:a14="http://schemas.microsoft.com/office/drawing/2010/main">
                <a:solidFill>
                  <a:srgbClr val="FFFFFF"/>
                </a:solidFill>
              </a14:hiddenFill>
            </a:ext>
          </a:extLst>
        </p:spPr>
      </p:pic>
      <p:sp>
        <p:nvSpPr>
          <p:cNvPr id="8" name="Title 7"/>
          <p:cNvSpPr>
            <a:spLocks noGrp="1"/>
          </p:cNvSpPr>
          <p:nvPr>
            <p:ph type="title"/>
          </p:nvPr>
        </p:nvSpPr>
        <p:spPr>
          <a:xfrm>
            <a:off x="736600" y="109538"/>
            <a:ext cx="5664200" cy="576262"/>
          </a:xfrm>
        </p:spPr>
        <p:txBody>
          <a:bodyPr/>
          <a:lstStyle/>
          <a:p>
            <a:r>
              <a:rPr lang="en-US" dirty="0" smtClean="0">
                <a:latin typeface="+mj-lt"/>
              </a:rPr>
              <a:t>Regional Planning Map</a:t>
            </a:r>
            <a:endParaRPr lang="en-US" dirty="0">
              <a:latin typeface="+mj-lt"/>
            </a:endParaRPr>
          </a:p>
        </p:txBody>
      </p:sp>
    </p:spTree>
    <p:extLst>
      <p:ext uri="{BB962C8B-B14F-4D97-AF65-F5344CB8AC3E}">
        <p14:creationId xmlns:p14="http://schemas.microsoft.com/office/powerpoint/2010/main" val="1859607594"/>
      </p:ext>
    </p:extLst>
  </p:cSld>
  <p:clrMapOvr>
    <a:masterClrMapping/>
  </p:clrMapOvr>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36600" y="109538"/>
            <a:ext cx="5816600" cy="652462"/>
          </a:xfrm>
        </p:spPr>
        <p:txBody>
          <a:bodyPr/>
          <a:lstStyle/>
          <a:p>
            <a:r>
              <a:rPr lang="en-US" dirty="0">
                <a:latin typeface="+mn-lt"/>
              </a:rPr>
              <a:t>Combined Plan</a:t>
            </a:r>
            <a:r>
              <a:rPr lang="en-US" dirty="0" smtClean="0">
                <a:latin typeface="+mn-lt"/>
              </a:rPr>
              <a:t>: </a:t>
            </a:r>
            <a:r>
              <a:rPr lang="en-US" i="1" dirty="0" smtClean="0">
                <a:latin typeface="+mn-lt"/>
              </a:rPr>
              <a:t>Goals </a:t>
            </a:r>
            <a:r>
              <a:rPr lang="en-US" i="1" dirty="0">
                <a:latin typeface="+mn-lt"/>
              </a:rPr>
              <a:t>&amp; Strategy (</a:t>
            </a:r>
            <a:r>
              <a:rPr lang="en-US" i="1" dirty="0" smtClean="0">
                <a:latin typeface="+mn-lt"/>
              </a:rPr>
              <a:t>II)</a:t>
            </a:r>
            <a:endParaRPr lang="en-US" dirty="0">
              <a:latin typeface="+mn-lt"/>
            </a:endParaRPr>
          </a:p>
        </p:txBody>
      </p:sp>
      <p:sp>
        <p:nvSpPr>
          <p:cNvPr id="3" name="Content Placeholder 2"/>
          <p:cNvSpPr>
            <a:spLocks noGrp="1"/>
          </p:cNvSpPr>
          <p:nvPr>
            <p:ph sz="half" idx="1"/>
          </p:nvPr>
        </p:nvSpPr>
        <p:spPr>
          <a:xfrm>
            <a:off x="304800" y="1219200"/>
            <a:ext cx="8458200" cy="4937234"/>
          </a:xfrm>
        </p:spPr>
        <p:txBody>
          <a:bodyPr/>
          <a:lstStyle/>
          <a:p>
            <a:pPr marL="0" indent="0">
              <a:buFontTx/>
              <a:buNone/>
              <a:defRPr/>
            </a:pPr>
            <a:r>
              <a:rPr lang="en-US" dirty="0">
                <a:latin typeface="+mn-lt"/>
              </a:rPr>
              <a:t>Goal II: Increase talent recruitment and hiring for business partners through business outreach</a:t>
            </a:r>
            <a:r>
              <a:rPr lang="en-US" dirty="0" smtClean="0">
                <a:latin typeface="+mn-lt"/>
              </a:rPr>
              <a:t>, candidate referrals, </a:t>
            </a:r>
            <a:r>
              <a:rPr lang="en-US" dirty="0">
                <a:latin typeface="+mn-lt"/>
              </a:rPr>
              <a:t>and education </a:t>
            </a:r>
            <a:r>
              <a:rPr lang="en-US" dirty="0" smtClean="0">
                <a:latin typeface="+mn-lt"/>
              </a:rPr>
              <a:t>&amp; training </a:t>
            </a:r>
            <a:r>
              <a:rPr lang="en-US" dirty="0">
                <a:latin typeface="+mn-lt"/>
              </a:rPr>
              <a:t>activities that match </a:t>
            </a:r>
            <a:r>
              <a:rPr lang="en-US" u="sng" dirty="0">
                <a:latin typeface="+mn-lt"/>
              </a:rPr>
              <a:t>business need</a:t>
            </a:r>
            <a:r>
              <a:rPr lang="en-US" dirty="0">
                <a:latin typeface="+mn-lt"/>
              </a:rPr>
              <a:t>. </a:t>
            </a:r>
            <a:endParaRPr lang="en-US" dirty="0" smtClean="0">
              <a:latin typeface="+mn-lt"/>
            </a:endParaRPr>
          </a:p>
          <a:p>
            <a:pPr marL="0" indent="0">
              <a:buFontTx/>
              <a:buNone/>
              <a:defRPr/>
            </a:pPr>
            <a:r>
              <a:rPr lang="en-US" dirty="0" smtClean="0">
                <a:latin typeface="+mn-lt"/>
              </a:rPr>
              <a:t>Strategies</a:t>
            </a:r>
            <a:r>
              <a:rPr lang="en-US" dirty="0">
                <a:latin typeface="+mn-lt"/>
              </a:rPr>
              <a:t>: </a:t>
            </a:r>
          </a:p>
          <a:p>
            <a:pPr lvl="1">
              <a:defRPr/>
            </a:pPr>
            <a:r>
              <a:rPr lang="en-US" i="1" dirty="0">
                <a:latin typeface="+mn-lt"/>
              </a:rPr>
              <a:t>Re-design of business services model</a:t>
            </a:r>
            <a:r>
              <a:rPr lang="en-US" dirty="0">
                <a:latin typeface="+mn-lt"/>
              </a:rPr>
              <a:t> </a:t>
            </a:r>
            <a:r>
              <a:rPr lang="en-US" b="0" dirty="0">
                <a:latin typeface="+mn-lt"/>
              </a:rPr>
              <a:t>at One Stop Career Centers (Demand-driven 2.0)</a:t>
            </a:r>
          </a:p>
          <a:p>
            <a:pPr lvl="1">
              <a:defRPr/>
            </a:pPr>
            <a:r>
              <a:rPr lang="en-US" dirty="0">
                <a:latin typeface="+mn-lt"/>
              </a:rPr>
              <a:t>C</a:t>
            </a:r>
            <a:r>
              <a:rPr lang="en-US" i="1" dirty="0">
                <a:latin typeface="+mn-lt"/>
              </a:rPr>
              <a:t>oordinate business outreach</a:t>
            </a:r>
            <a:r>
              <a:rPr lang="en-US" dirty="0">
                <a:latin typeface="+mn-lt"/>
              </a:rPr>
              <a:t> and recruitment </a:t>
            </a:r>
            <a:r>
              <a:rPr lang="en-US" b="0" u="sng" dirty="0">
                <a:latin typeface="+mn-lt"/>
              </a:rPr>
              <a:t>across</a:t>
            </a:r>
            <a:r>
              <a:rPr lang="en-US" b="0" dirty="0">
                <a:latin typeface="+mn-lt"/>
              </a:rPr>
              <a:t> economic development, workforce and education </a:t>
            </a:r>
            <a:r>
              <a:rPr lang="en-US" b="0" dirty="0" smtClean="0">
                <a:latin typeface="+mn-lt"/>
              </a:rPr>
              <a:t>partners </a:t>
            </a:r>
            <a:r>
              <a:rPr lang="en-US" b="0" dirty="0">
                <a:latin typeface="+mn-lt"/>
              </a:rPr>
              <a:t>(Workforce Skills Cabinet MOU)</a:t>
            </a:r>
          </a:p>
          <a:p>
            <a:pPr lvl="1">
              <a:defRPr/>
            </a:pPr>
            <a:r>
              <a:rPr lang="en-US" dirty="0">
                <a:latin typeface="+mn-lt"/>
              </a:rPr>
              <a:t>Develop </a:t>
            </a:r>
            <a:r>
              <a:rPr lang="en-US" i="1" u="sng" dirty="0">
                <a:latin typeface="+mn-lt"/>
              </a:rPr>
              <a:t>new</a:t>
            </a:r>
            <a:r>
              <a:rPr lang="en-US" i="1" dirty="0">
                <a:latin typeface="+mn-lt"/>
              </a:rPr>
              <a:t> education and training models </a:t>
            </a:r>
            <a:r>
              <a:rPr lang="en-US" b="0" dirty="0">
                <a:latin typeface="+mn-lt"/>
              </a:rPr>
              <a:t>aligned to business </a:t>
            </a:r>
            <a:r>
              <a:rPr lang="en-US" b="0" dirty="0" smtClean="0">
                <a:latin typeface="+mn-lt"/>
              </a:rPr>
              <a:t>need </a:t>
            </a:r>
            <a:r>
              <a:rPr lang="en-US" b="0" dirty="0">
                <a:latin typeface="+mn-lt"/>
              </a:rPr>
              <a:t>(WIOA Formula money for sector initiatives, </a:t>
            </a:r>
            <a:r>
              <a:rPr lang="en-US" b="0" dirty="0" smtClean="0">
                <a:latin typeface="+mn-lt"/>
              </a:rPr>
              <a:t>Pay-for-Success Model, Workforce </a:t>
            </a:r>
            <a:r>
              <a:rPr lang="en-US" b="0" dirty="0">
                <a:latin typeface="+mn-lt"/>
              </a:rPr>
              <a:t>Competitiveness Trust Fund, etc</a:t>
            </a:r>
            <a:r>
              <a:rPr lang="en-US" b="0" dirty="0" smtClean="0">
                <a:latin typeface="+mn-lt"/>
              </a:rPr>
              <a:t>.)</a:t>
            </a:r>
            <a:endParaRPr lang="en-US" b="0" dirty="0">
              <a:latin typeface="+mn-lt"/>
            </a:endParaRPr>
          </a:p>
        </p:txBody>
      </p:sp>
    </p:spTree>
    <p:extLst>
      <p:ext uri="{BB962C8B-B14F-4D97-AF65-F5344CB8AC3E}">
        <p14:creationId xmlns:p14="http://schemas.microsoft.com/office/powerpoint/2010/main" val="454058411"/>
      </p:ext>
    </p:extLst>
  </p:cSld>
  <p:clrMapOvr>
    <a:masterClrMapping/>
  </p:clrMapOvr>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Diagram 5"/>
          <p:cNvGraphicFramePr/>
          <p:nvPr>
            <p:extLst>
              <p:ext uri="{D42A27DB-BD31-4B8C-83A1-F6EECF244321}">
                <p14:modId xmlns:p14="http://schemas.microsoft.com/office/powerpoint/2010/main" val="3031047327"/>
              </p:ext>
            </p:extLst>
          </p:nvPr>
        </p:nvGraphicFramePr>
        <p:xfrm>
          <a:off x="304800" y="381000"/>
          <a:ext cx="8686800" cy="51054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2290" name="Title 1"/>
          <p:cNvSpPr>
            <a:spLocks noGrp="1"/>
          </p:cNvSpPr>
          <p:nvPr>
            <p:ph type="title"/>
          </p:nvPr>
        </p:nvSpPr>
        <p:spPr>
          <a:xfrm>
            <a:off x="838200" y="228600"/>
            <a:ext cx="8229600" cy="533400"/>
          </a:xfrm>
        </p:spPr>
        <p:txBody>
          <a:bodyPr/>
          <a:lstStyle/>
          <a:p>
            <a:r>
              <a:rPr lang="en-US" dirty="0">
                <a:latin typeface="Arial (Body)"/>
                <a:cs typeface="Calibri" pitchFamily="34" charset="0"/>
              </a:rPr>
              <a:t>One-Stop Career </a:t>
            </a:r>
            <a:r>
              <a:rPr lang="en-US" dirty="0" smtClean="0">
                <a:latin typeface="Arial (Body)"/>
                <a:cs typeface="Calibri" pitchFamily="34" charset="0"/>
              </a:rPr>
              <a:t>Center</a:t>
            </a:r>
            <a:br>
              <a:rPr lang="en-US" dirty="0" smtClean="0">
                <a:latin typeface="Arial (Body)"/>
                <a:cs typeface="Calibri" pitchFamily="34" charset="0"/>
              </a:rPr>
            </a:br>
            <a:r>
              <a:rPr lang="en-US" i="1" dirty="0" smtClean="0">
                <a:latin typeface="Arial (Body)"/>
                <a:cs typeface="Calibri" pitchFamily="34" charset="0"/>
              </a:rPr>
              <a:t>Demand-Driven Model </a:t>
            </a:r>
          </a:p>
        </p:txBody>
      </p:sp>
      <p:sp>
        <p:nvSpPr>
          <p:cNvPr id="2" name="TextBox 1"/>
          <p:cNvSpPr txBox="1"/>
          <p:nvPr/>
        </p:nvSpPr>
        <p:spPr>
          <a:xfrm>
            <a:off x="304800" y="1154668"/>
            <a:ext cx="7848600" cy="369332"/>
          </a:xfrm>
          <a:prstGeom prst="rect">
            <a:avLst/>
          </a:prstGeom>
          <a:noFill/>
        </p:spPr>
        <p:txBody>
          <a:bodyPr wrap="square" rtlCol="0">
            <a:spAutoFit/>
          </a:bodyPr>
          <a:lstStyle/>
          <a:p>
            <a:r>
              <a:rPr lang="en-US" dirty="0" smtClean="0"/>
              <a:t>Statewide Model for Career Center Business Service Reps and Tracking</a:t>
            </a:r>
            <a:endParaRPr lang="en-US" i="1" dirty="0">
              <a:solidFill>
                <a:srgbClr val="FF0000"/>
              </a:solidFill>
            </a:endParaRPr>
          </a:p>
        </p:txBody>
      </p:sp>
    </p:spTree>
    <p:extLst>
      <p:ext uri="{BB962C8B-B14F-4D97-AF65-F5344CB8AC3E}">
        <p14:creationId xmlns:p14="http://schemas.microsoft.com/office/powerpoint/2010/main" val="3972669399"/>
      </p:ext>
    </p:extLst>
  </p:cSld>
  <p:clrMapOvr>
    <a:masterClrMapping/>
  </p:clrMapOv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sz="half" idx="1"/>
          </p:nvPr>
        </p:nvSpPr>
        <p:spPr/>
        <p:txBody>
          <a:bodyPr/>
          <a:lstStyle/>
          <a:p>
            <a:pPr marL="0" indent="0" algn="ctr">
              <a:buNone/>
            </a:pPr>
            <a:endParaRPr lang="en-US" sz="4000" dirty="0" smtClean="0">
              <a:latin typeface="Arial" pitchFamily="34" charset="0"/>
              <a:cs typeface="Arial" pitchFamily="34" charset="0"/>
            </a:endParaRPr>
          </a:p>
          <a:p>
            <a:pPr marL="0" indent="0" algn="ctr">
              <a:buNone/>
            </a:pPr>
            <a:endParaRPr lang="en-US" sz="4000" dirty="0" smtClean="0">
              <a:latin typeface="Arial" pitchFamily="34" charset="0"/>
              <a:cs typeface="Arial" pitchFamily="34" charset="0"/>
            </a:endParaRPr>
          </a:p>
          <a:p>
            <a:pPr marL="0" indent="0" algn="ctr">
              <a:buNone/>
            </a:pPr>
            <a:r>
              <a:rPr lang="en-US" sz="4000" dirty="0" smtClean="0">
                <a:latin typeface="Arial" pitchFamily="34" charset="0"/>
                <a:cs typeface="Arial" pitchFamily="34" charset="0"/>
              </a:rPr>
              <a:t>Background Information</a:t>
            </a:r>
            <a:endParaRPr lang="en-US" sz="4000" dirty="0">
              <a:latin typeface="Arial" pitchFamily="34" charset="0"/>
              <a:cs typeface="Arial" pitchFamily="34" charset="0"/>
            </a:endParaRPr>
          </a:p>
        </p:txBody>
      </p:sp>
    </p:spTree>
    <p:extLst>
      <p:ext uri="{BB962C8B-B14F-4D97-AF65-F5344CB8AC3E}">
        <p14:creationId xmlns:p14="http://schemas.microsoft.com/office/powerpoint/2010/main" val="2074150755"/>
      </p:ext>
    </p:extLst>
  </p:cSld>
  <p:clrMapOvr>
    <a:masterClrMapping/>
  </p:clrMapOvr>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736600" y="109538"/>
            <a:ext cx="5664200" cy="652462"/>
          </a:xfrm>
        </p:spPr>
        <p:txBody>
          <a:bodyPr/>
          <a:lstStyle/>
          <a:p>
            <a:pPr eaLnBrk="1" hangingPunct="1">
              <a:lnSpc>
                <a:spcPct val="90000"/>
              </a:lnSpc>
            </a:pPr>
            <a:r>
              <a:rPr lang="en-US" dirty="0" smtClean="0">
                <a:latin typeface="+mn-lt"/>
              </a:rPr>
              <a:t>Combined Plan: </a:t>
            </a:r>
            <a:r>
              <a:rPr lang="en-US" i="1" dirty="0" smtClean="0">
                <a:latin typeface="+mn-lt"/>
              </a:rPr>
              <a:t>Goals </a:t>
            </a:r>
            <a:r>
              <a:rPr lang="en-US" i="1" dirty="0">
                <a:latin typeface="+mn-lt"/>
              </a:rPr>
              <a:t>&amp; Strategy (III)</a:t>
            </a:r>
          </a:p>
        </p:txBody>
      </p:sp>
      <p:sp>
        <p:nvSpPr>
          <p:cNvPr id="3" name="Content Placeholder 2"/>
          <p:cNvSpPr>
            <a:spLocks noGrp="1"/>
          </p:cNvSpPr>
          <p:nvPr>
            <p:ph idx="1"/>
          </p:nvPr>
        </p:nvSpPr>
        <p:spPr>
          <a:xfrm>
            <a:off x="381000" y="1295400"/>
            <a:ext cx="8077200" cy="4922837"/>
          </a:xfrm>
        </p:spPr>
        <p:txBody>
          <a:bodyPr>
            <a:normAutofit/>
          </a:bodyPr>
          <a:lstStyle/>
          <a:p>
            <a:pPr marL="0" indent="0">
              <a:buNone/>
            </a:pPr>
            <a:r>
              <a:rPr lang="en-US" dirty="0" smtClean="0">
                <a:latin typeface="+mn-lt"/>
              </a:rPr>
              <a:t>Goal III: Increase credentialing and job placement outcomes for individuals, including individuals with barriers to employment.</a:t>
            </a:r>
          </a:p>
          <a:p>
            <a:pPr marL="568325" lvl="3" indent="0">
              <a:buNone/>
            </a:pPr>
            <a:r>
              <a:rPr lang="en-US" sz="2000" b="1" dirty="0" smtClean="0">
                <a:solidFill>
                  <a:schemeClr val="tx1"/>
                </a:solidFill>
                <a:latin typeface="+mn-lt"/>
              </a:rPr>
              <a:t>WIOA Prioritizes: </a:t>
            </a:r>
            <a:r>
              <a:rPr lang="en-US" sz="2000" b="0" dirty="0" smtClean="0">
                <a:solidFill>
                  <a:schemeClr val="tx1"/>
                </a:solidFill>
                <a:latin typeface="+mn-lt"/>
              </a:rPr>
              <a:t>Individuals with disabilities (example on next slide), low-income, low-skilled (including TANF/SNAP, Adult Education students &amp; Immigrants), and Veterans etc.</a:t>
            </a:r>
            <a:endParaRPr lang="en-US" sz="2000" dirty="0" smtClean="0"/>
          </a:p>
          <a:p>
            <a:pPr marL="0" indent="0">
              <a:buNone/>
            </a:pPr>
            <a:r>
              <a:rPr lang="en-US" dirty="0" smtClean="0">
                <a:latin typeface="+mn-lt"/>
              </a:rPr>
              <a:t>Strategies: </a:t>
            </a:r>
          </a:p>
          <a:p>
            <a:pPr lvl="1"/>
            <a:r>
              <a:rPr lang="en-US" i="1" dirty="0" smtClean="0">
                <a:latin typeface="+mn-lt"/>
              </a:rPr>
              <a:t>Create/map regional “career pathways” or customer flows </a:t>
            </a:r>
            <a:r>
              <a:rPr lang="en-US" b="0" dirty="0" smtClean="0">
                <a:latin typeface="+mn-lt"/>
              </a:rPr>
              <a:t>for each customer base </a:t>
            </a:r>
            <a:r>
              <a:rPr lang="en-US" b="0" u="sng" dirty="0" smtClean="0">
                <a:latin typeface="+mn-lt"/>
              </a:rPr>
              <a:t>across</a:t>
            </a:r>
            <a:r>
              <a:rPr lang="en-US" b="0" dirty="0" smtClean="0">
                <a:latin typeface="+mn-lt"/>
              </a:rPr>
              <a:t> systems (Local MOU requirement with Core WIOA partners)</a:t>
            </a:r>
          </a:p>
          <a:p>
            <a:pPr lvl="1"/>
            <a:r>
              <a:rPr lang="en-US" i="1" dirty="0" smtClean="0">
                <a:latin typeface="+mn-lt"/>
              </a:rPr>
              <a:t>Implement new job seeker customer model and WIOA priority of services for individuals with barriers </a:t>
            </a:r>
            <a:r>
              <a:rPr lang="en-US" b="0" dirty="0" smtClean="0">
                <a:latin typeface="+mn-lt"/>
              </a:rPr>
              <a:t>to employment at One-Stop Career Centers (OSCC)</a:t>
            </a:r>
          </a:p>
          <a:p>
            <a:endParaRPr lang="en-US" dirty="0">
              <a:latin typeface="+mn-lt"/>
            </a:endParaRPr>
          </a:p>
        </p:txBody>
      </p:sp>
    </p:spTree>
    <p:extLst>
      <p:ext uri="{BB962C8B-B14F-4D97-AF65-F5344CB8AC3E}">
        <p14:creationId xmlns:p14="http://schemas.microsoft.com/office/powerpoint/2010/main" val="2836060036"/>
      </p:ext>
    </p:extLst>
  </p:cSld>
  <p:clrMapOvr>
    <a:masterClrMapping/>
  </p:clrMapOvr>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 name="Line Callout 1 (Border and Accent Bar) 6"/>
          <p:cNvSpPr/>
          <p:nvPr/>
        </p:nvSpPr>
        <p:spPr>
          <a:xfrm>
            <a:off x="2500825" y="910590"/>
            <a:ext cx="1417320" cy="1112520"/>
          </a:xfrm>
          <a:prstGeom prst="accentBorderCallout1">
            <a:avLst>
              <a:gd name="adj1" fmla="val 18750"/>
              <a:gd name="adj2" fmla="val -8333"/>
              <a:gd name="adj3" fmla="val 205571"/>
              <a:gd name="adj4" fmla="val -141484"/>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a:lnSpc>
                <a:spcPct val="115000"/>
              </a:lnSpc>
              <a:spcBef>
                <a:spcPts val="0"/>
              </a:spcBef>
              <a:spcAft>
                <a:spcPts val="1000"/>
              </a:spcAft>
            </a:pPr>
            <a:r>
              <a:rPr lang="en-US" sz="1100">
                <a:solidFill>
                  <a:srgbClr val="FF0000"/>
                </a:solidFill>
                <a:effectLst/>
                <a:ea typeface="Calibri"/>
                <a:cs typeface="Calibri"/>
              </a:rPr>
              <a:t>Individuals who are enrolled in VR and would benefit from co-enrollment </a:t>
            </a:r>
            <a:br>
              <a:rPr lang="en-US" sz="1100">
                <a:solidFill>
                  <a:srgbClr val="FF0000"/>
                </a:solidFill>
                <a:effectLst/>
                <a:ea typeface="Calibri"/>
                <a:cs typeface="Calibri"/>
              </a:rPr>
            </a:br>
            <a:r>
              <a:rPr lang="en-US" sz="1100" i="1">
                <a:solidFill>
                  <a:srgbClr val="FF0000"/>
                </a:solidFill>
                <a:effectLst/>
                <a:ea typeface="Calibri"/>
                <a:cs typeface="Calibri"/>
              </a:rPr>
              <a:t>How many?</a:t>
            </a:r>
            <a:endParaRPr lang="en-US" sz="1100">
              <a:effectLst/>
              <a:ea typeface="Calibri"/>
              <a:cs typeface="Times New Roman"/>
            </a:endParaRPr>
          </a:p>
        </p:txBody>
      </p:sp>
      <p:sp>
        <p:nvSpPr>
          <p:cNvPr id="8" name="Line Callout 1 (Border and Accent Bar) 7"/>
          <p:cNvSpPr/>
          <p:nvPr/>
        </p:nvSpPr>
        <p:spPr>
          <a:xfrm>
            <a:off x="4680145" y="1127760"/>
            <a:ext cx="1508760" cy="1066800"/>
          </a:xfrm>
          <a:prstGeom prst="accentBorderCallout1">
            <a:avLst>
              <a:gd name="adj1" fmla="val 18750"/>
              <a:gd name="adj2" fmla="val -8333"/>
              <a:gd name="adj3" fmla="val 183893"/>
              <a:gd name="adj4" fmla="val -163561"/>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a:lnSpc>
                <a:spcPct val="115000"/>
              </a:lnSpc>
              <a:spcBef>
                <a:spcPts val="0"/>
              </a:spcBef>
              <a:spcAft>
                <a:spcPts val="1000"/>
              </a:spcAft>
            </a:pPr>
            <a:r>
              <a:rPr lang="en-US" sz="1100">
                <a:solidFill>
                  <a:srgbClr val="FF0000"/>
                </a:solidFill>
                <a:effectLst/>
                <a:ea typeface="Calibri"/>
                <a:cs typeface="Calibri"/>
              </a:rPr>
              <a:t>Individuals eligible for VR who come to Career Center first.</a:t>
            </a:r>
            <a:endParaRPr lang="en-US" sz="1100">
              <a:effectLst/>
              <a:ea typeface="Calibri"/>
              <a:cs typeface="Times New Roman"/>
            </a:endParaRPr>
          </a:p>
          <a:p>
            <a:pPr marL="0" marR="0">
              <a:lnSpc>
                <a:spcPct val="115000"/>
              </a:lnSpc>
              <a:spcBef>
                <a:spcPts val="0"/>
              </a:spcBef>
              <a:spcAft>
                <a:spcPts val="1000"/>
              </a:spcAft>
            </a:pPr>
            <a:r>
              <a:rPr lang="en-US" sz="1100" i="1">
                <a:solidFill>
                  <a:srgbClr val="FF0000"/>
                </a:solidFill>
                <a:effectLst/>
                <a:ea typeface="Calibri"/>
                <a:cs typeface="Calibri"/>
              </a:rPr>
              <a:t>How many?</a:t>
            </a:r>
            <a:endParaRPr lang="en-US" sz="1100">
              <a:effectLst/>
              <a:ea typeface="Calibri"/>
              <a:cs typeface="Times New Roman"/>
            </a:endParaRPr>
          </a:p>
        </p:txBody>
      </p:sp>
      <p:sp>
        <p:nvSpPr>
          <p:cNvPr id="9" name="Line Callout 1 (Border and Accent Bar) 8"/>
          <p:cNvSpPr/>
          <p:nvPr/>
        </p:nvSpPr>
        <p:spPr>
          <a:xfrm>
            <a:off x="838200" y="1021080"/>
            <a:ext cx="1104900" cy="891540"/>
          </a:xfrm>
          <a:prstGeom prst="accentBorderCallout1">
            <a:avLst>
              <a:gd name="adj1" fmla="val 58318"/>
              <a:gd name="adj2" fmla="val -18107"/>
              <a:gd name="adj3" fmla="val 236148"/>
              <a:gd name="adj4" fmla="val -27827"/>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a:lnSpc>
                <a:spcPct val="115000"/>
              </a:lnSpc>
              <a:spcBef>
                <a:spcPts val="0"/>
              </a:spcBef>
              <a:spcAft>
                <a:spcPts val="1000"/>
              </a:spcAft>
            </a:pPr>
            <a:r>
              <a:rPr lang="en-US" sz="1100">
                <a:solidFill>
                  <a:srgbClr val="FF0000"/>
                </a:solidFill>
                <a:effectLst/>
                <a:ea typeface="Calibri"/>
                <a:cs typeface="Times New Roman"/>
              </a:rPr>
              <a:t>Individuals who do not qualify for VR.  </a:t>
            </a:r>
            <a:r>
              <a:rPr lang="en-US" sz="1100" i="1">
                <a:solidFill>
                  <a:srgbClr val="FF0000"/>
                </a:solidFill>
                <a:effectLst/>
                <a:ea typeface="Calibri"/>
                <a:cs typeface="Times New Roman"/>
              </a:rPr>
              <a:t>How many?</a:t>
            </a:r>
            <a:endParaRPr lang="en-US" sz="1100">
              <a:effectLst/>
              <a:ea typeface="Calibri"/>
              <a:cs typeface="Times New Roman"/>
            </a:endParaRPr>
          </a:p>
        </p:txBody>
      </p:sp>
      <p:sp>
        <p:nvSpPr>
          <p:cNvPr id="10" name="Bent Arrow 9"/>
          <p:cNvSpPr/>
          <p:nvPr/>
        </p:nvSpPr>
        <p:spPr>
          <a:xfrm rot="2217634" flipV="1">
            <a:off x="151325" y="2574290"/>
            <a:ext cx="917575" cy="964565"/>
          </a:xfrm>
          <a:prstGeom prst="bentArrow">
            <a:avLst/>
          </a:prstGeom>
          <a:solidFill>
            <a:schemeClr val="tx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11" name="Right Arrow 10"/>
          <p:cNvSpPr/>
          <p:nvPr/>
        </p:nvSpPr>
        <p:spPr>
          <a:xfrm>
            <a:off x="62425" y="2179320"/>
            <a:ext cx="8084820" cy="815340"/>
          </a:xfrm>
          <a:prstGeom prst="rightArrow">
            <a:avLst/>
          </a:prstGeom>
          <a:solidFill>
            <a:schemeClr val="tx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12" name="Right Arrow 11"/>
          <p:cNvSpPr/>
          <p:nvPr/>
        </p:nvSpPr>
        <p:spPr>
          <a:xfrm>
            <a:off x="31945" y="2903220"/>
            <a:ext cx="8115300" cy="2796540"/>
          </a:xfrm>
          <a:prstGeom prst="rightArrow">
            <a:avLst>
              <a:gd name="adj1" fmla="val 50000"/>
              <a:gd name="adj2" fmla="val 15127"/>
            </a:avLst>
          </a:prstGeom>
          <a:solidFill>
            <a:schemeClr val="accent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13" name="Text Box 2"/>
          <p:cNvSpPr txBox="1">
            <a:spLocks noChangeArrowheads="1"/>
          </p:cNvSpPr>
          <p:nvPr/>
        </p:nvSpPr>
        <p:spPr bwMode="auto">
          <a:xfrm>
            <a:off x="8001000" y="1737360"/>
            <a:ext cx="1066800" cy="4274820"/>
          </a:xfrm>
          <a:prstGeom prst="rect">
            <a:avLst/>
          </a:prstGeom>
          <a:noFill/>
          <a:ln w="9525">
            <a:noFill/>
            <a:miter lim="800000"/>
            <a:headEnd/>
            <a:tailEnd/>
          </a:ln>
        </p:spPr>
        <p:txBody>
          <a:bodyPr rot="0" vert="horz" wrap="square" lIns="91440" tIns="45720" rIns="91440" bIns="45720" anchor="t" anchorCtr="0">
            <a:noAutofit/>
          </a:bodyPr>
          <a:lstStyle/>
          <a:p>
            <a:pPr marL="0" marR="0" algn="ctr">
              <a:lnSpc>
                <a:spcPct val="115000"/>
              </a:lnSpc>
              <a:spcBef>
                <a:spcPts val="0"/>
              </a:spcBef>
              <a:spcAft>
                <a:spcPts val="1000"/>
              </a:spcAft>
            </a:pPr>
            <a:r>
              <a:rPr lang="en-US" sz="1200" dirty="0">
                <a:effectLst/>
                <a:latin typeface="Calibri"/>
                <a:ea typeface="Calibri"/>
                <a:cs typeface="Times New Roman"/>
              </a:rPr>
              <a:t> </a:t>
            </a:r>
            <a:endParaRPr lang="en-US" sz="1200" dirty="0" smtClean="0">
              <a:effectLst/>
              <a:latin typeface="Calibri"/>
              <a:ea typeface="Calibri"/>
              <a:cs typeface="Times New Roman"/>
            </a:endParaRPr>
          </a:p>
          <a:p>
            <a:pPr marL="0" marR="0" algn="ctr">
              <a:lnSpc>
                <a:spcPct val="115000"/>
              </a:lnSpc>
              <a:spcBef>
                <a:spcPts val="0"/>
              </a:spcBef>
              <a:spcAft>
                <a:spcPts val="1000"/>
              </a:spcAft>
            </a:pPr>
            <a:endParaRPr lang="en-US" sz="1100" dirty="0">
              <a:effectLst/>
              <a:latin typeface="Calibri"/>
              <a:ea typeface="Calibri"/>
              <a:cs typeface="Times New Roman"/>
            </a:endParaRPr>
          </a:p>
          <a:p>
            <a:pPr marL="0" marR="0" algn="ctr">
              <a:lnSpc>
                <a:spcPct val="115000"/>
              </a:lnSpc>
              <a:spcBef>
                <a:spcPts val="0"/>
              </a:spcBef>
              <a:spcAft>
                <a:spcPts val="1000"/>
              </a:spcAft>
            </a:pPr>
            <a:r>
              <a:rPr lang="en-US" sz="1200" b="1" dirty="0">
                <a:effectLst/>
                <a:latin typeface="Calibri"/>
                <a:ea typeface="Calibri"/>
                <a:cs typeface="Times New Roman"/>
              </a:rPr>
              <a:t>JOB PLACEMENT</a:t>
            </a:r>
            <a:r>
              <a:rPr lang="en-US" sz="1200" dirty="0">
                <a:effectLst/>
                <a:latin typeface="Calibri"/>
                <a:ea typeface="Calibri"/>
                <a:cs typeface="Times New Roman"/>
              </a:rPr>
              <a:t> (</a:t>
            </a:r>
            <a:r>
              <a:rPr lang="en-US" sz="1200" i="1" dirty="0">
                <a:effectLst/>
                <a:latin typeface="Calibri"/>
                <a:ea typeface="Calibri"/>
                <a:cs typeface="Times New Roman"/>
              </a:rPr>
              <a:t>Target Rate? Rate for region or programs?)</a:t>
            </a:r>
            <a:endParaRPr lang="en-US" sz="1100" dirty="0">
              <a:effectLst/>
              <a:latin typeface="Calibri"/>
              <a:ea typeface="Calibri"/>
              <a:cs typeface="Times New Roman"/>
            </a:endParaRPr>
          </a:p>
          <a:p>
            <a:pPr marL="0" marR="0" algn="ctr">
              <a:lnSpc>
                <a:spcPct val="115000"/>
              </a:lnSpc>
              <a:spcBef>
                <a:spcPts val="0"/>
              </a:spcBef>
              <a:spcAft>
                <a:spcPts val="1000"/>
              </a:spcAft>
            </a:pPr>
            <a:endParaRPr lang="en-US" sz="1200" b="1" dirty="0" smtClean="0">
              <a:effectLst/>
              <a:latin typeface="Calibri"/>
              <a:ea typeface="Calibri"/>
              <a:cs typeface="Times New Roman"/>
            </a:endParaRPr>
          </a:p>
          <a:p>
            <a:pPr marL="0" marR="0" algn="ctr">
              <a:lnSpc>
                <a:spcPct val="115000"/>
              </a:lnSpc>
              <a:spcBef>
                <a:spcPts val="0"/>
              </a:spcBef>
              <a:spcAft>
                <a:spcPts val="1000"/>
              </a:spcAft>
            </a:pPr>
            <a:r>
              <a:rPr lang="en-US" sz="1200" b="1" dirty="0" smtClean="0">
                <a:effectLst/>
                <a:latin typeface="Calibri"/>
                <a:ea typeface="Calibri"/>
                <a:cs typeface="Times New Roman"/>
              </a:rPr>
              <a:t>CREDENTIAL</a:t>
            </a:r>
            <a:r>
              <a:rPr lang="en-US" sz="1200" dirty="0" smtClean="0">
                <a:effectLst/>
                <a:latin typeface="Calibri"/>
                <a:ea typeface="Calibri"/>
                <a:cs typeface="Times New Roman"/>
              </a:rPr>
              <a:t> </a:t>
            </a:r>
            <a:r>
              <a:rPr lang="en-US" sz="1200" i="1" dirty="0">
                <a:effectLst/>
                <a:latin typeface="Calibri"/>
                <a:ea typeface="Calibri"/>
                <a:cs typeface="Times New Roman"/>
              </a:rPr>
              <a:t>(Target rate? Rate for region or individual programs?)</a:t>
            </a:r>
            <a:endParaRPr lang="en-US" sz="1100" dirty="0">
              <a:effectLst/>
              <a:latin typeface="Calibri"/>
              <a:ea typeface="Calibri"/>
              <a:cs typeface="Times New Roman"/>
            </a:endParaRPr>
          </a:p>
        </p:txBody>
      </p:sp>
      <p:sp>
        <p:nvSpPr>
          <p:cNvPr id="14" name="Text Box 2"/>
          <p:cNvSpPr txBox="1">
            <a:spLocks noChangeArrowheads="1"/>
          </p:cNvSpPr>
          <p:nvPr/>
        </p:nvSpPr>
        <p:spPr bwMode="auto">
          <a:xfrm>
            <a:off x="306265" y="2400300"/>
            <a:ext cx="5113020" cy="281940"/>
          </a:xfrm>
          <a:prstGeom prst="rect">
            <a:avLst/>
          </a:prstGeom>
          <a:noFill/>
          <a:ln w="9525">
            <a:noFill/>
            <a:miter lim="800000"/>
            <a:headEnd/>
            <a:tailEnd/>
          </a:ln>
        </p:spPr>
        <p:txBody>
          <a:bodyPr rot="0" vert="horz" wrap="square" lIns="91440" tIns="45720" rIns="91440" bIns="45720" anchor="t" anchorCtr="0">
            <a:noAutofit/>
          </a:bodyPr>
          <a:lstStyle/>
          <a:p>
            <a:pPr marL="0" marR="0">
              <a:lnSpc>
                <a:spcPct val="115000"/>
              </a:lnSpc>
              <a:spcBef>
                <a:spcPts val="0"/>
              </a:spcBef>
              <a:spcAft>
                <a:spcPts val="1000"/>
              </a:spcAft>
            </a:pPr>
            <a:r>
              <a:rPr lang="en-US" sz="1100" b="1">
                <a:solidFill>
                  <a:srgbClr val="FFFFFF"/>
                </a:solidFill>
                <a:effectLst/>
                <a:latin typeface="Calibri"/>
                <a:ea typeface="Calibri"/>
                <a:cs typeface="Times New Roman"/>
              </a:rPr>
              <a:t>Enrolled Individuals: Vocational Rehabilitation Programming (MRC, MCB etc)</a:t>
            </a:r>
            <a:endParaRPr lang="en-US" sz="1100">
              <a:effectLst/>
              <a:latin typeface="Calibri"/>
              <a:ea typeface="Calibri"/>
              <a:cs typeface="Times New Roman"/>
            </a:endParaRPr>
          </a:p>
        </p:txBody>
      </p:sp>
      <p:sp>
        <p:nvSpPr>
          <p:cNvPr id="15" name="Text Box 2"/>
          <p:cNvSpPr txBox="1">
            <a:spLocks noChangeArrowheads="1"/>
          </p:cNvSpPr>
          <p:nvPr/>
        </p:nvSpPr>
        <p:spPr bwMode="auto">
          <a:xfrm>
            <a:off x="108145" y="3589020"/>
            <a:ext cx="4290060" cy="982980"/>
          </a:xfrm>
          <a:prstGeom prst="rect">
            <a:avLst/>
          </a:prstGeom>
          <a:noFill/>
          <a:ln w="9525">
            <a:noFill/>
            <a:miter lim="800000"/>
            <a:headEnd/>
            <a:tailEnd/>
          </a:ln>
        </p:spPr>
        <p:txBody>
          <a:bodyPr rot="0" vert="horz" wrap="square" lIns="91440" tIns="45720" rIns="91440" bIns="45720" anchor="t" anchorCtr="0">
            <a:noAutofit/>
          </a:bodyPr>
          <a:lstStyle/>
          <a:p>
            <a:pPr marL="0" marR="0">
              <a:lnSpc>
                <a:spcPct val="115000"/>
              </a:lnSpc>
              <a:spcBef>
                <a:spcPts val="0"/>
              </a:spcBef>
              <a:spcAft>
                <a:spcPts val="1000"/>
              </a:spcAft>
            </a:pPr>
            <a:r>
              <a:rPr lang="en-US" sz="1100" b="1">
                <a:solidFill>
                  <a:srgbClr val="FFFFFF"/>
                </a:solidFill>
                <a:effectLst/>
                <a:latin typeface="Calibri"/>
                <a:ea typeface="Calibri"/>
                <a:cs typeface="Times New Roman"/>
              </a:rPr>
              <a:t>Enrolled Individuals: </a:t>
            </a:r>
            <a:br>
              <a:rPr lang="en-US" sz="1100" b="1">
                <a:solidFill>
                  <a:srgbClr val="FFFFFF"/>
                </a:solidFill>
                <a:effectLst/>
                <a:latin typeface="Calibri"/>
                <a:ea typeface="Calibri"/>
                <a:cs typeface="Times New Roman"/>
              </a:rPr>
            </a:br>
            <a:r>
              <a:rPr lang="en-US" sz="1100" b="1">
                <a:solidFill>
                  <a:srgbClr val="FFFFFF"/>
                </a:solidFill>
                <a:effectLst/>
                <a:latin typeface="Calibri"/>
                <a:ea typeface="Calibri"/>
                <a:cs typeface="Times New Roman"/>
              </a:rPr>
              <a:t>One-Stop </a:t>
            </a:r>
            <a:br>
              <a:rPr lang="en-US" sz="1100" b="1">
                <a:solidFill>
                  <a:srgbClr val="FFFFFF"/>
                </a:solidFill>
                <a:effectLst/>
                <a:latin typeface="Calibri"/>
                <a:ea typeface="Calibri"/>
                <a:cs typeface="Times New Roman"/>
              </a:rPr>
            </a:br>
            <a:r>
              <a:rPr lang="en-US" sz="1100" b="1">
                <a:solidFill>
                  <a:srgbClr val="FFFFFF"/>
                </a:solidFill>
                <a:effectLst/>
                <a:latin typeface="Calibri"/>
                <a:ea typeface="Calibri"/>
                <a:cs typeface="Times New Roman"/>
              </a:rPr>
              <a:t>Career Center Services</a:t>
            </a:r>
            <a:endParaRPr lang="en-US" sz="1100">
              <a:effectLst/>
              <a:latin typeface="Calibri"/>
              <a:ea typeface="Calibri"/>
              <a:cs typeface="Times New Roman"/>
            </a:endParaRPr>
          </a:p>
        </p:txBody>
      </p:sp>
      <p:sp>
        <p:nvSpPr>
          <p:cNvPr id="16" name="Text Box 2"/>
          <p:cNvSpPr txBox="1">
            <a:spLocks noChangeArrowheads="1"/>
          </p:cNvSpPr>
          <p:nvPr/>
        </p:nvSpPr>
        <p:spPr bwMode="auto">
          <a:xfrm>
            <a:off x="1571185" y="3192780"/>
            <a:ext cx="1165860" cy="3413760"/>
          </a:xfrm>
          <a:prstGeom prst="rect">
            <a:avLst/>
          </a:prstGeom>
          <a:noFill/>
          <a:ln w="9525">
            <a:solidFill>
              <a:srgbClr val="000000"/>
            </a:solidFill>
            <a:miter lim="800000"/>
            <a:headEnd/>
            <a:tailEnd/>
          </a:ln>
        </p:spPr>
        <p:txBody>
          <a:bodyPr rot="0" vert="horz" wrap="square" lIns="91440" tIns="45720" rIns="91440" bIns="45720" anchor="t" anchorCtr="0">
            <a:noAutofit/>
          </a:bodyPr>
          <a:lstStyle/>
          <a:p>
            <a:pPr marL="0" marR="0" algn="ctr">
              <a:lnSpc>
                <a:spcPct val="115000"/>
              </a:lnSpc>
              <a:spcBef>
                <a:spcPts val="0"/>
              </a:spcBef>
              <a:spcAft>
                <a:spcPts val="0"/>
              </a:spcAft>
            </a:pPr>
            <a:r>
              <a:rPr lang="en-US" sz="1000">
                <a:effectLst/>
                <a:latin typeface="Calibri"/>
                <a:ea typeface="Calibri"/>
                <a:cs typeface="Calibri"/>
              </a:rPr>
              <a:t>JOB QUEST PORTAL</a:t>
            </a:r>
            <a:endParaRPr lang="en-US" sz="1100">
              <a:effectLst/>
              <a:latin typeface="Calibri"/>
              <a:ea typeface="Calibri"/>
              <a:cs typeface="Times New Roman"/>
            </a:endParaRPr>
          </a:p>
          <a:p>
            <a:pPr marL="0" marR="0" algn="ctr">
              <a:lnSpc>
                <a:spcPct val="115000"/>
              </a:lnSpc>
              <a:spcBef>
                <a:spcPts val="0"/>
              </a:spcBef>
              <a:spcAft>
                <a:spcPts val="0"/>
              </a:spcAft>
            </a:pPr>
            <a:r>
              <a:rPr lang="en-US" sz="1000">
                <a:effectLst/>
                <a:latin typeface="Calibri"/>
                <a:ea typeface="Calibri"/>
                <a:cs typeface="Calibri"/>
              </a:rPr>
              <a:t> </a:t>
            </a:r>
            <a:endParaRPr lang="en-US" sz="1100">
              <a:effectLst/>
              <a:latin typeface="Calibri"/>
              <a:ea typeface="Calibri"/>
              <a:cs typeface="Times New Roman"/>
            </a:endParaRPr>
          </a:p>
          <a:p>
            <a:pPr marL="0" marR="0" algn="ctr">
              <a:lnSpc>
                <a:spcPct val="115000"/>
              </a:lnSpc>
              <a:spcBef>
                <a:spcPts val="0"/>
              </a:spcBef>
              <a:spcAft>
                <a:spcPts val="0"/>
              </a:spcAft>
            </a:pPr>
            <a:r>
              <a:rPr lang="en-US" sz="1000">
                <a:solidFill>
                  <a:srgbClr val="FFFFFF"/>
                </a:solidFill>
                <a:effectLst/>
                <a:latin typeface="Calibri"/>
                <a:ea typeface="Calibri"/>
                <a:cs typeface="Calibri"/>
              </a:rPr>
              <a:t>Referrals, online registration, walk-ins etc</a:t>
            </a:r>
            <a:endParaRPr lang="en-US" sz="1100">
              <a:effectLst/>
              <a:latin typeface="Calibri"/>
              <a:ea typeface="Calibri"/>
              <a:cs typeface="Times New Roman"/>
            </a:endParaRPr>
          </a:p>
          <a:p>
            <a:pPr marL="0" marR="0" algn="ctr">
              <a:lnSpc>
                <a:spcPct val="115000"/>
              </a:lnSpc>
              <a:spcBef>
                <a:spcPts val="0"/>
              </a:spcBef>
              <a:spcAft>
                <a:spcPts val="0"/>
              </a:spcAft>
            </a:pPr>
            <a:r>
              <a:rPr lang="en-US" sz="1000">
                <a:solidFill>
                  <a:srgbClr val="FFFFFF"/>
                </a:solidFill>
                <a:effectLst/>
                <a:latin typeface="Calibri"/>
                <a:ea typeface="Calibri"/>
                <a:cs typeface="Calibri"/>
              </a:rPr>
              <a:t> </a:t>
            </a:r>
            <a:endParaRPr lang="en-US" sz="1100">
              <a:effectLst/>
              <a:latin typeface="Calibri"/>
              <a:ea typeface="Calibri"/>
              <a:cs typeface="Times New Roman"/>
            </a:endParaRPr>
          </a:p>
          <a:p>
            <a:pPr marL="0" marR="0" algn="ctr">
              <a:lnSpc>
                <a:spcPct val="115000"/>
              </a:lnSpc>
              <a:spcBef>
                <a:spcPts val="0"/>
              </a:spcBef>
              <a:spcAft>
                <a:spcPts val="0"/>
              </a:spcAft>
            </a:pPr>
            <a:r>
              <a:rPr lang="en-US" sz="1000">
                <a:effectLst/>
                <a:latin typeface="Calibri"/>
                <a:ea typeface="Calibri"/>
                <a:cs typeface="Calibri"/>
              </a:rPr>
              <a:t> </a:t>
            </a:r>
            <a:endParaRPr lang="en-US" sz="1100">
              <a:effectLst/>
              <a:latin typeface="Calibri"/>
              <a:ea typeface="Calibri"/>
              <a:cs typeface="Times New Roman"/>
            </a:endParaRPr>
          </a:p>
          <a:p>
            <a:pPr marL="0" marR="0" algn="ctr">
              <a:lnSpc>
                <a:spcPct val="115000"/>
              </a:lnSpc>
              <a:spcBef>
                <a:spcPts val="0"/>
              </a:spcBef>
              <a:spcAft>
                <a:spcPts val="0"/>
              </a:spcAft>
            </a:pPr>
            <a:r>
              <a:rPr lang="en-US" sz="1000" b="1">
                <a:effectLst/>
                <a:latin typeface="Calibri"/>
                <a:ea typeface="Calibri"/>
                <a:cs typeface="Calibri"/>
              </a:rPr>
              <a:t> </a:t>
            </a:r>
            <a:endParaRPr lang="en-US" sz="1100">
              <a:effectLst/>
              <a:latin typeface="Calibri"/>
              <a:ea typeface="Calibri"/>
              <a:cs typeface="Times New Roman"/>
            </a:endParaRPr>
          </a:p>
          <a:p>
            <a:pPr marL="0" marR="0" algn="ctr">
              <a:lnSpc>
                <a:spcPct val="115000"/>
              </a:lnSpc>
              <a:spcBef>
                <a:spcPts val="0"/>
              </a:spcBef>
              <a:spcAft>
                <a:spcPts val="0"/>
              </a:spcAft>
            </a:pPr>
            <a:r>
              <a:rPr lang="en-US" sz="1000" b="1">
                <a:effectLst/>
                <a:latin typeface="Calibri"/>
                <a:ea typeface="Calibri"/>
                <a:cs typeface="Calibri"/>
              </a:rPr>
              <a:t> </a:t>
            </a:r>
            <a:endParaRPr lang="en-US" sz="1100">
              <a:effectLst/>
              <a:latin typeface="Calibri"/>
              <a:ea typeface="Calibri"/>
              <a:cs typeface="Times New Roman"/>
            </a:endParaRPr>
          </a:p>
          <a:p>
            <a:pPr marL="0" marR="0" algn="ctr">
              <a:lnSpc>
                <a:spcPct val="115000"/>
              </a:lnSpc>
              <a:spcBef>
                <a:spcPts val="0"/>
              </a:spcBef>
              <a:spcAft>
                <a:spcPts val="0"/>
              </a:spcAft>
            </a:pPr>
            <a:r>
              <a:rPr lang="en-US" sz="1000" b="1">
                <a:effectLst/>
                <a:latin typeface="Calibri"/>
                <a:ea typeface="Calibri"/>
                <a:cs typeface="Calibri"/>
              </a:rPr>
              <a:t>Customer Gets: OSCC Orientation</a:t>
            </a:r>
            <a:endParaRPr lang="en-US" sz="1100">
              <a:effectLst/>
              <a:latin typeface="Calibri"/>
              <a:ea typeface="Calibri"/>
              <a:cs typeface="Times New Roman"/>
            </a:endParaRPr>
          </a:p>
          <a:p>
            <a:pPr marL="0" marR="0" algn="ctr">
              <a:lnSpc>
                <a:spcPct val="115000"/>
              </a:lnSpc>
              <a:spcBef>
                <a:spcPts val="0"/>
              </a:spcBef>
              <a:spcAft>
                <a:spcPts val="0"/>
              </a:spcAft>
            </a:pPr>
            <a:r>
              <a:rPr lang="en-US" sz="1000" i="1">
                <a:effectLst/>
                <a:latin typeface="Calibri"/>
                <a:ea typeface="Calibri"/>
                <a:cs typeface="Calibri"/>
              </a:rPr>
              <a:t>(Orientation done by Career Center and Core Program partner staff etc)</a:t>
            </a:r>
            <a:endParaRPr lang="en-US" sz="1100">
              <a:effectLst/>
              <a:latin typeface="Calibri"/>
              <a:ea typeface="Calibri"/>
              <a:cs typeface="Times New Roman"/>
            </a:endParaRPr>
          </a:p>
        </p:txBody>
      </p:sp>
      <p:sp>
        <p:nvSpPr>
          <p:cNvPr id="17" name="Text Box 2"/>
          <p:cNvSpPr txBox="1">
            <a:spLocks noChangeArrowheads="1"/>
          </p:cNvSpPr>
          <p:nvPr/>
        </p:nvSpPr>
        <p:spPr bwMode="auto">
          <a:xfrm>
            <a:off x="2744665" y="3192780"/>
            <a:ext cx="1691640" cy="3413760"/>
          </a:xfrm>
          <a:prstGeom prst="rect">
            <a:avLst/>
          </a:prstGeom>
          <a:noFill/>
          <a:ln w="9525">
            <a:solidFill>
              <a:srgbClr val="000000"/>
            </a:solidFill>
            <a:miter lim="800000"/>
            <a:headEnd/>
            <a:tailEnd/>
          </a:ln>
        </p:spPr>
        <p:txBody>
          <a:bodyPr rot="0" vert="horz" wrap="square" lIns="91440" tIns="45720" rIns="91440" bIns="45720" anchor="t" anchorCtr="0">
            <a:noAutofit/>
          </a:bodyPr>
          <a:lstStyle/>
          <a:p>
            <a:pPr marL="0" marR="0" algn="ctr">
              <a:lnSpc>
                <a:spcPct val="115000"/>
              </a:lnSpc>
              <a:spcBef>
                <a:spcPts val="0"/>
              </a:spcBef>
              <a:spcAft>
                <a:spcPts val="0"/>
              </a:spcAft>
            </a:pPr>
            <a:r>
              <a:rPr lang="en-US" sz="1000" u="sng">
                <a:effectLst/>
                <a:latin typeface="Calibri"/>
                <a:ea typeface="Calibri"/>
                <a:cs typeface="Calibri"/>
              </a:rPr>
              <a:t>JOINT</a:t>
            </a:r>
            <a:r>
              <a:rPr lang="en-US" sz="1000">
                <a:effectLst/>
                <a:latin typeface="Calibri"/>
                <a:ea typeface="Calibri"/>
                <a:cs typeface="Calibri"/>
              </a:rPr>
              <a:t> WORKSHOPS </a:t>
            </a:r>
            <a:br>
              <a:rPr lang="en-US" sz="1000">
                <a:effectLst/>
                <a:latin typeface="Calibri"/>
                <a:ea typeface="Calibri"/>
                <a:cs typeface="Calibri"/>
              </a:rPr>
            </a:br>
            <a:r>
              <a:rPr lang="en-US" sz="1000">
                <a:effectLst/>
                <a:latin typeface="Calibri"/>
                <a:ea typeface="Calibri"/>
                <a:cs typeface="Calibri"/>
              </a:rPr>
              <a:t>FOR POPULATION</a:t>
            </a:r>
            <a:endParaRPr lang="en-US" sz="1100">
              <a:effectLst/>
              <a:latin typeface="Calibri"/>
              <a:ea typeface="Calibri"/>
              <a:cs typeface="Times New Roman"/>
            </a:endParaRPr>
          </a:p>
          <a:p>
            <a:pPr marL="0" marR="0" algn="ctr">
              <a:lnSpc>
                <a:spcPct val="115000"/>
              </a:lnSpc>
              <a:spcBef>
                <a:spcPts val="0"/>
              </a:spcBef>
              <a:spcAft>
                <a:spcPts val="0"/>
              </a:spcAft>
            </a:pPr>
            <a:r>
              <a:rPr lang="en-US" sz="1000">
                <a:solidFill>
                  <a:srgbClr val="FFFFFF"/>
                </a:solidFill>
                <a:effectLst/>
                <a:latin typeface="Calibri"/>
                <a:ea typeface="Calibri"/>
                <a:cs typeface="Calibri"/>
              </a:rPr>
              <a:t>Individuals use assessment tools like Inter Aptitude, Career Scope, Career Ready 101, TORQ, Benefits Counseling, Ticket-to-Work, post-placement accommodations etc</a:t>
            </a:r>
            <a:endParaRPr lang="en-US" sz="1100">
              <a:effectLst/>
              <a:latin typeface="Calibri"/>
              <a:ea typeface="Calibri"/>
              <a:cs typeface="Times New Roman"/>
            </a:endParaRPr>
          </a:p>
          <a:p>
            <a:pPr marL="0" marR="0" algn="ctr">
              <a:lnSpc>
                <a:spcPct val="115000"/>
              </a:lnSpc>
              <a:spcBef>
                <a:spcPts val="0"/>
              </a:spcBef>
              <a:spcAft>
                <a:spcPts val="0"/>
              </a:spcAft>
            </a:pPr>
            <a:r>
              <a:rPr lang="en-US" sz="1000" b="1">
                <a:effectLst/>
                <a:latin typeface="Calibri"/>
                <a:ea typeface="Calibri"/>
                <a:cs typeface="Calibri"/>
              </a:rPr>
              <a:t> </a:t>
            </a:r>
            <a:endParaRPr lang="en-US" sz="1100">
              <a:effectLst/>
              <a:latin typeface="Calibri"/>
              <a:ea typeface="Calibri"/>
              <a:cs typeface="Times New Roman"/>
            </a:endParaRPr>
          </a:p>
          <a:p>
            <a:pPr marL="0" marR="0" algn="ctr">
              <a:lnSpc>
                <a:spcPct val="115000"/>
              </a:lnSpc>
              <a:spcBef>
                <a:spcPts val="0"/>
              </a:spcBef>
              <a:spcAft>
                <a:spcPts val="0"/>
              </a:spcAft>
            </a:pPr>
            <a:r>
              <a:rPr lang="en-US" sz="1000" b="1">
                <a:effectLst/>
                <a:latin typeface="Calibri"/>
                <a:ea typeface="Calibri"/>
                <a:cs typeface="Calibri"/>
              </a:rPr>
              <a:t>Customer Gets: </a:t>
            </a:r>
            <a:endParaRPr lang="en-US" sz="1100">
              <a:effectLst/>
              <a:latin typeface="Calibri"/>
              <a:ea typeface="Calibri"/>
              <a:cs typeface="Times New Roman"/>
            </a:endParaRPr>
          </a:p>
          <a:p>
            <a:pPr marL="0" marR="0" algn="ctr">
              <a:lnSpc>
                <a:spcPct val="115000"/>
              </a:lnSpc>
              <a:spcBef>
                <a:spcPts val="0"/>
              </a:spcBef>
              <a:spcAft>
                <a:spcPts val="0"/>
              </a:spcAft>
            </a:pPr>
            <a:r>
              <a:rPr lang="en-US" sz="1000" b="1">
                <a:effectLst/>
                <a:latin typeface="Calibri"/>
                <a:ea typeface="Calibri"/>
                <a:cs typeface="Calibri"/>
              </a:rPr>
              <a:t>Career Action Plan</a:t>
            </a:r>
            <a:endParaRPr lang="en-US" sz="1100">
              <a:effectLst/>
              <a:latin typeface="Calibri"/>
              <a:ea typeface="Calibri"/>
              <a:cs typeface="Times New Roman"/>
            </a:endParaRPr>
          </a:p>
          <a:p>
            <a:pPr marL="0" marR="0" algn="ctr">
              <a:lnSpc>
                <a:spcPct val="115000"/>
              </a:lnSpc>
              <a:spcBef>
                <a:spcPts val="0"/>
              </a:spcBef>
              <a:spcAft>
                <a:spcPts val="0"/>
              </a:spcAft>
            </a:pPr>
            <a:r>
              <a:rPr lang="en-US" sz="1000" i="1">
                <a:effectLst/>
                <a:latin typeface="Calibri"/>
                <a:ea typeface="Calibri"/>
                <a:cs typeface="Calibri"/>
              </a:rPr>
              <a:t>(Workshops done by Career Center and Core Program partner staff or external agencies (Umass etc) specific tools and resources.) </a:t>
            </a:r>
            <a:endParaRPr lang="en-US" sz="1100">
              <a:effectLst/>
              <a:latin typeface="Calibri"/>
              <a:ea typeface="Calibri"/>
              <a:cs typeface="Times New Roman"/>
            </a:endParaRPr>
          </a:p>
          <a:p>
            <a:pPr marL="0" marR="0" algn="ctr">
              <a:lnSpc>
                <a:spcPct val="115000"/>
              </a:lnSpc>
              <a:spcBef>
                <a:spcPts val="0"/>
              </a:spcBef>
              <a:spcAft>
                <a:spcPts val="0"/>
              </a:spcAft>
            </a:pPr>
            <a:r>
              <a:rPr lang="en-US" sz="1000" b="1">
                <a:effectLst/>
                <a:latin typeface="Calibri"/>
                <a:ea typeface="Calibri"/>
                <a:cs typeface="Calibri"/>
              </a:rPr>
              <a:t> </a:t>
            </a:r>
            <a:endParaRPr lang="en-US" sz="1100">
              <a:effectLst/>
              <a:latin typeface="Calibri"/>
              <a:ea typeface="Calibri"/>
              <a:cs typeface="Times New Roman"/>
            </a:endParaRPr>
          </a:p>
        </p:txBody>
      </p:sp>
      <p:sp>
        <p:nvSpPr>
          <p:cNvPr id="18" name="Text Box 2"/>
          <p:cNvSpPr txBox="1">
            <a:spLocks noChangeArrowheads="1"/>
          </p:cNvSpPr>
          <p:nvPr/>
        </p:nvSpPr>
        <p:spPr bwMode="auto">
          <a:xfrm>
            <a:off x="4436305" y="3199765"/>
            <a:ext cx="1181100" cy="3404235"/>
          </a:xfrm>
          <a:prstGeom prst="rect">
            <a:avLst/>
          </a:prstGeom>
          <a:noFill/>
          <a:ln w="9525">
            <a:solidFill>
              <a:srgbClr val="000000"/>
            </a:solidFill>
            <a:miter lim="800000"/>
            <a:headEnd/>
            <a:tailEnd/>
          </a:ln>
        </p:spPr>
        <p:txBody>
          <a:bodyPr rot="0" vert="horz" wrap="square" lIns="91440" tIns="45720" rIns="91440" bIns="45720" anchor="t" anchorCtr="0">
            <a:noAutofit/>
          </a:bodyPr>
          <a:lstStyle/>
          <a:p>
            <a:pPr marL="0" marR="0" algn="ctr">
              <a:lnSpc>
                <a:spcPct val="115000"/>
              </a:lnSpc>
              <a:spcBef>
                <a:spcPts val="0"/>
              </a:spcBef>
              <a:spcAft>
                <a:spcPts val="0"/>
              </a:spcAft>
            </a:pPr>
            <a:r>
              <a:rPr lang="en-US" sz="1000" u="sng">
                <a:effectLst/>
                <a:latin typeface="Calibri"/>
                <a:ea typeface="Calibri"/>
                <a:cs typeface="Calibri"/>
              </a:rPr>
              <a:t>JOINT</a:t>
            </a:r>
            <a:r>
              <a:rPr lang="en-US" sz="1000">
                <a:effectLst/>
                <a:latin typeface="Calibri"/>
                <a:ea typeface="Calibri"/>
                <a:cs typeface="Calibri"/>
              </a:rPr>
              <a:t> JOB FAIRS &amp; INDUSTRY BRIEFS</a:t>
            </a:r>
            <a:br>
              <a:rPr lang="en-US" sz="1000">
                <a:effectLst/>
                <a:latin typeface="Calibri"/>
                <a:ea typeface="Calibri"/>
                <a:cs typeface="Calibri"/>
              </a:rPr>
            </a:br>
            <a:endParaRPr lang="en-US" sz="1100">
              <a:effectLst/>
              <a:latin typeface="Calibri"/>
              <a:ea typeface="Calibri"/>
              <a:cs typeface="Times New Roman"/>
            </a:endParaRPr>
          </a:p>
          <a:p>
            <a:pPr marL="0" marR="0" algn="ctr">
              <a:lnSpc>
                <a:spcPct val="115000"/>
              </a:lnSpc>
              <a:spcBef>
                <a:spcPts val="0"/>
              </a:spcBef>
              <a:spcAft>
                <a:spcPts val="0"/>
              </a:spcAft>
            </a:pPr>
            <a:r>
              <a:rPr lang="en-US" sz="1000">
                <a:solidFill>
                  <a:srgbClr val="FFFFFF"/>
                </a:solidFill>
                <a:effectLst/>
                <a:latin typeface="Calibri"/>
                <a:ea typeface="Calibri"/>
                <a:cs typeface="Calibri"/>
              </a:rPr>
              <a:t>Partners develop targeted recruitments</a:t>
            </a:r>
            <a:endParaRPr lang="en-US" sz="1100">
              <a:effectLst/>
              <a:latin typeface="Calibri"/>
              <a:ea typeface="Calibri"/>
              <a:cs typeface="Times New Roman"/>
            </a:endParaRPr>
          </a:p>
          <a:p>
            <a:pPr marL="0" marR="0" algn="ctr">
              <a:lnSpc>
                <a:spcPct val="115000"/>
              </a:lnSpc>
              <a:spcBef>
                <a:spcPts val="0"/>
              </a:spcBef>
              <a:spcAft>
                <a:spcPts val="0"/>
              </a:spcAft>
            </a:pPr>
            <a:r>
              <a:rPr lang="en-US" sz="1000" b="1">
                <a:effectLst/>
                <a:latin typeface="Calibri"/>
                <a:ea typeface="Calibri"/>
                <a:cs typeface="Calibri"/>
              </a:rPr>
              <a:t> </a:t>
            </a:r>
            <a:endParaRPr lang="en-US" sz="1100">
              <a:effectLst/>
              <a:latin typeface="Calibri"/>
              <a:ea typeface="Calibri"/>
              <a:cs typeface="Times New Roman"/>
            </a:endParaRPr>
          </a:p>
          <a:p>
            <a:pPr marL="0" marR="0" algn="ctr">
              <a:lnSpc>
                <a:spcPct val="115000"/>
              </a:lnSpc>
              <a:spcBef>
                <a:spcPts val="0"/>
              </a:spcBef>
              <a:spcAft>
                <a:spcPts val="0"/>
              </a:spcAft>
            </a:pPr>
            <a:r>
              <a:rPr lang="en-US" sz="1000" b="1">
                <a:effectLst/>
                <a:latin typeface="Calibri"/>
                <a:ea typeface="Calibri"/>
                <a:cs typeface="Calibri"/>
              </a:rPr>
              <a:t> </a:t>
            </a:r>
            <a:endParaRPr lang="en-US" sz="1100">
              <a:effectLst/>
              <a:latin typeface="Calibri"/>
              <a:ea typeface="Calibri"/>
              <a:cs typeface="Times New Roman"/>
            </a:endParaRPr>
          </a:p>
          <a:p>
            <a:pPr marL="0" marR="0" algn="ctr">
              <a:lnSpc>
                <a:spcPct val="115000"/>
              </a:lnSpc>
              <a:spcBef>
                <a:spcPts val="0"/>
              </a:spcBef>
              <a:spcAft>
                <a:spcPts val="0"/>
              </a:spcAft>
            </a:pPr>
            <a:r>
              <a:rPr lang="en-US" sz="1000" b="1">
                <a:effectLst/>
                <a:latin typeface="Calibri"/>
                <a:ea typeface="Calibri"/>
                <a:cs typeface="Calibri"/>
              </a:rPr>
              <a:t> </a:t>
            </a:r>
            <a:endParaRPr lang="en-US" sz="1100">
              <a:effectLst/>
              <a:latin typeface="Calibri"/>
              <a:ea typeface="Calibri"/>
              <a:cs typeface="Times New Roman"/>
            </a:endParaRPr>
          </a:p>
          <a:p>
            <a:pPr marL="0" marR="0" algn="ctr">
              <a:lnSpc>
                <a:spcPct val="115000"/>
              </a:lnSpc>
              <a:spcBef>
                <a:spcPts val="0"/>
              </a:spcBef>
              <a:spcAft>
                <a:spcPts val="0"/>
              </a:spcAft>
            </a:pPr>
            <a:r>
              <a:rPr lang="en-US" sz="1000" b="1">
                <a:effectLst/>
                <a:latin typeface="Calibri"/>
                <a:ea typeface="Calibri"/>
                <a:cs typeface="Calibri"/>
              </a:rPr>
              <a:t> </a:t>
            </a:r>
            <a:endParaRPr lang="en-US" sz="1100">
              <a:effectLst/>
              <a:latin typeface="Calibri"/>
              <a:ea typeface="Calibri"/>
              <a:cs typeface="Times New Roman"/>
            </a:endParaRPr>
          </a:p>
          <a:p>
            <a:pPr marL="0" marR="0" algn="ctr">
              <a:lnSpc>
                <a:spcPct val="115000"/>
              </a:lnSpc>
              <a:spcBef>
                <a:spcPts val="0"/>
              </a:spcBef>
              <a:spcAft>
                <a:spcPts val="0"/>
              </a:spcAft>
            </a:pPr>
            <a:r>
              <a:rPr lang="en-US" sz="1000" b="1">
                <a:effectLst/>
                <a:latin typeface="Calibri"/>
                <a:ea typeface="Calibri"/>
                <a:cs typeface="Calibri"/>
              </a:rPr>
              <a:t>Customer Gets: </a:t>
            </a:r>
            <a:endParaRPr lang="en-US" sz="1100">
              <a:effectLst/>
              <a:latin typeface="Calibri"/>
              <a:ea typeface="Calibri"/>
              <a:cs typeface="Times New Roman"/>
            </a:endParaRPr>
          </a:p>
          <a:p>
            <a:pPr marL="0" marR="0" algn="ctr">
              <a:lnSpc>
                <a:spcPct val="115000"/>
              </a:lnSpc>
              <a:spcBef>
                <a:spcPts val="0"/>
              </a:spcBef>
              <a:spcAft>
                <a:spcPts val="0"/>
              </a:spcAft>
            </a:pPr>
            <a:r>
              <a:rPr lang="en-US" sz="1000" b="1">
                <a:effectLst/>
                <a:latin typeface="Calibri"/>
                <a:ea typeface="Calibri"/>
                <a:cs typeface="Calibri"/>
              </a:rPr>
              <a:t>Connections to Business</a:t>
            </a:r>
            <a:endParaRPr lang="en-US" sz="1100">
              <a:effectLst/>
              <a:latin typeface="Calibri"/>
              <a:ea typeface="Calibri"/>
              <a:cs typeface="Times New Roman"/>
            </a:endParaRPr>
          </a:p>
          <a:p>
            <a:pPr marL="0" marR="0" algn="ctr">
              <a:lnSpc>
                <a:spcPct val="115000"/>
              </a:lnSpc>
              <a:spcBef>
                <a:spcPts val="0"/>
              </a:spcBef>
              <a:spcAft>
                <a:spcPts val="0"/>
              </a:spcAft>
            </a:pPr>
            <a:r>
              <a:rPr lang="en-US" sz="1000" i="1">
                <a:effectLst/>
                <a:latin typeface="Calibri"/>
                <a:ea typeface="Calibri"/>
                <a:cs typeface="Calibri"/>
              </a:rPr>
              <a:t>(Workshops done by Business, Career Center and Core Program partner staff)</a:t>
            </a:r>
            <a:endParaRPr lang="en-US" sz="1100">
              <a:effectLst/>
              <a:latin typeface="Calibri"/>
              <a:ea typeface="Calibri"/>
              <a:cs typeface="Times New Roman"/>
            </a:endParaRPr>
          </a:p>
        </p:txBody>
      </p:sp>
      <p:sp>
        <p:nvSpPr>
          <p:cNvPr id="19" name="Text Box 2"/>
          <p:cNvSpPr txBox="1">
            <a:spLocks noChangeArrowheads="1"/>
          </p:cNvSpPr>
          <p:nvPr/>
        </p:nvSpPr>
        <p:spPr bwMode="auto">
          <a:xfrm>
            <a:off x="5617405" y="3200400"/>
            <a:ext cx="2087880" cy="3406140"/>
          </a:xfrm>
          <a:prstGeom prst="rect">
            <a:avLst/>
          </a:prstGeom>
          <a:noFill/>
          <a:ln w="9525">
            <a:solidFill>
              <a:srgbClr val="000000"/>
            </a:solidFill>
            <a:miter lim="800000"/>
            <a:headEnd/>
            <a:tailEnd/>
          </a:ln>
        </p:spPr>
        <p:txBody>
          <a:bodyPr rot="0" vert="horz" wrap="square" lIns="91440" tIns="45720" rIns="91440" bIns="45720" anchor="t" anchorCtr="0">
            <a:noAutofit/>
          </a:bodyPr>
          <a:lstStyle/>
          <a:p>
            <a:pPr marL="0" marR="0" algn="ctr">
              <a:lnSpc>
                <a:spcPct val="115000"/>
              </a:lnSpc>
              <a:spcBef>
                <a:spcPts val="0"/>
              </a:spcBef>
              <a:spcAft>
                <a:spcPts val="0"/>
              </a:spcAft>
            </a:pPr>
            <a:r>
              <a:rPr lang="en-US" sz="1000" u="sng">
                <a:effectLst/>
                <a:latin typeface="Calibri"/>
                <a:ea typeface="Calibri"/>
                <a:cs typeface="Calibri"/>
              </a:rPr>
              <a:t>JOINT CASE MANGEMENT AND ACCESS TO CAREER PATHWAYS</a:t>
            </a:r>
            <a:r>
              <a:rPr lang="en-US" sz="1000">
                <a:effectLst/>
                <a:latin typeface="Calibri"/>
                <a:ea typeface="Calibri"/>
                <a:cs typeface="Calibri"/>
              </a:rPr>
              <a:t> </a:t>
            </a:r>
            <a:endParaRPr lang="en-US" sz="1100">
              <a:effectLst/>
              <a:latin typeface="Calibri"/>
              <a:ea typeface="Calibri"/>
              <a:cs typeface="Times New Roman"/>
            </a:endParaRPr>
          </a:p>
          <a:p>
            <a:pPr marL="0" marR="0">
              <a:lnSpc>
                <a:spcPct val="115000"/>
              </a:lnSpc>
              <a:spcBef>
                <a:spcPts val="0"/>
              </a:spcBef>
              <a:spcAft>
                <a:spcPts val="0"/>
              </a:spcAft>
            </a:pPr>
            <a:r>
              <a:rPr lang="en-US" sz="1000">
                <a:solidFill>
                  <a:srgbClr val="FFFFFF"/>
                </a:solidFill>
                <a:effectLst/>
                <a:latin typeface="Calibri"/>
                <a:ea typeface="Calibri"/>
                <a:cs typeface="Calibri"/>
              </a:rPr>
              <a:t>Regions develop virtual or co-located “teams” across Core Program staffing to enhance job placement and credentialing pathways for population –shared case mgt, access to  OJTs  / ITAs, develop sector grants, community college navigators.   </a:t>
            </a:r>
            <a:endParaRPr lang="en-US" sz="1100">
              <a:effectLst/>
              <a:latin typeface="Calibri"/>
              <a:ea typeface="Calibri"/>
              <a:cs typeface="Times New Roman"/>
            </a:endParaRPr>
          </a:p>
          <a:p>
            <a:pPr marL="0" marR="0" algn="ctr">
              <a:lnSpc>
                <a:spcPct val="115000"/>
              </a:lnSpc>
              <a:spcBef>
                <a:spcPts val="0"/>
              </a:spcBef>
              <a:spcAft>
                <a:spcPts val="0"/>
              </a:spcAft>
            </a:pPr>
            <a:r>
              <a:rPr lang="en-US" sz="1000" b="1">
                <a:effectLst/>
                <a:latin typeface="Calibri"/>
                <a:ea typeface="Calibri"/>
                <a:cs typeface="Calibri"/>
              </a:rPr>
              <a:t>Customer Gets: </a:t>
            </a:r>
            <a:br>
              <a:rPr lang="en-US" sz="1000" b="1">
                <a:effectLst/>
                <a:latin typeface="Calibri"/>
                <a:ea typeface="Calibri"/>
                <a:cs typeface="Calibri"/>
              </a:rPr>
            </a:br>
            <a:r>
              <a:rPr lang="en-US" sz="1000" b="1">
                <a:effectLst/>
                <a:latin typeface="Calibri"/>
                <a:ea typeface="Calibri"/>
                <a:cs typeface="Calibri"/>
              </a:rPr>
              <a:t>EXPANDED case mgt team on job search and access to education and training to improve career path.</a:t>
            </a:r>
            <a:endParaRPr lang="en-US" sz="1100">
              <a:effectLst/>
              <a:latin typeface="Calibri"/>
              <a:ea typeface="Calibri"/>
              <a:cs typeface="Times New Roman"/>
            </a:endParaRPr>
          </a:p>
          <a:p>
            <a:pPr marL="0" marR="0" algn="ctr">
              <a:lnSpc>
                <a:spcPct val="115000"/>
              </a:lnSpc>
              <a:spcBef>
                <a:spcPts val="0"/>
              </a:spcBef>
              <a:spcAft>
                <a:spcPts val="0"/>
              </a:spcAft>
            </a:pPr>
            <a:r>
              <a:rPr lang="en-US" sz="1000" i="1">
                <a:effectLst/>
                <a:latin typeface="Calibri"/>
                <a:ea typeface="Calibri"/>
                <a:cs typeface="Calibri"/>
              </a:rPr>
              <a:t>(Teams created with Career Center and Core Program partner staff, Community College Navigators, external agencies (Umass etc))</a:t>
            </a:r>
            <a:endParaRPr lang="en-US" sz="1100">
              <a:effectLst/>
              <a:latin typeface="Calibri"/>
              <a:ea typeface="Calibri"/>
              <a:cs typeface="Times New Roman"/>
            </a:endParaRPr>
          </a:p>
          <a:p>
            <a:pPr marL="0" marR="0" algn="ctr">
              <a:lnSpc>
                <a:spcPct val="115000"/>
              </a:lnSpc>
              <a:spcBef>
                <a:spcPts val="0"/>
              </a:spcBef>
              <a:spcAft>
                <a:spcPts val="0"/>
              </a:spcAft>
            </a:pPr>
            <a:r>
              <a:rPr lang="en-US" sz="1000" b="1">
                <a:effectLst/>
                <a:latin typeface="Calibri"/>
                <a:ea typeface="Calibri"/>
                <a:cs typeface="Calibri"/>
              </a:rPr>
              <a:t> </a:t>
            </a:r>
            <a:endParaRPr lang="en-US" sz="1100">
              <a:effectLst/>
              <a:latin typeface="Calibri"/>
              <a:ea typeface="Calibri"/>
              <a:cs typeface="Times New Roman"/>
            </a:endParaRPr>
          </a:p>
        </p:txBody>
      </p:sp>
      <p:sp>
        <p:nvSpPr>
          <p:cNvPr id="20" name="Up Arrow 19"/>
          <p:cNvSpPr/>
          <p:nvPr/>
        </p:nvSpPr>
        <p:spPr>
          <a:xfrm>
            <a:off x="2066485" y="2766060"/>
            <a:ext cx="289560" cy="419100"/>
          </a:xfrm>
          <a:prstGeom prst="upArrow">
            <a:avLst/>
          </a:prstGeom>
          <a:solidFill>
            <a:schemeClr val="tx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cxnSp>
        <p:nvCxnSpPr>
          <p:cNvPr id="21" name="Straight Connector 20"/>
          <p:cNvCxnSpPr/>
          <p:nvPr/>
        </p:nvCxnSpPr>
        <p:spPr>
          <a:xfrm>
            <a:off x="3643825" y="2804160"/>
            <a:ext cx="0" cy="396240"/>
          </a:xfrm>
          <a:prstGeom prst="line">
            <a:avLst/>
          </a:prstGeom>
          <a:ln w="25400">
            <a:prstDash val="dash"/>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a:off x="5114485" y="2796540"/>
            <a:ext cx="0" cy="396240"/>
          </a:xfrm>
          <a:prstGeom prst="line">
            <a:avLst/>
          </a:prstGeom>
          <a:ln w="25400">
            <a:prstDash val="dash"/>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a:off x="6585145" y="2788920"/>
            <a:ext cx="0" cy="396240"/>
          </a:xfrm>
          <a:prstGeom prst="line">
            <a:avLst/>
          </a:prstGeom>
          <a:ln w="25400">
            <a:prstDash val="dash"/>
          </a:ln>
        </p:spPr>
        <p:style>
          <a:lnRef idx="1">
            <a:schemeClr val="accent1"/>
          </a:lnRef>
          <a:fillRef idx="0">
            <a:schemeClr val="accent1"/>
          </a:fillRef>
          <a:effectRef idx="0">
            <a:schemeClr val="accent1"/>
          </a:effectRef>
          <a:fontRef idx="minor">
            <a:schemeClr val="tx1"/>
          </a:fontRef>
        </p:style>
      </p:cxnSp>
      <p:sp>
        <p:nvSpPr>
          <p:cNvPr id="24" name="Rectangle 18"/>
          <p:cNvSpPr>
            <a:spLocks noChangeArrowheads="1"/>
          </p:cNvSpPr>
          <p:nvPr/>
        </p:nvSpPr>
        <p:spPr bwMode="auto">
          <a:xfrm>
            <a:off x="-653855" y="-103632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25" name="Rectangle 22"/>
          <p:cNvSpPr>
            <a:spLocks noChangeArrowheads="1"/>
          </p:cNvSpPr>
          <p:nvPr/>
        </p:nvSpPr>
        <p:spPr bwMode="auto">
          <a:xfrm>
            <a:off x="41616" y="95488"/>
            <a:ext cx="9057544" cy="7386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400" b="1"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400" b="1" i="0" u="none" strike="noStrike" cap="none" normalizeH="0" baseline="0" dirty="0" smtClean="0">
                <a:ln>
                  <a:noFill/>
                </a:ln>
                <a:solidFill>
                  <a:schemeClr val="tx1"/>
                </a:solidFill>
                <a:effectLst/>
                <a:latin typeface="Arial" pitchFamily="34" charset="0"/>
                <a:cs typeface="Arial" pitchFamily="34" charset="0"/>
              </a:rPr>
              <a:t>SHARED CUSTOMER MODEL: SERVICE DESIGN, CAREER PATHWAYS, COSTS AND ACCOUNTABILITY </a:t>
            </a:r>
            <a:br>
              <a:rPr kumimoji="0" lang="en-US" sz="1400" b="1" i="0" u="none" strike="noStrike" cap="none" normalizeH="0" baseline="0" dirty="0" smtClean="0">
                <a:ln>
                  <a:noFill/>
                </a:ln>
                <a:solidFill>
                  <a:schemeClr val="tx1"/>
                </a:solidFill>
                <a:effectLst/>
                <a:latin typeface="Arial" pitchFamily="34" charset="0"/>
                <a:cs typeface="Arial" pitchFamily="34" charset="0"/>
              </a:rPr>
            </a:br>
            <a:r>
              <a:rPr kumimoji="0" lang="en-US" sz="1400" b="1" i="0" u="none" strike="noStrike" cap="none" normalizeH="0" baseline="0" dirty="0" smtClean="0">
                <a:ln>
                  <a:noFill/>
                </a:ln>
                <a:solidFill>
                  <a:schemeClr val="tx1"/>
                </a:solidFill>
                <a:effectLst/>
                <a:latin typeface="Arial" pitchFamily="34" charset="0"/>
                <a:cs typeface="Arial" pitchFamily="34" charset="0"/>
              </a:rPr>
              <a:t>(DRIVEN BY REGIONAL DEVELOPMENT</a:t>
            </a:r>
            <a:r>
              <a:rPr kumimoji="0" lang="en-US" sz="1400" b="1" i="0" u="none" strike="noStrike" cap="none" normalizeH="0" dirty="0" smtClean="0">
                <a:ln>
                  <a:noFill/>
                </a:ln>
                <a:solidFill>
                  <a:schemeClr val="tx1"/>
                </a:solidFill>
                <a:effectLst/>
                <a:latin typeface="Arial" pitchFamily="34" charset="0"/>
                <a:cs typeface="Arial" pitchFamily="34" charset="0"/>
              </a:rPr>
              <a:t> </a:t>
            </a:r>
            <a:r>
              <a:rPr kumimoji="0" lang="en-US" sz="1400" b="1" i="0" u="none" strike="noStrike" cap="none" normalizeH="0" baseline="0" dirty="0" smtClean="0">
                <a:ln>
                  <a:noFill/>
                </a:ln>
                <a:solidFill>
                  <a:schemeClr val="tx1"/>
                </a:solidFill>
                <a:effectLst/>
                <a:latin typeface="Arial" pitchFamily="34" charset="0"/>
                <a:cs typeface="Arial" pitchFamily="34" charset="0"/>
              </a:rPr>
              <a:t>BOARDS)</a:t>
            </a: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Tree>
    <p:extLst>
      <p:ext uri="{BB962C8B-B14F-4D97-AF65-F5344CB8AC3E}">
        <p14:creationId xmlns:p14="http://schemas.microsoft.com/office/powerpoint/2010/main" val="2735239469"/>
      </p:ext>
    </p:extLst>
  </p:cSld>
  <p:clrMapOvr>
    <a:masterClrMapping/>
  </p:clrMapOvr>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1"/>
          <p:cNvSpPr>
            <a:spLocks noGrp="1"/>
          </p:cNvSpPr>
          <p:nvPr>
            <p:ph type="title"/>
          </p:nvPr>
        </p:nvSpPr>
        <p:spPr>
          <a:xfrm>
            <a:off x="889000" y="109538"/>
            <a:ext cx="6273800" cy="762000"/>
          </a:xfrm>
        </p:spPr>
        <p:txBody>
          <a:bodyPr/>
          <a:lstStyle/>
          <a:p>
            <a:r>
              <a:rPr lang="en-US" dirty="0" smtClean="0">
                <a:latin typeface="+mn-lt"/>
                <a:cs typeface="Calibri" pitchFamily="34" charset="0"/>
              </a:rPr>
              <a:t>One-Stop Career Centers: </a:t>
            </a:r>
            <a:br>
              <a:rPr lang="en-US" dirty="0" smtClean="0">
                <a:latin typeface="+mn-lt"/>
                <a:cs typeface="Calibri" pitchFamily="34" charset="0"/>
              </a:rPr>
            </a:br>
            <a:r>
              <a:rPr lang="en-US" i="1" dirty="0" smtClean="0">
                <a:latin typeface="+mn-lt"/>
                <a:cs typeface="Calibri" pitchFamily="34" charset="0"/>
              </a:rPr>
              <a:t>New Job Seeker Customer Model</a:t>
            </a:r>
          </a:p>
        </p:txBody>
      </p:sp>
      <p:sp>
        <p:nvSpPr>
          <p:cNvPr id="2" name="TextBox 1"/>
          <p:cNvSpPr txBox="1"/>
          <p:nvPr/>
        </p:nvSpPr>
        <p:spPr>
          <a:xfrm>
            <a:off x="152400" y="914400"/>
            <a:ext cx="8686800" cy="461665"/>
          </a:xfrm>
          <a:prstGeom prst="rect">
            <a:avLst/>
          </a:prstGeom>
          <a:noFill/>
        </p:spPr>
        <p:txBody>
          <a:bodyPr wrap="square" rtlCol="0">
            <a:spAutoFit/>
          </a:bodyPr>
          <a:lstStyle/>
          <a:p>
            <a:r>
              <a:rPr lang="en-US" sz="1200" i="1" dirty="0"/>
              <a:t>New </a:t>
            </a:r>
            <a:r>
              <a:rPr lang="en-US" sz="1200" i="1" u="sng" dirty="0"/>
              <a:t>statewide</a:t>
            </a:r>
            <a:r>
              <a:rPr lang="en-US" sz="1200" i="1" dirty="0"/>
              <a:t> customer flow to manage individuals from various referral sources who are </a:t>
            </a:r>
            <a:r>
              <a:rPr lang="en-US" sz="1200" i="1" dirty="0" smtClean="0"/>
              <a:t>triaged </a:t>
            </a:r>
            <a:r>
              <a:rPr lang="en-US" sz="1200" i="1" dirty="0"/>
              <a:t>based on </a:t>
            </a:r>
            <a:r>
              <a:rPr lang="en-US" sz="1200" i="1" dirty="0" smtClean="0"/>
              <a:t>new, intensive skill assessment tools to </a:t>
            </a:r>
            <a:r>
              <a:rPr lang="en-US" sz="1200" i="1" dirty="0"/>
              <a:t>Job Ready and Skill Building </a:t>
            </a:r>
            <a:r>
              <a:rPr lang="en-US" sz="1200" i="1" dirty="0" smtClean="0"/>
              <a:t>Teams within the Career Center.</a:t>
            </a:r>
            <a:endParaRPr lang="en-US" sz="1200" i="1" dirty="0"/>
          </a:p>
        </p:txBody>
      </p:sp>
      <p:sp>
        <p:nvSpPr>
          <p:cNvPr id="3"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4" name="Object 3"/>
          <p:cNvGraphicFramePr>
            <a:graphicFrameLocks noChangeAspect="1"/>
          </p:cNvGraphicFramePr>
          <p:nvPr>
            <p:extLst>
              <p:ext uri="{D42A27DB-BD31-4B8C-83A1-F6EECF244321}">
                <p14:modId xmlns:p14="http://schemas.microsoft.com/office/powerpoint/2010/main" val="2440082797"/>
              </p:ext>
            </p:extLst>
          </p:nvPr>
        </p:nvGraphicFramePr>
        <p:xfrm>
          <a:off x="609600" y="1447800"/>
          <a:ext cx="8229600" cy="5151438"/>
        </p:xfrm>
        <a:graphic>
          <a:graphicData uri="http://schemas.openxmlformats.org/presentationml/2006/ole">
            <mc:AlternateContent xmlns:mc="http://schemas.openxmlformats.org/markup-compatibility/2006">
              <mc:Choice xmlns:v="urn:schemas-microsoft-com:vml" Requires="v">
                <p:oleObj spid="_x0000_s1040" name="Visio" r:id="rId4" imgW="17030477" imgH="10669536" progId="Visio.Drawing.11">
                  <p:embed/>
                </p:oleObj>
              </mc:Choice>
              <mc:Fallback>
                <p:oleObj name="Visio" r:id="rId4" imgW="17030477" imgH="10669536" progId="Visio.Drawing.11">
                  <p:embed/>
                  <p:pic>
                    <p:nvPicPr>
                      <p:cNvPr id="0" name="Object 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09600" y="1447800"/>
                        <a:ext cx="8229600" cy="515143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extLst>
      <p:ext uri="{BB962C8B-B14F-4D97-AF65-F5344CB8AC3E}">
        <p14:creationId xmlns:p14="http://schemas.microsoft.com/office/powerpoint/2010/main" val="1064056848"/>
      </p:ext>
    </p:extLst>
  </p:cSld>
  <p:clrMapOvr>
    <a:masterClrMapping/>
  </p:clrMapOvr>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14338" y="1295400"/>
            <a:ext cx="8423275" cy="4922837"/>
          </a:xfrm>
        </p:spPr>
        <p:txBody>
          <a:bodyPr>
            <a:normAutofit lnSpcReduction="10000"/>
          </a:bodyPr>
          <a:lstStyle/>
          <a:p>
            <a:pPr marL="0" indent="0">
              <a:buFontTx/>
              <a:buNone/>
              <a:defRPr/>
            </a:pPr>
            <a:r>
              <a:rPr lang="en-US" b="1" dirty="0" smtClean="0">
                <a:latin typeface="Arial (Body)"/>
              </a:rPr>
              <a:t>Goal IV: </a:t>
            </a:r>
            <a:r>
              <a:rPr lang="en-US" dirty="0">
                <a:latin typeface="Arial (Body)"/>
              </a:rPr>
              <a:t>Increase credentialing and job placement outcomes for youth, including youth with barriers to </a:t>
            </a:r>
            <a:r>
              <a:rPr lang="en-US" dirty="0" smtClean="0">
                <a:latin typeface="Arial (Body)"/>
              </a:rPr>
              <a:t>employment.</a:t>
            </a:r>
            <a:endParaRPr lang="en-US" dirty="0">
              <a:latin typeface="Arial (Body)"/>
            </a:endParaRPr>
          </a:p>
          <a:p>
            <a:pPr marL="0" indent="0">
              <a:buNone/>
              <a:defRPr/>
            </a:pPr>
            <a:r>
              <a:rPr lang="en-US" dirty="0" smtClean="0">
                <a:latin typeface="Arial (Body)"/>
              </a:rPr>
              <a:t>Strategies: </a:t>
            </a:r>
          </a:p>
          <a:p>
            <a:pPr lvl="1">
              <a:defRPr/>
            </a:pPr>
            <a:r>
              <a:rPr lang="en-US" i="1" dirty="0" smtClean="0">
                <a:latin typeface="Arial (Body)"/>
              </a:rPr>
              <a:t>Implement </a:t>
            </a:r>
            <a:r>
              <a:rPr lang="en-US" i="1" dirty="0">
                <a:latin typeface="Arial (Body)"/>
              </a:rPr>
              <a:t>integrated </a:t>
            </a:r>
            <a:r>
              <a:rPr lang="en-US" i="1" dirty="0" smtClean="0">
                <a:latin typeface="Arial (Body)"/>
              </a:rPr>
              <a:t>career pathways </a:t>
            </a:r>
            <a:r>
              <a:rPr lang="en-US" i="1" dirty="0">
                <a:latin typeface="Arial (Body)"/>
              </a:rPr>
              <a:t>for youth </a:t>
            </a:r>
            <a:r>
              <a:rPr lang="en-US" b="0" dirty="0">
                <a:latin typeface="Arial (Body)"/>
              </a:rPr>
              <a:t>across WIOA Core Program </a:t>
            </a:r>
            <a:r>
              <a:rPr lang="en-US" b="0" dirty="0" smtClean="0">
                <a:latin typeface="Arial (Body)"/>
              </a:rPr>
              <a:t>Partners in regions (Local MOU)</a:t>
            </a:r>
          </a:p>
          <a:p>
            <a:pPr lvl="1">
              <a:defRPr/>
            </a:pPr>
            <a:r>
              <a:rPr lang="en-US" i="1" dirty="0" smtClean="0">
                <a:latin typeface="Arial (Body)"/>
              </a:rPr>
              <a:t>Develop Statewide Policies to</a:t>
            </a:r>
            <a:r>
              <a:rPr lang="en-US" dirty="0" smtClean="0">
                <a:latin typeface="Arial (Body)"/>
              </a:rPr>
              <a:t>:</a:t>
            </a:r>
          </a:p>
          <a:p>
            <a:pPr lvl="3">
              <a:buFont typeface="Arial" panose="020B0604020202020204" pitchFamily="34" charset="0"/>
              <a:buChar char="•"/>
              <a:defRPr/>
            </a:pPr>
            <a:r>
              <a:rPr lang="en-US" b="0" dirty="0" smtClean="0">
                <a:solidFill>
                  <a:schemeClr val="tx1"/>
                </a:solidFill>
                <a:latin typeface="Arial (Body)"/>
              </a:rPr>
              <a:t>Align WIOA </a:t>
            </a:r>
            <a:r>
              <a:rPr lang="en-US" b="0" dirty="0">
                <a:solidFill>
                  <a:schemeClr val="tx1"/>
                </a:solidFill>
                <a:latin typeface="Arial (Body)"/>
              </a:rPr>
              <a:t>youth procurement process </a:t>
            </a:r>
            <a:r>
              <a:rPr lang="en-US" b="0" dirty="0" smtClean="0">
                <a:solidFill>
                  <a:schemeClr val="tx1"/>
                </a:solidFill>
                <a:latin typeface="Arial (Body)"/>
              </a:rPr>
              <a:t>with </a:t>
            </a:r>
            <a:r>
              <a:rPr lang="en-US" b="0" dirty="0">
                <a:solidFill>
                  <a:schemeClr val="tx1"/>
                </a:solidFill>
                <a:latin typeface="Arial (Body)"/>
              </a:rPr>
              <a:t>Core WIOA </a:t>
            </a:r>
            <a:r>
              <a:rPr lang="en-US" b="0" dirty="0" smtClean="0">
                <a:solidFill>
                  <a:schemeClr val="tx1"/>
                </a:solidFill>
                <a:latin typeface="Arial (Body)"/>
              </a:rPr>
              <a:t>Programs</a:t>
            </a:r>
            <a:endParaRPr lang="en-US" b="0" dirty="0">
              <a:solidFill>
                <a:schemeClr val="tx1"/>
              </a:solidFill>
              <a:latin typeface="Arial (Body)"/>
            </a:endParaRPr>
          </a:p>
          <a:p>
            <a:pPr lvl="3">
              <a:buFont typeface="Arial" panose="020B0604020202020204" pitchFamily="34" charset="0"/>
              <a:buChar char="•"/>
              <a:defRPr/>
            </a:pPr>
            <a:r>
              <a:rPr lang="en-US" b="0" dirty="0" smtClean="0">
                <a:solidFill>
                  <a:schemeClr val="tx1"/>
                </a:solidFill>
                <a:latin typeface="Arial (Body)"/>
              </a:rPr>
              <a:t>Establish referral </a:t>
            </a:r>
            <a:r>
              <a:rPr lang="en-US" b="0" dirty="0">
                <a:solidFill>
                  <a:schemeClr val="tx1"/>
                </a:solidFill>
                <a:latin typeface="Arial (Body)"/>
              </a:rPr>
              <a:t>process between Title I Youth Program and Title II Adult Basic Education </a:t>
            </a:r>
            <a:r>
              <a:rPr lang="en-US" b="0" dirty="0" smtClean="0">
                <a:solidFill>
                  <a:schemeClr val="tx1"/>
                </a:solidFill>
                <a:latin typeface="Arial (Body)"/>
              </a:rPr>
              <a:t>Program</a:t>
            </a:r>
            <a:endParaRPr lang="en-US" b="0" dirty="0">
              <a:solidFill>
                <a:schemeClr val="tx1"/>
              </a:solidFill>
              <a:latin typeface="Arial (Body)"/>
            </a:endParaRPr>
          </a:p>
          <a:p>
            <a:pPr lvl="3">
              <a:buFont typeface="Arial" panose="020B0604020202020204" pitchFamily="34" charset="0"/>
              <a:buChar char="•"/>
              <a:defRPr/>
            </a:pPr>
            <a:r>
              <a:rPr lang="en-US" b="0" dirty="0">
                <a:solidFill>
                  <a:schemeClr val="tx1"/>
                </a:solidFill>
                <a:latin typeface="Arial (Body)"/>
              </a:rPr>
              <a:t>Establish </a:t>
            </a:r>
            <a:r>
              <a:rPr lang="en-US" b="0" dirty="0" smtClean="0">
                <a:solidFill>
                  <a:schemeClr val="tx1"/>
                </a:solidFill>
                <a:latin typeface="Arial (Body)"/>
              </a:rPr>
              <a:t>referral </a:t>
            </a:r>
            <a:r>
              <a:rPr lang="en-US" b="0" dirty="0">
                <a:solidFill>
                  <a:schemeClr val="tx1"/>
                </a:solidFill>
                <a:latin typeface="Arial (Body)"/>
              </a:rPr>
              <a:t>process between Title I Youth Program and youth (in families) receiving benefits TANF </a:t>
            </a:r>
            <a:r>
              <a:rPr lang="en-US" b="0" dirty="0" smtClean="0">
                <a:solidFill>
                  <a:schemeClr val="tx1"/>
                </a:solidFill>
                <a:latin typeface="Arial (Body)"/>
              </a:rPr>
              <a:t>recipients</a:t>
            </a:r>
          </a:p>
          <a:p>
            <a:pPr lvl="3">
              <a:buFont typeface="Arial" panose="020B0604020202020204" pitchFamily="34" charset="0"/>
              <a:buChar char="•"/>
              <a:defRPr/>
            </a:pPr>
            <a:r>
              <a:rPr lang="en-US" b="0" dirty="0">
                <a:solidFill>
                  <a:schemeClr val="tx1"/>
                </a:solidFill>
                <a:latin typeface="Arial (Body)"/>
              </a:rPr>
              <a:t>Establish </a:t>
            </a:r>
            <a:r>
              <a:rPr lang="en-US" b="0" dirty="0" smtClean="0">
                <a:solidFill>
                  <a:schemeClr val="tx1"/>
                </a:solidFill>
                <a:latin typeface="Arial (Body)"/>
              </a:rPr>
              <a:t>referral process </a:t>
            </a:r>
            <a:r>
              <a:rPr lang="en-US" b="0" dirty="0">
                <a:solidFill>
                  <a:schemeClr val="tx1"/>
                </a:solidFill>
                <a:latin typeface="Arial (Body)"/>
              </a:rPr>
              <a:t>between Title I Youth Program and Title IV Vocational Rehabilitation </a:t>
            </a:r>
            <a:endParaRPr lang="en-US" b="0" dirty="0" smtClean="0">
              <a:solidFill>
                <a:schemeClr val="tx1"/>
              </a:solidFill>
              <a:latin typeface="Arial (Body)"/>
            </a:endParaRPr>
          </a:p>
          <a:p>
            <a:pPr>
              <a:defRPr/>
            </a:pPr>
            <a:endParaRPr lang="en-US" dirty="0">
              <a:latin typeface="+mn-lt"/>
            </a:endParaRPr>
          </a:p>
          <a:p>
            <a:pPr>
              <a:defRPr/>
            </a:pPr>
            <a:endParaRPr lang="en-US" b="1" dirty="0">
              <a:latin typeface="+mn-lt"/>
            </a:endParaRPr>
          </a:p>
        </p:txBody>
      </p:sp>
      <p:sp>
        <p:nvSpPr>
          <p:cNvPr id="17411" name="Title 1"/>
          <p:cNvSpPr txBox="1">
            <a:spLocks/>
          </p:cNvSpPr>
          <p:nvPr/>
        </p:nvSpPr>
        <p:spPr bwMode="auto">
          <a:xfrm>
            <a:off x="914400" y="76201"/>
            <a:ext cx="8059738"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sz="3200">
                <a:solidFill>
                  <a:schemeClr val="accent2"/>
                </a:solidFill>
                <a:latin typeface="Arial" panose="020B0604020202020204" pitchFamily="34" charset="0"/>
              </a:defRPr>
            </a:lvl1pPr>
            <a:lvl2pPr marL="742950" indent="-285750">
              <a:defRPr sz="3200">
                <a:solidFill>
                  <a:schemeClr val="accent2"/>
                </a:solidFill>
                <a:latin typeface="Arial" panose="020B0604020202020204" pitchFamily="34" charset="0"/>
              </a:defRPr>
            </a:lvl2pPr>
            <a:lvl3pPr marL="1143000" indent="-228600">
              <a:defRPr sz="3200">
                <a:solidFill>
                  <a:schemeClr val="accent2"/>
                </a:solidFill>
                <a:latin typeface="Arial" panose="020B0604020202020204" pitchFamily="34" charset="0"/>
              </a:defRPr>
            </a:lvl3pPr>
            <a:lvl4pPr marL="1600200" indent="-228600">
              <a:defRPr sz="3200">
                <a:solidFill>
                  <a:schemeClr val="accent2"/>
                </a:solidFill>
                <a:latin typeface="Arial" panose="020B0604020202020204" pitchFamily="34" charset="0"/>
              </a:defRPr>
            </a:lvl4pPr>
            <a:lvl5pPr marL="2057400" indent="-228600">
              <a:defRPr sz="3200">
                <a:solidFill>
                  <a:schemeClr val="accent2"/>
                </a:solidFill>
                <a:latin typeface="Arial" panose="020B0604020202020204" pitchFamily="34" charset="0"/>
              </a:defRPr>
            </a:lvl5pPr>
            <a:lvl6pPr marL="2514600" indent="-228600" eaLnBrk="0" fontAlgn="base" hangingPunct="0">
              <a:spcBef>
                <a:spcPct val="0"/>
              </a:spcBef>
              <a:spcAft>
                <a:spcPct val="0"/>
              </a:spcAft>
              <a:defRPr sz="3200">
                <a:solidFill>
                  <a:schemeClr val="accent2"/>
                </a:solidFill>
                <a:latin typeface="Arial" panose="020B0604020202020204" pitchFamily="34" charset="0"/>
              </a:defRPr>
            </a:lvl6pPr>
            <a:lvl7pPr marL="2971800" indent="-228600" eaLnBrk="0" fontAlgn="base" hangingPunct="0">
              <a:spcBef>
                <a:spcPct val="0"/>
              </a:spcBef>
              <a:spcAft>
                <a:spcPct val="0"/>
              </a:spcAft>
              <a:defRPr sz="3200">
                <a:solidFill>
                  <a:schemeClr val="accent2"/>
                </a:solidFill>
                <a:latin typeface="Arial" panose="020B0604020202020204" pitchFamily="34" charset="0"/>
              </a:defRPr>
            </a:lvl7pPr>
            <a:lvl8pPr marL="3429000" indent="-228600" eaLnBrk="0" fontAlgn="base" hangingPunct="0">
              <a:spcBef>
                <a:spcPct val="0"/>
              </a:spcBef>
              <a:spcAft>
                <a:spcPct val="0"/>
              </a:spcAft>
              <a:defRPr sz="3200">
                <a:solidFill>
                  <a:schemeClr val="accent2"/>
                </a:solidFill>
                <a:latin typeface="Arial" panose="020B0604020202020204" pitchFamily="34" charset="0"/>
              </a:defRPr>
            </a:lvl8pPr>
            <a:lvl9pPr marL="3886200" indent="-228600" eaLnBrk="0" fontAlgn="base" hangingPunct="0">
              <a:spcBef>
                <a:spcPct val="0"/>
              </a:spcBef>
              <a:spcAft>
                <a:spcPct val="0"/>
              </a:spcAft>
              <a:defRPr sz="3200">
                <a:solidFill>
                  <a:schemeClr val="accent2"/>
                </a:solidFill>
                <a:latin typeface="Arial" panose="020B0604020202020204" pitchFamily="34" charset="0"/>
              </a:defRPr>
            </a:lvl9pPr>
          </a:lstStyle>
          <a:p>
            <a:pPr eaLnBrk="1" hangingPunct="1">
              <a:lnSpc>
                <a:spcPct val="90000"/>
              </a:lnSpc>
            </a:pPr>
            <a:r>
              <a:rPr lang="en-US" sz="2400" b="1" dirty="0" smtClean="0">
                <a:solidFill>
                  <a:srgbClr val="FFC000"/>
                </a:solidFill>
              </a:rPr>
              <a:t>Combined Plan: </a:t>
            </a:r>
            <a:r>
              <a:rPr lang="en-US" sz="2400" b="1" i="1" dirty="0" smtClean="0">
                <a:solidFill>
                  <a:srgbClr val="FFC000"/>
                </a:solidFill>
              </a:rPr>
              <a:t>Goals </a:t>
            </a:r>
            <a:r>
              <a:rPr lang="en-US" sz="2400" b="1" i="1" dirty="0">
                <a:solidFill>
                  <a:srgbClr val="FFC000"/>
                </a:solidFill>
              </a:rPr>
              <a:t>&amp; Strategy (IV)</a:t>
            </a:r>
          </a:p>
        </p:txBody>
      </p:sp>
    </p:spTree>
    <p:extLst>
      <p:ext uri="{BB962C8B-B14F-4D97-AF65-F5344CB8AC3E}">
        <p14:creationId xmlns:p14="http://schemas.microsoft.com/office/powerpoint/2010/main" val="117571645"/>
      </p:ext>
    </p:extLst>
  </p:cSld>
  <p:clrMapOvr>
    <a:masterClrMapping/>
  </p:clrMapOvr>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 y="928376"/>
            <a:ext cx="8458200" cy="554862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839809802"/>
      </p:ext>
    </p:extLst>
  </p:cSld>
  <p:clrMapOvr>
    <a:masterClrMapping/>
  </p:clrMapOvr>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sz="half" idx="1"/>
          </p:nvPr>
        </p:nvSpPr>
        <p:spPr>
          <a:xfrm>
            <a:off x="457200" y="1600200"/>
            <a:ext cx="8077200" cy="4556234"/>
          </a:xfrm>
        </p:spPr>
        <p:txBody>
          <a:bodyPr/>
          <a:lstStyle/>
          <a:p>
            <a:pPr marL="0" indent="0">
              <a:buNone/>
            </a:pPr>
            <a:endParaRPr lang="en-US" sz="2800" dirty="0" smtClean="0">
              <a:latin typeface="Arial" pitchFamily="34" charset="0"/>
              <a:cs typeface="Arial" pitchFamily="34" charset="0"/>
            </a:endParaRPr>
          </a:p>
          <a:p>
            <a:pPr marL="0" indent="0">
              <a:buNone/>
            </a:pPr>
            <a:endParaRPr lang="en-US" sz="2800" dirty="0">
              <a:latin typeface="Arial" pitchFamily="34" charset="0"/>
              <a:cs typeface="Arial" pitchFamily="34" charset="0"/>
            </a:endParaRPr>
          </a:p>
          <a:p>
            <a:pPr marL="0" indent="0" algn="ctr">
              <a:buNone/>
            </a:pPr>
            <a:r>
              <a:rPr lang="en-US" sz="2800" dirty="0" smtClean="0">
                <a:latin typeface="Arial" pitchFamily="34" charset="0"/>
                <a:cs typeface="Arial" pitchFamily="34" charset="0"/>
              </a:rPr>
              <a:t>CROSS-SYSTEM</a:t>
            </a:r>
          </a:p>
          <a:p>
            <a:pPr marL="0" indent="0" algn="ctr">
              <a:buNone/>
            </a:pPr>
            <a:r>
              <a:rPr lang="en-US" sz="2800" dirty="0" smtClean="0">
                <a:latin typeface="Arial" pitchFamily="34" charset="0"/>
                <a:cs typeface="Arial" pitchFamily="34" charset="0"/>
              </a:rPr>
              <a:t>PERFORMANCE MEASURES</a:t>
            </a:r>
          </a:p>
        </p:txBody>
      </p:sp>
    </p:spTree>
    <p:extLst>
      <p:ext uri="{BB962C8B-B14F-4D97-AF65-F5344CB8AC3E}">
        <p14:creationId xmlns:p14="http://schemas.microsoft.com/office/powerpoint/2010/main" val="4155733310"/>
      </p:ext>
    </p:extLst>
  </p:cSld>
  <p:clrMapOvr>
    <a:masterClrMapping/>
  </p:clrMapOvr>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11138" y="1219200"/>
            <a:ext cx="8585200" cy="5181600"/>
          </a:xfrm>
        </p:spPr>
        <p:txBody>
          <a:bodyPr>
            <a:normAutofit fontScale="70000" lnSpcReduction="20000"/>
          </a:bodyPr>
          <a:lstStyle/>
          <a:p>
            <a:pPr>
              <a:defRPr/>
            </a:pPr>
            <a:r>
              <a:rPr lang="en-US" sz="2600" dirty="0" smtClean="0">
                <a:latin typeface="+mn-lt"/>
              </a:rPr>
              <a:t>State is required to implement mandatory federal performance measures</a:t>
            </a:r>
            <a:endParaRPr lang="en-US" sz="2600" b="0" dirty="0" smtClean="0">
              <a:latin typeface="+mn-lt"/>
            </a:endParaRPr>
          </a:p>
          <a:p>
            <a:pPr>
              <a:defRPr/>
            </a:pPr>
            <a:r>
              <a:rPr lang="en-US" sz="2600" b="0" dirty="0" smtClean="0">
                <a:latin typeface="+mn-lt"/>
              </a:rPr>
              <a:t>States are allowed to implement new </a:t>
            </a:r>
            <a:r>
              <a:rPr lang="en-US" sz="2600" dirty="0" smtClean="0">
                <a:latin typeface="+mn-lt"/>
              </a:rPr>
              <a:t>state-designed performance metrics </a:t>
            </a:r>
            <a:endParaRPr lang="en-US" sz="2600" b="0" dirty="0" smtClean="0">
              <a:latin typeface="+mn-lt"/>
            </a:endParaRPr>
          </a:p>
          <a:p>
            <a:pPr>
              <a:defRPr/>
            </a:pPr>
            <a:r>
              <a:rPr lang="en-US" sz="2600" b="0" dirty="0" smtClean="0">
                <a:latin typeface="+mn-lt"/>
              </a:rPr>
              <a:t>MA, </a:t>
            </a:r>
            <a:r>
              <a:rPr lang="en-US" sz="2600" b="0" dirty="0">
                <a:latin typeface="+mn-lt"/>
              </a:rPr>
              <a:t>through the </a:t>
            </a:r>
            <a:r>
              <a:rPr lang="en-US" sz="2600" b="0" dirty="0" smtClean="0">
                <a:latin typeface="+mn-lt"/>
              </a:rPr>
              <a:t>WIOA Performance </a:t>
            </a:r>
            <a:r>
              <a:rPr lang="en-US" sz="2600" b="0" dirty="0">
                <a:latin typeface="+mn-lt"/>
              </a:rPr>
              <a:t>Measurement </a:t>
            </a:r>
            <a:r>
              <a:rPr lang="en-US" sz="2600" b="0" dirty="0" smtClean="0">
                <a:latin typeface="+mn-lt"/>
              </a:rPr>
              <a:t>(PM) workgroup, is discussing the creation of a </a:t>
            </a:r>
            <a:r>
              <a:rPr lang="en-US" sz="2600" dirty="0" smtClean="0">
                <a:latin typeface="+mn-lt"/>
              </a:rPr>
              <a:t>Statewide Dashboard </a:t>
            </a:r>
            <a:r>
              <a:rPr lang="en-US" sz="2600" b="0" dirty="0" smtClean="0">
                <a:latin typeface="+mn-lt"/>
              </a:rPr>
              <a:t>to monitor progress (combining federal and state measures)</a:t>
            </a:r>
          </a:p>
          <a:p>
            <a:pPr>
              <a:defRPr/>
            </a:pPr>
            <a:r>
              <a:rPr lang="en-US" sz="2600" b="0" dirty="0" smtClean="0">
                <a:latin typeface="+mn-lt"/>
              </a:rPr>
              <a:t>All of the federal and proposed state-designed measures </a:t>
            </a:r>
            <a:r>
              <a:rPr lang="en-US" sz="2600" dirty="0" smtClean="0">
                <a:latin typeface="+mn-lt"/>
              </a:rPr>
              <a:t>require broad access to wage record data </a:t>
            </a:r>
            <a:r>
              <a:rPr lang="en-US" sz="2600" b="0" dirty="0" smtClean="0">
                <a:latin typeface="+mn-lt"/>
              </a:rPr>
              <a:t>(state statute must be changed)</a:t>
            </a:r>
          </a:p>
          <a:p>
            <a:pPr>
              <a:defRPr/>
            </a:pPr>
            <a:r>
              <a:rPr lang="en-US" sz="2600" dirty="0" smtClean="0">
                <a:latin typeface="+mn-lt"/>
              </a:rPr>
              <a:t>The Performance Measurement workgroup </a:t>
            </a:r>
            <a:r>
              <a:rPr lang="en-US" sz="2600" dirty="0">
                <a:latin typeface="+mn-lt"/>
              </a:rPr>
              <a:t>is </a:t>
            </a:r>
            <a:r>
              <a:rPr lang="en-US" sz="2600" dirty="0" smtClean="0">
                <a:latin typeface="+mn-lt"/>
              </a:rPr>
              <a:t>currently exploring:</a:t>
            </a:r>
            <a:endParaRPr lang="en-US" sz="2600" dirty="0">
              <a:latin typeface="+mn-lt"/>
            </a:endParaRPr>
          </a:p>
          <a:p>
            <a:pPr lvl="1">
              <a:defRPr/>
            </a:pPr>
            <a:r>
              <a:rPr lang="en-US" sz="2300" b="0" dirty="0">
                <a:latin typeface="+mn-lt"/>
              </a:rPr>
              <a:t>Data each </a:t>
            </a:r>
            <a:r>
              <a:rPr lang="en-US" sz="2300" b="0" dirty="0" smtClean="0">
                <a:latin typeface="+mn-lt"/>
              </a:rPr>
              <a:t>measure is meant </a:t>
            </a:r>
            <a:r>
              <a:rPr lang="en-US" sz="2300" b="0" dirty="0">
                <a:latin typeface="+mn-lt"/>
              </a:rPr>
              <a:t>to capture and what it would </a:t>
            </a:r>
            <a:r>
              <a:rPr lang="en-US" sz="2300" b="0" dirty="0" smtClean="0">
                <a:latin typeface="+mn-lt"/>
              </a:rPr>
              <a:t>communicate;</a:t>
            </a:r>
            <a:endParaRPr lang="en-US" sz="2300" b="0" dirty="0">
              <a:latin typeface="+mn-lt"/>
            </a:endParaRPr>
          </a:p>
          <a:p>
            <a:pPr lvl="1">
              <a:defRPr/>
            </a:pPr>
            <a:r>
              <a:rPr lang="en-US" sz="2300" b="0" dirty="0">
                <a:latin typeface="+mn-lt"/>
              </a:rPr>
              <a:t>Available data </a:t>
            </a:r>
            <a:r>
              <a:rPr lang="en-US" sz="2300" b="0" dirty="0" smtClean="0">
                <a:latin typeface="+mn-lt"/>
              </a:rPr>
              <a:t>sources / agency </a:t>
            </a:r>
            <a:r>
              <a:rPr lang="en-US" sz="2300" b="0" dirty="0">
                <a:latin typeface="+mn-lt"/>
              </a:rPr>
              <a:t>capacity to capture the data;</a:t>
            </a:r>
          </a:p>
          <a:p>
            <a:pPr lvl="1">
              <a:defRPr/>
            </a:pPr>
            <a:r>
              <a:rPr lang="en-US" sz="2300" b="0" dirty="0">
                <a:latin typeface="+mn-lt"/>
              </a:rPr>
              <a:t>Balance between exhaustive list and meaningful </a:t>
            </a:r>
            <a:r>
              <a:rPr lang="en-US" sz="2300" b="0" dirty="0" smtClean="0">
                <a:latin typeface="+mn-lt"/>
              </a:rPr>
              <a:t>list;</a:t>
            </a:r>
            <a:endParaRPr lang="en-US" sz="2300" b="0" dirty="0">
              <a:latin typeface="+mn-lt"/>
            </a:endParaRPr>
          </a:p>
          <a:p>
            <a:pPr lvl="1">
              <a:defRPr/>
            </a:pPr>
            <a:r>
              <a:rPr lang="en-US" sz="2300" b="0" dirty="0" smtClean="0">
                <a:latin typeface="+mn-lt"/>
              </a:rPr>
              <a:t>Whether </a:t>
            </a:r>
            <a:r>
              <a:rPr lang="en-US" sz="2300" b="0" dirty="0">
                <a:latin typeface="+mn-lt"/>
              </a:rPr>
              <a:t>the </a:t>
            </a:r>
            <a:r>
              <a:rPr lang="en-US" sz="2300" b="0" dirty="0" smtClean="0">
                <a:latin typeface="+mn-lt"/>
              </a:rPr>
              <a:t>performance measures will apply to all </a:t>
            </a:r>
            <a:r>
              <a:rPr lang="en-US" sz="2300" b="0" dirty="0">
                <a:latin typeface="+mn-lt"/>
              </a:rPr>
              <a:t>core </a:t>
            </a:r>
            <a:r>
              <a:rPr lang="en-US" sz="2300" b="0" dirty="0" smtClean="0">
                <a:latin typeface="+mn-lt"/>
              </a:rPr>
              <a:t>WIOA partners </a:t>
            </a:r>
            <a:r>
              <a:rPr lang="en-US" sz="2300" b="0" dirty="0">
                <a:latin typeface="+mn-lt"/>
              </a:rPr>
              <a:t>or </a:t>
            </a:r>
            <a:r>
              <a:rPr lang="en-US" sz="2300" b="0" dirty="0" smtClean="0">
                <a:latin typeface="+mn-lt"/>
              </a:rPr>
              <a:t>not (</a:t>
            </a:r>
            <a:r>
              <a:rPr lang="en-US" sz="2300" b="0" i="1" dirty="0" smtClean="0">
                <a:latin typeface="+mn-lt"/>
              </a:rPr>
              <a:t>e.g. adult education in state-designed performance measures</a:t>
            </a:r>
            <a:r>
              <a:rPr lang="en-US" sz="2300" b="0" dirty="0" smtClean="0">
                <a:latin typeface="+mn-lt"/>
              </a:rPr>
              <a:t>);</a:t>
            </a:r>
            <a:endParaRPr lang="en-US" sz="2300" b="0" dirty="0">
              <a:latin typeface="+mn-lt"/>
            </a:endParaRPr>
          </a:p>
          <a:p>
            <a:pPr lvl="1">
              <a:defRPr/>
            </a:pPr>
            <a:r>
              <a:rPr lang="en-US" sz="2300" b="0" dirty="0">
                <a:latin typeface="+mn-lt"/>
              </a:rPr>
              <a:t>How the measures would be compared </a:t>
            </a:r>
            <a:r>
              <a:rPr lang="en-US" sz="2300" b="0" dirty="0" smtClean="0">
                <a:latin typeface="+mn-lt"/>
              </a:rPr>
              <a:t>(i.e. </a:t>
            </a:r>
            <a:r>
              <a:rPr lang="en-US" sz="2300" b="0" dirty="0">
                <a:latin typeface="+mn-lt"/>
              </a:rPr>
              <a:t>by area, </a:t>
            </a:r>
            <a:r>
              <a:rPr lang="en-US" sz="2300" b="0" dirty="0" smtClean="0">
                <a:latin typeface="+mn-lt"/>
              </a:rPr>
              <a:t>statewide, etc.);</a:t>
            </a:r>
          </a:p>
          <a:p>
            <a:pPr lvl="1">
              <a:defRPr/>
            </a:pPr>
            <a:r>
              <a:rPr lang="en-US" sz="2300" b="0" dirty="0" smtClean="0">
                <a:latin typeface="+mn-lt"/>
              </a:rPr>
              <a:t>Developing baseline data on program performance;</a:t>
            </a:r>
          </a:p>
          <a:p>
            <a:pPr lvl="1">
              <a:defRPr/>
            </a:pPr>
            <a:r>
              <a:rPr lang="en-US" sz="2300" b="0" dirty="0" smtClean="0">
                <a:latin typeface="+mn-lt"/>
              </a:rPr>
              <a:t>Future targets for performance measures.</a:t>
            </a:r>
          </a:p>
        </p:txBody>
      </p:sp>
      <p:sp>
        <p:nvSpPr>
          <p:cNvPr id="7" name="Title 1"/>
          <p:cNvSpPr txBox="1">
            <a:spLocks/>
          </p:cNvSpPr>
          <p:nvPr/>
        </p:nvSpPr>
        <p:spPr bwMode="auto">
          <a:xfrm>
            <a:off x="803275" y="-228600"/>
            <a:ext cx="9026525"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sz="3200">
                <a:solidFill>
                  <a:schemeClr val="accent2"/>
                </a:solidFill>
                <a:latin typeface="Arial" panose="020B0604020202020204" pitchFamily="34" charset="0"/>
              </a:defRPr>
            </a:lvl1pPr>
            <a:lvl2pPr marL="742950" indent="-285750">
              <a:defRPr sz="3200">
                <a:solidFill>
                  <a:schemeClr val="accent2"/>
                </a:solidFill>
                <a:latin typeface="Arial" panose="020B0604020202020204" pitchFamily="34" charset="0"/>
              </a:defRPr>
            </a:lvl2pPr>
            <a:lvl3pPr marL="1143000" indent="-228600">
              <a:defRPr sz="3200">
                <a:solidFill>
                  <a:schemeClr val="accent2"/>
                </a:solidFill>
                <a:latin typeface="Arial" panose="020B0604020202020204" pitchFamily="34" charset="0"/>
              </a:defRPr>
            </a:lvl3pPr>
            <a:lvl4pPr marL="1600200" indent="-228600">
              <a:defRPr sz="3200">
                <a:solidFill>
                  <a:schemeClr val="accent2"/>
                </a:solidFill>
                <a:latin typeface="Arial" panose="020B0604020202020204" pitchFamily="34" charset="0"/>
              </a:defRPr>
            </a:lvl4pPr>
            <a:lvl5pPr marL="2057400" indent="-228600">
              <a:defRPr sz="3200">
                <a:solidFill>
                  <a:schemeClr val="accent2"/>
                </a:solidFill>
                <a:latin typeface="Arial" panose="020B0604020202020204" pitchFamily="34" charset="0"/>
              </a:defRPr>
            </a:lvl5pPr>
            <a:lvl6pPr marL="2514600" indent="-228600" eaLnBrk="0" fontAlgn="base" hangingPunct="0">
              <a:spcBef>
                <a:spcPct val="0"/>
              </a:spcBef>
              <a:spcAft>
                <a:spcPct val="0"/>
              </a:spcAft>
              <a:defRPr sz="3200">
                <a:solidFill>
                  <a:schemeClr val="accent2"/>
                </a:solidFill>
                <a:latin typeface="Arial" panose="020B0604020202020204" pitchFamily="34" charset="0"/>
              </a:defRPr>
            </a:lvl6pPr>
            <a:lvl7pPr marL="2971800" indent="-228600" eaLnBrk="0" fontAlgn="base" hangingPunct="0">
              <a:spcBef>
                <a:spcPct val="0"/>
              </a:spcBef>
              <a:spcAft>
                <a:spcPct val="0"/>
              </a:spcAft>
              <a:defRPr sz="3200">
                <a:solidFill>
                  <a:schemeClr val="accent2"/>
                </a:solidFill>
                <a:latin typeface="Arial" panose="020B0604020202020204" pitchFamily="34" charset="0"/>
              </a:defRPr>
            </a:lvl7pPr>
            <a:lvl8pPr marL="3429000" indent="-228600" eaLnBrk="0" fontAlgn="base" hangingPunct="0">
              <a:spcBef>
                <a:spcPct val="0"/>
              </a:spcBef>
              <a:spcAft>
                <a:spcPct val="0"/>
              </a:spcAft>
              <a:defRPr sz="3200">
                <a:solidFill>
                  <a:schemeClr val="accent2"/>
                </a:solidFill>
                <a:latin typeface="Arial" panose="020B0604020202020204" pitchFamily="34" charset="0"/>
              </a:defRPr>
            </a:lvl8pPr>
            <a:lvl9pPr marL="3886200" indent="-228600" eaLnBrk="0" fontAlgn="base" hangingPunct="0">
              <a:spcBef>
                <a:spcPct val="0"/>
              </a:spcBef>
              <a:spcAft>
                <a:spcPct val="0"/>
              </a:spcAft>
              <a:defRPr sz="3200">
                <a:solidFill>
                  <a:schemeClr val="accent2"/>
                </a:solidFill>
                <a:latin typeface="Arial" panose="020B0604020202020204" pitchFamily="34" charset="0"/>
              </a:defRPr>
            </a:lvl9pPr>
          </a:lstStyle>
          <a:p>
            <a:pPr>
              <a:lnSpc>
                <a:spcPct val="90000"/>
              </a:lnSpc>
            </a:pPr>
            <a:r>
              <a:rPr lang="en-US" sz="2400" b="1" dirty="0">
                <a:solidFill>
                  <a:srgbClr val="FFC000"/>
                </a:solidFill>
                <a:latin typeface="+mn-lt"/>
              </a:rPr>
              <a:t>Combined Plan:</a:t>
            </a:r>
          </a:p>
          <a:p>
            <a:pPr eaLnBrk="1" hangingPunct="1">
              <a:lnSpc>
                <a:spcPct val="90000"/>
              </a:lnSpc>
            </a:pPr>
            <a:r>
              <a:rPr lang="en-US" sz="2400" b="1" i="1" dirty="0" smtClean="0">
                <a:solidFill>
                  <a:srgbClr val="FFC000"/>
                </a:solidFill>
                <a:latin typeface="+mn-lt"/>
              </a:rPr>
              <a:t>Performance </a:t>
            </a:r>
            <a:r>
              <a:rPr lang="en-US" sz="2400" b="1" i="1" dirty="0">
                <a:solidFill>
                  <a:srgbClr val="FFC000"/>
                </a:solidFill>
                <a:latin typeface="+mn-lt"/>
              </a:rPr>
              <a:t>Measures</a:t>
            </a:r>
          </a:p>
        </p:txBody>
      </p:sp>
    </p:spTree>
    <p:extLst>
      <p:ext uri="{BB962C8B-B14F-4D97-AF65-F5344CB8AC3E}">
        <p14:creationId xmlns:p14="http://schemas.microsoft.com/office/powerpoint/2010/main" val="1309281782"/>
      </p:ext>
    </p:extLst>
  </p:cSld>
  <p:clrMapOvr>
    <a:masterClrMapping/>
  </p:clrMapOvr>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3" name="Title 1"/>
          <p:cNvSpPr txBox="1">
            <a:spLocks/>
          </p:cNvSpPr>
          <p:nvPr/>
        </p:nvSpPr>
        <p:spPr bwMode="auto">
          <a:xfrm>
            <a:off x="803275" y="-152400"/>
            <a:ext cx="9026525"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sz="3200">
                <a:solidFill>
                  <a:schemeClr val="accent2"/>
                </a:solidFill>
                <a:latin typeface="Arial" panose="020B0604020202020204" pitchFamily="34" charset="0"/>
              </a:defRPr>
            </a:lvl1pPr>
            <a:lvl2pPr marL="742950" indent="-285750">
              <a:defRPr sz="3200">
                <a:solidFill>
                  <a:schemeClr val="accent2"/>
                </a:solidFill>
                <a:latin typeface="Arial" panose="020B0604020202020204" pitchFamily="34" charset="0"/>
              </a:defRPr>
            </a:lvl2pPr>
            <a:lvl3pPr marL="1143000" indent="-228600">
              <a:defRPr sz="3200">
                <a:solidFill>
                  <a:schemeClr val="accent2"/>
                </a:solidFill>
                <a:latin typeface="Arial" panose="020B0604020202020204" pitchFamily="34" charset="0"/>
              </a:defRPr>
            </a:lvl3pPr>
            <a:lvl4pPr marL="1600200" indent="-228600">
              <a:defRPr sz="3200">
                <a:solidFill>
                  <a:schemeClr val="accent2"/>
                </a:solidFill>
                <a:latin typeface="Arial" panose="020B0604020202020204" pitchFamily="34" charset="0"/>
              </a:defRPr>
            </a:lvl4pPr>
            <a:lvl5pPr marL="2057400" indent="-228600">
              <a:defRPr sz="3200">
                <a:solidFill>
                  <a:schemeClr val="accent2"/>
                </a:solidFill>
                <a:latin typeface="Arial" panose="020B0604020202020204" pitchFamily="34" charset="0"/>
              </a:defRPr>
            </a:lvl5pPr>
            <a:lvl6pPr marL="2514600" indent="-228600" eaLnBrk="0" fontAlgn="base" hangingPunct="0">
              <a:spcBef>
                <a:spcPct val="0"/>
              </a:spcBef>
              <a:spcAft>
                <a:spcPct val="0"/>
              </a:spcAft>
              <a:defRPr sz="3200">
                <a:solidFill>
                  <a:schemeClr val="accent2"/>
                </a:solidFill>
                <a:latin typeface="Arial" panose="020B0604020202020204" pitchFamily="34" charset="0"/>
              </a:defRPr>
            </a:lvl6pPr>
            <a:lvl7pPr marL="2971800" indent="-228600" eaLnBrk="0" fontAlgn="base" hangingPunct="0">
              <a:spcBef>
                <a:spcPct val="0"/>
              </a:spcBef>
              <a:spcAft>
                <a:spcPct val="0"/>
              </a:spcAft>
              <a:defRPr sz="3200">
                <a:solidFill>
                  <a:schemeClr val="accent2"/>
                </a:solidFill>
                <a:latin typeface="Arial" panose="020B0604020202020204" pitchFamily="34" charset="0"/>
              </a:defRPr>
            </a:lvl7pPr>
            <a:lvl8pPr marL="3429000" indent="-228600" eaLnBrk="0" fontAlgn="base" hangingPunct="0">
              <a:spcBef>
                <a:spcPct val="0"/>
              </a:spcBef>
              <a:spcAft>
                <a:spcPct val="0"/>
              </a:spcAft>
              <a:defRPr sz="3200">
                <a:solidFill>
                  <a:schemeClr val="accent2"/>
                </a:solidFill>
                <a:latin typeface="Arial" panose="020B0604020202020204" pitchFamily="34" charset="0"/>
              </a:defRPr>
            </a:lvl8pPr>
            <a:lvl9pPr marL="3886200" indent="-228600" eaLnBrk="0" fontAlgn="base" hangingPunct="0">
              <a:spcBef>
                <a:spcPct val="0"/>
              </a:spcBef>
              <a:spcAft>
                <a:spcPct val="0"/>
              </a:spcAft>
              <a:defRPr sz="3200">
                <a:solidFill>
                  <a:schemeClr val="accent2"/>
                </a:solidFill>
                <a:latin typeface="Arial" panose="020B0604020202020204" pitchFamily="34" charset="0"/>
              </a:defRPr>
            </a:lvl9pPr>
          </a:lstStyle>
          <a:p>
            <a:pPr>
              <a:lnSpc>
                <a:spcPct val="90000"/>
              </a:lnSpc>
            </a:pPr>
            <a:r>
              <a:rPr lang="en-US" sz="2400" b="1" dirty="0">
                <a:solidFill>
                  <a:srgbClr val="FFC000"/>
                </a:solidFill>
                <a:latin typeface="+mn-lt"/>
              </a:rPr>
              <a:t>Combined Plan:</a:t>
            </a:r>
          </a:p>
          <a:p>
            <a:pPr eaLnBrk="1" hangingPunct="1">
              <a:lnSpc>
                <a:spcPct val="90000"/>
              </a:lnSpc>
            </a:pPr>
            <a:r>
              <a:rPr lang="en-US" sz="2400" b="1" i="1" dirty="0" smtClean="0">
                <a:solidFill>
                  <a:srgbClr val="FFC000"/>
                </a:solidFill>
                <a:latin typeface="+mn-lt"/>
              </a:rPr>
              <a:t>Job Seeker Results</a:t>
            </a:r>
            <a:endParaRPr lang="en-US" sz="2400" b="1" i="1" dirty="0">
              <a:solidFill>
                <a:srgbClr val="FFC000"/>
              </a:solidFill>
              <a:latin typeface="+mn-lt"/>
            </a:endParaRPr>
          </a:p>
        </p:txBody>
      </p:sp>
      <p:sp>
        <p:nvSpPr>
          <p:cNvPr id="5" name="Slide Number Placeholder 3"/>
          <p:cNvSpPr txBox="1">
            <a:spLocks/>
          </p:cNvSpPr>
          <p:nvPr/>
        </p:nvSpPr>
        <p:spPr bwMode="auto">
          <a:xfrm>
            <a:off x="7848600" y="251618"/>
            <a:ext cx="304800" cy="36512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defPPr>
              <a:defRPr lang="en-US"/>
            </a:defPPr>
            <a:lvl1pPr algn="l" rtl="0" eaLnBrk="0" fontAlgn="base" hangingPunct="0">
              <a:spcBef>
                <a:spcPct val="0"/>
              </a:spcBef>
              <a:spcAft>
                <a:spcPct val="0"/>
              </a:spcAft>
              <a:defRPr sz="3200" kern="1200">
                <a:solidFill>
                  <a:schemeClr val="accent2"/>
                </a:solidFill>
                <a:latin typeface="Arial" panose="020B0604020202020204" pitchFamily="34" charset="0"/>
                <a:ea typeface="+mn-ea"/>
                <a:cs typeface="+mn-cs"/>
              </a:defRPr>
            </a:lvl1pPr>
            <a:lvl2pPr marL="742950" indent="-285750" algn="l" rtl="0" eaLnBrk="0" fontAlgn="base" hangingPunct="0">
              <a:spcBef>
                <a:spcPct val="0"/>
              </a:spcBef>
              <a:spcAft>
                <a:spcPct val="0"/>
              </a:spcAft>
              <a:defRPr sz="3200" kern="1200">
                <a:solidFill>
                  <a:schemeClr val="accent2"/>
                </a:solidFill>
                <a:latin typeface="Arial" panose="020B0604020202020204" pitchFamily="34" charset="0"/>
                <a:ea typeface="+mn-ea"/>
                <a:cs typeface="+mn-cs"/>
              </a:defRPr>
            </a:lvl2pPr>
            <a:lvl3pPr marL="1143000" indent="-228600" algn="l" rtl="0" eaLnBrk="0" fontAlgn="base" hangingPunct="0">
              <a:spcBef>
                <a:spcPct val="0"/>
              </a:spcBef>
              <a:spcAft>
                <a:spcPct val="0"/>
              </a:spcAft>
              <a:defRPr sz="3200" kern="1200">
                <a:solidFill>
                  <a:schemeClr val="accent2"/>
                </a:solidFill>
                <a:latin typeface="Arial" panose="020B0604020202020204" pitchFamily="34" charset="0"/>
                <a:ea typeface="+mn-ea"/>
                <a:cs typeface="+mn-cs"/>
              </a:defRPr>
            </a:lvl3pPr>
            <a:lvl4pPr marL="1600200" indent="-228600" algn="l" rtl="0" eaLnBrk="0" fontAlgn="base" hangingPunct="0">
              <a:spcBef>
                <a:spcPct val="0"/>
              </a:spcBef>
              <a:spcAft>
                <a:spcPct val="0"/>
              </a:spcAft>
              <a:defRPr sz="3200" kern="1200">
                <a:solidFill>
                  <a:schemeClr val="accent2"/>
                </a:solidFill>
                <a:latin typeface="Arial" panose="020B0604020202020204" pitchFamily="34" charset="0"/>
                <a:ea typeface="+mn-ea"/>
                <a:cs typeface="+mn-cs"/>
              </a:defRPr>
            </a:lvl4pPr>
            <a:lvl5pPr marL="2057400" indent="-228600" algn="l" rtl="0" eaLnBrk="0" fontAlgn="base" hangingPunct="0">
              <a:spcBef>
                <a:spcPct val="0"/>
              </a:spcBef>
              <a:spcAft>
                <a:spcPct val="0"/>
              </a:spcAft>
              <a:defRPr sz="3200" kern="1200">
                <a:solidFill>
                  <a:schemeClr val="accent2"/>
                </a:solidFill>
                <a:latin typeface="Arial" panose="020B0604020202020204" pitchFamily="34" charset="0"/>
                <a:ea typeface="+mn-ea"/>
                <a:cs typeface="+mn-cs"/>
              </a:defRPr>
            </a:lvl5pPr>
            <a:lvl6pPr marL="2514600" indent="-228600" algn="l" defTabSz="914400" rtl="0" eaLnBrk="0" fontAlgn="base" latinLnBrk="0" hangingPunct="0">
              <a:spcBef>
                <a:spcPct val="0"/>
              </a:spcBef>
              <a:spcAft>
                <a:spcPct val="0"/>
              </a:spcAft>
              <a:defRPr sz="3200" kern="1200">
                <a:solidFill>
                  <a:schemeClr val="accent2"/>
                </a:solidFill>
                <a:latin typeface="Arial" panose="020B0604020202020204" pitchFamily="34" charset="0"/>
                <a:ea typeface="+mn-ea"/>
                <a:cs typeface="+mn-cs"/>
              </a:defRPr>
            </a:lvl6pPr>
            <a:lvl7pPr marL="2971800" indent="-228600" algn="l" defTabSz="914400" rtl="0" eaLnBrk="0" fontAlgn="base" latinLnBrk="0" hangingPunct="0">
              <a:spcBef>
                <a:spcPct val="0"/>
              </a:spcBef>
              <a:spcAft>
                <a:spcPct val="0"/>
              </a:spcAft>
              <a:defRPr sz="3200" kern="1200">
                <a:solidFill>
                  <a:schemeClr val="accent2"/>
                </a:solidFill>
                <a:latin typeface="Arial" panose="020B0604020202020204" pitchFamily="34" charset="0"/>
                <a:ea typeface="+mn-ea"/>
                <a:cs typeface="+mn-cs"/>
              </a:defRPr>
            </a:lvl7pPr>
            <a:lvl8pPr marL="3429000" indent="-228600" algn="l" defTabSz="914400" rtl="0" eaLnBrk="0" fontAlgn="base" latinLnBrk="0" hangingPunct="0">
              <a:spcBef>
                <a:spcPct val="0"/>
              </a:spcBef>
              <a:spcAft>
                <a:spcPct val="0"/>
              </a:spcAft>
              <a:defRPr sz="3200" kern="1200">
                <a:solidFill>
                  <a:schemeClr val="accent2"/>
                </a:solidFill>
                <a:latin typeface="Arial" panose="020B0604020202020204" pitchFamily="34" charset="0"/>
                <a:ea typeface="+mn-ea"/>
                <a:cs typeface="+mn-cs"/>
              </a:defRPr>
            </a:lvl8pPr>
            <a:lvl9pPr marL="3886200" indent="-228600" algn="l" defTabSz="914400" rtl="0" eaLnBrk="0" fontAlgn="base" latinLnBrk="0" hangingPunct="0">
              <a:spcBef>
                <a:spcPct val="0"/>
              </a:spcBef>
              <a:spcAft>
                <a:spcPct val="0"/>
              </a:spcAft>
              <a:defRPr sz="3200" kern="1200">
                <a:solidFill>
                  <a:schemeClr val="accent2"/>
                </a:solidFill>
                <a:latin typeface="Arial" panose="020B0604020202020204" pitchFamily="34" charset="0"/>
                <a:ea typeface="+mn-ea"/>
                <a:cs typeface="+mn-cs"/>
              </a:defRPr>
            </a:lvl9pPr>
          </a:lstStyle>
          <a:p>
            <a:pPr eaLnBrk="1" hangingPunct="1"/>
            <a:endParaRPr lang="en-US" sz="1400" dirty="0"/>
          </a:p>
        </p:txBody>
      </p:sp>
      <p:graphicFrame>
        <p:nvGraphicFramePr>
          <p:cNvPr id="2" name="Table 1"/>
          <p:cNvGraphicFramePr>
            <a:graphicFrameLocks noGrp="1"/>
          </p:cNvGraphicFramePr>
          <p:nvPr>
            <p:extLst>
              <p:ext uri="{D42A27DB-BD31-4B8C-83A1-F6EECF244321}">
                <p14:modId xmlns:p14="http://schemas.microsoft.com/office/powerpoint/2010/main" val="3017559119"/>
              </p:ext>
            </p:extLst>
          </p:nvPr>
        </p:nvGraphicFramePr>
        <p:xfrm>
          <a:off x="152400" y="1066800"/>
          <a:ext cx="8762999" cy="5181600"/>
        </p:xfrm>
        <a:graphic>
          <a:graphicData uri="http://schemas.openxmlformats.org/drawingml/2006/table">
            <a:tbl>
              <a:tblPr firstRow="1" firstCol="1" bandRow="1">
                <a:tableStyleId>{5C22544A-7EE6-4342-B048-85BDC9FD1C3A}</a:tableStyleId>
              </a:tblPr>
              <a:tblGrid>
                <a:gridCol w="1247510"/>
                <a:gridCol w="3795964"/>
                <a:gridCol w="2043126"/>
                <a:gridCol w="1676399"/>
              </a:tblGrid>
              <a:tr h="592618">
                <a:tc>
                  <a:txBody>
                    <a:bodyPr/>
                    <a:lstStyle/>
                    <a:p>
                      <a:pPr marL="0" marR="0">
                        <a:lnSpc>
                          <a:spcPct val="115000"/>
                        </a:lnSpc>
                        <a:spcBef>
                          <a:spcPts val="0"/>
                        </a:spcBef>
                        <a:spcAft>
                          <a:spcPts val="0"/>
                        </a:spcAft>
                      </a:pPr>
                      <a:r>
                        <a:rPr lang="en-US" sz="1400" dirty="0">
                          <a:effectLst/>
                        </a:rPr>
                        <a:t>Evaluation Question</a:t>
                      </a:r>
                      <a:endParaRPr lang="en-US" sz="1400" dirty="0">
                        <a:effectLst/>
                        <a:latin typeface="Calibri"/>
                        <a:ea typeface="Calibri"/>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solidFill>
                  </a:tcPr>
                </a:tc>
                <a:tc>
                  <a:txBody>
                    <a:bodyPr/>
                    <a:lstStyle/>
                    <a:p>
                      <a:pPr marL="0" marR="0">
                        <a:lnSpc>
                          <a:spcPct val="115000"/>
                        </a:lnSpc>
                        <a:spcBef>
                          <a:spcPts val="200"/>
                        </a:spcBef>
                        <a:spcAft>
                          <a:spcPts val="200"/>
                        </a:spcAft>
                      </a:pPr>
                      <a:r>
                        <a:rPr lang="en-US" sz="1400" dirty="0" smtClean="0">
                          <a:effectLst/>
                        </a:rPr>
                        <a:t>Measure (Federal Measures)</a:t>
                      </a:r>
                      <a:endParaRPr lang="en-US" sz="1400" dirty="0">
                        <a:effectLst/>
                        <a:latin typeface="Calibri"/>
                        <a:ea typeface="Calibri"/>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solidFill>
                  </a:tcPr>
                </a:tc>
                <a:tc>
                  <a:txBody>
                    <a:bodyPr/>
                    <a:lstStyle/>
                    <a:p>
                      <a:pPr marL="0" marR="0">
                        <a:lnSpc>
                          <a:spcPct val="115000"/>
                        </a:lnSpc>
                        <a:spcBef>
                          <a:spcPts val="200"/>
                        </a:spcBef>
                        <a:spcAft>
                          <a:spcPts val="200"/>
                        </a:spcAft>
                      </a:pPr>
                      <a:r>
                        <a:rPr lang="en-US" sz="1400" dirty="0">
                          <a:effectLst/>
                        </a:rPr>
                        <a:t>Who is Included </a:t>
                      </a:r>
                      <a:r>
                        <a:rPr lang="en-US" sz="1400" dirty="0" smtClean="0">
                          <a:effectLst/>
                        </a:rPr>
                        <a:t>in </a:t>
                      </a:r>
                      <a:r>
                        <a:rPr lang="en-US" sz="1400" dirty="0">
                          <a:effectLst/>
                        </a:rPr>
                        <a:t>Measure?</a:t>
                      </a:r>
                      <a:endParaRPr lang="en-US" sz="1400" dirty="0">
                        <a:effectLst/>
                        <a:latin typeface="Calibri"/>
                        <a:ea typeface="Calibri"/>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solidFill>
                  </a:tcPr>
                </a:tc>
                <a:tc>
                  <a:txBody>
                    <a:bodyPr/>
                    <a:lstStyle/>
                    <a:p>
                      <a:pPr marL="0" marR="0">
                        <a:lnSpc>
                          <a:spcPct val="115000"/>
                        </a:lnSpc>
                        <a:spcBef>
                          <a:spcPts val="200"/>
                        </a:spcBef>
                        <a:spcAft>
                          <a:spcPts val="200"/>
                        </a:spcAft>
                      </a:pPr>
                      <a:r>
                        <a:rPr lang="en-US" sz="1400" dirty="0">
                          <a:effectLst/>
                        </a:rPr>
                        <a:t>Targets</a:t>
                      </a:r>
                      <a:endParaRPr lang="en-US" sz="1400" dirty="0">
                        <a:effectLst/>
                        <a:latin typeface="Calibri"/>
                        <a:ea typeface="Calibri"/>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solidFill>
                  </a:tcPr>
                </a:tc>
              </a:tr>
              <a:tr h="4588982">
                <a:tc>
                  <a:txBody>
                    <a:bodyPr/>
                    <a:lstStyle/>
                    <a:p>
                      <a:pPr>
                        <a:spcAft>
                          <a:spcPts val="600"/>
                        </a:spcAft>
                      </a:pPr>
                      <a:r>
                        <a:rPr lang="en-US" sz="1400" dirty="0">
                          <a:effectLst/>
                        </a:rPr>
                        <a:t>Are programs achieving </a:t>
                      </a:r>
                      <a:r>
                        <a:rPr lang="en-US" sz="1400" dirty="0" smtClean="0">
                          <a:effectLst/>
                        </a:rPr>
                        <a:t>results for job seekers?</a:t>
                      </a:r>
                      <a:endParaRPr lang="en-US" sz="1400" dirty="0">
                        <a:effectLst/>
                        <a:latin typeface="Calibri"/>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solidFill>
                  </a:tcPr>
                </a:tc>
                <a:tc>
                  <a:txBody>
                    <a:bodyPr/>
                    <a:lstStyle/>
                    <a:p>
                      <a:pPr marL="342900" marR="0" lvl="0" indent="-342900">
                        <a:lnSpc>
                          <a:spcPct val="115000"/>
                        </a:lnSpc>
                        <a:spcBef>
                          <a:spcPts val="200"/>
                        </a:spcBef>
                        <a:spcAft>
                          <a:spcPts val="200"/>
                        </a:spcAft>
                        <a:buFont typeface="Arial"/>
                        <a:buChar char="•"/>
                      </a:pPr>
                      <a:r>
                        <a:rPr lang="en-US" sz="1400" b="1" dirty="0">
                          <a:effectLst/>
                        </a:rPr>
                        <a:t>Employed 2</a:t>
                      </a:r>
                      <a:r>
                        <a:rPr lang="en-US" sz="1400" b="1" baseline="30000" dirty="0">
                          <a:effectLst/>
                        </a:rPr>
                        <a:t>nd</a:t>
                      </a:r>
                      <a:r>
                        <a:rPr lang="en-US" sz="1400" b="1" dirty="0">
                          <a:effectLst/>
                        </a:rPr>
                        <a:t> Quarter </a:t>
                      </a:r>
                      <a:r>
                        <a:rPr lang="en-US" sz="1400" dirty="0">
                          <a:effectLst/>
                        </a:rPr>
                        <a:t>after Exit (federal measure)</a:t>
                      </a:r>
                    </a:p>
                    <a:p>
                      <a:pPr marL="342900" marR="0" lvl="0" indent="-342900">
                        <a:lnSpc>
                          <a:spcPct val="115000"/>
                        </a:lnSpc>
                        <a:spcBef>
                          <a:spcPts val="200"/>
                        </a:spcBef>
                        <a:spcAft>
                          <a:spcPts val="200"/>
                        </a:spcAft>
                        <a:buFont typeface="Arial"/>
                        <a:buChar char="•"/>
                      </a:pPr>
                      <a:r>
                        <a:rPr lang="en-US" sz="1400" b="1" dirty="0">
                          <a:effectLst/>
                        </a:rPr>
                        <a:t>Employed 4</a:t>
                      </a:r>
                      <a:r>
                        <a:rPr lang="en-US" sz="1400" b="1" baseline="30000" dirty="0">
                          <a:effectLst/>
                        </a:rPr>
                        <a:t>th</a:t>
                      </a:r>
                      <a:r>
                        <a:rPr lang="en-US" sz="1400" b="1" dirty="0">
                          <a:effectLst/>
                        </a:rPr>
                        <a:t> Quarter </a:t>
                      </a:r>
                      <a:r>
                        <a:rPr lang="en-US" sz="1400" dirty="0">
                          <a:effectLst/>
                        </a:rPr>
                        <a:t>after Exit (federal measure)</a:t>
                      </a:r>
                    </a:p>
                    <a:p>
                      <a:pPr marL="342900" marR="0" lvl="0" indent="-342900">
                        <a:lnSpc>
                          <a:spcPct val="115000"/>
                        </a:lnSpc>
                        <a:spcBef>
                          <a:spcPts val="200"/>
                        </a:spcBef>
                        <a:spcAft>
                          <a:spcPts val="200"/>
                        </a:spcAft>
                        <a:buFont typeface="Arial"/>
                        <a:buChar char="•"/>
                      </a:pPr>
                      <a:r>
                        <a:rPr lang="en-US" sz="1400" b="1" dirty="0">
                          <a:effectLst/>
                        </a:rPr>
                        <a:t>Median Earnings </a:t>
                      </a:r>
                      <a:r>
                        <a:rPr lang="en-US" sz="1400" dirty="0">
                          <a:effectLst/>
                        </a:rPr>
                        <a:t>2nd Quarter After Exit (federal measure)</a:t>
                      </a:r>
                    </a:p>
                    <a:p>
                      <a:pPr marL="342900" marR="0" lvl="0" indent="-342900">
                        <a:lnSpc>
                          <a:spcPct val="115000"/>
                        </a:lnSpc>
                        <a:spcBef>
                          <a:spcPts val="200"/>
                        </a:spcBef>
                        <a:spcAft>
                          <a:spcPts val="200"/>
                        </a:spcAft>
                        <a:buFont typeface="Arial"/>
                        <a:buChar char="•"/>
                      </a:pPr>
                      <a:r>
                        <a:rPr lang="en-US" sz="1400" b="1" dirty="0">
                          <a:effectLst/>
                        </a:rPr>
                        <a:t>Credential</a:t>
                      </a:r>
                      <a:r>
                        <a:rPr lang="en-US" sz="1400" dirty="0">
                          <a:effectLst/>
                        </a:rPr>
                        <a:t> Attainment Rate (federal measure)</a:t>
                      </a:r>
                    </a:p>
                    <a:p>
                      <a:pPr marL="342900" marR="0" lvl="0" indent="-342900">
                        <a:lnSpc>
                          <a:spcPct val="115000"/>
                        </a:lnSpc>
                        <a:spcBef>
                          <a:spcPts val="200"/>
                        </a:spcBef>
                        <a:spcAft>
                          <a:spcPts val="200"/>
                        </a:spcAft>
                        <a:buFont typeface="Arial"/>
                        <a:buChar char="•"/>
                        <a:tabLst>
                          <a:tab pos="228600" algn="l"/>
                        </a:tabLst>
                      </a:pPr>
                      <a:r>
                        <a:rPr lang="en-US" sz="1400" b="1" dirty="0">
                          <a:effectLst/>
                        </a:rPr>
                        <a:t>Measureable Skill Gains </a:t>
                      </a:r>
                      <a:r>
                        <a:rPr lang="en-US" sz="1400" dirty="0">
                          <a:effectLst/>
                        </a:rPr>
                        <a:t>(based on training/education gains) – (federal measure</a:t>
                      </a:r>
                      <a:r>
                        <a:rPr lang="en-US" sz="1400" dirty="0" smtClean="0">
                          <a:effectLst/>
                        </a:rPr>
                        <a:t>)</a:t>
                      </a:r>
                    </a:p>
                    <a:p>
                      <a:pPr marL="342900" marR="0" lvl="0" indent="-342900" algn="l" defTabSz="914400" rtl="0" eaLnBrk="1" fontAlgn="auto" latinLnBrk="0" hangingPunct="1">
                        <a:lnSpc>
                          <a:spcPct val="115000"/>
                        </a:lnSpc>
                        <a:spcBef>
                          <a:spcPts val="200"/>
                        </a:spcBef>
                        <a:spcAft>
                          <a:spcPts val="200"/>
                        </a:spcAft>
                        <a:buClrTx/>
                        <a:buSzTx/>
                        <a:buFont typeface="Arial"/>
                        <a:buChar char="•"/>
                        <a:tabLst>
                          <a:tab pos="228600" algn="l"/>
                        </a:tabLst>
                        <a:defRPr/>
                      </a:pPr>
                      <a:r>
                        <a:rPr lang="en-US" sz="1400" dirty="0" smtClean="0">
                          <a:effectLst/>
                        </a:rPr>
                        <a:t>Customers entering training and </a:t>
                      </a:r>
                      <a:r>
                        <a:rPr lang="en-US" sz="1400" b="1" dirty="0" smtClean="0">
                          <a:effectLst/>
                        </a:rPr>
                        <a:t>employed in a training related job </a:t>
                      </a:r>
                      <a:r>
                        <a:rPr lang="en-US" sz="1400" dirty="0" smtClean="0">
                          <a:effectLst/>
                        </a:rPr>
                        <a:t>(state-designed</a:t>
                      </a:r>
                      <a:r>
                        <a:rPr lang="en-US" sz="1400" baseline="0" dirty="0" smtClean="0">
                          <a:effectLst/>
                        </a:rPr>
                        <a:t> measure)</a:t>
                      </a:r>
                      <a:endParaRPr lang="en-US" sz="1400" dirty="0" smtClean="0">
                        <a:effectLst/>
                        <a:latin typeface="Calibri"/>
                        <a:ea typeface="Calibri"/>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nSpc>
                          <a:spcPct val="115000"/>
                        </a:lnSpc>
                        <a:spcBef>
                          <a:spcPts val="200"/>
                        </a:spcBef>
                        <a:spcAft>
                          <a:spcPts val="200"/>
                        </a:spcAft>
                      </a:pPr>
                      <a:r>
                        <a:rPr lang="en-US" sz="1400" dirty="0">
                          <a:effectLst/>
                        </a:rPr>
                        <a:t>All measures applied to participants in each WIOA funding stream (reports separate by agency):</a:t>
                      </a:r>
                    </a:p>
                    <a:p>
                      <a:pPr marL="342900" marR="0" lvl="0" indent="-342900">
                        <a:lnSpc>
                          <a:spcPct val="115000"/>
                        </a:lnSpc>
                        <a:spcBef>
                          <a:spcPts val="200"/>
                        </a:spcBef>
                        <a:spcAft>
                          <a:spcPts val="200"/>
                        </a:spcAft>
                        <a:buFont typeface="Arial"/>
                        <a:buChar char="•"/>
                        <a:tabLst>
                          <a:tab pos="228600" algn="l"/>
                        </a:tabLst>
                      </a:pPr>
                      <a:r>
                        <a:rPr lang="en-US" sz="1400" dirty="0">
                          <a:effectLst/>
                        </a:rPr>
                        <a:t>All One Stop Career Center Customers </a:t>
                      </a:r>
                      <a:r>
                        <a:rPr lang="en-US" sz="1400" dirty="0" smtClean="0">
                          <a:effectLst/>
                        </a:rPr>
                        <a:t>(</a:t>
                      </a:r>
                      <a:r>
                        <a:rPr lang="en-US" sz="1400" i="1" dirty="0" smtClean="0">
                          <a:effectLst/>
                        </a:rPr>
                        <a:t>Specific One-Stop </a:t>
                      </a:r>
                      <a:r>
                        <a:rPr lang="en-US" sz="1400" i="1" dirty="0">
                          <a:effectLst/>
                        </a:rPr>
                        <a:t>Career Center report or statewide rollup</a:t>
                      </a:r>
                      <a:r>
                        <a:rPr lang="en-US" sz="1400" dirty="0">
                          <a:effectLst/>
                        </a:rPr>
                        <a:t>)</a:t>
                      </a:r>
                    </a:p>
                    <a:p>
                      <a:pPr marL="342900" marR="0" lvl="0" indent="-342900">
                        <a:lnSpc>
                          <a:spcPct val="115000"/>
                        </a:lnSpc>
                        <a:spcBef>
                          <a:spcPts val="200"/>
                        </a:spcBef>
                        <a:spcAft>
                          <a:spcPts val="200"/>
                        </a:spcAft>
                        <a:buFont typeface="Arial"/>
                        <a:buChar char="•"/>
                        <a:tabLst>
                          <a:tab pos="228600" algn="l"/>
                        </a:tabLst>
                      </a:pPr>
                      <a:r>
                        <a:rPr lang="en-US" sz="1400" dirty="0">
                          <a:effectLst/>
                        </a:rPr>
                        <a:t>Title II participants (</a:t>
                      </a:r>
                      <a:r>
                        <a:rPr lang="en-US" sz="1400" i="1" dirty="0">
                          <a:effectLst/>
                        </a:rPr>
                        <a:t>adult education</a:t>
                      </a:r>
                      <a:r>
                        <a:rPr lang="en-US" sz="1400" dirty="0">
                          <a:effectLst/>
                        </a:rPr>
                        <a:t>)</a:t>
                      </a:r>
                    </a:p>
                    <a:p>
                      <a:pPr marL="342900" marR="0" lvl="0" indent="-342900">
                        <a:lnSpc>
                          <a:spcPct val="115000"/>
                        </a:lnSpc>
                        <a:spcBef>
                          <a:spcPts val="200"/>
                        </a:spcBef>
                        <a:spcAft>
                          <a:spcPts val="200"/>
                        </a:spcAft>
                        <a:buFont typeface="Arial"/>
                        <a:buChar char="•"/>
                        <a:tabLst>
                          <a:tab pos="228600" algn="l"/>
                        </a:tabLst>
                      </a:pPr>
                      <a:r>
                        <a:rPr lang="en-US" sz="1400" dirty="0">
                          <a:effectLst/>
                        </a:rPr>
                        <a:t>Title IV vocational rehabilitation participants (</a:t>
                      </a:r>
                      <a:r>
                        <a:rPr lang="en-US" sz="1400" i="1" dirty="0">
                          <a:effectLst/>
                        </a:rPr>
                        <a:t>MRC and MCB</a:t>
                      </a:r>
                      <a:r>
                        <a:rPr lang="en-US" sz="1400" dirty="0" smtClean="0">
                          <a:effectLst/>
                        </a:rPr>
                        <a:t>)</a:t>
                      </a:r>
                      <a:endParaRPr lang="en-US" sz="1400" dirty="0">
                        <a:effectLst/>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285750" marR="0" indent="-285750">
                        <a:lnSpc>
                          <a:spcPct val="115000"/>
                        </a:lnSpc>
                        <a:spcBef>
                          <a:spcPts val="200"/>
                        </a:spcBef>
                        <a:spcAft>
                          <a:spcPts val="200"/>
                        </a:spcAft>
                        <a:buFont typeface="Arial" pitchFamily="34" charset="0"/>
                        <a:buChar char="•"/>
                      </a:pPr>
                      <a:r>
                        <a:rPr lang="en-US" sz="1400" dirty="0">
                          <a:effectLst/>
                        </a:rPr>
                        <a:t>Federal Government </a:t>
                      </a:r>
                      <a:r>
                        <a:rPr lang="en-US" sz="1400" dirty="0" smtClean="0">
                          <a:effectLst/>
                        </a:rPr>
                        <a:t>sets target </a:t>
                      </a:r>
                      <a:r>
                        <a:rPr lang="en-US" sz="1400" dirty="0">
                          <a:effectLst/>
                        </a:rPr>
                        <a:t>for federal measures.</a:t>
                      </a:r>
                    </a:p>
                    <a:p>
                      <a:pPr marL="285750" marR="0" indent="-285750">
                        <a:lnSpc>
                          <a:spcPct val="115000"/>
                        </a:lnSpc>
                        <a:spcBef>
                          <a:spcPts val="200"/>
                        </a:spcBef>
                        <a:spcAft>
                          <a:spcPts val="200"/>
                        </a:spcAft>
                        <a:buFont typeface="Arial" pitchFamily="34" charset="0"/>
                        <a:buChar char="•"/>
                      </a:pPr>
                      <a:r>
                        <a:rPr lang="en-US" sz="1400" dirty="0" smtClean="0">
                          <a:effectLst/>
                        </a:rPr>
                        <a:t>Agencies</a:t>
                      </a:r>
                      <a:r>
                        <a:rPr lang="en-US" sz="1400" baseline="0" dirty="0" smtClean="0">
                          <a:effectLst/>
                        </a:rPr>
                        <a:t> collect data starting July 1, 2016.</a:t>
                      </a:r>
                    </a:p>
                    <a:p>
                      <a:pPr marL="285750" marR="0" indent="-285750">
                        <a:lnSpc>
                          <a:spcPct val="115000"/>
                        </a:lnSpc>
                        <a:spcBef>
                          <a:spcPts val="200"/>
                        </a:spcBef>
                        <a:spcAft>
                          <a:spcPts val="200"/>
                        </a:spcAft>
                        <a:buFont typeface="Arial" pitchFamily="34" charset="0"/>
                        <a:buChar char="•"/>
                      </a:pPr>
                      <a:r>
                        <a:rPr lang="en-US" sz="1400" dirty="0" smtClean="0">
                          <a:effectLst/>
                        </a:rPr>
                        <a:t>The </a:t>
                      </a:r>
                      <a:r>
                        <a:rPr lang="en-US" sz="1400" dirty="0">
                          <a:effectLst/>
                        </a:rPr>
                        <a:t>first year will serve as the baseline period as it is the first time any partner will be collecting this information in this format.  </a:t>
                      </a:r>
                      <a:endParaRPr lang="en-US" sz="1400" dirty="0">
                        <a:effectLst/>
                        <a:latin typeface="Calibri"/>
                        <a:ea typeface="Calibri"/>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2247743834"/>
      </p:ext>
    </p:extLst>
  </p:cSld>
  <p:clrMapOvr>
    <a:masterClrMapping/>
  </p:clrMapOvr>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ontent Placeholder 1"/>
          <p:cNvGraphicFramePr>
            <a:graphicFrameLocks noGrp="1"/>
          </p:cNvGraphicFramePr>
          <p:nvPr>
            <p:ph idx="1"/>
            <p:extLst>
              <p:ext uri="{D42A27DB-BD31-4B8C-83A1-F6EECF244321}">
                <p14:modId xmlns:p14="http://schemas.microsoft.com/office/powerpoint/2010/main" val="2130212"/>
              </p:ext>
            </p:extLst>
          </p:nvPr>
        </p:nvGraphicFramePr>
        <p:xfrm>
          <a:off x="228600" y="1038542"/>
          <a:ext cx="8686800" cy="4922837"/>
        </p:xfrm>
        <a:graphic>
          <a:graphicData uri="http://schemas.openxmlformats.org/drawingml/2006/table">
            <a:tbl>
              <a:tblPr firstRow="1" firstCol="1" bandRow="1">
                <a:tableStyleId>{5C22544A-7EE6-4342-B048-85BDC9FD1C3A}</a:tableStyleId>
              </a:tblPr>
              <a:tblGrid>
                <a:gridCol w="1554649"/>
                <a:gridCol w="3422486"/>
                <a:gridCol w="2009402"/>
                <a:gridCol w="1700263"/>
              </a:tblGrid>
              <a:tr h="538353">
                <a:tc>
                  <a:txBody>
                    <a:bodyPr/>
                    <a:lstStyle/>
                    <a:p>
                      <a:pPr marL="0" marR="0">
                        <a:lnSpc>
                          <a:spcPct val="115000"/>
                        </a:lnSpc>
                        <a:spcBef>
                          <a:spcPts val="0"/>
                        </a:spcBef>
                        <a:spcAft>
                          <a:spcPts val="0"/>
                        </a:spcAft>
                      </a:pPr>
                      <a:r>
                        <a:rPr lang="en-US" sz="1400" dirty="0">
                          <a:effectLst/>
                        </a:rPr>
                        <a:t>Evaluation Question</a:t>
                      </a:r>
                      <a:endParaRPr lang="en-US" sz="1400" dirty="0">
                        <a:effectLst/>
                        <a:latin typeface="Calibri"/>
                        <a:ea typeface="Calibri"/>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solidFill>
                  </a:tcPr>
                </a:tc>
                <a:tc>
                  <a:txBody>
                    <a:bodyPr/>
                    <a:lstStyle/>
                    <a:p>
                      <a:pPr marL="0" marR="0">
                        <a:lnSpc>
                          <a:spcPct val="115000"/>
                        </a:lnSpc>
                        <a:spcBef>
                          <a:spcPts val="200"/>
                        </a:spcBef>
                        <a:spcAft>
                          <a:spcPts val="200"/>
                        </a:spcAft>
                      </a:pPr>
                      <a:r>
                        <a:rPr lang="en-US" sz="1400" dirty="0" smtClean="0">
                          <a:effectLst/>
                        </a:rPr>
                        <a:t>Measure (State-Designed)</a:t>
                      </a:r>
                      <a:endParaRPr lang="en-US" sz="1400" dirty="0">
                        <a:effectLst/>
                        <a:latin typeface="Calibri"/>
                        <a:ea typeface="Calibri"/>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solidFill>
                  </a:tcPr>
                </a:tc>
                <a:tc>
                  <a:txBody>
                    <a:bodyPr/>
                    <a:lstStyle/>
                    <a:p>
                      <a:pPr marL="0" marR="0">
                        <a:lnSpc>
                          <a:spcPct val="115000"/>
                        </a:lnSpc>
                        <a:spcBef>
                          <a:spcPts val="200"/>
                        </a:spcBef>
                        <a:spcAft>
                          <a:spcPts val="200"/>
                        </a:spcAft>
                      </a:pPr>
                      <a:r>
                        <a:rPr lang="en-US" sz="1400" dirty="0">
                          <a:effectLst/>
                        </a:rPr>
                        <a:t>Who is Included In Measure?</a:t>
                      </a:r>
                      <a:endParaRPr lang="en-US" sz="1400" dirty="0">
                        <a:effectLst/>
                        <a:latin typeface="Calibri"/>
                        <a:ea typeface="Calibri"/>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solidFill>
                  </a:tcPr>
                </a:tc>
                <a:tc>
                  <a:txBody>
                    <a:bodyPr/>
                    <a:lstStyle/>
                    <a:p>
                      <a:pPr marL="0" marR="0">
                        <a:lnSpc>
                          <a:spcPct val="115000"/>
                        </a:lnSpc>
                        <a:spcBef>
                          <a:spcPts val="200"/>
                        </a:spcBef>
                        <a:spcAft>
                          <a:spcPts val="200"/>
                        </a:spcAft>
                      </a:pPr>
                      <a:r>
                        <a:rPr lang="en-US" sz="1400" dirty="0">
                          <a:effectLst/>
                        </a:rPr>
                        <a:t>Targets</a:t>
                      </a:r>
                      <a:endParaRPr lang="en-US" sz="1400" dirty="0">
                        <a:effectLst/>
                        <a:latin typeface="Calibri"/>
                        <a:ea typeface="Calibri"/>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solidFill>
                  </a:tcPr>
                </a:tc>
              </a:tr>
              <a:tr h="4384484">
                <a:tc>
                  <a:txBody>
                    <a:bodyPr/>
                    <a:lstStyle/>
                    <a:p>
                      <a:pPr marL="0" marR="0">
                        <a:lnSpc>
                          <a:spcPct val="115000"/>
                        </a:lnSpc>
                        <a:spcBef>
                          <a:spcPts val="0"/>
                        </a:spcBef>
                        <a:spcAft>
                          <a:spcPts val="600"/>
                        </a:spcAft>
                      </a:pPr>
                      <a:endParaRPr lang="en-US" sz="1400" dirty="0" smtClean="0">
                        <a:solidFill>
                          <a:schemeClr val="bg1"/>
                        </a:solidFill>
                        <a:effectLst/>
                      </a:endParaRPr>
                    </a:p>
                    <a:p>
                      <a:pPr marL="0" marR="0">
                        <a:lnSpc>
                          <a:spcPct val="115000"/>
                        </a:lnSpc>
                        <a:spcBef>
                          <a:spcPts val="0"/>
                        </a:spcBef>
                        <a:spcAft>
                          <a:spcPts val="600"/>
                        </a:spcAft>
                      </a:pPr>
                      <a:r>
                        <a:rPr lang="en-US" sz="1400" dirty="0" smtClean="0">
                          <a:solidFill>
                            <a:schemeClr val="bg1"/>
                          </a:solidFill>
                          <a:effectLst/>
                        </a:rPr>
                        <a:t>Are </a:t>
                      </a:r>
                      <a:r>
                        <a:rPr lang="en-US" sz="1400" dirty="0">
                          <a:solidFill>
                            <a:schemeClr val="bg1"/>
                          </a:solidFill>
                          <a:effectLst/>
                        </a:rPr>
                        <a:t>programs achieving results for key populations?</a:t>
                      </a:r>
                      <a:endParaRPr lang="en-US" sz="1400" dirty="0">
                        <a:solidFill>
                          <a:schemeClr val="bg1"/>
                        </a:solidFill>
                        <a:effectLst/>
                        <a:latin typeface="Calibri"/>
                        <a:ea typeface="Calibri"/>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solidFill>
                  </a:tcPr>
                </a:tc>
                <a:tc>
                  <a:txBody>
                    <a:bodyPr/>
                    <a:lstStyle/>
                    <a:p>
                      <a:pPr marL="342900" marR="0" lvl="0" indent="-342900">
                        <a:lnSpc>
                          <a:spcPct val="115000"/>
                        </a:lnSpc>
                        <a:spcBef>
                          <a:spcPts val="200"/>
                        </a:spcBef>
                        <a:spcAft>
                          <a:spcPts val="200"/>
                        </a:spcAft>
                        <a:buFont typeface="Arial"/>
                        <a:buChar char="•"/>
                        <a:tabLst>
                          <a:tab pos="228600" algn="l"/>
                        </a:tabLst>
                      </a:pPr>
                      <a:endParaRPr lang="en-US" sz="1400" dirty="0" smtClean="0">
                        <a:solidFill>
                          <a:schemeClr val="tx1"/>
                        </a:solidFill>
                        <a:effectLst/>
                      </a:endParaRPr>
                    </a:p>
                    <a:p>
                      <a:pPr marL="342900" marR="0" lvl="0" indent="-342900">
                        <a:lnSpc>
                          <a:spcPct val="115000"/>
                        </a:lnSpc>
                        <a:spcBef>
                          <a:spcPts val="200"/>
                        </a:spcBef>
                        <a:spcAft>
                          <a:spcPts val="200"/>
                        </a:spcAft>
                        <a:buFont typeface="Arial"/>
                        <a:buChar char="•"/>
                        <a:tabLst>
                          <a:tab pos="228600" algn="l"/>
                        </a:tabLst>
                      </a:pPr>
                      <a:r>
                        <a:rPr lang="en-US" sz="1400" dirty="0" smtClean="0">
                          <a:solidFill>
                            <a:schemeClr val="tx1"/>
                          </a:solidFill>
                          <a:effectLst/>
                        </a:rPr>
                        <a:t>Number </a:t>
                      </a:r>
                      <a:r>
                        <a:rPr lang="en-US" sz="1400" dirty="0">
                          <a:solidFill>
                            <a:schemeClr val="tx1"/>
                          </a:solidFill>
                          <a:effectLst/>
                        </a:rPr>
                        <a:t>and Percent of </a:t>
                      </a:r>
                      <a:r>
                        <a:rPr lang="en-US" sz="1400" b="1" dirty="0">
                          <a:solidFill>
                            <a:schemeClr val="tx1"/>
                          </a:solidFill>
                          <a:effectLst/>
                        </a:rPr>
                        <a:t>Veterans</a:t>
                      </a:r>
                      <a:r>
                        <a:rPr lang="en-US" sz="1400" dirty="0">
                          <a:solidFill>
                            <a:schemeClr val="tx1"/>
                          </a:solidFill>
                          <a:effectLst/>
                        </a:rPr>
                        <a:t> Employed 2nd Quarter After Exit</a:t>
                      </a:r>
                    </a:p>
                    <a:p>
                      <a:pPr marL="342900" marR="0" lvl="0" indent="-342900">
                        <a:lnSpc>
                          <a:spcPct val="115000"/>
                        </a:lnSpc>
                        <a:spcBef>
                          <a:spcPts val="200"/>
                        </a:spcBef>
                        <a:spcAft>
                          <a:spcPts val="200"/>
                        </a:spcAft>
                        <a:buFont typeface="Arial"/>
                        <a:buChar char="•"/>
                        <a:tabLst>
                          <a:tab pos="228600" algn="l"/>
                        </a:tabLst>
                      </a:pPr>
                      <a:r>
                        <a:rPr lang="en-US" sz="1400" dirty="0">
                          <a:solidFill>
                            <a:schemeClr val="tx1"/>
                          </a:solidFill>
                          <a:effectLst/>
                        </a:rPr>
                        <a:t>Number and Percent </a:t>
                      </a:r>
                      <a:r>
                        <a:rPr lang="en-US" sz="1400" b="1" dirty="0">
                          <a:solidFill>
                            <a:schemeClr val="tx1"/>
                          </a:solidFill>
                          <a:effectLst/>
                        </a:rPr>
                        <a:t>of Individuals with Language Barriers</a:t>
                      </a:r>
                      <a:r>
                        <a:rPr lang="en-US" sz="1400" dirty="0">
                          <a:solidFill>
                            <a:schemeClr val="tx1"/>
                          </a:solidFill>
                          <a:effectLst/>
                        </a:rPr>
                        <a:t> Employed 2nd Quarter After Exit</a:t>
                      </a:r>
                    </a:p>
                    <a:p>
                      <a:pPr marL="342900" marR="0" lvl="0" indent="-342900">
                        <a:lnSpc>
                          <a:spcPct val="115000"/>
                        </a:lnSpc>
                        <a:spcBef>
                          <a:spcPts val="200"/>
                        </a:spcBef>
                        <a:spcAft>
                          <a:spcPts val="200"/>
                        </a:spcAft>
                        <a:buFont typeface="Arial"/>
                        <a:buChar char="•"/>
                        <a:tabLst>
                          <a:tab pos="228600" algn="l"/>
                        </a:tabLst>
                      </a:pPr>
                      <a:r>
                        <a:rPr lang="en-US" sz="1400" dirty="0">
                          <a:solidFill>
                            <a:schemeClr val="tx1"/>
                          </a:solidFill>
                          <a:effectLst/>
                        </a:rPr>
                        <a:t>Number and Percent of </a:t>
                      </a:r>
                      <a:r>
                        <a:rPr lang="en-US" sz="1400" b="1" dirty="0">
                          <a:solidFill>
                            <a:schemeClr val="tx1"/>
                          </a:solidFill>
                          <a:effectLst/>
                        </a:rPr>
                        <a:t>Individuals without High School Equivalency </a:t>
                      </a:r>
                      <a:r>
                        <a:rPr lang="en-US" sz="1400" dirty="0">
                          <a:solidFill>
                            <a:schemeClr val="tx1"/>
                          </a:solidFill>
                          <a:effectLst/>
                        </a:rPr>
                        <a:t>at Enrollment who are Employed 2nd Quarter After Exit</a:t>
                      </a:r>
                    </a:p>
                    <a:p>
                      <a:pPr marL="342900" marR="0" lvl="0" indent="-342900">
                        <a:lnSpc>
                          <a:spcPct val="115000"/>
                        </a:lnSpc>
                        <a:spcBef>
                          <a:spcPts val="200"/>
                        </a:spcBef>
                        <a:spcAft>
                          <a:spcPts val="200"/>
                        </a:spcAft>
                        <a:buFont typeface="Arial"/>
                        <a:buChar char="•"/>
                        <a:tabLst>
                          <a:tab pos="228600" algn="l"/>
                        </a:tabLst>
                      </a:pPr>
                      <a:r>
                        <a:rPr lang="en-US" sz="1400" dirty="0">
                          <a:solidFill>
                            <a:schemeClr val="tx1"/>
                          </a:solidFill>
                          <a:effectLst/>
                        </a:rPr>
                        <a:t>Number and </a:t>
                      </a:r>
                      <a:r>
                        <a:rPr lang="en-US" sz="1400" b="1" dirty="0">
                          <a:solidFill>
                            <a:schemeClr val="tx1"/>
                          </a:solidFill>
                          <a:effectLst/>
                        </a:rPr>
                        <a:t>Percent of Individuals receiving TANF or SNAP </a:t>
                      </a:r>
                      <a:r>
                        <a:rPr lang="en-US" sz="1400" dirty="0">
                          <a:solidFill>
                            <a:schemeClr val="tx1"/>
                          </a:solidFill>
                          <a:effectLst/>
                        </a:rPr>
                        <a:t>Employed 2nd Quarter After Exit</a:t>
                      </a:r>
                    </a:p>
                    <a:p>
                      <a:pPr marL="342900" marR="0" lvl="0" indent="-342900">
                        <a:lnSpc>
                          <a:spcPct val="115000"/>
                        </a:lnSpc>
                        <a:spcBef>
                          <a:spcPts val="200"/>
                        </a:spcBef>
                        <a:spcAft>
                          <a:spcPts val="200"/>
                        </a:spcAft>
                        <a:buFont typeface="Arial"/>
                        <a:buChar char="•"/>
                        <a:tabLst>
                          <a:tab pos="228600" algn="l"/>
                        </a:tabLst>
                      </a:pPr>
                      <a:r>
                        <a:rPr lang="en-US" sz="1400" dirty="0">
                          <a:solidFill>
                            <a:schemeClr val="tx1"/>
                          </a:solidFill>
                          <a:effectLst/>
                        </a:rPr>
                        <a:t>Number and </a:t>
                      </a:r>
                      <a:r>
                        <a:rPr lang="en-US" sz="1400" b="1" dirty="0">
                          <a:solidFill>
                            <a:schemeClr val="tx1"/>
                          </a:solidFill>
                          <a:effectLst/>
                        </a:rPr>
                        <a:t>Percent of Individuals with a Disability </a:t>
                      </a:r>
                      <a:r>
                        <a:rPr lang="en-US" sz="1400" dirty="0">
                          <a:solidFill>
                            <a:schemeClr val="tx1"/>
                          </a:solidFill>
                          <a:effectLst/>
                        </a:rPr>
                        <a:t>Employed 2nd Quarter After Exit</a:t>
                      </a:r>
                      <a:endParaRPr lang="en-US" sz="1400" dirty="0">
                        <a:solidFill>
                          <a:schemeClr val="tx1"/>
                        </a:solidFill>
                        <a:effectLst/>
                        <a:latin typeface="Calibri"/>
                        <a:ea typeface="Calibri"/>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nSpc>
                          <a:spcPct val="115000"/>
                        </a:lnSpc>
                        <a:spcBef>
                          <a:spcPts val="200"/>
                        </a:spcBef>
                        <a:spcAft>
                          <a:spcPts val="200"/>
                        </a:spcAft>
                      </a:pPr>
                      <a:endParaRPr lang="en-US" sz="1400" dirty="0" smtClean="0">
                        <a:solidFill>
                          <a:schemeClr val="tx1"/>
                        </a:solidFill>
                        <a:effectLst/>
                      </a:endParaRPr>
                    </a:p>
                    <a:p>
                      <a:pPr marL="0" marR="0">
                        <a:lnSpc>
                          <a:spcPct val="115000"/>
                        </a:lnSpc>
                        <a:spcBef>
                          <a:spcPts val="200"/>
                        </a:spcBef>
                        <a:spcAft>
                          <a:spcPts val="200"/>
                        </a:spcAft>
                      </a:pPr>
                      <a:r>
                        <a:rPr lang="en-US" sz="1400" dirty="0" smtClean="0">
                          <a:solidFill>
                            <a:schemeClr val="tx1"/>
                          </a:solidFill>
                          <a:effectLst/>
                        </a:rPr>
                        <a:t>All </a:t>
                      </a:r>
                      <a:r>
                        <a:rPr lang="en-US" sz="1400" dirty="0">
                          <a:solidFill>
                            <a:schemeClr val="tx1"/>
                          </a:solidFill>
                          <a:effectLst/>
                        </a:rPr>
                        <a:t>measures applied to each WIOA funding stream (separate reports):</a:t>
                      </a:r>
                    </a:p>
                    <a:p>
                      <a:pPr marL="342900" marR="0" lvl="0" indent="-342900">
                        <a:lnSpc>
                          <a:spcPct val="115000"/>
                        </a:lnSpc>
                        <a:spcBef>
                          <a:spcPts val="200"/>
                        </a:spcBef>
                        <a:spcAft>
                          <a:spcPts val="200"/>
                        </a:spcAft>
                        <a:buFont typeface="Arial"/>
                        <a:buChar char="•"/>
                        <a:tabLst>
                          <a:tab pos="228600" algn="l"/>
                        </a:tabLst>
                      </a:pPr>
                      <a:r>
                        <a:rPr lang="en-US" sz="1400" dirty="0">
                          <a:solidFill>
                            <a:schemeClr val="tx1"/>
                          </a:solidFill>
                          <a:effectLst/>
                        </a:rPr>
                        <a:t>All One Stop Career Center Customers (One-Stop Career Center report or statewide rollup)</a:t>
                      </a:r>
                    </a:p>
                    <a:p>
                      <a:pPr marL="342900" marR="0" lvl="0" indent="-342900">
                        <a:lnSpc>
                          <a:spcPct val="115000"/>
                        </a:lnSpc>
                        <a:spcBef>
                          <a:spcPts val="200"/>
                        </a:spcBef>
                        <a:spcAft>
                          <a:spcPts val="200"/>
                        </a:spcAft>
                        <a:buFont typeface="Arial"/>
                        <a:buChar char="•"/>
                        <a:tabLst>
                          <a:tab pos="228600" algn="l"/>
                        </a:tabLst>
                      </a:pPr>
                      <a:r>
                        <a:rPr lang="en-US" sz="1400" dirty="0">
                          <a:solidFill>
                            <a:schemeClr val="tx1"/>
                          </a:solidFill>
                          <a:effectLst/>
                        </a:rPr>
                        <a:t>Title II participants (adult education)</a:t>
                      </a:r>
                    </a:p>
                    <a:p>
                      <a:pPr marL="342900" marR="0" lvl="0" indent="-342900">
                        <a:lnSpc>
                          <a:spcPct val="115000"/>
                        </a:lnSpc>
                        <a:spcBef>
                          <a:spcPts val="200"/>
                        </a:spcBef>
                        <a:spcAft>
                          <a:spcPts val="200"/>
                        </a:spcAft>
                        <a:buFont typeface="Arial"/>
                        <a:buChar char="•"/>
                        <a:tabLst>
                          <a:tab pos="228600" algn="l"/>
                        </a:tabLst>
                      </a:pPr>
                      <a:r>
                        <a:rPr lang="en-US" sz="1400" dirty="0">
                          <a:solidFill>
                            <a:schemeClr val="tx1"/>
                          </a:solidFill>
                          <a:effectLst/>
                        </a:rPr>
                        <a:t>Title IV vocational rehabilitation participants (MRC and MCB)</a:t>
                      </a:r>
                      <a:endParaRPr lang="en-US" sz="1400" dirty="0">
                        <a:solidFill>
                          <a:schemeClr val="tx1"/>
                        </a:solidFill>
                        <a:effectLst/>
                        <a:latin typeface="Calibri"/>
                        <a:ea typeface="Calibri"/>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nSpc>
                          <a:spcPct val="115000"/>
                        </a:lnSpc>
                        <a:spcBef>
                          <a:spcPts val="200"/>
                        </a:spcBef>
                        <a:spcAft>
                          <a:spcPts val="200"/>
                        </a:spcAft>
                      </a:pPr>
                      <a:endParaRPr lang="en-US" sz="1400" dirty="0" smtClean="0">
                        <a:solidFill>
                          <a:schemeClr val="tx1"/>
                        </a:solidFill>
                        <a:effectLst/>
                      </a:endParaRPr>
                    </a:p>
                    <a:p>
                      <a:pPr marL="285750" marR="0" indent="-285750">
                        <a:lnSpc>
                          <a:spcPct val="115000"/>
                        </a:lnSpc>
                        <a:spcBef>
                          <a:spcPts val="200"/>
                        </a:spcBef>
                        <a:spcAft>
                          <a:spcPts val="200"/>
                        </a:spcAft>
                        <a:buFont typeface="Arial" pitchFamily="34" charset="0"/>
                        <a:buChar char="•"/>
                      </a:pPr>
                      <a:r>
                        <a:rPr lang="en-US" sz="1400" dirty="0" smtClean="0">
                          <a:effectLst/>
                        </a:rPr>
                        <a:t>Agencies</a:t>
                      </a:r>
                      <a:r>
                        <a:rPr lang="en-US" sz="1400" baseline="0" dirty="0" smtClean="0">
                          <a:effectLst/>
                        </a:rPr>
                        <a:t> collect data starting July 1, 2016.</a:t>
                      </a:r>
                    </a:p>
                    <a:p>
                      <a:pPr marL="285750" marR="0" indent="-285750">
                        <a:lnSpc>
                          <a:spcPct val="115000"/>
                        </a:lnSpc>
                        <a:spcBef>
                          <a:spcPts val="200"/>
                        </a:spcBef>
                        <a:spcAft>
                          <a:spcPts val="200"/>
                        </a:spcAft>
                        <a:buFont typeface="Arial" pitchFamily="34" charset="0"/>
                        <a:buChar char="•"/>
                      </a:pPr>
                      <a:r>
                        <a:rPr lang="en-US" sz="1400" dirty="0" smtClean="0">
                          <a:effectLst/>
                        </a:rPr>
                        <a:t>The first year will serve as the baseline period as it is the first time any partner will be collecting this information in this format.</a:t>
                      </a:r>
                    </a:p>
                    <a:p>
                      <a:pPr marL="285750" marR="0" indent="-285750" algn="l" defTabSz="914400" rtl="0" eaLnBrk="1" fontAlgn="auto" latinLnBrk="0" hangingPunct="1">
                        <a:lnSpc>
                          <a:spcPct val="115000"/>
                        </a:lnSpc>
                        <a:spcBef>
                          <a:spcPts val="200"/>
                        </a:spcBef>
                        <a:spcAft>
                          <a:spcPts val="200"/>
                        </a:spcAft>
                        <a:buClrTx/>
                        <a:buSzTx/>
                        <a:buFont typeface="Arial" pitchFamily="34" charset="0"/>
                        <a:buChar char="•"/>
                        <a:tabLst/>
                        <a:defRPr/>
                      </a:pPr>
                      <a:r>
                        <a:rPr lang="en-US" sz="1400" dirty="0" smtClean="0">
                          <a:solidFill>
                            <a:schemeClr val="tx1"/>
                          </a:solidFill>
                          <a:effectLst/>
                        </a:rPr>
                        <a:t>Targets:</a:t>
                      </a:r>
                      <a:r>
                        <a:rPr lang="en-US" sz="1400" baseline="0" dirty="0" smtClean="0">
                          <a:solidFill>
                            <a:schemeClr val="tx1"/>
                          </a:solidFill>
                          <a:effectLst/>
                        </a:rPr>
                        <a:t> </a:t>
                      </a:r>
                      <a:r>
                        <a:rPr lang="en-US" sz="1400" dirty="0" smtClean="0">
                          <a:solidFill>
                            <a:schemeClr val="tx1"/>
                          </a:solidFill>
                          <a:effectLst/>
                        </a:rPr>
                        <a:t>TBD</a:t>
                      </a:r>
                      <a:endParaRPr lang="en-US" sz="1400" dirty="0" smtClean="0">
                        <a:effectLst/>
                        <a:latin typeface="Calibri"/>
                        <a:ea typeface="Calibri"/>
                        <a:cs typeface="Times New Roman"/>
                      </a:endParaRPr>
                    </a:p>
                    <a:p>
                      <a:pPr marL="0" marR="0">
                        <a:lnSpc>
                          <a:spcPct val="115000"/>
                        </a:lnSpc>
                        <a:spcBef>
                          <a:spcPts val="200"/>
                        </a:spcBef>
                        <a:spcAft>
                          <a:spcPts val="200"/>
                        </a:spcAft>
                      </a:pPr>
                      <a:endParaRPr lang="en-US" sz="1400" dirty="0">
                        <a:solidFill>
                          <a:schemeClr val="tx1"/>
                        </a:solidFill>
                        <a:effectLst/>
                        <a:latin typeface="Calibri"/>
                        <a:ea typeface="Calibri"/>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sp>
        <p:nvSpPr>
          <p:cNvPr id="5" name="Slide Number Placeholder 3"/>
          <p:cNvSpPr txBox="1">
            <a:spLocks/>
          </p:cNvSpPr>
          <p:nvPr/>
        </p:nvSpPr>
        <p:spPr bwMode="auto">
          <a:xfrm>
            <a:off x="7848600" y="251618"/>
            <a:ext cx="304800" cy="36512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defPPr>
              <a:defRPr lang="en-US"/>
            </a:defPPr>
            <a:lvl1pPr algn="l" rtl="0" eaLnBrk="0" fontAlgn="base" hangingPunct="0">
              <a:spcBef>
                <a:spcPct val="0"/>
              </a:spcBef>
              <a:spcAft>
                <a:spcPct val="0"/>
              </a:spcAft>
              <a:defRPr sz="3200" kern="1200">
                <a:solidFill>
                  <a:schemeClr val="accent2"/>
                </a:solidFill>
                <a:latin typeface="Arial" panose="020B0604020202020204" pitchFamily="34" charset="0"/>
                <a:ea typeface="+mn-ea"/>
                <a:cs typeface="+mn-cs"/>
              </a:defRPr>
            </a:lvl1pPr>
            <a:lvl2pPr marL="742950" indent="-285750" algn="l" rtl="0" eaLnBrk="0" fontAlgn="base" hangingPunct="0">
              <a:spcBef>
                <a:spcPct val="0"/>
              </a:spcBef>
              <a:spcAft>
                <a:spcPct val="0"/>
              </a:spcAft>
              <a:defRPr sz="3200" kern="1200">
                <a:solidFill>
                  <a:schemeClr val="accent2"/>
                </a:solidFill>
                <a:latin typeface="Arial" panose="020B0604020202020204" pitchFamily="34" charset="0"/>
                <a:ea typeface="+mn-ea"/>
                <a:cs typeface="+mn-cs"/>
              </a:defRPr>
            </a:lvl2pPr>
            <a:lvl3pPr marL="1143000" indent="-228600" algn="l" rtl="0" eaLnBrk="0" fontAlgn="base" hangingPunct="0">
              <a:spcBef>
                <a:spcPct val="0"/>
              </a:spcBef>
              <a:spcAft>
                <a:spcPct val="0"/>
              </a:spcAft>
              <a:defRPr sz="3200" kern="1200">
                <a:solidFill>
                  <a:schemeClr val="accent2"/>
                </a:solidFill>
                <a:latin typeface="Arial" panose="020B0604020202020204" pitchFamily="34" charset="0"/>
                <a:ea typeface="+mn-ea"/>
                <a:cs typeface="+mn-cs"/>
              </a:defRPr>
            </a:lvl3pPr>
            <a:lvl4pPr marL="1600200" indent="-228600" algn="l" rtl="0" eaLnBrk="0" fontAlgn="base" hangingPunct="0">
              <a:spcBef>
                <a:spcPct val="0"/>
              </a:spcBef>
              <a:spcAft>
                <a:spcPct val="0"/>
              </a:spcAft>
              <a:defRPr sz="3200" kern="1200">
                <a:solidFill>
                  <a:schemeClr val="accent2"/>
                </a:solidFill>
                <a:latin typeface="Arial" panose="020B0604020202020204" pitchFamily="34" charset="0"/>
                <a:ea typeface="+mn-ea"/>
                <a:cs typeface="+mn-cs"/>
              </a:defRPr>
            </a:lvl4pPr>
            <a:lvl5pPr marL="2057400" indent="-228600" algn="l" rtl="0" eaLnBrk="0" fontAlgn="base" hangingPunct="0">
              <a:spcBef>
                <a:spcPct val="0"/>
              </a:spcBef>
              <a:spcAft>
                <a:spcPct val="0"/>
              </a:spcAft>
              <a:defRPr sz="3200" kern="1200">
                <a:solidFill>
                  <a:schemeClr val="accent2"/>
                </a:solidFill>
                <a:latin typeface="Arial" panose="020B0604020202020204" pitchFamily="34" charset="0"/>
                <a:ea typeface="+mn-ea"/>
                <a:cs typeface="+mn-cs"/>
              </a:defRPr>
            </a:lvl5pPr>
            <a:lvl6pPr marL="2514600" indent="-228600" algn="l" defTabSz="914400" rtl="0" eaLnBrk="0" fontAlgn="base" latinLnBrk="0" hangingPunct="0">
              <a:spcBef>
                <a:spcPct val="0"/>
              </a:spcBef>
              <a:spcAft>
                <a:spcPct val="0"/>
              </a:spcAft>
              <a:defRPr sz="3200" kern="1200">
                <a:solidFill>
                  <a:schemeClr val="accent2"/>
                </a:solidFill>
                <a:latin typeface="Arial" panose="020B0604020202020204" pitchFamily="34" charset="0"/>
                <a:ea typeface="+mn-ea"/>
                <a:cs typeface="+mn-cs"/>
              </a:defRPr>
            </a:lvl6pPr>
            <a:lvl7pPr marL="2971800" indent="-228600" algn="l" defTabSz="914400" rtl="0" eaLnBrk="0" fontAlgn="base" latinLnBrk="0" hangingPunct="0">
              <a:spcBef>
                <a:spcPct val="0"/>
              </a:spcBef>
              <a:spcAft>
                <a:spcPct val="0"/>
              </a:spcAft>
              <a:defRPr sz="3200" kern="1200">
                <a:solidFill>
                  <a:schemeClr val="accent2"/>
                </a:solidFill>
                <a:latin typeface="Arial" panose="020B0604020202020204" pitchFamily="34" charset="0"/>
                <a:ea typeface="+mn-ea"/>
                <a:cs typeface="+mn-cs"/>
              </a:defRPr>
            </a:lvl7pPr>
            <a:lvl8pPr marL="3429000" indent="-228600" algn="l" defTabSz="914400" rtl="0" eaLnBrk="0" fontAlgn="base" latinLnBrk="0" hangingPunct="0">
              <a:spcBef>
                <a:spcPct val="0"/>
              </a:spcBef>
              <a:spcAft>
                <a:spcPct val="0"/>
              </a:spcAft>
              <a:defRPr sz="3200" kern="1200">
                <a:solidFill>
                  <a:schemeClr val="accent2"/>
                </a:solidFill>
                <a:latin typeface="Arial" panose="020B0604020202020204" pitchFamily="34" charset="0"/>
                <a:ea typeface="+mn-ea"/>
                <a:cs typeface="+mn-cs"/>
              </a:defRPr>
            </a:lvl8pPr>
            <a:lvl9pPr marL="3886200" indent="-228600" algn="l" defTabSz="914400" rtl="0" eaLnBrk="0" fontAlgn="base" latinLnBrk="0" hangingPunct="0">
              <a:spcBef>
                <a:spcPct val="0"/>
              </a:spcBef>
              <a:spcAft>
                <a:spcPct val="0"/>
              </a:spcAft>
              <a:defRPr sz="3200" kern="1200">
                <a:solidFill>
                  <a:schemeClr val="accent2"/>
                </a:solidFill>
                <a:latin typeface="Arial" panose="020B0604020202020204" pitchFamily="34" charset="0"/>
                <a:ea typeface="+mn-ea"/>
                <a:cs typeface="+mn-cs"/>
              </a:defRPr>
            </a:lvl9pPr>
          </a:lstStyle>
          <a:p>
            <a:pPr eaLnBrk="1" hangingPunct="1"/>
            <a:endParaRPr lang="en-US" sz="1400" dirty="0"/>
          </a:p>
        </p:txBody>
      </p:sp>
      <p:sp>
        <p:nvSpPr>
          <p:cNvPr id="6" name="Title 1"/>
          <p:cNvSpPr txBox="1">
            <a:spLocks/>
          </p:cNvSpPr>
          <p:nvPr/>
        </p:nvSpPr>
        <p:spPr bwMode="auto">
          <a:xfrm>
            <a:off x="803275" y="-152400"/>
            <a:ext cx="9026525"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sz="3200">
                <a:solidFill>
                  <a:schemeClr val="accent2"/>
                </a:solidFill>
                <a:latin typeface="Arial" panose="020B0604020202020204" pitchFamily="34" charset="0"/>
              </a:defRPr>
            </a:lvl1pPr>
            <a:lvl2pPr marL="742950" indent="-285750">
              <a:defRPr sz="3200">
                <a:solidFill>
                  <a:schemeClr val="accent2"/>
                </a:solidFill>
                <a:latin typeface="Arial" panose="020B0604020202020204" pitchFamily="34" charset="0"/>
              </a:defRPr>
            </a:lvl2pPr>
            <a:lvl3pPr marL="1143000" indent="-228600">
              <a:defRPr sz="3200">
                <a:solidFill>
                  <a:schemeClr val="accent2"/>
                </a:solidFill>
                <a:latin typeface="Arial" panose="020B0604020202020204" pitchFamily="34" charset="0"/>
              </a:defRPr>
            </a:lvl3pPr>
            <a:lvl4pPr marL="1600200" indent="-228600">
              <a:defRPr sz="3200">
                <a:solidFill>
                  <a:schemeClr val="accent2"/>
                </a:solidFill>
                <a:latin typeface="Arial" panose="020B0604020202020204" pitchFamily="34" charset="0"/>
              </a:defRPr>
            </a:lvl4pPr>
            <a:lvl5pPr marL="2057400" indent="-228600">
              <a:defRPr sz="3200">
                <a:solidFill>
                  <a:schemeClr val="accent2"/>
                </a:solidFill>
                <a:latin typeface="Arial" panose="020B0604020202020204" pitchFamily="34" charset="0"/>
              </a:defRPr>
            </a:lvl5pPr>
            <a:lvl6pPr marL="2514600" indent="-228600" eaLnBrk="0" fontAlgn="base" hangingPunct="0">
              <a:spcBef>
                <a:spcPct val="0"/>
              </a:spcBef>
              <a:spcAft>
                <a:spcPct val="0"/>
              </a:spcAft>
              <a:defRPr sz="3200">
                <a:solidFill>
                  <a:schemeClr val="accent2"/>
                </a:solidFill>
                <a:latin typeface="Arial" panose="020B0604020202020204" pitchFamily="34" charset="0"/>
              </a:defRPr>
            </a:lvl6pPr>
            <a:lvl7pPr marL="2971800" indent="-228600" eaLnBrk="0" fontAlgn="base" hangingPunct="0">
              <a:spcBef>
                <a:spcPct val="0"/>
              </a:spcBef>
              <a:spcAft>
                <a:spcPct val="0"/>
              </a:spcAft>
              <a:defRPr sz="3200">
                <a:solidFill>
                  <a:schemeClr val="accent2"/>
                </a:solidFill>
                <a:latin typeface="Arial" panose="020B0604020202020204" pitchFamily="34" charset="0"/>
              </a:defRPr>
            </a:lvl7pPr>
            <a:lvl8pPr marL="3429000" indent="-228600" eaLnBrk="0" fontAlgn="base" hangingPunct="0">
              <a:spcBef>
                <a:spcPct val="0"/>
              </a:spcBef>
              <a:spcAft>
                <a:spcPct val="0"/>
              </a:spcAft>
              <a:defRPr sz="3200">
                <a:solidFill>
                  <a:schemeClr val="accent2"/>
                </a:solidFill>
                <a:latin typeface="Arial" panose="020B0604020202020204" pitchFamily="34" charset="0"/>
              </a:defRPr>
            </a:lvl8pPr>
            <a:lvl9pPr marL="3886200" indent="-228600" eaLnBrk="0" fontAlgn="base" hangingPunct="0">
              <a:spcBef>
                <a:spcPct val="0"/>
              </a:spcBef>
              <a:spcAft>
                <a:spcPct val="0"/>
              </a:spcAft>
              <a:defRPr sz="3200">
                <a:solidFill>
                  <a:schemeClr val="accent2"/>
                </a:solidFill>
                <a:latin typeface="Arial" panose="020B0604020202020204" pitchFamily="34" charset="0"/>
              </a:defRPr>
            </a:lvl9pPr>
          </a:lstStyle>
          <a:p>
            <a:pPr>
              <a:lnSpc>
                <a:spcPct val="90000"/>
              </a:lnSpc>
            </a:pPr>
            <a:r>
              <a:rPr lang="en-US" sz="2400" b="1" dirty="0">
                <a:solidFill>
                  <a:srgbClr val="FFC000"/>
                </a:solidFill>
                <a:latin typeface="+mn-lt"/>
              </a:rPr>
              <a:t>Combined Plan:</a:t>
            </a:r>
          </a:p>
          <a:p>
            <a:pPr eaLnBrk="1" hangingPunct="1">
              <a:lnSpc>
                <a:spcPct val="90000"/>
              </a:lnSpc>
            </a:pPr>
            <a:r>
              <a:rPr lang="en-US" sz="2400" b="1" i="1" dirty="0" smtClean="0">
                <a:solidFill>
                  <a:srgbClr val="FFC000"/>
                </a:solidFill>
                <a:latin typeface="+mn-lt"/>
              </a:rPr>
              <a:t>Results for Key Job Seeker Groups</a:t>
            </a:r>
            <a:endParaRPr lang="en-US" sz="2400" b="1" i="1" dirty="0">
              <a:solidFill>
                <a:srgbClr val="FFC000"/>
              </a:solidFill>
              <a:latin typeface="+mn-lt"/>
            </a:endParaRPr>
          </a:p>
        </p:txBody>
      </p:sp>
    </p:spTree>
    <p:extLst>
      <p:ext uri="{BB962C8B-B14F-4D97-AF65-F5344CB8AC3E}">
        <p14:creationId xmlns:p14="http://schemas.microsoft.com/office/powerpoint/2010/main" val="3644677359"/>
      </p:ext>
    </p:extLst>
  </p:cSld>
  <p:clrMapOvr>
    <a:masterClrMapping/>
  </p:clrMapOvr>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bwMode="auto">
          <a:xfrm>
            <a:off x="803275" y="-152400"/>
            <a:ext cx="9026525"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sz="3200">
                <a:solidFill>
                  <a:schemeClr val="accent2"/>
                </a:solidFill>
                <a:latin typeface="Arial" panose="020B0604020202020204" pitchFamily="34" charset="0"/>
              </a:defRPr>
            </a:lvl1pPr>
            <a:lvl2pPr marL="742950" indent="-285750">
              <a:defRPr sz="3200">
                <a:solidFill>
                  <a:schemeClr val="accent2"/>
                </a:solidFill>
                <a:latin typeface="Arial" panose="020B0604020202020204" pitchFamily="34" charset="0"/>
              </a:defRPr>
            </a:lvl2pPr>
            <a:lvl3pPr marL="1143000" indent="-228600">
              <a:defRPr sz="3200">
                <a:solidFill>
                  <a:schemeClr val="accent2"/>
                </a:solidFill>
                <a:latin typeface="Arial" panose="020B0604020202020204" pitchFamily="34" charset="0"/>
              </a:defRPr>
            </a:lvl3pPr>
            <a:lvl4pPr marL="1600200" indent="-228600">
              <a:defRPr sz="3200">
                <a:solidFill>
                  <a:schemeClr val="accent2"/>
                </a:solidFill>
                <a:latin typeface="Arial" panose="020B0604020202020204" pitchFamily="34" charset="0"/>
              </a:defRPr>
            </a:lvl4pPr>
            <a:lvl5pPr marL="2057400" indent="-228600">
              <a:defRPr sz="3200">
                <a:solidFill>
                  <a:schemeClr val="accent2"/>
                </a:solidFill>
                <a:latin typeface="Arial" panose="020B0604020202020204" pitchFamily="34" charset="0"/>
              </a:defRPr>
            </a:lvl5pPr>
            <a:lvl6pPr marL="2514600" indent="-228600" eaLnBrk="0" fontAlgn="base" hangingPunct="0">
              <a:spcBef>
                <a:spcPct val="0"/>
              </a:spcBef>
              <a:spcAft>
                <a:spcPct val="0"/>
              </a:spcAft>
              <a:defRPr sz="3200">
                <a:solidFill>
                  <a:schemeClr val="accent2"/>
                </a:solidFill>
                <a:latin typeface="Arial" panose="020B0604020202020204" pitchFamily="34" charset="0"/>
              </a:defRPr>
            </a:lvl6pPr>
            <a:lvl7pPr marL="2971800" indent="-228600" eaLnBrk="0" fontAlgn="base" hangingPunct="0">
              <a:spcBef>
                <a:spcPct val="0"/>
              </a:spcBef>
              <a:spcAft>
                <a:spcPct val="0"/>
              </a:spcAft>
              <a:defRPr sz="3200">
                <a:solidFill>
                  <a:schemeClr val="accent2"/>
                </a:solidFill>
                <a:latin typeface="Arial" panose="020B0604020202020204" pitchFamily="34" charset="0"/>
              </a:defRPr>
            </a:lvl7pPr>
            <a:lvl8pPr marL="3429000" indent="-228600" eaLnBrk="0" fontAlgn="base" hangingPunct="0">
              <a:spcBef>
                <a:spcPct val="0"/>
              </a:spcBef>
              <a:spcAft>
                <a:spcPct val="0"/>
              </a:spcAft>
              <a:defRPr sz="3200">
                <a:solidFill>
                  <a:schemeClr val="accent2"/>
                </a:solidFill>
                <a:latin typeface="Arial" panose="020B0604020202020204" pitchFamily="34" charset="0"/>
              </a:defRPr>
            </a:lvl8pPr>
            <a:lvl9pPr marL="3886200" indent="-228600" eaLnBrk="0" fontAlgn="base" hangingPunct="0">
              <a:spcBef>
                <a:spcPct val="0"/>
              </a:spcBef>
              <a:spcAft>
                <a:spcPct val="0"/>
              </a:spcAft>
              <a:defRPr sz="3200">
                <a:solidFill>
                  <a:schemeClr val="accent2"/>
                </a:solidFill>
                <a:latin typeface="Arial" panose="020B0604020202020204" pitchFamily="34" charset="0"/>
              </a:defRPr>
            </a:lvl9pPr>
          </a:lstStyle>
          <a:p>
            <a:pPr>
              <a:lnSpc>
                <a:spcPct val="90000"/>
              </a:lnSpc>
            </a:pPr>
            <a:r>
              <a:rPr lang="en-US" sz="2400" b="1" dirty="0">
                <a:solidFill>
                  <a:srgbClr val="FFC000"/>
                </a:solidFill>
                <a:latin typeface="+mn-lt"/>
              </a:rPr>
              <a:t>Combined Plan:</a:t>
            </a:r>
          </a:p>
          <a:p>
            <a:pPr eaLnBrk="1" hangingPunct="1">
              <a:lnSpc>
                <a:spcPct val="90000"/>
              </a:lnSpc>
            </a:pPr>
            <a:r>
              <a:rPr lang="en-US" sz="2400" b="1" i="1" dirty="0" smtClean="0">
                <a:solidFill>
                  <a:srgbClr val="FFC000"/>
                </a:solidFill>
                <a:latin typeface="+mn-lt"/>
              </a:rPr>
              <a:t>Career Pathway Results</a:t>
            </a:r>
            <a:endParaRPr lang="en-US" sz="2400" b="1" i="1" dirty="0">
              <a:solidFill>
                <a:srgbClr val="FFC000"/>
              </a:solidFill>
              <a:latin typeface="+mn-lt"/>
            </a:endParaRPr>
          </a:p>
        </p:txBody>
      </p:sp>
      <p:graphicFrame>
        <p:nvGraphicFramePr>
          <p:cNvPr id="7" name="Content Placeholder 1"/>
          <p:cNvGraphicFramePr>
            <a:graphicFrameLocks/>
          </p:cNvGraphicFramePr>
          <p:nvPr>
            <p:extLst>
              <p:ext uri="{D42A27DB-BD31-4B8C-83A1-F6EECF244321}">
                <p14:modId xmlns:p14="http://schemas.microsoft.com/office/powerpoint/2010/main" val="2244258170"/>
              </p:ext>
            </p:extLst>
          </p:nvPr>
        </p:nvGraphicFramePr>
        <p:xfrm>
          <a:off x="152400" y="1173163"/>
          <a:ext cx="8686800" cy="5233289"/>
        </p:xfrm>
        <a:graphic>
          <a:graphicData uri="http://schemas.openxmlformats.org/drawingml/2006/table">
            <a:tbl>
              <a:tblPr firstRow="1" firstCol="1" bandRow="1">
                <a:tableStyleId>{5C22544A-7EE6-4342-B048-85BDC9FD1C3A}</a:tableStyleId>
              </a:tblPr>
              <a:tblGrid>
                <a:gridCol w="1554649"/>
                <a:gridCol w="4164419"/>
                <a:gridCol w="2009402"/>
                <a:gridCol w="958330"/>
              </a:tblGrid>
              <a:tr h="538353">
                <a:tc>
                  <a:txBody>
                    <a:bodyPr/>
                    <a:lstStyle/>
                    <a:p>
                      <a:pPr marL="0" marR="0">
                        <a:lnSpc>
                          <a:spcPct val="115000"/>
                        </a:lnSpc>
                        <a:spcBef>
                          <a:spcPts val="0"/>
                        </a:spcBef>
                        <a:spcAft>
                          <a:spcPts val="0"/>
                        </a:spcAft>
                      </a:pPr>
                      <a:r>
                        <a:rPr lang="en-US" sz="1400" dirty="0">
                          <a:effectLst/>
                          <a:latin typeface="+mn-lt"/>
                        </a:rPr>
                        <a:t>Evaluation Question</a:t>
                      </a:r>
                      <a:endParaRPr lang="en-US" sz="1400" dirty="0">
                        <a:effectLst/>
                        <a:latin typeface="+mn-lt"/>
                        <a:ea typeface="Calibri"/>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solidFill>
                  </a:tcPr>
                </a:tc>
                <a:tc>
                  <a:txBody>
                    <a:bodyPr/>
                    <a:lstStyle/>
                    <a:p>
                      <a:pPr marL="0" marR="0">
                        <a:lnSpc>
                          <a:spcPct val="115000"/>
                        </a:lnSpc>
                        <a:spcBef>
                          <a:spcPts val="200"/>
                        </a:spcBef>
                        <a:spcAft>
                          <a:spcPts val="200"/>
                        </a:spcAft>
                      </a:pPr>
                      <a:r>
                        <a:rPr lang="en-US" sz="1400" dirty="0" smtClean="0">
                          <a:effectLst/>
                          <a:latin typeface="+mn-lt"/>
                        </a:rPr>
                        <a:t>DRAFT Measure (State-Designed)</a:t>
                      </a:r>
                      <a:endParaRPr lang="en-US" sz="1400" dirty="0">
                        <a:effectLst/>
                        <a:latin typeface="+mn-lt"/>
                        <a:ea typeface="Calibri"/>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solidFill>
                  </a:tcPr>
                </a:tc>
                <a:tc>
                  <a:txBody>
                    <a:bodyPr/>
                    <a:lstStyle/>
                    <a:p>
                      <a:pPr marL="0" marR="0">
                        <a:lnSpc>
                          <a:spcPct val="115000"/>
                        </a:lnSpc>
                        <a:spcBef>
                          <a:spcPts val="200"/>
                        </a:spcBef>
                        <a:spcAft>
                          <a:spcPts val="200"/>
                        </a:spcAft>
                      </a:pPr>
                      <a:r>
                        <a:rPr lang="en-US" sz="1400" dirty="0">
                          <a:effectLst/>
                          <a:latin typeface="+mn-lt"/>
                        </a:rPr>
                        <a:t>Who is Included In Measure?</a:t>
                      </a:r>
                      <a:endParaRPr lang="en-US" sz="1400" dirty="0">
                        <a:effectLst/>
                        <a:latin typeface="+mn-lt"/>
                        <a:ea typeface="Calibri"/>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solidFill>
                  </a:tcPr>
                </a:tc>
                <a:tc>
                  <a:txBody>
                    <a:bodyPr/>
                    <a:lstStyle/>
                    <a:p>
                      <a:pPr marL="0" marR="0">
                        <a:lnSpc>
                          <a:spcPct val="115000"/>
                        </a:lnSpc>
                        <a:spcBef>
                          <a:spcPts val="200"/>
                        </a:spcBef>
                        <a:spcAft>
                          <a:spcPts val="200"/>
                        </a:spcAft>
                      </a:pPr>
                      <a:r>
                        <a:rPr lang="en-US" sz="1400" dirty="0">
                          <a:effectLst/>
                          <a:latin typeface="+mn-lt"/>
                        </a:rPr>
                        <a:t>Targets</a:t>
                      </a:r>
                      <a:endParaRPr lang="en-US" sz="1400" dirty="0">
                        <a:effectLst/>
                        <a:latin typeface="+mn-lt"/>
                        <a:ea typeface="Calibri"/>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solidFill>
                  </a:tcPr>
                </a:tc>
              </a:tr>
              <a:tr h="4384484">
                <a:tc>
                  <a:txBody>
                    <a:bodyPr/>
                    <a:lstStyle/>
                    <a:p>
                      <a:pPr>
                        <a:spcAft>
                          <a:spcPts val="600"/>
                        </a:spcAft>
                      </a:pPr>
                      <a:endParaRPr lang="en-US" sz="1400" b="1" dirty="0" smtClean="0">
                        <a:effectLst/>
                        <a:latin typeface="+mn-lt"/>
                        <a:cs typeface="Times New Roman"/>
                      </a:endParaRPr>
                    </a:p>
                    <a:p>
                      <a:pPr>
                        <a:spcAft>
                          <a:spcPts val="600"/>
                        </a:spcAft>
                      </a:pPr>
                      <a:r>
                        <a:rPr lang="en-US" sz="1400" b="1" dirty="0" smtClean="0">
                          <a:effectLst/>
                          <a:latin typeface="+mn-lt"/>
                          <a:cs typeface="Times New Roman"/>
                        </a:rPr>
                        <a:t>Are </a:t>
                      </a:r>
                      <a:r>
                        <a:rPr lang="en-US" sz="1400" b="1" dirty="0">
                          <a:effectLst/>
                          <a:latin typeface="+mn-lt"/>
                          <a:cs typeface="Times New Roman"/>
                        </a:rPr>
                        <a:t>programs assisting individuals to move along a career pathway toward self-sustaining wages?</a:t>
                      </a:r>
                      <a:endParaRPr lang="en-US" sz="1400" dirty="0">
                        <a:effectLst/>
                        <a:latin typeface="+mn-lt"/>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solidFill>
                  </a:tcPr>
                </a:tc>
                <a:tc>
                  <a:txBody>
                    <a:bodyPr/>
                    <a:lstStyle/>
                    <a:p>
                      <a:pPr marL="0" marR="0">
                        <a:lnSpc>
                          <a:spcPct val="115000"/>
                        </a:lnSpc>
                        <a:spcBef>
                          <a:spcPts val="200"/>
                        </a:spcBef>
                        <a:spcAft>
                          <a:spcPts val="200"/>
                        </a:spcAft>
                      </a:pPr>
                      <a:endParaRPr lang="en-US" sz="1200" dirty="0" smtClean="0">
                        <a:effectLst/>
                        <a:latin typeface="+mn-lt"/>
                        <a:ea typeface="Calibri"/>
                        <a:cs typeface="Times New Roman"/>
                      </a:endParaRPr>
                    </a:p>
                    <a:p>
                      <a:pPr marL="0" marR="0">
                        <a:lnSpc>
                          <a:spcPct val="115000"/>
                        </a:lnSpc>
                        <a:spcBef>
                          <a:spcPts val="200"/>
                        </a:spcBef>
                        <a:spcAft>
                          <a:spcPts val="200"/>
                        </a:spcAft>
                      </a:pPr>
                      <a:r>
                        <a:rPr lang="en-US" sz="1200" dirty="0" smtClean="0">
                          <a:effectLst/>
                          <a:latin typeface="+mn-lt"/>
                          <a:ea typeface="Calibri"/>
                          <a:cs typeface="Times New Roman"/>
                        </a:rPr>
                        <a:t>Track an </a:t>
                      </a:r>
                      <a:r>
                        <a:rPr lang="en-US" sz="1200" u="sng" dirty="0">
                          <a:effectLst/>
                          <a:latin typeface="+mn-lt"/>
                          <a:ea typeface="Calibri"/>
                          <a:cs typeface="Times New Roman"/>
                        </a:rPr>
                        <a:t>individual</a:t>
                      </a:r>
                      <a:r>
                        <a:rPr lang="en-US" sz="1200" dirty="0">
                          <a:effectLst/>
                          <a:latin typeface="+mn-lt"/>
                          <a:ea typeface="Calibri"/>
                          <a:cs typeface="Times New Roman"/>
                        </a:rPr>
                        <a:t> across programs over multiple years:</a:t>
                      </a:r>
                    </a:p>
                    <a:p>
                      <a:pPr marL="342900" marR="0" lvl="0" indent="-342900">
                        <a:lnSpc>
                          <a:spcPct val="115000"/>
                        </a:lnSpc>
                        <a:spcBef>
                          <a:spcPts val="200"/>
                        </a:spcBef>
                        <a:spcAft>
                          <a:spcPts val="200"/>
                        </a:spcAft>
                        <a:buFont typeface="Arial"/>
                        <a:buChar char="•"/>
                        <a:tabLst>
                          <a:tab pos="228600" algn="l"/>
                        </a:tabLst>
                      </a:pPr>
                      <a:r>
                        <a:rPr lang="en-US" sz="1200" b="1" dirty="0">
                          <a:effectLst/>
                          <a:latin typeface="+mn-lt"/>
                          <a:ea typeface="Calibri"/>
                          <a:cs typeface="Times New Roman"/>
                        </a:rPr>
                        <a:t>Report on pattern of “bundled” services </a:t>
                      </a:r>
                      <a:r>
                        <a:rPr lang="en-US" sz="1200" dirty="0">
                          <a:effectLst/>
                          <a:latin typeface="+mn-lt"/>
                          <a:ea typeface="Calibri"/>
                          <a:cs typeface="Times New Roman"/>
                        </a:rPr>
                        <a:t>or service use across Career Centers, adult education, vocational rehab, higher education etc. services</a:t>
                      </a:r>
                    </a:p>
                    <a:p>
                      <a:pPr marL="342900" marR="0" lvl="0" indent="-342900" algn="l" defTabSz="914400" rtl="0" eaLnBrk="1" fontAlgn="auto" latinLnBrk="0" hangingPunct="1">
                        <a:lnSpc>
                          <a:spcPct val="115000"/>
                        </a:lnSpc>
                        <a:spcBef>
                          <a:spcPts val="200"/>
                        </a:spcBef>
                        <a:spcAft>
                          <a:spcPts val="200"/>
                        </a:spcAft>
                        <a:buClrTx/>
                        <a:buSzTx/>
                        <a:buFont typeface="Arial"/>
                        <a:buChar char="•"/>
                        <a:tabLst>
                          <a:tab pos="228600" algn="l"/>
                        </a:tabLst>
                        <a:defRPr/>
                      </a:pPr>
                      <a:r>
                        <a:rPr lang="en-US" sz="1200" b="1" dirty="0" smtClean="0">
                          <a:latin typeface="+mn-lt"/>
                        </a:rPr>
                        <a:t>Number and percentage of individuals who complete a Career Action Plan </a:t>
                      </a:r>
                      <a:r>
                        <a:rPr lang="en-US" sz="1200" b="0" dirty="0" smtClean="0">
                          <a:latin typeface="+mn-lt"/>
                        </a:rPr>
                        <a:t>(CAP) with assessments (education, TORQ, CRI, inventory)</a:t>
                      </a:r>
                    </a:p>
                    <a:p>
                      <a:pPr marL="381000" marR="0" lvl="0" indent="-381000" algn="l" defTabSz="914400" rtl="0" eaLnBrk="0" fontAlgn="base" latinLnBrk="0" hangingPunct="0">
                        <a:lnSpc>
                          <a:spcPct val="100000"/>
                        </a:lnSpc>
                        <a:spcBef>
                          <a:spcPct val="0"/>
                        </a:spcBef>
                        <a:spcAft>
                          <a:spcPts val="1200"/>
                        </a:spcAft>
                        <a:buClrTx/>
                        <a:buSzPct val="100000"/>
                        <a:buFont typeface="Wingdings" pitchFamily="2" charset="2"/>
                        <a:buChar char="n"/>
                        <a:tabLst/>
                        <a:defRPr/>
                      </a:pPr>
                      <a:r>
                        <a:rPr kumimoji="0" lang="en-US" sz="1200" b="1" i="0" u="none" strike="noStrike" kern="0" cap="none" spc="0" normalizeH="0" baseline="0" noProof="0" dirty="0" smtClean="0">
                          <a:ln>
                            <a:noFill/>
                          </a:ln>
                          <a:solidFill>
                            <a:srgbClr val="000000"/>
                          </a:solidFill>
                          <a:effectLst/>
                          <a:uLnTx/>
                          <a:uFillTx/>
                          <a:latin typeface="+mn-lt"/>
                          <a:cs typeface="Calibri" pitchFamily="34" charset="0"/>
                        </a:rPr>
                        <a:t>Number and percentage with CAP who complete education and training credentials </a:t>
                      </a:r>
                      <a:r>
                        <a:rPr kumimoji="0" lang="en-US" sz="1200" b="0" i="0" u="none" strike="noStrike" kern="0" cap="none" spc="0" normalizeH="0" baseline="0" noProof="0" dirty="0" smtClean="0">
                          <a:ln>
                            <a:noFill/>
                          </a:ln>
                          <a:solidFill>
                            <a:srgbClr val="000000"/>
                          </a:solidFill>
                          <a:effectLst/>
                          <a:uLnTx/>
                          <a:uFillTx/>
                          <a:latin typeface="+mn-lt"/>
                          <a:cs typeface="Calibri" pitchFamily="34" charset="0"/>
                        </a:rPr>
                        <a:t>called for in CAP (e.g. </a:t>
                      </a:r>
                      <a:r>
                        <a:rPr kumimoji="0" lang="en-US" sz="1200" b="0" i="0" u="none" strike="noStrike" kern="0" cap="none" spc="0" normalizeH="0" baseline="0" noProof="0" dirty="0" err="1" smtClean="0">
                          <a:ln>
                            <a:noFill/>
                          </a:ln>
                          <a:solidFill>
                            <a:srgbClr val="000000"/>
                          </a:solidFill>
                          <a:effectLst/>
                          <a:uLnTx/>
                          <a:uFillTx/>
                          <a:latin typeface="+mn-lt"/>
                          <a:cs typeface="Calibri" pitchFamily="34" charset="0"/>
                        </a:rPr>
                        <a:t>HiSet</a:t>
                      </a:r>
                      <a:r>
                        <a:rPr kumimoji="0" lang="en-US" sz="1200" b="0" i="0" u="none" strike="noStrike" kern="0" cap="none" spc="0" normalizeH="0" baseline="0" noProof="0" dirty="0" smtClean="0">
                          <a:ln>
                            <a:noFill/>
                          </a:ln>
                          <a:solidFill>
                            <a:srgbClr val="000000"/>
                          </a:solidFill>
                          <a:effectLst/>
                          <a:uLnTx/>
                          <a:uFillTx/>
                          <a:latin typeface="+mn-lt"/>
                          <a:cs typeface="Calibri" pitchFamily="34" charset="0"/>
                        </a:rPr>
                        <a:t>, ESOL, ITA, CEIS, community college through fin aid, NEG, TRADE, </a:t>
                      </a:r>
                      <a:r>
                        <a:rPr kumimoji="0" lang="en-US" sz="1200" b="0" i="0" u="none" strike="noStrike" kern="0" cap="none" spc="0" normalizeH="0" baseline="0" noProof="0" dirty="0" err="1" smtClean="0">
                          <a:ln>
                            <a:noFill/>
                          </a:ln>
                          <a:solidFill>
                            <a:srgbClr val="000000"/>
                          </a:solidFill>
                          <a:effectLst/>
                          <a:uLnTx/>
                          <a:uFillTx/>
                          <a:latin typeface="+mn-lt"/>
                          <a:cs typeface="Calibri" pitchFamily="34" charset="0"/>
                        </a:rPr>
                        <a:t>etc</a:t>
                      </a:r>
                      <a:r>
                        <a:rPr kumimoji="0" lang="en-US" sz="1200" b="0" i="0" u="none" strike="noStrike" kern="0" cap="none" spc="0" normalizeH="0" baseline="0" noProof="0" dirty="0" smtClean="0">
                          <a:ln>
                            <a:noFill/>
                          </a:ln>
                          <a:solidFill>
                            <a:srgbClr val="000000"/>
                          </a:solidFill>
                          <a:effectLst/>
                          <a:uLnTx/>
                          <a:uFillTx/>
                          <a:latin typeface="+mn-lt"/>
                          <a:cs typeface="Calibri" pitchFamily="34" charset="0"/>
                        </a:rPr>
                        <a:t>) in </a:t>
                      </a:r>
                      <a:r>
                        <a:rPr kumimoji="0" lang="en-US" sz="1200" b="0" i="0" u="none" strike="noStrike" kern="0" cap="none" spc="0" normalizeH="0" baseline="0" noProof="0" dirty="0" err="1" smtClean="0">
                          <a:ln>
                            <a:noFill/>
                          </a:ln>
                          <a:solidFill>
                            <a:srgbClr val="000000"/>
                          </a:solidFill>
                          <a:effectLst/>
                          <a:uLnTx/>
                          <a:uFillTx/>
                          <a:latin typeface="+mn-lt"/>
                          <a:cs typeface="Calibri" pitchFamily="34" charset="0"/>
                        </a:rPr>
                        <a:t>JobQuest</a:t>
                      </a:r>
                      <a:r>
                        <a:rPr kumimoji="0" lang="en-US" sz="1200" b="0" i="0" u="none" strike="noStrike" kern="0" cap="none" spc="0" normalizeH="0" baseline="0" noProof="0" dirty="0" smtClean="0">
                          <a:ln>
                            <a:noFill/>
                          </a:ln>
                          <a:solidFill>
                            <a:srgbClr val="000000"/>
                          </a:solidFill>
                          <a:effectLst/>
                          <a:uLnTx/>
                          <a:uFillTx/>
                          <a:latin typeface="+mn-lt"/>
                          <a:cs typeface="Calibri" pitchFamily="34" charset="0"/>
                        </a:rPr>
                        <a:t> (even if partner agency)</a:t>
                      </a:r>
                    </a:p>
                    <a:p>
                      <a:pPr marL="1028700" marR="0" lvl="3" indent="-457200" algn="l" defTabSz="914400" rtl="0" eaLnBrk="0" fontAlgn="base" latinLnBrk="0" hangingPunct="0">
                        <a:lnSpc>
                          <a:spcPct val="100000"/>
                        </a:lnSpc>
                        <a:spcBef>
                          <a:spcPct val="0"/>
                        </a:spcBef>
                        <a:spcAft>
                          <a:spcPts val="1200"/>
                        </a:spcAft>
                        <a:buClr>
                          <a:srgbClr val="FFC000"/>
                        </a:buClr>
                        <a:buSzTx/>
                        <a:buFont typeface="Arial" pitchFamily="34" charset="0"/>
                        <a:buChar char="•"/>
                        <a:tabLst/>
                        <a:defRPr/>
                      </a:pPr>
                      <a:r>
                        <a:rPr kumimoji="0" lang="en-US" sz="1200" b="0" i="1" u="none" strike="noStrike" kern="0" cap="none" spc="0" normalizeH="0" baseline="0" noProof="0" dirty="0" smtClean="0">
                          <a:ln>
                            <a:noFill/>
                          </a:ln>
                          <a:solidFill>
                            <a:schemeClr val="tx1"/>
                          </a:solidFill>
                          <a:effectLst/>
                          <a:uLnTx/>
                          <a:uFillTx/>
                          <a:latin typeface="+mn-lt"/>
                          <a:cs typeface="Calibri" pitchFamily="34" charset="0"/>
                        </a:rPr>
                        <a:t>Average length of time for credential completion</a:t>
                      </a:r>
                    </a:p>
                    <a:p>
                      <a:pPr marL="1028700" marR="0" lvl="3" indent="-457200" algn="l" defTabSz="914400" rtl="0" eaLnBrk="0" fontAlgn="base" latinLnBrk="0" hangingPunct="0">
                        <a:lnSpc>
                          <a:spcPct val="100000"/>
                        </a:lnSpc>
                        <a:spcBef>
                          <a:spcPct val="0"/>
                        </a:spcBef>
                        <a:spcAft>
                          <a:spcPts val="1200"/>
                        </a:spcAft>
                        <a:buClr>
                          <a:srgbClr val="FFC000"/>
                        </a:buClr>
                        <a:buSzTx/>
                        <a:buFont typeface="Arial" pitchFamily="34" charset="0"/>
                        <a:buChar char="•"/>
                        <a:tabLst/>
                        <a:defRPr/>
                      </a:pPr>
                      <a:r>
                        <a:rPr kumimoji="0" lang="en-US" sz="1200" b="0" i="1" u="none" strike="noStrike" kern="0" cap="none" spc="0" normalizeH="0" baseline="0" noProof="0" dirty="0" smtClean="0">
                          <a:ln>
                            <a:noFill/>
                          </a:ln>
                          <a:solidFill>
                            <a:schemeClr val="tx1"/>
                          </a:solidFill>
                          <a:effectLst/>
                          <a:uLnTx/>
                          <a:uFillTx/>
                          <a:latin typeface="+mn-lt"/>
                          <a:cs typeface="Calibri" pitchFamily="34" charset="0"/>
                        </a:rPr>
                        <a:t>Types of supports provided (daycare, transportation, coaching , etc.)</a:t>
                      </a:r>
                    </a:p>
                    <a:p>
                      <a:pPr marL="381000" marR="0" lvl="0" indent="-381000" algn="l" defTabSz="914400" rtl="0" eaLnBrk="0" fontAlgn="base" latinLnBrk="0" hangingPunct="0">
                        <a:lnSpc>
                          <a:spcPct val="100000"/>
                        </a:lnSpc>
                        <a:spcBef>
                          <a:spcPct val="0"/>
                        </a:spcBef>
                        <a:spcAft>
                          <a:spcPts val="1200"/>
                        </a:spcAft>
                        <a:buClrTx/>
                        <a:buSzPct val="100000"/>
                        <a:buFont typeface="Wingdings" pitchFamily="2" charset="2"/>
                        <a:buChar char="n"/>
                        <a:tabLst/>
                        <a:defRPr/>
                      </a:pPr>
                      <a:r>
                        <a:rPr kumimoji="0" lang="en-US" sz="1200" b="1" i="0" u="none" strike="noStrike" kern="0" cap="none" spc="0" normalizeH="0" baseline="0" noProof="0" dirty="0" smtClean="0">
                          <a:ln>
                            <a:noFill/>
                          </a:ln>
                          <a:solidFill>
                            <a:srgbClr val="000000"/>
                          </a:solidFill>
                          <a:effectLst/>
                          <a:uLnTx/>
                          <a:uFillTx/>
                          <a:latin typeface="+mn-lt"/>
                          <a:cs typeface="Calibri" pitchFamily="34" charset="0"/>
                        </a:rPr>
                        <a:t>Number and percentage of career pathways participants who attain self sufficiency wages </a:t>
                      </a:r>
                      <a:r>
                        <a:rPr kumimoji="0" lang="en-US" sz="1200" b="0" i="0" u="none" strike="noStrike" kern="0" cap="none" spc="0" normalizeH="0" baseline="0" noProof="0" dirty="0" smtClean="0">
                          <a:ln>
                            <a:noFill/>
                          </a:ln>
                          <a:solidFill>
                            <a:srgbClr val="000000"/>
                          </a:solidFill>
                          <a:effectLst/>
                          <a:uLnTx/>
                          <a:uFillTx/>
                          <a:latin typeface="+mn-lt"/>
                          <a:cs typeface="Calibri" pitchFamily="34" charset="0"/>
                        </a:rPr>
                        <a:t>after credential completion (for various quarters post completion)</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nSpc>
                          <a:spcPct val="115000"/>
                        </a:lnSpc>
                        <a:spcBef>
                          <a:spcPts val="200"/>
                        </a:spcBef>
                        <a:spcAft>
                          <a:spcPts val="200"/>
                        </a:spcAft>
                      </a:pPr>
                      <a:endParaRPr lang="en-US" sz="1200" dirty="0" smtClean="0">
                        <a:effectLst/>
                        <a:latin typeface="+mn-lt"/>
                        <a:ea typeface="Calibri"/>
                        <a:cs typeface="Times New Roman"/>
                      </a:endParaRPr>
                    </a:p>
                    <a:p>
                      <a:pPr marL="0" marR="0">
                        <a:lnSpc>
                          <a:spcPct val="115000"/>
                        </a:lnSpc>
                        <a:spcBef>
                          <a:spcPts val="200"/>
                        </a:spcBef>
                        <a:spcAft>
                          <a:spcPts val="200"/>
                        </a:spcAft>
                      </a:pPr>
                      <a:r>
                        <a:rPr lang="en-US" sz="1200" dirty="0" smtClean="0">
                          <a:effectLst/>
                          <a:latin typeface="+mn-lt"/>
                          <a:ea typeface="Calibri"/>
                          <a:cs typeface="Times New Roman"/>
                        </a:rPr>
                        <a:t>Cohort-based</a:t>
                      </a:r>
                      <a:r>
                        <a:rPr lang="en-US" sz="1200" dirty="0">
                          <a:effectLst/>
                          <a:latin typeface="+mn-lt"/>
                          <a:ea typeface="Calibri"/>
                          <a:cs typeface="Times New Roman"/>
                        </a:rPr>
                        <a:t>, longitudinal report.</a:t>
                      </a:r>
                    </a:p>
                    <a:p>
                      <a:pPr marL="342900" marR="0" lvl="0" indent="-342900">
                        <a:lnSpc>
                          <a:spcPct val="115000"/>
                        </a:lnSpc>
                        <a:spcBef>
                          <a:spcPts val="200"/>
                        </a:spcBef>
                        <a:spcAft>
                          <a:spcPts val="200"/>
                        </a:spcAft>
                        <a:buFont typeface="Arial"/>
                        <a:buChar char="•"/>
                        <a:tabLst>
                          <a:tab pos="228600" algn="l"/>
                        </a:tabLst>
                      </a:pPr>
                      <a:r>
                        <a:rPr lang="en-US" sz="1200" dirty="0">
                          <a:effectLst/>
                          <a:latin typeface="+mn-lt"/>
                          <a:ea typeface="Calibri"/>
                          <a:cs typeface="Times New Roman"/>
                        </a:rPr>
                        <a:t>Build cohort based upon individuals found across data systems with from agency referrals.</a:t>
                      </a:r>
                    </a:p>
                    <a:p>
                      <a:pPr marL="0" marR="0">
                        <a:lnSpc>
                          <a:spcPct val="115000"/>
                        </a:lnSpc>
                        <a:spcBef>
                          <a:spcPts val="200"/>
                        </a:spcBef>
                        <a:spcAft>
                          <a:spcPts val="200"/>
                        </a:spcAft>
                      </a:pPr>
                      <a:r>
                        <a:rPr lang="en-US" sz="1200" dirty="0">
                          <a:effectLst/>
                          <a:latin typeface="+mn-lt"/>
                          <a:ea typeface="Calibri"/>
                          <a:cs typeface="Times New Roman"/>
                        </a:rPr>
                        <a:t> </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nSpc>
                          <a:spcPct val="115000"/>
                        </a:lnSpc>
                        <a:spcBef>
                          <a:spcPts val="200"/>
                        </a:spcBef>
                        <a:spcAft>
                          <a:spcPts val="200"/>
                        </a:spcAft>
                      </a:pPr>
                      <a:endParaRPr lang="en-US" sz="1200" dirty="0" smtClean="0">
                        <a:effectLst/>
                        <a:latin typeface="+mn-lt"/>
                        <a:ea typeface="Calibri"/>
                        <a:cs typeface="Times New Roman"/>
                      </a:endParaRPr>
                    </a:p>
                    <a:p>
                      <a:pPr marL="0" marR="0">
                        <a:lnSpc>
                          <a:spcPct val="115000"/>
                        </a:lnSpc>
                        <a:spcBef>
                          <a:spcPts val="200"/>
                        </a:spcBef>
                        <a:spcAft>
                          <a:spcPts val="200"/>
                        </a:spcAft>
                      </a:pPr>
                      <a:r>
                        <a:rPr lang="en-US" sz="1200" dirty="0" smtClean="0">
                          <a:effectLst/>
                          <a:latin typeface="+mn-lt"/>
                          <a:ea typeface="Calibri"/>
                          <a:cs typeface="Times New Roman"/>
                        </a:rPr>
                        <a:t>Targets: TBD</a:t>
                      </a:r>
                    </a:p>
                    <a:p>
                      <a:pPr marL="0" marR="0" indent="0" algn="l" defTabSz="914400" rtl="0" eaLnBrk="1" fontAlgn="auto" latinLnBrk="0" hangingPunct="1">
                        <a:lnSpc>
                          <a:spcPct val="115000"/>
                        </a:lnSpc>
                        <a:spcBef>
                          <a:spcPts val="200"/>
                        </a:spcBef>
                        <a:spcAft>
                          <a:spcPts val="200"/>
                        </a:spcAft>
                        <a:buClrTx/>
                        <a:buSzTx/>
                        <a:buFontTx/>
                        <a:buNone/>
                        <a:tabLst/>
                        <a:defRPr/>
                      </a:pPr>
                      <a:r>
                        <a:rPr lang="en-US" sz="1200" b="1" dirty="0" smtClean="0">
                          <a:effectLst/>
                          <a:latin typeface="+mn-lt"/>
                          <a:ea typeface="Calibri"/>
                          <a:cs typeface="Times New Roman"/>
                        </a:rPr>
                        <a:t>NOTE: These</a:t>
                      </a:r>
                      <a:r>
                        <a:rPr lang="en-US" sz="1200" b="1" baseline="0" dirty="0" smtClean="0">
                          <a:effectLst/>
                          <a:latin typeface="+mn-lt"/>
                          <a:ea typeface="Calibri"/>
                          <a:cs typeface="Times New Roman"/>
                        </a:rPr>
                        <a:t> measures r</a:t>
                      </a:r>
                      <a:r>
                        <a:rPr lang="en-US" sz="1200" b="1" dirty="0" smtClean="0">
                          <a:effectLst/>
                          <a:latin typeface="+mn-lt"/>
                          <a:ea typeface="Calibri"/>
                          <a:cs typeface="Times New Roman"/>
                        </a:rPr>
                        <a:t>equire additional IT system development and costs</a:t>
                      </a:r>
                      <a:r>
                        <a:rPr lang="en-US" sz="1200" b="1" baseline="0" dirty="0" smtClean="0">
                          <a:effectLst/>
                          <a:latin typeface="+mn-lt"/>
                          <a:ea typeface="Calibri"/>
                          <a:cs typeface="Times New Roman"/>
                        </a:rPr>
                        <a:t> to collect  data for the measures.</a:t>
                      </a:r>
                      <a:endParaRPr lang="en-US" sz="1200" dirty="0" smtClean="0">
                        <a:effectLst/>
                        <a:latin typeface="+mn-lt"/>
                        <a:ea typeface="Calibri"/>
                        <a:cs typeface="Times New Roman"/>
                      </a:endParaRPr>
                    </a:p>
                    <a:p>
                      <a:pPr marL="0" marR="0">
                        <a:lnSpc>
                          <a:spcPct val="115000"/>
                        </a:lnSpc>
                        <a:spcBef>
                          <a:spcPts val="200"/>
                        </a:spcBef>
                        <a:spcAft>
                          <a:spcPts val="200"/>
                        </a:spcAft>
                      </a:pPr>
                      <a:endParaRPr lang="en-US" sz="1200" dirty="0">
                        <a:effectLst/>
                        <a:latin typeface="+mn-lt"/>
                        <a:ea typeface="Calibri"/>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1229189670"/>
      </p:ext>
    </p:extLst>
  </p:cSld>
  <p:clrMapOvr>
    <a:masterClrMapping/>
  </p:clrMapOv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228600"/>
            <a:ext cx="8001000" cy="533400"/>
          </a:xfrm>
        </p:spPr>
        <p:txBody>
          <a:bodyPr>
            <a:normAutofit/>
          </a:bodyPr>
          <a:lstStyle/>
          <a:p>
            <a:r>
              <a:rPr lang="en-US" b="1" dirty="0" smtClean="0">
                <a:latin typeface="+mn-lt"/>
              </a:rPr>
              <a:t>WIOA Stakeholder Process (Nov 2014)</a:t>
            </a:r>
            <a:endParaRPr lang="en-US" b="1" dirty="0">
              <a:latin typeface="+mn-lt"/>
            </a:endParaRPr>
          </a:p>
        </p:txBody>
      </p:sp>
      <p:sp>
        <p:nvSpPr>
          <p:cNvPr id="3" name="Content Placeholder 2"/>
          <p:cNvSpPr>
            <a:spLocks noGrp="1"/>
          </p:cNvSpPr>
          <p:nvPr>
            <p:ph idx="1"/>
          </p:nvPr>
        </p:nvSpPr>
        <p:spPr>
          <a:xfrm>
            <a:off x="457200" y="1143000"/>
            <a:ext cx="8305800" cy="5257800"/>
          </a:xfrm>
        </p:spPr>
        <p:txBody>
          <a:bodyPr>
            <a:noAutofit/>
          </a:bodyPr>
          <a:lstStyle/>
          <a:p>
            <a:pPr marL="0" indent="0">
              <a:buNone/>
            </a:pPr>
            <a:r>
              <a:rPr lang="en-US" sz="1200" b="1" dirty="0" smtClean="0">
                <a:latin typeface="Arial" panose="020B0604020202020204" pitchFamily="34" charset="0"/>
                <a:cs typeface="Arial" panose="020B0604020202020204" pitchFamily="34" charset="0"/>
              </a:rPr>
              <a:t>WIOA STEERING COMMITTEE: VISION BRAINSTORM</a:t>
            </a:r>
          </a:p>
          <a:p>
            <a:pPr marL="0" indent="0">
              <a:spcAft>
                <a:spcPts val="800"/>
              </a:spcAft>
              <a:buNone/>
            </a:pPr>
            <a:r>
              <a:rPr lang="en-US" sz="1200" b="1" dirty="0" smtClean="0">
                <a:latin typeface="Arial" panose="020B0604020202020204" pitchFamily="34" charset="0"/>
                <a:cs typeface="Arial" panose="020B0604020202020204" pitchFamily="34" charset="0"/>
              </a:rPr>
              <a:t>Demand Driven</a:t>
            </a:r>
          </a:p>
          <a:p>
            <a:pPr lvl="1">
              <a:spcAft>
                <a:spcPts val="800"/>
              </a:spcAft>
            </a:pPr>
            <a:r>
              <a:rPr lang="en-US" sz="1200" b="0" dirty="0" smtClean="0">
                <a:latin typeface="Arial" panose="020B0604020202020204" pitchFamily="34" charset="0"/>
                <a:cs typeface="Arial" panose="020B0604020202020204" pitchFamily="34" charset="0"/>
              </a:rPr>
              <a:t>Employer-driven model, “flip the model”</a:t>
            </a:r>
          </a:p>
          <a:p>
            <a:pPr lvl="1">
              <a:spcAft>
                <a:spcPts val="800"/>
              </a:spcAft>
            </a:pPr>
            <a:r>
              <a:rPr lang="en-US" sz="1200" b="0" dirty="0" smtClean="0">
                <a:latin typeface="Arial" panose="020B0604020202020204" pitchFamily="34" charset="0"/>
                <a:cs typeface="Arial" panose="020B0604020202020204" pitchFamily="34" charset="0"/>
              </a:rPr>
              <a:t>Be truly job-driven </a:t>
            </a:r>
            <a:endParaRPr lang="en-US" sz="1200" b="0" dirty="0">
              <a:latin typeface="Arial" panose="020B0604020202020204" pitchFamily="34" charset="0"/>
              <a:cs typeface="Arial" panose="020B0604020202020204" pitchFamily="34" charset="0"/>
            </a:endParaRPr>
          </a:p>
          <a:p>
            <a:pPr lvl="1">
              <a:spcAft>
                <a:spcPts val="800"/>
              </a:spcAft>
            </a:pPr>
            <a:r>
              <a:rPr lang="en-US" sz="1200" b="0" dirty="0" smtClean="0">
                <a:latin typeface="Arial" panose="020B0604020202020204" pitchFamily="34" charset="0"/>
                <a:cs typeface="Arial" panose="020B0604020202020204" pitchFamily="34" charset="0"/>
              </a:rPr>
              <a:t>Regular/routine contact with industry re: changing hiring needs/process (e.g. online applications)</a:t>
            </a:r>
          </a:p>
          <a:p>
            <a:pPr lvl="1">
              <a:spcAft>
                <a:spcPts val="800"/>
              </a:spcAft>
            </a:pPr>
            <a:r>
              <a:rPr lang="en-US" sz="1200" b="0" dirty="0" smtClean="0">
                <a:latin typeface="Arial" panose="020B0604020202020204" pitchFamily="34" charset="0"/>
                <a:cs typeface="Arial" panose="020B0604020202020204" pitchFamily="34" charset="0"/>
              </a:rPr>
              <a:t>Define why we have an employer-driven model, and make mission/vision clear: to gather intelligence and form operational partners</a:t>
            </a:r>
          </a:p>
          <a:p>
            <a:pPr lvl="1">
              <a:spcAft>
                <a:spcPts val="800"/>
              </a:spcAft>
            </a:pPr>
            <a:r>
              <a:rPr lang="en-US" sz="1200" b="0" dirty="0" smtClean="0">
                <a:latin typeface="Arial" panose="020B0604020202020204" pitchFamily="34" charset="0"/>
                <a:cs typeface="Arial" panose="020B0604020202020204" pitchFamily="34" charset="0"/>
              </a:rPr>
              <a:t>Look at effective models like Apprenticeship</a:t>
            </a:r>
          </a:p>
          <a:p>
            <a:pPr marL="0" indent="0">
              <a:spcAft>
                <a:spcPts val="800"/>
              </a:spcAft>
              <a:buNone/>
            </a:pPr>
            <a:r>
              <a:rPr lang="en-US" sz="1200" b="1" dirty="0" smtClean="0">
                <a:latin typeface="Arial" panose="020B0604020202020204" pitchFamily="34" charset="0"/>
                <a:cs typeface="Arial" panose="020B0604020202020204" pitchFamily="34" charset="0"/>
              </a:rPr>
              <a:t>Partnerships</a:t>
            </a:r>
          </a:p>
          <a:p>
            <a:pPr lvl="1">
              <a:spcAft>
                <a:spcPts val="800"/>
              </a:spcAft>
            </a:pPr>
            <a:r>
              <a:rPr lang="en-US" sz="1200" b="0" dirty="0" smtClean="0">
                <a:latin typeface="Arial" panose="020B0604020202020204" pitchFamily="34" charset="0"/>
                <a:cs typeface="Arial" panose="020B0604020202020204" pitchFamily="34" charset="0"/>
              </a:rPr>
              <a:t>Look at system in partnership with all stakeholders</a:t>
            </a:r>
          </a:p>
          <a:p>
            <a:pPr lvl="1">
              <a:spcAft>
                <a:spcPts val="800"/>
              </a:spcAft>
            </a:pPr>
            <a:r>
              <a:rPr lang="en-US" sz="1200" b="0" dirty="0">
                <a:latin typeface="Arial" panose="020B0604020202020204" pitchFamily="34" charset="0"/>
                <a:cs typeface="Arial" panose="020B0604020202020204" pitchFamily="34" charset="0"/>
              </a:rPr>
              <a:t>S</a:t>
            </a:r>
            <a:r>
              <a:rPr lang="en-US" sz="1200" b="0" dirty="0" smtClean="0">
                <a:latin typeface="Arial" panose="020B0604020202020204" pitchFamily="34" charset="0"/>
                <a:cs typeface="Arial" panose="020B0604020202020204" pitchFamily="34" charset="0"/>
              </a:rPr>
              <a:t>tabilize partner networks</a:t>
            </a:r>
          </a:p>
          <a:p>
            <a:pPr marL="0" indent="0">
              <a:spcAft>
                <a:spcPts val="800"/>
              </a:spcAft>
              <a:buNone/>
            </a:pPr>
            <a:r>
              <a:rPr lang="en-US" sz="1200" b="1" dirty="0" smtClean="0">
                <a:latin typeface="Arial" panose="020B0604020202020204" pitchFamily="34" charset="0"/>
                <a:cs typeface="Arial" panose="020B0604020202020204" pitchFamily="34" charset="0"/>
              </a:rPr>
              <a:t>Service Delivery &amp; Systems Improvement</a:t>
            </a:r>
            <a:endParaRPr lang="en-US" sz="1200" dirty="0" smtClean="0">
              <a:latin typeface="Arial" panose="020B0604020202020204" pitchFamily="34" charset="0"/>
              <a:cs typeface="Arial" panose="020B0604020202020204" pitchFamily="34" charset="0"/>
            </a:endParaRPr>
          </a:p>
          <a:p>
            <a:pPr lvl="1">
              <a:spcAft>
                <a:spcPts val="800"/>
              </a:spcAft>
            </a:pPr>
            <a:r>
              <a:rPr lang="en-US" sz="1200" b="0" dirty="0" smtClean="0">
                <a:latin typeface="Arial" panose="020B0604020202020204" pitchFamily="34" charset="0"/>
                <a:cs typeface="Arial" panose="020B0604020202020204" pitchFamily="34" charset="0"/>
              </a:rPr>
              <a:t>Re-think approach to workforce system, refocus service delivery models</a:t>
            </a:r>
          </a:p>
          <a:p>
            <a:pPr lvl="1">
              <a:spcAft>
                <a:spcPts val="800"/>
              </a:spcAft>
            </a:pPr>
            <a:r>
              <a:rPr lang="en-US" sz="1200" b="0" dirty="0" smtClean="0">
                <a:latin typeface="Arial" panose="020B0604020202020204" pitchFamily="34" charset="0"/>
                <a:cs typeface="Arial" panose="020B0604020202020204" pitchFamily="34" charset="0"/>
              </a:rPr>
              <a:t>Think about those “screened out”, and resources that can be brought to bear to address their needs, ramps to basic skills</a:t>
            </a:r>
          </a:p>
          <a:p>
            <a:pPr lvl="1">
              <a:spcAft>
                <a:spcPts val="800"/>
              </a:spcAft>
            </a:pPr>
            <a:r>
              <a:rPr lang="en-US" sz="1200" b="0" dirty="0" smtClean="0">
                <a:latin typeface="Arial" panose="020B0604020202020204" pitchFamily="34" charset="0"/>
                <a:cs typeface="Arial" panose="020B0604020202020204" pitchFamily="34" charset="0"/>
              </a:rPr>
              <a:t>Look at local Board composition (effective &amp; engaged Board members)</a:t>
            </a:r>
          </a:p>
          <a:p>
            <a:pPr lvl="1">
              <a:spcAft>
                <a:spcPts val="800"/>
              </a:spcAft>
            </a:pPr>
            <a:r>
              <a:rPr lang="en-US" sz="1200" b="0" dirty="0" smtClean="0">
                <a:latin typeface="Arial" panose="020B0604020202020204" pitchFamily="34" charset="0"/>
                <a:cs typeface="Arial" panose="020B0604020202020204" pitchFamily="34" charset="0"/>
              </a:rPr>
              <a:t>Need better system collecting and sharing consumer information on training (Community Colleges, proprietary training programs)</a:t>
            </a:r>
          </a:p>
          <a:p>
            <a:pPr lvl="1">
              <a:spcAft>
                <a:spcPts val="800"/>
              </a:spcAft>
            </a:pPr>
            <a:r>
              <a:rPr lang="en-US" sz="1200" b="0" dirty="0" smtClean="0">
                <a:latin typeface="Arial" panose="020B0604020202020204" pitchFamily="34" charset="0"/>
                <a:cs typeface="Arial" panose="020B0604020202020204" pitchFamily="34" charset="0"/>
              </a:rPr>
              <a:t>Robust use of technology and social media</a:t>
            </a:r>
          </a:p>
          <a:p>
            <a:pPr lvl="1">
              <a:spcAft>
                <a:spcPts val="800"/>
              </a:spcAft>
            </a:pPr>
            <a:r>
              <a:rPr lang="en-US" sz="1200" b="0" dirty="0" smtClean="0">
                <a:latin typeface="Arial" panose="020B0604020202020204" pitchFamily="34" charset="0"/>
                <a:cs typeface="Arial" panose="020B0604020202020204" pitchFamily="34" charset="0"/>
              </a:rPr>
              <a:t>Professional development of staff (training about training)</a:t>
            </a:r>
            <a:endParaRPr lang="en-US" sz="1200" b="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210635091"/>
      </p:ext>
    </p:extLst>
  </p:cSld>
  <p:clrMapOvr>
    <a:masterClrMapping/>
  </p:clrMapOvr>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p:cNvSpPr txBox="1">
            <a:spLocks/>
          </p:cNvSpPr>
          <p:nvPr/>
        </p:nvSpPr>
        <p:spPr bwMode="auto">
          <a:xfrm>
            <a:off x="803275" y="-152400"/>
            <a:ext cx="9026525"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sz="3200">
                <a:solidFill>
                  <a:schemeClr val="accent2"/>
                </a:solidFill>
                <a:latin typeface="Arial" panose="020B0604020202020204" pitchFamily="34" charset="0"/>
              </a:defRPr>
            </a:lvl1pPr>
            <a:lvl2pPr marL="742950" indent="-285750">
              <a:defRPr sz="3200">
                <a:solidFill>
                  <a:schemeClr val="accent2"/>
                </a:solidFill>
                <a:latin typeface="Arial" panose="020B0604020202020204" pitchFamily="34" charset="0"/>
              </a:defRPr>
            </a:lvl2pPr>
            <a:lvl3pPr marL="1143000" indent="-228600">
              <a:defRPr sz="3200">
                <a:solidFill>
                  <a:schemeClr val="accent2"/>
                </a:solidFill>
                <a:latin typeface="Arial" panose="020B0604020202020204" pitchFamily="34" charset="0"/>
              </a:defRPr>
            </a:lvl3pPr>
            <a:lvl4pPr marL="1600200" indent="-228600">
              <a:defRPr sz="3200">
                <a:solidFill>
                  <a:schemeClr val="accent2"/>
                </a:solidFill>
                <a:latin typeface="Arial" panose="020B0604020202020204" pitchFamily="34" charset="0"/>
              </a:defRPr>
            </a:lvl4pPr>
            <a:lvl5pPr marL="2057400" indent="-228600">
              <a:defRPr sz="3200">
                <a:solidFill>
                  <a:schemeClr val="accent2"/>
                </a:solidFill>
                <a:latin typeface="Arial" panose="020B0604020202020204" pitchFamily="34" charset="0"/>
              </a:defRPr>
            </a:lvl5pPr>
            <a:lvl6pPr marL="2514600" indent="-228600" eaLnBrk="0" fontAlgn="base" hangingPunct="0">
              <a:spcBef>
                <a:spcPct val="0"/>
              </a:spcBef>
              <a:spcAft>
                <a:spcPct val="0"/>
              </a:spcAft>
              <a:defRPr sz="3200">
                <a:solidFill>
                  <a:schemeClr val="accent2"/>
                </a:solidFill>
                <a:latin typeface="Arial" panose="020B0604020202020204" pitchFamily="34" charset="0"/>
              </a:defRPr>
            </a:lvl6pPr>
            <a:lvl7pPr marL="2971800" indent="-228600" eaLnBrk="0" fontAlgn="base" hangingPunct="0">
              <a:spcBef>
                <a:spcPct val="0"/>
              </a:spcBef>
              <a:spcAft>
                <a:spcPct val="0"/>
              </a:spcAft>
              <a:defRPr sz="3200">
                <a:solidFill>
                  <a:schemeClr val="accent2"/>
                </a:solidFill>
                <a:latin typeface="Arial" panose="020B0604020202020204" pitchFamily="34" charset="0"/>
              </a:defRPr>
            </a:lvl7pPr>
            <a:lvl8pPr marL="3429000" indent="-228600" eaLnBrk="0" fontAlgn="base" hangingPunct="0">
              <a:spcBef>
                <a:spcPct val="0"/>
              </a:spcBef>
              <a:spcAft>
                <a:spcPct val="0"/>
              </a:spcAft>
              <a:defRPr sz="3200">
                <a:solidFill>
                  <a:schemeClr val="accent2"/>
                </a:solidFill>
                <a:latin typeface="Arial" panose="020B0604020202020204" pitchFamily="34" charset="0"/>
              </a:defRPr>
            </a:lvl8pPr>
            <a:lvl9pPr marL="3886200" indent="-228600" eaLnBrk="0" fontAlgn="base" hangingPunct="0">
              <a:spcBef>
                <a:spcPct val="0"/>
              </a:spcBef>
              <a:spcAft>
                <a:spcPct val="0"/>
              </a:spcAft>
              <a:defRPr sz="3200">
                <a:solidFill>
                  <a:schemeClr val="accent2"/>
                </a:solidFill>
                <a:latin typeface="Arial" panose="020B0604020202020204" pitchFamily="34" charset="0"/>
              </a:defRPr>
            </a:lvl9pPr>
          </a:lstStyle>
          <a:p>
            <a:pPr>
              <a:lnSpc>
                <a:spcPct val="90000"/>
              </a:lnSpc>
            </a:pPr>
            <a:r>
              <a:rPr lang="en-US" sz="2400" b="1" dirty="0">
                <a:solidFill>
                  <a:srgbClr val="FFC000"/>
                </a:solidFill>
                <a:latin typeface="+mn-lt"/>
              </a:rPr>
              <a:t>Combined Plan:</a:t>
            </a:r>
          </a:p>
          <a:p>
            <a:pPr eaLnBrk="1" hangingPunct="1">
              <a:lnSpc>
                <a:spcPct val="90000"/>
              </a:lnSpc>
            </a:pPr>
            <a:r>
              <a:rPr lang="en-US" sz="2400" b="1" i="1" dirty="0" smtClean="0">
                <a:solidFill>
                  <a:srgbClr val="FFC000"/>
                </a:solidFill>
                <a:latin typeface="+mn-lt"/>
              </a:rPr>
              <a:t>Results for Business Customers</a:t>
            </a:r>
            <a:endParaRPr lang="en-US" sz="2400" b="1" i="1" dirty="0">
              <a:solidFill>
                <a:srgbClr val="FFC000"/>
              </a:solidFill>
              <a:latin typeface="+mn-lt"/>
            </a:endParaRPr>
          </a:p>
        </p:txBody>
      </p:sp>
      <p:graphicFrame>
        <p:nvGraphicFramePr>
          <p:cNvPr id="2" name="Table 1"/>
          <p:cNvGraphicFramePr>
            <a:graphicFrameLocks noGrp="1"/>
          </p:cNvGraphicFramePr>
          <p:nvPr>
            <p:extLst>
              <p:ext uri="{D42A27DB-BD31-4B8C-83A1-F6EECF244321}">
                <p14:modId xmlns:p14="http://schemas.microsoft.com/office/powerpoint/2010/main" val="3558542907"/>
              </p:ext>
            </p:extLst>
          </p:nvPr>
        </p:nvGraphicFramePr>
        <p:xfrm>
          <a:off x="152400" y="1142683"/>
          <a:ext cx="8610600" cy="5334000"/>
        </p:xfrm>
        <a:graphic>
          <a:graphicData uri="http://schemas.openxmlformats.org/drawingml/2006/table">
            <a:tbl>
              <a:tblPr firstRow="1" firstCol="1" bandRow="1"/>
              <a:tblGrid>
                <a:gridCol w="1225815"/>
                <a:gridCol w="3729947"/>
                <a:gridCol w="2391105"/>
                <a:gridCol w="1263733"/>
              </a:tblGrid>
              <a:tr h="515187">
                <a:tc>
                  <a:txBody>
                    <a:bodyPr/>
                    <a:lstStyle/>
                    <a:p>
                      <a:pPr marL="0" marR="0">
                        <a:lnSpc>
                          <a:spcPct val="115000"/>
                        </a:lnSpc>
                        <a:spcBef>
                          <a:spcPts val="0"/>
                        </a:spcBef>
                        <a:spcAft>
                          <a:spcPts val="0"/>
                        </a:spcAft>
                      </a:pPr>
                      <a:r>
                        <a:rPr lang="en-US" sz="1400" b="1" dirty="0">
                          <a:solidFill>
                            <a:schemeClr val="bg1"/>
                          </a:solidFill>
                          <a:effectLst/>
                          <a:latin typeface="+mn-lt"/>
                        </a:rPr>
                        <a:t>Evaluation Question</a:t>
                      </a:r>
                      <a:endParaRPr lang="en-US" sz="1400" b="1" dirty="0">
                        <a:solidFill>
                          <a:schemeClr val="bg1"/>
                        </a:solidFill>
                        <a:effectLst/>
                        <a:latin typeface="+mn-lt"/>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solidFill>
                  </a:tcPr>
                </a:tc>
                <a:tc>
                  <a:txBody>
                    <a:bodyPr/>
                    <a:lstStyle/>
                    <a:p>
                      <a:pPr marL="0" marR="0">
                        <a:lnSpc>
                          <a:spcPct val="115000"/>
                        </a:lnSpc>
                        <a:spcBef>
                          <a:spcPts val="200"/>
                        </a:spcBef>
                        <a:spcAft>
                          <a:spcPts val="200"/>
                        </a:spcAft>
                      </a:pPr>
                      <a:r>
                        <a:rPr lang="en-US" sz="1400" b="1" dirty="0" smtClean="0">
                          <a:solidFill>
                            <a:schemeClr val="bg1"/>
                          </a:solidFill>
                          <a:effectLst/>
                          <a:latin typeface="+mn-lt"/>
                        </a:rPr>
                        <a:t>DRAFT</a:t>
                      </a:r>
                      <a:r>
                        <a:rPr lang="en-US" sz="1400" b="1" baseline="0" dirty="0" smtClean="0">
                          <a:solidFill>
                            <a:schemeClr val="bg1"/>
                          </a:solidFill>
                          <a:effectLst/>
                          <a:latin typeface="+mn-lt"/>
                        </a:rPr>
                        <a:t> </a:t>
                      </a:r>
                      <a:r>
                        <a:rPr lang="en-US" sz="1400" b="1" dirty="0" smtClean="0">
                          <a:solidFill>
                            <a:schemeClr val="bg1"/>
                          </a:solidFill>
                          <a:effectLst/>
                          <a:latin typeface="+mn-lt"/>
                        </a:rPr>
                        <a:t>Measure (State-Designed)</a:t>
                      </a:r>
                      <a:endParaRPr lang="en-US" sz="1400" b="1" dirty="0">
                        <a:solidFill>
                          <a:schemeClr val="bg1"/>
                        </a:solidFill>
                        <a:effectLst/>
                        <a:latin typeface="+mn-lt"/>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solidFill>
                  </a:tcPr>
                </a:tc>
                <a:tc>
                  <a:txBody>
                    <a:bodyPr/>
                    <a:lstStyle/>
                    <a:p>
                      <a:pPr marL="0" marR="0">
                        <a:lnSpc>
                          <a:spcPct val="115000"/>
                        </a:lnSpc>
                        <a:spcBef>
                          <a:spcPts val="200"/>
                        </a:spcBef>
                        <a:spcAft>
                          <a:spcPts val="200"/>
                        </a:spcAft>
                      </a:pPr>
                      <a:r>
                        <a:rPr lang="en-US" sz="1400" b="1" dirty="0">
                          <a:solidFill>
                            <a:schemeClr val="bg1"/>
                          </a:solidFill>
                          <a:effectLst/>
                          <a:latin typeface="+mn-lt"/>
                        </a:rPr>
                        <a:t>Who is Included In Measure?</a:t>
                      </a:r>
                      <a:endParaRPr lang="en-US" sz="1400" b="1" dirty="0">
                        <a:solidFill>
                          <a:schemeClr val="bg1"/>
                        </a:solidFill>
                        <a:effectLst/>
                        <a:latin typeface="+mn-lt"/>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solidFill>
                  </a:tcPr>
                </a:tc>
                <a:tc>
                  <a:txBody>
                    <a:bodyPr/>
                    <a:lstStyle/>
                    <a:p>
                      <a:pPr marL="0" marR="0">
                        <a:lnSpc>
                          <a:spcPct val="115000"/>
                        </a:lnSpc>
                        <a:spcBef>
                          <a:spcPts val="200"/>
                        </a:spcBef>
                        <a:spcAft>
                          <a:spcPts val="200"/>
                        </a:spcAft>
                      </a:pPr>
                      <a:r>
                        <a:rPr lang="en-US" sz="1400" b="1" dirty="0">
                          <a:solidFill>
                            <a:schemeClr val="bg1"/>
                          </a:solidFill>
                          <a:effectLst/>
                          <a:latin typeface="+mn-lt"/>
                        </a:rPr>
                        <a:t>Targets</a:t>
                      </a:r>
                      <a:endParaRPr lang="en-US" sz="1400" b="1" dirty="0">
                        <a:solidFill>
                          <a:schemeClr val="bg1"/>
                        </a:solidFill>
                        <a:effectLst/>
                        <a:latin typeface="+mn-lt"/>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solidFill>
                  </a:tcPr>
                </a:tc>
              </a:tr>
              <a:tr h="4818813">
                <a:tc>
                  <a:txBody>
                    <a:bodyPr/>
                    <a:lstStyle/>
                    <a:p>
                      <a:pPr marL="0" marR="0">
                        <a:lnSpc>
                          <a:spcPct val="115000"/>
                        </a:lnSpc>
                        <a:spcBef>
                          <a:spcPts val="0"/>
                        </a:spcBef>
                        <a:spcAft>
                          <a:spcPts val="0"/>
                        </a:spcAft>
                      </a:pPr>
                      <a:endParaRPr lang="en-US" sz="1400" b="1" dirty="0" smtClean="0">
                        <a:solidFill>
                          <a:schemeClr val="bg1"/>
                        </a:solidFill>
                        <a:effectLst/>
                        <a:latin typeface="+mn-lt"/>
                        <a:ea typeface="Calibri"/>
                        <a:cs typeface="Times New Roman"/>
                      </a:endParaRPr>
                    </a:p>
                    <a:p>
                      <a:pPr marL="0" marR="0">
                        <a:lnSpc>
                          <a:spcPct val="115000"/>
                        </a:lnSpc>
                        <a:spcBef>
                          <a:spcPts val="0"/>
                        </a:spcBef>
                        <a:spcAft>
                          <a:spcPts val="0"/>
                        </a:spcAft>
                      </a:pPr>
                      <a:r>
                        <a:rPr lang="en-US" sz="1400" b="1" dirty="0" smtClean="0">
                          <a:solidFill>
                            <a:schemeClr val="bg1"/>
                          </a:solidFill>
                          <a:effectLst/>
                          <a:latin typeface="+mn-lt"/>
                          <a:ea typeface="Calibri"/>
                          <a:cs typeface="Times New Roman"/>
                        </a:rPr>
                        <a:t>Are </a:t>
                      </a:r>
                      <a:r>
                        <a:rPr lang="en-US" sz="1400" b="1" dirty="0">
                          <a:solidFill>
                            <a:schemeClr val="bg1"/>
                          </a:solidFill>
                          <a:effectLst/>
                          <a:latin typeface="+mn-lt"/>
                          <a:ea typeface="Calibri"/>
                          <a:cs typeface="Times New Roman"/>
                        </a:rPr>
                        <a:t>programs meeting business need?</a:t>
                      </a:r>
                      <a:endParaRPr lang="en-US" sz="1400" dirty="0">
                        <a:solidFill>
                          <a:schemeClr val="bg1"/>
                        </a:solidFill>
                        <a:effectLst/>
                        <a:latin typeface="+mn-lt"/>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solidFill>
                  </a:tcPr>
                </a:tc>
                <a:tc>
                  <a:txBody>
                    <a:bodyPr/>
                    <a:lstStyle/>
                    <a:p>
                      <a:pPr marL="342900" marR="0" lvl="0" indent="-342900">
                        <a:lnSpc>
                          <a:spcPct val="115000"/>
                        </a:lnSpc>
                        <a:spcBef>
                          <a:spcPts val="200"/>
                        </a:spcBef>
                        <a:spcAft>
                          <a:spcPts val="200"/>
                        </a:spcAft>
                        <a:buFont typeface="Arial"/>
                        <a:buChar char="•"/>
                        <a:tabLst>
                          <a:tab pos="228600" algn="l"/>
                        </a:tabLst>
                      </a:pPr>
                      <a:endParaRPr lang="en-US" sz="1200" dirty="0" smtClean="0">
                        <a:effectLst/>
                        <a:latin typeface="+mn-lt"/>
                        <a:ea typeface="Calibri"/>
                        <a:cs typeface="Times New Roman"/>
                      </a:endParaRPr>
                    </a:p>
                    <a:p>
                      <a:pPr marL="0" marR="0" lvl="0" indent="0">
                        <a:lnSpc>
                          <a:spcPct val="115000"/>
                        </a:lnSpc>
                        <a:spcBef>
                          <a:spcPts val="200"/>
                        </a:spcBef>
                        <a:spcAft>
                          <a:spcPts val="400"/>
                        </a:spcAft>
                        <a:buFont typeface="Arial"/>
                        <a:buNone/>
                        <a:tabLst>
                          <a:tab pos="228600" algn="l"/>
                        </a:tabLst>
                      </a:pPr>
                      <a:r>
                        <a:rPr lang="en-US" sz="1200" b="1" dirty="0" smtClean="0">
                          <a:effectLst/>
                          <a:latin typeface="+mn-lt"/>
                          <a:ea typeface="Calibri"/>
                          <a:cs typeface="Times New Roman"/>
                        </a:rPr>
                        <a:t>Measures</a:t>
                      </a:r>
                      <a:r>
                        <a:rPr lang="en-US" sz="1200" b="1" baseline="0" dirty="0" smtClean="0">
                          <a:effectLst/>
                          <a:latin typeface="+mn-lt"/>
                          <a:ea typeface="Calibri"/>
                          <a:cs typeface="Times New Roman"/>
                        </a:rPr>
                        <a:t> reported by OSCC:</a:t>
                      </a:r>
                      <a:endParaRPr lang="en-US" sz="1200" b="1" dirty="0" smtClean="0">
                        <a:effectLst/>
                        <a:latin typeface="+mn-lt"/>
                        <a:ea typeface="Calibri"/>
                        <a:cs typeface="Times New Roman"/>
                      </a:endParaRPr>
                    </a:p>
                    <a:p>
                      <a:pPr marL="342900" marR="0" lvl="0" indent="-342900">
                        <a:lnSpc>
                          <a:spcPct val="115000"/>
                        </a:lnSpc>
                        <a:spcBef>
                          <a:spcPts val="200"/>
                        </a:spcBef>
                        <a:spcAft>
                          <a:spcPts val="400"/>
                        </a:spcAft>
                        <a:buFont typeface="Arial"/>
                        <a:buChar char="•"/>
                        <a:tabLst>
                          <a:tab pos="228600" algn="l"/>
                        </a:tabLst>
                      </a:pPr>
                      <a:r>
                        <a:rPr lang="en-US" sz="1200" b="1" dirty="0" smtClean="0">
                          <a:effectLst/>
                          <a:latin typeface="+mn-lt"/>
                          <a:ea typeface="Calibri"/>
                          <a:cs typeface="Times New Roman"/>
                        </a:rPr>
                        <a:t>Business </a:t>
                      </a:r>
                      <a:r>
                        <a:rPr lang="en-US" sz="1200" b="1" dirty="0">
                          <a:effectLst/>
                          <a:latin typeface="+mn-lt"/>
                          <a:ea typeface="Calibri"/>
                          <a:cs typeface="Times New Roman"/>
                        </a:rPr>
                        <a:t>Customer </a:t>
                      </a:r>
                      <a:r>
                        <a:rPr lang="en-US" sz="1200" b="1" dirty="0" smtClean="0">
                          <a:effectLst/>
                          <a:latin typeface="+mn-lt"/>
                          <a:ea typeface="Calibri"/>
                          <a:cs typeface="Times New Roman"/>
                        </a:rPr>
                        <a:t>Satisfaction </a:t>
                      </a:r>
                      <a:r>
                        <a:rPr lang="en-US" sz="1200" dirty="0">
                          <a:effectLst/>
                          <a:latin typeface="+mn-lt"/>
                          <a:ea typeface="Calibri"/>
                          <a:cs typeface="Times New Roman"/>
                        </a:rPr>
                        <a:t>(survey tool</a:t>
                      </a:r>
                      <a:r>
                        <a:rPr lang="en-US" sz="1200" dirty="0" smtClean="0">
                          <a:effectLst/>
                          <a:latin typeface="+mn-lt"/>
                          <a:ea typeface="Calibri"/>
                          <a:cs typeface="Times New Roman"/>
                        </a:rPr>
                        <a:t>) </a:t>
                      </a:r>
                    </a:p>
                    <a:p>
                      <a:pPr marL="342900" marR="0" lvl="0" indent="-342900">
                        <a:lnSpc>
                          <a:spcPct val="115000"/>
                        </a:lnSpc>
                        <a:spcBef>
                          <a:spcPts val="200"/>
                        </a:spcBef>
                        <a:spcAft>
                          <a:spcPts val="400"/>
                        </a:spcAft>
                        <a:buFont typeface="Arial"/>
                        <a:buChar char="•"/>
                        <a:tabLst>
                          <a:tab pos="228600" algn="l"/>
                        </a:tabLst>
                      </a:pPr>
                      <a:r>
                        <a:rPr lang="en-US" sz="1200" b="1" dirty="0" smtClean="0">
                          <a:effectLst/>
                          <a:latin typeface="+mn-lt"/>
                          <a:ea typeface="Calibri"/>
                          <a:cs typeface="Times New Roman"/>
                        </a:rPr>
                        <a:t>Number </a:t>
                      </a:r>
                      <a:r>
                        <a:rPr lang="en-US" sz="1200" b="1" dirty="0">
                          <a:effectLst/>
                          <a:latin typeface="+mn-lt"/>
                          <a:ea typeface="Calibri"/>
                          <a:cs typeface="Times New Roman"/>
                        </a:rPr>
                        <a:t>of businesses </a:t>
                      </a:r>
                      <a:r>
                        <a:rPr lang="en-US" sz="1200" b="1" dirty="0" smtClean="0">
                          <a:effectLst/>
                          <a:latin typeface="+mn-lt"/>
                          <a:ea typeface="Calibri"/>
                          <a:cs typeface="Times New Roman"/>
                        </a:rPr>
                        <a:t>served </a:t>
                      </a:r>
                    </a:p>
                    <a:p>
                      <a:pPr marL="742950" marR="0" lvl="1" indent="-285750" algn="l" defTabSz="914400" rtl="0" eaLnBrk="1" latinLnBrk="0" hangingPunct="1">
                        <a:lnSpc>
                          <a:spcPct val="115000"/>
                        </a:lnSpc>
                        <a:spcBef>
                          <a:spcPts val="200"/>
                        </a:spcBef>
                        <a:spcAft>
                          <a:spcPts val="400"/>
                        </a:spcAft>
                        <a:buFont typeface="Courier New"/>
                        <a:buChar char="o"/>
                        <a:tabLst>
                          <a:tab pos="228600" algn="l"/>
                        </a:tabLst>
                      </a:pPr>
                      <a:r>
                        <a:rPr lang="en-US" sz="1200" kern="1200" dirty="0" smtClean="0">
                          <a:solidFill>
                            <a:schemeClr val="tx1"/>
                          </a:solidFill>
                          <a:effectLst/>
                          <a:latin typeface="+mn-lt"/>
                          <a:ea typeface="Calibri"/>
                          <a:cs typeface="Times New Roman"/>
                        </a:rPr>
                        <a:t>Number </a:t>
                      </a:r>
                      <a:r>
                        <a:rPr lang="en-US" sz="1200" kern="1200" dirty="0">
                          <a:solidFill>
                            <a:schemeClr val="tx1"/>
                          </a:solidFill>
                          <a:effectLst/>
                          <a:latin typeface="+mn-lt"/>
                          <a:ea typeface="Calibri"/>
                          <a:cs typeface="Times New Roman"/>
                        </a:rPr>
                        <a:t>of new businesses served</a:t>
                      </a:r>
                    </a:p>
                    <a:p>
                      <a:pPr marL="742950" marR="0" lvl="1" indent="-285750">
                        <a:lnSpc>
                          <a:spcPct val="115000"/>
                        </a:lnSpc>
                        <a:spcBef>
                          <a:spcPts val="200"/>
                        </a:spcBef>
                        <a:spcAft>
                          <a:spcPts val="400"/>
                        </a:spcAft>
                        <a:buFont typeface="Courier New"/>
                        <a:buChar char="o"/>
                      </a:pPr>
                      <a:r>
                        <a:rPr lang="en-US" sz="1200" dirty="0">
                          <a:effectLst/>
                          <a:latin typeface="+mn-lt"/>
                          <a:ea typeface="Calibri"/>
                          <a:cs typeface="Times New Roman"/>
                        </a:rPr>
                        <a:t>Number of repeat businesses </a:t>
                      </a:r>
                      <a:r>
                        <a:rPr lang="en-US" sz="1200" dirty="0" smtClean="0">
                          <a:effectLst/>
                          <a:latin typeface="+mn-lt"/>
                          <a:ea typeface="Calibri"/>
                          <a:cs typeface="Times New Roman"/>
                        </a:rPr>
                        <a:t>served</a:t>
                      </a:r>
                    </a:p>
                    <a:p>
                      <a:pPr marL="742950" marR="0" lvl="1" indent="-285750">
                        <a:lnSpc>
                          <a:spcPct val="115000"/>
                        </a:lnSpc>
                        <a:spcBef>
                          <a:spcPts val="200"/>
                        </a:spcBef>
                        <a:spcAft>
                          <a:spcPts val="400"/>
                        </a:spcAft>
                        <a:buFont typeface="Courier New"/>
                        <a:buChar char="o"/>
                      </a:pPr>
                      <a:r>
                        <a:rPr lang="en-US" sz="1200" dirty="0" smtClean="0">
                          <a:effectLst/>
                          <a:latin typeface="+mn-lt"/>
                          <a:ea typeface="Calibri"/>
                          <a:cs typeface="Times New Roman"/>
                        </a:rPr>
                        <a:t>Number of businesses served by industry type</a:t>
                      </a:r>
                      <a:endParaRPr lang="en-US" sz="1200" dirty="0" smtClean="0">
                        <a:solidFill>
                          <a:schemeClr val="tx1"/>
                        </a:solidFill>
                        <a:effectLst/>
                        <a:latin typeface="+mn-lt"/>
                        <a:ea typeface="Calibri"/>
                        <a:cs typeface="Times New Roman"/>
                      </a:endParaRPr>
                    </a:p>
                    <a:p>
                      <a:pPr marL="742950" marR="0" lvl="1" indent="-285750">
                        <a:lnSpc>
                          <a:spcPct val="115000"/>
                        </a:lnSpc>
                        <a:spcBef>
                          <a:spcPts val="200"/>
                        </a:spcBef>
                        <a:spcAft>
                          <a:spcPts val="400"/>
                        </a:spcAft>
                        <a:buFont typeface="Courier New"/>
                        <a:buChar char="o"/>
                      </a:pPr>
                      <a:r>
                        <a:rPr lang="en-US" sz="1200" dirty="0" smtClean="0">
                          <a:solidFill>
                            <a:schemeClr val="tx1"/>
                          </a:solidFill>
                          <a:effectLst/>
                          <a:latin typeface="+mn-lt"/>
                          <a:ea typeface="Calibri"/>
                          <a:cs typeface="Times New Roman"/>
                        </a:rPr>
                        <a:t>Number of Business Visits Weekly</a:t>
                      </a:r>
                      <a:endParaRPr lang="en-US" sz="1200" dirty="0">
                        <a:solidFill>
                          <a:schemeClr val="tx1"/>
                        </a:solidFill>
                        <a:effectLst/>
                        <a:latin typeface="+mn-lt"/>
                        <a:ea typeface="Calibri"/>
                        <a:cs typeface="Times New Roman"/>
                      </a:endParaRPr>
                    </a:p>
                    <a:p>
                      <a:pPr marL="342900" marR="0" lvl="0" indent="-342900" algn="l" defTabSz="914400" rtl="0" eaLnBrk="1" fontAlgn="auto" latinLnBrk="0" hangingPunct="1">
                        <a:lnSpc>
                          <a:spcPct val="115000"/>
                        </a:lnSpc>
                        <a:spcBef>
                          <a:spcPts val="200"/>
                        </a:spcBef>
                        <a:spcAft>
                          <a:spcPts val="400"/>
                        </a:spcAft>
                        <a:buClrTx/>
                        <a:buSzTx/>
                        <a:buFont typeface="Arial"/>
                        <a:buChar char="•"/>
                        <a:tabLst>
                          <a:tab pos="228600" algn="l"/>
                        </a:tabLst>
                        <a:defRPr/>
                      </a:pPr>
                      <a:r>
                        <a:rPr lang="en-US" sz="1200" b="1" dirty="0" smtClean="0">
                          <a:effectLst/>
                          <a:latin typeface="+mn-lt"/>
                          <a:ea typeface="Calibri"/>
                          <a:cs typeface="Times New Roman"/>
                        </a:rPr>
                        <a:t>Number (and percent) of businesses registered with OSCC (</a:t>
                      </a:r>
                      <a:r>
                        <a:rPr lang="en-US" sz="1200" b="1" dirty="0" err="1" smtClean="0">
                          <a:effectLst/>
                          <a:latin typeface="+mn-lt"/>
                          <a:ea typeface="Calibri"/>
                          <a:cs typeface="Times New Roman"/>
                        </a:rPr>
                        <a:t>JobQuest</a:t>
                      </a:r>
                      <a:r>
                        <a:rPr lang="en-US" sz="1200" b="1" dirty="0" smtClean="0">
                          <a:effectLst/>
                          <a:latin typeface="+mn-lt"/>
                          <a:ea typeface="Calibri"/>
                          <a:cs typeface="Times New Roman"/>
                        </a:rPr>
                        <a:t>) who hire customers</a:t>
                      </a:r>
                    </a:p>
                    <a:p>
                      <a:pPr marL="800100" marR="0" lvl="1" indent="-342900">
                        <a:lnSpc>
                          <a:spcPct val="115000"/>
                        </a:lnSpc>
                        <a:spcBef>
                          <a:spcPts val="200"/>
                        </a:spcBef>
                        <a:spcAft>
                          <a:spcPts val="400"/>
                        </a:spcAft>
                        <a:buFont typeface="Arial"/>
                        <a:buChar char="•"/>
                        <a:tabLst>
                          <a:tab pos="228600" algn="l"/>
                        </a:tabLst>
                      </a:pPr>
                      <a:r>
                        <a:rPr lang="en-US" sz="1200" b="0" dirty="0" smtClean="0">
                          <a:effectLst/>
                          <a:latin typeface="+mn-lt"/>
                          <a:ea typeface="Calibri"/>
                          <a:cs typeface="Times New Roman"/>
                        </a:rPr>
                        <a:t>Number of hires per industry</a:t>
                      </a:r>
                      <a:endParaRPr lang="en-US" sz="1200" b="0" dirty="0">
                        <a:effectLst/>
                        <a:latin typeface="+mn-lt"/>
                        <a:ea typeface="Calibri"/>
                        <a:cs typeface="Times New Roman"/>
                      </a:endParaRPr>
                    </a:p>
                    <a:p>
                      <a:pPr marL="285750" lvl="0" indent="-285750">
                        <a:buFont typeface="Arial" pitchFamily="34" charset="0"/>
                        <a:buChar char="•"/>
                      </a:pPr>
                      <a:r>
                        <a:rPr lang="en-US" sz="1200" b="1" dirty="0" smtClean="0">
                          <a:effectLst/>
                          <a:latin typeface="+mn-lt"/>
                          <a:ea typeface="Calibri"/>
                          <a:cs typeface="Times New Roman"/>
                        </a:rPr>
                        <a:t>Retention rate for individuals </a:t>
                      </a:r>
                      <a:r>
                        <a:rPr lang="en-US" sz="1200" b="0" dirty="0" smtClean="0">
                          <a:effectLst/>
                          <a:latin typeface="+mn-lt"/>
                          <a:ea typeface="Calibri"/>
                          <a:cs typeface="Times New Roman"/>
                        </a:rPr>
                        <a:t>hired by businesses registered with OSCC (</a:t>
                      </a:r>
                      <a:r>
                        <a:rPr lang="en-US" sz="1200" b="0" dirty="0" err="1" smtClean="0">
                          <a:effectLst/>
                          <a:latin typeface="+mn-lt"/>
                          <a:ea typeface="Calibri"/>
                          <a:cs typeface="Times New Roman"/>
                        </a:rPr>
                        <a:t>JobQuest</a:t>
                      </a:r>
                      <a:r>
                        <a:rPr lang="en-US" sz="1200" b="0" dirty="0" smtClean="0">
                          <a:effectLst/>
                          <a:latin typeface="+mn-lt"/>
                          <a:ea typeface="Calibri"/>
                          <a:cs typeface="Times New Roman"/>
                        </a:rPr>
                        <a:t>) who hire customers</a:t>
                      </a:r>
                    </a:p>
                    <a:p>
                      <a:pPr marL="342900" marR="0" lvl="0" indent="-342900">
                        <a:lnSpc>
                          <a:spcPct val="115000"/>
                        </a:lnSpc>
                        <a:spcBef>
                          <a:spcPts val="200"/>
                        </a:spcBef>
                        <a:spcAft>
                          <a:spcPts val="400"/>
                        </a:spcAft>
                        <a:buFont typeface="Arial"/>
                        <a:buChar char="•"/>
                        <a:tabLst>
                          <a:tab pos="228600" algn="l"/>
                        </a:tabLst>
                      </a:pPr>
                      <a:r>
                        <a:rPr lang="en-US" sz="1200" b="1" dirty="0" smtClean="0">
                          <a:effectLst/>
                          <a:latin typeface="+mn-lt"/>
                          <a:ea typeface="Calibri"/>
                          <a:cs typeface="Times New Roman"/>
                        </a:rPr>
                        <a:t>Number of business utilizing  talent </a:t>
                      </a:r>
                      <a:r>
                        <a:rPr lang="en-US" sz="1200" b="1" dirty="0">
                          <a:effectLst/>
                          <a:latin typeface="+mn-lt"/>
                          <a:ea typeface="Calibri"/>
                          <a:cs typeface="Times New Roman"/>
                        </a:rPr>
                        <a:t>pipeline development services </a:t>
                      </a:r>
                      <a:r>
                        <a:rPr lang="en-US" sz="1200" dirty="0" smtClean="0">
                          <a:effectLst/>
                          <a:latin typeface="+mn-lt"/>
                          <a:ea typeface="Calibri"/>
                          <a:cs typeface="Times New Roman"/>
                        </a:rPr>
                        <a:t>(Workforce Training Fund, OJT</a:t>
                      </a:r>
                      <a:r>
                        <a:rPr lang="en-US" sz="1200" dirty="0">
                          <a:effectLst/>
                          <a:latin typeface="+mn-lt"/>
                          <a:ea typeface="Calibri"/>
                          <a:cs typeface="Times New Roman"/>
                        </a:rPr>
                        <a:t>, apprenticeship, etc.)</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200"/>
                        </a:spcBef>
                        <a:spcAft>
                          <a:spcPts val="200"/>
                        </a:spcAft>
                      </a:pPr>
                      <a:endParaRPr lang="en-US" sz="1200" dirty="0" smtClean="0">
                        <a:effectLst/>
                        <a:latin typeface="+mn-lt"/>
                        <a:ea typeface="Calibri"/>
                        <a:cs typeface="Times New Roman"/>
                      </a:endParaRPr>
                    </a:p>
                    <a:p>
                      <a:pPr marL="0" marR="0">
                        <a:lnSpc>
                          <a:spcPct val="115000"/>
                        </a:lnSpc>
                        <a:spcBef>
                          <a:spcPts val="200"/>
                        </a:spcBef>
                        <a:spcAft>
                          <a:spcPts val="200"/>
                        </a:spcAft>
                      </a:pPr>
                      <a:r>
                        <a:rPr lang="en-US" sz="1200" dirty="0" smtClean="0">
                          <a:effectLst/>
                          <a:latin typeface="+mn-lt"/>
                          <a:ea typeface="Calibri"/>
                          <a:cs typeface="Times New Roman"/>
                        </a:rPr>
                        <a:t>Business </a:t>
                      </a:r>
                      <a:r>
                        <a:rPr lang="en-US" sz="1200" dirty="0">
                          <a:effectLst/>
                          <a:latin typeface="+mn-lt"/>
                          <a:ea typeface="Calibri"/>
                          <a:cs typeface="Times New Roman"/>
                        </a:rPr>
                        <a:t>customers of One-Stop Career Centers</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200"/>
                        </a:spcBef>
                        <a:spcAft>
                          <a:spcPts val="200"/>
                        </a:spcAft>
                      </a:pPr>
                      <a:endParaRPr lang="en-US" sz="1200" dirty="0" smtClean="0">
                        <a:effectLst/>
                        <a:latin typeface="+mn-lt"/>
                        <a:ea typeface="Calibri"/>
                        <a:cs typeface="Times New Roman"/>
                      </a:endParaRPr>
                    </a:p>
                    <a:p>
                      <a:pPr marL="0" marR="0">
                        <a:lnSpc>
                          <a:spcPct val="115000"/>
                        </a:lnSpc>
                        <a:spcBef>
                          <a:spcPts val="200"/>
                        </a:spcBef>
                        <a:spcAft>
                          <a:spcPts val="200"/>
                        </a:spcAft>
                      </a:pPr>
                      <a:r>
                        <a:rPr lang="en-US" sz="1200" dirty="0" smtClean="0">
                          <a:effectLst/>
                          <a:latin typeface="+mn-lt"/>
                          <a:ea typeface="Calibri"/>
                          <a:cs typeface="Times New Roman"/>
                        </a:rPr>
                        <a:t>Create a Business Engagement/OSCC Dashboard</a:t>
                      </a:r>
                    </a:p>
                    <a:p>
                      <a:pPr marL="0" marR="0">
                        <a:lnSpc>
                          <a:spcPct val="115000"/>
                        </a:lnSpc>
                        <a:spcBef>
                          <a:spcPts val="200"/>
                        </a:spcBef>
                        <a:spcAft>
                          <a:spcPts val="200"/>
                        </a:spcAft>
                      </a:pPr>
                      <a:endParaRPr lang="en-US" sz="1200" dirty="0" smtClean="0">
                        <a:effectLst/>
                        <a:latin typeface="+mn-lt"/>
                        <a:ea typeface="Calibri"/>
                        <a:cs typeface="Times New Roman"/>
                      </a:endParaRPr>
                    </a:p>
                    <a:p>
                      <a:pPr marL="0" marR="0">
                        <a:lnSpc>
                          <a:spcPct val="115000"/>
                        </a:lnSpc>
                        <a:spcBef>
                          <a:spcPts val="200"/>
                        </a:spcBef>
                        <a:spcAft>
                          <a:spcPts val="200"/>
                        </a:spcAft>
                      </a:pPr>
                      <a:r>
                        <a:rPr lang="en-US" sz="1200" dirty="0" smtClean="0">
                          <a:effectLst/>
                          <a:latin typeface="+mn-lt"/>
                          <a:ea typeface="Calibri"/>
                          <a:cs typeface="Times New Roman"/>
                        </a:rPr>
                        <a:t>Targets:</a:t>
                      </a:r>
                      <a:r>
                        <a:rPr lang="en-US" sz="1200" baseline="0" dirty="0" smtClean="0">
                          <a:effectLst/>
                          <a:latin typeface="+mn-lt"/>
                          <a:ea typeface="Calibri"/>
                          <a:cs typeface="Times New Roman"/>
                        </a:rPr>
                        <a:t> </a:t>
                      </a:r>
                      <a:r>
                        <a:rPr lang="en-US" sz="1200" dirty="0" smtClean="0">
                          <a:effectLst/>
                          <a:latin typeface="+mn-lt"/>
                          <a:ea typeface="Calibri"/>
                          <a:cs typeface="Times New Roman"/>
                        </a:rPr>
                        <a:t>TBD</a:t>
                      </a:r>
                    </a:p>
                    <a:p>
                      <a:pPr marL="0" marR="0">
                        <a:lnSpc>
                          <a:spcPct val="115000"/>
                        </a:lnSpc>
                        <a:spcBef>
                          <a:spcPts val="200"/>
                        </a:spcBef>
                        <a:spcAft>
                          <a:spcPts val="200"/>
                        </a:spcAft>
                      </a:pPr>
                      <a:endParaRPr lang="en-US" sz="1200" dirty="0" smtClean="0">
                        <a:effectLst/>
                        <a:latin typeface="+mn-lt"/>
                        <a:ea typeface="Calibri"/>
                        <a:cs typeface="Times New Roman"/>
                      </a:endParaRPr>
                    </a:p>
                    <a:p>
                      <a:pPr marL="0" marR="0">
                        <a:lnSpc>
                          <a:spcPct val="115000"/>
                        </a:lnSpc>
                        <a:spcBef>
                          <a:spcPts val="200"/>
                        </a:spcBef>
                        <a:spcAft>
                          <a:spcPts val="200"/>
                        </a:spcAft>
                      </a:pPr>
                      <a:r>
                        <a:rPr lang="en-US" sz="1200" b="1" dirty="0" smtClean="0">
                          <a:effectLst/>
                          <a:latin typeface="+mn-lt"/>
                          <a:ea typeface="Calibri"/>
                          <a:cs typeface="Times New Roman"/>
                        </a:rPr>
                        <a:t>NOTE: These</a:t>
                      </a:r>
                      <a:r>
                        <a:rPr lang="en-US" sz="1200" b="1" baseline="0" dirty="0" smtClean="0">
                          <a:effectLst/>
                          <a:latin typeface="+mn-lt"/>
                          <a:ea typeface="Calibri"/>
                          <a:cs typeface="Times New Roman"/>
                        </a:rPr>
                        <a:t> measures r</a:t>
                      </a:r>
                      <a:r>
                        <a:rPr lang="en-US" sz="1200" b="1" dirty="0" smtClean="0">
                          <a:effectLst/>
                          <a:latin typeface="+mn-lt"/>
                          <a:ea typeface="Calibri"/>
                          <a:cs typeface="Times New Roman"/>
                        </a:rPr>
                        <a:t>equire additional IT system development and costs</a:t>
                      </a:r>
                      <a:r>
                        <a:rPr lang="en-US" sz="1200" b="1" baseline="0" dirty="0" smtClean="0">
                          <a:effectLst/>
                          <a:latin typeface="+mn-lt"/>
                          <a:ea typeface="Calibri"/>
                          <a:cs typeface="Times New Roman"/>
                        </a:rPr>
                        <a:t> to collect  data for the measures.</a:t>
                      </a:r>
                      <a:endParaRPr lang="en-US" sz="1200" b="1" dirty="0">
                        <a:effectLst/>
                        <a:latin typeface="+mn-lt"/>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772469511"/>
      </p:ext>
    </p:extLst>
  </p:cSld>
  <p:clrMapOvr>
    <a:masterClrMapping/>
  </p:clrMapOvr>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latin typeface="+mj-lt"/>
              </a:rPr>
              <a:t>Comments &amp; Feedback</a:t>
            </a:r>
            <a:endParaRPr lang="en-US" dirty="0">
              <a:latin typeface="+mj-lt"/>
            </a:endParaRPr>
          </a:p>
        </p:txBody>
      </p:sp>
      <p:sp>
        <p:nvSpPr>
          <p:cNvPr id="5" name="Content Placeholder 4"/>
          <p:cNvSpPr>
            <a:spLocks noGrp="1"/>
          </p:cNvSpPr>
          <p:nvPr>
            <p:ph sz="half" idx="1"/>
          </p:nvPr>
        </p:nvSpPr>
        <p:spPr>
          <a:xfrm>
            <a:off x="152400" y="1066800"/>
            <a:ext cx="8763000" cy="5410200"/>
          </a:xfrm>
        </p:spPr>
        <p:txBody>
          <a:bodyPr/>
          <a:lstStyle/>
          <a:p>
            <a:pPr lvl="3">
              <a:buFont typeface="Arial" panose="020B0604020202020204" pitchFamily="34" charset="0"/>
              <a:buChar char="•"/>
            </a:pPr>
            <a:endParaRPr lang="en-US" sz="2600" b="0" dirty="0" smtClean="0"/>
          </a:p>
          <a:p>
            <a:pPr lvl="3">
              <a:buFont typeface="Arial" panose="020B0604020202020204" pitchFamily="34" charset="0"/>
              <a:buChar char="•"/>
            </a:pPr>
            <a:endParaRPr lang="en-US" sz="2600" b="0" dirty="0"/>
          </a:p>
          <a:p>
            <a:pPr marL="346075" lvl="1" indent="0" algn="ctr">
              <a:buNone/>
            </a:pPr>
            <a:r>
              <a:rPr lang="en-US" sz="4000" dirty="0" smtClean="0">
                <a:latin typeface="+mj-lt"/>
              </a:rPr>
              <a:t>MA WIOA State Plan Website</a:t>
            </a:r>
          </a:p>
          <a:p>
            <a:pPr lvl="2" algn="ctr"/>
            <a:r>
              <a:rPr lang="en-US" sz="2800" b="1" dirty="0" smtClean="0">
                <a:solidFill>
                  <a:srgbClr val="7030A0"/>
                </a:solidFill>
                <a:latin typeface="+mj-lt"/>
              </a:rPr>
              <a:t>www.mass.gov/massworkforce/state-plan</a:t>
            </a:r>
          </a:p>
          <a:p>
            <a:pPr marL="396875" lvl="2" indent="0" algn="ctr"/>
            <a:endParaRPr lang="en-US" sz="2800" b="1" dirty="0" smtClean="0">
              <a:solidFill>
                <a:srgbClr val="7030A0"/>
              </a:solidFill>
              <a:latin typeface="+mj-lt"/>
            </a:endParaRPr>
          </a:p>
        </p:txBody>
      </p:sp>
    </p:spTree>
    <p:extLst>
      <p:ext uri="{BB962C8B-B14F-4D97-AF65-F5344CB8AC3E}">
        <p14:creationId xmlns:p14="http://schemas.microsoft.com/office/powerpoint/2010/main" val="3113735054"/>
      </p:ext>
    </p:extLst>
  </p:cSld>
  <p:clrMapOvr>
    <a:masterClrMapping/>
  </p:clrMapOvr>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533400" y="1539766"/>
            <a:ext cx="8077200" cy="4556234"/>
          </a:xfrm>
        </p:spPr>
        <p:txBody>
          <a:bodyPr/>
          <a:lstStyle/>
          <a:p>
            <a:pPr marL="0" indent="0" algn="ctr">
              <a:buNone/>
            </a:pPr>
            <a:endParaRPr lang="en-US" sz="4000" dirty="0" smtClean="0">
              <a:latin typeface="Arial" pitchFamily="34" charset="0"/>
              <a:cs typeface="Arial" pitchFamily="34" charset="0"/>
            </a:endParaRPr>
          </a:p>
          <a:p>
            <a:pPr marL="0" indent="0" algn="ctr">
              <a:buNone/>
            </a:pPr>
            <a:endParaRPr lang="en-US" sz="4000" dirty="0">
              <a:latin typeface="Arial" pitchFamily="34" charset="0"/>
              <a:cs typeface="Arial" pitchFamily="34" charset="0"/>
            </a:endParaRPr>
          </a:p>
          <a:p>
            <a:pPr marL="0" indent="0" algn="ctr">
              <a:spcAft>
                <a:spcPts val="600"/>
              </a:spcAft>
              <a:buNone/>
            </a:pPr>
            <a:r>
              <a:rPr lang="en-US" sz="4000" dirty="0" smtClean="0">
                <a:latin typeface="Arial" pitchFamily="34" charset="0"/>
                <a:cs typeface="Arial" pitchFamily="34" charset="0"/>
              </a:rPr>
              <a:t>APPENDICES</a:t>
            </a:r>
            <a:endParaRPr lang="en-US" sz="4000" dirty="0">
              <a:latin typeface="+mn-lt"/>
            </a:endParaRPr>
          </a:p>
        </p:txBody>
      </p:sp>
    </p:spTree>
    <p:extLst>
      <p:ext uri="{BB962C8B-B14F-4D97-AF65-F5344CB8AC3E}">
        <p14:creationId xmlns:p14="http://schemas.microsoft.com/office/powerpoint/2010/main" val="1857523191"/>
      </p:ext>
    </p:extLst>
  </p:cSld>
  <p:clrMapOvr>
    <a:masterClrMapping/>
  </p:clrMapOvr>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533400" y="1539766"/>
            <a:ext cx="8077200" cy="4556234"/>
          </a:xfrm>
        </p:spPr>
        <p:txBody>
          <a:bodyPr/>
          <a:lstStyle/>
          <a:p>
            <a:pPr marL="0" indent="0" algn="ctr">
              <a:buNone/>
            </a:pPr>
            <a:endParaRPr lang="en-US" sz="4000" dirty="0" smtClean="0">
              <a:latin typeface="Arial" pitchFamily="34" charset="0"/>
              <a:cs typeface="Arial" pitchFamily="34" charset="0"/>
            </a:endParaRPr>
          </a:p>
          <a:p>
            <a:pPr marL="0" indent="0" algn="ctr">
              <a:buNone/>
            </a:pPr>
            <a:endParaRPr lang="en-US" sz="4000" dirty="0">
              <a:latin typeface="Arial" pitchFamily="34" charset="0"/>
              <a:cs typeface="Arial" pitchFamily="34" charset="0"/>
            </a:endParaRPr>
          </a:p>
          <a:p>
            <a:pPr marL="0" indent="0" algn="ctr">
              <a:spcAft>
                <a:spcPts val="600"/>
              </a:spcAft>
              <a:buNone/>
            </a:pPr>
            <a:r>
              <a:rPr lang="en-US" sz="4000" dirty="0" smtClean="0">
                <a:latin typeface="Arial" pitchFamily="34" charset="0"/>
                <a:cs typeface="Arial" pitchFamily="34" charset="0"/>
              </a:rPr>
              <a:t>Appendix I</a:t>
            </a:r>
          </a:p>
          <a:p>
            <a:pPr marL="0" indent="0" algn="ctr">
              <a:spcAft>
                <a:spcPts val="600"/>
              </a:spcAft>
              <a:buNone/>
            </a:pPr>
            <a:r>
              <a:rPr lang="en-US" sz="4000" dirty="0" smtClean="0">
                <a:latin typeface="Arial" pitchFamily="34" charset="0"/>
                <a:cs typeface="Arial" pitchFamily="34" charset="0"/>
              </a:rPr>
              <a:t>Combined </a:t>
            </a:r>
            <a:r>
              <a:rPr lang="en-US" sz="4000" dirty="0">
                <a:latin typeface="Arial" pitchFamily="34" charset="0"/>
                <a:cs typeface="Arial" pitchFamily="34" charset="0"/>
              </a:rPr>
              <a:t>Plan</a:t>
            </a:r>
            <a:r>
              <a:rPr lang="en-US" sz="4000" dirty="0" smtClean="0">
                <a:latin typeface="Arial" pitchFamily="34" charset="0"/>
                <a:cs typeface="Arial" pitchFamily="34" charset="0"/>
              </a:rPr>
              <a:t>: </a:t>
            </a:r>
            <a:r>
              <a:rPr lang="en-US" sz="4000" i="1" dirty="0" smtClean="0">
                <a:latin typeface="Arial" pitchFamily="34" charset="0"/>
                <a:cs typeface="Arial" pitchFamily="34" charset="0"/>
              </a:rPr>
              <a:t>Operational Impacts on Partner Programs</a:t>
            </a:r>
            <a:endParaRPr lang="en-US" sz="4000" dirty="0">
              <a:latin typeface="+mn-lt"/>
            </a:endParaRPr>
          </a:p>
        </p:txBody>
      </p:sp>
    </p:spTree>
    <p:extLst>
      <p:ext uri="{BB962C8B-B14F-4D97-AF65-F5344CB8AC3E}">
        <p14:creationId xmlns:p14="http://schemas.microsoft.com/office/powerpoint/2010/main" val="3660714711"/>
      </p:ext>
    </p:extLst>
  </p:cSld>
  <p:clrMapOvr>
    <a:masterClrMapping/>
  </p:clrMapOvr>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Arial" pitchFamily="34" charset="0"/>
                <a:cs typeface="Arial" pitchFamily="34" charset="0"/>
              </a:rPr>
              <a:t>Impact of WIOA on Unemployment Insurance</a:t>
            </a:r>
            <a:endParaRPr lang="en-US" dirty="0">
              <a:latin typeface="Arial" pitchFamily="34" charset="0"/>
              <a:cs typeface="Arial" pitchFamily="34" charset="0"/>
            </a:endParaRPr>
          </a:p>
        </p:txBody>
      </p:sp>
      <p:sp>
        <p:nvSpPr>
          <p:cNvPr id="5" name="Content Placeholder 4"/>
          <p:cNvSpPr>
            <a:spLocks noGrp="1"/>
          </p:cNvSpPr>
          <p:nvPr>
            <p:ph sz="half" idx="1"/>
          </p:nvPr>
        </p:nvSpPr>
        <p:spPr>
          <a:xfrm>
            <a:off x="533400" y="1371600"/>
            <a:ext cx="8077200" cy="4800600"/>
          </a:xfrm>
        </p:spPr>
        <p:txBody>
          <a:bodyPr>
            <a:normAutofit fontScale="85000" lnSpcReduction="20000"/>
          </a:bodyPr>
          <a:lstStyle/>
          <a:p>
            <a:pPr marL="0" indent="0">
              <a:buNone/>
            </a:pPr>
            <a:r>
              <a:rPr lang="en-US" b="0" dirty="0" smtClean="0">
                <a:latin typeface="Arial" pitchFamily="34" charset="0"/>
                <a:cs typeface="Arial" pitchFamily="34" charset="0"/>
              </a:rPr>
              <a:t>UI will continue to implement the following provisions with it partners:</a:t>
            </a:r>
            <a:endParaRPr lang="en-US" b="0" dirty="0">
              <a:latin typeface="Arial" pitchFamily="34" charset="0"/>
              <a:cs typeface="Arial" pitchFamily="34" charset="0"/>
            </a:endParaRPr>
          </a:p>
          <a:p>
            <a:r>
              <a:rPr lang="en-US" b="0" dirty="0" smtClean="0">
                <a:latin typeface="Arial" pitchFamily="34" charset="0"/>
                <a:cs typeface="Arial" pitchFamily="34" charset="0"/>
              </a:rPr>
              <a:t>Working </a:t>
            </a:r>
            <a:r>
              <a:rPr lang="en-US" b="0" dirty="0">
                <a:latin typeface="Arial" pitchFamily="34" charset="0"/>
                <a:cs typeface="Arial" pitchFamily="34" charset="0"/>
              </a:rPr>
              <a:t>with Rapid Response teams to provide services to employers and workers in mass layoff situations and conducting claim filing activities, when needed. </a:t>
            </a:r>
          </a:p>
          <a:p>
            <a:r>
              <a:rPr lang="en-US" b="0" dirty="0" smtClean="0">
                <a:latin typeface="Arial" pitchFamily="34" charset="0"/>
                <a:cs typeface="Arial" pitchFamily="34" charset="0"/>
              </a:rPr>
              <a:t>Integrating the </a:t>
            </a:r>
            <a:r>
              <a:rPr lang="en-US" b="0" dirty="0">
                <a:latin typeface="Arial" pitchFamily="34" charset="0"/>
                <a:cs typeface="Arial" pitchFamily="34" charset="0"/>
              </a:rPr>
              <a:t>state UI agency as a required </a:t>
            </a:r>
            <a:r>
              <a:rPr lang="en-US" b="0" dirty="0" smtClean="0">
                <a:latin typeface="Arial" pitchFamily="34" charset="0"/>
                <a:cs typeface="Arial" pitchFamily="34" charset="0"/>
              </a:rPr>
              <a:t>One-Stop Career Center partner to help UI </a:t>
            </a:r>
            <a:r>
              <a:rPr lang="en-US" b="0" dirty="0">
                <a:latin typeface="Arial" pitchFamily="34" charset="0"/>
                <a:cs typeface="Arial" pitchFamily="34" charset="0"/>
              </a:rPr>
              <a:t>claimants access the full range of  One-Stop Career </a:t>
            </a:r>
            <a:r>
              <a:rPr lang="en-US" b="0" dirty="0" smtClean="0">
                <a:latin typeface="Arial" pitchFamily="34" charset="0"/>
                <a:cs typeface="Arial" pitchFamily="34" charset="0"/>
              </a:rPr>
              <a:t>Center services </a:t>
            </a:r>
            <a:r>
              <a:rPr lang="en-US" b="0" dirty="0">
                <a:latin typeface="Arial" pitchFamily="34" charset="0"/>
                <a:cs typeface="Arial" pitchFamily="34" charset="0"/>
              </a:rPr>
              <a:t>both on-line and </a:t>
            </a:r>
            <a:r>
              <a:rPr lang="en-US" b="0" dirty="0" smtClean="0">
                <a:latin typeface="Arial" pitchFamily="34" charset="0"/>
                <a:cs typeface="Arial" pitchFamily="34" charset="0"/>
              </a:rPr>
              <a:t>in-person. </a:t>
            </a:r>
            <a:endParaRPr lang="en-US" b="0" dirty="0">
              <a:latin typeface="Arial" pitchFamily="34" charset="0"/>
              <a:cs typeface="Arial" pitchFamily="34" charset="0"/>
            </a:endParaRPr>
          </a:p>
          <a:p>
            <a:r>
              <a:rPr lang="en-US" b="0" dirty="0" smtClean="0">
                <a:latin typeface="+mn-lt"/>
                <a:cs typeface="Arial" pitchFamily="34" charset="0"/>
              </a:rPr>
              <a:t>Connecting </a:t>
            </a:r>
            <a:r>
              <a:rPr lang="en-US" b="0" dirty="0">
                <a:latin typeface="+mn-lt"/>
                <a:cs typeface="Arial" pitchFamily="34" charset="0"/>
              </a:rPr>
              <a:t>UI claimants to reemployment services through </a:t>
            </a:r>
            <a:r>
              <a:rPr lang="en-US" b="0" dirty="0" smtClean="0">
                <a:latin typeface="+mn-lt"/>
                <a:cs typeface="Arial" pitchFamily="34" charset="0"/>
              </a:rPr>
              <a:t>One Stop Career Centers through the </a:t>
            </a:r>
            <a:r>
              <a:rPr lang="en-US" b="0" dirty="0">
                <a:latin typeface="+mn-lt"/>
              </a:rPr>
              <a:t>Reemployment Services and Eligibility Assessment (RESEA) </a:t>
            </a:r>
            <a:r>
              <a:rPr lang="en-US" b="0" dirty="0" smtClean="0">
                <a:latin typeface="+mn-lt"/>
              </a:rPr>
              <a:t>programs (national model and grants)</a:t>
            </a:r>
            <a:r>
              <a:rPr lang="en-US" b="0" dirty="0">
                <a:latin typeface="+mn-lt"/>
                <a:cs typeface="Arial" pitchFamily="34" charset="0"/>
              </a:rPr>
              <a:t>.</a:t>
            </a:r>
          </a:p>
          <a:p>
            <a:r>
              <a:rPr lang="en-US" b="0" dirty="0">
                <a:latin typeface="+mn-lt"/>
                <a:cs typeface="Arial" pitchFamily="34" charset="0"/>
              </a:rPr>
              <a:t>Providing </a:t>
            </a:r>
            <a:r>
              <a:rPr lang="en-US" b="0" dirty="0">
                <a:latin typeface="Arial" pitchFamily="34" charset="0"/>
                <a:cs typeface="Arial" pitchFamily="34" charset="0"/>
              </a:rPr>
              <a:t>effective services to veterans who file for benefits under the Unemployment Compensation for </a:t>
            </a:r>
            <a:r>
              <a:rPr lang="en-US" b="0" dirty="0" smtClean="0">
                <a:latin typeface="Arial" pitchFamily="34" charset="0"/>
                <a:cs typeface="Arial" pitchFamily="34" charset="0"/>
              </a:rPr>
              <a:t>Ex-Service members </a:t>
            </a:r>
            <a:r>
              <a:rPr lang="en-US" b="0" dirty="0">
                <a:latin typeface="Arial" pitchFamily="34" charset="0"/>
                <a:cs typeface="Arial" pitchFamily="34" charset="0"/>
              </a:rPr>
              <a:t>(UCX) program. </a:t>
            </a:r>
          </a:p>
          <a:p>
            <a:r>
              <a:rPr lang="en-US" b="0" dirty="0" smtClean="0">
                <a:latin typeface="Arial" pitchFamily="34" charset="0"/>
                <a:cs typeface="Arial" pitchFamily="34" charset="0"/>
              </a:rPr>
              <a:t>Ensure </a:t>
            </a:r>
            <a:r>
              <a:rPr lang="en-US" b="0" dirty="0">
                <a:latin typeface="Arial" pitchFamily="34" charset="0"/>
                <a:cs typeface="Arial" pitchFamily="34" charset="0"/>
              </a:rPr>
              <a:t>that claimants are fully notified of deadlines and eligibility requirements associated with TRA, Alternative Trade Adjustment Assistance (ATAA), and Reemployment Trade Adjustment Assistance (RTAA) programs, and that communication with case managers for TAA participants is seamless. </a:t>
            </a:r>
          </a:p>
          <a:p>
            <a:r>
              <a:rPr lang="en-US" b="0" dirty="0" smtClean="0">
                <a:latin typeface="Arial" pitchFamily="34" charset="0"/>
                <a:cs typeface="Arial" pitchFamily="34" charset="0"/>
              </a:rPr>
              <a:t>Matching wage record data for WIOA performance reporting requirements.</a:t>
            </a:r>
            <a:endParaRPr lang="en-US" b="0" dirty="0">
              <a:latin typeface="Arial" pitchFamily="34" charset="0"/>
              <a:cs typeface="Arial" pitchFamily="34" charset="0"/>
            </a:endParaRPr>
          </a:p>
          <a:p>
            <a:endParaRPr lang="en-US" b="0" dirty="0">
              <a:latin typeface="Arial" pitchFamily="34" charset="0"/>
              <a:cs typeface="Arial" pitchFamily="34" charset="0"/>
            </a:endParaRPr>
          </a:p>
        </p:txBody>
      </p:sp>
    </p:spTree>
    <p:extLst>
      <p:ext uri="{BB962C8B-B14F-4D97-AF65-F5344CB8AC3E}">
        <p14:creationId xmlns:p14="http://schemas.microsoft.com/office/powerpoint/2010/main" val="511691489"/>
      </p:ext>
    </p:extLst>
  </p:cSld>
  <p:clrMapOvr>
    <a:masterClrMapping/>
  </p:clrMapOvr>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Arial" pitchFamily="34" charset="0"/>
                <a:cs typeface="Arial" pitchFamily="34" charset="0"/>
              </a:rPr>
              <a:t>Impact of WIOA on Adult Education</a:t>
            </a:r>
            <a:endParaRPr lang="en-US" dirty="0">
              <a:latin typeface="Arial" pitchFamily="34" charset="0"/>
              <a:cs typeface="Arial" pitchFamily="34" charset="0"/>
            </a:endParaRPr>
          </a:p>
        </p:txBody>
      </p:sp>
      <p:sp>
        <p:nvSpPr>
          <p:cNvPr id="5" name="Content Placeholder 4"/>
          <p:cNvSpPr>
            <a:spLocks noGrp="1"/>
          </p:cNvSpPr>
          <p:nvPr>
            <p:ph sz="half" idx="1"/>
          </p:nvPr>
        </p:nvSpPr>
        <p:spPr>
          <a:xfrm>
            <a:off x="0" y="1066800"/>
            <a:ext cx="9144000" cy="5638800"/>
          </a:xfrm>
        </p:spPr>
        <p:txBody>
          <a:bodyPr/>
          <a:lstStyle/>
          <a:p>
            <a:r>
              <a:rPr lang="en-US" dirty="0" smtClean="0">
                <a:latin typeface="Arial" pitchFamily="34" charset="0"/>
                <a:cs typeface="Arial" pitchFamily="34" charset="0"/>
              </a:rPr>
              <a:t>Adult Education</a:t>
            </a:r>
            <a:endParaRPr lang="en-US" dirty="0">
              <a:latin typeface="Arial" pitchFamily="34" charset="0"/>
              <a:cs typeface="Arial" pitchFamily="34" charset="0"/>
            </a:endParaRPr>
          </a:p>
          <a:p>
            <a:pPr marL="530225" lvl="1" indent="-342900"/>
            <a:r>
              <a:rPr lang="en-US" b="0" dirty="0" smtClean="0">
                <a:latin typeface="Arial" pitchFamily="34" charset="0"/>
                <a:cs typeface="Arial" pitchFamily="34" charset="0"/>
              </a:rPr>
              <a:t>Better integrate ABE programming with core partner services to promote Career Pathways.</a:t>
            </a:r>
          </a:p>
          <a:p>
            <a:pPr marL="530225" lvl="1" indent="-342900"/>
            <a:r>
              <a:rPr lang="en-US" b="0" dirty="0" smtClean="0">
                <a:latin typeface="Arial" pitchFamily="34" charset="0"/>
                <a:cs typeface="Arial" pitchFamily="34" charset="0"/>
              </a:rPr>
              <a:t>Continue to provide literacy and numeracy instruction, high school equivalency preparation classes, English for Speakers of Other Languages instruction, and family literacy to eligible adults through a diverse network of providers.  </a:t>
            </a:r>
          </a:p>
          <a:p>
            <a:pPr marL="530225" lvl="1" indent="-342900"/>
            <a:r>
              <a:rPr lang="en-US" b="0" dirty="0" smtClean="0">
                <a:latin typeface="Arial" pitchFamily="34" charset="0"/>
                <a:cs typeface="Arial" pitchFamily="34" charset="0"/>
              </a:rPr>
              <a:t>Continue to align instruction with College and Career Readiness Standards for Adult Education (a subset of the Common Core State Standards).</a:t>
            </a:r>
          </a:p>
          <a:p>
            <a:pPr marL="530225" lvl="1" indent="-342900"/>
            <a:r>
              <a:rPr lang="en-US" b="0" dirty="0" smtClean="0">
                <a:latin typeface="Arial" pitchFamily="34" charset="0"/>
                <a:cs typeface="Arial" pitchFamily="34" charset="0"/>
              </a:rPr>
              <a:t>Continue to support a high quality professional development system. </a:t>
            </a:r>
          </a:p>
          <a:p>
            <a:pPr marL="530225" lvl="1" indent="-342900"/>
            <a:r>
              <a:rPr lang="en-US" b="0" dirty="0" smtClean="0">
                <a:latin typeface="Arial" pitchFamily="34" charset="0"/>
                <a:cs typeface="Arial" pitchFamily="34" charset="0"/>
              </a:rPr>
              <a:t>Augment Adult Career Pathways models with WIOA requirements of Integrated Education and Training, Integrated English Literacy and Civics Education programs in order to meet the regional employer needs. </a:t>
            </a:r>
          </a:p>
          <a:p>
            <a:pPr marL="530225" lvl="1" indent="-342900"/>
            <a:endParaRPr lang="en-US" b="0" dirty="0">
              <a:solidFill>
                <a:srgbClr val="FF0000"/>
              </a:solidFill>
              <a:latin typeface="Arial" pitchFamily="34" charset="0"/>
              <a:cs typeface="Arial" pitchFamily="34" charset="0"/>
            </a:endParaRPr>
          </a:p>
        </p:txBody>
      </p:sp>
    </p:spTree>
    <p:extLst>
      <p:ext uri="{BB962C8B-B14F-4D97-AF65-F5344CB8AC3E}">
        <p14:creationId xmlns:p14="http://schemas.microsoft.com/office/powerpoint/2010/main" val="1862580594"/>
      </p:ext>
    </p:extLst>
  </p:cSld>
  <p:clrMapOvr>
    <a:masterClrMapping/>
  </p:clrMapOvr>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Arial" pitchFamily="34" charset="0"/>
                <a:cs typeface="Arial" pitchFamily="34" charset="0"/>
              </a:rPr>
              <a:t>Impact of WIOA on Adult Education</a:t>
            </a:r>
            <a:endParaRPr lang="en-US" dirty="0"/>
          </a:p>
        </p:txBody>
      </p:sp>
      <p:sp>
        <p:nvSpPr>
          <p:cNvPr id="3" name="Content Placeholder 2"/>
          <p:cNvSpPr>
            <a:spLocks noGrp="1"/>
          </p:cNvSpPr>
          <p:nvPr>
            <p:ph sz="half" idx="1"/>
          </p:nvPr>
        </p:nvSpPr>
        <p:spPr>
          <a:xfrm>
            <a:off x="533400" y="1219200"/>
            <a:ext cx="8077200" cy="5181600"/>
          </a:xfrm>
        </p:spPr>
        <p:txBody>
          <a:bodyPr/>
          <a:lstStyle/>
          <a:p>
            <a:pPr marL="381000" lvl="1" indent="-381000">
              <a:buClrTx/>
              <a:buSzPct val="100000"/>
              <a:buFont typeface="Wingdings" pitchFamily="2" charset="2"/>
              <a:buChar char="n"/>
            </a:pPr>
            <a:r>
              <a:rPr lang="en-US" sz="2000" dirty="0" smtClean="0">
                <a:solidFill>
                  <a:schemeClr val="tx1"/>
                </a:solidFill>
                <a:latin typeface="Arial" pitchFamily="34" charset="0"/>
                <a:cs typeface="Arial" pitchFamily="34" charset="0"/>
              </a:rPr>
              <a:t>Adult Education</a:t>
            </a:r>
          </a:p>
          <a:p>
            <a:pPr marL="530225" lvl="1" indent="-342900">
              <a:buClrTx/>
              <a:buSzPct val="100000"/>
              <a:buFont typeface="Arial" pitchFamily="34" charset="0"/>
              <a:buChar char="•"/>
            </a:pPr>
            <a:r>
              <a:rPr lang="en-US" sz="2000" b="0" dirty="0" smtClean="0">
                <a:solidFill>
                  <a:schemeClr val="tx1"/>
                </a:solidFill>
                <a:latin typeface="Arial" pitchFamily="34" charset="0"/>
                <a:cs typeface="Arial" pitchFamily="34" charset="0"/>
              </a:rPr>
              <a:t>Seek opportunities to strengthen connections with OSCCs and LWDBs at a regional level to leverage training resources available through partner programs.</a:t>
            </a:r>
          </a:p>
          <a:p>
            <a:pPr marL="530225" lvl="1" indent="-342900">
              <a:buClrTx/>
              <a:buSzPct val="100000"/>
              <a:buFont typeface="Arial" pitchFamily="34" charset="0"/>
              <a:buChar char="•"/>
            </a:pPr>
            <a:r>
              <a:rPr lang="en-US" sz="2000" b="0" dirty="0" smtClean="0">
                <a:solidFill>
                  <a:schemeClr val="tx1"/>
                </a:solidFill>
                <a:latin typeface="Arial" pitchFamily="34" charset="0"/>
                <a:cs typeface="Arial" pitchFamily="34" charset="0"/>
              </a:rPr>
              <a:t>Support ABE out-stationing in the OSCCs and cross partner collaborations in each region. </a:t>
            </a:r>
          </a:p>
          <a:p>
            <a:pPr marL="530225" lvl="1" indent="-342900">
              <a:buClrTx/>
              <a:buSzPct val="100000"/>
              <a:buFont typeface="Arial" pitchFamily="34" charset="0"/>
              <a:buChar char="•"/>
            </a:pPr>
            <a:r>
              <a:rPr lang="en-US" sz="2000" b="0" dirty="0" smtClean="0">
                <a:solidFill>
                  <a:schemeClr val="tx1"/>
                </a:solidFill>
                <a:latin typeface="Arial" pitchFamily="34" charset="0"/>
                <a:cs typeface="Arial" pitchFamily="34" charset="0"/>
              </a:rPr>
              <a:t>Promote universal intake and referral process across the core program partners for “shared” customers across partners.</a:t>
            </a:r>
          </a:p>
          <a:p>
            <a:pPr marL="530225" lvl="1" indent="-342900">
              <a:buClrTx/>
              <a:buSzPct val="100000"/>
              <a:buFont typeface="Arial" pitchFamily="34" charset="0"/>
              <a:buChar char="•"/>
            </a:pPr>
            <a:r>
              <a:rPr lang="en-US" sz="2000" b="0" dirty="0" smtClean="0">
                <a:solidFill>
                  <a:schemeClr val="tx1"/>
                </a:solidFill>
                <a:latin typeface="Arial" pitchFamily="34" charset="0"/>
                <a:cs typeface="Arial" pitchFamily="34" charset="0"/>
              </a:rPr>
              <a:t>Identify strategies for referrals and co-enrollment of youth 16-24 across core WIOA programs (e.g. connecting ABE out-of-school youth with </a:t>
            </a:r>
            <a:r>
              <a:rPr lang="en-US" sz="2000" b="0" dirty="0" err="1" smtClean="0">
                <a:solidFill>
                  <a:schemeClr val="tx1"/>
                </a:solidFill>
                <a:latin typeface="Arial" pitchFamily="34" charset="0"/>
                <a:cs typeface="Arial" pitchFamily="34" charset="0"/>
              </a:rPr>
              <a:t>YouthWorks</a:t>
            </a:r>
            <a:r>
              <a:rPr lang="en-US" sz="2000" b="0" dirty="0" smtClean="0">
                <a:solidFill>
                  <a:schemeClr val="tx1"/>
                </a:solidFill>
                <a:latin typeface="Arial" pitchFamily="34" charset="0"/>
                <a:cs typeface="Arial" pitchFamily="34" charset="0"/>
              </a:rPr>
              <a:t> programs). </a:t>
            </a:r>
          </a:p>
          <a:p>
            <a:pPr marL="530225" lvl="1" indent="-342900">
              <a:buClrTx/>
              <a:buSzPct val="100000"/>
              <a:buFont typeface="Arial" pitchFamily="34" charset="0"/>
              <a:buChar char="•"/>
            </a:pPr>
            <a:r>
              <a:rPr lang="en-US" sz="2000" b="0" dirty="0" smtClean="0">
                <a:solidFill>
                  <a:schemeClr val="tx1"/>
                </a:solidFill>
                <a:latin typeface="Arial" pitchFamily="34" charset="0"/>
                <a:cs typeface="Arial" pitchFamily="34" charset="0"/>
              </a:rPr>
              <a:t>Implement WIOA common performance measures for Adult Education by revising the current accountability system to support  WIOA requirements.</a:t>
            </a:r>
          </a:p>
          <a:p>
            <a:pPr marL="530225" lvl="1" indent="-342900"/>
            <a:endParaRPr lang="en-US" sz="2000" b="0" dirty="0" smtClean="0">
              <a:solidFill>
                <a:srgbClr val="FF0000"/>
              </a:solidFill>
              <a:latin typeface="Arial" pitchFamily="34" charset="0"/>
              <a:cs typeface="Arial" pitchFamily="34" charset="0"/>
            </a:endParaRPr>
          </a:p>
          <a:p>
            <a:pPr marL="530225" lvl="1" indent="-342900"/>
            <a:endParaRPr lang="en-US" sz="2000" b="0" dirty="0" smtClean="0">
              <a:solidFill>
                <a:srgbClr val="FF0000"/>
              </a:solidFill>
              <a:latin typeface="+mn-lt"/>
              <a:cs typeface="Arial" pitchFamily="34" charset="0"/>
            </a:endParaRPr>
          </a:p>
          <a:p>
            <a:pPr>
              <a:buNone/>
            </a:pPr>
            <a:endParaRPr lang="en-US" dirty="0"/>
          </a:p>
        </p:txBody>
      </p:sp>
    </p:spTree>
    <p:extLst>
      <p:ext uri="{BB962C8B-B14F-4D97-AF65-F5344CB8AC3E}">
        <p14:creationId xmlns:p14="http://schemas.microsoft.com/office/powerpoint/2010/main" val="3077363890"/>
      </p:ext>
    </p:extLst>
  </p:cSld>
  <p:clrMapOvr>
    <a:masterClrMapping/>
  </p:clrMapOvr>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Arial" pitchFamily="34" charset="0"/>
                <a:cs typeface="Arial" pitchFamily="34" charset="0"/>
              </a:rPr>
              <a:t>Impact of WIOA on MCB Vocational Rehabilitation (VR)</a:t>
            </a:r>
            <a:endParaRPr lang="en-US" dirty="0">
              <a:latin typeface="Arial" pitchFamily="34" charset="0"/>
              <a:cs typeface="Arial" pitchFamily="34" charset="0"/>
            </a:endParaRPr>
          </a:p>
        </p:txBody>
      </p:sp>
      <p:sp>
        <p:nvSpPr>
          <p:cNvPr id="3" name="Content Placeholder 2"/>
          <p:cNvSpPr>
            <a:spLocks noGrp="1"/>
          </p:cNvSpPr>
          <p:nvPr>
            <p:ph sz="half" idx="1"/>
          </p:nvPr>
        </p:nvSpPr>
        <p:spPr>
          <a:xfrm>
            <a:off x="457200" y="1371600"/>
            <a:ext cx="8077200" cy="4724400"/>
          </a:xfrm>
        </p:spPr>
        <p:txBody>
          <a:bodyPr>
            <a:normAutofit fontScale="92500" lnSpcReduction="20000"/>
          </a:bodyPr>
          <a:lstStyle/>
          <a:p>
            <a:r>
              <a:rPr lang="en-US" b="0" dirty="0" smtClean="0">
                <a:latin typeface="Arial (Body)"/>
              </a:rPr>
              <a:t>Work </a:t>
            </a:r>
            <a:r>
              <a:rPr lang="en-US" b="0" dirty="0">
                <a:latin typeface="Arial (Body)"/>
              </a:rPr>
              <a:t>with Core Program partners to promote Career Pathways for individuals who are legally blind and to improve the one-stop delivery system</a:t>
            </a:r>
            <a:r>
              <a:rPr lang="en-US" b="0" dirty="0" smtClean="0">
                <a:latin typeface="Arial (Body)"/>
              </a:rPr>
              <a:t>.</a:t>
            </a:r>
            <a:endParaRPr lang="en-US" b="0" dirty="0">
              <a:latin typeface="Arial (Body)"/>
            </a:endParaRPr>
          </a:p>
          <a:p>
            <a:r>
              <a:rPr lang="en-US" b="0" dirty="0">
                <a:latin typeface="Arial (Body)"/>
              </a:rPr>
              <a:t>Strengthen the alignment of the MCB VR program with the other core programs of the workforce development system</a:t>
            </a:r>
            <a:r>
              <a:rPr lang="en-US" b="0" dirty="0" smtClean="0">
                <a:latin typeface="Arial (Body)"/>
              </a:rPr>
              <a:t>.</a:t>
            </a:r>
            <a:endParaRPr lang="en-US" b="0" dirty="0">
              <a:latin typeface="Arial (Body)"/>
            </a:endParaRPr>
          </a:p>
          <a:p>
            <a:r>
              <a:rPr lang="en-US" b="0" dirty="0">
                <a:latin typeface="Arial (Body)"/>
              </a:rPr>
              <a:t>Emphasize the achievement of competitive integrated employment by individuals who are legally blind</a:t>
            </a:r>
            <a:r>
              <a:rPr lang="en-US" b="0" dirty="0" smtClean="0">
                <a:latin typeface="Arial (Body)"/>
              </a:rPr>
              <a:t>.</a:t>
            </a:r>
            <a:endParaRPr lang="en-US" b="0" dirty="0">
              <a:latin typeface="Arial (Body)"/>
            </a:endParaRPr>
          </a:p>
          <a:p>
            <a:r>
              <a:rPr lang="en-US" b="0" dirty="0">
                <a:latin typeface="Arial (Body)"/>
              </a:rPr>
              <a:t>Enhance MCB's ability to coordinate and collaborate with employers to support the achievement of competitive integrated employment by providing training and technical assistance and increasing the availability of work-based learning experiences</a:t>
            </a:r>
            <a:r>
              <a:rPr lang="en-US" b="0" dirty="0" smtClean="0">
                <a:latin typeface="Arial (Body)"/>
              </a:rPr>
              <a:t>.</a:t>
            </a:r>
            <a:endParaRPr lang="en-US" b="0" dirty="0">
              <a:latin typeface="Arial (Body)"/>
            </a:endParaRPr>
          </a:p>
          <a:p>
            <a:r>
              <a:rPr lang="en-US" b="0" dirty="0">
                <a:latin typeface="Arial (Body)"/>
              </a:rPr>
              <a:t>Heighten emphasis on the provision of services necessary to assist youth who are legally blind to achieve competitive integrated employment, including supported or customized employment</a:t>
            </a:r>
            <a:r>
              <a:rPr lang="en-US" b="0" dirty="0" smtClean="0">
                <a:latin typeface="Arial (Body)"/>
              </a:rPr>
              <a:t>.</a:t>
            </a:r>
            <a:endParaRPr lang="en-US" b="0" dirty="0">
              <a:latin typeface="Arial (Body)"/>
            </a:endParaRPr>
          </a:p>
          <a:p>
            <a:r>
              <a:rPr lang="en-US" b="0" dirty="0">
                <a:latin typeface="Arial (Body)"/>
              </a:rPr>
              <a:t>Increase accountability and transparency through new performance measures.</a:t>
            </a:r>
          </a:p>
          <a:p>
            <a:endParaRPr lang="en-US" b="0" dirty="0">
              <a:latin typeface="Arial (Body)"/>
              <a:cs typeface="Arial" pitchFamily="34" charset="0"/>
            </a:endParaRPr>
          </a:p>
        </p:txBody>
      </p:sp>
    </p:spTree>
    <p:extLst>
      <p:ext uri="{BB962C8B-B14F-4D97-AF65-F5344CB8AC3E}">
        <p14:creationId xmlns:p14="http://schemas.microsoft.com/office/powerpoint/2010/main" val="708983188"/>
      </p:ext>
    </p:extLst>
  </p:cSld>
  <p:clrMapOvr>
    <a:masterClrMapping/>
  </p:clrMapOvr>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Arial" pitchFamily="34" charset="0"/>
                <a:cs typeface="Arial" pitchFamily="34" charset="0"/>
              </a:rPr>
              <a:t>Impact of WIOA on </a:t>
            </a:r>
            <a:r>
              <a:rPr lang="en-US" dirty="0" smtClean="0">
                <a:latin typeface="Arial" pitchFamily="34" charset="0"/>
                <a:cs typeface="Arial" pitchFamily="34" charset="0"/>
              </a:rPr>
              <a:t>MRC </a:t>
            </a:r>
            <a:r>
              <a:rPr lang="en-US" dirty="0">
                <a:latin typeface="Arial" pitchFamily="34" charset="0"/>
                <a:cs typeface="Arial" pitchFamily="34" charset="0"/>
              </a:rPr>
              <a:t>Vocational Rehabilitation (VR)</a:t>
            </a:r>
          </a:p>
        </p:txBody>
      </p:sp>
      <p:sp>
        <p:nvSpPr>
          <p:cNvPr id="3" name="Content Placeholder 2"/>
          <p:cNvSpPr>
            <a:spLocks noGrp="1"/>
          </p:cNvSpPr>
          <p:nvPr>
            <p:ph sz="half" idx="1"/>
          </p:nvPr>
        </p:nvSpPr>
        <p:spPr>
          <a:xfrm>
            <a:off x="533400" y="1600200"/>
            <a:ext cx="8077200" cy="4800600"/>
          </a:xfrm>
        </p:spPr>
        <p:txBody>
          <a:bodyPr>
            <a:normAutofit fontScale="62500" lnSpcReduction="20000"/>
          </a:bodyPr>
          <a:lstStyle/>
          <a:p>
            <a:pPr marL="0" indent="0">
              <a:buNone/>
            </a:pPr>
            <a:r>
              <a:rPr lang="en-US" sz="2400" dirty="0">
                <a:latin typeface="Arial" pitchFamily="34" charset="0"/>
                <a:cs typeface="Arial" pitchFamily="34" charset="0"/>
              </a:rPr>
              <a:t>MRC’s Mission Under WIOA:</a:t>
            </a:r>
          </a:p>
          <a:p>
            <a:pPr lvl="1"/>
            <a:r>
              <a:rPr lang="en-US" sz="2400" b="0" dirty="0">
                <a:latin typeface="Arial" pitchFamily="34" charset="0"/>
                <a:cs typeface="Arial" pitchFamily="34" charset="0"/>
              </a:rPr>
              <a:t>MRC’s primary goal is to assist individuals with disabilities in choosing, obtaining, maintaining, and advancing in competitive employment.</a:t>
            </a:r>
          </a:p>
          <a:p>
            <a:pPr marL="0" lvl="0" indent="0">
              <a:buNone/>
            </a:pPr>
            <a:r>
              <a:rPr lang="en-US" sz="2400" dirty="0">
                <a:latin typeface="Arial" pitchFamily="34" charset="0"/>
                <a:cs typeface="Arial" pitchFamily="34" charset="0"/>
              </a:rPr>
              <a:t>Employer Engagement: </a:t>
            </a:r>
          </a:p>
          <a:p>
            <a:pPr lvl="1"/>
            <a:r>
              <a:rPr lang="en-US" sz="2400" b="0" dirty="0">
                <a:latin typeface="Arial" pitchFamily="34" charset="0"/>
                <a:cs typeface="Arial" pitchFamily="34" charset="0"/>
              </a:rPr>
              <a:t>MRC continues to increase employer engagement efforts and strategies through job-driven trainings, on the job trainings, direct placement and other initiatives.</a:t>
            </a:r>
          </a:p>
          <a:p>
            <a:pPr marL="0" lvl="0" indent="0">
              <a:buNone/>
            </a:pPr>
            <a:r>
              <a:rPr lang="en-US" sz="2400" dirty="0">
                <a:latin typeface="Arial" pitchFamily="34" charset="0"/>
                <a:cs typeface="Arial" pitchFamily="34" charset="0"/>
              </a:rPr>
              <a:t>Transition Services to Students: </a:t>
            </a:r>
          </a:p>
          <a:p>
            <a:pPr lvl="1"/>
            <a:r>
              <a:rPr lang="en-US" sz="2400" b="0" dirty="0">
                <a:latin typeface="Arial" pitchFamily="34" charset="0"/>
                <a:cs typeface="Arial" pitchFamily="34" charset="0"/>
              </a:rPr>
              <a:t>MRC must dedicate 15% of its resources for pre-employment transition services to high school students with disabilities by offering job exploration counseling, work-based learning experience, work-readiness training, counseling on enrollment in post secondary educational programs, self advocacy and mentoring.</a:t>
            </a:r>
          </a:p>
          <a:p>
            <a:pPr marL="0" lvl="0" indent="0">
              <a:buNone/>
            </a:pPr>
            <a:r>
              <a:rPr lang="en-US" sz="2400" dirty="0">
                <a:latin typeface="Arial" pitchFamily="34" charset="0"/>
                <a:cs typeface="Arial" pitchFamily="34" charset="0"/>
              </a:rPr>
              <a:t>Increased Interagency Collaboration:</a:t>
            </a:r>
          </a:p>
          <a:p>
            <a:pPr lvl="1"/>
            <a:r>
              <a:rPr lang="en-US" sz="2400" b="0" dirty="0">
                <a:latin typeface="Arial" pitchFamily="34" charset="0"/>
                <a:cs typeface="Arial" pitchFamily="34" charset="0"/>
              </a:rPr>
              <a:t>MRC is enhancing collaboration with core partners including the Labor and Workforce Development, the Dept. of Education, Department of Developmental Services and other partners under WIOA to improve the workforce system in Massachusetts and ensure individuals with disabilities have every opportunity to obtain training and employment. </a:t>
            </a:r>
          </a:p>
        </p:txBody>
      </p:sp>
    </p:spTree>
    <p:extLst>
      <p:ext uri="{BB962C8B-B14F-4D97-AF65-F5344CB8AC3E}">
        <p14:creationId xmlns:p14="http://schemas.microsoft.com/office/powerpoint/2010/main" val="500485476"/>
      </p:ext>
    </p:extLst>
  </p:cSld>
  <p:clrMapOvr>
    <a:masterClrMapping/>
  </p:clrMapOvr>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Arial" pitchFamily="34" charset="0"/>
                <a:cs typeface="Arial" pitchFamily="34" charset="0"/>
              </a:rPr>
              <a:t>Impact of WIOA on Transitional Assistance (TANF &amp; SNAP)</a:t>
            </a:r>
            <a:endParaRPr lang="en-US" dirty="0">
              <a:latin typeface="Arial" pitchFamily="34" charset="0"/>
              <a:cs typeface="Arial" pitchFamily="34" charset="0"/>
            </a:endParaRPr>
          </a:p>
        </p:txBody>
      </p:sp>
      <p:sp>
        <p:nvSpPr>
          <p:cNvPr id="3" name="Content Placeholder 2"/>
          <p:cNvSpPr>
            <a:spLocks noGrp="1"/>
          </p:cNvSpPr>
          <p:nvPr>
            <p:ph sz="half" idx="1"/>
          </p:nvPr>
        </p:nvSpPr>
        <p:spPr>
          <a:xfrm>
            <a:off x="457200" y="1371600"/>
            <a:ext cx="8077200" cy="4876800"/>
          </a:xfrm>
        </p:spPr>
        <p:txBody>
          <a:bodyPr>
            <a:normAutofit lnSpcReduction="10000"/>
          </a:bodyPr>
          <a:lstStyle/>
          <a:p>
            <a:r>
              <a:rPr lang="en-US" dirty="0" smtClean="0">
                <a:latin typeface="Arial" pitchFamily="34" charset="0"/>
                <a:cs typeface="Arial" pitchFamily="34" charset="0"/>
              </a:rPr>
              <a:t>TANF &amp; SNAP</a:t>
            </a:r>
          </a:p>
          <a:p>
            <a:pPr marL="530225" lvl="1" indent="-342900"/>
            <a:r>
              <a:rPr lang="en-US" b="0" dirty="0" smtClean="0">
                <a:latin typeface="Arial" pitchFamily="34" charset="0"/>
                <a:cs typeface="Arial" pitchFamily="34" charset="0"/>
              </a:rPr>
              <a:t>Better integrate Department of Transitional Assistance staff and resources supporting Temporary Aid for Needy Families (TANF) recipients with Core Program partners to promote Career Pathways.</a:t>
            </a:r>
          </a:p>
          <a:p>
            <a:pPr marL="530225" lvl="1" indent="-342900"/>
            <a:r>
              <a:rPr lang="en-US" b="0" dirty="0" smtClean="0">
                <a:latin typeface="Arial" pitchFamily="34" charset="0"/>
                <a:cs typeface="Arial" pitchFamily="34" charset="0"/>
              </a:rPr>
              <a:t>Promote universal intake and referral process across the Core Program partners for “shared” customers across partners.</a:t>
            </a:r>
          </a:p>
          <a:p>
            <a:pPr marL="530225" lvl="1" indent="-342900"/>
            <a:r>
              <a:rPr lang="en-US" b="0" dirty="0" smtClean="0">
                <a:latin typeface="Arial" pitchFamily="34" charset="0"/>
                <a:cs typeface="Arial" pitchFamily="34" charset="0"/>
              </a:rPr>
              <a:t>Expand TANF access to specialized One-Stop </a:t>
            </a:r>
            <a:r>
              <a:rPr lang="en-US" b="0" dirty="0">
                <a:latin typeface="Arial" pitchFamily="34" charset="0"/>
                <a:cs typeface="Arial" pitchFamily="34" charset="0"/>
              </a:rPr>
              <a:t>Career Center </a:t>
            </a:r>
            <a:r>
              <a:rPr lang="en-US" b="0" dirty="0" smtClean="0">
                <a:latin typeface="Arial" pitchFamily="34" charset="0"/>
                <a:cs typeface="Arial" pitchFamily="34" charset="0"/>
              </a:rPr>
              <a:t>services through performance-based funding under the state-funded Employment Services Program (up to 12 One-Stop Centers).</a:t>
            </a:r>
          </a:p>
          <a:p>
            <a:pPr marL="530225" lvl="1" indent="-342900"/>
            <a:r>
              <a:rPr lang="en-US" b="0" dirty="0" smtClean="0">
                <a:latin typeface="Arial" pitchFamily="34" charset="0"/>
                <a:cs typeface="Arial" pitchFamily="34" charset="0"/>
              </a:rPr>
              <a:t>Work on strategies to increase Supplemental Nutrition Aid Program (SNAP) match and reimbursement to promote post-secondary attainment (e.g. through community colleges)</a:t>
            </a:r>
            <a:endParaRPr lang="en-US" b="0" dirty="0">
              <a:latin typeface="Arial" pitchFamily="34" charset="0"/>
              <a:cs typeface="Arial" pitchFamily="34" charset="0"/>
            </a:endParaRPr>
          </a:p>
          <a:p>
            <a:endParaRPr lang="en-US" dirty="0">
              <a:latin typeface="Arial" pitchFamily="34" charset="0"/>
              <a:cs typeface="Arial" pitchFamily="34" charset="0"/>
            </a:endParaRPr>
          </a:p>
        </p:txBody>
      </p:sp>
    </p:spTree>
    <p:extLst>
      <p:ext uri="{BB962C8B-B14F-4D97-AF65-F5344CB8AC3E}">
        <p14:creationId xmlns:p14="http://schemas.microsoft.com/office/powerpoint/2010/main" val="665902071"/>
      </p:ext>
    </p:extLst>
  </p:cSld>
  <p:clrMapOvr>
    <a:masterClrMapping/>
  </p:clrMapOv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3"/>
          <p:cNvSpPr>
            <a:spLocks noGrp="1"/>
          </p:cNvSpPr>
          <p:nvPr>
            <p:ph type="title"/>
          </p:nvPr>
        </p:nvSpPr>
        <p:spPr>
          <a:xfrm>
            <a:off x="762000" y="36095"/>
            <a:ext cx="8167688" cy="457200"/>
          </a:xfrm>
        </p:spPr>
        <p:txBody>
          <a:bodyPr/>
          <a:lstStyle/>
          <a:p>
            <a:r>
              <a:rPr lang="en-US" b="1" dirty="0" smtClean="0">
                <a:latin typeface="+mn-lt"/>
              </a:rPr>
              <a:t>WIOA Planning &amp; Stakeholder Engagement</a:t>
            </a:r>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3619952103"/>
              </p:ext>
            </p:extLst>
          </p:nvPr>
        </p:nvGraphicFramePr>
        <p:xfrm>
          <a:off x="457200" y="1060175"/>
          <a:ext cx="8229600" cy="518822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cxnSp>
        <p:nvCxnSpPr>
          <p:cNvPr id="15" name="Elbow Connector 14"/>
          <p:cNvCxnSpPr/>
          <p:nvPr/>
        </p:nvCxnSpPr>
        <p:spPr>
          <a:xfrm flipV="1">
            <a:off x="5335588" y="2525713"/>
            <a:ext cx="1074737" cy="784225"/>
          </a:xfrm>
          <a:prstGeom prst="bentConnector3">
            <a:avLst>
              <a:gd name="adj1" fmla="val 25967"/>
            </a:avLst>
          </a:prstGeom>
          <a:ln>
            <a:prstDash val="dash"/>
            <a:headEnd type="stealth"/>
            <a:tailEnd type="none"/>
          </a:ln>
        </p:spPr>
        <p:style>
          <a:lnRef idx="2">
            <a:schemeClr val="accent1"/>
          </a:lnRef>
          <a:fillRef idx="0">
            <a:schemeClr val="accent1"/>
          </a:fillRef>
          <a:effectRef idx="1">
            <a:schemeClr val="accent1"/>
          </a:effectRef>
          <a:fontRef idx="minor">
            <a:schemeClr val="tx1"/>
          </a:fontRef>
        </p:style>
      </p:cxnSp>
      <p:cxnSp>
        <p:nvCxnSpPr>
          <p:cNvPr id="29" name="Straight Arrow Connector 28"/>
          <p:cNvCxnSpPr/>
          <p:nvPr/>
        </p:nvCxnSpPr>
        <p:spPr>
          <a:xfrm>
            <a:off x="5556250" y="2352675"/>
            <a:ext cx="854075" cy="0"/>
          </a:xfrm>
          <a:prstGeom prst="straightConnector1">
            <a:avLst/>
          </a:prstGeom>
          <a:ln>
            <a:prstDash val="dash"/>
            <a:headEnd type="stealth"/>
            <a:tailEnd type="none"/>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199960780"/>
      </p:ext>
    </p:extLst>
  </p:cSld>
  <p:clrMapOvr>
    <a:masterClrMapping/>
  </p:clrMapOvr>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533400" y="1539766"/>
            <a:ext cx="8077200" cy="4556234"/>
          </a:xfrm>
        </p:spPr>
        <p:txBody>
          <a:bodyPr/>
          <a:lstStyle/>
          <a:p>
            <a:pPr marL="0" indent="0" algn="ctr">
              <a:buNone/>
            </a:pPr>
            <a:endParaRPr lang="en-US" sz="4000" dirty="0" smtClean="0">
              <a:latin typeface="Arial" pitchFamily="34" charset="0"/>
              <a:cs typeface="Arial" pitchFamily="34" charset="0"/>
            </a:endParaRPr>
          </a:p>
          <a:p>
            <a:pPr marL="0" indent="0" algn="ctr">
              <a:buNone/>
            </a:pPr>
            <a:endParaRPr lang="en-US" sz="4000" dirty="0">
              <a:latin typeface="Arial" pitchFamily="34" charset="0"/>
              <a:cs typeface="Arial" pitchFamily="34" charset="0"/>
            </a:endParaRPr>
          </a:p>
          <a:p>
            <a:pPr marL="0" indent="0" algn="ctr">
              <a:spcAft>
                <a:spcPts val="600"/>
              </a:spcAft>
              <a:buNone/>
            </a:pPr>
            <a:r>
              <a:rPr lang="en-US" sz="4000" dirty="0" smtClean="0">
                <a:latin typeface="Arial" pitchFamily="34" charset="0"/>
                <a:cs typeface="Arial" pitchFamily="34" charset="0"/>
              </a:rPr>
              <a:t>Appendix II</a:t>
            </a:r>
          </a:p>
          <a:p>
            <a:pPr marL="0" indent="0" algn="ctr">
              <a:spcAft>
                <a:spcPts val="600"/>
              </a:spcAft>
              <a:buNone/>
            </a:pPr>
            <a:r>
              <a:rPr lang="en-US" sz="4000" dirty="0" smtClean="0">
                <a:latin typeface="Arial" pitchFamily="34" charset="0"/>
                <a:cs typeface="Arial" pitchFamily="34" charset="0"/>
              </a:rPr>
              <a:t>Combined Plan:</a:t>
            </a:r>
          </a:p>
          <a:p>
            <a:pPr marL="0" indent="0" algn="ctr">
              <a:spcAft>
                <a:spcPts val="600"/>
              </a:spcAft>
              <a:buNone/>
            </a:pPr>
            <a:r>
              <a:rPr lang="en-US" sz="4000" i="1" dirty="0" smtClean="0">
                <a:latin typeface="Arial" pitchFamily="34" charset="0"/>
                <a:cs typeface="Arial" pitchFamily="34" charset="0"/>
              </a:rPr>
              <a:t>Operational </a:t>
            </a:r>
            <a:r>
              <a:rPr lang="en-US" sz="4000" i="1" dirty="0">
                <a:latin typeface="Arial" pitchFamily="34" charset="0"/>
                <a:cs typeface="Arial" pitchFamily="34" charset="0"/>
              </a:rPr>
              <a:t>Planning Elements</a:t>
            </a:r>
            <a:endParaRPr lang="en-US" sz="4000" dirty="0">
              <a:latin typeface="+mn-lt"/>
            </a:endParaRPr>
          </a:p>
        </p:txBody>
      </p:sp>
    </p:spTree>
    <p:extLst>
      <p:ext uri="{BB962C8B-B14F-4D97-AF65-F5344CB8AC3E}">
        <p14:creationId xmlns:p14="http://schemas.microsoft.com/office/powerpoint/2010/main" val="2735801566"/>
      </p:ext>
    </p:extLst>
  </p:cSld>
  <p:clrMapOvr>
    <a:masterClrMapping/>
  </p:clrMapOvr>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Title 1"/>
          <p:cNvSpPr>
            <a:spLocks noGrp="1"/>
          </p:cNvSpPr>
          <p:nvPr>
            <p:ph type="title"/>
          </p:nvPr>
        </p:nvSpPr>
        <p:spPr>
          <a:xfrm>
            <a:off x="998537" y="-152400"/>
            <a:ext cx="8450263" cy="1325563"/>
          </a:xfrm>
        </p:spPr>
        <p:txBody>
          <a:bodyPr/>
          <a:lstStyle/>
          <a:p>
            <a:pPr lvl="1"/>
            <a:r>
              <a:rPr lang="en-US" b="1" i="1" dirty="0" smtClean="0">
                <a:latin typeface="+mn-lt"/>
              </a:rPr>
              <a:t>Workforce Board Certification </a:t>
            </a:r>
            <a:r>
              <a:rPr lang="en-US" sz="1400" b="1" i="1" dirty="0" smtClean="0">
                <a:latin typeface="+mn-lt"/>
              </a:rPr>
              <a:t> </a:t>
            </a:r>
            <a:endParaRPr lang="en-US" b="1" i="1" dirty="0" smtClean="0">
              <a:latin typeface="+mn-lt"/>
            </a:endParaRPr>
          </a:p>
        </p:txBody>
      </p:sp>
      <p:sp>
        <p:nvSpPr>
          <p:cNvPr id="3" name="Content Placeholder 2"/>
          <p:cNvSpPr>
            <a:spLocks noGrp="1"/>
          </p:cNvSpPr>
          <p:nvPr>
            <p:ph idx="1"/>
          </p:nvPr>
        </p:nvSpPr>
        <p:spPr>
          <a:xfrm>
            <a:off x="457200" y="1371600"/>
            <a:ext cx="8305800" cy="4876800"/>
          </a:xfrm>
        </p:spPr>
        <p:txBody>
          <a:bodyPr>
            <a:normAutofit fontScale="92500" lnSpcReduction="10000"/>
          </a:bodyPr>
          <a:lstStyle/>
          <a:p>
            <a:pPr>
              <a:lnSpc>
                <a:spcPct val="110000"/>
              </a:lnSpc>
              <a:spcAft>
                <a:spcPts val="0"/>
              </a:spcAft>
              <a:defRPr/>
            </a:pPr>
            <a:r>
              <a:rPr lang="en-US" dirty="0" smtClean="0">
                <a:latin typeface="+mn-lt"/>
              </a:rPr>
              <a:t>Certification process requires each Workforce Development Board to produce for state review:</a:t>
            </a:r>
          </a:p>
          <a:p>
            <a:pPr lvl="1">
              <a:lnSpc>
                <a:spcPct val="110000"/>
              </a:lnSpc>
              <a:spcAft>
                <a:spcPts val="0"/>
              </a:spcAft>
              <a:defRPr/>
            </a:pPr>
            <a:r>
              <a:rPr lang="en-US" b="0" dirty="0">
                <a:latin typeface="+mn-lt"/>
              </a:rPr>
              <a:t>Regional </a:t>
            </a:r>
            <a:r>
              <a:rPr lang="en-US" b="0" dirty="0" smtClean="0">
                <a:latin typeface="+mn-lt"/>
              </a:rPr>
              <a:t>Planning materials (new WIOA requirement)</a:t>
            </a:r>
            <a:endParaRPr lang="en-US" b="0" dirty="0">
              <a:latin typeface="+mn-lt"/>
            </a:endParaRPr>
          </a:p>
          <a:p>
            <a:pPr lvl="1">
              <a:lnSpc>
                <a:spcPct val="110000"/>
              </a:lnSpc>
              <a:spcAft>
                <a:spcPts val="0"/>
              </a:spcAft>
              <a:defRPr/>
            </a:pPr>
            <a:r>
              <a:rPr lang="en-US" b="0" dirty="0" smtClean="0">
                <a:latin typeface="+mn-lt"/>
              </a:rPr>
              <a:t>Strategic Plan</a:t>
            </a:r>
          </a:p>
          <a:p>
            <a:pPr lvl="1">
              <a:lnSpc>
                <a:spcPct val="110000"/>
              </a:lnSpc>
              <a:spcAft>
                <a:spcPts val="0"/>
              </a:spcAft>
              <a:defRPr/>
            </a:pPr>
            <a:r>
              <a:rPr lang="en-US" b="0" dirty="0" smtClean="0">
                <a:latin typeface="+mn-lt"/>
              </a:rPr>
              <a:t>Performance Scorecard for Board’s Region</a:t>
            </a:r>
          </a:p>
          <a:p>
            <a:pPr lvl="1">
              <a:lnSpc>
                <a:spcPct val="110000"/>
              </a:lnSpc>
              <a:spcAft>
                <a:spcPts val="0"/>
              </a:spcAft>
              <a:defRPr/>
            </a:pPr>
            <a:r>
              <a:rPr lang="en-US" b="0" dirty="0" smtClean="0">
                <a:latin typeface="+mn-lt"/>
              </a:rPr>
              <a:t>Revenue Plan</a:t>
            </a:r>
          </a:p>
          <a:p>
            <a:pPr lvl="1">
              <a:lnSpc>
                <a:spcPct val="110000"/>
              </a:lnSpc>
              <a:spcAft>
                <a:spcPts val="0"/>
              </a:spcAft>
              <a:defRPr/>
            </a:pPr>
            <a:r>
              <a:rPr lang="en-US" b="0" dirty="0" smtClean="0">
                <a:latin typeface="+mn-lt"/>
              </a:rPr>
              <a:t>One Stop Career Center Operator Competitive Selection and Oversight</a:t>
            </a:r>
          </a:p>
          <a:p>
            <a:pPr lvl="1">
              <a:lnSpc>
                <a:spcPct val="110000"/>
              </a:lnSpc>
              <a:spcAft>
                <a:spcPts val="0"/>
              </a:spcAft>
              <a:defRPr/>
            </a:pPr>
            <a:r>
              <a:rPr lang="en-US" b="0" dirty="0" smtClean="0">
                <a:latin typeface="+mn-lt"/>
              </a:rPr>
              <a:t>Youth Services Strategy and Oversight</a:t>
            </a:r>
          </a:p>
          <a:p>
            <a:pPr lvl="1">
              <a:lnSpc>
                <a:spcPct val="110000"/>
              </a:lnSpc>
              <a:spcAft>
                <a:spcPts val="0"/>
              </a:spcAft>
              <a:defRPr/>
            </a:pPr>
            <a:r>
              <a:rPr lang="en-US" b="0" dirty="0" smtClean="0">
                <a:latin typeface="+mn-lt"/>
              </a:rPr>
              <a:t>Partnerships and MOUs</a:t>
            </a:r>
          </a:p>
          <a:p>
            <a:pPr marL="346075" lvl="1" indent="0">
              <a:lnSpc>
                <a:spcPct val="110000"/>
              </a:lnSpc>
              <a:spcAft>
                <a:spcPts val="0"/>
              </a:spcAft>
              <a:buNone/>
              <a:defRPr/>
            </a:pPr>
            <a:endParaRPr lang="en-US" b="0" dirty="0" smtClean="0">
              <a:latin typeface="+mn-lt"/>
            </a:endParaRPr>
          </a:p>
          <a:p>
            <a:pPr marL="381000" lvl="1" indent="-381000">
              <a:buFont typeface="Wingdings" pitchFamily="2" charset="2"/>
              <a:buChar char="n"/>
              <a:defRPr/>
            </a:pPr>
            <a:r>
              <a:rPr lang="en-US" sz="2100" dirty="0">
                <a:latin typeface="+mn-lt"/>
              </a:rPr>
              <a:t>Core Partners and business representatives will participate on the Workforce </a:t>
            </a:r>
            <a:r>
              <a:rPr lang="en-US" sz="2100" dirty="0" smtClean="0">
                <a:latin typeface="+mn-lt"/>
              </a:rPr>
              <a:t>Development Board </a:t>
            </a:r>
            <a:r>
              <a:rPr lang="en-US" sz="2100" dirty="0">
                <a:latin typeface="+mn-lt"/>
              </a:rPr>
              <a:t>Certification review team</a:t>
            </a:r>
          </a:p>
          <a:p>
            <a:pPr marL="381000" lvl="1" indent="-381000">
              <a:buFont typeface="Wingdings" pitchFamily="2" charset="2"/>
              <a:buChar char="n"/>
              <a:defRPr/>
            </a:pPr>
            <a:r>
              <a:rPr lang="en-US" sz="2100" dirty="0">
                <a:latin typeface="+mn-lt"/>
              </a:rPr>
              <a:t>Workforce Development Boards must pass all of the criteria in order to be </a:t>
            </a:r>
            <a:r>
              <a:rPr lang="en-US" sz="2100" dirty="0" smtClean="0">
                <a:latin typeface="+mn-lt"/>
              </a:rPr>
              <a:t>certified</a:t>
            </a:r>
          </a:p>
          <a:p>
            <a:pPr marL="381000" lvl="1" indent="-381000">
              <a:buFont typeface="Wingdings" pitchFamily="2" charset="2"/>
              <a:buChar char="n"/>
              <a:defRPr/>
            </a:pPr>
            <a:r>
              <a:rPr lang="en-US" sz="2100" dirty="0" smtClean="0">
                <a:latin typeface="+mn-lt"/>
              </a:rPr>
              <a:t>Workforce Development Boards must be reviewed and certified by September 30, 2016</a:t>
            </a:r>
            <a:endParaRPr lang="en-US" sz="2100" dirty="0">
              <a:latin typeface="+mn-lt"/>
            </a:endParaRPr>
          </a:p>
        </p:txBody>
      </p:sp>
    </p:spTree>
    <p:extLst>
      <p:ext uri="{BB962C8B-B14F-4D97-AF65-F5344CB8AC3E}">
        <p14:creationId xmlns:p14="http://schemas.microsoft.com/office/powerpoint/2010/main" val="3720901715"/>
      </p:ext>
    </p:extLst>
  </p:cSld>
  <p:clrMapOvr>
    <a:masterClrMapping/>
  </p:clrMapOvr>
  <p:transition/>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itle 1"/>
          <p:cNvSpPr>
            <a:spLocks noGrp="1"/>
          </p:cNvSpPr>
          <p:nvPr>
            <p:ph type="title"/>
          </p:nvPr>
        </p:nvSpPr>
        <p:spPr>
          <a:xfrm>
            <a:off x="685800" y="-228600"/>
            <a:ext cx="8778875" cy="1325563"/>
          </a:xfrm>
        </p:spPr>
        <p:txBody>
          <a:bodyPr/>
          <a:lstStyle/>
          <a:p>
            <a:r>
              <a:rPr lang="en-US" b="1" dirty="0" smtClean="0">
                <a:latin typeface="+mn-lt"/>
              </a:rPr>
              <a:t>Overview of Career Center </a:t>
            </a:r>
            <a:r>
              <a:rPr lang="en-US" dirty="0" smtClean="0">
                <a:latin typeface="+mn-lt"/>
              </a:rPr>
              <a:t>Re-Design</a:t>
            </a:r>
            <a:endParaRPr lang="en-US" b="1" i="1" dirty="0" smtClean="0">
              <a:latin typeface="+mn-lt"/>
            </a:endParaRP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501543601"/>
              </p:ext>
            </p:extLst>
          </p:nvPr>
        </p:nvGraphicFramePr>
        <p:xfrm>
          <a:off x="0" y="990600"/>
          <a:ext cx="9144000" cy="5493771"/>
        </p:xfrm>
        <a:graphic>
          <a:graphicData uri="http://schemas.openxmlformats.org/drawingml/2006/table">
            <a:tbl>
              <a:tblPr firstRow="1" bandRow="1">
                <a:tableStyleId>{93296810-A885-4BE3-A3E7-6D5BEEA58F35}</a:tableStyleId>
              </a:tblPr>
              <a:tblGrid>
                <a:gridCol w="1652067"/>
                <a:gridCol w="1267866"/>
                <a:gridCol w="6224067"/>
              </a:tblGrid>
              <a:tr h="524988">
                <a:tc>
                  <a:txBody>
                    <a:bodyPr/>
                    <a:lstStyle/>
                    <a:p>
                      <a:pPr algn="ctr"/>
                      <a:r>
                        <a:rPr lang="en-US" sz="1200" dirty="0" smtClean="0"/>
                        <a:t>Key Goals</a:t>
                      </a:r>
                      <a:endParaRPr lang="en-US" sz="1200" dirty="0"/>
                    </a:p>
                  </a:txBody>
                  <a:tcPr marL="68580" marR="68580" marT="45722" marB="45722" anchor="ctr">
                    <a:solidFill>
                      <a:srgbClr val="003366"/>
                    </a:solidFill>
                  </a:tcPr>
                </a:tc>
                <a:tc>
                  <a:txBody>
                    <a:bodyPr/>
                    <a:lstStyle/>
                    <a:p>
                      <a:pPr lvl="0" algn="ctr"/>
                      <a:r>
                        <a:rPr lang="en-US" sz="1200" dirty="0" smtClean="0"/>
                        <a:t>Expected Outcomes</a:t>
                      </a:r>
                      <a:endParaRPr lang="en-US" sz="1200" dirty="0"/>
                    </a:p>
                  </a:txBody>
                  <a:tcPr marL="68580" marR="68580" marT="45722" marB="45722" anchor="ctr">
                    <a:solidFill>
                      <a:srgbClr val="003366"/>
                    </a:solidFill>
                  </a:tcPr>
                </a:tc>
                <a:tc>
                  <a:txBody>
                    <a:bodyPr/>
                    <a:lstStyle/>
                    <a:p>
                      <a:pPr algn="ctr"/>
                      <a:r>
                        <a:rPr lang="en-US" sz="1200" dirty="0" smtClean="0"/>
                        <a:t>Strategy</a:t>
                      </a:r>
                      <a:r>
                        <a:rPr lang="en-US" sz="1200" baseline="0" dirty="0" smtClean="0"/>
                        <a:t> </a:t>
                      </a:r>
                      <a:r>
                        <a:rPr lang="en-US" sz="1200" dirty="0" smtClean="0"/>
                        <a:t>(WIOA Lever / Tool for Change)</a:t>
                      </a:r>
                      <a:endParaRPr lang="en-US" sz="1200" dirty="0"/>
                    </a:p>
                  </a:txBody>
                  <a:tcPr marL="68580" marR="68580" marT="45722" marB="45722" anchor="ctr">
                    <a:solidFill>
                      <a:srgbClr val="003366"/>
                    </a:solidFill>
                  </a:tcPr>
                </a:tc>
              </a:tr>
              <a:tr h="717588">
                <a:tc>
                  <a:txBody>
                    <a:bodyPr/>
                    <a:lstStyle/>
                    <a:p>
                      <a:r>
                        <a:rPr lang="en-US" sz="1000" b="0" dirty="0" smtClean="0"/>
                        <a:t>Align Education and Workforce</a:t>
                      </a:r>
                      <a:r>
                        <a:rPr lang="en-US" sz="1000" b="0" baseline="0" dirty="0" smtClean="0"/>
                        <a:t> Systems </a:t>
                      </a:r>
                      <a:r>
                        <a:rPr lang="en-US" sz="1000" b="0" dirty="0" smtClean="0"/>
                        <a:t>to Labor Market</a:t>
                      </a:r>
                      <a:endParaRPr lang="en-US" sz="1000" b="0" dirty="0"/>
                    </a:p>
                  </a:txBody>
                  <a:tcPr marL="68580" marR="68580" marT="45722" marB="45722"/>
                </a:tc>
                <a:tc>
                  <a:txBody>
                    <a:bodyPr/>
                    <a:lstStyle/>
                    <a:p>
                      <a:pPr marL="0" indent="0">
                        <a:buFont typeface="Arial" panose="020B0604020202020204" pitchFamily="34" charset="0"/>
                        <a:buNone/>
                      </a:pPr>
                      <a:r>
                        <a:rPr lang="en-US" sz="1000" dirty="0" smtClean="0"/>
                        <a:t>Resources</a:t>
                      </a:r>
                      <a:r>
                        <a:rPr lang="en-US" sz="1000" baseline="0" dirty="0" smtClean="0"/>
                        <a:t> and career pathways organized to economic need</a:t>
                      </a:r>
                      <a:endParaRPr lang="en-US" sz="1000" dirty="0"/>
                    </a:p>
                  </a:txBody>
                  <a:tcPr marL="68580" marR="68580" marT="45722" marB="45722"/>
                </a:tc>
                <a:tc>
                  <a:txBody>
                    <a:bodyPr/>
                    <a:lstStyle/>
                    <a:p>
                      <a:pPr marL="0" indent="0">
                        <a:buFont typeface="Arial" panose="020B0604020202020204" pitchFamily="34" charset="0"/>
                        <a:buNone/>
                      </a:pPr>
                      <a:r>
                        <a:rPr lang="en-US" sz="1000" b="1" dirty="0" smtClean="0"/>
                        <a:t>Regiona</a:t>
                      </a:r>
                      <a:r>
                        <a:rPr lang="en-US" sz="1000" b="1" baseline="0" dirty="0" smtClean="0"/>
                        <a:t>l Planning </a:t>
                      </a:r>
                      <a:r>
                        <a:rPr lang="en-US" sz="1000" baseline="0" dirty="0" smtClean="0"/>
                        <a:t>(Workforce Skills Cabinet Initiative leveraging WIOA requirement for Regional Planning)</a:t>
                      </a:r>
                    </a:p>
                  </a:txBody>
                  <a:tcPr marL="68580" marR="68580" marT="45722" marB="45722"/>
                </a:tc>
              </a:tr>
              <a:tr h="3284473">
                <a:tc>
                  <a:txBody>
                    <a:bodyPr/>
                    <a:lstStyle/>
                    <a:p>
                      <a:r>
                        <a:rPr lang="en-US" sz="1000" b="0" dirty="0" smtClean="0"/>
                        <a:t>OSCC Priority of </a:t>
                      </a:r>
                      <a:r>
                        <a:rPr lang="en-US" sz="1000" b="0" baseline="0" dirty="0" smtClean="0"/>
                        <a:t>Services for Individuals with Barriers to Employment </a:t>
                      </a:r>
                      <a:r>
                        <a:rPr lang="en-US" sz="1000" b="0" i="1" baseline="0" dirty="0" smtClean="0"/>
                        <a:t>(Disabilities, Low-Skilled, Low-Income, TANF/SNAP, Veterans, etc.)</a:t>
                      </a:r>
                      <a:endParaRPr lang="en-US" sz="1000" b="0" i="1" dirty="0"/>
                    </a:p>
                  </a:txBody>
                  <a:tcPr marL="68580" marR="68580" marT="45722" marB="45722"/>
                </a:tc>
                <a:tc>
                  <a:txBody>
                    <a:bodyPr/>
                    <a:lstStyle/>
                    <a:p>
                      <a:pPr marL="171450" indent="-171450">
                        <a:buFont typeface="Arial" panose="020B0604020202020204" pitchFamily="34" charset="0"/>
                        <a:buChar char="•"/>
                      </a:pPr>
                      <a:r>
                        <a:rPr lang="en-US" sz="1000" dirty="0" smtClean="0"/>
                        <a:t>Create deeper service</a:t>
                      </a:r>
                      <a:r>
                        <a:rPr lang="en-US" sz="1000" baseline="0" dirty="0" smtClean="0"/>
                        <a:t> pathways at OSCCs</a:t>
                      </a:r>
                    </a:p>
                    <a:p>
                      <a:pPr marL="171450" indent="-171450">
                        <a:buFont typeface="Arial" panose="020B0604020202020204" pitchFamily="34" charset="0"/>
                        <a:buChar char="•"/>
                      </a:pPr>
                      <a:r>
                        <a:rPr lang="en-US" sz="1000" baseline="0" dirty="0" smtClean="0"/>
                        <a:t>Increase credentialing and job placement rates</a:t>
                      </a:r>
                      <a:endParaRPr lang="en-US" sz="1000" dirty="0"/>
                    </a:p>
                  </a:txBody>
                  <a:tcPr marL="68580" marR="68580" marT="45722" marB="45722"/>
                </a:tc>
                <a:tc>
                  <a:txBody>
                    <a:bodyPr/>
                    <a:lstStyle/>
                    <a:p>
                      <a: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000" b="1" dirty="0" smtClean="0"/>
                        <a:t>Reductions</a:t>
                      </a:r>
                      <a:r>
                        <a:rPr lang="en-US" sz="1000" b="1" baseline="0" dirty="0" smtClean="0"/>
                        <a:t> in</a:t>
                      </a:r>
                      <a:r>
                        <a:rPr lang="en-US" sz="1000" b="1" dirty="0" smtClean="0"/>
                        <a:t> OSCC</a:t>
                      </a:r>
                      <a:r>
                        <a:rPr lang="en-US" sz="1000" b="1" baseline="0" dirty="0" smtClean="0"/>
                        <a:t> Customer Volume </a:t>
                      </a:r>
                      <a:r>
                        <a:rPr lang="en-US" sz="1000" b="0" baseline="0" dirty="0" smtClean="0"/>
                        <a:t>(improving economy)</a:t>
                      </a:r>
                    </a:p>
                    <a:p>
                      <a:pPr marL="285750" marR="0" lvl="1"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000" b="0" dirty="0" smtClean="0">
                          <a:latin typeface="+mn-lt"/>
                        </a:rPr>
                        <a:t>Declining Career Center traffic allows OSCCs to shift staff duties</a:t>
                      </a:r>
                    </a:p>
                    <a:p>
                      <a:pPr marL="0" marR="0" lvl="1"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sz="1000" b="0" dirty="0" smtClean="0">
                        <a:latin typeface="+mn-lt"/>
                      </a:endParaRPr>
                    </a:p>
                    <a:p>
                      <a: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000" b="1" kern="1200" dirty="0" smtClean="0">
                          <a:solidFill>
                            <a:schemeClr val="dk1"/>
                          </a:solidFill>
                          <a:latin typeface="+mn-lt"/>
                          <a:ea typeface="+mn-ea"/>
                          <a:cs typeface="+mn-cs"/>
                        </a:rPr>
                        <a:t>Redesign job seeker customer model for Career Centers statewide </a:t>
                      </a:r>
                      <a:r>
                        <a:rPr lang="en-US" sz="1000" b="0" kern="1200" dirty="0" smtClean="0">
                          <a:solidFill>
                            <a:schemeClr val="dk1"/>
                          </a:solidFill>
                          <a:latin typeface="+mn-lt"/>
                          <a:ea typeface="+mn-ea"/>
                          <a:cs typeface="+mn-cs"/>
                        </a:rPr>
                        <a:t>(through implementation of new Statewide OSCC Standards/ Competitive Selection Process)</a:t>
                      </a:r>
                    </a:p>
                    <a:p>
                      <a:pPr marL="290513" marR="0" lvl="1" indent="-290513"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000" b="1" kern="1200" baseline="0" dirty="0" smtClean="0">
                          <a:solidFill>
                            <a:schemeClr val="dk1"/>
                          </a:solidFill>
                          <a:latin typeface="+mn-lt"/>
                          <a:ea typeface="+mn-ea"/>
                          <a:cs typeface="+mn-cs"/>
                        </a:rPr>
                        <a:t>Reorganize job seeker staff </a:t>
                      </a:r>
                      <a:r>
                        <a:rPr lang="en-US" sz="1000" kern="1200" baseline="0" dirty="0" smtClean="0">
                          <a:solidFill>
                            <a:schemeClr val="dk1"/>
                          </a:solidFill>
                          <a:latin typeface="+mn-lt"/>
                          <a:ea typeface="+mn-ea"/>
                          <a:cs typeface="+mn-cs"/>
                        </a:rPr>
                        <a:t>into “job ready” and “skill building” teams</a:t>
                      </a:r>
                    </a:p>
                    <a:p>
                      <a:pPr marL="290513" marR="0" lvl="1" indent="-290513"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000" b="1" dirty="0" smtClean="0">
                          <a:latin typeface="+mn-lt"/>
                        </a:rPr>
                        <a:t>Utilize assessment tools to segment customers </a:t>
                      </a:r>
                      <a:r>
                        <a:rPr lang="en-US" sz="1000" b="0" dirty="0" smtClean="0">
                          <a:latin typeface="+mn-lt"/>
                        </a:rPr>
                        <a:t>into “job ready” and “skill development” service flows:</a:t>
                      </a:r>
                    </a:p>
                    <a:p>
                      <a:pPr marL="563563" marR="0" lvl="2"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000" b="1" dirty="0" smtClean="0">
                          <a:latin typeface="+mn-lt"/>
                        </a:rPr>
                        <a:t>Individuals with barriers to employment work with “skill building” teams </a:t>
                      </a:r>
                      <a:r>
                        <a:rPr lang="en-US" sz="1000" b="0" dirty="0" smtClean="0">
                          <a:latin typeface="+mn-lt"/>
                        </a:rPr>
                        <a:t>to be provided individualized case managed</a:t>
                      </a:r>
                      <a:r>
                        <a:rPr lang="en-US" sz="1000" b="0" baseline="0" dirty="0" smtClean="0">
                          <a:latin typeface="+mn-lt"/>
                        </a:rPr>
                        <a:t> services</a:t>
                      </a:r>
                      <a:endParaRPr lang="en-US" sz="1000" b="0" dirty="0" smtClean="0">
                        <a:latin typeface="+mn-lt"/>
                      </a:endParaRPr>
                    </a:p>
                    <a:p>
                      <a:pPr marL="563563" marR="0" lvl="1"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000" b="1" baseline="0" dirty="0" smtClean="0"/>
                        <a:t>Individuals who are “job-ready” work with appropriate staff through self-directed and on-line tools </a:t>
                      </a:r>
                      <a:r>
                        <a:rPr lang="en-US" sz="1000" baseline="0" dirty="0" smtClean="0"/>
                        <a:t>to develop job profile and improve match to available jobs</a:t>
                      </a:r>
                    </a:p>
                    <a:p>
                      <a:pPr marL="0" marR="0" lvl="0" indent="-179387"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sz="1000" baseline="0" dirty="0" smtClean="0"/>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000" b="1" baseline="0" dirty="0" smtClean="0"/>
                        <a:t>Require OSCCs to incorporate new service design for individuals with barriers to employment </a:t>
                      </a:r>
                      <a:r>
                        <a:rPr lang="en-US" sz="1000" baseline="0" dirty="0" smtClean="0"/>
                        <a:t>in OSCC </a:t>
                      </a:r>
                      <a:r>
                        <a:rPr lang="en-US" sz="1000" b="0" baseline="0" dirty="0" smtClean="0"/>
                        <a:t>Standards / Competitive Selection Process to i</a:t>
                      </a:r>
                      <a:r>
                        <a:rPr lang="en-US" sz="1000" b="0" dirty="0" smtClean="0"/>
                        <a:t>mplement WIOA</a:t>
                      </a:r>
                      <a:r>
                        <a:rPr lang="en-US" sz="1000" b="0" baseline="0" dirty="0" smtClean="0"/>
                        <a:t> </a:t>
                      </a:r>
                      <a:r>
                        <a:rPr lang="en-US" sz="1000" b="0" dirty="0" smtClean="0"/>
                        <a:t>Priority of Service Requirement</a:t>
                      </a:r>
                    </a:p>
                    <a:p>
                      <a: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sz="1000" b="1" dirty="0" smtClean="0"/>
                    </a:p>
                    <a:p>
                      <a: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000" b="1" dirty="0" smtClean="0"/>
                        <a:t>“Pathway mapping” across systems</a:t>
                      </a:r>
                      <a:r>
                        <a:rPr lang="en-US" sz="1000" dirty="0" smtClean="0"/>
                        <a:t>/ share resources </a:t>
                      </a:r>
                      <a:r>
                        <a:rPr lang="en-US" sz="1000" baseline="0" dirty="0" smtClean="0"/>
                        <a:t>(State/Local MOU requirement)</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000" b="1" baseline="0" dirty="0" smtClean="0"/>
                        <a:t>Leverage resources/ staffing from WIOA Core Program staff </a:t>
                      </a:r>
                      <a:r>
                        <a:rPr lang="en-US" sz="1000" baseline="0" dirty="0" smtClean="0"/>
                        <a:t>on “skill building” teams at OSCCs for customers with barriers to employment</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sz="1000" b="1" baseline="0" dirty="0" smtClean="0"/>
                    </a:p>
                    <a:p>
                      <a:pPr marL="0" indent="0">
                        <a:buFont typeface="Arial" panose="020B0604020202020204" pitchFamily="34" charset="0"/>
                        <a:buNone/>
                      </a:pPr>
                      <a:r>
                        <a:rPr lang="en-US" sz="1000" b="1" baseline="0" dirty="0" smtClean="0"/>
                        <a:t>Tracking outcomes </a:t>
                      </a:r>
                      <a:r>
                        <a:rPr lang="en-US" sz="1000" baseline="0" dirty="0" smtClean="0"/>
                        <a:t>for individuals with barriers (state-designed performance dashboard)</a:t>
                      </a:r>
                    </a:p>
                  </a:txBody>
                  <a:tcPr marL="68580" marR="68580" marT="45722" marB="45722"/>
                </a:tc>
              </a:tr>
              <a:tr h="959351">
                <a:tc>
                  <a:txBody>
                    <a:bodyPr/>
                    <a:lstStyle/>
                    <a:p>
                      <a:r>
                        <a:rPr lang="en-US" sz="1000" b="0" dirty="0" smtClean="0"/>
                        <a:t>Redesign and Coordinate</a:t>
                      </a:r>
                      <a:r>
                        <a:rPr lang="en-US" sz="1000" b="0" baseline="0" dirty="0" smtClean="0"/>
                        <a:t> Business Services (Demand-Driven 2.0)</a:t>
                      </a:r>
                      <a:endParaRPr lang="en-US" sz="1000" b="0" dirty="0"/>
                    </a:p>
                  </a:txBody>
                  <a:tcPr marL="68580" marR="68580" marT="45722" marB="45722"/>
                </a:tc>
                <a:tc>
                  <a:txBody>
                    <a:bodyPr/>
                    <a:lstStyle/>
                    <a:p>
                      <a:pPr marL="0" indent="0">
                        <a:buFont typeface="Arial" panose="020B0604020202020204" pitchFamily="34" charset="0"/>
                        <a:buNone/>
                      </a:pPr>
                      <a:r>
                        <a:rPr lang="en-US" sz="1000" dirty="0" smtClean="0"/>
                        <a:t>Increase </a:t>
                      </a:r>
                      <a:r>
                        <a:rPr lang="en-US" sz="1000" baseline="0" dirty="0" smtClean="0"/>
                        <a:t>outcomes for businesses</a:t>
                      </a:r>
                      <a:endParaRPr lang="en-US" sz="1000" dirty="0"/>
                    </a:p>
                  </a:txBody>
                  <a:tcPr marL="68580" marR="68580" marT="45722" marB="45722"/>
                </a:tc>
                <a:tc>
                  <a:txBody>
                    <a:bodyPr/>
                    <a:lstStyle/>
                    <a:p>
                      <a: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000" b="1" kern="1200" dirty="0" smtClean="0">
                          <a:solidFill>
                            <a:schemeClr val="dk1"/>
                          </a:solidFill>
                          <a:latin typeface="+mn-lt"/>
                          <a:ea typeface="+mn-ea"/>
                          <a:cs typeface="+mn-cs"/>
                        </a:rPr>
                        <a:t>Redesign business customer model</a:t>
                      </a:r>
                      <a:r>
                        <a:rPr lang="en-US" sz="1000" b="1" kern="1200" baseline="0" dirty="0" smtClean="0">
                          <a:solidFill>
                            <a:schemeClr val="dk1"/>
                          </a:solidFill>
                          <a:latin typeface="+mn-lt"/>
                          <a:ea typeface="+mn-ea"/>
                          <a:cs typeface="+mn-cs"/>
                        </a:rPr>
                        <a:t> for </a:t>
                      </a:r>
                      <a:r>
                        <a:rPr lang="en-US" sz="1000" b="1" kern="1200" dirty="0" smtClean="0">
                          <a:solidFill>
                            <a:schemeClr val="dk1"/>
                          </a:solidFill>
                          <a:latin typeface="+mn-lt"/>
                          <a:ea typeface="+mn-ea"/>
                          <a:cs typeface="+mn-cs"/>
                        </a:rPr>
                        <a:t>Career Centers statewide  </a:t>
                      </a:r>
                      <a:r>
                        <a:rPr lang="en-US" sz="1000" b="0" kern="1200" dirty="0" smtClean="0">
                          <a:solidFill>
                            <a:schemeClr val="dk1"/>
                          </a:solidFill>
                          <a:latin typeface="+mn-lt"/>
                          <a:ea typeface="+mn-ea"/>
                          <a:cs typeface="+mn-cs"/>
                        </a:rPr>
                        <a:t>(through implementation of new Statewide OSCC Standards/ Competitive Selection Process – TBD after federal</a:t>
                      </a:r>
                      <a:r>
                        <a:rPr lang="en-US" sz="1000" b="0" kern="1200" baseline="0" dirty="0" smtClean="0">
                          <a:solidFill>
                            <a:schemeClr val="dk1"/>
                          </a:solidFill>
                          <a:latin typeface="+mn-lt"/>
                          <a:ea typeface="+mn-ea"/>
                          <a:cs typeface="+mn-cs"/>
                        </a:rPr>
                        <a:t> regulations Spring 2016</a:t>
                      </a:r>
                      <a:r>
                        <a:rPr lang="en-US" sz="1000" b="0" kern="1200" dirty="0" smtClean="0">
                          <a:solidFill>
                            <a:schemeClr val="dk1"/>
                          </a:solidFill>
                          <a:latin typeface="+mn-lt"/>
                          <a:ea typeface="+mn-ea"/>
                          <a:cs typeface="+mn-cs"/>
                        </a:rPr>
                        <a:t>)</a:t>
                      </a:r>
                    </a:p>
                    <a:p>
                      <a:pPr marL="285750" indent="-285750">
                        <a:buFont typeface="Arial" panose="020B0604020202020204" pitchFamily="34" charset="0"/>
                        <a:buChar char="•"/>
                      </a:pPr>
                      <a:r>
                        <a:rPr lang="en-US" sz="1000" baseline="0" dirty="0" smtClean="0"/>
                        <a:t>Coordinate staff development across core and partner agencies</a:t>
                      </a:r>
                      <a:endParaRPr lang="en-US" sz="1000" dirty="0" smtClean="0"/>
                    </a:p>
                    <a:p>
                      <a:pPr marL="0" indent="0">
                        <a:buFont typeface="Arial" panose="020B0604020202020204" pitchFamily="34" charset="0"/>
                        <a:buNone/>
                      </a:pPr>
                      <a:endParaRPr lang="en-US" sz="1000" b="1" baseline="0" dirty="0" smtClean="0"/>
                    </a:p>
                    <a:p>
                      <a:pPr marL="0" indent="0">
                        <a:buFont typeface="Arial" panose="020B0604020202020204" pitchFamily="34" charset="0"/>
                        <a:buNone/>
                      </a:pPr>
                      <a:r>
                        <a:rPr lang="en-US" sz="1000" b="1" baseline="0" dirty="0" smtClean="0"/>
                        <a:t>Tracking outcomes </a:t>
                      </a:r>
                      <a:r>
                        <a:rPr lang="en-US" sz="1000" baseline="0" dirty="0" smtClean="0"/>
                        <a:t>for business (state-designed performance dashboard)</a:t>
                      </a:r>
                      <a:endParaRPr lang="en-US" sz="1000" dirty="0"/>
                    </a:p>
                  </a:txBody>
                  <a:tcPr marL="68580" marR="68580" marT="45722" marB="45722"/>
                </a:tc>
              </a:tr>
            </a:tbl>
          </a:graphicData>
        </a:graphic>
      </p:graphicFrame>
    </p:spTree>
    <p:extLst>
      <p:ext uri="{BB962C8B-B14F-4D97-AF65-F5344CB8AC3E}">
        <p14:creationId xmlns:p14="http://schemas.microsoft.com/office/powerpoint/2010/main" val="1105496846"/>
      </p:ext>
    </p:extLst>
  </p:cSld>
  <p:clrMapOvr>
    <a:masterClrMapping/>
  </p:clrMapOvr>
  <p:transition/>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2"/>
          <p:cNvGraphicFramePr>
            <a:graphicFrameLocks noGrp="1"/>
          </p:cNvGraphicFramePr>
          <p:nvPr>
            <p:extLst>
              <p:ext uri="{D42A27DB-BD31-4B8C-83A1-F6EECF244321}">
                <p14:modId xmlns:p14="http://schemas.microsoft.com/office/powerpoint/2010/main" val="1881284237"/>
              </p:ext>
            </p:extLst>
          </p:nvPr>
        </p:nvGraphicFramePr>
        <p:xfrm>
          <a:off x="152401" y="977648"/>
          <a:ext cx="8915398" cy="5684833"/>
        </p:xfrm>
        <a:graphic>
          <a:graphicData uri="http://schemas.openxmlformats.org/drawingml/2006/table">
            <a:tbl>
              <a:tblPr firstRow="1" firstCol="1" bandRow="1">
                <a:tableStyleId>{5C22544A-7EE6-4342-B048-85BDC9FD1C3A}</a:tableStyleId>
              </a:tblPr>
              <a:tblGrid>
                <a:gridCol w="1305687"/>
                <a:gridCol w="4279754"/>
                <a:gridCol w="3329957"/>
              </a:tblGrid>
              <a:tr h="247195">
                <a:tc>
                  <a:txBody>
                    <a:bodyPr/>
                    <a:lstStyle/>
                    <a:p>
                      <a:pPr marL="0" marR="0" algn="ctr">
                        <a:lnSpc>
                          <a:spcPct val="115000"/>
                        </a:lnSpc>
                        <a:spcBef>
                          <a:spcPts val="0"/>
                        </a:spcBef>
                        <a:spcAft>
                          <a:spcPts val="0"/>
                        </a:spcAft>
                      </a:pPr>
                      <a:r>
                        <a:rPr lang="en-US" sz="900" dirty="0">
                          <a:effectLst/>
                        </a:rPr>
                        <a:t>STANDARD</a:t>
                      </a:r>
                      <a:endParaRPr lang="en-US" sz="900" dirty="0">
                        <a:effectLst/>
                        <a:latin typeface="Calibri" panose="020F0502020204030204" pitchFamily="34" charset="0"/>
                        <a:ea typeface="Calibri" panose="020F0502020204030204" pitchFamily="34" charset="0"/>
                        <a:cs typeface="Times New Roman" panose="02020603050405020304" pitchFamily="18" charset="0"/>
                      </a:endParaRPr>
                    </a:p>
                  </a:txBody>
                  <a:tcPr marL="53914" marR="53914" marT="0" marB="0" anchor="ctr">
                    <a:solidFill>
                      <a:srgbClr val="003366"/>
                    </a:solidFill>
                  </a:tcPr>
                </a:tc>
                <a:tc>
                  <a:txBody>
                    <a:bodyPr/>
                    <a:lstStyle/>
                    <a:p>
                      <a:pPr marL="457200" marR="0" algn="ctr">
                        <a:lnSpc>
                          <a:spcPct val="115000"/>
                        </a:lnSpc>
                        <a:spcBef>
                          <a:spcPts val="0"/>
                        </a:spcBef>
                        <a:spcAft>
                          <a:spcPts val="0"/>
                        </a:spcAft>
                      </a:pPr>
                      <a:r>
                        <a:rPr lang="en-US" sz="900" dirty="0" smtClean="0">
                          <a:effectLst/>
                        </a:rPr>
                        <a:t>STANDARD</a:t>
                      </a:r>
                      <a:r>
                        <a:rPr lang="en-US" sz="900" baseline="0" dirty="0" smtClean="0">
                          <a:effectLst/>
                        </a:rPr>
                        <a:t> </a:t>
                      </a:r>
                      <a:r>
                        <a:rPr lang="en-US" sz="900" dirty="0" smtClean="0">
                          <a:effectLst/>
                        </a:rPr>
                        <a:t>CRITERIA</a:t>
                      </a:r>
                      <a:endParaRPr lang="en-US" sz="900" dirty="0">
                        <a:effectLst/>
                        <a:latin typeface="Calibri" panose="020F0502020204030204" pitchFamily="34" charset="0"/>
                        <a:ea typeface="Calibri" panose="020F0502020204030204" pitchFamily="34" charset="0"/>
                        <a:cs typeface="Times New Roman" panose="02020603050405020304" pitchFamily="18" charset="0"/>
                      </a:endParaRPr>
                    </a:p>
                  </a:txBody>
                  <a:tcPr marL="53914" marR="53914" marT="0" marB="0" anchor="ctr">
                    <a:lnB w="12700" cap="flat" cmpd="sng" algn="ctr">
                      <a:solidFill>
                        <a:srgbClr val="003399">
                          <a:lumMod val="20000"/>
                          <a:lumOff val="80000"/>
                        </a:srgbClr>
                      </a:solidFill>
                      <a:prstDash val="solid"/>
                      <a:round/>
                      <a:headEnd type="none" w="med" len="med"/>
                      <a:tailEnd type="none" w="med" len="med"/>
                    </a:lnB>
                    <a:solidFill>
                      <a:srgbClr val="003366"/>
                    </a:solidFill>
                  </a:tcPr>
                </a:tc>
                <a:tc>
                  <a:txBody>
                    <a:bodyPr/>
                    <a:lstStyle/>
                    <a:p>
                      <a:pPr marL="457200" marR="0" algn="ctr">
                        <a:lnSpc>
                          <a:spcPct val="115000"/>
                        </a:lnSpc>
                        <a:spcBef>
                          <a:spcPts val="0"/>
                        </a:spcBef>
                        <a:spcAft>
                          <a:spcPts val="0"/>
                        </a:spcAft>
                      </a:pPr>
                      <a:r>
                        <a:rPr lang="en-US" sz="900" dirty="0" smtClean="0">
                          <a:effectLst/>
                          <a:latin typeface="Calibri" panose="020F0502020204030204" pitchFamily="34" charset="0"/>
                          <a:ea typeface="Calibri" panose="020F0502020204030204" pitchFamily="34" charset="0"/>
                          <a:cs typeface="Times New Roman" panose="02020603050405020304" pitchFamily="18" charset="0"/>
                        </a:rPr>
                        <a:t>STANDARD</a:t>
                      </a:r>
                      <a:r>
                        <a:rPr lang="en-US" sz="900" baseline="0" dirty="0" smtClean="0">
                          <a:effectLst/>
                          <a:latin typeface="Calibri" panose="020F0502020204030204" pitchFamily="34" charset="0"/>
                          <a:ea typeface="Calibri" panose="020F0502020204030204" pitchFamily="34" charset="0"/>
                          <a:cs typeface="Times New Roman" panose="02020603050405020304" pitchFamily="18" charset="0"/>
                        </a:rPr>
                        <a:t> </a:t>
                      </a:r>
                      <a:r>
                        <a:rPr lang="en-US" sz="900" dirty="0" smtClean="0">
                          <a:effectLst/>
                          <a:latin typeface="Calibri" panose="020F0502020204030204" pitchFamily="34" charset="0"/>
                          <a:ea typeface="Calibri" panose="020F0502020204030204" pitchFamily="34" charset="0"/>
                          <a:cs typeface="Times New Roman" panose="02020603050405020304" pitchFamily="18" charset="0"/>
                        </a:rPr>
                        <a:t>METRICS (BY OSCC)</a:t>
                      </a:r>
                      <a:endParaRPr lang="en-US" sz="900" dirty="0">
                        <a:effectLst/>
                        <a:latin typeface="Calibri" panose="020F0502020204030204" pitchFamily="34" charset="0"/>
                        <a:ea typeface="Calibri" panose="020F0502020204030204" pitchFamily="34" charset="0"/>
                        <a:cs typeface="Times New Roman" panose="02020603050405020304" pitchFamily="18" charset="0"/>
                      </a:endParaRPr>
                    </a:p>
                  </a:txBody>
                  <a:tcPr marL="53914" marR="53914" marT="0" marB="0" anchor="ctr">
                    <a:lnB w="12700" cap="flat" cmpd="sng" algn="ctr">
                      <a:solidFill>
                        <a:srgbClr val="003399">
                          <a:lumMod val="20000"/>
                          <a:lumOff val="80000"/>
                        </a:srgbClr>
                      </a:solidFill>
                      <a:prstDash val="solid"/>
                      <a:round/>
                      <a:headEnd type="none" w="med" len="med"/>
                      <a:tailEnd type="none" w="med" len="med"/>
                    </a:lnB>
                    <a:solidFill>
                      <a:srgbClr val="003366"/>
                    </a:solidFill>
                  </a:tcPr>
                </a:tc>
              </a:tr>
              <a:tr h="680157">
                <a:tc>
                  <a:txBody>
                    <a:bodyPr/>
                    <a:lstStyle/>
                    <a:p>
                      <a:pPr marL="0" marR="0">
                        <a:lnSpc>
                          <a:spcPct val="115000"/>
                        </a:lnSpc>
                        <a:spcBef>
                          <a:spcPts val="0"/>
                        </a:spcBef>
                        <a:spcAft>
                          <a:spcPts val="0"/>
                        </a:spcAft>
                      </a:pPr>
                      <a:r>
                        <a:rPr lang="en-US" sz="900" dirty="0">
                          <a:effectLst/>
                        </a:rPr>
                        <a:t>Cost Effectiveness</a:t>
                      </a:r>
                      <a:endParaRPr lang="en-US" sz="900" dirty="0">
                        <a:effectLst/>
                        <a:latin typeface="Calibri" panose="020F0502020204030204" pitchFamily="34" charset="0"/>
                        <a:ea typeface="Calibri" panose="020F0502020204030204" pitchFamily="34" charset="0"/>
                        <a:cs typeface="Times New Roman" panose="02020603050405020304" pitchFamily="18" charset="0"/>
                      </a:endParaRPr>
                    </a:p>
                  </a:txBody>
                  <a:tcPr marL="53914" marR="53914" marT="0" marB="0" anchor="ctr">
                    <a:lnR w="12700" cap="flat" cmpd="sng" algn="ctr">
                      <a:solidFill>
                        <a:srgbClr val="003399">
                          <a:lumMod val="20000"/>
                          <a:lumOff val="80000"/>
                        </a:srgbClr>
                      </a:solidFill>
                      <a:prstDash val="solid"/>
                      <a:round/>
                      <a:headEnd type="none" w="med" len="med"/>
                      <a:tailEnd type="none" w="med" len="med"/>
                    </a:lnR>
                    <a:solidFill>
                      <a:srgbClr val="003366"/>
                    </a:solidFill>
                  </a:tcPr>
                </a:tc>
                <a:tc>
                  <a:txBody>
                    <a:bodyPr/>
                    <a:lstStyle/>
                    <a:p>
                      <a:pPr marL="342900" marR="0" lvl="0" indent="-342900">
                        <a:lnSpc>
                          <a:spcPct val="115000"/>
                        </a:lnSpc>
                        <a:spcBef>
                          <a:spcPts val="0"/>
                        </a:spcBef>
                        <a:spcAft>
                          <a:spcPts val="0"/>
                        </a:spcAft>
                        <a:buFont typeface="Symbol" panose="05050102010706020507" pitchFamily="18" charset="2"/>
                        <a:buChar char=""/>
                      </a:pPr>
                      <a:r>
                        <a:rPr lang="en-US" sz="900" dirty="0">
                          <a:effectLst/>
                          <a:latin typeface="Arial (Body)"/>
                        </a:rPr>
                        <a:t>Balanced budget</a:t>
                      </a:r>
                    </a:p>
                    <a:p>
                      <a:pPr marL="342900" marR="0" lvl="0" indent="-342900">
                        <a:lnSpc>
                          <a:spcPct val="115000"/>
                        </a:lnSpc>
                        <a:spcBef>
                          <a:spcPts val="0"/>
                        </a:spcBef>
                        <a:spcAft>
                          <a:spcPts val="0"/>
                        </a:spcAft>
                        <a:buFont typeface="Symbol" panose="05050102010706020507" pitchFamily="18" charset="2"/>
                        <a:buChar char=""/>
                      </a:pPr>
                      <a:r>
                        <a:rPr lang="en-US" sz="900" dirty="0">
                          <a:effectLst/>
                          <a:latin typeface="Arial (Body)"/>
                        </a:rPr>
                        <a:t>Demonstrate alignment of resources to need, </a:t>
                      </a:r>
                      <a:r>
                        <a:rPr lang="en-US" sz="900" dirty="0" smtClean="0">
                          <a:effectLst/>
                          <a:latin typeface="Arial (Body)"/>
                        </a:rPr>
                        <a:t>data, </a:t>
                      </a:r>
                      <a:r>
                        <a:rPr lang="en-US" sz="900" dirty="0">
                          <a:effectLst/>
                          <a:latin typeface="Arial (Body)"/>
                        </a:rPr>
                        <a:t>and outcomes</a:t>
                      </a:r>
                    </a:p>
                    <a:p>
                      <a:pPr marL="342900" marR="0" lvl="0" indent="-342900">
                        <a:lnSpc>
                          <a:spcPct val="115000"/>
                        </a:lnSpc>
                        <a:spcBef>
                          <a:spcPts val="0"/>
                        </a:spcBef>
                        <a:spcAft>
                          <a:spcPts val="0"/>
                        </a:spcAft>
                        <a:buFont typeface="Symbol" panose="05050102010706020507" pitchFamily="18" charset="2"/>
                        <a:buChar char=""/>
                      </a:pPr>
                      <a:r>
                        <a:rPr lang="en-US" sz="900" dirty="0">
                          <a:effectLst/>
                          <a:latin typeface="Arial (Body)"/>
                        </a:rPr>
                        <a:t>Cost per participant analyses </a:t>
                      </a:r>
                    </a:p>
                    <a:p>
                      <a:pPr marL="342900" marR="0" lvl="0" indent="-342900">
                        <a:lnSpc>
                          <a:spcPct val="115000"/>
                        </a:lnSpc>
                        <a:spcBef>
                          <a:spcPts val="0"/>
                        </a:spcBef>
                        <a:spcAft>
                          <a:spcPts val="0"/>
                        </a:spcAft>
                        <a:buFont typeface="Symbol" panose="05050102010706020507" pitchFamily="18" charset="2"/>
                        <a:buChar char=""/>
                      </a:pPr>
                      <a:r>
                        <a:rPr lang="en-US" sz="900" dirty="0">
                          <a:effectLst/>
                          <a:latin typeface="Arial (Body)"/>
                        </a:rPr>
                        <a:t>Strategies and experience utilizing non-Federal, leveraged resources</a:t>
                      </a:r>
                      <a:endParaRPr lang="en-US" sz="900" dirty="0">
                        <a:effectLst/>
                        <a:latin typeface="Arial (Body)"/>
                        <a:ea typeface="Calibri" panose="020F0502020204030204" pitchFamily="34" charset="0"/>
                        <a:cs typeface="Times New Roman" panose="02020603050405020304" pitchFamily="18" charset="0"/>
                      </a:endParaRPr>
                    </a:p>
                  </a:txBody>
                  <a:tcPr marL="53914" marR="53914" marT="0" marB="0">
                    <a:lnL w="12700" cap="flat" cmpd="sng" algn="ctr">
                      <a:solidFill>
                        <a:srgbClr val="003399">
                          <a:lumMod val="20000"/>
                          <a:lumOff val="80000"/>
                        </a:srgbClr>
                      </a:solidFill>
                      <a:prstDash val="solid"/>
                      <a:round/>
                      <a:headEnd type="none" w="med" len="med"/>
                      <a:tailEnd type="none" w="med" len="med"/>
                    </a:lnL>
                    <a:lnR w="12700" cap="flat" cmpd="sng" algn="ctr">
                      <a:solidFill>
                        <a:srgbClr val="003399">
                          <a:lumMod val="20000"/>
                          <a:lumOff val="80000"/>
                        </a:srgbClr>
                      </a:solidFill>
                      <a:prstDash val="solid"/>
                      <a:round/>
                      <a:headEnd type="none" w="med" len="med"/>
                      <a:tailEnd type="none" w="med" len="med"/>
                    </a:lnR>
                    <a:lnT w="12700" cap="flat" cmpd="sng" algn="ctr">
                      <a:solidFill>
                        <a:srgbClr val="003399">
                          <a:lumMod val="20000"/>
                          <a:lumOff val="80000"/>
                        </a:srgbClr>
                      </a:solidFill>
                      <a:prstDash val="solid"/>
                      <a:round/>
                      <a:headEnd type="none" w="med" len="med"/>
                      <a:tailEnd type="none" w="med" len="med"/>
                    </a:lnT>
                    <a:lnB w="12700" cap="flat" cmpd="sng" algn="ctr">
                      <a:solidFill>
                        <a:srgbClr val="003399">
                          <a:lumMod val="20000"/>
                          <a:lumOff val="80000"/>
                        </a:srgbClr>
                      </a:solidFill>
                      <a:prstDash val="solid"/>
                      <a:round/>
                      <a:headEnd type="none" w="med" len="med"/>
                      <a:tailEnd type="none" w="med" len="med"/>
                    </a:lnB>
                  </a:tcPr>
                </a:tc>
                <a:tc>
                  <a:txBody>
                    <a:bodyPr/>
                    <a:lstStyle/>
                    <a:p>
                      <a:pPr marL="169863" marR="0" lvl="0" indent="-169863" algn="l" defTabSz="914400" rtl="0" eaLnBrk="1" fontAlgn="auto" latinLnBrk="0" hangingPunct="1">
                        <a:lnSpc>
                          <a:spcPct val="115000"/>
                        </a:lnSpc>
                        <a:spcBef>
                          <a:spcPts val="0"/>
                        </a:spcBef>
                        <a:spcAft>
                          <a:spcPts val="0"/>
                        </a:spcAft>
                        <a:buClrTx/>
                        <a:buSzTx/>
                        <a:buFont typeface="Symbol" panose="05050102010706020507" pitchFamily="18" charset="2"/>
                        <a:buChar char=""/>
                        <a:tabLst/>
                        <a:defRPr/>
                      </a:pPr>
                      <a:r>
                        <a:rPr lang="en-US" sz="900" dirty="0" smtClean="0">
                          <a:effectLst/>
                          <a:latin typeface="Arial (Body)"/>
                        </a:rPr>
                        <a:t>Balanced budget</a:t>
                      </a:r>
                    </a:p>
                    <a:p>
                      <a:pPr marL="169863" marR="0" lvl="0" indent="-169863" algn="l" defTabSz="914400" rtl="0" eaLnBrk="1" fontAlgn="auto" latinLnBrk="0" hangingPunct="1">
                        <a:lnSpc>
                          <a:spcPct val="115000"/>
                        </a:lnSpc>
                        <a:spcBef>
                          <a:spcPts val="0"/>
                        </a:spcBef>
                        <a:spcAft>
                          <a:spcPts val="0"/>
                        </a:spcAft>
                        <a:buClrTx/>
                        <a:buSzTx/>
                        <a:buFont typeface="Symbol" panose="05050102010706020507" pitchFamily="18" charset="2"/>
                        <a:buChar char=""/>
                        <a:tabLst/>
                        <a:defRPr/>
                      </a:pPr>
                      <a:r>
                        <a:rPr lang="en-US" sz="900" dirty="0" smtClean="0">
                          <a:effectLst/>
                          <a:latin typeface="Arial (Body)"/>
                        </a:rPr>
                        <a:t>Cost per participant analyses</a:t>
                      </a:r>
                    </a:p>
                    <a:p>
                      <a:pPr marL="169863" marR="0" lvl="0" indent="-169863" algn="l" defTabSz="914400" rtl="0" eaLnBrk="1" fontAlgn="auto" latinLnBrk="0" hangingPunct="1">
                        <a:lnSpc>
                          <a:spcPct val="115000"/>
                        </a:lnSpc>
                        <a:spcBef>
                          <a:spcPts val="0"/>
                        </a:spcBef>
                        <a:spcAft>
                          <a:spcPts val="0"/>
                        </a:spcAft>
                        <a:buClrTx/>
                        <a:buSzTx/>
                        <a:buFont typeface="Symbol" panose="05050102010706020507" pitchFamily="18" charset="2"/>
                        <a:buChar char=""/>
                        <a:tabLst/>
                        <a:defRPr/>
                      </a:pPr>
                      <a:r>
                        <a:rPr lang="en-US" sz="900" dirty="0" smtClean="0">
                          <a:effectLst/>
                          <a:latin typeface="Arial (Body)"/>
                        </a:rPr>
                        <a:t>Amount</a:t>
                      </a:r>
                      <a:r>
                        <a:rPr lang="en-US" sz="900" baseline="0" dirty="0" smtClean="0">
                          <a:effectLst/>
                          <a:latin typeface="Arial (Body)"/>
                        </a:rPr>
                        <a:t> of non-federal resources leveraged for services</a:t>
                      </a:r>
                      <a:endParaRPr lang="en-US" sz="900" dirty="0" smtClean="0">
                        <a:effectLst/>
                        <a:latin typeface="Arial (Body)"/>
                      </a:endParaRPr>
                    </a:p>
                  </a:txBody>
                  <a:tcPr marL="53914" marR="53914" marT="0" marB="0">
                    <a:lnL w="12700" cap="flat" cmpd="sng" algn="ctr">
                      <a:solidFill>
                        <a:srgbClr val="003399">
                          <a:lumMod val="20000"/>
                          <a:lumOff val="80000"/>
                        </a:srgbClr>
                      </a:solidFill>
                      <a:prstDash val="solid"/>
                      <a:round/>
                      <a:headEnd type="none" w="med" len="med"/>
                      <a:tailEnd type="none" w="med" len="med"/>
                    </a:lnL>
                    <a:lnR w="12700" cap="flat" cmpd="sng" algn="ctr">
                      <a:solidFill>
                        <a:srgbClr val="003399">
                          <a:lumMod val="20000"/>
                          <a:lumOff val="80000"/>
                        </a:srgbClr>
                      </a:solidFill>
                      <a:prstDash val="solid"/>
                      <a:round/>
                      <a:headEnd type="none" w="med" len="med"/>
                      <a:tailEnd type="none" w="med" len="med"/>
                    </a:lnR>
                    <a:lnT w="12700" cap="flat" cmpd="sng" algn="ctr">
                      <a:solidFill>
                        <a:srgbClr val="003399">
                          <a:lumMod val="20000"/>
                          <a:lumOff val="80000"/>
                        </a:srgbClr>
                      </a:solidFill>
                      <a:prstDash val="solid"/>
                      <a:round/>
                      <a:headEnd type="none" w="med" len="med"/>
                      <a:tailEnd type="none" w="med" len="med"/>
                    </a:lnT>
                    <a:lnB w="12700" cap="flat" cmpd="sng" algn="ctr">
                      <a:solidFill>
                        <a:srgbClr val="003399">
                          <a:lumMod val="20000"/>
                          <a:lumOff val="80000"/>
                        </a:srgbClr>
                      </a:solidFill>
                      <a:prstDash val="solid"/>
                      <a:round/>
                      <a:headEnd type="none" w="med" len="med"/>
                      <a:tailEnd type="none" w="med" len="med"/>
                    </a:lnB>
                  </a:tcPr>
                </a:tc>
              </a:tr>
              <a:tr h="814131">
                <a:tc>
                  <a:txBody>
                    <a:bodyPr/>
                    <a:lstStyle/>
                    <a:p>
                      <a:pPr marL="0" marR="0">
                        <a:lnSpc>
                          <a:spcPct val="115000"/>
                        </a:lnSpc>
                        <a:spcBef>
                          <a:spcPts val="0"/>
                        </a:spcBef>
                        <a:spcAft>
                          <a:spcPts val="0"/>
                        </a:spcAft>
                      </a:pPr>
                      <a:r>
                        <a:rPr lang="en-US" sz="900" dirty="0">
                          <a:effectLst/>
                        </a:rPr>
                        <a:t>Integrated Services (with partners)</a:t>
                      </a:r>
                      <a:endParaRPr lang="en-US" sz="900" dirty="0">
                        <a:effectLst/>
                        <a:latin typeface="Calibri" panose="020F0502020204030204" pitchFamily="34" charset="0"/>
                        <a:ea typeface="Calibri" panose="020F0502020204030204" pitchFamily="34" charset="0"/>
                        <a:cs typeface="Times New Roman" panose="02020603050405020304" pitchFamily="18" charset="0"/>
                      </a:endParaRPr>
                    </a:p>
                  </a:txBody>
                  <a:tcPr marL="53914" marR="53914" marT="0" marB="0" anchor="ctr">
                    <a:lnR w="12700" cap="flat" cmpd="sng" algn="ctr">
                      <a:solidFill>
                        <a:srgbClr val="003399">
                          <a:lumMod val="20000"/>
                          <a:lumOff val="80000"/>
                        </a:srgbClr>
                      </a:solidFill>
                      <a:prstDash val="solid"/>
                      <a:round/>
                      <a:headEnd type="none" w="med" len="med"/>
                      <a:tailEnd type="none" w="med" len="med"/>
                    </a:lnR>
                    <a:solidFill>
                      <a:srgbClr val="003366"/>
                    </a:solidFill>
                  </a:tcPr>
                </a:tc>
                <a:tc>
                  <a:txBody>
                    <a:bodyPr/>
                    <a:lstStyle/>
                    <a:p>
                      <a:pPr marL="342900" marR="0" lvl="0" indent="-342900">
                        <a:lnSpc>
                          <a:spcPct val="115000"/>
                        </a:lnSpc>
                        <a:spcBef>
                          <a:spcPts val="0"/>
                        </a:spcBef>
                        <a:spcAft>
                          <a:spcPts val="0"/>
                        </a:spcAft>
                        <a:buFont typeface="Symbol" panose="05050102010706020507" pitchFamily="18" charset="2"/>
                        <a:buChar char=""/>
                      </a:pPr>
                      <a:r>
                        <a:rPr lang="en-US" sz="900" dirty="0" smtClean="0">
                          <a:effectLst/>
                          <a:latin typeface="Arial (Body)"/>
                        </a:rPr>
                        <a:t>Implementation of new statewide</a:t>
                      </a:r>
                      <a:r>
                        <a:rPr lang="en-US" sz="900" baseline="0" dirty="0" smtClean="0">
                          <a:effectLst/>
                          <a:latin typeface="Arial (Body)"/>
                        </a:rPr>
                        <a:t> job seekers and business customer flows (m</a:t>
                      </a:r>
                      <a:r>
                        <a:rPr lang="en-US" sz="900" dirty="0" smtClean="0">
                          <a:effectLst/>
                          <a:latin typeface="Arial (Body)"/>
                        </a:rPr>
                        <a:t>ulti</a:t>
                      </a:r>
                      <a:r>
                        <a:rPr lang="en-US" sz="900" dirty="0">
                          <a:effectLst/>
                          <a:latin typeface="Arial (Body)"/>
                        </a:rPr>
                        <a:t>-partner shared </a:t>
                      </a:r>
                      <a:r>
                        <a:rPr lang="en-US" sz="900" dirty="0" smtClean="0">
                          <a:effectLst/>
                          <a:latin typeface="Arial (Body)"/>
                        </a:rPr>
                        <a:t>workflows)</a:t>
                      </a:r>
                      <a:endParaRPr lang="en-US" sz="900" dirty="0">
                        <a:effectLst/>
                        <a:latin typeface="Arial (Body)"/>
                      </a:endParaRPr>
                    </a:p>
                    <a:p>
                      <a:pPr marL="342900" marR="0" lvl="0" indent="-342900">
                        <a:lnSpc>
                          <a:spcPct val="115000"/>
                        </a:lnSpc>
                        <a:spcBef>
                          <a:spcPts val="0"/>
                        </a:spcBef>
                        <a:spcAft>
                          <a:spcPts val="0"/>
                        </a:spcAft>
                        <a:buFont typeface="Symbol" panose="05050102010706020507" pitchFamily="18" charset="2"/>
                        <a:buChar char=""/>
                      </a:pPr>
                      <a:r>
                        <a:rPr lang="en-US" sz="900" dirty="0">
                          <a:effectLst/>
                          <a:latin typeface="Arial (Body)"/>
                        </a:rPr>
                        <a:t>Joint workshops/industry briefings</a:t>
                      </a:r>
                    </a:p>
                    <a:p>
                      <a:pPr marL="342900" marR="0" lvl="0" indent="-342900">
                        <a:lnSpc>
                          <a:spcPct val="115000"/>
                        </a:lnSpc>
                        <a:spcBef>
                          <a:spcPts val="0"/>
                        </a:spcBef>
                        <a:spcAft>
                          <a:spcPts val="0"/>
                        </a:spcAft>
                        <a:buFont typeface="Symbol" panose="05050102010706020507" pitchFamily="18" charset="2"/>
                        <a:buChar char=""/>
                      </a:pPr>
                      <a:r>
                        <a:rPr lang="en-US" sz="900" dirty="0">
                          <a:effectLst/>
                          <a:latin typeface="Arial (Body)"/>
                        </a:rPr>
                        <a:t>Co-location (accessible and comprehensive center/satellites/access points)</a:t>
                      </a:r>
                    </a:p>
                    <a:p>
                      <a:pPr marL="342900" marR="0" lvl="0" indent="-342900">
                        <a:lnSpc>
                          <a:spcPct val="115000"/>
                        </a:lnSpc>
                        <a:spcBef>
                          <a:spcPts val="0"/>
                        </a:spcBef>
                        <a:spcAft>
                          <a:spcPts val="0"/>
                        </a:spcAft>
                        <a:buFont typeface="Symbol" panose="05050102010706020507" pitchFamily="18" charset="2"/>
                        <a:buChar char=""/>
                      </a:pPr>
                      <a:r>
                        <a:rPr lang="en-US" sz="900" dirty="0">
                          <a:effectLst/>
                          <a:latin typeface="Arial (Body)"/>
                        </a:rPr>
                        <a:t>Shared data, outcomes, </a:t>
                      </a:r>
                      <a:r>
                        <a:rPr lang="en-US" sz="900" dirty="0" smtClean="0">
                          <a:effectLst/>
                          <a:latin typeface="Arial (Body)"/>
                        </a:rPr>
                        <a:t>resources</a:t>
                      </a:r>
                      <a:endParaRPr lang="en-US" sz="900" dirty="0">
                        <a:effectLst/>
                        <a:latin typeface="Arial (Body)"/>
                      </a:endParaRPr>
                    </a:p>
                  </a:txBody>
                  <a:tcPr marL="53914" marR="53914" marT="0" marB="0">
                    <a:lnL w="12700" cap="flat" cmpd="sng" algn="ctr">
                      <a:solidFill>
                        <a:srgbClr val="003399">
                          <a:lumMod val="20000"/>
                          <a:lumOff val="80000"/>
                        </a:srgbClr>
                      </a:solidFill>
                      <a:prstDash val="solid"/>
                      <a:round/>
                      <a:headEnd type="none" w="med" len="med"/>
                      <a:tailEnd type="none" w="med" len="med"/>
                    </a:lnL>
                    <a:lnR w="12700" cap="flat" cmpd="sng" algn="ctr">
                      <a:solidFill>
                        <a:srgbClr val="003399">
                          <a:lumMod val="20000"/>
                          <a:lumOff val="80000"/>
                        </a:srgbClr>
                      </a:solidFill>
                      <a:prstDash val="solid"/>
                      <a:round/>
                      <a:headEnd type="none" w="med" len="med"/>
                      <a:tailEnd type="none" w="med" len="med"/>
                    </a:lnR>
                    <a:lnT w="12700" cap="flat" cmpd="sng" algn="ctr">
                      <a:solidFill>
                        <a:srgbClr val="003399">
                          <a:lumMod val="20000"/>
                          <a:lumOff val="80000"/>
                        </a:srgbClr>
                      </a:solidFill>
                      <a:prstDash val="solid"/>
                      <a:round/>
                      <a:headEnd type="none" w="med" len="med"/>
                      <a:tailEnd type="none" w="med" len="med"/>
                    </a:lnT>
                    <a:lnB w="12700" cap="flat" cmpd="sng" algn="ctr">
                      <a:solidFill>
                        <a:srgbClr val="003399">
                          <a:lumMod val="20000"/>
                          <a:lumOff val="80000"/>
                        </a:srgbClr>
                      </a:solidFill>
                      <a:prstDash val="solid"/>
                      <a:round/>
                      <a:headEnd type="none" w="med" len="med"/>
                      <a:tailEnd type="none" w="med" len="med"/>
                    </a:lnB>
                  </a:tcPr>
                </a:tc>
                <a:tc>
                  <a:txBody>
                    <a:bodyPr/>
                    <a:lstStyle/>
                    <a:p>
                      <a:pPr marL="0" marR="0" lvl="0" indent="0">
                        <a:lnSpc>
                          <a:spcPct val="115000"/>
                        </a:lnSpc>
                        <a:spcBef>
                          <a:spcPts val="0"/>
                        </a:spcBef>
                        <a:spcAft>
                          <a:spcPts val="0"/>
                        </a:spcAft>
                        <a:buFont typeface="Symbol" panose="05050102010706020507" pitchFamily="18" charset="2"/>
                        <a:buNone/>
                      </a:pPr>
                      <a:r>
                        <a:rPr lang="en-US" sz="900" dirty="0" smtClean="0">
                          <a:effectLst/>
                          <a:latin typeface="Arial (Body)"/>
                          <a:ea typeface="Calibri" panose="020F0502020204030204" pitchFamily="34" charset="0"/>
                          <a:cs typeface="Times New Roman" panose="02020603050405020304" pitchFamily="18" charset="0"/>
                        </a:rPr>
                        <a:t>See Performance Measurement Metrics (Dashboard Measures)</a:t>
                      </a:r>
                    </a:p>
                  </a:txBody>
                  <a:tcPr marL="53914" marR="53914" marT="0" marB="0">
                    <a:lnL w="12700" cap="flat" cmpd="sng" algn="ctr">
                      <a:solidFill>
                        <a:srgbClr val="003399">
                          <a:lumMod val="20000"/>
                          <a:lumOff val="80000"/>
                        </a:srgbClr>
                      </a:solidFill>
                      <a:prstDash val="solid"/>
                      <a:round/>
                      <a:headEnd type="none" w="med" len="med"/>
                      <a:tailEnd type="none" w="med" len="med"/>
                    </a:lnL>
                    <a:lnR w="12700" cap="flat" cmpd="sng" algn="ctr">
                      <a:solidFill>
                        <a:srgbClr val="003399">
                          <a:lumMod val="20000"/>
                          <a:lumOff val="80000"/>
                        </a:srgbClr>
                      </a:solidFill>
                      <a:prstDash val="solid"/>
                      <a:round/>
                      <a:headEnd type="none" w="med" len="med"/>
                      <a:tailEnd type="none" w="med" len="med"/>
                    </a:lnR>
                    <a:lnT w="12700" cap="flat" cmpd="sng" algn="ctr">
                      <a:solidFill>
                        <a:srgbClr val="003399">
                          <a:lumMod val="20000"/>
                          <a:lumOff val="80000"/>
                        </a:srgbClr>
                      </a:solidFill>
                      <a:prstDash val="solid"/>
                      <a:round/>
                      <a:headEnd type="none" w="med" len="med"/>
                      <a:tailEnd type="none" w="med" len="med"/>
                    </a:lnT>
                    <a:lnB w="12700" cap="flat" cmpd="sng" algn="ctr">
                      <a:solidFill>
                        <a:srgbClr val="003399">
                          <a:lumMod val="20000"/>
                          <a:lumOff val="80000"/>
                        </a:srgbClr>
                      </a:solidFill>
                      <a:prstDash val="solid"/>
                      <a:round/>
                      <a:headEnd type="none" w="med" len="med"/>
                      <a:tailEnd type="none" w="med" len="med"/>
                    </a:lnB>
                  </a:tcPr>
                </a:tc>
              </a:tr>
              <a:tr h="795528">
                <a:tc>
                  <a:txBody>
                    <a:bodyPr/>
                    <a:lstStyle/>
                    <a:p>
                      <a:pPr marL="0" marR="0">
                        <a:lnSpc>
                          <a:spcPct val="115000"/>
                        </a:lnSpc>
                        <a:spcBef>
                          <a:spcPts val="0"/>
                        </a:spcBef>
                        <a:spcAft>
                          <a:spcPts val="0"/>
                        </a:spcAft>
                      </a:pPr>
                      <a:r>
                        <a:rPr lang="en-US" sz="900" dirty="0" smtClean="0">
                          <a:effectLst/>
                        </a:rPr>
                        <a:t>Performance Measurement</a:t>
                      </a:r>
                      <a:endParaRPr lang="en-US" sz="900" dirty="0">
                        <a:effectLst/>
                        <a:latin typeface="Calibri" panose="020F0502020204030204" pitchFamily="34" charset="0"/>
                        <a:ea typeface="Calibri" panose="020F0502020204030204" pitchFamily="34" charset="0"/>
                        <a:cs typeface="Times New Roman" panose="02020603050405020304" pitchFamily="18" charset="0"/>
                      </a:endParaRPr>
                    </a:p>
                  </a:txBody>
                  <a:tcPr marL="53914" marR="53914" marT="0" marB="0" anchor="ctr">
                    <a:lnR w="12700" cap="flat" cmpd="sng" algn="ctr">
                      <a:solidFill>
                        <a:srgbClr val="003399">
                          <a:lumMod val="20000"/>
                          <a:lumOff val="80000"/>
                        </a:srgbClr>
                      </a:solidFill>
                      <a:prstDash val="solid"/>
                      <a:round/>
                      <a:headEnd type="none" w="med" len="med"/>
                      <a:tailEnd type="none" w="med" len="med"/>
                    </a:lnR>
                    <a:solidFill>
                      <a:srgbClr val="003366"/>
                    </a:solidFill>
                  </a:tcPr>
                </a:tc>
                <a:tc>
                  <a:txBody>
                    <a:bodyPr/>
                    <a:lstStyle/>
                    <a:p>
                      <a:pPr marL="342900" marR="0" lvl="0" indent="-342900">
                        <a:lnSpc>
                          <a:spcPct val="115000"/>
                        </a:lnSpc>
                        <a:spcBef>
                          <a:spcPts val="0"/>
                        </a:spcBef>
                        <a:spcAft>
                          <a:spcPts val="0"/>
                        </a:spcAft>
                        <a:buFont typeface="Symbol" panose="05050102010706020507" pitchFamily="18" charset="2"/>
                        <a:buChar char=""/>
                      </a:pPr>
                      <a:r>
                        <a:rPr lang="en-US" sz="900" dirty="0" smtClean="0">
                          <a:effectLst/>
                          <a:latin typeface="Arial (Body)"/>
                        </a:rPr>
                        <a:t>Career Center</a:t>
                      </a:r>
                      <a:r>
                        <a:rPr lang="en-US" sz="900" baseline="0" dirty="0" smtClean="0">
                          <a:effectLst/>
                          <a:latin typeface="Arial (Body)"/>
                        </a:rPr>
                        <a:t> </a:t>
                      </a:r>
                      <a:r>
                        <a:rPr lang="en-US" sz="900" dirty="0" smtClean="0">
                          <a:effectLst/>
                          <a:latin typeface="Arial (Body)"/>
                        </a:rPr>
                        <a:t>meets federal</a:t>
                      </a:r>
                      <a:r>
                        <a:rPr lang="en-US" sz="900" baseline="0" dirty="0" smtClean="0">
                          <a:effectLst/>
                          <a:latin typeface="Arial (Body)"/>
                        </a:rPr>
                        <a:t> and</a:t>
                      </a:r>
                      <a:r>
                        <a:rPr lang="en-US" sz="900" dirty="0" smtClean="0">
                          <a:effectLst/>
                          <a:latin typeface="Arial (Body)"/>
                        </a:rPr>
                        <a:t> </a:t>
                      </a:r>
                      <a:r>
                        <a:rPr lang="en-US" sz="900" dirty="0">
                          <a:effectLst/>
                          <a:latin typeface="Arial (Body)"/>
                        </a:rPr>
                        <a:t>state </a:t>
                      </a:r>
                      <a:r>
                        <a:rPr lang="en-US" sz="900" dirty="0" smtClean="0">
                          <a:effectLst/>
                          <a:latin typeface="Arial (Body)"/>
                        </a:rPr>
                        <a:t>measures</a:t>
                      </a:r>
                      <a:r>
                        <a:rPr lang="en-US" sz="900" dirty="0">
                          <a:effectLst/>
                          <a:latin typeface="Arial (Body)"/>
                        </a:rPr>
                        <a:t>/dashboard</a:t>
                      </a:r>
                    </a:p>
                    <a:p>
                      <a:pPr marL="342900" marR="0" lvl="0" indent="-342900">
                        <a:lnSpc>
                          <a:spcPct val="115000"/>
                        </a:lnSpc>
                        <a:spcBef>
                          <a:spcPts val="0"/>
                        </a:spcBef>
                        <a:spcAft>
                          <a:spcPts val="0"/>
                        </a:spcAft>
                        <a:buFont typeface="Symbol" panose="05050102010706020507" pitchFamily="18" charset="2"/>
                        <a:buChar char=""/>
                      </a:pPr>
                      <a:r>
                        <a:rPr lang="en-US" sz="900" dirty="0">
                          <a:effectLst/>
                          <a:latin typeface="Arial (Body)"/>
                        </a:rPr>
                        <a:t>Demonstrates responsive outcomes for </a:t>
                      </a:r>
                      <a:r>
                        <a:rPr lang="en-US" sz="900" dirty="0" smtClean="0">
                          <a:effectLst/>
                          <a:latin typeface="Arial (Body)"/>
                        </a:rPr>
                        <a:t>individuals with barriers to employment</a:t>
                      </a:r>
                      <a:endParaRPr lang="en-US" sz="900" dirty="0">
                        <a:effectLst/>
                        <a:latin typeface="Arial (Body)"/>
                      </a:endParaRPr>
                    </a:p>
                    <a:p>
                      <a:pPr marL="342900" marR="0" lvl="0" indent="-342900">
                        <a:lnSpc>
                          <a:spcPct val="115000"/>
                        </a:lnSpc>
                        <a:spcBef>
                          <a:spcPts val="0"/>
                        </a:spcBef>
                        <a:spcAft>
                          <a:spcPts val="0"/>
                        </a:spcAft>
                        <a:buFont typeface="Symbol" panose="05050102010706020507" pitchFamily="18" charset="2"/>
                        <a:buChar char=""/>
                      </a:pPr>
                      <a:r>
                        <a:rPr lang="en-US" sz="900" dirty="0" smtClean="0">
                          <a:effectLst/>
                          <a:latin typeface="Arial (Body)"/>
                        </a:rPr>
                        <a:t>Demonstrated </a:t>
                      </a:r>
                      <a:r>
                        <a:rPr lang="en-US" sz="900" dirty="0">
                          <a:effectLst/>
                          <a:latin typeface="Arial (Body)"/>
                        </a:rPr>
                        <a:t>experience using approach/process/outcomes</a:t>
                      </a:r>
                      <a:endParaRPr lang="en-US" sz="900" dirty="0">
                        <a:effectLst/>
                        <a:latin typeface="Arial (Body)"/>
                        <a:ea typeface="Calibri" panose="020F0502020204030204" pitchFamily="34" charset="0"/>
                        <a:cs typeface="Times New Roman" panose="02020603050405020304" pitchFamily="18" charset="0"/>
                      </a:endParaRPr>
                    </a:p>
                  </a:txBody>
                  <a:tcPr marL="53914" marR="53914" marT="0" marB="0">
                    <a:lnL w="12700" cap="flat" cmpd="sng" algn="ctr">
                      <a:solidFill>
                        <a:srgbClr val="003399">
                          <a:lumMod val="20000"/>
                          <a:lumOff val="80000"/>
                        </a:srgbClr>
                      </a:solidFill>
                      <a:prstDash val="solid"/>
                      <a:round/>
                      <a:headEnd type="none" w="med" len="med"/>
                      <a:tailEnd type="none" w="med" len="med"/>
                    </a:lnL>
                    <a:lnR w="12700" cap="flat" cmpd="sng" algn="ctr">
                      <a:solidFill>
                        <a:srgbClr val="003399">
                          <a:lumMod val="20000"/>
                          <a:lumOff val="80000"/>
                        </a:srgbClr>
                      </a:solidFill>
                      <a:prstDash val="solid"/>
                      <a:round/>
                      <a:headEnd type="none" w="med" len="med"/>
                      <a:tailEnd type="none" w="med" len="med"/>
                    </a:lnR>
                    <a:lnT w="12700" cap="flat" cmpd="sng" algn="ctr">
                      <a:solidFill>
                        <a:srgbClr val="003399">
                          <a:lumMod val="20000"/>
                          <a:lumOff val="80000"/>
                        </a:srgbClr>
                      </a:solidFill>
                      <a:prstDash val="solid"/>
                      <a:round/>
                      <a:headEnd type="none" w="med" len="med"/>
                      <a:tailEnd type="none" w="med" len="med"/>
                    </a:lnT>
                    <a:lnB w="12700" cap="flat" cmpd="sng" algn="ctr">
                      <a:solidFill>
                        <a:srgbClr val="003399">
                          <a:lumMod val="20000"/>
                          <a:lumOff val="80000"/>
                        </a:srgbClr>
                      </a:solidFill>
                      <a:prstDash val="solid"/>
                      <a:round/>
                      <a:headEnd type="none" w="med" len="med"/>
                      <a:tailEnd type="none" w="med" len="med"/>
                    </a:lnB>
                  </a:tcPr>
                </a:tc>
                <a:tc>
                  <a:txBody>
                    <a:bodyPr/>
                    <a:lstStyle/>
                    <a:p>
                      <a:pPr marL="0" marR="0" lvl="0" indent="0">
                        <a:lnSpc>
                          <a:spcPct val="115000"/>
                        </a:lnSpc>
                        <a:spcBef>
                          <a:spcPts val="0"/>
                        </a:spcBef>
                        <a:spcAft>
                          <a:spcPts val="0"/>
                        </a:spcAft>
                        <a:buFont typeface="Symbol" panose="05050102010706020507" pitchFamily="18" charset="2"/>
                        <a:buNone/>
                      </a:pPr>
                      <a:r>
                        <a:rPr lang="en-US" sz="900" dirty="0" smtClean="0">
                          <a:effectLst/>
                          <a:latin typeface="Arial (Body)"/>
                          <a:ea typeface="Calibri" panose="020F0502020204030204" pitchFamily="34" charset="0"/>
                          <a:cs typeface="Times New Roman" panose="02020603050405020304" pitchFamily="18" charset="0"/>
                        </a:rPr>
                        <a:t>Dashboard Measures</a:t>
                      </a:r>
                    </a:p>
                    <a:p>
                      <a:pPr marL="169863" marR="0" lvl="0" indent="-169863">
                        <a:lnSpc>
                          <a:spcPct val="115000"/>
                        </a:lnSpc>
                        <a:spcBef>
                          <a:spcPts val="0"/>
                        </a:spcBef>
                        <a:spcAft>
                          <a:spcPts val="0"/>
                        </a:spcAft>
                        <a:buFont typeface="Symbol" panose="05050102010706020507" pitchFamily="18" charset="2"/>
                        <a:buChar char=""/>
                      </a:pPr>
                      <a:r>
                        <a:rPr lang="en-US" sz="900" dirty="0" smtClean="0">
                          <a:effectLst/>
                          <a:latin typeface="Arial (Body)"/>
                          <a:ea typeface="Calibri" panose="020F0502020204030204" pitchFamily="34" charset="0"/>
                          <a:cs typeface="Times New Roman" panose="02020603050405020304" pitchFamily="18" charset="0"/>
                        </a:rPr>
                        <a:t>Federal WIOA Measures</a:t>
                      </a:r>
                    </a:p>
                    <a:p>
                      <a:pPr marL="169863" marR="0" lvl="0" indent="-169863">
                        <a:lnSpc>
                          <a:spcPct val="115000"/>
                        </a:lnSpc>
                        <a:spcBef>
                          <a:spcPts val="0"/>
                        </a:spcBef>
                        <a:spcAft>
                          <a:spcPts val="0"/>
                        </a:spcAft>
                        <a:buFont typeface="Symbol" panose="05050102010706020507" pitchFamily="18" charset="2"/>
                        <a:buChar char=""/>
                      </a:pPr>
                      <a:r>
                        <a:rPr lang="en-US" sz="900" dirty="0" smtClean="0">
                          <a:effectLst/>
                          <a:latin typeface="Arial (Body)"/>
                          <a:ea typeface="Calibri" panose="020F0502020204030204" pitchFamily="34" charset="0"/>
                          <a:cs typeface="Times New Roman" panose="02020603050405020304" pitchFamily="18" charset="0"/>
                        </a:rPr>
                        <a:t>State-designed</a:t>
                      </a:r>
                      <a:r>
                        <a:rPr lang="en-US" sz="900" baseline="0" dirty="0" smtClean="0">
                          <a:effectLst/>
                          <a:latin typeface="Arial (Body)"/>
                          <a:ea typeface="Calibri" panose="020F0502020204030204" pitchFamily="34" charset="0"/>
                          <a:cs typeface="Times New Roman" panose="02020603050405020304" pitchFamily="18" charset="0"/>
                        </a:rPr>
                        <a:t> Job Seeker Measures (UNDER DISCUSSION)</a:t>
                      </a:r>
                    </a:p>
                    <a:p>
                      <a:pPr marL="169863" marR="0" lvl="0" indent="-169863">
                        <a:lnSpc>
                          <a:spcPct val="115000"/>
                        </a:lnSpc>
                        <a:spcBef>
                          <a:spcPts val="0"/>
                        </a:spcBef>
                        <a:spcAft>
                          <a:spcPts val="0"/>
                        </a:spcAft>
                        <a:buFont typeface="Symbol" panose="05050102010706020507" pitchFamily="18" charset="2"/>
                        <a:buChar char=""/>
                      </a:pPr>
                      <a:r>
                        <a:rPr lang="en-US" sz="900" baseline="0" dirty="0" smtClean="0">
                          <a:effectLst/>
                          <a:latin typeface="Arial (Body)"/>
                          <a:ea typeface="Calibri" panose="020F0502020204030204" pitchFamily="34" charset="0"/>
                          <a:cs typeface="Times New Roman" panose="02020603050405020304" pitchFamily="18" charset="0"/>
                        </a:rPr>
                        <a:t>State-designed Business Measures (UNDER DISCUSSION)</a:t>
                      </a:r>
                    </a:p>
                    <a:p>
                      <a:pPr marL="169863" marR="0" lvl="0" indent="-169863">
                        <a:lnSpc>
                          <a:spcPct val="115000"/>
                        </a:lnSpc>
                        <a:spcBef>
                          <a:spcPts val="0"/>
                        </a:spcBef>
                        <a:spcAft>
                          <a:spcPts val="0"/>
                        </a:spcAft>
                        <a:buFont typeface="Symbol" panose="05050102010706020507" pitchFamily="18" charset="2"/>
                        <a:buChar char=""/>
                      </a:pPr>
                      <a:r>
                        <a:rPr lang="en-US" sz="900" baseline="0" dirty="0" smtClean="0">
                          <a:effectLst/>
                          <a:latin typeface="Arial (Body)"/>
                          <a:ea typeface="Calibri" panose="020F0502020204030204" pitchFamily="34" charset="0"/>
                          <a:cs typeface="Times New Roman" panose="02020603050405020304" pitchFamily="18" charset="0"/>
                        </a:rPr>
                        <a:t>State-designed Career Pathway Measures Measures (UNDER DISCUSSION)</a:t>
                      </a:r>
                      <a:endParaRPr lang="en-US" sz="900" dirty="0" smtClean="0">
                        <a:effectLst/>
                        <a:latin typeface="Arial (Body)"/>
                        <a:ea typeface="Calibri" panose="020F0502020204030204" pitchFamily="34" charset="0"/>
                        <a:cs typeface="Times New Roman" panose="02020603050405020304" pitchFamily="18" charset="0"/>
                      </a:endParaRPr>
                    </a:p>
                  </a:txBody>
                  <a:tcPr marL="53914" marR="53914" marT="0" marB="0">
                    <a:lnL w="12700" cap="flat" cmpd="sng" algn="ctr">
                      <a:solidFill>
                        <a:srgbClr val="003399">
                          <a:lumMod val="20000"/>
                          <a:lumOff val="80000"/>
                        </a:srgbClr>
                      </a:solidFill>
                      <a:prstDash val="solid"/>
                      <a:round/>
                      <a:headEnd type="none" w="med" len="med"/>
                      <a:tailEnd type="none" w="med" len="med"/>
                    </a:lnL>
                    <a:lnR w="12700" cap="flat" cmpd="sng" algn="ctr">
                      <a:solidFill>
                        <a:srgbClr val="003399">
                          <a:lumMod val="20000"/>
                          <a:lumOff val="80000"/>
                        </a:srgbClr>
                      </a:solidFill>
                      <a:prstDash val="solid"/>
                      <a:round/>
                      <a:headEnd type="none" w="med" len="med"/>
                      <a:tailEnd type="none" w="med" len="med"/>
                    </a:lnR>
                    <a:lnT w="12700" cap="flat" cmpd="sng" algn="ctr">
                      <a:solidFill>
                        <a:srgbClr val="003399">
                          <a:lumMod val="20000"/>
                          <a:lumOff val="80000"/>
                        </a:srgbClr>
                      </a:solidFill>
                      <a:prstDash val="solid"/>
                      <a:round/>
                      <a:headEnd type="none" w="med" len="med"/>
                      <a:tailEnd type="none" w="med" len="med"/>
                    </a:lnT>
                    <a:lnB w="12700" cap="flat" cmpd="sng" algn="ctr">
                      <a:solidFill>
                        <a:srgbClr val="003399">
                          <a:lumMod val="20000"/>
                          <a:lumOff val="80000"/>
                        </a:srgbClr>
                      </a:solidFill>
                      <a:prstDash val="solid"/>
                      <a:round/>
                      <a:headEnd type="none" w="med" len="med"/>
                      <a:tailEnd type="none" w="med" len="med"/>
                    </a:lnB>
                  </a:tcPr>
                </a:tc>
              </a:tr>
              <a:tr h="926982">
                <a:tc>
                  <a:txBody>
                    <a:bodyPr/>
                    <a:lstStyle/>
                    <a:p>
                      <a:pPr marL="0" marR="0">
                        <a:lnSpc>
                          <a:spcPct val="115000"/>
                        </a:lnSpc>
                        <a:spcBef>
                          <a:spcPts val="0"/>
                        </a:spcBef>
                        <a:spcAft>
                          <a:spcPts val="0"/>
                        </a:spcAft>
                      </a:pPr>
                      <a:r>
                        <a:rPr lang="en-US" sz="900" dirty="0">
                          <a:effectLst/>
                        </a:rPr>
                        <a:t>Demand Driven</a:t>
                      </a:r>
                      <a:endParaRPr lang="en-US" sz="900" dirty="0">
                        <a:effectLst/>
                        <a:latin typeface="Calibri" panose="020F0502020204030204" pitchFamily="34" charset="0"/>
                        <a:ea typeface="Calibri" panose="020F0502020204030204" pitchFamily="34" charset="0"/>
                        <a:cs typeface="Times New Roman" panose="02020603050405020304" pitchFamily="18" charset="0"/>
                      </a:endParaRPr>
                    </a:p>
                  </a:txBody>
                  <a:tcPr marL="53914" marR="53914" marT="0" marB="0" anchor="ctr">
                    <a:lnR w="12700" cap="flat" cmpd="sng" algn="ctr">
                      <a:solidFill>
                        <a:srgbClr val="003399">
                          <a:lumMod val="20000"/>
                          <a:lumOff val="80000"/>
                        </a:srgbClr>
                      </a:solidFill>
                      <a:prstDash val="solid"/>
                      <a:round/>
                      <a:headEnd type="none" w="med" len="med"/>
                      <a:tailEnd type="none" w="med" len="med"/>
                    </a:lnR>
                    <a:solidFill>
                      <a:srgbClr val="003366"/>
                    </a:solidFill>
                  </a:tcPr>
                </a:tc>
                <a:tc>
                  <a:txBody>
                    <a:bodyPr/>
                    <a:lstStyle/>
                    <a:p>
                      <a:pPr marL="342900" marR="0" lvl="0" indent="-342900" algn="l" defTabSz="914400" rtl="0" eaLnBrk="1" fontAlgn="auto" latinLnBrk="0" hangingPunct="1">
                        <a:lnSpc>
                          <a:spcPct val="115000"/>
                        </a:lnSpc>
                        <a:spcBef>
                          <a:spcPts val="0"/>
                        </a:spcBef>
                        <a:spcAft>
                          <a:spcPts val="0"/>
                        </a:spcAft>
                        <a:buClrTx/>
                        <a:buSzTx/>
                        <a:buFont typeface="Symbol" panose="05050102010706020507" pitchFamily="18" charset="2"/>
                        <a:buChar char=""/>
                        <a:tabLst/>
                        <a:defRPr/>
                      </a:pPr>
                      <a:r>
                        <a:rPr lang="en-US" sz="900" dirty="0" smtClean="0">
                          <a:effectLst/>
                          <a:latin typeface="Arial (Body)"/>
                        </a:rPr>
                        <a:t>Implementation of new statewide</a:t>
                      </a:r>
                      <a:r>
                        <a:rPr lang="en-US" sz="900" baseline="0" dirty="0" smtClean="0">
                          <a:effectLst/>
                          <a:latin typeface="Arial (Body)"/>
                        </a:rPr>
                        <a:t> Demand-Driven 2.0 Business Model</a:t>
                      </a:r>
                    </a:p>
                    <a:p>
                      <a:pPr marL="342900" marR="0" lvl="0" indent="-342900">
                        <a:lnSpc>
                          <a:spcPct val="115000"/>
                        </a:lnSpc>
                        <a:spcBef>
                          <a:spcPts val="0"/>
                        </a:spcBef>
                        <a:spcAft>
                          <a:spcPts val="0"/>
                        </a:spcAft>
                        <a:buFont typeface="Symbol" panose="05050102010706020507" pitchFamily="18" charset="2"/>
                        <a:buChar char=""/>
                      </a:pPr>
                      <a:r>
                        <a:rPr lang="en-US" sz="900" dirty="0" smtClean="0">
                          <a:effectLst/>
                          <a:latin typeface="Arial (Body)"/>
                        </a:rPr>
                        <a:t>Demonstrates </a:t>
                      </a:r>
                      <a:r>
                        <a:rPr lang="en-US" sz="900" dirty="0">
                          <a:effectLst/>
                          <a:latin typeface="Arial (Body)"/>
                        </a:rPr>
                        <a:t>key sector investments</a:t>
                      </a:r>
                    </a:p>
                    <a:p>
                      <a:pPr marL="342900" marR="0" lvl="0" indent="-342900">
                        <a:lnSpc>
                          <a:spcPct val="115000"/>
                        </a:lnSpc>
                        <a:spcBef>
                          <a:spcPts val="0"/>
                        </a:spcBef>
                        <a:spcAft>
                          <a:spcPts val="0"/>
                        </a:spcAft>
                        <a:buFont typeface="Symbol" panose="05050102010706020507" pitchFamily="18" charset="2"/>
                        <a:buChar char=""/>
                      </a:pPr>
                      <a:r>
                        <a:rPr lang="en-US" sz="900" dirty="0">
                          <a:effectLst/>
                          <a:latin typeface="Arial (Body)"/>
                        </a:rPr>
                        <a:t>Demonstrates that use of tools &amp; data drives decisions and outcomes</a:t>
                      </a:r>
                    </a:p>
                    <a:p>
                      <a:pPr marL="342900" marR="0" lvl="0" indent="-342900">
                        <a:lnSpc>
                          <a:spcPct val="115000"/>
                        </a:lnSpc>
                        <a:spcBef>
                          <a:spcPts val="0"/>
                        </a:spcBef>
                        <a:spcAft>
                          <a:spcPts val="0"/>
                        </a:spcAft>
                        <a:buFont typeface="Symbol" panose="05050102010706020507" pitchFamily="18" charset="2"/>
                        <a:buChar char=""/>
                      </a:pPr>
                      <a:r>
                        <a:rPr lang="en-US" sz="900" dirty="0">
                          <a:effectLst/>
                          <a:latin typeface="Arial (Body)"/>
                        </a:rPr>
                        <a:t>Evidence </a:t>
                      </a:r>
                      <a:r>
                        <a:rPr lang="en-US" sz="900" dirty="0" smtClean="0">
                          <a:effectLst/>
                          <a:latin typeface="Arial (Body)"/>
                        </a:rPr>
                        <a:t>of business </a:t>
                      </a:r>
                      <a:r>
                        <a:rPr lang="en-US" sz="900" dirty="0">
                          <a:effectLst/>
                          <a:latin typeface="Arial (Body)"/>
                        </a:rPr>
                        <a:t>customer satisfaction </a:t>
                      </a:r>
                    </a:p>
                    <a:p>
                      <a:pPr marL="342900" marR="0" lvl="0" indent="-342900">
                        <a:lnSpc>
                          <a:spcPct val="115000"/>
                        </a:lnSpc>
                        <a:spcBef>
                          <a:spcPts val="0"/>
                        </a:spcBef>
                        <a:spcAft>
                          <a:spcPts val="0"/>
                        </a:spcAft>
                        <a:buFont typeface="Symbol" panose="05050102010706020507" pitchFamily="18" charset="2"/>
                        <a:buChar char=""/>
                      </a:pPr>
                      <a:r>
                        <a:rPr lang="en-US" sz="900" dirty="0" smtClean="0">
                          <a:effectLst/>
                          <a:latin typeface="Arial (Body)"/>
                        </a:rPr>
                        <a:t>Career Center service delivery built</a:t>
                      </a:r>
                      <a:r>
                        <a:rPr lang="en-US" sz="900" baseline="0" dirty="0" smtClean="0">
                          <a:effectLst/>
                          <a:latin typeface="Arial (Body)"/>
                        </a:rPr>
                        <a:t> around regional career pathways (e.g. healthcare, etc.)</a:t>
                      </a:r>
                      <a:endParaRPr lang="en-US" sz="900" dirty="0">
                        <a:effectLst/>
                        <a:latin typeface="Arial (Body)"/>
                        <a:ea typeface="Calibri" panose="020F0502020204030204" pitchFamily="34" charset="0"/>
                        <a:cs typeface="Times New Roman" panose="02020603050405020304" pitchFamily="18" charset="0"/>
                      </a:endParaRPr>
                    </a:p>
                  </a:txBody>
                  <a:tcPr marL="53914" marR="53914" marT="0" marB="0">
                    <a:lnL w="12700" cap="flat" cmpd="sng" algn="ctr">
                      <a:solidFill>
                        <a:srgbClr val="003399">
                          <a:lumMod val="20000"/>
                          <a:lumOff val="80000"/>
                        </a:srgbClr>
                      </a:solidFill>
                      <a:prstDash val="solid"/>
                      <a:round/>
                      <a:headEnd type="none" w="med" len="med"/>
                      <a:tailEnd type="none" w="med" len="med"/>
                    </a:lnL>
                    <a:lnR w="12700" cap="flat" cmpd="sng" algn="ctr">
                      <a:solidFill>
                        <a:srgbClr val="003399">
                          <a:lumMod val="20000"/>
                          <a:lumOff val="80000"/>
                        </a:srgbClr>
                      </a:solidFill>
                      <a:prstDash val="solid"/>
                      <a:round/>
                      <a:headEnd type="none" w="med" len="med"/>
                      <a:tailEnd type="none" w="med" len="med"/>
                    </a:lnR>
                    <a:lnT w="12700" cap="flat" cmpd="sng" algn="ctr">
                      <a:solidFill>
                        <a:srgbClr val="003399">
                          <a:lumMod val="20000"/>
                          <a:lumOff val="80000"/>
                        </a:srgbClr>
                      </a:solidFill>
                      <a:prstDash val="solid"/>
                      <a:round/>
                      <a:headEnd type="none" w="med" len="med"/>
                      <a:tailEnd type="none" w="med" len="med"/>
                    </a:lnT>
                    <a:lnB w="12700" cap="flat" cmpd="sng" algn="ctr">
                      <a:solidFill>
                        <a:srgbClr val="003399">
                          <a:lumMod val="20000"/>
                          <a:lumOff val="80000"/>
                        </a:srgbClr>
                      </a:solidFill>
                      <a:prstDash val="solid"/>
                      <a:round/>
                      <a:headEnd type="none" w="med" len="med"/>
                      <a:tailEnd type="none" w="med" len="med"/>
                    </a:lnB>
                  </a:tcPr>
                </a:tc>
                <a:tc>
                  <a:txBody>
                    <a:bodyPr/>
                    <a:lstStyle/>
                    <a:p>
                      <a:pPr marL="0" marR="0" lvl="0" indent="0">
                        <a:lnSpc>
                          <a:spcPct val="115000"/>
                        </a:lnSpc>
                        <a:spcBef>
                          <a:spcPts val="0"/>
                        </a:spcBef>
                        <a:spcAft>
                          <a:spcPts val="0"/>
                        </a:spcAft>
                        <a:buFont typeface="Symbol" panose="05050102010706020507" pitchFamily="18" charset="2"/>
                        <a:buNone/>
                      </a:pPr>
                      <a:r>
                        <a:rPr lang="en-US" sz="900" dirty="0" smtClean="0">
                          <a:effectLst/>
                          <a:latin typeface="Arial (Body)"/>
                          <a:ea typeface="Calibri" panose="020F0502020204030204" pitchFamily="34" charset="0"/>
                          <a:cs typeface="Times New Roman" panose="02020603050405020304" pitchFamily="18" charset="0"/>
                        </a:rPr>
                        <a:t>See Performance Measurement Metrics (Dashboard Measures)</a:t>
                      </a:r>
                    </a:p>
                  </a:txBody>
                  <a:tcPr marL="53914" marR="53914" marT="0" marB="0">
                    <a:lnL w="12700" cap="flat" cmpd="sng" algn="ctr">
                      <a:solidFill>
                        <a:srgbClr val="003399">
                          <a:lumMod val="20000"/>
                          <a:lumOff val="80000"/>
                        </a:srgbClr>
                      </a:solidFill>
                      <a:prstDash val="solid"/>
                      <a:round/>
                      <a:headEnd type="none" w="med" len="med"/>
                      <a:tailEnd type="none" w="med" len="med"/>
                    </a:lnL>
                    <a:lnR w="12700" cap="flat" cmpd="sng" algn="ctr">
                      <a:solidFill>
                        <a:srgbClr val="003399">
                          <a:lumMod val="20000"/>
                          <a:lumOff val="80000"/>
                        </a:srgbClr>
                      </a:solidFill>
                      <a:prstDash val="solid"/>
                      <a:round/>
                      <a:headEnd type="none" w="med" len="med"/>
                      <a:tailEnd type="none" w="med" len="med"/>
                    </a:lnR>
                    <a:lnT w="12700" cap="flat" cmpd="sng" algn="ctr">
                      <a:solidFill>
                        <a:srgbClr val="003399">
                          <a:lumMod val="20000"/>
                          <a:lumOff val="80000"/>
                        </a:srgbClr>
                      </a:solidFill>
                      <a:prstDash val="solid"/>
                      <a:round/>
                      <a:headEnd type="none" w="med" len="med"/>
                      <a:tailEnd type="none" w="med" len="med"/>
                    </a:lnT>
                    <a:lnB w="12700" cap="flat" cmpd="sng" algn="ctr">
                      <a:solidFill>
                        <a:srgbClr val="003399">
                          <a:lumMod val="20000"/>
                          <a:lumOff val="80000"/>
                        </a:srgbClr>
                      </a:solidFill>
                      <a:prstDash val="solid"/>
                      <a:round/>
                      <a:headEnd type="none" w="med" len="med"/>
                      <a:tailEnd type="none" w="med" len="med"/>
                    </a:lnB>
                  </a:tcPr>
                </a:tc>
              </a:tr>
              <a:tr h="869127">
                <a:tc>
                  <a:txBody>
                    <a:bodyPr/>
                    <a:lstStyle/>
                    <a:p>
                      <a:pPr marL="0" marR="0">
                        <a:lnSpc>
                          <a:spcPct val="115000"/>
                        </a:lnSpc>
                        <a:spcBef>
                          <a:spcPts val="0"/>
                        </a:spcBef>
                        <a:spcAft>
                          <a:spcPts val="0"/>
                        </a:spcAft>
                      </a:pPr>
                      <a:r>
                        <a:rPr lang="en-US" sz="900" dirty="0">
                          <a:effectLst/>
                        </a:rPr>
                        <a:t>Maximizing Access for Jobseekers and Business</a:t>
                      </a:r>
                      <a:endParaRPr lang="en-US" sz="900" dirty="0">
                        <a:effectLst/>
                        <a:latin typeface="Calibri" panose="020F0502020204030204" pitchFamily="34" charset="0"/>
                        <a:ea typeface="Calibri" panose="020F0502020204030204" pitchFamily="34" charset="0"/>
                        <a:cs typeface="Times New Roman" panose="02020603050405020304" pitchFamily="18" charset="0"/>
                      </a:endParaRPr>
                    </a:p>
                  </a:txBody>
                  <a:tcPr marL="53914" marR="53914" marT="0" marB="0" anchor="ctr">
                    <a:lnR w="12700" cap="flat" cmpd="sng" algn="ctr">
                      <a:solidFill>
                        <a:srgbClr val="003399">
                          <a:lumMod val="20000"/>
                          <a:lumOff val="80000"/>
                        </a:srgbClr>
                      </a:solidFill>
                      <a:prstDash val="solid"/>
                      <a:round/>
                      <a:headEnd type="none" w="med" len="med"/>
                      <a:tailEnd type="none" w="med" len="med"/>
                    </a:lnR>
                    <a:solidFill>
                      <a:srgbClr val="003366"/>
                    </a:solidFill>
                  </a:tcPr>
                </a:tc>
                <a:tc>
                  <a:txBody>
                    <a:bodyPr/>
                    <a:lstStyle/>
                    <a:p>
                      <a:pPr marL="342900" marR="0" lvl="0" indent="-342900">
                        <a:lnSpc>
                          <a:spcPct val="115000"/>
                        </a:lnSpc>
                        <a:spcBef>
                          <a:spcPts val="0"/>
                        </a:spcBef>
                        <a:spcAft>
                          <a:spcPts val="0"/>
                        </a:spcAft>
                        <a:buFont typeface="Symbol" panose="05050102010706020507" pitchFamily="18" charset="2"/>
                        <a:buChar char=""/>
                      </a:pPr>
                      <a:r>
                        <a:rPr lang="en-US" sz="900" dirty="0">
                          <a:effectLst/>
                          <a:latin typeface="Arial (Body)"/>
                        </a:rPr>
                        <a:t>Responsive service delivery structure (sites, hours, technology, ADA-compliance)</a:t>
                      </a:r>
                    </a:p>
                    <a:p>
                      <a:pPr marL="342900" marR="0" lvl="0" indent="-342900" algn="l" defTabSz="914400" rtl="0" eaLnBrk="1" fontAlgn="auto" latinLnBrk="0" hangingPunct="1">
                        <a:lnSpc>
                          <a:spcPct val="115000"/>
                        </a:lnSpc>
                        <a:spcBef>
                          <a:spcPts val="0"/>
                        </a:spcBef>
                        <a:spcAft>
                          <a:spcPts val="0"/>
                        </a:spcAft>
                        <a:buClrTx/>
                        <a:buSzTx/>
                        <a:buFont typeface="Symbol" panose="05050102010706020507" pitchFamily="18" charset="2"/>
                        <a:buChar char=""/>
                        <a:tabLst/>
                        <a:defRPr/>
                      </a:pPr>
                      <a:r>
                        <a:rPr lang="en-US" sz="900" dirty="0" smtClean="0">
                          <a:effectLst/>
                          <a:latin typeface="Arial (Body)"/>
                        </a:rPr>
                        <a:t>Implementation of new statewide</a:t>
                      </a:r>
                      <a:r>
                        <a:rPr lang="en-US" sz="900" baseline="0" dirty="0" smtClean="0">
                          <a:effectLst/>
                          <a:latin typeface="Arial (Body)"/>
                        </a:rPr>
                        <a:t> job seekers and business customer flows (m</a:t>
                      </a:r>
                      <a:r>
                        <a:rPr lang="en-US" sz="900" dirty="0" smtClean="0">
                          <a:effectLst/>
                          <a:latin typeface="Arial (Body)"/>
                        </a:rPr>
                        <a:t>ulti-partner shared workflows)</a:t>
                      </a:r>
                    </a:p>
                    <a:p>
                      <a:pPr marL="342900" marR="0" lvl="0" indent="-342900" algn="l" defTabSz="914400" rtl="0" eaLnBrk="1" fontAlgn="auto" latinLnBrk="0" hangingPunct="1">
                        <a:lnSpc>
                          <a:spcPct val="115000"/>
                        </a:lnSpc>
                        <a:spcBef>
                          <a:spcPts val="0"/>
                        </a:spcBef>
                        <a:spcAft>
                          <a:spcPts val="0"/>
                        </a:spcAft>
                        <a:buClrTx/>
                        <a:buSzTx/>
                        <a:buFont typeface="Symbol" panose="05050102010706020507" pitchFamily="18" charset="2"/>
                        <a:buChar char=""/>
                        <a:tabLst/>
                        <a:defRPr/>
                      </a:pPr>
                      <a:r>
                        <a:rPr lang="en-US" sz="900" dirty="0" smtClean="0">
                          <a:effectLst/>
                          <a:latin typeface="Arial (Body)"/>
                        </a:rPr>
                        <a:t>Effective plan of outreach to job seekers and businesses</a:t>
                      </a:r>
                      <a:endParaRPr lang="en-US" sz="900" dirty="0" smtClean="0">
                        <a:effectLst/>
                        <a:latin typeface="Arial (Body)"/>
                        <a:ea typeface="Calibri" panose="020F0502020204030204" pitchFamily="34" charset="0"/>
                        <a:cs typeface="Times New Roman" panose="02020603050405020304" pitchFamily="18" charset="0"/>
                      </a:endParaRPr>
                    </a:p>
                    <a:p>
                      <a:pPr marL="0" marR="0" lvl="0" indent="0">
                        <a:lnSpc>
                          <a:spcPct val="115000"/>
                        </a:lnSpc>
                        <a:spcBef>
                          <a:spcPts val="0"/>
                        </a:spcBef>
                        <a:spcAft>
                          <a:spcPts val="0"/>
                        </a:spcAft>
                        <a:buFont typeface="Symbol" panose="05050102010706020507" pitchFamily="18" charset="2"/>
                        <a:buNone/>
                      </a:pPr>
                      <a:endParaRPr lang="en-US" sz="900" dirty="0">
                        <a:effectLst/>
                        <a:latin typeface="Arial (Body)"/>
                      </a:endParaRPr>
                    </a:p>
                  </a:txBody>
                  <a:tcPr marL="53914" marR="53914" marT="0" marB="0">
                    <a:lnL w="12700" cap="flat" cmpd="sng" algn="ctr">
                      <a:solidFill>
                        <a:srgbClr val="003399">
                          <a:lumMod val="20000"/>
                          <a:lumOff val="80000"/>
                        </a:srgbClr>
                      </a:solidFill>
                      <a:prstDash val="solid"/>
                      <a:round/>
                      <a:headEnd type="none" w="med" len="med"/>
                      <a:tailEnd type="none" w="med" len="med"/>
                    </a:lnL>
                    <a:lnR w="12700" cap="flat" cmpd="sng" algn="ctr">
                      <a:solidFill>
                        <a:srgbClr val="003399">
                          <a:lumMod val="20000"/>
                          <a:lumOff val="80000"/>
                        </a:srgbClr>
                      </a:solidFill>
                      <a:prstDash val="solid"/>
                      <a:round/>
                      <a:headEnd type="none" w="med" len="med"/>
                      <a:tailEnd type="none" w="med" len="med"/>
                    </a:lnR>
                    <a:lnT w="12700" cap="flat" cmpd="sng" algn="ctr">
                      <a:solidFill>
                        <a:srgbClr val="003399">
                          <a:lumMod val="20000"/>
                          <a:lumOff val="80000"/>
                        </a:srgbClr>
                      </a:solidFill>
                      <a:prstDash val="solid"/>
                      <a:round/>
                      <a:headEnd type="none" w="med" len="med"/>
                      <a:tailEnd type="none" w="med" len="med"/>
                    </a:lnT>
                    <a:lnB w="12700" cap="flat" cmpd="sng" algn="ctr">
                      <a:solidFill>
                        <a:srgbClr val="003399">
                          <a:lumMod val="20000"/>
                          <a:lumOff val="80000"/>
                        </a:srgbClr>
                      </a:solidFill>
                      <a:prstDash val="solid"/>
                      <a:round/>
                      <a:headEnd type="none" w="med" len="med"/>
                      <a:tailEnd type="none" w="med" len="med"/>
                    </a:lnB>
                  </a:tcPr>
                </a:tc>
                <a:tc>
                  <a:txBody>
                    <a:bodyPr/>
                    <a:lstStyle/>
                    <a:p>
                      <a:pPr marL="171450" marR="0" lvl="0" indent="-171450">
                        <a:lnSpc>
                          <a:spcPct val="115000"/>
                        </a:lnSpc>
                        <a:spcBef>
                          <a:spcPts val="0"/>
                        </a:spcBef>
                        <a:spcAft>
                          <a:spcPts val="0"/>
                        </a:spcAft>
                        <a:buFont typeface="Arial"/>
                        <a:buChar char="•"/>
                      </a:pPr>
                      <a:r>
                        <a:rPr lang="en-US" sz="900" dirty="0" smtClean="0">
                          <a:effectLst/>
                          <a:latin typeface="Arial (Body)"/>
                          <a:ea typeface="Calibri" panose="020F0502020204030204" pitchFamily="34" charset="0"/>
                          <a:cs typeface="Times New Roman" panose="02020603050405020304" pitchFamily="18" charset="0"/>
                        </a:rPr>
                        <a:t>See Performance Measurement Metrics (Dashboard Measures)</a:t>
                      </a:r>
                    </a:p>
                    <a:p>
                      <a:pPr marL="171450" marR="0" lvl="0" indent="-171450">
                        <a:lnSpc>
                          <a:spcPct val="115000"/>
                        </a:lnSpc>
                        <a:spcBef>
                          <a:spcPts val="0"/>
                        </a:spcBef>
                        <a:spcAft>
                          <a:spcPts val="0"/>
                        </a:spcAft>
                        <a:buFont typeface="Arial"/>
                        <a:buChar char="•"/>
                      </a:pPr>
                      <a:r>
                        <a:rPr lang="en-US" sz="900" dirty="0" smtClean="0">
                          <a:effectLst/>
                          <a:latin typeface="Arial (Body)"/>
                        </a:rPr>
                        <a:t>ADA compliance</a:t>
                      </a:r>
                    </a:p>
                    <a:p>
                      <a:pPr marL="171450" marR="0" lvl="0" indent="-171450">
                        <a:lnSpc>
                          <a:spcPct val="115000"/>
                        </a:lnSpc>
                        <a:spcBef>
                          <a:spcPts val="0"/>
                        </a:spcBef>
                        <a:spcAft>
                          <a:spcPts val="0"/>
                        </a:spcAft>
                        <a:buFont typeface="Arial"/>
                        <a:buChar char="•"/>
                      </a:pPr>
                      <a:r>
                        <a:rPr lang="en-US" sz="900" dirty="0" smtClean="0">
                          <a:effectLst/>
                          <a:latin typeface="Arial (Body)"/>
                        </a:rPr>
                        <a:t>Additional</a:t>
                      </a:r>
                      <a:r>
                        <a:rPr lang="en-US" sz="900" baseline="0" dirty="0" smtClean="0">
                          <a:effectLst/>
                          <a:latin typeface="Arial (Body)"/>
                        </a:rPr>
                        <a:t> metrics to be considered</a:t>
                      </a:r>
                      <a:endParaRPr lang="en-US" sz="900" dirty="0">
                        <a:effectLst/>
                        <a:latin typeface="Arial (Body)"/>
                      </a:endParaRPr>
                    </a:p>
                  </a:txBody>
                  <a:tcPr marL="53914" marR="53914" marT="0" marB="0">
                    <a:lnL w="12700" cap="flat" cmpd="sng" algn="ctr">
                      <a:solidFill>
                        <a:srgbClr val="003399">
                          <a:lumMod val="20000"/>
                          <a:lumOff val="80000"/>
                        </a:srgbClr>
                      </a:solidFill>
                      <a:prstDash val="solid"/>
                      <a:round/>
                      <a:headEnd type="none" w="med" len="med"/>
                      <a:tailEnd type="none" w="med" len="med"/>
                    </a:lnL>
                    <a:lnR w="12700" cap="flat" cmpd="sng" algn="ctr">
                      <a:solidFill>
                        <a:srgbClr val="003399">
                          <a:lumMod val="20000"/>
                          <a:lumOff val="80000"/>
                        </a:srgbClr>
                      </a:solidFill>
                      <a:prstDash val="solid"/>
                      <a:round/>
                      <a:headEnd type="none" w="med" len="med"/>
                      <a:tailEnd type="none" w="med" len="med"/>
                    </a:lnR>
                    <a:lnT w="12700" cap="flat" cmpd="sng" algn="ctr">
                      <a:solidFill>
                        <a:srgbClr val="003399">
                          <a:lumMod val="20000"/>
                          <a:lumOff val="80000"/>
                        </a:srgbClr>
                      </a:solidFill>
                      <a:prstDash val="solid"/>
                      <a:round/>
                      <a:headEnd type="none" w="med" len="med"/>
                      <a:tailEnd type="none" w="med" len="med"/>
                    </a:lnT>
                    <a:lnB w="12700" cap="flat" cmpd="sng" algn="ctr">
                      <a:solidFill>
                        <a:srgbClr val="003399">
                          <a:lumMod val="20000"/>
                          <a:lumOff val="80000"/>
                        </a:srgbClr>
                      </a:solidFill>
                      <a:prstDash val="solid"/>
                      <a:round/>
                      <a:headEnd type="none" w="med" len="med"/>
                      <a:tailEnd type="none" w="med" len="med"/>
                    </a:lnB>
                  </a:tcPr>
                </a:tc>
              </a:tr>
              <a:tr h="657828">
                <a:tc>
                  <a:txBody>
                    <a:bodyPr/>
                    <a:lstStyle/>
                    <a:p>
                      <a:pPr marL="0" marR="0">
                        <a:lnSpc>
                          <a:spcPct val="115000"/>
                        </a:lnSpc>
                        <a:spcBef>
                          <a:spcPts val="0"/>
                        </a:spcBef>
                        <a:spcAft>
                          <a:spcPts val="0"/>
                        </a:spcAft>
                      </a:pPr>
                      <a:r>
                        <a:rPr lang="en-US" sz="900" dirty="0">
                          <a:effectLst/>
                        </a:rPr>
                        <a:t>Effective Leadership and Management</a:t>
                      </a:r>
                      <a:endParaRPr lang="en-US" sz="900" dirty="0">
                        <a:effectLst/>
                        <a:latin typeface="Calibri" panose="020F0502020204030204" pitchFamily="34" charset="0"/>
                        <a:ea typeface="Calibri" panose="020F0502020204030204" pitchFamily="34" charset="0"/>
                        <a:cs typeface="Times New Roman" panose="02020603050405020304" pitchFamily="18" charset="0"/>
                      </a:endParaRPr>
                    </a:p>
                  </a:txBody>
                  <a:tcPr marL="53914" marR="53914" marT="0" marB="0" anchor="ctr">
                    <a:lnR w="12700" cap="flat" cmpd="sng" algn="ctr">
                      <a:solidFill>
                        <a:srgbClr val="003399">
                          <a:lumMod val="20000"/>
                          <a:lumOff val="80000"/>
                        </a:srgbClr>
                      </a:solidFill>
                      <a:prstDash val="solid"/>
                      <a:round/>
                      <a:headEnd type="none" w="med" len="med"/>
                      <a:tailEnd type="none" w="med" len="med"/>
                    </a:lnR>
                    <a:solidFill>
                      <a:srgbClr val="003366"/>
                    </a:solidFill>
                  </a:tcPr>
                </a:tc>
                <a:tc>
                  <a:txBody>
                    <a:bodyPr/>
                    <a:lstStyle/>
                    <a:p>
                      <a:pPr marL="342900" marR="0" lvl="0" indent="-342900">
                        <a:lnSpc>
                          <a:spcPct val="115000"/>
                        </a:lnSpc>
                        <a:spcBef>
                          <a:spcPts val="0"/>
                        </a:spcBef>
                        <a:spcAft>
                          <a:spcPts val="0"/>
                        </a:spcAft>
                        <a:buFont typeface="Symbol" panose="05050102010706020507" pitchFamily="18" charset="2"/>
                        <a:buChar char=""/>
                      </a:pPr>
                      <a:r>
                        <a:rPr lang="en-US" sz="900" dirty="0">
                          <a:effectLst/>
                          <a:latin typeface="Arial (Body)"/>
                        </a:rPr>
                        <a:t>Programming &amp; resources are aligned with WDB vision/goals/plan</a:t>
                      </a:r>
                    </a:p>
                    <a:p>
                      <a:pPr marL="342900" marR="0" lvl="0" indent="-342900">
                        <a:lnSpc>
                          <a:spcPct val="115000"/>
                        </a:lnSpc>
                        <a:spcBef>
                          <a:spcPts val="0"/>
                        </a:spcBef>
                        <a:spcAft>
                          <a:spcPts val="0"/>
                        </a:spcAft>
                        <a:buFont typeface="Symbol" panose="05050102010706020507" pitchFamily="18" charset="2"/>
                        <a:buChar char=""/>
                      </a:pPr>
                      <a:r>
                        <a:rPr lang="en-US" sz="900" dirty="0">
                          <a:effectLst/>
                          <a:latin typeface="Arial (Body)"/>
                        </a:rPr>
                        <a:t>Correctly cites and applies WIOA law and regulations; pass </a:t>
                      </a:r>
                      <a:r>
                        <a:rPr lang="en-US" sz="900" dirty="0" smtClean="0">
                          <a:effectLst/>
                          <a:latin typeface="Arial (Body)"/>
                        </a:rPr>
                        <a:t>federal/state </a:t>
                      </a:r>
                      <a:r>
                        <a:rPr lang="en-US" sz="900" dirty="0">
                          <a:effectLst/>
                          <a:latin typeface="Arial (Body)"/>
                        </a:rPr>
                        <a:t>audits</a:t>
                      </a:r>
                    </a:p>
                    <a:p>
                      <a:pPr marL="342900" marR="0" lvl="0" indent="-342900">
                        <a:lnSpc>
                          <a:spcPct val="115000"/>
                        </a:lnSpc>
                        <a:spcBef>
                          <a:spcPts val="0"/>
                        </a:spcBef>
                        <a:spcAft>
                          <a:spcPts val="0"/>
                        </a:spcAft>
                        <a:buFont typeface="Symbol" panose="05050102010706020507" pitchFamily="18" charset="2"/>
                        <a:buChar char=""/>
                      </a:pPr>
                      <a:r>
                        <a:rPr lang="en-US" sz="900" dirty="0">
                          <a:effectLst/>
                          <a:latin typeface="Arial (Body)"/>
                        </a:rPr>
                        <a:t>Staff </a:t>
                      </a:r>
                      <a:r>
                        <a:rPr lang="en-US" sz="900" dirty="0" smtClean="0">
                          <a:effectLst/>
                          <a:latin typeface="Arial (Body)"/>
                        </a:rPr>
                        <a:t>development</a:t>
                      </a:r>
                      <a:r>
                        <a:rPr lang="en-US" sz="900" baseline="0" dirty="0" smtClean="0">
                          <a:effectLst/>
                          <a:latin typeface="Arial (Body)"/>
                        </a:rPr>
                        <a:t> aligned with strategic goals for the region</a:t>
                      </a:r>
                      <a:endParaRPr lang="en-US" sz="900" dirty="0">
                        <a:effectLst/>
                        <a:latin typeface="Arial (Body)"/>
                      </a:endParaRPr>
                    </a:p>
                  </a:txBody>
                  <a:tcPr marL="53914" marR="53914" marT="0" marB="0">
                    <a:lnL w="12700" cap="flat" cmpd="sng" algn="ctr">
                      <a:solidFill>
                        <a:srgbClr val="003399">
                          <a:lumMod val="20000"/>
                          <a:lumOff val="80000"/>
                        </a:srgbClr>
                      </a:solidFill>
                      <a:prstDash val="solid"/>
                      <a:round/>
                      <a:headEnd type="none" w="med" len="med"/>
                      <a:tailEnd type="none" w="med" len="med"/>
                    </a:lnL>
                    <a:lnR w="12700" cap="flat" cmpd="sng" algn="ctr">
                      <a:solidFill>
                        <a:srgbClr val="003399">
                          <a:lumMod val="20000"/>
                          <a:lumOff val="80000"/>
                        </a:srgbClr>
                      </a:solidFill>
                      <a:prstDash val="solid"/>
                      <a:round/>
                      <a:headEnd type="none" w="med" len="med"/>
                      <a:tailEnd type="none" w="med" len="med"/>
                    </a:lnR>
                    <a:lnT w="12700" cap="flat" cmpd="sng" algn="ctr">
                      <a:solidFill>
                        <a:srgbClr val="003399">
                          <a:lumMod val="20000"/>
                          <a:lumOff val="80000"/>
                        </a:srgbClr>
                      </a:solidFill>
                      <a:prstDash val="solid"/>
                      <a:round/>
                      <a:headEnd type="none" w="med" len="med"/>
                      <a:tailEnd type="none" w="med" len="med"/>
                    </a:lnT>
                    <a:lnB w="12700" cap="flat" cmpd="sng" algn="ctr">
                      <a:solidFill>
                        <a:srgbClr val="003399">
                          <a:lumMod val="20000"/>
                          <a:lumOff val="80000"/>
                        </a:srgbClr>
                      </a:solidFill>
                      <a:prstDash val="solid"/>
                      <a:round/>
                      <a:headEnd type="none" w="med" len="med"/>
                      <a:tailEnd type="none" w="med" len="med"/>
                    </a:lnB>
                  </a:tcPr>
                </a:tc>
                <a:tc>
                  <a:txBody>
                    <a:bodyPr/>
                    <a:lstStyle/>
                    <a:p>
                      <a:pPr marL="169863" marR="0" lvl="0" indent="-169863">
                        <a:lnSpc>
                          <a:spcPct val="115000"/>
                        </a:lnSpc>
                        <a:spcBef>
                          <a:spcPts val="0"/>
                        </a:spcBef>
                        <a:spcAft>
                          <a:spcPts val="0"/>
                        </a:spcAft>
                        <a:buFont typeface="Symbol" panose="05050102010706020507" pitchFamily="18" charset="2"/>
                        <a:buChar char=""/>
                      </a:pPr>
                      <a:r>
                        <a:rPr lang="en-US" sz="900" dirty="0" smtClean="0">
                          <a:effectLst/>
                          <a:latin typeface="Arial (Body)"/>
                        </a:rPr>
                        <a:t>OSCC services align with Workforce Development Board priority</a:t>
                      </a:r>
                      <a:r>
                        <a:rPr lang="en-US" sz="900" baseline="0" dirty="0" smtClean="0">
                          <a:effectLst/>
                          <a:latin typeface="Arial (Body)"/>
                        </a:rPr>
                        <a:t> career pathways (</a:t>
                      </a:r>
                      <a:r>
                        <a:rPr lang="en-US" sz="900" i="1" baseline="0" dirty="0" smtClean="0">
                          <a:effectLst/>
                          <a:latin typeface="Arial (Body)"/>
                        </a:rPr>
                        <a:t>e.g. ITA enrollments, business recruitment, industry panels </a:t>
                      </a:r>
                      <a:r>
                        <a:rPr lang="en-US" sz="900" i="1" baseline="0" dirty="0" err="1" smtClean="0">
                          <a:effectLst/>
                          <a:latin typeface="Arial (Body)"/>
                        </a:rPr>
                        <a:t>etc</a:t>
                      </a:r>
                      <a:r>
                        <a:rPr lang="en-US" sz="900" i="1" baseline="0" dirty="0" smtClean="0">
                          <a:effectLst/>
                          <a:latin typeface="Arial (Body)"/>
                        </a:rPr>
                        <a:t>)</a:t>
                      </a:r>
                    </a:p>
                    <a:p>
                      <a:pPr marL="169863" marR="0" lvl="0" indent="-169863">
                        <a:lnSpc>
                          <a:spcPct val="115000"/>
                        </a:lnSpc>
                        <a:spcBef>
                          <a:spcPts val="0"/>
                        </a:spcBef>
                        <a:spcAft>
                          <a:spcPts val="0"/>
                        </a:spcAft>
                        <a:buFont typeface="Symbol" panose="05050102010706020507" pitchFamily="18" charset="2"/>
                        <a:buChar char=""/>
                      </a:pPr>
                      <a:r>
                        <a:rPr lang="en-US" sz="900" dirty="0" smtClean="0">
                          <a:effectLst/>
                          <a:latin typeface="Arial (Body)"/>
                        </a:rPr>
                        <a:t>OSCC staff participation in state-sponsored</a:t>
                      </a:r>
                      <a:r>
                        <a:rPr lang="en-US" sz="900" baseline="0" dirty="0" smtClean="0">
                          <a:effectLst/>
                          <a:latin typeface="Arial (Body)"/>
                        </a:rPr>
                        <a:t> professional development training</a:t>
                      </a:r>
                      <a:endParaRPr lang="en-US" sz="900" dirty="0">
                        <a:effectLst/>
                        <a:latin typeface="Arial (Body)"/>
                      </a:endParaRPr>
                    </a:p>
                  </a:txBody>
                  <a:tcPr marL="53914" marR="53914" marT="0" marB="0">
                    <a:lnL w="12700" cap="flat" cmpd="sng" algn="ctr">
                      <a:solidFill>
                        <a:srgbClr val="003399">
                          <a:lumMod val="20000"/>
                          <a:lumOff val="80000"/>
                        </a:srgbClr>
                      </a:solidFill>
                      <a:prstDash val="solid"/>
                      <a:round/>
                      <a:headEnd type="none" w="med" len="med"/>
                      <a:tailEnd type="none" w="med" len="med"/>
                    </a:lnL>
                    <a:lnR w="12700" cap="flat" cmpd="sng" algn="ctr">
                      <a:solidFill>
                        <a:srgbClr val="003399">
                          <a:lumMod val="20000"/>
                          <a:lumOff val="80000"/>
                        </a:srgbClr>
                      </a:solidFill>
                      <a:prstDash val="solid"/>
                      <a:round/>
                      <a:headEnd type="none" w="med" len="med"/>
                      <a:tailEnd type="none" w="med" len="med"/>
                    </a:lnR>
                    <a:lnT w="12700" cap="flat" cmpd="sng" algn="ctr">
                      <a:solidFill>
                        <a:srgbClr val="003399">
                          <a:lumMod val="20000"/>
                          <a:lumOff val="80000"/>
                        </a:srgbClr>
                      </a:solidFill>
                      <a:prstDash val="solid"/>
                      <a:round/>
                      <a:headEnd type="none" w="med" len="med"/>
                      <a:tailEnd type="none" w="med" len="med"/>
                    </a:lnT>
                    <a:lnB w="12700" cap="flat" cmpd="sng" algn="ctr">
                      <a:solidFill>
                        <a:srgbClr val="003399">
                          <a:lumMod val="20000"/>
                          <a:lumOff val="80000"/>
                        </a:srgbClr>
                      </a:solidFill>
                      <a:prstDash val="solid"/>
                      <a:round/>
                      <a:headEnd type="none" w="med" len="med"/>
                      <a:tailEnd type="none" w="med" len="med"/>
                    </a:lnB>
                  </a:tcPr>
                </a:tc>
              </a:tr>
            </a:tbl>
          </a:graphicData>
        </a:graphic>
      </p:graphicFrame>
      <p:sp>
        <p:nvSpPr>
          <p:cNvPr id="5" name="Title 1"/>
          <p:cNvSpPr txBox="1">
            <a:spLocks/>
          </p:cNvSpPr>
          <p:nvPr/>
        </p:nvSpPr>
        <p:spPr>
          <a:xfrm>
            <a:off x="762000" y="152400"/>
            <a:ext cx="8450263" cy="685800"/>
          </a:xfrm>
          <a:prstGeom prst="rect">
            <a:avLst/>
          </a:prstGeom>
        </p:spPr>
        <p:txBody>
          <a:bodyPr/>
          <a:lstStyle>
            <a:lvl1pPr algn="l" rtl="0" eaLnBrk="0" fontAlgn="base" hangingPunct="0">
              <a:spcBef>
                <a:spcPct val="0"/>
              </a:spcBef>
              <a:spcAft>
                <a:spcPct val="0"/>
              </a:spcAft>
              <a:defRPr sz="3200">
                <a:solidFill>
                  <a:schemeClr val="accent2"/>
                </a:solidFill>
                <a:latin typeface="+mj-lt"/>
                <a:ea typeface="+mj-ea"/>
                <a:cs typeface="+mj-cs"/>
              </a:defRPr>
            </a:lvl1pPr>
            <a:lvl2pPr algn="l" rtl="0" eaLnBrk="0" fontAlgn="base" hangingPunct="0">
              <a:spcBef>
                <a:spcPct val="0"/>
              </a:spcBef>
              <a:spcAft>
                <a:spcPct val="0"/>
              </a:spcAft>
              <a:defRPr sz="3200">
                <a:solidFill>
                  <a:schemeClr val="accent2"/>
                </a:solidFill>
                <a:latin typeface="Arial" charset="0"/>
              </a:defRPr>
            </a:lvl2pPr>
            <a:lvl3pPr algn="l" rtl="0" eaLnBrk="0" fontAlgn="base" hangingPunct="0">
              <a:spcBef>
                <a:spcPct val="0"/>
              </a:spcBef>
              <a:spcAft>
                <a:spcPct val="0"/>
              </a:spcAft>
              <a:defRPr sz="3200">
                <a:solidFill>
                  <a:schemeClr val="accent2"/>
                </a:solidFill>
                <a:latin typeface="Arial" charset="0"/>
              </a:defRPr>
            </a:lvl3pPr>
            <a:lvl4pPr algn="l" rtl="0" eaLnBrk="0" fontAlgn="base" hangingPunct="0">
              <a:spcBef>
                <a:spcPct val="0"/>
              </a:spcBef>
              <a:spcAft>
                <a:spcPct val="0"/>
              </a:spcAft>
              <a:defRPr sz="3200">
                <a:solidFill>
                  <a:schemeClr val="accent2"/>
                </a:solidFill>
                <a:latin typeface="Arial" charset="0"/>
              </a:defRPr>
            </a:lvl4pPr>
            <a:lvl5pPr algn="l" rtl="0" eaLnBrk="0" fontAlgn="base" hangingPunct="0">
              <a:spcBef>
                <a:spcPct val="0"/>
              </a:spcBef>
              <a:spcAft>
                <a:spcPct val="0"/>
              </a:spcAft>
              <a:defRPr sz="3200">
                <a:solidFill>
                  <a:schemeClr val="accent2"/>
                </a:solidFill>
                <a:latin typeface="Arial" charset="0"/>
              </a:defRPr>
            </a:lvl5pPr>
            <a:lvl6pPr marL="457200" algn="l" rtl="0" fontAlgn="base">
              <a:spcBef>
                <a:spcPct val="0"/>
              </a:spcBef>
              <a:spcAft>
                <a:spcPct val="0"/>
              </a:spcAft>
              <a:defRPr sz="3200">
                <a:solidFill>
                  <a:schemeClr val="accent2"/>
                </a:solidFill>
                <a:latin typeface="Arial" charset="0"/>
              </a:defRPr>
            </a:lvl6pPr>
            <a:lvl7pPr marL="914400" algn="l" rtl="0" fontAlgn="base">
              <a:spcBef>
                <a:spcPct val="0"/>
              </a:spcBef>
              <a:spcAft>
                <a:spcPct val="0"/>
              </a:spcAft>
              <a:defRPr sz="3200">
                <a:solidFill>
                  <a:schemeClr val="accent2"/>
                </a:solidFill>
                <a:latin typeface="Arial" charset="0"/>
              </a:defRPr>
            </a:lvl7pPr>
            <a:lvl8pPr marL="1371600" algn="l" rtl="0" fontAlgn="base">
              <a:spcBef>
                <a:spcPct val="0"/>
              </a:spcBef>
              <a:spcAft>
                <a:spcPct val="0"/>
              </a:spcAft>
              <a:defRPr sz="3200">
                <a:solidFill>
                  <a:schemeClr val="accent2"/>
                </a:solidFill>
                <a:latin typeface="Arial" charset="0"/>
              </a:defRPr>
            </a:lvl8pPr>
            <a:lvl9pPr marL="1828800" algn="l" rtl="0" fontAlgn="base">
              <a:spcBef>
                <a:spcPct val="0"/>
              </a:spcBef>
              <a:spcAft>
                <a:spcPct val="0"/>
              </a:spcAft>
              <a:defRPr sz="3200">
                <a:solidFill>
                  <a:schemeClr val="accent2"/>
                </a:solidFill>
                <a:latin typeface="Arial" charset="0"/>
              </a:defRPr>
            </a:lvl9pPr>
          </a:lstStyle>
          <a:p>
            <a:r>
              <a:rPr lang="en-US" sz="2400" b="1" i="1" kern="0" dirty="0" smtClean="0">
                <a:solidFill>
                  <a:srgbClr val="FFC000"/>
                </a:solidFill>
                <a:latin typeface="+mn-lt"/>
              </a:rPr>
              <a:t>Proposed Statewide One-Stop </a:t>
            </a:r>
          </a:p>
          <a:p>
            <a:r>
              <a:rPr lang="en-US" sz="2400" b="1" i="1" kern="0" dirty="0" smtClean="0">
                <a:solidFill>
                  <a:srgbClr val="FFC000"/>
                </a:solidFill>
                <a:latin typeface="+mn-lt"/>
              </a:rPr>
              <a:t>Career Center (OSCC) Standards</a:t>
            </a:r>
            <a:endParaRPr lang="en-US" sz="2400" i="1" kern="0" dirty="0" smtClean="0">
              <a:solidFill>
                <a:srgbClr val="FFC000"/>
              </a:solidFill>
              <a:latin typeface="+mn-lt"/>
            </a:endParaRPr>
          </a:p>
        </p:txBody>
      </p:sp>
    </p:spTree>
    <p:extLst>
      <p:ext uri="{BB962C8B-B14F-4D97-AF65-F5344CB8AC3E}">
        <p14:creationId xmlns:p14="http://schemas.microsoft.com/office/powerpoint/2010/main" val="235884640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p:nvPr>
        </p:nvSpPr>
        <p:spPr>
          <a:xfrm>
            <a:off x="762000" y="80211"/>
            <a:ext cx="7886700" cy="529389"/>
          </a:xfrm>
        </p:spPr>
        <p:txBody>
          <a:bodyPr>
            <a:noAutofit/>
          </a:bodyPr>
          <a:lstStyle/>
          <a:p>
            <a:pPr>
              <a:defRPr/>
            </a:pPr>
            <a:r>
              <a:rPr lang="en-US" b="1" dirty="0" smtClean="0">
                <a:latin typeface="+mn-lt"/>
              </a:rPr>
              <a:t>WIOA Combined State Plan: </a:t>
            </a:r>
            <a:r>
              <a:rPr lang="en-US" b="1" i="1" dirty="0" smtClean="0">
                <a:latin typeface="+mn-lt"/>
              </a:rPr>
              <a:t>Timeline</a:t>
            </a:r>
            <a:endParaRPr lang="en-US" b="1" i="1" dirty="0">
              <a:latin typeface="+mn-lt"/>
            </a:endParaRPr>
          </a:p>
        </p:txBody>
      </p:sp>
      <p:graphicFrame>
        <p:nvGraphicFramePr>
          <p:cNvPr id="6" name="Table 5"/>
          <p:cNvGraphicFramePr>
            <a:graphicFrameLocks noGrp="1"/>
          </p:cNvGraphicFramePr>
          <p:nvPr>
            <p:extLst>
              <p:ext uri="{D42A27DB-BD31-4B8C-83A1-F6EECF244321}">
                <p14:modId xmlns:p14="http://schemas.microsoft.com/office/powerpoint/2010/main" val="3060665837"/>
              </p:ext>
            </p:extLst>
          </p:nvPr>
        </p:nvGraphicFramePr>
        <p:xfrm>
          <a:off x="228600" y="990600"/>
          <a:ext cx="8686800" cy="6045765"/>
        </p:xfrm>
        <a:graphic>
          <a:graphicData uri="http://schemas.openxmlformats.org/drawingml/2006/table">
            <a:tbl>
              <a:tblPr firstRow="1" bandRow="1">
                <a:tableStyleId>{00A15C55-8517-42AA-B614-E9B94910E393}</a:tableStyleId>
              </a:tblPr>
              <a:tblGrid>
                <a:gridCol w="5715000"/>
                <a:gridCol w="2971800"/>
              </a:tblGrid>
              <a:tr h="516363">
                <a:tc>
                  <a:txBody>
                    <a:bodyPr/>
                    <a:lstStyle/>
                    <a:p>
                      <a:pPr algn="ctr"/>
                      <a:r>
                        <a:rPr lang="en-US" dirty="0" smtClean="0">
                          <a:latin typeface="Arial (Body)"/>
                        </a:rPr>
                        <a:t>Task</a:t>
                      </a:r>
                      <a:endParaRPr lang="en-US" dirty="0">
                        <a:latin typeface="Arial (Body)"/>
                      </a:endParaRPr>
                    </a:p>
                  </a:txBody>
                  <a:tcPr>
                    <a:solidFill>
                      <a:srgbClr val="003366"/>
                    </a:solidFill>
                  </a:tcPr>
                </a:tc>
                <a:tc>
                  <a:txBody>
                    <a:bodyPr/>
                    <a:lstStyle/>
                    <a:p>
                      <a:pPr algn="ctr"/>
                      <a:r>
                        <a:rPr lang="en-US" dirty="0" smtClean="0">
                          <a:latin typeface="Arial (Body)"/>
                        </a:rPr>
                        <a:t>Timeframe</a:t>
                      </a:r>
                      <a:endParaRPr lang="en-US" dirty="0">
                        <a:latin typeface="Arial (Body)"/>
                      </a:endParaRPr>
                    </a:p>
                  </a:txBody>
                  <a:tcPr>
                    <a:solidFill>
                      <a:srgbClr val="003366"/>
                    </a:solidFill>
                  </a:tcPr>
                </a:tc>
              </a:tr>
              <a:tr h="516363">
                <a:tc>
                  <a:txBody>
                    <a:bodyPr/>
                    <a:lstStyle/>
                    <a:p>
                      <a:pPr algn="l"/>
                      <a:r>
                        <a:rPr lang="en-US" sz="1600" dirty="0" smtClean="0">
                          <a:latin typeface="Arial (Body)"/>
                        </a:rPr>
                        <a:t>State Board</a:t>
                      </a:r>
                      <a:r>
                        <a:rPr lang="en-US" sz="1600" baseline="0" dirty="0" smtClean="0">
                          <a:latin typeface="Arial (Body)"/>
                        </a:rPr>
                        <a:t> formed Steering Committee to guide state plan process</a:t>
                      </a:r>
                      <a:endParaRPr lang="en-US" sz="1600" dirty="0">
                        <a:latin typeface="Arial (Body)"/>
                      </a:endParaRPr>
                    </a:p>
                  </a:txBody>
                  <a:tcPr>
                    <a:solidFill>
                      <a:schemeClr val="accent3">
                        <a:lumMod val="75000"/>
                      </a:schemeClr>
                    </a:solidFill>
                  </a:tcPr>
                </a:tc>
                <a:tc>
                  <a:txBody>
                    <a:bodyPr/>
                    <a:lstStyle/>
                    <a:p>
                      <a:pPr algn="l"/>
                      <a:r>
                        <a:rPr lang="en-US" sz="1600" dirty="0" smtClean="0">
                          <a:latin typeface="Arial (Body)"/>
                        </a:rPr>
                        <a:t>November 2014</a:t>
                      </a:r>
                      <a:endParaRPr lang="en-US" sz="1600" dirty="0">
                        <a:latin typeface="Arial (Body)"/>
                      </a:endParaRPr>
                    </a:p>
                  </a:txBody>
                  <a:tcPr>
                    <a:solidFill>
                      <a:schemeClr val="accent3">
                        <a:lumMod val="75000"/>
                      </a:schemeClr>
                    </a:solidFill>
                  </a:tcPr>
                </a:tc>
              </a:tr>
              <a:tr h="516363">
                <a:tc>
                  <a:txBody>
                    <a:bodyPr/>
                    <a:lstStyle/>
                    <a:p>
                      <a:pPr algn="l"/>
                      <a:r>
                        <a:rPr lang="en-US" sz="1600" dirty="0" smtClean="0">
                          <a:latin typeface="Arial (Body)"/>
                        </a:rPr>
                        <a:t>Steering Committee directs planning process</a:t>
                      </a:r>
                      <a:endParaRPr lang="en-US" sz="1600" dirty="0">
                        <a:latin typeface="Arial (Body)"/>
                      </a:endParaRPr>
                    </a:p>
                  </a:txBody>
                  <a:tcPr>
                    <a:solidFill>
                      <a:schemeClr val="accent3">
                        <a:lumMod val="95000"/>
                      </a:schemeClr>
                    </a:solidFill>
                  </a:tcPr>
                </a:tc>
                <a:tc>
                  <a:txBody>
                    <a:bodyPr/>
                    <a:lstStyle/>
                    <a:p>
                      <a:pPr algn="l"/>
                      <a:r>
                        <a:rPr lang="en-US" sz="1600" dirty="0" smtClean="0">
                          <a:latin typeface="Arial (Body)"/>
                        </a:rPr>
                        <a:t>February </a:t>
                      </a:r>
                      <a:r>
                        <a:rPr lang="en-US" sz="1600" baseline="0" dirty="0" smtClean="0">
                          <a:latin typeface="Arial (Body)"/>
                        </a:rPr>
                        <a:t>– November 2015</a:t>
                      </a:r>
                      <a:endParaRPr lang="en-US" sz="1600" dirty="0">
                        <a:latin typeface="Arial (Body)"/>
                      </a:endParaRPr>
                    </a:p>
                  </a:txBody>
                  <a:tcPr>
                    <a:solidFill>
                      <a:schemeClr val="accent3">
                        <a:lumMod val="95000"/>
                      </a:schemeClr>
                    </a:solidFill>
                  </a:tcPr>
                </a:tc>
              </a:tr>
              <a:tr h="443465">
                <a:tc>
                  <a:txBody>
                    <a:bodyPr/>
                    <a:lstStyle/>
                    <a:p>
                      <a:r>
                        <a:rPr lang="en-US" sz="1600" dirty="0" smtClean="0">
                          <a:latin typeface="Arial (Body)"/>
                        </a:rPr>
                        <a:t>Draft State Plan</a:t>
                      </a:r>
                      <a:r>
                        <a:rPr lang="en-US" sz="1600" baseline="0" dirty="0" smtClean="0">
                          <a:latin typeface="Arial (Body)"/>
                        </a:rPr>
                        <a:t> submitted to Governor</a:t>
                      </a:r>
                      <a:endParaRPr lang="en-US" sz="1600" dirty="0">
                        <a:latin typeface="Arial (Body)"/>
                      </a:endParaRPr>
                    </a:p>
                  </a:txBody>
                  <a:tcPr/>
                </a:tc>
                <a:tc>
                  <a:txBody>
                    <a:bodyPr/>
                    <a:lstStyle/>
                    <a:p>
                      <a:r>
                        <a:rPr lang="en-US" sz="1600" dirty="0" smtClean="0">
                          <a:latin typeface="Arial (Body)"/>
                        </a:rPr>
                        <a:t>November 13, 2015</a:t>
                      </a:r>
                      <a:endParaRPr lang="en-US" sz="1600" dirty="0">
                        <a:latin typeface="Arial (Body)"/>
                      </a:endParaRPr>
                    </a:p>
                  </a:txBody>
                  <a:tcPr/>
                </a:tc>
              </a:tr>
              <a:tr h="1035107">
                <a:tc>
                  <a:txBody>
                    <a:bodyPr/>
                    <a:lstStyle/>
                    <a:p>
                      <a:r>
                        <a:rPr lang="en-US" sz="1600" dirty="0" smtClean="0">
                          <a:latin typeface="Arial (Body)"/>
                        </a:rPr>
                        <a:t>State Plan public</a:t>
                      </a:r>
                      <a:r>
                        <a:rPr lang="en-US" sz="1600" baseline="0" dirty="0" smtClean="0">
                          <a:latin typeface="Arial (Body)"/>
                        </a:rPr>
                        <a:t> review and comment period</a:t>
                      </a:r>
                    </a:p>
                    <a:p>
                      <a:pPr marL="285750" indent="-285750">
                        <a:buFont typeface="Arial" panose="020B0604020202020204" pitchFamily="34" charset="0"/>
                        <a:buChar char="•"/>
                      </a:pPr>
                      <a:r>
                        <a:rPr lang="en-US" sz="1600" baseline="0" dirty="0" smtClean="0">
                          <a:latin typeface="Arial (Body)"/>
                        </a:rPr>
                        <a:t>Draft plan published online</a:t>
                      </a:r>
                    </a:p>
                    <a:p>
                      <a:pPr marL="285750" indent="-285750">
                        <a:buFont typeface="Arial" panose="020B0604020202020204" pitchFamily="34" charset="0"/>
                        <a:buChar char="•"/>
                      </a:pPr>
                      <a:r>
                        <a:rPr lang="en-US" sz="1600" baseline="0" dirty="0" smtClean="0">
                          <a:latin typeface="Arial (Body)"/>
                        </a:rPr>
                        <a:t>Listening Sessions/Public Forums</a:t>
                      </a:r>
                    </a:p>
                  </a:txBody>
                  <a:tcPr/>
                </a:tc>
                <a:tc>
                  <a:txBody>
                    <a:bodyPr/>
                    <a:lstStyle/>
                    <a:p>
                      <a:r>
                        <a:rPr lang="en-US" sz="1600" dirty="0" smtClean="0">
                          <a:latin typeface="Arial (Body)"/>
                        </a:rPr>
                        <a:t>January</a:t>
                      </a:r>
                      <a:r>
                        <a:rPr lang="en-US" sz="1600" baseline="0" dirty="0" smtClean="0">
                          <a:latin typeface="Arial (Body)"/>
                        </a:rPr>
                        <a:t> – </a:t>
                      </a:r>
                      <a:r>
                        <a:rPr lang="en-US" sz="1600" dirty="0" smtClean="0">
                          <a:latin typeface="Arial (Body)"/>
                        </a:rPr>
                        <a:t>February 2016 </a:t>
                      </a:r>
                    </a:p>
                  </a:txBody>
                  <a:tcPr/>
                </a:tc>
              </a:tr>
              <a:tr h="443465">
                <a:tc>
                  <a:txBody>
                    <a:bodyPr/>
                    <a:lstStyle/>
                    <a:p>
                      <a:r>
                        <a:rPr lang="en-US" sz="1600" dirty="0" smtClean="0">
                          <a:latin typeface="Arial (Body)"/>
                        </a:rPr>
                        <a:t>State</a:t>
                      </a:r>
                      <a:r>
                        <a:rPr lang="en-US" sz="1600" baseline="0" dirty="0" smtClean="0">
                          <a:latin typeface="Arial (Body)"/>
                        </a:rPr>
                        <a:t> Board briefed on State Plan</a:t>
                      </a:r>
                      <a:endParaRPr lang="en-US" sz="1600" dirty="0">
                        <a:latin typeface="Arial (Body)"/>
                      </a:endParaRPr>
                    </a:p>
                  </a:txBody>
                  <a:tcPr/>
                </a:tc>
                <a:tc>
                  <a:txBody>
                    <a:bodyPr/>
                    <a:lstStyle/>
                    <a:p>
                      <a:r>
                        <a:rPr lang="en-US" sz="1600" dirty="0" smtClean="0">
                          <a:latin typeface="Arial (Body)"/>
                        </a:rPr>
                        <a:t>February</a:t>
                      </a:r>
                      <a:r>
                        <a:rPr lang="en-US" sz="1600" baseline="0" dirty="0" smtClean="0">
                          <a:latin typeface="Arial (Body)"/>
                        </a:rPr>
                        <a:t> 25,</a:t>
                      </a:r>
                      <a:r>
                        <a:rPr lang="en-US" sz="1600" dirty="0" smtClean="0">
                          <a:latin typeface="Arial (Body)"/>
                        </a:rPr>
                        <a:t> 2016</a:t>
                      </a:r>
                      <a:endParaRPr lang="en-US" sz="1600" dirty="0">
                        <a:latin typeface="Arial (Body)"/>
                      </a:endParaRPr>
                    </a:p>
                  </a:txBody>
                  <a:tcPr/>
                </a:tc>
              </a:tr>
              <a:tr h="443465">
                <a:tc>
                  <a:txBody>
                    <a:bodyPr/>
                    <a:lstStyle/>
                    <a:p>
                      <a:r>
                        <a:rPr lang="en-US" sz="1600" dirty="0" smtClean="0">
                          <a:latin typeface="Arial (Body)"/>
                        </a:rPr>
                        <a:t>Governor</a:t>
                      </a:r>
                      <a:r>
                        <a:rPr lang="en-US" sz="1600" baseline="0" dirty="0" smtClean="0">
                          <a:latin typeface="Arial (Body)"/>
                        </a:rPr>
                        <a:t> approves/signs State Plan</a:t>
                      </a:r>
                      <a:endParaRPr lang="en-US" sz="1600" dirty="0">
                        <a:latin typeface="Arial (Body)"/>
                      </a:endParaRPr>
                    </a:p>
                  </a:txBody>
                  <a:tcPr/>
                </a:tc>
                <a:tc>
                  <a:txBody>
                    <a:bodyPr/>
                    <a:lstStyle/>
                    <a:p>
                      <a:r>
                        <a:rPr lang="en-US" sz="1600" dirty="0" smtClean="0">
                          <a:latin typeface="Arial (Body)"/>
                        </a:rPr>
                        <a:t>March 2016</a:t>
                      </a:r>
                      <a:endParaRPr lang="en-US" sz="1600" dirty="0">
                        <a:latin typeface="Arial (Body)"/>
                      </a:endParaRPr>
                    </a:p>
                  </a:txBody>
                  <a:tcPr/>
                </a:tc>
              </a:tr>
              <a:tr h="765433">
                <a:tc>
                  <a:txBody>
                    <a:bodyPr/>
                    <a:lstStyle/>
                    <a:p>
                      <a:r>
                        <a:rPr lang="en-US" sz="1600" dirty="0" smtClean="0">
                          <a:latin typeface="Arial (Body)"/>
                        </a:rPr>
                        <a:t>Massachusetts submits State Plan to USDOL for approval from multiple</a:t>
                      </a:r>
                      <a:r>
                        <a:rPr lang="en-US" sz="1600" baseline="0" dirty="0" smtClean="0">
                          <a:latin typeface="Arial (Body)"/>
                        </a:rPr>
                        <a:t> federal agencies</a:t>
                      </a:r>
                      <a:endParaRPr lang="en-US" sz="1600" dirty="0">
                        <a:latin typeface="Arial (Body)"/>
                      </a:endParaRPr>
                    </a:p>
                  </a:txBody>
                  <a:tcPr/>
                </a:tc>
                <a:tc>
                  <a:txBody>
                    <a:bodyPr/>
                    <a:lstStyle/>
                    <a:p>
                      <a:r>
                        <a:rPr lang="en-US" sz="1600" dirty="0" smtClean="0">
                          <a:latin typeface="Arial (Body)"/>
                        </a:rPr>
                        <a:t>March 2016</a:t>
                      </a:r>
                      <a:endParaRPr lang="en-US" sz="1600" dirty="0">
                        <a:latin typeface="Arial (Body)"/>
                      </a:endParaRPr>
                    </a:p>
                  </a:txBody>
                  <a:tcPr/>
                </a:tc>
              </a:tr>
              <a:tr h="475826">
                <a:tc>
                  <a:txBody>
                    <a:bodyPr/>
                    <a:lstStyle/>
                    <a:p>
                      <a:r>
                        <a:rPr lang="en-US" sz="1600" dirty="0" smtClean="0">
                          <a:latin typeface="Arial (Body)"/>
                        </a:rPr>
                        <a:t>Final Federal WIOA Regulations (affecting WDB Certification, Career Center Selection Process, Performance Measures and overall State</a:t>
                      </a:r>
                      <a:r>
                        <a:rPr lang="en-US" sz="1600" baseline="0" dirty="0" smtClean="0">
                          <a:latin typeface="Arial (Body)"/>
                        </a:rPr>
                        <a:t> Plan)</a:t>
                      </a:r>
                      <a:endParaRPr lang="en-US" sz="1600" dirty="0">
                        <a:latin typeface="Arial (Body)"/>
                      </a:endParaRPr>
                    </a:p>
                  </a:txBody>
                  <a:tcPr/>
                </a:tc>
                <a:tc>
                  <a:txBody>
                    <a:bodyPr/>
                    <a:lstStyle/>
                    <a:p>
                      <a:r>
                        <a:rPr lang="en-US" sz="1600" dirty="0" smtClean="0">
                          <a:latin typeface="Arial (Body)"/>
                        </a:rPr>
                        <a:t>June 2016</a:t>
                      </a:r>
                      <a:endParaRPr lang="en-US" sz="1600" dirty="0">
                        <a:latin typeface="Arial (Body)"/>
                      </a:endParaRPr>
                    </a:p>
                  </a:txBody>
                  <a:tcPr/>
                </a:tc>
              </a:tr>
              <a:tr h="480024">
                <a:tc>
                  <a:txBody>
                    <a:bodyPr/>
                    <a:lstStyle/>
                    <a:p>
                      <a:r>
                        <a:rPr lang="en-US" sz="1600" dirty="0" smtClean="0">
                          <a:latin typeface="Arial (Body)"/>
                        </a:rPr>
                        <a:t>All WIOA provisions take effect</a:t>
                      </a:r>
                      <a:endParaRPr lang="en-US" sz="1600" dirty="0">
                        <a:latin typeface="Arial (Body)"/>
                      </a:endParaRPr>
                    </a:p>
                  </a:txBody>
                  <a:tcPr/>
                </a:tc>
                <a:tc>
                  <a:txBody>
                    <a:bodyPr/>
                    <a:lstStyle/>
                    <a:p>
                      <a:r>
                        <a:rPr lang="en-US" sz="1600" dirty="0" smtClean="0">
                          <a:latin typeface="Arial (Body)"/>
                        </a:rPr>
                        <a:t>July</a:t>
                      </a:r>
                      <a:r>
                        <a:rPr lang="en-US" sz="1600" baseline="0" dirty="0" smtClean="0">
                          <a:latin typeface="Arial (Body)"/>
                        </a:rPr>
                        <a:t> 1, 2016</a:t>
                      </a:r>
                      <a:endParaRPr lang="en-US" sz="1600" dirty="0">
                        <a:latin typeface="Arial (Body)"/>
                      </a:endParaRPr>
                    </a:p>
                  </a:txBody>
                  <a:tcPr/>
                </a:tc>
              </a:tr>
            </a:tbl>
          </a:graphicData>
        </a:graphic>
      </p:graphicFrame>
    </p:spTree>
    <p:extLst>
      <p:ext uri="{BB962C8B-B14F-4D97-AF65-F5344CB8AC3E}">
        <p14:creationId xmlns:p14="http://schemas.microsoft.com/office/powerpoint/2010/main" val="2926848494"/>
      </p:ext>
    </p:extLst>
  </p:cSld>
  <p:clrMapOvr>
    <a:masterClrMapping/>
  </p:clrMapOv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sz="half" idx="1"/>
          </p:nvPr>
        </p:nvSpPr>
        <p:spPr/>
        <p:txBody>
          <a:bodyPr/>
          <a:lstStyle/>
          <a:p>
            <a:pPr marL="0" indent="0" algn="ctr">
              <a:buNone/>
            </a:pPr>
            <a:endParaRPr lang="en-US" sz="4000" dirty="0" smtClean="0">
              <a:latin typeface="Arial" pitchFamily="34" charset="0"/>
              <a:cs typeface="Arial" pitchFamily="34" charset="0"/>
            </a:endParaRPr>
          </a:p>
          <a:p>
            <a:pPr marL="0" indent="0" algn="ctr">
              <a:spcAft>
                <a:spcPts val="600"/>
              </a:spcAft>
              <a:buNone/>
            </a:pPr>
            <a:endParaRPr lang="en-US" sz="2200" dirty="0" smtClean="0">
              <a:latin typeface="Arial" pitchFamily="34" charset="0"/>
              <a:cs typeface="Arial" pitchFamily="34" charset="0"/>
            </a:endParaRPr>
          </a:p>
          <a:p>
            <a:pPr marL="0" indent="0" algn="ctr">
              <a:spcAft>
                <a:spcPts val="600"/>
              </a:spcAft>
              <a:buNone/>
            </a:pPr>
            <a:r>
              <a:rPr lang="en-US" sz="4000" dirty="0" smtClean="0">
                <a:latin typeface="Arial" pitchFamily="34" charset="0"/>
                <a:cs typeface="Arial" pitchFamily="34" charset="0"/>
              </a:rPr>
              <a:t>Overview of</a:t>
            </a:r>
          </a:p>
          <a:p>
            <a:pPr marL="0" indent="0" algn="ctr">
              <a:spcAft>
                <a:spcPts val="600"/>
              </a:spcAft>
              <a:buNone/>
            </a:pPr>
            <a:r>
              <a:rPr lang="en-US" sz="4000" dirty="0" smtClean="0">
                <a:latin typeface="Arial" pitchFamily="34" charset="0"/>
                <a:cs typeface="Arial" pitchFamily="34" charset="0"/>
              </a:rPr>
              <a:t>Combined State Plan</a:t>
            </a:r>
            <a:endParaRPr lang="en-US" sz="4000" dirty="0">
              <a:latin typeface="Arial" pitchFamily="34" charset="0"/>
              <a:cs typeface="Arial" pitchFamily="34" charset="0"/>
            </a:endParaRPr>
          </a:p>
        </p:txBody>
      </p:sp>
    </p:spTree>
    <p:extLst>
      <p:ext uri="{BB962C8B-B14F-4D97-AF65-F5344CB8AC3E}">
        <p14:creationId xmlns:p14="http://schemas.microsoft.com/office/powerpoint/2010/main" val="2950954685"/>
      </p:ext>
    </p:extLst>
  </p:cSld>
  <p:clrMapOvr>
    <a:masterClrMapping/>
  </p:clrMapOv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82" name="Rectangle 2"/>
          <p:cNvSpPr>
            <a:spLocks noGrp="1" noChangeArrowheads="1"/>
          </p:cNvSpPr>
          <p:nvPr>
            <p:ph type="title"/>
          </p:nvPr>
        </p:nvSpPr>
        <p:spPr bwMode="auto">
          <a:xfrm>
            <a:off x="685800" y="0"/>
            <a:ext cx="6934201" cy="533400"/>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Ctr="0" compatLnSpc="1">
            <a:prstTxWarp prst="textNoShape">
              <a:avLst/>
            </a:prstTxWarp>
            <a:normAutofit/>
          </a:bodyPr>
          <a:lstStyle/>
          <a:p>
            <a:pPr>
              <a:defRPr/>
            </a:pPr>
            <a:r>
              <a:rPr lang="en-US" altLang="en-US" dirty="0" smtClean="0">
                <a:latin typeface="+mn-lt"/>
                <a:cs typeface="Arial" panose="020B0604020202020204" pitchFamily="34" charset="0"/>
              </a:rPr>
              <a:t>Current </a:t>
            </a:r>
            <a:r>
              <a:rPr lang="en-US" altLang="en-US" dirty="0" smtClean="0">
                <a:effectLst/>
                <a:latin typeface="+mn-lt"/>
              </a:rPr>
              <a:t>DOL Funded Workforce System</a:t>
            </a:r>
          </a:p>
        </p:txBody>
      </p:sp>
      <p:sp>
        <p:nvSpPr>
          <p:cNvPr id="12292" name="Slide Number Placeholder 2"/>
          <p:cNvSpPr>
            <a:spLocks noGrp="1"/>
          </p:cNvSpPr>
          <p:nvPr>
            <p:ph type="sldNum" sz="quarter" idx="4294967295"/>
          </p:nvPr>
        </p:nvSpPr>
        <p:spPr bwMode="auto">
          <a:xfrm>
            <a:off x="8647113" y="6408738"/>
            <a:ext cx="366712" cy="36512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Ctr="0" compatLnSpc="1">
            <a:prstTxWarp prst="textNoShape">
              <a:avLst/>
            </a:prstTxWarp>
          </a:bodyPr>
          <a:lstStyle>
            <a:lvl1pPr>
              <a:defRPr sz="2700">
                <a:solidFill>
                  <a:schemeClr val="tx1"/>
                </a:solidFill>
                <a:latin typeface="Lucida Sans Unicode" pitchFamily="34" charset="0"/>
              </a:defRPr>
            </a:lvl1pPr>
            <a:lvl2pPr marL="742950" indent="-285750">
              <a:defRPr sz="2300">
                <a:solidFill>
                  <a:schemeClr val="tx1"/>
                </a:solidFill>
                <a:latin typeface="Lucida Sans Unicode" pitchFamily="34" charset="0"/>
              </a:defRPr>
            </a:lvl2pPr>
            <a:lvl3pPr marL="1143000">
              <a:defRPr sz="2100">
                <a:solidFill>
                  <a:schemeClr val="tx1"/>
                </a:solidFill>
                <a:latin typeface="Lucida Sans Unicode" pitchFamily="34" charset="0"/>
              </a:defRPr>
            </a:lvl3pPr>
            <a:lvl4pPr marL="1600200">
              <a:defRPr sz="1900">
                <a:solidFill>
                  <a:schemeClr val="tx1"/>
                </a:solidFill>
                <a:latin typeface="Lucida Sans Unicode" pitchFamily="34" charset="0"/>
              </a:defRPr>
            </a:lvl4pPr>
            <a:lvl5pPr marL="2057400">
              <a:defRPr>
                <a:solidFill>
                  <a:schemeClr val="tx1"/>
                </a:solidFill>
                <a:latin typeface="Lucida Sans Unicode" pitchFamily="34" charset="0"/>
              </a:defRPr>
            </a:lvl5pPr>
            <a:lvl6pPr marL="2514600" eaLnBrk="0" fontAlgn="base" hangingPunct="0">
              <a:spcAft>
                <a:spcPct val="0"/>
              </a:spcAft>
              <a:buClr>
                <a:schemeClr val="accent2"/>
              </a:buClr>
              <a:buFont typeface="Wingdings 2" pitchFamily="18" charset="2"/>
              <a:buChar char=""/>
              <a:defRPr>
                <a:solidFill>
                  <a:schemeClr val="tx1"/>
                </a:solidFill>
                <a:latin typeface="Lucida Sans Unicode" pitchFamily="34" charset="0"/>
              </a:defRPr>
            </a:lvl6pPr>
            <a:lvl7pPr marL="2971800" eaLnBrk="0" fontAlgn="base" hangingPunct="0">
              <a:spcAft>
                <a:spcPct val="0"/>
              </a:spcAft>
              <a:buClr>
                <a:schemeClr val="accent2"/>
              </a:buClr>
              <a:buFont typeface="Wingdings 2" pitchFamily="18" charset="2"/>
              <a:buChar char=""/>
              <a:defRPr>
                <a:solidFill>
                  <a:schemeClr val="tx1"/>
                </a:solidFill>
                <a:latin typeface="Lucida Sans Unicode" pitchFamily="34" charset="0"/>
              </a:defRPr>
            </a:lvl7pPr>
            <a:lvl8pPr marL="3429000" eaLnBrk="0" fontAlgn="base" hangingPunct="0">
              <a:spcAft>
                <a:spcPct val="0"/>
              </a:spcAft>
              <a:buClr>
                <a:schemeClr val="accent2"/>
              </a:buClr>
              <a:buFont typeface="Wingdings 2" pitchFamily="18" charset="2"/>
              <a:buChar char=""/>
              <a:defRPr>
                <a:solidFill>
                  <a:schemeClr val="tx1"/>
                </a:solidFill>
                <a:latin typeface="Lucida Sans Unicode" pitchFamily="34" charset="0"/>
              </a:defRPr>
            </a:lvl8pPr>
            <a:lvl9pPr marL="3886200" eaLnBrk="0" fontAlgn="base" hangingPunct="0">
              <a:spcAft>
                <a:spcPct val="0"/>
              </a:spcAft>
              <a:buClr>
                <a:schemeClr val="accent2"/>
              </a:buClr>
              <a:buFont typeface="Wingdings 2" pitchFamily="18" charset="2"/>
              <a:buChar char=""/>
              <a:defRPr>
                <a:solidFill>
                  <a:schemeClr val="tx1"/>
                </a:solidFill>
                <a:latin typeface="Lucida Sans Unicode" pitchFamily="34" charset="0"/>
              </a:defRPr>
            </a:lvl9pPr>
          </a:lstStyle>
          <a:p>
            <a:fld id="{7D85E95A-EF22-42C2-9647-84959AE91EDC}" type="slidenum">
              <a:rPr lang="en-US" altLang="en-US" sz="1000" smtClean="0">
                <a:latin typeface="Arial" charset="0"/>
              </a:rPr>
              <a:pPr/>
              <a:t>7</a:t>
            </a:fld>
            <a:endParaRPr lang="en-US" altLang="en-US" sz="1000" dirty="0" smtClean="0">
              <a:latin typeface="Arial" charset="0"/>
            </a:endParaRPr>
          </a:p>
        </p:txBody>
      </p:sp>
      <p:pic>
        <p:nvPicPr>
          <p:cNvPr id="1026" name="Picture 2" descr="C:\Users\asweeney\AppData\Local\Microsoft\Windows\Temporary Internet Files\Content.Outlook\V0TEB5LD\CC-Map.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975360"/>
            <a:ext cx="9220200" cy="5410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5161588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1"/>
          <p:cNvSpPr>
            <a:spLocks noGrp="1"/>
          </p:cNvSpPr>
          <p:nvPr>
            <p:ph type="title"/>
          </p:nvPr>
        </p:nvSpPr>
        <p:spPr>
          <a:xfrm>
            <a:off x="685800" y="152400"/>
            <a:ext cx="8001000" cy="533400"/>
          </a:xfrm>
        </p:spPr>
        <p:txBody>
          <a:bodyPr/>
          <a:lstStyle/>
          <a:p>
            <a:pPr marL="0" indent="0">
              <a:buFontTx/>
              <a:buNone/>
              <a:defRPr/>
            </a:pPr>
            <a:r>
              <a:rPr lang="en-US" dirty="0">
                <a:latin typeface="+mn-lt"/>
              </a:rPr>
              <a:t>Context for </a:t>
            </a:r>
            <a:r>
              <a:rPr lang="en-US" dirty="0" smtClean="0">
                <a:latin typeface="+mn-lt"/>
              </a:rPr>
              <a:t>Combined State Plan</a:t>
            </a:r>
            <a:endParaRPr lang="en-US" dirty="0">
              <a:latin typeface="+mn-lt"/>
            </a:endParaRPr>
          </a:p>
        </p:txBody>
      </p:sp>
      <p:sp>
        <p:nvSpPr>
          <p:cNvPr id="3" name="Content Placeholder 2"/>
          <p:cNvSpPr>
            <a:spLocks noGrp="1"/>
          </p:cNvSpPr>
          <p:nvPr>
            <p:ph idx="1"/>
          </p:nvPr>
        </p:nvSpPr>
        <p:spPr>
          <a:xfrm>
            <a:off x="228600" y="1235075"/>
            <a:ext cx="8763000" cy="4648200"/>
          </a:xfrm>
        </p:spPr>
        <p:txBody>
          <a:bodyPr>
            <a:noAutofit/>
          </a:bodyPr>
          <a:lstStyle/>
          <a:p>
            <a:pPr lvl="1">
              <a:defRPr/>
            </a:pPr>
            <a:r>
              <a:rPr lang="en-US" sz="2400" dirty="0" smtClean="0">
                <a:latin typeface="Arial (Body)"/>
              </a:rPr>
              <a:t>Labor </a:t>
            </a:r>
            <a:r>
              <a:rPr lang="en-US" sz="2400" dirty="0">
                <a:latin typeface="Arial (Body)"/>
              </a:rPr>
              <a:t>Market </a:t>
            </a:r>
            <a:r>
              <a:rPr lang="en-US" sz="2400" dirty="0" smtClean="0">
                <a:latin typeface="Arial (Body)"/>
              </a:rPr>
              <a:t>Overview</a:t>
            </a:r>
            <a:endParaRPr lang="en-US" sz="2400" dirty="0">
              <a:latin typeface="Arial (Body)"/>
            </a:endParaRPr>
          </a:p>
          <a:p>
            <a:pPr lvl="1">
              <a:defRPr/>
            </a:pPr>
            <a:r>
              <a:rPr lang="en-US" sz="2400" dirty="0" smtClean="0">
                <a:latin typeface="Arial (Body)"/>
              </a:rPr>
              <a:t>Economic Development Plan (Recs)</a:t>
            </a:r>
          </a:p>
          <a:p>
            <a:pPr lvl="1">
              <a:defRPr/>
            </a:pPr>
            <a:r>
              <a:rPr lang="en-US" sz="2400" dirty="0" smtClean="0">
                <a:latin typeface="Arial (Body)"/>
              </a:rPr>
              <a:t>Task Force on Individuals Facing Chronically High Rates of Unemployment (Federal System Recs)</a:t>
            </a:r>
          </a:p>
          <a:p>
            <a:pPr lvl="1">
              <a:defRPr/>
            </a:pPr>
            <a:r>
              <a:rPr lang="en-US" sz="2400" dirty="0">
                <a:latin typeface="Arial (Body)"/>
              </a:rPr>
              <a:t>Workforce Skills Cabinet Integrated Planning</a:t>
            </a:r>
          </a:p>
          <a:p>
            <a:pPr lvl="1">
              <a:defRPr/>
            </a:pPr>
            <a:r>
              <a:rPr lang="en-US" sz="2400" dirty="0" smtClean="0">
                <a:latin typeface="Arial (Body)"/>
              </a:rPr>
              <a:t>WIOA </a:t>
            </a:r>
            <a:r>
              <a:rPr lang="en-US" sz="2400" dirty="0">
                <a:latin typeface="Arial (Body)"/>
              </a:rPr>
              <a:t>Steering </a:t>
            </a:r>
            <a:r>
              <a:rPr lang="en-US" sz="2400" dirty="0" smtClean="0">
                <a:latin typeface="Arial (Body)"/>
              </a:rPr>
              <a:t>Committee Visioning</a:t>
            </a:r>
            <a:endParaRPr lang="en-US" sz="2400" dirty="0">
              <a:latin typeface="Arial (Body)"/>
            </a:endParaRPr>
          </a:p>
          <a:p>
            <a:pPr lvl="1">
              <a:defRPr/>
            </a:pPr>
            <a:endParaRPr lang="en-US" sz="3400" dirty="0">
              <a:latin typeface="+mn-lt"/>
            </a:endParaRPr>
          </a:p>
        </p:txBody>
      </p:sp>
    </p:spTree>
    <p:extLst>
      <p:ext uri="{BB962C8B-B14F-4D97-AF65-F5344CB8AC3E}">
        <p14:creationId xmlns:p14="http://schemas.microsoft.com/office/powerpoint/2010/main" val="3096315503"/>
      </p:ext>
    </p:extLst>
  </p:cSld>
  <p:clrMapOvr>
    <a:masterClrMapping/>
  </p:clrMapOv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152400"/>
            <a:ext cx="6045200" cy="576262"/>
          </a:xfrm>
        </p:spPr>
        <p:txBody>
          <a:bodyPr/>
          <a:lstStyle/>
          <a:p>
            <a:r>
              <a:rPr lang="en-US" dirty="0" smtClean="0">
                <a:latin typeface="+mn-lt"/>
              </a:rPr>
              <a:t>WIOA Hallmarks of Excellence</a:t>
            </a:r>
            <a:endParaRPr lang="en-US" dirty="0">
              <a:latin typeface="+mn-lt"/>
            </a:endParaRPr>
          </a:p>
        </p:txBody>
      </p:sp>
      <p:sp>
        <p:nvSpPr>
          <p:cNvPr id="5" name="Rectangle 4"/>
          <p:cNvSpPr/>
          <p:nvPr/>
        </p:nvSpPr>
        <p:spPr>
          <a:xfrm>
            <a:off x="533400" y="1305342"/>
            <a:ext cx="7315200" cy="4801314"/>
          </a:xfrm>
          <a:prstGeom prst="rect">
            <a:avLst/>
          </a:prstGeom>
        </p:spPr>
        <p:txBody>
          <a:bodyPr wrap="square">
            <a:spAutoFit/>
          </a:bodyPr>
          <a:lstStyle/>
          <a:p>
            <a:r>
              <a:rPr lang="en-US" b="1" dirty="0" smtClean="0">
                <a:solidFill>
                  <a:schemeClr val="dk1"/>
                </a:solidFill>
              </a:rPr>
              <a:t>The Revitalized Workforce System embodies four hallmarks of excellence:</a:t>
            </a:r>
            <a:r>
              <a:rPr lang="en-US" dirty="0">
                <a:solidFill>
                  <a:schemeClr val="dk1"/>
                </a:solidFill>
              </a:rPr>
              <a:t/>
            </a:r>
            <a:br>
              <a:rPr lang="en-US" dirty="0">
                <a:solidFill>
                  <a:schemeClr val="dk1"/>
                </a:solidFill>
              </a:rPr>
            </a:br>
            <a:endParaRPr lang="en-US" dirty="0">
              <a:solidFill>
                <a:schemeClr val="dk1"/>
              </a:solidFill>
            </a:endParaRPr>
          </a:p>
          <a:p>
            <a:pPr marL="342900" indent="-342900">
              <a:buFont typeface="+mj-lt"/>
              <a:buAutoNum type="arabicPeriod"/>
            </a:pPr>
            <a:r>
              <a:rPr lang="en-US" dirty="0">
                <a:solidFill>
                  <a:schemeClr val="dk1"/>
                </a:solidFill>
              </a:rPr>
              <a:t>One-Stop career centers, the foundation of the public workforce system, will provide first-rate customer service to </a:t>
            </a:r>
            <a:r>
              <a:rPr lang="en-US" dirty="0" smtClean="0">
                <a:solidFill>
                  <a:schemeClr val="dk1"/>
                </a:solidFill>
              </a:rPr>
              <a:t>businesses </a:t>
            </a:r>
            <a:r>
              <a:rPr lang="en-US" dirty="0">
                <a:solidFill>
                  <a:schemeClr val="dk1"/>
                </a:solidFill>
              </a:rPr>
              <a:t>and jobseekers;</a:t>
            </a:r>
            <a:br>
              <a:rPr lang="en-US" dirty="0">
                <a:solidFill>
                  <a:schemeClr val="dk1"/>
                </a:solidFill>
              </a:rPr>
            </a:br>
            <a:endParaRPr lang="en-US" dirty="0">
              <a:solidFill>
                <a:schemeClr val="dk1"/>
              </a:solidFill>
            </a:endParaRPr>
          </a:p>
          <a:p>
            <a:pPr marL="342900" indent="-342900">
              <a:buFont typeface="+mj-lt"/>
              <a:buAutoNum type="arabicPeriod"/>
            </a:pPr>
            <a:r>
              <a:rPr lang="en-US" dirty="0">
                <a:solidFill>
                  <a:schemeClr val="dk1"/>
                </a:solidFill>
              </a:rPr>
              <a:t>The demands of </a:t>
            </a:r>
            <a:r>
              <a:rPr lang="en-US" b="1" i="1" dirty="0">
                <a:solidFill>
                  <a:schemeClr val="dk1"/>
                </a:solidFill>
              </a:rPr>
              <a:t>businesses</a:t>
            </a:r>
            <a:r>
              <a:rPr lang="en-US" dirty="0">
                <a:solidFill>
                  <a:schemeClr val="dk1"/>
                </a:solidFill>
              </a:rPr>
              <a:t> </a:t>
            </a:r>
            <a:r>
              <a:rPr lang="en-US" b="1" i="1" dirty="0">
                <a:solidFill>
                  <a:schemeClr val="dk1"/>
                </a:solidFill>
              </a:rPr>
              <a:t>and workers</a:t>
            </a:r>
            <a:r>
              <a:rPr lang="en-US" dirty="0">
                <a:solidFill>
                  <a:schemeClr val="dk1"/>
                </a:solidFill>
              </a:rPr>
              <a:t> will drive public workforce system </a:t>
            </a:r>
            <a:r>
              <a:rPr lang="en-US" dirty="0" smtClean="0">
                <a:solidFill>
                  <a:schemeClr val="dk1"/>
                </a:solidFill>
              </a:rPr>
              <a:t>actions and solutions;</a:t>
            </a:r>
            <a:r>
              <a:rPr lang="en-US" dirty="0">
                <a:solidFill>
                  <a:schemeClr val="dk1"/>
                </a:solidFill>
              </a:rPr>
              <a:t/>
            </a:r>
            <a:br>
              <a:rPr lang="en-US" dirty="0">
                <a:solidFill>
                  <a:schemeClr val="dk1"/>
                </a:solidFill>
              </a:rPr>
            </a:br>
            <a:endParaRPr lang="en-US" dirty="0">
              <a:solidFill>
                <a:schemeClr val="dk1"/>
              </a:solidFill>
            </a:endParaRPr>
          </a:p>
          <a:p>
            <a:pPr marL="342900" indent="-342900">
              <a:buFont typeface="+mj-lt"/>
              <a:buAutoNum type="arabicPeriod"/>
            </a:pPr>
            <a:r>
              <a:rPr lang="en-US" dirty="0">
                <a:solidFill>
                  <a:schemeClr val="dk1"/>
                </a:solidFill>
              </a:rPr>
              <a:t>Through strategic partnerships and regional coordination, the public workforce system will support </a:t>
            </a:r>
            <a:r>
              <a:rPr lang="en-US" dirty="0" smtClean="0">
                <a:solidFill>
                  <a:schemeClr val="dk1"/>
                </a:solidFill>
              </a:rPr>
              <a:t>strong regional economies, </a:t>
            </a:r>
            <a:r>
              <a:rPr lang="en-US" dirty="0">
                <a:solidFill>
                  <a:schemeClr val="dk1"/>
                </a:solidFill>
              </a:rPr>
              <a:t>and </a:t>
            </a:r>
            <a:r>
              <a:rPr lang="en-US" dirty="0" smtClean="0">
                <a:solidFill>
                  <a:schemeClr val="dk1"/>
                </a:solidFill>
              </a:rPr>
              <a:t>play an active role in community and workforce development; and;</a:t>
            </a:r>
          </a:p>
          <a:p>
            <a:pPr marL="342900" indent="-342900">
              <a:buFont typeface="+mj-lt"/>
              <a:buAutoNum type="arabicPeriod"/>
            </a:pPr>
            <a:endParaRPr lang="en-US" dirty="0" smtClean="0">
              <a:solidFill>
                <a:schemeClr val="dk1"/>
              </a:solidFill>
            </a:endParaRPr>
          </a:p>
          <a:p>
            <a:pPr marL="342900" indent="-342900">
              <a:buFont typeface="+mj-lt"/>
              <a:buAutoNum type="arabicPeriod"/>
            </a:pPr>
            <a:r>
              <a:rPr lang="en-US" dirty="0" smtClean="0">
                <a:solidFill>
                  <a:schemeClr val="dk1"/>
                </a:solidFill>
              </a:rPr>
              <a:t>Continuously improve </a:t>
            </a:r>
            <a:r>
              <a:rPr lang="en-US" dirty="0">
                <a:solidFill>
                  <a:schemeClr val="dk1"/>
                </a:solidFill>
              </a:rPr>
              <a:t>through </a:t>
            </a:r>
            <a:r>
              <a:rPr lang="en-US" dirty="0" smtClean="0">
                <a:solidFill>
                  <a:schemeClr val="dk1"/>
                </a:solidFill>
              </a:rPr>
              <a:t>accountability, best practice identification, evaluation, and data driven decision making</a:t>
            </a:r>
            <a:endParaRPr lang="en-US" dirty="0">
              <a:solidFill>
                <a:schemeClr val="dk1"/>
              </a:solidFill>
            </a:endParaRPr>
          </a:p>
        </p:txBody>
      </p:sp>
    </p:spTree>
    <p:extLst>
      <p:ext uri="{BB962C8B-B14F-4D97-AF65-F5344CB8AC3E}">
        <p14:creationId xmlns:p14="http://schemas.microsoft.com/office/powerpoint/2010/main" val="1719451322"/>
      </p:ext>
    </p:extLst>
  </p:cSld>
  <p:clrMapOvr>
    <a:masterClrMapping/>
  </p:clrMapOvr>
  <p:transition/>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STYLE" val="AcnSubjectTitle"/>
  <p:tag name="DATE" val="8/4/2008 11:33:24 AM"/>
</p:tagLst>
</file>

<file path=ppt/tags/tag10.xml><?xml version="1.0" encoding="utf-8"?>
<p:tagLst xmlns:a="http://schemas.openxmlformats.org/drawingml/2006/main" xmlns:r="http://schemas.openxmlformats.org/officeDocument/2006/relationships" xmlns:p="http://schemas.openxmlformats.org/presentationml/2006/main">
  <p:tag name="STYLE" val="AcnFootnote"/>
  <p:tag name="DATE" val="8/4/2008 11:33:25 AM"/>
</p:tagLst>
</file>

<file path=ppt/tags/tag11.xml><?xml version="1.0" encoding="utf-8"?>
<p:tagLst xmlns:a="http://schemas.openxmlformats.org/drawingml/2006/main" xmlns:r="http://schemas.openxmlformats.org/officeDocument/2006/relationships" xmlns:p="http://schemas.openxmlformats.org/presentationml/2006/main">
  <p:tag name="STYLE" val="AcnSubjectTitle"/>
  <p:tag name="DATE" val="8/4/2008 11:33:24 AM"/>
</p:tagLst>
</file>

<file path=ppt/tags/tag12.xml><?xml version="1.0" encoding="utf-8"?>
<p:tagLst xmlns:a="http://schemas.openxmlformats.org/drawingml/2006/main" xmlns:r="http://schemas.openxmlformats.org/officeDocument/2006/relationships" xmlns:p="http://schemas.openxmlformats.org/presentationml/2006/main">
  <p:tag name="STYLE" val="AcnFootnote"/>
  <p:tag name="DATE" val="8/4/2008 11:33:25 AM"/>
</p:tagLst>
</file>

<file path=ppt/tags/tag13.xml><?xml version="1.0" encoding="utf-8"?>
<p:tagLst xmlns:a="http://schemas.openxmlformats.org/drawingml/2006/main" xmlns:r="http://schemas.openxmlformats.org/officeDocument/2006/relationships" xmlns:p="http://schemas.openxmlformats.org/presentationml/2006/main">
  <p:tag name="STYLE" val="AcnSubjectTitle"/>
  <p:tag name="DATE" val="8/4/2008 11:33:24 AM"/>
</p:tagLst>
</file>

<file path=ppt/tags/tag14.xml><?xml version="1.0" encoding="utf-8"?>
<p:tagLst xmlns:a="http://schemas.openxmlformats.org/drawingml/2006/main" xmlns:r="http://schemas.openxmlformats.org/officeDocument/2006/relationships" xmlns:p="http://schemas.openxmlformats.org/presentationml/2006/main">
  <p:tag name="STYLE" val="AcnFootnote"/>
  <p:tag name="DATE" val="8/4/2008 11:33:25 AM"/>
</p:tagLst>
</file>

<file path=ppt/tags/tag2.xml><?xml version="1.0" encoding="utf-8"?>
<p:tagLst xmlns:a="http://schemas.openxmlformats.org/drawingml/2006/main" xmlns:r="http://schemas.openxmlformats.org/officeDocument/2006/relationships" xmlns:p="http://schemas.openxmlformats.org/presentationml/2006/main">
  <p:tag name="STYLE" val="AcnFootnote"/>
  <p:tag name="DATE" val="8/4/2008 11:33:25 AM"/>
</p:tagLst>
</file>

<file path=ppt/tags/tag3.xml><?xml version="1.0" encoding="utf-8"?>
<p:tagLst xmlns:a="http://schemas.openxmlformats.org/drawingml/2006/main" xmlns:r="http://schemas.openxmlformats.org/officeDocument/2006/relationships" xmlns:p="http://schemas.openxmlformats.org/presentationml/2006/main">
  <p:tag name="STYLE" val="AcnSubjectTitle"/>
  <p:tag name="DATE" val="8/4/2008 11:33:24 AM"/>
</p:tagLst>
</file>

<file path=ppt/tags/tag4.xml><?xml version="1.0" encoding="utf-8"?>
<p:tagLst xmlns:a="http://schemas.openxmlformats.org/drawingml/2006/main" xmlns:r="http://schemas.openxmlformats.org/officeDocument/2006/relationships" xmlns:p="http://schemas.openxmlformats.org/presentationml/2006/main">
  <p:tag name="STYLE" val="AcnFootnote"/>
  <p:tag name="DATE" val="8/4/2008 11:33:25 AM"/>
</p:tagLst>
</file>

<file path=ppt/tags/tag5.xml><?xml version="1.0" encoding="utf-8"?>
<p:tagLst xmlns:a="http://schemas.openxmlformats.org/drawingml/2006/main" xmlns:r="http://schemas.openxmlformats.org/officeDocument/2006/relationships" xmlns:p="http://schemas.openxmlformats.org/presentationml/2006/main">
  <p:tag name="STYLE" val="AcnSubjectTitle"/>
  <p:tag name="DATE" val="8/4/2008 11:33:24 AM"/>
</p:tagLst>
</file>

<file path=ppt/tags/tag6.xml><?xml version="1.0" encoding="utf-8"?>
<p:tagLst xmlns:a="http://schemas.openxmlformats.org/drawingml/2006/main" xmlns:r="http://schemas.openxmlformats.org/officeDocument/2006/relationships" xmlns:p="http://schemas.openxmlformats.org/presentationml/2006/main">
  <p:tag name="STYLE" val="AcnFootnote"/>
  <p:tag name="DATE" val="8/4/2008 11:33:25 AM"/>
</p:tagLst>
</file>

<file path=ppt/tags/tag7.xml><?xml version="1.0" encoding="utf-8"?>
<p:tagLst xmlns:a="http://schemas.openxmlformats.org/drawingml/2006/main" xmlns:r="http://schemas.openxmlformats.org/officeDocument/2006/relationships" xmlns:p="http://schemas.openxmlformats.org/presentationml/2006/main">
  <p:tag name="STYLE" val="AcnSubjectTitle"/>
  <p:tag name="DATE" val="8/4/2008 11:33:24 AM"/>
</p:tagLst>
</file>

<file path=ppt/tags/tag8.xml><?xml version="1.0" encoding="utf-8"?>
<p:tagLst xmlns:a="http://schemas.openxmlformats.org/drawingml/2006/main" xmlns:r="http://schemas.openxmlformats.org/officeDocument/2006/relationships" xmlns:p="http://schemas.openxmlformats.org/presentationml/2006/main">
  <p:tag name="STYLE" val="AcnFootnote"/>
  <p:tag name="DATE" val="8/4/2008 11:33:25 AM"/>
</p:tagLst>
</file>

<file path=ppt/tags/tag9.xml><?xml version="1.0" encoding="utf-8"?>
<p:tagLst xmlns:a="http://schemas.openxmlformats.org/drawingml/2006/main" xmlns:r="http://schemas.openxmlformats.org/officeDocument/2006/relationships" xmlns:p="http://schemas.openxmlformats.org/presentationml/2006/main">
  <p:tag name="STYLE" val="AcnSubjectTitle"/>
  <p:tag name="DATE" val="8/4/2008 11:33:24 AM"/>
</p:tagLst>
</file>

<file path=ppt/theme/theme1.xml><?xml version="1.0" encoding="utf-8"?>
<a:theme xmlns:a="http://schemas.openxmlformats.org/drawingml/2006/main" name="1_Blue Presentation Template - MA HHS - small logos">
  <a:themeElements>
    <a:clrScheme name="">
      <a:dk1>
        <a:srgbClr val="000000"/>
      </a:dk1>
      <a:lt1>
        <a:srgbClr val="FFFFFF"/>
      </a:lt1>
      <a:dk2>
        <a:srgbClr val="003366"/>
      </a:dk2>
      <a:lt2>
        <a:srgbClr val="B4B4B4"/>
      </a:lt2>
      <a:accent1>
        <a:srgbClr val="FFFFCC"/>
      </a:accent1>
      <a:accent2>
        <a:srgbClr val="003399"/>
      </a:accent2>
      <a:accent3>
        <a:srgbClr val="FFFFFF"/>
      </a:accent3>
      <a:accent4>
        <a:srgbClr val="000000"/>
      </a:accent4>
      <a:accent5>
        <a:srgbClr val="FFFFE2"/>
      </a:accent5>
      <a:accent6>
        <a:srgbClr val="002D8A"/>
      </a:accent6>
      <a:hlink>
        <a:srgbClr val="CCCCFF"/>
      </a:hlink>
      <a:folHlink>
        <a:srgbClr val="FFFFFF"/>
      </a:folHlink>
    </a:clrScheme>
    <a:fontScheme name="1_Blue Presentation Template - MA HHS - small logos">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accent2"/>
          </a:solidFill>
          <a:prstDash val="solid"/>
          <a:round/>
          <a:headEnd type="none" w="med" len="med"/>
          <a:tailEnd type="none" w="med" len="med"/>
        </a:ln>
        <a:effectLst/>
      </a:spPr>
      <a:bodyPr vert="horz" wrap="square" lIns="45720" tIns="45720" rIns="45720" bIns="45720" numCol="1" anchor="ctr"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1600" b="0" i="0" u="none" strike="noStrike" cap="none" normalizeH="0" baseline="0" smtClean="0">
            <a:ln>
              <a:noFill/>
            </a:ln>
            <a:solidFill>
              <a:schemeClr val="tx1"/>
            </a:solidFill>
            <a:effectLst/>
            <a:latin typeface="Arial"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accent2"/>
          </a:solidFill>
          <a:prstDash val="solid"/>
          <a:round/>
          <a:headEnd type="none" w="med" len="med"/>
          <a:tailEnd type="none" w="med" len="med"/>
        </a:ln>
        <a:effectLst/>
      </a:spPr>
      <a:bodyPr vert="horz" wrap="square" lIns="45720" tIns="45720" rIns="45720" bIns="45720" numCol="1" anchor="ctr"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1600" b="0" i="0" u="none" strike="noStrike" cap="none" normalizeH="0" baseline="0" smtClean="0">
            <a:ln>
              <a:noFill/>
            </a:ln>
            <a:solidFill>
              <a:schemeClr val="tx1"/>
            </a:solidFill>
            <a:effectLst/>
            <a:latin typeface="Arial" pitchFamily="34" charset="0"/>
          </a:defRPr>
        </a:defPPr>
      </a:lstStyle>
    </a:lnDef>
  </a:objectDefaults>
  <a:extraClrSchemeLst>
    <a:extraClrScheme>
      <a:clrScheme name="1_Blue Presentation Template - MA HHS - small logos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1_Blue Presentation Template - MA HHS - small logos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1_Blue Presentation Template - MA HHS - small logos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1_Blue Presentation Template - MA HHS - small logos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1_Blue Presentation Template - MA HHS - small logos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1_Blue Presentation Template - MA HHS - small logos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1_Blue Presentation Template - MA HHS - small logos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2_Blue Presentation Template - MA HHS - small logos">
  <a:themeElements>
    <a:clrScheme name="">
      <a:dk1>
        <a:srgbClr val="000000"/>
      </a:dk1>
      <a:lt1>
        <a:srgbClr val="FFFFFF"/>
      </a:lt1>
      <a:dk2>
        <a:srgbClr val="003366"/>
      </a:dk2>
      <a:lt2>
        <a:srgbClr val="B4B4B4"/>
      </a:lt2>
      <a:accent1>
        <a:srgbClr val="FFFFCC"/>
      </a:accent1>
      <a:accent2>
        <a:srgbClr val="003399"/>
      </a:accent2>
      <a:accent3>
        <a:srgbClr val="FFFFFF"/>
      </a:accent3>
      <a:accent4>
        <a:srgbClr val="000000"/>
      </a:accent4>
      <a:accent5>
        <a:srgbClr val="FFFFE2"/>
      </a:accent5>
      <a:accent6>
        <a:srgbClr val="002D8A"/>
      </a:accent6>
      <a:hlink>
        <a:srgbClr val="CCCCFF"/>
      </a:hlink>
      <a:folHlink>
        <a:srgbClr val="FFFFFF"/>
      </a:folHlink>
    </a:clrScheme>
    <a:fontScheme name="1_Blue Presentation Template - MA HHS - small logos">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accent2"/>
          </a:solidFill>
          <a:prstDash val="solid"/>
          <a:round/>
          <a:headEnd type="none" w="med" len="med"/>
          <a:tailEnd type="none" w="med" len="med"/>
        </a:ln>
        <a:effectLst/>
      </a:spPr>
      <a:bodyPr vert="horz" wrap="square" lIns="45720" tIns="45720" rIns="45720" bIns="45720" numCol="1" anchor="ctr"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1600" b="0" i="0" u="none" strike="noStrike" cap="none" normalizeH="0" baseline="0" smtClean="0">
            <a:ln>
              <a:noFill/>
            </a:ln>
            <a:solidFill>
              <a:schemeClr val="tx1"/>
            </a:solidFill>
            <a:effectLst/>
            <a:latin typeface="Arial"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accent2"/>
          </a:solidFill>
          <a:prstDash val="solid"/>
          <a:round/>
          <a:headEnd type="none" w="med" len="med"/>
          <a:tailEnd type="none" w="med" len="med"/>
        </a:ln>
        <a:effectLst/>
      </a:spPr>
      <a:bodyPr vert="horz" wrap="square" lIns="45720" tIns="45720" rIns="45720" bIns="45720" numCol="1" anchor="ctr"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1600" b="0" i="0" u="none" strike="noStrike" cap="none" normalizeH="0" baseline="0" smtClean="0">
            <a:ln>
              <a:noFill/>
            </a:ln>
            <a:solidFill>
              <a:schemeClr val="tx1"/>
            </a:solidFill>
            <a:effectLst/>
            <a:latin typeface="Arial" pitchFamily="34" charset="0"/>
          </a:defRPr>
        </a:defPPr>
      </a:lstStyle>
    </a:lnDef>
    <a:txDef>
      <a:spPr/>
      <a:bodyPr/>
      <a:lstStyle>
        <a:defPPr marL="0" indent="0">
          <a:buFont typeface="Wingdings" pitchFamily="2" charset="2"/>
          <a:buNone/>
          <a:defRPr sz="2400" dirty="0" smtClean="0">
            <a:solidFill>
              <a:schemeClr val="dk1"/>
            </a:solidFill>
            <a:latin typeface="Book Antiqua" pitchFamily="18" charset="0"/>
          </a:defRPr>
        </a:defPPr>
      </a:lstStyle>
    </a:txDef>
  </a:objectDefaults>
  <a:extraClrSchemeLst>
    <a:extraClrScheme>
      <a:clrScheme name="1_Blue Presentation Template - MA HHS - small logos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1_Blue Presentation Template - MA HHS - small logos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1_Blue Presentation Template - MA HHS - small logos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1_Blue Presentation Template - MA HHS - small logos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1_Blue Presentation Template - MA HHS - small logos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1_Blue Presentation Template - MA HHS - small logos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1_Blue Presentation Template - MA HHS - small logos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3_Blue Presentation Template - MA HHS - small logos">
  <a:themeElements>
    <a:clrScheme name="">
      <a:dk1>
        <a:srgbClr val="000000"/>
      </a:dk1>
      <a:lt1>
        <a:srgbClr val="FFFFFF"/>
      </a:lt1>
      <a:dk2>
        <a:srgbClr val="003366"/>
      </a:dk2>
      <a:lt2>
        <a:srgbClr val="B4B4B4"/>
      </a:lt2>
      <a:accent1>
        <a:srgbClr val="FFFFCC"/>
      </a:accent1>
      <a:accent2>
        <a:srgbClr val="003399"/>
      </a:accent2>
      <a:accent3>
        <a:srgbClr val="FFFFFF"/>
      </a:accent3>
      <a:accent4>
        <a:srgbClr val="000000"/>
      </a:accent4>
      <a:accent5>
        <a:srgbClr val="FFFFE2"/>
      </a:accent5>
      <a:accent6>
        <a:srgbClr val="002D8A"/>
      </a:accent6>
      <a:hlink>
        <a:srgbClr val="CCCCFF"/>
      </a:hlink>
      <a:folHlink>
        <a:srgbClr val="FFFFFF"/>
      </a:folHlink>
    </a:clrScheme>
    <a:fontScheme name="1_Blue Presentation Template - MA HHS - small logos">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accent2"/>
          </a:solidFill>
          <a:prstDash val="solid"/>
          <a:round/>
          <a:headEnd type="none" w="med" len="med"/>
          <a:tailEnd type="none" w="med" len="med"/>
        </a:ln>
        <a:effectLst/>
      </a:spPr>
      <a:bodyPr vert="horz" wrap="square" lIns="45720" tIns="45720" rIns="45720" bIns="45720" numCol="1" anchor="ctr"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1600" b="0" i="0" u="none" strike="noStrike" cap="none" normalizeH="0" baseline="0" smtClean="0">
            <a:ln>
              <a:noFill/>
            </a:ln>
            <a:solidFill>
              <a:schemeClr val="tx1"/>
            </a:solidFill>
            <a:effectLst/>
            <a:latin typeface="Arial"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accent2"/>
          </a:solidFill>
          <a:prstDash val="solid"/>
          <a:round/>
          <a:headEnd type="none" w="med" len="med"/>
          <a:tailEnd type="none" w="med" len="med"/>
        </a:ln>
        <a:effectLst/>
      </a:spPr>
      <a:bodyPr vert="horz" wrap="square" lIns="45720" tIns="45720" rIns="45720" bIns="45720" numCol="1" anchor="ctr"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1600" b="0" i="0" u="none" strike="noStrike" cap="none" normalizeH="0" baseline="0" smtClean="0">
            <a:ln>
              <a:noFill/>
            </a:ln>
            <a:solidFill>
              <a:schemeClr val="tx1"/>
            </a:solidFill>
            <a:effectLst/>
            <a:latin typeface="Arial" pitchFamily="34" charset="0"/>
          </a:defRPr>
        </a:defPPr>
      </a:lstStyle>
    </a:lnDef>
    <a:txDef>
      <a:spPr/>
      <a:bodyPr/>
      <a:lstStyle>
        <a:defPPr marL="0" indent="0">
          <a:buFont typeface="Wingdings" pitchFamily="2" charset="2"/>
          <a:buNone/>
          <a:defRPr sz="2400" dirty="0" smtClean="0">
            <a:solidFill>
              <a:schemeClr val="dk1"/>
            </a:solidFill>
            <a:latin typeface="Book Antiqua" pitchFamily="18" charset="0"/>
          </a:defRPr>
        </a:defPPr>
      </a:lstStyle>
    </a:txDef>
  </a:objectDefaults>
  <a:extraClrSchemeLst>
    <a:extraClrScheme>
      <a:clrScheme name="1_Blue Presentation Template - MA HHS - small logos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1_Blue Presentation Template - MA HHS - small logos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1_Blue Presentation Template - MA HHS - small logos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1_Blue Presentation Template - MA HHS - small logos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1_Blue Presentation Template - MA HHS - small logos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1_Blue Presentation Template - MA HHS - small logos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1_Blue Presentation Template - MA HHS - small logos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4_Blue Presentation Template - MA HHS - small logos">
  <a:themeElements>
    <a:clrScheme name="">
      <a:dk1>
        <a:srgbClr val="000000"/>
      </a:dk1>
      <a:lt1>
        <a:srgbClr val="FFFFFF"/>
      </a:lt1>
      <a:dk2>
        <a:srgbClr val="003366"/>
      </a:dk2>
      <a:lt2>
        <a:srgbClr val="B4B4B4"/>
      </a:lt2>
      <a:accent1>
        <a:srgbClr val="FFFFCC"/>
      </a:accent1>
      <a:accent2>
        <a:srgbClr val="003399"/>
      </a:accent2>
      <a:accent3>
        <a:srgbClr val="FFFFFF"/>
      </a:accent3>
      <a:accent4>
        <a:srgbClr val="000000"/>
      </a:accent4>
      <a:accent5>
        <a:srgbClr val="FFFFE2"/>
      </a:accent5>
      <a:accent6>
        <a:srgbClr val="002D8A"/>
      </a:accent6>
      <a:hlink>
        <a:srgbClr val="CCCCFF"/>
      </a:hlink>
      <a:folHlink>
        <a:srgbClr val="FFFFFF"/>
      </a:folHlink>
    </a:clrScheme>
    <a:fontScheme name="1_Blue Presentation Template - MA HHS - small logos">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accent2"/>
          </a:solidFill>
          <a:prstDash val="solid"/>
          <a:round/>
          <a:headEnd type="none" w="med" len="med"/>
          <a:tailEnd type="none" w="med" len="med"/>
        </a:ln>
        <a:effectLst/>
      </a:spPr>
      <a:bodyPr vert="horz" wrap="square" lIns="45720" tIns="45720" rIns="45720" bIns="45720" numCol="1" anchor="ctr"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1600" b="0" i="0" u="none" strike="noStrike" cap="none" normalizeH="0" baseline="0" smtClean="0">
            <a:ln>
              <a:noFill/>
            </a:ln>
            <a:solidFill>
              <a:schemeClr val="tx1"/>
            </a:solidFill>
            <a:effectLst/>
            <a:latin typeface="Arial"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accent2"/>
          </a:solidFill>
          <a:prstDash val="solid"/>
          <a:round/>
          <a:headEnd type="none" w="med" len="med"/>
          <a:tailEnd type="none" w="med" len="med"/>
        </a:ln>
        <a:effectLst/>
      </a:spPr>
      <a:bodyPr vert="horz" wrap="square" lIns="45720" tIns="45720" rIns="45720" bIns="45720" numCol="1" anchor="ctr"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1600" b="0" i="0" u="none" strike="noStrike" cap="none" normalizeH="0" baseline="0" smtClean="0">
            <a:ln>
              <a:noFill/>
            </a:ln>
            <a:solidFill>
              <a:schemeClr val="tx1"/>
            </a:solidFill>
            <a:effectLst/>
            <a:latin typeface="Arial" pitchFamily="34" charset="0"/>
          </a:defRPr>
        </a:defPPr>
      </a:lstStyle>
    </a:lnDef>
    <a:txDef>
      <a:spPr/>
      <a:bodyPr/>
      <a:lstStyle>
        <a:defPPr marL="0" indent="0">
          <a:buFont typeface="Wingdings" pitchFamily="2" charset="2"/>
          <a:buNone/>
          <a:defRPr sz="2400" dirty="0" smtClean="0">
            <a:solidFill>
              <a:schemeClr val="dk1"/>
            </a:solidFill>
            <a:latin typeface="Book Antiqua" pitchFamily="18" charset="0"/>
          </a:defRPr>
        </a:defPPr>
      </a:lstStyle>
    </a:txDef>
  </a:objectDefaults>
  <a:extraClrSchemeLst>
    <a:extraClrScheme>
      <a:clrScheme name="1_Blue Presentation Template - MA HHS - small logos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1_Blue Presentation Template - MA HHS - small logos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1_Blue Presentation Template - MA HHS - small logos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1_Blue Presentation Template - MA HHS - small logos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1_Blue Presentation Template - MA HHS - small logos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1_Blue Presentation Template - MA HHS - small logos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1_Blue Presentation Template - MA HHS - small logos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5_Blue Presentation Template - MA HHS - small logos">
  <a:themeElements>
    <a:clrScheme name="">
      <a:dk1>
        <a:srgbClr val="000000"/>
      </a:dk1>
      <a:lt1>
        <a:srgbClr val="FFFFFF"/>
      </a:lt1>
      <a:dk2>
        <a:srgbClr val="003366"/>
      </a:dk2>
      <a:lt2>
        <a:srgbClr val="B4B4B4"/>
      </a:lt2>
      <a:accent1>
        <a:srgbClr val="FFFFCC"/>
      </a:accent1>
      <a:accent2>
        <a:srgbClr val="003399"/>
      </a:accent2>
      <a:accent3>
        <a:srgbClr val="FFFFFF"/>
      </a:accent3>
      <a:accent4>
        <a:srgbClr val="000000"/>
      </a:accent4>
      <a:accent5>
        <a:srgbClr val="FFFFE2"/>
      </a:accent5>
      <a:accent6>
        <a:srgbClr val="002D8A"/>
      </a:accent6>
      <a:hlink>
        <a:srgbClr val="CCCCFF"/>
      </a:hlink>
      <a:folHlink>
        <a:srgbClr val="FFFFFF"/>
      </a:folHlink>
    </a:clrScheme>
    <a:fontScheme name="1_Blue Presentation Template - MA HHS - small logos">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accent2"/>
          </a:solidFill>
          <a:prstDash val="solid"/>
          <a:round/>
          <a:headEnd type="none" w="med" len="med"/>
          <a:tailEnd type="none" w="med" len="med"/>
        </a:ln>
        <a:effectLst/>
      </a:spPr>
      <a:bodyPr vert="horz" wrap="square" lIns="45720" tIns="45720" rIns="45720" bIns="45720" numCol="1" anchor="ctr"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1600" b="0" i="0" u="none" strike="noStrike" cap="none" normalizeH="0" baseline="0" smtClean="0">
            <a:ln>
              <a:noFill/>
            </a:ln>
            <a:solidFill>
              <a:schemeClr val="tx1"/>
            </a:solidFill>
            <a:effectLst/>
            <a:latin typeface="Arial"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accent2"/>
          </a:solidFill>
          <a:prstDash val="solid"/>
          <a:round/>
          <a:headEnd type="none" w="med" len="med"/>
          <a:tailEnd type="none" w="med" len="med"/>
        </a:ln>
        <a:effectLst/>
      </a:spPr>
      <a:bodyPr vert="horz" wrap="square" lIns="45720" tIns="45720" rIns="45720" bIns="45720" numCol="1" anchor="ctr"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1600" b="0" i="0" u="none" strike="noStrike" cap="none" normalizeH="0" baseline="0" smtClean="0">
            <a:ln>
              <a:noFill/>
            </a:ln>
            <a:solidFill>
              <a:schemeClr val="tx1"/>
            </a:solidFill>
            <a:effectLst/>
            <a:latin typeface="Arial" pitchFamily="34" charset="0"/>
          </a:defRPr>
        </a:defPPr>
      </a:lstStyle>
    </a:lnDef>
    <a:txDef>
      <a:spPr/>
      <a:bodyPr/>
      <a:lstStyle>
        <a:defPPr marL="0" indent="0">
          <a:buFont typeface="Wingdings" pitchFamily="2" charset="2"/>
          <a:buNone/>
          <a:defRPr sz="2400" dirty="0" smtClean="0">
            <a:solidFill>
              <a:schemeClr val="dk1"/>
            </a:solidFill>
            <a:latin typeface="Book Antiqua" pitchFamily="18" charset="0"/>
          </a:defRPr>
        </a:defPPr>
      </a:lstStyle>
    </a:txDef>
  </a:objectDefaults>
  <a:extraClrSchemeLst>
    <a:extraClrScheme>
      <a:clrScheme name="1_Blue Presentation Template - MA HHS - small logos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1_Blue Presentation Template - MA HHS - small logos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1_Blue Presentation Template - MA HHS - small logos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1_Blue Presentation Template - MA HHS - small logos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1_Blue Presentation Template - MA HHS - small logos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1_Blue Presentation Template - MA HHS - small logos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1_Blue Presentation Template - MA HHS - small logos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6_Blue Presentation Template - MA HHS - small logos">
  <a:themeElements>
    <a:clrScheme name="">
      <a:dk1>
        <a:srgbClr val="000000"/>
      </a:dk1>
      <a:lt1>
        <a:srgbClr val="FFFFFF"/>
      </a:lt1>
      <a:dk2>
        <a:srgbClr val="003366"/>
      </a:dk2>
      <a:lt2>
        <a:srgbClr val="B4B4B4"/>
      </a:lt2>
      <a:accent1>
        <a:srgbClr val="FFFFCC"/>
      </a:accent1>
      <a:accent2>
        <a:srgbClr val="003399"/>
      </a:accent2>
      <a:accent3>
        <a:srgbClr val="FFFFFF"/>
      </a:accent3>
      <a:accent4>
        <a:srgbClr val="000000"/>
      </a:accent4>
      <a:accent5>
        <a:srgbClr val="FFFFE2"/>
      </a:accent5>
      <a:accent6>
        <a:srgbClr val="002D8A"/>
      </a:accent6>
      <a:hlink>
        <a:srgbClr val="CCCCFF"/>
      </a:hlink>
      <a:folHlink>
        <a:srgbClr val="FFFFFF"/>
      </a:folHlink>
    </a:clrScheme>
    <a:fontScheme name="1_Blue Presentation Template - MA HHS - small logos">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accent2"/>
          </a:solidFill>
          <a:prstDash val="solid"/>
          <a:round/>
          <a:headEnd type="none" w="med" len="med"/>
          <a:tailEnd type="none" w="med" len="med"/>
        </a:ln>
        <a:effectLst/>
      </a:spPr>
      <a:bodyPr vert="horz" wrap="square" lIns="45720" tIns="45720" rIns="45720" bIns="45720" numCol="1" anchor="ctr"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1600" b="0" i="0" u="none" strike="noStrike" cap="none" normalizeH="0" baseline="0" smtClean="0">
            <a:ln>
              <a:noFill/>
            </a:ln>
            <a:solidFill>
              <a:schemeClr val="tx1"/>
            </a:solidFill>
            <a:effectLst/>
            <a:latin typeface="Arial"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accent2"/>
          </a:solidFill>
          <a:prstDash val="solid"/>
          <a:round/>
          <a:headEnd type="none" w="med" len="med"/>
          <a:tailEnd type="none" w="med" len="med"/>
        </a:ln>
        <a:effectLst/>
      </a:spPr>
      <a:bodyPr vert="horz" wrap="square" lIns="45720" tIns="45720" rIns="45720" bIns="45720" numCol="1" anchor="ctr"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1600" b="0" i="0" u="none" strike="noStrike" cap="none" normalizeH="0" baseline="0" smtClean="0">
            <a:ln>
              <a:noFill/>
            </a:ln>
            <a:solidFill>
              <a:schemeClr val="tx1"/>
            </a:solidFill>
            <a:effectLst/>
            <a:latin typeface="Arial" pitchFamily="34" charset="0"/>
          </a:defRPr>
        </a:defPPr>
      </a:lstStyle>
    </a:lnDef>
    <a:txDef>
      <a:spPr/>
      <a:bodyPr/>
      <a:lstStyle>
        <a:defPPr marL="0" indent="0">
          <a:buFont typeface="Wingdings" pitchFamily="2" charset="2"/>
          <a:buNone/>
          <a:defRPr sz="2400" dirty="0" smtClean="0">
            <a:solidFill>
              <a:schemeClr val="dk1"/>
            </a:solidFill>
            <a:latin typeface="Book Antiqua" pitchFamily="18" charset="0"/>
          </a:defRPr>
        </a:defPPr>
      </a:lstStyle>
    </a:txDef>
  </a:objectDefaults>
  <a:extraClrSchemeLst>
    <a:extraClrScheme>
      <a:clrScheme name="1_Blue Presentation Template - MA HHS - small logos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1_Blue Presentation Template - MA HHS - small logos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1_Blue Presentation Template - MA HHS - small logos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1_Blue Presentation Template - MA HHS - small logos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1_Blue Presentation Template - MA HHS - small logos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1_Blue Presentation Template - MA HHS - small logos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1_Blue Presentation Template - MA HHS - small logos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7.xml><?xml version="1.0" encoding="utf-8"?>
<a:theme xmlns:a="http://schemas.openxmlformats.org/drawingml/2006/main" name="7_Blue Presentation Template - MA HHS - small logos">
  <a:themeElements>
    <a:clrScheme name="">
      <a:dk1>
        <a:srgbClr val="000000"/>
      </a:dk1>
      <a:lt1>
        <a:srgbClr val="FFFFFF"/>
      </a:lt1>
      <a:dk2>
        <a:srgbClr val="003366"/>
      </a:dk2>
      <a:lt2>
        <a:srgbClr val="B4B4B4"/>
      </a:lt2>
      <a:accent1>
        <a:srgbClr val="FFFFCC"/>
      </a:accent1>
      <a:accent2>
        <a:srgbClr val="003399"/>
      </a:accent2>
      <a:accent3>
        <a:srgbClr val="FFFFFF"/>
      </a:accent3>
      <a:accent4>
        <a:srgbClr val="000000"/>
      </a:accent4>
      <a:accent5>
        <a:srgbClr val="FFFFE2"/>
      </a:accent5>
      <a:accent6>
        <a:srgbClr val="002D8A"/>
      </a:accent6>
      <a:hlink>
        <a:srgbClr val="CCCCFF"/>
      </a:hlink>
      <a:folHlink>
        <a:srgbClr val="FFFFFF"/>
      </a:folHlink>
    </a:clrScheme>
    <a:fontScheme name="1_Blue Presentation Template - MA HHS - small logos">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accent2"/>
          </a:solidFill>
          <a:prstDash val="solid"/>
          <a:round/>
          <a:headEnd type="none" w="med" len="med"/>
          <a:tailEnd type="none" w="med" len="med"/>
        </a:ln>
        <a:effectLst/>
      </a:spPr>
      <a:bodyPr vert="horz" wrap="square" lIns="45720" tIns="45720" rIns="45720" bIns="45720" numCol="1" anchor="ctr"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1600" b="0" i="0" u="none" strike="noStrike" cap="none" normalizeH="0" baseline="0" smtClean="0">
            <a:ln>
              <a:noFill/>
            </a:ln>
            <a:solidFill>
              <a:schemeClr val="tx1"/>
            </a:solidFill>
            <a:effectLst/>
            <a:latin typeface="Arial"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accent2"/>
          </a:solidFill>
          <a:prstDash val="solid"/>
          <a:round/>
          <a:headEnd type="none" w="med" len="med"/>
          <a:tailEnd type="none" w="med" len="med"/>
        </a:ln>
        <a:effectLst/>
      </a:spPr>
      <a:bodyPr vert="horz" wrap="square" lIns="45720" tIns="45720" rIns="45720" bIns="45720" numCol="1" anchor="ctr"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1600" b="0" i="0" u="none" strike="noStrike" cap="none" normalizeH="0" baseline="0" smtClean="0">
            <a:ln>
              <a:noFill/>
            </a:ln>
            <a:solidFill>
              <a:schemeClr val="tx1"/>
            </a:solidFill>
            <a:effectLst/>
            <a:latin typeface="Arial" pitchFamily="34" charset="0"/>
          </a:defRPr>
        </a:defPPr>
      </a:lstStyle>
    </a:lnDef>
  </a:objectDefaults>
  <a:extraClrSchemeLst>
    <a:extraClrScheme>
      <a:clrScheme name="1_Blue Presentation Template - MA HHS - small logos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1_Blue Presentation Template - MA HHS - small logos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1_Blue Presentation Template - MA HHS - small logos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1_Blue Presentation Template - MA HHS - small logos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1_Blue Presentation Template - MA HHS - small logos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1_Blue Presentation Template - MA HHS - small logos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1_Blue Presentation Template - MA HHS - small logos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8.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9.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7600</TotalTime>
  <Words>4802</Words>
  <Application>Microsoft Office PowerPoint</Application>
  <PresentationFormat>On-screen Show (4:3)</PresentationFormat>
  <Paragraphs>577</Paragraphs>
  <Slides>43</Slides>
  <Notes>11</Notes>
  <HiddenSlides>0</HiddenSlides>
  <MMClips>0</MMClips>
  <ScaleCrop>false</ScaleCrop>
  <HeadingPairs>
    <vt:vector size="6" baseType="variant">
      <vt:variant>
        <vt:lpstr>Theme</vt:lpstr>
      </vt:variant>
      <vt:variant>
        <vt:i4>7</vt:i4>
      </vt:variant>
      <vt:variant>
        <vt:lpstr>Embedded OLE Servers</vt:lpstr>
      </vt:variant>
      <vt:variant>
        <vt:i4>1</vt:i4>
      </vt:variant>
      <vt:variant>
        <vt:lpstr>Slide Titles</vt:lpstr>
      </vt:variant>
      <vt:variant>
        <vt:i4>43</vt:i4>
      </vt:variant>
    </vt:vector>
  </HeadingPairs>
  <TitlesOfParts>
    <vt:vector size="51" baseType="lpstr">
      <vt:lpstr>1_Blue Presentation Template - MA HHS - small logos</vt:lpstr>
      <vt:lpstr>2_Blue Presentation Template - MA HHS - small logos</vt:lpstr>
      <vt:lpstr>3_Blue Presentation Template - MA HHS - small logos</vt:lpstr>
      <vt:lpstr>4_Blue Presentation Template - MA HHS - small logos</vt:lpstr>
      <vt:lpstr>5_Blue Presentation Template - MA HHS - small logos</vt:lpstr>
      <vt:lpstr>6_Blue Presentation Template - MA HHS - small logos</vt:lpstr>
      <vt:lpstr>7_Blue Presentation Template - MA HHS - small logos</vt:lpstr>
      <vt:lpstr>Visio</vt:lpstr>
      <vt:lpstr>PowerPoint Presentation</vt:lpstr>
      <vt:lpstr>PowerPoint Presentation</vt:lpstr>
      <vt:lpstr>WIOA Stakeholder Process (Nov 2014)</vt:lpstr>
      <vt:lpstr>WIOA Planning &amp; Stakeholder Engagement</vt:lpstr>
      <vt:lpstr>WIOA Combined State Plan: Timeline</vt:lpstr>
      <vt:lpstr>PowerPoint Presentation</vt:lpstr>
      <vt:lpstr>Current DOL Funded Workforce System</vt:lpstr>
      <vt:lpstr>Context for Combined State Plan</vt:lpstr>
      <vt:lpstr>WIOA Hallmarks of Excellence</vt:lpstr>
      <vt:lpstr>Key Areas of Work in Combined Plan: WIA to WIOA Comparison</vt:lpstr>
      <vt:lpstr>WIOA Combined State Plan</vt:lpstr>
      <vt:lpstr>WIOA Combined Plan Partners</vt:lpstr>
      <vt:lpstr>Combined Plan: Strategic Planning Elements</vt:lpstr>
      <vt:lpstr>Combined Plan: Vision Statement</vt:lpstr>
      <vt:lpstr>Across Systems: Job Seeker Career Pathway Model </vt:lpstr>
      <vt:lpstr>Combined Plan: Goals &amp; Strategy (I)</vt:lpstr>
      <vt:lpstr>Regional Planning Map</vt:lpstr>
      <vt:lpstr>Combined Plan: Goals &amp; Strategy (II)</vt:lpstr>
      <vt:lpstr>One-Stop Career Center Demand-Driven Model </vt:lpstr>
      <vt:lpstr>Combined Plan: Goals &amp; Strategy (III)</vt:lpstr>
      <vt:lpstr>PowerPoint Presentation</vt:lpstr>
      <vt:lpstr>One-Stop Career Centers:  New Job Seeker Customer Model</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Comments &amp; Feedback</vt:lpstr>
      <vt:lpstr>PowerPoint Presentation</vt:lpstr>
      <vt:lpstr>PowerPoint Presentation</vt:lpstr>
      <vt:lpstr>Impact of WIOA on Unemployment Insurance</vt:lpstr>
      <vt:lpstr>Impact of WIOA on Adult Education</vt:lpstr>
      <vt:lpstr>Impact of WIOA on Adult Education</vt:lpstr>
      <vt:lpstr>Impact of WIOA on MCB Vocational Rehabilitation (VR)</vt:lpstr>
      <vt:lpstr>Impact of WIOA on MRC Vocational Rehabilitation (VR)</vt:lpstr>
      <vt:lpstr>Impact of WIOA on Transitional Assistance (TANF &amp; SNAP)</vt:lpstr>
      <vt:lpstr>PowerPoint Presentation</vt:lpstr>
      <vt:lpstr>Workforce Board Certification  </vt:lpstr>
      <vt:lpstr>Overview of Career Center Re-Design</vt:lpstr>
      <vt:lpstr>PowerPoint Presentation</vt:lpstr>
    </vt:vector>
  </TitlesOfParts>
  <LinksUpToDate>false</LinksUpToDate>
  <SharedDoc>false</SharedDoc>
  <HyperlinksChanged>false</HyperlinksChanged>
  <AppVersion>14.0000</AppVersion>
</Properties>
</file>

<file path=docProps/core.xml><?xml version="1.0" encoding="utf-8"?>
<coreProperties xmlns="http://schemas.openxmlformats.org/package/2006/metadata/core-properties" xmlns:cp="http://schemas.openxmlformats.org/package/2006/metadata/core-properties" xmlns:dc="http://purl.org/dc/elements/1.1/" xmlns:dcterms="http://purl.org/dc/terms/" xmlns:xsi="http://www.w3.org/2001/XMLSchema-instance">
  <dcterms:created xsi:type="dcterms:W3CDTF">2014-04-27T20:43:35Z</dcterms:created>
  <dc:creator>Advani, Ramesh (ANF)</dc:creator>
  <lastModifiedBy>Scott, Cheryl (EOL)</lastModifiedBy>
  <lastPrinted>2015-12-08T00:17:18Z</lastPrinted>
  <dcterms:modified xsi:type="dcterms:W3CDTF">2016-06-10T23:16:53Z</dcterms:modified>
  <revision>706</revision>
  <dc:title>PowerPoint Presentation</dc:title>
</coreProperties>
</file>