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32"/>
  </p:notesMasterIdLst>
  <p:handoutMasterIdLst>
    <p:handoutMasterId r:id="rId33"/>
  </p:handoutMasterIdLst>
  <p:sldIdLst>
    <p:sldId id="618" r:id="rId2"/>
    <p:sldId id="568" r:id="rId3"/>
    <p:sldId id="595" r:id="rId4"/>
    <p:sldId id="580" r:id="rId5"/>
    <p:sldId id="579" r:id="rId6"/>
    <p:sldId id="565" r:id="rId7"/>
    <p:sldId id="578" r:id="rId8"/>
    <p:sldId id="581" r:id="rId9"/>
    <p:sldId id="617" r:id="rId10"/>
    <p:sldId id="566" r:id="rId11"/>
    <p:sldId id="567" r:id="rId12"/>
    <p:sldId id="583" r:id="rId13"/>
    <p:sldId id="411" r:id="rId14"/>
    <p:sldId id="582" r:id="rId15"/>
    <p:sldId id="597" r:id="rId16"/>
    <p:sldId id="598" r:id="rId17"/>
    <p:sldId id="600" r:id="rId18"/>
    <p:sldId id="599" r:id="rId19"/>
    <p:sldId id="601" r:id="rId20"/>
    <p:sldId id="602" r:id="rId21"/>
    <p:sldId id="608" r:id="rId22"/>
    <p:sldId id="606" r:id="rId23"/>
    <p:sldId id="603" r:id="rId24"/>
    <p:sldId id="604" r:id="rId25"/>
    <p:sldId id="605" r:id="rId26"/>
    <p:sldId id="609" r:id="rId27"/>
    <p:sldId id="615" r:id="rId28"/>
    <p:sldId id="616" r:id="rId29"/>
    <p:sldId id="589" r:id="rId30"/>
    <p:sldId id="607"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ne, Mark (ANF)" initials="FM" lastIdx="8" clrIdx="0"/>
  <p:cmAuthor id="1" name="Sanchez, Natalie (ANF)" initials="SN(" lastIdx="0" clrIdx="1"/>
  <p:cmAuthor id="2" name="O'Malley, Helen (ANF)" initials="OH" lastIdx="1" clrIdx="2"/>
  <p:cmAuthor id="3" name="Boyle, Marilyn (DWD)" initials="MB" lastIdx="1" clrIdx="3"/>
  <p:cmAuthor id="4" name="Marlow, Ronald G(EOLWD)" initials="RGM" lastIdx="12"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6A0D"/>
    <a:srgbClr val="7BC943"/>
    <a:srgbClr val="0033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64" autoAdjust="0"/>
    <p:restoredTop sz="93913" autoAdjust="0"/>
  </p:normalViewPr>
  <p:slideViewPr>
    <p:cSldViewPr>
      <p:cViewPr>
        <p:scale>
          <a:sx n="87" d="100"/>
          <a:sy n="87" d="100"/>
        </p:scale>
        <p:origin x="-804" y="6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7" d="100"/>
          <a:sy n="77" d="100"/>
        </p:scale>
        <p:origin x="-2842" y="-91"/>
      </p:cViewPr>
      <p:guideLst>
        <p:guide orient="horz" pos="2928"/>
        <p:guide pos="2208"/>
      </p:guideLst>
    </p:cSldViewPr>
  </p:notesViewPr>
  <p:gridSpacing cx="76200" cy="76200"/>
</p:viewPr>
</file>

<file path=ppt/_rels/presentation.xml.rels><?xml version="1.0" encoding="UTF-8"?>

<Relationships xmlns="http://schemas.openxmlformats.org/package/2006/relationships">
  <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slide" Target="slides/slide21.xml"/>
  <Relationship Id="rId23" Type="http://schemas.openxmlformats.org/officeDocument/2006/relationships/slide" Target="slides/slide22.xml"/>
  <Relationship Id="rId24" Type="http://schemas.openxmlformats.org/officeDocument/2006/relationships/slide" Target="slides/slide23.xml"/>
  <Relationship Id="rId25" Type="http://schemas.openxmlformats.org/officeDocument/2006/relationships/slide" Target="slides/slide24.xml"/>
  <Relationship Id="rId26" Type="http://schemas.openxmlformats.org/officeDocument/2006/relationships/slide" Target="slides/slide25.xml"/>
  <Relationship Id="rId27" Type="http://schemas.openxmlformats.org/officeDocument/2006/relationships/slide" Target="slides/slide26.xml"/>
  <Relationship Id="rId28" Type="http://schemas.openxmlformats.org/officeDocument/2006/relationships/slide" Target="slides/slide27.xml"/>
  <Relationship Id="rId29" Type="http://schemas.openxmlformats.org/officeDocument/2006/relationships/slide" Target="slides/slide28.xml"/>
  <Relationship Id="rId3" Type="http://schemas.openxmlformats.org/officeDocument/2006/relationships/slide" Target="slides/slide2.xml"/>
  <Relationship Id="rId30" Type="http://schemas.openxmlformats.org/officeDocument/2006/relationships/slide" Target="slides/slide29.xml"/>
  <Relationship Id="rId31" Type="http://schemas.openxmlformats.org/officeDocument/2006/relationships/slide" Target="slides/slide30.xml"/>
  <Relationship Id="rId32" Type="http://schemas.openxmlformats.org/officeDocument/2006/relationships/notesMaster" Target="notesMasters/notesMaster1.xml"/>
  <Relationship Id="rId33" Type="http://schemas.openxmlformats.org/officeDocument/2006/relationships/handoutMaster" Target="handoutMasters/handoutMaster1.xml"/>
  <Relationship Id="rId34" Type="http://schemas.openxmlformats.org/officeDocument/2006/relationships/commentAuthors" Target="commentAuthors.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heme" Target="theme/theme1.xml"/>
  <Relationship Id="rId38" Type="http://schemas.openxmlformats.org/officeDocument/2006/relationships/tableStyles" Target="tableStyles.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handoutMasters/_rels/handoutMaster1.xml.rels><?xml version="1.0" encoding="UTF-8"?>

<Relationships xmlns="http://schemas.openxmlformats.org/package/2006/relationships">
  <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9" y="0"/>
            <a:ext cx="3038475" cy="465138"/>
          </a:xfrm>
          <a:prstGeom prst="rect">
            <a:avLst/>
          </a:prstGeom>
        </p:spPr>
        <p:txBody>
          <a:bodyPr vert="horz" lIns="91440" tIns="45720" rIns="91440" bIns="45720" rtlCol="0"/>
          <a:lstStyle>
            <a:lvl1pPr algn="r">
              <a:defRPr sz="1200"/>
            </a:lvl1pPr>
          </a:lstStyle>
          <a:p>
            <a:fld id="{67FC91CD-EC66-4A18-8356-1EE436EAD520}" type="datetimeFigureOut">
              <a:rPr lang="en-US" smtClean="0"/>
              <a:pPr/>
              <a:t>12/2/2016</a:t>
            </a:fld>
            <a:endParaRPr lang="en-US" dirty="0"/>
          </a:p>
        </p:txBody>
      </p:sp>
      <p:sp>
        <p:nvSpPr>
          <p:cNvPr id="4" name="Footer Placeholder 3"/>
          <p:cNvSpPr>
            <a:spLocks noGrp="1"/>
          </p:cNvSpPr>
          <p:nvPr>
            <p:ph type="ftr" sz="quarter" idx="2"/>
          </p:nvPr>
        </p:nvSpPr>
        <p:spPr>
          <a:xfrm>
            <a:off x="1" y="8829676"/>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40" tIns="45720" rIns="91440" bIns="45720" rtlCol="0" anchor="b"/>
          <a:lstStyle>
            <a:lvl1pPr algn="r">
              <a:defRPr sz="1200"/>
            </a:lvl1pPr>
          </a:lstStyle>
          <a:p>
            <a:fld id="{0067DF2E-02ED-4A4C-8E06-6129E718A6A6}" type="slidenum">
              <a:rPr lang="en-US" smtClean="0"/>
              <a:pPr/>
              <a:t>‹#›</a:t>
            </a:fld>
            <a:endParaRPr lang="en-US" dirty="0"/>
          </a:p>
        </p:txBody>
      </p:sp>
    </p:spTree>
    <p:extLst>
      <p:ext uri="{BB962C8B-B14F-4D97-AF65-F5344CB8AC3E}">
        <p14:creationId xmlns:p14="http://schemas.microsoft.com/office/powerpoint/2010/main" val="3333363925"/>
      </p:ext>
    </p:extLst>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
  <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EBDB8D75-8256-4DE6-960E-3CB80FF15074}" type="datetimeFigureOut">
              <a:rPr lang="en-US" smtClean="0"/>
              <a:pPr/>
              <a:t>12/2/2016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9B3A0E2F-76B9-417E-B0DC-AF868851F63D}" type="slidenum">
              <a:rPr lang="en-US" smtClean="0"/>
              <a:pPr/>
              <a:t>‹#›</a:t>
            </a:fld>
            <a:endParaRPr lang="en-US" dirty="0"/>
          </a:p>
        </p:txBody>
      </p:sp>
    </p:spTree>
    <p:extLst>
      <p:ext uri="{BB962C8B-B14F-4D97-AF65-F5344CB8AC3E}">
        <p14:creationId xmlns:p14="http://schemas.microsoft.com/office/powerpoint/2010/main" val="281479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2.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3.xml.rels><?xml version="1.0" encoding="UTF-8"?>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11</a:t>
            </a:fld>
            <a:endParaRPr lang="en-US" dirty="0"/>
          </a:p>
        </p:txBody>
      </p:sp>
    </p:spTree>
    <p:extLst>
      <p:ext uri="{BB962C8B-B14F-4D97-AF65-F5344CB8AC3E}">
        <p14:creationId xmlns:p14="http://schemas.microsoft.com/office/powerpoint/2010/main" val="121024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460"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r>
              <a:rPr lang="en-US" altLang="en-US" smtClean="0"/>
              <a:t>Massachusetts Department of Elementary and Secondary Education</a:t>
            </a:r>
          </a:p>
        </p:txBody>
      </p:sp>
      <p:sp>
        <p:nvSpPr>
          <p:cNvPr id="19461"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0"/>
                <a:cs typeface="Arial" charset="0"/>
              </a:defRPr>
            </a:lvl1pPr>
            <a:lvl2pPr marL="757066" indent="-291179" eaLnBrk="0" hangingPunct="0">
              <a:defRPr>
                <a:solidFill>
                  <a:schemeClr val="tx1"/>
                </a:solidFill>
                <a:latin typeface="Calibri" charset="0"/>
                <a:ea typeface="Arial" charset="0"/>
                <a:cs typeface="Arial" charset="0"/>
              </a:defRPr>
            </a:lvl2pPr>
            <a:lvl3pPr marL="1164717" indent="-232943" eaLnBrk="0" hangingPunct="0">
              <a:defRPr>
                <a:solidFill>
                  <a:schemeClr val="tx1"/>
                </a:solidFill>
                <a:latin typeface="Calibri" charset="0"/>
                <a:ea typeface="Arial" charset="0"/>
                <a:cs typeface="Arial" charset="0"/>
              </a:defRPr>
            </a:lvl3pPr>
            <a:lvl4pPr marL="1630604" indent="-232943" eaLnBrk="0" hangingPunct="0">
              <a:defRPr>
                <a:solidFill>
                  <a:schemeClr val="tx1"/>
                </a:solidFill>
                <a:latin typeface="Calibri" charset="0"/>
                <a:ea typeface="Arial" charset="0"/>
                <a:cs typeface="Arial" charset="0"/>
              </a:defRPr>
            </a:lvl4pPr>
            <a:lvl5pPr marL="2096491" indent="-232943" eaLnBrk="0" hangingPunct="0">
              <a:defRPr>
                <a:solidFill>
                  <a:schemeClr val="tx1"/>
                </a:solidFill>
                <a:latin typeface="Calibri" charset="0"/>
                <a:ea typeface="Arial" charset="0"/>
                <a:cs typeface="Arial" charset="0"/>
              </a:defRPr>
            </a:lvl5pPr>
            <a:lvl6pPr marL="2562377" indent="-232943" eaLnBrk="0" fontAlgn="base" hangingPunct="0">
              <a:spcBef>
                <a:spcPct val="0"/>
              </a:spcBef>
              <a:spcAft>
                <a:spcPct val="0"/>
              </a:spcAft>
              <a:defRPr>
                <a:solidFill>
                  <a:schemeClr val="tx1"/>
                </a:solidFill>
                <a:latin typeface="Calibri" charset="0"/>
                <a:ea typeface="Arial" charset="0"/>
                <a:cs typeface="Arial" charset="0"/>
              </a:defRPr>
            </a:lvl6pPr>
            <a:lvl7pPr marL="3028264" indent="-232943" eaLnBrk="0" fontAlgn="base" hangingPunct="0">
              <a:spcBef>
                <a:spcPct val="0"/>
              </a:spcBef>
              <a:spcAft>
                <a:spcPct val="0"/>
              </a:spcAft>
              <a:defRPr>
                <a:solidFill>
                  <a:schemeClr val="tx1"/>
                </a:solidFill>
                <a:latin typeface="Calibri" charset="0"/>
                <a:ea typeface="Arial" charset="0"/>
                <a:cs typeface="Arial" charset="0"/>
              </a:defRPr>
            </a:lvl7pPr>
            <a:lvl8pPr marL="3494151" indent="-232943" eaLnBrk="0" fontAlgn="base" hangingPunct="0">
              <a:spcBef>
                <a:spcPct val="0"/>
              </a:spcBef>
              <a:spcAft>
                <a:spcPct val="0"/>
              </a:spcAft>
              <a:defRPr>
                <a:solidFill>
                  <a:schemeClr val="tx1"/>
                </a:solidFill>
                <a:latin typeface="Calibri" charset="0"/>
                <a:ea typeface="Arial" charset="0"/>
                <a:cs typeface="Arial" charset="0"/>
              </a:defRPr>
            </a:lvl8pPr>
            <a:lvl9pPr marL="3960038" indent="-232943"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fld id="{D03807AD-96A6-9D4E-8FD8-95819933A849}" type="slidenum">
              <a:rPr lang="en-US"/>
              <a:pPr eaLnBrk="1" hangingPunct="1"/>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3A0E2F-76B9-417E-B0DC-AF868851F63D}" type="slidenum">
              <a:rPr lang="en-US" smtClean="0"/>
              <a:pPr/>
              <a:t>22</a:t>
            </a:fld>
            <a:endParaRPr lang="en-US" dirty="0"/>
          </a:p>
        </p:txBody>
      </p:sp>
    </p:spTree>
    <p:extLst>
      <p:ext uri="{BB962C8B-B14F-4D97-AF65-F5344CB8AC3E}">
        <p14:creationId xmlns:p14="http://schemas.microsoft.com/office/powerpoint/2010/main" val="1210242401"/>
      </p:ext>
    </p:extLst>
  </p:cSld>
  <p:clrMapOvr>
    <a:masterClrMapping/>
  </p:clrMapOvr>
</p:notes>
</file>

<file path=ppt/slideLayouts/_rels/slideLayout1.xml.rels><?xml version="1.0" encoding="UTF-8"?>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image" Target="../media/image2.png"/>
</Relationships>

</file>

<file path=ppt/slideLayouts/_rels/slideLayout2.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
  <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5479" name="Line 7"/>
          <p:cNvSpPr>
            <a:spLocks noChangeShapeType="1"/>
          </p:cNvSpPr>
          <p:nvPr/>
        </p:nvSpPr>
        <p:spPr bwMode="auto">
          <a:xfrm>
            <a:off x="0" y="747713"/>
            <a:ext cx="9144000" cy="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5483" name="Line 11"/>
          <p:cNvSpPr>
            <a:spLocks noChangeShapeType="1"/>
          </p:cNvSpPr>
          <p:nvPr/>
        </p:nvSpPr>
        <p:spPr bwMode="auto">
          <a:xfrm>
            <a:off x="2278063" y="3752850"/>
            <a:ext cx="6103937" cy="0"/>
          </a:xfrm>
          <a:prstGeom prst="line">
            <a:avLst/>
          </a:prstGeom>
          <a:noFill/>
          <a:ln w="9525">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pic>
        <p:nvPicPr>
          <p:cNvPr id="1026" name="Picture 2" descr="https://upload.wikimedia.org/wikipedia/commons/thumb/8/82/Seal_of_Massachusetts.svg/2000px-Seal_of_Massachusetts.sv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0786" y="2030667"/>
            <a:ext cx="1365477" cy="136547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Grp="1" noChangeArrowheads="1"/>
          </p:cNvSpPr>
          <p:nvPr>
            <p:ph type="ctrTitle"/>
          </p:nvPr>
        </p:nvSpPr>
        <p:spPr>
          <a:xfrm>
            <a:off x="2274970" y="1814170"/>
            <a:ext cx="6069891" cy="1843430"/>
          </a:xfrm>
          <a:prstGeom prst="rect">
            <a:avLst/>
          </a:prstGeom>
        </p:spPr>
        <p:txBody>
          <a:bodyPr anchor="ctr"/>
          <a:lstStyle/>
          <a:p>
            <a:pPr>
              <a:lnSpc>
                <a:spcPct val="100000"/>
              </a:lnSpc>
              <a:spcAft>
                <a:spcPts val="600"/>
              </a:spcAft>
            </a:pPr>
            <a:r>
              <a:rPr lang="en-US" sz="2800" dirty="0" smtClean="0">
                <a:solidFill>
                  <a:srgbClr val="00269E"/>
                </a:solidFill>
                <a:latin typeface="Arial" pitchFamily="34" charset="0"/>
                <a:cs typeface="Arial" pitchFamily="34" charset="0"/>
              </a:rPr>
              <a:t>Commonwealth of Massachusetts</a:t>
            </a:r>
            <a:br>
              <a:rPr lang="en-US" sz="2800" dirty="0" smtClean="0">
                <a:solidFill>
                  <a:srgbClr val="00269E"/>
                </a:solidFill>
                <a:latin typeface="Arial" pitchFamily="34" charset="0"/>
                <a:cs typeface="Arial" pitchFamily="34" charset="0"/>
              </a:rPr>
            </a:br>
            <a:r>
              <a:rPr lang="en-US" sz="1600" dirty="0" smtClean="0">
                <a:solidFill>
                  <a:srgbClr val="00269E"/>
                </a:solidFill>
                <a:latin typeface="Arial" pitchFamily="34" charset="0"/>
                <a:cs typeface="Arial" pitchFamily="34" charset="0"/>
              </a:rPr>
              <a:t/>
            </a:r>
            <a:br>
              <a:rPr lang="en-US" sz="1600" dirty="0" smtClean="0">
                <a:solidFill>
                  <a:srgbClr val="00269E"/>
                </a:solidFill>
                <a:latin typeface="Arial" pitchFamily="34" charset="0"/>
                <a:cs typeface="Arial" pitchFamily="34" charset="0"/>
              </a:rPr>
            </a:br>
            <a:r>
              <a:rPr lang="en-US" sz="1600" dirty="0" smtClean="0">
                <a:solidFill>
                  <a:srgbClr val="00269E"/>
                </a:solidFill>
                <a:latin typeface="Arial" pitchFamily="34" charset="0"/>
                <a:cs typeface="Arial" pitchFamily="34" charset="0"/>
              </a:rPr>
              <a:t>[SECRETARIAT]</a:t>
            </a:r>
            <a:r>
              <a:rPr lang="en-US" sz="1800" dirty="0" smtClean="0">
                <a:solidFill>
                  <a:srgbClr val="00269E"/>
                </a:solidFill>
                <a:latin typeface="Arial" pitchFamily="34" charset="0"/>
                <a:cs typeface="Arial" pitchFamily="34" charset="0"/>
              </a:rPr>
              <a:t/>
            </a:r>
            <a:br>
              <a:rPr lang="en-US" sz="1800" dirty="0" smtClean="0">
                <a:solidFill>
                  <a:srgbClr val="00269E"/>
                </a:solidFill>
                <a:latin typeface="Arial" pitchFamily="34" charset="0"/>
                <a:cs typeface="Arial" pitchFamily="34" charset="0"/>
              </a:rPr>
            </a:br>
            <a:r>
              <a:rPr lang="en-US" sz="1000" dirty="0" smtClean="0">
                <a:solidFill>
                  <a:srgbClr val="00269E"/>
                </a:solidFill>
                <a:latin typeface="Arial" pitchFamily="34" charset="0"/>
                <a:cs typeface="Arial" pitchFamily="34" charset="0"/>
              </a:rPr>
              <a:t/>
            </a:r>
            <a:br>
              <a:rPr lang="en-US" sz="1000" dirty="0" smtClean="0">
                <a:solidFill>
                  <a:srgbClr val="00269E"/>
                </a:solidFill>
                <a:latin typeface="Arial" pitchFamily="34" charset="0"/>
                <a:cs typeface="Arial" pitchFamily="34" charset="0"/>
              </a:rPr>
            </a:br>
            <a:r>
              <a:rPr lang="en-US" sz="1600" dirty="0" smtClean="0">
                <a:solidFill>
                  <a:srgbClr val="00269E"/>
                </a:solidFill>
                <a:latin typeface="Arial" pitchFamily="34" charset="0"/>
                <a:cs typeface="Arial" pitchFamily="34" charset="0"/>
              </a:rPr>
              <a:t>Presentation to the Governor</a:t>
            </a:r>
            <a:endParaRPr lang="en-US" sz="2400" dirty="0">
              <a:solidFill>
                <a:srgbClr val="00269E"/>
              </a:solidFill>
              <a:latin typeface="Arial" pitchFamily="34" charset="0"/>
              <a:cs typeface="Arial" pitchFamily="34" charset="0"/>
            </a:endParaRPr>
          </a:p>
        </p:txBody>
      </p:sp>
    </p:spTree>
    <p:extLst>
      <p:ext uri="{BB962C8B-B14F-4D97-AF65-F5344CB8AC3E}">
        <p14:creationId xmlns:p14="http://schemas.microsoft.com/office/powerpoint/2010/main" val="13871480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Content Placeholder 8"/>
          <p:cNvSpPr>
            <a:spLocks noGrp="1"/>
          </p:cNvSpPr>
          <p:nvPr>
            <p:ph sz="quarter" idx="14"/>
          </p:nvPr>
        </p:nvSpPr>
        <p:spPr>
          <a:xfrm>
            <a:off x="470001" y="1698958"/>
            <a:ext cx="8348472"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p:nvPr>
        </p:nvSpPr>
        <p:spPr>
          <a:xfrm>
            <a:off x="462685" y="885686"/>
            <a:ext cx="7751547" cy="374495"/>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7" name="Date Placeholder 1"/>
          <p:cNvSpPr>
            <a:spLocks noGrp="1"/>
          </p:cNvSpPr>
          <p:nvPr>
            <p:ph type="dt" sz="half" idx="2"/>
          </p:nvPr>
        </p:nvSpPr>
        <p:spPr>
          <a:xfrm>
            <a:off x="7201099" y="6429385"/>
            <a:ext cx="1673352" cy="155448"/>
          </a:xfrm>
          <a:prstGeom prst="rect">
            <a:avLst/>
          </a:prstGeom>
        </p:spPr>
        <p:txBody>
          <a:bodyPr/>
          <a:lstStyle>
            <a:lvl1pPr algn="r">
              <a:defRPr sz="800"/>
            </a:lvl1pPr>
          </a:lstStyle>
          <a:p>
            <a:fld id="{AEE1B84C-2BF7-4F88-95EB-F3D07D61CCC2}" type="datetime1">
              <a:rPr lang="en-US" smtClean="0"/>
              <a:pPr/>
              <a:t>12/2/2016</a:t>
            </a:fld>
            <a:endParaRPr lang="en-US" dirty="0"/>
          </a:p>
        </p:txBody>
      </p:sp>
    </p:spTree>
    <p:extLst>
      <p:ext uri="{BB962C8B-B14F-4D97-AF65-F5344CB8AC3E}">
        <p14:creationId xmlns:p14="http://schemas.microsoft.com/office/powerpoint/2010/main" val="26885203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de by Side">
    <p:spTree>
      <p:nvGrpSpPr>
        <p:cNvPr id="1" name=""/>
        <p:cNvGrpSpPr/>
        <p:nvPr/>
      </p:nvGrpSpPr>
      <p:grpSpPr>
        <a:xfrm>
          <a:off x="0" y="0"/>
          <a:ext cx="0" cy="0"/>
          <a:chOff x="0" y="0"/>
          <a:chExt cx="0" cy="0"/>
        </a:xfrm>
      </p:grpSpPr>
      <p:sp>
        <p:nvSpPr>
          <p:cNvPr id="9" name="Content Placeholder 8"/>
          <p:cNvSpPr>
            <a:spLocks noGrp="1"/>
          </p:cNvSpPr>
          <p:nvPr>
            <p:ph sz="quarter" idx="16"/>
          </p:nvPr>
        </p:nvSpPr>
        <p:spPr>
          <a:xfrm>
            <a:off x="470001" y="1698958"/>
            <a:ext cx="3957219"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Content Placeholder 8"/>
          <p:cNvSpPr>
            <a:spLocks noGrp="1"/>
          </p:cNvSpPr>
          <p:nvPr>
            <p:ph sz="quarter" idx="17"/>
          </p:nvPr>
        </p:nvSpPr>
        <p:spPr>
          <a:xfrm>
            <a:off x="4600041" y="1695148"/>
            <a:ext cx="3957219" cy="4438496"/>
          </a:xfrm>
          <a:prstGeom prst="rect">
            <a:avLst/>
          </a:prstGeom>
        </p:spPr>
        <p:txBody>
          <a:bodyPr/>
          <a:lstStyle>
            <a:lvl1pPr marL="0" indent="0">
              <a:spcBef>
                <a:spcPts val="1000"/>
              </a:spcBef>
              <a:buClr>
                <a:schemeClr val="tx1"/>
              </a:buClr>
              <a:buFont typeface="Arial" pitchFamily="34" charset="0"/>
              <a:buNone/>
              <a:defRPr sz="1300" b="0">
                <a:solidFill>
                  <a:schemeClr val="tx2"/>
                </a:solidFill>
                <a:latin typeface="Arial" pitchFamily="34" charset="0"/>
                <a:cs typeface="Arial" pitchFamily="34" charset="0"/>
              </a:defRPr>
            </a:lvl1pPr>
            <a:lvl2pPr marL="400050" indent="-177800">
              <a:spcBef>
                <a:spcPts val="600"/>
              </a:spcBef>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spcBef>
                <a:spcPts val="600"/>
              </a:spcBef>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spcBef>
                <a:spcPts val="600"/>
              </a:spcBef>
              <a:buClr>
                <a:schemeClr val="tx1"/>
              </a:buClr>
              <a:buFont typeface="Arial" pitchFamily="34" charset="0"/>
              <a:buChar char="»"/>
              <a:defRPr sz="1050">
                <a:solidFill>
                  <a:schemeClr val="tx2"/>
                </a:solidFill>
                <a:latin typeface="Arial" pitchFamily="34" charset="0"/>
                <a:cs typeface="Arial" pitchFamily="34" charset="0"/>
              </a:defRPr>
            </a:lvl4pPr>
            <a:lvl5pPr marL="742950" indent="0">
              <a:spcBef>
                <a:spcPts val="600"/>
              </a:spcBef>
              <a:buClr>
                <a:schemeClr val="tx1"/>
              </a:buClr>
              <a:buFont typeface="Arial" pitchFamily="34" charset="0"/>
              <a:buNone/>
              <a:defRPr sz="1200">
                <a:solidFill>
                  <a:schemeClr val="tx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p:nvPr>
        </p:nvSpPr>
        <p:spPr>
          <a:xfrm>
            <a:off x="462685" y="885686"/>
            <a:ext cx="7751547" cy="374495"/>
          </a:xfrm>
          <a:prstGeom prst="rect">
            <a:avLst/>
          </a:prstGeom>
        </p:spPr>
        <p:txBody>
          <a:bodyPr/>
          <a:lstStyle>
            <a:lvl1pPr>
              <a:lnSpc>
                <a:spcPct val="100000"/>
              </a:lnSpc>
              <a:defRPr sz="1600" b="1">
                <a:solidFill>
                  <a:srgbClr val="00269E"/>
                </a:solidFill>
                <a:latin typeface="Arial" pitchFamily="34" charset="0"/>
                <a:cs typeface="Arial" pitchFamily="34" charset="0"/>
              </a:defRPr>
            </a:lvl1pPr>
          </a:lstStyle>
          <a:p>
            <a:endParaRPr lang="en-US" dirty="0"/>
          </a:p>
        </p:txBody>
      </p:sp>
      <p:sp>
        <p:nvSpPr>
          <p:cNvPr id="7" name="Date Placeholder 1"/>
          <p:cNvSpPr>
            <a:spLocks noGrp="1"/>
          </p:cNvSpPr>
          <p:nvPr>
            <p:ph type="dt" sz="half" idx="2"/>
          </p:nvPr>
        </p:nvSpPr>
        <p:spPr>
          <a:xfrm>
            <a:off x="7201099" y="6429385"/>
            <a:ext cx="1673352" cy="155448"/>
          </a:xfrm>
          <a:prstGeom prst="rect">
            <a:avLst/>
          </a:prstGeom>
        </p:spPr>
        <p:txBody>
          <a:bodyPr/>
          <a:lstStyle>
            <a:lvl1pPr algn="r">
              <a:defRPr sz="800"/>
            </a:lvl1pPr>
          </a:lstStyle>
          <a:p>
            <a:fld id="{AEE1B84C-2BF7-4F88-95EB-F3D07D61CCC2}" type="datetime1">
              <a:rPr lang="en-US" smtClean="0"/>
              <a:pPr/>
              <a:t>12/2/2016</a:t>
            </a:fld>
            <a:endParaRPr lang="en-US" dirty="0"/>
          </a:p>
        </p:txBody>
      </p:sp>
    </p:spTree>
    <p:extLst>
      <p:ext uri="{BB962C8B-B14F-4D97-AF65-F5344CB8AC3E}">
        <p14:creationId xmlns:p14="http://schemas.microsoft.com/office/powerpoint/2010/main" val="74154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396240" y="1317044"/>
            <a:ext cx="843534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327660" y="624840"/>
            <a:ext cx="7673340" cy="236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1"/>
          <p:cNvSpPr>
            <a:spLocks noGrp="1"/>
          </p:cNvSpPr>
          <p:nvPr>
            <p:ph type="dt" sz="half" idx="2"/>
          </p:nvPr>
        </p:nvSpPr>
        <p:spPr>
          <a:xfrm>
            <a:off x="7201099" y="6429385"/>
            <a:ext cx="1673352" cy="155448"/>
          </a:xfrm>
          <a:prstGeom prst="rect">
            <a:avLst/>
          </a:prstGeom>
        </p:spPr>
        <p:txBody>
          <a:bodyPr/>
          <a:lstStyle>
            <a:lvl1pPr algn="r">
              <a:defRPr sz="800"/>
            </a:lvl1pPr>
          </a:lstStyle>
          <a:p>
            <a:fld id="{AEE1B84C-2BF7-4F88-95EB-F3D07D61CCC2}" type="datetime1">
              <a:rPr lang="en-US" smtClean="0"/>
              <a:pPr/>
              <a:t>12/2/2016</a:t>
            </a:fld>
            <a:endParaRPr lang="en-US" dirty="0"/>
          </a:p>
        </p:txBody>
      </p:sp>
    </p:spTree>
    <p:extLst>
      <p:ext uri="{BB962C8B-B14F-4D97-AF65-F5344CB8AC3E}">
        <p14:creationId xmlns:p14="http://schemas.microsoft.com/office/powerpoint/2010/main" val="4239827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6CCC247A-6FC8-B14A-B0AF-E9019FEC34CF}" type="datetimeFigureOut">
              <a:rPr lang="en-US"/>
              <a:pPr/>
              <a:t>12/2/2016</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DEE6F950-6B6B-2949-9F2A-B1FE11535F33}" type="slidenum">
              <a:rPr lang="en-US"/>
              <a:pPr/>
              <a:t>‹#›</a:t>
            </a:fld>
            <a:endParaRPr lang="en-US"/>
          </a:p>
        </p:txBody>
      </p:sp>
    </p:spTree>
    <p:extLst>
      <p:ext uri="{BB962C8B-B14F-4D97-AF65-F5344CB8AC3E}">
        <p14:creationId xmlns:p14="http://schemas.microsoft.com/office/powerpoint/2010/main" val="3268071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a:prstGeom prst="rect">
            <a:avLst/>
          </a:prstGeo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a:prstGeom prst="rect">
            <a:avLst/>
          </a:prstGeo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2E3C7BC4-877A-4D01-9ACF-B146C046AFB2}"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0875972"/>
      </p:ext>
    </p:extLst>
  </p:cSld>
  <p:clrMapOvr>
    <a:masterClrMapping/>
  </p:clrMapOvr>
</p:sldLayout>
</file>

<file path=ppt/slideMasters/_rels/slideMaster1.xml.rels><?xml version="1.0" encoding="UTF-8"?>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theme" Target="../theme/theme1.xml"/>
  <Relationship Id="rId8" Type="http://schemas.openxmlformats.org/officeDocument/2006/relationships/image" Target="../media/image1.png"/>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27" name="Straight Connector 26"/>
          <p:cNvCxnSpPr/>
          <p:nvPr/>
        </p:nvCxnSpPr>
        <p:spPr>
          <a:xfrm>
            <a:off x="448408" y="720969"/>
            <a:ext cx="7499252" cy="0"/>
          </a:xfrm>
          <a:prstGeom prst="line">
            <a:avLst/>
          </a:prstGeom>
          <a:ln w="12700">
            <a:solidFill>
              <a:srgbClr val="000099"/>
            </a:solidFill>
            <a:miter lim="800000"/>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8408" y="6440441"/>
            <a:ext cx="8321040" cy="0"/>
          </a:xfrm>
          <a:prstGeom prst="line">
            <a:avLst/>
          </a:prstGeom>
          <a:ln w="9525">
            <a:solidFill>
              <a:srgbClr val="00B0F0"/>
            </a:solidFill>
            <a:miter lim="800000"/>
          </a:ln>
        </p:spPr>
        <p:style>
          <a:lnRef idx="1">
            <a:schemeClr val="accent1"/>
          </a:lnRef>
          <a:fillRef idx="0">
            <a:schemeClr val="accent1"/>
          </a:fillRef>
          <a:effectRef idx="0">
            <a:schemeClr val="accent1"/>
          </a:effectRef>
          <a:fontRef idx="minor">
            <a:schemeClr val="tx1"/>
          </a:fontRef>
        </p:style>
      </p:cxnSp>
      <p:sp>
        <p:nvSpPr>
          <p:cNvPr id="32" name="Date Placeholder 3"/>
          <p:cNvSpPr txBox="1">
            <a:spLocks/>
          </p:cNvSpPr>
          <p:nvPr/>
        </p:nvSpPr>
        <p:spPr>
          <a:xfrm>
            <a:off x="351696" y="6457581"/>
            <a:ext cx="2543904" cy="124535"/>
          </a:xfrm>
          <a:prstGeom prst="rect">
            <a:avLst/>
          </a:prstGeom>
        </p:spPr>
        <p:txBody>
          <a:bodyPr vert="horz" lIns="101882" tIns="50941" rIns="101882" bIns="50941"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baseline="0" dirty="0" smtClean="0"/>
              <a:t>Workforce Innovation &amp; Opportunity Act (WIOA)</a:t>
            </a:r>
          </a:p>
        </p:txBody>
      </p:sp>
      <p:sp>
        <p:nvSpPr>
          <p:cNvPr id="33" name="Date Placeholder 3"/>
          <p:cNvSpPr txBox="1">
            <a:spLocks/>
          </p:cNvSpPr>
          <p:nvPr/>
        </p:nvSpPr>
        <p:spPr>
          <a:xfrm>
            <a:off x="351696" y="6562405"/>
            <a:ext cx="3064502" cy="155448"/>
          </a:xfrm>
          <a:prstGeom prst="rect">
            <a:avLst/>
          </a:prstGeom>
        </p:spPr>
        <p:txBody>
          <a:bodyPr vert="horz" lIns="101882" tIns="50941" rIns="101882" bIns="50941" rtlCol="0" anchor="ctr"/>
          <a:lstStyle>
            <a:defPPr>
              <a:defRPr lang="en-US"/>
            </a:defPPr>
            <a:lvl1pPr algn="r" rtl="0" fontAlgn="base">
              <a:spcBef>
                <a:spcPct val="0"/>
              </a:spcBef>
              <a:spcAft>
                <a:spcPct val="0"/>
              </a:spcAft>
              <a:defRPr sz="900" kern="1200">
                <a:solidFill>
                  <a:schemeClr val="tx1"/>
                </a:solidFill>
                <a:latin typeface="Arial" pitchFamily="34" charset="0"/>
                <a:ea typeface="ＭＳ Ｐゴシック" charset="-128"/>
                <a:cs typeface="Arial" pitchFamily="34" charset="0"/>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algn="l"/>
            <a:r>
              <a:rPr lang="en-US" sz="800" dirty="0" smtClean="0"/>
              <a:t>EOLWD</a:t>
            </a:r>
            <a:endParaRPr lang="en-US" sz="800" dirty="0"/>
          </a:p>
        </p:txBody>
      </p:sp>
      <p:sp>
        <p:nvSpPr>
          <p:cNvPr id="40" name="Slide Number Placeholder 6"/>
          <p:cNvSpPr txBox="1">
            <a:spLocks/>
          </p:cNvSpPr>
          <p:nvPr/>
        </p:nvSpPr>
        <p:spPr>
          <a:xfrm>
            <a:off x="8077200" y="6614770"/>
            <a:ext cx="762000" cy="228600"/>
          </a:xfrm>
          <a:prstGeom prst="rect">
            <a:avLst/>
          </a:prstGeom>
        </p:spPr>
        <p:txBody>
          <a:bodyPr vert="horz" wrap="square" lIns="91440" tIns="45720" rIns="91440" bIns="45720" numCol="1" anchor="ctr" anchorCtr="0" compatLnSpc="1">
            <a:prstTxWarp prst="textNoShape">
              <a:avLst/>
            </a:prstTxWarp>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FA4524-850C-6D4F-85BC-70D4F7341579}"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41" name="Content Placeholder 8"/>
          <p:cNvSpPr txBox="1">
            <a:spLocks/>
          </p:cNvSpPr>
          <p:nvPr/>
        </p:nvSpPr>
        <p:spPr>
          <a:xfrm>
            <a:off x="470001" y="1698958"/>
            <a:ext cx="8348472" cy="4438496"/>
          </a:xfrm>
          <a:prstGeom prst="rect">
            <a:avLst/>
          </a:prstGeom>
        </p:spPr>
        <p:txBody>
          <a:bodyPr/>
          <a:lstStyle>
            <a:lvl1pPr marL="342900" indent="-342900" algn="l" rtl="0" eaLnBrk="1" fontAlgn="base" hangingPunct="1">
              <a:spcBef>
                <a:spcPts val="1000"/>
              </a:spcBef>
              <a:spcAft>
                <a:spcPct val="0"/>
              </a:spcAft>
              <a:buClr>
                <a:schemeClr val="tx1"/>
              </a:buClr>
              <a:buFont typeface="+mj-lt"/>
              <a:buAutoNum type="arabicPeriod"/>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rgbClr val="0033CC"/>
              </a:buClr>
              <a:buFont typeface="Arial" pitchFamily="34" charset="0"/>
              <a:buChar char="›"/>
              <a:defRPr sz="20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rgbClr val="0033CC"/>
              </a:buClr>
              <a:buFont typeface="Arial" pitchFamily="34" charset="0"/>
              <a:buChar char="–"/>
              <a:defRPr sz="1400">
                <a:solidFill>
                  <a:schemeClr val="tx2"/>
                </a:solidFill>
                <a:latin typeface="Arial" pitchFamily="34" charset="0"/>
                <a:cs typeface="Arial" pitchFamily="34" charset="0"/>
              </a:defRPr>
            </a:lvl4pPr>
            <a:lvl5pPr marL="857250" indent="-114300" algn="l" rtl="0" eaLnBrk="1" fontAlgn="base" hangingPunct="1">
              <a:spcBef>
                <a:spcPts val="600"/>
              </a:spcBef>
              <a:spcAft>
                <a:spcPct val="0"/>
              </a:spcAft>
              <a:buClr>
                <a:srgbClr val="0033CC"/>
              </a:buClr>
              <a:buChar char="»"/>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endParaRPr lang="en-US" dirty="0" smtClean="0"/>
          </a:p>
        </p:txBody>
      </p:sp>
      <p:pic>
        <p:nvPicPr>
          <p:cNvPr id="12" name="Picture 2" descr="https://upload.wikimedia.org/wikipedia/commons/thumb/8/82/Seal_of_Massachusetts.svg/2000px-Seal_of_Massachusetts.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22498" y="217488"/>
            <a:ext cx="720969" cy="720969"/>
          </a:xfrm>
          <a:prstGeom prst="rect">
            <a:avLst/>
          </a:prstGeom>
          <a:noFill/>
          <a:extLst>
            <a:ext uri="{909E8E84-426E-40DD-AFC4-6F175D3DCCD1}">
              <a14:hiddenFill xmlns:a14="http://schemas.microsoft.com/office/drawing/2010/main">
                <a:solidFill>
                  <a:srgbClr val="FFFFFF"/>
                </a:solidFill>
              </a14:hiddenFill>
            </a:ext>
          </a:extLst>
        </p:spPr>
      </p:pic>
      <p:sp>
        <p:nvSpPr>
          <p:cNvPr id="17" name="Footer Placeholder 3"/>
          <p:cNvSpPr txBox="1">
            <a:spLocks/>
          </p:cNvSpPr>
          <p:nvPr/>
        </p:nvSpPr>
        <p:spPr>
          <a:xfrm>
            <a:off x="7467600" y="6430281"/>
            <a:ext cx="1371600" cy="209847"/>
          </a:xfrm>
          <a:prstGeom prst="rect">
            <a:avLst/>
          </a:prstGeom>
        </p:spPr>
        <p:txBody>
          <a:bodyPr/>
          <a:lstStyle>
            <a:defPPr>
              <a:defRPr lang="en-US"/>
            </a:defPPr>
            <a:lvl1pPr algn="ctr" rtl="0" fontAlgn="base">
              <a:spcBef>
                <a:spcPct val="0"/>
              </a:spcBef>
              <a:spcAft>
                <a:spcPct val="0"/>
              </a:spcAft>
              <a:defRPr sz="8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dirty="0" smtClean="0"/>
              <a:t>Updated: </a:t>
            </a:r>
            <a:fld id="{2C37D8C4-C6B7-4C1A-9D05-DCC293D70813}" type="datetime1">
              <a:rPr lang="en-US" smtClean="0"/>
              <a:pPr algn="r"/>
              <a:t>12/2/2016</a:t>
            </a:fld>
            <a:endParaRPr lang="en-US" dirty="0"/>
          </a:p>
        </p:txBody>
      </p:sp>
    </p:spTree>
    <p:extLst>
      <p:ext uri="{BB962C8B-B14F-4D97-AF65-F5344CB8AC3E}">
        <p14:creationId xmlns:p14="http://schemas.microsoft.com/office/powerpoint/2010/main" val="346899279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Lst>
  <p:timing>
    <p:tnLst>
      <p:par>
        <p:cTn id="1" dur="indefinite" restart="never" nodeType="tmRoot"/>
      </p:par>
    </p:tnLst>
  </p:timing>
  <p:hf hdr="0" ftr="0"/>
  <p:txStyles>
    <p:title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p:titleStyle>
    <p:bodyStyle>
      <a:lvl1pPr marL="228600" indent="-228600" algn="l" rtl="0" eaLnBrk="1" fontAlgn="base" hangingPunct="1">
        <a:spcBef>
          <a:spcPct val="100000"/>
        </a:spcBef>
        <a:spcAft>
          <a:spcPct val="0"/>
        </a:spcAft>
        <a:buClr>
          <a:srgbClr val="0033CC"/>
        </a:buClr>
        <a:buChar char="•"/>
        <a:defRPr sz="2400" b="1">
          <a:solidFill>
            <a:schemeClr val="tx1"/>
          </a:solidFill>
          <a:latin typeface="Calibri" panose="020F0502020204030204" pitchFamily="34" charset="0"/>
          <a:ea typeface="+mn-ea"/>
          <a:cs typeface="+mn-cs"/>
        </a:defRPr>
      </a:lvl1pPr>
      <a:lvl2pPr marL="576263" indent="-233363" algn="l" rtl="0" eaLnBrk="1" fontAlgn="base" hangingPunct="1">
        <a:spcBef>
          <a:spcPct val="20000"/>
        </a:spcBef>
        <a:spcAft>
          <a:spcPct val="0"/>
        </a:spcAft>
        <a:buClr>
          <a:srgbClr val="0033CC"/>
        </a:buClr>
        <a:buFont typeface="Arial" charset="0"/>
        <a:buChar char="–"/>
        <a:defRPr sz="2000">
          <a:solidFill>
            <a:schemeClr val="tx1"/>
          </a:solidFill>
          <a:latin typeface="Calibri" panose="020F0502020204030204" pitchFamily="34" charset="0"/>
          <a:cs typeface="+mn-cs"/>
        </a:defRPr>
      </a:lvl2pPr>
      <a:lvl3pPr marL="9144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3pPr>
      <a:lvl4pPr marL="1262063" indent="-233363"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4pPr>
      <a:lvl5pPr marL="1600200" indent="-223838" algn="l" rtl="0" eaLnBrk="1" fontAlgn="base" hangingPunct="1">
        <a:spcBef>
          <a:spcPct val="20000"/>
        </a:spcBef>
        <a:spcAft>
          <a:spcPct val="0"/>
        </a:spcAft>
        <a:buClr>
          <a:srgbClr val="0033CC"/>
        </a:buClr>
        <a:buChar char="»"/>
        <a:defRPr sz="2000">
          <a:solidFill>
            <a:schemeClr val="tx1"/>
          </a:solidFill>
          <a:latin typeface="Calibri" panose="020F0502020204030204" pitchFamily="34" charset="0"/>
          <a:cs typeface="+mn-cs"/>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1.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4.png"/>
</Relationships>

</file>

<file path=ppt/slides/_rels/slide12.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Relationships xmlns="http://schemas.openxmlformats.org/package/2006/relationships">
  <Relationship Id="rId1" Type="http://schemas.openxmlformats.org/officeDocument/2006/relationships/slideLayout" Target="../slideLayouts/slideLayout5.xml"/>
  <Relationship Id="rId2" Type="http://schemas.openxmlformats.org/officeDocument/2006/relationships/image" Target="../media/image5.png"/>
</Relationships>

</file>

<file path=ppt/slides/_rels/slide17.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6.jpeg"/>
</Relationships>

</file>

<file path=ppt/slides/_rels/slide18.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1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hyperlink" TargetMode="External" Target="http://www.mass.gov/massworkforce/issuances/joint-partner-communication/"/>
</Relationships>

</file>

<file path=ppt/slides/_rels/slide21.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notesSlide" Target="../notesSlides/notesSlide3.xml"/>
  <Relationship Id="rId3" Type="http://schemas.openxmlformats.org/officeDocument/2006/relationships/image" Target="../media/image4.png"/>
</Relationships>

</file>

<file path=ppt/slides/_rels/slide23.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
  <Relationship Id="rId1" Type="http://schemas.openxmlformats.org/officeDocument/2006/relationships/slideLayout" Target="../slideLayouts/slideLayout6.xml"/>
  <Relationship Id="rId2" Type="http://schemas.openxmlformats.org/officeDocument/2006/relationships/image" Target="../media/image7.png"/>
</Relationships>

</file>

<file path=ppt/slides/_rels/slide26.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29.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3.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hyperlink" TargetMode="External" Target="mailto:jennifer.james@state.ma.us"/>
</Relationships>

</file>

<file path=ppt/slides/_rels/slide30.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7.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4"/>
          </p:nvPr>
        </p:nvSpPr>
        <p:spPr/>
        <p:txBody>
          <a:bodyPr/>
          <a:lstStyle/>
          <a:p>
            <a:pPr>
              <a:defRPr/>
            </a:pPr>
            <a:r>
              <a:rPr lang="en-US" sz="1800" b="1" u="sng" dirty="0">
                <a:solidFill>
                  <a:schemeClr val="accent6">
                    <a:lumMod val="50000"/>
                  </a:schemeClr>
                </a:solidFill>
              </a:rPr>
              <a:t>Please Remember the following</a:t>
            </a:r>
            <a:r>
              <a:rPr lang="en-US" sz="1800" dirty="0">
                <a:solidFill>
                  <a:schemeClr val="accent6">
                    <a:lumMod val="50000"/>
                  </a:schemeClr>
                </a:solidFill>
              </a:rPr>
              <a:t>:</a:t>
            </a:r>
          </a:p>
          <a:p>
            <a:pPr>
              <a:defRPr/>
            </a:pPr>
            <a:endParaRPr lang="en-US" sz="1800" dirty="0">
              <a:solidFill>
                <a:schemeClr val="accent6">
                  <a:lumMod val="50000"/>
                </a:schemeClr>
              </a:solidFill>
            </a:endParaRPr>
          </a:p>
          <a:p>
            <a:pPr marL="457200" indent="-457200">
              <a:lnSpc>
                <a:spcPct val="150000"/>
              </a:lnSpc>
              <a:buFontTx/>
              <a:buAutoNum type="arabicParenR"/>
              <a:defRPr/>
            </a:pPr>
            <a:r>
              <a:rPr lang="en-US" sz="1800" b="1" dirty="0">
                <a:solidFill>
                  <a:schemeClr val="accent6">
                    <a:lumMod val="50000"/>
                  </a:schemeClr>
                </a:solidFill>
              </a:rPr>
              <a:t>Mute Your Phone</a:t>
            </a:r>
          </a:p>
          <a:p>
            <a:pPr marL="457200" indent="-457200">
              <a:buFontTx/>
              <a:buAutoNum type="arabicParenR"/>
              <a:defRPr/>
            </a:pPr>
            <a:r>
              <a:rPr lang="en-US" sz="1800" b="1" dirty="0">
                <a:solidFill>
                  <a:schemeClr val="accent6">
                    <a:lumMod val="50000"/>
                  </a:schemeClr>
                </a:solidFill>
              </a:rPr>
              <a:t>If you </a:t>
            </a:r>
            <a:r>
              <a:rPr lang="en-US" sz="1800" b="1" i="1" dirty="0">
                <a:solidFill>
                  <a:schemeClr val="accent6">
                    <a:lumMod val="50000"/>
                  </a:schemeClr>
                </a:solidFill>
              </a:rPr>
              <a:t>receive a call </a:t>
            </a:r>
            <a:r>
              <a:rPr lang="en-US" sz="1800" dirty="0">
                <a:solidFill>
                  <a:schemeClr val="accent6">
                    <a:lumMod val="50000"/>
                  </a:schemeClr>
                </a:solidFill>
              </a:rPr>
              <a:t>&amp; need to pick up, please disconnect from this call, answer the other call &amp; then call the webinar number back when your call is over.</a:t>
            </a:r>
          </a:p>
          <a:p>
            <a:pPr>
              <a:defRPr/>
            </a:pPr>
            <a:r>
              <a:rPr lang="en-US" sz="1800" dirty="0">
                <a:solidFill>
                  <a:schemeClr val="accent6">
                    <a:lumMod val="50000"/>
                  </a:schemeClr>
                </a:solidFill>
              </a:rPr>
              <a:t>	</a:t>
            </a:r>
            <a:r>
              <a:rPr lang="en-US" sz="1800" b="1" i="1" dirty="0">
                <a:solidFill>
                  <a:schemeClr val="accent6">
                    <a:lumMod val="50000"/>
                  </a:schemeClr>
                </a:solidFill>
              </a:rPr>
              <a:t>**When you hit the HOLD button while on the webinar, all of the </a:t>
            </a:r>
          </a:p>
          <a:p>
            <a:pPr>
              <a:defRPr/>
            </a:pPr>
            <a:r>
              <a:rPr lang="en-US" sz="1800" b="1" i="1" dirty="0">
                <a:solidFill>
                  <a:schemeClr val="accent6">
                    <a:lumMod val="50000"/>
                  </a:schemeClr>
                </a:solidFill>
              </a:rPr>
              <a:t>   	participants can hear the hold music &amp; it disrupts the session.**</a:t>
            </a:r>
          </a:p>
          <a:p>
            <a:endParaRPr lang="en-US" dirty="0"/>
          </a:p>
        </p:txBody>
      </p:sp>
      <p:sp>
        <p:nvSpPr>
          <p:cNvPr id="6" name="Title 5"/>
          <p:cNvSpPr>
            <a:spLocks noGrp="1"/>
          </p:cNvSpPr>
          <p:nvPr>
            <p:ph type="title"/>
          </p:nvPr>
        </p:nvSpPr>
        <p:spPr/>
        <p:txBody>
          <a:bodyPr/>
          <a:lstStyle/>
          <a:p>
            <a:pPr algn="ctr"/>
            <a:r>
              <a:rPr lang="en-US" altLang="en-US" sz="2400" i="1" dirty="0">
                <a:solidFill>
                  <a:srgbClr val="003399"/>
                </a:solidFill>
              </a:rPr>
              <a:t>Thank you for joining us for the Webinar today </a:t>
            </a:r>
            <a:r>
              <a:rPr lang="en-US" altLang="en-US" i="1" dirty="0">
                <a:solidFill>
                  <a:srgbClr val="003399"/>
                </a:solidFill>
              </a:rPr>
              <a:t/>
            </a:r>
            <a:br>
              <a:rPr lang="en-US" altLang="en-US" i="1" dirty="0">
                <a:solidFill>
                  <a:srgbClr val="003399"/>
                </a:solidFill>
              </a:rPr>
            </a:br>
            <a:endParaRPr lang="en-US" dirty="0"/>
          </a:p>
        </p:txBody>
      </p:sp>
      <p:sp>
        <p:nvSpPr>
          <p:cNvPr id="4" name="Date Placeholder 3"/>
          <p:cNvSpPr>
            <a:spLocks noGrp="1"/>
          </p:cNvSpPr>
          <p:nvPr>
            <p:ph type="dt" sz="half" idx="2"/>
          </p:nvPr>
        </p:nvSpPr>
        <p:spPr>
          <a:prstGeom prst="rect">
            <a:avLst/>
          </a:prstGeom>
        </p:spPr>
        <p:txBody>
          <a:bodyPr/>
          <a:lstStyle/>
          <a:p>
            <a:fld id="{AEE1B84C-2BF7-4F88-95EB-F3D07D61CCC2}" type="datetime1">
              <a:rPr lang="en-US" smtClean="0"/>
              <a:pPr/>
              <a:t>12/2/2016</a:t>
            </a:fld>
            <a:endParaRPr lang="en-US" dirty="0"/>
          </a:p>
        </p:txBody>
      </p:sp>
    </p:spTree>
    <p:extLst>
      <p:ext uri="{BB962C8B-B14F-4D97-AF65-F5344CB8AC3E}">
        <p14:creationId xmlns:p14="http://schemas.microsoft.com/office/powerpoint/2010/main" val="3778723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381000"/>
            <a:ext cx="7543800" cy="304800"/>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2000" dirty="0" smtClean="0">
                <a:solidFill>
                  <a:srgbClr val="00269E"/>
                </a:solidFill>
                <a:latin typeface="Arial" pitchFamily="34" charset="0"/>
                <a:cs typeface="Arial" pitchFamily="34" charset="0"/>
              </a:rPr>
              <a:t>SYSTEM VISION: CAREER PATHWAY DESIGN</a:t>
            </a:r>
            <a:endParaRPr lang="en-US" sz="2000" i="1" dirty="0">
              <a:latin typeface="Arial" pitchFamily="34" charset="0"/>
              <a:cs typeface="Arial" pitchFamily="34" charset="0"/>
            </a:endParaRPr>
          </a:p>
        </p:txBody>
      </p:sp>
      <p:sp>
        <p:nvSpPr>
          <p:cNvPr id="7" name="Content Placeholder 3"/>
          <p:cNvSpPr txBox="1">
            <a:spLocks/>
          </p:cNvSpPr>
          <p:nvPr/>
        </p:nvSpPr>
        <p:spPr>
          <a:xfrm>
            <a:off x="457200" y="1066800"/>
            <a:ext cx="8077200" cy="5181600"/>
          </a:xfrm>
          <a:prstGeom prst="rect">
            <a:avLst/>
          </a:prstGeom>
        </p:spPr>
        <p:txBody>
          <a:bodyPr/>
          <a:lstStyle>
            <a:lvl1pPr marL="0" indent="0" algn="l" rtl="0" eaLnBrk="1" fontAlgn="base" hangingPunct="1">
              <a:spcBef>
                <a:spcPts val="1000"/>
              </a:spcBef>
              <a:spcAft>
                <a:spcPct val="0"/>
              </a:spcAft>
              <a:buClr>
                <a:schemeClr val="tx1"/>
              </a:buClr>
              <a:buFont typeface="Arial" pitchFamily="34" charset="0"/>
              <a:buNone/>
              <a:defRPr sz="1300" b="0">
                <a:solidFill>
                  <a:schemeClr val="tx2"/>
                </a:solidFill>
                <a:latin typeface="Arial" pitchFamily="34" charset="0"/>
                <a:ea typeface="+mn-ea"/>
                <a:cs typeface="Arial" pitchFamily="34" charset="0"/>
              </a:defRPr>
            </a:lvl1pPr>
            <a:lvl2pPr marL="400050" indent="-177800" algn="l" rtl="0" eaLnBrk="1" fontAlgn="base" hangingPunct="1">
              <a:spcBef>
                <a:spcPts val="600"/>
              </a:spcBef>
              <a:spcAft>
                <a:spcPct val="0"/>
              </a:spcAft>
              <a:buClr>
                <a:schemeClr val="tx1"/>
              </a:buClr>
              <a:buFont typeface="Arial" pitchFamily="34" charset="0"/>
              <a:buChar char="•"/>
              <a:defRPr sz="1400">
                <a:solidFill>
                  <a:schemeClr val="tx2"/>
                </a:solidFill>
                <a:latin typeface="Arial" pitchFamily="34" charset="0"/>
                <a:cs typeface="Arial" pitchFamily="34" charset="0"/>
              </a:defRPr>
            </a:lvl2pPr>
            <a:lvl3pPr marL="571500" indent="-171450" algn="l" rtl="0" eaLnBrk="1" fontAlgn="base" hangingPunct="1">
              <a:spcBef>
                <a:spcPts val="600"/>
              </a:spcBef>
              <a:spcAft>
                <a:spcPct val="0"/>
              </a:spcAft>
              <a:buClr>
                <a:schemeClr val="tx1"/>
              </a:buClr>
              <a:buFont typeface="Arial" pitchFamily="34" charset="0"/>
              <a:buChar char="›"/>
              <a:defRPr sz="1200">
                <a:solidFill>
                  <a:schemeClr val="tx2"/>
                </a:solidFill>
                <a:latin typeface="Arial" pitchFamily="34" charset="0"/>
                <a:cs typeface="Arial" pitchFamily="34" charset="0"/>
              </a:defRPr>
            </a:lvl3pPr>
            <a:lvl4pPr marL="742950" indent="-171450" algn="l" rtl="0" eaLnBrk="1" fontAlgn="base" hangingPunct="1">
              <a:spcBef>
                <a:spcPts val="600"/>
              </a:spcBef>
              <a:spcAft>
                <a:spcPct val="0"/>
              </a:spcAft>
              <a:buClr>
                <a:schemeClr val="tx1"/>
              </a:buClr>
              <a:buFont typeface="Arial" pitchFamily="34" charset="0"/>
              <a:buChar char="»"/>
              <a:defRPr sz="1050">
                <a:solidFill>
                  <a:schemeClr val="tx2"/>
                </a:solidFill>
                <a:latin typeface="Arial" pitchFamily="34" charset="0"/>
                <a:cs typeface="Arial" pitchFamily="34" charset="0"/>
              </a:defRPr>
            </a:lvl4pPr>
            <a:lvl5pPr marL="742950" indent="0" algn="l" rtl="0" eaLnBrk="1" fontAlgn="base" hangingPunct="1">
              <a:spcBef>
                <a:spcPts val="600"/>
              </a:spcBef>
              <a:spcAft>
                <a:spcPct val="0"/>
              </a:spcAft>
              <a:buClr>
                <a:schemeClr val="tx1"/>
              </a:buClr>
              <a:buFont typeface="Arial" pitchFamily="34" charset="0"/>
              <a:buNone/>
              <a:defRPr sz="1200">
                <a:solidFill>
                  <a:schemeClr val="tx2"/>
                </a:solidFill>
                <a:latin typeface="Arial" pitchFamily="34" charset="0"/>
                <a:cs typeface="Arial" pitchFamily="34" charset="0"/>
              </a:defRPr>
            </a:lvl5pPr>
            <a:lvl6pPr marL="2057400" indent="-223838" algn="l" rtl="0" eaLnBrk="1" fontAlgn="base" hangingPunct="1">
              <a:spcBef>
                <a:spcPct val="20000"/>
              </a:spcBef>
              <a:spcAft>
                <a:spcPct val="0"/>
              </a:spcAft>
              <a:buClr>
                <a:srgbClr val="0033CC"/>
              </a:buClr>
              <a:buChar char="»"/>
              <a:defRPr sz="2000">
                <a:solidFill>
                  <a:schemeClr val="tx1"/>
                </a:solidFill>
                <a:latin typeface="+mn-lt"/>
                <a:cs typeface="+mn-cs"/>
              </a:defRPr>
            </a:lvl6pPr>
            <a:lvl7pPr marL="2514600" indent="-223838" algn="l" rtl="0" eaLnBrk="1" fontAlgn="base" hangingPunct="1">
              <a:spcBef>
                <a:spcPct val="20000"/>
              </a:spcBef>
              <a:spcAft>
                <a:spcPct val="0"/>
              </a:spcAft>
              <a:buClr>
                <a:srgbClr val="0033CC"/>
              </a:buClr>
              <a:buChar char="»"/>
              <a:defRPr sz="2000">
                <a:solidFill>
                  <a:schemeClr val="tx1"/>
                </a:solidFill>
                <a:latin typeface="+mn-lt"/>
                <a:cs typeface="+mn-cs"/>
              </a:defRPr>
            </a:lvl7pPr>
            <a:lvl8pPr marL="2971800" indent="-223838" algn="l" rtl="0" eaLnBrk="1" fontAlgn="base" hangingPunct="1">
              <a:spcBef>
                <a:spcPct val="20000"/>
              </a:spcBef>
              <a:spcAft>
                <a:spcPct val="0"/>
              </a:spcAft>
              <a:buClr>
                <a:srgbClr val="0033CC"/>
              </a:buClr>
              <a:buChar char="»"/>
              <a:defRPr sz="2000">
                <a:solidFill>
                  <a:schemeClr val="tx1"/>
                </a:solidFill>
                <a:latin typeface="+mn-lt"/>
                <a:cs typeface="+mn-cs"/>
              </a:defRPr>
            </a:lvl8pPr>
            <a:lvl9pPr marL="3429000" indent="-223838" algn="l" rtl="0" eaLnBrk="1" fontAlgn="base" hangingPunct="1">
              <a:spcBef>
                <a:spcPct val="20000"/>
              </a:spcBef>
              <a:spcAft>
                <a:spcPct val="0"/>
              </a:spcAft>
              <a:buClr>
                <a:srgbClr val="0033CC"/>
              </a:buClr>
              <a:buChar char="»"/>
              <a:defRPr sz="2000">
                <a:solidFill>
                  <a:schemeClr val="tx1"/>
                </a:solidFill>
                <a:latin typeface="+mn-lt"/>
                <a:cs typeface="+mn-cs"/>
              </a:defRPr>
            </a:lvl9pPr>
          </a:lstStyle>
          <a:p>
            <a:pPr lvl="0">
              <a:spcBef>
                <a:spcPts val="0"/>
              </a:spcBef>
              <a:spcAft>
                <a:spcPts val="1200"/>
              </a:spcAft>
              <a:buClr>
                <a:srgbClr val="000000"/>
              </a:buClr>
              <a:defRPr/>
            </a:pPr>
            <a:r>
              <a:rPr lang="en-US" sz="1800" kern="0" dirty="0">
                <a:solidFill>
                  <a:srgbClr val="000000"/>
                </a:solidFill>
                <a:latin typeface="Arial (Body)"/>
              </a:rPr>
              <a:t>All Massachusetts residents will benefit from a seamless system of education and workforce services that supports</a:t>
            </a:r>
            <a:r>
              <a:rPr lang="en-US" sz="1800" i="1" kern="0" dirty="0">
                <a:solidFill>
                  <a:srgbClr val="000000"/>
                </a:solidFill>
                <a:latin typeface="Arial (Body)"/>
              </a:rPr>
              <a:t> career pathways</a:t>
            </a:r>
            <a:r>
              <a:rPr lang="en-US" sz="1800" kern="0" dirty="0">
                <a:solidFill>
                  <a:srgbClr val="000000"/>
                </a:solidFill>
                <a:latin typeface="Arial (Body)"/>
              </a:rPr>
              <a:t> for individuals and leads to a more informed, educated, and skilled workforce, which meets the Commonwealth’s businesses’ demands and sustains a thriving economy.</a:t>
            </a:r>
          </a:p>
          <a:p>
            <a:pPr marL="187325" lvl="1" indent="0">
              <a:spcBef>
                <a:spcPts val="0"/>
              </a:spcBef>
              <a:spcAft>
                <a:spcPts val="1200"/>
              </a:spcAft>
              <a:buClr>
                <a:srgbClr val="000000"/>
              </a:buClr>
              <a:buNone/>
              <a:defRPr/>
            </a:pPr>
            <a:r>
              <a:rPr lang="en-US" sz="1800" i="1" u="sng" kern="0" dirty="0" smtClean="0">
                <a:solidFill>
                  <a:srgbClr val="000000"/>
                </a:solidFill>
                <a:latin typeface="Arial (Body)"/>
              </a:rPr>
              <a:t>WIOA </a:t>
            </a:r>
            <a:r>
              <a:rPr lang="en-US" sz="1800" i="1" u="sng" kern="0" dirty="0">
                <a:solidFill>
                  <a:srgbClr val="000000"/>
                </a:solidFill>
                <a:latin typeface="Arial (Body)"/>
              </a:rPr>
              <a:t>partners will work to:</a:t>
            </a:r>
            <a:endParaRPr lang="en-US" sz="1800" kern="0" dirty="0">
              <a:solidFill>
                <a:srgbClr val="000000"/>
              </a:solidFill>
              <a:latin typeface="Arial (Body)"/>
            </a:endParaRPr>
          </a:p>
          <a:p>
            <a:pPr lvl="1">
              <a:spcBef>
                <a:spcPts val="0"/>
              </a:spcBef>
              <a:spcAft>
                <a:spcPts val="1200"/>
              </a:spcAft>
              <a:buClr>
                <a:srgbClr val="000000"/>
              </a:buClr>
              <a:defRPr/>
            </a:pPr>
            <a:r>
              <a:rPr lang="en-US" sz="1800" b="1" kern="0" dirty="0">
                <a:solidFill>
                  <a:srgbClr val="000000"/>
                </a:solidFill>
                <a:latin typeface="Arial (Body)"/>
              </a:rPr>
              <a:t>Design career pathways </a:t>
            </a:r>
            <a:r>
              <a:rPr lang="en-US" sz="1800" kern="0" dirty="0">
                <a:solidFill>
                  <a:srgbClr val="000000"/>
                </a:solidFill>
                <a:latin typeface="Arial (Body)"/>
              </a:rPr>
              <a:t>across partners aligned with business demand</a:t>
            </a:r>
          </a:p>
          <a:p>
            <a:pPr lvl="1">
              <a:spcBef>
                <a:spcPts val="0"/>
              </a:spcBef>
              <a:spcAft>
                <a:spcPts val="1200"/>
              </a:spcAft>
              <a:buClr>
                <a:srgbClr val="000000"/>
              </a:buClr>
              <a:defRPr/>
            </a:pPr>
            <a:r>
              <a:rPr lang="en-US" sz="1800" b="1" kern="0" dirty="0">
                <a:solidFill>
                  <a:srgbClr val="000000"/>
                </a:solidFill>
                <a:latin typeface="Arial (Body)"/>
              </a:rPr>
              <a:t>Improve foundation skills</a:t>
            </a:r>
            <a:r>
              <a:rPr lang="en-US" sz="1800" b="1" i="1" kern="0" dirty="0">
                <a:solidFill>
                  <a:srgbClr val="000000"/>
                </a:solidFill>
                <a:latin typeface="Arial (Body)"/>
              </a:rPr>
              <a:t> </a:t>
            </a:r>
            <a:r>
              <a:rPr lang="en-US" sz="1800" i="1" kern="0" dirty="0">
                <a:solidFill>
                  <a:srgbClr val="000000"/>
                </a:solidFill>
                <a:latin typeface="Arial (Body)"/>
              </a:rPr>
              <a:t>and </a:t>
            </a:r>
            <a:r>
              <a:rPr lang="en-US" sz="1800" b="1" kern="0" dirty="0">
                <a:solidFill>
                  <a:srgbClr val="000000"/>
                </a:solidFill>
                <a:latin typeface="Arial (Body)"/>
              </a:rPr>
              <a:t>transition to postsecondary education and training</a:t>
            </a:r>
            <a:r>
              <a:rPr lang="en-US" sz="1800" kern="0" dirty="0">
                <a:solidFill>
                  <a:srgbClr val="000000"/>
                </a:solidFill>
                <a:latin typeface="Arial (Body)"/>
              </a:rPr>
              <a:t> for individuals with barriers to employment</a:t>
            </a:r>
          </a:p>
          <a:p>
            <a:pPr lvl="1">
              <a:spcBef>
                <a:spcPts val="0"/>
              </a:spcBef>
              <a:spcAft>
                <a:spcPts val="1200"/>
              </a:spcAft>
              <a:buClr>
                <a:srgbClr val="000000"/>
              </a:buClr>
              <a:defRPr/>
            </a:pPr>
            <a:r>
              <a:rPr lang="en-US" sz="1800" b="1" kern="0" dirty="0">
                <a:solidFill>
                  <a:srgbClr val="000000"/>
                </a:solidFill>
                <a:latin typeface="Arial (Body)"/>
              </a:rPr>
              <a:t>Assist low-income individuals and families </a:t>
            </a:r>
            <a:r>
              <a:rPr lang="en-US" sz="1800" kern="0" dirty="0">
                <a:solidFill>
                  <a:srgbClr val="000000"/>
                </a:solidFill>
                <a:latin typeface="Arial (Body)"/>
              </a:rPr>
              <a:t>to achieve economic self-sufficiency through support services, labor-market driven credentialing, and employment</a:t>
            </a:r>
          </a:p>
          <a:p>
            <a:pPr lvl="1">
              <a:spcBef>
                <a:spcPts val="0"/>
              </a:spcBef>
              <a:spcAft>
                <a:spcPts val="1200"/>
              </a:spcAft>
              <a:buClr>
                <a:srgbClr val="000000"/>
              </a:buClr>
              <a:defRPr/>
            </a:pPr>
            <a:r>
              <a:rPr lang="en-US" sz="1800" b="1" kern="0" dirty="0">
                <a:solidFill>
                  <a:srgbClr val="000000"/>
                </a:solidFill>
                <a:latin typeface="Arial (Body)"/>
              </a:rPr>
              <a:t>Meet the needs of job seekers and businesses </a:t>
            </a:r>
            <a:r>
              <a:rPr lang="en-US" sz="1800" kern="0" dirty="0">
                <a:solidFill>
                  <a:srgbClr val="000000"/>
                </a:solidFill>
                <a:latin typeface="Arial (Body)"/>
              </a:rPr>
              <a:t>who engage in the public workforce system (including partner programs) </a:t>
            </a:r>
          </a:p>
        </p:txBody>
      </p:sp>
    </p:spTree>
    <p:extLst>
      <p:ext uri="{BB962C8B-B14F-4D97-AF65-F5344CB8AC3E}">
        <p14:creationId xmlns:p14="http://schemas.microsoft.com/office/powerpoint/2010/main" val="2380845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7609" t="14072" r="18478" b="10323"/>
          <a:stretch>
            <a:fillRect/>
          </a:stretch>
        </p:blipFill>
        <p:spPr bwMode="auto">
          <a:xfrm>
            <a:off x="228600" y="1460768"/>
            <a:ext cx="8686800" cy="49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
          <p:cNvSpPr>
            <a:spLocks noChangeArrowheads="1"/>
          </p:cNvSpPr>
          <p:nvPr/>
        </p:nvSpPr>
        <p:spPr bwMode="auto">
          <a:xfrm>
            <a:off x="489858" y="6078379"/>
            <a:ext cx="800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r>
              <a:rPr lang="en-US" sz="1000" dirty="0">
                <a:solidFill>
                  <a:schemeClr val="accent4"/>
                </a:solidFill>
              </a:rPr>
              <a:t>CLASP GRAPHIC: </a:t>
            </a:r>
            <a:r>
              <a:rPr lang="en-US" sz="1000" u="sng" dirty="0">
                <a:solidFill>
                  <a:schemeClr val="accent4"/>
                </a:solidFill>
              </a:rPr>
              <a:t>http://www.clasp.org/resources-and-publications/publication-1/Alliance-WIOA-CP-Summary.pdf</a:t>
            </a:r>
            <a:endParaRPr lang="en-US" sz="1000" dirty="0">
              <a:solidFill>
                <a:schemeClr val="accent4"/>
              </a:solidFill>
            </a:endParaRPr>
          </a:p>
        </p:txBody>
      </p:sp>
      <p:sp>
        <p:nvSpPr>
          <p:cNvPr id="2" name="TextBox 1"/>
          <p:cNvSpPr txBox="1"/>
          <p:nvPr/>
        </p:nvSpPr>
        <p:spPr>
          <a:xfrm>
            <a:off x="457200" y="914400"/>
            <a:ext cx="7924800" cy="523220"/>
          </a:xfrm>
          <a:prstGeom prst="rect">
            <a:avLst/>
          </a:prstGeom>
          <a:noFill/>
        </p:spPr>
        <p:txBody>
          <a:bodyPr wrap="square" rtlCol="0">
            <a:spAutoFit/>
          </a:bodyPr>
          <a:lstStyle/>
          <a:p>
            <a:r>
              <a:rPr lang="en-US" sz="1400" i="1" dirty="0" smtClean="0">
                <a:latin typeface="Arial" pitchFamily="34" charset="0"/>
                <a:cs typeface="Arial" pitchFamily="34" charset="0"/>
              </a:rPr>
              <a:t>State </a:t>
            </a:r>
            <a:r>
              <a:rPr lang="en-US" sz="1400" i="1" dirty="0">
                <a:latin typeface="Arial" pitchFamily="34" charset="0"/>
                <a:cs typeface="Arial" pitchFamily="34" charset="0"/>
              </a:rPr>
              <a:t>and Local MOUs are designed around </a:t>
            </a:r>
            <a:r>
              <a:rPr lang="en-US" sz="1400" i="1" dirty="0" smtClean="0">
                <a:latin typeface="Arial" pitchFamily="34" charset="0"/>
                <a:cs typeface="Arial" pitchFamily="34" charset="0"/>
              </a:rPr>
              <a:t> a “career pathway” approach based on customer perspective</a:t>
            </a:r>
            <a:r>
              <a:rPr lang="en-US" sz="1400" i="1" dirty="0">
                <a:latin typeface="Arial" pitchFamily="34" charset="0"/>
                <a:cs typeface="Arial" pitchFamily="34" charset="0"/>
              </a:rPr>
              <a:t>, not focused on the operations of funding streams</a:t>
            </a:r>
            <a:r>
              <a:rPr lang="en-US" sz="1400" i="1" dirty="0" smtClean="0">
                <a:latin typeface="Arial" pitchFamily="34" charset="0"/>
                <a:cs typeface="Arial" pitchFamily="34" charset="0"/>
              </a:rPr>
              <a:t>.</a:t>
            </a:r>
            <a:endParaRPr lang="en-US" sz="1400" i="1" dirty="0">
              <a:latin typeface="Arial" pitchFamily="34" charset="0"/>
              <a:cs typeface="Arial" pitchFamily="34" charset="0"/>
            </a:endParaRPr>
          </a:p>
        </p:txBody>
      </p:sp>
      <p:sp>
        <p:nvSpPr>
          <p:cNvPr id="6" name="Title 1"/>
          <p:cNvSpPr txBox="1">
            <a:spLocks/>
          </p:cNvSpPr>
          <p:nvPr/>
        </p:nvSpPr>
        <p:spPr>
          <a:xfrm>
            <a:off x="381000" y="381000"/>
            <a:ext cx="7543800" cy="304800"/>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2000" dirty="0" smtClean="0">
                <a:solidFill>
                  <a:srgbClr val="00269E"/>
                </a:solidFill>
                <a:latin typeface="Arial" pitchFamily="34" charset="0"/>
                <a:cs typeface="Arial" pitchFamily="34" charset="0"/>
              </a:rPr>
              <a:t>INTEGRATED SERVICE DESIGN: PERSON-CENTRIC</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65914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70001" y="1219200"/>
            <a:ext cx="8348472" cy="4918254"/>
          </a:xfrm>
        </p:spPr>
        <p:txBody>
          <a:bodyPr>
            <a:normAutofit/>
          </a:bodyPr>
          <a:lstStyle/>
          <a:p>
            <a:pPr lvl="0">
              <a:buClr>
                <a:srgbClr val="000000"/>
              </a:buClr>
            </a:pPr>
            <a:r>
              <a:rPr lang="en-US" sz="1600" b="1" dirty="0">
                <a:solidFill>
                  <a:srgbClr val="000000"/>
                </a:solidFill>
              </a:rPr>
              <a:t>Integrated Services: </a:t>
            </a:r>
            <a:r>
              <a:rPr lang="en-US" sz="1600" dirty="0">
                <a:solidFill>
                  <a:srgbClr val="000000"/>
                </a:solidFill>
              </a:rPr>
              <a:t>WIOA requires that WIOA programs and providers (Career Centers, adult education, vocational rehabilitation, </a:t>
            </a:r>
            <a:r>
              <a:rPr lang="en-US" sz="1600" dirty="0" smtClean="0">
                <a:solidFill>
                  <a:srgbClr val="000000"/>
                </a:solidFill>
              </a:rPr>
              <a:t>TANF/SNAP, </a:t>
            </a:r>
            <a:r>
              <a:rPr lang="en-US" sz="1600" dirty="0">
                <a:solidFill>
                  <a:srgbClr val="000000"/>
                </a:solidFill>
              </a:rPr>
              <a:t>etc.) collocate, coordinate, and integrate activities and information (common intake, assessment, reporting) so that the system as a whole is accessible for individuals and businesses alike</a:t>
            </a:r>
            <a:r>
              <a:rPr lang="en-US" sz="1600" dirty="0" smtClean="0">
                <a:solidFill>
                  <a:srgbClr val="000000"/>
                </a:solidFill>
              </a:rPr>
              <a:t>.</a:t>
            </a:r>
          </a:p>
          <a:p>
            <a:pPr lvl="0">
              <a:buClr>
                <a:srgbClr val="000000"/>
              </a:buClr>
            </a:pPr>
            <a:r>
              <a:rPr lang="en-US" sz="1600" dirty="0" smtClean="0">
                <a:solidFill>
                  <a:srgbClr val="000000"/>
                </a:solidFill>
              </a:rPr>
              <a:t>Ways to implement integration:</a:t>
            </a:r>
            <a:endParaRPr lang="en-US" sz="1600" dirty="0">
              <a:solidFill>
                <a:srgbClr val="000000"/>
              </a:solidFill>
            </a:endParaRPr>
          </a:p>
          <a:p>
            <a:pPr lvl="2">
              <a:buClr>
                <a:srgbClr val="000000"/>
              </a:buClr>
            </a:pPr>
            <a:r>
              <a:rPr lang="en-US" sz="1600" b="1" dirty="0" smtClean="0">
                <a:solidFill>
                  <a:srgbClr val="000000"/>
                </a:solidFill>
              </a:rPr>
              <a:t>Pathway “Mapping” </a:t>
            </a:r>
            <a:r>
              <a:rPr lang="en-US" sz="1600" dirty="0" smtClean="0">
                <a:solidFill>
                  <a:srgbClr val="000000"/>
                </a:solidFill>
              </a:rPr>
              <a:t>as part of local planning &amp; partnership agreements (next section).</a:t>
            </a:r>
          </a:p>
          <a:p>
            <a:pPr lvl="2">
              <a:buClr>
                <a:srgbClr val="000000"/>
              </a:buClr>
            </a:pPr>
            <a:r>
              <a:rPr lang="en-US" sz="1600" dirty="0" smtClean="0">
                <a:solidFill>
                  <a:srgbClr val="000000"/>
                </a:solidFill>
              </a:rPr>
              <a:t>New set </a:t>
            </a:r>
            <a:r>
              <a:rPr lang="en-US" sz="1600" dirty="0">
                <a:solidFill>
                  <a:srgbClr val="000000"/>
                </a:solidFill>
              </a:rPr>
              <a:t>of </a:t>
            </a:r>
            <a:r>
              <a:rPr lang="en-US" sz="1600" b="1" dirty="0">
                <a:solidFill>
                  <a:srgbClr val="000000"/>
                </a:solidFill>
              </a:rPr>
              <a:t>statewide operational standards </a:t>
            </a:r>
            <a:r>
              <a:rPr lang="en-US" sz="1600" dirty="0">
                <a:solidFill>
                  <a:srgbClr val="000000"/>
                </a:solidFill>
              </a:rPr>
              <a:t>for One-Stop Career </a:t>
            </a:r>
            <a:r>
              <a:rPr lang="en-US" sz="1600" dirty="0" smtClean="0">
                <a:solidFill>
                  <a:srgbClr val="000000"/>
                </a:solidFill>
              </a:rPr>
              <a:t>Centers.</a:t>
            </a:r>
          </a:p>
          <a:p>
            <a:pPr lvl="2">
              <a:buClr>
                <a:srgbClr val="000000"/>
              </a:buClr>
            </a:pPr>
            <a:r>
              <a:rPr lang="en-US" sz="1600" dirty="0" smtClean="0">
                <a:solidFill>
                  <a:srgbClr val="000000"/>
                </a:solidFill>
              </a:rPr>
              <a:t>New </a:t>
            </a:r>
            <a:r>
              <a:rPr lang="en-US" sz="1600" b="1" dirty="0">
                <a:solidFill>
                  <a:srgbClr val="000000"/>
                </a:solidFill>
              </a:rPr>
              <a:t>competitive selection process </a:t>
            </a:r>
            <a:r>
              <a:rPr lang="en-US" sz="1600" dirty="0">
                <a:solidFill>
                  <a:srgbClr val="000000"/>
                </a:solidFill>
              </a:rPr>
              <a:t>for operators of the </a:t>
            </a:r>
            <a:r>
              <a:rPr lang="en-US" sz="1600" dirty="0" smtClean="0">
                <a:solidFill>
                  <a:srgbClr val="000000"/>
                </a:solidFill>
              </a:rPr>
              <a:t>Career Centers run by Workforce Development Boards and Chief Elected Officials.</a:t>
            </a:r>
          </a:p>
          <a:p>
            <a:pPr lvl="2">
              <a:buClr>
                <a:srgbClr val="000000"/>
              </a:buClr>
            </a:pPr>
            <a:r>
              <a:rPr lang="en-US" sz="1600" b="1" dirty="0" smtClean="0">
                <a:solidFill>
                  <a:srgbClr val="000000"/>
                </a:solidFill>
              </a:rPr>
              <a:t>Requirements in the Adult Education RFP</a:t>
            </a:r>
            <a:r>
              <a:rPr lang="en-US" sz="1600" dirty="0" smtClean="0">
                <a:solidFill>
                  <a:srgbClr val="000000"/>
                </a:solidFill>
              </a:rPr>
              <a:t> and focus on “pathway” model.</a:t>
            </a:r>
          </a:p>
          <a:p>
            <a:pPr lvl="2">
              <a:buClr>
                <a:srgbClr val="000000"/>
              </a:buClr>
            </a:pPr>
            <a:r>
              <a:rPr lang="en-US" sz="1600" b="1" dirty="0" smtClean="0">
                <a:solidFill>
                  <a:srgbClr val="000000"/>
                </a:solidFill>
              </a:rPr>
              <a:t>Co-location of staff (out-stationing) and joint service desig</a:t>
            </a:r>
            <a:r>
              <a:rPr lang="en-US" sz="1600" dirty="0" smtClean="0">
                <a:solidFill>
                  <a:srgbClr val="000000"/>
                </a:solidFill>
              </a:rPr>
              <a:t>n utilizing staff from program partners.</a:t>
            </a:r>
          </a:p>
          <a:p>
            <a:pPr lvl="2">
              <a:buClr>
                <a:srgbClr val="000000"/>
              </a:buClr>
            </a:pPr>
            <a:r>
              <a:rPr lang="en-US" sz="1600" b="1" dirty="0" smtClean="0">
                <a:solidFill>
                  <a:srgbClr val="000000"/>
                </a:solidFill>
              </a:rPr>
              <a:t>Co-enrollment </a:t>
            </a:r>
            <a:r>
              <a:rPr lang="en-US" sz="1600" dirty="0" smtClean="0">
                <a:solidFill>
                  <a:srgbClr val="000000"/>
                </a:solidFill>
              </a:rPr>
              <a:t>in partner programs.</a:t>
            </a:r>
            <a:endParaRPr lang="en-US" sz="1600" dirty="0">
              <a:solidFill>
                <a:srgbClr val="000000"/>
              </a:solidFill>
            </a:endParaRPr>
          </a:p>
          <a:p>
            <a:endParaRPr lang="en-US" sz="1600" dirty="0"/>
          </a:p>
        </p:txBody>
      </p:sp>
      <p:sp>
        <p:nvSpPr>
          <p:cNvPr id="3" name="Title 2"/>
          <p:cNvSpPr>
            <a:spLocks noGrp="1"/>
          </p:cNvSpPr>
          <p:nvPr>
            <p:ph type="title"/>
          </p:nvPr>
        </p:nvSpPr>
        <p:spPr>
          <a:xfrm>
            <a:off x="462685" y="304800"/>
            <a:ext cx="7751547" cy="374495"/>
          </a:xfrm>
        </p:spPr>
        <p:txBody>
          <a:bodyPr/>
          <a:lstStyle/>
          <a:p>
            <a:r>
              <a:rPr lang="en-US" sz="2000" dirty="0" smtClean="0"/>
              <a:t>INTEGRATED SERVICE DESIGN: PERSON-CENTRIC</a:t>
            </a:r>
            <a:endParaRPr lang="en-US" sz="2000" dirty="0"/>
          </a:p>
        </p:txBody>
      </p:sp>
    </p:spTree>
    <p:extLst>
      <p:ext uri="{BB962C8B-B14F-4D97-AF65-F5344CB8AC3E}">
        <p14:creationId xmlns:p14="http://schemas.microsoft.com/office/powerpoint/2010/main" val="29208583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1650" y="1828800"/>
            <a:ext cx="8653099" cy="2266490"/>
            <a:chOff x="321650" y="1832202"/>
            <a:chExt cx="8653099" cy="2266490"/>
          </a:xfrm>
        </p:grpSpPr>
        <p:sp>
          <p:nvSpPr>
            <p:cNvPr id="4" name="Freeform 3"/>
            <p:cNvSpPr/>
            <p:nvPr/>
          </p:nvSpPr>
          <p:spPr>
            <a:xfrm>
              <a:off x="396516" y="2301762"/>
              <a:ext cx="1317644" cy="434223"/>
            </a:xfrm>
            <a:custGeom>
              <a:avLst/>
              <a:gdLst>
                <a:gd name="connsiteX0" fmla="*/ 0 w 1317644"/>
                <a:gd name="connsiteY0" fmla="*/ 0 h 434223"/>
                <a:gd name="connsiteX1" fmla="*/ 1317644 w 1317644"/>
                <a:gd name="connsiteY1" fmla="*/ 0 h 434223"/>
                <a:gd name="connsiteX2" fmla="*/ 1317644 w 1317644"/>
                <a:gd name="connsiteY2" fmla="*/ 434223 h 434223"/>
                <a:gd name="connsiteX3" fmla="*/ 0 w 1317644"/>
                <a:gd name="connsiteY3" fmla="*/ 434223 h 434223"/>
                <a:gd name="connsiteX4" fmla="*/ 0 w 1317644"/>
                <a:gd name="connsiteY4" fmla="*/ 0 h 434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44" h="434223">
                  <a:moveTo>
                    <a:pt x="0" y="0"/>
                  </a:moveTo>
                  <a:lnTo>
                    <a:pt x="1317644" y="0"/>
                  </a:lnTo>
                  <a:lnTo>
                    <a:pt x="1317644" y="434223"/>
                  </a:lnTo>
                  <a:lnTo>
                    <a:pt x="0" y="4342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Entry Point for Business</a:t>
              </a:r>
            </a:p>
          </p:txBody>
        </p:sp>
        <p:sp>
          <p:nvSpPr>
            <p:cNvPr id="9" name="Freeform 8"/>
            <p:cNvSpPr/>
            <p:nvPr/>
          </p:nvSpPr>
          <p:spPr>
            <a:xfrm>
              <a:off x="380994" y="3276603"/>
              <a:ext cx="1317644" cy="822089"/>
            </a:xfrm>
            <a:custGeom>
              <a:avLst/>
              <a:gdLst>
                <a:gd name="connsiteX0" fmla="*/ 0 w 1317644"/>
                <a:gd name="connsiteY0" fmla="*/ 0 h 822089"/>
                <a:gd name="connsiteX1" fmla="*/ 1317644 w 1317644"/>
                <a:gd name="connsiteY1" fmla="*/ 0 h 822089"/>
                <a:gd name="connsiteX2" fmla="*/ 1317644 w 1317644"/>
                <a:gd name="connsiteY2" fmla="*/ 822089 h 822089"/>
                <a:gd name="connsiteX3" fmla="*/ 0 w 1317644"/>
                <a:gd name="connsiteY3" fmla="*/ 822089 h 822089"/>
                <a:gd name="connsiteX4" fmla="*/ 0 w 1317644"/>
                <a:gd name="connsiteY4" fmla="*/ 0 h 822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44" h="822089">
                  <a:moveTo>
                    <a:pt x="0" y="0"/>
                  </a:moveTo>
                  <a:lnTo>
                    <a:pt x="1317644" y="0"/>
                  </a:lnTo>
                  <a:lnTo>
                    <a:pt x="1317644" y="822089"/>
                  </a:lnTo>
                  <a:lnTo>
                    <a:pt x="0" y="82208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Core Partner Agencies (Career Center, WDB, MRC, MCB, DTA, ABE)</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Community College</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Development</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Business to Business Referral</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Fair</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Job Posting</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10" name="Oval 9"/>
            <p:cNvSpPr/>
            <p:nvPr/>
          </p:nvSpPr>
          <p:spPr>
            <a:xfrm>
              <a:off x="395019" y="2169698"/>
              <a:ext cx="104812" cy="104812"/>
            </a:xfrm>
            <a:prstGeom prst="ellipse">
              <a:avLst/>
            </a:prstGeom>
            <a:solidFill>
              <a:srgbClr val="5B9BD5">
                <a:shade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1" name="Oval 10"/>
            <p:cNvSpPr/>
            <p:nvPr/>
          </p:nvSpPr>
          <p:spPr>
            <a:xfrm>
              <a:off x="468387" y="2022961"/>
              <a:ext cx="104812" cy="104812"/>
            </a:xfrm>
            <a:prstGeom prst="ellipse">
              <a:avLst/>
            </a:prstGeo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2" name="Oval 11"/>
            <p:cNvSpPr/>
            <p:nvPr/>
          </p:nvSpPr>
          <p:spPr>
            <a:xfrm>
              <a:off x="644473" y="2052308"/>
              <a:ext cx="164705" cy="164705"/>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3" name="Oval 12"/>
            <p:cNvSpPr/>
            <p:nvPr/>
          </p:nvSpPr>
          <p:spPr>
            <a:xfrm>
              <a:off x="791210" y="1890897"/>
              <a:ext cx="104812" cy="104812"/>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4" name="Oval 13"/>
            <p:cNvSpPr/>
            <p:nvPr/>
          </p:nvSpPr>
          <p:spPr>
            <a:xfrm>
              <a:off x="981969" y="1832202"/>
              <a:ext cx="104812" cy="104812"/>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5" name="Oval 14"/>
            <p:cNvSpPr/>
            <p:nvPr/>
          </p:nvSpPr>
          <p:spPr>
            <a:xfrm>
              <a:off x="1216749" y="1934918"/>
              <a:ext cx="104812" cy="104812"/>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6" name="Oval 15"/>
            <p:cNvSpPr/>
            <p:nvPr/>
          </p:nvSpPr>
          <p:spPr>
            <a:xfrm>
              <a:off x="1363487" y="2008287"/>
              <a:ext cx="164705" cy="164705"/>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7" name="Oval 16"/>
            <p:cNvSpPr/>
            <p:nvPr/>
          </p:nvSpPr>
          <p:spPr>
            <a:xfrm>
              <a:off x="1568920" y="2169698"/>
              <a:ext cx="104812" cy="104812"/>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8" name="Oval 17"/>
            <p:cNvSpPr/>
            <p:nvPr/>
          </p:nvSpPr>
          <p:spPr>
            <a:xfrm>
              <a:off x="1656962" y="2331110"/>
              <a:ext cx="104812" cy="104812"/>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19" name="Oval 18"/>
            <p:cNvSpPr/>
            <p:nvPr/>
          </p:nvSpPr>
          <p:spPr>
            <a:xfrm>
              <a:off x="893927" y="2022961"/>
              <a:ext cx="269518" cy="269518"/>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0" name="Oval 19"/>
            <p:cNvSpPr/>
            <p:nvPr/>
          </p:nvSpPr>
          <p:spPr>
            <a:xfrm>
              <a:off x="321650" y="2580564"/>
              <a:ext cx="104812" cy="104812"/>
            </a:xfrm>
            <a:prstGeom prst="ellipse">
              <a:avLst/>
            </a:prstGeom>
            <a:solidFill>
              <a:srgbClr val="5B9BD5">
                <a:shade val="50000"/>
                <a:hueOff val="316666"/>
                <a:satOff val="8484"/>
                <a:lumOff val="37377"/>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1" name="Oval 20"/>
            <p:cNvSpPr/>
            <p:nvPr/>
          </p:nvSpPr>
          <p:spPr>
            <a:xfrm>
              <a:off x="409692" y="2712628"/>
              <a:ext cx="164705" cy="164705"/>
            </a:xfrm>
            <a:prstGeom prst="ellipse">
              <a:avLst/>
            </a:prstGeom>
            <a:solidFill>
              <a:srgbClr val="5B9BD5">
                <a:shade val="50000"/>
                <a:hueOff val="281481"/>
                <a:satOff val="7541"/>
                <a:lumOff val="33224"/>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2" name="Oval 21"/>
            <p:cNvSpPr/>
            <p:nvPr/>
          </p:nvSpPr>
          <p:spPr>
            <a:xfrm>
              <a:off x="629799" y="2830018"/>
              <a:ext cx="239571" cy="239571"/>
            </a:xfrm>
            <a:prstGeom prst="ellipse">
              <a:avLst/>
            </a:prstGeom>
            <a:solidFill>
              <a:srgbClr val="5B9BD5">
                <a:shade val="50000"/>
                <a:hueOff val="246295"/>
                <a:satOff val="6598"/>
                <a:lumOff val="29071"/>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3" name="Oval 22"/>
            <p:cNvSpPr/>
            <p:nvPr/>
          </p:nvSpPr>
          <p:spPr>
            <a:xfrm>
              <a:off x="937948" y="3020777"/>
              <a:ext cx="104812" cy="104812"/>
            </a:xfrm>
            <a:prstGeom prst="ellipse">
              <a:avLst/>
            </a:prstGeom>
            <a:solidFill>
              <a:srgbClr val="5B9BD5">
                <a:shade val="50000"/>
                <a:hueOff val="211110"/>
                <a:satOff val="5656"/>
                <a:lumOff val="24918"/>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4" name="Oval 23"/>
            <p:cNvSpPr/>
            <p:nvPr/>
          </p:nvSpPr>
          <p:spPr>
            <a:xfrm>
              <a:off x="996643" y="2830018"/>
              <a:ext cx="164705" cy="164705"/>
            </a:xfrm>
            <a:prstGeom prst="ellipse">
              <a:avLst/>
            </a:prstGeom>
            <a:solidFill>
              <a:srgbClr val="5B9BD5">
                <a:shade val="50000"/>
                <a:hueOff val="175925"/>
                <a:satOff val="4713"/>
                <a:lumOff val="20765"/>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5" name="Oval 24"/>
            <p:cNvSpPr/>
            <p:nvPr/>
          </p:nvSpPr>
          <p:spPr>
            <a:xfrm>
              <a:off x="1143381" y="3035451"/>
              <a:ext cx="104812" cy="104812"/>
            </a:xfrm>
            <a:prstGeom prst="ellipse">
              <a:avLst/>
            </a:prstGeom>
            <a:solidFill>
              <a:srgbClr val="5B9BD5">
                <a:shade val="50000"/>
                <a:hueOff val="140740"/>
                <a:satOff val="3771"/>
                <a:lumOff val="16612"/>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6" name="Oval 25"/>
            <p:cNvSpPr/>
            <p:nvPr/>
          </p:nvSpPr>
          <p:spPr>
            <a:xfrm>
              <a:off x="1275445" y="2800670"/>
              <a:ext cx="239571" cy="239571"/>
            </a:xfrm>
            <a:prstGeom prst="ellipse">
              <a:avLst/>
            </a:prstGeom>
            <a:solidFill>
              <a:srgbClr val="5B9BD5">
                <a:shade val="50000"/>
                <a:hueOff val="105555"/>
                <a:satOff val="2828"/>
                <a:lumOff val="12459"/>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7" name="Oval 26"/>
            <p:cNvSpPr/>
            <p:nvPr/>
          </p:nvSpPr>
          <p:spPr>
            <a:xfrm>
              <a:off x="1598267" y="2741975"/>
              <a:ext cx="164705" cy="164705"/>
            </a:xfrm>
            <a:prstGeom prst="ellipse">
              <a:avLst/>
            </a:prstGeom>
            <a:solidFill>
              <a:srgbClr val="5B9BD5">
                <a:shade val="50000"/>
                <a:hueOff val="70370"/>
                <a:satOff val="1885"/>
                <a:lumOff val="8306"/>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sp>
        <p:sp>
          <p:nvSpPr>
            <p:cNvPr id="28" name="Chevron 27"/>
            <p:cNvSpPr/>
            <p:nvPr/>
          </p:nvSpPr>
          <p:spPr>
            <a:xfrm>
              <a:off x="1762973" y="2052064"/>
              <a:ext cx="483716" cy="923467"/>
            </a:xfrm>
            <a:prstGeom prst="chevron">
              <a:avLst>
                <a:gd name="adj" fmla="val 62310"/>
              </a:avLst>
            </a:prstGeom>
            <a:solidFill>
              <a:srgbClr val="5B9BD5">
                <a:shade val="90000"/>
                <a:hueOff val="0"/>
                <a:satOff val="0"/>
                <a:lumOff val="0"/>
                <a:alphaOff val="0"/>
              </a:srgbClr>
            </a:solidFill>
            <a:ln>
              <a:noFill/>
            </a:ln>
            <a:effectLst/>
          </p:spPr>
          <p:style>
            <a:lnRef idx="0">
              <a:scrgbClr r="0" g="0" b="0"/>
            </a:lnRef>
            <a:fillRef idx="1">
              <a:scrgbClr r="0" g="0" b="0"/>
            </a:fillRef>
            <a:effectRef idx="0">
              <a:scrgbClr r="0" g="0" b="0"/>
            </a:effectRef>
            <a:fontRef idx="minor">
              <a:schemeClr val="lt1"/>
            </a:fontRef>
          </p:style>
        </p:sp>
        <p:sp>
          <p:nvSpPr>
            <p:cNvPr id="29" name="Freeform 28"/>
            <p:cNvSpPr/>
            <p:nvPr/>
          </p:nvSpPr>
          <p:spPr>
            <a:xfrm>
              <a:off x="2246690" y="2052513"/>
              <a:ext cx="1319227" cy="923459"/>
            </a:xfrm>
            <a:custGeom>
              <a:avLst/>
              <a:gdLst>
                <a:gd name="connsiteX0" fmla="*/ 0 w 1319227"/>
                <a:gd name="connsiteY0" fmla="*/ 0 h 923459"/>
                <a:gd name="connsiteX1" fmla="*/ 1319227 w 1319227"/>
                <a:gd name="connsiteY1" fmla="*/ 0 h 923459"/>
                <a:gd name="connsiteX2" fmla="*/ 1319227 w 1319227"/>
                <a:gd name="connsiteY2" fmla="*/ 923459 h 923459"/>
                <a:gd name="connsiteX3" fmla="*/ 0 w 1319227"/>
                <a:gd name="connsiteY3" fmla="*/ 923459 h 923459"/>
                <a:gd name="connsiteX4" fmla="*/ 0 w 1319227"/>
                <a:gd name="connsiteY4" fmla="*/ 0 h 92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27" h="923459">
                  <a:moveTo>
                    <a:pt x="0" y="0"/>
                  </a:moveTo>
                  <a:lnTo>
                    <a:pt x="1319227" y="0"/>
                  </a:lnTo>
                  <a:lnTo>
                    <a:pt x="1319227" y="923459"/>
                  </a:lnTo>
                  <a:lnTo>
                    <a:pt x="0" y="92345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Assessment, Triage &amp; Referral</a:t>
              </a:r>
              <a:endPar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30" name="Freeform 29"/>
            <p:cNvSpPr/>
            <p:nvPr/>
          </p:nvSpPr>
          <p:spPr>
            <a:xfrm>
              <a:off x="2246690" y="3217390"/>
              <a:ext cx="1319227" cy="813523"/>
            </a:xfrm>
            <a:custGeom>
              <a:avLst/>
              <a:gdLst>
                <a:gd name="connsiteX0" fmla="*/ 0 w 1319227"/>
                <a:gd name="connsiteY0" fmla="*/ 0 h 813523"/>
                <a:gd name="connsiteX1" fmla="*/ 1319227 w 1319227"/>
                <a:gd name="connsiteY1" fmla="*/ 0 h 813523"/>
                <a:gd name="connsiteX2" fmla="*/ 1319227 w 1319227"/>
                <a:gd name="connsiteY2" fmla="*/ 813523 h 813523"/>
                <a:gd name="connsiteX3" fmla="*/ 0 w 1319227"/>
                <a:gd name="connsiteY3" fmla="*/ 813523 h 813523"/>
                <a:gd name="connsiteX4" fmla="*/ 0 w 1319227"/>
                <a:gd name="connsiteY4" fmla="*/ 0 h 813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27" h="813523">
                  <a:moveTo>
                    <a:pt x="0" y="0"/>
                  </a:moveTo>
                  <a:lnTo>
                    <a:pt x="1319227" y="0"/>
                  </a:lnTo>
                  <a:lnTo>
                    <a:pt x="1319227" y="813523"/>
                  </a:lnTo>
                  <a:lnTo>
                    <a:pt x="0" y="8135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Assess business need and priorities</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What are the skill needs?</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there existing programs, resources, or capacity to meet business needs? </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Are work-based training models appropriate?</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Is customer eligible for Workforce Training Fund?</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31" name="Chevron 30"/>
            <p:cNvSpPr/>
            <p:nvPr/>
          </p:nvSpPr>
          <p:spPr>
            <a:xfrm>
              <a:off x="3565917" y="2052064"/>
              <a:ext cx="483716" cy="923467"/>
            </a:xfrm>
            <a:prstGeom prst="chevron">
              <a:avLst>
                <a:gd name="adj" fmla="val 62310"/>
              </a:avLst>
            </a:prstGeom>
            <a:solidFill>
              <a:srgbClr val="5B9BD5">
                <a:shade val="90000"/>
                <a:hueOff val="175458"/>
                <a:satOff val="-1607"/>
                <a:lumOff val="13877"/>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2288" name="Freeform 12287"/>
            <p:cNvSpPr/>
            <p:nvPr/>
          </p:nvSpPr>
          <p:spPr>
            <a:xfrm>
              <a:off x="4049634" y="2052513"/>
              <a:ext cx="1319227" cy="923459"/>
            </a:xfrm>
            <a:custGeom>
              <a:avLst/>
              <a:gdLst>
                <a:gd name="connsiteX0" fmla="*/ 0 w 1319227"/>
                <a:gd name="connsiteY0" fmla="*/ 0 h 923459"/>
                <a:gd name="connsiteX1" fmla="*/ 1319227 w 1319227"/>
                <a:gd name="connsiteY1" fmla="*/ 0 h 923459"/>
                <a:gd name="connsiteX2" fmla="*/ 1319227 w 1319227"/>
                <a:gd name="connsiteY2" fmla="*/ 923459 h 923459"/>
                <a:gd name="connsiteX3" fmla="*/ 0 w 1319227"/>
                <a:gd name="connsiteY3" fmla="*/ 923459 h 923459"/>
                <a:gd name="connsiteX4" fmla="*/ 0 w 1319227"/>
                <a:gd name="connsiteY4" fmla="*/ 0 h 92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27" h="923459">
                  <a:moveTo>
                    <a:pt x="0" y="0"/>
                  </a:moveTo>
                  <a:lnTo>
                    <a:pt x="1319227" y="0"/>
                  </a:lnTo>
                  <a:lnTo>
                    <a:pt x="1319227" y="923459"/>
                  </a:lnTo>
                  <a:lnTo>
                    <a:pt x="0" y="92345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Text" lastClr="000000">
                      <a:hueOff val="0"/>
                      <a:satOff val="0"/>
                      <a:lumOff val="0"/>
                      <a:alphaOff val="0"/>
                    </a:sysClr>
                  </a:solidFill>
                  <a:latin typeface="Arial (Body)"/>
                  <a:ea typeface="+mn-ea"/>
                  <a:cs typeface="+mn-cs"/>
                </a:rPr>
                <a:t>Account Management</a:t>
              </a:r>
              <a:endParaRPr lang="en-US" sz="1200" b="1" kern="1200" dirty="0">
                <a:solidFill>
                  <a:sysClr val="windowText" lastClr="000000">
                    <a:hueOff val="0"/>
                    <a:satOff val="0"/>
                    <a:lumOff val="0"/>
                    <a:alphaOff val="0"/>
                  </a:sysClr>
                </a:solidFill>
                <a:latin typeface="Arial (Body)"/>
                <a:ea typeface="+mn-ea"/>
                <a:cs typeface="+mn-cs"/>
              </a:endParaRPr>
            </a:p>
          </p:txBody>
        </p:sp>
        <p:sp>
          <p:nvSpPr>
            <p:cNvPr id="12289" name="Freeform 12288"/>
            <p:cNvSpPr/>
            <p:nvPr/>
          </p:nvSpPr>
          <p:spPr>
            <a:xfrm>
              <a:off x="4049634" y="3217390"/>
              <a:ext cx="1319227" cy="813523"/>
            </a:xfrm>
            <a:custGeom>
              <a:avLst/>
              <a:gdLst>
                <a:gd name="connsiteX0" fmla="*/ 0 w 1319227"/>
                <a:gd name="connsiteY0" fmla="*/ 0 h 813523"/>
                <a:gd name="connsiteX1" fmla="*/ 1319227 w 1319227"/>
                <a:gd name="connsiteY1" fmla="*/ 0 h 813523"/>
                <a:gd name="connsiteX2" fmla="*/ 1319227 w 1319227"/>
                <a:gd name="connsiteY2" fmla="*/ 813523 h 813523"/>
                <a:gd name="connsiteX3" fmla="*/ 0 w 1319227"/>
                <a:gd name="connsiteY3" fmla="*/ 813523 h 813523"/>
                <a:gd name="connsiteX4" fmla="*/ 0 w 1319227"/>
                <a:gd name="connsiteY4" fmla="*/ 0 h 813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27" h="813523">
                  <a:moveTo>
                    <a:pt x="0" y="0"/>
                  </a:moveTo>
                  <a:lnTo>
                    <a:pt x="1319227" y="0"/>
                  </a:lnTo>
                  <a:lnTo>
                    <a:pt x="1319227" y="813523"/>
                  </a:lnTo>
                  <a:lnTo>
                    <a:pt x="0" y="8135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lvl="0" algn="l" defTabSz="533400">
                <a:lnSpc>
                  <a:spcPct val="90000"/>
                </a:lnSpc>
                <a:spcBef>
                  <a:spcPct val="0"/>
                </a:spcBef>
                <a:spcAft>
                  <a:spcPct val="35000"/>
                </a:spcAft>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Account manager (agency) based on business need. </a:t>
              </a:r>
              <a:r>
                <a:rPr lang="en-US" sz="1200" i="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Examples:</a:t>
              </a:r>
              <a:endParaRPr lang="en-US" sz="1200" i="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Talent sourcing &amp; development = career center</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Incumbent worker training = Workforce Training Fund</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Economic incentives = MOBD</a:t>
              </a:r>
              <a:endParaRPr lang="en-US" sz="12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12291" name="Chevron 12290"/>
            <p:cNvSpPr/>
            <p:nvPr/>
          </p:nvSpPr>
          <p:spPr>
            <a:xfrm>
              <a:off x="5368861" y="2052064"/>
              <a:ext cx="483716" cy="923467"/>
            </a:xfrm>
            <a:prstGeom prst="chevron">
              <a:avLst>
                <a:gd name="adj" fmla="val 62310"/>
              </a:avLst>
            </a:prstGeom>
            <a:solidFill>
              <a:srgbClr val="5B9BD5">
                <a:shade val="90000"/>
                <a:hueOff val="350916"/>
                <a:satOff val="-3215"/>
                <a:lumOff val="27754"/>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2292" name="Freeform 12291"/>
            <p:cNvSpPr/>
            <p:nvPr/>
          </p:nvSpPr>
          <p:spPr>
            <a:xfrm>
              <a:off x="5852578" y="2052513"/>
              <a:ext cx="1319227" cy="923459"/>
            </a:xfrm>
            <a:custGeom>
              <a:avLst/>
              <a:gdLst>
                <a:gd name="connsiteX0" fmla="*/ 0 w 1319227"/>
                <a:gd name="connsiteY0" fmla="*/ 0 h 923459"/>
                <a:gd name="connsiteX1" fmla="*/ 1319227 w 1319227"/>
                <a:gd name="connsiteY1" fmla="*/ 0 h 923459"/>
                <a:gd name="connsiteX2" fmla="*/ 1319227 w 1319227"/>
                <a:gd name="connsiteY2" fmla="*/ 923459 h 923459"/>
                <a:gd name="connsiteX3" fmla="*/ 0 w 1319227"/>
                <a:gd name="connsiteY3" fmla="*/ 923459 h 923459"/>
                <a:gd name="connsiteX4" fmla="*/ 0 w 1319227"/>
                <a:gd name="connsiteY4" fmla="*/ 0 h 923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27" h="923459">
                  <a:moveTo>
                    <a:pt x="0" y="0"/>
                  </a:moveTo>
                  <a:lnTo>
                    <a:pt x="1319227" y="0"/>
                  </a:lnTo>
                  <a:lnTo>
                    <a:pt x="1319227" y="923459"/>
                  </a:lnTo>
                  <a:lnTo>
                    <a:pt x="0" y="923459"/>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Service Delivery</a:t>
              </a:r>
              <a:endParaRPr lang="en-US" sz="1200" b="1"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p:txBody>
        </p:sp>
        <p:sp>
          <p:nvSpPr>
            <p:cNvPr id="12293" name="Freeform 12292"/>
            <p:cNvSpPr/>
            <p:nvPr/>
          </p:nvSpPr>
          <p:spPr>
            <a:xfrm>
              <a:off x="5852578" y="3217390"/>
              <a:ext cx="1319227" cy="813523"/>
            </a:xfrm>
            <a:custGeom>
              <a:avLst/>
              <a:gdLst>
                <a:gd name="connsiteX0" fmla="*/ 0 w 1319227"/>
                <a:gd name="connsiteY0" fmla="*/ 0 h 813523"/>
                <a:gd name="connsiteX1" fmla="*/ 1319227 w 1319227"/>
                <a:gd name="connsiteY1" fmla="*/ 0 h 813523"/>
                <a:gd name="connsiteX2" fmla="*/ 1319227 w 1319227"/>
                <a:gd name="connsiteY2" fmla="*/ 813523 h 813523"/>
                <a:gd name="connsiteX3" fmla="*/ 0 w 1319227"/>
                <a:gd name="connsiteY3" fmla="*/ 813523 h 813523"/>
                <a:gd name="connsiteX4" fmla="*/ 0 w 1319227"/>
                <a:gd name="connsiteY4" fmla="*/ 0 h 813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27" h="813523">
                  <a:moveTo>
                    <a:pt x="0" y="0"/>
                  </a:moveTo>
                  <a:lnTo>
                    <a:pt x="1319227" y="0"/>
                  </a:lnTo>
                  <a:lnTo>
                    <a:pt x="1319227" y="813523"/>
                  </a:lnTo>
                  <a:lnTo>
                    <a:pt x="0" y="8135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Layoff aversion</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Talent sourcing</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Business access to education and training resources</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Referral to incentives</a:t>
              </a:r>
              <a:endParaRPr lang="en-US" sz="1200" kern="1200" dirty="0">
                <a:solidFill>
                  <a:sysClr val="windowText" lastClr="000000">
                    <a:hueOff val="0"/>
                    <a:satOff val="0"/>
                    <a:lumOff val="0"/>
                    <a:alphaOff val="0"/>
                  </a:sysClr>
                </a:solidFill>
                <a:latin typeface="Arial (Body)"/>
                <a:ea typeface="+mn-ea"/>
                <a:cs typeface="+mn-cs"/>
              </a:endParaRPr>
            </a:p>
          </p:txBody>
        </p:sp>
        <p:sp>
          <p:nvSpPr>
            <p:cNvPr id="12294" name="Chevron 12293"/>
            <p:cNvSpPr/>
            <p:nvPr/>
          </p:nvSpPr>
          <p:spPr>
            <a:xfrm>
              <a:off x="7171805" y="2052064"/>
              <a:ext cx="483716" cy="923467"/>
            </a:xfrm>
            <a:prstGeom prst="chevron">
              <a:avLst>
                <a:gd name="adj" fmla="val 62310"/>
              </a:avLst>
            </a:prstGeom>
            <a:solidFill>
              <a:srgbClr val="5B9BD5">
                <a:shade val="90000"/>
                <a:hueOff val="175458"/>
                <a:satOff val="-1607"/>
                <a:lumOff val="13877"/>
                <a:alphaOff val="0"/>
              </a:srgbClr>
            </a:solidFill>
            <a:ln>
              <a:noFill/>
            </a:ln>
            <a:effectLst/>
          </p:spPr>
          <p:style>
            <a:lnRef idx="0">
              <a:scrgbClr r="0" g="0" b="0"/>
            </a:lnRef>
            <a:fillRef idx="1">
              <a:scrgbClr r="0" g="0" b="0"/>
            </a:fillRef>
            <a:effectRef idx="0">
              <a:scrgbClr r="0" g="0" b="0"/>
            </a:effectRef>
            <a:fontRef idx="minor">
              <a:schemeClr val="lt1"/>
            </a:fontRef>
          </p:style>
        </p:sp>
        <p:sp>
          <p:nvSpPr>
            <p:cNvPr id="12295" name="Freeform 12294"/>
            <p:cNvSpPr/>
            <p:nvPr/>
          </p:nvSpPr>
          <p:spPr>
            <a:xfrm>
              <a:off x="7717852" y="1981203"/>
              <a:ext cx="1121343" cy="1121343"/>
            </a:xfrm>
            <a:custGeom>
              <a:avLst/>
              <a:gdLst>
                <a:gd name="connsiteX0" fmla="*/ 0 w 1121343"/>
                <a:gd name="connsiteY0" fmla="*/ 560672 h 1121343"/>
                <a:gd name="connsiteX1" fmla="*/ 560672 w 1121343"/>
                <a:gd name="connsiteY1" fmla="*/ 0 h 1121343"/>
                <a:gd name="connsiteX2" fmla="*/ 1121344 w 1121343"/>
                <a:gd name="connsiteY2" fmla="*/ 560672 h 1121343"/>
                <a:gd name="connsiteX3" fmla="*/ 560672 w 1121343"/>
                <a:gd name="connsiteY3" fmla="*/ 1121344 h 1121343"/>
                <a:gd name="connsiteX4" fmla="*/ 0 w 1121343"/>
                <a:gd name="connsiteY4" fmla="*/ 560672 h 1121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1343" h="1121343">
                  <a:moveTo>
                    <a:pt x="0" y="560672"/>
                  </a:moveTo>
                  <a:cubicBezTo>
                    <a:pt x="0" y="251021"/>
                    <a:pt x="251021" y="0"/>
                    <a:pt x="560672" y="0"/>
                  </a:cubicBezTo>
                  <a:cubicBezTo>
                    <a:pt x="870323" y="0"/>
                    <a:pt x="1121344" y="251021"/>
                    <a:pt x="1121344" y="560672"/>
                  </a:cubicBezTo>
                  <a:cubicBezTo>
                    <a:pt x="1121344" y="870323"/>
                    <a:pt x="870323" y="1121344"/>
                    <a:pt x="560672" y="1121344"/>
                  </a:cubicBezTo>
                  <a:cubicBezTo>
                    <a:pt x="251021" y="1121344"/>
                    <a:pt x="0" y="870323"/>
                    <a:pt x="0" y="560672"/>
                  </a:cubicBezTo>
                  <a:close/>
                </a:path>
              </a:pathLst>
            </a:custGeom>
            <a:solidFill>
              <a:srgbClr val="5B9BD5">
                <a:shade val="50000"/>
                <a:hueOff val="35185"/>
                <a:satOff val="943"/>
                <a:lumOff val="4153"/>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164217" tIns="164217" rIns="164217" bIns="164217" numCol="1" spcCol="1270" anchor="ctr" anchorCtr="0">
              <a:noAutofit/>
            </a:bodyPr>
            <a:lstStyle/>
            <a:p>
              <a:pPr lvl="0" algn="ctr" defTabSz="533400">
                <a:lnSpc>
                  <a:spcPct val="90000"/>
                </a:lnSpc>
                <a:spcBef>
                  <a:spcPct val="0"/>
                </a:spcBef>
                <a:spcAft>
                  <a:spcPct val="35000"/>
                </a:spcAft>
              </a:pPr>
              <a:r>
                <a:rPr lang="en-US" sz="1200" b="1" kern="1200" dirty="0" smtClean="0">
                  <a:solidFill>
                    <a:sysClr val="window" lastClr="FFFFFF"/>
                  </a:solidFill>
                  <a:latin typeface="Arial" panose="020B0604020202020204" pitchFamily="34" charset="0"/>
                  <a:ea typeface="+mn-ea"/>
                  <a:cs typeface="Arial" panose="020B0604020202020204" pitchFamily="34" charset="0"/>
                </a:rPr>
                <a:t>Outcomes</a:t>
              </a:r>
              <a:endParaRPr lang="en-US" sz="1200" b="1" kern="1200" dirty="0">
                <a:solidFill>
                  <a:sysClr val="window" lastClr="FFFFFF"/>
                </a:solidFill>
                <a:latin typeface="Arial" panose="020B0604020202020204" pitchFamily="34" charset="0"/>
                <a:ea typeface="+mn-ea"/>
                <a:cs typeface="Arial" panose="020B0604020202020204" pitchFamily="34" charset="0"/>
              </a:endParaRPr>
            </a:p>
          </p:txBody>
        </p:sp>
        <p:sp>
          <p:nvSpPr>
            <p:cNvPr id="12296" name="Freeform 12295"/>
            <p:cNvSpPr/>
            <p:nvPr/>
          </p:nvSpPr>
          <p:spPr>
            <a:xfrm>
              <a:off x="7655522" y="3217390"/>
              <a:ext cx="1319227" cy="813523"/>
            </a:xfrm>
            <a:custGeom>
              <a:avLst/>
              <a:gdLst>
                <a:gd name="connsiteX0" fmla="*/ 0 w 1319227"/>
                <a:gd name="connsiteY0" fmla="*/ 0 h 813523"/>
                <a:gd name="connsiteX1" fmla="*/ 1319227 w 1319227"/>
                <a:gd name="connsiteY1" fmla="*/ 0 h 813523"/>
                <a:gd name="connsiteX2" fmla="*/ 1319227 w 1319227"/>
                <a:gd name="connsiteY2" fmla="*/ 813523 h 813523"/>
                <a:gd name="connsiteX3" fmla="*/ 0 w 1319227"/>
                <a:gd name="connsiteY3" fmla="*/ 813523 h 813523"/>
                <a:gd name="connsiteX4" fmla="*/ 0 w 1319227"/>
                <a:gd name="connsiteY4" fmla="*/ 0 h 813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227" h="813523">
                  <a:moveTo>
                    <a:pt x="0" y="0"/>
                  </a:moveTo>
                  <a:lnTo>
                    <a:pt x="1319227" y="0"/>
                  </a:lnTo>
                  <a:lnTo>
                    <a:pt x="1319227" y="813523"/>
                  </a:lnTo>
                  <a:lnTo>
                    <a:pt x="0" y="813523"/>
                  </a:lnTo>
                  <a:lnTo>
                    <a:pt x="0" y="0"/>
                  </a:lnTo>
                  <a:close/>
                </a:path>
              </a:pathLst>
            </a:cu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5240" tIns="15240" rIns="15240" bIns="1524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Successful hires</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Employee retention</a:t>
              </a:r>
              <a:endParaRPr lang="en-US" sz="1200" kern="1200" dirty="0">
                <a:solidFill>
                  <a:sysClr val="windowText" lastClr="000000">
                    <a:hueOff val="0"/>
                    <a:satOff val="0"/>
                    <a:lumOff val="0"/>
                    <a:alphaOff val="0"/>
                  </a:sysClr>
                </a:solidFill>
                <a:latin typeface="Arial (Body)"/>
                <a:ea typeface="+mn-ea"/>
                <a:cs typeface="+mn-cs"/>
              </a:endParaRPr>
            </a:p>
            <a:p>
              <a:pPr marL="114300" lvl="1" indent="-114300" algn="l" defTabSz="533400">
                <a:lnSpc>
                  <a:spcPct val="90000"/>
                </a:lnSpc>
                <a:spcBef>
                  <a:spcPct val="0"/>
                </a:spcBef>
                <a:spcAft>
                  <a:spcPct val="15000"/>
                </a:spcAft>
                <a:buChar char="••"/>
              </a:pPr>
              <a:r>
                <a:rPr lang="en-US" sz="1200" kern="1200" dirty="0" smtClean="0">
                  <a:solidFill>
                    <a:sysClr val="windowText" lastClr="000000">
                      <a:hueOff val="0"/>
                      <a:satOff val="0"/>
                      <a:lumOff val="0"/>
                      <a:alphaOff val="0"/>
                    </a:sysClr>
                  </a:solidFill>
                  <a:latin typeface="Arial (Body)"/>
                  <a:ea typeface="+mn-ea"/>
                  <a:cs typeface="+mn-cs"/>
                </a:rPr>
                <a:t>Repeat business/ referrals</a:t>
              </a:r>
              <a:endParaRPr lang="en-US" sz="1200" kern="1200" dirty="0">
                <a:solidFill>
                  <a:sysClr val="windowText" lastClr="000000">
                    <a:hueOff val="0"/>
                    <a:satOff val="0"/>
                    <a:lumOff val="0"/>
                    <a:alphaOff val="0"/>
                  </a:sysClr>
                </a:solidFill>
                <a:latin typeface="Arial (Body)"/>
                <a:ea typeface="+mn-ea"/>
                <a:cs typeface="+mn-cs"/>
              </a:endParaRPr>
            </a:p>
          </p:txBody>
        </p:sp>
      </p:grpSp>
      <p:sp>
        <p:nvSpPr>
          <p:cNvPr id="2" name="TextBox 1"/>
          <p:cNvSpPr txBox="1"/>
          <p:nvPr/>
        </p:nvSpPr>
        <p:spPr>
          <a:xfrm>
            <a:off x="304800" y="838200"/>
            <a:ext cx="8534400" cy="923330"/>
          </a:xfrm>
          <a:prstGeom prst="rect">
            <a:avLst/>
          </a:prstGeom>
          <a:noFill/>
        </p:spPr>
        <p:txBody>
          <a:bodyPr wrap="square" rtlCol="0">
            <a:spAutoFit/>
          </a:bodyPr>
          <a:lstStyle/>
          <a:p>
            <a:r>
              <a:rPr lang="en-US" dirty="0" smtClean="0">
                <a:latin typeface="Arial"/>
                <a:cs typeface="Arial"/>
              </a:rPr>
              <a:t>Increase </a:t>
            </a:r>
            <a:r>
              <a:rPr lang="en-US" dirty="0">
                <a:latin typeface="Arial"/>
                <a:cs typeface="Arial"/>
              </a:rPr>
              <a:t>talent recruitment and hiring for business partners through business outreach, talent recruitment, matching and education and training activities that match </a:t>
            </a:r>
            <a:r>
              <a:rPr lang="en-US" u="sng" dirty="0">
                <a:latin typeface="Arial"/>
                <a:cs typeface="Arial"/>
              </a:rPr>
              <a:t>business need</a:t>
            </a:r>
            <a:r>
              <a:rPr lang="en-US" dirty="0">
                <a:latin typeface="Arial"/>
                <a:cs typeface="Arial"/>
              </a:rPr>
              <a:t>. </a:t>
            </a:r>
          </a:p>
        </p:txBody>
      </p:sp>
      <p:sp>
        <p:nvSpPr>
          <p:cNvPr id="7" name="Title 1"/>
          <p:cNvSpPr txBox="1">
            <a:spLocks/>
          </p:cNvSpPr>
          <p:nvPr/>
        </p:nvSpPr>
        <p:spPr>
          <a:xfrm>
            <a:off x="381000" y="381000"/>
            <a:ext cx="7543800" cy="304800"/>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2000" dirty="0" smtClean="0">
                <a:solidFill>
                  <a:srgbClr val="00269E"/>
                </a:solidFill>
                <a:latin typeface="Arial" pitchFamily="34" charset="0"/>
                <a:cs typeface="Arial" pitchFamily="34" charset="0"/>
              </a:rPr>
              <a:t>DEMAND-DRIVEN DESIGN: BUSINESS CENTRIC</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972669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70001" y="1143000"/>
            <a:ext cx="8348472" cy="4994454"/>
          </a:xfrm>
        </p:spPr>
        <p:txBody>
          <a:bodyPr/>
          <a:lstStyle/>
          <a:p>
            <a:r>
              <a:rPr lang="en-US" sz="1400" dirty="0" smtClean="0">
                <a:solidFill>
                  <a:srgbClr val="000000"/>
                </a:solidFill>
              </a:rPr>
              <a:t>WIOA </a:t>
            </a:r>
            <a:r>
              <a:rPr lang="en-US" sz="1400" dirty="0">
                <a:solidFill>
                  <a:srgbClr val="000000"/>
                </a:solidFill>
              </a:rPr>
              <a:t>requires states to connect supports and services along a continuum for priority populations that lead to long-term employment outcomes for individuals seeking services, especially those with significant challenges to employment.</a:t>
            </a:r>
          </a:p>
          <a:p>
            <a:pPr lvl="0"/>
            <a:r>
              <a:rPr lang="en-US" sz="1400" b="1" dirty="0" smtClean="0">
                <a:solidFill>
                  <a:srgbClr val="000000"/>
                </a:solidFill>
              </a:rPr>
              <a:t>Unemployment Insurance Claimants</a:t>
            </a:r>
          </a:p>
          <a:p>
            <a:pPr lvl="0"/>
            <a:r>
              <a:rPr lang="en-US" sz="1400" b="1" dirty="0" smtClean="0">
                <a:solidFill>
                  <a:srgbClr val="000000"/>
                </a:solidFill>
              </a:rPr>
              <a:t>Veterans</a:t>
            </a:r>
          </a:p>
          <a:p>
            <a:pPr lvl="0"/>
            <a:r>
              <a:rPr lang="en-US" sz="1400" b="1" dirty="0" smtClean="0">
                <a:solidFill>
                  <a:srgbClr val="000000"/>
                </a:solidFill>
              </a:rPr>
              <a:t>Youth and Adults with Disabilities</a:t>
            </a:r>
          </a:p>
          <a:p>
            <a:pPr lvl="0"/>
            <a:r>
              <a:rPr lang="en-US" sz="1400" b="1" dirty="0" smtClean="0">
                <a:solidFill>
                  <a:srgbClr val="000000"/>
                </a:solidFill>
              </a:rPr>
              <a:t>Low-Income</a:t>
            </a:r>
          </a:p>
          <a:p>
            <a:pPr marL="285750" lvl="0" indent="-285750">
              <a:buFont typeface="Arial"/>
              <a:buChar char="•"/>
            </a:pPr>
            <a:r>
              <a:rPr lang="en-US" sz="1400" dirty="0" smtClean="0">
                <a:solidFill>
                  <a:srgbClr val="000000"/>
                </a:solidFill>
              </a:rPr>
              <a:t>TANF, SNAP, homeless, and low-income individuals are a priority population across all WIOA programs.</a:t>
            </a:r>
          </a:p>
          <a:p>
            <a:pPr lvl="0"/>
            <a:r>
              <a:rPr lang="en-US" sz="1400" b="1" dirty="0" smtClean="0">
                <a:solidFill>
                  <a:srgbClr val="000000"/>
                </a:solidFill>
              </a:rPr>
              <a:t>Reentry – Returning Citizens</a:t>
            </a:r>
          </a:p>
          <a:p>
            <a:pPr lvl="0"/>
            <a:r>
              <a:rPr lang="en-US" sz="1400" b="1" dirty="0" smtClean="0">
                <a:solidFill>
                  <a:srgbClr val="000000"/>
                </a:solidFill>
              </a:rPr>
              <a:t>Older Workers</a:t>
            </a:r>
          </a:p>
          <a:p>
            <a:pPr lvl="0"/>
            <a:r>
              <a:rPr lang="en-US" sz="1400" b="1" dirty="0" smtClean="0">
                <a:solidFill>
                  <a:srgbClr val="000000"/>
                </a:solidFill>
              </a:rPr>
              <a:t>Out-of School Youth</a:t>
            </a:r>
          </a:p>
          <a:p>
            <a:pPr marL="285750" lvl="0" indent="-285750">
              <a:buFont typeface="Arial"/>
              <a:buChar char="•"/>
            </a:pPr>
            <a:r>
              <a:rPr lang="en-US" sz="1400" dirty="0" smtClean="0">
                <a:solidFill>
                  <a:srgbClr val="000000"/>
                </a:solidFill>
              </a:rPr>
              <a:t>WIOA Title I Youth funding shifts </a:t>
            </a:r>
            <a:r>
              <a:rPr lang="en-US" sz="1400" dirty="0">
                <a:solidFill>
                  <a:srgbClr val="000000"/>
                </a:solidFill>
              </a:rPr>
              <a:t>the focus on funding use from in-school to out-of-school youth</a:t>
            </a:r>
            <a:r>
              <a:rPr lang="en-US" sz="1400" dirty="0" smtClean="0">
                <a:solidFill>
                  <a:srgbClr val="000000"/>
                </a:solidFill>
              </a:rPr>
              <a:t>.</a:t>
            </a:r>
          </a:p>
          <a:p>
            <a:pPr marL="285750" lvl="0" indent="-285750">
              <a:buFont typeface="Arial"/>
              <a:buChar char="•"/>
            </a:pPr>
            <a:r>
              <a:rPr lang="en-US" sz="1400" dirty="0" smtClean="0">
                <a:solidFill>
                  <a:srgbClr val="000000"/>
                </a:solidFill>
              </a:rPr>
              <a:t>Integrate ABE programming with core partner services to refer and co-enroll youth 16-24 and connect ABE out-of-school youth with core programs.</a:t>
            </a:r>
          </a:p>
          <a:p>
            <a:pPr marL="285750" lvl="0" indent="-285750">
              <a:buFont typeface="Arial"/>
              <a:buChar char="•"/>
            </a:pPr>
            <a:r>
              <a:rPr lang="en-US" sz="1400" dirty="0" smtClean="0">
                <a:solidFill>
                  <a:srgbClr val="000000"/>
                </a:solidFill>
              </a:rPr>
              <a:t>New referral, co-enrollment and transitional support service requirements for vocational rehabilitation.</a:t>
            </a:r>
            <a:endParaRPr lang="en-US" sz="1400" dirty="0">
              <a:solidFill>
                <a:srgbClr val="000000"/>
              </a:solidFill>
            </a:endParaRPr>
          </a:p>
          <a:p>
            <a:endParaRPr lang="en-US" dirty="0"/>
          </a:p>
        </p:txBody>
      </p:sp>
      <p:sp>
        <p:nvSpPr>
          <p:cNvPr id="3" name="Title 2"/>
          <p:cNvSpPr>
            <a:spLocks noGrp="1"/>
          </p:cNvSpPr>
          <p:nvPr>
            <p:ph type="title"/>
          </p:nvPr>
        </p:nvSpPr>
        <p:spPr>
          <a:xfrm>
            <a:off x="462685" y="304800"/>
            <a:ext cx="7751547" cy="374495"/>
          </a:xfrm>
        </p:spPr>
        <p:txBody>
          <a:bodyPr/>
          <a:lstStyle/>
          <a:p>
            <a:r>
              <a:rPr lang="en-US" sz="2000" dirty="0" smtClean="0"/>
              <a:t>PRIORITY POPULATIONS</a:t>
            </a:r>
            <a:endParaRPr lang="en-US" sz="2000" dirty="0"/>
          </a:p>
        </p:txBody>
      </p:sp>
    </p:spTree>
    <p:extLst>
      <p:ext uri="{BB962C8B-B14F-4D97-AF65-F5344CB8AC3E}">
        <p14:creationId xmlns:p14="http://schemas.microsoft.com/office/powerpoint/2010/main" val="22204512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69900" y="990600"/>
            <a:ext cx="8348663" cy="5257800"/>
          </a:xfrm>
          <a:prstGeom prst="rect">
            <a:avLst/>
          </a:prstGeom>
        </p:spPr>
        <p:txBody>
          <a:bodyPr>
            <a:normAutofit/>
          </a:bodyPr>
          <a:lstStyle/>
          <a:p>
            <a:pPr marL="0" indent="0" eaLnBrk="1" hangingPunct="1">
              <a:lnSpc>
                <a:spcPct val="80000"/>
              </a:lnSpc>
              <a:spcBef>
                <a:spcPct val="0"/>
              </a:spcBef>
              <a:spcAft>
                <a:spcPts val="1800"/>
              </a:spcAft>
              <a:buFont typeface="Arial" charset="0"/>
              <a:buNone/>
            </a:pPr>
            <a:r>
              <a:rPr lang="en-US" sz="1400" b="1" dirty="0">
                <a:latin typeface="Arial" charset="0"/>
                <a:cs typeface="Arial" charset="0"/>
              </a:rPr>
              <a:t>Statewide Memorandum of Understanding (MOU)</a:t>
            </a:r>
          </a:p>
          <a:p>
            <a:pPr marL="233363" indent="-233363">
              <a:lnSpc>
                <a:spcPct val="80000"/>
              </a:lnSpc>
              <a:spcBef>
                <a:spcPct val="0"/>
              </a:spcBef>
              <a:spcAft>
                <a:spcPts val="1800"/>
              </a:spcAft>
            </a:pPr>
            <a:r>
              <a:rPr lang="en-US" sz="1100" dirty="0">
                <a:latin typeface="Arial" charset="0"/>
                <a:cs typeface="Arial" charset="0"/>
              </a:rPr>
              <a:t>Articulates a coordinated vision for organizing the broadly defined public workforce system</a:t>
            </a:r>
          </a:p>
          <a:p>
            <a:pPr marL="233363" indent="-233363">
              <a:lnSpc>
                <a:spcPct val="80000"/>
              </a:lnSpc>
              <a:spcBef>
                <a:spcPct val="0"/>
              </a:spcBef>
              <a:spcAft>
                <a:spcPts val="1800"/>
              </a:spcAft>
            </a:pPr>
            <a:r>
              <a:rPr lang="en-US" sz="1100" dirty="0">
                <a:latin typeface="Arial" charset="0"/>
                <a:cs typeface="Arial" charset="0"/>
              </a:rPr>
              <a:t>Establishes agreement at the state level focused on designing partnerships and service delivery systems through the WIOA Core Program partners</a:t>
            </a:r>
          </a:p>
          <a:p>
            <a:pPr marL="233363" indent="-233363">
              <a:lnSpc>
                <a:spcPct val="80000"/>
              </a:lnSpc>
              <a:spcBef>
                <a:spcPct val="0"/>
              </a:spcBef>
              <a:spcAft>
                <a:spcPts val="1800"/>
              </a:spcAft>
            </a:pPr>
            <a:r>
              <a:rPr lang="en-US" sz="1100" dirty="0">
                <a:latin typeface="Arial" charset="0"/>
                <a:cs typeface="Arial" charset="0"/>
              </a:rPr>
              <a:t>Priority Populations (low-income, TANF/SNAP, disability, veterans, homeless, CORI, etc.)</a:t>
            </a:r>
          </a:p>
          <a:p>
            <a:pPr marL="233363" indent="-233363">
              <a:lnSpc>
                <a:spcPct val="80000"/>
              </a:lnSpc>
              <a:spcBef>
                <a:spcPct val="0"/>
              </a:spcBef>
              <a:spcAft>
                <a:spcPts val="1800"/>
              </a:spcAft>
            </a:pPr>
            <a:r>
              <a:rPr lang="en-US" sz="1100" dirty="0">
                <a:latin typeface="Arial" charset="0"/>
                <a:cs typeface="Arial" charset="0"/>
              </a:rPr>
              <a:t>Will establish a definition and set of shared and infrastructure costs </a:t>
            </a:r>
          </a:p>
          <a:p>
            <a:pPr marL="233363" indent="-233363">
              <a:lnSpc>
                <a:spcPct val="80000"/>
              </a:lnSpc>
              <a:spcBef>
                <a:spcPct val="0"/>
              </a:spcBef>
              <a:spcAft>
                <a:spcPts val="1800"/>
              </a:spcAft>
            </a:pPr>
            <a:r>
              <a:rPr lang="en-US" sz="1100" dirty="0">
                <a:latin typeface="Arial" charset="0"/>
                <a:cs typeface="Arial" charset="0"/>
              </a:rPr>
              <a:t>Will guide the establishment of local area partnerships and MOU agreements</a:t>
            </a:r>
          </a:p>
          <a:p>
            <a:pPr marL="0" indent="0" eaLnBrk="1" hangingPunct="1">
              <a:lnSpc>
                <a:spcPct val="80000"/>
              </a:lnSpc>
              <a:spcBef>
                <a:spcPct val="0"/>
              </a:spcBef>
              <a:spcAft>
                <a:spcPts val="1800"/>
              </a:spcAft>
              <a:buFont typeface="Arial" charset="0"/>
              <a:buNone/>
            </a:pPr>
            <a:r>
              <a:rPr lang="en-US" sz="1400" b="1" dirty="0">
                <a:latin typeface="Arial" charset="0"/>
                <a:cs typeface="Arial" charset="0"/>
              </a:rPr>
              <a:t>Regional Planning – 7 Regions</a:t>
            </a:r>
          </a:p>
          <a:p>
            <a:pPr marL="233363" indent="-233363" eaLnBrk="1" hangingPunct="1">
              <a:lnSpc>
                <a:spcPct val="80000"/>
              </a:lnSpc>
              <a:spcBef>
                <a:spcPct val="0"/>
              </a:spcBef>
              <a:spcAft>
                <a:spcPts val="1800"/>
              </a:spcAft>
            </a:pPr>
            <a:r>
              <a:rPr lang="en-US" sz="1100" dirty="0">
                <a:solidFill>
                  <a:srgbClr val="000000"/>
                </a:solidFill>
                <a:latin typeface="Arial" charset="0"/>
                <a:cs typeface="Arial" charset="0"/>
              </a:rPr>
              <a:t>The 16 Workforce Regions will now work across economic development, education and Workforce Development Boards in </a:t>
            </a:r>
            <a:r>
              <a:rPr lang="en-US" sz="1100" b="1" dirty="0">
                <a:solidFill>
                  <a:srgbClr val="000000"/>
                </a:solidFill>
                <a:latin typeface="Arial" charset="0"/>
                <a:cs typeface="Arial" charset="0"/>
              </a:rPr>
              <a:t>seven</a:t>
            </a:r>
            <a:r>
              <a:rPr lang="en-US" sz="1100" dirty="0">
                <a:solidFill>
                  <a:srgbClr val="000000"/>
                </a:solidFill>
                <a:latin typeface="Arial" charset="0"/>
                <a:cs typeface="Arial" charset="0"/>
              </a:rPr>
              <a:t> regions.</a:t>
            </a:r>
          </a:p>
          <a:p>
            <a:pPr marL="233363" indent="-233363" eaLnBrk="1" hangingPunct="1">
              <a:lnSpc>
                <a:spcPct val="80000"/>
              </a:lnSpc>
              <a:spcBef>
                <a:spcPct val="0"/>
              </a:spcBef>
              <a:spcAft>
                <a:spcPts val="1800"/>
              </a:spcAft>
            </a:pPr>
            <a:r>
              <a:rPr lang="en-US" sz="1100" dirty="0">
                <a:solidFill>
                  <a:srgbClr val="000000"/>
                </a:solidFill>
                <a:latin typeface="Arial" charset="0"/>
                <a:cs typeface="Arial" charset="0"/>
              </a:rPr>
              <a:t>Workforce Boards will drive partnership with education and economic development.</a:t>
            </a:r>
            <a:endParaRPr lang="en-US" sz="1100" dirty="0">
              <a:latin typeface="Arial" charset="0"/>
              <a:cs typeface="Arial" charset="0"/>
            </a:endParaRPr>
          </a:p>
          <a:p>
            <a:pPr marL="233363" indent="-233363" eaLnBrk="1" hangingPunct="1">
              <a:lnSpc>
                <a:spcPct val="80000"/>
              </a:lnSpc>
              <a:spcBef>
                <a:spcPct val="0"/>
              </a:spcBef>
              <a:spcAft>
                <a:spcPts val="1800"/>
              </a:spcAft>
            </a:pPr>
            <a:r>
              <a:rPr lang="en-US" sz="1100" dirty="0">
                <a:solidFill>
                  <a:srgbClr val="000000"/>
                </a:solidFill>
                <a:latin typeface="Arial" charset="0"/>
                <a:cs typeface="Arial" charset="0"/>
              </a:rPr>
              <a:t>Regional Planning Teams will review labor market analysis and build consensus on priority career pathways and industries across the three systems.</a:t>
            </a:r>
          </a:p>
          <a:p>
            <a:pPr marL="0" indent="0" eaLnBrk="1" hangingPunct="1">
              <a:lnSpc>
                <a:spcPct val="80000"/>
              </a:lnSpc>
              <a:spcBef>
                <a:spcPct val="0"/>
              </a:spcBef>
              <a:spcAft>
                <a:spcPts val="1800"/>
              </a:spcAft>
              <a:buFont typeface="Arial" charset="0"/>
              <a:buNone/>
            </a:pPr>
            <a:r>
              <a:rPr lang="en-US" sz="1400" b="1" dirty="0">
                <a:latin typeface="Arial" charset="0"/>
                <a:cs typeface="Arial" charset="0"/>
              </a:rPr>
              <a:t>Local Memorandum of Understanding (MOU) – 16 Regions</a:t>
            </a:r>
          </a:p>
          <a:p>
            <a:pPr marL="233363" indent="-233363" eaLnBrk="1" hangingPunct="1">
              <a:lnSpc>
                <a:spcPct val="80000"/>
              </a:lnSpc>
              <a:spcBef>
                <a:spcPct val="0"/>
              </a:spcBef>
              <a:spcAft>
                <a:spcPts val="1800"/>
              </a:spcAft>
            </a:pPr>
            <a:r>
              <a:rPr lang="ja-JP" altLang="en-US" sz="1100" dirty="0">
                <a:latin typeface="Arial" charset="0"/>
                <a:cs typeface="Arial" charset="0"/>
              </a:rPr>
              <a:t>“</a:t>
            </a:r>
            <a:r>
              <a:rPr lang="en-US" sz="1100" dirty="0">
                <a:latin typeface="Arial" charset="0"/>
                <a:cs typeface="Arial" charset="0"/>
              </a:rPr>
              <a:t>Umbrella</a:t>
            </a:r>
            <a:r>
              <a:rPr lang="ja-JP" altLang="en-US" sz="1100" dirty="0">
                <a:latin typeface="Arial" charset="0"/>
                <a:cs typeface="Arial" charset="0"/>
              </a:rPr>
              <a:t>”</a:t>
            </a:r>
            <a:r>
              <a:rPr lang="en-US" sz="1100" dirty="0">
                <a:latin typeface="Arial" charset="0"/>
                <a:cs typeface="Arial" charset="0"/>
              </a:rPr>
              <a:t> MOUs that focus on populations and service design (not funding streams).</a:t>
            </a:r>
          </a:p>
          <a:p>
            <a:pPr marL="233363" indent="-233363" eaLnBrk="1" hangingPunct="1">
              <a:lnSpc>
                <a:spcPct val="80000"/>
              </a:lnSpc>
              <a:spcBef>
                <a:spcPct val="0"/>
              </a:spcBef>
              <a:spcAft>
                <a:spcPts val="1800"/>
              </a:spcAft>
            </a:pPr>
            <a:r>
              <a:rPr lang="en-US" sz="1100" dirty="0">
                <a:latin typeface="Arial" charset="0"/>
                <a:cs typeface="Arial" charset="0"/>
              </a:rPr>
              <a:t>Workforce Boards will lead partners develop MOUs and focus on demand-driven practice and integrate service design.</a:t>
            </a:r>
          </a:p>
        </p:txBody>
      </p:sp>
      <p:sp>
        <p:nvSpPr>
          <p:cNvPr id="8195" name="Title 1"/>
          <p:cNvSpPr txBox="1">
            <a:spLocks/>
          </p:cNvSpPr>
          <p:nvPr/>
        </p:nvSpPr>
        <p:spPr bwMode="auto">
          <a:xfrm>
            <a:off x="381000" y="3810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nSpc>
                <a:spcPct val="90000"/>
              </a:lnSpc>
            </a:pPr>
            <a:r>
              <a:rPr lang="en-US" sz="2000" b="1" dirty="0">
                <a:solidFill>
                  <a:srgbClr val="00269E"/>
                </a:solidFill>
                <a:latin typeface="Arial" charset="0"/>
              </a:rPr>
              <a:t>CROSS-AGENCY COORDINATION – PLANNING</a:t>
            </a:r>
            <a:endParaRPr lang="en-US" sz="2000" b="1" dirty="0">
              <a:solidFill>
                <a:srgbClr val="0033CC"/>
              </a:solidFill>
              <a:latin typeface="Arial" charset="0"/>
            </a:endParaRPr>
          </a:p>
        </p:txBody>
      </p:sp>
    </p:spTree>
    <p:extLst>
      <p:ext uri="{BB962C8B-B14F-4D97-AF65-F5344CB8AC3E}">
        <p14:creationId xmlns:p14="http://schemas.microsoft.com/office/powerpoint/2010/main" val="3850984670"/>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81000" y="838200"/>
            <a:ext cx="7781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r>
              <a:rPr lang="en-US" sz="1800"/>
              <a:t>Align economic, workforce and education systems to coordinate systems based on skill needs in regions.</a:t>
            </a:r>
          </a:p>
        </p:txBody>
      </p:sp>
      <p:pic>
        <p:nvPicPr>
          <p:cNvPr id="92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47800"/>
            <a:ext cx="8061325" cy="491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itle 1"/>
          <p:cNvSpPr txBox="1">
            <a:spLocks/>
          </p:cNvSpPr>
          <p:nvPr/>
        </p:nvSpPr>
        <p:spPr bwMode="auto">
          <a:xfrm>
            <a:off x="381000" y="4318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nSpc>
                <a:spcPct val="90000"/>
              </a:lnSpc>
            </a:pPr>
            <a:r>
              <a:rPr lang="en-US" sz="2000" b="1" dirty="0" smtClean="0">
                <a:solidFill>
                  <a:srgbClr val="00269E"/>
                </a:solidFill>
                <a:latin typeface="Arial" charset="0"/>
              </a:rPr>
              <a:t>2017 Regional </a:t>
            </a:r>
            <a:r>
              <a:rPr lang="en-US" sz="2000" b="1" dirty="0">
                <a:solidFill>
                  <a:srgbClr val="00269E"/>
                </a:solidFill>
                <a:latin typeface="Arial" charset="0"/>
              </a:rPr>
              <a:t>Planning: Alignment</a:t>
            </a:r>
            <a:endParaRPr lang="en-US" sz="2000" b="1" dirty="0">
              <a:solidFill>
                <a:srgbClr val="0033CC"/>
              </a:solidFill>
              <a:latin typeface="Arial" charset="0"/>
            </a:endParaRPr>
          </a:p>
        </p:txBody>
      </p:sp>
    </p:spTree>
    <p:extLst>
      <p:ext uri="{BB962C8B-B14F-4D97-AF65-F5344CB8AC3E}">
        <p14:creationId xmlns:p14="http://schemas.microsoft.com/office/powerpoint/2010/main" val="21826174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sweeney\AppData\Local\Microsoft\Windows\Temporary Internet Files\Content.Outlook\V0TEB5LD\ccMap- 3-18-17 -(als)-for power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534400" cy="554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1"/>
          <p:cNvSpPr txBox="1">
            <a:spLocks/>
          </p:cNvSpPr>
          <p:nvPr/>
        </p:nvSpPr>
        <p:spPr bwMode="auto">
          <a:xfrm>
            <a:off x="381000" y="381000"/>
            <a:ext cx="7543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lnSpc>
                <a:spcPct val="90000"/>
              </a:lnSpc>
            </a:pPr>
            <a:r>
              <a:rPr lang="en-US" sz="2000" b="1" dirty="0">
                <a:solidFill>
                  <a:srgbClr val="00269E"/>
                </a:solidFill>
                <a:latin typeface="Arial" charset="0"/>
              </a:rPr>
              <a:t>MA Workforce Development </a:t>
            </a:r>
            <a:r>
              <a:rPr lang="en-US" sz="2000" b="1" dirty="0" smtClean="0">
                <a:solidFill>
                  <a:srgbClr val="00269E"/>
                </a:solidFill>
                <a:latin typeface="Arial" charset="0"/>
              </a:rPr>
              <a:t>Regions – </a:t>
            </a:r>
            <a:r>
              <a:rPr lang="en-US" sz="2000" b="1" dirty="0">
                <a:solidFill>
                  <a:srgbClr val="00269E"/>
                </a:solidFill>
                <a:latin typeface="Arial" charset="0"/>
              </a:rPr>
              <a:t>Local MOUs</a:t>
            </a:r>
            <a:endParaRPr lang="en-US" sz="2000" b="1" dirty="0">
              <a:solidFill>
                <a:srgbClr val="0033CC"/>
              </a:solidFill>
              <a:latin typeface="Arial" charset="0"/>
            </a:endParaRPr>
          </a:p>
        </p:txBody>
      </p:sp>
    </p:spTree>
    <p:extLst>
      <p:ext uri="{BB962C8B-B14F-4D97-AF65-F5344CB8AC3E}">
        <p14:creationId xmlns:p14="http://schemas.microsoft.com/office/powerpoint/2010/main" val="3574681742"/>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81000" y="228600"/>
            <a:ext cx="7751547" cy="374495"/>
          </a:xfrm>
        </p:spPr>
        <p:txBody>
          <a:bodyPr/>
          <a:lstStyle/>
          <a:p>
            <a:pPr algn="l" eaLnBrk="1" hangingPunct="1"/>
            <a:r>
              <a:rPr lang="en-US" sz="2000" dirty="0">
                <a:latin typeface="Arial"/>
                <a:cs typeface="Arial"/>
              </a:rPr>
              <a:t>Local MOU: </a:t>
            </a:r>
            <a:r>
              <a:rPr lang="en-US" sz="2000" dirty="0" smtClean="0">
                <a:latin typeface="Arial"/>
                <a:cs typeface="Arial"/>
              </a:rPr>
              <a:t>PURPOSE</a:t>
            </a:r>
            <a:endParaRPr lang="en-US" sz="2000" dirty="0">
              <a:latin typeface="Arial"/>
              <a:cs typeface="Arial"/>
            </a:endParaRPr>
          </a:p>
        </p:txBody>
      </p:sp>
      <p:sp>
        <p:nvSpPr>
          <p:cNvPr id="3" name="Content Placeholder 2"/>
          <p:cNvSpPr>
            <a:spLocks noGrp="1"/>
          </p:cNvSpPr>
          <p:nvPr>
            <p:ph idx="4294967295"/>
          </p:nvPr>
        </p:nvSpPr>
        <p:spPr>
          <a:xfrm>
            <a:off x="457200" y="1600200"/>
            <a:ext cx="8229600" cy="4525963"/>
          </a:xfrm>
          <a:prstGeom prst="rect">
            <a:avLst/>
          </a:prstGeom>
        </p:spPr>
        <p:txBody>
          <a:bodyPr>
            <a:normAutofit/>
          </a:bodyPr>
          <a:lstStyle/>
          <a:p>
            <a:pPr marL="0" indent="0" eaLnBrk="1" hangingPunct="1">
              <a:buFont typeface="Arial" charset="0"/>
              <a:buNone/>
            </a:pPr>
            <a:r>
              <a:rPr lang="en-US" dirty="0">
                <a:latin typeface="Calibri" charset="0"/>
              </a:rPr>
              <a:t>Establish the roles of local partners in the development of an integrated education and workforce system that supports career pathways in each region to prepare residents with foundation, technical, and professional skills, and provide information and connections to postsecondary education and training.</a:t>
            </a:r>
          </a:p>
          <a:p>
            <a:pPr marL="0" indent="0" eaLnBrk="1" hangingPunct="1"/>
            <a:endParaRPr lang="en-US" dirty="0">
              <a:latin typeface="Calibri" charset="0"/>
            </a:endParaRPr>
          </a:p>
          <a:p>
            <a:pPr marL="0" indent="0" eaLnBrk="1" hangingPunct="1"/>
            <a:endParaRPr lang="en-US" dirty="0">
              <a:latin typeface="Calibri" charset="0"/>
            </a:endParaRPr>
          </a:p>
          <a:p>
            <a:pPr marL="0" indent="0" eaLnBrk="1" hangingPunct="1"/>
            <a:endParaRPr lang="en-US" dirty="0">
              <a:latin typeface="Calibri" charset="0"/>
            </a:endParaRPr>
          </a:p>
        </p:txBody>
      </p:sp>
    </p:spTree>
    <p:extLst>
      <p:ext uri="{BB962C8B-B14F-4D97-AF65-F5344CB8AC3E}">
        <p14:creationId xmlns:p14="http://schemas.microsoft.com/office/powerpoint/2010/main" val="34304336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304800"/>
            <a:ext cx="7751547" cy="374495"/>
          </a:xfrm>
        </p:spPr>
        <p:txBody>
          <a:bodyPr/>
          <a:lstStyle/>
          <a:p>
            <a:pPr algn="l" eaLnBrk="1" hangingPunct="1"/>
            <a:r>
              <a:rPr lang="en-US" sz="2000" dirty="0">
                <a:latin typeface="Arial"/>
                <a:cs typeface="Arial"/>
              </a:rPr>
              <a:t>Local MOU: </a:t>
            </a:r>
            <a:r>
              <a:rPr lang="en-US" sz="2000" dirty="0" smtClean="0">
                <a:latin typeface="Arial"/>
                <a:cs typeface="Arial"/>
              </a:rPr>
              <a:t>KEY PARTNERS</a:t>
            </a:r>
            <a:endParaRPr lang="en-US" sz="2000" dirty="0">
              <a:latin typeface="Arial"/>
              <a:cs typeface="Arial"/>
            </a:endParaRPr>
          </a:p>
        </p:txBody>
      </p:sp>
      <p:sp>
        <p:nvSpPr>
          <p:cNvPr id="3" name="Content Placeholder 2"/>
          <p:cNvSpPr>
            <a:spLocks noGrp="1"/>
          </p:cNvSpPr>
          <p:nvPr>
            <p:ph idx="4294967295"/>
          </p:nvPr>
        </p:nvSpPr>
        <p:spPr>
          <a:xfrm>
            <a:off x="533400" y="1219200"/>
            <a:ext cx="8077200" cy="4602163"/>
          </a:xfrm>
          <a:prstGeom prst="rect">
            <a:avLst/>
          </a:prstGeom>
        </p:spPr>
        <p:txBody>
          <a:bodyPr rtlCol="0">
            <a:normAutofit fontScale="92500" lnSpcReduction="20000"/>
          </a:bodyPr>
          <a:lstStyle/>
          <a:p>
            <a:pPr eaLnBrk="1" fontAlgn="auto" hangingPunct="1">
              <a:spcAft>
                <a:spcPts val="0"/>
              </a:spcAft>
              <a:buFont typeface="Arial" pitchFamily="34" charset="0"/>
              <a:buChar char="•"/>
              <a:defRPr/>
            </a:pPr>
            <a:r>
              <a:rPr lang="en-US" dirty="0" smtClean="0">
                <a:ea typeface="+mn-ea"/>
              </a:rPr>
              <a:t>Required One-Stop Core Partners: </a:t>
            </a:r>
          </a:p>
          <a:p>
            <a:pPr lvl="1" eaLnBrk="1" fontAlgn="auto" hangingPunct="1">
              <a:spcAft>
                <a:spcPts val="0"/>
              </a:spcAft>
              <a:buFont typeface="Arial" pitchFamily="34" charset="0"/>
              <a:buChar char="–"/>
              <a:defRPr/>
            </a:pPr>
            <a:r>
              <a:rPr lang="en-US" dirty="0" smtClean="0">
                <a:ea typeface="+mn-ea"/>
              </a:rPr>
              <a:t> WIOA Title I (Adult, Dislocated Worker, Youth)</a:t>
            </a:r>
          </a:p>
          <a:p>
            <a:pPr lvl="1" eaLnBrk="1" fontAlgn="auto" hangingPunct="1">
              <a:spcAft>
                <a:spcPts val="0"/>
              </a:spcAft>
              <a:buFont typeface="Arial" pitchFamily="34" charset="0"/>
              <a:buChar char="–"/>
              <a:defRPr/>
            </a:pPr>
            <a:r>
              <a:rPr lang="en-US" dirty="0" smtClean="0">
                <a:ea typeface="+mn-ea"/>
              </a:rPr>
              <a:t>Title II (Adult Education and Family Literacy)</a:t>
            </a:r>
          </a:p>
          <a:p>
            <a:pPr lvl="1" eaLnBrk="1" fontAlgn="auto" hangingPunct="1">
              <a:spcAft>
                <a:spcPts val="0"/>
              </a:spcAft>
              <a:buFont typeface="Arial" pitchFamily="34" charset="0"/>
              <a:buChar char="–"/>
              <a:defRPr/>
            </a:pPr>
            <a:r>
              <a:rPr lang="en-US" dirty="0" smtClean="0">
                <a:ea typeface="+mn-ea"/>
              </a:rPr>
              <a:t>Title III (Wagner </a:t>
            </a:r>
            <a:r>
              <a:rPr lang="en-US" dirty="0" err="1" smtClean="0">
                <a:ea typeface="+mn-ea"/>
              </a:rPr>
              <a:t>Peyser</a:t>
            </a:r>
            <a:r>
              <a:rPr lang="en-US" dirty="0" smtClean="0">
                <a:ea typeface="+mn-ea"/>
              </a:rPr>
              <a:t>/Employment Service) </a:t>
            </a:r>
          </a:p>
          <a:p>
            <a:pPr lvl="1" eaLnBrk="1" fontAlgn="auto" hangingPunct="1">
              <a:spcAft>
                <a:spcPts val="0"/>
              </a:spcAft>
              <a:buFont typeface="Arial" pitchFamily="34" charset="0"/>
              <a:buChar char="–"/>
              <a:defRPr/>
            </a:pPr>
            <a:r>
              <a:rPr lang="en-US" dirty="0" smtClean="0">
                <a:ea typeface="+mn-ea"/>
              </a:rPr>
              <a:t>Title IV (Vocational Rehabilitation) </a:t>
            </a:r>
          </a:p>
          <a:p>
            <a:pPr lvl="1" eaLnBrk="1" fontAlgn="auto" hangingPunct="1">
              <a:spcAft>
                <a:spcPts val="0"/>
              </a:spcAft>
              <a:buFont typeface="Arial" pitchFamily="34" charset="0"/>
              <a:buChar char="–"/>
              <a:defRPr/>
            </a:pPr>
            <a:r>
              <a:rPr lang="en-US" dirty="0" smtClean="0">
                <a:ea typeface="+mn-ea"/>
              </a:rPr>
              <a:t>Temporary Assistance to Needy Families (TANF)</a:t>
            </a:r>
          </a:p>
          <a:p>
            <a:pPr lvl="1" eaLnBrk="1" fontAlgn="auto" hangingPunct="1">
              <a:spcAft>
                <a:spcPts val="0"/>
              </a:spcAft>
              <a:buFont typeface="Arial" pitchFamily="34" charset="0"/>
              <a:buChar char="–"/>
              <a:defRPr/>
            </a:pPr>
            <a:r>
              <a:rPr lang="en-US" dirty="0" smtClean="0">
                <a:ea typeface="+mn-ea"/>
              </a:rPr>
              <a:t>Supplemental Nutrition Assistance Program (SNAP)</a:t>
            </a:r>
          </a:p>
          <a:p>
            <a:pPr lvl="1" eaLnBrk="1" fontAlgn="auto" hangingPunct="1">
              <a:spcAft>
                <a:spcPts val="0"/>
              </a:spcAft>
              <a:buFont typeface="Arial" pitchFamily="34" charset="0"/>
              <a:buChar char="–"/>
              <a:defRPr/>
            </a:pPr>
            <a:r>
              <a:rPr lang="en-US" dirty="0" smtClean="0">
                <a:ea typeface="+mn-ea"/>
              </a:rPr>
              <a:t>Unemployment Insurance (UI)</a:t>
            </a:r>
          </a:p>
          <a:p>
            <a:pPr lvl="1" eaLnBrk="1" fontAlgn="auto" hangingPunct="1">
              <a:spcAft>
                <a:spcPts val="0"/>
              </a:spcAft>
              <a:buFont typeface="Arial" pitchFamily="34" charset="0"/>
              <a:buChar char="–"/>
              <a:defRPr/>
            </a:pPr>
            <a:r>
              <a:rPr lang="en-US" dirty="0" smtClean="0">
                <a:ea typeface="+mn-ea"/>
              </a:rPr>
              <a:t>Trade Adjustment Assistance (TAA) </a:t>
            </a:r>
          </a:p>
          <a:p>
            <a:pPr lvl="1" eaLnBrk="1" fontAlgn="auto" hangingPunct="1">
              <a:spcAft>
                <a:spcPts val="0"/>
              </a:spcAft>
              <a:buFont typeface="Arial" pitchFamily="34" charset="0"/>
              <a:buChar char="–"/>
              <a:defRPr/>
            </a:pPr>
            <a:r>
              <a:rPr lang="en-US" dirty="0" smtClean="0">
                <a:ea typeface="+mn-ea"/>
              </a:rPr>
              <a:t>Jobs for Veterans State Grant (JVSG) and </a:t>
            </a:r>
          </a:p>
          <a:p>
            <a:pPr lvl="1" eaLnBrk="1" fontAlgn="auto" hangingPunct="1">
              <a:spcAft>
                <a:spcPts val="0"/>
              </a:spcAft>
              <a:buFont typeface="Arial" pitchFamily="34" charset="0"/>
              <a:buChar char="–"/>
              <a:defRPr/>
            </a:pPr>
            <a:r>
              <a:rPr lang="en-US" dirty="0" smtClean="0">
                <a:ea typeface="+mn-ea"/>
              </a:rPr>
              <a:t>Senior Community Service Employment Program (SCSEP).</a:t>
            </a:r>
          </a:p>
          <a:p>
            <a:pPr fontAlgn="auto">
              <a:spcAft>
                <a:spcPts val="0"/>
              </a:spcAft>
              <a:buFont typeface="Arial" pitchFamily="34" charset="0"/>
              <a:buChar char="•"/>
              <a:defRPr/>
            </a:pPr>
            <a:r>
              <a:rPr lang="en-US" dirty="0" smtClean="0"/>
              <a:t>Voluntary Partners</a:t>
            </a:r>
            <a:r>
              <a:rPr lang="en-US" dirty="0"/>
              <a:t>: </a:t>
            </a:r>
            <a:endParaRPr lang="en-US" dirty="0" smtClean="0"/>
          </a:p>
          <a:p>
            <a:pPr lvl="1" fontAlgn="auto">
              <a:spcAft>
                <a:spcPts val="0"/>
              </a:spcAft>
              <a:buFont typeface="Arial" pitchFamily="34" charset="0"/>
              <a:buChar char="–"/>
              <a:defRPr/>
            </a:pPr>
            <a:r>
              <a:rPr lang="en-US" sz="2100" dirty="0">
                <a:ea typeface="+mn-ea"/>
              </a:rPr>
              <a:t>Economic development, higher education, homeless and housing organizations, community-based organizations etc.</a:t>
            </a:r>
          </a:p>
        </p:txBody>
      </p:sp>
    </p:spTree>
    <p:extLst>
      <p:ext uri="{BB962C8B-B14F-4D97-AF65-F5344CB8AC3E}">
        <p14:creationId xmlns:p14="http://schemas.microsoft.com/office/powerpoint/2010/main" val="2274553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ctrTitle"/>
          </p:nvPr>
        </p:nvSpPr>
        <p:spPr>
          <a:xfrm>
            <a:off x="2312109" y="1966570"/>
            <a:ext cx="6069891" cy="1843430"/>
          </a:xfrm>
          <a:prstGeom prst="rect">
            <a:avLst/>
          </a:prstGeom>
        </p:spPr>
        <p:txBody>
          <a:bodyPr anchor="ctr"/>
          <a:lstStyle/>
          <a:p>
            <a:pPr>
              <a:lnSpc>
                <a:spcPct val="100000"/>
              </a:lnSpc>
              <a:spcAft>
                <a:spcPts val="0"/>
              </a:spcAft>
            </a:pPr>
            <a:r>
              <a:rPr lang="en-US" sz="2800" dirty="0" smtClean="0">
                <a:solidFill>
                  <a:srgbClr val="00269E"/>
                </a:solidFill>
                <a:latin typeface="Arial" pitchFamily="34" charset="0"/>
                <a:cs typeface="Arial" pitchFamily="34" charset="0"/>
              </a:rPr>
              <a:t>Commonwealth of Massachusetts</a:t>
            </a:r>
            <a:br>
              <a:rPr lang="en-US" sz="2800" dirty="0" smtClean="0">
                <a:solidFill>
                  <a:srgbClr val="00269E"/>
                </a:solidFill>
                <a:latin typeface="Arial" pitchFamily="34" charset="0"/>
                <a:cs typeface="Arial" pitchFamily="34" charset="0"/>
              </a:rPr>
            </a:br>
            <a:r>
              <a:rPr lang="en-US" sz="1600" dirty="0" smtClean="0">
                <a:solidFill>
                  <a:srgbClr val="00269E"/>
                </a:solidFill>
                <a:latin typeface="Arial" pitchFamily="34" charset="0"/>
                <a:cs typeface="Arial" pitchFamily="34" charset="0"/>
              </a:rPr>
              <a:t/>
            </a:r>
            <a:br>
              <a:rPr lang="en-US" sz="1600" dirty="0" smtClean="0">
                <a:solidFill>
                  <a:srgbClr val="00269E"/>
                </a:solidFill>
                <a:latin typeface="Arial" pitchFamily="34" charset="0"/>
                <a:cs typeface="Arial" pitchFamily="34" charset="0"/>
              </a:rPr>
            </a:br>
            <a:r>
              <a:rPr lang="en-US" sz="1600" dirty="0" smtClean="0">
                <a:solidFill>
                  <a:srgbClr val="00269E"/>
                </a:solidFill>
                <a:latin typeface="Arial" pitchFamily="34" charset="0"/>
                <a:cs typeface="Arial" pitchFamily="34" charset="0"/>
              </a:rPr>
              <a:t>Executive Office of Labor and Workforce Development</a:t>
            </a:r>
            <a:r>
              <a:rPr lang="en-US" sz="1800" dirty="0" smtClean="0">
                <a:solidFill>
                  <a:srgbClr val="00269E"/>
                </a:solidFill>
                <a:latin typeface="Arial" pitchFamily="34" charset="0"/>
                <a:cs typeface="Arial" pitchFamily="34" charset="0"/>
              </a:rPr>
              <a:t/>
            </a:r>
            <a:br>
              <a:rPr lang="en-US" sz="1800" dirty="0" smtClean="0">
                <a:solidFill>
                  <a:srgbClr val="00269E"/>
                </a:solidFill>
                <a:latin typeface="Arial" pitchFamily="34" charset="0"/>
                <a:cs typeface="Arial" pitchFamily="34" charset="0"/>
              </a:rPr>
            </a:br>
            <a:r>
              <a:rPr lang="en-US" sz="1000" dirty="0" smtClean="0">
                <a:solidFill>
                  <a:srgbClr val="00269E"/>
                </a:solidFill>
                <a:latin typeface="Arial" pitchFamily="34" charset="0"/>
                <a:cs typeface="Arial" pitchFamily="34" charset="0"/>
              </a:rPr>
              <a:t/>
            </a:r>
            <a:br>
              <a:rPr lang="en-US" sz="1000" dirty="0" smtClean="0">
                <a:solidFill>
                  <a:srgbClr val="00269E"/>
                </a:solidFill>
                <a:latin typeface="Arial" pitchFamily="34" charset="0"/>
                <a:cs typeface="Arial" pitchFamily="34" charset="0"/>
              </a:rPr>
            </a:br>
            <a:r>
              <a:rPr lang="en-US" sz="1600" dirty="0" smtClean="0">
                <a:solidFill>
                  <a:srgbClr val="00269E"/>
                </a:solidFill>
                <a:latin typeface="Arial" pitchFamily="34" charset="0"/>
                <a:cs typeface="Arial" pitchFamily="34" charset="0"/>
              </a:rPr>
              <a:t>Jennifer James Price</a:t>
            </a:r>
            <a:endParaRPr lang="en-US" sz="2400" dirty="0">
              <a:solidFill>
                <a:srgbClr val="00269E"/>
              </a:solidFill>
              <a:latin typeface="Arial" pitchFamily="34" charset="0"/>
              <a:cs typeface="Arial" pitchFamily="34" charset="0"/>
            </a:endParaRPr>
          </a:p>
        </p:txBody>
      </p:sp>
      <p:sp>
        <p:nvSpPr>
          <p:cNvPr id="6" name="Rectangle 4"/>
          <p:cNvSpPr txBox="1">
            <a:spLocks noChangeArrowheads="1"/>
          </p:cNvSpPr>
          <p:nvPr/>
        </p:nvSpPr>
        <p:spPr>
          <a:xfrm>
            <a:off x="2332260" y="3810000"/>
            <a:ext cx="6049739" cy="1676400"/>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pPr>
              <a:lnSpc>
                <a:spcPct val="100000"/>
              </a:lnSpc>
              <a:spcAft>
                <a:spcPts val="600"/>
              </a:spcAft>
            </a:pPr>
            <a:endParaRPr lang="en-US" sz="2000" dirty="0" smtClean="0">
              <a:solidFill>
                <a:schemeClr val="bg1">
                  <a:lumMod val="50000"/>
                </a:schemeClr>
              </a:solidFill>
              <a:latin typeface="Arial" pitchFamily="34" charset="0"/>
              <a:cs typeface="Arial" pitchFamily="34" charset="0"/>
            </a:endParaRPr>
          </a:p>
          <a:p>
            <a:pPr>
              <a:lnSpc>
                <a:spcPct val="100000"/>
              </a:lnSpc>
              <a:spcAft>
                <a:spcPts val="600"/>
              </a:spcAft>
            </a:pPr>
            <a:r>
              <a:rPr lang="en-US" sz="2000" dirty="0" smtClean="0">
                <a:solidFill>
                  <a:schemeClr val="bg1">
                    <a:lumMod val="50000"/>
                  </a:schemeClr>
                </a:solidFill>
                <a:latin typeface="Arial" pitchFamily="34" charset="0"/>
                <a:cs typeface="Arial" pitchFamily="34" charset="0"/>
              </a:rPr>
              <a:t>Workforce Innovation and Opportunity Act: </a:t>
            </a:r>
          </a:p>
          <a:p>
            <a:pPr>
              <a:lnSpc>
                <a:spcPct val="100000"/>
              </a:lnSpc>
              <a:spcAft>
                <a:spcPts val="600"/>
              </a:spcAft>
            </a:pPr>
            <a:r>
              <a:rPr lang="en-US" sz="2000" dirty="0" smtClean="0">
                <a:solidFill>
                  <a:schemeClr val="bg1">
                    <a:lumMod val="50000"/>
                  </a:schemeClr>
                </a:solidFill>
                <a:latin typeface="Arial" pitchFamily="34" charset="0"/>
                <a:cs typeface="Arial" pitchFamily="34" charset="0"/>
              </a:rPr>
              <a:t>Overview of Key Changes and State Vision</a:t>
            </a:r>
          </a:p>
          <a:p>
            <a:pPr>
              <a:lnSpc>
                <a:spcPct val="100000"/>
              </a:lnSpc>
              <a:spcAft>
                <a:spcPts val="600"/>
              </a:spcAft>
            </a:pPr>
            <a:endParaRPr lang="en-US" sz="2000" dirty="0">
              <a:solidFill>
                <a:schemeClr val="bg1">
                  <a:lumMod val="50000"/>
                </a:schemeClr>
              </a:solidFill>
              <a:latin typeface="Arial" pitchFamily="34" charset="0"/>
              <a:cs typeface="Arial" pitchFamily="34" charset="0"/>
            </a:endParaRPr>
          </a:p>
          <a:p>
            <a:pPr>
              <a:lnSpc>
                <a:spcPct val="100000"/>
              </a:lnSpc>
              <a:spcAft>
                <a:spcPts val="600"/>
              </a:spcAft>
            </a:pPr>
            <a:r>
              <a:rPr lang="en-US" sz="2000" dirty="0" smtClean="0">
                <a:solidFill>
                  <a:srgbClr val="000090"/>
                </a:solidFill>
                <a:latin typeface="Arial" pitchFamily="34" charset="0"/>
                <a:cs typeface="Arial" pitchFamily="34" charset="0"/>
              </a:rPr>
              <a:t>Pre-Conference </a:t>
            </a:r>
            <a:r>
              <a:rPr lang="en-US" sz="2000" dirty="0" smtClean="0">
                <a:solidFill>
                  <a:srgbClr val="000090"/>
                </a:solidFill>
                <a:latin typeface="Arial" pitchFamily="34" charset="0"/>
                <a:cs typeface="Arial" pitchFamily="34" charset="0"/>
              </a:rPr>
              <a:t>Webinar</a:t>
            </a:r>
            <a:endParaRPr lang="en-US" sz="2000" dirty="0" smtClean="0">
              <a:solidFill>
                <a:srgbClr val="000090"/>
              </a:solidFill>
              <a:latin typeface="Arial" pitchFamily="34" charset="0"/>
              <a:cs typeface="Arial" pitchFamily="34" charset="0"/>
            </a:endParaRPr>
          </a:p>
        </p:txBody>
      </p:sp>
    </p:spTree>
    <p:extLst>
      <p:ext uri="{BB962C8B-B14F-4D97-AF65-F5344CB8AC3E}">
        <p14:creationId xmlns:p14="http://schemas.microsoft.com/office/powerpoint/2010/main" val="29987853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2685" y="304800"/>
            <a:ext cx="7751547" cy="374495"/>
          </a:xfrm>
        </p:spPr>
        <p:txBody>
          <a:bodyPr/>
          <a:lstStyle/>
          <a:p>
            <a:pPr algn="l" eaLnBrk="1" hangingPunct="1"/>
            <a:r>
              <a:rPr lang="en-US" sz="2000" dirty="0">
                <a:latin typeface="Arial"/>
                <a:cs typeface="Arial"/>
              </a:rPr>
              <a:t>Local MOU: </a:t>
            </a:r>
            <a:r>
              <a:rPr lang="en-US" sz="2000" dirty="0" smtClean="0">
                <a:latin typeface="Arial"/>
                <a:cs typeface="Arial"/>
              </a:rPr>
              <a:t>PROCESS</a:t>
            </a:r>
            <a:endParaRPr lang="en-US" sz="2000" dirty="0">
              <a:latin typeface="Arial"/>
              <a:cs typeface="Arial"/>
            </a:endParaRPr>
          </a:p>
        </p:txBody>
      </p:sp>
      <p:sp>
        <p:nvSpPr>
          <p:cNvPr id="3" name="Content Placeholder 2"/>
          <p:cNvSpPr>
            <a:spLocks noGrp="1"/>
          </p:cNvSpPr>
          <p:nvPr>
            <p:ph idx="4294967295"/>
          </p:nvPr>
        </p:nvSpPr>
        <p:spPr>
          <a:xfrm>
            <a:off x="609600" y="1219200"/>
            <a:ext cx="7924800" cy="5105400"/>
          </a:xfrm>
          <a:prstGeom prst="rect">
            <a:avLst/>
          </a:prstGeom>
        </p:spPr>
        <p:txBody>
          <a:bodyPr>
            <a:normAutofit fontScale="92500" lnSpcReduction="20000"/>
          </a:bodyPr>
          <a:lstStyle/>
          <a:p>
            <a:pPr marL="0" indent="0" eaLnBrk="1" hangingPunct="1">
              <a:lnSpc>
                <a:spcPct val="80000"/>
              </a:lnSpc>
              <a:buNone/>
            </a:pPr>
            <a:r>
              <a:rPr lang="en-US" sz="2500" dirty="0">
                <a:latin typeface="Calibri" charset="0"/>
              </a:rPr>
              <a:t>The</a:t>
            </a:r>
            <a:r>
              <a:rPr lang="en-US" sz="2500" b="1" dirty="0">
                <a:latin typeface="Calibri" charset="0"/>
              </a:rPr>
              <a:t> </a:t>
            </a:r>
            <a:r>
              <a:rPr lang="en-US" sz="2500" dirty="0">
                <a:latin typeface="Calibri" charset="0"/>
              </a:rPr>
              <a:t>Local Board will convene </a:t>
            </a:r>
            <a:r>
              <a:rPr lang="en-US" sz="2500" dirty="0" smtClean="0">
                <a:latin typeface="Calibri" charset="0"/>
              </a:rPr>
              <a:t>Partners </a:t>
            </a:r>
            <a:r>
              <a:rPr lang="en-US" sz="2500" dirty="0">
                <a:latin typeface="Calibri" charset="0"/>
              </a:rPr>
              <a:t>and other stakeholders (as defined locally) to discuss, negotiate and execute a local </a:t>
            </a:r>
            <a:r>
              <a:rPr lang="ja-JP" altLang="en-US" sz="2500" dirty="0">
                <a:latin typeface="Calibri" charset="0"/>
              </a:rPr>
              <a:t>“</a:t>
            </a:r>
            <a:r>
              <a:rPr lang="en-US" sz="2500" dirty="0">
                <a:latin typeface="Calibri" charset="0"/>
              </a:rPr>
              <a:t>umbrella</a:t>
            </a:r>
            <a:r>
              <a:rPr lang="ja-JP" altLang="en-US" sz="2500" dirty="0">
                <a:latin typeface="Calibri" charset="0"/>
              </a:rPr>
              <a:t>”</a:t>
            </a:r>
            <a:r>
              <a:rPr lang="en-US" sz="2500" dirty="0">
                <a:latin typeface="Calibri" charset="0"/>
              </a:rPr>
              <a:t> Memorandum of Understanding.</a:t>
            </a:r>
          </a:p>
          <a:p>
            <a:pPr eaLnBrk="1" hangingPunct="1">
              <a:lnSpc>
                <a:spcPct val="80000"/>
              </a:lnSpc>
            </a:pPr>
            <a:endParaRPr lang="en-US" sz="2500" dirty="0">
              <a:latin typeface="Calibri" charset="0"/>
            </a:endParaRPr>
          </a:p>
          <a:p>
            <a:pPr eaLnBrk="1" hangingPunct="1">
              <a:lnSpc>
                <a:spcPct val="80000"/>
              </a:lnSpc>
            </a:pPr>
            <a:r>
              <a:rPr lang="en-US" sz="2500" dirty="0">
                <a:latin typeface="Calibri" charset="0"/>
              </a:rPr>
              <a:t>The development of the local MOU is a two-step process:</a:t>
            </a:r>
          </a:p>
          <a:p>
            <a:pPr lvl="1" eaLnBrk="1" hangingPunct="1">
              <a:lnSpc>
                <a:spcPct val="80000"/>
              </a:lnSpc>
            </a:pPr>
            <a:r>
              <a:rPr lang="en-US" sz="2200" dirty="0">
                <a:latin typeface="Calibri" charset="0"/>
              </a:rPr>
              <a:t>An Interim MOU based on a state developed template to be in place by June 30, 2016. </a:t>
            </a:r>
          </a:p>
          <a:p>
            <a:pPr lvl="1" eaLnBrk="1" hangingPunct="1">
              <a:lnSpc>
                <a:spcPct val="80000"/>
              </a:lnSpc>
            </a:pPr>
            <a:r>
              <a:rPr lang="en-US" sz="2200" dirty="0">
                <a:latin typeface="Calibri" charset="0"/>
              </a:rPr>
              <a:t>The Umbrella MOU must not be for less than three years and must be in place by July 1, 2017. </a:t>
            </a:r>
          </a:p>
          <a:p>
            <a:pPr lvl="1" eaLnBrk="1" hangingPunct="1">
              <a:lnSpc>
                <a:spcPct val="80000"/>
              </a:lnSpc>
            </a:pPr>
            <a:endParaRPr lang="en-US" sz="2200" dirty="0">
              <a:latin typeface="Calibri" charset="0"/>
            </a:endParaRPr>
          </a:p>
          <a:p>
            <a:pPr eaLnBrk="1" hangingPunct="1">
              <a:lnSpc>
                <a:spcPct val="80000"/>
              </a:lnSpc>
            </a:pPr>
            <a:r>
              <a:rPr lang="en-US" sz="2500" dirty="0">
                <a:latin typeface="Calibri" charset="0"/>
              </a:rPr>
              <a:t>A joint policy from the WIOA partners </a:t>
            </a:r>
            <a:r>
              <a:rPr lang="en-US" sz="2500" dirty="0" smtClean="0">
                <a:latin typeface="Calibri" charset="0"/>
              </a:rPr>
              <a:t>was issued in draft </a:t>
            </a:r>
            <a:r>
              <a:rPr lang="en-US" sz="2500" dirty="0">
                <a:latin typeface="Calibri" charset="0"/>
              </a:rPr>
              <a:t>explaining the process for the Interim and Umbrella MOUs</a:t>
            </a:r>
            <a:r>
              <a:rPr lang="en-US" sz="2500" dirty="0" smtClean="0">
                <a:latin typeface="Calibri" charset="0"/>
              </a:rPr>
              <a:t>.</a:t>
            </a:r>
          </a:p>
          <a:p>
            <a:r>
              <a:rPr lang="en-US" sz="2800" u="sng" dirty="0">
                <a:hlinkClick r:id="rId2"/>
              </a:rPr>
              <a:t>http://www.mass.gov/massworkforce/issuances/joint-partner-communication/</a:t>
            </a:r>
            <a:endParaRPr lang="en-US" sz="2800" dirty="0"/>
          </a:p>
        </p:txBody>
      </p:sp>
    </p:spTree>
    <p:extLst>
      <p:ext uri="{BB962C8B-B14F-4D97-AF65-F5344CB8AC3E}">
        <p14:creationId xmlns:p14="http://schemas.microsoft.com/office/powerpoint/2010/main" val="11459174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62685" y="304800"/>
            <a:ext cx="7751547" cy="374495"/>
          </a:xfrm>
        </p:spPr>
        <p:txBody>
          <a:bodyPr/>
          <a:lstStyle/>
          <a:p>
            <a:pPr algn="l" eaLnBrk="1" hangingPunct="1"/>
            <a:r>
              <a:rPr lang="en-US" sz="2000" dirty="0">
                <a:latin typeface="Arial"/>
                <a:cs typeface="Arial"/>
              </a:rPr>
              <a:t>Local MOU: </a:t>
            </a:r>
            <a:r>
              <a:rPr lang="en-US" sz="2000" dirty="0" smtClean="0">
                <a:latin typeface="Arial"/>
                <a:cs typeface="Arial"/>
              </a:rPr>
              <a:t>CONTENT</a:t>
            </a:r>
            <a:endParaRPr lang="en-US" sz="2000" dirty="0">
              <a:latin typeface="Arial"/>
              <a:cs typeface="Arial"/>
            </a:endParaRPr>
          </a:p>
        </p:txBody>
      </p:sp>
      <p:sp>
        <p:nvSpPr>
          <p:cNvPr id="3" name="Content Placeholder 2"/>
          <p:cNvSpPr>
            <a:spLocks noGrp="1"/>
          </p:cNvSpPr>
          <p:nvPr>
            <p:ph idx="4294967295"/>
          </p:nvPr>
        </p:nvSpPr>
        <p:spPr>
          <a:xfrm>
            <a:off x="609600" y="1066800"/>
            <a:ext cx="7924800" cy="5105400"/>
          </a:xfrm>
          <a:prstGeom prst="rect">
            <a:avLst/>
          </a:prstGeom>
        </p:spPr>
        <p:txBody>
          <a:bodyPr>
            <a:normAutofit fontScale="92500"/>
          </a:bodyPr>
          <a:lstStyle/>
          <a:p>
            <a:pPr marL="0" indent="0" eaLnBrk="1" hangingPunct="1">
              <a:lnSpc>
                <a:spcPct val="80000"/>
              </a:lnSpc>
              <a:buNone/>
            </a:pPr>
            <a:r>
              <a:rPr lang="en-US" sz="2500" b="0" dirty="0">
                <a:latin typeface="Calibri"/>
                <a:cs typeface="Calibri"/>
              </a:rPr>
              <a:t>The Local Board will convene </a:t>
            </a:r>
            <a:r>
              <a:rPr lang="en-US" sz="2500" b="0" dirty="0" smtClean="0">
                <a:latin typeface="Calibri"/>
                <a:cs typeface="Calibri"/>
              </a:rPr>
              <a:t>Partners </a:t>
            </a:r>
            <a:r>
              <a:rPr lang="en-US" sz="2500" b="0" dirty="0">
                <a:latin typeface="Calibri"/>
                <a:cs typeface="Calibri"/>
              </a:rPr>
              <a:t>and other stakeholders (as defined locally) to discuss, negotiate and execute a local </a:t>
            </a:r>
            <a:r>
              <a:rPr lang="ja-JP" altLang="en-US" sz="2500" b="0" dirty="0">
                <a:latin typeface="Calibri"/>
                <a:cs typeface="Calibri"/>
              </a:rPr>
              <a:t>“</a:t>
            </a:r>
            <a:r>
              <a:rPr lang="en-US" sz="2500" b="0" dirty="0">
                <a:latin typeface="Calibri"/>
                <a:cs typeface="Calibri"/>
              </a:rPr>
              <a:t>umbrella</a:t>
            </a:r>
            <a:r>
              <a:rPr lang="ja-JP" altLang="en-US" sz="2500" b="0" dirty="0">
                <a:latin typeface="Calibri"/>
                <a:cs typeface="Calibri"/>
              </a:rPr>
              <a:t>”</a:t>
            </a:r>
            <a:r>
              <a:rPr lang="en-US" sz="2500" b="0" dirty="0">
                <a:latin typeface="Calibri"/>
                <a:cs typeface="Calibri"/>
              </a:rPr>
              <a:t> Memorandum of Understanding</a:t>
            </a:r>
            <a:r>
              <a:rPr lang="en-US" sz="2500" b="0" dirty="0" smtClean="0">
                <a:latin typeface="Calibri"/>
                <a:cs typeface="Calibri"/>
              </a:rPr>
              <a:t>.</a:t>
            </a:r>
          </a:p>
          <a:p>
            <a:pPr marL="0" indent="0" eaLnBrk="1" hangingPunct="1">
              <a:lnSpc>
                <a:spcPct val="80000"/>
              </a:lnSpc>
              <a:buNone/>
            </a:pPr>
            <a:r>
              <a:rPr lang="en-US" sz="2500" b="0" dirty="0" smtClean="0">
                <a:latin typeface="Calibri"/>
                <a:cs typeface="Calibri"/>
              </a:rPr>
              <a:t>MOUs will include at a minimum:</a:t>
            </a:r>
            <a:endParaRPr lang="en-US" sz="2500" b="0" dirty="0">
              <a:latin typeface="Calibri"/>
              <a:cs typeface="Calibri"/>
            </a:endParaRPr>
          </a:p>
          <a:p>
            <a:pPr lvl="1">
              <a:lnSpc>
                <a:spcPct val="80000"/>
              </a:lnSpc>
            </a:pPr>
            <a:r>
              <a:rPr lang="en-US" sz="2100" b="1" dirty="0" smtClean="0">
                <a:latin typeface="Calibri"/>
                <a:cs typeface="Calibri"/>
              </a:rPr>
              <a:t>VISION FOR SYSTEM ACROSS PARTNERS</a:t>
            </a:r>
          </a:p>
          <a:p>
            <a:pPr lvl="1">
              <a:lnSpc>
                <a:spcPct val="80000"/>
              </a:lnSpc>
            </a:pPr>
            <a:endParaRPr lang="en-US" sz="2100" b="0" dirty="0" smtClean="0">
              <a:latin typeface="Calibri"/>
              <a:cs typeface="Calibri"/>
            </a:endParaRPr>
          </a:p>
          <a:p>
            <a:pPr lvl="1">
              <a:lnSpc>
                <a:spcPct val="80000"/>
              </a:lnSpc>
            </a:pPr>
            <a:r>
              <a:rPr lang="en-US" sz="2100" b="1" dirty="0" smtClean="0">
                <a:latin typeface="Calibri"/>
                <a:cs typeface="Calibri"/>
              </a:rPr>
              <a:t>PATHWAY “MAPS” FOR POPULATIONS</a:t>
            </a:r>
          </a:p>
          <a:p>
            <a:pPr lvl="2">
              <a:lnSpc>
                <a:spcPct val="80000"/>
              </a:lnSpc>
            </a:pPr>
            <a:r>
              <a:rPr lang="en-US" sz="2100" b="0" dirty="0" smtClean="0">
                <a:latin typeface="Calibri"/>
                <a:cs typeface="Calibri"/>
              </a:rPr>
              <a:t>INTEGRATED SERVICE DESCRIPTIONS</a:t>
            </a:r>
          </a:p>
          <a:p>
            <a:pPr lvl="2">
              <a:lnSpc>
                <a:spcPct val="80000"/>
              </a:lnSpc>
            </a:pPr>
            <a:r>
              <a:rPr lang="en-US" sz="2100" b="0" dirty="0" smtClean="0">
                <a:latin typeface="Calibri"/>
                <a:cs typeface="Calibri"/>
              </a:rPr>
              <a:t>SHARED CUSTOMER DEFINITIONS</a:t>
            </a:r>
          </a:p>
          <a:p>
            <a:pPr lvl="2">
              <a:lnSpc>
                <a:spcPct val="80000"/>
              </a:lnSpc>
            </a:pPr>
            <a:r>
              <a:rPr lang="en-US" sz="2100" b="0" dirty="0" smtClean="0">
                <a:latin typeface="Calibri"/>
                <a:cs typeface="Calibri"/>
              </a:rPr>
              <a:t>ROLES FOR EACH PARTNER ALONG PATHWAY</a:t>
            </a:r>
          </a:p>
          <a:p>
            <a:pPr marL="690562" lvl="2" indent="0">
              <a:lnSpc>
                <a:spcPct val="80000"/>
              </a:lnSpc>
              <a:buNone/>
            </a:pPr>
            <a:endParaRPr lang="en-US" sz="2100" b="0" dirty="0" smtClean="0">
              <a:latin typeface="Calibri"/>
              <a:cs typeface="Calibri"/>
            </a:endParaRPr>
          </a:p>
          <a:p>
            <a:pPr lvl="1">
              <a:lnSpc>
                <a:spcPct val="80000"/>
              </a:lnSpc>
            </a:pPr>
            <a:r>
              <a:rPr lang="en-US" sz="2100" b="1" dirty="0" smtClean="0">
                <a:latin typeface="Calibri"/>
                <a:cs typeface="Calibri"/>
              </a:rPr>
              <a:t>DESCRIPTION OF COMPREHENSIVE CAREER CENTER</a:t>
            </a:r>
          </a:p>
          <a:p>
            <a:pPr lvl="2">
              <a:lnSpc>
                <a:spcPct val="80000"/>
              </a:lnSpc>
            </a:pPr>
            <a:r>
              <a:rPr lang="en-US" sz="2100" b="0" dirty="0" smtClean="0">
                <a:latin typeface="Calibri"/>
                <a:cs typeface="Calibri"/>
              </a:rPr>
              <a:t>ROLES OF PARTNERS</a:t>
            </a:r>
          </a:p>
          <a:p>
            <a:pPr lvl="2">
              <a:lnSpc>
                <a:spcPct val="80000"/>
              </a:lnSpc>
            </a:pPr>
            <a:r>
              <a:rPr lang="en-US" sz="2100" dirty="0" smtClean="0">
                <a:latin typeface="Calibri"/>
                <a:cs typeface="Calibri"/>
              </a:rPr>
              <a:t>ROLE OF OSCC IN SUPPORTING PATHWAY MAPS</a:t>
            </a:r>
          </a:p>
          <a:p>
            <a:pPr lvl="2">
              <a:lnSpc>
                <a:spcPct val="80000"/>
              </a:lnSpc>
            </a:pPr>
            <a:r>
              <a:rPr lang="en-US" sz="2100" b="0" dirty="0" smtClean="0">
                <a:latin typeface="Calibri"/>
                <a:cs typeface="Calibri"/>
              </a:rPr>
              <a:t>SHARED COSTS BETWEEN PARTNERS</a:t>
            </a:r>
          </a:p>
          <a:p>
            <a:pPr lvl="2">
              <a:lnSpc>
                <a:spcPct val="80000"/>
              </a:lnSpc>
            </a:pPr>
            <a:r>
              <a:rPr lang="en-US" sz="2100" b="0" dirty="0" smtClean="0">
                <a:latin typeface="Calibri"/>
                <a:cs typeface="Calibri"/>
              </a:rPr>
              <a:t>OSCC INFRASTRUCTURE COSTS</a:t>
            </a:r>
            <a:endParaRPr lang="en-US" sz="2100" b="0" dirty="0">
              <a:latin typeface="Calibri"/>
              <a:cs typeface="Calibri"/>
            </a:endParaRPr>
          </a:p>
        </p:txBody>
      </p:sp>
    </p:spTree>
    <p:extLst>
      <p:ext uri="{BB962C8B-B14F-4D97-AF65-F5344CB8AC3E}">
        <p14:creationId xmlns:p14="http://schemas.microsoft.com/office/powerpoint/2010/main" val="2877057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l="17609" t="14072" r="18478" b="10323"/>
          <a:stretch>
            <a:fillRect/>
          </a:stretch>
        </p:blipFill>
        <p:spPr bwMode="auto">
          <a:xfrm>
            <a:off x="228600" y="1460768"/>
            <a:ext cx="8686800" cy="4940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1"/>
          <p:cNvSpPr>
            <a:spLocks noChangeArrowheads="1"/>
          </p:cNvSpPr>
          <p:nvPr/>
        </p:nvSpPr>
        <p:spPr bwMode="auto">
          <a:xfrm>
            <a:off x="489858" y="6078379"/>
            <a:ext cx="80010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accent2"/>
                </a:solidFill>
                <a:latin typeface="Arial" panose="020B0604020202020204" pitchFamily="34" charset="0"/>
              </a:defRPr>
            </a:lvl1pPr>
            <a:lvl2pPr marL="742950" indent="-285750">
              <a:defRPr sz="3200">
                <a:solidFill>
                  <a:schemeClr val="accent2"/>
                </a:solidFill>
                <a:latin typeface="Arial" panose="020B0604020202020204" pitchFamily="34" charset="0"/>
              </a:defRPr>
            </a:lvl2pPr>
            <a:lvl3pPr marL="1143000" indent="-228600">
              <a:defRPr sz="3200">
                <a:solidFill>
                  <a:schemeClr val="accent2"/>
                </a:solidFill>
                <a:latin typeface="Arial" panose="020B0604020202020204" pitchFamily="34" charset="0"/>
              </a:defRPr>
            </a:lvl3pPr>
            <a:lvl4pPr marL="1600200" indent="-228600">
              <a:defRPr sz="3200">
                <a:solidFill>
                  <a:schemeClr val="accent2"/>
                </a:solidFill>
                <a:latin typeface="Arial" panose="020B0604020202020204" pitchFamily="34" charset="0"/>
              </a:defRPr>
            </a:lvl4pPr>
            <a:lvl5pPr marL="2057400" indent="-228600">
              <a:defRPr sz="3200">
                <a:solidFill>
                  <a:schemeClr val="accent2"/>
                </a:solidFill>
                <a:latin typeface="Arial" panose="020B0604020202020204" pitchFamily="34" charset="0"/>
              </a:defRPr>
            </a:lvl5pPr>
            <a:lvl6pPr marL="2514600" indent="-228600" eaLnBrk="0" fontAlgn="base" hangingPunct="0">
              <a:spcBef>
                <a:spcPct val="0"/>
              </a:spcBef>
              <a:spcAft>
                <a:spcPct val="0"/>
              </a:spcAft>
              <a:defRPr sz="3200">
                <a:solidFill>
                  <a:schemeClr val="accent2"/>
                </a:solidFill>
                <a:latin typeface="Arial" panose="020B0604020202020204" pitchFamily="34" charset="0"/>
              </a:defRPr>
            </a:lvl6pPr>
            <a:lvl7pPr marL="2971800" indent="-228600" eaLnBrk="0" fontAlgn="base" hangingPunct="0">
              <a:spcBef>
                <a:spcPct val="0"/>
              </a:spcBef>
              <a:spcAft>
                <a:spcPct val="0"/>
              </a:spcAft>
              <a:defRPr sz="3200">
                <a:solidFill>
                  <a:schemeClr val="accent2"/>
                </a:solidFill>
                <a:latin typeface="Arial" panose="020B0604020202020204" pitchFamily="34" charset="0"/>
              </a:defRPr>
            </a:lvl7pPr>
            <a:lvl8pPr marL="3429000" indent="-228600" eaLnBrk="0" fontAlgn="base" hangingPunct="0">
              <a:spcBef>
                <a:spcPct val="0"/>
              </a:spcBef>
              <a:spcAft>
                <a:spcPct val="0"/>
              </a:spcAft>
              <a:defRPr sz="3200">
                <a:solidFill>
                  <a:schemeClr val="accent2"/>
                </a:solidFill>
                <a:latin typeface="Arial" panose="020B0604020202020204" pitchFamily="34" charset="0"/>
              </a:defRPr>
            </a:lvl8pPr>
            <a:lvl9pPr marL="3886200" indent="-228600" eaLnBrk="0" fontAlgn="base" hangingPunct="0">
              <a:spcBef>
                <a:spcPct val="0"/>
              </a:spcBef>
              <a:spcAft>
                <a:spcPct val="0"/>
              </a:spcAft>
              <a:defRPr sz="3200">
                <a:solidFill>
                  <a:schemeClr val="accent2"/>
                </a:solidFill>
                <a:latin typeface="Arial" panose="020B0604020202020204" pitchFamily="34" charset="0"/>
              </a:defRPr>
            </a:lvl9pPr>
          </a:lstStyle>
          <a:p>
            <a:r>
              <a:rPr lang="en-US" sz="1000" dirty="0">
                <a:solidFill>
                  <a:schemeClr val="accent4"/>
                </a:solidFill>
              </a:rPr>
              <a:t>CLASP GRAPHIC: </a:t>
            </a:r>
            <a:r>
              <a:rPr lang="en-US" sz="1000" u="sng" dirty="0">
                <a:solidFill>
                  <a:schemeClr val="accent4"/>
                </a:solidFill>
              </a:rPr>
              <a:t>http://www.clasp.org/resources-and-publications/publication-1/Alliance-WIOA-CP-Summary.pdf</a:t>
            </a:r>
            <a:endParaRPr lang="en-US" sz="1000" dirty="0">
              <a:solidFill>
                <a:schemeClr val="accent4"/>
              </a:solidFill>
            </a:endParaRPr>
          </a:p>
        </p:txBody>
      </p:sp>
      <p:sp>
        <p:nvSpPr>
          <p:cNvPr id="2" name="TextBox 1"/>
          <p:cNvSpPr txBox="1"/>
          <p:nvPr/>
        </p:nvSpPr>
        <p:spPr>
          <a:xfrm>
            <a:off x="457200" y="914400"/>
            <a:ext cx="7924800" cy="523220"/>
          </a:xfrm>
          <a:prstGeom prst="rect">
            <a:avLst/>
          </a:prstGeom>
          <a:noFill/>
        </p:spPr>
        <p:txBody>
          <a:bodyPr wrap="square" rtlCol="0">
            <a:spAutoFit/>
          </a:bodyPr>
          <a:lstStyle/>
          <a:p>
            <a:r>
              <a:rPr lang="en-US" sz="1400" i="1" dirty="0" smtClean="0">
                <a:latin typeface="Arial" pitchFamily="34" charset="0"/>
                <a:cs typeface="Arial" pitchFamily="34" charset="0"/>
              </a:rPr>
              <a:t>State </a:t>
            </a:r>
            <a:r>
              <a:rPr lang="en-US" sz="1400" i="1" dirty="0">
                <a:latin typeface="Arial" pitchFamily="34" charset="0"/>
                <a:cs typeface="Arial" pitchFamily="34" charset="0"/>
              </a:rPr>
              <a:t>and Local MOUs are designed around </a:t>
            </a:r>
            <a:r>
              <a:rPr lang="en-US" sz="1400" i="1" dirty="0" smtClean="0">
                <a:latin typeface="Arial" pitchFamily="34" charset="0"/>
                <a:cs typeface="Arial" pitchFamily="34" charset="0"/>
              </a:rPr>
              <a:t> a “career pathway” approach based on customer perspective</a:t>
            </a:r>
            <a:r>
              <a:rPr lang="en-US" sz="1400" i="1" dirty="0">
                <a:latin typeface="Arial" pitchFamily="34" charset="0"/>
                <a:cs typeface="Arial" pitchFamily="34" charset="0"/>
              </a:rPr>
              <a:t>, not focused on the operations of funding streams</a:t>
            </a:r>
            <a:r>
              <a:rPr lang="en-US" sz="1400" i="1" dirty="0" smtClean="0">
                <a:latin typeface="Arial" pitchFamily="34" charset="0"/>
                <a:cs typeface="Arial" pitchFamily="34" charset="0"/>
              </a:rPr>
              <a:t>.</a:t>
            </a:r>
            <a:endParaRPr lang="en-US" sz="1400" i="1" dirty="0">
              <a:latin typeface="Arial" pitchFamily="34" charset="0"/>
              <a:cs typeface="Arial" pitchFamily="34" charset="0"/>
            </a:endParaRPr>
          </a:p>
        </p:txBody>
      </p:sp>
      <p:sp>
        <p:nvSpPr>
          <p:cNvPr id="6" name="Title 1"/>
          <p:cNvSpPr txBox="1">
            <a:spLocks/>
          </p:cNvSpPr>
          <p:nvPr/>
        </p:nvSpPr>
        <p:spPr>
          <a:xfrm>
            <a:off x="381000" y="381000"/>
            <a:ext cx="7543800" cy="304800"/>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2000" dirty="0" smtClean="0">
                <a:solidFill>
                  <a:srgbClr val="00269E"/>
                </a:solidFill>
                <a:latin typeface="Arial" pitchFamily="34" charset="0"/>
                <a:cs typeface="Arial" pitchFamily="34" charset="0"/>
              </a:rPr>
              <a:t>INTEGRATED SERVICE DESIGN: PERSON-CENTRIC</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49979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7" name="Title 6"/>
          <p:cNvSpPr>
            <a:spLocks noGrp="1"/>
          </p:cNvSpPr>
          <p:nvPr>
            <p:ph type="title"/>
          </p:nvPr>
        </p:nvSpPr>
        <p:spPr>
          <a:xfrm>
            <a:off x="381000" y="228600"/>
            <a:ext cx="8229600" cy="990600"/>
          </a:xfrm>
        </p:spPr>
        <p:txBody>
          <a:bodyPr>
            <a:normAutofit/>
          </a:bodyPr>
          <a:lstStyle/>
          <a:p>
            <a:r>
              <a:rPr lang="en-US" altLang="en-US" sz="2600" b="1" dirty="0">
                <a:solidFill>
                  <a:srgbClr val="35359B"/>
                </a:solidFill>
                <a:latin typeface="Calibri"/>
                <a:cs typeface="Calibri"/>
              </a:rPr>
              <a:t>COMPREHENSIVE ONE-STOP CAREER </a:t>
            </a:r>
            <a:r>
              <a:rPr lang="en-US" altLang="en-US" sz="2600" b="1" dirty="0" smtClean="0">
                <a:solidFill>
                  <a:srgbClr val="35359B"/>
                </a:solidFill>
                <a:latin typeface="Calibri"/>
                <a:cs typeface="Calibri"/>
              </a:rPr>
              <a:t>CENTER</a:t>
            </a:r>
            <a:endParaRPr lang="en-US" sz="2600" dirty="0">
              <a:solidFill>
                <a:srgbClr val="35359B"/>
              </a:solidFill>
            </a:endParaRPr>
          </a:p>
        </p:txBody>
      </p:sp>
      <p:sp>
        <p:nvSpPr>
          <p:cNvPr id="3" name="Slide Number Placeholder 2"/>
          <p:cNvSpPr>
            <a:spLocks noGrp="1"/>
          </p:cNvSpPr>
          <p:nvPr>
            <p:ph type="sldNum" sz="quarter" idx="4294967295"/>
          </p:nvPr>
        </p:nvSpPr>
        <p:spPr>
          <a:xfrm>
            <a:off x="7620000" y="18288"/>
            <a:ext cx="1066800" cy="329184"/>
          </a:xfrm>
          <a:prstGeom prst="rect">
            <a:avLst/>
          </a:prstGeom>
        </p:spPr>
        <p:txBody>
          <a:bodyPr/>
          <a:lstStyle/>
          <a:p>
            <a:fld id="{2E3C7BC4-877A-4D01-9ACF-B146C046AFB2}" type="slidenum">
              <a:rPr lang="en-US" smtClean="0"/>
              <a:t>23</a:t>
            </a:fld>
            <a:endParaRPr lang="en-US" dirty="0"/>
          </a:p>
        </p:txBody>
      </p:sp>
      <p:sp>
        <p:nvSpPr>
          <p:cNvPr id="12" name="Rectangle 3"/>
          <p:cNvSpPr>
            <a:spLocks noGrp="1" noChangeArrowheads="1"/>
          </p:cNvSpPr>
          <p:nvPr>
            <p:ph idx="4294967295"/>
          </p:nvPr>
        </p:nvSpPr>
        <p:spPr bwMode="auto">
          <a:xfrm>
            <a:off x="457200" y="11430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rmAutofit lnSpcReduction="10000"/>
          </a:bodyPr>
          <a:lstStyle>
            <a:lvl1pPr marL="407988" indent="-407988" eaLnBrk="0" hangingPunct="0">
              <a:spcBef>
                <a:spcPct val="20000"/>
              </a:spcBef>
              <a:buChar char="•"/>
              <a:defRPr sz="3200">
                <a:solidFill>
                  <a:schemeClr val="accent2"/>
                </a:solidFill>
                <a:latin typeface="Arial" charset="0"/>
              </a:defRPr>
            </a:lvl1pPr>
            <a:lvl2pPr marL="800100" indent="-342900" eaLnBrk="0" hangingPunct="0">
              <a:spcBef>
                <a:spcPct val="20000"/>
              </a:spcBef>
              <a:buChar char="–"/>
              <a:defRPr sz="2800">
                <a:solidFill>
                  <a:schemeClr val="accent2"/>
                </a:solidFill>
                <a:latin typeface="Arial" charset="0"/>
              </a:defRPr>
            </a:lvl2pPr>
            <a:lvl3pPr marL="1143000" indent="-228600" eaLnBrk="0" hangingPunct="0">
              <a:spcBef>
                <a:spcPct val="20000"/>
              </a:spcBef>
              <a:buChar char="•"/>
              <a:defRPr sz="2400">
                <a:solidFill>
                  <a:schemeClr val="accent2"/>
                </a:solidFill>
                <a:latin typeface="Arial" charset="0"/>
              </a:defRPr>
            </a:lvl3pPr>
            <a:lvl4pPr marL="1600200" indent="-228600" eaLnBrk="0" hangingPunct="0">
              <a:spcBef>
                <a:spcPct val="20000"/>
              </a:spcBef>
              <a:buChar char="–"/>
              <a:defRPr sz="2000">
                <a:solidFill>
                  <a:schemeClr val="accent2"/>
                </a:solidFill>
                <a:latin typeface="Arial" charset="0"/>
              </a:defRPr>
            </a:lvl4pPr>
            <a:lvl5pPr marL="2057400" indent="-228600" eaLnBrk="0" hangingPunct="0">
              <a:spcBef>
                <a:spcPct val="20000"/>
              </a:spcBef>
              <a:buChar char="»"/>
              <a:defRPr sz="2000">
                <a:solidFill>
                  <a:schemeClr val="accent2"/>
                </a:solidFill>
                <a:latin typeface="Arial" charset="0"/>
              </a:defRPr>
            </a:lvl5pPr>
            <a:lvl6pPr marL="2514600" indent="-228600" eaLnBrk="0" fontAlgn="base" hangingPunct="0">
              <a:spcBef>
                <a:spcPct val="20000"/>
              </a:spcBef>
              <a:spcAft>
                <a:spcPct val="0"/>
              </a:spcAft>
              <a:buChar char="»"/>
              <a:defRPr sz="2000">
                <a:solidFill>
                  <a:schemeClr val="accent2"/>
                </a:solidFill>
                <a:latin typeface="Arial" charset="0"/>
              </a:defRPr>
            </a:lvl6pPr>
            <a:lvl7pPr marL="2971800" indent="-228600" eaLnBrk="0" fontAlgn="base" hangingPunct="0">
              <a:spcBef>
                <a:spcPct val="20000"/>
              </a:spcBef>
              <a:spcAft>
                <a:spcPct val="0"/>
              </a:spcAft>
              <a:buChar char="»"/>
              <a:defRPr sz="2000">
                <a:solidFill>
                  <a:schemeClr val="accent2"/>
                </a:solidFill>
                <a:latin typeface="Arial" charset="0"/>
              </a:defRPr>
            </a:lvl7pPr>
            <a:lvl8pPr marL="3429000" indent="-228600" eaLnBrk="0" fontAlgn="base" hangingPunct="0">
              <a:spcBef>
                <a:spcPct val="20000"/>
              </a:spcBef>
              <a:spcAft>
                <a:spcPct val="0"/>
              </a:spcAft>
              <a:buChar char="»"/>
              <a:defRPr sz="2000">
                <a:solidFill>
                  <a:schemeClr val="accent2"/>
                </a:solidFill>
                <a:latin typeface="Arial" charset="0"/>
              </a:defRPr>
            </a:lvl8pPr>
            <a:lvl9pPr marL="3886200" indent="-228600" eaLnBrk="0" fontAlgn="base" hangingPunct="0">
              <a:spcBef>
                <a:spcPct val="20000"/>
              </a:spcBef>
              <a:spcAft>
                <a:spcPct val="0"/>
              </a:spcAft>
              <a:buChar char="»"/>
              <a:defRPr sz="2000">
                <a:solidFill>
                  <a:schemeClr val="accent2"/>
                </a:solidFill>
                <a:latin typeface="Arial" charset="0"/>
              </a:defRPr>
            </a:lvl9pPr>
          </a:lstStyle>
          <a:p>
            <a:pPr marL="0" indent="0" eaLnBrk="1" hangingPunct="1">
              <a:spcBef>
                <a:spcPct val="0"/>
              </a:spcBef>
              <a:buNone/>
            </a:pPr>
            <a:r>
              <a:rPr lang="en-US" sz="1600" dirty="0" smtClean="0">
                <a:solidFill>
                  <a:schemeClr val="tx1"/>
                </a:solidFill>
                <a:latin typeface="+mn-lt"/>
              </a:rPr>
              <a:t>A </a:t>
            </a:r>
            <a:r>
              <a:rPr lang="en-US" sz="1600" dirty="0">
                <a:solidFill>
                  <a:schemeClr val="tx1"/>
                </a:solidFill>
                <a:latin typeface="+mn-lt"/>
              </a:rPr>
              <a:t>comprehensive </a:t>
            </a:r>
            <a:r>
              <a:rPr lang="en-US" sz="1600" dirty="0" smtClean="0">
                <a:solidFill>
                  <a:schemeClr val="tx1"/>
                </a:solidFill>
                <a:latin typeface="+mn-lt"/>
              </a:rPr>
              <a:t>One-Stop Career Center </a:t>
            </a:r>
            <a:r>
              <a:rPr lang="en-US" sz="1600" dirty="0">
                <a:solidFill>
                  <a:schemeClr val="tx1"/>
                </a:solidFill>
                <a:latin typeface="+mn-lt"/>
              </a:rPr>
              <a:t>is a physical location where jobseeker and employer customers can </a:t>
            </a:r>
            <a:r>
              <a:rPr lang="en-US" sz="1600" b="1" dirty="0">
                <a:solidFill>
                  <a:schemeClr val="tx1"/>
                </a:solidFill>
                <a:latin typeface="+mn-lt"/>
              </a:rPr>
              <a:t>“access” </a:t>
            </a:r>
            <a:r>
              <a:rPr lang="en-US" sz="1600" dirty="0">
                <a:solidFill>
                  <a:schemeClr val="tx1"/>
                </a:solidFill>
                <a:latin typeface="+mn-lt"/>
              </a:rPr>
              <a:t>the programs, services, and activities of all required </a:t>
            </a:r>
            <a:r>
              <a:rPr lang="en-US" sz="1600" dirty="0" smtClean="0">
                <a:solidFill>
                  <a:schemeClr val="tx1"/>
                </a:solidFill>
                <a:latin typeface="+mn-lt"/>
              </a:rPr>
              <a:t>partners.</a:t>
            </a:r>
          </a:p>
          <a:p>
            <a:pPr marL="0" indent="0" eaLnBrk="1" hangingPunct="1">
              <a:spcBef>
                <a:spcPct val="0"/>
              </a:spcBef>
              <a:buNone/>
            </a:pPr>
            <a:endParaRPr lang="en-US" sz="1600" dirty="0">
              <a:solidFill>
                <a:schemeClr val="tx1"/>
              </a:solidFill>
              <a:latin typeface="+mn-lt"/>
            </a:endParaRPr>
          </a:p>
          <a:p>
            <a:pPr marL="0" indent="0" eaLnBrk="1" hangingPunct="1">
              <a:spcBef>
                <a:spcPct val="0"/>
              </a:spcBef>
              <a:buNone/>
            </a:pPr>
            <a:r>
              <a:rPr lang="en-US" sz="1600" dirty="0" smtClean="0">
                <a:solidFill>
                  <a:schemeClr val="tx1"/>
                </a:solidFill>
                <a:latin typeface="+mn-lt"/>
              </a:rPr>
              <a:t>A comprehensive one stop center must provide:</a:t>
            </a:r>
          </a:p>
          <a:p>
            <a:pPr marL="0" indent="0" eaLnBrk="1" hangingPunct="1">
              <a:spcBef>
                <a:spcPct val="0"/>
              </a:spcBef>
              <a:buNone/>
            </a:pPr>
            <a:endParaRPr lang="en-US" sz="1600" dirty="0">
              <a:solidFill>
                <a:schemeClr val="tx1"/>
              </a:solidFill>
              <a:latin typeface="+mn-lt"/>
            </a:endParaRPr>
          </a:p>
          <a:p>
            <a:pPr lvl="1" eaLnBrk="1" hangingPunct="1">
              <a:spcBef>
                <a:spcPct val="0"/>
              </a:spcBef>
              <a:buFont typeface="Wingdings" panose="05000000000000000000" pitchFamily="2" charset="2"/>
              <a:buChar char="ü"/>
            </a:pPr>
            <a:r>
              <a:rPr lang="en-US" sz="1600" dirty="0" smtClean="0">
                <a:solidFill>
                  <a:schemeClr val="tx1"/>
                </a:solidFill>
                <a:latin typeface="+mn-lt"/>
              </a:rPr>
              <a:t>Basic Career Services</a:t>
            </a:r>
          </a:p>
          <a:p>
            <a:pPr lvl="1" eaLnBrk="1" hangingPunct="1">
              <a:spcBef>
                <a:spcPct val="0"/>
              </a:spcBef>
              <a:buFont typeface="Wingdings" panose="05000000000000000000" pitchFamily="2" charset="2"/>
              <a:buChar char="ü"/>
            </a:pPr>
            <a:r>
              <a:rPr lang="en-US" sz="1600" dirty="0" smtClean="0">
                <a:solidFill>
                  <a:schemeClr val="tx1"/>
                </a:solidFill>
                <a:latin typeface="+mn-lt"/>
              </a:rPr>
              <a:t>Business Services</a:t>
            </a:r>
          </a:p>
          <a:p>
            <a:pPr lvl="1" eaLnBrk="1" hangingPunct="1">
              <a:spcBef>
                <a:spcPct val="0"/>
              </a:spcBef>
              <a:buFont typeface="Wingdings" panose="05000000000000000000" pitchFamily="2" charset="2"/>
              <a:buChar char="ü"/>
            </a:pPr>
            <a:r>
              <a:rPr lang="en-US" sz="1600" dirty="0" smtClean="0">
                <a:solidFill>
                  <a:schemeClr val="tx1"/>
                </a:solidFill>
                <a:latin typeface="+mn-lt"/>
              </a:rPr>
              <a:t>Access to Training Services</a:t>
            </a:r>
          </a:p>
          <a:p>
            <a:pPr lvl="1" eaLnBrk="1" hangingPunct="1">
              <a:spcBef>
                <a:spcPct val="0"/>
              </a:spcBef>
              <a:buFont typeface="Wingdings" panose="05000000000000000000" pitchFamily="2" charset="2"/>
              <a:buChar char="ü"/>
            </a:pPr>
            <a:r>
              <a:rPr lang="en-US" sz="1600" dirty="0" smtClean="0">
                <a:solidFill>
                  <a:schemeClr val="tx1"/>
                </a:solidFill>
                <a:latin typeface="+mn-lt"/>
              </a:rPr>
              <a:t>Access to any WIOA Employment and Training Services</a:t>
            </a:r>
          </a:p>
          <a:p>
            <a:pPr lvl="1" eaLnBrk="1" hangingPunct="1">
              <a:spcBef>
                <a:spcPct val="0"/>
              </a:spcBef>
              <a:buFont typeface="Wingdings" panose="05000000000000000000" pitchFamily="2" charset="2"/>
              <a:buChar char="ü"/>
            </a:pPr>
            <a:r>
              <a:rPr lang="en-US" sz="1600" dirty="0" smtClean="0">
                <a:solidFill>
                  <a:schemeClr val="tx1"/>
                </a:solidFill>
                <a:latin typeface="+mn-lt"/>
              </a:rPr>
              <a:t>Access to Employment Services</a:t>
            </a:r>
          </a:p>
          <a:p>
            <a:pPr lvl="1" eaLnBrk="1" hangingPunct="1">
              <a:spcBef>
                <a:spcPct val="0"/>
              </a:spcBef>
              <a:buFont typeface="Wingdings" panose="05000000000000000000" pitchFamily="2" charset="2"/>
              <a:buChar char="ü"/>
            </a:pPr>
            <a:r>
              <a:rPr lang="en-US" sz="1600" dirty="0" smtClean="0">
                <a:solidFill>
                  <a:schemeClr val="tx1"/>
                </a:solidFill>
                <a:latin typeface="+mn-lt"/>
              </a:rPr>
              <a:t>Access to Workforce and Labor Market Information</a:t>
            </a:r>
          </a:p>
          <a:p>
            <a:pPr lvl="1" eaLnBrk="1" hangingPunct="1">
              <a:spcBef>
                <a:spcPct val="0"/>
              </a:spcBef>
              <a:buFont typeface="Wingdings" panose="05000000000000000000" pitchFamily="2" charset="2"/>
              <a:buChar char="ü"/>
            </a:pPr>
            <a:r>
              <a:rPr lang="en-US" sz="1600" dirty="0" smtClean="0">
                <a:solidFill>
                  <a:schemeClr val="tx1"/>
                </a:solidFill>
                <a:latin typeface="+mn-lt"/>
              </a:rPr>
              <a:t>Access to Core Partners Programs and Services</a:t>
            </a:r>
          </a:p>
          <a:p>
            <a:pPr lvl="1" eaLnBrk="1" hangingPunct="1">
              <a:spcBef>
                <a:spcPct val="0"/>
              </a:spcBef>
              <a:buFont typeface="Wingdings" panose="05000000000000000000" pitchFamily="2" charset="2"/>
              <a:buChar char="ü"/>
            </a:pPr>
            <a:r>
              <a:rPr lang="en-US" sz="1600" dirty="0" smtClean="0">
                <a:solidFill>
                  <a:schemeClr val="tx1"/>
                </a:solidFill>
                <a:latin typeface="+mn-lt"/>
              </a:rPr>
              <a:t>Access to Unemployment Insurance</a:t>
            </a:r>
          </a:p>
          <a:p>
            <a:pPr marL="457200" lvl="1" indent="0" eaLnBrk="1" hangingPunct="1">
              <a:spcBef>
                <a:spcPct val="0"/>
              </a:spcBef>
              <a:buNone/>
            </a:pPr>
            <a:endParaRPr lang="en-US" sz="1600" dirty="0" smtClean="0">
              <a:solidFill>
                <a:schemeClr val="tx1"/>
              </a:solidFill>
              <a:latin typeface="+mn-lt"/>
            </a:endParaRPr>
          </a:p>
          <a:p>
            <a:pPr eaLnBrk="1" hangingPunct="1">
              <a:spcBef>
                <a:spcPct val="0"/>
              </a:spcBef>
              <a:buFont typeface="Arial" panose="020B0604020202020204" pitchFamily="34" charset="0"/>
              <a:buChar char="•"/>
            </a:pPr>
            <a:r>
              <a:rPr lang="en-US" sz="1600" dirty="0" smtClean="0">
                <a:solidFill>
                  <a:schemeClr val="tx1"/>
                </a:solidFill>
                <a:latin typeface="+mn-lt"/>
              </a:rPr>
              <a:t>Customers must have access to these programs and services, and activities during regular business days. The Local Board may establish other services hours above and beyond regular business day hours to accommodate customer base.</a:t>
            </a:r>
          </a:p>
          <a:p>
            <a:pPr eaLnBrk="1" hangingPunct="1">
              <a:spcBef>
                <a:spcPct val="0"/>
              </a:spcBef>
              <a:buFont typeface="Arial" panose="020B0604020202020204" pitchFamily="34" charset="0"/>
              <a:buChar char="•"/>
            </a:pPr>
            <a:endParaRPr lang="en-US" sz="1600" dirty="0" smtClean="0">
              <a:solidFill>
                <a:schemeClr val="tx1"/>
              </a:solidFill>
              <a:latin typeface="+mn-lt"/>
            </a:endParaRPr>
          </a:p>
          <a:p>
            <a:pPr eaLnBrk="1" hangingPunct="1">
              <a:spcBef>
                <a:spcPct val="0"/>
              </a:spcBef>
              <a:buFont typeface="Wingdings" panose="05000000000000000000" pitchFamily="2" charset="2"/>
              <a:buChar char="v"/>
            </a:pPr>
            <a:r>
              <a:rPr lang="en-US" sz="1600" b="1" dirty="0" smtClean="0">
                <a:solidFill>
                  <a:schemeClr val="tx1"/>
                </a:solidFill>
                <a:latin typeface="+mn-lt"/>
              </a:rPr>
              <a:t>All Comprehensive One-Stop Career Centers must be physically and programmatically accessible to individuals with disabilities.</a:t>
            </a:r>
            <a:endParaRPr lang="en-US" sz="1600" b="1" dirty="0">
              <a:solidFill>
                <a:schemeClr val="tx1"/>
              </a:solidFill>
              <a:latin typeface="+mn-lt"/>
            </a:endParaRPr>
          </a:p>
        </p:txBody>
      </p:sp>
    </p:spTree>
    <p:extLst>
      <p:ext uri="{BB962C8B-B14F-4D97-AF65-F5344CB8AC3E}">
        <p14:creationId xmlns:p14="http://schemas.microsoft.com/office/powerpoint/2010/main" val="12688041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304800"/>
            <a:ext cx="7751547" cy="374495"/>
          </a:xfrm>
        </p:spPr>
        <p:txBody>
          <a:bodyPr>
            <a:noAutofit/>
          </a:bodyPr>
          <a:lstStyle/>
          <a:p>
            <a:pPr marL="0" indent="0"/>
            <a:r>
              <a:rPr lang="en-US" sz="2000" b="1" dirty="0">
                <a:solidFill>
                  <a:schemeClr val="accent6">
                    <a:lumMod val="50000"/>
                  </a:schemeClr>
                </a:solidFill>
              </a:rPr>
              <a:t>SHARED CUSTOMER</a:t>
            </a:r>
          </a:p>
        </p:txBody>
      </p:sp>
      <p:sp>
        <p:nvSpPr>
          <p:cNvPr id="3" name="Content Placeholder 2"/>
          <p:cNvSpPr>
            <a:spLocks noGrp="1"/>
          </p:cNvSpPr>
          <p:nvPr>
            <p:ph idx="4294967295"/>
          </p:nvPr>
        </p:nvSpPr>
        <p:spPr>
          <a:xfrm>
            <a:off x="381000" y="1143000"/>
            <a:ext cx="8229600" cy="4876800"/>
          </a:xfrm>
          <a:prstGeom prst="rect">
            <a:avLst/>
          </a:prstGeom>
        </p:spPr>
        <p:txBody>
          <a:bodyPr>
            <a:normAutofit/>
          </a:bodyPr>
          <a:lstStyle/>
          <a:p>
            <a:pPr marL="0" indent="0">
              <a:buNone/>
            </a:pPr>
            <a:r>
              <a:rPr lang="en-US" b="0" dirty="0" smtClean="0"/>
              <a:t>DEFINITION:</a:t>
            </a:r>
            <a:r>
              <a:rPr lang="en-US" b="0" dirty="0"/>
              <a:t> </a:t>
            </a:r>
            <a:r>
              <a:rPr lang="en-US" b="0" dirty="0" smtClean="0"/>
              <a:t> A </a:t>
            </a:r>
            <a:r>
              <a:rPr lang="en-US" b="0" dirty="0"/>
              <a:t>shared customer is a j</a:t>
            </a:r>
            <a:r>
              <a:rPr lang="en-US" b="0" dirty="0" smtClean="0"/>
              <a:t>ob </a:t>
            </a:r>
            <a:r>
              <a:rPr lang="en-US" b="0" dirty="0"/>
              <a:t>s</a:t>
            </a:r>
            <a:r>
              <a:rPr lang="en-US" b="0" dirty="0" smtClean="0"/>
              <a:t>eeker or a business who is formally enrolled in services by more </a:t>
            </a:r>
            <a:r>
              <a:rPr lang="en-US" b="0" dirty="0"/>
              <a:t>than one core </a:t>
            </a:r>
            <a:r>
              <a:rPr lang="en-US" b="0" dirty="0" smtClean="0"/>
              <a:t>program (at the same time or sequential) *</a:t>
            </a:r>
          </a:p>
          <a:p>
            <a:pPr marL="0" indent="0">
              <a:buNone/>
            </a:pPr>
            <a:endParaRPr lang="en-US" b="0" i="1" dirty="0" smtClean="0"/>
          </a:p>
          <a:p>
            <a:pPr>
              <a:buFont typeface="Arial" charset="0"/>
              <a:buChar char="•"/>
            </a:pPr>
            <a:r>
              <a:rPr lang="en-US" b="0" dirty="0" smtClean="0"/>
              <a:t>If applicable a </a:t>
            </a:r>
            <a:r>
              <a:rPr lang="en-US" b="0" dirty="0"/>
              <a:t>“shared” customer </a:t>
            </a:r>
            <a:r>
              <a:rPr lang="en-US" b="0" dirty="0" smtClean="0"/>
              <a:t>must </a:t>
            </a:r>
            <a:r>
              <a:rPr lang="en-US" b="0" dirty="0"/>
              <a:t>meet the eligibility criteria </a:t>
            </a:r>
            <a:r>
              <a:rPr lang="en-US" b="0" dirty="0" smtClean="0"/>
              <a:t>of the partner agency providing services.</a:t>
            </a:r>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a:lstStyle/>
          <a:p>
            <a:fld id="{2E3C7BC4-877A-4D01-9ACF-B146C046AFB2}" type="slidenum">
              <a:rPr lang="en-US" smtClean="0"/>
              <a:t>24</a:t>
            </a:fld>
            <a:endParaRPr lang="en-US" dirty="0"/>
          </a:p>
        </p:txBody>
      </p:sp>
    </p:spTree>
    <p:extLst>
      <p:ext uri="{BB962C8B-B14F-4D97-AF65-F5344CB8AC3E}">
        <p14:creationId xmlns:p14="http://schemas.microsoft.com/office/powerpoint/2010/main" val="30624233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TextBox 1"/>
          <p:cNvSpPr txBox="1"/>
          <p:nvPr/>
        </p:nvSpPr>
        <p:spPr>
          <a:xfrm>
            <a:off x="457200" y="300335"/>
            <a:ext cx="8229600" cy="400110"/>
          </a:xfrm>
          <a:prstGeom prst="rect">
            <a:avLst/>
          </a:prstGeom>
          <a:noFill/>
        </p:spPr>
        <p:txBody>
          <a:bodyPr wrap="square" rtlCol="0">
            <a:spAutoFit/>
          </a:bodyPr>
          <a:lstStyle/>
          <a:p>
            <a:r>
              <a:rPr lang="en-US" sz="2000" b="1" dirty="0" smtClean="0">
                <a:solidFill>
                  <a:srgbClr val="35359B"/>
                </a:solidFill>
              </a:rPr>
              <a:t>OSCC: ADULT JOB SEEKER CUSTOMER FLOW</a:t>
            </a:r>
            <a:endParaRPr lang="en-US" sz="2000" b="1" dirty="0">
              <a:solidFill>
                <a:srgbClr val="35359B"/>
              </a:solidFill>
            </a:endParaRPr>
          </a:p>
        </p:txBody>
      </p:sp>
      <p:sp>
        <p:nvSpPr>
          <p:cNvPr id="10" name="TextBox 9"/>
          <p:cNvSpPr txBox="1"/>
          <p:nvPr/>
        </p:nvSpPr>
        <p:spPr>
          <a:xfrm>
            <a:off x="-228600" y="1676400"/>
            <a:ext cx="6934200" cy="369332"/>
          </a:xfrm>
          <a:prstGeom prst="rect">
            <a:avLst/>
          </a:prstGeom>
          <a:noFill/>
        </p:spPr>
        <p:txBody>
          <a:bodyPr wrap="square" rtlCol="0">
            <a:spAutoFit/>
          </a:bodyPr>
          <a:lstStyle/>
          <a:p>
            <a:endParaRPr lang="en-US" dirty="0"/>
          </a:p>
        </p:txBody>
      </p:sp>
      <p:sp>
        <p:nvSpPr>
          <p:cNvPr id="5" name="TextBox 4"/>
          <p:cNvSpPr txBox="1"/>
          <p:nvPr/>
        </p:nvSpPr>
        <p:spPr>
          <a:xfrm>
            <a:off x="114300" y="838200"/>
            <a:ext cx="8915400" cy="461665"/>
          </a:xfrm>
          <a:prstGeom prst="rect">
            <a:avLst/>
          </a:prstGeom>
          <a:noFill/>
        </p:spPr>
        <p:txBody>
          <a:bodyPr wrap="square" rtlCol="0">
            <a:spAutoFit/>
          </a:bodyPr>
          <a:lstStyle/>
          <a:p>
            <a:r>
              <a:rPr lang="en-US" sz="1200" b="1" i="1" dirty="0"/>
              <a:t>New </a:t>
            </a:r>
            <a:r>
              <a:rPr lang="en-US" sz="1200" b="1" i="1" u="sng" dirty="0"/>
              <a:t>statewide</a:t>
            </a:r>
            <a:r>
              <a:rPr lang="en-US" sz="1200" b="1" i="1" dirty="0"/>
              <a:t> customer flow to manage individuals from various referral sources who are triaged based on new, intensive skill assessment tools to Job Ready and Skill Building Teams within the Career Center.</a:t>
            </a:r>
          </a:p>
        </p:txBody>
      </p:sp>
      <p:sp>
        <p:nvSpPr>
          <p:cNvPr id="3" name="Slide Number Placeholder 2"/>
          <p:cNvSpPr>
            <a:spLocks noGrp="1"/>
          </p:cNvSpPr>
          <p:nvPr>
            <p:ph type="sldNum" sz="quarter" idx="12"/>
          </p:nvPr>
        </p:nvSpPr>
        <p:spPr/>
        <p:txBody>
          <a:bodyPr/>
          <a:lstStyle/>
          <a:p>
            <a:fld id="{2E3C7BC4-877A-4D01-9ACF-B146C046AFB2}" type="slidenum">
              <a:rPr lang="en-US" smtClean="0"/>
              <a:t>25</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388" y="1447800"/>
            <a:ext cx="8221223" cy="4596177"/>
          </a:xfrm>
          <a:prstGeom prst="rect">
            <a:avLst/>
          </a:prstGeom>
        </p:spPr>
      </p:pic>
    </p:spTree>
    <p:extLst>
      <p:ext uri="{BB962C8B-B14F-4D97-AF65-F5344CB8AC3E}">
        <p14:creationId xmlns:p14="http://schemas.microsoft.com/office/powerpoint/2010/main" val="11628169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381000"/>
            <a:ext cx="7309715" cy="838200"/>
          </a:xfrm>
        </p:spPr>
        <p:txBody>
          <a:bodyPr>
            <a:noAutofit/>
          </a:bodyPr>
          <a:lstStyle/>
          <a:p>
            <a:r>
              <a:rPr lang="en-US" sz="1900" cap="all" dirty="0" smtClean="0">
                <a:solidFill>
                  <a:srgbClr val="000090"/>
                </a:solidFill>
              </a:rPr>
              <a:t>Roles and Responsibilities of the Required OSCC Partners</a:t>
            </a:r>
            <a:endParaRPr lang="en-US" sz="1900" cap="all" dirty="0">
              <a:solidFill>
                <a:srgbClr val="000090"/>
              </a:solidFill>
            </a:endParaRPr>
          </a:p>
        </p:txBody>
      </p:sp>
      <p:sp>
        <p:nvSpPr>
          <p:cNvPr id="3" name="Content Placeholder 2"/>
          <p:cNvSpPr>
            <a:spLocks noGrp="1"/>
          </p:cNvSpPr>
          <p:nvPr>
            <p:ph idx="4294967295"/>
          </p:nvPr>
        </p:nvSpPr>
        <p:spPr>
          <a:xfrm>
            <a:off x="457200" y="1219200"/>
            <a:ext cx="8229600" cy="4876800"/>
          </a:xfrm>
          <a:prstGeom prst="rect">
            <a:avLst/>
          </a:prstGeom>
        </p:spPr>
        <p:txBody>
          <a:bodyPr/>
          <a:lstStyle/>
          <a:p>
            <a:pPr marL="0" indent="0">
              <a:buNone/>
            </a:pPr>
            <a:r>
              <a:rPr lang="en-US" dirty="0" smtClean="0"/>
              <a:t>Each required Partner must:</a:t>
            </a:r>
          </a:p>
          <a:p>
            <a:endParaRPr lang="en-US" dirty="0" smtClean="0"/>
          </a:p>
          <a:p>
            <a:pPr marL="274320" lvl="1" indent="0">
              <a:buNone/>
            </a:pPr>
            <a:r>
              <a:rPr lang="en-US" dirty="0" smtClean="0"/>
              <a:t>1.	</a:t>
            </a:r>
            <a:r>
              <a:rPr lang="en-US" b="1" dirty="0" smtClean="0"/>
              <a:t>Provide access </a:t>
            </a:r>
            <a:r>
              <a:rPr lang="en-US" dirty="0" smtClean="0"/>
              <a:t>to its programs or activities through the OSCC 	delivery system, in addition to any other appropriate locations;  </a:t>
            </a:r>
          </a:p>
          <a:p>
            <a:pPr lvl="1"/>
            <a:endParaRPr lang="en-US" dirty="0"/>
          </a:p>
          <a:p>
            <a:pPr marL="274320" lvl="1" indent="0">
              <a:buNone/>
            </a:pPr>
            <a:r>
              <a:rPr lang="en-US" dirty="0" smtClean="0"/>
              <a:t> 2.	</a:t>
            </a:r>
            <a:r>
              <a:rPr lang="en-US" b="1" dirty="0" smtClean="0"/>
              <a:t>Use a portion of funds </a:t>
            </a:r>
            <a:r>
              <a:rPr lang="en-US" dirty="0" smtClean="0"/>
              <a:t>made available to the partner’s  	programs to: </a:t>
            </a:r>
          </a:p>
          <a:p>
            <a:pPr lvl="4"/>
            <a:r>
              <a:rPr lang="en-US" sz="2000" dirty="0" smtClean="0"/>
              <a:t>Provide applicable career services;</a:t>
            </a:r>
          </a:p>
          <a:p>
            <a:pPr lvl="4"/>
            <a:r>
              <a:rPr lang="en-US" sz="2000" dirty="0" smtClean="0"/>
              <a:t>Work collaboratively with State and Local Boards to establish and maintain the one-stop delivery system this includes jointly funding the one-stop infrastructure through partner contributions. </a:t>
            </a:r>
          </a:p>
          <a:p>
            <a:endParaRPr lang="en-US" dirty="0"/>
          </a:p>
          <a:p>
            <a:pPr marL="0" indent="0">
              <a:buNone/>
            </a:pPr>
            <a:endParaRPr lang="en-US" dirty="0"/>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a:lstStyle/>
          <a:p>
            <a:fld id="{2E3C7BC4-877A-4D01-9ACF-B146C046AFB2}" type="slidenum">
              <a:rPr lang="en-US" smtClean="0"/>
              <a:t>26</a:t>
            </a:fld>
            <a:endParaRPr lang="en-US" dirty="0"/>
          </a:p>
        </p:txBody>
      </p:sp>
    </p:spTree>
    <p:extLst>
      <p:ext uri="{BB962C8B-B14F-4D97-AF65-F5344CB8AC3E}">
        <p14:creationId xmlns:p14="http://schemas.microsoft.com/office/powerpoint/2010/main" val="8433969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990600"/>
            <a:ext cx="8229600" cy="4876800"/>
          </a:xfrm>
          <a:prstGeom prst="rect">
            <a:avLst/>
          </a:prstGeom>
        </p:spPr>
        <p:txBody>
          <a:bodyPr>
            <a:normAutofit fontScale="70000" lnSpcReduction="20000"/>
          </a:bodyPr>
          <a:lstStyle/>
          <a:p>
            <a:pPr marL="0" indent="0">
              <a:buNone/>
            </a:pPr>
            <a:endParaRPr lang="en-US" sz="1000" b="1" dirty="0" smtClean="0"/>
          </a:p>
          <a:p>
            <a:r>
              <a:rPr lang="en-US" b="1" dirty="0" smtClean="0"/>
              <a:t>DEFINITION: </a:t>
            </a:r>
            <a:r>
              <a:rPr lang="en-US" dirty="0" smtClean="0"/>
              <a:t>Cost of shared services that are provided through the Partner programs to an individual or business. </a:t>
            </a:r>
          </a:p>
          <a:p>
            <a:pPr marL="0" indent="0" algn="ctr">
              <a:buNone/>
            </a:pPr>
            <a:endParaRPr lang="en-US" sz="1000" dirty="0" smtClean="0"/>
          </a:p>
          <a:p>
            <a:pPr marL="0" indent="0" algn="ctr">
              <a:buNone/>
            </a:pPr>
            <a:r>
              <a:rPr lang="en-US" b="1" dirty="0" smtClean="0">
                <a:solidFill>
                  <a:srgbClr val="0070C0"/>
                </a:solidFill>
              </a:rPr>
              <a:t>EXAMPLES INCLUDED BUT NOT LIMITED TO:</a:t>
            </a:r>
          </a:p>
          <a:p>
            <a:pPr marL="0" indent="0" algn="ctr">
              <a:buNone/>
            </a:pPr>
            <a:endParaRPr lang="en-US" sz="1000" dirty="0" smtClean="0">
              <a:solidFill>
                <a:srgbClr val="0070C0"/>
              </a:solidFill>
            </a:endParaRPr>
          </a:p>
          <a:p>
            <a:pPr lvl="4">
              <a:buFont typeface="Wingdings" panose="05000000000000000000" pitchFamily="2" charset="2"/>
              <a:buChar char="Ø"/>
            </a:pPr>
            <a:r>
              <a:rPr lang="en-US" sz="2000" dirty="0" smtClean="0"/>
              <a:t>Initial Intake</a:t>
            </a:r>
          </a:p>
          <a:p>
            <a:pPr lvl="4">
              <a:buFont typeface="Wingdings" panose="05000000000000000000" pitchFamily="2" charset="2"/>
              <a:buChar char="Ø"/>
            </a:pPr>
            <a:r>
              <a:rPr lang="en-US" sz="2000" dirty="0" smtClean="0"/>
              <a:t>Assessment</a:t>
            </a:r>
          </a:p>
          <a:p>
            <a:pPr lvl="4">
              <a:buFont typeface="Wingdings" panose="05000000000000000000" pitchFamily="2" charset="2"/>
              <a:buChar char="Ø"/>
            </a:pPr>
            <a:r>
              <a:rPr lang="en-US" sz="2000" dirty="0" smtClean="0"/>
              <a:t>Review of Basic Skills</a:t>
            </a:r>
          </a:p>
          <a:p>
            <a:pPr lvl="4">
              <a:buFont typeface="Wingdings" panose="05000000000000000000" pitchFamily="2" charset="2"/>
              <a:buChar char="Ø"/>
            </a:pPr>
            <a:r>
              <a:rPr lang="en-US" sz="2000" dirty="0" smtClean="0"/>
              <a:t>Identification of  and Referral to Appropriate Services</a:t>
            </a:r>
          </a:p>
          <a:p>
            <a:pPr lvl="4">
              <a:buFont typeface="Wingdings" panose="05000000000000000000" pitchFamily="2" charset="2"/>
              <a:buChar char="Ø"/>
            </a:pPr>
            <a:r>
              <a:rPr lang="en-US" sz="2000" dirty="0" smtClean="0"/>
              <a:t>Business Services</a:t>
            </a:r>
          </a:p>
          <a:p>
            <a:endParaRPr lang="en-US" sz="2000" dirty="0" smtClean="0"/>
          </a:p>
          <a:p>
            <a:pPr marL="0" indent="0">
              <a:buNone/>
            </a:pPr>
            <a:r>
              <a:rPr lang="en-US" b="1" dirty="0">
                <a:solidFill>
                  <a:srgbClr val="0070C0"/>
                </a:solidFill>
              </a:rPr>
              <a:t>HOW ARE SHARED COSTS CALCULATED?</a:t>
            </a:r>
          </a:p>
          <a:p>
            <a:r>
              <a:rPr lang="en-US" sz="2000" dirty="0" smtClean="0"/>
              <a:t>The federal government has not provided a consistent methodology across agencies (i.e. % of FTE, cost for % of program partner customer using OSCC, </a:t>
            </a:r>
            <a:r>
              <a:rPr lang="en-US" sz="2000" dirty="0" err="1" smtClean="0"/>
              <a:t>etc</a:t>
            </a:r>
            <a:r>
              <a:rPr lang="en-US" sz="2000" dirty="0" smtClean="0"/>
              <a:t>).</a:t>
            </a:r>
          </a:p>
          <a:p>
            <a:r>
              <a:rPr lang="en-US" sz="2000" dirty="0" smtClean="0"/>
              <a:t>Methodology/ calculations are defined by local partners.</a:t>
            </a:r>
            <a:endParaRPr lang="en-US" sz="2000" dirty="0"/>
          </a:p>
          <a:p>
            <a:pPr lvl="2">
              <a:buFont typeface="Wingdings" panose="05000000000000000000" pitchFamily="2" charset="2"/>
              <a:buChar char="ü"/>
            </a:pPr>
            <a:endParaRPr lang="en-US" dirty="0" smtClean="0"/>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a:lstStyle/>
          <a:p>
            <a:fld id="{2E3C7BC4-877A-4D01-9ACF-B146C046AFB2}" type="slidenum">
              <a:rPr lang="en-US" smtClean="0"/>
              <a:t>27</a:t>
            </a:fld>
            <a:endParaRPr lang="en-US" dirty="0"/>
          </a:p>
        </p:txBody>
      </p:sp>
      <p:sp>
        <p:nvSpPr>
          <p:cNvPr id="5" name="Title 4"/>
          <p:cNvSpPr>
            <a:spLocks noGrp="1"/>
          </p:cNvSpPr>
          <p:nvPr>
            <p:ph type="title"/>
          </p:nvPr>
        </p:nvSpPr>
        <p:spPr>
          <a:xfrm>
            <a:off x="462685" y="304800"/>
            <a:ext cx="7751547" cy="374495"/>
          </a:xfrm>
        </p:spPr>
        <p:txBody>
          <a:bodyPr>
            <a:noAutofit/>
          </a:bodyPr>
          <a:lstStyle/>
          <a:p>
            <a:r>
              <a:rPr lang="en-US" sz="2000" b="1" dirty="0">
                <a:solidFill>
                  <a:srgbClr val="000090"/>
                </a:solidFill>
              </a:rPr>
              <a:t>SHARED COSTS </a:t>
            </a:r>
            <a:endParaRPr lang="en-US" sz="2000" dirty="0">
              <a:solidFill>
                <a:srgbClr val="000090"/>
              </a:solidFill>
            </a:endParaRPr>
          </a:p>
        </p:txBody>
      </p:sp>
    </p:spTree>
    <p:extLst>
      <p:ext uri="{BB962C8B-B14F-4D97-AF65-F5344CB8AC3E}">
        <p14:creationId xmlns:p14="http://schemas.microsoft.com/office/powerpoint/2010/main" val="41373353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85" y="304800"/>
            <a:ext cx="7751547" cy="374495"/>
          </a:xfrm>
        </p:spPr>
        <p:txBody>
          <a:bodyPr>
            <a:noAutofit/>
          </a:bodyPr>
          <a:lstStyle/>
          <a:p>
            <a:r>
              <a:rPr lang="en-US" sz="2000" b="1" cap="all" dirty="0" smtClean="0">
                <a:solidFill>
                  <a:srgbClr val="000090"/>
                </a:solidFill>
              </a:rPr>
              <a:t>OSCC Infrastructure Costs  </a:t>
            </a:r>
            <a:endParaRPr lang="en-US" sz="2000" b="1" cap="all" dirty="0">
              <a:solidFill>
                <a:srgbClr val="000090"/>
              </a:solidFill>
            </a:endParaRPr>
          </a:p>
        </p:txBody>
      </p:sp>
      <p:sp>
        <p:nvSpPr>
          <p:cNvPr id="3" name="Content Placeholder 2"/>
          <p:cNvSpPr>
            <a:spLocks noGrp="1"/>
          </p:cNvSpPr>
          <p:nvPr>
            <p:ph idx="4294967295"/>
          </p:nvPr>
        </p:nvSpPr>
        <p:spPr>
          <a:xfrm>
            <a:off x="457200" y="914400"/>
            <a:ext cx="8229600" cy="4876800"/>
          </a:xfrm>
          <a:prstGeom prst="rect">
            <a:avLst/>
          </a:prstGeom>
        </p:spPr>
        <p:txBody>
          <a:bodyPr>
            <a:normAutofit fontScale="85000" lnSpcReduction="10000"/>
          </a:bodyPr>
          <a:lstStyle/>
          <a:p>
            <a:r>
              <a:rPr lang="en-US" dirty="0" smtClean="0"/>
              <a:t>Each required Partner must support the one-stop delivery system by jointly funding the OSCC infrastructure through Partner contributions.</a:t>
            </a:r>
          </a:p>
          <a:p>
            <a:pPr lvl="1">
              <a:buFont typeface="Wingdings" panose="05000000000000000000" pitchFamily="2" charset="2"/>
              <a:buChar char="v"/>
            </a:pPr>
            <a:r>
              <a:rPr lang="en-US" dirty="0" smtClean="0"/>
              <a:t>Each Partner must contribute to the OSCC whether or not they are  physically located in the OSCC. </a:t>
            </a:r>
          </a:p>
          <a:p>
            <a:endParaRPr lang="en-US" b="1" dirty="0"/>
          </a:p>
          <a:p>
            <a:r>
              <a:rPr lang="en-US" b="1" dirty="0" smtClean="0"/>
              <a:t>DEFINITION: </a:t>
            </a:r>
            <a:r>
              <a:rPr lang="en-US" dirty="0" smtClean="0"/>
              <a:t>Infrastructure </a:t>
            </a:r>
            <a:r>
              <a:rPr lang="en-US" dirty="0"/>
              <a:t>Costs are non-personnel costs that support the general operation of the One Stop Center. </a:t>
            </a:r>
            <a:endParaRPr lang="en-US" sz="1000" dirty="0"/>
          </a:p>
          <a:p>
            <a:pPr marL="0" indent="0" algn="ctr">
              <a:buNone/>
            </a:pPr>
            <a:r>
              <a:rPr lang="en-US" b="1" dirty="0" smtClean="0">
                <a:solidFill>
                  <a:srgbClr val="0070C0"/>
                </a:solidFill>
              </a:rPr>
              <a:t>EXAMPLES</a:t>
            </a:r>
            <a:endParaRPr lang="en-US" b="1" dirty="0">
              <a:solidFill>
                <a:srgbClr val="0070C0"/>
              </a:solidFill>
            </a:endParaRPr>
          </a:p>
          <a:p>
            <a:pPr marL="0" indent="0" algn="ctr">
              <a:buNone/>
            </a:pPr>
            <a:endParaRPr lang="en-US" sz="1000" b="1" dirty="0">
              <a:solidFill>
                <a:srgbClr val="0070C0"/>
              </a:solidFill>
            </a:endParaRPr>
          </a:p>
          <a:p>
            <a:pPr lvl="4">
              <a:buFont typeface="Wingdings" panose="05000000000000000000" pitchFamily="2" charset="2"/>
              <a:buChar char="Ø"/>
            </a:pPr>
            <a:r>
              <a:rPr lang="en-US" sz="2000" dirty="0"/>
              <a:t>Rental of Facilities</a:t>
            </a:r>
          </a:p>
          <a:p>
            <a:pPr lvl="4">
              <a:buFont typeface="Wingdings" panose="05000000000000000000" pitchFamily="2" charset="2"/>
              <a:buChar char="Ø"/>
            </a:pPr>
            <a:r>
              <a:rPr lang="en-US" sz="2000" dirty="0"/>
              <a:t>Utilities and Maintenance</a:t>
            </a:r>
          </a:p>
          <a:p>
            <a:pPr lvl="4">
              <a:buFont typeface="Wingdings" panose="05000000000000000000" pitchFamily="2" charset="2"/>
              <a:buChar char="Ø"/>
            </a:pPr>
            <a:r>
              <a:rPr lang="en-US" sz="2000" dirty="0"/>
              <a:t>Equipment including assessment </a:t>
            </a:r>
            <a:r>
              <a:rPr lang="en-US" sz="2000" dirty="0" smtClean="0"/>
              <a:t>– related </a:t>
            </a:r>
            <a:r>
              <a:rPr lang="en-US" sz="2000" dirty="0"/>
              <a:t>products and assistive technology for individuals with </a:t>
            </a:r>
            <a:r>
              <a:rPr lang="en-US" sz="2000" dirty="0" smtClean="0"/>
              <a:t>disabilities</a:t>
            </a:r>
          </a:p>
          <a:p>
            <a:pPr lvl="4">
              <a:buFont typeface="Wingdings" panose="05000000000000000000" pitchFamily="2" charset="2"/>
              <a:buChar char="Ø"/>
            </a:pPr>
            <a:r>
              <a:rPr lang="en-US" sz="2000" dirty="0" smtClean="0"/>
              <a:t>Technology </a:t>
            </a:r>
            <a:r>
              <a:rPr lang="en-US" sz="2000" dirty="0"/>
              <a:t>to facilitate access to the one-stop </a:t>
            </a:r>
            <a:r>
              <a:rPr lang="en-US" sz="2000" dirty="0" smtClean="0"/>
              <a:t>center</a:t>
            </a:r>
            <a:endParaRPr lang="en-US" sz="2000" dirty="0"/>
          </a:p>
        </p:txBody>
      </p:sp>
      <p:sp>
        <p:nvSpPr>
          <p:cNvPr id="4" name="Slide Number Placeholder 3"/>
          <p:cNvSpPr>
            <a:spLocks noGrp="1"/>
          </p:cNvSpPr>
          <p:nvPr>
            <p:ph type="sldNum" sz="quarter" idx="4294967295"/>
          </p:nvPr>
        </p:nvSpPr>
        <p:spPr>
          <a:xfrm>
            <a:off x="7620000" y="18288"/>
            <a:ext cx="1066800" cy="329184"/>
          </a:xfrm>
          <a:prstGeom prst="rect">
            <a:avLst/>
          </a:prstGeom>
        </p:spPr>
        <p:txBody>
          <a:bodyPr/>
          <a:lstStyle/>
          <a:p>
            <a:fld id="{2E3C7BC4-877A-4D01-9ACF-B146C046AFB2}" type="slidenum">
              <a:rPr lang="en-US" smtClean="0"/>
              <a:t>28</a:t>
            </a:fld>
            <a:endParaRPr lang="en-US" dirty="0"/>
          </a:p>
        </p:txBody>
      </p:sp>
    </p:spTree>
    <p:extLst>
      <p:ext uri="{BB962C8B-B14F-4D97-AF65-F5344CB8AC3E}">
        <p14:creationId xmlns:p14="http://schemas.microsoft.com/office/powerpoint/2010/main" val="48609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70001" y="1295400"/>
            <a:ext cx="8348472" cy="4438496"/>
          </a:xfrm>
        </p:spPr>
        <p:txBody>
          <a:bodyPr/>
          <a:lstStyle/>
          <a:p>
            <a:pPr marL="342900" indent="-342900">
              <a:buFont typeface="Arial"/>
              <a:buChar char="•"/>
            </a:pPr>
            <a:r>
              <a:rPr lang="en-US" sz="2000" dirty="0" smtClean="0"/>
              <a:t>Within the regions, Workforce Boards, One-Stop Career Centers and their partners will discuss how to maximize WIOA by working with together to improve outcomes for individuals and business. How do you collectively help build stronger pathways in the region?</a:t>
            </a:r>
          </a:p>
          <a:p>
            <a:pPr marL="342900" indent="-342900">
              <a:buFont typeface="Arial"/>
              <a:buChar char="•"/>
            </a:pPr>
            <a:r>
              <a:rPr lang="en-US" sz="2000" dirty="0" smtClean="0"/>
              <a:t>Workforce Boards will reach out to WIOA partners to operationalize the Interim Local MOU Policy (forthcoming) and begin planning for comprehensive umbrella MOU (effective July 1, 2017). </a:t>
            </a:r>
          </a:p>
          <a:p>
            <a:pPr marL="342900" indent="-342900">
              <a:buFont typeface="Arial"/>
              <a:buChar char="•"/>
            </a:pPr>
            <a:r>
              <a:rPr lang="en-US" sz="2000" dirty="0" smtClean="0"/>
              <a:t>Watch for joint state guidance on implementation steps going forward.</a:t>
            </a:r>
          </a:p>
          <a:p>
            <a:pPr marL="342900" indent="-342900">
              <a:buFont typeface="Arial"/>
              <a:buChar char="•"/>
            </a:pPr>
            <a:r>
              <a:rPr lang="en-US" sz="2000" dirty="0" smtClean="0"/>
              <a:t>Attend the conference on December 6</a:t>
            </a:r>
            <a:r>
              <a:rPr lang="en-US" sz="2000" baseline="30000" dirty="0" smtClean="0"/>
              <a:t>th</a:t>
            </a:r>
            <a:r>
              <a:rPr lang="en-US" sz="2000" dirty="0" smtClean="0"/>
              <a:t>!</a:t>
            </a:r>
          </a:p>
        </p:txBody>
      </p:sp>
      <p:sp>
        <p:nvSpPr>
          <p:cNvPr id="3" name="Title 2"/>
          <p:cNvSpPr>
            <a:spLocks noGrp="1"/>
          </p:cNvSpPr>
          <p:nvPr>
            <p:ph type="title"/>
          </p:nvPr>
        </p:nvSpPr>
        <p:spPr>
          <a:xfrm>
            <a:off x="462685" y="304800"/>
            <a:ext cx="7751547" cy="374495"/>
          </a:xfrm>
        </p:spPr>
        <p:txBody>
          <a:bodyPr/>
          <a:lstStyle/>
          <a:p>
            <a:r>
              <a:rPr lang="en-US" sz="2000" dirty="0" smtClean="0"/>
              <a:t>NEXT STEPS</a:t>
            </a:r>
            <a:endParaRPr lang="en-US" sz="2000" dirty="0"/>
          </a:p>
        </p:txBody>
      </p:sp>
    </p:spTree>
    <p:extLst>
      <p:ext uri="{BB962C8B-B14F-4D97-AF65-F5344CB8AC3E}">
        <p14:creationId xmlns:p14="http://schemas.microsoft.com/office/powerpoint/2010/main" val="19686318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70001" y="1066800"/>
            <a:ext cx="8348472" cy="4438496"/>
          </a:xfrm>
        </p:spPr>
        <p:txBody>
          <a:bodyPr/>
          <a:lstStyle/>
          <a:p>
            <a:pPr marL="514350" indent="-514350">
              <a:buFont typeface="+mj-lt"/>
              <a:buAutoNum type="arabicPeriod"/>
            </a:pPr>
            <a:r>
              <a:rPr lang="en-US" sz="3000" dirty="0" smtClean="0"/>
              <a:t>Please mute your phone line or computer microphone!</a:t>
            </a:r>
          </a:p>
          <a:p>
            <a:pPr marL="514350" indent="-514350">
              <a:buFont typeface="+mj-lt"/>
              <a:buAutoNum type="arabicPeriod"/>
            </a:pPr>
            <a:r>
              <a:rPr lang="en-US" sz="3000" dirty="0" smtClean="0"/>
              <a:t>Review of slides (questions at end)</a:t>
            </a:r>
          </a:p>
          <a:p>
            <a:pPr marL="514350" indent="-514350">
              <a:buFont typeface="+mj-lt"/>
              <a:buAutoNum type="arabicPeriod"/>
            </a:pPr>
            <a:r>
              <a:rPr lang="en-US" sz="3000" dirty="0" smtClean="0"/>
              <a:t>Q&amp;A with audience</a:t>
            </a:r>
          </a:p>
          <a:p>
            <a:pPr marL="857250" lvl="1" indent="-457200"/>
            <a:r>
              <a:rPr lang="en-US" sz="3100" dirty="0" smtClean="0"/>
              <a:t>You can submit questions via “chat” function and they will be reviewed</a:t>
            </a:r>
          </a:p>
          <a:p>
            <a:pPr marL="857250" lvl="1" indent="-457200"/>
            <a:r>
              <a:rPr lang="en-US" sz="3100" dirty="0" smtClean="0"/>
              <a:t>You can ask questions via call-line</a:t>
            </a:r>
          </a:p>
          <a:p>
            <a:pPr marL="514350" indent="-514350">
              <a:buFont typeface="+mj-lt"/>
              <a:buAutoNum type="arabicPeriod"/>
            </a:pPr>
            <a:r>
              <a:rPr lang="en-US" sz="2900" dirty="0" smtClean="0"/>
              <a:t>Technical Questions: Please send to </a:t>
            </a:r>
            <a:r>
              <a:rPr lang="en-US" sz="2900" dirty="0" smtClean="0">
                <a:hlinkClick r:id="rId2"/>
              </a:rPr>
              <a:t>jennifer.james@state.ma.us</a:t>
            </a:r>
            <a:r>
              <a:rPr lang="en-US" sz="2900" dirty="0" smtClean="0"/>
              <a:t> (responses will be sent after the webinar)</a:t>
            </a:r>
            <a:endParaRPr lang="en-US" sz="2900" dirty="0"/>
          </a:p>
        </p:txBody>
      </p:sp>
      <p:sp>
        <p:nvSpPr>
          <p:cNvPr id="3" name="Title 2"/>
          <p:cNvSpPr>
            <a:spLocks noGrp="1"/>
          </p:cNvSpPr>
          <p:nvPr>
            <p:ph type="title"/>
          </p:nvPr>
        </p:nvSpPr>
        <p:spPr>
          <a:xfrm>
            <a:off x="462685" y="304800"/>
            <a:ext cx="7751547" cy="374495"/>
          </a:xfrm>
        </p:spPr>
        <p:txBody>
          <a:bodyPr/>
          <a:lstStyle/>
          <a:p>
            <a:r>
              <a:rPr lang="en-US" dirty="0" smtClean="0"/>
              <a:t>DIRECTIONS FOR WEBINAR</a:t>
            </a:r>
            <a:endParaRPr lang="en-US" dirty="0"/>
          </a:p>
        </p:txBody>
      </p:sp>
    </p:spTree>
    <p:extLst>
      <p:ext uri="{BB962C8B-B14F-4D97-AF65-F5344CB8AC3E}">
        <p14:creationId xmlns:p14="http://schemas.microsoft.com/office/powerpoint/2010/main" val="33000216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81000" y="1295400"/>
            <a:ext cx="8348472" cy="4438496"/>
          </a:xfrm>
        </p:spPr>
        <p:txBody>
          <a:bodyPr/>
          <a:lstStyle/>
          <a:p>
            <a:r>
              <a:rPr lang="en-US" sz="4000" dirty="0" smtClean="0"/>
              <a:t>Technical questions on regulations or other titles, please send to: </a:t>
            </a:r>
          </a:p>
          <a:p>
            <a:endParaRPr lang="en-US" sz="4000" dirty="0"/>
          </a:p>
          <a:p>
            <a:r>
              <a:rPr lang="en-US" sz="4000" dirty="0" smtClean="0"/>
              <a:t>Jennifer James</a:t>
            </a:r>
          </a:p>
          <a:p>
            <a:r>
              <a:rPr lang="en-US" sz="4000" dirty="0" err="1" smtClean="0"/>
              <a:t>jennifer.james@state.ma.us</a:t>
            </a:r>
            <a:endParaRPr lang="en-US" sz="4000" dirty="0"/>
          </a:p>
        </p:txBody>
      </p:sp>
      <p:sp>
        <p:nvSpPr>
          <p:cNvPr id="3" name="Title 2"/>
          <p:cNvSpPr>
            <a:spLocks noGrp="1"/>
          </p:cNvSpPr>
          <p:nvPr>
            <p:ph type="title"/>
          </p:nvPr>
        </p:nvSpPr>
        <p:spPr>
          <a:xfrm>
            <a:off x="462685" y="304800"/>
            <a:ext cx="7751547" cy="374495"/>
          </a:xfrm>
        </p:spPr>
        <p:txBody>
          <a:bodyPr/>
          <a:lstStyle/>
          <a:p>
            <a:r>
              <a:rPr lang="en-US" sz="2000" dirty="0" smtClean="0"/>
              <a:t>QUESTIONS AND ANSWERS</a:t>
            </a:r>
            <a:endParaRPr lang="en-US" sz="2000" dirty="0"/>
          </a:p>
        </p:txBody>
      </p:sp>
    </p:spTree>
    <p:extLst>
      <p:ext uri="{BB962C8B-B14F-4D97-AF65-F5344CB8AC3E}">
        <p14:creationId xmlns:p14="http://schemas.microsoft.com/office/powerpoint/2010/main" val="3504236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381000" y="838200"/>
            <a:ext cx="8458200" cy="5562600"/>
          </a:xfrm>
        </p:spPr>
        <p:txBody>
          <a:bodyPr>
            <a:normAutofit fontScale="77500" lnSpcReduction="20000"/>
          </a:bodyPr>
          <a:lstStyle/>
          <a:p>
            <a:r>
              <a:rPr lang="en-US" sz="1600" b="1" dirty="0" smtClean="0"/>
              <a:t>Today’s webinar will provide basic </a:t>
            </a:r>
            <a:r>
              <a:rPr lang="en-US" sz="1600" b="1" dirty="0"/>
              <a:t>WIOA information prior December 6</a:t>
            </a:r>
            <a:r>
              <a:rPr lang="en-US" sz="1600" b="1" baseline="30000" dirty="0"/>
              <a:t>th</a:t>
            </a:r>
            <a:r>
              <a:rPr lang="en-US" sz="1600" b="1" dirty="0"/>
              <a:t> </a:t>
            </a:r>
            <a:r>
              <a:rPr lang="en-US" sz="1600" b="1" dirty="0" smtClean="0"/>
              <a:t>Conference:</a:t>
            </a:r>
            <a:endParaRPr lang="en-US" sz="1600" b="1" dirty="0"/>
          </a:p>
          <a:p>
            <a:pPr marL="285750" indent="-285750">
              <a:buFont typeface="Arial"/>
              <a:buChar char="•"/>
            </a:pPr>
            <a:r>
              <a:rPr lang="en-US" sz="1600" b="1" dirty="0" smtClean="0">
                <a:solidFill>
                  <a:srgbClr val="000090"/>
                </a:solidFill>
              </a:rPr>
              <a:t>High </a:t>
            </a:r>
            <a:r>
              <a:rPr lang="en-US" sz="1600" b="1" dirty="0">
                <a:solidFill>
                  <a:srgbClr val="000090"/>
                </a:solidFill>
              </a:rPr>
              <a:t>Level Overview of Change: </a:t>
            </a:r>
            <a:r>
              <a:rPr lang="en-US" sz="1600" b="1" i="1" dirty="0">
                <a:solidFill>
                  <a:srgbClr val="000090"/>
                </a:solidFill>
              </a:rPr>
              <a:t>What is different?</a:t>
            </a:r>
          </a:p>
          <a:p>
            <a:pPr marL="742950" lvl="1" indent="-342900">
              <a:buFont typeface="Arial"/>
              <a:buChar char="•"/>
            </a:pPr>
            <a:r>
              <a:rPr lang="en-US" sz="1700" dirty="0" smtClean="0"/>
              <a:t>Background on WIOA &amp; Timeline</a:t>
            </a:r>
          </a:p>
          <a:p>
            <a:pPr marL="742950" lvl="1" indent="-342900">
              <a:buFont typeface="Arial"/>
              <a:buChar char="•"/>
            </a:pPr>
            <a:r>
              <a:rPr lang="en-US" sz="1700" dirty="0" smtClean="0"/>
              <a:t>Key </a:t>
            </a:r>
            <a:r>
              <a:rPr lang="en-US" sz="1700" dirty="0"/>
              <a:t>Changes </a:t>
            </a:r>
            <a:r>
              <a:rPr lang="en-US" sz="1700" dirty="0" smtClean="0"/>
              <a:t>WIA versus WIOA</a:t>
            </a:r>
            <a:endParaRPr lang="en-US" sz="1700" b="1" dirty="0" smtClean="0"/>
          </a:p>
          <a:p>
            <a:pPr marL="285750" indent="-285750">
              <a:buFont typeface="Arial"/>
              <a:buChar char="•"/>
            </a:pPr>
            <a:r>
              <a:rPr lang="en-US" sz="1600" b="1" dirty="0" smtClean="0">
                <a:solidFill>
                  <a:srgbClr val="000090"/>
                </a:solidFill>
              </a:rPr>
              <a:t>High Level Overview of WIOA in Massachusetts (Massachusetts State Plan)</a:t>
            </a:r>
          </a:p>
          <a:p>
            <a:pPr marL="685800" lvl="1" indent="-285750">
              <a:buFont typeface="Arial"/>
              <a:buChar char="•"/>
            </a:pPr>
            <a:r>
              <a:rPr lang="en-US" sz="1700" dirty="0"/>
              <a:t>Vision for Integrated System &amp; Key Strategies in State Plan</a:t>
            </a:r>
          </a:p>
          <a:p>
            <a:pPr marL="857250" lvl="2" indent="-285750">
              <a:buFont typeface="Arial"/>
              <a:buChar char="•"/>
            </a:pPr>
            <a:r>
              <a:rPr lang="en-US" sz="1500" dirty="0" smtClean="0"/>
              <a:t>Integrated Partnerships and Service Design: Person Centric</a:t>
            </a:r>
          </a:p>
          <a:p>
            <a:pPr marL="857250" lvl="2" indent="-285750">
              <a:buFont typeface="Arial"/>
              <a:buChar char="•"/>
            </a:pPr>
            <a:r>
              <a:rPr lang="en-US" sz="1500" dirty="0" smtClean="0"/>
              <a:t>Demand</a:t>
            </a:r>
            <a:r>
              <a:rPr lang="en-US" sz="1500" dirty="0"/>
              <a:t>-Driven </a:t>
            </a:r>
            <a:r>
              <a:rPr lang="en-US" sz="1500" dirty="0" smtClean="0"/>
              <a:t>Design</a:t>
            </a:r>
            <a:endParaRPr lang="en-US" sz="1500" dirty="0"/>
          </a:p>
          <a:p>
            <a:pPr marL="857250" lvl="2" indent="-285750">
              <a:buFont typeface="Arial"/>
              <a:buChar char="•"/>
            </a:pPr>
            <a:r>
              <a:rPr lang="en-US" sz="1500" dirty="0" smtClean="0"/>
              <a:t>Priority Populations</a:t>
            </a:r>
          </a:p>
          <a:p>
            <a:pPr marL="857250" lvl="2" indent="-285750">
              <a:buFont typeface="Arial"/>
              <a:buChar char="•"/>
            </a:pPr>
            <a:r>
              <a:rPr lang="en-US" sz="1500" dirty="0" smtClean="0"/>
              <a:t>Cross-Agency Coordination: Regional Planning &amp; Local MOU Development</a:t>
            </a:r>
          </a:p>
          <a:p>
            <a:pPr marL="857250" lvl="2" indent="-285750">
              <a:buFont typeface="Arial"/>
              <a:buChar char="•"/>
            </a:pPr>
            <a:r>
              <a:rPr lang="en-US" sz="1500" dirty="0" smtClean="0"/>
              <a:t>Comprehensive One Stop Career Center</a:t>
            </a:r>
          </a:p>
          <a:p>
            <a:pPr marL="857250" lvl="2" indent="-285750">
              <a:buFont typeface="Arial"/>
              <a:buChar char="•"/>
            </a:pPr>
            <a:r>
              <a:rPr lang="en-US" sz="1500" dirty="0" smtClean="0"/>
              <a:t>Shared Customers, Costs and Infrastructure</a:t>
            </a:r>
            <a:endParaRPr lang="en-US" sz="1500" dirty="0"/>
          </a:p>
          <a:p>
            <a:pPr marL="285750" indent="-285750">
              <a:buFont typeface="Arial"/>
              <a:buChar char="•"/>
            </a:pPr>
            <a:r>
              <a:rPr lang="en-US" sz="1600" b="1" dirty="0" smtClean="0">
                <a:solidFill>
                  <a:srgbClr val="000090"/>
                </a:solidFill>
              </a:rPr>
              <a:t>Next Steps</a:t>
            </a:r>
            <a:endParaRPr lang="en-US" sz="1600" b="1" dirty="0">
              <a:solidFill>
                <a:srgbClr val="000090"/>
              </a:solidFill>
            </a:endParaRPr>
          </a:p>
          <a:p>
            <a:endParaRPr lang="en-US" sz="1600" b="1" dirty="0" smtClean="0"/>
          </a:p>
          <a:p>
            <a:r>
              <a:rPr lang="en-US" sz="1600" b="1" dirty="0" smtClean="0"/>
              <a:t>The Conference on December 6</a:t>
            </a:r>
            <a:r>
              <a:rPr lang="en-US" sz="1600" b="1" baseline="30000" dirty="0" smtClean="0"/>
              <a:t>th</a:t>
            </a:r>
            <a:r>
              <a:rPr lang="en-US" sz="1600" b="1" dirty="0" smtClean="0"/>
              <a:t> will provide participants with:</a:t>
            </a:r>
            <a:endParaRPr lang="en-US" sz="1600" b="1" dirty="0"/>
          </a:p>
          <a:p>
            <a:pPr marL="285750" indent="-285750">
              <a:buFont typeface="Arial"/>
              <a:buChar char="•"/>
            </a:pPr>
            <a:r>
              <a:rPr lang="en-US" sz="1600" b="1" dirty="0" smtClean="0"/>
              <a:t>Testimony from state leaders </a:t>
            </a:r>
            <a:r>
              <a:rPr lang="en-US" sz="1600" dirty="0" smtClean="0"/>
              <a:t>on commitment to WIOA vision and implementation steps.</a:t>
            </a:r>
          </a:p>
          <a:p>
            <a:pPr marL="285750" indent="-285750">
              <a:buFont typeface="Arial"/>
              <a:buChar char="•"/>
            </a:pPr>
            <a:r>
              <a:rPr lang="en-US" sz="1600" b="1" dirty="0" smtClean="0"/>
              <a:t>Workshops on tools </a:t>
            </a:r>
            <a:r>
              <a:rPr lang="en-US" sz="1600" dirty="0" smtClean="0"/>
              <a:t>that help multiple organizations build common vision and service integration strategies for Memorandum of Understanding in regions: </a:t>
            </a:r>
          </a:p>
          <a:p>
            <a:pPr marL="685800" lvl="1" indent="-285750">
              <a:buFont typeface="Arial"/>
              <a:buChar char="•"/>
            </a:pPr>
            <a:r>
              <a:rPr lang="en-US" sz="1700" i="1" dirty="0" smtClean="0"/>
              <a:t>Career Pathways Models</a:t>
            </a:r>
          </a:p>
          <a:p>
            <a:pPr marL="685800" lvl="1" indent="-285750">
              <a:buFont typeface="Arial"/>
              <a:buChar char="•"/>
            </a:pPr>
            <a:r>
              <a:rPr lang="en-US" sz="1700" i="1" dirty="0" smtClean="0"/>
              <a:t>Integrated Service Models</a:t>
            </a:r>
          </a:p>
          <a:p>
            <a:pPr marL="685800" lvl="1" indent="-285750">
              <a:buFont typeface="Arial"/>
              <a:buChar char="•"/>
            </a:pPr>
            <a:r>
              <a:rPr lang="en-US" sz="1700" i="1" dirty="0" smtClean="0"/>
              <a:t>Customer-Centered Design Process and Tools</a:t>
            </a:r>
          </a:p>
          <a:p>
            <a:pPr marL="685800" lvl="1" indent="-285750">
              <a:buFont typeface="Arial"/>
              <a:buChar char="•"/>
            </a:pPr>
            <a:r>
              <a:rPr lang="en-US" sz="1700" i="1" dirty="0" smtClean="0"/>
              <a:t>Business Service Models</a:t>
            </a:r>
          </a:p>
        </p:txBody>
      </p:sp>
      <p:sp>
        <p:nvSpPr>
          <p:cNvPr id="3" name="Title 2"/>
          <p:cNvSpPr>
            <a:spLocks noGrp="1"/>
          </p:cNvSpPr>
          <p:nvPr>
            <p:ph type="title"/>
          </p:nvPr>
        </p:nvSpPr>
        <p:spPr>
          <a:xfrm>
            <a:off x="462685" y="311305"/>
            <a:ext cx="7751547" cy="374495"/>
          </a:xfrm>
        </p:spPr>
        <p:txBody>
          <a:bodyPr/>
          <a:lstStyle/>
          <a:p>
            <a:r>
              <a:rPr lang="en-US" cap="all" dirty="0" smtClean="0"/>
              <a:t>Objectives for WEBINAR &amp; CONFERENCE</a:t>
            </a:r>
            <a:endParaRPr lang="en-US" cap="all" dirty="0"/>
          </a:p>
        </p:txBody>
      </p:sp>
    </p:spTree>
    <p:extLst>
      <p:ext uri="{BB962C8B-B14F-4D97-AF65-F5344CB8AC3E}">
        <p14:creationId xmlns:p14="http://schemas.microsoft.com/office/powerpoint/2010/main" val="243908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2685" y="311305"/>
            <a:ext cx="7751547" cy="374495"/>
          </a:xfrm>
        </p:spPr>
        <p:txBody>
          <a:bodyPr/>
          <a:lstStyle/>
          <a:p>
            <a:r>
              <a:rPr lang="en-US" dirty="0" smtClean="0">
                <a:latin typeface="Arial (Body)"/>
              </a:rPr>
              <a:t>BACKGROUND ON WIOA</a:t>
            </a:r>
            <a:endParaRPr lang="en-US" dirty="0">
              <a:latin typeface="Arial (Body)"/>
            </a:endParaRPr>
          </a:p>
        </p:txBody>
      </p:sp>
      <p:sp>
        <p:nvSpPr>
          <p:cNvPr id="4" name="Content Placeholder 3"/>
          <p:cNvSpPr>
            <a:spLocks noGrp="1"/>
          </p:cNvSpPr>
          <p:nvPr>
            <p:ph sz="half" idx="4294967295"/>
          </p:nvPr>
        </p:nvSpPr>
        <p:spPr>
          <a:xfrm>
            <a:off x="533400" y="914400"/>
            <a:ext cx="8077200" cy="4556234"/>
          </a:xfrm>
          <a:prstGeom prst="rect">
            <a:avLst/>
          </a:prstGeom>
        </p:spPr>
        <p:txBody>
          <a:bodyPr/>
          <a:lstStyle/>
          <a:p>
            <a:pPr marL="0" indent="0">
              <a:buNone/>
            </a:pPr>
            <a:r>
              <a:rPr lang="en-US" sz="1200" b="0" dirty="0">
                <a:latin typeface="Arial (Body)"/>
              </a:rPr>
              <a:t>The Workforce Innovation and Opportunity Act (WIOA), a federal act, was signed into law on July 22, 2014. WIOA is designed to help job seekers access employment, education, training, and support services to succeed in the labor market and to match employers with the skilled workers they need to compete in the global economy.  WIOA is the first legislative reform of the public workforce system in fifteen years</a:t>
            </a:r>
            <a:r>
              <a:rPr lang="en-US" sz="1200" b="0" dirty="0" smtClean="0">
                <a:latin typeface="Arial (Body)"/>
              </a:rPr>
              <a:t>.</a:t>
            </a:r>
          </a:p>
          <a:p>
            <a:pPr marL="0" indent="0">
              <a:buNone/>
            </a:pPr>
            <a:r>
              <a:rPr lang="en-US" sz="1200" dirty="0">
                <a:latin typeface="Arial (Body)"/>
              </a:rPr>
              <a:t>WIOA Principles: </a:t>
            </a:r>
            <a:r>
              <a:rPr lang="en-US" sz="1200" b="0" dirty="0">
                <a:latin typeface="Arial (Body)"/>
              </a:rPr>
              <a:t>The federal Act promotes an integrated, job-driven public workforce system that links diverse, talented individuals to businesses to improve employment outcomes. </a:t>
            </a:r>
            <a:r>
              <a:rPr lang="en-US" sz="1200" dirty="0">
                <a:latin typeface="Arial (Body)"/>
              </a:rPr>
              <a:t> </a:t>
            </a:r>
          </a:p>
          <a:p>
            <a:pPr marL="0" indent="0">
              <a:buNone/>
            </a:pPr>
            <a:r>
              <a:rPr lang="en-US" sz="1200" dirty="0">
                <a:latin typeface="Arial (Body)"/>
              </a:rPr>
              <a:t>WIOA is based on </a:t>
            </a:r>
            <a:r>
              <a:rPr lang="en-US" sz="1200" dirty="0" smtClean="0">
                <a:latin typeface="Arial (Body)"/>
              </a:rPr>
              <a:t>four key </a:t>
            </a:r>
            <a:r>
              <a:rPr lang="en-US" sz="1200" dirty="0">
                <a:latin typeface="Arial (Body)"/>
              </a:rPr>
              <a:t>pillars:</a:t>
            </a:r>
          </a:p>
          <a:p>
            <a:pPr lvl="0"/>
            <a:r>
              <a:rPr lang="en-US" sz="1200" b="0" dirty="0">
                <a:latin typeface="Arial (Body)"/>
              </a:rPr>
              <a:t>One-Stop Career Centers, the </a:t>
            </a:r>
            <a:r>
              <a:rPr lang="en-US" sz="1200" dirty="0">
                <a:latin typeface="Arial (Body)"/>
              </a:rPr>
              <a:t>foundation of the public workforce system</a:t>
            </a:r>
            <a:r>
              <a:rPr lang="en-US" sz="1200" b="0" dirty="0">
                <a:latin typeface="Arial (Body)"/>
              </a:rPr>
              <a:t>, will provide first-rate customer service to employers and jobseekers;</a:t>
            </a:r>
          </a:p>
          <a:p>
            <a:pPr lvl="0"/>
            <a:r>
              <a:rPr lang="en-US" sz="1200" b="0" dirty="0">
                <a:latin typeface="Arial (Body)"/>
              </a:rPr>
              <a:t>The </a:t>
            </a:r>
            <a:r>
              <a:rPr lang="en-US" sz="1200" dirty="0">
                <a:latin typeface="Arial (Body)"/>
              </a:rPr>
              <a:t>demands of </a:t>
            </a:r>
            <a:r>
              <a:rPr lang="en-US" sz="1200" i="1" dirty="0">
                <a:latin typeface="Arial (Body)"/>
              </a:rPr>
              <a:t>businesses</a:t>
            </a:r>
            <a:r>
              <a:rPr lang="en-US" sz="1200" dirty="0">
                <a:latin typeface="Arial (Body)"/>
              </a:rPr>
              <a:t> </a:t>
            </a:r>
            <a:r>
              <a:rPr lang="en-US" sz="1200" i="1" dirty="0">
                <a:latin typeface="Arial (Body)"/>
              </a:rPr>
              <a:t>and workers</a:t>
            </a:r>
            <a:r>
              <a:rPr lang="en-US" sz="1200" dirty="0">
                <a:latin typeface="Arial (Body)"/>
              </a:rPr>
              <a:t> </a:t>
            </a:r>
            <a:r>
              <a:rPr lang="en-US" sz="1200" b="0" dirty="0">
                <a:latin typeface="Arial (Body)"/>
              </a:rPr>
              <a:t>will drive public workforce system actions; </a:t>
            </a:r>
            <a:r>
              <a:rPr lang="en-US" sz="1200" b="0" dirty="0" smtClean="0">
                <a:latin typeface="Arial (Body)"/>
              </a:rPr>
              <a:t>and,</a:t>
            </a:r>
            <a:endParaRPr lang="en-US" sz="1200" b="0" dirty="0">
              <a:latin typeface="Arial (Body)"/>
            </a:endParaRPr>
          </a:p>
          <a:p>
            <a:pPr lvl="0"/>
            <a:r>
              <a:rPr lang="en-US" sz="1200" b="0" dirty="0">
                <a:latin typeface="Arial (Body)"/>
              </a:rPr>
              <a:t>Through </a:t>
            </a:r>
            <a:r>
              <a:rPr lang="en-US" sz="1200" dirty="0">
                <a:latin typeface="Arial (Body)"/>
              </a:rPr>
              <a:t>strategic partnerships and regional coordination</a:t>
            </a:r>
            <a:r>
              <a:rPr lang="en-US" sz="1200" b="0" dirty="0">
                <a:latin typeface="Arial (Body)"/>
              </a:rPr>
              <a:t>, the public workforce system will support a strong workforce and strong regional economies.</a:t>
            </a:r>
          </a:p>
          <a:p>
            <a:pPr lvl="0"/>
            <a:r>
              <a:rPr lang="en-US" sz="1200" i="1" dirty="0" smtClean="0">
                <a:latin typeface="Arial (Body)"/>
              </a:rPr>
              <a:t>Continuous QUALITY improvement </a:t>
            </a:r>
            <a:r>
              <a:rPr lang="en-US" sz="1200" b="0" dirty="0">
                <a:latin typeface="Arial (Body)"/>
              </a:rPr>
              <a:t>through evaluation, accountability, best practice identification, and data driven decision making</a:t>
            </a:r>
            <a:r>
              <a:rPr lang="en-US" sz="1200" b="0" dirty="0" smtClean="0">
                <a:latin typeface="Arial (Body)"/>
              </a:rPr>
              <a:t>.</a:t>
            </a:r>
          </a:p>
          <a:p>
            <a:pPr marL="0" indent="0">
              <a:buNone/>
            </a:pPr>
            <a:r>
              <a:rPr lang="en-US" sz="1200" dirty="0" smtClean="0">
                <a:latin typeface="Arial (Body)"/>
              </a:rPr>
              <a:t>Four </a:t>
            </a:r>
            <a:r>
              <a:rPr lang="en-US" sz="1200" dirty="0">
                <a:latin typeface="Arial (Body)"/>
              </a:rPr>
              <a:t>year WIOA State Plan </a:t>
            </a:r>
            <a:endParaRPr lang="en-US" sz="1200" dirty="0" smtClean="0">
              <a:latin typeface="Arial (Body)"/>
            </a:endParaRPr>
          </a:p>
          <a:p>
            <a:r>
              <a:rPr lang="en-US" sz="1200" b="0" dirty="0" smtClean="0">
                <a:latin typeface="Arial (Body)"/>
              </a:rPr>
              <a:t>Submitted </a:t>
            </a:r>
            <a:r>
              <a:rPr lang="en-US" sz="1200" b="0" dirty="0">
                <a:latin typeface="Arial (Body)"/>
              </a:rPr>
              <a:t>to the U.S. Departments of Labor, Education, and Health and Human </a:t>
            </a:r>
            <a:r>
              <a:rPr lang="en-US" sz="1200" b="0" dirty="0" smtClean="0">
                <a:latin typeface="Arial (Body)"/>
              </a:rPr>
              <a:t>Services.  </a:t>
            </a:r>
          </a:p>
          <a:p>
            <a:r>
              <a:rPr lang="en-US" sz="1200" b="0" dirty="0" smtClean="0">
                <a:latin typeface="Arial (Body)"/>
              </a:rPr>
              <a:t>A </a:t>
            </a:r>
            <a:r>
              <a:rPr lang="en-US" sz="1200" b="0" dirty="0">
                <a:latin typeface="Arial (Body)"/>
              </a:rPr>
              <a:t>collaborative effort </a:t>
            </a:r>
            <a:r>
              <a:rPr lang="en-US" sz="1200" b="0" dirty="0" smtClean="0">
                <a:latin typeface="Arial (Body)"/>
              </a:rPr>
              <a:t>across federally </a:t>
            </a:r>
            <a:r>
              <a:rPr lang="en-US" sz="1200" b="0" dirty="0">
                <a:latin typeface="Arial (Body)"/>
              </a:rPr>
              <a:t>funded programs that provide employment and training services for adults, dislocated workers, youth and veterans, adult education and literacy programs, vocational rehabilitation programs that assist individuals with disabilities in obtaining employment, and employment programs for those on public assistance and or with barriers to employment.</a:t>
            </a:r>
          </a:p>
          <a:p>
            <a:pPr lvl="0"/>
            <a:endParaRPr lang="en-US" sz="1200" b="0" dirty="0">
              <a:latin typeface="Arial (Body)"/>
            </a:endParaRPr>
          </a:p>
          <a:p>
            <a:pPr marL="0" indent="0">
              <a:buNone/>
            </a:pPr>
            <a:endParaRPr lang="en-US" sz="1200" b="0" dirty="0">
              <a:latin typeface="Arial (Body)"/>
            </a:endParaRPr>
          </a:p>
        </p:txBody>
      </p:sp>
    </p:spTree>
    <p:extLst>
      <p:ext uri="{BB962C8B-B14F-4D97-AF65-F5344CB8AC3E}">
        <p14:creationId xmlns:p14="http://schemas.microsoft.com/office/powerpoint/2010/main" val="487348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81000" y="304800"/>
            <a:ext cx="7543800" cy="304800"/>
          </a:xfrm>
          <a:prstGeom prst="rect">
            <a:avLst/>
          </a:prstGeom>
        </p:spPr>
        <p:txBody>
          <a:bodyPr anchor="ctr"/>
          <a:lstStyle>
            <a:lvl1pPr algn="l" rtl="0" eaLnBrk="1" fontAlgn="base" hangingPunct="1">
              <a:lnSpc>
                <a:spcPct val="90000"/>
              </a:lnSpc>
              <a:spcBef>
                <a:spcPct val="0"/>
              </a:spcBef>
              <a:spcAft>
                <a:spcPct val="0"/>
              </a:spcAft>
              <a:defRPr sz="2800" b="1">
                <a:solidFill>
                  <a:srgbClr val="0033CC"/>
                </a:solidFill>
                <a:latin typeface="Calibri" panose="020F0502020204030204" pitchFamily="34" charset="0"/>
                <a:ea typeface="+mj-ea"/>
                <a:cs typeface="+mj-cs"/>
              </a:defRPr>
            </a:lvl1pPr>
            <a:lvl2pPr algn="l" rtl="0" eaLnBrk="1" fontAlgn="base" hangingPunct="1">
              <a:spcBef>
                <a:spcPct val="0"/>
              </a:spcBef>
              <a:spcAft>
                <a:spcPct val="0"/>
              </a:spcAft>
              <a:defRPr sz="2400" b="1">
                <a:solidFill>
                  <a:srgbClr val="0033CC"/>
                </a:solidFill>
                <a:latin typeface="Verdana" pitchFamily="34" charset="0"/>
                <a:cs typeface="Arial" charset="0"/>
              </a:defRPr>
            </a:lvl2pPr>
            <a:lvl3pPr algn="l" rtl="0" eaLnBrk="1" fontAlgn="base" hangingPunct="1">
              <a:spcBef>
                <a:spcPct val="0"/>
              </a:spcBef>
              <a:spcAft>
                <a:spcPct val="0"/>
              </a:spcAft>
              <a:defRPr sz="2400" b="1">
                <a:solidFill>
                  <a:srgbClr val="0033CC"/>
                </a:solidFill>
                <a:latin typeface="Verdana" pitchFamily="34" charset="0"/>
                <a:cs typeface="Arial" charset="0"/>
              </a:defRPr>
            </a:lvl3pPr>
            <a:lvl4pPr algn="l" rtl="0" eaLnBrk="1" fontAlgn="base" hangingPunct="1">
              <a:spcBef>
                <a:spcPct val="0"/>
              </a:spcBef>
              <a:spcAft>
                <a:spcPct val="0"/>
              </a:spcAft>
              <a:defRPr sz="2400" b="1">
                <a:solidFill>
                  <a:srgbClr val="0033CC"/>
                </a:solidFill>
                <a:latin typeface="Verdana" pitchFamily="34" charset="0"/>
                <a:cs typeface="Arial" charset="0"/>
              </a:defRPr>
            </a:lvl4pPr>
            <a:lvl5pPr algn="l" rtl="0" eaLnBrk="1" fontAlgn="base" hangingPunct="1">
              <a:spcBef>
                <a:spcPct val="0"/>
              </a:spcBef>
              <a:spcAft>
                <a:spcPct val="0"/>
              </a:spcAft>
              <a:defRPr sz="2400" b="1">
                <a:solidFill>
                  <a:srgbClr val="0033CC"/>
                </a:solidFill>
                <a:latin typeface="Verdana" pitchFamily="34" charset="0"/>
                <a:cs typeface="Arial" charset="0"/>
              </a:defRPr>
            </a:lvl5pPr>
            <a:lvl6pPr marL="457200" algn="l" rtl="0" eaLnBrk="1" fontAlgn="base" hangingPunct="1">
              <a:spcBef>
                <a:spcPct val="0"/>
              </a:spcBef>
              <a:spcAft>
                <a:spcPct val="0"/>
              </a:spcAft>
              <a:defRPr sz="2400" b="1">
                <a:solidFill>
                  <a:srgbClr val="0033CC"/>
                </a:solidFill>
                <a:latin typeface="Verdana" pitchFamily="34" charset="0"/>
                <a:cs typeface="Arial" charset="0"/>
              </a:defRPr>
            </a:lvl6pPr>
            <a:lvl7pPr marL="914400" algn="l" rtl="0" eaLnBrk="1" fontAlgn="base" hangingPunct="1">
              <a:spcBef>
                <a:spcPct val="0"/>
              </a:spcBef>
              <a:spcAft>
                <a:spcPct val="0"/>
              </a:spcAft>
              <a:defRPr sz="2400" b="1">
                <a:solidFill>
                  <a:srgbClr val="0033CC"/>
                </a:solidFill>
                <a:latin typeface="Verdana" pitchFamily="34" charset="0"/>
                <a:cs typeface="Arial" charset="0"/>
              </a:defRPr>
            </a:lvl7pPr>
            <a:lvl8pPr marL="1371600" algn="l" rtl="0" eaLnBrk="1" fontAlgn="base" hangingPunct="1">
              <a:spcBef>
                <a:spcPct val="0"/>
              </a:spcBef>
              <a:spcAft>
                <a:spcPct val="0"/>
              </a:spcAft>
              <a:defRPr sz="2400" b="1">
                <a:solidFill>
                  <a:srgbClr val="0033CC"/>
                </a:solidFill>
                <a:latin typeface="Verdana" pitchFamily="34" charset="0"/>
                <a:cs typeface="Arial" charset="0"/>
              </a:defRPr>
            </a:lvl8pPr>
            <a:lvl9pPr marL="1828800" algn="l" rtl="0" eaLnBrk="1" fontAlgn="base" hangingPunct="1">
              <a:spcBef>
                <a:spcPct val="0"/>
              </a:spcBef>
              <a:spcAft>
                <a:spcPct val="0"/>
              </a:spcAft>
              <a:defRPr sz="2400" b="1">
                <a:solidFill>
                  <a:srgbClr val="0033CC"/>
                </a:solidFill>
                <a:latin typeface="Verdana" pitchFamily="34" charset="0"/>
                <a:cs typeface="Arial" charset="0"/>
              </a:defRPr>
            </a:lvl9pPr>
          </a:lstStyle>
          <a:p>
            <a:r>
              <a:rPr lang="en-US" sz="2000" dirty="0">
                <a:solidFill>
                  <a:srgbClr val="00269E"/>
                </a:solidFill>
                <a:latin typeface="Arial" pitchFamily="34" charset="0"/>
                <a:cs typeface="Arial" pitchFamily="34" charset="0"/>
              </a:rPr>
              <a:t>2016 </a:t>
            </a:r>
            <a:r>
              <a:rPr lang="en-US" sz="2000" dirty="0" smtClean="0">
                <a:solidFill>
                  <a:srgbClr val="00269E"/>
                </a:solidFill>
                <a:latin typeface="Arial" pitchFamily="34" charset="0"/>
                <a:cs typeface="Arial" pitchFamily="34" charset="0"/>
              </a:rPr>
              <a:t>TIMELINE</a:t>
            </a:r>
            <a:endParaRPr lang="en-US" sz="2000" dirty="0">
              <a:latin typeface="Arial" pitchFamily="34" charset="0"/>
              <a:cs typeface="Arial"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66800"/>
            <a:ext cx="74580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75836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57200" y="838200"/>
            <a:ext cx="8348472" cy="4994454"/>
          </a:xfrm>
        </p:spPr>
        <p:txBody>
          <a:bodyPr/>
          <a:lstStyle/>
          <a:p>
            <a:r>
              <a:rPr lang="en-US" sz="1800" b="1" dirty="0" smtClean="0"/>
              <a:t>Core Missions and Foundation of Existing Systems</a:t>
            </a:r>
          </a:p>
          <a:p>
            <a:pPr marL="285750" indent="-285750">
              <a:buFont typeface="Arial"/>
              <a:buChar char="•"/>
            </a:pPr>
            <a:r>
              <a:rPr lang="en-US" sz="1700" b="1" dirty="0" smtClean="0"/>
              <a:t>Workforce Boards</a:t>
            </a:r>
            <a:r>
              <a:rPr lang="en-US" sz="1700" dirty="0" smtClean="0"/>
              <a:t> – Private Sector Leadership on Policy and Performance Oversight for </a:t>
            </a:r>
            <a:r>
              <a:rPr lang="en-US" sz="1700" dirty="0" smtClean="0"/>
              <a:t>System</a:t>
            </a:r>
            <a:endParaRPr lang="en-US" sz="1700" dirty="0" smtClean="0"/>
          </a:p>
          <a:p>
            <a:pPr marL="285750" indent="-285750">
              <a:buFont typeface="Arial"/>
              <a:buChar char="•"/>
            </a:pPr>
            <a:r>
              <a:rPr lang="en-US" sz="1700" b="1" dirty="0" smtClean="0"/>
              <a:t>One-Stop Career Centers</a:t>
            </a:r>
            <a:r>
              <a:rPr lang="en-US" sz="1700" dirty="0" smtClean="0"/>
              <a:t> – Career Development, Training Pathways, Job Placement for Business and Job Seekers</a:t>
            </a:r>
          </a:p>
          <a:p>
            <a:pPr marL="285750" indent="-285750">
              <a:buFont typeface="Arial"/>
              <a:buChar char="•"/>
            </a:pPr>
            <a:r>
              <a:rPr lang="en-US" sz="1700" b="1" dirty="0" smtClean="0"/>
              <a:t>Unemployment Insurance</a:t>
            </a:r>
            <a:r>
              <a:rPr lang="en-US" sz="1700" dirty="0" smtClean="0"/>
              <a:t> – Immediate Financial Relief for Unemployed</a:t>
            </a:r>
          </a:p>
          <a:p>
            <a:pPr marL="285750" indent="-285750">
              <a:buFont typeface="Arial"/>
              <a:buChar char="•"/>
            </a:pPr>
            <a:r>
              <a:rPr lang="en-US" sz="1700" b="1" dirty="0" smtClean="0"/>
              <a:t>K-12 </a:t>
            </a:r>
            <a:r>
              <a:rPr lang="en-US" sz="1700" dirty="0" smtClean="0"/>
              <a:t>– College and Career Readiness for Youth</a:t>
            </a:r>
          </a:p>
          <a:p>
            <a:pPr marL="285750" indent="-285750">
              <a:buFont typeface="Arial"/>
              <a:buChar char="•"/>
            </a:pPr>
            <a:r>
              <a:rPr lang="en-US" sz="1700" b="1" dirty="0" smtClean="0"/>
              <a:t>Vocational Technical Schools </a:t>
            </a:r>
            <a:r>
              <a:rPr lang="en-US" sz="1700" dirty="0" smtClean="0"/>
              <a:t>– Education and Technical Skills for Youth (and Adults)</a:t>
            </a:r>
          </a:p>
          <a:p>
            <a:pPr marL="285750" indent="-285750">
              <a:buFont typeface="Arial"/>
              <a:buChar char="•"/>
            </a:pPr>
            <a:r>
              <a:rPr lang="en-US" sz="1700" b="1" dirty="0" smtClean="0"/>
              <a:t>Adult Education </a:t>
            </a:r>
            <a:r>
              <a:rPr lang="en-US" sz="1700" dirty="0" smtClean="0"/>
              <a:t>– Basic Education, including High School Equivalency and Language Skills leading to Transitions / Pathways</a:t>
            </a:r>
          </a:p>
          <a:p>
            <a:pPr marL="285750" indent="-285750">
              <a:buFont typeface="Arial"/>
              <a:buChar char="•"/>
            </a:pPr>
            <a:r>
              <a:rPr lang="en-US" sz="1700" b="1" dirty="0" smtClean="0"/>
              <a:t>Vocational Rehabilitation </a:t>
            </a:r>
            <a:r>
              <a:rPr lang="en-US" sz="1700" dirty="0" smtClean="0"/>
              <a:t>– Intensive Benefits, Service Supports and Employment for Youth and Adults</a:t>
            </a:r>
          </a:p>
          <a:p>
            <a:pPr marL="285750" indent="-285750">
              <a:buFont typeface="Arial"/>
              <a:buChar char="•"/>
            </a:pPr>
            <a:r>
              <a:rPr lang="en-US" sz="1700" b="1" dirty="0" smtClean="0"/>
              <a:t>Veteran’s</a:t>
            </a:r>
            <a:r>
              <a:rPr lang="en-US" sz="1700" dirty="0" smtClean="0"/>
              <a:t> </a:t>
            </a:r>
            <a:r>
              <a:rPr lang="en-US" sz="1700" dirty="0"/>
              <a:t>- Intensive Benefits, Service Supports and Employment through </a:t>
            </a:r>
            <a:r>
              <a:rPr lang="en-US" sz="1700" dirty="0" smtClean="0"/>
              <a:t>federal, state, local </a:t>
            </a:r>
            <a:r>
              <a:rPr lang="en-US" sz="1700" dirty="0" smtClean="0"/>
              <a:t>systems</a:t>
            </a:r>
          </a:p>
          <a:p>
            <a:pPr marL="285750" indent="-285750">
              <a:buFont typeface="Arial"/>
              <a:buChar char="•"/>
            </a:pPr>
            <a:r>
              <a:rPr lang="en-US" sz="1700" b="1" dirty="0" smtClean="0">
                <a:solidFill>
                  <a:srgbClr val="000000"/>
                </a:solidFill>
              </a:rPr>
              <a:t>Low-Income Benefit Programs -</a:t>
            </a:r>
            <a:r>
              <a:rPr lang="en-US" sz="1700" dirty="0" smtClean="0">
                <a:solidFill>
                  <a:srgbClr val="000000"/>
                </a:solidFill>
              </a:rPr>
              <a:t>TANF</a:t>
            </a:r>
            <a:r>
              <a:rPr lang="en-US" sz="1700" dirty="0">
                <a:solidFill>
                  <a:srgbClr val="000000"/>
                </a:solidFill>
              </a:rPr>
              <a:t>, SNAP, </a:t>
            </a:r>
            <a:r>
              <a:rPr lang="en-US" sz="1700" dirty="0" smtClean="0">
                <a:solidFill>
                  <a:srgbClr val="000000"/>
                </a:solidFill>
              </a:rPr>
              <a:t>and other low-income benefit programs</a:t>
            </a:r>
            <a:endParaRPr lang="en-US" sz="1700" dirty="0">
              <a:solidFill>
                <a:srgbClr val="000000"/>
              </a:solidFill>
            </a:endParaRPr>
          </a:p>
          <a:p>
            <a:pPr marL="285750" indent="-285750">
              <a:buFont typeface="Arial"/>
              <a:buChar char="•"/>
            </a:pPr>
            <a:endParaRPr lang="en-US" sz="1800" dirty="0" smtClean="0"/>
          </a:p>
          <a:p>
            <a:endParaRPr lang="en-US" sz="1800" dirty="0"/>
          </a:p>
        </p:txBody>
      </p:sp>
      <p:sp>
        <p:nvSpPr>
          <p:cNvPr id="3" name="Title 2"/>
          <p:cNvSpPr>
            <a:spLocks noGrp="1"/>
          </p:cNvSpPr>
          <p:nvPr>
            <p:ph type="title"/>
          </p:nvPr>
        </p:nvSpPr>
        <p:spPr>
          <a:xfrm>
            <a:off x="462685" y="304800"/>
            <a:ext cx="7751547" cy="374495"/>
          </a:xfrm>
        </p:spPr>
        <p:txBody>
          <a:bodyPr/>
          <a:lstStyle/>
          <a:p>
            <a:r>
              <a:rPr lang="en-US" sz="2000" dirty="0" smtClean="0"/>
              <a:t>WIA to WIOA: WHAT IS THE SAME?</a:t>
            </a:r>
            <a:endParaRPr lang="en-US" sz="2000" dirty="0"/>
          </a:p>
        </p:txBody>
      </p:sp>
    </p:spTree>
    <p:extLst>
      <p:ext uri="{BB962C8B-B14F-4D97-AF65-F5344CB8AC3E}">
        <p14:creationId xmlns:p14="http://schemas.microsoft.com/office/powerpoint/2010/main" val="1149456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70001" y="1066800"/>
            <a:ext cx="8348472" cy="5105400"/>
          </a:xfrm>
        </p:spPr>
        <p:txBody>
          <a:bodyPr/>
          <a:lstStyle/>
          <a:p>
            <a:pPr marL="285750" indent="-285750">
              <a:buFont typeface="Arial"/>
              <a:buChar char="•"/>
            </a:pPr>
            <a:r>
              <a:rPr lang="en-US" sz="2000" b="1" dirty="0" smtClean="0"/>
              <a:t>SYSTEM VISION: CAREER PATHWAY DESIGN</a:t>
            </a:r>
          </a:p>
          <a:p>
            <a:pPr marL="685800" lvl="1" indent="-285750">
              <a:buFont typeface="Arial"/>
              <a:buChar char="•"/>
            </a:pPr>
            <a:r>
              <a:rPr lang="en-US" sz="2000" dirty="0" smtClean="0"/>
              <a:t>Integrated Service Design: Person-Centric</a:t>
            </a:r>
          </a:p>
          <a:p>
            <a:pPr marL="685800" lvl="1" indent="-285750">
              <a:buFont typeface="Arial"/>
              <a:buChar char="•"/>
            </a:pPr>
            <a:r>
              <a:rPr lang="en-US" sz="2000" dirty="0" smtClean="0"/>
              <a:t>“Demand-Driven” Design: Business-Centric</a:t>
            </a:r>
            <a:endParaRPr lang="en-US" sz="2000" dirty="0"/>
          </a:p>
          <a:p>
            <a:pPr marL="285750" indent="-285750">
              <a:buFont typeface="Arial"/>
              <a:buChar char="•"/>
            </a:pPr>
            <a:r>
              <a:rPr lang="en-US" sz="2000" b="1" dirty="0"/>
              <a:t>PRIORITY POPULATIONS</a:t>
            </a:r>
          </a:p>
          <a:p>
            <a:pPr marL="285750" indent="-285750">
              <a:buFont typeface="Arial"/>
              <a:buChar char="•"/>
            </a:pPr>
            <a:r>
              <a:rPr lang="en-US" sz="2000" b="1" dirty="0" smtClean="0"/>
              <a:t>CROSS-AGENCY COORDINATION: EDUCATION AND WORKFORCE PLANNING</a:t>
            </a:r>
          </a:p>
          <a:p>
            <a:pPr marL="685800" lvl="1" indent="-285750">
              <a:buFont typeface="Arial"/>
              <a:buChar char="•"/>
            </a:pPr>
            <a:r>
              <a:rPr lang="en-US" sz="2000" dirty="0" smtClean="0"/>
              <a:t>Regional Planning</a:t>
            </a:r>
          </a:p>
          <a:p>
            <a:pPr marL="685800" lvl="1" indent="-285750">
              <a:buFont typeface="Arial"/>
              <a:buChar char="•"/>
            </a:pPr>
            <a:r>
              <a:rPr lang="en-US" sz="2000" dirty="0" smtClean="0"/>
              <a:t>Local Memorandum of Understanding (MOU)</a:t>
            </a:r>
          </a:p>
          <a:p>
            <a:pPr marL="285750" indent="-285750">
              <a:buFont typeface="Arial"/>
              <a:buChar char="•"/>
            </a:pPr>
            <a:r>
              <a:rPr lang="en-US" sz="2000" dirty="0" smtClean="0"/>
              <a:t>I</a:t>
            </a:r>
            <a:r>
              <a:rPr lang="en-US" sz="2000" b="1" dirty="0" smtClean="0"/>
              <a:t>NTEGRATED EDUCATION, TRAINING AND WORK EXPERIENCE</a:t>
            </a:r>
          </a:p>
          <a:p>
            <a:pPr marL="285750" indent="-285750">
              <a:buFont typeface="Arial"/>
              <a:buChar char="•"/>
            </a:pPr>
            <a:r>
              <a:rPr lang="en-US" sz="2000" b="1" dirty="0" smtClean="0"/>
              <a:t>ACCOUNTABILITY AND PERFORMANCE</a:t>
            </a:r>
          </a:p>
        </p:txBody>
      </p:sp>
      <p:sp>
        <p:nvSpPr>
          <p:cNvPr id="3" name="Title 2"/>
          <p:cNvSpPr>
            <a:spLocks noGrp="1"/>
          </p:cNvSpPr>
          <p:nvPr>
            <p:ph type="title"/>
          </p:nvPr>
        </p:nvSpPr>
        <p:spPr>
          <a:xfrm>
            <a:off x="462685" y="311305"/>
            <a:ext cx="7751547" cy="374495"/>
          </a:xfrm>
        </p:spPr>
        <p:txBody>
          <a:bodyPr/>
          <a:lstStyle/>
          <a:p>
            <a:r>
              <a:rPr lang="en-US" sz="2000" dirty="0" smtClean="0"/>
              <a:t>WIA to WIOA: WHAT IS DIFFERENT?</a:t>
            </a:r>
            <a:endParaRPr lang="en-US" sz="2000" dirty="0"/>
          </a:p>
        </p:txBody>
      </p:sp>
    </p:spTree>
    <p:extLst>
      <p:ext uri="{BB962C8B-B14F-4D97-AF65-F5344CB8AC3E}">
        <p14:creationId xmlns:p14="http://schemas.microsoft.com/office/powerpoint/2010/main" val="2863678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p:txBody>
          <a:bodyPr/>
          <a:lstStyle/>
          <a:p>
            <a:pPr algn="ctr"/>
            <a:r>
              <a:rPr lang="en-US" sz="4000" dirty="0" smtClean="0">
                <a:solidFill>
                  <a:srgbClr val="000090"/>
                </a:solidFill>
              </a:rPr>
              <a:t>OVERVIEW OF WIOA IMPLEMENTATION IN MASSACHUSETTS</a:t>
            </a:r>
          </a:p>
          <a:p>
            <a:pPr algn="ctr"/>
            <a:endParaRPr lang="en-US" sz="4000" dirty="0">
              <a:solidFill>
                <a:srgbClr val="000090"/>
              </a:solidFill>
            </a:endParaRPr>
          </a:p>
          <a:p>
            <a:pPr algn="ctr"/>
            <a:r>
              <a:rPr lang="en-US" sz="4000" dirty="0" smtClean="0">
                <a:solidFill>
                  <a:srgbClr val="000090"/>
                </a:solidFill>
              </a:rPr>
              <a:t>STATE PLAN</a:t>
            </a:r>
            <a:endParaRPr lang="en-US" sz="4000" dirty="0">
              <a:solidFill>
                <a:srgbClr val="000090"/>
              </a:solidFill>
            </a:endParaRPr>
          </a:p>
        </p:txBody>
      </p:sp>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526109065"/>
      </p:ext>
    </p:extLst>
  </p:cSld>
  <p:clrMapOvr>
    <a:masterClrMapping/>
  </p:clrMapOvr>
  <p:timing>
    <p:tnLst>
      <p:par>
        <p:cTn id="1" dur="indefinite" restart="never" nodeType="tmRoot"/>
      </p:par>
    </p:tnLst>
  </p:timing>
</p:sld>
</file>

<file path=ppt/theme/theme1.xml><?xml version="1.0" encoding="utf-8"?>
<a:theme xmlns:a="http://schemas.openxmlformats.org/drawingml/2006/main" name="itdpowerpointtemplate">
  <a:themeElements>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ppT TEST">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 TES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 TES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 TES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 TES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 TES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 TES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 TES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 TES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 TES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 TES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 TES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 TES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9629</TotalTime>
  <Words>2291</Words>
  <Application>Microsoft Office PowerPoint</Application>
  <PresentationFormat>On-screen Show (4:3)</PresentationFormat>
  <Paragraphs>278</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itdpowerpointtemplate</vt:lpstr>
      <vt:lpstr>Thank you for joining us for the Webinar today  </vt:lpstr>
      <vt:lpstr>Commonwealth of Massachusetts  Executive Office of Labor and Workforce Development  Jennifer James Price</vt:lpstr>
      <vt:lpstr>DIRECTIONS FOR WEBINAR</vt:lpstr>
      <vt:lpstr>Objectives for WEBINAR &amp; CONFERENCE</vt:lpstr>
      <vt:lpstr>BACKGROUND ON WIOA</vt:lpstr>
      <vt:lpstr>PowerPoint Presentation</vt:lpstr>
      <vt:lpstr>WIA to WIOA: WHAT IS THE SAME?</vt:lpstr>
      <vt:lpstr>WIA to WIOA: WHAT IS DIFFERENT?</vt:lpstr>
      <vt:lpstr>PowerPoint Presentation</vt:lpstr>
      <vt:lpstr>PowerPoint Presentation</vt:lpstr>
      <vt:lpstr>PowerPoint Presentation</vt:lpstr>
      <vt:lpstr>INTEGRATED SERVICE DESIGN: PERSON-CENTRIC</vt:lpstr>
      <vt:lpstr>PowerPoint Presentation</vt:lpstr>
      <vt:lpstr>PRIORITY POPULATIONS</vt:lpstr>
      <vt:lpstr>PowerPoint Presentation</vt:lpstr>
      <vt:lpstr>PowerPoint Presentation</vt:lpstr>
      <vt:lpstr>PowerPoint Presentation</vt:lpstr>
      <vt:lpstr>Local MOU: PURPOSE</vt:lpstr>
      <vt:lpstr>Local MOU: KEY PARTNERS</vt:lpstr>
      <vt:lpstr>Local MOU: PROCESS</vt:lpstr>
      <vt:lpstr>Local MOU: CONTENT</vt:lpstr>
      <vt:lpstr>PowerPoint Presentation</vt:lpstr>
      <vt:lpstr>COMPREHENSIVE ONE-STOP CAREER CENTER</vt:lpstr>
      <vt:lpstr>SHARED CUSTOMER</vt:lpstr>
      <vt:lpstr>PowerPoint Presentation</vt:lpstr>
      <vt:lpstr>Roles and Responsibilities of the Required OSCC Partners</vt:lpstr>
      <vt:lpstr>SHARED COSTS </vt:lpstr>
      <vt:lpstr>OSCC Infrastructure Costs  </vt:lpstr>
      <vt:lpstr>NEXT STEPS</vt:lpstr>
      <vt:lpstr>QUESTIONS AND ANSWERS</vt:lpstr>
    </vt:vector>
  </TitlesOfParts>
  <LinksUpToDate>false</LinksUpToDate>
  <SharedDoc>false</SharedDoc>
  <HyperlinksChanged>false</HyperlinksChanged>
  <AppVersion>14.0000</AppVersion>
</Properties>
</file>

<file path=docProps/core.xml><?xml version="1.0" encoding="utf-8"?>
<coreProperties xmlns="http://schemas.openxmlformats.org/package/2006/metadata/core-properties" xmlns:cp="http://schemas.openxmlformats.org/package/2006/metadata/core-properties" xmlns:dc="http://purl.org/dc/elements/1.1/" xmlns:dcterms="http://purl.org/dc/terms/" xmlns:xsi="http://www.w3.org/2001/XMLSchema-instance">
  <dcterms:created xsi:type="dcterms:W3CDTF">2014-04-27T20:43:35Z</dcterms:created>
  <dc:creator>Advani, Ramesh (ANF)</dc:creator>
  <lastModifiedBy>Ashley Vandiver</lastModifiedBy>
  <lastPrinted>2016-11-28T03:01:00Z</lastPrinted>
  <dcterms:modified xsi:type="dcterms:W3CDTF">2016-12-02T18:09:01Z</dcterms:modified>
  <revision>876</revision>
  <dc:title>PowerPoint Presentation</dc:title>
</coreProperties>
</file>