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60" r:id="rId5"/>
    <p:sldId id="259" r:id="rId6"/>
    <p:sldId id="281" r:id="rId7"/>
    <p:sldId id="258" r:id="rId8"/>
    <p:sldId id="261" r:id="rId9"/>
    <p:sldId id="267" r:id="rId10"/>
    <p:sldId id="282" r:id="rId11"/>
    <p:sldId id="269" r:id="rId12"/>
    <p:sldId id="268" r:id="rId13"/>
    <p:sldId id="262" r:id="rId14"/>
    <p:sldId id="290" r:id="rId15"/>
    <p:sldId id="263" r:id="rId16"/>
    <p:sldId id="264" r:id="rId17"/>
    <p:sldId id="265" r:id="rId18"/>
    <p:sldId id="291" r:id="rId19"/>
    <p:sldId id="270" r:id="rId20"/>
    <p:sldId id="271" r:id="rId21"/>
    <p:sldId id="272" r:id="rId22"/>
    <p:sldId id="280" r:id="rId23"/>
    <p:sldId id="278" r:id="rId24"/>
    <p:sldId id="279" r:id="rId25"/>
    <p:sldId id="283" r:id="rId26"/>
    <p:sldId id="284" r:id="rId27"/>
    <p:sldId id="287" r:id="rId28"/>
    <p:sldId id="288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1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>
      <p:cViewPr varScale="1">
        <p:scale>
          <a:sx n="62" d="100"/>
          <a:sy n="62" d="100"/>
        </p:scale>
        <p:origin x="-7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slide" Target="slides/slide15.xml"/>
  <Relationship Id="rId17" Type="http://schemas.openxmlformats.org/officeDocument/2006/relationships/slide" Target="slides/slide16.xml"/>
  <Relationship Id="rId18" Type="http://schemas.openxmlformats.org/officeDocument/2006/relationships/slide" Target="slides/slide17.xml"/>
  <Relationship Id="rId19" Type="http://schemas.openxmlformats.org/officeDocument/2006/relationships/slide" Target="slides/slide18.xml"/>
  <Relationship Id="rId2" Type="http://schemas.openxmlformats.org/officeDocument/2006/relationships/slide" Target="slides/slide1.xml"/>
  <Relationship Id="rId20" Type="http://schemas.openxmlformats.org/officeDocument/2006/relationships/slide" Target="slides/slide19.xml"/>
  <Relationship Id="rId21" Type="http://schemas.openxmlformats.org/officeDocument/2006/relationships/slide" Target="slides/slide20.xml"/>
  <Relationship Id="rId22" Type="http://schemas.openxmlformats.org/officeDocument/2006/relationships/slide" Target="slides/slide21.xml"/>
  <Relationship Id="rId23" Type="http://schemas.openxmlformats.org/officeDocument/2006/relationships/slide" Target="slides/slide22.xml"/>
  <Relationship Id="rId24" Type="http://schemas.openxmlformats.org/officeDocument/2006/relationships/slide" Target="slides/slide23.xml"/>
  <Relationship Id="rId25" Type="http://schemas.openxmlformats.org/officeDocument/2006/relationships/slide" Target="slides/slide24.xml"/>
  <Relationship Id="rId26" Type="http://schemas.openxmlformats.org/officeDocument/2006/relationships/slide" Target="slides/slide25.xml"/>
  <Relationship Id="rId27" Type="http://schemas.openxmlformats.org/officeDocument/2006/relationships/slide" Target="slides/slide26.xml"/>
  <Relationship Id="rId28" Type="http://schemas.openxmlformats.org/officeDocument/2006/relationships/slide" Target="slides/slide27.xml"/>
  <Relationship Id="rId29" Type="http://schemas.openxmlformats.org/officeDocument/2006/relationships/slide" Target="slides/slide28.xml"/>
  <Relationship Id="rId3" Type="http://schemas.openxmlformats.org/officeDocument/2006/relationships/slide" Target="slides/slide2.xml"/>
  <Relationship Id="rId30" Type="http://schemas.openxmlformats.org/officeDocument/2006/relationships/presProps" Target="presProps.xml"/>
  <Relationship Id="rId31" Type="http://schemas.openxmlformats.org/officeDocument/2006/relationships/viewProps" Target="viewProps.xml"/>
  <Relationship Id="rId32" Type="http://schemas.openxmlformats.org/officeDocument/2006/relationships/theme" Target="theme/theme1.xml"/>
  <Relationship Id="rId33" Type="http://schemas.openxmlformats.org/officeDocument/2006/relationships/tableStyles" Target="tableStyles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539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4027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231AD-05FF-4E12-83D6-65F80CC41527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AC9F4F-48C2-4FE4-8933-B7BE38F17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13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theme" Target="../theme/theme1.xml"/>
  <Relationship Id="rId5" Type="http://schemas.openxmlformats.org/officeDocument/2006/relationships/image" Target="../media/image1.jpeg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8600" y="152400"/>
            <a:ext cx="8686800" cy="838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228600" y="5858359"/>
            <a:ext cx="8686800" cy="838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2379"/>
            <a:ext cx="1412886" cy="53824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124200" y="386834"/>
            <a:ext cx="366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smtClean="0">
                <a:solidFill>
                  <a:srgbClr val="0051A0"/>
                </a:solidFill>
                <a:latin typeface="Cambria" panose="02040503050406030204" pitchFamily="18" charset="0"/>
              </a:rPr>
              <a:t>Vision/Implementation/Partnership</a:t>
            </a:r>
            <a:endParaRPr lang="en-US" sz="1800" i="1" dirty="0">
              <a:solidFill>
                <a:srgbClr val="0051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18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2.png"/>
  <Relationship Id="rId3" Type="http://schemas.openxmlformats.org/officeDocument/2006/relationships/hyperlink" TargetMode="External" Target="https://www.streamtext.net/player?event=WIOA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2.pn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4.jpe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5.jpeg"/>
  <Relationship Id="rId3" Type="http://schemas.openxmlformats.org/officeDocument/2006/relationships/image" Target="../media/image16.jpe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7.jpe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8.pn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9.jpeg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0.jpeg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1.jpeg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2.png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3.jpe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.jpeg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4.jpeg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5.jpeg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6.jpeg"/>
  <Relationship Id="rId3" Type="http://schemas.openxmlformats.org/officeDocument/2006/relationships/image" Target="../media/image27.jpeg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8.jpeg"/>
  <Relationship Id="rId3" Type="http://schemas.openxmlformats.org/officeDocument/2006/relationships/image" Target="../media/image29.jpeg"/>
  <Relationship Id="rId4" Type="http://schemas.openxmlformats.org/officeDocument/2006/relationships/image" Target="../media/image30.jpeg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1.jpeg"/>
  <Relationship Id="rId3" Type="http://schemas.openxmlformats.org/officeDocument/2006/relationships/image" Target="../media/image32.jpeg"/>
  <Relationship Id="rId4" Type="http://schemas.openxmlformats.org/officeDocument/2006/relationships/image" Target="../media/image33.jpeg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4.jpeg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5.jpeg"/>
  <Relationship Id="rId3" Type="http://schemas.openxmlformats.org/officeDocument/2006/relationships/image" Target="../media/image36.jpeg"/>
  <Relationship Id="rId4" Type="http://schemas.openxmlformats.org/officeDocument/2006/relationships/image" Target="../media/image37.jpeg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image38.jpeg"/>
  <Relationship Id="rId3" Type="http://schemas.openxmlformats.org/officeDocument/2006/relationships/image" TargetMode="External" Target="cid:image002.jpg@01D24BDC.108C6390"/>
  <Relationship Id="rId4" Type="http://schemas.openxmlformats.org/officeDocument/2006/relationships/image" Target="../media/image39.jpeg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image40.jpe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4.jpe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5.jpeg"/>
  <Relationship Id="rId3" Type="http://schemas.openxmlformats.org/officeDocument/2006/relationships/image" Target="../media/image6.jpe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7.jpe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2.pn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8.jpe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9.jpeg"/>
  <Relationship Id="rId3" Type="http://schemas.openxmlformats.org/officeDocument/2006/relationships/image" Target="../media/image10.jpeg"/>
  <Relationship Id="rId4" Type="http://schemas.openxmlformats.org/officeDocument/2006/relationships/image" Target="../media/image11.jpe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2.jpeg"/>
  <Relationship Id="rId3" Type="http://schemas.openxmlformats.org/officeDocument/2006/relationships/image" Target="../media/image13.jpe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0979" y="1308530"/>
            <a:ext cx="8229600" cy="4635070"/>
            <a:chOff x="457200" y="1317171"/>
            <a:chExt cx="8229600" cy="4607672"/>
          </a:xfrm>
        </p:grpSpPr>
        <p:sp>
          <p:nvSpPr>
            <p:cNvPr id="6" name="Rectangle 5"/>
            <p:cNvSpPr/>
            <p:nvPr/>
          </p:nvSpPr>
          <p:spPr>
            <a:xfrm>
              <a:off x="533400" y="1317171"/>
              <a:ext cx="8153400" cy="3693272"/>
            </a:xfrm>
            <a:prstGeom prst="rect">
              <a:avLst/>
            </a:prstGeom>
            <a:solidFill>
              <a:srgbClr val="0051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4575" y="1600200"/>
              <a:ext cx="5414850" cy="2057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457200" y="3786051"/>
              <a:ext cx="8229600" cy="9144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</a:rPr>
                <a:t>Partner Convening</a:t>
              </a:r>
              <a:endPara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457200" y="5010443"/>
              <a:ext cx="8229600" cy="9144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i="1" dirty="0" smtClean="0">
                  <a:solidFill>
                    <a:srgbClr val="0051A0"/>
                  </a:solidFill>
                  <a:latin typeface="Cambria" panose="02040503050406030204" pitchFamily="18" charset="0"/>
                </a:rPr>
                <a:t>Moving forward together</a:t>
              </a:r>
              <a:endParaRPr lang="en-US" sz="2400" i="1" dirty="0">
                <a:solidFill>
                  <a:srgbClr val="0051A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1001" y="5867400"/>
            <a:ext cx="8339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have difficulty hearing, CART (Communication Access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Realtime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Translation) displays the spoken words.  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US" sz="1600" b="1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://www.streamtext.net/player?event=WIOA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read the spoken words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Log in to the complimentary Westford Regency Guest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Network.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29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317171"/>
            <a:ext cx="8229600" cy="4607672"/>
            <a:chOff x="457200" y="1317171"/>
            <a:chExt cx="8229600" cy="4607672"/>
          </a:xfrm>
        </p:grpSpPr>
        <p:sp>
          <p:nvSpPr>
            <p:cNvPr id="6" name="Rectangle 5"/>
            <p:cNvSpPr/>
            <p:nvPr/>
          </p:nvSpPr>
          <p:spPr>
            <a:xfrm>
              <a:off x="533400" y="1317171"/>
              <a:ext cx="8153400" cy="3693272"/>
            </a:xfrm>
            <a:prstGeom prst="rect">
              <a:avLst/>
            </a:prstGeom>
            <a:solidFill>
              <a:srgbClr val="0051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4575" y="1600200"/>
              <a:ext cx="5414850" cy="2057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457200" y="3786051"/>
              <a:ext cx="8229600" cy="9144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</a:rPr>
                <a:t>Partner Convening</a:t>
              </a:r>
              <a:endPara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457200" y="5010443"/>
              <a:ext cx="8229600" cy="9144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i="1" dirty="0" smtClean="0">
                  <a:solidFill>
                    <a:srgbClr val="0051A0"/>
                  </a:solidFill>
                  <a:latin typeface="Cambria" panose="02040503050406030204" pitchFamily="18" charset="0"/>
                </a:rPr>
                <a:t>Moving forward together</a:t>
              </a:r>
              <a:endParaRPr lang="en-US" sz="2400" i="1" dirty="0">
                <a:solidFill>
                  <a:srgbClr val="0051A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468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yulikova\AppData\Local\Microsoft\Windows\Temporary Internet Files\Content.Outlook\F27E53KI\IMG_1465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77"/>
          <a:stretch/>
        </p:blipFill>
        <p:spPr bwMode="auto">
          <a:xfrm>
            <a:off x="2762250" y="1358705"/>
            <a:ext cx="3486150" cy="39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93467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Advanced Manufacturing Day – Partnering with Business, MVWIB, </a:t>
            </a:r>
            <a:r>
              <a:rPr lang="en-US" b="1" dirty="0" err="1"/>
              <a:t>ValleyWorks</a:t>
            </a:r>
            <a:r>
              <a:rPr lang="en-US" b="1" dirty="0"/>
              <a:t> Career Center, Connecting Activities, and Haverhill High School</a:t>
            </a:r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48702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406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714500"/>
            <a:ext cx="30289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9624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Veterans </a:t>
            </a:r>
            <a:r>
              <a:rPr lang="en-US" dirty="0"/>
              <a:t>Appreciation Day at the Big E which was the venue for the Wall That Heals </a:t>
            </a:r>
            <a:r>
              <a:rPr lang="en-US" dirty="0" smtClean="0"/>
              <a:t>Event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220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100" y="1066800"/>
            <a:ext cx="6172200" cy="462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594359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Lawrence Community Partnership Agencies receiving the 2015 RWJF Culture of Health prize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47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768556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957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143000"/>
            <a:ext cx="6172200" cy="462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943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Lawrence Partners convening a Community Conversation for the RWJF Jury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01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257" y="1230086"/>
            <a:ext cx="7848600" cy="4414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757" y="594359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Northeast Advanced Manufacturing Consortium – Partners in Training for Regional Business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993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95" y="1153886"/>
            <a:ext cx="7857067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8828" y="592182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Northeast Advanced Manufacturing Consortium – Partners in Training for Regional Business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9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62700" cy="396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018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yulikova\AppData\Local\Microsoft\Windows\Temporary Internet Files\Content.Outlook\F27E53KI\LWFI Steering Comm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447800"/>
            <a:ext cx="6604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867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Reserve Bank of Boston Working Cities Challenge </a:t>
            </a:r>
            <a:r>
              <a:rPr lang="en-US" dirty="0" smtClean="0"/>
              <a:t>Winner </a:t>
            </a:r>
          </a:p>
          <a:p>
            <a:pPr algn="ctr"/>
            <a:r>
              <a:rPr lang="en-US" b="1" dirty="0" smtClean="0"/>
              <a:t>Lawrence </a:t>
            </a:r>
            <a:r>
              <a:rPr lang="en-US" b="1" dirty="0"/>
              <a:t>Working Families Initiative Steering Committee</a:t>
            </a:r>
          </a:p>
        </p:txBody>
      </p:sp>
    </p:spTree>
    <p:extLst>
      <p:ext uri="{BB962C8B-B14F-4D97-AF65-F5344CB8AC3E}">
        <p14:creationId xmlns:p14="http://schemas.microsoft.com/office/powerpoint/2010/main" xmlns="" val="197641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assachusetts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479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image 4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6688" y="1338792"/>
            <a:ext cx="6270625" cy="41804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8674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GLWDB </a:t>
            </a:r>
            <a:r>
              <a:rPr lang="en-US" dirty="0"/>
              <a:t>Summer </a:t>
            </a:r>
            <a:r>
              <a:rPr lang="en-US" dirty="0" err="1"/>
              <a:t>Youthworks</a:t>
            </a:r>
            <a:r>
              <a:rPr lang="en-US" dirty="0"/>
              <a:t> Jobs Participant in the  Mill City Grows Urban Farming Program</a:t>
            </a:r>
          </a:p>
        </p:txBody>
      </p:sp>
    </p:spTree>
    <p:extLst>
      <p:ext uri="{BB962C8B-B14F-4D97-AF65-F5344CB8AC3E}">
        <p14:creationId xmlns:p14="http://schemas.microsoft.com/office/powerpoint/2010/main" xmlns="" val="140742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3" descr="image 1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8293" y="1439863"/>
            <a:ext cx="5967413" cy="3978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7912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Northeast Advanced Manufacturing Consortium  (NAMC): Mary Sarris, North Shore WIB, Gail Brown, GLWDB, Linda Bass, Metro North REB, Ralph  </a:t>
            </a:r>
            <a:r>
              <a:rPr lang="en-US" dirty="0" err="1"/>
              <a:t>Abislaiman</a:t>
            </a:r>
            <a:r>
              <a:rPr lang="en-US" dirty="0"/>
              <a:t> Merrimack Valley WIB</a:t>
            </a:r>
          </a:p>
        </p:txBody>
      </p:sp>
    </p:spTree>
    <p:extLst>
      <p:ext uri="{BB962C8B-B14F-4D97-AF65-F5344CB8AC3E}">
        <p14:creationId xmlns:p14="http://schemas.microsoft.com/office/powerpoint/2010/main" xmlns="" val="169151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yulikova\Desktop\Boston Children's Hospital Recruiters-JVS Career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23604" cy="32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yulikova\Desktop\Colwen Hotels Recruiter-JVS CareerSo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6477"/>
            <a:ext cx="4240969" cy="28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137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oyulikova\Downloads\30517235281_b25b7432e0_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13928"/>
          <a:stretch/>
        </p:blipFill>
        <p:spPr bwMode="auto">
          <a:xfrm>
            <a:off x="653143" y="3614057"/>
            <a:ext cx="2286000" cy="22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yulikova\Downloads\30305417040_a4d18eb38e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oyulikova\Downloads\29971577733_afecf590f2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943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Department of Transitional Assistance honors 110 </a:t>
            </a:r>
            <a:r>
              <a:rPr lang="en-US" dirty="0"/>
              <a:t>clients who successfully obtained </a:t>
            </a:r>
            <a:r>
              <a:rPr lang="en-US" dirty="0" smtClean="0"/>
              <a:t>employment in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02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yulikova\Downloads\21685640216_2c14c6a2ec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876800" cy="32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yulikova\Downloads\21524829659_ba8acdd3ef_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03" r="23214" b="36970"/>
          <a:stretch/>
        </p:blipFill>
        <p:spPr bwMode="auto">
          <a:xfrm>
            <a:off x="5181600" y="1034144"/>
            <a:ext cx="3713527" cy="32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oyulikova\Downloads\21711683875_f1dbffb4b9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3607157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019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Executive Office of Elder Affairs and Executive Office of Labor and Workforce Development at the Older Workers Celebration, State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137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yulikova\AppData\Local\Microsoft\Windows\Temporary Internet Files\Content.Outlook\F27E53KI\IMG_8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19908"/>
            <a:ext cx="6248401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59436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Massachusetts Commission for the Blind </a:t>
            </a:r>
            <a:r>
              <a:rPr lang="en-US" dirty="0"/>
              <a:t>received an award for its work with the Mobile Eye Clinic.</a:t>
            </a:r>
          </a:p>
          <a:p>
            <a:pPr algn="ctr"/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91946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yulikova\AppData\Local\Microsoft\Windows\Temporary Internet Files\Content.Outlook\F27E53KI\DSC_023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599" y="1770612"/>
            <a:ext cx="5023201" cy="33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oyulikova\AppData\Local\Microsoft\Windows\Temporary Internet Files\Content.Outlook\F27E53KI\DSC_0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7459" y="3079259"/>
            <a:ext cx="2971800" cy="19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oyulikova\AppData\Local\Microsoft\Windows\Temporary Internet Files\Content.Outlook\F27E53KI\DSC_00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41" t="19567" b="17596"/>
          <a:stretch/>
        </p:blipFill>
        <p:spPr bwMode="auto">
          <a:xfrm rot="5400000">
            <a:off x="6402157" y="1827443"/>
            <a:ext cx="2956076" cy="21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4403876"/>
            <a:ext cx="1815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Christina </a:t>
            </a:r>
            <a:r>
              <a:rPr lang="en-US" sz="1400" dirty="0" smtClean="0">
                <a:solidFill>
                  <a:schemeClr val="tx2"/>
                </a:solidFill>
              </a:rPr>
              <a:t>Chappell, </a:t>
            </a:r>
            <a:r>
              <a:rPr lang="en-US" sz="1400" dirty="0" smtClean="0"/>
              <a:t>MCB </a:t>
            </a:r>
            <a:r>
              <a:rPr lang="en-US" sz="1400" dirty="0"/>
              <a:t>Consumer and Worcester </a:t>
            </a:r>
            <a:r>
              <a:rPr lang="en-US" sz="1400" dirty="0" err="1"/>
              <a:t>Ecotarium’s</a:t>
            </a:r>
            <a:r>
              <a:rPr lang="en-US" sz="1400" dirty="0"/>
              <a:t> Manager of 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513321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Armand </a:t>
            </a:r>
            <a:r>
              <a:rPr lang="en-US" sz="1400" dirty="0" err="1" smtClean="0">
                <a:solidFill>
                  <a:schemeClr val="tx2"/>
                </a:solidFill>
              </a:rPr>
              <a:t>Marchand</a:t>
            </a:r>
            <a:r>
              <a:rPr lang="en-US" sz="1400" dirty="0" smtClean="0"/>
              <a:t>, MCB </a:t>
            </a:r>
            <a:r>
              <a:rPr lang="en-US" sz="1400" dirty="0"/>
              <a:t>Consumer and Executive Producer, New Bedford Festival Theatre</a:t>
            </a:r>
          </a:p>
        </p:txBody>
      </p:sp>
      <p:sp>
        <p:nvSpPr>
          <p:cNvPr id="7" name="Rectangle 6"/>
          <p:cNvSpPr/>
          <p:nvPr/>
        </p:nvSpPr>
        <p:spPr>
          <a:xfrm>
            <a:off x="89882" y="1355159"/>
            <a:ext cx="20497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</a:rPr>
              <a:t>Olumide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Oke</a:t>
            </a:r>
            <a:r>
              <a:rPr lang="en-US" sz="1400" dirty="0"/>
              <a:t>, MCB Consumer and Home Depot employee</a:t>
            </a:r>
          </a:p>
        </p:txBody>
      </p:sp>
    </p:spTree>
    <p:extLst>
      <p:ext uri="{BB962C8B-B14F-4D97-AF65-F5344CB8AC3E}">
        <p14:creationId xmlns:p14="http://schemas.microsoft.com/office/powerpoint/2010/main" xmlns="" val="331241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94958" y="1113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AIM Annual-0268 (00000002)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90" r="10329"/>
          <a:stretch/>
        </p:blipFill>
        <p:spPr bwMode="auto">
          <a:xfrm>
            <a:off x="336113" y="1113608"/>
            <a:ext cx="4917689" cy="412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6113" y="5410199"/>
            <a:ext cx="7375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Governor Baker &amp; AIM Recognizes MRC-CVS  “Job Driven Training Program”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https://scontent.xx.fbcdn.net/t31.0-8/14680851_1195534343847674_441546137243192047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9708" y="1294558"/>
            <a:ext cx="3048000" cy="28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4209871"/>
            <a:ext cx="3581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 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Ronald L. Walker, II—2016 MRC Employer Conference </a:t>
            </a: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Preparing the Next Generation of Workers”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9713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2" descr="https://scontent.xx.fbcdn.net/v/t1.0-9/10660134_778037302264049_8521722340432155443_n.jpg?oh=292fe5c34a91994d6b1d345d44140b08&amp;oe=58AF54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2999"/>
            <a:ext cx="6629400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00768" y="5950587"/>
            <a:ext cx="6722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         2014 Champions of Change White House Recognition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               Spaulding Rehabilitation Hospital and MRC</a:t>
            </a:r>
          </a:p>
        </p:txBody>
      </p:sp>
    </p:spTree>
    <p:extLst>
      <p:ext uri="{BB962C8B-B14F-4D97-AF65-F5344CB8AC3E}">
        <p14:creationId xmlns:p14="http://schemas.microsoft.com/office/powerpoint/2010/main" xmlns="" val="331319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099457"/>
            <a:ext cx="61976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2500" y="5943599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Direct Care Workforce Development group photo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84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066800"/>
            <a:ext cx="3524250" cy="469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066800"/>
            <a:ext cx="3524250" cy="469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307" y="6053935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The BerkshireWorks Career Center Job Fair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48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2856" y="1066800"/>
            <a:ext cx="61976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4128" y="6019800"/>
            <a:ext cx="653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Working Cities Pittsfield Initiative celebration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7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317171"/>
            <a:ext cx="8229600" cy="4607672"/>
            <a:chOff x="457200" y="1317171"/>
            <a:chExt cx="8229600" cy="4607672"/>
          </a:xfrm>
        </p:grpSpPr>
        <p:sp>
          <p:nvSpPr>
            <p:cNvPr id="6" name="Rectangle 5"/>
            <p:cNvSpPr/>
            <p:nvPr/>
          </p:nvSpPr>
          <p:spPr>
            <a:xfrm>
              <a:off x="533400" y="1317171"/>
              <a:ext cx="8153400" cy="3693272"/>
            </a:xfrm>
            <a:prstGeom prst="rect">
              <a:avLst/>
            </a:prstGeom>
            <a:solidFill>
              <a:srgbClr val="0051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4575" y="1600200"/>
              <a:ext cx="5414850" cy="2057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457200" y="3786051"/>
              <a:ext cx="8229600" cy="9144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</a:rPr>
                <a:t>Partner Convening</a:t>
              </a:r>
              <a:endPara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457200" y="5010443"/>
              <a:ext cx="8229600" cy="9144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i="1" dirty="0" smtClean="0">
                  <a:solidFill>
                    <a:srgbClr val="0051A0"/>
                  </a:solidFill>
                  <a:latin typeface="Cambria" panose="02040503050406030204" pitchFamily="18" charset="0"/>
                </a:rPr>
                <a:t>Moving forward together</a:t>
              </a:r>
              <a:endParaRPr lang="en-US" sz="2400" i="1" dirty="0">
                <a:solidFill>
                  <a:srgbClr val="0051A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468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143" y="1066800"/>
            <a:ext cx="6324600" cy="4743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5143" y="5943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Youth Works participants pose with Pittsfield Mayor Daniel Bianchi after graduation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66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Group Picture CCD Greater Lowell.jpg"/>
          <p:cNvPicPr>
            <a:picLocks noChangeAspect="1"/>
          </p:cNvPicPr>
          <p:nvPr/>
        </p:nvPicPr>
        <p:blipFill rotWithShape="1">
          <a:blip r:embed="rId2" cstate="print"/>
          <a:srcRect t="11655"/>
          <a:stretch/>
        </p:blipFill>
        <p:spPr>
          <a:xfrm>
            <a:off x="1922696" y="3635825"/>
            <a:ext cx="5146208" cy="2558141"/>
          </a:xfrm>
          <a:prstGeom prst="rect">
            <a:avLst/>
          </a:prstGeom>
        </p:spPr>
      </p:pic>
      <p:pic>
        <p:nvPicPr>
          <p:cNvPr id="3" name="Content Placeholder 13" descr="CCD Team in ses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125424"/>
            <a:ext cx="4419600" cy="2396160"/>
          </a:xfrm>
          <a:prstGeom prst="rect">
            <a:avLst/>
          </a:prstGeom>
        </p:spPr>
      </p:pic>
      <p:pic>
        <p:nvPicPr>
          <p:cNvPr id="4" name="Content Placeholder 4" descr="White House CCD Lowell.jpg"/>
          <p:cNvPicPr>
            <a:picLocks noChangeAspect="1"/>
          </p:cNvPicPr>
          <p:nvPr/>
        </p:nvPicPr>
        <p:blipFill rotWithShape="1">
          <a:blip r:embed="rId4" cstate="print"/>
          <a:srcRect t="5109" b="12296"/>
          <a:stretch/>
        </p:blipFill>
        <p:spPr>
          <a:xfrm>
            <a:off x="228600" y="1125424"/>
            <a:ext cx="4114800" cy="239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27313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Greater Lowell Workforce Development Board Team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97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55"/>
          <a:stretch/>
        </p:blipFill>
        <p:spPr bwMode="auto">
          <a:xfrm>
            <a:off x="4191000" y="1066800"/>
            <a:ext cx="470837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335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2016 </a:t>
            </a:r>
            <a:r>
              <a:rPr lang="en-US" dirty="0"/>
              <a:t>Franklin County </a:t>
            </a:r>
            <a:r>
              <a:rPr lang="en-US" dirty="0" err="1"/>
              <a:t>HiSet</a:t>
            </a:r>
            <a:r>
              <a:rPr lang="en-US" dirty="0"/>
              <a:t> Graduation Ceremony.  </a:t>
            </a:r>
            <a:endParaRPr lang="en-US" dirty="0" smtClean="0"/>
          </a:p>
          <a:p>
            <a:r>
              <a:rPr lang="en-US" dirty="0" smtClean="0"/>
              <a:t>A joint </a:t>
            </a:r>
            <a:r>
              <a:rPr lang="en-US" dirty="0"/>
              <a:t>graduation for students participating in all of the partner Adult Basic Education Programs including Greenfield Community College, The Literacy Project, and Franklin Hampshire Career Center.  </a:t>
            </a:r>
          </a:p>
        </p:txBody>
      </p:sp>
      <p:pic>
        <p:nvPicPr>
          <p:cNvPr id="4" name="Picture 2" descr="C:\Users\oyulikova\AppData\Local\Microsoft\Windows\Temporary Internet Files\Content.Outlook\F27E53KI\HiSetGrad2016-GCC TLP FHCC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3831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630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341</Words>
  <Application>Microsoft Office PowerPoint</Application>
  <PresentationFormat>On-screen Show (4:3)</PresentationFormat>
  <Paragraphs>36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DWD</Company>
  <LinksUpToDate>false</LinksUpToDate>
  <SharedDoc>false</SharedDoc>
  <HyperlinksChanged>false</HyperlinksChanged>
  <AppVersion>12.0000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2016-11-16T14:38:14Z</dcterms:created>
  <dc:creator>Pinkham, Laurie (DWD)</dc:creator>
  <lastModifiedBy>Rentex</lastModifiedBy>
  <lastPrinted>2016-12-05T18:57:22Z</lastPrinted>
  <dcterms:modified xsi:type="dcterms:W3CDTF">2016-12-06T01:40:34Z</dcterms:modified>
  <revision>58</revision>
  <dc:title>PowerPoint Presentation</dc:title>
</coreProperties>
</file>