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8" r:id="rId3"/>
  </p:sldMasterIdLst>
  <p:notesMasterIdLst>
    <p:notesMasterId r:id="rId55"/>
  </p:notesMasterIdLst>
  <p:handoutMasterIdLst>
    <p:handoutMasterId r:id="rId56"/>
  </p:handoutMasterIdLst>
  <p:sldIdLst>
    <p:sldId id="257" r:id="rId4"/>
    <p:sldId id="328" r:id="rId5"/>
    <p:sldId id="345" r:id="rId6"/>
    <p:sldId id="347" r:id="rId7"/>
    <p:sldId id="259" r:id="rId8"/>
    <p:sldId id="261" r:id="rId9"/>
    <p:sldId id="346" r:id="rId10"/>
    <p:sldId id="264" r:id="rId11"/>
    <p:sldId id="265" r:id="rId12"/>
    <p:sldId id="270" r:id="rId13"/>
    <p:sldId id="348" r:id="rId14"/>
    <p:sldId id="349" r:id="rId15"/>
    <p:sldId id="351" r:id="rId16"/>
    <p:sldId id="267" r:id="rId17"/>
    <p:sldId id="260" r:id="rId18"/>
    <p:sldId id="352" r:id="rId19"/>
    <p:sldId id="315" r:id="rId20"/>
    <p:sldId id="324" r:id="rId21"/>
    <p:sldId id="325" r:id="rId22"/>
    <p:sldId id="326" r:id="rId23"/>
    <p:sldId id="327" r:id="rId24"/>
    <p:sldId id="316" r:id="rId25"/>
    <p:sldId id="331" r:id="rId26"/>
    <p:sldId id="332" r:id="rId27"/>
    <p:sldId id="333" r:id="rId28"/>
    <p:sldId id="334" r:id="rId29"/>
    <p:sldId id="335" r:id="rId30"/>
    <p:sldId id="336" r:id="rId31"/>
    <p:sldId id="337" r:id="rId32"/>
    <p:sldId id="338" r:id="rId33"/>
    <p:sldId id="339" r:id="rId34"/>
    <p:sldId id="340" r:id="rId35"/>
    <p:sldId id="317" r:id="rId36"/>
    <p:sldId id="289" r:id="rId37"/>
    <p:sldId id="290" r:id="rId38"/>
    <p:sldId id="291" r:id="rId39"/>
    <p:sldId id="292" r:id="rId40"/>
    <p:sldId id="293" r:id="rId41"/>
    <p:sldId id="294" r:id="rId42"/>
    <p:sldId id="295" r:id="rId43"/>
    <p:sldId id="318" r:id="rId44"/>
    <p:sldId id="297" r:id="rId45"/>
    <p:sldId id="298" r:id="rId46"/>
    <p:sldId id="299" r:id="rId47"/>
    <p:sldId id="300" r:id="rId48"/>
    <p:sldId id="319" r:id="rId49"/>
    <p:sldId id="320" r:id="rId50"/>
    <p:sldId id="321" r:id="rId51"/>
    <p:sldId id="323" r:id="rId52"/>
    <p:sldId id="302" r:id="rId53"/>
    <p:sldId id="342"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A1AA0-2806-47A6-AB36-0712EF071997}"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en-US"/>
        </a:p>
      </dgm:t>
    </dgm:pt>
    <dgm:pt modelId="{3CE6A47B-B736-4B71-A7F0-0694B778FB32}">
      <dgm:prSet phldrT="[Text]" custT="1"/>
      <dgm:spPr>
        <a:xfrm>
          <a:off x="0" y="1096996"/>
          <a:ext cx="796887" cy="1466052"/>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gm:spPr>
      <dgm:t>
        <a:bodyPr/>
        <a:lstStyle/>
        <a:p>
          <a:r>
            <a:rPr lang="en-US" sz="800" b="1" dirty="0" smtClean="0">
              <a:solidFill>
                <a:srgbClr val="FF0000"/>
              </a:solidFill>
              <a:latin typeface="Arial Narrow" panose="020B0606020202030204" pitchFamily="34" charset="0"/>
              <a:ea typeface="+mn-ea"/>
              <a:cs typeface="+mn-cs"/>
            </a:rPr>
            <a:t>WIOA</a:t>
          </a:r>
        </a:p>
        <a:p>
          <a:r>
            <a:rPr lang="en-US" sz="800" b="1" dirty="0" smtClean="0">
              <a:solidFill>
                <a:srgbClr val="FF0000"/>
              </a:solidFill>
              <a:latin typeface="Arial Narrow" panose="020B0606020202030204" pitchFamily="34" charset="0"/>
              <a:ea typeface="+mn-ea"/>
              <a:cs typeface="+mn-cs"/>
            </a:rPr>
            <a:t>July 2014 Enacted</a:t>
          </a:r>
          <a:endParaRPr lang="en-US" sz="800" b="1" dirty="0">
            <a:solidFill>
              <a:srgbClr val="FF0000"/>
            </a:solidFill>
            <a:latin typeface="Arial Narrow" panose="020B0606020202030204" pitchFamily="34" charset="0"/>
            <a:ea typeface="+mn-ea"/>
            <a:cs typeface="+mn-cs"/>
          </a:endParaRPr>
        </a:p>
      </dgm:t>
    </dgm:pt>
    <dgm:pt modelId="{37715365-D704-4A84-AC86-17BEBF0422FF}" type="parTrans" cxnId="{17FF3D09-C901-409E-ABB7-E8953AB090CA}">
      <dgm:prSet/>
      <dgm:spPr/>
      <dgm:t>
        <a:bodyPr/>
        <a:lstStyle/>
        <a:p>
          <a:endParaRPr lang="en-US"/>
        </a:p>
      </dgm:t>
    </dgm:pt>
    <dgm:pt modelId="{BA826B50-2283-4F6F-B402-1AF557CF4B25}" type="sibTrans" cxnId="{17FF3D09-C901-409E-ABB7-E8953AB090CA}">
      <dgm:prSet/>
      <dgm:spPr/>
      <dgm:t>
        <a:bodyPr/>
        <a:lstStyle/>
        <a:p>
          <a:endParaRPr lang="en-US"/>
        </a:p>
      </dgm:t>
    </dgm:pt>
    <dgm:pt modelId="{4A00CAD6-72C9-4F82-910B-1C6C25ADE259}">
      <dgm:prSet custT="1"/>
      <dgm:spPr>
        <a:xfrm>
          <a:off x="1929565" y="1109388"/>
          <a:ext cx="915800" cy="1441267"/>
        </a:xfrm>
        <a:prstGeom prst="roundRect">
          <a:avLst/>
        </a:prstGeo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miter lim="800000"/>
        </a:ln>
        <a:effectLst/>
      </dgm:spPr>
      <dgm:t>
        <a:bodyPr/>
        <a:lstStyle/>
        <a:p>
          <a:r>
            <a:rPr lang="en-US" sz="800" b="1" dirty="0" smtClean="0">
              <a:solidFill>
                <a:sysClr val="window" lastClr="FFFFFF"/>
              </a:solidFill>
              <a:latin typeface="Arial Narrow" panose="020B0606020202030204" pitchFamily="34" charset="0"/>
              <a:ea typeface="+mn-ea"/>
              <a:cs typeface="+mn-cs"/>
            </a:rPr>
            <a:t>Combined</a:t>
          </a:r>
          <a:br>
            <a:rPr lang="en-US" sz="800" b="1" dirty="0" smtClean="0">
              <a:solidFill>
                <a:sysClr val="window" lastClr="FFFFFF"/>
              </a:solidFill>
              <a:latin typeface="Arial Narrow" panose="020B0606020202030204" pitchFamily="34" charset="0"/>
              <a:ea typeface="+mn-ea"/>
              <a:cs typeface="+mn-cs"/>
            </a:rPr>
          </a:br>
          <a:r>
            <a:rPr lang="en-US" sz="800" b="1" dirty="0" smtClean="0">
              <a:solidFill>
                <a:sysClr val="window" lastClr="FFFFFF"/>
              </a:solidFill>
              <a:latin typeface="Arial Narrow" panose="020B0606020202030204" pitchFamily="34" charset="0"/>
              <a:ea typeface="+mn-ea"/>
              <a:cs typeface="+mn-cs"/>
            </a:rPr>
            <a:t>State Plan </a:t>
          </a:r>
          <a:br>
            <a:rPr lang="en-US" sz="800" b="1" dirty="0" smtClean="0">
              <a:solidFill>
                <a:sysClr val="window" lastClr="FFFFFF"/>
              </a:solidFill>
              <a:latin typeface="Arial Narrow" panose="020B0606020202030204" pitchFamily="34" charset="0"/>
              <a:ea typeface="+mn-ea"/>
              <a:cs typeface="+mn-cs"/>
            </a:rPr>
          </a:br>
          <a:r>
            <a:rPr lang="en-US" sz="800" b="1" i="1" dirty="0" smtClean="0">
              <a:solidFill>
                <a:sysClr val="window" lastClr="FFFFFF"/>
              </a:solidFill>
              <a:latin typeface="Arial Narrow" panose="020B0606020202030204" pitchFamily="34" charset="0"/>
              <a:ea typeface="+mn-ea"/>
              <a:cs typeface="+mn-cs"/>
            </a:rPr>
            <a:t>Draft</a:t>
          </a:r>
        </a:p>
        <a:p>
          <a:r>
            <a:rPr lang="en-US" sz="800" b="1" dirty="0" smtClean="0">
              <a:solidFill>
                <a:sysClr val="window" lastClr="FFFFFF"/>
              </a:solidFill>
              <a:latin typeface="Arial Narrow" panose="020B0606020202030204" pitchFamily="34" charset="0"/>
              <a:ea typeface="+mn-ea"/>
              <a:cs typeface="+mn-cs"/>
            </a:rPr>
            <a:t>November 2015 </a:t>
          </a:r>
          <a:r>
            <a:rPr lang="en-US" sz="700" b="1" dirty="0" smtClean="0">
              <a:solidFill>
                <a:sysClr val="window" lastClr="FFFFFF"/>
              </a:solidFill>
              <a:latin typeface="Arial Narrow" panose="020B0606020202030204" pitchFamily="34" charset="0"/>
              <a:ea typeface="+mn-ea"/>
              <a:cs typeface="+mn-cs"/>
            </a:rPr>
            <a:t> </a:t>
          </a:r>
        </a:p>
      </dgm:t>
    </dgm:pt>
    <dgm:pt modelId="{859B551D-3E8D-4E7B-8CC7-67A0669DC795}" type="parTrans" cxnId="{689C4443-3609-4C6D-ACBA-AB0440FE43EB}">
      <dgm:prSet/>
      <dgm:spPr/>
      <dgm:t>
        <a:bodyPr/>
        <a:lstStyle/>
        <a:p>
          <a:endParaRPr lang="en-US"/>
        </a:p>
      </dgm:t>
    </dgm:pt>
    <dgm:pt modelId="{8E757146-0F1E-495B-98C3-19FE2667F3B3}" type="sibTrans" cxnId="{689C4443-3609-4C6D-ACBA-AB0440FE43EB}">
      <dgm:prSet/>
      <dgm:spPr/>
      <dgm:t>
        <a:bodyPr/>
        <a:lstStyle/>
        <a:p>
          <a:endParaRPr lang="en-US"/>
        </a:p>
      </dgm:t>
    </dgm:pt>
    <dgm:pt modelId="{FCA95153-445E-4B91-99E0-78F3733BDF45}">
      <dgm:prSet custT="1"/>
      <dgm:spPr>
        <a:xfrm>
          <a:off x="3970118" y="1148573"/>
          <a:ext cx="1010635" cy="1362898"/>
        </a:xfrm>
        <a:prstGeom prst="roundRect">
          <a:avLst/>
        </a:prstGeom>
        <a:solidFill>
          <a:srgbClr val="FF0000">
            <a:alpha val="70000"/>
          </a:srgbClr>
        </a:solidFill>
        <a:ln w="25400" cap="flat" cmpd="sng" algn="ctr">
          <a:solidFill>
            <a:srgbClr val="FFFFFF">
              <a:hueOff val="0"/>
              <a:satOff val="0"/>
              <a:lumOff val="0"/>
              <a:alphaOff val="0"/>
            </a:srgbClr>
          </a:solidFill>
          <a:prstDash val="solid"/>
          <a:miter lim="800000"/>
        </a:ln>
        <a:effectLst/>
      </dgm:spPr>
      <dgm:t>
        <a:bodyPr/>
        <a:lstStyle/>
        <a:p>
          <a:pPr algn="ctr"/>
          <a:r>
            <a:rPr lang="en-US" sz="800" b="1" dirty="0" smtClean="0">
              <a:solidFill>
                <a:sysClr val="window" lastClr="FFFFFF"/>
              </a:solidFill>
              <a:latin typeface="Arial Narrow" panose="020B0606020202030204" pitchFamily="34" charset="0"/>
              <a:ea typeface="+mn-ea"/>
              <a:cs typeface="+mn-cs"/>
            </a:rPr>
            <a:t>Implementation Phase:</a:t>
          </a:r>
        </a:p>
        <a:p>
          <a:pPr algn="ctr"/>
          <a:r>
            <a:rPr lang="en-US" sz="800" b="1" dirty="0" smtClean="0">
              <a:solidFill>
                <a:sysClr val="window" lastClr="FFFFFF"/>
              </a:solidFill>
              <a:latin typeface="Arial Narrow" panose="020B0606020202030204" pitchFamily="34" charset="0"/>
              <a:ea typeface="+mn-ea"/>
              <a:cs typeface="+mn-cs"/>
            </a:rPr>
            <a:t>Technical Assistance &amp; WIOA State Policy Guidance for local areas</a:t>
          </a:r>
        </a:p>
        <a:p>
          <a:pPr algn="ctr"/>
          <a:r>
            <a:rPr lang="en-US" sz="800" b="1" dirty="0" smtClean="0">
              <a:solidFill>
                <a:sysClr val="window" lastClr="FFFFFF"/>
              </a:solidFill>
              <a:latin typeface="Arial Narrow" panose="020B0606020202030204" pitchFamily="34" charset="0"/>
              <a:ea typeface="+mn-ea"/>
              <a:cs typeface="+mn-cs"/>
            </a:rPr>
            <a:t>April, 2016 – </a:t>
          </a:r>
        </a:p>
        <a:p>
          <a:pPr algn="ctr"/>
          <a:r>
            <a:rPr lang="en-US" sz="800" b="1" dirty="0" smtClean="0">
              <a:solidFill>
                <a:sysClr val="window" lastClr="FFFFFF"/>
              </a:solidFill>
              <a:latin typeface="Arial Narrow" panose="020B0606020202030204" pitchFamily="34" charset="0"/>
              <a:ea typeface="+mn-ea"/>
              <a:cs typeface="+mn-cs"/>
            </a:rPr>
            <a:t>On-going</a:t>
          </a:r>
        </a:p>
      </dgm:t>
    </dgm:pt>
    <dgm:pt modelId="{A301246F-7538-4B2B-A24A-C08DFC702EDE}" type="parTrans" cxnId="{95A6F16B-AD40-489D-957A-EE3E4CED4E74}">
      <dgm:prSet/>
      <dgm:spPr/>
      <dgm:t>
        <a:bodyPr/>
        <a:lstStyle/>
        <a:p>
          <a:endParaRPr lang="en-US"/>
        </a:p>
      </dgm:t>
    </dgm:pt>
    <dgm:pt modelId="{BCA3E0F1-9372-4DAF-8FA8-83FF0A3764B8}" type="sibTrans" cxnId="{95A6F16B-AD40-489D-957A-EE3E4CED4E74}">
      <dgm:prSet/>
      <dgm:spPr/>
      <dgm:t>
        <a:bodyPr/>
        <a:lstStyle/>
        <a:p>
          <a:endParaRPr lang="en-US"/>
        </a:p>
      </dgm:t>
    </dgm:pt>
    <dgm:pt modelId="{385F40A9-B62F-4E47-AD92-FFDDF8F720FA}">
      <dgm:prSet phldrT="[Text]" custT="1"/>
      <dgm:spPr>
        <a:xfrm>
          <a:off x="5882286" y="1184529"/>
          <a:ext cx="877953" cy="1290985"/>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gm:spPr>
      <dgm:t>
        <a:bodyPr/>
        <a:lstStyle/>
        <a:p>
          <a:r>
            <a:rPr lang="en-US" sz="800" b="0" dirty="0" smtClean="0">
              <a:solidFill>
                <a:sysClr val="window" lastClr="FFFFFF"/>
              </a:solidFill>
              <a:latin typeface="Arial Narrow" panose="020B0606020202030204" pitchFamily="34" charset="0"/>
              <a:ea typeface="+mn-ea"/>
              <a:cs typeface="+mn-cs"/>
            </a:rPr>
            <a:t>Lead Operator</a:t>
          </a:r>
        </a:p>
        <a:p>
          <a:r>
            <a:rPr lang="en-US" sz="800" b="0" dirty="0" smtClean="0">
              <a:solidFill>
                <a:sysClr val="window" lastClr="FFFFFF"/>
              </a:solidFill>
              <a:latin typeface="Arial Narrow" panose="020B0606020202030204" pitchFamily="34" charset="0"/>
              <a:ea typeface="+mn-ea"/>
              <a:cs typeface="+mn-cs"/>
            </a:rPr>
            <a:t>In Place</a:t>
          </a:r>
        </a:p>
        <a:p>
          <a:r>
            <a:rPr lang="en-US" sz="800" b="0" dirty="0" smtClean="0">
              <a:solidFill>
                <a:sysClr val="window" lastClr="FFFFFF"/>
              </a:solidFill>
              <a:latin typeface="Arial Narrow" panose="020B0606020202030204" pitchFamily="34" charset="0"/>
              <a:ea typeface="+mn-ea"/>
              <a:cs typeface="+mn-cs"/>
            </a:rPr>
            <a:t>Local Signed</a:t>
          </a:r>
        </a:p>
        <a:p>
          <a:r>
            <a:rPr lang="en-US" sz="800" b="0" dirty="0" smtClean="0">
              <a:solidFill>
                <a:sysClr val="window" lastClr="FFFFFF"/>
              </a:solidFill>
              <a:latin typeface="Arial Narrow" panose="020B0606020202030204" pitchFamily="34" charset="0"/>
              <a:ea typeface="+mn-ea"/>
              <a:cs typeface="+mn-cs"/>
            </a:rPr>
            <a:t>Umbrella </a:t>
          </a:r>
        </a:p>
        <a:p>
          <a:r>
            <a:rPr lang="en-US" sz="800" b="0" dirty="0" smtClean="0">
              <a:solidFill>
                <a:sysClr val="window" lastClr="FFFFFF"/>
              </a:solidFill>
              <a:latin typeface="Arial Narrow" panose="020B0606020202030204" pitchFamily="34" charset="0"/>
              <a:ea typeface="+mn-ea"/>
              <a:cs typeface="+mn-cs"/>
            </a:rPr>
            <a:t>MOU </a:t>
          </a:r>
        </a:p>
        <a:p>
          <a:r>
            <a:rPr lang="en-US" sz="800" b="0" dirty="0" smtClean="0">
              <a:solidFill>
                <a:sysClr val="window" lastClr="FFFFFF"/>
              </a:solidFill>
              <a:latin typeface="Arial Narrow" panose="020B0606020202030204" pitchFamily="34" charset="0"/>
              <a:ea typeface="+mn-ea"/>
              <a:cs typeface="+mn-cs"/>
            </a:rPr>
            <a:t>July 1, 2017</a:t>
          </a:r>
          <a:endParaRPr lang="en-US" sz="800" b="0" dirty="0">
            <a:solidFill>
              <a:sysClr val="window" lastClr="FFFFFF"/>
            </a:solidFill>
            <a:latin typeface="Arial Narrow" panose="020B0606020202030204" pitchFamily="34" charset="0"/>
            <a:ea typeface="+mn-ea"/>
            <a:cs typeface="+mn-cs"/>
          </a:endParaRPr>
        </a:p>
      </dgm:t>
    </dgm:pt>
    <dgm:pt modelId="{0D4AC2EE-D2E0-460F-8303-6912EBC8E4F8}" type="parTrans" cxnId="{04F3D28B-179F-4D90-8E48-66649C56988D}">
      <dgm:prSet/>
      <dgm:spPr/>
      <dgm:t>
        <a:bodyPr/>
        <a:lstStyle/>
        <a:p>
          <a:endParaRPr lang="en-US"/>
        </a:p>
      </dgm:t>
    </dgm:pt>
    <dgm:pt modelId="{B06FCE2C-0270-4781-8583-4648B2CCB93D}" type="sibTrans" cxnId="{04F3D28B-179F-4D90-8E48-66649C56988D}">
      <dgm:prSet/>
      <dgm:spPr/>
      <dgm:t>
        <a:bodyPr/>
        <a:lstStyle/>
        <a:p>
          <a:endParaRPr lang="en-US"/>
        </a:p>
      </dgm:t>
    </dgm:pt>
    <dgm:pt modelId="{80B45AB0-4A07-419D-B5A2-D999263884DA}">
      <dgm:prSet phldrT="[Text]" custT="1"/>
      <dgm:spPr>
        <a:xfrm>
          <a:off x="0" y="1096996"/>
          <a:ext cx="811174" cy="143033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gm:spPr>
      <dgm:t>
        <a:bodyPr/>
        <a:lstStyle/>
        <a:p>
          <a:r>
            <a:rPr lang="en-US" sz="600" b="1" dirty="0" smtClean="0">
              <a:solidFill>
                <a:sysClr val="window" lastClr="FFFFFF"/>
              </a:solidFill>
              <a:latin typeface="Arial Narrow" panose="020B0606020202030204" pitchFamily="34" charset="0"/>
              <a:ea typeface="+mn-ea"/>
              <a:cs typeface="+mn-cs"/>
            </a:rPr>
            <a:t> </a:t>
          </a:r>
          <a:r>
            <a:rPr lang="en-US" sz="800" b="1" dirty="0" smtClean="0">
              <a:solidFill>
                <a:sysClr val="window" lastClr="FFFFFF"/>
              </a:solidFill>
              <a:latin typeface="Arial Narrow" panose="020B0606020202030204" pitchFamily="34" charset="0"/>
              <a:ea typeface="+mn-ea"/>
              <a:cs typeface="+mn-cs"/>
            </a:rPr>
            <a:t>MWIB</a:t>
          </a:r>
        </a:p>
        <a:p>
          <a:r>
            <a:rPr lang="en-US" sz="800" b="1" dirty="0" smtClean="0">
              <a:solidFill>
                <a:sysClr val="window" lastClr="FFFFFF"/>
              </a:solidFill>
              <a:latin typeface="Arial Narrow" panose="020B0606020202030204" pitchFamily="34" charset="0"/>
              <a:ea typeface="+mn-ea"/>
              <a:cs typeface="+mn-cs"/>
            </a:rPr>
            <a:t>Establishes</a:t>
          </a:r>
        </a:p>
        <a:p>
          <a:r>
            <a:rPr lang="en-US" sz="800" b="1" dirty="0" smtClean="0">
              <a:solidFill>
                <a:sysClr val="window" lastClr="FFFFFF"/>
              </a:solidFill>
              <a:latin typeface="Arial Narrow" panose="020B0606020202030204" pitchFamily="34" charset="0"/>
              <a:ea typeface="+mn-ea"/>
              <a:cs typeface="+mn-cs"/>
            </a:rPr>
            <a:t>WIOA Steering Committee</a:t>
          </a:r>
        </a:p>
        <a:p>
          <a:r>
            <a:rPr lang="en-US" sz="800" b="1" dirty="0" smtClean="0">
              <a:solidFill>
                <a:sysClr val="window" lastClr="FFFFFF"/>
              </a:solidFill>
              <a:latin typeface="Arial Narrow" panose="020B0606020202030204" pitchFamily="34" charset="0"/>
              <a:ea typeface="+mn-ea"/>
              <a:cs typeface="+mn-cs"/>
            </a:rPr>
            <a:t>October, 2014</a:t>
          </a:r>
        </a:p>
        <a:p>
          <a:r>
            <a:rPr lang="en-US" sz="800" b="1" dirty="0" smtClean="0">
              <a:solidFill>
                <a:sysClr val="window" lastClr="FFFFFF"/>
              </a:solidFill>
              <a:latin typeface="Arial Narrow" panose="020B0606020202030204" pitchFamily="34" charset="0"/>
              <a:ea typeface="+mn-ea"/>
              <a:cs typeface="+mn-cs"/>
            </a:rPr>
            <a:t>Steering Committee &amp;</a:t>
          </a:r>
        </a:p>
        <a:p>
          <a:r>
            <a:rPr lang="en-US" sz="800" b="1" dirty="0" smtClean="0">
              <a:solidFill>
                <a:sysClr val="window" lastClr="FFFFFF"/>
              </a:solidFill>
              <a:latin typeface="Arial Narrow" panose="020B0606020202030204" pitchFamily="34" charset="0"/>
              <a:ea typeface="+mn-ea"/>
              <a:cs typeface="+mn-cs"/>
            </a:rPr>
            <a:t>Workgroups</a:t>
          </a:r>
        </a:p>
        <a:p>
          <a:r>
            <a:rPr lang="en-US" sz="800" b="1" dirty="0" smtClean="0">
              <a:solidFill>
                <a:sysClr val="window" lastClr="FFFFFF"/>
              </a:solidFill>
              <a:latin typeface="Arial Narrow" panose="020B0606020202030204" pitchFamily="34" charset="0"/>
              <a:ea typeface="+mn-ea"/>
              <a:cs typeface="+mn-cs"/>
            </a:rPr>
            <a:t>October, 2014 – November, 2015</a:t>
          </a:r>
        </a:p>
      </dgm:t>
    </dgm:pt>
    <dgm:pt modelId="{1BAE56D5-4819-4AE8-A4A6-68C4BACA04C5}" type="parTrans" cxnId="{BAACA4D2-5FA5-40BA-AA98-D364A01F4305}">
      <dgm:prSet/>
      <dgm:spPr/>
      <dgm:t>
        <a:bodyPr/>
        <a:lstStyle/>
        <a:p>
          <a:endParaRPr lang="en-US"/>
        </a:p>
      </dgm:t>
    </dgm:pt>
    <dgm:pt modelId="{1AF1A7C0-F4DB-4B43-A8E9-0E28EA4E27A7}" type="sibTrans" cxnId="{BAACA4D2-5FA5-40BA-AA98-D364A01F4305}">
      <dgm:prSet/>
      <dgm:spPr/>
      <dgm:t>
        <a:bodyPr/>
        <a:lstStyle/>
        <a:p>
          <a:endParaRPr lang="en-US"/>
        </a:p>
      </dgm:t>
    </dgm:pt>
    <dgm:pt modelId="{3C1774F5-A65A-4A1B-8E7C-42B369A7673F}">
      <dgm:prSet phldrT="[Text]" custT="1"/>
      <dgm:spPr>
        <a:xfrm>
          <a:off x="5007815" y="1165995"/>
          <a:ext cx="845240" cy="1328054"/>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gm:spPr>
      <dgm:t>
        <a:bodyPr/>
        <a:lstStyle/>
        <a:p>
          <a:r>
            <a:rPr lang="en-US" sz="800" b="1" dirty="0" smtClean="0">
              <a:solidFill>
                <a:sysClr val="window" lastClr="FFFFFF"/>
              </a:solidFill>
              <a:latin typeface="Arial Narrow" panose="020B0606020202030204" pitchFamily="34" charset="0"/>
              <a:ea typeface="+mn-ea"/>
              <a:cs typeface="+mn-cs"/>
            </a:rPr>
            <a:t>Final Rules</a:t>
          </a:r>
        </a:p>
        <a:p>
          <a:r>
            <a:rPr lang="en-US" sz="800" b="1" dirty="0" smtClean="0">
              <a:solidFill>
                <a:sysClr val="window" lastClr="FFFFFF"/>
              </a:solidFill>
              <a:latin typeface="Arial Narrow" panose="020B0606020202030204" pitchFamily="34" charset="0"/>
              <a:ea typeface="+mn-ea"/>
              <a:cs typeface="+mn-cs"/>
            </a:rPr>
            <a:t>Enacted</a:t>
          </a:r>
        </a:p>
        <a:p>
          <a:r>
            <a:rPr lang="en-US" sz="800" b="1" dirty="0" smtClean="0">
              <a:solidFill>
                <a:sysClr val="window" lastClr="FFFFFF"/>
              </a:solidFill>
              <a:latin typeface="Arial Narrow" panose="020B0606020202030204" pitchFamily="34" charset="0"/>
              <a:ea typeface="+mn-ea"/>
              <a:cs typeface="+mn-cs"/>
            </a:rPr>
            <a:t>August, 2016</a:t>
          </a:r>
          <a:endParaRPr lang="en-US" sz="800" b="1" dirty="0">
            <a:solidFill>
              <a:sysClr val="window" lastClr="FFFFFF"/>
            </a:solidFill>
            <a:latin typeface="Arial Narrow" panose="020B0606020202030204" pitchFamily="34" charset="0"/>
            <a:ea typeface="+mn-ea"/>
            <a:cs typeface="+mn-cs"/>
          </a:endParaRPr>
        </a:p>
      </dgm:t>
    </dgm:pt>
    <dgm:pt modelId="{E7D26E8E-8D57-4C8C-8F90-CA282C6AA643}" type="parTrans" cxnId="{2BA05D73-1C51-496B-AAF2-1C61C1B16C7A}">
      <dgm:prSet/>
      <dgm:spPr/>
      <dgm:t>
        <a:bodyPr/>
        <a:lstStyle/>
        <a:p>
          <a:endParaRPr lang="en-US"/>
        </a:p>
      </dgm:t>
    </dgm:pt>
    <dgm:pt modelId="{6DC79522-48BB-487B-B18B-936BADFC4E6F}" type="sibTrans" cxnId="{2BA05D73-1C51-496B-AAF2-1C61C1B16C7A}">
      <dgm:prSet/>
      <dgm:spPr/>
      <dgm:t>
        <a:bodyPr/>
        <a:lstStyle/>
        <a:p>
          <a:endParaRPr lang="en-US"/>
        </a:p>
      </dgm:t>
    </dgm:pt>
    <dgm:pt modelId="{B15354E0-D6BF-4266-874F-93899DA6D75B}">
      <dgm:prSet phldrT="[Text]" custT="1"/>
      <dgm:spPr>
        <a:xfrm>
          <a:off x="970585" y="1114857"/>
          <a:ext cx="844484" cy="143033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gm:spPr>
      <dgm:t>
        <a:bodyPr/>
        <a:lstStyle/>
        <a:p>
          <a:r>
            <a:rPr lang="en-US" sz="700" b="1" dirty="0" smtClean="0">
              <a:solidFill>
                <a:srgbClr val="FF0000"/>
              </a:solidFill>
              <a:latin typeface="Arial"/>
              <a:ea typeface="+mn-ea"/>
              <a:cs typeface="+mn-cs"/>
            </a:rPr>
            <a:t> </a:t>
          </a:r>
          <a:r>
            <a:rPr lang="en-US" sz="800" b="1" dirty="0" smtClean="0">
              <a:solidFill>
                <a:sysClr val="window" lastClr="FFFFFF"/>
              </a:solidFill>
              <a:latin typeface="Arial Narrow" panose="020B0606020202030204" pitchFamily="34" charset="0"/>
              <a:ea typeface="+mn-ea"/>
              <a:cs typeface="+mn-cs"/>
            </a:rPr>
            <a:t>Provisions</a:t>
          </a:r>
        </a:p>
        <a:p>
          <a:r>
            <a:rPr lang="en-US" sz="800" b="1" dirty="0" smtClean="0">
              <a:solidFill>
                <a:sysClr val="window" lastClr="FFFFFF"/>
              </a:solidFill>
              <a:latin typeface="Arial Narrow" panose="020B0606020202030204" pitchFamily="34" charset="0"/>
              <a:ea typeface="+mn-ea"/>
              <a:cs typeface="+mn-cs"/>
            </a:rPr>
            <a:t>Take  Effect</a:t>
          </a:r>
        </a:p>
        <a:p>
          <a:r>
            <a:rPr lang="en-US" sz="800" b="1" dirty="0" smtClean="0">
              <a:solidFill>
                <a:sysClr val="window" lastClr="FFFFFF"/>
              </a:solidFill>
              <a:latin typeface="Arial Narrow" panose="020B0606020202030204" pitchFamily="34" charset="0"/>
              <a:ea typeface="+mn-ea"/>
              <a:cs typeface="+mn-cs"/>
            </a:rPr>
            <a:t>July 2015</a:t>
          </a:r>
        </a:p>
        <a:p>
          <a:r>
            <a:rPr lang="en-US" sz="800" b="1" dirty="0" smtClean="0">
              <a:solidFill>
                <a:sysClr val="window" lastClr="FFFFFF"/>
              </a:solidFill>
              <a:latin typeface="Arial Narrow" panose="020B0606020202030204" pitchFamily="34" charset="0"/>
              <a:ea typeface="+mn-ea"/>
              <a:cs typeface="+mn-cs"/>
            </a:rPr>
            <a:t>*ETPL</a:t>
          </a:r>
        </a:p>
        <a:p>
          <a:r>
            <a:rPr lang="en-US" sz="800" b="1" dirty="0" smtClean="0">
              <a:solidFill>
                <a:sysClr val="window" lastClr="FFFFFF"/>
              </a:solidFill>
              <a:latin typeface="Arial Narrow" panose="020B0606020202030204" pitchFamily="34" charset="0"/>
              <a:ea typeface="+mn-ea"/>
              <a:cs typeface="+mn-cs"/>
            </a:rPr>
            <a:t>*Eligibility</a:t>
          </a:r>
        </a:p>
      </dgm:t>
    </dgm:pt>
    <dgm:pt modelId="{D310FF06-C4E1-438A-B551-FF5EBF5D84E4}" type="parTrans" cxnId="{B1F8A748-E3EE-40DC-8629-13B85F2975D9}">
      <dgm:prSet/>
      <dgm:spPr/>
      <dgm:t>
        <a:bodyPr/>
        <a:lstStyle/>
        <a:p>
          <a:endParaRPr lang="en-US"/>
        </a:p>
      </dgm:t>
    </dgm:pt>
    <dgm:pt modelId="{33FB3331-0173-4840-A8A4-87EA68717B21}" type="sibTrans" cxnId="{B1F8A748-E3EE-40DC-8629-13B85F2975D9}">
      <dgm:prSet/>
      <dgm:spPr/>
      <dgm:t>
        <a:bodyPr/>
        <a:lstStyle/>
        <a:p>
          <a:endParaRPr lang="en-US"/>
        </a:p>
      </dgm:t>
    </dgm:pt>
    <dgm:pt modelId="{58739A3A-88CD-4EB4-A4AF-67CE88268FF3}">
      <dgm:prSet phldrT="[Text]" custT="1"/>
      <dgm:spPr>
        <a:xfrm>
          <a:off x="2921058" y="1113737"/>
          <a:ext cx="928614" cy="143257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gm:spPr>
      <dgm:t>
        <a:bodyPr/>
        <a:lstStyle/>
        <a:p>
          <a:r>
            <a:rPr lang="en-US" sz="800" b="1" dirty="0" smtClean="0">
              <a:solidFill>
                <a:sysClr val="window" lastClr="FFFFFF"/>
              </a:solidFill>
              <a:latin typeface="Arial Narrow" panose="020B0606020202030204" pitchFamily="34" charset="0"/>
              <a:ea typeface="+mn-ea"/>
              <a:cs typeface="+mn-cs"/>
            </a:rPr>
            <a:t>Submission of Combined State Plan</a:t>
          </a:r>
        </a:p>
        <a:p>
          <a:r>
            <a:rPr lang="en-US" sz="800" b="1" dirty="0" smtClean="0">
              <a:solidFill>
                <a:sysClr val="window" lastClr="FFFFFF"/>
              </a:solidFill>
              <a:latin typeface="Arial Narrow" panose="020B0606020202030204" pitchFamily="34" charset="0"/>
              <a:ea typeface="+mn-ea"/>
              <a:cs typeface="+mn-cs"/>
            </a:rPr>
            <a:t>March, 3, 2016</a:t>
          </a:r>
        </a:p>
        <a:p>
          <a:r>
            <a:rPr lang="en-US" sz="800" b="1" dirty="0" smtClean="0">
              <a:solidFill>
                <a:sysClr val="window" lastClr="FFFFFF"/>
              </a:solidFill>
              <a:latin typeface="Arial Narrow" panose="020B0606020202030204" pitchFamily="34" charset="0"/>
              <a:ea typeface="+mn-ea"/>
              <a:cs typeface="+mn-cs"/>
            </a:rPr>
            <a:t>Adjusted</a:t>
          </a:r>
        </a:p>
        <a:p>
          <a:r>
            <a:rPr lang="en-US" sz="800" b="1" dirty="0" smtClean="0">
              <a:solidFill>
                <a:sysClr val="window" lastClr="FFFFFF"/>
              </a:solidFill>
              <a:latin typeface="Arial Narrow" panose="020B0606020202030204" pitchFamily="34" charset="0"/>
              <a:ea typeface="+mn-ea"/>
              <a:cs typeface="+mn-cs"/>
            </a:rPr>
            <a:t>April 1, 2016</a:t>
          </a:r>
        </a:p>
        <a:p>
          <a:endParaRPr lang="en-US" sz="800" b="1" dirty="0" smtClean="0">
            <a:solidFill>
              <a:sysClr val="window" lastClr="FFFFFF"/>
            </a:solidFill>
            <a:latin typeface="Arial Narrow" panose="020B0606020202030204" pitchFamily="34" charset="0"/>
            <a:ea typeface="+mn-ea"/>
            <a:cs typeface="+mn-cs"/>
          </a:endParaRPr>
        </a:p>
        <a:p>
          <a:r>
            <a:rPr lang="en-US" sz="800" b="1" dirty="0" smtClean="0">
              <a:solidFill>
                <a:sysClr val="window" lastClr="FFFFFF"/>
              </a:solidFill>
              <a:latin typeface="Arial Narrow" panose="020B0606020202030204" pitchFamily="34" charset="0"/>
              <a:ea typeface="+mn-ea"/>
              <a:cs typeface="+mn-cs"/>
            </a:rPr>
            <a:t>DOL Final Approval</a:t>
          </a:r>
        </a:p>
        <a:p>
          <a:r>
            <a:rPr lang="en-US" sz="800" b="1" dirty="0" smtClean="0">
              <a:solidFill>
                <a:sysClr val="window" lastClr="FFFFFF"/>
              </a:solidFill>
              <a:latin typeface="Arial Narrow" panose="020B0606020202030204" pitchFamily="34" charset="0"/>
              <a:ea typeface="+mn-ea"/>
              <a:cs typeface="+mn-cs"/>
            </a:rPr>
            <a:t>October, 2016</a:t>
          </a:r>
          <a:endParaRPr lang="en-US" sz="800" b="1" dirty="0">
            <a:solidFill>
              <a:sysClr val="window" lastClr="FFFFFF"/>
            </a:solidFill>
            <a:latin typeface="Arial Narrow" panose="020B0606020202030204" pitchFamily="34" charset="0"/>
            <a:ea typeface="+mn-ea"/>
            <a:cs typeface="+mn-cs"/>
          </a:endParaRPr>
        </a:p>
      </dgm:t>
    </dgm:pt>
    <dgm:pt modelId="{DF5EFCA1-29D6-4BD9-932A-C76F407E741D}" type="parTrans" cxnId="{3E2A02FA-8B68-4E64-882B-DA157D7449EC}">
      <dgm:prSet/>
      <dgm:spPr/>
      <dgm:t>
        <a:bodyPr/>
        <a:lstStyle/>
        <a:p>
          <a:endParaRPr lang="en-US"/>
        </a:p>
      </dgm:t>
    </dgm:pt>
    <dgm:pt modelId="{21A828E6-AE99-40BD-9130-6913535A2AF5}" type="sibTrans" cxnId="{3E2A02FA-8B68-4E64-882B-DA157D7449EC}">
      <dgm:prSet/>
      <dgm:spPr/>
      <dgm:t>
        <a:bodyPr/>
        <a:lstStyle/>
        <a:p>
          <a:endParaRPr lang="en-US"/>
        </a:p>
      </dgm:t>
    </dgm:pt>
    <dgm:pt modelId="{BFAE23D6-8B28-4340-BAE3-DD2C293E8D69}">
      <dgm:prSet phldrT="[Text]"/>
      <dgm:spPr>
        <a:xfrm>
          <a:off x="6811637" y="1161639"/>
          <a:ext cx="831869" cy="1336765"/>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gm:spPr>
      <dgm:t>
        <a:bodyPr/>
        <a:lstStyle/>
        <a:p>
          <a:r>
            <a:rPr lang="en-US" b="1" dirty="0" smtClean="0">
              <a:solidFill>
                <a:sysClr val="window" lastClr="FFFFFF"/>
              </a:solidFill>
              <a:latin typeface="Arial Narrow" panose="020B0606020202030204" pitchFamily="34" charset="0"/>
              <a:ea typeface="+mn-ea"/>
              <a:cs typeface="+mn-cs"/>
            </a:rPr>
            <a:t>Policy &amp; Planning in Regional Local Areas</a:t>
          </a:r>
        </a:p>
        <a:p>
          <a:r>
            <a:rPr lang="en-US" b="1" dirty="0" smtClean="0">
              <a:solidFill>
                <a:sysClr val="window" lastClr="FFFFFF"/>
              </a:solidFill>
              <a:latin typeface="Arial Narrow" panose="020B0606020202030204" pitchFamily="34" charset="0"/>
              <a:ea typeface="+mn-ea"/>
              <a:cs typeface="+mn-cs"/>
            </a:rPr>
            <a:t>April, 2017 -</a:t>
          </a:r>
        </a:p>
        <a:p>
          <a:r>
            <a:rPr lang="en-US" b="1" dirty="0" smtClean="0">
              <a:solidFill>
                <a:sysClr val="window" lastClr="FFFFFF"/>
              </a:solidFill>
              <a:latin typeface="Arial Narrow" panose="020B0606020202030204" pitchFamily="34" charset="0"/>
              <a:ea typeface="+mn-ea"/>
              <a:cs typeface="+mn-cs"/>
            </a:rPr>
            <a:t>March, 2018</a:t>
          </a:r>
          <a:endParaRPr lang="en-US" b="1" dirty="0">
            <a:solidFill>
              <a:sysClr val="window" lastClr="FFFFFF"/>
            </a:solidFill>
            <a:latin typeface="Arial Narrow" panose="020B0606020202030204" pitchFamily="34" charset="0"/>
            <a:ea typeface="+mn-ea"/>
            <a:cs typeface="+mn-cs"/>
          </a:endParaRPr>
        </a:p>
      </dgm:t>
    </dgm:pt>
    <dgm:pt modelId="{743A4F8D-5DC9-4BC5-BE09-34B29FE1D2D6}" type="parTrans" cxnId="{F3137E7C-0F8E-4B79-99C3-532FAF238C81}">
      <dgm:prSet/>
      <dgm:spPr/>
      <dgm:t>
        <a:bodyPr/>
        <a:lstStyle/>
        <a:p>
          <a:endParaRPr lang="en-US"/>
        </a:p>
      </dgm:t>
    </dgm:pt>
    <dgm:pt modelId="{BBB00908-76FD-48BB-AEDD-ACEF395F59FE}" type="sibTrans" cxnId="{F3137E7C-0F8E-4B79-99C3-532FAF238C81}">
      <dgm:prSet/>
      <dgm:spPr/>
      <dgm:t>
        <a:bodyPr/>
        <a:lstStyle/>
        <a:p>
          <a:endParaRPr lang="en-US"/>
        </a:p>
      </dgm:t>
    </dgm:pt>
    <dgm:pt modelId="{3987AA8D-9136-43B2-863A-E11D556E221A}" type="pres">
      <dgm:prSet presAssocID="{699A1AA0-2806-47A6-AB36-0712EF071997}" presName="CompostProcess" presStyleCnt="0">
        <dgm:presLayoutVars>
          <dgm:dir/>
          <dgm:resizeHandles val="exact"/>
        </dgm:presLayoutVars>
      </dgm:prSet>
      <dgm:spPr/>
      <dgm:t>
        <a:bodyPr/>
        <a:lstStyle/>
        <a:p>
          <a:endParaRPr lang="en-US"/>
        </a:p>
      </dgm:t>
    </dgm:pt>
    <dgm:pt modelId="{13E7014B-9DBB-42C5-8938-5B95B9FC849B}" type="pres">
      <dgm:prSet presAssocID="{699A1AA0-2806-47A6-AB36-0712EF071997}" presName="arrow" presStyleLbl="bgShp" presStyleIdx="0" presStyleCnt="1" custScaleX="117647" custLinFactNeighborX="1110"/>
      <dgm:spPr>
        <a:xfrm>
          <a:off x="4" y="0"/>
          <a:ext cx="8534395" cy="3660045"/>
        </a:xfrm>
        <a:prstGeom prst="rightArrow">
          <a:avLst/>
        </a:prstGeom>
        <a:solidFill>
          <a:srgbClr val="003399">
            <a:tint val="40000"/>
            <a:hueOff val="0"/>
            <a:satOff val="0"/>
            <a:lumOff val="0"/>
            <a:alphaOff val="0"/>
          </a:srgbClr>
        </a:solidFill>
        <a:ln>
          <a:noFill/>
        </a:ln>
        <a:effectLst/>
      </dgm:spPr>
      <dgm:t>
        <a:bodyPr/>
        <a:lstStyle/>
        <a:p>
          <a:endParaRPr lang="en-US"/>
        </a:p>
      </dgm:t>
    </dgm:pt>
    <dgm:pt modelId="{ABFF6EBB-002D-4677-890C-A44057938B65}" type="pres">
      <dgm:prSet presAssocID="{699A1AA0-2806-47A6-AB36-0712EF071997}" presName="linearProcess" presStyleCnt="0"/>
      <dgm:spPr/>
    </dgm:pt>
    <dgm:pt modelId="{B3FBB33D-88FF-420A-9621-FC1C1207BCE6}" type="pres">
      <dgm:prSet presAssocID="{3CE6A47B-B736-4B71-A7F0-0694B778FB32}" presName="textNode" presStyleLbl="node1" presStyleIdx="0" presStyleCnt="9" custScaleX="20024" custScaleY="100139" custLinFactX="-18809" custLinFactNeighborX="-100000" custLinFactNeighborY="0">
        <dgm:presLayoutVars>
          <dgm:bulletEnabled val="1"/>
        </dgm:presLayoutVars>
      </dgm:prSet>
      <dgm:spPr>
        <a:prstGeom prst="roundRect">
          <a:avLst/>
        </a:prstGeom>
      </dgm:spPr>
      <dgm:t>
        <a:bodyPr/>
        <a:lstStyle/>
        <a:p>
          <a:endParaRPr lang="en-US"/>
        </a:p>
      </dgm:t>
    </dgm:pt>
    <dgm:pt modelId="{B8380D87-8A97-4EE5-8A2F-AD2FC2A66350}" type="pres">
      <dgm:prSet presAssocID="{BA826B50-2283-4F6F-B402-1AF557CF4B25}" presName="sibTrans" presStyleCnt="0"/>
      <dgm:spPr/>
    </dgm:pt>
    <dgm:pt modelId="{8713DB1C-A463-493E-A28D-9D584B48B7F2}" type="pres">
      <dgm:prSet presAssocID="{4A00CAD6-72C9-4F82-910B-1C6C25ADE259}" presName="textNode" presStyleLbl="node1" presStyleIdx="1" presStyleCnt="9" custScaleX="23012" custScaleY="98446" custLinFactX="24231" custLinFactNeighborX="100000" custLinFactNeighborY="0">
        <dgm:presLayoutVars>
          <dgm:bulletEnabled val="1"/>
        </dgm:presLayoutVars>
      </dgm:prSet>
      <dgm:spPr>
        <a:prstGeom prst="roundRect">
          <a:avLst/>
        </a:prstGeom>
      </dgm:spPr>
      <dgm:t>
        <a:bodyPr/>
        <a:lstStyle/>
        <a:p>
          <a:endParaRPr lang="en-US"/>
        </a:p>
      </dgm:t>
    </dgm:pt>
    <dgm:pt modelId="{36E5FEBF-ECB9-4E1D-B25B-805952D06BDF}" type="pres">
      <dgm:prSet presAssocID="{8E757146-0F1E-495B-98C3-19FE2667F3B3}" presName="sibTrans" presStyleCnt="0"/>
      <dgm:spPr/>
    </dgm:pt>
    <dgm:pt modelId="{BBBCD454-D938-4E0C-9556-52C75A86BF4C}" type="pres">
      <dgm:prSet presAssocID="{FCA95153-445E-4B91-99E0-78F3733BDF45}" presName="textNode" presStyleLbl="node1" presStyleIdx="2" presStyleCnt="9" custScaleX="25395" custScaleY="93093" custLinFactX="50389" custLinFactNeighborX="100000" custLinFactNeighborY="0">
        <dgm:presLayoutVars>
          <dgm:bulletEnabled val="1"/>
        </dgm:presLayoutVars>
      </dgm:prSet>
      <dgm:spPr>
        <a:prstGeom prst="roundRect">
          <a:avLst/>
        </a:prstGeom>
      </dgm:spPr>
      <dgm:t>
        <a:bodyPr/>
        <a:lstStyle/>
        <a:p>
          <a:endParaRPr lang="en-US"/>
        </a:p>
      </dgm:t>
    </dgm:pt>
    <dgm:pt modelId="{7CBD6069-5C6D-473E-BB71-27AB9DAA0DD1}" type="pres">
      <dgm:prSet presAssocID="{BCA3E0F1-9372-4DAF-8FA8-83FF0A3764B8}" presName="sibTrans" presStyleCnt="0"/>
      <dgm:spPr/>
    </dgm:pt>
    <dgm:pt modelId="{71C00F5A-7930-4951-8B95-6408F52E1902}" type="pres">
      <dgm:prSet presAssocID="{385F40A9-B62F-4E47-AD92-FFDDF8F720FA}" presName="textNode" presStyleLbl="node1" presStyleIdx="3" presStyleCnt="9" custScaleX="22061" custScaleY="88181" custLinFactX="70938" custLinFactNeighborX="100000" custLinFactNeighborY="0">
        <dgm:presLayoutVars>
          <dgm:bulletEnabled val="1"/>
        </dgm:presLayoutVars>
      </dgm:prSet>
      <dgm:spPr>
        <a:prstGeom prst="roundRect">
          <a:avLst/>
        </a:prstGeom>
      </dgm:spPr>
      <dgm:t>
        <a:bodyPr/>
        <a:lstStyle/>
        <a:p>
          <a:endParaRPr lang="en-US"/>
        </a:p>
      </dgm:t>
    </dgm:pt>
    <dgm:pt modelId="{7092769A-F6C5-4856-BA13-EA677060E2B0}" type="pres">
      <dgm:prSet presAssocID="{B06FCE2C-0270-4781-8583-4648B2CCB93D}" presName="sibTrans" presStyleCnt="0"/>
      <dgm:spPr/>
    </dgm:pt>
    <dgm:pt modelId="{ED84EB6D-63CB-4765-B084-917AD0101D38}" type="pres">
      <dgm:prSet presAssocID="{80B45AB0-4A07-419D-B5A2-D999263884DA}" presName="textNode" presStyleLbl="node1" presStyleIdx="4" presStyleCnt="9" custScaleX="20383" custScaleY="97699" custLinFactX="-101185" custLinFactNeighborX="-200000" custLinFactNeighborY="-1220">
        <dgm:presLayoutVars>
          <dgm:bulletEnabled val="1"/>
        </dgm:presLayoutVars>
      </dgm:prSet>
      <dgm:spPr>
        <a:prstGeom prst="roundRect">
          <a:avLst/>
        </a:prstGeom>
      </dgm:spPr>
      <dgm:t>
        <a:bodyPr/>
        <a:lstStyle/>
        <a:p>
          <a:endParaRPr lang="en-US"/>
        </a:p>
      </dgm:t>
    </dgm:pt>
    <dgm:pt modelId="{8456F0C0-74EE-43DB-9BF8-DE76C8EF8935}" type="pres">
      <dgm:prSet presAssocID="{1AF1A7C0-F4DB-4B43-A8E9-0E28EA4E27A7}" presName="sibTrans" presStyleCnt="0"/>
      <dgm:spPr/>
    </dgm:pt>
    <dgm:pt modelId="{768181FB-AC76-45AC-9A05-4DFEF8128EDB}" type="pres">
      <dgm:prSet presAssocID="{B15354E0-D6BF-4266-874F-93899DA6D75B}" presName="textNode" presStyleLbl="node1" presStyleIdx="5" presStyleCnt="9" custScaleX="21220" custScaleY="97699" custLinFactX="-94926" custLinFactNeighborX="-100000" custLinFactNeighborY="0">
        <dgm:presLayoutVars>
          <dgm:bulletEnabled val="1"/>
        </dgm:presLayoutVars>
      </dgm:prSet>
      <dgm:spPr>
        <a:prstGeom prst="roundRect">
          <a:avLst/>
        </a:prstGeom>
      </dgm:spPr>
      <dgm:t>
        <a:bodyPr/>
        <a:lstStyle/>
        <a:p>
          <a:endParaRPr lang="en-US"/>
        </a:p>
      </dgm:t>
    </dgm:pt>
    <dgm:pt modelId="{86C01A82-A205-4728-A273-696D948F5118}" type="pres">
      <dgm:prSet presAssocID="{33FB3331-0173-4840-A8A4-87EA68717B21}" presName="sibTrans" presStyleCnt="0"/>
      <dgm:spPr/>
    </dgm:pt>
    <dgm:pt modelId="{61443C63-2CEA-43D0-9398-B2298FA15466}" type="pres">
      <dgm:prSet presAssocID="{3C1774F5-A65A-4A1B-8E7C-42B369A7673F}" presName="textNode" presStyleLbl="node1" presStyleIdx="6" presStyleCnt="9" custScaleX="21239" custScaleY="90713" custLinFactX="-16804" custLinFactNeighborX="-100000" custLinFactNeighborY="0">
        <dgm:presLayoutVars>
          <dgm:bulletEnabled val="1"/>
        </dgm:presLayoutVars>
      </dgm:prSet>
      <dgm:spPr>
        <a:prstGeom prst="roundRect">
          <a:avLst/>
        </a:prstGeom>
      </dgm:spPr>
      <dgm:t>
        <a:bodyPr/>
        <a:lstStyle/>
        <a:p>
          <a:endParaRPr lang="en-US"/>
        </a:p>
      </dgm:t>
    </dgm:pt>
    <dgm:pt modelId="{BF2BAA93-CF82-4346-B357-E2CDC9070EFE}" type="pres">
      <dgm:prSet presAssocID="{6DC79522-48BB-487B-B18B-936BADFC4E6F}" presName="sibTrans" presStyleCnt="0"/>
      <dgm:spPr/>
    </dgm:pt>
    <dgm:pt modelId="{33C2EF0E-C8ED-4E86-9516-F7DF81BA99AB}" type="pres">
      <dgm:prSet presAssocID="{58739A3A-88CD-4EB4-A4AF-67CE88268FF3}" presName="textNode" presStyleLbl="node1" presStyleIdx="7" presStyleCnt="9" custScaleX="23334" custScaleY="97852" custLinFactX="-92583" custLinFactNeighborX="-100000" custLinFactNeighborY="0">
        <dgm:presLayoutVars>
          <dgm:bulletEnabled val="1"/>
        </dgm:presLayoutVars>
      </dgm:prSet>
      <dgm:spPr>
        <a:prstGeom prst="roundRect">
          <a:avLst/>
        </a:prstGeom>
      </dgm:spPr>
      <dgm:t>
        <a:bodyPr/>
        <a:lstStyle/>
        <a:p>
          <a:endParaRPr lang="en-US"/>
        </a:p>
      </dgm:t>
    </dgm:pt>
    <dgm:pt modelId="{D1CFF35B-3B83-4D94-AF0B-64F92F8A89C6}" type="pres">
      <dgm:prSet presAssocID="{21A828E6-AE99-40BD-9130-6913535A2AF5}" presName="sibTrans" presStyleCnt="0"/>
      <dgm:spPr/>
    </dgm:pt>
    <dgm:pt modelId="{A8518EEB-0ACD-4FAF-9568-18041FD7C072}" type="pres">
      <dgm:prSet presAssocID="{BFAE23D6-8B28-4340-BAE3-DD2C293E8D69}" presName="textNode" presStyleLbl="node1" presStyleIdx="8" presStyleCnt="9" custScaleX="20903" custScaleY="91308" custLinFactX="-20260" custLinFactNeighborX="-100000" custLinFactNeighborY="0">
        <dgm:presLayoutVars>
          <dgm:bulletEnabled val="1"/>
        </dgm:presLayoutVars>
      </dgm:prSet>
      <dgm:spPr>
        <a:prstGeom prst="roundRect">
          <a:avLst/>
        </a:prstGeom>
      </dgm:spPr>
      <dgm:t>
        <a:bodyPr/>
        <a:lstStyle/>
        <a:p>
          <a:endParaRPr lang="en-US"/>
        </a:p>
      </dgm:t>
    </dgm:pt>
  </dgm:ptLst>
  <dgm:cxnLst>
    <dgm:cxn modelId="{95A6F16B-AD40-489D-957A-EE3E4CED4E74}" srcId="{699A1AA0-2806-47A6-AB36-0712EF071997}" destId="{FCA95153-445E-4B91-99E0-78F3733BDF45}" srcOrd="2" destOrd="0" parTransId="{A301246F-7538-4B2B-A24A-C08DFC702EDE}" sibTransId="{BCA3E0F1-9372-4DAF-8FA8-83FF0A3764B8}"/>
    <dgm:cxn modelId="{FBE2A5E6-424A-4791-A9F6-868C1DC4B430}" type="presOf" srcId="{3CE6A47B-B736-4B71-A7F0-0694B778FB32}" destId="{B3FBB33D-88FF-420A-9621-FC1C1207BCE6}" srcOrd="0" destOrd="0" presId="urn:microsoft.com/office/officeart/2005/8/layout/hProcess9"/>
    <dgm:cxn modelId="{B1F8A748-E3EE-40DC-8629-13B85F2975D9}" srcId="{699A1AA0-2806-47A6-AB36-0712EF071997}" destId="{B15354E0-D6BF-4266-874F-93899DA6D75B}" srcOrd="5" destOrd="0" parTransId="{D310FF06-C4E1-438A-B551-FF5EBF5D84E4}" sibTransId="{33FB3331-0173-4840-A8A4-87EA68717B21}"/>
    <dgm:cxn modelId="{3E2A02FA-8B68-4E64-882B-DA157D7449EC}" srcId="{699A1AA0-2806-47A6-AB36-0712EF071997}" destId="{58739A3A-88CD-4EB4-A4AF-67CE88268FF3}" srcOrd="7" destOrd="0" parTransId="{DF5EFCA1-29D6-4BD9-932A-C76F407E741D}" sibTransId="{21A828E6-AE99-40BD-9130-6913535A2AF5}"/>
    <dgm:cxn modelId="{501F756D-A4CD-4BB8-AE5D-B30BEFF7B71B}" type="presOf" srcId="{3C1774F5-A65A-4A1B-8E7C-42B369A7673F}" destId="{61443C63-2CEA-43D0-9398-B2298FA15466}" srcOrd="0" destOrd="0" presId="urn:microsoft.com/office/officeart/2005/8/layout/hProcess9"/>
    <dgm:cxn modelId="{2BA05D73-1C51-496B-AAF2-1C61C1B16C7A}" srcId="{699A1AA0-2806-47A6-AB36-0712EF071997}" destId="{3C1774F5-A65A-4A1B-8E7C-42B369A7673F}" srcOrd="6" destOrd="0" parTransId="{E7D26E8E-8D57-4C8C-8F90-CA282C6AA643}" sibTransId="{6DC79522-48BB-487B-B18B-936BADFC4E6F}"/>
    <dgm:cxn modelId="{82242E36-343F-4BA8-A6BE-445579D6717F}" type="presOf" srcId="{BFAE23D6-8B28-4340-BAE3-DD2C293E8D69}" destId="{A8518EEB-0ACD-4FAF-9568-18041FD7C072}" srcOrd="0" destOrd="0" presId="urn:microsoft.com/office/officeart/2005/8/layout/hProcess9"/>
    <dgm:cxn modelId="{04F3D28B-179F-4D90-8E48-66649C56988D}" srcId="{699A1AA0-2806-47A6-AB36-0712EF071997}" destId="{385F40A9-B62F-4E47-AD92-FFDDF8F720FA}" srcOrd="3" destOrd="0" parTransId="{0D4AC2EE-D2E0-460F-8303-6912EBC8E4F8}" sibTransId="{B06FCE2C-0270-4781-8583-4648B2CCB93D}"/>
    <dgm:cxn modelId="{7204AD0E-B521-4255-9918-17B117B9277C}" type="presOf" srcId="{4A00CAD6-72C9-4F82-910B-1C6C25ADE259}" destId="{8713DB1C-A463-493E-A28D-9D584B48B7F2}" srcOrd="0" destOrd="0" presId="urn:microsoft.com/office/officeart/2005/8/layout/hProcess9"/>
    <dgm:cxn modelId="{689C4443-3609-4C6D-ACBA-AB0440FE43EB}" srcId="{699A1AA0-2806-47A6-AB36-0712EF071997}" destId="{4A00CAD6-72C9-4F82-910B-1C6C25ADE259}" srcOrd="1" destOrd="0" parTransId="{859B551D-3E8D-4E7B-8CC7-67A0669DC795}" sibTransId="{8E757146-0F1E-495B-98C3-19FE2667F3B3}"/>
    <dgm:cxn modelId="{F3137E7C-0F8E-4B79-99C3-532FAF238C81}" srcId="{699A1AA0-2806-47A6-AB36-0712EF071997}" destId="{BFAE23D6-8B28-4340-BAE3-DD2C293E8D69}" srcOrd="8" destOrd="0" parTransId="{743A4F8D-5DC9-4BC5-BE09-34B29FE1D2D6}" sibTransId="{BBB00908-76FD-48BB-AEDD-ACEF395F59FE}"/>
    <dgm:cxn modelId="{3B575239-6EBA-4642-AC0A-DD08707979D8}" type="presOf" srcId="{385F40A9-B62F-4E47-AD92-FFDDF8F720FA}" destId="{71C00F5A-7930-4951-8B95-6408F52E1902}" srcOrd="0" destOrd="0" presId="urn:microsoft.com/office/officeart/2005/8/layout/hProcess9"/>
    <dgm:cxn modelId="{7A7DD7A0-9BB6-4BEF-B216-E841148700CE}" type="presOf" srcId="{B15354E0-D6BF-4266-874F-93899DA6D75B}" destId="{768181FB-AC76-45AC-9A05-4DFEF8128EDB}" srcOrd="0" destOrd="0" presId="urn:microsoft.com/office/officeart/2005/8/layout/hProcess9"/>
    <dgm:cxn modelId="{BAACA4D2-5FA5-40BA-AA98-D364A01F4305}" srcId="{699A1AA0-2806-47A6-AB36-0712EF071997}" destId="{80B45AB0-4A07-419D-B5A2-D999263884DA}" srcOrd="4" destOrd="0" parTransId="{1BAE56D5-4819-4AE8-A4A6-68C4BACA04C5}" sibTransId="{1AF1A7C0-F4DB-4B43-A8E9-0E28EA4E27A7}"/>
    <dgm:cxn modelId="{A2CA1759-3E9B-48E6-90BC-80B7E13C60C2}" type="presOf" srcId="{699A1AA0-2806-47A6-AB36-0712EF071997}" destId="{3987AA8D-9136-43B2-863A-E11D556E221A}" srcOrd="0" destOrd="0" presId="urn:microsoft.com/office/officeart/2005/8/layout/hProcess9"/>
    <dgm:cxn modelId="{87BD644F-32FB-42B7-8BB4-57301AECDBA6}" type="presOf" srcId="{58739A3A-88CD-4EB4-A4AF-67CE88268FF3}" destId="{33C2EF0E-C8ED-4E86-9516-F7DF81BA99AB}" srcOrd="0" destOrd="0" presId="urn:microsoft.com/office/officeart/2005/8/layout/hProcess9"/>
    <dgm:cxn modelId="{17FF3D09-C901-409E-ABB7-E8953AB090CA}" srcId="{699A1AA0-2806-47A6-AB36-0712EF071997}" destId="{3CE6A47B-B736-4B71-A7F0-0694B778FB32}" srcOrd="0" destOrd="0" parTransId="{37715365-D704-4A84-AC86-17BEBF0422FF}" sibTransId="{BA826B50-2283-4F6F-B402-1AF557CF4B25}"/>
    <dgm:cxn modelId="{7F413073-946F-44CB-A015-DD4C5BE31108}" type="presOf" srcId="{80B45AB0-4A07-419D-B5A2-D999263884DA}" destId="{ED84EB6D-63CB-4765-B084-917AD0101D38}" srcOrd="0" destOrd="0" presId="urn:microsoft.com/office/officeart/2005/8/layout/hProcess9"/>
    <dgm:cxn modelId="{11C3B53D-EB0E-41AF-BB63-ADF76DE5CEF4}" type="presOf" srcId="{FCA95153-445E-4B91-99E0-78F3733BDF45}" destId="{BBBCD454-D938-4E0C-9556-52C75A86BF4C}" srcOrd="0" destOrd="0" presId="urn:microsoft.com/office/officeart/2005/8/layout/hProcess9"/>
    <dgm:cxn modelId="{D209C3E5-7002-4374-A0CD-AF6270238E87}" type="presParOf" srcId="{3987AA8D-9136-43B2-863A-E11D556E221A}" destId="{13E7014B-9DBB-42C5-8938-5B95B9FC849B}" srcOrd="0" destOrd="0" presId="urn:microsoft.com/office/officeart/2005/8/layout/hProcess9"/>
    <dgm:cxn modelId="{F086403F-0795-431C-AC23-469C6404D267}" type="presParOf" srcId="{3987AA8D-9136-43B2-863A-E11D556E221A}" destId="{ABFF6EBB-002D-4677-890C-A44057938B65}" srcOrd="1" destOrd="0" presId="urn:microsoft.com/office/officeart/2005/8/layout/hProcess9"/>
    <dgm:cxn modelId="{73D1DE45-2C4F-4CF6-83EF-9C6781C45EF2}" type="presParOf" srcId="{ABFF6EBB-002D-4677-890C-A44057938B65}" destId="{B3FBB33D-88FF-420A-9621-FC1C1207BCE6}" srcOrd="0" destOrd="0" presId="urn:microsoft.com/office/officeart/2005/8/layout/hProcess9"/>
    <dgm:cxn modelId="{02714B8C-0F17-4F89-9461-948E92305255}" type="presParOf" srcId="{ABFF6EBB-002D-4677-890C-A44057938B65}" destId="{B8380D87-8A97-4EE5-8A2F-AD2FC2A66350}" srcOrd="1" destOrd="0" presId="urn:microsoft.com/office/officeart/2005/8/layout/hProcess9"/>
    <dgm:cxn modelId="{2C87287F-6F7C-4454-8748-6B1070D212FA}" type="presParOf" srcId="{ABFF6EBB-002D-4677-890C-A44057938B65}" destId="{8713DB1C-A463-493E-A28D-9D584B48B7F2}" srcOrd="2" destOrd="0" presId="urn:microsoft.com/office/officeart/2005/8/layout/hProcess9"/>
    <dgm:cxn modelId="{BA4CF76F-F89B-4E82-9D2B-7D6D950BCF0D}" type="presParOf" srcId="{ABFF6EBB-002D-4677-890C-A44057938B65}" destId="{36E5FEBF-ECB9-4E1D-B25B-805952D06BDF}" srcOrd="3" destOrd="0" presId="urn:microsoft.com/office/officeart/2005/8/layout/hProcess9"/>
    <dgm:cxn modelId="{2B3642F8-886E-4F05-80CF-B7F4D6DA68FF}" type="presParOf" srcId="{ABFF6EBB-002D-4677-890C-A44057938B65}" destId="{BBBCD454-D938-4E0C-9556-52C75A86BF4C}" srcOrd="4" destOrd="0" presId="urn:microsoft.com/office/officeart/2005/8/layout/hProcess9"/>
    <dgm:cxn modelId="{D7A37178-6979-41EE-9BCF-7CF8AE08F0AA}" type="presParOf" srcId="{ABFF6EBB-002D-4677-890C-A44057938B65}" destId="{7CBD6069-5C6D-473E-BB71-27AB9DAA0DD1}" srcOrd="5" destOrd="0" presId="urn:microsoft.com/office/officeart/2005/8/layout/hProcess9"/>
    <dgm:cxn modelId="{D921BE64-CB88-4354-8A27-129C06CE21D7}" type="presParOf" srcId="{ABFF6EBB-002D-4677-890C-A44057938B65}" destId="{71C00F5A-7930-4951-8B95-6408F52E1902}" srcOrd="6" destOrd="0" presId="urn:microsoft.com/office/officeart/2005/8/layout/hProcess9"/>
    <dgm:cxn modelId="{3F9AC74E-02E0-4AEC-8168-95580F01AA5A}" type="presParOf" srcId="{ABFF6EBB-002D-4677-890C-A44057938B65}" destId="{7092769A-F6C5-4856-BA13-EA677060E2B0}" srcOrd="7" destOrd="0" presId="urn:microsoft.com/office/officeart/2005/8/layout/hProcess9"/>
    <dgm:cxn modelId="{02DF4250-823E-4234-B1F0-305A6290788F}" type="presParOf" srcId="{ABFF6EBB-002D-4677-890C-A44057938B65}" destId="{ED84EB6D-63CB-4765-B084-917AD0101D38}" srcOrd="8" destOrd="0" presId="urn:microsoft.com/office/officeart/2005/8/layout/hProcess9"/>
    <dgm:cxn modelId="{2D149020-DC0B-4D56-90E3-6C6A37D98013}" type="presParOf" srcId="{ABFF6EBB-002D-4677-890C-A44057938B65}" destId="{8456F0C0-74EE-43DB-9BF8-DE76C8EF8935}" srcOrd="9" destOrd="0" presId="urn:microsoft.com/office/officeart/2005/8/layout/hProcess9"/>
    <dgm:cxn modelId="{DAFDEC36-1C77-4B86-91B4-C7742F2C0B92}" type="presParOf" srcId="{ABFF6EBB-002D-4677-890C-A44057938B65}" destId="{768181FB-AC76-45AC-9A05-4DFEF8128EDB}" srcOrd="10" destOrd="0" presId="urn:microsoft.com/office/officeart/2005/8/layout/hProcess9"/>
    <dgm:cxn modelId="{5FB4F31B-4E02-4418-98CD-7C82384926E0}" type="presParOf" srcId="{ABFF6EBB-002D-4677-890C-A44057938B65}" destId="{86C01A82-A205-4728-A273-696D948F5118}" srcOrd="11" destOrd="0" presId="urn:microsoft.com/office/officeart/2005/8/layout/hProcess9"/>
    <dgm:cxn modelId="{E62FA7F6-FFD4-4444-B5E8-6CDBCBC88618}" type="presParOf" srcId="{ABFF6EBB-002D-4677-890C-A44057938B65}" destId="{61443C63-2CEA-43D0-9398-B2298FA15466}" srcOrd="12" destOrd="0" presId="urn:microsoft.com/office/officeart/2005/8/layout/hProcess9"/>
    <dgm:cxn modelId="{CFAFBAF7-CC85-46FC-B6B7-D87CC02D7E60}" type="presParOf" srcId="{ABFF6EBB-002D-4677-890C-A44057938B65}" destId="{BF2BAA93-CF82-4346-B357-E2CDC9070EFE}" srcOrd="13" destOrd="0" presId="urn:microsoft.com/office/officeart/2005/8/layout/hProcess9"/>
    <dgm:cxn modelId="{D452764A-9FD9-4CE3-8501-FFC666F7AABA}" type="presParOf" srcId="{ABFF6EBB-002D-4677-890C-A44057938B65}" destId="{33C2EF0E-C8ED-4E86-9516-F7DF81BA99AB}" srcOrd="14" destOrd="0" presId="urn:microsoft.com/office/officeart/2005/8/layout/hProcess9"/>
    <dgm:cxn modelId="{2C101747-F8AC-4AB1-8766-067ADD609E78}" type="presParOf" srcId="{ABFF6EBB-002D-4677-890C-A44057938B65}" destId="{D1CFF35B-3B83-4D94-AF0B-64F92F8A89C6}" srcOrd="15" destOrd="0" presId="urn:microsoft.com/office/officeart/2005/8/layout/hProcess9"/>
    <dgm:cxn modelId="{87FE91CE-B68B-465F-B9C7-69C52AB76406}" type="presParOf" srcId="{ABFF6EBB-002D-4677-890C-A44057938B65}" destId="{A8518EEB-0ACD-4FAF-9568-18041FD7C072}"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014B-9DBB-42C5-8938-5B95B9FC849B}">
      <dsp:nvSpPr>
        <dsp:cNvPr id="0" name=""/>
        <dsp:cNvSpPr/>
      </dsp:nvSpPr>
      <dsp:spPr>
        <a:xfrm>
          <a:off x="4" y="0"/>
          <a:ext cx="8534395" cy="3660045"/>
        </a:xfrm>
        <a:prstGeom prst="rightArrow">
          <a:avLst/>
        </a:prstGeom>
        <a:solidFill>
          <a:srgbClr val="00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3FBB33D-88FF-420A-9621-FC1C1207BCE6}">
      <dsp:nvSpPr>
        <dsp:cNvPr id="0" name=""/>
        <dsp:cNvSpPr/>
      </dsp:nvSpPr>
      <dsp:spPr>
        <a:xfrm>
          <a:off x="0" y="1096996"/>
          <a:ext cx="796887" cy="1466052"/>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WIOA</a:t>
          </a:r>
        </a:p>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July 2014 Enacted</a:t>
          </a:r>
          <a:endParaRPr lang="en-US" sz="800" b="1" kern="1200" dirty="0">
            <a:solidFill>
              <a:srgbClr val="FF0000"/>
            </a:solidFill>
            <a:latin typeface="Arial Narrow" panose="020B0606020202030204" pitchFamily="34" charset="0"/>
            <a:ea typeface="+mn-ea"/>
            <a:cs typeface="+mn-cs"/>
          </a:endParaRPr>
        </a:p>
      </dsp:txBody>
      <dsp:txXfrm>
        <a:off x="38901" y="1135897"/>
        <a:ext cx="719085" cy="1388250"/>
      </dsp:txXfrm>
    </dsp:sp>
    <dsp:sp modelId="{8713DB1C-A463-493E-A28D-9D584B48B7F2}">
      <dsp:nvSpPr>
        <dsp:cNvPr id="0" name=""/>
        <dsp:cNvSpPr/>
      </dsp:nvSpPr>
      <dsp:spPr>
        <a:xfrm>
          <a:off x="1929565" y="1109388"/>
          <a:ext cx="915800" cy="1441267"/>
        </a:xfrm>
        <a:prstGeom prst="roundRect">
          <a:avLst/>
        </a:prstGeo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Combined</a:t>
          </a:r>
          <a:br>
            <a:rPr lang="en-US" sz="800" b="1" kern="1200" dirty="0" smtClean="0">
              <a:solidFill>
                <a:sysClr val="window" lastClr="FFFFFF"/>
              </a:solidFill>
              <a:latin typeface="Arial Narrow" panose="020B0606020202030204" pitchFamily="34" charset="0"/>
              <a:ea typeface="+mn-ea"/>
              <a:cs typeface="+mn-cs"/>
            </a:rPr>
          </a:br>
          <a:r>
            <a:rPr lang="en-US" sz="800" b="1" kern="1200" dirty="0" smtClean="0">
              <a:solidFill>
                <a:sysClr val="window" lastClr="FFFFFF"/>
              </a:solidFill>
              <a:latin typeface="Arial Narrow" panose="020B0606020202030204" pitchFamily="34" charset="0"/>
              <a:ea typeface="+mn-ea"/>
              <a:cs typeface="+mn-cs"/>
            </a:rPr>
            <a:t>State Plan </a:t>
          </a:r>
          <a:br>
            <a:rPr lang="en-US" sz="800" b="1" kern="1200" dirty="0" smtClean="0">
              <a:solidFill>
                <a:sysClr val="window" lastClr="FFFFFF"/>
              </a:solidFill>
              <a:latin typeface="Arial Narrow" panose="020B0606020202030204" pitchFamily="34" charset="0"/>
              <a:ea typeface="+mn-ea"/>
              <a:cs typeface="+mn-cs"/>
            </a:rPr>
          </a:br>
          <a:r>
            <a:rPr lang="en-US" sz="800" b="1" i="1" kern="1200" dirty="0" smtClean="0">
              <a:solidFill>
                <a:sysClr val="window" lastClr="FFFFFF"/>
              </a:solidFill>
              <a:latin typeface="Arial Narrow" panose="020B0606020202030204" pitchFamily="34" charset="0"/>
              <a:ea typeface="+mn-ea"/>
              <a:cs typeface="+mn-cs"/>
            </a:rPr>
            <a:t>Draft</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November 2015 </a:t>
          </a:r>
          <a:r>
            <a:rPr lang="en-US" sz="700" b="1" kern="1200" dirty="0" smtClean="0">
              <a:solidFill>
                <a:sysClr val="window" lastClr="FFFFFF"/>
              </a:solidFill>
              <a:latin typeface="Arial Narrow" panose="020B0606020202030204" pitchFamily="34" charset="0"/>
              <a:ea typeface="+mn-ea"/>
              <a:cs typeface="+mn-cs"/>
            </a:rPr>
            <a:t> </a:t>
          </a:r>
        </a:p>
      </dsp:txBody>
      <dsp:txXfrm>
        <a:off x="1974271" y="1154094"/>
        <a:ext cx="826388" cy="1351855"/>
      </dsp:txXfrm>
    </dsp:sp>
    <dsp:sp modelId="{BBBCD454-D938-4E0C-9556-52C75A86BF4C}">
      <dsp:nvSpPr>
        <dsp:cNvPr id="0" name=""/>
        <dsp:cNvSpPr/>
      </dsp:nvSpPr>
      <dsp:spPr>
        <a:xfrm>
          <a:off x="3970118" y="1148573"/>
          <a:ext cx="1010635" cy="1362898"/>
        </a:xfrm>
        <a:prstGeom prst="roundRect">
          <a:avLst/>
        </a:prstGeom>
        <a:solidFill>
          <a:srgbClr val="FF0000">
            <a:alpha val="7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Implementation Phase:</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Technical Assistance &amp; WIOA State Policy Guidance for local areas</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April, 2016 – </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On-going</a:t>
          </a:r>
        </a:p>
      </dsp:txBody>
      <dsp:txXfrm>
        <a:off x="4019453" y="1197908"/>
        <a:ext cx="911965" cy="1264228"/>
      </dsp:txXfrm>
    </dsp:sp>
    <dsp:sp modelId="{71C00F5A-7930-4951-8B95-6408F52E1902}">
      <dsp:nvSpPr>
        <dsp:cNvPr id="0" name=""/>
        <dsp:cNvSpPr/>
      </dsp:nvSpPr>
      <dsp:spPr>
        <a:xfrm>
          <a:off x="5882286" y="1184529"/>
          <a:ext cx="877953" cy="1290985"/>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solidFill>
                <a:sysClr val="window" lastClr="FFFFFF"/>
              </a:solidFill>
              <a:latin typeface="Arial Narrow" panose="020B0606020202030204" pitchFamily="34" charset="0"/>
              <a:ea typeface="+mn-ea"/>
              <a:cs typeface="+mn-cs"/>
            </a:rPr>
            <a:t>Lead Operator</a:t>
          </a:r>
        </a:p>
        <a:p>
          <a:pPr lvl="0" algn="ctr" defTabSz="355600">
            <a:lnSpc>
              <a:spcPct val="90000"/>
            </a:lnSpc>
            <a:spcBef>
              <a:spcPct val="0"/>
            </a:spcBef>
            <a:spcAft>
              <a:spcPct val="35000"/>
            </a:spcAft>
          </a:pPr>
          <a:r>
            <a:rPr lang="en-US" sz="800" b="0" kern="1200" dirty="0" smtClean="0">
              <a:solidFill>
                <a:sysClr val="window" lastClr="FFFFFF"/>
              </a:solidFill>
              <a:latin typeface="Arial Narrow" panose="020B0606020202030204" pitchFamily="34" charset="0"/>
              <a:ea typeface="+mn-ea"/>
              <a:cs typeface="+mn-cs"/>
            </a:rPr>
            <a:t>In Place</a:t>
          </a:r>
        </a:p>
        <a:p>
          <a:pPr lvl="0" algn="ctr" defTabSz="355600">
            <a:lnSpc>
              <a:spcPct val="90000"/>
            </a:lnSpc>
            <a:spcBef>
              <a:spcPct val="0"/>
            </a:spcBef>
            <a:spcAft>
              <a:spcPct val="35000"/>
            </a:spcAft>
          </a:pPr>
          <a:r>
            <a:rPr lang="en-US" sz="800" b="0" kern="1200" dirty="0" smtClean="0">
              <a:solidFill>
                <a:sysClr val="window" lastClr="FFFFFF"/>
              </a:solidFill>
              <a:latin typeface="Arial Narrow" panose="020B0606020202030204" pitchFamily="34" charset="0"/>
              <a:ea typeface="+mn-ea"/>
              <a:cs typeface="+mn-cs"/>
            </a:rPr>
            <a:t>Local Signed</a:t>
          </a:r>
        </a:p>
        <a:p>
          <a:pPr lvl="0" algn="ctr" defTabSz="355600">
            <a:lnSpc>
              <a:spcPct val="90000"/>
            </a:lnSpc>
            <a:spcBef>
              <a:spcPct val="0"/>
            </a:spcBef>
            <a:spcAft>
              <a:spcPct val="35000"/>
            </a:spcAft>
          </a:pPr>
          <a:r>
            <a:rPr lang="en-US" sz="800" b="0" kern="1200" dirty="0" smtClean="0">
              <a:solidFill>
                <a:sysClr val="window" lastClr="FFFFFF"/>
              </a:solidFill>
              <a:latin typeface="Arial Narrow" panose="020B0606020202030204" pitchFamily="34" charset="0"/>
              <a:ea typeface="+mn-ea"/>
              <a:cs typeface="+mn-cs"/>
            </a:rPr>
            <a:t>Umbrella </a:t>
          </a:r>
        </a:p>
        <a:p>
          <a:pPr lvl="0" algn="ctr" defTabSz="355600">
            <a:lnSpc>
              <a:spcPct val="90000"/>
            </a:lnSpc>
            <a:spcBef>
              <a:spcPct val="0"/>
            </a:spcBef>
            <a:spcAft>
              <a:spcPct val="35000"/>
            </a:spcAft>
          </a:pPr>
          <a:r>
            <a:rPr lang="en-US" sz="800" b="0" kern="1200" dirty="0" smtClean="0">
              <a:solidFill>
                <a:sysClr val="window" lastClr="FFFFFF"/>
              </a:solidFill>
              <a:latin typeface="Arial Narrow" panose="020B0606020202030204" pitchFamily="34" charset="0"/>
              <a:ea typeface="+mn-ea"/>
              <a:cs typeface="+mn-cs"/>
            </a:rPr>
            <a:t>MOU </a:t>
          </a:r>
        </a:p>
        <a:p>
          <a:pPr lvl="0" algn="ctr" defTabSz="355600">
            <a:lnSpc>
              <a:spcPct val="90000"/>
            </a:lnSpc>
            <a:spcBef>
              <a:spcPct val="0"/>
            </a:spcBef>
            <a:spcAft>
              <a:spcPct val="35000"/>
            </a:spcAft>
          </a:pPr>
          <a:r>
            <a:rPr lang="en-US" sz="800" b="0" kern="1200" dirty="0" smtClean="0">
              <a:solidFill>
                <a:sysClr val="window" lastClr="FFFFFF"/>
              </a:solidFill>
              <a:latin typeface="Arial Narrow" panose="020B0606020202030204" pitchFamily="34" charset="0"/>
              <a:ea typeface="+mn-ea"/>
              <a:cs typeface="+mn-cs"/>
            </a:rPr>
            <a:t>July 1, 2017</a:t>
          </a:r>
          <a:endParaRPr lang="en-US" sz="800" b="0" kern="1200" dirty="0">
            <a:solidFill>
              <a:sysClr val="window" lastClr="FFFFFF"/>
            </a:solidFill>
            <a:latin typeface="Arial Narrow" panose="020B0606020202030204" pitchFamily="34" charset="0"/>
            <a:ea typeface="+mn-ea"/>
            <a:cs typeface="+mn-cs"/>
          </a:endParaRPr>
        </a:p>
      </dsp:txBody>
      <dsp:txXfrm>
        <a:off x="5925144" y="1227387"/>
        <a:ext cx="792237" cy="1205269"/>
      </dsp:txXfrm>
    </dsp:sp>
    <dsp:sp modelId="{ED84EB6D-63CB-4765-B084-917AD0101D38}">
      <dsp:nvSpPr>
        <dsp:cNvPr id="0" name=""/>
        <dsp:cNvSpPr/>
      </dsp:nvSpPr>
      <dsp:spPr>
        <a:xfrm>
          <a:off x="0" y="1096996"/>
          <a:ext cx="811174" cy="143033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b="1" kern="1200" dirty="0" smtClean="0">
              <a:solidFill>
                <a:sysClr val="window" lastClr="FFFFFF"/>
              </a:solidFill>
              <a:latin typeface="Arial Narrow" panose="020B0606020202030204" pitchFamily="34" charset="0"/>
              <a:ea typeface="+mn-ea"/>
              <a:cs typeface="+mn-cs"/>
            </a:rPr>
            <a:t> </a:t>
          </a:r>
          <a:r>
            <a:rPr lang="en-US" sz="800" b="1" kern="1200" dirty="0" smtClean="0">
              <a:solidFill>
                <a:sysClr val="window" lastClr="FFFFFF"/>
              </a:solidFill>
              <a:latin typeface="Arial Narrow" panose="020B0606020202030204" pitchFamily="34" charset="0"/>
              <a:ea typeface="+mn-ea"/>
              <a:cs typeface="+mn-cs"/>
            </a:rPr>
            <a:t>MWIB</a:t>
          </a:r>
        </a:p>
        <a:p>
          <a:pPr lvl="0" algn="ctr" defTabSz="2667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Establishes</a:t>
          </a:r>
        </a:p>
        <a:p>
          <a:pPr lvl="0" algn="ctr" defTabSz="2667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WIOA Steering Committee</a:t>
          </a:r>
        </a:p>
        <a:p>
          <a:pPr lvl="0" algn="ctr" defTabSz="2667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October, 2014</a:t>
          </a:r>
        </a:p>
        <a:p>
          <a:pPr lvl="0" algn="ctr" defTabSz="2667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Steering Committee &amp;</a:t>
          </a:r>
        </a:p>
        <a:p>
          <a:pPr lvl="0" algn="ctr" defTabSz="2667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Workgroups</a:t>
          </a:r>
        </a:p>
        <a:p>
          <a:pPr lvl="0" algn="ctr" defTabSz="2667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October, 2014 – November, 2015</a:t>
          </a:r>
        </a:p>
      </dsp:txBody>
      <dsp:txXfrm>
        <a:off x="39598" y="1136594"/>
        <a:ext cx="731978" cy="1351134"/>
      </dsp:txXfrm>
    </dsp:sp>
    <dsp:sp modelId="{768181FB-AC76-45AC-9A05-4DFEF8128EDB}">
      <dsp:nvSpPr>
        <dsp:cNvPr id="0" name=""/>
        <dsp:cNvSpPr/>
      </dsp:nvSpPr>
      <dsp:spPr>
        <a:xfrm>
          <a:off x="970585" y="1114857"/>
          <a:ext cx="844484" cy="143033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smtClean="0">
              <a:solidFill>
                <a:srgbClr val="FF0000"/>
              </a:solidFill>
              <a:latin typeface="Arial"/>
              <a:ea typeface="+mn-ea"/>
              <a:cs typeface="+mn-cs"/>
            </a:rPr>
            <a:t> </a:t>
          </a:r>
          <a:r>
            <a:rPr lang="en-US" sz="800" b="1" kern="1200" dirty="0" smtClean="0">
              <a:solidFill>
                <a:sysClr val="window" lastClr="FFFFFF"/>
              </a:solidFill>
              <a:latin typeface="Arial Narrow" panose="020B0606020202030204" pitchFamily="34" charset="0"/>
              <a:ea typeface="+mn-ea"/>
              <a:cs typeface="+mn-cs"/>
            </a:rPr>
            <a:t>Provisions</a:t>
          </a:r>
        </a:p>
        <a:p>
          <a:pPr lvl="0" algn="ctr" defTabSz="31115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Take  Effect</a:t>
          </a:r>
        </a:p>
        <a:p>
          <a:pPr lvl="0" algn="ctr" defTabSz="31115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July 2015</a:t>
          </a:r>
        </a:p>
        <a:p>
          <a:pPr lvl="0" algn="ctr" defTabSz="31115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*ETPL</a:t>
          </a:r>
        </a:p>
        <a:p>
          <a:pPr lvl="0" algn="ctr" defTabSz="31115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*Eligibility</a:t>
          </a:r>
        </a:p>
      </dsp:txBody>
      <dsp:txXfrm>
        <a:off x="1011809" y="1156081"/>
        <a:ext cx="762036" cy="1347882"/>
      </dsp:txXfrm>
    </dsp:sp>
    <dsp:sp modelId="{61443C63-2CEA-43D0-9398-B2298FA15466}">
      <dsp:nvSpPr>
        <dsp:cNvPr id="0" name=""/>
        <dsp:cNvSpPr/>
      </dsp:nvSpPr>
      <dsp:spPr>
        <a:xfrm>
          <a:off x="5007815" y="1165995"/>
          <a:ext cx="845240" cy="1328054"/>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Final Rules</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Enacted</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August, 2016</a:t>
          </a:r>
          <a:endParaRPr lang="en-US" sz="800" b="1" kern="1200" dirty="0">
            <a:solidFill>
              <a:sysClr val="window" lastClr="FFFFFF"/>
            </a:solidFill>
            <a:latin typeface="Arial Narrow" panose="020B0606020202030204" pitchFamily="34" charset="0"/>
            <a:ea typeface="+mn-ea"/>
            <a:cs typeface="+mn-cs"/>
          </a:endParaRPr>
        </a:p>
      </dsp:txBody>
      <dsp:txXfrm>
        <a:off x="5049076" y="1207256"/>
        <a:ext cx="762718" cy="1245532"/>
      </dsp:txXfrm>
    </dsp:sp>
    <dsp:sp modelId="{33C2EF0E-C8ED-4E86-9516-F7DF81BA99AB}">
      <dsp:nvSpPr>
        <dsp:cNvPr id="0" name=""/>
        <dsp:cNvSpPr/>
      </dsp:nvSpPr>
      <dsp:spPr>
        <a:xfrm>
          <a:off x="2921058" y="1113737"/>
          <a:ext cx="928614" cy="1432570"/>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Submission of Combined State Plan</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March, 3, 2016</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Adjusted</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April 1, 2016</a:t>
          </a:r>
        </a:p>
        <a:p>
          <a:pPr lvl="0" algn="ctr" defTabSz="355600">
            <a:lnSpc>
              <a:spcPct val="90000"/>
            </a:lnSpc>
            <a:spcBef>
              <a:spcPct val="0"/>
            </a:spcBef>
            <a:spcAft>
              <a:spcPct val="35000"/>
            </a:spcAft>
          </a:pPr>
          <a:endParaRPr lang="en-US" sz="800" b="1" kern="1200" dirty="0" smtClean="0">
            <a:solidFill>
              <a:sysClr val="window" lastClr="FFFFFF"/>
            </a:solidFill>
            <a:latin typeface="Arial Narrow" panose="020B0606020202030204" pitchFamily="34" charset="0"/>
            <a:ea typeface="+mn-ea"/>
            <a:cs typeface="+mn-cs"/>
          </a:endParaRP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DOL Final Approval</a:t>
          </a:r>
        </a:p>
        <a:p>
          <a:pPr lvl="0" algn="ctr" defTabSz="355600">
            <a:lnSpc>
              <a:spcPct val="90000"/>
            </a:lnSpc>
            <a:spcBef>
              <a:spcPct val="0"/>
            </a:spcBef>
            <a:spcAft>
              <a:spcPct val="35000"/>
            </a:spcAft>
          </a:pPr>
          <a:r>
            <a:rPr lang="en-US" sz="800" b="1" kern="1200" dirty="0" smtClean="0">
              <a:solidFill>
                <a:sysClr val="window" lastClr="FFFFFF"/>
              </a:solidFill>
              <a:latin typeface="Arial Narrow" panose="020B0606020202030204" pitchFamily="34" charset="0"/>
              <a:ea typeface="+mn-ea"/>
              <a:cs typeface="+mn-cs"/>
            </a:rPr>
            <a:t>October, 2016</a:t>
          </a:r>
          <a:endParaRPr lang="en-US" sz="800" b="1" kern="1200" dirty="0">
            <a:solidFill>
              <a:sysClr val="window" lastClr="FFFFFF"/>
            </a:solidFill>
            <a:latin typeface="Arial Narrow" panose="020B0606020202030204" pitchFamily="34" charset="0"/>
            <a:ea typeface="+mn-ea"/>
            <a:cs typeface="+mn-cs"/>
          </a:endParaRPr>
        </a:p>
      </dsp:txBody>
      <dsp:txXfrm>
        <a:off x="2966389" y="1159068"/>
        <a:ext cx="837952" cy="1341908"/>
      </dsp:txXfrm>
    </dsp:sp>
    <dsp:sp modelId="{A8518EEB-0ACD-4FAF-9568-18041FD7C072}">
      <dsp:nvSpPr>
        <dsp:cNvPr id="0" name=""/>
        <dsp:cNvSpPr/>
      </dsp:nvSpPr>
      <dsp:spPr>
        <a:xfrm>
          <a:off x="6811637" y="1161639"/>
          <a:ext cx="831869" cy="1336765"/>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b="1" kern="1200" dirty="0" smtClean="0">
              <a:solidFill>
                <a:sysClr val="window" lastClr="FFFFFF"/>
              </a:solidFill>
              <a:latin typeface="Arial Narrow" panose="020B0606020202030204" pitchFamily="34" charset="0"/>
              <a:ea typeface="+mn-ea"/>
              <a:cs typeface="+mn-cs"/>
            </a:rPr>
            <a:t>Policy &amp; Planning in Regional Local Areas</a:t>
          </a:r>
        </a:p>
        <a:p>
          <a:pPr lvl="0" algn="ctr" defTabSz="400050">
            <a:lnSpc>
              <a:spcPct val="90000"/>
            </a:lnSpc>
            <a:spcBef>
              <a:spcPct val="0"/>
            </a:spcBef>
            <a:spcAft>
              <a:spcPct val="35000"/>
            </a:spcAft>
          </a:pPr>
          <a:r>
            <a:rPr lang="en-US" sz="900" b="1" kern="1200" dirty="0" smtClean="0">
              <a:solidFill>
                <a:sysClr val="window" lastClr="FFFFFF"/>
              </a:solidFill>
              <a:latin typeface="Arial Narrow" panose="020B0606020202030204" pitchFamily="34" charset="0"/>
              <a:ea typeface="+mn-ea"/>
              <a:cs typeface="+mn-cs"/>
            </a:rPr>
            <a:t>April, 2017 -</a:t>
          </a:r>
        </a:p>
        <a:p>
          <a:pPr lvl="0" algn="ctr" defTabSz="400050">
            <a:lnSpc>
              <a:spcPct val="90000"/>
            </a:lnSpc>
            <a:spcBef>
              <a:spcPct val="0"/>
            </a:spcBef>
            <a:spcAft>
              <a:spcPct val="35000"/>
            </a:spcAft>
          </a:pPr>
          <a:r>
            <a:rPr lang="en-US" sz="900" b="1" kern="1200" dirty="0" smtClean="0">
              <a:solidFill>
                <a:sysClr val="window" lastClr="FFFFFF"/>
              </a:solidFill>
              <a:latin typeface="Arial Narrow" panose="020B0606020202030204" pitchFamily="34" charset="0"/>
              <a:ea typeface="+mn-ea"/>
              <a:cs typeface="+mn-cs"/>
            </a:rPr>
            <a:t>March, 2018</a:t>
          </a:r>
          <a:endParaRPr lang="en-US" sz="900" b="1" kern="1200" dirty="0">
            <a:solidFill>
              <a:sysClr val="window" lastClr="FFFFFF"/>
            </a:solidFill>
            <a:latin typeface="Arial Narrow" panose="020B0606020202030204" pitchFamily="34" charset="0"/>
            <a:ea typeface="+mn-ea"/>
            <a:cs typeface="+mn-cs"/>
          </a:endParaRPr>
        </a:p>
      </dsp:txBody>
      <dsp:txXfrm>
        <a:off x="6852245" y="1202247"/>
        <a:ext cx="750653" cy="12555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615664E-6258-4461-9ABD-682F552180E1}" type="datetimeFigureOut">
              <a:rPr lang="en-US" smtClean="0"/>
              <a:t>3/2/2018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A059016-5D4F-45EB-AB29-8E7917BC50F2}" type="slidenum">
              <a:rPr lang="en-US" smtClean="0"/>
              <a:t>‹#›</a:t>
            </a:fld>
            <a:endParaRPr lang="en-US"/>
          </a:p>
        </p:txBody>
      </p:sp>
    </p:spTree>
    <p:extLst>
      <p:ext uri="{BB962C8B-B14F-4D97-AF65-F5344CB8AC3E}">
        <p14:creationId xmlns:p14="http://schemas.microsoft.com/office/powerpoint/2010/main" val="2152011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1" cy="466435"/>
          </a:xfrm>
          <a:prstGeom prst="rect">
            <a:avLst/>
          </a:prstGeom>
        </p:spPr>
        <p:txBody>
          <a:bodyPr vert="horz" lIns="108848" tIns="54425" rIns="108848" bIns="54425" rtlCol="0"/>
          <a:lstStyle>
            <a:lvl1pPr algn="l">
              <a:defRPr sz="1400"/>
            </a:lvl1pPr>
          </a:lstStyle>
          <a:p>
            <a:endParaRPr lang="en-US"/>
          </a:p>
        </p:txBody>
      </p:sp>
      <p:sp>
        <p:nvSpPr>
          <p:cNvPr id="3" name="Date Placeholder 2"/>
          <p:cNvSpPr>
            <a:spLocks noGrp="1"/>
          </p:cNvSpPr>
          <p:nvPr>
            <p:ph type="dt" idx="1"/>
          </p:nvPr>
        </p:nvSpPr>
        <p:spPr>
          <a:xfrm>
            <a:off x="3970938" y="1"/>
            <a:ext cx="3037841" cy="466435"/>
          </a:xfrm>
          <a:prstGeom prst="rect">
            <a:avLst/>
          </a:prstGeom>
        </p:spPr>
        <p:txBody>
          <a:bodyPr vert="horz" lIns="108848" tIns="54425" rIns="108848" bIns="54425" rtlCol="0"/>
          <a:lstStyle>
            <a:lvl1pPr algn="r">
              <a:defRPr sz="1400"/>
            </a:lvl1pPr>
          </a:lstStyle>
          <a:p>
            <a:fld id="{E0A16B56-E61E-4255-B2A7-41CE16B9BCC6}" type="datetimeFigureOut">
              <a:rPr lang="en-US" smtClean="0"/>
              <a:t>3/2/2018</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108848" tIns="54425" rIns="108848" bIns="54425"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108848" tIns="54425" rIns="108848" bIns="5442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1" cy="466434"/>
          </a:xfrm>
          <a:prstGeom prst="rect">
            <a:avLst/>
          </a:prstGeom>
        </p:spPr>
        <p:txBody>
          <a:bodyPr vert="horz" lIns="108848" tIns="54425" rIns="108848"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8829968"/>
            <a:ext cx="3037841" cy="466434"/>
          </a:xfrm>
          <a:prstGeom prst="rect">
            <a:avLst/>
          </a:prstGeom>
        </p:spPr>
        <p:txBody>
          <a:bodyPr vert="horz" lIns="108848" tIns="54425" rIns="108848" bIns="54425" rtlCol="0" anchor="b"/>
          <a:lstStyle>
            <a:lvl1pPr algn="r">
              <a:defRPr sz="1400"/>
            </a:lvl1pPr>
          </a:lstStyle>
          <a:p>
            <a:fld id="{E3B58888-9386-4C65-8C87-04FCBAD60CE4}" type="slidenum">
              <a:rPr lang="en-US" smtClean="0"/>
              <a:t>‹#›</a:t>
            </a:fld>
            <a:endParaRPr lang="en-US"/>
          </a:p>
        </p:txBody>
      </p:sp>
    </p:spTree>
    <p:extLst>
      <p:ext uri="{BB962C8B-B14F-4D97-AF65-F5344CB8AC3E}">
        <p14:creationId xmlns:p14="http://schemas.microsoft.com/office/powerpoint/2010/main" val="13025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3/2/2018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75658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EE8B3-2658-4E28-9323-5C580FE99FEC}" type="slidenum">
              <a:rPr lang="en-US" smtClean="0"/>
              <a:pPr/>
              <a:t>29</a:t>
            </a:fld>
            <a:endParaRPr lang="en-US"/>
          </a:p>
        </p:txBody>
      </p:sp>
    </p:spTree>
    <p:extLst>
      <p:ext uri="{BB962C8B-B14F-4D97-AF65-F5344CB8AC3E}">
        <p14:creationId xmlns:p14="http://schemas.microsoft.com/office/powerpoint/2010/main" val="1199741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33</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3/2/2018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30976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41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3/2/2018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09055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46</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3/2/2018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501140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MANDATE VERSUS CHOICE</a:t>
            </a:r>
          </a:p>
          <a:p>
            <a:endParaRPr lang="en-US" dirty="0"/>
          </a:p>
          <a:p>
            <a:r>
              <a:rPr lang="en-US" dirty="0" smtClean="0"/>
              <a:t>DEFINITION </a:t>
            </a:r>
            <a:r>
              <a:rPr lang="en-US" dirty="0"/>
              <a:t>OF TRUST (Charles Feltman)</a:t>
            </a:r>
          </a:p>
          <a:p>
            <a:pPr lvl="1"/>
            <a:r>
              <a:rPr lang="en-US" dirty="0"/>
              <a:t>Choosing to make something important to you vulnerable to the actions of someone else.</a:t>
            </a:r>
          </a:p>
          <a:p>
            <a:pPr marL="274320" lvl="1" indent="0">
              <a:buNone/>
            </a:pPr>
            <a:endParaRPr lang="en-US" dirty="0"/>
          </a:p>
          <a:p>
            <a:r>
              <a:rPr lang="en-US" dirty="0"/>
              <a:t>IT IS THE </a:t>
            </a:r>
            <a:r>
              <a:rPr lang="en-US" u="sng" dirty="0"/>
              <a:t>SMALL</a:t>
            </a:r>
            <a:r>
              <a:rPr lang="en-US" dirty="0"/>
              <a:t> MOMENTS (Brene Brown and many other researchers).</a:t>
            </a:r>
          </a:p>
          <a:p>
            <a:pPr lvl="1"/>
            <a:r>
              <a:rPr lang="en-US" dirty="0"/>
              <a:t>Consistent behavior (marble jar friends)</a:t>
            </a:r>
          </a:p>
          <a:p>
            <a:pPr lvl="1"/>
            <a:r>
              <a:rPr lang="en-US" dirty="0"/>
              <a:t>Own mistakes AND call out concerns</a:t>
            </a:r>
          </a:p>
          <a:p>
            <a:endParaRPr lang="en-US" dirty="0"/>
          </a:p>
          <a:p>
            <a:r>
              <a:rPr lang="en-US" dirty="0"/>
              <a:t>GENEROSITY</a:t>
            </a:r>
          </a:p>
          <a:p>
            <a:pPr marL="342900" lvl="1" indent="-342900"/>
            <a:r>
              <a:rPr lang="en-US" dirty="0"/>
              <a:t>Old habits, “building the ship in the middle of the ocean” and 1,000 other reasons to not make assumptions.</a:t>
            </a:r>
          </a:p>
          <a:p>
            <a:pPr marL="342900" lvl="1" indent="-342900"/>
            <a:r>
              <a:rPr lang="en-US" dirty="0"/>
              <a:t>The work is hard. High Need, High Stakes Resources</a:t>
            </a:r>
          </a:p>
          <a:p>
            <a:endParaRPr lang="en-US" dirty="0"/>
          </a:p>
        </p:txBody>
      </p:sp>
      <p:sp>
        <p:nvSpPr>
          <p:cNvPr id="4" name="Slide Number Placeholder 3"/>
          <p:cNvSpPr>
            <a:spLocks noGrp="1"/>
          </p:cNvSpPr>
          <p:nvPr>
            <p:ph type="sldNum" sz="quarter" idx="10"/>
          </p:nvPr>
        </p:nvSpPr>
        <p:spPr/>
        <p:txBody>
          <a:bodyPr/>
          <a:lstStyle/>
          <a:p>
            <a:fld id="{505D26E7-D5ED-4C6A-A294-3AD4DA3F451E}" type="slidenum">
              <a:rPr lang="en-US" smtClean="0"/>
              <a:t>4</a:t>
            </a:fld>
            <a:endParaRPr lang="en-US" dirty="0"/>
          </a:p>
        </p:txBody>
      </p:sp>
    </p:spTree>
    <p:extLst>
      <p:ext uri="{BB962C8B-B14F-4D97-AF65-F5344CB8AC3E}">
        <p14:creationId xmlns:p14="http://schemas.microsoft.com/office/powerpoint/2010/main" val="76009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17</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3/2/2018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940027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22</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3/2/2018</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91683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109171">
              <a:defRPr/>
            </a:pPr>
            <a:r>
              <a:rPr lang="en-US" baseline="0" dirty="0" smtClean="0"/>
              <a:t>We added this slide. MCB had an intro slide. </a:t>
            </a:r>
            <a:endParaRPr lang="en-US" dirty="0" smtClean="0"/>
          </a:p>
          <a:p>
            <a:r>
              <a:rPr lang="en-US" dirty="0" smtClean="0"/>
              <a:t>With</a:t>
            </a:r>
            <a:r>
              <a:rPr lang="en-US" baseline="0" dirty="0" smtClean="0"/>
              <a:t> only 15 </a:t>
            </a:r>
            <a:r>
              <a:rPr lang="en-US" baseline="0" dirty="0" err="1" smtClean="0"/>
              <a:t>mins</a:t>
            </a:r>
            <a:r>
              <a:rPr lang="en-US" baseline="0" dirty="0" smtClean="0"/>
              <a:t> and a knowledgeable audience, we didn’t think too much was necessary.</a:t>
            </a:r>
          </a:p>
          <a:p>
            <a:r>
              <a:rPr lang="en-US" baseline="0" dirty="0" smtClean="0"/>
              <a:t>If you wanted some demographics, Brian could provide easily.</a:t>
            </a:r>
          </a:p>
          <a:p>
            <a:endParaRPr lang="en-US" baseline="0" dirty="0" smtClean="0"/>
          </a:p>
        </p:txBody>
      </p:sp>
      <p:sp>
        <p:nvSpPr>
          <p:cNvPr id="4" name="Slide Number Placeholder 3"/>
          <p:cNvSpPr>
            <a:spLocks noGrp="1"/>
          </p:cNvSpPr>
          <p:nvPr>
            <p:ph type="sldNum" sz="quarter" idx="10"/>
          </p:nvPr>
        </p:nvSpPr>
        <p:spPr/>
        <p:txBody>
          <a:bodyPr/>
          <a:lstStyle/>
          <a:p>
            <a:fld id="{800EE8B3-2658-4E28-9323-5C580FE99FEC}" type="slidenum">
              <a:rPr lang="en-US" smtClean="0"/>
              <a:pPr/>
              <a:t>23</a:t>
            </a:fld>
            <a:endParaRPr lang="en-US"/>
          </a:p>
        </p:txBody>
      </p:sp>
    </p:spTree>
    <p:extLst>
      <p:ext uri="{BB962C8B-B14F-4D97-AF65-F5344CB8AC3E}">
        <p14:creationId xmlns:p14="http://schemas.microsoft.com/office/powerpoint/2010/main" val="384065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changed the title. Sacha had “</a:t>
            </a:r>
            <a:r>
              <a:rPr lang="en-US" dirty="0" smtClean="0"/>
              <a:t>Overview of Engagement With the Workforce System “</a:t>
            </a:r>
            <a:endParaRPr lang="en-US" dirty="0"/>
          </a:p>
        </p:txBody>
      </p:sp>
      <p:sp>
        <p:nvSpPr>
          <p:cNvPr id="4" name="Slide Number Placeholder 3"/>
          <p:cNvSpPr>
            <a:spLocks noGrp="1"/>
          </p:cNvSpPr>
          <p:nvPr>
            <p:ph type="sldNum" sz="quarter" idx="10"/>
          </p:nvPr>
        </p:nvSpPr>
        <p:spPr/>
        <p:txBody>
          <a:bodyPr/>
          <a:lstStyle/>
          <a:p>
            <a:fld id="{800EE8B3-2658-4E28-9323-5C580FE99FEC}" type="slidenum">
              <a:rPr lang="en-US" smtClean="0"/>
              <a:pPr/>
              <a:t>24</a:t>
            </a:fld>
            <a:endParaRPr lang="en-US"/>
          </a:p>
        </p:txBody>
      </p:sp>
    </p:spTree>
    <p:extLst>
      <p:ext uri="{BB962C8B-B14F-4D97-AF65-F5344CB8AC3E}">
        <p14:creationId xmlns:p14="http://schemas.microsoft.com/office/powerpoint/2010/main" val="2313753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changed this title too (and used two slides). Sacha had “</a:t>
            </a:r>
            <a:r>
              <a:rPr lang="en-US" dirty="0" smtClean="0"/>
              <a:t>Improved Partnerships as a Result of WIOA Implementation “</a:t>
            </a:r>
            <a:endParaRPr lang="en-US" dirty="0"/>
          </a:p>
        </p:txBody>
      </p:sp>
      <p:sp>
        <p:nvSpPr>
          <p:cNvPr id="4" name="Slide Number Placeholder 3"/>
          <p:cNvSpPr>
            <a:spLocks noGrp="1"/>
          </p:cNvSpPr>
          <p:nvPr>
            <p:ph type="sldNum" sz="quarter" idx="10"/>
          </p:nvPr>
        </p:nvSpPr>
        <p:spPr/>
        <p:txBody>
          <a:bodyPr/>
          <a:lstStyle/>
          <a:p>
            <a:fld id="{800EE8B3-2658-4E28-9323-5C580FE99FEC}" type="slidenum">
              <a:rPr lang="en-US" smtClean="0"/>
              <a:pPr/>
              <a:t>25</a:t>
            </a:fld>
            <a:endParaRPr lang="en-US"/>
          </a:p>
        </p:txBody>
      </p:sp>
    </p:spTree>
    <p:extLst>
      <p:ext uri="{BB962C8B-B14F-4D97-AF65-F5344CB8AC3E}">
        <p14:creationId xmlns:p14="http://schemas.microsoft.com/office/powerpoint/2010/main" val="310210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don’t know what else to add here</a:t>
            </a:r>
            <a:endParaRPr lang="en-US" dirty="0"/>
          </a:p>
        </p:txBody>
      </p:sp>
      <p:sp>
        <p:nvSpPr>
          <p:cNvPr id="4" name="Slide Number Placeholder 3"/>
          <p:cNvSpPr>
            <a:spLocks noGrp="1"/>
          </p:cNvSpPr>
          <p:nvPr>
            <p:ph type="sldNum" sz="quarter" idx="10"/>
          </p:nvPr>
        </p:nvSpPr>
        <p:spPr/>
        <p:txBody>
          <a:bodyPr/>
          <a:lstStyle/>
          <a:p>
            <a:fld id="{800EE8B3-2658-4E28-9323-5C580FE99FEC}" type="slidenum">
              <a:rPr lang="en-US" smtClean="0"/>
              <a:pPr/>
              <a:t>27</a:t>
            </a:fld>
            <a:endParaRPr lang="en-US"/>
          </a:p>
        </p:txBody>
      </p:sp>
    </p:spTree>
    <p:extLst>
      <p:ext uri="{BB962C8B-B14F-4D97-AF65-F5344CB8AC3E}">
        <p14:creationId xmlns:p14="http://schemas.microsoft.com/office/powerpoint/2010/main" val="283450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0EE8B3-2658-4E28-9323-5C580FE99FEC}" type="slidenum">
              <a:rPr lang="en-US" smtClean="0"/>
              <a:pPr/>
              <a:t>28</a:t>
            </a:fld>
            <a:endParaRPr lang="en-US"/>
          </a:p>
        </p:txBody>
      </p:sp>
    </p:spTree>
    <p:extLst>
      <p:ext uri="{BB962C8B-B14F-4D97-AF65-F5344CB8AC3E}">
        <p14:creationId xmlns:p14="http://schemas.microsoft.com/office/powerpoint/2010/main" val="2404122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98C3B-E07A-45D4-87B0-D2D3F2CC419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3727277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8C3B-E07A-45D4-87B0-D2D3F2CC419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3058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8C3B-E07A-45D4-87B0-D2D3F2CC419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290859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A410438-5300-4B86-BA7C-2BD53B2618D5}" type="datetime1">
              <a:rPr lang="en-US" smtClean="0"/>
              <a:t>3/2/2018</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20697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711200" y="1844566"/>
            <a:ext cx="107696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488663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112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860063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589915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485" y="109538"/>
            <a:ext cx="7418916"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219200"/>
            <a:ext cx="533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219200"/>
            <a:ext cx="533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65629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A410438-5300-4B86-BA7C-2BD53B2618D5}" type="datetime1">
              <a:rPr lang="en-US" smtClean="0"/>
              <a:t>3/2/2018</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1169945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5A33240-AA3D-42C7-9898-10849599991B}" type="datetime1">
              <a:rPr lang="en-US" smtClean="0"/>
              <a:t>3/2/2018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3C81465-2210-4F66-B8AB-08FA7A7DB4C7}" type="slidenum">
              <a:rPr lang="en-US" smtClean="0"/>
              <a:t>‹#›</a:t>
            </a:fld>
            <a:endParaRPr lang="en-US"/>
          </a:p>
        </p:txBody>
      </p:sp>
    </p:spTree>
    <p:extLst>
      <p:ext uri="{BB962C8B-B14F-4D97-AF65-F5344CB8AC3E}">
        <p14:creationId xmlns:p14="http://schemas.microsoft.com/office/powerpoint/2010/main" val="2920677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711200" y="1939159"/>
            <a:ext cx="107696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65158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98C3B-E07A-45D4-87B0-D2D3F2CC419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234471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5693" y="109538"/>
            <a:ext cx="7398707"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7112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248400" y="1219200"/>
            <a:ext cx="5334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92574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65848" y="109538"/>
            <a:ext cx="6449976"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40696021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5485" y="109538"/>
            <a:ext cx="7418916"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219200"/>
            <a:ext cx="533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48400" y="1219200"/>
            <a:ext cx="53340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9046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109538"/>
            <a:ext cx="7552267" cy="762000"/>
          </a:xfrm>
        </p:spPr>
        <p:txBody>
          <a:bodyPr/>
          <a:lstStyle/>
          <a:p>
            <a:r>
              <a:rPr lang="en-US"/>
              <a:t>Click to edit Master title style</a:t>
            </a:r>
          </a:p>
        </p:txBody>
      </p:sp>
      <p:sp>
        <p:nvSpPr>
          <p:cNvPr id="3" name="Content Placeholder 2"/>
          <p:cNvSpPr>
            <a:spLocks noGrp="1"/>
          </p:cNvSpPr>
          <p:nvPr>
            <p:ph idx="1"/>
          </p:nvPr>
        </p:nvSpPr>
        <p:spPr>
          <a:xfrm>
            <a:off x="711200" y="1219200"/>
            <a:ext cx="108712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731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634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2A410438-5300-4B86-BA7C-2BD53B2618D5}" type="datetime1">
              <a:rPr lang="en-US" smtClean="0"/>
              <a:t>3/2/2018</a:t>
            </a:fld>
            <a:endParaRPr lang="en-US" dirty="0"/>
          </a:p>
        </p:txBody>
      </p:sp>
      <p:sp>
        <p:nvSpPr>
          <p:cNvPr id="3" name="Footer Placeholder 4"/>
          <p:cNvSpPr>
            <a:spLocks noGrp="1"/>
          </p:cNvSpPr>
          <p:nvPr>
            <p:ph type="ftr" sz="quarter" idx="11"/>
          </p:nvPr>
        </p:nvSpPr>
        <p:spPr>
          <a:xfrm>
            <a:off x="4165600" y="6356351"/>
            <a:ext cx="3860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4" name="Slide Number Placeholder 5"/>
          <p:cNvSpPr>
            <a:spLocks noGrp="1"/>
          </p:cNvSpPr>
          <p:nvPr>
            <p:ph type="sldNum" sz="quarter" idx="12"/>
          </p:nvPr>
        </p:nvSpPr>
        <p:spPr>
          <a:xfrm>
            <a:off x="8737600" y="6356351"/>
            <a:ext cx="28448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297942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398C3B-E07A-45D4-87B0-D2D3F2CC419A}"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3445751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98C3B-E07A-45D4-87B0-D2D3F2CC419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2975258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98C3B-E07A-45D4-87B0-D2D3F2CC419A}"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350068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98C3B-E07A-45D4-87B0-D2D3F2CC419A}"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268465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98C3B-E07A-45D4-87B0-D2D3F2CC419A}"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3348646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398C3B-E07A-45D4-87B0-D2D3F2CC419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287076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398C3B-E07A-45D4-87B0-D2D3F2CC419A}"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42694-C07D-4908-830C-7AF578D054CD}" type="slidenum">
              <a:rPr lang="en-US" smtClean="0"/>
              <a:t>‹#›</a:t>
            </a:fld>
            <a:endParaRPr lang="en-US"/>
          </a:p>
        </p:txBody>
      </p:sp>
    </p:spTree>
    <p:extLst>
      <p:ext uri="{BB962C8B-B14F-4D97-AF65-F5344CB8AC3E}">
        <p14:creationId xmlns:p14="http://schemas.microsoft.com/office/powerpoint/2010/main" val="94665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ags" Target="../tags/tag4.xml"/><Relationship Id="rId4" Type="http://schemas.openxmlformats.org/officeDocument/2006/relationships/slideLayout" Target="../slideLayouts/slideLayout22.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98C3B-E07A-45D4-87B0-D2D3F2CC419A}"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42694-C07D-4908-830C-7AF578D054CD}" type="slidenum">
              <a:rPr lang="en-US" smtClean="0"/>
              <a:t>‹#›</a:t>
            </a:fld>
            <a:endParaRPr lang="en-US"/>
          </a:p>
        </p:txBody>
      </p:sp>
    </p:spTree>
    <p:extLst>
      <p:ext uri="{BB962C8B-B14F-4D97-AF65-F5344CB8AC3E}">
        <p14:creationId xmlns:p14="http://schemas.microsoft.com/office/powerpoint/2010/main" val="100936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0"/>
          <a:srcRect l="23065"/>
          <a:stretch>
            <a:fillRect/>
          </a:stretch>
        </p:blipFill>
        <p:spPr bwMode="auto">
          <a:xfrm>
            <a:off x="0" y="1"/>
            <a:ext cx="12200467"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982133" y="109538"/>
            <a:ext cx="7552267"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711200" y="1219200"/>
            <a:ext cx="108712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23283" y="6856413"/>
            <a:ext cx="12215284"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33867" y="157164"/>
            <a:ext cx="1016000" cy="731837"/>
          </a:xfrm>
          <a:prstGeom prst="rect">
            <a:avLst/>
          </a:prstGeom>
          <a:noFill/>
          <a:ln w="9525">
            <a:noFill/>
            <a:miter lim="800000"/>
            <a:headEnd/>
            <a:tailEnd/>
          </a:ln>
        </p:spPr>
      </p:pic>
      <p:sp>
        <p:nvSpPr>
          <p:cNvPr id="3198985" name="Text Box 9"/>
          <p:cNvSpPr txBox="1">
            <a:spLocks noChangeArrowheads="1"/>
          </p:cNvSpPr>
          <p:nvPr/>
        </p:nvSpPr>
        <p:spPr bwMode="auto">
          <a:xfrm>
            <a:off x="5384800" y="6445251"/>
            <a:ext cx="14224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8"/>
            </p:custDataLst>
          </p:nvPr>
        </p:nvSpPr>
        <p:spPr bwMode="gray">
          <a:xfrm>
            <a:off x="1115484" y="1420814"/>
            <a:ext cx="9313333"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1115485" y="6251159"/>
            <a:ext cx="7418916" cy="338554"/>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30544378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1"/>
            <a:ext cx="12200467"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982133" y="109538"/>
            <a:ext cx="7552267"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711200" y="1219200"/>
            <a:ext cx="108712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23283" y="6856413"/>
            <a:ext cx="12215284"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33867" y="157164"/>
            <a:ext cx="1016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1115484" y="1420814"/>
            <a:ext cx="9313333"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1115485" y="6251159"/>
            <a:ext cx="7418916" cy="338554"/>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5384800" y="6445251"/>
            <a:ext cx="14224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49877994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6" r:id="rId7"/>
  </p:sldLayoutIdLst>
  <p:transition/>
  <p:hf sldNum="0" hdr="0" ft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url?sa=i&amp;rct=j&amp;q=&amp;esrc=s&amp;source=images&amp;cd=&amp;cad=rja&amp;uact=8&amp;ved=0ahUKEwi5i-SK7N3QAhVW5WMKHQX6BlgQjRwIBw&amp;url=http://rockthenextstage.com/is-it-time-to-hit-the-reset-button/&amp;psig=AFQjCNHPUjT0VlJZumh3J4ZJexH4_3VROA&amp;ust=1481054494756408"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16.emf"/><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17.png"/><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19.emf"/><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9050" y="25773"/>
            <a:ext cx="12192000" cy="156755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616200" y="563355"/>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09600" y="206937"/>
            <a:ext cx="1264919" cy="1224501"/>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3/2/2018</a:t>
            </a:fld>
            <a:endParaRPr lang="en-US" dirty="0"/>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1898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1562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0" y="2135605"/>
            <a:ext cx="12192000" cy="5170646"/>
          </a:xfrm>
          <a:prstGeom prst="rect">
            <a:avLst/>
          </a:prstGeom>
          <a:noFill/>
        </p:spPr>
        <p:txBody>
          <a:bodyPr wrap="square">
            <a:spAutoFit/>
          </a:bodyPr>
          <a:lstStyle/>
          <a:p>
            <a:pPr algn="ctr" fontAlgn="base">
              <a:spcBef>
                <a:spcPct val="0"/>
              </a:spcBef>
              <a:spcAft>
                <a:spcPct val="0"/>
              </a:spcAft>
              <a:defRPr/>
            </a:pPr>
            <a:r>
              <a:rPr lang="en-US" sz="3200" b="1" cap="small" dirty="0" smtClean="0">
                <a:latin typeface="Arial" panose="020B0604020202020204" pitchFamily="34" charset="0"/>
                <a:cs typeface="Arial" panose="020B0604020202020204" pitchFamily="34" charset="0"/>
              </a:rPr>
              <a:t>WIOA Partner Presentation: </a:t>
            </a:r>
          </a:p>
          <a:p>
            <a:pPr algn="ctr" fontAlgn="base">
              <a:spcBef>
                <a:spcPct val="0"/>
              </a:spcBef>
              <a:spcAft>
                <a:spcPct val="0"/>
              </a:spcAft>
              <a:defRPr/>
            </a:pPr>
            <a:r>
              <a:rPr lang="en-US" sz="3200" b="1" cap="small" dirty="0" smtClean="0">
                <a:latin typeface="Arial" panose="020B0604020202020204" pitchFamily="34" charset="0"/>
                <a:cs typeface="Arial" panose="020B0604020202020204" pitchFamily="34" charset="0"/>
              </a:rPr>
              <a:t>Building and Maintaining Partnerships </a:t>
            </a:r>
            <a:endParaRPr lang="en-US" b="1" cap="small" dirty="0" smtClean="0">
              <a:latin typeface="Arial" panose="020B0604020202020204" pitchFamily="34" charset="0"/>
              <a:cs typeface="Arial" panose="020B0604020202020204" pitchFamily="34" charset="0"/>
            </a:endParaRPr>
          </a:p>
          <a:p>
            <a:pPr fontAlgn="base">
              <a:spcBef>
                <a:spcPct val="0"/>
              </a:spcBef>
              <a:spcAft>
                <a:spcPct val="0"/>
              </a:spcAft>
              <a:defRPr/>
            </a:pPr>
            <a:endParaRPr lang="en-US" b="1" cap="small" dirty="0" smtClean="0">
              <a:latin typeface="Arial" panose="020B0604020202020204" pitchFamily="34" charset="0"/>
              <a:cs typeface="Arial" panose="020B0604020202020204" pitchFamily="34" charset="0"/>
            </a:endParaRPr>
          </a:p>
          <a:p>
            <a:pPr lvl="1" fontAlgn="base">
              <a:spcBef>
                <a:spcPct val="0"/>
              </a:spcBef>
              <a:spcAft>
                <a:spcPct val="0"/>
              </a:spcAft>
              <a:defRPr/>
            </a:pPr>
            <a:r>
              <a:rPr lang="en-US" b="1" cap="small" dirty="0" smtClean="0">
                <a:latin typeface="Arial Narrow" panose="020B0606020202030204" pitchFamily="34" charset="0"/>
                <a:cs typeface="Arial" panose="020B0604020202020204" pitchFamily="34" charset="0"/>
              </a:rPr>
              <a:t>Jennifer James,</a:t>
            </a:r>
            <a:r>
              <a:rPr lang="en-US" b="1" dirty="0" smtClean="0">
                <a:latin typeface="Arial Narrow" panose="020B0606020202030204" pitchFamily="34" charset="0"/>
                <a:cs typeface="Arial" panose="020B0604020202020204" pitchFamily="34" charset="0"/>
              </a:rPr>
              <a:t> </a:t>
            </a:r>
            <a:r>
              <a:rPr lang="en-US" b="1" cap="small" dirty="0" smtClean="0">
                <a:latin typeface="Arial Narrow" panose="020B0606020202030204" pitchFamily="34" charset="0"/>
                <a:cs typeface="Arial" panose="020B0604020202020204" pitchFamily="34" charset="0"/>
              </a:rPr>
              <a:t>Undersecretary			Labor and Workforce Development</a:t>
            </a:r>
          </a:p>
          <a:p>
            <a:pPr lvl="1" fontAlgn="base">
              <a:spcBef>
                <a:spcPct val="0"/>
              </a:spcBef>
              <a:spcAft>
                <a:spcPct val="0"/>
              </a:spcAft>
              <a:defRPr/>
            </a:pPr>
            <a:r>
              <a:rPr lang="en-US" b="1" cap="small" dirty="0" smtClean="0">
                <a:latin typeface="Arial Narrow" panose="020B0606020202030204" pitchFamily="34" charset="0"/>
                <a:cs typeface="Arial" panose="020B0604020202020204" pitchFamily="34" charset="0"/>
              </a:rPr>
              <a:t>Kimberley Rowe-Cummings, Director	 	Employment Service Program, Department of Transitional assistance   </a:t>
            </a:r>
          </a:p>
          <a:p>
            <a:pPr lvl="1" fontAlgn="base">
              <a:spcBef>
                <a:spcPct val="0"/>
              </a:spcBef>
              <a:spcAft>
                <a:spcPct val="0"/>
              </a:spcAft>
              <a:defRPr/>
            </a:pPr>
            <a:r>
              <a:rPr lang="en-US" b="1" cap="small" dirty="0" smtClean="0">
                <a:latin typeface="Arial Narrow" panose="020B0606020202030204" pitchFamily="34" charset="0"/>
                <a:cs typeface="Arial" panose="020B0604020202020204" pitchFamily="34" charset="0"/>
              </a:rPr>
              <a:t>Jolanta Conway, Massachusetts State Director	Adult Education, Adult Community Learning Services </a:t>
            </a:r>
          </a:p>
          <a:p>
            <a:pPr lvl="1" fontAlgn="base">
              <a:spcBef>
                <a:spcPct val="0"/>
              </a:spcBef>
              <a:spcAft>
                <a:spcPct val="0"/>
              </a:spcAft>
              <a:defRPr/>
            </a:pPr>
            <a:r>
              <a:rPr lang="en-US" b="1" cap="small" dirty="0" smtClean="0">
                <a:latin typeface="Arial Narrow" panose="020B0606020202030204" pitchFamily="34" charset="0"/>
                <a:cs typeface="Arial" panose="020B0604020202020204" pitchFamily="34" charset="0"/>
              </a:rPr>
              <a:t>Joan Phillips, Assistant Commissioner		Massachusetts </a:t>
            </a:r>
            <a:r>
              <a:rPr lang="en-US" b="1" cap="small" smtClean="0">
                <a:latin typeface="Arial Narrow" panose="020B0606020202030204" pitchFamily="34" charset="0"/>
                <a:cs typeface="Arial" panose="020B0604020202020204" pitchFamily="34" charset="0"/>
              </a:rPr>
              <a:t>Rehabilitation </a:t>
            </a:r>
            <a:r>
              <a:rPr lang="en-US" b="1" cap="small" smtClean="0">
                <a:latin typeface="Arial Narrow" panose="020B0606020202030204" pitchFamily="34" charset="0"/>
                <a:cs typeface="Arial" panose="020B0604020202020204" pitchFamily="34" charset="0"/>
              </a:rPr>
              <a:t>Commission </a:t>
            </a:r>
            <a:endParaRPr lang="en-US" b="1" cap="small" dirty="0" smtClean="0">
              <a:latin typeface="Arial Narrow" panose="020B0606020202030204" pitchFamily="34" charset="0"/>
              <a:cs typeface="Arial" panose="020B0604020202020204" pitchFamily="34" charset="0"/>
            </a:endParaRPr>
          </a:p>
          <a:p>
            <a:pPr lvl="1" fontAlgn="base">
              <a:spcBef>
                <a:spcPct val="0"/>
              </a:spcBef>
              <a:spcAft>
                <a:spcPct val="0"/>
              </a:spcAft>
              <a:defRPr/>
            </a:pPr>
            <a:r>
              <a:rPr lang="en-US" b="1" cap="small" dirty="0" smtClean="0">
                <a:latin typeface="Arial Narrow" panose="020B0606020202030204" pitchFamily="34" charset="0"/>
                <a:cs typeface="Arial" panose="020B0604020202020204" pitchFamily="34" charset="0"/>
              </a:rPr>
              <a:t>William Noone, Director				MRC Research and Development </a:t>
            </a:r>
          </a:p>
          <a:p>
            <a:pPr lvl="1"/>
            <a:r>
              <a:rPr lang="en-US" b="1" cap="small" dirty="0" smtClean="0">
                <a:latin typeface="Arial Narrow" panose="020B0606020202030204" pitchFamily="34" charset="0"/>
                <a:cs typeface="Arial" panose="020B0604020202020204" pitchFamily="34" charset="0"/>
              </a:rPr>
              <a:t>John Oliveira, Deputy Commissioner		Massachusetts Commission for the Blind</a:t>
            </a:r>
          </a:p>
          <a:p>
            <a:pPr lvl="1"/>
            <a:r>
              <a:rPr lang="en-US" b="1" cap="small" dirty="0" smtClean="0">
                <a:latin typeface="Arial Narrow" panose="020B0606020202030204" pitchFamily="34" charset="0"/>
                <a:cs typeface="Arial" panose="020B0604020202020204" pitchFamily="34" charset="0"/>
              </a:rPr>
              <a:t>Olga Yulikova, State Program Manager		Senior Community Service Employment Program</a:t>
            </a:r>
          </a:p>
          <a:p>
            <a:pPr fontAlgn="base">
              <a:spcBef>
                <a:spcPct val="0"/>
              </a:spcBef>
              <a:spcAft>
                <a:spcPct val="0"/>
              </a:spcAft>
              <a:defRPr/>
            </a:pPr>
            <a:endParaRPr lang="en-US" b="1" cap="small" dirty="0" smtClean="0">
              <a:latin typeface="Arial" panose="020B0604020202020204" pitchFamily="34" charset="0"/>
              <a:cs typeface="Arial" panose="020B0604020202020204" pitchFamily="34" charset="0"/>
            </a:endParaRPr>
          </a:p>
          <a:p>
            <a:pPr algn="ctr" fontAlgn="base">
              <a:spcBef>
                <a:spcPct val="0"/>
              </a:spcBef>
              <a:spcAft>
                <a:spcPct val="0"/>
              </a:spcAft>
              <a:defRPr/>
            </a:pPr>
            <a:r>
              <a:rPr lang="en-US" sz="2000" b="1" cap="small" dirty="0" smtClean="0">
                <a:latin typeface="Arial" panose="020B0604020202020204" pitchFamily="34" charset="0"/>
                <a:cs typeface="Arial" panose="020B0604020202020204" pitchFamily="34" charset="0"/>
              </a:rPr>
              <a:t>March 5 - 7, 2018</a:t>
            </a:r>
          </a:p>
          <a:p>
            <a:pPr algn="ctr" fontAlgn="base">
              <a:spcBef>
                <a:spcPct val="0"/>
              </a:spcBef>
              <a:spcAft>
                <a:spcPct val="0"/>
              </a:spcAft>
              <a:defRPr/>
            </a:pPr>
            <a:endParaRPr lang="en-US" sz="2000" b="1" cap="small" dirty="0">
              <a:latin typeface="Arial" panose="020B0604020202020204" pitchFamily="34" charset="0"/>
              <a:cs typeface="Arial" panose="020B0604020202020204" pitchFamily="34" charset="0"/>
            </a:endParaRPr>
          </a:p>
          <a:p>
            <a:pPr fontAlgn="base">
              <a:spcBef>
                <a:spcPct val="0"/>
              </a:spcBef>
              <a:spcAft>
                <a:spcPct val="0"/>
              </a:spcAft>
              <a:defRPr/>
            </a:pPr>
            <a:endParaRPr lang="en-US" sz="2000"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1600" b="1" dirty="0">
                <a:solidFill>
                  <a:srgbClr val="003366"/>
                </a:solidFill>
                <a:latin typeface="Arial" panose="020B0604020202020204" pitchFamily="34" charset="0"/>
                <a:cs typeface="Arial" panose="020B0604020202020204" pitchFamily="34" charset="0"/>
              </a:rPr>
              <a:t>		</a:t>
            </a:r>
          </a:p>
          <a:p>
            <a:pPr algn="r" fontAlgn="base">
              <a:spcBef>
                <a:spcPct val="0"/>
              </a:spcBef>
              <a:spcAft>
                <a:spcPct val="0"/>
              </a:spcAft>
              <a:defRPr/>
            </a:pPr>
            <a:r>
              <a:rPr lang="en-US" sz="2800" b="1" dirty="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2717074" y="234410"/>
            <a:ext cx="5786845" cy="1200329"/>
          </a:xfrm>
          <a:prstGeom prst="rect">
            <a:avLst/>
          </a:prstGeom>
          <a:noFill/>
        </p:spPr>
        <p:txBody>
          <a:bodyPr wrap="square" rtlCol="0">
            <a:spAutoFit/>
          </a:bodyPr>
          <a:lstStyle/>
          <a:p>
            <a:pPr algn="ctr"/>
            <a:r>
              <a:rPr lang="en-US" sz="2400" b="1" cap="small" dirty="0" smtClean="0">
                <a:solidFill>
                  <a:schemeClr val="bg1"/>
                </a:solidFill>
                <a:latin typeface="Arial" panose="020B0604020202020204" pitchFamily="34" charset="0"/>
                <a:cs typeface="Arial" panose="020B0604020202020204" pitchFamily="34" charset="0"/>
              </a:rPr>
              <a:t>Massachusetts </a:t>
            </a:r>
            <a:r>
              <a:rPr lang="en-US" sz="2400" b="1" cap="small"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cap="small" dirty="0" smtClean="0">
                <a:solidFill>
                  <a:schemeClr val="bg1"/>
                </a:solidFill>
                <a:latin typeface="Arial" panose="020B0604020202020204" pitchFamily="34" charset="0"/>
                <a:cs typeface="Arial" panose="020B0604020202020204" pitchFamily="34" charset="0"/>
              </a:rPr>
              <a:t> Puerto Rico </a:t>
            </a:r>
          </a:p>
          <a:p>
            <a:pPr algn="ctr"/>
            <a:r>
              <a:rPr lang="en-US" sz="2400" b="1" cap="small" dirty="0" smtClean="0">
                <a:solidFill>
                  <a:schemeClr val="bg1"/>
                </a:solidFill>
                <a:latin typeface="Arial" panose="020B0604020202020204" pitchFamily="34" charset="0"/>
                <a:cs typeface="Arial" panose="020B0604020202020204" pitchFamily="34" charset="0"/>
              </a:rPr>
              <a:t>National Peer-to-Peer</a:t>
            </a:r>
          </a:p>
          <a:p>
            <a:pPr algn="ctr"/>
            <a:r>
              <a:rPr lang="en-US" sz="2400" b="1" cap="small" dirty="0" smtClean="0">
                <a:solidFill>
                  <a:schemeClr val="bg1"/>
                </a:solidFill>
                <a:latin typeface="Arial" panose="020B0604020202020204" pitchFamily="34" charset="0"/>
                <a:cs typeface="Arial" panose="020B0604020202020204" pitchFamily="34" charset="0"/>
              </a:rPr>
              <a:t>Technical Assistance and Training </a:t>
            </a:r>
            <a:endParaRPr lang="en-US" sz="2400" b="1" cap="small"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778" y="234410"/>
            <a:ext cx="2858972" cy="1054566"/>
          </a:xfrm>
          <a:prstGeom prst="rect">
            <a:avLst/>
          </a:prstGeom>
        </p:spPr>
      </p:pic>
    </p:spTree>
    <p:extLst>
      <p:ext uri="{BB962C8B-B14F-4D97-AF65-F5344CB8AC3E}">
        <p14:creationId xmlns:p14="http://schemas.microsoft.com/office/powerpoint/2010/main" val="1024588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542" y="36386"/>
            <a:ext cx="8977022" cy="762000"/>
          </a:xfrm>
        </p:spPr>
        <p:txBody>
          <a:bodyPr/>
          <a:lstStyle/>
          <a:p>
            <a:r>
              <a:rPr lang="en-US" cap="small" dirty="0">
                <a:solidFill>
                  <a:schemeClr val="bg1"/>
                </a:solidFill>
                <a:latin typeface="+mj-lt"/>
              </a:rPr>
              <a:t>Leveraging Resources</a:t>
            </a:r>
          </a:p>
        </p:txBody>
      </p:sp>
      <p:sp>
        <p:nvSpPr>
          <p:cNvPr id="5" name="TextBox 4"/>
          <p:cNvSpPr txBox="1"/>
          <p:nvPr/>
        </p:nvSpPr>
        <p:spPr>
          <a:xfrm>
            <a:off x="640080" y="1341120"/>
            <a:ext cx="10927080" cy="4862870"/>
          </a:xfrm>
          <a:prstGeom prst="rect">
            <a:avLst/>
          </a:prstGeom>
          <a:noFill/>
        </p:spPr>
        <p:txBody>
          <a:bodyPr wrap="square" rtlCol="0">
            <a:spAutoFit/>
          </a:bodyPr>
          <a:lstStyle/>
          <a:p>
            <a:pPr marL="342900" indent="-342900">
              <a:buFont typeface="Wingdings" panose="05000000000000000000" pitchFamily="2" charset="2"/>
              <a:buChar char="q"/>
            </a:pPr>
            <a:r>
              <a:rPr lang="en-US" sz="2000" b="1" dirty="0"/>
              <a:t>EOLWD/DCS had individual meetings with State Core Partner leadership to:  </a:t>
            </a:r>
          </a:p>
          <a:p>
            <a:pPr marL="742950" lvl="1" indent="-285750">
              <a:buFont typeface="Wingdings" panose="05000000000000000000" pitchFamily="2" charset="2"/>
              <a:buChar char="§"/>
            </a:pPr>
            <a:r>
              <a:rPr lang="en-US" dirty="0"/>
              <a:t>Review the WIOA requirements for a comprehensive </a:t>
            </a:r>
            <a:r>
              <a:rPr lang="en-US" dirty="0" smtClean="0"/>
              <a:t>One-Stop </a:t>
            </a:r>
            <a:r>
              <a:rPr lang="en-US" dirty="0"/>
              <a:t>Career Center in each workforce area and the role of each mandated OSCC </a:t>
            </a:r>
            <a:r>
              <a:rPr lang="en-US" dirty="0" smtClean="0"/>
              <a:t>partner</a:t>
            </a:r>
            <a:endParaRPr lang="en-US" dirty="0"/>
          </a:p>
          <a:p>
            <a:pPr marL="742950" lvl="1" indent="-285750">
              <a:buFont typeface="Wingdings" panose="05000000000000000000" pitchFamily="2" charset="2"/>
              <a:buChar char="§"/>
            </a:pPr>
            <a:r>
              <a:rPr lang="en-US" dirty="0"/>
              <a:t>Discuss the State Core Partner’s (agency) goal to meet WIOA requirements at the OSCC in a way that is reasonable for the partner </a:t>
            </a:r>
            <a:r>
              <a:rPr lang="en-US" dirty="0" smtClean="0"/>
              <a:t>program</a:t>
            </a:r>
            <a:endParaRPr lang="en-US" dirty="0"/>
          </a:p>
          <a:p>
            <a:pPr marL="742950" lvl="1" indent="-285750">
              <a:buFont typeface="Wingdings" panose="05000000000000000000" pitchFamily="2" charset="2"/>
              <a:buChar char="§"/>
            </a:pPr>
            <a:r>
              <a:rPr lang="en-US" dirty="0"/>
              <a:t>Discuss best practice models for workforce areas that the State Core Partner (agency) wants to promote in the umbrella </a:t>
            </a:r>
            <a:r>
              <a:rPr lang="en-US" dirty="0" smtClean="0"/>
              <a:t>MOUs</a:t>
            </a:r>
            <a:endParaRPr lang="en-US" dirty="0"/>
          </a:p>
          <a:p>
            <a:pPr marL="742950" lvl="1" indent="-285750">
              <a:buFont typeface="Wingdings" panose="05000000000000000000" pitchFamily="2" charset="2"/>
              <a:buChar char="§"/>
            </a:pPr>
            <a:r>
              <a:rPr lang="en-US" dirty="0"/>
              <a:t>Review key questions and issues that the 16 workforce areas </a:t>
            </a:r>
            <a:r>
              <a:rPr lang="en-US" dirty="0" smtClean="0"/>
              <a:t>will </a:t>
            </a:r>
            <a:r>
              <a:rPr lang="en-US" dirty="0"/>
              <a:t>encounter for the MOU process on shared costs and </a:t>
            </a:r>
            <a:r>
              <a:rPr lang="en-US" dirty="0" smtClean="0"/>
              <a:t>infrastructure</a:t>
            </a:r>
            <a:endParaRPr lang="en-US" dirty="0"/>
          </a:p>
          <a:p>
            <a:pPr marL="742950" lvl="1" indent="-285750">
              <a:buFont typeface="Wingdings" panose="05000000000000000000" pitchFamily="2" charset="2"/>
              <a:buChar char="§"/>
            </a:pPr>
            <a:r>
              <a:rPr lang="en-US" dirty="0"/>
              <a:t>Discuss and identify any unique guidance that needs to be provided to all 16 workforce area </a:t>
            </a:r>
            <a:r>
              <a:rPr lang="en-US" dirty="0" smtClean="0"/>
              <a:t>for </a:t>
            </a:r>
            <a:r>
              <a:rPr lang="en-US" dirty="0"/>
              <a:t>how the State Core Partner (agency) will meet the WIOA requirements to be part of the OSCC (including shared costs and infrastructure) </a:t>
            </a:r>
            <a:endParaRPr lang="en-US" dirty="0" smtClean="0"/>
          </a:p>
          <a:p>
            <a:endParaRPr lang="en-US" sz="1400" dirty="0"/>
          </a:p>
          <a:p>
            <a:pPr marL="342900" indent="-342900">
              <a:buFont typeface="Wingdings" panose="05000000000000000000" pitchFamily="2" charset="2"/>
              <a:buChar char="q"/>
            </a:pPr>
            <a:r>
              <a:rPr lang="en-US" sz="2000" b="1" dirty="0"/>
              <a:t>Meetings were informative and assisted State Core Partners with decisions related to: </a:t>
            </a:r>
          </a:p>
          <a:p>
            <a:pPr marL="742950" lvl="1" indent="-285750">
              <a:buFont typeface="Wingdings" panose="05000000000000000000" pitchFamily="2" charset="2"/>
              <a:buChar char="§"/>
            </a:pPr>
            <a:r>
              <a:rPr lang="en-US" dirty="0"/>
              <a:t>Approach to providing access to programs and services at the Career Centers</a:t>
            </a:r>
          </a:p>
          <a:p>
            <a:pPr marL="742950" lvl="1" indent="-285750">
              <a:buFont typeface="Wingdings" panose="05000000000000000000" pitchFamily="2" charset="2"/>
              <a:buChar char="§"/>
            </a:pPr>
            <a:r>
              <a:rPr lang="en-US" dirty="0"/>
              <a:t>Approach to shared services </a:t>
            </a:r>
          </a:p>
          <a:p>
            <a:pPr marL="742950" lvl="1" indent="-285750">
              <a:buFont typeface="Wingdings" panose="05000000000000000000" pitchFamily="2" charset="2"/>
              <a:buChar char="§"/>
            </a:pPr>
            <a:r>
              <a:rPr lang="en-US" dirty="0"/>
              <a:t>Approach to shared and infrastructure </a:t>
            </a:r>
            <a:r>
              <a:rPr lang="en-US" dirty="0" smtClean="0"/>
              <a:t>costs</a:t>
            </a:r>
            <a:r>
              <a:rPr lang="en-US" dirty="0"/>
              <a:t>	</a:t>
            </a:r>
          </a:p>
        </p:txBody>
      </p:sp>
    </p:spTree>
    <p:extLst>
      <p:ext uri="{BB962C8B-B14F-4D97-AF65-F5344CB8AC3E}">
        <p14:creationId xmlns:p14="http://schemas.microsoft.com/office/powerpoint/2010/main" val="204972390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69" y="45530"/>
            <a:ext cx="7552267"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One Vision For MA Workforce Partners:</a:t>
            </a:r>
            <a:endParaRPr lang="en-US" dirty="0">
              <a:solidFill>
                <a:schemeClr val="bg1"/>
              </a:solidFill>
            </a:endParaRPr>
          </a:p>
        </p:txBody>
      </p:sp>
      <p:sp>
        <p:nvSpPr>
          <p:cNvPr id="4" name="Content Placeholder 2"/>
          <p:cNvSpPr txBox="1">
            <a:spLocks/>
          </p:cNvSpPr>
          <p:nvPr/>
        </p:nvSpPr>
        <p:spPr>
          <a:xfrm>
            <a:off x="628650" y="1825625"/>
            <a:ext cx="7886700" cy="4351338"/>
          </a:xfrm>
          <a:prstGeom prst="rect">
            <a:avLst/>
          </a:prstGeom>
        </p:spPr>
        <p:txBody>
          <a:bodyPr/>
          <a:lst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buFont typeface="Wingdings" pitchFamily="2" charset="2"/>
              <a:buNone/>
            </a:pPr>
            <a:endParaRPr lang="en-US" kern="0" smtClean="0"/>
          </a:p>
          <a:p>
            <a:pPr marL="548640" lvl="2" indent="0">
              <a:buFontTx/>
              <a:buNone/>
            </a:pPr>
            <a:endParaRPr lang="en-US" kern="0" smtClean="0">
              <a:latin typeface="Calibri" panose="020F0502020204030204" pitchFamily="34" charset="0"/>
            </a:endParaRPr>
          </a:p>
          <a:p>
            <a:pPr marL="548640" lvl="2" indent="0">
              <a:buFontTx/>
              <a:buNone/>
            </a:pPr>
            <a:endParaRPr lang="en-US" kern="0" dirty="0">
              <a:latin typeface="Calibri" panose="020F0502020204030204" pitchFamily="34" charset="0"/>
            </a:endParaRPr>
          </a:p>
        </p:txBody>
      </p:sp>
      <p:sp>
        <p:nvSpPr>
          <p:cNvPr id="5"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endParaRPr>
          </a:p>
          <a:p>
            <a:pPr marL="54864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smtClean="0">
              <a:ln>
                <a:noFill/>
              </a:ln>
              <a:solidFill>
                <a:sysClr val="windowText" lastClr="000000"/>
              </a:solidFill>
              <a:effectLst/>
              <a:uLnTx/>
              <a:uFillTx/>
              <a:latin typeface="Calibri" panose="020F0502020204030204" pitchFamily="34" charset="0"/>
              <a:ea typeface="+mn-ea"/>
              <a:cs typeface="+mn-cs"/>
            </a:endParaRPr>
          </a:p>
          <a:p>
            <a:pPr marL="54864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6" name="Content Placeholder 2"/>
          <p:cNvSpPr txBox="1">
            <a:spLocks/>
          </p:cNvSpPr>
          <p:nvPr/>
        </p:nvSpPr>
        <p:spPr>
          <a:xfrm>
            <a:off x="933450" y="21304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smtClean="0">
              <a:ln>
                <a:noFill/>
              </a:ln>
              <a:solidFill>
                <a:sysClr val="windowText" lastClr="000000"/>
              </a:solidFill>
              <a:effectLst/>
              <a:uLnTx/>
              <a:uFillTx/>
              <a:latin typeface="Calibri" panose="020F0502020204030204"/>
              <a:ea typeface="+mn-ea"/>
              <a:cs typeface="+mn-cs"/>
            </a:endParaRPr>
          </a:p>
          <a:p>
            <a:pPr marL="54864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smtClean="0">
              <a:ln>
                <a:noFill/>
              </a:ln>
              <a:solidFill>
                <a:sysClr val="windowText" lastClr="000000"/>
              </a:solidFill>
              <a:effectLst/>
              <a:uLnTx/>
              <a:uFillTx/>
              <a:latin typeface="Calibri" panose="020F0502020204030204" pitchFamily="34" charset="0"/>
              <a:ea typeface="+mn-ea"/>
              <a:cs typeface="+mn-cs"/>
            </a:endParaRPr>
          </a:p>
          <a:p>
            <a:pPr marL="54864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8" name="Rectangle 7"/>
          <p:cNvSpPr/>
          <p:nvPr/>
        </p:nvSpPr>
        <p:spPr>
          <a:xfrm>
            <a:off x="628650" y="1393728"/>
            <a:ext cx="10975086" cy="1569660"/>
          </a:xfrm>
          <a:prstGeom prst="rect">
            <a:avLst/>
          </a:prstGeom>
        </p:spPr>
        <p:txBody>
          <a:bodyPr wrap="square">
            <a:spAutoFit/>
          </a:bodyPr>
          <a:lstStyle/>
          <a:p>
            <a:pPr>
              <a:defRPr/>
            </a:pPr>
            <a:r>
              <a:rPr lang="en-US" sz="2400" dirty="0">
                <a:latin typeface="Arial" panose="020B0604020202020204" pitchFamily="34" charset="0"/>
                <a:cs typeface="Arial" panose="020B0604020202020204" pitchFamily="34" charset="0"/>
              </a:rPr>
              <a:t>All Massachusetts residents will benefit from a seamless system of education and workforce services that </a:t>
            </a:r>
            <a:r>
              <a:rPr lang="en-US" sz="2400" u="sng" dirty="0">
                <a:latin typeface="Arial" panose="020B0604020202020204" pitchFamily="34" charset="0"/>
                <a:cs typeface="Arial" panose="020B0604020202020204" pitchFamily="34" charset="0"/>
              </a:rPr>
              <a:t>supports</a:t>
            </a:r>
            <a:r>
              <a:rPr lang="en-US" sz="2400" i="1" u="sng" dirty="0">
                <a:latin typeface="Arial" panose="020B0604020202020204" pitchFamily="34" charset="0"/>
                <a:cs typeface="Arial" panose="020B0604020202020204" pitchFamily="34" charset="0"/>
              </a:rPr>
              <a:t> </a:t>
            </a:r>
            <a:r>
              <a:rPr lang="en-US" sz="2400" b="1" i="1" u="sng" dirty="0">
                <a:latin typeface="Arial" panose="020B0604020202020204" pitchFamily="34" charset="0"/>
                <a:cs typeface="Arial" panose="020B0604020202020204" pitchFamily="34" charset="0"/>
              </a:rPr>
              <a:t>career pathways</a:t>
            </a:r>
            <a:r>
              <a:rPr lang="en-US" sz="2400" u="sng" dirty="0">
                <a:latin typeface="Arial" panose="020B0604020202020204" pitchFamily="34" charset="0"/>
                <a:cs typeface="Arial" panose="020B0604020202020204" pitchFamily="34" charset="0"/>
              </a:rPr>
              <a:t> for individuals</a:t>
            </a:r>
            <a:r>
              <a:rPr lang="en-US" sz="2400" dirty="0">
                <a:latin typeface="Arial" panose="020B0604020202020204" pitchFamily="34" charset="0"/>
                <a:cs typeface="Arial" panose="020B0604020202020204" pitchFamily="34" charset="0"/>
              </a:rPr>
              <a:t> and leads to a more informed, educated, and skilled workforce, which meets the Commonwealth’s </a:t>
            </a:r>
            <a:r>
              <a:rPr lang="en-US" sz="2400" u="sng" dirty="0">
                <a:latin typeface="Arial" panose="020B0604020202020204" pitchFamily="34" charset="0"/>
                <a:cs typeface="Arial" panose="020B0604020202020204" pitchFamily="34" charset="0"/>
              </a:rPr>
              <a:t>businesses’ demands</a:t>
            </a:r>
            <a:r>
              <a:rPr lang="en-US" sz="2400" dirty="0">
                <a:latin typeface="Arial" panose="020B0604020202020204" pitchFamily="34" charset="0"/>
                <a:cs typeface="Arial" panose="020B0604020202020204" pitchFamily="34" charset="0"/>
              </a:rPr>
              <a:t> and sustains a thriving economy.</a:t>
            </a:r>
          </a:p>
        </p:txBody>
      </p:sp>
    </p:spTree>
    <p:extLst>
      <p:ext uri="{BB962C8B-B14F-4D97-AF65-F5344CB8AC3E}">
        <p14:creationId xmlns:p14="http://schemas.microsoft.com/office/powerpoint/2010/main" val="239719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69" y="36386"/>
            <a:ext cx="7552267"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State Vision: Break It Down</a:t>
            </a:r>
            <a:endParaRPr lang="en-US" dirty="0">
              <a:solidFill>
                <a:schemeClr val="bg1"/>
              </a:solidFill>
              <a:latin typeface="+mj-lt"/>
              <a:cs typeface="Arial" panose="020B0604020202020204" pitchFamily="34" charset="0"/>
            </a:endParaRPr>
          </a:p>
        </p:txBody>
      </p:sp>
      <p:pic>
        <p:nvPicPr>
          <p:cNvPr id="4" name="Picture 2" descr="Image result for RESET BUTTO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226" y="3469456"/>
            <a:ext cx="3315118" cy="2651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3503" y="1364950"/>
            <a:ext cx="10972801" cy="2523768"/>
          </a:xfrm>
          <a:prstGeom prst="rect">
            <a:avLst/>
          </a:prstGeom>
          <a:noFill/>
        </p:spPr>
        <p:txBody>
          <a:bodyPr wrap="square" rtlCol="0">
            <a:spAutoFit/>
          </a:bodyPr>
          <a:lstStyle/>
          <a:p>
            <a:pPr lvl="0">
              <a:lnSpc>
                <a:spcPct val="90000"/>
              </a:lnSpc>
              <a:spcBef>
                <a:spcPts val="1000"/>
              </a:spcBef>
              <a:spcAft>
                <a:spcPts val="600"/>
              </a:spcAft>
            </a:pPr>
            <a:r>
              <a:rPr lang="en-US" sz="2000" dirty="0">
                <a:solidFill>
                  <a:prstClr val="black"/>
                </a:solidFill>
                <a:latin typeface="Arial" panose="020B0604020202020204" pitchFamily="34" charset="0"/>
                <a:cs typeface="Arial" panose="020B0604020202020204" pitchFamily="34" charset="0"/>
              </a:rPr>
              <a:t>WE ASKED </a:t>
            </a:r>
            <a:r>
              <a:rPr lang="en-US" sz="2000" dirty="0" smtClean="0">
                <a:solidFill>
                  <a:prstClr val="black"/>
                </a:solidFill>
                <a:latin typeface="Arial" panose="020B0604020202020204" pitchFamily="34" charset="0"/>
                <a:cs typeface="Arial" panose="020B0604020202020204" pitchFamily="34" charset="0"/>
              </a:rPr>
              <a:t>LOCAL AREAS TO </a:t>
            </a:r>
            <a:r>
              <a:rPr lang="en-US" sz="2000" dirty="0">
                <a:solidFill>
                  <a:prstClr val="black"/>
                </a:solidFill>
                <a:latin typeface="Arial" panose="020B0604020202020204" pitchFamily="34" charset="0"/>
                <a:cs typeface="Arial" panose="020B0604020202020204" pitchFamily="34" charset="0"/>
              </a:rPr>
              <a:t>START WITH A PROCESS…</a:t>
            </a:r>
          </a:p>
          <a:p>
            <a:pPr lvl="0">
              <a:lnSpc>
                <a:spcPct val="90000"/>
              </a:lnSpc>
              <a:spcBef>
                <a:spcPts val="1000"/>
              </a:spcBef>
              <a:spcAft>
                <a:spcPts val="600"/>
              </a:spcAft>
            </a:pPr>
            <a:r>
              <a:rPr lang="en-US" sz="2000" dirty="0">
                <a:solidFill>
                  <a:prstClr val="black"/>
                </a:solidFill>
                <a:latin typeface="Arial" panose="020B0604020202020204" pitchFamily="34" charset="0"/>
                <a:cs typeface="Arial" panose="020B0604020202020204" pitchFamily="34" charset="0"/>
              </a:rPr>
              <a:t>Build a team in the region to create:</a:t>
            </a:r>
          </a:p>
          <a:p>
            <a:pPr marL="800100" lvl="1" indent="-342900">
              <a:lnSpc>
                <a:spcPct val="90000"/>
              </a:lnSpc>
              <a:spcBef>
                <a:spcPts val="500"/>
              </a:spcBef>
              <a:spcAft>
                <a:spcPts val="600"/>
              </a:spcAft>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A Business-driven framework focused on business need</a:t>
            </a:r>
          </a:p>
          <a:p>
            <a:pPr marL="800100" lvl="1" indent="-342900">
              <a:lnSpc>
                <a:spcPct val="90000"/>
              </a:lnSpc>
              <a:spcBef>
                <a:spcPts val="500"/>
              </a:spcBef>
              <a:spcAft>
                <a:spcPts val="600"/>
              </a:spcAft>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Integrated, customer-centered service design</a:t>
            </a:r>
          </a:p>
          <a:p>
            <a:pPr marL="800100" lvl="1" indent="-342900">
              <a:lnSpc>
                <a:spcPct val="90000"/>
              </a:lnSpc>
              <a:spcBef>
                <a:spcPts val="500"/>
              </a:spcBef>
              <a:spcAft>
                <a:spcPts val="600"/>
              </a:spcAft>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Career pathways for priority populations</a:t>
            </a:r>
          </a:p>
          <a:p>
            <a:pPr marL="800100" lvl="1" indent="-342900">
              <a:lnSpc>
                <a:spcPct val="90000"/>
              </a:lnSpc>
              <a:spcBef>
                <a:spcPts val="500"/>
              </a:spcBef>
              <a:spcAft>
                <a:spcPts val="600"/>
              </a:spcAft>
              <a:buFont typeface="Wingdings" panose="05000000000000000000" pitchFamily="2" charset="2"/>
              <a:buChar char="q"/>
            </a:pPr>
            <a:r>
              <a:rPr lang="en-US" sz="2000" dirty="0">
                <a:solidFill>
                  <a:prstClr val="black"/>
                </a:solidFill>
                <a:latin typeface="Arial" panose="020B0604020202020204" pitchFamily="34" charset="0"/>
                <a:cs typeface="Arial" panose="020B0604020202020204" pitchFamily="34" charset="0"/>
              </a:rPr>
              <a:t>IMPACT</a:t>
            </a:r>
          </a:p>
        </p:txBody>
      </p:sp>
    </p:spTree>
    <p:extLst>
      <p:ext uri="{BB962C8B-B14F-4D97-AF65-F5344CB8AC3E}">
        <p14:creationId xmlns:p14="http://schemas.microsoft.com/office/powerpoint/2010/main" val="50819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69" y="182690"/>
            <a:ext cx="7552267"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What Has Happened?</a:t>
            </a:r>
            <a:endParaRPr lang="en-US" dirty="0">
              <a:solidFill>
                <a:schemeClr val="bg1"/>
              </a:solidFill>
              <a:latin typeface="+mn-lt"/>
            </a:endParaRPr>
          </a:p>
        </p:txBody>
      </p:sp>
      <p:sp>
        <p:nvSpPr>
          <p:cNvPr id="3" name="Content Placeholder 2"/>
          <p:cNvSpPr>
            <a:spLocks noGrp="1"/>
          </p:cNvSpPr>
          <p:nvPr>
            <p:ph idx="1"/>
          </p:nvPr>
        </p:nvSpPr>
        <p:spPr>
          <a:xfrm>
            <a:off x="621792" y="1297617"/>
            <a:ext cx="10954512" cy="5752407"/>
          </a:xfrm>
        </p:spPr>
        <p:txBody>
          <a:bodyPr>
            <a:noAutofit/>
          </a:bodyPr>
          <a:lstStyle/>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Hundreds </a:t>
            </a:r>
            <a:r>
              <a:rPr lang="en-US" sz="1600" b="0" dirty="0">
                <a:latin typeface="Arial" panose="020B0604020202020204" pitchFamily="34" charset="0"/>
                <a:cs typeface="Arial" panose="020B0604020202020204" pitchFamily="34" charset="0"/>
              </a:rPr>
              <a:t>of partners across systems and across the state engaging in </a:t>
            </a:r>
            <a:r>
              <a:rPr lang="en-US" sz="1600" b="0" dirty="0" smtClean="0">
                <a:latin typeface="Arial" panose="020B0604020202020204" pitchFamily="34" charset="0"/>
                <a:cs typeface="Arial" panose="020B0604020202020204" pitchFamily="34" charset="0"/>
              </a:rPr>
              <a:t>ideas - dropping sterotypes and turf at the door, hitting the reset button - </a:t>
            </a:r>
            <a:r>
              <a:rPr lang="en-US" sz="1600" b="0" dirty="0">
                <a:latin typeface="Arial" panose="020B0604020202020204" pitchFamily="34" charset="0"/>
                <a:cs typeface="Arial" panose="020B0604020202020204" pitchFamily="34" charset="0"/>
              </a:rPr>
              <a:t>to shift the collective system and partner together</a:t>
            </a: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Launched new regional planning process (7 regions) to focus on talent shortages in regions and data analysis of critical career pathways in region</a:t>
            </a: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Completed procurement of One-Stop Career Center Operators, now 29 Centers statewide</a:t>
            </a: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16 Signed Umbrella MOUs focused on WIOA priority populations (shared resources and infrastructure)</a:t>
            </a: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Re-designed adult education (Title II) procurement process focused on career pathway vision and partnership across systems</a:t>
            </a: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NEW, nationally recognized partnership between Department of Transitional Assistance and One-Stop Career Centers serving 1,440 customers since May, 2017, 462 in FY17 and 978 to date in FY18</a:t>
            </a:r>
            <a:endParaRPr lang="en-US" sz="1600"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NEW pilots and integrated services with UI, Career Centers, SCEP, adult education, TANF/SNAP, and Vocational Rehabilitation for adults and youth</a:t>
            </a: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NEW data metrics and data sharing agreements to evaluate employment and wage impacts across WIOA partners</a:t>
            </a:r>
          </a:p>
          <a:p>
            <a:pPr>
              <a:buFont typeface="Wingdings" panose="05000000000000000000" pitchFamily="2" charset="2"/>
              <a:buChar char="q"/>
            </a:pPr>
            <a:r>
              <a:rPr lang="en-US" sz="1600" b="0" dirty="0" smtClean="0">
                <a:latin typeface="Arial" panose="020B0604020202020204" pitchFamily="34" charset="0"/>
                <a:cs typeface="Arial" panose="020B0604020202020204" pitchFamily="34" charset="0"/>
              </a:rPr>
              <a:t>NEW automated integrated registration process partners working together to develop automate process that will provide customers and staff with a dashboard of services for both job seeker and business customers</a:t>
            </a:r>
          </a:p>
        </p:txBody>
      </p:sp>
    </p:spTree>
    <p:extLst>
      <p:ext uri="{BB962C8B-B14F-4D97-AF65-F5344CB8AC3E}">
        <p14:creationId xmlns:p14="http://schemas.microsoft.com/office/powerpoint/2010/main" val="38158268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289" y="24384"/>
            <a:ext cx="8929314" cy="762000"/>
          </a:xfrm>
        </p:spPr>
        <p:txBody>
          <a:bodyPr/>
          <a:lstStyle/>
          <a:p>
            <a:r>
              <a:rPr lang="en-US" cap="small" dirty="0" smtClean="0">
                <a:solidFill>
                  <a:schemeClr val="bg1"/>
                </a:solidFill>
                <a:latin typeface="+mj-lt"/>
                <a:cs typeface="Arial" panose="020B0604020202020204" pitchFamily="34" charset="0"/>
              </a:rPr>
              <a:t>WIOA Partner Convenings </a:t>
            </a:r>
            <a:endParaRPr lang="en-US" cap="small" dirty="0">
              <a:solidFill>
                <a:schemeClr val="bg1"/>
              </a:solidFill>
              <a:latin typeface="+mj-lt"/>
              <a:cs typeface="Arial" panose="020B0604020202020204" pitchFamily="34" charset="0"/>
            </a:endParaRPr>
          </a:p>
        </p:txBody>
      </p:sp>
      <p:sp>
        <p:nvSpPr>
          <p:cNvPr id="3" name="Content Placeholder 2"/>
          <p:cNvSpPr>
            <a:spLocks noGrp="1"/>
          </p:cNvSpPr>
          <p:nvPr>
            <p:ph sz="half" idx="1"/>
          </p:nvPr>
        </p:nvSpPr>
        <p:spPr>
          <a:xfrm>
            <a:off x="603504" y="1143001"/>
            <a:ext cx="10963656" cy="5257799"/>
          </a:xfrm>
        </p:spPr>
        <p:txBody>
          <a:bodyPr/>
          <a:lstStyle/>
          <a:p>
            <a:pPr marL="0" lvl="1" indent="-285750" eaLnBrk="1" fontAlgn="auto" hangingPunct="1">
              <a:spcBef>
                <a:spcPts val="0"/>
              </a:spcBef>
              <a:spcAft>
                <a:spcPts val="0"/>
              </a:spcAft>
              <a:buSzTx/>
              <a:buFont typeface="Wingdings" panose="05000000000000000000" pitchFamily="2" charset="2"/>
              <a:buChar char="q"/>
            </a:pPr>
            <a:r>
              <a:rPr lang="en-US" sz="2000" kern="1200" dirty="0" smtClean="0">
                <a:solidFill>
                  <a:srgbClr val="000000"/>
                </a:solidFill>
                <a:latin typeface="Arial"/>
              </a:rPr>
              <a:t>WIOA </a:t>
            </a:r>
            <a:r>
              <a:rPr lang="en-US" sz="2000" kern="1200" dirty="0">
                <a:solidFill>
                  <a:srgbClr val="000000"/>
                </a:solidFill>
                <a:latin typeface="Arial"/>
              </a:rPr>
              <a:t>Partner Convening </a:t>
            </a:r>
          </a:p>
          <a:p>
            <a:pPr lvl="3" indent="-285750" eaLnBrk="1" fontAlgn="auto" hangingPunct="1">
              <a:spcBef>
                <a:spcPts val="0"/>
              </a:spcBef>
              <a:spcAft>
                <a:spcPts val="0"/>
              </a:spcAft>
              <a:buClrTx/>
              <a:buFont typeface="Wingdings" panose="05000000000000000000" pitchFamily="2" charset="2"/>
              <a:buChar char="§"/>
            </a:pPr>
            <a:r>
              <a:rPr lang="en-US" sz="2000" b="0" kern="1200" dirty="0">
                <a:solidFill>
                  <a:srgbClr val="000000"/>
                </a:solidFill>
                <a:latin typeface="Arial"/>
              </a:rPr>
              <a:t>Held on December 6, 2016 </a:t>
            </a:r>
          </a:p>
          <a:p>
            <a:pPr lvl="3" indent="-285750" eaLnBrk="1" fontAlgn="auto" hangingPunct="1">
              <a:spcBef>
                <a:spcPts val="0"/>
              </a:spcBef>
              <a:spcAft>
                <a:spcPts val="0"/>
              </a:spcAft>
              <a:buClrTx/>
              <a:buFont typeface="Wingdings" panose="05000000000000000000" pitchFamily="2" charset="2"/>
              <a:buChar char="§"/>
            </a:pPr>
            <a:r>
              <a:rPr lang="en-US" sz="2000" b="0" kern="1200" dirty="0">
                <a:solidFill>
                  <a:srgbClr val="000000"/>
                </a:solidFill>
                <a:latin typeface="Arial"/>
              </a:rPr>
              <a:t>Testimonies from state leaders on commitment to WIOA vision and implementation steps</a:t>
            </a:r>
          </a:p>
          <a:p>
            <a:pPr lvl="3" indent="-285750" eaLnBrk="1" fontAlgn="auto" hangingPunct="1">
              <a:spcBef>
                <a:spcPts val="0"/>
              </a:spcBef>
              <a:spcAft>
                <a:spcPts val="0"/>
              </a:spcAft>
              <a:buClrTx/>
              <a:buFont typeface="Wingdings" panose="05000000000000000000" pitchFamily="2" charset="2"/>
              <a:buChar char="§"/>
            </a:pPr>
            <a:r>
              <a:rPr lang="en-US" sz="2000" b="0" kern="1200" dirty="0">
                <a:solidFill>
                  <a:srgbClr val="000000"/>
                </a:solidFill>
                <a:latin typeface="Arial"/>
              </a:rPr>
              <a:t>Workshops on tools that help multiple organizations build common vision and service integration strategies for Memorandum of Understanding in workforce areas: </a:t>
            </a:r>
          </a:p>
          <a:p>
            <a:pPr marL="1371600" lvl="4" indent="-285750" eaLnBrk="1" fontAlgn="auto" hangingPunct="1">
              <a:spcBef>
                <a:spcPts val="0"/>
              </a:spcBef>
              <a:spcAft>
                <a:spcPts val="0"/>
              </a:spcAft>
              <a:buClrTx/>
              <a:buFont typeface="Wingdings" panose="05000000000000000000" pitchFamily="2" charset="2"/>
              <a:buChar char="v"/>
            </a:pPr>
            <a:r>
              <a:rPr lang="en-US" sz="1800" b="0" i="1" kern="1200" dirty="0">
                <a:solidFill>
                  <a:srgbClr val="000000"/>
                </a:solidFill>
                <a:latin typeface="Arial"/>
              </a:rPr>
              <a:t>Career Pathways Models</a:t>
            </a:r>
          </a:p>
          <a:p>
            <a:pPr marL="1371600" lvl="4" indent="-285750" eaLnBrk="1" fontAlgn="auto" hangingPunct="1">
              <a:spcBef>
                <a:spcPts val="0"/>
              </a:spcBef>
              <a:spcAft>
                <a:spcPts val="0"/>
              </a:spcAft>
              <a:buClrTx/>
              <a:buFont typeface="Wingdings" panose="05000000000000000000" pitchFamily="2" charset="2"/>
              <a:buChar char="v"/>
            </a:pPr>
            <a:r>
              <a:rPr lang="en-US" sz="1800" b="0" i="1" kern="1200" dirty="0">
                <a:solidFill>
                  <a:srgbClr val="000000"/>
                </a:solidFill>
                <a:latin typeface="Arial"/>
              </a:rPr>
              <a:t>Integrated Service Models</a:t>
            </a:r>
          </a:p>
          <a:p>
            <a:pPr marL="1371600" lvl="4" indent="-285750" eaLnBrk="1" fontAlgn="auto" hangingPunct="1">
              <a:spcBef>
                <a:spcPts val="0"/>
              </a:spcBef>
              <a:spcAft>
                <a:spcPts val="0"/>
              </a:spcAft>
              <a:buClrTx/>
              <a:buFont typeface="Wingdings" panose="05000000000000000000" pitchFamily="2" charset="2"/>
              <a:buChar char="v"/>
            </a:pPr>
            <a:r>
              <a:rPr lang="en-US" sz="1800" b="0" i="1" kern="1200" dirty="0">
                <a:solidFill>
                  <a:srgbClr val="000000"/>
                </a:solidFill>
                <a:latin typeface="Arial"/>
              </a:rPr>
              <a:t>Customer-Centered Design Process and Tools</a:t>
            </a:r>
          </a:p>
          <a:p>
            <a:pPr marL="1371600" lvl="4" indent="-285750" eaLnBrk="1" fontAlgn="auto" hangingPunct="1">
              <a:spcBef>
                <a:spcPts val="0"/>
              </a:spcBef>
              <a:spcAft>
                <a:spcPts val="0"/>
              </a:spcAft>
              <a:buClrTx/>
              <a:buFont typeface="Wingdings" panose="05000000000000000000" pitchFamily="2" charset="2"/>
              <a:buChar char="v"/>
            </a:pPr>
            <a:r>
              <a:rPr lang="en-US" sz="1800" b="0" i="1" kern="1200" dirty="0">
                <a:solidFill>
                  <a:srgbClr val="000000"/>
                </a:solidFill>
                <a:latin typeface="Arial"/>
              </a:rPr>
              <a:t>Business Service Models</a:t>
            </a:r>
          </a:p>
          <a:p>
            <a:pPr marL="1371600" lvl="4" indent="0" eaLnBrk="1" fontAlgn="auto" hangingPunct="1">
              <a:spcBef>
                <a:spcPts val="0"/>
              </a:spcBef>
              <a:spcAft>
                <a:spcPts val="0"/>
              </a:spcAft>
              <a:buClrTx/>
              <a:buNone/>
            </a:pPr>
            <a:endParaRPr lang="en-US" sz="1400" b="0" i="1" kern="1200" dirty="0">
              <a:solidFill>
                <a:srgbClr val="000000"/>
              </a:solidFill>
              <a:latin typeface="Arial"/>
            </a:endParaRPr>
          </a:p>
          <a:p>
            <a:pPr marL="1371600" lvl="4" indent="0" eaLnBrk="1" fontAlgn="auto" hangingPunct="1">
              <a:spcBef>
                <a:spcPts val="0"/>
              </a:spcBef>
              <a:spcAft>
                <a:spcPts val="0"/>
              </a:spcAft>
              <a:buClrTx/>
              <a:buNone/>
            </a:pPr>
            <a:endParaRPr lang="en-US" sz="1400" b="0" i="1" kern="1200" dirty="0">
              <a:solidFill>
                <a:srgbClr val="000000"/>
              </a:solidFill>
              <a:latin typeface="Arial"/>
            </a:endParaRPr>
          </a:p>
          <a:p>
            <a:pPr marL="285750" lvl="4" indent="-285750" eaLnBrk="1" fontAlgn="auto" hangingPunct="1">
              <a:spcBef>
                <a:spcPts val="0"/>
              </a:spcBef>
              <a:spcAft>
                <a:spcPts val="0"/>
              </a:spcAft>
              <a:buClrTx/>
              <a:buFont typeface="Wingdings" panose="05000000000000000000" pitchFamily="2" charset="2"/>
              <a:buChar char="q"/>
            </a:pPr>
            <a:r>
              <a:rPr lang="en-US" sz="2000" kern="1200" dirty="0">
                <a:solidFill>
                  <a:srgbClr val="000000"/>
                </a:solidFill>
                <a:latin typeface="Arial"/>
              </a:rPr>
              <a:t>WIOA Partner Re-Convening</a:t>
            </a:r>
          </a:p>
          <a:p>
            <a:pPr marL="914400" lvl="5" indent="-285750" fontAlgn="auto">
              <a:spcBef>
                <a:spcPts val="0"/>
              </a:spcBef>
              <a:spcAft>
                <a:spcPts val="0"/>
              </a:spcAft>
              <a:buClrTx/>
              <a:buFont typeface="Wingdings" panose="05000000000000000000" pitchFamily="2" charset="2"/>
              <a:buChar char="§"/>
            </a:pPr>
            <a:r>
              <a:rPr lang="en-US" sz="2000" kern="1200" dirty="0">
                <a:solidFill>
                  <a:srgbClr val="000000"/>
                </a:solidFill>
              </a:rPr>
              <a:t>Held on January 8, 2018</a:t>
            </a:r>
          </a:p>
          <a:p>
            <a:pPr marL="914400" lvl="5" indent="-285750" fontAlgn="auto">
              <a:spcBef>
                <a:spcPts val="0"/>
              </a:spcBef>
              <a:spcAft>
                <a:spcPts val="0"/>
              </a:spcAft>
              <a:buClrTx/>
              <a:buFont typeface="Wingdings" panose="05000000000000000000" pitchFamily="2" charset="2"/>
              <a:buChar char="§"/>
            </a:pPr>
            <a:r>
              <a:rPr lang="en-US" sz="2000" kern="1200" dirty="0">
                <a:solidFill>
                  <a:srgbClr val="000000"/>
                </a:solidFill>
              </a:rPr>
              <a:t>Focus on local level partnerships</a:t>
            </a:r>
          </a:p>
          <a:p>
            <a:pPr marL="914400" lvl="5" indent="-285750" fontAlgn="auto">
              <a:spcBef>
                <a:spcPts val="0"/>
              </a:spcBef>
              <a:spcAft>
                <a:spcPts val="0"/>
              </a:spcAft>
              <a:buClrTx/>
              <a:buFont typeface="Wingdings" panose="05000000000000000000" pitchFamily="2" charset="2"/>
              <a:buChar char="§"/>
            </a:pPr>
            <a:r>
              <a:rPr lang="en-US" sz="2000" kern="1200" dirty="0">
                <a:solidFill>
                  <a:srgbClr val="000000"/>
                </a:solidFill>
              </a:rPr>
              <a:t>Panel discussion with Local Workforce Boards and Partners on successes and challenges in operationalizing partnerships at the career centers </a:t>
            </a:r>
          </a:p>
          <a:p>
            <a:pPr marL="914400" lvl="5" indent="-285750" fontAlgn="auto">
              <a:spcBef>
                <a:spcPts val="0"/>
              </a:spcBef>
              <a:spcAft>
                <a:spcPts val="0"/>
              </a:spcAft>
              <a:buClrTx/>
              <a:buFont typeface="Wingdings" panose="05000000000000000000" pitchFamily="2" charset="2"/>
              <a:buChar char="§"/>
            </a:pPr>
            <a:r>
              <a:rPr lang="en-US" sz="2000" kern="1200" dirty="0">
                <a:solidFill>
                  <a:srgbClr val="000000"/>
                </a:solidFill>
              </a:rPr>
              <a:t>Presentations from subject matter experts in motivational interviewing and accessibility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5068" y="3109730"/>
            <a:ext cx="4060531" cy="1583527"/>
          </a:xfrm>
          <a:prstGeom prst="rect">
            <a:avLst/>
          </a:prstGeom>
        </p:spPr>
      </p:pic>
    </p:spTree>
    <p:extLst>
      <p:ext uri="{BB962C8B-B14F-4D97-AF65-F5344CB8AC3E}">
        <p14:creationId xmlns:p14="http://schemas.microsoft.com/office/powerpoint/2010/main" val="107125678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69" y="182690"/>
            <a:ext cx="7552267"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On-going Partner and stakeholder Engagement  </a:t>
            </a:r>
            <a:endParaRPr lang="en-US" cap="small"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30936" y="1394261"/>
            <a:ext cx="10936224" cy="5454595"/>
          </a:xfrm>
        </p:spPr>
        <p:txBody>
          <a:bodyPr/>
          <a:lstStyle/>
          <a:p>
            <a:pPr lvl="0" eaLnBrk="1" fontAlgn="auto" hangingPunct="1">
              <a:spcBef>
                <a:spcPts val="0"/>
              </a:spcBef>
              <a:spcAft>
                <a:spcPts val="0"/>
              </a:spcAft>
              <a:buSzTx/>
              <a:buFont typeface="Wingdings" panose="05000000000000000000" pitchFamily="2" charset="2"/>
              <a:buChar char="q"/>
            </a:pPr>
            <a:r>
              <a:rPr lang="en-US" kern="1200" dirty="0" smtClean="0">
                <a:solidFill>
                  <a:srgbClr val="000000"/>
                </a:solidFill>
                <a:latin typeface="Arial"/>
                <a:ea typeface="+mn-ea"/>
                <a:cs typeface="+mn-cs"/>
              </a:rPr>
              <a:t>WIOA </a:t>
            </a:r>
            <a:r>
              <a:rPr lang="en-US" kern="1200" dirty="0">
                <a:solidFill>
                  <a:srgbClr val="000000"/>
                </a:solidFill>
                <a:latin typeface="Arial"/>
                <a:ea typeface="+mn-ea"/>
                <a:cs typeface="+mn-cs"/>
              </a:rPr>
              <a:t>Joint Policy Workgroup </a:t>
            </a:r>
            <a:endParaRPr lang="en-US" sz="1600" b="0" dirty="0" smtClean="0">
              <a:latin typeface="Arial" panose="020B0604020202020204" pitchFamily="34" charset="0"/>
              <a:cs typeface="Arial" panose="020B0604020202020204" pitchFamily="34" charset="0"/>
            </a:endParaRPr>
          </a:p>
          <a:p>
            <a:pPr marL="0" indent="0" eaLnBrk="1" fontAlgn="auto" hangingPunct="1">
              <a:spcBef>
                <a:spcPts val="0"/>
              </a:spcBef>
              <a:spcAft>
                <a:spcPts val="0"/>
              </a:spcAft>
              <a:buSzTx/>
              <a:buNone/>
            </a:pPr>
            <a:endParaRPr lang="en-US" sz="1600" b="0" dirty="0" smtClean="0">
              <a:latin typeface="Arial" panose="020B0604020202020204" pitchFamily="34" charset="0"/>
              <a:cs typeface="Arial" panose="020B0604020202020204" pitchFamily="34" charset="0"/>
            </a:endParaRPr>
          </a:p>
          <a:p>
            <a:pPr marL="187325" lvl="1" indent="0" eaLnBrk="1" fontAlgn="auto" hangingPunct="1">
              <a:spcBef>
                <a:spcPts val="0"/>
              </a:spcBef>
              <a:spcAft>
                <a:spcPts val="0"/>
              </a:spcAft>
              <a:buSzTx/>
              <a:buNone/>
            </a:pPr>
            <a:r>
              <a:rPr lang="en-US" b="0" dirty="0" smtClean="0">
                <a:latin typeface="Arial" panose="020B0604020202020204" pitchFamily="34" charset="0"/>
                <a:cs typeface="Arial" panose="020B0604020202020204" pitchFamily="34" charset="0"/>
              </a:rPr>
              <a:t>Ongoing </a:t>
            </a:r>
            <a:r>
              <a:rPr lang="en-US" b="0" dirty="0">
                <a:latin typeface="Arial" panose="020B0604020202020204" pitchFamily="34" charset="0"/>
                <a:cs typeface="Arial" panose="020B0604020202020204" pitchFamily="34" charset="0"/>
              </a:rPr>
              <a:t>WIOA policy meetings (bi-weekly) include all Partners to coordinate major activities and policies (e.g. Local Umbrella MOU development; OSCC Operator Selection; ACLS competitive procurement)</a:t>
            </a:r>
          </a:p>
          <a:p>
            <a:pPr marL="0" lvl="0" indent="0" eaLnBrk="1" fontAlgn="auto" hangingPunct="1">
              <a:spcBef>
                <a:spcPts val="0"/>
              </a:spcBef>
              <a:spcAft>
                <a:spcPts val="0"/>
              </a:spcAft>
              <a:buSzTx/>
              <a:buNone/>
            </a:pPr>
            <a:endParaRPr lang="en-US" sz="800" kern="1200" dirty="0">
              <a:solidFill>
                <a:srgbClr val="000000"/>
              </a:solidFill>
              <a:latin typeface="Arial"/>
              <a:ea typeface="+mn-ea"/>
              <a:cs typeface="+mn-cs"/>
            </a:endParaRPr>
          </a:p>
          <a:p>
            <a:pPr marL="742950" lvl="1" indent="-285750" eaLnBrk="1" fontAlgn="auto" hangingPunct="1">
              <a:spcBef>
                <a:spcPts val="0"/>
              </a:spcBef>
              <a:spcAft>
                <a:spcPts val="0"/>
              </a:spcAft>
              <a:buSzTx/>
              <a:buFont typeface="Wingdings" panose="05000000000000000000" pitchFamily="2" charset="2"/>
              <a:buChar char="§"/>
            </a:pPr>
            <a:r>
              <a:rPr lang="en-US" b="0" kern="1200" dirty="0">
                <a:solidFill>
                  <a:srgbClr val="000000"/>
                </a:solidFill>
                <a:latin typeface="Arial"/>
                <a:ea typeface="+mn-ea"/>
                <a:cs typeface="+mn-cs"/>
              </a:rPr>
              <a:t>Established in April 2016</a:t>
            </a:r>
          </a:p>
          <a:p>
            <a:pPr marL="742950" lvl="1" indent="-285750" eaLnBrk="1" fontAlgn="auto" hangingPunct="1">
              <a:spcBef>
                <a:spcPts val="0"/>
              </a:spcBef>
              <a:spcAft>
                <a:spcPts val="0"/>
              </a:spcAft>
              <a:buSzTx/>
              <a:buFont typeface="Wingdings" panose="05000000000000000000" pitchFamily="2" charset="2"/>
              <a:buChar char="§"/>
            </a:pPr>
            <a:r>
              <a:rPr lang="en-US" b="0" kern="1200" dirty="0">
                <a:solidFill>
                  <a:srgbClr val="000000"/>
                </a:solidFill>
                <a:latin typeface="Arial"/>
                <a:ea typeface="+mn-ea"/>
                <a:cs typeface="+mn-cs"/>
              </a:rPr>
              <a:t>Membership includes leadership from State Core Partners and other Workforce Partners </a:t>
            </a:r>
          </a:p>
          <a:p>
            <a:pPr marL="742950" lvl="1" indent="-285750" eaLnBrk="1" fontAlgn="auto" hangingPunct="1">
              <a:spcBef>
                <a:spcPts val="0"/>
              </a:spcBef>
              <a:spcAft>
                <a:spcPts val="0"/>
              </a:spcAft>
              <a:buSzTx/>
              <a:buFont typeface="Wingdings" panose="05000000000000000000" pitchFamily="2" charset="2"/>
              <a:buChar char="§"/>
            </a:pPr>
            <a:r>
              <a:rPr lang="en-US" b="0" kern="1200" dirty="0">
                <a:solidFill>
                  <a:srgbClr val="000000"/>
                </a:solidFill>
                <a:latin typeface="Arial"/>
                <a:ea typeface="+mn-ea"/>
                <a:cs typeface="+mn-cs"/>
              </a:rPr>
              <a:t>Bi-weekly meetings to strategize on cross agency partnerships, joint polices, guidance, and training necessary to move WIOA implementation </a:t>
            </a:r>
            <a:r>
              <a:rPr lang="en-US" b="0" kern="1200" dirty="0" smtClean="0">
                <a:solidFill>
                  <a:srgbClr val="000000"/>
                </a:solidFill>
                <a:latin typeface="Arial"/>
                <a:ea typeface="+mn-ea"/>
                <a:cs typeface="+mn-cs"/>
              </a:rPr>
              <a:t>forward</a:t>
            </a:r>
          </a:p>
          <a:p>
            <a:pPr marL="457200" lvl="1" indent="0" eaLnBrk="1" fontAlgn="auto" hangingPunct="1">
              <a:spcBef>
                <a:spcPts val="0"/>
              </a:spcBef>
              <a:spcAft>
                <a:spcPts val="0"/>
              </a:spcAft>
              <a:buSzTx/>
              <a:buNone/>
            </a:pPr>
            <a:endParaRPr lang="en-US" sz="1600" b="0" kern="1200" dirty="0">
              <a:solidFill>
                <a:srgbClr val="000000"/>
              </a:solidFill>
              <a:latin typeface="Arial"/>
              <a:ea typeface="+mn-ea"/>
              <a:cs typeface="+mn-cs"/>
            </a:endParaRPr>
          </a:p>
          <a:p>
            <a:endParaRPr lang="en-US" dirty="0"/>
          </a:p>
        </p:txBody>
      </p:sp>
    </p:spTree>
    <p:extLst>
      <p:ext uri="{BB962C8B-B14F-4D97-AF65-F5344CB8AC3E}">
        <p14:creationId xmlns:p14="http://schemas.microsoft.com/office/powerpoint/2010/main" val="37800893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69" y="36386"/>
            <a:ext cx="7552267" cy="762000"/>
          </a:xfrm>
        </p:spPr>
        <p:txBody>
          <a:bodyPr/>
          <a:lstStyle/>
          <a:p>
            <a:r>
              <a:rPr lang="en-US" cap="small" dirty="0" smtClean="0">
                <a:solidFill>
                  <a:schemeClr val="bg1"/>
                </a:solidFill>
                <a:latin typeface="+mj-lt"/>
                <a:cs typeface="Arial" panose="020B0604020202020204" pitchFamily="34" charset="0"/>
              </a:rPr>
              <a:t>What’s Next </a:t>
            </a:r>
            <a:endParaRPr lang="en-US" cap="small" dirty="0">
              <a:solidFill>
                <a:schemeClr val="bg1"/>
              </a:solidFill>
              <a:latin typeface="+mj-lt"/>
              <a:cs typeface="Arial" panose="020B0604020202020204" pitchFamily="34" charset="0"/>
            </a:endParaRPr>
          </a:p>
        </p:txBody>
      </p:sp>
      <p:sp>
        <p:nvSpPr>
          <p:cNvPr id="5" name="Content Placeholder 4"/>
          <p:cNvSpPr txBox="1">
            <a:spLocks noGrp="1"/>
          </p:cNvSpPr>
          <p:nvPr>
            <p:ph sz="half" idx="1"/>
          </p:nvPr>
        </p:nvSpPr>
        <p:spPr>
          <a:xfrm>
            <a:off x="621792" y="1340358"/>
            <a:ext cx="10963656" cy="5171288"/>
          </a:xfrm>
          <a:prstGeom prst="rect">
            <a:avLst/>
          </a:prstGeom>
          <a:noFill/>
        </p:spPr>
        <p:txBody>
          <a:bodyPr wrap="square" rtlCol="0">
            <a:spAutoFit/>
          </a:bodyPr>
          <a:lstStyle/>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IMPLEMENT THE COMBINED PLAN </a:t>
            </a:r>
            <a:endParaRPr lang="en-US" sz="2000" dirty="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Submit Regional Plan</a:t>
            </a:r>
            <a:endParaRPr lang="en-US" sz="2000" dirty="0" smtClean="0">
              <a:latin typeface="Arial" panose="020B0604020202020204" pitchFamily="34" charset="0"/>
              <a:cs typeface="Arial" panose="020B0604020202020204" pitchFamily="34" charset="0"/>
            </a:endParaRPr>
          </a:p>
          <a:p>
            <a:pPr marL="1257300" lvl="2">
              <a:lnSpc>
                <a:spcPct val="100000"/>
              </a:lnSpc>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Use Labor Market Information to Inform Plan and MOU Process</a:t>
            </a:r>
          </a:p>
          <a:p>
            <a:pPr lvl="2">
              <a:lnSpc>
                <a:spcPct val="100000"/>
              </a:lnSpc>
            </a:pPr>
            <a:endParaRPr lang="en-US" sz="2000" dirty="0" smtClean="0">
              <a:latin typeface="Arial" panose="020B0604020202020204" pitchFamily="34" charset="0"/>
              <a:cs typeface="Arial" panose="020B0604020202020204" pitchFamily="34" charset="0"/>
            </a:endParaRPr>
          </a:p>
          <a:p>
            <a:pPr marL="914400" lvl="1" indent="-457200">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Customer-Centered Design: Strengthen Local Umbrella MOUs </a:t>
            </a:r>
            <a:endParaRPr lang="en-US" sz="2000" dirty="0" smtClean="0">
              <a:latin typeface="Arial" panose="020B0604020202020204" pitchFamily="34" charset="0"/>
              <a:cs typeface="Arial" panose="020B0604020202020204" pitchFamily="34" charset="0"/>
            </a:endParaRPr>
          </a:p>
          <a:p>
            <a:pPr marL="1257300" lvl="2">
              <a:lnSpc>
                <a:spcPct val="100000"/>
              </a:lnSpc>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Strengthen Business-Driven Strategies to meet Business Customer Needs</a:t>
            </a:r>
          </a:p>
          <a:p>
            <a:pPr marL="1257300" lvl="2">
              <a:lnSpc>
                <a:spcPct val="100000"/>
              </a:lnSpc>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Strengthen Customer Flow and Career Pathway processes for Adult and Youth Across Partner Customer Populations</a:t>
            </a:r>
          </a:p>
          <a:p>
            <a:pPr lvl="2">
              <a:lnSpc>
                <a:spcPct val="100000"/>
              </a:lnSpc>
            </a:pPr>
            <a:endParaRPr lang="en-US" sz="2000" dirty="0" smtClean="0">
              <a:latin typeface="Arial" panose="020B0604020202020204" pitchFamily="34" charset="0"/>
              <a:cs typeface="Arial" panose="020B0604020202020204" pitchFamily="34" charset="0"/>
            </a:endParaRPr>
          </a:p>
          <a:p>
            <a:pPr marL="800100" lvl="1" indent="-342900">
              <a:buFont typeface="Wingdings" panose="05000000000000000000" pitchFamily="2" charset="2"/>
              <a:buChar char="§"/>
            </a:pPr>
            <a:r>
              <a:rPr lang="en-US" sz="2000" b="1" dirty="0" smtClean="0">
                <a:latin typeface="Arial" panose="020B0604020202020204" pitchFamily="34" charset="0"/>
                <a:cs typeface="Arial" panose="020B0604020202020204" pitchFamily="34" charset="0"/>
              </a:rPr>
              <a:t> Branding the Workforce System</a:t>
            </a:r>
            <a:endParaRPr lang="en-US" sz="2000" dirty="0">
              <a:latin typeface="Arial" panose="020B0604020202020204" pitchFamily="34" charset="0"/>
              <a:cs typeface="Arial" panose="020B0604020202020204" pitchFamily="34" charset="0"/>
            </a:endParaRPr>
          </a:p>
          <a:p>
            <a:pPr marL="1257300" lvl="2" indent="-342900">
              <a:lnSpc>
                <a:spcPct val="100000"/>
              </a:lnSpc>
              <a:buFont typeface="Wingdings" panose="05000000000000000000" pitchFamily="2" charset="2"/>
              <a:buChar char="v"/>
            </a:pPr>
            <a:r>
              <a:rPr lang="en-US" sz="2000" dirty="0" smtClean="0">
                <a:latin typeface="Arial" panose="020B0604020202020204" pitchFamily="34" charset="0"/>
                <a:cs typeface="Arial" panose="020B0604020202020204" pitchFamily="34" charset="0"/>
              </a:rPr>
              <a:t>All Strategies </a:t>
            </a:r>
            <a:r>
              <a:rPr lang="en-US" sz="2000" dirty="0">
                <a:latin typeface="Arial" panose="020B0604020202020204" pitchFamily="34" charset="0"/>
                <a:cs typeface="Arial" panose="020B0604020202020204" pitchFamily="34" charset="0"/>
              </a:rPr>
              <a:t>I</a:t>
            </a:r>
            <a:r>
              <a:rPr lang="en-US" sz="2000" dirty="0" smtClean="0">
                <a:latin typeface="Arial" panose="020B0604020202020204" pitchFamily="34" charset="0"/>
                <a:cs typeface="Arial" panose="020B0604020202020204" pitchFamily="34" charset="0"/>
              </a:rPr>
              <a:t>dentified in Above Process </a:t>
            </a:r>
            <a:r>
              <a:rPr lang="en-US" sz="2000" dirty="0">
                <a:latin typeface="Arial" panose="020B0604020202020204" pitchFamily="34" charset="0"/>
                <a:cs typeface="Arial" panose="020B0604020202020204" pitchFamily="34" charset="0"/>
              </a:rPr>
              <a:t>D</a:t>
            </a:r>
            <a:r>
              <a:rPr lang="en-US" sz="2000" dirty="0" smtClean="0">
                <a:latin typeface="Arial" panose="020B0604020202020204" pitchFamily="34" charset="0"/>
                <a:cs typeface="Arial" panose="020B0604020202020204" pitchFamily="34" charset="0"/>
              </a:rPr>
              <a:t>etermines the Local Product </a:t>
            </a:r>
            <a:r>
              <a:rPr lang="en-US" sz="2000" dirty="0">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ehind the Brand.</a:t>
            </a:r>
            <a:endParaRPr lang="en-US" sz="2000" dirty="0">
              <a:latin typeface="Arial" panose="020B0604020202020204" pitchFamily="34" charset="0"/>
              <a:cs typeface="Arial" panose="020B0604020202020204" pitchFamily="34" charset="0"/>
            </a:endParaRPr>
          </a:p>
          <a:p>
            <a:pPr lvl="3"/>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03754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9050" y="25773"/>
            <a:ext cx="12192000" cy="156755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616200" y="563355"/>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09600" y="206937"/>
            <a:ext cx="1264919" cy="1224501"/>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3/2/2018</a:t>
            </a:fld>
            <a:endParaRPr lang="en-US" dirty="0"/>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1898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1562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609600" y="2135605"/>
            <a:ext cx="10966704" cy="4062651"/>
          </a:xfrm>
          <a:prstGeom prst="rect">
            <a:avLst/>
          </a:prstGeom>
          <a:noFill/>
        </p:spPr>
        <p:txBody>
          <a:bodyPr wrap="square">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r>
              <a:rPr lang="en-US" sz="3600" b="1" cap="small" dirty="0" smtClean="0">
                <a:latin typeface="Arial" panose="020B0604020202020204" pitchFamily="34" charset="0"/>
                <a:cs typeface="Arial" panose="020B0604020202020204" pitchFamily="34" charset="0"/>
              </a:rPr>
              <a:t>Department of Transitional Assistance </a:t>
            </a: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2000" b="1" cap="small" dirty="0" smtClean="0">
                <a:latin typeface="Arial" panose="020B0604020202020204" pitchFamily="34" charset="0"/>
                <a:cs typeface="Arial" panose="020B0604020202020204" pitchFamily="34" charset="0"/>
              </a:rPr>
              <a:t>March 5 - 7, 2018</a:t>
            </a:r>
            <a:endParaRPr lang="en-US" sz="2000"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1600" b="1" dirty="0">
                <a:solidFill>
                  <a:srgbClr val="003366"/>
                </a:solidFill>
                <a:latin typeface="Arial" panose="020B0604020202020204" pitchFamily="34" charset="0"/>
                <a:cs typeface="Arial" panose="020B0604020202020204" pitchFamily="34" charset="0"/>
              </a:rPr>
              <a:t>		</a:t>
            </a:r>
          </a:p>
          <a:p>
            <a:pPr algn="r" fontAlgn="base">
              <a:spcBef>
                <a:spcPct val="0"/>
              </a:spcBef>
              <a:spcAft>
                <a:spcPct val="0"/>
              </a:spcAft>
              <a:defRPr/>
            </a:pPr>
            <a:r>
              <a:rPr lang="en-US" sz="2800" b="1" dirty="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2717074" y="234410"/>
            <a:ext cx="5786845" cy="1200329"/>
          </a:xfrm>
          <a:prstGeom prst="rect">
            <a:avLst/>
          </a:prstGeom>
          <a:noFill/>
        </p:spPr>
        <p:txBody>
          <a:bodyPr wrap="square" rtlCol="0">
            <a:spAutoFit/>
          </a:bodyPr>
          <a:lstStyle/>
          <a:p>
            <a:pPr algn="ctr"/>
            <a:r>
              <a:rPr lang="en-US" sz="2400" b="1" cap="small" dirty="0" smtClean="0">
                <a:solidFill>
                  <a:schemeClr val="bg1"/>
                </a:solidFill>
                <a:latin typeface="Arial" panose="020B0604020202020204" pitchFamily="34" charset="0"/>
                <a:cs typeface="Arial" panose="020B0604020202020204" pitchFamily="34" charset="0"/>
              </a:rPr>
              <a:t>Massachusetts </a:t>
            </a:r>
            <a:r>
              <a:rPr lang="en-US" sz="2400" b="1" cap="small"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cap="small" dirty="0" smtClean="0">
                <a:solidFill>
                  <a:schemeClr val="bg1"/>
                </a:solidFill>
                <a:latin typeface="Arial" panose="020B0604020202020204" pitchFamily="34" charset="0"/>
                <a:cs typeface="Arial" panose="020B0604020202020204" pitchFamily="34" charset="0"/>
              </a:rPr>
              <a:t> Puerto Rico </a:t>
            </a:r>
          </a:p>
          <a:p>
            <a:pPr algn="ctr"/>
            <a:r>
              <a:rPr lang="en-US" sz="2400" b="1" cap="small" dirty="0" smtClean="0">
                <a:solidFill>
                  <a:schemeClr val="bg1"/>
                </a:solidFill>
                <a:latin typeface="Arial" panose="020B0604020202020204" pitchFamily="34" charset="0"/>
                <a:cs typeface="Arial" panose="020B0604020202020204" pitchFamily="34" charset="0"/>
              </a:rPr>
              <a:t>National Peer-to-Peer</a:t>
            </a:r>
          </a:p>
          <a:p>
            <a:pPr algn="ctr"/>
            <a:r>
              <a:rPr lang="en-US" sz="2400" b="1" cap="small" dirty="0" smtClean="0">
                <a:solidFill>
                  <a:schemeClr val="bg1"/>
                </a:solidFill>
                <a:latin typeface="Arial" panose="020B0604020202020204" pitchFamily="34" charset="0"/>
                <a:cs typeface="Arial" panose="020B0604020202020204" pitchFamily="34" charset="0"/>
              </a:rPr>
              <a:t>Technical Assistance and Training </a:t>
            </a:r>
            <a:endParaRPr lang="en-US" sz="2400" b="1" cap="small"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778" y="234410"/>
            <a:ext cx="2858972" cy="1054566"/>
          </a:xfrm>
          <a:prstGeom prst="rect">
            <a:avLst/>
          </a:prstGeom>
        </p:spPr>
      </p:pic>
      <p:pic>
        <p:nvPicPr>
          <p:cNvPr id="13" name="Picture 12"/>
          <p:cNvPicPr>
            <a:picLocks noChangeAspect="1"/>
          </p:cNvPicPr>
          <p:nvPr/>
        </p:nvPicPr>
        <p:blipFill>
          <a:blip r:embed="rId5"/>
          <a:stretch>
            <a:fillRect/>
          </a:stretch>
        </p:blipFill>
        <p:spPr>
          <a:xfrm>
            <a:off x="5465058" y="3694592"/>
            <a:ext cx="1160283" cy="1160854"/>
          </a:xfrm>
          <a:prstGeom prst="rect">
            <a:avLst/>
          </a:prstGeom>
        </p:spPr>
      </p:pic>
    </p:spTree>
    <p:extLst>
      <p:ext uri="{BB962C8B-B14F-4D97-AF65-F5344CB8AC3E}">
        <p14:creationId xmlns:p14="http://schemas.microsoft.com/office/powerpoint/2010/main" val="498146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37" y="34001"/>
            <a:ext cx="8873655" cy="762000"/>
          </a:xfrm>
        </p:spPr>
        <p:txBody>
          <a:bodyPr/>
          <a:lstStyle/>
          <a:p>
            <a:r>
              <a:rPr lang="en-US" cap="small" dirty="0">
                <a:solidFill>
                  <a:schemeClr val="bg1"/>
                </a:solidFill>
                <a:latin typeface="Arial" pitchFamily="34" charset="0"/>
                <a:cs typeface="Arial" pitchFamily="34" charset="0"/>
              </a:rPr>
              <a:t>Department of Transitional Assistance (DTA)</a:t>
            </a:r>
          </a:p>
        </p:txBody>
      </p:sp>
      <p:sp>
        <p:nvSpPr>
          <p:cNvPr id="5" name="Content Placeholder 4"/>
          <p:cNvSpPr>
            <a:spLocks noGrp="1"/>
          </p:cNvSpPr>
          <p:nvPr>
            <p:ph sz="half" idx="1"/>
          </p:nvPr>
        </p:nvSpPr>
        <p:spPr>
          <a:xfrm>
            <a:off x="621792" y="1347216"/>
            <a:ext cx="10972800" cy="5088172"/>
          </a:xfrm>
        </p:spPr>
        <p:txBody>
          <a:bodyPr/>
          <a:lstStyle/>
          <a:p>
            <a:pPr marL="0" indent="0">
              <a:buNone/>
            </a:pPr>
            <a:r>
              <a:rPr lang="en-US" sz="1800" b="0" dirty="0">
                <a:latin typeface="+mn-lt"/>
              </a:rPr>
              <a:t>DTA’s mission is to assist and empower low-income individuals and families to meet their basic needs, improve their quality of life, and achieve long-term economic self-sufficiency. </a:t>
            </a:r>
          </a:p>
          <a:p>
            <a:pPr marL="0" indent="0">
              <a:buNone/>
            </a:pPr>
            <a:endParaRPr lang="en-US" sz="200" b="0" dirty="0" smtClean="0">
              <a:latin typeface="+mn-lt"/>
            </a:endParaRPr>
          </a:p>
          <a:p>
            <a:pPr marL="0" indent="0">
              <a:buNone/>
            </a:pPr>
            <a:r>
              <a:rPr lang="en-US" sz="1800" b="0" dirty="0" smtClean="0">
                <a:latin typeface="+mn-lt"/>
              </a:rPr>
              <a:t>DTA </a:t>
            </a:r>
            <a:r>
              <a:rPr lang="en-US" sz="1800" b="0" dirty="0">
                <a:latin typeface="+mn-lt"/>
              </a:rPr>
              <a:t>offers a comprehensive system of programs and supports to help individuals and families achieve greater economic self-sufficiency, including food and nutritional assistance cash assistance, and employment supports.  </a:t>
            </a:r>
            <a:endParaRPr lang="en-US" sz="1800" b="0" dirty="0" smtClean="0">
              <a:latin typeface="+mn-lt"/>
            </a:endParaRPr>
          </a:p>
          <a:p>
            <a:pPr marL="0" indent="0">
              <a:buNone/>
            </a:pPr>
            <a:endParaRPr lang="en-US" sz="200" b="0" dirty="0" smtClean="0">
              <a:latin typeface="+mn-lt"/>
            </a:endParaRPr>
          </a:p>
          <a:p>
            <a:pPr marL="0" indent="0">
              <a:buNone/>
            </a:pPr>
            <a:r>
              <a:rPr lang="en-US" sz="1800" b="0" dirty="0" smtClean="0">
                <a:latin typeface="+mn-lt"/>
              </a:rPr>
              <a:t>DTA </a:t>
            </a:r>
            <a:r>
              <a:rPr lang="en-US" sz="1800" b="0" dirty="0">
                <a:latin typeface="+mn-lt"/>
              </a:rPr>
              <a:t>is the state agency responsible for administering the Supplemental Nutrition Assistance Program (SNAP) and Temporary Assistance to Needy Families (TANF). </a:t>
            </a:r>
          </a:p>
          <a:p>
            <a:pPr marL="0" indent="0">
              <a:buNone/>
            </a:pPr>
            <a:endParaRPr lang="en-US" sz="200" b="0" dirty="0" smtClean="0">
              <a:latin typeface="+mn-lt"/>
            </a:endParaRPr>
          </a:p>
          <a:p>
            <a:pPr marL="0" indent="0">
              <a:buNone/>
            </a:pPr>
            <a:r>
              <a:rPr lang="en-US" sz="1800" b="0" dirty="0" smtClean="0">
                <a:latin typeface="+mn-lt"/>
              </a:rPr>
              <a:t>DTA </a:t>
            </a:r>
            <a:r>
              <a:rPr lang="en-US" sz="1800" b="0" dirty="0">
                <a:latin typeface="+mn-lt"/>
              </a:rPr>
              <a:t>serves one out of every eight residents in the Commonwealth including working families, children, elders, and people with disabilities</a:t>
            </a:r>
            <a:r>
              <a:rPr lang="en-US" sz="1800" b="0" dirty="0" smtClean="0">
                <a:latin typeface="+mn-lt"/>
              </a:rPr>
              <a:t>.</a:t>
            </a:r>
          </a:p>
          <a:p>
            <a:pPr marL="0" indent="0">
              <a:buNone/>
            </a:pPr>
            <a:endParaRPr lang="en-US" sz="200" b="0" dirty="0" smtClean="0">
              <a:latin typeface="+mn-lt"/>
            </a:endParaRPr>
          </a:p>
          <a:p>
            <a:pPr marL="0" indent="0">
              <a:buNone/>
            </a:pPr>
            <a:r>
              <a:rPr lang="en-US" sz="1800" b="0" dirty="0" smtClean="0">
                <a:latin typeface="+mn-lt"/>
              </a:rPr>
              <a:t>DTA </a:t>
            </a:r>
            <a:r>
              <a:rPr lang="en-US" sz="1800" b="0" dirty="0">
                <a:latin typeface="+mn-lt"/>
              </a:rPr>
              <a:t>operates within 5 regions and has 23 local Transitional Assistance Offices (TAOs) across the state. </a:t>
            </a:r>
          </a:p>
        </p:txBody>
      </p:sp>
    </p:spTree>
    <p:extLst>
      <p:ext uri="{BB962C8B-B14F-4D97-AF65-F5344CB8AC3E}">
        <p14:creationId xmlns:p14="http://schemas.microsoft.com/office/powerpoint/2010/main" val="19214582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181" y="27242"/>
            <a:ext cx="8619213" cy="762000"/>
          </a:xfrm>
          <a:solidFill>
            <a:schemeClr val="tx2"/>
          </a:solidFill>
        </p:spPr>
        <p:txBody>
          <a:bodyPr/>
          <a:lstStyle/>
          <a:p>
            <a:r>
              <a:rPr lang="en-US" cap="small" dirty="0">
                <a:solidFill>
                  <a:schemeClr val="bg1"/>
                </a:solidFill>
                <a:latin typeface="+mj-lt"/>
              </a:rPr>
              <a:t>DTA Engagement With WIOA &amp;</a:t>
            </a:r>
            <a:r>
              <a:rPr lang="en-US" cap="small" dirty="0" smtClean="0">
                <a:solidFill>
                  <a:schemeClr val="bg1"/>
                </a:solidFill>
                <a:latin typeface="+mj-lt"/>
              </a:rPr>
              <a:t> </a:t>
            </a:r>
            <a:r>
              <a:rPr lang="en-US" cap="small" dirty="0">
                <a:solidFill>
                  <a:schemeClr val="bg1"/>
                </a:solidFill>
                <a:latin typeface="+mj-lt"/>
              </a:rPr>
              <a:t>the Workforce System </a:t>
            </a:r>
          </a:p>
        </p:txBody>
      </p:sp>
      <p:sp>
        <p:nvSpPr>
          <p:cNvPr id="3" name="Content Placeholder 2"/>
          <p:cNvSpPr>
            <a:spLocks noGrp="1"/>
          </p:cNvSpPr>
          <p:nvPr>
            <p:ph sz="half" idx="1"/>
          </p:nvPr>
        </p:nvSpPr>
        <p:spPr>
          <a:xfrm>
            <a:off x="612648" y="1371601"/>
            <a:ext cx="10981944" cy="5029199"/>
          </a:xfrm>
        </p:spPr>
        <p:txBody>
          <a:bodyPr/>
          <a:lstStyle/>
          <a:p>
            <a:pPr marL="0" indent="0">
              <a:buNone/>
            </a:pPr>
            <a:r>
              <a:rPr lang="en-US" sz="2000" b="0" dirty="0">
                <a:latin typeface="+mn-lt"/>
              </a:rPr>
              <a:t>DTA is an essential partner in the state’s efforts to implement the Workforce Innovation and Opportunity Act (WIOA).  </a:t>
            </a:r>
          </a:p>
          <a:p>
            <a:pPr marL="0" indent="0">
              <a:buNone/>
            </a:pPr>
            <a:r>
              <a:rPr lang="en-US" sz="2000" b="0" dirty="0" smtClean="0">
                <a:latin typeface="+mn-lt"/>
              </a:rPr>
              <a:t>Since </a:t>
            </a:r>
            <a:r>
              <a:rPr lang="en-US" sz="2000" b="0" dirty="0">
                <a:latin typeface="+mn-lt"/>
              </a:rPr>
              <a:t>the submission of the combined plan, DTA has been working closely with EOLWD to plan for and implement a new, more integrated system of workforce development for DTA clients and others with significant barriers to work. </a:t>
            </a:r>
          </a:p>
          <a:p>
            <a:pPr marL="0" indent="0">
              <a:buNone/>
            </a:pPr>
            <a:r>
              <a:rPr lang="en-US" sz="2000" b="0" dirty="0" smtClean="0">
                <a:latin typeface="+mn-lt"/>
              </a:rPr>
              <a:t>DTA’s </a:t>
            </a:r>
            <a:r>
              <a:rPr lang="en-US" sz="2000" b="0" dirty="0">
                <a:latin typeface="+mn-lt"/>
              </a:rPr>
              <a:t>commitment to this effort is two-fold:</a:t>
            </a:r>
          </a:p>
          <a:p>
            <a:pPr lvl="0">
              <a:buFont typeface="Wingdings" panose="05000000000000000000" pitchFamily="2" charset="2"/>
              <a:buChar char="q"/>
            </a:pPr>
            <a:r>
              <a:rPr lang="en-US" sz="2000" b="0" dirty="0">
                <a:latin typeface="+mn-lt"/>
              </a:rPr>
              <a:t>Develop meaningful pathways to work and economic self-sufficiency for low-income, disabled and chronically un/underemployed individuals/families; and </a:t>
            </a:r>
          </a:p>
          <a:p>
            <a:pPr>
              <a:buFont typeface="Wingdings" panose="05000000000000000000" pitchFamily="2" charset="2"/>
              <a:buChar char="q"/>
            </a:pPr>
            <a:r>
              <a:rPr lang="en-US" sz="2000" b="0" dirty="0">
                <a:latin typeface="+mn-lt"/>
              </a:rPr>
              <a:t>Ensure individuals and families with significant barriers can access the workforce system with the support needed to attain and sustain employment. </a:t>
            </a:r>
          </a:p>
          <a:p>
            <a:pPr marL="0" indent="0">
              <a:buNone/>
            </a:pPr>
            <a:endParaRPr lang="en-US" sz="2000" b="0" dirty="0">
              <a:cs typeface="Arial" pitchFamily="34" charset="0"/>
            </a:endParaRPr>
          </a:p>
          <a:p>
            <a:pPr marL="0" indent="0">
              <a:buNone/>
            </a:pPr>
            <a:endParaRPr lang="en-US" sz="2000" dirty="0"/>
          </a:p>
          <a:p>
            <a:pPr marL="0" indent="0">
              <a:buNone/>
            </a:pPr>
            <a:endParaRPr lang="en-US" sz="2000" b="0" dirty="0">
              <a:cs typeface="Arial" pitchFamily="34" charset="0"/>
            </a:endParaRPr>
          </a:p>
          <a:p>
            <a:endParaRPr lang="en-US" sz="1200" b="0" dirty="0"/>
          </a:p>
          <a:p>
            <a:endParaRPr lang="en-US" sz="1200" b="0" dirty="0"/>
          </a:p>
        </p:txBody>
      </p:sp>
    </p:spTree>
    <p:extLst>
      <p:ext uri="{BB962C8B-B14F-4D97-AF65-F5344CB8AC3E}">
        <p14:creationId xmlns:p14="http://schemas.microsoft.com/office/powerpoint/2010/main" val="3994637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075" y="177205"/>
            <a:ext cx="7552267"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WIOA Implementation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11695" y="1387299"/>
            <a:ext cx="10769600" cy="4556234"/>
          </a:xfrm>
        </p:spPr>
        <p:txBody>
          <a:bodyPr/>
          <a:lstStyle/>
          <a:p>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3389350939"/>
              </p:ext>
            </p:extLst>
          </p:nvPr>
        </p:nvGraphicFramePr>
        <p:xfrm>
          <a:off x="1332807" y="1835394"/>
          <a:ext cx="8534400" cy="3660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93819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69" y="128016"/>
            <a:ext cx="8873067" cy="762000"/>
          </a:xfrm>
        </p:spPr>
        <p:txBody>
          <a:bodyPr/>
          <a:lstStyle/>
          <a:p>
            <a:r>
              <a:rPr lang="en-US" dirty="0" smtClean="0">
                <a:solidFill>
                  <a:schemeClr val="bg1"/>
                </a:solidFill>
                <a:latin typeface="+mj-lt"/>
                <a:cs typeface="Arial" panose="020B0604020202020204" pitchFamily="34" charset="0"/>
              </a:rPr>
              <a:t/>
            </a:r>
            <a:br>
              <a:rPr lang="en-US" dirty="0" smtClean="0">
                <a:solidFill>
                  <a:schemeClr val="bg1"/>
                </a:solidFill>
                <a:latin typeface="+mj-lt"/>
                <a:cs typeface="Arial" panose="020B0604020202020204" pitchFamily="34" charset="0"/>
              </a:rPr>
            </a:br>
            <a:r>
              <a:rPr lang="en-US" dirty="0" smtClean="0">
                <a:solidFill>
                  <a:schemeClr val="bg1"/>
                </a:solidFill>
                <a:latin typeface="+mj-lt"/>
                <a:cs typeface="Arial" panose="020B0604020202020204" pitchFamily="34" charset="0"/>
              </a:rPr>
              <a:t>Interagency Service Agreement: </a:t>
            </a:r>
            <a:r>
              <a:rPr lang="en-US" sz="2000" dirty="0" smtClean="0">
                <a:solidFill>
                  <a:schemeClr val="bg1"/>
                </a:solidFill>
                <a:latin typeface="+mj-lt"/>
                <a:cs typeface="Arial" panose="020B0604020202020204" pitchFamily="34" charset="0"/>
              </a:rPr>
              <a:t>Departments of </a:t>
            </a:r>
            <a:br>
              <a:rPr lang="en-US" sz="2000" dirty="0" smtClean="0">
                <a:solidFill>
                  <a:schemeClr val="bg1"/>
                </a:solidFill>
                <a:latin typeface="+mj-lt"/>
                <a:cs typeface="Arial" panose="020B0604020202020204" pitchFamily="34" charset="0"/>
              </a:rPr>
            </a:br>
            <a:r>
              <a:rPr lang="en-US" sz="2000" dirty="0" smtClean="0">
                <a:solidFill>
                  <a:schemeClr val="bg1"/>
                </a:solidFill>
                <a:latin typeface="+mj-lt"/>
                <a:cs typeface="Arial" panose="020B0604020202020204" pitchFamily="34" charset="0"/>
              </a:rPr>
              <a:t>Career Services &amp; Transitional Assistance</a:t>
            </a:r>
            <a:endParaRPr lang="en-US" sz="1800" dirty="0">
              <a:solidFill>
                <a:schemeClr val="bg1"/>
              </a:solidFill>
              <a:latin typeface="+mj-lt"/>
              <a:cs typeface="Arial" panose="020B0604020202020204" pitchFamily="34" charset="0"/>
            </a:endParaRPr>
          </a:p>
        </p:txBody>
      </p:sp>
      <p:sp>
        <p:nvSpPr>
          <p:cNvPr id="3" name="Content Placeholder 2"/>
          <p:cNvSpPr>
            <a:spLocks noGrp="1"/>
          </p:cNvSpPr>
          <p:nvPr>
            <p:ph sz="half" idx="1"/>
          </p:nvPr>
        </p:nvSpPr>
        <p:spPr>
          <a:xfrm>
            <a:off x="630936" y="1371601"/>
            <a:ext cx="10954512" cy="5029199"/>
          </a:xfrm>
        </p:spPr>
        <p:txBody>
          <a:bodyPr/>
          <a:lstStyle/>
          <a:p>
            <a:pPr marL="0" lvl="0" indent="0">
              <a:buNone/>
            </a:pPr>
            <a:r>
              <a:rPr lang="en-US" sz="2000" b="0" dirty="0" smtClean="0">
                <a:latin typeface="Arial" panose="020B0604020202020204" pitchFamily="34" charset="0"/>
                <a:cs typeface="Arial" panose="020B0604020202020204" pitchFamily="34" charset="0"/>
              </a:rPr>
              <a:t>Interagency </a:t>
            </a:r>
            <a:r>
              <a:rPr lang="en-US" sz="2000" b="0" dirty="0">
                <a:latin typeface="Arial" panose="020B0604020202020204" pitchFamily="34" charset="0"/>
                <a:cs typeface="Arial" panose="020B0604020202020204" pitchFamily="34" charset="0"/>
              </a:rPr>
              <a:t>Services </a:t>
            </a:r>
            <a:r>
              <a:rPr lang="en-US" sz="2000" b="0" dirty="0" smtClean="0">
                <a:latin typeface="Arial" panose="020B0604020202020204" pitchFamily="34" charset="0"/>
                <a:cs typeface="Arial" panose="020B0604020202020204" pitchFamily="34" charset="0"/>
              </a:rPr>
              <a:t>Agreement (ISA) executed to set </a:t>
            </a:r>
            <a:r>
              <a:rPr lang="en-US" sz="2000" b="0" dirty="0">
                <a:latin typeface="Arial" panose="020B0604020202020204" pitchFamily="34" charset="0"/>
                <a:cs typeface="Arial" panose="020B0604020202020204" pitchFamily="34" charset="0"/>
              </a:rPr>
              <a:t>expectations for local </a:t>
            </a:r>
            <a:r>
              <a:rPr lang="en-US" sz="2000" b="0" dirty="0" smtClean="0">
                <a:latin typeface="Arial" panose="020B0604020202020204" pitchFamily="34" charset="0"/>
                <a:cs typeface="Arial" panose="020B0604020202020204" pitchFamily="34" charset="0"/>
              </a:rPr>
              <a:t>collaboration, service delivery and performance </a:t>
            </a:r>
            <a:r>
              <a:rPr lang="en-US" sz="2000" i="1" dirty="0" smtClean="0">
                <a:latin typeface="Arial" panose="020B0604020202020204" pitchFamily="34" charset="0"/>
                <a:cs typeface="Arial" panose="020B0604020202020204" pitchFamily="34" charset="0"/>
              </a:rPr>
              <a:t>AND TO </a:t>
            </a:r>
            <a:r>
              <a:rPr lang="en-US" sz="2000" b="0" dirty="0" smtClean="0">
                <a:latin typeface="Arial" panose="020B0604020202020204" pitchFamily="34" charset="0"/>
                <a:cs typeface="Arial" panose="020B0604020202020204" pitchFamily="34" charset="0"/>
              </a:rPr>
              <a:t>provide funding for shared and infrastructure costs ($</a:t>
            </a:r>
            <a:r>
              <a:rPr lang="en-US" sz="2000" b="0" dirty="0">
                <a:latin typeface="Arial" panose="020B0604020202020204" pitchFamily="34" charset="0"/>
                <a:cs typeface="Arial" panose="020B0604020202020204" pitchFamily="34" charset="0"/>
              </a:rPr>
              <a:t>500,000 in FY17, $1M in </a:t>
            </a:r>
            <a:r>
              <a:rPr lang="en-US" sz="2000" b="0" dirty="0" smtClean="0">
                <a:latin typeface="Arial" panose="020B0604020202020204" pitchFamily="34" charset="0"/>
                <a:cs typeface="Arial" panose="020B0604020202020204" pitchFamily="34" charset="0"/>
              </a:rPr>
              <a:t>FY18, $1M in FY19): </a:t>
            </a:r>
          </a:p>
          <a:p>
            <a:pPr marL="0" lvl="0" indent="0">
              <a:buNone/>
            </a:pPr>
            <a:r>
              <a:rPr lang="en-US" sz="2000" b="0" dirty="0" smtClean="0">
                <a:latin typeface="Arial" panose="020B0604020202020204" pitchFamily="34" charset="0"/>
                <a:cs typeface="Arial" panose="020B0604020202020204" pitchFamily="34" charset="0"/>
              </a:rPr>
              <a:t>Purpose/expected outcomes :</a:t>
            </a: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Satisfaction of WIOA requirements for shared costs and infrastructure;</a:t>
            </a: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Increased partnership between DTA local offices (“TAOs” and One-Stop Career Centers (“OSCCs”);</a:t>
            </a: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Joint articulation of career pathway models for low-income individuals, including DTA clients;</a:t>
            </a: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Increased DTA client engagement and participation at the OSCCs via prioritization of TANF/SNAP recipients; and</a:t>
            </a: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Increased DTA client job placement and retention.</a:t>
            </a:r>
            <a:endParaRPr lang="en-US" sz="2000" b="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4306868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81" y="173546"/>
            <a:ext cx="7398707" cy="762000"/>
          </a:xfrm>
        </p:spPr>
        <p:txBody>
          <a:bodyPr/>
          <a:lstStyle/>
          <a:p>
            <a:r>
              <a:rPr lang="en-US" dirty="0" smtClean="0">
                <a:solidFill>
                  <a:schemeClr val="bg1"/>
                </a:solidFill>
              </a:rPr>
              <a:t>Responsibilities </a:t>
            </a:r>
            <a:r>
              <a:rPr lang="en-US" dirty="0">
                <a:solidFill>
                  <a:schemeClr val="bg1"/>
                </a:solidFill>
              </a:rPr>
              <a:t>under ISA</a:t>
            </a:r>
          </a:p>
        </p:txBody>
      </p:sp>
      <p:sp>
        <p:nvSpPr>
          <p:cNvPr id="3" name="Content Placeholder 2"/>
          <p:cNvSpPr>
            <a:spLocks noGrp="1"/>
          </p:cNvSpPr>
          <p:nvPr>
            <p:ph sz="half" idx="1"/>
          </p:nvPr>
        </p:nvSpPr>
        <p:spPr>
          <a:xfrm>
            <a:off x="448056" y="999744"/>
            <a:ext cx="5056632" cy="5181600"/>
          </a:xfrm>
        </p:spPr>
        <p:txBody>
          <a:bodyPr>
            <a:noAutofit/>
          </a:bodyPr>
          <a:lstStyle/>
          <a:p>
            <a:pPr marL="0" indent="0">
              <a:buNone/>
            </a:pPr>
            <a:r>
              <a:rPr lang="en-US" sz="1800" dirty="0">
                <a:solidFill>
                  <a:schemeClr val="tx1"/>
                </a:solidFill>
                <a:latin typeface="Arial" panose="020B0604020202020204" pitchFamily="34" charset="0"/>
                <a:cs typeface="Arial" panose="020B0604020202020204" pitchFamily="34" charset="0"/>
              </a:rPr>
              <a:t>State Partners (DTA/DCS) </a:t>
            </a:r>
            <a:endParaRPr lang="en-US" sz="1800" dirty="0" smtClean="0">
              <a:solidFill>
                <a:schemeClr val="tx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Jointly develop guidance </a:t>
            </a:r>
            <a:r>
              <a:rPr lang="en-US" sz="1800" b="0" dirty="0" smtClean="0">
                <a:solidFill>
                  <a:schemeClr val="tx1"/>
                </a:solidFill>
                <a:latin typeface="Arial" panose="020B0604020202020204" pitchFamily="34" charset="0"/>
                <a:cs typeface="Arial" panose="020B0604020202020204" pitchFamily="34" charset="0"/>
              </a:rPr>
              <a:t>for use of funds, expected services to be delivered and outcomes to be achieved. </a:t>
            </a:r>
            <a:r>
              <a:rPr lang="en-US" sz="1800" b="0" dirty="0">
                <a:solidFill>
                  <a:schemeClr val="tx1"/>
                </a:solidFill>
                <a:latin typeface="Arial" panose="020B0604020202020204" pitchFamily="34" charset="0"/>
                <a:cs typeface="Arial" panose="020B0604020202020204" pitchFamily="34" charset="0"/>
              </a:rPr>
              <a:t>  </a:t>
            </a:r>
          </a:p>
          <a:p>
            <a:pPr>
              <a:buClrTx/>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Review of local MOUs </a:t>
            </a:r>
            <a:r>
              <a:rPr lang="en-US" sz="1800" b="0" dirty="0" smtClean="0">
                <a:solidFill>
                  <a:schemeClr val="tx1"/>
                </a:solidFill>
                <a:latin typeface="Arial" panose="020B0604020202020204" pitchFamily="34" charset="0"/>
                <a:cs typeface="Arial" panose="020B0604020202020204" pitchFamily="34" charset="0"/>
              </a:rPr>
              <a:t>to ensure alignment with the purpose and goals of the ISA. </a:t>
            </a:r>
            <a:endParaRPr lang="en-US" sz="1800" b="0" dirty="0">
              <a:solidFill>
                <a:schemeClr val="tx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Negotiate</a:t>
            </a:r>
            <a:r>
              <a:rPr lang="en-US" sz="1800" b="0" dirty="0" smtClean="0">
                <a:solidFill>
                  <a:schemeClr val="tx1"/>
                </a:solidFill>
                <a:latin typeface="Arial" panose="020B0604020202020204" pitchFamily="34" charset="0"/>
                <a:cs typeface="Arial" panose="020B0604020202020204" pitchFamily="34" charset="0"/>
              </a:rPr>
              <a:t> shared and infrastructure costs/approach. </a:t>
            </a:r>
            <a:endParaRPr lang="en-US" sz="1800" b="0" dirty="0">
              <a:solidFill>
                <a:schemeClr val="tx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Develop and issue quarterly reports </a:t>
            </a:r>
            <a:r>
              <a:rPr lang="en-US" sz="1800" b="0" dirty="0" smtClean="0">
                <a:solidFill>
                  <a:schemeClr val="tx1"/>
                </a:solidFill>
                <a:latin typeface="Arial" panose="020B0604020202020204" pitchFamily="34" charset="0"/>
                <a:cs typeface="Arial" panose="020B0604020202020204" pitchFamily="34" charset="0"/>
              </a:rPr>
              <a:t>on the number of referrals, types of activities and services provided. </a:t>
            </a:r>
            <a:endParaRPr lang="en-US" sz="1800" b="0" dirty="0">
              <a:solidFill>
                <a:schemeClr val="tx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DCS distributes and manages DTA funds </a:t>
            </a:r>
            <a:r>
              <a:rPr lang="en-US" sz="1800" b="0" dirty="0" smtClean="0">
                <a:solidFill>
                  <a:schemeClr val="tx1"/>
                </a:solidFill>
                <a:latin typeface="Arial" panose="020B0604020202020204" pitchFamily="34" charset="0"/>
                <a:cs typeface="Arial" panose="020B0604020202020204" pitchFamily="34" charset="0"/>
              </a:rPr>
              <a:t>in support of the ISA. </a:t>
            </a:r>
          </a:p>
          <a:p>
            <a:pPr>
              <a:buClrTx/>
              <a:buFont typeface="Wingdings" panose="05000000000000000000" pitchFamily="2" charset="2"/>
              <a:buChar char="q"/>
            </a:pPr>
            <a:r>
              <a:rPr lang="en-US" sz="1800" dirty="0" smtClean="0">
                <a:solidFill>
                  <a:schemeClr val="tx1"/>
                </a:solidFill>
                <a:latin typeface="Arial" panose="020B0604020202020204" pitchFamily="34" charset="0"/>
                <a:cs typeface="Arial" panose="020B0604020202020204" pitchFamily="34" charset="0"/>
              </a:rPr>
              <a:t>DTA with DCS will monitor </a:t>
            </a:r>
            <a:r>
              <a:rPr lang="en-US" sz="1800" b="0" dirty="0" smtClean="0">
                <a:solidFill>
                  <a:schemeClr val="tx1"/>
                </a:solidFill>
                <a:latin typeface="Arial" panose="020B0604020202020204" pitchFamily="34" charset="0"/>
                <a:cs typeface="Arial" panose="020B0604020202020204" pitchFamily="34" charset="0"/>
              </a:rPr>
              <a:t>the delivery of services.</a:t>
            </a:r>
          </a:p>
        </p:txBody>
      </p:sp>
      <p:sp>
        <p:nvSpPr>
          <p:cNvPr id="4" name="Content Placeholder 3"/>
          <p:cNvSpPr>
            <a:spLocks noGrp="1"/>
          </p:cNvSpPr>
          <p:nvPr>
            <p:ph sz="half" idx="2"/>
          </p:nvPr>
        </p:nvSpPr>
        <p:spPr>
          <a:xfrm>
            <a:off x="5568696" y="999744"/>
            <a:ext cx="6473952" cy="5181600"/>
          </a:xfrm>
          <a:noFill/>
          <a:ln w="9525">
            <a:noFill/>
            <a:miter lim="800000"/>
            <a:headEnd/>
            <a:tailEnd/>
          </a:ln>
        </p:spPr>
        <p:txBody>
          <a:bodyPr vert="horz" wrap="square" lIns="45720" tIns="46038" rIns="45720" bIns="46038" numCol="1" anchor="t" anchorCtr="0" compatLnSpc="1">
            <a:prstTxWarp prst="textNoShape">
              <a:avLst/>
            </a:prstTxWarp>
            <a:noAutofit/>
          </a:bodyPr>
          <a:lstStyle/>
          <a:p>
            <a:pPr marL="0" indent="0">
              <a:buNone/>
            </a:pPr>
            <a:r>
              <a:rPr lang="en-US" sz="1800" dirty="0" smtClean="0">
                <a:solidFill>
                  <a:schemeClr val="tx1"/>
                </a:solidFill>
                <a:latin typeface="Arial" panose="020B0604020202020204" pitchFamily="34" charset="0"/>
                <a:cs typeface="Arial" panose="020B0604020202020204" pitchFamily="34" charset="0"/>
              </a:rPr>
              <a:t>Local </a:t>
            </a:r>
            <a:r>
              <a:rPr lang="en-US" sz="1800" dirty="0">
                <a:solidFill>
                  <a:schemeClr val="tx1"/>
                </a:solidFill>
                <a:latin typeface="Arial" panose="020B0604020202020204" pitchFamily="34" charset="0"/>
                <a:cs typeface="Arial" panose="020B0604020202020204" pitchFamily="34" charset="0"/>
              </a:rPr>
              <a:t>Partners (</a:t>
            </a:r>
            <a:r>
              <a:rPr lang="en-US" sz="1800" dirty="0" smtClean="0">
                <a:solidFill>
                  <a:schemeClr val="tx1"/>
                </a:solidFill>
                <a:latin typeface="Arial" panose="020B0604020202020204" pitchFamily="34" charset="0"/>
                <a:cs typeface="Arial" panose="020B0604020202020204" pitchFamily="34" charset="0"/>
              </a:rPr>
              <a:t>DTA Office / Career Centers) </a:t>
            </a:r>
            <a:endParaRPr lang="en-US" sz="1800" dirty="0">
              <a:solidFill>
                <a:schemeClr val="tx1"/>
              </a:solidFill>
              <a:latin typeface="Arial" panose="020B0604020202020204" pitchFamily="34" charset="0"/>
              <a:cs typeface="Arial" panose="020B0604020202020204" pitchFamily="34" charset="0"/>
            </a:endParaRPr>
          </a:p>
          <a:p>
            <a:pPr>
              <a:buClrTx/>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Designating staff from </a:t>
            </a:r>
            <a:r>
              <a:rPr lang="en-US" sz="1800" dirty="0" smtClean="0">
                <a:solidFill>
                  <a:schemeClr val="tx1"/>
                </a:solidFill>
                <a:latin typeface="Arial" panose="020B0604020202020204" pitchFamily="34" charset="0"/>
                <a:cs typeface="Arial" panose="020B0604020202020204" pitchFamily="34" charset="0"/>
              </a:rPr>
              <a:t>both systems</a:t>
            </a:r>
            <a:r>
              <a:rPr lang="en-US" sz="1800" b="0" dirty="0" smtClean="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to work together on behalf of DTA clients.</a:t>
            </a:r>
          </a:p>
          <a:p>
            <a:pPr>
              <a:buClrTx/>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Co-location of DTA staff at the OSCC </a:t>
            </a:r>
            <a:r>
              <a:rPr lang="en-US" sz="1800" b="0" dirty="0">
                <a:solidFill>
                  <a:schemeClr val="tx1"/>
                </a:solidFill>
                <a:latin typeface="Arial" panose="020B0604020202020204" pitchFamily="34" charset="0"/>
                <a:cs typeface="Arial" panose="020B0604020202020204" pitchFamily="34" charset="0"/>
              </a:rPr>
              <a:t>to provide support, information and resources to OSCC staff and DTA clients.</a:t>
            </a:r>
          </a:p>
          <a:p>
            <a:pPr>
              <a:buClrTx/>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Training for OSCC staff </a:t>
            </a:r>
            <a:r>
              <a:rPr lang="en-US" sz="1800" b="0" dirty="0">
                <a:solidFill>
                  <a:schemeClr val="tx1"/>
                </a:solidFill>
                <a:latin typeface="Arial" panose="020B0604020202020204" pitchFamily="34" charset="0"/>
                <a:cs typeface="Arial" panose="020B0604020202020204" pitchFamily="34" charset="0"/>
              </a:rPr>
              <a:t>on the eligibility, work participation and other requirements of the TAFDC and SNAP Programs. </a:t>
            </a:r>
          </a:p>
          <a:p>
            <a:pPr>
              <a:buClrTx/>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Establishing</a:t>
            </a:r>
            <a:r>
              <a:rPr lang="en-US" sz="1800" b="0"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formal client referral mechanisms </a:t>
            </a:r>
            <a:r>
              <a:rPr lang="en-US" sz="1800" b="0" dirty="0">
                <a:solidFill>
                  <a:schemeClr val="tx1"/>
                </a:solidFill>
                <a:latin typeface="Arial" panose="020B0604020202020204" pitchFamily="34" charset="0"/>
                <a:cs typeface="Arial" panose="020B0604020202020204" pitchFamily="34" charset="0"/>
              </a:rPr>
              <a:t>between DTA and the OSCC.</a:t>
            </a:r>
          </a:p>
          <a:p>
            <a:pPr>
              <a:buClrTx/>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Working jointly to address key challenges for TAFDC and SNAP clients </a:t>
            </a:r>
            <a:r>
              <a:rPr lang="en-US" sz="1800" b="0" dirty="0">
                <a:solidFill>
                  <a:schemeClr val="tx1"/>
                </a:solidFill>
                <a:latin typeface="Arial" panose="020B0604020202020204" pitchFamily="34" charset="0"/>
                <a:cs typeface="Arial" panose="020B0604020202020204" pitchFamily="34" charset="0"/>
              </a:rPr>
              <a:t>to participate in OSCCs activities such as transportation and child care. </a:t>
            </a:r>
          </a:p>
          <a:p>
            <a:pPr>
              <a:buClrTx/>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Working jointly to ensure that TAFDC and SNAP clients receive tailored </a:t>
            </a:r>
            <a:r>
              <a:rPr lang="en-US" sz="1800" dirty="0" smtClean="0">
                <a:solidFill>
                  <a:schemeClr val="tx1"/>
                </a:solidFill>
                <a:latin typeface="Arial" panose="020B0604020202020204" pitchFamily="34" charset="0"/>
                <a:cs typeface="Arial" panose="020B0604020202020204" pitchFamily="34" charset="0"/>
              </a:rPr>
              <a:t>services</a:t>
            </a:r>
            <a:r>
              <a:rPr lang="en-US" sz="1800" b="0" dirty="0" smtClean="0">
                <a:solidFill>
                  <a:schemeClr val="tx1"/>
                </a:solidFill>
                <a:latin typeface="Arial" panose="020B0604020202020204" pitchFamily="34" charset="0"/>
                <a:cs typeface="Arial" panose="020B0604020202020204" pitchFamily="34" charset="0"/>
              </a:rPr>
              <a:t>, including job </a:t>
            </a:r>
            <a:r>
              <a:rPr lang="en-US" sz="1800" b="0" dirty="0">
                <a:solidFill>
                  <a:schemeClr val="tx1"/>
                </a:solidFill>
                <a:latin typeface="Arial" panose="020B0604020202020204" pitchFamily="34" charset="0"/>
                <a:cs typeface="Arial" panose="020B0604020202020204" pitchFamily="34" charset="0"/>
              </a:rPr>
              <a:t>readiness, job matching, coaching and employment supports.</a:t>
            </a:r>
          </a:p>
        </p:txBody>
      </p:sp>
    </p:spTree>
    <p:extLst>
      <p:ext uri="{BB962C8B-B14F-4D97-AF65-F5344CB8AC3E}">
        <p14:creationId xmlns:p14="http://schemas.microsoft.com/office/powerpoint/2010/main" val="258722049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9050" y="25773"/>
            <a:ext cx="12192000" cy="156755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616200" y="563355"/>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09600" y="206937"/>
            <a:ext cx="1264919" cy="1224501"/>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3/2/2018</a:t>
            </a:fld>
            <a:endParaRPr lang="en-US" dirty="0"/>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1898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1562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609600" y="2135605"/>
            <a:ext cx="10966704" cy="3570208"/>
          </a:xfrm>
          <a:prstGeom prst="rect">
            <a:avLst/>
          </a:prstGeom>
          <a:noFill/>
        </p:spPr>
        <p:txBody>
          <a:bodyPr wrap="square">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r>
              <a:rPr lang="en-US" sz="3200" b="1" cap="small" dirty="0" smtClean="0">
                <a:latin typeface="Arial" panose="020B0604020202020204" pitchFamily="34" charset="0"/>
                <a:cs typeface="Arial" panose="020B0604020202020204" pitchFamily="34" charset="0"/>
              </a:rPr>
              <a:t>Department of Elementary and Secondary Education</a:t>
            </a:r>
          </a:p>
          <a:p>
            <a:pPr algn="ctr" fontAlgn="base">
              <a:spcBef>
                <a:spcPct val="0"/>
              </a:spcBef>
              <a:spcAft>
                <a:spcPct val="0"/>
              </a:spcAft>
              <a:defRPr/>
            </a:pPr>
            <a:r>
              <a:rPr lang="en-US" sz="2800" b="1" cap="small" dirty="0">
                <a:latin typeface="Calibri" pitchFamily="34" charset="0"/>
                <a:cs typeface="Arial" panose="020B0604020202020204" pitchFamily="34" charset="0"/>
              </a:rPr>
              <a:t>Adult Community Learning Services</a:t>
            </a: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2000" b="1" cap="small" dirty="0" smtClean="0">
                <a:latin typeface="Arial" panose="020B0604020202020204" pitchFamily="34" charset="0"/>
                <a:cs typeface="Arial" panose="020B0604020202020204" pitchFamily="34" charset="0"/>
              </a:rPr>
              <a:t>March 5 - 7, 2018</a:t>
            </a:r>
            <a:endParaRPr lang="en-US" sz="2000"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1600" b="1" dirty="0">
                <a:solidFill>
                  <a:srgbClr val="003366"/>
                </a:solidFill>
                <a:latin typeface="Arial" panose="020B0604020202020204" pitchFamily="34" charset="0"/>
                <a:cs typeface="Arial" panose="020B0604020202020204" pitchFamily="34" charset="0"/>
              </a:rPr>
              <a:t>		</a:t>
            </a:r>
          </a:p>
          <a:p>
            <a:pPr algn="r" fontAlgn="base">
              <a:spcBef>
                <a:spcPct val="0"/>
              </a:spcBef>
              <a:spcAft>
                <a:spcPct val="0"/>
              </a:spcAft>
              <a:defRPr/>
            </a:pPr>
            <a:r>
              <a:rPr lang="en-US" sz="2800" b="1" dirty="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2717074" y="234410"/>
            <a:ext cx="5786845" cy="1200329"/>
          </a:xfrm>
          <a:prstGeom prst="rect">
            <a:avLst/>
          </a:prstGeom>
          <a:noFill/>
        </p:spPr>
        <p:txBody>
          <a:bodyPr wrap="square" rtlCol="0">
            <a:spAutoFit/>
          </a:bodyPr>
          <a:lstStyle/>
          <a:p>
            <a:pPr algn="ctr"/>
            <a:r>
              <a:rPr lang="en-US" sz="2400" b="1" cap="small" dirty="0" smtClean="0">
                <a:solidFill>
                  <a:schemeClr val="bg1"/>
                </a:solidFill>
                <a:latin typeface="Arial" panose="020B0604020202020204" pitchFamily="34" charset="0"/>
                <a:cs typeface="Arial" panose="020B0604020202020204" pitchFamily="34" charset="0"/>
              </a:rPr>
              <a:t>Massachusetts </a:t>
            </a:r>
            <a:r>
              <a:rPr lang="en-US" sz="2400" b="1" cap="small"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cap="small" dirty="0" smtClean="0">
                <a:solidFill>
                  <a:schemeClr val="bg1"/>
                </a:solidFill>
                <a:latin typeface="Arial" panose="020B0604020202020204" pitchFamily="34" charset="0"/>
                <a:cs typeface="Arial" panose="020B0604020202020204" pitchFamily="34" charset="0"/>
              </a:rPr>
              <a:t> Puerto Rico </a:t>
            </a:r>
          </a:p>
          <a:p>
            <a:pPr algn="ctr"/>
            <a:r>
              <a:rPr lang="en-US" sz="2400" b="1" cap="small" dirty="0" smtClean="0">
                <a:solidFill>
                  <a:schemeClr val="bg1"/>
                </a:solidFill>
                <a:latin typeface="Arial" panose="020B0604020202020204" pitchFamily="34" charset="0"/>
                <a:cs typeface="Arial" panose="020B0604020202020204" pitchFamily="34" charset="0"/>
              </a:rPr>
              <a:t>National Peer-to-Peer</a:t>
            </a:r>
          </a:p>
          <a:p>
            <a:pPr algn="ctr"/>
            <a:r>
              <a:rPr lang="en-US" sz="2400" b="1" cap="small" dirty="0" smtClean="0">
                <a:solidFill>
                  <a:schemeClr val="bg1"/>
                </a:solidFill>
                <a:latin typeface="Arial" panose="020B0604020202020204" pitchFamily="34" charset="0"/>
                <a:cs typeface="Arial" panose="020B0604020202020204" pitchFamily="34" charset="0"/>
              </a:rPr>
              <a:t>Technical Assistance and Training </a:t>
            </a:r>
            <a:endParaRPr lang="en-US" sz="2400" b="1" cap="small"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778" y="234410"/>
            <a:ext cx="2858972" cy="1054566"/>
          </a:xfrm>
          <a:prstGeom prst="rect">
            <a:avLst/>
          </a:prstGeom>
        </p:spPr>
      </p:pic>
    </p:spTree>
    <p:extLst>
      <p:ext uri="{BB962C8B-B14F-4D97-AF65-F5344CB8AC3E}">
        <p14:creationId xmlns:p14="http://schemas.microsoft.com/office/powerpoint/2010/main" val="3711475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228600"/>
            <a:ext cx="8087272" cy="704088"/>
          </a:xfrm>
          <a:solidFill>
            <a:schemeClr val="tx2"/>
          </a:solidFill>
        </p:spPr>
        <p:txBody>
          <a:bodyPr/>
          <a:lstStyle/>
          <a:p>
            <a:r>
              <a:rPr lang="en-US" cap="small" dirty="0">
                <a:solidFill>
                  <a:schemeClr val="bg1"/>
                </a:solidFill>
                <a:cs typeface="Book Antiqua" pitchFamily="18" charset="0"/>
              </a:rPr>
              <a:t>Department of Elementary and Secondary Education</a:t>
            </a:r>
          </a:p>
        </p:txBody>
      </p:sp>
      <p:sp>
        <p:nvSpPr>
          <p:cNvPr id="3" name="Content Placeholder 2"/>
          <p:cNvSpPr>
            <a:spLocks noGrp="1"/>
          </p:cNvSpPr>
          <p:nvPr>
            <p:ph sz="half" idx="1"/>
          </p:nvPr>
        </p:nvSpPr>
        <p:spPr>
          <a:xfrm>
            <a:off x="621792" y="1243983"/>
            <a:ext cx="10963656" cy="5181600"/>
          </a:xfrm>
        </p:spPr>
        <p:txBody>
          <a:bodyPr/>
          <a:lstStyle/>
          <a:p>
            <a:pPr>
              <a:buClrTx/>
              <a:buFont typeface="Wingdings" panose="05000000000000000000" pitchFamily="2" charset="2"/>
              <a:buChar char="q"/>
            </a:pPr>
            <a:r>
              <a:rPr lang="en-US" sz="2000" b="0" dirty="0">
                <a:solidFill>
                  <a:schemeClr val="tx1"/>
                </a:solidFill>
                <a:latin typeface="Arial Narrow" panose="020B0606020202030204" pitchFamily="34" charset="0"/>
              </a:rPr>
              <a:t>Adult and Community Learning Services (ACLS) administers Title II (AEFLA</a:t>
            </a:r>
            <a:r>
              <a:rPr lang="en-US" sz="2000" b="0" dirty="0" smtClean="0">
                <a:solidFill>
                  <a:schemeClr val="tx1"/>
                </a:solidFill>
                <a:latin typeface="Arial Narrow" panose="020B0606020202030204" pitchFamily="34" charset="0"/>
              </a:rPr>
              <a:t>)</a:t>
            </a:r>
            <a:endParaRPr lang="en-US" sz="2000" b="0" dirty="0">
              <a:solidFill>
                <a:schemeClr val="tx1"/>
              </a:solidFill>
              <a:latin typeface="Arial Narrow" panose="020B0606020202030204" pitchFamily="34" charset="0"/>
            </a:endParaRPr>
          </a:p>
          <a:p>
            <a:pPr>
              <a:buClrTx/>
              <a:buFont typeface="Wingdings" panose="05000000000000000000" pitchFamily="2" charset="2"/>
              <a:buChar char="q"/>
            </a:pPr>
            <a:r>
              <a:rPr lang="en-US" sz="2000" b="0" dirty="0">
                <a:solidFill>
                  <a:schemeClr val="tx1"/>
                </a:solidFill>
                <a:latin typeface="Arial Narrow" panose="020B0606020202030204" pitchFamily="34" charset="0"/>
              </a:rPr>
              <a:t>Award federal and state funding to a diverse network of approximately 100 providers across all 16 </a:t>
            </a:r>
            <a:r>
              <a:rPr lang="en-US" sz="2000" b="0" dirty="0" smtClean="0">
                <a:solidFill>
                  <a:schemeClr val="tx1"/>
                </a:solidFill>
                <a:latin typeface="Arial Narrow" panose="020B0606020202030204" pitchFamily="34" charset="0"/>
              </a:rPr>
              <a:t>local workforce areas</a:t>
            </a:r>
            <a:endParaRPr lang="en-US" sz="2000" b="0" dirty="0">
              <a:solidFill>
                <a:schemeClr val="tx1"/>
              </a:solidFill>
              <a:latin typeface="Arial Narrow" panose="020B0606020202030204" pitchFamily="34" charset="0"/>
            </a:endParaRPr>
          </a:p>
          <a:p>
            <a:pPr>
              <a:buClrTx/>
              <a:buFont typeface="Wingdings" panose="05000000000000000000" pitchFamily="2" charset="2"/>
              <a:buChar char="q"/>
            </a:pPr>
            <a:r>
              <a:rPr lang="en-US" sz="2000" b="0" dirty="0">
                <a:solidFill>
                  <a:schemeClr val="tx1"/>
                </a:solidFill>
                <a:latin typeface="Arial Narrow" panose="020B0606020202030204" pitchFamily="34" charset="0"/>
              </a:rPr>
              <a:t>Basic literacy and numeracy skills, adult secondary education and HSE preparation, English language acquisition, work readiness and career exploration, family literacy, and </a:t>
            </a:r>
            <a:r>
              <a:rPr lang="en-US" sz="2000" b="0" dirty="0" smtClean="0">
                <a:solidFill>
                  <a:schemeClr val="tx1"/>
                </a:solidFill>
                <a:latin typeface="Arial Narrow" panose="020B0606020202030204" pitchFamily="34" charset="0"/>
              </a:rPr>
              <a:t>integrated education and training. </a:t>
            </a:r>
          </a:p>
          <a:p>
            <a:pPr>
              <a:buClrTx/>
              <a:buFont typeface="Wingdings" panose="05000000000000000000" pitchFamily="2" charset="2"/>
              <a:buChar char="q"/>
            </a:pPr>
            <a:r>
              <a:rPr lang="en-US" sz="2000" b="0" dirty="0" smtClean="0">
                <a:solidFill>
                  <a:schemeClr val="tx1"/>
                </a:solidFill>
                <a:latin typeface="Arial Narrow" panose="020B0606020202030204" pitchFamily="34" charset="0"/>
              </a:rPr>
              <a:t>The current system  serves approximately 19,000 adults annually and consists of the following program types: </a:t>
            </a:r>
          </a:p>
          <a:p>
            <a:pPr lvl="2">
              <a:buClrTx/>
              <a:buFont typeface="Wingdings" panose="05000000000000000000" pitchFamily="2" charset="2"/>
              <a:buChar char="§"/>
            </a:pPr>
            <a:r>
              <a:rPr lang="en-US" dirty="0">
                <a:latin typeface="Arial Narrow" panose="020B0606020202030204" pitchFamily="34" charset="0"/>
              </a:rPr>
              <a:t>Community Adult Learning Centers (82 CALCs) </a:t>
            </a:r>
          </a:p>
          <a:p>
            <a:pPr marL="974725" lvl="2" indent="-228600">
              <a:buClrTx/>
              <a:buSzPct val="80000"/>
              <a:buFont typeface="Wingdings" panose="05000000000000000000" pitchFamily="2" charset="2"/>
              <a:buChar char="v"/>
            </a:pPr>
            <a:r>
              <a:rPr lang="en-US" dirty="0" smtClean="0">
                <a:latin typeface="Arial Narrow" panose="020B0606020202030204" pitchFamily="34" charset="0"/>
              </a:rPr>
              <a:t>Adult </a:t>
            </a:r>
            <a:r>
              <a:rPr lang="en-US" dirty="0">
                <a:latin typeface="Arial Narrow" panose="020B0606020202030204" pitchFamily="34" charset="0"/>
              </a:rPr>
              <a:t>Career Pathways (45 </a:t>
            </a:r>
            <a:r>
              <a:rPr lang="en-US" dirty="0" smtClean="0">
                <a:latin typeface="Arial Narrow" panose="020B0606020202030204" pitchFamily="34" charset="0"/>
              </a:rPr>
              <a:t>ACPs)</a:t>
            </a:r>
          </a:p>
          <a:p>
            <a:pPr marL="974725" lvl="2" indent="-228600">
              <a:buClrTx/>
              <a:buSzPct val="80000"/>
              <a:buFont typeface="Wingdings" panose="05000000000000000000" pitchFamily="2" charset="2"/>
              <a:buChar char="v"/>
            </a:pPr>
            <a:r>
              <a:rPr lang="en-US" dirty="0" smtClean="0">
                <a:latin typeface="Arial Narrow" panose="020B0606020202030204" pitchFamily="34" charset="0"/>
              </a:rPr>
              <a:t>Integrated </a:t>
            </a:r>
            <a:r>
              <a:rPr lang="en-US" dirty="0">
                <a:latin typeface="Arial Narrow" panose="020B0606020202030204" pitchFamily="34" charset="0"/>
              </a:rPr>
              <a:t>Education and Training Pilots (3 IETs &amp; 12 IELCEs)</a:t>
            </a:r>
          </a:p>
          <a:p>
            <a:pPr lvl="2">
              <a:buClrTx/>
              <a:buFont typeface="Wingdings" panose="05000000000000000000" pitchFamily="2" charset="2"/>
              <a:buChar char="§"/>
            </a:pPr>
            <a:r>
              <a:rPr lang="en-US" dirty="0">
                <a:latin typeface="Arial Narrow" panose="020B0606020202030204" pitchFamily="34" charset="0"/>
              </a:rPr>
              <a:t>ABE in Correctional Institutions (11)</a:t>
            </a:r>
          </a:p>
          <a:p>
            <a:pPr lvl="2">
              <a:buClrTx/>
              <a:buFont typeface="Wingdings" panose="05000000000000000000" pitchFamily="2" charset="2"/>
              <a:buChar char="§"/>
            </a:pPr>
            <a:r>
              <a:rPr lang="en-US" dirty="0">
                <a:latin typeface="Arial Narrow" panose="020B0606020202030204" pitchFamily="34" charset="0"/>
              </a:rPr>
              <a:t>Workplace Education Programs (7)</a:t>
            </a:r>
          </a:p>
          <a:p>
            <a:pPr lvl="2">
              <a:buClrTx/>
              <a:buFont typeface="Wingdings" panose="05000000000000000000" pitchFamily="2" charset="2"/>
              <a:buChar char="§"/>
            </a:pPr>
            <a:r>
              <a:rPr lang="en-US" dirty="0">
                <a:latin typeface="Arial Narrow" panose="020B0606020202030204" pitchFamily="34" charset="0"/>
              </a:rPr>
              <a:t>Transition to Community College Programs (10)</a:t>
            </a:r>
          </a:p>
          <a:p>
            <a:pPr lvl="2">
              <a:buClrTx/>
              <a:buFont typeface="Wingdings" panose="05000000000000000000" pitchFamily="2" charset="2"/>
              <a:buChar char="§"/>
            </a:pPr>
            <a:r>
              <a:rPr lang="en-US" dirty="0">
                <a:latin typeface="Arial Narrow" panose="020B0606020202030204" pitchFamily="34" charset="0"/>
              </a:rPr>
              <a:t>Distance Learning Hubs (ESOL and ABE) (2)</a:t>
            </a:r>
          </a:p>
          <a:p>
            <a:pPr lvl="2">
              <a:buClrTx/>
              <a:buFont typeface="Wingdings" panose="05000000000000000000" pitchFamily="2" charset="2"/>
              <a:buChar char="§"/>
            </a:pPr>
            <a:r>
              <a:rPr lang="en-US" dirty="0">
                <a:latin typeface="Arial Narrow" panose="020B0606020202030204" pitchFamily="34" charset="0"/>
              </a:rPr>
              <a:t>Primary Instruction by Volunteers (2</a:t>
            </a:r>
            <a:r>
              <a:rPr lang="en-US"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144341154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913" y="168966"/>
            <a:ext cx="8937267" cy="762000"/>
          </a:xfrm>
        </p:spPr>
        <p:txBody>
          <a:bodyPr/>
          <a:lstStyle/>
          <a:p>
            <a:r>
              <a:rPr lang="en-US" cap="small" dirty="0">
                <a:solidFill>
                  <a:schemeClr val="bg1"/>
                </a:solidFill>
                <a:cs typeface="Book Antiqua" pitchFamily="18" charset="0"/>
              </a:rPr>
              <a:t>History of Engagement With the Workforce System </a:t>
            </a:r>
          </a:p>
        </p:txBody>
      </p:sp>
      <p:sp>
        <p:nvSpPr>
          <p:cNvPr id="3" name="Content Placeholder 2"/>
          <p:cNvSpPr>
            <a:spLocks noGrp="1"/>
          </p:cNvSpPr>
          <p:nvPr>
            <p:ph sz="half" idx="1"/>
          </p:nvPr>
        </p:nvSpPr>
        <p:spPr>
          <a:xfrm>
            <a:off x="616226" y="1371600"/>
            <a:ext cx="11445902" cy="5181600"/>
          </a:xfrm>
        </p:spPr>
        <p:txBody>
          <a:bodyPr/>
          <a:lstStyle/>
          <a:p>
            <a:pPr>
              <a:buClrTx/>
              <a:buFont typeface="Wingdings" panose="05000000000000000000" pitchFamily="2" charset="2"/>
              <a:buChar char="q"/>
            </a:pPr>
            <a:r>
              <a:rPr lang="en-US" sz="2000" b="0" dirty="0">
                <a:solidFill>
                  <a:schemeClr val="tx1"/>
                </a:solidFill>
                <a:latin typeface="Arial" panose="020B0604020202020204" pitchFamily="34" charset="0"/>
                <a:cs typeface="Arial" panose="020B0604020202020204" pitchFamily="34" charset="0"/>
              </a:rPr>
              <a:t>Collaboration has included partners:</a:t>
            </a:r>
          </a:p>
          <a:p>
            <a:pPr lvl="1">
              <a:buClrTx/>
              <a:buFont typeface="Wingdings" panose="05000000000000000000" pitchFamily="2" charset="2"/>
              <a:buChar char="§"/>
            </a:pPr>
            <a:r>
              <a:rPr lang="en-US" sz="2000" b="0" dirty="0">
                <a:solidFill>
                  <a:schemeClr val="tx1"/>
                </a:solidFill>
                <a:latin typeface="Arial" panose="020B0604020202020204" pitchFamily="34" charset="0"/>
                <a:cs typeface="Arial" panose="020B0604020202020204" pitchFamily="34" charset="0"/>
              </a:rPr>
              <a:t>Reviewing of grant proposal</a:t>
            </a:r>
          </a:p>
          <a:p>
            <a:pPr lvl="1">
              <a:buClrTx/>
              <a:buFont typeface="Wingdings" panose="05000000000000000000" pitchFamily="2" charset="2"/>
              <a:buChar char="§"/>
            </a:pPr>
            <a:r>
              <a:rPr lang="en-US" sz="2000" b="0" dirty="0">
                <a:solidFill>
                  <a:schemeClr val="tx1"/>
                </a:solidFill>
                <a:latin typeface="Arial" panose="020B0604020202020204" pitchFamily="34" charset="0"/>
                <a:cs typeface="Arial" panose="020B0604020202020204" pitchFamily="34" charset="0"/>
              </a:rPr>
              <a:t>Monitoring local providers</a:t>
            </a:r>
          </a:p>
          <a:p>
            <a:pPr lvl="1">
              <a:buClrTx/>
              <a:buFont typeface="Wingdings" panose="05000000000000000000" pitchFamily="2" charset="2"/>
              <a:buChar char="§"/>
            </a:pPr>
            <a:r>
              <a:rPr lang="en-US" sz="2000" b="0" dirty="0">
                <a:solidFill>
                  <a:schemeClr val="tx1"/>
                </a:solidFill>
                <a:latin typeface="Arial" panose="020B0604020202020204" pitchFamily="34" charset="0"/>
                <a:cs typeface="Arial" panose="020B0604020202020204" pitchFamily="34" charset="0"/>
              </a:rPr>
              <a:t>Identifying region career pathways and </a:t>
            </a:r>
            <a:r>
              <a:rPr lang="en-US" sz="2000" b="0" dirty="0" smtClean="0">
                <a:solidFill>
                  <a:schemeClr val="tx1"/>
                </a:solidFill>
                <a:latin typeface="Arial" panose="020B0604020202020204" pitchFamily="34" charset="0"/>
                <a:cs typeface="Arial" panose="020B0604020202020204" pitchFamily="34" charset="0"/>
              </a:rPr>
              <a:t>priorities</a:t>
            </a:r>
          </a:p>
          <a:p>
            <a:pPr lvl="1">
              <a:buClrTx/>
              <a:buFont typeface="Wingdings" panose="05000000000000000000" pitchFamily="2" charset="2"/>
              <a:buChar char="§"/>
            </a:pPr>
            <a:r>
              <a:rPr lang="en-US" sz="2000" b="0" dirty="0" smtClean="0">
                <a:solidFill>
                  <a:schemeClr val="tx1"/>
                </a:solidFill>
                <a:latin typeface="Arial" panose="020B0604020202020204" pitchFamily="34" charset="0"/>
                <a:cs typeface="Arial" panose="020B0604020202020204" pitchFamily="34" charset="0"/>
              </a:rPr>
              <a:t>Engagement in Adult Career Pathway programs (under WIA)</a:t>
            </a:r>
            <a:endParaRPr lang="en-US" sz="2000" b="0" dirty="0">
              <a:solidFill>
                <a:schemeClr val="tx1"/>
              </a:solidFill>
              <a:latin typeface="Arial" panose="020B0604020202020204" pitchFamily="34" charset="0"/>
              <a:cs typeface="Arial" panose="020B0604020202020204" pitchFamily="34" charset="0"/>
            </a:endParaRPr>
          </a:p>
          <a:p>
            <a:pPr lvl="1">
              <a:buClrTx/>
              <a:buFont typeface="Wingdings" panose="05000000000000000000" pitchFamily="2" charset="2"/>
              <a:buChar char="§"/>
            </a:pPr>
            <a:r>
              <a:rPr lang="en-US" sz="2000" b="0" dirty="0">
                <a:solidFill>
                  <a:schemeClr val="tx1"/>
                </a:solidFill>
                <a:latin typeface="Arial" panose="020B0604020202020204" pitchFamily="34" charset="0"/>
                <a:cs typeface="Arial" panose="020B0604020202020204" pitchFamily="34" charset="0"/>
              </a:rPr>
              <a:t>Membership in each others’ boards</a:t>
            </a:r>
          </a:p>
          <a:p>
            <a:pPr lvl="1">
              <a:buClrTx/>
              <a:buFont typeface="Wingdings" panose="05000000000000000000" pitchFamily="2" charset="2"/>
              <a:buChar char="§"/>
            </a:pPr>
            <a:r>
              <a:rPr lang="en-US" sz="2000" b="0" dirty="0">
                <a:solidFill>
                  <a:schemeClr val="tx1"/>
                </a:solidFill>
                <a:latin typeface="Arial" panose="020B0604020202020204" pitchFamily="34" charset="0"/>
                <a:cs typeface="Arial" panose="020B0604020202020204" pitchFamily="34" charset="0"/>
              </a:rPr>
              <a:t>Co-locating staff (</a:t>
            </a:r>
            <a:r>
              <a:rPr lang="en-US" sz="2000" b="0" dirty="0" smtClean="0">
                <a:solidFill>
                  <a:schemeClr val="tx1"/>
                </a:solidFill>
                <a:latin typeface="Arial" panose="020B0604020202020204" pitchFamily="34" charset="0"/>
                <a:cs typeface="Arial" panose="020B0604020202020204" pitchFamily="34" charset="0"/>
              </a:rPr>
              <a:t>AE out-stationing</a:t>
            </a:r>
            <a:r>
              <a:rPr lang="en-US" sz="2000" b="0" dirty="0">
                <a:solidFill>
                  <a:schemeClr val="tx1"/>
                </a:solidFill>
                <a:latin typeface="Arial" panose="020B0604020202020204" pitchFamily="34" charset="0"/>
                <a:cs typeface="Arial" panose="020B0604020202020204" pitchFamily="34" charset="0"/>
              </a:rPr>
              <a:t>)</a:t>
            </a:r>
          </a:p>
          <a:p>
            <a:pPr lvl="1">
              <a:buClrTx/>
              <a:buFont typeface="Wingdings" panose="05000000000000000000" pitchFamily="2" charset="2"/>
              <a:buChar char="§"/>
            </a:pPr>
            <a:r>
              <a:rPr lang="en-US" sz="2000" b="0" dirty="0">
                <a:solidFill>
                  <a:schemeClr val="tx1"/>
                </a:solidFill>
                <a:latin typeface="Arial" panose="020B0604020202020204" pitchFamily="34" charset="0"/>
                <a:cs typeface="Arial" panose="020B0604020202020204" pitchFamily="34" charset="0"/>
              </a:rPr>
              <a:t>Participating in local and statewide taskforces</a:t>
            </a:r>
          </a:p>
          <a:p>
            <a:pPr lvl="1">
              <a:buClrTx/>
              <a:buFont typeface="Wingdings" panose="05000000000000000000" pitchFamily="2" charset="2"/>
              <a:buChar char="§"/>
            </a:pPr>
            <a:r>
              <a:rPr lang="en-US" sz="2000" b="0" dirty="0">
                <a:solidFill>
                  <a:schemeClr val="tx1"/>
                </a:solidFill>
                <a:latin typeface="Arial" panose="020B0604020202020204" pitchFamily="34" charset="0"/>
                <a:cs typeface="Arial" panose="020B0604020202020204" pitchFamily="34" charset="0"/>
              </a:rPr>
              <a:t>Incorporating Career Readiness Initiative (CR101)</a:t>
            </a:r>
          </a:p>
          <a:p>
            <a:pPr>
              <a:buNone/>
            </a:pPr>
            <a:endParaRPr lang="en-US" dirty="0" smtClean="0"/>
          </a:p>
          <a:p>
            <a:pPr lvl="1">
              <a:buNone/>
            </a:pPr>
            <a:endParaRPr lang="en-US" dirty="0" smtClean="0"/>
          </a:p>
          <a:p>
            <a:pPr lvl="1"/>
            <a:endParaRPr lang="en-US" dirty="0"/>
          </a:p>
        </p:txBody>
      </p:sp>
    </p:spTree>
    <p:extLst>
      <p:ext uri="{BB962C8B-B14F-4D97-AF65-F5344CB8AC3E}">
        <p14:creationId xmlns:p14="http://schemas.microsoft.com/office/powerpoint/2010/main" val="15147989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913" y="129210"/>
            <a:ext cx="9096292" cy="762000"/>
          </a:xfrm>
        </p:spPr>
        <p:txBody>
          <a:bodyPr/>
          <a:lstStyle/>
          <a:p>
            <a:r>
              <a:rPr lang="en-US" cap="small" dirty="0">
                <a:solidFill>
                  <a:schemeClr val="bg1"/>
                </a:solidFill>
                <a:latin typeface="Arial" panose="020B0604020202020204" pitchFamily="34" charset="0"/>
                <a:cs typeface="Arial" panose="020B0604020202020204" pitchFamily="34" charset="0"/>
              </a:rPr>
              <a:t>Enhanced Collaborations as a Result</a:t>
            </a:r>
            <a:br>
              <a:rPr lang="en-US" cap="small" dirty="0">
                <a:solidFill>
                  <a:schemeClr val="bg1"/>
                </a:solidFill>
                <a:latin typeface="Arial" panose="020B0604020202020204" pitchFamily="34" charset="0"/>
                <a:cs typeface="Arial" panose="020B0604020202020204" pitchFamily="34" charset="0"/>
              </a:rPr>
            </a:br>
            <a:r>
              <a:rPr lang="en-US" cap="small" dirty="0">
                <a:solidFill>
                  <a:schemeClr val="bg1"/>
                </a:solidFill>
                <a:latin typeface="Arial" panose="020B0604020202020204" pitchFamily="34" charset="0"/>
                <a:cs typeface="Arial" panose="020B0604020202020204" pitchFamily="34" charset="0"/>
              </a:rPr>
              <a:t>of WIOA Implementation</a:t>
            </a:r>
          </a:p>
        </p:txBody>
      </p:sp>
      <p:sp>
        <p:nvSpPr>
          <p:cNvPr id="3" name="Content Placeholder 2"/>
          <p:cNvSpPr>
            <a:spLocks noGrp="1"/>
          </p:cNvSpPr>
          <p:nvPr>
            <p:ph sz="half" idx="1"/>
          </p:nvPr>
        </p:nvSpPr>
        <p:spPr>
          <a:xfrm>
            <a:off x="616225" y="1401417"/>
            <a:ext cx="10972801" cy="5410200"/>
          </a:xfrm>
        </p:spPr>
        <p:txBody>
          <a:bodyPr/>
          <a:lstStyle/>
          <a:p>
            <a:pPr>
              <a:buClrTx/>
              <a:buSzPct val="100000"/>
              <a:buFont typeface="Wingdings" panose="05000000000000000000" pitchFamily="2" charset="2"/>
              <a:buChar char="q"/>
            </a:pPr>
            <a:r>
              <a:rPr lang="en-US" sz="2000" b="0" dirty="0">
                <a:solidFill>
                  <a:schemeClr val="tx1"/>
                </a:solidFill>
                <a:latin typeface="+mn-lt"/>
              </a:rPr>
              <a:t>State Level</a:t>
            </a:r>
          </a:p>
          <a:p>
            <a:pPr lvl="1">
              <a:buClrTx/>
              <a:buFont typeface="Wingdings" panose="05000000000000000000" pitchFamily="2" charset="2"/>
              <a:buChar char="§"/>
            </a:pPr>
            <a:r>
              <a:rPr lang="en-US" sz="2000" b="0" dirty="0">
                <a:solidFill>
                  <a:schemeClr val="tx1"/>
                </a:solidFill>
                <a:latin typeface="+mn-lt"/>
              </a:rPr>
              <a:t>ACLS on all WIOA working groups, including steering committee</a:t>
            </a:r>
          </a:p>
          <a:p>
            <a:pPr lvl="1">
              <a:buClrTx/>
              <a:buFont typeface="Wingdings" panose="05000000000000000000" pitchFamily="2" charset="2"/>
              <a:buChar char="§"/>
            </a:pPr>
            <a:r>
              <a:rPr lang="en-US" sz="2000" b="0" dirty="0">
                <a:solidFill>
                  <a:schemeClr val="tx1"/>
                </a:solidFill>
                <a:latin typeface="+mn-lt"/>
              </a:rPr>
              <a:t>Joint participation at state plan public forums</a:t>
            </a:r>
          </a:p>
          <a:p>
            <a:pPr lvl="1">
              <a:buClrTx/>
              <a:buFont typeface="Wingdings" panose="05000000000000000000" pitchFamily="2" charset="2"/>
              <a:buChar char="§"/>
            </a:pPr>
            <a:r>
              <a:rPr lang="en-US" sz="2000" b="0" dirty="0">
                <a:solidFill>
                  <a:schemeClr val="tx1"/>
                </a:solidFill>
                <a:latin typeface="+mn-lt"/>
              </a:rPr>
              <a:t>Developed joint guidance (shared </a:t>
            </a:r>
            <a:r>
              <a:rPr lang="en-US" sz="2000" b="0" dirty="0" smtClean="0">
                <a:solidFill>
                  <a:schemeClr val="tx1"/>
                </a:solidFill>
                <a:latin typeface="+mn-lt"/>
              </a:rPr>
              <a:t>customers / </a:t>
            </a:r>
            <a:r>
              <a:rPr lang="en-US" sz="2000" b="0" dirty="0">
                <a:solidFill>
                  <a:schemeClr val="tx1"/>
                </a:solidFill>
                <a:latin typeface="+mn-lt"/>
              </a:rPr>
              <a:t>local MOU </a:t>
            </a:r>
            <a:r>
              <a:rPr lang="en-US" sz="2000" b="0" dirty="0" smtClean="0">
                <a:solidFill>
                  <a:schemeClr val="tx1"/>
                </a:solidFill>
                <a:latin typeface="+mn-lt"/>
              </a:rPr>
              <a:t>development / </a:t>
            </a:r>
            <a:r>
              <a:rPr lang="en-US" sz="2000" b="0" dirty="0">
                <a:solidFill>
                  <a:schemeClr val="tx1"/>
                </a:solidFill>
                <a:latin typeface="+mn-lt"/>
              </a:rPr>
              <a:t>infrastructure cost sharing) documents</a:t>
            </a:r>
          </a:p>
          <a:p>
            <a:pPr lvl="1">
              <a:buClrTx/>
              <a:buFont typeface="Wingdings" panose="05000000000000000000" pitchFamily="2" charset="2"/>
              <a:buChar char="§"/>
            </a:pPr>
            <a:r>
              <a:rPr lang="en-US" sz="2000" b="0" dirty="0">
                <a:solidFill>
                  <a:schemeClr val="tx1"/>
                </a:solidFill>
                <a:latin typeface="+mn-lt"/>
              </a:rPr>
              <a:t>DOL participation at </a:t>
            </a:r>
            <a:r>
              <a:rPr lang="en-US" sz="2000" b="0" dirty="0" smtClean="0">
                <a:solidFill>
                  <a:schemeClr val="tx1"/>
                </a:solidFill>
                <a:latin typeface="+mn-lt"/>
              </a:rPr>
              <a:t>AE </a:t>
            </a:r>
            <a:r>
              <a:rPr lang="en-US" sz="2000" b="0" dirty="0">
                <a:solidFill>
                  <a:schemeClr val="tx1"/>
                </a:solidFill>
                <a:latin typeface="+mn-lt"/>
              </a:rPr>
              <a:t>statewide events</a:t>
            </a:r>
          </a:p>
          <a:p>
            <a:pPr lvl="1">
              <a:buClrTx/>
              <a:buFont typeface="Wingdings" panose="05000000000000000000" pitchFamily="2" charset="2"/>
              <a:buChar char="§"/>
            </a:pPr>
            <a:r>
              <a:rPr lang="en-US" sz="2000" b="0" dirty="0">
                <a:solidFill>
                  <a:schemeClr val="tx1"/>
                </a:solidFill>
                <a:latin typeface="+mn-lt"/>
              </a:rPr>
              <a:t>State </a:t>
            </a:r>
            <a:r>
              <a:rPr lang="en-US" sz="2000" b="0" dirty="0" smtClean="0">
                <a:solidFill>
                  <a:schemeClr val="tx1"/>
                </a:solidFill>
                <a:latin typeface="+mn-lt"/>
              </a:rPr>
              <a:t>AE </a:t>
            </a:r>
            <a:r>
              <a:rPr lang="en-US" sz="2000" b="0" dirty="0">
                <a:solidFill>
                  <a:schemeClr val="tx1"/>
                </a:solidFill>
                <a:latin typeface="+mn-lt"/>
              </a:rPr>
              <a:t>staff participation in OSCC procurement process</a:t>
            </a:r>
          </a:p>
          <a:p>
            <a:pPr lvl="1">
              <a:buClrTx/>
              <a:buFont typeface="Wingdings" panose="05000000000000000000" pitchFamily="2" charset="2"/>
              <a:buChar char="§"/>
            </a:pPr>
            <a:r>
              <a:rPr lang="en-US" sz="2000" b="0" dirty="0">
                <a:solidFill>
                  <a:schemeClr val="tx1"/>
                </a:solidFill>
                <a:latin typeface="+mn-lt"/>
              </a:rPr>
              <a:t>Partner engagement in </a:t>
            </a:r>
            <a:r>
              <a:rPr lang="en-US" sz="2000" b="0" dirty="0" smtClean="0">
                <a:solidFill>
                  <a:schemeClr val="tx1"/>
                </a:solidFill>
                <a:latin typeface="+mn-lt"/>
              </a:rPr>
              <a:t>AE </a:t>
            </a:r>
            <a:r>
              <a:rPr lang="en-US" sz="2000" b="0" dirty="0">
                <a:solidFill>
                  <a:schemeClr val="tx1"/>
                </a:solidFill>
                <a:latin typeface="+mn-lt"/>
              </a:rPr>
              <a:t>Open &amp; Competitive </a:t>
            </a:r>
            <a:r>
              <a:rPr lang="en-US" sz="2000" b="0" dirty="0" smtClean="0">
                <a:solidFill>
                  <a:schemeClr val="tx1"/>
                </a:solidFill>
                <a:latin typeface="+mn-lt"/>
              </a:rPr>
              <a:t>process (rebid of the adult ed. system)</a:t>
            </a:r>
          </a:p>
          <a:p>
            <a:pPr lvl="1">
              <a:buClrTx/>
              <a:buFont typeface="Wingdings" panose="05000000000000000000" pitchFamily="2" charset="2"/>
              <a:buChar char="§"/>
            </a:pPr>
            <a:r>
              <a:rPr lang="en-US" sz="2000" b="0" dirty="0" smtClean="0">
                <a:solidFill>
                  <a:schemeClr val="tx1"/>
                </a:solidFill>
                <a:latin typeface="+mn-lt"/>
              </a:rPr>
              <a:t>Review and feedback on regional blueprints</a:t>
            </a:r>
            <a:endParaRPr lang="en-US" sz="2000" b="0" dirty="0">
              <a:solidFill>
                <a:schemeClr val="tx1"/>
              </a:solidFill>
              <a:latin typeface="+mn-lt"/>
            </a:endParaRPr>
          </a:p>
          <a:p>
            <a:pPr lvl="1"/>
            <a:endParaRPr lang="en-US" dirty="0" smtClean="0"/>
          </a:p>
          <a:p>
            <a:pPr lvl="1">
              <a:buNone/>
            </a:pPr>
            <a:endParaRPr lang="en-US" dirty="0" smtClean="0"/>
          </a:p>
          <a:p>
            <a:pPr lvl="1"/>
            <a:endParaRPr lang="en-US" dirty="0"/>
          </a:p>
        </p:txBody>
      </p:sp>
    </p:spTree>
    <p:extLst>
      <p:ext uri="{BB962C8B-B14F-4D97-AF65-F5344CB8AC3E}">
        <p14:creationId xmlns:p14="http://schemas.microsoft.com/office/powerpoint/2010/main" val="26598510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50" y="139149"/>
            <a:ext cx="9287124" cy="762000"/>
          </a:xfrm>
        </p:spPr>
        <p:txBody>
          <a:bodyPr/>
          <a:lstStyle/>
          <a:p>
            <a:r>
              <a:rPr lang="en-US" cap="small" dirty="0">
                <a:solidFill>
                  <a:schemeClr val="bg1"/>
                </a:solidFill>
                <a:latin typeface="Arial" panose="020B0604020202020204" pitchFamily="34" charset="0"/>
                <a:cs typeface="Arial" panose="020B0604020202020204" pitchFamily="34" charset="0"/>
              </a:rPr>
              <a:t>Enhanced Collaborations as a Result </a:t>
            </a:r>
            <a:br>
              <a:rPr lang="en-US" cap="small" dirty="0">
                <a:solidFill>
                  <a:schemeClr val="bg1"/>
                </a:solidFill>
                <a:latin typeface="Arial" panose="020B0604020202020204" pitchFamily="34" charset="0"/>
                <a:cs typeface="Arial" panose="020B0604020202020204" pitchFamily="34" charset="0"/>
              </a:rPr>
            </a:br>
            <a:r>
              <a:rPr lang="en-US" cap="small" dirty="0">
                <a:solidFill>
                  <a:schemeClr val="bg1"/>
                </a:solidFill>
                <a:latin typeface="Arial" panose="020B0604020202020204" pitchFamily="34" charset="0"/>
                <a:cs typeface="Arial" panose="020B0604020202020204" pitchFamily="34" charset="0"/>
              </a:rPr>
              <a:t>of WIOA Implementation</a:t>
            </a:r>
          </a:p>
        </p:txBody>
      </p:sp>
      <p:sp>
        <p:nvSpPr>
          <p:cNvPr id="3" name="Content Placeholder 2"/>
          <p:cNvSpPr>
            <a:spLocks noGrp="1"/>
          </p:cNvSpPr>
          <p:nvPr>
            <p:ph sz="half" idx="1"/>
          </p:nvPr>
        </p:nvSpPr>
        <p:spPr>
          <a:xfrm>
            <a:off x="616226" y="1427919"/>
            <a:ext cx="10923104" cy="5410200"/>
          </a:xfrm>
        </p:spPr>
        <p:txBody>
          <a:bodyPr/>
          <a:lstStyle/>
          <a:p>
            <a:pPr>
              <a:buClrTx/>
              <a:buSzPct val="100000"/>
              <a:buFont typeface="Wingdings" panose="05000000000000000000" pitchFamily="2" charset="2"/>
              <a:buChar char="q"/>
            </a:pPr>
            <a:r>
              <a:rPr lang="en-US" sz="2000" b="0" dirty="0">
                <a:solidFill>
                  <a:schemeClr val="tx1"/>
                </a:solidFill>
                <a:latin typeface="+mn-lt"/>
              </a:rPr>
              <a:t>Local Level</a:t>
            </a:r>
          </a:p>
          <a:p>
            <a:pPr lvl="1">
              <a:buClrTx/>
              <a:buSzPct val="100000"/>
              <a:buFont typeface="Wingdings" panose="05000000000000000000" pitchFamily="2" charset="2"/>
              <a:buChar char="§"/>
            </a:pPr>
            <a:r>
              <a:rPr lang="en-US" sz="2000" b="0" dirty="0">
                <a:solidFill>
                  <a:schemeClr val="tx1"/>
                </a:solidFill>
                <a:latin typeface="+mn-lt"/>
              </a:rPr>
              <a:t>All </a:t>
            </a:r>
            <a:r>
              <a:rPr lang="en-US" sz="2000" b="0" dirty="0" smtClean="0">
                <a:solidFill>
                  <a:schemeClr val="tx1"/>
                </a:solidFill>
                <a:latin typeface="+mn-lt"/>
              </a:rPr>
              <a:t>AE </a:t>
            </a:r>
            <a:r>
              <a:rPr lang="en-US" sz="2000" b="0" dirty="0">
                <a:solidFill>
                  <a:schemeClr val="tx1"/>
                </a:solidFill>
                <a:latin typeface="+mn-lt"/>
              </a:rPr>
              <a:t>providers participating in local planning</a:t>
            </a:r>
          </a:p>
          <a:p>
            <a:pPr lvl="1">
              <a:buClrTx/>
              <a:buSzPct val="100000"/>
              <a:buFont typeface="Wingdings" panose="05000000000000000000" pitchFamily="2" charset="2"/>
              <a:buChar char="§"/>
            </a:pPr>
            <a:r>
              <a:rPr lang="en-US" sz="2000" b="0" dirty="0">
                <a:solidFill>
                  <a:schemeClr val="tx1"/>
                </a:solidFill>
                <a:latin typeface="+mn-lt"/>
              </a:rPr>
              <a:t>Career Readiness Initiative (CR101, Work Keys) </a:t>
            </a:r>
          </a:p>
          <a:p>
            <a:pPr lvl="1">
              <a:buClrTx/>
              <a:buSzPct val="100000"/>
              <a:buFont typeface="Wingdings" panose="05000000000000000000" pitchFamily="2" charset="2"/>
              <a:buChar char="§"/>
            </a:pPr>
            <a:r>
              <a:rPr lang="en-US" sz="2000" b="0" dirty="0">
                <a:solidFill>
                  <a:schemeClr val="tx1"/>
                </a:solidFill>
                <a:latin typeface="+mn-lt"/>
              </a:rPr>
              <a:t>Examples of cross agency collaboration include:</a:t>
            </a:r>
          </a:p>
          <a:p>
            <a:pPr lvl="3">
              <a:buClrTx/>
              <a:buFont typeface="Wingdings" panose="05000000000000000000" pitchFamily="2" charset="2"/>
              <a:buChar char="v"/>
            </a:pPr>
            <a:r>
              <a:rPr lang="en-US" sz="2000" b="0" dirty="0" smtClean="0">
                <a:solidFill>
                  <a:schemeClr val="tx1"/>
                </a:solidFill>
                <a:latin typeface="+mn-lt"/>
              </a:rPr>
              <a:t>AE classes visiting OSCC and receiving group orientation</a:t>
            </a:r>
          </a:p>
          <a:p>
            <a:pPr lvl="3">
              <a:buClrTx/>
              <a:buFont typeface="Wingdings" panose="05000000000000000000" pitchFamily="2" charset="2"/>
              <a:buChar char="v"/>
            </a:pPr>
            <a:r>
              <a:rPr lang="en-US" sz="2000" b="0" dirty="0" smtClean="0">
                <a:solidFill>
                  <a:schemeClr val="tx1"/>
                </a:solidFill>
                <a:latin typeface="+mn-lt"/>
              </a:rPr>
              <a:t>OSCC staff presenting at AE sites</a:t>
            </a:r>
          </a:p>
          <a:p>
            <a:pPr lvl="3">
              <a:buClrTx/>
              <a:buFont typeface="Wingdings" panose="05000000000000000000" pitchFamily="2" charset="2"/>
              <a:buChar char="v"/>
            </a:pPr>
            <a:r>
              <a:rPr lang="en-US" sz="2000" b="0" dirty="0" smtClean="0">
                <a:solidFill>
                  <a:schemeClr val="tx1"/>
                </a:solidFill>
                <a:latin typeface="+mn-lt"/>
              </a:rPr>
              <a:t>Co-location of services:</a:t>
            </a:r>
          </a:p>
          <a:p>
            <a:pPr lvl="4"/>
            <a:r>
              <a:rPr lang="en-US" sz="2000" b="0" dirty="0" smtClean="0">
                <a:solidFill>
                  <a:schemeClr val="tx1"/>
                </a:solidFill>
                <a:latin typeface="+mn-lt"/>
              </a:rPr>
              <a:t>OSCC staff providing regularly scheduled services at AE sites</a:t>
            </a:r>
          </a:p>
          <a:p>
            <a:pPr lvl="4"/>
            <a:r>
              <a:rPr lang="en-US" sz="2000" b="0" dirty="0" smtClean="0">
                <a:solidFill>
                  <a:schemeClr val="tx1"/>
                </a:solidFill>
                <a:latin typeface="+mn-lt"/>
              </a:rPr>
              <a:t>OSCC hosting targeted AE classes for special populations</a:t>
            </a:r>
          </a:p>
          <a:p>
            <a:pPr lvl="1">
              <a:buClrTx/>
              <a:buSzPct val="100000"/>
              <a:buFont typeface="Wingdings" panose="05000000000000000000" pitchFamily="2" charset="2"/>
              <a:buChar char="§"/>
            </a:pPr>
            <a:r>
              <a:rPr lang="en-US" sz="2000" b="0" dirty="0">
                <a:solidFill>
                  <a:schemeClr val="tx1"/>
                </a:solidFill>
                <a:latin typeface="+mn-lt"/>
              </a:rPr>
              <a:t>Local </a:t>
            </a:r>
            <a:r>
              <a:rPr lang="en-US" sz="2000" b="0" dirty="0" smtClean="0">
                <a:solidFill>
                  <a:schemeClr val="tx1"/>
                </a:solidFill>
                <a:latin typeface="+mn-lt"/>
              </a:rPr>
              <a:t>AE </a:t>
            </a:r>
            <a:r>
              <a:rPr lang="en-US" sz="2000" b="0" dirty="0">
                <a:solidFill>
                  <a:schemeClr val="tx1"/>
                </a:solidFill>
                <a:latin typeface="+mn-lt"/>
              </a:rPr>
              <a:t>participation in OSCC procurement process</a:t>
            </a:r>
          </a:p>
          <a:p>
            <a:pPr lvl="1">
              <a:buClrTx/>
              <a:buSzPct val="100000"/>
              <a:buFont typeface="Wingdings" panose="05000000000000000000" pitchFamily="2" charset="2"/>
              <a:buChar char="§"/>
            </a:pPr>
            <a:r>
              <a:rPr lang="en-US" sz="2000" b="0" dirty="0">
                <a:solidFill>
                  <a:schemeClr val="tx1"/>
                </a:solidFill>
                <a:latin typeface="+mn-lt"/>
              </a:rPr>
              <a:t>Partners identify “shared customers”</a:t>
            </a:r>
          </a:p>
          <a:p>
            <a:pPr lvl="1">
              <a:buNone/>
            </a:pPr>
            <a:endParaRPr lang="en-US" dirty="0" smtClean="0"/>
          </a:p>
          <a:p>
            <a:pPr lvl="1">
              <a:buNone/>
            </a:pPr>
            <a:endParaRPr lang="en-US" dirty="0"/>
          </a:p>
        </p:txBody>
      </p:sp>
    </p:spTree>
    <p:extLst>
      <p:ext uri="{BB962C8B-B14F-4D97-AF65-F5344CB8AC3E}">
        <p14:creationId xmlns:p14="http://schemas.microsoft.com/office/powerpoint/2010/main" val="4734043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962" y="139149"/>
            <a:ext cx="8819984" cy="762000"/>
          </a:xfrm>
        </p:spPr>
        <p:txBody>
          <a:bodyPr/>
          <a:lstStyle/>
          <a:p>
            <a:r>
              <a:rPr lang="en-US" cap="small" dirty="0">
                <a:solidFill>
                  <a:schemeClr val="bg1"/>
                </a:solidFill>
                <a:latin typeface="Arial" panose="020B0604020202020204" pitchFamily="34" charset="0"/>
                <a:cs typeface="Arial" panose="020B0604020202020204" pitchFamily="34" charset="0"/>
              </a:rPr>
              <a:t>Involvement in MOU and Infrastructure </a:t>
            </a:r>
            <a:br>
              <a:rPr lang="en-US" cap="small" dirty="0">
                <a:solidFill>
                  <a:schemeClr val="bg1"/>
                </a:solidFill>
                <a:latin typeface="Arial" panose="020B0604020202020204" pitchFamily="34" charset="0"/>
                <a:cs typeface="Arial" panose="020B0604020202020204" pitchFamily="34" charset="0"/>
              </a:rPr>
            </a:br>
            <a:r>
              <a:rPr lang="en-US" cap="small" dirty="0">
                <a:solidFill>
                  <a:schemeClr val="bg1"/>
                </a:solidFill>
                <a:latin typeface="Arial" panose="020B0604020202020204" pitchFamily="34" charset="0"/>
                <a:cs typeface="Arial" panose="020B0604020202020204" pitchFamily="34" charset="0"/>
              </a:rPr>
              <a:t>Cost Sharing Agreements</a:t>
            </a:r>
          </a:p>
        </p:txBody>
      </p:sp>
      <p:sp>
        <p:nvSpPr>
          <p:cNvPr id="3" name="Content Placeholder 2"/>
          <p:cNvSpPr>
            <a:spLocks noGrp="1"/>
          </p:cNvSpPr>
          <p:nvPr>
            <p:ph sz="half" idx="1"/>
          </p:nvPr>
        </p:nvSpPr>
        <p:spPr>
          <a:xfrm>
            <a:off x="626164" y="1411356"/>
            <a:ext cx="10952923" cy="5181600"/>
          </a:xfrm>
        </p:spPr>
        <p:txBody>
          <a:bodyPr/>
          <a:lstStyle/>
          <a:p>
            <a:pPr>
              <a:buClrTx/>
              <a:buSzPct val="100000"/>
              <a:buFont typeface="Wingdings" panose="05000000000000000000" pitchFamily="2" charset="2"/>
              <a:buChar char="q"/>
            </a:pPr>
            <a:r>
              <a:rPr lang="en-US" sz="2000" b="0" dirty="0">
                <a:solidFill>
                  <a:schemeClr val="tx1"/>
                </a:solidFill>
                <a:latin typeface="+mn-lt"/>
              </a:rPr>
              <a:t>State level agreement on </a:t>
            </a:r>
            <a:r>
              <a:rPr lang="en-US" sz="2000" b="0" dirty="0" smtClean="0">
                <a:solidFill>
                  <a:schemeClr val="tx1"/>
                </a:solidFill>
                <a:latin typeface="+mn-lt"/>
              </a:rPr>
              <a:t>AE </a:t>
            </a:r>
            <a:r>
              <a:rPr lang="en-US" sz="2000" b="0" dirty="0">
                <a:solidFill>
                  <a:schemeClr val="tx1"/>
                </a:solidFill>
                <a:latin typeface="+mn-lt"/>
              </a:rPr>
              <a:t>contribution</a:t>
            </a:r>
          </a:p>
          <a:p>
            <a:pPr>
              <a:buClrTx/>
              <a:buSzPct val="100000"/>
              <a:buFont typeface="Wingdings" panose="05000000000000000000" pitchFamily="2" charset="2"/>
              <a:buChar char="q"/>
            </a:pPr>
            <a:r>
              <a:rPr lang="en-US" sz="2000" b="0" dirty="0">
                <a:solidFill>
                  <a:schemeClr val="tx1"/>
                </a:solidFill>
                <a:latin typeface="+mn-lt"/>
              </a:rPr>
              <a:t>Joint guidance </a:t>
            </a:r>
            <a:endParaRPr lang="en-US" sz="2000" b="0" dirty="0" smtClean="0">
              <a:solidFill>
                <a:schemeClr val="tx1"/>
              </a:solidFill>
              <a:latin typeface="+mn-lt"/>
            </a:endParaRPr>
          </a:p>
          <a:p>
            <a:pPr lvl="1">
              <a:buClrTx/>
              <a:buSzPct val="100000"/>
              <a:buFont typeface="Wingdings" panose="05000000000000000000" pitchFamily="2" charset="2"/>
              <a:buChar char="§"/>
            </a:pPr>
            <a:r>
              <a:rPr lang="en-US" sz="2000" b="0" dirty="0" smtClean="0">
                <a:solidFill>
                  <a:schemeClr val="tx1"/>
                </a:solidFill>
                <a:latin typeface="+mn-lt"/>
              </a:rPr>
              <a:t>Total amount contributed: $150,000</a:t>
            </a:r>
          </a:p>
          <a:p>
            <a:pPr lvl="1">
              <a:buClrTx/>
              <a:buSzPct val="100000"/>
              <a:buFont typeface="Wingdings" panose="05000000000000000000" pitchFamily="2" charset="2"/>
              <a:buChar char="§"/>
            </a:pPr>
            <a:r>
              <a:rPr lang="en-US" sz="2000" b="0" dirty="0" smtClean="0">
                <a:solidFill>
                  <a:schemeClr val="tx1"/>
                </a:solidFill>
                <a:latin typeface="+mn-lt"/>
              </a:rPr>
              <a:t>The </a:t>
            </a:r>
            <a:r>
              <a:rPr lang="en-US" sz="2000" b="0" dirty="0">
                <a:solidFill>
                  <a:schemeClr val="tx1"/>
                </a:solidFill>
                <a:latin typeface="+mn-lt"/>
              </a:rPr>
              <a:t>infrastructure cost </a:t>
            </a:r>
            <a:r>
              <a:rPr lang="en-US" sz="2000" b="0" dirty="0" smtClean="0">
                <a:solidFill>
                  <a:schemeClr val="tx1"/>
                </a:solidFill>
                <a:latin typeface="+mn-lt"/>
              </a:rPr>
              <a:t>to </a:t>
            </a:r>
            <a:r>
              <a:rPr lang="en-US" sz="2000" b="0" dirty="0">
                <a:solidFill>
                  <a:schemeClr val="tx1"/>
                </a:solidFill>
                <a:latin typeface="+mn-lt"/>
              </a:rPr>
              <a:t>be distributed to the OSCC using the methodology that is based on FY17 total number of adult education students enrolled in the adult education programs in the local workforce area. These funds are to support the infrastructure cost at the OSCC. </a:t>
            </a:r>
            <a:endParaRPr lang="en-US" sz="2000" b="0" dirty="0" smtClean="0">
              <a:solidFill>
                <a:schemeClr val="tx1"/>
              </a:solidFill>
              <a:latin typeface="+mn-lt"/>
            </a:endParaRPr>
          </a:p>
          <a:p>
            <a:pPr lvl="1">
              <a:buClrTx/>
              <a:buSzPct val="100000"/>
              <a:buFont typeface="Wingdings" panose="05000000000000000000" pitchFamily="2" charset="2"/>
              <a:buChar char="§"/>
            </a:pPr>
            <a:r>
              <a:rPr lang="en-US" sz="2000" b="0" dirty="0" smtClean="0">
                <a:solidFill>
                  <a:schemeClr val="tx1"/>
                </a:solidFill>
                <a:latin typeface="+mn-lt"/>
              </a:rPr>
              <a:t>Locally negotiated in-kind shared costs</a:t>
            </a:r>
          </a:p>
          <a:p>
            <a:pPr lvl="1">
              <a:buClrTx/>
              <a:buSzPct val="100000"/>
              <a:buFont typeface="Wingdings" panose="05000000000000000000" pitchFamily="2" charset="2"/>
              <a:buChar char="§"/>
            </a:pPr>
            <a:r>
              <a:rPr lang="en-US" sz="2000" b="0" dirty="0" smtClean="0">
                <a:solidFill>
                  <a:schemeClr val="tx1"/>
                </a:solidFill>
                <a:latin typeface="+mn-lt"/>
              </a:rPr>
              <a:t>AE staff out stationed in OSCC in each local workforce area</a:t>
            </a:r>
          </a:p>
          <a:p>
            <a:pPr marL="0" indent="0">
              <a:buClrTx/>
              <a:buSzPct val="100000"/>
              <a:buNone/>
            </a:pPr>
            <a:endParaRPr lang="en-US" sz="2000" b="0" dirty="0">
              <a:solidFill>
                <a:schemeClr val="tx1"/>
              </a:solidFill>
              <a:latin typeface="+mn-lt"/>
            </a:endParaRPr>
          </a:p>
        </p:txBody>
      </p:sp>
    </p:spTree>
    <p:extLst>
      <p:ext uri="{BB962C8B-B14F-4D97-AF65-F5344CB8AC3E}">
        <p14:creationId xmlns:p14="http://schemas.microsoft.com/office/powerpoint/2010/main" val="12902578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8963" y="49904"/>
            <a:ext cx="8921363" cy="762000"/>
          </a:xfrm>
        </p:spPr>
        <p:txBody>
          <a:bodyPr/>
          <a:lstStyle/>
          <a:p>
            <a:r>
              <a:rPr lang="en-US" cap="small" dirty="0">
                <a:solidFill>
                  <a:schemeClr val="bg1"/>
                </a:solidFill>
                <a:latin typeface="+mj-lt"/>
              </a:rPr>
              <a:t>Referrals</a:t>
            </a:r>
            <a:r>
              <a:rPr lang="en-US" sz="3000" dirty="0">
                <a:latin typeface="+mj-lt"/>
              </a:rPr>
              <a:t> </a:t>
            </a:r>
            <a:r>
              <a:rPr lang="en-US" cap="small" dirty="0">
                <a:solidFill>
                  <a:schemeClr val="bg1"/>
                </a:solidFill>
                <a:latin typeface="+mj-lt"/>
              </a:rPr>
              <a:t>Across Agencies</a:t>
            </a:r>
          </a:p>
        </p:txBody>
      </p:sp>
      <p:sp>
        <p:nvSpPr>
          <p:cNvPr id="4" name="Content Placeholder 3"/>
          <p:cNvSpPr>
            <a:spLocks noGrp="1"/>
          </p:cNvSpPr>
          <p:nvPr>
            <p:ph sz="half" idx="1"/>
          </p:nvPr>
        </p:nvSpPr>
        <p:spPr>
          <a:xfrm>
            <a:off x="636104" y="1371600"/>
            <a:ext cx="10972800" cy="4556234"/>
          </a:xfrm>
        </p:spPr>
        <p:txBody>
          <a:bodyPr/>
          <a:lstStyle/>
          <a:p>
            <a:pPr>
              <a:buFont typeface="Wingdings" panose="05000000000000000000" pitchFamily="2" charset="2"/>
              <a:buChar char="q"/>
            </a:pPr>
            <a:r>
              <a:rPr lang="en-US" sz="2000" b="0" dirty="0">
                <a:latin typeface="+mn-lt"/>
              </a:rPr>
              <a:t>Consistent state level communication </a:t>
            </a:r>
          </a:p>
          <a:p>
            <a:pPr>
              <a:buFont typeface="Wingdings" panose="05000000000000000000" pitchFamily="2" charset="2"/>
              <a:buChar char="q"/>
            </a:pPr>
            <a:r>
              <a:rPr lang="en-US" sz="2000" b="0" dirty="0">
                <a:latin typeface="+mn-lt"/>
              </a:rPr>
              <a:t>Reflected in MOU guidance</a:t>
            </a:r>
          </a:p>
          <a:p>
            <a:pPr>
              <a:buFont typeface="Wingdings" panose="05000000000000000000" pitchFamily="2" charset="2"/>
              <a:buChar char="q"/>
            </a:pPr>
            <a:r>
              <a:rPr lang="en-US" sz="2000" b="0" dirty="0">
                <a:latin typeface="+mn-lt"/>
              </a:rPr>
              <a:t>ACLS policy shift: Providers must prioritize partner referrals</a:t>
            </a:r>
          </a:p>
          <a:p>
            <a:pPr>
              <a:buFont typeface="Wingdings" panose="05000000000000000000" pitchFamily="2" charset="2"/>
              <a:buChar char="q"/>
            </a:pPr>
            <a:r>
              <a:rPr lang="en-US" sz="2000" b="0" dirty="0">
                <a:latin typeface="+mn-lt"/>
              </a:rPr>
              <a:t>Partners must identify shared customers</a:t>
            </a:r>
          </a:p>
        </p:txBody>
      </p:sp>
    </p:spTree>
    <p:extLst>
      <p:ext uri="{BB962C8B-B14F-4D97-AF65-F5344CB8AC3E}">
        <p14:creationId xmlns:p14="http://schemas.microsoft.com/office/powerpoint/2010/main" val="37996742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925" y="20087"/>
            <a:ext cx="9048584" cy="762000"/>
          </a:xfrm>
        </p:spPr>
        <p:txBody>
          <a:bodyPr/>
          <a:lstStyle/>
          <a:p>
            <a:r>
              <a:rPr lang="en-US" cap="small" dirty="0">
                <a:solidFill>
                  <a:schemeClr val="bg1"/>
                </a:solidFill>
                <a:latin typeface="Arial" panose="020B0604020202020204" pitchFamily="34" charset="0"/>
                <a:cs typeface="Arial" panose="020B0604020202020204" pitchFamily="34" charset="0"/>
              </a:rPr>
              <a:t>WIOA Performance Measures </a:t>
            </a:r>
          </a:p>
        </p:txBody>
      </p:sp>
      <p:sp>
        <p:nvSpPr>
          <p:cNvPr id="4" name="Content Placeholder 3"/>
          <p:cNvSpPr>
            <a:spLocks noGrp="1"/>
          </p:cNvSpPr>
          <p:nvPr>
            <p:ph sz="half" idx="1"/>
          </p:nvPr>
        </p:nvSpPr>
        <p:spPr>
          <a:xfrm>
            <a:off x="606287" y="1401414"/>
            <a:ext cx="10982740" cy="5715000"/>
          </a:xfrm>
        </p:spPr>
        <p:txBody>
          <a:bodyPr/>
          <a:lstStyle/>
          <a:p>
            <a:pPr marL="0" indent="0">
              <a:buClr>
                <a:srgbClr val="FFC000"/>
              </a:buClr>
              <a:buSzPct val="80000"/>
              <a:buNone/>
            </a:pPr>
            <a:r>
              <a:rPr lang="en-US" sz="2000" b="0" dirty="0" smtClean="0">
                <a:latin typeface="+mn-lt"/>
              </a:rPr>
              <a:t>To prepare the adult education system for implementation of WIOA, the state conducted a thorough review of existing policies and protocols. That work was grounded in the ACLS theory of Action: </a:t>
            </a:r>
          </a:p>
          <a:p>
            <a:pPr lvl="0">
              <a:buFont typeface="Wingdings" panose="05000000000000000000" pitchFamily="2" charset="2"/>
              <a:buChar char="q"/>
            </a:pPr>
            <a:r>
              <a:rPr lang="en-US" sz="2000" b="0" dirty="0" smtClean="0">
                <a:latin typeface="+mn-lt"/>
              </a:rPr>
              <a:t>If </a:t>
            </a:r>
            <a:r>
              <a:rPr lang="en-US" sz="2000" b="0" dirty="0">
                <a:latin typeface="+mn-lt"/>
              </a:rPr>
              <a:t>ACLS:</a:t>
            </a:r>
          </a:p>
          <a:p>
            <a:pPr lvl="1">
              <a:buFont typeface="Wingdings" panose="05000000000000000000" pitchFamily="2" charset="2"/>
              <a:buChar char="§"/>
            </a:pPr>
            <a:r>
              <a:rPr lang="en-US" sz="2000" b="0" dirty="0">
                <a:latin typeface="+mn-lt"/>
              </a:rPr>
              <a:t>Sets high organizational capacity bar for funding</a:t>
            </a:r>
          </a:p>
          <a:p>
            <a:pPr lvl="1">
              <a:buFont typeface="Wingdings" panose="05000000000000000000" pitchFamily="2" charset="2"/>
              <a:buChar char="§"/>
            </a:pPr>
            <a:r>
              <a:rPr lang="en-US" sz="2000" b="0" dirty="0">
                <a:latin typeface="+mn-lt"/>
              </a:rPr>
              <a:t>Sets clear expectations for student outcomes and program quality</a:t>
            </a:r>
          </a:p>
          <a:p>
            <a:pPr lvl="1">
              <a:buFont typeface="Wingdings" panose="05000000000000000000" pitchFamily="2" charset="2"/>
              <a:buChar char="§"/>
            </a:pPr>
            <a:r>
              <a:rPr lang="en-US" sz="2000" b="0" dirty="0">
                <a:latin typeface="+mn-lt"/>
              </a:rPr>
              <a:t>Frees </a:t>
            </a:r>
            <a:r>
              <a:rPr lang="en-US" sz="2000" b="0" dirty="0" smtClean="0">
                <a:latin typeface="+mn-lt"/>
              </a:rPr>
              <a:t>organizations </a:t>
            </a:r>
            <a:r>
              <a:rPr lang="en-US" sz="2000" b="0" dirty="0">
                <a:latin typeface="+mn-lt"/>
              </a:rPr>
              <a:t>to design </a:t>
            </a:r>
            <a:r>
              <a:rPr lang="en-US" sz="2000" b="0" dirty="0" smtClean="0">
                <a:latin typeface="+mn-lt"/>
              </a:rPr>
              <a:t>programs </a:t>
            </a:r>
            <a:r>
              <a:rPr lang="en-US" sz="2000" b="0" dirty="0">
                <a:latin typeface="+mn-lt"/>
              </a:rPr>
              <a:t>that meet the needs of students</a:t>
            </a:r>
          </a:p>
          <a:p>
            <a:pPr lvl="1">
              <a:buFont typeface="Wingdings" panose="05000000000000000000" pitchFamily="2" charset="2"/>
              <a:buChar char="§"/>
            </a:pPr>
            <a:r>
              <a:rPr lang="en-US" sz="2000" b="0" dirty="0">
                <a:latin typeface="+mn-lt"/>
              </a:rPr>
              <a:t>Provides robust feedback on program quality, and</a:t>
            </a:r>
          </a:p>
          <a:p>
            <a:pPr lvl="1">
              <a:buFont typeface="Wingdings" panose="05000000000000000000" pitchFamily="2" charset="2"/>
              <a:buChar char="§"/>
            </a:pPr>
            <a:r>
              <a:rPr lang="en-US" sz="2000" b="0" dirty="0">
                <a:latin typeface="+mn-lt"/>
              </a:rPr>
              <a:t>Provides high quality professional development</a:t>
            </a:r>
          </a:p>
          <a:p>
            <a:pPr>
              <a:buFont typeface="Wingdings" panose="05000000000000000000" pitchFamily="2" charset="2"/>
              <a:buChar char="q"/>
            </a:pPr>
            <a:r>
              <a:rPr lang="en-US" sz="2000" b="0" dirty="0">
                <a:latin typeface="+mn-lt"/>
              </a:rPr>
              <a:t>Then adults will make substantive educational progress and gain access to college and careers</a:t>
            </a:r>
          </a:p>
          <a:p>
            <a:pPr>
              <a:buNone/>
            </a:pPr>
            <a:endParaRPr lang="en-US" dirty="0"/>
          </a:p>
        </p:txBody>
      </p:sp>
    </p:spTree>
    <p:extLst>
      <p:ext uri="{BB962C8B-B14F-4D97-AF65-F5344CB8AC3E}">
        <p14:creationId xmlns:p14="http://schemas.microsoft.com/office/powerpoint/2010/main" val="26771730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936" y="756647"/>
            <a:ext cx="10945367" cy="990600"/>
          </a:xfrm>
        </p:spPr>
        <p:txBody>
          <a:bodyPr>
            <a:noAutofit/>
          </a:bodyPr>
          <a:lstStyle/>
          <a:p>
            <a:pPr algn="ctr"/>
            <a:r>
              <a:rPr lang="en-US" sz="3200" dirty="0">
                <a:solidFill>
                  <a:schemeClr val="tx1"/>
                </a:solidFill>
              </a:rPr>
              <a:t>Back in 2016</a:t>
            </a:r>
            <a:r>
              <a:rPr lang="en-US" sz="3200" dirty="0" smtClean="0">
                <a:solidFill>
                  <a:schemeClr val="tx1"/>
                </a:solidFill>
              </a:rPr>
              <a:t>… </a:t>
            </a:r>
            <a:r>
              <a:rPr lang="en-US" sz="3200" dirty="0">
                <a:solidFill>
                  <a:schemeClr val="tx1"/>
                </a:solidFill>
              </a:rPr>
              <a:t>Overwhelm </a:t>
            </a:r>
            <a:r>
              <a:rPr lang="en-US" sz="3200" dirty="0" smtClean="0">
                <a:solidFill>
                  <a:schemeClr val="tx1"/>
                </a:solidFill>
              </a:rPr>
              <a:t>mode…where </a:t>
            </a:r>
            <a:r>
              <a:rPr lang="en-US" sz="3200" dirty="0">
                <a:solidFill>
                  <a:schemeClr val="tx1"/>
                </a:solidFill>
              </a:rPr>
              <a:t>to start?</a:t>
            </a:r>
          </a:p>
        </p:txBody>
      </p:sp>
      <p:sp>
        <p:nvSpPr>
          <p:cNvPr id="4" name="Slide Number Placeholder 3"/>
          <p:cNvSpPr>
            <a:spLocks noGrp="1"/>
          </p:cNvSpPr>
          <p:nvPr>
            <p:ph type="sldNum" sz="quarter" idx="4294967295"/>
          </p:nvPr>
        </p:nvSpPr>
        <p:spPr/>
        <p:txBody>
          <a:bodyPr/>
          <a:lstStyle/>
          <a:p>
            <a:fld id="{2E3C7BC4-877A-4D01-9ACF-B146C046AFB2}" type="slidenum">
              <a:rPr lang="en-US" smtClean="0"/>
              <a:pPr/>
              <a:t>3</a:t>
            </a:fld>
            <a:endParaRPr lang="en-US" dirty="0"/>
          </a:p>
        </p:txBody>
      </p:sp>
      <p:pic>
        <p:nvPicPr>
          <p:cNvPr id="6" name="Picture 5"/>
          <p:cNvPicPr>
            <a:picLocks noChangeAspect="1"/>
          </p:cNvPicPr>
          <p:nvPr/>
        </p:nvPicPr>
        <p:blipFill>
          <a:blip r:embed="rId2" cstate="print"/>
          <a:stretch>
            <a:fillRect/>
          </a:stretch>
        </p:blipFill>
        <p:spPr>
          <a:xfrm>
            <a:off x="7696200" y="4267200"/>
            <a:ext cx="2387600" cy="1778000"/>
          </a:xfrm>
          <a:prstGeom prst="rect">
            <a:avLst/>
          </a:prstGeom>
        </p:spPr>
      </p:pic>
      <p:pic>
        <p:nvPicPr>
          <p:cNvPr id="5" name="Content Placeholder 4"/>
          <p:cNvPicPr>
            <a:picLocks noGrp="1" noChangeAspect="1"/>
          </p:cNvPicPr>
          <p:nvPr>
            <p:ph idx="1"/>
          </p:nvPr>
        </p:nvPicPr>
        <p:blipFill>
          <a:blip r:embed="rId3" cstate="print"/>
          <a:srcRect t="20370" b="20370"/>
          <a:stretch>
            <a:fillRect/>
          </a:stretch>
        </p:blipFill>
        <p:spPr>
          <a:xfrm>
            <a:off x="6629401" y="1562793"/>
            <a:ext cx="3838575" cy="2159719"/>
          </a:xfrm>
        </p:spPr>
      </p:pic>
      <p:pic>
        <p:nvPicPr>
          <p:cNvPr id="7" name="Picture 6"/>
          <p:cNvPicPr>
            <a:picLocks noChangeAspect="1"/>
          </p:cNvPicPr>
          <p:nvPr/>
        </p:nvPicPr>
        <p:blipFill>
          <a:blip r:embed="rId4" cstate="print"/>
          <a:stretch>
            <a:fillRect/>
          </a:stretch>
        </p:blipFill>
        <p:spPr>
          <a:xfrm>
            <a:off x="1658885" y="2038351"/>
            <a:ext cx="3746500" cy="2171700"/>
          </a:xfrm>
          <a:prstGeom prst="rect">
            <a:avLst/>
          </a:prstGeom>
        </p:spPr>
      </p:pic>
      <p:pic>
        <p:nvPicPr>
          <p:cNvPr id="3" name="Picture 2"/>
          <p:cNvPicPr>
            <a:picLocks noChangeAspect="1"/>
          </p:cNvPicPr>
          <p:nvPr/>
        </p:nvPicPr>
        <p:blipFill>
          <a:blip r:embed="rId5" cstate="print"/>
          <a:stretch>
            <a:fillRect/>
          </a:stretch>
        </p:blipFill>
        <p:spPr>
          <a:xfrm>
            <a:off x="1297623" y="4267200"/>
            <a:ext cx="3350577" cy="1887649"/>
          </a:xfrm>
          <a:prstGeom prst="rect">
            <a:avLst/>
          </a:prstGeom>
        </p:spPr>
      </p:pic>
      <p:pic>
        <p:nvPicPr>
          <p:cNvPr id="8" name="Picture 7"/>
          <p:cNvPicPr>
            <a:picLocks noChangeAspect="1"/>
          </p:cNvPicPr>
          <p:nvPr/>
        </p:nvPicPr>
        <p:blipFill>
          <a:blip r:embed="rId6" cstate="print"/>
          <a:stretch>
            <a:fillRect/>
          </a:stretch>
        </p:blipFill>
        <p:spPr>
          <a:xfrm>
            <a:off x="4648200" y="2667001"/>
            <a:ext cx="2514600" cy="3584643"/>
          </a:xfrm>
          <a:prstGeom prst="rect">
            <a:avLst/>
          </a:prstGeom>
        </p:spPr>
      </p:pic>
    </p:spTree>
    <p:extLst>
      <p:ext uri="{BB962C8B-B14F-4D97-AF65-F5344CB8AC3E}">
        <p14:creationId xmlns:p14="http://schemas.microsoft.com/office/powerpoint/2010/main" val="41039287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71" y="159233"/>
            <a:ext cx="7398707"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Shifts In Adult Education</a:t>
            </a:r>
            <a:endParaRPr lang="en-US" dirty="0">
              <a:solidFill>
                <a:schemeClr val="bg1"/>
              </a:solidFill>
            </a:endParaRPr>
          </a:p>
        </p:txBody>
      </p:sp>
      <p:sp>
        <p:nvSpPr>
          <p:cNvPr id="9" name="Text Placeholder 6"/>
          <p:cNvSpPr txBox="1">
            <a:spLocks/>
          </p:cNvSpPr>
          <p:nvPr/>
        </p:nvSpPr>
        <p:spPr>
          <a:xfrm>
            <a:off x="1298917" y="1548607"/>
            <a:ext cx="5080000" cy="63976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   </a:t>
            </a:r>
            <a:r>
              <a:rPr lang="en-US" u="sng" dirty="0" smtClean="0">
                <a:solidFill>
                  <a:schemeClr val="tx1"/>
                </a:solidFill>
              </a:rPr>
              <a:t>BEFORE</a:t>
            </a:r>
            <a:endParaRPr lang="en-US" u="sng" dirty="0">
              <a:solidFill>
                <a:schemeClr val="tx1"/>
              </a:solidFill>
            </a:endParaRPr>
          </a:p>
        </p:txBody>
      </p:sp>
      <p:sp>
        <p:nvSpPr>
          <p:cNvPr id="10" name="Content Placeholder 7"/>
          <p:cNvSpPr txBox="1">
            <a:spLocks/>
          </p:cNvSpPr>
          <p:nvPr/>
        </p:nvSpPr>
        <p:spPr>
          <a:xfrm>
            <a:off x="606286" y="2366838"/>
            <a:ext cx="5375081" cy="3951288"/>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smtClean="0">
                <a:solidFill>
                  <a:schemeClr val="tx1"/>
                </a:solidFill>
              </a:rPr>
              <a:t>Inputs</a:t>
            </a:r>
            <a:endParaRPr lang="en-US" sz="2800" b="1" dirty="0" smtClean="0">
              <a:solidFill>
                <a:schemeClr val="tx1"/>
              </a:solidFill>
              <a:sym typeface="Wingdings" pitchFamily="2" charset="2"/>
            </a:endParaRPr>
          </a:p>
          <a:p>
            <a:endParaRPr lang="en-US" b="1" dirty="0" smtClean="0">
              <a:solidFill>
                <a:schemeClr val="accent6"/>
              </a:solidFill>
            </a:endParaRPr>
          </a:p>
          <a:p>
            <a:r>
              <a:rPr lang="en-US" sz="2800" b="1" dirty="0" smtClean="0">
                <a:solidFill>
                  <a:schemeClr val="tx1"/>
                </a:solidFill>
              </a:rPr>
              <a:t>Compliance</a:t>
            </a:r>
            <a:endParaRPr lang="en-US" sz="2800" b="1" dirty="0" smtClean="0">
              <a:solidFill>
                <a:schemeClr val="tx1"/>
              </a:solidFill>
              <a:sym typeface="Wingdings" pitchFamily="2" charset="2"/>
            </a:endParaRPr>
          </a:p>
          <a:p>
            <a:endParaRPr lang="en-US" b="1" dirty="0" smtClean="0"/>
          </a:p>
          <a:p>
            <a:r>
              <a:rPr lang="en-US" sz="2800" b="1" dirty="0" smtClean="0">
                <a:solidFill>
                  <a:schemeClr val="tx1"/>
                </a:solidFill>
              </a:rPr>
              <a:t>“</a:t>
            </a:r>
            <a:r>
              <a:rPr lang="en-US" sz="2800" b="1" dirty="0" err="1" smtClean="0">
                <a:solidFill>
                  <a:schemeClr val="tx1"/>
                </a:solidFill>
              </a:rPr>
              <a:t>Widgetized</a:t>
            </a:r>
            <a:r>
              <a:rPr lang="en-US" sz="2800" b="1" dirty="0" smtClean="0">
                <a:solidFill>
                  <a:schemeClr val="tx1"/>
                </a:solidFill>
              </a:rPr>
              <a:t>” Funding </a:t>
            </a:r>
          </a:p>
          <a:p>
            <a:endParaRPr lang="en-US" dirty="0"/>
          </a:p>
        </p:txBody>
      </p:sp>
      <p:sp>
        <p:nvSpPr>
          <p:cNvPr id="11" name="Text Placeholder 8"/>
          <p:cNvSpPr txBox="1">
            <a:spLocks/>
          </p:cNvSpPr>
          <p:nvPr/>
        </p:nvSpPr>
        <p:spPr>
          <a:xfrm>
            <a:off x="6172304" y="1548607"/>
            <a:ext cx="5081995" cy="639762"/>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   </a:t>
            </a:r>
            <a:r>
              <a:rPr lang="en-US" u="sng" dirty="0" smtClean="0">
                <a:solidFill>
                  <a:schemeClr val="tx1"/>
                </a:solidFill>
              </a:rPr>
              <a:t>AFTER</a:t>
            </a:r>
          </a:p>
        </p:txBody>
      </p:sp>
      <p:sp>
        <p:nvSpPr>
          <p:cNvPr id="12" name="Content Placeholder 7"/>
          <p:cNvSpPr txBox="1">
            <a:spLocks/>
          </p:cNvSpPr>
          <p:nvPr/>
        </p:nvSpPr>
        <p:spPr>
          <a:xfrm>
            <a:off x="5981367" y="2366838"/>
            <a:ext cx="5945590" cy="3951288"/>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smtClean="0">
                <a:solidFill>
                  <a:schemeClr val="tx1"/>
                </a:solidFill>
                <a:sym typeface="Wingdings" pitchFamily="2" charset="2"/>
              </a:rPr>
              <a:t>Outcomes</a:t>
            </a:r>
          </a:p>
          <a:p>
            <a:endParaRPr lang="en-US" b="1" dirty="0" smtClean="0">
              <a:solidFill>
                <a:schemeClr val="accent6"/>
              </a:solidFill>
            </a:endParaRPr>
          </a:p>
          <a:p>
            <a:r>
              <a:rPr lang="en-US" sz="2800" b="1" dirty="0" smtClean="0">
                <a:solidFill>
                  <a:schemeClr val="tx1"/>
                </a:solidFill>
              </a:rPr>
              <a:t>Flexibility</a:t>
            </a:r>
          </a:p>
          <a:p>
            <a:endParaRPr lang="en-US" b="1" dirty="0" smtClean="0"/>
          </a:p>
          <a:p>
            <a:r>
              <a:rPr lang="en-US" sz="2800" b="1" dirty="0" smtClean="0">
                <a:solidFill>
                  <a:schemeClr val="tx1"/>
                </a:solidFill>
              </a:rPr>
              <a:t>“Block” Per-Student Funding</a:t>
            </a:r>
            <a:endParaRPr lang="en-US" sz="2800" dirty="0">
              <a:solidFill>
                <a:schemeClr val="tx1"/>
              </a:solidFill>
            </a:endParaRPr>
          </a:p>
        </p:txBody>
      </p:sp>
      <p:grpSp>
        <p:nvGrpSpPr>
          <p:cNvPr id="13" name="Group 19"/>
          <p:cNvGrpSpPr/>
          <p:nvPr/>
        </p:nvGrpSpPr>
        <p:grpSpPr>
          <a:xfrm>
            <a:off x="4984578" y="2319132"/>
            <a:ext cx="762000" cy="2743200"/>
            <a:chOff x="3429000" y="2209800"/>
            <a:chExt cx="762000" cy="2743200"/>
          </a:xfrm>
        </p:grpSpPr>
        <p:sp>
          <p:nvSpPr>
            <p:cNvPr id="14" name="Right Arrow 13"/>
            <p:cNvSpPr/>
            <p:nvPr/>
          </p:nvSpPr>
          <p:spPr>
            <a:xfrm>
              <a:off x="3429000" y="22098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3429000" y="32766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429000" y="4495800"/>
              <a:ext cx="762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9518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950" y="30026"/>
            <a:ext cx="8969071"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WIOA Performance Measures – New Initiatives</a:t>
            </a:r>
            <a:endParaRPr lang="en-US" cap="small" dirty="0">
              <a:solidFill>
                <a:schemeClr val="bg1"/>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596348" y="1381536"/>
            <a:ext cx="10972800" cy="5257800"/>
          </a:xfrm>
        </p:spPr>
        <p:txBody>
          <a:bodyPr/>
          <a:lstStyle/>
          <a:p>
            <a:pPr>
              <a:buClr>
                <a:srgbClr val="FFC000"/>
              </a:buClr>
              <a:buSzPct val="80000"/>
              <a:buNone/>
            </a:pPr>
            <a:r>
              <a:rPr lang="en-US" sz="2000" b="0" dirty="0">
                <a:latin typeface="+mn-lt"/>
              </a:rPr>
              <a:t>Inform MA </a:t>
            </a:r>
            <a:r>
              <a:rPr lang="en-US" sz="2000" b="0" dirty="0" smtClean="0">
                <a:latin typeface="+mn-lt"/>
              </a:rPr>
              <a:t>AE </a:t>
            </a:r>
            <a:r>
              <a:rPr lang="en-US" sz="2000" b="0" dirty="0">
                <a:latin typeface="+mn-lt"/>
              </a:rPr>
              <a:t>Priorities and Shifts</a:t>
            </a:r>
          </a:p>
          <a:p>
            <a:pPr>
              <a:buFont typeface="Wingdings" panose="05000000000000000000" pitchFamily="2" charset="2"/>
              <a:buChar char="q"/>
            </a:pPr>
            <a:r>
              <a:rPr lang="en-US" sz="2000" b="0" dirty="0">
                <a:latin typeface="+mn-lt"/>
              </a:rPr>
              <a:t>Revised Indicators of Program Quality </a:t>
            </a:r>
          </a:p>
          <a:p>
            <a:pPr>
              <a:buFont typeface="Wingdings" panose="05000000000000000000" pitchFamily="2" charset="2"/>
              <a:buChar char="q"/>
            </a:pPr>
            <a:r>
              <a:rPr lang="en-US" sz="2000" b="0" dirty="0" smtClean="0">
                <a:latin typeface="+mn-lt"/>
              </a:rPr>
              <a:t>New </a:t>
            </a:r>
            <a:r>
              <a:rPr lang="en-US" sz="2000" b="0" dirty="0">
                <a:latin typeface="+mn-lt"/>
              </a:rPr>
              <a:t>performance </a:t>
            </a:r>
            <a:r>
              <a:rPr lang="en-US" sz="2000" b="0" dirty="0" smtClean="0">
                <a:latin typeface="+mn-lt"/>
              </a:rPr>
              <a:t>standard </a:t>
            </a:r>
            <a:r>
              <a:rPr lang="en-US" sz="2000" b="0" dirty="0">
                <a:latin typeface="+mn-lt"/>
              </a:rPr>
              <a:t>aligned with WIOA </a:t>
            </a:r>
            <a:r>
              <a:rPr lang="en-US" sz="2000" b="0" dirty="0" smtClean="0">
                <a:latin typeface="+mn-lt"/>
              </a:rPr>
              <a:t>measures (MSG) - focus on student outcomes</a:t>
            </a:r>
            <a:endParaRPr lang="en-US" sz="2000" b="0" dirty="0">
              <a:latin typeface="+mn-lt"/>
            </a:endParaRPr>
          </a:p>
          <a:p>
            <a:pPr>
              <a:buFont typeface="Wingdings" panose="05000000000000000000" pitchFamily="2" charset="2"/>
              <a:buChar char="q"/>
            </a:pPr>
            <a:r>
              <a:rPr lang="en-US" sz="2000" b="0" dirty="0" smtClean="0">
                <a:latin typeface="+mn-lt"/>
              </a:rPr>
              <a:t>Revised </a:t>
            </a:r>
            <a:r>
              <a:rPr lang="en-US" sz="2000" b="0" dirty="0">
                <a:latin typeface="+mn-lt"/>
              </a:rPr>
              <a:t>polices - </a:t>
            </a:r>
            <a:r>
              <a:rPr lang="en-US" sz="2000" b="0" dirty="0" smtClean="0">
                <a:latin typeface="+mn-lt"/>
              </a:rPr>
              <a:t>flexibility </a:t>
            </a:r>
            <a:r>
              <a:rPr lang="en-US" sz="2000" b="0" dirty="0">
                <a:latin typeface="+mn-lt"/>
              </a:rPr>
              <a:t>and focus on outcomes</a:t>
            </a:r>
          </a:p>
          <a:p>
            <a:pPr>
              <a:buFont typeface="Wingdings" panose="05000000000000000000" pitchFamily="2" charset="2"/>
              <a:buChar char="q"/>
            </a:pPr>
            <a:r>
              <a:rPr lang="en-US" sz="2000" b="0" dirty="0">
                <a:latin typeface="+mn-lt"/>
              </a:rPr>
              <a:t>Revised </a:t>
            </a:r>
            <a:r>
              <a:rPr lang="en-US" sz="2000" b="0" dirty="0" smtClean="0">
                <a:latin typeface="+mn-lt"/>
              </a:rPr>
              <a:t>monitoring (program quality review), </a:t>
            </a:r>
            <a:r>
              <a:rPr lang="en-US" sz="2000" b="0" dirty="0">
                <a:latin typeface="+mn-lt"/>
              </a:rPr>
              <a:t>s</a:t>
            </a:r>
            <a:r>
              <a:rPr lang="en-US" sz="2000" b="0" dirty="0" smtClean="0">
                <a:latin typeface="+mn-lt"/>
              </a:rPr>
              <a:t>ite </a:t>
            </a:r>
            <a:r>
              <a:rPr lang="en-US" sz="2000" b="0" dirty="0">
                <a:latin typeface="+mn-lt"/>
              </a:rPr>
              <a:t>v</a:t>
            </a:r>
            <a:r>
              <a:rPr lang="en-US" sz="2000" b="0" dirty="0" smtClean="0">
                <a:latin typeface="+mn-lt"/>
              </a:rPr>
              <a:t>isit and desk review protocols </a:t>
            </a:r>
          </a:p>
          <a:p>
            <a:pPr>
              <a:buFont typeface="Wingdings" panose="05000000000000000000" pitchFamily="2" charset="2"/>
              <a:buChar char="q"/>
            </a:pPr>
            <a:r>
              <a:rPr lang="en-US" sz="2000" b="0" dirty="0">
                <a:latin typeface="+mn-lt"/>
              </a:rPr>
              <a:t>Development of Integrated Education and Training </a:t>
            </a:r>
            <a:r>
              <a:rPr lang="en-US" sz="2000" b="0" dirty="0" smtClean="0">
                <a:latin typeface="+mn-lt"/>
              </a:rPr>
              <a:t>Models (pilots)</a:t>
            </a:r>
            <a:endParaRPr lang="en-US" sz="2000" b="0" dirty="0">
              <a:latin typeface="+mn-lt"/>
            </a:endParaRPr>
          </a:p>
          <a:p>
            <a:pPr>
              <a:buFont typeface="Wingdings" panose="05000000000000000000" pitchFamily="2" charset="2"/>
              <a:buChar char="q"/>
            </a:pPr>
            <a:r>
              <a:rPr lang="en-US" sz="2000" b="0" dirty="0" smtClean="0">
                <a:latin typeface="+mn-lt"/>
              </a:rPr>
              <a:t>Investment </a:t>
            </a:r>
            <a:r>
              <a:rPr lang="en-US" sz="2000" b="0" dirty="0">
                <a:latin typeface="+mn-lt"/>
              </a:rPr>
              <a:t>in </a:t>
            </a:r>
            <a:r>
              <a:rPr lang="en-US" sz="2000" b="0" dirty="0" smtClean="0">
                <a:latin typeface="+mn-lt"/>
              </a:rPr>
              <a:t>AE </a:t>
            </a:r>
            <a:r>
              <a:rPr lang="en-US" sz="2000" b="0" dirty="0">
                <a:latin typeface="+mn-lt"/>
              </a:rPr>
              <a:t>data collection and reporting </a:t>
            </a:r>
            <a:r>
              <a:rPr lang="en-US" sz="2000" b="0" dirty="0" smtClean="0">
                <a:latin typeface="+mn-lt"/>
              </a:rPr>
              <a:t>system - RFR to procure a new data management system</a:t>
            </a:r>
            <a:endParaRPr lang="en-US" sz="2000" b="0" dirty="0">
              <a:latin typeface="+mn-lt"/>
            </a:endParaRPr>
          </a:p>
          <a:p>
            <a:pPr>
              <a:buFont typeface="Wingdings" panose="05000000000000000000" pitchFamily="2" charset="2"/>
              <a:buChar char="q"/>
            </a:pPr>
            <a:r>
              <a:rPr lang="en-US" sz="2000" b="0" dirty="0" smtClean="0">
                <a:latin typeface="+mn-lt"/>
              </a:rPr>
              <a:t>More streamlined PD system - rebid of the professional development system</a:t>
            </a:r>
          </a:p>
          <a:p>
            <a:pPr>
              <a:buFont typeface="Wingdings" panose="05000000000000000000" pitchFamily="2" charset="2"/>
              <a:buChar char="q"/>
            </a:pPr>
            <a:r>
              <a:rPr lang="en-US" sz="2000" b="0" dirty="0" smtClean="0">
                <a:latin typeface="+mn-lt"/>
              </a:rPr>
              <a:t>Ongoing </a:t>
            </a:r>
            <a:r>
              <a:rPr lang="en-US" sz="2000" b="0" dirty="0">
                <a:latin typeface="+mn-lt"/>
              </a:rPr>
              <a:t>support and technical assistance training and webinars on: MSG, EFLs, federal reporting requirements</a:t>
            </a:r>
          </a:p>
          <a:p>
            <a:pPr marL="0" indent="0">
              <a:buNone/>
            </a:pPr>
            <a:endParaRPr lang="en-US" dirty="0"/>
          </a:p>
        </p:txBody>
      </p:sp>
    </p:spTree>
    <p:extLst>
      <p:ext uri="{BB962C8B-B14F-4D97-AF65-F5344CB8AC3E}">
        <p14:creationId xmlns:p14="http://schemas.microsoft.com/office/powerpoint/2010/main" val="49209253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71" y="179111"/>
            <a:ext cx="7398707" cy="762000"/>
          </a:xfrm>
        </p:spPr>
        <p:txBody>
          <a:bodyPr/>
          <a:lstStyle/>
          <a:p>
            <a:r>
              <a:rPr lang="en-US" cap="small" dirty="0">
                <a:solidFill>
                  <a:schemeClr val="bg1"/>
                </a:solidFill>
                <a:latin typeface="Arial" panose="020B0604020202020204" pitchFamily="34" charset="0"/>
                <a:cs typeface="Arial" panose="020B0604020202020204" pitchFamily="34" charset="0"/>
              </a:rPr>
              <a:t>Key New Requirements in the </a:t>
            </a:r>
            <a:r>
              <a:rPr lang="en-US" cap="small" dirty="0" smtClean="0">
                <a:solidFill>
                  <a:schemeClr val="bg1"/>
                </a:solidFill>
                <a:latin typeface="Arial" panose="020B0604020202020204" pitchFamily="34" charset="0"/>
                <a:cs typeface="Arial" panose="020B0604020202020204" pitchFamily="34" charset="0"/>
              </a:rPr>
              <a:t>FY19-22 O&amp;C </a:t>
            </a:r>
            <a:r>
              <a:rPr lang="en-US" cap="small" dirty="0">
                <a:solidFill>
                  <a:schemeClr val="bg1"/>
                </a:solidFill>
                <a:latin typeface="Arial" panose="020B0604020202020204" pitchFamily="34" charset="0"/>
                <a:cs typeface="Arial" panose="020B0604020202020204" pitchFamily="34" charset="0"/>
              </a:rPr>
              <a:t>RFP</a:t>
            </a:r>
          </a:p>
        </p:txBody>
      </p:sp>
      <p:sp>
        <p:nvSpPr>
          <p:cNvPr id="6" name="Rectangle 5"/>
          <p:cNvSpPr/>
          <p:nvPr/>
        </p:nvSpPr>
        <p:spPr>
          <a:xfrm>
            <a:off x="616227" y="1400192"/>
            <a:ext cx="10942982" cy="4093428"/>
          </a:xfrm>
          <a:prstGeom prst="rect">
            <a:avLst/>
          </a:prstGeom>
        </p:spPr>
        <p:txBody>
          <a:bodyPr wrap="square">
            <a:spAutoFit/>
          </a:bodyPr>
          <a:lstStyle/>
          <a:p>
            <a:pPr marL="381000" indent="-381000" eaLnBrk="0" fontAlgn="base" hangingPunct="0">
              <a:spcBef>
                <a:spcPct val="0"/>
              </a:spcBef>
              <a:spcAft>
                <a:spcPts val="1200"/>
              </a:spcAft>
              <a:buSzPct val="80000"/>
              <a:buFont typeface="Wingdings" panose="05000000000000000000" pitchFamily="2" charset="2"/>
              <a:buChar char="q"/>
            </a:pPr>
            <a:r>
              <a:rPr lang="en-US" sz="2000" dirty="0">
                <a:ea typeface="Calibri" pitchFamily="34" charset="0"/>
                <a:cs typeface="Calibri" pitchFamily="34" charset="0"/>
              </a:rPr>
              <a:t>Required demonstrated past performance (WIOA)</a:t>
            </a:r>
          </a:p>
          <a:p>
            <a:pPr marL="381000" indent="-381000" eaLnBrk="0" fontAlgn="base" hangingPunct="0">
              <a:spcBef>
                <a:spcPct val="0"/>
              </a:spcBef>
              <a:spcAft>
                <a:spcPts val="1200"/>
              </a:spcAft>
              <a:buSzPct val="80000"/>
              <a:buFont typeface="Wingdings" panose="05000000000000000000" pitchFamily="2" charset="2"/>
              <a:buChar char="q"/>
            </a:pPr>
            <a:r>
              <a:rPr lang="en-US" sz="2000" dirty="0">
                <a:ea typeface="Calibri" pitchFamily="34" charset="0"/>
                <a:cs typeface="Calibri" pitchFamily="34" charset="0"/>
              </a:rPr>
              <a:t>Minimum program size – minimum of 50 annual seats</a:t>
            </a:r>
          </a:p>
          <a:p>
            <a:pPr marL="381000" indent="-381000" eaLnBrk="0" fontAlgn="base" hangingPunct="0">
              <a:spcBef>
                <a:spcPct val="0"/>
              </a:spcBef>
              <a:spcAft>
                <a:spcPts val="1200"/>
              </a:spcAft>
              <a:buSzPct val="80000"/>
              <a:buFont typeface="Wingdings" panose="05000000000000000000" pitchFamily="2" charset="2"/>
              <a:buChar char="q"/>
            </a:pPr>
            <a:r>
              <a:rPr lang="en-US" sz="2000" dirty="0">
                <a:ea typeface="Calibri" pitchFamily="34" charset="0"/>
                <a:cs typeface="Calibri" pitchFamily="34" charset="0"/>
              </a:rPr>
              <a:t>Program Cost - $</a:t>
            </a:r>
            <a:r>
              <a:rPr lang="en-US" sz="2000" dirty="0" smtClean="0">
                <a:ea typeface="Calibri" pitchFamily="34" charset="0"/>
                <a:cs typeface="Calibri" pitchFamily="34" charset="0"/>
              </a:rPr>
              <a:t>2,300 - $</a:t>
            </a:r>
            <a:r>
              <a:rPr lang="en-US" sz="2000" dirty="0">
                <a:ea typeface="Calibri" pitchFamily="34" charset="0"/>
                <a:cs typeface="Calibri" pitchFamily="34" charset="0"/>
              </a:rPr>
              <a:t>3,300 per seat </a:t>
            </a:r>
          </a:p>
          <a:p>
            <a:pPr marL="381000" indent="-381000" eaLnBrk="0" fontAlgn="base" hangingPunct="0">
              <a:spcBef>
                <a:spcPct val="0"/>
              </a:spcBef>
              <a:spcAft>
                <a:spcPts val="1200"/>
              </a:spcAft>
              <a:buSzPct val="80000"/>
              <a:buFont typeface="Wingdings" panose="05000000000000000000" pitchFamily="2" charset="2"/>
              <a:buChar char="q"/>
            </a:pPr>
            <a:r>
              <a:rPr lang="en-US" sz="2000" dirty="0">
                <a:ea typeface="Calibri" pitchFamily="34" charset="0"/>
                <a:cs typeface="Calibri" pitchFamily="34" charset="0"/>
              </a:rPr>
              <a:t>Increased emphasis on: </a:t>
            </a:r>
          </a:p>
          <a:p>
            <a:pPr marL="838200" lvl="2" indent="-381000" eaLnBrk="0" fontAlgn="base" hangingPunct="0">
              <a:spcBef>
                <a:spcPct val="0"/>
              </a:spcBef>
              <a:spcAft>
                <a:spcPts val="1200"/>
              </a:spcAft>
              <a:buSzPct val="80000"/>
              <a:buFont typeface="Wingdings" panose="05000000000000000000" pitchFamily="2" charset="2"/>
              <a:buChar char="§"/>
            </a:pPr>
            <a:r>
              <a:rPr lang="en-US" sz="2000" dirty="0">
                <a:ea typeface="Calibri" pitchFamily="34" charset="0"/>
                <a:cs typeface="Calibri" pitchFamily="34" charset="0"/>
              </a:rPr>
              <a:t>Development of career pathways, partnerships &amp; collaboration</a:t>
            </a:r>
          </a:p>
          <a:p>
            <a:pPr marL="838200" lvl="2" indent="-381000" eaLnBrk="0" fontAlgn="base" hangingPunct="0">
              <a:spcBef>
                <a:spcPct val="0"/>
              </a:spcBef>
              <a:spcAft>
                <a:spcPts val="1200"/>
              </a:spcAft>
              <a:buSzPct val="80000"/>
              <a:buFont typeface="Wingdings" panose="05000000000000000000" pitchFamily="2" charset="2"/>
              <a:buChar char="§"/>
            </a:pPr>
            <a:r>
              <a:rPr lang="en-US" sz="2000" dirty="0">
                <a:ea typeface="Calibri" pitchFamily="34" charset="0"/>
                <a:cs typeface="Calibri" pitchFamily="34" charset="0"/>
              </a:rPr>
              <a:t>Strong organizational capacity &amp; leadership</a:t>
            </a:r>
          </a:p>
          <a:p>
            <a:pPr marL="838200" lvl="2" indent="-381000" eaLnBrk="0" fontAlgn="base" hangingPunct="0">
              <a:spcBef>
                <a:spcPct val="0"/>
              </a:spcBef>
              <a:spcAft>
                <a:spcPts val="1200"/>
              </a:spcAft>
              <a:buSzPct val="80000"/>
              <a:buFont typeface="Wingdings" panose="05000000000000000000" pitchFamily="2" charset="2"/>
              <a:buChar char="§"/>
            </a:pPr>
            <a:r>
              <a:rPr lang="en-US" sz="2000" dirty="0">
                <a:ea typeface="Calibri" pitchFamily="34" charset="0"/>
                <a:cs typeface="Calibri" pitchFamily="34" charset="0"/>
              </a:rPr>
              <a:t>Innovation in program design</a:t>
            </a:r>
          </a:p>
          <a:p>
            <a:pPr marL="838200" lvl="2" indent="-381000" eaLnBrk="0" fontAlgn="base" hangingPunct="0">
              <a:spcBef>
                <a:spcPct val="0"/>
              </a:spcBef>
              <a:spcAft>
                <a:spcPts val="1200"/>
              </a:spcAft>
              <a:buSzPct val="80000"/>
              <a:buFont typeface="Wingdings" panose="05000000000000000000" pitchFamily="2" charset="2"/>
              <a:buChar char="§"/>
            </a:pPr>
            <a:r>
              <a:rPr lang="en-US" sz="2000" dirty="0">
                <a:ea typeface="Calibri" pitchFamily="34" charset="0"/>
                <a:cs typeface="Calibri" pitchFamily="34" charset="0"/>
              </a:rPr>
              <a:t>Standards-based curriculum, instruction, and assessment </a:t>
            </a:r>
            <a:endParaRPr lang="en-US" sz="2000" dirty="0" smtClean="0">
              <a:ea typeface="Calibri" pitchFamily="34" charset="0"/>
              <a:cs typeface="Calibri" pitchFamily="34" charset="0"/>
            </a:endParaRPr>
          </a:p>
          <a:p>
            <a:pPr marL="381000" lvl="1" indent="-381000" eaLnBrk="0" fontAlgn="base" hangingPunct="0">
              <a:spcBef>
                <a:spcPct val="0"/>
              </a:spcBef>
              <a:spcAft>
                <a:spcPts val="1200"/>
              </a:spcAft>
              <a:buSzPct val="80000"/>
              <a:buFont typeface="Wingdings" panose="05000000000000000000" pitchFamily="2" charset="2"/>
              <a:buChar char="q"/>
            </a:pPr>
            <a:r>
              <a:rPr lang="en-US" sz="2000" dirty="0" smtClean="0">
                <a:ea typeface="Calibri" pitchFamily="34" charset="0"/>
                <a:cs typeface="Calibri" pitchFamily="34" charset="0"/>
              </a:rPr>
              <a:t>Integrated education and training</a:t>
            </a:r>
            <a:endParaRPr lang="en-US" sz="2000" dirty="0">
              <a:ea typeface="Calibri" pitchFamily="34" charset="0"/>
              <a:cs typeface="Calibri" pitchFamily="34" charset="0"/>
            </a:endParaRPr>
          </a:p>
        </p:txBody>
      </p:sp>
    </p:spTree>
    <p:extLst>
      <p:ext uri="{BB962C8B-B14F-4D97-AF65-F5344CB8AC3E}">
        <p14:creationId xmlns:p14="http://schemas.microsoft.com/office/powerpoint/2010/main" val="196288227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9050" y="25773"/>
            <a:ext cx="12192000" cy="156755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616200" y="563355"/>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09600" y="206937"/>
            <a:ext cx="1264919" cy="1224501"/>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3/2/2018</a:t>
            </a:fld>
            <a:endParaRPr lang="en-US" dirty="0"/>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1898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1562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609600" y="2135605"/>
            <a:ext cx="10966704" cy="4001095"/>
          </a:xfrm>
          <a:prstGeom prst="rect">
            <a:avLst/>
          </a:prstGeom>
          <a:noFill/>
        </p:spPr>
        <p:txBody>
          <a:bodyPr wrap="square">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r>
              <a:rPr lang="en-US" sz="3200" b="1" cap="small" dirty="0" smtClean="0">
                <a:latin typeface="Arial" panose="020B0604020202020204" pitchFamily="34" charset="0"/>
                <a:cs typeface="Arial" panose="020B0604020202020204" pitchFamily="34" charset="0"/>
              </a:rPr>
              <a:t>Massachusetts Rehabilitation Commission</a:t>
            </a:r>
          </a:p>
          <a:p>
            <a:pPr algn="ctr" fontAlgn="base">
              <a:spcBef>
                <a:spcPct val="0"/>
              </a:spcBef>
              <a:spcAft>
                <a:spcPct val="0"/>
              </a:spcAft>
              <a:defRPr/>
            </a:pPr>
            <a:r>
              <a:rPr lang="en-US" sz="2800" b="1" cap="small" dirty="0" smtClean="0">
                <a:latin typeface="Arial" panose="020B0604020202020204" pitchFamily="34" charset="0"/>
                <a:cs typeface="Arial" panose="020B0604020202020204" pitchFamily="34" charset="0"/>
              </a:rPr>
              <a:t>Vocational Rehabilitation</a:t>
            </a: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b="1" cap="small" dirty="0" smtClean="0">
              <a:latin typeface="Arial" panose="020B0604020202020204" pitchFamily="34" charset="0"/>
              <a:cs typeface="Arial" panose="020B0604020202020204" pitchFamily="34" charset="0"/>
            </a:endParaRPr>
          </a:p>
          <a:p>
            <a:pPr algn="ctr" fontAlgn="base">
              <a:spcBef>
                <a:spcPct val="0"/>
              </a:spcBef>
              <a:spcAft>
                <a:spcPct val="0"/>
              </a:spcAft>
              <a:defRPr/>
            </a:pPr>
            <a:r>
              <a:rPr lang="en-US" sz="2000" b="1" cap="small" dirty="0" smtClean="0">
                <a:latin typeface="Arial" panose="020B0604020202020204" pitchFamily="34" charset="0"/>
                <a:cs typeface="Arial" panose="020B0604020202020204" pitchFamily="34" charset="0"/>
              </a:rPr>
              <a:t>March 5 - 7, 2018</a:t>
            </a:r>
            <a:endParaRPr lang="en-US" sz="2000"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1600" b="1" dirty="0">
                <a:solidFill>
                  <a:srgbClr val="003366"/>
                </a:solidFill>
                <a:latin typeface="Arial" panose="020B0604020202020204" pitchFamily="34" charset="0"/>
                <a:cs typeface="Arial" panose="020B0604020202020204" pitchFamily="34" charset="0"/>
              </a:rPr>
              <a:t>		</a:t>
            </a:r>
          </a:p>
          <a:p>
            <a:pPr algn="r" fontAlgn="base">
              <a:spcBef>
                <a:spcPct val="0"/>
              </a:spcBef>
              <a:spcAft>
                <a:spcPct val="0"/>
              </a:spcAft>
              <a:defRPr/>
            </a:pPr>
            <a:r>
              <a:rPr lang="en-US" sz="2800" b="1" dirty="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2717074" y="234410"/>
            <a:ext cx="5786845" cy="1200329"/>
          </a:xfrm>
          <a:prstGeom prst="rect">
            <a:avLst/>
          </a:prstGeom>
          <a:noFill/>
        </p:spPr>
        <p:txBody>
          <a:bodyPr wrap="square" rtlCol="0">
            <a:spAutoFit/>
          </a:bodyPr>
          <a:lstStyle/>
          <a:p>
            <a:pPr algn="ctr"/>
            <a:r>
              <a:rPr lang="en-US" sz="2400" b="1" cap="small" dirty="0" smtClean="0">
                <a:solidFill>
                  <a:schemeClr val="bg1"/>
                </a:solidFill>
                <a:latin typeface="Arial" panose="020B0604020202020204" pitchFamily="34" charset="0"/>
                <a:cs typeface="Arial" panose="020B0604020202020204" pitchFamily="34" charset="0"/>
              </a:rPr>
              <a:t>Massachusetts </a:t>
            </a:r>
            <a:r>
              <a:rPr lang="en-US" sz="2400" b="1" cap="small"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cap="small" dirty="0" smtClean="0">
                <a:solidFill>
                  <a:schemeClr val="bg1"/>
                </a:solidFill>
                <a:latin typeface="Arial" panose="020B0604020202020204" pitchFamily="34" charset="0"/>
                <a:cs typeface="Arial" panose="020B0604020202020204" pitchFamily="34" charset="0"/>
              </a:rPr>
              <a:t> Puerto Rico </a:t>
            </a:r>
          </a:p>
          <a:p>
            <a:pPr algn="ctr"/>
            <a:r>
              <a:rPr lang="en-US" sz="2400" b="1" cap="small" dirty="0" smtClean="0">
                <a:solidFill>
                  <a:schemeClr val="bg1"/>
                </a:solidFill>
                <a:latin typeface="Arial" panose="020B0604020202020204" pitchFamily="34" charset="0"/>
                <a:cs typeface="Arial" panose="020B0604020202020204" pitchFamily="34" charset="0"/>
              </a:rPr>
              <a:t>National Peer-to-Peer</a:t>
            </a:r>
          </a:p>
          <a:p>
            <a:pPr algn="ctr"/>
            <a:r>
              <a:rPr lang="en-US" sz="2400" b="1" cap="small" dirty="0" smtClean="0">
                <a:solidFill>
                  <a:schemeClr val="bg1"/>
                </a:solidFill>
                <a:latin typeface="Arial" panose="020B0604020202020204" pitchFamily="34" charset="0"/>
                <a:cs typeface="Arial" panose="020B0604020202020204" pitchFamily="34" charset="0"/>
              </a:rPr>
              <a:t>Technical Assistance and Training </a:t>
            </a:r>
            <a:endParaRPr lang="en-US" sz="2400" b="1" cap="small"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778" y="234410"/>
            <a:ext cx="2858972" cy="1054566"/>
          </a:xfrm>
          <a:prstGeom prst="rect">
            <a:avLst/>
          </a:prstGeom>
        </p:spPr>
      </p:pic>
      <p:pic>
        <p:nvPicPr>
          <p:cNvPr id="13" name="Picture 12"/>
          <p:cNvPicPr>
            <a:picLocks noChangeAspect="1"/>
          </p:cNvPicPr>
          <p:nvPr/>
        </p:nvPicPr>
        <p:blipFill>
          <a:blip r:embed="rId5"/>
          <a:stretch>
            <a:fillRect/>
          </a:stretch>
        </p:blipFill>
        <p:spPr>
          <a:xfrm>
            <a:off x="4736460" y="4220268"/>
            <a:ext cx="2209800" cy="577003"/>
          </a:xfrm>
          <a:prstGeom prst="rect">
            <a:avLst/>
          </a:prstGeom>
        </p:spPr>
      </p:pic>
    </p:spTree>
    <p:extLst>
      <p:ext uri="{BB962C8B-B14F-4D97-AF65-F5344CB8AC3E}">
        <p14:creationId xmlns:p14="http://schemas.microsoft.com/office/powerpoint/2010/main" val="2783889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8962" y="125440"/>
            <a:ext cx="9827812" cy="762000"/>
          </a:xfrm>
        </p:spPr>
        <p:txBody>
          <a:bodyPr/>
          <a:lstStyle/>
          <a:p>
            <a:r>
              <a:rPr lang="en-US" cap="small" dirty="0">
                <a:solidFill>
                  <a:schemeClr val="bg1"/>
                </a:solidFill>
                <a:latin typeface="Arial" panose="020B0604020202020204" pitchFamily="34" charset="0"/>
                <a:cs typeface="Arial" panose="020B0604020202020204" pitchFamily="34" charset="0"/>
              </a:rPr>
              <a:t>MA Rehabilitation Commission (MRC) Engagement with the Workforce System </a:t>
            </a:r>
          </a:p>
        </p:txBody>
      </p:sp>
      <p:sp>
        <p:nvSpPr>
          <p:cNvPr id="2" name="Rectangle 1"/>
          <p:cNvSpPr/>
          <p:nvPr/>
        </p:nvSpPr>
        <p:spPr>
          <a:xfrm>
            <a:off x="626165" y="1294421"/>
            <a:ext cx="10942983" cy="5447645"/>
          </a:xfrm>
          <a:prstGeom prst="rect">
            <a:avLst/>
          </a:prstGeom>
        </p:spPr>
        <p:txBody>
          <a:bodyPr wrap="square">
            <a:spAutoFit/>
          </a:bodyPr>
          <a:lstStyle/>
          <a:p>
            <a:pPr lvl="0"/>
            <a:r>
              <a:rPr lang="en-US" sz="2000" dirty="0">
                <a:solidFill>
                  <a:srgbClr val="000000"/>
                </a:solidFill>
              </a:rPr>
              <a:t>As a WIOA Core Partner, MRC is engaged with the </a:t>
            </a:r>
            <a:r>
              <a:rPr lang="en-US" sz="2000" dirty="0" smtClean="0">
                <a:solidFill>
                  <a:srgbClr val="000000"/>
                </a:solidFill>
              </a:rPr>
              <a:t>MA </a:t>
            </a:r>
            <a:r>
              <a:rPr lang="en-US" sz="2000" dirty="0">
                <a:solidFill>
                  <a:srgbClr val="000000"/>
                </a:solidFill>
              </a:rPr>
              <a:t>Workforce System at the statewide, regional, and local levels:</a:t>
            </a:r>
          </a:p>
          <a:p>
            <a:pPr lvl="0"/>
            <a:endParaRPr lang="en-US" sz="800" dirty="0">
              <a:solidFill>
                <a:srgbClr val="000000"/>
              </a:solidFill>
            </a:endParaRPr>
          </a:p>
          <a:p>
            <a:pPr marL="342900" lvl="0" indent="-342900">
              <a:buFont typeface="Wingdings" panose="05000000000000000000" pitchFamily="2" charset="2"/>
              <a:buChar char="q"/>
            </a:pPr>
            <a:r>
              <a:rPr lang="en-US" sz="2000" dirty="0">
                <a:solidFill>
                  <a:srgbClr val="000000"/>
                </a:solidFill>
                <a:latin typeface="Arial" panose="020B0604020202020204" pitchFamily="34" charset="0"/>
                <a:cs typeface="Arial" panose="020B0604020202020204" pitchFamily="34" charset="0"/>
              </a:rPr>
              <a:t>MRC worked closely with all core partners to develop &amp; submit the WIOA Combined State Plan;</a:t>
            </a:r>
          </a:p>
          <a:p>
            <a:pPr lvl="0"/>
            <a:endParaRPr lang="en-US" sz="1000" dirty="0">
              <a:solidFill>
                <a:srgbClr val="00000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pPr>
            <a:r>
              <a:rPr lang="en-US" sz="2000" dirty="0">
                <a:solidFill>
                  <a:srgbClr val="000000"/>
                </a:solidFill>
                <a:latin typeface="Arial" panose="020B0604020202020204" pitchFamily="34" charset="0"/>
                <a:cs typeface="Arial" panose="020B0604020202020204" pitchFamily="34" charset="0"/>
              </a:rPr>
              <a:t>MRC’s Commissioner is an appointed member of the Statewide Workforce Board;</a:t>
            </a:r>
          </a:p>
          <a:p>
            <a:pPr marL="342900" lvl="0" indent="-342900">
              <a:buFont typeface="Wingdings" panose="05000000000000000000" pitchFamily="2" charset="2"/>
              <a:buChar char="q"/>
            </a:pPr>
            <a:endParaRPr lang="en-US" sz="1000" dirty="0">
              <a:solidFill>
                <a:srgbClr val="00000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pPr>
            <a:r>
              <a:rPr lang="en-US" sz="2000" dirty="0">
                <a:solidFill>
                  <a:srgbClr val="000000"/>
                </a:solidFill>
                <a:latin typeface="Arial" panose="020B0604020202020204" pitchFamily="34" charset="0"/>
                <a:cs typeface="Arial" panose="020B0604020202020204" pitchFamily="34" charset="0"/>
              </a:rPr>
              <a:t>Senior Staff serve as members of the WIOA Workforce Steering Committee, strategizing and overseeing the unified implementation of WIOA;</a:t>
            </a:r>
          </a:p>
          <a:p>
            <a:pPr marL="342900" lvl="0" indent="-342900">
              <a:buFont typeface="Wingdings" panose="05000000000000000000" pitchFamily="2" charset="2"/>
              <a:buChar char="q"/>
            </a:pPr>
            <a:endParaRPr lang="en-US" sz="1000" dirty="0">
              <a:solidFill>
                <a:srgbClr val="00000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pPr>
            <a:r>
              <a:rPr lang="en-US" sz="2000" dirty="0" smtClean="0">
                <a:solidFill>
                  <a:srgbClr val="000000"/>
                </a:solidFill>
                <a:latin typeface="Arial" panose="020B0604020202020204" pitchFamily="34" charset="0"/>
                <a:cs typeface="Arial" panose="020B0604020202020204" pitchFamily="34" charset="0"/>
              </a:rPr>
              <a:t>MRC </a:t>
            </a:r>
            <a:r>
              <a:rPr lang="en-US" sz="2000" dirty="0">
                <a:solidFill>
                  <a:srgbClr val="000000"/>
                </a:solidFill>
                <a:latin typeface="Arial" panose="020B0604020202020204" pitchFamily="34" charset="0"/>
                <a:cs typeface="Arial" panose="020B0604020202020204" pitchFamily="34" charset="0"/>
              </a:rPr>
              <a:t>has Area Director representation on boards in the 16 local workforce areas and serve on many WIOA workgroups and subcommittees;</a:t>
            </a:r>
          </a:p>
          <a:p>
            <a:pPr marL="342900" lvl="0" indent="-342900">
              <a:buFont typeface="Wingdings" panose="05000000000000000000" pitchFamily="2" charset="2"/>
              <a:buChar char="q"/>
            </a:pPr>
            <a:endParaRPr lang="en-US" sz="1000" dirty="0">
              <a:solidFill>
                <a:srgbClr val="00000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pPr>
            <a:r>
              <a:rPr lang="en-US" sz="2000" dirty="0">
                <a:solidFill>
                  <a:srgbClr val="000000"/>
                </a:solidFill>
                <a:latin typeface="Arial" panose="020B0604020202020204" pitchFamily="34" charset="0"/>
                <a:cs typeface="Arial" panose="020B0604020202020204" pitchFamily="34" charset="0"/>
              </a:rPr>
              <a:t>MRC has staff liaisons to all Career Centers who manage the MRC/Career Center relationship, conduct various activities including information and referral sessions, and assist individuals with disabilities in taking advantage of the Career Center and MRC resources; </a:t>
            </a:r>
          </a:p>
          <a:p>
            <a:pPr marL="342900" lvl="0" indent="-342900">
              <a:buFont typeface="Wingdings" panose="05000000000000000000" pitchFamily="2" charset="2"/>
              <a:buChar char="q"/>
            </a:pPr>
            <a:endParaRPr lang="en-US" sz="1000" dirty="0">
              <a:solidFill>
                <a:srgbClr val="000000"/>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pPr>
            <a:r>
              <a:rPr lang="en-US" sz="2000" dirty="0">
                <a:solidFill>
                  <a:srgbClr val="000000"/>
                </a:solidFill>
                <a:latin typeface="Arial" panose="020B0604020202020204" pitchFamily="34" charset="0"/>
                <a:cs typeface="Arial" panose="020B0604020202020204" pitchFamily="34" charset="0"/>
              </a:rPr>
              <a:t>MRC </a:t>
            </a:r>
            <a:r>
              <a:rPr lang="en-US" sz="2000" dirty="0">
                <a:solidFill>
                  <a:srgbClr val="000000"/>
                </a:solidFill>
              </a:rPr>
              <a:t>is committed to developing joint policies and practices focused on  career pathways for increased employment outcomes for individuals with disabilities.  </a:t>
            </a:r>
          </a:p>
        </p:txBody>
      </p:sp>
    </p:spTree>
    <p:extLst>
      <p:ext uri="{BB962C8B-B14F-4D97-AF65-F5344CB8AC3E}">
        <p14:creationId xmlns:p14="http://schemas.microsoft.com/office/powerpoint/2010/main" val="36990382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7621" y="667247"/>
            <a:ext cx="6807200" cy="642938"/>
          </a:xfrm>
        </p:spPr>
        <p:txBody>
          <a:bodyPr/>
          <a:lstStyle/>
          <a:p>
            <a:r>
              <a:rPr lang="en-US" cap="small" dirty="0" smtClean="0">
                <a:solidFill>
                  <a:schemeClr val="bg1"/>
                </a:solidFill>
                <a:latin typeface="+mj-lt"/>
              </a:rPr>
              <a:t>Improved </a:t>
            </a:r>
            <a:r>
              <a:rPr lang="en-US" cap="small" dirty="0">
                <a:solidFill>
                  <a:schemeClr val="bg1"/>
                </a:solidFill>
                <a:latin typeface="+mj-lt"/>
              </a:rPr>
              <a:t>Partnerships as a Result of WIOA </a:t>
            </a:r>
            <a:r>
              <a:rPr lang="en-US" cap="small" dirty="0" smtClean="0">
                <a:solidFill>
                  <a:schemeClr val="bg1"/>
                </a:solidFill>
                <a:latin typeface="+mj-lt"/>
              </a:rPr>
              <a:t>Implementation </a:t>
            </a:r>
            <a:r>
              <a:rPr lang="en-US" sz="3000" dirty="0">
                <a:latin typeface="+mj-lt"/>
              </a:rPr>
              <a:t/>
            </a:r>
            <a:br>
              <a:rPr lang="en-US" sz="3000" dirty="0">
                <a:latin typeface="+mj-lt"/>
              </a:rPr>
            </a:br>
            <a:endParaRPr lang="en-US" sz="3000" dirty="0">
              <a:latin typeface="+mj-lt"/>
            </a:endParaRPr>
          </a:p>
        </p:txBody>
      </p:sp>
      <p:sp>
        <p:nvSpPr>
          <p:cNvPr id="4" name="TextBox 3"/>
          <p:cNvSpPr txBox="1"/>
          <p:nvPr/>
        </p:nvSpPr>
        <p:spPr>
          <a:xfrm>
            <a:off x="626165" y="1364970"/>
            <a:ext cx="10962862" cy="532453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Since enactment of WIOA, MRC has increased partnerships and collaborations with Career Centers and the Statewide Workforce System:</a:t>
            </a:r>
          </a:p>
          <a:p>
            <a:endParaRPr lang="en-US" sz="1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2000" dirty="0">
                <a:latin typeface="Arial" panose="020B0604020202020204" pitchFamily="34" charset="0"/>
                <a:cs typeface="Arial" panose="020B0604020202020204" pitchFamily="34" charset="0"/>
              </a:rPr>
              <a:t>MRC’s local, regional, and statewide managers attended the WIOA Partner Convening Conference in December 2016 and MRC Assistant Commissioner for Vocational Rehabilitation, Statewide Placement Director and an Employer Partner served as key presenters; MRC staff were also active participants in planning, identifying speakers and presenting at the 2018 WIOA </a:t>
            </a:r>
            <a:r>
              <a:rPr lang="en-US" sz="2000" dirty="0" smtClean="0">
                <a:latin typeface="Arial" panose="020B0604020202020204" pitchFamily="34" charset="0"/>
                <a:cs typeface="Arial" panose="020B0604020202020204" pitchFamily="34" charset="0"/>
              </a:rPr>
              <a:t>re-convening</a:t>
            </a:r>
            <a:endParaRPr lang="en-US" sz="2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endParaRPr lang="en-US" sz="1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2000" dirty="0">
                <a:latin typeface="Arial" panose="020B0604020202020204" pitchFamily="34" charset="0"/>
                <a:cs typeface="Arial" panose="020B0604020202020204" pitchFamily="34" charset="0"/>
              </a:rPr>
              <a:t>MRC staff are trained on WIOA partnerships and have presented overviews of MRC services, eligibility and intake process</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to core partners</a:t>
            </a:r>
          </a:p>
          <a:p>
            <a:pPr marL="742950" lvl="1" indent="-285750">
              <a:buFont typeface="Wingdings" panose="05000000000000000000" pitchFamily="2" charset="2"/>
              <a:buChar char="q"/>
            </a:pPr>
            <a:endParaRPr lang="en-US" sz="1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2000" dirty="0">
                <a:latin typeface="Arial" panose="020B0604020202020204" pitchFamily="34" charset="0"/>
                <a:cs typeface="Arial" panose="020B0604020202020204" pitchFamily="34" charset="0"/>
              </a:rPr>
              <a:t>MRC serves on a number of workgroups including: the Joint Policy Workgroup, Performance Measurement Workgroup, Workforce Systems Integration Workgroup, Job Seeker and Employer Subcommittee, and the Youth Workgroup, among others</a:t>
            </a:r>
          </a:p>
          <a:p>
            <a:pPr marL="742950" lvl="1" indent="-285750">
              <a:buFont typeface="Wingdings" panose="05000000000000000000" pitchFamily="2" charset="2"/>
              <a:buChar char="q"/>
            </a:pPr>
            <a:endParaRPr lang="en-US" sz="1000"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q"/>
            </a:pPr>
            <a:r>
              <a:rPr lang="en-US" sz="2000" dirty="0">
                <a:latin typeface="Arial" panose="020B0604020202020204" pitchFamily="34" charset="0"/>
                <a:cs typeface="Arial" panose="020B0604020202020204" pitchFamily="34" charset="0"/>
              </a:rPr>
              <a:t>MRC developed relationships and joint efforts around data collection and WIOA Performance Reporting including joint state-level measures</a:t>
            </a:r>
          </a:p>
          <a:p>
            <a:pPr marL="742950" lvl="1"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31202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8963" y="109538"/>
            <a:ext cx="9080390" cy="762000"/>
          </a:xfrm>
        </p:spPr>
        <p:txBody>
          <a:bodyPr/>
          <a:lstStyle/>
          <a:p>
            <a:r>
              <a:rPr lang="en-US" cap="small" dirty="0">
                <a:solidFill>
                  <a:schemeClr val="bg1"/>
                </a:solidFill>
                <a:latin typeface="Arial" panose="020B0604020202020204" pitchFamily="34" charset="0"/>
                <a:cs typeface="Arial" panose="020B0604020202020204" pitchFamily="34" charset="0"/>
              </a:rPr>
              <a:t>Involvement in MOU and Infrastructure </a:t>
            </a:r>
            <a:br>
              <a:rPr lang="en-US" cap="small" dirty="0">
                <a:solidFill>
                  <a:schemeClr val="bg1"/>
                </a:solidFill>
                <a:latin typeface="Arial" panose="020B0604020202020204" pitchFamily="34" charset="0"/>
                <a:cs typeface="Arial" panose="020B0604020202020204" pitchFamily="34" charset="0"/>
              </a:rPr>
            </a:br>
            <a:r>
              <a:rPr lang="en-US" cap="small" dirty="0">
                <a:solidFill>
                  <a:schemeClr val="bg1"/>
                </a:solidFill>
                <a:latin typeface="Arial" panose="020B0604020202020204" pitchFamily="34" charset="0"/>
                <a:cs typeface="Arial" panose="020B0604020202020204" pitchFamily="34" charset="0"/>
              </a:rPr>
              <a:t>Cost Sharing Agreements </a:t>
            </a:r>
          </a:p>
        </p:txBody>
      </p:sp>
      <p:sp>
        <p:nvSpPr>
          <p:cNvPr id="2" name="TextBox 1"/>
          <p:cNvSpPr txBox="1"/>
          <p:nvPr/>
        </p:nvSpPr>
        <p:spPr>
          <a:xfrm>
            <a:off x="586409" y="1360999"/>
            <a:ext cx="11002617" cy="2893100"/>
          </a:xfrm>
          <a:prstGeom prst="rect">
            <a:avLst/>
          </a:prstGeom>
          <a:noFill/>
        </p:spPr>
        <p:txBody>
          <a:bodyPr wrap="square" rtlCol="0">
            <a:spAutoFit/>
          </a:bodyPr>
          <a:lstStyle/>
          <a:p>
            <a:endParaRPr lang="en-US" dirty="0"/>
          </a:p>
          <a:p>
            <a:pPr marL="285750" indent="-285750">
              <a:buFont typeface="Wingdings" panose="05000000000000000000" pitchFamily="2" charset="2"/>
              <a:buChar char="q"/>
            </a:pPr>
            <a:r>
              <a:rPr lang="en-US" sz="2000" dirty="0" smtClean="0"/>
              <a:t>State </a:t>
            </a:r>
            <a:r>
              <a:rPr lang="en-US" sz="2000" dirty="0"/>
              <a:t>and local MOU’s are finalized and infrastructure and shared cost agreements made</a:t>
            </a:r>
            <a:r>
              <a:rPr lang="en-US" sz="2000" dirty="0" smtClean="0"/>
              <a: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endParaRPr lang="en-US" dirty="0" smtClean="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endParaRPr lang="en-US" dirty="0"/>
          </a:p>
          <a:p>
            <a:r>
              <a:rPr lang="en-US" dirty="0" smtClean="0"/>
              <a:t> </a:t>
            </a:r>
            <a:endParaRPr lang="en-US" dirty="0"/>
          </a:p>
        </p:txBody>
      </p:sp>
      <p:pic>
        <p:nvPicPr>
          <p:cNvPr id="4" name="Picture 3" descr="Ciencia , conocimiento y tecnología: DROGAS EN EL 2014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1" y="2758105"/>
            <a:ext cx="2635196" cy="2635196"/>
          </a:xfrm>
          <a:prstGeom prst="rect">
            <a:avLst/>
          </a:prstGeom>
        </p:spPr>
      </p:pic>
    </p:spTree>
    <p:extLst>
      <p:ext uri="{BB962C8B-B14F-4D97-AF65-F5344CB8AC3E}">
        <p14:creationId xmlns:p14="http://schemas.microsoft.com/office/powerpoint/2010/main" val="33072722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2542" y="26447"/>
            <a:ext cx="6967330" cy="762000"/>
          </a:xfrm>
        </p:spPr>
        <p:txBody>
          <a:bodyPr/>
          <a:lstStyle/>
          <a:p>
            <a:r>
              <a:rPr lang="en-US" cap="small" dirty="0">
                <a:solidFill>
                  <a:schemeClr val="bg1"/>
                </a:solidFill>
                <a:latin typeface="Arial" panose="020B0604020202020204" pitchFamily="34" charset="0"/>
                <a:cs typeface="Arial" panose="020B0604020202020204" pitchFamily="34" charset="0"/>
              </a:rPr>
              <a:t>Referrals Across Agencies</a:t>
            </a:r>
          </a:p>
        </p:txBody>
      </p:sp>
      <p:sp>
        <p:nvSpPr>
          <p:cNvPr id="2" name="TextBox 1"/>
          <p:cNvSpPr txBox="1"/>
          <p:nvPr/>
        </p:nvSpPr>
        <p:spPr>
          <a:xfrm>
            <a:off x="621792" y="1435609"/>
            <a:ext cx="10954512" cy="2862322"/>
          </a:xfrm>
          <a:prstGeom prst="rect">
            <a:avLst/>
          </a:prstGeom>
          <a:noFill/>
        </p:spPr>
        <p:txBody>
          <a:bodyPr wrap="square" rtlCol="0">
            <a:spAutoFit/>
          </a:bodyPr>
          <a:lstStyle/>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is currently modifying its Case Management System to track additional information on enrollment/involvement with WIOA Core </a:t>
            </a:r>
            <a:r>
              <a:rPr lang="en-US" sz="2000" dirty="0" smtClean="0">
                <a:latin typeface="Arial" panose="020B0604020202020204" pitchFamily="34" charset="0"/>
                <a:cs typeface="Arial" panose="020B0604020202020204" pitchFamily="34" charset="0"/>
              </a:rPr>
              <a:t>Partners</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An initial review of our case management data indicates that referrals from Career Centers account for approximately 1.6% of all referrals received by </a:t>
            </a:r>
            <a:r>
              <a:rPr lang="en-US" sz="2000" dirty="0" smtClean="0">
                <a:latin typeface="Arial" panose="020B0604020202020204" pitchFamily="34" charset="0"/>
                <a:cs typeface="Arial" panose="020B0604020202020204" pitchFamily="34" charset="0"/>
              </a:rPr>
              <a:t>MRC</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is a partner in the Workforce Systems Integration Workgroup and its subcommittees focused on developing systems and processes to track shared customers and for effective data sharing amongst core </a:t>
            </a:r>
            <a:r>
              <a:rPr lang="en-US" sz="2000" dirty="0" smtClean="0">
                <a:latin typeface="Arial" panose="020B0604020202020204" pitchFamily="34" charset="0"/>
                <a:cs typeface="Arial" panose="020B0604020202020204" pitchFamily="34" charset="0"/>
              </a:rPr>
              <a:t>partners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94603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0156" y="16508"/>
            <a:ext cx="9128098" cy="762000"/>
          </a:xfrm>
        </p:spPr>
        <p:txBody>
          <a:bodyPr/>
          <a:lstStyle/>
          <a:p>
            <a:r>
              <a:rPr lang="en-US" cap="small" dirty="0">
                <a:solidFill>
                  <a:schemeClr val="bg1"/>
                </a:solidFill>
                <a:latin typeface="Arial" panose="020B0604020202020204" pitchFamily="34" charset="0"/>
                <a:cs typeface="Arial" panose="020B0604020202020204" pitchFamily="34" charset="0"/>
              </a:rPr>
              <a:t>WIOA Performance Measures </a:t>
            </a:r>
          </a:p>
        </p:txBody>
      </p:sp>
      <p:sp>
        <p:nvSpPr>
          <p:cNvPr id="2" name="TextBox 1"/>
          <p:cNvSpPr txBox="1"/>
          <p:nvPr/>
        </p:nvSpPr>
        <p:spPr>
          <a:xfrm>
            <a:off x="621792" y="1386973"/>
            <a:ext cx="10954512" cy="470898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MRC is on track to begin collecting and reporting data on the WIOA Performance Measures effective July 1, 2017 as required by the Rehabilitation Services Administration (RSA) as follows:</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has modified its MRCIS case management system to allow for required tracking and reporting of common </a:t>
            </a:r>
            <a:r>
              <a:rPr lang="en-US" sz="2000" dirty="0" smtClean="0">
                <a:latin typeface="Arial" panose="020B0604020202020204" pitchFamily="34" charset="0"/>
                <a:cs typeface="Arial" panose="020B0604020202020204" pitchFamily="34" charset="0"/>
              </a:rPr>
              <a:t>measures</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has implemented an MOU and a data sharing process with the Department of Unemployment Insurance to obtain UI wage data required for WIOA </a:t>
            </a:r>
            <a:r>
              <a:rPr lang="en-US" sz="2000" dirty="0" smtClean="0">
                <a:latin typeface="Arial" panose="020B0604020202020204" pitchFamily="34" charset="0"/>
                <a:cs typeface="Arial" panose="020B0604020202020204" pitchFamily="34" charset="0"/>
              </a:rPr>
              <a:t>reporting </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All staff have been and will be continue to be trained on the Common Measures and implications of these measures, including </a:t>
            </a:r>
            <a:r>
              <a:rPr lang="en-US" sz="2000" dirty="0" smtClean="0">
                <a:latin typeface="Arial" panose="020B0604020202020204" pitchFamily="34" charset="0"/>
                <a:cs typeface="Arial" panose="020B0604020202020204" pitchFamily="34" charset="0"/>
              </a:rPr>
              <a:t>sanctions</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is prepared to work with other </a:t>
            </a:r>
            <a:r>
              <a:rPr lang="en-US" sz="2000" dirty="0"/>
              <a:t>WIOA Partners to submit the Statewide Performance Report beginning in August </a:t>
            </a:r>
            <a:r>
              <a:rPr lang="en-US" sz="2000" dirty="0" smtClean="0"/>
              <a:t>2018</a:t>
            </a:r>
            <a:endParaRPr lang="en-US" sz="2000" dirty="0"/>
          </a:p>
        </p:txBody>
      </p:sp>
    </p:spTree>
    <p:extLst>
      <p:ext uri="{BB962C8B-B14F-4D97-AF65-F5344CB8AC3E}">
        <p14:creationId xmlns:p14="http://schemas.microsoft.com/office/powerpoint/2010/main" val="401677915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4927" y="16508"/>
            <a:ext cx="9120146" cy="762000"/>
          </a:xfrm>
        </p:spPr>
        <p:txBody>
          <a:bodyPr/>
          <a:lstStyle/>
          <a:p>
            <a:r>
              <a:rPr lang="en-US" cap="small" dirty="0">
                <a:solidFill>
                  <a:schemeClr val="bg1"/>
                </a:solidFill>
                <a:latin typeface="+mj-lt"/>
              </a:rPr>
              <a:t>Access to Services </a:t>
            </a:r>
          </a:p>
        </p:txBody>
      </p:sp>
      <p:sp>
        <p:nvSpPr>
          <p:cNvPr id="2" name="TextBox 1"/>
          <p:cNvSpPr txBox="1"/>
          <p:nvPr/>
        </p:nvSpPr>
        <p:spPr>
          <a:xfrm>
            <a:off x="621793" y="1436138"/>
            <a:ext cx="10963656" cy="5016758"/>
          </a:xfrm>
          <a:prstGeom prst="rect">
            <a:avLst/>
          </a:prstGeom>
          <a:noFill/>
        </p:spPr>
        <p:txBody>
          <a:bodyPr wrap="square" rtlCol="0">
            <a:spAutoFit/>
          </a:bodyPr>
          <a:lstStyle/>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All Career Centers house a designated MRC point of contact.  All MRC offices have Vocational Rehabilitation Counselors and/or Job Placement Specialists assigned to provide services at Career Centers. </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Through the Career Centers, MRC consumers are provided access to training programs (i.e. computer related courses, CNA training and free Career Center workshops), among other services.  </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Creative collaborations occur across the state at the local levels ensuring individuals with disabilities have access to training and employment opportunities.</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is in discussions with one Career Center to develop a pilot to jointly prepare and train shared consumers for employment with one MRC and one Career Center employer account.</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is collaborating with the Department of Transitional Assistance (DTA) to provide employment services to individuals with disabilities who are receiving TANF benefits. </a:t>
            </a:r>
          </a:p>
        </p:txBody>
      </p:sp>
    </p:spTree>
    <p:extLst>
      <p:ext uri="{BB962C8B-B14F-4D97-AF65-F5344CB8AC3E}">
        <p14:creationId xmlns:p14="http://schemas.microsoft.com/office/powerpoint/2010/main" val="1605236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059" y="82296"/>
            <a:ext cx="8229600" cy="990600"/>
          </a:xfrm>
        </p:spPr>
        <p:txBody>
          <a:bodyPr vert="horz" wrap="square" lIns="91440" tIns="45720" rIns="91440" bIns="45720" numCol="1" rtlCol="0" anchor="ctr" anchorCtr="0" compatLnSpc="1">
            <a:prstTxWarp prst="textNoShape">
              <a:avLst/>
            </a:prstTxWarp>
            <a:normAutofit/>
          </a:bodyPr>
          <a:lstStyle/>
          <a:p>
            <a:r>
              <a:rPr lang="en-US" cap="small" dirty="0" smtClean="0">
                <a:solidFill>
                  <a:schemeClr val="bg1"/>
                </a:solidFill>
                <a:latin typeface="Arial" panose="020B0604020202020204" pitchFamily="34" charset="0"/>
                <a:cs typeface="Arial" panose="020B0604020202020204" pitchFamily="34" charset="0"/>
              </a:rPr>
              <a:t>How Did We Get </a:t>
            </a:r>
            <a:r>
              <a:rPr lang="en-US" cap="small" dirty="0">
                <a:solidFill>
                  <a:schemeClr val="bg1"/>
                </a:solidFill>
                <a:latin typeface="Arial" panose="020B0604020202020204" pitchFamily="34" charset="0"/>
                <a:cs typeface="Arial" panose="020B0604020202020204" pitchFamily="34" charset="0"/>
              </a:rPr>
              <a:t>H</a:t>
            </a:r>
            <a:r>
              <a:rPr lang="en-US" cap="small" dirty="0" smtClean="0">
                <a:solidFill>
                  <a:schemeClr val="bg1"/>
                </a:solidFill>
                <a:latin typeface="Arial" panose="020B0604020202020204" pitchFamily="34" charset="0"/>
                <a:cs typeface="Arial" panose="020B0604020202020204" pitchFamily="34" charset="0"/>
              </a:rPr>
              <a:t>ere From There</a:t>
            </a:r>
            <a:endParaRPr lang="en-US" dirty="0">
              <a:solidFill>
                <a:schemeClr val="bg1"/>
              </a:solidFill>
              <a:latin typeface="+mj-lt"/>
              <a:cs typeface="Arial" panose="020B0604020202020204" pitchFamily="34" charset="0"/>
            </a:endParaRPr>
          </a:p>
        </p:txBody>
      </p:sp>
      <p:sp>
        <p:nvSpPr>
          <p:cNvPr id="3" name="Content Placeholder 2"/>
          <p:cNvSpPr>
            <a:spLocks noGrp="1"/>
          </p:cNvSpPr>
          <p:nvPr>
            <p:ph idx="1"/>
          </p:nvPr>
        </p:nvSpPr>
        <p:spPr>
          <a:xfrm>
            <a:off x="640080" y="1363241"/>
            <a:ext cx="10945368" cy="4351338"/>
          </a:xfrm>
        </p:spPr>
        <p:txBody>
          <a:bodyPr/>
          <a:lstStyle/>
          <a:p>
            <a:pPr marL="0" indent="0">
              <a:buNone/>
            </a:pPr>
            <a:r>
              <a:rPr lang="en-US" b="0" dirty="0" smtClean="0">
                <a:latin typeface="Arial" panose="020B0604020202020204" pitchFamily="34" charset="0"/>
                <a:cs typeface="Arial" panose="020B0604020202020204" pitchFamily="34" charset="0"/>
              </a:rPr>
              <a:t>We asked everyone to focus on change-making conditions and not the minutia of WIOA.</a:t>
            </a:r>
          </a:p>
          <a:p>
            <a:pPr marL="0" indent="0">
              <a:buNone/>
            </a:pPr>
            <a:endParaRPr lang="en-US" sz="1000" b="0" dirty="0" smtClean="0">
              <a:latin typeface="Arial" panose="020B0604020202020204" pitchFamily="34" charset="0"/>
              <a:cs typeface="Arial" panose="020B0604020202020204" pitchFamily="34" charset="0"/>
            </a:endParaRPr>
          </a:p>
          <a:p>
            <a:pPr marL="0" indent="0">
              <a:buNone/>
            </a:pPr>
            <a:r>
              <a:rPr lang="en-US" b="0" dirty="0" smtClean="0">
                <a:latin typeface="Arial" panose="020B0604020202020204" pitchFamily="34" charset="0"/>
                <a:cs typeface="Arial" panose="020B0604020202020204" pitchFamily="34" charset="0"/>
              </a:rPr>
              <a:t>PARTNERSHIP </a:t>
            </a:r>
            <a:r>
              <a:rPr lang="en-US" b="0" dirty="0">
                <a:latin typeface="Arial" panose="020B0604020202020204" pitchFamily="34" charset="0"/>
                <a:cs typeface="Arial" panose="020B0604020202020204" pitchFamily="34" charset="0"/>
              </a:rPr>
              <a:t>LESSONS</a:t>
            </a:r>
          </a:p>
          <a:p>
            <a:r>
              <a:rPr lang="en-US" b="0" dirty="0" smtClean="0">
                <a:latin typeface="Arial" panose="020B0604020202020204" pitchFamily="34" charset="0"/>
                <a:cs typeface="Arial" panose="020B0604020202020204" pitchFamily="34" charset="0"/>
              </a:rPr>
              <a:t>From last </a:t>
            </a:r>
            <a:r>
              <a:rPr lang="en-US" b="0" dirty="0">
                <a:solidFill>
                  <a:srgbClr val="FF0000"/>
                </a:solidFill>
                <a:latin typeface="Arial" panose="020B0604020202020204" pitchFamily="34" charset="0"/>
                <a:cs typeface="Arial" panose="020B0604020202020204" pitchFamily="34" charset="0"/>
              </a:rPr>
              <a:t>3</a:t>
            </a:r>
            <a:r>
              <a:rPr lang="en-US" b="0" dirty="0" smtClean="0">
                <a:latin typeface="Arial" panose="020B0604020202020204" pitchFamily="34" charset="0"/>
                <a:cs typeface="Arial" panose="020B0604020202020204" pitchFamily="34" charset="0"/>
              </a:rPr>
              <a:t> years (and the experts):</a:t>
            </a:r>
          </a:p>
          <a:p>
            <a:pPr marL="0" indent="0">
              <a:buNone/>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fld id="{2E3C7BC4-877A-4D01-9ACF-B146C046AFB2}" type="slidenum">
              <a:rPr lang="en-US" smtClean="0"/>
              <a:pPr/>
              <a:t>4</a:t>
            </a:fld>
            <a:endParaRPr lang="en-US" dirty="0"/>
          </a:p>
        </p:txBody>
      </p:sp>
      <p:grpSp>
        <p:nvGrpSpPr>
          <p:cNvPr id="12" name="Group 11"/>
          <p:cNvGrpSpPr/>
          <p:nvPr/>
        </p:nvGrpSpPr>
        <p:grpSpPr>
          <a:xfrm>
            <a:off x="2590800" y="3511297"/>
            <a:ext cx="1529162" cy="1912893"/>
            <a:chOff x="3423838" y="4267200"/>
            <a:chExt cx="1529162" cy="1912893"/>
          </a:xfrm>
        </p:grpSpPr>
        <p:pic>
          <p:nvPicPr>
            <p:cNvPr id="6" name="Picture 5"/>
            <p:cNvPicPr>
              <a:picLocks noChangeAspect="1"/>
            </p:cNvPicPr>
            <p:nvPr/>
          </p:nvPicPr>
          <p:blipFill>
            <a:blip r:embed="rId3" cstate="print"/>
            <a:stretch>
              <a:fillRect/>
            </a:stretch>
          </p:blipFill>
          <p:spPr>
            <a:xfrm>
              <a:off x="3423838" y="4648200"/>
              <a:ext cx="1529162" cy="1531893"/>
            </a:xfrm>
            <a:prstGeom prst="rect">
              <a:avLst/>
            </a:prstGeom>
          </p:spPr>
        </p:pic>
        <p:sp>
          <p:nvSpPr>
            <p:cNvPr id="7" name="TextBox 6"/>
            <p:cNvSpPr txBox="1"/>
            <p:nvPr/>
          </p:nvSpPr>
          <p:spPr>
            <a:xfrm>
              <a:off x="3657600" y="4267200"/>
              <a:ext cx="1143000" cy="369332"/>
            </a:xfrm>
            <a:prstGeom prst="rect">
              <a:avLst/>
            </a:prstGeom>
            <a:noFill/>
          </p:spPr>
          <p:txBody>
            <a:bodyPr wrap="square" rtlCol="0">
              <a:spAutoFit/>
            </a:bodyPr>
            <a:lstStyle/>
            <a:p>
              <a:r>
                <a:rPr lang="en-US" b="1" dirty="0"/>
                <a:t>CHOICE</a:t>
              </a:r>
            </a:p>
          </p:txBody>
        </p:sp>
      </p:grpSp>
      <p:grpSp>
        <p:nvGrpSpPr>
          <p:cNvPr id="11" name="Group 10"/>
          <p:cNvGrpSpPr/>
          <p:nvPr/>
        </p:nvGrpSpPr>
        <p:grpSpPr>
          <a:xfrm>
            <a:off x="4478876" y="3517392"/>
            <a:ext cx="2455324" cy="2057400"/>
            <a:chOff x="609600" y="4267200"/>
            <a:chExt cx="2455324" cy="2057400"/>
          </a:xfrm>
        </p:grpSpPr>
        <p:pic>
          <p:nvPicPr>
            <p:cNvPr id="5" name="Picture 4"/>
            <p:cNvPicPr>
              <a:picLocks noChangeAspect="1"/>
            </p:cNvPicPr>
            <p:nvPr/>
          </p:nvPicPr>
          <p:blipFill>
            <a:blip r:embed="rId4" cstate="print"/>
            <a:stretch>
              <a:fillRect/>
            </a:stretch>
          </p:blipFill>
          <p:spPr>
            <a:xfrm>
              <a:off x="609600" y="4572000"/>
              <a:ext cx="2455324" cy="1752600"/>
            </a:xfrm>
            <a:prstGeom prst="rect">
              <a:avLst/>
            </a:prstGeom>
          </p:spPr>
        </p:pic>
        <p:sp>
          <p:nvSpPr>
            <p:cNvPr id="9" name="TextBox 8"/>
            <p:cNvSpPr txBox="1"/>
            <p:nvPr/>
          </p:nvSpPr>
          <p:spPr>
            <a:xfrm>
              <a:off x="1219200" y="4267200"/>
              <a:ext cx="1143000" cy="369332"/>
            </a:xfrm>
            <a:prstGeom prst="rect">
              <a:avLst/>
            </a:prstGeom>
            <a:noFill/>
          </p:spPr>
          <p:txBody>
            <a:bodyPr wrap="square" rtlCol="0">
              <a:spAutoFit/>
            </a:bodyPr>
            <a:lstStyle/>
            <a:p>
              <a:pPr algn="ctr"/>
              <a:r>
                <a:rPr lang="en-US" b="1" dirty="0"/>
                <a:t>TEAM</a:t>
              </a:r>
            </a:p>
          </p:txBody>
        </p:sp>
      </p:grpSp>
      <p:grpSp>
        <p:nvGrpSpPr>
          <p:cNvPr id="13" name="Group 12"/>
          <p:cNvGrpSpPr/>
          <p:nvPr/>
        </p:nvGrpSpPr>
        <p:grpSpPr>
          <a:xfrm>
            <a:off x="7543800" y="3511296"/>
            <a:ext cx="1295400" cy="1752600"/>
            <a:chOff x="6172200" y="4267200"/>
            <a:chExt cx="1295400" cy="1752600"/>
          </a:xfrm>
        </p:grpSpPr>
        <p:pic>
          <p:nvPicPr>
            <p:cNvPr id="8" name="Picture 7"/>
            <p:cNvPicPr>
              <a:picLocks noChangeAspect="1"/>
            </p:cNvPicPr>
            <p:nvPr/>
          </p:nvPicPr>
          <p:blipFill>
            <a:blip r:embed="rId5" cstate="print"/>
            <a:stretch>
              <a:fillRect/>
            </a:stretch>
          </p:blipFill>
          <p:spPr>
            <a:xfrm>
              <a:off x="6172200" y="4724400"/>
              <a:ext cx="1295400" cy="1295400"/>
            </a:xfrm>
            <a:prstGeom prst="rect">
              <a:avLst/>
            </a:prstGeom>
          </p:spPr>
        </p:pic>
        <p:sp>
          <p:nvSpPr>
            <p:cNvPr id="10" name="TextBox 9"/>
            <p:cNvSpPr txBox="1"/>
            <p:nvPr/>
          </p:nvSpPr>
          <p:spPr>
            <a:xfrm>
              <a:off x="6248400" y="4267200"/>
              <a:ext cx="1143000" cy="369332"/>
            </a:xfrm>
            <a:prstGeom prst="rect">
              <a:avLst/>
            </a:prstGeom>
            <a:noFill/>
          </p:spPr>
          <p:txBody>
            <a:bodyPr wrap="square" rtlCol="0">
              <a:spAutoFit/>
            </a:bodyPr>
            <a:lstStyle/>
            <a:p>
              <a:pPr algn="ctr"/>
              <a:r>
                <a:rPr lang="en-US" b="1" dirty="0"/>
                <a:t>TOOLS</a:t>
              </a:r>
            </a:p>
          </p:txBody>
        </p:sp>
      </p:grpSp>
      <p:cxnSp>
        <p:nvCxnSpPr>
          <p:cNvPr id="14" name="Straight Connector 13"/>
          <p:cNvCxnSpPr/>
          <p:nvPr/>
        </p:nvCxnSpPr>
        <p:spPr>
          <a:xfrm>
            <a:off x="1780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6596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51349" y="8159"/>
            <a:ext cx="8881607" cy="762000"/>
          </a:xfrm>
        </p:spPr>
        <p:txBody>
          <a:bodyPr/>
          <a:lstStyle/>
          <a:p>
            <a:r>
              <a:rPr lang="en-US" cap="small" dirty="0">
                <a:solidFill>
                  <a:schemeClr val="bg1"/>
                </a:solidFill>
                <a:latin typeface="+mj-lt"/>
              </a:rPr>
              <a:t>New Initiatives</a:t>
            </a:r>
          </a:p>
        </p:txBody>
      </p:sp>
      <p:sp>
        <p:nvSpPr>
          <p:cNvPr id="4" name="TextBox 3"/>
          <p:cNvSpPr txBox="1"/>
          <p:nvPr/>
        </p:nvSpPr>
        <p:spPr>
          <a:xfrm>
            <a:off x="621791" y="1364974"/>
            <a:ext cx="10972801" cy="2800767"/>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MRC has received a $5 million demonstration grant from the Rehabilitation Services Administration to provide coordinated work-based learning experiences to students with </a:t>
            </a:r>
            <a:r>
              <a:rPr lang="en-US" sz="2000" dirty="0" smtClean="0">
                <a:latin typeface="Arial" panose="020B0604020202020204" pitchFamily="34" charset="0"/>
                <a:cs typeface="Arial" panose="020B0604020202020204" pitchFamily="34" charset="0"/>
              </a:rPr>
              <a:t>disabilities </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Career center staff serve on Career Discovery Teams which coordinate and plan work experiences and related services for </a:t>
            </a:r>
            <a:r>
              <a:rPr lang="en-US" sz="2000" dirty="0" smtClean="0">
                <a:latin typeface="Arial" panose="020B0604020202020204" pitchFamily="34" charset="0"/>
                <a:cs typeface="Arial" panose="020B0604020202020204" pitchFamily="34" charset="0"/>
              </a:rPr>
              <a:t>students</a:t>
            </a: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6494088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9050" y="25773"/>
            <a:ext cx="12192000" cy="156755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616200" y="563355"/>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09600" y="206937"/>
            <a:ext cx="1264919" cy="1224501"/>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3/2/2018</a:t>
            </a:fld>
            <a:endParaRPr lang="en-US" dirty="0"/>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1898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1562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609600" y="2135605"/>
            <a:ext cx="10966704" cy="4001095"/>
          </a:xfrm>
          <a:prstGeom prst="rect">
            <a:avLst/>
          </a:prstGeom>
          <a:noFill/>
        </p:spPr>
        <p:txBody>
          <a:bodyPr wrap="square">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r>
              <a:rPr lang="en-US" sz="3200" b="1" cap="small" dirty="0" smtClean="0">
                <a:latin typeface="Arial" panose="020B0604020202020204" pitchFamily="34" charset="0"/>
                <a:cs typeface="Arial" panose="020B0604020202020204" pitchFamily="34" charset="0"/>
              </a:rPr>
              <a:t>Massachusetts Commission For The Blind</a:t>
            </a:r>
          </a:p>
          <a:p>
            <a:pPr algn="ctr" fontAlgn="base">
              <a:spcBef>
                <a:spcPct val="0"/>
              </a:spcBef>
              <a:spcAft>
                <a:spcPct val="0"/>
              </a:spcAft>
              <a:defRPr/>
            </a:pPr>
            <a:r>
              <a:rPr lang="en-US" sz="2800" b="1" cap="small" dirty="0" smtClean="0">
                <a:latin typeface="Arial" panose="020B0604020202020204" pitchFamily="34" charset="0"/>
                <a:cs typeface="Arial" panose="020B0604020202020204" pitchFamily="34" charset="0"/>
              </a:rPr>
              <a:t>Vocational Rehabilitation</a:t>
            </a: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sz="2800" b="1" cap="small" dirty="0">
              <a:latin typeface="Arial" panose="020B0604020202020204" pitchFamily="34" charset="0"/>
              <a:cs typeface="Arial" panose="020B0604020202020204" pitchFamily="34" charset="0"/>
            </a:endParaRPr>
          </a:p>
          <a:p>
            <a:pPr algn="ctr" fontAlgn="base">
              <a:spcBef>
                <a:spcPct val="0"/>
              </a:spcBef>
              <a:spcAft>
                <a:spcPct val="0"/>
              </a:spcAft>
              <a:defRPr/>
            </a:pPr>
            <a:endParaRPr lang="en-US" b="1" cap="small" dirty="0" smtClean="0">
              <a:latin typeface="Arial" panose="020B0604020202020204" pitchFamily="34" charset="0"/>
              <a:cs typeface="Arial" panose="020B0604020202020204" pitchFamily="34" charset="0"/>
            </a:endParaRPr>
          </a:p>
          <a:p>
            <a:pPr algn="ctr" fontAlgn="base">
              <a:spcBef>
                <a:spcPct val="0"/>
              </a:spcBef>
              <a:spcAft>
                <a:spcPct val="0"/>
              </a:spcAft>
              <a:defRPr/>
            </a:pPr>
            <a:r>
              <a:rPr lang="en-US" sz="2000" b="1" cap="small" dirty="0" smtClean="0">
                <a:latin typeface="Arial" panose="020B0604020202020204" pitchFamily="34" charset="0"/>
                <a:cs typeface="Arial" panose="020B0604020202020204" pitchFamily="34" charset="0"/>
              </a:rPr>
              <a:t>March 5 - 7, 2018</a:t>
            </a:r>
            <a:endParaRPr lang="en-US" sz="2000"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1600" b="1" dirty="0">
                <a:solidFill>
                  <a:srgbClr val="003366"/>
                </a:solidFill>
                <a:latin typeface="Arial" panose="020B0604020202020204" pitchFamily="34" charset="0"/>
                <a:cs typeface="Arial" panose="020B0604020202020204" pitchFamily="34" charset="0"/>
              </a:rPr>
              <a:t>		</a:t>
            </a:r>
          </a:p>
          <a:p>
            <a:pPr algn="r" fontAlgn="base">
              <a:spcBef>
                <a:spcPct val="0"/>
              </a:spcBef>
              <a:spcAft>
                <a:spcPct val="0"/>
              </a:spcAft>
              <a:defRPr/>
            </a:pPr>
            <a:r>
              <a:rPr lang="en-US" sz="2800" b="1" dirty="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2717074" y="234410"/>
            <a:ext cx="5786845" cy="1200329"/>
          </a:xfrm>
          <a:prstGeom prst="rect">
            <a:avLst/>
          </a:prstGeom>
          <a:noFill/>
        </p:spPr>
        <p:txBody>
          <a:bodyPr wrap="square" rtlCol="0">
            <a:spAutoFit/>
          </a:bodyPr>
          <a:lstStyle/>
          <a:p>
            <a:pPr algn="ctr"/>
            <a:r>
              <a:rPr lang="en-US" sz="2400" b="1" cap="small" dirty="0" smtClean="0">
                <a:solidFill>
                  <a:schemeClr val="bg1"/>
                </a:solidFill>
                <a:latin typeface="Arial" panose="020B0604020202020204" pitchFamily="34" charset="0"/>
                <a:cs typeface="Arial" panose="020B0604020202020204" pitchFamily="34" charset="0"/>
              </a:rPr>
              <a:t>Massachusetts </a:t>
            </a:r>
            <a:r>
              <a:rPr lang="en-US" sz="2400" b="1" cap="small"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cap="small" dirty="0" smtClean="0">
                <a:solidFill>
                  <a:schemeClr val="bg1"/>
                </a:solidFill>
                <a:latin typeface="Arial" panose="020B0604020202020204" pitchFamily="34" charset="0"/>
                <a:cs typeface="Arial" panose="020B0604020202020204" pitchFamily="34" charset="0"/>
              </a:rPr>
              <a:t> Puerto Rico </a:t>
            </a:r>
          </a:p>
          <a:p>
            <a:pPr algn="ctr"/>
            <a:r>
              <a:rPr lang="en-US" sz="2400" b="1" cap="small" dirty="0" smtClean="0">
                <a:solidFill>
                  <a:schemeClr val="bg1"/>
                </a:solidFill>
                <a:latin typeface="Arial" panose="020B0604020202020204" pitchFamily="34" charset="0"/>
                <a:cs typeface="Arial" panose="020B0604020202020204" pitchFamily="34" charset="0"/>
              </a:rPr>
              <a:t>National Peer-to-Peer</a:t>
            </a:r>
          </a:p>
          <a:p>
            <a:pPr algn="ctr"/>
            <a:r>
              <a:rPr lang="en-US" sz="2400" b="1" cap="small" dirty="0" smtClean="0">
                <a:solidFill>
                  <a:schemeClr val="bg1"/>
                </a:solidFill>
                <a:latin typeface="Arial" panose="020B0604020202020204" pitchFamily="34" charset="0"/>
                <a:cs typeface="Arial" panose="020B0604020202020204" pitchFamily="34" charset="0"/>
              </a:rPr>
              <a:t>Technical Assistance and Training </a:t>
            </a:r>
            <a:endParaRPr lang="en-US" sz="2400" b="1" cap="small"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778" y="234410"/>
            <a:ext cx="2858972" cy="1054566"/>
          </a:xfrm>
          <a:prstGeom prst="rect">
            <a:avLst/>
          </a:prstGeom>
        </p:spPr>
      </p:pic>
      <p:pic>
        <p:nvPicPr>
          <p:cNvPr id="14" name="Picture 13"/>
          <p:cNvPicPr>
            <a:picLocks noChangeAspect="1"/>
          </p:cNvPicPr>
          <p:nvPr/>
        </p:nvPicPr>
        <p:blipFill>
          <a:blip r:embed="rId5"/>
          <a:stretch>
            <a:fillRect/>
          </a:stretch>
        </p:blipFill>
        <p:spPr>
          <a:xfrm>
            <a:off x="5089630" y="4142152"/>
            <a:ext cx="2027066" cy="821418"/>
          </a:xfrm>
          <a:prstGeom prst="rect">
            <a:avLst/>
          </a:prstGeom>
        </p:spPr>
      </p:pic>
    </p:spTree>
    <p:extLst>
      <p:ext uri="{BB962C8B-B14F-4D97-AF65-F5344CB8AC3E}">
        <p14:creationId xmlns:p14="http://schemas.microsoft.com/office/powerpoint/2010/main" val="2917111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132" y="92499"/>
            <a:ext cx="8465356" cy="762000"/>
          </a:xfrm>
          <a:solidFill>
            <a:schemeClr val="tx2"/>
          </a:solidFill>
        </p:spPr>
        <p:txBody>
          <a:bodyPr/>
          <a:lstStyle/>
          <a:p>
            <a:r>
              <a:rPr lang="en-US" cap="small" dirty="0">
                <a:solidFill>
                  <a:schemeClr val="bg1"/>
                </a:solidFill>
                <a:latin typeface="+mj-lt"/>
                <a:cs typeface="Arial" pitchFamily="34" charset="0"/>
              </a:rPr>
              <a:t>MA Commission for the </a:t>
            </a:r>
            <a:r>
              <a:rPr lang="en-US" cap="small" dirty="0" smtClean="0">
                <a:solidFill>
                  <a:schemeClr val="bg1"/>
                </a:solidFill>
                <a:latin typeface="+mj-lt"/>
                <a:cs typeface="Arial" pitchFamily="34" charset="0"/>
              </a:rPr>
              <a:t>Blind: </a:t>
            </a:r>
            <a:br>
              <a:rPr lang="en-US" cap="small" dirty="0" smtClean="0">
                <a:solidFill>
                  <a:schemeClr val="bg1"/>
                </a:solidFill>
                <a:latin typeface="+mj-lt"/>
                <a:cs typeface="Arial" pitchFamily="34" charset="0"/>
              </a:rPr>
            </a:br>
            <a:r>
              <a:rPr lang="en-US" cap="small" dirty="0" smtClean="0">
                <a:solidFill>
                  <a:schemeClr val="bg1"/>
                </a:solidFill>
                <a:latin typeface="+mj-lt"/>
                <a:cs typeface="Arial" pitchFamily="34" charset="0"/>
              </a:rPr>
              <a:t>Vocational Rehabilitation (VR)</a:t>
            </a:r>
            <a:endParaRPr lang="en-US" cap="small" dirty="0">
              <a:solidFill>
                <a:schemeClr val="bg1"/>
              </a:solidFill>
              <a:latin typeface="+mj-lt"/>
              <a:cs typeface="Arial" pitchFamily="34" charset="0"/>
            </a:endParaRPr>
          </a:p>
        </p:txBody>
      </p:sp>
      <p:sp>
        <p:nvSpPr>
          <p:cNvPr id="6" name="Content Placeholder 4"/>
          <p:cNvSpPr>
            <a:spLocks noGrp="1"/>
          </p:cNvSpPr>
          <p:nvPr>
            <p:ph sz="half" idx="1"/>
          </p:nvPr>
        </p:nvSpPr>
        <p:spPr>
          <a:xfrm>
            <a:off x="626165" y="1255713"/>
            <a:ext cx="10952922" cy="5145087"/>
          </a:xfrm>
        </p:spPr>
        <p:txBody>
          <a:bodyPr/>
          <a:lstStyle/>
          <a:p>
            <a:pPr marL="0" indent="0">
              <a:buNone/>
            </a:pPr>
            <a:r>
              <a:rPr lang="en-US" sz="2000" b="0" dirty="0">
                <a:latin typeface="+mn-lt"/>
                <a:cs typeface="Arial" pitchFamily="34" charset="0"/>
              </a:rPr>
              <a:t>The Massachusetts Commission for the Blind is a state agency that provides a wide range of social and rehabilitation services to Massachusetts residents of all ages who are legally blind</a:t>
            </a:r>
            <a:r>
              <a:rPr lang="en-US" sz="2000" b="0" dirty="0" smtClean="0">
                <a:latin typeface="+mn-lt"/>
                <a:cs typeface="Arial" pitchFamily="34" charset="0"/>
              </a:rPr>
              <a:t>.</a:t>
            </a:r>
          </a:p>
          <a:p>
            <a:pPr marL="0" indent="0">
              <a:buNone/>
            </a:pPr>
            <a:r>
              <a:rPr lang="en-US" sz="2000" b="0" dirty="0" smtClean="0">
                <a:latin typeface="+mn-lt"/>
                <a:cs typeface="Arial" pitchFamily="34" charset="0"/>
              </a:rPr>
              <a:t>The </a:t>
            </a:r>
            <a:r>
              <a:rPr lang="en-US" sz="2000" b="0" dirty="0">
                <a:latin typeface="+mn-lt"/>
                <a:cs typeface="Arial" pitchFamily="34" charset="0"/>
              </a:rPr>
              <a:t>agency has a vocational rehabilitation program, separate from the Massachusetts Rehabilitation Commission, for persons who are legally blind.  In addition, MCB rehabilitation teachers, mobility instructors, and assistive technology specialists work with agency rehabilitation counselors and workforce partners to ensure that workplaces are accessible and that consumers who are blind have these specialized wrap-around skills to succeed in employment.</a:t>
            </a:r>
            <a:br>
              <a:rPr lang="en-US" sz="2000" b="0" dirty="0">
                <a:latin typeface="+mn-lt"/>
                <a:cs typeface="Arial" pitchFamily="34" charset="0"/>
              </a:rPr>
            </a:br>
            <a:r>
              <a:rPr lang="en-US" sz="2000" b="0" dirty="0">
                <a:latin typeface="+mn-lt"/>
                <a:cs typeface="Arial" pitchFamily="34" charset="0"/>
              </a:rPr>
              <a:t/>
            </a:r>
            <a:br>
              <a:rPr lang="en-US" sz="2000" b="0" dirty="0">
                <a:latin typeface="+mn-lt"/>
                <a:cs typeface="Arial" pitchFamily="34" charset="0"/>
              </a:rPr>
            </a:br>
            <a:r>
              <a:rPr lang="en-US" sz="2000" b="0" dirty="0">
                <a:latin typeface="+mn-lt"/>
                <a:cs typeface="Arial" pitchFamily="34" charset="0"/>
              </a:rPr>
              <a:t>MCB has six regional offices across the state.  However, vocational rehabilitation counselors are able to meet consumers in their homes, workplaces, one-stop centers, or other convenient locations</a:t>
            </a:r>
            <a:r>
              <a:rPr lang="en-US" sz="2000" b="0" dirty="0" smtClean="0">
                <a:latin typeface="+mn-lt"/>
                <a:cs typeface="Arial" pitchFamily="34" charset="0"/>
              </a:rPr>
              <a:t>.</a:t>
            </a:r>
          </a:p>
          <a:p>
            <a:pPr marL="0" indent="0">
              <a:buNone/>
            </a:pPr>
            <a:r>
              <a:rPr lang="en-US" sz="2000" b="0" dirty="0" smtClean="0">
                <a:latin typeface="+mn-lt"/>
                <a:cs typeface="Arial" pitchFamily="34" charset="0"/>
              </a:rPr>
              <a:t>Effective </a:t>
            </a:r>
            <a:r>
              <a:rPr lang="en-US" sz="2000" b="0" dirty="0">
                <a:latin typeface="+mn-lt"/>
                <a:cs typeface="Arial" pitchFamily="34" charset="0"/>
              </a:rPr>
              <a:t>October 3, 2016, MCB expanded Vocational Rehabilitation services to include a newly established low vision category for individuals with a progressive visual impairment (including dual sensory loss) with a diagnosis leading to legal blindness.</a:t>
            </a:r>
          </a:p>
          <a:p>
            <a:pPr marL="0" indent="0">
              <a:buNone/>
            </a:pPr>
            <a:endParaRPr lang="en-US" sz="1800" b="0" dirty="0">
              <a:latin typeface="+mn-lt"/>
              <a:cs typeface="Arial" pitchFamily="34" charset="0"/>
            </a:endParaRPr>
          </a:p>
          <a:p>
            <a:pPr marL="0" indent="0">
              <a:buNone/>
            </a:pPr>
            <a:endParaRPr lang="en-US" sz="1800" b="0" dirty="0">
              <a:latin typeface="+mn-lt"/>
              <a:cs typeface="Arial" pitchFamily="34" charset="0"/>
            </a:endParaRPr>
          </a:p>
        </p:txBody>
      </p:sp>
    </p:spTree>
    <p:extLst>
      <p:ext uri="{BB962C8B-B14F-4D97-AF65-F5344CB8AC3E}">
        <p14:creationId xmlns:p14="http://schemas.microsoft.com/office/powerpoint/2010/main" val="86649328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349" y="21336"/>
            <a:ext cx="9024730" cy="762000"/>
          </a:xfrm>
        </p:spPr>
        <p:txBody>
          <a:bodyPr/>
          <a:lstStyle/>
          <a:p>
            <a:r>
              <a:rPr lang="en-US" cap="small" dirty="0">
                <a:solidFill>
                  <a:schemeClr val="bg1"/>
                </a:solidFill>
                <a:latin typeface="+mj-lt"/>
              </a:rPr>
              <a:t>MCB Engagement with the Workforce System </a:t>
            </a:r>
          </a:p>
        </p:txBody>
      </p:sp>
      <p:sp>
        <p:nvSpPr>
          <p:cNvPr id="3" name="Content Placeholder 2"/>
          <p:cNvSpPr>
            <a:spLocks noGrp="1"/>
          </p:cNvSpPr>
          <p:nvPr>
            <p:ph sz="half" idx="1"/>
          </p:nvPr>
        </p:nvSpPr>
        <p:spPr>
          <a:xfrm>
            <a:off x="603503" y="1355035"/>
            <a:ext cx="10972801" cy="4461641"/>
          </a:xfrm>
        </p:spPr>
        <p:txBody>
          <a:bodyPr/>
          <a:lstStyle/>
          <a:p>
            <a:pPr marL="0" indent="0">
              <a:buNone/>
            </a:pPr>
            <a:r>
              <a:rPr lang="en-US" sz="2000" b="0" dirty="0">
                <a:latin typeface="Arial" panose="020B0604020202020204" pitchFamily="34" charset="0"/>
                <a:cs typeface="Arial" panose="020B0604020202020204" pitchFamily="34" charset="0"/>
              </a:rPr>
              <a:t>While MCB has had an excellent relationship with the workforce system for many years, active collaboration has increased immensely since the enactment of WIOA in 2014.  MCB staff have been meeting frequently with workforce staff in a number of different workgroups at both the state and local levels to cooperate on:</a:t>
            </a:r>
          </a:p>
          <a:p>
            <a:pPr>
              <a:buFont typeface="Wingdings" panose="05000000000000000000" pitchFamily="2" charset="2"/>
              <a:buChar char="q"/>
            </a:pPr>
            <a:r>
              <a:rPr lang="en-US" sz="2000" b="0" dirty="0">
                <a:latin typeface="Arial" panose="020B0604020202020204" pitchFamily="34" charset="0"/>
                <a:cs typeface="Arial" panose="020B0604020202020204" pitchFamily="34" charset="0"/>
              </a:rPr>
              <a:t>Planning, resulting in the development and approval of the Workforce Innovation and Opportunity Act (WIOA) Massachusetts Combined State Plan</a:t>
            </a:r>
          </a:p>
          <a:p>
            <a:pPr>
              <a:buFont typeface="Wingdings" panose="05000000000000000000" pitchFamily="2" charset="2"/>
              <a:buChar char="q"/>
            </a:pPr>
            <a:r>
              <a:rPr lang="en-US" sz="2000" b="0" dirty="0">
                <a:latin typeface="Arial" panose="020B0604020202020204" pitchFamily="34" charset="0"/>
                <a:cs typeface="Arial" panose="020B0604020202020204" pitchFamily="34" charset="0"/>
              </a:rPr>
              <a:t>Stakeholder engagement including joint public hearings and other opportunities for stakeholders to offer input</a:t>
            </a:r>
          </a:p>
          <a:p>
            <a:pPr>
              <a:buFont typeface="Wingdings" panose="05000000000000000000" pitchFamily="2" charset="2"/>
              <a:buChar char="q"/>
            </a:pPr>
            <a:r>
              <a:rPr lang="en-US" sz="2000" b="0" dirty="0">
                <a:latin typeface="Arial" panose="020B0604020202020204" pitchFamily="34" charset="0"/>
                <a:cs typeface="Arial" panose="020B0604020202020204" pitchFamily="34" charset="0"/>
              </a:rPr>
              <a:t>Providing guidance at the state level on MOU and infrastructure </a:t>
            </a:r>
            <a:r>
              <a:rPr lang="en-US" sz="2000" b="0" dirty="0" smtClean="0">
                <a:latin typeface="Arial" panose="020B0604020202020204" pitchFamily="34" charset="0"/>
                <a:cs typeface="Arial" panose="020B0604020202020204" pitchFamily="34" charset="0"/>
              </a:rPr>
              <a:t>cost-sharing </a:t>
            </a:r>
            <a:r>
              <a:rPr lang="en-US" sz="2000" b="0" dirty="0">
                <a:latin typeface="Arial" panose="020B0604020202020204" pitchFamily="34" charset="0"/>
                <a:cs typeface="Arial" panose="020B0604020202020204" pitchFamily="34" charset="0"/>
              </a:rPr>
              <a:t>agreements that are being developed at the local level</a:t>
            </a:r>
          </a:p>
          <a:p>
            <a:pPr marL="0" indent="0">
              <a:buNone/>
            </a:pPr>
            <a:endParaRPr lang="en-US" sz="2000" b="0" dirty="0">
              <a:cs typeface="Arial" pitchFamily="34" charset="0"/>
            </a:endParaRPr>
          </a:p>
          <a:p>
            <a:endParaRPr lang="en-US" sz="1200" b="0" dirty="0"/>
          </a:p>
          <a:p>
            <a:endParaRPr lang="en-US" sz="1200" b="0" dirty="0"/>
          </a:p>
        </p:txBody>
      </p:sp>
    </p:spTree>
    <p:extLst>
      <p:ext uri="{BB962C8B-B14F-4D97-AF65-F5344CB8AC3E}">
        <p14:creationId xmlns:p14="http://schemas.microsoft.com/office/powerpoint/2010/main" val="2483670646"/>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734" y="32070"/>
            <a:ext cx="7258746" cy="762000"/>
          </a:xfrm>
          <a:noFill/>
        </p:spPr>
        <p:txBody>
          <a:bodyPr/>
          <a:lstStyle/>
          <a:p>
            <a:r>
              <a:rPr lang="en-US" cap="small" dirty="0" smtClean="0">
                <a:solidFill>
                  <a:schemeClr val="bg1"/>
                </a:solidFill>
                <a:latin typeface="+mj-lt"/>
              </a:rPr>
              <a:t>Engagement </a:t>
            </a:r>
            <a:r>
              <a:rPr lang="en-US" cap="small" dirty="0">
                <a:solidFill>
                  <a:schemeClr val="bg1"/>
                </a:solidFill>
                <a:latin typeface="+mj-lt"/>
              </a:rPr>
              <a:t>with the Workforce System </a:t>
            </a:r>
            <a:r>
              <a:rPr lang="en-US" sz="2000" cap="small" dirty="0">
                <a:solidFill>
                  <a:schemeClr val="bg1"/>
                </a:solidFill>
                <a:latin typeface="+mj-lt"/>
              </a:rPr>
              <a:t>(cont’d)</a:t>
            </a:r>
          </a:p>
        </p:txBody>
      </p:sp>
      <p:sp>
        <p:nvSpPr>
          <p:cNvPr id="3" name="Content Placeholder 2"/>
          <p:cNvSpPr>
            <a:spLocks noGrp="1"/>
          </p:cNvSpPr>
          <p:nvPr>
            <p:ph sz="half" idx="1"/>
          </p:nvPr>
        </p:nvSpPr>
        <p:spPr>
          <a:xfrm>
            <a:off x="612648" y="1371601"/>
            <a:ext cx="10972800" cy="4461641"/>
          </a:xfrm>
        </p:spPr>
        <p:txBody>
          <a:bodyPr/>
          <a:lstStyle/>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Participating </a:t>
            </a:r>
            <a:r>
              <a:rPr lang="en-US" sz="2000" b="0" dirty="0">
                <a:latin typeface="Arial" panose="020B0604020202020204" pitchFamily="34" charset="0"/>
                <a:cs typeface="Arial" panose="020B0604020202020204" pitchFamily="34" charset="0"/>
              </a:rPr>
              <a:t>in local committees reviewing proposals submitted by organizations to operate One-Stop Career Centers </a:t>
            </a:r>
          </a:p>
          <a:p>
            <a:pPr>
              <a:buFont typeface="Wingdings" panose="05000000000000000000" pitchFamily="2" charset="2"/>
              <a:buChar char="q"/>
            </a:pPr>
            <a:r>
              <a:rPr lang="en-US" sz="2000" b="0" dirty="0">
                <a:latin typeface="Arial" panose="020B0604020202020204" pitchFamily="34" charset="0"/>
                <a:cs typeface="Arial" panose="020B0604020202020204" pitchFamily="34" charset="0"/>
              </a:rPr>
              <a:t>Developing common understandings of WIOA performance measures </a:t>
            </a:r>
          </a:p>
          <a:p>
            <a:pPr>
              <a:buFont typeface="Wingdings" panose="05000000000000000000" pitchFamily="2" charset="2"/>
              <a:buChar char="q"/>
            </a:pPr>
            <a:r>
              <a:rPr lang="en-US" sz="2000" b="0" dirty="0">
                <a:latin typeface="Arial" panose="020B0604020202020204" pitchFamily="34" charset="0"/>
                <a:cs typeface="Arial" panose="020B0604020202020204" pitchFamily="34" charset="0"/>
              </a:rPr>
              <a:t>Developing mechanisms to gather uniform data on WIOA performance measures </a:t>
            </a:r>
          </a:p>
          <a:p>
            <a:pPr>
              <a:buFont typeface="Wingdings" panose="05000000000000000000" pitchFamily="2" charset="2"/>
              <a:buChar char="q"/>
            </a:pPr>
            <a:r>
              <a:rPr lang="en-US" sz="2000" b="0" dirty="0">
                <a:latin typeface="Arial" panose="020B0604020202020204" pitchFamily="34" charset="0"/>
                <a:cs typeface="Arial" panose="020B0604020202020204" pitchFamily="34" charset="0"/>
              </a:rPr>
              <a:t>Developing MOUs to match UI wage data needed for WIOA performance measures </a:t>
            </a:r>
          </a:p>
        </p:txBody>
      </p:sp>
    </p:spTree>
    <p:extLst>
      <p:ext uri="{BB962C8B-B14F-4D97-AF65-F5344CB8AC3E}">
        <p14:creationId xmlns:p14="http://schemas.microsoft.com/office/powerpoint/2010/main" val="269128578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771" y="21336"/>
            <a:ext cx="9143999" cy="762000"/>
          </a:xfrm>
        </p:spPr>
        <p:txBody>
          <a:bodyPr/>
          <a:lstStyle/>
          <a:p>
            <a:r>
              <a:rPr lang="en-US" cap="small" dirty="0" smtClean="0">
                <a:solidFill>
                  <a:schemeClr val="bg1"/>
                </a:solidFill>
                <a:latin typeface="+mj-lt"/>
              </a:rPr>
              <a:t>Engagement </a:t>
            </a:r>
            <a:r>
              <a:rPr lang="en-US" cap="small" dirty="0">
                <a:solidFill>
                  <a:schemeClr val="bg1"/>
                </a:solidFill>
                <a:latin typeface="+mj-lt"/>
              </a:rPr>
              <a:t>with the Workforce System </a:t>
            </a:r>
            <a:r>
              <a:rPr lang="en-US" sz="2000" cap="small" dirty="0">
                <a:solidFill>
                  <a:schemeClr val="bg1"/>
                </a:solidFill>
                <a:latin typeface="+mj-lt"/>
              </a:rPr>
              <a:t>(cont’d)</a:t>
            </a:r>
          </a:p>
        </p:txBody>
      </p:sp>
      <p:sp>
        <p:nvSpPr>
          <p:cNvPr id="3" name="Content Placeholder 2"/>
          <p:cNvSpPr>
            <a:spLocks noGrp="1"/>
          </p:cNvSpPr>
          <p:nvPr>
            <p:ph sz="half" idx="1"/>
          </p:nvPr>
        </p:nvSpPr>
        <p:spPr>
          <a:xfrm>
            <a:off x="612647" y="1295401"/>
            <a:ext cx="10972801" cy="4461641"/>
          </a:xfrm>
        </p:spPr>
        <p:txBody>
          <a:bodyPr/>
          <a:lstStyle/>
          <a:p>
            <a:pPr marL="0" indent="0">
              <a:buNone/>
            </a:pPr>
            <a:r>
              <a:rPr lang="en-US" sz="2000" b="0" dirty="0">
                <a:latin typeface="Arial" panose="020B0604020202020204" pitchFamily="34" charset="0"/>
                <a:cs typeface="Arial" panose="020B0604020202020204" pitchFamily="34" charset="0"/>
              </a:rPr>
              <a:t>MCB Vocational Rehabilitation Program staff at all levels (vocational rehabilitation counselors, Regional Directors, program evaluation, IT, and senior administration staff) have been working with their counterparts within the workforce system for the past two years to realize the vision of WIOA resulting in improved outcomes such as:</a:t>
            </a:r>
          </a:p>
          <a:p>
            <a:pPr marL="393700" marR="29209">
              <a:spcBef>
                <a:spcPts val="1200"/>
              </a:spcBef>
              <a:buFont typeface="Wingdings" panose="05000000000000000000" pitchFamily="2" charset="2"/>
              <a:buChar char="q"/>
              <a:tabLst>
                <a:tab pos="393700" algn="l"/>
                <a:tab pos="394335" algn="l"/>
              </a:tabLst>
            </a:pPr>
            <a:r>
              <a:rPr lang="en-US" sz="2000" b="0" dirty="0">
                <a:solidFill>
                  <a:prstClr val="black"/>
                </a:solidFill>
                <a:latin typeface="Arial" panose="020B0604020202020204" pitchFamily="34" charset="0"/>
                <a:cs typeface="Arial" panose="020B0604020202020204" pitchFamily="34" charset="0"/>
              </a:rPr>
              <a:t>A collaboration between our Southeastern Massachusetts office and Brockton's Youth Works that is developing internships for chronically unemployed youth</a:t>
            </a:r>
          </a:p>
          <a:p>
            <a:pPr marL="393700" marR="29209">
              <a:spcBef>
                <a:spcPts val="1200"/>
              </a:spcBef>
              <a:buFont typeface="Wingdings" panose="05000000000000000000" pitchFamily="2" charset="2"/>
              <a:buChar char="q"/>
              <a:tabLst>
                <a:tab pos="393700" algn="l"/>
                <a:tab pos="394335" algn="l"/>
              </a:tabLst>
            </a:pPr>
            <a:r>
              <a:rPr lang="en-US" sz="2000" b="0" dirty="0">
                <a:solidFill>
                  <a:prstClr val="black"/>
                </a:solidFill>
                <a:latin typeface="Arial" panose="020B0604020202020204" pitchFamily="34" charset="0"/>
                <a:cs typeface="Arial" panose="020B0604020202020204" pitchFamily="34" charset="0"/>
              </a:rPr>
              <a:t>A collaboration between the Fall River Career Center and MCB’s VR staff that gave consumers the opportunity to attend a local job fair and achieve a competitive employment </a:t>
            </a:r>
            <a:r>
              <a:rPr lang="en-US" sz="2000" b="0" dirty="0" smtClean="0">
                <a:solidFill>
                  <a:prstClr val="black"/>
                </a:solidFill>
                <a:latin typeface="Arial" panose="020B0604020202020204" pitchFamily="34" charset="0"/>
                <a:cs typeface="Arial" panose="020B0604020202020204" pitchFamily="34" charset="0"/>
              </a:rPr>
              <a:t>outcome</a:t>
            </a:r>
            <a:endParaRPr lang="en-US" sz="2000" b="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7876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19050" y="25773"/>
            <a:ext cx="12192000" cy="1567552"/>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616200" y="563355"/>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09600" y="206937"/>
            <a:ext cx="1264919" cy="1224501"/>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3/2/2018</a:t>
            </a:fld>
            <a:endParaRPr lang="en-US" dirty="0"/>
          </a:p>
        </p:txBody>
      </p:sp>
      <p:sp>
        <p:nvSpPr>
          <p:cNvPr id="2" name="Rectangle 1"/>
          <p:cNvSpPr/>
          <p:nvPr/>
        </p:nvSpPr>
        <p:spPr bwMode="auto">
          <a:xfrm>
            <a:off x="5930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1898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1562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609600" y="2135605"/>
            <a:ext cx="10966704" cy="3293209"/>
          </a:xfrm>
          <a:prstGeom prst="rect">
            <a:avLst/>
          </a:prstGeom>
          <a:noFill/>
        </p:spPr>
        <p:txBody>
          <a:bodyPr wrap="square">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2800" b="1" dirty="0" smtClean="0">
              <a:solidFill>
                <a:srgbClr val="003366"/>
              </a:solidFill>
              <a:latin typeface="Calibri" pitchFamily="34" charset="0"/>
            </a:endParaRPr>
          </a:p>
          <a:p>
            <a:pPr lvl="0" algn="ctr" fontAlgn="base">
              <a:spcBef>
                <a:spcPct val="0"/>
              </a:spcBef>
              <a:spcAft>
                <a:spcPct val="0"/>
              </a:spcAft>
              <a:defRPr/>
            </a:pPr>
            <a:r>
              <a:rPr lang="en-US" sz="3200" b="1" cap="small" dirty="0">
                <a:latin typeface="Arial" panose="020B0604020202020204" pitchFamily="34" charset="0"/>
                <a:cs typeface="Arial" panose="020B0604020202020204" pitchFamily="34" charset="0"/>
              </a:rPr>
              <a:t>Executive Office of elder affairs</a:t>
            </a:r>
          </a:p>
          <a:p>
            <a:pPr lvl="0" algn="ctr" eaLnBrk="0" fontAlgn="base" hangingPunct="0">
              <a:spcBef>
                <a:spcPct val="0"/>
              </a:spcBef>
              <a:spcAft>
                <a:spcPts val="1200"/>
              </a:spcAft>
              <a:buClr>
                <a:srgbClr val="FFC000"/>
              </a:buClr>
              <a:buSzPct val="80000"/>
            </a:pPr>
            <a:r>
              <a:rPr lang="en-US" sz="2800" b="1" cap="small" dirty="0">
                <a:latin typeface="Arial" panose="020B0604020202020204" pitchFamily="34" charset="0"/>
                <a:cs typeface="Arial" panose="020B0604020202020204" pitchFamily="34" charset="0"/>
              </a:rPr>
              <a:t>Senior Community Service Employment Program</a:t>
            </a:r>
          </a:p>
          <a:p>
            <a:pPr algn="ctr" fontAlgn="base">
              <a:spcBef>
                <a:spcPct val="0"/>
              </a:spcBef>
              <a:spcAft>
                <a:spcPct val="0"/>
              </a:spcAft>
              <a:defRPr/>
            </a:pPr>
            <a:endParaRPr lang="en-US" b="1" cap="small" dirty="0" smtClean="0">
              <a:latin typeface="Arial" panose="020B0604020202020204" pitchFamily="34" charset="0"/>
              <a:cs typeface="Arial" panose="020B0604020202020204" pitchFamily="34" charset="0"/>
            </a:endParaRPr>
          </a:p>
          <a:p>
            <a:pPr algn="ctr" fontAlgn="base">
              <a:spcBef>
                <a:spcPct val="0"/>
              </a:spcBef>
              <a:spcAft>
                <a:spcPct val="0"/>
              </a:spcAft>
              <a:defRPr/>
            </a:pPr>
            <a:r>
              <a:rPr lang="en-US" sz="2000" b="1" cap="small" dirty="0" smtClean="0">
                <a:latin typeface="Arial" panose="020B0604020202020204" pitchFamily="34" charset="0"/>
                <a:cs typeface="Arial" panose="020B0604020202020204" pitchFamily="34" charset="0"/>
              </a:rPr>
              <a:t>March 5 - 7, 2018</a:t>
            </a:r>
            <a:endParaRPr lang="en-US" sz="2000" b="1" cap="small" dirty="0">
              <a:latin typeface="Arial" panose="020B0604020202020204" pitchFamily="34" charset="0"/>
              <a:cs typeface="Arial" panose="020B0604020202020204" pitchFamily="34" charset="0"/>
            </a:endParaRPr>
          </a:p>
          <a:p>
            <a:pPr algn="ctr" fontAlgn="base">
              <a:spcBef>
                <a:spcPct val="0"/>
              </a:spcBef>
              <a:spcAft>
                <a:spcPct val="0"/>
              </a:spcAft>
              <a:defRPr/>
            </a:pPr>
            <a:r>
              <a:rPr lang="en-US" sz="1600" b="1" dirty="0">
                <a:solidFill>
                  <a:srgbClr val="003366"/>
                </a:solidFill>
                <a:latin typeface="Arial" panose="020B0604020202020204" pitchFamily="34" charset="0"/>
                <a:cs typeface="Arial" panose="020B0604020202020204" pitchFamily="34" charset="0"/>
              </a:rPr>
              <a:t>		</a:t>
            </a:r>
          </a:p>
          <a:p>
            <a:pPr algn="r" fontAlgn="base">
              <a:spcBef>
                <a:spcPct val="0"/>
              </a:spcBef>
              <a:spcAft>
                <a:spcPct val="0"/>
              </a:spcAft>
              <a:defRPr/>
            </a:pPr>
            <a:r>
              <a:rPr lang="en-US" sz="2800" b="1" dirty="0">
                <a:solidFill>
                  <a:srgbClr val="003366"/>
                </a:solidFill>
                <a:latin typeface="Calibri" pitchFamily="34" charset="0"/>
              </a:rPr>
              <a:t>                       </a:t>
            </a:r>
            <a:endParaRPr lang="en-US" b="1" dirty="0">
              <a:solidFill>
                <a:srgbClr val="003366"/>
              </a:solidFill>
              <a:latin typeface="Calibri" pitchFamily="34" charset="0"/>
            </a:endParaRPr>
          </a:p>
        </p:txBody>
      </p:sp>
      <p:sp>
        <p:nvSpPr>
          <p:cNvPr id="3" name="TextBox 2"/>
          <p:cNvSpPr txBox="1"/>
          <p:nvPr/>
        </p:nvSpPr>
        <p:spPr>
          <a:xfrm>
            <a:off x="2717074" y="234410"/>
            <a:ext cx="5786845" cy="1200329"/>
          </a:xfrm>
          <a:prstGeom prst="rect">
            <a:avLst/>
          </a:prstGeom>
          <a:noFill/>
        </p:spPr>
        <p:txBody>
          <a:bodyPr wrap="square" rtlCol="0">
            <a:spAutoFit/>
          </a:bodyPr>
          <a:lstStyle/>
          <a:p>
            <a:pPr algn="ctr"/>
            <a:r>
              <a:rPr lang="en-US" sz="2400" b="1" cap="small" dirty="0" smtClean="0">
                <a:solidFill>
                  <a:schemeClr val="bg1"/>
                </a:solidFill>
                <a:latin typeface="Arial" panose="020B0604020202020204" pitchFamily="34" charset="0"/>
                <a:cs typeface="Arial" panose="020B0604020202020204" pitchFamily="34" charset="0"/>
              </a:rPr>
              <a:t>Massachusetts </a:t>
            </a:r>
            <a:r>
              <a:rPr lang="en-US" sz="2400" b="1" cap="small" dirty="0" smtClean="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US" sz="2400" b="1" cap="small" dirty="0" smtClean="0">
                <a:solidFill>
                  <a:schemeClr val="bg1"/>
                </a:solidFill>
                <a:latin typeface="Arial" panose="020B0604020202020204" pitchFamily="34" charset="0"/>
                <a:cs typeface="Arial" panose="020B0604020202020204" pitchFamily="34" charset="0"/>
              </a:rPr>
              <a:t> Puerto Rico </a:t>
            </a:r>
          </a:p>
          <a:p>
            <a:pPr algn="ctr"/>
            <a:r>
              <a:rPr lang="en-US" sz="2400" b="1" cap="small" dirty="0" smtClean="0">
                <a:solidFill>
                  <a:schemeClr val="bg1"/>
                </a:solidFill>
                <a:latin typeface="Arial" panose="020B0604020202020204" pitchFamily="34" charset="0"/>
                <a:cs typeface="Arial" panose="020B0604020202020204" pitchFamily="34" charset="0"/>
              </a:rPr>
              <a:t>National Peer-to-Peer</a:t>
            </a:r>
          </a:p>
          <a:p>
            <a:pPr algn="ctr"/>
            <a:r>
              <a:rPr lang="en-US" sz="2400" b="1" cap="small" dirty="0" smtClean="0">
                <a:solidFill>
                  <a:schemeClr val="bg1"/>
                </a:solidFill>
                <a:latin typeface="Arial" panose="020B0604020202020204" pitchFamily="34" charset="0"/>
                <a:cs typeface="Arial" panose="020B0604020202020204" pitchFamily="34" charset="0"/>
              </a:rPr>
              <a:t>Technical Assistance and Training </a:t>
            </a:r>
            <a:endParaRPr lang="en-US" sz="2400" b="1" cap="small" dirty="0">
              <a:solidFill>
                <a:schemeClr val="bg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3778" y="234410"/>
            <a:ext cx="2858972" cy="1054566"/>
          </a:xfrm>
          <a:prstGeom prst="rect">
            <a:avLst/>
          </a:prstGeom>
        </p:spPr>
      </p:pic>
    </p:spTree>
    <p:extLst>
      <p:ext uri="{BB962C8B-B14F-4D97-AF65-F5344CB8AC3E}">
        <p14:creationId xmlns:p14="http://schemas.microsoft.com/office/powerpoint/2010/main" val="3372797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157" y="39965"/>
            <a:ext cx="7552267" cy="762000"/>
          </a:xfrm>
        </p:spPr>
        <p:txBody>
          <a:bodyPr/>
          <a:lstStyle/>
          <a:p>
            <a:r>
              <a:rPr lang="en-US" dirty="0" smtClean="0">
                <a:solidFill>
                  <a:schemeClr val="bg1"/>
                </a:solidFill>
                <a:latin typeface="+mj-lt"/>
                <a:cs typeface="Arial" panose="020B0604020202020204" pitchFamily="34" charset="0"/>
              </a:rPr>
              <a:t>EOEA – SCSEP </a:t>
            </a:r>
            <a:endParaRPr lang="en-US" dirty="0">
              <a:solidFill>
                <a:schemeClr val="bg1"/>
              </a:solidFill>
              <a:latin typeface="+mj-lt"/>
              <a:cs typeface="Arial" panose="020B0604020202020204" pitchFamily="34" charset="0"/>
            </a:endParaRPr>
          </a:p>
        </p:txBody>
      </p:sp>
      <p:sp>
        <p:nvSpPr>
          <p:cNvPr id="3" name="Content Placeholder 2"/>
          <p:cNvSpPr>
            <a:spLocks noGrp="1"/>
          </p:cNvSpPr>
          <p:nvPr>
            <p:ph sz="half" idx="1"/>
          </p:nvPr>
        </p:nvSpPr>
        <p:spPr>
          <a:xfrm>
            <a:off x="607833" y="1342812"/>
            <a:ext cx="10769600" cy="978970"/>
          </a:xfrm>
        </p:spPr>
        <p:txBody>
          <a:bodyPr/>
          <a:lstStyle/>
          <a:p>
            <a:pPr marL="0" lvl="0" indent="0" eaLnBrk="1" fontAlgn="auto" hangingPunct="1">
              <a:spcBef>
                <a:spcPts val="0"/>
              </a:spcBef>
              <a:spcAft>
                <a:spcPts val="0"/>
              </a:spcAft>
              <a:buSzTx/>
              <a:buNone/>
            </a:pPr>
            <a:r>
              <a:rPr lang="en-US" altLang="en-US" sz="2000" b="0" u="sng" kern="1200" dirty="0">
                <a:solidFill>
                  <a:srgbClr val="000000"/>
                </a:solidFill>
                <a:latin typeface="Arial"/>
                <a:ea typeface="+mn-ea"/>
                <a:cs typeface="+mn-cs"/>
              </a:rPr>
              <a:t>SCSEP Goals &amp; Objectives</a:t>
            </a:r>
            <a:endParaRPr lang="en-US" sz="2000" b="0" u="sng" kern="1200" dirty="0">
              <a:solidFill>
                <a:srgbClr val="000000"/>
              </a:solidFill>
              <a:latin typeface="Arial"/>
              <a:ea typeface="+mn-ea"/>
              <a:cs typeface="+mn-cs"/>
            </a:endParaRPr>
          </a:p>
          <a:p>
            <a:endParaRPr lang="en-US" sz="3200" dirty="0"/>
          </a:p>
        </p:txBody>
      </p:sp>
      <p:sp>
        <p:nvSpPr>
          <p:cNvPr id="8" name="Rectangle 7"/>
          <p:cNvSpPr/>
          <p:nvPr/>
        </p:nvSpPr>
        <p:spPr>
          <a:xfrm>
            <a:off x="607832" y="1856099"/>
            <a:ext cx="10690087" cy="347787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goals of this program are to help participants to</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Upgrade job skills for job </a:t>
            </a:r>
            <a:r>
              <a:rPr lang="en-US" sz="2000" dirty="0" smtClean="0">
                <a:latin typeface="Arial" panose="020B0604020202020204" pitchFamily="34" charset="0"/>
                <a:cs typeface="Arial" panose="020B0604020202020204" pitchFamily="34" charset="0"/>
              </a:rPr>
              <a:t>placement</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Find unsubsidized </a:t>
            </a:r>
            <a:r>
              <a:rPr lang="en-US" sz="2000" dirty="0" smtClean="0">
                <a:latin typeface="Arial" panose="020B0604020202020204" pitchFamily="34" charset="0"/>
                <a:cs typeface="Arial" panose="020B0604020202020204" pitchFamily="34" charset="0"/>
              </a:rPr>
              <a:t>employment</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Earn income during </a:t>
            </a:r>
            <a:r>
              <a:rPr lang="en-US" sz="2000" dirty="0" smtClean="0">
                <a:latin typeface="Arial" panose="020B0604020202020204" pitchFamily="34" charset="0"/>
                <a:cs typeface="Arial" panose="020B0604020202020204" pitchFamily="34" charset="0"/>
              </a:rPr>
              <a:t>training</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Get involved in his/her </a:t>
            </a:r>
            <a:r>
              <a:rPr lang="en-US" sz="2000" dirty="0" smtClean="0">
                <a:latin typeface="Arial" panose="020B0604020202020204" pitchFamily="34" charset="0"/>
                <a:cs typeface="Arial" panose="020B0604020202020204" pitchFamily="34" charset="0"/>
              </a:rPr>
              <a:t>community</a:t>
            </a:r>
          </a:p>
          <a:p>
            <a:pPr marL="342900" indent="-342900">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en-US" sz="2000" dirty="0">
                <a:latin typeface="Arial" panose="020B0604020202020204" pitchFamily="34" charset="0"/>
                <a:cs typeface="Arial" panose="020B0604020202020204" pitchFamily="34" charset="0"/>
              </a:rPr>
              <a:t>Provide the local program community with needed service</a:t>
            </a:r>
          </a:p>
        </p:txBody>
      </p:sp>
    </p:spTree>
    <p:extLst>
      <p:ext uri="{BB962C8B-B14F-4D97-AF65-F5344CB8AC3E}">
        <p14:creationId xmlns:p14="http://schemas.microsoft.com/office/powerpoint/2010/main" val="255924423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1096" y="30026"/>
            <a:ext cx="7552267" cy="762000"/>
          </a:xfrm>
        </p:spPr>
        <p:txBody>
          <a:bodyPr/>
          <a:lstStyle/>
          <a:p>
            <a:r>
              <a:rPr lang="en-US" dirty="0">
                <a:solidFill>
                  <a:schemeClr val="bg1"/>
                </a:solidFill>
                <a:latin typeface="+mj-lt"/>
                <a:cs typeface="Arial" panose="020B0604020202020204" pitchFamily="34" charset="0"/>
              </a:rPr>
              <a:t>EOEA – SCSEP </a:t>
            </a:r>
            <a:endParaRPr lang="en-US" dirty="0">
              <a:latin typeface="+mj-lt"/>
              <a:cs typeface="Arial" panose="020B0604020202020204" pitchFamily="34" charset="0"/>
            </a:endParaRPr>
          </a:p>
        </p:txBody>
      </p:sp>
      <p:sp>
        <p:nvSpPr>
          <p:cNvPr id="3" name="Content Placeholder 2"/>
          <p:cNvSpPr>
            <a:spLocks noGrp="1"/>
          </p:cNvSpPr>
          <p:nvPr>
            <p:ph sz="half" idx="1"/>
          </p:nvPr>
        </p:nvSpPr>
        <p:spPr>
          <a:xfrm>
            <a:off x="687346" y="1207639"/>
            <a:ext cx="10769600" cy="557551"/>
          </a:xfrm>
        </p:spPr>
        <p:txBody>
          <a:bodyPr/>
          <a:lstStyle/>
          <a:p>
            <a:pPr marL="0" lvl="0" indent="0" eaLnBrk="1" fontAlgn="auto" hangingPunct="1">
              <a:spcBef>
                <a:spcPts val="0"/>
              </a:spcBef>
              <a:spcAft>
                <a:spcPts val="0"/>
              </a:spcAft>
              <a:buSzTx/>
              <a:buNone/>
            </a:pPr>
            <a:r>
              <a:rPr lang="en-US" sz="2000" b="0" u="sng" kern="1200" dirty="0">
                <a:solidFill>
                  <a:srgbClr val="000000"/>
                </a:solidFill>
                <a:latin typeface="Arial"/>
                <a:ea typeface="+mn-ea"/>
                <a:cs typeface="+mn-cs"/>
              </a:rPr>
              <a:t>SCSEP Eligibility Criteria</a:t>
            </a:r>
          </a:p>
          <a:p>
            <a:pPr marL="0" indent="0">
              <a:buNone/>
            </a:pPr>
            <a:endParaRPr lang="en-US" dirty="0"/>
          </a:p>
        </p:txBody>
      </p:sp>
      <p:sp>
        <p:nvSpPr>
          <p:cNvPr id="6" name="Content Placeholder 2"/>
          <p:cNvSpPr txBox="1">
            <a:spLocks/>
          </p:cNvSpPr>
          <p:nvPr/>
        </p:nvSpPr>
        <p:spPr>
          <a:xfrm>
            <a:off x="606287" y="1704370"/>
            <a:ext cx="10747513" cy="38577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  Age 55+</a:t>
            </a:r>
          </a:p>
          <a:p>
            <a:pPr>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  Unemployed</a:t>
            </a:r>
          </a:p>
          <a:p>
            <a:pPr>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  Resident of MA</a:t>
            </a:r>
          </a:p>
          <a:p>
            <a:pPr>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  125 % of Federal Poverty Rate</a:t>
            </a:r>
          </a:p>
          <a:p>
            <a:pPr lvl="1">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 (Family of 1 = $15,075)</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6449745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571" y="159233"/>
            <a:ext cx="7398707" cy="762000"/>
          </a:xfrm>
        </p:spPr>
        <p:txBody>
          <a:bodyPr/>
          <a:lstStyle/>
          <a:p>
            <a:r>
              <a:rPr lang="en-US" dirty="0" smtClean="0">
                <a:solidFill>
                  <a:schemeClr val="bg1"/>
                </a:solidFill>
              </a:rPr>
              <a:t>SCSEP </a:t>
            </a:r>
            <a:r>
              <a:rPr lang="en-US" cap="small" dirty="0" smtClean="0">
                <a:solidFill>
                  <a:schemeClr val="bg1"/>
                </a:solidFill>
                <a:latin typeface="Arial" panose="020B0604020202020204" pitchFamily="34" charset="0"/>
                <a:cs typeface="Arial" panose="020B0604020202020204" pitchFamily="34" charset="0"/>
              </a:rPr>
              <a:t>Program Capacity</a:t>
            </a:r>
            <a:endParaRPr lang="en-US" dirty="0">
              <a:solidFill>
                <a:schemeClr val="bg1"/>
              </a:solidFill>
            </a:endParaRPr>
          </a:p>
        </p:txBody>
      </p:sp>
      <p:sp>
        <p:nvSpPr>
          <p:cNvPr id="3" name="Content Placeholder 2"/>
          <p:cNvSpPr>
            <a:spLocks noGrp="1"/>
          </p:cNvSpPr>
          <p:nvPr>
            <p:ph sz="half" idx="1"/>
          </p:nvPr>
        </p:nvSpPr>
        <p:spPr>
          <a:xfrm>
            <a:off x="689956" y="1227908"/>
            <a:ext cx="5355244" cy="5172892"/>
          </a:xfrm>
        </p:spPr>
        <p:txBody>
          <a:bodyPr/>
          <a:lstStyle/>
          <a:p>
            <a:pPr lvl="0" algn="ctr">
              <a:buClrTx/>
              <a:buFont typeface="Wingdings" panose="05000000000000000000" pitchFamily="2" charset="2"/>
              <a:buChar char="q"/>
            </a:pPr>
            <a:r>
              <a:rPr lang="en-US" sz="2400" b="0" dirty="0" smtClean="0">
                <a:solidFill>
                  <a:schemeClr val="tx1"/>
                </a:solidFill>
                <a:latin typeface="Arial" panose="020B0604020202020204" pitchFamily="34" charset="0"/>
                <a:cs typeface="Arial" panose="020B0604020202020204" pitchFamily="34" charset="0"/>
              </a:rPr>
              <a:t>Older Worker Statistics</a:t>
            </a:r>
          </a:p>
          <a:p>
            <a:pPr marL="0" lvl="0" indent="0" algn="ctr">
              <a:buNone/>
            </a:pPr>
            <a:r>
              <a:rPr lang="en-US" sz="2400" b="0" dirty="0" smtClean="0">
                <a:solidFill>
                  <a:schemeClr val="tx1"/>
                </a:solidFill>
                <a:latin typeface="Arial" panose="020B0604020202020204" pitchFamily="34" charset="0"/>
                <a:cs typeface="Arial" panose="020B0604020202020204" pitchFamily="34" charset="0"/>
              </a:rPr>
              <a:t>FY </a:t>
            </a:r>
            <a:r>
              <a:rPr lang="en-US" sz="2400" b="0" dirty="0">
                <a:solidFill>
                  <a:schemeClr val="tx1"/>
                </a:solidFill>
                <a:latin typeface="Arial" panose="020B0604020202020204" pitchFamily="34" charset="0"/>
                <a:cs typeface="Arial" panose="020B0604020202020204" pitchFamily="34" charset="0"/>
              </a:rPr>
              <a:t>2017</a:t>
            </a:r>
          </a:p>
          <a:p>
            <a:pPr marL="0" indent="0">
              <a:buNone/>
            </a:pPr>
            <a:endParaRPr lang="en-US"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007335926"/>
              </p:ext>
            </p:extLst>
          </p:nvPr>
        </p:nvGraphicFramePr>
        <p:xfrm>
          <a:off x="1208032" y="2786270"/>
          <a:ext cx="4650375" cy="1837510"/>
        </p:xfrm>
        <a:graphic>
          <a:graphicData uri="http://schemas.openxmlformats.org/drawingml/2006/table">
            <a:tbl>
              <a:tblPr firstRow="1" bandRow="1">
                <a:tableStyleId>{21E4AEA4-8DFA-4A89-87EB-49C32662AFE0}</a:tableStyleId>
              </a:tblPr>
              <a:tblGrid>
                <a:gridCol w="1550125">
                  <a:extLst>
                    <a:ext uri="{9D8B030D-6E8A-4147-A177-3AD203B41FA5}">
                      <a16:colId xmlns:a16="http://schemas.microsoft.com/office/drawing/2014/main" val="20000"/>
                    </a:ext>
                  </a:extLst>
                </a:gridCol>
                <a:gridCol w="1550125">
                  <a:extLst>
                    <a:ext uri="{9D8B030D-6E8A-4147-A177-3AD203B41FA5}">
                      <a16:colId xmlns:a16="http://schemas.microsoft.com/office/drawing/2014/main" val="20001"/>
                    </a:ext>
                  </a:extLst>
                </a:gridCol>
                <a:gridCol w="1550125">
                  <a:extLst>
                    <a:ext uri="{9D8B030D-6E8A-4147-A177-3AD203B41FA5}">
                      <a16:colId xmlns:a16="http://schemas.microsoft.com/office/drawing/2014/main" val="20002"/>
                    </a:ext>
                  </a:extLst>
                </a:gridCol>
              </a:tblGrid>
              <a:tr h="1080888">
                <a:tc>
                  <a:txBody>
                    <a:bodyPr/>
                    <a:lstStyle/>
                    <a:p>
                      <a:r>
                        <a:rPr lang="en-US" dirty="0" smtClean="0"/>
                        <a:t>Total Customers</a:t>
                      </a:r>
                      <a:endParaRPr lang="en-US" dirty="0"/>
                    </a:p>
                  </a:txBody>
                  <a:tcPr/>
                </a:tc>
                <a:tc>
                  <a:txBody>
                    <a:bodyPr/>
                    <a:lstStyle/>
                    <a:p>
                      <a:r>
                        <a:rPr lang="en-US" dirty="0" smtClean="0"/>
                        <a:t>55+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of Total</a:t>
                      </a:r>
                    </a:p>
                    <a:p>
                      <a:endParaRPr lang="en-US" dirty="0"/>
                    </a:p>
                  </a:txBody>
                  <a:tcPr/>
                </a:tc>
                <a:extLst>
                  <a:ext uri="{0D108BD9-81ED-4DB2-BD59-A6C34878D82A}">
                    <a16:rowId xmlns:a16="http://schemas.microsoft.com/office/drawing/2014/main" val="10000"/>
                  </a:ext>
                </a:extLst>
              </a:tr>
              <a:tr h="756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149,047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34,462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23%</a:t>
                      </a:r>
                    </a:p>
                    <a:p>
                      <a:endParaRPr lang="en-US" dirty="0"/>
                    </a:p>
                  </a:txBody>
                  <a:tcPr/>
                </a:tc>
                <a:extLst>
                  <a:ext uri="{0D108BD9-81ED-4DB2-BD59-A6C34878D82A}">
                    <a16:rowId xmlns:a16="http://schemas.microsoft.com/office/drawing/2014/main" val="10001"/>
                  </a:ext>
                </a:extLst>
              </a:tr>
            </a:tbl>
          </a:graphicData>
        </a:graphic>
      </p:graphicFrame>
      <p:sp>
        <p:nvSpPr>
          <p:cNvPr id="6" name="Content Placeholder 2"/>
          <p:cNvSpPr txBox="1">
            <a:spLocks/>
          </p:cNvSpPr>
          <p:nvPr/>
        </p:nvSpPr>
        <p:spPr bwMode="auto">
          <a:xfrm>
            <a:off x="6572068" y="1227908"/>
            <a:ext cx="53340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
                <a:srgbClr val="FFC000"/>
              </a:buClr>
              <a:buSzPct val="80000"/>
              <a:buFont typeface="Wingdings" pitchFamily="2" charset="2"/>
              <a:buChar char="n"/>
              <a:defRPr sz="2800"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sz="2400"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sz="2000">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sz="1800"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8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8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8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8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800">
                <a:solidFill>
                  <a:schemeClr val="tx1"/>
                </a:solidFill>
                <a:latin typeface="+mn-lt"/>
              </a:defRPr>
            </a:lvl9pPr>
          </a:lstStyle>
          <a:p>
            <a:pPr algn="ctr">
              <a:buClrTx/>
              <a:buFont typeface="Wingdings" panose="05000000000000000000" pitchFamily="2" charset="2"/>
              <a:buChar char="q"/>
            </a:pPr>
            <a:r>
              <a:rPr lang="en-US" sz="2400" b="0" kern="0" dirty="0" smtClean="0">
                <a:solidFill>
                  <a:schemeClr val="tx1"/>
                </a:solidFill>
                <a:latin typeface="Arial" panose="020B0604020202020204" pitchFamily="34" charset="0"/>
                <a:cs typeface="Arial" panose="020B0604020202020204" pitchFamily="34" charset="0"/>
              </a:rPr>
              <a:t>SCSEP Capacity</a:t>
            </a:r>
          </a:p>
          <a:p>
            <a:pPr marL="0" lvl="0" indent="0" algn="ctr">
              <a:buNone/>
            </a:pPr>
            <a:r>
              <a:rPr lang="en-US" sz="2400" b="0" dirty="0">
                <a:solidFill>
                  <a:schemeClr val="tx1"/>
                </a:solidFill>
                <a:latin typeface="Arial" panose="020B0604020202020204" pitchFamily="34" charset="0"/>
                <a:cs typeface="Arial" panose="020B0604020202020204" pitchFamily="34" charset="0"/>
              </a:rPr>
              <a:t>FY 2017</a:t>
            </a:r>
          </a:p>
          <a:p>
            <a:endParaRPr lang="en-US" kern="0" dirty="0"/>
          </a:p>
        </p:txBody>
      </p:sp>
      <p:graphicFrame>
        <p:nvGraphicFramePr>
          <p:cNvPr id="8" name="Table 7"/>
          <p:cNvGraphicFramePr>
            <a:graphicFrameLocks noGrp="1"/>
          </p:cNvGraphicFramePr>
          <p:nvPr>
            <p:extLst/>
          </p:nvPr>
        </p:nvGraphicFramePr>
        <p:xfrm>
          <a:off x="7386318" y="2747554"/>
          <a:ext cx="3259910" cy="1877998"/>
        </p:xfrm>
        <a:graphic>
          <a:graphicData uri="http://schemas.openxmlformats.org/drawingml/2006/table">
            <a:tbl>
              <a:tblPr firstRow="1" bandRow="1">
                <a:tableStyleId>{21E4AEA4-8DFA-4A89-87EB-49C32662AFE0}</a:tableStyleId>
              </a:tblPr>
              <a:tblGrid>
                <a:gridCol w="1629955">
                  <a:extLst>
                    <a:ext uri="{9D8B030D-6E8A-4147-A177-3AD203B41FA5}">
                      <a16:colId xmlns:a16="http://schemas.microsoft.com/office/drawing/2014/main" val="20000"/>
                    </a:ext>
                  </a:extLst>
                </a:gridCol>
                <a:gridCol w="1629955">
                  <a:extLst>
                    <a:ext uri="{9D8B030D-6E8A-4147-A177-3AD203B41FA5}">
                      <a16:colId xmlns:a16="http://schemas.microsoft.com/office/drawing/2014/main" val="20001"/>
                    </a:ext>
                  </a:extLst>
                </a:gridCol>
              </a:tblGrid>
              <a:tr h="1082917">
                <a:tc>
                  <a:txBody>
                    <a:bodyPr/>
                    <a:lstStyle/>
                    <a:p>
                      <a:r>
                        <a:rPr lang="en-US" dirty="0" smtClean="0"/>
                        <a:t>Total Customers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dirty="0" smtClean="0">
                          <a:solidFill>
                            <a:schemeClr val="bg1"/>
                          </a:solidFill>
                          <a:effectLst/>
                          <a:latin typeface="Calibri"/>
                        </a:rPr>
                        <a:t>Annual Program Capacity </a:t>
                      </a:r>
                    </a:p>
                    <a:p>
                      <a:endParaRPr lang="en-US" dirty="0"/>
                    </a:p>
                  </a:txBody>
                  <a:tcPr/>
                </a:tc>
                <a:extLst>
                  <a:ext uri="{0D108BD9-81ED-4DB2-BD59-A6C34878D82A}">
                    <a16:rowId xmlns:a16="http://schemas.microsoft.com/office/drawing/2014/main" val="10000"/>
                  </a:ext>
                </a:extLst>
              </a:tr>
              <a:tr h="6892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542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595</a:t>
                      </a:r>
                    </a:p>
                    <a:p>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847459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67" y="191834"/>
            <a:ext cx="7784326"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P</a:t>
            </a:r>
            <a:r>
              <a:rPr lang="en-US" cap="small" dirty="0" smtClean="0">
                <a:solidFill>
                  <a:schemeClr val="bg1"/>
                </a:solidFill>
                <a:latin typeface="+mj-lt"/>
              </a:rPr>
              <a:t>artner and Stakeholder Engagement </a:t>
            </a:r>
            <a:endParaRPr lang="en-US" cap="small" dirty="0">
              <a:solidFill>
                <a:schemeClr val="bg1"/>
              </a:solidFill>
              <a:latin typeface="+mj-lt"/>
            </a:endParaRPr>
          </a:p>
        </p:txBody>
      </p:sp>
      <p:sp>
        <p:nvSpPr>
          <p:cNvPr id="4" name="TextBox 3"/>
          <p:cNvSpPr txBox="1"/>
          <p:nvPr/>
        </p:nvSpPr>
        <p:spPr>
          <a:xfrm>
            <a:off x="603504" y="1371601"/>
            <a:ext cx="10981944" cy="3785652"/>
          </a:xfrm>
          <a:prstGeom prst="rect">
            <a:avLst/>
          </a:prstGeom>
          <a:noFill/>
        </p:spPr>
        <p:txBody>
          <a:bodyPr wrap="square" rtlCol="0">
            <a:spAutoFit/>
          </a:bodyPr>
          <a:lstStyle/>
          <a:p>
            <a:pPr marL="285750" indent="-285750">
              <a:buFont typeface="Wingdings" panose="05000000000000000000" pitchFamily="2" charset="2"/>
              <a:buChar char="q"/>
            </a:pPr>
            <a:r>
              <a:rPr lang="en-US" sz="2000" b="1" dirty="0" smtClean="0">
                <a:solidFill>
                  <a:srgbClr val="000000"/>
                </a:solidFill>
                <a:latin typeface="Arial"/>
              </a:rPr>
              <a:t>WIOA </a:t>
            </a:r>
            <a:r>
              <a:rPr lang="en-US" sz="2000" b="1" dirty="0">
                <a:solidFill>
                  <a:srgbClr val="000000"/>
                </a:solidFill>
                <a:latin typeface="Arial"/>
              </a:rPr>
              <a:t>Stakeholder Engagement </a:t>
            </a:r>
            <a:r>
              <a:rPr lang="en-US" sz="2000" b="1" dirty="0" smtClean="0">
                <a:solidFill>
                  <a:srgbClr val="000000"/>
                </a:solidFill>
                <a:latin typeface="Arial"/>
              </a:rPr>
              <a:t>Process</a:t>
            </a:r>
          </a:p>
          <a:p>
            <a:endParaRPr lang="en-US" sz="1000" b="1" dirty="0">
              <a:solidFill>
                <a:srgbClr val="000000"/>
              </a:solidFill>
              <a:latin typeface="Arial"/>
            </a:endParaRPr>
          </a:p>
          <a:p>
            <a:pPr marL="742950" lvl="1" indent="-285750">
              <a:lnSpc>
                <a:spcPct val="150000"/>
              </a:lnSpc>
              <a:buFont typeface="Wingdings" panose="05000000000000000000" pitchFamily="2" charset="2"/>
              <a:buChar char="§"/>
            </a:pPr>
            <a:r>
              <a:rPr lang="en-US" sz="2000" dirty="0">
                <a:solidFill>
                  <a:srgbClr val="000000"/>
                </a:solidFill>
                <a:latin typeface="Arial"/>
              </a:rPr>
              <a:t>MWDB established WIOA Steering Committee to take on key strategies to redesign the workforce system to align with vision of </a:t>
            </a:r>
            <a:r>
              <a:rPr lang="en-US" sz="2000" dirty="0" smtClean="0">
                <a:solidFill>
                  <a:srgbClr val="000000"/>
                </a:solidFill>
                <a:latin typeface="Arial"/>
              </a:rPr>
              <a:t>WIOA </a:t>
            </a:r>
            <a:endParaRPr lang="en-US" sz="2000" dirty="0">
              <a:solidFill>
                <a:srgbClr val="000000"/>
              </a:solidFill>
              <a:latin typeface="Arial"/>
            </a:endParaRPr>
          </a:p>
          <a:p>
            <a:pPr marL="742950" lvl="1" indent="-285750">
              <a:lnSpc>
                <a:spcPct val="150000"/>
              </a:lnSpc>
              <a:buFont typeface="Wingdings" panose="05000000000000000000" pitchFamily="2" charset="2"/>
              <a:buChar char="§"/>
            </a:pPr>
            <a:r>
              <a:rPr lang="en-US" sz="2000" dirty="0">
                <a:solidFill>
                  <a:srgbClr val="000000"/>
                </a:solidFill>
                <a:latin typeface="Arial"/>
              </a:rPr>
              <a:t>Steering Committee comprised of State Core Partners and other Workforce Partners</a:t>
            </a:r>
          </a:p>
          <a:p>
            <a:pPr marL="742950" lvl="1" indent="-285750">
              <a:lnSpc>
                <a:spcPct val="150000"/>
              </a:lnSpc>
              <a:buFont typeface="Wingdings" panose="05000000000000000000" pitchFamily="2" charset="2"/>
              <a:buChar char="§"/>
            </a:pPr>
            <a:r>
              <a:rPr lang="en-US" sz="2000" dirty="0">
                <a:solidFill>
                  <a:srgbClr val="000000"/>
                </a:solidFill>
                <a:latin typeface="Arial"/>
              </a:rPr>
              <a:t>Steering Committee establishes workgroups to address priorities in WIOA and provide recommendations to the Steering Committee on how to move WIOA implementation forward</a:t>
            </a:r>
          </a:p>
          <a:p>
            <a:pPr marL="742950" lvl="1" indent="-285750">
              <a:lnSpc>
                <a:spcPct val="150000"/>
              </a:lnSpc>
              <a:buFont typeface="Wingdings" panose="05000000000000000000" pitchFamily="2" charset="2"/>
              <a:buChar char="§"/>
            </a:pPr>
            <a:r>
              <a:rPr lang="en-US" sz="2000" dirty="0">
                <a:solidFill>
                  <a:srgbClr val="000000"/>
                </a:solidFill>
                <a:latin typeface="Arial"/>
              </a:rPr>
              <a:t>All workgroup include membership from State Core </a:t>
            </a:r>
            <a:r>
              <a:rPr lang="en-US" sz="2000" dirty="0" smtClean="0">
                <a:solidFill>
                  <a:srgbClr val="000000"/>
                </a:solidFill>
                <a:latin typeface="Arial"/>
              </a:rPr>
              <a:t>Partners</a:t>
            </a:r>
            <a:endParaRPr lang="en-US" sz="2000" dirty="0">
              <a:solidFill>
                <a:srgbClr val="000000"/>
              </a:solidFill>
              <a:latin typeface="Arial"/>
            </a:endParaRPr>
          </a:p>
        </p:txBody>
      </p:sp>
    </p:spTree>
    <p:extLst>
      <p:ext uri="{BB962C8B-B14F-4D97-AF65-F5344CB8AC3E}">
        <p14:creationId xmlns:p14="http://schemas.microsoft.com/office/powerpoint/2010/main" val="24720134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19" y="-137955"/>
            <a:ext cx="9191707" cy="914400"/>
          </a:xfrm>
        </p:spPr>
        <p:txBody>
          <a:bodyPr/>
          <a:lstStyle/>
          <a:p>
            <a:r>
              <a:rPr lang="en-US" cap="small" dirty="0" smtClean="0">
                <a:solidFill>
                  <a:schemeClr val="bg1"/>
                </a:solidFill>
                <a:latin typeface="+mj-lt"/>
              </a:rPr>
              <a:t>EOEA – SCSEP</a:t>
            </a:r>
            <a:endParaRPr lang="en-US" cap="small" dirty="0">
              <a:solidFill>
                <a:schemeClr val="bg1"/>
              </a:solidFill>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033" y="1181171"/>
            <a:ext cx="10213614" cy="5442822"/>
          </a:xfrm>
          <a:prstGeom prst="rect">
            <a:avLst/>
          </a:prstGeom>
        </p:spPr>
      </p:pic>
    </p:spTree>
    <p:extLst>
      <p:ext uri="{BB962C8B-B14F-4D97-AF65-F5344CB8AC3E}">
        <p14:creationId xmlns:p14="http://schemas.microsoft.com/office/powerpoint/2010/main" val="152660426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26" y="30026"/>
            <a:ext cx="7943353" cy="762000"/>
          </a:xfrm>
        </p:spPr>
        <p:txBody>
          <a:bodyPr/>
          <a:lstStyle/>
          <a:p>
            <a:r>
              <a:rPr lang="en-US" cap="small" dirty="0">
                <a:solidFill>
                  <a:schemeClr val="bg1"/>
                </a:solidFill>
                <a:latin typeface="+mj-lt"/>
              </a:rPr>
              <a:t>Combined System Service Delivery</a:t>
            </a:r>
          </a:p>
        </p:txBody>
      </p:sp>
      <p:sp>
        <p:nvSpPr>
          <p:cNvPr id="3" name="TextBox 2"/>
          <p:cNvSpPr txBox="1"/>
          <p:nvPr/>
        </p:nvSpPr>
        <p:spPr>
          <a:xfrm>
            <a:off x="98255" y="1219200"/>
            <a:ext cx="11688418" cy="1661993"/>
          </a:xfrm>
          <a:prstGeom prst="rect">
            <a:avLst/>
          </a:prstGeom>
          <a:noFill/>
        </p:spPr>
        <p:txBody>
          <a:bodyPr wrap="square" rtlCol="0">
            <a:spAutoFit/>
          </a:bodyPr>
          <a:lstStyle/>
          <a:p>
            <a:pPr lvl="0"/>
            <a:endParaRPr lang="en-US" sz="1400" dirty="0"/>
          </a:p>
          <a:p>
            <a:pPr lvl="0"/>
            <a:endParaRPr lang="en-US" sz="1400" dirty="0"/>
          </a:p>
          <a:p>
            <a:pPr lvl="0"/>
            <a:endParaRPr lang="en-US" sz="1400" dirty="0"/>
          </a:p>
          <a:p>
            <a:pPr lvl="0"/>
            <a:endParaRPr lang="en-US" sz="1400" dirty="0"/>
          </a:p>
          <a:p>
            <a:pPr lvl="0"/>
            <a:endParaRPr lang="en-US" sz="1400" dirty="0"/>
          </a:p>
          <a:p>
            <a:pPr lvl="0"/>
            <a:endParaRPr lang="en-US" sz="1400" dirty="0"/>
          </a:p>
          <a:p>
            <a:pPr lvl="0"/>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1" y="1006434"/>
            <a:ext cx="7572615" cy="5416137"/>
          </a:xfrm>
          <a:prstGeom prst="rect">
            <a:avLst/>
          </a:prstGeom>
        </p:spPr>
      </p:pic>
      <p:sp>
        <p:nvSpPr>
          <p:cNvPr id="8" name="TextBox 7"/>
          <p:cNvSpPr txBox="1"/>
          <p:nvPr/>
        </p:nvSpPr>
        <p:spPr>
          <a:xfrm rot="5400000">
            <a:off x="8984734" y="2227498"/>
            <a:ext cx="3200876" cy="2403003"/>
          </a:xfrm>
          <a:prstGeom prst="rect">
            <a:avLst/>
          </a:prstGeom>
          <a:solidFill>
            <a:srgbClr val="FFFFFF">
              <a:shade val="85000"/>
            </a:srgbClr>
          </a:solidFill>
        </p:spPr>
        <p:txBody>
          <a:bodyPr vert="vert270" wrap="square" rtlCol="0">
            <a:spAutoFit/>
          </a:bodyPr>
          <a:lstStyle/>
          <a:p>
            <a:pPr algn="ctr"/>
            <a:r>
              <a:rPr lang="en-US" sz="1400" b="1" dirty="0">
                <a:solidFill>
                  <a:srgbClr val="FF0000"/>
                </a:solidFill>
                <a:latin typeface="Book Antiqua" pitchFamily="18" charset="0"/>
              </a:rPr>
              <a:t>W</a:t>
            </a:r>
            <a:r>
              <a:rPr lang="en-US" sz="1400" b="1" dirty="0" smtClean="0">
                <a:solidFill>
                  <a:srgbClr val="FF0000"/>
                </a:solidFill>
                <a:latin typeface="Book Antiqua" pitchFamily="18" charset="0"/>
              </a:rPr>
              <a:t>e speak your language</a:t>
            </a:r>
          </a:p>
          <a:p>
            <a:pPr algn="ctr"/>
            <a:endParaRPr lang="en-US" sz="1600" dirty="0">
              <a:solidFill>
                <a:srgbClr val="FF0000"/>
              </a:solidFill>
            </a:endParaRPr>
          </a:p>
          <a:p>
            <a:pPr algn="ctr"/>
            <a:r>
              <a:rPr lang="en-US" sz="1600" dirty="0">
                <a:solidFill>
                  <a:srgbClr val="FF0000"/>
                </a:solidFill>
              </a:rPr>
              <a:t>¿</a:t>
            </a:r>
            <a:r>
              <a:rPr lang="en-US" sz="1400" b="1" dirty="0" err="1">
                <a:solidFill>
                  <a:srgbClr val="FF0000"/>
                </a:solidFill>
                <a:latin typeface="Book Antiqua" pitchFamily="18" charset="0"/>
              </a:rPr>
              <a:t>Puedo</a:t>
            </a:r>
            <a:r>
              <a:rPr lang="en-US" sz="1400" b="1" dirty="0">
                <a:solidFill>
                  <a:srgbClr val="FF0000"/>
                </a:solidFill>
                <a:latin typeface="Book Antiqua" pitchFamily="18" charset="0"/>
              </a:rPr>
              <a:t> </a:t>
            </a:r>
            <a:r>
              <a:rPr lang="en-US" sz="1400" b="1" dirty="0" err="1">
                <a:solidFill>
                  <a:srgbClr val="FF0000"/>
                </a:solidFill>
                <a:latin typeface="Book Antiqua" pitchFamily="18" charset="0"/>
              </a:rPr>
              <a:t>ayudarle</a:t>
            </a:r>
            <a:r>
              <a:rPr lang="en-US" sz="1400" b="1" dirty="0" smtClean="0">
                <a:solidFill>
                  <a:srgbClr val="FF0000"/>
                </a:solidFill>
                <a:latin typeface="Book Antiqua" pitchFamily="18" charset="0"/>
              </a:rPr>
              <a:t>?</a:t>
            </a:r>
          </a:p>
          <a:p>
            <a:pPr algn="ctr"/>
            <a:endParaRPr lang="en-US" sz="1400" b="1" dirty="0">
              <a:solidFill>
                <a:srgbClr val="FF0000"/>
              </a:solidFill>
              <a:latin typeface="Book Antiqua" pitchFamily="18" charset="0"/>
            </a:endParaRPr>
          </a:p>
          <a:p>
            <a:pPr algn="ctr"/>
            <a:r>
              <a:rPr lang="en-US" sz="1400" b="1" dirty="0">
                <a:solidFill>
                  <a:srgbClr val="FF0000"/>
                </a:solidFill>
                <a:latin typeface="Book Antiqua" pitchFamily="18" charset="0"/>
              </a:rPr>
              <a:t> </a:t>
            </a:r>
            <a:r>
              <a:rPr lang="es-ES_tradnl" sz="1400" b="1" dirty="0" err="1">
                <a:solidFill>
                  <a:srgbClr val="FF0000"/>
                </a:solidFill>
                <a:latin typeface="Book Antiqua" pitchFamily="18" charset="0"/>
              </a:rPr>
              <a:t>Posso</a:t>
            </a:r>
            <a:r>
              <a:rPr lang="es-ES_tradnl" sz="1400" b="1" dirty="0">
                <a:solidFill>
                  <a:srgbClr val="FF0000"/>
                </a:solidFill>
                <a:latin typeface="Book Antiqua" pitchFamily="18" charset="0"/>
              </a:rPr>
              <a:t> ti </a:t>
            </a:r>
            <a:r>
              <a:rPr lang="es-ES_tradnl" sz="1400" b="1" dirty="0" err="1">
                <a:solidFill>
                  <a:srgbClr val="FF0000"/>
                </a:solidFill>
                <a:latin typeface="Book Antiqua" pitchFamily="18" charset="0"/>
              </a:rPr>
              <a:t>ajudar</a:t>
            </a:r>
            <a:r>
              <a:rPr lang="es-ES_tradnl" sz="1400" b="1" dirty="0" smtClean="0">
                <a:solidFill>
                  <a:srgbClr val="FF0000"/>
                </a:solidFill>
                <a:latin typeface="Book Antiqua" pitchFamily="18" charset="0"/>
              </a:rPr>
              <a:t>?</a:t>
            </a:r>
          </a:p>
          <a:p>
            <a:pPr algn="ctr"/>
            <a:endParaRPr lang="es-ES_tradnl" sz="1400" b="1" dirty="0">
              <a:solidFill>
                <a:srgbClr val="FF0000"/>
              </a:solidFill>
              <a:latin typeface="Book Antiqua" pitchFamily="18" charset="0"/>
            </a:endParaRPr>
          </a:p>
          <a:p>
            <a:pPr algn="ctr"/>
            <a:r>
              <a:rPr lang="en-US" sz="1400" b="1" dirty="0" smtClean="0">
                <a:solidFill>
                  <a:srgbClr val="FF0000"/>
                </a:solidFill>
                <a:latin typeface="Book Antiqua" pitchFamily="18" charset="0"/>
              </a:rPr>
              <a:t> </a:t>
            </a:r>
            <a:r>
              <a:rPr lang="es-ES_tradnl" sz="1400" b="1" dirty="0" err="1">
                <a:solidFill>
                  <a:srgbClr val="FF0000"/>
                </a:solidFill>
                <a:latin typeface="Book Antiqua" pitchFamily="18" charset="0"/>
              </a:rPr>
              <a:t>Eske</a:t>
            </a:r>
            <a:r>
              <a:rPr lang="es-ES_tradnl" sz="1400" b="1" dirty="0">
                <a:solidFill>
                  <a:srgbClr val="FF0000"/>
                </a:solidFill>
                <a:latin typeface="Book Antiqua" pitchFamily="18" charset="0"/>
              </a:rPr>
              <a:t> </a:t>
            </a:r>
            <a:r>
              <a:rPr lang="es-ES_tradnl" sz="1400" b="1" dirty="0" err="1">
                <a:solidFill>
                  <a:srgbClr val="FF0000"/>
                </a:solidFill>
                <a:latin typeface="Book Antiqua" pitchFamily="18" charset="0"/>
              </a:rPr>
              <a:t>mwen</a:t>
            </a:r>
            <a:r>
              <a:rPr lang="es-ES_tradnl" sz="1400" b="1" dirty="0">
                <a:solidFill>
                  <a:srgbClr val="FF0000"/>
                </a:solidFill>
                <a:latin typeface="Book Antiqua" pitchFamily="18" charset="0"/>
              </a:rPr>
              <a:t> </a:t>
            </a:r>
            <a:r>
              <a:rPr lang="es-ES_tradnl" sz="1400" b="1" dirty="0" err="1">
                <a:solidFill>
                  <a:srgbClr val="FF0000"/>
                </a:solidFill>
                <a:latin typeface="Book Antiqua" pitchFamily="18" charset="0"/>
              </a:rPr>
              <a:t>ka</a:t>
            </a:r>
            <a:r>
              <a:rPr lang="es-ES_tradnl" sz="1400" b="1" dirty="0">
                <a:solidFill>
                  <a:srgbClr val="FF0000"/>
                </a:solidFill>
                <a:latin typeface="Book Antiqua" pitchFamily="18" charset="0"/>
              </a:rPr>
              <a:t> </a:t>
            </a:r>
            <a:r>
              <a:rPr lang="es-ES_tradnl" sz="1400" b="1" dirty="0" err="1">
                <a:solidFill>
                  <a:srgbClr val="FF0000"/>
                </a:solidFill>
                <a:latin typeface="Book Antiqua" pitchFamily="18" charset="0"/>
              </a:rPr>
              <a:t>edew</a:t>
            </a:r>
            <a:r>
              <a:rPr lang="es-ES_tradnl" sz="1400" b="1" dirty="0">
                <a:solidFill>
                  <a:srgbClr val="FF0000"/>
                </a:solidFill>
                <a:latin typeface="Book Antiqua" pitchFamily="18" charset="0"/>
              </a:rPr>
              <a:t>?</a:t>
            </a:r>
            <a:endParaRPr lang="en-US" sz="1400" b="1" dirty="0">
              <a:solidFill>
                <a:srgbClr val="FF0000"/>
              </a:solidFill>
              <a:latin typeface="Book Antiqua" pitchFamily="18" charset="0"/>
            </a:endParaRPr>
          </a:p>
          <a:p>
            <a:pPr algn="ctr"/>
            <a:endParaRPr lang="en-US" altLang="zh-CN" sz="1400" b="1" dirty="0" smtClean="0">
              <a:solidFill>
                <a:srgbClr val="FF0000"/>
              </a:solidFill>
              <a:latin typeface="Book Antiqua" pitchFamily="18" charset="0"/>
            </a:endParaRPr>
          </a:p>
          <a:p>
            <a:pPr algn="ctr"/>
            <a:r>
              <a:rPr lang="zh-CN" altLang="en-US" sz="1400" b="1" dirty="0" smtClean="0">
                <a:solidFill>
                  <a:srgbClr val="FF0000"/>
                </a:solidFill>
                <a:latin typeface="Book Antiqua" pitchFamily="18" charset="0"/>
              </a:rPr>
              <a:t>我</a:t>
            </a:r>
            <a:r>
              <a:rPr lang="zh-CN" altLang="en-US" sz="1400" b="1" dirty="0">
                <a:solidFill>
                  <a:srgbClr val="FF0000"/>
                </a:solidFill>
                <a:latin typeface="Book Antiqua" pitchFamily="18" charset="0"/>
              </a:rPr>
              <a:t>可以幫你嗎？ </a:t>
            </a:r>
            <a:r>
              <a:rPr lang="en-US" altLang="zh-CN" sz="1400" b="1" dirty="0">
                <a:solidFill>
                  <a:srgbClr val="FF0000"/>
                </a:solidFill>
                <a:latin typeface="Book Antiqua" pitchFamily="18" charset="0"/>
              </a:rPr>
              <a:t> </a:t>
            </a:r>
            <a:endParaRPr lang="en-US" altLang="zh-CN" sz="1400" b="1" dirty="0" smtClean="0">
              <a:solidFill>
                <a:srgbClr val="FF0000"/>
              </a:solidFill>
              <a:latin typeface="Book Antiqua" pitchFamily="18" charset="0"/>
            </a:endParaRPr>
          </a:p>
          <a:p>
            <a:pPr algn="ctr"/>
            <a:endParaRPr lang="en-US" sz="1400" b="1" dirty="0">
              <a:solidFill>
                <a:srgbClr val="FF0000"/>
              </a:solidFill>
              <a:latin typeface="Book Antiqua" pitchFamily="18" charset="0"/>
            </a:endParaRPr>
          </a:p>
          <a:p>
            <a:pPr algn="ctr"/>
            <a:r>
              <a:rPr lang="vi-VN" sz="1400" b="1" dirty="0" smtClean="0">
                <a:solidFill>
                  <a:srgbClr val="FF0000"/>
                </a:solidFill>
                <a:latin typeface="Book Antiqua" pitchFamily="18" charset="0"/>
              </a:rPr>
              <a:t>Tôi </a:t>
            </a:r>
            <a:r>
              <a:rPr lang="vi-VN" sz="1400" b="1" dirty="0">
                <a:solidFill>
                  <a:srgbClr val="FF0000"/>
                </a:solidFill>
                <a:latin typeface="Book Antiqua" pitchFamily="18" charset="0"/>
              </a:rPr>
              <a:t>có thể giúp bạn hay không?</a:t>
            </a:r>
            <a:endParaRPr lang="en-US" sz="1400" b="1" dirty="0">
              <a:solidFill>
                <a:srgbClr val="FF0000"/>
              </a:solidFill>
              <a:latin typeface="Book Antiqua" pitchFamily="18" charset="0"/>
            </a:endParaRPr>
          </a:p>
          <a:p>
            <a:pPr marL="0" indent="0" algn="ctr">
              <a:buFont typeface="Wingdings" pitchFamily="2" charset="2"/>
              <a:buNone/>
            </a:pPr>
            <a:endParaRPr lang="en-US" sz="2400" dirty="0" smtClean="0">
              <a:solidFill>
                <a:schemeClr val="dk1"/>
              </a:solidFill>
              <a:latin typeface="Book Antiqua" pitchFamily="18" charset="0"/>
            </a:endParaRPr>
          </a:p>
        </p:txBody>
      </p:sp>
    </p:spTree>
    <p:extLst>
      <p:ext uri="{BB962C8B-B14F-4D97-AF65-F5344CB8AC3E}">
        <p14:creationId xmlns:p14="http://schemas.microsoft.com/office/powerpoint/2010/main" val="12579735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69" y="173546"/>
            <a:ext cx="7552267" cy="762000"/>
          </a:xfrm>
        </p:spPr>
        <p:txBody>
          <a:bodyPr/>
          <a:lstStyle/>
          <a:p>
            <a:r>
              <a:rPr lang="en-US" cap="small" dirty="0" smtClean="0">
                <a:solidFill>
                  <a:schemeClr val="bg1"/>
                </a:solidFill>
                <a:latin typeface="Arial" panose="020B0604020202020204" pitchFamily="34" charset="0"/>
                <a:cs typeface="Arial" panose="020B0604020202020204" pitchFamily="34" charset="0"/>
              </a:rPr>
              <a:t>Partner and Stakeholder </a:t>
            </a:r>
            <a:r>
              <a:rPr lang="en-US" cap="small" dirty="0">
                <a:solidFill>
                  <a:schemeClr val="bg1"/>
                </a:solidFill>
                <a:latin typeface="Arial" panose="020B0604020202020204" pitchFamily="34" charset="0"/>
                <a:cs typeface="Arial" panose="020B0604020202020204" pitchFamily="34" charset="0"/>
              </a:rPr>
              <a:t>Engagement </a:t>
            </a:r>
            <a:endParaRPr lang="en-US" dirty="0">
              <a:latin typeface="Arial" panose="020B0604020202020204" pitchFamily="34" charset="0"/>
              <a:cs typeface="Arial" panose="020B0604020202020204" pitchFamily="34" charset="0"/>
            </a:endParaRPr>
          </a:p>
        </p:txBody>
      </p:sp>
      <p:pic>
        <p:nvPicPr>
          <p:cNvPr id="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33963" y="960120"/>
            <a:ext cx="8858209" cy="54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977197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621792" y="1351670"/>
            <a:ext cx="10954512" cy="4438496"/>
          </a:xfrm>
          <a:prstGeom prst="rect">
            <a:avLst/>
          </a:prstGeom>
        </p:spPr>
        <p:txBody>
          <a:bodyPr>
            <a:noAutofit/>
          </a:bodyPr>
          <a:lstStyle/>
          <a:p>
            <a:pPr marL="0" indent="0">
              <a:buNone/>
            </a:pPr>
            <a:r>
              <a:rPr lang="en-US" sz="2000" b="0" dirty="0" smtClean="0">
                <a:solidFill>
                  <a:schemeClr val="tx1"/>
                </a:solidFill>
                <a:latin typeface="Arial" panose="020B0604020202020204" pitchFamily="34" charset="0"/>
                <a:cs typeface="Arial" panose="020B0604020202020204" pitchFamily="34" charset="0"/>
              </a:rPr>
              <a:t>COLLABORATION</a:t>
            </a:r>
            <a:r>
              <a:rPr lang="en-US" sz="2000" b="0" dirty="0">
                <a:solidFill>
                  <a:schemeClr val="tx1"/>
                </a:solidFill>
                <a:latin typeface="Arial" panose="020B0604020202020204" pitchFamily="34" charset="0"/>
                <a:cs typeface="Arial" panose="020B0604020202020204" pitchFamily="34" charset="0"/>
              </a:rPr>
              <a:t>: </a:t>
            </a:r>
          </a:p>
          <a:p>
            <a:pPr marL="0" indent="0">
              <a:buNone/>
            </a:pPr>
            <a:r>
              <a:rPr lang="en-US" sz="2000" b="0" dirty="0">
                <a:solidFill>
                  <a:schemeClr val="tx1"/>
                </a:solidFill>
                <a:latin typeface="Arial" panose="020B0604020202020204" pitchFamily="34" charset="0"/>
                <a:cs typeface="Arial" panose="020B0604020202020204" pitchFamily="34" charset="0"/>
              </a:rPr>
              <a:t>An unnatural act between unconsenting adults.</a:t>
            </a:r>
          </a:p>
          <a:p>
            <a:pPr marL="0" indent="0">
              <a:buNone/>
            </a:pPr>
            <a:r>
              <a:rPr lang="en-US" sz="2000" b="0" i="1" dirty="0" smtClean="0">
                <a:solidFill>
                  <a:schemeClr val="tx1"/>
                </a:solidFill>
                <a:latin typeface="Arial" panose="020B0604020202020204" pitchFamily="34" charset="0"/>
                <a:cs typeface="Arial" panose="020B0604020202020204" pitchFamily="34" charset="0"/>
              </a:rPr>
              <a:t>- Jocelyn </a:t>
            </a:r>
            <a:r>
              <a:rPr lang="en-US" sz="2000" b="0" i="1" dirty="0">
                <a:solidFill>
                  <a:schemeClr val="tx1"/>
                </a:solidFill>
                <a:latin typeface="Arial" panose="020B0604020202020204" pitchFamily="34" charset="0"/>
                <a:cs typeface="Arial" panose="020B0604020202020204" pitchFamily="34" charset="0"/>
              </a:rPr>
              <a:t>Elders</a:t>
            </a:r>
          </a:p>
          <a:p>
            <a:pPr>
              <a:buFontTx/>
              <a:buChar char="-"/>
            </a:pPr>
            <a:endParaRPr lang="en-US" sz="2000" b="0" i="1" dirty="0">
              <a:solidFill>
                <a:schemeClr val="tx1"/>
              </a:solidFill>
              <a:latin typeface="Arial" panose="020B0604020202020204" pitchFamily="34" charset="0"/>
              <a:cs typeface="Arial" panose="020B0604020202020204" pitchFamily="34" charset="0"/>
            </a:endParaRPr>
          </a:p>
          <a:p>
            <a:pPr marL="0" indent="0">
              <a:buNone/>
            </a:pPr>
            <a:r>
              <a:rPr lang="en-US" sz="2000" b="0" dirty="0">
                <a:solidFill>
                  <a:schemeClr val="tx1"/>
                </a:solidFill>
                <a:latin typeface="Arial" panose="020B0604020202020204" pitchFamily="34" charset="0"/>
                <a:cs typeface="Arial" panose="020B0604020202020204" pitchFamily="34" charset="0"/>
              </a:rPr>
              <a:t>A team is not a group of people who work together.  A team is a group of people who trust each other.</a:t>
            </a:r>
          </a:p>
          <a:p>
            <a:pPr marL="0" indent="0">
              <a:buNone/>
            </a:pPr>
            <a:r>
              <a:rPr lang="en-US" sz="2000" b="0" dirty="0">
                <a:solidFill>
                  <a:schemeClr val="tx1"/>
                </a:solidFill>
                <a:latin typeface="Arial" panose="020B0604020202020204" pitchFamily="34" charset="0"/>
                <a:cs typeface="Arial" panose="020B0604020202020204" pitchFamily="34" charset="0"/>
              </a:rPr>
              <a:t>- Simon Sinek</a:t>
            </a:r>
          </a:p>
          <a:p>
            <a:pPr algn="ctr">
              <a:buFontTx/>
              <a:buChar char="-"/>
            </a:pPr>
            <a:endParaRPr lang="en-US" sz="3100" i="1" dirty="0">
              <a:latin typeface="Calibri (Body)"/>
              <a:cs typeface="Calibri (Body)"/>
            </a:endParaRPr>
          </a:p>
        </p:txBody>
      </p:sp>
      <p:sp>
        <p:nvSpPr>
          <p:cNvPr id="3" name="Title 2"/>
          <p:cNvSpPr>
            <a:spLocks noGrp="1"/>
          </p:cNvSpPr>
          <p:nvPr>
            <p:ph type="title"/>
          </p:nvPr>
        </p:nvSpPr>
        <p:spPr>
          <a:xfrm>
            <a:off x="1157132" y="306741"/>
            <a:ext cx="8507949" cy="522892"/>
          </a:xfrm>
        </p:spPr>
        <p:txBody>
          <a:bodyPr>
            <a:noAutofit/>
          </a:bodyPr>
          <a:lstStyle/>
          <a:p>
            <a:r>
              <a:rPr lang="en-US" cap="small" dirty="0" smtClean="0">
                <a:solidFill>
                  <a:schemeClr val="bg1"/>
                </a:solidFill>
                <a:latin typeface="Arial" panose="020B0604020202020204" pitchFamily="34" charset="0"/>
                <a:cs typeface="Arial" panose="020B0604020202020204" pitchFamily="34" charset="0"/>
              </a:rPr>
              <a:t>Its All About The Team</a:t>
            </a:r>
            <a:endParaRPr lang="en-US" b="1" dirty="0">
              <a:solidFill>
                <a:schemeClr val="bg1"/>
              </a:solidFill>
              <a:latin typeface="+mj-lt"/>
              <a:cs typeface="Arial" panose="020B0604020202020204" pitchFamily="34" charset="0"/>
            </a:endParaRPr>
          </a:p>
        </p:txBody>
      </p:sp>
      <p:cxnSp>
        <p:nvCxnSpPr>
          <p:cNvPr id="6" name="Straight Connector 5"/>
          <p:cNvCxnSpPr/>
          <p:nvPr/>
        </p:nvCxnSpPr>
        <p:spPr>
          <a:xfrm>
            <a:off x="1780854" y="949520"/>
            <a:ext cx="873303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10765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51" y="173546"/>
            <a:ext cx="9772153" cy="762000"/>
          </a:xfrm>
        </p:spPr>
        <p:txBody>
          <a:bodyPr/>
          <a:lstStyle/>
          <a:p>
            <a:r>
              <a:rPr lang="en-US" cap="small" dirty="0" smtClean="0">
                <a:solidFill>
                  <a:schemeClr val="bg1"/>
                </a:solidFill>
                <a:latin typeface="+mj-lt"/>
                <a:cs typeface="Arial" panose="020B0604020202020204" pitchFamily="34" charset="0"/>
              </a:rPr>
              <a:t>State plan: </a:t>
            </a:r>
            <a:r>
              <a:rPr lang="en-US" cap="small" dirty="0">
                <a:solidFill>
                  <a:schemeClr val="bg1"/>
                </a:solidFill>
                <a:latin typeface="+mj-lt"/>
                <a:cs typeface="Arial" panose="020B0604020202020204" pitchFamily="34" charset="0"/>
              </a:rPr>
              <a:t>Goals</a:t>
            </a:r>
          </a:p>
        </p:txBody>
      </p:sp>
      <p:sp>
        <p:nvSpPr>
          <p:cNvPr id="3" name="Content Placeholder 2"/>
          <p:cNvSpPr>
            <a:spLocks noGrp="1"/>
          </p:cNvSpPr>
          <p:nvPr>
            <p:ph sz="half" idx="1"/>
          </p:nvPr>
        </p:nvSpPr>
        <p:spPr>
          <a:xfrm>
            <a:off x="612648" y="1349336"/>
            <a:ext cx="10954512" cy="5444656"/>
          </a:xfrm>
        </p:spPr>
        <p:txBody>
          <a:bodyPr/>
          <a:lstStyle/>
          <a:p>
            <a:pPr marL="1033463" indent="-1033463">
              <a:buNone/>
            </a:pPr>
            <a:r>
              <a:rPr lang="en-US" dirty="0" smtClean="0">
                <a:latin typeface="+mn-lt"/>
              </a:rPr>
              <a:t>Goal I:</a:t>
            </a:r>
            <a:r>
              <a:rPr lang="en-US" b="0" dirty="0" smtClean="0">
                <a:latin typeface="+mn-lt"/>
              </a:rPr>
              <a:t>	Align </a:t>
            </a:r>
            <a:r>
              <a:rPr lang="en-US" b="0" dirty="0">
                <a:latin typeface="+mn-lt"/>
              </a:rPr>
              <a:t>economic, workforce and education systems to </a:t>
            </a:r>
            <a:r>
              <a:rPr lang="en-US" b="0" dirty="0" smtClean="0">
                <a:latin typeface="+mn-lt"/>
              </a:rPr>
              <a:t>coordinate </a:t>
            </a:r>
            <a:r>
              <a:rPr lang="en-US" b="0" dirty="0">
                <a:latin typeface="+mn-lt"/>
              </a:rPr>
              <a:t>systems based on </a:t>
            </a:r>
            <a:r>
              <a:rPr lang="en-US" b="0" dirty="0" smtClean="0">
                <a:latin typeface="+mn-lt"/>
              </a:rPr>
              <a:t>skill needs </a:t>
            </a:r>
            <a:r>
              <a:rPr lang="en-US" b="0" dirty="0">
                <a:latin typeface="+mn-lt"/>
              </a:rPr>
              <a:t>in </a:t>
            </a:r>
            <a:r>
              <a:rPr lang="en-US" b="0" dirty="0" smtClean="0">
                <a:latin typeface="+mn-lt"/>
              </a:rPr>
              <a:t>regions</a:t>
            </a:r>
            <a:endParaRPr lang="en-US" dirty="0" smtClean="0">
              <a:latin typeface="+mn-lt"/>
            </a:endParaRPr>
          </a:p>
          <a:p>
            <a:pPr marL="1033463" indent="-1033463">
              <a:buNone/>
            </a:pPr>
            <a:r>
              <a:rPr lang="en-US" dirty="0" smtClean="0">
                <a:latin typeface="+mn-lt"/>
              </a:rPr>
              <a:t>Goal </a:t>
            </a:r>
            <a:r>
              <a:rPr lang="en-US" dirty="0">
                <a:latin typeface="+mn-lt"/>
              </a:rPr>
              <a:t>II</a:t>
            </a:r>
            <a:r>
              <a:rPr lang="en-US" dirty="0" smtClean="0">
                <a:latin typeface="+mn-lt"/>
              </a:rPr>
              <a:t>:</a:t>
            </a:r>
            <a:r>
              <a:rPr lang="en-US" b="0" dirty="0" smtClean="0">
                <a:latin typeface="+mn-lt"/>
              </a:rPr>
              <a:t>  Increase </a:t>
            </a:r>
            <a:r>
              <a:rPr lang="en-US" b="0" dirty="0">
                <a:latin typeface="+mn-lt"/>
              </a:rPr>
              <a:t>talent recruitment and hiring for business partners </a:t>
            </a:r>
            <a:r>
              <a:rPr lang="en-US" b="0" dirty="0" smtClean="0">
                <a:latin typeface="+mn-lt"/>
              </a:rPr>
              <a:t>through </a:t>
            </a:r>
            <a:r>
              <a:rPr lang="en-US" b="0" dirty="0">
                <a:latin typeface="+mn-lt"/>
              </a:rPr>
              <a:t>business outreach</a:t>
            </a:r>
            <a:r>
              <a:rPr lang="en-US" b="0" dirty="0" smtClean="0">
                <a:latin typeface="+mn-lt"/>
              </a:rPr>
              <a:t>, talent </a:t>
            </a:r>
            <a:r>
              <a:rPr lang="en-US" b="0" dirty="0">
                <a:latin typeface="+mn-lt"/>
              </a:rPr>
              <a:t>recruitment, matching and </a:t>
            </a:r>
            <a:r>
              <a:rPr lang="en-US" b="0" dirty="0" smtClean="0">
                <a:latin typeface="+mn-lt"/>
              </a:rPr>
              <a:t>education </a:t>
            </a:r>
            <a:r>
              <a:rPr lang="en-US" b="0" dirty="0">
                <a:latin typeface="+mn-lt"/>
              </a:rPr>
              <a:t>and training activities that match </a:t>
            </a:r>
            <a:r>
              <a:rPr lang="en-US" b="0" u="sng" dirty="0">
                <a:latin typeface="+mn-lt"/>
              </a:rPr>
              <a:t>business </a:t>
            </a:r>
            <a:r>
              <a:rPr lang="en-US" b="0" u="sng" dirty="0" smtClean="0">
                <a:latin typeface="+mn-lt"/>
              </a:rPr>
              <a:t>need</a:t>
            </a:r>
            <a:endParaRPr lang="en-US" dirty="0" smtClean="0">
              <a:latin typeface="+mn-lt"/>
            </a:endParaRPr>
          </a:p>
          <a:p>
            <a:pPr marL="1033463" indent="-1033463">
              <a:buNone/>
            </a:pPr>
            <a:r>
              <a:rPr lang="en-US" dirty="0" smtClean="0">
                <a:latin typeface="+mn-lt"/>
              </a:rPr>
              <a:t>Goal III:</a:t>
            </a:r>
            <a:r>
              <a:rPr lang="en-US" b="0" dirty="0" smtClean="0">
                <a:latin typeface="+mn-lt"/>
              </a:rPr>
              <a:t> Increase </a:t>
            </a:r>
            <a:r>
              <a:rPr lang="en-US" b="0" dirty="0">
                <a:latin typeface="+mn-lt"/>
              </a:rPr>
              <a:t>credentialing and job placement outcomes for </a:t>
            </a:r>
            <a:r>
              <a:rPr lang="en-US" b="0" dirty="0" smtClean="0">
                <a:latin typeface="+mn-lt"/>
              </a:rPr>
              <a:t>individuals</a:t>
            </a:r>
            <a:r>
              <a:rPr lang="en-US" b="0" dirty="0">
                <a:latin typeface="+mn-lt"/>
              </a:rPr>
              <a:t>, including individuals with barriers to </a:t>
            </a:r>
            <a:r>
              <a:rPr lang="en-US" b="0" dirty="0" smtClean="0">
                <a:latin typeface="+mn-lt"/>
              </a:rPr>
              <a:t>employment</a:t>
            </a:r>
            <a:endParaRPr lang="en-US" dirty="0" smtClean="0">
              <a:latin typeface="+mn-lt"/>
            </a:endParaRPr>
          </a:p>
          <a:p>
            <a:pPr marL="1033463" indent="-1033463">
              <a:buNone/>
            </a:pPr>
            <a:r>
              <a:rPr lang="en-US" dirty="0" smtClean="0">
                <a:latin typeface="+mn-lt"/>
              </a:rPr>
              <a:t>Goal IV:</a:t>
            </a:r>
            <a:r>
              <a:rPr lang="en-US" b="0" dirty="0" smtClean="0">
                <a:latin typeface="+mn-lt"/>
              </a:rPr>
              <a:t> Increase </a:t>
            </a:r>
            <a:r>
              <a:rPr lang="en-US" b="0" dirty="0">
                <a:latin typeface="+mn-lt"/>
              </a:rPr>
              <a:t>credentialing and job placement outcomes </a:t>
            </a:r>
            <a:r>
              <a:rPr lang="en-US" b="0" dirty="0" smtClean="0">
                <a:latin typeface="+mn-lt"/>
              </a:rPr>
              <a:t>for youth</a:t>
            </a:r>
            <a:r>
              <a:rPr lang="en-US" b="0" dirty="0">
                <a:latin typeface="+mn-lt"/>
              </a:rPr>
              <a:t>, including youth with barriers to </a:t>
            </a:r>
            <a:r>
              <a:rPr lang="en-US" b="0" dirty="0" smtClean="0">
                <a:latin typeface="+mn-lt"/>
              </a:rPr>
              <a:t>employment</a:t>
            </a:r>
            <a:endParaRPr lang="en-US" dirty="0" smtClean="0">
              <a:latin typeface="+mn-lt"/>
            </a:endParaRPr>
          </a:p>
          <a:p>
            <a:pPr marL="1033463" indent="-1033463">
              <a:buNone/>
            </a:pPr>
            <a:r>
              <a:rPr lang="en-US" dirty="0" smtClean="0">
                <a:latin typeface="+mn-lt"/>
              </a:rPr>
              <a:t>Goal V:</a:t>
            </a:r>
            <a:r>
              <a:rPr lang="en-US" dirty="0">
                <a:latin typeface="+mn-lt"/>
              </a:rPr>
              <a:t>	</a:t>
            </a:r>
            <a:r>
              <a:rPr lang="en-US" b="0" dirty="0" smtClean="0">
                <a:solidFill>
                  <a:srgbClr val="000000"/>
                </a:solidFill>
                <a:latin typeface="+mn-lt"/>
              </a:rPr>
              <a:t>World </a:t>
            </a:r>
            <a:r>
              <a:rPr lang="en-US" b="0" dirty="0">
                <a:solidFill>
                  <a:srgbClr val="000000"/>
                </a:solidFill>
                <a:latin typeface="+mn-lt"/>
              </a:rPr>
              <a:t>class Labor Market Information </a:t>
            </a:r>
            <a:r>
              <a:rPr lang="en-US" b="0" dirty="0" smtClean="0">
                <a:solidFill>
                  <a:srgbClr val="000000"/>
                </a:solidFill>
                <a:latin typeface="+mn-lt"/>
              </a:rPr>
              <a:t>System</a:t>
            </a:r>
            <a:endParaRPr lang="en-US" b="0" dirty="0">
              <a:solidFill>
                <a:srgbClr val="003366">
                  <a:lumMod val="60000"/>
                  <a:lumOff val="40000"/>
                </a:srgbClr>
              </a:solidFill>
              <a:latin typeface="+mn-lt"/>
            </a:endParaRPr>
          </a:p>
        </p:txBody>
      </p:sp>
    </p:spTree>
    <p:extLst>
      <p:ext uri="{BB962C8B-B14F-4D97-AF65-F5344CB8AC3E}">
        <p14:creationId xmlns:p14="http://schemas.microsoft.com/office/powerpoint/2010/main" val="31553052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071" y="170688"/>
            <a:ext cx="8881607" cy="602974"/>
          </a:xfrm>
        </p:spPr>
        <p:txBody>
          <a:bodyPr/>
          <a:lstStyle/>
          <a:p>
            <a:r>
              <a:rPr lang="en-US" cap="small" dirty="0">
                <a:solidFill>
                  <a:schemeClr val="bg1"/>
                </a:solidFill>
                <a:latin typeface="Arial" panose="020B0604020202020204" pitchFamily="34" charset="0"/>
                <a:cs typeface="Arial" panose="020B0604020202020204" pitchFamily="34" charset="0"/>
              </a:rPr>
              <a:t>Combined Planning: </a:t>
            </a:r>
            <a:r>
              <a:rPr lang="en-US" cap="small" dirty="0" smtClean="0">
                <a:solidFill>
                  <a:schemeClr val="bg1"/>
                </a:solidFill>
                <a:latin typeface="Arial" panose="020B0604020202020204" pitchFamily="34" charset="0"/>
                <a:cs typeface="Arial" panose="020B0604020202020204" pitchFamily="34" charset="0"/>
              </a:rPr>
              <a:t>Process</a:t>
            </a:r>
            <a:endParaRPr lang="en-US" cap="small"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30935" y="1143001"/>
            <a:ext cx="10963657" cy="5257799"/>
          </a:xfrm>
        </p:spPr>
        <p:txBody>
          <a:bodyPr/>
          <a:lstStyle/>
          <a:p>
            <a:pPr>
              <a:buFont typeface="Wingdings" panose="05000000000000000000" pitchFamily="2" charset="2"/>
              <a:buChar char="Ø"/>
            </a:pPr>
            <a:endParaRPr lang="en-US" sz="2000" b="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Partners </a:t>
            </a:r>
            <a:r>
              <a:rPr lang="en-US" sz="2000" b="0" dirty="0">
                <a:latin typeface="Arial" panose="020B0604020202020204" pitchFamily="34" charset="0"/>
                <a:cs typeface="Arial" panose="020B0604020202020204" pitchFamily="34" charset="0"/>
              </a:rPr>
              <a:t>developed Combined Plan sections in accordance with vision and goals</a:t>
            </a:r>
          </a:p>
          <a:p>
            <a:pPr>
              <a:buFont typeface="Wingdings" panose="05000000000000000000" pitchFamily="2" charset="2"/>
              <a:buChar char="q"/>
            </a:pPr>
            <a:endParaRPr lang="en-US" sz="2000" b="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Coordinated </a:t>
            </a:r>
            <a:r>
              <a:rPr lang="en-US" sz="2000" b="0" dirty="0">
                <a:latin typeface="Arial" panose="020B0604020202020204" pitchFamily="34" charset="0"/>
                <a:cs typeface="Arial" panose="020B0604020202020204" pitchFamily="34" charset="0"/>
              </a:rPr>
              <a:t>portal entry of combined plan submission </a:t>
            </a:r>
          </a:p>
          <a:p>
            <a:pPr>
              <a:buFont typeface="Wingdings" panose="05000000000000000000" pitchFamily="2" charset="2"/>
              <a:buChar char="q"/>
            </a:pPr>
            <a:endParaRPr lang="en-US" sz="2000" b="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Coordinated </a:t>
            </a:r>
            <a:r>
              <a:rPr lang="en-US" sz="2000" b="0" dirty="0">
                <a:latin typeface="Arial" panose="020B0604020202020204" pitchFamily="34" charset="0"/>
                <a:cs typeface="Arial" panose="020B0604020202020204" pitchFamily="34" charset="0"/>
              </a:rPr>
              <a:t>portal revisions as requested by the federal </a:t>
            </a:r>
            <a:r>
              <a:rPr lang="en-US" sz="2000" b="0" dirty="0" smtClean="0">
                <a:latin typeface="Arial" panose="020B0604020202020204" pitchFamily="34" charset="0"/>
                <a:cs typeface="Arial" panose="020B0604020202020204" pitchFamily="34" charset="0"/>
              </a:rPr>
              <a:t>reviewers</a:t>
            </a:r>
          </a:p>
          <a:p>
            <a:pPr>
              <a:buFont typeface="Wingdings" panose="05000000000000000000" pitchFamily="2" charset="2"/>
              <a:buChar char="q"/>
            </a:pPr>
            <a:endParaRPr lang="en-US" sz="2000" b="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2000" b="0" dirty="0" smtClean="0">
                <a:latin typeface="Arial" panose="020B0604020202020204" pitchFamily="34" charset="0"/>
                <a:cs typeface="Arial" panose="020B0604020202020204" pitchFamily="34" charset="0"/>
              </a:rPr>
              <a:t>Collaboration of Regional Planning </a:t>
            </a:r>
            <a:endParaRPr lang="en-US" sz="2000" b="0" dirty="0">
              <a:latin typeface="Arial" panose="020B0604020202020204" pitchFamily="34" charset="0"/>
              <a:cs typeface="Arial" panose="020B0604020202020204" pitchFamily="34" charset="0"/>
            </a:endParaRPr>
          </a:p>
          <a:p>
            <a:pPr marL="0" indent="0">
              <a:buNone/>
            </a:pPr>
            <a:endParaRPr lang="en-US" sz="2000"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5877824"/>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TotalTime>
  <Words>3835</Words>
  <Application>Microsoft Office PowerPoint</Application>
  <PresentationFormat>Widescreen</PresentationFormat>
  <Paragraphs>563</Paragraphs>
  <Slides>51</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51</vt:i4>
      </vt:variant>
    </vt:vector>
  </HeadingPairs>
  <TitlesOfParts>
    <vt:vector size="63" baseType="lpstr">
      <vt:lpstr>Arial</vt:lpstr>
      <vt:lpstr>Arial Narrow</vt:lpstr>
      <vt:lpstr>Book Antiqua</vt:lpstr>
      <vt:lpstr>Calibri</vt:lpstr>
      <vt:lpstr>Calibri (Body)</vt:lpstr>
      <vt:lpstr>Calibri Light</vt:lpstr>
      <vt:lpstr>Segoe UI</vt:lpstr>
      <vt:lpstr>Symbol</vt:lpstr>
      <vt:lpstr>Wingdings</vt:lpstr>
      <vt:lpstr>Office Theme</vt:lpstr>
      <vt:lpstr>1_Blue Presentation Template - MA HHS - small logos</vt:lpstr>
      <vt:lpstr>2_Blue Presentation Template - MA HHS - small logos</vt:lpstr>
      <vt:lpstr>PowerPoint Presentation</vt:lpstr>
      <vt:lpstr>WIOA Implementation</vt:lpstr>
      <vt:lpstr>Back in 2016… Overwhelm mode…where to start?</vt:lpstr>
      <vt:lpstr>How Did We Get Here From There</vt:lpstr>
      <vt:lpstr>Partner and Stakeholder Engagement </vt:lpstr>
      <vt:lpstr>Partner and Stakeholder Engagement </vt:lpstr>
      <vt:lpstr>Its All About The Team</vt:lpstr>
      <vt:lpstr>State plan: Goals</vt:lpstr>
      <vt:lpstr>Combined Planning: Process</vt:lpstr>
      <vt:lpstr>Leveraging Resources</vt:lpstr>
      <vt:lpstr>One Vision For MA Workforce Partners:</vt:lpstr>
      <vt:lpstr>State Vision: Break It Down</vt:lpstr>
      <vt:lpstr>What Has Happened?</vt:lpstr>
      <vt:lpstr>WIOA Partner Convenings </vt:lpstr>
      <vt:lpstr>On-going Partner and stakeholder Engagement  </vt:lpstr>
      <vt:lpstr>What’s Next </vt:lpstr>
      <vt:lpstr>PowerPoint Presentation</vt:lpstr>
      <vt:lpstr>Department of Transitional Assistance (DTA)</vt:lpstr>
      <vt:lpstr>DTA Engagement With WIOA &amp; the Workforce System </vt:lpstr>
      <vt:lpstr> Interagency Service Agreement: Departments of  Career Services &amp; Transitional Assistance</vt:lpstr>
      <vt:lpstr>Responsibilities under ISA</vt:lpstr>
      <vt:lpstr>PowerPoint Presentation</vt:lpstr>
      <vt:lpstr>Department of Elementary and Secondary Education</vt:lpstr>
      <vt:lpstr>History of Engagement With the Workforce System </vt:lpstr>
      <vt:lpstr>Enhanced Collaborations as a Result of WIOA Implementation</vt:lpstr>
      <vt:lpstr>Enhanced Collaborations as a Result  of WIOA Implementation</vt:lpstr>
      <vt:lpstr>Involvement in MOU and Infrastructure  Cost Sharing Agreements</vt:lpstr>
      <vt:lpstr>Referrals Across Agencies</vt:lpstr>
      <vt:lpstr>WIOA Performance Measures </vt:lpstr>
      <vt:lpstr>Shifts In Adult Education</vt:lpstr>
      <vt:lpstr>WIOA Performance Measures – New Initiatives</vt:lpstr>
      <vt:lpstr>Key New Requirements in the FY19-22 O&amp;C RFP</vt:lpstr>
      <vt:lpstr>PowerPoint Presentation</vt:lpstr>
      <vt:lpstr>MA Rehabilitation Commission (MRC) Engagement with the Workforce System </vt:lpstr>
      <vt:lpstr>Improved Partnerships as a Result of WIOA Implementation  </vt:lpstr>
      <vt:lpstr>Involvement in MOU and Infrastructure  Cost Sharing Agreements </vt:lpstr>
      <vt:lpstr>Referrals Across Agencies</vt:lpstr>
      <vt:lpstr>WIOA Performance Measures </vt:lpstr>
      <vt:lpstr>Access to Services </vt:lpstr>
      <vt:lpstr>New Initiatives</vt:lpstr>
      <vt:lpstr>PowerPoint Presentation</vt:lpstr>
      <vt:lpstr>MA Commission for the Blind:  Vocational Rehabilitation (VR)</vt:lpstr>
      <vt:lpstr>MCB Engagement with the Workforce System </vt:lpstr>
      <vt:lpstr>Engagement with the Workforce System (cont’d)</vt:lpstr>
      <vt:lpstr>Engagement with the Workforce System (cont’d)</vt:lpstr>
      <vt:lpstr>PowerPoint Presentation</vt:lpstr>
      <vt:lpstr>EOEA – SCSEP </vt:lpstr>
      <vt:lpstr>EOEA – SCSEP </vt:lpstr>
      <vt:lpstr>SCSEP Program Capacity</vt:lpstr>
      <vt:lpstr>EOEA – SCSEP</vt:lpstr>
      <vt:lpstr>Combined System Service Delivery</vt:lpstr>
    </vt:vector>
  </TitlesOfParts>
  <Company>EOLWD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Stadhard, Sacha (EOL)</dc:creator>
  <cp:lastModifiedBy>Stadhard, Sacha (EOL)</cp:lastModifiedBy>
  <cp:revision>101</cp:revision>
  <cp:lastPrinted>2018-03-02T20:20:46Z</cp:lastPrinted>
  <dcterms:created xsi:type="dcterms:W3CDTF">2018-02-22T16:08:39Z</dcterms:created>
  <dcterms:modified xsi:type="dcterms:W3CDTF">2018-03-02T21:13:11Z</dcterms:modified>
</cp:coreProperties>
</file>