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diagrams/colors1.xml" ContentType="application/vnd.openxmlformats-officedocument.drawingml.diagramColors+xml"/>
  <Override PartName="/ppt/diagrams/data1.xml" ContentType="application/vnd.openxmlformats-officedocument.drawingml.diagramData+xml"/>
  <Override PartName="/ppt/diagrams/drawing1.xml" ContentType="application/vnd.ms-office.drawingml.diagramDrawing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
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thumbnail" Target="docProps/thumbnail.jpeg"/>
  <Relationship Id="rId3" Type="http://schemas.openxmlformats.org/package/2006/relationships/metadata/core-properties" Target="docProps/core.xml"/>
  <Relationship Id="rId4" Type="http://schemas.openxmlformats.org/officeDocument/2006/relationships/extended-properties" Target="docProps/app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6" r:id="rId4"/>
    <p:sldId id="259" r:id="rId5"/>
    <p:sldId id="261" r:id="rId6"/>
    <p:sldId id="262" r:id="rId7"/>
    <p:sldId id="263" r:id="rId8"/>
    <p:sldId id="260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95" autoAdjust="0"/>
    <p:restoredTop sz="94660"/>
  </p:normalViewPr>
  <p:slideViewPr>
    <p:cSldViewPr snapToGrid="0" snapToObjects="1">
      <p:cViewPr>
        <p:scale>
          <a:sx n="81" d="100"/>
          <a:sy n="81" d="100"/>
        </p:scale>
        <p:origin x="-97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
<Relationships xmlns="http://schemas.openxmlformats.org/package/2006/relationships">
  <Relationship Id="rId1" Type="http://schemas.openxmlformats.org/officeDocument/2006/relationships/slideMaster" Target="slideMasters/slideMaster1.xml"/>
  <Relationship Id="rId10" Type="http://schemas.openxmlformats.org/officeDocument/2006/relationships/slide" Target="slides/slide9.xml"/>
  <Relationship Id="rId11" Type="http://schemas.openxmlformats.org/officeDocument/2006/relationships/slide" Target="slides/slide10.xml"/>
  <Relationship Id="rId12" Type="http://schemas.openxmlformats.org/officeDocument/2006/relationships/slide" Target="slides/slide11.xml"/>
  <Relationship Id="rId13" Type="http://schemas.openxmlformats.org/officeDocument/2006/relationships/slide" Target="slides/slide12.xml"/>
  <Relationship Id="rId14" Type="http://schemas.openxmlformats.org/officeDocument/2006/relationships/slide" Target="slides/slide13.xml"/>
  <Relationship Id="rId15" Type="http://schemas.openxmlformats.org/officeDocument/2006/relationships/notesMaster" Target="notesMasters/notesMaster1.xml"/>
  <Relationship Id="rId16" Type="http://schemas.openxmlformats.org/officeDocument/2006/relationships/handoutMaster" Target="handoutMasters/handoutMaster1.xml"/>
  <Relationship Id="rId17" Type="http://schemas.openxmlformats.org/officeDocument/2006/relationships/presProps" Target="presProps.xml"/>
  <Relationship Id="rId18" Type="http://schemas.openxmlformats.org/officeDocument/2006/relationships/viewProps" Target="viewProps.xml"/>
  <Relationship Id="rId19" Type="http://schemas.openxmlformats.org/officeDocument/2006/relationships/theme" Target="theme/theme1.xml"/>
  <Relationship Id="rId2" Type="http://schemas.openxmlformats.org/officeDocument/2006/relationships/slide" Target="slides/slide1.xml"/>
  <Relationship Id="rId20" Type="http://schemas.openxmlformats.org/officeDocument/2006/relationships/tableStyles" Target="tableStyles.xml"/>
  <Relationship Id="rId3" Type="http://schemas.openxmlformats.org/officeDocument/2006/relationships/slide" Target="slides/slide2.xml"/>
  <Relationship Id="rId4" Type="http://schemas.openxmlformats.org/officeDocument/2006/relationships/slide" Target="slides/slide3.xml"/>
  <Relationship Id="rId5" Type="http://schemas.openxmlformats.org/officeDocument/2006/relationships/slide" Target="slides/slide4.xml"/>
  <Relationship Id="rId6" Type="http://schemas.openxmlformats.org/officeDocument/2006/relationships/slide" Target="slides/slide5.xml"/>
  <Relationship Id="rId7" Type="http://schemas.openxmlformats.org/officeDocument/2006/relationships/slide" Target="slides/slide6.xml"/>
  <Relationship Id="rId8" Type="http://schemas.openxmlformats.org/officeDocument/2006/relationships/slide" Target="slides/slide7.xml"/>
  <Relationship Id="rId9" Type="http://schemas.openxmlformats.org/officeDocument/2006/relationships/slide" Target="slides/slide8.xml"/>
</Relationships>
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37DD45C-82B0-814B-8DB6-F5D0231D09CA}" type="doc">
      <dgm:prSet loTypeId="urn:microsoft.com/office/officeart/2005/8/layout/hierarchy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5CE3F2A-AE51-2A40-BC25-01691D2357FC}">
      <dgm:prSet phldrT="[Text]" custT="1"/>
      <dgm:spPr/>
      <dgm:t>
        <a:bodyPr/>
        <a:lstStyle/>
        <a:p>
          <a:r>
            <a:rPr lang="en-US" sz="1200" b="1" dirty="0" smtClean="0"/>
            <a:t>WIOA Steering Committee</a:t>
          </a:r>
        </a:p>
        <a:p>
          <a:r>
            <a:rPr lang="en-US" sz="1200" i="1" dirty="0" smtClean="0"/>
            <a:t>System Priorities</a:t>
          </a:r>
          <a:endParaRPr lang="en-US" sz="1200" i="1" dirty="0"/>
        </a:p>
      </dgm:t>
    </dgm:pt>
    <dgm:pt modelId="{2EA78C10-E1FA-0B46-A5E4-FBA4322DC3CD}" type="parTrans" cxnId="{9E1C02F6-6283-C54E-950F-FA8B0022E4D0}">
      <dgm:prSet/>
      <dgm:spPr/>
      <dgm:t>
        <a:bodyPr/>
        <a:lstStyle/>
        <a:p>
          <a:endParaRPr lang="en-US" sz="1200"/>
        </a:p>
      </dgm:t>
    </dgm:pt>
    <dgm:pt modelId="{6FADF332-94BC-9547-8817-5A4BC6641C47}" type="sibTrans" cxnId="{9E1C02F6-6283-C54E-950F-FA8B0022E4D0}">
      <dgm:prSet/>
      <dgm:spPr/>
      <dgm:t>
        <a:bodyPr/>
        <a:lstStyle/>
        <a:p>
          <a:endParaRPr lang="en-US" sz="1200"/>
        </a:p>
      </dgm:t>
    </dgm:pt>
    <dgm:pt modelId="{2EA7139E-CA70-2849-8137-3FCEB856500E}">
      <dgm:prSet phldrT="[Text]" custT="1"/>
      <dgm:spPr/>
      <dgm:t>
        <a:bodyPr/>
        <a:lstStyle/>
        <a:p>
          <a:r>
            <a:rPr lang="en-US" sz="1200" b="1" dirty="0" smtClean="0"/>
            <a:t>Eligible Training Provider List (ETPL) Workgroup</a:t>
          </a:r>
        </a:p>
      </dgm:t>
    </dgm:pt>
    <dgm:pt modelId="{730B9D17-FC4F-7A4D-A2D2-4B067BD8E23B}" type="parTrans" cxnId="{3D921E0A-B36C-C146-B5BF-D6F840D73F12}">
      <dgm:prSet/>
      <dgm:spPr/>
      <dgm:t>
        <a:bodyPr/>
        <a:lstStyle/>
        <a:p>
          <a:endParaRPr lang="en-US" sz="1200"/>
        </a:p>
      </dgm:t>
    </dgm:pt>
    <dgm:pt modelId="{66F5F8BC-A6EF-AB4F-847B-B2D566420A05}" type="sibTrans" cxnId="{3D921E0A-B36C-C146-B5BF-D6F840D73F12}">
      <dgm:prSet/>
      <dgm:spPr/>
      <dgm:t>
        <a:bodyPr/>
        <a:lstStyle/>
        <a:p>
          <a:endParaRPr lang="en-US" sz="1200"/>
        </a:p>
      </dgm:t>
    </dgm:pt>
    <dgm:pt modelId="{660C6AB7-B3F3-E948-BC21-2D3C2D5AD915}">
      <dgm:prSet phldrT="[Text]" custT="1"/>
      <dgm:spPr/>
      <dgm:t>
        <a:bodyPr/>
        <a:lstStyle/>
        <a:p>
          <a:r>
            <a:rPr lang="en-US" sz="1200" b="1" dirty="0" smtClean="0"/>
            <a:t>Workforce Board Standards/ Certification</a:t>
          </a:r>
        </a:p>
        <a:p>
          <a:r>
            <a:rPr lang="en-US" sz="1200" dirty="0" smtClean="0"/>
            <a:t>(JS&amp;E Sub-group)</a:t>
          </a:r>
          <a:endParaRPr lang="en-US" sz="1200" dirty="0"/>
        </a:p>
      </dgm:t>
    </dgm:pt>
    <dgm:pt modelId="{3AE29B4D-43A4-B643-A614-EFBC05D6AE96}" type="parTrans" cxnId="{C040F1C1-65E6-C140-943C-EF0E2839FF37}">
      <dgm:prSet/>
      <dgm:spPr/>
      <dgm:t>
        <a:bodyPr/>
        <a:lstStyle/>
        <a:p>
          <a:endParaRPr lang="en-US" sz="1200"/>
        </a:p>
      </dgm:t>
    </dgm:pt>
    <dgm:pt modelId="{FAADFC68-5D34-4848-94C9-8D09A46F501C}" type="sibTrans" cxnId="{C040F1C1-65E6-C140-943C-EF0E2839FF37}">
      <dgm:prSet/>
      <dgm:spPr/>
      <dgm:t>
        <a:bodyPr/>
        <a:lstStyle/>
        <a:p>
          <a:endParaRPr lang="en-US" sz="1200"/>
        </a:p>
      </dgm:t>
    </dgm:pt>
    <dgm:pt modelId="{6846A306-567A-3F49-9EAF-3EDE46FE22E3}">
      <dgm:prSet phldrT="[Text]" custT="1"/>
      <dgm:spPr/>
      <dgm:t>
        <a:bodyPr/>
        <a:lstStyle/>
        <a:p>
          <a:r>
            <a:rPr lang="en-US" sz="1200" b="1" dirty="0" smtClean="0"/>
            <a:t>Career Center Standards &amp; Selection Process </a:t>
          </a:r>
          <a:r>
            <a:rPr lang="en-US" sz="1200" dirty="0" smtClean="0"/>
            <a:t>(statewide baselines)</a:t>
          </a:r>
        </a:p>
        <a:p>
          <a:r>
            <a:rPr lang="en-US" sz="1200" dirty="0" smtClean="0"/>
            <a:t>(JS&amp;E Sub-group)</a:t>
          </a:r>
          <a:endParaRPr lang="en-US" sz="1200" dirty="0"/>
        </a:p>
      </dgm:t>
    </dgm:pt>
    <dgm:pt modelId="{C77D29EC-6DF2-8D47-96DF-617D0AE6CD19}" type="parTrans" cxnId="{87A8751E-DC8A-0A4C-9513-4E196C59697F}">
      <dgm:prSet/>
      <dgm:spPr/>
      <dgm:t>
        <a:bodyPr/>
        <a:lstStyle/>
        <a:p>
          <a:endParaRPr lang="en-US" sz="1200"/>
        </a:p>
      </dgm:t>
    </dgm:pt>
    <dgm:pt modelId="{FE31A47F-5AF4-3644-9483-45B65B58FCAB}" type="sibTrans" cxnId="{87A8751E-DC8A-0A4C-9513-4E196C59697F}">
      <dgm:prSet/>
      <dgm:spPr/>
      <dgm:t>
        <a:bodyPr/>
        <a:lstStyle/>
        <a:p>
          <a:endParaRPr lang="en-US" sz="1200"/>
        </a:p>
      </dgm:t>
    </dgm:pt>
    <dgm:pt modelId="{08B3096C-F2BF-BB47-8FBF-761C53FA1D0F}">
      <dgm:prSet phldrT="[Text]" custT="1"/>
      <dgm:spPr/>
      <dgm:t>
        <a:bodyPr/>
        <a:lstStyle/>
        <a:p>
          <a:r>
            <a:rPr lang="en-US" sz="1200" b="1" dirty="0" smtClean="0"/>
            <a:t>Performance Measurement</a:t>
          </a:r>
        </a:p>
        <a:p>
          <a:r>
            <a:rPr lang="en-US" sz="1200" dirty="0" smtClean="0"/>
            <a:t>(JS&amp;E Sub-group)</a:t>
          </a:r>
          <a:endParaRPr lang="en-US" sz="1200" dirty="0"/>
        </a:p>
      </dgm:t>
    </dgm:pt>
    <dgm:pt modelId="{F3E3598B-C8D4-0944-8E9B-C3FFAB555574}" type="parTrans" cxnId="{84F8975D-B1EE-6D4F-8094-EBAE5A313615}">
      <dgm:prSet/>
      <dgm:spPr/>
      <dgm:t>
        <a:bodyPr/>
        <a:lstStyle/>
        <a:p>
          <a:endParaRPr lang="en-US" sz="1200"/>
        </a:p>
      </dgm:t>
    </dgm:pt>
    <dgm:pt modelId="{185F40DF-A594-7A49-8138-15A2295B1347}" type="sibTrans" cxnId="{84F8975D-B1EE-6D4F-8094-EBAE5A313615}">
      <dgm:prSet/>
      <dgm:spPr/>
      <dgm:t>
        <a:bodyPr/>
        <a:lstStyle/>
        <a:p>
          <a:endParaRPr lang="en-US" sz="1200"/>
        </a:p>
      </dgm:t>
    </dgm:pt>
    <dgm:pt modelId="{909F8F82-1E22-B643-9914-AA75BDAF4C18}">
      <dgm:prSet phldrT="[Text]" custT="1"/>
      <dgm:spPr/>
      <dgm:t>
        <a:bodyPr/>
        <a:lstStyle/>
        <a:p>
          <a:r>
            <a:rPr lang="en-US" sz="1200" b="1" dirty="0" smtClean="0"/>
            <a:t>Employer Strategies </a:t>
          </a:r>
        </a:p>
        <a:p>
          <a:r>
            <a:rPr lang="en-US" sz="1200" dirty="0" smtClean="0"/>
            <a:t>(JS&amp;E Sub-group)</a:t>
          </a:r>
          <a:endParaRPr lang="en-US" sz="1200" dirty="0"/>
        </a:p>
      </dgm:t>
    </dgm:pt>
    <dgm:pt modelId="{AD67172C-A80A-B248-B448-E9F2F769551F}" type="parTrans" cxnId="{1186136B-4E62-1441-93FD-0B97E54F2695}">
      <dgm:prSet/>
      <dgm:spPr/>
      <dgm:t>
        <a:bodyPr/>
        <a:lstStyle/>
        <a:p>
          <a:endParaRPr lang="en-US" sz="1200"/>
        </a:p>
      </dgm:t>
    </dgm:pt>
    <dgm:pt modelId="{D753C3BA-420D-0546-91DE-E91FD2A3D605}" type="sibTrans" cxnId="{1186136B-4E62-1441-93FD-0B97E54F2695}">
      <dgm:prSet/>
      <dgm:spPr/>
      <dgm:t>
        <a:bodyPr/>
        <a:lstStyle/>
        <a:p>
          <a:endParaRPr lang="en-US" sz="1200"/>
        </a:p>
      </dgm:t>
    </dgm:pt>
    <dgm:pt modelId="{3EA8F0F9-3C67-A942-9F4D-7F02BE91279B}">
      <dgm:prSet phldrT="[Text]" custT="1"/>
      <dgm:spPr/>
      <dgm:t>
        <a:bodyPr/>
        <a:lstStyle/>
        <a:p>
          <a:r>
            <a:rPr lang="en-US" sz="1200" b="1" dirty="0" smtClean="0"/>
            <a:t>Youth Workgroup</a:t>
          </a:r>
          <a:endParaRPr lang="en-US" sz="1200" b="1" dirty="0"/>
        </a:p>
      </dgm:t>
    </dgm:pt>
    <dgm:pt modelId="{5DEFC5BA-F312-DA4D-8957-E447FC21F193}" type="parTrans" cxnId="{727A26E0-4A39-8644-8B41-14C07C7E223F}">
      <dgm:prSet/>
      <dgm:spPr/>
      <dgm:t>
        <a:bodyPr/>
        <a:lstStyle/>
        <a:p>
          <a:endParaRPr lang="en-US" sz="1200"/>
        </a:p>
      </dgm:t>
    </dgm:pt>
    <dgm:pt modelId="{43BD05FC-760D-B341-84BC-25940D2AD9F1}" type="sibTrans" cxnId="{727A26E0-4A39-8644-8B41-14C07C7E223F}">
      <dgm:prSet/>
      <dgm:spPr/>
      <dgm:t>
        <a:bodyPr/>
        <a:lstStyle/>
        <a:p>
          <a:endParaRPr lang="en-US" sz="1200"/>
        </a:p>
      </dgm:t>
    </dgm:pt>
    <dgm:pt modelId="{4C7196D6-0A22-6248-A346-34DF5DD9D753}">
      <dgm:prSet phldrT="[Text]" custT="1"/>
      <dgm:spPr/>
      <dgm:t>
        <a:bodyPr/>
        <a:lstStyle/>
        <a:p>
          <a:r>
            <a:rPr lang="en-US" sz="1200" b="1" dirty="0" smtClean="0"/>
            <a:t>Job Seeker and </a:t>
          </a:r>
          <a:r>
            <a:rPr lang="en-US" sz="1200" b="1" dirty="0" smtClean="0"/>
            <a:t>Employer (JS&amp;E</a:t>
          </a:r>
          <a:r>
            <a:rPr lang="en-US" sz="1200" b="1" dirty="0" smtClean="0"/>
            <a:t>) Workgroup</a:t>
          </a:r>
        </a:p>
      </dgm:t>
    </dgm:pt>
    <dgm:pt modelId="{EADDCE03-126D-214F-B325-C6EDAB7DE420}" type="parTrans" cxnId="{C7EC451F-92D9-F945-8E61-0139E040D641}">
      <dgm:prSet/>
      <dgm:spPr/>
      <dgm:t>
        <a:bodyPr/>
        <a:lstStyle/>
        <a:p>
          <a:endParaRPr lang="en-US" sz="1200"/>
        </a:p>
      </dgm:t>
    </dgm:pt>
    <dgm:pt modelId="{952D4A0D-FCC1-AD4F-9200-F8E32DCB872E}" type="sibTrans" cxnId="{C7EC451F-92D9-F945-8E61-0139E040D641}">
      <dgm:prSet/>
      <dgm:spPr/>
      <dgm:t>
        <a:bodyPr/>
        <a:lstStyle/>
        <a:p>
          <a:endParaRPr lang="en-US" sz="1200"/>
        </a:p>
      </dgm:t>
    </dgm:pt>
    <dgm:pt modelId="{D874E09E-1E53-47F9-B84D-70C2FC23073C}">
      <dgm:prSet custT="1"/>
      <dgm:spPr/>
      <dgm:t>
        <a:bodyPr/>
        <a:lstStyle/>
        <a:p>
          <a:r>
            <a:rPr lang="en-US" sz="1200" b="1" dirty="0" smtClean="0"/>
            <a:t>Business Focus </a:t>
          </a:r>
          <a:r>
            <a:rPr lang="en-US" sz="1200" b="1" dirty="0" smtClean="0"/>
            <a:t>Groups </a:t>
          </a:r>
        </a:p>
        <a:p>
          <a:r>
            <a:rPr lang="en-US" sz="1200" dirty="0" smtClean="0"/>
            <a:t>(direct input on “demand driven”) </a:t>
          </a:r>
          <a:endParaRPr lang="en-US" sz="1200" dirty="0"/>
        </a:p>
      </dgm:t>
    </dgm:pt>
    <dgm:pt modelId="{D2D8C3C8-E319-4C4F-89B6-90575610F717}" type="parTrans" cxnId="{2E748B9D-3A24-4401-A7A2-4E8676B44874}">
      <dgm:prSet/>
      <dgm:spPr/>
      <dgm:t>
        <a:bodyPr/>
        <a:lstStyle/>
        <a:p>
          <a:endParaRPr lang="en-US" sz="1200"/>
        </a:p>
      </dgm:t>
    </dgm:pt>
    <dgm:pt modelId="{F6124F0F-6A85-4B02-997A-E72D98013ACF}" type="sibTrans" cxnId="{2E748B9D-3A24-4401-A7A2-4E8676B44874}">
      <dgm:prSet/>
      <dgm:spPr/>
      <dgm:t>
        <a:bodyPr/>
        <a:lstStyle/>
        <a:p>
          <a:endParaRPr lang="en-US" sz="1200"/>
        </a:p>
      </dgm:t>
    </dgm:pt>
    <dgm:pt modelId="{7CF389C4-218F-6040-AA15-F4E4F99F084A}" type="pres">
      <dgm:prSet presAssocID="{137DD45C-82B0-814B-8DB6-F5D0231D09C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B87AE1F2-7F51-204E-A2E0-785D931F35A2}" type="pres">
      <dgm:prSet presAssocID="{85CE3F2A-AE51-2A40-BC25-01691D2357FC}" presName="hierRoot1" presStyleCnt="0"/>
      <dgm:spPr/>
    </dgm:pt>
    <dgm:pt modelId="{74084A29-C2F6-2C42-97AF-A2236314E2DC}" type="pres">
      <dgm:prSet presAssocID="{85CE3F2A-AE51-2A40-BC25-01691D2357FC}" presName="composite" presStyleCnt="0"/>
      <dgm:spPr/>
    </dgm:pt>
    <dgm:pt modelId="{642009C3-B9C1-5C42-AC02-F60F286499A9}" type="pres">
      <dgm:prSet presAssocID="{85CE3F2A-AE51-2A40-BC25-01691D2357FC}" presName="background" presStyleLbl="node0" presStyleIdx="0" presStyleCnt="2"/>
      <dgm:spPr/>
    </dgm:pt>
    <dgm:pt modelId="{4F1F33B1-FE57-5F48-95DD-EE6EBA16AD34}" type="pres">
      <dgm:prSet presAssocID="{85CE3F2A-AE51-2A40-BC25-01691D2357FC}" presName="text" presStyleLbl="fgAcc0" presStyleIdx="0" presStyleCnt="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BE1A3F-23E7-0449-BD6B-1AB33FA3F816}" type="pres">
      <dgm:prSet presAssocID="{85CE3F2A-AE51-2A40-BC25-01691D2357FC}" presName="hierChild2" presStyleCnt="0"/>
      <dgm:spPr/>
    </dgm:pt>
    <dgm:pt modelId="{9A75350A-4A45-6A46-BB67-C051E177588F}" type="pres">
      <dgm:prSet presAssocID="{730B9D17-FC4F-7A4D-A2D2-4B067BD8E23B}" presName="Name10" presStyleLbl="parChTrans1D2" presStyleIdx="0" presStyleCnt="3"/>
      <dgm:spPr/>
      <dgm:t>
        <a:bodyPr/>
        <a:lstStyle/>
        <a:p>
          <a:endParaRPr lang="en-US"/>
        </a:p>
      </dgm:t>
    </dgm:pt>
    <dgm:pt modelId="{C47A3FC9-F084-D44C-B993-702CF421EE19}" type="pres">
      <dgm:prSet presAssocID="{2EA7139E-CA70-2849-8137-3FCEB856500E}" presName="hierRoot2" presStyleCnt="0"/>
      <dgm:spPr/>
    </dgm:pt>
    <dgm:pt modelId="{A1E7AC2A-2584-CF40-AFBD-52F953FFF4FE}" type="pres">
      <dgm:prSet presAssocID="{2EA7139E-CA70-2849-8137-3FCEB856500E}" presName="composite2" presStyleCnt="0"/>
      <dgm:spPr/>
    </dgm:pt>
    <dgm:pt modelId="{5682E608-8315-AE47-9C0F-D414A2A12866}" type="pres">
      <dgm:prSet presAssocID="{2EA7139E-CA70-2849-8137-3FCEB856500E}" presName="background2" presStyleLbl="node2" presStyleIdx="0" presStyleCnt="3"/>
      <dgm:spPr/>
    </dgm:pt>
    <dgm:pt modelId="{6C5ED8DF-6448-7842-A98F-4A35D54E9FA3}" type="pres">
      <dgm:prSet presAssocID="{2EA7139E-CA70-2849-8137-3FCEB856500E}" presName="text2" presStyleLbl="fgAcc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5CC54D19-F5AD-FE47-882C-3136F56B98F5}" type="pres">
      <dgm:prSet presAssocID="{2EA7139E-CA70-2849-8137-3FCEB856500E}" presName="hierChild3" presStyleCnt="0"/>
      <dgm:spPr/>
    </dgm:pt>
    <dgm:pt modelId="{35E8D44A-1D09-E847-B280-75CC789BB377}" type="pres">
      <dgm:prSet presAssocID="{EADDCE03-126D-214F-B325-C6EDAB7DE420}" presName="Name10" presStyleLbl="parChTrans1D2" presStyleIdx="1" presStyleCnt="3"/>
      <dgm:spPr/>
      <dgm:t>
        <a:bodyPr/>
        <a:lstStyle/>
        <a:p>
          <a:endParaRPr lang="en-US"/>
        </a:p>
      </dgm:t>
    </dgm:pt>
    <dgm:pt modelId="{07FF992A-0462-844E-9566-C8560567641D}" type="pres">
      <dgm:prSet presAssocID="{4C7196D6-0A22-6248-A346-34DF5DD9D753}" presName="hierRoot2" presStyleCnt="0"/>
      <dgm:spPr/>
    </dgm:pt>
    <dgm:pt modelId="{57F4C2EB-2971-294B-8504-4CC079B865AC}" type="pres">
      <dgm:prSet presAssocID="{4C7196D6-0A22-6248-A346-34DF5DD9D753}" presName="composite2" presStyleCnt="0"/>
      <dgm:spPr/>
    </dgm:pt>
    <dgm:pt modelId="{E5989614-8F13-AA4D-93EF-2CC076FAE23A}" type="pres">
      <dgm:prSet presAssocID="{4C7196D6-0A22-6248-A346-34DF5DD9D753}" presName="background2" presStyleLbl="node2" presStyleIdx="1" presStyleCnt="3"/>
      <dgm:spPr/>
    </dgm:pt>
    <dgm:pt modelId="{45444E5F-3E50-BF49-A30D-960AEA8656FE}" type="pres">
      <dgm:prSet presAssocID="{4C7196D6-0A22-6248-A346-34DF5DD9D753}" presName="text2" presStyleLbl="fgAcc2" presStyleIdx="1" presStyleCnt="3" custLinFactNeighborX="1604" custLinFactNeighborY="41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DFB5358-3BBE-CE44-B106-31164473AC75}" type="pres">
      <dgm:prSet presAssocID="{4C7196D6-0A22-6248-A346-34DF5DD9D753}" presName="hierChild3" presStyleCnt="0"/>
      <dgm:spPr/>
    </dgm:pt>
    <dgm:pt modelId="{69C92C17-4ED1-8B45-B2C6-A2DBDA1C0578}" type="pres">
      <dgm:prSet presAssocID="{3AE29B4D-43A4-B643-A614-EFBC05D6AE96}" presName="Name17" presStyleLbl="parChTrans1D3" presStyleIdx="0" presStyleCnt="4"/>
      <dgm:spPr/>
      <dgm:t>
        <a:bodyPr/>
        <a:lstStyle/>
        <a:p>
          <a:endParaRPr lang="en-US"/>
        </a:p>
      </dgm:t>
    </dgm:pt>
    <dgm:pt modelId="{81B6D386-C36B-FA40-82B6-D2D14DE2B406}" type="pres">
      <dgm:prSet presAssocID="{660C6AB7-B3F3-E948-BC21-2D3C2D5AD915}" presName="hierRoot3" presStyleCnt="0"/>
      <dgm:spPr/>
    </dgm:pt>
    <dgm:pt modelId="{CA0D2718-925E-2B4F-8A17-C6249A5BC647}" type="pres">
      <dgm:prSet presAssocID="{660C6AB7-B3F3-E948-BC21-2D3C2D5AD915}" presName="composite3" presStyleCnt="0"/>
      <dgm:spPr/>
    </dgm:pt>
    <dgm:pt modelId="{AECC9F9F-1E89-C147-B1F0-7FAC729B0202}" type="pres">
      <dgm:prSet presAssocID="{660C6AB7-B3F3-E948-BC21-2D3C2D5AD915}" presName="background3" presStyleLbl="node3" presStyleIdx="0" presStyleCnt="4"/>
      <dgm:spPr/>
    </dgm:pt>
    <dgm:pt modelId="{F8A83277-6416-784D-8393-B2009ADE644A}" type="pres">
      <dgm:prSet presAssocID="{660C6AB7-B3F3-E948-BC21-2D3C2D5AD915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9F242D-6902-694B-B511-9EC1CAA37676}" type="pres">
      <dgm:prSet presAssocID="{660C6AB7-B3F3-E948-BC21-2D3C2D5AD915}" presName="hierChild4" presStyleCnt="0"/>
      <dgm:spPr/>
    </dgm:pt>
    <dgm:pt modelId="{7DE6812D-E10D-E849-B563-AE8BF4EF2D10}" type="pres">
      <dgm:prSet presAssocID="{C77D29EC-6DF2-8D47-96DF-617D0AE6CD19}" presName="Name17" presStyleLbl="parChTrans1D3" presStyleIdx="1" presStyleCnt="4"/>
      <dgm:spPr/>
      <dgm:t>
        <a:bodyPr/>
        <a:lstStyle/>
        <a:p>
          <a:endParaRPr lang="en-US"/>
        </a:p>
      </dgm:t>
    </dgm:pt>
    <dgm:pt modelId="{2048B532-603F-044C-89CF-8EF857ED0F21}" type="pres">
      <dgm:prSet presAssocID="{6846A306-567A-3F49-9EAF-3EDE46FE22E3}" presName="hierRoot3" presStyleCnt="0"/>
      <dgm:spPr/>
    </dgm:pt>
    <dgm:pt modelId="{EA7E8C6C-8AAD-8D49-84FF-AADFA6B5A36F}" type="pres">
      <dgm:prSet presAssocID="{6846A306-567A-3F49-9EAF-3EDE46FE22E3}" presName="composite3" presStyleCnt="0"/>
      <dgm:spPr/>
    </dgm:pt>
    <dgm:pt modelId="{8284C1A6-3355-7E4E-853B-0A99B4B16E45}" type="pres">
      <dgm:prSet presAssocID="{6846A306-567A-3F49-9EAF-3EDE46FE22E3}" presName="background3" presStyleLbl="node3" presStyleIdx="1" presStyleCnt="4"/>
      <dgm:spPr/>
    </dgm:pt>
    <dgm:pt modelId="{BF530FAC-953C-C340-AE1F-28E0DF0E1749}" type="pres">
      <dgm:prSet presAssocID="{6846A306-567A-3F49-9EAF-3EDE46FE22E3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DD1DAEF-1F49-0343-A5E3-DCAE7066793A}" type="pres">
      <dgm:prSet presAssocID="{6846A306-567A-3F49-9EAF-3EDE46FE22E3}" presName="hierChild4" presStyleCnt="0"/>
      <dgm:spPr/>
    </dgm:pt>
    <dgm:pt modelId="{FB19CB27-96B0-AB44-815E-0F046327941C}" type="pres">
      <dgm:prSet presAssocID="{F3E3598B-C8D4-0944-8E9B-C3FFAB555574}" presName="Name17" presStyleLbl="parChTrans1D3" presStyleIdx="2" presStyleCnt="4"/>
      <dgm:spPr/>
      <dgm:t>
        <a:bodyPr/>
        <a:lstStyle/>
        <a:p>
          <a:endParaRPr lang="en-US"/>
        </a:p>
      </dgm:t>
    </dgm:pt>
    <dgm:pt modelId="{D674369B-F12A-B04E-9AEB-7250049918CB}" type="pres">
      <dgm:prSet presAssocID="{08B3096C-F2BF-BB47-8FBF-761C53FA1D0F}" presName="hierRoot3" presStyleCnt="0"/>
      <dgm:spPr/>
    </dgm:pt>
    <dgm:pt modelId="{065ABB1A-D3C4-1140-8F34-A34B2D790915}" type="pres">
      <dgm:prSet presAssocID="{08B3096C-F2BF-BB47-8FBF-761C53FA1D0F}" presName="composite3" presStyleCnt="0"/>
      <dgm:spPr/>
    </dgm:pt>
    <dgm:pt modelId="{C31E863C-0514-7E49-A7D3-8BCF95C1EFF1}" type="pres">
      <dgm:prSet presAssocID="{08B3096C-F2BF-BB47-8FBF-761C53FA1D0F}" presName="background3" presStyleLbl="node3" presStyleIdx="2" presStyleCnt="4"/>
      <dgm:spPr/>
    </dgm:pt>
    <dgm:pt modelId="{31AD95A3-8FFE-9645-94DB-21FCC5017317}" type="pres">
      <dgm:prSet presAssocID="{08B3096C-F2BF-BB47-8FBF-761C53FA1D0F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CB699FC-1D3C-984B-8376-6628BE2C821B}" type="pres">
      <dgm:prSet presAssocID="{08B3096C-F2BF-BB47-8FBF-761C53FA1D0F}" presName="hierChild4" presStyleCnt="0"/>
      <dgm:spPr/>
    </dgm:pt>
    <dgm:pt modelId="{4BB300F2-4CB2-644E-9343-BCCCFAA3696C}" type="pres">
      <dgm:prSet presAssocID="{AD67172C-A80A-B248-B448-E9F2F769551F}" presName="Name17" presStyleLbl="parChTrans1D3" presStyleIdx="3" presStyleCnt="4"/>
      <dgm:spPr/>
      <dgm:t>
        <a:bodyPr/>
        <a:lstStyle/>
        <a:p>
          <a:endParaRPr lang="en-US"/>
        </a:p>
      </dgm:t>
    </dgm:pt>
    <dgm:pt modelId="{A3E4CD0B-7816-424C-B70F-769AF3DA52AE}" type="pres">
      <dgm:prSet presAssocID="{909F8F82-1E22-B643-9914-AA75BDAF4C18}" presName="hierRoot3" presStyleCnt="0"/>
      <dgm:spPr/>
    </dgm:pt>
    <dgm:pt modelId="{AC81660B-C73A-594D-9B5A-4E0DB3B797BD}" type="pres">
      <dgm:prSet presAssocID="{909F8F82-1E22-B643-9914-AA75BDAF4C18}" presName="composite3" presStyleCnt="0"/>
      <dgm:spPr/>
    </dgm:pt>
    <dgm:pt modelId="{6C75DE5A-12FD-BE4D-82CD-59ECEA3FF36C}" type="pres">
      <dgm:prSet presAssocID="{909F8F82-1E22-B643-9914-AA75BDAF4C18}" presName="background3" presStyleLbl="node3" presStyleIdx="3" presStyleCnt="4"/>
      <dgm:spPr/>
    </dgm:pt>
    <dgm:pt modelId="{5B609F0D-5936-DF4A-88DD-6BDE3139AC71}" type="pres">
      <dgm:prSet presAssocID="{909F8F82-1E22-B643-9914-AA75BDAF4C18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A2B2A90-5A9E-AA46-9A9A-0348C5C9CC16}" type="pres">
      <dgm:prSet presAssocID="{909F8F82-1E22-B643-9914-AA75BDAF4C18}" presName="hierChild4" presStyleCnt="0"/>
      <dgm:spPr/>
    </dgm:pt>
    <dgm:pt modelId="{57C4FEAC-3626-694A-9233-BBB085DBDE47}" type="pres">
      <dgm:prSet presAssocID="{5DEFC5BA-F312-DA4D-8957-E447FC21F193}" presName="Name10" presStyleLbl="parChTrans1D2" presStyleIdx="2" presStyleCnt="3"/>
      <dgm:spPr/>
      <dgm:t>
        <a:bodyPr/>
        <a:lstStyle/>
        <a:p>
          <a:endParaRPr lang="en-US"/>
        </a:p>
      </dgm:t>
    </dgm:pt>
    <dgm:pt modelId="{75BD10E2-740A-8844-BAE6-1C1D223F4F68}" type="pres">
      <dgm:prSet presAssocID="{3EA8F0F9-3C67-A942-9F4D-7F02BE91279B}" presName="hierRoot2" presStyleCnt="0"/>
      <dgm:spPr/>
    </dgm:pt>
    <dgm:pt modelId="{6E56D1D6-2B22-DA45-824B-96EF71D4BB3C}" type="pres">
      <dgm:prSet presAssocID="{3EA8F0F9-3C67-A942-9F4D-7F02BE91279B}" presName="composite2" presStyleCnt="0"/>
      <dgm:spPr/>
    </dgm:pt>
    <dgm:pt modelId="{6D0EC504-BEDA-5243-B97A-B096B899D022}" type="pres">
      <dgm:prSet presAssocID="{3EA8F0F9-3C67-A942-9F4D-7F02BE91279B}" presName="background2" presStyleLbl="node2" presStyleIdx="2" presStyleCnt="3"/>
      <dgm:spPr/>
    </dgm:pt>
    <dgm:pt modelId="{815DCEA0-49BE-7543-9FC3-EA489E1B1509}" type="pres">
      <dgm:prSet presAssocID="{3EA8F0F9-3C67-A942-9F4D-7F02BE91279B}" presName="text2" presStyleLbl="fgAcc2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0B3DBC8-E277-3D46-994F-DC44D895044A}" type="pres">
      <dgm:prSet presAssocID="{3EA8F0F9-3C67-A942-9F4D-7F02BE91279B}" presName="hierChild3" presStyleCnt="0"/>
      <dgm:spPr/>
    </dgm:pt>
    <dgm:pt modelId="{564ADD58-225B-4314-9380-4AA67FAFD339}" type="pres">
      <dgm:prSet presAssocID="{D874E09E-1E53-47F9-B84D-70C2FC23073C}" presName="hierRoot1" presStyleCnt="0"/>
      <dgm:spPr/>
    </dgm:pt>
    <dgm:pt modelId="{E605B41A-D924-45F6-9759-9812477912A9}" type="pres">
      <dgm:prSet presAssocID="{D874E09E-1E53-47F9-B84D-70C2FC23073C}" presName="composite" presStyleCnt="0"/>
      <dgm:spPr/>
    </dgm:pt>
    <dgm:pt modelId="{7E9C1742-E7BB-40F7-BF49-ABE13DECA7C1}" type="pres">
      <dgm:prSet presAssocID="{D874E09E-1E53-47F9-B84D-70C2FC23073C}" presName="background" presStyleLbl="node0" presStyleIdx="1" presStyleCnt="2"/>
      <dgm:spPr/>
    </dgm:pt>
    <dgm:pt modelId="{D4CAAB5B-E17C-48FA-A175-E6FE0C10450F}" type="pres">
      <dgm:prSet presAssocID="{D874E09E-1E53-47F9-B84D-70C2FC23073C}" presName="text" presStyleLbl="fgAcc0" presStyleIdx="1" presStyleCnt="2" custScaleX="74061" custScaleY="84972" custLinFactNeighborX="41720" custLinFactNeighborY="27925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F3EAA0B-75C0-4CEB-A518-680AE0B26904}" type="pres">
      <dgm:prSet presAssocID="{D874E09E-1E53-47F9-B84D-70C2FC23073C}" presName="hierChild2" presStyleCnt="0"/>
      <dgm:spPr/>
    </dgm:pt>
  </dgm:ptLst>
  <dgm:cxnLst>
    <dgm:cxn modelId="{FACBF675-B995-434D-8096-6017413955D6}" type="presOf" srcId="{F3E3598B-C8D4-0944-8E9B-C3FFAB555574}" destId="{FB19CB27-96B0-AB44-815E-0F046327941C}" srcOrd="0" destOrd="0" presId="urn:microsoft.com/office/officeart/2005/8/layout/hierarchy1"/>
    <dgm:cxn modelId="{621568BF-D324-C441-AD98-C4E7D6DE84C4}" type="presOf" srcId="{3AE29B4D-43A4-B643-A614-EFBC05D6AE96}" destId="{69C92C17-4ED1-8B45-B2C6-A2DBDA1C0578}" srcOrd="0" destOrd="0" presId="urn:microsoft.com/office/officeart/2005/8/layout/hierarchy1"/>
    <dgm:cxn modelId="{727A26E0-4A39-8644-8B41-14C07C7E223F}" srcId="{85CE3F2A-AE51-2A40-BC25-01691D2357FC}" destId="{3EA8F0F9-3C67-A942-9F4D-7F02BE91279B}" srcOrd="2" destOrd="0" parTransId="{5DEFC5BA-F312-DA4D-8957-E447FC21F193}" sibTransId="{43BD05FC-760D-B341-84BC-25940D2AD9F1}"/>
    <dgm:cxn modelId="{88E3A86F-9167-D643-A313-4353A1D18E72}" type="presOf" srcId="{08B3096C-F2BF-BB47-8FBF-761C53FA1D0F}" destId="{31AD95A3-8FFE-9645-94DB-21FCC5017317}" srcOrd="0" destOrd="0" presId="urn:microsoft.com/office/officeart/2005/8/layout/hierarchy1"/>
    <dgm:cxn modelId="{9ACD6B1D-A808-DC41-AFFB-D38ED80B30B5}" type="presOf" srcId="{5DEFC5BA-F312-DA4D-8957-E447FC21F193}" destId="{57C4FEAC-3626-694A-9233-BBB085DBDE47}" srcOrd="0" destOrd="0" presId="urn:microsoft.com/office/officeart/2005/8/layout/hierarchy1"/>
    <dgm:cxn modelId="{04022BBB-A5CF-A045-986E-400933EC3090}" type="presOf" srcId="{AD67172C-A80A-B248-B448-E9F2F769551F}" destId="{4BB300F2-4CB2-644E-9343-BCCCFAA3696C}" srcOrd="0" destOrd="0" presId="urn:microsoft.com/office/officeart/2005/8/layout/hierarchy1"/>
    <dgm:cxn modelId="{3BB2FBD2-B770-A849-BC36-2528D96182F6}" type="presOf" srcId="{6846A306-567A-3F49-9EAF-3EDE46FE22E3}" destId="{BF530FAC-953C-C340-AE1F-28E0DF0E1749}" srcOrd="0" destOrd="0" presId="urn:microsoft.com/office/officeart/2005/8/layout/hierarchy1"/>
    <dgm:cxn modelId="{01D7C498-DE6C-B443-9E00-8CB4FEE7F6EF}" type="presOf" srcId="{909F8F82-1E22-B643-9914-AA75BDAF4C18}" destId="{5B609F0D-5936-DF4A-88DD-6BDE3139AC71}" srcOrd="0" destOrd="0" presId="urn:microsoft.com/office/officeart/2005/8/layout/hierarchy1"/>
    <dgm:cxn modelId="{2E748B9D-3A24-4401-A7A2-4E8676B44874}" srcId="{137DD45C-82B0-814B-8DB6-F5D0231D09CA}" destId="{D874E09E-1E53-47F9-B84D-70C2FC23073C}" srcOrd="1" destOrd="0" parTransId="{D2D8C3C8-E319-4C4F-89B6-90575610F717}" sibTransId="{F6124F0F-6A85-4B02-997A-E72D98013ACF}"/>
    <dgm:cxn modelId="{BEDCA462-FAD2-A247-93A8-ED1DFA94E201}" type="presOf" srcId="{C77D29EC-6DF2-8D47-96DF-617D0AE6CD19}" destId="{7DE6812D-E10D-E849-B563-AE8BF4EF2D10}" srcOrd="0" destOrd="0" presId="urn:microsoft.com/office/officeart/2005/8/layout/hierarchy1"/>
    <dgm:cxn modelId="{2F1356DA-383F-1E49-A33F-3734BE29817A}" type="presOf" srcId="{EADDCE03-126D-214F-B325-C6EDAB7DE420}" destId="{35E8D44A-1D09-E847-B280-75CC789BB377}" srcOrd="0" destOrd="0" presId="urn:microsoft.com/office/officeart/2005/8/layout/hierarchy1"/>
    <dgm:cxn modelId="{87A8751E-DC8A-0A4C-9513-4E196C59697F}" srcId="{4C7196D6-0A22-6248-A346-34DF5DD9D753}" destId="{6846A306-567A-3F49-9EAF-3EDE46FE22E3}" srcOrd="1" destOrd="0" parTransId="{C77D29EC-6DF2-8D47-96DF-617D0AE6CD19}" sibTransId="{FE31A47F-5AF4-3644-9483-45B65B58FCAB}"/>
    <dgm:cxn modelId="{2F7606FC-D976-7A4D-947B-779ED813B19C}" type="presOf" srcId="{137DD45C-82B0-814B-8DB6-F5D0231D09CA}" destId="{7CF389C4-218F-6040-AA15-F4E4F99F084A}" srcOrd="0" destOrd="0" presId="urn:microsoft.com/office/officeart/2005/8/layout/hierarchy1"/>
    <dgm:cxn modelId="{051CC6DB-AA21-EE4C-AE3E-87C507907751}" type="presOf" srcId="{730B9D17-FC4F-7A4D-A2D2-4B067BD8E23B}" destId="{9A75350A-4A45-6A46-BB67-C051E177588F}" srcOrd="0" destOrd="0" presId="urn:microsoft.com/office/officeart/2005/8/layout/hierarchy1"/>
    <dgm:cxn modelId="{C040F1C1-65E6-C140-943C-EF0E2839FF37}" srcId="{4C7196D6-0A22-6248-A346-34DF5DD9D753}" destId="{660C6AB7-B3F3-E948-BC21-2D3C2D5AD915}" srcOrd="0" destOrd="0" parTransId="{3AE29B4D-43A4-B643-A614-EFBC05D6AE96}" sibTransId="{FAADFC68-5D34-4848-94C9-8D09A46F501C}"/>
    <dgm:cxn modelId="{2C4027D2-0F9D-8E45-A44D-80AC0A8A24A5}" type="presOf" srcId="{4C7196D6-0A22-6248-A346-34DF5DD9D753}" destId="{45444E5F-3E50-BF49-A30D-960AEA8656FE}" srcOrd="0" destOrd="0" presId="urn:microsoft.com/office/officeart/2005/8/layout/hierarchy1"/>
    <dgm:cxn modelId="{BE7FC2A1-728B-2A4F-AF8F-71B8243B7BB0}" type="presOf" srcId="{85CE3F2A-AE51-2A40-BC25-01691D2357FC}" destId="{4F1F33B1-FE57-5F48-95DD-EE6EBA16AD34}" srcOrd="0" destOrd="0" presId="urn:microsoft.com/office/officeart/2005/8/layout/hierarchy1"/>
    <dgm:cxn modelId="{1186136B-4E62-1441-93FD-0B97E54F2695}" srcId="{4C7196D6-0A22-6248-A346-34DF5DD9D753}" destId="{909F8F82-1E22-B643-9914-AA75BDAF4C18}" srcOrd="3" destOrd="0" parTransId="{AD67172C-A80A-B248-B448-E9F2F769551F}" sibTransId="{D753C3BA-420D-0546-91DE-E91FD2A3D605}"/>
    <dgm:cxn modelId="{9E1C02F6-6283-C54E-950F-FA8B0022E4D0}" srcId="{137DD45C-82B0-814B-8DB6-F5D0231D09CA}" destId="{85CE3F2A-AE51-2A40-BC25-01691D2357FC}" srcOrd="0" destOrd="0" parTransId="{2EA78C10-E1FA-0B46-A5E4-FBA4322DC3CD}" sibTransId="{6FADF332-94BC-9547-8817-5A4BC6641C47}"/>
    <dgm:cxn modelId="{DC4168C4-5033-654C-B3E9-743A2328EFE0}" type="presOf" srcId="{3EA8F0F9-3C67-A942-9F4D-7F02BE91279B}" destId="{815DCEA0-49BE-7543-9FC3-EA489E1B1509}" srcOrd="0" destOrd="0" presId="urn:microsoft.com/office/officeart/2005/8/layout/hierarchy1"/>
    <dgm:cxn modelId="{F9934DB1-1777-5048-BB34-D4E4966AAADD}" type="presOf" srcId="{2EA7139E-CA70-2849-8137-3FCEB856500E}" destId="{6C5ED8DF-6448-7842-A98F-4A35D54E9FA3}" srcOrd="0" destOrd="0" presId="urn:microsoft.com/office/officeart/2005/8/layout/hierarchy1"/>
    <dgm:cxn modelId="{1F1C4A8E-AD92-49B6-82A5-3A9C22C6298C}" type="presOf" srcId="{D874E09E-1E53-47F9-B84D-70C2FC23073C}" destId="{D4CAAB5B-E17C-48FA-A175-E6FE0C10450F}" srcOrd="0" destOrd="0" presId="urn:microsoft.com/office/officeart/2005/8/layout/hierarchy1"/>
    <dgm:cxn modelId="{6BF32729-EA8C-A24B-B43F-436DFC67778E}" type="presOf" srcId="{660C6AB7-B3F3-E948-BC21-2D3C2D5AD915}" destId="{F8A83277-6416-784D-8393-B2009ADE644A}" srcOrd="0" destOrd="0" presId="urn:microsoft.com/office/officeart/2005/8/layout/hierarchy1"/>
    <dgm:cxn modelId="{C7EC451F-92D9-F945-8E61-0139E040D641}" srcId="{85CE3F2A-AE51-2A40-BC25-01691D2357FC}" destId="{4C7196D6-0A22-6248-A346-34DF5DD9D753}" srcOrd="1" destOrd="0" parTransId="{EADDCE03-126D-214F-B325-C6EDAB7DE420}" sibTransId="{952D4A0D-FCC1-AD4F-9200-F8E32DCB872E}"/>
    <dgm:cxn modelId="{3D921E0A-B36C-C146-B5BF-D6F840D73F12}" srcId="{85CE3F2A-AE51-2A40-BC25-01691D2357FC}" destId="{2EA7139E-CA70-2849-8137-3FCEB856500E}" srcOrd="0" destOrd="0" parTransId="{730B9D17-FC4F-7A4D-A2D2-4B067BD8E23B}" sibTransId="{66F5F8BC-A6EF-AB4F-847B-B2D566420A05}"/>
    <dgm:cxn modelId="{84F8975D-B1EE-6D4F-8094-EBAE5A313615}" srcId="{4C7196D6-0A22-6248-A346-34DF5DD9D753}" destId="{08B3096C-F2BF-BB47-8FBF-761C53FA1D0F}" srcOrd="2" destOrd="0" parTransId="{F3E3598B-C8D4-0944-8E9B-C3FFAB555574}" sibTransId="{185F40DF-A594-7A49-8138-15A2295B1347}"/>
    <dgm:cxn modelId="{475A84A9-D3C1-DF42-AC41-DAE7F1692A7E}" type="presParOf" srcId="{7CF389C4-218F-6040-AA15-F4E4F99F084A}" destId="{B87AE1F2-7F51-204E-A2E0-785D931F35A2}" srcOrd="0" destOrd="0" presId="urn:microsoft.com/office/officeart/2005/8/layout/hierarchy1"/>
    <dgm:cxn modelId="{F1BF4409-8EE2-6347-9146-2F3C922C0798}" type="presParOf" srcId="{B87AE1F2-7F51-204E-A2E0-785D931F35A2}" destId="{74084A29-C2F6-2C42-97AF-A2236314E2DC}" srcOrd="0" destOrd="0" presId="urn:microsoft.com/office/officeart/2005/8/layout/hierarchy1"/>
    <dgm:cxn modelId="{679A5688-A99B-6346-8152-CA588E7388D3}" type="presParOf" srcId="{74084A29-C2F6-2C42-97AF-A2236314E2DC}" destId="{642009C3-B9C1-5C42-AC02-F60F286499A9}" srcOrd="0" destOrd="0" presId="urn:microsoft.com/office/officeart/2005/8/layout/hierarchy1"/>
    <dgm:cxn modelId="{21F4F794-75FB-774B-AA18-7F748E37B2C2}" type="presParOf" srcId="{74084A29-C2F6-2C42-97AF-A2236314E2DC}" destId="{4F1F33B1-FE57-5F48-95DD-EE6EBA16AD34}" srcOrd="1" destOrd="0" presId="urn:microsoft.com/office/officeart/2005/8/layout/hierarchy1"/>
    <dgm:cxn modelId="{745C3406-E015-A340-AC3C-BDD7226297D1}" type="presParOf" srcId="{B87AE1F2-7F51-204E-A2E0-785D931F35A2}" destId="{3BBE1A3F-23E7-0449-BD6B-1AB33FA3F816}" srcOrd="1" destOrd="0" presId="urn:microsoft.com/office/officeart/2005/8/layout/hierarchy1"/>
    <dgm:cxn modelId="{880A150D-3D3B-854F-8489-3458BA748FE9}" type="presParOf" srcId="{3BBE1A3F-23E7-0449-BD6B-1AB33FA3F816}" destId="{9A75350A-4A45-6A46-BB67-C051E177588F}" srcOrd="0" destOrd="0" presId="urn:microsoft.com/office/officeart/2005/8/layout/hierarchy1"/>
    <dgm:cxn modelId="{46568E74-169B-D24C-9286-F62475E3CE24}" type="presParOf" srcId="{3BBE1A3F-23E7-0449-BD6B-1AB33FA3F816}" destId="{C47A3FC9-F084-D44C-B993-702CF421EE19}" srcOrd="1" destOrd="0" presId="urn:microsoft.com/office/officeart/2005/8/layout/hierarchy1"/>
    <dgm:cxn modelId="{194841A2-1370-524C-B0A2-8A0ACD2522C2}" type="presParOf" srcId="{C47A3FC9-F084-D44C-B993-702CF421EE19}" destId="{A1E7AC2A-2584-CF40-AFBD-52F953FFF4FE}" srcOrd="0" destOrd="0" presId="urn:microsoft.com/office/officeart/2005/8/layout/hierarchy1"/>
    <dgm:cxn modelId="{622E8ACA-9FD2-1F4A-9E0A-42DDCC37E546}" type="presParOf" srcId="{A1E7AC2A-2584-CF40-AFBD-52F953FFF4FE}" destId="{5682E608-8315-AE47-9C0F-D414A2A12866}" srcOrd="0" destOrd="0" presId="urn:microsoft.com/office/officeart/2005/8/layout/hierarchy1"/>
    <dgm:cxn modelId="{680CB317-0967-1440-81BB-A10BB78AF482}" type="presParOf" srcId="{A1E7AC2A-2584-CF40-AFBD-52F953FFF4FE}" destId="{6C5ED8DF-6448-7842-A98F-4A35D54E9FA3}" srcOrd="1" destOrd="0" presId="urn:microsoft.com/office/officeart/2005/8/layout/hierarchy1"/>
    <dgm:cxn modelId="{73183B5A-D06F-074F-A807-6A8E3E2226F7}" type="presParOf" srcId="{C47A3FC9-F084-D44C-B993-702CF421EE19}" destId="{5CC54D19-F5AD-FE47-882C-3136F56B98F5}" srcOrd="1" destOrd="0" presId="urn:microsoft.com/office/officeart/2005/8/layout/hierarchy1"/>
    <dgm:cxn modelId="{A88E6148-7E5A-7D4A-886E-8F54557D7EF1}" type="presParOf" srcId="{3BBE1A3F-23E7-0449-BD6B-1AB33FA3F816}" destId="{35E8D44A-1D09-E847-B280-75CC789BB377}" srcOrd="2" destOrd="0" presId="urn:microsoft.com/office/officeart/2005/8/layout/hierarchy1"/>
    <dgm:cxn modelId="{48B3FB41-265A-F340-A583-10FE81B4CFBF}" type="presParOf" srcId="{3BBE1A3F-23E7-0449-BD6B-1AB33FA3F816}" destId="{07FF992A-0462-844E-9566-C8560567641D}" srcOrd="3" destOrd="0" presId="urn:microsoft.com/office/officeart/2005/8/layout/hierarchy1"/>
    <dgm:cxn modelId="{DAB7C4A4-15A4-7040-BAAA-2A57D775FF9D}" type="presParOf" srcId="{07FF992A-0462-844E-9566-C8560567641D}" destId="{57F4C2EB-2971-294B-8504-4CC079B865AC}" srcOrd="0" destOrd="0" presId="urn:microsoft.com/office/officeart/2005/8/layout/hierarchy1"/>
    <dgm:cxn modelId="{BDE23ED4-A2A6-E643-9686-C3FE4F8486B8}" type="presParOf" srcId="{57F4C2EB-2971-294B-8504-4CC079B865AC}" destId="{E5989614-8F13-AA4D-93EF-2CC076FAE23A}" srcOrd="0" destOrd="0" presId="urn:microsoft.com/office/officeart/2005/8/layout/hierarchy1"/>
    <dgm:cxn modelId="{328B4DC6-9947-8945-9E61-A6A57FA91BEE}" type="presParOf" srcId="{57F4C2EB-2971-294B-8504-4CC079B865AC}" destId="{45444E5F-3E50-BF49-A30D-960AEA8656FE}" srcOrd="1" destOrd="0" presId="urn:microsoft.com/office/officeart/2005/8/layout/hierarchy1"/>
    <dgm:cxn modelId="{BC09F2A5-9581-7044-92E7-6E9DB41147A9}" type="presParOf" srcId="{07FF992A-0462-844E-9566-C8560567641D}" destId="{4DFB5358-3BBE-CE44-B106-31164473AC75}" srcOrd="1" destOrd="0" presId="urn:microsoft.com/office/officeart/2005/8/layout/hierarchy1"/>
    <dgm:cxn modelId="{B4E96BD8-09FA-BF4D-A93E-3FCD57B2D705}" type="presParOf" srcId="{4DFB5358-3BBE-CE44-B106-31164473AC75}" destId="{69C92C17-4ED1-8B45-B2C6-A2DBDA1C0578}" srcOrd="0" destOrd="0" presId="urn:microsoft.com/office/officeart/2005/8/layout/hierarchy1"/>
    <dgm:cxn modelId="{6D2DB798-A669-1849-9EC9-77BF9AFBB9F0}" type="presParOf" srcId="{4DFB5358-3BBE-CE44-B106-31164473AC75}" destId="{81B6D386-C36B-FA40-82B6-D2D14DE2B406}" srcOrd="1" destOrd="0" presId="urn:microsoft.com/office/officeart/2005/8/layout/hierarchy1"/>
    <dgm:cxn modelId="{F064A0D7-0159-554E-BC6A-F1D2ECFEEABB}" type="presParOf" srcId="{81B6D386-C36B-FA40-82B6-D2D14DE2B406}" destId="{CA0D2718-925E-2B4F-8A17-C6249A5BC647}" srcOrd="0" destOrd="0" presId="urn:microsoft.com/office/officeart/2005/8/layout/hierarchy1"/>
    <dgm:cxn modelId="{EAF63F79-6C39-614B-BDDA-75BBB5691ACE}" type="presParOf" srcId="{CA0D2718-925E-2B4F-8A17-C6249A5BC647}" destId="{AECC9F9F-1E89-C147-B1F0-7FAC729B0202}" srcOrd="0" destOrd="0" presId="urn:microsoft.com/office/officeart/2005/8/layout/hierarchy1"/>
    <dgm:cxn modelId="{5713AB03-9896-1A40-9458-AEA8CCC76DE5}" type="presParOf" srcId="{CA0D2718-925E-2B4F-8A17-C6249A5BC647}" destId="{F8A83277-6416-784D-8393-B2009ADE644A}" srcOrd="1" destOrd="0" presId="urn:microsoft.com/office/officeart/2005/8/layout/hierarchy1"/>
    <dgm:cxn modelId="{2DC849F7-E750-7043-916A-0F265D63C160}" type="presParOf" srcId="{81B6D386-C36B-FA40-82B6-D2D14DE2B406}" destId="{A29F242D-6902-694B-B511-9EC1CAA37676}" srcOrd="1" destOrd="0" presId="urn:microsoft.com/office/officeart/2005/8/layout/hierarchy1"/>
    <dgm:cxn modelId="{8278F54A-9693-AD49-8743-B16614873278}" type="presParOf" srcId="{4DFB5358-3BBE-CE44-B106-31164473AC75}" destId="{7DE6812D-E10D-E849-B563-AE8BF4EF2D10}" srcOrd="2" destOrd="0" presId="urn:microsoft.com/office/officeart/2005/8/layout/hierarchy1"/>
    <dgm:cxn modelId="{9E338A0A-AA01-FC49-B32E-F2086A23E23E}" type="presParOf" srcId="{4DFB5358-3BBE-CE44-B106-31164473AC75}" destId="{2048B532-603F-044C-89CF-8EF857ED0F21}" srcOrd="3" destOrd="0" presId="urn:microsoft.com/office/officeart/2005/8/layout/hierarchy1"/>
    <dgm:cxn modelId="{9122EAE3-B2AE-E44F-BACB-27F5B9DE4E61}" type="presParOf" srcId="{2048B532-603F-044C-89CF-8EF857ED0F21}" destId="{EA7E8C6C-8AAD-8D49-84FF-AADFA6B5A36F}" srcOrd="0" destOrd="0" presId="urn:microsoft.com/office/officeart/2005/8/layout/hierarchy1"/>
    <dgm:cxn modelId="{889E5AB3-86D8-BD4C-8C86-828FDE620C17}" type="presParOf" srcId="{EA7E8C6C-8AAD-8D49-84FF-AADFA6B5A36F}" destId="{8284C1A6-3355-7E4E-853B-0A99B4B16E45}" srcOrd="0" destOrd="0" presId="urn:microsoft.com/office/officeart/2005/8/layout/hierarchy1"/>
    <dgm:cxn modelId="{8E0AE0D0-A3A3-2F4A-B1D4-5FA4A6CE9DF2}" type="presParOf" srcId="{EA7E8C6C-8AAD-8D49-84FF-AADFA6B5A36F}" destId="{BF530FAC-953C-C340-AE1F-28E0DF0E1749}" srcOrd="1" destOrd="0" presId="urn:microsoft.com/office/officeart/2005/8/layout/hierarchy1"/>
    <dgm:cxn modelId="{2E2D1813-A8A9-B64D-B5EC-079D8C0495C6}" type="presParOf" srcId="{2048B532-603F-044C-89CF-8EF857ED0F21}" destId="{2DD1DAEF-1F49-0343-A5E3-DCAE7066793A}" srcOrd="1" destOrd="0" presId="urn:microsoft.com/office/officeart/2005/8/layout/hierarchy1"/>
    <dgm:cxn modelId="{C8AE98D5-01A4-6E4B-800B-61EC4D3450FA}" type="presParOf" srcId="{4DFB5358-3BBE-CE44-B106-31164473AC75}" destId="{FB19CB27-96B0-AB44-815E-0F046327941C}" srcOrd="4" destOrd="0" presId="urn:microsoft.com/office/officeart/2005/8/layout/hierarchy1"/>
    <dgm:cxn modelId="{96309EE6-BAAF-C444-9596-17755A978926}" type="presParOf" srcId="{4DFB5358-3BBE-CE44-B106-31164473AC75}" destId="{D674369B-F12A-B04E-9AEB-7250049918CB}" srcOrd="5" destOrd="0" presId="urn:microsoft.com/office/officeart/2005/8/layout/hierarchy1"/>
    <dgm:cxn modelId="{A3885D5E-3C08-0340-B832-37446766E7EE}" type="presParOf" srcId="{D674369B-F12A-B04E-9AEB-7250049918CB}" destId="{065ABB1A-D3C4-1140-8F34-A34B2D790915}" srcOrd="0" destOrd="0" presId="urn:microsoft.com/office/officeart/2005/8/layout/hierarchy1"/>
    <dgm:cxn modelId="{985CC05F-E05D-2E44-A2EC-BCC8F1767EE5}" type="presParOf" srcId="{065ABB1A-D3C4-1140-8F34-A34B2D790915}" destId="{C31E863C-0514-7E49-A7D3-8BCF95C1EFF1}" srcOrd="0" destOrd="0" presId="urn:microsoft.com/office/officeart/2005/8/layout/hierarchy1"/>
    <dgm:cxn modelId="{AC8156BA-F1A7-FC42-83AA-DD3860CD669E}" type="presParOf" srcId="{065ABB1A-D3C4-1140-8F34-A34B2D790915}" destId="{31AD95A3-8FFE-9645-94DB-21FCC5017317}" srcOrd="1" destOrd="0" presId="urn:microsoft.com/office/officeart/2005/8/layout/hierarchy1"/>
    <dgm:cxn modelId="{6B6E10B9-55AA-E548-A69B-F9908465EC88}" type="presParOf" srcId="{D674369B-F12A-B04E-9AEB-7250049918CB}" destId="{BCB699FC-1D3C-984B-8376-6628BE2C821B}" srcOrd="1" destOrd="0" presId="urn:microsoft.com/office/officeart/2005/8/layout/hierarchy1"/>
    <dgm:cxn modelId="{ABEE0981-E0AE-744E-9F2D-4CD5D82D35A9}" type="presParOf" srcId="{4DFB5358-3BBE-CE44-B106-31164473AC75}" destId="{4BB300F2-4CB2-644E-9343-BCCCFAA3696C}" srcOrd="6" destOrd="0" presId="urn:microsoft.com/office/officeart/2005/8/layout/hierarchy1"/>
    <dgm:cxn modelId="{2ECDE488-B6A7-3840-9724-6926FFCE888B}" type="presParOf" srcId="{4DFB5358-3BBE-CE44-B106-31164473AC75}" destId="{A3E4CD0B-7816-424C-B70F-769AF3DA52AE}" srcOrd="7" destOrd="0" presId="urn:microsoft.com/office/officeart/2005/8/layout/hierarchy1"/>
    <dgm:cxn modelId="{06ABACDE-5726-2B46-9121-E0D41EF41BAB}" type="presParOf" srcId="{A3E4CD0B-7816-424C-B70F-769AF3DA52AE}" destId="{AC81660B-C73A-594D-9B5A-4E0DB3B797BD}" srcOrd="0" destOrd="0" presId="urn:microsoft.com/office/officeart/2005/8/layout/hierarchy1"/>
    <dgm:cxn modelId="{25542B68-46B0-FB46-844E-CC5DC996DFBF}" type="presParOf" srcId="{AC81660B-C73A-594D-9B5A-4E0DB3B797BD}" destId="{6C75DE5A-12FD-BE4D-82CD-59ECEA3FF36C}" srcOrd="0" destOrd="0" presId="urn:microsoft.com/office/officeart/2005/8/layout/hierarchy1"/>
    <dgm:cxn modelId="{1E90D6C3-F624-DC4B-BCB9-1DD302DEEF76}" type="presParOf" srcId="{AC81660B-C73A-594D-9B5A-4E0DB3B797BD}" destId="{5B609F0D-5936-DF4A-88DD-6BDE3139AC71}" srcOrd="1" destOrd="0" presId="urn:microsoft.com/office/officeart/2005/8/layout/hierarchy1"/>
    <dgm:cxn modelId="{3B562DDD-042E-1744-BCFC-C79335ACF6F0}" type="presParOf" srcId="{A3E4CD0B-7816-424C-B70F-769AF3DA52AE}" destId="{DA2B2A90-5A9E-AA46-9A9A-0348C5C9CC16}" srcOrd="1" destOrd="0" presId="urn:microsoft.com/office/officeart/2005/8/layout/hierarchy1"/>
    <dgm:cxn modelId="{E4F7B5A5-F705-284E-A688-FEF6F9EF71F2}" type="presParOf" srcId="{3BBE1A3F-23E7-0449-BD6B-1AB33FA3F816}" destId="{57C4FEAC-3626-694A-9233-BBB085DBDE47}" srcOrd="4" destOrd="0" presId="urn:microsoft.com/office/officeart/2005/8/layout/hierarchy1"/>
    <dgm:cxn modelId="{6A52D004-7B26-904E-A102-C97623370073}" type="presParOf" srcId="{3BBE1A3F-23E7-0449-BD6B-1AB33FA3F816}" destId="{75BD10E2-740A-8844-BAE6-1C1D223F4F68}" srcOrd="5" destOrd="0" presId="urn:microsoft.com/office/officeart/2005/8/layout/hierarchy1"/>
    <dgm:cxn modelId="{256C5CB0-3CD1-1842-9FAE-A622DB39610E}" type="presParOf" srcId="{75BD10E2-740A-8844-BAE6-1C1D223F4F68}" destId="{6E56D1D6-2B22-DA45-824B-96EF71D4BB3C}" srcOrd="0" destOrd="0" presId="urn:microsoft.com/office/officeart/2005/8/layout/hierarchy1"/>
    <dgm:cxn modelId="{0F58A8F1-44DB-9F4F-9801-7E64971AA94E}" type="presParOf" srcId="{6E56D1D6-2B22-DA45-824B-96EF71D4BB3C}" destId="{6D0EC504-BEDA-5243-B97A-B096B899D022}" srcOrd="0" destOrd="0" presId="urn:microsoft.com/office/officeart/2005/8/layout/hierarchy1"/>
    <dgm:cxn modelId="{4860BEAC-5F15-6943-9CDA-81FBC3AF8169}" type="presParOf" srcId="{6E56D1D6-2B22-DA45-824B-96EF71D4BB3C}" destId="{815DCEA0-49BE-7543-9FC3-EA489E1B1509}" srcOrd="1" destOrd="0" presId="urn:microsoft.com/office/officeart/2005/8/layout/hierarchy1"/>
    <dgm:cxn modelId="{D0F7F341-A795-8848-9D58-E60733514409}" type="presParOf" srcId="{75BD10E2-740A-8844-BAE6-1C1D223F4F68}" destId="{B0B3DBC8-E277-3D46-994F-DC44D895044A}" srcOrd="1" destOrd="0" presId="urn:microsoft.com/office/officeart/2005/8/layout/hierarchy1"/>
    <dgm:cxn modelId="{4EE83551-0E56-400E-8317-8F88456CC7FA}" type="presParOf" srcId="{7CF389C4-218F-6040-AA15-F4E4F99F084A}" destId="{564ADD58-225B-4314-9380-4AA67FAFD339}" srcOrd="1" destOrd="0" presId="urn:microsoft.com/office/officeart/2005/8/layout/hierarchy1"/>
    <dgm:cxn modelId="{B705BC85-6813-447E-A621-441B60480BC2}" type="presParOf" srcId="{564ADD58-225B-4314-9380-4AA67FAFD339}" destId="{E605B41A-D924-45F6-9759-9812477912A9}" srcOrd="0" destOrd="0" presId="urn:microsoft.com/office/officeart/2005/8/layout/hierarchy1"/>
    <dgm:cxn modelId="{DBC33E2A-5127-4B16-BD71-1A358CCF684E}" type="presParOf" srcId="{E605B41A-D924-45F6-9759-9812477912A9}" destId="{7E9C1742-E7BB-40F7-BF49-ABE13DECA7C1}" srcOrd="0" destOrd="0" presId="urn:microsoft.com/office/officeart/2005/8/layout/hierarchy1"/>
    <dgm:cxn modelId="{DA97C801-43C4-4F97-A6DD-47BEF8E4F1CD}" type="presParOf" srcId="{E605B41A-D924-45F6-9759-9812477912A9}" destId="{D4CAAB5B-E17C-48FA-A175-E6FE0C10450F}" srcOrd="1" destOrd="0" presId="urn:microsoft.com/office/officeart/2005/8/layout/hierarchy1"/>
    <dgm:cxn modelId="{34721055-6E20-4E1C-A74B-A76868A45EEF}" type="presParOf" srcId="{564ADD58-225B-4314-9380-4AA67FAFD339}" destId="{CF3EAA0B-75C0-4CEB-A518-680AE0B26904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7C4FEAC-3626-694A-9233-BBB085DBDE47}">
      <dsp:nvSpPr>
        <dsp:cNvPr id="0" name=""/>
        <dsp:cNvSpPr/>
      </dsp:nvSpPr>
      <dsp:spPr>
        <a:xfrm>
          <a:off x="4019163" y="1456032"/>
          <a:ext cx="2104012" cy="50065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1184"/>
              </a:lnTo>
              <a:lnTo>
                <a:pt x="2104012" y="341184"/>
              </a:lnTo>
              <a:lnTo>
                <a:pt x="2104012" y="50065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B300F2-4CB2-644E-9343-BCCCFAA3696C}">
      <dsp:nvSpPr>
        <dsp:cNvPr id="0" name=""/>
        <dsp:cNvSpPr/>
      </dsp:nvSpPr>
      <dsp:spPr>
        <a:xfrm>
          <a:off x="4046775" y="3094640"/>
          <a:ext cx="3128407" cy="455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366"/>
              </a:lnTo>
              <a:lnTo>
                <a:pt x="3128407" y="296366"/>
              </a:lnTo>
              <a:lnTo>
                <a:pt x="3128407" y="45584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19CB27-96B0-AB44-815E-0F046327941C}">
      <dsp:nvSpPr>
        <dsp:cNvPr id="0" name=""/>
        <dsp:cNvSpPr/>
      </dsp:nvSpPr>
      <dsp:spPr>
        <a:xfrm>
          <a:off x="4046775" y="3094640"/>
          <a:ext cx="1024394" cy="4558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6366"/>
              </a:lnTo>
              <a:lnTo>
                <a:pt x="1024394" y="296366"/>
              </a:lnTo>
              <a:lnTo>
                <a:pt x="1024394" y="45584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E6812D-E10D-E849-B563-AE8BF4EF2D10}">
      <dsp:nvSpPr>
        <dsp:cNvPr id="0" name=""/>
        <dsp:cNvSpPr/>
      </dsp:nvSpPr>
      <dsp:spPr>
        <a:xfrm>
          <a:off x="2967156" y="3094640"/>
          <a:ext cx="1079618" cy="455841"/>
        </a:xfrm>
        <a:custGeom>
          <a:avLst/>
          <a:gdLst/>
          <a:ahLst/>
          <a:cxnLst/>
          <a:rect l="0" t="0" r="0" b="0"/>
          <a:pathLst>
            <a:path>
              <a:moveTo>
                <a:pt x="1079618" y="0"/>
              </a:moveTo>
              <a:lnTo>
                <a:pt x="1079618" y="296366"/>
              </a:lnTo>
              <a:lnTo>
                <a:pt x="0" y="296366"/>
              </a:lnTo>
              <a:lnTo>
                <a:pt x="0" y="45584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C92C17-4ED1-8B45-B2C6-A2DBDA1C0578}">
      <dsp:nvSpPr>
        <dsp:cNvPr id="0" name=""/>
        <dsp:cNvSpPr/>
      </dsp:nvSpPr>
      <dsp:spPr>
        <a:xfrm>
          <a:off x="863143" y="3094640"/>
          <a:ext cx="3183631" cy="455841"/>
        </a:xfrm>
        <a:custGeom>
          <a:avLst/>
          <a:gdLst/>
          <a:ahLst/>
          <a:cxnLst/>
          <a:rect l="0" t="0" r="0" b="0"/>
          <a:pathLst>
            <a:path>
              <a:moveTo>
                <a:pt x="3183631" y="0"/>
              </a:moveTo>
              <a:lnTo>
                <a:pt x="3183631" y="296366"/>
              </a:lnTo>
              <a:lnTo>
                <a:pt x="0" y="296366"/>
              </a:lnTo>
              <a:lnTo>
                <a:pt x="0" y="455841"/>
              </a:lnTo>
            </a:path>
          </a:pathLst>
        </a:custGeom>
        <a:noFill/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5E8D44A-1D09-E847-B280-75CC789BB377}">
      <dsp:nvSpPr>
        <dsp:cNvPr id="0" name=""/>
        <dsp:cNvSpPr/>
      </dsp:nvSpPr>
      <dsp:spPr>
        <a:xfrm>
          <a:off x="3973443" y="1456032"/>
          <a:ext cx="91440" cy="54547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86003"/>
              </a:lnTo>
              <a:lnTo>
                <a:pt x="73332" y="386003"/>
              </a:lnTo>
              <a:lnTo>
                <a:pt x="73332" y="545477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75350A-4A45-6A46-BB67-C051E177588F}">
      <dsp:nvSpPr>
        <dsp:cNvPr id="0" name=""/>
        <dsp:cNvSpPr/>
      </dsp:nvSpPr>
      <dsp:spPr>
        <a:xfrm>
          <a:off x="1915150" y="1456032"/>
          <a:ext cx="2104012" cy="500659"/>
        </a:xfrm>
        <a:custGeom>
          <a:avLst/>
          <a:gdLst/>
          <a:ahLst/>
          <a:cxnLst/>
          <a:rect l="0" t="0" r="0" b="0"/>
          <a:pathLst>
            <a:path>
              <a:moveTo>
                <a:pt x="2104012" y="0"/>
              </a:moveTo>
              <a:lnTo>
                <a:pt x="2104012" y="341184"/>
              </a:lnTo>
              <a:lnTo>
                <a:pt x="0" y="341184"/>
              </a:lnTo>
              <a:lnTo>
                <a:pt x="0" y="500659"/>
              </a:lnTo>
            </a:path>
          </a:pathLst>
        </a:custGeom>
        <a:noFill/>
        <a:ln w="952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2009C3-B9C1-5C42-AC02-F60F286499A9}">
      <dsp:nvSpPr>
        <dsp:cNvPr id="0" name=""/>
        <dsp:cNvSpPr/>
      </dsp:nvSpPr>
      <dsp:spPr>
        <a:xfrm>
          <a:off x="3158430" y="36290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1F33B1-FE57-5F48-95DD-EE6EBA16AD34}">
      <dsp:nvSpPr>
        <dsp:cNvPr id="0" name=""/>
        <dsp:cNvSpPr/>
      </dsp:nvSpPr>
      <dsp:spPr>
        <a:xfrm>
          <a:off x="3349704" y="54461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WIOA Steering Committee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1" kern="1200" dirty="0" smtClean="0"/>
            <a:t>System Priorities</a:t>
          </a:r>
          <a:endParaRPr lang="en-US" sz="1200" i="1" kern="1200" dirty="0"/>
        </a:p>
      </dsp:txBody>
      <dsp:txXfrm>
        <a:off x="3381721" y="576629"/>
        <a:ext cx="1657431" cy="1029096"/>
      </dsp:txXfrm>
    </dsp:sp>
    <dsp:sp modelId="{5682E608-8315-AE47-9C0F-D414A2A12866}">
      <dsp:nvSpPr>
        <dsp:cNvPr id="0" name=""/>
        <dsp:cNvSpPr/>
      </dsp:nvSpPr>
      <dsp:spPr>
        <a:xfrm>
          <a:off x="1054417" y="195669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C5ED8DF-6448-7842-A98F-4A35D54E9FA3}">
      <dsp:nvSpPr>
        <dsp:cNvPr id="0" name=""/>
        <dsp:cNvSpPr/>
      </dsp:nvSpPr>
      <dsp:spPr>
        <a:xfrm>
          <a:off x="1245691" y="213840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Eligible Training Provider List (ETPL) Workgroup</a:t>
          </a:r>
        </a:p>
      </dsp:txBody>
      <dsp:txXfrm>
        <a:off x="1277708" y="2170419"/>
        <a:ext cx="1657431" cy="1029096"/>
      </dsp:txXfrm>
    </dsp:sp>
    <dsp:sp modelId="{E5989614-8F13-AA4D-93EF-2CC076FAE23A}">
      <dsp:nvSpPr>
        <dsp:cNvPr id="0" name=""/>
        <dsp:cNvSpPr/>
      </dsp:nvSpPr>
      <dsp:spPr>
        <a:xfrm>
          <a:off x="3186042" y="2001510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5444E5F-3E50-BF49-A30D-960AEA8656FE}">
      <dsp:nvSpPr>
        <dsp:cNvPr id="0" name=""/>
        <dsp:cNvSpPr/>
      </dsp:nvSpPr>
      <dsp:spPr>
        <a:xfrm>
          <a:off x="3377316" y="2183220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Job Seeker and </a:t>
          </a:r>
          <a:r>
            <a:rPr lang="en-US" sz="1200" b="1" kern="1200" dirty="0" smtClean="0"/>
            <a:t>Employer (JS&amp;E</a:t>
          </a:r>
          <a:r>
            <a:rPr lang="en-US" sz="1200" b="1" kern="1200" dirty="0" smtClean="0"/>
            <a:t>) Workgroup</a:t>
          </a:r>
        </a:p>
      </dsp:txBody>
      <dsp:txXfrm>
        <a:off x="3409333" y="2215237"/>
        <a:ext cx="1657431" cy="1029096"/>
      </dsp:txXfrm>
    </dsp:sp>
    <dsp:sp modelId="{AECC9F9F-1E89-C147-B1F0-7FAC729B0202}">
      <dsp:nvSpPr>
        <dsp:cNvPr id="0" name=""/>
        <dsp:cNvSpPr/>
      </dsp:nvSpPr>
      <dsp:spPr>
        <a:xfrm>
          <a:off x="2411" y="355048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A83277-6416-784D-8393-B2009ADE644A}">
      <dsp:nvSpPr>
        <dsp:cNvPr id="0" name=""/>
        <dsp:cNvSpPr/>
      </dsp:nvSpPr>
      <dsp:spPr>
        <a:xfrm>
          <a:off x="193684" y="373219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Workforce Board Standards/ Certification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(JS&amp;E Sub-group)</a:t>
          </a:r>
          <a:endParaRPr lang="en-US" sz="1200" kern="1200" dirty="0"/>
        </a:p>
      </dsp:txBody>
      <dsp:txXfrm>
        <a:off x="225701" y="3764209"/>
        <a:ext cx="1657431" cy="1029096"/>
      </dsp:txXfrm>
    </dsp:sp>
    <dsp:sp modelId="{8284C1A6-3355-7E4E-853B-0A99B4B16E45}">
      <dsp:nvSpPr>
        <dsp:cNvPr id="0" name=""/>
        <dsp:cNvSpPr/>
      </dsp:nvSpPr>
      <dsp:spPr>
        <a:xfrm>
          <a:off x="2106423" y="355048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F530FAC-953C-C340-AE1F-28E0DF0E1749}">
      <dsp:nvSpPr>
        <dsp:cNvPr id="0" name=""/>
        <dsp:cNvSpPr/>
      </dsp:nvSpPr>
      <dsp:spPr>
        <a:xfrm>
          <a:off x="2297697" y="373219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Career Center Standards &amp; Selection Process </a:t>
          </a:r>
          <a:r>
            <a:rPr lang="en-US" sz="1200" kern="1200" dirty="0" smtClean="0"/>
            <a:t>(statewide baselines)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(JS&amp;E Sub-group)</a:t>
          </a:r>
          <a:endParaRPr lang="en-US" sz="1200" kern="1200" dirty="0"/>
        </a:p>
      </dsp:txBody>
      <dsp:txXfrm>
        <a:off x="2329714" y="3764209"/>
        <a:ext cx="1657431" cy="1029096"/>
      </dsp:txXfrm>
    </dsp:sp>
    <dsp:sp modelId="{C31E863C-0514-7E49-A7D3-8BCF95C1EFF1}">
      <dsp:nvSpPr>
        <dsp:cNvPr id="0" name=""/>
        <dsp:cNvSpPr/>
      </dsp:nvSpPr>
      <dsp:spPr>
        <a:xfrm>
          <a:off x="4210436" y="355048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1AD95A3-8FFE-9645-94DB-21FCC5017317}">
      <dsp:nvSpPr>
        <dsp:cNvPr id="0" name=""/>
        <dsp:cNvSpPr/>
      </dsp:nvSpPr>
      <dsp:spPr>
        <a:xfrm>
          <a:off x="4401710" y="373219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Performance Measurement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(JS&amp;E Sub-group)</a:t>
          </a:r>
          <a:endParaRPr lang="en-US" sz="1200" kern="1200" dirty="0"/>
        </a:p>
      </dsp:txBody>
      <dsp:txXfrm>
        <a:off x="4433727" y="3764209"/>
        <a:ext cx="1657431" cy="1029096"/>
      </dsp:txXfrm>
    </dsp:sp>
    <dsp:sp modelId="{6C75DE5A-12FD-BE4D-82CD-59ECEA3FF36C}">
      <dsp:nvSpPr>
        <dsp:cNvPr id="0" name=""/>
        <dsp:cNvSpPr/>
      </dsp:nvSpPr>
      <dsp:spPr>
        <a:xfrm>
          <a:off x="6314449" y="355048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B609F0D-5936-DF4A-88DD-6BDE3139AC71}">
      <dsp:nvSpPr>
        <dsp:cNvPr id="0" name=""/>
        <dsp:cNvSpPr/>
      </dsp:nvSpPr>
      <dsp:spPr>
        <a:xfrm>
          <a:off x="6505723" y="373219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Employer Strategies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(JS&amp;E Sub-group)</a:t>
          </a:r>
          <a:endParaRPr lang="en-US" sz="1200" kern="1200" dirty="0"/>
        </a:p>
      </dsp:txBody>
      <dsp:txXfrm>
        <a:off x="6537740" y="3764209"/>
        <a:ext cx="1657431" cy="1029096"/>
      </dsp:txXfrm>
    </dsp:sp>
    <dsp:sp modelId="{6D0EC504-BEDA-5243-B97A-B096B899D022}">
      <dsp:nvSpPr>
        <dsp:cNvPr id="0" name=""/>
        <dsp:cNvSpPr/>
      </dsp:nvSpPr>
      <dsp:spPr>
        <a:xfrm>
          <a:off x="5262443" y="1956692"/>
          <a:ext cx="1721465" cy="109313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5DCEA0-49BE-7543-9FC3-EA489E1B1509}">
      <dsp:nvSpPr>
        <dsp:cNvPr id="0" name=""/>
        <dsp:cNvSpPr/>
      </dsp:nvSpPr>
      <dsp:spPr>
        <a:xfrm>
          <a:off x="5453717" y="2138402"/>
          <a:ext cx="1721465" cy="109313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Youth Workgroup</a:t>
          </a:r>
          <a:endParaRPr lang="en-US" sz="1200" b="1" kern="1200" dirty="0"/>
        </a:p>
      </dsp:txBody>
      <dsp:txXfrm>
        <a:off x="5485734" y="2170419"/>
        <a:ext cx="1657431" cy="1029096"/>
      </dsp:txXfrm>
    </dsp:sp>
    <dsp:sp modelId="{7E9C1742-E7BB-40F7-BF49-ABE13DECA7C1}">
      <dsp:nvSpPr>
        <dsp:cNvPr id="0" name=""/>
        <dsp:cNvSpPr/>
      </dsp:nvSpPr>
      <dsp:spPr>
        <a:xfrm>
          <a:off x="5980638" y="668159"/>
          <a:ext cx="1274934" cy="92885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4CAAB5B-E17C-48FA-A175-E6FE0C10450F}">
      <dsp:nvSpPr>
        <dsp:cNvPr id="0" name=""/>
        <dsp:cNvSpPr/>
      </dsp:nvSpPr>
      <dsp:spPr>
        <a:xfrm>
          <a:off x="6171912" y="849869"/>
          <a:ext cx="1274934" cy="9288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/>
            <a:t>Business Focus </a:t>
          </a:r>
          <a:r>
            <a:rPr lang="en-US" sz="1200" b="1" kern="1200" dirty="0" smtClean="0"/>
            <a:t>Groups 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(direct input on “demand driven”) </a:t>
          </a:r>
          <a:endParaRPr lang="en-US" sz="1200" kern="1200" dirty="0"/>
        </a:p>
      </dsp:txBody>
      <dsp:txXfrm>
        <a:off x="6199117" y="877074"/>
        <a:ext cx="1220524" cy="8744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?>

<Relationships xmlns="http://schemas.openxmlformats.org/package/2006/relationships">
  <Relationship Id="rId1" Type="http://schemas.openxmlformats.org/officeDocument/2006/relationships/theme" Target="../theme/theme3.xml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259A6-E8FC-4313-8B64-ACB511C2A691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03F6E8-7322-4E5D-8B17-D8093FE39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6444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?>

<Relationships xmlns="http://schemas.openxmlformats.org/package/2006/relationships">
  <Relationship Id="rId1" Type="http://schemas.openxmlformats.org/officeDocument/2006/relationships/theme" Target="../theme/theme2.xml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C5F9C-EE5F-4336-910F-E63709E75EDA}" type="datetimeFigureOut">
              <a:rPr lang="en-US" smtClean="0"/>
              <a:t>9/1/2015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BDE084-907A-44B3-AADC-79051CF21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91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.xml"/>
</Relationships>

</file>

<file path=ppt/notesSlides/_rels/notesSlide10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0.xml"/>
</Relationships>

</file>

<file path=ppt/notesSlides/_rels/notesSlide11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11.xml"/>
</Relationships>

</file>

<file path=ppt/notesSlides/_rels/notesSlide2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2.xml"/>
</Relationships>

</file>

<file path=ppt/notesSlides/_rels/notesSlide3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3.xml"/>
</Relationships>

</file>

<file path=ppt/notesSlides/_rels/notesSlide4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4.xml"/>
</Relationships>

</file>

<file path=ppt/notesSlides/_rels/notesSlide5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5.xml"/>
</Relationships>

</file>

<file path=ppt/notesSlides/_rels/notesSlide6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6.xml"/>
</Relationships>

</file>

<file path=ppt/notesSlides/_rels/notesSlide7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7.xml"/>
</Relationships>

</file>

<file path=ppt/notesSlides/_rels/notesSlide8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8.xml"/>
</Relationships>

</file>

<file path=ppt/notesSlides/_rels/notesSlide9.xml.rels><?xml version="1.0" encoding="UTF-8"?>

<Relationships xmlns="http://schemas.openxmlformats.org/package/2006/relationships">
  <Relationship Id="rId1" Type="http://schemas.openxmlformats.org/officeDocument/2006/relationships/notesMaster" Target="../notesMasters/notesMaster1.xml"/>
  <Relationship Id="rId2" Type="http://schemas.openxmlformats.org/officeDocument/2006/relationships/slide" Target="../slides/slide9.xml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60990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1957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5378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79357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601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25177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3210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0753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23876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6165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BDE084-907A-44B3-AADC-79051CF219C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36597"/>
      </p:ext>
    </p:extLst>
  </p:cSld>
  <p:clrMapOvr>
    <a:masterClrMapping/>
  </p:clrMapOvr>
</p:notes>
</file>

<file path=ppt/slideLayouts/_rels/slideLayout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?>
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1738F-A037-40DA-A038-7183D03FC617}" type="datetime1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1331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AAACE-6931-42D0-B433-4A0CC547C7DF}" type="datetime1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71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7BF41-A165-4C54-BF4E-4B0309159471}" type="datetime1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364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A52F-6B0C-4FF2-87ED-9DB10FF00EBD}" type="datetime1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472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8A411B-287A-414A-90A8-027C9E97899E}" type="datetime1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43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CE44A-2FF0-4494-ADB0-A7766E12C65C}" type="datetime1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1635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D9E863-A089-4EE5-8A46-28A4FD6BF6FA}" type="datetime1">
              <a:rPr lang="en-US" smtClean="0"/>
              <a:t>9/1/2015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367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14E58-2AA5-44BC-AAC6-27FDB7579DB6}" type="datetime1">
              <a:rPr lang="en-US" smtClean="0"/>
              <a:t>9/1/2015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828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AD8AF8-627B-4BF9-AAC1-31AF2A3CA1F9}" type="datetime1">
              <a:rPr lang="en-US" smtClean="0"/>
              <a:t>9/1/2015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795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2B122-ED6E-4B92-8B87-2667EDDAECC6}" type="datetime1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7265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67CAF2-B483-44AD-94B7-87D1FDC6DF09}" type="datetime1">
              <a:rPr lang="en-US" smtClean="0"/>
              <a:t>9/1/2015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911163"/>
      </p:ext>
    </p:extLst>
  </p:cSld>
  <p:clrMapOvr>
    <a:masterClrMapping/>
  </p:clrMapOvr>
</p:sldLayout>
</file>

<file path=ppt/slideMasters/_rels/slideMaster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theme" Target="../theme/theme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9DA9C-6599-4CED-A3A9-506DD3C13834}" type="datetime1">
              <a:rPr lang="en-US" smtClean="0"/>
              <a:t>9/1/2015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754081-17C4-E148-811E-1AEFDE6A20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09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10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0.xml"/>
</Relationships>

</file>

<file path=ppt/slides/_rels/slide11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11.xml"/>
</Relationships>

</file>

<file path=ppt/slides/_rels/slide1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</Relationships>

</file>

<file path=ppt/slides/_rels/slide1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hyperlink" TargetMode="External" Target="http://www.mass.gov/lwd/eolwd/mwib/"/>
  <Relationship Id="rId3" Type="http://schemas.openxmlformats.org/officeDocument/2006/relationships/hyperlink" TargetMode="External" Target="http://www.mass.gov/massworkforce/wioasubcommittees/"/>
</Relationships>

</file>

<file path=ppt/slides/_rels/slide2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2.xml"/>
</Relationships>

</file>

<file path=ppt/slides/_rels/slide3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3.xml"/>
  <Relationship Id="rId3" Type="http://schemas.openxmlformats.org/officeDocument/2006/relationships/diagramData" Target="../diagrams/data1.xml"/>
  <Relationship Id="rId4" Type="http://schemas.openxmlformats.org/officeDocument/2006/relationships/diagramLayout" Target="../diagrams/layout1.xml"/>
  <Relationship Id="rId5" Type="http://schemas.openxmlformats.org/officeDocument/2006/relationships/diagramQuickStyle" Target="../diagrams/quickStyle1.xml"/>
  <Relationship Id="rId6" Type="http://schemas.openxmlformats.org/officeDocument/2006/relationships/diagramColors" Target="../diagrams/colors1.xml"/>
  <Relationship Id="rId7" Type="http://schemas.microsoft.com/office/2007/relationships/diagramDrawing" Target="../diagrams/drawing1.xml"/>
</Relationships>

</file>

<file path=ppt/slides/_rels/slide4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4.xml"/>
</Relationships>

</file>

<file path=ppt/slides/_rels/slide5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7.xml"/>
  <Relationship Id="rId2" Type="http://schemas.openxmlformats.org/officeDocument/2006/relationships/notesSlide" Target="../notesSlides/notesSlide5.xml"/>
  <Relationship Id="rId3" Type="http://schemas.openxmlformats.org/officeDocument/2006/relationships/image" Target="../media/image1.png"/>
</Relationships>

</file>

<file path=ppt/slides/_rels/slide6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6.xml"/>
</Relationships>

</file>

<file path=ppt/slides/_rels/slide7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7.xml"/>
</Relationships>

</file>

<file path=ppt/slides/_rels/slide8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2.xml"/>
  <Relationship Id="rId2" Type="http://schemas.openxmlformats.org/officeDocument/2006/relationships/notesSlide" Target="../notesSlides/notesSlide8.xml"/>
</Relationships>

</file>

<file path=ppt/slides/_rels/slide9.xml.rels><?xml version="1.0" encoding="UTF-8"?>

<Relationships xmlns="http://schemas.openxmlformats.org/package/2006/relationships">
  <Relationship Id="rId1" Type="http://schemas.openxmlformats.org/officeDocument/2006/relationships/slideLayout" Target="../slideLayouts/slideLayout6.xml"/>
  <Relationship Id="rId2" Type="http://schemas.openxmlformats.org/officeDocument/2006/relationships/notesSlide" Target="../notesSlides/notesSlide9.xml"/>
  <Relationship Id="rId3" Type="http://schemas.openxmlformats.org/officeDocument/2006/relationships/image" Target="../media/image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WIOA Implementation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Update on Steering Committee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49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Job Seeker Customer Flow = Policy/Operational Strategies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47500" lnSpcReduction="20000"/>
          </a:bodyPr>
          <a:lstStyle/>
          <a:p>
            <a:pPr>
              <a:spcAft>
                <a:spcPts val="400"/>
              </a:spcAft>
            </a:pPr>
            <a:r>
              <a:rPr lang="en-US" b="1" dirty="0" smtClean="0"/>
              <a:t>State Partners </a:t>
            </a:r>
            <a:r>
              <a:rPr lang="en-US" b="1" dirty="0"/>
              <a:t>work </a:t>
            </a:r>
            <a:r>
              <a:rPr lang="en-US" b="1" dirty="0" smtClean="0"/>
              <a:t>together </a:t>
            </a:r>
            <a:r>
              <a:rPr lang="en-US" dirty="0" smtClean="0"/>
              <a:t>to </a:t>
            </a:r>
            <a:r>
              <a:rPr lang="en-US" dirty="0"/>
              <a:t>develop </a:t>
            </a:r>
            <a:r>
              <a:rPr lang="en-US" dirty="0" smtClean="0"/>
              <a:t>shared </a:t>
            </a:r>
            <a:r>
              <a:rPr lang="en-US" dirty="0"/>
              <a:t>vision and </a:t>
            </a:r>
            <a:r>
              <a:rPr lang="en-US" dirty="0" smtClean="0"/>
              <a:t>partnership agreements (MOU). 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Regions (WIBs) work with WIOA partners to develop regional shared vision </a:t>
            </a:r>
            <a:r>
              <a:rPr lang="en-US" dirty="0" smtClean="0"/>
              <a:t>and MOUs (based on state MOU).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WIOA partners (state and regional) define “shared” customers </a:t>
            </a:r>
            <a:r>
              <a:rPr lang="en-US" dirty="0" smtClean="0"/>
              <a:t>with each partner and design pathways (</a:t>
            </a:r>
            <a:r>
              <a:rPr lang="en-US" i="1" dirty="0" smtClean="0"/>
              <a:t>e.g. what assessment characteristics trigger MRC make a referral to adult education or a Career Center? How many people? Key needs and information through referral </a:t>
            </a:r>
            <a:r>
              <a:rPr lang="en-US" i="1" dirty="0" err="1" smtClean="0"/>
              <a:t>etc</a:t>
            </a:r>
            <a:r>
              <a:rPr lang="en-US" i="1" dirty="0" smtClean="0"/>
              <a:t>)</a:t>
            </a:r>
            <a:endParaRPr lang="en-US" dirty="0" smtClean="0"/>
          </a:p>
          <a:p>
            <a:pPr>
              <a:spcAft>
                <a:spcPts val="400"/>
              </a:spcAft>
            </a:pPr>
            <a:r>
              <a:rPr lang="en-US" b="1" dirty="0" smtClean="0"/>
              <a:t>WIOA partners focus on their core competencies and rely on partners </a:t>
            </a:r>
            <a:r>
              <a:rPr lang="en-US" dirty="0" smtClean="0"/>
              <a:t>to leverage partner expertise and avoid duplication of service. (</a:t>
            </a:r>
            <a:r>
              <a:rPr lang="en-US" i="1" dirty="0" smtClean="0"/>
              <a:t>e.g. Career Centers are not adult education programs and work with ACLS providers to expand access.  ACLS providers are not job placement agencies and can leverage Career Center services for students.</a:t>
            </a:r>
            <a:r>
              <a:rPr lang="en-US" dirty="0" smtClean="0"/>
              <a:t>)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Resources (</a:t>
            </a:r>
            <a:r>
              <a:rPr lang="en-US" b="1" i="1" dirty="0" smtClean="0"/>
              <a:t>technology, staff, information, funding </a:t>
            </a:r>
            <a:r>
              <a:rPr lang="en-US" b="1" i="1" dirty="0" err="1" smtClean="0"/>
              <a:t>etc</a:t>
            </a:r>
            <a:r>
              <a:rPr lang="en-US" b="1" dirty="0" smtClean="0"/>
              <a:t>) are shared to support partnerships </a:t>
            </a:r>
            <a:r>
              <a:rPr lang="en-US" dirty="0" smtClean="0"/>
              <a:t>and create the best possible service pathways for customers.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Career Centers shift “customer flow” and use technology for deeper assessments of a higher volume of customers </a:t>
            </a:r>
            <a:r>
              <a:rPr lang="en-US" dirty="0" smtClean="0"/>
              <a:t>to better triage customers to “Job Ready” staff teams versus “Skill Building” staff teams.</a:t>
            </a:r>
          </a:p>
          <a:p>
            <a:pPr>
              <a:spcAft>
                <a:spcPts val="400"/>
              </a:spcAft>
            </a:pPr>
            <a:r>
              <a:rPr lang="en-US" b="1" dirty="0"/>
              <a:t>WIOA partners (regional) work together to define performance goals </a:t>
            </a:r>
            <a:r>
              <a:rPr lang="en-US" dirty="0"/>
              <a:t>for shared customers (</a:t>
            </a:r>
            <a:r>
              <a:rPr lang="en-US" i="1" dirty="0"/>
              <a:t>credentials? Jobs</a:t>
            </a:r>
            <a:r>
              <a:rPr lang="en-US" i="1" dirty="0" smtClean="0"/>
              <a:t>?</a:t>
            </a:r>
            <a:r>
              <a:rPr lang="en-US" dirty="0" smtClean="0"/>
              <a:t>) in the region.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State and regions develop accountability to vision. </a:t>
            </a:r>
            <a:r>
              <a:rPr lang="en-US" dirty="0" smtClean="0"/>
              <a:t> Regional Planning process, WIB Certification Process, statewide One Stop Career Center Standards and regional procurement of One-Stop Career Centers incorporate expectations in state and regional MOUs (including resource sharing, partnerships, customer flows – business and job seeker, and shared goals).</a:t>
            </a:r>
            <a:endParaRPr lang="en-US" dirty="0"/>
          </a:p>
          <a:p>
            <a:pPr>
              <a:spcAft>
                <a:spcPts val="400"/>
              </a:spcAft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43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Pathways for Key Populations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052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/>
              <a:t>Pathways across systems </a:t>
            </a:r>
            <a:r>
              <a:rPr lang="en-US" dirty="0" smtClean="0"/>
              <a:t>defined by Core Program Partners for particular populations (MOU)</a:t>
            </a:r>
          </a:p>
          <a:p>
            <a:r>
              <a:rPr lang="en-US" b="1" dirty="0" smtClean="0"/>
              <a:t>Use mapping process </a:t>
            </a:r>
            <a:r>
              <a:rPr lang="en-US" dirty="0" smtClean="0"/>
              <a:t>or flow chart to ground discussion and invent areas for coordination/integration. NEXT SLIDE</a:t>
            </a:r>
          </a:p>
          <a:p>
            <a:r>
              <a:rPr lang="en-US" b="1" dirty="0" smtClean="0"/>
              <a:t>Define “shared customer” </a:t>
            </a:r>
            <a:r>
              <a:rPr lang="en-US" dirty="0" smtClean="0"/>
              <a:t>between programs for each population (</a:t>
            </a:r>
            <a:r>
              <a:rPr lang="en-US" i="1" dirty="0" smtClean="0"/>
              <a:t>e.g. who and #individuals enrolled at MRC to co-enroll versus trigger direct referral</a:t>
            </a:r>
            <a:r>
              <a:rPr lang="en-US" dirty="0" smtClean="0"/>
              <a:t>)</a:t>
            </a:r>
          </a:p>
          <a:p>
            <a:r>
              <a:rPr lang="en-US" b="1" dirty="0" smtClean="0"/>
              <a:t>Highlight </a:t>
            </a:r>
            <a:r>
              <a:rPr lang="en-US" b="1" dirty="0"/>
              <a:t>areas of benefit to job seekers/clients/consumers/ students </a:t>
            </a:r>
            <a:r>
              <a:rPr lang="en-US" dirty="0"/>
              <a:t>through </a:t>
            </a:r>
            <a:r>
              <a:rPr lang="en-US" dirty="0" smtClean="0"/>
              <a:t>CO-ENROLLMENT and the necessary service </a:t>
            </a:r>
            <a:r>
              <a:rPr lang="en-US" dirty="0"/>
              <a:t>coordination, integration or cost </a:t>
            </a:r>
            <a:r>
              <a:rPr lang="en-US" dirty="0" smtClean="0"/>
              <a:t>sharing to support integrated services.</a:t>
            </a:r>
            <a:endParaRPr lang="en-US" dirty="0"/>
          </a:p>
          <a:p>
            <a:endParaRPr lang="en-US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34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Right Arrow 60"/>
          <p:cNvSpPr/>
          <p:nvPr/>
        </p:nvSpPr>
        <p:spPr>
          <a:xfrm>
            <a:off x="172721" y="3007151"/>
            <a:ext cx="7492563" cy="2828041"/>
          </a:xfrm>
          <a:prstGeom prst="rightArrow">
            <a:avLst>
              <a:gd name="adj1" fmla="val 50000"/>
              <a:gd name="adj2" fmla="val 1512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242206" y="642075"/>
            <a:ext cx="8475075" cy="5943600"/>
            <a:chOff x="0" y="0"/>
            <a:chExt cx="9294036" cy="6248400"/>
          </a:xfrm>
        </p:grpSpPr>
        <p:sp>
          <p:nvSpPr>
            <p:cNvPr id="74" name="Line Callout 1 (Border and Accent Bar) 73"/>
            <p:cNvSpPr/>
            <p:nvPr/>
          </p:nvSpPr>
          <p:spPr>
            <a:xfrm>
              <a:off x="4657143" y="214756"/>
              <a:ext cx="2034540" cy="1296295"/>
            </a:xfrm>
            <a:prstGeom prst="accentBorderCallout1">
              <a:avLst>
                <a:gd name="adj1" fmla="val 18750"/>
                <a:gd name="adj2" fmla="val -8333"/>
                <a:gd name="adj3" fmla="val 175691"/>
                <a:gd name="adj4" fmla="val -120102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solidFill>
                    <a:srgbClr val="FF0000"/>
                  </a:solidFill>
                  <a:effectLst/>
                  <a:ea typeface="Calibri"/>
                  <a:cs typeface="Calibri"/>
                </a:rPr>
                <a:t>Individuals eligible for ACLS programs, ORI, DTA (ESP funding) referred from Career Center to Partners. </a:t>
              </a:r>
              <a:r>
                <a:rPr lang="en-US" sz="1100" i="1" dirty="0">
                  <a:solidFill>
                    <a:srgbClr val="FF0000"/>
                  </a:solidFill>
                  <a:effectLst/>
                  <a:ea typeface="Calibri"/>
                  <a:cs typeface="Calibri"/>
                </a:rPr>
                <a:t>How many?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70" name="Line Callout 1 (Border and Accent Bar) 69"/>
            <p:cNvSpPr/>
            <p:nvPr/>
          </p:nvSpPr>
          <p:spPr>
            <a:xfrm>
              <a:off x="2697480" y="60960"/>
              <a:ext cx="1417320" cy="1112520"/>
            </a:xfrm>
            <a:prstGeom prst="accentBorderCallout1">
              <a:avLst>
                <a:gd name="adj1" fmla="val 18750"/>
                <a:gd name="adj2" fmla="val -8333"/>
                <a:gd name="adj3" fmla="val 259944"/>
                <a:gd name="adj4" fmla="val -108978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Individuals enrolled in ACLS, ORI, DTA programs.  </a:t>
              </a:r>
              <a:endParaRPr lang="en-US" sz="1100" dirty="0">
                <a:effectLst/>
                <a:ea typeface="Calibri"/>
                <a:cs typeface="Times New Roman"/>
              </a:endParaRPr>
            </a:p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i="1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How many?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4" name="Bent Arrow 63"/>
            <p:cNvSpPr/>
            <p:nvPr/>
          </p:nvSpPr>
          <p:spPr>
            <a:xfrm rot="2217634" flipV="1">
              <a:off x="723900" y="2194560"/>
              <a:ext cx="875665" cy="953770"/>
            </a:xfrm>
            <a:prstGeom prst="bentArrow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3" name="Line Callout 1 (Border and Accent Bar) 62"/>
            <p:cNvSpPr/>
            <p:nvPr/>
          </p:nvSpPr>
          <p:spPr>
            <a:xfrm>
              <a:off x="701040" y="0"/>
              <a:ext cx="1224947" cy="1501140"/>
            </a:xfrm>
            <a:prstGeom prst="accentBorderCallout1">
              <a:avLst>
                <a:gd name="adj1" fmla="val 58318"/>
                <a:gd name="adj2" fmla="val -18107"/>
                <a:gd name="adj3" fmla="val 201774"/>
                <a:gd name="adj4" fmla="val -645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Individuals who do not qualify for ACLS, ORI, DTA programs referred to OSCCs.  </a:t>
              </a:r>
              <a:r>
                <a:rPr lang="en-US" sz="1100" i="1" dirty="0">
                  <a:solidFill>
                    <a:srgbClr val="FF0000"/>
                  </a:solidFill>
                  <a:effectLst/>
                  <a:ea typeface="Calibri"/>
                  <a:cs typeface="Times New Roman"/>
                </a:rPr>
                <a:t>How many?</a:t>
              </a:r>
              <a:endParaRPr lang="en-US" sz="1100" dirty="0">
                <a:effectLst/>
                <a:ea typeface="Calibri"/>
                <a:cs typeface="Times New Roman"/>
              </a:endParaRPr>
            </a:p>
          </p:txBody>
        </p:sp>
        <p:sp>
          <p:nvSpPr>
            <p:cNvPr id="65" name="Bent Arrow 64"/>
            <p:cNvSpPr/>
            <p:nvPr/>
          </p:nvSpPr>
          <p:spPr>
            <a:xfrm rot="2217634" flipV="1">
              <a:off x="45720" y="2171700"/>
              <a:ext cx="917575" cy="964565"/>
            </a:xfrm>
            <a:prstGeom prst="bentArrow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n-US"/>
            </a:p>
          </p:txBody>
        </p:sp>
        <p:sp>
          <p:nvSpPr>
            <p:cNvPr id="66" name="Text Box 2"/>
            <p:cNvSpPr txBox="1">
              <a:spLocks noChangeArrowheads="1"/>
            </p:cNvSpPr>
            <p:nvPr/>
          </p:nvSpPr>
          <p:spPr bwMode="auto">
            <a:xfrm>
              <a:off x="8140383" y="1333500"/>
              <a:ext cx="1153653" cy="427482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JOB PLACEMENT</a:t>
              </a:r>
              <a:r>
                <a:rPr lang="en-US" sz="12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200" b="1" dirty="0">
                  <a:effectLst/>
                  <a:latin typeface="Calibri"/>
                  <a:ea typeface="Calibri"/>
                  <a:cs typeface="Times New Roman"/>
                </a:rPr>
                <a:t>CREDENTIAL</a:t>
              </a:r>
              <a:r>
                <a:rPr lang="en-US" sz="1200" dirty="0">
                  <a:effectLst/>
                  <a:latin typeface="Calibri"/>
                  <a:ea typeface="Calibri"/>
                  <a:cs typeface="Times New Roman"/>
                </a:rPr>
                <a:t>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68" name="Text Box 2"/>
            <p:cNvSpPr txBox="1">
              <a:spLocks noChangeArrowheads="1"/>
            </p:cNvSpPr>
            <p:nvPr/>
          </p:nvSpPr>
          <p:spPr bwMode="auto">
            <a:xfrm>
              <a:off x="0" y="3185160"/>
              <a:ext cx="4290060" cy="9829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1000"/>
                </a:spcAft>
              </a:pPr>
              <a:r>
                <a:rPr lang="en-US" sz="1100" b="1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Co-Enrolled </a:t>
              </a:r>
              <a:r>
                <a:rPr lang="en-US" sz="1100" b="1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Individuals: </a:t>
              </a:r>
              <a:br>
                <a:rPr lang="en-US" sz="1100" b="1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</a:br>
              <a:r>
                <a:rPr lang="en-US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One-Stop </a:t>
              </a:r>
              <a:br>
                <a:rPr lang="en-US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</a:br>
              <a:r>
                <a:rPr lang="en-US" sz="11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Career Center </a:t>
              </a:r>
              <a:r>
                <a:rPr lang="en-US" sz="1100" dirty="0">
                  <a:solidFill>
                    <a:srgbClr val="FFFFFF"/>
                  </a:solidFill>
                  <a:latin typeface="Calibri"/>
                  <a:ea typeface="Calibri"/>
                  <a:cs typeface="Times New Roman"/>
                </a:rPr>
                <a:t/>
              </a:r>
              <a:br>
                <a:rPr lang="en-US" sz="1100" dirty="0">
                  <a:solidFill>
                    <a:srgbClr val="FFFFFF"/>
                  </a:solidFill>
                  <a:latin typeface="Calibri"/>
                  <a:ea typeface="Calibri"/>
                  <a:cs typeface="Times New Roman"/>
                </a:rPr>
              </a:br>
              <a:r>
                <a:rPr lang="en-US" sz="11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Services &amp; Core </a:t>
              </a:r>
              <a:br>
                <a:rPr lang="en-US" sz="11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</a:br>
              <a:r>
                <a:rPr lang="en-US" sz="11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Program Partners </a:t>
              </a:r>
              <a:br>
                <a:rPr lang="en-US" sz="11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</a:br>
              <a:r>
                <a:rPr lang="en-US" sz="11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Times New Roman"/>
                </a:rPr>
                <a:t>Design Joint Services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69" name="Text Box 2"/>
            <p:cNvSpPr txBox="1">
              <a:spLocks noChangeArrowheads="1"/>
            </p:cNvSpPr>
            <p:nvPr/>
          </p:nvSpPr>
          <p:spPr bwMode="auto">
            <a:xfrm>
              <a:off x="1463042" y="2788920"/>
              <a:ext cx="1165860" cy="3459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JOB QUEST PORTAL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Referrals, online registration, walk-ins </a:t>
              </a:r>
              <a:r>
                <a:rPr lang="en-US" sz="1000" dirty="0" err="1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etc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Customer Gets: OSCC Orientation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(Orientation done by Career Center </a:t>
              </a:r>
              <a:r>
                <a:rPr lang="en-US" sz="1000" i="1" u="sng" dirty="0">
                  <a:effectLst/>
                  <a:latin typeface="Calibri"/>
                  <a:ea typeface="Calibri"/>
                  <a:cs typeface="Calibri"/>
                </a:rPr>
                <a:t>and</a:t>
              </a: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 Core Program partner staff </a:t>
              </a:r>
              <a:r>
                <a:rPr lang="en-US" sz="1000" i="1" dirty="0" err="1">
                  <a:effectLst/>
                  <a:latin typeface="Calibri"/>
                  <a:ea typeface="Calibri"/>
                  <a:cs typeface="Calibri"/>
                </a:rPr>
                <a:t>etc</a:t>
              </a: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)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1" name="Text Box 2"/>
            <p:cNvSpPr txBox="1">
              <a:spLocks noChangeArrowheads="1"/>
            </p:cNvSpPr>
            <p:nvPr/>
          </p:nvSpPr>
          <p:spPr bwMode="auto">
            <a:xfrm>
              <a:off x="2636521" y="2788920"/>
              <a:ext cx="1585632" cy="34594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u="sng" dirty="0">
                  <a:effectLst/>
                  <a:latin typeface="Calibri"/>
                  <a:ea typeface="Calibri"/>
                  <a:cs typeface="Calibri"/>
                </a:rPr>
                <a:t>JOINT</a:t>
              </a: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 WORKSHOPS </a:t>
              </a:r>
              <a:br>
                <a:rPr lang="en-US" sz="1000" dirty="0">
                  <a:effectLst/>
                  <a:latin typeface="Calibri"/>
                  <a:ea typeface="Calibri"/>
                  <a:cs typeface="Calibri"/>
                </a:rPr>
              </a:b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FOR POPULATION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Individuals </a:t>
              </a: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use assessment tools like Interest Aptitude, Career Scope, Career Ready 101, TORQ, </a:t>
              </a:r>
              <a:r>
                <a:rPr lang="en-US" sz="1000" dirty="0" err="1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etc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r>
                <a:rPr lang="en-US" sz="1000" b="1" dirty="0" smtClean="0">
                  <a:effectLst/>
                  <a:latin typeface="Calibri"/>
                  <a:ea typeface="Calibri"/>
                  <a:cs typeface="Calibri"/>
                </a:rPr>
                <a:t>Customer </a:t>
              </a: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Gets: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Career Action Plan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(Workshops done by Career Center </a:t>
              </a:r>
              <a:r>
                <a:rPr lang="en-US" sz="1000" i="1" u="sng" dirty="0">
                  <a:effectLst/>
                  <a:latin typeface="Calibri"/>
                  <a:ea typeface="Calibri"/>
                  <a:cs typeface="Calibri"/>
                </a:rPr>
                <a:t>and</a:t>
              </a: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 Core Program partner staff or external agencies (specific tools and resources.)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3" name="Text Box 2"/>
            <p:cNvSpPr txBox="1">
              <a:spLocks noChangeArrowheads="1"/>
            </p:cNvSpPr>
            <p:nvPr/>
          </p:nvSpPr>
          <p:spPr bwMode="auto">
            <a:xfrm>
              <a:off x="5482168" y="2796540"/>
              <a:ext cx="2419029" cy="3451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u="sng" dirty="0">
                  <a:effectLst/>
                  <a:latin typeface="Calibri"/>
                  <a:ea typeface="Calibri"/>
                  <a:cs typeface="Calibri"/>
                </a:rPr>
                <a:t>JOINT</a:t>
              </a: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 CASE MANGEMENT AND </a:t>
              </a:r>
              <a:r>
                <a:rPr lang="en-US" sz="1000" dirty="0" smtClean="0">
                  <a:effectLst/>
                  <a:latin typeface="Calibri"/>
                  <a:ea typeface="Calibri"/>
                  <a:cs typeface="Calibri"/>
                </a:rPr>
                <a:t/>
              </a:r>
              <a:br>
                <a:rPr lang="en-US" sz="1000" dirty="0" smtClean="0">
                  <a:effectLst/>
                  <a:latin typeface="Calibri"/>
                  <a:ea typeface="Calibri"/>
                  <a:cs typeface="Calibri"/>
                </a:rPr>
              </a:br>
              <a:r>
                <a:rPr lang="en-US" sz="1000" dirty="0" smtClean="0">
                  <a:effectLst/>
                  <a:latin typeface="Calibri"/>
                  <a:ea typeface="Calibri"/>
                  <a:cs typeface="Calibri"/>
                </a:rPr>
                <a:t>ACCESS </a:t>
              </a: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TO CAREER PATHWAYS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Regions develop virtual or co-located “teams” across Core Program staffing to enhance job </a:t>
              </a:r>
              <a:r>
                <a:rPr lang="en-US" sz="10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placement &amp; </a:t>
              </a: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credentialing pathways for population –e.g. shared case </a:t>
              </a:r>
              <a:r>
                <a:rPr lang="en-US" sz="1000" dirty="0" err="1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mgt</a:t>
              </a: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, access to  OJTs  / ITAs, develop sector grants for population, community college </a:t>
              </a:r>
              <a:r>
                <a:rPr lang="en-US" sz="10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navigators etc</a:t>
              </a: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. </a:t>
              </a:r>
              <a:endParaRPr lang="en-US" sz="1000" dirty="0" smtClean="0">
                <a:solidFill>
                  <a:srgbClr val="FFFFFF"/>
                </a:solidFill>
                <a:effectLst/>
                <a:latin typeface="Calibri"/>
                <a:ea typeface="Calibri"/>
                <a:cs typeface="Calibri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 smtClean="0">
                  <a:effectLst/>
                  <a:latin typeface="Calibri"/>
                  <a:ea typeface="Calibri"/>
                  <a:cs typeface="Calibri"/>
                </a:rPr>
                <a:t>Customer </a:t>
              </a: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Gets: </a:t>
              </a:r>
              <a:br>
                <a:rPr lang="en-US" sz="1000" b="1" dirty="0">
                  <a:effectLst/>
                  <a:latin typeface="Calibri"/>
                  <a:ea typeface="Calibri"/>
                  <a:cs typeface="Calibri"/>
                </a:rPr>
              </a:b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EXPANDED case </a:t>
              </a:r>
              <a:r>
                <a:rPr lang="en-US" sz="1000" b="1" dirty="0" err="1">
                  <a:effectLst/>
                  <a:latin typeface="Calibri"/>
                  <a:ea typeface="Calibri"/>
                  <a:cs typeface="Calibri"/>
                </a:rPr>
                <a:t>mgt</a:t>
              </a: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 team on job search and access to education and training to improve career path</a:t>
              </a:r>
              <a:r>
                <a:rPr lang="en-US" sz="1000" b="1" dirty="0" smtClean="0">
                  <a:effectLst/>
                  <a:latin typeface="Calibri"/>
                  <a:ea typeface="Calibri"/>
                  <a:cs typeface="Calibri"/>
                </a:rPr>
                <a:t>. 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 dirty="0" smtClean="0">
                  <a:effectLst/>
                  <a:latin typeface="Calibri"/>
                  <a:ea typeface="Calibri"/>
                  <a:cs typeface="Calibri"/>
                </a:rPr>
                <a:t>(</a:t>
              </a: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Teams created with Career Center and Core Program partner staff, Community College Navigators, external agencies (CBOs) </a:t>
              </a:r>
              <a:r>
                <a:rPr lang="en-US" sz="1000" i="1" dirty="0" err="1">
                  <a:effectLst/>
                  <a:latin typeface="Calibri"/>
                  <a:ea typeface="Calibri"/>
                  <a:cs typeface="Calibri"/>
                </a:rPr>
                <a:t>etc</a:t>
              </a: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)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sp>
          <p:nvSpPr>
            <p:cNvPr id="72" name="Text Box 2"/>
            <p:cNvSpPr txBox="1">
              <a:spLocks noChangeArrowheads="1"/>
            </p:cNvSpPr>
            <p:nvPr/>
          </p:nvSpPr>
          <p:spPr bwMode="auto">
            <a:xfrm>
              <a:off x="4222153" y="2796540"/>
              <a:ext cx="1374736" cy="34518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u="sng" dirty="0">
                  <a:effectLst/>
                  <a:latin typeface="Calibri"/>
                  <a:ea typeface="Calibri"/>
                  <a:cs typeface="Calibri"/>
                </a:rPr>
                <a:t>JOINT</a:t>
              </a:r>
              <a:r>
                <a:rPr lang="en-US" sz="1000" dirty="0">
                  <a:effectLst/>
                  <a:latin typeface="Calibri"/>
                  <a:ea typeface="Calibri"/>
                  <a:cs typeface="Calibri"/>
                </a:rPr>
                <a:t> JOB FAIRS &amp; INDUSTRY BRIEFS</a:t>
              </a:r>
              <a:br>
                <a:rPr lang="en-US" sz="1000" dirty="0">
                  <a:effectLst/>
                  <a:latin typeface="Calibri"/>
                  <a:ea typeface="Calibri"/>
                  <a:cs typeface="Calibri"/>
                </a:rPr>
              </a:b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dirty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Career Centers and Core Program Partners develop targeted </a:t>
              </a:r>
              <a:r>
                <a:rPr lang="en-US" sz="1000" dirty="0" smtClean="0">
                  <a:solidFill>
                    <a:srgbClr val="FFFFFF"/>
                  </a:solidFill>
                  <a:effectLst/>
                  <a:latin typeface="Calibri"/>
                  <a:ea typeface="Calibri"/>
                  <a:cs typeface="Calibri"/>
                </a:rPr>
                <a:t>recruitments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000" dirty="0">
                <a:solidFill>
                  <a:srgbClr val="FFFFFF"/>
                </a:solidFill>
                <a:latin typeface="Calibri"/>
                <a:ea typeface="Calibri"/>
                <a:cs typeface="Calibri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 </a:t>
              </a:r>
              <a:r>
                <a:rPr lang="en-US" sz="1000" b="1" dirty="0" smtClean="0">
                  <a:effectLst/>
                  <a:latin typeface="Calibri"/>
                  <a:ea typeface="Calibri"/>
                  <a:cs typeface="Calibri"/>
                </a:rPr>
                <a:t>Customer </a:t>
              </a: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Gets: 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b="1" dirty="0">
                  <a:effectLst/>
                  <a:latin typeface="Calibri"/>
                  <a:ea typeface="Calibri"/>
                  <a:cs typeface="Calibri"/>
                </a:rPr>
                <a:t>Connections to Business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000" i="1" dirty="0">
                  <a:effectLst/>
                  <a:latin typeface="Calibri"/>
                  <a:ea typeface="Calibri"/>
                  <a:cs typeface="Calibri"/>
                </a:rPr>
                <a:t>(Workshops done by business leaders, Career Center and Core Program partner staff)</a:t>
              </a:r>
              <a:endParaRPr lang="en-US" sz="1100" dirty="0">
                <a:effectLst/>
                <a:latin typeface="Calibri"/>
                <a:ea typeface="Calibri"/>
                <a:cs typeface="Times New Roman"/>
              </a:endParaRPr>
            </a:p>
          </p:txBody>
        </p:sp>
        <p:cxnSp>
          <p:nvCxnSpPr>
            <p:cNvPr id="75" name="Straight Connector 74"/>
            <p:cNvCxnSpPr/>
            <p:nvPr/>
          </p:nvCxnSpPr>
          <p:spPr>
            <a:xfrm>
              <a:off x="3535680" y="2152540"/>
              <a:ext cx="0" cy="644000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>
              <a:off x="5006340" y="2152540"/>
              <a:ext cx="0" cy="636380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>
              <a:off x="6477000" y="2152540"/>
              <a:ext cx="0" cy="628760"/>
            </a:xfrm>
            <a:prstGeom prst="line">
              <a:avLst/>
            </a:prstGeom>
            <a:ln w="2540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9" name="Right Arrow 58"/>
          <p:cNvSpPr/>
          <p:nvPr/>
        </p:nvSpPr>
        <p:spPr>
          <a:xfrm>
            <a:off x="200515" y="2020302"/>
            <a:ext cx="7464769" cy="775567"/>
          </a:xfrm>
          <a:prstGeom prst="rightArrow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/>
          </a:p>
        </p:txBody>
      </p:sp>
      <p:sp>
        <p:nvSpPr>
          <p:cNvPr id="78" name="Text Box 2"/>
          <p:cNvSpPr txBox="1">
            <a:spLocks noChangeArrowheads="1"/>
          </p:cNvSpPr>
          <p:nvPr/>
        </p:nvSpPr>
        <p:spPr bwMode="auto">
          <a:xfrm>
            <a:off x="422868" y="2305453"/>
            <a:ext cx="5350383" cy="384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100" b="1" dirty="0">
                <a:solidFill>
                  <a:srgbClr val="FFFFFF"/>
                </a:solidFill>
                <a:effectLst/>
                <a:latin typeface="Calibri"/>
                <a:ea typeface="Calibri"/>
                <a:cs typeface="Times New Roman"/>
              </a:rPr>
              <a:t>Enrolled Individuals: Adult Education (ACLS), Refugees &amp; Immigrants, DTA programming</a:t>
            </a:r>
            <a:endParaRPr lang="en-US" sz="1100" dirty="0">
              <a:effectLst/>
              <a:latin typeface="Calibri"/>
              <a:ea typeface="Calibri"/>
              <a:cs typeface="Times New Roman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242205" y="227039"/>
            <a:ext cx="837389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b="1" dirty="0"/>
              <a:t>SHARED CUSTOMER MODEL: SERVICE DESIGN, CAREER PATHWAYS, COSTS AND </a:t>
            </a:r>
            <a:r>
              <a:rPr lang="en-US" sz="1200" b="1" dirty="0" smtClean="0"/>
              <a:t>ACCOUNTABILITY (</a:t>
            </a:r>
            <a:r>
              <a:rPr lang="en-US" sz="1200" b="1" dirty="0"/>
              <a:t>DRIVEN BY REGIONAL BOARDS)</a:t>
            </a:r>
            <a:endParaRPr lang="en-US" sz="1200" dirty="0"/>
          </a:p>
        </p:txBody>
      </p:sp>
      <p:sp>
        <p:nvSpPr>
          <p:cNvPr id="80" name="Up Arrow 79"/>
          <p:cNvSpPr/>
          <p:nvPr/>
        </p:nvSpPr>
        <p:spPr>
          <a:xfrm>
            <a:off x="1998482" y="2795869"/>
            <a:ext cx="301658" cy="506329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697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Steering Committee</a:t>
            </a:r>
          </a:p>
          <a:p>
            <a:pPr marL="0" indent="0">
              <a:buNone/>
            </a:pPr>
            <a:r>
              <a:rPr lang="en-US" dirty="0">
                <a:hlinkClick r:id="rId2"/>
              </a:rPr>
              <a:t>http://www.mass.gov/lwd/eolwd/mwib</a:t>
            </a:r>
            <a:r>
              <a:rPr lang="en-US" dirty="0" smtClean="0">
                <a:hlinkClick r:id="rId2"/>
              </a:rPr>
              <a:t>/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Sub-Committees:</a:t>
            </a:r>
          </a:p>
          <a:p>
            <a:pPr marL="0" indent="0">
              <a:buNone/>
            </a:pPr>
            <a:r>
              <a:rPr lang="en-US" dirty="0">
                <a:hlinkClick r:id="rId3"/>
              </a:rPr>
              <a:t>http://www.mass.gov/massworkforce/wioasubcommittees/</a:t>
            </a:r>
            <a:endParaRPr lang="en-US" dirty="0"/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26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WIOA Steering </a:t>
            </a:r>
            <a:r>
              <a:rPr lang="en-US" b="1" dirty="0" smtClean="0"/>
              <a:t>Committee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WIOA </a:t>
            </a:r>
            <a:r>
              <a:rPr lang="en-US" dirty="0"/>
              <a:t>Steering Committee will take on </a:t>
            </a:r>
            <a:r>
              <a:rPr lang="en-US" b="1" dirty="0"/>
              <a:t>key priority and strategy issues</a:t>
            </a:r>
            <a:r>
              <a:rPr lang="en-US" dirty="0"/>
              <a:t> (</a:t>
            </a:r>
            <a:r>
              <a:rPr lang="en-US" i="1" dirty="0"/>
              <a:t>e.g. define </a:t>
            </a:r>
            <a:r>
              <a:rPr lang="en-US" i="1" dirty="0" smtClean="0"/>
              <a:t>demand-driven and “</a:t>
            </a:r>
            <a:r>
              <a:rPr lang="en-US" i="1" dirty="0"/>
              <a:t>flip the system</a:t>
            </a:r>
            <a:r>
              <a:rPr lang="en-US" i="1" dirty="0" smtClean="0"/>
              <a:t>”, cross-agency partnerships</a:t>
            </a:r>
            <a:r>
              <a:rPr lang="en-US" dirty="0" smtClean="0"/>
              <a:t>) </a:t>
            </a:r>
            <a:r>
              <a:rPr lang="en-US" dirty="0"/>
              <a:t>to inform the workgroups.</a:t>
            </a:r>
          </a:p>
          <a:p>
            <a:pPr lvl="0"/>
            <a:r>
              <a:rPr lang="en-US" dirty="0"/>
              <a:t>Committee will set-up </a:t>
            </a:r>
            <a:r>
              <a:rPr lang="en-US" b="1" dirty="0"/>
              <a:t>functional workgroups </a:t>
            </a:r>
            <a:r>
              <a:rPr lang="en-US" dirty="0"/>
              <a:t>that will report back to Committee.  Workgroups will be </a:t>
            </a:r>
            <a:r>
              <a:rPr lang="en-US" b="1" dirty="0"/>
              <a:t>outcome focused </a:t>
            </a:r>
            <a:r>
              <a:rPr lang="en-US" dirty="0"/>
              <a:t>to ensure debate and dialogue lead to meaningful changes for our customers</a:t>
            </a:r>
          </a:p>
          <a:p>
            <a:pPr lvl="0"/>
            <a:r>
              <a:rPr lang="en-US" dirty="0"/>
              <a:t>Committee will bring</a:t>
            </a:r>
            <a:r>
              <a:rPr lang="en-US" b="1" dirty="0"/>
              <a:t> policy and operational recommendations </a:t>
            </a:r>
            <a:r>
              <a:rPr lang="en-US" dirty="0"/>
              <a:t>to the appropriate decision-makers (i.e. MWIB, Secretaries, State Administrators, etc</a:t>
            </a:r>
            <a:r>
              <a:rPr lang="en-US" dirty="0" smtClean="0"/>
              <a:t>.)</a:t>
            </a:r>
          </a:p>
          <a:p>
            <a:pPr lvl="0"/>
            <a:r>
              <a:rPr lang="en-US" b="1" dirty="0" smtClean="0"/>
              <a:t> Timeline </a:t>
            </a:r>
            <a:r>
              <a:rPr lang="en-US" dirty="0" smtClean="0"/>
              <a:t>(attached)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2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600" b="1" dirty="0" smtClean="0"/>
              <a:t>WIOA Planning &amp; Stakeholder Engagement Structure</a:t>
            </a:r>
            <a:endParaRPr lang="en-US" sz="3600" b="1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4255185"/>
              </p:ext>
            </p:extLst>
          </p:nvPr>
        </p:nvGraphicFramePr>
        <p:xfrm>
          <a:off x="457200" y="1292087"/>
          <a:ext cx="8229600" cy="51882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15" name="Elbow Connector 14"/>
          <p:cNvCxnSpPr/>
          <p:nvPr/>
        </p:nvCxnSpPr>
        <p:spPr>
          <a:xfrm flipV="1">
            <a:off x="5335480" y="2525696"/>
            <a:ext cx="1075259" cy="784034"/>
          </a:xfrm>
          <a:prstGeom prst="bentConnector3">
            <a:avLst>
              <a:gd name="adj1" fmla="val 25967"/>
            </a:avLst>
          </a:prstGeom>
          <a:ln>
            <a:prstDash val="dash"/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>
            <a:off x="5555974" y="2352583"/>
            <a:ext cx="854765" cy="0"/>
          </a:xfrm>
          <a:prstGeom prst="straightConnector1">
            <a:avLst/>
          </a:prstGeom>
          <a:ln>
            <a:prstDash val="dash"/>
            <a:headEnd type="stealth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30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Demand-Driven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lvl="0" indent="0">
              <a:buNone/>
            </a:pPr>
            <a:r>
              <a:rPr lang="en-US" b="1" dirty="0" smtClean="0"/>
              <a:t>Steering Committee Topic </a:t>
            </a:r>
            <a:r>
              <a:rPr lang="en-US" b="1" dirty="0"/>
              <a:t>#1: Re-think approach </a:t>
            </a:r>
            <a:r>
              <a:rPr lang="en-US" dirty="0"/>
              <a:t>to workforce system, refocus service delivery models </a:t>
            </a:r>
            <a:r>
              <a:rPr lang="en-US" dirty="0" smtClean="0"/>
              <a:t>(“Demand Driven 2.0”)</a:t>
            </a:r>
            <a:endParaRPr lang="en-US" dirty="0"/>
          </a:p>
          <a:p>
            <a:pPr lvl="1"/>
            <a:r>
              <a:rPr lang="en-US" i="1" dirty="0"/>
              <a:t>Discussion: What does this mean in terms of systems-change and better outcomes for customers</a:t>
            </a:r>
            <a:r>
              <a:rPr lang="en-US" i="1" dirty="0" smtClean="0"/>
              <a:t>?</a:t>
            </a:r>
          </a:p>
          <a:p>
            <a:pPr lvl="1"/>
            <a:r>
              <a:rPr lang="en-US" i="1" dirty="0" smtClean="0"/>
              <a:t>Develop demand-driven matrix to share with Workgroups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41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88" y="637196"/>
            <a:ext cx="7765099" cy="5491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907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Demand-Driven Strategies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0" indent="0">
              <a:spcAft>
                <a:spcPts val="400"/>
              </a:spcAft>
              <a:buNone/>
            </a:pPr>
            <a:r>
              <a:rPr lang="en-US" b="1" dirty="0"/>
              <a:t>System Culture</a:t>
            </a:r>
          </a:p>
          <a:p>
            <a:pPr lvl="0">
              <a:spcAft>
                <a:spcPts val="400"/>
              </a:spcAft>
            </a:pPr>
            <a:r>
              <a:rPr lang="en-US" b="1" dirty="0"/>
              <a:t>Define “optimization” of system by business and job seekers </a:t>
            </a:r>
            <a:r>
              <a:rPr lang="en-US" dirty="0"/>
              <a:t>(e.g. high volume versus quality of service?)</a:t>
            </a:r>
          </a:p>
          <a:p>
            <a:pPr>
              <a:spcAft>
                <a:spcPts val="400"/>
              </a:spcAft>
            </a:pPr>
            <a:r>
              <a:rPr lang="en-US" b="1" dirty="0"/>
              <a:t>Incorporate a statewide set of “demand driven” principles (this document) in statewide policy, operations, staffing qualities </a:t>
            </a:r>
            <a:r>
              <a:rPr lang="en-US" dirty="0" err="1"/>
              <a:t>etc</a:t>
            </a:r>
            <a:r>
              <a:rPr lang="en-US" dirty="0"/>
              <a:t> as a “baseline” across system partners.</a:t>
            </a:r>
          </a:p>
          <a:p>
            <a:pPr lvl="0">
              <a:spcAft>
                <a:spcPts val="400"/>
              </a:spcAft>
            </a:pPr>
            <a:r>
              <a:rPr lang="en-US" b="1" dirty="0" smtClean="0"/>
              <a:t>Policy </a:t>
            </a:r>
            <a:r>
              <a:rPr lang="en-US" b="1" dirty="0"/>
              <a:t>/ Operational leaders rethink structure and service flow </a:t>
            </a:r>
            <a:r>
              <a:rPr lang="en-US" dirty="0"/>
              <a:t>based on “demand driven” principles</a:t>
            </a:r>
          </a:p>
          <a:p>
            <a:pPr marL="0" indent="0">
              <a:spcAft>
                <a:spcPts val="400"/>
              </a:spcAft>
              <a:buNone/>
            </a:pPr>
            <a:endParaRPr lang="en-US" b="1" dirty="0" smtClean="0"/>
          </a:p>
          <a:p>
            <a:pPr marL="0" indent="0">
              <a:spcAft>
                <a:spcPts val="400"/>
              </a:spcAft>
              <a:buNone/>
            </a:pPr>
            <a:r>
              <a:rPr lang="en-US" b="1" dirty="0" smtClean="0"/>
              <a:t>Intel on Business Demand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Design a state /regional process (through WIBs) to embed business hiring information across workforce partners.  </a:t>
            </a:r>
            <a:r>
              <a:rPr lang="en-US" dirty="0" smtClean="0"/>
              <a:t>Structure system to share, follow-up, and respond to business </a:t>
            </a:r>
            <a:r>
              <a:rPr lang="en-US" dirty="0" err="1" smtClean="0"/>
              <a:t>intel</a:t>
            </a:r>
            <a:r>
              <a:rPr lang="en-US" dirty="0" smtClean="0"/>
              <a:t>/feedback with staff and job seekers (e.g. Training on hiring requirement for Penn national through discussion with WIB, OSCC, Colleges </a:t>
            </a:r>
            <a:r>
              <a:rPr lang="en-US" dirty="0" err="1" smtClean="0"/>
              <a:t>etc</a:t>
            </a:r>
            <a:r>
              <a:rPr lang="en-US" dirty="0" smtClean="0"/>
              <a:t> that was used to train front line staff in recruitment process)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Design state policy (regional planning?) to ensure each region has a clearly defined set of career pathways </a:t>
            </a:r>
            <a:r>
              <a:rPr lang="en-US" dirty="0" smtClean="0"/>
              <a:t>that are critical to the region shared across partners (TANF, ABE </a:t>
            </a:r>
            <a:r>
              <a:rPr lang="en-US" dirty="0" err="1" smtClean="0"/>
              <a:t>etc</a:t>
            </a:r>
            <a:r>
              <a:rPr lang="en-US" dirty="0" smtClean="0"/>
              <a:t>).</a:t>
            </a:r>
          </a:p>
          <a:p>
            <a:pPr>
              <a:spcAft>
                <a:spcPts val="400"/>
              </a:spcAft>
            </a:pPr>
            <a:r>
              <a:rPr lang="en-US" b="1" dirty="0" smtClean="0"/>
              <a:t>Define and design statewide policy to promote expectations on use of labor market information</a:t>
            </a:r>
            <a:r>
              <a:rPr lang="en-US" dirty="0" smtClean="0"/>
              <a:t>, industry panels, business outreach, BSR </a:t>
            </a:r>
            <a:r>
              <a:rPr lang="en-US" dirty="0" err="1" smtClean="0"/>
              <a:t>intel</a:t>
            </a:r>
            <a:r>
              <a:rPr lang="en-US" dirty="0" smtClean="0"/>
              <a:t> in regional service design (WIB and OSCC standards)</a:t>
            </a:r>
          </a:p>
          <a:p>
            <a:pPr marL="0" indent="0">
              <a:spcAft>
                <a:spcPts val="400"/>
              </a:spcAft>
              <a:buNone/>
            </a:pPr>
            <a:endParaRPr lang="en-US" dirty="0" smtClean="0"/>
          </a:p>
          <a:p>
            <a:pPr>
              <a:spcAft>
                <a:spcPts val="400"/>
              </a:spcAft>
            </a:pP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05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Demand-Driven Strategies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2875"/>
            <a:ext cx="8229600" cy="4943192"/>
          </a:xfrm>
        </p:spPr>
        <p:txBody>
          <a:bodyPr>
            <a:normAutofit fontScale="47500" lnSpcReduction="20000"/>
          </a:bodyPr>
          <a:lstStyle/>
          <a:p>
            <a:pPr marL="0" lvl="0" indent="0">
              <a:spcAft>
                <a:spcPts val="240"/>
              </a:spcAft>
              <a:buNone/>
            </a:pPr>
            <a:r>
              <a:rPr lang="en-US" b="1" dirty="0"/>
              <a:t>Service Design</a:t>
            </a:r>
          </a:p>
          <a:p>
            <a:pPr lvl="0">
              <a:spcAft>
                <a:spcPts val="240"/>
              </a:spcAft>
            </a:pPr>
            <a:r>
              <a:rPr lang="en-US" b="1" dirty="0"/>
              <a:t>Outline statewide policy/practices</a:t>
            </a:r>
            <a:r>
              <a:rPr lang="en-US" dirty="0"/>
              <a:t> to support “universal access” and increase business engagement / increase job placement for high-need job </a:t>
            </a:r>
            <a:r>
              <a:rPr lang="en-US" dirty="0" smtClean="0"/>
              <a:t>seekers e.g.:</a:t>
            </a:r>
            <a:endParaRPr lang="en-US" dirty="0"/>
          </a:p>
          <a:p>
            <a:pPr lvl="1">
              <a:spcAft>
                <a:spcPts val="240"/>
              </a:spcAft>
            </a:pPr>
            <a:r>
              <a:rPr lang="en-US" b="1" dirty="0"/>
              <a:t>Identify required shifts in job responsibilities</a:t>
            </a:r>
            <a:r>
              <a:rPr lang="en-US" dirty="0"/>
              <a:t> / descriptions for WIB staff, Wagner Peyser, WIOA paid </a:t>
            </a:r>
            <a:r>
              <a:rPr lang="en-US" dirty="0" smtClean="0"/>
              <a:t>staff, core WIOA partner staff </a:t>
            </a:r>
            <a:r>
              <a:rPr lang="en-US" dirty="0"/>
              <a:t>etc. to ensure Career Center has capacity to engage and work with business.</a:t>
            </a:r>
          </a:p>
          <a:p>
            <a:pPr lvl="1">
              <a:spcAft>
                <a:spcPts val="240"/>
              </a:spcAft>
            </a:pPr>
            <a:r>
              <a:rPr lang="en-US" b="1" dirty="0"/>
              <a:t>Identify and promote models that increase job placement for customers with “barriers”</a:t>
            </a:r>
            <a:r>
              <a:rPr lang="en-US" dirty="0"/>
              <a:t> that are </a:t>
            </a:r>
            <a:r>
              <a:rPr lang="en-US" i="1" dirty="0"/>
              <a:t>designed on </a:t>
            </a:r>
            <a:r>
              <a:rPr lang="en-US" dirty="0"/>
              <a:t>the requirements of an industry/ pathway for that population.</a:t>
            </a:r>
          </a:p>
          <a:p>
            <a:pPr lvl="1">
              <a:spcAft>
                <a:spcPts val="240"/>
              </a:spcAft>
            </a:pPr>
            <a:r>
              <a:rPr lang="en-US" b="1" dirty="0"/>
              <a:t>Create a statewide strategy to increase use of “</a:t>
            </a:r>
            <a:r>
              <a:rPr lang="en-US" b="1" dirty="0" smtClean="0"/>
              <a:t>business-based</a:t>
            </a:r>
            <a:r>
              <a:rPr lang="en-US" b="1" dirty="0"/>
              <a:t>” models</a:t>
            </a:r>
            <a:r>
              <a:rPr lang="en-US" dirty="0"/>
              <a:t> like “talent pipelines”, apprenticeship, internships, and other models for mainstream service delivery</a:t>
            </a:r>
            <a:r>
              <a:rPr lang="en-US" dirty="0" smtClean="0"/>
              <a:t>.</a:t>
            </a:r>
          </a:p>
          <a:p>
            <a:pPr marL="0" indent="0">
              <a:spcAft>
                <a:spcPts val="240"/>
              </a:spcAft>
              <a:buNone/>
            </a:pPr>
            <a:endParaRPr lang="en-US" dirty="0" smtClean="0"/>
          </a:p>
          <a:p>
            <a:pPr marL="0" indent="0">
              <a:spcAft>
                <a:spcPts val="240"/>
              </a:spcAft>
              <a:buNone/>
            </a:pPr>
            <a:r>
              <a:rPr lang="en-US" b="1" dirty="0" smtClean="0"/>
              <a:t>Professional Development</a:t>
            </a:r>
            <a:endParaRPr lang="en-US" b="1" dirty="0"/>
          </a:p>
          <a:p>
            <a:pPr lvl="0">
              <a:spcAft>
                <a:spcPts val="240"/>
              </a:spcAft>
            </a:pPr>
            <a:r>
              <a:rPr lang="en-US" b="1" dirty="0"/>
              <a:t>Layout framework for statewide professional </a:t>
            </a:r>
            <a:r>
              <a:rPr lang="en-US" b="1" dirty="0" smtClean="0"/>
              <a:t>development</a:t>
            </a:r>
            <a:endParaRPr lang="en-US" dirty="0"/>
          </a:p>
          <a:p>
            <a:pPr marL="0" indent="0">
              <a:spcAft>
                <a:spcPts val="240"/>
              </a:spcAft>
              <a:buNone/>
            </a:pPr>
            <a:endParaRPr lang="en-US" b="1" dirty="0" smtClean="0"/>
          </a:p>
          <a:p>
            <a:pPr marL="0" indent="0">
              <a:spcAft>
                <a:spcPts val="240"/>
              </a:spcAft>
              <a:buNone/>
            </a:pPr>
            <a:r>
              <a:rPr lang="en-US" b="1" dirty="0" smtClean="0"/>
              <a:t>Performance Results</a:t>
            </a:r>
          </a:p>
          <a:p>
            <a:pPr>
              <a:spcAft>
                <a:spcPts val="240"/>
              </a:spcAft>
            </a:pPr>
            <a:r>
              <a:rPr lang="en-US" b="1" dirty="0" smtClean="0"/>
              <a:t>Develop </a:t>
            </a:r>
            <a:r>
              <a:rPr lang="en-US" b="1" dirty="0"/>
              <a:t>baseline for CSI</a:t>
            </a:r>
            <a:r>
              <a:rPr lang="en-US" dirty="0"/>
              <a:t> (customer service indexing) metrics, including both business and job seeker performance metrics.</a:t>
            </a:r>
          </a:p>
          <a:p>
            <a:pPr>
              <a:spcAft>
                <a:spcPts val="240"/>
              </a:spcAft>
            </a:pPr>
            <a:r>
              <a:rPr lang="en-US" b="1" dirty="0"/>
              <a:t>New metrics for business outcomes</a:t>
            </a:r>
            <a:endParaRPr lang="en-US" dirty="0"/>
          </a:p>
          <a:p>
            <a:pPr lvl="0">
              <a:spcAft>
                <a:spcPts val="240"/>
              </a:spcAft>
            </a:pPr>
            <a:r>
              <a:rPr lang="en-US" b="1" dirty="0" smtClean="0"/>
              <a:t>Increase </a:t>
            </a:r>
            <a:r>
              <a:rPr lang="en-US" b="1" dirty="0"/>
              <a:t>and measure credentials for job seekers</a:t>
            </a:r>
            <a:r>
              <a:rPr lang="en-US" dirty="0"/>
              <a:t> (industry need</a:t>
            </a:r>
            <a:r>
              <a:rPr lang="en-US" dirty="0" smtClean="0"/>
              <a:t>)</a:t>
            </a:r>
          </a:p>
          <a:p>
            <a:pPr marL="0" lvl="0" indent="0">
              <a:spcAft>
                <a:spcPts val="240"/>
              </a:spcAft>
              <a:buNone/>
            </a:pPr>
            <a:endParaRPr lang="en-US" b="1" dirty="0" smtClean="0"/>
          </a:p>
          <a:p>
            <a:pPr marL="0" lvl="0" indent="0">
              <a:spcAft>
                <a:spcPts val="240"/>
              </a:spcAft>
              <a:buNone/>
            </a:pPr>
            <a:r>
              <a:rPr lang="en-US" b="1" dirty="0" smtClean="0"/>
              <a:t>Funding</a:t>
            </a:r>
            <a:endParaRPr lang="en-US" b="1" dirty="0"/>
          </a:p>
          <a:p>
            <a:pPr lvl="0">
              <a:spcAft>
                <a:spcPts val="240"/>
              </a:spcAft>
            </a:pPr>
            <a:r>
              <a:rPr lang="en-US" b="1" dirty="0" smtClean="0"/>
              <a:t>Create </a:t>
            </a:r>
            <a:r>
              <a:rPr lang="en-US" b="1" dirty="0"/>
              <a:t>WIB standards &amp; accountability framework</a:t>
            </a:r>
            <a:r>
              <a:rPr lang="en-US" dirty="0"/>
              <a:t> to incentivize demand-driven funding </a:t>
            </a:r>
            <a:r>
              <a:rPr lang="en-US" dirty="0" smtClean="0"/>
              <a:t>growth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912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Partnership Model for Effective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799560" cy="4728172"/>
          </a:xfrm>
        </p:spPr>
        <p:txBody>
          <a:bodyPr>
            <a:normAutofit fontScale="77500" lnSpcReduction="20000"/>
          </a:bodyPr>
          <a:lstStyle/>
          <a:p>
            <a:pPr marL="0" lvl="0" indent="0">
              <a:buNone/>
            </a:pPr>
            <a:r>
              <a:rPr lang="en-US" b="1" dirty="0"/>
              <a:t>Steering Committee </a:t>
            </a:r>
            <a:r>
              <a:rPr lang="en-US" b="1" dirty="0" smtClean="0"/>
              <a:t>Topic </a:t>
            </a:r>
            <a:r>
              <a:rPr lang="en-US" b="1" dirty="0"/>
              <a:t>#2: Define effective services across workforce partners.</a:t>
            </a:r>
            <a:endParaRPr lang="en-US" dirty="0"/>
          </a:p>
          <a:p>
            <a:pPr lvl="1"/>
            <a:r>
              <a:rPr lang="en-US" i="1" dirty="0"/>
              <a:t>Discussion: How can </a:t>
            </a:r>
            <a:r>
              <a:rPr lang="en-US" i="1" u="sng" dirty="0"/>
              <a:t>statewide partnerships improve outcomes</a:t>
            </a:r>
            <a:r>
              <a:rPr lang="en-US" i="1" dirty="0"/>
              <a:t> for job seekers, employers and youth?</a:t>
            </a:r>
            <a:endParaRPr lang="en-US" dirty="0"/>
          </a:p>
          <a:p>
            <a:pPr lvl="0"/>
            <a:r>
              <a:rPr lang="en-US" i="1" dirty="0"/>
              <a:t>Implications for operating funding and services? (e.g. Co-location of staff, resource sharing, new referral and follow up processes, data analysis to show improved outcomes?)</a:t>
            </a:r>
            <a:endParaRPr lang="en-US" dirty="0"/>
          </a:p>
          <a:p>
            <a:r>
              <a:rPr lang="en-US" i="1" dirty="0"/>
              <a:t>How should the state design WIOA Infrastructure Funding (core programs provide resources to Career Centers</a:t>
            </a:r>
            <a:r>
              <a:rPr lang="en-US" i="1" dirty="0" smtClean="0"/>
              <a:t>)?</a:t>
            </a:r>
          </a:p>
          <a:p>
            <a:r>
              <a:rPr lang="en-US" i="1" dirty="0" smtClean="0"/>
              <a:t>State level MOU with WIOA partners to define common partnership requirements (</a:t>
            </a:r>
            <a:r>
              <a:rPr lang="en-US" dirty="0"/>
              <a:t>(foundation for regional MOUs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65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36" y="470781"/>
            <a:ext cx="8890503" cy="5895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DRAFT - DISCUSSION ONLY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754081-17C4-E148-811E-1AEFDE6A20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6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462</TotalTime>
  <Words>1274</Words>
  <Application>Microsoft Office PowerPoint</Application>
  <PresentationFormat>On-screen Show (4:3)</PresentationFormat>
  <Paragraphs>160</Paragraphs>
  <Slides>13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WIOA Implementation </vt:lpstr>
      <vt:lpstr>WIOA Steering Committee</vt:lpstr>
      <vt:lpstr>WIOA Planning &amp; Stakeholder Engagement Structure</vt:lpstr>
      <vt:lpstr>Demand-Driven</vt:lpstr>
      <vt:lpstr>PowerPoint Presentation</vt:lpstr>
      <vt:lpstr>Demand-Driven Strategies</vt:lpstr>
      <vt:lpstr>Demand-Driven Strategies</vt:lpstr>
      <vt:lpstr>Partnership Model for Effective Services</vt:lpstr>
      <vt:lpstr>PowerPoint Presentation</vt:lpstr>
      <vt:lpstr>Job Seeker Customer Flow = Policy/Operational Strategies</vt:lpstr>
      <vt:lpstr>Pathways for Key Populations</vt:lpstr>
      <vt:lpstr>PowerPoint Presentation</vt:lpstr>
      <vt:lpstr>Information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oreProperties xmlns="http://schemas.openxmlformats.org/package/2006/metadata/core-properties" xmlns:cp="http://schemas.openxmlformats.org/package/2006/metadata/core-properties" xmlns:dc="http://purl.org/dc/elements/1.1/" xmlns:dcterms="http://purl.org/dc/terms/" xmlns:xsi="http://www.w3.org/2001/XMLSchema-instance">
  <dcterms:created xsi:type="dcterms:W3CDTF">2015-02-11T03:42:21Z</dcterms:created>
  <dc:creator>Robbie Price</dc:creator>
  <lastModifiedBy>James, Jennifer (EOLWD)</lastModifiedBy>
  <lastPrinted>2015-09-01T22:01:31Z</lastPrinted>
  <dcterms:modified xsi:type="dcterms:W3CDTF">2015-09-01T22:02:26Z</dcterms:modified>
  <revision>49</revision>
  <dc:title>PowerPoint Presentation</dc:title>
</coreProperties>
</file>