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9"/>
  </p:notesMasterIdLst>
  <p:handoutMasterIdLst>
    <p:handoutMasterId r:id="rId50"/>
  </p:handoutMasterIdLst>
  <p:sldIdLst>
    <p:sldId id="358" r:id="rId5"/>
    <p:sldId id="359" r:id="rId6"/>
    <p:sldId id="339" r:id="rId7"/>
    <p:sldId id="363" r:id="rId8"/>
    <p:sldId id="312" r:id="rId9"/>
    <p:sldId id="337" r:id="rId10"/>
    <p:sldId id="291" r:id="rId11"/>
    <p:sldId id="325" r:id="rId12"/>
    <p:sldId id="372" r:id="rId13"/>
    <p:sldId id="373" r:id="rId14"/>
    <p:sldId id="326" r:id="rId15"/>
    <p:sldId id="295" r:id="rId16"/>
    <p:sldId id="353" r:id="rId17"/>
    <p:sldId id="340" r:id="rId18"/>
    <p:sldId id="324" r:id="rId19"/>
    <p:sldId id="341" r:id="rId20"/>
    <p:sldId id="342" r:id="rId21"/>
    <p:sldId id="375" r:id="rId22"/>
    <p:sldId id="376" r:id="rId23"/>
    <p:sldId id="327" r:id="rId24"/>
    <p:sldId id="300" r:id="rId25"/>
    <p:sldId id="344" r:id="rId26"/>
    <p:sldId id="343" r:id="rId27"/>
    <p:sldId id="345" r:id="rId28"/>
    <p:sldId id="346" r:id="rId29"/>
    <p:sldId id="377" r:id="rId30"/>
    <p:sldId id="379" r:id="rId31"/>
    <p:sldId id="329" r:id="rId32"/>
    <p:sldId id="352" r:id="rId33"/>
    <p:sldId id="370" r:id="rId34"/>
    <p:sldId id="354" r:id="rId35"/>
    <p:sldId id="357" r:id="rId36"/>
    <p:sldId id="380" r:id="rId37"/>
    <p:sldId id="381" r:id="rId38"/>
    <p:sldId id="382" r:id="rId39"/>
    <p:sldId id="383" r:id="rId40"/>
    <p:sldId id="384" r:id="rId41"/>
    <p:sldId id="386" r:id="rId42"/>
    <p:sldId id="387" r:id="rId43"/>
    <p:sldId id="306" r:id="rId44"/>
    <p:sldId id="385" r:id="rId45"/>
    <p:sldId id="305" r:id="rId46"/>
    <p:sldId id="371" r:id="rId47"/>
    <p:sldId id="314" r:id="rId48"/>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4CF"/>
    <a:srgbClr val="0000FF"/>
    <a:srgbClr val="003B5D"/>
    <a:srgbClr val="009876"/>
    <a:srgbClr val="06034B"/>
    <a:srgbClr val="001998"/>
    <a:srgbClr val="223651"/>
    <a:srgbClr val="139876"/>
    <a:srgbClr val="7D3379"/>
    <a:srgbClr val="1126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27F590-66D4-4940-A368-49F237001B0A}" v="186" dt="2026-06-05T13:42:43.9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0" autoAdjust="0"/>
    <p:restoredTop sz="94673" autoAdjust="0"/>
  </p:normalViewPr>
  <p:slideViewPr>
    <p:cSldViewPr snapToGrid="0" snapToObjects="1">
      <p:cViewPr>
        <p:scale>
          <a:sx n="100" d="100"/>
          <a:sy n="100" d="100"/>
        </p:scale>
        <p:origin x="1248" y="186"/>
      </p:cViewPr>
      <p:guideLst>
        <p:guide orient="horz" pos="2160"/>
        <p:guide pos="2880"/>
      </p:guideLst>
    </p:cSldViewPr>
  </p:slideViewPr>
  <p:outlineViewPr>
    <p:cViewPr>
      <p:scale>
        <a:sx n="33" d="100"/>
        <a:sy n="33" d="100"/>
      </p:scale>
      <p:origin x="0" y="-25494"/>
    </p:cViewPr>
  </p:outlin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76" d="100"/>
          <a:sy n="76" d="100"/>
        </p:scale>
        <p:origin x="361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8D449-D445-4D51-96BD-D3C812720710}"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627B3843-719B-4586-B3CA-B2DEF786CE6D}">
      <dgm:prSet phldrT="[Text]"/>
      <dgm:spPr>
        <a:solidFill>
          <a:schemeClr val="bg2">
            <a:lumMod val="20000"/>
            <a:lumOff val="80000"/>
          </a:schemeClr>
        </a:solidFill>
      </dgm:spPr>
      <dgm:t>
        <a:bodyPr/>
        <a:lstStyle/>
        <a:p>
          <a:r>
            <a:rPr lang="en-US" dirty="0">
              <a:solidFill>
                <a:schemeClr val="tx2"/>
              </a:solidFill>
            </a:rPr>
            <a:t>PIRL</a:t>
          </a:r>
        </a:p>
      </dgm:t>
    </dgm:pt>
    <dgm:pt modelId="{45B5E9D3-ACD7-4B3B-B96A-C304E239FE3A}" type="parTrans" cxnId="{C7A3C0C4-0872-44D8-9405-2EFE076102F8}">
      <dgm:prSet/>
      <dgm:spPr/>
      <dgm:t>
        <a:bodyPr/>
        <a:lstStyle/>
        <a:p>
          <a:endParaRPr lang="en-US"/>
        </a:p>
      </dgm:t>
    </dgm:pt>
    <dgm:pt modelId="{E7E64986-A21C-4A5F-8244-C4C677E0D2E9}" type="sibTrans" cxnId="{C7A3C0C4-0872-44D8-9405-2EFE076102F8}">
      <dgm:prSet/>
      <dgm:spPr/>
      <dgm:t>
        <a:bodyPr/>
        <a:lstStyle/>
        <a:p>
          <a:endParaRPr lang="en-US"/>
        </a:p>
      </dgm:t>
    </dgm:pt>
    <dgm:pt modelId="{AEB4B39D-C19D-4F79-B25A-E6D4A1CACBD4}">
      <dgm:prSet phldrT="[Text]"/>
      <dgm:spPr>
        <a:solidFill>
          <a:schemeClr val="accent5">
            <a:lumMod val="20000"/>
            <a:lumOff val="80000"/>
          </a:schemeClr>
        </a:solidFill>
      </dgm:spPr>
      <dgm:t>
        <a:bodyPr/>
        <a:lstStyle/>
        <a:p>
          <a:r>
            <a:rPr lang="en-US" dirty="0">
              <a:solidFill>
                <a:schemeClr val="tx2"/>
              </a:solidFill>
            </a:rPr>
            <a:t>USDOL</a:t>
          </a:r>
        </a:p>
      </dgm:t>
    </dgm:pt>
    <dgm:pt modelId="{E510AE9E-D44D-447C-B174-7141F19EAECD}" type="parTrans" cxnId="{B8CC1C88-067B-4615-BBD7-6E6133EFA7E9}">
      <dgm:prSet/>
      <dgm:spPr/>
      <dgm:t>
        <a:bodyPr/>
        <a:lstStyle/>
        <a:p>
          <a:endParaRPr lang="en-US"/>
        </a:p>
      </dgm:t>
    </dgm:pt>
    <dgm:pt modelId="{7E9D96FB-43F0-4EA8-9811-FF14435CDF2A}" type="sibTrans" cxnId="{B8CC1C88-067B-4615-BBD7-6E6133EFA7E9}">
      <dgm:prSet/>
      <dgm:spPr/>
      <dgm:t>
        <a:bodyPr/>
        <a:lstStyle/>
        <a:p>
          <a:endParaRPr lang="en-US"/>
        </a:p>
      </dgm:t>
    </dgm:pt>
    <dgm:pt modelId="{178859F0-E7AB-4523-98FB-5B9573C8C56A}">
      <dgm:prSet phldrT="[Text]"/>
      <dgm:spPr>
        <a:solidFill>
          <a:schemeClr val="accent3">
            <a:lumMod val="20000"/>
            <a:lumOff val="80000"/>
          </a:schemeClr>
        </a:solidFill>
      </dgm:spPr>
      <dgm:t>
        <a:bodyPr/>
        <a:lstStyle/>
        <a:p>
          <a:r>
            <a:rPr lang="en-US" dirty="0">
              <a:solidFill>
                <a:schemeClr val="tx2"/>
              </a:solidFill>
            </a:rPr>
            <a:t>Wage Data</a:t>
          </a:r>
        </a:p>
      </dgm:t>
    </dgm:pt>
    <dgm:pt modelId="{AEEC874C-7B5D-4A0D-B29D-9CA2C69973A5}" type="parTrans" cxnId="{99EABA82-EC65-4B01-98C8-F7A79F92A0E8}">
      <dgm:prSet/>
      <dgm:spPr/>
      <dgm:t>
        <a:bodyPr/>
        <a:lstStyle/>
        <a:p>
          <a:endParaRPr lang="en-US"/>
        </a:p>
      </dgm:t>
    </dgm:pt>
    <dgm:pt modelId="{9888B1FA-9659-446A-B20C-1B043BC0CB30}" type="sibTrans" cxnId="{99EABA82-EC65-4B01-98C8-F7A79F92A0E8}">
      <dgm:prSet/>
      <dgm:spPr/>
      <dgm:t>
        <a:bodyPr/>
        <a:lstStyle/>
        <a:p>
          <a:endParaRPr lang="en-US"/>
        </a:p>
      </dgm:t>
    </dgm:pt>
    <dgm:pt modelId="{B51F8A43-1761-4102-8793-573E135AB014}">
      <dgm:prSet phldrT="[Text]"/>
      <dgm:spPr>
        <a:solidFill>
          <a:schemeClr val="accent4">
            <a:lumMod val="20000"/>
            <a:lumOff val="80000"/>
          </a:schemeClr>
        </a:solidFill>
      </dgm:spPr>
      <dgm:t>
        <a:bodyPr/>
        <a:lstStyle/>
        <a:p>
          <a:r>
            <a:rPr lang="en-US" dirty="0">
              <a:solidFill>
                <a:schemeClr val="tx2"/>
              </a:solidFill>
            </a:rPr>
            <a:t>MOSES Data</a:t>
          </a:r>
        </a:p>
      </dgm:t>
    </dgm:pt>
    <dgm:pt modelId="{A748EA30-7388-49FD-8C83-064768BB80F6}" type="parTrans" cxnId="{B401DBD1-20CE-463F-8EF8-74BD7DA5B91D}">
      <dgm:prSet/>
      <dgm:spPr/>
      <dgm:t>
        <a:bodyPr/>
        <a:lstStyle/>
        <a:p>
          <a:endParaRPr lang="en-US"/>
        </a:p>
      </dgm:t>
    </dgm:pt>
    <dgm:pt modelId="{A708ABF2-6403-428B-AC19-86B12523B840}" type="sibTrans" cxnId="{B401DBD1-20CE-463F-8EF8-74BD7DA5B91D}">
      <dgm:prSet/>
      <dgm:spPr/>
      <dgm:t>
        <a:bodyPr/>
        <a:lstStyle/>
        <a:p>
          <a:endParaRPr lang="en-US"/>
        </a:p>
      </dgm:t>
    </dgm:pt>
    <dgm:pt modelId="{DC961609-9BA9-4943-9987-53B53AC1A5C5}">
      <dgm:prSet phldrT="[Text]"/>
      <dgm:spPr>
        <a:solidFill>
          <a:schemeClr val="accent3">
            <a:lumMod val="20000"/>
            <a:lumOff val="80000"/>
          </a:schemeClr>
        </a:solidFill>
      </dgm:spPr>
      <dgm:t>
        <a:bodyPr/>
        <a:lstStyle/>
        <a:p>
          <a:r>
            <a:rPr lang="en-US" dirty="0">
              <a:solidFill>
                <a:schemeClr val="tx2"/>
              </a:solidFill>
            </a:rPr>
            <a:t>SWIS</a:t>
          </a:r>
        </a:p>
      </dgm:t>
    </dgm:pt>
    <dgm:pt modelId="{9A68945F-E133-4384-9358-AD11C6A44104}" type="parTrans" cxnId="{B38753CA-5C79-420C-AFC1-9C34E04EB0B6}">
      <dgm:prSet/>
      <dgm:spPr/>
      <dgm:t>
        <a:bodyPr/>
        <a:lstStyle/>
        <a:p>
          <a:endParaRPr lang="en-US"/>
        </a:p>
      </dgm:t>
    </dgm:pt>
    <dgm:pt modelId="{51063B4B-4627-4678-9EE7-3812B6049A7B}" type="sibTrans" cxnId="{B38753CA-5C79-420C-AFC1-9C34E04EB0B6}">
      <dgm:prSet/>
      <dgm:spPr/>
      <dgm:t>
        <a:bodyPr/>
        <a:lstStyle/>
        <a:p>
          <a:endParaRPr lang="en-US"/>
        </a:p>
      </dgm:t>
    </dgm:pt>
    <dgm:pt modelId="{CD35E737-BB42-4949-84DD-03A2571BB821}">
      <dgm:prSet phldrT="[Text]"/>
      <dgm:spPr>
        <a:solidFill>
          <a:schemeClr val="accent3">
            <a:lumMod val="20000"/>
            <a:lumOff val="80000"/>
          </a:schemeClr>
        </a:solidFill>
      </dgm:spPr>
      <dgm:t>
        <a:bodyPr/>
        <a:lstStyle/>
        <a:p>
          <a:r>
            <a:rPr lang="en-US" dirty="0">
              <a:solidFill>
                <a:schemeClr val="tx2"/>
              </a:solidFill>
            </a:rPr>
            <a:t>DUA</a:t>
          </a:r>
        </a:p>
      </dgm:t>
    </dgm:pt>
    <dgm:pt modelId="{C273B5FB-5000-49ED-95D0-5CBECF8FDD21}" type="sibTrans" cxnId="{F953295D-64A6-4E3C-9C25-1952E4795B67}">
      <dgm:prSet/>
      <dgm:spPr/>
      <dgm:t>
        <a:bodyPr/>
        <a:lstStyle/>
        <a:p>
          <a:endParaRPr lang="en-US"/>
        </a:p>
      </dgm:t>
    </dgm:pt>
    <dgm:pt modelId="{42AAA98C-139B-4E0C-9331-4AB865B37858}" type="parTrans" cxnId="{F953295D-64A6-4E3C-9C25-1952E4795B67}">
      <dgm:prSet/>
      <dgm:spPr/>
      <dgm:t>
        <a:bodyPr/>
        <a:lstStyle/>
        <a:p>
          <a:endParaRPr lang="en-US"/>
        </a:p>
      </dgm:t>
    </dgm:pt>
    <dgm:pt modelId="{6609FD82-6277-498A-91F7-8E380CB8023F}" type="pres">
      <dgm:prSet presAssocID="{0558D449-D445-4D51-96BD-D3C812720710}" presName="Name0" presStyleCnt="0">
        <dgm:presLayoutVars>
          <dgm:chMax val="1"/>
          <dgm:chPref val="1"/>
          <dgm:dir/>
          <dgm:animOne val="branch"/>
          <dgm:animLvl val="lvl"/>
        </dgm:presLayoutVars>
      </dgm:prSet>
      <dgm:spPr/>
    </dgm:pt>
    <dgm:pt modelId="{C572354B-A7D6-4D9C-A5A9-1736475A117D}" type="pres">
      <dgm:prSet presAssocID="{627B3843-719B-4586-B3CA-B2DEF786CE6D}" presName="textCenter" presStyleLbl="node1" presStyleIdx="0" presStyleCnt="6" custLinFactX="-4854" custLinFactNeighborX="-100000" custLinFactNeighborY="-13897"/>
      <dgm:spPr/>
    </dgm:pt>
    <dgm:pt modelId="{06DC2CB0-4B5E-4EC7-B752-A652723DA96B}" type="pres">
      <dgm:prSet presAssocID="{627B3843-719B-4586-B3CA-B2DEF786CE6D}" presName="cycle_1" presStyleCnt="0"/>
      <dgm:spPr/>
    </dgm:pt>
    <dgm:pt modelId="{1D1CC5BC-C539-42CA-9BD2-56988447A215}" type="pres">
      <dgm:prSet presAssocID="{AEB4B39D-C19D-4F79-B25A-E6D4A1CACBD4}" presName="childCenter1" presStyleLbl="node1" presStyleIdx="1" presStyleCnt="6" custScaleX="185121" custScaleY="150047" custLinFactNeighborX="-47897" custLinFactNeighborY="4853"/>
      <dgm:spPr/>
    </dgm:pt>
    <dgm:pt modelId="{A5F6B457-32FC-4C31-846C-B75A16953469}" type="pres">
      <dgm:prSet presAssocID="{E510AE9E-D44D-447C-B174-7141F19EAECD}" presName="Name144" presStyleLbl="parChTrans1D2" presStyleIdx="0" presStyleCnt="3"/>
      <dgm:spPr/>
    </dgm:pt>
    <dgm:pt modelId="{C673BEE5-17DD-4179-8A3D-235CA5A918A0}" type="pres">
      <dgm:prSet presAssocID="{627B3843-719B-4586-B3CA-B2DEF786CE6D}" presName="cycle_2" presStyleCnt="0"/>
      <dgm:spPr/>
    </dgm:pt>
    <dgm:pt modelId="{91172409-BCFA-4AB6-8679-5BDD9A670FCC}" type="pres">
      <dgm:prSet presAssocID="{178859F0-E7AB-4523-98FB-5B9573C8C56A}" presName="childCenter2" presStyleLbl="node1" presStyleIdx="2" presStyleCnt="6" custScaleX="311243" custScaleY="269663" custLinFactNeighborX="5191" custLinFactNeighborY="308"/>
      <dgm:spPr/>
    </dgm:pt>
    <dgm:pt modelId="{E38BAC33-6EC4-4252-9B99-14C3E58711F3}" type="pres">
      <dgm:prSet presAssocID="{9A68945F-E133-4384-9358-AD11C6A44104}" presName="Name218" presStyleLbl="parChTrans1D3" presStyleIdx="0" presStyleCnt="2"/>
      <dgm:spPr/>
    </dgm:pt>
    <dgm:pt modelId="{EF2B0B2A-9D29-4ACE-ABDC-2FE5ABF2DA31}" type="pres">
      <dgm:prSet presAssocID="{DC961609-9BA9-4943-9987-53B53AC1A5C5}" presName="text2" presStyleLbl="node1" presStyleIdx="3" presStyleCnt="6" custRadScaleRad="208189" custRadScaleInc="2567">
        <dgm:presLayoutVars>
          <dgm:bulletEnabled val="1"/>
        </dgm:presLayoutVars>
      </dgm:prSet>
      <dgm:spPr/>
    </dgm:pt>
    <dgm:pt modelId="{47D54E9C-E93E-4E11-8D44-DDFEB58E28DC}" type="pres">
      <dgm:prSet presAssocID="{42AAA98C-139B-4E0C-9331-4AB865B37858}" presName="Name218" presStyleLbl="parChTrans1D3" presStyleIdx="1" presStyleCnt="2"/>
      <dgm:spPr/>
    </dgm:pt>
    <dgm:pt modelId="{02D16622-CE38-44F3-ACB7-AA125AD78E1C}" type="pres">
      <dgm:prSet presAssocID="{CD35E737-BB42-4949-84DD-03A2571BB821}" presName="text2" presStyleLbl="node1" presStyleIdx="4" presStyleCnt="6" custRadScaleRad="215048" custRadScaleInc="-69119">
        <dgm:presLayoutVars>
          <dgm:bulletEnabled val="1"/>
        </dgm:presLayoutVars>
      </dgm:prSet>
      <dgm:spPr/>
    </dgm:pt>
    <dgm:pt modelId="{B60D232C-3004-4836-B9C8-F536C1287383}" type="pres">
      <dgm:prSet presAssocID="{AEEC874C-7B5D-4A0D-B29D-9CA2C69973A5}" presName="Name221" presStyleLbl="parChTrans1D2" presStyleIdx="1" presStyleCnt="3"/>
      <dgm:spPr/>
    </dgm:pt>
    <dgm:pt modelId="{07778F2D-5945-47AA-B608-B8A73D09240D}" type="pres">
      <dgm:prSet presAssocID="{627B3843-719B-4586-B3CA-B2DEF786CE6D}" presName="cycle_3" presStyleCnt="0"/>
      <dgm:spPr/>
    </dgm:pt>
    <dgm:pt modelId="{F8A47E36-88AD-43E1-99EC-67794FD478A3}" type="pres">
      <dgm:prSet presAssocID="{B51F8A43-1761-4102-8793-573E135AB014}" presName="childCenter3" presStyleLbl="node1" presStyleIdx="5" presStyleCnt="6" custScaleX="358376" custScaleY="256683" custLinFactNeighborX="-87470" custLinFactNeighborY="-9885"/>
      <dgm:spPr/>
    </dgm:pt>
    <dgm:pt modelId="{028FFA5E-DE8E-40EC-A791-1C3CBC5B37E1}" type="pres">
      <dgm:prSet presAssocID="{A748EA30-7388-49FD-8C83-064768BB80F6}" presName="Name288" presStyleLbl="parChTrans1D2" presStyleIdx="2" presStyleCnt="3"/>
      <dgm:spPr/>
    </dgm:pt>
  </dgm:ptLst>
  <dgm:cxnLst>
    <dgm:cxn modelId="{7F387A1D-0BAE-4F37-B66E-CEDB75D2441B}" type="presOf" srcId="{9A68945F-E133-4384-9358-AD11C6A44104}" destId="{E38BAC33-6EC4-4252-9B99-14C3E58711F3}" srcOrd="0" destOrd="0" presId="urn:microsoft.com/office/officeart/2008/layout/RadialCluster"/>
    <dgm:cxn modelId="{60263C21-BE75-4E3F-93FD-74244579C032}" type="presOf" srcId="{CD35E737-BB42-4949-84DD-03A2571BB821}" destId="{02D16622-CE38-44F3-ACB7-AA125AD78E1C}" srcOrd="0" destOrd="0" presId="urn:microsoft.com/office/officeart/2008/layout/RadialCluster"/>
    <dgm:cxn modelId="{7B6CDD21-5896-42FA-9167-1C04BC471FDB}" type="presOf" srcId="{0558D449-D445-4D51-96BD-D3C812720710}" destId="{6609FD82-6277-498A-91F7-8E380CB8023F}" srcOrd="0" destOrd="0" presId="urn:microsoft.com/office/officeart/2008/layout/RadialCluster"/>
    <dgm:cxn modelId="{F953295D-64A6-4E3C-9C25-1952E4795B67}" srcId="{178859F0-E7AB-4523-98FB-5B9573C8C56A}" destId="{CD35E737-BB42-4949-84DD-03A2571BB821}" srcOrd="1" destOrd="0" parTransId="{42AAA98C-139B-4E0C-9331-4AB865B37858}" sibTransId="{C273B5FB-5000-49ED-95D0-5CBECF8FDD21}"/>
    <dgm:cxn modelId="{83A12C4E-54C1-4129-945A-CA6B5B874131}" type="presOf" srcId="{AEB4B39D-C19D-4F79-B25A-E6D4A1CACBD4}" destId="{1D1CC5BC-C539-42CA-9BD2-56988447A215}" srcOrd="0" destOrd="0" presId="urn:microsoft.com/office/officeart/2008/layout/RadialCluster"/>
    <dgm:cxn modelId="{2589F06F-464B-448F-89C9-95F4A4B87C02}" type="presOf" srcId="{178859F0-E7AB-4523-98FB-5B9573C8C56A}" destId="{91172409-BCFA-4AB6-8679-5BDD9A670FCC}" srcOrd="0" destOrd="0" presId="urn:microsoft.com/office/officeart/2008/layout/RadialCluster"/>
    <dgm:cxn modelId="{99EABA82-EC65-4B01-98C8-F7A79F92A0E8}" srcId="{627B3843-719B-4586-B3CA-B2DEF786CE6D}" destId="{178859F0-E7AB-4523-98FB-5B9573C8C56A}" srcOrd="1" destOrd="0" parTransId="{AEEC874C-7B5D-4A0D-B29D-9CA2C69973A5}" sibTransId="{9888B1FA-9659-446A-B20C-1B043BC0CB30}"/>
    <dgm:cxn modelId="{B8CC1C88-067B-4615-BBD7-6E6133EFA7E9}" srcId="{627B3843-719B-4586-B3CA-B2DEF786CE6D}" destId="{AEB4B39D-C19D-4F79-B25A-E6D4A1CACBD4}" srcOrd="0" destOrd="0" parTransId="{E510AE9E-D44D-447C-B174-7141F19EAECD}" sibTransId="{7E9D96FB-43F0-4EA8-9811-FF14435CDF2A}"/>
    <dgm:cxn modelId="{9634A589-9439-4A61-ABE7-A500DA45E4A4}" type="presOf" srcId="{627B3843-719B-4586-B3CA-B2DEF786CE6D}" destId="{C572354B-A7D6-4D9C-A5A9-1736475A117D}" srcOrd="0" destOrd="0" presId="urn:microsoft.com/office/officeart/2008/layout/RadialCluster"/>
    <dgm:cxn modelId="{F160229F-732B-41D9-BBD2-40C9709D71B0}" type="presOf" srcId="{42AAA98C-139B-4E0C-9331-4AB865B37858}" destId="{47D54E9C-E93E-4E11-8D44-DDFEB58E28DC}" srcOrd="0" destOrd="0" presId="urn:microsoft.com/office/officeart/2008/layout/RadialCluster"/>
    <dgm:cxn modelId="{3592FFA8-FBE8-4A57-84B5-1FCB74B7BB77}" type="presOf" srcId="{E510AE9E-D44D-447C-B174-7141F19EAECD}" destId="{A5F6B457-32FC-4C31-846C-B75A16953469}" srcOrd="0" destOrd="0" presId="urn:microsoft.com/office/officeart/2008/layout/RadialCluster"/>
    <dgm:cxn modelId="{D097C1AD-3C37-4E6F-BF7A-D3FE2BA1183E}" type="presOf" srcId="{DC961609-9BA9-4943-9987-53B53AC1A5C5}" destId="{EF2B0B2A-9D29-4ACE-ABDC-2FE5ABF2DA31}" srcOrd="0" destOrd="0" presId="urn:microsoft.com/office/officeart/2008/layout/RadialCluster"/>
    <dgm:cxn modelId="{121BD9BC-7038-451A-A3E9-62851F7A4098}" type="presOf" srcId="{A748EA30-7388-49FD-8C83-064768BB80F6}" destId="{028FFA5E-DE8E-40EC-A791-1C3CBC5B37E1}" srcOrd="0" destOrd="0" presId="urn:microsoft.com/office/officeart/2008/layout/RadialCluster"/>
    <dgm:cxn modelId="{C7A3C0C4-0872-44D8-9405-2EFE076102F8}" srcId="{0558D449-D445-4D51-96BD-D3C812720710}" destId="{627B3843-719B-4586-B3CA-B2DEF786CE6D}" srcOrd="0" destOrd="0" parTransId="{45B5E9D3-ACD7-4B3B-B96A-C304E239FE3A}" sibTransId="{E7E64986-A21C-4A5F-8244-C4C677E0D2E9}"/>
    <dgm:cxn modelId="{B38753CA-5C79-420C-AFC1-9C34E04EB0B6}" srcId="{178859F0-E7AB-4523-98FB-5B9573C8C56A}" destId="{DC961609-9BA9-4943-9987-53B53AC1A5C5}" srcOrd="0" destOrd="0" parTransId="{9A68945F-E133-4384-9358-AD11C6A44104}" sibTransId="{51063B4B-4627-4678-9EE7-3812B6049A7B}"/>
    <dgm:cxn modelId="{11E49CCC-CDA7-4AED-8207-3E043F11529C}" type="presOf" srcId="{B51F8A43-1761-4102-8793-573E135AB014}" destId="{F8A47E36-88AD-43E1-99EC-67794FD478A3}" srcOrd="0" destOrd="0" presId="urn:microsoft.com/office/officeart/2008/layout/RadialCluster"/>
    <dgm:cxn modelId="{B401DBD1-20CE-463F-8EF8-74BD7DA5B91D}" srcId="{627B3843-719B-4586-B3CA-B2DEF786CE6D}" destId="{B51F8A43-1761-4102-8793-573E135AB014}" srcOrd="2" destOrd="0" parTransId="{A748EA30-7388-49FD-8C83-064768BB80F6}" sibTransId="{A708ABF2-6403-428B-AC19-86B12523B840}"/>
    <dgm:cxn modelId="{0EA8EEEF-B582-4916-A722-5DD0D9AFE477}" type="presOf" srcId="{AEEC874C-7B5D-4A0D-B29D-9CA2C69973A5}" destId="{B60D232C-3004-4836-B9C8-F536C1287383}" srcOrd="0" destOrd="0" presId="urn:microsoft.com/office/officeart/2008/layout/RadialCluster"/>
    <dgm:cxn modelId="{36BC413D-C329-4F0B-8CEA-9E2D1C8ACEA4}" type="presParOf" srcId="{6609FD82-6277-498A-91F7-8E380CB8023F}" destId="{C572354B-A7D6-4D9C-A5A9-1736475A117D}" srcOrd="0" destOrd="0" presId="urn:microsoft.com/office/officeart/2008/layout/RadialCluster"/>
    <dgm:cxn modelId="{C4E90EA6-90AC-421C-9A6A-A7D188E857D8}" type="presParOf" srcId="{6609FD82-6277-498A-91F7-8E380CB8023F}" destId="{06DC2CB0-4B5E-4EC7-B752-A652723DA96B}" srcOrd="1" destOrd="0" presId="urn:microsoft.com/office/officeart/2008/layout/RadialCluster"/>
    <dgm:cxn modelId="{9D20DDBD-BB6B-4DA5-AE7F-1EC35B33657D}" type="presParOf" srcId="{06DC2CB0-4B5E-4EC7-B752-A652723DA96B}" destId="{1D1CC5BC-C539-42CA-9BD2-56988447A215}" srcOrd="0" destOrd="0" presId="urn:microsoft.com/office/officeart/2008/layout/RadialCluster"/>
    <dgm:cxn modelId="{C0231EDD-DC23-4EC5-A3C9-002EFA226647}" type="presParOf" srcId="{6609FD82-6277-498A-91F7-8E380CB8023F}" destId="{A5F6B457-32FC-4C31-846C-B75A16953469}" srcOrd="2" destOrd="0" presId="urn:microsoft.com/office/officeart/2008/layout/RadialCluster"/>
    <dgm:cxn modelId="{1BA58114-16A5-4914-AD28-FB214BE0EC48}" type="presParOf" srcId="{6609FD82-6277-498A-91F7-8E380CB8023F}" destId="{C673BEE5-17DD-4179-8A3D-235CA5A918A0}" srcOrd="3" destOrd="0" presId="urn:microsoft.com/office/officeart/2008/layout/RadialCluster"/>
    <dgm:cxn modelId="{2A29119D-B9E8-4AF6-BD4D-BF40E3BC1534}" type="presParOf" srcId="{C673BEE5-17DD-4179-8A3D-235CA5A918A0}" destId="{91172409-BCFA-4AB6-8679-5BDD9A670FCC}" srcOrd="0" destOrd="0" presId="urn:microsoft.com/office/officeart/2008/layout/RadialCluster"/>
    <dgm:cxn modelId="{3FEDD8AB-C54D-4716-A285-79C0D2FF3EF5}" type="presParOf" srcId="{C673BEE5-17DD-4179-8A3D-235CA5A918A0}" destId="{E38BAC33-6EC4-4252-9B99-14C3E58711F3}" srcOrd="1" destOrd="0" presId="urn:microsoft.com/office/officeart/2008/layout/RadialCluster"/>
    <dgm:cxn modelId="{898A484A-0C4D-4867-B8B2-4EA9DE027EC2}" type="presParOf" srcId="{C673BEE5-17DD-4179-8A3D-235CA5A918A0}" destId="{EF2B0B2A-9D29-4ACE-ABDC-2FE5ABF2DA31}" srcOrd="2" destOrd="0" presId="urn:microsoft.com/office/officeart/2008/layout/RadialCluster"/>
    <dgm:cxn modelId="{C1E29CF8-2888-47AE-9DFF-B3B2D76AE8F3}" type="presParOf" srcId="{C673BEE5-17DD-4179-8A3D-235CA5A918A0}" destId="{47D54E9C-E93E-4E11-8D44-DDFEB58E28DC}" srcOrd="3" destOrd="0" presId="urn:microsoft.com/office/officeart/2008/layout/RadialCluster"/>
    <dgm:cxn modelId="{478D0D74-5CDF-4F87-B376-1708D2264729}" type="presParOf" srcId="{C673BEE5-17DD-4179-8A3D-235CA5A918A0}" destId="{02D16622-CE38-44F3-ACB7-AA125AD78E1C}" srcOrd="4" destOrd="0" presId="urn:microsoft.com/office/officeart/2008/layout/RadialCluster"/>
    <dgm:cxn modelId="{155954AF-6E70-40C9-BCC4-64C8EC245DC3}" type="presParOf" srcId="{6609FD82-6277-498A-91F7-8E380CB8023F}" destId="{B60D232C-3004-4836-B9C8-F536C1287383}" srcOrd="4" destOrd="0" presId="urn:microsoft.com/office/officeart/2008/layout/RadialCluster"/>
    <dgm:cxn modelId="{BDCFF855-651C-4BD7-9AE3-B16165BC927F}" type="presParOf" srcId="{6609FD82-6277-498A-91F7-8E380CB8023F}" destId="{07778F2D-5945-47AA-B608-B8A73D09240D}" srcOrd="5" destOrd="0" presId="urn:microsoft.com/office/officeart/2008/layout/RadialCluster"/>
    <dgm:cxn modelId="{1FCA522D-8BAB-498C-A77D-350FBFA5FBE9}" type="presParOf" srcId="{07778F2D-5945-47AA-B608-B8A73D09240D}" destId="{F8A47E36-88AD-43E1-99EC-67794FD478A3}" srcOrd="0" destOrd="0" presId="urn:microsoft.com/office/officeart/2008/layout/RadialCluster"/>
    <dgm:cxn modelId="{793BB0FD-D263-4880-B572-FCB85CB879A1}" type="presParOf" srcId="{6609FD82-6277-498A-91F7-8E380CB8023F}" destId="{028FFA5E-DE8E-40EC-A791-1C3CBC5B37E1}"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8FFA5E-DE8E-40EC-A791-1C3CBC5B37E1}">
      <dsp:nvSpPr>
        <dsp:cNvPr id="0" name=""/>
        <dsp:cNvSpPr/>
      </dsp:nvSpPr>
      <dsp:spPr>
        <a:xfrm rot="9653587">
          <a:off x="1449726" y="1533750"/>
          <a:ext cx="369845" cy="0"/>
        </a:xfrm>
        <a:custGeom>
          <a:avLst/>
          <a:gdLst/>
          <a:ahLst/>
          <a:cxnLst/>
          <a:rect l="0" t="0" r="0" b="0"/>
          <a:pathLst>
            <a:path>
              <a:moveTo>
                <a:pt x="0" y="0"/>
              </a:moveTo>
              <a:lnTo>
                <a:pt x="369845"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0D232C-3004-4836-B9C8-F536C1287383}">
      <dsp:nvSpPr>
        <dsp:cNvPr id="0" name=""/>
        <dsp:cNvSpPr/>
      </dsp:nvSpPr>
      <dsp:spPr>
        <a:xfrm rot="1336413">
          <a:off x="2361787" y="1551784"/>
          <a:ext cx="320491" cy="0"/>
        </a:xfrm>
        <a:custGeom>
          <a:avLst/>
          <a:gdLst/>
          <a:ahLst/>
          <a:cxnLst/>
          <a:rect l="0" t="0" r="0" b="0"/>
          <a:pathLst>
            <a:path>
              <a:moveTo>
                <a:pt x="0" y="0"/>
              </a:moveTo>
              <a:lnTo>
                <a:pt x="32049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F6B457-32FC-4C31-846C-B75A16953469}">
      <dsp:nvSpPr>
        <dsp:cNvPr id="0" name=""/>
        <dsp:cNvSpPr/>
      </dsp:nvSpPr>
      <dsp:spPr>
        <a:xfrm rot="15984645">
          <a:off x="1935101" y="962957"/>
          <a:ext cx="261174" cy="0"/>
        </a:xfrm>
        <a:custGeom>
          <a:avLst/>
          <a:gdLst/>
          <a:ahLst/>
          <a:cxnLst/>
          <a:rect l="0" t="0" r="0" b="0"/>
          <a:pathLst>
            <a:path>
              <a:moveTo>
                <a:pt x="0" y="0"/>
              </a:moveTo>
              <a:lnTo>
                <a:pt x="26117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2354B-A7D6-4D9C-A5A9-1736475A117D}">
      <dsp:nvSpPr>
        <dsp:cNvPr id="0" name=""/>
        <dsp:cNvSpPr/>
      </dsp:nvSpPr>
      <dsp:spPr>
        <a:xfrm>
          <a:off x="1809384" y="1093288"/>
          <a:ext cx="564359" cy="564359"/>
        </a:xfrm>
        <a:prstGeom prst="round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tx2"/>
              </a:solidFill>
            </a:rPr>
            <a:t>PIRL</a:t>
          </a:r>
        </a:p>
      </dsp:txBody>
      <dsp:txXfrm>
        <a:off x="1836934" y="1120838"/>
        <a:ext cx="509259" cy="509259"/>
      </dsp:txXfrm>
    </dsp:sp>
    <dsp:sp modelId="{1D1CC5BC-C539-42CA-9BD2-56988447A215}">
      <dsp:nvSpPr>
        <dsp:cNvPr id="0" name=""/>
        <dsp:cNvSpPr/>
      </dsp:nvSpPr>
      <dsp:spPr>
        <a:xfrm>
          <a:off x="1689728" y="265267"/>
          <a:ext cx="699981" cy="567358"/>
        </a:xfrm>
        <a:prstGeom prst="roundRect">
          <a:avLst/>
        </a:prstGeom>
        <a:solidFill>
          <a:schemeClr val="accent5">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USDOL</a:t>
          </a:r>
        </a:p>
      </dsp:txBody>
      <dsp:txXfrm>
        <a:off x="1717424" y="292963"/>
        <a:ext cx="644589" cy="511966"/>
      </dsp:txXfrm>
    </dsp:sp>
    <dsp:sp modelId="{91172409-BCFA-4AB6-8679-5BDD9A670FCC}">
      <dsp:nvSpPr>
        <dsp:cNvPr id="0" name=""/>
        <dsp:cNvSpPr/>
      </dsp:nvSpPr>
      <dsp:spPr>
        <a:xfrm>
          <a:off x="2670321" y="1343714"/>
          <a:ext cx="1176874" cy="1019651"/>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2"/>
              </a:solidFill>
            </a:rPr>
            <a:t>Wage Data</a:t>
          </a:r>
        </a:p>
      </dsp:txBody>
      <dsp:txXfrm>
        <a:off x="2720096" y="1393489"/>
        <a:ext cx="1077324" cy="920101"/>
      </dsp:txXfrm>
    </dsp:sp>
    <dsp:sp modelId="{E38BAC33-6EC4-4252-9B99-14C3E58711F3}">
      <dsp:nvSpPr>
        <dsp:cNvPr id="0" name=""/>
        <dsp:cNvSpPr/>
      </dsp:nvSpPr>
      <dsp:spPr>
        <a:xfrm rot="20788640">
          <a:off x="3839820" y="1649816"/>
          <a:ext cx="532066" cy="0"/>
        </a:xfrm>
        <a:custGeom>
          <a:avLst/>
          <a:gdLst/>
          <a:ahLst/>
          <a:cxnLst/>
          <a:rect l="0" t="0" r="0" b="0"/>
          <a:pathLst>
            <a:path>
              <a:moveTo>
                <a:pt x="0" y="0"/>
              </a:moveTo>
              <a:lnTo>
                <a:pt x="532066"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B0B2A-9D29-4ACE-ABDC-2FE5ABF2DA31}">
      <dsp:nvSpPr>
        <dsp:cNvPr id="0" name=""/>
        <dsp:cNvSpPr/>
      </dsp:nvSpPr>
      <dsp:spPr>
        <a:xfrm>
          <a:off x="4364512" y="1353081"/>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SWIS</a:t>
          </a:r>
        </a:p>
      </dsp:txBody>
      <dsp:txXfrm>
        <a:off x="4382970" y="1371539"/>
        <a:ext cx="341204" cy="341204"/>
      </dsp:txXfrm>
    </dsp:sp>
    <dsp:sp modelId="{47D54E9C-E93E-4E11-8D44-DDFEB58E28DC}">
      <dsp:nvSpPr>
        <dsp:cNvPr id="0" name=""/>
        <dsp:cNvSpPr/>
      </dsp:nvSpPr>
      <dsp:spPr>
        <a:xfrm rot="796080">
          <a:off x="3839493" y="2058518"/>
          <a:ext cx="577103" cy="0"/>
        </a:xfrm>
        <a:custGeom>
          <a:avLst/>
          <a:gdLst/>
          <a:ahLst/>
          <a:cxnLst/>
          <a:rect l="0" t="0" r="0" b="0"/>
          <a:pathLst>
            <a:path>
              <a:moveTo>
                <a:pt x="0" y="0"/>
              </a:moveTo>
              <a:lnTo>
                <a:pt x="577103" y="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16622-CE38-44F3-ACB7-AA125AD78E1C}">
      <dsp:nvSpPr>
        <dsp:cNvPr id="0" name=""/>
        <dsp:cNvSpPr/>
      </dsp:nvSpPr>
      <dsp:spPr>
        <a:xfrm>
          <a:off x="4408895" y="1980263"/>
          <a:ext cx="378120" cy="378120"/>
        </a:xfrm>
        <a:prstGeom prst="roundRect">
          <a:avLst/>
        </a:prstGeom>
        <a:solidFill>
          <a:schemeClr val="accent3">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2"/>
              </a:solidFill>
            </a:rPr>
            <a:t>DUA</a:t>
          </a:r>
        </a:p>
      </dsp:txBody>
      <dsp:txXfrm>
        <a:off x="4427353" y="1998721"/>
        <a:ext cx="341204" cy="341204"/>
      </dsp:txXfrm>
    </dsp:sp>
    <dsp:sp modelId="{F8A47E36-88AD-43E1-99EC-67794FD478A3}">
      <dsp:nvSpPr>
        <dsp:cNvPr id="0" name=""/>
        <dsp:cNvSpPr/>
      </dsp:nvSpPr>
      <dsp:spPr>
        <a:xfrm>
          <a:off x="104819" y="1343708"/>
          <a:ext cx="1355094" cy="970571"/>
        </a:xfrm>
        <a:prstGeom prst="roundRect">
          <a:avLst/>
        </a:prstGeom>
        <a:solidFill>
          <a:schemeClr val="accent4">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chemeClr val="tx2"/>
              </a:solidFill>
            </a:rPr>
            <a:t>MOSES Data</a:t>
          </a:r>
        </a:p>
      </dsp:txBody>
      <dsp:txXfrm>
        <a:off x="152198" y="1391087"/>
        <a:ext cx="1260336" cy="87581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51798B2-8A4B-2446-B6F0-7A9B9C158E37}" type="datetimeFigureOut">
              <a:rPr lang="en-US" smtClean="0"/>
              <a:pPr/>
              <a:t>7/30/2026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3C943C99-E074-C04C-AF52-066428F31260}" type="slidenum">
              <a:rPr lang="en-US" smtClean="0"/>
              <a:pPr/>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32.71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3756 1,'-3734'0,"3712"0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1-10T17:10:27.97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6T16:03:50.09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4316 129,'-34'0,"-22"0,-1-1,-76-13,34 2,65 10,-47-10,40 2,12 2,0 2,-1 1,-32-1,33 4,-50-11,8 1,-3 2,32 3,-71-1,67 8,-11-1,0 3,-88 14,-37 10,127-18,-1-3,0-3,-67-5,11 1,-447 2,529 1,-55 10,54-5,-52 1,-1441-8,1503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0FE1118-A4E6-2B4A-AF18-287D336DCF6C}" type="datetimeFigureOut">
              <a:rPr lang="en-US" smtClean="0"/>
              <a:pPr/>
              <a:t>7/30/2026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683126A-5919-944C-8385-AD187C64D85E}" type="slidenum">
              <a:rPr lang="en-US" smtClean="0"/>
              <a:pPr/>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is how DOL establishes goals and funding for each state. They review participant by participant data and demographics from Moses and wage records received from DUA and SWIS systems. The SWIS system enables us to collect wage data from all 50 states as well as DC, PR , US Virgin Islands.</a:t>
            </a:r>
          </a:p>
        </p:txBody>
      </p:sp>
      <p:sp>
        <p:nvSpPr>
          <p:cNvPr id="4" name="Slide Number Placeholder 3"/>
          <p:cNvSpPr>
            <a:spLocks noGrp="1"/>
          </p:cNvSpPr>
          <p:nvPr>
            <p:ph type="sldNum" sz="quarter" idx="5"/>
          </p:nvPr>
        </p:nvSpPr>
        <p:spPr/>
        <p:txBody>
          <a:bodyPr/>
          <a:lstStyle/>
          <a:p>
            <a:fld id="{1683126A-5919-944C-8385-AD187C64D85E}" type="slidenum">
              <a:rPr lang="en-US" smtClean="0"/>
              <a:pPr/>
              <a:t>4</a:t>
            </a:fld>
            <a:endParaRPr lang="en-US"/>
          </a:p>
        </p:txBody>
      </p:sp>
    </p:spTree>
    <p:extLst>
      <p:ext uri="{BB962C8B-B14F-4D97-AF65-F5344CB8AC3E}">
        <p14:creationId xmlns:p14="http://schemas.microsoft.com/office/powerpoint/2010/main" val="1138133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solidFill>
                  <a:srgbClr val="1F497D"/>
                </a:solidFill>
                <a:latin typeface="Georgia"/>
                <a:ea typeface="Calibri" panose="020F0502020204030204" pitchFamily="34" charset="0"/>
              </a:rPr>
              <a:t>A couple of examples of a Post Secondary Credential would be a C.N.A. or CDL. Any nationally recognized credential or something that offers reciprocity. An example of something that is not a recognized credential would be </a:t>
            </a:r>
            <a:r>
              <a:rPr lang="en-US" dirty="0" err="1">
                <a:solidFill>
                  <a:srgbClr val="1F497D"/>
                </a:solidFill>
                <a:latin typeface="Georgia"/>
                <a:ea typeface="Calibri" panose="020F0502020204030204" pitchFamily="34" charset="0"/>
              </a:rPr>
              <a:t>ServSafe</a:t>
            </a:r>
            <a:r>
              <a:rPr lang="en-US" dirty="0">
                <a:solidFill>
                  <a:srgbClr val="1F497D"/>
                </a:solidFill>
                <a:latin typeface="Georgia"/>
                <a:ea typeface="Calibri" panose="020F0502020204030204" pitchFamily="34" charset="0"/>
              </a:rPr>
              <a:t>, CPR or OSHA. These can be used towards a Measurable Skills Goal but not as an outcome attainment. If you are unsure if your credential would be recognized, you can use the link below for the US DOL Credential Tool. It asks a series of questions to help determine if it would be accepted. </a:t>
            </a:r>
            <a:endParaRPr lang="en-US" sz="1200" dirty="0">
              <a:solidFill>
                <a:srgbClr val="1F497D"/>
              </a:solidFill>
              <a:effectLst/>
              <a:latin typeface="Georgia"/>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14</a:t>
            </a:fld>
            <a:endParaRPr lang="en-US"/>
          </a:p>
        </p:txBody>
      </p:sp>
    </p:spTree>
    <p:extLst>
      <p:ext uri="{BB962C8B-B14F-4D97-AF65-F5344CB8AC3E}">
        <p14:creationId xmlns:p14="http://schemas.microsoft.com/office/powerpoint/2010/main" val="3243237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would OJT or Customized Training not be included? Because they are focused on a specific companies need and training is tailored towards their way of doing things and not an industry wide focus. For the second part, as long as the participant is employed or enrolled in a post secondary program within one year after exit they will be a positive outcome. This information must entered in Moses to be measured. </a:t>
            </a:r>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15</a:t>
            </a:fld>
            <a:endParaRPr lang="en-US"/>
          </a:p>
        </p:txBody>
      </p:sp>
    </p:spTree>
    <p:extLst>
      <p:ext uri="{BB962C8B-B14F-4D97-AF65-F5344CB8AC3E}">
        <p14:creationId xmlns:p14="http://schemas.microsoft.com/office/powerpoint/2010/main" val="1084456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employment, we will confirm employment through wage data. For the postsecondary education or training, this must be entered in Moses with notes as well. In the next couple of sides there are examples to clear this up a little more.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16</a:t>
            </a:fld>
            <a:endParaRPr lang="en-US"/>
          </a:p>
        </p:txBody>
      </p:sp>
    </p:spTree>
    <p:extLst>
      <p:ext uri="{BB962C8B-B14F-4D97-AF65-F5344CB8AC3E}">
        <p14:creationId xmlns:p14="http://schemas.microsoft.com/office/powerpoint/2010/main" val="1476303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17</a:t>
            </a:fld>
            <a:endParaRPr lang="en-US"/>
          </a:p>
        </p:txBody>
      </p:sp>
    </p:spTree>
    <p:extLst>
      <p:ext uri="{BB962C8B-B14F-4D97-AF65-F5344CB8AC3E}">
        <p14:creationId xmlns:p14="http://schemas.microsoft.com/office/powerpoint/2010/main" val="754477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764C4-48E1-B027-019C-6DE5D89D3B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7EF91-E4B7-3D69-FB20-CD22D1182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8E335-7FF2-6BC2-2291-6D2FCE1506F4}"/>
              </a:ext>
            </a:extLst>
          </p:cNvPr>
          <p:cNvSpPr>
            <a:spLocks noGrp="1"/>
          </p:cNvSpPr>
          <p:nvPr>
            <p:ph type="body" idx="1"/>
          </p:nvPr>
        </p:nvSpPr>
        <p:spPr/>
        <p:txBody>
          <a:bodyPr/>
          <a:lstStyle/>
          <a:p>
            <a:r>
              <a:rPr lang="en-US" dirty="0">
                <a:cs typeface="Calibri"/>
              </a:rPr>
              <a:t>This needs to be done for everyone who has attained a credential. This is a performance measure that is solely met by Moses data entry.</a:t>
            </a:r>
          </a:p>
        </p:txBody>
      </p:sp>
      <p:sp>
        <p:nvSpPr>
          <p:cNvPr id="4" name="Slide Number Placeholder 3">
            <a:extLst>
              <a:ext uri="{FF2B5EF4-FFF2-40B4-BE49-F238E27FC236}">
                <a16:creationId xmlns:a16="http://schemas.microsoft.com/office/drawing/2014/main" id="{7772A496-1C27-9507-291B-117DD00E7212}"/>
              </a:ext>
            </a:extLst>
          </p:cNvPr>
          <p:cNvSpPr>
            <a:spLocks noGrp="1"/>
          </p:cNvSpPr>
          <p:nvPr>
            <p:ph type="sldNum" sz="quarter" idx="5"/>
          </p:nvPr>
        </p:nvSpPr>
        <p:spPr/>
        <p:txBody>
          <a:bodyPr/>
          <a:lstStyle/>
          <a:p>
            <a:fld id="{1683126A-5919-944C-8385-AD187C64D85E}" type="slidenum">
              <a:rPr lang="en-US" smtClean="0"/>
              <a:pPr/>
              <a:t>18</a:t>
            </a:fld>
            <a:endParaRPr lang="en-US"/>
          </a:p>
        </p:txBody>
      </p:sp>
    </p:spTree>
    <p:extLst>
      <p:ext uri="{BB962C8B-B14F-4D97-AF65-F5344CB8AC3E}">
        <p14:creationId xmlns:p14="http://schemas.microsoft.com/office/powerpoint/2010/main" val="1246462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2BA77-1D39-F1A9-7CBE-8105585E45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AB456-14D9-860A-F8EF-56AB00E310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D47E3-CFF5-8CDE-CA79-0822E50DF5D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cs typeface="Calibri"/>
              </a:rPr>
              <a:t>Any participant attaining their High School equivalency must receive retention services for one year after exit for youth and adults. This is done by selecting the original service and the Retention button will become active. When you click on the retention button the General Services Detail window will appear. </a:t>
            </a:r>
            <a:r>
              <a:rPr lang="en-US" dirty="0"/>
              <a:t> The Service Details highlighted in yellow are for federal performance reporting to obtain a positive outcome. </a:t>
            </a:r>
            <a:r>
              <a:rPr lang="en-US" dirty="0">
                <a:cs typeface="Calibri"/>
              </a:rPr>
              <a:t> Moses lists retention by months so to enter 2nd quarter after exit retention service you would select the 6 months option and for 4</a:t>
            </a:r>
            <a:r>
              <a:rPr lang="en-US" baseline="30000" dirty="0">
                <a:cs typeface="Calibri"/>
              </a:rPr>
              <a:t>th</a:t>
            </a:r>
            <a:r>
              <a:rPr lang="en-US" dirty="0">
                <a:cs typeface="Calibri"/>
              </a:rPr>
              <a:t> quarter after exit you would select 12 months.. </a:t>
            </a:r>
            <a:endParaRPr lang="en-US" dirty="0"/>
          </a:p>
        </p:txBody>
      </p:sp>
      <p:sp>
        <p:nvSpPr>
          <p:cNvPr id="4" name="Slide Number Placeholder 3">
            <a:extLst>
              <a:ext uri="{FF2B5EF4-FFF2-40B4-BE49-F238E27FC236}">
                <a16:creationId xmlns:a16="http://schemas.microsoft.com/office/drawing/2014/main" id="{7F4A17F3-6D3A-E48B-4EB0-282D235CBF27}"/>
              </a:ext>
            </a:extLst>
          </p:cNvPr>
          <p:cNvSpPr>
            <a:spLocks noGrp="1"/>
          </p:cNvSpPr>
          <p:nvPr>
            <p:ph type="sldNum" sz="quarter" idx="5"/>
          </p:nvPr>
        </p:nvSpPr>
        <p:spPr/>
        <p:txBody>
          <a:bodyPr/>
          <a:lstStyle/>
          <a:p>
            <a:fld id="{1683126A-5919-944C-8385-AD187C64D85E}" type="slidenum">
              <a:rPr lang="en-US" smtClean="0"/>
              <a:pPr/>
              <a:t>19</a:t>
            </a:fld>
            <a:endParaRPr lang="en-US"/>
          </a:p>
        </p:txBody>
      </p:sp>
    </p:spTree>
    <p:extLst>
      <p:ext uri="{BB962C8B-B14F-4D97-AF65-F5344CB8AC3E}">
        <p14:creationId xmlns:p14="http://schemas.microsoft.com/office/powerpoint/2010/main" val="1885116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Yes, Julia is included in the credential attainment rate. Everyone enrolled in a WIOA program and is attending school or training is included. </a:t>
            </a:r>
          </a:p>
          <a:p>
            <a:r>
              <a:rPr lang="en-US" dirty="0">
                <a:cs typeface="Calibri"/>
              </a:rPr>
              <a:t>Yes, she got her diploma and enrolled in postsecondary education. She was in college within the one-year period after she exited. Again, this example could be for youth or adults.</a:t>
            </a:r>
          </a:p>
        </p:txBody>
      </p:sp>
      <p:sp>
        <p:nvSpPr>
          <p:cNvPr id="4" name="Slide Number Placeholder 3"/>
          <p:cNvSpPr>
            <a:spLocks noGrp="1"/>
          </p:cNvSpPr>
          <p:nvPr>
            <p:ph type="sldNum" sz="quarter" idx="5"/>
          </p:nvPr>
        </p:nvSpPr>
        <p:spPr/>
        <p:txBody>
          <a:bodyPr/>
          <a:lstStyle/>
          <a:p>
            <a:fld id="{1683126A-5919-944C-8385-AD187C64D85E}" type="slidenum">
              <a:rPr lang="en-US" smtClean="0"/>
              <a:pPr/>
              <a:t>20</a:t>
            </a:fld>
            <a:endParaRPr lang="en-US"/>
          </a:p>
        </p:txBody>
      </p:sp>
    </p:spTree>
    <p:extLst>
      <p:ext uri="{BB962C8B-B14F-4D97-AF65-F5344CB8AC3E}">
        <p14:creationId xmlns:p14="http://schemas.microsoft.com/office/powerpoint/2010/main" val="3134689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workshops to focus on how to enter and manage MSGs in Moses. There are couple of screenshots coming up to for you to see.</a:t>
            </a:r>
          </a:p>
        </p:txBody>
      </p:sp>
      <p:sp>
        <p:nvSpPr>
          <p:cNvPr id="4" name="Slide Number Placeholder 3"/>
          <p:cNvSpPr>
            <a:spLocks noGrp="1"/>
          </p:cNvSpPr>
          <p:nvPr>
            <p:ph type="sldNum" sz="quarter" idx="5"/>
          </p:nvPr>
        </p:nvSpPr>
        <p:spPr/>
        <p:txBody>
          <a:bodyPr/>
          <a:lstStyle/>
          <a:p>
            <a:fld id="{1683126A-5919-944C-8385-AD187C64D85E}" type="slidenum">
              <a:rPr lang="en-US" smtClean="0"/>
              <a:pPr/>
              <a:t>21</a:t>
            </a:fld>
            <a:endParaRPr lang="en-US"/>
          </a:p>
        </p:txBody>
      </p:sp>
    </p:spTree>
    <p:extLst>
      <p:ext uri="{BB962C8B-B14F-4D97-AF65-F5344CB8AC3E}">
        <p14:creationId xmlns:p14="http://schemas.microsoft.com/office/powerpoint/2010/main" val="4240962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program years run from July 1st -  June 30th. Each program participant must have one or more MSG per program year participating. Carry-ins must have a new MSG for the new program after completing one for the previous year. </a:t>
            </a:r>
          </a:p>
          <a:p>
            <a:r>
              <a:rPr lang="en-US">
                <a:cs typeface="Calibri"/>
              </a:rPr>
              <a:t>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22</a:t>
            </a:fld>
            <a:endParaRPr lang="en-US"/>
          </a:p>
        </p:txBody>
      </p:sp>
    </p:spTree>
    <p:extLst>
      <p:ext uri="{BB962C8B-B14F-4D97-AF65-F5344CB8AC3E}">
        <p14:creationId xmlns:p14="http://schemas.microsoft.com/office/powerpoint/2010/main" val="190993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OJTs for youth are considered a Work Experience and cannot be used as an MSG.</a:t>
            </a:r>
          </a:p>
        </p:txBody>
      </p:sp>
      <p:sp>
        <p:nvSpPr>
          <p:cNvPr id="4" name="Slide Number Placeholder 3"/>
          <p:cNvSpPr>
            <a:spLocks noGrp="1"/>
          </p:cNvSpPr>
          <p:nvPr>
            <p:ph type="sldNum" sz="quarter" idx="5"/>
          </p:nvPr>
        </p:nvSpPr>
        <p:spPr/>
        <p:txBody>
          <a:bodyPr/>
          <a:lstStyle/>
          <a:p>
            <a:fld id="{1683126A-5919-944C-8385-AD187C64D85E}" type="slidenum">
              <a:rPr lang="en-US" smtClean="0"/>
              <a:pPr/>
              <a:t>23</a:t>
            </a:fld>
            <a:endParaRPr lang="en-US"/>
          </a:p>
        </p:txBody>
      </p:sp>
    </p:spTree>
    <p:extLst>
      <p:ext uri="{BB962C8B-B14F-4D97-AF65-F5344CB8AC3E}">
        <p14:creationId xmlns:p14="http://schemas.microsoft.com/office/powerpoint/2010/main" val="303190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Everything starts with a participants exit quarter. Here is a breakdown for the quarters for 2024 and 2025. For example if the participant exits in April, May  or June of 2024 this is considered to be their exit quarter. Their 1st quarter after exit would be anytime during July, August or September. The 2nd quarter after exit would be October, November and December. The 3rd quarter after exit will be January, February, March 2025. Finally the 4th quarter after exit would be April, May or June of 2024. At first you will want to refer to a calendar to learn the quarters because it changes with each participant exit. Keep this in mind as we go through the performance measures.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5</a:t>
            </a:fld>
            <a:endParaRPr lang="en-US"/>
          </a:p>
        </p:txBody>
      </p:sp>
    </p:spTree>
    <p:extLst>
      <p:ext uri="{BB962C8B-B14F-4D97-AF65-F5344CB8AC3E}">
        <p14:creationId xmlns:p14="http://schemas.microsoft.com/office/powerpoint/2010/main" val="1687900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pPr/>
              <a:t>24</a:t>
            </a:fld>
            <a:endParaRPr lang="en-US"/>
          </a:p>
        </p:txBody>
      </p:sp>
    </p:spTree>
    <p:extLst>
      <p:ext uri="{BB962C8B-B14F-4D97-AF65-F5344CB8AC3E}">
        <p14:creationId xmlns:p14="http://schemas.microsoft.com/office/powerpoint/2010/main" val="198442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pPr/>
              <a:t>25</a:t>
            </a:fld>
            <a:endParaRPr lang="en-US"/>
          </a:p>
        </p:txBody>
      </p:sp>
    </p:spTree>
    <p:extLst>
      <p:ext uri="{BB962C8B-B14F-4D97-AF65-F5344CB8AC3E}">
        <p14:creationId xmlns:p14="http://schemas.microsoft.com/office/powerpoint/2010/main" val="3829516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CCEA5-A736-AAC9-2A93-EEA55BCE9C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28CCE8-C1C2-9EE0-EFDF-F2F4AF19C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520226-5181-6C3D-0FCE-81292D96DFE1}"/>
              </a:ext>
            </a:extLst>
          </p:cNvPr>
          <p:cNvSpPr>
            <a:spLocks noGrp="1"/>
          </p:cNvSpPr>
          <p:nvPr>
            <p:ph type="body" idx="1"/>
          </p:nvPr>
        </p:nvSpPr>
        <p:spPr/>
        <p:txBody>
          <a:bodyPr/>
          <a:lstStyle/>
          <a:p>
            <a:r>
              <a:rPr lang="en-US" dirty="0"/>
              <a:t>To add a MSG you would go to the Career Plan/Youth ISS and to the Goals Tab to Add A Goal. From there you would select the appropriate Measurable Skills Gain Goal based upon your participant. Each MSG will give a definition in the Goal Narrative area at the bottom. </a:t>
            </a:r>
          </a:p>
        </p:txBody>
      </p:sp>
      <p:sp>
        <p:nvSpPr>
          <p:cNvPr id="4" name="Slide Number Placeholder 3">
            <a:extLst>
              <a:ext uri="{FF2B5EF4-FFF2-40B4-BE49-F238E27FC236}">
                <a16:creationId xmlns:a16="http://schemas.microsoft.com/office/drawing/2014/main" id="{369F9D55-0BF8-8AD2-CD24-E843EC66492D}"/>
              </a:ext>
            </a:extLst>
          </p:cNvPr>
          <p:cNvSpPr>
            <a:spLocks noGrp="1"/>
          </p:cNvSpPr>
          <p:nvPr>
            <p:ph type="sldNum" sz="quarter" idx="5"/>
          </p:nvPr>
        </p:nvSpPr>
        <p:spPr/>
        <p:txBody>
          <a:bodyPr/>
          <a:lstStyle/>
          <a:p>
            <a:fld id="{1683126A-5919-944C-8385-AD187C64D85E}" type="slidenum">
              <a:rPr lang="en-US" smtClean="0"/>
              <a:pPr/>
              <a:t>26</a:t>
            </a:fld>
            <a:endParaRPr lang="en-US"/>
          </a:p>
        </p:txBody>
      </p:sp>
    </p:spTree>
    <p:extLst>
      <p:ext uri="{BB962C8B-B14F-4D97-AF65-F5344CB8AC3E}">
        <p14:creationId xmlns:p14="http://schemas.microsoft.com/office/powerpoint/2010/main" val="1272854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2B33E-829B-9D53-BB2D-5A4403537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C6A50B-B759-5953-FA27-4FB639C54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310769-838D-B9FE-D3D5-FDB528225237}"/>
              </a:ext>
            </a:extLst>
          </p:cNvPr>
          <p:cNvSpPr>
            <a:spLocks noGrp="1"/>
          </p:cNvSpPr>
          <p:nvPr>
            <p:ph type="body" idx="1"/>
          </p:nvPr>
        </p:nvSpPr>
        <p:spPr/>
        <p:txBody>
          <a:bodyPr/>
          <a:lstStyle/>
          <a:p>
            <a:r>
              <a:rPr lang="en-US" dirty="0">
                <a:cs typeface="Calibri"/>
              </a:rPr>
              <a:t>Once marked as Attained or otherwise, the completed date will be the program year the PIRL Report will report the data attainment. You will also get a pop up reminder to enter Notes on why they Goal Status was changed in Notes.</a:t>
            </a:r>
          </a:p>
        </p:txBody>
      </p:sp>
      <p:sp>
        <p:nvSpPr>
          <p:cNvPr id="4" name="Slide Number Placeholder 3">
            <a:extLst>
              <a:ext uri="{FF2B5EF4-FFF2-40B4-BE49-F238E27FC236}">
                <a16:creationId xmlns:a16="http://schemas.microsoft.com/office/drawing/2014/main" id="{0D1FAF2D-86DD-991F-CF5F-B451049C1755}"/>
              </a:ext>
            </a:extLst>
          </p:cNvPr>
          <p:cNvSpPr>
            <a:spLocks noGrp="1"/>
          </p:cNvSpPr>
          <p:nvPr>
            <p:ph type="sldNum" sz="quarter" idx="5"/>
          </p:nvPr>
        </p:nvSpPr>
        <p:spPr/>
        <p:txBody>
          <a:bodyPr/>
          <a:lstStyle/>
          <a:p>
            <a:fld id="{1683126A-5919-944C-8385-AD187C64D85E}" type="slidenum">
              <a:rPr lang="en-US" smtClean="0"/>
              <a:pPr/>
              <a:t>27</a:t>
            </a:fld>
            <a:endParaRPr lang="en-US"/>
          </a:p>
        </p:txBody>
      </p:sp>
    </p:spTree>
    <p:extLst>
      <p:ext uri="{BB962C8B-B14F-4D97-AF65-F5344CB8AC3E}">
        <p14:creationId xmlns:p14="http://schemas.microsoft.com/office/powerpoint/2010/main" val="1142467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Was Danny in training during the program year or July 2023 – June 2024? Yes, then he is included in the MSG for PY2024</a:t>
            </a:r>
          </a:p>
          <a:p>
            <a:r>
              <a:rPr lang="en-US" dirty="0">
                <a:cs typeface="Calibri"/>
              </a:rPr>
              <a:t>Yes, Danny completed his OJT training in May 2024 before the program year end. </a:t>
            </a:r>
          </a:p>
        </p:txBody>
      </p:sp>
      <p:sp>
        <p:nvSpPr>
          <p:cNvPr id="4" name="Slide Number Placeholder 3"/>
          <p:cNvSpPr>
            <a:spLocks noGrp="1"/>
          </p:cNvSpPr>
          <p:nvPr>
            <p:ph type="sldNum" sz="quarter" idx="5"/>
          </p:nvPr>
        </p:nvSpPr>
        <p:spPr/>
        <p:txBody>
          <a:bodyPr/>
          <a:lstStyle/>
          <a:p>
            <a:fld id="{1683126A-5919-944C-8385-AD187C64D85E}" type="slidenum">
              <a:rPr lang="en-US" smtClean="0"/>
              <a:pPr/>
              <a:t>28</a:t>
            </a:fld>
            <a:endParaRPr lang="en-US"/>
          </a:p>
        </p:txBody>
      </p:sp>
    </p:spTree>
    <p:extLst>
      <p:ext uri="{BB962C8B-B14F-4D97-AF65-F5344CB8AC3E}">
        <p14:creationId xmlns:p14="http://schemas.microsoft.com/office/powerpoint/2010/main" val="25215653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 graphic of nationwide WIOA participants who had a credential but no MSG. For our region, region 1, we are not doing that well. Across the country we are in the middle but there is definitely room for improvement. There is also a Crystal Report on Mass.gov called WIOA Measurable Skills Gains Report to help you track this.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30</a:t>
            </a:fld>
            <a:endParaRPr lang="en-US"/>
          </a:p>
        </p:txBody>
      </p:sp>
    </p:spTree>
    <p:extLst>
      <p:ext uri="{BB962C8B-B14F-4D97-AF65-F5344CB8AC3E}">
        <p14:creationId xmlns:p14="http://schemas.microsoft.com/office/powerpoint/2010/main" val="15519397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date of the last blue/bold service becomes the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pPr/>
              <a:t>31</a:t>
            </a:fld>
            <a:endParaRPr lang="en-US"/>
          </a:p>
        </p:txBody>
      </p:sp>
    </p:spTree>
    <p:extLst>
      <p:ext uri="{BB962C8B-B14F-4D97-AF65-F5344CB8AC3E}">
        <p14:creationId xmlns:p14="http://schemas.microsoft.com/office/powerpoint/2010/main" val="17586098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D141C-4EAF-0117-F899-A162E60D4E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4158F-7FDF-E29A-478C-E138660F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EACDE-C321-F932-F654-CA1F53E6D2DF}"/>
              </a:ext>
            </a:extLst>
          </p:cNvPr>
          <p:cNvSpPr>
            <a:spLocks noGrp="1"/>
          </p:cNvSpPr>
          <p:nvPr>
            <p:ph type="body" idx="1"/>
          </p:nvPr>
        </p:nvSpPr>
        <p:spPr/>
        <p:txBody>
          <a:bodyPr/>
          <a:lstStyle/>
          <a:p>
            <a:r>
              <a:rPr lang="en-US" dirty="0">
                <a:cs typeface="Calibri"/>
              </a:rPr>
              <a:t>Participants must be enrolled in training, education or any of the 14 youth elements and receiving blue/bold services within every 90 days to avoid auto exit. The services can be any blue/bold service, it does not have to be Career Planning. </a:t>
            </a:r>
          </a:p>
        </p:txBody>
      </p:sp>
      <p:sp>
        <p:nvSpPr>
          <p:cNvPr id="4" name="Slide Number Placeholder 3">
            <a:extLst>
              <a:ext uri="{FF2B5EF4-FFF2-40B4-BE49-F238E27FC236}">
                <a16:creationId xmlns:a16="http://schemas.microsoft.com/office/drawing/2014/main" id="{715F23B5-800C-DC43-FB1B-930F7EC2FE3D}"/>
              </a:ext>
            </a:extLst>
          </p:cNvPr>
          <p:cNvSpPr>
            <a:spLocks noGrp="1"/>
          </p:cNvSpPr>
          <p:nvPr>
            <p:ph type="sldNum" sz="quarter" idx="5"/>
          </p:nvPr>
        </p:nvSpPr>
        <p:spPr/>
        <p:txBody>
          <a:bodyPr/>
          <a:lstStyle/>
          <a:p>
            <a:fld id="{1683126A-5919-944C-8385-AD187C64D85E}" type="slidenum">
              <a:rPr lang="en-US" smtClean="0"/>
              <a:pPr/>
              <a:t>33</a:t>
            </a:fld>
            <a:endParaRPr lang="en-US"/>
          </a:p>
        </p:txBody>
      </p:sp>
    </p:spTree>
    <p:extLst>
      <p:ext uri="{BB962C8B-B14F-4D97-AF65-F5344CB8AC3E}">
        <p14:creationId xmlns:p14="http://schemas.microsoft.com/office/powerpoint/2010/main" val="12600741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F1DF8-D10B-9C59-8502-F1A7ECF4B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8C68A-6E7B-2FC9-F5BC-AC20D970F2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1A56AE-5F1B-FFBC-C1F6-89F96A4B69EE}"/>
              </a:ext>
            </a:extLst>
          </p:cNvPr>
          <p:cNvSpPr>
            <a:spLocks noGrp="1"/>
          </p:cNvSpPr>
          <p:nvPr>
            <p:ph type="body" idx="1"/>
          </p:nvPr>
        </p:nvSpPr>
        <p:spPr/>
        <p:txBody>
          <a:bodyPr/>
          <a:lstStyle/>
          <a:p>
            <a:r>
              <a:rPr lang="en-US" dirty="0">
                <a:cs typeface="Calibri"/>
              </a:rPr>
              <a:t>In this case the participant is not enrolled in training, education or any of the 14 youth elements but is still receiving blue/bold services to delay the auto exit. This stands out to the Federal auditors and will be scrutinized closely. </a:t>
            </a:r>
          </a:p>
        </p:txBody>
      </p:sp>
      <p:sp>
        <p:nvSpPr>
          <p:cNvPr id="4" name="Slide Number Placeholder 3">
            <a:extLst>
              <a:ext uri="{FF2B5EF4-FFF2-40B4-BE49-F238E27FC236}">
                <a16:creationId xmlns:a16="http://schemas.microsoft.com/office/drawing/2014/main" id="{02528D87-9081-128D-ECC4-A1989A35A9FB}"/>
              </a:ext>
            </a:extLst>
          </p:cNvPr>
          <p:cNvSpPr>
            <a:spLocks noGrp="1"/>
          </p:cNvSpPr>
          <p:nvPr>
            <p:ph type="sldNum" sz="quarter" idx="5"/>
          </p:nvPr>
        </p:nvSpPr>
        <p:spPr/>
        <p:txBody>
          <a:bodyPr/>
          <a:lstStyle/>
          <a:p>
            <a:fld id="{1683126A-5919-944C-8385-AD187C64D85E}" type="slidenum">
              <a:rPr lang="en-US" smtClean="0"/>
              <a:pPr/>
              <a:t>34</a:t>
            </a:fld>
            <a:endParaRPr lang="en-US"/>
          </a:p>
        </p:txBody>
      </p:sp>
    </p:spTree>
    <p:extLst>
      <p:ext uri="{BB962C8B-B14F-4D97-AF65-F5344CB8AC3E}">
        <p14:creationId xmlns:p14="http://schemas.microsoft.com/office/powerpoint/2010/main" val="28542533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B4273-EA82-5A15-E642-CE1614A77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ECFDC-8886-0A8A-1790-89EF483FC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7D68E-838D-398B-6E66-8714C7DEA002}"/>
              </a:ext>
            </a:extLst>
          </p:cNvPr>
          <p:cNvSpPr>
            <a:spLocks noGrp="1"/>
          </p:cNvSpPr>
          <p:nvPr>
            <p:ph type="body" idx="1"/>
          </p:nvPr>
        </p:nvSpPr>
        <p:spPr/>
        <p:txBody>
          <a:bodyPr/>
          <a:lstStyle/>
          <a:p>
            <a:r>
              <a:rPr lang="en-US" dirty="0">
                <a:cs typeface="Calibri"/>
              </a:rPr>
              <a:t>This is a correct program alignment,  notice there is a blue/bold service on the same date the participant was enrolled in a program. The participant must receive a blue/bold service the same day they are enrolled in a program. </a:t>
            </a:r>
          </a:p>
        </p:txBody>
      </p:sp>
      <p:sp>
        <p:nvSpPr>
          <p:cNvPr id="4" name="Slide Number Placeholder 3">
            <a:extLst>
              <a:ext uri="{FF2B5EF4-FFF2-40B4-BE49-F238E27FC236}">
                <a16:creationId xmlns:a16="http://schemas.microsoft.com/office/drawing/2014/main" id="{99387C16-7515-DCAE-F275-CA3832E4C560}"/>
              </a:ext>
            </a:extLst>
          </p:cNvPr>
          <p:cNvSpPr>
            <a:spLocks noGrp="1"/>
          </p:cNvSpPr>
          <p:nvPr>
            <p:ph type="sldNum" sz="quarter" idx="5"/>
          </p:nvPr>
        </p:nvSpPr>
        <p:spPr/>
        <p:txBody>
          <a:bodyPr/>
          <a:lstStyle/>
          <a:p>
            <a:fld id="{1683126A-5919-944C-8385-AD187C64D85E}" type="slidenum">
              <a:rPr lang="en-US" smtClean="0"/>
              <a:pPr/>
              <a:t>35</a:t>
            </a:fld>
            <a:endParaRPr lang="en-US"/>
          </a:p>
        </p:txBody>
      </p:sp>
    </p:spTree>
    <p:extLst>
      <p:ext uri="{BB962C8B-B14F-4D97-AF65-F5344CB8AC3E}">
        <p14:creationId xmlns:p14="http://schemas.microsoft.com/office/powerpoint/2010/main" val="128862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annual report is due to the DOL on October 1st of each year. </a:t>
            </a:r>
            <a:r>
              <a:rPr lang="en-US" dirty="0">
                <a:cs typeface="Calibri"/>
              </a:rPr>
              <a:t> People who exit during the cohort range are contained in this report.</a:t>
            </a:r>
          </a:p>
        </p:txBody>
      </p:sp>
      <p:sp>
        <p:nvSpPr>
          <p:cNvPr id="4" name="Slide Number Placeholder 3"/>
          <p:cNvSpPr>
            <a:spLocks noGrp="1"/>
          </p:cNvSpPr>
          <p:nvPr>
            <p:ph type="sldNum" sz="quarter" idx="5"/>
          </p:nvPr>
        </p:nvSpPr>
        <p:spPr/>
        <p:txBody>
          <a:bodyPr/>
          <a:lstStyle/>
          <a:p>
            <a:fld id="{1683126A-5919-944C-8385-AD187C64D85E}" type="slidenum">
              <a:rPr lang="en-US" smtClean="0"/>
              <a:pPr/>
              <a:t>6</a:t>
            </a:fld>
            <a:endParaRPr lang="en-US"/>
          </a:p>
        </p:txBody>
      </p:sp>
    </p:spTree>
    <p:extLst>
      <p:ext uri="{BB962C8B-B14F-4D97-AF65-F5344CB8AC3E}">
        <p14:creationId xmlns:p14="http://schemas.microsoft.com/office/powerpoint/2010/main" val="1486146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D47E3-7094-7341-5F7B-F917EC3C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33DF5-25D7-B976-324B-DA8E665D3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CB9321-835F-8EB1-D43D-3C5B89F6B9FD}"/>
              </a:ext>
            </a:extLst>
          </p:cNvPr>
          <p:cNvSpPr>
            <a:spLocks noGrp="1"/>
          </p:cNvSpPr>
          <p:nvPr>
            <p:ph type="body" idx="1"/>
          </p:nvPr>
        </p:nvSpPr>
        <p:spPr/>
        <p:txBody>
          <a:bodyPr/>
          <a:lstStyle/>
          <a:p>
            <a:r>
              <a:rPr lang="en-US" dirty="0">
                <a:cs typeface="Calibri"/>
              </a:rPr>
              <a:t>This is always one of the federal auditor's favorites. The participant was enrolled in WIOA Title I in November but did not receive a blue/bold service until December. This would be a finding by the feds. The participant must receive a blue/bold service as part of the program enrollment.</a:t>
            </a:r>
          </a:p>
        </p:txBody>
      </p:sp>
      <p:sp>
        <p:nvSpPr>
          <p:cNvPr id="4" name="Slide Number Placeholder 3">
            <a:extLst>
              <a:ext uri="{FF2B5EF4-FFF2-40B4-BE49-F238E27FC236}">
                <a16:creationId xmlns:a16="http://schemas.microsoft.com/office/drawing/2014/main" id="{8B4B9911-6F37-EFE3-518F-1FD21DD715CF}"/>
              </a:ext>
            </a:extLst>
          </p:cNvPr>
          <p:cNvSpPr>
            <a:spLocks noGrp="1"/>
          </p:cNvSpPr>
          <p:nvPr>
            <p:ph type="sldNum" sz="quarter" idx="5"/>
          </p:nvPr>
        </p:nvSpPr>
        <p:spPr/>
        <p:txBody>
          <a:bodyPr/>
          <a:lstStyle/>
          <a:p>
            <a:fld id="{1683126A-5919-944C-8385-AD187C64D85E}" type="slidenum">
              <a:rPr lang="en-US" smtClean="0"/>
              <a:pPr/>
              <a:t>36</a:t>
            </a:fld>
            <a:endParaRPr lang="en-US"/>
          </a:p>
        </p:txBody>
      </p:sp>
    </p:spTree>
    <p:extLst>
      <p:ext uri="{BB962C8B-B14F-4D97-AF65-F5344CB8AC3E}">
        <p14:creationId xmlns:p14="http://schemas.microsoft.com/office/powerpoint/2010/main" val="339294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2778CAEF-E7C5-BB25-9A6C-022DBA7EA602}"/>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0FDABC01-99F8-2542-F85B-0D6EC03DEF8E}"/>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Once a participant completes training, education or a youth element it must also be updated in the Course/Activities tab under General Services as well as adding it as an outcome in the general services tab. </a:t>
            </a:r>
          </a:p>
          <a:p>
            <a:r>
              <a:rPr lang="en-US" dirty="0">
                <a:cs typeface="Calibri"/>
              </a:rPr>
              <a:t>There is a crystal report on mass.gov called Pending Trainings Where Estimated Completion Date Has Elapsed in the Outlier Reports category to help you manage this. </a:t>
            </a:r>
          </a:p>
        </p:txBody>
      </p:sp>
      <p:sp>
        <p:nvSpPr>
          <p:cNvPr id="347" name="Shape 347">
            <a:extLst>
              <a:ext uri="{FF2B5EF4-FFF2-40B4-BE49-F238E27FC236}">
                <a16:creationId xmlns:a16="http://schemas.microsoft.com/office/drawing/2014/main" id="{3623D04D-DBC3-831F-0056-D77596F2BD39}"/>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59A4DA-CCDE-6B54-3021-2A7EC279190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3738367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366F9F46-CBEB-5779-6A80-41A75B63A180}"/>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5139355A-9187-BCD0-B9E7-8BB23DFBE47A}"/>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You will receive a reminder to add the Attainment as an Outcome or Enhancement.</a:t>
            </a:r>
          </a:p>
        </p:txBody>
      </p:sp>
      <p:sp>
        <p:nvSpPr>
          <p:cNvPr id="347" name="Shape 347">
            <a:extLst>
              <a:ext uri="{FF2B5EF4-FFF2-40B4-BE49-F238E27FC236}">
                <a16:creationId xmlns:a16="http://schemas.microsoft.com/office/drawing/2014/main" id="{136FC3B6-B572-F6F3-6BA9-8B1428C3D5D7}"/>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BD6AB60E-025F-2103-A78D-48849022B443}"/>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482462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66893ADC-F1D7-F5B7-1921-C0799E1AB089}"/>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8850F0F2-5AAA-EFAF-52F5-3B460B847ED7}"/>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In the General tab you will add an Outcome or Enhancements service.</a:t>
            </a:r>
          </a:p>
        </p:txBody>
      </p:sp>
      <p:sp>
        <p:nvSpPr>
          <p:cNvPr id="347" name="Shape 347">
            <a:extLst>
              <a:ext uri="{FF2B5EF4-FFF2-40B4-BE49-F238E27FC236}">
                <a16:creationId xmlns:a16="http://schemas.microsoft.com/office/drawing/2014/main" id="{8EB92675-C34B-1FD6-4F0E-F975D774F956}"/>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F37F418-FA3A-149B-7C58-E9DDFECAECC7}"/>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1676158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There are very few exclusions from performance allowed in WIOA policy. They are heavily scrutinized and need to have as much documentation and notes as you can collect. Once a participant is excluded it excludes all attainment if any were completed before being excluded. </a:t>
            </a:r>
            <a:endParaRPr dirty="0"/>
          </a:p>
        </p:txBody>
      </p:sp>
      <p:sp>
        <p:nvSpPr>
          <p:cNvPr id="347" name="Shape 347"/>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20968314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a:extLst>
            <a:ext uri="{FF2B5EF4-FFF2-40B4-BE49-F238E27FC236}">
              <a16:creationId xmlns:a16="http://schemas.microsoft.com/office/drawing/2014/main" id="{5CBE024D-A96B-244B-63C0-0CA340ACFDA6}"/>
            </a:ext>
          </a:extLst>
        </p:cNvPr>
        <p:cNvGrpSpPr/>
        <p:nvPr/>
      </p:nvGrpSpPr>
      <p:grpSpPr>
        <a:xfrm>
          <a:off x="0" y="0"/>
          <a:ext cx="0" cy="0"/>
          <a:chOff x="0" y="0"/>
          <a:chExt cx="0" cy="0"/>
        </a:xfrm>
      </p:grpSpPr>
      <p:sp>
        <p:nvSpPr>
          <p:cNvPr id="346" name="Shape 346">
            <a:extLst>
              <a:ext uri="{FF2B5EF4-FFF2-40B4-BE49-F238E27FC236}">
                <a16:creationId xmlns:a16="http://schemas.microsoft.com/office/drawing/2014/main" id="{7E35D6A3-E6C8-C2D4-50A3-D7AB48417B29}"/>
              </a:ext>
            </a:extLst>
          </p:cNvPr>
          <p:cNvSpPr txBox="1">
            <a:spLocks noGrp="1"/>
          </p:cNvSpPr>
          <p:nvPr>
            <p:ph type="body" idx="1"/>
          </p:nvPr>
        </p:nvSpPr>
        <p:spPr>
          <a:xfrm>
            <a:off x="748454" y="4637247"/>
            <a:ext cx="5980852" cy="4392214"/>
          </a:xfrm>
          <a:prstGeom prst="rect">
            <a:avLst/>
          </a:prstGeom>
        </p:spPr>
        <p:txBody>
          <a:bodyPr lIns="96645" tIns="96645" rIns="96645" bIns="96645" anchor="ctr" anchorCtr="0">
            <a:noAutofit/>
          </a:bodyPr>
          <a:lstStyle/>
          <a:p>
            <a:r>
              <a:rPr lang="en-US" dirty="0">
                <a:cs typeface="Calibri"/>
              </a:rPr>
              <a:t>This is where Exclusions are documented in Moses. They are documented as an Outcome/Enhancement and the select the appropriate reason. Again, I cant stress enough about adding detailed notes for these items. </a:t>
            </a:r>
            <a:endParaRPr dirty="0"/>
          </a:p>
        </p:txBody>
      </p:sp>
      <p:sp>
        <p:nvSpPr>
          <p:cNvPr id="347" name="Shape 347">
            <a:extLst>
              <a:ext uri="{FF2B5EF4-FFF2-40B4-BE49-F238E27FC236}">
                <a16:creationId xmlns:a16="http://schemas.microsoft.com/office/drawing/2014/main" id="{82A9A17E-32FE-106C-884C-8A87F7D9971D}"/>
              </a:ext>
            </a:extLst>
          </p:cNvPr>
          <p:cNvSpPr>
            <a:spLocks noGrp="1" noRot="1" noChangeAspect="1"/>
          </p:cNvSpPr>
          <p:nvPr>
            <p:ph type="sldImg" idx="2"/>
          </p:nvPr>
        </p:nvSpPr>
        <p:spPr>
          <a:xfrm>
            <a:off x="1298575" y="731838"/>
            <a:ext cx="4881563" cy="36607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 name="Date Placeholder 1">
            <a:extLst>
              <a:ext uri="{FF2B5EF4-FFF2-40B4-BE49-F238E27FC236}">
                <a16:creationId xmlns:a16="http://schemas.microsoft.com/office/drawing/2014/main" id="{62896692-06CB-4F84-3EEC-4D40C869ED05}"/>
              </a:ext>
            </a:extLst>
          </p:cNvPr>
          <p:cNvSpPr>
            <a:spLocks noGrp="1"/>
          </p:cNvSpPr>
          <p:nvPr>
            <p:ph type="dt" idx="10"/>
          </p:nvPr>
        </p:nvSpPr>
        <p:spPr/>
        <p:txBody>
          <a:bodyPr/>
          <a:lstStyle/>
          <a:p>
            <a:pPr>
              <a:defRPr/>
            </a:pPr>
            <a:r>
              <a:rPr lang="en-US"/>
              <a:t>February 1, 2018</a:t>
            </a:r>
          </a:p>
        </p:txBody>
      </p:sp>
    </p:spTree>
    <p:extLst>
      <p:ext uri="{BB962C8B-B14F-4D97-AF65-F5344CB8AC3E}">
        <p14:creationId xmlns:p14="http://schemas.microsoft.com/office/powerpoint/2010/main" val="3733307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r>
              <a:rPr lang="en-US"/>
              <a:t>My favorite is TEGL 10-16 Change 2 at 80 pages.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44</a:t>
            </a:fld>
            <a:endParaRPr lang="en-US"/>
          </a:p>
        </p:txBody>
      </p:sp>
    </p:spTree>
    <p:extLst>
      <p:ext uri="{BB962C8B-B14F-4D97-AF65-F5344CB8AC3E}">
        <p14:creationId xmlns:p14="http://schemas.microsoft.com/office/powerpoint/2010/main" val="363756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bottom there is a link to the Career Center Performance Report also known as CCPR, these are the numbers used to calculate the performance indicators. This report is available for download by anyone and is broken out by reporting quarters. Tab 10, 11,12 is where you will find the statewide performance data.</a:t>
            </a:r>
          </a:p>
        </p:txBody>
      </p:sp>
      <p:sp>
        <p:nvSpPr>
          <p:cNvPr id="4" name="Slide Number Placeholder 3"/>
          <p:cNvSpPr>
            <a:spLocks noGrp="1"/>
          </p:cNvSpPr>
          <p:nvPr>
            <p:ph type="sldNum" sz="quarter" idx="5"/>
          </p:nvPr>
        </p:nvSpPr>
        <p:spPr/>
        <p:txBody>
          <a:bodyPr/>
          <a:lstStyle/>
          <a:p>
            <a:fld id="{1683126A-5919-944C-8385-AD187C64D85E}" type="slidenum">
              <a:rPr lang="en-US" smtClean="0"/>
              <a:pPr/>
              <a:t>7</a:t>
            </a:fld>
            <a:endParaRPr lang="en-US"/>
          </a:p>
        </p:txBody>
      </p:sp>
    </p:spTree>
    <p:extLst>
      <p:ext uri="{BB962C8B-B14F-4D97-AF65-F5344CB8AC3E}">
        <p14:creationId xmlns:p14="http://schemas.microsoft.com/office/powerpoint/2010/main" val="2976887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Let's use the calendar to see how this works. </a:t>
            </a:r>
          </a:p>
        </p:txBody>
      </p:sp>
      <p:sp>
        <p:nvSpPr>
          <p:cNvPr id="4" name="Slide Number Placeholder 3"/>
          <p:cNvSpPr>
            <a:spLocks noGrp="1"/>
          </p:cNvSpPr>
          <p:nvPr>
            <p:ph type="sldNum" sz="quarter" idx="5"/>
          </p:nvPr>
        </p:nvSpPr>
        <p:spPr/>
        <p:txBody>
          <a:bodyPr/>
          <a:lstStyle/>
          <a:p>
            <a:fld id="{1683126A-5919-944C-8385-AD187C64D85E}" type="slidenum">
              <a:rPr lang="en-US" smtClean="0"/>
              <a:pPr/>
              <a:t>8</a:t>
            </a:fld>
            <a:endParaRPr lang="en-US"/>
          </a:p>
        </p:txBody>
      </p:sp>
    </p:spTree>
    <p:extLst>
      <p:ext uri="{BB962C8B-B14F-4D97-AF65-F5344CB8AC3E}">
        <p14:creationId xmlns:p14="http://schemas.microsoft.com/office/powerpoint/2010/main" val="41115238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Nancy exits the program in January 2025 and gets a job immediately. In August she moves to another state but finds a new job. Using the SWIS system, we will be able to obtain her wage data from the other state. As long as she is working anytime in the quarter she will be a positive outcome. So yes, Nancy is a positive outcome.</a:t>
            </a:r>
          </a:p>
        </p:txBody>
      </p:sp>
      <p:sp>
        <p:nvSpPr>
          <p:cNvPr id="4" name="Slide Number Placeholder 3"/>
          <p:cNvSpPr>
            <a:spLocks noGrp="1"/>
          </p:cNvSpPr>
          <p:nvPr>
            <p:ph type="sldNum" sz="quarter" idx="5"/>
          </p:nvPr>
        </p:nvSpPr>
        <p:spPr/>
        <p:txBody>
          <a:bodyPr/>
          <a:lstStyle/>
          <a:p>
            <a:fld id="{1683126A-5919-944C-8385-AD187C64D85E}" type="slidenum">
              <a:rPr lang="en-US" smtClean="0"/>
              <a:pPr/>
              <a:t>9</a:t>
            </a:fld>
            <a:endParaRPr lang="en-US"/>
          </a:p>
        </p:txBody>
      </p:sp>
    </p:spTree>
    <p:extLst>
      <p:ext uri="{BB962C8B-B14F-4D97-AF65-F5344CB8AC3E}">
        <p14:creationId xmlns:p14="http://schemas.microsoft.com/office/powerpoint/2010/main" val="2097435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4th quarter after exit is the same as the 2nd quarter after exit.</a:t>
            </a:r>
          </a:p>
        </p:txBody>
      </p:sp>
      <p:sp>
        <p:nvSpPr>
          <p:cNvPr id="4" name="Slide Number Placeholder 3"/>
          <p:cNvSpPr>
            <a:spLocks noGrp="1"/>
          </p:cNvSpPr>
          <p:nvPr>
            <p:ph type="sldNum" sz="quarter" idx="5"/>
          </p:nvPr>
        </p:nvSpPr>
        <p:spPr/>
        <p:txBody>
          <a:bodyPr/>
          <a:lstStyle/>
          <a:p>
            <a:fld id="{1683126A-5919-944C-8385-AD187C64D85E}" type="slidenum">
              <a:rPr lang="en-US" smtClean="0"/>
              <a:pPr/>
              <a:t>10</a:t>
            </a:fld>
            <a:endParaRPr lang="en-US"/>
          </a:p>
        </p:txBody>
      </p:sp>
    </p:spTree>
    <p:extLst>
      <p:ext uri="{BB962C8B-B14F-4D97-AF65-F5344CB8AC3E}">
        <p14:creationId xmlns:p14="http://schemas.microsoft.com/office/powerpoint/2010/main" val="3461646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wage records are received from DUA and SWIS, or Supplemental Data. Wage records will override supplemental data. If you are using supplemental data you will want to review TEL 26-16 for full details from the link in the pervious slide.</a:t>
            </a:r>
          </a:p>
        </p:txBody>
      </p:sp>
      <p:sp>
        <p:nvSpPr>
          <p:cNvPr id="4" name="Slide Number Placeholder 3"/>
          <p:cNvSpPr>
            <a:spLocks noGrp="1"/>
          </p:cNvSpPr>
          <p:nvPr>
            <p:ph type="sldNum" sz="quarter" idx="5"/>
          </p:nvPr>
        </p:nvSpPr>
        <p:spPr/>
        <p:txBody>
          <a:bodyPr/>
          <a:lstStyle/>
          <a:p>
            <a:fld id="{1683126A-5919-944C-8385-AD187C64D85E}" type="slidenum">
              <a:rPr lang="en-US" smtClean="0"/>
              <a:pPr/>
              <a:t>12</a:t>
            </a:fld>
            <a:endParaRPr lang="en-US"/>
          </a:p>
        </p:txBody>
      </p:sp>
    </p:spTree>
    <p:extLst>
      <p:ext uri="{BB962C8B-B14F-4D97-AF65-F5344CB8AC3E}">
        <p14:creationId xmlns:p14="http://schemas.microsoft.com/office/powerpoint/2010/main" val="2721023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Performance indicators are extremely important for future funding. This is for all programs not just WIOA. These are also used for Trade and NDWG </a:t>
            </a:r>
          </a:p>
        </p:txBody>
      </p:sp>
      <p:sp>
        <p:nvSpPr>
          <p:cNvPr id="4" name="Slide Number Placeholder 3"/>
          <p:cNvSpPr>
            <a:spLocks noGrp="1"/>
          </p:cNvSpPr>
          <p:nvPr>
            <p:ph type="sldNum" sz="quarter" idx="5"/>
          </p:nvPr>
        </p:nvSpPr>
        <p:spPr/>
        <p:txBody>
          <a:bodyPr/>
          <a:lstStyle/>
          <a:p>
            <a:fld id="{1683126A-5919-944C-8385-AD187C64D85E}" type="slidenum">
              <a:rPr lang="en-US" smtClean="0"/>
              <a:pPr/>
              <a:t>13</a:t>
            </a:fld>
            <a:endParaRPr lang="en-US"/>
          </a:p>
        </p:txBody>
      </p:sp>
    </p:spTree>
    <p:extLst>
      <p:ext uri="{BB962C8B-B14F-4D97-AF65-F5344CB8AC3E}">
        <p14:creationId xmlns:p14="http://schemas.microsoft.com/office/powerpoint/2010/main" val="1590756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www.mass.gov/massworkforce-career-center-performance-reports-ccpr"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dol.gov/sites/dolgov/files/ETA/advisories/TEGL/2020/TEGL_8-19_Attachment_I_acc.pdf"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agencies/eta/Performance/resources/credential-attainment"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customXml" Target="../ink/ink2.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customXml" Target="../ink/ink1.xml"/><Relationship Id="rId4" Type="http://schemas.openxmlformats.org/officeDocument/2006/relationships/image" Target="../media/image4.png"/><Relationship Id="rId9" Type="http://schemas.openxmlformats.org/officeDocument/2006/relationships/customXml" Target="../ink/ink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hyperlink" Target="https://www.ecfr.gov/current/title-20/chapter-V/part-677/section-677.150"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mhttps://www.dol.gov/agencies/eta/performance/swis" TargetMode="External"/><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hyperlink" Target="https://www.ecfr.gov/current/title-45/subtitle-B/chapter-XIII/subchapter-G/part-1355/section-1355.20" TargetMode="External"/><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8" Type="http://schemas.openxmlformats.org/officeDocument/2006/relationships/hyperlink" Target="https://www.dol.gov/agencies/eta/Performance/resources/credential-attainment" TargetMode="External"/><Relationship Id="rId3" Type="http://schemas.openxmlformats.org/officeDocument/2006/relationships/hyperlink" Target="https://www.gpo.gov/fdsys/pkg/FR-2016-08-19/pdf/2016-15975.pdf" TargetMode="External"/><Relationship Id="rId7" Type="http://schemas.openxmlformats.org/officeDocument/2006/relationships/hyperlink" Target="https://www.mass.gov/doc/dcs-policy-02-104-wioa-participation-and-exits/download" TargetMode="External"/><Relationship Id="rId2" Type="http://schemas.openxmlformats.org/officeDocument/2006/relationships/notesSlide" Target="../notesSlides/notesSlide36.xml"/><Relationship Id="rId1" Type="http://schemas.openxmlformats.org/officeDocument/2006/relationships/slideLayout" Target="../slideLayouts/slideLayout15.xml"/><Relationship Id="rId6" Type="http://schemas.openxmlformats.org/officeDocument/2006/relationships/hyperlink" Target="https://wdr.doleta.gov/directives/corr_doc.cfm?docn=5953" TargetMode="External"/><Relationship Id="rId11" Type="http://schemas.openxmlformats.org/officeDocument/2006/relationships/hyperlink" Target="https://www.dol.gov/sites/dolgov/files/ETA/advisories/TEGL/2019/TEGL%2011-19%20Change%201/TEGL%2011-19%20Change%201%20%28Complete%20Version%29.pdf" TargetMode="External"/><Relationship Id="rId5" Type="http://schemas.openxmlformats.org/officeDocument/2006/relationships/hyperlink" Target="https://wdr.doleta.gov/directives/corr_doc.cfm?DOCN=5002" TargetMode="External"/><Relationship Id="rId10" Type="http://schemas.openxmlformats.org/officeDocument/2006/relationships/hyperlink" Target="https://www.mass.gov/info-details/masshire-wioa-training-material" TargetMode="External"/><Relationship Id="rId4" Type="http://schemas.openxmlformats.org/officeDocument/2006/relationships/hyperlink" Target="https://www.dol.gov/sites/dolgov/files/ETA/advisories/TEGL/2023/TEGL%2010-16%20Change%203/TEGL%2010-16%2C%20Change%203.pdf" TargetMode="External"/><Relationship Id="rId9" Type="http://schemas.openxmlformats.org/officeDocument/2006/relationships/hyperlink" Target="https://www.mass.gov/massworkforce-career-center-performance-reports-ccpr"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hyperlink" Target="https://www.dol.gov/sites/dolgov/files/ETA/advisories/TEGL/2023/TEGL%2010-16%20Change%203/TEGL%2010-16%2C%20Change%203.pdf"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dol.gov/sites/dolgov/files/ETA/advisories/TEGL/2017/TEGL_26-16.pdf" TargetMode="Externa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hyperlink" Target="https://www.mass.gov/massworkforce-career-center-performance-reports-ccp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449343" y="205005"/>
            <a:ext cx="766171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Housekeeping</a:t>
            </a:r>
          </a:p>
        </p:txBody>
      </p:sp>
      <p:sp>
        <p:nvSpPr>
          <p:cNvPr id="25" name="TextBox 24">
            <a:extLst>
              <a:ext uri="{FF2B5EF4-FFF2-40B4-BE49-F238E27FC236}">
                <a16:creationId xmlns:a16="http://schemas.microsoft.com/office/drawing/2014/main" id="{BE98A8B7-2BFA-46B4-B004-EB356E115A22}"/>
              </a:ext>
            </a:extLst>
          </p:cNvPr>
          <p:cNvSpPr txBox="1"/>
          <p:nvPr/>
        </p:nvSpPr>
        <p:spPr>
          <a:xfrm>
            <a:off x="988398" y="1579312"/>
            <a:ext cx="6777085" cy="3662541"/>
          </a:xfrm>
          <a:prstGeom prst="rect">
            <a:avLst/>
          </a:prstGeom>
          <a:noFill/>
        </p:spPr>
        <p:txBody>
          <a:bodyPr wrap="square" lIns="91440" tIns="45720" rIns="91440" bIns="45720" rtlCol="0" anchor="t">
            <a:spAutoFit/>
          </a:bodyPr>
          <a:lstStyle>
            <a:defPPr>
              <a:defRPr lang="en-US"/>
            </a:defPPr>
            <a:lvl1pPr>
              <a:defRPr sz="2000">
                <a:solidFill>
                  <a:srgbClr val="213240"/>
                </a:solidFill>
              </a:defRPr>
            </a:lvl1pPr>
          </a:lstStyle>
          <a:p>
            <a:r>
              <a:rPr lang="en-US" sz="2400" dirty="0">
                <a:solidFill>
                  <a:schemeClr val="accent6"/>
                </a:solidFill>
                <a:latin typeface="Arial" panose="020B0604020202020204" pitchFamily="34" charset="0"/>
                <a:cs typeface="Arial" panose="020B0604020202020204" pitchFamily="34" charset="0"/>
              </a:rPr>
              <a:t>Please…..</a:t>
            </a:r>
          </a:p>
          <a:p>
            <a:endParaRPr lang="en-US" sz="2400" dirty="0">
              <a:solidFill>
                <a:schemeClr val="accent6"/>
              </a:solidFill>
              <a:latin typeface="Arial" panose="020B0604020202020204" pitchFamily="34" charset="0"/>
              <a:cs typeface="Arial" panose="020B0604020202020204" pitchFamily="34" charset="0"/>
            </a:endParaRPr>
          </a:p>
          <a:p>
            <a:endParaRPr lang="en-US" sz="2400" dirty="0">
              <a:solidFill>
                <a:schemeClr val="accent6"/>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chemeClr val="accent6"/>
                </a:solidFill>
                <a:latin typeface="Arial" panose="020B0604020202020204" pitchFamily="34" charset="0"/>
                <a:cs typeface="Arial" panose="020B0604020202020204" pitchFamily="34" charset="0"/>
              </a:rPr>
              <a:t>Keep your line muted unless asking a question</a:t>
            </a:r>
          </a:p>
          <a:p>
            <a:pPr marL="342900" indent="-342900">
              <a:buFont typeface="Arial" panose="020B0604020202020204" pitchFamily="34" charset="0"/>
              <a:buChar char="•"/>
            </a:pPr>
            <a:r>
              <a:rPr lang="en-US" sz="2400" dirty="0">
                <a:solidFill>
                  <a:schemeClr val="accent6"/>
                </a:solidFill>
                <a:latin typeface="Arial" panose="020B0604020202020204" pitchFamily="34" charset="0"/>
                <a:cs typeface="Arial" panose="020B0604020202020204" pitchFamily="34" charset="0"/>
              </a:rPr>
              <a:t>Please introduce yourself in the chat</a:t>
            </a:r>
            <a:r>
              <a:rPr lang="en-US" sz="2400" dirty="0">
                <a:solidFill>
                  <a:srgbClr val="032B4A"/>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400" dirty="0">
                <a:solidFill>
                  <a:schemeClr val="accent6"/>
                </a:solidFill>
                <a:latin typeface="Arial" panose="020B0604020202020204" pitchFamily="34" charset="0"/>
                <a:cs typeface="Arial" panose="020B0604020202020204" pitchFamily="34" charset="0"/>
              </a:rPr>
              <a:t>Use the chat, raise your hand or unmute your line to ask a question</a:t>
            </a:r>
          </a:p>
          <a:p>
            <a:pPr marL="342900" indent="-342900">
              <a:buFont typeface="Arial" panose="020B0604020202020204" pitchFamily="34" charset="0"/>
              <a:buChar char="•"/>
            </a:pPr>
            <a:endParaRPr lang="en-US" dirty="0">
              <a:solidFill>
                <a:schemeClr val="accent6"/>
              </a:solidFill>
              <a:latin typeface="Century Gothic"/>
            </a:endParaRPr>
          </a:p>
          <a:p>
            <a:pPr marL="342900" indent="-342900">
              <a:buFont typeface="Arial" panose="020B0604020202020204" pitchFamily="34" charset="0"/>
              <a:buChar char="•"/>
            </a:pPr>
            <a:endParaRPr lang="en-US" dirty="0">
              <a:solidFill>
                <a:schemeClr val="accent6"/>
              </a:solidFill>
              <a:latin typeface="Century Gothic"/>
            </a:endParaRPr>
          </a:p>
        </p:txBody>
      </p:sp>
      <p:sp>
        <p:nvSpPr>
          <p:cNvPr id="41" name="TextBox 40">
            <a:extLst>
              <a:ext uri="{FF2B5EF4-FFF2-40B4-BE49-F238E27FC236}">
                <a16:creationId xmlns:a16="http://schemas.microsoft.com/office/drawing/2014/main" id="{6D53981B-A047-4338-BF54-97744E7A7925}"/>
              </a:ext>
            </a:extLst>
          </p:cNvPr>
          <p:cNvSpPr txBox="1"/>
          <p:nvPr/>
        </p:nvSpPr>
        <p:spPr>
          <a:xfrm>
            <a:off x="449343" y="4834313"/>
            <a:ext cx="8192238" cy="461665"/>
          </a:xfrm>
          <a:prstGeom prst="rect">
            <a:avLst/>
          </a:prstGeom>
          <a:noFill/>
        </p:spPr>
        <p:txBody>
          <a:bodyPr wrap="square" lIns="91440" tIns="45720" rIns="91440" bIns="45720" rtlCol="0" anchor="t">
            <a:spAutoFit/>
          </a:bodyPr>
          <a:lstStyle/>
          <a:p>
            <a:pPr algn="ctr">
              <a:spcBef>
                <a:spcPts val="1800"/>
              </a:spcBef>
            </a:pPr>
            <a:r>
              <a:rPr lang="en-US" sz="2400" dirty="0">
                <a:solidFill>
                  <a:schemeClr val="accent6"/>
                </a:solidFill>
                <a:latin typeface="Arial" panose="020B0604020202020204" pitchFamily="34" charset="0"/>
                <a:cs typeface="Arial" panose="020B0604020202020204" pitchFamily="34" charset="0"/>
              </a:rPr>
              <a:t>This training deck will be shared next week</a:t>
            </a:r>
            <a:r>
              <a:rPr lang="en-US" sz="2400" dirty="0">
                <a:solidFill>
                  <a:srgbClr val="032B4A"/>
                </a:solidFill>
                <a:latin typeface="Arial" panose="020B0604020202020204" pitchFamily="34" charset="0"/>
                <a:cs typeface="Arial" panose="020B0604020202020204" pitchFamily="34" charset="0"/>
              </a:rPr>
              <a:t> on Mass.gov </a:t>
            </a:r>
            <a:endParaRPr lang="en-US" sz="2400" dirty="0">
              <a:solidFill>
                <a:srgbClr val="032B4A"/>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1986374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E2F3074-5B7C-6285-30A4-66DB835AC886}"/>
              </a:ext>
            </a:extLst>
          </p:cNvPr>
          <p:cNvSpPr>
            <a:spLocks noGrp="1"/>
          </p:cNvSpPr>
          <p:nvPr>
            <p:ph type="title"/>
          </p:nvPr>
        </p:nvSpPr>
        <p:spPr>
          <a:xfrm>
            <a:off x="457200" y="139700"/>
            <a:ext cx="7131050" cy="941388"/>
          </a:xfrm>
        </p:spPr>
        <p:txBody>
          <a:bodyPr/>
          <a:lstStyle/>
          <a:p>
            <a:r>
              <a:rPr lang="en-US" altLang="en-US" dirty="0">
                <a:solidFill>
                  <a:schemeClr val="bg1"/>
                </a:solidFill>
                <a:latin typeface="Arial" panose="020B0604020202020204" pitchFamily="34" charset="0"/>
                <a:cs typeface="Arial" panose="020B0604020202020204" pitchFamily="34" charset="0"/>
              </a:rPr>
              <a:t>WIOA Performance Indicators</a:t>
            </a:r>
            <a:br>
              <a:rPr lang="en-US" altLang="en-US" dirty="0">
                <a:solidFill>
                  <a:schemeClr val="bg1"/>
                </a:solidFill>
                <a:latin typeface="Arial" panose="020B0604020202020204" pitchFamily="34" charset="0"/>
                <a:cs typeface="Arial" panose="020B0604020202020204" pitchFamily="34" charset="0"/>
              </a:rPr>
            </a:br>
            <a:r>
              <a:rPr lang="en-US" altLang="en-US" dirty="0">
                <a:solidFill>
                  <a:schemeClr val="bg1"/>
                </a:solidFill>
                <a:latin typeface="Arial" panose="020B0604020202020204" pitchFamily="34" charset="0"/>
                <a:cs typeface="Arial" panose="020B0604020202020204" pitchFamily="34" charset="0"/>
              </a:rPr>
              <a:t>Employment 4</a:t>
            </a:r>
            <a:r>
              <a:rPr lang="en-US" altLang="en-US" baseline="30000" dirty="0">
                <a:solidFill>
                  <a:schemeClr val="bg1"/>
                </a:solidFill>
                <a:latin typeface="Arial" panose="020B0604020202020204" pitchFamily="34" charset="0"/>
                <a:cs typeface="Arial" panose="020B0604020202020204" pitchFamily="34" charset="0"/>
              </a:rPr>
              <a:t>th</a:t>
            </a:r>
            <a:r>
              <a:rPr lang="en-US" altLang="en-US" dirty="0">
                <a:solidFill>
                  <a:schemeClr val="bg1"/>
                </a:solidFill>
                <a:latin typeface="Arial" panose="020B0604020202020204" pitchFamily="34" charset="0"/>
                <a:cs typeface="Arial" panose="020B0604020202020204" pitchFamily="34" charset="0"/>
              </a:rPr>
              <a:t> Quarter After Exit</a:t>
            </a:r>
            <a:endParaRPr lang="en-US" dirty="0">
              <a:solidFill>
                <a:schemeClr val="bg1"/>
              </a:solidFill>
              <a:latin typeface="Arial" panose="020B0604020202020204" pitchFamily="34" charset="0"/>
              <a:cs typeface="Arial" panose="020B0604020202020204" pitchFamily="34" charset="0"/>
            </a:endParaRPr>
          </a:p>
        </p:txBody>
      </p:sp>
      <p:sp>
        <p:nvSpPr>
          <p:cNvPr id="12" name="Content Placeholder 2">
            <a:extLst>
              <a:ext uri="{FF2B5EF4-FFF2-40B4-BE49-F238E27FC236}">
                <a16:creationId xmlns:a16="http://schemas.microsoft.com/office/drawing/2014/main" id="{C38DE68C-F9C2-CC7E-358E-AA966E17BC75}"/>
              </a:ext>
            </a:extLst>
          </p:cNvPr>
          <p:cNvSpPr txBox="1">
            <a:spLocks/>
          </p:cNvSpPr>
          <p:nvPr/>
        </p:nvSpPr>
        <p:spPr>
          <a:xfrm>
            <a:off x="247650" y="1337569"/>
            <a:ext cx="9035358" cy="4665551"/>
          </a:xfrm>
          <a:prstGeom prst="rect">
            <a:avLst/>
          </a:prstGeom>
        </p:spPr>
        <p:txBody>
          <a:bodyPr vert="horz" lIns="91440" tIns="45720" rIns="91440" bIns="45720" rtlCol="0" anchor="t">
            <a:noAutofit/>
          </a:bodyPr>
          <a:lst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a:buNone/>
            </a:pPr>
            <a:r>
              <a:rPr lang="en-US" sz="1600" b="1" dirty="0">
                <a:solidFill>
                  <a:srgbClr val="003B5D"/>
                </a:solidFill>
                <a:latin typeface="Arial" panose="020B0604020202020204" pitchFamily="34" charset="0"/>
                <a:cs typeface="Arial" panose="020B0604020202020204" pitchFamily="34" charset="0"/>
              </a:rPr>
              <a:t>In Employment during the 4</a:t>
            </a:r>
            <a:r>
              <a:rPr lang="en-US" sz="1600" b="1" baseline="30000" dirty="0">
                <a:solidFill>
                  <a:srgbClr val="003B5D"/>
                </a:solidFill>
                <a:latin typeface="Arial" panose="020B0604020202020204" pitchFamily="34" charset="0"/>
                <a:cs typeface="Arial" panose="020B0604020202020204" pitchFamily="34" charset="0"/>
              </a:rPr>
              <a:t>th</a:t>
            </a:r>
            <a:r>
              <a:rPr lang="en-US" sz="1600" b="1" dirty="0">
                <a:solidFill>
                  <a:srgbClr val="003B5D"/>
                </a:solidFill>
                <a:latin typeface="Arial" panose="020B0604020202020204" pitchFamily="34" charset="0"/>
                <a:cs typeface="Arial" panose="020B0604020202020204" pitchFamily="34" charset="0"/>
              </a:rPr>
              <a:t> Quarter After Exit:</a:t>
            </a:r>
            <a:endParaRPr lang="en-US" sz="16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buFont typeface="Lucida Grande"/>
              <a:buNone/>
            </a:pPr>
            <a:r>
              <a:rPr lang="en-US" sz="1600" dirty="0">
                <a:solidFill>
                  <a:srgbClr val="003B5D"/>
                </a:solidFill>
                <a:latin typeface="Arial" panose="020B0604020202020204" pitchFamily="34" charset="0"/>
                <a:cs typeface="Arial" panose="020B0604020202020204" pitchFamily="34" charset="0"/>
              </a:rPr>
              <a:t>The percentage of participants who are employed </a:t>
            </a:r>
            <a:r>
              <a:rPr lang="en-US" sz="1600" i="1" dirty="0">
                <a:solidFill>
                  <a:srgbClr val="003B5D"/>
                </a:solidFill>
                <a:latin typeface="Arial" panose="020B0604020202020204" pitchFamily="34" charset="0"/>
                <a:cs typeface="Arial" panose="020B0604020202020204" pitchFamily="34" charset="0"/>
              </a:rPr>
              <a:t>during</a:t>
            </a:r>
            <a:r>
              <a:rPr lang="en-US" sz="1600" dirty="0">
                <a:solidFill>
                  <a:srgbClr val="003B5D"/>
                </a:solidFill>
                <a:latin typeface="Arial" panose="020B0604020202020204" pitchFamily="34" charset="0"/>
                <a:cs typeface="Arial" panose="020B0604020202020204" pitchFamily="34" charset="0"/>
              </a:rPr>
              <a:t> the fourth quarter after exit.   </a:t>
            </a:r>
          </a:p>
          <a:p>
            <a:pPr marL="457200" lvl="1" indent="0">
              <a:lnSpc>
                <a:spcPct val="114999"/>
              </a:lnSpc>
              <a:spcBef>
                <a:spcPts val="0"/>
              </a:spcBef>
              <a:buFont typeface="Lucida Grande"/>
              <a:buNone/>
            </a:pPr>
            <a:r>
              <a:rPr lang="en-US" sz="1600" dirty="0">
                <a:solidFill>
                  <a:srgbClr val="003B5D"/>
                </a:solidFill>
                <a:latin typeface="Arial" panose="020B0604020202020204" pitchFamily="34" charset="0"/>
                <a:cs typeface="Arial" panose="020B0604020202020204" pitchFamily="34" charset="0"/>
              </a:rPr>
              <a:t>i.e.;  </a:t>
            </a:r>
            <a:r>
              <a:rPr lang="en-US" sz="1600" i="1" u="sng" dirty="0">
                <a:solidFill>
                  <a:srgbClr val="003B5D"/>
                </a:solidFill>
                <a:latin typeface="Arial" panose="020B0604020202020204" pitchFamily="34" charset="0"/>
                <a:cs typeface="Arial" panose="020B0604020202020204" pitchFamily="34" charset="0"/>
              </a:rPr>
              <a:t>the participants who had a job in 4</a:t>
            </a:r>
            <a:r>
              <a:rPr lang="en-US" sz="1600" i="1" u="sng" baseline="30000" dirty="0">
                <a:solidFill>
                  <a:srgbClr val="003B5D"/>
                </a:solidFill>
                <a:latin typeface="Arial" panose="020B0604020202020204" pitchFamily="34" charset="0"/>
                <a:cs typeface="Arial" panose="020B0604020202020204" pitchFamily="34" charset="0"/>
              </a:rPr>
              <a:t>th</a:t>
            </a:r>
            <a:r>
              <a:rPr lang="en-US" sz="1600" i="1" u="sng" dirty="0">
                <a:solidFill>
                  <a:srgbClr val="003B5D"/>
                </a:solidFill>
                <a:latin typeface="Arial" panose="020B0604020202020204" pitchFamily="34" charset="0"/>
                <a:cs typeface="Arial" panose="020B0604020202020204" pitchFamily="34" charset="0"/>
              </a:rPr>
              <a:t> quarter after exit</a:t>
            </a:r>
            <a:endParaRPr lang="en-US" sz="16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buFont typeface="Lucida Grande"/>
              <a:buNone/>
            </a:pPr>
            <a:r>
              <a:rPr lang="en-US" sz="1600" i="1" dirty="0">
                <a:solidFill>
                  <a:srgbClr val="003B5D"/>
                </a:solidFill>
                <a:latin typeface="Arial" panose="020B0604020202020204" pitchFamily="34" charset="0"/>
                <a:cs typeface="Arial" panose="020B0604020202020204" pitchFamily="34" charset="0"/>
              </a:rPr>
              <a:t>			# </a:t>
            </a:r>
            <a:r>
              <a:rPr lang="en-US" sz="1600" i="1" dirty="0" err="1">
                <a:solidFill>
                  <a:srgbClr val="003B5D"/>
                </a:solidFill>
                <a:latin typeface="Arial" panose="020B0604020202020204" pitchFamily="34" charset="0"/>
                <a:cs typeface="Arial" panose="020B0604020202020204" pitchFamily="34" charset="0"/>
              </a:rPr>
              <a:t>exiters</a:t>
            </a:r>
            <a:r>
              <a:rPr lang="en-US" sz="1600" i="1" dirty="0">
                <a:solidFill>
                  <a:srgbClr val="003B5D"/>
                </a:solidFill>
                <a:latin typeface="Arial" panose="020B0604020202020204" pitchFamily="34" charset="0"/>
                <a:cs typeface="Arial" panose="020B0604020202020204" pitchFamily="34" charset="0"/>
              </a:rPr>
              <a:t> in cohort</a:t>
            </a:r>
          </a:p>
          <a:p>
            <a:pPr marL="0" indent="0">
              <a:buFont typeface="Arial"/>
              <a:buNone/>
            </a:pPr>
            <a:r>
              <a:rPr lang="en-US" sz="1600" b="1" dirty="0">
                <a:solidFill>
                  <a:srgbClr val="003B5D"/>
                </a:solidFill>
                <a:latin typeface="Arial" panose="020B0604020202020204" pitchFamily="34" charset="0"/>
                <a:cs typeface="Arial" panose="020B0604020202020204" pitchFamily="34" charset="0"/>
              </a:rPr>
              <a:t>For Youth: In Employment, Education, or Training during the 4</a:t>
            </a:r>
            <a:r>
              <a:rPr lang="en-US" sz="1600" b="1" baseline="30000" dirty="0">
                <a:solidFill>
                  <a:srgbClr val="003B5D"/>
                </a:solidFill>
                <a:latin typeface="Arial" panose="020B0604020202020204" pitchFamily="34" charset="0"/>
                <a:cs typeface="Arial" panose="020B0604020202020204" pitchFamily="34" charset="0"/>
              </a:rPr>
              <a:t>th</a:t>
            </a:r>
            <a:r>
              <a:rPr lang="en-US" sz="1600" b="1" dirty="0">
                <a:solidFill>
                  <a:srgbClr val="003B5D"/>
                </a:solidFill>
                <a:latin typeface="Arial" panose="020B0604020202020204" pitchFamily="34" charset="0"/>
                <a:cs typeface="Arial" panose="020B0604020202020204" pitchFamily="34" charset="0"/>
              </a:rPr>
              <a:t> Quarter After Exit:</a:t>
            </a:r>
            <a:endParaRPr lang="en-US" sz="16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buFont typeface="Lucida Grande"/>
              <a:buNone/>
            </a:pPr>
            <a:r>
              <a:rPr lang="en-US" sz="1600" dirty="0">
                <a:solidFill>
                  <a:srgbClr val="003B5D"/>
                </a:solidFill>
                <a:latin typeface="Arial" panose="020B0604020202020204" pitchFamily="34" charset="0"/>
                <a:cs typeface="Arial" panose="020B0604020202020204" pitchFamily="34" charset="0"/>
              </a:rPr>
              <a:t>The percentage of participants who are employed, or in education, or in advanced training </a:t>
            </a:r>
            <a:r>
              <a:rPr lang="en-US" sz="1600" i="1" dirty="0">
                <a:solidFill>
                  <a:srgbClr val="003B5D"/>
                </a:solidFill>
                <a:latin typeface="Arial" panose="020B0604020202020204" pitchFamily="34" charset="0"/>
                <a:cs typeface="Arial" panose="020B0604020202020204" pitchFamily="34" charset="0"/>
              </a:rPr>
              <a:t>during</a:t>
            </a:r>
            <a:r>
              <a:rPr lang="en-US" sz="1600" dirty="0">
                <a:solidFill>
                  <a:srgbClr val="003B5D"/>
                </a:solidFill>
                <a:latin typeface="Arial" panose="020B0604020202020204" pitchFamily="34" charset="0"/>
                <a:cs typeface="Arial" panose="020B0604020202020204" pitchFamily="34" charset="0"/>
              </a:rPr>
              <a:t> the fourth quarter after exit. </a:t>
            </a:r>
          </a:p>
          <a:p>
            <a:pPr marL="457200" lvl="1" indent="0">
              <a:lnSpc>
                <a:spcPct val="115000"/>
              </a:lnSpc>
              <a:spcBef>
                <a:spcPts val="0"/>
              </a:spcBef>
              <a:buFont typeface="Lucida Grande"/>
              <a:buNone/>
            </a:pPr>
            <a:r>
              <a:rPr lang="en-US" sz="1600" dirty="0">
                <a:solidFill>
                  <a:srgbClr val="003B5D"/>
                </a:solidFill>
                <a:latin typeface="Arial" panose="020B0604020202020204" pitchFamily="34" charset="0"/>
                <a:cs typeface="Arial" panose="020B0604020202020204" pitchFamily="34" charset="0"/>
              </a:rPr>
              <a:t>i.e.;  </a:t>
            </a:r>
            <a:r>
              <a:rPr lang="en-US" sz="1600" i="1" u="sng" dirty="0">
                <a:solidFill>
                  <a:srgbClr val="003B5D"/>
                </a:solidFill>
                <a:latin typeface="Arial" panose="020B0604020202020204" pitchFamily="34" charset="0"/>
                <a:cs typeface="Arial" panose="020B0604020202020204" pitchFamily="34" charset="0"/>
              </a:rPr>
              <a:t>the participants who had a job in 4</a:t>
            </a:r>
            <a:r>
              <a:rPr lang="en-US" sz="1600" i="1" u="sng" baseline="30000" dirty="0">
                <a:solidFill>
                  <a:srgbClr val="003B5D"/>
                </a:solidFill>
                <a:latin typeface="Arial" panose="020B0604020202020204" pitchFamily="34" charset="0"/>
                <a:cs typeface="Arial" panose="020B0604020202020204" pitchFamily="34" charset="0"/>
              </a:rPr>
              <a:t>th</a:t>
            </a:r>
            <a:r>
              <a:rPr lang="en-US" sz="1600" i="1" u="sng" dirty="0">
                <a:solidFill>
                  <a:srgbClr val="003B5D"/>
                </a:solidFill>
                <a:latin typeface="Arial" panose="020B0604020202020204" pitchFamily="34" charset="0"/>
                <a:cs typeface="Arial" panose="020B0604020202020204" pitchFamily="34" charset="0"/>
              </a:rPr>
              <a:t> quarter after exit, or p/s or s/ed or training</a:t>
            </a:r>
          </a:p>
          <a:p>
            <a:pPr marL="457200" lvl="1" indent="0">
              <a:lnSpc>
                <a:spcPct val="115000"/>
              </a:lnSpc>
              <a:spcBef>
                <a:spcPts val="0"/>
              </a:spcBef>
              <a:buFont typeface="Lucida Grande"/>
              <a:buNone/>
            </a:pPr>
            <a:r>
              <a:rPr lang="en-US" sz="1600" i="1" dirty="0">
                <a:solidFill>
                  <a:srgbClr val="003B5D"/>
                </a:solidFill>
                <a:latin typeface="Arial" panose="020B0604020202020204" pitchFamily="34" charset="0"/>
                <a:cs typeface="Arial" panose="020B0604020202020204" pitchFamily="34" charset="0"/>
              </a:rPr>
              <a:t>			# </a:t>
            </a:r>
            <a:r>
              <a:rPr lang="en-US" sz="1600" i="1" dirty="0" err="1">
                <a:solidFill>
                  <a:srgbClr val="003B5D"/>
                </a:solidFill>
                <a:latin typeface="Arial" panose="020B0604020202020204" pitchFamily="34" charset="0"/>
                <a:cs typeface="Arial" panose="020B0604020202020204" pitchFamily="34" charset="0"/>
              </a:rPr>
              <a:t>exiters</a:t>
            </a:r>
            <a:r>
              <a:rPr lang="en-US" sz="1600" i="1" dirty="0">
                <a:solidFill>
                  <a:srgbClr val="003B5D"/>
                </a:solidFill>
                <a:latin typeface="Arial" panose="020B0604020202020204" pitchFamily="34" charset="0"/>
                <a:cs typeface="Arial" panose="020B0604020202020204" pitchFamily="34" charset="0"/>
              </a:rPr>
              <a:t> in cohort</a:t>
            </a:r>
          </a:p>
          <a:p>
            <a:pPr marL="6350" indent="0">
              <a:lnSpc>
                <a:spcPct val="115000"/>
              </a:lnSpc>
              <a:spcBef>
                <a:spcPts val="0"/>
              </a:spcBef>
              <a:buFont typeface="Arial"/>
              <a:buNone/>
            </a:pPr>
            <a:r>
              <a:rPr lang="en-US" sz="1600" b="1" i="1" dirty="0">
                <a:solidFill>
                  <a:srgbClr val="003B5D"/>
                </a:solidFill>
                <a:latin typeface="Arial" panose="020B0604020202020204" pitchFamily="34" charset="0"/>
                <a:cs typeface="Arial" panose="020B0604020202020204" pitchFamily="34" charset="0"/>
              </a:rPr>
              <a:t>Employment:</a:t>
            </a:r>
          </a:p>
          <a:p>
            <a:pPr marL="463550" indent="-457200">
              <a:lnSpc>
                <a:spcPct val="115000"/>
              </a:lnSpc>
              <a:spcBef>
                <a:spcPts val="0"/>
              </a:spcBef>
              <a:buFont typeface="Wingdings" panose="05000000000000000000" pitchFamily="2" charset="2"/>
              <a:buChar char="ü"/>
            </a:pPr>
            <a:r>
              <a:rPr lang="en-US" sz="1600" dirty="0">
                <a:solidFill>
                  <a:srgbClr val="003B5D"/>
                </a:solidFill>
                <a:latin typeface="Arial" panose="020B0604020202020204" pitchFamily="34" charset="0"/>
                <a:cs typeface="Arial" panose="020B0604020202020204" pitchFamily="34" charset="0"/>
              </a:rPr>
              <a:t>Wage records (DUA or SWIS)</a:t>
            </a:r>
          </a:p>
          <a:p>
            <a:pPr marL="463550" indent="-457200">
              <a:lnSpc>
                <a:spcPct val="115000"/>
              </a:lnSpc>
              <a:spcBef>
                <a:spcPts val="0"/>
              </a:spcBef>
              <a:buFont typeface="Wingdings" panose="05000000000000000000" pitchFamily="2" charset="2"/>
              <a:buChar char="ü"/>
            </a:pPr>
            <a:r>
              <a:rPr lang="en-US" sz="1600" dirty="0">
                <a:solidFill>
                  <a:srgbClr val="003B5D"/>
                </a:solidFill>
                <a:latin typeface="Arial" panose="020B0604020202020204" pitchFamily="34" charset="0"/>
                <a:cs typeface="Arial" panose="020B0604020202020204" pitchFamily="34" charset="0"/>
              </a:rPr>
              <a:t>Someone who is employed by the Federal Government, a religious organization or is self-employed see </a:t>
            </a:r>
            <a:r>
              <a:rPr lang="en-US" sz="1600" dirty="0">
                <a:solidFill>
                  <a:srgbClr val="003B5D"/>
                </a:solidFill>
                <a:latin typeface="Arial" panose="020B0604020202020204" pitchFamily="34" charset="0"/>
                <a:cs typeface="Arial" panose="020B0604020202020204" pitchFamily="34" charset="0"/>
                <a:hlinkClick r:id="rId3"/>
              </a:rPr>
              <a:t>TEGL 26-16 </a:t>
            </a:r>
            <a:r>
              <a:rPr lang="en-US" sz="1600" dirty="0">
                <a:solidFill>
                  <a:srgbClr val="003B5D"/>
                </a:solidFill>
                <a:latin typeface="Arial" panose="020B0604020202020204" pitchFamily="34" charset="0"/>
                <a:cs typeface="Arial" panose="020B0604020202020204" pitchFamily="34" charset="0"/>
              </a:rPr>
              <a:t>for adding wages. If no wage record is found.</a:t>
            </a:r>
          </a:p>
          <a:p>
            <a:pPr marL="6350" indent="0">
              <a:lnSpc>
                <a:spcPct val="115000"/>
              </a:lnSpc>
              <a:spcBef>
                <a:spcPts val="0"/>
              </a:spcBef>
              <a:buFont typeface="Arial"/>
              <a:buNone/>
            </a:pPr>
            <a:r>
              <a:rPr lang="en-US" sz="1600" dirty="0">
                <a:solidFill>
                  <a:srgbClr val="003B5D"/>
                </a:solidFill>
                <a:latin typeface="Arial" panose="020B0604020202020204" pitchFamily="34" charset="0"/>
                <a:cs typeface="Arial" panose="020B0604020202020204" pitchFamily="34" charset="0"/>
              </a:rPr>
              <a:t>	</a:t>
            </a:r>
            <a:r>
              <a:rPr lang="en-US" sz="1600" b="1" dirty="0">
                <a:solidFill>
                  <a:srgbClr val="003B5D"/>
                </a:solidFill>
                <a:latin typeface="Arial" panose="020B0604020202020204" pitchFamily="34" charset="0"/>
                <a:cs typeface="Arial" panose="020B0604020202020204" pitchFamily="34" charset="0"/>
              </a:rPr>
              <a:t>	</a:t>
            </a:r>
            <a:endParaRPr lang="en-US" sz="1600" b="1" i="1" dirty="0">
              <a:solidFill>
                <a:srgbClr val="003B5D"/>
              </a:solidFill>
              <a:latin typeface="Arial" panose="020B0604020202020204" pitchFamily="34" charset="0"/>
              <a:cs typeface="Arial" panose="020B0604020202020204" pitchFamily="34" charset="0"/>
            </a:endParaRPr>
          </a:p>
          <a:p>
            <a:pPr marL="6350" indent="0">
              <a:lnSpc>
                <a:spcPct val="115000"/>
              </a:lnSpc>
              <a:spcBef>
                <a:spcPts val="0"/>
              </a:spcBef>
              <a:buFont typeface="Arial"/>
              <a:buNone/>
            </a:pPr>
            <a:r>
              <a:rPr lang="en-US" sz="1600" b="1" i="1" dirty="0">
                <a:solidFill>
                  <a:srgbClr val="003B5D"/>
                </a:solidFill>
                <a:latin typeface="Arial" panose="020B0604020202020204" pitchFamily="34" charset="0"/>
                <a:cs typeface="Arial" panose="020B0604020202020204" pitchFamily="34" charset="0"/>
              </a:rPr>
              <a:t>Education or Training (Youth only):</a:t>
            </a:r>
          </a:p>
          <a:p>
            <a:pPr marL="463550" indent="-457200">
              <a:lnSpc>
                <a:spcPct val="115000"/>
              </a:lnSpc>
              <a:spcBef>
                <a:spcPts val="0"/>
              </a:spcBef>
              <a:buFont typeface="Wingdings" panose="05000000000000000000" pitchFamily="2" charset="2"/>
              <a:buChar char="ü"/>
            </a:pPr>
            <a:r>
              <a:rPr lang="en-US" sz="1600" dirty="0">
                <a:solidFill>
                  <a:srgbClr val="003B5D"/>
                </a:solidFill>
                <a:latin typeface="Arial" panose="020B0604020202020204" pitchFamily="34" charset="0"/>
                <a:cs typeface="Arial" panose="020B0604020202020204" pitchFamily="34" charset="0"/>
              </a:rPr>
              <a:t>Retention Services on the </a:t>
            </a:r>
            <a:r>
              <a:rPr lang="en-US" sz="1600" i="1" dirty="0">
                <a:solidFill>
                  <a:srgbClr val="003B5D"/>
                </a:solidFill>
                <a:latin typeface="Arial" panose="020B0604020202020204" pitchFamily="34" charset="0"/>
                <a:cs typeface="Arial" panose="020B0604020202020204" pitchFamily="34" charset="0"/>
              </a:rPr>
              <a:t>General </a:t>
            </a:r>
            <a:r>
              <a:rPr lang="en-US" sz="1600" dirty="0">
                <a:solidFill>
                  <a:srgbClr val="003B5D"/>
                </a:solidFill>
                <a:latin typeface="Arial" panose="020B0604020202020204" pitchFamily="34" charset="0"/>
                <a:cs typeface="Arial" panose="020B0604020202020204" pitchFamily="34" charset="0"/>
              </a:rPr>
              <a:t>tab of MOSES</a:t>
            </a:r>
          </a:p>
          <a:p>
            <a:pPr marL="463550" indent="-457200">
              <a:lnSpc>
                <a:spcPct val="114999"/>
              </a:lnSpc>
              <a:spcBef>
                <a:spcPts val="0"/>
              </a:spcBef>
              <a:buFont typeface="Wingdings" panose="05000000000000000000" pitchFamily="2" charset="2"/>
              <a:buChar char="ü"/>
            </a:pPr>
            <a:endParaRPr lang="en-US" sz="2000" dirty="0">
              <a:latin typeface="Arial" panose="020B0604020202020204" pitchFamily="34" charset="0"/>
              <a:cs typeface="Arial" panose="020B0604020202020204" pitchFamily="34" charset="0"/>
            </a:endParaRPr>
          </a:p>
          <a:p>
            <a:pPr marL="457200" lvl="1" indent="0" algn="ctr">
              <a:lnSpc>
                <a:spcPct val="114999"/>
              </a:lnSpc>
              <a:spcBef>
                <a:spcPts val="0"/>
              </a:spcBef>
              <a:buFont typeface="Lucida Grande"/>
              <a:buNone/>
            </a:pPr>
            <a:r>
              <a:rPr lang="en-US" sz="1600" dirty="0">
                <a:solidFill>
                  <a:srgbClr val="0000FF"/>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Career Center Performance Report</a:t>
            </a:r>
            <a:r>
              <a:rPr lang="en-US" sz="1600" dirty="0">
                <a:solidFill>
                  <a:srgbClr val="0000FF"/>
                </a:solidFill>
                <a:latin typeface="Arial" panose="020B0604020202020204" pitchFamily="34" charset="0"/>
                <a:cs typeface="Arial" panose="020B0604020202020204" pitchFamily="34" charset="0"/>
              </a:rPr>
              <a:t> [CCPR]</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10</a:t>
            </a:fld>
            <a:endParaRPr lang="en-US" dirty="0"/>
          </a:p>
        </p:txBody>
      </p:sp>
    </p:spTree>
    <p:extLst>
      <p:ext uri="{BB962C8B-B14F-4D97-AF65-F5344CB8AC3E}">
        <p14:creationId xmlns:p14="http://schemas.microsoft.com/office/powerpoint/2010/main" val="3827913091"/>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200" y="139613"/>
            <a:ext cx="8154140" cy="941041"/>
          </a:xfrm>
        </p:spPr>
        <p:txBody>
          <a:bodyPr/>
          <a:lstStyle/>
          <a:p>
            <a:r>
              <a:rPr lang="en-US" dirty="0">
                <a:solidFill>
                  <a:schemeClr val="bg1"/>
                </a:solidFill>
                <a:latin typeface="Arial" panose="020B0604020202020204" pitchFamily="34" charset="0"/>
                <a:cs typeface="Arial" panose="020B0604020202020204" pitchFamily="34" charset="0"/>
              </a:rPr>
              <a:t>Employment 4</a:t>
            </a:r>
            <a:r>
              <a:rPr lang="en-US" baseline="30000" dirty="0">
                <a:solidFill>
                  <a:schemeClr val="bg1"/>
                </a:solidFill>
                <a:latin typeface="Arial" panose="020B0604020202020204" pitchFamily="34" charset="0"/>
                <a:cs typeface="Arial" panose="020B0604020202020204" pitchFamily="34" charset="0"/>
              </a:rPr>
              <a:t>th</a:t>
            </a:r>
            <a:r>
              <a:rPr lang="en-US" dirty="0">
                <a:solidFill>
                  <a:schemeClr val="bg1"/>
                </a:solidFill>
                <a:latin typeface="Arial" panose="020B0604020202020204" pitchFamily="34" charset="0"/>
                <a:cs typeface="Arial" panose="020B0604020202020204" pitchFamily="34" charset="0"/>
              </a:rPr>
              <a:t> Quarter After Exit</a:t>
            </a:r>
            <a:br>
              <a:rPr lang="en-US" sz="24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Scenario</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Arial" panose="020B0604020202020204" pitchFamily="34" charset="0"/>
                <a:cs typeface="Arial" panose="020B0604020202020204" pitchFamily="34" charset="0"/>
              </a:rPr>
              <a:t>Sara is an OSY participant, participating in mentoring and internship. After completing her internship, the employer hires her full time and she also exits the WIOA Youth program.</a:t>
            </a:r>
          </a:p>
          <a:p>
            <a:r>
              <a:rPr lang="en-US" sz="2400" dirty="0">
                <a:solidFill>
                  <a:srgbClr val="003B5D"/>
                </a:solidFill>
                <a:latin typeface="Arial" panose="020B0604020202020204" pitchFamily="34" charset="0"/>
                <a:cs typeface="Arial" panose="020B0604020202020204" pitchFamily="34" charset="0"/>
              </a:rPr>
              <a:t>She remains employed through her 2</a:t>
            </a:r>
            <a:r>
              <a:rPr lang="en-US" sz="2400" baseline="30000" dirty="0">
                <a:solidFill>
                  <a:srgbClr val="003B5D"/>
                </a:solidFill>
                <a:latin typeface="Arial" panose="020B0604020202020204" pitchFamily="34" charset="0"/>
                <a:cs typeface="Arial" panose="020B0604020202020204" pitchFamily="34" charset="0"/>
              </a:rPr>
              <a:t>nd</a:t>
            </a:r>
            <a:r>
              <a:rPr lang="en-US" sz="2400" dirty="0">
                <a:solidFill>
                  <a:srgbClr val="003B5D"/>
                </a:solidFill>
                <a:latin typeface="Arial" panose="020B0604020202020204" pitchFamily="34" charset="0"/>
                <a:cs typeface="Arial" panose="020B0604020202020204" pitchFamily="34" charset="0"/>
              </a:rPr>
              <a:t> and 3</a:t>
            </a:r>
            <a:r>
              <a:rPr lang="en-US" sz="2400" baseline="30000" dirty="0">
                <a:solidFill>
                  <a:srgbClr val="003B5D"/>
                </a:solidFill>
                <a:latin typeface="Arial" panose="020B0604020202020204" pitchFamily="34" charset="0"/>
                <a:cs typeface="Arial" panose="020B0604020202020204" pitchFamily="34" charset="0"/>
              </a:rPr>
              <a:t>rd</a:t>
            </a:r>
            <a:r>
              <a:rPr lang="en-US" sz="2400" dirty="0">
                <a:solidFill>
                  <a:srgbClr val="003B5D"/>
                </a:solidFill>
                <a:latin typeface="Arial" panose="020B0604020202020204" pitchFamily="34" charset="0"/>
                <a:cs typeface="Arial" panose="020B0604020202020204" pitchFamily="34" charset="0"/>
              </a:rPr>
              <a:t> quarter after exit, but loses her job in the first month of her 4</a:t>
            </a:r>
            <a:r>
              <a:rPr lang="en-US" sz="2400" baseline="30000" dirty="0">
                <a:solidFill>
                  <a:srgbClr val="003B5D"/>
                </a:solidFill>
                <a:latin typeface="Arial" panose="020B0604020202020204" pitchFamily="34" charset="0"/>
                <a:cs typeface="Arial" panose="020B0604020202020204" pitchFamily="34" charset="0"/>
              </a:rPr>
              <a:t>th</a:t>
            </a:r>
            <a:r>
              <a:rPr lang="en-US" sz="2400" dirty="0">
                <a:solidFill>
                  <a:srgbClr val="003B5D"/>
                </a:solidFill>
                <a:latin typeface="Arial" panose="020B0604020202020204" pitchFamily="34" charset="0"/>
                <a:cs typeface="Arial" panose="020B0604020202020204" pitchFamily="34" charset="0"/>
              </a:rPr>
              <a:t> quarter after exit.</a:t>
            </a:r>
          </a:p>
          <a:p>
            <a:r>
              <a:rPr lang="en-US" sz="2400" dirty="0">
                <a:solidFill>
                  <a:srgbClr val="0000FF"/>
                </a:solidFill>
                <a:latin typeface="Arial" panose="020B0604020202020204" pitchFamily="34" charset="0"/>
                <a:cs typeface="Arial" panose="020B0604020202020204" pitchFamily="34" charset="0"/>
              </a:rPr>
              <a:t>Is Sara a positive outcome in the Employment/Education Rate 2</a:t>
            </a:r>
            <a:r>
              <a:rPr lang="en-US" sz="2400" baseline="30000" dirty="0">
                <a:solidFill>
                  <a:srgbClr val="0000FF"/>
                </a:solidFill>
                <a:latin typeface="Arial" panose="020B0604020202020204" pitchFamily="34" charset="0"/>
                <a:cs typeface="Arial" panose="020B0604020202020204" pitchFamily="34" charset="0"/>
              </a:rPr>
              <a:t>nd</a:t>
            </a:r>
            <a:r>
              <a:rPr lang="en-US" sz="2400" dirty="0">
                <a:solidFill>
                  <a:srgbClr val="0000FF"/>
                </a:solidFill>
                <a:latin typeface="Arial" panose="020B0604020202020204" pitchFamily="34" charset="0"/>
                <a:cs typeface="Arial" panose="020B0604020202020204" pitchFamily="34" charset="0"/>
              </a:rPr>
              <a:t> Quarter After Exit?</a:t>
            </a:r>
          </a:p>
          <a:p>
            <a:r>
              <a:rPr lang="en-US" sz="2400" dirty="0">
                <a:solidFill>
                  <a:srgbClr val="0000FF"/>
                </a:solidFill>
                <a:latin typeface="Arial" panose="020B0604020202020204" pitchFamily="34" charset="0"/>
                <a:cs typeface="Arial" panose="020B0604020202020204" pitchFamily="34" charset="0"/>
              </a:rPr>
              <a:t>Is Sara a positive outcome in the Employment/Education Rate 4</a:t>
            </a:r>
            <a:r>
              <a:rPr lang="en-US" sz="2400" baseline="30000" dirty="0">
                <a:solidFill>
                  <a:srgbClr val="0000FF"/>
                </a:solidFill>
                <a:latin typeface="Arial" panose="020B0604020202020204" pitchFamily="34" charset="0"/>
                <a:cs typeface="Arial" panose="020B0604020202020204" pitchFamily="34" charset="0"/>
              </a:rPr>
              <a:t>th</a:t>
            </a:r>
            <a:r>
              <a:rPr lang="en-US" sz="2400" dirty="0">
                <a:solidFill>
                  <a:srgbClr val="0000FF"/>
                </a:solidFill>
                <a:latin typeface="Arial" panose="020B0604020202020204" pitchFamily="34" charset="0"/>
                <a:cs typeface="Arial" panose="020B0604020202020204" pitchFamily="34" charset="0"/>
              </a:rPr>
              <a:t> Quarter After Exit?</a:t>
            </a:r>
          </a:p>
          <a:p>
            <a:endParaRPr lang="en-US" sz="2000" dirty="0">
              <a:latin typeface="Century Gothic"/>
            </a:endParaRP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11</a:t>
            </a:fld>
            <a:endParaRPr lang="en-US" dirty="0">
              <a:latin typeface="Century Gothic"/>
            </a:endParaRPr>
          </a:p>
        </p:txBody>
      </p:sp>
    </p:spTree>
    <p:extLst>
      <p:ext uri="{BB962C8B-B14F-4D97-AF65-F5344CB8AC3E}">
        <p14:creationId xmlns:p14="http://schemas.microsoft.com/office/powerpoint/2010/main" val="143041391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49162"/>
            <a:ext cx="8229600" cy="838200"/>
          </a:xfrm>
        </p:spPr>
        <p:txBody>
          <a:bodyPr/>
          <a:lstStyle/>
          <a:p>
            <a:r>
              <a:rPr lang="en-US" dirty="0">
                <a:solidFill>
                  <a:schemeClr val="bg1"/>
                </a:solidFill>
                <a:latin typeface="Arial" panose="020B0604020202020204" pitchFamily="34" charset="0"/>
                <a:cs typeface="Arial" panose="020B0604020202020204" pitchFamily="34" charset="0"/>
              </a:rPr>
              <a:t>Median Wages 2</a:t>
            </a:r>
            <a:r>
              <a:rPr lang="en-US" baseline="30000" dirty="0">
                <a:solidFill>
                  <a:schemeClr val="bg1"/>
                </a:solidFill>
                <a:latin typeface="Arial" panose="020B0604020202020204" pitchFamily="34" charset="0"/>
                <a:cs typeface="Arial" panose="020B0604020202020204" pitchFamily="34" charset="0"/>
              </a:rPr>
              <a:t>nd</a:t>
            </a:r>
            <a:r>
              <a:rPr lang="en-US" dirty="0">
                <a:solidFill>
                  <a:schemeClr val="bg1"/>
                </a:solidFill>
                <a:latin typeface="Arial" panose="020B0604020202020204" pitchFamily="34" charset="0"/>
                <a:cs typeface="Arial" panose="020B0604020202020204" pitchFamily="34" charset="0"/>
              </a:rPr>
              <a:t> Quarter After Exit</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231312" y="1313895"/>
            <a:ext cx="8699447" cy="4812268"/>
          </a:xfrm>
        </p:spPr>
        <p:txBody>
          <a:bodyPr vert="horz" lIns="91440" tIns="45720" rIns="91440" bIns="45720" rtlCol="0" anchor="t">
            <a:normAutofit/>
          </a:bodyPr>
          <a:lstStyle/>
          <a:p>
            <a:pPr marL="0" indent="0">
              <a:buNone/>
            </a:pPr>
            <a:r>
              <a:rPr lang="en-US" sz="2000" b="1" dirty="0">
                <a:solidFill>
                  <a:srgbClr val="003B5D"/>
                </a:solidFill>
                <a:latin typeface="Arial" panose="020B0604020202020204" pitchFamily="34" charset="0"/>
                <a:cs typeface="Arial" panose="020B0604020202020204" pitchFamily="34" charset="0"/>
              </a:rPr>
              <a:t>Median Wages 2nd Quarter After Exit:</a:t>
            </a:r>
          </a:p>
          <a:p>
            <a:pPr marL="457200" lvl="1" indent="0">
              <a:lnSpc>
                <a:spcPct val="115000"/>
              </a:lnSpc>
              <a:spcBef>
                <a:spcPts val="0"/>
              </a:spcBef>
              <a:spcAft>
                <a:spcPts val="0"/>
              </a:spcAft>
              <a:buNone/>
            </a:pPr>
            <a:r>
              <a:rPr lang="en-US" sz="1800" dirty="0">
                <a:solidFill>
                  <a:srgbClr val="003B5D"/>
                </a:solidFill>
                <a:latin typeface="Arial" panose="020B0604020202020204" pitchFamily="34" charset="0"/>
                <a:cs typeface="Arial" panose="020B0604020202020204" pitchFamily="34" charset="0"/>
              </a:rPr>
              <a:t>The median wage of those exiters </a:t>
            </a:r>
            <a:r>
              <a:rPr lang="en-US" sz="1800" b="1" i="1" dirty="0">
                <a:solidFill>
                  <a:srgbClr val="003B5D"/>
                </a:solidFill>
                <a:latin typeface="Arial" panose="020B0604020202020204" pitchFamily="34" charset="0"/>
                <a:cs typeface="Arial" panose="020B0604020202020204" pitchFamily="34" charset="0"/>
              </a:rPr>
              <a:t>employed</a:t>
            </a:r>
            <a:r>
              <a:rPr lang="en-US" sz="1800" dirty="0">
                <a:solidFill>
                  <a:srgbClr val="003B5D"/>
                </a:solidFill>
                <a:latin typeface="Arial" panose="020B0604020202020204" pitchFamily="34" charset="0"/>
                <a:cs typeface="Arial" panose="020B0604020202020204" pitchFamily="34" charset="0"/>
              </a:rPr>
              <a:t> in the 2</a:t>
            </a:r>
            <a:r>
              <a:rPr lang="en-US" sz="1800" baseline="30000" dirty="0">
                <a:solidFill>
                  <a:srgbClr val="003B5D"/>
                </a:solidFill>
                <a:latin typeface="Arial" panose="020B0604020202020204" pitchFamily="34" charset="0"/>
                <a:cs typeface="Arial" panose="020B0604020202020204" pitchFamily="34" charset="0"/>
              </a:rPr>
              <a:t>nd</a:t>
            </a:r>
            <a:r>
              <a:rPr lang="en-US" sz="1800" dirty="0">
                <a:solidFill>
                  <a:srgbClr val="003B5D"/>
                </a:solidFill>
                <a:latin typeface="Arial" panose="020B0604020202020204" pitchFamily="34" charset="0"/>
                <a:cs typeface="Arial" panose="020B0604020202020204" pitchFamily="34" charset="0"/>
              </a:rPr>
              <a:t> quarter after exit.</a:t>
            </a:r>
          </a:p>
          <a:p>
            <a:pPr marL="457200" lvl="1" indent="0">
              <a:lnSpc>
                <a:spcPct val="115000"/>
              </a:lnSpc>
              <a:spcBef>
                <a:spcPts val="0"/>
              </a:spcBef>
              <a:spcAft>
                <a:spcPts val="0"/>
              </a:spcAft>
              <a:buNone/>
            </a:pPr>
            <a:endParaRPr lang="en-US" sz="18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spcAft>
                <a:spcPts val="0"/>
              </a:spcAft>
              <a:buNone/>
            </a:pPr>
            <a:r>
              <a:rPr lang="en-US" sz="2000" i="1" dirty="0">
                <a:solidFill>
                  <a:srgbClr val="003B5D"/>
                </a:solidFill>
                <a:latin typeface="Arial" panose="020B0604020202020204" pitchFamily="34" charset="0"/>
                <a:cs typeface="Arial" panose="020B0604020202020204" pitchFamily="34" charset="0"/>
              </a:rPr>
              <a:t>Employment:</a:t>
            </a:r>
          </a:p>
          <a:p>
            <a:pPr marL="742950" lvl="1" indent="-285750">
              <a:lnSpc>
                <a:spcPct val="115000"/>
              </a:lnSpc>
              <a:spcBef>
                <a:spcPts val="0"/>
              </a:spcBef>
              <a:spcAft>
                <a:spcPts val="0"/>
              </a:spcAft>
              <a:buFont typeface="Wingdings" panose="05000000000000000000" pitchFamily="2" charset="2"/>
              <a:buChar char="ü"/>
            </a:pPr>
            <a:r>
              <a:rPr lang="en-US" sz="2000" dirty="0">
                <a:solidFill>
                  <a:srgbClr val="003B5D"/>
                </a:solidFill>
                <a:latin typeface="Arial" panose="020B0604020202020204" pitchFamily="34" charset="0"/>
                <a:ea typeface="Calibri"/>
                <a:cs typeface="Arial" panose="020B0604020202020204" pitchFamily="34" charset="0"/>
              </a:rPr>
              <a:t>Wage records (DUA, SWIS, Supplemental MOSES Data)</a:t>
            </a:r>
          </a:p>
          <a:p>
            <a:pPr marL="457200" lvl="1" indent="0">
              <a:lnSpc>
                <a:spcPct val="115000"/>
              </a:lnSpc>
              <a:spcBef>
                <a:spcPts val="0"/>
              </a:spcBef>
              <a:spcAft>
                <a:spcPts val="0"/>
              </a:spcAft>
              <a:buNone/>
            </a:pPr>
            <a:endParaRPr lang="en-US" sz="2000" dirty="0">
              <a:solidFill>
                <a:srgbClr val="003B5D"/>
              </a:solidFill>
              <a:latin typeface="Arial" panose="020B0604020202020204" pitchFamily="34" charset="0"/>
              <a:ea typeface="Calibri"/>
              <a:cs typeface="Arial" panose="020B0604020202020204" pitchFamily="34" charset="0"/>
            </a:endParaRPr>
          </a:p>
          <a:p>
            <a:pPr marL="457200" lvl="1" indent="0">
              <a:lnSpc>
                <a:spcPct val="115000"/>
              </a:lnSpc>
              <a:spcBef>
                <a:spcPts val="0"/>
              </a:spcBef>
              <a:spcAft>
                <a:spcPts val="0"/>
              </a:spcAft>
              <a:buNone/>
            </a:pPr>
            <a:endParaRPr lang="en-US" sz="2000" dirty="0">
              <a:solidFill>
                <a:srgbClr val="003B5D"/>
              </a:solidFill>
              <a:latin typeface="Arial" panose="020B0604020202020204" pitchFamily="34" charset="0"/>
              <a:ea typeface="Calibri"/>
              <a:cs typeface="Arial" panose="020B0604020202020204" pitchFamily="34" charset="0"/>
            </a:endParaRPr>
          </a:p>
          <a:p>
            <a:pPr marL="457200" lvl="1" indent="0">
              <a:lnSpc>
                <a:spcPct val="115000"/>
              </a:lnSpc>
              <a:spcBef>
                <a:spcPts val="0"/>
              </a:spcBef>
              <a:buNone/>
            </a:pPr>
            <a:r>
              <a:rPr lang="en-US" sz="2000" i="1" dirty="0">
                <a:solidFill>
                  <a:srgbClr val="003B5D"/>
                </a:solidFill>
                <a:latin typeface="Arial" panose="020B0604020202020204" pitchFamily="34" charset="0"/>
                <a:ea typeface="Calibri"/>
                <a:cs typeface="Arial" panose="020B0604020202020204" pitchFamily="34" charset="0"/>
              </a:rPr>
              <a:t>The difference between </a:t>
            </a:r>
            <a:r>
              <a:rPr lang="en-US" sz="2000" i="1" u="sng" dirty="0">
                <a:solidFill>
                  <a:srgbClr val="003B5D"/>
                </a:solidFill>
                <a:latin typeface="Arial" panose="020B0604020202020204" pitchFamily="34" charset="0"/>
                <a:ea typeface="Calibri"/>
                <a:cs typeface="Arial" panose="020B0604020202020204" pitchFamily="34" charset="0"/>
              </a:rPr>
              <a:t>average </a:t>
            </a:r>
            <a:r>
              <a:rPr lang="en-US" sz="2000" i="1" dirty="0">
                <a:solidFill>
                  <a:srgbClr val="003B5D"/>
                </a:solidFill>
                <a:latin typeface="Arial" panose="020B0604020202020204" pitchFamily="34" charset="0"/>
                <a:ea typeface="Calibri"/>
                <a:cs typeface="Arial" panose="020B0604020202020204" pitchFamily="34" charset="0"/>
              </a:rPr>
              <a:t>and </a:t>
            </a:r>
            <a:r>
              <a:rPr lang="en-US" sz="2000" i="1" u="sng" dirty="0">
                <a:solidFill>
                  <a:srgbClr val="003B5D"/>
                </a:solidFill>
                <a:latin typeface="Arial" panose="020B0604020202020204" pitchFamily="34" charset="0"/>
                <a:ea typeface="Calibri"/>
                <a:cs typeface="Arial" panose="020B0604020202020204" pitchFamily="34" charset="0"/>
              </a:rPr>
              <a:t>median</a:t>
            </a:r>
            <a:r>
              <a:rPr lang="en-US" sz="2000" i="1" dirty="0">
                <a:solidFill>
                  <a:srgbClr val="003B5D"/>
                </a:solidFill>
                <a:latin typeface="Arial" panose="020B0604020202020204" pitchFamily="34" charset="0"/>
                <a:ea typeface="Calibri"/>
                <a:cs typeface="Arial" panose="020B0604020202020204" pitchFamily="34" charset="0"/>
              </a:rPr>
              <a:t>:</a:t>
            </a:r>
          </a:p>
          <a:p>
            <a:pPr marL="457200" lvl="1" indent="0">
              <a:lnSpc>
                <a:spcPct val="115000"/>
              </a:lnSpc>
              <a:spcBef>
                <a:spcPts val="0"/>
              </a:spcBef>
              <a:spcAft>
                <a:spcPts val="0"/>
              </a:spcAft>
              <a:buNone/>
            </a:pPr>
            <a:endParaRPr lang="en-US" sz="2000" i="1" dirty="0">
              <a:solidFill>
                <a:srgbClr val="003B5D"/>
              </a:solidFill>
              <a:latin typeface="Arial" panose="020B0604020202020204" pitchFamily="34" charset="0"/>
              <a:ea typeface="Calibri"/>
              <a:cs typeface="Arial" panose="020B0604020202020204" pitchFamily="34" charset="0"/>
            </a:endParaRPr>
          </a:p>
          <a:p>
            <a:pPr marL="457200" lvl="1" indent="0">
              <a:lnSpc>
                <a:spcPct val="115000"/>
              </a:lnSpc>
              <a:spcBef>
                <a:spcPts val="0"/>
              </a:spcBef>
              <a:buNone/>
            </a:pPr>
            <a:r>
              <a:rPr lang="en-US" sz="2000" dirty="0">
                <a:solidFill>
                  <a:srgbClr val="003B5D"/>
                </a:solidFill>
                <a:latin typeface="Arial" panose="020B0604020202020204" pitchFamily="34" charset="0"/>
                <a:ea typeface="Calibri"/>
                <a:cs typeface="Arial" panose="020B0604020202020204" pitchFamily="34" charset="0"/>
              </a:rPr>
              <a:t>The average of {5, 6, 7, 9, 28} = 11</a:t>
            </a:r>
          </a:p>
          <a:p>
            <a:pPr marL="457200" lvl="1" indent="0">
              <a:lnSpc>
                <a:spcPct val="115000"/>
              </a:lnSpc>
              <a:spcBef>
                <a:spcPts val="0"/>
              </a:spcBef>
              <a:spcAft>
                <a:spcPts val="0"/>
              </a:spcAft>
              <a:buNone/>
            </a:pPr>
            <a:r>
              <a:rPr lang="en-US" sz="2000" dirty="0">
                <a:solidFill>
                  <a:srgbClr val="003B5D"/>
                </a:solidFill>
                <a:latin typeface="Arial" panose="020B0604020202020204" pitchFamily="34" charset="0"/>
                <a:ea typeface="Calibri"/>
                <a:cs typeface="Arial" panose="020B0604020202020204" pitchFamily="34" charset="0"/>
              </a:rPr>
              <a:t>The median of {5, 6, 7, 9, 28} = 7</a:t>
            </a:r>
          </a:p>
          <a:p>
            <a:endParaRPr lang="en-US" dirty="0">
              <a:latin typeface="Century Gothic"/>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12</a:t>
            </a:fld>
            <a:endParaRPr lang="en-US" dirty="0">
              <a:latin typeface="Century Gothic"/>
            </a:endParaRPr>
          </a:p>
        </p:txBody>
      </p:sp>
    </p:spTree>
    <p:extLst>
      <p:ext uri="{BB962C8B-B14F-4D97-AF65-F5344CB8AC3E}">
        <p14:creationId xmlns:p14="http://schemas.microsoft.com/office/powerpoint/2010/main" val="3694364211"/>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5F9CC73-04FB-47AB-BA41-F565B3D60BD7}"/>
              </a:ext>
            </a:extLst>
          </p:cNvPr>
          <p:cNvSpPr>
            <a:spLocks noGrp="1"/>
          </p:cNvSpPr>
          <p:nvPr>
            <p:ph type="title"/>
          </p:nvPr>
        </p:nvSpPr>
        <p:spPr>
          <a:xfrm>
            <a:off x="367461" y="139700"/>
            <a:ext cx="8319337" cy="941388"/>
          </a:xfrm>
        </p:spPr>
        <p:txBody>
          <a:bodyPr/>
          <a:lstStyle/>
          <a:p>
            <a:r>
              <a:rPr lang="en-US" altLang="en-US" sz="3600" dirty="0">
                <a:solidFill>
                  <a:schemeClr val="bg1"/>
                </a:solidFill>
                <a:latin typeface="Arial" panose="020B0604020202020204" pitchFamily="34" charset="0"/>
                <a:cs typeface="Arial" panose="020B0604020202020204" pitchFamily="34" charset="0"/>
              </a:rPr>
              <a:t>Recognized Post-Secondary Credential</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73B0BBC-655F-4012-931F-B14398907D1C}"/>
              </a:ext>
            </a:extLst>
          </p:cNvPr>
          <p:cNvSpPr>
            <a:spLocks noGrp="1"/>
          </p:cNvSpPr>
          <p:nvPr>
            <p:ph idx="1"/>
          </p:nvPr>
        </p:nvSpPr>
        <p:spPr>
          <a:xfrm>
            <a:off x="457200" y="1446236"/>
            <a:ext cx="8229600" cy="2483214"/>
          </a:xfrm>
        </p:spPr>
        <p:txBody>
          <a:bodyPr vert="horz" lIns="91440" tIns="45720" rIns="91440" bIns="45720" rtlCol="0" anchor="t">
            <a:normAutofit fontScale="92500"/>
          </a:bodyPr>
          <a:lstStyle/>
          <a:p>
            <a:pPr marL="0" indent="0">
              <a:buNone/>
            </a:pPr>
            <a:r>
              <a:rPr lang="en-US" b="1" dirty="0">
                <a:solidFill>
                  <a:srgbClr val="003B5D"/>
                </a:solidFill>
                <a:latin typeface="Arial" panose="020B0604020202020204" pitchFamily="34" charset="0"/>
                <a:cs typeface="Arial" panose="020B0604020202020204" pitchFamily="34" charset="0"/>
              </a:rPr>
              <a:t>Recognized Post-Secondary Credential</a:t>
            </a:r>
          </a:p>
          <a:p>
            <a:pPr lvl="1" indent="-287020"/>
            <a:r>
              <a:rPr lang="en-US" dirty="0">
                <a:solidFill>
                  <a:srgbClr val="003B5D"/>
                </a:solidFill>
                <a:latin typeface="Arial" panose="020B0604020202020204" pitchFamily="34" charset="0"/>
                <a:cs typeface="Arial" panose="020B0604020202020204" pitchFamily="34" charset="0"/>
                <a:hlinkClick r:id="rId3"/>
              </a:rPr>
              <a:t>Section 3(52) </a:t>
            </a:r>
            <a:r>
              <a:rPr lang="en-US" dirty="0">
                <a:solidFill>
                  <a:srgbClr val="003B5D"/>
                </a:solidFill>
                <a:latin typeface="Arial" panose="020B0604020202020204" pitchFamily="34" charset="0"/>
                <a:cs typeface="Arial" panose="020B0604020202020204" pitchFamily="34" charset="0"/>
              </a:rPr>
              <a:t>of WIOA defines “recognized postsecondary credential” as </a:t>
            </a:r>
            <a:r>
              <a:rPr lang="en-US" i="1" dirty="0">
                <a:solidFill>
                  <a:srgbClr val="003B5D"/>
                </a:solidFill>
                <a:latin typeface="Arial" panose="020B0604020202020204" pitchFamily="34" charset="0"/>
                <a:cs typeface="Arial" panose="020B0604020202020204" pitchFamily="34" charset="0"/>
              </a:rPr>
              <a:t>a credential consisting of an industry-recognized certificate or certification, a certificate of completion of an apprenticeship, a license recognized by the State involved or Federal Government, or an associate or baccalaureate degree*</a:t>
            </a:r>
            <a:r>
              <a:rPr lang="en-US" dirty="0">
                <a:solidFill>
                  <a:srgbClr val="003B5D"/>
                </a:solidFill>
                <a:latin typeface="Arial" panose="020B0604020202020204" pitchFamily="34" charset="0"/>
                <a:cs typeface="Arial" panose="020B0604020202020204" pitchFamily="34" charset="0"/>
              </a:rPr>
              <a:t>. </a:t>
            </a:r>
          </a:p>
          <a:p>
            <a:endParaRPr lang="en-US" dirty="0">
              <a:latin typeface="Century Gothic"/>
            </a:endParaRPr>
          </a:p>
        </p:txBody>
      </p:sp>
      <p:sp>
        <p:nvSpPr>
          <p:cNvPr id="2" name="TextBox 1">
            <a:extLst>
              <a:ext uri="{FF2B5EF4-FFF2-40B4-BE49-F238E27FC236}">
                <a16:creationId xmlns:a16="http://schemas.microsoft.com/office/drawing/2014/main" id="{E29598B6-B7B4-4C9F-BA00-E05603369DE0}"/>
              </a:ext>
            </a:extLst>
          </p:cNvPr>
          <p:cNvSpPr txBox="1"/>
          <p:nvPr/>
        </p:nvSpPr>
        <p:spPr>
          <a:xfrm>
            <a:off x="367461" y="4741117"/>
            <a:ext cx="8414951" cy="923330"/>
          </a:xfrm>
          <a:prstGeom prst="rect">
            <a:avLst/>
          </a:prstGeom>
          <a:noFill/>
        </p:spPr>
        <p:txBody>
          <a:bodyPr wrap="square" lIns="91440" tIns="45720" rIns="91440" bIns="45720" rtlCol="0" anchor="t">
            <a:spAutoFit/>
          </a:bodyPr>
          <a:lstStyle/>
          <a:p>
            <a:r>
              <a:rPr lang="en-US" dirty="0">
                <a:solidFill>
                  <a:schemeClr val="tx2"/>
                </a:solidFill>
                <a:latin typeface="Arial" panose="020B0604020202020204" pitchFamily="34" charset="0"/>
                <a:cs typeface="Arial" panose="020B0604020202020204" pitchFamily="34" charset="0"/>
              </a:rPr>
              <a:t>* Note that a graduate degree is </a:t>
            </a:r>
            <a:r>
              <a:rPr lang="en-US" i="1" dirty="0">
                <a:solidFill>
                  <a:schemeClr val="tx2"/>
                </a:solidFill>
                <a:latin typeface="Arial" panose="020B0604020202020204" pitchFamily="34" charset="0"/>
                <a:cs typeface="Arial" panose="020B0604020202020204" pitchFamily="34" charset="0"/>
              </a:rPr>
              <a:t>not</a:t>
            </a:r>
            <a:r>
              <a:rPr lang="en-US" dirty="0">
                <a:solidFill>
                  <a:schemeClr val="tx2"/>
                </a:solidFill>
                <a:latin typeface="Arial" panose="020B0604020202020204" pitchFamily="34" charset="0"/>
                <a:cs typeface="Arial" panose="020B0604020202020204" pitchFamily="34" charset="0"/>
              </a:rPr>
              <a:t> included in the definition above. Also, while allowable for Trade and Vocational Rehabilitation program participants, it is not a positive outcome in performance.</a:t>
            </a:r>
          </a:p>
        </p:txBody>
      </p:sp>
      <p:sp>
        <p:nvSpPr>
          <p:cNvPr id="5" name="Slide Number Placeholder 4">
            <a:extLst>
              <a:ext uri="{FF2B5EF4-FFF2-40B4-BE49-F238E27FC236}">
                <a16:creationId xmlns:a16="http://schemas.microsoft.com/office/drawing/2014/main" id="{09072D29-299F-45F2-A7FF-1B2D68232545}"/>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13</a:t>
            </a:fld>
            <a:endParaRPr lang="en-US" dirty="0">
              <a:latin typeface="Century Gothic"/>
            </a:endParaRPr>
          </a:p>
        </p:txBody>
      </p:sp>
    </p:spTree>
    <p:extLst>
      <p:ext uri="{BB962C8B-B14F-4D97-AF65-F5344CB8AC3E}">
        <p14:creationId xmlns:p14="http://schemas.microsoft.com/office/powerpoint/2010/main" val="2686396774"/>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39E79-6695-4242-9B8D-823A04BCB50F}"/>
              </a:ext>
            </a:extLst>
          </p:cNvPr>
          <p:cNvSpPr>
            <a:spLocks noGrp="1"/>
          </p:cNvSpPr>
          <p:nvPr>
            <p:ph type="title"/>
          </p:nvPr>
        </p:nvSpPr>
        <p:spPr>
          <a:xfrm>
            <a:off x="457199" y="139613"/>
            <a:ext cx="8229599" cy="941041"/>
          </a:xfrm>
        </p:spPr>
        <p:txBody>
          <a:bodyPr/>
          <a:lstStyle/>
          <a:p>
            <a:r>
              <a:rPr lang="en-US" dirty="0">
                <a:solidFill>
                  <a:schemeClr val="bg1"/>
                </a:solidFill>
                <a:latin typeface="Arial" panose="020B0604020202020204" pitchFamily="34" charset="0"/>
                <a:cs typeface="Arial" panose="020B0604020202020204" pitchFamily="34" charset="0"/>
              </a:rPr>
              <a:t>Types of Post Secondary Credentials</a:t>
            </a:r>
            <a:br>
              <a:rPr lang="en-US" dirty="0">
                <a:solidFill>
                  <a:schemeClr val="bg1"/>
                </a:solidFill>
                <a:latin typeface="Arial" panose="020B0604020202020204" pitchFamily="34" charset="0"/>
                <a:cs typeface="Arial" panose="020B0604020202020204" pitchFamily="34" charset="0"/>
              </a:rPr>
            </a:br>
            <a:r>
              <a:rPr lang="en-US" sz="2400" dirty="0">
                <a:solidFill>
                  <a:schemeClr val="bg1"/>
                </a:solidFill>
                <a:latin typeface="Arial" panose="020B0604020202020204" pitchFamily="34" charset="0"/>
                <a:cs typeface="Arial" panose="020B0604020202020204" pitchFamily="34" charset="0"/>
              </a:rPr>
              <a:t>Credential Attainment</a:t>
            </a:r>
            <a:endParaRPr lang="en-US"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17CE39F-14B3-4A8C-8DF1-0ED518F8CF5D}"/>
              </a:ext>
            </a:extLst>
          </p:cNvPr>
          <p:cNvSpPr txBox="1"/>
          <p:nvPr/>
        </p:nvSpPr>
        <p:spPr>
          <a:xfrm>
            <a:off x="264305" y="1352714"/>
            <a:ext cx="8533819" cy="4382995"/>
          </a:xfrm>
          <a:prstGeom prst="rect">
            <a:avLst/>
          </a:prstGeom>
          <a:noFill/>
        </p:spPr>
        <p:txBody>
          <a:bodyPr wrap="square" lIns="91440" tIns="45720" rIns="91440" bIns="45720" rtlCol="0" anchor="t">
            <a:spAutoFit/>
          </a:bodyPr>
          <a:lstStyle/>
          <a:p>
            <a:r>
              <a:rPr lang="en-US" sz="2200" dirty="0">
                <a:solidFill>
                  <a:srgbClr val="003B5D"/>
                </a:solidFill>
                <a:latin typeface="Arial" panose="020B0604020202020204" pitchFamily="34" charset="0"/>
                <a:cs typeface="Arial" panose="020B0604020202020204" pitchFamily="34" charset="0"/>
              </a:rPr>
              <a:t>Industry-recognized certification</a:t>
            </a:r>
            <a:endParaRPr lang="en-US"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e.g. Microsoft Certified IT Professional (MCITP), National Institute for Automotive Service Excellence certification</a:t>
            </a:r>
          </a:p>
          <a:p>
            <a:pPr marL="0" lvl="1" indent="-285750">
              <a:buFont typeface="Arial" panose="020B0604020202020204" pitchFamily="34" charset="0"/>
              <a:buChar char="•"/>
            </a:pPr>
            <a:endParaRPr lang="en-US" sz="2400" dirty="0">
              <a:solidFill>
                <a:srgbClr val="003B5D"/>
              </a:solidFill>
              <a:latin typeface="Arial" panose="020B0604020202020204" pitchFamily="34" charset="0"/>
              <a:cs typeface="Arial" panose="020B0604020202020204" pitchFamily="34" charset="0"/>
            </a:endParaRPr>
          </a:p>
          <a:p>
            <a:r>
              <a:rPr lang="en-US" sz="2200" dirty="0">
                <a:solidFill>
                  <a:srgbClr val="003B5D"/>
                </a:solidFill>
                <a:latin typeface="Arial" panose="020B0604020202020204" pitchFamily="34" charset="0"/>
                <a:cs typeface="Arial" panose="020B0604020202020204" pitchFamily="34" charset="0"/>
              </a:rPr>
              <a:t>Apprenticeship certification</a:t>
            </a:r>
          </a:p>
          <a:p>
            <a:pPr marL="742950" lvl="1"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e.g. Certificate from Massachusetts Division of Apprentice Standards</a:t>
            </a:r>
          </a:p>
          <a:p>
            <a:pPr marL="742950" lvl="1" indent="-285750">
              <a:buFont typeface="Arial" panose="020B0604020202020204" pitchFamily="34" charset="0"/>
              <a:buChar char="•"/>
            </a:pPr>
            <a:endParaRPr lang="en-US" sz="2400" dirty="0">
              <a:solidFill>
                <a:srgbClr val="003B5D"/>
              </a:solidFill>
              <a:latin typeface="Arial" panose="020B0604020202020204" pitchFamily="34" charset="0"/>
              <a:cs typeface="Arial" panose="020B0604020202020204" pitchFamily="34" charset="0"/>
            </a:endParaRPr>
          </a:p>
          <a:p>
            <a:r>
              <a:rPr lang="en-US" sz="2200" dirty="0">
                <a:solidFill>
                  <a:srgbClr val="003B5D"/>
                </a:solidFill>
                <a:latin typeface="Arial" panose="020B0604020202020204" pitchFamily="34" charset="0"/>
                <a:cs typeface="Arial" panose="020B0604020202020204" pitchFamily="34" charset="0"/>
              </a:rPr>
              <a:t>License issued by a State or Federal government</a:t>
            </a:r>
          </a:p>
          <a:p>
            <a:pPr marL="742950" lvl="1" indent="-285750">
              <a:buFont typeface="Arial" panose="020B0604020202020204" pitchFamily="34" charset="0"/>
              <a:buChar char="•"/>
            </a:pPr>
            <a:r>
              <a:rPr lang="en-US" dirty="0">
                <a:solidFill>
                  <a:srgbClr val="003B5D"/>
                </a:solidFill>
                <a:latin typeface="Arial" panose="020B0604020202020204" pitchFamily="34" charset="0"/>
                <a:cs typeface="Arial" panose="020B0604020202020204" pitchFamily="34" charset="0"/>
              </a:rPr>
              <a:t>e.g. State licensed asbestos inspector, Federal Aviation Administration aviation mechanic license</a:t>
            </a:r>
          </a:p>
          <a:p>
            <a:pPr marL="742950" lvl="1" indent="-285750">
              <a:buFont typeface="Arial" panose="020B0604020202020204" pitchFamily="34" charset="0"/>
              <a:buChar char="•"/>
            </a:pPr>
            <a:endParaRPr lang="en-US" sz="2400" dirty="0">
              <a:solidFill>
                <a:srgbClr val="003B5D"/>
              </a:solidFill>
              <a:latin typeface="Arial" panose="020B0604020202020204" pitchFamily="34" charset="0"/>
              <a:cs typeface="Arial" panose="020B0604020202020204" pitchFamily="34" charset="0"/>
            </a:endParaRPr>
          </a:p>
          <a:p>
            <a:r>
              <a:rPr lang="en-US" sz="2200" dirty="0">
                <a:solidFill>
                  <a:srgbClr val="003B5D"/>
                </a:solidFill>
                <a:latin typeface="Arial" panose="020B0604020202020204" pitchFamily="34" charset="0"/>
                <a:cs typeface="Arial" panose="020B0604020202020204" pitchFamily="34" charset="0"/>
              </a:rPr>
              <a:t>Associate or Bachelor’s degree (but not a graduate degree!)</a:t>
            </a:r>
          </a:p>
          <a:p>
            <a:pPr lvl="1" algn="ctr">
              <a:lnSpc>
                <a:spcPct val="150000"/>
              </a:lnSpc>
            </a:pPr>
            <a:r>
              <a:rPr lang="en-US" sz="2200" dirty="0">
                <a:solidFill>
                  <a:srgbClr val="003B5D"/>
                </a:solidFill>
                <a:latin typeface="Arial" panose="020B0604020202020204" pitchFamily="34" charset="0"/>
                <a:cs typeface="Arial" panose="020B0604020202020204" pitchFamily="34" charset="0"/>
                <a:hlinkClick r:id="rId3"/>
              </a:rPr>
              <a:t>USDOL Credential Tool</a:t>
            </a:r>
            <a:endParaRPr lang="en-US" sz="2200" dirty="0">
              <a:solidFill>
                <a:srgbClr val="003B5D"/>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1C357A3-185E-4442-93D8-53453D5ED7CF}"/>
              </a:ext>
            </a:extLst>
          </p:cNvPr>
          <p:cNvSpPr>
            <a:spLocks noGrp="1"/>
          </p:cNvSpPr>
          <p:nvPr>
            <p:ph type="sldNum" sz="quarter" idx="12"/>
          </p:nvPr>
        </p:nvSpPr>
        <p:spPr/>
        <p:txBody>
          <a:bodyPr/>
          <a:lstStyle/>
          <a:p>
            <a:pPr>
              <a:defRPr/>
            </a:pPr>
            <a:fld id="{E072579F-9FF5-4201-872C-73481382824D}" type="slidenum">
              <a:rPr lang="en-US" smtClean="0"/>
              <a:pPr>
                <a:defRPr/>
              </a:pPr>
              <a:t>14</a:t>
            </a:fld>
            <a:endParaRPr lang="en-US" dirty="0"/>
          </a:p>
        </p:txBody>
      </p:sp>
    </p:spTree>
    <p:extLst>
      <p:ext uri="{BB962C8B-B14F-4D97-AF65-F5344CB8AC3E}">
        <p14:creationId xmlns:p14="http://schemas.microsoft.com/office/powerpoint/2010/main" val="552037672"/>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5E3E5EC-CAD2-4A8D-B233-60DCBF3F4D5A}"/>
              </a:ext>
            </a:extLst>
          </p:cNvPr>
          <p:cNvSpPr>
            <a:spLocks noGrp="1"/>
          </p:cNvSpPr>
          <p:nvPr>
            <p:ph type="title"/>
          </p:nvPr>
        </p:nvSpPr>
        <p:spPr>
          <a:xfrm>
            <a:off x="417250" y="222232"/>
            <a:ext cx="8269549" cy="838200"/>
          </a:xfrm>
        </p:spPr>
        <p:txBody>
          <a:bodyPr/>
          <a:lstStyle/>
          <a:p>
            <a:r>
              <a:rPr lang="en-US" altLang="en-US" sz="3600" dirty="0">
                <a:solidFill>
                  <a:schemeClr val="bg1"/>
                </a:solidFill>
                <a:latin typeface="Arial" panose="020B0604020202020204" pitchFamily="34" charset="0"/>
                <a:cs typeface="Arial" panose="020B0604020202020204" pitchFamily="34" charset="0"/>
              </a:rPr>
              <a:t>Credential Attainment</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2C39E31-975F-47F3-9505-9B4E83AFAD03}"/>
              </a:ext>
            </a:extLst>
          </p:cNvPr>
          <p:cNvSpPr>
            <a:spLocks noGrp="1"/>
          </p:cNvSpPr>
          <p:nvPr>
            <p:ph idx="1"/>
          </p:nvPr>
        </p:nvSpPr>
        <p:spPr/>
        <p:txBody>
          <a:bodyPr vert="horz" lIns="91440" tIns="45720" rIns="91440" bIns="45720" rtlCol="0" anchor="t">
            <a:normAutofit lnSpcReduction="10000"/>
          </a:bodyPr>
          <a:lstStyle/>
          <a:p>
            <a:pPr marL="450850" lvl="1" indent="0">
              <a:lnSpc>
                <a:spcPct val="115000"/>
              </a:lnSpc>
              <a:spcBef>
                <a:spcPts val="0"/>
              </a:spcBef>
              <a:buNone/>
            </a:pPr>
            <a:r>
              <a:rPr lang="en-US" sz="2800" b="1" dirty="0">
                <a:solidFill>
                  <a:srgbClr val="003B5D"/>
                </a:solidFill>
                <a:latin typeface="Arial" panose="020B0604020202020204" pitchFamily="34" charset="0"/>
                <a:cs typeface="Arial" panose="020B0604020202020204" pitchFamily="34" charset="0"/>
              </a:rPr>
              <a:t>Credential Attainment measure:</a:t>
            </a:r>
          </a:p>
          <a:p>
            <a:pPr marL="450850" lvl="1" indent="0">
              <a:lnSpc>
                <a:spcPct val="115000"/>
              </a:lnSpc>
              <a:spcBef>
                <a:spcPts val="0"/>
              </a:spcBef>
              <a:buNone/>
            </a:pPr>
            <a:endParaRPr lang="en-US" sz="1900" dirty="0">
              <a:solidFill>
                <a:srgbClr val="003B5D"/>
              </a:solidFill>
              <a:latin typeface="Arial" panose="020B0604020202020204" pitchFamily="34" charset="0"/>
              <a:cs typeface="Arial" panose="020B0604020202020204" pitchFamily="34" charset="0"/>
            </a:endParaRPr>
          </a:p>
          <a:p>
            <a:pPr marL="450850" lvl="1" indent="0">
              <a:lnSpc>
                <a:spcPct val="115000"/>
              </a:lnSpc>
              <a:spcBef>
                <a:spcPts val="0"/>
              </a:spcBef>
              <a:buNone/>
            </a:pPr>
            <a:r>
              <a:rPr lang="en-US" sz="1900" dirty="0">
                <a:solidFill>
                  <a:srgbClr val="003B5D"/>
                </a:solidFill>
                <a:latin typeface="Arial" panose="020B0604020202020204" pitchFamily="34" charset="0"/>
                <a:cs typeface="Arial" panose="020B0604020202020204" pitchFamily="34" charset="0"/>
              </a:rPr>
              <a:t>Number of participants who exited during the reporting period or cohort that were in an </a:t>
            </a:r>
            <a:r>
              <a:rPr lang="en-US" sz="1900" i="1" dirty="0">
                <a:solidFill>
                  <a:srgbClr val="003B5D"/>
                </a:solidFill>
                <a:latin typeface="Arial" panose="020B0604020202020204" pitchFamily="34" charset="0"/>
                <a:cs typeface="Arial" panose="020B0604020202020204" pitchFamily="34" charset="0"/>
              </a:rPr>
              <a:t>education or training </a:t>
            </a:r>
            <a:r>
              <a:rPr lang="en-US" sz="1900" dirty="0">
                <a:solidFill>
                  <a:srgbClr val="003B5D"/>
                </a:solidFill>
                <a:latin typeface="Arial" panose="020B0604020202020204" pitchFamily="34" charset="0"/>
                <a:cs typeface="Arial" panose="020B0604020202020204" pitchFamily="34" charset="0"/>
              </a:rPr>
              <a:t>program (</a:t>
            </a:r>
            <a:r>
              <a:rPr lang="en-US" sz="1900" i="1" dirty="0">
                <a:solidFill>
                  <a:srgbClr val="003B5D"/>
                </a:solidFill>
                <a:latin typeface="Arial" panose="020B0604020202020204" pitchFamily="34" charset="0"/>
                <a:cs typeface="Arial" panose="020B0604020202020204" pitchFamily="34" charset="0"/>
              </a:rPr>
              <a:t>excluding OJT and Customized Training</a:t>
            </a:r>
            <a:r>
              <a:rPr lang="en-US" sz="1900" dirty="0">
                <a:solidFill>
                  <a:srgbClr val="003B5D"/>
                </a:solidFill>
                <a:latin typeface="Arial" panose="020B0604020202020204" pitchFamily="34" charset="0"/>
                <a:cs typeface="Arial" panose="020B0604020202020204" pitchFamily="34" charset="0"/>
              </a:rPr>
              <a:t>) and who obtained a recognized </a:t>
            </a:r>
            <a:r>
              <a:rPr lang="en-US" sz="1900" i="1" dirty="0">
                <a:solidFill>
                  <a:srgbClr val="003B5D"/>
                </a:solidFill>
                <a:latin typeface="Arial" panose="020B0604020202020204" pitchFamily="34" charset="0"/>
                <a:cs typeface="Arial" panose="020B0604020202020204" pitchFamily="34" charset="0"/>
              </a:rPr>
              <a:t>postsecondary</a:t>
            </a:r>
            <a:r>
              <a:rPr lang="en-US" sz="1900" dirty="0">
                <a:solidFill>
                  <a:srgbClr val="003B5D"/>
                </a:solidFill>
                <a:latin typeface="Arial" panose="020B0604020202020204" pitchFamily="34" charset="0"/>
                <a:cs typeface="Arial" panose="020B0604020202020204" pitchFamily="34" charset="0"/>
              </a:rPr>
              <a:t> credential during the program or within one year after exit; </a:t>
            </a:r>
          </a:p>
          <a:p>
            <a:pPr marL="450850" lvl="1" indent="0">
              <a:lnSpc>
                <a:spcPct val="115000"/>
              </a:lnSpc>
              <a:spcBef>
                <a:spcPts val="0"/>
              </a:spcBef>
              <a:buNone/>
            </a:pPr>
            <a:endParaRPr lang="en-US" sz="1900" dirty="0">
              <a:solidFill>
                <a:srgbClr val="003B5D"/>
              </a:solidFill>
              <a:latin typeface="Arial" panose="020B0604020202020204" pitchFamily="34" charset="0"/>
              <a:cs typeface="Arial" panose="020B0604020202020204" pitchFamily="34" charset="0"/>
            </a:endParaRPr>
          </a:p>
          <a:p>
            <a:pPr marL="450850" lvl="1" indent="0">
              <a:lnSpc>
                <a:spcPct val="115000"/>
              </a:lnSpc>
              <a:spcBef>
                <a:spcPts val="0"/>
              </a:spcBef>
              <a:buNone/>
            </a:pPr>
            <a:r>
              <a:rPr lang="en-US" sz="1900" dirty="0">
                <a:solidFill>
                  <a:srgbClr val="003B5D"/>
                </a:solidFill>
                <a:latin typeface="Arial" panose="020B0604020202020204" pitchFamily="34" charset="0"/>
                <a:cs typeface="Arial" panose="020B0604020202020204" pitchFamily="34" charset="0"/>
              </a:rPr>
              <a:t>	</a:t>
            </a:r>
            <a:r>
              <a:rPr lang="en-US" sz="1900" b="1" i="1" dirty="0">
                <a:solidFill>
                  <a:srgbClr val="003B5D"/>
                </a:solidFill>
                <a:latin typeface="Arial" panose="020B0604020202020204" pitchFamily="34" charset="0"/>
                <a:cs typeface="Arial" panose="020B0604020202020204" pitchFamily="34" charset="0"/>
              </a:rPr>
              <a:t>plus</a:t>
            </a:r>
            <a:r>
              <a:rPr lang="en-US" sz="1900" dirty="0">
                <a:solidFill>
                  <a:srgbClr val="003B5D"/>
                </a:solidFill>
                <a:latin typeface="Arial" panose="020B0604020202020204" pitchFamily="34" charset="0"/>
                <a:cs typeface="Arial" panose="020B0604020202020204" pitchFamily="34" charset="0"/>
              </a:rPr>
              <a:t> the number of participants who exited that were in a </a:t>
            </a:r>
            <a:r>
              <a:rPr lang="en-US" sz="1900" i="1" dirty="0">
                <a:solidFill>
                  <a:srgbClr val="003B5D"/>
                </a:solidFill>
                <a:latin typeface="Arial" panose="020B0604020202020204" pitchFamily="34" charset="0"/>
                <a:cs typeface="Arial" panose="020B0604020202020204" pitchFamily="34" charset="0"/>
              </a:rPr>
              <a:t>secondary</a:t>
            </a:r>
            <a:r>
              <a:rPr lang="en-US" sz="1900" dirty="0">
                <a:solidFill>
                  <a:srgbClr val="003B5D"/>
                </a:solidFill>
                <a:latin typeface="Arial" panose="020B0604020202020204" pitchFamily="34" charset="0"/>
                <a:cs typeface="Arial" panose="020B0604020202020204" pitchFamily="34" charset="0"/>
              </a:rPr>
              <a:t> education program and who obtained a </a:t>
            </a:r>
            <a:r>
              <a:rPr lang="en-US" sz="1900" i="1" dirty="0">
                <a:solidFill>
                  <a:srgbClr val="003B5D"/>
                </a:solidFill>
                <a:latin typeface="Arial" panose="020B0604020202020204" pitchFamily="34" charset="0"/>
                <a:cs typeface="Arial" panose="020B0604020202020204" pitchFamily="34" charset="0"/>
              </a:rPr>
              <a:t>secondary</a:t>
            </a:r>
            <a:r>
              <a:rPr lang="en-US" sz="1900" dirty="0">
                <a:solidFill>
                  <a:srgbClr val="003B5D"/>
                </a:solidFill>
                <a:latin typeface="Arial" panose="020B0604020202020204" pitchFamily="34" charset="0"/>
                <a:cs typeface="Arial" panose="020B0604020202020204" pitchFamily="34" charset="0"/>
              </a:rPr>
              <a:t> education diploma or its equivalent during the program or within one year after exit </a:t>
            </a:r>
            <a:r>
              <a:rPr lang="en-US" sz="1900" b="1" dirty="0">
                <a:solidFill>
                  <a:srgbClr val="003B5D"/>
                </a:solidFill>
                <a:latin typeface="Arial" panose="020B0604020202020204" pitchFamily="34" charset="0"/>
                <a:cs typeface="Arial" panose="020B0604020202020204" pitchFamily="34" charset="0"/>
              </a:rPr>
              <a:t>AND</a:t>
            </a:r>
            <a:r>
              <a:rPr lang="en-US" sz="1900" dirty="0">
                <a:solidFill>
                  <a:srgbClr val="003B5D"/>
                </a:solidFill>
                <a:latin typeface="Arial" panose="020B0604020202020204" pitchFamily="34" charset="0"/>
                <a:cs typeface="Arial" panose="020B0604020202020204" pitchFamily="34" charset="0"/>
              </a:rPr>
              <a:t> who were also employed or enrolled in an education or training program leading to a recognized postsecondary credential within one year after exit. </a:t>
            </a:r>
          </a:p>
          <a:p>
            <a:endParaRPr lang="en-US" dirty="0">
              <a:latin typeface="Century Gothic"/>
            </a:endParaRPr>
          </a:p>
        </p:txBody>
      </p:sp>
      <p:sp>
        <p:nvSpPr>
          <p:cNvPr id="5" name="Slide Number Placeholder 4">
            <a:extLst>
              <a:ext uri="{FF2B5EF4-FFF2-40B4-BE49-F238E27FC236}">
                <a16:creationId xmlns:a16="http://schemas.microsoft.com/office/drawing/2014/main" id="{9A5C1D1B-9F32-4A21-B808-900AC1C2BC51}"/>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15</a:t>
            </a:fld>
            <a:endParaRPr lang="en-US" dirty="0">
              <a:latin typeface="Century Gothic"/>
            </a:endParaRPr>
          </a:p>
        </p:txBody>
      </p:sp>
    </p:spTree>
    <p:extLst>
      <p:ext uri="{BB962C8B-B14F-4D97-AF65-F5344CB8AC3E}">
        <p14:creationId xmlns:p14="http://schemas.microsoft.com/office/powerpoint/2010/main" val="2321086296"/>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8699B-59E0-4819-8DCA-D629F51E41AE}"/>
              </a:ext>
            </a:extLst>
          </p:cNvPr>
          <p:cNvSpPr>
            <a:spLocks noGrp="1"/>
          </p:cNvSpPr>
          <p:nvPr>
            <p:ph type="title"/>
          </p:nvPr>
        </p:nvSpPr>
        <p:spPr>
          <a:xfrm>
            <a:off x="457199" y="139613"/>
            <a:ext cx="8229599" cy="941041"/>
          </a:xfrm>
        </p:spPr>
        <p:txBody>
          <a:bodyPr/>
          <a:lstStyle/>
          <a:p>
            <a:r>
              <a:rPr lang="en-US" sz="3200" dirty="0">
                <a:solidFill>
                  <a:schemeClr val="bg1"/>
                </a:solidFill>
                <a:latin typeface="Arial" panose="020B0604020202020204" pitchFamily="34" charset="0"/>
                <a:cs typeface="Arial" panose="020B0604020202020204" pitchFamily="34" charset="0"/>
              </a:rPr>
              <a:t>Secondary School Diplomas/Equivalents</a:t>
            </a:r>
            <a:br>
              <a:rPr lang="en-US" sz="3200" dirty="0">
                <a:solidFill>
                  <a:schemeClr val="bg1"/>
                </a:solidFill>
                <a:latin typeface="Arial" panose="020B0604020202020204" pitchFamily="34" charset="0"/>
                <a:cs typeface="Arial" panose="020B0604020202020204" pitchFamily="34" charset="0"/>
              </a:rPr>
            </a:br>
            <a:r>
              <a:rPr lang="en-US" sz="3200" dirty="0">
                <a:solidFill>
                  <a:schemeClr val="bg1"/>
                </a:solidFill>
                <a:latin typeface="Arial" panose="020B0604020202020204" pitchFamily="34" charset="0"/>
                <a:cs typeface="Arial" panose="020B0604020202020204" pitchFamily="34" charset="0"/>
              </a:rPr>
              <a:t>Credential Attainment</a:t>
            </a:r>
          </a:p>
        </p:txBody>
      </p:sp>
      <p:sp>
        <p:nvSpPr>
          <p:cNvPr id="6" name="TextBox 5">
            <a:extLst>
              <a:ext uri="{FF2B5EF4-FFF2-40B4-BE49-F238E27FC236}">
                <a16:creationId xmlns:a16="http://schemas.microsoft.com/office/drawing/2014/main" id="{B7958972-F9DB-4021-8788-026364D20B69}"/>
              </a:ext>
            </a:extLst>
          </p:cNvPr>
          <p:cNvSpPr txBox="1"/>
          <p:nvPr/>
        </p:nvSpPr>
        <p:spPr>
          <a:xfrm>
            <a:off x="263051" y="1435510"/>
            <a:ext cx="8617897" cy="954107"/>
          </a:xfrm>
          <a:prstGeom prst="rect">
            <a:avLst/>
          </a:prstGeom>
          <a:noFill/>
        </p:spPr>
        <p:txBody>
          <a:bodyPr wrap="square" lIns="91440" tIns="45720" rIns="91440" bIns="45720" rtlCol="0" anchor="t">
            <a:spAutoFit/>
          </a:bodyPr>
          <a:lstStyle/>
          <a:p>
            <a:r>
              <a:rPr lang="en-US" sz="2800" i="1" dirty="0">
                <a:solidFill>
                  <a:schemeClr val="accent6"/>
                </a:solidFill>
                <a:latin typeface="Arial" panose="020B0604020202020204" pitchFamily="34" charset="0"/>
                <a:cs typeface="Arial" panose="020B0604020202020204" pitchFamily="34" charset="0"/>
              </a:rPr>
              <a:t>For those attaining a high school equivalency or diploma:</a:t>
            </a:r>
          </a:p>
        </p:txBody>
      </p:sp>
      <p:sp>
        <p:nvSpPr>
          <p:cNvPr id="3" name="TextBox 2">
            <a:extLst>
              <a:ext uri="{FF2B5EF4-FFF2-40B4-BE49-F238E27FC236}">
                <a16:creationId xmlns:a16="http://schemas.microsoft.com/office/drawing/2014/main" id="{D49B5696-BC46-4388-A691-D15E37B5F211}"/>
              </a:ext>
            </a:extLst>
          </p:cNvPr>
          <p:cNvSpPr txBox="1"/>
          <p:nvPr/>
        </p:nvSpPr>
        <p:spPr>
          <a:xfrm>
            <a:off x="263052" y="2544937"/>
            <a:ext cx="8582774" cy="2800767"/>
          </a:xfrm>
          <a:prstGeom prst="rect">
            <a:avLst/>
          </a:prstGeom>
          <a:noFill/>
        </p:spPr>
        <p:txBody>
          <a:bodyPr wrap="square" lIns="91440" tIns="45720" rIns="91440" bIns="45720" rtlCol="0" anchor="t">
            <a:spAutoFit/>
          </a:bodyPr>
          <a:lstStyle/>
          <a:p>
            <a:r>
              <a:rPr lang="en-US" sz="2400" dirty="0">
                <a:solidFill>
                  <a:schemeClr val="tx2"/>
                </a:solidFill>
                <a:latin typeface="Arial" panose="020B0604020202020204" pitchFamily="34" charset="0"/>
                <a:cs typeface="Arial" panose="020B0604020202020204" pitchFamily="34" charset="0"/>
              </a:rPr>
              <a:t>Only included as a positive outcome, if within one year after exit, the participant is:</a:t>
            </a:r>
          </a:p>
          <a:p>
            <a:endParaRPr lang="en-US" sz="2400" dirty="0">
              <a:solidFill>
                <a:schemeClr val="tx2"/>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ü"/>
            </a:pPr>
            <a:r>
              <a:rPr lang="en-US" sz="2000" dirty="0">
                <a:solidFill>
                  <a:schemeClr val="tx2"/>
                </a:solidFill>
                <a:latin typeface="Arial" panose="020B0604020202020204" pitchFamily="34" charset="0"/>
                <a:cs typeface="Arial" panose="020B0604020202020204" pitchFamily="34" charset="0"/>
              </a:rPr>
              <a:t>Employed</a:t>
            </a:r>
          </a:p>
          <a:p>
            <a:pPr lvl="2"/>
            <a:r>
              <a:rPr lang="en-US" sz="2000" b="1" dirty="0">
                <a:solidFill>
                  <a:schemeClr val="tx2"/>
                </a:solidFill>
                <a:latin typeface="Arial" panose="020B0604020202020204" pitchFamily="34" charset="0"/>
                <a:cs typeface="Arial" panose="020B0604020202020204" pitchFamily="34" charset="0"/>
              </a:rPr>
              <a:t>OR</a:t>
            </a:r>
          </a:p>
          <a:p>
            <a:pPr marL="800100" lvl="1" indent="-342900">
              <a:buFont typeface="Wingdings" panose="05000000000000000000" pitchFamily="2" charset="2"/>
              <a:buChar char="ü"/>
            </a:pPr>
            <a:r>
              <a:rPr lang="en-US" sz="2000" dirty="0">
                <a:solidFill>
                  <a:schemeClr val="tx2"/>
                </a:solidFill>
                <a:latin typeface="Arial" panose="020B0604020202020204" pitchFamily="34" charset="0"/>
                <a:cs typeface="Arial" panose="020B0604020202020204" pitchFamily="34" charset="0"/>
              </a:rPr>
              <a:t>Enrolled in education or training leading to a postsecondary credential </a:t>
            </a:r>
          </a:p>
          <a:p>
            <a:pPr marL="342900" indent="-342900">
              <a:buFont typeface="Wingdings" panose="05000000000000000000" pitchFamily="2" charset="2"/>
              <a:buChar char="ü"/>
            </a:pPr>
            <a:endParaRPr lang="en-US" sz="2400" dirty="0">
              <a:solidFill>
                <a:schemeClr val="tx2"/>
              </a:solidFill>
              <a:latin typeface="Century Gothic"/>
            </a:endParaRPr>
          </a:p>
        </p:txBody>
      </p:sp>
      <p:sp>
        <p:nvSpPr>
          <p:cNvPr id="5" name="Slide Number Placeholder 4">
            <a:extLst>
              <a:ext uri="{FF2B5EF4-FFF2-40B4-BE49-F238E27FC236}">
                <a16:creationId xmlns:a16="http://schemas.microsoft.com/office/drawing/2014/main" id="{32B411F9-BE62-42E6-A846-84C0F52DB85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16</a:t>
            </a:fld>
            <a:endParaRPr lang="en-US" dirty="0">
              <a:latin typeface="Century Gothic"/>
            </a:endParaRPr>
          </a:p>
        </p:txBody>
      </p:sp>
    </p:spTree>
    <p:extLst>
      <p:ext uri="{BB962C8B-B14F-4D97-AF65-F5344CB8AC3E}">
        <p14:creationId xmlns:p14="http://schemas.microsoft.com/office/powerpoint/2010/main" val="4161989961"/>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457200" y="134874"/>
            <a:ext cx="8229600" cy="838200"/>
          </a:xfrm>
        </p:spPr>
        <p:txBody>
          <a:bodyPr/>
          <a:lstStyle/>
          <a:p>
            <a:r>
              <a:rPr lang="en-US" altLang="en-US" sz="3600" dirty="0">
                <a:solidFill>
                  <a:schemeClr val="bg1"/>
                </a:solidFill>
                <a:latin typeface="Arial" panose="020B0604020202020204" pitchFamily="34" charset="0"/>
                <a:cs typeface="Arial" panose="020B0604020202020204" pitchFamily="34" charset="0"/>
              </a:rPr>
              <a:t>Credential Attainment Tracking Steps</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1973" y="1382041"/>
            <a:ext cx="8341360" cy="4693603"/>
          </a:xfrm>
        </p:spPr>
        <p:txBody>
          <a:bodyPr vert="horz" lIns="91440" tIns="45720" rIns="91440" bIns="45720" rtlCol="0" anchor="t">
            <a:normAutofit/>
          </a:bodyPr>
          <a:lstStyle/>
          <a:p>
            <a:pPr marL="0" indent="0">
              <a:buNone/>
            </a:pPr>
            <a:r>
              <a:rPr lang="en-US" sz="2400" b="1" dirty="0">
                <a:solidFill>
                  <a:srgbClr val="003B5D"/>
                </a:solidFill>
                <a:latin typeface="Arial" panose="020B0604020202020204" pitchFamily="34" charset="0"/>
                <a:cs typeface="Arial" panose="020B0604020202020204" pitchFamily="34" charset="0"/>
              </a:rPr>
              <a:t>Credential Attainment MOSES Tracking Steps:</a:t>
            </a:r>
          </a:p>
          <a:p>
            <a:pPr marL="450850" lvl="1" indent="0">
              <a:buNone/>
            </a:pPr>
            <a:r>
              <a:rPr lang="en-US" b="1" i="1" dirty="0">
                <a:solidFill>
                  <a:srgbClr val="003B5D"/>
                </a:solidFill>
                <a:latin typeface="Arial" panose="020B0604020202020204" pitchFamily="34" charset="0"/>
                <a:cs typeface="Arial" panose="020B0604020202020204" pitchFamily="34" charset="0"/>
              </a:rPr>
              <a:t>Recognized Post Secondary Credential</a:t>
            </a:r>
          </a:p>
          <a:p>
            <a:pPr marL="908050" lvl="1" indent="-457200">
              <a:buFont typeface="+mj-lt"/>
              <a:buAutoNum type="arabicParenR"/>
            </a:pPr>
            <a:r>
              <a:rPr lang="en-US" sz="2000" dirty="0">
                <a:solidFill>
                  <a:srgbClr val="003B5D"/>
                </a:solidFill>
                <a:latin typeface="Arial" panose="020B0604020202020204" pitchFamily="34" charset="0"/>
                <a:cs typeface="Arial" panose="020B0604020202020204" pitchFamily="34" charset="0"/>
              </a:rPr>
              <a:t>Add the </a:t>
            </a:r>
            <a:r>
              <a:rPr lang="en-US" sz="2000" i="1" dirty="0">
                <a:solidFill>
                  <a:srgbClr val="003B5D"/>
                </a:solidFill>
                <a:latin typeface="Arial" panose="020B0604020202020204" pitchFamily="34" charset="0"/>
                <a:cs typeface="Arial" panose="020B0604020202020204" pitchFamily="34" charset="0"/>
              </a:rPr>
              <a:t>Attainment Service </a:t>
            </a:r>
            <a:r>
              <a:rPr lang="en-US" sz="2000" dirty="0">
                <a:solidFill>
                  <a:srgbClr val="003B5D"/>
                </a:solidFill>
                <a:latin typeface="Arial" panose="020B0604020202020204" pitchFamily="34" charset="0"/>
                <a:cs typeface="Arial" panose="020B0604020202020204" pitchFamily="34" charset="0"/>
              </a:rPr>
              <a:t>on the General tab of MOSES. Done!</a:t>
            </a:r>
          </a:p>
          <a:p>
            <a:pPr marL="450850" lvl="1" indent="0">
              <a:buNone/>
            </a:pPr>
            <a:endParaRPr lang="en-US" sz="2100" dirty="0">
              <a:solidFill>
                <a:srgbClr val="003B5D"/>
              </a:solidFill>
              <a:latin typeface="Arial" panose="020B0604020202020204" pitchFamily="34" charset="0"/>
              <a:cs typeface="Arial" panose="020B0604020202020204" pitchFamily="34" charset="0"/>
            </a:endParaRPr>
          </a:p>
          <a:p>
            <a:pPr marL="450850" lvl="1" indent="0">
              <a:buNone/>
            </a:pPr>
            <a:r>
              <a:rPr lang="en-US" b="1" i="1" dirty="0">
                <a:solidFill>
                  <a:srgbClr val="003B5D"/>
                </a:solidFill>
                <a:latin typeface="Arial" panose="020B0604020202020204" pitchFamily="34" charset="0"/>
                <a:cs typeface="Arial" panose="020B0604020202020204" pitchFamily="34" charset="0"/>
              </a:rPr>
              <a:t>High School Diploma/Equivalency</a:t>
            </a:r>
          </a:p>
          <a:p>
            <a:pPr marL="908050" lvl="1" indent="-457200">
              <a:buFont typeface="+mj-lt"/>
              <a:buAutoNum type="arabicParenR"/>
            </a:pPr>
            <a:r>
              <a:rPr lang="en-US" sz="2000" dirty="0">
                <a:solidFill>
                  <a:srgbClr val="003B5D"/>
                </a:solidFill>
                <a:latin typeface="Arial" panose="020B0604020202020204" pitchFamily="34" charset="0"/>
                <a:cs typeface="Arial" panose="020B0604020202020204" pitchFamily="34" charset="0"/>
              </a:rPr>
              <a:t>Add the </a:t>
            </a:r>
            <a:r>
              <a:rPr lang="en-US" sz="2000" i="1" dirty="0">
                <a:solidFill>
                  <a:srgbClr val="003B5D"/>
                </a:solidFill>
                <a:latin typeface="Arial" panose="020B0604020202020204" pitchFamily="34" charset="0"/>
                <a:cs typeface="Arial" panose="020B0604020202020204" pitchFamily="34" charset="0"/>
              </a:rPr>
              <a:t>Attainment Service </a:t>
            </a:r>
            <a:r>
              <a:rPr lang="en-US" sz="2000" dirty="0">
                <a:solidFill>
                  <a:srgbClr val="003B5D"/>
                </a:solidFill>
                <a:latin typeface="Arial" panose="020B0604020202020204" pitchFamily="34" charset="0"/>
                <a:cs typeface="Arial" panose="020B0604020202020204" pitchFamily="34" charset="0"/>
              </a:rPr>
              <a:t>on the General tab of MOSES</a:t>
            </a:r>
          </a:p>
          <a:p>
            <a:pPr marL="908050" lvl="1" indent="-457200">
              <a:buAutoNum type="arabicParenR"/>
            </a:pPr>
            <a:r>
              <a:rPr lang="en-US" sz="2000" dirty="0">
                <a:solidFill>
                  <a:srgbClr val="003B5D"/>
                </a:solidFill>
                <a:latin typeface="Arial" panose="020B0604020202020204" pitchFamily="34" charset="0"/>
                <a:ea typeface="+mn-lt"/>
                <a:cs typeface="Arial" panose="020B0604020202020204" pitchFamily="34" charset="0"/>
              </a:rPr>
              <a:t>Wage record </a:t>
            </a:r>
          </a:p>
          <a:p>
            <a:pPr marL="804545" lvl="2" indent="0">
              <a:buNone/>
            </a:pPr>
            <a:r>
              <a:rPr lang="en-US" sz="1600" b="1" dirty="0">
                <a:solidFill>
                  <a:srgbClr val="003B5D"/>
                </a:solidFill>
                <a:latin typeface="Arial" panose="020B0604020202020204" pitchFamily="34" charset="0"/>
                <a:ea typeface="+mn-lt"/>
                <a:cs typeface="Arial" panose="020B0604020202020204" pitchFamily="34" charset="0"/>
              </a:rPr>
              <a:t>OR</a:t>
            </a:r>
            <a:r>
              <a:rPr lang="en-US" sz="1600" dirty="0">
                <a:solidFill>
                  <a:srgbClr val="003B5D"/>
                </a:solidFill>
                <a:latin typeface="Arial" panose="020B0604020202020204" pitchFamily="34" charset="0"/>
                <a:ea typeface="+mn-lt"/>
                <a:cs typeface="Arial" panose="020B0604020202020204" pitchFamily="34" charset="0"/>
              </a:rPr>
              <a:t> </a:t>
            </a:r>
          </a:p>
          <a:p>
            <a:pPr marL="804545" lvl="2" indent="0">
              <a:buNone/>
            </a:pPr>
            <a:r>
              <a:rPr lang="en-US" dirty="0">
                <a:solidFill>
                  <a:srgbClr val="003B5D"/>
                </a:solidFill>
                <a:latin typeface="Arial" panose="020B0604020202020204" pitchFamily="34" charset="0"/>
                <a:ea typeface="+mn-lt"/>
                <a:cs typeface="Arial" panose="020B0604020202020204" pitchFamily="34" charset="0"/>
              </a:rPr>
              <a:t>Add</a:t>
            </a:r>
            <a:r>
              <a:rPr lang="en-US" dirty="0">
                <a:solidFill>
                  <a:srgbClr val="003B5D"/>
                </a:solidFill>
                <a:latin typeface="Arial" panose="020B0604020202020204" pitchFamily="34" charset="0"/>
                <a:cs typeface="Arial" panose="020B0604020202020204" pitchFamily="34" charset="0"/>
              </a:rPr>
              <a:t> </a:t>
            </a:r>
            <a:r>
              <a:rPr lang="en-US" i="1" dirty="0">
                <a:solidFill>
                  <a:srgbClr val="003B5D"/>
                </a:solidFill>
                <a:latin typeface="Arial" panose="020B0604020202020204" pitchFamily="34" charset="0"/>
                <a:cs typeface="Arial" panose="020B0604020202020204" pitchFamily="34" charset="0"/>
              </a:rPr>
              <a:t>Retention</a:t>
            </a:r>
            <a:r>
              <a:rPr lang="en-US" dirty="0">
                <a:solidFill>
                  <a:srgbClr val="003B5D"/>
                </a:solidFill>
                <a:latin typeface="Arial" panose="020B0604020202020204" pitchFamily="34" charset="0"/>
                <a:cs typeface="Arial" panose="020B0604020202020204" pitchFamily="34" charset="0"/>
              </a:rPr>
              <a:t> </a:t>
            </a:r>
            <a:r>
              <a:rPr lang="en-US" i="1" dirty="0">
                <a:solidFill>
                  <a:srgbClr val="003B5D"/>
                </a:solidFill>
                <a:latin typeface="Arial" panose="020B0604020202020204" pitchFamily="34" charset="0"/>
                <a:cs typeface="Arial" panose="020B0604020202020204" pitchFamily="34" charset="0"/>
              </a:rPr>
              <a:t>Service</a:t>
            </a:r>
            <a:r>
              <a:rPr lang="en-US" dirty="0">
                <a:solidFill>
                  <a:srgbClr val="003B5D"/>
                </a:solidFill>
                <a:latin typeface="Arial" panose="020B0604020202020204" pitchFamily="34" charset="0"/>
                <a:cs typeface="Arial" panose="020B0604020202020204" pitchFamily="34" charset="0"/>
              </a:rPr>
              <a:t> on the General tab of MOSES if in Advanced Training or Post Secondary Education</a:t>
            </a:r>
            <a:endParaRPr lang="en-US" sz="1600" dirty="0">
              <a:solidFill>
                <a:srgbClr val="003B5D"/>
              </a:solidFill>
              <a:latin typeface="Arial" panose="020B0604020202020204" pitchFamily="34" charset="0"/>
              <a:cs typeface="Arial" panose="020B0604020202020204" pitchFamily="34" charset="0"/>
            </a:endParaRPr>
          </a:p>
          <a:p>
            <a:pPr marL="450850" lvl="1" indent="0">
              <a:buNone/>
            </a:pPr>
            <a:endParaRPr lang="en-US" sz="2100" dirty="0">
              <a:solidFill>
                <a:srgbClr val="032B4A"/>
              </a:solidFill>
              <a:latin typeface="Century Gothic"/>
              <a:cs typeface="Calibri"/>
            </a:endParaRPr>
          </a:p>
          <a:p>
            <a:pPr lvl="1" indent="-285750">
              <a:buFontTx/>
              <a:buChar char="-"/>
            </a:pPr>
            <a:endParaRPr lang="en-US" sz="1700" dirty="0">
              <a:latin typeface="Century Gothic"/>
              <a:cs typeface="Calibri"/>
            </a:endParaRPr>
          </a:p>
          <a:p>
            <a:pPr marL="1090295" lvl="2" indent="-285750">
              <a:buFont typeface="Wingdings" panose="05000000000000000000" pitchFamily="2" charset="2"/>
              <a:buChar char="q"/>
            </a:pPr>
            <a:endParaRPr lang="en-US" sz="1300" dirty="0">
              <a:latin typeface="Century Gothic"/>
              <a:cs typeface="Calibri"/>
            </a:endParaRPr>
          </a:p>
          <a:p>
            <a:pPr marL="0" indent="0">
              <a:buNone/>
            </a:pPr>
            <a:endParaRPr lang="en-US" sz="2200" b="1" dirty="0">
              <a:latin typeface="Century Gothic"/>
              <a:cs typeface="Calibri"/>
            </a:endParaRPr>
          </a:p>
          <a:p>
            <a:endParaRPr lang="en-US" dirty="0">
              <a:latin typeface="Century Gothic"/>
              <a:cs typeface="Calibri"/>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17</a:t>
            </a:fld>
            <a:endParaRPr lang="en-US" dirty="0">
              <a:latin typeface="Century Gothic"/>
            </a:endParaRPr>
          </a:p>
        </p:txBody>
      </p:sp>
    </p:spTree>
    <p:extLst>
      <p:ext uri="{BB962C8B-B14F-4D97-AF65-F5344CB8AC3E}">
        <p14:creationId xmlns:p14="http://schemas.microsoft.com/office/powerpoint/2010/main" val="3263362682"/>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8EA0E-335C-0F2B-3ACA-4C6D2D85D7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50B71-D975-59E7-898A-E5DB962A4DF5}"/>
              </a:ext>
            </a:extLst>
          </p:cNvPr>
          <p:cNvSpPr>
            <a:spLocks noGrp="1"/>
          </p:cNvSpPr>
          <p:nvPr>
            <p:ph type="title"/>
          </p:nvPr>
        </p:nvSpPr>
        <p:spPr>
          <a:xfrm>
            <a:off x="309032" y="144348"/>
            <a:ext cx="8229600" cy="838200"/>
          </a:xfrm>
        </p:spPr>
        <p:txBody>
          <a:bodyPr/>
          <a:lstStyle/>
          <a:p>
            <a:r>
              <a:rPr lang="en-US" altLang="en-US" dirty="0">
                <a:solidFill>
                  <a:schemeClr val="bg1"/>
                </a:solidFill>
                <a:latin typeface="Arial" panose="020B0604020202020204" pitchFamily="34" charset="0"/>
                <a:cs typeface="Arial" panose="020B0604020202020204" pitchFamily="34" charset="0"/>
              </a:rPr>
              <a:t>Credential Attainment – Step 1</a:t>
            </a:r>
            <a:endParaRPr lang="en-US" dirty="0">
              <a:solidFill>
                <a:schemeClr val="bg1"/>
              </a:solidFill>
              <a:latin typeface="Arial" panose="020B0604020202020204" pitchFamily="34" charset="0"/>
              <a:cs typeface="Arial" panose="020B0604020202020204" pitchFamily="34" charset="0"/>
            </a:endParaRPr>
          </a:p>
        </p:txBody>
      </p:sp>
      <p:pic>
        <p:nvPicPr>
          <p:cNvPr id="8" name="Picture 7" descr="Screenshot of the Credential Attainment screen">
            <a:extLst>
              <a:ext uri="{FF2B5EF4-FFF2-40B4-BE49-F238E27FC236}">
                <a16:creationId xmlns:a16="http://schemas.microsoft.com/office/drawing/2014/main" id="{4B4E3082-BB6D-750D-6719-3BF7BCA878DF}"/>
              </a:ext>
            </a:extLst>
          </p:cNvPr>
          <p:cNvPicPr>
            <a:picLocks noChangeAspect="1"/>
          </p:cNvPicPr>
          <p:nvPr/>
        </p:nvPicPr>
        <p:blipFill>
          <a:blip r:embed="rId3"/>
          <a:stretch>
            <a:fillRect/>
          </a:stretch>
        </p:blipFill>
        <p:spPr>
          <a:xfrm>
            <a:off x="579285" y="1596305"/>
            <a:ext cx="8197816" cy="4571739"/>
          </a:xfrm>
          <a:prstGeom prst="rect">
            <a:avLst/>
          </a:prstGeom>
        </p:spPr>
      </p:pic>
      <p:sp>
        <p:nvSpPr>
          <p:cNvPr id="6" name="Slide Number Placeholder 5">
            <a:extLst>
              <a:ext uri="{FF2B5EF4-FFF2-40B4-BE49-F238E27FC236}">
                <a16:creationId xmlns:a16="http://schemas.microsoft.com/office/drawing/2014/main" id="{6098231E-752B-9268-1A66-899A7BC6629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18</a:t>
            </a:fld>
            <a:endParaRPr lang="en-US" dirty="0">
              <a:latin typeface="Century Gothic"/>
            </a:endParaRPr>
          </a:p>
        </p:txBody>
      </p:sp>
    </p:spTree>
    <p:extLst>
      <p:ext uri="{BB962C8B-B14F-4D97-AF65-F5344CB8AC3E}">
        <p14:creationId xmlns:p14="http://schemas.microsoft.com/office/powerpoint/2010/main" val="3205949677"/>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27127-D369-13FC-791F-93DEF9CDFD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A4596-12A3-93F5-E7D4-21C0178E5B75}"/>
              </a:ext>
            </a:extLst>
          </p:cNvPr>
          <p:cNvSpPr>
            <a:spLocks noGrp="1"/>
          </p:cNvSpPr>
          <p:nvPr>
            <p:ph type="title"/>
          </p:nvPr>
        </p:nvSpPr>
        <p:spPr>
          <a:xfrm>
            <a:off x="309032" y="134874"/>
            <a:ext cx="8229600" cy="838200"/>
          </a:xfrm>
        </p:spPr>
        <p:txBody>
          <a:bodyPr/>
          <a:lstStyle/>
          <a:p>
            <a:r>
              <a:rPr lang="en-US" altLang="en-US" dirty="0">
                <a:solidFill>
                  <a:schemeClr val="bg1"/>
                </a:solidFill>
                <a:latin typeface="Arial" panose="020B0604020202020204" pitchFamily="34" charset="0"/>
                <a:cs typeface="Arial" panose="020B0604020202020204" pitchFamily="34" charset="0"/>
              </a:rPr>
              <a:t>Credential Attainment – Step 2</a:t>
            </a:r>
            <a:endParaRPr lang="en-US" sz="2400"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F1DFC8E-C4B1-C7FA-298B-806287617F5D}"/>
              </a:ext>
            </a:extLst>
          </p:cNvPr>
          <p:cNvSpPr txBox="1"/>
          <p:nvPr/>
        </p:nvSpPr>
        <p:spPr>
          <a:xfrm>
            <a:off x="148856" y="1190364"/>
            <a:ext cx="8910084" cy="584775"/>
          </a:xfrm>
          <a:prstGeom prst="rect">
            <a:avLst/>
          </a:prstGeom>
          <a:noFill/>
        </p:spPr>
        <p:txBody>
          <a:bodyPr wrap="square" lIns="91440" tIns="45720" rIns="91440" bIns="45720" rtlCol="0" anchor="t">
            <a:spAutoFit/>
          </a:bodyPr>
          <a:lstStyle/>
          <a:p>
            <a:r>
              <a:rPr lang="en-US" sz="1600" b="1" dirty="0">
                <a:solidFill>
                  <a:schemeClr val="tx2"/>
                </a:solidFill>
                <a:latin typeface="Century Gothic"/>
              </a:rPr>
              <a:t>Credential Attainment – Step 2 (for those only achieving High School equivalency)</a:t>
            </a:r>
          </a:p>
          <a:p>
            <a:r>
              <a:rPr lang="en-US" sz="1600" b="1" dirty="0">
                <a:solidFill>
                  <a:schemeClr val="tx2"/>
                </a:solidFill>
                <a:latin typeface="Century Gothic"/>
              </a:rPr>
              <a:t>Retention Services – any month (1 – 12):</a:t>
            </a:r>
          </a:p>
        </p:txBody>
      </p:sp>
      <p:pic>
        <p:nvPicPr>
          <p:cNvPr id="12" name="Picture 11" descr="Screenshot of the General Serivces tab">
            <a:extLst>
              <a:ext uri="{FF2B5EF4-FFF2-40B4-BE49-F238E27FC236}">
                <a16:creationId xmlns:a16="http://schemas.microsoft.com/office/drawing/2014/main" id="{39DC1522-98C7-9AC4-D90B-B65FF5FD0ED8}"/>
              </a:ext>
            </a:extLst>
          </p:cNvPr>
          <p:cNvPicPr>
            <a:picLocks noChangeAspect="1"/>
          </p:cNvPicPr>
          <p:nvPr/>
        </p:nvPicPr>
        <p:blipFill>
          <a:blip r:embed="rId3"/>
          <a:stretch>
            <a:fillRect/>
          </a:stretch>
        </p:blipFill>
        <p:spPr>
          <a:xfrm>
            <a:off x="1357681" y="1821575"/>
            <a:ext cx="7180951" cy="4367858"/>
          </a:xfrm>
          <a:prstGeom prst="rect">
            <a:avLst/>
          </a:prstGeom>
        </p:spPr>
      </p:pic>
      <p:pic>
        <p:nvPicPr>
          <p:cNvPr id="13" name="Picture 12" descr="Screenshot of General Services Detail window for Retention">
            <a:extLst>
              <a:ext uri="{FF2B5EF4-FFF2-40B4-BE49-F238E27FC236}">
                <a16:creationId xmlns:a16="http://schemas.microsoft.com/office/drawing/2014/main" id="{5D23422D-E5DA-F98B-25FD-019FA06EFE8F}"/>
              </a:ext>
            </a:extLst>
          </p:cNvPr>
          <p:cNvPicPr>
            <a:picLocks noChangeAspect="1"/>
          </p:cNvPicPr>
          <p:nvPr/>
        </p:nvPicPr>
        <p:blipFill>
          <a:blip r:embed="rId4"/>
          <a:stretch>
            <a:fillRect/>
          </a:stretch>
        </p:blipFill>
        <p:spPr>
          <a:xfrm>
            <a:off x="151980" y="3521313"/>
            <a:ext cx="6610182" cy="2557267"/>
          </a:xfrm>
          <a:prstGeom prst="rect">
            <a:avLst/>
          </a:prstGeom>
        </p:spPr>
      </p:pic>
      <mc:AlternateContent xmlns:mc="http://schemas.openxmlformats.org/markup-compatibility/2006" xmlns:p14="http://schemas.microsoft.com/office/powerpoint/2010/main">
        <mc:Choice Requires="p14">
          <p:contentPart p14:bwMode="auto" r:id="rId5">
            <p14:nvContentPartPr>
              <p14:cNvPr id="11" name="Ink 10" descr="Screenshot of services requiring retention follow up">
                <a:extLst>
                  <a:ext uri="{FF2B5EF4-FFF2-40B4-BE49-F238E27FC236}">
                    <a16:creationId xmlns:a16="http://schemas.microsoft.com/office/drawing/2014/main" id="{CDCF50A2-1541-6568-0553-CDC99E497544}"/>
                  </a:ext>
                </a:extLst>
              </p14:cNvPr>
              <p14:cNvContentPartPr/>
              <p14:nvPr/>
            </p14:nvContentPartPr>
            <p14:xfrm>
              <a:off x="3595636" y="5278584"/>
              <a:ext cx="1352520" cy="360"/>
            </p14:xfrm>
          </p:contentPart>
        </mc:Choice>
        <mc:Fallback xmlns="">
          <p:pic>
            <p:nvPicPr>
              <p:cNvPr id="11" name="Ink 10" descr="Screenshot of services requiring retention follow up">
                <a:extLst>
                  <a:ext uri="{FF2B5EF4-FFF2-40B4-BE49-F238E27FC236}">
                    <a16:creationId xmlns:a16="http://schemas.microsoft.com/office/drawing/2014/main" id="{CDCF50A2-1541-6568-0553-CDC99E497544}"/>
                  </a:ext>
                </a:extLst>
              </p:cNvPr>
              <p:cNvPicPr/>
              <p:nvPr/>
            </p:nvPicPr>
            <p:blipFill>
              <a:blip r:embed="rId6"/>
              <a:stretch>
                <a:fillRect/>
              </a:stretch>
            </p:blipFill>
            <p:spPr>
              <a:xfrm>
                <a:off x="3577636" y="5242584"/>
                <a:ext cx="138816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descr="Screenshot of services requiring retention services">
                <a:extLst>
                  <a:ext uri="{FF2B5EF4-FFF2-40B4-BE49-F238E27FC236}">
                    <a16:creationId xmlns:a16="http://schemas.microsoft.com/office/drawing/2014/main" id="{D4BC57B4-B9B7-9E5C-676A-EFD0ED33FF72}"/>
                  </a:ext>
                </a:extLst>
              </p14:cNvPr>
              <p14:cNvContentPartPr/>
              <p14:nvPr/>
            </p14:nvContentPartPr>
            <p14:xfrm>
              <a:off x="3595636" y="5518072"/>
              <a:ext cx="1554120" cy="46800"/>
            </p14:xfrm>
          </p:contentPart>
        </mc:Choice>
        <mc:Fallback xmlns="">
          <p:pic>
            <p:nvPicPr>
              <p:cNvPr id="10" name="Ink 9" descr="Screenshot of services requiring retention services">
                <a:extLst>
                  <a:ext uri="{FF2B5EF4-FFF2-40B4-BE49-F238E27FC236}">
                    <a16:creationId xmlns:a16="http://schemas.microsoft.com/office/drawing/2014/main" id="{D4BC57B4-B9B7-9E5C-676A-EFD0ED33FF72}"/>
                  </a:ext>
                </a:extLst>
              </p:cNvPr>
              <p:cNvPicPr/>
              <p:nvPr/>
            </p:nvPicPr>
            <p:blipFill>
              <a:blip r:embed="rId8"/>
              <a:stretch>
                <a:fillRect/>
              </a:stretch>
            </p:blipFill>
            <p:spPr>
              <a:xfrm>
                <a:off x="3577632" y="5482072"/>
                <a:ext cx="1589768"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5" name="Ink 14" descr="Screenshot of services requiring retention services">
                <a:extLst>
                  <a:ext uri="{FF2B5EF4-FFF2-40B4-BE49-F238E27FC236}">
                    <a16:creationId xmlns:a16="http://schemas.microsoft.com/office/drawing/2014/main" id="{14BBBA54-BF89-095D-685D-05F1CDDD6B70}"/>
                  </a:ext>
                </a:extLst>
              </p14:cNvPr>
              <p14:cNvContentPartPr/>
              <p14:nvPr/>
            </p14:nvContentPartPr>
            <p14:xfrm>
              <a:off x="3655570" y="5783486"/>
              <a:ext cx="1554120" cy="46800"/>
            </p14:xfrm>
          </p:contentPart>
        </mc:Choice>
        <mc:Fallback xmlns="">
          <p:pic>
            <p:nvPicPr>
              <p:cNvPr id="15" name="Ink 14" descr="Screenshot of services requiring retention services">
                <a:extLst>
                  <a:ext uri="{FF2B5EF4-FFF2-40B4-BE49-F238E27FC236}">
                    <a16:creationId xmlns:a16="http://schemas.microsoft.com/office/drawing/2014/main" id="{14BBBA54-BF89-095D-685D-05F1CDDD6B70}"/>
                  </a:ext>
                </a:extLst>
              </p:cNvPr>
              <p:cNvPicPr/>
              <p:nvPr/>
            </p:nvPicPr>
            <p:blipFill>
              <a:blip r:embed="rId8"/>
              <a:stretch>
                <a:fillRect/>
              </a:stretch>
            </p:blipFill>
            <p:spPr>
              <a:xfrm>
                <a:off x="3637566" y="5747486"/>
                <a:ext cx="1589768" cy="118440"/>
              </a:xfrm>
              <a:prstGeom prst="rect">
                <a:avLst/>
              </a:prstGeom>
            </p:spPr>
          </p:pic>
        </mc:Fallback>
      </mc:AlternateContent>
      <p:sp>
        <p:nvSpPr>
          <p:cNvPr id="6" name="Slide Number Placeholder 5">
            <a:extLst>
              <a:ext uri="{FF2B5EF4-FFF2-40B4-BE49-F238E27FC236}">
                <a16:creationId xmlns:a16="http://schemas.microsoft.com/office/drawing/2014/main" id="{83DA1A6C-1873-86D9-90C8-971FC505A5DF}"/>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19</a:t>
            </a:fld>
            <a:endParaRPr lang="en-US" dirty="0">
              <a:latin typeface="Century Gothic"/>
            </a:endParaRPr>
          </a:p>
        </p:txBody>
      </p:sp>
    </p:spTree>
    <p:extLst>
      <p:ext uri="{BB962C8B-B14F-4D97-AF65-F5344CB8AC3E}">
        <p14:creationId xmlns:p14="http://schemas.microsoft.com/office/powerpoint/2010/main" val="419375928"/>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AB9D5-9261-4961-A1C4-E675E8C62CA5}"/>
              </a:ext>
            </a:extLst>
          </p:cNvPr>
          <p:cNvSpPr txBox="1">
            <a:spLocks noGrp="1"/>
          </p:cNvSpPr>
          <p:nvPr>
            <p:ph type="title" idx="4294967295"/>
          </p:nvPr>
        </p:nvSpPr>
        <p:spPr>
          <a:xfrm>
            <a:off x="169514" y="1202566"/>
            <a:ext cx="8726621"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dirty="0">
                <a:solidFill>
                  <a:schemeClr val="bg1"/>
                </a:solidFill>
                <a:latin typeface="Arial" panose="020B0604020202020204" pitchFamily="34" charset="0"/>
                <a:cs typeface="Arial" panose="020B0604020202020204" pitchFamily="34" charset="0"/>
              </a:rPr>
              <a:t>WIOA Title I </a:t>
            </a:r>
            <a:br>
              <a:rPr lang="en-US" sz="4000" dirty="0">
                <a:solidFill>
                  <a:schemeClr val="bg1"/>
                </a:solidFill>
                <a:latin typeface="Arial" panose="020B0604020202020204" pitchFamily="34" charset="0"/>
                <a:cs typeface="Arial" panose="020B0604020202020204" pitchFamily="34" charset="0"/>
              </a:rPr>
            </a:br>
            <a:r>
              <a:rPr lang="en-US" sz="4000" dirty="0">
                <a:solidFill>
                  <a:schemeClr val="bg1"/>
                </a:solidFill>
                <a:latin typeface="Arial" panose="020B0604020202020204" pitchFamily="34" charset="0"/>
                <a:cs typeface="Arial" panose="020B0604020202020204" pitchFamily="34" charset="0"/>
              </a:rPr>
              <a:t>Performance Training</a:t>
            </a:r>
            <a:endParaRPr lang="en-US" sz="1400" dirty="0">
              <a:solidFill>
                <a:schemeClr val="bg1"/>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EFD84DCA-4C62-B624-732E-86C0B9F3C5BB}"/>
              </a:ext>
            </a:extLst>
          </p:cNvPr>
          <p:cNvSpPr txBox="1"/>
          <p:nvPr/>
        </p:nvSpPr>
        <p:spPr>
          <a:xfrm>
            <a:off x="169514" y="3778180"/>
            <a:ext cx="1345240" cy="461665"/>
          </a:xfrm>
          <a:prstGeom prst="rect">
            <a:avLst/>
          </a:prstGeom>
          <a:noFill/>
        </p:spPr>
        <p:txBody>
          <a:bodyPr wrap="none" rtlCol="0">
            <a:spAutoFit/>
          </a:bodyPr>
          <a:lstStyle/>
          <a:p>
            <a:r>
              <a:rPr lang="en-US" sz="2400" dirty="0">
                <a:solidFill>
                  <a:schemeClr val="bg1"/>
                </a:solidFill>
              </a:rPr>
              <a:t>July 2026</a:t>
            </a:r>
          </a:p>
        </p:txBody>
      </p:sp>
      <p:pic>
        <p:nvPicPr>
          <p:cNvPr id="7" name="Picture 6" descr="MassHire Department of Career Services logo"/>
          <p:cNvPicPr>
            <a:picLocks noChangeAspect="1"/>
          </p:cNvPicPr>
          <p:nvPr/>
        </p:nvPicPr>
        <p:blipFill rotWithShape="1">
          <a:blip r:embed="rId2">
            <a:extLst>
              <a:ext uri="{28A0092B-C50C-407E-A947-70E740481C1C}">
                <a14:useLocalDpi xmlns:a14="http://schemas.microsoft.com/office/drawing/2010/main" val="0"/>
              </a:ext>
            </a:extLst>
          </a:blip>
          <a:srcRect t="9460"/>
          <a:stretch>
            <a:fillRect/>
          </a:stretch>
        </p:blipFill>
        <p:spPr>
          <a:xfrm>
            <a:off x="2262237" y="4772968"/>
            <a:ext cx="4541178" cy="1231117"/>
          </a:xfrm>
          <a:prstGeom prst="rect">
            <a:avLst/>
          </a:prstGeom>
        </p:spPr>
      </p:pic>
      <p:sp>
        <p:nvSpPr>
          <p:cNvPr id="9" name="TextBox 8">
            <a:extLst>
              <a:ext uri="{FF2B5EF4-FFF2-40B4-BE49-F238E27FC236}">
                <a16:creationId xmlns:a16="http://schemas.microsoft.com/office/drawing/2014/main" id="{4DE5F11A-3740-87A9-8E84-4DE67EA54CAF}"/>
              </a:ext>
            </a:extLst>
          </p:cNvPr>
          <p:cNvSpPr txBox="1"/>
          <p:nvPr/>
        </p:nvSpPr>
        <p:spPr>
          <a:xfrm>
            <a:off x="169516" y="6071188"/>
            <a:ext cx="8726620" cy="646331"/>
          </a:xfrm>
          <a:prstGeom prst="rect">
            <a:avLst/>
          </a:prstGeom>
          <a:noFill/>
        </p:spPr>
        <p:txBody>
          <a:bodyPr wrap="square">
            <a:spAutoFit/>
          </a:bodyPr>
          <a:lstStyle/>
          <a:p>
            <a:r>
              <a:rPr kumimoji="0" lang="en-US" sz="1800" b="0" i="0" u="none" strike="noStrike" kern="1200" cap="none" spc="0" normalizeH="0" baseline="0" noProof="0" dirty="0">
                <a:ln>
                  <a:noFill/>
                </a:ln>
                <a:solidFill>
                  <a:schemeClr val="accent6"/>
                </a:solidFill>
                <a:effectLst/>
                <a:uLnTx/>
                <a:uFillTx/>
                <a:latin typeface="+mn-lt"/>
                <a:ea typeface="+mn-ea"/>
                <a:cs typeface="+mn-cs"/>
              </a:rPr>
              <a:t>MassHire Programs &amp; Services are funded in full by US Department of Labor (USDOL) Employment and Training Administration grants. Additional details furnished upon request.</a:t>
            </a:r>
            <a:endParaRPr lang="en-US" dirty="0"/>
          </a:p>
        </p:txBody>
      </p:sp>
    </p:spTree>
    <p:extLst>
      <p:ext uri="{BB962C8B-B14F-4D97-AF65-F5344CB8AC3E}">
        <p14:creationId xmlns:p14="http://schemas.microsoft.com/office/powerpoint/2010/main" val="118077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Credential Attainment</a:t>
            </a:r>
            <a:br>
              <a:rPr lang="en-US"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Scenario</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Arial" panose="020B0604020202020204" pitchFamily="34" charset="0"/>
                <a:cs typeface="Arial" panose="020B0604020202020204" pitchFamily="34" charset="0"/>
              </a:rPr>
              <a:t>Julia is a WIOA ISY attending high school. She graduates from high school, earns her diploma, and exits the WIOA Youth program shortly thereafter. In her 2</a:t>
            </a:r>
            <a:r>
              <a:rPr lang="en-US" sz="2400" baseline="30000" dirty="0">
                <a:solidFill>
                  <a:srgbClr val="003B5D"/>
                </a:solidFill>
                <a:latin typeface="Arial" panose="020B0604020202020204" pitchFamily="34" charset="0"/>
                <a:cs typeface="Arial" panose="020B0604020202020204" pitchFamily="34" charset="0"/>
              </a:rPr>
              <a:t>nd</a:t>
            </a:r>
            <a:r>
              <a:rPr lang="en-US" sz="2400" dirty="0">
                <a:solidFill>
                  <a:srgbClr val="003B5D"/>
                </a:solidFill>
                <a:latin typeface="Arial" panose="020B0604020202020204" pitchFamily="34" charset="0"/>
                <a:cs typeface="Arial" panose="020B0604020202020204" pitchFamily="34" charset="0"/>
              </a:rPr>
              <a:t> quarter after exit, she is attending community college. By her 4</a:t>
            </a:r>
            <a:r>
              <a:rPr lang="en-US" sz="2400" baseline="30000" dirty="0">
                <a:solidFill>
                  <a:srgbClr val="003B5D"/>
                </a:solidFill>
                <a:latin typeface="Arial" panose="020B0604020202020204" pitchFamily="34" charset="0"/>
                <a:cs typeface="Arial" panose="020B0604020202020204" pitchFamily="34" charset="0"/>
              </a:rPr>
              <a:t>th</a:t>
            </a:r>
            <a:r>
              <a:rPr lang="en-US" sz="2400" dirty="0">
                <a:solidFill>
                  <a:srgbClr val="003B5D"/>
                </a:solidFill>
                <a:latin typeface="Arial" panose="020B0604020202020204" pitchFamily="34" charset="0"/>
                <a:cs typeface="Arial" panose="020B0604020202020204" pitchFamily="34" charset="0"/>
              </a:rPr>
              <a:t> quarter after exit, she is no longer in community college, nor is she employed.</a:t>
            </a:r>
          </a:p>
          <a:p>
            <a:r>
              <a:rPr lang="en-US" sz="2400" dirty="0">
                <a:solidFill>
                  <a:srgbClr val="0000FF"/>
                </a:solidFill>
                <a:latin typeface="Arial" panose="020B0604020202020204" pitchFamily="34" charset="0"/>
                <a:cs typeface="Arial" panose="020B0604020202020204" pitchFamily="34" charset="0"/>
              </a:rPr>
              <a:t>Is Julia included in the credential attainment rate?</a:t>
            </a:r>
          </a:p>
          <a:p>
            <a:r>
              <a:rPr lang="en-US" sz="2400" dirty="0">
                <a:solidFill>
                  <a:srgbClr val="0000FF"/>
                </a:solidFill>
                <a:latin typeface="Arial" panose="020B0604020202020204" pitchFamily="34" charset="0"/>
                <a:cs typeface="Arial" panose="020B0604020202020204" pitchFamily="34" charset="0"/>
              </a:rPr>
              <a:t>Is Julia a positive outcome in the Credential Attainment rate?</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20</a:t>
            </a:fld>
            <a:endParaRPr lang="en-US" dirty="0">
              <a:latin typeface="Century Gothic"/>
            </a:endParaRPr>
          </a:p>
        </p:txBody>
      </p:sp>
    </p:spTree>
    <p:extLst>
      <p:ext uri="{BB962C8B-B14F-4D97-AF65-F5344CB8AC3E}">
        <p14:creationId xmlns:p14="http://schemas.microsoft.com/office/powerpoint/2010/main" val="2507361570"/>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896"/>
            <a:ext cx="8229600" cy="1066800"/>
          </a:xfrm>
        </p:spPr>
        <p:txBody>
          <a:bodyPr/>
          <a:lstStyle/>
          <a:p>
            <a:r>
              <a:rPr lang="en-US" altLang="en-US" sz="3600" dirty="0">
                <a:solidFill>
                  <a:schemeClr val="bg1"/>
                </a:solidFill>
                <a:latin typeface="Arial" panose="020B0604020202020204" pitchFamily="34" charset="0"/>
                <a:cs typeface="Arial" panose="020B0604020202020204" pitchFamily="34" charset="0"/>
              </a:rPr>
              <a:t>Measurable Skills Gain (MSG)</a:t>
            </a:r>
            <a:endParaRPr lang="en-US" sz="3600" dirty="0">
              <a:solidFill>
                <a:schemeClr val="bg1"/>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847F6623-066D-4786-94D2-6352C32A89E9}"/>
              </a:ext>
            </a:extLst>
          </p:cNvPr>
          <p:cNvSpPr/>
          <p:nvPr/>
        </p:nvSpPr>
        <p:spPr>
          <a:xfrm>
            <a:off x="269631" y="1341983"/>
            <a:ext cx="8604738" cy="4488216"/>
          </a:xfrm>
          <a:prstGeom prst="rect">
            <a:avLst/>
          </a:prstGeom>
        </p:spPr>
        <p:txBody>
          <a:bodyPr wrap="square" lIns="91440" tIns="45720" rIns="91440" bIns="45720" anchor="t">
            <a:spAutoFit/>
          </a:bodyPr>
          <a:lstStyle/>
          <a:p>
            <a:pPr marL="450850" lvl="1" indent="0">
              <a:lnSpc>
                <a:spcPct val="115000"/>
              </a:lnSpc>
              <a:spcBef>
                <a:spcPts val="0"/>
              </a:spcBef>
              <a:buNone/>
            </a:pPr>
            <a:r>
              <a:rPr lang="en-US" sz="2800" b="1" dirty="0">
                <a:solidFill>
                  <a:srgbClr val="003B5D"/>
                </a:solidFill>
                <a:latin typeface="Arial" panose="020B0604020202020204" pitchFamily="34" charset="0"/>
                <a:cs typeface="Arial" panose="020B0604020202020204" pitchFamily="34" charset="0"/>
              </a:rPr>
              <a:t>Measurable Skill Gain (MSG) Indicator:</a:t>
            </a:r>
          </a:p>
          <a:p>
            <a:pPr marL="450850" lvl="1" indent="0">
              <a:lnSpc>
                <a:spcPct val="115000"/>
              </a:lnSpc>
              <a:spcBef>
                <a:spcPts val="0"/>
              </a:spcBef>
              <a:buNone/>
            </a:pPr>
            <a:endParaRPr lang="en-US" sz="1200" b="1" dirty="0">
              <a:solidFill>
                <a:srgbClr val="003B5D"/>
              </a:solidFill>
              <a:latin typeface="Arial" panose="020B0604020202020204" pitchFamily="34" charset="0"/>
              <a:cs typeface="Arial" panose="020B0604020202020204" pitchFamily="34" charset="0"/>
            </a:endParaRPr>
          </a:p>
          <a:p>
            <a:pPr marL="450850" lvl="1">
              <a:lnSpc>
                <a:spcPct val="115000"/>
              </a:lnSpc>
            </a:pPr>
            <a:r>
              <a:rPr lang="en-US" sz="2400" dirty="0">
                <a:solidFill>
                  <a:srgbClr val="003B5D"/>
                </a:solidFill>
                <a:latin typeface="Arial" panose="020B0604020202020204" pitchFamily="34" charset="0"/>
                <a:cs typeface="Arial" panose="020B0604020202020204" pitchFamily="34" charset="0"/>
              </a:rPr>
              <a:t>The measurable skill gains indicator measures the percentage of program participants who, during a program year, are in an </a:t>
            </a:r>
            <a:r>
              <a:rPr lang="en-US" sz="2400" b="1" i="1" dirty="0">
                <a:solidFill>
                  <a:srgbClr val="003B5D"/>
                </a:solidFill>
                <a:latin typeface="Arial" panose="020B0604020202020204" pitchFamily="34" charset="0"/>
                <a:cs typeface="Arial" panose="020B0604020202020204" pitchFamily="34" charset="0"/>
              </a:rPr>
              <a:t>education or training </a:t>
            </a:r>
            <a:r>
              <a:rPr lang="en-US" sz="2400" dirty="0">
                <a:solidFill>
                  <a:srgbClr val="003B5D"/>
                </a:solidFill>
                <a:latin typeface="Arial" panose="020B0604020202020204" pitchFamily="34" charset="0"/>
                <a:cs typeface="Arial" panose="020B0604020202020204" pitchFamily="34" charset="0"/>
              </a:rPr>
              <a:t>and who are achieving progress, defined as documented gains in academic, technical, or occupational skills leading towards a credential or employment. </a:t>
            </a:r>
          </a:p>
          <a:p>
            <a:pPr marL="450850" lvl="1" indent="0">
              <a:lnSpc>
                <a:spcPct val="115000"/>
              </a:lnSpc>
              <a:spcBef>
                <a:spcPts val="0"/>
              </a:spcBef>
              <a:buNone/>
            </a:pPr>
            <a:endParaRPr lang="en-US" sz="2400" dirty="0">
              <a:solidFill>
                <a:srgbClr val="003B5D"/>
              </a:solidFill>
              <a:latin typeface="Arial" panose="020B0604020202020204" pitchFamily="34" charset="0"/>
              <a:cs typeface="Arial" panose="020B0604020202020204" pitchFamily="34" charset="0"/>
            </a:endParaRPr>
          </a:p>
          <a:p>
            <a:pPr marL="450850" lvl="1" indent="0">
              <a:lnSpc>
                <a:spcPct val="115000"/>
              </a:lnSpc>
              <a:spcBef>
                <a:spcPts val="0"/>
              </a:spcBef>
              <a:buNone/>
            </a:pPr>
            <a:r>
              <a:rPr lang="en-US" sz="2400" dirty="0">
                <a:solidFill>
                  <a:srgbClr val="003B5D"/>
                </a:solidFill>
                <a:latin typeface="Arial" panose="020B0604020202020204" pitchFamily="34" charset="0"/>
                <a:cs typeface="Arial" panose="020B0604020202020204" pitchFamily="34" charset="0"/>
              </a:rPr>
              <a:t>MSG is not an exiter based performance indicator.</a:t>
            </a:r>
          </a:p>
          <a:p>
            <a:pPr marL="450850" lvl="1">
              <a:lnSpc>
                <a:spcPct val="115000"/>
              </a:lnSpc>
              <a:spcBef>
                <a:spcPts val="0"/>
              </a:spcBef>
            </a:pPr>
            <a:endParaRPr lang="en-US" dirty="0">
              <a:solidFill>
                <a:schemeClr val="accent6"/>
              </a:solidFill>
              <a:latin typeface="Century Gothic"/>
            </a:endParaRPr>
          </a:p>
        </p:txBody>
      </p:sp>
      <p:sp>
        <p:nvSpPr>
          <p:cNvPr id="6" name="Slide Number Placeholder 5"/>
          <p:cNvSpPr>
            <a:spLocks noGrp="1"/>
          </p:cNvSpPr>
          <p:nvPr>
            <p:ph type="sldNum" sz="quarter" idx="12"/>
          </p:nvPr>
        </p:nvSpPr>
        <p:spPr/>
        <p:txBody>
          <a:bodyPr/>
          <a:lstStyle/>
          <a:p>
            <a:pPr>
              <a:defRPr/>
            </a:pPr>
            <a:fld id="{E072579F-9FF5-4201-872C-73481382824D}" type="slidenum">
              <a:rPr lang="en-US" dirty="0" smtClean="0">
                <a:latin typeface="Century Gothic"/>
              </a:rPr>
              <a:pPr>
                <a:defRPr/>
              </a:pPr>
              <a:t>21</a:t>
            </a:fld>
            <a:endParaRPr lang="en-US" dirty="0">
              <a:latin typeface="Century Gothic"/>
            </a:endParaRPr>
          </a:p>
        </p:txBody>
      </p:sp>
    </p:spTree>
    <p:extLst>
      <p:ext uri="{BB962C8B-B14F-4D97-AF65-F5344CB8AC3E}">
        <p14:creationId xmlns:p14="http://schemas.microsoft.com/office/powerpoint/2010/main" val="4052361789"/>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7A0F53A-6FB6-4191-9BCB-6249B9D2270C}"/>
              </a:ext>
            </a:extLst>
          </p:cNvPr>
          <p:cNvSpPr>
            <a:spLocks noGrp="1"/>
          </p:cNvSpPr>
          <p:nvPr>
            <p:ph type="title"/>
          </p:nvPr>
        </p:nvSpPr>
        <p:spPr>
          <a:xfrm>
            <a:off x="457200" y="139700"/>
            <a:ext cx="7131050" cy="941388"/>
          </a:xfrm>
        </p:spPr>
        <p:txBody>
          <a:bodyPr/>
          <a:lstStyle/>
          <a:p>
            <a:r>
              <a:rPr lang="en-US" altLang="en-US" sz="3600" dirty="0">
                <a:solidFill>
                  <a:schemeClr val="bg1"/>
                </a:solidFill>
                <a:latin typeface="Arial" panose="020B0604020202020204" pitchFamily="34" charset="0"/>
                <a:cs typeface="Arial" panose="020B0604020202020204" pitchFamily="34" charset="0"/>
              </a:rPr>
              <a:t>Measurable Skill Gain - </a:t>
            </a:r>
            <a:r>
              <a:rPr lang="en-US" altLang="en-US" dirty="0">
                <a:solidFill>
                  <a:schemeClr val="bg1"/>
                </a:solidFill>
                <a:latin typeface="Arial" panose="020B0604020202020204" pitchFamily="34" charset="0"/>
                <a:cs typeface="Arial" panose="020B0604020202020204" pitchFamily="34" charset="0"/>
              </a:rPr>
              <a:t>Rules</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AB4A536-D286-4534-B6C0-B6E5537616D8}"/>
              </a:ext>
            </a:extLst>
          </p:cNvPr>
          <p:cNvSpPr>
            <a:spLocks noGrp="1"/>
          </p:cNvSpPr>
          <p:nvPr>
            <p:ph idx="1"/>
          </p:nvPr>
        </p:nvSpPr>
        <p:spPr/>
        <p:txBody>
          <a:bodyPr vert="horz" lIns="91440" tIns="45720" rIns="91440" bIns="45720" rtlCol="0" anchor="t">
            <a:normAutofit/>
          </a:bodyPr>
          <a:lstStyle/>
          <a:p>
            <a:r>
              <a:rPr lang="en-US" i="1" dirty="0">
                <a:latin typeface="Arial" panose="020B0604020202020204" pitchFamily="34" charset="0"/>
                <a:cs typeface="Arial" panose="020B0604020202020204" pitchFamily="34" charset="0"/>
              </a:rPr>
              <a:t>At least one measurable skill gain must be accomplished for each program year that a participant is enrolled in an education or training component.</a:t>
            </a:r>
          </a:p>
          <a:p>
            <a:r>
              <a:rPr lang="en-US" i="1" dirty="0">
                <a:latin typeface="Arial" panose="020B0604020202020204" pitchFamily="34" charset="0"/>
                <a:cs typeface="Arial" panose="020B0604020202020204" pitchFamily="34" charset="0"/>
              </a:rPr>
              <a:t>A skill gain may count if attained after exit if still within the program year.</a:t>
            </a:r>
            <a:endParaRPr lang="en-US" sz="3200" dirty="0">
              <a:latin typeface="Arial" panose="020B0604020202020204" pitchFamily="34" charset="0"/>
              <a:cs typeface="Arial" panose="020B0604020202020204" pitchFamily="34" charset="0"/>
            </a:endParaRPr>
          </a:p>
          <a:p>
            <a:endParaRPr lang="en-US" dirty="0">
              <a:latin typeface="Century Gothic"/>
            </a:endParaRPr>
          </a:p>
          <a:p>
            <a:endParaRPr lang="en-US" dirty="0">
              <a:latin typeface="Century Gothic"/>
            </a:endParaRPr>
          </a:p>
        </p:txBody>
      </p:sp>
      <p:sp>
        <p:nvSpPr>
          <p:cNvPr id="5" name="Slide Number Placeholder 4">
            <a:extLst>
              <a:ext uri="{FF2B5EF4-FFF2-40B4-BE49-F238E27FC236}">
                <a16:creationId xmlns:a16="http://schemas.microsoft.com/office/drawing/2014/main" id="{2ACC4C76-1162-4D3E-A681-63791DBEB877}"/>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22</a:t>
            </a:fld>
            <a:endParaRPr lang="en-US" dirty="0">
              <a:latin typeface="Century Gothic"/>
            </a:endParaRPr>
          </a:p>
        </p:txBody>
      </p:sp>
    </p:spTree>
    <p:extLst>
      <p:ext uri="{BB962C8B-B14F-4D97-AF65-F5344CB8AC3E}">
        <p14:creationId xmlns:p14="http://schemas.microsoft.com/office/powerpoint/2010/main" val="991947895"/>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0B3796-97C1-4A87-A559-56270E5F3D5D}"/>
              </a:ext>
            </a:extLst>
          </p:cNvPr>
          <p:cNvSpPr>
            <a:spLocks noGrp="1"/>
          </p:cNvSpPr>
          <p:nvPr>
            <p:ph type="title"/>
          </p:nvPr>
        </p:nvSpPr>
        <p:spPr>
          <a:xfrm>
            <a:off x="457200" y="139700"/>
            <a:ext cx="7131050" cy="941388"/>
          </a:xfrm>
        </p:spPr>
        <p:txBody>
          <a:bodyPr/>
          <a:lstStyle/>
          <a:p>
            <a:r>
              <a:rPr lang="en-US" dirty="0">
                <a:solidFill>
                  <a:schemeClr val="bg1"/>
                </a:solidFill>
                <a:latin typeface="Arial" panose="020B0604020202020204" pitchFamily="34" charset="0"/>
                <a:cs typeface="Arial" panose="020B0604020202020204" pitchFamily="34" charset="0"/>
              </a:rPr>
              <a:t>Who is in the Measurable Skill Gains measure?</a:t>
            </a:r>
          </a:p>
        </p:txBody>
      </p:sp>
      <p:sp>
        <p:nvSpPr>
          <p:cNvPr id="3" name="Content Placeholder 2">
            <a:extLst>
              <a:ext uri="{FF2B5EF4-FFF2-40B4-BE49-F238E27FC236}">
                <a16:creationId xmlns:a16="http://schemas.microsoft.com/office/drawing/2014/main" id="{04DA5688-668F-48A9-AC80-33F859D88195}"/>
              </a:ext>
            </a:extLst>
          </p:cNvPr>
          <p:cNvSpPr>
            <a:spLocks noGrp="1"/>
          </p:cNvSpPr>
          <p:nvPr>
            <p:ph idx="1"/>
          </p:nvPr>
        </p:nvSpPr>
        <p:spPr>
          <a:xfrm>
            <a:off x="160866" y="1057417"/>
            <a:ext cx="8229600" cy="4743166"/>
          </a:xfrm>
        </p:spPr>
        <p:txBody>
          <a:bodyPr vert="horz" lIns="91440" tIns="45720" rIns="91440" bIns="45720" rtlCol="0" anchor="t">
            <a:normAutofit/>
          </a:bodyPr>
          <a:lstStyle/>
          <a:p>
            <a:pPr lvl="1" indent="-287020">
              <a:buFont typeface="Wingdings" panose="05000000000000000000" pitchFamily="2" charset="2"/>
              <a:buChar char="ü"/>
            </a:pPr>
            <a:endParaRPr lang="en-US" dirty="0">
              <a:solidFill>
                <a:srgbClr val="003B5D"/>
              </a:solidFill>
              <a:latin typeface="Arial" panose="020B0604020202020204" pitchFamily="34" charset="0"/>
              <a:cs typeface="Arial" panose="020B0604020202020204" pitchFamily="34" charset="0"/>
            </a:endParaRPr>
          </a:p>
          <a:p>
            <a:pPr lvl="1" indent="-287020">
              <a:buFont typeface="Wingdings" panose="05000000000000000000" pitchFamily="2" charset="2"/>
              <a:buChar char="ü"/>
            </a:pPr>
            <a:r>
              <a:rPr lang="en-US" dirty="0">
                <a:solidFill>
                  <a:srgbClr val="003B5D"/>
                </a:solidFill>
                <a:latin typeface="Arial" panose="020B0604020202020204" pitchFamily="34" charset="0"/>
                <a:cs typeface="Arial" panose="020B0604020202020204" pitchFamily="34" charset="0"/>
              </a:rPr>
              <a:t>All WIOA participants in school are included!</a:t>
            </a:r>
          </a:p>
          <a:p>
            <a:pPr lvl="1" indent="-287020">
              <a:buFont typeface="Wingdings" panose="05000000000000000000" pitchFamily="2" charset="2"/>
              <a:buChar char="ü"/>
            </a:pPr>
            <a:endParaRPr lang="en-US" dirty="0">
              <a:solidFill>
                <a:srgbClr val="003B5D"/>
              </a:solidFill>
              <a:latin typeface="Arial" panose="020B0604020202020204" pitchFamily="34" charset="0"/>
              <a:cs typeface="Arial" panose="020B0604020202020204" pitchFamily="34" charset="0"/>
            </a:endParaRPr>
          </a:p>
          <a:p>
            <a:pPr lvl="1" indent="-287020">
              <a:buFont typeface="Wingdings" panose="05000000000000000000" pitchFamily="2" charset="2"/>
              <a:buChar char="ü"/>
            </a:pPr>
            <a:r>
              <a:rPr lang="en-US" dirty="0">
                <a:solidFill>
                  <a:srgbClr val="003B5D"/>
                </a:solidFill>
                <a:latin typeface="Arial" panose="020B0604020202020204" pitchFamily="34" charset="0"/>
                <a:cs typeface="Arial" panose="020B0604020202020204" pitchFamily="34" charset="0"/>
              </a:rPr>
              <a:t>Adults/Dislocated Workers who are in any occupational skills training, </a:t>
            </a:r>
            <a:r>
              <a:rPr lang="en-US" b="1" i="1" dirty="0">
                <a:solidFill>
                  <a:srgbClr val="003B5D"/>
                </a:solidFill>
                <a:latin typeface="Arial" panose="020B0604020202020204" pitchFamily="34" charset="0"/>
                <a:cs typeface="Arial" panose="020B0604020202020204" pitchFamily="34" charset="0"/>
              </a:rPr>
              <a:t>including OJT</a:t>
            </a:r>
            <a:r>
              <a:rPr lang="en-US" dirty="0">
                <a:solidFill>
                  <a:srgbClr val="003B5D"/>
                </a:solidFill>
                <a:latin typeface="Arial" panose="020B0604020202020204" pitchFamily="34" charset="0"/>
                <a:cs typeface="Arial" panose="020B0604020202020204" pitchFamily="34" charset="0"/>
              </a:rPr>
              <a:t>, or in any secondary school programs (ABE/GED) including Trade and NDWG.</a:t>
            </a:r>
          </a:p>
          <a:p>
            <a:pPr lvl="1" indent="-287020">
              <a:buFont typeface="Wingdings" panose="05000000000000000000" pitchFamily="2" charset="2"/>
              <a:buChar char="ü"/>
            </a:pPr>
            <a:endParaRPr lang="en-US" dirty="0">
              <a:solidFill>
                <a:srgbClr val="003B5D"/>
              </a:solidFill>
              <a:latin typeface="Arial" panose="020B0604020202020204" pitchFamily="34" charset="0"/>
              <a:cs typeface="Arial" panose="020B0604020202020204" pitchFamily="34" charset="0"/>
            </a:endParaRPr>
          </a:p>
          <a:p>
            <a:pPr lvl="1" indent="-287020">
              <a:buFont typeface="Wingdings" panose="05000000000000000000" pitchFamily="2" charset="2"/>
              <a:buChar char="ü"/>
            </a:pPr>
            <a:r>
              <a:rPr lang="en-US" dirty="0">
                <a:solidFill>
                  <a:srgbClr val="003B5D"/>
                </a:solidFill>
                <a:latin typeface="Arial" panose="020B0604020202020204" pitchFamily="34" charset="0"/>
                <a:cs typeface="Arial" panose="020B0604020202020204" pitchFamily="34" charset="0"/>
              </a:rPr>
              <a:t>Out of School Youth who are in any occupational skills training, </a:t>
            </a:r>
            <a:r>
              <a:rPr lang="en-US" b="1" i="1" dirty="0">
                <a:solidFill>
                  <a:srgbClr val="003B5D"/>
                </a:solidFill>
                <a:latin typeface="Arial" panose="020B0604020202020204" pitchFamily="34" charset="0"/>
                <a:cs typeface="Arial" panose="020B0604020202020204" pitchFamily="34" charset="0"/>
              </a:rPr>
              <a:t>not including OJT, </a:t>
            </a:r>
            <a:r>
              <a:rPr lang="en-US" dirty="0">
                <a:solidFill>
                  <a:srgbClr val="003B5D"/>
                </a:solidFill>
                <a:latin typeface="Arial" panose="020B0604020202020204" pitchFamily="34" charset="0"/>
                <a:cs typeface="Arial" panose="020B0604020202020204" pitchFamily="34" charset="0"/>
              </a:rPr>
              <a:t>or in any secondary education programs (ABE/GED), or YouthBuild or Job Corps.</a:t>
            </a:r>
          </a:p>
          <a:p>
            <a:pPr marL="1090295" lvl="2"/>
            <a:endParaRPr lang="en-US" dirty="0">
              <a:latin typeface="Century Gothic"/>
              <a:cs typeface="Calibri"/>
            </a:endParaRPr>
          </a:p>
          <a:p>
            <a:endParaRPr lang="en-US" dirty="0">
              <a:latin typeface="Century Gothic"/>
            </a:endParaRPr>
          </a:p>
        </p:txBody>
      </p:sp>
      <p:sp>
        <p:nvSpPr>
          <p:cNvPr id="5" name="Slide Number Placeholder 4">
            <a:extLst>
              <a:ext uri="{FF2B5EF4-FFF2-40B4-BE49-F238E27FC236}">
                <a16:creationId xmlns:a16="http://schemas.microsoft.com/office/drawing/2014/main" id="{2D51A9F6-9AEF-4F15-80F3-5CBBCD46BA8C}"/>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23</a:t>
            </a:fld>
            <a:endParaRPr lang="en-US" dirty="0">
              <a:latin typeface="Century Gothic"/>
            </a:endParaRPr>
          </a:p>
        </p:txBody>
      </p:sp>
    </p:spTree>
    <p:extLst>
      <p:ext uri="{BB962C8B-B14F-4D97-AF65-F5344CB8AC3E}">
        <p14:creationId xmlns:p14="http://schemas.microsoft.com/office/powerpoint/2010/main" val="1840386246"/>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chemeClr val="bg1"/>
                </a:solidFill>
                <a:latin typeface="Arial" panose="020B0604020202020204" pitchFamily="34" charset="0"/>
                <a:cs typeface="Arial" panose="020B0604020202020204" pitchFamily="34" charset="0"/>
              </a:rPr>
              <a:t>Measurable Skill Gain Types</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a:xfrm>
            <a:off x="457200" y="1487204"/>
            <a:ext cx="8238292" cy="4894472"/>
          </a:xfrm>
        </p:spPr>
        <p:txBody>
          <a:bodyPr vert="horz" lIns="91440" tIns="45720" rIns="91440" bIns="45720" rtlCol="0" anchor="t">
            <a:normAutofit fontScale="92500" lnSpcReduction="20000"/>
          </a:bodyPr>
          <a:lstStyle/>
          <a:p>
            <a:pPr marL="514350" indent="-514350">
              <a:buFont typeface="+mj-lt"/>
              <a:buAutoNum type="arabicPeriod"/>
            </a:pPr>
            <a:r>
              <a:rPr lang="en-US" sz="2600" dirty="0">
                <a:solidFill>
                  <a:srgbClr val="003B5D"/>
                </a:solidFill>
                <a:latin typeface="Arial" panose="020B0604020202020204" pitchFamily="34" charset="0"/>
                <a:cs typeface="Arial" panose="020B0604020202020204" pitchFamily="34" charset="0"/>
              </a:rPr>
              <a:t>Educational Functioning Level Gain:</a:t>
            </a:r>
          </a:p>
          <a:p>
            <a:pPr lvl="1" indent="-285750">
              <a:buFont typeface="Wingdings" panose="05000000000000000000" pitchFamily="2" charset="2"/>
              <a:buChar char="ü"/>
            </a:pPr>
            <a:r>
              <a:rPr lang="en-US" sz="2200" dirty="0">
                <a:solidFill>
                  <a:srgbClr val="003B5D"/>
                </a:solidFill>
                <a:latin typeface="Arial" panose="020B0604020202020204" pitchFamily="34" charset="0"/>
                <a:cs typeface="Arial" panose="020B0604020202020204" pitchFamily="34" charset="0"/>
              </a:rPr>
              <a:t>Compare pre-test and post-test to see gain in educational functioning level based on standard National Reporting System (NRS) tests like TABE, CASAS, MAPT.</a:t>
            </a:r>
          </a:p>
          <a:p>
            <a:pPr marL="514350" indent="-514350">
              <a:buFont typeface="+mj-lt"/>
              <a:buAutoNum type="arabicPeriod"/>
            </a:pPr>
            <a:r>
              <a:rPr lang="en-US" sz="2600" dirty="0">
                <a:solidFill>
                  <a:srgbClr val="003B5D"/>
                </a:solidFill>
                <a:latin typeface="Arial" panose="020B0604020202020204" pitchFamily="34" charset="0"/>
                <a:cs typeface="Arial" panose="020B0604020202020204" pitchFamily="34" charset="0"/>
              </a:rPr>
              <a:t>Diploma or Recognized Equivalent:</a:t>
            </a:r>
          </a:p>
          <a:p>
            <a:pPr lvl="1" indent="-287020">
              <a:buFont typeface="Wingdings" panose="05000000000000000000" pitchFamily="2" charset="2"/>
              <a:buChar char="ü"/>
            </a:pPr>
            <a:r>
              <a:rPr lang="en-US" sz="2200" dirty="0">
                <a:solidFill>
                  <a:srgbClr val="003B5D"/>
                </a:solidFill>
                <a:latin typeface="Arial" panose="020B0604020202020204" pitchFamily="34" charset="0"/>
                <a:cs typeface="Arial" panose="020B0604020202020204" pitchFamily="34" charset="0"/>
              </a:rPr>
              <a:t>HS diploma or state recognized equivalent (GED/</a:t>
            </a:r>
            <a:r>
              <a:rPr lang="en-US" sz="2200" dirty="0" err="1">
                <a:solidFill>
                  <a:srgbClr val="003B5D"/>
                </a:solidFill>
                <a:latin typeface="Arial" panose="020B0604020202020204" pitchFamily="34" charset="0"/>
                <a:cs typeface="Arial" panose="020B0604020202020204" pitchFamily="34" charset="0"/>
              </a:rPr>
              <a:t>HiSET</a:t>
            </a:r>
            <a:r>
              <a:rPr lang="en-US" sz="2200" dirty="0">
                <a:solidFill>
                  <a:srgbClr val="003B5D"/>
                </a:solidFill>
                <a:latin typeface="Arial" panose="020B0604020202020204" pitchFamily="34" charset="0"/>
                <a:cs typeface="Arial" panose="020B0604020202020204" pitchFamily="34" charset="0"/>
              </a:rPr>
              <a:t>)</a:t>
            </a:r>
          </a:p>
          <a:p>
            <a:pPr marL="514350" indent="-514350">
              <a:buFont typeface="+mj-lt"/>
              <a:buAutoNum type="arabicPeriod"/>
            </a:pPr>
            <a:r>
              <a:rPr lang="en-US" sz="2600" dirty="0">
                <a:solidFill>
                  <a:srgbClr val="003B5D"/>
                </a:solidFill>
                <a:latin typeface="Arial" panose="020B0604020202020204" pitchFamily="34" charset="0"/>
                <a:cs typeface="Arial" panose="020B0604020202020204" pitchFamily="34" charset="0"/>
              </a:rPr>
              <a:t>Transcript or Report Card:</a:t>
            </a:r>
          </a:p>
          <a:p>
            <a:pPr lvl="1" indent="-287020">
              <a:buFont typeface="Wingdings" panose="05000000000000000000" pitchFamily="2" charset="2"/>
              <a:buChar char="ü"/>
            </a:pPr>
            <a:r>
              <a:rPr lang="en-US" sz="2200" dirty="0">
                <a:solidFill>
                  <a:srgbClr val="003B5D"/>
                </a:solidFill>
                <a:latin typeface="Arial" panose="020B0604020202020204" pitchFamily="34" charset="0"/>
                <a:cs typeface="Arial" panose="020B0604020202020204" pitchFamily="34" charset="0"/>
              </a:rPr>
              <a:t>The report card should demonstrate satisfactory achievement in all classes by the participant in secondary education for one semester.</a:t>
            </a:r>
          </a:p>
          <a:p>
            <a:pPr lvl="1" indent="-287020">
              <a:buFont typeface="Wingdings" panose="05000000000000000000" pitchFamily="2" charset="2"/>
              <a:buChar char="ü"/>
            </a:pPr>
            <a:r>
              <a:rPr lang="en-US" sz="2200" dirty="0">
                <a:solidFill>
                  <a:srgbClr val="003B5D"/>
                </a:solidFill>
                <a:latin typeface="Arial" panose="020B0604020202020204" pitchFamily="34" charset="0"/>
                <a:cs typeface="Arial" panose="020B0604020202020204" pitchFamily="34" charset="0"/>
              </a:rPr>
              <a:t>A Post Secondary transcript  showing achievement with sufficient credit hours; 12+ hours per semester for full time, or 12+ hours over two semesters during a 12-month period for part time students.</a:t>
            </a:r>
          </a:p>
          <a:p>
            <a:pPr lvl="1" indent="-287020">
              <a:buFont typeface="Wingdings" panose="05000000000000000000" pitchFamily="2" charset="2"/>
              <a:buChar char="ü"/>
            </a:pPr>
            <a:r>
              <a:rPr lang="en-US" sz="2200" dirty="0">
                <a:solidFill>
                  <a:srgbClr val="0000FF"/>
                </a:solidFill>
                <a:latin typeface="Arial" panose="020B0604020202020204" pitchFamily="34" charset="0"/>
                <a:cs typeface="Arial" panose="020B0604020202020204" pitchFamily="34" charset="0"/>
              </a:rPr>
              <a:t>An Associate or Bachelor’s degree.</a:t>
            </a:r>
            <a:endParaRPr lang="en-US" sz="2200" dirty="0">
              <a:latin typeface="Arial" panose="020B0604020202020204" pitchFamily="34" charset="0"/>
              <a:cs typeface="Arial" panose="020B0604020202020204" pitchFamily="34" charset="0"/>
            </a:endParaRPr>
          </a:p>
          <a:p>
            <a:pPr marL="514350" indent="-514350">
              <a:lnSpc>
                <a:spcPct val="80000"/>
              </a:lnSpc>
              <a:buFont typeface="+mj-lt"/>
              <a:buAutoNum type="arabicPeriod"/>
            </a:pPr>
            <a:endParaRPr lang="en-US" sz="2600" dirty="0">
              <a:latin typeface="Century Gothic"/>
            </a:endParaRPr>
          </a:p>
          <a:p>
            <a:pPr lvl="1" indent="-287020">
              <a:buFont typeface="Wingdings" panose="05000000000000000000" pitchFamily="2" charset="2"/>
              <a:buChar char="ü"/>
            </a:pPr>
            <a:endParaRPr lang="en-US" sz="1900" dirty="0">
              <a:latin typeface="Century Gothic"/>
              <a:cs typeface="Calibri"/>
            </a:endParaRPr>
          </a:p>
          <a:p>
            <a:pPr lvl="1" indent="-287020">
              <a:buFont typeface="Wingdings" panose="05000000000000000000" pitchFamily="2" charset="2"/>
              <a:buChar char="ü"/>
            </a:pPr>
            <a:endParaRPr lang="en-US" sz="2000" dirty="0">
              <a:latin typeface="Century Gothic"/>
              <a:cs typeface="Calibri"/>
            </a:endParaRPr>
          </a:p>
          <a:p>
            <a:pPr lvl="1" indent="-287020"/>
            <a:endParaRPr lang="en-US" dirty="0">
              <a:latin typeface="Century Gothic"/>
              <a:cs typeface="Calibri"/>
            </a:endParaRP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24</a:t>
            </a:fld>
            <a:endParaRPr lang="en-US" dirty="0">
              <a:latin typeface="Century Gothic"/>
            </a:endParaRPr>
          </a:p>
        </p:txBody>
      </p:sp>
    </p:spTree>
    <p:extLst>
      <p:ext uri="{BB962C8B-B14F-4D97-AF65-F5344CB8AC3E}">
        <p14:creationId xmlns:p14="http://schemas.microsoft.com/office/powerpoint/2010/main" val="1305656124"/>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D4D9EA0-5AF3-45B5-9A53-08CC1716402F}"/>
              </a:ext>
            </a:extLst>
          </p:cNvPr>
          <p:cNvSpPr>
            <a:spLocks noGrp="1"/>
          </p:cNvSpPr>
          <p:nvPr>
            <p:ph type="title"/>
          </p:nvPr>
        </p:nvSpPr>
        <p:spPr>
          <a:xfrm>
            <a:off x="457200" y="139700"/>
            <a:ext cx="7131050" cy="941388"/>
          </a:xfrm>
        </p:spPr>
        <p:txBody>
          <a:bodyPr/>
          <a:lstStyle/>
          <a:p>
            <a:r>
              <a:rPr lang="en-US" altLang="en-US" sz="3600" dirty="0">
                <a:solidFill>
                  <a:schemeClr val="bg1"/>
                </a:solidFill>
                <a:latin typeface="Arial" panose="020B0604020202020204" pitchFamily="34" charset="0"/>
                <a:cs typeface="Arial" panose="020B0604020202020204" pitchFamily="34" charset="0"/>
              </a:rPr>
              <a:t>Measurable Skill Gain Types cont.</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D63B3E0-721E-44C8-A37E-7F0FB1476C83}"/>
              </a:ext>
            </a:extLst>
          </p:cNvPr>
          <p:cNvSpPr>
            <a:spLocks noGrp="1"/>
          </p:cNvSpPr>
          <p:nvPr>
            <p:ph idx="1"/>
          </p:nvPr>
        </p:nvSpPr>
        <p:spPr/>
        <p:txBody>
          <a:bodyPr vert="horz" lIns="91440" tIns="45720" rIns="91440" bIns="45720" rtlCol="0" anchor="t">
            <a:normAutofit fontScale="85000" lnSpcReduction="20000"/>
          </a:bodyPr>
          <a:lstStyle/>
          <a:p>
            <a:pPr marL="514350" indent="-514350">
              <a:lnSpc>
                <a:spcPct val="80000"/>
              </a:lnSpc>
              <a:buFont typeface="+mj-lt"/>
              <a:buAutoNum type="arabicPeriod" startAt="4"/>
            </a:pPr>
            <a:r>
              <a:rPr lang="en-US" dirty="0">
                <a:solidFill>
                  <a:srgbClr val="003B5D"/>
                </a:solidFill>
                <a:latin typeface="Arial" panose="020B0604020202020204" pitchFamily="34" charset="0"/>
                <a:cs typeface="Arial" panose="020B0604020202020204" pitchFamily="34" charset="0"/>
              </a:rPr>
              <a:t>Training Milestones:</a:t>
            </a:r>
          </a:p>
          <a:p>
            <a:pPr lvl="1" indent="-287020"/>
            <a:r>
              <a:rPr lang="en-US" sz="2600" dirty="0">
                <a:solidFill>
                  <a:srgbClr val="003B5D"/>
                </a:solidFill>
                <a:latin typeface="Arial" panose="020B0604020202020204" pitchFamily="34" charset="0"/>
                <a:cs typeface="Arial" panose="020B0604020202020204" pitchFamily="34" charset="0"/>
              </a:rPr>
              <a:t>The gain is documented by a satisfactory or better progress report from an employer or trainer. Some examples are:</a:t>
            </a:r>
          </a:p>
          <a:p>
            <a:pPr marL="1090295" lvl="2"/>
            <a:r>
              <a:rPr lang="en-US" sz="2200" dirty="0">
                <a:solidFill>
                  <a:srgbClr val="003B5D"/>
                </a:solidFill>
                <a:latin typeface="Arial" panose="020B0604020202020204" pitchFamily="34" charset="0"/>
                <a:cs typeface="Arial" panose="020B0604020202020204" pitchFamily="34" charset="0"/>
              </a:rPr>
              <a:t>Completion of OJT or apprenticeship program or steps to complete either</a:t>
            </a:r>
          </a:p>
          <a:p>
            <a:pPr marL="1090295" lvl="2"/>
            <a:r>
              <a:rPr lang="en-US" sz="2200" dirty="0">
                <a:solidFill>
                  <a:srgbClr val="003B5D"/>
                </a:solidFill>
                <a:latin typeface="Arial" panose="020B0604020202020204" pitchFamily="34" charset="0"/>
                <a:cs typeface="Arial" panose="020B0604020202020204" pitchFamily="34" charset="0"/>
              </a:rPr>
              <a:t>Milestones for mastery of job skills</a:t>
            </a:r>
          </a:p>
          <a:p>
            <a:pPr marL="1090295" lvl="2"/>
            <a:r>
              <a:rPr lang="en-US" sz="2200" dirty="0">
                <a:solidFill>
                  <a:srgbClr val="003B5D"/>
                </a:solidFill>
                <a:latin typeface="Arial" panose="020B0604020202020204" pitchFamily="34" charset="0"/>
                <a:cs typeface="Arial" panose="020B0604020202020204" pitchFamily="34" charset="0"/>
              </a:rPr>
              <a:t>Increased pay from improved skills or performance</a:t>
            </a:r>
          </a:p>
          <a:p>
            <a:pPr marL="514350" indent="-514350">
              <a:buFont typeface="+mj-lt"/>
              <a:buAutoNum type="arabicPeriod" startAt="5"/>
            </a:pPr>
            <a:r>
              <a:rPr lang="en-US" dirty="0">
                <a:solidFill>
                  <a:srgbClr val="003B5D"/>
                </a:solidFill>
                <a:latin typeface="Arial" panose="020B0604020202020204" pitchFamily="34" charset="0"/>
                <a:cs typeface="Arial" panose="020B0604020202020204" pitchFamily="34" charset="0"/>
              </a:rPr>
              <a:t>Skills Progression (based on exams):</a:t>
            </a:r>
          </a:p>
          <a:p>
            <a:pPr lvl="1" indent="-287020"/>
            <a:r>
              <a:rPr lang="en-US" sz="2600" dirty="0">
                <a:solidFill>
                  <a:srgbClr val="003B5D"/>
                </a:solidFill>
                <a:latin typeface="Arial" panose="020B0604020202020204" pitchFamily="34" charset="0"/>
                <a:cs typeface="Arial" panose="020B0604020202020204" pitchFamily="34" charset="0"/>
              </a:rPr>
              <a:t>Some examples are:</a:t>
            </a:r>
          </a:p>
          <a:p>
            <a:pPr marL="1090295" lvl="2"/>
            <a:r>
              <a:rPr lang="en-US" sz="2200" dirty="0">
                <a:solidFill>
                  <a:srgbClr val="003B5D"/>
                </a:solidFill>
                <a:latin typeface="Arial" panose="020B0604020202020204" pitchFamily="34" charset="0"/>
                <a:cs typeface="Arial" panose="020B0604020202020204" pitchFamily="34" charset="0"/>
              </a:rPr>
              <a:t>Passing a </a:t>
            </a:r>
            <a:r>
              <a:rPr lang="en-US" sz="2200" dirty="0" err="1">
                <a:solidFill>
                  <a:srgbClr val="003B5D"/>
                </a:solidFill>
                <a:latin typeface="Arial" panose="020B0604020202020204" pitchFamily="34" charset="0"/>
                <a:cs typeface="Arial" panose="020B0604020202020204" pitchFamily="34" charset="0"/>
              </a:rPr>
              <a:t>ServSafe</a:t>
            </a:r>
            <a:r>
              <a:rPr lang="en-US" sz="2200" dirty="0">
                <a:solidFill>
                  <a:srgbClr val="003B5D"/>
                </a:solidFill>
                <a:latin typeface="Arial" panose="020B0604020202020204" pitchFamily="34" charset="0"/>
                <a:cs typeface="Arial" panose="020B0604020202020204" pitchFamily="34" charset="0"/>
              </a:rPr>
              <a:t> exam on way to a culinary certification</a:t>
            </a:r>
          </a:p>
          <a:p>
            <a:pPr marL="1090295" lvl="2"/>
            <a:r>
              <a:rPr lang="en-US" sz="2200" dirty="0">
                <a:solidFill>
                  <a:srgbClr val="003B5D"/>
                </a:solidFill>
                <a:latin typeface="Arial" panose="020B0604020202020204" pitchFamily="34" charset="0"/>
                <a:cs typeface="Arial" panose="020B0604020202020204" pitchFamily="34" charset="0"/>
              </a:rPr>
              <a:t>Passing a CPR exam on way to a CNA certification</a:t>
            </a:r>
          </a:p>
          <a:p>
            <a:pPr marL="1090295" lvl="2"/>
            <a:r>
              <a:rPr lang="en-US" sz="2200" dirty="0">
                <a:solidFill>
                  <a:srgbClr val="0000FF"/>
                </a:solidFill>
                <a:latin typeface="Arial" panose="020B0604020202020204" pitchFamily="34" charset="0"/>
                <a:cs typeface="Arial" panose="020B0604020202020204" pitchFamily="34" charset="0"/>
              </a:rPr>
              <a:t>Any industry recognized credential that is achieved through exam</a:t>
            </a:r>
          </a:p>
          <a:p>
            <a:pPr lvl="1" indent="-287020"/>
            <a:endParaRPr lang="en-US" dirty="0">
              <a:latin typeface="Century Gothic"/>
            </a:endParaRPr>
          </a:p>
        </p:txBody>
      </p:sp>
      <p:sp>
        <p:nvSpPr>
          <p:cNvPr id="5" name="Slide Number Placeholder 4">
            <a:extLst>
              <a:ext uri="{FF2B5EF4-FFF2-40B4-BE49-F238E27FC236}">
                <a16:creationId xmlns:a16="http://schemas.microsoft.com/office/drawing/2014/main" id="{719B69C0-D6EF-4903-A906-58FEC41D0F64}"/>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25</a:t>
            </a:fld>
            <a:endParaRPr lang="en-US" dirty="0">
              <a:latin typeface="Century Gothic"/>
            </a:endParaRPr>
          </a:p>
        </p:txBody>
      </p:sp>
    </p:spTree>
    <p:extLst>
      <p:ext uri="{BB962C8B-B14F-4D97-AF65-F5344CB8AC3E}">
        <p14:creationId xmlns:p14="http://schemas.microsoft.com/office/powerpoint/2010/main" val="2558379255"/>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4DE0C-D206-B583-7B20-82ED662605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47F048-2878-E12C-6AB4-5A86B5D1A497}"/>
              </a:ext>
            </a:extLst>
          </p:cNvPr>
          <p:cNvSpPr>
            <a:spLocks noGrp="1"/>
          </p:cNvSpPr>
          <p:nvPr>
            <p:ph type="title"/>
          </p:nvPr>
        </p:nvSpPr>
        <p:spPr>
          <a:xfrm>
            <a:off x="457200" y="187262"/>
            <a:ext cx="8229600" cy="993468"/>
          </a:xfrm>
        </p:spPr>
        <p:txBody>
          <a:bodyPr/>
          <a:lstStyle/>
          <a:p>
            <a:r>
              <a:rPr lang="en-US" altLang="en-US" sz="3600" dirty="0">
                <a:solidFill>
                  <a:schemeClr val="bg1"/>
                </a:solidFill>
                <a:latin typeface="Arial" panose="020B0604020202020204" pitchFamily="34" charset="0"/>
                <a:cs typeface="Arial" panose="020B0604020202020204" pitchFamily="34" charset="0"/>
              </a:rPr>
              <a:t>Tracking Measurable Skill Gains</a:t>
            </a:r>
            <a:endParaRPr lang="en-US" sz="3600"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2FAA9CC-8188-FB4F-2511-6CDC4FD87662}"/>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Arial" panose="020B0604020202020204" pitchFamily="34" charset="0"/>
                <a:cs typeface="Arial" panose="020B0604020202020204" pitchFamily="34" charset="0"/>
              </a:rPr>
              <a:t>On the Career Planning tab:</a:t>
            </a:r>
          </a:p>
        </p:txBody>
      </p:sp>
      <p:pic>
        <p:nvPicPr>
          <p:cNvPr id="10" name="Picture 9" descr="Screenshot of the Goals Detail screen to edit a goal.">
            <a:extLst>
              <a:ext uri="{FF2B5EF4-FFF2-40B4-BE49-F238E27FC236}">
                <a16:creationId xmlns:a16="http://schemas.microsoft.com/office/drawing/2014/main" id="{39C84508-7742-5D97-C78F-4FC4122FBF80}"/>
              </a:ext>
            </a:extLst>
          </p:cNvPr>
          <p:cNvPicPr>
            <a:picLocks noChangeAspect="1"/>
          </p:cNvPicPr>
          <p:nvPr/>
        </p:nvPicPr>
        <p:blipFill>
          <a:blip r:embed="rId3"/>
          <a:stretch>
            <a:fillRect/>
          </a:stretch>
        </p:blipFill>
        <p:spPr>
          <a:xfrm>
            <a:off x="713506" y="1660435"/>
            <a:ext cx="7793908" cy="4571553"/>
          </a:xfrm>
          <a:prstGeom prst="rect">
            <a:avLst/>
          </a:prstGeom>
        </p:spPr>
      </p:pic>
      <p:sp>
        <p:nvSpPr>
          <p:cNvPr id="6" name="Slide Number Placeholder 5">
            <a:extLst>
              <a:ext uri="{FF2B5EF4-FFF2-40B4-BE49-F238E27FC236}">
                <a16:creationId xmlns:a16="http://schemas.microsoft.com/office/drawing/2014/main" id="{00065D8F-4177-009B-DE1B-8749CB8AFD2B}"/>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26</a:t>
            </a:fld>
            <a:endParaRPr lang="en-US" dirty="0">
              <a:latin typeface="Century Gothic"/>
            </a:endParaRPr>
          </a:p>
        </p:txBody>
      </p:sp>
    </p:spTree>
    <p:extLst>
      <p:ext uri="{BB962C8B-B14F-4D97-AF65-F5344CB8AC3E}">
        <p14:creationId xmlns:p14="http://schemas.microsoft.com/office/powerpoint/2010/main" val="1062625040"/>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950C-9E56-82CA-78B0-E4622D5DF30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8E6E59A-CE30-8FA5-CAD1-F6673E95A87B}"/>
              </a:ext>
            </a:extLst>
          </p:cNvPr>
          <p:cNvSpPr txBox="1">
            <a:spLocks noGrp="1"/>
          </p:cNvSpPr>
          <p:nvPr>
            <p:ph type="title" idx="4294967295"/>
          </p:nvPr>
        </p:nvSpPr>
        <p:spPr>
          <a:xfrm>
            <a:off x="457200" y="187262"/>
            <a:ext cx="8229600" cy="9707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alt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Updating Measurable Skill Gains</a:t>
            </a:r>
            <a:endPar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5" name="TextBox 4">
            <a:extLst>
              <a:ext uri="{FF2B5EF4-FFF2-40B4-BE49-F238E27FC236}">
                <a16:creationId xmlns:a16="http://schemas.microsoft.com/office/drawing/2014/main" id="{77CA84ED-CEB6-10E8-1B86-489E03CD006D}"/>
              </a:ext>
            </a:extLst>
          </p:cNvPr>
          <p:cNvSpPr txBox="1"/>
          <p:nvPr/>
        </p:nvSpPr>
        <p:spPr>
          <a:xfrm>
            <a:off x="457200" y="1180730"/>
            <a:ext cx="3726180" cy="400110"/>
          </a:xfrm>
          <a:prstGeom prst="rect">
            <a:avLst/>
          </a:prstGeom>
          <a:noFill/>
        </p:spPr>
        <p:txBody>
          <a:bodyPr wrap="square" lIns="91440" tIns="45720" rIns="91440" bIns="45720" rtlCol="0" anchor="t">
            <a:spAutoFit/>
          </a:bodyPr>
          <a:lstStyle/>
          <a:p>
            <a:r>
              <a:rPr lang="en-US" sz="2000" b="1" dirty="0">
                <a:solidFill>
                  <a:srgbClr val="009876"/>
                </a:solidFill>
                <a:latin typeface="Arial" panose="020B0604020202020204" pitchFamily="34" charset="0"/>
                <a:cs typeface="Arial" panose="020B0604020202020204" pitchFamily="34" charset="0"/>
              </a:rPr>
              <a:t>On the Career Planning tab:</a:t>
            </a:r>
          </a:p>
        </p:txBody>
      </p:sp>
      <p:pic>
        <p:nvPicPr>
          <p:cNvPr id="10" name="Picture 9" descr="Screenshot of Case Goals screen to enter a Measurable Skills Gain Goal">
            <a:extLst>
              <a:ext uri="{FF2B5EF4-FFF2-40B4-BE49-F238E27FC236}">
                <a16:creationId xmlns:a16="http://schemas.microsoft.com/office/drawing/2014/main" id="{20394FA9-307B-6231-9F2D-108649B9739F}"/>
              </a:ext>
            </a:extLst>
          </p:cNvPr>
          <p:cNvPicPr>
            <a:picLocks noChangeAspect="1"/>
          </p:cNvPicPr>
          <p:nvPr/>
        </p:nvPicPr>
        <p:blipFill>
          <a:blip r:embed="rId3"/>
          <a:stretch>
            <a:fillRect/>
          </a:stretch>
        </p:blipFill>
        <p:spPr>
          <a:xfrm>
            <a:off x="977027" y="1606493"/>
            <a:ext cx="7413439" cy="4534916"/>
          </a:xfrm>
          <a:prstGeom prst="rect">
            <a:avLst/>
          </a:prstGeom>
        </p:spPr>
      </p:pic>
      <p:sp>
        <p:nvSpPr>
          <p:cNvPr id="6" name="Slide Number Placeholder 5">
            <a:extLst>
              <a:ext uri="{FF2B5EF4-FFF2-40B4-BE49-F238E27FC236}">
                <a16:creationId xmlns:a16="http://schemas.microsoft.com/office/drawing/2014/main" id="{BD024E3E-6029-AFA5-8672-A9C2C14E15C3}"/>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27</a:t>
            </a:fld>
            <a:endParaRPr lang="en-US" dirty="0">
              <a:latin typeface="Century Gothic"/>
            </a:endParaRPr>
          </a:p>
        </p:txBody>
      </p:sp>
    </p:spTree>
    <p:extLst>
      <p:ext uri="{BB962C8B-B14F-4D97-AF65-F5344CB8AC3E}">
        <p14:creationId xmlns:p14="http://schemas.microsoft.com/office/powerpoint/2010/main" val="3805350124"/>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p:txBody>
          <a:bodyPr/>
          <a:lstStyle/>
          <a:p>
            <a:r>
              <a:rPr lang="en-US" dirty="0">
                <a:solidFill>
                  <a:schemeClr val="bg1"/>
                </a:solidFill>
                <a:latin typeface="Arial" panose="020B0604020202020204" pitchFamily="34" charset="0"/>
                <a:cs typeface="Arial" panose="020B0604020202020204" pitchFamily="34" charset="0"/>
              </a:rPr>
              <a:t>Measurable Skill Gain</a:t>
            </a:r>
            <a:br>
              <a:rPr lang="en-US"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Scenario</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a:xfrm>
            <a:off x="457201" y="1446235"/>
            <a:ext cx="7933266" cy="4525963"/>
          </a:xfrm>
        </p:spPr>
        <p:txBody>
          <a:bodyPr vert="horz" lIns="91440" tIns="45720" rIns="91440" bIns="45720" rtlCol="0" anchor="t">
            <a:normAutofit/>
          </a:bodyPr>
          <a:lstStyle/>
          <a:p>
            <a:r>
              <a:rPr lang="en-US" sz="2400" dirty="0">
                <a:solidFill>
                  <a:srgbClr val="003B5D"/>
                </a:solidFill>
                <a:latin typeface="Arial" panose="020B0604020202020204" pitchFamily="34" charset="0"/>
                <a:cs typeface="Arial" panose="020B0604020202020204" pitchFamily="34" charset="0"/>
              </a:rPr>
              <a:t>Danny is a WIOA Adult participant who entered an OJT with a local software developer on January 15, 2024. He completed the training on May 7, 2024 at which time he became a full-time employee.</a:t>
            </a:r>
          </a:p>
          <a:p>
            <a:r>
              <a:rPr lang="en-US" sz="2400" dirty="0">
                <a:solidFill>
                  <a:srgbClr val="009876"/>
                </a:solidFill>
                <a:latin typeface="Arial" panose="020B0604020202020204" pitchFamily="34" charset="0"/>
                <a:cs typeface="Arial" panose="020B0604020202020204" pitchFamily="34" charset="0"/>
              </a:rPr>
              <a:t>Is Danny included in the Measurable Skill Gains indicator for PY2024 (July 1, 2023 – June 30, 2024)?</a:t>
            </a:r>
          </a:p>
          <a:p>
            <a:r>
              <a:rPr lang="en-US" sz="2400" dirty="0">
                <a:solidFill>
                  <a:srgbClr val="009876"/>
                </a:solidFill>
                <a:latin typeface="Arial" panose="020B0604020202020204" pitchFamily="34" charset="0"/>
                <a:cs typeface="Arial" panose="020B0604020202020204" pitchFamily="34" charset="0"/>
              </a:rPr>
              <a:t>Is Danny a positive outcome in the Measurable Skill Gain measure?</a:t>
            </a: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28</a:t>
            </a:fld>
            <a:endParaRPr lang="en-US" dirty="0">
              <a:latin typeface="Century Gothic"/>
            </a:endParaRPr>
          </a:p>
        </p:txBody>
      </p:sp>
    </p:spTree>
    <p:extLst>
      <p:ext uri="{BB962C8B-B14F-4D97-AF65-F5344CB8AC3E}">
        <p14:creationId xmlns:p14="http://schemas.microsoft.com/office/powerpoint/2010/main" val="289390042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36B67C4-1BC5-449B-A326-0E9C715EFB7B}"/>
              </a:ext>
            </a:extLst>
          </p:cNvPr>
          <p:cNvSpPr>
            <a:spLocks noGrp="1"/>
          </p:cNvSpPr>
          <p:nvPr>
            <p:ph type="title"/>
          </p:nvPr>
        </p:nvSpPr>
        <p:spPr>
          <a:xfrm>
            <a:off x="457199" y="139700"/>
            <a:ext cx="8010525" cy="941388"/>
          </a:xfrm>
        </p:spPr>
        <p:txBody>
          <a:bodyPr/>
          <a:lstStyle/>
          <a:p>
            <a:r>
              <a:rPr lang="en-US" altLang="en-US" sz="3600" dirty="0">
                <a:solidFill>
                  <a:schemeClr val="bg1"/>
                </a:solidFill>
                <a:latin typeface="Arial" panose="020B0604020202020204" pitchFamily="34" charset="0"/>
                <a:cs typeface="Arial" panose="020B0604020202020204" pitchFamily="34" charset="0"/>
              </a:rPr>
              <a:t>Reminder for Measurable Skill Gains</a:t>
            </a:r>
            <a:endParaRPr lang="en-US" sz="3600"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6E682C9-C263-433E-A9F0-2DCBD04F9DC1}"/>
              </a:ext>
            </a:extLst>
          </p:cNvPr>
          <p:cNvSpPr>
            <a:spLocks noGrp="1"/>
          </p:cNvSpPr>
          <p:nvPr>
            <p:ph idx="1"/>
          </p:nvPr>
        </p:nvSpPr>
        <p:spPr>
          <a:xfrm>
            <a:off x="457199" y="1455174"/>
            <a:ext cx="8238292" cy="4211924"/>
          </a:xfrm>
        </p:spPr>
        <p:txBody>
          <a:bodyPr vert="horz" lIns="91440" tIns="45720" rIns="91440" bIns="45720" rtlCol="0" anchor="t">
            <a:normAutofit fontScale="92500" lnSpcReduction="20000"/>
          </a:bodyPr>
          <a:lstStyle/>
          <a:p>
            <a:r>
              <a:rPr lang="en-US" b="1" dirty="0">
                <a:solidFill>
                  <a:srgbClr val="FF0000"/>
                </a:solidFill>
                <a:latin typeface="Arial" panose="020B0604020202020204" pitchFamily="34" charset="0"/>
                <a:cs typeface="Arial" panose="020B0604020202020204" pitchFamily="34" charset="0"/>
              </a:rPr>
              <a:t>DON’T FORGET:</a:t>
            </a:r>
          </a:p>
          <a:p>
            <a:pPr lvl="1" indent="-287020"/>
            <a:r>
              <a:rPr lang="en-US" sz="2800" dirty="0">
                <a:solidFill>
                  <a:schemeClr val="accent5"/>
                </a:solidFill>
                <a:latin typeface="Arial" panose="020B0604020202020204" pitchFamily="34" charset="0"/>
                <a:cs typeface="Arial" panose="020B0604020202020204" pitchFamily="34" charset="0"/>
              </a:rPr>
              <a:t>When entering a </a:t>
            </a:r>
            <a:r>
              <a:rPr lang="en-US" sz="2800" b="1" i="1" dirty="0">
                <a:solidFill>
                  <a:schemeClr val="accent5"/>
                </a:solidFill>
                <a:latin typeface="Arial" panose="020B0604020202020204" pitchFamily="34" charset="0"/>
                <a:cs typeface="Arial" panose="020B0604020202020204" pitchFamily="34" charset="0"/>
              </a:rPr>
              <a:t>Secondary Diploma/Equivalency </a:t>
            </a:r>
            <a:r>
              <a:rPr lang="en-US" sz="2800" dirty="0">
                <a:solidFill>
                  <a:schemeClr val="accent5"/>
                </a:solidFill>
                <a:latin typeface="Arial" panose="020B0604020202020204" pitchFamily="34" charset="0"/>
                <a:cs typeface="Arial" panose="020B0604020202020204" pitchFamily="34" charset="0"/>
              </a:rPr>
              <a:t>MSG, you must add the High School diploma/equivalency attainment service on the General tab of MOSES!!!!</a:t>
            </a:r>
          </a:p>
          <a:p>
            <a:pPr lvl="1" indent="-287020"/>
            <a:endParaRPr lang="en-US" sz="2800" b="1" dirty="0">
              <a:solidFill>
                <a:srgbClr val="0000FF"/>
              </a:solidFill>
              <a:latin typeface="Arial" panose="020B0604020202020204" pitchFamily="34" charset="0"/>
              <a:cs typeface="Arial" panose="020B0604020202020204" pitchFamily="34" charset="0"/>
            </a:endParaRPr>
          </a:p>
          <a:p>
            <a:pPr lvl="1" indent="-287020"/>
            <a:r>
              <a:rPr lang="en-US" sz="2800" dirty="0">
                <a:solidFill>
                  <a:schemeClr val="accent5"/>
                </a:solidFill>
                <a:latin typeface="Arial" panose="020B0604020202020204" pitchFamily="34" charset="0"/>
                <a:cs typeface="Arial" panose="020B0604020202020204" pitchFamily="34" charset="0"/>
              </a:rPr>
              <a:t>When entering an </a:t>
            </a:r>
            <a:r>
              <a:rPr lang="en-US" sz="2800" b="1" i="1" dirty="0">
                <a:solidFill>
                  <a:schemeClr val="accent5"/>
                </a:solidFill>
                <a:latin typeface="Arial" panose="020B0604020202020204" pitchFamily="34" charset="0"/>
                <a:cs typeface="Arial" panose="020B0604020202020204" pitchFamily="34" charset="0"/>
              </a:rPr>
              <a:t>Educational Achievement</a:t>
            </a:r>
            <a:r>
              <a:rPr lang="en-US" sz="2800" b="1" dirty="0">
                <a:solidFill>
                  <a:schemeClr val="accent5"/>
                </a:solidFill>
                <a:latin typeface="Arial" panose="020B0604020202020204" pitchFamily="34" charset="0"/>
                <a:cs typeface="Arial" panose="020B0604020202020204" pitchFamily="34" charset="0"/>
              </a:rPr>
              <a:t> </a:t>
            </a:r>
            <a:r>
              <a:rPr lang="en-US" sz="2800" dirty="0">
                <a:solidFill>
                  <a:schemeClr val="accent5"/>
                </a:solidFill>
                <a:latin typeface="Arial" panose="020B0604020202020204" pitchFamily="34" charset="0"/>
                <a:cs typeface="Arial" panose="020B0604020202020204" pitchFamily="34" charset="0"/>
              </a:rPr>
              <a:t>MSG, you must add the pre and post test scores to the Testing tab of MOSES!!!</a:t>
            </a:r>
            <a:br>
              <a:rPr lang="en-US" dirty="0">
                <a:latin typeface="Arial" panose="020B0604020202020204" pitchFamily="34" charset="0"/>
                <a:cs typeface="Arial" panose="020B0604020202020204" pitchFamily="34" charset="0"/>
              </a:rPr>
            </a:br>
            <a:endParaRPr lang="en-US" sz="2800" dirty="0">
              <a:solidFill>
                <a:schemeClr val="accent5"/>
              </a:solidFill>
              <a:latin typeface="Arial" panose="020B0604020202020204" pitchFamily="34" charset="0"/>
              <a:cs typeface="Arial" panose="020B0604020202020204" pitchFamily="34" charset="0"/>
            </a:endParaRPr>
          </a:p>
          <a:p>
            <a:pPr lvl="1" indent="-287020"/>
            <a:r>
              <a:rPr lang="en-US" sz="2800" dirty="0">
                <a:solidFill>
                  <a:schemeClr val="accent5"/>
                </a:solidFill>
                <a:latin typeface="Arial" panose="020B0604020202020204" pitchFamily="34" charset="0"/>
                <a:cs typeface="Arial" panose="020B0604020202020204" pitchFamily="34" charset="0"/>
              </a:rPr>
              <a:t>Set an MSG for each customer in training/education!!!</a:t>
            </a:r>
          </a:p>
        </p:txBody>
      </p:sp>
      <p:sp>
        <p:nvSpPr>
          <p:cNvPr id="5" name="Slide Number Placeholder 4">
            <a:extLst>
              <a:ext uri="{FF2B5EF4-FFF2-40B4-BE49-F238E27FC236}">
                <a16:creationId xmlns:a16="http://schemas.microsoft.com/office/drawing/2014/main" id="{FEDB6A3D-4AD7-4587-8CD6-7ABAEE0F2359}"/>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29</a:t>
            </a:fld>
            <a:endParaRPr lang="en-US" dirty="0">
              <a:latin typeface="Century Gothic"/>
            </a:endParaRPr>
          </a:p>
        </p:txBody>
      </p:sp>
    </p:spTree>
    <p:extLst>
      <p:ext uri="{BB962C8B-B14F-4D97-AF65-F5344CB8AC3E}">
        <p14:creationId xmlns:p14="http://schemas.microsoft.com/office/powerpoint/2010/main" val="2620404007"/>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97" y="139613"/>
            <a:ext cx="7348553" cy="941041"/>
          </a:xfrm>
        </p:spPr>
        <p:txBody>
          <a:bodyPr/>
          <a:lstStyle/>
          <a:p>
            <a:pPr>
              <a:defRPr/>
            </a:pPr>
            <a:r>
              <a:rPr lang="en-US" dirty="0"/>
              <a:t>   Topics</a:t>
            </a:r>
          </a:p>
        </p:txBody>
      </p:sp>
      <p:sp>
        <p:nvSpPr>
          <p:cNvPr id="28675" name="Content Placeholder 2"/>
          <p:cNvSpPr>
            <a:spLocks noGrp="1"/>
          </p:cNvSpPr>
          <p:nvPr>
            <p:ph idx="1"/>
          </p:nvPr>
        </p:nvSpPr>
        <p:spPr>
          <a:xfrm>
            <a:off x="0" y="1636776"/>
            <a:ext cx="9144000" cy="4498672"/>
          </a:xfrm>
        </p:spPr>
        <p:txBody>
          <a:bodyPr vert="horz" lIns="91440" tIns="45720" rIns="91440" bIns="45720" rtlCol="0" anchor="t">
            <a:normAutofit/>
          </a:bodyPr>
          <a:lstStyle/>
          <a:p>
            <a:pPr marL="0" indent="0">
              <a:buFont typeface="Arial" pitchFamily="34" charset="0"/>
              <a:buNone/>
            </a:pPr>
            <a:r>
              <a:rPr lang="en-US" altLang="en-US" sz="2400" dirty="0">
                <a:solidFill>
                  <a:srgbClr val="003B5D"/>
                </a:solidFill>
                <a:latin typeface="Arial" panose="020B0604020202020204" pitchFamily="34" charset="0"/>
                <a:cs typeface="Arial" panose="020B0604020202020204" pitchFamily="34" charset="0"/>
              </a:rPr>
              <a:t>Performance Topics:</a:t>
            </a:r>
          </a:p>
          <a:p>
            <a:pPr lvl="1" indent="-287020">
              <a:buFont typeface="Courier New" panose="02070309020205020404" pitchFamily="49" charset="0"/>
              <a:buChar char="o"/>
            </a:pPr>
            <a:r>
              <a:rPr lang="en-US" altLang="en-US" dirty="0">
                <a:solidFill>
                  <a:srgbClr val="003B5D"/>
                </a:solidFill>
                <a:latin typeface="Arial" panose="020B0604020202020204" pitchFamily="34" charset="0"/>
                <a:cs typeface="Arial" panose="020B0604020202020204" pitchFamily="34" charset="0"/>
              </a:rPr>
              <a:t>Brief Background on Federal Reporting</a:t>
            </a:r>
          </a:p>
          <a:p>
            <a:pPr lvl="1" indent="-287020">
              <a:buFont typeface="Courier New" panose="02070309020205020404" pitchFamily="49" charset="0"/>
              <a:buChar char="o"/>
            </a:pPr>
            <a:r>
              <a:rPr lang="en-US" altLang="en-US" dirty="0">
                <a:solidFill>
                  <a:srgbClr val="003B5D"/>
                </a:solidFill>
                <a:latin typeface="Arial" panose="020B0604020202020204" pitchFamily="34" charset="0"/>
                <a:cs typeface="Arial" panose="020B0604020202020204" pitchFamily="34" charset="0"/>
              </a:rPr>
              <a:t>WIOA Performance Indicators</a:t>
            </a:r>
          </a:p>
          <a:p>
            <a:pPr lvl="1" indent="-287020">
              <a:buFont typeface="Courier New" panose="02070309020205020404" pitchFamily="49" charset="0"/>
              <a:buChar char="o"/>
            </a:pPr>
            <a:r>
              <a:rPr lang="en-US" altLang="en-US" dirty="0">
                <a:solidFill>
                  <a:srgbClr val="003B5D"/>
                </a:solidFill>
                <a:latin typeface="Arial" panose="020B0604020202020204" pitchFamily="34" charset="0"/>
                <a:cs typeface="Arial" panose="020B0604020202020204" pitchFamily="34" charset="0"/>
              </a:rPr>
              <a:t>MOSES Data Entry Impact</a:t>
            </a:r>
          </a:p>
          <a:p>
            <a:pPr lvl="1" indent="-287020">
              <a:buFont typeface="Courier New" panose="02070309020205020404" pitchFamily="49" charset="0"/>
              <a:buChar char="o"/>
            </a:pPr>
            <a:r>
              <a:rPr lang="en-US" altLang="en-US" dirty="0">
                <a:solidFill>
                  <a:srgbClr val="003B5D"/>
                </a:solidFill>
                <a:latin typeface="Arial" panose="020B0604020202020204" pitchFamily="34" charset="0"/>
                <a:cs typeface="Arial" panose="020B0604020202020204" pitchFamily="34" charset="0"/>
              </a:rPr>
              <a:t>Review Performance Scenarios</a:t>
            </a:r>
          </a:p>
          <a:p>
            <a:pPr lvl="1" indent="-287020">
              <a:buFont typeface="Courier New" panose="02070309020205020404" pitchFamily="49" charset="0"/>
              <a:buChar char="o"/>
            </a:pPr>
            <a:r>
              <a:rPr lang="en-US" altLang="en-US" b="1" dirty="0">
                <a:solidFill>
                  <a:srgbClr val="003B5D"/>
                </a:solidFill>
                <a:latin typeface="Arial" panose="020B0604020202020204" pitchFamily="34" charset="0"/>
                <a:cs typeface="Arial" panose="020B0604020202020204" pitchFamily="34" charset="0"/>
              </a:rPr>
              <a:t>Blue/Bold</a:t>
            </a:r>
            <a:r>
              <a:rPr lang="en-US" altLang="en-US" dirty="0">
                <a:solidFill>
                  <a:srgbClr val="003B5D"/>
                </a:solidFill>
                <a:latin typeface="Arial" panose="020B0604020202020204" pitchFamily="34" charset="0"/>
                <a:cs typeface="Arial" panose="020B0604020202020204" pitchFamily="34" charset="0"/>
              </a:rPr>
              <a:t> Services Discussion</a:t>
            </a:r>
          </a:p>
          <a:p>
            <a:pPr lvl="1" indent="-287020">
              <a:buFont typeface="Courier New" panose="02070309020205020404" pitchFamily="49" charset="0"/>
              <a:buChar char="o"/>
            </a:pPr>
            <a:r>
              <a:rPr lang="en-US" altLang="en-US" dirty="0">
                <a:solidFill>
                  <a:srgbClr val="003B5D"/>
                </a:solidFill>
                <a:latin typeface="Arial" panose="020B0604020202020204" pitchFamily="34" charset="0"/>
                <a:cs typeface="Arial" panose="020B0604020202020204" pitchFamily="34" charset="0"/>
              </a:rPr>
              <a:t>Notes, Exits, and the 90 Day Clock</a:t>
            </a:r>
          </a:p>
          <a:p>
            <a:pPr marL="0" indent="0">
              <a:buNone/>
            </a:pPr>
            <a:endParaRPr lang="en-US" altLang="en-US" sz="4000" dirty="0"/>
          </a:p>
          <a:p>
            <a:pPr>
              <a:buFont typeface="Wingdings" panose="05000000000000000000" pitchFamily="2" charset="2"/>
              <a:buChar char="Ø"/>
            </a:pPr>
            <a:endParaRPr lang="en-US" altLang="en-US" sz="4000" dirty="0"/>
          </a:p>
        </p:txBody>
      </p:sp>
      <p:sp>
        <p:nvSpPr>
          <p:cNvPr id="3" name="Slide Number Placeholder 5">
            <a:extLst>
              <a:ext uri="{FF2B5EF4-FFF2-40B4-BE49-F238E27FC236}">
                <a16:creationId xmlns:a16="http://schemas.microsoft.com/office/drawing/2014/main" id="{E0F0AF93-891D-F052-ECBD-3345B4FE9584}"/>
              </a:ext>
            </a:extLst>
          </p:cNvPr>
          <p:cNvSpPr txBox="1">
            <a:spLocks/>
          </p:cNvSpPr>
          <p:nvPr/>
        </p:nvSpPr>
        <p:spPr>
          <a:xfrm>
            <a:off x="8326438" y="6400800"/>
            <a:ext cx="381000" cy="2286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AC164190-A88C-41F6-9E0D-8E782ACAFBFE}" type="slidenum">
              <a:rPr lang="en-US" altLang="en-US" sz="1600" smtClean="0">
                <a:solidFill>
                  <a:schemeClr val="accent6"/>
                </a:solidFill>
                <a:latin typeface="Century Gothic"/>
              </a:rPr>
              <a:pPr/>
              <a:t>3</a:t>
            </a:fld>
            <a:endParaRPr lang="en-US" altLang="en-US" sz="1600" dirty="0">
              <a:solidFill>
                <a:schemeClr val="accent6"/>
              </a:solidFill>
              <a:latin typeface="Century Gothic"/>
            </a:endParaRPr>
          </a:p>
        </p:txBody>
      </p:sp>
    </p:spTree>
    <p:extLst>
      <p:ext uri="{BB962C8B-B14F-4D97-AF65-F5344CB8AC3E}">
        <p14:creationId xmlns:p14="http://schemas.microsoft.com/office/powerpoint/2010/main" val="3111804881"/>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2E9333-9A22-DF8A-4F1B-5DF38D364EFC}"/>
              </a:ext>
            </a:extLst>
          </p:cNvPr>
          <p:cNvSpPr txBox="1">
            <a:spLocks noGrp="1"/>
          </p:cNvSpPr>
          <p:nvPr>
            <p:ph type="title" idx="4294967295"/>
          </p:nvPr>
        </p:nvSpPr>
        <p:spPr>
          <a:xfrm>
            <a:off x="406400" y="235255"/>
            <a:ext cx="7467600" cy="5909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Tx/>
              <a:buNone/>
              <a:tabLst/>
              <a:defRPr/>
            </a:pPr>
            <a:r>
              <a:rPr kumimoji="0" lang="en-US" sz="3600" b="0" i="0" u="none" strike="noStrike" kern="1200" cap="none" spc="0" normalizeH="0" baseline="0" noProof="0" dirty="0">
                <a:ln>
                  <a:noFill/>
                </a:ln>
                <a:solidFill>
                  <a:schemeClr val="bg1"/>
                </a:solidFill>
                <a:effectLst>
                  <a:outerShdw blurRad="63500" dist="38100" dir="5400000" algn="t" rotWithShape="0">
                    <a:prstClr val="black">
                      <a:alpha val="25000"/>
                    </a:prstClr>
                  </a:outerShdw>
                </a:effectLst>
                <a:uLnTx/>
                <a:uFillTx/>
                <a:latin typeface="Arial" panose="020B0604020202020204" pitchFamily="34" charset="0"/>
                <a:ea typeface="+mn-ea"/>
                <a:cs typeface="Arial" panose="020B0604020202020204" pitchFamily="34" charset="0"/>
              </a:rPr>
              <a:t>Credential Attained but No MSG</a:t>
            </a:r>
            <a:endParaRPr kumimoji="0" lang="en-US" sz="3600" b="0" i="0" u="none" strike="noStrike" kern="1200" cap="none" spc="0" normalizeH="0" baseline="0" noProof="0" dirty="0">
              <a:ln>
                <a:noFill/>
              </a:ln>
              <a:solidFill>
                <a:schemeClr val="bg1"/>
              </a:solidFill>
              <a:effectLst>
                <a:outerShdw blurRad="63500" dist="38100" dir="5400000" algn="t" rotWithShape="0">
                  <a:prstClr val="black">
                    <a:alpha val="25000"/>
                  </a:prstClr>
                </a:outerShdw>
              </a:effectLst>
              <a:uLnTx/>
              <a:uFillTx/>
              <a:latin typeface="Arial" panose="020B0604020202020204" pitchFamily="34" charset="0"/>
              <a:ea typeface="+mn-ea"/>
              <a:cs typeface="Arial" panose="020B0604020202020204" pitchFamily="34" charset="0"/>
              <a:sym typeface="Arial"/>
            </a:endParaRPr>
          </a:p>
        </p:txBody>
      </p:sp>
      <p:pic>
        <p:nvPicPr>
          <p:cNvPr id="7" name="Picture 11" descr="A graphic of natonal data for no Measurable Skills Gains with a credential attained">
            <a:extLst>
              <a:ext uri="{FF2B5EF4-FFF2-40B4-BE49-F238E27FC236}">
                <a16:creationId xmlns:a16="http://schemas.microsoft.com/office/drawing/2014/main" id="{6C4ED3BD-1910-CB70-D2FF-9A8F384105EE}"/>
              </a:ext>
            </a:extLst>
          </p:cNvPr>
          <p:cNvPicPr>
            <a:picLocks noChangeAspect="1"/>
          </p:cNvPicPr>
          <p:nvPr/>
        </p:nvPicPr>
        <p:blipFill>
          <a:blip r:embed="rId3"/>
          <a:srcRect r="3653" b="6786"/>
          <a:stretch>
            <a:fillRect/>
          </a:stretch>
        </p:blipFill>
        <p:spPr>
          <a:xfrm>
            <a:off x="5862" y="1130212"/>
            <a:ext cx="9152456" cy="5016758"/>
          </a:xfrm>
          <a:prstGeom prst="rect">
            <a:avLst/>
          </a:prstGeom>
        </p:spPr>
      </p:pic>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smtClean="0"/>
              <a:pPr>
                <a:defRPr/>
              </a:pPr>
              <a:t>30</a:t>
            </a:fld>
            <a:endParaRPr lang="en-US" dirty="0"/>
          </a:p>
        </p:txBody>
      </p:sp>
    </p:spTree>
    <p:extLst>
      <p:ext uri="{BB962C8B-B14F-4D97-AF65-F5344CB8AC3E}">
        <p14:creationId xmlns:p14="http://schemas.microsoft.com/office/powerpoint/2010/main" val="1627259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8" name="AutoShape 14">
            <a:extLst>
              <a:ext uri="{FF2B5EF4-FFF2-40B4-BE49-F238E27FC236}">
                <a16:creationId xmlns:a16="http://schemas.microsoft.com/office/drawing/2014/main" id="{9E5D305D-E2DA-4C38-9AA9-D5D62C30767B}"/>
              </a:ext>
            </a:extLst>
          </p:cNvPr>
          <p:cNvSpPr>
            <a:spLocks noGrp="1" noChangeArrowheads="1"/>
          </p:cNvSpPr>
          <p:nvPr>
            <p:ph type="title" idx="4294967295"/>
          </p:nvPr>
        </p:nvSpPr>
        <p:spPr bwMode="auto">
          <a:xfrm>
            <a:off x="488272" y="157737"/>
            <a:ext cx="8198528" cy="899155"/>
          </a:xfrm>
          <a:prstGeom prst="roundRect">
            <a:avLst>
              <a:gd name="adj" fmla="val 21667"/>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alt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Definition of WIOA Exit</a:t>
            </a:r>
          </a:p>
        </p:txBody>
      </p:sp>
      <p:sp>
        <p:nvSpPr>
          <p:cNvPr id="3" name="TextBox 2">
            <a:extLst>
              <a:ext uri="{FF2B5EF4-FFF2-40B4-BE49-F238E27FC236}">
                <a16:creationId xmlns:a16="http://schemas.microsoft.com/office/drawing/2014/main" id="{F57A429B-D0C1-48BC-B546-A502666F10A6}"/>
              </a:ext>
            </a:extLst>
          </p:cNvPr>
          <p:cNvSpPr txBox="1"/>
          <p:nvPr/>
        </p:nvSpPr>
        <p:spPr>
          <a:xfrm>
            <a:off x="400050" y="1760220"/>
            <a:ext cx="8286750" cy="2831544"/>
          </a:xfrm>
          <a:prstGeom prst="rect">
            <a:avLst/>
          </a:prstGeom>
          <a:noFill/>
        </p:spPr>
        <p:txBody>
          <a:bodyPr wrap="square" lIns="91440" tIns="45720" rIns="91440" bIns="45720" rtlCol="0" anchor="t">
            <a:spAutoFit/>
          </a:bodyPr>
          <a:lstStyle/>
          <a:p>
            <a:r>
              <a:rPr lang="en-US" sz="2000" b="1" i="0" u="none" strike="noStrike" dirty="0">
                <a:solidFill>
                  <a:srgbClr val="003B5D"/>
                </a:solidFill>
                <a:effectLst/>
                <a:latin typeface="Arial" panose="020B0604020202020204" pitchFamily="34" charset="0"/>
                <a:cs typeface="Arial" panose="020B0604020202020204" pitchFamily="34" charset="0"/>
                <a:hlinkClick r:id="rId3"/>
              </a:rPr>
              <a:t>20 CFR § 677.150(c)</a:t>
            </a:r>
            <a:endParaRPr lang="en-US" sz="2000" b="1" i="0" u="none" strike="noStrike" dirty="0">
              <a:solidFill>
                <a:srgbClr val="003B5D"/>
              </a:solidFill>
              <a:effectLst/>
              <a:latin typeface="Arial" panose="020B0604020202020204" pitchFamily="34" charset="0"/>
              <a:cs typeface="Arial" panose="020B0604020202020204" pitchFamily="34" charset="0"/>
            </a:endParaRPr>
          </a:p>
          <a:p>
            <a:endParaRPr lang="en-US" dirty="0">
              <a:solidFill>
                <a:srgbClr val="003B5D"/>
              </a:solidFill>
              <a:latin typeface="Arial" panose="020B0604020202020204" pitchFamily="34" charset="0"/>
              <a:cs typeface="Arial" panose="020B0604020202020204" pitchFamily="34" charset="0"/>
            </a:endParaRPr>
          </a:p>
          <a:p>
            <a:r>
              <a:rPr lang="en-US" sz="2800" i="1" dirty="0">
                <a:solidFill>
                  <a:srgbClr val="003B5D"/>
                </a:solidFill>
                <a:latin typeface="Arial" panose="020B0604020202020204" pitchFamily="34" charset="0"/>
                <a:cs typeface="Arial" panose="020B0604020202020204" pitchFamily="34" charset="0"/>
              </a:rPr>
              <a:t>An exit occurs when a participant has not received a </a:t>
            </a:r>
            <a:r>
              <a:rPr lang="en-US" sz="2800" b="1" i="1" dirty="0">
                <a:solidFill>
                  <a:srgbClr val="0000FF"/>
                </a:solidFill>
                <a:latin typeface="Arial" panose="020B0604020202020204" pitchFamily="34" charset="0"/>
                <a:cs typeface="Arial" panose="020B0604020202020204" pitchFamily="34" charset="0"/>
              </a:rPr>
              <a:t>[staff-assisted (blue/bold)]</a:t>
            </a:r>
            <a:r>
              <a:rPr lang="en-US" sz="2800" i="1" dirty="0">
                <a:solidFill>
                  <a:srgbClr val="0000FF"/>
                </a:solidFill>
                <a:latin typeface="Arial" panose="020B0604020202020204" pitchFamily="34" charset="0"/>
                <a:cs typeface="Arial" panose="020B0604020202020204" pitchFamily="34" charset="0"/>
              </a:rPr>
              <a:t> </a:t>
            </a:r>
            <a:r>
              <a:rPr lang="en-US" sz="2800" i="1" dirty="0">
                <a:solidFill>
                  <a:srgbClr val="003B5D"/>
                </a:solidFill>
                <a:latin typeface="Arial" panose="020B0604020202020204" pitchFamily="34" charset="0"/>
                <a:cs typeface="Arial" panose="020B0604020202020204" pitchFamily="34" charset="0"/>
              </a:rPr>
              <a:t>service for 90 consecutive days and no future services are planned. The exit date becomes the last date the participant receives services.</a:t>
            </a:r>
          </a:p>
        </p:txBody>
      </p:sp>
      <p:sp>
        <p:nvSpPr>
          <p:cNvPr id="19" name="Slide Number Placeholder 5">
            <a:extLst>
              <a:ext uri="{FF2B5EF4-FFF2-40B4-BE49-F238E27FC236}">
                <a16:creationId xmlns:a16="http://schemas.microsoft.com/office/drawing/2014/main" id="{8B4AF457-C7B3-4407-BE2C-47FFF4ED1BCB}"/>
              </a:ext>
            </a:extLst>
          </p:cNvPr>
          <p:cNvSpPr>
            <a:spLocks noGrp="1"/>
          </p:cNvSpPr>
          <p:nvPr>
            <p:ph type="sldNum" sz="quarter" idx="12"/>
          </p:nvPr>
        </p:nvSpPr>
        <p:spPr/>
        <p:txBody>
          <a:bodyPr/>
          <a:lstStyle/>
          <a:p>
            <a:fld id="{60506F43-B461-4A12-BE48-1984BD6DD700}" type="slidenum">
              <a:rPr lang="en-US" altLang="en-US"/>
              <a:pPr/>
              <a:t>31</a:t>
            </a:fld>
            <a:endParaRPr lang="en-US" altLang="en-US"/>
          </a:p>
        </p:txBody>
      </p:sp>
    </p:spTree>
    <p:extLst>
      <p:ext uri="{BB962C8B-B14F-4D97-AF65-F5344CB8AC3E}">
        <p14:creationId xmlns:p14="http://schemas.microsoft.com/office/powerpoint/2010/main" val="110199785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14">
            <a:extLst>
              <a:ext uri="{FF2B5EF4-FFF2-40B4-BE49-F238E27FC236}">
                <a16:creationId xmlns:a16="http://schemas.microsoft.com/office/drawing/2014/main" id="{E2A482BA-2D92-4084-96CE-48590E51753E}"/>
              </a:ext>
            </a:extLst>
          </p:cNvPr>
          <p:cNvSpPr>
            <a:spLocks noGrp="1" noChangeArrowheads="1"/>
          </p:cNvSpPr>
          <p:nvPr>
            <p:ph type="title" idx="4294967295"/>
          </p:nvPr>
        </p:nvSpPr>
        <p:spPr bwMode="auto">
          <a:xfrm>
            <a:off x="434340" y="169167"/>
            <a:ext cx="8398942" cy="899155"/>
          </a:xfrm>
          <a:prstGeom prst="roundRect">
            <a:avLst>
              <a:gd name="adj" fmla="val 21667"/>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alt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Staff Assisted Services (Blue/Bold)</a:t>
            </a:r>
          </a:p>
        </p:txBody>
      </p:sp>
      <p:sp>
        <p:nvSpPr>
          <p:cNvPr id="8" name="TextBox 7">
            <a:extLst>
              <a:ext uri="{FF2B5EF4-FFF2-40B4-BE49-F238E27FC236}">
                <a16:creationId xmlns:a16="http://schemas.microsoft.com/office/drawing/2014/main" id="{0146C53F-E529-41E1-8DB5-A335E7AEF381}"/>
              </a:ext>
            </a:extLst>
          </p:cNvPr>
          <p:cNvSpPr txBox="1"/>
          <p:nvPr/>
        </p:nvSpPr>
        <p:spPr>
          <a:xfrm>
            <a:off x="214206" y="1288343"/>
            <a:ext cx="8398942" cy="4832092"/>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200" dirty="0">
                <a:solidFill>
                  <a:schemeClr val="accent6"/>
                </a:solidFill>
                <a:latin typeface="Arial" panose="020B0604020202020204" pitchFamily="34" charset="0"/>
                <a:cs typeface="Arial" panose="020B0604020202020204" pitchFamily="34" charset="0"/>
              </a:rPr>
              <a:t>Staff assisted services trigger and/or extend participation in the program (i.e. any </a:t>
            </a:r>
            <a:r>
              <a:rPr lang="en-US" sz="2200" b="1" dirty="0">
                <a:solidFill>
                  <a:srgbClr val="0000FF"/>
                </a:solidFill>
                <a:latin typeface="Arial" panose="020B0604020202020204" pitchFamily="34" charset="0"/>
                <a:cs typeface="Arial" panose="020B0604020202020204" pitchFamily="34" charset="0"/>
              </a:rPr>
              <a:t>blue/bold</a:t>
            </a:r>
            <a:r>
              <a:rPr lang="en-US" sz="2200" dirty="0">
                <a:solidFill>
                  <a:srgbClr val="0000FF"/>
                </a:solidFill>
                <a:latin typeface="Arial" panose="020B0604020202020204" pitchFamily="34" charset="0"/>
                <a:cs typeface="Arial" panose="020B0604020202020204" pitchFamily="34" charset="0"/>
              </a:rPr>
              <a:t> </a:t>
            </a:r>
            <a:r>
              <a:rPr lang="en-US" sz="2200" dirty="0">
                <a:solidFill>
                  <a:schemeClr val="accent6"/>
                </a:solidFill>
                <a:latin typeface="Arial" panose="020B0604020202020204" pitchFamily="34" charset="0"/>
                <a:cs typeface="Arial" panose="020B0604020202020204" pitchFamily="34" charset="0"/>
              </a:rPr>
              <a:t>service resets the 90-day clock to zero (0))</a:t>
            </a:r>
          </a:p>
          <a:p>
            <a:pPr marL="457200" indent="-457200">
              <a:buFont typeface="Arial" panose="020B0604020202020204" pitchFamily="34" charset="0"/>
              <a:buChar char="•"/>
            </a:pPr>
            <a:endParaRPr lang="en-US" sz="2200" dirty="0">
              <a:solidFill>
                <a:schemeClr val="accent6"/>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200" dirty="0">
                <a:solidFill>
                  <a:schemeClr val="accent6"/>
                </a:solidFill>
                <a:latin typeface="Arial" panose="020B0604020202020204" pitchFamily="34" charset="0"/>
                <a:cs typeface="Arial" panose="020B0604020202020204" pitchFamily="34" charset="0"/>
              </a:rPr>
              <a:t>Staff assisted services provide some benefit to a customer and take substantial staff time.  </a:t>
            </a:r>
          </a:p>
          <a:p>
            <a:endParaRPr lang="en-US" sz="2200" dirty="0">
              <a:solidFill>
                <a:schemeClr val="accent6"/>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200" dirty="0">
                <a:solidFill>
                  <a:schemeClr val="accent6"/>
                </a:solidFill>
                <a:latin typeface="Arial" panose="020B0604020202020204" pitchFamily="34" charset="0"/>
                <a:cs typeface="Arial" panose="020B0604020202020204" pitchFamily="34" charset="0"/>
              </a:rPr>
              <a:t>Services like assessment or career planning or counseling are examples of staff assisted services.</a:t>
            </a:r>
          </a:p>
          <a:p>
            <a:endParaRPr lang="en-US" sz="2200" dirty="0">
              <a:solidFill>
                <a:schemeClr val="accent6"/>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200" dirty="0">
                <a:solidFill>
                  <a:schemeClr val="accent6"/>
                </a:solidFill>
                <a:latin typeface="Arial" panose="020B0604020202020204" pitchFamily="34" charset="0"/>
                <a:cs typeface="Arial" panose="020B0604020202020204" pitchFamily="34" charset="0"/>
              </a:rPr>
              <a:t>Services like emailing a customer or leaving a phone message are examples of services </a:t>
            </a:r>
            <a:r>
              <a:rPr lang="en-US" sz="2200" b="1" i="1" dirty="0">
                <a:solidFill>
                  <a:schemeClr val="accent6"/>
                </a:solidFill>
                <a:latin typeface="Arial" panose="020B0604020202020204" pitchFamily="34" charset="0"/>
                <a:cs typeface="Arial" panose="020B0604020202020204" pitchFamily="34" charset="0"/>
              </a:rPr>
              <a:t>that are not </a:t>
            </a:r>
            <a:r>
              <a:rPr lang="en-US" sz="2200" dirty="0">
                <a:solidFill>
                  <a:schemeClr val="accent6"/>
                </a:solidFill>
                <a:latin typeface="Arial" panose="020B0604020202020204" pitchFamily="34" charset="0"/>
                <a:cs typeface="Arial" panose="020B0604020202020204" pitchFamily="34" charset="0"/>
              </a:rPr>
              <a:t>staff-assisted services.</a:t>
            </a:r>
          </a:p>
          <a:p>
            <a:endParaRPr lang="en-US" sz="2200" dirty="0">
              <a:solidFill>
                <a:schemeClr val="accent6"/>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200" dirty="0">
                <a:solidFill>
                  <a:srgbClr val="0000FF"/>
                </a:solidFill>
                <a:latin typeface="Arial" panose="020B0604020202020204" pitchFamily="34" charset="0"/>
                <a:cs typeface="Arial" panose="020B0604020202020204" pitchFamily="34" charset="0"/>
              </a:rPr>
              <a:t>All services entered should be accompanied by clear notes!!!</a:t>
            </a:r>
          </a:p>
        </p:txBody>
      </p:sp>
      <p:sp>
        <p:nvSpPr>
          <p:cNvPr id="5" name="Slide Number Placeholder 4">
            <a:extLst>
              <a:ext uri="{FF2B5EF4-FFF2-40B4-BE49-F238E27FC236}">
                <a16:creationId xmlns:a16="http://schemas.microsoft.com/office/drawing/2014/main" id="{CFF30BB1-B69C-41A1-B075-17E02D4F99D8}"/>
              </a:ext>
            </a:extLst>
          </p:cNvPr>
          <p:cNvSpPr>
            <a:spLocks noGrp="1"/>
          </p:cNvSpPr>
          <p:nvPr>
            <p:ph type="sldNum" sz="quarter" idx="12"/>
          </p:nvPr>
        </p:nvSpPr>
        <p:spPr/>
        <p:txBody>
          <a:bodyPr/>
          <a:lstStyle/>
          <a:p>
            <a:pPr>
              <a:defRPr/>
            </a:pPr>
            <a:fld id="{E072579F-9FF5-4201-872C-73481382824D}" type="slidenum">
              <a:rPr lang="en-US" smtClean="0"/>
              <a:pPr>
                <a:defRPr/>
              </a:pPr>
              <a:t>32</a:t>
            </a:fld>
            <a:endParaRPr lang="en-US" dirty="0"/>
          </a:p>
        </p:txBody>
      </p:sp>
    </p:spTree>
    <p:extLst>
      <p:ext uri="{BB962C8B-B14F-4D97-AF65-F5344CB8AC3E}">
        <p14:creationId xmlns:p14="http://schemas.microsoft.com/office/powerpoint/2010/main" val="2653776971"/>
      </p:ext>
    </p:extLst>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FDC9-2CFF-BBD5-1D79-83A5359924F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5354572-22AB-AD17-69DD-95EA84433C7A}"/>
              </a:ext>
            </a:extLst>
          </p:cNvPr>
          <p:cNvSpPr txBox="1">
            <a:spLocks noGrp="1"/>
          </p:cNvSpPr>
          <p:nvPr>
            <p:ph type="title" idx="4294967295"/>
          </p:nvPr>
        </p:nvSpPr>
        <p:spPr>
          <a:xfrm>
            <a:off x="227874" y="59128"/>
            <a:ext cx="8788893"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Correct</a:t>
            </a:r>
            <a:r>
              <a:rPr kumimoji="0" lang="en-US" sz="3200" b="0" i="0" u="none" strike="noStrike" kern="1200" cap="none" spc="0" normalizeH="0" baseline="0" noProof="0" dirty="0">
                <a:ln>
                  <a:noFill/>
                </a:ln>
                <a:solidFill>
                  <a:schemeClr val="bg1"/>
                </a:solidFill>
                <a:effectLst/>
                <a:uLnTx/>
                <a:uFillTx/>
                <a:latin typeface="Arial" panose="020B0604020202020204" pitchFamily="34" charset="0"/>
                <a:ea typeface="+mn-lt"/>
                <a:cs typeface="Arial" panose="020B0604020202020204" pitchFamily="34" charset="0"/>
              </a:rPr>
              <a:t> Use of Blue/Bold Services to Avoid Inadvertent Auto Exit</a:t>
            </a:r>
            <a:endParaRPr kumimoji="0" 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12" name="Picture 11" descr="Screenshot of the correct use of blue bold services">
            <a:extLst>
              <a:ext uri="{FF2B5EF4-FFF2-40B4-BE49-F238E27FC236}">
                <a16:creationId xmlns:a16="http://schemas.microsoft.com/office/drawing/2014/main" id="{1D83FC07-FDA4-5F83-8662-ED008BDAF7D3}"/>
              </a:ext>
            </a:extLst>
          </p:cNvPr>
          <p:cNvPicPr>
            <a:picLocks noChangeAspect="1"/>
          </p:cNvPicPr>
          <p:nvPr/>
        </p:nvPicPr>
        <p:blipFill>
          <a:blip r:embed="rId3"/>
          <a:stretch>
            <a:fillRect/>
          </a:stretch>
        </p:blipFill>
        <p:spPr>
          <a:xfrm>
            <a:off x="611430" y="1302213"/>
            <a:ext cx="7921140" cy="4841411"/>
          </a:xfrm>
          <a:prstGeom prst="rect">
            <a:avLst/>
          </a:prstGeom>
        </p:spPr>
      </p:pic>
      <p:sp>
        <p:nvSpPr>
          <p:cNvPr id="3" name="Slide Number Placeholder 2">
            <a:extLst>
              <a:ext uri="{FF2B5EF4-FFF2-40B4-BE49-F238E27FC236}">
                <a16:creationId xmlns:a16="http://schemas.microsoft.com/office/drawing/2014/main" id="{7AB4720F-DE00-58C3-10A3-236EB57B10AA}"/>
              </a:ext>
            </a:extLst>
          </p:cNvPr>
          <p:cNvSpPr>
            <a:spLocks noGrp="1"/>
          </p:cNvSpPr>
          <p:nvPr>
            <p:ph type="sldNum" sz="quarter" idx="4"/>
          </p:nvPr>
        </p:nvSpPr>
        <p:spPr/>
        <p:txBody>
          <a:bodyPr/>
          <a:lstStyle/>
          <a:p>
            <a:fld id="{941BE8DD-6BA1-AD43-8321-0CEB068BCC7D}" type="slidenum">
              <a:rPr lang="en-US" smtClean="0"/>
              <a:pPr/>
              <a:t>33</a:t>
            </a:fld>
            <a:endParaRPr lang="en-US" dirty="0"/>
          </a:p>
        </p:txBody>
      </p:sp>
    </p:spTree>
    <p:extLst>
      <p:ext uri="{BB962C8B-B14F-4D97-AF65-F5344CB8AC3E}">
        <p14:creationId xmlns:p14="http://schemas.microsoft.com/office/powerpoint/2010/main" val="5811383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985B5-892D-1CA9-E4B6-9F8C4DB041D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0DBCCD0-36AE-D7D5-2BAB-69DBFB86C8E7}"/>
              </a:ext>
            </a:extLst>
          </p:cNvPr>
          <p:cNvSpPr txBox="1">
            <a:spLocks noGrp="1"/>
          </p:cNvSpPr>
          <p:nvPr>
            <p:ph type="title" idx="4294967295"/>
          </p:nvPr>
        </p:nvSpPr>
        <p:spPr>
          <a:xfrm>
            <a:off x="281797" y="134874"/>
            <a:ext cx="8580407"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bg1"/>
                </a:solidFill>
                <a:effectLst/>
                <a:uLnTx/>
                <a:uFillTx/>
                <a:latin typeface="Arial"/>
                <a:ea typeface="+mn-lt"/>
                <a:cs typeface="+mn-lt"/>
              </a:rPr>
              <a:t>Incorrect Use of Blue/Bold Services to Avoid a Correct Auto Exit </a:t>
            </a:r>
            <a:endParaRPr kumimoji="0" lang="en-US" sz="3200" b="0" i="0" u="none" strike="noStrike" kern="1200" cap="none" spc="0" normalizeH="0" baseline="0" noProof="0" dirty="0">
              <a:ln>
                <a:noFill/>
              </a:ln>
              <a:solidFill>
                <a:schemeClr val="bg1"/>
              </a:solidFill>
              <a:effectLst/>
              <a:uLnTx/>
              <a:uFillTx/>
              <a:latin typeface="Arial"/>
              <a:ea typeface="+mn-ea"/>
              <a:cs typeface="+mn-cs"/>
            </a:endParaRPr>
          </a:p>
        </p:txBody>
      </p:sp>
      <p:pic>
        <p:nvPicPr>
          <p:cNvPr id="9" name="Picture 8" descr="Screenshot of the incorrect use of blue bold services">
            <a:extLst>
              <a:ext uri="{FF2B5EF4-FFF2-40B4-BE49-F238E27FC236}">
                <a16:creationId xmlns:a16="http://schemas.microsoft.com/office/drawing/2014/main" id="{B4FE4E02-42E6-1C8E-1363-F772724FA093}"/>
              </a:ext>
            </a:extLst>
          </p:cNvPr>
          <p:cNvPicPr>
            <a:picLocks noChangeAspect="1"/>
          </p:cNvPicPr>
          <p:nvPr/>
        </p:nvPicPr>
        <p:blipFill>
          <a:blip r:embed="rId3"/>
          <a:stretch>
            <a:fillRect/>
          </a:stretch>
        </p:blipFill>
        <p:spPr>
          <a:xfrm>
            <a:off x="624118" y="1311423"/>
            <a:ext cx="7895763" cy="4803627"/>
          </a:xfrm>
          <a:prstGeom prst="rect">
            <a:avLst/>
          </a:prstGeom>
        </p:spPr>
      </p:pic>
      <p:sp>
        <p:nvSpPr>
          <p:cNvPr id="3" name="Slide Number Placeholder 2">
            <a:extLst>
              <a:ext uri="{FF2B5EF4-FFF2-40B4-BE49-F238E27FC236}">
                <a16:creationId xmlns:a16="http://schemas.microsoft.com/office/drawing/2014/main" id="{4CDBF867-0E58-EB90-6E34-EDAA18DEB1EA}"/>
              </a:ext>
            </a:extLst>
          </p:cNvPr>
          <p:cNvSpPr>
            <a:spLocks noGrp="1"/>
          </p:cNvSpPr>
          <p:nvPr>
            <p:ph type="sldNum" sz="quarter" idx="4"/>
          </p:nvPr>
        </p:nvSpPr>
        <p:spPr/>
        <p:txBody>
          <a:bodyPr/>
          <a:lstStyle/>
          <a:p>
            <a:fld id="{941BE8DD-6BA1-AD43-8321-0CEB068BCC7D}" type="slidenum">
              <a:rPr lang="en-US" smtClean="0"/>
              <a:pPr/>
              <a:t>34</a:t>
            </a:fld>
            <a:endParaRPr lang="en-US" dirty="0"/>
          </a:p>
        </p:txBody>
      </p:sp>
    </p:spTree>
    <p:extLst>
      <p:ext uri="{BB962C8B-B14F-4D97-AF65-F5344CB8AC3E}">
        <p14:creationId xmlns:p14="http://schemas.microsoft.com/office/powerpoint/2010/main" val="14514837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7A4BD-0734-58A8-FFA8-D63B461667FF}"/>
            </a:ext>
          </a:extLst>
        </p:cNvPr>
        <p:cNvGrpSpPr/>
        <p:nvPr/>
      </p:nvGrpSpPr>
      <p:grpSpPr>
        <a:xfrm>
          <a:off x="0" y="0"/>
          <a:ext cx="0" cy="0"/>
          <a:chOff x="0" y="0"/>
          <a:chExt cx="0" cy="0"/>
        </a:xfrm>
      </p:grpSpPr>
      <p:sp>
        <p:nvSpPr>
          <p:cNvPr id="7" name="AutoShape 14">
            <a:extLst>
              <a:ext uri="{FF2B5EF4-FFF2-40B4-BE49-F238E27FC236}">
                <a16:creationId xmlns:a16="http://schemas.microsoft.com/office/drawing/2014/main" id="{0B0695B5-986A-F3B7-58AE-881BEF33224F}"/>
              </a:ext>
            </a:extLst>
          </p:cNvPr>
          <p:cNvSpPr>
            <a:spLocks noGrp="1" noChangeArrowheads="1"/>
          </p:cNvSpPr>
          <p:nvPr>
            <p:ph type="title" idx="4294967295"/>
          </p:nvPr>
        </p:nvSpPr>
        <p:spPr bwMode="auto">
          <a:xfrm>
            <a:off x="434339" y="266330"/>
            <a:ext cx="8709661" cy="801992"/>
          </a:xfrm>
          <a:prstGeom prst="roundRect">
            <a:avLst>
              <a:gd name="adj" fmla="val 21667"/>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marL="0" marR="0" lvl="0" indent="0" algn="l" defTabSz="457200" rtl="0" eaLnBrk="1" fontAlgn="auto" latinLnBrk="0" hangingPunct="1">
              <a:lnSpc>
                <a:spcPct val="90000"/>
              </a:lnSpc>
              <a:spcBef>
                <a:spcPts val="0"/>
              </a:spcBef>
              <a:spcAft>
                <a:spcPts val="0"/>
              </a:spcAft>
              <a:buClrTx/>
              <a:buSzTx/>
              <a:buFontTx/>
              <a:buNone/>
              <a:tabLst/>
              <a:defRPr/>
            </a:pPr>
            <a:r>
              <a:rPr kumimoji="0" lang="en-US" altLang="en-US" sz="3200" b="0" i="0" u="none" strike="noStrike" kern="1200" cap="none" spc="0" normalizeH="0" baseline="0" noProof="0" dirty="0">
                <a:ln>
                  <a:noFill/>
                </a:ln>
                <a:solidFill>
                  <a:schemeClr val="bg1"/>
                </a:solidFill>
                <a:effectLst/>
                <a:uLnTx/>
                <a:uFillTx/>
                <a:latin typeface="Arial"/>
                <a:ea typeface="+mn-ea"/>
                <a:cs typeface="Arial"/>
              </a:rPr>
              <a:t>Correct Program Entry Alignment</a:t>
            </a:r>
          </a:p>
        </p:txBody>
      </p:sp>
      <p:sp>
        <p:nvSpPr>
          <p:cNvPr id="6" name="TextBox 5">
            <a:extLst>
              <a:ext uri="{FF2B5EF4-FFF2-40B4-BE49-F238E27FC236}">
                <a16:creationId xmlns:a16="http://schemas.microsoft.com/office/drawing/2014/main" id="{54CA80E5-E7C2-6668-A709-962B5573F43C}"/>
              </a:ext>
            </a:extLst>
          </p:cNvPr>
          <p:cNvSpPr txBox="1"/>
          <p:nvPr/>
        </p:nvSpPr>
        <p:spPr>
          <a:xfrm>
            <a:off x="1" y="1218717"/>
            <a:ext cx="9144000" cy="369332"/>
          </a:xfrm>
          <a:prstGeom prst="rect">
            <a:avLst/>
          </a:prstGeom>
          <a:noFill/>
        </p:spPr>
        <p:txBody>
          <a:bodyPr wrap="square" lIns="91440" tIns="45720" rIns="91440" bIns="45720" rtlCol="0" anchor="t">
            <a:spAutoFit/>
          </a:bodyPr>
          <a:lstStyle/>
          <a:p>
            <a:pPr algn="ctr"/>
            <a:r>
              <a:rPr lang="en-US" dirty="0">
                <a:solidFill>
                  <a:srgbClr val="009876"/>
                </a:solidFill>
                <a:latin typeface="Arial" panose="020B0604020202020204" pitchFamily="34" charset="0"/>
                <a:cs typeface="Arial" panose="020B0604020202020204" pitchFamily="34" charset="0"/>
              </a:rPr>
              <a:t>The first blue/bold service is the same date as the enrollment into the program</a:t>
            </a:r>
          </a:p>
        </p:txBody>
      </p:sp>
      <p:pic>
        <p:nvPicPr>
          <p:cNvPr id="11" name="Picture 10" descr="Screenshot of the correct program alignment">
            <a:extLst>
              <a:ext uri="{FF2B5EF4-FFF2-40B4-BE49-F238E27FC236}">
                <a16:creationId xmlns:a16="http://schemas.microsoft.com/office/drawing/2014/main" id="{566EDA75-411F-29C3-9059-BD26CFB8F45C}"/>
              </a:ext>
            </a:extLst>
          </p:cNvPr>
          <p:cNvPicPr>
            <a:picLocks noChangeAspect="1"/>
          </p:cNvPicPr>
          <p:nvPr/>
        </p:nvPicPr>
        <p:blipFill>
          <a:blip r:embed="rId3"/>
          <a:stretch>
            <a:fillRect/>
          </a:stretch>
        </p:blipFill>
        <p:spPr>
          <a:xfrm>
            <a:off x="847618" y="1588049"/>
            <a:ext cx="7448764" cy="4526942"/>
          </a:xfrm>
          <a:prstGeom prst="rect">
            <a:avLst/>
          </a:prstGeom>
        </p:spPr>
      </p:pic>
      <p:sp>
        <p:nvSpPr>
          <p:cNvPr id="5" name="Slide Number Placeholder 4">
            <a:extLst>
              <a:ext uri="{FF2B5EF4-FFF2-40B4-BE49-F238E27FC236}">
                <a16:creationId xmlns:a16="http://schemas.microsoft.com/office/drawing/2014/main" id="{52DB70BB-24E1-8E30-BD92-0D43988C8857}"/>
              </a:ext>
            </a:extLst>
          </p:cNvPr>
          <p:cNvSpPr>
            <a:spLocks noGrp="1"/>
          </p:cNvSpPr>
          <p:nvPr>
            <p:ph type="sldNum" sz="quarter" idx="12"/>
          </p:nvPr>
        </p:nvSpPr>
        <p:spPr/>
        <p:txBody>
          <a:bodyPr/>
          <a:lstStyle/>
          <a:p>
            <a:pPr>
              <a:defRPr/>
            </a:pPr>
            <a:fld id="{E072579F-9FF5-4201-872C-73481382824D}" type="slidenum">
              <a:rPr lang="en-US" smtClean="0"/>
              <a:pPr>
                <a:defRPr/>
              </a:pPr>
              <a:t>35</a:t>
            </a:fld>
            <a:endParaRPr lang="en-US" dirty="0"/>
          </a:p>
        </p:txBody>
      </p:sp>
    </p:spTree>
    <p:extLst>
      <p:ext uri="{BB962C8B-B14F-4D97-AF65-F5344CB8AC3E}">
        <p14:creationId xmlns:p14="http://schemas.microsoft.com/office/powerpoint/2010/main" val="310400173"/>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CDE37-75BA-B912-A8F5-8D69A05DAEDA}"/>
            </a:ext>
          </a:extLst>
        </p:cNvPr>
        <p:cNvGrpSpPr/>
        <p:nvPr/>
      </p:nvGrpSpPr>
      <p:grpSpPr>
        <a:xfrm>
          <a:off x="0" y="0"/>
          <a:ext cx="0" cy="0"/>
          <a:chOff x="0" y="0"/>
          <a:chExt cx="0" cy="0"/>
        </a:xfrm>
      </p:grpSpPr>
      <p:sp>
        <p:nvSpPr>
          <p:cNvPr id="6" name="AutoShape 14">
            <a:extLst>
              <a:ext uri="{FF2B5EF4-FFF2-40B4-BE49-F238E27FC236}">
                <a16:creationId xmlns:a16="http://schemas.microsoft.com/office/drawing/2014/main" id="{1AD96289-491D-D5A7-3934-DD5E9CE2EC04}"/>
              </a:ext>
            </a:extLst>
          </p:cNvPr>
          <p:cNvSpPr>
            <a:spLocks noGrp="1" noChangeArrowheads="1"/>
          </p:cNvSpPr>
          <p:nvPr>
            <p:ph type="title"/>
          </p:nvPr>
        </p:nvSpPr>
        <p:spPr bwMode="auto">
          <a:xfrm>
            <a:off x="214884" y="139700"/>
            <a:ext cx="8714231" cy="941388"/>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defRPr sz="3600" b="1">
                <a:solidFill>
                  <a:schemeClr val="tx2"/>
                </a:solidFill>
                <a:latin typeface="Arial" panose="020B0604020202020204" pitchFamily="34" charset="0"/>
              </a:defRPr>
            </a:lvl1pPr>
            <a:lvl2pPr>
              <a:lnSpc>
                <a:spcPct val="90000"/>
              </a:lnSpc>
              <a:defRPr sz="3600" b="1">
                <a:solidFill>
                  <a:schemeClr val="tx2"/>
                </a:solidFill>
                <a:latin typeface="Arial" panose="020B0604020202020204" pitchFamily="34" charset="0"/>
              </a:defRPr>
            </a:lvl2pPr>
            <a:lvl3pPr>
              <a:lnSpc>
                <a:spcPct val="90000"/>
              </a:lnSpc>
              <a:defRPr sz="3600" b="1">
                <a:solidFill>
                  <a:schemeClr val="tx2"/>
                </a:solidFill>
                <a:latin typeface="Arial" panose="020B0604020202020204" pitchFamily="34" charset="0"/>
              </a:defRPr>
            </a:lvl3pPr>
            <a:lvl4pPr>
              <a:lnSpc>
                <a:spcPct val="90000"/>
              </a:lnSpc>
              <a:defRPr sz="3600" b="1">
                <a:solidFill>
                  <a:schemeClr val="tx2"/>
                </a:solidFill>
                <a:latin typeface="Arial" panose="020B0604020202020204" pitchFamily="34" charset="0"/>
              </a:defRPr>
            </a:lvl4pPr>
            <a:lvl5pPr>
              <a:lnSpc>
                <a:spcPct val="90000"/>
              </a:lnSpc>
              <a:defRPr sz="3600" b="1">
                <a:solidFill>
                  <a:schemeClr val="tx2"/>
                </a:solidFill>
                <a:latin typeface="Arial" panose="020B0604020202020204" pitchFamily="34" charset="0"/>
              </a:defRPr>
            </a:lvl5pPr>
            <a:lvl6pPr marL="457200" fontAlgn="base">
              <a:lnSpc>
                <a:spcPct val="90000"/>
              </a:lnSpc>
              <a:spcBef>
                <a:spcPct val="0"/>
              </a:spcBef>
              <a:spcAft>
                <a:spcPct val="0"/>
              </a:spcAft>
              <a:defRPr sz="3600" b="1">
                <a:solidFill>
                  <a:schemeClr val="tx2"/>
                </a:solidFill>
                <a:latin typeface="Arial" panose="020B0604020202020204" pitchFamily="34" charset="0"/>
              </a:defRPr>
            </a:lvl6pPr>
            <a:lvl7pPr marL="914400" fontAlgn="base">
              <a:lnSpc>
                <a:spcPct val="90000"/>
              </a:lnSpc>
              <a:spcBef>
                <a:spcPct val="0"/>
              </a:spcBef>
              <a:spcAft>
                <a:spcPct val="0"/>
              </a:spcAft>
              <a:defRPr sz="3600" b="1">
                <a:solidFill>
                  <a:schemeClr val="tx2"/>
                </a:solidFill>
                <a:latin typeface="Arial" panose="020B0604020202020204" pitchFamily="34" charset="0"/>
              </a:defRPr>
            </a:lvl7pPr>
            <a:lvl8pPr marL="1371600" fontAlgn="base">
              <a:lnSpc>
                <a:spcPct val="90000"/>
              </a:lnSpc>
              <a:spcBef>
                <a:spcPct val="0"/>
              </a:spcBef>
              <a:spcAft>
                <a:spcPct val="0"/>
              </a:spcAft>
              <a:defRPr sz="3600" b="1">
                <a:solidFill>
                  <a:schemeClr val="tx2"/>
                </a:solidFill>
                <a:latin typeface="Arial" panose="020B0604020202020204" pitchFamily="34" charset="0"/>
              </a:defRPr>
            </a:lvl8pPr>
            <a:lvl9pPr marL="1828800" fontAlgn="base">
              <a:lnSpc>
                <a:spcPct val="90000"/>
              </a:lnSpc>
              <a:spcBef>
                <a:spcPct val="0"/>
              </a:spcBef>
              <a:spcAft>
                <a:spcPct val="0"/>
              </a:spcAft>
              <a:defRPr sz="3600" b="1">
                <a:solidFill>
                  <a:schemeClr val="tx2"/>
                </a:solidFill>
                <a:latin typeface="Arial" panose="020B0604020202020204" pitchFamily="34" charset="0"/>
              </a:defRPr>
            </a:lvl9pPr>
          </a:lstStyle>
          <a:p>
            <a:pPr eaLnBrk="1" hangingPunct="1"/>
            <a:r>
              <a:rPr lang="en-US" altLang="en-US" sz="3200" b="0" dirty="0">
                <a:solidFill>
                  <a:schemeClr val="bg1"/>
                </a:solidFill>
                <a:latin typeface="Arial"/>
              </a:rPr>
              <a:t>Incorrect Program Entry Alignment</a:t>
            </a:r>
          </a:p>
        </p:txBody>
      </p:sp>
      <p:sp>
        <p:nvSpPr>
          <p:cNvPr id="7" name="TextBox 6">
            <a:extLst>
              <a:ext uri="{FF2B5EF4-FFF2-40B4-BE49-F238E27FC236}">
                <a16:creationId xmlns:a16="http://schemas.microsoft.com/office/drawing/2014/main" id="{8BE85BF0-FB97-A637-B926-1FA426F952B4}"/>
              </a:ext>
            </a:extLst>
          </p:cNvPr>
          <p:cNvSpPr txBox="1"/>
          <p:nvPr/>
        </p:nvSpPr>
        <p:spPr>
          <a:xfrm>
            <a:off x="0" y="1199175"/>
            <a:ext cx="9144000" cy="369332"/>
          </a:xfrm>
          <a:prstGeom prst="rect">
            <a:avLst/>
          </a:prstGeom>
          <a:noFill/>
        </p:spPr>
        <p:txBody>
          <a:bodyPr wrap="square" lIns="91440" tIns="45720" rIns="91440" bIns="45720" rtlCol="0" anchor="t">
            <a:spAutoFit/>
          </a:bodyPr>
          <a:lstStyle/>
          <a:p>
            <a:pPr algn="ctr"/>
            <a:r>
              <a:rPr lang="en-US" dirty="0">
                <a:solidFill>
                  <a:srgbClr val="009876"/>
                </a:solidFill>
                <a:latin typeface="Arial" panose="020B0604020202020204" pitchFamily="34" charset="0"/>
                <a:cs typeface="Arial" panose="020B0604020202020204" pitchFamily="34" charset="0"/>
              </a:rPr>
              <a:t>The first blue/bold service must be on the same date as the enrollment into the program</a:t>
            </a:r>
          </a:p>
        </p:txBody>
      </p:sp>
      <p:pic>
        <p:nvPicPr>
          <p:cNvPr id="12" name="Picture 11" descr="Screenshot of the incorrect program alignment">
            <a:extLst>
              <a:ext uri="{FF2B5EF4-FFF2-40B4-BE49-F238E27FC236}">
                <a16:creationId xmlns:a16="http://schemas.microsoft.com/office/drawing/2014/main" id="{A29F16AD-07BD-AA2B-D323-527E88BECE62}"/>
              </a:ext>
            </a:extLst>
          </p:cNvPr>
          <p:cNvPicPr>
            <a:picLocks noChangeAspect="1"/>
          </p:cNvPicPr>
          <p:nvPr/>
        </p:nvPicPr>
        <p:blipFill>
          <a:blip r:embed="rId3"/>
          <a:stretch>
            <a:fillRect/>
          </a:stretch>
        </p:blipFill>
        <p:spPr>
          <a:xfrm>
            <a:off x="904127" y="1686595"/>
            <a:ext cx="7438489" cy="4550605"/>
          </a:xfrm>
          <a:prstGeom prst="rect">
            <a:avLst/>
          </a:prstGeom>
        </p:spPr>
      </p:pic>
      <p:sp>
        <p:nvSpPr>
          <p:cNvPr id="5" name="Slide Number Placeholder 4">
            <a:extLst>
              <a:ext uri="{FF2B5EF4-FFF2-40B4-BE49-F238E27FC236}">
                <a16:creationId xmlns:a16="http://schemas.microsoft.com/office/drawing/2014/main" id="{7EEE4841-AF2B-38ED-6C87-030C907D5EAB}"/>
              </a:ext>
            </a:extLst>
          </p:cNvPr>
          <p:cNvSpPr>
            <a:spLocks noGrp="1"/>
          </p:cNvSpPr>
          <p:nvPr>
            <p:ph type="sldNum" sz="quarter" idx="12"/>
          </p:nvPr>
        </p:nvSpPr>
        <p:spPr/>
        <p:txBody>
          <a:bodyPr/>
          <a:lstStyle/>
          <a:p>
            <a:pPr>
              <a:defRPr/>
            </a:pPr>
            <a:fld id="{E072579F-9FF5-4201-872C-73481382824D}" type="slidenum">
              <a:rPr lang="en-US" smtClean="0"/>
              <a:pPr>
                <a:defRPr/>
              </a:pPr>
              <a:t>36</a:t>
            </a:fld>
            <a:endParaRPr lang="en-US" dirty="0"/>
          </a:p>
        </p:txBody>
      </p:sp>
    </p:spTree>
    <p:extLst>
      <p:ext uri="{BB962C8B-B14F-4D97-AF65-F5344CB8AC3E}">
        <p14:creationId xmlns:p14="http://schemas.microsoft.com/office/powerpoint/2010/main" val="3985913108"/>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C84FC1AB-E01D-9B72-AE86-A550ADCEC9D9}"/>
            </a:ext>
          </a:extLst>
        </p:cNvPr>
        <p:cNvGrpSpPr/>
        <p:nvPr/>
      </p:nvGrpSpPr>
      <p:grpSpPr>
        <a:xfrm>
          <a:off x="0" y="0"/>
          <a:ext cx="0" cy="0"/>
          <a:chOff x="0" y="0"/>
          <a:chExt cx="0" cy="0"/>
        </a:xfrm>
      </p:grpSpPr>
      <p:sp>
        <p:nvSpPr>
          <p:cNvPr id="353" name="Shape 353">
            <a:extLst>
              <a:ext uri="{FF2B5EF4-FFF2-40B4-BE49-F238E27FC236}">
                <a16:creationId xmlns:a16="http://schemas.microsoft.com/office/drawing/2014/main" id="{2E206CB7-7862-D236-07D5-DA9A639B4791}"/>
              </a:ext>
            </a:extLst>
          </p:cNvPr>
          <p:cNvSpPr>
            <a:spLocks noGrp="1"/>
          </p:cNvSpPr>
          <p:nvPr>
            <p:ph type="title" idx="4294967295"/>
          </p:nvPr>
        </p:nvSpPr>
        <p:spPr>
          <a:xfrm>
            <a:off x="461639" y="386080"/>
            <a:ext cx="8363273" cy="506412"/>
          </a:xfrm>
          <a:prstGeom prst="roundRect">
            <a:avLst>
              <a:gd name="adj" fmla="val 4680"/>
            </a:avLst>
          </a:prstGeom>
          <a:noFill/>
          <a:ln>
            <a:noFill/>
            <a:prstDash/>
          </a:ln>
          <a:effectLst/>
        </p:spPr>
        <p:txBody>
          <a:bodyPr rot="0" spcFirstLastPara="0"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 typeface="Arial"/>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Training Completions</a:t>
            </a:r>
          </a:p>
        </p:txBody>
      </p:sp>
      <p:sp>
        <p:nvSpPr>
          <p:cNvPr id="15" name="TextBox 14">
            <a:extLst>
              <a:ext uri="{FF2B5EF4-FFF2-40B4-BE49-F238E27FC236}">
                <a16:creationId xmlns:a16="http://schemas.microsoft.com/office/drawing/2014/main" id="{6A34E5C9-7240-13FB-68C5-ED35F392BFD0}"/>
              </a:ext>
            </a:extLst>
          </p:cNvPr>
          <p:cNvSpPr txBox="1"/>
          <p:nvPr/>
        </p:nvSpPr>
        <p:spPr>
          <a:xfrm>
            <a:off x="129196" y="1253447"/>
            <a:ext cx="8885608" cy="615553"/>
          </a:xfrm>
          <a:prstGeom prst="rect">
            <a:avLst/>
          </a:prstGeom>
          <a:noFill/>
        </p:spPr>
        <p:txBody>
          <a:bodyPr wrap="square" rtlCol="0">
            <a:spAutoFit/>
          </a:bodyPr>
          <a:lstStyle/>
          <a:p>
            <a:pPr indent="-57150">
              <a:lnSpc>
                <a:spcPct val="80000"/>
              </a:lnSpc>
              <a:buClr>
                <a:srgbClr val="7F7F7F"/>
              </a:buClr>
              <a:buSzPct val="100000"/>
            </a:pPr>
            <a:r>
              <a:rPr lang="en-US" sz="2000" dirty="0">
                <a:solidFill>
                  <a:srgbClr val="009876"/>
                </a:solidFill>
                <a:latin typeface="Arial" panose="020B0604020202020204" pitchFamily="34" charset="0"/>
                <a:ea typeface="Questrial"/>
                <a:cs typeface="Arial" panose="020B0604020202020204" pitchFamily="34" charset="0"/>
                <a:sym typeface="Questrial"/>
              </a:rPr>
              <a:t>Make sure to update the training when completed or not</a:t>
            </a:r>
            <a:endParaRPr lang="en-US" sz="2000" dirty="0">
              <a:solidFill>
                <a:srgbClr val="7F7F7F"/>
              </a:solidFill>
              <a:latin typeface="Arial" panose="020B0604020202020204" pitchFamily="34" charset="0"/>
              <a:ea typeface="Questrial"/>
              <a:cs typeface="Arial" panose="020B0604020202020204" pitchFamily="34" charset="0"/>
            </a:endParaRPr>
          </a:p>
          <a:p>
            <a:endParaRPr lang="en-US" dirty="0"/>
          </a:p>
        </p:txBody>
      </p:sp>
      <p:pic>
        <p:nvPicPr>
          <p:cNvPr id="14" name="Picture 13" descr="Screenshot of the training enrollment detail screen">
            <a:extLst>
              <a:ext uri="{FF2B5EF4-FFF2-40B4-BE49-F238E27FC236}">
                <a16:creationId xmlns:a16="http://schemas.microsoft.com/office/drawing/2014/main" id="{8462D27C-5EFB-5B8F-40E5-D3C540CC1859}"/>
              </a:ext>
            </a:extLst>
          </p:cNvPr>
          <p:cNvPicPr>
            <a:picLocks noChangeAspect="1"/>
          </p:cNvPicPr>
          <p:nvPr/>
        </p:nvPicPr>
        <p:blipFill>
          <a:blip r:embed="rId3"/>
          <a:stretch>
            <a:fillRect/>
          </a:stretch>
        </p:blipFill>
        <p:spPr>
          <a:xfrm>
            <a:off x="129196" y="1627898"/>
            <a:ext cx="6228653" cy="4236169"/>
          </a:xfrm>
          <a:prstGeom prst="rect">
            <a:avLst/>
          </a:prstGeom>
        </p:spPr>
      </p:pic>
      <p:pic>
        <p:nvPicPr>
          <p:cNvPr id="17" name="Picture 16" descr="Screenshot of the course activity screen">
            <a:extLst>
              <a:ext uri="{FF2B5EF4-FFF2-40B4-BE49-F238E27FC236}">
                <a16:creationId xmlns:a16="http://schemas.microsoft.com/office/drawing/2014/main" id="{02F41AAC-E3A8-4C21-34C2-78C644B05718}"/>
              </a:ext>
            </a:extLst>
          </p:cNvPr>
          <p:cNvPicPr>
            <a:picLocks noChangeAspect="1"/>
          </p:cNvPicPr>
          <p:nvPr/>
        </p:nvPicPr>
        <p:blipFill>
          <a:blip r:embed="rId4"/>
          <a:stretch>
            <a:fillRect/>
          </a:stretch>
        </p:blipFill>
        <p:spPr>
          <a:xfrm>
            <a:off x="4553204" y="4304360"/>
            <a:ext cx="3789599" cy="2313215"/>
          </a:xfrm>
          <a:prstGeom prst="rect">
            <a:avLst/>
          </a:prstGeom>
          <a:ln w="28575">
            <a:solidFill>
              <a:srgbClr val="FF0000"/>
            </a:solidFill>
          </a:ln>
        </p:spPr>
      </p:pic>
      <p:sp>
        <p:nvSpPr>
          <p:cNvPr id="7" name="Slide Number Placeholder 6">
            <a:extLst>
              <a:ext uri="{FF2B5EF4-FFF2-40B4-BE49-F238E27FC236}">
                <a16:creationId xmlns:a16="http://schemas.microsoft.com/office/drawing/2014/main" id="{B01E00A2-31B1-18A5-1C37-710ECFDF9683}"/>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37</a:t>
            </a:fld>
            <a:endParaRPr lang="en-US" b="0" i="0" u="none" strike="noStrike" cap="none" dirty="0">
              <a:solidFill>
                <a:srgbClr val="595959"/>
              </a:solidFill>
              <a:latin typeface="Questrial"/>
              <a:ea typeface="Questrial"/>
              <a:cs typeface="Questrial"/>
              <a:sym typeface="Questrial"/>
            </a:endParaRPr>
          </a:p>
        </p:txBody>
      </p:sp>
    </p:spTree>
    <p:extLst>
      <p:ext uri="{BB962C8B-B14F-4D97-AF65-F5344CB8AC3E}">
        <p14:creationId xmlns:p14="http://schemas.microsoft.com/office/powerpoint/2010/main" val="1017410820"/>
      </p:ext>
    </p:extLst>
  </p:cSld>
  <p:clrMapOvr>
    <a:masterClrMapping/>
  </p:clrMapOvr>
  <p:transition spd="slow">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767212D2-2C60-A0CF-3169-12CC31499F19}"/>
            </a:ext>
          </a:extLst>
        </p:cNvPr>
        <p:cNvGrpSpPr/>
        <p:nvPr/>
      </p:nvGrpSpPr>
      <p:grpSpPr>
        <a:xfrm>
          <a:off x="0" y="0"/>
          <a:ext cx="0" cy="0"/>
          <a:chOff x="0" y="0"/>
          <a:chExt cx="0" cy="0"/>
        </a:xfrm>
      </p:grpSpPr>
      <p:sp>
        <p:nvSpPr>
          <p:cNvPr id="353" name="Shape 353">
            <a:extLst>
              <a:ext uri="{FF2B5EF4-FFF2-40B4-BE49-F238E27FC236}">
                <a16:creationId xmlns:a16="http://schemas.microsoft.com/office/drawing/2014/main" id="{FF355882-491C-AAFD-A55E-C03F822013E0}"/>
              </a:ext>
            </a:extLst>
          </p:cNvPr>
          <p:cNvSpPr>
            <a:spLocks noGrp="1"/>
          </p:cNvSpPr>
          <p:nvPr>
            <p:ph type="title" idx="4294967295"/>
          </p:nvPr>
        </p:nvSpPr>
        <p:spPr>
          <a:xfrm>
            <a:off x="461639" y="386080"/>
            <a:ext cx="8363273" cy="506412"/>
          </a:xfrm>
          <a:prstGeom prst="roundRect">
            <a:avLst>
              <a:gd name="adj" fmla="val 4680"/>
            </a:avLst>
          </a:prstGeom>
          <a:noFill/>
          <a:ln>
            <a:noFill/>
            <a:prstDash/>
          </a:ln>
          <a:effectLst/>
        </p:spPr>
        <p:txBody>
          <a:bodyPr rot="0" spcFirstLastPara="0"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 typeface="Arial"/>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Alert For Training Completions</a:t>
            </a:r>
          </a:p>
        </p:txBody>
      </p:sp>
      <p:pic>
        <p:nvPicPr>
          <p:cNvPr id="3" name="Picture 2" descr="Screenshot of the reminder message after completing a training">
            <a:extLst>
              <a:ext uri="{FF2B5EF4-FFF2-40B4-BE49-F238E27FC236}">
                <a16:creationId xmlns:a16="http://schemas.microsoft.com/office/drawing/2014/main" id="{856049EB-63DB-4D99-D8F2-47981AAA837C}"/>
              </a:ext>
            </a:extLst>
          </p:cNvPr>
          <p:cNvPicPr>
            <a:picLocks noChangeAspect="1"/>
          </p:cNvPicPr>
          <p:nvPr/>
        </p:nvPicPr>
        <p:blipFill>
          <a:blip r:embed="rId3"/>
          <a:stretch>
            <a:fillRect/>
          </a:stretch>
        </p:blipFill>
        <p:spPr>
          <a:xfrm>
            <a:off x="761804" y="1277975"/>
            <a:ext cx="7620392" cy="4692891"/>
          </a:xfrm>
          <a:prstGeom prst="rect">
            <a:avLst/>
          </a:prstGeom>
        </p:spPr>
      </p:pic>
      <p:sp>
        <p:nvSpPr>
          <p:cNvPr id="7" name="Slide Number Placeholder 6">
            <a:extLst>
              <a:ext uri="{FF2B5EF4-FFF2-40B4-BE49-F238E27FC236}">
                <a16:creationId xmlns:a16="http://schemas.microsoft.com/office/drawing/2014/main" id="{FC952A44-784E-DE17-9293-701A3C9D9E2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38</a:t>
            </a:fld>
            <a:endParaRPr lang="en-US" b="0" i="0" u="none" strike="noStrike" cap="none" dirty="0">
              <a:solidFill>
                <a:srgbClr val="595959"/>
              </a:solidFill>
              <a:latin typeface="Questrial"/>
              <a:ea typeface="Questrial"/>
              <a:cs typeface="Questrial"/>
              <a:sym typeface="Questrial"/>
            </a:endParaRPr>
          </a:p>
        </p:txBody>
      </p:sp>
    </p:spTree>
    <p:extLst>
      <p:ext uri="{BB962C8B-B14F-4D97-AF65-F5344CB8AC3E}">
        <p14:creationId xmlns:p14="http://schemas.microsoft.com/office/powerpoint/2010/main" val="1778690936"/>
      </p:ext>
    </p:extLst>
  </p:cSld>
  <p:clrMapOvr>
    <a:masterClrMapping/>
  </p:clrMapOvr>
  <p:transition spd="slow">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DD076A25-C97E-D7B7-179B-A430D23BA963}"/>
            </a:ext>
          </a:extLst>
        </p:cNvPr>
        <p:cNvGrpSpPr/>
        <p:nvPr/>
      </p:nvGrpSpPr>
      <p:grpSpPr>
        <a:xfrm>
          <a:off x="0" y="0"/>
          <a:ext cx="0" cy="0"/>
          <a:chOff x="0" y="0"/>
          <a:chExt cx="0" cy="0"/>
        </a:xfrm>
      </p:grpSpPr>
      <p:sp>
        <p:nvSpPr>
          <p:cNvPr id="353" name="Shape 353">
            <a:extLst>
              <a:ext uri="{FF2B5EF4-FFF2-40B4-BE49-F238E27FC236}">
                <a16:creationId xmlns:a16="http://schemas.microsoft.com/office/drawing/2014/main" id="{D44EB80F-722F-6E00-BA58-77D0077DE377}"/>
              </a:ext>
            </a:extLst>
          </p:cNvPr>
          <p:cNvSpPr>
            <a:spLocks noGrp="1"/>
          </p:cNvSpPr>
          <p:nvPr>
            <p:ph type="title" idx="4294967295"/>
          </p:nvPr>
        </p:nvSpPr>
        <p:spPr>
          <a:xfrm>
            <a:off x="461639" y="386080"/>
            <a:ext cx="8363273" cy="506412"/>
          </a:xfrm>
          <a:prstGeom prst="roundRect">
            <a:avLst>
              <a:gd name="adj" fmla="val 4680"/>
            </a:avLst>
          </a:prstGeom>
          <a:noFill/>
          <a:ln>
            <a:noFill/>
            <a:prstDash/>
          </a:ln>
          <a:effectLst/>
        </p:spPr>
        <p:txBody>
          <a:bodyPr rot="0" spcFirstLastPara="0"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 typeface="Arial"/>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Entering Outcome From Training</a:t>
            </a:r>
          </a:p>
        </p:txBody>
      </p:sp>
      <p:pic>
        <p:nvPicPr>
          <p:cNvPr id="4" name="Picture 3" descr="Screenshot of the general services detail window to enter an outcome or enhancement">
            <a:extLst>
              <a:ext uri="{FF2B5EF4-FFF2-40B4-BE49-F238E27FC236}">
                <a16:creationId xmlns:a16="http://schemas.microsoft.com/office/drawing/2014/main" id="{E9738E89-0074-9AF8-2078-B5D3BF80ED57}"/>
              </a:ext>
            </a:extLst>
          </p:cNvPr>
          <p:cNvPicPr>
            <a:picLocks noChangeAspect="1"/>
          </p:cNvPicPr>
          <p:nvPr/>
        </p:nvPicPr>
        <p:blipFill>
          <a:blip r:embed="rId3"/>
          <a:stretch>
            <a:fillRect/>
          </a:stretch>
        </p:blipFill>
        <p:spPr>
          <a:xfrm>
            <a:off x="628447" y="1289851"/>
            <a:ext cx="7887105" cy="4667490"/>
          </a:xfrm>
          <a:prstGeom prst="rect">
            <a:avLst/>
          </a:prstGeom>
        </p:spPr>
      </p:pic>
      <p:sp>
        <p:nvSpPr>
          <p:cNvPr id="7" name="Slide Number Placeholder 6">
            <a:extLst>
              <a:ext uri="{FF2B5EF4-FFF2-40B4-BE49-F238E27FC236}">
                <a16:creationId xmlns:a16="http://schemas.microsoft.com/office/drawing/2014/main" id="{A8EB1C46-5650-8F2C-430F-432E0DB26052}"/>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39</a:t>
            </a:fld>
            <a:endParaRPr lang="en-US" b="0" i="0" u="none" strike="noStrike" cap="none" dirty="0">
              <a:solidFill>
                <a:srgbClr val="595959"/>
              </a:solidFill>
              <a:latin typeface="Questrial"/>
              <a:ea typeface="Questrial"/>
              <a:cs typeface="Questrial"/>
              <a:sym typeface="Questrial"/>
            </a:endParaRPr>
          </a:p>
        </p:txBody>
      </p:sp>
    </p:spTree>
    <p:extLst>
      <p:ext uri="{BB962C8B-B14F-4D97-AF65-F5344CB8AC3E}">
        <p14:creationId xmlns:p14="http://schemas.microsoft.com/office/powerpoint/2010/main" val="3157473883"/>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692" y="625152"/>
            <a:ext cx="7236558" cy="653042"/>
          </a:xfrm>
        </p:spPr>
        <p:txBody>
          <a:bodyPr/>
          <a:lstStyle/>
          <a:p>
            <a:pPr>
              <a:defRPr/>
            </a:pPr>
            <a:r>
              <a:rPr lang="en-US" dirty="0"/>
              <a:t> </a:t>
            </a:r>
            <a:r>
              <a:rPr lang="en-US" altLang="en-US" dirty="0">
                <a:solidFill>
                  <a:schemeClr val="bg1"/>
                </a:solidFill>
                <a:latin typeface="Arial" panose="020B0604020202020204" pitchFamily="34" charset="0"/>
                <a:cs typeface="Arial" panose="020B0604020202020204" pitchFamily="34" charset="0"/>
              </a:rPr>
              <a:t>Quarterly Federal Reporting</a:t>
            </a:r>
            <a:br>
              <a:rPr lang="en-US" altLang="en-US" dirty="0">
                <a:solidFill>
                  <a:schemeClr val="bg1"/>
                </a:solidFill>
                <a:latin typeface="Arial" panose="020B0604020202020204" pitchFamily="34" charset="0"/>
                <a:cs typeface="Arial" panose="020B0604020202020204" pitchFamily="34" charset="0"/>
              </a:rPr>
            </a:br>
            <a:endParaRPr lang="en-US" dirty="0"/>
          </a:p>
        </p:txBody>
      </p:sp>
      <p:sp>
        <p:nvSpPr>
          <p:cNvPr id="3" name="TextBox 2">
            <a:extLst>
              <a:ext uri="{FF2B5EF4-FFF2-40B4-BE49-F238E27FC236}">
                <a16:creationId xmlns:a16="http://schemas.microsoft.com/office/drawing/2014/main" id="{484CE42D-98EF-4F74-A478-976443BA30CE}"/>
              </a:ext>
            </a:extLst>
          </p:cNvPr>
          <p:cNvSpPr txBox="1"/>
          <p:nvPr/>
        </p:nvSpPr>
        <p:spPr>
          <a:xfrm>
            <a:off x="111211" y="1278194"/>
            <a:ext cx="8659927" cy="335476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dirty="0">
                <a:solidFill>
                  <a:srgbClr val="003B5D"/>
                </a:solidFill>
                <a:latin typeface="Arial" panose="020B0604020202020204" pitchFamily="34" charset="0"/>
                <a:cs typeface="Arial" panose="020B0604020202020204" pitchFamily="34" charset="0"/>
              </a:rPr>
              <a:t>Each calendar quarter, the PIRL (Participant Individual Record Layout) report is submitted to the USDOL. </a:t>
            </a:r>
          </a:p>
          <a:p>
            <a:pPr marL="342900" indent="-342900">
              <a:buFont typeface="Arial" panose="020B0604020202020204" pitchFamily="34" charset="0"/>
              <a:buChar char="•"/>
            </a:pPr>
            <a:r>
              <a:rPr lang="en-US" sz="2400" dirty="0">
                <a:solidFill>
                  <a:srgbClr val="003B5D"/>
                </a:solidFill>
                <a:latin typeface="Arial" panose="020B0604020202020204" pitchFamily="34" charset="0"/>
                <a:cs typeface="Arial" panose="020B0604020202020204" pitchFamily="34" charset="0"/>
              </a:rPr>
              <a:t>The PIRL gathers data from both MOSES and Wage databases (SWIS and DUA)</a:t>
            </a:r>
          </a:p>
          <a:p>
            <a:pPr marL="342900" indent="-342900">
              <a:buFont typeface="Arial" panose="020B0604020202020204" pitchFamily="34" charset="0"/>
              <a:buChar char="•"/>
            </a:pPr>
            <a:r>
              <a:rPr lang="en-US" sz="2400" dirty="0">
                <a:solidFill>
                  <a:srgbClr val="003B5D"/>
                </a:solidFill>
                <a:latin typeface="Arial" panose="020B0604020202020204" pitchFamily="34" charset="0"/>
                <a:cs typeface="Arial" panose="020B0604020202020204" pitchFamily="34" charset="0"/>
              </a:rPr>
              <a:t>The PIRL contains both active participants as well as those that have exited up to 2 ½ years ago! </a:t>
            </a:r>
          </a:p>
          <a:p>
            <a:pPr marL="342900" indent="-342900">
              <a:buFont typeface="Arial" panose="020B0604020202020204" pitchFamily="34" charset="0"/>
              <a:buChar char="•"/>
            </a:pPr>
            <a:r>
              <a:rPr lang="en-US" sz="2400" dirty="0">
                <a:solidFill>
                  <a:srgbClr val="003B5D"/>
                </a:solidFill>
                <a:latin typeface="Arial" panose="020B0604020202020204" pitchFamily="34" charset="0"/>
                <a:cs typeface="Arial" panose="020B0604020202020204" pitchFamily="34" charset="0"/>
              </a:rPr>
              <a:t>Once submitted, the data in the PIRL is used to calculate our federal performance for the quarter.</a:t>
            </a:r>
          </a:p>
          <a:p>
            <a:pPr marL="342900" indent="-342900">
              <a:buFont typeface="Arial" panose="020B0604020202020204" pitchFamily="34" charset="0"/>
              <a:buChar char="•"/>
            </a:pPr>
            <a:endParaRPr lang="en-US" sz="2000" dirty="0">
              <a:solidFill>
                <a:schemeClr val="tx2"/>
              </a:solidFill>
              <a:latin typeface="Century Gothic"/>
            </a:endParaRPr>
          </a:p>
        </p:txBody>
      </p:sp>
      <p:sp>
        <p:nvSpPr>
          <p:cNvPr id="4" name="TextBox 3"/>
          <p:cNvSpPr txBox="1"/>
          <p:nvPr/>
        </p:nvSpPr>
        <p:spPr>
          <a:xfrm>
            <a:off x="0" y="4675078"/>
            <a:ext cx="4615110" cy="584775"/>
          </a:xfrm>
          <a:prstGeom prst="rect">
            <a:avLst/>
          </a:prstGeom>
          <a:noFill/>
        </p:spPr>
        <p:txBody>
          <a:bodyPr wrap="none" lIns="91440" tIns="45720" rIns="91440" bIns="45720" rtlCol="0" anchor="t">
            <a:spAutoFit/>
          </a:bodyPr>
          <a:lstStyle/>
          <a:p>
            <a:r>
              <a:rPr lang="en-US" sz="1600" dirty="0">
                <a:solidFill>
                  <a:srgbClr val="003B5D"/>
                </a:solidFill>
                <a:latin typeface="Arial" panose="020B0604020202020204" pitchFamily="34" charset="0"/>
                <a:cs typeface="Arial" panose="020B0604020202020204" pitchFamily="34" charset="0"/>
                <a:hlinkClick r:id="rId3"/>
              </a:rPr>
              <a:t>SWIS = State Wage Interchange System</a:t>
            </a:r>
            <a:endParaRPr lang="en-US" sz="1600" dirty="0">
              <a:solidFill>
                <a:srgbClr val="003B5D"/>
              </a:solidFill>
              <a:latin typeface="Arial" panose="020B0604020202020204" pitchFamily="34" charset="0"/>
              <a:cs typeface="Arial" panose="020B0604020202020204" pitchFamily="34" charset="0"/>
            </a:endParaRPr>
          </a:p>
          <a:p>
            <a:r>
              <a:rPr lang="en-US" sz="1600" dirty="0">
                <a:solidFill>
                  <a:srgbClr val="003B5D"/>
                </a:solidFill>
                <a:latin typeface="Arial" panose="020B0604020202020204" pitchFamily="34" charset="0"/>
                <a:cs typeface="Arial" panose="020B0604020202020204" pitchFamily="34" charset="0"/>
              </a:rPr>
              <a:t>DUA = Department of Unemployment Assistance</a:t>
            </a:r>
          </a:p>
        </p:txBody>
      </p:sp>
      <p:graphicFrame>
        <p:nvGraphicFramePr>
          <p:cNvPr id="9" name="Diagram 8" descr="Graphic of PIRL data sources.">
            <a:extLst>
              <a:ext uri="{FF2B5EF4-FFF2-40B4-BE49-F238E27FC236}">
                <a16:creationId xmlns:a16="http://schemas.microsoft.com/office/drawing/2014/main" id="{97FDA2AE-9069-4B0A-8B4C-19DA4F155EA3}"/>
              </a:ext>
            </a:extLst>
          </p:cNvPr>
          <p:cNvGraphicFramePr/>
          <p:nvPr>
            <p:extLst>
              <p:ext uri="{D42A27DB-BD31-4B8C-83A1-F6EECF244321}">
                <p14:modId xmlns:p14="http://schemas.microsoft.com/office/powerpoint/2010/main" val="658228326"/>
              </p:ext>
            </p:extLst>
          </p:nvPr>
        </p:nvGraphicFramePr>
        <p:xfrm>
          <a:off x="3742115" y="4039987"/>
          <a:ext cx="5307196" cy="26874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7"/>
          <p:cNvSpPr>
            <a:spLocks noGrp="1"/>
          </p:cNvSpPr>
          <p:nvPr>
            <p:ph type="sldNum" sz="quarter" idx="12"/>
          </p:nvPr>
        </p:nvSpPr>
        <p:spPr/>
        <p:txBody>
          <a:bodyPr/>
          <a:lstStyle/>
          <a:p>
            <a:pPr>
              <a:defRPr/>
            </a:pPr>
            <a:fld id="{74F09C78-A5A4-4B88-8359-600D9E4EE72B}" type="slidenum">
              <a:rPr lang="en-US" dirty="0" smtClean="0"/>
              <a:pPr>
                <a:defRPr/>
              </a:pPr>
              <a:t>4</a:t>
            </a:fld>
            <a:endParaRPr lang="en-US" dirty="0"/>
          </a:p>
        </p:txBody>
      </p:sp>
    </p:spTree>
    <p:extLst>
      <p:ext uri="{BB962C8B-B14F-4D97-AF65-F5344CB8AC3E}">
        <p14:creationId xmlns:p14="http://schemas.microsoft.com/office/powerpoint/2010/main" val="1017171070"/>
      </p:ext>
    </p:extLst>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53" name="Shape 353"/>
          <p:cNvSpPr>
            <a:spLocks noGrp="1"/>
          </p:cNvSpPr>
          <p:nvPr>
            <p:ph type="title" idx="4294967295"/>
          </p:nvPr>
        </p:nvSpPr>
        <p:spPr>
          <a:xfrm>
            <a:off x="499744" y="386080"/>
            <a:ext cx="8325168" cy="506412"/>
          </a:xfrm>
          <a:prstGeom prst="roundRect">
            <a:avLst>
              <a:gd name="adj" fmla="val 4680"/>
            </a:avLst>
          </a:prstGeom>
          <a:noFill/>
          <a:ln>
            <a:noFill/>
            <a:prstDash/>
          </a:ln>
          <a:effectLst/>
        </p:spPr>
        <p:txBody>
          <a:bodyPr rot="0" spcFirstLastPara="0"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 typeface="Arial"/>
              <a:buNone/>
              <a:tabLst/>
              <a:defRPr/>
            </a:pPr>
            <a:r>
              <a:rPr kumimoji="0" lang="en-US" sz="3600" b="0" i="0" u="none" strike="noStrike" kern="1200" cap="none" spc="0" normalizeH="0" baseline="0" noProof="0" dirty="0">
                <a:ln>
                  <a:noFill/>
                </a:ln>
                <a:solidFill>
                  <a:schemeClr val="bg1"/>
                </a:solidFill>
                <a:effectLst/>
                <a:uLnTx/>
                <a:uFillTx/>
                <a:latin typeface="Arial" panose="020B0604020202020204" pitchFamily="34" charset="0"/>
                <a:ea typeface="Arial"/>
                <a:cs typeface="Arial" panose="020B0604020202020204" pitchFamily="34" charset="0"/>
                <a:sym typeface="Arial"/>
              </a:rPr>
              <a:t>Exclusions from Performance</a:t>
            </a:r>
          </a:p>
        </p:txBody>
      </p:sp>
      <p:sp>
        <p:nvSpPr>
          <p:cNvPr id="352" name="Shape 352"/>
          <p:cNvSpPr txBox="1">
            <a:spLocks noGrp="1"/>
          </p:cNvSpPr>
          <p:nvPr>
            <p:ph type="body" idx="4294967295"/>
          </p:nvPr>
        </p:nvSpPr>
        <p:spPr>
          <a:xfrm>
            <a:off x="409416" y="1400302"/>
            <a:ext cx="8325168" cy="4446587"/>
          </a:xfrm>
          <a:prstGeom prst="rect">
            <a:avLst/>
          </a:prstGeom>
          <a:noFill/>
          <a:ln>
            <a:noFill/>
          </a:ln>
        </p:spPr>
        <p:txBody>
          <a:bodyPr lIns="91425" tIns="45700" rIns="91425" bIns="45700" anchor="t" anchorCtr="0">
            <a:noAutofit/>
          </a:bodyPr>
          <a:lstStyle/>
          <a:p>
            <a:pPr marL="342900" marR="0" lvl="0" indent="-342900" algn="l" rtl="0">
              <a:lnSpc>
                <a:spcPct val="80000"/>
              </a:lnSpc>
              <a:spcBef>
                <a:spcPts val="0"/>
              </a:spcBef>
              <a:spcAft>
                <a:spcPts val="0"/>
              </a:spcAft>
              <a:buClr>
                <a:srgbClr val="7F7F7F"/>
              </a:buClr>
              <a:buSzPct val="100000"/>
              <a:buFont typeface="Arial"/>
              <a:buChar char="•"/>
            </a:pPr>
            <a:r>
              <a:rPr lang="en-US" sz="2400" b="0" i="0" u="none" strike="noStrike" cap="none" dirty="0">
                <a:solidFill>
                  <a:srgbClr val="003B5D"/>
                </a:solidFill>
                <a:ea typeface="Questrial"/>
                <a:cs typeface="Questrial"/>
                <a:sym typeface="Questrial"/>
              </a:rPr>
              <a:t>Must be </a:t>
            </a:r>
            <a:r>
              <a:rPr lang="en-US" sz="2400" b="1" i="1" u="none" strike="noStrike" cap="none" dirty="0">
                <a:solidFill>
                  <a:srgbClr val="003B5D"/>
                </a:solidFill>
                <a:ea typeface="Questrial"/>
                <a:cs typeface="Questrial"/>
                <a:sym typeface="Questrial"/>
              </a:rPr>
              <a:t>documented (</a:t>
            </a:r>
            <a:r>
              <a:rPr lang="en-US" sz="2400" i="1" u="none" strike="noStrike" cap="none" dirty="0">
                <a:solidFill>
                  <a:srgbClr val="003B5D"/>
                </a:solidFill>
                <a:ea typeface="Questrial"/>
                <a:cs typeface="Questrial"/>
                <a:sym typeface="Questrial"/>
              </a:rPr>
              <a:t>scrutinized rigorously by feds</a:t>
            </a:r>
            <a:r>
              <a:rPr lang="en-US" sz="2400" b="1" i="1" u="none" strike="noStrike" cap="none" dirty="0">
                <a:solidFill>
                  <a:srgbClr val="003B5D"/>
                </a:solidFill>
                <a:ea typeface="Questrial"/>
                <a:cs typeface="Questrial"/>
                <a:sym typeface="Questrial"/>
              </a:rPr>
              <a:t>)</a:t>
            </a:r>
            <a:endParaRPr lang="en-US" sz="2400" b="0" i="0" u="none" strike="noStrike" cap="none"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ea typeface="Questrial"/>
              <a:cs typeface="Questrial"/>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Institutionalized</a:t>
            </a:r>
            <a:r>
              <a:rPr lang="en-US" sz="1600" dirty="0">
                <a:solidFill>
                  <a:srgbClr val="003B5D"/>
                </a:solidFill>
              </a:rPr>
              <a:t>: The participant exits the program because the participant has become incarcerated in a correctional institution or has become a resident of an institution or facility providing 24-hour support such as a hospital or treatment center during the course of receiving services as a participant and is unable to receive services.</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Medical Care</a:t>
            </a:r>
            <a:r>
              <a:rPr lang="en-US" sz="1600" dirty="0">
                <a:solidFill>
                  <a:srgbClr val="003B5D"/>
                </a:solidFill>
              </a:rPr>
              <a:t>: The participant exits the program because of medical treatment and that treatment is expected to last longer than 90 days and precludes entry into unsubsidized employment or continued participation in the program.</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r>
              <a:rPr lang="en-US" sz="1800" b="1" dirty="0">
                <a:solidFill>
                  <a:srgbClr val="003B5D"/>
                </a:solidFill>
              </a:rPr>
              <a:t>Deceased:</a:t>
            </a:r>
            <a:r>
              <a:rPr lang="en-US" sz="1600" dirty="0">
                <a:solidFill>
                  <a:srgbClr val="003B5D"/>
                </a:solidFill>
              </a:rPr>
              <a:t> The participant is deceased.</a:t>
            </a:r>
            <a:endParaRPr lang="en-US" sz="1600" dirty="0">
              <a:solidFill>
                <a:srgbClr val="003B5D"/>
              </a:solidFill>
              <a:cs typeface="Calibri"/>
            </a:endParaRPr>
          </a:p>
          <a:p>
            <a:pPr lvl="1" indent="-342900">
              <a:lnSpc>
                <a:spcPct val="80000"/>
              </a:lnSpc>
              <a:spcBef>
                <a:spcPts val="0"/>
              </a:spcBef>
              <a:spcAft>
                <a:spcPts val="0"/>
              </a:spcAft>
              <a:buClr>
                <a:srgbClr val="7F7F7F"/>
              </a:buClr>
              <a:buSzPct val="100000"/>
              <a:buFont typeface="Arial"/>
              <a:buChar char="•"/>
            </a:pPr>
            <a:endParaRPr lang="en-US" sz="1600" dirty="0">
              <a:solidFill>
                <a:srgbClr val="003B5D"/>
              </a:solidFill>
              <a:cs typeface="Calibri"/>
            </a:endParaRPr>
          </a:p>
          <a:p>
            <a:pPr lvl="1" indent="-342900">
              <a:lnSpc>
                <a:spcPct val="80000"/>
              </a:lnSpc>
              <a:spcBef>
                <a:spcPts val="0"/>
              </a:spcBef>
              <a:buClr>
                <a:srgbClr val="7F7F7F"/>
              </a:buClr>
              <a:buSzPct val="100000"/>
              <a:buFont typeface="Arial"/>
              <a:buChar char="•"/>
            </a:pPr>
            <a:r>
              <a:rPr lang="en-US" sz="1800" b="1" dirty="0">
                <a:solidFill>
                  <a:srgbClr val="003B5D"/>
                </a:solidFill>
                <a:ea typeface="Questrial"/>
                <a:cs typeface="Questrial"/>
                <a:sym typeface="Questrial"/>
              </a:rPr>
              <a:t>Reservist Called to Active Duty: </a:t>
            </a:r>
            <a:r>
              <a:rPr lang="en-US" sz="1600" dirty="0">
                <a:solidFill>
                  <a:srgbClr val="003B5D"/>
                </a:solidFill>
              </a:rPr>
              <a:t>The participant exits the program because the participant is a member of the National Guard or other reserve military unit of the armed forces and is called to active duty for at least 90 days. </a:t>
            </a:r>
            <a:endParaRPr lang="en-US" sz="1600" dirty="0">
              <a:solidFill>
                <a:srgbClr val="003B5D"/>
              </a:solidFill>
              <a:ea typeface="Questrial"/>
              <a:cs typeface="Questrial"/>
            </a:endParaRPr>
          </a:p>
          <a:p>
            <a:pPr marL="393700" lvl="1" indent="0">
              <a:lnSpc>
                <a:spcPct val="80000"/>
              </a:lnSpc>
              <a:spcBef>
                <a:spcPts val="0"/>
              </a:spcBef>
              <a:buClr>
                <a:srgbClr val="7F7F7F"/>
              </a:buClr>
              <a:buSzPct val="100000"/>
              <a:buNone/>
            </a:pPr>
            <a:endParaRPr lang="en-US" dirty="0">
              <a:solidFill>
                <a:srgbClr val="003B5D"/>
              </a:solidFill>
              <a:ea typeface="Questrial"/>
              <a:cs typeface="Questrial"/>
            </a:endParaRPr>
          </a:p>
          <a:p>
            <a:pPr lvl="1" indent="-342900">
              <a:lnSpc>
                <a:spcPct val="80000"/>
              </a:lnSpc>
              <a:spcBef>
                <a:spcPts val="0"/>
              </a:spcBef>
              <a:buClr>
                <a:srgbClr val="7F7F7F"/>
              </a:buClr>
              <a:buSzPct val="100000"/>
              <a:buFont typeface="Arial"/>
              <a:buChar char="•"/>
            </a:pPr>
            <a:r>
              <a:rPr lang="en-US" sz="1800" b="1" i="0" u="none" strike="noStrike" cap="none" dirty="0">
                <a:solidFill>
                  <a:srgbClr val="003B5D"/>
                </a:solidFill>
                <a:ea typeface="Questrial"/>
                <a:cs typeface="Questrial"/>
                <a:sym typeface="Questrial"/>
              </a:rPr>
              <a:t>Youth Mandated to Relocation Program/Foster Care: </a:t>
            </a:r>
            <a:r>
              <a:rPr lang="en-US" sz="1600" dirty="0">
                <a:solidFill>
                  <a:srgbClr val="003B5D"/>
                </a:solidFill>
              </a:rPr>
              <a:t>The participant is in the foster care system as defined in </a:t>
            </a:r>
            <a:r>
              <a:rPr lang="en-US" sz="1600" dirty="0">
                <a:solidFill>
                  <a:srgbClr val="003B5D"/>
                </a:solidFill>
                <a:hlinkClick r:id="rId3"/>
              </a:rPr>
              <a:t>45 CFR 1355.20(a) </a:t>
            </a:r>
            <a:r>
              <a:rPr lang="en-US" sz="1600" dirty="0">
                <a:solidFill>
                  <a:srgbClr val="003B5D"/>
                </a:solidFill>
              </a:rPr>
              <a:t>and exits the program because the participant has moved from the local workforce area as part of such a program or system.</a:t>
            </a:r>
            <a:r>
              <a:rPr lang="en-US" sz="1600" dirty="0"/>
              <a:t> </a:t>
            </a:r>
            <a:endParaRPr lang="en-US" sz="1600" dirty="0">
              <a:sym typeface="Questrial"/>
            </a:endParaRPr>
          </a:p>
          <a:p>
            <a:pPr marL="400050" lvl="1" indent="0">
              <a:lnSpc>
                <a:spcPct val="80000"/>
              </a:lnSpc>
              <a:spcBef>
                <a:spcPts val="0"/>
              </a:spcBef>
              <a:spcAft>
                <a:spcPts val="0"/>
              </a:spcAft>
              <a:buClr>
                <a:srgbClr val="7F7F7F"/>
              </a:buClr>
              <a:buSzPct val="100000"/>
              <a:buNone/>
            </a:pPr>
            <a:endParaRPr lang="en-US" sz="2000" b="0" i="0" u="none" strike="noStrike" cap="none" dirty="0">
              <a:solidFill>
                <a:srgbClr val="7F7F7F"/>
              </a:solidFill>
              <a:ea typeface="Questrial"/>
              <a:cs typeface="Questrial"/>
              <a:sym typeface="Questrial"/>
            </a:endParaRPr>
          </a:p>
          <a:p>
            <a:pPr marL="342900" marR="0" lvl="0" indent="-342900" algn="l" rtl="0">
              <a:lnSpc>
                <a:spcPct val="80000"/>
              </a:lnSpc>
              <a:spcBef>
                <a:spcPts val="480"/>
              </a:spcBef>
              <a:spcAft>
                <a:spcPts val="0"/>
              </a:spcAft>
              <a:buClr>
                <a:srgbClr val="7F7F7F"/>
              </a:buClr>
              <a:buSzPct val="25000"/>
              <a:buFont typeface="Arial"/>
              <a:buNone/>
            </a:pPr>
            <a:endParaRPr lang="en-US" sz="2400" b="0" i="0" u="none" strike="noStrike" cap="none" dirty="0">
              <a:solidFill>
                <a:srgbClr val="7F7F7F"/>
              </a:solidFill>
              <a:ea typeface="Questrial"/>
              <a:cs typeface="Questrial"/>
              <a:sym typeface="Questrial"/>
            </a:endParaRPr>
          </a:p>
        </p:txBody>
      </p:sp>
      <p:sp>
        <p:nvSpPr>
          <p:cNvPr id="7" name="Slide Number Placeholder 6"/>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40</a:t>
            </a:fld>
            <a:endParaRPr lang="en-US" b="0" i="0" u="none" strike="noStrike" cap="none" dirty="0">
              <a:solidFill>
                <a:srgbClr val="595959"/>
              </a:solidFill>
              <a:latin typeface="Questrial"/>
              <a:ea typeface="Questrial"/>
              <a:cs typeface="Questrial"/>
              <a:sym typeface="Questrial"/>
            </a:endParaRPr>
          </a:p>
        </p:txBody>
      </p:sp>
    </p:spTree>
    <p:extLst>
      <p:ext uri="{BB962C8B-B14F-4D97-AF65-F5344CB8AC3E}">
        <p14:creationId xmlns:p14="http://schemas.microsoft.com/office/powerpoint/2010/main" val="3207362576"/>
      </p:ext>
    </p:extLst>
  </p:cSld>
  <p:clrMapOvr>
    <a:masterClrMapping/>
  </p:clrMapOvr>
  <p:transition spd="slow">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8">
          <a:extLst>
            <a:ext uri="{FF2B5EF4-FFF2-40B4-BE49-F238E27FC236}">
              <a16:creationId xmlns:a16="http://schemas.microsoft.com/office/drawing/2014/main" id="{5788D520-796E-6382-45DD-6D0101614F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426EF-B074-8A41-E110-F7D9F84B9C57}"/>
              </a:ext>
            </a:extLst>
          </p:cNvPr>
          <p:cNvSpPr>
            <a:spLocks noGrp="1"/>
          </p:cNvSpPr>
          <p:nvPr>
            <p:ph type="title" idx="4294967295"/>
          </p:nvPr>
        </p:nvSpPr>
        <p:spPr>
          <a:xfrm>
            <a:off x="499744" y="372223"/>
            <a:ext cx="7131050" cy="941041"/>
          </a:xfrm>
        </p:spPr>
        <p:txBody>
          <a:bodyPr/>
          <a:lstStyle/>
          <a:p>
            <a:r>
              <a:rPr lang="en-US" dirty="0">
                <a:solidFill>
                  <a:schemeClr val="bg1"/>
                </a:solidFill>
                <a:latin typeface="Arial" panose="020B0604020202020204" pitchFamily="34" charset="0"/>
                <a:ea typeface="Arial"/>
                <a:cs typeface="Arial" panose="020B0604020202020204" pitchFamily="34" charset="0"/>
                <a:sym typeface="Arial"/>
              </a:rPr>
              <a:t>Exclusions from Performance</a:t>
            </a:r>
            <a:br>
              <a:rPr lang="en-US" dirty="0">
                <a:solidFill>
                  <a:schemeClr val="bg1"/>
                </a:solidFill>
                <a:latin typeface="Arial" panose="020B0604020202020204" pitchFamily="34" charset="0"/>
                <a:ea typeface="Arial"/>
                <a:cs typeface="Arial" panose="020B0604020202020204" pitchFamily="34" charset="0"/>
                <a:sym typeface="Arial"/>
              </a:rPr>
            </a:br>
            <a:endParaRPr lang="en-US" dirty="0"/>
          </a:p>
        </p:txBody>
      </p:sp>
      <p:pic>
        <p:nvPicPr>
          <p:cNvPr id="3" name="Picture 2" descr="Screenshot of the exclusions available in Moses">
            <a:extLst>
              <a:ext uri="{FF2B5EF4-FFF2-40B4-BE49-F238E27FC236}">
                <a16:creationId xmlns:a16="http://schemas.microsoft.com/office/drawing/2014/main" id="{8DE2AE9E-41F7-28B4-7932-DE7E51B01B16}"/>
              </a:ext>
            </a:extLst>
          </p:cNvPr>
          <p:cNvPicPr>
            <a:picLocks noChangeAspect="1"/>
          </p:cNvPicPr>
          <p:nvPr/>
        </p:nvPicPr>
        <p:blipFill>
          <a:blip r:embed="rId3"/>
          <a:stretch>
            <a:fillRect/>
          </a:stretch>
        </p:blipFill>
        <p:spPr>
          <a:xfrm>
            <a:off x="634698" y="1224007"/>
            <a:ext cx="7836347" cy="4606003"/>
          </a:xfrm>
          <a:prstGeom prst="rect">
            <a:avLst/>
          </a:prstGeom>
        </p:spPr>
      </p:pic>
      <p:sp>
        <p:nvSpPr>
          <p:cNvPr id="9" name="Rectangle 8" descr="Screenshot of the exclusions available in Moses">
            <a:extLst>
              <a:ext uri="{FF2B5EF4-FFF2-40B4-BE49-F238E27FC236}">
                <a16:creationId xmlns:a16="http://schemas.microsoft.com/office/drawing/2014/main" id="{3DBE4E98-1373-866E-BFBD-E9D7C5FF4057}"/>
              </a:ext>
            </a:extLst>
          </p:cNvPr>
          <p:cNvSpPr/>
          <p:nvPr/>
        </p:nvSpPr>
        <p:spPr>
          <a:xfrm>
            <a:off x="5054885" y="4048018"/>
            <a:ext cx="554805" cy="13356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descr="Screenshot of the exclusions available in Moses">
            <a:extLst>
              <a:ext uri="{FF2B5EF4-FFF2-40B4-BE49-F238E27FC236}">
                <a16:creationId xmlns:a16="http://schemas.microsoft.com/office/drawing/2014/main" id="{C2DB53AE-66FB-689A-FA66-081ADC96C75E}"/>
              </a:ext>
            </a:extLst>
          </p:cNvPr>
          <p:cNvSpPr/>
          <p:nvPr/>
        </p:nvSpPr>
        <p:spPr>
          <a:xfrm>
            <a:off x="5054885" y="4859676"/>
            <a:ext cx="801385" cy="32729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Screenshot of the exclusions available in Moses">
            <a:extLst>
              <a:ext uri="{FF2B5EF4-FFF2-40B4-BE49-F238E27FC236}">
                <a16:creationId xmlns:a16="http://schemas.microsoft.com/office/drawing/2014/main" id="{D818BC0D-5EAE-30F7-77BA-89D602FC3269}"/>
              </a:ext>
            </a:extLst>
          </p:cNvPr>
          <p:cNvPicPr>
            <a:picLocks noChangeAspect="1"/>
          </p:cNvPicPr>
          <p:nvPr/>
        </p:nvPicPr>
        <p:blipFill>
          <a:blip r:embed="rId4"/>
          <a:stretch>
            <a:fillRect/>
          </a:stretch>
        </p:blipFill>
        <p:spPr>
          <a:xfrm>
            <a:off x="5054885" y="5714961"/>
            <a:ext cx="3240256" cy="991790"/>
          </a:xfrm>
          <a:prstGeom prst="rect">
            <a:avLst/>
          </a:prstGeom>
        </p:spPr>
      </p:pic>
      <p:sp>
        <p:nvSpPr>
          <p:cNvPr id="11" name="Rectangle 10" descr="Screenshot of the exclusions available in Moses">
            <a:extLst>
              <a:ext uri="{FF2B5EF4-FFF2-40B4-BE49-F238E27FC236}">
                <a16:creationId xmlns:a16="http://schemas.microsoft.com/office/drawing/2014/main" id="{81C3C485-FB34-6C73-0A43-3A92EF0B895F}"/>
              </a:ext>
            </a:extLst>
          </p:cNvPr>
          <p:cNvSpPr/>
          <p:nvPr/>
        </p:nvSpPr>
        <p:spPr>
          <a:xfrm>
            <a:off x="5054885" y="5969286"/>
            <a:ext cx="2085899" cy="35624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400D740-C91D-F5CE-EC23-A40CE42602A4}"/>
              </a:ext>
            </a:extLst>
          </p:cNvPr>
          <p:cNvSpPr>
            <a:spLocks noGrp="1"/>
          </p:cNvSpPr>
          <p:nvPr>
            <p:ph type="sldNum" sz="quarter" idx="12"/>
          </p:nvPr>
        </p:nvSpPr>
        <p:spPr/>
        <p:txBody>
          <a:bodyPr/>
          <a:lstStyle/>
          <a:p>
            <a:pPr marL="0" marR="0" lvl="0" indent="0" rtl="0">
              <a:lnSpc>
                <a:spcPct val="100000"/>
              </a:lnSpc>
              <a:spcBef>
                <a:spcPts val="0"/>
              </a:spcBef>
              <a:spcAft>
                <a:spcPts val="0"/>
              </a:spcAft>
              <a:buClr>
                <a:srgbClr val="595959"/>
              </a:buClr>
              <a:buSzPct val="25000"/>
              <a:buFont typeface="Questrial"/>
              <a:buNone/>
            </a:pPr>
            <a:fld id="{00000000-1234-1234-1234-123412341234}" type="slidenum">
              <a:rPr lang="en-US" b="0" i="0" u="none" strike="noStrike" cap="none" smtClean="0">
                <a:solidFill>
                  <a:srgbClr val="595959"/>
                </a:solidFill>
                <a:latin typeface="Questrial"/>
                <a:ea typeface="Questrial"/>
                <a:cs typeface="Questrial"/>
                <a:sym typeface="Questrial"/>
              </a:rPr>
              <a:pPr marL="0" marR="0" lvl="0" indent="0" rtl="0">
                <a:lnSpc>
                  <a:spcPct val="100000"/>
                </a:lnSpc>
                <a:spcBef>
                  <a:spcPts val="0"/>
                </a:spcBef>
                <a:spcAft>
                  <a:spcPts val="0"/>
                </a:spcAft>
                <a:buClr>
                  <a:srgbClr val="595959"/>
                </a:buClr>
                <a:buSzPct val="25000"/>
                <a:buFont typeface="Questrial"/>
                <a:buNone/>
              </a:pPr>
              <a:t>41</a:t>
            </a:fld>
            <a:endParaRPr lang="en-US" b="0" i="0" u="none" strike="noStrike" cap="none" dirty="0">
              <a:solidFill>
                <a:srgbClr val="595959"/>
              </a:solidFill>
              <a:latin typeface="Questrial"/>
              <a:ea typeface="Questrial"/>
              <a:cs typeface="Questrial"/>
              <a:sym typeface="Questrial"/>
            </a:endParaRPr>
          </a:p>
        </p:txBody>
      </p:sp>
    </p:spTree>
    <p:extLst>
      <p:ext uri="{BB962C8B-B14F-4D97-AF65-F5344CB8AC3E}">
        <p14:creationId xmlns:p14="http://schemas.microsoft.com/office/powerpoint/2010/main" val="803423215"/>
      </p:ext>
    </p:extLst>
  </p:cSld>
  <p:clrMapOvr>
    <a:masterClrMapping/>
  </p:clrMapOvr>
  <p:transition spd="slow">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406400" y="346883"/>
            <a:ext cx="7467600" cy="5909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Tx/>
              <a:buNone/>
              <a:tabLst/>
              <a:defRPr/>
            </a:pPr>
            <a:r>
              <a:rPr kumimoji="0" lang="en-US" sz="3600" b="0" i="0" u="none" strike="noStrike" kern="1200" cap="none" spc="0" normalizeH="0" baseline="0" noProof="0" dirty="0">
                <a:ln>
                  <a:noFill/>
                </a:ln>
                <a:solidFill>
                  <a:schemeClr val="bg1"/>
                </a:solidFill>
                <a:effectLst>
                  <a:outerShdw blurRad="63500" dist="38100" dir="5400000" algn="t" rotWithShape="0">
                    <a:prstClr val="black">
                      <a:alpha val="25000"/>
                    </a:prstClr>
                  </a:outerShdw>
                </a:effectLst>
                <a:uLnTx/>
                <a:uFillTx/>
                <a:latin typeface="Arial" panose="020B0604020202020204" pitchFamily="34" charset="0"/>
                <a:ea typeface="+mn-ea"/>
                <a:cs typeface="Arial" panose="020B0604020202020204" pitchFamily="34" charset="0"/>
                <a:sym typeface="Arial"/>
              </a:rPr>
              <a:t>Key MOSES Data Entry Points</a:t>
            </a:r>
            <a:endParaRPr kumimoji="0" lang="en-US" sz="3600" b="0" i="0" u="none" strike="noStrike" kern="1200" cap="none" spc="0" normalizeH="0" baseline="0" noProof="0" dirty="0">
              <a:ln>
                <a:noFill/>
              </a:ln>
              <a:solidFill>
                <a:schemeClr val="bg1"/>
              </a:solidFill>
              <a:effectLst>
                <a:outerShdw blurRad="63500" dist="38100" dir="5400000" algn="t" rotWithShape="0">
                  <a:prstClr val="black">
                    <a:alpha val="25000"/>
                  </a:prstClr>
                </a:outerShdw>
              </a:effectLst>
              <a:uLnTx/>
              <a:uFillTx/>
              <a:latin typeface="Arial" panose="020B0604020202020204" pitchFamily="34" charset="0"/>
              <a:ea typeface="+mn-ea"/>
              <a:cs typeface="Arial" panose="020B0604020202020204" pitchFamily="34" charset="0"/>
            </a:endParaRPr>
          </a:p>
        </p:txBody>
      </p:sp>
      <p:graphicFrame>
        <p:nvGraphicFramePr>
          <p:cNvPr id="5" name="Content Placeholder 9"/>
          <p:cNvGraphicFramePr>
            <a:graphicFrameLocks/>
          </p:cNvGraphicFramePr>
          <p:nvPr>
            <p:extLst>
              <p:ext uri="{D42A27DB-BD31-4B8C-83A1-F6EECF244321}">
                <p14:modId xmlns:p14="http://schemas.microsoft.com/office/powerpoint/2010/main" val="3156585412"/>
              </p:ext>
            </p:extLst>
          </p:nvPr>
        </p:nvGraphicFramePr>
        <p:xfrm>
          <a:off x="100584" y="1246909"/>
          <a:ext cx="8951976" cy="4421980"/>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20000"/>
                    </a:ext>
                  </a:extLst>
                </a:gridCol>
                <a:gridCol w="5304875">
                  <a:extLst>
                    <a:ext uri="{9D8B030D-6E8A-4147-A177-3AD203B41FA5}">
                      <a16:colId xmlns:a16="http://schemas.microsoft.com/office/drawing/2014/main" val="20001"/>
                    </a:ext>
                  </a:extLst>
                </a:gridCol>
              </a:tblGrid>
              <a:tr h="347128">
                <a:tc>
                  <a:txBody>
                    <a:bodyPr/>
                    <a:lstStyle/>
                    <a:p>
                      <a:pPr marL="0" marR="0" algn="ctr">
                        <a:lnSpc>
                          <a:spcPct val="115000"/>
                        </a:lnSpc>
                        <a:spcBef>
                          <a:spcPts val="0"/>
                        </a:spcBef>
                        <a:spcAft>
                          <a:spcPts val="0"/>
                        </a:spcAft>
                      </a:pPr>
                      <a:r>
                        <a:rPr lang="en-US" sz="1600" dirty="0">
                          <a:solidFill>
                            <a:schemeClr val="tx2"/>
                          </a:solidFill>
                          <a:effectLst/>
                          <a:latin typeface="Arial" panose="020B0604020202020204" pitchFamily="34" charset="0"/>
                          <a:cs typeface="Arial" panose="020B0604020202020204" pitchFamily="34" charset="0"/>
                        </a:rPr>
                        <a:t>Performance</a:t>
                      </a:r>
                      <a:r>
                        <a:rPr lang="en-US" sz="1600" dirty="0">
                          <a:solidFill>
                            <a:schemeClr val="tx2"/>
                          </a:solidFill>
                          <a:effectLst/>
                          <a:latin typeface="Century Gothic"/>
                        </a:rPr>
                        <a:t> Measure</a:t>
                      </a:r>
                      <a:endParaRPr lang="en-US" sz="1600" dirty="0">
                        <a:solidFill>
                          <a:schemeClr val="tx2"/>
                        </a:solidFill>
                        <a:effectLst/>
                        <a:latin typeface="Century Gothic"/>
                        <a:ea typeface="Calibri"/>
                        <a:cs typeface="Times New Roman"/>
                      </a:endParaRPr>
                    </a:p>
                  </a:txBody>
                  <a:tcPr marL="63224" marR="63224" marT="0" marB="0"/>
                </a:tc>
                <a:tc>
                  <a:txBody>
                    <a:bodyPr/>
                    <a:lstStyle/>
                    <a:p>
                      <a:pPr marL="0" marR="0" algn="ctr">
                        <a:lnSpc>
                          <a:spcPct val="115000"/>
                        </a:lnSpc>
                        <a:spcBef>
                          <a:spcPts val="0"/>
                        </a:spcBef>
                        <a:spcAft>
                          <a:spcPts val="0"/>
                        </a:spcAft>
                      </a:pPr>
                      <a:r>
                        <a:rPr lang="en-US" sz="1600" b="1" kern="1200" dirty="0">
                          <a:solidFill>
                            <a:schemeClr val="tx2"/>
                          </a:solidFill>
                          <a:effectLst/>
                          <a:latin typeface="Arial" panose="020B0604020202020204" pitchFamily="34" charset="0"/>
                          <a:ea typeface="+mn-ea"/>
                          <a:cs typeface="Arial" panose="020B0604020202020204" pitchFamily="34" charset="0"/>
                        </a:rPr>
                        <a:t>Tracking Point</a:t>
                      </a:r>
                    </a:p>
                  </a:txBody>
                  <a:tcPr marL="63224" marR="63224" marT="0" marB="0"/>
                </a:tc>
                <a:extLst>
                  <a:ext uri="{0D108BD9-81ED-4DB2-BD59-A6C34878D82A}">
                    <a16:rowId xmlns:a16="http://schemas.microsoft.com/office/drawing/2014/main" val="10000"/>
                  </a:ext>
                </a:extLst>
              </a:tr>
              <a:tr h="933777">
                <a:tc>
                  <a:txBody>
                    <a:bodyPr/>
                    <a:lstStyle/>
                    <a:p>
                      <a:pPr marL="0" marR="0">
                        <a:lnSpc>
                          <a:spcPct val="115000"/>
                        </a:lnSpc>
                        <a:spcBef>
                          <a:spcPts val="0"/>
                        </a:spcBef>
                        <a:spcAft>
                          <a:spcPts val="0"/>
                        </a:spcAft>
                      </a:pPr>
                      <a:r>
                        <a:rPr lang="en-US" sz="1600" dirty="0">
                          <a:solidFill>
                            <a:schemeClr val="tx2"/>
                          </a:solidFill>
                          <a:effectLst/>
                          <a:latin typeface="Arial" panose="020B0604020202020204" pitchFamily="34" charset="0"/>
                          <a:cs typeface="Arial" panose="020B0604020202020204" pitchFamily="34" charset="0"/>
                        </a:rPr>
                        <a:t>In Employment or Education or Training in the 2</a:t>
                      </a:r>
                      <a:r>
                        <a:rPr lang="en-US" sz="1600" baseline="30000" dirty="0">
                          <a:solidFill>
                            <a:schemeClr val="tx2"/>
                          </a:solidFill>
                          <a:effectLst/>
                          <a:latin typeface="Arial" panose="020B0604020202020204" pitchFamily="34" charset="0"/>
                          <a:cs typeface="Arial" panose="020B0604020202020204" pitchFamily="34" charset="0"/>
                        </a:rPr>
                        <a:t>nd</a:t>
                      </a:r>
                      <a:r>
                        <a:rPr lang="en-US" sz="1600" dirty="0">
                          <a:solidFill>
                            <a:schemeClr val="tx2"/>
                          </a:solidFill>
                          <a:effectLst/>
                          <a:latin typeface="Arial" panose="020B0604020202020204" pitchFamily="34" charset="0"/>
                          <a:cs typeface="Arial" panose="020B0604020202020204" pitchFamily="34" charset="0"/>
                        </a:rPr>
                        <a:t> Quarter After Exit</a:t>
                      </a:r>
                      <a:endParaRPr lang="en-US" sz="1600"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b="0" i="1" kern="1200" dirty="0">
                        <a:solidFill>
                          <a:schemeClr val="tx2"/>
                        </a:solidFill>
                        <a:latin typeface="Arial" panose="020B0604020202020204" pitchFamily="34" charset="0"/>
                        <a:ea typeface="+mn-ea"/>
                        <a:cs typeface="Arial" panose="020B0604020202020204" pitchFamily="34" charset="0"/>
                      </a:endParaRPr>
                    </a:p>
                    <a:p>
                      <a:pPr lvl="0" rtl="0">
                        <a:spcBef>
                          <a:spcPts val="0"/>
                        </a:spcBef>
                        <a:buNone/>
                      </a:pPr>
                      <a:r>
                        <a:rPr lang="en-US" sz="1600" kern="1200" dirty="0">
                          <a:solidFill>
                            <a:schemeClr val="tx2"/>
                          </a:solidFill>
                          <a:latin typeface="Arial" panose="020B0604020202020204" pitchFamily="34" charset="0"/>
                          <a:ea typeface="+mn-ea"/>
                          <a:cs typeface="Arial" panose="020B0604020202020204" pitchFamily="34" charset="0"/>
                        </a:rPr>
                        <a:t>Employment Tab/General Services Tab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Arial" panose="020B0604020202020204" pitchFamily="34" charset="0"/>
                          <a:ea typeface="+mn-ea"/>
                          <a:cs typeface="Arial" panose="020B0604020202020204" pitchFamily="34" charset="0"/>
                        </a:rPr>
                        <a:t>Emp Follow-up Month 6 (Q2), </a:t>
                      </a:r>
                      <a:r>
                        <a:rPr lang="en-US" sz="1200" b="1" i="1" kern="1200" dirty="0">
                          <a:solidFill>
                            <a:schemeClr val="tx2"/>
                          </a:solidFill>
                          <a:latin typeface="Arial" panose="020B0604020202020204" pitchFamily="34" charset="0"/>
                          <a:ea typeface="+mn-ea"/>
                          <a:cs typeface="Arial" panose="020B0604020202020204" pitchFamily="34" charset="0"/>
                        </a:rPr>
                        <a:t>(</a:t>
                      </a:r>
                      <a:r>
                        <a:rPr lang="en-US" sz="1200" b="0" i="1" kern="1200" dirty="0">
                          <a:solidFill>
                            <a:schemeClr val="tx2"/>
                          </a:solidFill>
                          <a:latin typeface="Arial" panose="020B0604020202020204" pitchFamily="34" charset="0"/>
                          <a:ea typeface="+mn-ea"/>
                          <a:cs typeface="Arial" panose="020B0604020202020204" pitchFamily="34" charset="0"/>
                        </a:rPr>
                        <a:t>26-16 - supplemental</a:t>
                      </a:r>
                      <a:r>
                        <a:rPr lang="en-US" sz="1200" b="1" i="1" kern="1200" dirty="0">
                          <a:solidFill>
                            <a:schemeClr val="tx2"/>
                          </a:solidFill>
                          <a:latin typeface="Arial" panose="020B0604020202020204" pitchFamily="34" charset="0"/>
                          <a:ea typeface="+mn-ea"/>
                          <a:cs typeface="Arial" panose="020B0604020202020204" pitchFamily="34" charset="0"/>
                        </a:rPr>
                        <a:t>)</a:t>
                      </a:r>
                      <a:endParaRPr lang="en-US" sz="1600" b="1" i="1" kern="1200" dirty="0">
                        <a:solidFill>
                          <a:schemeClr val="tx2"/>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Arial" panose="020B0604020202020204" pitchFamily="34" charset="0"/>
                          <a:ea typeface="+mn-ea"/>
                          <a:cs typeface="Arial" panose="020B0604020202020204" pitchFamily="34" charset="0"/>
                        </a:rPr>
                        <a:t>Retention Month 6 (Q2), </a:t>
                      </a:r>
                      <a:r>
                        <a:rPr lang="en-US" sz="1200" b="0" i="1" kern="1200" dirty="0">
                          <a:solidFill>
                            <a:schemeClr val="tx2"/>
                          </a:solidFill>
                          <a:latin typeface="Arial" panose="020B0604020202020204" pitchFamily="34" charset="0"/>
                          <a:ea typeface="+mn-ea"/>
                          <a:cs typeface="Arial" panose="020B0604020202020204" pitchFamily="34" charset="0"/>
                        </a:rPr>
                        <a:t>(or all months as they occur for youth)</a:t>
                      </a:r>
                    </a:p>
                    <a:p>
                      <a:pPr marL="0" marR="0" lvl="0" algn="ctr">
                        <a:lnSpc>
                          <a:spcPct val="114999"/>
                        </a:lnSpc>
                        <a:spcBef>
                          <a:spcPts val="0"/>
                        </a:spcBef>
                        <a:spcAft>
                          <a:spcPts val="0"/>
                        </a:spcAft>
                        <a:buNone/>
                      </a:pPr>
                      <a:endParaRPr lang="en-US" sz="1200" dirty="0">
                        <a:solidFill>
                          <a:schemeClr val="tx2"/>
                        </a:solidFill>
                        <a:effectLst/>
                        <a:latin typeface="Arial" panose="020B0604020202020204" pitchFamily="34" charset="0"/>
                        <a:ea typeface="+mn-ea"/>
                        <a:cs typeface="Arial" panose="020B0604020202020204" pitchFamily="34" charset="0"/>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1"/>
                  </a:ext>
                </a:extLst>
              </a:tr>
              <a:tr h="1022451">
                <a:tc>
                  <a:txBody>
                    <a:bodyPr/>
                    <a:lstStyle/>
                    <a:p>
                      <a:pPr marL="0" marR="0">
                        <a:lnSpc>
                          <a:spcPct val="115000"/>
                        </a:lnSpc>
                        <a:spcBef>
                          <a:spcPts val="0"/>
                        </a:spcBef>
                        <a:spcAft>
                          <a:spcPts val="0"/>
                        </a:spcAft>
                      </a:pPr>
                      <a:r>
                        <a:rPr lang="en-US" sz="1600" dirty="0">
                          <a:solidFill>
                            <a:schemeClr val="tx2"/>
                          </a:solidFill>
                          <a:effectLst/>
                          <a:latin typeface="Arial" panose="020B0604020202020204" pitchFamily="34" charset="0"/>
                          <a:cs typeface="Arial" panose="020B0604020202020204" pitchFamily="34" charset="0"/>
                        </a:rPr>
                        <a:t>In Employment or Education or Training in the 4th Quarter After Exit</a:t>
                      </a:r>
                      <a:endParaRPr lang="en-US" sz="1600"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40000"/>
                        <a:lumOff val="60000"/>
                      </a:schemeClr>
                    </a:solidFill>
                  </a:tcPr>
                </a:tc>
                <a:tc>
                  <a:txBody>
                    <a:bodyPr/>
                    <a:lstStyle/>
                    <a:p>
                      <a:pPr marL="0" lvl="0" algn="l" defTabSz="914400" rtl="0" eaLnBrk="1" latinLnBrk="0" hangingPunct="1">
                        <a:spcBef>
                          <a:spcPts val="0"/>
                        </a:spcBef>
                        <a:buNone/>
                      </a:pPr>
                      <a:r>
                        <a:rPr lang="en-US" sz="1600" kern="1200" dirty="0">
                          <a:solidFill>
                            <a:schemeClr val="tx2"/>
                          </a:solidFill>
                          <a:latin typeface="Arial" panose="020B0604020202020204" pitchFamily="34" charset="0"/>
                          <a:ea typeface="+mn-ea"/>
                          <a:cs typeface="Arial" panose="020B0604020202020204" pitchFamily="34" charset="0"/>
                        </a:rPr>
                        <a:t>Employment Tab/General Services Tab</a:t>
                      </a:r>
                    </a:p>
                    <a:p>
                      <a:pPr marL="0" marR="0" lvl="0" indent="0" algn="l" rtl="0" eaLnBrk="1" fontAlgn="auto" latinLnBrk="0" hangingPunct="1">
                        <a:lnSpc>
                          <a:spcPct val="100000"/>
                        </a:lnSpc>
                        <a:spcBef>
                          <a:spcPts val="0"/>
                        </a:spcBef>
                        <a:spcAft>
                          <a:spcPts val="0"/>
                        </a:spcAft>
                        <a:buClrTx/>
                        <a:buSzTx/>
                        <a:buFontTx/>
                        <a:buNone/>
                      </a:pPr>
                      <a:r>
                        <a:rPr lang="en-US" sz="1600" b="1" i="1" kern="1200" dirty="0">
                          <a:solidFill>
                            <a:schemeClr val="tx2"/>
                          </a:solidFill>
                          <a:latin typeface="Arial" panose="020B0604020202020204" pitchFamily="34" charset="0"/>
                          <a:ea typeface="+mn-ea"/>
                          <a:cs typeface="Arial" panose="020B0604020202020204" pitchFamily="34" charset="0"/>
                        </a:rPr>
                        <a:t>Emp Follow-up Month 12 (Q4), </a:t>
                      </a:r>
                      <a:r>
                        <a:rPr lang="en-US" sz="1200" kern="1200" dirty="0">
                          <a:solidFill>
                            <a:schemeClr val="tx2"/>
                          </a:solidFill>
                          <a:latin typeface="Arial" panose="020B0604020202020204" pitchFamily="34" charset="0"/>
                          <a:ea typeface="+mn-ea"/>
                          <a:cs typeface="Arial" panose="020B0604020202020204" pitchFamily="34" charset="0"/>
                        </a:rPr>
                        <a:t>(</a:t>
                      </a:r>
                      <a:r>
                        <a:rPr lang="en-US" sz="1200" b="0" i="1" kern="1200" dirty="0">
                          <a:solidFill>
                            <a:schemeClr val="tx2"/>
                          </a:solidFill>
                          <a:latin typeface="Arial" panose="020B0604020202020204" pitchFamily="34" charset="0"/>
                          <a:ea typeface="+mn-ea"/>
                          <a:cs typeface="Arial" panose="020B0604020202020204" pitchFamily="34" charset="0"/>
                        </a:rPr>
                        <a:t>26-16 - supplemental</a:t>
                      </a:r>
                      <a:r>
                        <a:rPr lang="en-US" sz="1200" kern="1200" dirty="0">
                          <a:solidFill>
                            <a:schemeClr val="tx2"/>
                          </a:solidFill>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1" kern="1200" dirty="0">
                          <a:solidFill>
                            <a:schemeClr val="tx2"/>
                          </a:solidFill>
                          <a:latin typeface="Arial" panose="020B0604020202020204" pitchFamily="34" charset="0"/>
                          <a:ea typeface="+mn-ea"/>
                          <a:cs typeface="Arial" panose="020B0604020202020204" pitchFamily="34" charset="0"/>
                        </a:rPr>
                        <a:t>Retention Month 12 (Q4), </a:t>
                      </a:r>
                      <a:r>
                        <a:rPr lang="en-US" sz="1200" kern="1200" dirty="0">
                          <a:solidFill>
                            <a:schemeClr val="tx2"/>
                          </a:solidFill>
                          <a:latin typeface="Arial" panose="020B0604020202020204" pitchFamily="34" charset="0"/>
                          <a:ea typeface="+mn-ea"/>
                          <a:cs typeface="Arial" panose="020B0604020202020204" pitchFamily="34" charset="0"/>
                        </a:rPr>
                        <a:t>(or all months as they occur for youth)</a:t>
                      </a:r>
                      <a:endParaRPr lang="en-US" sz="1600" kern="1200" dirty="0">
                        <a:solidFill>
                          <a:schemeClr val="tx2"/>
                        </a:solidFill>
                        <a:latin typeface="Arial" panose="020B0604020202020204" pitchFamily="34" charset="0"/>
                        <a:ea typeface="+mn-ea"/>
                        <a:cs typeface="Arial" panose="020B0604020202020204" pitchFamily="34" charset="0"/>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2"/>
                  </a:ext>
                </a:extLst>
              </a:tr>
              <a:tr h="1059844">
                <a:tc>
                  <a:txBody>
                    <a:bodyPr/>
                    <a:lstStyle/>
                    <a:p>
                      <a:pPr marL="0" marR="0">
                        <a:lnSpc>
                          <a:spcPct val="115000"/>
                        </a:lnSpc>
                        <a:spcBef>
                          <a:spcPts val="0"/>
                        </a:spcBef>
                        <a:spcAft>
                          <a:spcPts val="0"/>
                        </a:spcAft>
                      </a:pPr>
                      <a:r>
                        <a:rPr lang="en-US" sz="1600" dirty="0">
                          <a:solidFill>
                            <a:schemeClr val="tx2"/>
                          </a:solidFill>
                          <a:effectLst/>
                          <a:latin typeface="Arial" panose="020B0604020202020204" pitchFamily="34" charset="0"/>
                          <a:cs typeface="Arial" panose="020B0604020202020204" pitchFamily="34" charset="0"/>
                        </a:rPr>
                        <a:t>Credential Attainment</a:t>
                      </a:r>
                      <a:endParaRPr lang="en-US" sz="1600"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40000"/>
                        <a:lumOff val="60000"/>
                      </a:schemeClr>
                    </a:solidFill>
                  </a:tcPr>
                </a:tc>
                <a:tc>
                  <a:txBody>
                    <a:bodyPr/>
                    <a:lstStyle/>
                    <a:p>
                      <a:pPr marL="0" marR="0" algn="ctr">
                        <a:lnSpc>
                          <a:spcPct val="115000"/>
                        </a:lnSpc>
                        <a:spcBef>
                          <a:spcPts val="0"/>
                        </a:spcBef>
                        <a:spcAft>
                          <a:spcPts val="0"/>
                        </a:spcAft>
                      </a:pPr>
                      <a:endParaRPr lang="en-US" sz="1200" kern="1200" dirty="0">
                        <a:solidFill>
                          <a:schemeClr val="tx2"/>
                        </a:solidFill>
                        <a:effectLst/>
                        <a:latin typeface="Arial" panose="020B0604020202020204" pitchFamily="34" charset="0"/>
                        <a:ea typeface="Calibri"/>
                        <a:cs typeface="Arial" panose="020B0604020202020204" pitchFamily="34" charset="0"/>
                      </a:endParaRPr>
                    </a:p>
                    <a:p>
                      <a:pPr lvl="0" rtl="0">
                        <a:spcBef>
                          <a:spcPts val="0"/>
                        </a:spcBef>
                        <a:buClr>
                          <a:schemeClr val="dk1"/>
                        </a:buClr>
                        <a:buSzPct val="78571"/>
                        <a:buFont typeface="Arial"/>
                        <a:buNone/>
                      </a:pPr>
                      <a:r>
                        <a:rPr lang="en-US" sz="1600" i="1" kern="1200" dirty="0">
                          <a:solidFill>
                            <a:schemeClr val="tx2"/>
                          </a:solidFill>
                          <a:latin typeface="Arial" panose="020B0604020202020204" pitchFamily="34" charset="0"/>
                          <a:ea typeface="+mn-ea"/>
                          <a:cs typeface="Arial" panose="020B0604020202020204" pitchFamily="34" charset="0"/>
                        </a:rPr>
                        <a:t>General Services tab </a:t>
                      </a:r>
                      <a:r>
                        <a:rPr lang="en-US" sz="1600" b="1" i="1" kern="1200" dirty="0">
                          <a:solidFill>
                            <a:schemeClr val="tx2"/>
                          </a:solidFill>
                          <a:latin typeface="Arial" panose="020B0604020202020204" pitchFamily="34" charset="0"/>
                          <a:ea typeface="+mn-ea"/>
                          <a:cs typeface="Arial" panose="020B0604020202020204" pitchFamily="34" charset="0"/>
                        </a:rPr>
                        <a:t>Attainment </a:t>
                      </a:r>
                      <a:r>
                        <a:rPr lang="en-US" sz="1600" kern="1200" dirty="0">
                          <a:solidFill>
                            <a:schemeClr val="tx2"/>
                          </a:solidFill>
                          <a:latin typeface="Arial" panose="020B0604020202020204" pitchFamily="34" charset="0"/>
                          <a:ea typeface="+mn-ea"/>
                          <a:cs typeface="Arial" panose="020B0604020202020204" pitchFamily="34" charset="0"/>
                        </a:rPr>
                        <a:t>services</a:t>
                      </a:r>
                    </a:p>
                    <a:p>
                      <a:pPr lvl="0" rtl="0">
                        <a:spcBef>
                          <a:spcPts val="0"/>
                        </a:spcBef>
                        <a:buClr>
                          <a:schemeClr val="dk1"/>
                        </a:buClr>
                        <a:buSzPct val="78571"/>
                        <a:buFont typeface="Arial"/>
                        <a:buNone/>
                      </a:pPr>
                      <a:r>
                        <a:rPr lang="en-US" sz="1600" kern="1200" dirty="0">
                          <a:solidFill>
                            <a:schemeClr val="tx2"/>
                          </a:solidFill>
                          <a:latin typeface="Arial" panose="020B0604020202020204" pitchFamily="34" charset="0"/>
                          <a:ea typeface="+mn-ea"/>
                          <a:cs typeface="Arial" panose="020B0604020202020204" pitchFamily="34" charset="0"/>
                        </a:rPr>
                        <a:t>Plus for secondary credential, employment follow up and/or retention (any quarters for youth or adult)</a:t>
                      </a:r>
                    </a:p>
                    <a:p>
                      <a:pPr marL="0" marR="0" algn="ctr">
                        <a:lnSpc>
                          <a:spcPct val="115000"/>
                        </a:lnSpc>
                        <a:spcBef>
                          <a:spcPts val="0"/>
                        </a:spcBef>
                        <a:spcAft>
                          <a:spcPts val="0"/>
                        </a:spcAft>
                      </a:pPr>
                      <a:endParaRPr lang="en-US" sz="1050" b="1" i="1"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3"/>
                  </a:ext>
                </a:extLst>
              </a:tr>
              <a:tr h="807866">
                <a:tc>
                  <a:txBody>
                    <a:bodyPr/>
                    <a:lstStyle/>
                    <a:p>
                      <a:pPr marL="0" marR="0">
                        <a:lnSpc>
                          <a:spcPct val="115000"/>
                        </a:lnSpc>
                        <a:spcBef>
                          <a:spcPts val="0"/>
                        </a:spcBef>
                        <a:spcAft>
                          <a:spcPts val="0"/>
                        </a:spcAft>
                      </a:pPr>
                      <a:r>
                        <a:rPr lang="en-US" sz="1600" dirty="0">
                          <a:solidFill>
                            <a:schemeClr val="tx2"/>
                          </a:solidFill>
                          <a:effectLst/>
                          <a:latin typeface="Arial" panose="020B0604020202020204" pitchFamily="34" charset="0"/>
                          <a:cs typeface="Arial" panose="020B0604020202020204" pitchFamily="34" charset="0"/>
                        </a:rPr>
                        <a:t>Measureable  Skill Gain</a:t>
                      </a:r>
                      <a:endParaRPr lang="en-US" sz="1600"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Arial" panose="020B0604020202020204" pitchFamily="34" charset="0"/>
                          <a:ea typeface="Calibri"/>
                          <a:cs typeface="Arial" panose="020B0604020202020204" pitchFamily="34" charset="0"/>
                        </a:rPr>
                        <a:t>Case Management tab </a:t>
                      </a:r>
                      <a:r>
                        <a:rPr lang="en-US" sz="1600" b="1" kern="1200" dirty="0">
                          <a:solidFill>
                            <a:schemeClr val="tx2"/>
                          </a:solidFill>
                          <a:effectLst/>
                          <a:latin typeface="Arial" panose="020B0604020202020204" pitchFamily="34" charset="0"/>
                          <a:ea typeface="Calibri"/>
                          <a:cs typeface="Arial" panose="020B0604020202020204" pitchFamily="34" charset="0"/>
                        </a:rPr>
                        <a:t>goals </a:t>
                      </a:r>
                      <a:r>
                        <a:rPr lang="en-US" sz="1600" b="0" kern="1200" dirty="0">
                          <a:solidFill>
                            <a:schemeClr val="tx2"/>
                          </a:solidFill>
                          <a:effectLst/>
                          <a:latin typeface="Arial" panose="020B0604020202020204" pitchFamily="34" charset="0"/>
                          <a:ea typeface="Calibri"/>
                          <a:cs typeface="Arial" panose="020B0604020202020204" pitchFamily="34" charset="0"/>
                        </a:rPr>
                        <a:t>(plus</a:t>
                      </a:r>
                      <a:r>
                        <a:rPr lang="en-US" sz="1600" b="0" kern="1200" baseline="0" dirty="0">
                          <a:solidFill>
                            <a:schemeClr val="tx2"/>
                          </a:solidFill>
                          <a:effectLst/>
                          <a:latin typeface="Arial" panose="020B0604020202020204" pitchFamily="34" charset="0"/>
                          <a:ea typeface="Calibri"/>
                          <a:cs typeface="Arial" panose="020B0604020202020204" pitchFamily="34" charset="0"/>
                        </a:rPr>
                        <a:t> any attainments, test scores, etc.)</a:t>
                      </a:r>
                      <a:endParaRPr lang="en-US" sz="1600" b="1" kern="1200"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10004"/>
                  </a:ext>
                </a:extLst>
              </a:tr>
            </a:tbl>
          </a:graphicData>
        </a:graphic>
      </p:graphicFrame>
      <p:graphicFrame>
        <p:nvGraphicFramePr>
          <p:cNvPr id="7" name="Table 6">
            <a:extLst>
              <a:ext uri="{FF2B5EF4-FFF2-40B4-BE49-F238E27FC236}">
                <a16:creationId xmlns:a16="http://schemas.microsoft.com/office/drawing/2014/main" id="{A50592C0-C386-0939-7427-4FB1FB64A1E2}"/>
              </a:ext>
            </a:extLst>
          </p:cNvPr>
          <p:cNvGraphicFramePr>
            <a:graphicFrameLocks noGrp="1"/>
          </p:cNvGraphicFramePr>
          <p:nvPr>
            <p:extLst>
              <p:ext uri="{D42A27DB-BD31-4B8C-83A1-F6EECF244321}">
                <p14:modId xmlns:p14="http://schemas.microsoft.com/office/powerpoint/2010/main" val="2420691085"/>
              </p:ext>
            </p:extLst>
          </p:nvPr>
        </p:nvGraphicFramePr>
        <p:xfrm>
          <a:off x="96012" y="5669597"/>
          <a:ext cx="8951976" cy="870966"/>
        </p:xfrm>
        <a:graphic>
          <a:graphicData uri="http://schemas.openxmlformats.org/drawingml/2006/table">
            <a:tbl>
              <a:tblPr firstRow="1" firstCol="1" bandRow="1">
                <a:tableStyleId>{5C22544A-7EE6-4342-B048-85BDC9FD1C3A}</a:tableStyleId>
              </a:tblPr>
              <a:tblGrid>
                <a:gridCol w="3647101">
                  <a:extLst>
                    <a:ext uri="{9D8B030D-6E8A-4147-A177-3AD203B41FA5}">
                      <a16:colId xmlns:a16="http://schemas.microsoft.com/office/drawing/2014/main" val="948699842"/>
                    </a:ext>
                  </a:extLst>
                </a:gridCol>
                <a:gridCol w="5304875">
                  <a:extLst>
                    <a:ext uri="{9D8B030D-6E8A-4147-A177-3AD203B41FA5}">
                      <a16:colId xmlns:a16="http://schemas.microsoft.com/office/drawing/2014/main" val="4189582573"/>
                    </a:ext>
                  </a:extLst>
                </a:gridCol>
              </a:tblGrid>
              <a:tr h="870966">
                <a:tc>
                  <a:txBody>
                    <a:bodyPr/>
                    <a:lstStyle/>
                    <a:p>
                      <a:pPr marL="0" marR="0">
                        <a:lnSpc>
                          <a:spcPct val="115000"/>
                        </a:lnSpc>
                        <a:spcBef>
                          <a:spcPts val="0"/>
                        </a:spcBef>
                        <a:spcAft>
                          <a:spcPts val="0"/>
                        </a:spcAft>
                      </a:pPr>
                      <a:r>
                        <a:rPr lang="en-US" sz="1600" dirty="0">
                          <a:solidFill>
                            <a:schemeClr val="tx2"/>
                          </a:solidFill>
                          <a:effectLst/>
                          <a:latin typeface="Arial" panose="020B0604020202020204" pitchFamily="34" charset="0"/>
                          <a:ea typeface="Calibri"/>
                          <a:cs typeface="Arial" panose="020B0604020202020204" pitchFamily="34" charset="0"/>
                        </a:rPr>
                        <a:t>Median Wages  2</a:t>
                      </a:r>
                      <a:r>
                        <a:rPr lang="en-US" sz="1600" baseline="30000" dirty="0">
                          <a:solidFill>
                            <a:schemeClr val="tx2"/>
                          </a:solidFill>
                          <a:effectLst/>
                          <a:latin typeface="Arial" panose="020B0604020202020204" pitchFamily="34" charset="0"/>
                          <a:ea typeface="Calibri"/>
                          <a:cs typeface="Arial" panose="020B0604020202020204" pitchFamily="34" charset="0"/>
                        </a:rPr>
                        <a:t>nd</a:t>
                      </a:r>
                      <a:r>
                        <a:rPr lang="en-US" sz="1600" dirty="0">
                          <a:solidFill>
                            <a:schemeClr val="tx2"/>
                          </a:solidFill>
                          <a:effectLst/>
                          <a:latin typeface="Arial" panose="020B0604020202020204" pitchFamily="34" charset="0"/>
                          <a:ea typeface="Calibri"/>
                          <a:cs typeface="Arial" panose="020B0604020202020204" pitchFamily="34" charset="0"/>
                        </a:rPr>
                        <a:t> Quarter After Exit</a:t>
                      </a:r>
                    </a:p>
                  </a:txBody>
                  <a:tcPr marL="63224" marR="63224" marT="0" marB="0" anchor="ctr">
                    <a:solidFill>
                      <a:schemeClr val="accent5">
                        <a:lumMod val="40000"/>
                        <a:lumOff val="60000"/>
                      </a:schemeClr>
                    </a:solidFill>
                  </a:tcPr>
                </a:tc>
                <a:tc>
                  <a:txBody>
                    <a:bodyPr/>
                    <a:lstStyle/>
                    <a:p>
                      <a:pPr marL="0" marR="0" algn="l">
                        <a:lnSpc>
                          <a:spcPct val="115000"/>
                        </a:lnSpc>
                        <a:spcBef>
                          <a:spcPts val="0"/>
                        </a:spcBef>
                        <a:spcAft>
                          <a:spcPts val="0"/>
                        </a:spcAft>
                      </a:pPr>
                      <a:r>
                        <a:rPr lang="en-US" sz="1600" kern="1200" dirty="0">
                          <a:solidFill>
                            <a:schemeClr val="tx2"/>
                          </a:solidFill>
                          <a:effectLst/>
                          <a:latin typeface="Arial" panose="020B0604020202020204" pitchFamily="34" charset="0"/>
                          <a:ea typeface="Calibri"/>
                          <a:cs typeface="Arial" panose="020B0604020202020204" pitchFamily="34" charset="0"/>
                        </a:rPr>
                        <a:t>SWIS and DUA systems or Supplemental MOSES Data</a:t>
                      </a:r>
                      <a:endParaRPr lang="en-US" sz="1600" b="1" kern="1200" dirty="0">
                        <a:solidFill>
                          <a:schemeClr val="tx2"/>
                        </a:solidFill>
                        <a:effectLst/>
                        <a:latin typeface="Arial" panose="020B0604020202020204" pitchFamily="34" charset="0"/>
                        <a:ea typeface="Calibri"/>
                        <a:cs typeface="Arial" panose="020B0604020202020204" pitchFamily="34" charset="0"/>
                      </a:endParaRPr>
                    </a:p>
                  </a:txBody>
                  <a:tcPr marL="63224" marR="63224" marT="0" marB="0" anchor="ctr">
                    <a:solidFill>
                      <a:schemeClr val="accent5">
                        <a:lumMod val="20000"/>
                        <a:lumOff val="80000"/>
                      </a:schemeClr>
                    </a:solidFill>
                  </a:tcPr>
                </a:tc>
                <a:extLst>
                  <a:ext uri="{0D108BD9-81ED-4DB2-BD59-A6C34878D82A}">
                    <a16:rowId xmlns:a16="http://schemas.microsoft.com/office/drawing/2014/main" val="93357073"/>
                  </a:ext>
                </a:extLst>
              </a:tr>
            </a:tbl>
          </a:graphicData>
        </a:graphic>
      </p:graphicFrame>
      <p:sp>
        <p:nvSpPr>
          <p:cNvPr id="4" name="Slide Number Placeholder 3"/>
          <p:cNvSpPr>
            <a:spLocks noGrp="1"/>
          </p:cNvSpPr>
          <p:nvPr>
            <p:ph type="sldNum" sz="quarter" idx="12"/>
          </p:nvPr>
        </p:nvSpPr>
        <p:spPr/>
        <p:txBody>
          <a:bodyPr/>
          <a:lstStyle/>
          <a:p>
            <a:pPr>
              <a:defRPr/>
            </a:pPr>
            <a:fld id="{08D68108-485C-48E7-99C0-B8D285AC8481}" type="slidenum">
              <a:rPr lang="en-US" dirty="0" smtClean="0">
                <a:latin typeface="Century Gothic"/>
              </a:rPr>
              <a:pPr>
                <a:defRPr/>
              </a:pPr>
              <a:t>42</a:t>
            </a:fld>
            <a:endParaRPr lang="en-US" dirty="0">
              <a:latin typeface="Century Gothic"/>
            </a:endParaRPr>
          </a:p>
        </p:txBody>
      </p:sp>
    </p:spTree>
    <p:extLst>
      <p:ext uri="{BB962C8B-B14F-4D97-AF65-F5344CB8AC3E}">
        <p14:creationId xmlns:p14="http://schemas.microsoft.com/office/powerpoint/2010/main" val="1840473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02E9333-9A22-DF8A-4F1B-5DF38D364EFC}"/>
              </a:ext>
            </a:extLst>
          </p:cNvPr>
          <p:cNvSpPr txBox="1">
            <a:spLocks noGrp="1"/>
          </p:cNvSpPr>
          <p:nvPr>
            <p:ph type="title" idx="4294967295"/>
          </p:nvPr>
        </p:nvSpPr>
        <p:spPr>
          <a:xfrm>
            <a:off x="406400" y="332947"/>
            <a:ext cx="7467600" cy="5909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90000"/>
              </a:lnSpc>
              <a:spcBef>
                <a:spcPts val="0"/>
              </a:spcBef>
              <a:spcAft>
                <a:spcPts val="0"/>
              </a:spcAft>
              <a:buClr>
                <a:schemeClr val="hlink"/>
              </a:buClr>
              <a:buSzPct val="25000"/>
              <a:buFontTx/>
              <a:buNone/>
              <a:tabLst/>
              <a:defRPr/>
            </a:pPr>
            <a:r>
              <a:rPr kumimoji="0" lang="en-US" sz="3600" b="0" i="0" u="none" strike="noStrike" kern="1200" cap="none" spc="0" normalizeH="0" baseline="0" noProof="0" dirty="0">
                <a:ln>
                  <a:noFill/>
                </a:ln>
                <a:solidFill>
                  <a:schemeClr val="bg1"/>
                </a:solidFill>
                <a:effectLst>
                  <a:outerShdw blurRad="63500" dist="38100" dir="5400000" algn="t" rotWithShape="0">
                    <a:prstClr val="black">
                      <a:alpha val="25000"/>
                    </a:prstClr>
                  </a:outerShdw>
                </a:effectLst>
                <a:uLnTx/>
                <a:uFillTx/>
                <a:latin typeface="Arial" panose="020B0604020202020204" pitchFamily="34" charset="0"/>
                <a:ea typeface="+mn-ea"/>
                <a:cs typeface="Arial" panose="020B0604020202020204" pitchFamily="34" charset="0"/>
                <a:sym typeface="Arial"/>
              </a:rPr>
              <a:t>Two Worlds </a:t>
            </a:r>
            <a:endParaRPr kumimoji="0" lang="en-US" sz="3600" b="0" i="0" u="none" strike="noStrike" kern="1200" cap="none" spc="0" normalizeH="0" baseline="0" noProof="0" dirty="0">
              <a:ln>
                <a:noFill/>
              </a:ln>
              <a:solidFill>
                <a:schemeClr val="bg1"/>
              </a:solidFill>
              <a:effectLst>
                <a:outerShdw blurRad="63500" dist="38100" dir="5400000" algn="t" rotWithShape="0">
                  <a:prstClr val="black">
                    <a:alpha val="25000"/>
                  </a:prstClr>
                </a:outerShdw>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83352BCD-5FA9-1373-6D72-14ADD5EE084A}"/>
              </a:ext>
            </a:extLst>
          </p:cNvPr>
          <p:cNvSpPr txBox="1"/>
          <p:nvPr/>
        </p:nvSpPr>
        <p:spPr>
          <a:xfrm>
            <a:off x="1349933" y="1423601"/>
            <a:ext cx="2623930" cy="923330"/>
          </a:xfrm>
          <a:prstGeom prst="rect">
            <a:avLst/>
          </a:prstGeom>
          <a:noFill/>
        </p:spPr>
        <p:txBody>
          <a:bodyPr wrap="square" lIns="91440" tIns="45720" rIns="91440" bIns="45720" rtlCol="0" anchor="t">
            <a:spAutoFit/>
          </a:bodyPr>
          <a:lstStyle/>
          <a:p>
            <a:r>
              <a:rPr lang="en-US" dirty="0">
                <a:solidFill>
                  <a:srgbClr val="003B5D"/>
                </a:solidFill>
                <a:latin typeface="Century Gothic"/>
              </a:rPr>
              <a:t>USDOL </a:t>
            </a:r>
            <a:r>
              <a:rPr lang="en-US" dirty="0">
                <a:solidFill>
                  <a:srgbClr val="003B5D"/>
                </a:solidFill>
                <a:latin typeface="Arial" panose="020B0604020202020204" pitchFamily="34" charset="0"/>
                <a:cs typeface="Arial" panose="020B0604020202020204" pitchFamily="34" charset="0"/>
              </a:rPr>
              <a:t>data</a:t>
            </a:r>
            <a:r>
              <a:rPr lang="en-US" dirty="0">
                <a:solidFill>
                  <a:srgbClr val="003B5D"/>
                </a:solidFill>
                <a:latin typeface="Century Gothic"/>
              </a:rPr>
              <a:t> driven, performance reporting world </a:t>
            </a:r>
          </a:p>
        </p:txBody>
      </p:sp>
      <p:sp>
        <p:nvSpPr>
          <p:cNvPr id="15" name="TextBox 14">
            <a:extLst>
              <a:ext uri="{FF2B5EF4-FFF2-40B4-BE49-F238E27FC236}">
                <a16:creationId xmlns:a16="http://schemas.microsoft.com/office/drawing/2014/main" id="{EA144A9F-7413-8BB3-DED3-E51C58512CBA}"/>
              </a:ext>
            </a:extLst>
          </p:cNvPr>
          <p:cNvSpPr txBox="1"/>
          <p:nvPr/>
        </p:nvSpPr>
        <p:spPr>
          <a:xfrm>
            <a:off x="4865966" y="1423601"/>
            <a:ext cx="3498423" cy="1200329"/>
          </a:xfrm>
          <a:prstGeom prst="rect">
            <a:avLst/>
          </a:prstGeom>
          <a:noFill/>
        </p:spPr>
        <p:txBody>
          <a:bodyPr wrap="square" lIns="91440" tIns="45720" rIns="91440" bIns="45720" rtlCol="0" anchor="t">
            <a:spAutoFit/>
          </a:bodyPr>
          <a:lstStyle/>
          <a:p>
            <a:r>
              <a:rPr lang="en-US" dirty="0">
                <a:solidFill>
                  <a:srgbClr val="003B5D"/>
                </a:solidFill>
                <a:latin typeface="Arial" panose="020B0604020202020204" pitchFamily="34" charset="0"/>
                <a:cs typeface="Arial" panose="020B0604020202020204" pitchFamily="34" charset="0"/>
              </a:rPr>
              <a:t>The real world; customers in pursuit of a more substantial career/life receiving good services from career center staff</a:t>
            </a:r>
          </a:p>
        </p:txBody>
      </p:sp>
      <p:pic>
        <p:nvPicPr>
          <p:cNvPr id="9" name="Picture 8" descr="A cartoon picture of the earth">
            <a:extLst>
              <a:ext uri="{FF2B5EF4-FFF2-40B4-BE49-F238E27FC236}">
                <a16:creationId xmlns:a16="http://schemas.microsoft.com/office/drawing/2014/main" id="{BA1A3E6A-9905-5588-1CFB-109BB77CF12E}"/>
              </a:ext>
            </a:extLst>
          </p:cNvPr>
          <p:cNvPicPr>
            <a:picLocks noChangeAspect="1"/>
          </p:cNvPicPr>
          <p:nvPr/>
        </p:nvPicPr>
        <p:blipFill>
          <a:blip r:embed="rId2"/>
          <a:stretch>
            <a:fillRect/>
          </a:stretch>
        </p:blipFill>
        <p:spPr>
          <a:xfrm>
            <a:off x="1780427" y="2626303"/>
            <a:ext cx="1276190" cy="1276190"/>
          </a:xfrm>
          <a:prstGeom prst="rect">
            <a:avLst/>
          </a:prstGeom>
        </p:spPr>
      </p:pic>
      <p:cxnSp>
        <p:nvCxnSpPr>
          <p:cNvPr id="17" name="Straight Connector 16" descr="A line connecting the two pictures of the earths">
            <a:extLst>
              <a:ext uri="{FF2B5EF4-FFF2-40B4-BE49-F238E27FC236}">
                <a16:creationId xmlns:a16="http://schemas.microsoft.com/office/drawing/2014/main" id="{D2BB033C-D8F1-E654-C4A3-D3CB98E195CC}"/>
              </a:ext>
            </a:extLst>
          </p:cNvPr>
          <p:cNvCxnSpPr/>
          <p:nvPr/>
        </p:nvCxnSpPr>
        <p:spPr>
          <a:xfrm>
            <a:off x="3299791" y="3231540"/>
            <a:ext cx="2080592" cy="0"/>
          </a:xfrm>
          <a:prstGeom prst="line">
            <a:avLst/>
          </a:prstGeom>
          <a:ln w="38100"/>
        </p:spPr>
        <p:style>
          <a:lnRef idx="1">
            <a:schemeClr val="accent6"/>
          </a:lnRef>
          <a:fillRef idx="0">
            <a:schemeClr val="accent6"/>
          </a:fillRef>
          <a:effectRef idx="0">
            <a:schemeClr val="accent6"/>
          </a:effectRef>
          <a:fontRef idx="minor">
            <a:schemeClr val="tx1"/>
          </a:fontRef>
        </p:style>
      </p:cxnSp>
      <p:pic>
        <p:nvPicPr>
          <p:cNvPr id="13" name="Picture 12" descr="A cartoon picture of the earth">
            <a:extLst>
              <a:ext uri="{FF2B5EF4-FFF2-40B4-BE49-F238E27FC236}">
                <a16:creationId xmlns:a16="http://schemas.microsoft.com/office/drawing/2014/main" id="{0AC79DB5-F9AF-26C5-287E-A84DCDC9528D}"/>
              </a:ext>
            </a:extLst>
          </p:cNvPr>
          <p:cNvPicPr>
            <a:picLocks noChangeAspect="1"/>
          </p:cNvPicPr>
          <p:nvPr/>
        </p:nvPicPr>
        <p:blipFill>
          <a:blip r:embed="rId2"/>
          <a:stretch>
            <a:fillRect/>
          </a:stretch>
        </p:blipFill>
        <p:spPr>
          <a:xfrm>
            <a:off x="5598891" y="2593445"/>
            <a:ext cx="1276190" cy="1276190"/>
          </a:xfrm>
          <a:prstGeom prst="rect">
            <a:avLst/>
          </a:prstGeom>
        </p:spPr>
      </p:pic>
      <p:sp>
        <p:nvSpPr>
          <p:cNvPr id="11" name="TextBox 10">
            <a:extLst>
              <a:ext uri="{FF2B5EF4-FFF2-40B4-BE49-F238E27FC236}">
                <a16:creationId xmlns:a16="http://schemas.microsoft.com/office/drawing/2014/main" id="{39F0D966-D148-E2ED-7AC8-BA1560026F6E}"/>
              </a:ext>
            </a:extLst>
          </p:cNvPr>
          <p:cNvSpPr txBox="1"/>
          <p:nvPr/>
        </p:nvSpPr>
        <p:spPr>
          <a:xfrm>
            <a:off x="702365" y="4230987"/>
            <a:ext cx="7341705" cy="1200329"/>
          </a:xfrm>
          <a:prstGeom prst="rect">
            <a:avLst/>
          </a:prstGeom>
          <a:noFill/>
        </p:spPr>
        <p:txBody>
          <a:bodyPr wrap="square" lIns="91440" tIns="45720" rIns="91440" bIns="45720" rtlCol="0" anchor="t">
            <a:spAutoFit/>
          </a:bodyPr>
          <a:lstStyle/>
          <a:p>
            <a:r>
              <a:rPr lang="en-US" b="1" i="1" dirty="0">
                <a:solidFill>
                  <a:srgbClr val="003B5D"/>
                </a:solidFill>
                <a:latin typeface="Century Gothic"/>
              </a:rPr>
              <a:t>Good service delivery in the real world will generally accomplish the performance outcomes desired in the data driven </a:t>
            </a:r>
            <a:r>
              <a:rPr lang="en-US" b="1" i="1" dirty="0">
                <a:solidFill>
                  <a:srgbClr val="003B5D"/>
                </a:solidFill>
                <a:latin typeface="Arial" panose="020B0604020202020204" pitchFamily="34" charset="0"/>
                <a:cs typeface="Arial" panose="020B0604020202020204" pitchFamily="34" charset="0"/>
              </a:rPr>
              <a:t>world</a:t>
            </a:r>
            <a:r>
              <a:rPr lang="en-US" b="1" i="1" dirty="0">
                <a:solidFill>
                  <a:srgbClr val="003B5D"/>
                </a:solidFill>
                <a:latin typeface="Century Gothic"/>
              </a:rPr>
              <a:t>.</a:t>
            </a:r>
          </a:p>
          <a:p>
            <a:r>
              <a:rPr lang="en-US" b="1" i="1" dirty="0">
                <a:solidFill>
                  <a:srgbClr val="003B5D"/>
                </a:solidFill>
                <a:latin typeface="Century Gothic"/>
              </a:rPr>
              <a:t>-</a:t>
            </a:r>
            <a:r>
              <a:rPr lang="en-US" i="1" dirty="0">
                <a:solidFill>
                  <a:srgbClr val="003B5D"/>
                </a:solidFill>
                <a:latin typeface="Century Gothic"/>
              </a:rPr>
              <a:t>Leslie Abramowitz</a:t>
            </a:r>
          </a:p>
        </p:txBody>
      </p:sp>
      <p:sp>
        <p:nvSpPr>
          <p:cNvPr id="4" name="Slide Number Placeholder 3">
            <a:extLst>
              <a:ext uri="{FF2B5EF4-FFF2-40B4-BE49-F238E27FC236}">
                <a16:creationId xmlns:a16="http://schemas.microsoft.com/office/drawing/2014/main" id="{EE8065B5-D3D4-0F7E-CE7B-1C5FB2D95EA1}"/>
              </a:ext>
            </a:extLst>
          </p:cNvPr>
          <p:cNvSpPr>
            <a:spLocks noGrp="1"/>
          </p:cNvSpPr>
          <p:nvPr>
            <p:ph type="sldNum" sz="quarter" idx="12"/>
          </p:nvPr>
        </p:nvSpPr>
        <p:spPr/>
        <p:txBody>
          <a:bodyPr/>
          <a:lstStyle/>
          <a:p>
            <a:pPr>
              <a:defRPr/>
            </a:pPr>
            <a:fld id="{08D68108-485C-48E7-99C0-B8D285AC8481}" type="slidenum">
              <a:rPr lang="en-US" dirty="0" smtClean="0">
                <a:latin typeface="Century Gothic"/>
              </a:rPr>
              <a:pPr>
                <a:defRPr/>
              </a:pPr>
              <a:t>43</a:t>
            </a:fld>
            <a:endParaRPr lang="en-US" dirty="0">
              <a:latin typeface="Century Gothic"/>
            </a:endParaRPr>
          </a:p>
        </p:txBody>
      </p:sp>
    </p:spTree>
    <p:extLst>
      <p:ext uri="{BB962C8B-B14F-4D97-AF65-F5344CB8AC3E}">
        <p14:creationId xmlns:p14="http://schemas.microsoft.com/office/powerpoint/2010/main" val="642634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516" y="94785"/>
            <a:ext cx="8229600" cy="1143000"/>
          </a:xfrm>
        </p:spPr>
        <p:txBody>
          <a:bodyPr/>
          <a:lstStyle/>
          <a:p>
            <a:pPr>
              <a:defRPr/>
            </a:pPr>
            <a:r>
              <a:rPr lang="en-US" sz="4000" dirty="0">
                <a:solidFill>
                  <a:srgbClr val="003B5D"/>
                </a:solidFill>
                <a:latin typeface="Century Gothic"/>
              </a:rPr>
              <a:t>Resources </a:t>
            </a:r>
          </a:p>
        </p:txBody>
      </p:sp>
      <p:sp>
        <p:nvSpPr>
          <p:cNvPr id="35843" name="Content Placeholder 2"/>
          <p:cNvSpPr>
            <a:spLocks noGrp="1"/>
          </p:cNvSpPr>
          <p:nvPr>
            <p:ph idx="1"/>
          </p:nvPr>
        </p:nvSpPr>
        <p:spPr>
          <a:xfrm>
            <a:off x="122663" y="1237785"/>
            <a:ext cx="9021337" cy="4934415"/>
          </a:xfrm>
        </p:spPr>
        <p:txBody>
          <a:bodyPr vert="horz" lIns="91440" tIns="45720" rIns="91440" bIns="45720" rtlCol="0" anchor="t">
            <a:normAutofit fontScale="62500" lnSpcReduction="20000"/>
          </a:bodyPr>
          <a:lstStyle/>
          <a:p>
            <a:endParaRPr lang="en-US" altLang="en-US" sz="2200" dirty="0">
              <a:latin typeface="Century Gothic"/>
            </a:endParaRP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3">
                  <a:extLst>
                    <a:ext uri="{A12FA001-AC4F-418D-AE19-62706E023703}">
                      <ahyp:hlinkClr xmlns:ahyp="http://schemas.microsoft.com/office/drawing/2018/hyperlinkcolor" val="tx"/>
                    </a:ext>
                  </a:extLst>
                </a:hlinkClick>
              </a:rPr>
              <a:t>Workforce Innovation and Opportunity Act: Department of Labor Only – Final Rule</a:t>
            </a:r>
            <a:r>
              <a:rPr lang="en-US" altLang="en-US" sz="2500" dirty="0">
                <a:solidFill>
                  <a:srgbClr val="0000FF"/>
                </a:solidFill>
                <a:latin typeface="Century Gothic"/>
              </a:rPr>
              <a:t> </a:t>
            </a:r>
          </a:p>
          <a:p>
            <a:pPr marL="342900" lvl="1" indent="-342900">
              <a:lnSpc>
                <a:spcPct val="110000"/>
              </a:lnSpc>
              <a:buFont typeface="Arial" panose="020B0604020202020204" pitchFamily="34" charset="0"/>
              <a:buChar char="•"/>
            </a:pPr>
            <a:r>
              <a:rPr lang="en-US" altLang="en-US" sz="2500" dirty="0">
                <a:solidFill>
                  <a:srgbClr val="0000FF"/>
                </a:solidFill>
                <a:latin typeface="Century Gothic"/>
                <a:hlinkClick r:id="rId4">
                  <a:extLst>
                    <a:ext uri="{A12FA001-AC4F-418D-AE19-62706E023703}">
                      <ahyp:hlinkClr xmlns:ahyp="http://schemas.microsoft.com/office/drawing/2018/hyperlinkcolor" val="tx"/>
                    </a:ext>
                  </a:extLst>
                </a:hlinkClick>
              </a:rPr>
              <a:t>Department of Labor TEGL 10-16 Change 3 Performance Accountability</a:t>
            </a:r>
            <a:endParaRPr lang="en-US" altLang="en-US" sz="2500" dirty="0">
              <a:solidFill>
                <a:srgbClr val="0000FF"/>
              </a:solidFill>
              <a:latin typeface="Century Gothic"/>
            </a:endParaRPr>
          </a:p>
          <a:p>
            <a:pPr>
              <a:lnSpc>
                <a:spcPct val="110000"/>
              </a:lnSpc>
            </a:pPr>
            <a:r>
              <a:rPr lang="en-US" sz="2500" dirty="0">
                <a:solidFill>
                  <a:srgbClr val="0000FF"/>
                </a:solidFill>
                <a:latin typeface="Century Gothic"/>
                <a:hlinkClick r:id="rId5">
                  <a:extLst>
                    <a:ext uri="{A12FA001-AC4F-418D-AE19-62706E023703}">
                      <ahyp:hlinkClr xmlns:ahyp="http://schemas.microsoft.com/office/drawing/2018/hyperlinkcolor" val="tx"/>
                    </a:ext>
                  </a:extLst>
                </a:hlinkClick>
              </a:rPr>
              <a:t>Department of Labor TEGL 26-16 Supplemental Wage Information</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6">
                  <a:extLst>
                    <a:ext uri="{A12FA001-AC4F-418D-AE19-62706E023703}">
                      <ahyp:hlinkClr xmlns:ahyp="http://schemas.microsoft.com/office/drawing/2018/hyperlinkcolor" val="tx"/>
                    </a:ext>
                  </a:extLst>
                </a:hlinkClick>
              </a:rPr>
              <a:t>Department of Labor TEN 25-19 Post Secondary Credentials</a:t>
            </a:r>
            <a:endParaRPr 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7">
                  <a:extLst>
                    <a:ext uri="{A12FA001-AC4F-418D-AE19-62706E023703}">
                      <ahyp:hlinkClr xmlns:ahyp="http://schemas.microsoft.com/office/drawing/2018/hyperlinkcolor" val="tx"/>
                    </a:ext>
                  </a:extLst>
                </a:hlinkClick>
              </a:rPr>
              <a:t>MDCS Participation and Exit Policy</a:t>
            </a:r>
            <a:endParaRPr lang="en-US" altLang="en-US" sz="2500" dirty="0">
              <a:solidFill>
                <a:srgbClr val="0000FF"/>
              </a:solidFill>
              <a:latin typeface="Century Gothic"/>
            </a:endParaRPr>
          </a:p>
          <a:p>
            <a:pPr>
              <a:lnSpc>
                <a:spcPct val="110000"/>
              </a:lnSpc>
            </a:pPr>
            <a:r>
              <a:rPr lang="en-US" altLang="en-US" sz="2500" dirty="0">
                <a:solidFill>
                  <a:srgbClr val="0000FF"/>
                </a:solidFill>
                <a:latin typeface="Century Gothic"/>
                <a:hlinkClick r:id="rId8">
                  <a:extLst>
                    <a:ext uri="{A12FA001-AC4F-418D-AE19-62706E023703}">
                      <ahyp:hlinkClr xmlns:ahyp="http://schemas.microsoft.com/office/drawing/2018/hyperlinkcolor" val="tx"/>
                    </a:ext>
                  </a:extLst>
                </a:hlinkClick>
              </a:rPr>
              <a:t>USDOL Credential Tool</a:t>
            </a:r>
            <a:endParaRPr lang="en-US" altLang="en-US" sz="2500" dirty="0">
              <a:solidFill>
                <a:srgbClr val="0000FF"/>
              </a:solidFill>
              <a:latin typeface="Century Gothic"/>
            </a:endParaRPr>
          </a:p>
          <a:p>
            <a:pPr>
              <a:lnSpc>
                <a:spcPct val="110000"/>
              </a:lnSpc>
            </a:pPr>
            <a:r>
              <a:rPr lang="en-US" sz="2500" dirty="0" err="1">
                <a:solidFill>
                  <a:srgbClr val="0000FF"/>
                </a:solidFill>
                <a:latin typeface="Century Gothic"/>
                <a:hlinkClick r:id="rId9">
                  <a:extLst>
                    <a:ext uri="{A12FA001-AC4F-418D-AE19-62706E023703}">
                      <ahyp:hlinkClr xmlns:ahyp="http://schemas.microsoft.com/office/drawing/2018/hyperlinkcolor" val="tx"/>
                    </a:ext>
                  </a:extLst>
                </a:hlinkClick>
              </a:rPr>
              <a:t>MassWorkforce</a:t>
            </a:r>
            <a:r>
              <a:rPr lang="en-US" sz="2500" dirty="0">
                <a:solidFill>
                  <a:srgbClr val="0000FF"/>
                </a:solidFill>
                <a:latin typeface="Century Gothic"/>
                <a:hlinkClick r:id="rId9">
                  <a:extLst>
                    <a:ext uri="{A12FA001-AC4F-418D-AE19-62706E023703}">
                      <ahyp:hlinkClr xmlns:ahyp="http://schemas.microsoft.com/office/drawing/2018/hyperlinkcolor" val="tx"/>
                    </a:ext>
                  </a:extLst>
                </a:hlinkClick>
              </a:rPr>
              <a:t> Career Center Performance Reports (CCPR) | Mass.gov</a:t>
            </a:r>
            <a:endParaRPr lang="en-US" sz="2500" dirty="0">
              <a:solidFill>
                <a:srgbClr val="0000FF"/>
              </a:solidFill>
              <a:latin typeface="Century Gothic"/>
            </a:endParaRPr>
          </a:p>
          <a:p>
            <a:pPr>
              <a:lnSpc>
                <a:spcPct val="110000"/>
              </a:lnSpc>
            </a:pPr>
            <a:r>
              <a:rPr lang="en-US" sz="2500" dirty="0">
                <a:solidFill>
                  <a:srgbClr val="0000FF"/>
                </a:solidFill>
                <a:latin typeface="Century Gothic"/>
                <a:hlinkClick r:id="rId10">
                  <a:extLst>
                    <a:ext uri="{A12FA001-AC4F-418D-AE19-62706E023703}">
                      <ahyp:hlinkClr xmlns:ahyp="http://schemas.microsoft.com/office/drawing/2018/hyperlinkcolor" val="tx"/>
                    </a:ext>
                  </a:extLst>
                </a:hlinkClick>
              </a:rPr>
              <a:t>MassHire WIOA Training Material | Mass.gov</a:t>
            </a:r>
            <a:endParaRPr lang="en-US" altLang="en-US" sz="2500" dirty="0">
              <a:solidFill>
                <a:srgbClr val="0000FF"/>
              </a:solidFill>
              <a:latin typeface="Century Gothic"/>
            </a:endParaRPr>
          </a:p>
          <a:p>
            <a:pPr>
              <a:lnSpc>
                <a:spcPct val="110000"/>
              </a:lnSpc>
            </a:pPr>
            <a:r>
              <a:rPr lang="en-US" sz="2500" dirty="0">
                <a:solidFill>
                  <a:srgbClr val="003B5D"/>
                </a:solidFill>
                <a:latin typeface="Century Gothic"/>
                <a:hlinkClick r:id="rId11"/>
              </a:rPr>
              <a:t>Negotiations and Sanctions Guidance WIOA TEGL11-19 Change 1</a:t>
            </a:r>
          </a:p>
          <a:p>
            <a:pPr lvl="1" indent="-287020"/>
            <a:endParaRPr lang="en-US" altLang="en-US" sz="2100" b="1" dirty="0">
              <a:solidFill>
                <a:srgbClr val="000000"/>
              </a:solidFill>
              <a:latin typeface="Century Gothic"/>
            </a:endParaRPr>
          </a:p>
          <a:p>
            <a:pPr marL="448945" lvl="1" indent="0">
              <a:buNone/>
            </a:pPr>
            <a:r>
              <a:rPr lang="en-US" altLang="en-US" dirty="0">
                <a:latin typeface="Century Gothic"/>
              </a:rPr>
              <a:t>	</a:t>
            </a:r>
          </a:p>
        </p:txBody>
      </p:sp>
      <p:sp>
        <p:nvSpPr>
          <p:cNvPr id="6" name="Slide Number Placeholder 5"/>
          <p:cNvSpPr>
            <a:spLocks noGrp="1"/>
          </p:cNvSpPr>
          <p:nvPr>
            <p:ph type="sldNum" sz="quarter" idx="12"/>
          </p:nvPr>
        </p:nvSpPr>
        <p:spPr/>
        <p:txBody>
          <a:bodyPr/>
          <a:lstStyle/>
          <a:p>
            <a:pPr>
              <a:defRPr/>
            </a:pPr>
            <a:fld id="{229D205B-C156-4556-8DE4-09ED1E024226}" type="slidenum">
              <a:rPr lang="en-US" dirty="0" smtClean="0">
                <a:latin typeface="Century Gothic"/>
              </a:rPr>
              <a:pPr>
                <a:defRPr/>
              </a:pPr>
              <a:t>44</a:t>
            </a:fld>
            <a:endParaRPr lang="en-US" dirty="0">
              <a:latin typeface="Century Gothic"/>
            </a:endParaRPr>
          </a:p>
        </p:txBody>
      </p:sp>
    </p:spTree>
    <p:extLst>
      <p:ext uri="{BB962C8B-B14F-4D97-AF65-F5344CB8AC3E}">
        <p14:creationId xmlns:p14="http://schemas.microsoft.com/office/powerpoint/2010/main" val="3328606026"/>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chemeClr val="bg1"/>
                </a:solidFill>
                <a:latin typeface="Arial" panose="020B0604020202020204" pitchFamily="34" charset="0"/>
                <a:cs typeface="Arial" panose="020B0604020202020204" pitchFamily="34" charset="0"/>
              </a:rPr>
              <a:t>WIOA Quarters</a:t>
            </a:r>
            <a:endParaRPr lang="en-US" altLang="en-US" b="1" i="1" dirty="0">
              <a:solidFill>
                <a:schemeClr val="bg1"/>
              </a:solidFill>
              <a:latin typeface="Arial" panose="020B0604020202020204" pitchFamily="34" charset="0"/>
              <a:cs typeface="Arial" panose="020B0604020202020204" pitchFamily="34" charset="0"/>
            </a:endParaRPr>
          </a:p>
        </p:txBody>
      </p:sp>
      <p:sp>
        <p:nvSpPr>
          <p:cNvPr id="80899" name="Rectangle 3"/>
          <p:cNvSpPr>
            <a:spLocks noGrp="1" noChangeArrowheads="1"/>
          </p:cNvSpPr>
          <p:nvPr>
            <p:ph type="body" sz="half" idx="1"/>
          </p:nvPr>
        </p:nvSpPr>
        <p:spPr>
          <a:xfrm>
            <a:off x="0" y="1269683"/>
            <a:ext cx="9144000" cy="294956"/>
          </a:xfrm>
        </p:spPr>
        <p:txBody>
          <a:bodyPr vert="horz" lIns="91440" tIns="45720" rIns="91440" bIns="45720" rtlCol="0" anchor="t">
            <a:noAutofit/>
          </a:bodyPr>
          <a:lstStyle/>
          <a:p>
            <a:pPr marL="0" indent="0" algn="ctr">
              <a:buClr>
                <a:srgbClr val="006600"/>
              </a:buClr>
              <a:buNone/>
            </a:pPr>
            <a:r>
              <a:rPr lang="en-US" altLang="en-US" sz="1800" b="1" i="1" dirty="0">
                <a:solidFill>
                  <a:schemeClr val="accent6"/>
                </a:solidFill>
                <a:latin typeface="Arial" panose="020B0604020202020204" pitchFamily="34" charset="0"/>
                <a:cs typeface="Arial" panose="020B0604020202020204" pitchFamily="34" charset="0"/>
              </a:rPr>
              <a:t>Exit Quarter</a:t>
            </a:r>
            <a:r>
              <a:rPr lang="en-US" altLang="en-US" sz="1800" i="1" dirty="0">
                <a:solidFill>
                  <a:schemeClr val="accent6"/>
                </a:solidFill>
                <a:latin typeface="Arial" panose="020B0604020202020204" pitchFamily="34" charset="0"/>
                <a:cs typeface="Arial" panose="020B0604020202020204" pitchFamily="34" charset="0"/>
              </a:rPr>
              <a:t> - </a:t>
            </a:r>
            <a:r>
              <a:rPr lang="en-US" altLang="en-US" sz="1800" dirty="0">
                <a:solidFill>
                  <a:schemeClr val="accent6"/>
                </a:solidFill>
                <a:latin typeface="Arial" panose="020B0604020202020204" pitchFamily="34" charset="0"/>
                <a:cs typeface="Arial" panose="020B0604020202020204" pitchFamily="34" charset="0"/>
              </a:rPr>
              <a:t>Represents the </a:t>
            </a:r>
            <a:r>
              <a:rPr lang="en-US" altLang="en-US" sz="1800" b="1" i="1" dirty="0">
                <a:solidFill>
                  <a:schemeClr val="accent6"/>
                </a:solidFill>
                <a:latin typeface="Arial" panose="020B0604020202020204" pitchFamily="34" charset="0"/>
                <a:cs typeface="Arial" panose="020B0604020202020204" pitchFamily="34" charset="0"/>
              </a:rPr>
              <a:t>calendar quarter </a:t>
            </a:r>
            <a:r>
              <a:rPr lang="en-US" altLang="en-US" sz="1800" dirty="0">
                <a:solidFill>
                  <a:schemeClr val="accent6"/>
                </a:solidFill>
                <a:latin typeface="Arial" panose="020B0604020202020204" pitchFamily="34" charset="0"/>
                <a:cs typeface="Arial" panose="020B0604020202020204" pitchFamily="34" charset="0"/>
              </a:rPr>
              <a:t>the date of exit is recorded.</a:t>
            </a:r>
          </a:p>
          <a:p>
            <a:pPr marL="0" indent="0" algn="ctr">
              <a:buClr>
                <a:srgbClr val="006600"/>
              </a:buClr>
              <a:buNone/>
            </a:pPr>
            <a:endParaRPr lang="en-US" altLang="en-US" sz="18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76902234"/>
              </p:ext>
            </p:extLst>
          </p:nvPr>
        </p:nvGraphicFramePr>
        <p:xfrm>
          <a:off x="685801" y="1802981"/>
          <a:ext cx="8077200" cy="2156572"/>
        </p:xfrm>
        <a:graphic>
          <a:graphicData uri="http://schemas.openxmlformats.org/drawingml/2006/table">
            <a:tbl>
              <a:tblPr firstRow="1"/>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564218">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92897">
                  <a:extLst>
                    <a:ext uri="{9D8B030D-6E8A-4147-A177-3AD203B41FA5}">
                      <a16:colId xmlns:a16="http://schemas.microsoft.com/office/drawing/2014/main" val="20008"/>
                    </a:ext>
                  </a:extLst>
                </a:gridCol>
                <a:gridCol w="691247">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2024</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2024</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2024</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JAN</a:t>
                      </a: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FEB</a:t>
                      </a: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MAR</a:t>
                      </a: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accent6"/>
                          </a:solidFill>
                          <a:effectLst/>
                          <a:latin typeface="Arial" panose="020B0604020202020204" pitchFamily="34" charset="0"/>
                          <a:cs typeface="Arial" panose="020B0604020202020204" pitchFamily="34" charset="0"/>
                        </a:rPr>
                        <a:t>APR</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accent6"/>
                          </a:solidFill>
                          <a:effectLst/>
                          <a:latin typeface="Arial" panose="020B0604020202020204" pitchFamily="34" charset="0"/>
                          <a:cs typeface="Arial" panose="020B0604020202020204" pitchFamily="34" charset="0"/>
                        </a:rPr>
                        <a:t>MAY</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accent6"/>
                          </a:solidFill>
                          <a:effectLst/>
                          <a:latin typeface="Arial" panose="020B0604020202020204" pitchFamily="34" charset="0"/>
                          <a:cs typeface="Arial" panose="020B0604020202020204" pitchFamily="34" charset="0"/>
                        </a:rPr>
                        <a:t>JUN</a:t>
                      </a: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JUL</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AUG</a:t>
                      </a: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SEP</a:t>
                      </a: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OCT</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NOV</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2787588" y="2361460"/>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Exit </a:t>
            </a:r>
            <a:r>
              <a:rPr lang="en-US" sz="1600" b="1" dirty="0">
                <a:solidFill>
                  <a:schemeClr val="accent6"/>
                </a:solidFill>
                <a:latin typeface="Arial" panose="020B0604020202020204" pitchFamily="34" charset="0"/>
                <a:cs typeface="Arial" panose="020B0604020202020204" pitchFamily="34" charset="0"/>
              </a:rPr>
              <a:t>Quarter</a:t>
            </a:r>
          </a:p>
        </p:txBody>
      </p:sp>
      <p:sp>
        <p:nvSpPr>
          <p:cNvPr id="8" name="TextBox 7">
            <a:extLst>
              <a:ext uri="{FF2B5EF4-FFF2-40B4-BE49-F238E27FC236}">
                <a16:creationId xmlns:a16="http://schemas.microsoft.com/office/drawing/2014/main" id="{DDA1EAD8-797F-4C14-A613-E632151D0264}"/>
              </a:ext>
            </a:extLst>
          </p:cNvPr>
          <p:cNvSpPr txBox="1"/>
          <p:nvPr/>
        </p:nvSpPr>
        <p:spPr>
          <a:xfrm>
            <a:off x="4750039" y="2361460"/>
            <a:ext cx="1837678" cy="584775"/>
          </a:xfrm>
          <a:prstGeom prst="rect">
            <a:avLst/>
          </a:prstGeom>
          <a:noFill/>
        </p:spPr>
        <p:txBody>
          <a:bodyPr wrap="square" lIns="91440" tIns="45720" rIns="91440" bIns="45720" rtlCol="0" anchor="t">
            <a:spAutoFit/>
          </a:bodyPr>
          <a:lstStyle/>
          <a:p>
            <a:pPr algn="ctr"/>
            <a:r>
              <a:rPr lang="en-US" sz="1600" b="1" dirty="0">
                <a:solidFill>
                  <a:schemeClr val="accent6"/>
                </a:solidFill>
                <a:latin typeface="Arial" panose="020B0604020202020204" pitchFamily="34" charset="0"/>
                <a:cs typeface="Arial" panose="020B0604020202020204" pitchFamily="34" charset="0"/>
              </a:rPr>
              <a:t>1st </a:t>
            </a:r>
            <a:r>
              <a:rPr lang="en-US" sz="1600" b="1">
                <a:solidFill>
                  <a:schemeClr val="accent6"/>
                </a:solidFill>
                <a:latin typeface="Arial" panose="020B0604020202020204" pitchFamily="34" charset="0"/>
                <a:cs typeface="Arial" panose="020B0604020202020204" pitchFamily="34" charset="0"/>
              </a:rPr>
              <a:t>Qtr.</a:t>
            </a:r>
            <a:r>
              <a:rPr lang="en-US" sz="1600" b="1" dirty="0">
                <a:solidFill>
                  <a:schemeClr val="accent6"/>
                </a:solidFill>
                <a:latin typeface="Arial" panose="020B0604020202020204" pitchFamily="34" charset="0"/>
                <a:cs typeface="Arial" panose="020B0604020202020204" pitchFamily="34" charset="0"/>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6756520" y="2361460"/>
            <a:ext cx="1837678" cy="584775"/>
          </a:xfrm>
          <a:prstGeom prst="rect">
            <a:avLst/>
          </a:prstGeom>
          <a:noFill/>
        </p:spPr>
        <p:txBody>
          <a:bodyPr wrap="square" lIns="91440" tIns="45720" rIns="91440" bIns="45720" rtlCol="0" anchor="t">
            <a:spAutoFit/>
          </a:bodyPr>
          <a:lstStyle/>
          <a:p>
            <a:pPr algn="ctr"/>
            <a:r>
              <a:rPr lang="en-US" sz="1600" b="1" dirty="0">
                <a:solidFill>
                  <a:schemeClr val="accent6"/>
                </a:solidFill>
                <a:latin typeface="Century Gothic"/>
              </a:rPr>
              <a:t>2nd Qtr. After Exit</a:t>
            </a:r>
          </a:p>
        </p:txBody>
      </p:sp>
      <p:graphicFrame>
        <p:nvGraphicFramePr>
          <p:cNvPr id="10" name="Group 292"/>
          <p:cNvGraphicFramePr>
            <a:graphicFrameLocks/>
          </p:cNvGraphicFramePr>
          <p:nvPr>
            <p:extLst>
              <p:ext uri="{D42A27DB-BD31-4B8C-83A1-F6EECF244321}">
                <p14:modId xmlns:p14="http://schemas.microsoft.com/office/powerpoint/2010/main" val="1458104826"/>
              </p:ext>
            </p:extLst>
          </p:nvPr>
        </p:nvGraphicFramePr>
        <p:xfrm>
          <a:off x="685799" y="4033520"/>
          <a:ext cx="8077201" cy="2057400"/>
        </p:xfrm>
        <a:graphic>
          <a:graphicData uri="http://schemas.openxmlformats.org/drawingml/2006/table">
            <a:tbl>
              <a:tblPr firstRow="1"/>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JAN</a:t>
                      </a: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FEB</a:t>
                      </a: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MAR</a:t>
                      </a: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accent6"/>
                          </a:solidFill>
                          <a:effectLst/>
                          <a:latin typeface="Arial" panose="020B0604020202020204" pitchFamily="34" charset="0"/>
                          <a:cs typeface="Arial" panose="020B0604020202020204" pitchFamily="34" charset="0"/>
                        </a:rPr>
                        <a:t>APR</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accent6"/>
                          </a:solidFill>
                          <a:effectLst/>
                          <a:latin typeface="Arial" panose="020B0604020202020204" pitchFamily="34" charset="0"/>
                          <a:cs typeface="Arial" panose="020B0604020202020204" pitchFamily="34" charset="0"/>
                        </a:rPr>
                        <a:t>MAY</a:t>
                      </a: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accent6"/>
                          </a:solidFill>
                          <a:effectLst/>
                          <a:latin typeface="Arial" panose="020B0604020202020204" pitchFamily="34" charset="0"/>
                          <a:cs typeface="Arial" panose="020B0604020202020204" pitchFamily="34" charset="0"/>
                        </a:rPr>
                        <a:t>JUN</a:t>
                      </a: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JUL</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AUG</a:t>
                      </a: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SEP</a:t>
                      </a: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OCT</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NOV</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11" name="TextBox 10">
            <a:extLst>
              <a:ext uri="{FF2B5EF4-FFF2-40B4-BE49-F238E27FC236}">
                <a16:creationId xmlns:a16="http://schemas.microsoft.com/office/drawing/2014/main" id="{F4A6DA87-8D6E-44C8-9ED6-98A9656D3FD3}"/>
              </a:ext>
            </a:extLst>
          </p:cNvPr>
          <p:cNvSpPr txBox="1"/>
          <p:nvPr/>
        </p:nvSpPr>
        <p:spPr>
          <a:xfrm>
            <a:off x="685800" y="4600113"/>
            <a:ext cx="1929383"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Arial" panose="020B0604020202020204" pitchFamily="34" charset="0"/>
                <a:cs typeface="Arial" panose="020B0604020202020204" pitchFamily="34" charset="0"/>
              </a:rPr>
              <a:t>3rd Qtr. After Exit</a:t>
            </a:r>
          </a:p>
        </p:txBody>
      </p:sp>
      <p:sp>
        <p:nvSpPr>
          <p:cNvPr id="12" name="TextBox 11">
            <a:extLst>
              <a:ext uri="{FF2B5EF4-FFF2-40B4-BE49-F238E27FC236}">
                <a16:creationId xmlns:a16="http://schemas.microsoft.com/office/drawing/2014/main" id="{82A9EA55-A057-4672-9F9E-80AE6AC3C605}"/>
              </a:ext>
            </a:extLst>
          </p:cNvPr>
          <p:cNvSpPr txBox="1"/>
          <p:nvPr/>
        </p:nvSpPr>
        <p:spPr>
          <a:xfrm>
            <a:off x="2787587" y="4611673"/>
            <a:ext cx="1929383"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Arial" panose="020B0604020202020204" pitchFamily="34" charset="0"/>
                <a:cs typeface="Arial" panose="020B0604020202020204" pitchFamily="34" charset="0"/>
              </a:rPr>
              <a:t>4th Qtr. After Exit</a:t>
            </a:r>
          </a:p>
        </p:txBody>
      </p:sp>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5</a:t>
            </a:fld>
            <a:endParaRPr lang="en-US" altLang="en-US" dirty="0">
              <a:latin typeface="Century Gothic"/>
            </a:endParaRPr>
          </a:p>
        </p:txBody>
      </p:sp>
    </p:spTree>
    <p:extLst>
      <p:ext uri="{BB962C8B-B14F-4D97-AF65-F5344CB8AC3E}">
        <p14:creationId xmlns:p14="http://schemas.microsoft.com/office/powerpoint/2010/main" val="254501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25F13-29F7-417A-97AE-B7D5FBBC227E}"/>
              </a:ext>
            </a:extLst>
          </p:cNvPr>
          <p:cNvSpPr>
            <a:spLocks noGrp="1"/>
          </p:cNvSpPr>
          <p:nvPr>
            <p:ph type="title"/>
          </p:nvPr>
        </p:nvSpPr>
        <p:spPr>
          <a:xfrm>
            <a:off x="326819" y="139613"/>
            <a:ext cx="8368671" cy="941041"/>
          </a:xfrm>
        </p:spPr>
        <p:txBody>
          <a:bodyPr/>
          <a:lstStyle/>
          <a:p>
            <a:r>
              <a:rPr lang="en-US" altLang="en-US" dirty="0">
                <a:solidFill>
                  <a:schemeClr val="bg1"/>
                </a:solidFill>
                <a:latin typeface="Arial" panose="020B0604020202020204" pitchFamily="34" charset="0"/>
                <a:cs typeface="Arial" panose="020B0604020202020204" pitchFamily="34" charset="0"/>
              </a:rPr>
              <a:t>WIOA Performance Indicators</a:t>
            </a:r>
            <a:endParaRPr lang="en-US" dirty="0">
              <a:solidFill>
                <a:schemeClr val="bg1"/>
              </a:solidFill>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53DD741B-D49C-48BA-83F3-BF0590F6FB4C}"/>
              </a:ext>
            </a:extLst>
          </p:cNvPr>
          <p:cNvGraphicFramePr>
            <a:graphicFrameLocks noGrp="1"/>
          </p:cNvGraphicFramePr>
          <p:nvPr>
            <p:extLst>
              <p:ext uri="{D42A27DB-BD31-4B8C-83A1-F6EECF244321}">
                <p14:modId xmlns:p14="http://schemas.microsoft.com/office/powerpoint/2010/main" val="4000308270"/>
              </p:ext>
            </p:extLst>
          </p:nvPr>
        </p:nvGraphicFramePr>
        <p:xfrm>
          <a:off x="0" y="932688"/>
          <a:ext cx="9143999" cy="4957120"/>
        </p:xfrm>
        <a:graphic>
          <a:graphicData uri="http://schemas.openxmlformats.org/drawingml/2006/table">
            <a:tbl>
              <a:tblPr firstRow="1" firstCol="1" bandRow="1">
                <a:tableStyleId>{7E9639D4-E3E2-4D34-9284-5A2195B3D0D7}</a:tableStyleId>
              </a:tblPr>
              <a:tblGrid>
                <a:gridCol w="6364224">
                  <a:extLst>
                    <a:ext uri="{9D8B030D-6E8A-4147-A177-3AD203B41FA5}">
                      <a16:colId xmlns:a16="http://schemas.microsoft.com/office/drawing/2014/main" val="3927939444"/>
                    </a:ext>
                  </a:extLst>
                </a:gridCol>
                <a:gridCol w="2779775">
                  <a:extLst>
                    <a:ext uri="{9D8B030D-6E8A-4147-A177-3AD203B41FA5}">
                      <a16:colId xmlns:a16="http://schemas.microsoft.com/office/drawing/2014/main" val="1230906430"/>
                    </a:ext>
                  </a:extLst>
                </a:gridCol>
              </a:tblGrid>
              <a:tr h="422247">
                <a:tc>
                  <a:txBody>
                    <a:bodyPr/>
                    <a:lstStyle/>
                    <a:p>
                      <a:pPr marL="0" marR="0" algn="l">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Performance Measure</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tc>
                <a:tc>
                  <a:txBody>
                    <a:bodyPr/>
                    <a:lstStyle/>
                    <a:p>
                      <a:pPr marL="0" marR="0" algn="ctr" defTabSz="457200" rtl="0" eaLnBrk="1" latinLnBrk="0" hangingPunct="1">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Cohort [Exit*] Range</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tc>
                <a:extLst>
                  <a:ext uri="{0D108BD9-81ED-4DB2-BD59-A6C34878D82A}">
                    <a16:rowId xmlns:a16="http://schemas.microsoft.com/office/drawing/2014/main" val="422226418"/>
                  </a:ext>
                </a:extLst>
              </a:tr>
              <a:tr h="825870">
                <a:tc>
                  <a:txBody>
                    <a:bodyPr/>
                    <a:lstStyle/>
                    <a:p>
                      <a:pPr marL="0" marR="0">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Adult/DW: Employment in the 2nd Quarter After Exit</a:t>
                      </a:r>
                    </a:p>
                    <a:p>
                      <a:pPr marL="0" marR="0">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Youth: Employment, or Education/Training 2nd Quarter After Exit</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nchor="ctr"/>
                </a:tc>
                <a:tc>
                  <a:txBody>
                    <a:bodyPr/>
                    <a:lstStyle/>
                    <a:p>
                      <a:pPr marL="0" marR="0" algn="ctr">
                        <a:lnSpc>
                          <a:spcPct val="107000"/>
                        </a:lnSpc>
                        <a:spcBef>
                          <a:spcPts val="0"/>
                        </a:spcBef>
                        <a:spcAft>
                          <a:spcPts val="0"/>
                        </a:spcAft>
                      </a:pPr>
                      <a:r>
                        <a:rPr lang="en-US" sz="1600" kern="1200" dirty="0">
                          <a:solidFill>
                            <a:schemeClr val="tx2"/>
                          </a:solidFill>
                          <a:effectLst/>
                          <a:latin typeface="Arial" panose="020B0604020202020204" pitchFamily="34" charset="0"/>
                          <a:cs typeface="Arial" panose="020B0604020202020204" pitchFamily="34" charset="0"/>
                        </a:rPr>
                        <a:t>July 31</a:t>
                      </a:r>
                      <a:r>
                        <a:rPr lang="en-US" sz="1600" kern="1200" baseline="30000" dirty="0">
                          <a:solidFill>
                            <a:schemeClr val="tx2"/>
                          </a:solidFill>
                          <a:effectLst/>
                          <a:latin typeface="Arial" panose="020B0604020202020204" pitchFamily="34" charset="0"/>
                          <a:cs typeface="Arial" panose="020B0604020202020204" pitchFamily="34" charset="0"/>
                        </a:rPr>
                        <a:t>st</a:t>
                      </a:r>
                      <a:r>
                        <a:rPr lang="en-US" sz="1600" kern="1200" dirty="0">
                          <a:solidFill>
                            <a:schemeClr val="tx2"/>
                          </a:solidFill>
                          <a:effectLst/>
                          <a:latin typeface="Arial" panose="020B0604020202020204" pitchFamily="34" charset="0"/>
                          <a:cs typeface="Arial" panose="020B0604020202020204" pitchFamily="34" charset="0"/>
                        </a:rPr>
                        <a:t> – June 30</a:t>
                      </a:r>
                      <a:r>
                        <a:rPr lang="en-US" sz="1600" kern="1200" baseline="30000" dirty="0">
                          <a:solidFill>
                            <a:schemeClr val="tx2"/>
                          </a:solidFill>
                          <a:effectLst/>
                          <a:latin typeface="Arial" panose="020B0604020202020204" pitchFamily="34" charset="0"/>
                          <a:cs typeface="Arial" panose="020B0604020202020204" pitchFamily="34" charset="0"/>
                        </a:rPr>
                        <a:t>th</a:t>
                      </a:r>
                      <a:r>
                        <a:rPr lang="en-US" sz="1600" kern="1200" dirty="0">
                          <a:solidFill>
                            <a:schemeClr val="tx2"/>
                          </a:solidFill>
                          <a:effectLst/>
                          <a:latin typeface="Arial" panose="020B0604020202020204" pitchFamily="34" charset="0"/>
                          <a:cs typeface="Arial" panose="020B0604020202020204" pitchFamily="34" charset="0"/>
                        </a:rPr>
                        <a:t> </a:t>
                      </a: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59498" marR="59498" marT="8925" marB="0" anchor="ctr"/>
                </a:tc>
                <a:extLst>
                  <a:ext uri="{0D108BD9-81ED-4DB2-BD59-A6C34878D82A}">
                    <a16:rowId xmlns:a16="http://schemas.microsoft.com/office/drawing/2014/main" val="2520368625"/>
                  </a:ext>
                </a:extLst>
              </a:tr>
              <a:tr h="825870">
                <a:tc>
                  <a:txBody>
                    <a:bodyPr/>
                    <a:lstStyle/>
                    <a:p>
                      <a:pPr marL="0" marR="0">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Adult/DW: Employment in the 4th Quarter After Exit</a:t>
                      </a:r>
                    </a:p>
                    <a:p>
                      <a:pPr marL="0" marR="0">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Youth: Employment, or Education/Training 4th Quarter After Exit</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nchor="ctr"/>
                </a:tc>
                <a:tc>
                  <a:txBody>
                    <a:bodyPr/>
                    <a:lstStyle/>
                    <a:p>
                      <a:pPr marL="0" marR="0" algn="ctr">
                        <a:lnSpc>
                          <a:spcPct val="107000"/>
                        </a:lnSpc>
                        <a:spcBef>
                          <a:spcPts val="0"/>
                        </a:spcBef>
                        <a:spcAft>
                          <a:spcPts val="0"/>
                        </a:spcAft>
                      </a:pPr>
                      <a:r>
                        <a:rPr lang="en-US" sz="1600" kern="1200" dirty="0">
                          <a:solidFill>
                            <a:schemeClr val="tx2"/>
                          </a:solidFill>
                          <a:effectLst/>
                          <a:latin typeface="Arial" panose="020B0604020202020204" pitchFamily="34" charset="0"/>
                          <a:cs typeface="Arial" panose="020B0604020202020204" pitchFamily="34" charset="0"/>
                        </a:rPr>
                        <a:t>January 1</a:t>
                      </a:r>
                      <a:r>
                        <a:rPr lang="en-US" sz="1600" kern="1200" baseline="30000" dirty="0">
                          <a:solidFill>
                            <a:schemeClr val="tx2"/>
                          </a:solidFill>
                          <a:effectLst/>
                          <a:latin typeface="Arial" panose="020B0604020202020204" pitchFamily="34" charset="0"/>
                          <a:cs typeface="Arial" panose="020B0604020202020204" pitchFamily="34" charset="0"/>
                        </a:rPr>
                        <a:t>st</a:t>
                      </a:r>
                      <a:r>
                        <a:rPr lang="en-US" sz="1600" kern="1200" dirty="0">
                          <a:solidFill>
                            <a:schemeClr val="tx2"/>
                          </a:solidFill>
                          <a:effectLst/>
                          <a:latin typeface="Arial" panose="020B0604020202020204" pitchFamily="34" charset="0"/>
                          <a:cs typeface="Arial" panose="020B0604020202020204" pitchFamily="34" charset="0"/>
                        </a:rPr>
                        <a:t> – December 31</a:t>
                      </a:r>
                      <a:r>
                        <a:rPr lang="en-US" sz="1600" kern="1200" baseline="30000" dirty="0">
                          <a:solidFill>
                            <a:schemeClr val="tx2"/>
                          </a:solidFill>
                          <a:effectLst/>
                          <a:latin typeface="Arial" panose="020B0604020202020204" pitchFamily="34" charset="0"/>
                          <a:cs typeface="Arial" panose="020B0604020202020204" pitchFamily="34" charset="0"/>
                        </a:rPr>
                        <a:t>st</a:t>
                      </a: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59498" marR="59498" marT="8925" marB="0" anchor="ctr"/>
                </a:tc>
                <a:extLst>
                  <a:ext uri="{0D108BD9-81ED-4DB2-BD59-A6C34878D82A}">
                    <a16:rowId xmlns:a16="http://schemas.microsoft.com/office/drawing/2014/main" val="854005345"/>
                  </a:ext>
                </a:extLst>
              </a:tr>
              <a:tr h="757248">
                <a:tc>
                  <a:txBody>
                    <a:bodyPr/>
                    <a:lstStyle/>
                    <a:p>
                      <a:pPr marL="0" marR="0" algn="l" defTabSz="457200" rtl="0" eaLnBrk="1" latinLnBrk="0" hangingPunct="1">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Median Wages 2nd Quarter After Exit</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600" kern="1200" dirty="0">
                        <a:solidFill>
                          <a:schemeClr val="tx2"/>
                        </a:solidFill>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1600" kern="1200" dirty="0">
                          <a:solidFill>
                            <a:schemeClr val="tx2"/>
                          </a:solidFill>
                          <a:effectLst/>
                          <a:latin typeface="Arial" panose="020B0604020202020204" pitchFamily="34" charset="0"/>
                          <a:cs typeface="Arial" panose="020B0604020202020204" pitchFamily="34" charset="0"/>
                        </a:rPr>
                        <a:t>July 31</a:t>
                      </a:r>
                      <a:r>
                        <a:rPr lang="en-US" sz="1600" kern="1200" baseline="30000" dirty="0">
                          <a:solidFill>
                            <a:schemeClr val="tx2"/>
                          </a:solidFill>
                          <a:effectLst/>
                          <a:latin typeface="Arial" panose="020B0604020202020204" pitchFamily="34" charset="0"/>
                          <a:cs typeface="Arial" panose="020B0604020202020204" pitchFamily="34" charset="0"/>
                        </a:rPr>
                        <a:t>st</a:t>
                      </a:r>
                      <a:r>
                        <a:rPr lang="en-US" sz="1600" kern="1200" dirty="0">
                          <a:solidFill>
                            <a:schemeClr val="tx2"/>
                          </a:solidFill>
                          <a:effectLst/>
                          <a:latin typeface="Arial" panose="020B0604020202020204" pitchFamily="34" charset="0"/>
                          <a:cs typeface="Arial" panose="020B0604020202020204" pitchFamily="34" charset="0"/>
                        </a:rPr>
                        <a:t> – June 30</a:t>
                      </a:r>
                      <a:r>
                        <a:rPr lang="en-US" sz="1600" kern="1200" baseline="30000" dirty="0">
                          <a:solidFill>
                            <a:schemeClr val="tx2"/>
                          </a:solidFill>
                          <a:effectLst/>
                          <a:latin typeface="Arial" panose="020B0604020202020204" pitchFamily="34" charset="0"/>
                          <a:cs typeface="Arial" panose="020B0604020202020204" pitchFamily="34" charset="0"/>
                        </a:rPr>
                        <a:t>th</a:t>
                      </a:r>
                      <a:r>
                        <a:rPr lang="en-US" sz="1600" kern="1200" dirty="0">
                          <a:solidFill>
                            <a:schemeClr val="tx2"/>
                          </a:solidFill>
                          <a:effectLst/>
                          <a:latin typeface="Arial" panose="020B0604020202020204" pitchFamily="34" charset="0"/>
                          <a:cs typeface="Arial" panose="020B0604020202020204" pitchFamily="34" charset="0"/>
                        </a:rPr>
                        <a:t> </a:t>
                      </a: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marR="0" algn="ctr" defTabSz="457200" rtl="0" eaLnBrk="1" latinLnBrk="0" hangingPunct="1">
                        <a:lnSpc>
                          <a:spcPct val="107000"/>
                        </a:lnSpc>
                        <a:spcBef>
                          <a:spcPts val="0"/>
                        </a:spcBef>
                        <a:spcAft>
                          <a:spcPts val="0"/>
                        </a:spcAft>
                      </a:pPr>
                      <a:endParaRPr lang="en-US" sz="1600" kern="1200"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a:txBody>
                  <a:tcPr marL="59498" marR="59498" marT="8925" marB="0" anchor="ctr"/>
                </a:tc>
                <a:extLst>
                  <a:ext uri="{0D108BD9-81ED-4DB2-BD59-A6C34878D82A}">
                    <a16:rowId xmlns:a16="http://schemas.microsoft.com/office/drawing/2014/main" val="4092745181"/>
                  </a:ext>
                </a:extLst>
              </a:tr>
              <a:tr h="757248">
                <a:tc>
                  <a:txBody>
                    <a:bodyPr/>
                    <a:lstStyle/>
                    <a:p>
                      <a:pPr marL="0" marR="0" algn="l" defTabSz="457200" rtl="0" eaLnBrk="1" latinLnBrk="0" hangingPunct="1">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Credential Attainment</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600" kern="1200" dirty="0">
                        <a:solidFill>
                          <a:schemeClr val="tx2"/>
                        </a:solidFill>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1600" kern="1200" dirty="0">
                          <a:solidFill>
                            <a:schemeClr val="tx2"/>
                          </a:solidFill>
                          <a:effectLst/>
                          <a:latin typeface="Arial" panose="020B0604020202020204" pitchFamily="34" charset="0"/>
                          <a:cs typeface="Arial" panose="020B0604020202020204" pitchFamily="34" charset="0"/>
                        </a:rPr>
                        <a:t>January 1</a:t>
                      </a:r>
                      <a:r>
                        <a:rPr lang="en-US" sz="1600" kern="1200" baseline="30000" dirty="0">
                          <a:solidFill>
                            <a:schemeClr val="tx2"/>
                          </a:solidFill>
                          <a:effectLst/>
                          <a:latin typeface="Arial" panose="020B0604020202020204" pitchFamily="34" charset="0"/>
                          <a:cs typeface="Arial" panose="020B0604020202020204" pitchFamily="34" charset="0"/>
                        </a:rPr>
                        <a:t>st</a:t>
                      </a:r>
                      <a:r>
                        <a:rPr lang="en-US" sz="1600" kern="1200" dirty="0">
                          <a:solidFill>
                            <a:schemeClr val="tx2"/>
                          </a:solidFill>
                          <a:effectLst/>
                          <a:latin typeface="Arial" panose="020B0604020202020204" pitchFamily="34" charset="0"/>
                          <a:cs typeface="Arial" panose="020B0604020202020204" pitchFamily="34" charset="0"/>
                        </a:rPr>
                        <a:t> – December 31</a:t>
                      </a:r>
                      <a:r>
                        <a:rPr lang="en-US" sz="1600" kern="1200" baseline="30000" dirty="0">
                          <a:solidFill>
                            <a:schemeClr val="tx2"/>
                          </a:solidFill>
                          <a:effectLst/>
                          <a:latin typeface="Arial" panose="020B0604020202020204" pitchFamily="34" charset="0"/>
                          <a:cs typeface="Arial" panose="020B0604020202020204" pitchFamily="34" charset="0"/>
                        </a:rPr>
                        <a:t>st</a:t>
                      </a: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marR="0" algn="ctr" defTabSz="457200" rtl="0" eaLnBrk="1" latinLnBrk="0" hangingPunct="1">
                        <a:lnSpc>
                          <a:spcPct val="107000"/>
                        </a:lnSpc>
                        <a:spcBef>
                          <a:spcPts val="0"/>
                        </a:spcBef>
                        <a:spcAft>
                          <a:spcPts val="0"/>
                        </a:spcAft>
                      </a:pP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59498" marR="59498" marT="8925" marB="0" anchor="ctr"/>
                </a:tc>
                <a:extLst>
                  <a:ext uri="{0D108BD9-81ED-4DB2-BD59-A6C34878D82A}">
                    <a16:rowId xmlns:a16="http://schemas.microsoft.com/office/drawing/2014/main" val="993352514"/>
                  </a:ext>
                </a:extLst>
              </a:tr>
              <a:tr h="757248">
                <a:tc>
                  <a:txBody>
                    <a:bodyPr/>
                    <a:lstStyle/>
                    <a:p>
                      <a:pPr marL="0" marR="0" algn="l" rtl="0" eaLnBrk="1" latinLnBrk="0" hangingPunct="1">
                        <a:lnSpc>
                          <a:spcPct val="115000"/>
                        </a:lnSpc>
                        <a:spcBef>
                          <a:spcPts val="0"/>
                        </a:spcBef>
                        <a:spcAft>
                          <a:spcPts val="0"/>
                        </a:spcAft>
                      </a:pPr>
                      <a:r>
                        <a:rPr lang="en-US" sz="1600" b="1" kern="1200" dirty="0">
                          <a:solidFill>
                            <a:schemeClr val="tx2"/>
                          </a:solidFill>
                          <a:effectLst/>
                          <a:latin typeface="Arial" panose="020B0604020202020204" pitchFamily="34" charset="0"/>
                          <a:cs typeface="Arial" panose="020B0604020202020204" pitchFamily="34" charset="0"/>
                        </a:rPr>
                        <a:t>Measurable  Skill Gain *[Participants]</a:t>
                      </a:r>
                      <a:endParaRPr lang="en-US" sz="1600" b="1"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600" kern="1200" dirty="0">
                        <a:solidFill>
                          <a:schemeClr val="tx2"/>
                        </a:solidFill>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1600" kern="1200" dirty="0">
                          <a:solidFill>
                            <a:schemeClr val="tx2"/>
                          </a:solidFill>
                          <a:effectLst/>
                          <a:latin typeface="Arial" panose="020B0604020202020204" pitchFamily="34" charset="0"/>
                          <a:cs typeface="Arial" panose="020B0604020202020204" pitchFamily="34" charset="0"/>
                        </a:rPr>
                        <a:t>July 31</a:t>
                      </a:r>
                      <a:r>
                        <a:rPr lang="en-US" sz="1600" kern="1200" baseline="30000" dirty="0">
                          <a:solidFill>
                            <a:schemeClr val="tx2"/>
                          </a:solidFill>
                          <a:effectLst/>
                          <a:latin typeface="Arial" panose="020B0604020202020204" pitchFamily="34" charset="0"/>
                          <a:cs typeface="Arial" panose="020B0604020202020204" pitchFamily="34" charset="0"/>
                        </a:rPr>
                        <a:t>st</a:t>
                      </a:r>
                      <a:r>
                        <a:rPr lang="en-US" sz="1600" kern="1200" dirty="0">
                          <a:solidFill>
                            <a:schemeClr val="tx2"/>
                          </a:solidFill>
                          <a:effectLst/>
                          <a:latin typeface="Arial" panose="020B0604020202020204" pitchFamily="34" charset="0"/>
                          <a:cs typeface="Arial" panose="020B0604020202020204" pitchFamily="34" charset="0"/>
                        </a:rPr>
                        <a:t> – June 30</a:t>
                      </a:r>
                      <a:r>
                        <a:rPr lang="en-US" sz="1600" kern="1200" baseline="30000" dirty="0">
                          <a:solidFill>
                            <a:schemeClr val="tx2"/>
                          </a:solidFill>
                          <a:effectLst/>
                          <a:latin typeface="Arial" panose="020B0604020202020204" pitchFamily="34" charset="0"/>
                          <a:cs typeface="Arial" panose="020B0604020202020204" pitchFamily="34" charset="0"/>
                        </a:rPr>
                        <a:t>th</a:t>
                      </a:r>
                      <a:r>
                        <a:rPr lang="en-US" sz="1600" kern="1200" dirty="0">
                          <a:solidFill>
                            <a:schemeClr val="tx2"/>
                          </a:solidFill>
                          <a:effectLst/>
                          <a:latin typeface="Arial" panose="020B0604020202020204" pitchFamily="34" charset="0"/>
                          <a:cs typeface="Arial" panose="020B0604020202020204" pitchFamily="34" charset="0"/>
                        </a:rPr>
                        <a:t> </a:t>
                      </a: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p>
                      <a:pPr marL="0" marR="0" algn="ctr" defTabSz="457200" rtl="0" eaLnBrk="1" latinLnBrk="0" hangingPunct="1">
                        <a:lnSpc>
                          <a:spcPct val="107000"/>
                        </a:lnSpc>
                        <a:spcBef>
                          <a:spcPts val="0"/>
                        </a:spcBef>
                        <a:spcAft>
                          <a:spcPts val="0"/>
                        </a:spcAft>
                      </a:pP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59498" marR="59498" marT="8925" marB="0" anchor="ctr"/>
                </a:tc>
                <a:extLst>
                  <a:ext uri="{0D108BD9-81ED-4DB2-BD59-A6C34878D82A}">
                    <a16:rowId xmlns:a16="http://schemas.microsoft.com/office/drawing/2014/main" val="2464124678"/>
                  </a:ext>
                </a:extLst>
              </a:tr>
              <a:tr h="564597">
                <a:tc>
                  <a:txBody>
                    <a:bodyPr/>
                    <a:lstStyle/>
                    <a:p>
                      <a:pPr marL="0" marR="0" algn="l" defTabSz="457200" rtl="0" eaLnBrk="1" latinLnBrk="0" hangingPunct="1">
                        <a:lnSpc>
                          <a:spcPct val="115000"/>
                        </a:lnSpc>
                        <a:spcBef>
                          <a:spcPts val="0"/>
                        </a:spcBef>
                        <a:spcAft>
                          <a:spcPts val="0"/>
                        </a:spcAft>
                      </a:pPr>
                      <a:r>
                        <a:rPr lang="en-US" sz="1600" b="0" kern="1200" dirty="0">
                          <a:solidFill>
                            <a:schemeClr val="tx2"/>
                          </a:solidFill>
                          <a:effectLst/>
                          <a:latin typeface="Arial" panose="020B0604020202020204" pitchFamily="34" charset="0"/>
                          <a:cs typeface="Arial" panose="020B0604020202020204" pitchFamily="34" charset="0"/>
                        </a:rPr>
                        <a:t>Effectiveness in Serving Employers</a:t>
                      </a:r>
                      <a:endParaRPr lang="en-US" sz="1600" b="0" kern="1200" dirty="0">
                        <a:solidFill>
                          <a:schemeClr val="tx2"/>
                        </a:solidFill>
                        <a:effectLst/>
                        <a:latin typeface="Arial" panose="020B0604020202020204" pitchFamily="34" charset="0"/>
                        <a:ea typeface="+mn-ea"/>
                        <a:cs typeface="Arial" panose="020B0604020202020204" pitchFamily="34" charset="0"/>
                      </a:endParaRPr>
                    </a:p>
                  </a:txBody>
                  <a:tcPr marL="59498" marR="59498" marT="8925" marB="0" anchor="ctr"/>
                </a:tc>
                <a:tc>
                  <a:txBody>
                    <a:bodyPr/>
                    <a:lstStyle/>
                    <a:p>
                      <a:pPr marL="0" marR="0" algn="ctr">
                        <a:lnSpc>
                          <a:spcPct val="107000"/>
                        </a:lnSpc>
                        <a:spcBef>
                          <a:spcPts val="0"/>
                        </a:spcBef>
                        <a:spcAft>
                          <a:spcPts val="0"/>
                        </a:spcAft>
                      </a:pPr>
                      <a:r>
                        <a:rPr lang="en-US" sz="1600" kern="1200" dirty="0">
                          <a:solidFill>
                            <a:schemeClr val="tx2"/>
                          </a:solidFill>
                          <a:effectLst/>
                          <a:latin typeface="Arial" panose="020B0604020202020204" pitchFamily="34" charset="0"/>
                          <a:cs typeface="Arial" panose="020B0604020202020204" pitchFamily="34" charset="0"/>
                        </a:rPr>
                        <a:t>January 1</a:t>
                      </a:r>
                      <a:r>
                        <a:rPr lang="en-US" sz="1600" kern="1200" baseline="30000" dirty="0">
                          <a:solidFill>
                            <a:schemeClr val="tx2"/>
                          </a:solidFill>
                          <a:effectLst/>
                          <a:latin typeface="Arial" panose="020B0604020202020204" pitchFamily="34" charset="0"/>
                          <a:cs typeface="Arial" panose="020B0604020202020204" pitchFamily="34" charset="0"/>
                        </a:rPr>
                        <a:t>st</a:t>
                      </a:r>
                      <a:r>
                        <a:rPr lang="en-US" sz="1600" kern="1200" dirty="0">
                          <a:solidFill>
                            <a:schemeClr val="tx2"/>
                          </a:solidFill>
                          <a:effectLst/>
                          <a:latin typeface="Arial" panose="020B0604020202020204" pitchFamily="34" charset="0"/>
                          <a:cs typeface="Arial" panose="020B0604020202020204" pitchFamily="34" charset="0"/>
                        </a:rPr>
                        <a:t> – December 31</a:t>
                      </a:r>
                      <a:r>
                        <a:rPr lang="en-US" sz="1600" kern="1200" baseline="30000" dirty="0">
                          <a:solidFill>
                            <a:schemeClr val="tx2"/>
                          </a:solidFill>
                          <a:effectLst/>
                          <a:latin typeface="Arial" panose="020B0604020202020204" pitchFamily="34" charset="0"/>
                          <a:cs typeface="Arial" panose="020B0604020202020204" pitchFamily="34" charset="0"/>
                        </a:rPr>
                        <a:t>st</a:t>
                      </a:r>
                      <a:endParaRPr lang="en-US" sz="1600" kern="1200" dirty="0">
                        <a:solidFill>
                          <a:schemeClr val="tx2"/>
                        </a:solidFill>
                        <a:effectLst/>
                        <a:latin typeface="Arial" panose="020B0604020202020204" pitchFamily="34" charset="0"/>
                        <a:ea typeface="Calibri" panose="020F0502020204030204" pitchFamily="34" charset="0"/>
                        <a:cs typeface="Arial" panose="020B0604020202020204" pitchFamily="34" charset="0"/>
                      </a:endParaRPr>
                    </a:p>
                  </a:txBody>
                  <a:tcPr marL="59498" marR="59498" marT="8925" marB="0" anchor="ctr"/>
                </a:tc>
                <a:extLst>
                  <a:ext uri="{0D108BD9-81ED-4DB2-BD59-A6C34878D82A}">
                    <a16:rowId xmlns:a16="http://schemas.microsoft.com/office/drawing/2014/main" val="478393390"/>
                  </a:ext>
                </a:extLst>
              </a:tr>
            </a:tbl>
          </a:graphicData>
        </a:graphic>
      </p:graphicFrame>
      <p:sp>
        <p:nvSpPr>
          <p:cNvPr id="3" name="TextBox 2">
            <a:extLst>
              <a:ext uri="{FF2B5EF4-FFF2-40B4-BE49-F238E27FC236}">
                <a16:creationId xmlns:a16="http://schemas.microsoft.com/office/drawing/2014/main" id="{6BC70397-4D36-508E-EF68-572D67E0A915}"/>
              </a:ext>
            </a:extLst>
          </p:cNvPr>
          <p:cNvSpPr txBox="1"/>
          <p:nvPr/>
        </p:nvSpPr>
        <p:spPr>
          <a:xfrm>
            <a:off x="173736" y="5843016"/>
            <a:ext cx="8686800" cy="338554"/>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hlinkClick r:id="rId3"/>
              </a:rPr>
              <a:t>TEGL 1-16 Change 3: Performance Accountability Guidance for WIOA Core Programs</a:t>
            </a:r>
            <a:endParaRPr lang="en-US" sz="16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08A176AE-99C1-46E0-8B04-8C662E7C1813}"/>
              </a:ext>
            </a:extLst>
          </p:cNvPr>
          <p:cNvSpPr>
            <a:spLocks noGrp="1"/>
          </p:cNvSpPr>
          <p:nvPr>
            <p:ph type="sldNum" sz="quarter" idx="12"/>
          </p:nvPr>
        </p:nvSpPr>
        <p:spPr/>
        <p:txBody>
          <a:bodyPr/>
          <a:lstStyle/>
          <a:p>
            <a:pPr>
              <a:defRPr/>
            </a:pPr>
            <a:fld id="{E072579F-9FF5-4201-872C-73481382824D}" type="slidenum">
              <a:rPr lang="en-US" smtClean="0"/>
              <a:pPr>
                <a:defRPr/>
              </a:pPr>
              <a:t>6</a:t>
            </a:fld>
            <a:endParaRPr lang="en-US" dirty="0"/>
          </a:p>
        </p:txBody>
      </p:sp>
    </p:spTree>
    <p:extLst>
      <p:ext uri="{BB962C8B-B14F-4D97-AF65-F5344CB8AC3E}">
        <p14:creationId xmlns:p14="http://schemas.microsoft.com/office/powerpoint/2010/main" val="176466516"/>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190" y="0"/>
            <a:ext cx="8389620" cy="1219200"/>
          </a:xfrm>
        </p:spPr>
        <p:txBody>
          <a:bodyPr/>
          <a:lstStyle/>
          <a:p>
            <a:r>
              <a:rPr lang="en-US" altLang="en-US" dirty="0">
                <a:solidFill>
                  <a:schemeClr val="bg1"/>
                </a:solidFill>
                <a:latin typeface="Arial" panose="020B0604020202020204" pitchFamily="34" charset="0"/>
                <a:cs typeface="Arial" panose="020B0604020202020204" pitchFamily="34" charset="0"/>
              </a:rPr>
              <a:t>WIOA Performance Indicators</a:t>
            </a:r>
            <a:br>
              <a:rPr lang="en-US" altLang="en-US" dirty="0">
                <a:solidFill>
                  <a:schemeClr val="bg1"/>
                </a:solidFill>
                <a:latin typeface="Arial" panose="020B0604020202020204" pitchFamily="34" charset="0"/>
                <a:cs typeface="Arial" panose="020B0604020202020204" pitchFamily="34" charset="0"/>
              </a:rPr>
            </a:br>
            <a:r>
              <a:rPr lang="en-US" altLang="en-US" dirty="0">
                <a:solidFill>
                  <a:schemeClr val="bg1"/>
                </a:solidFill>
                <a:latin typeface="Arial" panose="020B0604020202020204" pitchFamily="34" charset="0"/>
                <a:cs typeface="Arial" panose="020B0604020202020204" pitchFamily="34" charset="0"/>
              </a:rPr>
              <a:t>Employment 2</a:t>
            </a:r>
            <a:r>
              <a:rPr lang="en-US" altLang="en-US" baseline="30000" dirty="0">
                <a:solidFill>
                  <a:schemeClr val="bg1"/>
                </a:solidFill>
                <a:latin typeface="Arial" panose="020B0604020202020204" pitchFamily="34" charset="0"/>
                <a:cs typeface="Arial" panose="020B0604020202020204" pitchFamily="34" charset="0"/>
              </a:rPr>
              <a:t>nd</a:t>
            </a:r>
            <a:r>
              <a:rPr lang="en-US" altLang="en-US" dirty="0">
                <a:solidFill>
                  <a:schemeClr val="bg1"/>
                </a:solidFill>
                <a:latin typeface="Arial" panose="020B0604020202020204" pitchFamily="34" charset="0"/>
                <a:cs typeface="Arial" panose="020B0604020202020204" pitchFamily="34" charset="0"/>
              </a:rPr>
              <a:t> Quarter After Exit</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08642" y="1219201"/>
            <a:ext cx="9035358" cy="4665551"/>
          </a:xfrm>
        </p:spPr>
        <p:txBody>
          <a:bodyPr vert="horz" lIns="91440" tIns="45720" rIns="91440" bIns="45720" rtlCol="0" anchor="t">
            <a:noAutofit/>
          </a:bodyPr>
          <a:lstStyle/>
          <a:p>
            <a:pPr marL="0" indent="0">
              <a:buNone/>
            </a:pPr>
            <a:r>
              <a:rPr lang="en-US" sz="1600" b="1" dirty="0">
                <a:solidFill>
                  <a:srgbClr val="003B5D"/>
                </a:solidFill>
                <a:latin typeface="Arial" panose="020B0604020202020204" pitchFamily="34" charset="0"/>
                <a:cs typeface="Arial" panose="020B0604020202020204" pitchFamily="34" charset="0"/>
              </a:rPr>
              <a:t>In Employment during the 2</a:t>
            </a:r>
            <a:r>
              <a:rPr lang="en-US" sz="1600" b="1" baseline="30000" dirty="0">
                <a:solidFill>
                  <a:srgbClr val="003B5D"/>
                </a:solidFill>
                <a:latin typeface="Arial" panose="020B0604020202020204" pitchFamily="34" charset="0"/>
                <a:cs typeface="Arial" panose="020B0604020202020204" pitchFamily="34" charset="0"/>
              </a:rPr>
              <a:t>nd</a:t>
            </a:r>
            <a:r>
              <a:rPr lang="en-US" sz="1600" b="1" dirty="0">
                <a:solidFill>
                  <a:srgbClr val="003B5D"/>
                </a:solidFill>
                <a:latin typeface="Arial" panose="020B0604020202020204" pitchFamily="34" charset="0"/>
                <a:cs typeface="Arial" panose="020B0604020202020204" pitchFamily="34" charset="0"/>
              </a:rPr>
              <a:t> Quarter After Exit:</a:t>
            </a:r>
            <a:endParaRPr lang="en-US" sz="16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buNone/>
            </a:pPr>
            <a:r>
              <a:rPr lang="en-US" sz="1600" dirty="0">
                <a:solidFill>
                  <a:srgbClr val="003B5D"/>
                </a:solidFill>
                <a:latin typeface="Arial" panose="020B0604020202020204" pitchFamily="34" charset="0"/>
                <a:cs typeface="Arial" panose="020B0604020202020204" pitchFamily="34" charset="0"/>
              </a:rPr>
              <a:t>The percentage of participants who are employed </a:t>
            </a:r>
            <a:r>
              <a:rPr lang="en-US" sz="1600" i="1" dirty="0">
                <a:solidFill>
                  <a:srgbClr val="003B5D"/>
                </a:solidFill>
                <a:latin typeface="Arial" panose="020B0604020202020204" pitchFamily="34" charset="0"/>
                <a:cs typeface="Arial" panose="020B0604020202020204" pitchFamily="34" charset="0"/>
              </a:rPr>
              <a:t>during</a:t>
            </a:r>
            <a:r>
              <a:rPr lang="en-US" sz="1600" dirty="0">
                <a:solidFill>
                  <a:srgbClr val="003B5D"/>
                </a:solidFill>
                <a:latin typeface="Arial" panose="020B0604020202020204" pitchFamily="34" charset="0"/>
                <a:cs typeface="Arial" panose="020B0604020202020204" pitchFamily="34" charset="0"/>
              </a:rPr>
              <a:t> the second quarter after exit.   </a:t>
            </a:r>
          </a:p>
          <a:p>
            <a:pPr marL="457200" lvl="1" indent="0">
              <a:lnSpc>
                <a:spcPct val="114999"/>
              </a:lnSpc>
              <a:spcBef>
                <a:spcPts val="0"/>
              </a:spcBef>
              <a:buNone/>
            </a:pPr>
            <a:r>
              <a:rPr lang="en-US" sz="1600" dirty="0">
                <a:solidFill>
                  <a:srgbClr val="003B5D"/>
                </a:solidFill>
                <a:latin typeface="Arial" panose="020B0604020202020204" pitchFamily="34" charset="0"/>
                <a:cs typeface="Arial" panose="020B0604020202020204" pitchFamily="34" charset="0"/>
              </a:rPr>
              <a:t>i.e.;  </a:t>
            </a:r>
            <a:r>
              <a:rPr lang="en-US" sz="1600" i="1" u="sng" dirty="0">
                <a:solidFill>
                  <a:srgbClr val="003B5D"/>
                </a:solidFill>
                <a:latin typeface="Arial" panose="020B0604020202020204" pitchFamily="34" charset="0"/>
                <a:cs typeface="Arial" panose="020B0604020202020204" pitchFamily="34" charset="0"/>
              </a:rPr>
              <a:t>the participants who had a job in 2</a:t>
            </a:r>
            <a:r>
              <a:rPr lang="en-US" sz="1600" i="1" u="sng" baseline="30000" dirty="0">
                <a:solidFill>
                  <a:srgbClr val="003B5D"/>
                </a:solidFill>
                <a:latin typeface="Arial" panose="020B0604020202020204" pitchFamily="34" charset="0"/>
                <a:cs typeface="Arial" panose="020B0604020202020204" pitchFamily="34" charset="0"/>
              </a:rPr>
              <a:t>nd</a:t>
            </a:r>
            <a:r>
              <a:rPr lang="en-US" sz="1600" i="1" u="sng" dirty="0">
                <a:solidFill>
                  <a:srgbClr val="003B5D"/>
                </a:solidFill>
                <a:latin typeface="Arial" panose="020B0604020202020204" pitchFamily="34" charset="0"/>
                <a:cs typeface="Arial" panose="020B0604020202020204" pitchFamily="34" charset="0"/>
              </a:rPr>
              <a:t> quarter after exit</a:t>
            </a:r>
            <a:endParaRPr lang="en-US" sz="16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spcAft>
                <a:spcPts val="0"/>
              </a:spcAft>
              <a:buNone/>
            </a:pPr>
            <a:r>
              <a:rPr lang="en-US" sz="1600" i="1" dirty="0">
                <a:solidFill>
                  <a:srgbClr val="003B5D"/>
                </a:solidFill>
                <a:latin typeface="Arial" panose="020B0604020202020204" pitchFamily="34" charset="0"/>
                <a:cs typeface="Arial" panose="020B0604020202020204" pitchFamily="34" charset="0"/>
              </a:rPr>
              <a:t>			# exiters in cohort</a:t>
            </a:r>
          </a:p>
          <a:p>
            <a:pPr marL="0" indent="0">
              <a:buNone/>
            </a:pPr>
            <a:r>
              <a:rPr lang="en-US" sz="1600" b="1" dirty="0">
                <a:solidFill>
                  <a:srgbClr val="003B5D"/>
                </a:solidFill>
                <a:latin typeface="Arial" panose="020B0604020202020204" pitchFamily="34" charset="0"/>
                <a:cs typeface="Arial" panose="020B0604020202020204" pitchFamily="34" charset="0"/>
              </a:rPr>
              <a:t>For Youth: In Employment, Education, or Training during the 2</a:t>
            </a:r>
            <a:r>
              <a:rPr lang="en-US" sz="1600" b="1" baseline="30000" dirty="0">
                <a:solidFill>
                  <a:srgbClr val="003B5D"/>
                </a:solidFill>
                <a:latin typeface="Arial" panose="020B0604020202020204" pitchFamily="34" charset="0"/>
                <a:cs typeface="Arial" panose="020B0604020202020204" pitchFamily="34" charset="0"/>
              </a:rPr>
              <a:t>nd</a:t>
            </a:r>
            <a:r>
              <a:rPr lang="en-US" sz="1600" b="1" dirty="0">
                <a:solidFill>
                  <a:srgbClr val="003B5D"/>
                </a:solidFill>
                <a:latin typeface="Arial" panose="020B0604020202020204" pitchFamily="34" charset="0"/>
                <a:cs typeface="Arial" panose="020B0604020202020204" pitchFamily="34" charset="0"/>
              </a:rPr>
              <a:t> Quarter After Exit:</a:t>
            </a:r>
            <a:endParaRPr lang="en-US" sz="1600" dirty="0">
              <a:solidFill>
                <a:srgbClr val="003B5D"/>
              </a:solidFill>
              <a:latin typeface="Arial" panose="020B0604020202020204" pitchFamily="34" charset="0"/>
              <a:cs typeface="Arial" panose="020B0604020202020204" pitchFamily="34" charset="0"/>
            </a:endParaRPr>
          </a:p>
          <a:p>
            <a:pPr marL="457200" lvl="1" indent="0">
              <a:lnSpc>
                <a:spcPct val="115000"/>
              </a:lnSpc>
              <a:spcBef>
                <a:spcPts val="0"/>
              </a:spcBef>
              <a:buNone/>
            </a:pPr>
            <a:r>
              <a:rPr lang="en-US" sz="1600" dirty="0">
                <a:solidFill>
                  <a:srgbClr val="003B5D"/>
                </a:solidFill>
                <a:latin typeface="Arial" panose="020B0604020202020204" pitchFamily="34" charset="0"/>
                <a:cs typeface="Arial" panose="020B0604020202020204" pitchFamily="34" charset="0"/>
              </a:rPr>
              <a:t>The percentage of participants who are employed, or in education, or in advanced training </a:t>
            </a:r>
            <a:r>
              <a:rPr lang="en-US" sz="1600" i="1" dirty="0">
                <a:solidFill>
                  <a:srgbClr val="003B5D"/>
                </a:solidFill>
                <a:latin typeface="Arial" panose="020B0604020202020204" pitchFamily="34" charset="0"/>
                <a:cs typeface="Arial" panose="020B0604020202020204" pitchFamily="34" charset="0"/>
              </a:rPr>
              <a:t>during</a:t>
            </a:r>
            <a:r>
              <a:rPr lang="en-US" sz="1600" dirty="0">
                <a:solidFill>
                  <a:srgbClr val="003B5D"/>
                </a:solidFill>
                <a:latin typeface="Arial" panose="020B0604020202020204" pitchFamily="34" charset="0"/>
                <a:cs typeface="Arial" panose="020B0604020202020204" pitchFamily="34" charset="0"/>
              </a:rPr>
              <a:t> the second quarter after exit. </a:t>
            </a:r>
          </a:p>
          <a:p>
            <a:pPr marL="457200" lvl="1" indent="0">
              <a:lnSpc>
                <a:spcPct val="115000"/>
              </a:lnSpc>
              <a:spcBef>
                <a:spcPts val="0"/>
              </a:spcBef>
              <a:buNone/>
            </a:pPr>
            <a:r>
              <a:rPr lang="en-US" sz="1600" dirty="0">
                <a:solidFill>
                  <a:srgbClr val="003B5D"/>
                </a:solidFill>
                <a:latin typeface="Arial" panose="020B0604020202020204" pitchFamily="34" charset="0"/>
                <a:cs typeface="Arial" panose="020B0604020202020204" pitchFamily="34" charset="0"/>
              </a:rPr>
              <a:t>i.e.;  </a:t>
            </a:r>
            <a:r>
              <a:rPr lang="en-US" sz="1600" i="1" u="sng" dirty="0">
                <a:solidFill>
                  <a:srgbClr val="003B5D"/>
                </a:solidFill>
                <a:latin typeface="Arial" panose="020B0604020202020204" pitchFamily="34" charset="0"/>
                <a:cs typeface="Arial" panose="020B0604020202020204" pitchFamily="34" charset="0"/>
              </a:rPr>
              <a:t>the participants who had a job in 2</a:t>
            </a:r>
            <a:r>
              <a:rPr lang="en-US" sz="1600" i="1" u="sng" baseline="30000" dirty="0">
                <a:solidFill>
                  <a:srgbClr val="003B5D"/>
                </a:solidFill>
                <a:latin typeface="Arial" panose="020B0604020202020204" pitchFamily="34" charset="0"/>
                <a:cs typeface="Arial" panose="020B0604020202020204" pitchFamily="34" charset="0"/>
              </a:rPr>
              <a:t>nd</a:t>
            </a:r>
            <a:r>
              <a:rPr lang="en-US" sz="1600" i="1" u="sng" dirty="0">
                <a:solidFill>
                  <a:srgbClr val="003B5D"/>
                </a:solidFill>
                <a:latin typeface="Arial" panose="020B0604020202020204" pitchFamily="34" charset="0"/>
                <a:cs typeface="Arial" panose="020B0604020202020204" pitchFamily="34" charset="0"/>
              </a:rPr>
              <a:t> quarter after exit, or p/s or s/ed or training</a:t>
            </a:r>
          </a:p>
          <a:p>
            <a:pPr marL="457200" lvl="1" indent="0">
              <a:lnSpc>
                <a:spcPct val="115000"/>
              </a:lnSpc>
              <a:spcBef>
                <a:spcPts val="0"/>
              </a:spcBef>
              <a:spcAft>
                <a:spcPts val="0"/>
              </a:spcAft>
              <a:buNone/>
            </a:pPr>
            <a:r>
              <a:rPr lang="en-US" sz="1600" i="1" dirty="0">
                <a:solidFill>
                  <a:srgbClr val="003B5D"/>
                </a:solidFill>
                <a:latin typeface="Arial" panose="020B0604020202020204" pitchFamily="34" charset="0"/>
                <a:cs typeface="Arial" panose="020B0604020202020204" pitchFamily="34" charset="0"/>
              </a:rPr>
              <a:t>			# exiters in cohort</a:t>
            </a:r>
          </a:p>
          <a:p>
            <a:pPr marL="6350" indent="0">
              <a:lnSpc>
                <a:spcPct val="115000"/>
              </a:lnSpc>
              <a:spcBef>
                <a:spcPts val="0"/>
              </a:spcBef>
              <a:buNone/>
            </a:pPr>
            <a:r>
              <a:rPr lang="en-US" sz="1600" b="1" i="1" dirty="0">
                <a:solidFill>
                  <a:srgbClr val="003B5D"/>
                </a:solidFill>
                <a:latin typeface="Arial" panose="020B0604020202020204" pitchFamily="34" charset="0"/>
                <a:cs typeface="Arial" panose="020B0604020202020204" pitchFamily="34" charset="0"/>
              </a:rPr>
              <a:t>Employment:</a:t>
            </a:r>
          </a:p>
          <a:p>
            <a:pPr marL="463550" indent="-457200">
              <a:lnSpc>
                <a:spcPct val="115000"/>
              </a:lnSpc>
              <a:spcBef>
                <a:spcPts val="0"/>
              </a:spcBef>
              <a:buFont typeface="Wingdings" panose="05000000000000000000" pitchFamily="2" charset="2"/>
              <a:buChar char="ü"/>
            </a:pPr>
            <a:r>
              <a:rPr lang="en-US" sz="1600" dirty="0">
                <a:solidFill>
                  <a:srgbClr val="003B5D"/>
                </a:solidFill>
                <a:latin typeface="Arial" panose="020B0604020202020204" pitchFamily="34" charset="0"/>
                <a:cs typeface="Arial" panose="020B0604020202020204" pitchFamily="34" charset="0"/>
              </a:rPr>
              <a:t>Wage records (DUA or SWIS)</a:t>
            </a:r>
          </a:p>
          <a:p>
            <a:pPr marL="463550" indent="-457200">
              <a:lnSpc>
                <a:spcPct val="115000"/>
              </a:lnSpc>
              <a:spcBef>
                <a:spcPts val="0"/>
              </a:spcBef>
              <a:buFont typeface="Wingdings" panose="05000000000000000000" pitchFamily="2" charset="2"/>
              <a:buChar char="ü"/>
            </a:pPr>
            <a:r>
              <a:rPr lang="en-US" sz="1600" dirty="0">
                <a:solidFill>
                  <a:srgbClr val="003B5D"/>
                </a:solidFill>
                <a:latin typeface="Arial" panose="020B0604020202020204" pitchFamily="34" charset="0"/>
                <a:cs typeface="Arial" panose="020B0604020202020204" pitchFamily="34" charset="0"/>
              </a:rPr>
              <a:t>Someone who is employed by the Federal Government, a religious organization or is self-employed see </a:t>
            </a:r>
            <a:r>
              <a:rPr lang="en-US" sz="1600" dirty="0">
                <a:solidFill>
                  <a:srgbClr val="003B5D"/>
                </a:solidFill>
                <a:latin typeface="Arial" panose="020B0604020202020204" pitchFamily="34" charset="0"/>
                <a:cs typeface="Arial" panose="020B0604020202020204" pitchFamily="34" charset="0"/>
                <a:hlinkClick r:id="rId3"/>
              </a:rPr>
              <a:t>TEGL 26-16 </a:t>
            </a:r>
            <a:r>
              <a:rPr lang="en-US" sz="1600" dirty="0">
                <a:solidFill>
                  <a:srgbClr val="003B5D"/>
                </a:solidFill>
                <a:latin typeface="Arial" panose="020B0604020202020204" pitchFamily="34" charset="0"/>
                <a:cs typeface="Arial" panose="020B0604020202020204" pitchFamily="34" charset="0"/>
              </a:rPr>
              <a:t>for adding wages. If no wage record is found.</a:t>
            </a:r>
          </a:p>
          <a:p>
            <a:pPr marL="6350" indent="0">
              <a:lnSpc>
                <a:spcPct val="115000"/>
              </a:lnSpc>
              <a:spcBef>
                <a:spcPts val="0"/>
              </a:spcBef>
              <a:buNone/>
            </a:pPr>
            <a:r>
              <a:rPr lang="en-US" sz="1600" dirty="0">
                <a:solidFill>
                  <a:srgbClr val="003B5D"/>
                </a:solidFill>
                <a:latin typeface="Arial" panose="020B0604020202020204" pitchFamily="34" charset="0"/>
                <a:cs typeface="Arial" panose="020B0604020202020204" pitchFamily="34" charset="0"/>
              </a:rPr>
              <a:t>	</a:t>
            </a:r>
            <a:r>
              <a:rPr lang="en-US" sz="1600" b="1" dirty="0">
                <a:solidFill>
                  <a:srgbClr val="003B5D"/>
                </a:solidFill>
                <a:latin typeface="Arial" panose="020B0604020202020204" pitchFamily="34" charset="0"/>
                <a:cs typeface="Arial" panose="020B0604020202020204" pitchFamily="34" charset="0"/>
              </a:rPr>
              <a:t>	</a:t>
            </a:r>
            <a:endParaRPr lang="en-US" sz="1600" b="1" i="1" dirty="0">
              <a:solidFill>
                <a:srgbClr val="003B5D"/>
              </a:solidFill>
              <a:latin typeface="Arial" panose="020B0604020202020204" pitchFamily="34" charset="0"/>
              <a:cs typeface="Arial" panose="020B0604020202020204" pitchFamily="34" charset="0"/>
            </a:endParaRPr>
          </a:p>
          <a:p>
            <a:pPr marL="6350" indent="0">
              <a:lnSpc>
                <a:spcPct val="115000"/>
              </a:lnSpc>
              <a:spcBef>
                <a:spcPts val="0"/>
              </a:spcBef>
              <a:buNone/>
            </a:pPr>
            <a:r>
              <a:rPr lang="en-US" sz="1600" b="1" i="1" dirty="0">
                <a:solidFill>
                  <a:srgbClr val="003B5D"/>
                </a:solidFill>
                <a:latin typeface="Arial" panose="020B0604020202020204" pitchFamily="34" charset="0"/>
                <a:cs typeface="Arial" panose="020B0604020202020204" pitchFamily="34" charset="0"/>
              </a:rPr>
              <a:t>Education or Training (Youth only):</a:t>
            </a:r>
          </a:p>
          <a:p>
            <a:pPr marL="463550" indent="-457200">
              <a:lnSpc>
                <a:spcPct val="115000"/>
              </a:lnSpc>
              <a:spcBef>
                <a:spcPts val="0"/>
              </a:spcBef>
              <a:buFont typeface="Wingdings" panose="05000000000000000000" pitchFamily="2" charset="2"/>
              <a:buChar char="ü"/>
            </a:pPr>
            <a:r>
              <a:rPr lang="en-US" sz="1600" dirty="0">
                <a:solidFill>
                  <a:srgbClr val="003B5D"/>
                </a:solidFill>
                <a:latin typeface="Arial" panose="020B0604020202020204" pitchFamily="34" charset="0"/>
                <a:cs typeface="Arial" panose="020B0604020202020204" pitchFamily="34" charset="0"/>
              </a:rPr>
              <a:t>Retention Services on the </a:t>
            </a:r>
            <a:r>
              <a:rPr lang="en-US" sz="1600" i="1" dirty="0">
                <a:solidFill>
                  <a:srgbClr val="003B5D"/>
                </a:solidFill>
                <a:latin typeface="Arial" panose="020B0604020202020204" pitchFamily="34" charset="0"/>
                <a:cs typeface="Arial" panose="020B0604020202020204" pitchFamily="34" charset="0"/>
              </a:rPr>
              <a:t>General </a:t>
            </a:r>
            <a:r>
              <a:rPr lang="en-US" sz="1600" dirty="0">
                <a:solidFill>
                  <a:srgbClr val="003B5D"/>
                </a:solidFill>
                <a:latin typeface="Arial" panose="020B0604020202020204" pitchFamily="34" charset="0"/>
                <a:cs typeface="Arial" panose="020B0604020202020204" pitchFamily="34" charset="0"/>
              </a:rPr>
              <a:t>tab of MOSES</a:t>
            </a:r>
          </a:p>
          <a:p>
            <a:pPr marL="463550" indent="-457200">
              <a:lnSpc>
                <a:spcPct val="114999"/>
              </a:lnSpc>
              <a:spcBef>
                <a:spcPts val="0"/>
              </a:spcBef>
              <a:buFont typeface="Wingdings" panose="05000000000000000000" pitchFamily="2" charset="2"/>
              <a:buChar char="ü"/>
            </a:pPr>
            <a:endParaRPr lang="en-US" sz="2000" dirty="0">
              <a:latin typeface="Arial" panose="020B0604020202020204" pitchFamily="34" charset="0"/>
              <a:cs typeface="Arial" panose="020B0604020202020204" pitchFamily="34" charset="0"/>
            </a:endParaRPr>
          </a:p>
          <a:p>
            <a:pPr marL="457200" lvl="1" indent="0" algn="ctr">
              <a:lnSpc>
                <a:spcPct val="114999"/>
              </a:lnSpc>
              <a:spcBef>
                <a:spcPts val="0"/>
              </a:spcBef>
              <a:buNone/>
            </a:pPr>
            <a:r>
              <a:rPr lang="en-US" sz="1600" dirty="0">
                <a:solidFill>
                  <a:srgbClr val="0000FF"/>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Career Center Performance Report</a:t>
            </a:r>
            <a:r>
              <a:rPr lang="en-US" sz="1600" dirty="0">
                <a:solidFill>
                  <a:srgbClr val="0000FF"/>
                </a:solidFill>
                <a:latin typeface="Arial" panose="020B0604020202020204" pitchFamily="34" charset="0"/>
                <a:cs typeface="Arial" panose="020B0604020202020204" pitchFamily="34" charset="0"/>
              </a:rPr>
              <a:t> [CCPR]</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7</a:t>
            </a:fld>
            <a:endParaRPr lang="en-US" dirty="0"/>
          </a:p>
        </p:txBody>
      </p:sp>
    </p:spTree>
    <p:extLst>
      <p:ext uri="{BB962C8B-B14F-4D97-AF65-F5344CB8AC3E}">
        <p14:creationId xmlns:p14="http://schemas.microsoft.com/office/powerpoint/2010/main" val="3218971422"/>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7B25C-55FF-4F0D-939E-73183868B257}"/>
              </a:ext>
            </a:extLst>
          </p:cNvPr>
          <p:cNvSpPr>
            <a:spLocks noGrp="1"/>
          </p:cNvSpPr>
          <p:nvPr>
            <p:ph type="title"/>
          </p:nvPr>
        </p:nvSpPr>
        <p:spPr>
          <a:xfrm>
            <a:off x="457199" y="139613"/>
            <a:ext cx="8229599" cy="941041"/>
          </a:xfrm>
        </p:spPr>
        <p:txBody>
          <a:bodyPr/>
          <a:lstStyle/>
          <a:p>
            <a:r>
              <a:rPr lang="en-US" dirty="0">
                <a:solidFill>
                  <a:schemeClr val="bg1"/>
                </a:solidFill>
                <a:latin typeface="Arial" panose="020B0604020202020204" pitchFamily="34" charset="0"/>
                <a:cs typeface="Arial" panose="020B0604020202020204" pitchFamily="34" charset="0"/>
              </a:rPr>
              <a:t>Employment 2</a:t>
            </a:r>
            <a:r>
              <a:rPr lang="en-US" baseline="30000" dirty="0">
                <a:solidFill>
                  <a:schemeClr val="bg1"/>
                </a:solidFill>
                <a:latin typeface="Arial" panose="020B0604020202020204" pitchFamily="34" charset="0"/>
                <a:cs typeface="Arial" panose="020B0604020202020204" pitchFamily="34" charset="0"/>
              </a:rPr>
              <a:t>nd</a:t>
            </a:r>
            <a:r>
              <a:rPr lang="en-US" dirty="0">
                <a:solidFill>
                  <a:schemeClr val="bg1"/>
                </a:solidFill>
                <a:latin typeface="Arial" panose="020B0604020202020204" pitchFamily="34" charset="0"/>
                <a:cs typeface="Arial" panose="020B0604020202020204" pitchFamily="34" charset="0"/>
              </a:rPr>
              <a:t> Quarter After Exit</a:t>
            </a:r>
            <a:br>
              <a:rPr lang="en-US" sz="24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Scenario</a:t>
            </a:r>
            <a:endParaRPr lang="en-US" dirty="0">
              <a:solidFill>
                <a:schemeClr val="bg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B83FA3D-2C19-4327-8C81-A5C1D0BBE224}"/>
              </a:ext>
            </a:extLst>
          </p:cNvPr>
          <p:cNvSpPr>
            <a:spLocks noGrp="1"/>
          </p:cNvSpPr>
          <p:nvPr>
            <p:ph idx="1"/>
          </p:nvPr>
        </p:nvSpPr>
        <p:spPr/>
        <p:txBody>
          <a:bodyPr vert="horz" lIns="91440" tIns="45720" rIns="91440" bIns="45720" rtlCol="0" anchor="t">
            <a:normAutofit/>
          </a:bodyPr>
          <a:lstStyle/>
          <a:p>
            <a:r>
              <a:rPr lang="en-US" sz="2400" dirty="0">
                <a:solidFill>
                  <a:srgbClr val="003B5D"/>
                </a:solidFill>
                <a:latin typeface="Arial" panose="020B0604020202020204" pitchFamily="34" charset="0"/>
                <a:cs typeface="Arial" panose="020B0604020202020204" pitchFamily="34" charset="0"/>
              </a:rPr>
              <a:t>Nancy is a WIOA dislocated worker who was laid off from her job at a medical supply company and is working with a  career counselor on her specific interests. The counselor is aware of a training in her field and after discussing the details and completes eligibility with her, Nancy is enrolled in the program.</a:t>
            </a:r>
          </a:p>
          <a:p>
            <a:r>
              <a:rPr lang="en-US" sz="2400" dirty="0">
                <a:solidFill>
                  <a:srgbClr val="003B5D"/>
                </a:solidFill>
                <a:latin typeface="Arial" panose="020B0604020202020204" pitchFamily="34" charset="0"/>
                <a:cs typeface="Arial" panose="020B0604020202020204" pitchFamily="34" charset="0"/>
              </a:rPr>
              <a:t>Nancy exits the training program and WIOA Dislocated Worker program in January 2025 and gets a job immediately. In August 2025, Nancy moves to another state, buts finds a new job and continues working.</a:t>
            </a:r>
          </a:p>
          <a:p>
            <a:r>
              <a:rPr lang="en-US" sz="2400" dirty="0">
                <a:solidFill>
                  <a:srgbClr val="0000FF"/>
                </a:solidFill>
                <a:latin typeface="Arial" panose="020B0604020202020204" pitchFamily="34" charset="0"/>
                <a:cs typeface="Arial" panose="020B0604020202020204" pitchFamily="34" charset="0"/>
              </a:rPr>
              <a:t>Is Nancy a positive outcome in the Employment Rate 2</a:t>
            </a:r>
            <a:r>
              <a:rPr lang="en-US" sz="2400" baseline="30000" dirty="0">
                <a:solidFill>
                  <a:srgbClr val="0000FF"/>
                </a:solidFill>
                <a:latin typeface="Arial" panose="020B0604020202020204" pitchFamily="34" charset="0"/>
                <a:cs typeface="Arial" panose="020B0604020202020204" pitchFamily="34" charset="0"/>
              </a:rPr>
              <a:t>nd</a:t>
            </a:r>
            <a:r>
              <a:rPr lang="en-US" sz="2400" dirty="0">
                <a:solidFill>
                  <a:srgbClr val="0000FF"/>
                </a:solidFill>
                <a:latin typeface="Arial" panose="020B0604020202020204" pitchFamily="34" charset="0"/>
                <a:cs typeface="Arial" panose="020B0604020202020204" pitchFamily="34" charset="0"/>
              </a:rPr>
              <a:t> Quarter After Exit?   </a:t>
            </a:r>
          </a:p>
          <a:p>
            <a:endParaRPr lang="en-US" sz="2400" dirty="0">
              <a:solidFill>
                <a:srgbClr val="0000FF"/>
              </a:solidFill>
              <a:latin typeface="Century Gothic"/>
            </a:endParaRPr>
          </a:p>
          <a:p>
            <a:endParaRPr lang="en-US" sz="2000" dirty="0">
              <a:latin typeface="Century Gothic"/>
            </a:endParaRPr>
          </a:p>
        </p:txBody>
      </p:sp>
      <p:sp>
        <p:nvSpPr>
          <p:cNvPr id="5" name="Slide Number Placeholder 4">
            <a:extLst>
              <a:ext uri="{FF2B5EF4-FFF2-40B4-BE49-F238E27FC236}">
                <a16:creationId xmlns:a16="http://schemas.microsoft.com/office/drawing/2014/main" id="{255D1CF2-A0AE-4A38-984A-A5B7B1CA0228}"/>
              </a:ext>
            </a:extLst>
          </p:cNvPr>
          <p:cNvSpPr>
            <a:spLocks noGrp="1"/>
          </p:cNvSpPr>
          <p:nvPr>
            <p:ph type="sldNum" sz="quarter" idx="12"/>
          </p:nvPr>
        </p:nvSpPr>
        <p:spPr/>
        <p:txBody>
          <a:bodyPr/>
          <a:lstStyle/>
          <a:p>
            <a:pPr>
              <a:defRPr/>
            </a:pPr>
            <a:fld id="{E072579F-9FF5-4201-872C-73481382824D}" type="slidenum">
              <a:rPr lang="en-US" dirty="0" smtClean="0">
                <a:latin typeface="Century Gothic"/>
              </a:rPr>
              <a:pPr>
                <a:defRPr/>
              </a:pPr>
              <a:t>8</a:t>
            </a:fld>
            <a:endParaRPr lang="en-US" dirty="0">
              <a:latin typeface="Century Gothic"/>
            </a:endParaRPr>
          </a:p>
        </p:txBody>
      </p:sp>
    </p:spTree>
    <p:extLst>
      <p:ext uri="{BB962C8B-B14F-4D97-AF65-F5344CB8AC3E}">
        <p14:creationId xmlns:p14="http://schemas.microsoft.com/office/powerpoint/2010/main" val="53009863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09599" y="381000"/>
            <a:ext cx="8077201" cy="582613"/>
          </a:xfrm>
        </p:spPr>
        <p:txBody>
          <a:bodyPr/>
          <a:lstStyle/>
          <a:p>
            <a:r>
              <a:rPr lang="en-US" altLang="en-US" dirty="0">
                <a:solidFill>
                  <a:schemeClr val="bg1"/>
                </a:solidFill>
                <a:latin typeface="Arial" panose="020B0604020202020204" pitchFamily="34" charset="0"/>
                <a:cs typeface="Arial" panose="020B0604020202020204" pitchFamily="34" charset="0"/>
              </a:rPr>
              <a:t>WIOA Quarters - Example</a:t>
            </a:r>
            <a:endParaRPr lang="en-US" altLang="en-US" b="1" i="1" dirty="0">
              <a:solidFill>
                <a:schemeClr val="bg1"/>
              </a:solidFill>
              <a:latin typeface="Arial" panose="020B0604020202020204" pitchFamily="34" charset="0"/>
              <a:cs typeface="Arial" panose="020B0604020202020204" pitchFamily="34" charset="0"/>
            </a:endParaRPr>
          </a:p>
        </p:txBody>
      </p:sp>
      <p:sp>
        <p:nvSpPr>
          <p:cNvPr id="3" name="Rectangle 3">
            <a:extLst>
              <a:ext uri="{FF2B5EF4-FFF2-40B4-BE49-F238E27FC236}">
                <a16:creationId xmlns:a16="http://schemas.microsoft.com/office/drawing/2014/main" id="{5FD4735E-19A8-173B-10E9-8CA338759028}"/>
              </a:ext>
            </a:extLst>
          </p:cNvPr>
          <p:cNvSpPr txBox="1">
            <a:spLocks noChangeArrowheads="1"/>
          </p:cNvSpPr>
          <p:nvPr/>
        </p:nvSpPr>
        <p:spPr>
          <a:xfrm>
            <a:off x="76199" y="1273493"/>
            <a:ext cx="9144000" cy="294956"/>
          </a:xfrm>
          <a:prstGeom prst="rect">
            <a:avLst/>
          </a:prstGeom>
        </p:spPr>
        <p:txBody>
          <a:bodyPr vert="horz" lIns="91440" tIns="45720" rIns="91440" bIns="45720" rtlCol="0" anchor="t">
            <a:noAutofit/>
          </a:bodyPr>
          <a:lst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006600"/>
              </a:buClr>
              <a:buFont typeface="Arial"/>
              <a:buNone/>
            </a:pPr>
            <a:r>
              <a:rPr lang="en-US" altLang="en-US" sz="1800" b="1" i="1" dirty="0">
                <a:solidFill>
                  <a:schemeClr val="accent6"/>
                </a:solidFill>
                <a:latin typeface="Arial" panose="020B0604020202020204" pitchFamily="34" charset="0"/>
                <a:cs typeface="Arial" panose="020B0604020202020204" pitchFamily="34" charset="0"/>
              </a:rPr>
              <a:t>Exit Quarter</a:t>
            </a:r>
            <a:r>
              <a:rPr lang="en-US" altLang="en-US" sz="1800" i="1" dirty="0">
                <a:solidFill>
                  <a:schemeClr val="accent6"/>
                </a:solidFill>
                <a:latin typeface="Arial" panose="020B0604020202020204" pitchFamily="34" charset="0"/>
                <a:cs typeface="Arial" panose="020B0604020202020204" pitchFamily="34" charset="0"/>
              </a:rPr>
              <a:t> - </a:t>
            </a:r>
            <a:r>
              <a:rPr lang="en-US" altLang="en-US" sz="1800" dirty="0">
                <a:solidFill>
                  <a:schemeClr val="accent6"/>
                </a:solidFill>
                <a:latin typeface="Arial" panose="020B0604020202020204" pitchFamily="34" charset="0"/>
                <a:cs typeface="Arial" panose="020B0604020202020204" pitchFamily="34" charset="0"/>
              </a:rPr>
              <a:t>Represents the </a:t>
            </a:r>
            <a:r>
              <a:rPr lang="en-US" altLang="en-US" sz="1800" b="1" i="1" dirty="0">
                <a:solidFill>
                  <a:schemeClr val="accent6"/>
                </a:solidFill>
                <a:latin typeface="Arial" panose="020B0604020202020204" pitchFamily="34" charset="0"/>
                <a:cs typeface="Arial" panose="020B0604020202020204" pitchFamily="34" charset="0"/>
              </a:rPr>
              <a:t>calendar quarter </a:t>
            </a:r>
            <a:r>
              <a:rPr lang="en-US" altLang="en-US" sz="1800" dirty="0">
                <a:solidFill>
                  <a:schemeClr val="accent6"/>
                </a:solidFill>
                <a:latin typeface="Arial" panose="020B0604020202020204" pitchFamily="34" charset="0"/>
                <a:cs typeface="Arial" panose="020B0604020202020204" pitchFamily="34" charset="0"/>
              </a:rPr>
              <a:t>the date of exit is recorded.</a:t>
            </a:r>
          </a:p>
          <a:p>
            <a:pPr marL="0" indent="0" algn="ctr">
              <a:buClr>
                <a:srgbClr val="006600"/>
              </a:buClr>
              <a:buFont typeface="Arial"/>
              <a:buNone/>
            </a:pPr>
            <a:endParaRPr lang="en-US" altLang="en-US" sz="1800" dirty="0">
              <a:solidFill>
                <a:schemeClr val="tx1"/>
              </a:solidFill>
              <a:latin typeface="Century Gothic"/>
            </a:endParaRPr>
          </a:p>
        </p:txBody>
      </p:sp>
      <p:graphicFrame>
        <p:nvGraphicFramePr>
          <p:cNvPr id="81188" name="Group 292"/>
          <p:cNvGraphicFramePr>
            <a:graphicFrameLocks noGrp="1"/>
          </p:cNvGraphicFramePr>
          <p:nvPr>
            <p:ph sz="half" idx="2"/>
            <p:extLst>
              <p:ext uri="{D42A27DB-BD31-4B8C-83A1-F6EECF244321}">
                <p14:modId xmlns:p14="http://schemas.microsoft.com/office/powerpoint/2010/main" val="2257578712"/>
              </p:ext>
            </p:extLst>
          </p:nvPr>
        </p:nvGraphicFramePr>
        <p:xfrm>
          <a:off x="685801" y="1671320"/>
          <a:ext cx="8135599" cy="2278492"/>
        </p:xfrm>
        <a:graphic>
          <a:graphicData uri="http://schemas.openxmlformats.org/drawingml/2006/table">
            <a:tbl>
              <a:tblPr firstRow="1"/>
              <a:tblGrid>
                <a:gridCol w="685799">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57225">
                  <a:extLst>
                    <a:ext uri="{9D8B030D-6E8A-4147-A177-3AD203B41FA5}">
                      <a16:colId xmlns:a16="http://schemas.microsoft.com/office/drawing/2014/main" val="20002"/>
                    </a:ext>
                  </a:extLst>
                </a:gridCol>
                <a:gridCol w="638175">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622617">
                  <a:extLst>
                    <a:ext uri="{9D8B030D-6E8A-4147-A177-3AD203B41FA5}">
                      <a16:colId xmlns:a16="http://schemas.microsoft.com/office/drawing/2014/main" val="20006"/>
                    </a:ext>
                  </a:extLst>
                </a:gridCol>
                <a:gridCol w="691248">
                  <a:extLst>
                    <a:ext uri="{9D8B030D-6E8A-4147-A177-3AD203B41FA5}">
                      <a16:colId xmlns:a16="http://schemas.microsoft.com/office/drawing/2014/main" val="20007"/>
                    </a:ext>
                  </a:extLst>
                </a:gridCol>
                <a:gridCol w="687634">
                  <a:extLst>
                    <a:ext uri="{9D8B030D-6E8A-4147-A177-3AD203B41FA5}">
                      <a16:colId xmlns:a16="http://schemas.microsoft.com/office/drawing/2014/main" val="20008"/>
                    </a:ext>
                  </a:extLst>
                </a:gridCol>
                <a:gridCol w="696510">
                  <a:extLst>
                    <a:ext uri="{9D8B030D-6E8A-4147-A177-3AD203B41FA5}">
                      <a16:colId xmlns:a16="http://schemas.microsoft.com/office/drawing/2014/main" val="20009"/>
                    </a:ext>
                  </a:extLst>
                </a:gridCol>
                <a:gridCol w="757237">
                  <a:extLst>
                    <a:ext uri="{9D8B030D-6E8A-4147-A177-3AD203B41FA5}">
                      <a16:colId xmlns:a16="http://schemas.microsoft.com/office/drawing/2014/main" val="20010"/>
                    </a:ext>
                  </a:extLst>
                </a:gridCol>
                <a:gridCol w="641754">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2025</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JAN</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FEB</a:t>
                      </a: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MAR</a:t>
                      </a: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APR</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MAY</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JUN</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JUL</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AUG</a:t>
                      </a: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SEP</a:t>
                      </a: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OCT</a:t>
                      </a: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NOV</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2" name="TextBox 1">
            <a:extLst>
              <a:ext uri="{FF2B5EF4-FFF2-40B4-BE49-F238E27FC236}">
                <a16:creationId xmlns:a16="http://schemas.microsoft.com/office/drawing/2014/main" id="{3B488514-B540-47DF-8309-5E0E6A9D66B8}"/>
              </a:ext>
            </a:extLst>
          </p:cNvPr>
          <p:cNvSpPr txBox="1"/>
          <p:nvPr/>
        </p:nvSpPr>
        <p:spPr>
          <a:xfrm>
            <a:off x="788425" y="233538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Arial" panose="020B0604020202020204" pitchFamily="34" charset="0"/>
                <a:cs typeface="Arial" panose="020B0604020202020204" pitchFamily="34" charset="0"/>
              </a:rPr>
              <a:t>Exit Quarter</a:t>
            </a:r>
          </a:p>
        </p:txBody>
      </p:sp>
      <p:sp>
        <p:nvSpPr>
          <p:cNvPr id="8" name="TextBox 7">
            <a:extLst>
              <a:ext uri="{FF2B5EF4-FFF2-40B4-BE49-F238E27FC236}">
                <a16:creationId xmlns:a16="http://schemas.microsoft.com/office/drawing/2014/main" id="{DDA1EAD8-797F-4C14-A613-E632151D0264}"/>
              </a:ext>
            </a:extLst>
          </p:cNvPr>
          <p:cNvSpPr txBox="1"/>
          <p:nvPr/>
        </p:nvSpPr>
        <p:spPr>
          <a:xfrm>
            <a:off x="2803028" y="2335384"/>
            <a:ext cx="1837678"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Arial" panose="020B0604020202020204" pitchFamily="34" charset="0"/>
                <a:cs typeface="Arial" panose="020B0604020202020204" pitchFamily="34" charset="0"/>
              </a:rPr>
              <a:t>1st </a:t>
            </a:r>
            <a:r>
              <a:rPr lang="en-US" sz="1600" b="1" dirty="0" err="1">
                <a:solidFill>
                  <a:schemeClr val="accent6"/>
                </a:solidFill>
                <a:latin typeface="Arial" panose="020B0604020202020204" pitchFamily="34" charset="0"/>
                <a:cs typeface="Arial" panose="020B0604020202020204" pitchFamily="34" charset="0"/>
              </a:rPr>
              <a:t>Qtr</a:t>
            </a:r>
            <a:r>
              <a:rPr lang="en-US" sz="1600" b="1" dirty="0">
                <a:solidFill>
                  <a:schemeClr val="accent6"/>
                </a:solidFill>
                <a:latin typeface="Arial" panose="020B0604020202020204" pitchFamily="34" charset="0"/>
                <a:cs typeface="Arial" panose="020B0604020202020204" pitchFamily="34" charset="0"/>
              </a:rPr>
              <a:t> After Exit</a:t>
            </a:r>
          </a:p>
        </p:txBody>
      </p:sp>
      <p:sp>
        <p:nvSpPr>
          <p:cNvPr id="9" name="TextBox 8">
            <a:extLst>
              <a:ext uri="{FF2B5EF4-FFF2-40B4-BE49-F238E27FC236}">
                <a16:creationId xmlns:a16="http://schemas.microsoft.com/office/drawing/2014/main" id="{E1DC5C78-4239-4B2F-A1E9-DBCFE9A04DCA}"/>
              </a:ext>
            </a:extLst>
          </p:cNvPr>
          <p:cNvSpPr txBox="1"/>
          <p:nvPr/>
        </p:nvSpPr>
        <p:spPr>
          <a:xfrm>
            <a:off x="4743330" y="2291924"/>
            <a:ext cx="2014603" cy="338554"/>
          </a:xfrm>
          <a:prstGeom prst="rect">
            <a:avLst/>
          </a:prstGeom>
          <a:noFill/>
        </p:spPr>
        <p:txBody>
          <a:bodyPr wrap="square" lIns="91440" tIns="45720" rIns="91440" bIns="45720" rtlCol="0" anchor="t">
            <a:spAutoFit/>
          </a:bodyPr>
          <a:lstStyle/>
          <a:p>
            <a:pPr algn="ctr"/>
            <a:r>
              <a:rPr lang="en-US" sz="1600" b="1" dirty="0">
                <a:solidFill>
                  <a:schemeClr val="accent6"/>
                </a:solidFill>
                <a:latin typeface="Arial" panose="020B0604020202020204" pitchFamily="34" charset="0"/>
                <a:cs typeface="Arial" panose="020B0604020202020204" pitchFamily="34" charset="0"/>
              </a:rPr>
              <a:t>2nd </a:t>
            </a:r>
            <a:r>
              <a:rPr lang="en-US" sz="1600" b="1" dirty="0" err="1">
                <a:solidFill>
                  <a:schemeClr val="accent6"/>
                </a:solidFill>
                <a:latin typeface="Arial" panose="020B0604020202020204" pitchFamily="34" charset="0"/>
                <a:cs typeface="Arial" panose="020B0604020202020204" pitchFamily="34" charset="0"/>
              </a:rPr>
              <a:t>Qtr</a:t>
            </a:r>
            <a:r>
              <a:rPr lang="en-US" sz="1600" b="1" dirty="0">
                <a:solidFill>
                  <a:schemeClr val="accent6"/>
                </a:solidFill>
                <a:latin typeface="Arial" panose="020B0604020202020204" pitchFamily="34" charset="0"/>
                <a:cs typeface="Arial" panose="020B0604020202020204" pitchFamily="34" charset="0"/>
              </a:rPr>
              <a:t> After Exit</a:t>
            </a:r>
          </a:p>
        </p:txBody>
      </p:sp>
      <p:graphicFrame>
        <p:nvGraphicFramePr>
          <p:cNvPr id="10" name="Group 292"/>
          <p:cNvGraphicFramePr>
            <a:graphicFrameLocks/>
          </p:cNvGraphicFramePr>
          <p:nvPr>
            <p:extLst>
              <p:ext uri="{D42A27DB-BD31-4B8C-83A1-F6EECF244321}">
                <p14:modId xmlns:p14="http://schemas.microsoft.com/office/powerpoint/2010/main" val="414312050"/>
              </p:ext>
            </p:extLst>
          </p:nvPr>
        </p:nvGraphicFramePr>
        <p:xfrm>
          <a:off x="685799" y="4033520"/>
          <a:ext cx="8077201" cy="2057400"/>
        </p:xfrm>
        <a:graphic>
          <a:graphicData uri="http://schemas.openxmlformats.org/drawingml/2006/table">
            <a:tbl>
              <a:tblPr firstRow="1"/>
              <a:tblGrid>
                <a:gridCol w="671498">
                  <a:extLst>
                    <a:ext uri="{9D8B030D-6E8A-4147-A177-3AD203B41FA5}">
                      <a16:colId xmlns:a16="http://schemas.microsoft.com/office/drawing/2014/main" val="20000"/>
                    </a:ext>
                  </a:extLst>
                </a:gridCol>
                <a:gridCol w="671497">
                  <a:extLst>
                    <a:ext uri="{9D8B030D-6E8A-4147-A177-3AD203B41FA5}">
                      <a16:colId xmlns:a16="http://schemas.microsoft.com/office/drawing/2014/main" val="20001"/>
                    </a:ext>
                  </a:extLst>
                </a:gridCol>
                <a:gridCol w="673100">
                  <a:extLst>
                    <a:ext uri="{9D8B030D-6E8A-4147-A177-3AD203B41FA5}">
                      <a16:colId xmlns:a16="http://schemas.microsoft.com/office/drawing/2014/main" val="20002"/>
                    </a:ext>
                  </a:extLst>
                </a:gridCol>
                <a:gridCol w="671498">
                  <a:extLst>
                    <a:ext uri="{9D8B030D-6E8A-4147-A177-3AD203B41FA5}">
                      <a16:colId xmlns:a16="http://schemas.microsoft.com/office/drawing/2014/main" val="20003"/>
                    </a:ext>
                  </a:extLst>
                </a:gridCol>
                <a:gridCol w="671497">
                  <a:extLst>
                    <a:ext uri="{9D8B030D-6E8A-4147-A177-3AD203B41FA5}">
                      <a16:colId xmlns:a16="http://schemas.microsoft.com/office/drawing/2014/main" val="20004"/>
                    </a:ext>
                  </a:extLst>
                </a:gridCol>
                <a:gridCol w="671498">
                  <a:extLst>
                    <a:ext uri="{9D8B030D-6E8A-4147-A177-3AD203B41FA5}">
                      <a16:colId xmlns:a16="http://schemas.microsoft.com/office/drawing/2014/main" val="20005"/>
                    </a:ext>
                  </a:extLst>
                </a:gridCol>
                <a:gridCol w="671497">
                  <a:extLst>
                    <a:ext uri="{9D8B030D-6E8A-4147-A177-3AD203B41FA5}">
                      <a16:colId xmlns:a16="http://schemas.microsoft.com/office/drawing/2014/main" val="20006"/>
                    </a:ext>
                  </a:extLst>
                </a:gridCol>
                <a:gridCol w="671498">
                  <a:extLst>
                    <a:ext uri="{9D8B030D-6E8A-4147-A177-3AD203B41FA5}">
                      <a16:colId xmlns:a16="http://schemas.microsoft.com/office/drawing/2014/main" val="20007"/>
                    </a:ext>
                  </a:extLst>
                </a:gridCol>
                <a:gridCol w="673100">
                  <a:extLst>
                    <a:ext uri="{9D8B030D-6E8A-4147-A177-3AD203B41FA5}">
                      <a16:colId xmlns:a16="http://schemas.microsoft.com/office/drawing/2014/main" val="20008"/>
                    </a:ext>
                  </a:extLst>
                </a:gridCol>
                <a:gridCol w="671497">
                  <a:extLst>
                    <a:ext uri="{9D8B030D-6E8A-4147-A177-3AD203B41FA5}">
                      <a16:colId xmlns:a16="http://schemas.microsoft.com/office/drawing/2014/main" val="20009"/>
                    </a:ext>
                  </a:extLst>
                </a:gridCol>
                <a:gridCol w="735603">
                  <a:extLst>
                    <a:ext uri="{9D8B030D-6E8A-4147-A177-3AD203B41FA5}">
                      <a16:colId xmlns:a16="http://schemas.microsoft.com/office/drawing/2014/main" val="20010"/>
                    </a:ext>
                  </a:extLst>
                </a:gridCol>
                <a:gridCol w="623418">
                  <a:extLst>
                    <a:ext uri="{9D8B030D-6E8A-4147-A177-3AD203B41FA5}">
                      <a16:colId xmlns:a16="http://schemas.microsoft.com/office/drawing/2014/main" val="20011"/>
                    </a:ext>
                  </a:extLst>
                </a:gridCol>
              </a:tblGrid>
              <a:tr h="358028">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2026</a:t>
                      </a:r>
                    </a:p>
                  </a:txBody>
                  <a:tcPr anchor="b" horzOverflow="overflow">
                    <a:lnL w="127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2026</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2026</a:t>
                      </a:r>
                    </a:p>
                  </a:txBody>
                  <a:tcPr anchor="b" horzOverflow="overflow">
                    <a:lnL w="38100" cap="flat" cmpd="sng" algn="ctr">
                      <a:solidFill>
                        <a:srgbClr val="0000CC"/>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3">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2026</a:t>
                      </a:r>
                    </a:p>
                  </a:txBody>
                  <a:tcPr anchor="b" horzOverflow="overflow">
                    <a:lnL w="38100" cap="flat" cmpd="sng" algn="ctr">
                      <a:solidFill>
                        <a:srgbClr val="0000CC"/>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C85C8"/>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99372">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JAN</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000CC"/>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FEB</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33A1CD"/>
                      </a:solidFill>
                      <a:prstDash val="solid"/>
                      <a:round/>
                      <a:headEnd type="none" w="med" len="med"/>
                      <a:tailEnd type="none" w="med" len="med"/>
                    </a:lnL>
                    <a:lnR w="12700" cap="flat" cmpd="sng" algn="ctr">
                      <a:solidFill>
                        <a:srgbClr val="33A1CD"/>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MAR</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33A1CD"/>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33CC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APR</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MAY</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JUN</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FFFFFF"/>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0C85C8"/>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JUL</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33CCFF"/>
                      </a:solidFill>
                      <a:prstDash val="solid"/>
                      <a:round/>
                      <a:headEnd type="none" w="med" len="med"/>
                      <a:tailEnd type="none" w="med" len="med"/>
                    </a:lnR>
                    <a:lnT w="12700" cap="flat" cmpd="sng" algn="ctr">
                      <a:solidFill>
                        <a:srgbClr val="0000CC"/>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AUG</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33CCFF"/>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SEP</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C85C8"/>
                      </a:solidFill>
                      <a:prstDash val="solid"/>
                      <a:round/>
                      <a:headEnd type="none" w="med" len="med"/>
                      <a:tailEnd type="none" w="med" len="med"/>
                    </a:lnL>
                    <a:lnR w="381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CDF7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OCT</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38100" cap="flat" cmpd="sng" algn="ctr">
                      <a:solidFill>
                        <a:srgbClr val="0000CC"/>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NOV</a:t>
                      </a:r>
                      <a:endParaRPr kumimoji="0" lang="en-US" altLang="en-US" sz="1600" b="1" i="0" u="none" strike="noStrike" cap="none" normalizeH="0" baseline="0">
                        <a:ln>
                          <a:noFill/>
                        </a:ln>
                        <a:solidFill>
                          <a:schemeClr val="tx2"/>
                        </a:solidFill>
                        <a:effectLst/>
                        <a:latin typeface="Arial" panose="020B0604020202020204" pitchFamily="34" charset="0"/>
                        <a:cs typeface="Arial" panose="020B0604020202020204" pitchFamily="34" charset="0"/>
                      </a:endParaRPr>
                    </a:p>
                  </a:txBody>
                  <a:tcPr anchor="ctr" horzOverflow="overflow">
                    <a:lnL w="12700" cap="flat" cmpd="sng" algn="ctr">
                      <a:solidFill>
                        <a:srgbClr val="0C85C8"/>
                      </a:solidFill>
                      <a:prstDash val="solid"/>
                      <a:round/>
                      <a:headEnd type="none" w="med" len="med"/>
                      <a:tailEnd type="none" w="med" len="med"/>
                    </a:lnL>
                    <a:lnR w="12700" cap="flat" cmpd="sng" algn="ctr">
                      <a:solidFill>
                        <a:srgbClr val="0C85C8"/>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tc>
                  <a:txBody>
                    <a:bodyPr/>
                    <a:lstStyle>
                      <a:lvl1pPr marL="342900" indent="-342900" algn="l">
                        <a:spcBef>
                          <a:spcPct val="20000"/>
                        </a:spcBef>
                        <a:buClr>
                          <a:schemeClr val="folHlink"/>
                        </a:buClr>
                        <a:buSzPct val="90000"/>
                        <a:buFont typeface="Wingdings" pitchFamily="2" charset="2"/>
                        <a:defRPr sz="2400">
                          <a:solidFill>
                            <a:schemeClr val="tx1"/>
                          </a:solidFill>
                          <a:latin typeface="Arial" charset="0"/>
                        </a:defRPr>
                      </a:lvl1pPr>
                      <a:lvl2pPr marL="742950" indent="-285750" algn="l">
                        <a:spcBef>
                          <a:spcPct val="20000"/>
                        </a:spcBef>
                        <a:buClr>
                          <a:schemeClr val="accent1"/>
                        </a:buClr>
                        <a:buSzPct val="75000"/>
                        <a:buFont typeface="Wingdings" pitchFamily="2" charset="2"/>
                        <a:defRPr sz="2200">
                          <a:solidFill>
                            <a:schemeClr val="tx1"/>
                          </a:solidFill>
                          <a:latin typeface="Arial" charset="0"/>
                        </a:defRPr>
                      </a:lvl2pPr>
                      <a:lvl3pPr marL="1143000" indent="-228600" algn="l">
                        <a:spcBef>
                          <a:spcPct val="20000"/>
                        </a:spcBef>
                        <a:buClr>
                          <a:schemeClr val="folHlink"/>
                        </a:buClr>
                        <a:buSzPct val="55000"/>
                        <a:buFont typeface="Wingdings" pitchFamily="2" charset="2"/>
                        <a:defRPr sz="2100">
                          <a:solidFill>
                            <a:schemeClr val="tx1"/>
                          </a:solidFill>
                          <a:latin typeface="Arial" charset="0"/>
                        </a:defRPr>
                      </a:lvl3pPr>
                      <a:lvl4pPr marL="1600200" indent="-228600" algn="l">
                        <a:spcBef>
                          <a:spcPct val="20000"/>
                        </a:spcBef>
                        <a:buClr>
                          <a:schemeClr val="accent1"/>
                        </a:buClr>
                        <a:buFont typeface="Wingdings" pitchFamily="2" charset="2"/>
                        <a:defRPr>
                          <a:solidFill>
                            <a:schemeClr val="tx1"/>
                          </a:solidFill>
                          <a:latin typeface="Arial" charset="0"/>
                        </a:defRPr>
                      </a:lvl4pPr>
                      <a:lvl5pPr marL="2057400" indent="-228600" algn="l">
                        <a:spcBef>
                          <a:spcPct val="20000"/>
                        </a:spcBef>
                        <a:buClr>
                          <a:schemeClr val="accent1"/>
                        </a:buClr>
                        <a:buFont typeface="Wingdings" pitchFamily="2" charset="2"/>
                        <a:defRPr>
                          <a:solidFill>
                            <a:schemeClr val="tx1"/>
                          </a:solidFill>
                          <a:latin typeface="Arial" charset="0"/>
                        </a:defRPr>
                      </a:lvl5pPr>
                      <a:lvl6pPr marL="2514600" indent="-228600" fontAlgn="base">
                        <a:spcBef>
                          <a:spcPct val="20000"/>
                        </a:spcBef>
                        <a:spcAft>
                          <a:spcPct val="0"/>
                        </a:spcAft>
                        <a:buClr>
                          <a:schemeClr val="accent1"/>
                        </a:buClr>
                        <a:buFont typeface="Wingdings" pitchFamily="2" charset="2"/>
                        <a:defRPr>
                          <a:solidFill>
                            <a:schemeClr val="tx1"/>
                          </a:solidFill>
                          <a:latin typeface="Arial" charset="0"/>
                        </a:defRPr>
                      </a:lvl6pPr>
                      <a:lvl7pPr marL="2971800" indent="-228600" fontAlgn="base">
                        <a:spcBef>
                          <a:spcPct val="20000"/>
                        </a:spcBef>
                        <a:spcAft>
                          <a:spcPct val="0"/>
                        </a:spcAft>
                        <a:buClr>
                          <a:schemeClr val="accent1"/>
                        </a:buClr>
                        <a:buFont typeface="Wingdings" pitchFamily="2" charset="2"/>
                        <a:defRPr>
                          <a:solidFill>
                            <a:schemeClr val="tx1"/>
                          </a:solidFill>
                          <a:latin typeface="Arial" charset="0"/>
                        </a:defRPr>
                      </a:lvl7pPr>
                      <a:lvl8pPr marL="3429000" indent="-228600" fontAlgn="base">
                        <a:spcBef>
                          <a:spcPct val="20000"/>
                        </a:spcBef>
                        <a:spcAft>
                          <a:spcPct val="0"/>
                        </a:spcAft>
                        <a:buClr>
                          <a:schemeClr val="accent1"/>
                        </a:buClr>
                        <a:buFont typeface="Wingdings" pitchFamily="2" charset="2"/>
                        <a:defRPr>
                          <a:solidFill>
                            <a:schemeClr val="tx1"/>
                          </a:solidFill>
                          <a:latin typeface="Arial" charset="0"/>
                        </a:defRPr>
                      </a:lvl8pPr>
                      <a:lvl9pPr marL="3886200" indent="-228600" fontAlgn="base">
                        <a:spcBef>
                          <a:spcPct val="20000"/>
                        </a:spcBef>
                        <a:spcAft>
                          <a:spcPct val="0"/>
                        </a:spcAft>
                        <a:buClr>
                          <a:schemeClr val="accent1"/>
                        </a:buClr>
                        <a:buFont typeface="Wingdings" pitchFamily="2" charset="2"/>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DEC</a:t>
                      </a:r>
                    </a:p>
                  </a:txBody>
                  <a:tcPr anchor="ctr" horzOverflow="overflow">
                    <a:lnL w="12700" cap="flat" cmpd="sng" algn="ctr">
                      <a:solidFill>
                        <a:srgbClr val="0C85C8"/>
                      </a:solidFill>
                      <a:prstDash val="solid"/>
                      <a:round/>
                      <a:headEnd type="none" w="med" len="med"/>
                      <a:tailEnd type="none" w="med" len="med"/>
                    </a:lnL>
                    <a:lnR w="12700" cap="flat" cmpd="sng" algn="ctr">
                      <a:solidFill>
                        <a:srgbClr val="0000CC"/>
                      </a:solidFill>
                      <a:prstDash val="solid"/>
                      <a:round/>
                      <a:headEnd type="none" w="med" len="med"/>
                      <a:tailEnd type="none" w="med" len="med"/>
                    </a:lnR>
                    <a:lnT w="12700" cap="flat" cmpd="sng" algn="ctr">
                      <a:solidFill>
                        <a:srgbClr val="0C85C8"/>
                      </a:solidFill>
                      <a:prstDash val="solid"/>
                      <a:round/>
                      <a:headEnd type="none" w="med" len="med"/>
                      <a:tailEnd type="none" w="med" len="med"/>
                    </a:lnT>
                    <a:lnB w="12700" cap="flat" cmpd="sng" algn="ctr">
                      <a:solidFill>
                        <a:srgbClr val="0000CC"/>
                      </a:solidFill>
                      <a:prstDash val="solid"/>
                      <a:round/>
                      <a:headEnd type="none" w="med" len="med"/>
                      <a:tailEnd type="none" w="med" len="med"/>
                    </a:lnB>
                    <a:lnTlToBr>
                      <a:noFill/>
                    </a:lnTlToBr>
                    <a:lnBlToTr>
                      <a:noFill/>
                    </a:lnBlToTr>
                    <a:solidFill>
                      <a:srgbClr val="7D93FF"/>
                    </a:solidFill>
                  </a:tcPr>
                </a:tc>
                <a:extLst>
                  <a:ext uri="{0D108BD9-81ED-4DB2-BD59-A6C34878D82A}">
                    <a16:rowId xmlns:a16="http://schemas.microsoft.com/office/drawing/2014/main" val="10001"/>
                  </a:ext>
                </a:extLst>
              </a:tr>
            </a:tbl>
          </a:graphicData>
        </a:graphic>
      </p:graphicFrame>
      <p:sp>
        <p:nvSpPr>
          <p:cNvPr id="41" name="Slide Number Placeholder 5"/>
          <p:cNvSpPr>
            <a:spLocks noGrp="1"/>
          </p:cNvSpPr>
          <p:nvPr>
            <p:ph type="sldNum" sz="quarter" idx="11"/>
          </p:nvPr>
        </p:nvSpPr>
        <p:spPr>
          <a:xfrm>
            <a:off x="8280400" y="6400800"/>
            <a:ext cx="381000" cy="228600"/>
          </a:xfrm>
        </p:spPr>
        <p:txBody>
          <a:bodyPr/>
          <a:lstStyle/>
          <a:p>
            <a:fld id="{AC164190-A88C-41F6-9E0D-8E782ACAFBFE}" type="slidenum">
              <a:rPr lang="en-US" altLang="en-US" dirty="0">
                <a:latin typeface="Century Gothic"/>
              </a:rPr>
              <a:pPr/>
              <a:t>9</a:t>
            </a:fld>
            <a:endParaRPr lang="en-US" altLang="en-US" dirty="0">
              <a:latin typeface="Century Gothic"/>
            </a:endParaRPr>
          </a:p>
        </p:txBody>
      </p:sp>
    </p:spTree>
    <p:extLst>
      <p:ext uri="{BB962C8B-B14F-4D97-AF65-F5344CB8AC3E}">
        <p14:creationId xmlns:p14="http://schemas.microsoft.com/office/powerpoint/2010/main" val="60261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6151f0571e7ae9a1eae29ca63b11f22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73640304bb77ae64b651e328f036bc53"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CD77B0-F968-4567-AD8A-A5B1AAB365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1A0DB64-A226-449F-98E7-33C9BDFA1F68}">
  <ds:schemaRefs>
    <ds:schemaRef ds:uri="http://schemas.microsoft.com/office/2006/documentManagement/types"/>
    <ds:schemaRef ds:uri="69eef59b-4fb6-4551-80fa-880d5adf8c10"/>
    <ds:schemaRef ds:uri="http://purl.org/dc/terms/"/>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f8197ce3-f327-445f-9ae6-74b08f5a20a9"/>
    <ds:schemaRef ds:uri="http://www.w3.org/XML/1998/namespace"/>
  </ds:schemaRefs>
</ds:datastoreItem>
</file>

<file path=customXml/itemProps3.xml><?xml version="1.0" encoding="utf-8"?>
<ds:datastoreItem xmlns:ds="http://schemas.openxmlformats.org/officeDocument/2006/customXml" ds:itemID="{DFD53719-307A-463C-AFA4-A715F1D2F28D}">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9680</TotalTime>
  <Words>4618</Words>
  <Application>Microsoft Office PowerPoint</Application>
  <PresentationFormat>On-screen Show (4:3)</PresentationFormat>
  <Paragraphs>479</Paragraphs>
  <Slides>44</Slides>
  <Notes>36</Notes>
  <HiddenSlides>1</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Housekeeping</vt:lpstr>
      <vt:lpstr>WIOA Title I  Performance Training</vt:lpstr>
      <vt:lpstr>   Topics</vt:lpstr>
      <vt:lpstr> Quarterly Federal Reporting </vt:lpstr>
      <vt:lpstr>WIOA Quarters</vt:lpstr>
      <vt:lpstr>WIOA Performance Indicators</vt:lpstr>
      <vt:lpstr>WIOA Performance Indicators Employment 2nd Quarter After Exit</vt:lpstr>
      <vt:lpstr>Employment 2nd Quarter After Exit Scenario</vt:lpstr>
      <vt:lpstr>WIOA Quarters - Example</vt:lpstr>
      <vt:lpstr>WIOA Performance Indicators Employment 4th Quarter After Exit</vt:lpstr>
      <vt:lpstr>Employment 4th Quarter After Exit Scenario</vt:lpstr>
      <vt:lpstr>Median Wages 2nd Quarter After Exit</vt:lpstr>
      <vt:lpstr>Recognized Post-Secondary Credential</vt:lpstr>
      <vt:lpstr>Types of Post Secondary Credentials Credential Attainment</vt:lpstr>
      <vt:lpstr>Credential Attainment</vt:lpstr>
      <vt:lpstr>Secondary School Diplomas/Equivalents Credential Attainment</vt:lpstr>
      <vt:lpstr>Credential Attainment Tracking Steps</vt:lpstr>
      <vt:lpstr>Credential Attainment – Step 1</vt:lpstr>
      <vt:lpstr>Credential Attainment – Step 2</vt:lpstr>
      <vt:lpstr>Credential Attainment Scenario</vt:lpstr>
      <vt:lpstr>Measurable Skills Gain (MSG)</vt:lpstr>
      <vt:lpstr>Measurable Skill Gain - Rules</vt:lpstr>
      <vt:lpstr>Who is in the Measurable Skill Gains measure?</vt:lpstr>
      <vt:lpstr>Measurable Skill Gain Types</vt:lpstr>
      <vt:lpstr>Measurable Skill Gain Types cont.</vt:lpstr>
      <vt:lpstr>Tracking Measurable Skill Gains</vt:lpstr>
      <vt:lpstr>Updating Measurable Skill Gains</vt:lpstr>
      <vt:lpstr>Measurable Skill Gain Scenario</vt:lpstr>
      <vt:lpstr>Reminder for Measurable Skill Gains</vt:lpstr>
      <vt:lpstr>Credential Attained but No MSG</vt:lpstr>
      <vt:lpstr>Definition of WIOA Exit</vt:lpstr>
      <vt:lpstr>Staff Assisted Services (Blue/Bold)</vt:lpstr>
      <vt:lpstr>Correct Use of Blue/Bold Services to Avoid Inadvertent Auto Exit</vt:lpstr>
      <vt:lpstr>Incorrect Use of Blue/Bold Services to Avoid a Correct Auto Exit </vt:lpstr>
      <vt:lpstr>Correct Program Entry Alignment</vt:lpstr>
      <vt:lpstr>Incorrect Program Entry Alignment</vt:lpstr>
      <vt:lpstr>Training Completions</vt:lpstr>
      <vt:lpstr>Alert For Training Completions</vt:lpstr>
      <vt:lpstr>Entering Outcome From Training</vt:lpstr>
      <vt:lpstr>Exclusions from Performance</vt:lpstr>
      <vt:lpstr>Exclusions from Performance </vt:lpstr>
      <vt:lpstr>Key MOSES Data Entry Points</vt:lpstr>
      <vt:lpstr>Two Worlds </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Letourneau, Brenda (DCS)</cp:lastModifiedBy>
  <cp:revision>1294</cp:revision>
  <cp:lastPrinted>2018-09-06T11:57:44Z</cp:lastPrinted>
  <dcterms:created xsi:type="dcterms:W3CDTF">2018-04-17T17:15:10Z</dcterms:created>
  <dcterms:modified xsi:type="dcterms:W3CDTF">2026-07-30T15:45:41Z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