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ink/ink10.xml" ContentType="application/inkml+xml"/>
  <Override PartName="/ppt/notesSlides/notesSlide16.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3.xml" ContentType="application/vnd.openxmlformats-officedocument.presentationml.notesSlide+xml"/>
  <Override PartName="/ppt/ink/ink19.xml" ContentType="application/inkml+xml"/>
  <Override PartName="/ppt/ink/ink20.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8.xml" ContentType="application/vnd.openxmlformats-officedocument.presentationml.notesSlide+xml"/>
  <Override PartName="/ppt/ink/ink26.xml" ContentType="application/inkml+xml"/>
  <Override PartName="/ppt/ink/ink27.xml" ContentType="application/inkml+xml"/>
  <Override PartName="/ppt/notesSlides/notesSlide29.xml" ContentType="application/vnd.openxmlformats-officedocument.presentationml.notesSlide+xml"/>
  <Override PartName="/ppt/ink/ink28.xml" ContentType="application/inkml+xml"/>
  <Override PartName="/ppt/ink/ink29.xml" ContentType="application/inkml+xml"/>
  <Override PartName="/ppt/notesSlides/notesSlide30.xml" ContentType="application/vnd.openxmlformats-officedocument.presentationml.notesSlide+xml"/>
  <Override PartName="/ppt/ink/ink30.xml" ContentType="application/inkml+xml"/>
  <Override PartName="/ppt/ink/ink31.xml" ContentType="application/inkml+xml"/>
  <Override PartName="/ppt/notesSlides/notesSlide31.xml" ContentType="application/vnd.openxmlformats-officedocument.presentationml.notesSlide+xml"/>
  <Override PartName="/ppt/ink/ink32.xml" ContentType="application/inkml+xml"/>
  <Override PartName="/ppt/ink/ink33.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1"/>
  </p:notesMasterIdLst>
  <p:handoutMasterIdLst>
    <p:handoutMasterId r:id="rId52"/>
  </p:handoutMasterIdLst>
  <p:sldIdLst>
    <p:sldId id="364" r:id="rId5"/>
    <p:sldId id="256" r:id="rId6"/>
    <p:sldId id="339" r:id="rId7"/>
    <p:sldId id="363" r:id="rId8"/>
    <p:sldId id="337" r:id="rId9"/>
    <p:sldId id="312" r:id="rId10"/>
    <p:sldId id="291" r:id="rId11"/>
    <p:sldId id="315" r:id="rId12"/>
    <p:sldId id="325" r:id="rId13"/>
    <p:sldId id="372" r:id="rId14"/>
    <p:sldId id="373" r:id="rId15"/>
    <p:sldId id="319" r:id="rId16"/>
    <p:sldId id="326" r:id="rId17"/>
    <p:sldId id="295" r:id="rId18"/>
    <p:sldId id="353" r:id="rId19"/>
    <p:sldId id="340" r:id="rId20"/>
    <p:sldId id="324" r:id="rId21"/>
    <p:sldId id="341" r:id="rId22"/>
    <p:sldId id="342" r:id="rId23"/>
    <p:sldId id="298" r:id="rId24"/>
    <p:sldId id="321" r:id="rId25"/>
    <p:sldId id="327" r:id="rId26"/>
    <p:sldId id="300" r:id="rId27"/>
    <p:sldId id="344" r:id="rId28"/>
    <p:sldId id="343" r:id="rId29"/>
    <p:sldId id="345" r:id="rId30"/>
    <p:sldId id="346" r:id="rId31"/>
    <p:sldId id="301" r:id="rId32"/>
    <p:sldId id="302" r:id="rId33"/>
    <p:sldId id="303" r:id="rId34"/>
    <p:sldId id="352" r:id="rId35"/>
    <p:sldId id="329" r:id="rId36"/>
    <p:sldId id="370" r:id="rId37"/>
    <p:sldId id="356" r:id="rId38"/>
    <p:sldId id="354" r:id="rId39"/>
    <p:sldId id="357" r:id="rId40"/>
    <p:sldId id="367" r:id="rId41"/>
    <p:sldId id="368" r:id="rId42"/>
    <p:sldId id="358" r:id="rId43"/>
    <p:sldId id="366" r:id="rId44"/>
    <p:sldId id="365" r:id="rId45"/>
    <p:sldId id="306" r:id="rId46"/>
    <p:sldId id="374" r:id="rId47"/>
    <p:sldId id="305" r:id="rId48"/>
    <p:sldId id="371" r:id="rId49"/>
    <p:sldId id="314" r:id="rId5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B5D"/>
    <a:srgbClr val="009876"/>
    <a:srgbClr val="06034B"/>
    <a:srgbClr val="001998"/>
    <a:srgbClr val="223651"/>
    <a:srgbClr val="139876"/>
    <a:srgbClr val="7D3379"/>
    <a:srgbClr val="53A4CF"/>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51E9D-087A-4C09-816B-3D6448EAED1F}" v="14" dt="2023-09-20T13:51:05.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3" autoAdjust="0"/>
    <p:restoredTop sz="94660"/>
  </p:normalViewPr>
  <p:slideViewPr>
    <p:cSldViewPr snapToGrid="0" snapToObjects="1">
      <p:cViewPr varScale="1">
        <p:scale>
          <a:sx n="105" d="100"/>
          <a:sy n="105" d="100"/>
        </p:scale>
        <p:origin x="196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B2451E9D-087A-4C09-816B-3D6448EAED1F}"/>
    <pc:docChg chg="custSel modSld sldOrd">
      <pc:chgData name="Letourneau, Brenda (DCS)" userId="d6661df6-1f99-4025-ac1e-1f63cb727339" providerId="ADAL" clId="{B2451E9D-087A-4C09-816B-3D6448EAED1F}" dt="2023-10-05T12:15:11.665" v="167" actId="313"/>
      <pc:docMkLst>
        <pc:docMk/>
      </pc:docMkLst>
      <pc:sldChg chg="modNotesTx">
        <pc:chgData name="Letourneau, Brenda (DCS)" userId="d6661df6-1f99-4025-ac1e-1f63cb727339" providerId="ADAL" clId="{B2451E9D-087A-4C09-816B-3D6448EAED1F}" dt="2023-10-05T12:13:04.643" v="164" actId="20577"/>
        <pc:sldMkLst>
          <pc:docMk/>
          <pc:sldMk cId="4052361789" sldId="300"/>
        </pc:sldMkLst>
      </pc:sldChg>
      <pc:sldChg chg="modSp mod">
        <pc:chgData name="Letourneau, Brenda (DCS)" userId="d6661df6-1f99-4025-ac1e-1f63cb727339" providerId="ADAL" clId="{B2451E9D-087A-4C09-816B-3D6448EAED1F}" dt="2023-09-20T13:48:57.088" v="47" actId="20577"/>
        <pc:sldMkLst>
          <pc:docMk/>
          <pc:sldMk cId="2545014536" sldId="312"/>
        </pc:sldMkLst>
        <pc:graphicFrameChg chg="modGraphic">
          <ac:chgData name="Letourneau, Brenda (DCS)" userId="d6661df6-1f99-4025-ac1e-1f63cb727339" providerId="ADAL" clId="{B2451E9D-087A-4C09-816B-3D6448EAED1F}" dt="2023-09-20T13:48:57.088" v="47" actId="20577"/>
          <ac:graphicFrameMkLst>
            <pc:docMk/>
            <pc:sldMk cId="2545014536" sldId="312"/>
            <ac:graphicFrameMk id="10" creationId="{00000000-0000-0000-0000-000000000000}"/>
          </ac:graphicFrameMkLst>
        </pc:graphicFrameChg>
        <pc:graphicFrameChg chg="modGraphic">
          <ac:chgData name="Letourneau, Brenda (DCS)" userId="d6661df6-1f99-4025-ac1e-1f63cb727339" providerId="ADAL" clId="{B2451E9D-087A-4C09-816B-3D6448EAED1F}" dt="2023-09-20T13:48:44.426" v="39" actId="20577"/>
          <ac:graphicFrameMkLst>
            <pc:docMk/>
            <pc:sldMk cId="2545014536" sldId="312"/>
            <ac:graphicFrameMk id="81188" creationId="{00000000-0000-0000-0000-000000000000}"/>
          </ac:graphicFrameMkLst>
        </pc:graphicFrameChg>
      </pc:sldChg>
      <pc:sldChg chg="modSp">
        <pc:chgData name="Letourneau, Brenda (DCS)" userId="d6661df6-1f99-4025-ac1e-1f63cb727339" providerId="ADAL" clId="{B2451E9D-087A-4C09-816B-3D6448EAED1F}" dt="2023-09-20T13:49:48.519" v="67" actId="20577"/>
        <pc:sldMkLst>
          <pc:docMk/>
          <pc:sldMk cId="530098637" sldId="325"/>
        </pc:sldMkLst>
        <pc:spChg chg="mod">
          <ac:chgData name="Letourneau, Brenda (DCS)" userId="d6661df6-1f99-4025-ac1e-1f63cb727339" providerId="ADAL" clId="{B2451E9D-087A-4C09-816B-3D6448EAED1F}" dt="2023-09-20T13:49:48.519" v="67" actId="20577"/>
          <ac:spMkLst>
            <pc:docMk/>
            <pc:sldMk cId="530098637" sldId="325"/>
            <ac:spMk id="3" creationId="{9B83FA3D-2C19-4327-8C81-A5C1D0BBE224}"/>
          </ac:spMkLst>
        </pc:spChg>
      </pc:sldChg>
      <pc:sldChg chg="modSp">
        <pc:chgData name="Letourneau, Brenda (DCS)" userId="d6661df6-1f99-4025-ac1e-1f63cb727339" providerId="ADAL" clId="{B2451E9D-087A-4C09-816B-3D6448EAED1F}" dt="2023-09-20T13:51:05.950" v="77" actId="20577"/>
        <pc:sldMkLst>
          <pc:docMk/>
          <pc:sldMk cId="2893900424" sldId="329"/>
        </pc:sldMkLst>
        <pc:spChg chg="mod">
          <ac:chgData name="Letourneau, Brenda (DCS)" userId="d6661df6-1f99-4025-ac1e-1f63cb727339" providerId="ADAL" clId="{B2451E9D-087A-4C09-816B-3D6448EAED1F}" dt="2023-09-20T13:51:05.950" v="77" actId="20577"/>
          <ac:spMkLst>
            <pc:docMk/>
            <pc:sldMk cId="2893900424" sldId="329"/>
            <ac:spMk id="3" creationId="{9B83FA3D-2C19-4327-8C81-A5C1D0BBE224}"/>
          </ac:spMkLst>
        </pc:spChg>
      </pc:sldChg>
      <pc:sldChg chg="modSp mod">
        <pc:chgData name="Letourneau, Brenda (DCS)" userId="d6661df6-1f99-4025-ac1e-1f63cb727339" providerId="ADAL" clId="{B2451E9D-087A-4C09-816B-3D6448EAED1F}" dt="2023-09-20T13:48:20.633" v="31" actId="20577"/>
        <pc:sldMkLst>
          <pc:docMk/>
          <pc:sldMk cId="176466516" sldId="337"/>
        </pc:sldMkLst>
        <pc:graphicFrameChg chg="modGraphic">
          <ac:chgData name="Letourneau, Brenda (DCS)" userId="d6661df6-1f99-4025-ac1e-1f63cb727339" providerId="ADAL" clId="{B2451E9D-087A-4C09-816B-3D6448EAED1F}" dt="2023-09-20T13:48:20.633" v="31" actId="20577"/>
          <ac:graphicFrameMkLst>
            <pc:docMk/>
            <pc:sldMk cId="176466516" sldId="337"/>
            <ac:graphicFrameMk id="7" creationId="{53DD741B-D49C-48BA-83F3-BF0590F6FB4C}"/>
          </ac:graphicFrameMkLst>
        </pc:graphicFrameChg>
      </pc:sldChg>
      <pc:sldChg chg="ord">
        <pc:chgData name="Letourneau, Brenda (DCS)" userId="d6661df6-1f99-4025-ac1e-1f63cb727339" providerId="ADAL" clId="{B2451E9D-087A-4C09-816B-3D6448EAED1F}" dt="2023-10-05T12:14:08.235" v="166"/>
        <pc:sldMkLst>
          <pc:docMk/>
          <pc:sldMk cId="991947895" sldId="344"/>
        </pc:sldMkLst>
      </pc:sldChg>
      <pc:sldChg chg="modNotesTx">
        <pc:chgData name="Letourneau, Brenda (DCS)" userId="d6661df6-1f99-4025-ac1e-1f63cb727339" providerId="ADAL" clId="{B2451E9D-087A-4C09-816B-3D6448EAED1F}" dt="2023-10-05T12:15:11.665" v="167" actId="313"/>
        <pc:sldMkLst>
          <pc:docMk/>
          <pc:sldMk cId="2677154529" sldId="368"/>
        </pc:sldMkLst>
      </pc:sldChg>
      <pc:sldChg chg="modSp mod">
        <pc:chgData name="Letourneau, Brenda (DCS)" userId="d6661df6-1f99-4025-ac1e-1f63cb727339" providerId="ADAL" clId="{B2451E9D-087A-4C09-816B-3D6448EAED1F}" dt="2023-09-20T13:49:35.823" v="63" actId="20577"/>
        <pc:sldMkLst>
          <pc:docMk/>
          <pc:sldMk cId="602618723" sldId="372"/>
        </pc:sldMkLst>
        <pc:graphicFrameChg chg="modGraphic">
          <ac:chgData name="Letourneau, Brenda (DCS)" userId="d6661df6-1f99-4025-ac1e-1f63cb727339" providerId="ADAL" clId="{B2451E9D-087A-4C09-816B-3D6448EAED1F}" dt="2023-09-20T13:49:35.823" v="63" actId="20577"/>
          <ac:graphicFrameMkLst>
            <pc:docMk/>
            <pc:sldMk cId="602618723" sldId="372"/>
            <ac:graphicFrameMk id="10" creationId="{00000000-0000-0000-0000-000000000000}"/>
          </ac:graphicFrameMkLst>
        </pc:graphicFrameChg>
        <pc:graphicFrameChg chg="modGraphic">
          <ac:chgData name="Letourneau, Brenda (DCS)" userId="d6661df6-1f99-4025-ac1e-1f63cb727339" providerId="ADAL" clId="{B2451E9D-087A-4C09-816B-3D6448EAED1F}" dt="2023-09-20T13:49:24.016" v="55" actId="20577"/>
          <ac:graphicFrameMkLst>
            <pc:docMk/>
            <pc:sldMk cId="602618723" sldId="372"/>
            <ac:graphicFrameMk id="81188"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10/5/2023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6:33.4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1173 33,'-19'0,"-16"1,0-2,0-1,-56-12,48 7,-1 2,0 2,0 2,-50 4,-8 0,-406-3,504 0,-1 0,0 0,1 1,-1 0,0 0,1 0,-1 0,1 1,0-1,0 1,-5 3,7-4,0 0,1 0,-1 1,1-1,0 1,0-1,-1 1,1-1,0 1,0 0,0-1,1 1,-1 0,0 0,1 0,-1-1,1 1,-1 0,1 0,0 0,0 0,0 0,0 0,0 0,0 0,1 0,-1 0,2 3,-2-4,1 0,0 1,-1-1,1 0,0 0,0 0,0 0,0 0,0 0,0 0,0 0,0-1,0 1,1 0,-1 0,0-1,0 1,1-1,-1 0,0 1,1-1,-1 0,0 1,1-1,-1 0,0 0,3 0,45-4,-32 2,268-3,-185 5,-71 2,57 10,-56-7,54 3,-38-6,0 3,0 1,80 21,-107-22,1-1,0-1,1-1,-1-1,0-1,1-1,-1 0,0-2,32-7,-36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6:47.2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1140 23,'-19'-1,"0"-1,-30-7,38 6,-1 0,0 1,0 1,0 0,0 0,-1 1,1 1,-24 4,-8 3,-1-1,-1-2,1-3,-86-5,25 1,45 2,-97 14,118-9,-58-2,-2 0,97-3,1 1,0-1,-1 1,1 0,0-1,-1 1,1 0,0 0,0 1,0-1,0 0,0 1,0-1,0 1,0-1,0 1,1 0,-1 0,-1 3,2-4,1 0,-1 0,1 1,-1-1,1 0,0 0,0 0,0 0,0 1,0-1,0 0,0 0,0 0,0 1,0-1,0 0,1 0,-1 0,1 0,-1 0,1 0,-1 1,1-1,-1 0,1-1,0 1,0 0,-1 0,1 0,0 0,0 0,0-1,0 1,0 0,0-1,0 1,0-1,0 1,1-1,1 1,23 8,0-1,1-1,0-2,1 0,-1-2,1-1,-1-1,1-2,34-4,-48 3,0-1,0-1,0 0,16-8,-16 7,0 0,-1 0,1 2,23-4,268 4,-153 6,-26-3,-104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7:03.4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1141 75,'-9'-1,"0"0,-1-1,1 0,0 0,0-1,1 0,-13-7,9 5,1 0,0 1,-23-5,-36 2,-24-5,69 8,0 1,0 2,0 0,0 2,0 1,-41 8,25-4,-49 1,56-5,-44 8,44-5,-47 2,56-7,1 2,-1 0,-39 9,43-7,9-3,1 1,0 0,0 1,-14 6,23-9,1 1,0-1,0 1,0-1,0 1,-1 0,1-1,0 1,0 0,0 0,1-1,-1 1,0 0,0 0,0 0,1 0,-1 0,0 1,1-1,-1 0,1 0,-1 0,1 0,0 1,0-1,-1 0,1 0,0 1,0-1,0 0,0 0,0 1,1-1,-1 0,0 0,0 1,1-1,-1 0,1 0,-1 0,1 0,0 0,-1 1,1-1,0 0,1 1,13 16,10 18,-25-35,0-1,0 1,0-1,0 1,0 0,0-1,0 1,0-1,-1 1,1-1,0 1,0-1,0 1,-1-1,1 1,0-1,0 1,-1-1,1 0,-1 1,1-1,0 1,-1-1,1 0,-1 1,1-1,-1 0,1 0,-1 1,1-1,-1 0,1 0,-1 0,-1 2,15-3,-10 1,13 0,21-3,1 2,-1 2,1 2,58 11,-54-7,0-2,1-2,-1-1,58-6,2 1,278 3,-359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8:56.8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9:06.6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1118 27,'-4'-3,"0"0,1 1,-1-1,0 1,0 0,-1 0,1 0,0 1,-1 0,1-1,-1 2,1-1,-7 0,-68 0,54 1,-848 1,870-1,0 0,0 0,0 0,1 0,-1 0,0 1,0-1,0 1,0 0,0 0,0 0,1 0,-1 1,0-1,1 1,-1-1,1 1,0 0,0 0,-1 0,-1 3,1 0,1 0,0 0,0 0,1 0,-1 0,1 0,0 0,1 0,-1 1,1-1,1 8,-2-10,1 0,0 0,1 1,-1-1,0 0,1 0,0 0,-1 1,1-1,1 0,-1 0,0 0,1-1,-1 1,1 0,0-1,0 1,0-1,0 1,4 2,-1-2,0-1,0 1,0-1,0-1,0 1,0-1,0 0,0 0,1 0,-1-1,11 0,738-5,-736 6,-1 1,30 8,-32-7,-1 0,0-1,1 0,27 0,-37-3,-1 1,0-1,0 0,0 0,0 0,0-1,0 0,0 1,-1-1,1 0,-1-1,1 1,-1-1,0 1,0-1,0 0,0 0,0-1,-1 1,1 0,2-6,8-15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2:51.3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11.3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1343 26,'-118'2,"-125"-4,185-6,43 5,0 1,0 0,0 1,0 1,0 0,0 1,0 0,0 2,-19 4,12-2,-1-1,1-1,-1-1,-41-2,55 0,-130-10,84 0,10 1,-17 4,-1 3,-82 9,131-7,11-1,0 1,0 0,0-1,0 1,0 1,0-1,0 0,0 1,0-1,1 1,-1 0,0 0,-3 2,6-2,0-1,0 1,0 0,1-1,-1 1,0-1,0 1,1-1,-1 1,0 0,1-1,-1 1,1-1,-1 0,1 1,-1-1,1 1,-1-1,1 0,-1 1,1-1,0 0,-1 0,1 1,-1-1,1 0,0 0,-1 0,1 0,0 0,-1 0,1 0,0 0,-1 0,1 0,1 0,26 2,48-1,109-3,1-7,-134 5,-40 2,0 1,1 1,-1 0,1 0,12 3,34 7,94 3,273-13,-424 0,1 0,-1 1,0-1,1 1,-1 0,0 0,0 0,0 0,0 0,0 0,0 0,0 1,0-1,0 1,0 0,-1-1,1 1,-1 0,1 0,-1 0,0 0,0 0,0 0,0 0,1 5,-1-5,0 1,0 0,0-1,0 1,-1 0,0 0,1-1,-1 1,0 0,0 0,-1-1,1 1,-1 0,1 0,-1-1,0 1,0-1,0 1,0 0,0-1,-1 0,-1 4,-1-4,0-1,0 1,1 0,-1-1,-1 0,1 0,0 0,0 0,0-1,0 1,-1-1,1 0,-6-1,-33 4,18 5,0-2,0 0,-1-2,-29 1,28-2,0 0,0-2,0 0,0-1,-35-6,28 2,0 2,0 1,-56 6,-8 6,-110 6,154-16,-59-3,55-11,49 9,-1 1,0 1,0 0,-1 0,-11 0,-52 3,66-1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6.41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1904 53,'-213'-8,"37"-3,107 3,33 3,-45 0,-95 14,-278-9,319-9,-250 9,284-10,80 7,19 2,-1 0,0 1,1 0,-1-1,0 1,0 0,1 0,-1 0,-5 2,7-2,0 1,0 0,0 0,0 0,0-1,0 1,1 0,-1 0,0 0,0 0,1 1,-1-1,1 0,-1 0,1 0,-1 0,1 1,0-1,0 0,-1 0,1 1,0-1,0 0,0 0,0 1,1 1,-1-1,0 22,0 0,-2 0,-7 39,9-62,0 0,0-1,0 1,1 0,-1 0,0-1,1 1,-1 0,1-1,-1 1,1 0,-1-1,1 1,-1-1,1 1,-1-1,1 1,0-1,-1 1,1-1,0 1,0-1,-1 0,1 0,0 1,0-1,-1 0,1 0,0 0,0 0,0 0,-1 0,1 0,0 0,0 0,0 0,0 0,44-1,-35 0,68-1,150 4,131 7,-264-9,-40 9,-46-6,0-1,0 0,0 0,13-1,54 2,81 13,16 2,-104-15,75-7,172-5,-315 9,1 0,-1-1,1 1,-1-1,1 1,-1-1,0 0,1 0,-1 1,0-1,1 0,-1 0,0 0,0 0,0 0,0-1,0 1,0 0,0 0,0-1,-1 1,1-1,0 1,-1 0,1-1,-1 1,0-1,1 1,-1-1,0 0,0 1,0-1,0-1,-1-70,-1 46,2 20,1 4,-1 1,0 0,1 0,-1 0,0 0,0 0,0 0,-1 0,1-1,0 1,-1 0,1 0,-1 0,0 0,0 0,-2-3,-1 50,6-14,-1-22,0 0,-1 0,0 0,0 0,-1 0,-3 17,3-25,0 1,0-1,-1 0,1 0,0 0,0 0,0 0,-1 0,1-1,0 1,-1 0,1-1,-1 1,1-1,-1 1,1-1,-1 0,1 0,-1 0,1 0,-1 0,-1 0,-46-2,30 1,-87-2,-140 6,176 10,58-10,0 0,0-1,0 0,-1-1,1 0,-1-1,1 0,-15-3,-5-2,-50-1,48 4,-364 0,203 4,-20-10,174 5,29 3,0-1,0-1,0 0,-19-5,22 5,0 0,0 1,0 0,0 1,0 0,0 0,0 1,0 0,-9 3,-19 1,31-5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7.9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739 23,'-153'-2,"-128"3,223 0,-105-14,126 9,-4 1,35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29.1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5288 120,'-76'2,"-80"-4,35-7,70 0,39 6,-1 0,1 1,-20 0,-126-7,39 0,-31 0,-397 9,504-2,-57-10,57 6,-58-2,-548 8,553 10,20-3,47-3,0-2,0 0,0-2,-35-4,2-6,-86-1,22 1,-3 1,-170 0,-485 9,781 0,1 1,-1-1,1 1,-1-1,1 1,0 0,-1 0,1 0,0 0,0 0,0 1,-4 2,3-2,1 0,0-1,-1 0,1 1,0-1,-1 0,0 0,1 0,-1 0,0 0,-4 0,-223 0,111-3,-29-7,-121-1,149-7,119 17,-1 1,1-1,0 1,-1-1,1 1,0 0,-1-1,1 1,0 0,0 0,0 0,0 0,0 0,0 0,0 1,0-1,0 0,0 0,1 1,-1-1,1 0,-1 1,1-1,-1 0,1 1,0-1,-1 1,1-1,0 1,0 2,-2 53,2-49,-10 114,9-102,0-14,0 1,1 0,0 0,0-1,1 1,0 0,0-1,0 1,4 9,-1 2,-2 0,0 1,-1-1,-1 1,0 0,-5 23,1-11,-13 55,17-86,0 1,0 0,0-1,0 1,0-1,1 1,-1 0,0-1,0 1,1-1,-1 1,0-1,1 1,-1-1,1 1,-1-1,1 1,-1-1,1 1,-1-1,1 0,-1 1,1-1,-1 0,1 0,0 1,-1-1,1 0,-1 0,1 0,0 0,-1 0,1 0,0 0,0 0,37 4,-20-3,11 3,0-1,0-2,45-3,-7 0,72-7,2 6,135 6,-229 0,90 11,-45-3,183-2,-214-10,57 11,89 8,-4-9,65-6,-142-5,610 2,-592 11,-73-3,-1 0,-33-3,0-2,58-2,-93-2,1 0,-1 0,1 0,-1 0,0 0,1-1,-1 1,0-1,0 0,0 0,0 1,0-1,-1 0,1-1,-1 1,1 0,-1 0,0-1,1 1,-1-1,-1 1,1-1,0 1,0-6,12-69,-13-109,-3 123,7-69,-4 131,1-1,0 1,0-1,0 1,0 0,-1 0,2-1,-1 1,0 0,0 0,0 0,0 0,1 0,-1 0,0 1,1-1,2-1,0 0,-22 9,17-7,0 0,1 1,-1-1,0 1,0-1,0 0,1 1,-1 0,0-1,1 1,-1-1,0 1,1 0,-1-1,1 1,-1 0,1 0,-1-1,1 1,0 0,-1 0,1 0,0-1,0 1,0 0,-1 0,1 2,8 28,-4-22,1-1,0 1,0-1,12 13,-14-19,0 1,0-1,0 0,0 0,0 0,0-1,0 1,1-1,-1 1,1-1,-1 0,1-1,-1 1,1 0,5-1,58-5,-16-1,115-2,-164 8,41-1,-1 2,81 14,-29-6,-46-7,105-1,1-1,264 10,-298-10,-115-1,-1 1,1-1,-1 0,1 0,-1 0,1-1,7-3,-6 3,0-1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41.4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5164 140,'-3'-1,"0"-1,-1 0,1 1,-1 0,0 0,1 0,-1 0,0 0,0 1,1 0,-7 0,-2-1,-54-7,-606-46,508 53,-140 3,270-1,-530 6,329-26,-884 8,677 14,235-1,-216-4,-265-8,624 10,62 0,0 0,0 0,0 0,0 0,-1-1,1 1,0-1,0 1,0-1,0 0,0 0,1 0,-1 0,0 0,-2-2,4 2,0 1,0 0,-1 0,1 0,0-1,0 1,0 0,0 0,0 0,-1-1,1 1,0 0,0 0,0-1,0 1,0 0,0 0,0-1,0 1,0 0,0-1,0 1,0 0,0 0,0-1,0 1,1 0,-1 0,0 0,0-1,0 1,0 0,0 0,0-1,1 1,-1 0,0 0,1-1,20-5,30 2,0 0,-40 2,-16 2,1 0,0 0,0 0,0 0,0 1,0 0,0 0,0 0,1 0,-1 1,0-1,1 1,-1 0,1 0,-1 0,1 1,0-1,-4 5,0 2,0 0,0 1,1 0,-8 16,8-16,3-4,-1-1,0-1,0 1,-1-1,1 1,-1-1,0 0,-10 5,10-6,0 1,-1 0,1 0,0 0,1 1,-1-1,-4 7,8-9,0 0,0 1,0-1,1 0,-1 1,0-1,1 1,-1-1,1 1,0-1,0 0,0 1,0-1,1 1,-1-1,1 1,-1-1,1 1,0-1,0 0,0 0,0 1,2 2,0 1,0 0,0-1,1 1,-1-1,1 0,0 0,1 0,-1 0,1-1,0 0,0 0,1 0,-1-1,1 0,-1 0,1 0,0 0,0-1,1 0,-1-1,0 1,1-1,-1 0,0-1,1 1,-1-1,8-1,247-1,406-12,-52 8,-340 8,-11 18,-43-1,-55-6,41 1,199-5,-339-8,63-3,-127 2,0-1,0 0,0 1,-1-2,1 1,0 0,-1 0,1-1,-1 1,1-1,-1 0,0 0,0 0,1 0,-1 0,-1 0,1 0,0-1,-1 1,1-1,-1 1,0-1,1 0,-1 0,-1 1,1-1,0 0,-1 0,1 0,-1 0,0 0,0 0,0 0,-1-3,1 3,0-1,0 0,0 0,-1 1,1-1,-1 0,0 1,0-1,-1 1,1-1,-1 1,0-1,1 1,-1 0,-1 0,1 0,0 0,-1 0,0 1,1-1,-1 1,0 0,0-1,-1 1,1 1,0-1,-4-1,-32-4,0 1,0 3,-45 0,5 1,-514-3,315 8,-124 11,-8 0,299-13,13 1,-1-4,-126-20,-58-37,232 51,0 3,0 1,-79 6,32 0,40 5,49-5,0 0,-1-1,0 0,1-1,-1 0,1 0,-1-1,-16-3,18 0,0 0,0 0,1 0,-1-1,-8-8,-22-13,14 10,25 11,15 3,51 6,0 3,97 23,-63-9,95 29,-169-43,-7 1,-1 0,0 1,0 1,33 23,19 11,-8-11,112 42,-144-64,1-3,-1 0,2-2,-1-1,0-2,35-1,120 7,555-9,-731-1,-1-1,0 0,1 0,-1-1,0 0,15-8,-13 6,1 0,-1 1,1 0,13-1,193-39,-164 30,0 2,0 2,99-3,-129 13,10 0,-63 0,-9 1,14 0,1-1,-25-3,36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7:19.98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1346 54,'-1018'0,"999"-1,0-2,0 0,0-1,-37-12,40 10,-1 1,0 1,0 0,0 1,-1 1,-24 0,40 2,0 0,0 0,0 0,0 0,0 0,0 1,0-1,0 1,0-1,0 1,0 0,0 0,0 0,1 0,-1 0,0 0,1 0,-1 1,1-1,-1 0,1 1,0 0,0-1,-1 1,1 0,0-1,0 1,1 0,-1 0,0 0,1 0,-1 0,1 0,-1 3,1-3,0 0,1 1,-1-1,1 1,0-1,0 1,0-1,0 0,0 0,0 1,0-1,1 0,-1 0,1 0,-1-1,1 1,0 0,0 0,0-1,0 1,0-1,0 0,0 0,1 0,-1 0,0 0,5 1,19 4,1-2,0-1,0-1,1-1,47-6,2 2,-58 2,0-1,32-8,-31 6,0 0,27-1,282 4,-155 2,-154 0,0 1,34 9,-32-7,-1 0,25 1,-32-5,0 1,0 1,0 0,0 1,0 0,23 9,-20-3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5:07.1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9 378,'0'-337,"-5"431,2-57,2 56,1-93,0 0,0 0,1 0,-1 0,0 0,0 0,0 0,0-1,0 1,0 0,1 0,-1 0,0 0,0 0,0 0,0 0,0 0,1 0,-1 0,0 0,0 0,0 0,0 0,0 0,1 0,-1 0,0 0,0 0,0 0,0 0,0 0,1 0,-1 0,0 0,0 0,0 1,0-1,0 0,0 0,1 0,-1 0,0 0,0 0,0 0,0 0,0 1,0-1,0 0,0 0,0 0,0 0,0 0,0 1,0-1,1 0,-1 0,0 0,0 1,12-24,6-35,-9 15,-6 36,-1 0,-1 0,1 0,-1 0,0-11,-1 15,0 1,-1-1,1 1,0-1,1 1,-1-1,0 1,1-1,-1 1,1-1,0 1,0-1,0 1,0 0,0 0,0-1,1 1,1-2,0 2,0 1,0-1,1 1,-1 0,0 0,0 1,1-1,-1 0,0 1,1 0,-1 0,1 0,4 1,21 0,128-1,443-11,-365 13,-151 0,91-4,-17-7,9 0,-165 9,40 0,62-8,-103 8,1 0,-1 0,1 0,-1 0,1 1,-1-1,1 0,-1 0,1 1,-1-1,0 1,1 0,-1-1,0 1,1 0,-1 0,0 0,0 0,0 0,0 0,0 0,0 0,0 0,0 0,0 1,0-1,-1 0,1 0,0 1,-1-1,1 1,-1-1,0 1,1-1,-1 1,0-1,0 1,0 1,1 12,0-1,-1 1,-2 17,0-7,-8 58,1-17,9-59,-1 5,0-1,0 1,-1-1,0 0,-5 15,1-89,5 58,-1 1,-1-1,1 1,0 0,-1 0,0 0,0 0,-1 0,1 0,-1 1,1 0,-1-1,0 2,-8-6,-65-28,77 36,-10-2,0 0,1 1,-1 0,0 1,0 0,0 0,0 1,-16 4,-25 0,-162 4,-14-11,-75 4,-255 8,370-11,201-6,9-5,2 1,-1 1,30-9,106 0,1 7,182 9,-203 3,-132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7:28.5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1221 1,'-187'12,"-10"1,-565-14,755 1,1 1,0 0,0 0,0 1,1-1,-1 1,-8 4,13-5,0-1,0 0,0 1,0-1,0 1,0-1,0 1,0-1,0 1,1 0,-1-1,0 1,0 0,1 0,-1 0,0-1,1 1,-1 0,1 0,-1 0,1 0,0 0,-1 0,1 0,0 0,0 0,-1 0,1 0,0 0,0 0,0 0,0 0,1 0,-1 1,0-1,0 0,1 0,-1 0,0 0,1 0,-1-1,1 1,-1 0,1 0,0 0,-1 0,1 0,0-1,0 1,-1 0,3 0,0 2,1 0,0-1,0 0,0 0,0 0,0 0,0-1,0 1,1-1,-1 0,0 0,1-1,5 1,66-2,-49-1,105-11,-88 6,62 0,-61 7,15-1,1 3,77 13,-81-4,-18-2,0-3,79 5,-41-12,-55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7:39.8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1326 1,'-960'0,"947"0,0 2,1-1,0 2,-1 0,1 0,0 1,-18 8,3-1,14-7,-1-1,0-1,0 0,0 0,0-2,0 1,0-2,0 0,0-1,-27-6,20 4,21 4,-1 0,1-1,-1 1,0 0,1 0,-1 0,1-1,-1 1,0 0,1 0,-1 0,1 0,-1 0,0 0,1 0,-1 0,1 1,-1-1,0 0,1 0,-1 0,1 1,-1-1,1 0,-1 1,1-1,-1 0,1 1,-1-1,1 1,-1-1,1 1,0-1,-1 0,1 1,0 0,-1 0,10 25,31 25,-36-46,1 0,1-1,-1 1,1-1,0 0,-1-1,2 1,-1-1,0 0,1-1,-1 1,1-1,0-1,0 1,13 0,-10-2,1 0,0-1,-1 0,1-1,-1 0,0-1,0 0,0-1,16-7,-15 7,0-1,0 2,1 0,0 0,0 1,23-1,80 5,-47 1,339-3,-389-1,1-1,35-8,-34 5,0 1,26-1,-1 5,-28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7:41.7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7:43.3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10/5/2023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590756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unuse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confirm employment through wage data or the postsecondary education or training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needs to be done for everyone who has attained a credential.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42616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participant attaining their High School equivalency must receive retention services for one year after exit for youth and adults. This is done by selecting the original service and the Retention button will become active. </a:t>
            </a:r>
            <a:r>
              <a:rPr lang="en-US" dirty="0"/>
              <a:t> The Service Details highlighted in yellow are performance related to obtain a positive outcome.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5123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is included. </a:t>
            </a:r>
          </a:p>
          <a:p>
            <a:r>
              <a:rPr lang="en-US" dirty="0">
                <a:cs typeface="Calibri"/>
              </a:rPr>
              <a:t>Yes, she got her diploma and enrolled in postsecondary education. She was in college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get into MSG Measurable Skills Gains. What is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can be a credential as well if the timing works out and they are attained within the same program year.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completed date will be the program year the PIRL Report will report the data attainment.</a:t>
            </a:r>
          </a:p>
        </p:txBody>
      </p:sp>
      <p:sp>
        <p:nvSpPr>
          <p:cNvPr id="4" name="Slide Number Placeholder 3"/>
          <p:cNvSpPr>
            <a:spLocks noGrp="1"/>
          </p:cNvSpPr>
          <p:nvPr>
            <p:ph type="sldNum" sz="quarter" idx="5"/>
          </p:nvPr>
        </p:nvSpPr>
        <p:spPr/>
        <p:txBody>
          <a:bodyPr/>
          <a:lstStyle/>
          <a:p>
            <a:fld id="{1683126A-5919-944C-8385-AD187C64D85E}" type="slidenum">
              <a:rPr lang="en-US" smtClean="0"/>
              <a:pPr/>
              <a:t>30</a:t>
            </a:fld>
            <a:endParaRPr lang="en-US"/>
          </a:p>
        </p:txBody>
      </p:sp>
    </p:spTree>
    <p:extLst>
      <p:ext uri="{BB962C8B-B14F-4D97-AF65-F5344CB8AC3E}">
        <p14:creationId xmlns:p14="http://schemas.microsoft.com/office/powerpoint/2010/main" val="56556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Was Danny in training during the program year or July 2020 – June 2021? Yes, then he is included in the MSG for FY2021</a:t>
            </a:r>
          </a:p>
          <a:p>
            <a:r>
              <a:rPr lang="en-US" dirty="0">
                <a:cs typeface="Calibri"/>
              </a:rPr>
              <a:t>Yes, Danny completed his OJT training in May 2021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32</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361514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1615210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39</a:t>
            </a:fld>
            <a:endParaRPr lang="en-US"/>
          </a:p>
        </p:txBody>
      </p:sp>
    </p:spTree>
    <p:extLst>
      <p:ext uri="{BB962C8B-B14F-4D97-AF65-F5344CB8AC3E}">
        <p14:creationId xmlns:p14="http://schemas.microsoft.com/office/powerpoint/2010/main" val="226177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example if the participant exits in April, May  or June of 2021 this is considered to be their exit quarter. Their 1st quarter after exit would be anytime during July, August or September. The 2nd quarter after exit would be October, November and December. The 3rd quarter after exit will be January, February, March 2023. Finally the 4th quarter after exit would be April, May or June of 2022. At first you will want to refer to a calendar to learn the quarters because it changes with each participant exit.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p:cNvSpPr>
            <a:spLocks noGrp="1"/>
          </p:cNvSpPr>
          <p:nvPr>
            <p:ph type="sldNum" sz="quarter" idx="5"/>
          </p:nvPr>
        </p:nvSpPr>
        <p:spPr/>
        <p:txBody>
          <a:bodyPr/>
          <a:lstStyle/>
          <a:p>
            <a:fld id="{1683126A-5919-944C-8385-AD187C64D85E}" type="slidenum">
              <a:rPr lang="en-US" smtClean="0"/>
              <a:pPr/>
              <a:t>40</a:t>
            </a:fld>
            <a:endParaRPr lang="en-US"/>
          </a:p>
        </p:txBody>
      </p:sp>
    </p:spTree>
    <p:extLst>
      <p:ext uri="{BB962C8B-B14F-4D97-AF65-F5344CB8AC3E}">
        <p14:creationId xmlns:p14="http://schemas.microsoft.com/office/powerpoint/2010/main" val="152549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a:t>
            </a:r>
            <a:r>
              <a:rPr lang="en-US">
                <a:cs typeface="Calibri"/>
              </a:rPr>
              <a:t>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0156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55894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fanatic resources especially the WIOA Final rule at 399 pages. My particular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46</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are where the performance data statewide.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enter retention services in Moses go to the General tab under the Services tab. Select a previous service requiring Retention, the Retention button it will become active. When you click on the retention button the General Services Detail window will appear. Moses lists retention by months so to enter 2nd quarter after exit retention service you would select the 6 month option. The Service Details highlighted in yellow are performance related to obtain a positive outcome for Federal reporting.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205556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2021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11</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Again, the retention service is exactly as the 2nd quarter but this time you will select the Retention 12 months category for the 4th quarter. </a:t>
            </a:r>
            <a:r>
              <a:rPr lang="en-US" dirty="0"/>
              <a:t>The Service Details highlighted in yellow are performance related to obtain a positive outcome.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126802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service-details/fiscal-year-2023-ccp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customXml" Target="../ink/ink8.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ustomXml" Target="../ink/ink5.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10.xml"/><Relationship Id="rId5" Type="http://schemas.openxmlformats.org/officeDocument/2006/relationships/image" Target="../media/image22.png"/><Relationship Id="rId4" Type="http://schemas.openxmlformats.org/officeDocument/2006/relationships/customXml" Target="../ink/ink9.xml"/></Relationships>
</file>

<file path=ppt/slides/_rels/slide21.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customXml" Target="../ink/ink12.xml"/><Relationship Id="rId5" Type="http://schemas.openxmlformats.org/officeDocument/2006/relationships/image" Target="../media/image25.png"/><Relationship Id="rId4" Type="http://schemas.openxmlformats.org/officeDocument/2006/relationships/customXml" Target="../ink/ink11.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customXml" Target="../ink/ink15.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customXml" Target="../ink/ink1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20.xml"/><Relationship Id="rId5" Type="http://schemas.openxmlformats.org/officeDocument/2006/relationships/image" Target="../media/image36.png"/><Relationship Id="rId4" Type="http://schemas.openxmlformats.org/officeDocument/2006/relationships/customXml" Target="../ink/ink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38.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23.xml"/><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customXml" Target="../ink/ink22.xml"/><Relationship Id="rId9" Type="http://schemas.openxmlformats.org/officeDocument/2006/relationships/customXml" Target="../ink/ink2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27.xml"/><Relationship Id="rId5" Type="http://schemas.openxmlformats.org/officeDocument/2006/relationships/image" Target="../media/image44.png"/><Relationship Id="rId4" Type="http://schemas.openxmlformats.org/officeDocument/2006/relationships/customXml" Target="../ink/ink2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customXml" Target="../ink/ink29.xml"/><Relationship Id="rId5" Type="http://schemas.openxmlformats.org/officeDocument/2006/relationships/image" Target="../media/image47.png"/><Relationship Id="rId4" Type="http://schemas.openxmlformats.org/officeDocument/2006/relationships/customXml" Target="../ink/ink2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31.xml"/><Relationship Id="rId5" Type="http://schemas.openxmlformats.org/officeDocument/2006/relationships/image" Target="../media/image50.png"/><Relationship Id="rId4" Type="http://schemas.openxmlformats.org/officeDocument/2006/relationships/customXml" Target="../ink/ink30.xml"/></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customXml" Target="../ink/ink33.xm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customXml" Target="../ink/ink3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customXml" Target="../ink/ink38.xml"/><Relationship Id="rId18"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customXml" Target="../ink/ink35.xml"/><Relationship Id="rId12" Type="http://schemas.openxmlformats.org/officeDocument/2006/relationships/image" Target="../media/image60.png"/><Relationship Id="rId17" Type="http://schemas.openxmlformats.org/officeDocument/2006/relationships/customXml" Target="../ink/ink40.xml"/><Relationship Id="rId2" Type="http://schemas.openxmlformats.org/officeDocument/2006/relationships/notesSlide" Target="../notesSlides/notesSlide33.xml"/><Relationship Id="rId16"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customXml" Target="../ink/ink37.xml"/><Relationship Id="rId5" Type="http://schemas.openxmlformats.org/officeDocument/2006/relationships/customXml" Target="../ink/ink34.xml"/><Relationship Id="rId15" Type="http://schemas.openxmlformats.org/officeDocument/2006/relationships/customXml" Target="../ink/ink39.xml"/><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customXml" Target="../ink/ink36.xml"/><Relationship Id="rId14"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5" Type="http://schemas.openxmlformats.org/officeDocument/2006/relationships/hyperlink" Target="https://wdr.doleta.gov/directives/corr_doc.cfm?DOCN=5002" TargetMode="External"/><Relationship Id="rId4" Type="http://schemas.openxmlformats.org/officeDocument/2006/relationships/hyperlink" Target="https://www.dol.gov/sites/dolgov/files/ETA/advisories/TEGL/2022/TEGL%2010-16%20Change%202/TEGL%2010-16%20Change%202.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mass.gov/service-details/fiscal-year-2023-ccpr"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60590" y="4301952"/>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31414" y="4286991"/>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71348" y="4283180"/>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0" name="Rectangle 29">
            <a:extLst>
              <a:ext uri="{FF2B5EF4-FFF2-40B4-BE49-F238E27FC236}">
                <a16:creationId xmlns:a16="http://schemas.microsoft.com/office/drawing/2014/main" id="{3A58C628-B5D5-4AAB-870C-9C761CC9B7C2}"/>
              </a:ext>
            </a:extLst>
          </p:cNvPr>
          <p:cNvSpPr/>
          <p:nvPr/>
        </p:nvSpPr>
        <p:spPr>
          <a:xfrm>
            <a:off x="953902" y="3292909"/>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5032B83-4B6D-4CCC-B871-DF3C0BCA2813}"/>
              </a:ext>
            </a:extLst>
          </p:cNvPr>
          <p:cNvSpPr/>
          <p:nvPr/>
        </p:nvSpPr>
        <p:spPr>
          <a:xfrm>
            <a:off x="472582" y="3255518"/>
            <a:ext cx="952454" cy="872608"/>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Graphic 31" descr="Chat">
            <a:extLst>
              <a:ext uri="{FF2B5EF4-FFF2-40B4-BE49-F238E27FC236}">
                <a16:creationId xmlns:a16="http://schemas.microsoft.com/office/drawing/2014/main" id="{52B06ACF-22FB-4A70-A850-354010AA9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100" y="3438797"/>
            <a:ext cx="681418" cy="618620"/>
          </a:xfrm>
          <a:prstGeom prst="rect">
            <a:avLst/>
          </a:prstGeom>
        </p:spPr>
      </p:pic>
      <p:sp>
        <p:nvSpPr>
          <p:cNvPr id="33" name="TextBox 32">
            <a:extLst>
              <a:ext uri="{FF2B5EF4-FFF2-40B4-BE49-F238E27FC236}">
                <a16:creationId xmlns:a16="http://schemas.microsoft.com/office/drawing/2014/main" id="{A184B360-DBCC-41A6-8009-C07664D69DD5}"/>
              </a:ext>
            </a:extLst>
          </p:cNvPr>
          <p:cNvSpPr txBox="1"/>
          <p:nvPr/>
        </p:nvSpPr>
        <p:spPr>
          <a:xfrm>
            <a:off x="1587643" y="3456214"/>
            <a:ext cx="6583597" cy="400110"/>
          </a:xfrm>
          <a:prstGeom prst="rect">
            <a:avLst/>
          </a:prstGeom>
          <a:noFill/>
        </p:spPr>
        <p:txBody>
          <a:bodyPr wrap="square" lIns="91440" tIns="45720" rIns="91440" bIns="45720" rtlCol="0" anchor="t">
            <a:spAutoFit/>
          </a:bodyPr>
          <a:lstStyle/>
          <a:p>
            <a:r>
              <a:rPr lang="en-US" sz="2000" dirty="0">
                <a:solidFill>
                  <a:schemeClr val="accent6"/>
                </a:solidFill>
              </a:rPr>
              <a:t>The session will be recorded</a:t>
            </a:r>
          </a:p>
        </p:txBody>
      </p:sp>
      <p:sp>
        <p:nvSpPr>
          <p:cNvPr id="34" name="Rectangle 33">
            <a:extLst>
              <a:ext uri="{FF2B5EF4-FFF2-40B4-BE49-F238E27FC236}">
                <a16:creationId xmlns:a16="http://schemas.microsoft.com/office/drawing/2014/main" id="{553B8455-8957-40D4-83D6-FE60B702B8C5}"/>
              </a:ext>
            </a:extLst>
          </p:cNvPr>
          <p:cNvSpPr/>
          <p:nvPr/>
        </p:nvSpPr>
        <p:spPr>
          <a:xfrm>
            <a:off x="1165569" y="5211814"/>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9343" y="5191841"/>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6071" y="5366394"/>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140" y="4416210"/>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81903" y="5355430"/>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1887554046"/>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10</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98174535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UI wage records (DUA or SWIS)</a:t>
            </a:r>
            <a:endParaRPr lang="en-US" sz="380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TEGL 26-16 for adding wages when no wage record found; e.g. someone who is employed by the Military, a religious organization or self-employed)</a:t>
            </a:r>
            <a:endParaRPr lang="en-US" sz="380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b="1" dirty="0">
                <a:latin typeface="Century Gothic"/>
                <a:hlinkClick r:id="rId3">
                  <a:extLst>
                    <a:ext uri="{A12FA001-AC4F-418D-AE19-62706E023703}">
                      <ahyp:hlinkClr xmlns:ahyp="http://schemas.microsoft.com/office/drawing/2018/hyperlinkcolor" val="tx"/>
                    </a:ext>
                  </a:extLst>
                </a:hlinkClick>
              </a:rPr>
              <a:t>Career Center Performance</a:t>
            </a:r>
            <a:r>
              <a:rPr lang="en-US" sz="3400" b="1" dirty="0">
                <a:solidFill>
                  <a:srgbClr val="0000FF"/>
                </a:solidFill>
                <a:latin typeface="Century Gothic"/>
                <a:hlinkClick r:id="rId3">
                  <a:extLst>
                    <a:ext uri="{A12FA001-AC4F-418D-AE19-62706E023703}">
                      <ahyp:hlinkClr xmlns:ahyp="http://schemas.microsoft.com/office/drawing/2018/hyperlinkcolor" val="tx"/>
                    </a:ext>
                  </a:extLst>
                </a:hlinkClick>
              </a:rPr>
              <a:t> Report</a:t>
            </a:r>
            <a:r>
              <a:rPr lang="en-US" sz="3400" b="1"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11</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35" y="352338"/>
            <a:ext cx="8229600" cy="533400"/>
          </a:xfrm>
        </p:spPr>
        <p:txBody>
          <a:bodyPr/>
          <a:lstStyle/>
          <a:p>
            <a:r>
              <a:rPr lang="en-US" dirty="0">
                <a:solidFill>
                  <a:srgbClr val="003B5D"/>
                </a:solidFill>
                <a:latin typeface="Century Gothic"/>
              </a:rPr>
              <a:t>Retention Services in MOSES</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
        <p:nvSpPr>
          <p:cNvPr id="7" name="TextBox 6"/>
          <p:cNvSpPr txBox="1"/>
          <p:nvPr/>
        </p:nvSpPr>
        <p:spPr>
          <a:xfrm>
            <a:off x="393074" y="1207532"/>
            <a:ext cx="7870378" cy="369332"/>
          </a:xfrm>
          <a:prstGeom prst="rect">
            <a:avLst/>
          </a:prstGeom>
          <a:noFill/>
        </p:spPr>
        <p:txBody>
          <a:bodyPr wrap="square" lIns="91440" tIns="45720" rIns="91440" bIns="45720" rtlCol="0" anchor="t">
            <a:spAutoFit/>
          </a:bodyPr>
          <a:lstStyle/>
          <a:p>
            <a:r>
              <a:rPr lang="en-US" b="1" dirty="0">
                <a:latin typeface="Century Gothic"/>
              </a:rPr>
              <a:t>Retention Services (Month 12/4</a:t>
            </a:r>
            <a:r>
              <a:rPr lang="en-US" b="1" baseline="30000" dirty="0">
                <a:latin typeface="Century Gothic"/>
              </a:rPr>
              <a:t>th</a:t>
            </a:r>
            <a:r>
              <a:rPr lang="en-US" b="1" dirty="0">
                <a:latin typeface="Century Gothic"/>
              </a:rPr>
              <a:t> Quarter After Exit)</a:t>
            </a:r>
          </a:p>
        </p:txBody>
      </p:sp>
      <p:pic>
        <p:nvPicPr>
          <p:cNvPr id="3" name="Picture 2">
            <a:extLst>
              <a:ext uri="{FF2B5EF4-FFF2-40B4-BE49-F238E27FC236}">
                <a16:creationId xmlns:a16="http://schemas.microsoft.com/office/drawing/2014/main" id="{E24D957B-774E-4876-9C20-470BBE51F5C7}"/>
              </a:ext>
            </a:extLst>
          </p:cNvPr>
          <p:cNvPicPr>
            <a:picLocks noChangeAspect="1"/>
          </p:cNvPicPr>
          <p:nvPr/>
        </p:nvPicPr>
        <p:blipFill>
          <a:blip r:embed="rId3"/>
          <a:stretch>
            <a:fillRect/>
          </a:stretch>
        </p:blipFill>
        <p:spPr>
          <a:xfrm>
            <a:off x="393073" y="1550401"/>
            <a:ext cx="8609524" cy="459294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A2A6A89-5A4F-097C-F34C-4D6687BB520A}"/>
                  </a:ext>
                </a:extLst>
              </p14:cNvPr>
              <p14:cNvContentPartPr/>
              <p14:nvPr/>
            </p14:nvContentPartPr>
            <p14:xfrm>
              <a:off x="4700088" y="2193696"/>
              <a:ext cx="484560" cy="49320"/>
            </p14:xfrm>
          </p:contentPart>
        </mc:Choice>
        <mc:Fallback xmlns="">
          <p:pic>
            <p:nvPicPr>
              <p:cNvPr id="4" name="Ink 3">
                <a:extLst>
                  <a:ext uri="{FF2B5EF4-FFF2-40B4-BE49-F238E27FC236}">
                    <a16:creationId xmlns:a16="http://schemas.microsoft.com/office/drawing/2014/main" id="{4A2A6A89-5A4F-097C-F34C-4D6687BB520A}"/>
                  </a:ext>
                </a:extLst>
              </p:cNvPr>
              <p:cNvPicPr/>
              <p:nvPr/>
            </p:nvPicPr>
            <p:blipFill>
              <a:blip r:embed="rId5"/>
              <a:stretch>
                <a:fillRect/>
              </a:stretch>
            </p:blipFill>
            <p:spPr>
              <a:xfrm>
                <a:off x="4664448" y="2122056"/>
                <a:ext cx="556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EEB5CE7-CB01-3291-76CC-5CD79ADB653C}"/>
                  </a:ext>
                </a:extLst>
              </p14:cNvPr>
              <p14:cNvContentPartPr/>
              <p14:nvPr/>
            </p14:nvContentPartPr>
            <p14:xfrm>
              <a:off x="612288" y="2414016"/>
              <a:ext cx="439920" cy="46440"/>
            </p14:xfrm>
          </p:contentPart>
        </mc:Choice>
        <mc:Fallback xmlns="">
          <p:pic>
            <p:nvPicPr>
              <p:cNvPr id="5" name="Ink 4">
                <a:extLst>
                  <a:ext uri="{FF2B5EF4-FFF2-40B4-BE49-F238E27FC236}">
                    <a16:creationId xmlns:a16="http://schemas.microsoft.com/office/drawing/2014/main" id="{0EEB5CE7-CB01-3291-76CC-5CD79ADB653C}"/>
                  </a:ext>
                </a:extLst>
              </p:cNvPr>
              <p:cNvPicPr/>
              <p:nvPr/>
            </p:nvPicPr>
            <p:blipFill>
              <a:blip r:embed="rId7"/>
              <a:stretch>
                <a:fillRect/>
              </a:stretch>
            </p:blipFill>
            <p:spPr>
              <a:xfrm>
                <a:off x="576288" y="2342376"/>
                <a:ext cx="511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F0DFEA0-F828-B26C-33AC-C02456770D14}"/>
                  </a:ext>
                </a:extLst>
              </p14:cNvPr>
              <p14:cNvContentPartPr/>
              <p14:nvPr/>
            </p14:nvContentPartPr>
            <p14:xfrm>
              <a:off x="7742808" y="3584016"/>
              <a:ext cx="477360" cy="63000"/>
            </p14:xfrm>
          </p:contentPart>
        </mc:Choice>
        <mc:Fallback xmlns="">
          <p:pic>
            <p:nvPicPr>
              <p:cNvPr id="8" name="Ink 7">
                <a:extLst>
                  <a:ext uri="{FF2B5EF4-FFF2-40B4-BE49-F238E27FC236}">
                    <a16:creationId xmlns:a16="http://schemas.microsoft.com/office/drawing/2014/main" id="{6F0DFEA0-F828-B26C-33AC-C02456770D14}"/>
                  </a:ext>
                </a:extLst>
              </p:cNvPr>
              <p:cNvPicPr/>
              <p:nvPr/>
            </p:nvPicPr>
            <p:blipFill>
              <a:blip r:embed="rId9"/>
              <a:stretch>
                <a:fillRect/>
              </a:stretch>
            </p:blipFill>
            <p:spPr>
              <a:xfrm>
                <a:off x="7707168" y="3512376"/>
                <a:ext cx="549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FE03CC8-67F5-9650-0A28-39C85EF20CA6}"/>
                  </a:ext>
                </a:extLst>
              </p14:cNvPr>
              <p14:cNvContentPartPr/>
              <p14:nvPr/>
            </p14:nvContentPartPr>
            <p14:xfrm>
              <a:off x="8201808" y="3611376"/>
              <a:ext cx="360" cy="360"/>
            </p14:xfrm>
          </p:contentPart>
        </mc:Choice>
        <mc:Fallback xmlns="">
          <p:pic>
            <p:nvPicPr>
              <p:cNvPr id="9" name="Ink 8">
                <a:extLst>
                  <a:ext uri="{FF2B5EF4-FFF2-40B4-BE49-F238E27FC236}">
                    <a16:creationId xmlns:a16="http://schemas.microsoft.com/office/drawing/2014/main" id="{EFE03CC8-67F5-9650-0A28-39C85EF20CA6}"/>
                  </a:ext>
                </a:extLst>
              </p:cNvPr>
              <p:cNvPicPr/>
              <p:nvPr/>
            </p:nvPicPr>
            <p:blipFill>
              <a:blip r:embed="rId11"/>
              <a:stretch>
                <a:fillRect/>
              </a:stretch>
            </p:blipFill>
            <p:spPr>
              <a:xfrm>
                <a:off x="8166168" y="353973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0056A98F-AAB1-F229-7FCA-558F0FDBB960}"/>
                  </a:ext>
                </a:extLst>
              </p14:cNvPr>
              <p14:cNvContentPartPr/>
              <p14:nvPr/>
            </p14:nvContentPartPr>
            <p14:xfrm>
              <a:off x="8183808" y="3611376"/>
              <a:ext cx="360" cy="360"/>
            </p14:xfrm>
          </p:contentPart>
        </mc:Choice>
        <mc:Fallback xmlns="">
          <p:pic>
            <p:nvPicPr>
              <p:cNvPr id="10" name="Ink 9">
                <a:extLst>
                  <a:ext uri="{FF2B5EF4-FFF2-40B4-BE49-F238E27FC236}">
                    <a16:creationId xmlns:a16="http://schemas.microsoft.com/office/drawing/2014/main" id="{0056A98F-AAB1-F229-7FCA-558F0FDBB960}"/>
                  </a:ext>
                </a:extLst>
              </p:cNvPr>
              <p:cNvPicPr/>
              <p:nvPr/>
            </p:nvPicPr>
            <p:blipFill>
              <a:blip r:embed="rId11"/>
              <a:stretch>
                <a:fillRect/>
              </a:stretch>
            </p:blipFill>
            <p:spPr>
              <a:xfrm>
                <a:off x="8147808" y="3539736"/>
                <a:ext cx="72000" cy="144000"/>
              </a:xfrm>
              <a:prstGeom prst="rect">
                <a:avLst/>
              </a:prstGeom>
            </p:spPr>
          </p:pic>
        </mc:Fallback>
      </mc:AlternateContent>
    </p:spTree>
    <p:extLst>
      <p:ext uri="{BB962C8B-B14F-4D97-AF65-F5344CB8AC3E}">
        <p14:creationId xmlns:p14="http://schemas.microsoft.com/office/powerpoint/2010/main" val="82956235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UI Wage records</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14</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rPr>
              <a:t>Section 3(52) 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16</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7618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solidFill>
                  <a:srgbClr val="003B5D"/>
                </a:solidFill>
                <a:latin typeface="Century Gothic"/>
              </a:rPr>
              <a:t>Industry-recognized certification</a:t>
            </a:r>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Associate or Bachelor’s degree (but not a graduate degree!)</a:t>
            </a:r>
          </a:p>
          <a:p>
            <a:pPr lvl="1">
              <a:lnSpc>
                <a:spcPct val="150000"/>
              </a:lnSpc>
            </a:pPr>
            <a:r>
              <a:rPr lang="en-US" sz="2400" dirty="0">
                <a:solidFill>
                  <a:srgbClr val="003B5D"/>
                </a:solidFill>
                <a:latin typeface="Century Gothic"/>
                <a:cs typeface="Calibri"/>
                <a:hlinkClick r:id="rId3"/>
              </a:rPr>
              <a:t>USDOL Credential Tool</a:t>
            </a:r>
            <a:endParaRPr lang="en-US" sz="240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457200" y="1432560"/>
            <a:ext cx="8341360" cy="4693603"/>
          </a:xfrm>
        </p:spPr>
        <p:txBody>
          <a:bodyPr vert="horz" lIns="91440" tIns="45720" rIns="91440" bIns="45720" rtlCol="0" anchor="t">
            <a:normAutofit/>
          </a:bodyPr>
          <a:lstStyle/>
          <a:p>
            <a:pPr marL="0" indent="0">
              <a:buNone/>
            </a:pPr>
            <a:r>
              <a:rPr lang="en-US"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UI 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latin typeface="Calibri"/>
                <a:cs typeface="Calibri"/>
              </a:rPr>
              <a:t>October 2023</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76400"/>
            <a:ext cx="7989887"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209655"/>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5FB04D-F2AD-FF99-5D80-83E9FC3692F9}"/>
                  </a:ext>
                </a:extLst>
              </p14:cNvPr>
              <p14:cNvContentPartPr/>
              <p14:nvPr/>
            </p14:nvContentPartPr>
            <p14:xfrm>
              <a:off x="4710888" y="2303424"/>
              <a:ext cx="413640" cy="66960"/>
            </p14:xfrm>
          </p:contentPart>
        </mc:Choice>
        <mc:Fallback xmlns="">
          <p:pic>
            <p:nvPicPr>
              <p:cNvPr id="5" name="Ink 4">
                <a:extLst>
                  <a:ext uri="{FF2B5EF4-FFF2-40B4-BE49-F238E27FC236}">
                    <a16:creationId xmlns:a16="http://schemas.microsoft.com/office/drawing/2014/main" id="{235FB04D-F2AD-FF99-5D80-83E9FC3692F9}"/>
                  </a:ext>
                </a:extLst>
              </p:cNvPr>
              <p:cNvPicPr/>
              <p:nvPr/>
            </p:nvPicPr>
            <p:blipFill>
              <a:blip r:embed="rId5"/>
              <a:stretch>
                <a:fillRect/>
              </a:stretch>
            </p:blipFill>
            <p:spPr>
              <a:xfrm>
                <a:off x="4674888" y="223142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A6E46F5-D362-DB76-A95F-D30E9840E398}"/>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Tree>
    <p:extLst>
      <p:ext uri="{BB962C8B-B14F-4D97-AF65-F5344CB8AC3E}">
        <p14:creationId xmlns:p14="http://schemas.microsoft.com/office/powerpoint/2010/main" val="2014824908"/>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TextBox 2"/>
          <p:cNvSpPr txBox="1"/>
          <p:nvPr/>
        </p:nvSpPr>
        <p:spPr>
          <a:xfrm>
            <a:off x="148856" y="1118446"/>
            <a:ext cx="8910084" cy="1107996"/>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2 </a:t>
            </a:r>
            <a:r>
              <a:rPr lang="en-US" b="1" dirty="0">
                <a:solidFill>
                  <a:schemeClr val="tx2"/>
                </a:solidFill>
                <a:latin typeface="Century Gothic"/>
              </a:rPr>
              <a:t>(for those only achieving High School equivalency</a:t>
            </a:r>
            <a:r>
              <a:rPr lang="en-US" sz="1600" b="1" dirty="0">
                <a:solidFill>
                  <a:schemeClr val="tx2"/>
                </a:solidFill>
                <a:latin typeface="Century Gothic"/>
              </a:rPr>
              <a:t>)</a:t>
            </a:r>
          </a:p>
          <a:p>
            <a:r>
              <a:rPr lang="en-US" sz="2400" b="1" dirty="0">
                <a:solidFill>
                  <a:schemeClr val="tx2"/>
                </a:solidFill>
                <a:latin typeface="Century Gothic"/>
              </a:rPr>
              <a:t>Retention Services – any month (1 – 12):</a:t>
            </a:r>
          </a:p>
        </p:txBody>
      </p:sp>
      <p:pic>
        <p:nvPicPr>
          <p:cNvPr id="5" name="Picture 4">
            <a:extLst>
              <a:ext uri="{FF2B5EF4-FFF2-40B4-BE49-F238E27FC236}">
                <a16:creationId xmlns:a16="http://schemas.microsoft.com/office/drawing/2014/main" id="{3A0FEE54-0499-4CE5-9722-171766B8EC45}"/>
              </a:ext>
            </a:extLst>
          </p:cNvPr>
          <p:cNvPicPr>
            <a:picLocks noChangeAspect="1"/>
          </p:cNvPicPr>
          <p:nvPr/>
        </p:nvPicPr>
        <p:blipFill>
          <a:blip r:embed="rId3"/>
          <a:stretch>
            <a:fillRect/>
          </a:stretch>
        </p:blipFill>
        <p:spPr>
          <a:xfrm>
            <a:off x="361217" y="2285609"/>
            <a:ext cx="8334275" cy="38105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F117ABD-BBC2-40FC-39B4-84FF4570738A}"/>
                  </a:ext>
                </a:extLst>
              </p14:cNvPr>
              <p14:cNvContentPartPr/>
              <p14:nvPr/>
            </p14:nvContentPartPr>
            <p14:xfrm>
              <a:off x="4752288" y="2804904"/>
              <a:ext cx="478080" cy="48600"/>
            </p14:xfrm>
          </p:contentPart>
        </mc:Choice>
        <mc:Fallback xmlns="">
          <p:pic>
            <p:nvPicPr>
              <p:cNvPr id="7" name="Ink 6">
                <a:extLst>
                  <a:ext uri="{FF2B5EF4-FFF2-40B4-BE49-F238E27FC236}">
                    <a16:creationId xmlns:a16="http://schemas.microsoft.com/office/drawing/2014/main" id="{FF117ABD-BBC2-40FC-39B4-84FF4570738A}"/>
                  </a:ext>
                </a:extLst>
              </p:cNvPr>
              <p:cNvPicPr/>
              <p:nvPr/>
            </p:nvPicPr>
            <p:blipFill>
              <a:blip r:embed="rId5"/>
              <a:stretch>
                <a:fillRect/>
              </a:stretch>
            </p:blipFill>
            <p:spPr>
              <a:xfrm>
                <a:off x="4716648" y="2732904"/>
                <a:ext cx="54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53EC26-0093-1649-E334-971BD819B19C}"/>
                  </a:ext>
                </a:extLst>
              </p14:cNvPr>
              <p14:cNvContentPartPr/>
              <p14:nvPr/>
            </p14:nvContentPartPr>
            <p14:xfrm>
              <a:off x="567288" y="2997504"/>
              <a:ext cx="438480" cy="37800"/>
            </p14:xfrm>
          </p:contentPart>
        </mc:Choice>
        <mc:Fallback xmlns="">
          <p:pic>
            <p:nvPicPr>
              <p:cNvPr id="8" name="Ink 7">
                <a:extLst>
                  <a:ext uri="{FF2B5EF4-FFF2-40B4-BE49-F238E27FC236}">
                    <a16:creationId xmlns:a16="http://schemas.microsoft.com/office/drawing/2014/main" id="{4B53EC26-0093-1649-E334-971BD819B19C}"/>
                  </a:ext>
                </a:extLst>
              </p:cNvPr>
              <p:cNvPicPr/>
              <p:nvPr/>
            </p:nvPicPr>
            <p:blipFill>
              <a:blip r:embed="rId7"/>
              <a:stretch>
                <a:fillRect/>
              </a:stretch>
            </p:blipFill>
            <p:spPr>
              <a:xfrm>
                <a:off x="531648" y="292550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2E9C03C-6556-F4DC-F251-3407AB7D6FF8}"/>
                  </a:ext>
                </a:extLst>
              </p14:cNvPr>
              <p14:cNvContentPartPr/>
              <p14:nvPr/>
            </p14:nvContentPartPr>
            <p14:xfrm>
              <a:off x="7879608" y="3986064"/>
              <a:ext cx="432360" cy="19440"/>
            </p14:xfrm>
          </p:contentPart>
        </mc:Choice>
        <mc:Fallback xmlns="">
          <p:pic>
            <p:nvPicPr>
              <p:cNvPr id="9" name="Ink 8">
                <a:extLst>
                  <a:ext uri="{FF2B5EF4-FFF2-40B4-BE49-F238E27FC236}">
                    <a16:creationId xmlns:a16="http://schemas.microsoft.com/office/drawing/2014/main" id="{32E9C03C-6556-F4DC-F251-3407AB7D6FF8}"/>
                  </a:ext>
                </a:extLst>
              </p:cNvPr>
              <p:cNvPicPr/>
              <p:nvPr/>
            </p:nvPicPr>
            <p:blipFill>
              <a:blip r:embed="rId9"/>
              <a:stretch>
                <a:fillRect/>
              </a:stretch>
            </p:blipFill>
            <p:spPr>
              <a:xfrm>
                <a:off x="7843968" y="3914424"/>
                <a:ext cx="504000" cy="163080"/>
              </a:xfrm>
              <a:prstGeom prst="rect">
                <a:avLst/>
              </a:prstGeom>
            </p:spPr>
          </p:pic>
        </mc:Fallback>
      </mc:AlternateContent>
    </p:spTree>
    <p:extLst>
      <p:ext uri="{BB962C8B-B14F-4D97-AF65-F5344CB8AC3E}">
        <p14:creationId xmlns:p14="http://schemas.microsoft.com/office/powerpoint/2010/main" val="297503315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5" name="TextBox 4">
            <a:extLst>
              <a:ext uri="{FF2B5EF4-FFF2-40B4-BE49-F238E27FC236}">
                <a16:creationId xmlns:a16="http://schemas.microsoft.com/office/drawing/2014/main" id="{C940EAE9-2B9B-4375-AA76-964496CF96B9}"/>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7" name="Picture 6"/>
          <p:cNvPicPr>
            <a:picLocks noChangeAspect="1"/>
          </p:cNvPicPr>
          <p:nvPr/>
        </p:nvPicPr>
        <p:blipFill>
          <a:blip r:embed="rId2"/>
          <a:stretch>
            <a:fillRect/>
          </a:stretch>
        </p:blipFill>
        <p:spPr>
          <a:xfrm>
            <a:off x="457200" y="1674566"/>
            <a:ext cx="8003621" cy="431364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841120B6-AFC2-0BF8-CEA5-21CC36820A53}"/>
                  </a:ext>
                </a:extLst>
              </p14:cNvPr>
              <p14:cNvContentPartPr/>
              <p14:nvPr/>
            </p14:nvContentPartPr>
            <p14:xfrm>
              <a:off x="3399408" y="1773504"/>
              <a:ext cx="1245960" cy="110520"/>
            </p14:xfrm>
          </p:contentPart>
        </mc:Choice>
        <mc:Fallback xmlns="">
          <p:pic>
            <p:nvPicPr>
              <p:cNvPr id="8" name="Ink 7">
                <a:extLst>
                  <a:ext uri="{FF2B5EF4-FFF2-40B4-BE49-F238E27FC236}">
                    <a16:creationId xmlns:a16="http://schemas.microsoft.com/office/drawing/2014/main" id="{841120B6-AFC2-0BF8-CEA5-21CC36820A53}"/>
                  </a:ext>
                </a:extLst>
              </p:cNvPr>
              <p:cNvPicPr/>
              <p:nvPr/>
            </p:nvPicPr>
            <p:blipFill>
              <a:blip r:embed="rId4"/>
              <a:stretch>
                <a:fillRect/>
              </a:stretch>
            </p:blipFill>
            <p:spPr>
              <a:xfrm>
                <a:off x="3363768" y="1701864"/>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0CAF038E-3D86-EAE6-A9D6-8DC7E80DF57E}"/>
                  </a:ext>
                </a:extLst>
              </p14:cNvPr>
              <p14:cNvContentPartPr/>
              <p14:nvPr/>
            </p14:nvContentPartPr>
            <p14:xfrm>
              <a:off x="577008" y="2111904"/>
              <a:ext cx="346680" cy="94320"/>
            </p14:xfrm>
          </p:contentPart>
        </mc:Choice>
        <mc:Fallback xmlns="">
          <p:pic>
            <p:nvPicPr>
              <p:cNvPr id="9" name="Ink 8">
                <a:extLst>
                  <a:ext uri="{FF2B5EF4-FFF2-40B4-BE49-F238E27FC236}">
                    <a16:creationId xmlns:a16="http://schemas.microsoft.com/office/drawing/2014/main" id="{0CAF038E-3D86-EAE6-A9D6-8DC7E80DF57E}"/>
                  </a:ext>
                </a:extLst>
              </p:cNvPr>
              <p:cNvPicPr/>
              <p:nvPr/>
            </p:nvPicPr>
            <p:blipFill>
              <a:blip r:embed="rId6"/>
              <a:stretch>
                <a:fillRect/>
              </a:stretch>
            </p:blipFill>
            <p:spPr>
              <a:xfrm>
                <a:off x="541368" y="2039904"/>
                <a:ext cx="418320" cy="237960"/>
              </a:xfrm>
              <a:prstGeom prst="rect">
                <a:avLst/>
              </a:prstGeom>
            </p:spPr>
          </p:pic>
        </mc:Fallback>
      </mc:AlternateContent>
    </p:spTree>
    <p:extLst>
      <p:ext uri="{BB962C8B-B14F-4D97-AF65-F5344CB8AC3E}">
        <p14:creationId xmlns:p14="http://schemas.microsoft.com/office/powerpoint/2010/main" val="3146076854"/>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
        <p:nvSpPr>
          <p:cNvPr id="7" name="Title 1">
            <a:extLst>
              <a:ext uri="{FF2B5EF4-FFF2-40B4-BE49-F238E27FC236}">
                <a16:creationId xmlns:a16="http://schemas.microsoft.com/office/drawing/2014/main" id="{EFD9EF6F-10CB-4DB9-8E3E-6F28013AA733}"/>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4DA24980-5ECF-49E9-8BE1-692E98DAD48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2"/>
          <a:stretch>
            <a:fillRect/>
          </a:stretch>
        </p:blipFill>
        <p:spPr>
          <a:xfrm>
            <a:off x="457200" y="1636634"/>
            <a:ext cx="7862419" cy="423591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0EDF120-DDE8-D579-42AA-D46F3C77B14E}"/>
                  </a:ext>
                </a:extLst>
              </p14:cNvPr>
              <p14:cNvContentPartPr/>
              <p14:nvPr/>
            </p14:nvContentPartPr>
            <p14:xfrm>
              <a:off x="3375648" y="1736424"/>
              <a:ext cx="1142640" cy="94680"/>
            </p14:xfrm>
          </p:contentPart>
        </mc:Choice>
        <mc:Fallback xmlns="">
          <p:pic>
            <p:nvPicPr>
              <p:cNvPr id="2" name="Ink 1">
                <a:extLst>
                  <a:ext uri="{FF2B5EF4-FFF2-40B4-BE49-F238E27FC236}">
                    <a16:creationId xmlns:a16="http://schemas.microsoft.com/office/drawing/2014/main" id="{60EDF120-DDE8-D579-42AA-D46F3C77B14E}"/>
                  </a:ext>
                </a:extLst>
              </p:cNvPr>
              <p:cNvPicPr/>
              <p:nvPr/>
            </p:nvPicPr>
            <p:blipFill>
              <a:blip r:embed="rId4"/>
              <a:stretch>
                <a:fillRect/>
              </a:stretch>
            </p:blipFill>
            <p:spPr>
              <a:xfrm>
                <a:off x="3340008" y="1664424"/>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8541252-D628-2984-B0C2-17BAB164FAD7}"/>
                  </a:ext>
                </a:extLst>
              </p14:cNvPr>
              <p14:cNvContentPartPr/>
              <p14:nvPr/>
            </p14:nvContentPartPr>
            <p14:xfrm>
              <a:off x="3439008" y="1717344"/>
              <a:ext cx="931680" cy="29520"/>
            </p14:xfrm>
          </p:contentPart>
        </mc:Choice>
        <mc:Fallback xmlns="">
          <p:pic>
            <p:nvPicPr>
              <p:cNvPr id="9" name="Ink 8">
                <a:extLst>
                  <a:ext uri="{FF2B5EF4-FFF2-40B4-BE49-F238E27FC236}">
                    <a16:creationId xmlns:a16="http://schemas.microsoft.com/office/drawing/2014/main" id="{A8541252-D628-2984-B0C2-17BAB164FAD7}"/>
                  </a:ext>
                </a:extLst>
              </p:cNvPr>
              <p:cNvPicPr/>
              <p:nvPr/>
            </p:nvPicPr>
            <p:blipFill>
              <a:blip r:embed="rId6"/>
              <a:stretch>
                <a:fillRect/>
              </a:stretch>
            </p:blipFill>
            <p:spPr>
              <a:xfrm>
                <a:off x="3403368" y="1645344"/>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59D8D5E0-722C-3948-A274-8446978F491E}"/>
                  </a:ext>
                </a:extLst>
              </p14:cNvPr>
              <p14:cNvContentPartPr/>
              <p14:nvPr/>
            </p14:nvContentPartPr>
            <p14:xfrm>
              <a:off x="629208" y="2004624"/>
              <a:ext cx="305640" cy="101520"/>
            </p14:xfrm>
          </p:contentPart>
        </mc:Choice>
        <mc:Fallback xmlns="">
          <p:pic>
            <p:nvPicPr>
              <p:cNvPr id="10" name="Ink 9">
                <a:extLst>
                  <a:ext uri="{FF2B5EF4-FFF2-40B4-BE49-F238E27FC236}">
                    <a16:creationId xmlns:a16="http://schemas.microsoft.com/office/drawing/2014/main" id="{59D8D5E0-722C-3948-A274-8446978F491E}"/>
                  </a:ext>
                </a:extLst>
              </p:cNvPr>
              <p:cNvPicPr/>
              <p:nvPr/>
            </p:nvPicPr>
            <p:blipFill>
              <a:blip r:embed="rId8"/>
              <a:stretch>
                <a:fillRect/>
              </a:stretch>
            </p:blipFill>
            <p:spPr>
              <a:xfrm>
                <a:off x="593568" y="1932984"/>
                <a:ext cx="377280" cy="245160"/>
              </a:xfrm>
              <a:prstGeom prst="rect">
                <a:avLst/>
              </a:prstGeom>
            </p:spPr>
          </p:pic>
        </mc:Fallback>
      </mc:AlternateContent>
    </p:spTree>
    <p:extLst>
      <p:ext uri="{BB962C8B-B14F-4D97-AF65-F5344CB8AC3E}">
        <p14:creationId xmlns:p14="http://schemas.microsoft.com/office/powerpoint/2010/main" val="71122286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vert="horz" lIns="91440" tIns="45720" rIns="91440" bIns="45720" rtlCol="0" anchor="t">
            <a:normAutofit/>
          </a:bodyPr>
          <a:lstStyle/>
          <a:p>
            <a:pPr marL="0" indent="0">
              <a:buFont typeface="Arial" pitchFamily="34" charset="0"/>
              <a:buNone/>
            </a:pPr>
            <a:r>
              <a:rPr lang="en-US" altLang="en-US" dirty="0">
                <a:solidFill>
                  <a:srgbClr val="003B5D"/>
                </a:solidFill>
                <a:latin typeface="Century Gothic"/>
              </a:rPr>
              <a:t>Performance Topics:</a:t>
            </a:r>
            <a:endParaRPr lang="en-US" altLang="en-US">
              <a:solidFill>
                <a:srgbClr val="003B5D"/>
              </a:solidFill>
              <a:latin typeface="Century Gothic"/>
            </a:endParaRPr>
          </a:p>
          <a:p>
            <a:pPr lvl="1" indent="-287020">
              <a:buFont typeface="Courier New" panose="02070309020205020404" pitchFamily="49" charset="0"/>
              <a:buChar char="o"/>
            </a:pPr>
            <a:r>
              <a:rPr lang="en-US" altLang="en-US" sz="2800" dirty="0">
                <a:solidFill>
                  <a:srgbClr val="003B5D"/>
                </a:solidFill>
                <a:latin typeface="Century Gothic"/>
              </a:rPr>
              <a:t>Brief Background on Federal Reporting</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WIOA Performance Indicators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MOSES Data Entry Impact</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Review Performance Scenarios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b="1" dirty="0">
                <a:solidFill>
                  <a:srgbClr val="003B5D"/>
                </a:solidFill>
                <a:latin typeface="Century Gothic"/>
              </a:rPr>
              <a:t>Blue/Bold</a:t>
            </a:r>
            <a:r>
              <a:rPr lang="en-US" altLang="en-US" sz="2800" dirty="0">
                <a:solidFill>
                  <a:srgbClr val="003B5D"/>
                </a:solidFill>
                <a:latin typeface="Century Gothic"/>
              </a:rPr>
              <a:t> Services Discussion</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Notes, Exits, and the 90 Day Clock</a:t>
            </a:r>
            <a:endParaRPr lang="en-US" altLang="en-US" sz="2800"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7" name="Title 1">
            <a:extLst>
              <a:ext uri="{FF2B5EF4-FFF2-40B4-BE49-F238E27FC236}">
                <a16:creationId xmlns:a16="http://schemas.microsoft.com/office/drawing/2014/main" id="{D4D08C3A-7F7B-40A4-BE2E-F35D7FE8C10F}"/>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89525589-B021-4ED4-BA80-56ACE36F04F5}"/>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639192" y="1637688"/>
            <a:ext cx="7675665" cy="41600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FA659E-8B11-430F-9FB3-77E2882ECFAF}"/>
                  </a:ext>
                </a:extLst>
              </p14:cNvPr>
              <p14:cNvContentPartPr/>
              <p14:nvPr/>
            </p14:nvContentPartPr>
            <p14:xfrm>
              <a:off x="3472128" y="1732104"/>
              <a:ext cx="1081440" cy="126360"/>
            </p14:xfrm>
          </p:contentPart>
        </mc:Choice>
        <mc:Fallback xmlns="">
          <p:pic>
            <p:nvPicPr>
              <p:cNvPr id="2" name="Ink 1">
                <a:extLst>
                  <a:ext uri="{FF2B5EF4-FFF2-40B4-BE49-F238E27FC236}">
                    <a16:creationId xmlns:a16="http://schemas.microsoft.com/office/drawing/2014/main" id="{09FA659E-8B11-430F-9FB3-77E2882ECFAF}"/>
                  </a:ext>
                </a:extLst>
              </p:cNvPr>
              <p:cNvPicPr/>
              <p:nvPr/>
            </p:nvPicPr>
            <p:blipFill>
              <a:blip r:embed="rId5"/>
              <a:stretch>
                <a:fillRect/>
              </a:stretch>
            </p:blipFill>
            <p:spPr>
              <a:xfrm>
                <a:off x="3436488" y="1660464"/>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756344C-DF23-0099-5552-6EA250607F67}"/>
                  </a:ext>
                </a:extLst>
              </p14:cNvPr>
              <p14:cNvContentPartPr/>
              <p14:nvPr/>
            </p14:nvContentPartPr>
            <p14:xfrm>
              <a:off x="775368" y="2029464"/>
              <a:ext cx="312840" cy="159480"/>
            </p14:xfrm>
          </p:contentPart>
        </mc:Choice>
        <mc:Fallback xmlns="">
          <p:pic>
            <p:nvPicPr>
              <p:cNvPr id="9" name="Ink 8">
                <a:extLst>
                  <a:ext uri="{FF2B5EF4-FFF2-40B4-BE49-F238E27FC236}">
                    <a16:creationId xmlns:a16="http://schemas.microsoft.com/office/drawing/2014/main" id="{F756344C-DF23-0099-5552-6EA250607F67}"/>
                  </a:ext>
                </a:extLst>
              </p:cNvPr>
              <p:cNvPicPr/>
              <p:nvPr/>
            </p:nvPicPr>
            <p:blipFill>
              <a:blip r:embed="rId7"/>
              <a:stretch>
                <a:fillRect/>
              </a:stretch>
            </p:blipFill>
            <p:spPr>
              <a:xfrm>
                <a:off x="739368" y="1957824"/>
                <a:ext cx="384480" cy="303120"/>
              </a:xfrm>
              <a:prstGeom prst="rect">
                <a:avLst/>
              </a:prstGeom>
            </p:spPr>
          </p:pic>
        </mc:Fallback>
      </mc:AlternateContent>
    </p:spTree>
    <p:extLst>
      <p:ext uri="{BB962C8B-B14F-4D97-AF65-F5344CB8AC3E}">
        <p14:creationId xmlns:p14="http://schemas.microsoft.com/office/powerpoint/2010/main" val="904259123"/>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31</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2022. He completed the training on May 7, 2022 at which time he became a full-time employee.</a:t>
            </a:r>
          </a:p>
          <a:p>
            <a:r>
              <a:rPr lang="en-US" sz="2400" dirty="0">
                <a:solidFill>
                  <a:srgbClr val="009876"/>
                </a:solidFill>
                <a:latin typeface="Century Gothic"/>
              </a:rPr>
              <a:t>Is Danny included in the Measurable Skill Gains indicator for FY2022 (July 2021 – June 2022)?</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32</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33</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34</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35</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831544"/>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rPr>
              <a:t>20 CFR § 677.150(c)</a:t>
            </a: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last day that the 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36</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37</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C46C94B-A219-4A20-3D48-53EA2ED9AAAE}"/>
                  </a:ext>
                </a:extLst>
              </p14:cNvPr>
              <p14:cNvContentPartPr/>
              <p14:nvPr/>
            </p14:nvContentPartPr>
            <p14:xfrm>
              <a:off x="4874143" y="1836926"/>
              <a:ext cx="516960" cy="131400"/>
            </p14:xfrm>
          </p:contentPart>
        </mc:Choice>
        <mc:Fallback xmlns="">
          <p:pic>
            <p:nvPicPr>
              <p:cNvPr id="4" name="Ink 3">
                <a:extLst>
                  <a:ext uri="{FF2B5EF4-FFF2-40B4-BE49-F238E27FC236}">
                    <a16:creationId xmlns:a16="http://schemas.microsoft.com/office/drawing/2014/main" id="{EC46C94B-A219-4A20-3D48-53EA2ED9AAAE}"/>
                  </a:ext>
                </a:extLst>
              </p:cNvPr>
              <p:cNvPicPr/>
              <p:nvPr/>
            </p:nvPicPr>
            <p:blipFill>
              <a:blip r:embed="rId5"/>
              <a:stretch>
                <a:fillRect/>
              </a:stretch>
            </p:blipFill>
            <p:spPr>
              <a:xfrm>
                <a:off x="4838143" y="1764926"/>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32C224-2A48-B1ED-5710-A0F320BE1A13}"/>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F490494-B7DF-D302-B70C-CA78B950AFD6}"/>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712E8E2-5FEA-8D81-7469-2C7AF09CBF52}"/>
                  </a:ext>
                </a:extLst>
              </p14:cNvPr>
              <p14:cNvContentPartPr/>
              <p14:nvPr/>
            </p14:nvContentPartPr>
            <p14:xfrm>
              <a:off x="449743" y="2115206"/>
              <a:ext cx="502560" cy="141120"/>
            </p14:xfrm>
          </p:contentPart>
        </mc:Choice>
        <mc:Fallback xmlns="">
          <p:pic>
            <p:nvPicPr>
              <p:cNvPr id="9" name="Ink 8">
                <a:extLst>
                  <a:ext uri="{FF2B5EF4-FFF2-40B4-BE49-F238E27FC236}">
                    <a16:creationId xmlns:a16="http://schemas.microsoft.com/office/drawing/2014/main" id="{8712E8E2-5FEA-8D81-7469-2C7AF09CBF52}"/>
                  </a:ext>
                </a:extLst>
              </p:cNvPr>
              <p:cNvPicPr/>
              <p:nvPr/>
            </p:nvPicPr>
            <p:blipFill>
              <a:blip r:embed="rId10"/>
              <a:stretch>
                <a:fillRect/>
              </a:stretch>
            </p:blipFill>
            <p:spPr>
              <a:xfrm>
                <a:off x="413743" y="2043566"/>
                <a:ext cx="574200" cy="284760"/>
              </a:xfrm>
              <a:prstGeom prst="rect">
                <a:avLst/>
              </a:prstGeom>
            </p:spPr>
          </p:pic>
        </mc:Fallback>
      </mc:AlternateContent>
    </p:spTree>
    <p:extLst>
      <p:ext uri="{BB962C8B-B14F-4D97-AF65-F5344CB8AC3E}">
        <p14:creationId xmlns:p14="http://schemas.microsoft.com/office/powerpoint/2010/main" val="2738878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5CE7A6-7B29-4799-E5C0-FB1C5A66F2E5}"/>
                  </a:ext>
                </a:extLst>
              </p14:cNvPr>
              <p14:cNvContentPartPr/>
              <p14:nvPr/>
            </p14:nvContentPartPr>
            <p14:xfrm>
              <a:off x="4907623" y="1506086"/>
              <a:ext cx="535320" cy="136800"/>
            </p14:xfrm>
          </p:contentPart>
        </mc:Choice>
        <mc:Fallback xmlns="">
          <p:pic>
            <p:nvPicPr>
              <p:cNvPr id="2" name="Ink 1">
                <a:extLst>
                  <a:ext uri="{FF2B5EF4-FFF2-40B4-BE49-F238E27FC236}">
                    <a16:creationId xmlns:a16="http://schemas.microsoft.com/office/drawing/2014/main" id="{F65CE7A6-7B29-4799-E5C0-FB1C5A66F2E5}"/>
                  </a:ext>
                </a:extLst>
              </p:cNvPr>
              <p:cNvPicPr/>
              <p:nvPr/>
            </p:nvPicPr>
            <p:blipFill>
              <a:blip r:embed="rId5"/>
              <a:stretch>
                <a:fillRect/>
              </a:stretch>
            </p:blipFill>
            <p:spPr>
              <a:xfrm>
                <a:off x="4871623" y="1434086"/>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73D4D2-1C48-102C-C4D5-C4460AB5AB3B}"/>
                  </a:ext>
                </a:extLst>
              </p14:cNvPr>
              <p14:cNvContentPartPr/>
              <p14:nvPr/>
            </p14:nvContentPartPr>
            <p14:xfrm>
              <a:off x="406543" y="1793366"/>
              <a:ext cx="482040" cy="124200"/>
            </p14:xfrm>
          </p:contentPart>
        </mc:Choice>
        <mc:Fallback xmlns="">
          <p:pic>
            <p:nvPicPr>
              <p:cNvPr id="4" name="Ink 3">
                <a:extLst>
                  <a:ext uri="{FF2B5EF4-FFF2-40B4-BE49-F238E27FC236}">
                    <a16:creationId xmlns:a16="http://schemas.microsoft.com/office/drawing/2014/main" id="{3873D4D2-1C48-102C-C4D5-C4460AB5AB3B}"/>
                  </a:ext>
                </a:extLst>
              </p:cNvPr>
              <p:cNvPicPr/>
              <p:nvPr/>
            </p:nvPicPr>
            <p:blipFill>
              <a:blip r:embed="rId7"/>
              <a:stretch>
                <a:fillRect/>
              </a:stretch>
            </p:blipFill>
            <p:spPr>
              <a:xfrm>
                <a:off x="370543" y="1721366"/>
                <a:ext cx="553680" cy="267840"/>
              </a:xfrm>
              <a:prstGeom prst="rect">
                <a:avLst/>
              </a:prstGeom>
            </p:spPr>
          </p:pic>
        </mc:Fallback>
      </mc:AlternateContent>
    </p:spTree>
    <p:extLst>
      <p:ext uri="{BB962C8B-B14F-4D97-AF65-F5344CB8AC3E}">
        <p14:creationId xmlns:p14="http://schemas.microsoft.com/office/powerpoint/2010/main" val="2677154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39</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2" name="TextBox 1"/>
          <p:cNvSpPr txBox="1"/>
          <p:nvPr/>
        </p:nvSpPr>
        <p:spPr>
          <a:xfrm>
            <a:off x="434340" y="2609385"/>
            <a:ext cx="6412509"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p:pic>
        <p:nvPicPr>
          <p:cNvPr id="8" name="Picture 7"/>
          <p:cNvPicPr>
            <a:picLocks noChangeAspect="1"/>
          </p:cNvPicPr>
          <p:nvPr/>
        </p:nvPicPr>
        <p:blipFill>
          <a:blip r:embed="rId3"/>
          <a:stretch>
            <a:fillRect/>
          </a:stretch>
        </p:blipFill>
        <p:spPr>
          <a:xfrm>
            <a:off x="434339" y="1719971"/>
            <a:ext cx="8330519" cy="425615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2E63D9-407F-2FB6-4EAE-B1EFE12487C6}"/>
                  </a:ext>
                </a:extLst>
              </p14:cNvPr>
              <p14:cNvContentPartPr/>
              <p14:nvPr/>
            </p14:nvContentPartPr>
            <p14:xfrm>
              <a:off x="4790263" y="2115206"/>
              <a:ext cx="486360" cy="74160"/>
            </p14:xfrm>
          </p:contentPart>
        </mc:Choice>
        <mc:Fallback xmlns="">
          <p:pic>
            <p:nvPicPr>
              <p:cNvPr id="3" name="Ink 2">
                <a:extLst>
                  <a:ext uri="{FF2B5EF4-FFF2-40B4-BE49-F238E27FC236}">
                    <a16:creationId xmlns:a16="http://schemas.microsoft.com/office/drawing/2014/main" id="{0A2E63D9-407F-2FB6-4EAE-B1EFE12487C6}"/>
                  </a:ext>
                </a:extLst>
              </p:cNvPr>
              <p:cNvPicPr/>
              <p:nvPr/>
            </p:nvPicPr>
            <p:blipFill>
              <a:blip r:embed="rId5"/>
              <a:stretch>
                <a:fillRect/>
              </a:stretch>
            </p:blipFill>
            <p:spPr>
              <a:xfrm>
                <a:off x="4754263" y="2043206"/>
                <a:ext cx="558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5EAE57D-CB86-B463-E257-7C4188D2B89C}"/>
                  </a:ext>
                </a:extLst>
              </p14:cNvPr>
              <p14:cNvContentPartPr/>
              <p14:nvPr/>
            </p14:nvContentPartPr>
            <p14:xfrm>
              <a:off x="564223" y="2359646"/>
              <a:ext cx="481320" cy="63000"/>
            </p14:xfrm>
          </p:contentPart>
        </mc:Choice>
        <mc:Fallback xmlns="">
          <p:pic>
            <p:nvPicPr>
              <p:cNvPr id="9" name="Ink 8">
                <a:extLst>
                  <a:ext uri="{FF2B5EF4-FFF2-40B4-BE49-F238E27FC236}">
                    <a16:creationId xmlns:a16="http://schemas.microsoft.com/office/drawing/2014/main" id="{A5EAE57D-CB86-B463-E257-7C4188D2B89C}"/>
                  </a:ext>
                </a:extLst>
              </p:cNvPr>
              <p:cNvPicPr/>
              <p:nvPr/>
            </p:nvPicPr>
            <p:blipFill>
              <a:blip r:embed="rId7"/>
              <a:stretch>
                <a:fillRect/>
              </a:stretch>
            </p:blipFill>
            <p:spPr>
              <a:xfrm>
                <a:off x="528223" y="2287646"/>
                <a:ext cx="552960" cy="206640"/>
              </a:xfrm>
              <a:prstGeom prst="rect">
                <a:avLst/>
              </a:prstGeom>
            </p:spPr>
          </p:pic>
        </mc:Fallback>
      </mc:AlternateContent>
    </p:spTree>
    <p:extLst>
      <p:ext uri="{BB962C8B-B14F-4D97-AF65-F5344CB8AC3E}">
        <p14:creationId xmlns:p14="http://schemas.microsoft.com/office/powerpoint/2010/main" val="102924697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a:t>
            </a:r>
            <a:r>
              <a:rPr lang="en-US" sz="2400">
                <a:solidFill>
                  <a:srgbClr val="003B5D"/>
                </a:solidFill>
                <a:latin typeface="Century Gothic"/>
              </a:rPr>
              <a:t>PIRL is </a:t>
            </a:r>
            <a:r>
              <a:rPr lang="en-US" sz="2400" dirty="0">
                <a:solidFill>
                  <a:srgbClr val="003B5D"/>
                </a:solidFill>
                <a:latin typeface="Century Gothic"/>
              </a:rPr>
              <a:t>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rPr>
              <a:t>SWIS = State Wage Interchange System</a:t>
            </a:r>
            <a:endParaRPr lang="en-US" sz="140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E64D20-B29E-4279-AA41-E81BD1AF6261}"/>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1B677CEF-4AF0-48C1-9440-94E1A8634702}"/>
              </a:ext>
            </a:extLst>
          </p:cNvPr>
          <p:cNvSpPr>
            <a:spLocks noGrp="1"/>
          </p:cNvSpPr>
          <p:nvPr>
            <p:ph type="sldNum" sz="quarter" idx="12"/>
          </p:nvPr>
        </p:nvSpPr>
        <p:spPr/>
        <p:txBody>
          <a:bodyPr/>
          <a:lstStyle/>
          <a:p>
            <a:pPr>
              <a:defRPr/>
            </a:pPr>
            <a:fld id="{E072579F-9FF5-4201-872C-73481382824D}" type="slidenum">
              <a:rPr lang="en-US" smtClean="0"/>
              <a:pPr>
                <a:defRPr/>
              </a:pPr>
              <a:t>40</a:t>
            </a:fld>
            <a:endParaRPr lang="en-US" dirty="0"/>
          </a:p>
        </p:txBody>
      </p:sp>
      <p:sp>
        <p:nvSpPr>
          <p:cNvPr id="6" name="AutoShape 14">
            <a:extLst>
              <a:ext uri="{FF2B5EF4-FFF2-40B4-BE49-F238E27FC236}">
                <a16:creationId xmlns:a16="http://schemas.microsoft.com/office/drawing/2014/main" id="{6056EC41-74EF-4710-97F1-0EE747FC384D}"/>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pic>
        <p:nvPicPr>
          <p:cNvPr id="3" name="Content Placeholder 2"/>
          <p:cNvPicPr>
            <a:picLocks noGrp="1" noChangeAspect="1"/>
          </p:cNvPicPr>
          <p:nvPr>
            <p:ph idx="1"/>
          </p:nvPr>
        </p:nvPicPr>
        <p:blipFill>
          <a:blip r:embed="rId3"/>
          <a:stretch>
            <a:fillRect/>
          </a:stretch>
        </p:blipFill>
        <p:spPr>
          <a:xfrm>
            <a:off x="214884" y="1674025"/>
            <a:ext cx="8604590" cy="4403389"/>
          </a:xfrm>
          <a:prstGeom prst="rect">
            <a:avLst/>
          </a:prstGeom>
        </p:spPr>
      </p:pic>
      <p:sp>
        <p:nvSpPr>
          <p:cNvPr id="7" name="TextBox 6"/>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EA0430-8875-5210-0144-28B004FDF4B4}"/>
                  </a:ext>
                </a:extLst>
              </p14:cNvPr>
              <p14:cNvContentPartPr/>
              <p14:nvPr/>
            </p14:nvContentPartPr>
            <p14:xfrm>
              <a:off x="4743463" y="1818926"/>
              <a:ext cx="516960" cy="167760"/>
            </p14:xfrm>
          </p:contentPart>
        </mc:Choice>
        <mc:Fallback xmlns="">
          <p:pic>
            <p:nvPicPr>
              <p:cNvPr id="2" name="Ink 1">
                <a:extLst>
                  <a:ext uri="{FF2B5EF4-FFF2-40B4-BE49-F238E27FC236}">
                    <a16:creationId xmlns:a16="http://schemas.microsoft.com/office/drawing/2014/main" id="{1EEA0430-8875-5210-0144-28B004FDF4B4}"/>
                  </a:ext>
                </a:extLst>
              </p:cNvPr>
              <p:cNvPicPr/>
              <p:nvPr/>
            </p:nvPicPr>
            <p:blipFill>
              <a:blip r:embed="rId5"/>
              <a:stretch>
                <a:fillRect/>
              </a:stretch>
            </p:blipFill>
            <p:spPr>
              <a:xfrm>
                <a:off x="4707463" y="1746926"/>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14EDB25-531F-CFD3-DC07-FC3B7003D38B}"/>
                  </a:ext>
                </a:extLst>
              </p14:cNvPr>
              <p14:cNvContentPartPr/>
              <p14:nvPr/>
            </p14:nvContentPartPr>
            <p14:xfrm>
              <a:off x="384583" y="2159486"/>
              <a:ext cx="476280" cy="140040"/>
            </p14:xfrm>
          </p:contentPart>
        </mc:Choice>
        <mc:Fallback xmlns="">
          <p:pic>
            <p:nvPicPr>
              <p:cNvPr id="8" name="Ink 7">
                <a:extLst>
                  <a:ext uri="{FF2B5EF4-FFF2-40B4-BE49-F238E27FC236}">
                    <a16:creationId xmlns:a16="http://schemas.microsoft.com/office/drawing/2014/main" id="{014EDB25-531F-CFD3-DC07-FC3B7003D38B}"/>
                  </a:ext>
                </a:extLst>
              </p:cNvPr>
              <p:cNvPicPr/>
              <p:nvPr/>
            </p:nvPicPr>
            <p:blipFill>
              <a:blip r:embed="rId7"/>
              <a:stretch>
                <a:fillRect/>
              </a:stretch>
            </p:blipFill>
            <p:spPr>
              <a:xfrm>
                <a:off x="348943" y="2087486"/>
                <a:ext cx="547920" cy="283680"/>
              </a:xfrm>
              <a:prstGeom prst="rect">
                <a:avLst/>
              </a:prstGeom>
            </p:spPr>
          </p:pic>
        </mc:Fallback>
      </mc:AlternateContent>
    </p:spTree>
    <p:extLst>
      <p:ext uri="{BB962C8B-B14F-4D97-AF65-F5344CB8AC3E}">
        <p14:creationId xmlns:p14="http://schemas.microsoft.com/office/powerpoint/2010/main" val="3350309925"/>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00362" y="1400302"/>
            <a:ext cx="8865218" cy="4446587"/>
          </a:xfrm>
          <a:prstGeom prst="rect">
            <a:avLst/>
          </a:prstGeom>
          <a:noFill/>
          <a:ln>
            <a:noFill/>
          </a:ln>
        </p:spPr>
        <p:txBody>
          <a:bodyPr lIns="91425" tIns="45700" rIns="91425" bIns="45700" anchor="t" anchorCtr="0">
            <a:no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i="0" dirty="0">
              <a:solidFill>
                <a:srgbClr val="7F7F7F"/>
              </a:solidFill>
              <a:ea typeface="Questrial"/>
              <a:cs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2" name="Picture 1"/>
          <p:cNvPicPr>
            <a:picLocks noChangeAspect="1"/>
          </p:cNvPicPr>
          <p:nvPr/>
        </p:nvPicPr>
        <p:blipFill>
          <a:blip r:embed="rId3"/>
          <a:stretch>
            <a:fillRect/>
          </a:stretch>
        </p:blipFill>
        <p:spPr>
          <a:xfrm>
            <a:off x="178420" y="2073048"/>
            <a:ext cx="6771428" cy="402857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CE87B2D5-9A85-6A1D-84E2-4CD42B8A65AF}"/>
              </a:ext>
            </a:extLst>
          </p:cNvPr>
          <p:cNvPicPr>
            <a:picLocks noChangeAspect="1"/>
          </p:cNvPicPr>
          <p:nvPr/>
        </p:nvPicPr>
        <p:blipFill>
          <a:blip r:embed="rId4"/>
          <a:stretch>
            <a:fillRect/>
          </a:stretch>
        </p:blipFill>
        <p:spPr>
          <a:xfrm>
            <a:off x="4675520" y="1304498"/>
            <a:ext cx="4290060" cy="264943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107EBB6-6867-BE19-A1B0-0C6C4A9B18A1}"/>
                  </a:ext>
                </a:extLst>
              </p14:cNvPr>
              <p14:cNvContentPartPr/>
              <p14:nvPr/>
            </p14:nvContentPartPr>
            <p14:xfrm>
              <a:off x="6941623" y="1715606"/>
              <a:ext cx="218520" cy="41040"/>
            </p14:xfrm>
          </p:contentPart>
        </mc:Choice>
        <mc:Fallback xmlns="">
          <p:pic>
            <p:nvPicPr>
              <p:cNvPr id="8" name="Ink 7">
                <a:extLst>
                  <a:ext uri="{FF2B5EF4-FFF2-40B4-BE49-F238E27FC236}">
                    <a16:creationId xmlns:a16="http://schemas.microsoft.com/office/drawing/2014/main" id="{A107EBB6-6867-BE19-A1B0-0C6C4A9B18A1}"/>
                  </a:ext>
                </a:extLst>
              </p:cNvPr>
              <p:cNvPicPr/>
              <p:nvPr/>
            </p:nvPicPr>
            <p:blipFill>
              <a:blip r:embed="rId6"/>
              <a:stretch>
                <a:fillRect/>
              </a:stretch>
            </p:blipFill>
            <p:spPr>
              <a:xfrm>
                <a:off x="6923623" y="1679606"/>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8645597-FD87-2121-288E-03E77317DC5B}"/>
                  </a:ext>
                </a:extLst>
              </p14:cNvPr>
              <p14:cNvContentPartPr/>
              <p14:nvPr/>
            </p14:nvContentPartPr>
            <p14:xfrm>
              <a:off x="6102823" y="1871486"/>
              <a:ext cx="405720" cy="70920"/>
            </p14:xfrm>
          </p:contentPart>
        </mc:Choice>
        <mc:Fallback xmlns="">
          <p:pic>
            <p:nvPicPr>
              <p:cNvPr id="9" name="Ink 8">
                <a:extLst>
                  <a:ext uri="{FF2B5EF4-FFF2-40B4-BE49-F238E27FC236}">
                    <a16:creationId xmlns:a16="http://schemas.microsoft.com/office/drawing/2014/main" id="{F8645597-FD87-2121-288E-03E77317DC5B}"/>
                  </a:ext>
                </a:extLst>
              </p:cNvPr>
              <p:cNvPicPr/>
              <p:nvPr/>
            </p:nvPicPr>
            <p:blipFill>
              <a:blip r:embed="rId8"/>
              <a:stretch>
                <a:fillRect/>
              </a:stretch>
            </p:blipFill>
            <p:spPr>
              <a:xfrm>
                <a:off x="6084823" y="1835846"/>
                <a:ext cx="441360" cy="142560"/>
              </a:xfrm>
              <a:prstGeom prst="rect">
                <a:avLst/>
              </a:prstGeom>
            </p:spPr>
          </p:pic>
        </mc:Fallback>
      </mc:AlternateContent>
    </p:spTree>
    <p:extLst>
      <p:ext uri="{BB962C8B-B14F-4D97-AF65-F5344CB8AC3E}">
        <p14:creationId xmlns:p14="http://schemas.microsoft.com/office/powerpoint/2010/main" val="2590981960"/>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42</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45 CFR 1355.20(a) 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43</a:t>
            </a:fld>
            <a:endParaRPr lang="en-US" b="0" i="0" u="none" strike="noStrike" cap="none" dirty="0">
              <a:solidFill>
                <a:srgbClr val="595959"/>
              </a:solidFill>
              <a:latin typeface="Questria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17" name="Picture 16" descr="Graphical user interface, text, application, email&#10;&#10;Description automatically generated">
            <a:extLst>
              <a:ext uri="{FF2B5EF4-FFF2-40B4-BE49-F238E27FC236}">
                <a16:creationId xmlns:a16="http://schemas.microsoft.com/office/drawing/2014/main" id="{E9EE5EDD-DA14-38B5-DEC2-A78E2E9BCE2B}"/>
              </a:ext>
            </a:extLst>
          </p:cNvPr>
          <p:cNvPicPr>
            <a:picLocks noChangeAspect="1"/>
          </p:cNvPicPr>
          <p:nvPr/>
        </p:nvPicPr>
        <p:blipFill rotWithShape="1">
          <a:blip r:embed="rId3"/>
          <a:srcRect l="954" t="2750" r="2574" b="3774"/>
          <a:stretch/>
        </p:blipFill>
        <p:spPr>
          <a:xfrm>
            <a:off x="658812" y="1230235"/>
            <a:ext cx="7628709" cy="392957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B7949DCD-9A08-7D1B-3FA6-F63707413318}"/>
              </a:ext>
            </a:extLst>
          </p:cNvPr>
          <p:cNvPicPr>
            <a:picLocks noChangeAspect="1"/>
          </p:cNvPicPr>
          <p:nvPr/>
        </p:nvPicPr>
        <p:blipFill rotWithShape="1">
          <a:blip r:embed="rId4"/>
          <a:srcRect l="1816" r="8223" b="16294"/>
          <a:stretch/>
        </p:blipFill>
        <p:spPr>
          <a:xfrm>
            <a:off x="5161144" y="5159806"/>
            <a:ext cx="3126377" cy="1008095"/>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4C0E25F-F47E-7B3B-188A-3EFDB7DCF6F4}"/>
                  </a:ext>
                </a:extLst>
              </p14:cNvPr>
              <p14:cNvContentPartPr/>
              <p14:nvPr/>
            </p14:nvContentPartPr>
            <p14:xfrm>
              <a:off x="5643097" y="3570625"/>
              <a:ext cx="360" cy="360"/>
            </p14:xfrm>
          </p:contentPart>
        </mc:Choice>
        <mc:Fallback xmlns="">
          <p:pic>
            <p:nvPicPr>
              <p:cNvPr id="20" name="Ink 19">
                <a:extLst>
                  <a:ext uri="{FF2B5EF4-FFF2-40B4-BE49-F238E27FC236}">
                    <a16:creationId xmlns:a16="http://schemas.microsoft.com/office/drawing/2014/main" id="{94C0E25F-F47E-7B3B-188A-3EFDB7DCF6F4}"/>
                  </a:ext>
                </a:extLst>
              </p:cNvPr>
              <p:cNvPicPr/>
              <p:nvPr/>
            </p:nvPicPr>
            <p:blipFill>
              <a:blip r:embed="rId6"/>
              <a:stretch>
                <a:fillRect/>
              </a:stretch>
            </p:blipFill>
            <p:spPr>
              <a:xfrm>
                <a:off x="5625097" y="353498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29FDD5F4-D8F9-80C2-6355-B605A6DAF42B}"/>
                  </a:ext>
                </a:extLst>
              </p14:cNvPr>
              <p14:cNvContentPartPr/>
              <p14:nvPr/>
            </p14:nvContentPartPr>
            <p14:xfrm>
              <a:off x="5159617" y="3568105"/>
              <a:ext cx="485640" cy="76680"/>
            </p14:xfrm>
          </p:contentPart>
        </mc:Choice>
        <mc:Fallback xmlns="">
          <p:pic>
            <p:nvPicPr>
              <p:cNvPr id="21" name="Ink 20">
                <a:extLst>
                  <a:ext uri="{FF2B5EF4-FFF2-40B4-BE49-F238E27FC236}">
                    <a16:creationId xmlns:a16="http://schemas.microsoft.com/office/drawing/2014/main" id="{29FDD5F4-D8F9-80C2-6355-B605A6DAF42B}"/>
                  </a:ext>
                </a:extLst>
              </p:cNvPr>
              <p:cNvPicPr/>
              <p:nvPr/>
            </p:nvPicPr>
            <p:blipFill>
              <a:blip r:embed="rId8"/>
              <a:stretch>
                <a:fillRect/>
              </a:stretch>
            </p:blipFill>
            <p:spPr>
              <a:xfrm>
                <a:off x="5141617" y="3532105"/>
                <a:ext cx="521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93D78178-F317-3531-E180-FE405EC81810}"/>
                  </a:ext>
                </a:extLst>
              </p14:cNvPr>
              <p14:cNvContentPartPr/>
              <p14:nvPr/>
            </p14:nvContentPartPr>
            <p14:xfrm>
              <a:off x="5157817" y="4496185"/>
              <a:ext cx="690480" cy="90720"/>
            </p14:xfrm>
          </p:contentPart>
        </mc:Choice>
        <mc:Fallback xmlns="">
          <p:pic>
            <p:nvPicPr>
              <p:cNvPr id="22" name="Ink 21">
                <a:extLst>
                  <a:ext uri="{FF2B5EF4-FFF2-40B4-BE49-F238E27FC236}">
                    <a16:creationId xmlns:a16="http://schemas.microsoft.com/office/drawing/2014/main" id="{93D78178-F317-3531-E180-FE405EC81810}"/>
                  </a:ext>
                </a:extLst>
              </p:cNvPr>
              <p:cNvPicPr/>
              <p:nvPr/>
            </p:nvPicPr>
            <p:blipFill>
              <a:blip r:embed="rId10"/>
              <a:stretch>
                <a:fillRect/>
              </a:stretch>
            </p:blipFill>
            <p:spPr>
              <a:xfrm>
                <a:off x="5140177" y="4460185"/>
                <a:ext cx="726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93F0BE51-19B3-04B0-246F-45FBF1DBD0F5}"/>
                  </a:ext>
                </a:extLst>
              </p14:cNvPr>
              <p14:cNvContentPartPr/>
              <p14:nvPr/>
            </p14:nvContentPartPr>
            <p14:xfrm>
              <a:off x="5544097" y="4526785"/>
              <a:ext cx="266400" cy="8640"/>
            </p14:xfrm>
          </p:contentPart>
        </mc:Choice>
        <mc:Fallback xmlns="">
          <p:pic>
            <p:nvPicPr>
              <p:cNvPr id="23" name="Ink 22">
                <a:extLst>
                  <a:ext uri="{FF2B5EF4-FFF2-40B4-BE49-F238E27FC236}">
                    <a16:creationId xmlns:a16="http://schemas.microsoft.com/office/drawing/2014/main" id="{93F0BE51-19B3-04B0-246F-45FBF1DBD0F5}"/>
                  </a:ext>
                </a:extLst>
              </p:cNvPr>
              <p:cNvPicPr/>
              <p:nvPr/>
            </p:nvPicPr>
            <p:blipFill>
              <a:blip r:embed="rId12"/>
              <a:stretch>
                <a:fillRect/>
              </a:stretch>
            </p:blipFill>
            <p:spPr>
              <a:xfrm>
                <a:off x="5526097" y="4491145"/>
                <a:ext cx="302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19F47E6D-6A64-890A-484D-6E0205D66E4A}"/>
                  </a:ext>
                </a:extLst>
              </p14:cNvPr>
              <p14:cNvContentPartPr/>
              <p14:nvPr/>
            </p14:nvContentPartPr>
            <p14:xfrm>
              <a:off x="5164657" y="5463105"/>
              <a:ext cx="1903680" cy="256680"/>
            </p14:xfrm>
          </p:contentPart>
        </mc:Choice>
        <mc:Fallback xmlns="">
          <p:pic>
            <p:nvPicPr>
              <p:cNvPr id="24" name="Ink 23">
                <a:extLst>
                  <a:ext uri="{FF2B5EF4-FFF2-40B4-BE49-F238E27FC236}">
                    <a16:creationId xmlns:a16="http://schemas.microsoft.com/office/drawing/2014/main" id="{19F47E6D-6A64-890A-484D-6E0205D66E4A}"/>
                  </a:ext>
                </a:extLst>
              </p:cNvPr>
              <p:cNvPicPr/>
              <p:nvPr/>
            </p:nvPicPr>
            <p:blipFill>
              <a:blip r:embed="rId14"/>
              <a:stretch>
                <a:fillRect/>
              </a:stretch>
            </p:blipFill>
            <p:spPr>
              <a:xfrm>
                <a:off x="5147017" y="5427465"/>
                <a:ext cx="19393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A6220906-FCD5-D557-F839-7684ABE3D0E3}"/>
                  </a:ext>
                </a:extLst>
              </p14:cNvPr>
              <p14:cNvContentPartPr/>
              <p14:nvPr/>
            </p14:nvContentPartPr>
            <p14:xfrm>
              <a:off x="5195617" y="5505945"/>
              <a:ext cx="1859400" cy="164160"/>
            </p14:xfrm>
          </p:contentPart>
        </mc:Choice>
        <mc:Fallback xmlns="">
          <p:pic>
            <p:nvPicPr>
              <p:cNvPr id="25" name="Ink 24">
                <a:extLst>
                  <a:ext uri="{FF2B5EF4-FFF2-40B4-BE49-F238E27FC236}">
                    <a16:creationId xmlns:a16="http://schemas.microsoft.com/office/drawing/2014/main" id="{A6220906-FCD5-D557-F839-7684ABE3D0E3}"/>
                  </a:ext>
                </a:extLst>
              </p:cNvPr>
              <p:cNvPicPr/>
              <p:nvPr/>
            </p:nvPicPr>
            <p:blipFill>
              <a:blip r:embed="rId16"/>
              <a:stretch>
                <a:fillRect/>
              </a:stretch>
            </p:blipFill>
            <p:spPr>
              <a:xfrm>
                <a:off x="5177617" y="5470305"/>
                <a:ext cx="1895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DC298B2C-BC00-038B-9FFB-8230540BFC0F}"/>
                  </a:ext>
                </a:extLst>
              </p14:cNvPr>
              <p14:cNvContentPartPr/>
              <p14:nvPr/>
            </p14:nvContentPartPr>
            <p14:xfrm>
              <a:off x="5166097" y="4369091"/>
              <a:ext cx="689040" cy="136440"/>
            </p14:xfrm>
          </p:contentPart>
        </mc:Choice>
        <mc:Fallback xmlns="">
          <p:pic>
            <p:nvPicPr>
              <p:cNvPr id="26" name="Ink 25">
                <a:extLst>
                  <a:ext uri="{FF2B5EF4-FFF2-40B4-BE49-F238E27FC236}">
                    <a16:creationId xmlns:a16="http://schemas.microsoft.com/office/drawing/2014/main" id="{DC298B2C-BC00-038B-9FFB-8230540BFC0F}"/>
                  </a:ext>
                </a:extLst>
              </p:cNvPr>
              <p:cNvPicPr/>
              <p:nvPr/>
            </p:nvPicPr>
            <p:blipFill>
              <a:blip r:embed="rId18"/>
              <a:stretch>
                <a:fillRect/>
              </a:stretch>
            </p:blipFill>
            <p:spPr>
              <a:xfrm>
                <a:off x="5148097" y="4333091"/>
                <a:ext cx="724680" cy="208080"/>
              </a:xfrm>
              <a:prstGeom prst="rect">
                <a:avLst/>
              </a:prstGeom>
            </p:spPr>
          </p:pic>
        </mc:Fallback>
      </mc:AlternateContent>
    </p:spTree>
    <p:extLst>
      <p:ext uri="{BB962C8B-B14F-4D97-AF65-F5344CB8AC3E}">
        <p14:creationId xmlns:p14="http://schemas.microsoft.com/office/powerpoint/2010/main" val="4050754209"/>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44</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3790098206"/>
              </p:ext>
            </p:extLst>
          </p:nvPr>
        </p:nvGraphicFramePr>
        <p:xfrm>
          <a:off x="277090" y="1246909"/>
          <a:ext cx="8595760" cy="4914559"/>
        </p:xfrm>
        <a:graphic>
          <a:graphicData uri="http://schemas.openxmlformats.org/drawingml/2006/table">
            <a:tbl>
              <a:tblPr firstRow="1" firstCol="1" bandRow="1">
                <a:tableStyleId>{5C22544A-7EE6-4342-B048-85BDC9FD1C3A}</a:tableStyleId>
              </a:tblPr>
              <a:tblGrid>
                <a:gridCol w="3501976">
                  <a:extLst>
                    <a:ext uri="{9D8B030D-6E8A-4147-A177-3AD203B41FA5}">
                      <a16:colId xmlns:a16="http://schemas.microsoft.com/office/drawing/2014/main" val="20000"/>
                    </a:ext>
                  </a:extLst>
                </a:gridCol>
                <a:gridCol w="5093784">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1335974">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401140">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spTree>
    <p:extLst>
      <p:ext uri="{BB962C8B-B14F-4D97-AF65-F5344CB8AC3E}">
        <p14:creationId xmlns:p14="http://schemas.microsoft.com/office/powerpoint/2010/main" val="1840473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45</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77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3B5D"/>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3B5D"/>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3B5D"/>
                </a:solidFill>
                <a:latin typeface="Century Gothic"/>
                <a:hlinkClick r:id="rId4">
                  <a:extLst>
                    <a:ext uri="{A12FA001-AC4F-418D-AE19-62706E023703}">
                      <ahyp:hlinkClr xmlns:ahyp="http://schemas.microsoft.com/office/drawing/2018/hyperlinkcolor" val="tx"/>
                    </a:ext>
                  </a:extLst>
                </a:hlinkClick>
              </a:rPr>
              <a:t>Department of Labor TEGL 10-16 Change 2 Performance Accountability</a:t>
            </a:r>
            <a:endParaRPr lang="en-US" altLang="en-US" sz="2500" dirty="0">
              <a:solidFill>
                <a:srgbClr val="003B5D"/>
              </a:solidFill>
              <a:latin typeface="Century Gothic"/>
            </a:endParaRPr>
          </a:p>
          <a:p>
            <a:pPr>
              <a:lnSpc>
                <a:spcPct val="110000"/>
              </a:lnSpc>
            </a:pPr>
            <a:r>
              <a:rPr lang="en-US" sz="2500" dirty="0">
                <a:solidFill>
                  <a:srgbClr val="003B5D"/>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3B5D"/>
              </a:solidFill>
              <a:latin typeface="Century Gothic"/>
            </a:endParaRPr>
          </a:p>
          <a:p>
            <a:pPr>
              <a:lnSpc>
                <a:spcPct val="110000"/>
              </a:lnSpc>
            </a:pPr>
            <a:r>
              <a:rPr lang="en-US" sz="2500" dirty="0">
                <a:solidFill>
                  <a:srgbClr val="003B5D"/>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3B5D"/>
              </a:solidFill>
              <a:latin typeface="Century Gothic"/>
            </a:endParaRPr>
          </a:p>
          <a:p>
            <a:pPr>
              <a:lnSpc>
                <a:spcPct val="110000"/>
              </a:lnSpc>
            </a:pPr>
            <a:r>
              <a:rPr lang="en-US" altLang="en-US" sz="2500" dirty="0">
                <a:solidFill>
                  <a:srgbClr val="003B5D"/>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3B5D"/>
              </a:solidFill>
              <a:latin typeface="Century Gothic"/>
            </a:endParaRPr>
          </a:p>
          <a:p>
            <a:pPr>
              <a:lnSpc>
                <a:spcPct val="110000"/>
              </a:lnSpc>
            </a:pPr>
            <a:r>
              <a:rPr lang="en-US" altLang="en-US" sz="2500" dirty="0">
                <a:solidFill>
                  <a:srgbClr val="003B5D"/>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3B5D"/>
              </a:solidFill>
              <a:latin typeface="Century Gothic"/>
            </a:endParaRPr>
          </a:p>
          <a:p>
            <a:pPr>
              <a:lnSpc>
                <a:spcPct val="110000"/>
              </a:lnSpc>
            </a:pPr>
            <a:r>
              <a:rPr lang="en-US" sz="2500" dirty="0" err="1">
                <a:solidFill>
                  <a:srgbClr val="003B5D"/>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3B5D"/>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altLang="en-US" sz="2500" dirty="0">
              <a:solidFill>
                <a:srgbClr val="003B5D"/>
              </a:solidFill>
              <a:latin typeface="Century Gothic"/>
            </a:endParaRPr>
          </a:p>
          <a:p>
            <a:pPr lvl="1" indent="-287020"/>
            <a:endParaRPr lang="en-US" altLang="en-US" sz="2100" b="1" dirty="0">
              <a:solidFill>
                <a:schemeClr val="accent6"/>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46</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5</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881250222"/>
              </p:ext>
            </p:extLst>
          </p:nvPr>
        </p:nvGraphicFramePr>
        <p:xfrm>
          <a:off x="-13252" y="1226338"/>
          <a:ext cx="9157251" cy="4946202"/>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76652">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2022 - June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2022 - Dec 2022</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2022 - June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2022 - Dec 2022</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61801">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637343">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2022 – Dec 2022</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Tree>
    <p:extLst>
      <p:ext uri="{BB962C8B-B14F-4D97-AF65-F5344CB8AC3E}">
        <p14:creationId xmlns:p14="http://schemas.microsoft.com/office/powerpoint/2010/main" val="176466516"/>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3308667956"/>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2022</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6</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74841052"/>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UI 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TEGL 26-16 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b="1" dirty="0">
                <a:solidFill>
                  <a:srgbClr val="0000FF"/>
                </a:solidFill>
                <a:latin typeface="Century Gothic"/>
                <a:hlinkClick r:id="rId3">
                  <a:extLst>
                    <a:ext uri="{A12FA001-AC4F-418D-AE19-62706E023703}">
                      <ahyp:hlinkClr xmlns:ahyp="http://schemas.microsoft.com/office/drawing/2018/hyperlinkcolor" val="tx"/>
                    </a:ext>
                  </a:extLst>
                </a:hlinkClick>
              </a:rPr>
              <a:t>Career Center Performance Report</a:t>
            </a:r>
            <a:r>
              <a:rPr lang="en-US" sz="3400" b="1"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352338"/>
            <a:ext cx="8422018" cy="533400"/>
          </a:xfrm>
        </p:spPr>
        <p:txBody>
          <a:bodyPr/>
          <a:lstStyle/>
          <a:p>
            <a:r>
              <a:rPr lang="en-US" dirty="0">
                <a:solidFill>
                  <a:srgbClr val="003B5D"/>
                </a:solidFill>
                <a:latin typeface="Century Gothic"/>
              </a:rPr>
              <a:t>Retention Services in MOSES</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
        <p:nvSpPr>
          <p:cNvPr id="7" name="TextBox 6"/>
          <p:cNvSpPr txBox="1"/>
          <p:nvPr/>
        </p:nvSpPr>
        <p:spPr>
          <a:xfrm>
            <a:off x="791048" y="1207532"/>
            <a:ext cx="7472404" cy="369332"/>
          </a:xfrm>
          <a:prstGeom prst="rect">
            <a:avLst/>
          </a:prstGeom>
          <a:noFill/>
        </p:spPr>
        <p:txBody>
          <a:bodyPr wrap="square" lIns="91440" tIns="45720" rIns="91440" bIns="45720" rtlCol="0" anchor="t">
            <a:spAutoFit/>
          </a:bodyPr>
          <a:lstStyle/>
          <a:p>
            <a:r>
              <a:rPr lang="en-US" b="1" dirty="0">
                <a:latin typeface="Century Gothic"/>
              </a:rPr>
              <a:t>Retention Services (Month 6/2</a:t>
            </a:r>
            <a:r>
              <a:rPr lang="en-US" b="1" baseline="30000" dirty="0">
                <a:latin typeface="Century Gothic"/>
              </a:rPr>
              <a:t>nd</a:t>
            </a:r>
            <a:r>
              <a:rPr lang="en-US" b="1" dirty="0">
                <a:latin typeface="Century Gothic"/>
              </a:rPr>
              <a:t> Quarter After Exit)</a:t>
            </a:r>
          </a:p>
        </p:txBody>
      </p:sp>
      <p:pic>
        <p:nvPicPr>
          <p:cNvPr id="4" name="Picture 3">
            <a:extLst>
              <a:ext uri="{FF2B5EF4-FFF2-40B4-BE49-F238E27FC236}">
                <a16:creationId xmlns:a16="http://schemas.microsoft.com/office/drawing/2014/main" id="{285B96D1-B95D-4F39-9A5E-A342A6358EF4}"/>
              </a:ext>
            </a:extLst>
          </p:cNvPr>
          <p:cNvPicPr>
            <a:picLocks noChangeAspect="1"/>
          </p:cNvPicPr>
          <p:nvPr/>
        </p:nvPicPr>
        <p:blipFill>
          <a:blip r:embed="rId3"/>
          <a:stretch>
            <a:fillRect/>
          </a:stretch>
        </p:blipFill>
        <p:spPr>
          <a:xfrm>
            <a:off x="791047" y="1576864"/>
            <a:ext cx="7738308" cy="452675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7DE4FC3-7693-D5E4-E6A3-C3E299AE4641}"/>
                  </a:ext>
                </a:extLst>
              </p14:cNvPr>
              <p14:cNvContentPartPr/>
              <p14:nvPr/>
            </p14:nvContentPartPr>
            <p14:xfrm>
              <a:off x="4908888" y="2191896"/>
              <a:ext cx="442800" cy="59400"/>
            </p14:xfrm>
          </p:contentPart>
        </mc:Choice>
        <mc:Fallback xmlns="">
          <p:pic>
            <p:nvPicPr>
              <p:cNvPr id="3" name="Ink 2">
                <a:extLst>
                  <a:ext uri="{FF2B5EF4-FFF2-40B4-BE49-F238E27FC236}">
                    <a16:creationId xmlns:a16="http://schemas.microsoft.com/office/drawing/2014/main" id="{D7DE4FC3-7693-D5E4-E6A3-C3E299AE4641}"/>
                  </a:ext>
                </a:extLst>
              </p:cNvPr>
              <p:cNvPicPr/>
              <p:nvPr/>
            </p:nvPicPr>
            <p:blipFill>
              <a:blip r:embed="rId5"/>
              <a:stretch>
                <a:fillRect/>
              </a:stretch>
            </p:blipFill>
            <p:spPr>
              <a:xfrm>
                <a:off x="4873248" y="2120256"/>
                <a:ext cx="514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F196BDD-FF8F-CB34-68FB-1269C50000A7}"/>
                  </a:ext>
                </a:extLst>
              </p14:cNvPr>
              <p14:cNvContentPartPr/>
              <p14:nvPr/>
            </p14:nvContentPartPr>
            <p14:xfrm>
              <a:off x="1006848" y="2406096"/>
              <a:ext cx="410760" cy="55800"/>
            </p14:xfrm>
          </p:contentPart>
        </mc:Choice>
        <mc:Fallback xmlns="">
          <p:pic>
            <p:nvPicPr>
              <p:cNvPr id="5" name="Ink 4">
                <a:extLst>
                  <a:ext uri="{FF2B5EF4-FFF2-40B4-BE49-F238E27FC236}">
                    <a16:creationId xmlns:a16="http://schemas.microsoft.com/office/drawing/2014/main" id="{8F196BDD-FF8F-CB34-68FB-1269C50000A7}"/>
                  </a:ext>
                </a:extLst>
              </p:cNvPr>
              <p:cNvPicPr/>
              <p:nvPr/>
            </p:nvPicPr>
            <p:blipFill>
              <a:blip r:embed="rId7"/>
              <a:stretch>
                <a:fillRect/>
              </a:stretch>
            </p:blipFill>
            <p:spPr>
              <a:xfrm>
                <a:off x="971208" y="2334096"/>
                <a:ext cx="482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08B4BC7-F9D7-D41F-AF9C-3D9877AA0609}"/>
                  </a:ext>
                </a:extLst>
              </p14:cNvPr>
              <p14:cNvContentPartPr/>
              <p14:nvPr/>
            </p14:nvContentPartPr>
            <p14:xfrm>
              <a:off x="7818768" y="3539016"/>
              <a:ext cx="411120" cy="84600"/>
            </p14:xfrm>
          </p:contentPart>
        </mc:Choice>
        <mc:Fallback xmlns="">
          <p:pic>
            <p:nvPicPr>
              <p:cNvPr id="8" name="Ink 7">
                <a:extLst>
                  <a:ext uri="{FF2B5EF4-FFF2-40B4-BE49-F238E27FC236}">
                    <a16:creationId xmlns:a16="http://schemas.microsoft.com/office/drawing/2014/main" id="{608B4BC7-F9D7-D41F-AF9C-3D9877AA0609}"/>
                  </a:ext>
                </a:extLst>
              </p:cNvPr>
              <p:cNvPicPr/>
              <p:nvPr/>
            </p:nvPicPr>
            <p:blipFill>
              <a:blip r:embed="rId9"/>
              <a:stretch>
                <a:fillRect/>
              </a:stretch>
            </p:blipFill>
            <p:spPr>
              <a:xfrm>
                <a:off x="7782768" y="3467016"/>
                <a:ext cx="482760" cy="228240"/>
              </a:xfrm>
              <a:prstGeom prst="rect">
                <a:avLst/>
              </a:prstGeom>
            </p:spPr>
          </p:pic>
        </mc:Fallback>
      </mc:AlternateContent>
    </p:spTree>
    <p:extLst>
      <p:ext uri="{BB962C8B-B14F-4D97-AF65-F5344CB8AC3E}">
        <p14:creationId xmlns:p14="http://schemas.microsoft.com/office/powerpoint/2010/main" val="183727393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mechatronics and after discussing the details with her, enrolls Nancy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2022 and gets a job immediately. In August 2022,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9</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3" ma:contentTypeDescription="Create a new document." ma:contentTypeScope="" ma:versionID="4ccd5fec87bb589b49fa2114b598a805">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5aaf55d1f680d4633f2c9e1cf4b1ef14"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0B3830-5803-4F9C-9616-5A6DC5F78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0DB64-A226-449F-98E7-33C9BDFA1F68}">
  <ds:schemaRefs>
    <ds:schemaRef ds:uri="57c4ec8b-a22b-49c8-bff1-1ccfcb8122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c3c36e-fc25-4c3d-aaae-22fd2ed05591"/>
    <ds:schemaRef ds:uri="http://www.w3.org/XML/1998/namespace"/>
    <ds:schemaRef ds:uri="http://purl.org/dc/dcmitype/"/>
  </ds:schemaRefs>
</ds:datastoreItem>
</file>

<file path=customXml/itemProps3.xml><?xml version="1.0" encoding="utf-8"?>
<ds:datastoreItem xmlns:ds="http://schemas.openxmlformats.org/officeDocument/2006/customXml" ds:itemID="{DFD53719-307A-463C-AFA4-A715F1D2F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8251</TotalTime>
  <Words>4754</Words>
  <Application>Microsoft Office PowerPoint</Application>
  <PresentationFormat>On-screen Show (4:3)</PresentationFormat>
  <Paragraphs>546</Paragraphs>
  <Slides>46</Slides>
  <Notes>34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Century Gothic</vt:lpstr>
      <vt:lpstr>Courier New</vt:lpstr>
      <vt:lpstr>Georgia</vt:lpstr>
      <vt:lpstr>inherit</vt:lpstr>
      <vt:lpstr>Lucida Grande</vt:lpstr>
      <vt:lpstr>Questrial</vt:lpstr>
      <vt:lpstr>Wingdings</vt:lpstr>
      <vt:lpstr>Office Theme</vt:lpstr>
      <vt:lpstr>PowerPoint Presentation</vt:lpstr>
      <vt:lpstr>PowerPoint Presentation</vt:lpstr>
      <vt:lpstr> </vt:lpstr>
      <vt:lpstr> </vt:lpstr>
      <vt:lpstr>WIOA Performance Indicators</vt:lpstr>
      <vt:lpstr>WIOA Performance Indicators</vt:lpstr>
      <vt:lpstr>WIOA Performance Indicators</vt:lpstr>
      <vt:lpstr>Retention Services in MOSES</vt:lpstr>
      <vt:lpstr>Employment 2nd Quarter After Exit Scenario</vt:lpstr>
      <vt:lpstr>WIOA Performance Indicators</vt:lpstr>
      <vt:lpstr>WIOA Performance Indicators</vt:lpstr>
      <vt:lpstr>Retention Services in MOSES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WIOA Performance Indicators Measurable Skill Gains</vt:lpstr>
      <vt:lpstr>Measurable Skill Gain Scenario</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1259</cp:revision>
  <cp:lastPrinted>2018-09-06T11:57:44Z</cp:lastPrinted>
  <dcterms:created xsi:type="dcterms:W3CDTF">2018-04-17T17:15:10Z</dcterms:created>
  <dcterms:modified xsi:type="dcterms:W3CDTF">2023-10-05T12:15:22Z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