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3.xml" ContentType="application/inkml+xml"/>
  <Override PartName="/ppt/ink/ink4.xml" ContentType="application/inkml+xml"/>
  <Override PartName="/ppt/notesSlides/notesSlide20.xml" ContentType="application/vnd.openxmlformats-officedocument.presentationml.notesSlide+xml"/>
  <Override PartName="/ppt/ink/ink5.xml" ContentType="application/inkml+xml"/>
  <Override PartName="/ppt/ink/ink6.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9" r:id="rId5"/>
  </p:sldMasterIdLst>
  <p:notesMasterIdLst>
    <p:notesMasterId r:id="rId47"/>
  </p:notesMasterIdLst>
  <p:handoutMasterIdLst>
    <p:handoutMasterId r:id="rId48"/>
  </p:handoutMasterIdLst>
  <p:sldIdLst>
    <p:sldId id="348" r:id="rId6"/>
    <p:sldId id="256" r:id="rId7"/>
    <p:sldId id="288" r:id="rId8"/>
    <p:sldId id="306" r:id="rId9"/>
    <p:sldId id="289" r:id="rId10"/>
    <p:sldId id="290" r:id="rId11"/>
    <p:sldId id="291" r:id="rId12"/>
    <p:sldId id="292" r:id="rId13"/>
    <p:sldId id="293" r:id="rId14"/>
    <p:sldId id="294" r:id="rId15"/>
    <p:sldId id="295" r:id="rId16"/>
    <p:sldId id="296" r:id="rId17"/>
    <p:sldId id="338" r:id="rId18"/>
    <p:sldId id="346" r:id="rId19"/>
    <p:sldId id="332" r:id="rId20"/>
    <p:sldId id="297" r:id="rId21"/>
    <p:sldId id="344" r:id="rId22"/>
    <p:sldId id="345" r:id="rId23"/>
    <p:sldId id="321" r:id="rId24"/>
    <p:sldId id="310" r:id="rId25"/>
    <p:sldId id="324" r:id="rId26"/>
    <p:sldId id="308" r:id="rId27"/>
    <p:sldId id="331" r:id="rId28"/>
    <p:sldId id="328" r:id="rId29"/>
    <p:sldId id="342" r:id="rId30"/>
    <p:sldId id="339" r:id="rId31"/>
    <p:sldId id="340" r:id="rId32"/>
    <p:sldId id="341" r:id="rId33"/>
    <p:sldId id="318" r:id="rId34"/>
    <p:sldId id="319" r:id="rId35"/>
    <p:sldId id="320" r:id="rId36"/>
    <p:sldId id="326" r:id="rId37"/>
    <p:sldId id="302" r:id="rId38"/>
    <p:sldId id="350" r:id="rId39"/>
    <p:sldId id="349" r:id="rId40"/>
    <p:sldId id="303" r:id="rId41"/>
    <p:sldId id="335" r:id="rId42"/>
    <p:sldId id="316" r:id="rId43"/>
    <p:sldId id="301" r:id="rId44"/>
    <p:sldId id="323" r:id="rId45"/>
    <p:sldId id="333"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hard, Sacha (EOL)" initials="SS(" lastIdx="0" clrIdx="0">
    <p:extLst>
      <p:ext uri="{19B8F6BF-5375-455C-9EA6-DF929625EA0E}">
        <p15:presenceInfo xmlns:p15="http://schemas.microsoft.com/office/powerpoint/2012/main" userId="S-1-5-21-1658530693-61222013-1235820382-52901" providerId="AD"/>
      </p:ext>
    </p:extLst>
  </p:cmAuthor>
  <p:cmAuthor id="2" name="Stadhard, Sacha (EOL)" initials="S(" lastIdx="3" clrIdx="1">
    <p:extLst>
      <p:ext uri="{19B8F6BF-5375-455C-9EA6-DF929625EA0E}">
        <p15:presenceInfo xmlns:p15="http://schemas.microsoft.com/office/powerpoint/2012/main" userId="S::sacha.stadhard@detma.org::fba5cd91-7722-40f5-88cf-02dbb42025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651"/>
    <a:srgbClr val="139876"/>
    <a:srgbClr val="7D3379"/>
    <a:srgbClr val="53A4CF"/>
    <a:srgbClr val="112638"/>
    <a:srgbClr val="45A78E"/>
    <a:srgbClr val="042B4A"/>
    <a:srgbClr val="426480"/>
    <a:srgbClr val="42647F"/>
    <a:srgbClr val="FAA7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4B495-C0B3-40BB-BDD4-F7D85C03DA4C}" v="34" dt="2023-07-11T15:29:58.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3" autoAdjust="0"/>
    <p:restoredTop sz="94660"/>
  </p:normalViewPr>
  <p:slideViewPr>
    <p:cSldViewPr snapToGrid="0" snapToObjects="1">
      <p:cViewPr varScale="1">
        <p:scale>
          <a:sx n="68" d="100"/>
          <a:sy n="68" d="100"/>
        </p:scale>
        <p:origin x="1736" y="5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ourneau, Brenda (DCS)" userId="d6661df6-1f99-4025-ac1e-1f63cb727339" providerId="ADAL" clId="{7044B495-C0B3-40BB-BDD4-F7D85C03DA4C}"/>
    <pc:docChg chg="undo custSel addSld modSld">
      <pc:chgData name="Letourneau, Brenda (DCS)" userId="d6661df6-1f99-4025-ac1e-1f63cb727339" providerId="ADAL" clId="{7044B495-C0B3-40BB-BDD4-F7D85C03DA4C}" dt="2023-07-12T13:29:40.220" v="1398" actId="6549"/>
      <pc:docMkLst>
        <pc:docMk/>
      </pc:docMkLst>
      <pc:sldChg chg="modSp mod">
        <pc:chgData name="Letourneau, Brenda (DCS)" userId="d6661df6-1f99-4025-ac1e-1f63cb727339" providerId="ADAL" clId="{7044B495-C0B3-40BB-BDD4-F7D85C03DA4C}" dt="2023-07-10T17:58:26.056" v="299" actId="20577"/>
        <pc:sldMkLst>
          <pc:docMk/>
          <pc:sldMk cId="2835402444" sldId="288"/>
        </pc:sldMkLst>
        <pc:spChg chg="mod">
          <ac:chgData name="Letourneau, Brenda (DCS)" userId="d6661df6-1f99-4025-ac1e-1f63cb727339" providerId="ADAL" clId="{7044B495-C0B3-40BB-BDD4-F7D85C03DA4C}" dt="2023-07-10T17:58:26.056" v="299" actId="20577"/>
          <ac:spMkLst>
            <pc:docMk/>
            <pc:sldMk cId="2835402444" sldId="288"/>
            <ac:spMk id="4" creationId="{00000000-0000-0000-0000-000000000000}"/>
          </ac:spMkLst>
        </pc:spChg>
      </pc:sldChg>
      <pc:sldChg chg="modSp mod">
        <pc:chgData name="Letourneau, Brenda (DCS)" userId="d6661df6-1f99-4025-ac1e-1f63cb727339" providerId="ADAL" clId="{7044B495-C0B3-40BB-BDD4-F7D85C03DA4C}" dt="2023-07-10T18:05:07.918" v="399" actId="12"/>
        <pc:sldMkLst>
          <pc:docMk/>
          <pc:sldMk cId="3169661521" sldId="289"/>
        </pc:sldMkLst>
        <pc:spChg chg="mod">
          <ac:chgData name="Letourneau, Brenda (DCS)" userId="d6661df6-1f99-4025-ac1e-1f63cb727339" providerId="ADAL" clId="{7044B495-C0B3-40BB-BDD4-F7D85C03DA4C}" dt="2023-07-10T18:05:07.918" v="399" actId="12"/>
          <ac:spMkLst>
            <pc:docMk/>
            <pc:sldMk cId="3169661521" sldId="289"/>
            <ac:spMk id="4" creationId="{00000000-0000-0000-0000-000000000000}"/>
          </ac:spMkLst>
        </pc:spChg>
      </pc:sldChg>
      <pc:sldChg chg="modSp mod">
        <pc:chgData name="Letourneau, Brenda (DCS)" userId="d6661df6-1f99-4025-ac1e-1f63cb727339" providerId="ADAL" clId="{7044B495-C0B3-40BB-BDD4-F7D85C03DA4C}" dt="2023-07-10T18:11:12.840" v="419" actId="20577"/>
        <pc:sldMkLst>
          <pc:docMk/>
          <pc:sldMk cId="5164152" sldId="290"/>
        </pc:sldMkLst>
        <pc:spChg chg="mod">
          <ac:chgData name="Letourneau, Brenda (DCS)" userId="d6661df6-1f99-4025-ac1e-1f63cb727339" providerId="ADAL" clId="{7044B495-C0B3-40BB-BDD4-F7D85C03DA4C}" dt="2023-07-10T18:11:12.840" v="419" actId="20577"/>
          <ac:spMkLst>
            <pc:docMk/>
            <pc:sldMk cId="5164152" sldId="290"/>
            <ac:spMk id="4" creationId="{00000000-0000-0000-0000-000000000000}"/>
          </ac:spMkLst>
        </pc:spChg>
      </pc:sldChg>
      <pc:sldChg chg="modSp mod">
        <pc:chgData name="Letourneau, Brenda (DCS)" userId="d6661df6-1f99-4025-ac1e-1f63cb727339" providerId="ADAL" clId="{7044B495-C0B3-40BB-BDD4-F7D85C03DA4C}" dt="2023-07-10T18:14:11.493" v="464" actId="6549"/>
        <pc:sldMkLst>
          <pc:docMk/>
          <pc:sldMk cId="18874149" sldId="291"/>
        </pc:sldMkLst>
        <pc:spChg chg="mod">
          <ac:chgData name="Letourneau, Brenda (DCS)" userId="d6661df6-1f99-4025-ac1e-1f63cb727339" providerId="ADAL" clId="{7044B495-C0B3-40BB-BDD4-F7D85C03DA4C}" dt="2023-07-10T18:14:11.493" v="464" actId="6549"/>
          <ac:spMkLst>
            <pc:docMk/>
            <pc:sldMk cId="18874149" sldId="291"/>
            <ac:spMk id="4" creationId="{00000000-0000-0000-0000-000000000000}"/>
          </ac:spMkLst>
        </pc:spChg>
      </pc:sldChg>
      <pc:sldChg chg="modSp mod">
        <pc:chgData name="Letourneau, Brenda (DCS)" userId="d6661df6-1f99-4025-ac1e-1f63cb727339" providerId="ADAL" clId="{7044B495-C0B3-40BB-BDD4-F7D85C03DA4C}" dt="2023-07-10T18:15:45.940" v="471" actId="20577"/>
        <pc:sldMkLst>
          <pc:docMk/>
          <pc:sldMk cId="461828924" sldId="292"/>
        </pc:sldMkLst>
        <pc:spChg chg="mod">
          <ac:chgData name="Letourneau, Brenda (DCS)" userId="d6661df6-1f99-4025-ac1e-1f63cb727339" providerId="ADAL" clId="{7044B495-C0B3-40BB-BDD4-F7D85C03DA4C}" dt="2023-07-10T18:15:45.940" v="471" actId="20577"/>
          <ac:spMkLst>
            <pc:docMk/>
            <pc:sldMk cId="461828924" sldId="292"/>
            <ac:spMk id="4" creationId="{00000000-0000-0000-0000-000000000000}"/>
          </ac:spMkLst>
        </pc:spChg>
      </pc:sldChg>
      <pc:sldChg chg="modSp mod modNotesTx">
        <pc:chgData name="Letourneau, Brenda (DCS)" userId="d6661df6-1f99-4025-ac1e-1f63cb727339" providerId="ADAL" clId="{7044B495-C0B3-40BB-BDD4-F7D85C03DA4C}" dt="2023-07-10T18:19:44.758" v="496" actId="20577"/>
        <pc:sldMkLst>
          <pc:docMk/>
          <pc:sldMk cId="948975117" sldId="293"/>
        </pc:sldMkLst>
        <pc:spChg chg="mod">
          <ac:chgData name="Letourneau, Brenda (DCS)" userId="d6661df6-1f99-4025-ac1e-1f63cb727339" providerId="ADAL" clId="{7044B495-C0B3-40BB-BDD4-F7D85C03DA4C}" dt="2023-07-10T18:18:30.486" v="480" actId="20577"/>
          <ac:spMkLst>
            <pc:docMk/>
            <pc:sldMk cId="948975117" sldId="293"/>
            <ac:spMk id="4" creationId="{00000000-0000-0000-0000-000000000000}"/>
          </ac:spMkLst>
        </pc:spChg>
      </pc:sldChg>
      <pc:sldChg chg="modNotesTx">
        <pc:chgData name="Letourneau, Brenda (DCS)" userId="d6661df6-1f99-4025-ac1e-1f63cb727339" providerId="ADAL" clId="{7044B495-C0B3-40BB-BDD4-F7D85C03DA4C}" dt="2023-07-10T18:23:45.119" v="643" actId="20577"/>
        <pc:sldMkLst>
          <pc:docMk/>
          <pc:sldMk cId="3187724537" sldId="294"/>
        </pc:sldMkLst>
      </pc:sldChg>
      <pc:sldChg chg="modSp mod modNotesTx">
        <pc:chgData name="Letourneau, Brenda (DCS)" userId="d6661df6-1f99-4025-ac1e-1f63cb727339" providerId="ADAL" clId="{7044B495-C0B3-40BB-BDD4-F7D85C03DA4C}" dt="2023-07-11T15:31:37.335" v="1395" actId="20577"/>
        <pc:sldMkLst>
          <pc:docMk/>
          <pc:sldMk cId="3779068254" sldId="295"/>
        </pc:sldMkLst>
        <pc:spChg chg="mod">
          <ac:chgData name="Letourneau, Brenda (DCS)" userId="d6661df6-1f99-4025-ac1e-1f63cb727339" providerId="ADAL" clId="{7044B495-C0B3-40BB-BDD4-F7D85C03DA4C}" dt="2023-07-11T15:31:37.335" v="1395" actId="20577"/>
          <ac:spMkLst>
            <pc:docMk/>
            <pc:sldMk cId="3779068254" sldId="295"/>
            <ac:spMk id="4" creationId="{00000000-0000-0000-0000-000000000000}"/>
          </ac:spMkLst>
        </pc:spChg>
      </pc:sldChg>
      <pc:sldChg chg="addSp delSp modSp mod">
        <pc:chgData name="Letourneau, Brenda (DCS)" userId="d6661df6-1f99-4025-ac1e-1f63cb727339" providerId="ADAL" clId="{7044B495-C0B3-40BB-BDD4-F7D85C03DA4C}" dt="2023-07-11T15:26:44.549" v="1376" actId="9405"/>
        <pc:sldMkLst>
          <pc:docMk/>
          <pc:sldMk cId="2968956915" sldId="302"/>
        </pc:sldMkLst>
        <pc:spChg chg="mod">
          <ac:chgData name="Letourneau, Brenda (DCS)" userId="d6661df6-1f99-4025-ac1e-1f63cb727339" providerId="ADAL" clId="{7044B495-C0B3-40BB-BDD4-F7D85C03DA4C}" dt="2023-07-11T15:20:11.142" v="1259" actId="20577"/>
          <ac:spMkLst>
            <pc:docMk/>
            <pc:sldMk cId="2968956915" sldId="302"/>
            <ac:spMk id="2" creationId="{00000000-0000-0000-0000-000000000000}"/>
          </ac:spMkLst>
        </pc:spChg>
        <pc:spChg chg="del">
          <ac:chgData name="Letourneau, Brenda (DCS)" userId="d6661df6-1f99-4025-ac1e-1f63cb727339" providerId="ADAL" clId="{7044B495-C0B3-40BB-BDD4-F7D85C03DA4C}" dt="2023-07-11T15:16:45.190" v="1159" actId="478"/>
          <ac:spMkLst>
            <pc:docMk/>
            <pc:sldMk cId="2968956915" sldId="302"/>
            <ac:spMk id="4" creationId="{00000000-0000-0000-0000-000000000000}"/>
          </ac:spMkLst>
        </pc:spChg>
        <pc:spChg chg="add del mod">
          <ac:chgData name="Letourneau, Brenda (DCS)" userId="d6661df6-1f99-4025-ac1e-1f63cb727339" providerId="ADAL" clId="{7044B495-C0B3-40BB-BDD4-F7D85C03DA4C}" dt="2023-07-11T15:16:56.184" v="1160" actId="931"/>
          <ac:spMkLst>
            <pc:docMk/>
            <pc:sldMk cId="2968956915" sldId="302"/>
            <ac:spMk id="6" creationId="{AC8CA672-F53E-2E3F-D7E1-35879A6F86B4}"/>
          </ac:spMkLst>
        </pc:spChg>
        <pc:picChg chg="add mod modCrop">
          <ac:chgData name="Letourneau, Brenda (DCS)" userId="d6661df6-1f99-4025-ac1e-1f63cb727339" providerId="ADAL" clId="{7044B495-C0B3-40BB-BDD4-F7D85C03DA4C}" dt="2023-07-11T15:21:54.319" v="1332" actId="1076"/>
          <ac:picMkLst>
            <pc:docMk/>
            <pc:sldMk cId="2968956915" sldId="302"/>
            <ac:picMk id="8" creationId="{D70D37F9-23D4-56BC-FAAD-19FC8E26B1D8}"/>
          </ac:picMkLst>
        </pc:picChg>
        <pc:inkChg chg="add del">
          <ac:chgData name="Letourneau, Brenda (DCS)" userId="d6661df6-1f99-4025-ac1e-1f63cb727339" providerId="ADAL" clId="{7044B495-C0B3-40BB-BDD4-F7D85C03DA4C}" dt="2023-07-11T15:26:01.359" v="1365"/>
          <ac:inkMkLst>
            <pc:docMk/>
            <pc:sldMk cId="2968956915" sldId="302"/>
            <ac:inkMk id="9" creationId="{85667D41-1A00-1C3C-BAE9-45F62E1DC2D1}"/>
          </ac:inkMkLst>
        </pc:inkChg>
        <pc:inkChg chg="add del">
          <ac:chgData name="Letourneau, Brenda (DCS)" userId="d6661df6-1f99-4025-ac1e-1f63cb727339" providerId="ADAL" clId="{7044B495-C0B3-40BB-BDD4-F7D85C03DA4C}" dt="2023-07-11T15:26:01.358" v="1364"/>
          <ac:inkMkLst>
            <pc:docMk/>
            <pc:sldMk cId="2968956915" sldId="302"/>
            <ac:inkMk id="10" creationId="{11EA2305-1900-188E-36F3-00707748BF82}"/>
          </ac:inkMkLst>
        </pc:inkChg>
        <pc:inkChg chg="add del">
          <ac:chgData name="Letourneau, Brenda (DCS)" userId="d6661df6-1f99-4025-ac1e-1f63cb727339" providerId="ADAL" clId="{7044B495-C0B3-40BB-BDD4-F7D85C03DA4C}" dt="2023-07-11T15:26:01.359" v="1366"/>
          <ac:inkMkLst>
            <pc:docMk/>
            <pc:sldMk cId="2968956915" sldId="302"/>
            <ac:inkMk id="11" creationId="{D9722BE7-D370-7C6E-86E5-B951D34E8823}"/>
          </ac:inkMkLst>
        </pc:inkChg>
        <pc:inkChg chg="add del">
          <ac:chgData name="Letourneau, Brenda (DCS)" userId="d6661df6-1f99-4025-ac1e-1f63cb727339" providerId="ADAL" clId="{7044B495-C0B3-40BB-BDD4-F7D85C03DA4C}" dt="2023-07-11T15:25:59.775" v="1363"/>
          <ac:inkMkLst>
            <pc:docMk/>
            <pc:sldMk cId="2968956915" sldId="302"/>
            <ac:inkMk id="12" creationId="{46DE76D8-C247-9AE0-CFAB-F7B85B70AF62}"/>
          </ac:inkMkLst>
        </pc:inkChg>
        <pc:inkChg chg="add del">
          <ac:chgData name="Letourneau, Brenda (DCS)" userId="d6661df6-1f99-4025-ac1e-1f63cb727339" providerId="ADAL" clId="{7044B495-C0B3-40BB-BDD4-F7D85C03DA4C}" dt="2023-07-11T15:25:59.774" v="1361"/>
          <ac:inkMkLst>
            <pc:docMk/>
            <pc:sldMk cId="2968956915" sldId="302"/>
            <ac:inkMk id="13" creationId="{80F482B3-63A5-4F52-5A80-DCCDB77AE0B8}"/>
          </ac:inkMkLst>
        </pc:inkChg>
        <pc:inkChg chg="add del">
          <ac:chgData name="Letourneau, Brenda (DCS)" userId="d6661df6-1f99-4025-ac1e-1f63cb727339" providerId="ADAL" clId="{7044B495-C0B3-40BB-BDD4-F7D85C03DA4C}" dt="2023-07-11T15:25:59.774" v="1362"/>
          <ac:inkMkLst>
            <pc:docMk/>
            <pc:sldMk cId="2968956915" sldId="302"/>
            <ac:inkMk id="14" creationId="{36EAF7C1-49A5-D43C-A5B8-D3C0A919BD68}"/>
          </ac:inkMkLst>
        </pc:inkChg>
        <pc:inkChg chg="add del">
          <ac:chgData name="Letourneau, Brenda (DCS)" userId="d6661df6-1f99-4025-ac1e-1f63cb727339" providerId="ADAL" clId="{7044B495-C0B3-40BB-BDD4-F7D85C03DA4C}" dt="2023-07-11T15:26:03.015" v="1373"/>
          <ac:inkMkLst>
            <pc:docMk/>
            <pc:sldMk cId="2968956915" sldId="302"/>
            <ac:inkMk id="15" creationId="{E1026BB1-6A9A-F1AB-A166-328CEF0C5642}"/>
          </ac:inkMkLst>
        </pc:inkChg>
        <pc:inkChg chg="add del">
          <ac:chgData name="Letourneau, Brenda (DCS)" userId="d6661df6-1f99-4025-ac1e-1f63cb727339" providerId="ADAL" clId="{7044B495-C0B3-40BB-BDD4-F7D85C03DA4C}" dt="2023-07-11T15:26:03.014" v="1367"/>
          <ac:inkMkLst>
            <pc:docMk/>
            <pc:sldMk cId="2968956915" sldId="302"/>
            <ac:inkMk id="16" creationId="{07E0C2A9-8C9C-7CC9-7B13-D6B2A94E68B4}"/>
          </ac:inkMkLst>
        </pc:inkChg>
        <pc:inkChg chg="add del">
          <ac:chgData name="Letourneau, Brenda (DCS)" userId="d6661df6-1f99-4025-ac1e-1f63cb727339" providerId="ADAL" clId="{7044B495-C0B3-40BB-BDD4-F7D85C03DA4C}" dt="2023-07-11T15:26:03.015" v="1370"/>
          <ac:inkMkLst>
            <pc:docMk/>
            <pc:sldMk cId="2968956915" sldId="302"/>
            <ac:inkMk id="17" creationId="{F9DC341A-1AA3-090B-BC92-82A5A7D07BE4}"/>
          </ac:inkMkLst>
        </pc:inkChg>
        <pc:inkChg chg="add del">
          <ac:chgData name="Letourneau, Brenda (DCS)" userId="d6661df6-1f99-4025-ac1e-1f63cb727339" providerId="ADAL" clId="{7044B495-C0B3-40BB-BDD4-F7D85C03DA4C}" dt="2023-07-11T15:26:03.015" v="1369"/>
          <ac:inkMkLst>
            <pc:docMk/>
            <pc:sldMk cId="2968956915" sldId="302"/>
            <ac:inkMk id="18" creationId="{88FCA7C1-F410-92CB-9C3A-DA42C6993DD4}"/>
          </ac:inkMkLst>
        </pc:inkChg>
        <pc:inkChg chg="add del">
          <ac:chgData name="Letourneau, Brenda (DCS)" userId="d6661df6-1f99-4025-ac1e-1f63cb727339" providerId="ADAL" clId="{7044B495-C0B3-40BB-BDD4-F7D85C03DA4C}" dt="2023-07-11T15:26:03.015" v="1371"/>
          <ac:inkMkLst>
            <pc:docMk/>
            <pc:sldMk cId="2968956915" sldId="302"/>
            <ac:inkMk id="19" creationId="{EF7C1F53-EFAF-F9FD-DF05-8129E65C899C}"/>
          </ac:inkMkLst>
        </pc:inkChg>
        <pc:inkChg chg="add del">
          <ac:chgData name="Letourneau, Brenda (DCS)" userId="d6661df6-1f99-4025-ac1e-1f63cb727339" providerId="ADAL" clId="{7044B495-C0B3-40BB-BDD4-F7D85C03DA4C}" dt="2023-07-11T15:26:03.015" v="1368"/>
          <ac:inkMkLst>
            <pc:docMk/>
            <pc:sldMk cId="2968956915" sldId="302"/>
            <ac:inkMk id="20" creationId="{51EB771C-40B6-1731-90E5-596E44497BD0}"/>
          </ac:inkMkLst>
        </pc:inkChg>
        <pc:inkChg chg="add del">
          <ac:chgData name="Letourneau, Brenda (DCS)" userId="d6661df6-1f99-4025-ac1e-1f63cb727339" providerId="ADAL" clId="{7044B495-C0B3-40BB-BDD4-F7D85C03DA4C}" dt="2023-07-11T15:26:03.015" v="1372"/>
          <ac:inkMkLst>
            <pc:docMk/>
            <pc:sldMk cId="2968956915" sldId="302"/>
            <ac:inkMk id="21" creationId="{F3D43E15-D857-DC28-32CD-58A882763E9C}"/>
          </ac:inkMkLst>
        </pc:inkChg>
        <pc:inkChg chg="add">
          <ac:chgData name="Letourneau, Brenda (DCS)" userId="d6661df6-1f99-4025-ac1e-1f63cb727339" providerId="ADAL" clId="{7044B495-C0B3-40BB-BDD4-F7D85C03DA4C}" dt="2023-07-11T15:26:21.484" v="1374" actId="9405"/>
          <ac:inkMkLst>
            <pc:docMk/>
            <pc:sldMk cId="2968956915" sldId="302"/>
            <ac:inkMk id="22" creationId="{11C28B2C-7A4B-0E30-CE6C-C54567C090BD}"/>
          </ac:inkMkLst>
        </pc:inkChg>
        <pc:inkChg chg="add">
          <ac:chgData name="Letourneau, Brenda (DCS)" userId="d6661df6-1f99-4025-ac1e-1f63cb727339" providerId="ADAL" clId="{7044B495-C0B3-40BB-BDD4-F7D85C03DA4C}" dt="2023-07-11T15:26:32.138" v="1375" actId="9405"/>
          <ac:inkMkLst>
            <pc:docMk/>
            <pc:sldMk cId="2968956915" sldId="302"/>
            <ac:inkMk id="23" creationId="{B2D3C95C-FBB1-12B8-71D3-899B6FEC90E2}"/>
          </ac:inkMkLst>
        </pc:inkChg>
        <pc:inkChg chg="add">
          <ac:chgData name="Letourneau, Brenda (DCS)" userId="d6661df6-1f99-4025-ac1e-1f63cb727339" providerId="ADAL" clId="{7044B495-C0B3-40BB-BDD4-F7D85C03DA4C}" dt="2023-07-11T15:26:44.549" v="1376" actId="9405"/>
          <ac:inkMkLst>
            <pc:docMk/>
            <pc:sldMk cId="2968956915" sldId="302"/>
            <ac:inkMk id="24" creationId="{F82E2164-17DC-41EF-F8A6-4E6594F41AE9}"/>
          </ac:inkMkLst>
        </pc:inkChg>
      </pc:sldChg>
      <pc:sldChg chg="modSp mod modNotesTx">
        <pc:chgData name="Letourneau, Brenda (DCS)" userId="d6661df6-1f99-4025-ac1e-1f63cb727339" providerId="ADAL" clId="{7044B495-C0B3-40BB-BDD4-F7D85C03DA4C}" dt="2023-07-10T18:03:35.511" v="382" actId="20577"/>
        <pc:sldMkLst>
          <pc:docMk/>
          <pc:sldMk cId="2835965860" sldId="306"/>
        </pc:sldMkLst>
        <pc:spChg chg="mod">
          <ac:chgData name="Letourneau, Brenda (DCS)" userId="d6661df6-1f99-4025-ac1e-1f63cb727339" providerId="ADAL" clId="{7044B495-C0B3-40BB-BDD4-F7D85C03DA4C}" dt="2023-07-10T18:02:51.006" v="321" actId="20577"/>
          <ac:spMkLst>
            <pc:docMk/>
            <pc:sldMk cId="2835965860" sldId="306"/>
            <ac:spMk id="4" creationId="{00000000-0000-0000-0000-000000000000}"/>
          </ac:spMkLst>
        </pc:spChg>
      </pc:sldChg>
      <pc:sldChg chg="modSp mod modNotesTx">
        <pc:chgData name="Letourneau, Brenda (DCS)" userId="d6661df6-1f99-4025-ac1e-1f63cb727339" providerId="ADAL" clId="{7044B495-C0B3-40BB-BDD4-F7D85C03DA4C}" dt="2023-07-10T18:44:37.259" v="740" actId="6549"/>
        <pc:sldMkLst>
          <pc:docMk/>
          <pc:sldMk cId="688529214" sldId="308"/>
        </pc:sldMkLst>
        <pc:spChg chg="mod">
          <ac:chgData name="Letourneau, Brenda (DCS)" userId="d6661df6-1f99-4025-ac1e-1f63cb727339" providerId="ADAL" clId="{7044B495-C0B3-40BB-BDD4-F7D85C03DA4C}" dt="2023-07-10T18:43:29.199" v="695" actId="207"/>
          <ac:spMkLst>
            <pc:docMk/>
            <pc:sldMk cId="688529214" sldId="308"/>
            <ac:spMk id="4" creationId="{00000000-0000-0000-0000-000000000000}"/>
          </ac:spMkLst>
        </pc:spChg>
      </pc:sldChg>
      <pc:sldChg chg="modSp mod">
        <pc:chgData name="Letourneau, Brenda (DCS)" userId="d6661df6-1f99-4025-ac1e-1f63cb727339" providerId="ADAL" clId="{7044B495-C0B3-40BB-BDD4-F7D85C03DA4C}" dt="2023-07-10T18:40:55.874" v="688" actId="20577"/>
        <pc:sldMkLst>
          <pc:docMk/>
          <pc:sldMk cId="1387666823" sldId="310"/>
        </pc:sldMkLst>
        <pc:spChg chg="mod">
          <ac:chgData name="Letourneau, Brenda (DCS)" userId="d6661df6-1f99-4025-ac1e-1f63cb727339" providerId="ADAL" clId="{7044B495-C0B3-40BB-BDD4-F7D85C03DA4C}" dt="2023-07-10T18:40:55.874" v="688" actId="20577"/>
          <ac:spMkLst>
            <pc:docMk/>
            <pc:sldMk cId="1387666823" sldId="310"/>
            <ac:spMk id="4" creationId="{00000000-0000-0000-0000-000000000000}"/>
          </ac:spMkLst>
        </pc:spChg>
      </pc:sldChg>
      <pc:sldChg chg="modNotesTx">
        <pc:chgData name="Letourneau, Brenda (DCS)" userId="d6661df6-1f99-4025-ac1e-1f63cb727339" providerId="ADAL" clId="{7044B495-C0B3-40BB-BDD4-F7D85C03DA4C}" dt="2023-07-10T19:02:12.822" v="1023" actId="6549"/>
        <pc:sldMkLst>
          <pc:docMk/>
          <pc:sldMk cId="2001067011" sldId="316"/>
        </pc:sldMkLst>
      </pc:sldChg>
      <pc:sldChg chg="modSp mod modNotesTx">
        <pc:chgData name="Letourneau, Brenda (DCS)" userId="d6661df6-1f99-4025-ac1e-1f63cb727339" providerId="ADAL" clId="{7044B495-C0B3-40BB-BDD4-F7D85C03DA4C}" dt="2023-07-10T18:59:33.297" v="1022" actId="14100"/>
        <pc:sldMkLst>
          <pc:docMk/>
          <pc:sldMk cId="1257949767" sldId="318"/>
        </pc:sldMkLst>
        <pc:spChg chg="mod">
          <ac:chgData name="Letourneau, Brenda (DCS)" userId="d6661df6-1f99-4025-ac1e-1f63cb727339" providerId="ADAL" clId="{7044B495-C0B3-40BB-BDD4-F7D85C03DA4C}" dt="2023-07-10T18:59:33.297" v="1022" actId="14100"/>
          <ac:spMkLst>
            <pc:docMk/>
            <pc:sldMk cId="1257949767" sldId="318"/>
            <ac:spMk id="2" creationId="{00000000-0000-0000-0000-000000000000}"/>
          </ac:spMkLst>
        </pc:spChg>
      </pc:sldChg>
      <pc:sldChg chg="modTransition">
        <pc:chgData name="Letourneau, Brenda (DCS)" userId="d6661df6-1f99-4025-ac1e-1f63cb727339" providerId="ADAL" clId="{7044B495-C0B3-40BB-BDD4-F7D85C03DA4C}" dt="2023-07-11T13:41:22.291" v="1025"/>
        <pc:sldMkLst>
          <pc:docMk/>
          <pc:sldMk cId="2629856216" sldId="320"/>
        </pc:sldMkLst>
      </pc:sldChg>
      <pc:sldChg chg="modNotesTx">
        <pc:chgData name="Letourneau, Brenda (DCS)" userId="d6661df6-1f99-4025-ac1e-1f63cb727339" providerId="ADAL" clId="{7044B495-C0B3-40BB-BDD4-F7D85C03DA4C}" dt="2023-07-10T18:42:26.687" v="693" actId="20577"/>
        <pc:sldMkLst>
          <pc:docMk/>
          <pc:sldMk cId="3058809439" sldId="324"/>
        </pc:sldMkLst>
      </pc:sldChg>
      <pc:sldChg chg="modTransition">
        <pc:chgData name="Letourneau, Brenda (DCS)" userId="d6661df6-1f99-4025-ac1e-1f63cb727339" providerId="ADAL" clId="{7044B495-C0B3-40BB-BDD4-F7D85C03DA4C}" dt="2023-07-11T13:41:23.844" v="1026"/>
        <pc:sldMkLst>
          <pc:docMk/>
          <pc:sldMk cId="1144470064" sldId="326"/>
        </pc:sldMkLst>
      </pc:sldChg>
      <pc:sldChg chg="addSp mod modTransition modNotesTx">
        <pc:chgData name="Letourneau, Brenda (DCS)" userId="d6661df6-1f99-4025-ac1e-1f63cb727339" providerId="ADAL" clId="{7044B495-C0B3-40BB-BDD4-F7D85C03DA4C}" dt="2023-07-11T15:29:13.793" v="1384" actId="9405"/>
        <pc:sldMkLst>
          <pc:docMk/>
          <pc:sldMk cId="565168169" sldId="328"/>
        </pc:sldMkLst>
        <pc:inkChg chg="add">
          <ac:chgData name="Letourneau, Brenda (DCS)" userId="d6661df6-1f99-4025-ac1e-1f63cb727339" providerId="ADAL" clId="{7044B495-C0B3-40BB-BDD4-F7D85C03DA4C}" dt="2023-07-11T15:28:59.804" v="1383" actId="9405"/>
          <ac:inkMkLst>
            <pc:docMk/>
            <pc:sldMk cId="565168169" sldId="328"/>
            <ac:inkMk id="3" creationId="{39B7BE63-E7D8-73FD-B857-FE2305203709}"/>
          </ac:inkMkLst>
        </pc:inkChg>
        <pc:inkChg chg="add">
          <ac:chgData name="Letourneau, Brenda (DCS)" userId="d6661df6-1f99-4025-ac1e-1f63cb727339" providerId="ADAL" clId="{7044B495-C0B3-40BB-BDD4-F7D85C03DA4C}" dt="2023-07-11T15:29:13.793" v="1384" actId="9405"/>
          <ac:inkMkLst>
            <pc:docMk/>
            <pc:sldMk cId="565168169" sldId="328"/>
            <ac:inkMk id="4" creationId="{EB314E50-AD2B-6985-01BF-3BD918B016D1}"/>
          </ac:inkMkLst>
        </pc:inkChg>
      </pc:sldChg>
      <pc:sldChg chg="modSp mod modNotesTx">
        <pc:chgData name="Letourneau, Brenda (DCS)" userId="d6661df6-1f99-4025-ac1e-1f63cb727339" providerId="ADAL" clId="{7044B495-C0B3-40BB-BDD4-F7D85C03DA4C}" dt="2023-07-10T18:48:45.881" v="845" actId="20577"/>
        <pc:sldMkLst>
          <pc:docMk/>
          <pc:sldMk cId="1493163621" sldId="331"/>
        </pc:sldMkLst>
        <pc:graphicFrameChg chg="modGraphic">
          <ac:chgData name="Letourneau, Brenda (DCS)" userId="d6661df6-1f99-4025-ac1e-1f63cb727339" providerId="ADAL" clId="{7044B495-C0B3-40BB-BDD4-F7D85C03DA4C}" dt="2023-07-10T18:45:45.081" v="742" actId="20577"/>
          <ac:graphicFrameMkLst>
            <pc:docMk/>
            <pc:sldMk cId="1493163621" sldId="331"/>
            <ac:graphicFrameMk id="5" creationId="{00000000-0000-0000-0000-000000000000}"/>
          </ac:graphicFrameMkLst>
        </pc:graphicFrameChg>
        <pc:graphicFrameChg chg="modGraphic">
          <ac:chgData name="Letourneau, Brenda (DCS)" userId="d6661df6-1f99-4025-ac1e-1f63cb727339" providerId="ADAL" clId="{7044B495-C0B3-40BB-BDD4-F7D85C03DA4C}" dt="2023-07-10T18:48:12.944" v="802" actId="20577"/>
          <ac:graphicFrameMkLst>
            <pc:docMk/>
            <pc:sldMk cId="1493163621" sldId="331"/>
            <ac:graphicFrameMk id="6" creationId="{00000000-0000-0000-0000-000000000000}"/>
          </ac:graphicFrameMkLst>
        </pc:graphicFrameChg>
      </pc:sldChg>
      <pc:sldChg chg="modSp mod">
        <pc:chgData name="Letourneau, Brenda (DCS)" userId="d6661df6-1f99-4025-ac1e-1f63cb727339" providerId="ADAL" clId="{7044B495-C0B3-40BB-BDD4-F7D85C03DA4C}" dt="2023-07-12T13:29:40.220" v="1398" actId="6549"/>
        <pc:sldMkLst>
          <pc:docMk/>
          <pc:sldMk cId="2866585044" sldId="332"/>
        </pc:sldMkLst>
        <pc:spChg chg="mod">
          <ac:chgData name="Letourneau, Brenda (DCS)" userId="d6661df6-1f99-4025-ac1e-1f63cb727339" providerId="ADAL" clId="{7044B495-C0B3-40BB-BDD4-F7D85C03DA4C}" dt="2023-07-10T18:31:34.960" v="656" actId="255"/>
          <ac:spMkLst>
            <pc:docMk/>
            <pc:sldMk cId="2866585044" sldId="332"/>
            <ac:spMk id="2" creationId="{00000000-0000-0000-0000-000000000000}"/>
          </ac:spMkLst>
        </pc:spChg>
        <pc:spChg chg="mod">
          <ac:chgData name="Letourneau, Brenda (DCS)" userId="d6661df6-1f99-4025-ac1e-1f63cb727339" providerId="ADAL" clId="{7044B495-C0B3-40BB-BDD4-F7D85C03DA4C}" dt="2023-07-12T13:29:40.220" v="1398" actId="6549"/>
          <ac:spMkLst>
            <pc:docMk/>
            <pc:sldMk cId="2866585044" sldId="332"/>
            <ac:spMk id="4" creationId="{00000000-0000-0000-0000-000000000000}"/>
          </ac:spMkLst>
        </pc:spChg>
        <pc:spChg chg="mod">
          <ac:chgData name="Letourneau, Brenda (DCS)" userId="d6661df6-1f99-4025-ac1e-1f63cb727339" providerId="ADAL" clId="{7044B495-C0B3-40BB-BDD4-F7D85C03DA4C}" dt="2023-07-10T18:31:39.868" v="657" actId="1076"/>
          <ac:spMkLst>
            <pc:docMk/>
            <pc:sldMk cId="2866585044" sldId="332"/>
            <ac:spMk id="5" creationId="{8A86A627-32DB-46A5-8C72-78E78EC76370}"/>
          </ac:spMkLst>
        </pc:spChg>
      </pc:sldChg>
      <pc:sldChg chg="modSp mod">
        <pc:chgData name="Letourneau, Brenda (DCS)" userId="d6661df6-1f99-4025-ac1e-1f63cb727339" providerId="ADAL" clId="{7044B495-C0B3-40BB-BDD4-F7D85C03DA4C}" dt="2023-07-10T13:53:53.690" v="282" actId="20577"/>
        <pc:sldMkLst>
          <pc:docMk/>
          <pc:sldMk cId="2612193328" sldId="335"/>
        </pc:sldMkLst>
        <pc:spChg chg="mod">
          <ac:chgData name="Letourneau, Brenda (DCS)" userId="d6661df6-1f99-4025-ac1e-1f63cb727339" providerId="ADAL" clId="{7044B495-C0B3-40BB-BDD4-F7D85C03DA4C}" dt="2023-07-10T13:53:53.690" v="282" actId="20577"/>
          <ac:spMkLst>
            <pc:docMk/>
            <pc:sldMk cId="2612193328" sldId="335"/>
            <ac:spMk id="4" creationId="{00000000-0000-0000-0000-000000000000}"/>
          </ac:spMkLst>
        </pc:spChg>
      </pc:sldChg>
      <pc:sldChg chg="modSp mod modNotesTx">
        <pc:chgData name="Letourneau, Brenda (DCS)" userId="d6661df6-1f99-4025-ac1e-1f63cb727339" providerId="ADAL" clId="{7044B495-C0B3-40BB-BDD4-F7D85C03DA4C}" dt="2023-07-10T18:27:26.587" v="649" actId="20577"/>
        <pc:sldMkLst>
          <pc:docMk/>
          <pc:sldMk cId="3631045061" sldId="338"/>
        </pc:sldMkLst>
        <pc:spChg chg="mod">
          <ac:chgData name="Letourneau, Brenda (DCS)" userId="d6661df6-1f99-4025-ac1e-1f63cb727339" providerId="ADAL" clId="{7044B495-C0B3-40BB-BDD4-F7D85C03DA4C}" dt="2023-07-10T18:27:26.587" v="649" actId="20577"/>
          <ac:spMkLst>
            <pc:docMk/>
            <pc:sldMk cId="3631045061" sldId="338"/>
            <ac:spMk id="4" creationId="{81B7BA0D-0960-4B6B-B5CD-B6CD5D889FA4}"/>
          </ac:spMkLst>
        </pc:spChg>
      </pc:sldChg>
      <pc:sldChg chg="addSp delSp mod modNotesTx">
        <pc:chgData name="Letourneau, Brenda (DCS)" userId="d6661df6-1f99-4025-ac1e-1f63cb727339" providerId="ADAL" clId="{7044B495-C0B3-40BB-BDD4-F7D85C03DA4C}" dt="2023-07-11T15:27:42.934" v="1380"/>
        <pc:sldMkLst>
          <pc:docMk/>
          <pc:sldMk cId="18465779" sldId="340"/>
        </pc:sldMkLst>
        <pc:inkChg chg="add">
          <ac:chgData name="Letourneau, Brenda (DCS)" userId="d6661df6-1f99-4025-ac1e-1f63cb727339" providerId="ADAL" clId="{7044B495-C0B3-40BB-BDD4-F7D85C03DA4C}" dt="2023-07-11T15:27:12.771" v="1377" actId="9405"/>
          <ac:inkMkLst>
            <pc:docMk/>
            <pc:sldMk cId="18465779" sldId="340"/>
            <ac:inkMk id="4" creationId="{60AD60B2-660F-CFBA-8CC6-4FACD7ADBE3F}"/>
          </ac:inkMkLst>
        </pc:inkChg>
        <pc:inkChg chg="add">
          <ac:chgData name="Letourneau, Brenda (DCS)" userId="d6661df6-1f99-4025-ac1e-1f63cb727339" providerId="ADAL" clId="{7044B495-C0B3-40BB-BDD4-F7D85C03DA4C}" dt="2023-07-11T15:27:22.990" v="1378" actId="9405"/>
          <ac:inkMkLst>
            <pc:docMk/>
            <pc:sldMk cId="18465779" sldId="340"/>
            <ac:inkMk id="6" creationId="{EC2B24B8-DF6A-19E0-F084-8CE6C7FA0B34}"/>
          </ac:inkMkLst>
        </pc:inkChg>
        <pc:inkChg chg="add del">
          <ac:chgData name="Letourneau, Brenda (DCS)" userId="d6661df6-1f99-4025-ac1e-1f63cb727339" providerId="ADAL" clId="{7044B495-C0B3-40BB-BDD4-F7D85C03DA4C}" dt="2023-07-11T15:27:42.934" v="1380"/>
          <ac:inkMkLst>
            <pc:docMk/>
            <pc:sldMk cId="18465779" sldId="340"/>
            <ac:inkMk id="8" creationId="{AE64C37A-3B13-32F9-A152-3ED78569DFC2}"/>
          </ac:inkMkLst>
        </pc:inkChg>
      </pc:sldChg>
      <pc:sldChg chg="addSp mod modNotesTx">
        <pc:chgData name="Letourneau, Brenda (DCS)" userId="d6661df6-1f99-4025-ac1e-1f63cb727339" providerId="ADAL" clId="{7044B495-C0B3-40BB-BDD4-F7D85C03DA4C}" dt="2023-07-11T15:28:13.081" v="1382" actId="9405"/>
        <pc:sldMkLst>
          <pc:docMk/>
          <pc:sldMk cId="1918295385" sldId="341"/>
        </pc:sldMkLst>
        <pc:inkChg chg="add">
          <ac:chgData name="Letourneau, Brenda (DCS)" userId="d6661df6-1f99-4025-ac1e-1f63cb727339" providerId="ADAL" clId="{7044B495-C0B3-40BB-BDD4-F7D85C03DA4C}" dt="2023-07-11T15:27:57.322" v="1381" actId="9405"/>
          <ac:inkMkLst>
            <pc:docMk/>
            <pc:sldMk cId="1918295385" sldId="341"/>
            <ac:inkMk id="2" creationId="{F98DBEB1-331A-F550-D5F1-327CA8B9616A}"/>
          </ac:inkMkLst>
        </pc:inkChg>
        <pc:inkChg chg="add">
          <ac:chgData name="Letourneau, Brenda (DCS)" userId="d6661df6-1f99-4025-ac1e-1f63cb727339" providerId="ADAL" clId="{7044B495-C0B3-40BB-BDD4-F7D85C03DA4C}" dt="2023-07-11T15:28:13.081" v="1382" actId="9405"/>
          <ac:inkMkLst>
            <pc:docMk/>
            <pc:sldMk cId="1918295385" sldId="341"/>
            <ac:inkMk id="4" creationId="{0EF4F63C-E229-DA27-2368-42B43369A45F}"/>
          </ac:inkMkLst>
        </pc:inkChg>
      </pc:sldChg>
      <pc:sldChg chg="modSp mod modNotesTx">
        <pc:chgData name="Letourneau, Brenda (DCS)" userId="d6661df6-1f99-4025-ac1e-1f63cb727339" providerId="ADAL" clId="{7044B495-C0B3-40BB-BDD4-F7D85C03DA4C}" dt="2023-07-10T18:55:01.230" v="990" actId="20577"/>
        <pc:sldMkLst>
          <pc:docMk/>
          <pc:sldMk cId="26515659" sldId="342"/>
        </pc:sldMkLst>
        <pc:spChg chg="mod">
          <ac:chgData name="Letourneau, Brenda (DCS)" userId="d6661df6-1f99-4025-ac1e-1f63cb727339" providerId="ADAL" clId="{7044B495-C0B3-40BB-BDD4-F7D85C03DA4C}" dt="2023-07-10T18:54:28.775" v="976" actId="20577"/>
          <ac:spMkLst>
            <pc:docMk/>
            <pc:sldMk cId="26515659" sldId="342"/>
            <ac:spMk id="4" creationId="{8E5A7AC8-DFDA-4D88-9281-A479B394B6B9}"/>
          </ac:spMkLst>
        </pc:spChg>
      </pc:sldChg>
      <pc:sldChg chg="modSp mod">
        <pc:chgData name="Letourneau, Brenda (DCS)" userId="d6661df6-1f99-4025-ac1e-1f63cb727339" providerId="ADAL" clId="{7044B495-C0B3-40BB-BDD4-F7D85C03DA4C}" dt="2023-07-10T18:38:03.514" v="682" actId="6549"/>
        <pc:sldMkLst>
          <pc:docMk/>
          <pc:sldMk cId="542410079" sldId="345"/>
        </pc:sldMkLst>
        <pc:spChg chg="mod">
          <ac:chgData name="Letourneau, Brenda (DCS)" userId="d6661df6-1f99-4025-ac1e-1f63cb727339" providerId="ADAL" clId="{7044B495-C0B3-40BB-BDD4-F7D85C03DA4C}" dt="2023-07-10T18:38:03.514" v="682" actId="6549"/>
          <ac:spMkLst>
            <pc:docMk/>
            <pc:sldMk cId="542410079" sldId="345"/>
            <ac:spMk id="5" creationId="{41BB4F31-2B0C-4F83-8FD8-BDFA443DEC7A}"/>
          </ac:spMkLst>
        </pc:spChg>
      </pc:sldChg>
      <pc:sldChg chg="modSp mod modNotesTx">
        <pc:chgData name="Letourneau, Brenda (DCS)" userId="d6661df6-1f99-4025-ac1e-1f63cb727339" providerId="ADAL" clId="{7044B495-C0B3-40BB-BDD4-F7D85C03DA4C}" dt="2023-07-11T15:02:24.040" v="1062" actId="20577"/>
        <pc:sldMkLst>
          <pc:docMk/>
          <pc:sldMk cId="2503322430" sldId="346"/>
        </pc:sldMkLst>
        <pc:spChg chg="mod">
          <ac:chgData name="Letourneau, Brenda (DCS)" userId="d6661df6-1f99-4025-ac1e-1f63cb727339" providerId="ADAL" clId="{7044B495-C0B3-40BB-BDD4-F7D85C03DA4C}" dt="2023-07-11T15:02:24.040" v="1062" actId="20577"/>
          <ac:spMkLst>
            <pc:docMk/>
            <pc:sldMk cId="2503322430" sldId="346"/>
            <ac:spMk id="4" creationId="{E6DBF987-A44B-4F3E-84F3-9AB65AA33147}"/>
          </ac:spMkLst>
        </pc:spChg>
      </pc:sldChg>
      <pc:sldChg chg="modSp mod">
        <pc:chgData name="Letourneau, Brenda (DCS)" userId="d6661df6-1f99-4025-ac1e-1f63cb727339" providerId="ADAL" clId="{7044B495-C0B3-40BB-BDD4-F7D85C03DA4C}" dt="2023-07-10T17:57:01.337" v="287" actId="20577"/>
        <pc:sldMkLst>
          <pc:docMk/>
          <pc:sldMk cId="3003812382" sldId="348"/>
        </pc:sldMkLst>
        <pc:spChg chg="mod">
          <ac:chgData name="Letourneau, Brenda (DCS)" userId="d6661df6-1f99-4025-ac1e-1f63cb727339" providerId="ADAL" clId="{7044B495-C0B3-40BB-BDD4-F7D85C03DA4C}" dt="2023-07-10T17:57:01.337" v="287" actId="20577"/>
          <ac:spMkLst>
            <pc:docMk/>
            <pc:sldMk cId="3003812382" sldId="348"/>
            <ac:spMk id="41" creationId="{6D53981B-A047-4338-BF54-97744E7A7925}"/>
          </ac:spMkLst>
        </pc:spChg>
      </pc:sldChg>
      <pc:sldChg chg="add">
        <pc:chgData name="Letourneau, Brenda (DCS)" userId="d6661df6-1f99-4025-ac1e-1f63cb727339" providerId="ADAL" clId="{7044B495-C0B3-40BB-BDD4-F7D85C03DA4C}" dt="2023-07-11T15:16:39.824" v="1158" actId="2890"/>
        <pc:sldMkLst>
          <pc:docMk/>
          <pc:sldMk cId="566392388" sldId="349"/>
        </pc:sldMkLst>
      </pc:sldChg>
      <pc:sldChg chg="addSp delSp modSp add mod">
        <pc:chgData name="Letourneau, Brenda (DCS)" userId="d6661df6-1f99-4025-ac1e-1f63cb727339" providerId="ADAL" clId="{7044B495-C0B3-40BB-BDD4-F7D85C03DA4C}" dt="2023-07-11T15:30:29.821" v="1388" actId="9405"/>
        <pc:sldMkLst>
          <pc:docMk/>
          <pc:sldMk cId="2321359905" sldId="350"/>
        </pc:sldMkLst>
        <pc:spChg chg="mod">
          <ac:chgData name="Letourneau, Brenda (DCS)" userId="d6661df6-1f99-4025-ac1e-1f63cb727339" providerId="ADAL" clId="{7044B495-C0B3-40BB-BDD4-F7D85C03DA4C}" dt="2023-07-11T15:21:06.658" v="1310" actId="313"/>
          <ac:spMkLst>
            <pc:docMk/>
            <pc:sldMk cId="2321359905" sldId="350"/>
            <ac:spMk id="2" creationId="{00000000-0000-0000-0000-000000000000}"/>
          </ac:spMkLst>
        </pc:spChg>
        <pc:spChg chg="add del mod">
          <ac:chgData name="Letourneau, Brenda (DCS)" userId="d6661df6-1f99-4025-ac1e-1f63cb727339" providerId="ADAL" clId="{7044B495-C0B3-40BB-BDD4-F7D85C03DA4C}" dt="2023-07-11T15:21:17.318" v="1312" actId="931"/>
          <ac:spMkLst>
            <pc:docMk/>
            <pc:sldMk cId="2321359905" sldId="350"/>
            <ac:spMk id="5" creationId="{7766BD20-ABB0-71DB-6C55-3516B13B2E81}"/>
          </ac:spMkLst>
        </pc:spChg>
        <pc:picChg chg="add mod modCrop">
          <ac:chgData name="Letourneau, Brenda (DCS)" userId="d6661df6-1f99-4025-ac1e-1f63cb727339" providerId="ADAL" clId="{7044B495-C0B3-40BB-BDD4-F7D85C03DA4C}" dt="2023-07-11T15:23:06.134" v="1343" actId="1076"/>
          <ac:picMkLst>
            <pc:docMk/>
            <pc:sldMk cId="2321359905" sldId="350"/>
            <ac:picMk id="7" creationId="{4C3AD54A-75E2-7FAA-2C21-A7978D13A873}"/>
          </ac:picMkLst>
        </pc:picChg>
        <pc:picChg chg="del">
          <ac:chgData name="Letourneau, Brenda (DCS)" userId="d6661df6-1f99-4025-ac1e-1f63cb727339" providerId="ADAL" clId="{7044B495-C0B3-40BB-BDD4-F7D85C03DA4C}" dt="2023-07-11T15:21:12.413" v="1311" actId="478"/>
          <ac:picMkLst>
            <pc:docMk/>
            <pc:sldMk cId="2321359905" sldId="350"/>
            <ac:picMk id="8" creationId="{D70D37F9-23D4-56BC-FAAD-19FC8E26B1D8}"/>
          </ac:picMkLst>
        </pc:picChg>
        <pc:inkChg chg="del">
          <ac:chgData name="Letourneau, Brenda (DCS)" userId="d6661df6-1f99-4025-ac1e-1f63cb727339" providerId="ADAL" clId="{7044B495-C0B3-40BB-BDD4-F7D85C03DA4C}" dt="2023-07-11T15:21:35.448" v="1327"/>
          <ac:inkMkLst>
            <pc:docMk/>
            <pc:sldMk cId="2321359905" sldId="350"/>
            <ac:inkMk id="9" creationId="{85667D41-1A00-1C3C-BAE9-45F62E1DC2D1}"/>
          </ac:inkMkLst>
        </pc:inkChg>
        <pc:inkChg chg="del">
          <ac:chgData name="Letourneau, Brenda (DCS)" userId="d6661df6-1f99-4025-ac1e-1f63cb727339" providerId="ADAL" clId="{7044B495-C0B3-40BB-BDD4-F7D85C03DA4C}" dt="2023-07-11T15:21:35.447" v="1320"/>
          <ac:inkMkLst>
            <pc:docMk/>
            <pc:sldMk cId="2321359905" sldId="350"/>
            <ac:inkMk id="10" creationId="{11EA2305-1900-188E-36F3-00707748BF82}"/>
          </ac:inkMkLst>
        </pc:inkChg>
        <pc:inkChg chg="del">
          <ac:chgData name="Letourneau, Brenda (DCS)" userId="d6661df6-1f99-4025-ac1e-1f63cb727339" providerId="ADAL" clId="{7044B495-C0B3-40BB-BDD4-F7D85C03DA4C}" dt="2023-07-11T15:21:35.447" v="1319"/>
          <ac:inkMkLst>
            <pc:docMk/>
            <pc:sldMk cId="2321359905" sldId="350"/>
            <ac:inkMk id="11" creationId="{D9722BE7-D370-7C6E-86E5-B951D34E8823}"/>
          </ac:inkMkLst>
        </pc:inkChg>
        <pc:inkChg chg="del">
          <ac:chgData name="Letourneau, Brenda (DCS)" userId="d6661df6-1f99-4025-ac1e-1f63cb727339" providerId="ADAL" clId="{7044B495-C0B3-40BB-BDD4-F7D85C03DA4C}" dt="2023-07-11T15:21:32.872" v="1317"/>
          <ac:inkMkLst>
            <pc:docMk/>
            <pc:sldMk cId="2321359905" sldId="350"/>
            <ac:inkMk id="12" creationId="{46DE76D8-C247-9AE0-CFAB-F7B85B70AF62}"/>
          </ac:inkMkLst>
        </pc:inkChg>
        <pc:inkChg chg="del">
          <ac:chgData name="Letourneau, Brenda (DCS)" userId="d6661df6-1f99-4025-ac1e-1f63cb727339" providerId="ADAL" clId="{7044B495-C0B3-40BB-BDD4-F7D85C03DA4C}" dt="2023-07-11T15:21:32.872" v="1318"/>
          <ac:inkMkLst>
            <pc:docMk/>
            <pc:sldMk cId="2321359905" sldId="350"/>
            <ac:inkMk id="13" creationId="{80F482B3-63A5-4F52-5A80-DCCDB77AE0B8}"/>
          </ac:inkMkLst>
        </pc:inkChg>
        <pc:inkChg chg="del">
          <ac:chgData name="Letourneau, Brenda (DCS)" userId="d6661df6-1f99-4025-ac1e-1f63cb727339" providerId="ADAL" clId="{7044B495-C0B3-40BB-BDD4-F7D85C03DA4C}" dt="2023-07-11T15:21:32.872" v="1316"/>
          <ac:inkMkLst>
            <pc:docMk/>
            <pc:sldMk cId="2321359905" sldId="350"/>
            <ac:inkMk id="14" creationId="{36EAF7C1-49A5-D43C-A5B8-D3C0A919BD68}"/>
          </ac:inkMkLst>
        </pc:inkChg>
        <pc:inkChg chg="del">
          <ac:chgData name="Letourneau, Brenda (DCS)" userId="d6661df6-1f99-4025-ac1e-1f63cb727339" providerId="ADAL" clId="{7044B495-C0B3-40BB-BDD4-F7D85C03DA4C}" dt="2023-07-11T15:21:35.448" v="1325"/>
          <ac:inkMkLst>
            <pc:docMk/>
            <pc:sldMk cId="2321359905" sldId="350"/>
            <ac:inkMk id="15" creationId="{E1026BB1-6A9A-F1AB-A166-328CEF0C5642}"/>
          </ac:inkMkLst>
        </pc:inkChg>
        <pc:inkChg chg="del">
          <ac:chgData name="Letourneau, Brenda (DCS)" userId="d6661df6-1f99-4025-ac1e-1f63cb727339" providerId="ADAL" clId="{7044B495-C0B3-40BB-BDD4-F7D85C03DA4C}" dt="2023-07-11T15:21:35.448" v="1328"/>
          <ac:inkMkLst>
            <pc:docMk/>
            <pc:sldMk cId="2321359905" sldId="350"/>
            <ac:inkMk id="16" creationId="{07E0C2A9-8C9C-7CC9-7B13-D6B2A94E68B4}"/>
          </ac:inkMkLst>
        </pc:inkChg>
        <pc:inkChg chg="del">
          <ac:chgData name="Letourneau, Brenda (DCS)" userId="d6661df6-1f99-4025-ac1e-1f63cb727339" providerId="ADAL" clId="{7044B495-C0B3-40BB-BDD4-F7D85C03DA4C}" dt="2023-07-11T15:21:35.448" v="1326"/>
          <ac:inkMkLst>
            <pc:docMk/>
            <pc:sldMk cId="2321359905" sldId="350"/>
            <ac:inkMk id="17" creationId="{F9DC341A-1AA3-090B-BC92-82A5A7D07BE4}"/>
          </ac:inkMkLst>
        </pc:inkChg>
        <pc:inkChg chg="del">
          <ac:chgData name="Letourneau, Brenda (DCS)" userId="d6661df6-1f99-4025-ac1e-1f63cb727339" providerId="ADAL" clId="{7044B495-C0B3-40BB-BDD4-F7D85C03DA4C}" dt="2023-07-11T15:21:35.447" v="1321"/>
          <ac:inkMkLst>
            <pc:docMk/>
            <pc:sldMk cId="2321359905" sldId="350"/>
            <ac:inkMk id="18" creationId="{88FCA7C1-F410-92CB-9C3A-DA42C6993DD4}"/>
          </ac:inkMkLst>
        </pc:inkChg>
        <pc:inkChg chg="del">
          <ac:chgData name="Letourneau, Brenda (DCS)" userId="d6661df6-1f99-4025-ac1e-1f63cb727339" providerId="ADAL" clId="{7044B495-C0B3-40BB-BDD4-F7D85C03DA4C}" dt="2023-07-11T15:21:35.447" v="1322"/>
          <ac:inkMkLst>
            <pc:docMk/>
            <pc:sldMk cId="2321359905" sldId="350"/>
            <ac:inkMk id="19" creationId="{EF7C1F53-EFAF-F9FD-DF05-8129E65C899C}"/>
          </ac:inkMkLst>
        </pc:inkChg>
        <pc:inkChg chg="del">
          <ac:chgData name="Letourneau, Brenda (DCS)" userId="d6661df6-1f99-4025-ac1e-1f63cb727339" providerId="ADAL" clId="{7044B495-C0B3-40BB-BDD4-F7D85C03DA4C}" dt="2023-07-11T15:21:35.447" v="1323"/>
          <ac:inkMkLst>
            <pc:docMk/>
            <pc:sldMk cId="2321359905" sldId="350"/>
            <ac:inkMk id="20" creationId="{51EB771C-40B6-1731-90E5-596E44497BD0}"/>
          </ac:inkMkLst>
        </pc:inkChg>
        <pc:inkChg chg="del">
          <ac:chgData name="Letourneau, Brenda (DCS)" userId="d6661df6-1f99-4025-ac1e-1f63cb727339" providerId="ADAL" clId="{7044B495-C0B3-40BB-BDD4-F7D85C03DA4C}" dt="2023-07-11T15:21:35.448" v="1324"/>
          <ac:inkMkLst>
            <pc:docMk/>
            <pc:sldMk cId="2321359905" sldId="350"/>
            <ac:inkMk id="21" creationId="{F3D43E15-D857-DC28-32CD-58A882763E9C}"/>
          </ac:inkMkLst>
        </pc:inkChg>
        <pc:inkChg chg="add">
          <ac:chgData name="Letourneau, Brenda (DCS)" userId="d6661df6-1f99-4025-ac1e-1f63cb727339" providerId="ADAL" clId="{7044B495-C0B3-40BB-BDD4-F7D85C03DA4C}" dt="2023-07-11T15:23:42.402" v="1344" actId="9405"/>
          <ac:inkMkLst>
            <pc:docMk/>
            <pc:sldMk cId="2321359905" sldId="350"/>
            <ac:inkMk id="22" creationId="{F60F73C5-5957-0D61-4C78-9C2113825554}"/>
          </ac:inkMkLst>
        </pc:inkChg>
        <pc:inkChg chg="add del">
          <ac:chgData name="Letourneau, Brenda (DCS)" userId="d6661df6-1f99-4025-ac1e-1f63cb727339" providerId="ADAL" clId="{7044B495-C0B3-40BB-BDD4-F7D85C03DA4C}" dt="2023-07-11T15:24:16.054" v="1351"/>
          <ac:inkMkLst>
            <pc:docMk/>
            <pc:sldMk cId="2321359905" sldId="350"/>
            <ac:inkMk id="23" creationId="{0E3603FE-086A-8FAC-4639-1FFDC039C6B8}"/>
          </ac:inkMkLst>
        </pc:inkChg>
        <pc:inkChg chg="add">
          <ac:chgData name="Letourneau, Brenda (DCS)" userId="d6661df6-1f99-4025-ac1e-1f63cb727339" providerId="ADAL" clId="{7044B495-C0B3-40BB-BDD4-F7D85C03DA4C}" dt="2023-07-11T15:24:01.442" v="1346" actId="9405"/>
          <ac:inkMkLst>
            <pc:docMk/>
            <pc:sldMk cId="2321359905" sldId="350"/>
            <ac:inkMk id="24" creationId="{250CD0A0-3D9B-C7EC-AB34-D02F83E6ECF4}"/>
          </ac:inkMkLst>
        </pc:inkChg>
        <pc:inkChg chg="add">
          <ac:chgData name="Letourneau, Brenda (DCS)" userId="d6661df6-1f99-4025-ac1e-1f63cb727339" providerId="ADAL" clId="{7044B495-C0B3-40BB-BDD4-F7D85C03DA4C}" dt="2023-07-11T15:24:03.926" v="1347" actId="9405"/>
          <ac:inkMkLst>
            <pc:docMk/>
            <pc:sldMk cId="2321359905" sldId="350"/>
            <ac:inkMk id="25" creationId="{DBC65962-80D8-D36F-DB23-A26C8942F5C7}"/>
          </ac:inkMkLst>
        </pc:inkChg>
        <pc:inkChg chg="add">
          <ac:chgData name="Letourneau, Brenda (DCS)" userId="d6661df6-1f99-4025-ac1e-1f63cb727339" providerId="ADAL" clId="{7044B495-C0B3-40BB-BDD4-F7D85C03DA4C}" dt="2023-07-11T15:24:07.096" v="1348" actId="9405"/>
          <ac:inkMkLst>
            <pc:docMk/>
            <pc:sldMk cId="2321359905" sldId="350"/>
            <ac:inkMk id="26" creationId="{6CA6D4EF-0C65-6410-7172-765E1F042CD7}"/>
          </ac:inkMkLst>
        </pc:inkChg>
        <pc:inkChg chg="add">
          <ac:chgData name="Letourneau, Brenda (DCS)" userId="d6661df6-1f99-4025-ac1e-1f63cb727339" providerId="ADAL" clId="{7044B495-C0B3-40BB-BDD4-F7D85C03DA4C}" dt="2023-07-11T15:24:07.920" v="1349" actId="9405"/>
          <ac:inkMkLst>
            <pc:docMk/>
            <pc:sldMk cId="2321359905" sldId="350"/>
            <ac:inkMk id="27" creationId="{944FB3CC-4895-AEEE-2E5D-C0E05C2E15C3}"/>
          </ac:inkMkLst>
        </pc:inkChg>
        <pc:inkChg chg="add">
          <ac:chgData name="Letourneau, Brenda (DCS)" userId="d6661df6-1f99-4025-ac1e-1f63cb727339" providerId="ADAL" clId="{7044B495-C0B3-40BB-BDD4-F7D85C03DA4C}" dt="2023-07-11T15:24:08.547" v="1350" actId="9405"/>
          <ac:inkMkLst>
            <pc:docMk/>
            <pc:sldMk cId="2321359905" sldId="350"/>
            <ac:inkMk id="28" creationId="{9C91913D-DBB2-396C-C562-A35F1027E5B4}"/>
          </ac:inkMkLst>
        </pc:inkChg>
        <pc:inkChg chg="add">
          <ac:chgData name="Letourneau, Brenda (DCS)" userId="d6661df6-1f99-4025-ac1e-1f63cb727339" providerId="ADAL" clId="{7044B495-C0B3-40BB-BDD4-F7D85C03DA4C}" dt="2023-07-11T15:24:31.484" v="1352" actId="9405"/>
          <ac:inkMkLst>
            <pc:docMk/>
            <pc:sldMk cId="2321359905" sldId="350"/>
            <ac:inkMk id="29" creationId="{BEB59C73-9012-2A18-91A2-590129A68E0B}"/>
          </ac:inkMkLst>
        </pc:inkChg>
        <pc:inkChg chg="add">
          <ac:chgData name="Letourneau, Brenda (DCS)" userId="d6661df6-1f99-4025-ac1e-1f63cb727339" providerId="ADAL" clId="{7044B495-C0B3-40BB-BDD4-F7D85C03DA4C}" dt="2023-07-11T15:24:33.715" v="1353" actId="9405"/>
          <ac:inkMkLst>
            <pc:docMk/>
            <pc:sldMk cId="2321359905" sldId="350"/>
            <ac:inkMk id="30" creationId="{794B538C-C3D5-78F2-C39D-DAF1D4D80F9A}"/>
          </ac:inkMkLst>
        </pc:inkChg>
        <pc:inkChg chg="add">
          <ac:chgData name="Letourneau, Brenda (DCS)" userId="d6661df6-1f99-4025-ac1e-1f63cb727339" providerId="ADAL" clId="{7044B495-C0B3-40BB-BDD4-F7D85C03DA4C}" dt="2023-07-11T15:24:34.539" v="1354" actId="9405"/>
          <ac:inkMkLst>
            <pc:docMk/>
            <pc:sldMk cId="2321359905" sldId="350"/>
            <ac:inkMk id="31" creationId="{1072A232-454F-2D35-3FF7-692D189AFDB5}"/>
          </ac:inkMkLst>
        </pc:inkChg>
        <pc:inkChg chg="add">
          <ac:chgData name="Letourneau, Brenda (DCS)" userId="d6661df6-1f99-4025-ac1e-1f63cb727339" providerId="ADAL" clId="{7044B495-C0B3-40BB-BDD4-F7D85C03DA4C}" dt="2023-07-11T15:24:35.271" v="1355" actId="9405"/>
          <ac:inkMkLst>
            <pc:docMk/>
            <pc:sldMk cId="2321359905" sldId="350"/>
            <ac:inkMk id="32" creationId="{2EF6EE00-2733-DF67-31BA-DE73EDA9D165}"/>
          </ac:inkMkLst>
        </pc:inkChg>
        <pc:inkChg chg="add del">
          <ac:chgData name="Letourneau, Brenda (DCS)" userId="d6661df6-1f99-4025-ac1e-1f63cb727339" providerId="ADAL" clId="{7044B495-C0B3-40BB-BDD4-F7D85C03DA4C}" dt="2023-07-11T15:29:58.879" v="1385"/>
          <ac:inkMkLst>
            <pc:docMk/>
            <pc:sldMk cId="2321359905" sldId="350"/>
            <ac:inkMk id="33" creationId="{69287F13-CE47-394B-39B6-91A95CB5D4DF}"/>
          </ac:inkMkLst>
        </pc:inkChg>
        <pc:inkChg chg="add">
          <ac:chgData name="Letourneau, Brenda (DCS)" userId="d6661df6-1f99-4025-ac1e-1f63cb727339" providerId="ADAL" clId="{7044B495-C0B3-40BB-BDD4-F7D85C03DA4C}" dt="2023-07-11T15:25:11.321" v="1357" actId="9405"/>
          <ac:inkMkLst>
            <pc:docMk/>
            <pc:sldMk cId="2321359905" sldId="350"/>
            <ac:inkMk id="34" creationId="{84FCBBC7-B337-8346-872A-BF9D741F84D2}"/>
          </ac:inkMkLst>
        </pc:inkChg>
        <pc:inkChg chg="add">
          <ac:chgData name="Letourneau, Brenda (DCS)" userId="d6661df6-1f99-4025-ac1e-1f63cb727339" providerId="ADAL" clId="{7044B495-C0B3-40BB-BDD4-F7D85C03DA4C}" dt="2023-07-11T15:25:21.639" v="1358" actId="9405"/>
          <ac:inkMkLst>
            <pc:docMk/>
            <pc:sldMk cId="2321359905" sldId="350"/>
            <ac:inkMk id="35" creationId="{11F15984-9C1C-ECB1-5FEF-3EE72D9ED7E8}"/>
          </ac:inkMkLst>
        </pc:inkChg>
        <pc:inkChg chg="add">
          <ac:chgData name="Letourneau, Brenda (DCS)" userId="d6661df6-1f99-4025-ac1e-1f63cb727339" providerId="ADAL" clId="{7044B495-C0B3-40BB-BDD4-F7D85C03DA4C}" dt="2023-07-11T15:25:24.789" v="1359" actId="9405"/>
          <ac:inkMkLst>
            <pc:docMk/>
            <pc:sldMk cId="2321359905" sldId="350"/>
            <ac:inkMk id="36" creationId="{F13C3D5A-461B-3BE2-13B6-9C57B862A1AC}"/>
          </ac:inkMkLst>
        </pc:inkChg>
        <pc:inkChg chg="add">
          <ac:chgData name="Letourneau, Brenda (DCS)" userId="d6661df6-1f99-4025-ac1e-1f63cb727339" providerId="ADAL" clId="{7044B495-C0B3-40BB-BDD4-F7D85C03DA4C}" dt="2023-07-11T15:25:29.408" v="1360" actId="9405"/>
          <ac:inkMkLst>
            <pc:docMk/>
            <pc:sldMk cId="2321359905" sldId="350"/>
            <ac:inkMk id="37" creationId="{BDA7EA03-8431-AB60-1F7B-DC2D122DAB06}"/>
          </ac:inkMkLst>
        </pc:inkChg>
        <pc:inkChg chg="add">
          <ac:chgData name="Letourneau, Brenda (DCS)" userId="d6661df6-1f99-4025-ac1e-1f63cb727339" providerId="ADAL" clId="{7044B495-C0B3-40BB-BDD4-F7D85C03DA4C}" dt="2023-07-11T15:30:24.129" v="1386" actId="9405"/>
          <ac:inkMkLst>
            <pc:docMk/>
            <pc:sldMk cId="2321359905" sldId="350"/>
            <ac:inkMk id="38" creationId="{407FF8B7-FF03-B662-A8B6-62B4BBFB8EA6}"/>
          </ac:inkMkLst>
        </pc:inkChg>
        <pc:inkChg chg="add">
          <ac:chgData name="Letourneau, Brenda (DCS)" userId="d6661df6-1f99-4025-ac1e-1f63cb727339" providerId="ADAL" clId="{7044B495-C0B3-40BB-BDD4-F7D85C03DA4C}" dt="2023-07-11T15:30:27.999" v="1387" actId="9405"/>
          <ac:inkMkLst>
            <pc:docMk/>
            <pc:sldMk cId="2321359905" sldId="350"/>
            <ac:inkMk id="39" creationId="{E0B76FF5-7E42-E64F-B439-3662C5275AE2}"/>
          </ac:inkMkLst>
        </pc:inkChg>
        <pc:inkChg chg="add">
          <ac:chgData name="Letourneau, Brenda (DCS)" userId="d6661df6-1f99-4025-ac1e-1f63cb727339" providerId="ADAL" clId="{7044B495-C0B3-40BB-BDD4-F7D85C03DA4C}" dt="2023-07-11T15:30:29.821" v="1388" actId="9405"/>
          <ac:inkMkLst>
            <pc:docMk/>
            <pc:sldMk cId="2321359905" sldId="350"/>
            <ac:inkMk id="40" creationId="{7EEE044C-B5C4-7CE8-E788-26340F0D0A28}"/>
          </ac:inkMkLst>
        </pc:ink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F3D601-B916-4B7F-913F-8AF10D10D57D}" type="doc">
      <dgm:prSet loTypeId="urn:microsoft.com/office/officeart/2005/8/layout/arrow2" loCatId="process" qsTypeId="urn:microsoft.com/office/officeart/2005/8/quickstyle/3d1" qsCatId="3D" csTypeId="urn:microsoft.com/office/officeart/2005/8/colors/accent1_5" csCatId="accent1" phldr="1"/>
      <dgm:spPr/>
    </dgm:pt>
    <dgm:pt modelId="{4745C99A-5E03-4F74-BF39-5BB32E7D95A0}">
      <dgm:prSet phldrT="[Text]"/>
      <dgm:spPr/>
      <dgm:t>
        <a:bodyPr/>
        <a:lstStyle/>
        <a:p>
          <a:r>
            <a:rPr lang="en-US" dirty="0">
              <a:solidFill>
                <a:srgbClr val="FFC000"/>
              </a:solidFill>
              <a:latin typeface="Cambria" panose="02040503050406030204" pitchFamily="18" charset="0"/>
            </a:rPr>
            <a:t>Education </a:t>
          </a:r>
          <a:r>
            <a:rPr lang="en-US" dirty="0">
              <a:solidFill>
                <a:srgbClr val="FFC000"/>
              </a:solidFill>
            </a:rPr>
            <a:t>	</a:t>
          </a:r>
        </a:p>
      </dgm:t>
    </dgm:pt>
    <dgm:pt modelId="{617693CA-D781-4DD8-8F5A-B6DE3E254E30}" type="parTrans" cxnId="{E5729C80-5071-4789-BBBE-87AFDEDFBE35}">
      <dgm:prSet/>
      <dgm:spPr/>
      <dgm:t>
        <a:bodyPr/>
        <a:lstStyle/>
        <a:p>
          <a:endParaRPr lang="en-US">
            <a:solidFill>
              <a:srgbClr val="FFC000"/>
            </a:solidFill>
          </a:endParaRPr>
        </a:p>
      </dgm:t>
    </dgm:pt>
    <dgm:pt modelId="{7B35276B-E1D7-49B6-A26B-328E04E02B27}" type="sibTrans" cxnId="{E5729C80-5071-4789-BBBE-87AFDEDFBE35}">
      <dgm:prSet/>
      <dgm:spPr/>
      <dgm:t>
        <a:bodyPr/>
        <a:lstStyle/>
        <a:p>
          <a:endParaRPr lang="en-US">
            <a:solidFill>
              <a:srgbClr val="FFC000"/>
            </a:solidFill>
          </a:endParaRPr>
        </a:p>
      </dgm:t>
    </dgm:pt>
    <dgm:pt modelId="{87FA8DF4-E82D-4FD5-B4DF-E09DF8920901}">
      <dgm:prSet phldrT="[Text]"/>
      <dgm:spPr/>
      <dgm:t>
        <a:bodyPr/>
        <a:lstStyle/>
        <a:p>
          <a:r>
            <a:rPr lang="en-US" dirty="0">
              <a:solidFill>
                <a:srgbClr val="FFC000"/>
              </a:solidFill>
              <a:latin typeface="Cambria" panose="02040503050406030204" pitchFamily="18" charset="0"/>
            </a:rPr>
            <a:t>Training </a:t>
          </a:r>
        </a:p>
      </dgm:t>
    </dgm:pt>
    <dgm:pt modelId="{997C2135-A496-488E-8A3F-C6898569DB8C}" type="parTrans" cxnId="{BE80A8E2-AF27-49D2-B14C-24B95306B686}">
      <dgm:prSet/>
      <dgm:spPr/>
      <dgm:t>
        <a:bodyPr/>
        <a:lstStyle/>
        <a:p>
          <a:endParaRPr lang="en-US">
            <a:solidFill>
              <a:srgbClr val="FFC000"/>
            </a:solidFill>
          </a:endParaRPr>
        </a:p>
      </dgm:t>
    </dgm:pt>
    <dgm:pt modelId="{7F40256D-7C52-4555-9030-ABB1E08E7CDE}" type="sibTrans" cxnId="{BE80A8E2-AF27-49D2-B14C-24B95306B686}">
      <dgm:prSet/>
      <dgm:spPr/>
      <dgm:t>
        <a:bodyPr/>
        <a:lstStyle/>
        <a:p>
          <a:endParaRPr lang="en-US">
            <a:solidFill>
              <a:srgbClr val="FFC000"/>
            </a:solidFill>
          </a:endParaRPr>
        </a:p>
      </dgm:t>
    </dgm:pt>
    <dgm:pt modelId="{D7B8F8D8-708B-4F0B-B8EC-F3AD7BDB8E33}">
      <dgm:prSet phldrT="[Text]"/>
      <dgm:spPr/>
      <dgm:t>
        <a:bodyPr/>
        <a:lstStyle/>
        <a:p>
          <a:r>
            <a:rPr lang="en-US" dirty="0">
              <a:solidFill>
                <a:srgbClr val="FFC000"/>
              </a:solidFill>
              <a:latin typeface="Cambria" panose="02040503050406030204" pitchFamily="18" charset="0"/>
            </a:rPr>
            <a:t>Support Services  </a:t>
          </a:r>
        </a:p>
      </dgm:t>
    </dgm:pt>
    <dgm:pt modelId="{8FE035D5-F94E-4D39-93CF-8390C3725EA7}" type="parTrans" cxnId="{8F48A112-8AD0-42B5-B2FD-F4C5B340CF36}">
      <dgm:prSet/>
      <dgm:spPr/>
      <dgm:t>
        <a:bodyPr/>
        <a:lstStyle/>
        <a:p>
          <a:endParaRPr lang="en-US">
            <a:solidFill>
              <a:srgbClr val="FFC000"/>
            </a:solidFill>
          </a:endParaRPr>
        </a:p>
      </dgm:t>
    </dgm:pt>
    <dgm:pt modelId="{C23F539B-8793-4DB7-B3DC-E4EA099A7057}" type="sibTrans" cxnId="{8F48A112-8AD0-42B5-B2FD-F4C5B340CF36}">
      <dgm:prSet/>
      <dgm:spPr/>
      <dgm:t>
        <a:bodyPr/>
        <a:lstStyle/>
        <a:p>
          <a:endParaRPr lang="en-US">
            <a:solidFill>
              <a:srgbClr val="FFC000"/>
            </a:solidFill>
          </a:endParaRPr>
        </a:p>
      </dgm:t>
    </dgm:pt>
    <dgm:pt modelId="{F51358BE-2EBC-45A3-B281-3BBB3DFB80EF}" type="pres">
      <dgm:prSet presAssocID="{B0F3D601-B916-4B7F-913F-8AF10D10D57D}" presName="arrowDiagram" presStyleCnt="0">
        <dgm:presLayoutVars>
          <dgm:chMax val="5"/>
          <dgm:dir/>
          <dgm:resizeHandles val="exact"/>
        </dgm:presLayoutVars>
      </dgm:prSet>
      <dgm:spPr/>
    </dgm:pt>
    <dgm:pt modelId="{B129565E-CE6B-4272-ABDF-966D91C63D59}" type="pres">
      <dgm:prSet presAssocID="{B0F3D601-B916-4B7F-913F-8AF10D10D57D}" presName="arrow" presStyleLbl="bgShp" presStyleIdx="0" presStyleCnt="1" custScaleX="104165" custScaleY="96752" custLinFactNeighborX="800"/>
      <dgm:spPr>
        <a:solidFill>
          <a:schemeClr val="accent5">
            <a:lumMod val="40000"/>
            <a:lumOff val="60000"/>
          </a:schemeClr>
        </a:solidFill>
      </dgm:spPr>
    </dgm:pt>
    <dgm:pt modelId="{D3736C8D-8E5C-4330-9F97-8F951A3A60E2}" type="pres">
      <dgm:prSet presAssocID="{B0F3D601-B916-4B7F-913F-8AF10D10D57D}" presName="arrowDiagram3" presStyleCnt="0"/>
      <dgm:spPr/>
    </dgm:pt>
    <dgm:pt modelId="{88185BB5-4D4B-428A-B338-7D2CB5CE8AA8}" type="pres">
      <dgm:prSet presAssocID="{4745C99A-5E03-4F74-BF39-5BB32E7D95A0}" presName="bullet3a" presStyleLbl="node1" presStyleIdx="0" presStyleCnt="3"/>
      <dgm:spPr>
        <a:solidFill>
          <a:schemeClr val="accent2">
            <a:lumMod val="75000"/>
          </a:schemeClr>
        </a:solidFill>
      </dgm:spPr>
    </dgm:pt>
    <dgm:pt modelId="{55CAA47A-21C5-4383-8808-93E2D67BF2A7}" type="pres">
      <dgm:prSet presAssocID="{4745C99A-5E03-4F74-BF39-5BB32E7D95A0}" presName="textBox3a" presStyleLbl="revTx" presStyleIdx="0" presStyleCnt="3">
        <dgm:presLayoutVars>
          <dgm:bulletEnabled val="1"/>
        </dgm:presLayoutVars>
      </dgm:prSet>
      <dgm:spPr/>
    </dgm:pt>
    <dgm:pt modelId="{4E6D6EBB-650C-43A6-8E65-1194964F572F}" type="pres">
      <dgm:prSet presAssocID="{87FA8DF4-E82D-4FD5-B4DF-E09DF8920901}" presName="bullet3b" presStyleLbl="node1" presStyleIdx="1" presStyleCnt="3"/>
      <dgm:spPr>
        <a:solidFill>
          <a:schemeClr val="accent2">
            <a:lumMod val="75000"/>
          </a:schemeClr>
        </a:solidFill>
      </dgm:spPr>
    </dgm:pt>
    <dgm:pt modelId="{E58EFF5A-172E-435B-8FAA-C165C556A08E}" type="pres">
      <dgm:prSet presAssocID="{87FA8DF4-E82D-4FD5-B4DF-E09DF8920901}" presName="textBox3b" presStyleLbl="revTx" presStyleIdx="1" presStyleCnt="3">
        <dgm:presLayoutVars>
          <dgm:bulletEnabled val="1"/>
        </dgm:presLayoutVars>
      </dgm:prSet>
      <dgm:spPr/>
    </dgm:pt>
    <dgm:pt modelId="{58C320B2-08C9-4AA6-8C7E-F4AC161D1EC5}" type="pres">
      <dgm:prSet presAssocID="{D7B8F8D8-708B-4F0B-B8EC-F3AD7BDB8E33}" presName="bullet3c" presStyleLbl="node1" presStyleIdx="2" presStyleCnt="3"/>
      <dgm:spPr>
        <a:solidFill>
          <a:schemeClr val="accent1">
            <a:lumMod val="50000"/>
          </a:schemeClr>
        </a:solidFill>
      </dgm:spPr>
    </dgm:pt>
    <dgm:pt modelId="{BD0661E5-EAED-4D0B-A5A9-26B0EDDC8AE0}" type="pres">
      <dgm:prSet presAssocID="{D7B8F8D8-708B-4F0B-B8EC-F3AD7BDB8E33}" presName="textBox3c" presStyleLbl="revTx" presStyleIdx="2" presStyleCnt="3">
        <dgm:presLayoutVars>
          <dgm:bulletEnabled val="1"/>
        </dgm:presLayoutVars>
      </dgm:prSet>
      <dgm:spPr/>
    </dgm:pt>
  </dgm:ptLst>
  <dgm:cxnLst>
    <dgm:cxn modelId="{8F48A112-8AD0-42B5-B2FD-F4C5B340CF36}" srcId="{B0F3D601-B916-4B7F-913F-8AF10D10D57D}" destId="{D7B8F8D8-708B-4F0B-B8EC-F3AD7BDB8E33}" srcOrd="2" destOrd="0" parTransId="{8FE035D5-F94E-4D39-93CF-8390C3725EA7}" sibTransId="{C23F539B-8793-4DB7-B3DC-E4EA099A7057}"/>
    <dgm:cxn modelId="{4464463A-1325-415A-97E2-E51F946370FD}" type="presOf" srcId="{87FA8DF4-E82D-4FD5-B4DF-E09DF8920901}" destId="{E58EFF5A-172E-435B-8FAA-C165C556A08E}" srcOrd="0" destOrd="0" presId="urn:microsoft.com/office/officeart/2005/8/layout/arrow2"/>
    <dgm:cxn modelId="{E5729C80-5071-4789-BBBE-87AFDEDFBE35}" srcId="{B0F3D601-B916-4B7F-913F-8AF10D10D57D}" destId="{4745C99A-5E03-4F74-BF39-5BB32E7D95A0}" srcOrd="0" destOrd="0" parTransId="{617693CA-D781-4DD8-8F5A-B6DE3E254E30}" sibTransId="{7B35276B-E1D7-49B6-A26B-328E04E02B27}"/>
    <dgm:cxn modelId="{25310B96-0171-49B1-A0C3-3FF61D8EF014}" type="presOf" srcId="{D7B8F8D8-708B-4F0B-B8EC-F3AD7BDB8E33}" destId="{BD0661E5-EAED-4D0B-A5A9-26B0EDDC8AE0}" srcOrd="0" destOrd="0" presId="urn:microsoft.com/office/officeart/2005/8/layout/arrow2"/>
    <dgm:cxn modelId="{B069A5A9-CAF4-4B85-B63D-B205752AE159}" type="presOf" srcId="{4745C99A-5E03-4F74-BF39-5BB32E7D95A0}" destId="{55CAA47A-21C5-4383-8808-93E2D67BF2A7}" srcOrd="0" destOrd="0" presId="urn:microsoft.com/office/officeart/2005/8/layout/arrow2"/>
    <dgm:cxn modelId="{3B9C6CB2-C96E-4390-AD7D-31D3464B991C}" type="presOf" srcId="{B0F3D601-B916-4B7F-913F-8AF10D10D57D}" destId="{F51358BE-2EBC-45A3-B281-3BBB3DFB80EF}" srcOrd="0" destOrd="0" presId="urn:microsoft.com/office/officeart/2005/8/layout/arrow2"/>
    <dgm:cxn modelId="{BE80A8E2-AF27-49D2-B14C-24B95306B686}" srcId="{B0F3D601-B916-4B7F-913F-8AF10D10D57D}" destId="{87FA8DF4-E82D-4FD5-B4DF-E09DF8920901}" srcOrd="1" destOrd="0" parTransId="{997C2135-A496-488E-8A3F-C6898569DB8C}" sibTransId="{7F40256D-7C52-4555-9030-ABB1E08E7CDE}"/>
    <dgm:cxn modelId="{91CB9058-0FC9-4DC1-BC0D-AD7084D0B791}" type="presParOf" srcId="{F51358BE-2EBC-45A3-B281-3BBB3DFB80EF}" destId="{B129565E-CE6B-4272-ABDF-966D91C63D59}" srcOrd="0" destOrd="0" presId="urn:microsoft.com/office/officeart/2005/8/layout/arrow2"/>
    <dgm:cxn modelId="{7D40EE01-935C-45C7-8384-CACC0479F41B}" type="presParOf" srcId="{F51358BE-2EBC-45A3-B281-3BBB3DFB80EF}" destId="{D3736C8D-8E5C-4330-9F97-8F951A3A60E2}" srcOrd="1" destOrd="0" presId="urn:microsoft.com/office/officeart/2005/8/layout/arrow2"/>
    <dgm:cxn modelId="{401EB518-A954-47E4-99F3-D73A6A6B8616}" type="presParOf" srcId="{D3736C8D-8E5C-4330-9F97-8F951A3A60E2}" destId="{88185BB5-4D4B-428A-B338-7D2CB5CE8AA8}" srcOrd="0" destOrd="0" presId="urn:microsoft.com/office/officeart/2005/8/layout/arrow2"/>
    <dgm:cxn modelId="{A70D4885-558D-4994-A60C-F16161787688}" type="presParOf" srcId="{D3736C8D-8E5C-4330-9F97-8F951A3A60E2}" destId="{55CAA47A-21C5-4383-8808-93E2D67BF2A7}" srcOrd="1" destOrd="0" presId="urn:microsoft.com/office/officeart/2005/8/layout/arrow2"/>
    <dgm:cxn modelId="{920256B7-B40D-4ACD-8A5F-52F038B07789}" type="presParOf" srcId="{D3736C8D-8E5C-4330-9F97-8F951A3A60E2}" destId="{4E6D6EBB-650C-43A6-8E65-1194964F572F}" srcOrd="2" destOrd="0" presId="urn:microsoft.com/office/officeart/2005/8/layout/arrow2"/>
    <dgm:cxn modelId="{BD012A79-1E2A-4AB9-BC12-94AC62EFDBE0}" type="presParOf" srcId="{D3736C8D-8E5C-4330-9F97-8F951A3A60E2}" destId="{E58EFF5A-172E-435B-8FAA-C165C556A08E}" srcOrd="3" destOrd="0" presId="urn:microsoft.com/office/officeart/2005/8/layout/arrow2"/>
    <dgm:cxn modelId="{78CADC40-D3F5-4DCA-A8BB-538E6C7D0CA5}" type="presParOf" srcId="{D3736C8D-8E5C-4330-9F97-8F951A3A60E2}" destId="{58C320B2-08C9-4AA6-8C7E-F4AC161D1EC5}" srcOrd="4" destOrd="0" presId="urn:microsoft.com/office/officeart/2005/8/layout/arrow2"/>
    <dgm:cxn modelId="{4DC00699-58B5-454B-B42C-14B8E8946AE9}" type="presParOf" srcId="{D3736C8D-8E5C-4330-9F97-8F951A3A60E2}" destId="{BD0661E5-EAED-4D0B-A5A9-26B0EDDC8AE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9565E-CE6B-4272-ABDF-966D91C63D59}">
      <dsp:nvSpPr>
        <dsp:cNvPr id="0" name=""/>
        <dsp:cNvSpPr/>
      </dsp:nvSpPr>
      <dsp:spPr>
        <a:xfrm>
          <a:off x="291765" y="23637"/>
          <a:ext cx="4851555" cy="2816431"/>
        </a:xfrm>
        <a:prstGeom prst="swooshArrow">
          <a:avLst>
            <a:gd name="adj1" fmla="val 25000"/>
            <a:gd name="adj2" fmla="val 25000"/>
          </a:avLst>
        </a:prstGeom>
        <a:solidFill>
          <a:schemeClr val="accent5">
            <a:lumMod val="40000"/>
            <a:lumOff val="6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8185BB5-4D4B-428A-B338-7D2CB5CE8AA8}">
      <dsp:nvSpPr>
        <dsp:cNvPr id="0" name=""/>
        <dsp:cNvSpPr/>
      </dsp:nvSpPr>
      <dsp:spPr>
        <a:xfrm>
          <a:off x="943009" y="1985521"/>
          <a:ext cx="121096" cy="121096"/>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CAA47A-21C5-4383-8808-93E2D67BF2A7}">
      <dsp:nvSpPr>
        <dsp:cNvPr id="0" name=""/>
        <dsp:cNvSpPr/>
      </dsp:nvSpPr>
      <dsp:spPr>
        <a:xfrm>
          <a:off x="1003558" y="2046069"/>
          <a:ext cx="1085213" cy="8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6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Education </a:t>
          </a:r>
          <a:r>
            <a:rPr lang="en-US" sz="1800" kern="1200" dirty="0">
              <a:solidFill>
                <a:srgbClr val="FFC000"/>
              </a:solidFill>
            </a:rPr>
            <a:t>	</a:t>
          </a:r>
        </a:p>
      </dsp:txBody>
      <dsp:txXfrm>
        <a:off x="1003558" y="2046069"/>
        <a:ext cx="1085213" cy="841273"/>
      </dsp:txXfrm>
    </dsp:sp>
    <dsp:sp modelId="{4E6D6EBB-650C-43A6-8E65-1194964F572F}">
      <dsp:nvSpPr>
        <dsp:cNvPr id="0" name=""/>
        <dsp:cNvSpPr/>
      </dsp:nvSpPr>
      <dsp:spPr>
        <a:xfrm>
          <a:off x="2011921" y="1194316"/>
          <a:ext cx="218905" cy="218905"/>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8EFF5A-172E-435B-8FAA-C165C556A08E}">
      <dsp:nvSpPr>
        <dsp:cNvPr id="0" name=""/>
        <dsp:cNvSpPr/>
      </dsp:nvSpPr>
      <dsp:spPr>
        <a:xfrm>
          <a:off x="2121374" y="1303769"/>
          <a:ext cx="1117816" cy="158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94"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Training </a:t>
          </a:r>
        </a:p>
      </dsp:txBody>
      <dsp:txXfrm>
        <a:off x="2121374" y="1303769"/>
        <a:ext cx="1117816" cy="1583573"/>
      </dsp:txXfrm>
    </dsp:sp>
    <dsp:sp modelId="{58C320B2-08C9-4AA6-8C7E-F4AC161D1EC5}">
      <dsp:nvSpPr>
        <dsp:cNvPr id="0" name=""/>
        <dsp:cNvSpPr/>
      </dsp:nvSpPr>
      <dsp:spPr>
        <a:xfrm>
          <a:off x="3297410" y="712840"/>
          <a:ext cx="302741" cy="302741"/>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0661E5-EAED-4D0B-A5A9-26B0EDDC8AE0}">
      <dsp:nvSpPr>
        <dsp:cNvPr id="0" name=""/>
        <dsp:cNvSpPr/>
      </dsp:nvSpPr>
      <dsp:spPr>
        <a:xfrm>
          <a:off x="3448781" y="864211"/>
          <a:ext cx="1117816" cy="20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41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Support Services  </a:t>
          </a:r>
        </a:p>
      </dsp:txBody>
      <dsp:txXfrm>
        <a:off x="3448781" y="864211"/>
        <a:ext cx="1117816" cy="202313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051798B2-8A4B-2446-B6F0-7A9B9C158E37}" type="datetimeFigureOut">
              <a:rPr lang="en-US" smtClean="0"/>
              <a:t>7/12/2023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8:59.8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2744 44,'-46'-3,"-1"-1,-47-12,-58-5,126 22,0 0,0 2,0 0,-37 11,34-7,0-1,0-1,-31 0,14-5,-91 4,119-2,1 1,-1 1,1 1,0 0,-29 13,29-11,1-1,-1 0,0-1,-1-1,1-1,-32 1,-112-5,61-3,-647 4,729-1,-1-1,2-1,-1 0,-33-12,33 9,0 1,0 0,-1 2,-28-3,-326 7,415 2,0 1,60 14,-60-9,1-2,64 2,278-11,-361 1,0-2,-1-1,44-12,-41 9,0 1,48-5,427 9,-248 4,378-2,-594 2,48 8,-46-4,47 1,13-8,-72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3:42.4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1180 19,'-33'-2,"0"0,-37-9,70 11,-18-2,1 1,0 0,0 2,0 0,0 0,-17 5,-17 2,-35-2,-113-7,68-2,-296 3,414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1.4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3.92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09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9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8.5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1.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2,'121'10,"5"-1,-55 0,-62-6,1-1,-1-1,1 1,-1-2,1 1,-1-1,1-1,-1 0,16-3,-3-1,-1 1,1 1,0 2,39 0,-36 2,0-2,-1 0,35-7,-32 3,0 3,0 0,0 1,0 2,0 1,30 5,-13-1,46-1,-81-5,0 0,0 0,1 1,-1 0,13 4,-10-1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3.71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4.53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5.2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9:13.7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1481 25,'-10'-4,"0"0,-1 1,1 0,-1 0,0 1,0 1,0-1,-21 2,-1 3,-52 10,52-7,-16 4,24-5,1-1,-47 3,-462-8,515 0,1-1,-35-8,-30-2,51 10,-1 2,0 2,0 0,-44 11,49-6,1-2,-1-1,-32 1,130-16,552 9,-319 4,-279-4,0-1,0 0,43-14,-43 10,0 2,0 0,46-2,-23 11,-27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11.3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1801 0,'-475'0,"324"20,-930-21,1026-8,30 3,11 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1.63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1810 1,'-37'1,"-1"1,-43 10,3-6,57-6,1 2,-35 6,19-2,-1-2,1-2,-1-1,-43-4,-10 0,-762 3,701-20,114 19,21 0,-1 0,1 1,-1 1,-28 5,33-1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4.7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9.4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4.1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1967 27,'-27'-1,"0"-2,-28-6,27 4,-52-3,50 7,1 1,0 2,-1 0,1 2,0 2,-53 16,66-17,-1-1,1 0,-1-1,1-1,-26 0,-84-8,54-5,49 6,0 2,-29-2,28 4,1-2,-26-5,26 3,-1 2,-26-1,-509 4,528 2,-49 8,61-6,-1-1,1-1,-1 0,0-2,1 0,-1-1,-22-5,12-4,30 10,0-1,0 1,0 0,1 0,-1-1,0 1,0 0,0-1,0 1,1 0,-1 0,0-1,0 1,0 0,1 0,-1 0,0-1,0 1,1 0,-1 0,0 0,1 0,-1 0,0-1,0 1,1 0,-1 0,0 0,1 0,-1 0,0 0,1 0,-1 0,0 0,1 0,-1 0,0 0,0 1,1-1,-1 0,1 0,66-2,-53 2,238 14,2-1,756-14,-992 2,1 1,30 7,32 3,107-12,-186 0,0 0,0 0,0 1,0-1,0 0,0 1,0 0,0-1,0 1,0 0,-1 0,1 0,0 0,0 0,-1 0,1 0,0 1,-1-1,0 1,1-1,0 3,-2-4,1 1,-1-1,0 1,0-1,0 1,0-1,0 1,0-1,0 1,0 0,0-1,0 1,0-1,0 1,0-1,-1 1,1-1,0 1,0-1,-1 1,1-1,0 1,0-1,-1 1,1-1,-1 0,1 1,-26 10,1-8,1 0,0-2,-1-1,1-1,-1-1,1-1,-40-10,34 8,0 1,0 1,0 2,-34 3,26-1,72-1,-1 1,1 2,35 8,-41-6,0-1,1-1,-1-2,1 0,37-5,-50-2,-27-1,-30-2,-53-3,39 4,-75 0,-911 8,1023 2,1 0,0 0,0 2,0 0,-18 8,17-6,1-1,-1-1,0 0,-31 2,16-5,3 1,0-2,0-1,1-1,-1-1,-39-10,69 13,0 0,0 0,0 0,1 0,-1 0,0 0,0 0,0 0,0 0,0 0,0 0,0 0,1 0,-1 0,0 0,0 0,0 0,0 0,0-1,0 1,0 0,1 0,-1 0,0 0,0 0,0 0,0 0,0 0,0 0,0-1,0 1,0 0,0 0,0 0,0 0,0 0,0 0,0 0,0-1,0 1,0 0,0 0,0 0,0 0,0 0,0 0,0-1,0 1,0 0,0 0,0 0,0 0,0 0,0 0,0 0,0 0,0-1,0 1,0 0,0 0,-1 0,1 0,0 0,0 0,22-8,46-9,-34 9,18-6,-1 4,1 1,1 3,84 0,-103 8,49 9,-49-5,53 1,11-8,72 2,-143 3,-1 0,1 3,42 14,-46-12,0-2,0-1,0 0,1-2,26 1,-4-4,0-2,1-2,47-10,144-22,-262 35,0 0,0-2,-41-7,-39-3,-273 12,354 1,1 2,-29 5,27-3,1-2,-27 1,-481-5,509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7.9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9.8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12.7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1204 24,'-11'-1,"1"0,-1-1,-19-5,-28-5,4 12,-1 2,-66 10,92-8,-66 2,66-6,0 2,-55 10,42-5,0-2,0-2,0-2,-52-4,-7 0,95 3,-26 1,1-2,0 0,0-2,0-2,-32-8,148 10,-34 6,100 19,-101-12,0-3,57 2,-53-11,94-16,-146 17,67-5,0 2,82 6,-29 1,-117-3,46-1,-33 0,-18 1,0 0,0 0,0 0,0 0,0 0,0 0,0 0,0-1,0 1,0 0,0 0,0 0,0 0,0 0,0 0,0 0,0 0,0 0,0 0,0 0,0-1,0 1,0 0,0 0,0 0,0 0,0 0,0 0,0 0,0 0,0 0,0 0,1 0,-1 0,0 0,0 0,0-1,-21-4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22.9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54,'-118'-2,"-128"5,163 9,54-7,-53 3,-426-9,505 1,-1 0,1 0,0 0,-1 0,1-1,0 1,0-1,0 0,-1 0,1 0,0-1,-4-1,7 2,-1 1,1 0,0 0,0-1,0 1,-1 0,1-1,0 1,0 0,0-1,0 1,0 0,0-1,0 1,-1 0,1-1,0 1,0-1,0 1,0 0,1-1,-1 1,0 0,0-1,0 1,0 0,0-1,0 1,0 0,1-1,-1 1,0 0,0-1,1 1,-1 0,24-17,-4 9,0 1,0 1,1 0,-1 2,1 1,0 0,0 1,0 2,0 0,39 5,16 7,-47-7,59 4,398-10,-472 2,-1 0,1 1,17 5,19 3,-31-8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57.3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1214 57,'0'-2,"-1"1,1-1,-1 0,0 1,1-1,-1 1,0 0,0-1,0 1,0 0,-1-1,1 1,0 0,0 0,-1 0,1 0,-1 0,1 0,-1 0,1 1,-4-2,-34-12,5 9,-1 0,0 2,1 2,-58 5,1-1,-346-4,422 3,0-1,0 2,0 0,0 0,-21 10,20-8,0 0,-1-1,-21 3,32-6,-1-1,0 0,0 0,1-1,-1 0,0 0,1 0,-1-1,1 0,0-1,-1 1,-5-5,-3 1,0 0,-1 2,1-1,-24-2,127 7,-32-1,0 3,89 13,72 11,-154-19,-1-1,1-4,63-5,-4 0,46 3,-147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8:13.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1156 30,'-51'11,"8"0,-34-6,-44 7,66-5,0-2,0-3,-95-8,65-5,46 5,-49-1,-1 9,-69-3,68-20,146 43,-39-16,1-1,1 0,-1-1,0-2,1 0,0 0,-1-2,36-3,-1-6,89-25,-65 13,-44 16,0 0,0 3,0 0,48 5,-3-1,-43 0,0 2,63 14,26 4,-121-21,8 0,-1 0,1 0,-1 2,18 5,-27-8,1 1,-1-1,1 1,-1 0,1-1,-1 1,0 0,1 0,-1 0,0 0,0 0,1 0,-1 0,0 1,0-1,0 0,-1 1,1-1,0 0,0 1,-1-1,1 1,-1-1,1 1,-1 0,0-1,1 1,-1-1,0 1,0 0,0-1,-1 1,1-1,0 1,0 0,-1-1,1 1,-1-1,1 1,-2 1,0 0,0-1,0 1,0-1,-1 1,1-1,-1 0,1 0,-1 0,0 0,0-1,0 1,0-1,0 1,0-1,0 0,0 0,-1 0,1-1,0 1,0-1,-5 0,-9 1,1 0,-31-4,-23-10,48 8,1 2,-38-3,-18 7,-113 17,78-9,-16 3,92-8,-1-2,0-1,1-1,-1-3,-51-9,47 7,22 3,4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21.4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929 0,'-51'2,"-77"13,114-13,-138 23,86-19,1-2,-87-7,29 0,90 3,0-2,0-1,-46-10,93 13,-1-1,0-1,0 0,21-6,60-8,-73 16,-1 1,1 1,33 7,-29-4,-1-2,28 2,-27-4,45 9,-44-5,46 2,-28-5,43 8,-45-4,53 1,-62-8,-25 1,-24 0,-68 1,-78-3,97-10,48 8,-1 1,-27-2,15 4,-230 3,195 10,-10 0,60-11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32.1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51,'-461'0,"444"1,-1 1,-33 8,-31 2,-49-11,59-2,-128 15,118-4,126-6,-36-2,0-1,0-1,-1 1,1-1,0 0,12-2,-20 2,1 0,-1 0,1 0,-1-1,1 1,0 0,-1 0,1 0,-1 0,1 0,-1-1,1 1,-1 0,1-1,-1 1,1 0,-1-1,0 1,1 0,-1-1,1 1,-1-1,0 1,1-1,-1 1,0-1,0 1,1-1,-1 1,0-1,0 1,0-1,0 1,0-1,0 1,0-1,0 1,0-2,-15-19,-31-10,-11 2,57 24,12 2,13 2,161 14,6 0,-139-13,0-1,0 2,91 13,-55-3,-71-11,1 2,-1 0,0 1,0 1,0 1,24 10,-32-12,1 1,0-1,0-1,0 0,0 0,0-1,14-1,-4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44.5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1023 0,'-679'0,"656"2,0 0,-27 6,26-3,1-1,-27 0,17-3,17 0,1-1,0 0,0-1,0 0,-16-4,21 0,13 3,19 5,-11 2,1 0,-1-1,1-1,0 0,0 0,0-2,0 1,0-1,1-1,-1 0,0-1,0 0,18-5,13-1,1 1,0 3,0 1,57 6,1-1,308-3,-389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E0FE1118-A4E6-2B4A-AF18-287D336DCF6C}" type="datetimeFigureOut">
              <a:rPr lang="en-US" smtClean="0"/>
              <a:t>7/12/2023</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was signed into law July 22, 2014 and replaced WIA the Workforce Investment Act. This program provides funding for training and education for in demand skills across the 16 areas in Massachusetts as well as nation wide from the USDOL.</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2545063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policy TEGL 23-19-1 Change 1. We do not want to exclude anyone who is having issues with providing documentation, but it should be used as a last resort. Moses notes must be clear and very detailed in these cases. </a:t>
            </a:r>
          </a:p>
        </p:txBody>
      </p:sp>
      <p:sp>
        <p:nvSpPr>
          <p:cNvPr id="4" name="Slide Number Placeholder 3"/>
          <p:cNvSpPr>
            <a:spLocks noGrp="1"/>
          </p:cNvSpPr>
          <p:nvPr>
            <p:ph type="sldNum" sz="quarter" idx="5"/>
          </p:nvPr>
        </p:nvSpPr>
        <p:spPr/>
        <p:txBody>
          <a:bodyPr/>
          <a:lstStyle/>
          <a:p>
            <a:fld id="{1683126A-5919-944C-8385-AD187C64D85E}" type="slidenum">
              <a:rPr lang="en-US" smtClean="0"/>
              <a:t>14</a:t>
            </a:fld>
            <a:endParaRPr lang="en-US"/>
          </a:p>
        </p:txBody>
      </p:sp>
    </p:spTree>
    <p:extLst>
      <p:ext uri="{BB962C8B-B14F-4D97-AF65-F5344CB8AC3E}">
        <p14:creationId xmlns:p14="http://schemas.microsoft.com/office/powerpoint/2010/main" val="190177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1411307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Incentive payment and stipends are allowed, but must have a local policy in place before they are issued to define when, how, why and how much the payments will be for these provisions.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403487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quick tip on testing, you can use improved testing scores as Measurable Skill Gains as well. </a:t>
            </a:r>
          </a:p>
          <a:p>
            <a:r>
              <a:rPr lang="en-US" dirty="0"/>
              <a:t>There is a WorkKeys Assessment Crosswalk link at the bottom that is very helpful in determining testing score equivalency across different testing programs. Tabe to CASAS MAPT</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194653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may vary depending upon what your center has available but are all good tools for assessments.</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4035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very important to link the ISS to one or more performance indicators like obtaining employment or enrolling in training or a secondary credential. </a:t>
            </a:r>
          </a:p>
          <a:p>
            <a:r>
              <a:rPr lang="en-US" dirty="0">
                <a:cs typeface="Calibri"/>
              </a:rPr>
              <a:t>The ISS is the young persons Road Map for Success in their Career Pathway.</a:t>
            </a:r>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242399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Working closely with the young person and allowing them to take ownership in their ISS is very important. This can be an overwhelming process and should broken down into steps. </a:t>
            </a:r>
          </a:p>
        </p:txBody>
      </p:sp>
      <p:sp>
        <p:nvSpPr>
          <p:cNvPr id="4" name="Slide Number Placeholder 3"/>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320165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 assessment tab in the Career Plan/Youth ISS area of Moses. You want to make sure you have completed a full summary of the young person. If they do not have any work history note it. Or if there is a </a:t>
            </a:r>
            <a:r>
              <a:rPr lang="en-US" dirty="0" err="1">
                <a:cs typeface="Calibri"/>
              </a:rPr>
              <a:t>cori</a:t>
            </a:r>
            <a:r>
              <a:rPr lang="en-US" dirty="0">
                <a:cs typeface="Calibri"/>
              </a:rPr>
              <a:t> or sori issue. Make note on any skills, education or testing issues. Then of course our favorite, a good complete summary for the LMR of the young persons possible career path to help them understand the skills needed, salary and outlook of their chosen career path.  </a:t>
            </a:r>
          </a:p>
        </p:txBody>
      </p:sp>
      <p:sp>
        <p:nvSpPr>
          <p:cNvPr id="4" name="Slide Number Placeholder 3"/>
          <p:cNvSpPr>
            <a:spLocks noGrp="1"/>
          </p:cNvSpPr>
          <p:nvPr>
            <p:ph type="sldNum" sz="quarter" idx="5"/>
          </p:nvPr>
        </p:nvSpPr>
        <p:spPr/>
        <p:txBody>
          <a:bodyPr/>
          <a:lstStyle/>
          <a:p>
            <a:fld id="{1683126A-5919-944C-8385-AD187C64D85E}" type="slidenum">
              <a:rPr lang="en-US" smtClean="0"/>
              <a:t>24</a:t>
            </a:fld>
            <a:endParaRPr lang="en-US"/>
          </a:p>
        </p:txBody>
      </p:sp>
    </p:spTree>
    <p:extLst>
      <p:ext uri="{BB962C8B-B14F-4D97-AF65-F5344CB8AC3E}">
        <p14:creationId xmlns:p14="http://schemas.microsoft.com/office/powerpoint/2010/main" val="410555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Any youth who is not planned to be enrolled in another Program Service Element within 90 days needs to prepared for auto-exit. The date of the last blue/bold service will become the young persons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t>25</a:t>
            </a:fld>
            <a:endParaRPr lang="en-US"/>
          </a:p>
        </p:txBody>
      </p:sp>
    </p:spTree>
    <p:extLst>
      <p:ext uri="{BB962C8B-B14F-4D97-AF65-F5344CB8AC3E}">
        <p14:creationId xmlns:p14="http://schemas.microsoft.com/office/powerpoint/2010/main" val="3584201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see here the young person was enrolled in a program then received blue/bold services every 30 days or less until they completed their training. Any blue/bold service will count, it does not only have to be Career Planning. If there are no further planned enrollments there should be no further blue/bold services entered. Notes should be entered in Moses to detail the services received. </a:t>
            </a:r>
          </a:p>
        </p:txBody>
      </p:sp>
      <p:sp>
        <p:nvSpPr>
          <p:cNvPr id="4" name="Slide Number Placeholder 3"/>
          <p:cNvSpPr>
            <a:spLocks noGrp="1"/>
          </p:cNvSpPr>
          <p:nvPr>
            <p:ph type="sldNum" sz="quarter" idx="5"/>
          </p:nvPr>
        </p:nvSpPr>
        <p:spPr/>
        <p:txBody>
          <a:bodyPr/>
          <a:lstStyle/>
          <a:p>
            <a:fld id="{1683126A-5919-944C-8385-AD187C64D85E}" type="slidenum">
              <a:rPr lang="en-US" smtClean="0"/>
              <a:t>27</a:t>
            </a:fld>
            <a:endParaRPr lang="en-US"/>
          </a:p>
        </p:txBody>
      </p:sp>
    </p:spTree>
    <p:extLst>
      <p:ext uri="{BB962C8B-B14F-4D97-AF65-F5344CB8AC3E}">
        <p14:creationId xmlns:p14="http://schemas.microsoft.com/office/powerpoint/2010/main" val="352745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not attending youth this can be either graduated or stopped attending.  Basic skills deficient is anyone with learning levels below 9th grade. </a:t>
            </a: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725101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you can see in June the young person attained their High School Diploma but was not enrolled in another program element but kept receiving blue/bold services. This delays the exit and the federal auditors are always looking for this. </a:t>
            </a:r>
          </a:p>
        </p:txBody>
      </p:sp>
      <p:sp>
        <p:nvSpPr>
          <p:cNvPr id="4" name="Slide Number Placeholder 3"/>
          <p:cNvSpPr>
            <a:spLocks noGrp="1"/>
          </p:cNvSpPr>
          <p:nvPr>
            <p:ph type="sldNum" sz="quarter" idx="5"/>
          </p:nvPr>
        </p:nvSpPr>
        <p:spPr/>
        <p:txBody>
          <a:bodyPr/>
          <a:lstStyle/>
          <a:p>
            <a:fld id="{1683126A-5919-944C-8385-AD187C64D85E}" type="slidenum">
              <a:rPr lang="en-US" smtClean="0"/>
              <a:t>28</a:t>
            </a:fld>
            <a:endParaRPr lang="en-US"/>
          </a:p>
        </p:txBody>
      </p:sp>
    </p:spTree>
    <p:extLst>
      <p:ext uri="{BB962C8B-B14F-4D97-AF65-F5344CB8AC3E}">
        <p14:creationId xmlns:p14="http://schemas.microsoft.com/office/powerpoint/2010/main" val="1009778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Each of the following 14 Program Elements will be added as a blue/bold service or enrolled as an activity. The first column is the program element, the next is the description and the last is weather the element will be an activity or service. All of these will be enrolled as Activities. </a:t>
            </a:r>
            <a:endParaRPr lang="en-US" dirty="0"/>
          </a:p>
        </p:txBody>
      </p:sp>
      <p:sp>
        <p:nvSpPr>
          <p:cNvPr id="4" name="Slide Number Placeholder 3"/>
          <p:cNvSpPr>
            <a:spLocks noGrp="1"/>
          </p:cNvSpPr>
          <p:nvPr>
            <p:ph type="sldNum" sz="quarter" idx="10"/>
          </p:nvPr>
        </p:nvSpPr>
        <p:spPr/>
        <p:txBody>
          <a:bodyPr/>
          <a:lstStyle/>
          <a:p>
            <a:fld id="{1683126A-5919-944C-8385-AD187C64D85E}" type="slidenum">
              <a:rPr lang="en-US" smtClean="0"/>
              <a:t>29</a:t>
            </a:fld>
            <a:endParaRPr lang="en-US"/>
          </a:p>
        </p:txBody>
      </p:sp>
    </p:spTree>
    <p:extLst>
      <p:ext uri="{BB962C8B-B14F-4D97-AF65-F5344CB8AC3E}">
        <p14:creationId xmlns:p14="http://schemas.microsoft.com/office/powerpoint/2010/main" val="1527905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these there are a couple that will be enrolled as an activity or service. </a:t>
            </a:r>
          </a:p>
        </p:txBody>
      </p:sp>
      <p:sp>
        <p:nvSpPr>
          <p:cNvPr id="4" name="Slide Number Placeholder 3"/>
          <p:cNvSpPr>
            <a:spLocks noGrp="1"/>
          </p:cNvSpPr>
          <p:nvPr>
            <p:ph type="sldNum" sz="quarter" idx="5"/>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4142952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notice Financial Literacy Education can be entered as either an activity or a service.</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3216885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with Transition to Post Secondary Education, it can be an activity or service. If it is either an activity or service a note must be added as well. Every service or enrollment must have notes in Moses. </a:t>
            </a:r>
          </a:p>
        </p:txBody>
      </p:sp>
      <p:sp>
        <p:nvSpPr>
          <p:cNvPr id="4" name="Slide Number Placeholder 3"/>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1935614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graphic pulls it all together, everything we do focuses on supporting the young person in their Career Pathway to success.</a:t>
            </a:r>
          </a:p>
        </p:txBody>
      </p:sp>
      <p:sp>
        <p:nvSpPr>
          <p:cNvPr id="4" name="Slide Number Placeholder 3"/>
          <p:cNvSpPr>
            <a:spLocks noGrp="1"/>
          </p:cNvSpPr>
          <p:nvPr>
            <p:ph type="sldNum" sz="quarter" idx="5"/>
          </p:nvPr>
        </p:nvSpPr>
        <p:spPr/>
        <p:txBody>
          <a:bodyPr/>
          <a:lstStyle/>
          <a:p>
            <a:fld id="{1683126A-5919-944C-8385-AD187C64D85E}" type="slidenum">
              <a:rPr lang="en-US" smtClean="0"/>
              <a:t>36</a:t>
            </a:fld>
            <a:endParaRPr lang="en-US"/>
          </a:p>
        </p:txBody>
      </p:sp>
    </p:spTree>
    <p:extLst>
      <p:ext uri="{BB962C8B-B14F-4D97-AF65-F5344CB8AC3E}">
        <p14:creationId xmlns:p14="http://schemas.microsoft.com/office/powerpoint/2010/main" val="540597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Everyone of our young people are coming from a different place and are heading towards a different career pathway. This pathway may change as a young person is exposed to new experiences and discovers new things about themselves. </a:t>
            </a:r>
          </a:p>
        </p:txBody>
      </p:sp>
      <p:sp>
        <p:nvSpPr>
          <p:cNvPr id="4" name="Slide Number Placeholder 3"/>
          <p:cNvSpPr>
            <a:spLocks noGrp="1"/>
          </p:cNvSpPr>
          <p:nvPr>
            <p:ph type="sldNum" sz="quarter" idx="5"/>
          </p:nvPr>
        </p:nvSpPr>
        <p:spPr/>
        <p:txBody>
          <a:bodyPr/>
          <a:lstStyle/>
          <a:p>
            <a:fld id="{1683126A-5919-944C-8385-AD187C64D85E}" type="slidenum">
              <a:rPr lang="en-US" smtClean="0"/>
              <a:t>37</a:t>
            </a:fld>
            <a:endParaRPr lang="en-US"/>
          </a:p>
        </p:txBody>
      </p:sp>
    </p:spTree>
    <p:extLst>
      <p:ext uri="{BB962C8B-B14F-4D97-AF65-F5344CB8AC3E}">
        <p14:creationId xmlns:p14="http://schemas.microsoft.com/office/powerpoint/2010/main" val="134225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news! We do not do this alone! WIOA mandates we have relationships </a:t>
            </a:r>
            <a:r>
              <a:rPr lang="en-US">
                <a:cs typeface="Calibri"/>
              </a:rPr>
              <a:t>with required </a:t>
            </a:r>
            <a:r>
              <a:rPr lang="en-US" dirty="0">
                <a:cs typeface="Calibri"/>
              </a:rPr>
              <a:t>partners to help our young people with other barriers we may not be able to assist with but are barriers to their education and employment success. Any shared partner customers must be noted in Moses.  </a:t>
            </a:r>
          </a:p>
        </p:txBody>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Tree>
    <p:extLst>
      <p:ext uri="{BB962C8B-B14F-4D97-AF65-F5344CB8AC3E}">
        <p14:creationId xmlns:p14="http://schemas.microsoft.com/office/powerpoint/2010/main" val="1761163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39</a:t>
            </a:fld>
            <a:endParaRPr lang="en-US"/>
          </a:p>
        </p:txBody>
      </p:sp>
    </p:spTree>
    <p:extLst>
      <p:ext uri="{BB962C8B-B14F-4D97-AF65-F5344CB8AC3E}">
        <p14:creationId xmlns:p14="http://schemas.microsoft.com/office/powerpoint/2010/main" val="621479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fanatic resources especially the WIOA Final rule at 399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41</a:t>
            </a:fld>
            <a:endParaRPr lang="en-US"/>
          </a:p>
        </p:txBody>
      </p:sp>
    </p:spTree>
    <p:extLst>
      <p:ext uri="{BB962C8B-B14F-4D97-AF65-F5344CB8AC3E}">
        <p14:creationId xmlns:p14="http://schemas.microsoft.com/office/powerpoint/2010/main" val="26338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Youth requiring additional assistance is defined by local area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41788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in school youth must be low income unless you are using the 5% window allowance which we will go over in the next couple of slides. </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187111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Lowel Living Standard levels are updated in Moses annually and can be found at the bottom of the General Information tab in Moses. The section is labeled Economically Disadvantaged. </a:t>
            </a:r>
          </a:p>
        </p:txBody>
      </p:sp>
      <p:sp>
        <p:nvSpPr>
          <p:cNvPr id="4" name="Slide Number Placeholder 3"/>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103656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 are using the Free and Reduced Price Lunch for eligibility be sure the youth would qualify based on their family income. Under the Community Eligibility Program some schools have free or reduce priced lunch programs for all students because their area has 50% or more of the students qualifying for the benefit. </a:t>
            </a: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308131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would only be for 5% of all newly enrolled ISY and OSY for the program year. It’s a good option if you have a young person who would greatly benefit from the program, but their family income is above the requirements, but still needs help. </a:t>
            </a:r>
          </a:p>
        </p:txBody>
      </p:sp>
      <p:sp>
        <p:nvSpPr>
          <p:cNvPr id="4" name="Slide Number Placeholder 3"/>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87483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Documents can be collected by digital means or paper copies. </a:t>
            </a:r>
          </a:p>
        </p:txBody>
      </p:sp>
      <p:sp>
        <p:nvSpPr>
          <p:cNvPr id="4" name="Slide Number Placeholder 3"/>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6583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21946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7">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84" r:id="rId15"/>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https://www.mass.gov/service-details/massworkforce-resources-wioa-title-i-youth-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ss.gov/service-details/massworkforce-wioa-youth-policy-issuan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agencies/eta/advisories/tegl-23-19-change-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intranet.detma.org/SitePages/Home.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urldefense.com/v3/__https:/www.ecfr.gov/current/title-2/part-200__;!!CPANwP4y!UihRewGTt50Q-dHWHIQeH33_qTGvVf16A0Hw83CUpJMqKYK8SFIQiZy1EE9VHnjxndEQcZVW1c__SI8G_3N2PeXzRAESv54$"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urses.lumenlearning.com/wmopen-lifespandevelopment/chapter/putting-it-together-developmental-theori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gov/files/documents/2016/09/wr/wks-crosswalk-to-dol-tabe-casa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asscis.intocareers.org/materials/portal/hom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intranet.detma.org/SitePages/Home.aspx" TargetMode="External"/><Relationship Id="rId5" Type="http://schemas.openxmlformats.org/officeDocument/2006/relationships/hyperlink" Target="https://www.careeronestop.org/GetMyFuture/index.aspx" TargetMode="External"/><Relationship Id="rId4" Type="http://schemas.openxmlformats.org/officeDocument/2006/relationships/hyperlink" Target="http://www.mynextmove.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doc/dcs-policy-19-107-wioa-youth-individual-service-strategy/downloa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customXml" Target="../ink/ink2.xml"/><Relationship Id="rId5" Type="http://schemas.openxmlformats.org/officeDocument/2006/relationships/image" Target="../media/image18.png"/><Relationship Id="rId4" Type="http://schemas.openxmlformats.org/officeDocument/2006/relationships/customXml" Target="../ink/ink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21.png"/><Relationship Id="rId4" Type="http://schemas.openxmlformats.org/officeDocument/2006/relationships/customXml" Target="../ink/ink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4.png"/><Relationship Id="rId4" Type="http://schemas.openxmlformats.org/officeDocument/2006/relationships/customXml" Target="../ink/ink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customXml" Target="../ink/ink8.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customXml" Target="../ink/ink17.xml"/><Relationship Id="rId18" Type="http://schemas.openxmlformats.org/officeDocument/2006/relationships/customXml" Target="../ink/ink21.xml"/><Relationship Id="rId26" Type="http://schemas.openxmlformats.org/officeDocument/2006/relationships/customXml" Target="../ink/ink26.xml"/><Relationship Id="rId3" Type="http://schemas.openxmlformats.org/officeDocument/2006/relationships/customXml" Target="../ink/ink10.xml"/><Relationship Id="rId21" Type="http://schemas.openxmlformats.org/officeDocument/2006/relationships/customXml" Target="../ink/ink23.xml"/><Relationship Id="rId7" Type="http://schemas.openxmlformats.org/officeDocument/2006/relationships/customXml" Target="../ink/ink12.xml"/><Relationship Id="rId12" Type="http://schemas.openxmlformats.org/officeDocument/2006/relationships/image" Target="../media/image33.png"/><Relationship Id="rId17" Type="http://schemas.openxmlformats.org/officeDocument/2006/relationships/image" Target="../media/image34.png"/><Relationship Id="rId25" Type="http://schemas.openxmlformats.org/officeDocument/2006/relationships/image" Target="../media/image37.png"/><Relationship Id="rId2" Type="http://schemas.openxmlformats.org/officeDocument/2006/relationships/image" Target="../media/image30.png"/><Relationship Id="rId16" Type="http://schemas.openxmlformats.org/officeDocument/2006/relationships/customXml" Target="../ink/ink20.xml"/><Relationship Id="rId20"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customXml" Target="../ink/ink16.xml"/><Relationship Id="rId24" Type="http://schemas.openxmlformats.org/officeDocument/2006/relationships/customXml" Target="../ink/ink25.xml"/><Relationship Id="rId5" Type="http://schemas.openxmlformats.org/officeDocument/2006/relationships/customXml" Target="../ink/ink11.xml"/><Relationship Id="rId15" Type="http://schemas.openxmlformats.org/officeDocument/2006/relationships/customXml" Target="../ink/ink19.xml"/><Relationship Id="rId23" Type="http://schemas.openxmlformats.org/officeDocument/2006/relationships/image" Target="../media/image36.png"/><Relationship Id="rId10" Type="http://schemas.openxmlformats.org/officeDocument/2006/relationships/customXml" Target="../ink/ink15.xml"/><Relationship Id="rId19"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customXml" Target="../ink/ink14.xml"/><Relationship Id="rId14" Type="http://schemas.openxmlformats.org/officeDocument/2006/relationships/customXml" Target="../ink/ink18.xml"/><Relationship Id="rId22" Type="http://schemas.openxmlformats.org/officeDocument/2006/relationships/customXml" Target="../ink/ink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1.jpeg"/><Relationship Id="rId7"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bing.com/ck/a?!&amp;&amp;p=9132089f5174cc19JmltdHM9MTY4MTA4NDgwMCZpZ3VpZD0zYWFiNmQ1ZC1hNWM4LTZiM2MtMGI0Yi03ZGJhYTRhYzZhMGQmaW5zaWQ9NTE4Mw&amp;ptn=3&amp;hsh=3&amp;fclid=3aab6d5d-a5c8-6b3c-0b4b-7dbaa4ac6a0d&amp;psq=ma+wioa+youth+program+page&amp;u=a1aHR0cHM6Ly93d3cubWFzcy5nb3Yvc2VydmljZS1kZXRhaWxzL21hc3N3b3JrZm9yY2UtcmVzb3VyY2VzLXdpb2EtdGl0bGUtaS15b3V0aC1wcm9ncmFt&amp;ntb=1" TargetMode="External"/><Relationship Id="rId7" Type="http://schemas.openxmlformats.org/officeDocument/2006/relationships/hyperlink" Target="https://www.gpo.gov/fdsys/pkg/FR-2016-08-19/pdf/2016-15975.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congress.gov/bill/113th-congress/house-bill/803/text" TargetMode="External"/><Relationship Id="rId5" Type="http://schemas.openxmlformats.org/officeDocument/2006/relationships/hyperlink" Target="http://www.mass.gov/massworkforce/resources/masscis/" TargetMode="External"/><Relationship Id="rId4" Type="http://schemas.openxmlformats.org/officeDocument/2006/relationships/hyperlink" Target="https://youth.workforcegps.org/resources/2017/03/22/09/55/WIOA-Youth-Program-Resources-Pag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60590" y="4301952"/>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531414" y="4286991"/>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slide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71348" y="4283180"/>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can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0" name="Rectangle 29">
            <a:extLst>
              <a:ext uri="{FF2B5EF4-FFF2-40B4-BE49-F238E27FC236}">
                <a16:creationId xmlns:a16="http://schemas.microsoft.com/office/drawing/2014/main" id="{3A58C628-B5D5-4AAB-870C-9C761CC9B7C2}"/>
              </a:ext>
            </a:extLst>
          </p:cNvPr>
          <p:cNvSpPr/>
          <p:nvPr/>
        </p:nvSpPr>
        <p:spPr>
          <a:xfrm>
            <a:off x="953902" y="3292909"/>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5032B83-4B6D-4CCC-B871-DF3C0BCA2813}"/>
              </a:ext>
            </a:extLst>
          </p:cNvPr>
          <p:cNvSpPr/>
          <p:nvPr/>
        </p:nvSpPr>
        <p:spPr>
          <a:xfrm>
            <a:off x="472582" y="3255518"/>
            <a:ext cx="952454" cy="872608"/>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Graphic 31" descr="Chat">
            <a:extLst>
              <a:ext uri="{FF2B5EF4-FFF2-40B4-BE49-F238E27FC236}">
                <a16:creationId xmlns:a16="http://schemas.microsoft.com/office/drawing/2014/main" id="{52B06ACF-22FB-4A70-A850-354010AA9A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8100" y="3438797"/>
            <a:ext cx="681418" cy="618620"/>
          </a:xfrm>
          <a:prstGeom prst="rect">
            <a:avLst/>
          </a:prstGeom>
        </p:spPr>
      </p:pic>
      <p:sp>
        <p:nvSpPr>
          <p:cNvPr id="33" name="TextBox 32">
            <a:extLst>
              <a:ext uri="{FF2B5EF4-FFF2-40B4-BE49-F238E27FC236}">
                <a16:creationId xmlns:a16="http://schemas.microsoft.com/office/drawing/2014/main" id="{A184B360-DBCC-41A6-8009-C07664D69DD5}"/>
              </a:ext>
            </a:extLst>
          </p:cNvPr>
          <p:cNvSpPr txBox="1"/>
          <p:nvPr/>
        </p:nvSpPr>
        <p:spPr>
          <a:xfrm>
            <a:off x="1587643" y="3456214"/>
            <a:ext cx="6583597" cy="400110"/>
          </a:xfrm>
          <a:prstGeom prst="rect">
            <a:avLst/>
          </a:prstGeom>
          <a:noFill/>
        </p:spPr>
        <p:txBody>
          <a:bodyPr wrap="square" lIns="91440" tIns="45720" rIns="91440" bIns="45720" rtlCol="0" anchor="t">
            <a:spAutoFit/>
          </a:bodyPr>
          <a:lstStyle/>
          <a:p>
            <a:r>
              <a:rPr lang="en-US" sz="2000" dirty="0">
                <a:solidFill>
                  <a:schemeClr val="accent6"/>
                </a:solidFill>
              </a:rPr>
              <a:t>The session will be recorded</a:t>
            </a:r>
          </a:p>
        </p:txBody>
      </p:sp>
      <p:sp>
        <p:nvSpPr>
          <p:cNvPr id="34" name="Rectangle 33">
            <a:extLst>
              <a:ext uri="{FF2B5EF4-FFF2-40B4-BE49-F238E27FC236}">
                <a16:creationId xmlns:a16="http://schemas.microsoft.com/office/drawing/2014/main" id="{553B8455-8957-40D4-83D6-FE60B702B8C5}"/>
              </a:ext>
            </a:extLst>
          </p:cNvPr>
          <p:cNvSpPr/>
          <p:nvPr/>
        </p:nvSpPr>
        <p:spPr>
          <a:xfrm>
            <a:off x="1165569" y="5211814"/>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9343" y="5191841"/>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66071" y="5366394"/>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5140" y="4416210"/>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81903" y="5355430"/>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300381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sz="3200" dirty="0">
                <a:solidFill>
                  <a:srgbClr val="223651"/>
                </a:solidFill>
                <a:latin typeface="Century Gothic"/>
              </a:rPr>
              <a:t>Low-Income status for youth can also be determined by the following: </a:t>
            </a:r>
            <a:r>
              <a:rPr lang="en-US" sz="3200" dirty="0">
                <a:latin typeface="Century Gothic"/>
              </a:rPr>
              <a:t>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10</a:t>
            </a:fld>
            <a:endParaRPr lang="en-US" dirty="0"/>
          </a:p>
        </p:txBody>
      </p:sp>
      <p:sp>
        <p:nvSpPr>
          <p:cNvPr id="4" name="Content Placeholder 3"/>
          <p:cNvSpPr>
            <a:spLocks noGrp="1"/>
          </p:cNvSpPr>
          <p:nvPr>
            <p:ph sz="quarter" idx="10"/>
          </p:nvPr>
        </p:nvSpPr>
        <p:spPr>
          <a:xfrm>
            <a:off x="414604" y="1446235"/>
            <a:ext cx="8385786" cy="4525963"/>
          </a:xfrm>
        </p:spPr>
        <p:txBody>
          <a:bodyPr vert="horz" lIns="91440" tIns="45720" rIns="91440" bIns="45720" rtlCol="0" anchor="t">
            <a:normAutofit/>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600" b="1" dirty="0">
                <a:latin typeface="Century Gothic"/>
              </a:rPr>
              <a:t>Free and Reduced Price Lunch </a:t>
            </a:r>
            <a:r>
              <a:rPr lang="en-US" sz="1600" dirty="0">
                <a:latin typeface="Century Gothic"/>
              </a:rPr>
              <a:t>– Richard B. Russell National School Lunch Act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Only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that attend a designated low-income school do not       	automatically qualify as low-income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(Community Eligibility Provision)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endParaRPr lang="en-US" sz="16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600" b="1" dirty="0">
                <a:solidFill>
                  <a:prstClr val="black"/>
                </a:solidFill>
                <a:latin typeface="Century Gothic"/>
              </a:rPr>
              <a:t>High Poverty Area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ISY and OSY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Poverty rate of 25 percent – </a:t>
            </a:r>
            <a:r>
              <a:rPr lang="en-US" sz="1600" i="1" dirty="0">
                <a:solidFill>
                  <a:prstClr val="black"/>
                </a:solidFill>
                <a:latin typeface="Century Gothic"/>
              </a:rPr>
              <a:t>where at least 25 percent of the residents are economically disadvantaged.</a:t>
            </a:r>
            <a:r>
              <a:rPr lang="en-US" sz="1600" dirty="0">
                <a:solidFill>
                  <a:prstClr val="black"/>
                </a:solidFill>
                <a:latin typeface="Century Gothic"/>
              </a:rPr>
              <a:t>  </a:t>
            </a:r>
            <a:endParaRPr lang="en-US" sz="1600" b="1"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1400" dirty="0">
              <a:solidFill>
                <a:srgbClr val="7F7F7F"/>
              </a:solidFill>
              <a:latin typeface="Century Gothic"/>
            </a:endParaRPr>
          </a:p>
          <a:p>
            <a:pPr marL="0" indent="0" defTabSz="914400">
              <a:lnSpc>
                <a:spcPct val="100000"/>
              </a:lnSpc>
              <a:spcBef>
                <a:spcPct val="20000"/>
              </a:spcBef>
              <a:spcAft>
                <a:spcPct val="0"/>
              </a:spcAft>
              <a:buNone/>
            </a:pPr>
            <a:endParaRPr lang="en-US" sz="1400" b="1" dirty="0">
              <a:ea typeface="+mn-lt"/>
              <a:cs typeface="+mn-lt"/>
            </a:endParaRPr>
          </a:p>
          <a:p>
            <a:pPr marL="0" indent="0" defTabSz="914400">
              <a:lnSpc>
                <a:spcPct val="100000"/>
              </a:lnSpc>
              <a:spcBef>
                <a:spcPct val="20000"/>
              </a:spcBef>
              <a:spcAft>
                <a:spcPct val="0"/>
              </a:spcAft>
              <a:buNone/>
            </a:pPr>
            <a:r>
              <a:rPr lang="en-US" sz="1400" b="1" dirty="0">
                <a:ea typeface="+mn-lt"/>
                <a:cs typeface="+mn-lt"/>
              </a:rPr>
              <a:t> * New Instructions for Determining if an Individual Lives in a High-Poverty Area Based on Their Street  Address</a:t>
            </a:r>
            <a:endParaRPr lang="en-US" sz="1400" dirty="0">
              <a:ea typeface="+mn-lt"/>
              <a:cs typeface="+mn-lt"/>
            </a:endParaRPr>
          </a:p>
          <a:p>
            <a:pPr marL="0" indent="0" algn="ctr" defTabSz="914400">
              <a:lnSpc>
                <a:spcPct val="100000"/>
              </a:lnSpc>
              <a:spcBef>
                <a:spcPct val="20000"/>
              </a:spcBef>
              <a:spcAft>
                <a:spcPct val="0"/>
              </a:spcAft>
              <a:buNone/>
            </a:pPr>
            <a:r>
              <a:rPr lang="en-US" sz="1400" dirty="0">
                <a:ea typeface="+mn-lt"/>
                <a:cs typeface="+mn-lt"/>
                <a:hlinkClick r:id="rId3"/>
              </a:rPr>
              <a:t>MassWorkforce Resources: WIOA Title I Youth Program | Mass.gov</a:t>
            </a:r>
            <a:endParaRPr lang="en-US" dirty="0"/>
          </a:p>
          <a:p>
            <a:pPr defTabSz="914400"/>
            <a:endParaRPr lang="en-US" dirty="0">
              <a:cs typeface="Calibri"/>
            </a:endParaRPr>
          </a:p>
        </p:txBody>
      </p:sp>
    </p:spTree>
    <p:extLst>
      <p:ext uri="{BB962C8B-B14F-4D97-AF65-F5344CB8AC3E}">
        <p14:creationId xmlns:p14="http://schemas.microsoft.com/office/powerpoint/2010/main" val="318772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Low Income Exception</a:t>
            </a:r>
            <a:br>
              <a:rPr lang="en-US" sz="3200" dirty="0">
                <a:solidFill>
                  <a:srgbClr val="223651"/>
                </a:solidFill>
                <a:latin typeface="Century Gothic" panose="020B0502020202020204" pitchFamily="34" charset="0"/>
              </a:rPr>
            </a:br>
            <a:r>
              <a:rPr lang="en-US" sz="2400" dirty="0">
                <a:solidFill>
                  <a:srgbClr val="223651"/>
                </a:solidFill>
                <a:latin typeface="Century Gothic"/>
              </a:rPr>
              <a:t>(5% Window Eligibility)</a:t>
            </a:r>
          </a:p>
        </p:txBody>
      </p:sp>
      <p:sp>
        <p:nvSpPr>
          <p:cNvPr id="3" name="Slide Number Placeholder 2"/>
          <p:cNvSpPr>
            <a:spLocks noGrp="1"/>
          </p:cNvSpPr>
          <p:nvPr>
            <p:ph type="sldNum" sz="quarter" idx="4"/>
          </p:nvPr>
        </p:nvSpPr>
        <p:spPr/>
        <p:txBody>
          <a:bodyPr/>
          <a:lstStyle/>
          <a:p>
            <a:fld id="{941BE8DD-6BA1-AD43-8321-0CEB068BCC7D}" type="slidenum">
              <a:rPr lang="en-US" smtClean="0"/>
              <a:pPr/>
              <a:t>11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endParaRPr lang="en-US" sz="24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2000" dirty="0">
                <a:latin typeface="Century Gothic"/>
              </a:rPr>
              <a:t>Five percent of WIOA youth participants, </a:t>
            </a:r>
            <a:r>
              <a:rPr lang="en-US" sz="2000" i="1" dirty="0">
                <a:latin typeface="Century Gothic"/>
              </a:rPr>
              <a:t>who would ordinarily be required to be low-income for eligibility</a:t>
            </a:r>
            <a:r>
              <a:rPr lang="en-US" sz="2000" dirty="0">
                <a:latin typeface="Century Gothic"/>
              </a:rPr>
              <a:t>, and who meet </a:t>
            </a:r>
            <a:r>
              <a:rPr lang="en-US" sz="2000" b="1" i="1" dirty="0">
                <a:latin typeface="Century Gothic"/>
              </a:rPr>
              <a:t>all</a:t>
            </a:r>
            <a:r>
              <a:rPr lang="en-US" sz="2000" dirty="0">
                <a:latin typeface="Century Gothic"/>
              </a:rPr>
              <a:t> other eligibility requirements, may be non-low income.</a:t>
            </a:r>
          </a:p>
          <a:p>
            <a:pPr marL="0" lvl="0" indent="0" defTabSz="914400" eaLnBrk="0" fontAlgn="base" hangingPunct="0">
              <a:lnSpc>
                <a:spcPct val="100000"/>
              </a:lnSpc>
              <a:spcBef>
                <a:spcPct val="20000"/>
              </a:spcBef>
              <a:spcAft>
                <a:spcPct val="0"/>
              </a:spcAft>
              <a:buClrTx/>
              <a:buNone/>
            </a:pPr>
            <a:endParaRPr lang="en-US" sz="20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20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2000" dirty="0">
                <a:solidFill>
                  <a:prstClr val="black"/>
                </a:solidFill>
                <a:latin typeface="Century Gothic"/>
              </a:rPr>
              <a:t>The 5% calculation is based on the percent of youth newly enrolled in </a:t>
            </a:r>
            <a:r>
              <a:rPr lang="en-US" sz="2000">
                <a:solidFill>
                  <a:prstClr val="black"/>
                </a:solidFill>
                <a:latin typeface="Century Gothic"/>
              </a:rPr>
              <a:t>the program </a:t>
            </a:r>
            <a:r>
              <a:rPr lang="en-US" sz="2000" dirty="0">
                <a:solidFill>
                  <a:prstClr val="black"/>
                </a:solidFill>
                <a:latin typeface="Century Gothic"/>
              </a:rPr>
              <a:t>year and served by the program in the local area’s WIOA youth program</a:t>
            </a:r>
            <a:endParaRPr lang="en-US" sz="2000" dirty="0"/>
          </a:p>
        </p:txBody>
      </p:sp>
      <p:pic>
        <p:nvPicPr>
          <p:cNvPr id="5" name="Picture 4" descr="5 Percent Free Stock Photo - Public Domain Pic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202" y="4739504"/>
            <a:ext cx="1524084" cy="1157957"/>
          </a:xfrm>
          <a:prstGeom prst="rect">
            <a:avLst/>
          </a:prstGeom>
        </p:spPr>
      </p:pic>
    </p:spTree>
    <p:extLst>
      <p:ext uri="{BB962C8B-B14F-4D97-AF65-F5344CB8AC3E}">
        <p14:creationId xmlns:p14="http://schemas.microsoft.com/office/powerpoint/2010/main" val="377906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Source Documentation</a:t>
            </a:r>
            <a:r>
              <a:rPr lang="en-US" dirty="0">
                <a:latin typeface="Century Gothic"/>
              </a:rPr>
              <a: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12</a:t>
            </a:fld>
            <a:endParaRPr lang="en-US" dirty="0"/>
          </a:p>
        </p:txBody>
      </p:sp>
      <p:sp>
        <p:nvSpPr>
          <p:cNvPr id="4" name="Content Placeholder 3"/>
          <p:cNvSpPr>
            <a:spLocks noGrp="1"/>
          </p:cNvSpPr>
          <p:nvPr>
            <p:ph sz="quarter" idx="10"/>
          </p:nvPr>
        </p:nvSpPr>
        <p:spPr>
          <a:xfrm>
            <a:off x="309032" y="1330825"/>
            <a:ext cx="8524250" cy="4714868"/>
          </a:xfrm>
        </p:spPr>
        <p:txBody>
          <a:bodyPr vert="horz" lIns="91440" tIns="45720" rIns="91440" bIns="45720" rtlCol="0" anchor="t">
            <a:normAutofit/>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700" dirty="0">
                <a:latin typeface="Century Gothic"/>
              </a:rPr>
              <a:t>Documentation is necessary to support WIOA Title I Youth Eligibility</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700" dirty="0">
                <a:solidFill>
                  <a:prstClr val="black"/>
                </a:solidFill>
                <a:latin typeface="Century Gothic"/>
              </a:rPr>
              <a:t>Local Areas must verify and confirm that youth are eligible to participate in WIOA youth services through an examination of documents.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indent="-342900" defTabSz="914400" eaLnBrk="0" fontAlgn="base" hangingPunct="0">
              <a:lnSpc>
                <a:spcPct val="100000"/>
              </a:lnSpc>
              <a:spcBef>
                <a:spcPct val="20000"/>
              </a:spcBef>
              <a:spcAft>
                <a:spcPct val="0"/>
              </a:spcAft>
              <a:buClrTx/>
              <a:buFont typeface="Arial" pitchFamily="34" charset="0"/>
              <a:buChar char="•"/>
            </a:pPr>
            <a:r>
              <a:rPr lang="en-US" sz="1700" dirty="0">
                <a:latin typeface="Century Gothic"/>
              </a:rPr>
              <a:t>Documentation may be stored electronically, however documentation must be available to program, fiscal monitors, and auditors for monitoring purposes.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700" dirty="0">
                <a:solidFill>
                  <a:prstClr val="black"/>
                </a:solidFill>
                <a:latin typeface="Century Gothic"/>
              </a:rPr>
              <a:t>Local Areas must retain records for a period of at least three (3) years after the submittal of the final closeout expenditure report for that funding period.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700" i="1" dirty="0">
                <a:solidFill>
                  <a:prstClr val="black"/>
                </a:solidFill>
                <a:latin typeface="Century Gothic"/>
              </a:rPr>
              <a:t>Acceptable forms of source documentation can be found in </a:t>
            </a:r>
            <a:r>
              <a:rPr lang="en-US" sz="1700" i="1" dirty="0" err="1">
                <a:solidFill>
                  <a:prstClr val="black"/>
                </a:solidFill>
                <a:latin typeface="Century Gothic"/>
              </a:rPr>
              <a:t>MassWorkforce</a:t>
            </a:r>
            <a:r>
              <a:rPr lang="en-US" sz="1700" i="1" dirty="0">
                <a:solidFill>
                  <a:prstClr val="black"/>
                </a:solidFill>
                <a:latin typeface="Century Gothic"/>
              </a:rPr>
              <a:t> Issuance </a:t>
            </a:r>
            <a:r>
              <a:rPr lang="en-US" sz="1700" i="1" dirty="0">
                <a:solidFill>
                  <a:prstClr val="black"/>
                </a:solidFill>
                <a:latin typeface="Century Gothic"/>
                <a:hlinkClick r:id="rId3"/>
              </a:rPr>
              <a:t>100 DCS 19.101.4 : WIOA Title I Youth Eligibility Policy </a:t>
            </a:r>
            <a:endParaRPr lang="en-US" sz="1700" i="1" dirty="0">
              <a:solidFill>
                <a:prstClr val="black"/>
              </a:solidFill>
              <a:latin typeface="Century Gothic"/>
            </a:endParaRPr>
          </a:p>
        </p:txBody>
      </p:sp>
    </p:spTree>
    <p:extLst>
      <p:ext uri="{BB962C8B-B14F-4D97-AF65-F5344CB8AC3E}">
        <p14:creationId xmlns:p14="http://schemas.microsoft.com/office/powerpoint/2010/main" val="175335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1162-AEA8-47D8-A63F-E2F88521EC4A}"/>
              </a:ext>
            </a:extLst>
          </p:cNvPr>
          <p:cNvSpPr>
            <a:spLocks noGrp="1"/>
          </p:cNvSpPr>
          <p:nvPr>
            <p:ph type="title"/>
          </p:nvPr>
        </p:nvSpPr>
        <p:spPr>
          <a:xfrm>
            <a:off x="211402" y="80203"/>
            <a:ext cx="8845685" cy="954348"/>
          </a:xfrm>
        </p:spPr>
        <p:txBody>
          <a:bodyPr/>
          <a:lstStyle/>
          <a:p>
            <a:r>
              <a:rPr lang="en-US" sz="2700" dirty="0">
                <a:solidFill>
                  <a:srgbClr val="223651"/>
                </a:solidFill>
                <a:latin typeface="Century Gothic"/>
              </a:rPr>
              <a:t>Examples of Acceptable  Source Documentation</a:t>
            </a:r>
            <a:r>
              <a:rPr lang="en-US" sz="2700" dirty="0">
                <a:latin typeface="Century Gothic"/>
              </a:rPr>
              <a:t>  </a:t>
            </a:r>
            <a:endParaRPr lang="en-US" sz="2700" dirty="0"/>
          </a:p>
        </p:txBody>
      </p:sp>
      <p:sp>
        <p:nvSpPr>
          <p:cNvPr id="3" name="Slide Number Placeholder 2">
            <a:extLst>
              <a:ext uri="{FF2B5EF4-FFF2-40B4-BE49-F238E27FC236}">
                <a16:creationId xmlns:a16="http://schemas.microsoft.com/office/drawing/2014/main" id="{A4B81DC0-DE15-4635-83CA-683D489F2CC4}"/>
              </a:ext>
            </a:extLst>
          </p:cNvPr>
          <p:cNvSpPr>
            <a:spLocks noGrp="1"/>
          </p:cNvSpPr>
          <p:nvPr>
            <p:ph type="sldNum" sz="quarter" idx="4"/>
          </p:nvPr>
        </p:nvSpPr>
        <p:spPr/>
        <p:txBody>
          <a:bodyPr/>
          <a:lstStyle/>
          <a:p>
            <a:fld id="{941BE8DD-6BA1-AD43-8321-0CEB068BCC7D}" type="slidenum">
              <a:rPr lang="en-US" smtClean="0"/>
              <a:pPr/>
              <a:t>13</a:t>
            </a:fld>
            <a:endParaRPr lang="en-US" dirty="0"/>
          </a:p>
        </p:txBody>
      </p:sp>
      <p:sp>
        <p:nvSpPr>
          <p:cNvPr id="4" name="Content Placeholder 3">
            <a:extLst>
              <a:ext uri="{FF2B5EF4-FFF2-40B4-BE49-F238E27FC236}">
                <a16:creationId xmlns:a16="http://schemas.microsoft.com/office/drawing/2014/main" id="{81B7BA0D-0960-4B6B-B5CD-B6CD5D889FA4}"/>
              </a:ext>
            </a:extLst>
          </p:cNvPr>
          <p:cNvSpPr>
            <a:spLocks noGrp="1"/>
          </p:cNvSpPr>
          <p:nvPr>
            <p:ph sz="quarter" idx="10"/>
          </p:nvPr>
        </p:nvSpPr>
        <p:spPr>
          <a:xfrm>
            <a:off x="111859" y="1376039"/>
            <a:ext cx="3666993" cy="4731797"/>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0000" lnSpcReduction="20000"/>
          </a:bodyPr>
          <a:lstStyle/>
          <a:p>
            <a:pPr marL="0" indent="0">
              <a:lnSpc>
                <a:spcPct val="100000"/>
              </a:lnSpc>
              <a:buNone/>
            </a:pPr>
            <a:r>
              <a:rPr lang="en-US" sz="2300" b="1" dirty="0">
                <a:solidFill>
                  <a:schemeClr val="accent6"/>
                </a:solidFill>
                <a:latin typeface="Century Gothic"/>
              </a:rPr>
              <a:t>Youth is out of school and homeless </a:t>
            </a:r>
            <a:r>
              <a:rPr lang="en-US" sz="2300" dirty="0">
                <a:solidFill>
                  <a:schemeClr val="accent6"/>
                </a:solidFill>
                <a:latin typeface="Century Gothic"/>
              </a:rPr>
              <a:t>(Example include and not limited to the following:) </a:t>
            </a:r>
          </a:p>
          <a:p>
            <a:pPr marL="0" indent="0">
              <a:lnSpc>
                <a:spcPct val="100000"/>
              </a:lnSpc>
              <a:spcBef>
                <a:spcPts val="0"/>
              </a:spcBef>
              <a:buNone/>
            </a:pPr>
            <a:endParaRPr lang="en-US" sz="2300" dirty="0">
              <a:solidFill>
                <a:schemeClr val="accent6"/>
              </a:solidFill>
              <a:latin typeface="Century Gothic"/>
            </a:endParaRPr>
          </a:p>
          <a:p>
            <a:pPr marL="0" indent="0">
              <a:lnSpc>
                <a:spcPct val="100000"/>
              </a:lnSpc>
              <a:spcBef>
                <a:spcPts val="0"/>
              </a:spcBef>
              <a:buNone/>
            </a:pPr>
            <a:r>
              <a:rPr lang="en-US" sz="2300" u="sng" dirty="0">
                <a:solidFill>
                  <a:schemeClr val="accent6"/>
                </a:solidFill>
                <a:latin typeface="Century Gothic"/>
              </a:rPr>
              <a:t>Age </a:t>
            </a:r>
            <a:r>
              <a:rPr lang="en-US" sz="2300" dirty="0">
                <a:solidFill>
                  <a:schemeClr val="accent6"/>
                </a:solidFill>
                <a:latin typeface="Century Gothic"/>
              </a:rPr>
              <a:t>- Birth Certificate/US Passport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US Citizenship/Work Authorization </a:t>
            </a:r>
            <a:r>
              <a:rPr lang="en-US" sz="2300" dirty="0">
                <a:solidFill>
                  <a:schemeClr val="accent6"/>
                </a:solidFill>
                <a:latin typeface="Century Gothic"/>
              </a:rPr>
              <a:t>– Birth Certificate/ Unexpired Alien Registration Card with Authorization to Work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Selective Service Compliant </a:t>
            </a:r>
            <a:r>
              <a:rPr lang="en-US" sz="2300" dirty="0">
                <a:solidFill>
                  <a:schemeClr val="accent6"/>
                </a:solidFill>
                <a:latin typeface="Century Gothic"/>
              </a:rPr>
              <a:t>– Selective Service online Verification</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Out of School Verification </a:t>
            </a:r>
            <a:r>
              <a:rPr lang="en-US" sz="2300" dirty="0">
                <a:solidFill>
                  <a:schemeClr val="accent6"/>
                </a:solidFill>
                <a:latin typeface="Century Gothic"/>
              </a:rPr>
              <a:t>-  HSD/ </a:t>
            </a:r>
            <a:r>
              <a:rPr lang="en-US" sz="2300" dirty="0" err="1">
                <a:solidFill>
                  <a:schemeClr val="accent6"/>
                </a:solidFill>
                <a:latin typeface="Century Gothic"/>
              </a:rPr>
              <a:t>HiSET</a:t>
            </a:r>
            <a:r>
              <a:rPr lang="en-US" sz="2300" dirty="0">
                <a:solidFill>
                  <a:schemeClr val="accent6"/>
                </a:solidFill>
                <a:latin typeface="Century Gothic"/>
              </a:rPr>
              <a:t> Certificate/ HS Transcript/Applicant Statement</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Homeless</a:t>
            </a:r>
            <a:r>
              <a:rPr lang="en-US" sz="2300" dirty="0">
                <a:solidFill>
                  <a:schemeClr val="accent6"/>
                </a:solidFill>
                <a:latin typeface="Century Gothic"/>
              </a:rPr>
              <a:t> – Letter from shelter/ Applicant Statement </a:t>
            </a:r>
            <a:endParaRPr lang="en-US" sz="2300" dirty="0">
              <a:solidFill>
                <a:schemeClr val="accent6"/>
              </a:solidFill>
              <a:ea typeface="+mn-lt"/>
              <a:cs typeface="+mn-lt"/>
            </a:endParaRPr>
          </a:p>
        </p:txBody>
      </p:sp>
      <p:sp>
        <p:nvSpPr>
          <p:cNvPr id="5" name="Content Placeholder 4">
            <a:extLst>
              <a:ext uri="{FF2B5EF4-FFF2-40B4-BE49-F238E27FC236}">
                <a16:creationId xmlns:a16="http://schemas.microsoft.com/office/drawing/2014/main" id="{BF154996-E199-4188-A1AF-DF11B89099EA}"/>
              </a:ext>
            </a:extLst>
          </p:cNvPr>
          <p:cNvSpPr>
            <a:spLocks noGrp="1"/>
          </p:cNvSpPr>
          <p:nvPr>
            <p:ph sz="quarter" idx="11"/>
          </p:nvPr>
        </p:nvSpPr>
        <p:spPr>
          <a:xfrm>
            <a:off x="3915051" y="1376039"/>
            <a:ext cx="5117089" cy="4731798"/>
          </a:xfr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marL="0" indent="0">
              <a:lnSpc>
                <a:spcPct val="80000"/>
              </a:lnSpc>
              <a:spcBef>
                <a:spcPts val="0"/>
              </a:spcBef>
              <a:buNone/>
            </a:pPr>
            <a:r>
              <a:rPr lang="en-US" sz="1600" b="1" dirty="0">
                <a:solidFill>
                  <a:schemeClr val="accent6"/>
                </a:solidFill>
                <a:latin typeface="Century Gothic"/>
              </a:rPr>
              <a:t>Youth is in school and an offender </a:t>
            </a:r>
            <a:r>
              <a:rPr lang="en-US" sz="1600" dirty="0">
                <a:solidFill>
                  <a:schemeClr val="accent6"/>
                </a:solidFill>
                <a:latin typeface="Century Gothic"/>
              </a:rPr>
              <a:t>(Example include and not limited to the following:)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Age </a:t>
            </a:r>
            <a:r>
              <a:rPr lang="en-US" sz="1600" dirty="0">
                <a:solidFill>
                  <a:schemeClr val="accent6"/>
                </a:solidFill>
                <a:latin typeface="Century Gothic"/>
              </a:rPr>
              <a:t>– Federal, State or local government identification card that includes date of birth</a:t>
            </a:r>
          </a:p>
          <a:p>
            <a:pPr marL="0" indent="0">
              <a:lnSpc>
                <a:spcPct val="100000"/>
              </a:lnSpc>
              <a:spcBef>
                <a:spcPts val="0"/>
              </a:spcBef>
              <a:buNone/>
            </a:pPr>
            <a:endParaRPr lang="en-US" sz="1600" dirty="0">
              <a:solidFill>
                <a:schemeClr val="accent6"/>
              </a:solidFill>
              <a:latin typeface="Century Gothic"/>
              <a:ea typeface="+mn-lt"/>
              <a:cs typeface="+mn-lt"/>
            </a:endParaRPr>
          </a:p>
          <a:p>
            <a:pPr marL="0" indent="0">
              <a:lnSpc>
                <a:spcPct val="80000"/>
              </a:lnSpc>
              <a:spcBef>
                <a:spcPts val="0"/>
              </a:spcBef>
              <a:buNone/>
            </a:pPr>
            <a:r>
              <a:rPr lang="en-US" sz="1600" u="sng" dirty="0">
                <a:solidFill>
                  <a:schemeClr val="accent6"/>
                </a:solidFill>
                <a:latin typeface="Century Gothic"/>
              </a:rPr>
              <a:t>US Citizenship/Work Authorization </a:t>
            </a:r>
            <a:r>
              <a:rPr lang="en-US" sz="1600" dirty="0">
                <a:solidFill>
                  <a:schemeClr val="accent6"/>
                </a:solidFill>
                <a:latin typeface="Century Gothic"/>
              </a:rPr>
              <a:t>– Certificate of Naturalization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Selective Service Compliant </a:t>
            </a:r>
            <a:r>
              <a:rPr lang="en-US" sz="1600" dirty="0">
                <a:solidFill>
                  <a:schemeClr val="accent6"/>
                </a:solidFill>
                <a:latin typeface="Century Gothic"/>
              </a:rPr>
              <a:t>– Stamped post office receipt of registration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In School Youth Verification </a:t>
            </a:r>
            <a:r>
              <a:rPr lang="en-US" sz="1600" dirty="0">
                <a:solidFill>
                  <a:schemeClr val="accent6"/>
                </a:solidFill>
                <a:latin typeface="Century Gothic"/>
              </a:rPr>
              <a:t>– Report Card/ Letter on school letter head</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Low-Income</a:t>
            </a:r>
            <a:r>
              <a:rPr lang="en-US" sz="1600" dirty="0">
                <a:solidFill>
                  <a:schemeClr val="accent6"/>
                </a:solidFill>
                <a:latin typeface="Century Gothic"/>
              </a:rPr>
              <a:t> – School lunch verification form with youth’s name/ Print out from Poverty Threshold Census Tract database</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Offender </a:t>
            </a:r>
            <a:r>
              <a:rPr lang="en-US" sz="1600" dirty="0">
                <a:solidFill>
                  <a:schemeClr val="accent6"/>
                </a:solidFill>
                <a:latin typeface="Century Gothic"/>
              </a:rPr>
              <a:t>– Court documentation/ Written statement from State/Local agency </a:t>
            </a:r>
          </a:p>
          <a:p>
            <a:endParaRPr lang="en-US" dirty="0">
              <a:cs typeface="Calibri"/>
            </a:endParaRPr>
          </a:p>
        </p:txBody>
      </p:sp>
      <p:sp>
        <p:nvSpPr>
          <p:cNvPr id="8" name="TextBox 7">
            <a:extLst>
              <a:ext uri="{FF2B5EF4-FFF2-40B4-BE49-F238E27FC236}">
                <a16:creationId xmlns:a16="http://schemas.microsoft.com/office/drawing/2014/main" id="{7B320E4F-D12A-4753-B208-01C22CDD9A05}"/>
              </a:ext>
            </a:extLst>
          </p:cNvPr>
          <p:cNvSpPr txBox="1"/>
          <p:nvPr/>
        </p:nvSpPr>
        <p:spPr>
          <a:xfrm>
            <a:off x="1656560" y="849885"/>
            <a:ext cx="5756281" cy="369332"/>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cap="small" dirty="0">
                <a:solidFill>
                  <a:schemeClr val="tx2"/>
                </a:solidFill>
                <a:latin typeface="Century Gothic"/>
              </a:rPr>
              <a:t>WIOA Title I Youth Eligibility Policy 100 DCS 19.101.4</a:t>
            </a:r>
            <a:endParaRPr lang="en-US" b="1" dirty="0">
              <a:solidFill>
                <a:schemeClr val="tx2"/>
              </a:solidFill>
              <a:cs typeface="Calibri"/>
            </a:endParaRPr>
          </a:p>
        </p:txBody>
      </p:sp>
    </p:spTree>
    <p:extLst>
      <p:ext uri="{BB962C8B-B14F-4D97-AF65-F5344CB8AC3E}">
        <p14:creationId xmlns:p14="http://schemas.microsoft.com/office/powerpoint/2010/main" val="363104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14</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a:normAutofit/>
          </a:bodyPr>
          <a:lstStyle/>
          <a:p>
            <a:r>
              <a:rPr lang="en-US" sz="1800" dirty="0">
                <a:latin typeface="Century Gothic" panose="020B0502020202020204" pitchFamily="34" charset="0"/>
              </a:rPr>
              <a:t>DOL encourages grant recipients to consider the impacts on equity and accessibility when developing source documentation policies and procedures. </a:t>
            </a:r>
          </a:p>
          <a:p>
            <a:r>
              <a:rPr lang="en-US" sz="1800" dirty="0">
                <a:latin typeface="Century Gothic" panose="020B0502020202020204" pitchFamily="34" charset="0"/>
              </a:rPr>
              <a:t>As referenced in TEGL 23-19 Change 1 – career centers/workforce boards considering restrictions on the use of self-attestation should consider while other documentation sources are preferred when practical, </a:t>
            </a:r>
            <a:r>
              <a:rPr lang="en-US" sz="1800" b="1" dirty="0">
                <a:latin typeface="Century Gothic" panose="020B0502020202020204" pitchFamily="34" charset="0"/>
              </a:rPr>
              <a:t>self-attestation is an important option for populations with barriers to obtaining eligibility and reporting documents </a:t>
            </a:r>
            <a:r>
              <a:rPr lang="en-US" sz="1800" dirty="0">
                <a:latin typeface="Century Gothic" panose="020B0502020202020204" pitchFamily="34" charset="0"/>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400" dirty="0"/>
            </a:br>
            <a:endParaRPr lang="en-US" sz="1400" dirty="0"/>
          </a:p>
          <a:p>
            <a:pPr marL="0" indent="0">
              <a:buNone/>
            </a:pPr>
            <a:r>
              <a:rPr lang="en-US" sz="1400" b="0" i="0" u="sng" dirty="0">
                <a:solidFill>
                  <a:srgbClr val="0000EE"/>
                </a:solidFill>
                <a:effectLst/>
                <a:latin typeface="Calibri" panose="020F0502020204030204" pitchFamily="34" charset="0"/>
                <a:hlinkClick r:id="rId3"/>
              </a:rPr>
              <a:t>TEGL 23-19 Change 1 | U.S. Department of Labor (dol.gov)</a:t>
            </a:r>
            <a:endParaRPr lang="en-US" sz="2000" dirty="0">
              <a:latin typeface="Century Gothic" panose="020B0502020202020204" pitchFamily="34" charset="0"/>
            </a:endParaRPr>
          </a:p>
        </p:txBody>
      </p:sp>
    </p:spTree>
    <p:extLst>
      <p:ext uri="{BB962C8B-B14F-4D97-AF65-F5344CB8AC3E}">
        <p14:creationId xmlns:p14="http://schemas.microsoft.com/office/powerpoint/2010/main" val="250332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605" cy="954348"/>
          </a:xfrm>
        </p:spPr>
        <p:txBody>
          <a:bodyPr/>
          <a:lstStyle/>
          <a:p>
            <a:r>
              <a:rPr lang="en-US" sz="3000" cap="small" dirty="0">
                <a:solidFill>
                  <a:srgbClr val="223651"/>
                </a:solidFill>
                <a:latin typeface="Century Gothic"/>
                <a:ea typeface="+mj-lt"/>
                <a:cs typeface="+mj-lt"/>
              </a:rPr>
              <a:t>WIOA Eligibility Documentation in a Virtual Environment - 100 DCS 18.111</a:t>
            </a:r>
            <a:endParaRPr lang="en-US" sz="3000"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15</a:t>
            </a:fld>
            <a:endParaRPr lang="en-US" dirty="0"/>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latin typeface="Century Gothic"/>
                <a:ea typeface="+mn-lt"/>
                <a:cs typeface="+mn-lt"/>
              </a:rPr>
              <a:t>Verifying Eligibility Documentation via Live Stream</a:t>
            </a:r>
            <a:endParaRPr lang="en-US" sz="1600" b="1" dirty="0">
              <a:latin typeface="Century Gothic" panose="020B0502020202020204" pitchFamily="34" charset="0"/>
              <a:ea typeface="+mn-lt"/>
              <a:cs typeface="+mn-lt"/>
            </a:endParaRPr>
          </a:p>
          <a:p>
            <a:pPr marL="734695" lvl="1" indent="-285750">
              <a:buFont typeface="Arial"/>
              <a:buChar char="•"/>
            </a:pPr>
            <a:r>
              <a:rPr lang="en-US" sz="1600" dirty="0">
                <a:latin typeface="Century Gothic"/>
              </a:rPr>
              <a:t>Allows verification of eligibility documentation through livestream or video sharing such as Zoom, </a:t>
            </a:r>
            <a:r>
              <a:rPr lang="en-US" sz="1600" dirty="0" err="1">
                <a:latin typeface="Century Gothic"/>
              </a:rPr>
              <a:t>WebEX</a:t>
            </a:r>
            <a:r>
              <a:rPr lang="en-US" sz="1600">
                <a:latin typeface="Century Gothic"/>
              </a:rPr>
              <a:t>, Adobe </a:t>
            </a:r>
            <a:r>
              <a:rPr lang="en-US" sz="1600" dirty="0">
                <a:latin typeface="Century Gothic"/>
              </a:rPr>
              <a:t>Connects or other virtual media platforms.</a:t>
            </a:r>
          </a:p>
          <a:p>
            <a:pPr marL="734695" lvl="1" indent="-285750">
              <a:buFont typeface="Arial"/>
              <a:buChar char="•"/>
            </a:pPr>
            <a:r>
              <a:rPr lang="en-US" sz="1600" dirty="0">
                <a:latin typeface="Century Gothic"/>
                <a:ea typeface="+mn-lt"/>
                <a:cs typeface="+mn-lt"/>
              </a:rPr>
              <a:t>A printout or an electronic copy of a screenshot containing the eligibility document verified must be included in the participant's file.</a:t>
            </a:r>
          </a:p>
          <a:p>
            <a:pPr marL="448945" lvl="1" indent="0">
              <a:buNone/>
            </a:pPr>
            <a:r>
              <a:rPr lang="en-US" sz="1600" b="1" dirty="0">
                <a:latin typeface="Century Gothic"/>
                <a:ea typeface="+mn-lt"/>
                <a:cs typeface="+mn-lt"/>
              </a:rPr>
              <a:t>Electronic Signatures</a:t>
            </a:r>
            <a:endParaRPr lang="en-US" dirty="0"/>
          </a:p>
          <a:p>
            <a:pPr marL="734695" lvl="1" indent="-285750">
              <a:buFont typeface="Arial"/>
              <a:buChar char="•"/>
            </a:pPr>
            <a:r>
              <a:rPr lang="en-US" sz="1600" dirty="0">
                <a:latin typeface="Century Gothic"/>
                <a:ea typeface="+mn-lt"/>
                <a:cs typeface="+mn-lt"/>
              </a:rPr>
              <a:t>Participants must still sign documents when required.</a:t>
            </a:r>
            <a:endParaRPr lang="en-US" dirty="0">
              <a:latin typeface="Century Gothic"/>
              <a:cs typeface="Calibri"/>
            </a:endParaRPr>
          </a:p>
          <a:p>
            <a:pPr marL="734695" lvl="1" indent="-285750">
              <a:buFont typeface="Arial"/>
              <a:buChar char="•"/>
            </a:pPr>
            <a:r>
              <a:rPr lang="en-US" sz="1600" dirty="0">
                <a:latin typeface="Century Gothic"/>
                <a:ea typeface="+mn-lt"/>
                <a:cs typeface="+mn-lt"/>
              </a:rPr>
              <a:t>Fillable forms for the use of electronic signatures are allowed. </a:t>
            </a:r>
          </a:p>
          <a:p>
            <a:pPr marL="734695" lvl="1" indent="-285750">
              <a:buFont typeface="Arial"/>
              <a:buChar char="•"/>
            </a:pPr>
            <a:r>
              <a:rPr lang="en-US" sz="1600" dirty="0">
                <a:latin typeface="Century Gothic"/>
                <a:ea typeface="+mn-lt"/>
                <a:cs typeface="+mn-lt"/>
              </a:rPr>
              <a:t>Staff may have the participant email agreement to the content of the required form.</a:t>
            </a:r>
            <a:endParaRPr lang="en-US" sz="1600" dirty="0">
              <a:latin typeface="Century Gothic"/>
              <a:cs typeface="Calibri"/>
            </a:endParaRPr>
          </a:p>
          <a:p>
            <a:pPr marL="734695" lvl="1" indent="-285750">
              <a:buFont typeface="Arial"/>
              <a:buChar char="•"/>
            </a:pPr>
            <a:r>
              <a:rPr lang="en-US" sz="1600" dirty="0">
                <a:latin typeface="Century Gothic"/>
                <a:ea typeface="+mn-lt"/>
                <a:cs typeface="+mn-lt"/>
              </a:rPr>
              <a:t>The email must be kept in the participant’s file.</a:t>
            </a:r>
            <a:endParaRPr lang="en-US" dirty="0">
              <a:latin typeface="Century Gothic"/>
              <a:cs typeface="Calibri"/>
            </a:endParaRPr>
          </a:p>
          <a:p>
            <a:pPr marL="448945" lvl="1" indent="0">
              <a:buNone/>
            </a:pPr>
            <a:r>
              <a:rPr lang="en-US" sz="1600" b="1" dirty="0">
                <a:latin typeface="Century Gothic"/>
                <a:ea typeface="+mn-lt"/>
                <a:cs typeface="+mn-lt"/>
              </a:rPr>
              <a:t>Documenting MOSES</a:t>
            </a:r>
          </a:p>
          <a:p>
            <a:pPr marL="734695" lvl="1" indent="-285750">
              <a:buFont typeface="Arial"/>
              <a:buChar char="•"/>
            </a:pPr>
            <a:r>
              <a:rPr lang="en-US" sz="1600" dirty="0">
                <a:latin typeface="Century Gothic"/>
                <a:ea typeface="+mn-lt"/>
                <a:cs typeface="+mn-lt"/>
              </a:rPr>
              <a:t>Staff must document the “Notes” section in MOSES when eligibility documentation was viewed via live stream and that either a printout or screen shot of the eligibility document is included in the participant’s file. </a:t>
            </a:r>
            <a:endParaRPr lang="en-US" dirty="0">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7048262" y="636762"/>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cs typeface="Calibri"/>
              </a:rPr>
              <a:t>Policy Highlights </a:t>
            </a:r>
            <a:endParaRPr lang="en-US" dirty="0">
              <a:solidFill>
                <a:srgbClr val="000000"/>
              </a:solidFill>
            </a:endParaRPr>
          </a:p>
        </p:txBody>
      </p:sp>
    </p:spTree>
    <p:extLst>
      <p:ext uri="{BB962C8B-B14F-4D97-AF65-F5344CB8AC3E}">
        <p14:creationId xmlns:p14="http://schemas.microsoft.com/office/powerpoint/2010/main" val="286658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7617628" cy="954348"/>
          </a:xfrm>
        </p:spPr>
        <p:txBody>
          <a:bodyPr/>
          <a:lstStyle/>
          <a:p>
            <a:r>
              <a:rPr lang="en-US" dirty="0">
                <a:solidFill>
                  <a:srgbClr val="223651"/>
                </a:solidFill>
                <a:latin typeface="Century Gothic"/>
              </a:rPr>
              <a:t>WIOA Youth Program Provisions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p:cNvSpPr>
            <a:spLocks noGrp="1"/>
          </p:cNvSpPr>
          <p:nvPr>
            <p:ph sz="quarter" idx="10"/>
          </p:nvPr>
        </p:nvSpPr>
        <p:spPr>
          <a:xfrm>
            <a:off x="308344" y="1296766"/>
            <a:ext cx="8623005" cy="4875434"/>
          </a:xfrm>
        </p:spPr>
        <p:txBody>
          <a:bodyPr>
            <a:normAutofit/>
          </a:bodyPr>
          <a:lstStyle/>
          <a:p>
            <a:pPr marL="0" lvl="0" indent="0" defTabSz="914400">
              <a:lnSpc>
                <a:spcPct val="100000"/>
              </a:lnSpc>
              <a:spcBef>
                <a:spcPct val="20000"/>
              </a:spcBef>
              <a:buClrTx/>
              <a:buNone/>
              <a:defRPr/>
            </a:pPr>
            <a:r>
              <a:rPr lang="en-US" sz="1800" dirty="0">
                <a:solidFill>
                  <a:schemeClr val="accent6"/>
                </a:solidFill>
                <a:latin typeface="Century Gothic"/>
              </a:rPr>
              <a:t>Out–of–School Youth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Local areas must spend a minimum of 75 percent of program funds on OSY.  </a:t>
            </a:r>
          </a:p>
          <a:p>
            <a:pPr marL="0" lvl="0" indent="0" defTabSz="914400">
              <a:lnSpc>
                <a:spcPct val="100000"/>
              </a:lnSpc>
              <a:spcBef>
                <a:spcPts val="0"/>
              </a:spcBef>
              <a:buClrTx/>
              <a:buNone/>
              <a:defRPr/>
            </a:pPr>
            <a:endParaRPr lang="en-US" sz="900" dirty="0">
              <a:solidFill>
                <a:schemeClr val="accent6"/>
              </a:solidFill>
              <a:latin typeface="Century Gothic"/>
            </a:endParaRPr>
          </a:p>
          <a:p>
            <a:pPr marL="0" lvl="0" indent="0" defTabSz="914400">
              <a:lnSpc>
                <a:spcPct val="100000"/>
              </a:lnSpc>
              <a:spcBef>
                <a:spcPct val="20000"/>
              </a:spcBef>
              <a:buClrTx/>
              <a:buNone/>
              <a:defRPr/>
            </a:pPr>
            <a:r>
              <a:rPr lang="en-US" sz="1800" dirty="0">
                <a:solidFill>
                  <a:schemeClr val="accent6"/>
                </a:solidFill>
                <a:latin typeface="Century Gothic"/>
              </a:rPr>
              <a:t>Paid and Unpaid Work Experiences for ISY and OSY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At least 20% of local Youth formula funds must be used for work experiences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Summer and other employment opportunities throughout the school year</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Pre-apprenticeship programs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Internships and job-shadowing</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On-the-Job training opportunities </a:t>
            </a:r>
          </a:p>
          <a:p>
            <a:pPr marL="450850" lvl="1" indent="0" defTabSz="914400">
              <a:lnSpc>
                <a:spcPct val="100000"/>
              </a:lnSpc>
              <a:spcBef>
                <a:spcPct val="20000"/>
              </a:spcBef>
              <a:buClrTx/>
              <a:buNone/>
              <a:defRPr/>
            </a:pPr>
            <a:endParaRPr lang="en-US" sz="800" dirty="0">
              <a:solidFill>
                <a:schemeClr val="accent6"/>
              </a:solidFill>
              <a:latin typeface="Century Gothic"/>
            </a:endParaRPr>
          </a:p>
          <a:p>
            <a:pPr marL="0" lvl="0" indent="-342900" defTabSz="914400">
              <a:lnSpc>
                <a:spcPct val="100000"/>
              </a:lnSpc>
              <a:spcBef>
                <a:spcPct val="20000"/>
              </a:spcBef>
              <a:buClrTx/>
              <a:buFont typeface="Arial" pitchFamily="34" charset="0"/>
              <a:buChar char="•"/>
              <a:defRPr/>
            </a:pPr>
            <a:r>
              <a:rPr lang="en-US" sz="1800" dirty="0">
                <a:solidFill>
                  <a:schemeClr val="accent6"/>
                </a:solidFill>
                <a:latin typeface="Century Gothic"/>
              </a:rPr>
              <a:t>Allowable Work Experience Expenditures Include: </a:t>
            </a:r>
            <a:endParaRPr lang="en-US" sz="1200" dirty="0">
              <a:solidFill>
                <a:schemeClr val="accent6"/>
              </a:solidFill>
              <a:latin typeface="Century Gothic"/>
            </a:endParaRPr>
          </a:p>
          <a:p>
            <a:pPr marL="622300" lvl="1" indent="-171450" defTabSz="914400">
              <a:lnSpc>
                <a:spcPct val="100000"/>
              </a:lnSpc>
              <a:spcBef>
                <a:spcPct val="20000"/>
              </a:spcBef>
              <a:buClrTx/>
              <a:buFontTx/>
              <a:buChar char="-"/>
              <a:defRPr/>
            </a:pPr>
            <a:r>
              <a:rPr lang="en-US" sz="1400" dirty="0">
                <a:solidFill>
                  <a:schemeClr val="accent6"/>
                </a:solidFill>
                <a:latin typeface="Century Gothic"/>
              </a:rPr>
              <a:t>Participant work experience orientation sessions</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Classroom training or the required academic component directly related to the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working with employers to ensure a successful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spent evaluating the work experience</a:t>
            </a:r>
          </a:p>
          <a:p>
            <a:pPr marL="622300" lvl="1" indent="-171450" defTabSz="914400">
              <a:lnSpc>
                <a:spcPct val="100000"/>
              </a:lnSpc>
              <a:spcBef>
                <a:spcPct val="20000"/>
              </a:spcBef>
              <a:buClrTx/>
              <a:buFontTx/>
              <a:buChar char="-"/>
              <a:defRPr/>
            </a:pPr>
            <a:endParaRPr lang="en-US" sz="800" dirty="0">
              <a:solidFill>
                <a:schemeClr val="accent6"/>
              </a:solidFill>
              <a:latin typeface="Century Gothic"/>
            </a:endParaRPr>
          </a:p>
          <a:p>
            <a:pPr marL="0" lvl="1" indent="0" defTabSz="914400">
              <a:lnSpc>
                <a:spcPct val="100000"/>
              </a:lnSpc>
              <a:spcBef>
                <a:spcPct val="20000"/>
              </a:spcBef>
              <a:buClrTx/>
              <a:buNone/>
              <a:defRPr/>
            </a:pPr>
            <a:r>
              <a:rPr lang="en-US" sz="1200" dirty="0">
                <a:solidFill>
                  <a:schemeClr val="accent6"/>
                </a:solidFill>
                <a:latin typeface="Century Gothic"/>
              </a:rPr>
              <a:t>For a complete listing of allowable work experience expenditures visit: </a:t>
            </a:r>
          </a:p>
          <a:p>
            <a:pPr marL="0" lvl="0" indent="0" defTabSz="914400">
              <a:lnSpc>
                <a:spcPct val="100000"/>
              </a:lnSpc>
              <a:spcBef>
                <a:spcPct val="20000"/>
              </a:spcBef>
              <a:buClrTx/>
              <a:buNone/>
              <a:defRPr/>
            </a:pPr>
            <a:r>
              <a:rPr lang="en-US" sz="1200" dirty="0" err="1">
                <a:solidFill>
                  <a:prstClr val="black"/>
                </a:solidFill>
                <a:latin typeface="Century Gothic"/>
                <a:hlinkClick r:id="rId2"/>
              </a:rPr>
              <a:t>MassWorkforce</a:t>
            </a:r>
            <a:r>
              <a:rPr lang="en-US" sz="1200" dirty="0">
                <a:solidFill>
                  <a:prstClr val="black"/>
                </a:solidFill>
                <a:latin typeface="Century Gothic"/>
                <a:hlinkClick r:id="rId2"/>
              </a:rPr>
              <a:t> Issuance 100 DCS 19.106: </a:t>
            </a:r>
            <a:r>
              <a:rPr lang="en-US" sz="1200" i="1" dirty="0">
                <a:solidFill>
                  <a:prstClr val="black"/>
                </a:solidFill>
                <a:latin typeface="Century Gothic"/>
                <a:hlinkClick r:id="rId2"/>
              </a:rPr>
              <a:t>WIOA Title I Youth Work Experience Expenditure Requirement </a:t>
            </a:r>
            <a:endParaRPr lang="en-US" sz="1200" i="1" dirty="0">
              <a:solidFill>
                <a:prstClr val="black"/>
              </a:solidFill>
              <a:latin typeface="Century Gothic"/>
            </a:endParaRPr>
          </a:p>
          <a:p>
            <a:pPr marL="0" lvl="0" indent="0" defTabSz="914400">
              <a:lnSpc>
                <a:spcPct val="100000"/>
              </a:lnSpc>
              <a:spcBef>
                <a:spcPct val="20000"/>
              </a:spcBef>
              <a:buClrTx/>
              <a:buNone/>
              <a:defRPr/>
            </a:pPr>
            <a:endParaRPr lang="en-US" sz="12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342900" lvl="0" indent="-342900" defTabSz="914400">
              <a:lnSpc>
                <a:spcPct val="100000"/>
              </a:lnSpc>
              <a:spcBef>
                <a:spcPct val="20000"/>
              </a:spcBef>
              <a:buClrTx/>
              <a:buFont typeface="Arial" pitchFamily="34" charset="0"/>
              <a:buChar char="•"/>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endParaRPr lang="en-US" dirty="0"/>
          </a:p>
        </p:txBody>
      </p:sp>
    </p:spTree>
    <p:extLst>
      <p:ext uri="{BB962C8B-B14F-4D97-AF65-F5344CB8AC3E}">
        <p14:creationId xmlns:p14="http://schemas.microsoft.com/office/powerpoint/2010/main" val="12408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9153-6942-4B8C-9F13-E3FA025EE84F}"/>
              </a:ext>
            </a:extLst>
          </p:cNvPr>
          <p:cNvSpPr>
            <a:spLocks noGrp="1"/>
          </p:cNvSpPr>
          <p:nvPr>
            <p:ph type="title"/>
          </p:nvPr>
        </p:nvSpPr>
        <p:spPr>
          <a:xfrm>
            <a:off x="457200" y="139614"/>
            <a:ext cx="7933266"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FB4D6654-F187-46A7-B3D7-8A24497F1AC6}"/>
              </a:ext>
            </a:extLst>
          </p:cNvPr>
          <p:cNvSpPr>
            <a:spLocks noGrp="1"/>
          </p:cNvSpPr>
          <p:nvPr>
            <p:ph type="sldNum" sz="quarter" idx="4"/>
          </p:nvPr>
        </p:nvSpPr>
        <p:spPr/>
        <p:txBody>
          <a:bodyPr/>
          <a:lstStyle/>
          <a:p>
            <a:fld id="{941BE8DD-6BA1-AD43-8321-0CEB068BCC7D}" type="slidenum">
              <a:rPr lang="en-US" smtClean="0"/>
              <a:pPr/>
              <a:t>17</a:t>
            </a:fld>
            <a:endParaRPr lang="en-US" dirty="0"/>
          </a:p>
        </p:txBody>
      </p:sp>
      <p:sp>
        <p:nvSpPr>
          <p:cNvPr id="4" name="Content Placeholder 3">
            <a:extLst>
              <a:ext uri="{FF2B5EF4-FFF2-40B4-BE49-F238E27FC236}">
                <a16:creationId xmlns:a16="http://schemas.microsoft.com/office/drawing/2014/main" id="{281685CD-1A12-4A4A-AB0C-EFAC7D3AA7AB}"/>
              </a:ext>
            </a:extLst>
          </p:cNvPr>
          <p:cNvSpPr>
            <a:spLocks noGrp="1"/>
          </p:cNvSpPr>
          <p:nvPr>
            <p:ph sz="quarter" idx="10"/>
          </p:nvPr>
        </p:nvSpPr>
        <p:spPr>
          <a:xfrm>
            <a:off x="314719" y="1453853"/>
            <a:ext cx="8514561" cy="4500380"/>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163195" lvl="1" indent="0">
              <a:spcBef>
                <a:spcPts val="0"/>
              </a:spcBef>
              <a:buNone/>
            </a:pPr>
            <a:endParaRPr lang="en-US" sz="2400" dirty="0">
              <a:solidFill>
                <a:srgbClr val="242424"/>
              </a:solidFill>
              <a:latin typeface="Century Gothic" panose="020B0502020202020204" pitchFamily="34" charset="0"/>
            </a:endParaRPr>
          </a:p>
          <a:p>
            <a:pPr marL="163195" lvl="1" indent="0">
              <a:spcBef>
                <a:spcPts val="0"/>
              </a:spcBef>
              <a:buNone/>
            </a:pPr>
            <a:r>
              <a:rPr lang="en-US" sz="1800" b="1" dirty="0">
                <a:solidFill>
                  <a:srgbClr val="223651"/>
                </a:solidFill>
                <a:latin typeface="Century Gothic"/>
              </a:rPr>
              <a:t>Incentive payments </a:t>
            </a:r>
            <a:r>
              <a:rPr lang="en-US" sz="1800" dirty="0">
                <a:solidFill>
                  <a:srgbClr val="223651"/>
                </a:solidFill>
                <a:latin typeface="Century Gothic"/>
              </a:rPr>
              <a:t>(</a:t>
            </a:r>
            <a:r>
              <a:rPr lang="en-US" sz="1800" i="0" dirty="0">
                <a:solidFill>
                  <a:srgbClr val="223651"/>
                </a:solidFill>
                <a:effectLst/>
                <a:latin typeface="Century Gothic"/>
              </a:rPr>
              <a:t>§ 681.640)</a:t>
            </a:r>
            <a:r>
              <a:rPr lang="en-US" sz="1800" dirty="0">
                <a:solidFill>
                  <a:srgbClr val="223651"/>
                </a:solidFill>
                <a:latin typeface="Century Gothic"/>
              </a:rPr>
              <a:t>are permitted to youth participants for recognition and achievement directly tied to training activities.  </a:t>
            </a:r>
            <a:r>
              <a:rPr lang="en-US" sz="1800" i="0" dirty="0">
                <a:solidFill>
                  <a:srgbClr val="223651"/>
                </a:solidFill>
                <a:effectLst/>
                <a:latin typeface="Century Gothic"/>
              </a:rPr>
              <a:t>The local program must have written policies and procedures in place governing the award of incentives and must ensure that such incentive payments are:</a:t>
            </a:r>
          </a:p>
          <a:p>
            <a:pPr marL="163195" lvl="1" indent="0">
              <a:spcBef>
                <a:spcPts val="0"/>
              </a:spcBef>
              <a:buNone/>
            </a:pPr>
            <a:endParaRPr lang="en-US" sz="1800" i="0" dirty="0">
              <a:solidFill>
                <a:srgbClr val="223651"/>
              </a:solidFill>
              <a:effectLst/>
              <a:latin typeface="Century Gothic" panose="020B0502020202020204" pitchFamily="34" charset="0"/>
            </a:endParaRPr>
          </a:p>
          <a:p>
            <a:pPr marL="565150" lvl="1" indent="-287020">
              <a:spcBef>
                <a:spcPts val="0"/>
              </a:spcBef>
            </a:pPr>
            <a:r>
              <a:rPr lang="en-US" sz="1800" i="0" dirty="0">
                <a:solidFill>
                  <a:srgbClr val="223651"/>
                </a:solidFill>
                <a:effectLst/>
                <a:latin typeface="Century Gothic"/>
              </a:rPr>
              <a:t>(a) Tied to the goals of the specific program;</a:t>
            </a:r>
          </a:p>
          <a:p>
            <a:pPr marL="565150" lvl="1" indent="-287020">
              <a:spcBef>
                <a:spcPts val="0"/>
              </a:spcBef>
            </a:pPr>
            <a:r>
              <a:rPr lang="en-US" sz="1800" i="0" dirty="0">
                <a:solidFill>
                  <a:srgbClr val="223651"/>
                </a:solidFill>
                <a:effectLst/>
                <a:latin typeface="Century Gothic"/>
              </a:rPr>
              <a:t>(b) Outlined in writing before the commencement of the program that may provide incentive payments;</a:t>
            </a:r>
          </a:p>
          <a:p>
            <a:pPr marL="565150" lvl="1" indent="-287020">
              <a:spcBef>
                <a:spcPts val="0"/>
              </a:spcBef>
            </a:pPr>
            <a:r>
              <a:rPr lang="en-US" sz="1800" i="0" dirty="0">
                <a:solidFill>
                  <a:srgbClr val="223651"/>
                </a:solidFill>
                <a:effectLst/>
                <a:latin typeface="Century Gothic"/>
              </a:rPr>
              <a:t>(c) Align with the local program's organizational policies; and</a:t>
            </a:r>
          </a:p>
          <a:p>
            <a:pPr marL="565150" lvl="1" indent="-287020">
              <a:spcBef>
                <a:spcPts val="0"/>
              </a:spcBef>
            </a:pPr>
            <a:r>
              <a:rPr lang="en-US" sz="1800" i="0" dirty="0">
                <a:solidFill>
                  <a:srgbClr val="223651"/>
                </a:solidFill>
                <a:effectLst/>
                <a:latin typeface="Century Gothic"/>
              </a:rPr>
              <a:t>(d) Are in accordance with the requirements contained in </a:t>
            </a:r>
            <a:r>
              <a:rPr lang="en-US" sz="1800" i="0" u="sng" dirty="0">
                <a:solidFill>
                  <a:srgbClr val="223651"/>
                </a:solidFill>
                <a:effectLst/>
                <a:latin typeface="Century Gothic"/>
                <a:hlinkClick r:id="rId2">
                  <a:extLst>
                    <a:ext uri="{A12FA001-AC4F-418D-AE19-62706E023703}">
                      <ahyp:hlinkClr xmlns:ahyp="http://schemas.microsoft.com/office/drawing/2018/hyperlinkcolor" val="tx"/>
                    </a:ext>
                  </a:extLst>
                </a:hlinkClick>
              </a:rPr>
              <a:t>2 CFR part 200</a:t>
            </a:r>
            <a:r>
              <a:rPr lang="en-US" sz="1800" i="0" dirty="0">
                <a:solidFill>
                  <a:srgbClr val="223651"/>
                </a:solidFill>
                <a:effectLst/>
                <a:latin typeface="Century Gothic"/>
              </a:rPr>
              <a:t>. (cost principles)</a:t>
            </a:r>
          </a:p>
          <a:p>
            <a:pPr marL="0" indent="0">
              <a:buNone/>
            </a:pPr>
            <a:endParaRPr lang="en-US" dirty="0"/>
          </a:p>
        </p:txBody>
      </p:sp>
    </p:spTree>
    <p:extLst>
      <p:ext uri="{BB962C8B-B14F-4D97-AF65-F5344CB8AC3E}">
        <p14:creationId xmlns:p14="http://schemas.microsoft.com/office/powerpoint/2010/main" val="119763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74D1-08A1-4B37-8CE0-97FBDE5ED984}"/>
              </a:ext>
            </a:extLst>
          </p:cNvPr>
          <p:cNvSpPr>
            <a:spLocks noGrp="1"/>
          </p:cNvSpPr>
          <p:nvPr>
            <p:ph type="title"/>
          </p:nvPr>
        </p:nvSpPr>
        <p:spPr>
          <a:xfrm>
            <a:off x="457200" y="139614"/>
            <a:ext cx="8112642"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960CB022-DB13-489B-BD9A-B52B71E525F8}"/>
              </a:ext>
            </a:extLst>
          </p:cNvPr>
          <p:cNvSpPr>
            <a:spLocks noGrp="1"/>
          </p:cNvSpPr>
          <p:nvPr>
            <p:ph type="sldNum" sz="quarter" idx="4"/>
          </p:nvPr>
        </p:nvSpPr>
        <p:spPr/>
        <p:txBody>
          <a:bodyPr/>
          <a:lstStyle/>
          <a:p>
            <a:fld id="{941BE8DD-6BA1-AD43-8321-0CEB068BCC7D}" type="slidenum">
              <a:rPr lang="en-US" smtClean="0"/>
              <a:pPr/>
              <a:t>18</a:t>
            </a:fld>
            <a:endParaRPr lang="en-US" dirty="0"/>
          </a:p>
        </p:txBody>
      </p:sp>
      <p:sp>
        <p:nvSpPr>
          <p:cNvPr id="5" name="Content Placeholder 4">
            <a:extLst>
              <a:ext uri="{FF2B5EF4-FFF2-40B4-BE49-F238E27FC236}">
                <a16:creationId xmlns:a16="http://schemas.microsoft.com/office/drawing/2014/main" id="{41BB4F31-2B0C-4F83-8FD8-BDFA443DEC7A}"/>
              </a:ext>
            </a:extLst>
          </p:cNvPr>
          <p:cNvSpPr>
            <a:spLocks noGrp="1"/>
          </p:cNvSpPr>
          <p:nvPr>
            <p:ph sz="quarter" idx="10"/>
          </p:nvPr>
        </p:nvSpPr>
        <p:spPr>
          <a:xfrm>
            <a:off x="457199" y="1472439"/>
            <a:ext cx="8229600" cy="4525962"/>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0" indent="0">
              <a:spcBef>
                <a:spcPts val="0"/>
              </a:spcBef>
              <a:buNone/>
            </a:pPr>
            <a:endParaRPr lang="en-US" sz="2400" dirty="0">
              <a:solidFill>
                <a:srgbClr val="242424"/>
              </a:solidFill>
              <a:latin typeface="Century Gothic" panose="020B0502020202020204" pitchFamily="34" charset="0"/>
            </a:endParaRPr>
          </a:p>
          <a:p>
            <a:pPr marL="0" indent="0">
              <a:spcBef>
                <a:spcPts val="0"/>
              </a:spcBef>
              <a:buNone/>
            </a:pPr>
            <a:r>
              <a:rPr lang="en-US" sz="1800" b="1" dirty="0">
                <a:solidFill>
                  <a:srgbClr val="223651"/>
                </a:solidFill>
                <a:latin typeface="Century Gothic"/>
              </a:rPr>
              <a:t>Stipends</a:t>
            </a:r>
            <a:r>
              <a:rPr lang="en-US" sz="1800" dirty="0">
                <a:solidFill>
                  <a:srgbClr val="223651"/>
                </a:solidFill>
                <a:latin typeface="Century Gothic"/>
              </a:rPr>
              <a:t> are allowable payment for participation in activities such as occupational skills training or classroom activities, including high school equivalency preparation, work readiness, or employability skills training. </a:t>
            </a:r>
            <a:endParaRPr lang="en-US" sz="1800" dirty="0">
              <a:solidFill>
                <a:srgbClr val="223651"/>
              </a:solidFill>
              <a:latin typeface="Century Gothic" panose="020B0502020202020204" pitchFamily="34" charset="0"/>
            </a:endParaRPr>
          </a:p>
          <a:p>
            <a:pPr marL="0" indent="0">
              <a:spcBef>
                <a:spcPts val="0"/>
              </a:spcBef>
              <a:buNone/>
            </a:pPr>
            <a:endParaRPr lang="en-US" sz="1800" dirty="0">
              <a:solidFill>
                <a:srgbClr val="223651"/>
              </a:solidFill>
              <a:latin typeface="Century Gothic" panose="020B0502020202020204" pitchFamily="34" charset="0"/>
            </a:endParaRPr>
          </a:p>
          <a:p>
            <a:pPr lvl="1" indent="-287020">
              <a:spcBef>
                <a:spcPts val="0"/>
              </a:spcBef>
              <a:buFont typeface="Century Gothic" panose="020B0502020202020204" pitchFamily="34" charset="0"/>
              <a:buChar char="―"/>
            </a:pPr>
            <a:r>
              <a:rPr lang="en-US" sz="1800" dirty="0">
                <a:solidFill>
                  <a:srgbClr val="223651"/>
                </a:solidFill>
                <a:latin typeface="Century Gothic"/>
              </a:rPr>
              <a:t>Local areas have flexibility in determining when and how to pay stipends, however they must have a policy in place guiding the payment of those stipends. </a:t>
            </a:r>
            <a:endParaRPr lang="en-US" sz="1800" dirty="0">
              <a:solidFill>
                <a:srgbClr val="223651"/>
              </a:solidFill>
              <a:latin typeface="Century Gothic" panose="020B0502020202020204" pitchFamily="34" charset="0"/>
            </a:endParaRPr>
          </a:p>
          <a:p>
            <a:endParaRPr lang="en-US" dirty="0"/>
          </a:p>
        </p:txBody>
      </p:sp>
      <p:pic>
        <p:nvPicPr>
          <p:cNvPr id="7" name="Picture 6" descr="A group of people raising their hands&#10;&#10;Description automatically generated with medium confidence">
            <a:extLst>
              <a:ext uri="{FF2B5EF4-FFF2-40B4-BE49-F238E27FC236}">
                <a16:creationId xmlns:a16="http://schemas.microsoft.com/office/drawing/2014/main" id="{9202E0C2-6773-4E48-A4A3-746138E497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62176" y="3962608"/>
            <a:ext cx="2509283" cy="1774142"/>
          </a:xfrm>
          <a:prstGeom prst="rect">
            <a:avLst/>
          </a:prstGeom>
        </p:spPr>
      </p:pic>
    </p:spTree>
    <p:extLst>
      <p:ext uri="{BB962C8B-B14F-4D97-AF65-F5344CB8AC3E}">
        <p14:creationId xmlns:p14="http://schemas.microsoft.com/office/powerpoint/2010/main" val="54241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Enrollment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19</a:t>
            </a:fld>
            <a:endParaRPr lang="en-US" dirty="0"/>
          </a:p>
        </p:txBody>
      </p:sp>
      <p:sp>
        <p:nvSpPr>
          <p:cNvPr id="4" name="Content Placeholder 3"/>
          <p:cNvSpPr>
            <a:spLocks noGrp="1"/>
          </p:cNvSpPr>
          <p:nvPr>
            <p:ph sz="quarter" idx="10"/>
          </p:nvPr>
        </p:nvSpPr>
        <p:spPr>
          <a:xfrm>
            <a:off x="223284" y="1446235"/>
            <a:ext cx="8463516" cy="4525963"/>
          </a:xfrm>
        </p:spPr>
        <p:txBody>
          <a:bodyPr vert="horz" lIns="91440" tIns="45720" rIns="91440" bIns="45720" rtlCol="0" anchor="t">
            <a:normAutofit/>
          </a:bodyPr>
          <a:lstStyle/>
          <a:p>
            <a:endParaRPr lang="en-US" sz="2000" dirty="0">
              <a:solidFill>
                <a:srgbClr val="223651"/>
              </a:solidFill>
              <a:latin typeface="Century Gothic" panose="020B0502020202020204" pitchFamily="34" charset="0"/>
            </a:endParaRPr>
          </a:p>
          <a:p>
            <a:r>
              <a:rPr lang="en-US" sz="1800" dirty="0">
                <a:solidFill>
                  <a:srgbClr val="223651"/>
                </a:solidFill>
                <a:latin typeface="Century Gothic"/>
              </a:rPr>
              <a:t>In order to participate in the WIOA youth program the following must occur: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Eligibility determination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Objective assessment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Development of the Individual Service Strategy (ISS)</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Participation in any of the 14 program elements </a:t>
            </a:r>
            <a:endParaRPr lang="en-US" sz="1800" dirty="0">
              <a:solidFill>
                <a:srgbClr val="223651"/>
              </a:solidFill>
              <a:latin typeface="Century Gothic" panose="020B0502020202020204" pitchFamily="34" charset="0"/>
            </a:endParaRPr>
          </a:p>
        </p:txBody>
      </p:sp>
      <p:pic>
        <p:nvPicPr>
          <p:cNvPr id="5" name="Picture 4" descr="2017-2018 &lt;strong&gt;Enrollment&lt;/strong&gt; Underway For All Current Studen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505" y="4141207"/>
            <a:ext cx="2349354" cy="1830991"/>
          </a:xfrm>
          <a:prstGeom prst="rect">
            <a:avLst/>
          </a:prstGeom>
        </p:spPr>
      </p:pic>
    </p:spTree>
    <p:extLst>
      <p:ext uri="{BB962C8B-B14F-4D97-AF65-F5344CB8AC3E}">
        <p14:creationId xmlns:p14="http://schemas.microsoft.com/office/powerpoint/2010/main" val="257118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1317" y="1374903"/>
            <a:ext cx="7429500" cy="444948"/>
          </a:xfrm>
        </p:spPr>
        <p:txBody>
          <a:bodyPr vert="horz" lIns="0" tIns="45720" rIns="0" bIns="45720" rtlCol="0" anchor="t">
            <a:noAutofit/>
          </a:bodyPr>
          <a:lstStyle/>
          <a:p>
            <a:pPr algn="ctr"/>
            <a:r>
              <a:rPr lang="en-US" sz="3600" dirty="0">
                <a:solidFill>
                  <a:srgbClr val="223651"/>
                </a:solidFill>
                <a:latin typeface="Century Gothic"/>
              </a:rPr>
              <a:t>WIOA Title I </a:t>
            </a:r>
            <a:endParaRPr lang="en-US" sz="3600">
              <a:solidFill>
                <a:srgbClr val="223651"/>
              </a:solidFill>
              <a:latin typeface="Century Gothic" panose="020B0502020202020204" pitchFamily="34" charset="0"/>
            </a:endParaRPr>
          </a:p>
          <a:p>
            <a:pPr algn="ctr"/>
            <a:r>
              <a:rPr lang="en-US" sz="3600" dirty="0">
                <a:solidFill>
                  <a:srgbClr val="223651"/>
                </a:solidFill>
                <a:latin typeface="Century Gothic"/>
              </a:rPr>
              <a:t>YOUTH PROGRAM </a:t>
            </a:r>
            <a:endParaRPr lang="en-US" sz="3600" dirty="0">
              <a:solidFill>
                <a:srgbClr val="223651"/>
              </a:solidFill>
              <a:latin typeface="Century Gothic" panose="020B0502020202020204" pitchFamily="34" charset="0"/>
            </a:endParaRPr>
          </a:p>
        </p:txBody>
      </p:sp>
      <p:sp>
        <p:nvSpPr>
          <p:cNvPr id="4" name="Text Placeholder 3"/>
          <p:cNvSpPr>
            <a:spLocks noGrp="1"/>
          </p:cNvSpPr>
          <p:nvPr>
            <p:ph type="body" sz="quarter" idx="11"/>
          </p:nvPr>
        </p:nvSpPr>
        <p:spPr/>
        <p:txBody>
          <a:bodyPr vert="horz" lIns="0" tIns="45720" rIns="0" bIns="45720" rtlCol="0" anchor="t">
            <a:noAutofit/>
          </a:bodyPr>
          <a:lstStyle/>
          <a:p>
            <a:r>
              <a:rPr lang="en-US" dirty="0">
                <a:latin typeface="Calibri"/>
                <a:cs typeface="Calibri"/>
              </a:rPr>
              <a:t>July 2023</a:t>
            </a: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C6FDFF8F-7456-49D3-9A6B-400F3F95D9DB}"/>
              </a:ext>
            </a:extLst>
          </p:cNvPr>
          <p:cNvSpPr txBox="1"/>
          <p:nvPr/>
        </p:nvSpPr>
        <p:spPr>
          <a:xfrm>
            <a:off x="457200" y="6138757"/>
            <a:ext cx="5879805" cy="553998"/>
          </a:xfrm>
          <a:prstGeom prst="rect">
            <a:avLst/>
          </a:prstGeom>
          <a:noFill/>
        </p:spPr>
        <p:txBody>
          <a:bodyPr wrap="square" rtlCol="0">
            <a:spAutoFit/>
          </a:bodyPr>
          <a:lstStyle/>
          <a:p>
            <a:r>
              <a:rPr lang="en-US" sz="1000" dirty="0" err="1">
                <a:solidFill>
                  <a:schemeClr val="accent6"/>
                </a:solidFill>
              </a:rPr>
              <a:t>MassHire</a:t>
            </a:r>
            <a:r>
              <a:rPr lang="en-US" sz="1000" dirty="0">
                <a:solidFill>
                  <a:schemeClr val="accent6"/>
                </a:solidFill>
              </a:rPr>
              <a:t> Programs &amp; Services are funded in full by US Department of Labor (USDOL) Employment and Training Administration grants. </a:t>
            </a:r>
          </a:p>
          <a:p>
            <a:r>
              <a:rPr lang="en-US" sz="1000" dirty="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20</a:t>
            </a:fld>
            <a:endParaRPr lang="en-US" dirty="0"/>
          </a:p>
        </p:txBody>
      </p:sp>
      <p:sp>
        <p:nvSpPr>
          <p:cNvPr id="4" name="Content Placeholder 3"/>
          <p:cNvSpPr>
            <a:spLocks noGrp="1"/>
          </p:cNvSpPr>
          <p:nvPr>
            <p:ph sz="quarter" idx="10"/>
          </p:nvPr>
        </p:nvSpPr>
        <p:spPr>
          <a:xfrm>
            <a:off x="220948" y="1214468"/>
            <a:ext cx="8516467" cy="4946635"/>
          </a:xfrm>
        </p:spPr>
        <p:txBody>
          <a:bodyPr vert="horz" lIns="91440" tIns="45720" rIns="91440" bIns="45720" rtlCol="0" anchor="t">
            <a:normAutofit lnSpcReduction="10000"/>
          </a:bodyPr>
          <a:lstStyle/>
          <a:p>
            <a:pPr marL="0" indent="0" defTabSz="914400">
              <a:lnSpc>
                <a:spcPct val="100000"/>
              </a:lnSpc>
              <a:spcBef>
                <a:spcPct val="20000"/>
              </a:spcBef>
              <a:buClrTx/>
              <a:buNone/>
              <a:defRPr/>
            </a:pPr>
            <a:r>
              <a:rPr lang="en-US" sz="1800" dirty="0">
                <a:solidFill>
                  <a:srgbClr val="223651"/>
                </a:solidFill>
                <a:latin typeface="Century Gothic"/>
              </a:rPr>
              <a:t>Assessments are important in determining the appropriate services for youth. </a:t>
            </a:r>
            <a:endParaRPr lang="en-US" sz="1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endParaRPr lang="en-US" sz="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r>
              <a:rPr lang="en-US" sz="1800" dirty="0">
                <a:solidFill>
                  <a:srgbClr val="223651"/>
                </a:solidFill>
                <a:latin typeface="Century Gothic"/>
              </a:rPr>
              <a:t>The ISS is based on an objective assessments that includes a review of participant’s:</a:t>
            </a: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Skill Levels (academic and occupational)  </a:t>
            </a:r>
            <a:endParaRPr lang="en-US" sz="1800" dirty="0">
              <a:solidFill>
                <a:srgbClr val="223651"/>
              </a:solidFill>
              <a:latin typeface="Century Gothic" panose="020B0502020202020204" pitchFamily="34" charset="0"/>
            </a:endParaRP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Work Experiences</a:t>
            </a: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Service Needs </a:t>
            </a:r>
          </a:p>
          <a:p>
            <a:pPr marL="342900" lvl="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Strengths and Assets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Basic Skills Deficient – is a youth that is below the 9</a:t>
            </a:r>
            <a:r>
              <a:rPr lang="en-US" sz="1800" baseline="30000" dirty="0">
                <a:solidFill>
                  <a:srgbClr val="223651"/>
                </a:solidFill>
                <a:latin typeface="Century Gothic"/>
              </a:rPr>
              <a:t>th</a:t>
            </a:r>
            <a:r>
              <a:rPr lang="en-US" sz="1800" dirty="0">
                <a:solidFill>
                  <a:srgbClr val="223651"/>
                </a:solidFill>
                <a:latin typeface="Century Gothic"/>
              </a:rPr>
              <a:t> grade level in English reading, writing, or computing skills as evidenced by a generally accepted standardized test.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Testing tools for measuring educational functioning levels (EFLs) must be on the National Reporting Systems (NRS) federally approved list of assessments. (CASAS, TABE, MAPT, etc.)  </a:t>
            </a:r>
            <a:endParaRPr lang="en-US" sz="1800" dirty="0">
              <a:solidFill>
                <a:srgbClr val="223651"/>
              </a:solidFill>
              <a:latin typeface="Century Gothic" panose="020B0502020202020204" pitchFamily="34" charset="0"/>
            </a:endParaRPr>
          </a:p>
          <a:p>
            <a:pPr marL="0" indent="0">
              <a:buNone/>
            </a:pPr>
            <a:r>
              <a:rPr lang="en-US" sz="1800" dirty="0">
                <a:latin typeface="Century Gothic" panose="020B0502020202020204" pitchFamily="34" charset="0"/>
                <a:hlinkClick r:id="rId3"/>
              </a:rPr>
              <a:t>WorkKeys assessment crosswalk tools | Mass.gov</a:t>
            </a:r>
            <a:endParaRPr lang="en-US" dirty="0"/>
          </a:p>
          <a:p>
            <a:pPr marL="0" indent="0">
              <a:buNone/>
            </a:pPr>
            <a:endParaRPr lang="en-US" sz="1800" dirty="0">
              <a:solidFill>
                <a:schemeClr val="accent6"/>
              </a:solidFill>
              <a:latin typeface="Century Gothic" panose="020B0502020202020204" pitchFamily="34" charset="0"/>
            </a:endParaRPr>
          </a:p>
        </p:txBody>
      </p:sp>
    </p:spTree>
    <p:extLst>
      <p:ext uri="{BB962C8B-B14F-4D97-AF65-F5344CB8AC3E}">
        <p14:creationId xmlns:p14="http://schemas.microsoft.com/office/powerpoint/2010/main" val="138766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r>
              <a:rPr lang="en-US" sz="1800" dirty="0">
                <a:solidFill>
                  <a:srgbClr val="223651"/>
                </a:solidFill>
                <a:latin typeface="Century Gothic"/>
              </a:rPr>
              <a:t>Local areas may use formalized testing tools that are valid and reliable.  Testing tools should also be appropriate, fair, and cost effective and easy to administer and interpret results.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Assessment Tool Examples: </a:t>
            </a:r>
            <a:endParaRPr lang="en-US" sz="1800" dirty="0">
              <a:solidFill>
                <a:srgbClr val="223651"/>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3">
                  <a:extLst>
                    <a:ext uri="{A12FA001-AC4F-418D-AE19-62706E023703}">
                      <ahyp:hlinkClr xmlns:ahyp="http://schemas.microsoft.com/office/drawing/2018/hyperlinkcolor" val="tx"/>
                    </a:ext>
                  </a:extLst>
                </a:hlinkClick>
              </a:rPr>
              <a:t>MassHire CIS </a:t>
            </a:r>
            <a:endParaRPr lang="en-US" sz="1800" dirty="0">
              <a:solidFill>
                <a:schemeClr val="tx2">
                  <a:lumMod val="75000"/>
                  <a:lumOff val="25000"/>
                </a:schemeClr>
              </a:solidFill>
              <a:latin typeface="Century Gothic" panose="020B0502020202020204" pitchFamily="34" charset="0"/>
            </a:endParaRPr>
          </a:p>
          <a:p>
            <a:pPr lvl="1" indent="-287020"/>
            <a:r>
              <a:rPr lang="en-US" sz="1800" u="sng" dirty="0">
                <a:solidFill>
                  <a:schemeClr val="tx2">
                    <a:lumMod val="75000"/>
                    <a:lumOff val="25000"/>
                  </a:schemeClr>
                </a:solidFill>
                <a:latin typeface="Century Gothic"/>
              </a:rPr>
              <a:t>Work Keys Placement Quiz </a:t>
            </a:r>
            <a:endParaRPr lang="en-US" sz="1800" u="sng"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4">
                  <a:extLst>
                    <a:ext uri="{A12FA001-AC4F-418D-AE19-62706E023703}">
                      <ahyp:hlinkClr xmlns:ahyp="http://schemas.microsoft.com/office/drawing/2018/hyperlinkcolor" val="tx"/>
                    </a:ext>
                  </a:extLst>
                </a:hlinkClick>
              </a:rPr>
              <a:t>My Next Move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5">
                  <a:extLst>
                    <a:ext uri="{A12FA001-AC4F-418D-AE19-62706E023703}">
                      <ahyp:hlinkClr xmlns:ahyp="http://schemas.microsoft.com/office/drawing/2018/hyperlinkcolor" val="tx"/>
                    </a:ext>
                  </a:extLst>
                </a:hlinkClick>
              </a:rPr>
              <a:t>Career One-Stop  - GetMyFuture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6">
                  <a:extLst>
                    <a:ext uri="{A12FA001-AC4F-418D-AE19-62706E023703}">
                      <ahyp:hlinkClr xmlns:ahyp="http://schemas.microsoft.com/office/drawing/2018/hyperlinkcolor" val="tx"/>
                    </a:ext>
                  </a:extLst>
                </a:hlinkClick>
              </a:rPr>
              <a:t>MySkills MyFuture </a:t>
            </a:r>
            <a:br>
              <a:rPr lang="en-US" sz="1600" dirty="0">
                <a:solidFill>
                  <a:srgbClr val="002060"/>
                </a:solidFill>
                <a:latin typeface="Century Gothic"/>
              </a:rPr>
            </a:br>
            <a:endParaRPr lang="en-US" sz="1600" dirty="0">
              <a:solidFill>
                <a:srgbClr val="002060"/>
              </a:solidFill>
              <a:latin typeface="Century Gothic" panose="020B0502020202020204" pitchFamily="34" charset="0"/>
              <a:hlinkClick r:id="" action="ppaction://noaction"/>
            </a:endParaRPr>
          </a:p>
          <a:p>
            <a:pPr marL="449580" lvl="1" indent="0">
              <a:buNone/>
            </a:pPr>
            <a:endParaRPr lang="en-US" sz="1400" dirty="0">
              <a:ea typeface="+mn-lt"/>
              <a:cs typeface="+mn-lt"/>
            </a:endParaRPr>
          </a:p>
          <a:p>
            <a:pPr marL="449580" lvl="1" indent="0">
              <a:buNone/>
            </a:pPr>
            <a:endParaRPr lang="en-US" sz="1400" dirty="0">
              <a:latin typeface="Century Gothic"/>
              <a:cs typeface="Calibri"/>
            </a:endParaRPr>
          </a:p>
          <a:p>
            <a:pPr lvl="1" indent="-287020"/>
            <a:endParaRPr lang="en-US" sz="1400" dirty="0">
              <a:solidFill>
                <a:srgbClr val="032B4A"/>
              </a:solidFill>
              <a:latin typeface="Century Gothic" panose="020B0502020202020204" pitchFamily="34" charset="0"/>
              <a:cs typeface="Calibri"/>
            </a:endParaRPr>
          </a:p>
          <a:p>
            <a:pPr marL="0" indent="0">
              <a:buNone/>
            </a:pPr>
            <a:endParaRPr lang="en-US" sz="1800" dirty="0">
              <a:solidFill>
                <a:srgbClr val="000000"/>
              </a:solidFill>
              <a:latin typeface="Century Gothic" panose="020B0502020202020204" pitchFamily="34" charset="0"/>
              <a:cs typeface="Calibri"/>
            </a:endParaRPr>
          </a:p>
          <a:p>
            <a:endParaRPr lang="en-US" dirty="0">
              <a:solidFill>
                <a:srgbClr val="032B4A"/>
              </a:solidFill>
              <a:latin typeface="Calibri"/>
              <a:cs typeface="Calibri"/>
            </a:endParaRPr>
          </a:p>
        </p:txBody>
      </p:sp>
    </p:spTree>
    <p:extLst>
      <p:ext uri="{BB962C8B-B14F-4D97-AF65-F5344CB8AC3E}">
        <p14:creationId xmlns:p14="http://schemas.microsoft.com/office/powerpoint/2010/main" val="305880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29600" cy="954348"/>
          </a:xfrm>
        </p:spPr>
        <p:txBody>
          <a:bodyPr/>
          <a:lstStyle/>
          <a:p>
            <a:r>
              <a:rPr lang="en-US" dirty="0">
                <a:solidFill>
                  <a:srgbClr val="223651"/>
                </a:solidFill>
                <a:latin typeface="Century Gothic"/>
              </a:rPr>
              <a:t>Individual Service Strategy Plan (ISS)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22</a:t>
            </a:fld>
            <a:endParaRPr lang="en-US" dirty="0"/>
          </a:p>
        </p:txBody>
      </p:sp>
      <p:sp>
        <p:nvSpPr>
          <p:cNvPr id="4" name="Content Placeholder 3"/>
          <p:cNvSpPr>
            <a:spLocks noGrp="1"/>
          </p:cNvSpPr>
          <p:nvPr>
            <p:ph sz="quarter" idx="10"/>
          </p:nvPr>
        </p:nvSpPr>
        <p:spPr>
          <a:xfrm>
            <a:off x="309032" y="1093962"/>
            <a:ext cx="8229600" cy="4525963"/>
          </a:xfrm>
        </p:spPr>
        <p:txBody>
          <a:bodyPr vert="horz" lIns="91440" tIns="45720" rIns="91440" bIns="45720" rtlCol="0" anchor="t">
            <a:normAutofit/>
          </a:bodyPr>
          <a:lstStyle/>
          <a:p>
            <a:pPr marL="0" lvl="0" indent="0" defTabSz="914400">
              <a:lnSpc>
                <a:spcPct val="100000"/>
              </a:lnSpc>
              <a:spcBef>
                <a:spcPct val="20000"/>
              </a:spcBef>
              <a:buClrTx/>
              <a:buNone/>
              <a:defRPr/>
            </a:pPr>
            <a:endParaRPr lang="en-US" sz="1800" dirty="0">
              <a:solidFill>
                <a:prstClr val="black"/>
              </a:solidFill>
              <a:latin typeface="Century Gothic"/>
            </a:endParaRPr>
          </a:p>
          <a:p>
            <a:pPr marL="0" indent="0" defTabSz="914400">
              <a:lnSpc>
                <a:spcPct val="100000"/>
              </a:lnSpc>
              <a:spcBef>
                <a:spcPct val="20000"/>
              </a:spcBef>
              <a:buClrTx/>
              <a:buNone/>
              <a:defRPr/>
            </a:pPr>
            <a:r>
              <a:rPr lang="en-US" sz="1800" dirty="0">
                <a:solidFill>
                  <a:srgbClr val="223651"/>
                </a:solidFill>
                <a:latin typeface="Century Gothic"/>
              </a:rPr>
              <a:t>An Individual Service Strategy (ISS) plan must be developed for each youth participant and must include: </a:t>
            </a:r>
          </a:p>
          <a:p>
            <a:pPr defTabSz="914400">
              <a:lnSpc>
                <a:spcPct val="100000"/>
              </a:lnSpc>
              <a:spcBef>
                <a:spcPct val="20000"/>
              </a:spcBef>
              <a:buClrTx/>
              <a:defRPr/>
            </a:pPr>
            <a:r>
              <a:rPr lang="en-US" sz="1800" dirty="0">
                <a:solidFill>
                  <a:srgbClr val="223651"/>
                </a:solidFill>
                <a:latin typeface="Century Gothic"/>
              </a:rPr>
              <a:t>Career planning and the results of objective assessments</a:t>
            </a:r>
          </a:p>
          <a:p>
            <a:pPr defTabSz="914400">
              <a:lnSpc>
                <a:spcPct val="100000"/>
              </a:lnSpc>
              <a:spcBef>
                <a:spcPct val="20000"/>
              </a:spcBef>
              <a:buClrTx/>
              <a:defRPr/>
            </a:pPr>
            <a:r>
              <a:rPr lang="en-US" sz="1800" dirty="0">
                <a:solidFill>
                  <a:srgbClr val="223651"/>
                </a:solidFill>
                <a:latin typeface="Century Gothic"/>
              </a:rPr>
              <a:t>Education and employment goals </a:t>
            </a:r>
          </a:p>
          <a:p>
            <a:pPr defTabSz="914400">
              <a:lnSpc>
                <a:spcPct val="100000"/>
              </a:lnSpc>
              <a:spcBef>
                <a:spcPct val="20000"/>
              </a:spcBef>
              <a:buClrTx/>
              <a:defRPr/>
            </a:pPr>
            <a:r>
              <a:rPr lang="en-US" sz="1800" dirty="0">
                <a:solidFill>
                  <a:srgbClr val="223651"/>
                </a:solidFill>
                <a:latin typeface="Century Gothic"/>
              </a:rPr>
              <a:t>Achievement objectives and services </a:t>
            </a:r>
          </a:p>
          <a:p>
            <a:pPr defTabSz="914400">
              <a:lnSpc>
                <a:spcPct val="100000"/>
              </a:lnSpc>
              <a:spcBef>
                <a:spcPct val="20000"/>
              </a:spcBef>
              <a:buClrTx/>
              <a:defRPr/>
            </a:pPr>
            <a:r>
              <a:rPr lang="en-US" sz="1800" dirty="0">
                <a:solidFill>
                  <a:srgbClr val="223651"/>
                </a:solidFill>
                <a:latin typeface="Century Gothic"/>
              </a:rPr>
              <a:t>Directly link to one or more performance indicators</a:t>
            </a:r>
          </a:p>
          <a:p>
            <a:pPr defTabSz="914400">
              <a:lnSpc>
                <a:spcPct val="100000"/>
              </a:lnSpc>
              <a:spcBef>
                <a:spcPct val="20000"/>
              </a:spcBef>
              <a:buClrTx/>
              <a:defRPr/>
            </a:pPr>
            <a:r>
              <a:rPr lang="en-US" sz="1800" dirty="0">
                <a:solidFill>
                  <a:srgbClr val="223651"/>
                </a:solidFill>
                <a:latin typeface="Century Gothic"/>
              </a:rPr>
              <a:t>Identify an appropriate career pathway</a:t>
            </a:r>
          </a:p>
          <a:p>
            <a:pPr marL="1143000" lvl="2" defTabSz="914400">
              <a:lnSpc>
                <a:spcPct val="100000"/>
              </a:lnSpc>
              <a:spcBef>
                <a:spcPct val="20000"/>
              </a:spcBef>
              <a:buClrTx/>
              <a:buFont typeface="Arial" pitchFamily="34" charset="0"/>
              <a:buChar char="•"/>
              <a:defRPr/>
            </a:pPr>
            <a:endParaRPr lang="en-US" sz="1000" dirty="0">
              <a:solidFill>
                <a:srgbClr val="223651"/>
              </a:solidFill>
              <a:latin typeface="Century Gothic"/>
            </a:endParaRPr>
          </a:p>
          <a:p>
            <a:endParaRPr lang="en-US" dirty="0">
              <a:solidFill>
                <a:srgbClr val="223651"/>
              </a:solidFill>
              <a:cs typeface="Calibri"/>
            </a:endParaRPr>
          </a:p>
          <a:p>
            <a:pPr marL="0" indent="0">
              <a:buNone/>
            </a:pPr>
            <a:r>
              <a:rPr lang="en-US" sz="1600" dirty="0">
                <a:solidFill>
                  <a:schemeClr val="tx2">
                    <a:lumMod val="75000"/>
                    <a:lumOff val="25000"/>
                  </a:schemeClr>
                </a:solidFill>
                <a:hlinkClick r:id="rId3">
                  <a:extLst>
                    <a:ext uri="{A12FA001-AC4F-418D-AE19-62706E023703}">
                      <ahyp:hlinkClr xmlns:ahyp="http://schemas.microsoft.com/office/drawing/2018/hyperlinkcolor" val="tx"/>
                    </a:ext>
                  </a:extLst>
                </a:hlinkClick>
              </a:rPr>
              <a:t>WIOA Youth Individual Service Strategy: 100 DCS 19.107</a:t>
            </a:r>
            <a:r>
              <a:rPr lang="en-US" sz="1600" dirty="0">
                <a:solidFill>
                  <a:schemeClr val="tx2">
                    <a:lumMod val="75000"/>
                    <a:lumOff val="25000"/>
                  </a:schemeClr>
                </a:solidFill>
              </a:rPr>
              <a:t> </a:t>
            </a:r>
            <a:endParaRPr lang="en-US" sz="1600" dirty="0">
              <a:solidFill>
                <a:schemeClr val="tx2">
                  <a:lumMod val="75000"/>
                  <a:lumOff val="25000"/>
                </a:schemeClr>
              </a:solidFill>
              <a:cs typeface="Calibri"/>
            </a:endParaRPr>
          </a:p>
          <a:p>
            <a:r>
              <a:rPr lang="en-US" sz="1800" dirty="0">
                <a:solidFill>
                  <a:srgbClr val="223651"/>
                </a:solidFill>
                <a:latin typeface="Century Gothic"/>
                <a:cs typeface="Calibri"/>
              </a:rPr>
              <a:t>ISS Template Attachment </a:t>
            </a:r>
            <a:endParaRPr lang="en-US" sz="1800" dirty="0">
              <a:solidFill>
                <a:srgbClr val="223651"/>
              </a:solidFill>
              <a:latin typeface="Century Gothic"/>
            </a:endParaRPr>
          </a:p>
        </p:txBody>
      </p:sp>
      <p:pic>
        <p:nvPicPr>
          <p:cNvPr id="5" name="Picture 4" descr="Clipart - Folder with &lt;strong&gt;document&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9588" y="3993160"/>
            <a:ext cx="2723733" cy="1737515"/>
          </a:xfrm>
          <a:prstGeom prst="rect">
            <a:avLst/>
          </a:prstGeom>
        </p:spPr>
      </p:pic>
    </p:spTree>
    <p:extLst>
      <p:ext uri="{BB962C8B-B14F-4D97-AF65-F5344CB8AC3E}">
        <p14:creationId xmlns:p14="http://schemas.microsoft.com/office/powerpoint/2010/main" val="68852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ISS Development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23</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198989754"/>
              </p:ext>
            </p:extLst>
          </p:nvPr>
        </p:nvGraphicFramePr>
        <p:xfrm>
          <a:off x="0" y="1233996"/>
          <a:ext cx="3799643" cy="5099602"/>
        </p:xfrm>
        <a:graphic>
          <a:graphicData uri="http://schemas.openxmlformats.org/drawingml/2006/table">
            <a:tbl>
              <a:tblPr firstRow="1" bandRow="1">
                <a:tableStyleId>{5C22544A-7EE6-4342-B048-85BDC9FD1C3A}</a:tableStyleId>
              </a:tblPr>
              <a:tblGrid>
                <a:gridCol w="3799643">
                  <a:extLst>
                    <a:ext uri="{9D8B030D-6E8A-4147-A177-3AD203B41FA5}">
                      <a16:colId xmlns:a16="http://schemas.microsoft.com/office/drawing/2014/main" val="1466968554"/>
                    </a:ext>
                  </a:extLst>
                </a:gridCol>
              </a:tblGrid>
              <a:tr h="402582">
                <a:tc>
                  <a:txBody>
                    <a:bodyPr/>
                    <a:lstStyle/>
                    <a:p>
                      <a:pPr algn="ctr"/>
                      <a:r>
                        <a:rPr lang="en-US" sz="1600" dirty="0">
                          <a:solidFill>
                            <a:schemeClr val="accent6"/>
                          </a:solidFill>
                          <a:latin typeface="Century Gothic" panose="020B0502020202020204" pitchFamily="34" charset="0"/>
                        </a:rPr>
                        <a:t>Consider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24052400"/>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Dedicate enough time to complete the ISS with the youth.  Allow time to brainstorm and develop their “road map” and how they plan on accomplishing their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extLst>
                  <a:ext uri="{0D108BD9-81ED-4DB2-BD59-A6C34878D82A}">
                    <a16:rowId xmlns:a16="http://schemas.microsoft.com/office/drawing/2014/main" val="2139866213"/>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Introduce the concept of and encourage the youth to develop SMART goals (specific, measurable, achievable, relevant, and time-bound).</a:t>
                      </a:r>
                      <a:endParaRPr lang="en-US" sz="1500" dirty="0">
                        <a:latin typeface="Century Gothic" panose="020B0502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6739993"/>
                  </a:ext>
                </a:extLst>
              </a:tr>
              <a:tr h="838753">
                <a:tc>
                  <a:txBody>
                    <a:bodyPr/>
                    <a:lstStyle/>
                    <a:p>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Encourage the youth to lead and take ownership of the ISS process.</a:t>
                      </a:r>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extLst>
                  <a:ext uri="{0D108BD9-81ED-4DB2-BD59-A6C34878D82A}">
                    <a16:rowId xmlns:a16="http://schemas.microsoft.com/office/drawing/2014/main" val="2518938490"/>
                  </a:ext>
                </a:extLst>
              </a:tr>
              <a:tr h="8387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Celebrate successes and create learning opportunities from setbacks.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44431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12512799"/>
              </p:ext>
            </p:extLst>
          </p:nvPr>
        </p:nvGraphicFramePr>
        <p:xfrm>
          <a:off x="3718192" y="1239397"/>
          <a:ext cx="5423053" cy="5116304"/>
        </p:xfrm>
        <a:graphic>
          <a:graphicData uri="http://schemas.openxmlformats.org/drawingml/2006/table">
            <a:tbl>
              <a:tblPr firstRow="1" bandRow="1">
                <a:tableStyleId>{5C22544A-7EE6-4342-B048-85BDC9FD1C3A}</a:tableStyleId>
              </a:tblPr>
              <a:tblGrid>
                <a:gridCol w="5423053">
                  <a:extLst>
                    <a:ext uri="{9D8B030D-6E8A-4147-A177-3AD203B41FA5}">
                      <a16:colId xmlns:a16="http://schemas.microsoft.com/office/drawing/2014/main" val="1806028680"/>
                    </a:ext>
                  </a:extLst>
                </a:gridCol>
              </a:tblGrid>
              <a:tr h="397250">
                <a:tc>
                  <a:txBody>
                    <a:bodyPr/>
                    <a:lstStyle/>
                    <a:p>
                      <a:pPr algn="ctr"/>
                      <a:r>
                        <a:rPr lang="en-US" sz="1600" dirty="0">
                          <a:solidFill>
                            <a:schemeClr val="accent6"/>
                          </a:solidFill>
                          <a:latin typeface="Century Gothic" panose="020B0502020202020204" pitchFamily="34" charset="0"/>
                        </a:rPr>
                        <a:t>Include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1218734"/>
                  </a:ext>
                </a:extLst>
              </a:tr>
              <a:tr h="671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key goal areas in education, training, employment and personal development</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102210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short and long-term goals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9254268"/>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Tie the goals to the 14 WIOA Youth Program elements/service areas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04187917"/>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objectives and actions steps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1565081"/>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needed referrals for services and support services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02212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timelines with start, review and end dates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2353989"/>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Include appropriate individuals involved in ISS implementation (support staff and partners)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1486873"/>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potential barriers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6762816"/>
                  </a:ext>
                </a:extLst>
              </a:tr>
              <a:tr h="1075316">
                <a:tc>
                  <a:txBody>
                    <a:bodyPr/>
                    <a:lstStyle/>
                    <a:p>
                      <a:pPr>
                        <a:spcBef>
                          <a:spcPts val="0"/>
                        </a:spcBef>
                        <a:spcAft>
                          <a:spcPts val="315"/>
                        </a:spcAft>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youth-staff agreements</a:t>
                      </a:r>
                      <a:r>
                        <a:rPr lang="en-US" sz="1500"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1</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and 2</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nd</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review dates, and signatures of the youth and staff responsible for development of the ISS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63300"/>
                  </a:ext>
                </a:extLst>
              </a:tr>
            </a:tbl>
          </a:graphicData>
        </a:graphic>
      </p:graphicFrame>
    </p:spTree>
    <p:extLst>
      <p:ext uri="{BB962C8B-B14F-4D97-AF65-F5344CB8AC3E}">
        <p14:creationId xmlns:p14="http://schemas.microsoft.com/office/powerpoint/2010/main" val="149316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Youth ISS in MOSES</a:t>
            </a:r>
            <a:r>
              <a:rPr lang="en-US" dirty="0">
                <a:latin typeface="Century Gothic"/>
              </a:rPr>
              <a:t> </a:t>
            </a:r>
            <a:endParaRPr lang="en-US"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24</a:t>
            </a:fld>
            <a:endParaRPr lang="en-US" dirty="0"/>
          </a:p>
        </p:txBody>
      </p:sp>
      <p:pic>
        <p:nvPicPr>
          <p:cNvPr id="8" name="Picture 7">
            <a:extLst>
              <a:ext uri="{FF2B5EF4-FFF2-40B4-BE49-F238E27FC236}">
                <a16:creationId xmlns:a16="http://schemas.microsoft.com/office/drawing/2014/main" id="{9C9408A6-C686-49E5-BEA0-22EDBDF8ED99}"/>
              </a:ext>
            </a:extLst>
          </p:cNvPr>
          <p:cNvPicPr>
            <a:picLocks noChangeAspect="1"/>
          </p:cNvPicPr>
          <p:nvPr/>
        </p:nvPicPr>
        <p:blipFill>
          <a:blip r:embed="rId3"/>
          <a:stretch>
            <a:fillRect/>
          </a:stretch>
        </p:blipFill>
        <p:spPr>
          <a:xfrm>
            <a:off x="799990" y="1331894"/>
            <a:ext cx="7590476" cy="463809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9B7BE63-E7D8-73FD-B857-FE2305203709}"/>
                  </a:ext>
                </a:extLst>
              </p14:cNvPr>
              <p14:cNvContentPartPr/>
              <p14:nvPr/>
            </p14:nvContentPartPr>
            <p14:xfrm>
              <a:off x="3697303" y="2004686"/>
              <a:ext cx="1002960" cy="43920"/>
            </p14:xfrm>
          </p:contentPart>
        </mc:Choice>
        <mc:Fallback xmlns="">
          <p:pic>
            <p:nvPicPr>
              <p:cNvPr id="3" name="Ink 2">
                <a:extLst>
                  <a:ext uri="{FF2B5EF4-FFF2-40B4-BE49-F238E27FC236}">
                    <a16:creationId xmlns:a16="http://schemas.microsoft.com/office/drawing/2014/main" id="{39B7BE63-E7D8-73FD-B857-FE2305203709}"/>
                  </a:ext>
                </a:extLst>
              </p:cNvPr>
              <p:cNvPicPr/>
              <p:nvPr/>
            </p:nvPicPr>
            <p:blipFill>
              <a:blip r:embed="rId5"/>
              <a:stretch>
                <a:fillRect/>
              </a:stretch>
            </p:blipFill>
            <p:spPr>
              <a:xfrm>
                <a:off x="3643303" y="1896686"/>
                <a:ext cx="11106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B314E50-AD2B-6985-01BF-3BD918B016D1}"/>
                  </a:ext>
                </a:extLst>
              </p14:cNvPr>
              <p14:cNvContentPartPr/>
              <p14:nvPr/>
            </p14:nvContentPartPr>
            <p14:xfrm>
              <a:off x="1409143" y="2289806"/>
              <a:ext cx="533160" cy="22320"/>
            </p14:xfrm>
          </p:contentPart>
        </mc:Choice>
        <mc:Fallback xmlns="">
          <p:pic>
            <p:nvPicPr>
              <p:cNvPr id="4" name="Ink 3">
                <a:extLst>
                  <a:ext uri="{FF2B5EF4-FFF2-40B4-BE49-F238E27FC236}">
                    <a16:creationId xmlns:a16="http://schemas.microsoft.com/office/drawing/2014/main" id="{EB314E50-AD2B-6985-01BF-3BD918B016D1}"/>
                  </a:ext>
                </a:extLst>
              </p:cNvPr>
              <p:cNvPicPr/>
              <p:nvPr/>
            </p:nvPicPr>
            <p:blipFill>
              <a:blip r:embed="rId7"/>
              <a:stretch>
                <a:fillRect/>
              </a:stretch>
            </p:blipFill>
            <p:spPr>
              <a:xfrm>
                <a:off x="1355143" y="2182166"/>
                <a:ext cx="640800" cy="237960"/>
              </a:xfrm>
              <a:prstGeom prst="rect">
                <a:avLst/>
              </a:prstGeom>
            </p:spPr>
          </p:pic>
        </mc:Fallback>
      </mc:AlternateContent>
    </p:spTree>
    <p:extLst>
      <p:ext uri="{BB962C8B-B14F-4D97-AF65-F5344CB8AC3E}">
        <p14:creationId xmlns:p14="http://schemas.microsoft.com/office/powerpoint/2010/main" val="56516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ED7D-7110-4094-B31A-B8677EA85A04}"/>
              </a:ext>
            </a:extLst>
          </p:cNvPr>
          <p:cNvSpPr>
            <a:spLocks noGrp="1"/>
          </p:cNvSpPr>
          <p:nvPr>
            <p:ph type="title"/>
          </p:nvPr>
        </p:nvSpPr>
        <p:spPr>
          <a:xfrm>
            <a:off x="457200" y="139614"/>
            <a:ext cx="8151842" cy="954348"/>
          </a:xfrm>
        </p:spPr>
        <p:txBody>
          <a:bodyPr/>
          <a:lstStyle/>
          <a:p>
            <a:r>
              <a:rPr lang="en-US" dirty="0">
                <a:solidFill>
                  <a:srgbClr val="223651"/>
                </a:solidFill>
                <a:latin typeface="Century Gothic"/>
              </a:rPr>
              <a:t>Enrollment in Program Service Elements </a:t>
            </a:r>
          </a:p>
        </p:txBody>
      </p:sp>
      <p:sp>
        <p:nvSpPr>
          <p:cNvPr id="3" name="Slide Number Placeholder 2">
            <a:extLst>
              <a:ext uri="{FF2B5EF4-FFF2-40B4-BE49-F238E27FC236}">
                <a16:creationId xmlns:a16="http://schemas.microsoft.com/office/drawing/2014/main" id="{C2FA69FB-24D2-4879-BFAD-CCD33CEAA1AB}"/>
              </a:ext>
            </a:extLst>
          </p:cNvPr>
          <p:cNvSpPr>
            <a:spLocks noGrp="1"/>
          </p:cNvSpPr>
          <p:nvPr>
            <p:ph type="sldNum" sz="quarter" idx="4"/>
          </p:nvPr>
        </p:nvSpPr>
        <p:spPr/>
        <p:txBody>
          <a:bodyPr/>
          <a:lstStyle/>
          <a:p>
            <a:fld id="{941BE8DD-6BA1-AD43-8321-0CEB068BCC7D}" type="slidenum">
              <a:rPr lang="en-US" smtClean="0"/>
              <a:pPr/>
              <a:t>25</a:t>
            </a:fld>
            <a:endParaRPr lang="en-US" dirty="0"/>
          </a:p>
        </p:txBody>
      </p:sp>
      <p:sp>
        <p:nvSpPr>
          <p:cNvPr id="4" name="Content Placeholder 3">
            <a:extLst>
              <a:ext uri="{FF2B5EF4-FFF2-40B4-BE49-F238E27FC236}">
                <a16:creationId xmlns:a16="http://schemas.microsoft.com/office/drawing/2014/main" id="{8E5A7AC8-DFDA-4D88-9281-A479B394B6B9}"/>
              </a:ext>
            </a:extLst>
          </p:cNvPr>
          <p:cNvSpPr>
            <a:spLocks noGrp="1"/>
          </p:cNvSpPr>
          <p:nvPr>
            <p:ph sz="quarter" idx="10"/>
          </p:nvPr>
        </p:nvSpPr>
        <p:spPr>
          <a:xfrm>
            <a:off x="457200" y="1288085"/>
            <a:ext cx="8229600" cy="4684113"/>
          </a:xfrm>
        </p:spPr>
        <p:txBody>
          <a:bodyPr vert="horz" lIns="91440" tIns="45720" rIns="91440" bIns="45720" rtlCol="0" anchor="t">
            <a:normAutofit/>
          </a:bodyPr>
          <a:lstStyle/>
          <a:p>
            <a:r>
              <a:rPr lang="en-US" sz="1800" dirty="0">
                <a:solidFill>
                  <a:srgbClr val="223651"/>
                </a:solidFill>
                <a:latin typeface="Century Gothic"/>
                <a:cs typeface="Calibri"/>
              </a:rPr>
              <a:t>Youth receiving WIOA services must be enrolled in a </a:t>
            </a:r>
            <a:r>
              <a:rPr lang="en-US" sz="1800" u="sng" dirty="0">
                <a:solidFill>
                  <a:srgbClr val="223651"/>
                </a:solidFill>
                <a:latin typeface="Century Gothic"/>
                <a:cs typeface="Calibri"/>
              </a:rPr>
              <a:t>Program Service Element</a:t>
            </a:r>
          </a:p>
          <a:p>
            <a:r>
              <a:rPr lang="en-US" sz="1800" dirty="0">
                <a:solidFill>
                  <a:srgbClr val="223651"/>
                </a:solidFill>
                <a:latin typeface="Century Gothic"/>
                <a:cs typeface="Calibri"/>
              </a:rPr>
              <a:t>Youth who have completed the Program Service Element must: </a:t>
            </a:r>
            <a:endParaRPr lang="en-US" sz="1800" dirty="0">
              <a:solidFill>
                <a:srgbClr val="223651"/>
              </a:solidFill>
              <a:latin typeface="Century Gothic"/>
            </a:endParaRPr>
          </a:p>
          <a:p>
            <a:pPr lvl="1" indent="-287020"/>
            <a:r>
              <a:rPr lang="en-US" sz="1800" dirty="0">
                <a:solidFill>
                  <a:srgbClr val="223651"/>
                </a:solidFill>
                <a:latin typeface="Century Gothic"/>
                <a:cs typeface="Calibri"/>
              </a:rPr>
              <a:t>Enter a new program service element as appropriate; or </a:t>
            </a:r>
          </a:p>
          <a:p>
            <a:pPr lvl="1" indent="-287020"/>
            <a:r>
              <a:rPr lang="en-US" sz="1800" dirty="0">
                <a:solidFill>
                  <a:srgbClr val="223651"/>
                </a:solidFill>
                <a:latin typeface="Century Gothic"/>
                <a:cs typeface="Calibri"/>
              </a:rPr>
              <a:t>Prepare to be exited if no other services are planned </a:t>
            </a:r>
          </a:p>
          <a:p>
            <a:pPr lvl="1" indent="-287020"/>
            <a:endParaRPr lang="en-US" sz="1800" dirty="0">
              <a:solidFill>
                <a:srgbClr val="223651"/>
              </a:solidFill>
              <a:latin typeface="Century Gothic" panose="020B0502020202020204" pitchFamily="34" charset="0"/>
              <a:cs typeface="Calibri"/>
            </a:endParaRPr>
          </a:p>
          <a:p>
            <a:pPr marL="342900" lvl="1" indent="-342900">
              <a:buFont typeface="Arial"/>
              <a:buChar char="•"/>
            </a:pPr>
            <a:r>
              <a:rPr lang="en-US" sz="1800" dirty="0">
                <a:solidFill>
                  <a:srgbClr val="223651"/>
                </a:solidFill>
                <a:latin typeface="Century Gothic"/>
                <a:cs typeface="Calibri"/>
              </a:rPr>
              <a:t>Remember there is 90-day window before auto-exit happens, if no blue/bold services are provided they will be auto-exited. </a:t>
            </a:r>
          </a:p>
          <a:p>
            <a:pPr marL="342900" lvl="1" indent="-342900">
              <a:buFont typeface="Arial"/>
              <a:buChar char="•"/>
            </a:pPr>
            <a:r>
              <a:rPr lang="en-US" sz="1800" dirty="0">
                <a:solidFill>
                  <a:srgbClr val="223651"/>
                </a:solidFill>
                <a:latin typeface="Century Gothic"/>
                <a:cs typeface="Calibri"/>
              </a:rPr>
              <a:t>Staff should not add blue/bold services to delay the exit date. </a:t>
            </a:r>
          </a:p>
          <a:p>
            <a:pPr marL="342900" lvl="1" indent="-342900">
              <a:buFont typeface="Arial"/>
              <a:buChar char="•"/>
            </a:pPr>
            <a:r>
              <a:rPr lang="en-US" sz="1800" dirty="0">
                <a:solidFill>
                  <a:srgbClr val="223651"/>
                </a:solidFill>
                <a:latin typeface="Century Gothic"/>
                <a:cs typeface="Calibri"/>
              </a:rPr>
              <a:t>Follow-up should begin when the youth has completed the Program Service Element, the outcome has been added, and no other activities have been decided for the youth.</a:t>
            </a:r>
          </a:p>
        </p:txBody>
      </p:sp>
    </p:spTree>
    <p:extLst>
      <p:ext uri="{BB962C8B-B14F-4D97-AF65-F5344CB8AC3E}">
        <p14:creationId xmlns:p14="http://schemas.microsoft.com/office/powerpoint/2010/main" val="26515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EB60-9745-4958-8F20-C7E79161F75C}"/>
              </a:ext>
            </a:extLst>
          </p:cNvPr>
          <p:cNvSpPr>
            <a:spLocks noGrp="1"/>
          </p:cNvSpPr>
          <p:nvPr>
            <p:ph type="title"/>
          </p:nvPr>
        </p:nvSpPr>
        <p:spPr/>
        <p:txBody>
          <a:bodyPr/>
          <a:lstStyle/>
          <a:p>
            <a:r>
              <a:rPr lang="en-US" dirty="0">
                <a:solidFill>
                  <a:srgbClr val="223651"/>
                </a:solidFill>
                <a:latin typeface="Century Gothic"/>
              </a:rPr>
              <a:t>MOSES </a:t>
            </a:r>
            <a:endParaRPr lang="en-US" dirty="0">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BFD308A4-31DA-4C16-A144-DF280231E4A0}"/>
              </a:ext>
            </a:extLst>
          </p:cNvPr>
          <p:cNvSpPr>
            <a:spLocks noGrp="1"/>
          </p:cNvSpPr>
          <p:nvPr>
            <p:ph type="sldNum" sz="quarter" idx="4"/>
          </p:nvPr>
        </p:nvSpPr>
        <p:spPr/>
        <p:txBody>
          <a:bodyPr/>
          <a:lstStyle/>
          <a:p>
            <a:fld id="{941BE8DD-6BA1-AD43-8321-0CEB068BCC7D}" type="slidenum">
              <a:rPr lang="en-US" smtClean="0"/>
              <a:pPr/>
              <a:t>26</a:t>
            </a:fld>
            <a:endParaRPr lang="en-US" dirty="0"/>
          </a:p>
        </p:txBody>
      </p:sp>
      <p:sp>
        <p:nvSpPr>
          <p:cNvPr id="4" name="Content Placeholder 3">
            <a:extLst>
              <a:ext uri="{FF2B5EF4-FFF2-40B4-BE49-F238E27FC236}">
                <a16:creationId xmlns:a16="http://schemas.microsoft.com/office/drawing/2014/main" id="{6414A559-7E2F-4C56-813D-9D15CCA2B40D}"/>
              </a:ext>
            </a:extLst>
          </p:cNvPr>
          <p:cNvSpPr>
            <a:spLocks noGrp="1"/>
          </p:cNvSpPr>
          <p:nvPr>
            <p:ph sz="quarter" idx="10"/>
          </p:nvPr>
        </p:nvSpPr>
        <p:spPr/>
        <p:txBody>
          <a:bodyPr vert="horz" lIns="91440" tIns="45720" rIns="91440" bIns="45720" rtlCol="0" anchor="t">
            <a:normAutofit/>
          </a:bodyPr>
          <a:lstStyle/>
          <a:p>
            <a:endParaRPr lang="en-US" dirty="0"/>
          </a:p>
          <a:p>
            <a:endParaRPr lang="en-US" dirty="0">
              <a:cs typeface="Calibri"/>
            </a:endParaRPr>
          </a:p>
          <a:p>
            <a:endParaRPr lang="en-US" dirty="0">
              <a:cs typeface="Calibri"/>
            </a:endParaRPr>
          </a:p>
          <a:p>
            <a:pPr marL="0" indent="0" algn="ctr">
              <a:buNone/>
            </a:pPr>
            <a:r>
              <a:rPr lang="en-US" sz="3600" dirty="0">
                <a:latin typeface="Century Gothic" panose="020B0502020202020204" pitchFamily="34" charset="0"/>
                <a:cs typeface="Calibri"/>
              </a:rPr>
              <a:t> Documenting MOSES </a:t>
            </a:r>
          </a:p>
        </p:txBody>
      </p:sp>
    </p:spTree>
    <p:extLst>
      <p:ext uri="{BB962C8B-B14F-4D97-AF65-F5344CB8AC3E}">
        <p14:creationId xmlns:p14="http://schemas.microsoft.com/office/powerpoint/2010/main" val="2918911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95BBE-81C1-4CF1-8991-349195E30243}"/>
              </a:ext>
            </a:extLst>
          </p:cNvPr>
          <p:cNvSpPr>
            <a:spLocks noGrp="1"/>
          </p:cNvSpPr>
          <p:nvPr>
            <p:ph type="sldNum" sz="quarter" idx="4"/>
          </p:nvPr>
        </p:nvSpPr>
        <p:spPr/>
        <p:txBody>
          <a:bodyPr/>
          <a:lstStyle/>
          <a:p>
            <a:fld id="{941BE8DD-6BA1-AD43-8321-0CEB068BCC7D}" type="slidenum">
              <a:rPr lang="en-US" smtClean="0"/>
              <a:pPr/>
              <a:t>27</a:t>
            </a:fld>
            <a:endParaRPr lang="en-US" dirty="0"/>
          </a:p>
        </p:txBody>
      </p:sp>
      <p:pic>
        <p:nvPicPr>
          <p:cNvPr id="5" name="Picture 5">
            <a:extLst>
              <a:ext uri="{FF2B5EF4-FFF2-40B4-BE49-F238E27FC236}">
                <a16:creationId xmlns:a16="http://schemas.microsoft.com/office/drawing/2014/main" id="{5505779D-A848-4E1D-83F6-8C388B93CAC4}"/>
              </a:ext>
            </a:extLst>
          </p:cNvPr>
          <p:cNvPicPr>
            <a:picLocks noGrp="1" noChangeAspect="1"/>
          </p:cNvPicPr>
          <p:nvPr>
            <p:ph sz="quarter" idx="10"/>
          </p:nvPr>
        </p:nvPicPr>
        <p:blipFill>
          <a:blip r:embed="rId3"/>
          <a:stretch>
            <a:fillRect/>
          </a:stretch>
        </p:blipFill>
        <p:spPr>
          <a:xfrm>
            <a:off x="349371" y="1710404"/>
            <a:ext cx="8545900" cy="4443321"/>
          </a:xfrm>
        </p:spPr>
      </p:pic>
      <p:sp>
        <p:nvSpPr>
          <p:cNvPr id="7" name="TextBox 6">
            <a:extLst>
              <a:ext uri="{FF2B5EF4-FFF2-40B4-BE49-F238E27FC236}">
                <a16:creationId xmlns:a16="http://schemas.microsoft.com/office/drawing/2014/main" id="{1C39CA5E-D4BD-4C5A-9D4E-9780566AEEAA}"/>
              </a:ext>
            </a:extLst>
          </p:cNvPr>
          <p:cNvSpPr txBox="1"/>
          <p:nvPr/>
        </p:nvSpPr>
        <p:spPr>
          <a:xfrm>
            <a:off x="344416" y="59128"/>
            <a:ext cx="87118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rPr>
              <a:t>Correct</a:t>
            </a:r>
            <a:r>
              <a:rPr lang="en-US" sz="3600" dirty="0">
                <a:solidFill>
                  <a:srgbClr val="223651"/>
                </a:solidFill>
                <a:latin typeface="Century Gothic"/>
                <a:ea typeface="+mn-lt"/>
                <a:cs typeface="+mn-lt"/>
              </a:rPr>
              <a:t> Use of Blue/Bold Services to Protect Against Auto-Exit</a:t>
            </a:r>
            <a:r>
              <a:rPr lang="en-US" sz="3600" dirty="0">
                <a:solidFill>
                  <a:schemeClr val="bg1"/>
                </a:solidFill>
                <a:latin typeface="Century Gothic"/>
                <a:ea typeface="+mn-lt"/>
                <a:cs typeface="+mn-lt"/>
              </a:rPr>
              <a:t> </a:t>
            </a:r>
            <a:endParaRPr lang="en-US" sz="3600" dirty="0">
              <a:solidFill>
                <a:schemeClr val="bg1"/>
              </a:solidFill>
              <a:latin typeface="Century Gothic"/>
              <a:cs typeface="Calibri"/>
            </a:endParaRPr>
          </a:p>
        </p:txBody>
      </p:sp>
      <p:sp>
        <p:nvSpPr>
          <p:cNvPr id="2" name="TextBox 1">
            <a:extLst>
              <a:ext uri="{FF2B5EF4-FFF2-40B4-BE49-F238E27FC236}">
                <a16:creationId xmlns:a16="http://schemas.microsoft.com/office/drawing/2014/main" id="{4681BDED-BAD4-4C0E-BBFF-5DDFFD33D351}"/>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Make sure to add notes in that describe the </a:t>
            </a:r>
            <a:r>
              <a:rPr lang="en-US" b="1" dirty="0">
                <a:solidFill>
                  <a:srgbClr val="0070C0"/>
                </a:solidFill>
                <a:cs typeface="Calibri"/>
              </a:rPr>
              <a:t>BLUE/BOLD </a:t>
            </a:r>
            <a:r>
              <a:rPr lang="en-US" b="1" dirty="0">
                <a:solidFill>
                  <a:schemeClr val="tx2"/>
                </a:solidFill>
                <a:cs typeface="Calibri"/>
              </a:rPr>
              <a:t>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0AD60B2-660F-CFBA-8CC6-4FACD7ADBE3F}"/>
                  </a:ext>
                </a:extLst>
              </p14:cNvPr>
              <p14:cNvContentPartPr/>
              <p14:nvPr/>
            </p14:nvContentPartPr>
            <p14:xfrm>
              <a:off x="4922383" y="1880846"/>
              <a:ext cx="433800" cy="27000"/>
            </p14:xfrm>
          </p:contentPart>
        </mc:Choice>
        <mc:Fallback xmlns="">
          <p:pic>
            <p:nvPicPr>
              <p:cNvPr id="4" name="Ink 3">
                <a:extLst>
                  <a:ext uri="{FF2B5EF4-FFF2-40B4-BE49-F238E27FC236}">
                    <a16:creationId xmlns:a16="http://schemas.microsoft.com/office/drawing/2014/main" id="{60AD60B2-660F-CFBA-8CC6-4FACD7ADBE3F}"/>
                  </a:ext>
                </a:extLst>
              </p:cNvPr>
              <p:cNvPicPr/>
              <p:nvPr/>
            </p:nvPicPr>
            <p:blipFill>
              <a:blip r:embed="rId5"/>
              <a:stretch>
                <a:fillRect/>
              </a:stretch>
            </p:blipFill>
            <p:spPr>
              <a:xfrm>
                <a:off x="4868383" y="1773206"/>
                <a:ext cx="541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C2B24B8-DF6A-19E0-F084-8CE6C7FA0B34}"/>
                  </a:ext>
                </a:extLst>
              </p14:cNvPr>
              <p14:cNvContentPartPr/>
              <p14:nvPr/>
            </p14:nvContentPartPr>
            <p14:xfrm>
              <a:off x="513103" y="2166326"/>
              <a:ext cx="401400" cy="28800"/>
            </p14:xfrm>
          </p:contentPart>
        </mc:Choice>
        <mc:Fallback xmlns="">
          <p:pic>
            <p:nvPicPr>
              <p:cNvPr id="6" name="Ink 5">
                <a:extLst>
                  <a:ext uri="{FF2B5EF4-FFF2-40B4-BE49-F238E27FC236}">
                    <a16:creationId xmlns:a16="http://schemas.microsoft.com/office/drawing/2014/main" id="{EC2B24B8-DF6A-19E0-F084-8CE6C7FA0B34}"/>
                  </a:ext>
                </a:extLst>
              </p:cNvPr>
              <p:cNvPicPr/>
              <p:nvPr/>
            </p:nvPicPr>
            <p:blipFill>
              <a:blip r:embed="rId7"/>
              <a:stretch>
                <a:fillRect/>
              </a:stretch>
            </p:blipFill>
            <p:spPr>
              <a:xfrm>
                <a:off x="459103" y="2058686"/>
                <a:ext cx="509040" cy="244440"/>
              </a:xfrm>
              <a:prstGeom prst="rect">
                <a:avLst/>
              </a:prstGeom>
            </p:spPr>
          </p:pic>
        </mc:Fallback>
      </mc:AlternateContent>
    </p:spTree>
    <p:extLst>
      <p:ext uri="{BB962C8B-B14F-4D97-AF65-F5344CB8AC3E}">
        <p14:creationId xmlns:p14="http://schemas.microsoft.com/office/powerpoint/2010/main" val="1846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62595-4BC9-492B-ABDB-C4993B1B1C45}"/>
              </a:ext>
            </a:extLst>
          </p:cNvPr>
          <p:cNvSpPr>
            <a:spLocks noGrp="1"/>
          </p:cNvSpPr>
          <p:nvPr>
            <p:ph type="sldNum" sz="quarter" idx="4"/>
          </p:nvPr>
        </p:nvSpPr>
        <p:spPr/>
        <p:txBody>
          <a:bodyPr/>
          <a:lstStyle/>
          <a:p>
            <a:fld id="{941BE8DD-6BA1-AD43-8321-0CEB068BCC7D}" type="slidenum">
              <a:rPr lang="en-US" smtClean="0"/>
              <a:pPr/>
              <a:t>28</a:t>
            </a:fld>
            <a:endParaRPr lang="en-US" dirty="0"/>
          </a:p>
        </p:txBody>
      </p:sp>
      <p:pic>
        <p:nvPicPr>
          <p:cNvPr id="5" name="Picture 5">
            <a:extLst>
              <a:ext uri="{FF2B5EF4-FFF2-40B4-BE49-F238E27FC236}">
                <a16:creationId xmlns:a16="http://schemas.microsoft.com/office/drawing/2014/main" id="{992FFEB8-1DA1-42DC-832E-5BC3A744610D}"/>
              </a:ext>
            </a:extLst>
          </p:cNvPr>
          <p:cNvPicPr>
            <a:picLocks noGrp="1" noChangeAspect="1"/>
          </p:cNvPicPr>
          <p:nvPr>
            <p:ph sz="quarter" idx="10"/>
          </p:nvPr>
        </p:nvPicPr>
        <p:blipFill>
          <a:blip r:embed="rId3"/>
          <a:stretch>
            <a:fillRect/>
          </a:stretch>
        </p:blipFill>
        <p:spPr>
          <a:xfrm>
            <a:off x="277484" y="1670013"/>
            <a:ext cx="8409315" cy="4371517"/>
          </a:xfrm>
        </p:spPr>
      </p:pic>
      <p:sp>
        <p:nvSpPr>
          <p:cNvPr id="6" name="TextBox 5">
            <a:extLst>
              <a:ext uri="{FF2B5EF4-FFF2-40B4-BE49-F238E27FC236}">
                <a16:creationId xmlns:a16="http://schemas.microsoft.com/office/drawing/2014/main" id="{A7140C53-5802-4C37-B3D1-F817B4828775}"/>
              </a:ext>
            </a:extLst>
          </p:cNvPr>
          <p:cNvSpPr txBox="1"/>
          <p:nvPr/>
        </p:nvSpPr>
        <p:spPr>
          <a:xfrm>
            <a:off x="277484" y="0"/>
            <a:ext cx="85804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ea typeface="+mn-lt"/>
                <a:cs typeface="+mn-lt"/>
              </a:rPr>
              <a:t>Incorrect Use of Blue/Bold Services to Keep a Youth from Auto-Exiting </a:t>
            </a:r>
            <a:endParaRPr lang="en-US" sz="3600" dirty="0">
              <a:solidFill>
                <a:srgbClr val="223651"/>
              </a:solidFill>
              <a:latin typeface="Century Gothic"/>
            </a:endParaRPr>
          </a:p>
        </p:txBody>
      </p:sp>
      <p:sp>
        <p:nvSpPr>
          <p:cNvPr id="7" name="TextBox 6">
            <a:extLst>
              <a:ext uri="{FF2B5EF4-FFF2-40B4-BE49-F238E27FC236}">
                <a16:creationId xmlns:a16="http://schemas.microsoft.com/office/drawing/2014/main" id="{A0DBFF83-7070-1A0E-152E-3055ABC6A0BE}"/>
              </a:ext>
            </a:extLst>
          </p:cNvPr>
          <p:cNvSpPr txBox="1"/>
          <p:nvPr/>
        </p:nvSpPr>
        <p:spPr>
          <a:xfrm>
            <a:off x="277485" y="1250505"/>
            <a:ext cx="8409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If no new Youth Element is added within 90 days, no more BLUE/BOLD services added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98DBEB1-331A-F550-D5F1-327CA8B9616A}"/>
                  </a:ext>
                </a:extLst>
              </p14:cNvPr>
              <p14:cNvContentPartPr/>
              <p14:nvPr/>
            </p14:nvContentPartPr>
            <p14:xfrm>
              <a:off x="4787743" y="1843406"/>
              <a:ext cx="437400" cy="22680"/>
            </p14:xfrm>
          </p:contentPart>
        </mc:Choice>
        <mc:Fallback xmlns="">
          <p:pic>
            <p:nvPicPr>
              <p:cNvPr id="2" name="Ink 1">
                <a:extLst>
                  <a:ext uri="{FF2B5EF4-FFF2-40B4-BE49-F238E27FC236}">
                    <a16:creationId xmlns:a16="http://schemas.microsoft.com/office/drawing/2014/main" id="{F98DBEB1-331A-F550-D5F1-327CA8B9616A}"/>
                  </a:ext>
                </a:extLst>
              </p:cNvPr>
              <p:cNvPicPr/>
              <p:nvPr/>
            </p:nvPicPr>
            <p:blipFill>
              <a:blip r:embed="rId5"/>
              <a:stretch>
                <a:fillRect/>
              </a:stretch>
            </p:blipFill>
            <p:spPr>
              <a:xfrm>
                <a:off x="4734103" y="1735766"/>
                <a:ext cx="5450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EF4F63C-E229-DA27-2368-42B43369A45F}"/>
                  </a:ext>
                </a:extLst>
              </p14:cNvPr>
              <p14:cNvContentPartPr/>
              <p14:nvPr/>
            </p14:nvContentPartPr>
            <p14:xfrm>
              <a:off x="437503" y="2105486"/>
              <a:ext cx="436320" cy="62640"/>
            </p14:xfrm>
          </p:contentPart>
        </mc:Choice>
        <mc:Fallback xmlns="">
          <p:pic>
            <p:nvPicPr>
              <p:cNvPr id="4" name="Ink 3">
                <a:extLst>
                  <a:ext uri="{FF2B5EF4-FFF2-40B4-BE49-F238E27FC236}">
                    <a16:creationId xmlns:a16="http://schemas.microsoft.com/office/drawing/2014/main" id="{0EF4F63C-E229-DA27-2368-42B43369A45F}"/>
                  </a:ext>
                </a:extLst>
              </p:cNvPr>
              <p:cNvPicPr/>
              <p:nvPr/>
            </p:nvPicPr>
            <p:blipFill>
              <a:blip r:embed="rId7"/>
              <a:stretch>
                <a:fillRect/>
              </a:stretch>
            </p:blipFill>
            <p:spPr>
              <a:xfrm>
                <a:off x="383503" y="1997486"/>
                <a:ext cx="543960" cy="278280"/>
              </a:xfrm>
              <a:prstGeom prst="rect">
                <a:avLst/>
              </a:prstGeom>
            </p:spPr>
          </p:pic>
        </mc:Fallback>
      </mc:AlternateContent>
    </p:spTree>
    <p:extLst>
      <p:ext uri="{BB962C8B-B14F-4D97-AF65-F5344CB8AC3E}">
        <p14:creationId xmlns:p14="http://schemas.microsoft.com/office/powerpoint/2010/main" val="1918295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7814930" cy="883650"/>
          </a:xfrm>
        </p:spPr>
        <p:txBody>
          <a:bodyPr/>
          <a:lstStyle/>
          <a:p>
            <a:r>
              <a:rPr lang="en-US" sz="3200" dirty="0">
                <a:solidFill>
                  <a:srgbClr val="223651"/>
                </a:solidFill>
                <a:latin typeface="Century Gothic"/>
              </a:rPr>
              <a:t>WIOA Program Elements </a:t>
            </a:r>
            <a:r>
              <a:rPr lang="en-US" sz="2800" dirty="0">
                <a:solidFill>
                  <a:srgbClr val="223651"/>
                </a:solidFill>
                <a:latin typeface="Century Gothic"/>
              </a:rPr>
              <a:t>– </a:t>
            </a:r>
            <a:r>
              <a:rPr lang="en-US" sz="1600" dirty="0">
                <a:solidFill>
                  <a:srgbClr val="223651"/>
                </a:solidFill>
                <a:latin typeface="Century Gothic"/>
              </a:rPr>
              <a:t>Documenting in MOSES</a:t>
            </a:r>
            <a:br>
              <a:rPr lang="en-US" sz="1600" dirty="0">
                <a:solidFill>
                  <a:srgbClr val="223651"/>
                </a:solidFill>
                <a:latin typeface="Century Gothic" panose="020B0502020202020204" pitchFamily="34" charset="0"/>
              </a:rPr>
            </a:br>
            <a:br>
              <a:rPr lang="en-US" sz="2800" dirty="0">
                <a:solidFill>
                  <a:srgbClr val="223651"/>
                </a:solidFill>
                <a:latin typeface="Century Gothic" panose="020B0502020202020204" pitchFamily="34" charset="0"/>
              </a:rPr>
            </a:br>
            <a:r>
              <a:rPr lang="en-US" sz="1600" i="1" dirty="0">
                <a:solidFill>
                  <a:srgbClr val="223651"/>
                </a:solidFill>
                <a:latin typeface="Century Gothic"/>
              </a:rPr>
              <a:t>All youth must have access to the 14 WIOA program service elements</a:t>
            </a:r>
            <a:endParaRPr lang="en-US" sz="1600"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29</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604239254"/>
              </p:ext>
            </p:extLst>
          </p:nvPr>
        </p:nvGraphicFramePr>
        <p:xfrm>
          <a:off x="457200" y="1446213"/>
          <a:ext cx="8229600" cy="378936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514405017"/>
                    </a:ext>
                  </a:extLst>
                </a:gridCol>
                <a:gridCol w="2743200">
                  <a:extLst>
                    <a:ext uri="{9D8B030D-6E8A-4147-A177-3AD203B41FA5}">
                      <a16:colId xmlns:a16="http://schemas.microsoft.com/office/drawing/2014/main" val="84081801"/>
                    </a:ext>
                  </a:extLst>
                </a:gridCol>
                <a:gridCol w="2743200">
                  <a:extLst>
                    <a:ext uri="{9D8B030D-6E8A-4147-A177-3AD203B41FA5}">
                      <a16:colId xmlns:a16="http://schemas.microsoft.com/office/drawing/2014/main" val="3916749244"/>
                    </a:ext>
                  </a:extLst>
                </a:gridCol>
              </a:tblGrid>
              <a:tr h="370840">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Program Element</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Description</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bg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564268276"/>
                  </a:ext>
                </a:extLst>
              </a:tr>
              <a:tr h="743874">
                <a:tc>
                  <a:txBody>
                    <a:bodyPr/>
                    <a:lstStyle/>
                    <a:p>
                      <a:pPr marL="0" marR="0">
                        <a:lnSpc>
                          <a:spcPct val="115000"/>
                        </a:lnSpc>
                        <a:spcBef>
                          <a:spcPts val="0"/>
                        </a:spcBef>
                        <a:spcAft>
                          <a:spcPts val="0"/>
                        </a:spcAft>
                      </a:pPr>
                      <a:r>
                        <a:rPr lang="en-US" sz="1100" b="1" kern="1200" baseline="0" dirty="0">
                          <a:solidFill>
                            <a:schemeClr val="bg1"/>
                          </a:solidFill>
                          <a:effectLst/>
                          <a:latin typeface="Century Gothic" panose="020B0502020202020204" pitchFamily="34" charset="0"/>
                          <a:ea typeface="+mn-ea"/>
                          <a:cs typeface="+mn-cs"/>
                        </a:rPr>
                        <a:t>Tutoring, Study Skills Training, Instruction</a:t>
                      </a:r>
                    </a:p>
                  </a:txBody>
                  <a:tcPr marL="60143" marR="60143" marT="0" marB="0">
                    <a:solidFill>
                      <a:schemeClr val="accent4">
                        <a:lumMod val="75000"/>
                      </a:schemeClr>
                    </a:solidFill>
                  </a:tcPr>
                </a:tc>
                <a:tc>
                  <a:txBody>
                    <a:bodyPr/>
                    <a:lstStyle/>
                    <a:p>
                      <a:pPr marL="0" marR="0" indent="0" algn="l" rtl="0" eaLnBrk="1" fontAlgn="auto" latinLnBrk="0" hangingPunct="1">
                        <a:lnSpc>
                          <a:spcPct val="115000"/>
                        </a:lnSpc>
                        <a:spcBef>
                          <a:spcPts val="0"/>
                        </a:spcBef>
                        <a:spcAft>
                          <a:spcPts val="0"/>
                        </a:spcAft>
                        <a:buClrTx/>
                        <a:buSzTx/>
                        <a:buFontTx/>
                        <a:buNone/>
                      </a:pPr>
                      <a:r>
                        <a:rPr lang="en-US" sz="1100" b="0" kern="1200" baseline="0" dirty="0">
                          <a:solidFill>
                            <a:schemeClr val="accent6"/>
                          </a:solidFill>
                          <a:latin typeface="Century Gothic"/>
                          <a:ea typeface="+mn-ea"/>
                          <a:cs typeface="+mn-cs"/>
                        </a:rPr>
                        <a:t>Development of educational achievement skills that leads to the completion of the requirements for a secondary or postsecondary school diploma/credential.  </a:t>
                      </a: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Educational Training, </a:t>
                      </a:r>
                      <a:r>
                        <a:rPr lang="en-US" sz="1100" b="0" kern="1200" baseline="0" dirty="0" err="1">
                          <a:solidFill>
                            <a:schemeClr val="accent6"/>
                          </a:solidFill>
                          <a:latin typeface="Century Gothic" panose="020B0502020202020204" pitchFamily="34" charset="0"/>
                          <a:ea typeface="+mn-ea"/>
                          <a:cs typeface="+mn-cs"/>
                        </a:rPr>
                        <a:t>HiSET</a:t>
                      </a:r>
                      <a:r>
                        <a:rPr lang="en-US" sz="1100" b="0" kern="1200" baseline="0" dirty="0">
                          <a:solidFill>
                            <a:schemeClr val="accent6"/>
                          </a:solidFill>
                          <a:latin typeface="Century Gothic" panose="020B0502020202020204" pitchFamily="34" charset="0"/>
                          <a:ea typeface="+mn-ea"/>
                          <a:cs typeface="+mn-cs"/>
                        </a:rPr>
                        <a:t>/ASE,</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Dropout Prevention/Tutoring,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Basic ABE, Basic ESL/ESOL,</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a:ea typeface="+mn-ea"/>
                          <a:cs typeface="+mn-cs"/>
                        </a:rPr>
                        <a:t>Adult Educ/Literacy w/Training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574700566"/>
                  </a:ext>
                </a:extLst>
              </a:tr>
              <a:tr h="370840">
                <a:tc>
                  <a:txBody>
                    <a:bodyPr/>
                    <a:lstStyle/>
                    <a:p>
                      <a:pPr marL="0" marR="0" lvl="0" indent="0" algn="l" defTabSz="914400" rtl="0" eaLnBrk="1" latinLnBrk="0" hangingPunct="1">
                        <a:lnSpc>
                          <a:spcPct val="115000"/>
                        </a:lnSpc>
                        <a:spcBef>
                          <a:spcPts val="0"/>
                        </a:spcBef>
                        <a:spcAft>
                          <a:spcPts val="0"/>
                        </a:spcAft>
                        <a:buFont typeface="Calibri"/>
                        <a:buNone/>
                      </a:pPr>
                      <a:r>
                        <a:rPr lang="en-US" sz="1100" b="1" kern="1200" baseline="0" dirty="0">
                          <a:solidFill>
                            <a:schemeClr val="bg1"/>
                          </a:solidFill>
                          <a:effectLst/>
                          <a:latin typeface="Century Gothic" panose="020B0502020202020204" pitchFamily="34" charset="0"/>
                          <a:ea typeface="+mn-ea"/>
                          <a:cs typeface="+mn-cs"/>
                        </a:rPr>
                        <a:t>Alternative Secondary School</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secondary school services or drop out recovery services.</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School</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341052530"/>
                  </a:ext>
                </a:extLst>
              </a:tr>
              <a:tr h="370840">
                <a:tc>
                  <a:txBody>
                    <a:bodyPr/>
                    <a:lstStyle/>
                    <a:p>
                      <a:pPr marL="0" marR="0">
                        <a:lnSpc>
                          <a:spcPct val="115000"/>
                        </a:lnSpc>
                        <a:spcBef>
                          <a:spcPts val="0"/>
                        </a:spcBef>
                        <a:spcAft>
                          <a:spcPts val="0"/>
                        </a:spcAft>
                      </a:pPr>
                      <a:r>
                        <a:rPr lang="en-US" sz="1200" b="1" baseline="0" dirty="0">
                          <a:solidFill>
                            <a:schemeClr val="bg1"/>
                          </a:solidFill>
                          <a:effectLst/>
                          <a:latin typeface="Century Gothic" panose="020B0502020202020204" pitchFamily="34" charset="0"/>
                        </a:rPr>
                        <a:t>Work Experience</a:t>
                      </a:r>
                      <a:endParaRPr lang="en-US" sz="1050" b="1" baseline="0" dirty="0">
                        <a:solidFill>
                          <a:schemeClr val="bg1"/>
                        </a:solidFill>
                        <a:effectLst/>
                        <a:latin typeface="Century Gothic" panose="020B0502020202020204" pitchFamily="34" charset="0"/>
                      </a:endParaRP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Summer Employment</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Pre apprenticeship programs</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Internships/Job Shadowing</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OJT Opportunities</a:t>
                      </a:r>
                      <a:endParaRPr lang="en-US" sz="11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Work experiences which include summer employment, year-round employment, pre-apprenticeship, internships/Job-Shadow and In/On-the-job training opportunities.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Experience/Summer Youth</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Academic/Occ. Learning – Summer </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 Pre-Apprenticeship,</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In or On the Job Training,</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a:ea typeface="+mn-ea"/>
                          <a:cs typeface="+mn-cs"/>
                        </a:rPr>
                        <a:t>Workplace Training/Coop Education Programs, Internship, Job Shadowing</a:t>
                      </a:r>
                    </a:p>
                    <a:p>
                      <a:pPr marL="0" marR="0" algn="l" defTabSz="914400" rtl="0" eaLnBrk="1" latinLnBrk="0" hangingPunct="1">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236164130"/>
                  </a:ext>
                </a:extLst>
              </a:tr>
            </a:tbl>
          </a:graphicData>
        </a:graphic>
      </p:graphicFrame>
      <p:sp>
        <p:nvSpPr>
          <p:cNvPr id="4" name="TextBox 3">
            <a:extLst>
              <a:ext uri="{FF2B5EF4-FFF2-40B4-BE49-F238E27FC236}">
                <a16:creationId xmlns:a16="http://schemas.microsoft.com/office/drawing/2014/main" id="{6FC480C2-DAA3-A3E6-9501-8D1348BC7620}"/>
              </a:ext>
            </a:extLst>
          </p:cNvPr>
          <p:cNvSpPr txBox="1"/>
          <p:nvPr/>
        </p:nvSpPr>
        <p:spPr>
          <a:xfrm>
            <a:off x="337351" y="5253333"/>
            <a:ext cx="8806649" cy="923330"/>
          </a:xfrm>
          <a:prstGeom prst="rect">
            <a:avLst/>
          </a:prstGeom>
          <a:noFill/>
        </p:spPr>
        <p:txBody>
          <a:bodyPr wrap="square" lIns="91440" tIns="45720" rIns="91440" bIns="45720" rtlCol="0" anchor="t">
            <a:spAutoFit/>
          </a:bodyPr>
          <a:lstStyle/>
          <a:p>
            <a:r>
              <a:rPr lang="en-US" dirty="0">
                <a:solidFill>
                  <a:srgbClr val="223651"/>
                </a:solidFill>
              </a:rPr>
              <a:t>WIOA Program Elements will be entered as either an Activity or Service on the Service Tab</a:t>
            </a:r>
            <a:endParaRPr lang="en-US" dirty="0">
              <a:solidFill>
                <a:srgbClr val="223651"/>
              </a:solidFill>
              <a:cs typeface="Calibri"/>
            </a:endParaRPr>
          </a:p>
          <a:p>
            <a:r>
              <a:rPr lang="en-US" b="1" dirty="0">
                <a:solidFill>
                  <a:srgbClr val="223651"/>
                </a:solidFill>
              </a:rPr>
              <a:t>Activities</a:t>
            </a:r>
            <a:r>
              <a:rPr lang="en-US" dirty="0">
                <a:solidFill>
                  <a:srgbClr val="223651"/>
                </a:solidFill>
              </a:rPr>
              <a:t> are added in the Course/Activity tab</a:t>
            </a:r>
            <a:endParaRPr lang="en-US" dirty="0">
              <a:solidFill>
                <a:srgbClr val="223651"/>
              </a:solidFill>
              <a:cs typeface="Calibri"/>
            </a:endParaRPr>
          </a:p>
          <a:p>
            <a:r>
              <a:rPr lang="en-US" b="1" dirty="0">
                <a:solidFill>
                  <a:srgbClr val="223651"/>
                </a:solidFill>
              </a:rPr>
              <a:t>Services</a:t>
            </a:r>
            <a:r>
              <a:rPr lang="en-US" dirty="0">
                <a:solidFill>
                  <a:srgbClr val="223651"/>
                </a:solidFill>
              </a:rPr>
              <a:t> are added on the General tab</a:t>
            </a:r>
            <a:endParaRPr lang="en-US" dirty="0">
              <a:solidFill>
                <a:srgbClr val="223651"/>
              </a:solidFill>
              <a:cs typeface="Calibri"/>
            </a:endParaRPr>
          </a:p>
        </p:txBody>
      </p:sp>
    </p:spTree>
    <p:extLst>
      <p:ext uri="{BB962C8B-B14F-4D97-AF65-F5344CB8AC3E}">
        <p14:creationId xmlns:p14="http://schemas.microsoft.com/office/powerpoint/2010/main" val="125794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223651"/>
                </a:solidFill>
                <a:latin typeface="Century Gothic"/>
              </a:rPr>
              <a:t>Topics </a:t>
            </a:r>
            <a:endParaRPr lang="en-US" sz="2800" cap="small" dirty="0">
              <a:solidFill>
                <a:srgbClr val="22365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dirty="0"/>
          </a:p>
        </p:txBody>
      </p:sp>
      <p:sp>
        <p:nvSpPr>
          <p:cNvPr id="4" name="Content Placeholder 3"/>
          <p:cNvSpPr>
            <a:spLocks noGrp="1"/>
          </p:cNvSpPr>
          <p:nvPr>
            <p:ph sz="quarter" idx="10"/>
          </p:nvPr>
        </p:nvSpPr>
        <p:spPr>
          <a:xfrm>
            <a:off x="309032" y="1279181"/>
            <a:ext cx="8229600" cy="4525963"/>
          </a:xfrm>
        </p:spPr>
        <p:txBody>
          <a:bodyPr vert="horz" lIns="91440" tIns="45720" rIns="91440" bIns="45720" rtlCol="0" anchor="t">
            <a:normAutofit/>
          </a:bodyPr>
          <a:lstStyle/>
          <a:p>
            <a:pPr marL="257175" indent="-257175">
              <a:lnSpc>
                <a:spcPct val="100000"/>
              </a:lnSpc>
              <a:buFont typeface="Arial" panose="020B0604020202020204" pitchFamily="34" charset="0"/>
              <a:buChar char="•"/>
            </a:pPr>
            <a:r>
              <a:rPr lang="en-US" sz="2000" dirty="0">
                <a:solidFill>
                  <a:srgbClr val="213240"/>
                </a:solidFill>
                <a:latin typeface="Century Gothic"/>
              </a:rPr>
              <a:t>Importance of WIOA </a:t>
            </a:r>
          </a:p>
          <a:p>
            <a:pPr marL="257175" indent="-257175">
              <a:lnSpc>
                <a:spcPct val="100000"/>
              </a:lnSpc>
              <a:buFont typeface="Arial" panose="020B0604020202020204" pitchFamily="34" charset="0"/>
              <a:buChar char="•"/>
            </a:pPr>
            <a:r>
              <a:rPr lang="en-US" sz="2000" dirty="0">
                <a:solidFill>
                  <a:srgbClr val="213240"/>
                </a:solidFill>
                <a:latin typeface="Century Gothic"/>
              </a:rPr>
              <a:t>Eligibility criteria for in-school youth and out-of-school youth</a:t>
            </a:r>
          </a:p>
          <a:p>
            <a:pPr marL="257175" indent="-257175">
              <a:lnSpc>
                <a:spcPct val="100000"/>
              </a:lnSpc>
              <a:buFont typeface="Arial" panose="020B0604020202020204" pitchFamily="34" charset="0"/>
              <a:buChar char="•"/>
            </a:pPr>
            <a:r>
              <a:rPr lang="en-US" sz="2000" dirty="0">
                <a:solidFill>
                  <a:srgbClr val="213240"/>
                </a:solidFill>
                <a:latin typeface="Century Gothic"/>
              </a:rPr>
              <a:t>WIOA Title I Youth Eligibility Policy 100 DCS 19.101.4 </a:t>
            </a:r>
          </a:p>
          <a:p>
            <a:pPr marL="257175" indent="-257175">
              <a:lnSpc>
                <a:spcPct val="100000"/>
              </a:lnSpc>
              <a:buFont typeface="Arial" panose="020B0604020202020204" pitchFamily="34" charset="0"/>
              <a:buChar char="•"/>
            </a:pPr>
            <a:r>
              <a:rPr lang="en-US" sz="2000" dirty="0">
                <a:solidFill>
                  <a:srgbClr val="213240"/>
                </a:solidFill>
                <a:latin typeface="Century Gothic"/>
              </a:rPr>
              <a:t>Source Documentation </a:t>
            </a:r>
          </a:p>
          <a:p>
            <a:pPr marL="257175" indent="-257175">
              <a:lnSpc>
                <a:spcPct val="100000"/>
              </a:lnSpc>
              <a:buFont typeface="Arial" panose="020B0604020202020204" pitchFamily="34" charset="0"/>
              <a:buChar char="•"/>
            </a:pPr>
            <a:r>
              <a:rPr lang="en-US" sz="2000" dirty="0">
                <a:solidFill>
                  <a:srgbClr val="213240"/>
                </a:solidFill>
                <a:latin typeface="Century Gothic"/>
              </a:rPr>
              <a:t>Individual Service Strategy (ISS) </a:t>
            </a:r>
          </a:p>
          <a:p>
            <a:pPr marL="257175" indent="-257175">
              <a:lnSpc>
                <a:spcPct val="100000"/>
              </a:lnSpc>
              <a:buFont typeface="Arial" panose="020B0604020202020204" pitchFamily="34" charset="0"/>
              <a:buChar char="•"/>
            </a:pPr>
            <a:r>
              <a:rPr lang="en-US" sz="2000" dirty="0">
                <a:solidFill>
                  <a:srgbClr val="213240"/>
                </a:solidFill>
                <a:latin typeface="Century Gothic"/>
              </a:rPr>
              <a:t>Youth ISS In MOSES </a:t>
            </a:r>
          </a:p>
          <a:p>
            <a:pPr marL="257175" indent="-257175">
              <a:lnSpc>
                <a:spcPct val="100000"/>
              </a:lnSpc>
              <a:buFont typeface="Arial" panose="020B0604020202020204" pitchFamily="34" charset="0"/>
              <a:buChar char="•"/>
            </a:pPr>
            <a:r>
              <a:rPr lang="en-US" sz="2000" dirty="0">
                <a:solidFill>
                  <a:srgbClr val="213240"/>
                </a:solidFill>
                <a:latin typeface="Century Gothic"/>
              </a:rPr>
              <a:t>The 14 Program Elements </a:t>
            </a:r>
          </a:p>
          <a:p>
            <a:pPr marL="257175" indent="-257175">
              <a:lnSpc>
                <a:spcPct val="100000"/>
              </a:lnSpc>
              <a:buFont typeface="Arial" panose="020B0604020202020204" pitchFamily="34" charset="0"/>
              <a:buChar char="•"/>
            </a:pPr>
            <a:r>
              <a:rPr lang="en-US" sz="2000" dirty="0">
                <a:solidFill>
                  <a:srgbClr val="213240"/>
                </a:solidFill>
                <a:latin typeface="Century Gothic"/>
              </a:rPr>
              <a:t>Career Pathways and leveraging partner programs</a:t>
            </a:r>
          </a:p>
        </p:txBody>
      </p:sp>
    </p:spTree>
    <p:extLst>
      <p:ext uri="{BB962C8B-B14F-4D97-AF65-F5344CB8AC3E}">
        <p14:creationId xmlns:p14="http://schemas.microsoft.com/office/powerpoint/2010/main" val="283540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23651"/>
                </a:solidFill>
                <a:latin typeface="Century Gothic"/>
              </a:rPr>
              <a:t>WIOA Program Elements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30</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509502571"/>
              </p:ext>
            </p:extLst>
          </p:nvPr>
        </p:nvGraphicFramePr>
        <p:xfrm>
          <a:off x="457200" y="1446213"/>
          <a:ext cx="8229600" cy="441501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770071988"/>
                    </a:ext>
                  </a:extLst>
                </a:gridCol>
                <a:gridCol w="2743200">
                  <a:extLst>
                    <a:ext uri="{9D8B030D-6E8A-4147-A177-3AD203B41FA5}">
                      <a16:colId xmlns:a16="http://schemas.microsoft.com/office/drawing/2014/main" val="2819666591"/>
                    </a:ext>
                  </a:extLst>
                </a:gridCol>
                <a:gridCol w="2743200">
                  <a:extLst>
                    <a:ext uri="{9D8B030D-6E8A-4147-A177-3AD203B41FA5}">
                      <a16:colId xmlns:a16="http://schemas.microsoft.com/office/drawing/2014/main" val="1067247517"/>
                    </a:ext>
                  </a:extLst>
                </a:gridCol>
              </a:tblGrid>
              <a:tr h="435341">
                <a:tc>
                  <a:txBody>
                    <a:bodyPr/>
                    <a:lstStyle/>
                    <a:p>
                      <a:pPr marL="0" marR="0">
                        <a:lnSpc>
                          <a:spcPct val="115000"/>
                        </a:lnSpc>
                        <a:spcBef>
                          <a:spcPts val="0"/>
                        </a:spcBef>
                        <a:spcAft>
                          <a:spcPts val="0"/>
                        </a:spcAft>
                      </a:pPr>
                      <a:r>
                        <a:rPr lang="en-US" sz="1100" dirty="0">
                          <a:effectLst/>
                          <a:latin typeface="Century Gothic" panose="020B0502020202020204" pitchFamily="34" charset="0"/>
                        </a:rPr>
                        <a:t>Program Element</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Description</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MOSES Activity and/or Service</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extLst>
                  <a:ext uri="{0D108BD9-81ED-4DB2-BD59-A6C34878D82A}">
                    <a16:rowId xmlns:a16="http://schemas.microsoft.com/office/drawing/2014/main" val="2531724262"/>
                  </a:ext>
                </a:extLst>
              </a:tr>
              <a:tr h="185951">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Education concurrently w/Workforce Prep</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Integrated education and training that occur concurrently and contextually with workforce preparation.</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Education w/Workforce Prep</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567495944"/>
                  </a:ext>
                </a:extLst>
              </a:tr>
              <a:tr h="177901">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Leadership Development</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Opportunities that encourage responsibility, confidence, employability, self-determination and other positive social behaviors.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Community Service</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Leadership Development</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8307707"/>
                  </a:ext>
                </a:extLst>
              </a:tr>
              <a:tr h="37084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Supportive Services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Services that enable youth to participate in program activities such as assistance with book, fees, school supplies, transportation, and legal aid services.</a:t>
                      </a: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dirty="0">
                          <a:solidFill>
                            <a:schemeClr val="accent6"/>
                          </a:solidFill>
                          <a:effectLst/>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Supportive Services – except Needs Related Payment</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9910438"/>
                  </a:ext>
                </a:extLst>
              </a:tr>
              <a:tr h="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Adult Mentoring (12 months min)</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Participants receive adult mentoring for a period of not less than 12 months that connects to the youth’s goals. </a:t>
                      </a:r>
                    </a:p>
                  </a:txBody>
                  <a:tcPr marL="60143" marR="60143" marT="0" marB="0"/>
                </a:tc>
                <a:tc>
                  <a:txBody>
                    <a:bodyPr/>
                    <a:lstStyle/>
                    <a:p>
                      <a:pPr marL="0" marR="0">
                        <a:lnSpc>
                          <a:spcPct val="115000"/>
                        </a:lnSpc>
                        <a:spcBef>
                          <a:spcPts val="0"/>
                        </a:spcBef>
                        <a:spcAft>
                          <a:spcPts val="0"/>
                        </a:spcAft>
                      </a:pPr>
                      <a:r>
                        <a:rPr lang="en-US" sz="1100" b="1" kern="1200" baseline="0" dirty="0">
                          <a:solidFill>
                            <a:schemeClr val="accent6"/>
                          </a:solidFill>
                          <a:latin typeface="Century Gothic" panose="020B0502020202020204" pitchFamily="34" charset="0"/>
                          <a:ea typeface="+mn-ea"/>
                          <a:cs typeface="+mn-cs"/>
                        </a:rPr>
                        <a:t>Activity Categories:</a:t>
                      </a: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Mentoring</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283001314"/>
                  </a:ext>
                </a:extLst>
              </a:tr>
            </a:tbl>
          </a:graphicData>
        </a:graphic>
      </p:graphicFrame>
    </p:spTree>
    <p:extLst>
      <p:ext uri="{BB962C8B-B14F-4D97-AF65-F5344CB8AC3E}">
        <p14:creationId xmlns:p14="http://schemas.microsoft.com/office/powerpoint/2010/main" val="363853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2800" dirty="0">
                <a:solidFill>
                  <a:srgbClr val="223651"/>
                </a:solidFill>
                <a:latin typeface="Century Gothic"/>
              </a:rPr>
              <a:t>WIOA Program Elements</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48918117"/>
              </p:ext>
            </p:extLst>
          </p:nvPr>
        </p:nvGraphicFramePr>
        <p:xfrm>
          <a:off x="457200" y="1662229"/>
          <a:ext cx="8229600" cy="400312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0000"/>
                    </a:ext>
                  </a:extLst>
                </a:gridCol>
                <a:gridCol w="3427608">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Comprehensive Guidance &amp; Counseling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Individualized counseling which includes drug and alcohol abuse, and mental health counseling, and referral to partner programs.</a:t>
                      </a:r>
                    </a:p>
                    <a:p>
                      <a:endParaRPr lang="en-US" sz="1100" kern="1200">
                        <a:solidFill>
                          <a:schemeClr val="dk1"/>
                        </a:solidFill>
                        <a:latin typeface="+mj-lt"/>
                        <a:ea typeface="+mn-ea"/>
                        <a:cs typeface="+mn-cs"/>
                      </a:endParaRPr>
                    </a:p>
                  </a:txBody>
                  <a:tcPr marL="60143" marR="60143" marT="0" marB="0">
                    <a:solidFill>
                      <a:schemeClr val="bg1">
                        <a:lumMod val="95000"/>
                      </a:schemeClr>
                    </a:solidFill>
                  </a:tcPr>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Comprehensive Guidance and Counseling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solidFill>
                      <a:schemeClr val="bg1">
                        <a:lumMod val="95000"/>
                      </a:schemeClr>
                    </a:solidFill>
                  </a:tcPr>
                </a:tc>
                <a:extLst>
                  <a:ext uri="{0D108BD9-81ED-4DB2-BD59-A6C34878D82A}">
                    <a16:rowId xmlns:a16="http://schemas.microsoft.com/office/drawing/2014/main" val="10000"/>
                  </a:ext>
                </a:extLst>
              </a:tr>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Financial Literacy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Support the ability of participants to create budgets, learn how to manage spending, credit, and debt.</a:t>
                      </a:r>
                    </a:p>
                    <a:p>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Financial Literacy Education</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Financial Counseling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1"/>
                  </a:ext>
                </a:extLst>
              </a:tr>
              <a:tr h="584596">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Entrepreneurial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 provides the basics of starting and operating a small business.</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a:solidFill>
                            <a:schemeClr val="accent6"/>
                          </a:solidFill>
                          <a:latin typeface="Century Gothic" panose="020B0502020202020204" pitchFamily="34" charset="0"/>
                          <a:ea typeface="+mn-ea"/>
                          <a:cs typeface="+mn-cs"/>
                        </a:rPr>
                        <a:t>Activity Categories: </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2"/>
                  </a:ext>
                </a:extLst>
              </a:tr>
              <a:tr h="1205045">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Labor Market Services</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Participants receive access to career counseling, career exploration, career awareness, and the use of labor market tools.    </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Job Search</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Automated Labor </a:t>
                      </a:r>
                      <a:r>
                        <a:rPr lang="en-US" sz="1100" b="0" kern="1200" err="1">
                          <a:solidFill>
                            <a:schemeClr val="accent6"/>
                          </a:solidFill>
                          <a:latin typeface="Century Gothic" panose="020B0502020202020204" pitchFamily="34" charset="0"/>
                          <a:ea typeface="+mn-ea"/>
                          <a:cs typeface="+mn-cs"/>
                        </a:rPr>
                        <a:t>Exch</a:t>
                      </a:r>
                      <a:endParaRPr lang="en-US" sz="1100" b="0" kern="1200">
                        <a:solidFill>
                          <a:schemeClr val="accent6"/>
                        </a:solidFill>
                        <a:latin typeface="Century Gothic" panose="020B0502020202020204" pitchFamily="34" charset="0"/>
                        <a:ea typeface="+mn-ea"/>
                        <a:cs typeface="+mn-cs"/>
                      </a:endParaRP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Job Order Search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Labor Market Info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Resource Room</a:t>
                      </a:r>
                    </a:p>
                    <a:p>
                      <a:pPr marL="342900" marR="0" lvl="0" indent="-342900">
                        <a:lnSpc>
                          <a:spcPct val="115000"/>
                        </a:lnSpc>
                        <a:spcBef>
                          <a:spcPts val="0"/>
                        </a:spcBef>
                        <a:spcAft>
                          <a:spcPts val="0"/>
                        </a:spcAft>
                        <a:buFont typeface="Calibri"/>
                        <a:buChar cha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985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E4C090-B77F-4AD1-9C3F-DC56B76A8B36}"/>
              </a:ext>
            </a:extLst>
          </p:cNvPr>
          <p:cNvSpPr>
            <a:spLocks noGrp="1"/>
          </p:cNvSpPr>
          <p:nvPr>
            <p:ph type="sldNum" sz="quarter" idx="12"/>
          </p:nvPr>
        </p:nvSpPr>
        <p:spPr/>
        <p:txBody>
          <a:bodyPr/>
          <a:lstStyle/>
          <a:p>
            <a:pPr>
              <a:defRPr/>
            </a:pPr>
            <a:fld id="{E072579F-9FF5-4201-872C-73481382824D}" type="slidenum">
              <a:rPr lang="en-US" smtClean="0"/>
              <a:pPr>
                <a:defRPr/>
              </a:pPr>
              <a:t>32</a:t>
            </a:fld>
            <a:endParaRPr lang="en-US" dirty="0"/>
          </a:p>
        </p:txBody>
      </p:sp>
      <p:graphicFrame>
        <p:nvGraphicFramePr>
          <p:cNvPr id="6" name="Table 5">
            <a:extLst>
              <a:ext uri="{FF2B5EF4-FFF2-40B4-BE49-F238E27FC236}">
                <a16:creationId xmlns:a16="http://schemas.microsoft.com/office/drawing/2014/main" id="{ECA082E0-E7BC-4533-B0AF-7E21B332F867}"/>
              </a:ext>
            </a:extLst>
          </p:cNvPr>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CD2CC3AD-6811-4BCA-A239-E764B1527DA4}"/>
              </a:ext>
            </a:extLst>
          </p:cNvPr>
          <p:cNvGraphicFramePr>
            <a:graphicFrameLocks noGrp="1"/>
          </p:cNvGraphicFramePr>
          <p:nvPr>
            <p:extLst>
              <p:ext uri="{D42A27DB-BD31-4B8C-83A1-F6EECF244321}">
                <p14:modId xmlns:p14="http://schemas.microsoft.com/office/powerpoint/2010/main" val="4100714717"/>
              </p:ext>
            </p:extLst>
          </p:nvPr>
        </p:nvGraphicFramePr>
        <p:xfrm>
          <a:off x="457200" y="1672862"/>
          <a:ext cx="8229600" cy="200841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1958722401"/>
                    </a:ext>
                  </a:extLst>
                </a:gridCol>
                <a:gridCol w="3427608">
                  <a:extLst>
                    <a:ext uri="{9D8B030D-6E8A-4147-A177-3AD203B41FA5}">
                      <a16:colId xmlns:a16="http://schemas.microsoft.com/office/drawing/2014/main" val="2675557310"/>
                    </a:ext>
                  </a:extLst>
                </a:gridCol>
                <a:gridCol w="2286000">
                  <a:extLst>
                    <a:ext uri="{9D8B030D-6E8A-4147-A177-3AD203B41FA5}">
                      <a16:colId xmlns:a16="http://schemas.microsoft.com/office/drawing/2014/main" val="158669914"/>
                    </a:ext>
                  </a:extLst>
                </a:gridCol>
              </a:tblGrid>
              <a:tr h="1004205">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Follow-up Services (12 months)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Follow-up services are provided for 12 months unless the participants declines to receive follow-up services or cannot be located or contacted.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Service Categories:</a:t>
                      </a: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Follow-Up (Title I)</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721274560"/>
                  </a:ext>
                </a:extLst>
              </a:tr>
              <a:tr h="1004205">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Occupational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An organized program of study that provides specific vocational skills that lead to proficiency in performing actual tasks and technical functions required by certain occupational fields.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Occupational Skills Training</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Skill Upgrade and Retraining</a:t>
                      </a: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959849746"/>
                  </a:ext>
                </a:extLst>
              </a:tr>
            </a:tbl>
          </a:graphicData>
        </a:graphic>
      </p:graphicFrame>
      <p:graphicFrame>
        <p:nvGraphicFramePr>
          <p:cNvPr id="8" name="Table 7">
            <a:extLst>
              <a:ext uri="{FF2B5EF4-FFF2-40B4-BE49-F238E27FC236}">
                <a16:creationId xmlns:a16="http://schemas.microsoft.com/office/drawing/2014/main" id="{72928217-A572-4AAB-B971-5CDB52F3831E}"/>
              </a:ext>
            </a:extLst>
          </p:cNvPr>
          <p:cNvGraphicFramePr>
            <a:graphicFrameLocks noGrp="1"/>
          </p:cNvGraphicFramePr>
          <p:nvPr>
            <p:extLst>
              <p:ext uri="{D42A27DB-BD31-4B8C-83A1-F6EECF244321}">
                <p14:modId xmlns:p14="http://schemas.microsoft.com/office/powerpoint/2010/main" val="264787957"/>
              </p:ext>
            </p:extLst>
          </p:nvPr>
        </p:nvGraphicFramePr>
        <p:xfrm>
          <a:off x="457200" y="3743529"/>
          <a:ext cx="8229600" cy="152508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544327523"/>
                    </a:ext>
                  </a:extLst>
                </a:gridCol>
                <a:gridCol w="3427608">
                  <a:extLst>
                    <a:ext uri="{9D8B030D-6E8A-4147-A177-3AD203B41FA5}">
                      <a16:colId xmlns:a16="http://schemas.microsoft.com/office/drawing/2014/main" val="3192550648"/>
                    </a:ext>
                  </a:extLst>
                </a:gridCol>
                <a:gridCol w="2286000">
                  <a:extLst>
                    <a:ext uri="{9D8B030D-6E8A-4147-A177-3AD203B41FA5}">
                      <a16:colId xmlns:a16="http://schemas.microsoft.com/office/drawing/2014/main" val="1062335607"/>
                    </a:ext>
                  </a:extLst>
                </a:gridCol>
              </a:tblGrid>
              <a:tr h="1004205">
                <a:tc>
                  <a:txBody>
                    <a:bodyPr/>
                    <a:lstStyle/>
                    <a:p>
                      <a:pPr marL="0" marR="0">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Transition to Post Secondary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Participants receive access to job exploration counseling, work based learning experiences, instruction in self-advocacy, work readiness training. </a:t>
                      </a:r>
                    </a:p>
                    <a:p>
                      <a:pPr marL="0" marR="0">
                        <a:lnSpc>
                          <a:spcPct val="115000"/>
                        </a:lnSpc>
                        <a:spcBef>
                          <a:spcPts val="0"/>
                        </a:spcBef>
                        <a:spcAft>
                          <a:spcPts val="0"/>
                        </a:spcAft>
                      </a:pPr>
                      <a:endParaRPr lang="en-US" sz="1100" kern="1200" dirty="0">
                        <a:solidFill>
                          <a:schemeClr val="dk1"/>
                        </a:solidFill>
                        <a:latin typeface="+mj-lt"/>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latin typeface="Century Gothic" panose="020B0502020202020204" pitchFamily="34" charset="0"/>
                          <a:ea typeface="+mn-ea"/>
                          <a:cs typeface="+mn-cs"/>
                        </a:rPr>
                        <a:t>Post Sec/Training Transition Activities</a:t>
                      </a:r>
                    </a:p>
                    <a:p>
                      <a:pPr marL="0" marR="0">
                        <a:lnSpc>
                          <a:spcPct val="115000"/>
                        </a:lnSpc>
                        <a:spcBef>
                          <a:spcPts val="0"/>
                        </a:spcBef>
                        <a:spcAft>
                          <a:spcPts val="0"/>
                        </a:spcAft>
                      </a:pPr>
                      <a:endParaRPr lang="en-US" sz="1100" b="1" kern="120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Trans to Post Sec Ed/Training</a:t>
                      </a:r>
                    </a:p>
                    <a:p>
                      <a:pPr marL="0" marR="0">
                        <a:lnSpc>
                          <a:spcPct val="115000"/>
                        </a:lnSpc>
                        <a:spcBef>
                          <a:spcPts val="0"/>
                        </a:spcBef>
                        <a:spcAft>
                          <a:spcPts val="0"/>
                        </a:spcAft>
                      </a:pPr>
                      <a:endParaRPr lang="en-US" sz="1100" b="0" kern="120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499532041"/>
                  </a:ext>
                </a:extLst>
              </a:tr>
            </a:tbl>
          </a:graphicData>
        </a:graphic>
      </p:graphicFrame>
      <p:sp>
        <p:nvSpPr>
          <p:cNvPr id="9" name="Title 1">
            <a:extLst>
              <a:ext uri="{FF2B5EF4-FFF2-40B4-BE49-F238E27FC236}">
                <a16:creationId xmlns:a16="http://schemas.microsoft.com/office/drawing/2014/main" id="{3ECF228F-0277-4BF3-A134-C87A5CCF124B}"/>
              </a:ext>
            </a:extLst>
          </p:cNvPr>
          <p:cNvSpPr>
            <a:spLocks noGrp="1"/>
          </p:cNvSpPr>
          <p:nvPr>
            <p:ph type="title"/>
          </p:nvPr>
        </p:nvSpPr>
        <p:spPr>
          <a:xfrm>
            <a:off x="457200" y="0"/>
            <a:ext cx="8229600" cy="1066800"/>
          </a:xfrm>
        </p:spPr>
        <p:txBody>
          <a:bodyPr/>
          <a:lstStyle/>
          <a:p>
            <a:r>
              <a:rPr lang="en-US" sz="2800" dirty="0">
                <a:solidFill>
                  <a:srgbClr val="223651"/>
                </a:solidFill>
                <a:latin typeface="Century Gothic"/>
              </a:rPr>
              <a:t>WIOA Program Elements</a:t>
            </a:r>
          </a:p>
        </p:txBody>
      </p:sp>
    </p:spTree>
    <p:extLst>
      <p:ext uri="{BB962C8B-B14F-4D97-AF65-F5344CB8AC3E}">
        <p14:creationId xmlns:p14="http://schemas.microsoft.com/office/powerpoint/2010/main" val="114447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23651"/>
                </a:solidFill>
                <a:latin typeface="Century Gothic"/>
                <a:cs typeface="Arial"/>
              </a:rPr>
              <a:t>To Add a Service Program Element</a:t>
            </a:r>
            <a:endParaRPr lang="en-US" sz="2800"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33</a:t>
            </a:fld>
            <a:endParaRPr lang="en-US" dirty="0"/>
          </a:p>
        </p:txBody>
      </p:sp>
      <p:pic>
        <p:nvPicPr>
          <p:cNvPr id="8" name="Content Placeholder 7" descr="Graphical user interface, application, table&#10;&#10;Description automatically generated">
            <a:extLst>
              <a:ext uri="{FF2B5EF4-FFF2-40B4-BE49-F238E27FC236}">
                <a16:creationId xmlns:a16="http://schemas.microsoft.com/office/drawing/2014/main" id="{D70D37F9-23D4-56BC-FAAD-19FC8E26B1D8}"/>
              </a:ext>
            </a:extLst>
          </p:cNvPr>
          <p:cNvPicPr>
            <a:picLocks noGrp="1" noChangeAspect="1"/>
          </p:cNvPicPr>
          <p:nvPr>
            <p:ph sz="quarter" idx="10"/>
          </p:nvPr>
        </p:nvPicPr>
        <p:blipFill rotWithShape="1">
          <a:blip r:embed="rId2"/>
          <a:srcRect l="1078" t="1424" r="922" b="1499"/>
          <a:stretch/>
        </p:blipFill>
        <p:spPr>
          <a:xfrm>
            <a:off x="699516" y="1362558"/>
            <a:ext cx="7744968" cy="4763922"/>
          </a:xfrm>
          <a:prstGeom prst="rect">
            <a:avLst/>
          </a:prstGeom>
          <a:ln w="38100" cap="sq">
            <a:solidFill>
              <a:srgbClr val="223651"/>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11C28B2C-7A4B-0E30-CE6C-C54567C090BD}"/>
                  </a:ext>
                </a:extLst>
              </p14:cNvPr>
              <p14:cNvContentPartPr/>
              <p14:nvPr/>
            </p14:nvContentPartPr>
            <p14:xfrm>
              <a:off x="893263" y="2377286"/>
              <a:ext cx="334800" cy="27000"/>
            </p14:xfrm>
          </p:contentPart>
        </mc:Choice>
        <mc:Fallback xmlns="">
          <p:pic>
            <p:nvPicPr>
              <p:cNvPr id="22" name="Ink 21">
                <a:extLst>
                  <a:ext uri="{FF2B5EF4-FFF2-40B4-BE49-F238E27FC236}">
                    <a16:creationId xmlns:a16="http://schemas.microsoft.com/office/drawing/2014/main" id="{11C28B2C-7A4B-0E30-CE6C-C54567C090BD}"/>
                  </a:ext>
                </a:extLst>
              </p:cNvPr>
              <p:cNvPicPr/>
              <p:nvPr/>
            </p:nvPicPr>
            <p:blipFill>
              <a:blip r:embed="rId4"/>
              <a:stretch>
                <a:fillRect/>
              </a:stretch>
            </p:blipFill>
            <p:spPr>
              <a:xfrm>
                <a:off x="839263" y="2269286"/>
                <a:ext cx="442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B2D3C95C-FBB1-12B8-71D3-899B6FEC90E2}"/>
                  </a:ext>
                </a:extLst>
              </p14:cNvPr>
              <p14:cNvContentPartPr/>
              <p14:nvPr/>
            </p14:nvContentPartPr>
            <p14:xfrm>
              <a:off x="4797463" y="2071646"/>
              <a:ext cx="401400" cy="38880"/>
            </p14:xfrm>
          </p:contentPart>
        </mc:Choice>
        <mc:Fallback xmlns="">
          <p:pic>
            <p:nvPicPr>
              <p:cNvPr id="23" name="Ink 22">
                <a:extLst>
                  <a:ext uri="{FF2B5EF4-FFF2-40B4-BE49-F238E27FC236}">
                    <a16:creationId xmlns:a16="http://schemas.microsoft.com/office/drawing/2014/main" id="{B2D3C95C-FBB1-12B8-71D3-899B6FEC90E2}"/>
                  </a:ext>
                </a:extLst>
              </p:cNvPr>
              <p:cNvPicPr/>
              <p:nvPr/>
            </p:nvPicPr>
            <p:blipFill>
              <a:blip r:embed="rId6"/>
              <a:stretch>
                <a:fillRect/>
              </a:stretch>
            </p:blipFill>
            <p:spPr>
              <a:xfrm>
                <a:off x="4743823" y="1964006"/>
                <a:ext cx="509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F82E2164-17DC-41EF-F8A6-4E6594F41AE9}"/>
                  </a:ext>
                </a:extLst>
              </p14:cNvPr>
              <p14:cNvContentPartPr/>
              <p14:nvPr/>
            </p14:nvContentPartPr>
            <p14:xfrm>
              <a:off x="7765663" y="2821526"/>
              <a:ext cx="368280" cy="15480"/>
            </p14:xfrm>
          </p:contentPart>
        </mc:Choice>
        <mc:Fallback xmlns="">
          <p:pic>
            <p:nvPicPr>
              <p:cNvPr id="24" name="Ink 23">
                <a:extLst>
                  <a:ext uri="{FF2B5EF4-FFF2-40B4-BE49-F238E27FC236}">
                    <a16:creationId xmlns:a16="http://schemas.microsoft.com/office/drawing/2014/main" id="{F82E2164-17DC-41EF-F8A6-4E6594F41AE9}"/>
                  </a:ext>
                </a:extLst>
              </p:cNvPr>
              <p:cNvPicPr/>
              <p:nvPr/>
            </p:nvPicPr>
            <p:blipFill>
              <a:blip r:embed="rId8"/>
              <a:stretch>
                <a:fillRect/>
              </a:stretch>
            </p:blipFill>
            <p:spPr>
              <a:xfrm>
                <a:off x="7712023" y="2713526"/>
                <a:ext cx="475920" cy="231120"/>
              </a:xfrm>
              <a:prstGeom prst="rect">
                <a:avLst/>
              </a:prstGeom>
            </p:spPr>
          </p:pic>
        </mc:Fallback>
      </mc:AlternateContent>
    </p:spTree>
    <p:extLst>
      <p:ext uri="{BB962C8B-B14F-4D97-AF65-F5344CB8AC3E}">
        <p14:creationId xmlns:p14="http://schemas.microsoft.com/office/powerpoint/2010/main" val="2968956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23651"/>
                </a:solidFill>
                <a:latin typeface="Century Gothic"/>
                <a:cs typeface="Arial"/>
              </a:rPr>
              <a:t>To Add an Activity Program Element</a:t>
            </a:r>
            <a:endParaRPr lang="en-US" sz="2800"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34</a:t>
            </a:fld>
            <a:endParaRPr lang="en-US" dirty="0"/>
          </a:p>
        </p:txBody>
      </p:sp>
      <p:pic>
        <p:nvPicPr>
          <p:cNvPr id="7" name="Content Placeholder 6" descr="Graphical user interface, text, application&#10;&#10;Description automatically generated">
            <a:extLst>
              <a:ext uri="{FF2B5EF4-FFF2-40B4-BE49-F238E27FC236}">
                <a16:creationId xmlns:a16="http://schemas.microsoft.com/office/drawing/2014/main" id="{4C3AD54A-75E2-7FAA-2C21-A7978D13A873}"/>
              </a:ext>
            </a:extLst>
          </p:cNvPr>
          <p:cNvPicPr>
            <a:picLocks noGrp="1" noChangeAspect="1"/>
          </p:cNvPicPr>
          <p:nvPr>
            <p:ph sz="quarter" idx="10"/>
          </p:nvPr>
        </p:nvPicPr>
        <p:blipFill rotWithShape="1">
          <a:blip r:embed="rId2"/>
          <a:srcRect l="918" t="1552" r="1194" b="1331"/>
          <a:stretch/>
        </p:blipFill>
        <p:spPr>
          <a:xfrm>
            <a:off x="669375" y="1325880"/>
            <a:ext cx="7805250" cy="4782312"/>
          </a:xfrm>
          <a:prstGeom prst="rect">
            <a:avLst/>
          </a:prstGeom>
          <a:ln w="38100" cap="sq">
            <a:solidFill>
              <a:srgbClr val="223651"/>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F60F73C5-5957-0D61-4C78-9C2113825554}"/>
                  </a:ext>
                </a:extLst>
              </p14:cNvPr>
              <p14:cNvContentPartPr/>
              <p14:nvPr/>
            </p14:nvContentPartPr>
            <p14:xfrm>
              <a:off x="4795227" y="2013131"/>
              <a:ext cx="425160" cy="8280"/>
            </p14:xfrm>
          </p:contentPart>
        </mc:Choice>
        <mc:Fallback xmlns="">
          <p:pic>
            <p:nvPicPr>
              <p:cNvPr id="22" name="Ink 21">
                <a:extLst>
                  <a:ext uri="{FF2B5EF4-FFF2-40B4-BE49-F238E27FC236}">
                    <a16:creationId xmlns:a16="http://schemas.microsoft.com/office/drawing/2014/main" id="{F60F73C5-5957-0D61-4C78-9C2113825554}"/>
                  </a:ext>
                </a:extLst>
              </p:cNvPr>
              <p:cNvPicPr/>
              <p:nvPr/>
            </p:nvPicPr>
            <p:blipFill>
              <a:blip r:embed="rId4"/>
              <a:stretch>
                <a:fillRect/>
              </a:stretch>
            </p:blipFill>
            <p:spPr>
              <a:xfrm>
                <a:off x="4759227" y="1941131"/>
                <a:ext cx="496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250CD0A0-3D9B-C7EC-AB34-D02F83E6ECF4}"/>
                  </a:ext>
                </a:extLst>
              </p14:cNvPr>
              <p14:cNvContentPartPr/>
              <p14:nvPr/>
            </p14:nvContentPartPr>
            <p14:xfrm>
              <a:off x="5213547" y="2026811"/>
              <a:ext cx="360" cy="360"/>
            </p14:xfrm>
          </p:contentPart>
        </mc:Choice>
        <mc:Fallback xmlns="">
          <p:pic>
            <p:nvPicPr>
              <p:cNvPr id="24" name="Ink 23">
                <a:extLst>
                  <a:ext uri="{FF2B5EF4-FFF2-40B4-BE49-F238E27FC236}">
                    <a16:creationId xmlns:a16="http://schemas.microsoft.com/office/drawing/2014/main" id="{250CD0A0-3D9B-C7EC-AB34-D02F83E6ECF4}"/>
                  </a:ext>
                </a:extLst>
              </p:cNvPr>
              <p:cNvPicPr/>
              <p:nvPr/>
            </p:nvPicPr>
            <p:blipFill>
              <a:blip r:embed="rId6"/>
              <a:stretch>
                <a:fillRect/>
              </a:stretch>
            </p:blipFill>
            <p:spPr>
              <a:xfrm>
                <a:off x="5177547" y="19548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DBC65962-80D8-D36F-DB23-A26C8942F5C7}"/>
                  </a:ext>
                </a:extLst>
              </p14:cNvPr>
              <p14:cNvContentPartPr/>
              <p14:nvPr/>
            </p14:nvContentPartPr>
            <p14:xfrm>
              <a:off x="5213547" y="2115371"/>
              <a:ext cx="360" cy="360"/>
            </p14:xfrm>
          </p:contentPart>
        </mc:Choice>
        <mc:Fallback xmlns="">
          <p:pic>
            <p:nvPicPr>
              <p:cNvPr id="25" name="Ink 24">
                <a:extLst>
                  <a:ext uri="{FF2B5EF4-FFF2-40B4-BE49-F238E27FC236}">
                    <a16:creationId xmlns:a16="http://schemas.microsoft.com/office/drawing/2014/main" id="{DBC65962-80D8-D36F-DB23-A26C8942F5C7}"/>
                  </a:ext>
                </a:extLst>
              </p:cNvPr>
              <p:cNvPicPr/>
              <p:nvPr/>
            </p:nvPicPr>
            <p:blipFill>
              <a:blip r:embed="rId6"/>
              <a:stretch>
                <a:fillRect/>
              </a:stretch>
            </p:blipFill>
            <p:spPr>
              <a:xfrm>
                <a:off x="517754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6CA6D4EF-0C65-6410-7172-765E1F042CD7}"/>
                  </a:ext>
                </a:extLst>
              </p14:cNvPr>
              <p14:cNvContentPartPr/>
              <p14:nvPr/>
            </p14:nvContentPartPr>
            <p14:xfrm>
              <a:off x="5206347" y="2115371"/>
              <a:ext cx="360" cy="360"/>
            </p14:xfrm>
          </p:contentPart>
        </mc:Choice>
        <mc:Fallback xmlns="">
          <p:pic>
            <p:nvPicPr>
              <p:cNvPr id="26" name="Ink 25">
                <a:extLst>
                  <a:ext uri="{FF2B5EF4-FFF2-40B4-BE49-F238E27FC236}">
                    <a16:creationId xmlns:a16="http://schemas.microsoft.com/office/drawing/2014/main" id="{6CA6D4EF-0C65-6410-7172-765E1F042CD7}"/>
                  </a:ext>
                </a:extLst>
              </p:cNvPr>
              <p:cNvPicPr/>
              <p:nvPr/>
            </p:nvPicPr>
            <p:blipFill>
              <a:blip r:embed="rId6"/>
              <a:stretch>
                <a:fillRect/>
              </a:stretch>
            </p:blipFill>
            <p:spPr>
              <a:xfrm>
                <a:off x="517070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944FB3CC-4895-AEEE-2E5D-C0E05C2E15C3}"/>
                  </a:ext>
                </a:extLst>
              </p14:cNvPr>
              <p14:cNvContentPartPr/>
              <p14:nvPr/>
            </p14:nvContentPartPr>
            <p14:xfrm>
              <a:off x="5165307" y="2115371"/>
              <a:ext cx="360" cy="360"/>
            </p14:xfrm>
          </p:contentPart>
        </mc:Choice>
        <mc:Fallback xmlns="">
          <p:pic>
            <p:nvPicPr>
              <p:cNvPr id="27" name="Ink 26">
                <a:extLst>
                  <a:ext uri="{FF2B5EF4-FFF2-40B4-BE49-F238E27FC236}">
                    <a16:creationId xmlns:a16="http://schemas.microsoft.com/office/drawing/2014/main" id="{944FB3CC-4895-AEEE-2E5D-C0E05C2E15C3}"/>
                  </a:ext>
                </a:extLst>
              </p:cNvPr>
              <p:cNvPicPr/>
              <p:nvPr/>
            </p:nvPicPr>
            <p:blipFill>
              <a:blip r:embed="rId6"/>
              <a:stretch>
                <a:fillRect/>
              </a:stretch>
            </p:blipFill>
            <p:spPr>
              <a:xfrm>
                <a:off x="512966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9C91913D-DBB2-396C-C562-A35F1027E5B4}"/>
                  </a:ext>
                </a:extLst>
              </p14:cNvPr>
              <p14:cNvContentPartPr/>
              <p14:nvPr/>
            </p14:nvContentPartPr>
            <p14:xfrm>
              <a:off x="5097267" y="2115371"/>
              <a:ext cx="360" cy="360"/>
            </p14:xfrm>
          </p:contentPart>
        </mc:Choice>
        <mc:Fallback xmlns="">
          <p:pic>
            <p:nvPicPr>
              <p:cNvPr id="28" name="Ink 27">
                <a:extLst>
                  <a:ext uri="{FF2B5EF4-FFF2-40B4-BE49-F238E27FC236}">
                    <a16:creationId xmlns:a16="http://schemas.microsoft.com/office/drawing/2014/main" id="{9C91913D-DBB2-396C-C562-A35F1027E5B4}"/>
                  </a:ext>
                </a:extLst>
              </p:cNvPr>
              <p:cNvPicPr/>
              <p:nvPr/>
            </p:nvPicPr>
            <p:blipFill>
              <a:blip r:embed="rId6"/>
              <a:stretch>
                <a:fillRect/>
              </a:stretch>
            </p:blipFill>
            <p:spPr>
              <a:xfrm>
                <a:off x="506162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Ink 28">
                <a:extLst>
                  <a:ext uri="{FF2B5EF4-FFF2-40B4-BE49-F238E27FC236}">
                    <a16:creationId xmlns:a16="http://schemas.microsoft.com/office/drawing/2014/main" id="{BEB59C73-9012-2A18-91A2-590129A68E0B}"/>
                  </a:ext>
                </a:extLst>
              </p14:cNvPr>
              <p14:cNvContentPartPr/>
              <p14:nvPr/>
            </p14:nvContentPartPr>
            <p14:xfrm>
              <a:off x="4797027" y="2114651"/>
              <a:ext cx="411480" cy="14040"/>
            </p14:xfrm>
          </p:contentPart>
        </mc:Choice>
        <mc:Fallback xmlns="">
          <p:pic>
            <p:nvPicPr>
              <p:cNvPr id="29" name="Ink 28">
                <a:extLst>
                  <a:ext uri="{FF2B5EF4-FFF2-40B4-BE49-F238E27FC236}">
                    <a16:creationId xmlns:a16="http://schemas.microsoft.com/office/drawing/2014/main" id="{BEB59C73-9012-2A18-91A2-590129A68E0B}"/>
                  </a:ext>
                </a:extLst>
              </p:cNvPr>
              <p:cNvPicPr/>
              <p:nvPr/>
            </p:nvPicPr>
            <p:blipFill>
              <a:blip r:embed="rId12"/>
              <a:stretch>
                <a:fillRect/>
              </a:stretch>
            </p:blipFill>
            <p:spPr>
              <a:xfrm>
                <a:off x="4761387" y="2042651"/>
                <a:ext cx="483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 name="Ink 29">
                <a:extLst>
                  <a:ext uri="{FF2B5EF4-FFF2-40B4-BE49-F238E27FC236}">
                    <a16:creationId xmlns:a16="http://schemas.microsoft.com/office/drawing/2014/main" id="{794B538C-C3D5-78F2-C39D-DAF1D4D80F9A}"/>
                  </a:ext>
                </a:extLst>
              </p14:cNvPr>
              <p14:cNvContentPartPr/>
              <p14:nvPr/>
            </p14:nvContentPartPr>
            <p14:xfrm>
              <a:off x="5220027" y="2026811"/>
              <a:ext cx="360" cy="360"/>
            </p14:xfrm>
          </p:contentPart>
        </mc:Choice>
        <mc:Fallback xmlns="">
          <p:pic>
            <p:nvPicPr>
              <p:cNvPr id="30" name="Ink 29">
                <a:extLst>
                  <a:ext uri="{FF2B5EF4-FFF2-40B4-BE49-F238E27FC236}">
                    <a16:creationId xmlns:a16="http://schemas.microsoft.com/office/drawing/2014/main" id="{794B538C-C3D5-78F2-C39D-DAF1D4D80F9A}"/>
                  </a:ext>
                </a:extLst>
              </p:cNvPr>
              <p:cNvPicPr/>
              <p:nvPr/>
            </p:nvPicPr>
            <p:blipFill>
              <a:blip r:embed="rId6"/>
              <a:stretch>
                <a:fillRect/>
              </a:stretch>
            </p:blipFill>
            <p:spPr>
              <a:xfrm>
                <a:off x="5184027" y="19548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a:extLst>
                  <a:ext uri="{FF2B5EF4-FFF2-40B4-BE49-F238E27FC236}">
                    <a16:creationId xmlns:a16="http://schemas.microsoft.com/office/drawing/2014/main" id="{1072A232-454F-2D35-3FF7-692D189AFDB5}"/>
                  </a:ext>
                </a:extLst>
              </p14:cNvPr>
              <p14:cNvContentPartPr/>
              <p14:nvPr/>
            </p14:nvContentPartPr>
            <p14:xfrm>
              <a:off x="5220027" y="2060651"/>
              <a:ext cx="360" cy="360"/>
            </p14:xfrm>
          </p:contentPart>
        </mc:Choice>
        <mc:Fallback xmlns="">
          <p:pic>
            <p:nvPicPr>
              <p:cNvPr id="31" name="Ink 30">
                <a:extLst>
                  <a:ext uri="{FF2B5EF4-FFF2-40B4-BE49-F238E27FC236}">
                    <a16:creationId xmlns:a16="http://schemas.microsoft.com/office/drawing/2014/main" id="{1072A232-454F-2D35-3FF7-692D189AFDB5}"/>
                  </a:ext>
                </a:extLst>
              </p:cNvPr>
              <p:cNvPicPr/>
              <p:nvPr/>
            </p:nvPicPr>
            <p:blipFill>
              <a:blip r:embed="rId6"/>
              <a:stretch>
                <a:fillRect/>
              </a:stretch>
            </p:blipFill>
            <p:spPr>
              <a:xfrm>
                <a:off x="5184027" y="19890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2" name="Ink 31">
                <a:extLst>
                  <a:ext uri="{FF2B5EF4-FFF2-40B4-BE49-F238E27FC236}">
                    <a16:creationId xmlns:a16="http://schemas.microsoft.com/office/drawing/2014/main" id="{2EF6EE00-2733-DF67-31BA-DE73EDA9D165}"/>
                  </a:ext>
                </a:extLst>
              </p14:cNvPr>
              <p14:cNvContentPartPr/>
              <p14:nvPr/>
            </p14:nvContentPartPr>
            <p14:xfrm>
              <a:off x="5220027" y="2108171"/>
              <a:ext cx="360" cy="360"/>
            </p14:xfrm>
          </p:contentPart>
        </mc:Choice>
        <mc:Fallback xmlns="">
          <p:pic>
            <p:nvPicPr>
              <p:cNvPr id="32" name="Ink 31">
                <a:extLst>
                  <a:ext uri="{FF2B5EF4-FFF2-40B4-BE49-F238E27FC236}">
                    <a16:creationId xmlns:a16="http://schemas.microsoft.com/office/drawing/2014/main" id="{2EF6EE00-2733-DF67-31BA-DE73EDA9D165}"/>
                  </a:ext>
                </a:extLst>
              </p:cNvPr>
              <p:cNvPicPr/>
              <p:nvPr/>
            </p:nvPicPr>
            <p:blipFill>
              <a:blip r:embed="rId6"/>
              <a:stretch>
                <a:fillRect/>
              </a:stretch>
            </p:blipFill>
            <p:spPr>
              <a:xfrm>
                <a:off x="5184027" y="203653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a:extLst>
                  <a:ext uri="{FF2B5EF4-FFF2-40B4-BE49-F238E27FC236}">
                    <a16:creationId xmlns:a16="http://schemas.microsoft.com/office/drawing/2014/main" id="{84FCBBC7-B337-8346-872A-BF9D741F84D2}"/>
                  </a:ext>
                </a:extLst>
              </p14:cNvPr>
              <p14:cNvContentPartPr/>
              <p14:nvPr/>
            </p14:nvContentPartPr>
            <p14:xfrm>
              <a:off x="7315227" y="2695331"/>
              <a:ext cx="648360" cy="7560"/>
            </p14:xfrm>
          </p:contentPart>
        </mc:Choice>
        <mc:Fallback xmlns="">
          <p:pic>
            <p:nvPicPr>
              <p:cNvPr id="34" name="Ink 33">
                <a:extLst>
                  <a:ext uri="{FF2B5EF4-FFF2-40B4-BE49-F238E27FC236}">
                    <a16:creationId xmlns:a16="http://schemas.microsoft.com/office/drawing/2014/main" id="{84FCBBC7-B337-8346-872A-BF9D741F84D2}"/>
                  </a:ext>
                </a:extLst>
              </p:cNvPr>
              <p:cNvPicPr/>
              <p:nvPr/>
            </p:nvPicPr>
            <p:blipFill>
              <a:blip r:embed="rId17"/>
              <a:stretch>
                <a:fillRect/>
              </a:stretch>
            </p:blipFill>
            <p:spPr>
              <a:xfrm>
                <a:off x="7279227" y="2623331"/>
                <a:ext cx="720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Ink 34">
                <a:extLst>
                  <a:ext uri="{FF2B5EF4-FFF2-40B4-BE49-F238E27FC236}">
                    <a16:creationId xmlns:a16="http://schemas.microsoft.com/office/drawing/2014/main" id="{11F15984-9C1C-ECB1-5FEF-3EE72D9ED7E8}"/>
                  </a:ext>
                </a:extLst>
              </p14:cNvPr>
              <p14:cNvContentPartPr/>
              <p14:nvPr/>
            </p14:nvContentPartPr>
            <p14:xfrm>
              <a:off x="7304787" y="2749691"/>
              <a:ext cx="651960" cy="16560"/>
            </p14:xfrm>
          </p:contentPart>
        </mc:Choice>
        <mc:Fallback xmlns="">
          <p:pic>
            <p:nvPicPr>
              <p:cNvPr id="35" name="Ink 34">
                <a:extLst>
                  <a:ext uri="{FF2B5EF4-FFF2-40B4-BE49-F238E27FC236}">
                    <a16:creationId xmlns:a16="http://schemas.microsoft.com/office/drawing/2014/main" id="{11F15984-9C1C-ECB1-5FEF-3EE72D9ED7E8}"/>
                  </a:ext>
                </a:extLst>
              </p:cNvPr>
              <p:cNvPicPr/>
              <p:nvPr/>
            </p:nvPicPr>
            <p:blipFill>
              <a:blip r:embed="rId19"/>
              <a:stretch>
                <a:fillRect/>
              </a:stretch>
            </p:blipFill>
            <p:spPr>
              <a:xfrm>
                <a:off x="7269147" y="2678051"/>
                <a:ext cx="723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5">
                <a:extLst>
                  <a:ext uri="{FF2B5EF4-FFF2-40B4-BE49-F238E27FC236}">
                    <a16:creationId xmlns:a16="http://schemas.microsoft.com/office/drawing/2014/main" id="{F13C3D5A-461B-3BE2-13B6-9C57B862A1AC}"/>
                  </a:ext>
                </a:extLst>
              </p14:cNvPr>
              <p14:cNvContentPartPr/>
              <p14:nvPr/>
            </p14:nvContentPartPr>
            <p14:xfrm>
              <a:off x="7321707" y="2702171"/>
              <a:ext cx="360" cy="360"/>
            </p14:xfrm>
          </p:contentPart>
        </mc:Choice>
        <mc:Fallback xmlns="">
          <p:pic>
            <p:nvPicPr>
              <p:cNvPr id="36" name="Ink 35">
                <a:extLst>
                  <a:ext uri="{FF2B5EF4-FFF2-40B4-BE49-F238E27FC236}">
                    <a16:creationId xmlns:a16="http://schemas.microsoft.com/office/drawing/2014/main" id="{F13C3D5A-461B-3BE2-13B6-9C57B862A1AC}"/>
                  </a:ext>
                </a:extLst>
              </p:cNvPr>
              <p:cNvPicPr/>
              <p:nvPr/>
            </p:nvPicPr>
            <p:blipFill>
              <a:blip r:embed="rId6"/>
              <a:stretch>
                <a:fillRect/>
              </a:stretch>
            </p:blipFill>
            <p:spPr>
              <a:xfrm>
                <a:off x="7286067" y="26301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7" name="Ink 36">
                <a:extLst>
                  <a:ext uri="{FF2B5EF4-FFF2-40B4-BE49-F238E27FC236}">
                    <a16:creationId xmlns:a16="http://schemas.microsoft.com/office/drawing/2014/main" id="{BDA7EA03-8431-AB60-1F7B-DC2D122DAB06}"/>
                  </a:ext>
                </a:extLst>
              </p14:cNvPr>
              <p14:cNvContentPartPr/>
              <p14:nvPr/>
            </p14:nvContentPartPr>
            <p14:xfrm>
              <a:off x="7970427" y="2756531"/>
              <a:ext cx="360" cy="360"/>
            </p14:xfrm>
          </p:contentPart>
        </mc:Choice>
        <mc:Fallback xmlns="">
          <p:pic>
            <p:nvPicPr>
              <p:cNvPr id="37" name="Ink 36">
                <a:extLst>
                  <a:ext uri="{FF2B5EF4-FFF2-40B4-BE49-F238E27FC236}">
                    <a16:creationId xmlns:a16="http://schemas.microsoft.com/office/drawing/2014/main" id="{BDA7EA03-8431-AB60-1F7B-DC2D122DAB06}"/>
                  </a:ext>
                </a:extLst>
              </p:cNvPr>
              <p:cNvPicPr/>
              <p:nvPr/>
            </p:nvPicPr>
            <p:blipFill>
              <a:blip r:embed="rId6"/>
              <a:stretch>
                <a:fillRect/>
              </a:stretch>
            </p:blipFill>
            <p:spPr>
              <a:xfrm>
                <a:off x="7934427" y="268489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Ink 37">
                <a:extLst>
                  <a:ext uri="{FF2B5EF4-FFF2-40B4-BE49-F238E27FC236}">
                    <a16:creationId xmlns:a16="http://schemas.microsoft.com/office/drawing/2014/main" id="{407FF8B7-FF03-B662-A8B6-62B4BBFB8EA6}"/>
                  </a:ext>
                </a:extLst>
              </p14:cNvPr>
              <p14:cNvContentPartPr/>
              <p14:nvPr/>
            </p14:nvContentPartPr>
            <p14:xfrm>
              <a:off x="3262783" y="2333006"/>
              <a:ext cx="721800" cy="37800"/>
            </p14:xfrm>
          </p:contentPart>
        </mc:Choice>
        <mc:Fallback xmlns="">
          <p:pic>
            <p:nvPicPr>
              <p:cNvPr id="38" name="Ink 37">
                <a:extLst>
                  <a:ext uri="{FF2B5EF4-FFF2-40B4-BE49-F238E27FC236}">
                    <a16:creationId xmlns:a16="http://schemas.microsoft.com/office/drawing/2014/main" id="{407FF8B7-FF03-B662-A8B6-62B4BBFB8EA6}"/>
                  </a:ext>
                </a:extLst>
              </p:cNvPr>
              <p:cNvPicPr/>
              <p:nvPr/>
            </p:nvPicPr>
            <p:blipFill>
              <a:blip r:embed="rId23"/>
              <a:stretch>
                <a:fillRect/>
              </a:stretch>
            </p:blipFill>
            <p:spPr>
              <a:xfrm>
                <a:off x="3208783" y="2225006"/>
                <a:ext cx="8294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9" name="Ink 38">
                <a:extLst>
                  <a:ext uri="{FF2B5EF4-FFF2-40B4-BE49-F238E27FC236}">
                    <a16:creationId xmlns:a16="http://schemas.microsoft.com/office/drawing/2014/main" id="{E0B76FF5-7E42-E64F-B439-3662C5275AE2}"/>
                  </a:ext>
                </a:extLst>
              </p14:cNvPr>
              <p14:cNvContentPartPr/>
              <p14:nvPr/>
            </p14:nvContentPartPr>
            <p14:xfrm>
              <a:off x="3500743" y="2351006"/>
              <a:ext cx="360" cy="360"/>
            </p14:xfrm>
          </p:contentPart>
        </mc:Choice>
        <mc:Fallback xmlns="">
          <p:pic>
            <p:nvPicPr>
              <p:cNvPr id="39" name="Ink 38">
                <a:extLst>
                  <a:ext uri="{FF2B5EF4-FFF2-40B4-BE49-F238E27FC236}">
                    <a16:creationId xmlns:a16="http://schemas.microsoft.com/office/drawing/2014/main" id="{E0B76FF5-7E42-E64F-B439-3662C5275AE2}"/>
                  </a:ext>
                </a:extLst>
              </p:cNvPr>
              <p:cNvPicPr/>
              <p:nvPr/>
            </p:nvPicPr>
            <p:blipFill>
              <a:blip r:embed="rId25"/>
              <a:stretch>
                <a:fillRect/>
              </a:stretch>
            </p:blipFill>
            <p:spPr>
              <a:xfrm>
                <a:off x="3446743" y="224300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0" name="Ink 39">
                <a:extLst>
                  <a:ext uri="{FF2B5EF4-FFF2-40B4-BE49-F238E27FC236}">
                    <a16:creationId xmlns:a16="http://schemas.microsoft.com/office/drawing/2014/main" id="{7EEE044C-B5C4-7CE8-E788-26340F0D0A28}"/>
                  </a:ext>
                </a:extLst>
              </p14:cNvPr>
              <p14:cNvContentPartPr/>
              <p14:nvPr/>
            </p14:nvContentPartPr>
            <p14:xfrm>
              <a:off x="3605503" y="2342726"/>
              <a:ext cx="360" cy="360"/>
            </p14:xfrm>
          </p:contentPart>
        </mc:Choice>
        <mc:Fallback xmlns="">
          <p:pic>
            <p:nvPicPr>
              <p:cNvPr id="40" name="Ink 39">
                <a:extLst>
                  <a:ext uri="{FF2B5EF4-FFF2-40B4-BE49-F238E27FC236}">
                    <a16:creationId xmlns:a16="http://schemas.microsoft.com/office/drawing/2014/main" id="{7EEE044C-B5C4-7CE8-E788-26340F0D0A28}"/>
                  </a:ext>
                </a:extLst>
              </p:cNvPr>
              <p:cNvPicPr/>
              <p:nvPr/>
            </p:nvPicPr>
            <p:blipFill>
              <a:blip r:embed="rId25"/>
              <a:stretch>
                <a:fillRect/>
              </a:stretch>
            </p:blipFill>
            <p:spPr>
              <a:xfrm>
                <a:off x="3551503" y="2234726"/>
                <a:ext cx="108000" cy="216000"/>
              </a:xfrm>
              <a:prstGeom prst="rect">
                <a:avLst/>
              </a:prstGeom>
            </p:spPr>
          </p:pic>
        </mc:Fallback>
      </mc:AlternateContent>
    </p:spTree>
    <p:extLst>
      <p:ext uri="{BB962C8B-B14F-4D97-AF65-F5344CB8AC3E}">
        <p14:creationId xmlns:p14="http://schemas.microsoft.com/office/powerpoint/2010/main" val="2321359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23651"/>
                </a:solidFill>
                <a:latin typeface="Century Gothic"/>
                <a:cs typeface="Arial"/>
              </a:rPr>
              <a:t>WIOA Career Pathway</a:t>
            </a:r>
            <a:endParaRPr lang="en-US" sz="2800"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35</a:t>
            </a:fld>
            <a:endParaRPr lang="en-US" dirty="0"/>
          </a:p>
        </p:txBody>
      </p:sp>
      <p:sp>
        <p:nvSpPr>
          <p:cNvPr id="4" name="Content Placeholder 3"/>
          <p:cNvSpPr>
            <a:spLocks noGrp="1"/>
          </p:cNvSpPr>
          <p:nvPr>
            <p:ph sz="quarter" idx="10"/>
          </p:nvPr>
        </p:nvSpPr>
        <p:spPr>
          <a:xfrm>
            <a:off x="309032" y="1321948"/>
            <a:ext cx="8229600" cy="4830277"/>
          </a:xfrm>
        </p:spPr>
        <p:txBody>
          <a:bodyPr vert="horz" lIns="91440" tIns="45720" rIns="91440" bIns="45720" rtlCol="0" anchor="t">
            <a:normAutofit/>
          </a:bodyPr>
          <a:lstStyle/>
          <a:p>
            <a:pPr marL="0" indent="0" defTabSz="914400" eaLnBrk="0" fontAlgn="base" hangingPunct="0">
              <a:lnSpc>
                <a:spcPct val="100000"/>
              </a:lnSpc>
              <a:spcBef>
                <a:spcPct val="20000"/>
              </a:spcBef>
              <a:spcAft>
                <a:spcPct val="0"/>
              </a:spcAft>
              <a:buClrTx/>
              <a:buNone/>
              <a:defRPr/>
            </a:pPr>
            <a:r>
              <a:rPr lang="en-US" sz="1800" dirty="0">
                <a:solidFill>
                  <a:srgbClr val="223651"/>
                </a:solidFill>
                <a:latin typeface="Century Gothic"/>
                <a:cs typeface="Arial"/>
              </a:rPr>
              <a:t>CAREER PATHWAY—The term ‘‘career pathway’’ means a combination of rigorous and high-quality education, training, and other support services that—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Aligns </a:t>
            </a:r>
            <a:r>
              <a:rPr lang="en-US" sz="1800" dirty="0">
                <a:solidFill>
                  <a:srgbClr val="223651"/>
                </a:solidFill>
                <a:latin typeface="Century Gothic"/>
                <a:cs typeface="Arial"/>
              </a:rPr>
              <a:t>with the skill needs of industries;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Prepares individuals to be successful in </a:t>
            </a:r>
            <a:r>
              <a:rPr lang="en-US" sz="1800" u="sng" dirty="0">
                <a:solidFill>
                  <a:srgbClr val="223651"/>
                </a:solidFill>
                <a:latin typeface="Century Gothic"/>
                <a:cs typeface="Arial"/>
              </a:rPr>
              <a:t>education options</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Includes counseling </a:t>
            </a:r>
            <a:r>
              <a:rPr lang="en-US" sz="1800" dirty="0">
                <a:solidFill>
                  <a:srgbClr val="223651"/>
                </a:solidFill>
                <a:latin typeface="Century Gothic"/>
                <a:cs typeface="Arial"/>
              </a:rPr>
              <a:t>to support education and career goals;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Includes </a:t>
            </a:r>
            <a:r>
              <a:rPr lang="en-US" sz="1800" u="sng" dirty="0">
                <a:solidFill>
                  <a:srgbClr val="223651"/>
                </a:solidFill>
                <a:latin typeface="Century Gothic"/>
                <a:cs typeface="Arial"/>
              </a:rPr>
              <a:t>contextualized learning </a:t>
            </a:r>
            <a:r>
              <a:rPr lang="en-US" sz="1800" dirty="0">
                <a:solidFill>
                  <a:srgbClr val="223651"/>
                </a:solidFill>
                <a:latin typeface="Century Gothic"/>
                <a:cs typeface="Arial"/>
              </a:rPr>
              <a:t>within an occupational cluster;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Organizes education, training, and other services that </a:t>
            </a:r>
            <a:r>
              <a:rPr lang="en-US" sz="1800" u="sng" dirty="0">
                <a:solidFill>
                  <a:srgbClr val="223651"/>
                </a:solidFill>
                <a:latin typeface="Century Gothic"/>
                <a:cs typeface="Arial"/>
              </a:rPr>
              <a:t>accelerates education and career advancement</a:t>
            </a:r>
            <a:r>
              <a:rPr lang="en-US" sz="1800" dirty="0">
                <a:solidFill>
                  <a:srgbClr val="223651"/>
                </a:solidFill>
                <a:latin typeface="Century Gothic"/>
                <a:cs typeface="Arial"/>
              </a:rPr>
              <a:t>;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Enables the attainment of a secondary and at least one </a:t>
            </a:r>
            <a:r>
              <a:rPr lang="en-US" sz="1800" u="sng" dirty="0">
                <a:solidFill>
                  <a:srgbClr val="223651"/>
                </a:solidFill>
                <a:latin typeface="Century Gothic"/>
                <a:cs typeface="Arial"/>
              </a:rPr>
              <a:t>postsecondary credential</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Supports </a:t>
            </a:r>
            <a:r>
              <a:rPr lang="en-US" sz="1800" u="sng" dirty="0">
                <a:solidFill>
                  <a:srgbClr val="223651"/>
                </a:solidFill>
                <a:latin typeface="Century Gothic"/>
                <a:cs typeface="Arial"/>
              </a:rPr>
              <a:t>entrance or advancement </a:t>
            </a:r>
            <a:r>
              <a:rPr lang="en-US" sz="1800" dirty="0">
                <a:solidFill>
                  <a:srgbClr val="223651"/>
                </a:solidFill>
                <a:latin typeface="Century Gothic"/>
                <a:cs typeface="Arial"/>
              </a:rPr>
              <a:t>within a specific occupation or occupation cluster. </a:t>
            </a:r>
            <a:endParaRPr lang="en-US" sz="1800" dirty="0">
              <a:solidFill>
                <a:srgbClr val="223651"/>
              </a:solidFill>
              <a:latin typeface="Century Gothic"/>
              <a:cs typeface="Arial" panose="020B0604020202020204" pitchFamily="34" charset="0"/>
            </a:endParaRPr>
          </a:p>
          <a:p>
            <a:endParaRPr lang="en-US" dirty="0"/>
          </a:p>
        </p:txBody>
      </p:sp>
    </p:spTree>
    <p:extLst>
      <p:ext uri="{BB962C8B-B14F-4D97-AF65-F5344CB8AC3E}">
        <p14:creationId xmlns:p14="http://schemas.microsoft.com/office/powerpoint/2010/main" val="566392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7847901" cy="954348"/>
          </a:xfrm>
        </p:spPr>
        <p:txBody>
          <a:bodyPr/>
          <a:lstStyle/>
          <a:p>
            <a:r>
              <a:rPr lang="en-US" sz="2800" dirty="0">
                <a:solidFill>
                  <a:srgbClr val="223651"/>
                </a:solidFill>
                <a:latin typeface="Century Gothic"/>
              </a:rPr>
              <a:t>Career Pathway Concept </a:t>
            </a:r>
            <a:r>
              <a:rPr lang="en-US" sz="2800" i="1" dirty="0">
                <a:solidFill>
                  <a:srgbClr val="223651"/>
                </a:solidFill>
                <a:latin typeface="Century Gothic"/>
              </a:rPr>
              <a:t>using a customer centered design approach </a:t>
            </a:r>
            <a:endParaRPr lang="en-US" sz="2800" i="1"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36</a:t>
            </a:fld>
            <a:endParaRPr lang="en-US" dirty="0"/>
          </a:p>
        </p:txBody>
      </p:sp>
      <p:graphicFrame>
        <p:nvGraphicFramePr>
          <p:cNvPr id="12" name="Content Placeholder 6"/>
          <p:cNvGraphicFramePr>
            <a:graphicFrameLocks noGrp="1"/>
          </p:cNvGraphicFramePr>
          <p:nvPr>
            <p:ph sz="quarter" idx="10"/>
            <p:extLst>
              <p:ext uri="{D42A27DB-BD31-4B8C-83A1-F6EECF244321}">
                <p14:modId xmlns:p14="http://schemas.microsoft.com/office/powerpoint/2010/main" val="27004306"/>
              </p:ext>
            </p:extLst>
          </p:nvPr>
        </p:nvGraphicFramePr>
        <p:xfrm>
          <a:off x="645952" y="1568741"/>
          <a:ext cx="5360565" cy="2910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934437" y="3489820"/>
            <a:ext cx="4681057" cy="923330"/>
          </a:xfrm>
          <a:prstGeom prst="rect">
            <a:avLst/>
          </a:prstGeom>
          <a:noFill/>
        </p:spPr>
        <p:txBody>
          <a:bodyPr wrap="square" rtlCol="0">
            <a:spAutoFit/>
          </a:bodyPr>
          <a:lstStyle/>
          <a:p>
            <a:pPr algn="ctr"/>
            <a:endParaRPr lang="en-US" dirty="0">
              <a:latin typeface="Century Gothic" panose="020B0502020202020204" pitchFamily="34" charset="0"/>
            </a:endParaRPr>
          </a:p>
          <a:p>
            <a:pPr algn="ctr"/>
            <a:r>
              <a:rPr lang="en-US" dirty="0">
                <a:latin typeface="Century Gothic" panose="020B0502020202020204" pitchFamily="34" charset="0"/>
              </a:rPr>
              <a:t>Putting the individuals needs at the center of service delivery.</a:t>
            </a:r>
          </a:p>
        </p:txBody>
      </p:sp>
    </p:spTree>
    <p:extLst>
      <p:ext uri="{BB962C8B-B14F-4D97-AF65-F5344CB8AC3E}">
        <p14:creationId xmlns:p14="http://schemas.microsoft.com/office/powerpoint/2010/main" val="6896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cs typeface="Arial"/>
              </a:rPr>
              <a:t>Identify Appropriate Career Pathways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37</a:t>
            </a:fld>
            <a:endParaRPr lang="en-US" dirty="0"/>
          </a:p>
        </p:txBody>
      </p:sp>
      <p:sp>
        <p:nvSpPr>
          <p:cNvPr id="4" name="Content Placeholder 3"/>
          <p:cNvSpPr>
            <a:spLocks noGrp="1"/>
          </p:cNvSpPr>
          <p:nvPr>
            <p:ph sz="quarter" idx="10"/>
          </p:nvPr>
        </p:nvSpPr>
        <p:spPr>
          <a:xfrm>
            <a:off x="224913" y="1357458"/>
            <a:ext cx="8694174" cy="4759257"/>
          </a:xfrm>
        </p:spPr>
        <p:txBody>
          <a:bodyPr vert="horz" lIns="91440" tIns="45720" rIns="91440" bIns="45720" rtlCol="0" anchor="t">
            <a:normAutofit/>
          </a:bodyPr>
          <a:lstStyle/>
          <a:p>
            <a:pPr marL="0" indent="0">
              <a:buNone/>
            </a:pPr>
            <a:r>
              <a:rPr lang="en-US" sz="1700" dirty="0">
                <a:latin typeface="Century Gothic" panose="020B0502020202020204" pitchFamily="34" charset="0"/>
              </a:rPr>
              <a:t>What should you do? </a:t>
            </a:r>
          </a:p>
          <a:p>
            <a:pPr marL="514350" indent="-514350">
              <a:buFont typeface="+mj-lt"/>
              <a:buAutoNum type="arabicPeriod"/>
            </a:pPr>
            <a:r>
              <a:rPr lang="en-US" sz="1700" dirty="0">
                <a:latin typeface="Century Gothic"/>
              </a:rPr>
              <a:t>Provide youth with information that allows for exploration of career options along with the education, training, and or skills needed to be successful in those careers. </a:t>
            </a:r>
            <a:endParaRPr lang="en-US" sz="1700" dirty="0">
              <a:latin typeface="Century Gothic" panose="020B0502020202020204" pitchFamily="34" charset="0"/>
            </a:endParaRPr>
          </a:p>
          <a:p>
            <a:pPr marL="514350" indent="-514350">
              <a:buFont typeface="+mj-lt"/>
              <a:buAutoNum type="arabicPeriod"/>
            </a:pPr>
            <a:r>
              <a:rPr lang="en-US" sz="1700" dirty="0">
                <a:latin typeface="Century Gothic" panose="020B0502020202020204" pitchFamily="34" charset="0"/>
              </a:rPr>
              <a:t>Provide information on career options to assist youth in setting career goals and to make informed decisions about appropriate career pathways.</a:t>
            </a:r>
          </a:p>
          <a:p>
            <a:pPr marL="514350" indent="-514350">
              <a:buFont typeface="+mj-lt"/>
              <a:buAutoNum type="arabicPeriod"/>
            </a:pPr>
            <a:r>
              <a:rPr lang="en-US" sz="1700">
                <a:latin typeface="Century Gothic" panose="020B0502020202020204" pitchFamily="34" charset="0"/>
              </a:rPr>
              <a:t>Note, </a:t>
            </a:r>
            <a:r>
              <a:rPr lang="en-US" sz="1700" dirty="0">
                <a:latin typeface="Century Gothic" panose="020B0502020202020204" pitchFamily="34" charset="0"/>
              </a:rPr>
              <a:t>career goals for younger youth must be age appropriate and may identify a career interest that can be developed into a career goal. </a:t>
            </a:r>
          </a:p>
          <a:p>
            <a:pPr marL="514350" indent="-514350">
              <a:buFont typeface="+mj-lt"/>
              <a:buAutoNum type="arabicPeriod"/>
            </a:pPr>
            <a:r>
              <a:rPr lang="en-US" sz="1700" dirty="0">
                <a:latin typeface="Century Gothic" panose="020B0502020202020204" pitchFamily="34" charset="0"/>
              </a:rPr>
              <a:t>Recognize that goals may change as youth get older and interests broaden this must be reflected in a revision of the ISS and documented in case notes.</a:t>
            </a:r>
          </a:p>
          <a:p>
            <a:pPr marL="514350" indent="-514350">
              <a:buFont typeface="+mj-lt"/>
              <a:buAutoNum type="arabicPeriod"/>
            </a:pPr>
            <a:r>
              <a:rPr lang="en-US" sz="1700" dirty="0">
                <a:latin typeface="Century Gothic" panose="020B0502020202020204" pitchFamily="34" charset="0"/>
              </a:rPr>
              <a:t>Work in conjunction with the youth to determine interests, aptitudes, skills, and values that are important to the youth in identifying an appropriate career pathway.</a:t>
            </a:r>
          </a:p>
        </p:txBody>
      </p:sp>
    </p:spTree>
    <p:extLst>
      <p:ext uri="{BB962C8B-B14F-4D97-AF65-F5344CB8AC3E}">
        <p14:creationId xmlns:p14="http://schemas.microsoft.com/office/powerpoint/2010/main" val="2612193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17" y="139614"/>
            <a:ext cx="7396433" cy="954348"/>
          </a:xfrm>
        </p:spPr>
        <p:txBody>
          <a:bodyPr/>
          <a:lstStyle/>
          <a:p>
            <a:r>
              <a:rPr lang="en-US" sz="3400" dirty="0">
                <a:solidFill>
                  <a:srgbClr val="223651"/>
                </a:solidFill>
                <a:latin typeface="Century Gothic"/>
              </a:rPr>
              <a:t>Leveraging Partner Programs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38</a:t>
            </a:fld>
            <a:endParaRPr lang="en-US" dirty="0"/>
          </a:p>
        </p:txBody>
      </p:sp>
      <p:pic>
        <p:nvPicPr>
          <p:cNvPr id="5" name="Picture 50" descr="https://pbs.twimg.com/profile_images/3354951397/e54b27f1625ddd1fe0ae2db159c3cda2.jpeg"/>
          <p:cNvPicPr>
            <a:picLocks noGrp="1" noChangeAspect="1" noChangeArrowheads="1"/>
          </p:cNvPicPr>
          <p:nvPr>
            <p:ph sz="quarter" idx="10"/>
          </p:nvPr>
        </p:nvPicPr>
        <p:blipFill>
          <a:blip r:embed="rId3" cstate="print"/>
          <a:srcRect/>
          <a:stretch>
            <a:fillRect/>
          </a:stretch>
        </p:blipFill>
        <p:spPr bwMode="auto">
          <a:xfrm>
            <a:off x="2158376" y="4745941"/>
            <a:ext cx="1047404" cy="1163782"/>
          </a:xfrm>
          <a:prstGeom prst="rect">
            <a:avLst/>
          </a:prstGeom>
          <a:noFill/>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038" y="4437876"/>
            <a:ext cx="1524000" cy="128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mass commission for the blind log.png"/>
          <p:cNvPicPr>
            <a:picLocks noChangeAspect="1"/>
          </p:cNvPicPr>
          <p:nvPr/>
        </p:nvPicPr>
        <p:blipFill>
          <a:blip r:embed="rId5" cstate="print"/>
          <a:stretch>
            <a:fillRect/>
          </a:stretch>
        </p:blipFill>
        <p:spPr>
          <a:xfrm>
            <a:off x="1002105" y="2410899"/>
            <a:ext cx="1522094" cy="846200"/>
          </a:xfrm>
          <a:prstGeom prst="rect">
            <a:avLst/>
          </a:prstGeom>
        </p:spPr>
      </p:pic>
      <p:pic>
        <p:nvPicPr>
          <p:cNvPr id="9" name="Picture 56" descr="mrc logo"/>
          <p:cNvPicPr>
            <a:picLocks noChangeAspect="1" noChangeArrowheads="1"/>
          </p:cNvPicPr>
          <p:nvPr/>
        </p:nvPicPr>
        <p:blipFill>
          <a:blip r:embed="rId6" cstate="print"/>
          <a:srcRect/>
          <a:stretch>
            <a:fillRect/>
          </a:stretch>
        </p:blipFill>
        <p:spPr bwMode="auto">
          <a:xfrm>
            <a:off x="6189740" y="2410899"/>
            <a:ext cx="1735543" cy="805735"/>
          </a:xfrm>
          <a:prstGeom prst="rect">
            <a:avLst/>
          </a:prstGeom>
          <a:noFill/>
        </p:spPr>
      </p:pic>
      <p:pic>
        <p:nvPicPr>
          <p:cNvPr id="10" name="Picture 2" descr="C:\Users\marina.r.zhavoronkov\AppData\Local\Microsoft\Windows\Temporary Internet Files\Content.Outlook\T63J9PZC\MASTER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8538" y="1241161"/>
            <a:ext cx="1967089" cy="136084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4"/>
          <p:cNvSpPr>
            <a:spLocks noChangeArrowheads="1"/>
          </p:cNvSpPr>
          <p:nvPr/>
        </p:nvSpPr>
        <p:spPr bwMode="auto">
          <a:xfrm>
            <a:off x="3315908" y="2702908"/>
            <a:ext cx="2417445" cy="2240683"/>
          </a:xfrm>
          <a:prstGeom prst="ellipse">
            <a:avLst/>
          </a:prstGeom>
          <a:solidFill>
            <a:schemeClr val="accent1">
              <a:lumMod val="20000"/>
              <a:lumOff val="80000"/>
            </a:schemeClr>
          </a:solidFill>
          <a:ln w="57150">
            <a:solidFill>
              <a:srgbClr val="002060"/>
            </a:solidFill>
            <a:round/>
            <a:headEnd/>
            <a:tailEnd/>
          </a:ln>
        </p:spPr>
        <p:txBody>
          <a:bodyPr wrap="none" anchor="ctr"/>
          <a:lstStyle/>
          <a:p>
            <a:pPr algn="ctr">
              <a:defRPr/>
            </a:pPr>
            <a:endParaRPr lang="en-US" altLang="en-US" sz="25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endParaRPr lang="en-US" altLang="en-US" sz="10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altLang="en-US" sz="1400" dirty="0">
              <a:latin typeface="Calibri" panose="020F0502020204030204" pitchFamily="34" charset="0"/>
            </a:endParaRPr>
          </a:p>
        </p:txBody>
      </p:sp>
      <p:pic>
        <p:nvPicPr>
          <p:cNvPr id="23" name="Picture 22" descr="&lt;strong&gt;person&lt;/strong&gt;%20standing%20clipar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8610" y="2993779"/>
            <a:ext cx="1084727" cy="1658939"/>
          </a:xfrm>
          <a:prstGeom prst="rect">
            <a:avLst/>
          </a:prstGeom>
        </p:spPr>
      </p:pic>
      <p:sp>
        <p:nvSpPr>
          <p:cNvPr id="7" name="7-Point Star 6"/>
          <p:cNvSpPr/>
          <p:nvPr/>
        </p:nvSpPr>
        <p:spPr>
          <a:xfrm>
            <a:off x="6189740" y="88023"/>
            <a:ext cx="2762443" cy="2251192"/>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Case management is important for service alignment and to avoid duplication! </a:t>
            </a:r>
          </a:p>
        </p:txBody>
      </p:sp>
    </p:spTree>
    <p:extLst>
      <p:ext uri="{BB962C8B-B14F-4D97-AF65-F5344CB8AC3E}">
        <p14:creationId xmlns:p14="http://schemas.microsoft.com/office/powerpoint/2010/main" val="2001067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88923" cy="954348"/>
          </a:xfrm>
        </p:spPr>
        <p:txBody>
          <a:bodyPr/>
          <a:lstStyle/>
          <a:p>
            <a:r>
              <a:rPr lang="en-US" dirty="0">
                <a:solidFill>
                  <a:srgbClr val="223651"/>
                </a:solidFill>
                <a:latin typeface="Century Gothic"/>
              </a:rPr>
              <a:t>Youth Service Delivery Framework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39</a:t>
            </a:fld>
            <a:endParaRPr lang="en-US" dirty="0"/>
          </a:p>
        </p:txBody>
      </p:sp>
      <p:pic>
        <p:nvPicPr>
          <p:cNvPr id="5" name="Picture 2"/>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l="1616" t="11831" r="944"/>
          <a:stretch/>
        </p:blipFill>
        <p:spPr bwMode="auto">
          <a:xfrm>
            <a:off x="0" y="1225119"/>
            <a:ext cx="9142018" cy="4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5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92" y="139614"/>
            <a:ext cx="8568882" cy="954348"/>
          </a:xfrm>
        </p:spPr>
        <p:txBody>
          <a:bodyPr/>
          <a:lstStyle/>
          <a:p>
            <a:r>
              <a:rPr lang="en-US" sz="3200" dirty="0">
                <a:solidFill>
                  <a:srgbClr val="223651"/>
                </a:solidFill>
                <a:latin typeface="Century Gothic"/>
              </a:rPr>
              <a:t>Importance of the Workforce Innovation and Opportunity Act (WIOA)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dirty="0"/>
          </a:p>
        </p:txBody>
      </p:sp>
      <p:sp>
        <p:nvSpPr>
          <p:cNvPr id="4" name="Content Placeholder 3"/>
          <p:cNvSpPr>
            <a:spLocks noGrp="1"/>
          </p:cNvSpPr>
          <p:nvPr>
            <p:ph sz="quarter" idx="10"/>
          </p:nvPr>
        </p:nvSpPr>
        <p:spPr>
          <a:xfrm>
            <a:off x="273587" y="1418693"/>
            <a:ext cx="8229600" cy="3754783"/>
          </a:xfrm>
        </p:spPr>
        <p:txBody>
          <a:bodyPr vert="horz" lIns="91440" tIns="45720" rIns="91440" bIns="45720" rtlCol="0" anchor="t">
            <a:normAutofit/>
          </a:bodyPr>
          <a:lstStyle/>
          <a:p>
            <a:pPr>
              <a:lnSpc>
                <a:spcPct val="100000"/>
              </a:lnSpc>
              <a:buFont typeface="Arial" panose="020B0604020202020204" pitchFamily="34" charset="0"/>
              <a:buChar char="•"/>
            </a:pPr>
            <a:r>
              <a:rPr lang="en-US" sz="2000" dirty="0">
                <a:solidFill>
                  <a:schemeClr val="accent6"/>
                </a:solidFill>
                <a:latin typeface="Century Gothic"/>
              </a:rPr>
              <a:t>WIOA increases access to opportunities for employment, education, training, and support services to individuals, particularly those with barriers to succeed in the labor force.</a:t>
            </a:r>
            <a:endParaRPr lang="en-US" sz="2000" dirty="0">
              <a:solidFill>
                <a:schemeClr val="accent6"/>
              </a:solidFill>
              <a:cs typeface="Calibri"/>
            </a:endParaRPr>
          </a:p>
          <a:p>
            <a:pPr marL="0" indent="0">
              <a:spcBef>
                <a:spcPts val="900"/>
              </a:spcBef>
              <a:buNone/>
            </a:pPr>
            <a:endParaRPr lang="en-US" sz="2000" dirty="0">
              <a:solidFill>
                <a:schemeClr val="accent6"/>
              </a:solidFill>
              <a:latin typeface="Century Gothic" panose="020B0502020202020204" pitchFamily="34" charset="0"/>
            </a:endParaRPr>
          </a:p>
          <a:p>
            <a:pPr>
              <a:buFont typeface="Arial" panose="020B0604020202020204" pitchFamily="34" charset="0"/>
              <a:buChar char="•"/>
            </a:pPr>
            <a:r>
              <a:rPr lang="en-US" sz="2000" dirty="0">
                <a:solidFill>
                  <a:schemeClr val="accent6"/>
                </a:solidFill>
                <a:latin typeface="Century Gothic"/>
              </a:rPr>
              <a:t>WIOA provides funding for local areas to offer programs for in-school and out-of-school youth that provide a pathway to attain a GED, </a:t>
            </a:r>
            <a:r>
              <a:rPr lang="en-US" sz="2000" dirty="0" err="1">
                <a:solidFill>
                  <a:schemeClr val="accent6"/>
                </a:solidFill>
                <a:latin typeface="Century Gothic"/>
              </a:rPr>
              <a:t>HiSET</a:t>
            </a:r>
            <a:r>
              <a:rPr lang="en-US" sz="2000" dirty="0">
                <a:solidFill>
                  <a:schemeClr val="accent6"/>
                </a:solidFill>
                <a:latin typeface="Century Gothic"/>
              </a:rPr>
              <a:t>, high school diploma, higher education, industry-recognized training and a career. </a:t>
            </a:r>
          </a:p>
          <a:p>
            <a:pPr marL="0" indent="0">
              <a:buNone/>
            </a:pPr>
            <a:endParaRPr lang="en-US" sz="1800" dirty="0">
              <a:latin typeface="Century Gothic" panose="020B0502020202020204" pitchFamily="34" charset="0"/>
            </a:endParaRP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167" y="4950064"/>
            <a:ext cx="2510940" cy="86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965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067"/>
            <a:ext cx="7131050" cy="954348"/>
          </a:xfrm>
        </p:spPr>
        <p:txBody>
          <a:bodyPr/>
          <a:lstStyle/>
          <a:p>
            <a:r>
              <a:rPr lang="en-US" dirty="0">
                <a:solidFill>
                  <a:srgbClr val="223651"/>
                </a:solidFill>
                <a:latin typeface="Century Gothic"/>
              </a:rPr>
              <a:t>Thank You</a:t>
            </a:r>
          </a:p>
        </p:txBody>
      </p:sp>
      <p:sp>
        <p:nvSpPr>
          <p:cNvPr id="3" name="Slide Number Placeholder 2"/>
          <p:cNvSpPr>
            <a:spLocks noGrp="1"/>
          </p:cNvSpPr>
          <p:nvPr>
            <p:ph type="sldNum" sz="quarter" idx="4"/>
          </p:nvPr>
        </p:nvSpPr>
        <p:spPr/>
        <p:txBody>
          <a:bodyPr/>
          <a:lstStyle/>
          <a:p>
            <a:fld id="{941BE8DD-6BA1-AD43-8321-0CEB068BCC7D}" type="slidenum">
              <a:rPr lang="en-US" smtClean="0"/>
              <a:pPr/>
              <a:t>40</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742950" lvl="2" indent="-342900" algn="ctr" defTabSz="914400" eaLnBrk="0" fontAlgn="base" hangingPunct="0">
              <a:lnSpc>
                <a:spcPct val="100000"/>
              </a:lnSpc>
              <a:spcBef>
                <a:spcPct val="20000"/>
              </a:spcBef>
              <a:spcAft>
                <a:spcPct val="0"/>
              </a:spcAft>
              <a:buClrTx/>
              <a:buFont typeface="Courier New" panose="02070309020205020404" pitchFamily="49" charset="0"/>
              <a:buChar char="o"/>
            </a:pPr>
            <a:endParaRPr lang="en-US" altLang="en-US" sz="1600" dirty="0">
              <a:solidFill>
                <a:srgbClr val="7F7F7F"/>
              </a:solidFill>
              <a:latin typeface="Century Gothic"/>
            </a:endParaRPr>
          </a:p>
          <a:p>
            <a:pPr marL="742950" lvl="2" indent="-342900" algn="ctr" defTabSz="914400" eaLnBrk="0" fontAlgn="base" hangingPunct="0">
              <a:lnSpc>
                <a:spcPct val="100000"/>
              </a:lnSpc>
              <a:spcBef>
                <a:spcPct val="20000"/>
              </a:spcBef>
              <a:spcAft>
                <a:spcPct val="0"/>
              </a:spcAft>
              <a:buClrTx/>
              <a:buFont typeface="Courier New" panose="02070309020205020404" pitchFamily="49" charset="0"/>
              <a:buChar char="o"/>
            </a:pPr>
            <a:endParaRPr lang="en-US" altLang="en-US" sz="1600" dirty="0">
              <a:solidFill>
                <a:srgbClr val="7F7F7F"/>
              </a:solidFill>
              <a:latin typeface="Century Gothic"/>
            </a:endParaRPr>
          </a:p>
          <a:p>
            <a:pPr marL="742950" lvl="2" indent="-342900" algn="ctr" defTabSz="914400" eaLnBrk="0" fontAlgn="base" hangingPunct="0">
              <a:lnSpc>
                <a:spcPct val="100000"/>
              </a:lnSpc>
              <a:spcBef>
                <a:spcPct val="20000"/>
              </a:spcBef>
              <a:spcAft>
                <a:spcPct val="0"/>
              </a:spcAft>
              <a:buClrTx/>
              <a:buFont typeface="Courier New" panose="02070309020205020404" pitchFamily="49" charset="0"/>
              <a:buChar char="o"/>
            </a:pPr>
            <a:endParaRPr lang="en-US" altLang="en-US" sz="1600" dirty="0">
              <a:solidFill>
                <a:srgbClr val="7F7F7F"/>
              </a:solidFill>
              <a:latin typeface="Century Gothic"/>
            </a:endParaRPr>
          </a:p>
          <a:p>
            <a:pPr marL="742950" lvl="2" indent="-342900" algn="ctr" defTabSz="914400" eaLnBrk="0" fontAlgn="base" hangingPunct="0">
              <a:lnSpc>
                <a:spcPct val="100000"/>
              </a:lnSpc>
              <a:spcBef>
                <a:spcPct val="20000"/>
              </a:spcBef>
              <a:spcAft>
                <a:spcPct val="0"/>
              </a:spcAft>
              <a:buClrTx/>
              <a:buFont typeface="Courier New" panose="02070309020205020404" pitchFamily="49" charset="0"/>
              <a:buChar char="o"/>
            </a:pPr>
            <a:endParaRPr lang="en-US" altLang="en-US" sz="1600" dirty="0">
              <a:solidFill>
                <a:srgbClr val="7F7F7F"/>
              </a:solidFill>
              <a:latin typeface="Century Gothic"/>
            </a:endParaRPr>
          </a:p>
          <a:p>
            <a:pPr marL="400050" lvl="2" indent="0" algn="ctr" defTabSz="914400" eaLnBrk="0" fontAlgn="base" hangingPunct="0">
              <a:lnSpc>
                <a:spcPct val="100000"/>
              </a:lnSpc>
              <a:spcBef>
                <a:spcPct val="20000"/>
              </a:spcBef>
              <a:spcAft>
                <a:spcPct val="0"/>
              </a:spcAft>
              <a:buClrTx/>
              <a:buNone/>
            </a:pPr>
            <a:endParaRPr lang="en-US" altLang="en-US" sz="1600" dirty="0">
              <a:solidFill>
                <a:schemeClr val="accent6"/>
              </a:solidFill>
              <a:latin typeface="Century Gothic"/>
            </a:endParaRPr>
          </a:p>
          <a:p>
            <a:pPr marL="400050" lvl="2" indent="0" defTabSz="914400" eaLnBrk="0" fontAlgn="base" hangingPunct="0">
              <a:lnSpc>
                <a:spcPct val="100000"/>
              </a:lnSpc>
              <a:spcBef>
                <a:spcPct val="20000"/>
              </a:spcBef>
              <a:spcAft>
                <a:spcPct val="0"/>
              </a:spcAft>
              <a:buClrTx/>
              <a:buNone/>
            </a:pPr>
            <a:endParaRPr lang="en-US" altLang="en-US" sz="1600" dirty="0">
              <a:solidFill>
                <a:srgbClr val="7F7F7F"/>
              </a:solidFill>
              <a:latin typeface="Century Gothic"/>
            </a:endParaRPr>
          </a:p>
          <a:p>
            <a:pPr marL="0" indent="0">
              <a:buNone/>
            </a:pPr>
            <a:r>
              <a:rPr lang="en-US" dirty="0"/>
              <a:t>	</a:t>
            </a:r>
            <a:r>
              <a:rPr lang="en-US" sz="3600" dirty="0"/>
              <a:t>				</a:t>
            </a:r>
            <a:r>
              <a:rPr lang="en-US" sz="3600" dirty="0">
                <a:latin typeface="Century Gothic"/>
              </a:rPr>
              <a:t>	Questions????</a:t>
            </a:r>
          </a:p>
        </p:txBody>
      </p:sp>
    </p:spTree>
    <p:extLst>
      <p:ext uri="{BB962C8B-B14F-4D97-AF65-F5344CB8AC3E}">
        <p14:creationId xmlns:p14="http://schemas.microsoft.com/office/powerpoint/2010/main" val="983521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Resources</a:t>
            </a:r>
            <a:r>
              <a:rPr lang="en-US" dirty="0">
                <a:latin typeface="Century Gothic"/>
              </a:rPr>
              <a:t>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41</a:t>
            </a:fld>
            <a:endParaRPr lang="en-US" dirty="0"/>
          </a:p>
        </p:txBody>
      </p:sp>
      <p:sp>
        <p:nvSpPr>
          <p:cNvPr id="5" name="Content Placeholder 3"/>
          <p:cNvSpPr>
            <a:spLocks noGrp="1"/>
          </p:cNvSpPr>
          <p:nvPr>
            <p:ph sz="quarter" idx="10"/>
          </p:nvPr>
        </p:nvSpPr>
        <p:spPr/>
        <p:txBody>
          <a:bodyPr>
            <a:normAutofit/>
          </a:bodyPr>
          <a:lstStyle/>
          <a:p>
            <a:pPr defTabSz="914400" eaLnBrk="0" fontAlgn="base" hangingPunct="0">
              <a:lnSpc>
                <a:spcPct val="100000"/>
              </a:lnSpc>
              <a:spcBef>
                <a:spcPct val="20000"/>
              </a:spcBef>
              <a:spcAft>
                <a:spcPct val="0"/>
              </a:spcAft>
              <a:buClrTx/>
            </a:pPr>
            <a:r>
              <a:rPr lang="en-US" altLang="en-US" sz="2000" dirty="0">
                <a:solidFill>
                  <a:prstClr val="black"/>
                </a:solidFill>
                <a:latin typeface="Century Gothic" panose="020B0502020202020204" pitchFamily="34" charset="0"/>
                <a:hlinkClick r:id="rId3"/>
              </a:rPr>
              <a:t>Massachusetts WIOA Youth Program Page </a:t>
            </a:r>
            <a:endParaRPr lang="en-US" altLang="en-US" sz="2000" dirty="0">
              <a:solidFill>
                <a:prstClr val="black"/>
              </a:solidFill>
              <a:latin typeface="Century Gothic" panose="020B0502020202020204" pitchFamily="34" charset="0"/>
            </a:endParaRPr>
          </a:p>
          <a:p>
            <a:pPr defTabSz="914400" eaLnBrk="0" fontAlgn="base" hangingPunct="0">
              <a:lnSpc>
                <a:spcPct val="100000"/>
              </a:lnSpc>
              <a:spcBef>
                <a:spcPct val="20000"/>
              </a:spcBef>
              <a:spcAft>
                <a:spcPct val="0"/>
              </a:spcAft>
              <a:buClrTx/>
            </a:pPr>
            <a:endParaRPr lang="en-US" altLang="en-US" sz="20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rPr>
              <a:t>WIOA Youth Program Resources – Workforce GPS </a:t>
            </a:r>
          </a:p>
          <a:p>
            <a:pPr lvl="1" indent="-285750" defTabSz="914400" eaLnBrk="0" fontAlgn="base" hangingPunct="0">
              <a:lnSpc>
                <a:spcPct val="100000"/>
              </a:lnSpc>
              <a:spcBef>
                <a:spcPct val="20000"/>
              </a:spcBef>
              <a:spcAft>
                <a:spcPct val="0"/>
              </a:spcAft>
              <a:buClrTx/>
              <a:buFont typeface="Courier New" panose="02070309020205020404" pitchFamily="49" charset="0"/>
              <a:buChar char="o"/>
            </a:pPr>
            <a:r>
              <a:rPr lang="en-US" altLang="en-US" sz="1600" dirty="0">
                <a:solidFill>
                  <a:prstClr val="black"/>
                </a:solidFill>
                <a:latin typeface="Century Gothic" panose="020B0502020202020204" pitchFamily="34" charset="0"/>
                <a:hlinkClick r:id="rId4"/>
              </a:rPr>
              <a:t>https://youth.workforcegps.org/resources/2017/03/22/09/55/WIOA-Youth-Program-Resources-Page</a:t>
            </a:r>
            <a:r>
              <a:rPr lang="en-US" altLang="en-US" sz="1600" dirty="0">
                <a:solidFill>
                  <a:prstClr val="black"/>
                </a:solidFill>
                <a:latin typeface="Century Gothic" panose="020B0502020202020204" pitchFamily="34" charset="0"/>
              </a:rPr>
              <a:t> </a:t>
            </a: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rPr>
              <a:t>Massachusetts Career Information System </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altLang="en-US" sz="1600" dirty="0">
                <a:solidFill>
                  <a:srgbClr val="7F7F7F"/>
                </a:solidFill>
                <a:latin typeface="Century Gothic"/>
                <a:hlinkClick r:id="rId5"/>
              </a:rPr>
              <a:t>http://www.mass.gov/massworkforce/resources/masscis/</a:t>
            </a:r>
            <a:endParaRPr lang="en-US" altLang="en-US" sz="1600" dirty="0">
              <a:solidFill>
                <a:srgbClr val="7F7F7F"/>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a:rPr>
              <a:t>Workforce Innovation and Opportunity Act </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altLang="en-US" sz="1600" dirty="0">
                <a:solidFill>
                  <a:srgbClr val="7F7F7F"/>
                </a:solidFill>
                <a:latin typeface="Century Gothic"/>
                <a:hlinkClick r:id="rId6"/>
              </a:rPr>
              <a:t>https://www.congress.gov/bill/113th-congress/house-bill/803/text</a:t>
            </a:r>
            <a:endParaRPr lang="en-US" altLang="en-US" sz="1600" dirty="0">
              <a:solidFill>
                <a:srgbClr val="7F7F7F"/>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r>
              <a:rPr lang="en-US" altLang="en-US" sz="2000" dirty="0">
                <a:solidFill>
                  <a:prstClr val="black"/>
                </a:solidFill>
                <a:latin typeface="Century Gothic"/>
              </a:rPr>
              <a:t>Workforce Innovation and Opportunity Act: Department of Labor Only – Final Rule </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altLang="en-US" sz="1600" dirty="0">
                <a:solidFill>
                  <a:srgbClr val="7F7F7F"/>
                </a:solidFill>
                <a:latin typeface="Century Gothic"/>
                <a:hlinkClick r:id="rId7"/>
              </a:rPr>
              <a:t>https://www.gpo.gov/fdsys/pkg/FR-2016-08-19/pdf/2016-15975.pdf</a:t>
            </a:r>
            <a:endParaRPr lang="en-US" altLang="en-US" sz="1600" dirty="0">
              <a:solidFill>
                <a:srgbClr val="7F7F7F"/>
              </a:solidFill>
              <a:latin typeface="Century Gothic"/>
            </a:endParaRPr>
          </a:p>
          <a:p>
            <a:pPr marL="742950" lvl="2" indent="-342900" defTabSz="914400" eaLnBrk="0" fontAlgn="base" hangingPunct="0">
              <a:lnSpc>
                <a:spcPct val="100000"/>
              </a:lnSpc>
              <a:spcBef>
                <a:spcPct val="20000"/>
              </a:spcBef>
              <a:spcAft>
                <a:spcPct val="0"/>
              </a:spcAft>
              <a:buClrTx/>
              <a:buFont typeface="Courier New" panose="02070309020205020404" pitchFamily="49" charset="0"/>
              <a:buChar char="o"/>
            </a:pPr>
            <a:endParaRPr lang="en-US" altLang="en-US" sz="1600" dirty="0">
              <a:solidFill>
                <a:srgbClr val="7F7F7F"/>
              </a:solidFill>
              <a:latin typeface="Century Gothic"/>
            </a:endParaRPr>
          </a:p>
          <a:p>
            <a:pPr marL="400050" lvl="2" indent="0" defTabSz="914400" eaLnBrk="0" fontAlgn="base" hangingPunct="0">
              <a:lnSpc>
                <a:spcPct val="100000"/>
              </a:lnSpc>
              <a:spcBef>
                <a:spcPct val="20000"/>
              </a:spcBef>
              <a:spcAft>
                <a:spcPct val="0"/>
              </a:spcAft>
              <a:buClrTx/>
              <a:buNone/>
            </a:pPr>
            <a:endParaRPr lang="en-US" altLang="en-US" sz="1600" dirty="0">
              <a:solidFill>
                <a:srgbClr val="7F7F7F"/>
              </a:solidFill>
              <a:latin typeface="Century Gothic"/>
            </a:endParaRPr>
          </a:p>
          <a:p>
            <a:endParaRPr lang="en-US" dirty="0"/>
          </a:p>
        </p:txBody>
      </p:sp>
    </p:spTree>
    <p:extLst>
      <p:ext uri="{BB962C8B-B14F-4D97-AF65-F5344CB8AC3E}">
        <p14:creationId xmlns:p14="http://schemas.microsoft.com/office/powerpoint/2010/main" val="348816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cap="small" dirty="0">
                <a:solidFill>
                  <a:srgbClr val="223651"/>
                </a:solidFill>
                <a:latin typeface="Century Gothic"/>
              </a:rPr>
              <a:t>Out of School Youth Eligibility</a:t>
            </a:r>
            <a:endParaRPr lang="en-US" cap="small"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dirty="0"/>
          </a:p>
        </p:txBody>
      </p:sp>
      <p:sp>
        <p:nvSpPr>
          <p:cNvPr id="4" name="Content Placeholder 3"/>
          <p:cNvSpPr>
            <a:spLocks noGrp="1"/>
          </p:cNvSpPr>
          <p:nvPr>
            <p:ph sz="quarter" idx="10"/>
          </p:nvPr>
        </p:nvSpPr>
        <p:spPr>
          <a:xfrm>
            <a:off x="282767" y="1317705"/>
            <a:ext cx="8514201" cy="4847288"/>
          </a:xfrm>
        </p:spPr>
        <p:txBody>
          <a:bodyPr vert="horz" lIns="91440" tIns="45720" rIns="91440" bIns="45720" rtlCol="0" anchor="t">
            <a:normAutofit fontScale="92500" lnSpcReduction="10000"/>
          </a:bodyPr>
          <a:lstStyle/>
          <a:p>
            <a:pPr defTabSz="914400" fontAlgn="base">
              <a:lnSpc>
                <a:spcPct val="100000"/>
              </a:lnSpc>
              <a:spcBef>
                <a:spcPct val="20000"/>
              </a:spcBef>
              <a:spcAft>
                <a:spcPct val="0"/>
              </a:spcAft>
              <a:buClrTx/>
            </a:pPr>
            <a:r>
              <a:rPr lang="en-US" altLang="en-US" sz="1700" dirty="0">
                <a:solidFill>
                  <a:srgbClr val="000000"/>
                </a:solidFill>
                <a:latin typeface="Century Gothic"/>
              </a:rPr>
              <a:t>US Citizen </a:t>
            </a:r>
            <a:r>
              <a:rPr lang="en-US" altLang="en-US" sz="1700" b="1" dirty="0">
                <a:solidFill>
                  <a:srgbClr val="000000"/>
                </a:solidFill>
                <a:latin typeface="Century Gothic"/>
              </a:rPr>
              <a:t>OR </a:t>
            </a:r>
            <a:r>
              <a:rPr lang="en-US" altLang="en-US" sz="1700" dirty="0">
                <a:solidFill>
                  <a:srgbClr val="000000"/>
                </a:solidFill>
                <a:latin typeface="Century Gothic"/>
              </a:rPr>
              <a:t>Work Eligible </a:t>
            </a:r>
            <a:r>
              <a:rPr lang="en-US" altLang="en-US" sz="1700" b="1" dirty="0">
                <a:solidFill>
                  <a:srgbClr val="000000"/>
                </a:solidFill>
                <a:latin typeface="Century Gothic"/>
              </a:rPr>
              <a:t>AND </a:t>
            </a:r>
            <a:r>
              <a:rPr lang="en-US" altLang="en-US" sz="1700" dirty="0">
                <a:solidFill>
                  <a:srgbClr val="000000"/>
                </a:solidFill>
                <a:latin typeface="Century Gothic"/>
              </a:rPr>
              <a:t>Selective Service Compliant</a:t>
            </a:r>
            <a:r>
              <a:rPr lang="en-US" altLang="en-US" sz="1700" b="1" dirty="0">
                <a:solidFill>
                  <a:srgbClr val="000000"/>
                </a:solidFill>
                <a:latin typeface="Century Gothic"/>
              </a:rPr>
              <a:t> AND</a:t>
            </a:r>
          </a:p>
          <a:p>
            <a:pPr defTabSz="914400" fontAlgn="base">
              <a:lnSpc>
                <a:spcPct val="100000"/>
              </a:lnSpc>
              <a:spcBef>
                <a:spcPct val="20000"/>
              </a:spcBef>
              <a:spcAft>
                <a:spcPct val="0"/>
              </a:spcAft>
              <a:buClrTx/>
            </a:pPr>
            <a:r>
              <a:rPr lang="en-US" altLang="en-US" sz="1700" dirty="0">
                <a:solidFill>
                  <a:srgbClr val="000000"/>
                </a:solidFill>
                <a:latin typeface="Century Gothic"/>
              </a:rPr>
              <a:t>Not attending school </a:t>
            </a:r>
            <a:r>
              <a:rPr lang="en-US" altLang="en-US" sz="1700" b="1" dirty="0">
                <a:solidFill>
                  <a:srgbClr val="000000"/>
                </a:solidFill>
                <a:latin typeface="Century Gothic"/>
              </a:rPr>
              <a:t>AND</a:t>
            </a:r>
          </a:p>
          <a:p>
            <a:pPr lvl="0" defTabSz="914400" fontAlgn="base">
              <a:lnSpc>
                <a:spcPct val="100000"/>
              </a:lnSpc>
              <a:spcBef>
                <a:spcPct val="20000"/>
              </a:spcBef>
              <a:spcAft>
                <a:spcPct val="0"/>
              </a:spcAft>
              <a:buClrTx/>
            </a:pPr>
            <a:r>
              <a:rPr lang="en-US" altLang="en-US" sz="1700" dirty="0">
                <a:solidFill>
                  <a:srgbClr val="000000"/>
                </a:solidFill>
                <a:latin typeface="Century Gothic"/>
              </a:rPr>
              <a:t>16 - 24 years at the time of enrollment </a:t>
            </a:r>
            <a:r>
              <a:rPr lang="en-US" altLang="en-US" sz="1700" b="1" dirty="0">
                <a:solidFill>
                  <a:srgbClr val="000000"/>
                </a:solidFill>
                <a:latin typeface="Century Gothic"/>
              </a:rPr>
              <a:t>AND</a:t>
            </a:r>
            <a:r>
              <a:rPr lang="en-US" altLang="en-US" sz="1700" dirty="0">
                <a:solidFill>
                  <a:srgbClr val="000000"/>
                </a:solidFill>
                <a:latin typeface="Century Gothic"/>
              </a:rPr>
              <a:t>,</a:t>
            </a:r>
          </a:p>
          <a:p>
            <a:pPr lvl="0" defTabSz="914400" fontAlgn="base">
              <a:lnSpc>
                <a:spcPct val="100000"/>
              </a:lnSpc>
              <a:spcBef>
                <a:spcPct val="20000"/>
              </a:spcBef>
              <a:spcAft>
                <a:spcPct val="0"/>
              </a:spcAft>
              <a:buClrTx/>
            </a:pPr>
            <a:r>
              <a:rPr lang="en-US" altLang="en-US" sz="1700" dirty="0">
                <a:solidFill>
                  <a:srgbClr val="000000"/>
                </a:solidFill>
                <a:latin typeface="Century Gothic"/>
              </a:rPr>
              <a:t>One or more of the following:</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School dropout</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Within the age of compulsory school* attendance, but has not attended school for at least the most recent complete school year calendar quarter </a:t>
            </a:r>
            <a:r>
              <a:rPr lang="en-US" altLang="en-US" sz="1700" b="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HS Grad/</a:t>
            </a:r>
            <a:r>
              <a:rPr lang="en-US" altLang="en-US" sz="1700" dirty="0" err="1">
                <a:solidFill>
                  <a:srgbClr val="000000"/>
                </a:solidFill>
                <a:latin typeface="Century Gothic"/>
              </a:rPr>
              <a:t>HiSET</a:t>
            </a:r>
            <a:r>
              <a:rPr lang="en-US" altLang="en-US" sz="1700" dirty="0">
                <a:solidFill>
                  <a:srgbClr val="000000"/>
                </a:solidFill>
                <a:latin typeface="Century Gothic"/>
              </a:rPr>
              <a:t> who is </a:t>
            </a:r>
            <a:r>
              <a:rPr lang="en-US" altLang="en-US" sz="1700" i="1" u="sng" dirty="0">
                <a:solidFill>
                  <a:srgbClr val="000000"/>
                </a:solidFill>
                <a:latin typeface="Century Gothic"/>
              </a:rPr>
              <a:t>low-income</a:t>
            </a:r>
            <a:r>
              <a:rPr lang="en-US" altLang="en-US" sz="1700" dirty="0">
                <a:solidFill>
                  <a:srgbClr val="000000"/>
                </a:solidFill>
                <a:latin typeface="Century Gothic"/>
              </a:rPr>
              <a:t> and basic skills deficient or an English language learner </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An offender </a:t>
            </a:r>
            <a:r>
              <a:rPr lang="en-US" altLang="en-US" sz="1700" b="1" dirty="0">
                <a:solidFill>
                  <a:srgbClr val="000000"/>
                </a:solidFill>
                <a:latin typeface="Century Gothic"/>
              </a:rPr>
              <a:t> </a:t>
            </a:r>
            <a:endParaRPr lang="en-US" altLang="en-US" sz="1700" dirty="0">
              <a:solidFill>
                <a:srgbClr val="000000"/>
              </a:solidFill>
              <a:latin typeface="Century Gothic"/>
            </a:endParaRP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Pregnant or parenting</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An individual with a disability  </a:t>
            </a:r>
            <a:r>
              <a:rPr lang="en-US" altLang="en-US" sz="1700" i="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mj-lt"/>
              <a:buAutoNum type="arabicPeriod"/>
            </a:pPr>
            <a:r>
              <a:rPr lang="en-US" altLang="en-US" sz="1700" i="1" u="sng" dirty="0">
                <a:solidFill>
                  <a:srgbClr val="000000"/>
                </a:solidFill>
                <a:latin typeface="Century Gothic"/>
              </a:rPr>
              <a:t>Low-income</a:t>
            </a:r>
            <a:r>
              <a:rPr lang="en-US" altLang="en-US" sz="1700" dirty="0">
                <a:solidFill>
                  <a:srgbClr val="000000"/>
                </a:solidFill>
                <a:latin typeface="Century Gothic"/>
              </a:rPr>
              <a:t> individual who requires additional assistance to enter or complete an educational program or to secure or hold employment</a:t>
            </a:r>
          </a:p>
          <a:p>
            <a:pPr marL="457200" lvl="1" indent="0" defTabSz="914400" fontAlgn="base">
              <a:lnSpc>
                <a:spcPct val="100000"/>
              </a:lnSpc>
              <a:spcBef>
                <a:spcPct val="20000"/>
              </a:spcBef>
              <a:spcAft>
                <a:spcPct val="0"/>
              </a:spcAft>
              <a:buClrTx/>
              <a:buNone/>
            </a:pPr>
            <a:endParaRPr lang="en-US" altLang="en-US" sz="1400" dirty="0">
              <a:solidFill>
                <a:srgbClr val="000000"/>
              </a:solidFill>
              <a:latin typeface="Century Gothic"/>
            </a:endParaRPr>
          </a:p>
          <a:p>
            <a:pPr marL="457200" lvl="1" indent="0" defTabSz="914400" fontAlgn="base">
              <a:lnSpc>
                <a:spcPct val="100000"/>
              </a:lnSpc>
              <a:spcBef>
                <a:spcPct val="20000"/>
              </a:spcBef>
              <a:spcAft>
                <a:spcPct val="0"/>
              </a:spcAft>
              <a:buClrTx/>
              <a:buNone/>
            </a:pPr>
            <a:r>
              <a:rPr lang="en-US" altLang="en-US" sz="1300" dirty="0">
                <a:solidFill>
                  <a:srgbClr val="000000"/>
                </a:solidFill>
                <a:latin typeface="Century Gothic"/>
              </a:rPr>
              <a:t>* Compulsory school age means the age in which you are required to attend school. In Massachusetts students must attend school until the age of 16.  </a:t>
            </a:r>
          </a:p>
          <a:p>
            <a:endParaRPr lang="en-US" dirty="0">
              <a:solidFill>
                <a:srgbClr val="000000"/>
              </a:solidFill>
              <a:cs typeface="Calibri"/>
            </a:endParaRPr>
          </a:p>
        </p:txBody>
      </p:sp>
    </p:spTree>
    <p:extLst>
      <p:ext uri="{BB962C8B-B14F-4D97-AF65-F5344CB8AC3E}">
        <p14:creationId xmlns:p14="http://schemas.microsoft.com/office/powerpoint/2010/main" val="316966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77652" cy="954348"/>
          </a:xfrm>
        </p:spPr>
        <p:txBody>
          <a:bodyPr/>
          <a:lstStyle/>
          <a:p>
            <a:r>
              <a:rPr lang="en-US" dirty="0">
                <a:solidFill>
                  <a:srgbClr val="223651"/>
                </a:solidFill>
                <a:latin typeface="Century Gothic"/>
              </a:rPr>
              <a:t>When is low-income </a:t>
            </a:r>
            <a:r>
              <a:rPr lang="en-US" b="1" u="sng" dirty="0">
                <a:solidFill>
                  <a:srgbClr val="223651"/>
                </a:solidFill>
                <a:latin typeface="Century Gothic"/>
              </a:rPr>
              <a:t>not</a:t>
            </a:r>
            <a:r>
              <a:rPr lang="en-US" dirty="0">
                <a:solidFill>
                  <a:srgbClr val="223651"/>
                </a:solidFill>
                <a:latin typeface="Century Gothic"/>
              </a:rPr>
              <a:t> an eligibility criteria for OSY?</a:t>
            </a: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dirty="0"/>
          </a:p>
        </p:txBody>
      </p:sp>
      <p:sp>
        <p:nvSpPr>
          <p:cNvPr id="4" name="Content Placeholder 3"/>
          <p:cNvSpPr>
            <a:spLocks noGrp="1"/>
          </p:cNvSpPr>
          <p:nvPr>
            <p:ph sz="quarter" idx="10"/>
          </p:nvPr>
        </p:nvSpPr>
        <p:spPr>
          <a:xfrm>
            <a:off x="245534" y="1317705"/>
            <a:ext cx="8642349" cy="4870031"/>
          </a:xfrm>
        </p:spPr>
        <p:txBody>
          <a:bodyPr vert="horz" lIns="91440" tIns="45720" rIns="91440" bIns="45720" rtlCol="0" anchor="t">
            <a:normAutofit fontScale="25000" lnSpcReduction="20000"/>
          </a:bodyPr>
          <a:lstStyle/>
          <a:p>
            <a:pPr marL="342900" indent="-342900" defTabSz="914400">
              <a:lnSpc>
                <a:spcPct val="120000"/>
              </a:lnSpc>
              <a:spcBef>
                <a:spcPct val="20000"/>
              </a:spcBef>
              <a:spcAft>
                <a:spcPct val="0"/>
              </a:spcAft>
              <a:buClrTx/>
              <a:buFont typeface="Arial" pitchFamily="34" charset="0"/>
              <a:buChar char="•"/>
            </a:pPr>
            <a:r>
              <a:rPr lang="en-US" sz="6400" dirty="0">
                <a:solidFill>
                  <a:schemeClr val="accent6"/>
                </a:solidFill>
                <a:latin typeface="Century Gothic"/>
              </a:rPr>
              <a:t>Majority of OSY are not required to be low-income to be eligible for WIOA services.</a:t>
            </a:r>
          </a:p>
          <a:p>
            <a:pPr marL="342900" indent="-342900" defTabSz="914400">
              <a:lnSpc>
                <a:spcPct val="120000"/>
              </a:lnSpc>
              <a:spcBef>
                <a:spcPct val="20000"/>
              </a:spcBef>
              <a:spcAft>
                <a:spcPct val="0"/>
              </a:spcAft>
              <a:buClrTx/>
              <a:buFont typeface="Arial" pitchFamily="34" charset="0"/>
              <a:buChar char="•"/>
            </a:pPr>
            <a:r>
              <a:rPr lang="en-US" sz="6400" dirty="0">
                <a:solidFill>
                  <a:schemeClr val="accent6"/>
                </a:solidFill>
                <a:latin typeface="Century Gothic"/>
              </a:rPr>
              <a:t>OSY are </a:t>
            </a:r>
            <a:r>
              <a:rPr lang="en-US" sz="6400" u="sng" dirty="0">
                <a:solidFill>
                  <a:schemeClr val="accent6"/>
                </a:solidFill>
                <a:latin typeface="Century Gothic"/>
              </a:rPr>
              <a:t>not required </a:t>
            </a:r>
            <a:r>
              <a:rPr lang="en-US" sz="6400" dirty="0">
                <a:solidFill>
                  <a:schemeClr val="accent6"/>
                </a:solidFill>
                <a:latin typeface="Century Gothic"/>
              </a:rPr>
              <a:t>to be low-income if they are: a US Citizen or work eligible, not attending school, 16 - 24 years old and meet one or more of the following criteria: </a:t>
            </a:r>
            <a:endParaRPr lang="en-US" sz="6400" dirty="0">
              <a:solidFill>
                <a:schemeClr val="accent6"/>
              </a:solidFill>
              <a:latin typeface="Century Gothic"/>
              <a:cs typeface="Calibri"/>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School dropout</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Within the age of compulsory school attendance, but has not attended school for at least the most recent complete school year calendar quarter </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offender </a:t>
            </a:r>
            <a:r>
              <a:rPr lang="en-US" altLang="en-US" sz="6400" b="1" dirty="0">
                <a:solidFill>
                  <a:schemeClr val="accent6"/>
                </a:solidFill>
                <a:latin typeface="Century Gothic"/>
              </a:rPr>
              <a:t> </a:t>
            </a:r>
            <a:endParaRPr lang="en-US" altLang="en-US" sz="6400" dirty="0">
              <a:solidFill>
                <a:schemeClr val="accent6"/>
              </a:solidFill>
              <a:latin typeface="Century Gothic"/>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Homeless individual, a homeless child or youth, or a runaway</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In foster care or has aged out of the foster care system</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Pregnant or parenting</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individual with a disability  </a:t>
            </a:r>
            <a:r>
              <a:rPr lang="en-US" altLang="en-US" sz="5600" i="1" dirty="0">
                <a:solidFill>
                  <a:schemeClr val="accent6"/>
                </a:solidFill>
                <a:latin typeface="Century Gothic"/>
              </a:rPr>
              <a:t> </a:t>
            </a:r>
            <a:endParaRPr lang="en-US" altLang="en-US" sz="4800" dirty="0">
              <a:solidFill>
                <a:schemeClr val="accent6"/>
              </a:solidFill>
              <a:latin typeface="Century Gothic"/>
            </a:endParaRPr>
          </a:p>
          <a:p>
            <a:pPr marL="0" indent="0" defTabSz="914400" fontAlgn="base">
              <a:lnSpc>
                <a:spcPct val="120000"/>
              </a:lnSpc>
              <a:spcBef>
                <a:spcPct val="20000"/>
              </a:spcBef>
              <a:spcAft>
                <a:spcPct val="0"/>
              </a:spcAft>
              <a:buClrTx/>
              <a:buNone/>
            </a:pPr>
            <a:endParaRPr lang="en-US" altLang="en-US" sz="3200" dirty="0">
              <a:solidFill>
                <a:schemeClr val="accent6"/>
              </a:solidFill>
              <a:latin typeface="Century Gothic"/>
            </a:endParaRPr>
          </a:p>
          <a:p>
            <a:pPr marL="0" lvl="0" indent="0" defTabSz="914400">
              <a:lnSpc>
                <a:spcPct val="120000"/>
              </a:lnSpc>
              <a:spcBef>
                <a:spcPct val="20000"/>
              </a:spcBef>
              <a:spcAft>
                <a:spcPct val="0"/>
              </a:spcAft>
              <a:buClrTx/>
              <a:buNone/>
            </a:pPr>
            <a:r>
              <a:rPr lang="en-US" altLang="en-US" sz="6400" dirty="0">
                <a:solidFill>
                  <a:schemeClr val="accent6"/>
                </a:solidFill>
                <a:latin typeface="Century Gothic"/>
              </a:rPr>
              <a:t>Examples:</a:t>
            </a:r>
            <a:endParaRPr lang="en-US" sz="6400" dirty="0">
              <a:solidFill>
                <a:schemeClr val="accent6"/>
              </a:solidFill>
            </a:endParaRP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high school dropout</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high school graduate that has a disability</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a:t>
            </a:r>
            <a:r>
              <a:rPr lang="en-US" altLang="en-US" sz="6400" dirty="0" err="1">
                <a:solidFill>
                  <a:schemeClr val="accent6"/>
                </a:solidFill>
                <a:latin typeface="Century Gothic"/>
              </a:rPr>
              <a:t>HiSET</a:t>
            </a:r>
            <a:r>
              <a:rPr lang="en-US" altLang="en-US" sz="6400" dirty="0">
                <a:solidFill>
                  <a:schemeClr val="accent6"/>
                </a:solidFill>
                <a:latin typeface="Century Gothic"/>
              </a:rPr>
              <a:t> recipient that is an offender</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a:t>
            </a:r>
            <a:r>
              <a:rPr lang="en-US" altLang="en-US" sz="6400" dirty="0" err="1">
                <a:solidFill>
                  <a:schemeClr val="accent6"/>
                </a:solidFill>
                <a:latin typeface="Century Gothic"/>
              </a:rPr>
              <a:t>HiSET</a:t>
            </a:r>
            <a:r>
              <a:rPr lang="en-US" altLang="en-US" sz="6400" dirty="0">
                <a:solidFill>
                  <a:schemeClr val="accent6"/>
                </a:solidFill>
                <a:latin typeface="Century Gothic"/>
              </a:rPr>
              <a:t> recipient that is pregnant or a parent</a:t>
            </a:r>
          </a:p>
          <a:p>
            <a:pPr marL="0" lvl="0" indent="0" defTabSz="914400" fontAlgn="base">
              <a:lnSpc>
                <a:spcPct val="120000"/>
              </a:lnSpc>
              <a:spcBef>
                <a:spcPts val="1400"/>
              </a:spcBef>
              <a:buClrTx/>
              <a:buNone/>
            </a:pPr>
            <a:r>
              <a:rPr lang="en-US" altLang="en-US" dirty="0">
                <a:latin typeface="Century Gothic"/>
              </a:rPr>
              <a:t>				</a:t>
            </a:r>
          </a:p>
          <a:p>
            <a:endParaRPr lang="en-US" dirty="0"/>
          </a:p>
        </p:txBody>
      </p:sp>
    </p:spTree>
    <p:extLst>
      <p:ext uri="{BB962C8B-B14F-4D97-AF65-F5344CB8AC3E}">
        <p14:creationId xmlns:p14="http://schemas.microsoft.com/office/powerpoint/2010/main" val="516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When </a:t>
            </a:r>
            <a:r>
              <a:rPr lang="en-US" b="1" u="sng" dirty="0">
                <a:solidFill>
                  <a:srgbClr val="223651"/>
                </a:solidFill>
                <a:latin typeface="Century Gothic"/>
              </a:rPr>
              <a:t>is</a:t>
            </a:r>
            <a:r>
              <a:rPr lang="en-US" dirty="0">
                <a:solidFill>
                  <a:srgbClr val="223651"/>
                </a:solidFill>
                <a:latin typeface="Century Gothic"/>
              </a:rPr>
              <a:t> low-income an eligibility criteria for OSY?</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dirty="0"/>
          </a:p>
        </p:txBody>
      </p:sp>
      <p:sp>
        <p:nvSpPr>
          <p:cNvPr id="4" name="Content Placeholder 3"/>
          <p:cNvSpPr>
            <a:spLocks noGrp="1"/>
          </p:cNvSpPr>
          <p:nvPr>
            <p:ph sz="quarter" idx="10"/>
          </p:nvPr>
        </p:nvSpPr>
        <p:spPr>
          <a:xfrm>
            <a:off x="246043" y="1464596"/>
            <a:ext cx="8229600" cy="4525963"/>
          </a:xfrm>
        </p:spPr>
        <p:txBody>
          <a:bodyPr vert="horz" lIns="91440" tIns="45720" rIns="91440" bIns="45720" rtlCol="0" anchor="t">
            <a:normAutofit fontScale="85000" lnSpcReduction="10000"/>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900" dirty="0">
                <a:latin typeface="Century Gothic"/>
              </a:rPr>
              <a:t>OSY </a:t>
            </a:r>
            <a:r>
              <a:rPr lang="en-US" sz="1900" u="sng" dirty="0">
                <a:latin typeface="Century Gothic"/>
              </a:rPr>
              <a:t>are</a:t>
            </a:r>
            <a:r>
              <a:rPr lang="en-US" sz="1900" dirty="0">
                <a:latin typeface="Century Gothic"/>
              </a:rPr>
              <a:t> required to be </a:t>
            </a:r>
            <a:r>
              <a:rPr lang="en-US" sz="1900" u="sng" dirty="0">
                <a:latin typeface="Century Gothic"/>
              </a:rPr>
              <a:t>low-income</a:t>
            </a:r>
            <a:r>
              <a:rPr lang="en-US" sz="1900" dirty="0">
                <a:latin typeface="Century Gothic"/>
              </a:rPr>
              <a:t> if they are:  a US citizen or work eligible, not attending school, 16 - 24 years old meets one of the following criteria: </a:t>
            </a:r>
            <a:endParaRPr lang="en-US" sz="19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High School Graduate/</a:t>
            </a:r>
            <a:r>
              <a:rPr lang="en-US" sz="1900" dirty="0" err="1">
                <a:latin typeface="Century Gothic"/>
              </a:rPr>
              <a:t>HiSET</a:t>
            </a:r>
            <a:r>
              <a:rPr lang="en-US" sz="1900" dirty="0">
                <a:latin typeface="Century Gothic"/>
              </a:rPr>
              <a:t> </a:t>
            </a:r>
            <a:r>
              <a:rPr lang="en-US" sz="1900" dirty="0" err="1">
                <a:latin typeface="Century Gothic"/>
              </a:rPr>
              <a:t>recipiant</a:t>
            </a:r>
            <a:r>
              <a:rPr lang="en-US" sz="1900" dirty="0">
                <a:latin typeface="Century Gothic"/>
              </a:rPr>
              <a:t> and basic skills deficient or an English language learner</a:t>
            </a:r>
          </a:p>
          <a:p>
            <a:pPr marL="742950" lvl="1" indent="-285750" defTabSz="914400" eaLnBrk="0" fontAlgn="base" hangingPunct="0">
              <a:lnSpc>
                <a:spcPct val="100000"/>
              </a:lnSpc>
              <a:spcBef>
                <a:spcPct val="20000"/>
              </a:spcBef>
              <a:spcAft>
                <a:spcPct val="0"/>
              </a:spcAft>
              <a:buClrTx/>
              <a:buFont typeface="Courier New" pitchFamily="49" charset="0"/>
              <a:buChar char="o"/>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Individual who requires additional assistance to enter or complete an educational program or to secure or hold employment</a:t>
            </a:r>
          </a:p>
          <a:p>
            <a:pPr marL="914400" lvl="2" indent="0" defTabSz="914400" eaLnBrk="0" fontAlgn="base" hangingPunct="0">
              <a:lnSpc>
                <a:spcPct val="100000"/>
              </a:lnSpc>
              <a:spcBef>
                <a:spcPct val="20000"/>
              </a:spcBef>
              <a:spcAft>
                <a:spcPct val="0"/>
              </a:spcAft>
              <a:buClrTx/>
              <a:buNone/>
            </a:pPr>
            <a:endParaRPr lang="en-US" sz="1200" dirty="0">
              <a:solidFill>
                <a:prstClr val="black"/>
              </a:solidFill>
              <a:latin typeface="Century Gothic"/>
            </a:endParaRPr>
          </a:p>
          <a:p>
            <a:pPr marL="0" indent="0" defTabSz="914400" eaLnBrk="0" fontAlgn="base" hangingPunct="0">
              <a:lnSpc>
                <a:spcPct val="100000"/>
              </a:lnSpc>
              <a:spcBef>
                <a:spcPct val="20000"/>
              </a:spcBef>
              <a:spcAft>
                <a:spcPct val="0"/>
              </a:spcAft>
              <a:buClrTx/>
              <a:buNone/>
            </a:pPr>
            <a:r>
              <a:rPr lang="en-US" sz="1900" dirty="0">
                <a:latin typeface="Century Gothic"/>
              </a:rPr>
              <a:t>Examples: </a:t>
            </a:r>
          </a:p>
          <a:p>
            <a:pPr marL="793750" lvl="1" indent="-342900" defTabSz="914400" eaLnBrk="0" fontAlgn="base" hangingPunct="0">
              <a:lnSpc>
                <a:spcPct val="100000"/>
              </a:lnSpc>
              <a:spcBef>
                <a:spcPct val="20000"/>
              </a:spcBef>
              <a:spcAft>
                <a:spcPct val="0"/>
              </a:spcAft>
              <a:buClrTx/>
              <a:buFont typeface="+mj-lt"/>
              <a:buAutoNum type="arabicPeriod"/>
            </a:pPr>
            <a:endParaRPr lang="en-US" sz="1900" dirty="0">
              <a:solidFill>
                <a:prstClr val="black"/>
              </a:solidFill>
              <a:latin typeface="Century Gothic"/>
            </a:endParaRPr>
          </a:p>
          <a:p>
            <a:pPr marL="793750" lvl="1" indent="-342900" defTabSz="914400" eaLnBrk="0" fontAlgn="base" hangingPunct="0">
              <a:lnSpc>
                <a:spcPct val="100000"/>
              </a:lnSpc>
              <a:spcBef>
                <a:spcPct val="20000"/>
              </a:spcBef>
              <a:spcAft>
                <a:spcPct val="0"/>
              </a:spcAft>
              <a:buClrTx/>
              <a:buFont typeface="+mj-lt"/>
              <a:buAutoNum type="arabicPeriod"/>
            </a:pPr>
            <a:r>
              <a:rPr lang="en-US" sz="1900" dirty="0">
                <a:latin typeface="Century Gothic"/>
              </a:rPr>
              <a:t>A </a:t>
            </a:r>
            <a:r>
              <a:rPr lang="en-US" sz="1900" dirty="0" err="1">
                <a:latin typeface="Century Gothic"/>
              </a:rPr>
              <a:t>HiSET</a:t>
            </a:r>
            <a:r>
              <a:rPr lang="en-US" sz="1900" dirty="0">
                <a:latin typeface="Century Gothic"/>
              </a:rPr>
              <a:t> recipient that is an English language learner and does not have any of the other 7 OSY barriers. </a:t>
            </a:r>
          </a:p>
          <a:p>
            <a:pPr marL="793750" lvl="1" indent="-342900" defTabSz="914400" eaLnBrk="0" fontAlgn="base" hangingPunct="0">
              <a:lnSpc>
                <a:spcPct val="100000"/>
              </a:lnSpc>
              <a:spcBef>
                <a:spcPct val="20000"/>
              </a:spcBef>
              <a:spcAft>
                <a:spcPct val="0"/>
              </a:spcAft>
              <a:buClrTx/>
              <a:buFont typeface="+mj-lt"/>
              <a:buAutoNum type="arabicPeriod"/>
            </a:pPr>
            <a:endParaRPr lang="en-US" sz="1900" dirty="0">
              <a:solidFill>
                <a:prstClr val="black"/>
              </a:solidFill>
              <a:latin typeface="Century Gothic"/>
            </a:endParaRPr>
          </a:p>
          <a:p>
            <a:pPr marL="793750" lvl="1" indent="-342900" defTabSz="914400" eaLnBrk="0" fontAlgn="base" hangingPunct="0">
              <a:lnSpc>
                <a:spcPct val="100000"/>
              </a:lnSpc>
              <a:spcBef>
                <a:spcPct val="20000"/>
              </a:spcBef>
              <a:spcAft>
                <a:spcPct val="0"/>
              </a:spcAft>
              <a:buClrTx/>
              <a:buFont typeface="+mj-lt"/>
              <a:buAutoNum type="arabicPeriod"/>
            </a:pPr>
            <a:r>
              <a:rPr lang="en-US" sz="1900" dirty="0">
                <a:latin typeface="Century Gothic"/>
              </a:rPr>
              <a:t>A high school graduate or a </a:t>
            </a:r>
            <a:r>
              <a:rPr lang="en-US" sz="1900" dirty="0" err="1">
                <a:latin typeface="Century Gothic"/>
              </a:rPr>
              <a:t>HiSET</a:t>
            </a:r>
            <a:r>
              <a:rPr lang="en-US" sz="1900" dirty="0">
                <a:latin typeface="Century Gothic"/>
              </a:rPr>
              <a:t> recipient that is not basic skills deficient or an English language learner and does not have any of the other 7 OSY barriers but meets the locally defined definition of a youth requiring additional assistance. </a:t>
            </a:r>
          </a:p>
          <a:p>
            <a:endParaRPr lang="en-US" sz="1900" dirty="0"/>
          </a:p>
        </p:txBody>
      </p:sp>
    </p:spTree>
    <p:extLst>
      <p:ext uri="{BB962C8B-B14F-4D97-AF65-F5344CB8AC3E}">
        <p14:creationId xmlns:p14="http://schemas.microsoft.com/office/powerpoint/2010/main" val="1887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223651"/>
                </a:solidFill>
                <a:latin typeface="Century Gothic"/>
              </a:rPr>
              <a:t>In School Youth Eligibility</a:t>
            </a:r>
            <a:endParaRPr lang="en-US"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342900" indent="-342900"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US Citizenship OR Work Eligible AND Selective Service Compliance</a:t>
            </a:r>
          </a:p>
          <a:p>
            <a:pPr marL="342900" indent="-342900"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In School AND 14 – 21 years old </a:t>
            </a:r>
          </a:p>
          <a:p>
            <a:pPr marL="342900" lvl="0" indent="-342900" defTabSz="914400" fontAlgn="base">
              <a:lnSpc>
                <a:spcPct val="100000"/>
              </a:lnSpc>
              <a:spcBef>
                <a:spcPct val="20000"/>
              </a:spcBef>
              <a:spcAft>
                <a:spcPct val="0"/>
              </a:spcAft>
              <a:buClrTx/>
              <a:buFont typeface="Arial" pitchFamily="34" charset="0"/>
              <a:buChar char="•"/>
            </a:pPr>
            <a:r>
              <a:rPr lang="en-US" altLang="en-US" sz="1600" u="sng" dirty="0">
                <a:solidFill>
                  <a:srgbClr val="223651"/>
                </a:solidFill>
                <a:latin typeface="Century Gothic"/>
              </a:rPr>
              <a:t>Low Income</a:t>
            </a:r>
          </a:p>
          <a:p>
            <a:pPr marL="342900" lvl="0" indent="-342900"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One or more of the following:</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Basic skills deficient</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English language learner</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An offender</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Pregnant or parenting</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Individual with a Disability </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Requires additional assistance to enter or </a:t>
            </a:r>
            <a:br>
              <a:rPr lang="en-US" altLang="en-US" sz="1600" dirty="0">
                <a:solidFill>
                  <a:srgbClr val="223651"/>
                </a:solidFill>
                <a:latin typeface="Century Gothic"/>
              </a:rPr>
            </a:br>
            <a:r>
              <a:rPr lang="en-US" altLang="en-US" sz="1600" dirty="0">
                <a:solidFill>
                  <a:srgbClr val="223651"/>
                </a:solidFill>
                <a:latin typeface="Century Gothic"/>
              </a:rPr>
              <a:t>complete an educational program or to secure or hold employment</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a:t>
            </a:r>
            <a:r>
              <a:rPr lang="en-US" altLang="en-US" sz="1600" i="1" dirty="0">
                <a:solidFill>
                  <a:srgbClr val="223651"/>
                </a:solidFill>
                <a:latin typeface="Century Gothic"/>
              </a:rPr>
              <a:t>not more than 5% allowed</a:t>
            </a:r>
            <a:r>
              <a:rPr lang="en-US" altLang="en-US" sz="1600" dirty="0">
                <a:solidFill>
                  <a:srgbClr val="223651"/>
                </a:solidFill>
                <a:latin typeface="Century Gothic"/>
              </a:rPr>
              <a:t> using this item)</a:t>
            </a:r>
          </a:p>
          <a:p>
            <a:endParaRPr lang="en-US" dirty="0"/>
          </a:p>
        </p:txBody>
      </p:sp>
    </p:spTree>
    <p:extLst>
      <p:ext uri="{BB962C8B-B14F-4D97-AF65-F5344CB8AC3E}">
        <p14:creationId xmlns:p14="http://schemas.microsoft.com/office/powerpoint/2010/main" val="46182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331693" cy="954348"/>
          </a:xfrm>
        </p:spPr>
        <p:txBody>
          <a:bodyPr/>
          <a:lstStyle/>
          <a:p>
            <a:r>
              <a:rPr lang="en-US" altLang="en-US" dirty="0">
                <a:solidFill>
                  <a:srgbClr val="223651"/>
                </a:solidFill>
                <a:latin typeface="Century Gothic"/>
              </a:rPr>
              <a:t>What is Low Income for WIOA?</a:t>
            </a:r>
            <a:endParaRPr lang="en-US" u="sng"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9</a:t>
            </a:fld>
            <a:endParaRPr lang="en-US" dirty="0"/>
          </a:p>
        </p:txBody>
      </p:sp>
      <p:sp>
        <p:nvSpPr>
          <p:cNvPr id="4" name="Content Placeholder 3"/>
          <p:cNvSpPr>
            <a:spLocks noGrp="1"/>
          </p:cNvSpPr>
          <p:nvPr>
            <p:ph sz="quarter" idx="10"/>
          </p:nvPr>
        </p:nvSpPr>
        <p:spPr/>
        <p:txBody>
          <a:bodyPr/>
          <a:lstStyle/>
          <a:p>
            <a:pPr marL="342900" lvl="0" indent="-342900"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A WIOA youth participant will be considered </a:t>
            </a:r>
            <a:r>
              <a:rPr lang="en-US" altLang="en-US" sz="1600" u="sng" dirty="0">
                <a:solidFill>
                  <a:prstClr val="black"/>
                </a:solidFill>
                <a:latin typeface="Century Gothic"/>
              </a:rPr>
              <a:t>Low Income </a:t>
            </a:r>
            <a:r>
              <a:rPr lang="en-US" altLang="en-US" sz="1600" dirty="0">
                <a:solidFill>
                  <a:prstClr val="black"/>
                </a:solidFill>
                <a:latin typeface="Century Gothic"/>
              </a:rPr>
              <a:t>if any of the following are true:</a:t>
            </a: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are receiving public assistance (TAFDC, EAEDC, SNAP, SSI)</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Their family income is at or below 70% of the Lower Living Standard (LLS)</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(or below Poverty Line for family of one (1))</a:t>
            </a:r>
          </a:p>
          <a:p>
            <a:pPr marL="1143000" lvl="2" defTabSz="914400" fontAlgn="base">
              <a:lnSpc>
                <a:spcPct val="100000"/>
              </a:lnSpc>
              <a:spcBef>
                <a:spcPct val="20000"/>
              </a:spcBef>
              <a:spcAft>
                <a:spcPct val="0"/>
              </a:spcAft>
              <a:buClrTx/>
              <a:buFont typeface="Arial" pitchFamily="34" charset="0"/>
              <a:buChar char="•"/>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reside in a </a:t>
            </a:r>
            <a:r>
              <a:rPr lang="en-US" altLang="en-US" sz="1600" i="1" dirty="0">
                <a:solidFill>
                  <a:prstClr val="black"/>
                </a:solidFill>
                <a:latin typeface="Century Gothic"/>
              </a:rPr>
              <a:t>High Poverty Area </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600" i="1"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have any of the following barriers: </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Homeless or Runaway (as defined in McKinney Act)</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Foster Care</a:t>
            </a:r>
          </a:p>
          <a:p>
            <a:pPr marL="1143000" lvl="2" defTabSz="914400" fontAlgn="base">
              <a:lnSpc>
                <a:spcPct val="100000"/>
              </a:lnSpc>
              <a:spcBef>
                <a:spcPct val="20000"/>
              </a:spcBef>
              <a:spcAft>
                <a:spcPct val="0"/>
              </a:spcAft>
              <a:buClrTx/>
              <a:buFont typeface="Arial" pitchFamily="34" charset="0"/>
              <a:buChar char="•"/>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are </a:t>
            </a:r>
            <a:r>
              <a:rPr lang="en-US" altLang="en-US" sz="1600" b="1" i="1" dirty="0">
                <a:solidFill>
                  <a:prstClr val="black"/>
                </a:solidFill>
                <a:latin typeface="Century Gothic"/>
              </a:rPr>
              <a:t>in school </a:t>
            </a:r>
            <a:r>
              <a:rPr lang="en-US" altLang="en-US" sz="1600" dirty="0">
                <a:solidFill>
                  <a:prstClr val="black"/>
                </a:solidFill>
                <a:latin typeface="Century Gothic"/>
              </a:rPr>
              <a:t>and on a free or reduced lunch program  </a:t>
            </a:r>
            <a:endParaRPr lang="en-US" altLang="en-US" sz="2000" b="1" dirty="0">
              <a:solidFill>
                <a:prstClr val="black"/>
              </a:solidFill>
              <a:latin typeface="Century Gothic"/>
            </a:endParaRPr>
          </a:p>
          <a:p>
            <a:endParaRPr lang="en-US" dirty="0"/>
          </a:p>
        </p:txBody>
      </p:sp>
    </p:spTree>
    <p:extLst>
      <p:ext uri="{BB962C8B-B14F-4D97-AF65-F5344CB8AC3E}">
        <p14:creationId xmlns:p14="http://schemas.microsoft.com/office/powerpoint/2010/main" val="948975117"/>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9986140664B43821610881023C6F4" ma:contentTypeVersion="13" ma:contentTypeDescription="Create a new document." ma:contentTypeScope="" ma:versionID="4ccd5fec87bb589b49fa2114b598a805">
  <xsd:schema xmlns:xsd="http://www.w3.org/2001/XMLSchema" xmlns:xs="http://www.w3.org/2001/XMLSchema" xmlns:p="http://schemas.microsoft.com/office/2006/metadata/properties" xmlns:ns2="67c3c36e-fc25-4c3d-aaae-22fd2ed05591" xmlns:ns3="57c4ec8b-a22b-49c8-bff1-1ccfcb8122c5" targetNamespace="http://schemas.microsoft.com/office/2006/metadata/properties" ma:root="true" ma:fieldsID="5aaf55d1f680d4633f2c9e1cf4b1ef14" ns2:_="" ns3:_="">
    <xsd:import namespace="67c3c36e-fc25-4c3d-aaae-22fd2ed05591"/>
    <xsd:import namespace="57c4ec8b-a22b-49c8-bff1-1ccfcb8122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3c36e-fc25-4c3d-aaae-22fd2ed05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c3c36e-fc25-4c3d-aaae-22fd2ed05591">
      <Terms xmlns="http://schemas.microsoft.com/office/infopath/2007/PartnerControls"/>
    </lcf76f155ced4ddcb4097134ff3c332f>
    <TaxCatchAll xmlns="57c4ec8b-a22b-49c8-bff1-1ccfcb8122c5" xsi:nil="true"/>
  </documentManagement>
</p:properties>
</file>

<file path=customXml/itemProps1.xml><?xml version="1.0" encoding="utf-8"?>
<ds:datastoreItem xmlns:ds="http://schemas.openxmlformats.org/officeDocument/2006/customXml" ds:itemID="{3E967D86-D76B-44A4-BA69-3B70880B9F86}">
  <ds:schemaRefs>
    <ds:schemaRef ds:uri="57c4ec8b-a22b-49c8-bff1-1ccfcb8122c5"/>
    <ds:schemaRef ds:uri="67c3c36e-fc25-4c3d-aaae-22fd2ed055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B6F58D-DE44-40EB-A1B9-E326BEC359DE}">
  <ds:schemaRefs>
    <ds:schemaRef ds:uri="http://schemas.microsoft.com/sharepoint/v3/contenttype/forms"/>
  </ds:schemaRefs>
</ds:datastoreItem>
</file>

<file path=customXml/itemProps3.xml><?xml version="1.0" encoding="utf-8"?>
<ds:datastoreItem xmlns:ds="http://schemas.openxmlformats.org/officeDocument/2006/customXml" ds:itemID="{9DC3E8B1-4D37-4410-9E95-DB4F53C94393}">
  <ds:schemaRefs>
    <ds:schemaRef ds:uri="57c4ec8b-a22b-49c8-bff1-1ccfcb8122c5"/>
    <ds:schemaRef ds:uri="67c3c36e-fc25-4c3d-aaae-22fd2ed055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10435</TotalTime>
  <Words>4725</Words>
  <Application>Microsoft Office PowerPoint</Application>
  <PresentationFormat>On-screen Show (4:3)</PresentationFormat>
  <Paragraphs>534</Paragraphs>
  <Slides>41</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Cambria</vt:lpstr>
      <vt:lpstr>Century Gothic</vt:lpstr>
      <vt:lpstr>Courier New</vt:lpstr>
      <vt:lpstr>Lucida Grande</vt:lpstr>
      <vt:lpstr>Wingdings</vt:lpstr>
      <vt:lpstr>Office Theme</vt:lpstr>
      <vt:lpstr>Office Theme</vt:lpstr>
      <vt:lpstr>PowerPoint Presentation</vt:lpstr>
      <vt:lpstr>PowerPoint Presentation</vt:lpstr>
      <vt:lpstr>Topics </vt:lpstr>
      <vt:lpstr>Importance of the Workforce Innovation and Opportunity Act (WIOA) </vt:lpstr>
      <vt:lpstr>Out of School Youth Eligibility</vt:lpstr>
      <vt:lpstr>When is low-income not an eligibility criteria for OSY?</vt:lpstr>
      <vt:lpstr>When is low-income an eligibility criteria for OSY? </vt:lpstr>
      <vt:lpstr>In School Youth Eligibility</vt:lpstr>
      <vt:lpstr>What is Low Income for WIOA?</vt:lpstr>
      <vt:lpstr>Low-Income status for youth can also be determined by the following:  </vt:lpstr>
      <vt:lpstr>Low Income Exception (5% Window Eligibility)</vt:lpstr>
      <vt:lpstr>Source Documentation </vt:lpstr>
      <vt:lpstr>Examples of Acceptable  Source Documentation  </vt:lpstr>
      <vt:lpstr>Applicant Statement</vt:lpstr>
      <vt:lpstr>WIOA Eligibility Documentation in a Virtual Environment - 100 DCS 18.111</vt:lpstr>
      <vt:lpstr>WIOA Youth Program Provisions </vt:lpstr>
      <vt:lpstr>WIOA Youth Program Provisions continued</vt:lpstr>
      <vt:lpstr>WIOA Youth Program Provisions continued</vt:lpstr>
      <vt:lpstr>Enrollment </vt:lpstr>
      <vt:lpstr>Assessments</vt:lpstr>
      <vt:lpstr>Assessments</vt:lpstr>
      <vt:lpstr>Individual Service Strategy Plan (ISS)</vt:lpstr>
      <vt:lpstr>ISS Development </vt:lpstr>
      <vt:lpstr>Youth ISS in MOSES </vt:lpstr>
      <vt:lpstr>Enrollment in Program Service Elements </vt:lpstr>
      <vt:lpstr>MOSES </vt:lpstr>
      <vt:lpstr>PowerPoint Presentation</vt:lpstr>
      <vt:lpstr>PowerPoint Presentation</vt:lpstr>
      <vt:lpstr>WIOA Program Elements – Documenting in MOSES  All youth must have access to the 14 WIOA program service elements</vt:lpstr>
      <vt:lpstr>WIOA Program Elements</vt:lpstr>
      <vt:lpstr>WIOA Program Elements</vt:lpstr>
      <vt:lpstr>WIOA Program Elements</vt:lpstr>
      <vt:lpstr>To Add a Service Program Element</vt:lpstr>
      <vt:lpstr>To Add an Activity Program Element</vt:lpstr>
      <vt:lpstr>WIOA Career Pathway</vt:lpstr>
      <vt:lpstr>Career Pathway Concept using a customer centered design approach </vt:lpstr>
      <vt:lpstr>Identify Appropriate Career Pathways </vt:lpstr>
      <vt:lpstr>Leveraging Partner Programs</vt:lpstr>
      <vt:lpstr>Youth Service Delivery Framework </vt:lpstr>
      <vt:lpstr>Thank You</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1215</cp:revision>
  <cp:lastPrinted>2019-12-10T15:56:46Z</cp:lastPrinted>
  <dcterms:created xsi:type="dcterms:W3CDTF">2018-04-17T17:15:10Z</dcterms:created>
  <dcterms:modified xsi:type="dcterms:W3CDTF">2023-07-12T13:29:48Z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0x010100DA79986140664B43821610881023C6F4</vt:lpwstr>
  </property>
  <property fmtid="{D5CDD505-2E9C-101B-9397-08002B2CF9AE}" pid="3" name="MediaServiceImageTags">
    <vt:lpwstr/>
  </property>
</Properties>
</file>