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337" r:id="rId3"/>
    <p:sldId id="288" r:id="rId4"/>
    <p:sldId id="306" r:id="rId5"/>
    <p:sldId id="289" r:id="rId6"/>
    <p:sldId id="290" r:id="rId7"/>
    <p:sldId id="291" r:id="rId8"/>
    <p:sldId id="292" r:id="rId9"/>
    <p:sldId id="293" r:id="rId10"/>
    <p:sldId id="294" r:id="rId11"/>
    <p:sldId id="295" r:id="rId12"/>
    <p:sldId id="296" r:id="rId13"/>
    <p:sldId id="338" r:id="rId14"/>
    <p:sldId id="346" r:id="rId15"/>
    <p:sldId id="332" r:id="rId16"/>
    <p:sldId id="297" r:id="rId17"/>
    <p:sldId id="344" r:id="rId18"/>
    <p:sldId id="345" r:id="rId19"/>
    <p:sldId id="321" r:id="rId20"/>
    <p:sldId id="310" r:id="rId21"/>
    <p:sldId id="324" r:id="rId22"/>
    <p:sldId id="308" r:id="rId23"/>
    <p:sldId id="331" r:id="rId24"/>
    <p:sldId id="328" r:id="rId25"/>
    <p:sldId id="342" r:id="rId26"/>
    <p:sldId id="340" r:id="rId27"/>
    <p:sldId id="341" r:id="rId28"/>
    <p:sldId id="339" r:id="rId29"/>
    <p:sldId id="318" r:id="rId30"/>
    <p:sldId id="319" r:id="rId31"/>
    <p:sldId id="320" r:id="rId32"/>
    <p:sldId id="326" r:id="rId33"/>
    <p:sldId id="302" r:id="rId34"/>
    <p:sldId id="303" r:id="rId35"/>
    <p:sldId id="335" r:id="rId36"/>
    <p:sldId id="316" r:id="rId37"/>
    <p:sldId id="301" r:id="rId38"/>
    <p:sldId id="323" r:id="rId39"/>
    <p:sldId id="333"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51"/>
    <a:srgbClr val="139876"/>
    <a:srgbClr val="7D3379"/>
    <a:srgbClr val="53A4CF"/>
    <a:srgbClr val="112638"/>
    <a:srgbClr val="45A78E"/>
    <a:srgbClr val="042B4A"/>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EA555-41E1-9E78-B668-758D5FD7B44C}" v="9" dt="2023-04-11T01:53:04.466"/>
    <p1510:client id="{EA806B9F-E452-508D-58AE-11E339C9DB99}" v="77" dt="2023-04-11T01:49:37.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60" d="100"/>
          <a:sy n="60" d="100"/>
        </p:scale>
        <p:origin x="1576"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4/10/2023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4/10/2023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152790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ass.gov/service-details/massworkforce-resources-wioa-title-i-youth-progr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ass.gov/service-details/massworkforce-wioa-youth-policy-issuan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ntranet.detma.org/SitePages/Hom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ourses.lumenlearning.com/wmopen-lifespandevelopment/chapter/putting-it-together-developmental-theorie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ynextmove.org/" TargetMode="External"/><Relationship Id="rId2" Type="http://schemas.openxmlformats.org/officeDocument/2006/relationships/hyperlink" Target="https://masscis.intocareers.org/materials/portal/home.html" TargetMode="External"/><Relationship Id="rId1" Type="http://schemas.openxmlformats.org/officeDocument/2006/relationships/slideLayout" Target="../slideLayouts/slideLayout2.xml"/><Relationship Id="rId6" Type="http://schemas.openxmlformats.org/officeDocument/2006/relationships/hyperlink" Target="https://www.mass.gov/service-details/workkeys-assessment-crosswalk-tools" TargetMode="External"/><Relationship Id="rId5" Type="http://schemas.openxmlformats.org/officeDocument/2006/relationships/hyperlink" Target="http://intranet.detma.org/SitePages/Home.aspx" TargetMode="External"/><Relationship Id="rId4" Type="http://schemas.openxmlformats.org/officeDocument/2006/relationships/hyperlink" Target="https://www.careeronestop.org/GetMyFuture/index.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ass.gov/doc/dcs-policy-19-107-wioa-youth-individual-service-strategy/downloa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h.workforcegps.org/resources/2017/03/22/09/55/WIOA-Youth-Program-Resources-Page" TargetMode="External"/><Relationship Id="rId2"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1" Type="http://schemas.openxmlformats.org/officeDocument/2006/relationships/slideLayout" Target="../slideLayouts/slideLayout2.xml"/><Relationship Id="rId6" Type="http://schemas.openxmlformats.org/officeDocument/2006/relationships/hyperlink" Target="https://www.gpo.gov/fdsys/pkg/FR-2016-08-19/pdf/2016-15975.pdf" TargetMode="External"/><Relationship Id="rId5" Type="http://schemas.openxmlformats.org/officeDocument/2006/relationships/hyperlink" Target="https://www.congress.gov/bill/113th-congress/house-bill/803/text" TargetMode="External"/><Relationship Id="rId4" Type="http://schemas.openxmlformats.org/officeDocument/2006/relationships/hyperlink" Target="http://www.mass.gov/massworkforce/resources/massci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2709" y="1861656"/>
            <a:ext cx="7429500" cy="444948"/>
          </a:xfrm>
        </p:spPr>
        <p:txBody>
          <a:bodyPr/>
          <a:lstStyle/>
          <a:p>
            <a:pPr algn="ctr"/>
            <a:r>
              <a:rPr lang="en-US" dirty="0">
                <a:solidFill>
                  <a:schemeClr val="bg1"/>
                </a:solidFill>
                <a:latin typeface="Century Gothic" panose="020B0502020202020204" pitchFamily="34" charset="0"/>
              </a:rPr>
              <a:t>WIOA Title I </a:t>
            </a:r>
          </a:p>
          <a:p>
            <a:pPr algn="ctr"/>
            <a:r>
              <a:rPr lang="en-US" dirty="0">
                <a:solidFill>
                  <a:schemeClr val="bg1"/>
                </a:solidFill>
                <a:latin typeface="Century Gothic" panose="020B0502020202020204" pitchFamily="34" charset="0"/>
              </a:rPr>
              <a:t>YOUTH PROGRAM </a:t>
            </a: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April 11, 2023</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Century Gothic" panose="020B0502020202020204" pitchFamily="34" charset="0"/>
              </a:rPr>
              <a:t>Low-Income status for youth can also be determined by the following:  </a:t>
            </a: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414604" y="1446235"/>
            <a:ext cx="8385786" cy="4525963"/>
          </a:xfrm>
        </p:spPr>
        <p:txBody>
          <a:bodyPr vert="horz" lIns="91440" tIns="45720" rIns="91440" bIns="45720" rtlCol="0" anchor="t">
            <a:normAutofit/>
          </a:bodyPr>
          <a:lstStyle/>
          <a:p>
            <a:pPr marL="342900" lvl="0" indent="-342900" defTabSz="914400" eaLnBrk="0" fontAlgn="base" hangingPunct="0">
              <a:lnSpc>
                <a:spcPct val="100000"/>
              </a:lnSpc>
              <a:spcBef>
                <a:spcPct val="20000"/>
              </a:spcBef>
              <a:spcAft>
                <a:spcPct val="0"/>
              </a:spcAft>
              <a:buClrTx/>
              <a:buFont typeface="Arial" pitchFamily="34" charset="0"/>
              <a:buChar char="•"/>
            </a:pPr>
            <a:endParaRPr lang="en-US" sz="16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latin typeface="Century Gothic"/>
              </a:rPr>
              <a:t>Free and Reduced Price Lunch – Richard B. Russell National School Lunch Act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dirty="0">
                <a:solidFill>
                  <a:prstClr val="black"/>
                </a:solidFill>
                <a:latin typeface="Century Gothic"/>
              </a:rPr>
              <a:t>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New Instructions for Determining if an Individual Lives in a High-Poverty Area Based on Their Street  Address.</a:t>
            </a:r>
            <a:endParaRPr lang="en-US" sz="1400" dirty="0">
              <a:ea typeface="+mn-lt"/>
              <a:cs typeface="+mn-lt"/>
            </a:endParaRPr>
          </a:p>
          <a:p>
            <a:pPr marL="0" indent="0" defTabSz="914400">
              <a:lnSpc>
                <a:spcPct val="100000"/>
              </a:lnSpc>
              <a:spcBef>
                <a:spcPct val="20000"/>
              </a:spcBef>
              <a:spcAft>
                <a:spcPct val="0"/>
              </a:spcAft>
              <a:buNone/>
            </a:pPr>
            <a:r>
              <a:rPr lang="en-US" sz="1400" dirty="0">
                <a:ea typeface="+mn-lt"/>
                <a:cs typeface="+mn-lt"/>
                <a:hlinkClick r:id="rId2"/>
              </a:rPr>
              <a:t>MassWorkforce Resources: WIOA Title I Youth Program | Mass.gov</a:t>
            </a:r>
            <a:endParaRPr lang="en-US"/>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Low Income Exception</a:t>
            </a:r>
            <a:br>
              <a:rPr lang="en-US" sz="2800" dirty="0">
                <a:latin typeface="Century Gothic" panose="020B0502020202020204" pitchFamily="34" charset="0"/>
              </a:rPr>
            </a:br>
            <a:r>
              <a:rPr lang="en-US" sz="1800" dirty="0">
                <a:latin typeface="Century Gothic" panose="020B0502020202020204" pitchFamily="34" charset="0"/>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6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6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600" dirty="0">
                <a:solidFill>
                  <a:prstClr val="black"/>
                </a:solidFill>
                <a:latin typeface="Century Gothic"/>
              </a:rPr>
              <a:t>Five percent of WIOA youth participants, </a:t>
            </a:r>
            <a:r>
              <a:rPr lang="en-US" sz="1600" i="1" dirty="0">
                <a:solidFill>
                  <a:prstClr val="black"/>
                </a:solidFill>
                <a:latin typeface="Century Gothic"/>
              </a:rPr>
              <a:t>who would ordinarily be required to be low-income for eligibility</a:t>
            </a:r>
            <a:r>
              <a:rPr lang="en-US" sz="1600" dirty="0">
                <a:solidFill>
                  <a:prstClr val="black"/>
                </a:solidFill>
                <a:latin typeface="Century Gothic"/>
              </a:rPr>
              <a:t>, and who meet </a:t>
            </a:r>
            <a:r>
              <a:rPr lang="en-US" sz="1600" b="1" i="1" dirty="0">
                <a:solidFill>
                  <a:prstClr val="black"/>
                </a:solidFill>
                <a:latin typeface="Century Gothic"/>
              </a:rPr>
              <a:t>all</a:t>
            </a:r>
            <a:r>
              <a:rPr lang="en-US" sz="1600" dirty="0">
                <a:solidFill>
                  <a:prstClr val="black"/>
                </a:solidFill>
                <a:latin typeface="Century Gothic"/>
              </a:rPr>
              <a:t> other eligibility requirements, may be non low income.</a:t>
            </a:r>
          </a:p>
          <a:p>
            <a:pPr marL="0" lvl="0" indent="0" defTabSz="914400" eaLnBrk="0" fontAlgn="base" hangingPunct="0">
              <a:lnSpc>
                <a:spcPct val="100000"/>
              </a:lnSpc>
              <a:spcBef>
                <a:spcPct val="20000"/>
              </a:spcBef>
              <a:spcAft>
                <a:spcPct val="0"/>
              </a:spcAft>
              <a:buClrTx/>
              <a:buNone/>
            </a:pPr>
            <a:endParaRPr lang="en-US" sz="16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6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600" dirty="0">
                <a:solidFill>
                  <a:prstClr val="black"/>
                </a:solidFill>
                <a:latin typeface="Century Gothic"/>
              </a:rPr>
              <a:t>The 5% calculation is based on the percent of youth newly enrolled in the fiscal year and served by the program in the local area’s WIOA youth program</a:t>
            </a:r>
            <a:endParaRPr lang="en-US" sz="1600" dirty="0"/>
          </a:p>
        </p:txBody>
      </p:sp>
      <p:pic>
        <p:nvPicPr>
          <p:cNvPr id="5" name="Picture 4" descr="5 Percent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202" y="4739504"/>
            <a:ext cx="1524084"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Source Documentation </a:t>
            </a: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p:txBody>
          <a:bodyPr>
            <a:normAutofit lnSpcReduction="10000"/>
          </a:bodyPr>
          <a:lstStyle/>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prstClr val="black"/>
                </a:solidFill>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prstClr val="black"/>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prstClr val="black"/>
                </a:solidFill>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24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prstClr val="black"/>
                </a:solidFill>
                <a:latin typeface="Century Gothic"/>
              </a:rPr>
              <a:t>Local Areas must retain records for a period of at least three (3) years after the submittal of the final closeout expenditure report for that funding period.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i="1" dirty="0">
                <a:solidFill>
                  <a:prstClr val="black"/>
                </a:solidFill>
                <a:latin typeface="Century Gothic"/>
              </a:rPr>
              <a:t>Acceptable forms of source documentation can be found in </a:t>
            </a:r>
            <a:r>
              <a:rPr lang="en-US" sz="1600" i="1" dirty="0" err="1">
                <a:solidFill>
                  <a:prstClr val="black"/>
                </a:solidFill>
                <a:latin typeface="Century Gothic"/>
              </a:rPr>
              <a:t>MassWorkforce</a:t>
            </a:r>
            <a:r>
              <a:rPr lang="en-US" sz="1600" i="1" dirty="0">
                <a:solidFill>
                  <a:prstClr val="black"/>
                </a:solidFill>
                <a:latin typeface="Century Gothic"/>
              </a:rPr>
              <a:t> Issuance </a:t>
            </a:r>
            <a:r>
              <a:rPr lang="en-US" sz="1600" i="1" dirty="0">
                <a:solidFill>
                  <a:prstClr val="black"/>
                </a:solidFill>
                <a:latin typeface="Century Gothic"/>
                <a:hlinkClick r:id="rId2"/>
              </a:rPr>
              <a:t>100 DCS 19.101.4 : WIOA Title I Youth Eligibility Policy </a:t>
            </a:r>
            <a:endParaRPr lang="en-US" sz="1600" i="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111884" y="0"/>
            <a:ext cx="8496898" cy="954348"/>
          </a:xfrm>
        </p:spPr>
        <p:txBody>
          <a:bodyPr/>
          <a:lstStyle/>
          <a:p>
            <a:r>
              <a:rPr lang="en-US" sz="2400" dirty="0">
                <a:latin typeface="Century Gothic"/>
              </a:rPr>
              <a:t>Examples of Acceptable  Source Documentation </a:t>
            </a:r>
            <a:r>
              <a:rPr lang="en-US" sz="2800" dirty="0">
                <a:latin typeface="Century Gothic"/>
              </a:rPr>
              <a:t> </a:t>
            </a:r>
            <a:endParaRPr lang="en-US" sz="28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457200" y="1446235"/>
            <a:ext cx="4114800" cy="4525963"/>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a:lnSpc>
                <a:spcPct val="100000"/>
              </a:lnSpc>
            </a:pPr>
            <a:r>
              <a:rPr lang="en-US" dirty="0">
                <a:latin typeface="Century Gothic"/>
              </a:rPr>
              <a:t>Youth is out of school and homeless (Example include and are not limited to the following:) </a:t>
            </a:r>
            <a:endParaRPr lang="en-US" dirty="0">
              <a:ea typeface="+mn-lt"/>
              <a:cs typeface="+mn-lt"/>
            </a:endParaRPr>
          </a:p>
          <a:p>
            <a:pPr>
              <a:lnSpc>
                <a:spcPct val="100000"/>
              </a:lnSpc>
            </a:pPr>
            <a:endParaRPr lang="en-US" dirty="0">
              <a:latin typeface="Century Gothic"/>
            </a:endParaRPr>
          </a:p>
          <a:p>
            <a:pPr marL="0" indent="0">
              <a:lnSpc>
                <a:spcPct val="100000"/>
              </a:lnSpc>
              <a:spcBef>
                <a:spcPts val="0"/>
              </a:spcBef>
              <a:buNone/>
            </a:pPr>
            <a:r>
              <a:rPr lang="en-US" dirty="0">
                <a:latin typeface="Century Gothic"/>
              </a:rPr>
              <a:t>Age - Birth Certificate/US Passport </a:t>
            </a:r>
            <a:endParaRPr lang="en-US" dirty="0">
              <a:ea typeface="+mn-lt"/>
              <a:cs typeface="+mn-lt"/>
            </a:endParaRPr>
          </a:p>
          <a:p>
            <a:pPr marL="0" indent="0">
              <a:lnSpc>
                <a:spcPct val="100000"/>
              </a:lnSpc>
              <a:spcBef>
                <a:spcPts val="0"/>
              </a:spcBef>
              <a:buNone/>
            </a:pPr>
            <a:endParaRPr lang="en-US" dirty="0">
              <a:ea typeface="+mn-lt"/>
              <a:cs typeface="+mn-lt"/>
            </a:endParaRPr>
          </a:p>
          <a:p>
            <a:pPr marL="0" indent="0">
              <a:lnSpc>
                <a:spcPct val="100000"/>
              </a:lnSpc>
              <a:spcBef>
                <a:spcPts val="0"/>
              </a:spcBef>
              <a:buNone/>
            </a:pPr>
            <a:r>
              <a:rPr lang="en-US" dirty="0">
                <a:latin typeface="Century Gothic"/>
              </a:rPr>
              <a:t>US Citizenship/Work Authorization – Birth Certificate/ Unexpired Alien Registration Card with Authorization to Work </a:t>
            </a:r>
            <a:endParaRPr lang="en-US" dirty="0">
              <a:ea typeface="+mn-lt"/>
              <a:cs typeface="+mn-lt"/>
            </a:endParaRPr>
          </a:p>
          <a:p>
            <a:pPr marL="0" indent="0">
              <a:lnSpc>
                <a:spcPct val="100000"/>
              </a:lnSpc>
              <a:spcBef>
                <a:spcPts val="0"/>
              </a:spcBef>
              <a:buNone/>
            </a:pPr>
            <a:endParaRPr lang="en-US" dirty="0">
              <a:ea typeface="+mn-lt"/>
              <a:cs typeface="+mn-lt"/>
            </a:endParaRPr>
          </a:p>
          <a:p>
            <a:pPr marL="0" indent="0">
              <a:lnSpc>
                <a:spcPct val="100000"/>
              </a:lnSpc>
              <a:spcBef>
                <a:spcPts val="0"/>
              </a:spcBef>
              <a:buNone/>
            </a:pPr>
            <a:r>
              <a:rPr lang="en-US" dirty="0">
                <a:latin typeface="Century Gothic"/>
              </a:rPr>
              <a:t>Selective Service Compliant – Selective Service online Verification</a:t>
            </a:r>
            <a:endParaRPr lang="en-US" dirty="0">
              <a:ea typeface="+mn-lt"/>
              <a:cs typeface="+mn-lt"/>
            </a:endParaRPr>
          </a:p>
          <a:p>
            <a:pPr marL="0" indent="0">
              <a:lnSpc>
                <a:spcPct val="100000"/>
              </a:lnSpc>
              <a:spcBef>
                <a:spcPts val="0"/>
              </a:spcBef>
              <a:buNone/>
            </a:pPr>
            <a:endParaRPr lang="en-US" dirty="0">
              <a:ea typeface="+mn-lt"/>
              <a:cs typeface="+mn-lt"/>
            </a:endParaRPr>
          </a:p>
          <a:p>
            <a:pPr marL="0" indent="0">
              <a:lnSpc>
                <a:spcPct val="100000"/>
              </a:lnSpc>
              <a:spcBef>
                <a:spcPts val="0"/>
              </a:spcBef>
              <a:buNone/>
            </a:pPr>
            <a:r>
              <a:rPr lang="en-US" dirty="0">
                <a:latin typeface="Century Gothic"/>
              </a:rPr>
              <a:t>Out of school Verification -  HSD/ </a:t>
            </a:r>
            <a:r>
              <a:rPr lang="en-US" dirty="0" err="1">
                <a:latin typeface="Century Gothic"/>
              </a:rPr>
              <a:t>HiSET</a:t>
            </a:r>
            <a:r>
              <a:rPr lang="en-US" dirty="0">
                <a:latin typeface="Century Gothic"/>
              </a:rPr>
              <a:t> Certificate/ HS Transcript</a:t>
            </a:r>
            <a:endParaRPr lang="en-US" dirty="0">
              <a:ea typeface="+mn-lt"/>
              <a:cs typeface="+mn-lt"/>
            </a:endParaRPr>
          </a:p>
          <a:p>
            <a:pPr marL="0" indent="0">
              <a:lnSpc>
                <a:spcPct val="100000"/>
              </a:lnSpc>
              <a:spcBef>
                <a:spcPts val="0"/>
              </a:spcBef>
              <a:buNone/>
            </a:pPr>
            <a:endParaRPr lang="en-US" dirty="0">
              <a:ea typeface="+mn-lt"/>
              <a:cs typeface="+mn-lt"/>
            </a:endParaRPr>
          </a:p>
          <a:p>
            <a:pPr marL="0" indent="0">
              <a:lnSpc>
                <a:spcPct val="100000"/>
              </a:lnSpc>
              <a:spcBef>
                <a:spcPts val="0"/>
              </a:spcBef>
              <a:buNone/>
            </a:pPr>
            <a:r>
              <a:rPr lang="en-US" dirty="0">
                <a:latin typeface="Century Gothic"/>
              </a:rPr>
              <a:t>Homeless – Letter from shelter/ Applicant Statement with Corroborating Witness </a:t>
            </a:r>
            <a:endParaRPr lang="en-US" dirty="0">
              <a:ea typeface="+mn-lt"/>
              <a:cs typeface="+mn-lt"/>
            </a:endParaRPr>
          </a:p>
          <a:p>
            <a:pPr>
              <a:buFont typeface="Arial" panose="020B0604020202020204" pitchFamily="34" charset="0"/>
              <a:buChar char="•"/>
            </a:pPr>
            <a:endParaRPr lang="en-US" dirty="0">
              <a:cs typeface="Calibri"/>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4763386" y="1273707"/>
            <a:ext cx="3923413" cy="4698491"/>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r>
              <a:rPr lang="en-US" sz="1300" dirty="0">
                <a:latin typeface="Century Gothic"/>
                <a:ea typeface="+mn-lt"/>
                <a:cs typeface="+mn-lt"/>
              </a:rPr>
              <a:t>Youth is in school and an offender (Example include and are not limited to the following:) </a:t>
            </a:r>
          </a:p>
          <a:p>
            <a:endParaRPr lang="en-US" sz="1300" dirty="0">
              <a:latin typeface="Century Gothic"/>
              <a:ea typeface="+mn-lt"/>
              <a:cs typeface="+mn-lt"/>
            </a:endParaRPr>
          </a:p>
          <a:p>
            <a:pPr marL="0" indent="0">
              <a:lnSpc>
                <a:spcPct val="100000"/>
              </a:lnSpc>
              <a:spcBef>
                <a:spcPts val="0"/>
              </a:spcBef>
              <a:buNone/>
            </a:pPr>
            <a:r>
              <a:rPr lang="en-US" sz="1300" dirty="0">
                <a:latin typeface="Century Gothic"/>
                <a:ea typeface="+mn-lt"/>
                <a:cs typeface="+mn-lt"/>
              </a:rPr>
              <a:t>Age – Federal, State or local government identification card that includes date of birth</a:t>
            </a:r>
          </a:p>
          <a:p>
            <a:pPr marL="0" indent="0">
              <a:lnSpc>
                <a:spcPct val="100000"/>
              </a:lnSpc>
              <a:spcBef>
                <a:spcPts val="0"/>
              </a:spcBef>
              <a:buNone/>
            </a:pPr>
            <a:endParaRPr lang="en-US" sz="1300" dirty="0">
              <a:latin typeface="Century Gothic"/>
              <a:ea typeface="+mn-lt"/>
              <a:cs typeface="+mn-lt"/>
            </a:endParaRPr>
          </a:p>
          <a:p>
            <a:pPr marL="0" indent="0">
              <a:lnSpc>
                <a:spcPct val="100000"/>
              </a:lnSpc>
              <a:spcBef>
                <a:spcPts val="0"/>
              </a:spcBef>
              <a:buNone/>
            </a:pPr>
            <a:r>
              <a:rPr lang="en-US" sz="1300" dirty="0">
                <a:latin typeface="Century Gothic"/>
                <a:ea typeface="+mn-lt"/>
                <a:cs typeface="+mn-lt"/>
              </a:rPr>
              <a:t>US Citizenship/Work Authorization – Certificate of Naturalization </a:t>
            </a:r>
          </a:p>
          <a:p>
            <a:pPr marL="0" indent="0">
              <a:lnSpc>
                <a:spcPct val="100000"/>
              </a:lnSpc>
              <a:spcBef>
                <a:spcPts val="0"/>
              </a:spcBef>
              <a:buNone/>
            </a:pPr>
            <a:endParaRPr lang="en-US" sz="1300" dirty="0">
              <a:latin typeface="Century Gothic"/>
              <a:ea typeface="+mn-lt"/>
              <a:cs typeface="+mn-lt"/>
            </a:endParaRPr>
          </a:p>
          <a:p>
            <a:pPr marL="0" indent="0">
              <a:lnSpc>
                <a:spcPct val="100000"/>
              </a:lnSpc>
              <a:spcBef>
                <a:spcPts val="0"/>
              </a:spcBef>
              <a:buNone/>
            </a:pPr>
            <a:r>
              <a:rPr lang="en-US" sz="1300" dirty="0">
                <a:latin typeface="Century Gothic"/>
                <a:ea typeface="+mn-lt"/>
                <a:cs typeface="+mn-lt"/>
              </a:rPr>
              <a:t>Selective Service Compliant – Stamped post office receipt of registration </a:t>
            </a:r>
          </a:p>
          <a:p>
            <a:pPr marL="0" indent="0">
              <a:lnSpc>
                <a:spcPct val="100000"/>
              </a:lnSpc>
              <a:spcBef>
                <a:spcPts val="0"/>
              </a:spcBef>
              <a:buNone/>
            </a:pPr>
            <a:endParaRPr lang="en-US" sz="1300" dirty="0">
              <a:latin typeface="Century Gothic"/>
              <a:ea typeface="+mn-lt"/>
              <a:cs typeface="+mn-lt"/>
            </a:endParaRPr>
          </a:p>
          <a:p>
            <a:pPr marL="0" indent="0">
              <a:lnSpc>
                <a:spcPct val="100000"/>
              </a:lnSpc>
              <a:spcBef>
                <a:spcPts val="0"/>
              </a:spcBef>
              <a:buNone/>
            </a:pPr>
            <a:r>
              <a:rPr lang="en-US" sz="1300" dirty="0">
                <a:latin typeface="Century Gothic"/>
                <a:ea typeface="+mn-lt"/>
                <a:cs typeface="+mn-lt"/>
              </a:rPr>
              <a:t>In School Youth Verification – Report Card/ Letter on school letter head</a:t>
            </a:r>
          </a:p>
          <a:p>
            <a:pPr marL="0" indent="0">
              <a:lnSpc>
                <a:spcPct val="100000"/>
              </a:lnSpc>
              <a:spcBef>
                <a:spcPts val="0"/>
              </a:spcBef>
              <a:buNone/>
            </a:pPr>
            <a:endParaRPr lang="en-US" sz="1300" dirty="0">
              <a:latin typeface="Century Gothic"/>
              <a:ea typeface="+mn-lt"/>
              <a:cs typeface="+mn-lt"/>
            </a:endParaRPr>
          </a:p>
          <a:p>
            <a:pPr marL="0" indent="0">
              <a:lnSpc>
                <a:spcPct val="100000"/>
              </a:lnSpc>
              <a:spcBef>
                <a:spcPts val="0"/>
              </a:spcBef>
              <a:buNone/>
            </a:pPr>
            <a:r>
              <a:rPr lang="en-US" sz="1300" dirty="0">
                <a:latin typeface="Century Gothic"/>
                <a:ea typeface="+mn-lt"/>
                <a:cs typeface="+mn-lt"/>
              </a:rPr>
              <a:t>Low-Income – School lunch verification form with youth’s name/ Print out from Poverty Threshold Census Tract database</a:t>
            </a:r>
          </a:p>
          <a:p>
            <a:pPr marL="0" indent="0">
              <a:lnSpc>
                <a:spcPct val="100000"/>
              </a:lnSpc>
              <a:spcBef>
                <a:spcPts val="0"/>
              </a:spcBef>
              <a:buNone/>
            </a:pPr>
            <a:endParaRPr lang="en-US" sz="1300" dirty="0">
              <a:latin typeface="Century Gothic"/>
              <a:ea typeface="+mn-lt"/>
              <a:cs typeface="+mn-lt"/>
            </a:endParaRPr>
          </a:p>
          <a:p>
            <a:pPr marL="0" indent="0">
              <a:lnSpc>
                <a:spcPct val="100000"/>
              </a:lnSpc>
              <a:spcBef>
                <a:spcPts val="0"/>
              </a:spcBef>
              <a:buNone/>
            </a:pPr>
            <a:r>
              <a:rPr lang="en-US" sz="1300" dirty="0">
                <a:latin typeface="Century Gothic"/>
                <a:ea typeface="+mn-lt"/>
                <a:cs typeface="+mn-lt"/>
              </a:rPr>
              <a:t>Offender – Court documentation/ Written statement from State/Local agency </a:t>
            </a:r>
            <a:endParaRPr lang="en-US" sz="1300" dirty="0">
              <a:ea typeface="+mn-lt"/>
              <a:cs typeface="+mn-lt"/>
            </a:endParaRP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793472" y="737266"/>
            <a:ext cx="4367840" cy="646331"/>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rPr>
              <a:t>WIOA Title I Youth Eligibility Policy </a:t>
            </a:r>
            <a:br>
              <a:rPr lang="en-US" b="1" cap="small" dirty="0">
                <a:solidFill>
                  <a:schemeClr val="tx2"/>
                </a:solidFill>
                <a:latin typeface="Century Gothic"/>
              </a:rPr>
            </a:br>
            <a:r>
              <a:rPr lang="en-US" b="1" cap="small" dirty="0">
                <a:solidFill>
                  <a:schemeClr val="tx2"/>
                </a:solidFill>
                <a:latin typeface="Century Gothic"/>
              </a:rPr>
              <a:t>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sz="2400" dirty="0">
                <a:latin typeface="Century Gothic" panose="020B0502020202020204" pitchFamily="34" charset="0"/>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fontScale="92500" lnSpcReduction="10000"/>
          </a:bodyPr>
          <a:lstStyle/>
          <a:p>
            <a:endParaRPr lang="en-US" sz="2000" dirty="0">
              <a:latin typeface="Century Gothic" panose="020B0502020202020204" pitchFamily="34" charset="0"/>
            </a:endParaRPr>
          </a:p>
          <a:p>
            <a:r>
              <a:rPr lang="en-US" sz="2000" dirty="0">
                <a:latin typeface="Century Gothic" panose="020B0502020202020204" pitchFamily="34" charset="0"/>
              </a:rPr>
              <a:t>DOL encourages grant recipients to consider the impacts on equity and accessibility when developing source documentation policies and procedures. </a:t>
            </a:r>
          </a:p>
          <a:p>
            <a:r>
              <a:rPr lang="en-US" sz="2000" dirty="0">
                <a:latin typeface="Century Gothic" panose="020B0502020202020204" pitchFamily="34" charset="0"/>
              </a:rPr>
              <a:t>For example, grantees considering restrictions on the use of self-attestation should consider that while other documentation sources are preferred when practical, </a:t>
            </a:r>
            <a:r>
              <a:rPr lang="en-US" sz="2000" dirty="0">
                <a:highlight>
                  <a:srgbClr val="FFFF00"/>
                </a:highlight>
                <a:latin typeface="Century Gothic" panose="020B0502020202020204" pitchFamily="34" charset="0"/>
              </a:rPr>
              <a:t>self-attestation is an important option for populations with barriers to obtaining eligibility and reporting documents </a:t>
            </a:r>
            <a:r>
              <a:rPr lang="en-US" sz="20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r>
              <a:rPr lang="en-US" sz="1400" b="0" i="0" u="sng" dirty="0">
                <a:solidFill>
                  <a:srgbClr val="0000EE"/>
                </a:solidFill>
                <a:effectLst/>
                <a:latin typeface="Calibri" panose="020F0502020204030204" pitchFamily="34" charset="0"/>
              </a:rPr>
              <a:t>TEGL 23-19 Change 1 | U.S. Department of Labor (dol.gov)</a:t>
            </a:r>
            <a:r>
              <a:rPr lang="en-US" sz="2000" dirty="0">
                <a:latin typeface="Century Gothic" panose="020B0502020202020204" pitchFamily="34" charset="0"/>
              </a:rPr>
              <a:t> </a:t>
            </a: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2800" cap="small" dirty="0">
                <a:ea typeface="+mj-lt"/>
                <a:cs typeface="+mj-lt"/>
              </a:rPr>
              <a:t>WIOA Eligibility Documentation in a Virtual Environment - 100 DCS 18.111</a:t>
            </a:r>
            <a:endParaRPr lang="en-US" sz="2800"/>
          </a:p>
        </p:txBody>
      </p:sp>
      <p:sp>
        <p:nvSpPr>
          <p:cNvPr id="3" name="Slide Number Placeholder 2"/>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lnSpcReduction="10000"/>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a:t>
            </a:r>
          </a:p>
          <a:p>
            <a:pPr marL="734695" lvl="1" indent="-285750">
              <a:buFont typeface="Arial"/>
              <a:buChar char="•"/>
            </a:pPr>
            <a:r>
              <a:rPr lang="en-US" sz="1600" dirty="0">
                <a:latin typeface="Century Gothic"/>
              </a:rPr>
              <a:t>(video sharing) such as Zoom, </a:t>
            </a:r>
            <a:r>
              <a:rPr lang="en-US" sz="1600" dirty="0" err="1">
                <a:latin typeface="Century Gothic"/>
              </a:rPr>
              <a:t>WebEX</a:t>
            </a:r>
            <a:r>
              <a:rPr lang="en-US" sz="1600" dirty="0">
                <a:latin typeface="Century Gothic"/>
              </a:rPr>
              <a:t>, or Adobe Connects or other 			 virtual media	platform.</a:t>
            </a:r>
          </a:p>
          <a:p>
            <a:pPr marL="734695" lvl="1" indent="-285750">
              <a:buFont typeface="Arial"/>
              <a:buChar char="•"/>
            </a:pPr>
            <a:r>
              <a:rPr lang="en-US" sz="1600" dirty="0">
                <a:latin typeface="Century Gothic"/>
                <a:ea typeface="+mn-lt"/>
                <a:cs typeface="+mn-lt"/>
              </a:rPr>
              <a:t>A printout or an electronic copy o</a:t>
            </a:r>
            <a:r>
              <a:rPr lang="en-US" sz="1600" dirty="0">
                <a:ea typeface="+mn-lt"/>
                <a:cs typeface="+mn-lt"/>
              </a:rPr>
              <a:t>f a screenshot containing the eligibility document verified must be included in the customer’s file</a:t>
            </a:r>
            <a:endParaRPr lang="en-US" dirty="0">
              <a:cs typeface="Calibri"/>
            </a:endParaRPr>
          </a:p>
          <a:p>
            <a:pPr marL="734695" lvl="1" indent="-285750">
              <a:buFont typeface="Arial"/>
              <a:buChar char="•"/>
            </a:pPr>
            <a:r>
              <a:rPr lang="en-US" sz="1600" dirty="0">
                <a:latin typeface="Century Gothic"/>
              </a:rPr>
              <a:t>Updated to allow the use of electronic signatures on eligibility 			 	 documentation.</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is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customer’s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366316" y="302434"/>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WIOA Youth Program Provisions </a:t>
            </a: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prstClr val="black"/>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prstClr val="black"/>
                </a:solidFill>
                <a:latin typeface="Century Gothic"/>
              </a:rPr>
              <a:t>Local areas must spend a minimum of 75 percent of program funds on OSY.  </a:t>
            </a: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r>
              <a:rPr lang="en-US" sz="1800" dirty="0">
                <a:solidFill>
                  <a:prstClr val="black"/>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prstClr val="black"/>
                </a:solidFill>
                <a:latin typeface="Century Gothic"/>
              </a:rPr>
              <a:t>At least 20% of local Youth formula funds must be used for work experiences</a:t>
            </a:r>
          </a:p>
          <a:p>
            <a:pPr marL="450850" lvl="1" indent="0" defTabSz="914400">
              <a:lnSpc>
                <a:spcPct val="100000"/>
              </a:lnSpc>
              <a:spcBef>
                <a:spcPct val="20000"/>
              </a:spcBef>
              <a:buClrTx/>
              <a:buNone/>
              <a:defRPr/>
            </a:pPr>
            <a:r>
              <a:rPr lang="en-US" sz="1200" dirty="0">
                <a:solidFill>
                  <a:prstClr val="black"/>
                </a:solidFill>
                <a:latin typeface="Century Gothic"/>
              </a:rPr>
              <a:t>Work Experience: </a:t>
            </a:r>
          </a:p>
          <a:p>
            <a:pPr marL="450850" lvl="1" indent="0" defTabSz="914400">
              <a:lnSpc>
                <a:spcPct val="100000"/>
              </a:lnSpc>
              <a:spcBef>
                <a:spcPct val="20000"/>
              </a:spcBef>
              <a:buClrTx/>
              <a:buNone/>
              <a:defRPr/>
            </a:pPr>
            <a:r>
              <a:rPr lang="en-US" sz="1200" dirty="0">
                <a:solidFill>
                  <a:prstClr val="black"/>
                </a:solidFill>
                <a:latin typeface="Century Gothic"/>
              </a:rPr>
              <a:t>	Summer and other employment opportunities throughout the school year</a:t>
            </a:r>
          </a:p>
          <a:p>
            <a:pPr marL="450850" lvl="1" indent="0" defTabSz="914400">
              <a:lnSpc>
                <a:spcPct val="100000"/>
              </a:lnSpc>
              <a:spcBef>
                <a:spcPct val="20000"/>
              </a:spcBef>
              <a:buClrTx/>
              <a:buNone/>
              <a:defRPr/>
            </a:pPr>
            <a:r>
              <a:rPr lang="en-US" sz="1200" dirty="0">
                <a:solidFill>
                  <a:prstClr val="black"/>
                </a:solidFill>
                <a:latin typeface="Century Gothic"/>
              </a:rPr>
              <a:t>	Pre-apprenticeship programs</a:t>
            </a:r>
          </a:p>
          <a:p>
            <a:pPr marL="450850" lvl="1" indent="0" defTabSz="914400">
              <a:lnSpc>
                <a:spcPct val="100000"/>
              </a:lnSpc>
              <a:spcBef>
                <a:spcPct val="20000"/>
              </a:spcBef>
              <a:buClrTx/>
              <a:buNone/>
              <a:defRPr/>
            </a:pPr>
            <a:r>
              <a:rPr lang="en-US" sz="1200" dirty="0">
                <a:solidFill>
                  <a:prstClr val="black"/>
                </a:solidFill>
                <a:latin typeface="Century Gothic"/>
              </a:rPr>
              <a:t>	Internships and job-shadowing</a:t>
            </a:r>
          </a:p>
          <a:p>
            <a:pPr marL="450850" lvl="1" indent="0" defTabSz="914400">
              <a:lnSpc>
                <a:spcPct val="100000"/>
              </a:lnSpc>
              <a:spcBef>
                <a:spcPct val="20000"/>
              </a:spcBef>
              <a:buClrTx/>
              <a:buNone/>
              <a:defRPr/>
            </a:pPr>
            <a:r>
              <a:rPr lang="en-US" sz="1200" dirty="0">
                <a:solidFill>
                  <a:prstClr val="black"/>
                </a:solidFill>
                <a:latin typeface="Century Gothic"/>
              </a:rPr>
              <a:t>	On-the-Job training opportunities </a:t>
            </a:r>
          </a:p>
          <a:p>
            <a:pPr marL="450850" lvl="1" indent="0" defTabSz="914400">
              <a:lnSpc>
                <a:spcPct val="100000"/>
              </a:lnSpc>
              <a:spcBef>
                <a:spcPct val="20000"/>
              </a:spcBef>
              <a:buClrTx/>
              <a:buNone/>
              <a:defRPr/>
            </a:pPr>
            <a:endParaRPr lang="en-US" sz="12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r>
              <a:rPr lang="en-US" sz="1800" dirty="0">
                <a:solidFill>
                  <a:prstClr val="black"/>
                </a:solidFill>
                <a:latin typeface="Century Gothic"/>
              </a:rPr>
              <a:t>Allowable Work Experience Expenditures Include: </a:t>
            </a:r>
            <a:endParaRPr lang="en-US" sz="1200" dirty="0">
              <a:solidFill>
                <a:prstClr val="black"/>
              </a:solidFill>
              <a:latin typeface="Century Gothic"/>
            </a:endParaRPr>
          </a:p>
          <a:p>
            <a:pPr marL="450850" lvl="1" indent="0" defTabSz="914400">
              <a:lnSpc>
                <a:spcPct val="100000"/>
              </a:lnSpc>
              <a:spcBef>
                <a:spcPct val="20000"/>
              </a:spcBef>
              <a:buClrTx/>
              <a:buNone/>
              <a:defRPr/>
            </a:pPr>
            <a:r>
              <a:rPr lang="en-US" sz="1200" dirty="0">
                <a:solidFill>
                  <a:prstClr val="black"/>
                </a:solidFill>
                <a:latin typeface="Century Gothic"/>
              </a:rPr>
              <a:t>-Staff time working with employers to ensure a successful work experience</a:t>
            </a:r>
          </a:p>
          <a:p>
            <a:pPr marL="450850" lvl="1" indent="0" defTabSz="914400">
              <a:lnSpc>
                <a:spcPct val="100000"/>
              </a:lnSpc>
              <a:spcBef>
                <a:spcPct val="20000"/>
              </a:spcBef>
              <a:buClrTx/>
              <a:buNone/>
              <a:defRPr/>
            </a:pPr>
            <a:r>
              <a:rPr lang="en-US" sz="1200" dirty="0">
                <a:solidFill>
                  <a:prstClr val="black"/>
                </a:solidFill>
                <a:latin typeface="Century Gothic"/>
              </a:rPr>
              <a:t>- Staff time spent evaluating the work experience</a:t>
            </a:r>
          </a:p>
          <a:p>
            <a:pPr marL="450850" lvl="1" indent="0" defTabSz="914400">
              <a:lnSpc>
                <a:spcPct val="100000"/>
              </a:lnSpc>
              <a:spcBef>
                <a:spcPct val="20000"/>
              </a:spcBef>
              <a:buClrTx/>
              <a:buNone/>
              <a:defRPr/>
            </a:pPr>
            <a:r>
              <a:rPr lang="en-US" sz="1200" dirty="0">
                <a:solidFill>
                  <a:prstClr val="black"/>
                </a:solidFill>
                <a:latin typeface="Century Gothic"/>
              </a:rPr>
              <a:t>- Participant work experience orientation sessions</a:t>
            </a:r>
          </a:p>
          <a:p>
            <a:pPr marL="622300" lvl="1" indent="-171450" defTabSz="914400">
              <a:lnSpc>
                <a:spcPct val="100000"/>
              </a:lnSpc>
              <a:spcBef>
                <a:spcPct val="20000"/>
              </a:spcBef>
              <a:buClrTx/>
              <a:buFontTx/>
              <a:buChar char="-"/>
              <a:defRPr/>
            </a:pPr>
            <a:r>
              <a:rPr lang="en-US" sz="1200" dirty="0">
                <a:solidFill>
                  <a:prstClr val="black"/>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endParaRPr lang="en-US" sz="1200" dirty="0">
              <a:solidFill>
                <a:prstClr val="black"/>
              </a:solidFill>
              <a:latin typeface="Century Gothic"/>
            </a:endParaRPr>
          </a:p>
          <a:p>
            <a:pPr marL="0" lvl="1" indent="0" defTabSz="914400">
              <a:lnSpc>
                <a:spcPct val="100000"/>
              </a:lnSpc>
              <a:spcBef>
                <a:spcPct val="20000"/>
              </a:spcBef>
              <a:buClrTx/>
              <a:buNone/>
              <a:defRPr/>
            </a:pPr>
            <a:r>
              <a:rPr lang="en-US" sz="1200" dirty="0">
                <a:solidFill>
                  <a:prstClr val="black"/>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sz="2800" dirty="0">
                <a:latin typeface="Century Gothic" panose="020B0502020202020204" pitchFamily="34" charset="0"/>
              </a:rPr>
              <a:t>WIOA Youth Program Provisions </a:t>
            </a:r>
            <a:r>
              <a:rPr lang="en-US" sz="1800" dirty="0">
                <a:latin typeface="Century Gothic" panose="020B0502020202020204" pitchFamily="34" charset="0"/>
              </a:rPr>
              <a:t>continued</a:t>
            </a:r>
            <a:endParaRPr lang="en-US" sz="1800" dirty="0"/>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a:normAutofit/>
          </a:bodyPr>
          <a:lstStyle/>
          <a:p>
            <a:pPr marL="163512" lvl="1" indent="0">
              <a:spcBef>
                <a:spcPts val="0"/>
              </a:spcBef>
              <a:buNone/>
            </a:pPr>
            <a:endParaRPr lang="en-US" sz="2400" dirty="0">
              <a:solidFill>
                <a:srgbClr val="242424"/>
              </a:solidFill>
              <a:latin typeface="Century Gothic" panose="020B0502020202020204" pitchFamily="34" charset="0"/>
            </a:endParaRPr>
          </a:p>
          <a:p>
            <a:pPr marL="163512" lvl="1" indent="0">
              <a:spcBef>
                <a:spcPts val="0"/>
              </a:spcBef>
              <a:buNone/>
            </a:pPr>
            <a:r>
              <a:rPr lang="en-US" sz="2400" dirty="0">
                <a:solidFill>
                  <a:srgbClr val="242424"/>
                </a:solidFill>
                <a:latin typeface="Century Gothic" panose="020B0502020202020204" pitchFamily="34" charset="0"/>
              </a:rPr>
              <a:t>Incentive payments </a:t>
            </a:r>
            <a:r>
              <a:rPr lang="en-US" dirty="0">
                <a:solidFill>
                  <a:srgbClr val="242424"/>
                </a:solidFill>
                <a:latin typeface="Century Gothic" panose="020B0502020202020204" pitchFamily="34" charset="0"/>
              </a:rPr>
              <a:t>(</a:t>
            </a:r>
            <a:r>
              <a:rPr lang="en-US" i="0" dirty="0">
                <a:solidFill>
                  <a:srgbClr val="242424"/>
                </a:solidFill>
                <a:effectLst/>
                <a:latin typeface="Century Gothic" panose="020B0502020202020204" pitchFamily="34" charset="0"/>
              </a:rPr>
              <a:t>§ 681.640)</a:t>
            </a:r>
            <a:r>
              <a:rPr lang="en-US" dirty="0">
                <a:solidFill>
                  <a:srgbClr val="242424"/>
                </a:solidFill>
                <a:latin typeface="Century Gothic" panose="020B0502020202020204" pitchFamily="34" charset="0"/>
              </a:rPr>
              <a:t>are permitted to youth participants for recognition and achievement directly tied to training activities.  </a:t>
            </a:r>
            <a:r>
              <a:rPr lang="en-US" i="0" dirty="0">
                <a:solidFill>
                  <a:srgbClr val="242424"/>
                </a:solidFill>
                <a:effectLst/>
                <a:latin typeface="Century Gothic" panose="020B0502020202020204" pitchFamily="34" charset="0"/>
              </a:rPr>
              <a:t>The local program must have written policies and procedures in place governing the award of incentives and must ensure that such incentive payments are:</a:t>
            </a:r>
          </a:p>
          <a:p>
            <a:pPr marL="163512" lvl="1" indent="0">
              <a:spcBef>
                <a:spcPts val="0"/>
              </a:spcBef>
              <a:buNone/>
            </a:pPr>
            <a:endParaRPr lang="en-US" sz="1600" i="0" dirty="0">
              <a:solidFill>
                <a:srgbClr val="242424"/>
              </a:solidFill>
              <a:effectLst/>
              <a:latin typeface="Century Gothic" panose="020B0502020202020204" pitchFamily="34" charset="0"/>
            </a:endParaRPr>
          </a:p>
          <a:p>
            <a:pPr marL="565150" lvl="1">
              <a:spcBef>
                <a:spcPts val="0"/>
              </a:spcBef>
            </a:pPr>
            <a:r>
              <a:rPr lang="en-US" sz="1800" i="0" dirty="0">
                <a:solidFill>
                  <a:srgbClr val="242424"/>
                </a:solidFill>
                <a:effectLst/>
                <a:latin typeface="Century Gothic" panose="020B0502020202020204" pitchFamily="34" charset="0"/>
              </a:rPr>
              <a:t>(a) Tied to the goals of the specific program;</a:t>
            </a:r>
          </a:p>
          <a:p>
            <a:pPr marL="565150" lvl="1">
              <a:spcBef>
                <a:spcPts val="0"/>
              </a:spcBef>
            </a:pPr>
            <a:r>
              <a:rPr lang="en-US" sz="1800" i="0" dirty="0">
                <a:solidFill>
                  <a:srgbClr val="242424"/>
                </a:solidFill>
                <a:effectLst/>
                <a:latin typeface="Century Gothic" panose="020B0502020202020204" pitchFamily="34" charset="0"/>
              </a:rPr>
              <a:t>(b) Outlined in writing before the commencement of the program that may provide incentive payments;</a:t>
            </a:r>
          </a:p>
          <a:p>
            <a:pPr marL="565150" lvl="1">
              <a:spcBef>
                <a:spcPts val="0"/>
              </a:spcBef>
            </a:pPr>
            <a:r>
              <a:rPr lang="en-US" sz="1800" i="0" dirty="0">
                <a:solidFill>
                  <a:srgbClr val="242424"/>
                </a:solidFill>
                <a:effectLst/>
                <a:latin typeface="Century Gothic" panose="020B0502020202020204" pitchFamily="34" charset="0"/>
              </a:rPr>
              <a:t>(c) Align with the local program's organizational policies; and</a:t>
            </a:r>
          </a:p>
          <a:p>
            <a:pPr marL="565150" lvl="1">
              <a:spcBef>
                <a:spcPts val="0"/>
              </a:spcBef>
            </a:pPr>
            <a:r>
              <a:rPr lang="en-US" sz="1800" i="0" dirty="0">
                <a:solidFill>
                  <a:srgbClr val="242424"/>
                </a:solidFill>
                <a:effectLst/>
                <a:latin typeface="Century Gothic" panose="020B0502020202020204" pitchFamily="34" charset="0"/>
              </a:rPr>
              <a:t>(d) Are in accordance with the requirements contained in </a:t>
            </a:r>
            <a:r>
              <a:rPr lang="en-US" sz="1800" i="0" u="sng" dirty="0">
                <a:solidFill>
                  <a:srgbClr val="0000FF"/>
                </a:solidFill>
                <a:effectLst/>
                <a:latin typeface="Century Gothic" panose="020B0502020202020204" pitchFamily="34" charset="0"/>
                <a:hlinkClick r:id="rId2"/>
              </a:rPr>
              <a:t>2 CFR part 200</a:t>
            </a:r>
            <a:r>
              <a:rPr lang="en-US" sz="1800" i="0" dirty="0">
                <a:solidFill>
                  <a:srgbClr val="242424"/>
                </a:solidFill>
                <a:effectLst/>
                <a:latin typeface="Century Gothic" panose="020B0502020202020204" pitchFamily="34" charset="0"/>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sz="2800" dirty="0">
                <a:latin typeface="Century Gothic" panose="020B0502020202020204" pitchFamily="34" charset="0"/>
              </a:rPr>
              <a:t>WIOA Youth Program Provisions continued</a:t>
            </a:r>
            <a:endParaRPr lang="en-US" sz="2800" dirty="0"/>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2400" dirty="0">
                <a:solidFill>
                  <a:srgbClr val="242424"/>
                </a:solidFill>
                <a:latin typeface="Century Gothic" panose="020B0502020202020204" pitchFamily="34" charset="0"/>
              </a:rPr>
              <a:t>Stipends </a:t>
            </a:r>
            <a:r>
              <a:rPr lang="en-US" sz="1800" dirty="0">
                <a:solidFill>
                  <a:srgbClr val="242424"/>
                </a:solidFill>
                <a:latin typeface="Century Gothic" panose="020B0502020202020204" pitchFamily="34" charset="0"/>
              </a:rPr>
              <a:t>are </a:t>
            </a:r>
            <a:r>
              <a:rPr lang="en-US" sz="1800" dirty="0">
                <a:solidFill>
                  <a:schemeClr val="accent6"/>
                </a:solidFill>
                <a:latin typeface="Century Gothic" panose="020B0502020202020204" pitchFamily="34" charset="0"/>
              </a:rPr>
              <a:t>allowable payment for participation in activities such as occupational skills training or classroom activities, including high school equivalency preparation, work readiness, or employability skills training. </a:t>
            </a:r>
          </a:p>
          <a:p>
            <a:pPr marL="0" indent="0">
              <a:spcBef>
                <a:spcPts val="0"/>
              </a:spcBef>
              <a:buNone/>
            </a:pPr>
            <a:endParaRPr lang="en-US" sz="1800" dirty="0">
              <a:solidFill>
                <a:schemeClr val="accent6"/>
              </a:solidFill>
              <a:latin typeface="Century Gothic" panose="020B0502020202020204" pitchFamily="34" charset="0"/>
            </a:endParaRPr>
          </a:p>
          <a:p>
            <a:pPr lvl="1">
              <a:spcBef>
                <a:spcPts val="0"/>
              </a:spcBef>
              <a:buFont typeface="Century Gothic" panose="020B0502020202020204" pitchFamily="34" charset="0"/>
              <a:buChar char="―"/>
            </a:pPr>
            <a:r>
              <a:rPr lang="en-US" sz="1800" dirty="0">
                <a:solidFill>
                  <a:schemeClr val="accent6"/>
                </a:solidFill>
                <a:latin typeface="Century Gothic" panose="020B0502020202020204" pitchFamily="34" charset="0"/>
              </a:rPr>
              <a:t>Local areas have flexibility in determining when and how to pay stipends, however they must have a policy in place that guides the payment of those stipends. </a:t>
            </a: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Enrollment </a:t>
            </a: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a:normAutofit/>
          </a:bodyPr>
          <a:lstStyle/>
          <a:p>
            <a:endParaRPr lang="en-US" sz="2000" dirty="0">
              <a:solidFill>
                <a:schemeClr val="accent6"/>
              </a:solidFill>
              <a:latin typeface="Century Gothic" panose="020B0502020202020204" pitchFamily="34" charset="0"/>
            </a:endParaRPr>
          </a:p>
          <a:p>
            <a:r>
              <a:rPr lang="en-US" sz="2000" dirty="0">
                <a:solidFill>
                  <a:schemeClr val="accent6"/>
                </a:solidFill>
                <a:latin typeface="Century Gothic" panose="020B0502020202020204" pitchFamily="34" charset="0"/>
              </a:rPr>
              <a:t>In order to participate in the WIOA youth program the following must occur: </a:t>
            </a:r>
          </a:p>
          <a:p>
            <a:pPr lvl="1"/>
            <a:r>
              <a:rPr lang="en-US" sz="2000" dirty="0">
                <a:solidFill>
                  <a:schemeClr val="accent6"/>
                </a:solidFill>
                <a:latin typeface="Century Gothic" panose="020B0502020202020204" pitchFamily="34" charset="0"/>
              </a:rPr>
              <a:t>Eligibility determination </a:t>
            </a:r>
          </a:p>
          <a:p>
            <a:pPr lvl="1"/>
            <a:r>
              <a:rPr lang="en-US" sz="2000" dirty="0">
                <a:solidFill>
                  <a:schemeClr val="accent6"/>
                </a:solidFill>
                <a:latin typeface="Century Gothic" panose="020B0502020202020204" pitchFamily="34" charset="0"/>
              </a:rPr>
              <a:t>Objective assessment </a:t>
            </a:r>
          </a:p>
          <a:p>
            <a:pPr lvl="1"/>
            <a:r>
              <a:rPr lang="en-US" sz="2000" dirty="0">
                <a:solidFill>
                  <a:schemeClr val="accent6"/>
                </a:solidFill>
                <a:latin typeface="Century Gothic" panose="020B0502020202020204" pitchFamily="34" charset="0"/>
              </a:rPr>
              <a:t>Development of the ISS </a:t>
            </a:r>
          </a:p>
          <a:p>
            <a:pPr lvl="1"/>
            <a:r>
              <a:rPr lang="en-US" sz="2000" dirty="0">
                <a:solidFill>
                  <a:schemeClr val="accent6"/>
                </a:solidFill>
                <a:latin typeface="Century Gothic" panose="020B0502020202020204" pitchFamily="34" charset="0"/>
              </a:rPr>
              <a:t>Participation in any of the 14 program elements </a:t>
            </a: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Today’s webinar will be recorded. </a:t>
            </a:r>
            <a:br>
              <a:rPr lang="en-US" dirty="0"/>
            </a:b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sp>
        <p:nvSpPr>
          <p:cNvPr id="4" name="Content Placeholder 3"/>
          <p:cNvSpPr>
            <a:spLocks noGrp="1"/>
          </p:cNvSpPr>
          <p:nvPr>
            <p:ph sz="quarter" idx="10"/>
          </p:nvPr>
        </p:nvSpPr>
        <p:spPr/>
        <p:txBody>
          <a:bodyPr/>
          <a:lstStyle/>
          <a:p>
            <a:pPr marL="257175" indent="-257175">
              <a:buFont typeface="Arial" panose="020B0604020202020204" pitchFamily="34" charset="0"/>
              <a:buChar char="•"/>
            </a:pPr>
            <a:endParaRPr lang="en-US" dirty="0">
              <a:solidFill>
                <a:srgbClr val="213240"/>
              </a:solidFill>
            </a:endParaRPr>
          </a:p>
          <a:p>
            <a:pPr marL="257175" indent="-257175">
              <a:buFont typeface="Arial" panose="020B0604020202020204" pitchFamily="34" charset="0"/>
              <a:buChar char="•"/>
            </a:pPr>
            <a:r>
              <a:rPr lang="en-US" dirty="0">
                <a:solidFill>
                  <a:srgbClr val="213240"/>
                </a:solidFill>
              </a:rPr>
              <a:t>Please use the chat box to introduce yourself. </a:t>
            </a:r>
          </a:p>
          <a:p>
            <a:pPr marL="257175" indent="-257175">
              <a:buFont typeface="Arial" panose="020B0604020202020204" pitchFamily="34" charset="0"/>
              <a:buChar char="•"/>
            </a:pPr>
            <a:r>
              <a:rPr lang="en-US" dirty="0">
                <a:solidFill>
                  <a:srgbClr val="213240"/>
                </a:solidFill>
              </a:rPr>
              <a:t>You can listen through speakers or use the dial-in option listed with the webinar link.</a:t>
            </a:r>
          </a:p>
          <a:p>
            <a:pPr marL="257175" indent="-257175">
              <a:buFont typeface="Arial" panose="020B0604020202020204" pitchFamily="34" charset="0"/>
              <a:buChar char="•"/>
            </a:pPr>
            <a:r>
              <a:rPr lang="en-US" dirty="0">
                <a:solidFill>
                  <a:srgbClr val="213240"/>
                </a:solidFill>
              </a:rPr>
              <a:t>You can use the chat box or “raise hand” feature to ask a question.</a:t>
            </a:r>
          </a:p>
          <a:p>
            <a:pPr marL="257175" indent="-257175">
              <a:buFont typeface="Arial" panose="020B0604020202020204" pitchFamily="34" charset="0"/>
              <a:buChar char="•"/>
            </a:pPr>
            <a:r>
              <a:rPr lang="en-US" dirty="0">
                <a:solidFill>
                  <a:srgbClr val="213240"/>
                </a:solidFill>
              </a:rPr>
              <a:t>Please remember to mute your computers and phones to minimize background noise. </a:t>
            </a:r>
          </a:p>
          <a:p>
            <a:endParaRPr lang="en-US" dirty="0"/>
          </a:p>
        </p:txBody>
      </p:sp>
    </p:spTree>
    <p:extLst>
      <p:ext uri="{BB962C8B-B14F-4D97-AF65-F5344CB8AC3E}">
        <p14:creationId xmlns:p14="http://schemas.microsoft.com/office/powerpoint/2010/main" val="55093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369116" y="1446235"/>
            <a:ext cx="8317684" cy="4525963"/>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chemeClr val="accent6"/>
                </a:solidFill>
                <a:latin typeface="Century Gothic" panose="020B0502020202020204" pitchFamily="34" charset="0"/>
              </a:rPr>
              <a:t>Assessments are important in determining the appropriate services for youth. </a:t>
            </a:r>
          </a:p>
          <a:p>
            <a:pPr marL="0" lvl="0" indent="0" defTabSz="914400">
              <a:lnSpc>
                <a:spcPct val="100000"/>
              </a:lnSpc>
              <a:spcBef>
                <a:spcPct val="20000"/>
              </a:spcBef>
              <a:buClrTx/>
              <a:buNone/>
              <a:defRPr/>
            </a:pPr>
            <a:endParaRPr lang="en-US" sz="1800" dirty="0">
              <a:solidFill>
                <a:prstClr val="black"/>
              </a:solidFill>
              <a:latin typeface="Century Gothic" panose="020B0502020202020204" pitchFamily="34" charset="0"/>
            </a:endParaRPr>
          </a:p>
          <a:p>
            <a:pPr marL="0" lvl="0" indent="0" defTabSz="914400">
              <a:lnSpc>
                <a:spcPct val="100000"/>
              </a:lnSpc>
              <a:spcBef>
                <a:spcPct val="20000"/>
              </a:spcBef>
              <a:buClrTx/>
              <a:buNone/>
              <a:defRPr/>
            </a:pPr>
            <a:r>
              <a:rPr lang="en-US" sz="1800" dirty="0">
                <a:latin typeface="Century Gothic"/>
              </a:rPr>
              <a:t>The ISS is based on an objective assessments that includes a review of participant:</a:t>
            </a:r>
          </a:p>
          <a:p>
            <a:pPr marL="342900" indent="-342900" defTabSz="914400">
              <a:lnSpc>
                <a:spcPct val="100000"/>
              </a:lnSpc>
              <a:spcBef>
                <a:spcPct val="20000"/>
              </a:spcBef>
              <a:buClrTx/>
              <a:buFont typeface="Arial" pitchFamily="34" charset="0"/>
              <a:buChar char="•"/>
              <a:defRPr/>
            </a:pPr>
            <a:r>
              <a:rPr lang="en-US" sz="1800" dirty="0">
                <a:latin typeface="Century Gothic"/>
              </a:rPr>
              <a:t>skill levels (academic and occupational)  </a:t>
            </a:r>
            <a:endParaRPr lang="en-US" sz="1800" dirty="0">
              <a:latin typeface="Century Gothic" panose="020B0502020202020204" pitchFamily="34" charset="0"/>
            </a:endParaRPr>
          </a:p>
          <a:p>
            <a:pPr marL="342900" indent="-342900" defTabSz="914400">
              <a:lnSpc>
                <a:spcPct val="100000"/>
              </a:lnSpc>
              <a:spcBef>
                <a:spcPct val="20000"/>
              </a:spcBef>
              <a:buClrTx/>
              <a:buFont typeface="Arial" pitchFamily="34" charset="0"/>
              <a:buChar char="•"/>
              <a:defRPr/>
            </a:pPr>
            <a:r>
              <a:rPr lang="en-US" sz="1800" dirty="0">
                <a:solidFill>
                  <a:srgbClr val="032B4A"/>
                </a:solidFill>
                <a:latin typeface="Century Gothic"/>
              </a:rPr>
              <a:t>work experiences</a:t>
            </a:r>
          </a:p>
          <a:p>
            <a:pPr marL="342900" indent="-342900" defTabSz="914400">
              <a:lnSpc>
                <a:spcPct val="100000"/>
              </a:lnSpc>
              <a:spcBef>
                <a:spcPct val="20000"/>
              </a:spcBef>
              <a:buClrTx/>
              <a:buFont typeface="Arial" pitchFamily="34" charset="0"/>
              <a:buChar char="•"/>
              <a:defRPr/>
            </a:pPr>
            <a:r>
              <a:rPr lang="en-US" sz="1800" dirty="0">
                <a:latin typeface="Century Gothic"/>
              </a:rPr>
              <a:t>service needs </a:t>
            </a:r>
          </a:p>
          <a:p>
            <a:pPr marL="342900" lvl="0" indent="-342900" defTabSz="914400">
              <a:lnSpc>
                <a:spcPct val="100000"/>
              </a:lnSpc>
              <a:spcBef>
                <a:spcPct val="20000"/>
              </a:spcBef>
              <a:buClrTx/>
              <a:buFont typeface="Arial" pitchFamily="34" charset="0"/>
              <a:buChar char="•"/>
              <a:defRPr/>
            </a:pPr>
            <a:r>
              <a:rPr lang="en-US" sz="1800" dirty="0">
                <a:latin typeface="Century Gothic"/>
              </a:rPr>
              <a:t>Strengths and assets   </a:t>
            </a:r>
            <a:endParaRPr lang="en-US" sz="1800" dirty="0">
              <a:solidFill>
                <a:schemeClr val="accent6"/>
              </a:solidFill>
              <a:latin typeface="Century Gothic" panose="020B0502020202020204" pitchFamily="34" charset="0"/>
            </a:endParaRPr>
          </a:p>
          <a:p>
            <a:pPr marL="0" indent="0">
              <a:buNone/>
            </a:pPr>
            <a:r>
              <a:rPr lang="en-US" sz="1800" dirty="0">
                <a:solidFill>
                  <a:schemeClr val="accent6"/>
                </a:solidFill>
                <a:latin typeface="Century Gothic" panose="020B0502020202020204" pitchFamily="34" charset="0"/>
              </a:rPr>
              <a:t>Basic Skills Deficient – a youth that is at or below the 8</a:t>
            </a:r>
            <a:r>
              <a:rPr lang="en-US" sz="1800" baseline="30000" dirty="0">
                <a:solidFill>
                  <a:schemeClr val="accent6"/>
                </a:solidFill>
                <a:latin typeface="Century Gothic" panose="020B0502020202020204" pitchFamily="34" charset="0"/>
              </a:rPr>
              <a:t>th</a:t>
            </a:r>
            <a:r>
              <a:rPr lang="en-US" sz="1800" dirty="0">
                <a:solidFill>
                  <a:schemeClr val="accent6"/>
                </a:solidFill>
                <a:latin typeface="Century Gothic" panose="020B0502020202020204" pitchFamily="34" charset="0"/>
              </a:rPr>
              <a:t> grade level in English reading, writing, or computing skills as evidenced by a generally accepted standardized test.  </a:t>
            </a:r>
          </a:p>
          <a:p>
            <a:pPr marL="0" indent="0">
              <a:buNone/>
            </a:pPr>
            <a:r>
              <a:rPr lang="en-US" sz="1800" dirty="0">
                <a:solidFill>
                  <a:schemeClr val="accent6"/>
                </a:solidFill>
                <a:latin typeface="Century Gothic"/>
              </a:rPr>
              <a:t>Testing tools for measuring educational functioning levels (EFLs) must be on the National Reporting Systems (NRS) federally approved list of assessments. (CASAS TABE, MAPT, etc.)  </a:t>
            </a:r>
            <a:endParaRPr lang="en-US" sz="1800" dirty="0">
              <a:solidFill>
                <a:schemeClr val="accent6"/>
              </a:solidFill>
              <a:latin typeface="Century Gothic" panose="020B0502020202020204" pitchFamily="34" charset="0"/>
            </a:endParaRPr>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Assessments</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chemeClr val="accent6"/>
                </a:solidFill>
                <a:latin typeface="Century Gothic" panose="020B0502020202020204" pitchFamily="34" charset="0"/>
              </a:rPr>
              <a:t>Local areas may use formalized testing tools that are valid and reliable.  Testing tools should also be appropriate, fair, and cost effective and easy to administer and interpret results.  </a:t>
            </a:r>
          </a:p>
          <a:p>
            <a:pPr marL="0" indent="0">
              <a:buNone/>
            </a:pPr>
            <a:r>
              <a:rPr lang="en-US" sz="1800" dirty="0">
                <a:solidFill>
                  <a:schemeClr val="accent6"/>
                </a:solidFill>
                <a:latin typeface="Century Gothic" panose="020B0502020202020204" pitchFamily="34" charset="0"/>
              </a:rPr>
              <a:t>Assessment Tool Examples: </a:t>
            </a:r>
          </a:p>
          <a:p>
            <a:pPr lvl="1"/>
            <a:r>
              <a:rPr lang="en-US" sz="1400" dirty="0">
                <a:solidFill>
                  <a:srgbClr val="002060"/>
                </a:solidFill>
                <a:latin typeface="Century Gothic" panose="020B0502020202020204" pitchFamily="34" charset="0"/>
                <a:hlinkClick r:id="rId2"/>
              </a:rPr>
              <a:t>MASSCIS </a:t>
            </a:r>
            <a:endParaRPr lang="en-US" sz="1400" dirty="0">
              <a:solidFill>
                <a:srgbClr val="002060"/>
              </a:solidFill>
              <a:latin typeface="Century Gothic" panose="020B0502020202020204" pitchFamily="34" charset="0"/>
            </a:endParaRPr>
          </a:p>
          <a:p>
            <a:pPr lvl="1" indent="-287020"/>
            <a:r>
              <a:rPr lang="en-US" sz="1400" u="sng">
                <a:solidFill>
                  <a:srgbClr val="002060"/>
                </a:solidFill>
                <a:latin typeface="Century Gothic"/>
              </a:rPr>
              <a:t>Work Keys Placement Quiz </a:t>
            </a:r>
            <a:endParaRPr lang="en-US" sz="1400" u="sng">
              <a:solidFill>
                <a:srgbClr val="002060"/>
              </a:solidFill>
              <a:latin typeface="Century Gothic" panose="020B0502020202020204" pitchFamily="34" charset="0"/>
            </a:endParaRPr>
          </a:p>
          <a:p>
            <a:pPr lvl="1"/>
            <a:r>
              <a:rPr lang="en-US" sz="1400" dirty="0">
                <a:solidFill>
                  <a:srgbClr val="002060"/>
                </a:solidFill>
                <a:latin typeface="Century Gothic" panose="020B0502020202020204" pitchFamily="34" charset="0"/>
                <a:hlinkClick r:id="rId3"/>
              </a:rPr>
              <a:t>My Next Move </a:t>
            </a:r>
            <a:endParaRPr lang="en-US" sz="1400" dirty="0">
              <a:solidFill>
                <a:srgbClr val="002060"/>
              </a:solidFill>
              <a:latin typeface="Century Gothic" panose="020B0502020202020204" pitchFamily="34" charset="0"/>
            </a:endParaRPr>
          </a:p>
          <a:p>
            <a:pPr lvl="1"/>
            <a:r>
              <a:rPr lang="en-US" sz="1400" dirty="0">
                <a:solidFill>
                  <a:srgbClr val="002060"/>
                </a:solidFill>
                <a:latin typeface="Century Gothic" panose="020B0502020202020204" pitchFamily="34" charset="0"/>
                <a:hlinkClick r:id="rId4"/>
              </a:rPr>
              <a:t>Career One-Stop  - </a:t>
            </a:r>
            <a:r>
              <a:rPr lang="en-US" sz="1400" dirty="0" err="1">
                <a:solidFill>
                  <a:srgbClr val="002060"/>
                </a:solidFill>
                <a:latin typeface="Century Gothic" panose="020B0502020202020204" pitchFamily="34" charset="0"/>
                <a:hlinkClick r:id="rId4"/>
              </a:rPr>
              <a:t>GetMyFuture</a:t>
            </a:r>
            <a:r>
              <a:rPr lang="en-US" sz="1400" dirty="0">
                <a:solidFill>
                  <a:srgbClr val="002060"/>
                </a:solidFill>
                <a:latin typeface="Century Gothic" panose="020B0502020202020204" pitchFamily="34" charset="0"/>
                <a:hlinkClick r:id="rId4"/>
              </a:rPr>
              <a:t> </a:t>
            </a:r>
            <a:endParaRPr lang="en-US" sz="1400" dirty="0">
              <a:solidFill>
                <a:srgbClr val="002060"/>
              </a:solidFill>
              <a:latin typeface="Century Gothic" panose="020B0502020202020204" pitchFamily="34" charset="0"/>
            </a:endParaRPr>
          </a:p>
          <a:p>
            <a:pPr lvl="1" indent="-287020"/>
            <a:r>
              <a:rPr lang="en-US" sz="1400" dirty="0">
                <a:solidFill>
                  <a:srgbClr val="002060"/>
                </a:solidFill>
                <a:latin typeface="Century Gothic"/>
                <a:hlinkClick r:id="rId5"/>
              </a:rPr>
              <a:t>MySkills MyFuture </a:t>
            </a:r>
            <a:br>
              <a:rPr lang="en-US" sz="1400" dirty="0">
                <a:solidFill>
                  <a:srgbClr val="002060"/>
                </a:solidFill>
                <a:latin typeface="Century Gothic"/>
              </a:rPr>
            </a:br>
            <a:endParaRPr lang="en-US" sz="140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r>
              <a:rPr lang="en-US" sz="1400" dirty="0">
                <a:ea typeface="+mn-lt"/>
                <a:cs typeface="+mn-lt"/>
                <a:hlinkClick r:id="rId6"/>
              </a:rPr>
              <a:t>WorkKeys assessment crosswalk tools | Mass.gov</a:t>
            </a:r>
            <a:endParaRPr lang="en-US" sz="1400">
              <a:latin typeface="Century Gothic" panose="020B0502020202020204" pitchFamily="34" charset="0"/>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Individual Service Strategy Plan </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r>
              <a:rPr lang="en-US" sz="1800" dirty="0">
                <a:solidFill>
                  <a:prstClr val="black"/>
                </a:solidFill>
                <a:latin typeface="Century Gothic"/>
              </a:rPr>
              <a:t>An Individual Service Strategy (ISS) plan must be developed for each youth participant and must: </a:t>
            </a:r>
          </a:p>
          <a:p>
            <a:pPr defTabSz="914400">
              <a:lnSpc>
                <a:spcPct val="100000"/>
              </a:lnSpc>
              <a:spcBef>
                <a:spcPct val="20000"/>
              </a:spcBef>
              <a:buClrTx/>
              <a:defRPr/>
            </a:pPr>
            <a:r>
              <a:rPr lang="en-US" sz="1800" dirty="0">
                <a:solidFill>
                  <a:prstClr val="black"/>
                </a:solidFill>
                <a:latin typeface="Century Gothic"/>
              </a:rPr>
              <a:t>Include career planning and the results of objective assessments</a:t>
            </a:r>
          </a:p>
          <a:p>
            <a:pPr defTabSz="914400">
              <a:lnSpc>
                <a:spcPct val="100000"/>
              </a:lnSpc>
              <a:spcBef>
                <a:spcPct val="20000"/>
              </a:spcBef>
              <a:buClrTx/>
              <a:defRPr/>
            </a:pPr>
            <a:r>
              <a:rPr lang="en-US" sz="1800" dirty="0">
                <a:solidFill>
                  <a:prstClr val="black"/>
                </a:solidFill>
                <a:latin typeface="Century Gothic"/>
              </a:rPr>
              <a:t>Include education and employment goals </a:t>
            </a:r>
          </a:p>
          <a:p>
            <a:pPr defTabSz="914400">
              <a:lnSpc>
                <a:spcPct val="100000"/>
              </a:lnSpc>
              <a:spcBef>
                <a:spcPct val="20000"/>
              </a:spcBef>
              <a:buClrTx/>
              <a:defRPr/>
            </a:pPr>
            <a:r>
              <a:rPr lang="en-US" sz="1800" dirty="0">
                <a:solidFill>
                  <a:prstClr val="black"/>
                </a:solidFill>
                <a:latin typeface="Century Gothic"/>
              </a:rPr>
              <a:t>Include achievement objectives and services </a:t>
            </a:r>
          </a:p>
          <a:p>
            <a:pPr defTabSz="914400">
              <a:lnSpc>
                <a:spcPct val="100000"/>
              </a:lnSpc>
              <a:spcBef>
                <a:spcPct val="20000"/>
              </a:spcBef>
              <a:buClrTx/>
              <a:defRPr/>
            </a:pPr>
            <a:r>
              <a:rPr lang="en-US" sz="1800" dirty="0">
                <a:solidFill>
                  <a:prstClr val="black"/>
                </a:solidFill>
                <a:latin typeface="Century Gothic"/>
              </a:rPr>
              <a:t>Directly link to one or more performance indicators</a:t>
            </a:r>
          </a:p>
          <a:p>
            <a:pPr defTabSz="914400">
              <a:lnSpc>
                <a:spcPct val="100000"/>
              </a:lnSpc>
              <a:spcBef>
                <a:spcPct val="20000"/>
              </a:spcBef>
              <a:buClrTx/>
              <a:defRPr/>
            </a:pPr>
            <a:r>
              <a:rPr lang="en-US" sz="1800" dirty="0">
                <a:solidFill>
                  <a:prstClr val="black"/>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prstClr val="black"/>
              </a:solidFill>
              <a:latin typeface="Century Gothic"/>
            </a:endParaRPr>
          </a:p>
          <a:p>
            <a:endParaRPr lang="en-US" dirty="0"/>
          </a:p>
          <a:p>
            <a:pPr marL="0" indent="0">
              <a:buNone/>
            </a:pPr>
            <a:r>
              <a:rPr lang="en-US" sz="1600" dirty="0">
                <a:hlinkClick r:id="rId2"/>
              </a:rPr>
              <a:t>WIOA Youth Individual Service Strategy: 100 DCS 19.107</a:t>
            </a:r>
            <a:r>
              <a:rPr lang="en-US" sz="1600" dirty="0"/>
              <a:t> </a:t>
            </a:r>
          </a:p>
          <a:p>
            <a:r>
              <a:rPr lang="en-US" sz="1400" dirty="0">
                <a:latin typeface="Century Gothic"/>
                <a:cs typeface="Calibri"/>
              </a:rPr>
              <a:t>ISS Template Attachment </a:t>
            </a:r>
            <a:endParaRPr lang="en-US" sz="1400" dirty="0">
              <a:latin typeface="Century Gothic"/>
            </a:endParaRPr>
          </a:p>
        </p:txBody>
      </p:sp>
      <p:pic>
        <p:nvPicPr>
          <p:cNvPr id="5" name="Picture 4" descr="Clipart - Folder with &lt;strong&gt;document&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588" y="3993160"/>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ISS Development </a:t>
            </a: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360099551"/>
              </p:ext>
            </p:extLst>
          </p:nvPr>
        </p:nvGraphicFramePr>
        <p:xfrm>
          <a:off x="114298" y="1274618"/>
          <a:ext cx="4139047" cy="4839399"/>
        </p:xfrm>
        <a:graphic>
          <a:graphicData uri="http://schemas.openxmlformats.org/drawingml/2006/table">
            <a:tbl>
              <a:tblPr firstRow="1" bandRow="1">
                <a:tableStyleId>{5C22544A-7EE6-4342-B048-85BDC9FD1C3A}</a:tableStyleId>
              </a:tblPr>
              <a:tblGrid>
                <a:gridCol w="4139047">
                  <a:extLst>
                    <a:ext uri="{9D8B030D-6E8A-4147-A177-3AD203B41FA5}">
                      <a16:colId xmlns:a16="http://schemas.microsoft.com/office/drawing/2014/main" val="1466968554"/>
                    </a:ext>
                  </a:extLst>
                </a:gridCol>
              </a:tblGrid>
              <a:tr h="346249">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4442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4442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4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02348">
                <a:tc>
                  <a:txBody>
                    <a:bodyPr/>
                    <a:lstStyle/>
                    <a:p>
                      <a:r>
                        <a:rPr lang="en-US" sz="14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023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7479586"/>
              </p:ext>
            </p:extLst>
          </p:nvPr>
        </p:nvGraphicFramePr>
        <p:xfrm>
          <a:off x="4239492" y="1274617"/>
          <a:ext cx="4904508" cy="4839399"/>
        </p:xfrm>
        <a:graphic>
          <a:graphicData uri="http://schemas.openxmlformats.org/drawingml/2006/table">
            <a:tbl>
              <a:tblPr firstRow="1" bandRow="1">
                <a:tableStyleId>{5C22544A-7EE6-4342-B048-85BDC9FD1C3A}</a:tableStyleId>
              </a:tblPr>
              <a:tblGrid>
                <a:gridCol w="4904508">
                  <a:extLst>
                    <a:ext uri="{9D8B030D-6E8A-4147-A177-3AD203B41FA5}">
                      <a16:colId xmlns:a16="http://schemas.microsoft.com/office/drawing/2014/main" val="1806028680"/>
                    </a:ext>
                  </a:extLst>
                </a:gridCol>
              </a:tblGrid>
              <a:tr h="252154">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7428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Addresses key goal areas in education, training, employment and personal development</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0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Includes short and long-term goals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099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Ties the goals to the 14 WIOA Youth Program elements/service areas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0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Includes objectives and actions steps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4700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Includes needed referrals for services and support services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0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Includes timelines with start, end and review dates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4700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Includes appropriate individuals involved in ISS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0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Addresses potential barriers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960345">
                <a:tc>
                  <a:txBody>
                    <a:bodyPr/>
                    <a:lstStyle/>
                    <a:p>
                      <a:pPr>
                        <a:spcBef>
                          <a:spcPts val="0"/>
                        </a:spcBef>
                        <a:spcAft>
                          <a:spcPts val="315"/>
                        </a:spcAft>
                      </a:pP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Includes youth-staff agreements</a:t>
                      </a:r>
                      <a:r>
                        <a:rPr lang="en-US" sz="14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a:t>
                      </a: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Includes 1</a:t>
                      </a:r>
                      <a:r>
                        <a:rPr lang="en-US" sz="14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4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Youth ISS in MOSES </a:t>
            </a: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2"/>
          <a:stretch>
            <a:fillRect/>
          </a:stretch>
        </p:blipFill>
        <p:spPr>
          <a:xfrm>
            <a:off x="799990" y="1331894"/>
            <a:ext cx="7590476" cy="4638095"/>
          </a:xfrm>
          <a:prstGeom prst="rect">
            <a:avLst/>
          </a:prstGeom>
        </p:spPr>
      </p:pic>
    </p:spTree>
    <p:extLst>
      <p:ext uri="{BB962C8B-B14F-4D97-AF65-F5344CB8AC3E}">
        <p14:creationId xmlns:p14="http://schemas.microsoft.com/office/powerpoint/2010/main" val="56516816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lnSpcReduction="10000"/>
          </a:bodyPr>
          <a:lstStyle/>
          <a:p>
            <a:r>
              <a:rPr lang="en-US" sz="2400" dirty="0">
                <a:cs typeface="Calibri"/>
              </a:rPr>
              <a:t>Youth receiving WIOA services must be enrolled in a </a:t>
            </a:r>
            <a:r>
              <a:rPr lang="en-US" sz="2400" u="sng" dirty="0">
                <a:cs typeface="Calibri"/>
              </a:rPr>
              <a:t>Program Service Element</a:t>
            </a:r>
          </a:p>
          <a:p>
            <a:r>
              <a:rPr lang="en-US" sz="2400" dirty="0">
                <a:cs typeface="Calibri"/>
              </a:rPr>
              <a:t>Youth that have completed the Program Service Element must: </a:t>
            </a:r>
            <a:endParaRPr lang="en-US" sz="2400"/>
          </a:p>
          <a:p>
            <a:pPr lvl="1" indent="-287020"/>
            <a:r>
              <a:rPr lang="en-US" sz="2200" dirty="0">
                <a:cs typeface="Calibri"/>
              </a:rPr>
              <a:t>Enter a new program service element as appropriate; or </a:t>
            </a:r>
          </a:p>
          <a:p>
            <a:pPr lvl="1" indent="-287020"/>
            <a:r>
              <a:rPr lang="en-US" sz="2200" dirty="0">
                <a:cs typeface="Calibri"/>
              </a:rPr>
              <a:t>Prepare to be exited if no other services are planned </a:t>
            </a:r>
          </a:p>
          <a:p>
            <a:pPr lvl="1" indent="-287020"/>
            <a:endParaRPr lang="en-US" sz="2200" dirty="0">
              <a:cs typeface="Calibri"/>
            </a:endParaRPr>
          </a:p>
          <a:p>
            <a:pPr marL="342900" lvl="1" indent="-342900">
              <a:buFont typeface="Arial"/>
              <a:buChar char="•"/>
            </a:pPr>
            <a:r>
              <a:rPr lang="en-US" sz="2200" dirty="0">
                <a:cs typeface="Calibri"/>
              </a:rPr>
              <a:t>Remember there is 90-day window before auto-exit happens if no blue/bold services are provided. </a:t>
            </a:r>
            <a:endParaRPr lang="en-US" sz="2200">
              <a:cs typeface="Calibri"/>
            </a:endParaRPr>
          </a:p>
          <a:p>
            <a:pPr marL="342900" lvl="1" indent="-342900">
              <a:buFont typeface="Arial"/>
              <a:buChar char="•"/>
            </a:pPr>
            <a:r>
              <a:rPr lang="en-US" sz="2200" dirty="0">
                <a:cs typeface="Calibri"/>
              </a:rPr>
              <a:t>Staff should not add blue/bold services to delay the exit date. </a:t>
            </a:r>
            <a:endParaRPr lang="en-US" sz="2200">
              <a:cs typeface="Calibri"/>
            </a:endParaRPr>
          </a:p>
          <a:p>
            <a:pPr marL="342900" lvl="1" indent="-342900">
              <a:buFont typeface="Arial"/>
              <a:buChar char="•"/>
            </a:pPr>
            <a:r>
              <a:rPr lang="en-US" sz="2200" dirty="0">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26</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2"/>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52785" y="395917"/>
            <a:ext cx="88679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Century Gothic"/>
              </a:rPr>
              <a:t>Correct</a:t>
            </a:r>
            <a:r>
              <a:rPr lang="en-US" sz="2000" b="1" dirty="0">
                <a:solidFill>
                  <a:schemeClr val="bg1"/>
                </a:solidFill>
                <a:latin typeface="Century Gothic"/>
                <a:ea typeface="+mn-lt"/>
                <a:cs typeface="+mn-lt"/>
              </a:rPr>
              <a:t> Use of Blue/Bold Services to Protect Against Auto-Exit </a:t>
            </a:r>
            <a:endParaRPr lang="en-US" sz="2000" b="1">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454324" y="1259457"/>
            <a:ext cx="78327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case management service provided. </a:t>
            </a:r>
          </a:p>
        </p:txBody>
      </p:sp>
    </p:spTree>
    <p:extLst>
      <p:ext uri="{BB962C8B-B14F-4D97-AF65-F5344CB8AC3E}">
        <p14:creationId xmlns:p14="http://schemas.microsoft.com/office/powerpoint/2010/main" val="1846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27</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2"/>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368060"/>
            <a:ext cx="85804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Century Gothic"/>
                <a:ea typeface="+mn-lt"/>
                <a:cs typeface="+mn-lt"/>
              </a:rPr>
              <a:t>Incorrect Use of Blue/Bold Services to Keep a Youth from Auto-Exiting </a:t>
            </a:r>
            <a:endParaRPr lang="en-US" sz="2000" b="1" dirty="0">
              <a:solidFill>
                <a:schemeClr val="bg1"/>
              </a:solidFill>
              <a:latin typeface="Century Gothic"/>
            </a:endParaRPr>
          </a:p>
        </p:txBody>
      </p:sp>
    </p:spTree>
    <p:extLst>
      <p:ext uri="{BB962C8B-B14F-4D97-AF65-F5344CB8AC3E}">
        <p14:creationId xmlns:p14="http://schemas.microsoft.com/office/powerpoint/2010/main" val="1918295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28</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a:p>
          <a:p>
            <a:endParaRPr lang="en-US" dirty="0">
              <a:cs typeface="Calibri"/>
            </a:endParaRPr>
          </a:p>
          <a:p>
            <a:endParaRPr lang="en-US" dirty="0">
              <a:cs typeface="Calibri"/>
            </a:endParaRPr>
          </a:p>
          <a:p>
            <a:pPr marL="0" indent="0" algn="ctr">
              <a:buNone/>
            </a:pPr>
            <a:r>
              <a:rPr lang="en-US" sz="3600" dirty="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814930" cy="954348"/>
          </a:xfrm>
        </p:spPr>
        <p:txBody>
          <a:bodyPr/>
          <a:lstStyle/>
          <a:p>
            <a:r>
              <a:rPr lang="en-US" sz="2800" dirty="0">
                <a:latin typeface="Century Gothic" panose="020B0502020202020204" pitchFamily="34" charset="0"/>
              </a:rPr>
              <a:t>WIOA Program Elements – </a:t>
            </a:r>
            <a:r>
              <a:rPr lang="en-US" sz="1600" dirty="0">
                <a:latin typeface="Century Gothic" panose="020B0502020202020204" pitchFamily="34" charset="0"/>
              </a:rPr>
              <a:t>Documenting in MOSES</a:t>
            </a:r>
            <a:br>
              <a:rPr lang="en-US" sz="1600" dirty="0">
                <a:latin typeface="Century Gothic" panose="020B0502020202020204" pitchFamily="34" charset="0"/>
              </a:rPr>
            </a:br>
            <a:br>
              <a:rPr lang="en-US" sz="2800" dirty="0">
                <a:latin typeface="Century Gothic" panose="020B0502020202020204" pitchFamily="34" charset="0"/>
              </a:rPr>
            </a:br>
            <a:r>
              <a:rPr lang="en-US" sz="1600" i="1" dirty="0">
                <a:latin typeface="Century Gothic" panose="020B0502020202020204" pitchFamily="34" charset="0"/>
              </a:rPr>
              <a:t>All youth must have access to the 14 WIOA program service elements</a:t>
            </a:r>
            <a:endParaRPr lang="en-US" sz="16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563497187"/>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Development of educational achievement skills that leads to the completion of the requirements for a secondary or post secondary school diploma/credential.  </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Adult </a:t>
                      </a:r>
                      <a:r>
                        <a:rPr lang="en-US" sz="1100" b="0" kern="1200" baseline="0" dirty="0" err="1">
                          <a:solidFill>
                            <a:schemeClr val="accent6"/>
                          </a:solidFill>
                          <a:latin typeface="Century Gothic" panose="020B0502020202020204" pitchFamily="34" charset="0"/>
                          <a:ea typeface="+mn-ea"/>
                          <a:cs typeface="+mn-cs"/>
                        </a:rPr>
                        <a:t>Educ</a:t>
                      </a:r>
                      <a:r>
                        <a:rPr lang="en-US" sz="1100" b="0" kern="1200" baseline="0" dirty="0">
                          <a:solidFill>
                            <a:schemeClr val="accent6"/>
                          </a:solidFill>
                          <a:latin typeface="Century Gothic" panose="020B0502020202020204" pitchFamily="34" charset="0"/>
                          <a:ea typeface="+mn-ea"/>
                          <a:cs typeface="+mn-cs"/>
                        </a:rPr>
                        <a:t>/Literacy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 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a:t>
                      </a:r>
                      <a:r>
                        <a:rPr lang="en-US" sz="1100" b="0" kern="1200" baseline="0" dirty="0" err="1">
                          <a:solidFill>
                            <a:schemeClr val="accent6"/>
                          </a:solidFill>
                          <a:latin typeface="Century Gothic" panose="020B0502020202020204" pitchFamily="34" charset="0"/>
                          <a:ea typeface="+mn-ea"/>
                          <a:cs typeface="+mn-cs"/>
                        </a:rPr>
                        <a:t>Exp</a:t>
                      </a:r>
                      <a:r>
                        <a:rPr lang="en-US" sz="1100" b="0" kern="1200" baseline="0" dirty="0">
                          <a:solidFill>
                            <a:schemeClr val="accent6"/>
                          </a:solidFill>
                          <a:latin typeface="Century Gothic" panose="020B0502020202020204" pitchFamily="34" charset="0"/>
                          <a:ea typeface="+mn-ea"/>
                          <a:cs typeface="+mn-cs"/>
                        </a:rPr>
                        <a:t>/Summer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a:t>
                      </a:r>
                      <a:r>
                        <a:rPr lang="en-US" sz="1100" b="0" kern="1200" baseline="0" dirty="0" err="1">
                          <a:solidFill>
                            <a:schemeClr val="accent6"/>
                          </a:solidFill>
                          <a:latin typeface="Century Gothic" panose="020B0502020202020204" pitchFamily="34" charset="0"/>
                          <a:ea typeface="+mn-ea"/>
                          <a:cs typeface="+mn-cs"/>
                        </a:rPr>
                        <a:t>Occ</a:t>
                      </a:r>
                      <a:r>
                        <a:rPr lang="en-US" sz="1100" b="0" kern="1200" baseline="0" dirty="0">
                          <a:solidFill>
                            <a:schemeClr val="accent6"/>
                          </a:solidFill>
                          <a:latin typeface="Century Gothic" panose="020B0502020202020204" pitchFamily="34" charset="0"/>
                          <a:ea typeface="+mn-ea"/>
                          <a:cs typeface="+mn-cs"/>
                        </a:rPr>
                        <a:t>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 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Workplace Training/Coop Ed </a:t>
                      </a:r>
                      <a:r>
                        <a:rPr lang="en-US" sz="1100" b="0" kern="1200" baseline="0" dirty="0" err="1">
                          <a:solidFill>
                            <a:schemeClr val="accent6"/>
                          </a:solidFill>
                          <a:latin typeface="Century Gothic" panose="020B0502020202020204" pitchFamily="34" charset="0"/>
                          <a:ea typeface="+mn-ea"/>
                          <a:cs typeface="+mn-cs"/>
                        </a:rPr>
                        <a:t>Pgms</a:t>
                      </a:r>
                      <a:r>
                        <a:rPr lang="en-US" sz="1100" b="0" kern="1200" baseline="0" dirty="0">
                          <a:solidFill>
                            <a:schemeClr val="accent6"/>
                          </a:solidFill>
                          <a:latin typeface="Century Gothic" panose="020B0502020202020204" pitchFamily="34" charset="0"/>
                          <a:ea typeface="+mn-ea"/>
                          <a:cs typeface="+mn-cs"/>
                        </a:rPr>
                        <a:t>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Tree>
    <p:extLst>
      <p:ext uri="{BB962C8B-B14F-4D97-AF65-F5344CB8AC3E}">
        <p14:creationId xmlns:p14="http://schemas.microsoft.com/office/powerpoint/2010/main" val="12579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latin typeface="Century Gothic" panose="020B0502020202020204" pitchFamily="34" charset="0"/>
              </a:rPr>
              <a:t>Topics </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a:normAutofit/>
          </a:bodyPr>
          <a:lstStyle/>
          <a:p>
            <a:endParaRPr lang="en-US" sz="2000" cap="small" dirty="0">
              <a:latin typeface="Century Gothic" panose="020B0502020202020204" pitchFamily="34" charset="0"/>
            </a:endParaRPr>
          </a:p>
          <a:p>
            <a:r>
              <a:rPr lang="en-US" sz="2000" cap="small" dirty="0">
                <a:latin typeface="Century Gothic" panose="020B0502020202020204" pitchFamily="34" charset="0"/>
              </a:rPr>
              <a:t>Importance of WIOA </a:t>
            </a:r>
          </a:p>
          <a:p>
            <a:r>
              <a:rPr lang="en-US" sz="2000" cap="small" dirty="0">
                <a:latin typeface="Century Gothic" panose="020B0502020202020204" pitchFamily="34" charset="0"/>
              </a:rPr>
              <a:t>Eligibility criteria for in-school youth and out-of-school youth</a:t>
            </a:r>
          </a:p>
          <a:p>
            <a:r>
              <a:rPr lang="en-US" sz="2000" cap="small" dirty="0">
                <a:latin typeface="Century Gothic" panose="020B0502020202020204" pitchFamily="34" charset="0"/>
              </a:rPr>
              <a:t>WIOA Title I Youth Eligibility Policy 100 DCS 19.101.4 </a:t>
            </a:r>
          </a:p>
          <a:p>
            <a:r>
              <a:rPr lang="en-US" sz="2000" cap="small" dirty="0">
                <a:latin typeface="Century Gothic" panose="020B0502020202020204" pitchFamily="34" charset="0"/>
              </a:rPr>
              <a:t>Source Documentation </a:t>
            </a:r>
          </a:p>
          <a:p>
            <a:r>
              <a:rPr lang="en-US" sz="2000" cap="small" dirty="0">
                <a:latin typeface="Century Gothic" panose="020B0502020202020204" pitchFamily="34" charset="0"/>
              </a:rPr>
              <a:t>Individual service strategy (ISS) </a:t>
            </a:r>
          </a:p>
          <a:p>
            <a:r>
              <a:rPr lang="en-US" sz="2000" cap="small" dirty="0">
                <a:latin typeface="Century Gothic" panose="020B0502020202020204" pitchFamily="34" charset="0"/>
              </a:rPr>
              <a:t>Youth ISS In MOSES </a:t>
            </a:r>
          </a:p>
          <a:p>
            <a:r>
              <a:rPr lang="en-US" sz="2000" cap="small" dirty="0">
                <a:latin typeface="Century Gothic" panose="020B0502020202020204" pitchFamily="34" charset="0"/>
              </a:rPr>
              <a:t>14 Program Elements </a:t>
            </a:r>
          </a:p>
          <a:p>
            <a:r>
              <a:rPr lang="en-US" sz="2000" cap="small" dirty="0">
                <a:latin typeface="Century Gothic" panose="020B0502020202020204" pitchFamily="34" charset="0"/>
              </a:rPr>
              <a:t>Career Pathways and Leveraging partner programs</a:t>
            </a:r>
          </a:p>
          <a:p>
            <a:endParaRPr lang="en-US" cap="small" dirty="0"/>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WIOA Program Elements</a:t>
            </a:r>
            <a:endParaRPr lang="en-US" sz="2800"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2800" dirty="0">
                <a:latin typeface="Century Gothic" panose="020B0502020202020204" pitchFamily="34" charset="0"/>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dirty="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dirty="0">
                          <a:solidFill>
                            <a:schemeClr val="accent6"/>
                          </a:solidFill>
                          <a:latin typeface="Century Gothic" panose="020B0502020202020204" pitchFamily="34" charset="0"/>
                          <a:ea typeface="+mn-ea"/>
                          <a:cs typeface="+mn-cs"/>
                        </a:rPr>
                        <a:t>Automated Labor </a:t>
                      </a:r>
                      <a:r>
                        <a:rPr lang="en-US" sz="1100" b="0" kern="1200" dirty="0" err="1">
                          <a:solidFill>
                            <a:schemeClr val="accent6"/>
                          </a:solidFill>
                          <a:latin typeface="Century Gothic" panose="020B0502020202020204" pitchFamily="34" charset="0"/>
                          <a:ea typeface="+mn-ea"/>
                          <a:cs typeface="+mn-cs"/>
                        </a:rPr>
                        <a:t>Exch</a:t>
                      </a:r>
                      <a:endParaRPr lang="en-US" sz="1100" b="0" kern="1200" dirty="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dirty="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dirty="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dirty="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sz="2800" dirty="0">
                <a:latin typeface="Century Gothic" panose="020B0502020202020204" pitchFamily="34" charset="0"/>
              </a:rPr>
              <a:t>WIOA Program Elements</a:t>
            </a:r>
          </a:p>
        </p:txBody>
      </p:sp>
    </p:spTree>
    <p:extLst>
      <p:ext uri="{BB962C8B-B14F-4D97-AF65-F5344CB8AC3E}">
        <p14:creationId xmlns:p14="http://schemas.microsoft.com/office/powerpoint/2010/main" val="1144470064"/>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Century Gothic"/>
                <a:cs typeface="Arial" panose="020B0604020202020204" pitchFamily="34" charset="0"/>
              </a:rPr>
              <a:t>WIOA Career Pathway</a:t>
            </a:r>
            <a:endParaRPr lang="en-US" sz="2800" dirty="0">
              <a:solidFill>
                <a:schemeClr val="bg1"/>
              </a:solidFil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33</a:t>
            </a:fld>
            <a:endParaRPr lang="en-US" dirty="0"/>
          </a:p>
        </p:txBody>
      </p:sp>
      <p:sp>
        <p:nvSpPr>
          <p:cNvPr id="4" name="Content Placeholder 3"/>
          <p:cNvSpPr>
            <a:spLocks noGrp="1"/>
          </p:cNvSpPr>
          <p:nvPr>
            <p:ph sz="quarter" idx="10"/>
          </p:nvPr>
        </p:nvSpPr>
        <p:spPr/>
        <p:txBody>
          <a:bodyPr>
            <a:normAutofit lnSpcReduction="10000"/>
          </a:bodyPr>
          <a:lstStyle/>
          <a:p>
            <a:pPr marL="0" lvl="0" indent="0" defTabSz="914400" eaLnBrk="0" fontAlgn="base" hangingPunct="0">
              <a:lnSpc>
                <a:spcPct val="100000"/>
              </a:lnSpc>
              <a:spcBef>
                <a:spcPct val="20000"/>
              </a:spcBef>
              <a:spcAft>
                <a:spcPct val="0"/>
              </a:spcAft>
              <a:buClrTx/>
              <a:buNone/>
              <a:defRPr/>
            </a:pPr>
            <a:r>
              <a:rPr lang="en-US" sz="1800" dirty="0">
                <a:solidFill>
                  <a:prstClr val="black"/>
                </a:solidFill>
                <a:latin typeface="Century Gothic"/>
                <a:cs typeface="Arial" panose="020B0604020202020204" pitchFamily="34" charset="0"/>
              </a:rPr>
              <a:t>CAREER PATHWAY—The term ‘‘career pathway’’ means a combination of rigorous and high-quality education, training, and other support services that— </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u="sng" dirty="0">
                <a:solidFill>
                  <a:prstClr val="black"/>
                </a:solidFill>
                <a:latin typeface="Century Gothic"/>
                <a:cs typeface="Arial" panose="020B0604020202020204" pitchFamily="34" charset="0"/>
              </a:rPr>
              <a:t>Aligns </a:t>
            </a:r>
            <a:r>
              <a:rPr lang="en-US" sz="1800" dirty="0">
                <a:solidFill>
                  <a:prstClr val="black"/>
                </a:solidFill>
                <a:latin typeface="Century Gothic"/>
                <a:cs typeface="Arial" panose="020B0604020202020204" pitchFamily="34" charset="0"/>
              </a:rPr>
              <a:t>with the skill needs of industries; </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dirty="0">
                <a:solidFill>
                  <a:prstClr val="black"/>
                </a:solidFill>
                <a:latin typeface="Century Gothic"/>
                <a:cs typeface="Arial" panose="020B0604020202020204" pitchFamily="34" charset="0"/>
              </a:rPr>
              <a:t>Prepares individuals to be successful</a:t>
            </a:r>
            <a:r>
              <a:rPr lang="en-US" sz="1800" u="sng" dirty="0">
                <a:solidFill>
                  <a:prstClr val="black"/>
                </a:solidFill>
                <a:latin typeface="Century Gothic"/>
                <a:cs typeface="Arial" panose="020B0604020202020204" pitchFamily="34" charset="0"/>
              </a:rPr>
              <a:t> </a:t>
            </a:r>
            <a:r>
              <a:rPr lang="en-US" sz="1800" dirty="0">
                <a:solidFill>
                  <a:prstClr val="black"/>
                </a:solidFill>
                <a:latin typeface="Century Gothic"/>
                <a:cs typeface="Arial" panose="020B0604020202020204" pitchFamily="34" charset="0"/>
              </a:rPr>
              <a:t>in </a:t>
            </a:r>
            <a:r>
              <a:rPr lang="en-US" sz="1800" u="sng" dirty="0">
                <a:solidFill>
                  <a:prstClr val="black"/>
                </a:solidFill>
                <a:latin typeface="Century Gothic"/>
                <a:cs typeface="Arial" panose="020B0604020202020204" pitchFamily="34" charset="0"/>
              </a:rPr>
              <a:t>education options</a:t>
            </a:r>
            <a:r>
              <a:rPr lang="en-US" sz="1800" dirty="0">
                <a:solidFill>
                  <a:prstClr val="black"/>
                </a:solidFill>
                <a:latin typeface="Century Gothic"/>
                <a:cs typeface="Arial" panose="020B0604020202020204" pitchFamily="34" charset="0"/>
              </a:rPr>
              <a:t>;</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u="sng" dirty="0">
                <a:solidFill>
                  <a:prstClr val="black"/>
                </a:solidFill>
                <a:latin typeface="Century Gothic"/>
                <a:cs typeface="Arial" panose="020B0604020202020204" pitchFamily="34" charset="0"/>
              </a:rPr>
              <a:t>Includes counseling </a:t>
            </a:r>
            <a:r>
              <a:rPr lang="en-US" sz="1800" dirty="0">
                <a:solidFill>
                  <a:prstClr val="black"/>
                </a:solidFill>
                <a:latin typeface="Century Gothic"/>
                <a:cs typeface="Arial" panose="020B0604020202020204" pitchFamily="34" charset="0"/>
              </a:rPr>
              <a:t>to support education and career goals; </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dirty="0">
                <a:solidFill>
                  <a:prstClr val="black"/>
                </a:solidFill>
                <a:latin typeface="Century Gothic"/>
                <a:cs typeface="Arial" panose="020B0604020202020204" pitchFamily="34" charset="0"/>
              </a:rPr>
              <a:t>Includes </a:t>
            </a:r>
            <a:r>
              <a:rPr lang="en-US" sz="1800" u="sng" dirty="0">
                <a:solidFill>
                  <a:prstClr val="black"/>
                </a:solidFill>
                <a:latin typeface="Century Gothic"/>
                <a:cs typeface="Arial" panose="020B0604020202020204" pitchFamily="34" charset="0"/>
              </a:rPr>
              <a:t>contextualized learning </a:t>
            </a:r>
            <a:r>
              <a:rPr lang="en-US" sz="1800" dirty="0">
                <a:solidFill>
                  <a:prstClr val="black"/>
                </a:solidFill>
                <a:latin typeface="Century Gothic"/>
                <a:cs typeface="Arial" panose="020B0604020202020204" pitchFamily="34" charset="0"/>
              </a:rPr>
              <a:t>within an occupational cluster; </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dirty="0">
                <a:solidFill>
                  <a:prstClr val="black"/>
                </a:solidFill>
                <a:latin typeface="Century Gothic"/>
                <a:cs typeface="Arial" panose="020B0604020202020204" pitchFamily="34" charset="0"/>
              </a:rPr>
              <a:t>Organizes education, training, and other services that </a:t>
            </a:r>
            <a:r>
              <a:rPr lang="en-US" sz="1800" u="sng" dirty="0">
                <a:solidFill>
                  <a:prstClr val="black"/>
                </a:solidFill>
                <a:latin typeface="Century Gothic"/>
                <a:cs typeface="Arial" panose="020B0604020202020204" pitchFamily="34" charset="0"/>
              </a:rPr>
              <a:t>accelerates education and career advancement</a:t>
            </a:r>
            <a:r>
              <a:rPr lang="en-US" sz="1800" dirty="0">
                <a:solidFill>
                  <a:prstClr val="black"/>
                </a:solidFill>
                <a:latin typeface="Century Gothic"/>
                <a:cs typeface="Arial" panose="020B0604020202020204" pitchFamily="34" charset="0"/>
              </a:rPr>
              <a:t>; </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dirty="0">
                <a:solidFill>
                  <a:prstClr val="black"/>
                </a:solidFill>
                <a:latin typeface="Century Gothic"/>
                <a:cs typeface="Arial" panose="020B0604020202020204" pitchFamily="34" charset="0"/>
              </a:rPr>
              <a:t>Enables the attainment of a secondary and at least one </a:t>
            </a:r>
            <a:r>
              <a:rPr lang="en-US" sz="1800" u="sng" dirty="0">
                <a:solidFill>
                  <a:prstClr val="black"/>
                </a:solidFill>
                <a:latin typeface="Century Gothic"/>
                <a:cs typeface="Arial" panose="020B0604020202020204" pitchFamily="34" charset="0"/>
              </a:rPr>
              <a:t>postsecondary credential</a:t>
            </a:r>
            <a:r>
              <a:rPr lang="en-US" sz="1800" dirty="0">
                <a:solidFill>
                  <a:prstClr val="black"/>
                </a:solidFill>
                <a:latin typeface="Century Gothic"/>
                <a:cs typeface="Arial" panose="020B0604020202020204" pitchFamily="34" charset="0"/>
              </a:rPr>
              <a:t>;</a:t>
            </a:r>
          </a:p>
          <a:p>
            <a:pPr marL="569913" lvl="0" indent="-344488" defTabSz="914400" eaLnBrk="0" fontAlgn="base" hangingPunct="0">
              <a:lnSpc>
                <a:spcPct val="120000"/>
              </a:lnSpc>
              <a:spcBef>
                <a:spcPts val="500"/>
              </a:spcBef>
              <a:spcAft>
                <a:spcPct val="0"/>
              </a:spcAft>
              <a:buClrTx/>
              <a:buFont typeface="Arial" pitchFamily="34" charset="0"/>
              <a:buChar char="•"/>
              <a:defRPr/>
            </a:pPr>
            <a:r>
              <a:rPr lang="en-US" sz="1800" dirty="0">
                <a:solidFill>
                  <a:prstClr val="black"/>
                </a:solidFill>
                <a:latin typeface="Century Gothic"/>
                <a:cs typeface="Arial" panose="020B0604020202020204" pitchFamily="34" charset="0"/>
              </a:rPr>
              <a:t>Supports </a:t>
            </a:r>
            <a:r>
              <a:rPr lang="en-US" sz="1800" u="sng" dirty="0">
                <a:solidFill>
                  <a:prstClr val="black"/>
                </a:solidFill>
                <a:latin typeface="Century Gothic"/>
                <a:cs typeface="Arial" panose="020B0604020202020204" pitchFamily="34" charset="0"/>
              </a:rPr>
              <a:t>entrance or advancement </a:t>
            </a:r>
            <a:r>
              <a:rPr lang="en-US" sz="1800" dirty="0">
                <a:solidFill>
                  <a:prstClr val="black"/>
                </a:solidFill>
                <a:latin typeface="Century Gothic"/>
                <a:cs typeface="Arial" panose="020B0604020202020204" pitchFamily="34" charset="0"/>
              </a:rPr>
              <a:t>within a specific occupation or occupation cluster. </a:t>
            </a:r>
          </a:p>
          <a:p>
            <a:endParaRPr lang="en-US" dirty="0"/>
          </a:p>
        </p:txBody>
      </p:sp>
    </p:spTree>
    <p:extLst>
      <p:ext uri="{BB962C8B-B14F-4D97-AF65-F5344CB8AC3E}">
        <p14:creationId xmlns:p14="http://schemas.microsoft.com/office/powerpoint/2010/main" val="296895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7847901" cy="954348"/>
          </a:xfrm>
        </p:spPr>
        <p:txBody>
          <a:bodyPr/>
          <a:lstStyle/>
          <a:p>
            <a:r>
              <a:rPr lang="en-US" sz="2800" dirty="0">
                <a:latin typeface="Century Gothic" panose="020B0502020202020204" pitchFamily="34" charset="0"/>
              </a:rPr>
              <a:t>Career Pathway Concept </a:t>
            </a:r>
            <a:r>
              <a:rPr lang="en-US" sz="2800" i="1" dirty="0">
                <a:latin typeface="Century Gothic" panose="020B0502020202020204" pitchFamily="34" charset="0"/>
              </a:rPr>
              <a:t>using a customer centered design approach </a:t>
            </a: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entury Gothic"/>
                <a:cs typeface="Arial" panose="020B0604020202020204" pitchFamily="34" charset="0"/>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sp>
        <p:nvSpPr>
          <p:cNvPr id="4" name="Content Placeholder 3"/>
          <p:cNvSpPr>
            <a:spLocks noGrp="1"/>
          </p:cNvSpPr>
          <p:nvPr>
            <p:ph sz="quarter" idx="10"/>
          </p:nvPr>
        </p:nvSpPr>
        <p:spPr>
          <a:xfrm>
            <a:off x="250723" y="1446235"/>
            <a:ext cx="8694174" cy="4525963"/>
          </a:xfrm>
        </p:spPr>
        <p:txBody>
          <a:bodyPr vert="horz" lIns="91440" tIns="45720" rIns="91440" bIns="45720" rtlCol="0" anchor="t">
            <a:normAutofit fontScale="62500" lnSpcReduction="20000"/>
          </a:bodyPr>
          <a:lstStyle/>
          <a:p>
            <a:pPr marL="0" indent="0">
              <a:buNone/>
            </a:pPr>
            <a:r>
              <a:rPr lang="en-US" dirty="0">
                <a:latin typeface="Century Gothic" panose="020B0502020202020204" pitchFamily="34" charset="0"/>
              </a:rPr>
              <a:t>What must you do? </a:t>
            </a:r>
          </a:p>
          <a:p>
            <a:pPr marL="514350" indent="-514350">
              <a:buFont typeface="+mj-lt"/>
              <a:buAutoNum type="arabicPeriod"/>
            </a:pPr>
            <a:r>
              <a:rPr lang="en-US" dirty="0">
                <a:latin typeface="Century Gothic"/>
              </a:rPr>
              <a:t>Provide youth with information that allows for exploration of career options along with the education, training, and or skills needed to be successful in those careers. </a:t>
            </a:r>
            <a:endParaRPr lang="en-US" dirty="0">
              <a:latin typeface="Century Gothic" panose="020B0502020202020204" pitchFamily="34" charset="0"/>
            </a:endParaRPr>
          </a:p>
          <a:p>
            <a:pPr marL="514350" indent="-514350">
              <a:buFont typeface="+mj-lt"/>
              <a:buAutoNum type="arabicPeriod"/>
            </a:pPr>
            <a:r>
              <a:rPr lang="en-US" dirty="0">
                <a:latin typeface="Century Gothic" panose="020B0502020202020204" pitchFamily="34" charset="0"/>
              </a:rPr>
              <a:t>Provide information on career options to assist youth in setting career goals and to make informed decisions about appropriate career pathways.</a:t>
            </a:r>
          </a:p>
          <a:p>
            <a:pPr marL="514350" indent="-514350">
              <a:buFont typeface="+mj-lt"/>
              <a:buAutoNum type="arabicPeriod"/>
            </a:pPr>
            <a:r>
              <a:rPr lang="en-US" dirty="0">
                <a:latin typeface="Century Gothic" panose="020B0502020202020204" pitchFamily="34" charset="0"/>
              </a:rPr>
              <a:t>Note career goals for younger youth must be age appropriate and may identify a career interest that can be developed into a career goal. </a:t>
            </a:r>
          </a:p>
          <a:p>
            <a:pPr marL="514350" indent="-514350">
              <a:buFont typeface="+mj-lt"/>
              <a:buAutoNum type="arabicPeriod"/>
            </a:pPr>
            <a:r>
              <a:rPr lang="en-US" dirty="0">
                <a:latin typeface="Century Gothic" panose="020B0502020202020204" pitchFamily="34" charset="0"/>
              </a:rPr>
              <a:t>Recognize that goals may change as youth get older and interests broaden this must be reflected in a revision of the ISS and documented in case notes.</a:t>
            </a:r>
          </a:p>
          <a:p>
            <a:pPr marL="514350" indent="-514350">
              <a:buFont typeface="+mj-lt"/>
              <a:buAutoNum type="arabicPeriod"/>
            </a:pPr>
            <a:r>
              <a:rPr lang="en-US" dirty="0">
                <a:latin typeface="Century Gothic" panose="020B0502020202020204" pitchFamily="34" charset="0"/>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2" cstate="print"/>
          <a:srcRect/>
          <a:stretch>
            <a:fillRect/>
          </a:stretch>
        </p:blipFill>
        <p:spPr bwMode="auto">
          <a:xfrm>
            <a:off x="2158376" y="4745941"/>
            <a:ext cx="1047404" cy="1163782"/>
          </a:xfrm>
          <a:prstGeom prst="rect">
            <a:avLst/>
          </a:prstGeom>
          <a:noFill/>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38" y="4437876"/>
            <a:ext cx="1524000" cy="12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4" cstate="print"/>
          <a:stretch>
            <a:fillRect/>
          </a:stretch>
        </p:blipFill>
        <p:spPr>
          <a:xfrm>
            <a:off x="1002105" y="2410899"/>
            <a:ext cx="1522094" cy="846200"/>
          </a:xfrm>
          <a:prstGeom prst="rect">
            <a:avLst/>
          </a:prstGeom>
        </p:spPr>
      </p:pic>
      <p:pic>
        <p:nvPicPr>
          <p:cNvPr id="9" name="Picture 56" descr="mrc logo"/>
          <p:cNvPicPr>
            <a:picLocks noChangeAspect="1" noChangeArrowheads="1"/>
          </p:cNvPicPr>
          <p:nvPr/>
        </p:nvPicPr>
        <p:blipFill>
          <a:blip r:embed="rId5" cstate="print"/>
          <a:srcRect/>
          <a:stretch>
            <a:fillRect/>
          </a:stretch>
        </p:blipFill>
        <p:spPr bwMode="auto">
          <a:xfrm>
            <a:off x="6189740" y="2410899"/>
            <a:ext cx="1735543" cy="805735"/>
          </a:xfrm>
          <a:prstGeom prst="rect">
            <a:avLst/>
          </a:prstGeom>
          <a:noFill/>
        </p:spPr>
      </p:pic>
      <p:pic>
        <p:nvPicPr>
          <p:cNvPr id="10" name="Picture 2" descr="C:\Users\marina.r.zhavoronkov\AppData\Local\Microsoft\Windows\Temporary Internet Files\Content.Outlook\T63J9PZC\MAST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315908" y="2702908"/>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8610" y="2993779"/>
            <a:ext cx="1084727" cy="1658939"/>
          </a:xfrm>
          <a:prstGeom prst="rect">
            <a:avLst/>
          </a:prstGeom>
        </p:spPr>
      </p:pic>
      <p:sp>
        <p:nvSpPr>
          <p:cNvPr id="7" name="7-Point Star 6"/>
          <p:cNvSpPr/>
          <p:nvPr/>
        </p:nvSpPr>
        <p:spPr>
          <a:xfrm>
            <a:off x="6189740" y="115565"/>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 </a:t>
            </a:r>
          </a:p>
        </p:txBody>
      </p:sp>
    </p:spTree>
    <p:extLst>
      <p:ext uri="{BB962C8B-B14F-4D97-AF65-F5344CB8AC3E}">
        <p14:creationId xmlns:p14="http://schemas.microsoft.com/office/powerpoint/2010/main" val="200106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sz="2800" dirty="0">
                <a:latin typeface="Century Gothic" panose="020B0502020202020204" pitchFamily="34" charset="0"/>
              </a:rPr>
              <a:t>Youth Service Delivery Framework </a:t>
            </a:r>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pic>
        <p:nvPicPr>
          <p:cNvPr id="5"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7200" y="1345223"/>
            <a:ext cx="8088922" cy="462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067"/>
            <a:ext cx="7131050" cy="954348"/>
          </a:xfrm>
        </p:spPr>
        <p:txBody>
          <a:bodyPr/>
          <a:lstStyle/>
          <a:p>
            <a:pPr algn="ctr"/>
            <a:r>
              <a:rPr lang="en-US" sz="2800" dirty="0">
                <a:latin typeface="Century Gothic" panose="020B0502020202020204" pitchFamily="34" charset="0"/>
              </a:rPr>
              <a:t>Thank You</a:t>
            </a:r>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sp>
        <p:nvSpPr>
          <p:cNvPr id="4" name="Content Placeholder 3"/>
          <p:cNvSpPr>
            <a:spLocks noGrp="1"/>
          </p:cNvSpPr>
          <p:nvPr>
            <p:ph sz="quarter" idx="10"/>
          </p:nvPr>
        </p:nvSpPr>
        <p:spPr/>
        <p:txBody>
          <a:bodyPr>
            <a:normAutofit/>
          </a:bodyPr>
          <a:lstStyle/>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400050" lvl="2" indent="0" algn="ctr" defTabSz="914400" eaLnBrk="0" fontAlgn="base" hangingPunct="0">
              <a:lnSpc>
                <a:spcPct val="100000"/>
              </a:lnSpc>
              <a:spcBef>
                <a:spcPct val="20000"/>
              </a:spcBef>
              <a:spcAft>
                <a:spcPct val="0"/>
              </a:spcAft>
              <a:buClrTx/>
              <a:buNone/>
            </a:pPr>
            <a:endParaRPr lang="en-US" altLang="en-US" sz="1600" dirty="0">
              <a:solidFill>
                <a:schemeClr val="accent6"/>
              </a:solidFill>
              <a:latin typeface="Century Gothic"/>
            </a:endParaRPr>
          </a:p>
          <a:p>
            <a:pPr marL="400050" lvl="2"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0" indent="0">
              <a:buNone/>
            </a:pPr>
            <a:r>
              <a:rPr lang="en-US" dirty="0"/>
              <a:t>						Questions????</a:t>
            </a:r>
          </a:p>
        </p:txBody>
      </p:sp>
    </p:spTree>
    <p:extLst>
      <p:ext uri="{BB962C8B-B14F-4D97-AF65-F5344CB8AC3E}">
        <p14:creationId xmlns:p14="http://schemas.microsoft.com/office/powerpoint/2010/main" val="983521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Resources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sp>
        <p:nvSpPr>
          <p:cNvPr id="5" name="Content Placeholder 3"/>
          <p:cNvSpPr>
            <a:spLocks noGrp="1"/>
          </p:cNvSpPr>
          <p:nvPr>
            <p:ph sz="quarter" idx="10"/>
          </p:nvPr>
        </p:nvSpPr>
        <p:spPr/>
        <p:txBody>
          <a:bodyPr>
            <a:normAutofit/>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2"/>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rPr>
              <a:t>WIOA Youth Program Resources – Workforce GPS </a:t>
            </a:r>
          </a:p>
          <a:p>
            <a:pPr lvl="1" indent="-285750" defTabSz="914400" eaLnBrk="0" fontAlgn="base" hangingPunct="0">
              <a:lnSpc>
                <a:spcPct val="100000"/>
              </a:lnSpc>
              <a:spcBef>
                <a:spcPct val="20000"/>
              </a:spcBef>
              <a:spcAft>
                <a:spcPct val="0"/>
              </a:spcAft>
              <a:buClrTx/>
              <a:buFont typeface="Courier New" panose="02070309020205020404" pitchFamily="49" charset="0"/>
              <a:buChar char="o"/>
            </a:pPr>
            <a:r>
              <a:rPr lang="en-US" altLang="en-US" sz="1600" dirty="0">
                <a:solidFill>
                  <a:prstClr val="black"/>
                </a:solidFill>
                <a:latin typeface="Century Gothic" panose="020B0502020202020204" pitchFamily="34" charset="0"/>
                <a:hlinkClick r:id="rId3"/>
              </a:rPr>
              <a:t>https://youth.workforcegps.org/resources/2017/03/22/09/55/WIOA-Youth-Program-Resources-Page</a:t>
            </a:r>
            <a:r>
              <a:rPr lang="en-US" altLang="en-US" sz="1600" dirty="0">
                <a:solidFill>
                  <a:prstClr val="black"/>
                </a:solidFill>
                <a:latin typeface="Century Gothic" panose="020B0502020202020204" pitchFamily="34" charset="0"/>
              </a:rPr>
              <a:t> </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rPr>
              <a:t>Massachusetts Career Information System </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altLang="en-US" sz="1600" dirty="0">
                <a:solidFill>
                  <a:srgbClr val="7F7F7F"/>
                </a:solidFill>
                <a:latin typeface="Century Gothic"/>
                <a:hlinkClick r:id="rId4"/>
              </a:rPr>
              <a:t>http://www.mass.gov/massworkforce/resources/masscis/</a:t>
            </a: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rPr>
              <a:t>Workforce Innovation and Opportunity Act </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altLang="en-US" sz="1600" dirty="0">
                <a:solidFill>
                  <a:srgbClr val="7F7F7F"/>
                </a:solidFill>
                <a:latin typeface="Century Gothic"/>
                <a:hlinkClick r:id="rId5"/>
              </a:rPr>
              <a:t>https://www.congress.gov/bill/113th-congress/house-bill/803/text</a:t>
            </a: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rPr>
              <a:t>Workforce Innovation and Opportunity Act: Department of Labor Only – Final Rule </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altLang="en-US" sz="1600" dirty="0">
                <a:solidFill>
                  <a:srgbClr val="7F7F7F"/>
                </a:solidFill>
                <a:latin typeface="Century Gothic"/>
                <a:hlinkClick r:id="rId6"/>
              </a:rPr>
              <a:t>https://www.gpo.gov/fdsys/pkg/FR-2016-08-19/pdf/2016-15975.pdf</a:t>
            </a:r>
            <a:endParaRPr lang="en-US" altLang="en-US" sz="1600" dirty="0">
              <a:solidFill>
                <a:srgbClr val="7F7F7F"/>
              </a:solidFill>
              <a:latin typeface="Century Gothic"/>
            </a:endParaRPr>
          </a:p>
          <a:p>
            <a:pPr marL="742950" lvl="2" indent="-342900"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400050" lvl="2"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477075" cy="954348"/>
          </a:xfrm>
        </p:spPr>
        <p:txBody>
          <a:bodyPr/>
          <a:lstStyle/>
          <a:p>
            <a:r>
              <a:rPr lang="en-US" sz="2800" dirty="0">
                <a:latin typeface="Century Gothic" panose="020B0502020202020204" pitchFamily="34" charset="0"/>
              </a:rPr>
              <a:t>Importance of the Workforce Innovation and Opportunity Act (WIOA) </a:t>
            </a: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p:txBody>
          <a:bodyPr>
            <a:normAutofit/>
          </a:bodyPr>
          <a:lstStyle/>
          <a:p>
            <a:pPr marL="0" indent="0">
              <a:buNone/>
            </a:pPr>
            <a:endParaRPr lang="en-US" sz="1800" dirty="0">
              <a:latin typeface="Century Gothic" panose="020B0502020202020204" pitchFamily="34" charset="0"/>
            </a:endParaRPr>
          </a:p>
          <a:p>
            <a:pPr>
              <a:buFont typeface="Arial" panose="020B0604020202020204" pitchFamily="34" charset="0"/>
              <a:buChar char="•"/>
            </a:pPr>
            <a:r>
              <a:rPr lang="en-US" sz="1800" dirty="0">
                <a:solidFill>
                  <a:schemeClr val="accent6"/>
                </a:solidFill>
                <a:latin typeface="Century Gothic" panose="020B0502020202020204" pitchFamily="34" charset="0"/>
              </a:rPr>
              <a:t>WIOA increases access to opportunities for employment, education, training, and support services to individuals, particularly those with barriers to succeed in the labor force.</a:t>
            </a:r>
          </a:p>
          <a:p>
            <a:pPr marL="0" indent="0">
              <a:buNone/>
            </a:pPr>
            <a:endParaRPr lang="en-US" sz="1800" dirty="0">
              <a:solidFill>
                <a:schemeClr val="accent6"/>
              </a:solidFill>
              <a:latin typeface="Century Gothic" panose="020B0502020202020204" pitchFamily="34" charset="0"/>
            </a:endParaRPr>
          </a:p>
          <a:p>
            <a:pPr>
              <a:buFont typeface="Arial" panose="020B0604020202020204" pitchFamily="34" charset="0"/>
              <a:buChar char="•"/>
            </a:pPr>
            <a:r>
              <a:rPr lang="en-US" sz="1800" dirty="0">
                <a:solidFill>
                  <a:schemeClr val="accent6"/>
                </a:solidFill>
                <a:latin typeface="Century Gothic" panose="020B0502020202020204" pitchFamily="34" charset="0"/>
              </a:rPr>
              <a:t>WIOA provides funding for local areas to offer programs for in-school and out-of-school youth that provide a pathway to a GED, </a:t>
            </a:r>
            <a:r>
              <a:rPr lang="en-US" sz="1800" dirty="0" err="1">
                <a:solidFill>
                  <a:schemeClr val="accent6"/>
                </a:solidFill>
                <a:latin typeface="Century Gothic" panose="020B0502020202020204" pitchFamily="34" charset="0"/>
              </a:rPr>
              <a:t>HiSET</a:t>
            </a:r>
            <a:r>
              <a:rPr lang="en-US" sz="1800" dirty="0">
                <a:solidFill>
                  <a:schemeClr val="accent6"/>
                </a:solidFill>
                <a:latin typeface="Century Gothic" panose="020B0502020202020204" pitchFamily="34" charset="0"/>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070" y="4582835"/>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cap="small" dirty="0">
                <a:latin typeface="Century Gothic" panose="020B0502020202020204" pitchFamily="34" charset="0"/>
              </a:rPr>
              <a:t>Out of School Youth Eligibility</a:t>
            </a:r>
            <a:endParaRPr lang="en-US" sz="2800" cap="small"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p:txBody>
          <a:bodyPr>
            <a:normAutofit lnSpcReduction="10000"/>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US Citizenship/ Work Eligible and Selective Service Compliance AND</a:t>
            </a: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Not Attending School </a:t>
            </a: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16 - 24 years at the time of enrollment AND,</a:t>
            </a: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School dropout</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Within the age of compulsory school* attendance, but has not attended school for at least the most recent complete school year calendar quarter </a:t>
            </a:r>
            <a:r>
              <a:rPr lang="en-US" altLang="en-US" sz="2000" b="1" dirty="0">
                <a:solidFill>
                  <a:prstClr val="black"/>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HS Grad/</a:t>
            </a:r>
            <a:r>
              <a:rPr lang="en-US" altLang="en-US" sz="1400" dirty="0" err="1">
                <a:solidFill>
                  <a:prstClr val="black"/>
                </a:solidFill>
                <a:latin typeface="Century Gothic"/>
              </a:rPr>
              <a:t>HiSET</a:t>
            </a:r>
            <a:r>
              <a:rPr lang="en-US" altLang="en-US" sz="1400" dirty="0">
                <a:solidFill>
                  <a:prstClr val="black"/>
                </a:solidFill>
                <a:latin typeface="Century Gothic"/>
              </a:rPr>
              <a:t> who is </a:t>
            </a:r>
            <a:r>
              <a:rPr lang="en-US" altLang="en-US" sz="1400" i="1" u="sng" dirty="0">
                <a:solidFill>
                  <a:prstClr val="black"/>
                </a:solidFill>
                <a:latin typeface="Century Gothic"/>
              </a:rPr>
              <a:t>low-income</a:t>
            </a:r>
            <a:r>
              <a:rPr lang="en-US" altLang="en-US" sz="1400" dirty="0">
                <a:solidFill>
                  <a:prstClr val="black"/>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An offender </a:t>
            </a:r>
            <a:r>
              <a:rPr lang="en-US" altLang="en-US" sz="2000" b="1" dirty="0">
                <a:solidFill>
                  <a:prstClr val="black"/>
                </a:solidFill>
                <a:latin typeface="Century Gothic"/>
              </a:rPr>
              <a:t> </a:t>
            </a:r>
            <a:endParaRPr lang="en-US" altLang="en-US" sz="1400" dirty="0">
              <a:solidFill>
                <a:prstClr val="black"/>
              </a:solidFill>
              <a:latin typeface="Century Gothic"/>
            </a:endParaRP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400" dirty="0">
                <a:solidFill>
                  <a:prstClr val="black"/>
                </a:solidFill>
                <a:latin typeface="Century Gothic"/>
              </a:rPr>
              <a:t>An individual with a disability  </a:t>
            </a:r>
            <a:r>
              <a:rPr lang="en-US" altLang="en-US" sz="1200" i="1" dirty="0">
                <a:solidFill>
                  <a:prstClr val="black"/>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400" i="1" u="sng" dirty="0">
                <a:solidFill>
                  <a:prstClr val="black"/>
                </a:solidFill>
                <a:latin typeface="Century Gothic"/>
              </a:rPr>
              <a:t>Low-income</a:t>
            </a:r>
            <a:r>
              <a:rPr lang="en-US" altLang="en-US" sz="1400" dirty="0">
                <a:solidFill>
                  <a:prstClr val="black"/>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prstClr val="black"/>
              </a:solidFill>
              <a:latin typeface="Century Gothic"/>
            </a:endParaRPr>
          </a:p>
          <a:p>
            <a:pPr marL="457200" lvl="1" indent="0" defTabSz="914400" fontAlgn="base">
              <a:lnSpc>
                <a:spcPct val="100000"/>
              </a:lnSpc>
              <a:spcBef>
                <a:spcPct val="20000"/>
              </a:spcBef>
              <a:spcAft>
                <a:spcPct val="0"/>
              </a:spcAft>
              <a:buClrTx/>
              <a:buNone/>
            </a:pPr>
            <a:r>
              <a:rPr lang="en-US" altLang="en-US" sz="1400" dirty="0">
                <a:solidFill>
                  <a:prstClr val="black"/>
                </a:solidFill>
                <a:latin typeface="Century Gothic"/>
              </a:rPr>
              <a:t>* </a:t>
            </a:r>
            <a:r>
              <a:rPr lang="en-US" altLang="en-US" sz="1000" dirty="0">
                <a:solidFill>
                  <a:prstClr val="black"/>
                </a:solidFill>
                <a:latin typeface="Century Gothic"/>
              </a:rPr>
              <a:t>Compulsory school age means the age in which you are required to attend school. In Massachusetts students must attend school until the age of 16.  </a:t>
            </a:r>
          </a:p>
          <a:p>
            <a:endParaRPr lang="en-US" dirty="0"/>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When is low-income </a:t>
            </a:r>
            <a:r>
              <a:rPr lang="en-US" sz="2800" b="1" u="sng" dirty="0">
                <a:latin typeface="Century Gothic" panose="020B0502020202020204" pitchFamily="34" charset="0"/>
              </a:rPr>
              <a:t>not</a:t>
            </a:r>
            <a:r>
              <a:rPr lang="en-US" sz="2800" dirty="0">
                <a:latin typeface="Century Gothic" panose="020B0502020202020204" pitchFamily="34" charset="0"/>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446235"/>
            <a:ext cx="8642349" cy="4525963"/>
          </a:xfrm>
        </p:spPr>
        <p:txBody>
          <a:bodyPr vert="horz" lIns="91440" tIns="45720" rIns="91440" bIns="45720" rtlCol="0" anchor="t">
            <a:normAutofit fontScale="25000" lnSpcReduction="20000"/>
          </a:bodyPr>
          <a:lstStyle/>
          <a:p>
            <a:pPr marL="342900" indent="-342900" defTabSz="914400" eaLnBrk="0" fontAlgn="base" hangingPunct="0">
              <a:lnSpc>
                <a:spcPct val="120000"/>
              </a:lnSpc>
              <a:spcBef>
                <a:spcPct val="20000"/>
              </a:spcBef>
              <a:spcAft>
                <a:spcPct val="0"/>
              </a:spcAft>
              <a:buClrTx/>
              <a:buFont typeface="Arial" pitchFamily="34" charset="0"/>
              <a:buChar char="•"/>
            </a:pPr>
            <a:r>
              <a:rPr lang="en-US" sz="5600" dirty="0">
                <a:solidFill>
                  <a:schemeClr val="accent6"/>
                </a:solidFill>
                <a:latin typeface="Century Gothic"/>
              </a:rPr>
              <a:t>Majority of OSY are not required to be low-income to be eligible for WIOA services.</a:t>
            </a:r>
          </a:p>
          <a:p>
            <a:pPr marL="342900" indent="-342900" defTabSz="914400">
              <a:lnSpc>
                <a:spcPct val="120000"/>
              </a:lnSpc>
              <a:spcBef>
                <a:spcPct val="20000"/>
              </a:spcBef>
              <a:spcAft>
                <a:spcPct val="0"/>
              </a:spcAft>
              <a:buClrTx/>
              <a:buFont typeface="Arial" pitchFamily="34" charset="0"/>
              <a:buChar char="•"/>
            </a:pPr>
            <a:endParaRPr lang="en-US" sz="5600" dirty="0">
              <a:solidFill>
                <a:schemeClr val="accent6"/>
              </a:solidFill>
              <a:latin typeface="Century Gothic"/>
            </a:endParaRPr>
          </a:p>
          <a:p>
            <a:pPr marL="342900" indent="-342900" defTabSz="914400">
              <a:lnSpc>
                <a:spcPct val="120000"/>
              </a:lnSpc>
              <a:spcBef>
                <a:spcPct val="20000"/>
              </a:spcBef>
              <a:spcAft>
                <a:spcPct val="0"/>
              </a:spcAft>
              <a:buClrTx/>
              <a:buFont typeface="Arial" pitchFamily="34" charset="0"/>
              <a:buChar char="•"/>
            </a:pPr>
            <a:r>
              <a:rPr lang="en-US" sz="5600" dirty="0">
                <a:solidFill>
                  <a:schemeClr val="accent6"/>
                </a:solidFill>
                <a:latin typeface="Century Gothic"/>
              </a:rPr>
              <a:t>OSY are </a:t>
            </a:r>
            <a:r>
              <a:rPr lang="en-US" sz="5600" u="sng" dirty="0">
                <a:solidFill>
                  <a:schemeClr val="accent6"/>
                </a:solidFill>
                <a:latin typeface="Century Gothic"/>
              </a:rPr>
              <a:t>not required </a:t>
            </a:r>
            <a:r>
              <a:rPr lang="en-US" sz="5600" dirty="0">
                <a:solidFill>
                  <a:schemeClr val="accent6"/>
                </a:solidFill>
                <a:latin typeface="Century Gothic"/>
              </a:rPr>
              <a:t>to be low-income if they are:  a US citizen/ work eligible, not attending school, 16- 24 years old and meet one or more of the following criteria: </a:t>
            </a:r>
            <a:endParaRPr lang="en-US" sz="5600" dirty="0">
              <a:solidFill>
                <a:schemeClr val="accent6"/>
              </a:solidFill>
              <a:cs typeface="Calibri"/>
            </a:endParaRPr>
          </a:p>
          <a:p>
            <a:pPr marL="800100" lvl="1" indent="-342900" defTabSz="914400" fontAlgn="base">
              <a:lnSpc>
                <a:spcPct val="120000"/>
              </a:lnSpc>
              <a:spcBef>
                <a:spcPct val="20000"/>
              </a:spcBef>
              <a:spcAft>
                <a:spcPct val="0"/>
              </a:spcAft>
              <a:buClrTx/>
              <a:buFont typeface="+mj-lt"/>
              <a:buAutoNum type="arabicPeriod"/>
            </a:pPr>
            <a:endParaRPr lang="en-US" altLang="en-US" sz="56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An offender </a:t>
            </a:r>
            <a:r>
              <a:rPr lang="en-US" altLang="en-US" sz="5600" b="1" dirty="0">
                <a:solidFill>
                  <a:schemeClr val="accent6"/>
                </a:solidFill>
                <a:latin typeface="Century Gothic"/>
              </a:rPr>
              <a:t> </a:t>
            </a:r>
            <a:endParaRPr lang="en-US" altLang="en-US" sz="56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56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lvl="0" indent="0" defTabSz="914400" fontAlgn="base">
              <a:lnSpc>
                <a:spcPct val="120000"/>
              </a:lnSpc>
              <a:spcBef>
                <a:spcPct val="20000"/>
              </a:spcBef>
              <a:spcAft>
                <a:spcPct val="0"/>
              </a:spcAft>
              <a:buClrTx/>
              <a:buNone/>
            </a:pPr>
            <a:r>
              <a:rPr lang="en-US" altLang="en-US" sz="5600" dirty="0">
                <a:solidFill>
                  <a:schemeClr val="accent6"/>
                </a:solidFill>
                <a:latin typeface="Century Gothic"/>
              </a:rPr>
              <a:t>Examples:</a:t>
            </a:r>
          </a:p>
          <a:p>
            <a:pPr marL="342900" indent="-342900" defTabSz="914400" fontAlgn="base">
              <a:lnSpc>
                <a:spcPct val="120000"/>
              </a:lnSpc>
              <a:spcBef>
                <a:spcPct val="20000"/>
              </a:spcBef>
              <a:spcAft>
                <a:spcPct val="0"/>
              </a:spcAft>
              <a:buClrTx/>
              <a:buFont typeface="+mj-lt"/>
              <a:buAutoNum type="arabicPeriod"/>
            </a:pPr>
            <a:r>
              <a:rPr lang="en-US" altLang="en-US" sz="5600" dirty="0">
                <a:solidFill>
                  <a:schemeClr val="accent6"/>
                </a:solidFill>
                <a:latin typeface="Century Gothic"/>
              </a:rPr>
              <a:t>A high school dropout. </a:t>
            </a:r>
          </a:p>
          <a:p>
            <a:pPr marL="342900" lvl="0" indent="-342900" defTabSz="914400" fontAlgn="base">
              <a:lnSpc>
                <a:spcPct val="120000"/>
              </a:lnSpc>
              <a:spcBef>
                <a:spcPct val="20000"/>
              </a:spcBef>
              <a:spcAft>
                <a:spcPct val="0"/>
              </a:spcAft>
              <a:buClrTx/>
              <a:buFont typeface="+mj-lt"/>
              <a:buAutoNum type="arabicPeriod"/>
            </a:pPr>
            <a:r>
              <a:rPr lang="en-US" altLang="en-US" sz="5600" dirty="0">
                <a:solidFill>
                  <a:schemeClr val="accent6"/>
                </a:solidFill>
                <a:latin typeface="Century Gothic"/>
              </a:rPr>
              <a:t>A high school graduate that has a disability.</a:t>
            </a:r>
          </a:p>
          <a:p>
            <a:pPr marL="342900" indent="-342900" defTabSz="914400" fontAlgn="base">
              <a:lnSpc>
                <a:spcPct val="120000"/>
              </a:lnSpc>
              <a:spcBef>
                <a:spcPct val="20000"/>
              </a:spcBef>
              <a:spcAft>
                <a:spcPct val="0"/>
              </a:spcAft>
              <a:buClrTx/>
              <a:buFont typeface="+mj-lt"/>
              <a:buAutoNum type="arabicPeriod"/>
            </a:pPr>
            <a:r>
              <a:rPr lang="en-US" altLang="en-US" sz="5600" dirty="0">
                <a:solidFill>
                  <a:schemeClr val="accent6"/>
                </a:solidFill>
                <a:latin typeface="Century Gothic"/>
              </a:rPr>
              <a:t>A HISET recipient that is an offender. </a:t>
            </a:r>
          </a:p>
          <a:p>
            <a:pPr marL="342900" indent="-342900" defTabSz="914400" fontAlgn="base">
              <a:lnSpc>
                <a:spcPct val="120000"/>
              </a:lnSpc>
              <a:spcBef>
                <a:spcPct val="20000"/>
              </a:spcBef>
              <a:spcAft>
                <a:spcPct val="0"/>
              </a:spcAft>
              <a:buClrTx/>
              <a:buFont typeface="+mj-lt"/>
              <a:buAutoNum type="arabicPeriod"/>
            </a:pPr>
            <a:r>
              <a:rPr lang="en-US" altLang="en-US" sz="5600" dirty="0">
                <a:solidFill>
                  <a:schemeClr val="accent6"/>
                </a:solidFill>
                <a:latin typeface="Century Gothic"/>
              </a:rPr>
              <a:t>A HiSET recipient that is a pregnant or a parent.   </a:t>
            </a:r>
            <a:r>
              <a:rPr lang="en-US" altLang="en-US" sz="3200" dirty="0">
                <a:solidFill>
                  <a:schemeClr val="accent6"/>
                </a:solidFill>
                <a:latin typeface="Century Gothic"/>
              </a:rPr>
              <a:t>	</a:t>
            </a:r>
          </a:p>
          <a:p>
            <a:pPr marL="0" lvl="0" indent="0" defTabSz="914400" fontAlgn="base">
              <a:lnSpc>
                <a:spcPct val="120000"/>
              </a:lnSpc>
              <a:spcBef>
                <a:spcPts val="1400"/>
              </a:spcBef>
              <a:buClrTx/>
              <a:buNone/>
            </a:pPr>
            <a:r>
              <a:rPr lang="en-US" altLang="en-US" dirty="0">
                <a:solidFill>
                  <a:prstClr val="black"/>
                </a:solidFill>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Century Gothic" panose="020B0502020202020204" pitchFamily="34" charset="0"/>
              </a:rPr>
              <a:t>When </a:t>
            </a:r>
            <a:r>
              <a:rPr lang="en-US" sz="2800" b="1" u="sng" dirty="0">
                <a:solidFill>
                  <a:schemeClr val="bg1"/>
                </a:solidFill>
                <a:latin typeface="Century Gothic" panose="020B0502020202020204" pitchFamily="34" charset="0"/>
              </a:rPr>
              <a:t>is</a:t>
            </a:r>
            <a:r>
              <a:rPr lang="en-US" sz="2800" dirty="0">
                <a:solidFill>
                  <a:schemeClr val="bg1"/>
                </a:solidFill>
                <a:latin typeface="Century Gothic" panose="020B0502020202020204" pitchFamily="34" charset="0"/>
              </a:rPr>
              <a:t> low-income an eligibility criteria for OSY</a:t>
            </a:r>
            <a:r>
              <a:rPr lang="en-US" dirty="0">
                <a:solidFill>
                  <a:schemeClr val="bg1"/>
                </a:solidFill>
                <a:latin typeface="Century Gothic" panose="020B0502020202020204" pitchFamily="34" charset="0"/>
              </a:rPr>
              <a:t>? </a:t>
            </a: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p:txBody>
          <a:bodyPr>
            <a:normAutofit lnSpcReduction="10000"/>
          </a:bodyPr>
          <a:lstStyle/>
          <a:p>
            <a:pPr marL="342900" lvl="0" indent="-342900" defTabSz="914400" eaLnBrk="0" fontAlgn="base" hangingPunct="0">
              <a:lnSpc>
                <a:spcPct val="100000"/>
              </a:lnSpc>
              <a:spcBef>
                <a:spcPct val="20000"/>
              </a:spcBef>
              <a:spcAft>
                <a:spcPct val="0"/>
              </a:spcAft>
              <a:buClrTx/>
              <a:buFont typeface="Arial" pitchFamily="34" charset="0"/>
              <a:buChar char="•"/>
            </a:pPr>
            <a:r>
              <a:rPr lang="en-US" sz="1600" dirty="0">
                <a:solidFill>
                  <a:prstClr val="black"/>
                </a:solidFill>
                <a:latin typeface="Century Gothic"/>
              </a:rPr>
              <a:t>OSY </a:t>
            </a:r>
            <a:r>
              <a:rPr lang="en-US" sz="1600" u="sng" dirty="0">
                <a:solidFill>
                  <a:prstClr val="black"/>
                </a:solidFill>
                <a:latin typeface="Century Gothic"/>
              </a:rPr>
              <a:t>are</a:t>
            </a:r>
            <a:r>
              <a:rPr lang="en-US" sz="1600" dirty="0">
                <a:solidFill>
                  <a:prstClr val="black"/>
                </a:solidFill>
                <a:latin typeface="Century Gothic"/>
              </a:rPr>
              <a:t> required to be </a:t>
            </a:r>
            <a:r>
              <a:rPr lang="en-US" sz="1600" u="sng" dirty="0">
                <a:solidFill>
                  <a:prstClr val="black"/>
                </a:solidFill>
                <a:latin typeface="Century Gothic"/>
              </a:rPr>
              <a:t>low-income</a:t>
            </a:r>
            <a:r>
              <a:rPr lang="en-US" sz="1600" dirty="0">
                <a:solidFill>
                  <a:prstClr val="black"/>
                </a:solidFill>
                <a:latin typeface="Century Gothic"/>
              </a:rPr>
              <a:t> if they are:  a US citizen/ work eligible, not attending school, 16- 24 years old meets one of the following criteria: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6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prstClr val="black"/>
                </a:solidFill>
                <a:latin typeface="Century Gothic"/>
              </a:rPr>
              <a:t>HS Grad/</a:t>
            </a:r>
            <a:r>
              <a:rPr lang="en-US" sz="1600" dirty="0" err="1">
                <a:solidFill>
                  <a:prstClr val="black"/>
                </a:solidFill>
                <a:latin typeface="Century Gothic"/>
              </a:rPr>
              <a:t>HiSET</a:t>
            </a:r>
            <a:r>
              <a:rPr lang="en-US" sz="1600" dirty="0">
                <a:solidFill>
                  <a:prstClr val="black"/>
                </a:solidFill>
                <a:latin typeface="Century Gothic"/>
              </a:rPr>
              <a: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6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prstClr val="black"/>
                </a:solidFill>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400" dirty="0">
                <a:solidFill>
                  <a:prstClr val="black"/>
                </a:solidFill>
                <a:latin typeface="Century Gothic"/>
              </a:rPr>
              <a:t>Examples: </a:t>
            </a:r>
          </a:p>
          <a:p>
            <a:pPr marL="342900" lvl="0" indent="-342900" defTabSz="914400" eaLnBrk="0" fontAlgn="base" hangingPunct="0">
              <a:lnSpc>
                <a:spcPct val="100000"/>
              </a:lnSpc>
              <a:spcBef>
                <a:spcPct val="20000"/>
              </a:spcBef>
              <a:spcAft>
                <a:spcPct val="0"/>
              </a:spcAft>
              <a:buClrTx/>
              <a:buFont typeface="+mj-lt"/>
              <a:buAutoNum type="arabicPeriod"/>
            </a:pPr>
            <a:r>
              <a:rPr lang="en-US" sz="1400" dirty="0">
                <a:solidFill>
                  <a:prstClr val="black"/>
                </a:solidFill>
                <a:latin typeface="Century Gothic"/>
              </a:rPr>
              <a:t>A high school graduate that is basic skills deficient and does not have any of the other 7 OSY barriers.  	</a:t>
            </a:r>
          </a:p>
          <a:p>
            <a:pPr marL="342900" lvl="0" indent="-342900" defTabSz="914400" eaLnBrk="0" fontAlgn="base" hangingPunct="0">
              <a:lnSpc>
                <a:spcPct val="100000"/>
              </a:lnSpc>
              <a:spcBef>
                <a:spcPct val="20000"/>
              </a:spcBef>
              <a:spcAft>
                <a:spcPct val="0"/>
              </a:spcAft>
              <a:buClrTx/>
              <a:buFont typeface="+mj-lt"/>
              <a:buAutoNum type="arabicPeriod"/>
            </a:pPr>
            <a:endParaRPr lang="en-US" sz="14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mj-lt"/>
              <a:buAutoNum type="arabicPeriod"/>
            </a:pPr>
            <a:r>
              <a:rPr lang="en-US" sz="1400" dirty="0">
                <a:solidFill>
                  <a:prstClr val="black"/>
                </a:solidFill>
                <a:latin typeface="Century Gothic"/>
              </a:rPr>
              <a:t>A </a:t>
            </a:r>
            <a:r>
              <a:rPr lang="en-US" sz="1400" dirty="0" err="1">
                <a:solidFill>
                  <a:prstClr val="black"/>
                </a:solidFill>
                <a:latin typeface="Century Gothic"/>
              </a:rPr>
              <a:t>HiSET</a:t>
            </a:r>
            <a:r>
              <a:rPr lang="en-US" sz="1400" dirty="0">
                <a:solidFill>
                  <a:prstClr val="black"/>
                </a:solidFill>
                <a:latin typeface="Century Gothic"/>
              </a:rPr>
              <a:t> recipient that is an English language learner and does not have any of the other 7 OSY barriers. </a:t>
            </a:r>
          </a:p>
          <a:p>
            <a:pPr marL="342900" lvl="0" indent="-342900" defTabSz="914400" eaLnBrk="0" fontAlgn="base" hangingPunct="0">
              <a:lnSpc>
                <a:spcPct val="100000"/>
              </a:lnSpc>
              <a:spcBef>
                <a:spcPct val="20000"/>
              </a:spcBef>
              <a:spcAft>
                <a:spcPct val="0"/>
              </a:spcAft>
              <a:buClrTx/>
              <a:buFont typeface="+mj-lt"/>
              <a:buAutoNum type="arabicPeriod"/>
            </a:pPr>
            <a:endParaRPr lang="en-US" sz="14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mj-lt"/>
              <a:buAutoNum type="arabicPeriod"/>
            </a:pPr>
            <a:r>
              <a:rPr lang="en-US" sz="1400" dirty="0">
                <a:solidFill>
                  <a:prstClr val="black"/>
                </a:solidFill>
                <a:latin typeface="Century Gothic"/>
              </a:rPr>
              <a:t>A high school graduate or a </a:t>
            </a:r>
            <a:r>
              <a:rPr lang="en-US" sz="1400" dirty="0" err="1">
                <a:solidFill>
                  <a:prstClr val="black"/>
                </a:solidFill>
                <a:latin typeface="Century Gothic"/>
              </a:rPr>
              <a:t>HiSET</a:t>
            </a:r>
            <a:r>
              <a:rPr lang="en-US" sz="1400" dirty="0">
                <a:solidFill>
                  <a:prstClr val="black"/>
                </a:solidFill>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In School Youth Eligibility</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US Citizenship/Work Eligible and Selective Service Compliance AND</a:t>
            </a: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In School AND 14 – 21 years old </a:t>
            </a:r>
          </a:p>
          <a:p>
            <a:pPr marL="342900" lvl="0" indent="-342900" defTabSz="914400" fontAlgn="base">
              <a:lnSpc>
                <a:spcPct val="100000"/>
              </a:lnSpc>
              <a:spcBef>
                <a:spcPct val="20000"/>
              </a:spcBef>
              <a:spcAft>
                <a:spcPct val="0"/>
              </a:spcAft>
              <a:buClrTx/>
              <a:buFont typeface="Arial" pitchFamily="34" charset="0"/>
              <a:buChar char="•"/>
            </a:pPr>
            <a:r>
              <a:rPr lang="en-US" altLang="en-US" sz="1400" u="sng" dirty="0">
                <a:solidFill>
                  <a:prstClr val="black"/>
                </a:solidFill>
                <a:latin typeface="Century Gothic"/>
              </a:rPr>
              <a:t>Low Income</a:t>
            </a: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Attending School </a:t>
            </a: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Basic skills deficient</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English language learner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An offender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Individual with a Disability </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prstClr val="black"/>
                </a:solidFill>
                <a:latin typeface="Century Gothic"/>
              </a:rPr>
              <a:t>Requires additional assistance to enter or </a:t>
            </a:r>
            <a:br>
              <a:rPr lang="en-US" altLang="en-US" sz="1600" dirty="0">
                <a:solidFill>
                  <a:prstClr val="black"/>
                </a:solidFill>
                <a:latin typeface="Century Gothic"/>
              </a:rPr>
            </a:br>
            <a:r>
              <a:rPr lang="en-US" altLang="en-US" sz="1600" dirty="0">
                <a:solidFill>
                  <a:prstClr val="black"/>
                </a:solidFill>
                <a:latin typeface="Century Gothic"/>
              </a:rPr>
              <a:t>complete an educational program or to secure or hold employment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t>
            </a:r>
            <a:r>
              <a:rPr lang="en-US" altLang="en-US" sz="1600" i="1" dirty="0">
                <a:solidFill>
                  <a:prstClr val="black"/>
                </a:solidFill>
                <a:latin typeface="Century Gothic"/>
              </a:rPr>
              <a:t>not more than 5% allowed</a:t>
            </a:r>
            <a:r>
              <a:rPr lang="en-US" altLang="en-US" sz="1600" dirty="0">
                <a:solidFill>
                  <a:prstClr val="black"/>
                </a:solidFill>
                <a:latin typeface="Century Gothic"/>
              </a:rPr>
              <a:t> using this item)</a:t>
            </a:r>
          </a:p>
          <a:p>
            <a:endParaRPr lang="en-US" dirty="0"/>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What is Low Income for WIOA?</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 WIOA youth participant will be considered </a:t>
            </a:r>
            <a:r>
              <a:rPr lang="en-US" altLang="en-US" sz="1600" u="sng" dirty="0">
                <a:solidFill>
                  <a:prstClr val="black"/>
                </a:solidFill>
                <a:latin typeface="Century Gothic"/>
              </a:rPr>
              <a:t>Low Income </a:t>
            </a:r>
            <a:r>
              <a:rPr lang="en-US" altLang="en-US" sz="1600" dirty="0">
                <a:solidFill>
                  <a:prstClr val="black"/>
                </a:solidFill>
                <a:latin typeface="Century Gothic"/>
              </a:rPr>
              <a:t>if any of the following are true:</a:t>
            </a: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reside in a </a:t>
            </a:r>
            <a:r>
              <a:rPr lang="en-US" altLang="en-US" sz="16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Homeless/Runaway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a:t>
            </a:r>
            <a:r>
              <a:rPr lang="en-US" altLang="en-US" sz="1600" b="1" i="1" dirty="0">
                <a:solidFill>
                  <a:prstClr val="black"/>
                </a:solidFill>
                <a:latin typeface="Century Gothic"/>
              </a:rPr>
              <a:t>in school </a:t>
            </a:r>
            <a:r>
              <a:rPr lang="en-US" altLang="en-US" sz="1600" dirty="0">
                <a:solidFill>
                  <a:prstClr val="black"/>
                </a:solidFill>
                <a:latin typeface="Century Gothic"/>
              </a:rPr>
              <a:t>and on a free or reduced lunch program  </a:t>
            </a:r>
            <a:endParaRPr lang="en-US" altLang="en-US" sz="20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10145</TotalTime>
  <Words>3618</Words>
  <Application>Microsoft Office PowerPoint</Application>
  <PresentationFormat>On-screen Show (4:3)</PresentationFormat>
  <Paragraphs>481</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Cambria</vt:lpstr>
      <vt:lpstr>Century Gothic</vt:lpstr>
      <vt:lpstr>Courier New</vt:lpstr>
      <vt:lpstr>Lucida Grande</vt:lpstr>
      <vt:lpstr>Wingdings</vt:lpstr>
      <vt:lpstr>Office Theme</vt:lpstr>
      <vt:lpstr>PowerPoint Presentation</vt:lpstr>
      <vt:lpstr> Today’s webinar will be recorded.  </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Examples of Acceptable  Source Documentation  </vt:lpstr>
      <vt:lpstr>Applicant Statement</vt:lpstr>
      <vt:lpstr>WIOA Eligibility Documentation in a Virtual Environment - 100 DCS 18.111</vt:lpstr>
      <vt:lpstr>WIOA Youth Program Provisions </vt:lpstr>
      <vt:lpstr>WIOA Youth Program Provisions continued</vt:lpstr>
      <vt:lpstr>WIOA Youth Program Provisions continued</vt:lpstr>
      <vt:lpstr>Enrollment </vt:lpstr>
      <vt:lpstr>Assessments</vt:lpstr>
      <vt:lpstr>Assessments</vt:lpstr>
      <vt:lpstr>Individual Service Strategy Plan </vt:lpstr>
      <vt:lpstr>ISS Development </vt:lpstr>
      <vt:lpstr>Youth ISS in MOSES </vt:lpstr>
      <vt:lpstr>Enrollment in Program Service Elements </vt:lpstr>
      <vt:lpstr>PowerPoint Presentation</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WIOA Career Pathway</vt:lpstr>
      <vt:lpstr>Career Pathway Concept using a customer centered design approach </vt:lpstr>
      <vt:lpstr>Identify Appropriate Career Pathways </vt:lpstr>
      <vt:lpstr>Leveraging Partner Programs</vt:lpstr>
      <vt:lpstr>Youth Service Delivery Framework </vt:lpstr>
      <vt:lpstr>Thank You</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Stadhard, Sacha (EOL)</cp:lastModifiedBy>
  <cp:revision>587</cp:revision>
  <cp:lastPrinted>2019-12-10T15:56:46Z</cp:lastPrinted>
  <dcterms:created xsi:type="dcterms:W3CDTF">2018-04-17T17:15:10Z</dcterms:created>
  <dcterms:modified xsi:type="dcterms:W3CDTF">2023-04-11T02:50:14Z</dcterms:modified>
</cp:coreProperties>
</file>