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7"/>
  </p:notesMasterIdLst>
  <p:handoutMasterIdLst>
    <p:handoutMasterId r:id="rId48"/>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28" r:id="rId29"/>
    <p:sldId id="342" r:id="rId30"/>
    <p:sldId id="339" r:id="rId31"/>
    <p:sldId id="340" r:id="rId32"/>
    <p:sldId id="341" r:id="rId33"/>
    <p:sldId id="318" r:id="rId34"/>
    <p:sldId id="319" r:id="rId35"/>
    <p:sldId id="320" r:id="rId36"/>
    <p:sldId id="326" r:id="rId37"/>
    <p:sldId id="302" r:id="rId38"/>
    <p:sldId id="350" r:id="rId39"/>
    <p:sldId id="349" r:id="rId40"/>
    <p:sldId id="303" r:id="rId41"/>
    <p:sldId id="335" r:id="rId42"/>
    <p:sldId id="316" r:id="rId43"/>
    <p:sldId id="301" r:id="rId44"/>
    <p:sldId id="278" r:id="rId45"/>
    <p:sldId id="33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FF"/>
    <a:srgbClr val="223651"/>
    <a:srgbClr val="139876"/>
    <a:srgbClr val="7D3379"/>
    <a:srgbClr val="53A4CF"/>
    <a:srgbClr val="112638"/>
    <a:srgbClr val="45A78E"/>
    <a:srgbClr val="042B4A"/>
    <a:srgbClr val="426480"/>
    <a:srgbClr val="4264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100" d="100"/>
        <a:sy n="100" d="100"/>
      </p:scale>
      <p:origin x="0" y="-132"/>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1/22/2025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3.7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4.5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5.2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11.3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0,'-475'0,"324"20,-930-21,1026-8,30 3,11 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1.6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4.7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9.4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1/22/2025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2.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WorkKeys Assessment Crosswalk link at the bottom that is very helpful in determining testing score equivalency across different testing programs. TABE to CASAS or MAPT and what the equivalent score would be for each program. </a:t>
            </a:r>
            <a:r>
              <a:rPr lang="en-US" dirty="0">
                <a:cs typeface="Calibri"/>
              </a:rPr>
              <a:t>A quick tip on testing, you can use improved testing scores as Measurable Skill Gains as well.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410555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5274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10097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24043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1377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41</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Statewide Massachusetts schools offer free lunch to all students regardless of income level. In this case you, may choose to use an Applicant Statement providing you follow local policy regarding the use of Applicant Statements.  For determining High-Poverty Areas use the blue link to enter the </a:t>
            </a:r>
            <a:r>
              <a:rPr lang="en-US">
                <a:cs typeface="Calibri"/>
              </a:rPr>
              <a:t>participants address.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1/22/2025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service-details/massworkforce-wioa-youth-policy-issu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sites/dolgov/files/ETA/advisories/TEGL/2019/TEGL%2023-19%2C%20Change%202/TEGL%2023-19%20Change%202%20%28Complete%20PDF%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intranet.detma.org/SitePages/Hom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4.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7.png"/><Relationship Id="rId4" Type="http://schemas.openxmlformats.org/officeDocument/2006/relationships/customXml" Target="../ink/ink5.xml"/><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3.png"/><Relationship Id="rId18" Type="http://schemas.openxmlformats.org/officeDocument/2006/relationships/image" Target="../media/image34.png"/><Relationship Id="rId26" Type="http://schemas.openxmlformats.org/officeDocument/2006/relationships/image" Target="../media/image37.png"/><Relationship Id="rId3" Type="http://schemas.openxmlformats.org/officeDocument/2006/relationships/image" Target="../media/image19.png"/><Relationship Id="rId21" Type="http://schemas.openxmlformats.org/officeDocument/2006/relationships/customXml" Target="../ink/ink20.xml"/><Relationship Id="rId7" Type="http://schemas.openxmlformats.org/officeDocument/2006/relationships/image" Target="../media/image32.png"/><Relationship Id="rId12" Type="http://schemas.openxmlformats.org/officeDocument/2006/relationships/customXml" Target="../ink/ink14.xml"/><Relationship Id="rId17" Type="http://schemas.openxmlformats.org/officeDocument/2006/relationships/customXml" Target="../ink/ink18.xml"/><Relationship Id="rId25" Type="http://schemas.openxmlformats.org/officeDocument/2006/relationships/customXml" Target="../ink/ink23.xml"/><Relationship Id="rId2" Type="http://schemas.openxmlformats.org/officeDocument/2006/relationships/notesSlide" Target="../notesSlides/notesSlide26.xml"/><Relationship Id="rId16" Type="http://schemas.openxmlformats.org/officeDocument/2006/relationships/customXml" Target="../ink/ink17.xml"/><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24"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customXml" Target="../ink/ink16.xml"/><Relationship Id="rId23" Type="http://schemas.openxmlformats.org/officeDocument/2006/relationships/customXml" Target="../ink/ink22.xml"/><Relationship Id="rId10" Type="http://schemas.openxmlformats.org/officeDocument/2006/relationships/customXml" Target="../ink/ink12.xml"/><Relationship Id="rId19" Type="http://schemas.openxmlformats.org/officeDocument/2006/relationships/customXml" Target="../ink/ink19.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customXml" Target="../ink/ink15.xml"/><Relationship Id="rId22" Type="http://schemas.openxmlformats.org/officeDocument/2006/relationships/customXml" Target="../ink/ink21.xml"/><Relationship Id="rId27" Type="http://schemas.openxmlformats.org/officeDocument/2006/relationships/customXml" Target="../ink/ink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0.jpe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mass.gov/doc/policy-012018-wioa-partner-shared-customers/downloa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12" Type="http://schemas.openxmlformats.org/officeDocument/2006/relationships/hyperlink" Target="https://www.mass.gov/doc/dcs-policy-08-112-3b-instructions-for-documenting-youth-iss-sections-in-moses/downloa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11" Type="http://schemas.openxmlformats.org/officeDocument/2006/relationships/hyperlink" Target="https://www.mass.gov/doc/dcs-policy-08-112-3a-career-planning-elements/download" TargetMode="External"/><Relationship Id="rId5" Type="http://schemas.openxmlformats.org/officeDocument/2006/relationships/hyperlink" Target="https://portal.ma.cis360.org/" TargetMode="External"/><Relationship Id="rId10" Type="http://schemas.openxmlformats.org/officeDocument/2006/relationships/hyperlink" Target="https://www.mass.gov/doc/dcs-policy-08-112-3-career-planning-requirements-for-wioa-youth-adult-and-dislocated-worker-customers/download"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56632" y="3330903"/>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27456" y="3315942"/>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67390" y="3312131"/>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1611" y="4240765"/>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5385" y="4220792"/>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2113" y="4395345"/>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182" y="3445161"/>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77945" y="4384381"/>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414604" y="1446235"/>
            <a:ext cx="8385786" cy="4525963"/>
          </a:xfrm>
        </p:spPr>
        <p:txBody>
          <a:bodyPr vert="horz" lIns="91440" tIns="45720" rIns="91440" bIns="45720" rtlCol="0" anchor="t">
            <a:normAutofit lnSpcReduction="1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600" b="1" dirty="0">
                <a:latin typeface="Century Gothic"/>
              </a:rPr>
              <a:t>Free and Reduced Price Lunch </a:t>
            </a:r>
            <a:r>
              <a:rPr lang="en-US" sz="1600" dirty="0">
                <a:latin typeface="Century Gothic"/>
              </a:rPr>
              <a:t>– Richard B. Russell National School Lunch Act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400050" indent="-342900" defTabSz="914400" eaLnBrk="0" fontAlgn="base" hangingPunct="0">
              <a:lnSpc>
                <a:spcPct val="100000"/>
              </a:lnSpc>
              <a:spcBef>
                <a:spcPct val="20000"/>
              </a:spcBef>
              <a:spcAft>
                <a:spcPct val="0"/>
              </a:spcAft>
              <a:buClrTx/>
              <a:buFont typeface="Arial" panose="020B0604020202020204" pitchFamily="34" charset="0"/>
              <a:buChar char="•"/>
            </a:pPr>
            <a:r>
              <a:rPr lang="en-US" sz="1600" b="1" dirty="0">
                <a:latin typeface="Century Gothic"/>
              </a:rPr>
              <a:t>Applicant Statement </a:t>
            </a:r>
            <a:r>
              <a:rPr lang="en-US" sz="1600" dirty="0">
                <a:latin typeface="Century Gothic"/>
              </a:rPr>
              <a:t>– Schools not providing Free/Reduced Lunch documentation</a:t>
            </a:r>
          </a:p>
          <a:p>
            <a:pPr marL="1657350" lvl="3" indent="-285750" defTabSz="914400" eaLnBrk="0" fontAlgn="base" hangingPunct="0">
              <a:lnSpc>
                <a:spcPct val="100000"/>
              </a:lnSpc>
              <a:spcBef>
                <a:spcPct val="20000"/>
              </a:spcBef>
              <a:spcAft>
                <a:spcPct val="0"/>
              </a:spcAft>
              <a:buClrTx/>
              <a:buFont typeface="Arial" panose="020B0604020202020204" pitchFamily="34" charset="0"/>
              <a:buChar char="•"/>
            </a:pPr>
            <a:endParaRPr lang="en-US" sz="16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b="1" dirty="0">
                <a:solidFill>
                  <a:prstClr val="black"/>
                </a:solidFill>
                <a:latin typeface="Century Gothic"/>
              </a:rPr>
              <a:t>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latin typeface="Century Gothic"/>
              </a:rPr>
              <a:t>Five percent of WIOA youth participants, </a:t>
            </a:r>
            <a:r>
              <a:rPr lang="en-US" sz="2000" i="1" dirty="0">
                <a:latin typeface="Century Gothic"/>
              </a:rPr>
              <a:t>who would ordinarily be required to be low-income for eligibility</a:t>
            </a:r>
            <a:r>
              <a:rPr lang="en-US" sz="2000" dirty="0">
                <a:latin typeface="Century Gothic"/>
              </a:rPr>
              <a:t>, and who meet </a:t>
            </a:r>
            <a:r>
              <a:rPr lang="en-US" sz="2000" b="1" i="1" dirty="0">
                <a:latin typeface="Century Gothic"/>
              </a:rPr>
              <a:t>all</a:t>
            </a:r>
            <a:r>
              <a:rPr lang="en-US" sz="2000" dirty="0">
                <a:latin typeface="Century Gothic"/>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solidFill>
                  <a:prstClr val="black"/>
                </a:solidFill>
                <a:latin typeface="Century Gothic"/>
              </a:rPr>
              <a:t>The 5% calculation is based on the percent of youth newly enrolled in the program year and served by the program in the local area’s WIOA Youth Program</a:t>
            </a:r>
            <a:endParaRPr lang="en-US" sz="2000" dirty="0"/>
          </a:p>
        </p:txBody>
      </p:sp>
      <p:pic>
        <p:nvPicPr>
          <p:cNvPr id="5" name="Picture 4" descr="5 Percen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02" y="4739504"/>
            <a:ext cx="1524084"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524250"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retain records for a period of at least three (3) years after the submittal of the final closeout expenditure report for that funding period.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i="1" dirty="0">
                <a:solidFill>
                  <a:srgbClr val="223651"/>
                </a:solidFill>
                <a:latin typeface="Century Gothic"/>
              </a:rPr>
              <a:t>Acceptable forms of source documentation can be found in </a:t>
            </a:r>
            <a:r>
              <a:rPr lang="en-US" sz="1700" i="1" dirty="0" err="1">
                <a:solidFill>
                  <a:srgbClr val="223651"/>
                </a:solidFill>
                <a:latin typeface="Century Gothic"/>
              </a:rPr>
              <a:t>MassWorkforce</a:t>
            </a:r>
            <a:r>
              <a:rPr lang="en-US" sz="1700" i="1" dirty="0">
                <a:solidFill>
                  <a:srgbClr val="223651"/>
                </a:solidFill>
                <a:latin typeface="Century Gothic"/>
              </a:rPr>
              <a:t> Issuance </a:t>
            </a:r>
            <a:r>
              <a:rPr lang="en-US" sz="1700" i="1" dirty="0">
                <a:solidFill>
                  <a:srgbClr val="223651"/>
                </a:solidFill>
                <a:latin typeface="Century Gothic"/>
                <a:hlinkClick r:id="rId3">
                  <a:extLst>
                    <a:ext uri="{A12FA001-AC4F-418D-AE19-62706E023703}">
                      <ahyp:hlinkClr xmlns:ahyp="http://schemas.microsoft.com/office/drawing/2018/hyperlinkcolor" val="tx"/>
                    </a:ext>
                  </a:extLst>
                </a:hlinkClick>
              </a:rPr>
              <a:t>100 DCS 19.101.4 : WIOA Title I Youth Eligibility Policy </a:t>
            </a:r>
            <a:endParaRPr lang="en-US" sz="1700" i="1"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2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2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b="1" dirty="0">
                <a:solidFill>
                  <a:srgbClr val="223651"/>
                </a:solidFill>
                <a:latin typeface="Century Gothic"/>
              </a:rPr>
              <a:t>WIOA Title I </a:t>
            </a:r>
            <a:endParaRPr lang="en-US" sz="3600" b="1" dirty="0">
              <a:solidFill>
                <a:srgbClr val="223651"/>
              </a:solidFill>
              <a:latin typeface="Century Gothic" panose="020B0502020202020204" pitchFamily="34" charset="0"/>
            </a:endParaRPr>
          </a:p>
          <a:p>
            <a:pPr algn="ctr"/>
            <a:r>
              <a:rPr lang="en-US" sz="3600" b="1" dirty="0">
                <a:solidFill>
                  <a:srgbClr val="223651"/>
                </a:solidFill>
                <a:latin typeface="Century Gothic"/>
              </a:rPr>
              <a:t>YOUTH PROGRAM </a:t>
            </a:r>
            <a:endParaRPr lang="en-US" sz="3600" b="1"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January 2025</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Skill Levels (academic and occupational)  </a:t>
            </a:r>
            <a:endParaRPr lang="en-US" sz="1800" dirty="0">
              <a:solidFill>
                <a:srgbClr val="223651"/>
              </a:solidFill>
              <a:latin typeface="Century Gothic" panose="020B0502020202020204" pitchFamily="34" charset="0"/>
            </a:endParaRP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Work Experiences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Service Needs </a:t>
            </a:r>
          </a:p>
          <a:p>
            <a:pPr marL="342900" lvl="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Strengths and Assets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093962"/>
            <a:ext cx="8229600" cy="4525963"/>
          </a:xfrm>
        </p:spPr>
        <p:txBody>
          <a:bodyPr vert="horz" lIns="91440" tIns="45720" rIns="91440" bIns="45720" rtlCol="0" anchor="t">
            <a:normAutofit/>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defTabSz="914400">
              <a:lnSpc>
                <a:spcPct val="100000"/>
              </a:lnSpc>
              <a:spcBef>
                <a:spcPct val="20000"/>
              </a:spcBef>
              <a:buClrTx/>
              <a:defRPr/>
            </a:pPr>
            <a:r>
              <a:rPr lang="en-US" sz="1800" dirty="0">
                <a:solidFill>
                  <a:srgbClr val="223651"/>
                </a:solidFill>
                <a:latin typeface="Century Gothic"/>
              </a:rPr>
              <a:t>Education and employment goals </a:t>
            </a:r>
          </a:p>
          <a:p>
            <a:pPr defTabSz="914400">
              <a:lnSpc>
                <a:spcPct val="100000"/>
              </a:lnSpc>
              <a:spcBef>
                <a:spcPct val="20000"/>
              </a:spcBef>
              <a:buClrTx/>
              <a:defRPr/>
            </a:pPr>
            <a:r>
              <a:rPr lang="en-US" sz="1800" dirty="0">
                <a:solidFill>
                  <a:srgbClr val="223651"/>
                </a:solidFill>
                <a:latin typeface="Century Gothic"/>
              </a:rPr>
              <a:t>Achievement objectives and services </a:t>
            </a:r>
          </a:p>
          <a:p>
            <a:pPr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endParaRPr lang="en-US" dirty="0">
              <a:solidFill>
                <a:srgbClr val="223651"/>
              </a:solidFill>
              <a:cs typeface="Calibri"/>
            </a:endParaRPr>
          </a:p>
          <a:p>
            <a:pPr marL="0" indent="0">
              <a:buNone/>
            </a:pPr>
            <a:r>
              <a:rPr lang="en-US" sz="16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chemeClr val="tx2">
                    <a:lumMod val="75000"/>
                    <a:lumOff val="25000"/>
                  </a:schemeClr>
                </a:solidFill>
              </a:rPr>
              <a:t> </a:t>
            </a:r>
            <a:endParaRPr lang="en-US" sz="1600" dirty="0">
              <a:solidFill>
                <a:schemeClr val="tx2">
                  <a:lumMod val="75000"/>
                  <a:lumOff val="25000"/>
                </a:schemeClr>
              </a:solidFill>
              <a:cs typeface="Calibri"/>
            </a:endParaRPr>
          </a:p>
          <a:p>
            <a:r>
              <a:rPr lang="en-US" sz="1800" dirty="0">
                <a:solidFill>
                  <a:srgbClr val="223651"/>
                </a:solidFill>
                <a:latin typeface="Century Gothic"/>
                <a:cs typeface="Calibri"/>
              </a:rPr>
              <a:t>ISS Template Attachment </a:t>
            </a:r>
            <a:endParaRPr lang="en-US" sz="1800" dirty="0">
              <a:solidFill>
                <a:srgbClr val="223651"/>
              </a:solidFill>
              <a:latin typeface="Century Gothic"/>
            </a:endParaRPr>
          </a:p>
        </p:txBody>
      </p:sp>
      <p:pic>
        <p:nvPicPr>
          <p:cNvPr id="5" name="Picture 4" descr="Clipart - Folder with &lt;strong&gt;document&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588" y="3993160"/>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pic>
        <p:nvPicPr>
          <p:cNvPr id="1026" name="Picture 1">
            <a:extLst>
              <a:ext uri="{FF2B5EF4-FFF2-40B4-BE49-F238E27FC236}">
                <a16:creationId xmlns:a16="http://schemas.microsoft.com/office/drawing/2014/main" id="{84583523-9192-5361-1F2A-6094856C1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 y="1266635"/>
            <a:ext cx="8048308" cy="48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6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27</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0AD60B2-660F-CFBA-8CC6-4FACD7ADBE3F}"/>
                  </a:ext>
                </a:extLst>
              </p14:cNvPr>
              <p14:cNvContentPartPr/>
              <p14:nvPr/>
            </p14:nvContentPartPr>
            <p14:xfrm>
              <a:off x="4922383" y="1880846"/>
              <a:ext cx="433800" cy="27000"/>
            </p14:xfrm>
          </p:contentPart>
        </mc:Choice>
        <mc:Fallback xmlns="">
          <p:pic>
            <p:nvPicPr>
              <p:cNvPr id="4" name="Ink 3">
                <a:extLst>
                  <a:ext uri="{FF2B5EF4-FFF2-40B4-BE49-F238E27FC236}">
                    <a16:creationId xmlns:a16="http://schemas.microsoft.com/office/drawing/2014/main" id="{60AD60B2-660F-CFBA-8CC6-4FACD7ADBE3F}"/>
                  </a:ext>
                </a:extLst>
              </p:cNvPr>
              <p:cNvPicPr/>
              <p:nvPr/>
            </p:nvPicPr>
            <p:blipFill>
              <a:blip r:embed="rId5"/>
              <a:stretch>
                <a:fillRect/>
              </a:stretch>
            </p:blipFill>
            <p:spPr>
              <a:xfrm>
                <a:off x="4868383" y="1773206"/>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2B24B8-DF6A-19E0-F084-8CE6C7FA0B34}"/>
                  </a:ext>
                </a:extLst>
              </p14:cNvPr>
              <p14:cNvContentPartPr/>
              <p14:nvPr/>
            </p14:nvContentPartPr>
            <p14:xfrm>
              <a:off x="513103" y="2166326"/>
              <a:ext cx="401400" cy="28800"/>
            </p14:xfrm>
          </p:contentPart>
        </mc:Choice>
        <mc:Fallback xmlns="">
          <p:pic>
            <p:nvPicPr>
              <p:cNvPr id="6" name="Ink 5">
                <a:extLst>
                  <a:ext uri="{FF2B5EF4-FFF2-40B4-BE49-F238E27FC236}">
                    <a16:creationId xmlns:a16="http://schemas.microsoft.com/office/drawing/2014/main" id="{EC2B24B8-DF6A-19E0-F084-8CE6C7FA0B34}"/>
                  </a:ext>
                </a:extLst>
              </p:cNvPr>
              <p:cNvPicPr/>
              <p:nvPr/>
            </p:nvPicPr>
            <p:blipFill>
              <a:blip r:embed="rId7"/>
              <a:stretch>
                <a:fillRect/>
              </a:stretch>
            </p:blipFill>
            <p:spPr>
              <a:xfrm>
                <a:off x="459103" y="2058686"/>
                <a:ext cx="509040" cy="244440"/>
              </a:xfrm>
              <a:prstGeom prst="rect">
                <a:avLst/>
              </a:prstGeom>
            </p:spPr>
          </p:pic>
        </mc:Fallback>
      </mc:AlternateContent>
    </p:spTree>
    <p:extLst>
      <p:ext uri="{BB962C8B-B14F-4D97-AF65-F5344CB8AC3E}">
        <p14:creationId xmlns:p14="http://schemas.microsoft.com/office/powerpoint/2010/main" val="184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28</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670013"/>
            <a:ext cx="8409315" cy="4371517"/>
          </a:xfrm>
        </p:spPr>
      </p:pic>
      <p:sp>
        <p:nvSpPr>
          <p:cNvPr id="6" name="TextBox 5">
            <a:extLst>
              <a:ext uri="{FF2B5EF4-FFF2-40B4-BE49-F238E27FC236}">
                <a16:creationId xmlns:a16="http://schemas.microsoft.com/office/drawing/2014/main" id="{A7140C53-5802-4C37-B3D1-F817B4828775}"/>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A0DBFF83-7070-1A0E-152E-3055ABC6A0BE}"/>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98DBEB1-331A-F550-D5F1-327CA8B9616A}"/>
                  </a:ext>
                </a:extLst>
              </p14:cNvPr>
              <p14:cNvContentPartPr/>
              <p14:nvPr/>
            </p14:nvContentPartPr>
            <p14:xfrm>
              <a:off x="4787743" y="1843406"/>
              <a:ext cx="437400" cy="22680"/>
            </p14:xfrm>
          </p:contentPart>
        </mc:Choice>
        <mc:Fallback xmlns="">
          <p:pic>
            <p:nvPicPr>
              <p:cNvPr id="2" name="Ink 1">
                <a:extLst>
                  <a:ext uri="{FF2B5EF4-FFF2-40B4-BE49-F238E27FC236}">
                    <a16:creationId xmlns:a16="http://schemas.microsoft.com/office/drawing/2014/main" id="{F98DBEB1-331A-F550-D5F1-327CA8B9616A}"/>
                  </a:ext>
                </a:extLst>
              </p:cNvPr>
              <p:cNvPicPr/>
              <p:nvPr/>
            </p:nvPicPr>
            <p:blipFill>
              <a:blip r:embed="rId5"/>
              <a:stretch>
                <a:fillRect/>
              </a:stretch>
            </p:blipFill>
            <p:spPr>
              <a:xfrm>
                <a:off x="4734103" y="1735766"/>
                <a:ext cx="545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EF4F63C-E229-DA27-2368-42B43369A45F}"/>
                  </a:ext>
                </a:extLst>
              </p14:cNvPr>
              <p14:cNvContentPartPr/>
              <p14:nvPr/>
            </p14:nvContentPartPr>
            <p14:xfrm>
              <a:off x="437503" y="2105486"/>
              <a:ext cx="436320" cy="62640"/>
            </p14:xfrm>
          </p:contentPart>
        </mc:Choice>
        <mc:Fallback xmlns="">
          <p:pic>
            <p:nvPicPr>
              <p:cNvPr id="4" name="Ink 3">
                <a:extLst>
                  <a:ext uri="{FF2B5EF4-FFF2-40B4-BE49-F238E27FC236}">
                    <a16:creationId xmlns:a16="http://schemas.microsoft.com/office/drawing/2014/main" id="{0EF4F63C-E229-DA27-2368-42B43369A45F}"/>
                  </a:ext>
                </a:extLst>
              </p:cNvPr>
              <p:cNvPicPr/>
              <p:nvPr/>
            </p:nvPicPr>
            <p:blipFill>
              <a:blip r:embed="rId7"/>
              <a:stretch>
                <a:fillRect/>
              </a:stretch>
            </p:blipFill>
            <p:spPr>
              <a:xfrm>
                <a:off x="383503" y="1997486"/>
                <a:ext cx="543960" cy="278280"/>
              </a:xfrm>
              <a:prstGeom prst="rect">
                <a:avLst/>
              </a:prstGeom>
            </p:spPr>
          </p:pic>
        </mc:Fallback>
      </mc:AlternateContent>
    </p:spTree>
    <p:extLst>
      <p:ext uri="{BB962C8B-B14F-4D97-AF65-F5344CB8AC3E}">
        <p14:creationId xmlns:p14="http://schemas.microsoft.com/office/powerpoint/2010/main" val="19182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33</a:t>
            </a:fld>
            <a:endParaRPr lang="en-US" dirty="0"/>
          </a:p>
        </p:txBody>
      </p:sp>
      <p:pic>
        <p:nvPicPr>
          <p:cNvPr id="8" name="Content Placeholder 7" descr="Graphical user interface, application, table&#10;&#10;Description automatically generated">
            <a:extLst>
              <a:ext uri="{FF2B5EF4-FFF2-40B4-BE49-F238E27FC236}">
                <a16:creationId xmlns:a16="http://schemas.microsoft.com/office/drawing/2014/main" id="{D70D37F9-23D4-56BC-FAAD-19FC8E26B1D8}"/>
              </a:ext>
            </a:extLst>
          </p:cNvPr>
          <p:cNvPicPr>
            <a:picLocks noGrp="1" noChangeAspect="1"/>
          </p:cNvPicPr>
          <p:nvPr>
            <p:ph sz="quarter" idx="10"/>
          </p:nvPr>
        </p:nvPicPr>
        <p:blipFill rotWithShape="1">
          <a:blip r:embed="rId3"/>
          <a:srcRect l="1078" t="1424" r="922" b="1499"/>
          <a:stretch/>
        </p:blipFill>
        <p:spPr>
          <a:xfrm>
            <a:off x="699516" y="1362558"/>
            <a:ext cx="7744968" cy="476392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11C28B2C-7A4B-0E30-CE6C-C54567C090BD}"/>
                  </a:ext>
                </a:extLst>
              </p14:cNvPr>
              <p14:cNvContentPartPr/>
              <p14:nvPr/>
            </p14:nvContentPartPr>
            <p14:xfrm>
              <a:off x="893263" y="2377286"/>
              <a:ext cx="334800" cy="27000"/>
            </p14:xfrm>
          </p:contentPart>
        </mc:Choice>
        <mc:Fallback xmlns="">
          <p:pic>
            <p:nvPicPr>
              <p:cNvPr id="22" name="Ink 21">
                <a:extLst>
                  <a:ext uri="{FF2B5EF4-FFF2-40B4-BE49-F238E27FC236}">
                    <a16:creationId xmlns:a16="http://schemas.microsoft.com/office/drawing/2014/main" id="{11C28B2C-7A4B-0E30-CE6C-C54567C090BD}"/>
                  </a:ext>
                </a:extLst>
              </p:cNvPr>
              <p:cNvPicPr/>
              <p:nvPr/>
            </p:nvPicPr>
            <p:blipFill>
              <a:blip r:embed="rId5"/>
              <a:stretch>
                <a:fillRect/>
              </a:stretch>
            </p:blipFill>
            <p:spPr>
              <a:xfrm>
                <a:off x="83926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B2D3C95C-FBB1-12B8-71D3-899B6FEC90E2}"/>
                  </a:ext>
                </a:extLst>
              </p14:cNvPr>
              <p14:cNvContentPartPr/>
              <p14:nvPr/>
            </p14:nvContentPartPr>
            <p14:xfrm>
              <a:off x="4797463" y="2071646"/>
              <a:ext cx="401400" cy="38880"/>
            </p14:xfrm>
          </p:contentPart>
        </mc:Choice>
        <mc:Fallback xmlns="">
          <p:pic>
            <p:nvPicPr>
              <p:cNvPr id="23" name="Ink 22">
                <a:extLst>
                  <a:ext uri="{FF2B5EF4-FFF2-40B4-BE49-F238E27FC236}">
                    <a16:creationId xmlns:a16="http://schemas.microsoft.com/office/drawing/2014/main" id="{B2D3C95C-FBB1-12B8-71D3-899B6FEC90E2}"/>
                  </a:ext>
                </a:extLst>
              </p:cNvPr>
              <p:cNvPicPr/>
              <p:nvPr/>
            </p:nvPicPr>
            <p:blipFill>
              <a:blip r:embed="rId7"/>
              <a:stretch>
                <a:fillRect/>
              </a:stretch>
            </p:blipFill>
            <p:spPr>
              <a:xfrm>
                <a:off x="4743823" y="1964006"/>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F82E2164-17DC-41EF-F8A6-4E6594F41AE9}"/>
                  </a:ext>
                </a:extLst>
              </p14:cNvPr>
              <p14:cNvContentPartPr/>
              <p14:nvPr/>
            </p14:nvContentPartPr>
            <p14:xfrm>
              <a:off x="7765663" y="2821526"/>
              <a:ext cx="368280" cy="15480"/>
            </p14:xfrm>
          </p:contentPart>
        </mc:Choice>
        <mc:Fallback xmlns="">
          <p:pic>
            <p:nvPicPr>
              <p:cNvPr id="24" name="Ink 23">
                <a:extLst>
                  <a:ext uri="{FF2B5EF4-FFF2-40B4-BE49-F238E27FC236}">
                    <a16:creationId xmlns:a16="http://schemas.microsoft.com/office/drawing/2014/main" id="{F82E2164-17DC-41EF-F8A6-4E6594F41AE9}"/>
                  </a:ext>
                </a:extLst>
              </p:cNvPr>
              <p:cNvPicPr/>
              <p:nvPr/>
            </p:nvPicPr>
            <p:blipFill>
              <a:blip r:embed="rId9"/>
              <a:stretch>
                <a:fillRect/>
              </a:stretch>
            </p:blipFill>
            <p:spPr>
              <a:xfrm>
                <a:off x="7712023" y="2713526"/>
                <a:ext cx="475920" cy="231120"/>
              </a:xfrm>
              <a:prstGeom prst="rect">
                <a:avLst/>
              </a:prstGeom>
            </p:spPr>
          </p:pic>
        </mc:Fallback>
      </mc:AlternateContent>
    </p:spTree>
    <p:extLst>
      <p:ext uri="{BB962C8B-B14F-4D97-AF65-F5344CB8AC3E}">
        <p14:creationId xmlns:p14="http://schemas.microsoft.com/office/powerpoint/2010/main" val="296895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4C3AD54A-75E2-7FAA-2C21-A7978D13A873}"/>
              </a:ext>
            </a:extLst>
          </p:cNvPr>
          <p:cNvPicPr>
            <a:picLocks noGrp="1" noChangeAspect="1"/>
          </p:cNvPicPr>
          <p:nvPr>
            <p:ph sz="quarter" idx="10"/>
          </p:nvPr>
        </p:nvPicPr>
        <p:blipFill rotWithShape="1">
          <a:blip r:embed="rId3"/>
          <a:srcRect l="918" t="1552" r="1194" b="1331"/>
          <a:stretch/>
        </p:blipFill>
        <p:spPr>
          <a:xfrm>
            <a:off x="669375" y="1325880"/>
            <a:ext cx="7805250" cy="478231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60F73C5-5957-0D61-4C78-9C2113825554}"/>
                  </a:ext>
                </a:extLst>
              </p14:cNvPr>
              <p14:cNvContentPartPr/>
              <p14:nvPr/>
            </p14:nvContentPartPr>
            <p14:xfrm>
              <a:off x="4795227" y="2013131"/>
              <a:ext cx="425160" cy="8280"/>
            </p14:xfrm>
          </p:contentPart>
        </mc:Choice>
        <mc:Fallback xmlns="">
          <p:pic>
            <p:nvPicPr>
              <p:cNvPr id="22" name="Ink 21">
                <a:extLst>
                  <a:ext uri="{FF2B5EF4-FFF2-40B4-BE49-F238E27FC236}">
                    <a16:creationId xmlns:a16="http://schemas.microsoft.com/office/drawing/2014/main" id="{F60F73C5-5957-0D61-4C78-9C2113825554}"/>
                  </a:ext>
                </a:extLst>
              </p:cNvPr>
              <p:cNvPicPr/>
              <p:nvPr/>
            </p:nvPicPr>
            <p:blipFill>
              <a:blip r:embed="rId5"/>
              <a:stretch>
                <a:fillRect/>
              </a:stretch>
            </p:blipFill>
            <p:spPr>
              <a:xfrm>
                <a:off x="4759227" y="1941131"/>
                <a:ext cx="49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250CD0A0-3D9B-C7EC-AB34-D02F83E6ECF4}"/>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DBC65962-80D8-D36F-DB23-A26C8942F5C7}"/>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6CA6D4EF-0C65-6410-7172-765E1F042CD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944FB3CC-4895-AEEE-2E5D-C0E05C2E15C3}"/>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9C91913D-DBB2-396C-C562-A35F1027E5B4}"/>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9C91913D-DBB2-396C-C562-A35F1027E5B4}"/>
                  </a:ext>
                </a:extLst>
              </p:cNvPr>
              <p:cNvPicPr/>
              <p:nvPr/>
            </p:nvPicPr>
            <p:blipFill>
              <a:blip r:embed="rId7"/>
              <a:stretch>
                <a:fillRect/>
              </a:stretch>
            </p:blipFill>
            <p:spPr>
              <a:xfrm>
                <a:off x="506162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BEB59C73-9012-2A18-91A2-590129A68E0B}"/>
                  </a:ext>
                </a:extLst>
              </p14:cNvPr>
              <p14:cNvContentPartPr/>
              <p14:nvPr/>
            </p14:nvContentPartPr>
            <p14:xfrm>
              <a:off x="4797027" y="2114651"/>
              <a:ext cx="411480" cy="14040"/>
            </p14:xfrm>
          </p:contentPart>
        </mc:Choice>
        <mc:Fallback xmlns="">
          <p:pic>
            <p:nvPicPr>
              <p:cNvPr id="29" name="Ink 28">
                <a:extLst>
                  <a:ext uri="{FF2B5EF4-FFF2-40B4-BE49-F238E27FC236}">
                    <a16:creationId xmlns:a16="http://schemas.microsoft.com/office/drawing/2014/main" id="{BEB59C73-9012-2A18-91A2-590129A68E0B}"/>
                  </a:ext>
                </a:extLst>
              </p:cNvPr>
              <p:cNvPicPr/>
              <p:nvPr/>
            </p:nvPicPr>
            <p:blipFill>
              <a:blip r:embed="rId13"/>
              <a:stretch>
                <a:fillRect/>
              </a:stretch>
            </p:blipFill>
            <p:spPr>
              <a:xfrm>
                <a:off x="4761387" y="2042651"/>
                <a:ext cx="48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794B538C-C3D5-78F2-C39D-DAF1D4D80F9A}"/>
                  </a:ext>
                </a:extLst>
              </p14:cNvPr>
              <p14:cNvContentPartPr/>
              <p14:nvPr/>
            </p14:nvContentPartPr>
            <p14:xfrm>
              <a:off x="5220027" y="2026811"/>
              <a:ext cx="360" cy="360"/>
            </p14:xfrm>
          </p:contentPart>
        </mc:Choice>
        <mc:Fallback xmlns="">
          <p:pic>
            <p:nvPicPr>
              <p:cNvPr id="30" name="Ink 29">
                <a:extLst>
                  <a:ext uri="{FF2B5EF4-FFF2-40B4-BE49-F238E27FC236}">
                    <a16:creationId xmlns:a16="http://schemas.microsoft.com/office/drawing/2014/main" id="{794B538C-C3D5-78F2-C39D-DAF1D4D80F9A}"/>
                  </a:ext>
                </a:extLst>
              </p:cNvPr>
              <p:cNvPicPr/>
              <p:nvPr/>
            </p:nvPicPr>
            <p:blipFill>
              <a:blip r:embed="rId7"/>
              <a:stretch>
                <a:fillRect/>
              </a:stretch>
            </p:blipFill>
            <p:spPr>
              <a:xfrm>
                <a:off x="518402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1072A232-454F-2D35-3FF7-692D189AFDB5}"/>
                  </a:ext>
                </a:extLst>
              </p14:cNvPr>
              <p14:cNvContentPartPr/>
              <p14:nvPr/>
            </p14:nvContentPartPr>
            <p14:xfrm>
              <a:off x="5220027" y="2060651"/>
              <a:ext cx="360" cy="360"/>
            </p14:xfrm>
          </p:contentPart>
        </mc:Choice>
        <mc:Fallback xmlns="">
          <p:pic>
            <p:nvPicPr>
              <p:cNvPr id="31" name="Ink 30">
                <a:extLst>
                  <a:ext uri="{FF2B5EF4-FFF2-40B4-BE49-F238E27FC236}">
                    <a16:creationId xmlns:a16="http://schemas.microsoft.com/office/drawing/2014/main" id="{1072A232-454F-2D35-3FF7-692D189AFDB5}"/>
                  </a:ext>
                </a:extLst>
              </p:cNvPr>
              <p:cNvPicPr/>
              <p:nvPr/>
            </p:nvPicPr>
            <p:blipFill>
              <a:blip r:embed="rId7"/>
              <a:stretch>
                <a:fillRect/>
              </a:stretch>
            </p:blipFill>
            <p:spPr>
              <a:xfrm>
                <a:off x="5184027" y="19890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2EF6EE00-2733-DF67-31BA-DE73EDA9D165}"/>
                  </a:ext>
                </a:extLst>
              </p14:cNvPr>
              <p14:cNvContentPartPr/>
              <p14:nvPr/>
            </p14:nvContentPartPr>
            <p14:xfrm>
              <a:off x="5220027" y="2108171"/>
              <a:ext cx="360" cy="360"/>
            </p14:xfrm>
          </p:contentPart>
        </mc:Choice>
        <mc:Fallback xmlns="">
          <p:pic>
            <p:nvPicPr>
              <p:cNvPr id="32" name="Ink 31">
                <a:extLst>
                  <a:ext uri="{FF2B5EF4-FFF2-40B4-BE49-F238E27FC236}">
                    <a16:creationId xmlns:a16="http://schemas.microsoft.com/office/drawing/2014/main" id="{2EF6EE00-2733-DF67-31BA-DE73EDA9D165}"/>
                  </a:ext>
                </a:extLst>
              </p:cNvPr>
              <p:cNvPicPr/>
              <p:nvPr/>
            </p:nvPicPr>
            <p:blipFill>
              <a:blip r:embed="rId7"/>
              <a:stretch>
                <a:fillRect/>
              </a:stretch>
            </p:blipFill>
            <p:spPr>
              <a:xfrm>
                <a:off x="5184027" y="203653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84FCBBC7-B337-8346-872A-BF9D741F84D2}"/>
                  </a:ext>
                </a:extLst>
              </p14:cNvPr>
              <p14:cNvContentPartPr/>
              <p14:nvPr/>
            </p14:nvContentPartPr>
            <p14:xfrm>
              <a:off x="7315227" y="2695331"/>
              <a:ext cx="648360" cy="7560"/>
            </p14:xfrm>
          </p:contentPart>
        </mc:Choice>
        <mc:Fallback xmlns="">
          <p:pic>
            <p:nvPicPr>
              <p:cNvPr id="34" name="Ink 33">
                <a:extLst>
                  <a:ext uri="{FF2B5EF4-FFF2-40B4-BE49-F238E27FC236}">
                    <a16:creationId xmlns:a16="http://schemas.microsoft.com/office/drawing/2014/main" id="{84FCBBC7-B337-8346-872A-BF9D741F84D2}"/>
                  </a:ext>
                </a:extLst>
              </p:cNvPr>
              <p:cNvPicPr/>
              <p:nvPr/>
            </p:nvPicPr>
            <p:blipFill>
              <a:blip r:embed="rId18"/>
              <a:stretch>
                <a:fillRect/>
              </a:stretch>
            </p:blipFill>
            <p:spPr>
              <a:xfrm>
                <a:off x="7279227" y="2623331"/>
                <a:ext cx="72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11F15984-9C1C-ECB1-5FEF-3EE72D9ED7E8}"/>
                  </a:ext>
                </a:extLst>
              </p14:cNvPr>
              <p14:cNvContentPartPr/>
              <p14:nvPr/>
            </p14:nvContentPartPr>
            <p14:xfrm>
              <a:off x="7304787" y="2749691"/>
              <a:ext cx="651960" cy="16560"/>
            </p14:xfrm>
          </p:contentPart>
        </mc:Choice>
        <mc:Fallback xmlns="">
          <p:pic>
            <p:nvPicPr>
              <p:cNvPr id="35" name="Ink 34">
                <a:extLst>
                  <a:ext uri="{FF2B5EF4-FFF2-40B4-BE49-F238E27FC236}">
                    <a16:creationId xmlns:a16="http://schemas.microsoft.com/office/drawing/2014/main" id="{11F15984-9C1C-ECB1-5FEF-3EE72D9ED7E8}"/>
                  </a:ext>
                </a:extLst>
              </p:cNvPr>
              <p:cNvPicPr/>
              <p:nvPr/>
            </p:nvPicPr>
            <p:blipFill>
              <a:blip r:embed="rId20"/>
              <a:stretch>
                <a:fillRect/>
              </a:stretch>
            </p:blipFill>
            <p:spPr>
              <a:xfrm>
                <a:off x="7269147" y="2678051"/>
                <a:ext cx="723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F13C3D5A-461B-3BE2-13B6-9C57B862A1AC}"/>
                  </a:ext>
                </a:extLst>
              </p14:cNvPr>
              <p14:cNvContentPartPr/>
              <p14:nvPr/>
            </p14:nvContentPartPr>
            <p14:xfrm>
              <a:off x="7321707" y="2702171"/>
              <a:ext cx="360" cy="360"/>
            </p14:xfrm>
          </p:contentPart>
        </mc:Choice>
        <mc:Fallback xmlns="">
          <p:pic>
            <p:nvPicPr>
              <p:cNvPr id="36" name="Ink 35">
                <a:extLst>
                  <a:ext uri="{FF2B5EF4-FFF2-40B4-BE49-F238E27FC236}">
                    <a16:creationId xmlns:a16="http://schemas.microsoft.com/office/drawing/2014/main" id="{F13C3D5A-461B-3BE2-13B6-9C57B862A1AC}"/>
                  </a:ext>
                </a:extLst>
              </p:cNvPr>
              <p:cNvPicPr/>
              <p:nvPr/>
            </p:nvPicPr>
            <p:blipFill>
              <a:blip r:embed="rId7"/>
              <a:stretch>
                <a:fillRect/>
              </a:stretch>
            </p:blipFill>
            <p:spPr>
              <a:xfrm>
                <a:off x="7286067" y="26301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BDA7EA03-8431-AB60-1F7B-DC2D122DAB06}"/>
                  </a:ext>
                </a:extLst>
              </p14:cNvPr>
              <p14:cNvContentPartPr/>
              <p14:nvPr/>
            </p14:nvContentPartPr>
            <p14:xfrm>
              <a:off x="7970427" y="2756531"/>
              <a:ext cx="360" cy="360"/>
            </p14:xfrm>
          </p:contentPart>
        </mc:Choice>
        <mc:Fallback xmlns="">
          <p:pic>
            <p:nvPicPr>
              <p:cNvPr id="37" name="Ink 36">
                <a:extLst>
                  <a:ext uri="{FF2B5EF4-FFF2-40B4-BE49-F238E27FC236}">
                    <a16:creationId xmlns:a16="http://schemas.microsoft.com/office/drawing/2014/main" id="{BDA7EA03-8431-AB60-1F7B-DC2D122DAB06}"/>
                  </a:ext>
                </a:extLst>
              </p:cNvPr>
              <p:cNvPicPr/>
              <p:nvPr/>
            </p:nvPicPr>
            <p:blipFill>
              <a:blip r:embed="rId7"/>
              <a:stretch>
                <a:fillRect/>
              </a:stretch>
            </p:blipFill>
            <p:spPr>
              <a:xfrm>
                <a:off x="7934427" y="268489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407FF8B7-FF03-B662-A8B6-62B4BBFB8EA6}"/>
                  </a:ext>
                </a:extLst>
              </p14:cNvPr>
              <p14:cNvContentPartPr/>
              <p14:nvPr/>
            </p14:nvContentPartPr>
            <p14:xfrm>
              <a:off x="3262783" y="2333006"/>
              <a:ext cx="721800" cy="37800"/>
            </p14:xfrm>
          </p:contentPart>
        </mc:Choice>
        <mc:Fallback xmlns="">
          <p:pic>
            <p:nvPicPr>
              <p:cNvPr id="38" name="Ink 37">
                <a:extLst>
                  <a:ext uri="{FF2B5EF4-FFF2-40B4-BE49-F238E27FC236}">
                    <a16:creationId xmlns:a16="http://schemas.microsoft.com/office/drawing/2014/main" id="{407FF8B7-FF03-B662-A8B6-62B4BBFB8EA6}"/>
                  </a:ext>
                </a:extLst>
              </p:cNvPr>
              <p:cNvPicPr/>
              <p:nvPr/>
            </p:nvPicPr>
            <p:blipFill>
              <a:blip r:embed="rId24"/>
              <a:stretch>
                <a:fillRect/>
              </a:stretch>
            </p:blipFill>
            <p:spPr>
              <a:xfrm>
                <a:off x="3208783" y="2225006"/>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E0B76FF5-7E42-E64F-B439-3662C5275AE2}"/>
                  </a:ext>
                </a:extLst>
              </p14:cNvPr>
              <p14:cNvContentPartPr/>
              <p14:nvPr/>
            </p14:nvContentPartPr>
            <p14:xfrm>
              <a:off x="3500743" y="2351006"/>
              <a:ext cx="360" cy="360"/>
            </p14:xfrm>
          </p:contentPart>
        </mc:Choice>
        <mc:Fallback xmlns="">
          <p:pic>
            <p:nvPicPr>
              <p:cNvPr id="39" name="Ink 38">
                <a:extLst>
                  <a:ext uri="{FF2B5EF4-FFF2-40B4-BE49-F238E27FC236}">
                    <a16:creationId xmlns:a16="http://schemas.microsoft.com/office/drawing/2014/main" id="{E0B76FF5-7E42-E64F-B439-3662C5275AE2}"/>
                  </a:ext>
                </a:extLst>
              </p:cNvPr>
              <p:cNvPicPr/>
              <p:nvPr/>
            </p:nvPicPr>
            <p:blipFill>
              <a:blip r:embed="rId26"/>
              <a:stretch>
                <a:fillRect/>
              </a:stretch>
            </p:blipFill>
            <p:spPr>
              <a:xfrm>
                <a:off x="3446743" y="22430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7EEE044C-B5C4-7CE8-E788-26340F0D0A28}"/>
                  </a:ext>
                </a:extLst>
              </p14:cNvPr>
              <p14:cNvContentPartPr/>
              <p14:nvPr/>
            </p14:nvContentPartPr>
            <p14:xfrm>
              <a:off x="3605503" y="2342726"/>
              <a:ext cx="360" cy="360"/>
            </p14:xfrm>
          </p:contentPart>
        </mc:Choice>
        <mc:Fallback xmlns="">
          <p:pic>
            <p:nvPicPr>
              <p:cNvPr id="40" name="Ink 39">
                <a:extLst>
                  <a:ext uri="{FF2B5EF4-FFF2-40B4-BE49-F238E27FC236}">
                    <a16:creationId xmlns:a16="http://schemas.microsoft.com/office/drawing/2014/main" id="{7EEE044C-B5C4-7CE8-E788-26340F0D0A28}"/>
                  </a:ext>
                </a:extLst>
              </p:cNvPr>
              <p:cNvPicPr/>
              <p:nvPr/>
            </p:nvPicPr>
            <p:blipFill>
              <a:blip r:embed="rId26"/>
              <a:stretch>
                <a:fillRect/>
              </a:stretch>
            </p:blipFill>
            <p:spPr>
              <a:xfrm>
                <a:off x="3551503" y="2234726"/>
                <a:ext cx="108000" cy="216000"/>
              </a:xfrm>
              <a:prstGeom prst="rect">
                <a:avLst/>
              </a:prstGeom>
            </p:spPr>
          </p:pic>
        </mc:Fallback>
      </mc:AlternateContent>
    </p:spTree>
    <p:extLst>
      <p:ext uri="{BB962C8B-B14F-4D97-AF65-F5344CB8AC3E}">
        <p14:creationId xmlns:p14="http://schemas.microsoft.com/office/powerpoint/2010/main" val="232135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current skills needed by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sp>
        <p:nvSpPr>
          <p:cNvPr id="4" name="Content Placeholder 3"/>
          <p:cNvSpPr>
            <a:spLocks noGrp="1"/>
          </p:cNvSpPr>
          <p:nvPr>
            <p:ph sz="quarter" idx="10"/>
          </p:nvPr>
        </p:nvSpPr>
        <p:spPr>
          <a:xfrm>
            <a:off x="224913" y="1357458"/>
            <a:ext cx="8694174" cy="4759257"/>
          </a:xfrm>
        </p:spPr>
        <p:txBody>
          <a:bodyPr vert="horz" lIns="91440" tIns="45720" rIns="91440" bIns="45720" rtlCol="0" anchor="t">
            <a:normAutofit/>
          </a:bodyPr>
          <a:lstStyle/>
          <a:p>
            <a:pPr marL="0" indent="0">
              <a:buNone/>
            </a:pPr>
            <a:r>
              <a:rPr lang="en-US" sz="1700" dirty="0">
                <a:latin typeface="Century Gothic" panose="020B0502020202020204" pitchFamily="34" charset="0"/>
              </a:rPr>
              <a:t>What should you do? </a:t>
            </a:r>
          </a:p>
          <a:p>
            <a:pPr marL="514350" indent="-514350">
              <a:buFont typeface="+mj-lt"/>
              <a:buAutoNum type="arabicPeriod"/>
            </a:pPr>
            <a:r>
              <a:rPr lang="en-US" sz="1700" dirty="0">
                <a:latin typeface="Century Gothic"/>
              </a:rPr>
              <a:t>Provide youth with information that allows for exploration of career options along with the education, training, and or skills needed to be successful in those careers. </a:t>
            </a:r>
            <a:endParaRPr lang="en-US" sz="1700" dirty="0">
              <a:latin typeface="Century Gothic" panose="020B0502020202020204" pitchFamily="34" charset="0"/>
            </a:endParaRPr>
          </a:p>
          <a:p>
            <a:pPr marL="514350" indent="-514350">
              <a:buFont typeface="+mj-lt"/>
              <a:buAutoNum type="arabicPeriod"/>
            </a:pPr>
            <a:r>
              <a:rPr lang="en-US" sz="1700" dirty="0">
                <a:latin typeface="Century Gothic" panose="020B0502020202020204" pitchFamily="34" charset="0"/>
              </a:rPr>
              <a:t>Provide information on career options to assist youth in setting career goals and to make informed decisions about appropriate career pathways.</a:t>
            </a:r>
          </a:p>
          <a:p>
            <a:pPr marL="514350" indent="-514350">
              <a:buFont typeface="+mj-lt"/>
              <a:buAutoNum type="arabicPeriod"/>
            </a:pPr>
            <a:r>
              <a:rPr lang="en-US" sz="1700">
                <a:latin typeface="Century Gothic" panose="020B0502020202020204" pitchFamily="34" charset="0"/>
              </a:rPr>
              <a:t>Note, </a:t>
            </a:r>
            <a:r>
              <a:rPr lang="en-US" sz="1700" dirty="0">
                <a:latin typeface="Century Gothic" panose="020B0502020202020204" pitchFamily="34" charset="0"/>
              </a:rPr>
              <a:t>career goals for younger youth must be age appropriate and may identify a career interest that can be developed into a career goal. </a:t>
            </a:r>
          </a:p>
          <a:p>
            <a:pPr marL="514350" indent="-514350">
              <a:buFont typeface="+mj-lt"/>
              <a:buAutoNum type="arabicPeriod"/>
            </a:pPr>
            <a:r>
              <a:rPr lang="en-US" sz="1700" dirty="0">
                <a:latin typeface="Century Gothic" panose="020B0502020202020204" pitchFamily="34" charset="0"/>
              </a:rPr>
              <a:t>Recognize that goals may change as youth get older and interests broaden this must be reflected in a revision of the ISS and documented in case notes.</a:t>
            </a:r>
          </a:p>
          <a:p>
            <a:pPr marL="514350" indent="-514350">
              <a:buFont typeface="+mj-lt"/>
              <a:buAutoNum type="arabicPeriod"/>
            </a:pPr>
            <a:r>
              <a:rPr lang="en-US" sz="1700" dirty="0">
                <a:latin typeface="Century Gothic" panose="020B0502020202020204" pitchFamily="34" charset="0"/>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2158376" y="4745941"/>
            <a:ext cx="1047404" cy="1163782"/>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38" y="4437876"/>
            <a:ext cx="1524000" cy="12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1002105" y="2410899"/>
            <a:ext cx="1522094" cy="846200"/>
          </a:xfrm>
          <a:prstGeom prst="rect">
            <a:avLst/>
          </a:prstGeom>
        </p:spPr>
      </p:pic>
      <p:pic>
        <p:nvPicPr>
          <p:cNvPr id="9" name="Picture 56" descr="mrc logo"/>
          <p:cNvPicPr>
            <a:picLocks noChangeAspect="1" noChangeArrowheads="1"/>
          </p:cNvPicPr>
          <p:nvPr/>
        </p:nvPicPr>
        <p:blipFill>
          <a:blip r:embed="rId6" cstate="print"/>
          <a:srcRect/>
          <a:stretch>
            <a:fillRect/>
          </a:stretch>
        </p:blipFill>
        <p:spPr bwMode="auto">
          <a:xfrm>
            <a:off x="6189740" y="2410899"/>
            <a:ext cx="1735543" cy="805735"/>
          </a:xfrm>
          <a:prstGeom prst="rect">
            <a:avLst/>
          </a:prstGeom>
          <a:noFill/>
        </p:spPr>
      </p:pic>
      <p:pic>
        <p:nvPicPr>
          <p:cNvPr id="10" name="Picture 2" descr="C:\Users\marina.r.zhavoronkov\AppData\Local\Microsoft\Windows\Temporary Internet Files\Content.Outlook\T63J9PZC\MASTER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315908" y="2702908"/>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10" y="2993779"/>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9">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9">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spTree>
    <p:extLst>
      <p:ext uri="{BB962C8B-B14F-4D97-AF65-F5344CB8AC3E}">
        <p14:creationId xmlns:p14="http://schemas.microsoft.com/office/powerpoint/2010/main" val="2001067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a:lnSpc>
                <a:spcPct val="100000"/>
              </a:lnSpc>
              <a:buFont typeface="Arial" panose="020B0604020202020204" pitchFamily="34" charset="0"/>
              <a:buChar char="•"/>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a:buFont typeface="Arial" panose="020B0604020202020204" pitchFamily="34" charset="0"/>
              <a:buChar char="•"/>
            </a:pPr>
            <a:r>
              <a:rPr lang="en-US" sz="2000" dirty="0">
                <a:solidFill>
                  <a:schemeClr val="accent6"/>
                </a:solidFill>
                <a:latin typeface="Century Gothic"/>
              </a:rPr>
              <a:t>WIOA provides funding for local areas to offer programs for in-school and out-of-school youth that provide a pathway to attain a GED, </a:t>
            </a:r>
            <a:r>
              <a:rPr lang="en-US" sz="2000" dirty="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41</a:t>
            </a:fld>
            <a:endParaRPr lang="en-US" dirty="0"/>
          </a:p>
        </p:txBody>
      </p:sp>
      <p:sp>
        <p:nvSpPr>
          <p:cNvPr id="5" name="Content Placeholder 3"/>
          <p:cNvSpPr>
            <a:spLocks noGrp="1"/>
          </p:cNvSpPr>
          <p:nvPr>
            <p:ph sz="quarter" idx="10"/>
          </p:nvPr>
        </p:nvSpPr>
        <p:spPr>
          <a:xfrm>
            <a:off x="195943" y="1254211"/>
            <a:ext cx="8730343" cy="5103790"/>
          </a:xfrm>
        </p:spPr>
        <p:txBody>
          <a:bodyPr>
            <a:normAutofit fontScale="85000" lnSpcReduction="10000"/>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USDOL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2100" dirty="0">
              <a:solidFill>
                <a:schemeClr val="tx2">
                  <a:lumMod val="75000"/>
                  <a:lumOff val="25000"/>
                </a:schemeClr>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pPr>
            <a:r>
              <a:rPr lang="en-US" altLang="en-US" sz="2100" dirty="0">
                <a:solidFill>
                  <a:srgbClr val="1D1DFF"/>
                </a:solidFill>
                <a:latin typeface="Century Gothic" panose="020B0502020202020204" pitchFamily="34" charset="0"/>
                <a:hlinkClick r:id="rId9">
                  <a:extLst>
                    <a:ext uri="{A12FA001-AC4F-418D-AE19-62706E023703}">
                      <ahyp:hlinkClr xmlns:ahyp="http://schemas.microsoft.com/office/drawing/2018/hyperlinkcolor" val="tx"/>
                    </a:ext>
                  </a:extLst>
                </a:hlinkClick>
              </a:rPr>
              <a:t>Workforce GPS – Yes, WIOA Can!</a:t>
            </a:r>
            <a:endParaRPr lang="en-US" altLang="en-US" sz="2100" dirty="0">
              <a:solidFill>
                <a:srgbClr val="1D1DFF"/>
              </a:solidFill>
              <a:latin typeface="Century Gothic" panose="020B0502020202020204" pitchFamily="34" charset="0"/>
            </a:endParaRPr>
          </a:p>
          <a:p>
            <a:pPr marL="6350" indent="0" defTabSz="914400" eaLnBrk="0" fontAlgn="base" hangingPunct="0">
              <a:lnSpc>
                <a:spcPct val="100000"/>
              </a:lnSpc>
              <a:spcBef>
                <a:spcPct val="20000"/>
              </a:spcBef>
              <a:spcAft>
                <a:spcPct val="0"/>
              </a:spcAft>
              <a:buClrTx/>
              <a:buNone/>
            </a:pPr>
            <a:endParaRPr lang="en-US" alt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err="1">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MassWorkforce</a:t>
            </a:r>
            <a:r>
              <a:rPr lang="en-US" sz="2100" dirty="0">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 Issuance 100 DCS 08.112.3: Career Planning for WIOA Youth, Adult and Dislocated Worker Customers </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1">
                  <a:extLst>
                    <a:ext uri="{A12FA001-AC4F-418D-AE19-62706E023703}">
                      <ahyp:hlinkClr xmlns:ahyp="http://schemas.microsoft.com/office/drawing/2018/hyperlinkcolor" val="tx"/>
                    </a:ext>
                  </a:extLst>
                </a:hlinkClick>
              </a:rPr>
              <a:t>Career Planning Elements: Attachment A</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2">
                  <a:extLst>
                    <a:ext uri="{A12FA001-AC4F-418D-AE19-62706E023703}">
                      <ahyp:hlinkClr xmlns:ahyp="http://schemas.microsoft.com/office/drawing/2018/hyperlinkcolor" val="tx"/>
                    </a:ext>
                  </a:extLst>
                </a:hlinkClick>
              </a:rPr>
              <a:t>Instructions for Documenting Youth ISS Sections in MOSES Attachment B</a:t>
            </a:r>
            <a:endParaRPr lang="en-US" sz="2100" dirty="0">
              <a:solidFill>
                <a:srgbClr val="1D1DFF"/>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10000"/>
          </a:bodyPr>
          <a:lstStyle/>
          <a:p>
            <a:pPr defTabSz="914400" fontAlgn="base">
              <a:lnSpc>
                <a:spcPct val="100000"/>
              </a:lnSpc>
              <a:spcBef>
                <a:spcPct val="20000"/>
              </a:spcBef>
              <a:spcAft>
                <a:spcPct val="0"/>
              </a:spcAft>
              <a:buClrTx/>
            </a:pPr>
            <a:r>
              <a:rPr lang="en-US" altLang="en-US" sz="1700" dirty="0">
                <a:solidFill>
                  <a:srgbClr val="000000"/>
                </a:solidFill>
                <a:latin typeface="Century Gothic"/>
              </a:rPr>
              <a:t>US Citizen or Work Eligible, Selective Service Compliant</a:t>
            </a:r>
            <a:r>
              <a:rPr lang="en-US" altLang="en-US" sz="1700" b="1" dirty="0">
                <a:solidFill>
                  <a:srgbClr val="000000"/>
                </a:solidFill>
                <a:latin typeface="Century Gothic"/>
              </a:rPr>
              <a:t>, </a:t>
            </a:r>
            <a:r>
              <a:rPr lang="en-US" altLang="en-US" sz="1700" dirty="0">
                <a:solidFill>
                  <a:srgbClr val="000000"/>
                </a:solidFill>
                <a:latin typeface="Century Gothic"/>
              </a:rPr>
              <a:t>Not attending school,     16 – 24 years at the time of enrollment and:</a:t>
            </a:r>
          </a:p>
          <a:p>
            <a:pPr lvl="0" defTabSz="914400" fontAlgn="base">
              <a:lnSpc>
                <a:spcPct val="100000"/>
              </a:lnSpc>
              <a:spcBef>
                <a:spcPct val="20000"/>
              </a:spcBef>
              <a:spcAft>
                <a:spcPct val="0"/>
              </a:spcAft>
              <a:buClrTx/>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Within the age of compulsory school* attendance, but has not attended school for at least the most recent complete school year calendar quarter </a:t>
            </a:r>
            <a:r>
              <a:rPr lang="en-US" altLang="en-US" sz="17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HS Grad/</a:t>
            </a:r>
            <a:r>
              <a:rPr lang="en-US" altLang="en-US" sz="1700" dirty="0" err="1">
                <a:solidFill>
                  <a:srgbClr val="000000"/>
                </a:solidFill>
                <a:latin typeface="Century Gothic"/>
              </a:rPr>
              <a:t>HiSET</a:t>
            </a:r>
            <a:r>
              <a:rPr lang="en-US" altLang="en-US" sz="1700" dirty="0">
                <a:solidFill>
                  <a:srgbClr val="000000"/>
                </a:solidFill>
                <a:latin typeface="Century Gothic"/>
              </a:rPr>
              <a:t> who is </a:t>
            </a:r>
            <a:r>
              <a:rPr lang="en-US" altLang="en-US" sz="1700" i="1" u="sng" dirty="0">
                <a:solidFill>
                  <a:srgbClr val="000000"/>
                </a:solidFill>
                <a:latin typeface="Century Gothic"/>
              </a:rPr>
              <a:t>low-income</a:t>
            </a:r>
            <a:r>
              <a:rPr lang="en-US" altLang="en-US" sz="17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offender </a:t>
            </a:r>
            <a:r>
              <a:rPr lang="en-US" altLang="en-US" sz="1700" b="1" dirty="0">
                <a:solidFill>
                  <a:srgbClr val="000000"/>
                </a:solidFill>
                <a:latin typeface="Century Gothic"/>
              </a:rPr>
              <a:t> </a:t>
            </a:r>
            <a:endParaRPr lang="en-US" altLang="en-US" sz="17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individual with a disability  </a:t>
            </a:r>
            <a:r>
              <a:rPr lang="en-US" altLang="en-US" sz="17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i="1" u="sng" dirty="0">
                <a:solidFill>
                  <a:srgbClr val="000000"/>
                </a:solidFill>
                <a:latin typeface="Century Gothic"/>
              </a:rPr>
              <a:t>Low-income</a:t>
            </a:r>
            <a:r>
              <a:rPr lang="en-US" altLang="en-US" sz="17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Majority of OSY are not required to be low-income to be eligible for WIOA services.</a:t>
            </a:r>
          </a:p>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dropout</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graduate that has a disability</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an offender</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2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and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a:t>
            </a:r>
            <a:r>
              <a:rPr lang="en-US" sz="1900" dirty="0" err="1">
                <a:latin typeface="Century Gothic"/>
              </a:rPr>
              <a:t>HiSET</a:t>
            </a:r>
            <a:r>
              <a:rPr lang="en-US" sz="1900" dirty="0">
                <a:latin typeface="Century Gothic"/>
              </a:rPr>
              <a:t> recipient that is an English language learner and does not have any of the other 7 OSY barriers.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high school graduate or a </a:t>
            </a:r>
            <a:r>
              <a:rPr lang="en-US" sz="1900" dirty="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US Citizenship or Work Eligible, Selective Service Compliant, In School, 14 – 21 years old and Low Income and one or more of the following barriers:</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Basic skills deficient</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English language learner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An offender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Individual with a Disability </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Requires additional assistance to enter or </a:t>
            </a:r>
            <a:br>
              <a:rPr lang="en-US" altLang="en-US" sz="1600" dirty="0">
                <a:solidFill>
                  <a:srgbClr val="223651"/>
                </a:solidFill>
                <a:latin typeface="Century Gothic"/>
              </a:rPr>
            </a:br>
            <a:r>
              <a:rPr lang="en-US" altLang="en-US" sz="1600" dirty="0">
                <a:solidFill>
                  <a:srgbClr val="223651"/>
                </a:solidFill>
                <a:latin typeface="Century Gothic"/>
              </a:rPr>
              <a:t>complete an educational program or to secure or hold employment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a:t>
            </a:r>
            <a:r>
              <a:rPr lang="en-US" altLang="en-US" sz="1600" i="1" dirty="0">
                <a:solidFill>
                  <a:srgbClr val="223651"/>
                </a:solidFill>
                <a:latin typeface="Century Gothic"/>
              </a:rPr>
              <a:t>not more than 5% allowed</a:t>
            </a:r>
            <a:r>
              <a:rPr lang="en-US" altLang="en-US" sz="1600" dirty="0">
                <a:solidFill>
                  <a:srgbClr val="223651"/>
                </a:solidFill>
                <a:latin typeface="Century Gothic"/>
              </a:rPr>
              <a:t> using this item)</a:t>
            </a:r>
          </a:p>
          <a:p>
            <a:endParaRPr lang="en-US" dirty="0"/>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 WIOA youth participant will be considered </a:t>
            </a:r>
            <a:r>
              <a:rPr lang="en-US" altLang="en-US" sz="1600" u="sng" dirty="0">
                <a:solidFill>
                  <a:prstClr val="black"/>
                </a:solidFill>
                <a:latin typeface="Century Gothic"/>
              </a:rPr>
              <a:t>Low Income </a:t>
            </a:r>
            <a:r>
              <a:rPr lang="en-US" altLang="en-US" sz="1600" dirty="0">
                <a:solidFill>
                  <a:prstClr val="black"/>
                </a:solidFill>
                <a:latin typeface="Century Gothic"/>
              </a:rPr>
              <a:t>if any of the following are true:</a:t>
            </a: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reside in a </a:t>
            </a:r>
            <a:r>
              <a:rPr lang="en-US" altLang="en-US" sz="16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a:t>
            </a:r>
            <a:r>
              <a:rPr lang="en-US" altLang="en-US" sz="1600" b="1" i="1" dirty="0">
                <a:solidFill>
                  <a:prstClr val="black"/>
                </a:solidFill>
                <a:latin typeface="Century Gothic"/>
              </a:rPr>
              <a:t>in school </a:t>
            </a:r>
            <a:r>
              <a:rPr lang="en-US" altLang="en-US" sz="1600" dirty="0">
                <a:solidFill>
                  <a:prstClr val="black"/>
                </a:solidFill>
                <a:latin typeface="Century Gothic"/>
              </a:rPr>
              <a:t>and on a free or reduced lunch program  </a:t>
            </a:r>
            <a:endParaRPr lang="en-US" altLang="en-US" sz="20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39316719cec17beba02901ff50727d9c">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dbe3e515bdbe1536917ec18fc39533e"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3E8B1-4D37-4410-9E95-DB4F53C94393}">
  <ds:schemaRefs>
    <ds:schemaRef ds:uri="57c4ec8b-a22b-49c8-bff1-1ccfcb8122c5"/>
    <ds:schemaRef ds:uri="67c3c36e-fc25-4c3d-aaae-22fd2ed05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F5E939-3843-4BAC-B988-8D194C68D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B6F58D-DE44-40EB-A1B9-E326BEC359D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10929</TotalTime>
  <Words>4896</Words>
  <Application>Microsoft Office PowerPoint</Application>
  <PresentationFormat>On-screen Show (4:3)</PresentationFormat>
  <Paragraphs>545</Paragraphs>
  <Slides>41</Slides>
  <Notes>31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1222</cp:revision>
  <cp:lastPrinted>2019-12-10T15:56:46Z</cp:lastPrinted>
  <dcterms:created xsi:type="dcterms:W3CDTF">2018-04-17T17:15:10Z</dcterms:created>
  <dcterms:modified xsi:type="dcterms:W3CDTF">2025-01-22T19:07:09Z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