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2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7"/>
  </p:notesMasterIdLst>
  <p:handoutMasterIdLst>
    <p:handoutMasterId r:id="rId48"/>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2" r:id="rId18"/>
    <p:sldId id="346" r:id="rId19"/>
    <p:sldId id="338" r:id="rId20"/>
    <p:sldId id="297" r:id="rId21"/>
    <p:sldId id="344" r:id="rId22"/>
    <p:sldId id="345" r:id="rId23"/>
    <p:sldId id="321" r:id="rId24"/>
    <p:sldId id="310" r:id="rId25"/>
    <p:sldId id="324" r:id="rId26"/>
    <p:sldId id="308" r:id="rId27"/>
    <p:sldId id="331" r:id="rId28"/>
    <p:sldId id="328" r:id="rId29"/>
    <p:sldId id="342" r:id="rId30"/>
    <p:sldId id="339" r:id="rId31"/>
    <p:sldId id="340" r:id="rId32"/>
    <p:sldId id="341" r:id="rId33"/>
    <p:sldId id="318" r:id="rId34"/>
    <p:sldId id="319" r:id="rId35"/>
    <p:sldId id="320" r:id="rId36"/>
    <p:sldId id="326" r:id="rId37"/>
    <p:sldId id="302" r:id="rId38"/>
    <p:sldId id="350" r:id="rId39"/>
    <p:sldId id="349" r:id="rId40"/>
    <p:sldId id="303" r:id="rId41"/>
    <p:sldId id="335" r:id="rId42"/>
    <p:sldId id="316" r:id="rId43"/>
    <p:sldId id="301" r:id="rId44"/>
    <p:sldId id="278" r:id="rId45"/>
    <p:sldId id="33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51"/>
    <a:srgbClr val="139876"/>
    <a:srgbClr val="7D3379"/>
    <a:srgbClr val="53A4CF"/>
    <a:srgbClr val="112638"/>
    <a:srgbClr val="45A78E"/>
    <a:srgbClr val="042B4A"/>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2222F-F2FC-48E3-9C9C-FAE64613944B}" v="9" dt="2024-03-28T18:46:34.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59" d="100"/>
          <a:sy n="59" d="100"/>
        </p:scale>
        <p:origin x="1616" y="5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7/1/2024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3.7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4.5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5.2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11.3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0,'-475'0,"324"20,-930-21,1026-8,30 3,11 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1.6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4.7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9.4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7/1/2024</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2194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quick tip on testing, you can use improved testing scores as Measurable Skill Gains as well. </a:t>
            </a:r>
          </a:p>
          <a:p>
            <a:r>
              <a:rPr lang="en-US" dirty="0"/>
              <a:t>There is a WorkKeys Assessment Crosswalk link at the bottom that is very helpful in determining testing score equivalency across different testing programs. TABE to CASAS or MAPT and what the equivalent score would be for each program.</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 and is a living document.</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410555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5274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If you have backdated any service be sure the auto exit has not already occurred. She your manager if you </a:t>
            </a:r>
            <a:r>
              <a:rPr lang="en-US">
                <a:cs typeface="Calibri"/>
              </a:rPr>
              <a:t>see this.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100977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on this slide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can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Youth Program Element is a service, you would add it on the General Tab under the Services Tab by clicking Add.</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24043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Youth Program Element is an Activity you would add it on the Course/Activity Tab under the Services tab. </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31377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with required partners to help our young people with other barriers we may not be able to assist with but are barriers to their education and employment success. Any shared partner customers must be noted in Moses and must avoid duplication of services.  There is a link at the bottom to bring you to the full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41</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4113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7/1/2024</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324766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 id="2147483685"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workforce-resources-wioa-title-i-youth-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service-details/massworkforce-wioa-youth-policy-issua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9-101-4-wioa-title-i-youth-eligibility/downloa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intranet.detma.org/SitePages/Hom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4.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7.png"/><Relationship Id="rId4" Type="http://schemas.openxmlformats.org/officeDocument/2006/relationships/customXml" Target="../ink/ink5.xml"/><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3.png"/><Relationship Id="rId18" Type="http://schemas.openxmlformats.org/officeDocument/2006/relationships/image" Target="../media/image34.png"/><Relationship Id="rId26" Type="http://schemas.openxmlformats.org/officeDocument/2006/relationships/image" Target="../media/image37.png"/><Relationship Id="rId3" Type="http://schemas.openxmlformats.org/officeDocument/2006/relationships/image" Target="../media/image23.png"/><Relationship Id="rId21" Type="http://schemas.openxmlformats.org/officeDocument/2006/relationships/customXml" Target="../ink/ink20.xml"/><Relationship Id="rId7" Type="http://schemas.openxmlformats.org/officeDocument/2006/relationships/image" Target="../media/image32.png"/><Relationship Id="rId12" Type="http://schemas.openxmlformats.org/officeDocument/2006/relationships/customXml" Target="../ink/ink14.xml"/><Relationship Id="rId17" Type="http://schemas.openxmlformats.org/officeDocument/2006/relationships/customXml" Target="../ink/ink18.xml"/><Relationship Id="rId25" Type="http://schemas.openxmlformats.org/officeDocument/2006/relationships/customXml" Target="../ink/ink23.xml"/><Relationship Id="rId2" Type="http://schemas.openxmlformats.org/officeDocument/2006/relationships/notesSlide" Target="../notesSlides/notesSlide26.xml"/><Relationship Id="rId16" Type="http://schemas.openxmlformats.org/officeDocument/2006/relationships/customXml" Target="../ink/ink17.xml"/><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24"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customXml" Target="../ink/ink16.xml"/><Relationship Id="rId23" Type="http://schemas.openxmlformats.org/officeDocument/2006/relationships/customXml" Target="../ink/ink22.xml"/><Relationship Id="rId10" Type="http://schemas.openxmlformats.org/officeDocument/2006/relationships/customXml" Target="../ink/ink12.xml"/><Relationship Id="rId19" Type="http://schemas.openxmlformats.org/officeDocument/2006/relationships/customXml" Target="../ink/ink19.xml"/><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customXml" Target="../ink/ink15.xml"/><Relationship Id="rId22" Type="http://schemas.openxmlformats.org/officeDocument/2006/relationships/customXml" Target="../ink/ink21.xml"/><Relationship Id="rId27" Type="http://schemas.openxmlformats.org/officeDocument/2006/relationships/customXml" Target="../ink/ink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24.jpe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hyperlink" Target="https://www.mass.gov/doc/policy-012018-wioa-partner-shared-customers/downloa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https://www.mass.gov/info-details/masshire-wioa-training-material" TargetMode="External"/><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ovinfo.gov/content/pkg/FR-2016-08-19/pdf/2016-15975.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5" Type="http://schemas.openxmlformats.org/officeDocument/2006/relationships/hyperlink" Target="https://portal.ma.cis360.org/" TargetMode="External"/><Relationship Id="rId4" Type="http://schemas.openxmlformats.org/officeDocument/2006/relationships/hyperlink" Target="https://youth.workforcegps.org/resources/2017/03/22/09/55/WIOA-Youth-Program-Resources-Page" TargetMode="External"/><Relationship Id="rId9" Type="http://schemas.openxmlformats.org/officeDocument/2006/relationships/hyperlink" Target="https://ywc.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60590" y="4301952"/>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31414" y="4286991"/>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71348" y="4283180"/>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0" name="Rectangle 29">
            <a:extLst>
              <a:ext uri="{FF2B5EF4-FFF2-40B4-BE49-F238E27FC236}">
                <a16:creationId xmlns:a16="http://schemas.microsoft.com/office/drawing/2014/main" id="{3A58C628-B5D5-4AAB-870C-9C761CC9B7C2}"/>
              </a:ext>
            </a:extLst>
          </p:cNvPr>
          <p:cNvSpPr/>
          <p:nvPr/>
        </p:nvSpPr>
        <p:spPr>
          <a:xfrm>
            <a:off x="953902" y="329290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5032B83-4B6D-4CCC-B871-DF3C0BCA2813}"/>
              </a:ext>
            </a:extLst>
          </p:cNvPr>
          <p:cNvSpPr/>
          <p:nvPr/>
        </p:nvSpPr>
        <p:spPr>
          <a:xfrm>
            <a:off x="472582" y="3255518"/>
            <a:ext cx="952454" cy="872608"/>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descr="Chat">
            <a:extLst>
              <a:ext uri="{FF2B5EF4-FFF2-40B4-BE49-F238E27FC236}">
                <a16:creationId xmlns:a16="http://schemas.microsoft.com/office/drawing/2014/main" id="{52B06ACF-22FB-4A70-A850-354010AA9A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100" y="3438797"/>
            <a:ext cx="681418" cy="618620"/>
          </a:xfrm>
          <a:prstGeom prst="rect">
            <a:avLst/>
          </a:prstGeom>
        </p:spPr>
      </p:pic>
      <p:sp>
        <p:nvSpPr>
          <p:cNvPr id="33" name="TextBox 32">
            <a:extLst>
              <a:ext uri="{FF2B5EF4-FFF2-40B4-BE49-F238E27FC236}">
                <a16:creationId xmlns:a16="http://schemas.microsoft.com/office/drawing/2014/main" id="{A184B360-DBCC-41A6-8009-C07664D69DD5}"/>
              </a:ext>
            </a:extLst>
          </p:cNvPr>
          <p:cNvSpPr txBox="1"/>
          <p:nvPr/>
        </p:nvSpPr>
        <p:spPr>
          <a:xfrm>
            <a:off x="1587643" y="3456214"/>
            <a:ext cx="6583597" cy="400110"/>
          </a:xfrm>
          <a:prstGeom prst="rect">
            <a:avLst/>
          </a:prstGeom>
          <a:noFill/>
        </p:spPr>
        <p:txBody>
          <a:bodyPr wrap="square" lIns="91440" tIns="45720" rIns="91440" bIns="45720" rtlCol="0" anchor="t">
            <a:spAutoFit/>
          </a:bodyPr>
          <a:lstStyle/>
          <a:p>
            <a:r>
              <a:rPr lang="en-US" sz="2000" dirty="0">
                <a:solidFill>
                  <a:schemeClr val="accent6"/>
                </a:solidFill>
              </a:rPr>
              <a:t>The session will be recorded</a:t>
            </a:r>
          </a:p>
        </p:txBody>
      </p:sp>
      <p:sp>
        <p:nvSpPr>
          <p:cNvPr id="34" name="Rectangle 33">
            <a:extLst>
              <a:ext uri="{FF2B5EF4-FFF2-40B4-BE49-F238E27FC236}">
                <a16:creationId xmlns:a16="http://schemas.microsoft.com/office/drawing/2014/main" id="{553B8455-8957-40D4-83D6-FE60B702B8C5}"/>
              </a:ext>
            </a:extLst>
          </p:cNvPr>
          <p:cNvSpPr/>
          <p:nvPr/>
        </p:nvSpPr>
        <p:spPr>
          <a:xfrm>
            <a:off x="1165569" y="5211814"/>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5191841"/>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66071" y="5366394"/>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140" y="4416210"/>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5355430"/>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414604" y="1446235"/>
            <a:ext cx="8385786" cy="4525963"/>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600" b="1" dirty="0">
                <a:latin typeface="Century Gothic"/>
              </a:rPr>
              <a:t>Free and Reduced Price Lunch </a:t>
            </a:r>
            <a:r>
              <a:rPr lang="en-US" sz="1600" dirty="0">
                <a:latin typeface="Century Gothic"/>
              </a:rPr>
              <a:t>– Richard B. Russell National School Lunch Act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b="1" dirty="0">
                <a:solidFill>
                  <a:prstClr val="black"/>
                </a:solidFill>
                <a:latin typeface="Century Gothic"/>
              </a:rPr>
              <a:t>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1400" dirty="0">
                <a:ea typeface="+mn-lt"/>
                <a:cs typeface="+mn-lt"/>
                <a:hlinkClick r:id="rId3"/>
              </a:rPr>
              <a:t>MassWorkforce Resources: WIOA Title I Youth Program | Mass.gov</a:t>
            </a:r>
            <a:endParaRPr lang="en-US" dirty="0"/>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latin typeface="Century Gothic"/>
              </a:rPr>
              <a:t>Five percent of WIOA youth participants, </a:t>
            </a:r>
            <a:r>
              <a:rPr lang="en-US" sz="2000" i="1" dirty="0">
                <a:latin typeface="Century Gothic"/>
              </a:rPr>
              <a:t>who would ordinarily be required to be low-income for eligibility</a:t>
            </a:r>
            <a:r>
              <a:rPr lang="en-US" sz="2000" dirty="0">
                <a:latin typeface="Century Gothic"/>
              </a:rPr>
              <a:t>, and who meet </a:t>
            </a:r>
            <a:r>
              <a:rPr lang="en-US" sz="2000" b="1" i="1" dirty="0">
                <a:latin typeface="Century Gothic"/>
              </a:rPr>
              <a:t>all</a:t>
            </a:r>
            <a:r>
              <a:rPr lang="en-US" sz="2000" dirty="0">
                <a:latin typeface="Century Gothic"/>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solidFill>
                  <a:prstClr val="black"/>
                </a:solidFill>
                <a:latin typeface="Century Gothic"/>
              </a:rPr>
              <a:t>The 5% calculation is based on the percent of youth newly enrolled in the program year and served by the program in the local area’s WIOA Youth Program</a:t>
            </a:r>
            <a:endParaRPr lang="en-US" sz="2000" dirty="0"/>
          </a:p>
        </p:txBody>
      </p:sp>
      <p:pic>
        <p:nvPicPr>
          <p:cNvPr id="5" name="Picture 4" descr="5 Percent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02" y="4739504"/>
            <a:ext cx="1524084"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524250"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srgbClr val="223651"/>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retain records for a period of at least three (3) years after the submittal of the final closeout expenditure report for that funding period.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i="1" dirty="0">
                <a:solidFill>
                  <a:srgbClr val="223651"/>
                </a:solidFill>
                <a:latin typeface="Century Gothic"/>
              </a:rPr>
              <a:t>Acceptable forms of source documentation can be found in </a:t>
            </a:r>
            <a:r>
              <a:rPr lang="en-US" sz="1700" i="1" dirty="0" err="1">
                <a:solidFill>
                  <a:srgbClr val="223651"/>
                </a:solidFill>
                <a:latin typeface="Century Gothic"/>
              </a:rPr>
              <a:t>MassWorkforce</a:t>
            </a:r>
            <a:r>
              <a:rPr lang="en-US" sz="1700" i="1" dirty="0">
                <a:solidFill>
                  <a:srgbClr val="223651"/>
                </a:solidFill>
                <a:latin typeface="Century Gothic"/>
              </a:rPr>
              <a:t> Issuance </a:t>
            </a:r>
            <a:r>
              <a:rPr lang="en-US" sz="1700" i="1" dirty="0">
                <a:solidFill>
                  <a:srgbClr val="223651"/>
                </a:solidFill>
                <a:latin typeface="Century Gothic"/>
                <a:hlinkClick r:id="rId3">
                  <a:extLst>
                    <a:ext uri="{A12FA001-AC4F-418D-AE19-62706E023703}">
                      <ahyp:hlinkClr xmlns:ahyp="http://schemas.microsoft.com/office/drawing/2018/hyperlinkcolor" val="tx"/>
                    </a:ext>
                  </a:extLst>
                </a:hlinkClick>
              </a:rPr>
              <a:t>100 DCS 19.101.4 : WIOA Title I Youth Eligibility Policy </a:t>
            </a:r>
            <a:endParaRPr lang="en-US" sz="1700" i="1" dirty="0">
              <a:solidFill>
                <a:srgbClr val="223651"/>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a:t>
            </a:r>
            <a:r>
              <a:rPr lang="en-US" sz="3000" cap="small" dirty="0">
                <a:solidFill>
                  <a:srgbClr val="223651"/>
                </a:solidFill>
                <a:latin typeface="Century Gothic"/>
                <a:ea typeface="+mj-lt"/>
                <a:cs typeface="+mj-lt"/>
                <a:hlinkClick r:id="rId3"/>
              </a:rPr>
              <a:t>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WebEX, Adobe 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buNone/>
            </a:pPr>
            <a:r>
              <a:rPr lang="en-US" sz="1400" b="0" i="0" u="sng" dirty="0">
                <a:solidFill>
                  <a:srgbClr val="0000EE"/>
                </a:solidFill>
                <a:effectLst/>
                <a:latin typeface="Calibri" panose="020F0502020204030204" pitchFamily="34" charset="0"/>
                <a:hlinkClick r:id="rId3"/>
              </a:rPr>
              <a:t>TEGL 23-19 Change 1 | U.S. Department of Labor (dol.gov)</a:t>
            </a:r>
            <a:endParaRPr lang="en-US" sz="2000" dirty="0">
              <a:latin typeface="Century Gothic" panose="020B0502020202020204" pitchFamily="34" charset="0"/>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but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but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hlinkClick r:id="rId3"/>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r>
              <a:rPr lang="en-US" sz="1800" dirty="0">
                <a:solidFill>
                  <a:srgbClr val="223651"/>
                </a:solidFill>
                <a:latin typeface="Century Gothic"/>
              </a:rPr>
              <a:t>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b="1" dirty="0">
                <a:solidFill>
                  <a:srgbClr val="223651"/>
                </a:solidFill>
                <a:latin typeface="Century Gothic"/>
              </a:rPr>
              <a:t>WIOA Title I </a:t>
            </a:r>
            <a:endParaRPr lang="en-US" sz="3600" b="1" dirty="0">
              <a:solidFill>
                <a:srgbClr val="223651"/>
              </a:solidFill>
              <a:latin typeface="Century Gothic" panose="020B0502020202020204" pitchFamily="34" charset="0"/>
            </a:endParaRPr>
          </a:p>
          <a:p>
            <a:pPr algn="ctr"/>
            <a:r>
              <a:rPr lang="en-US" sz="3600" b="1" dirty="0">
                <a:solidFill>
                  <a:srgbClr val="223651"/>
                </a:solidFill>
                <a:latin typeface="Century Gothic"/>
              </a:rPr>
              <a:t>YOUTH PROGRAM </a:t>
            </a:r>
            <a:endParaRPr lang="en-US" sz="3600" b="1"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July 2024</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Skill Levels (academic and occupational)  </a:t>
            </a:r>
            <a:endParaRPr lang="en-US" sz="1800" dirty="0">
              <a:solidFill>
                <a:srgbClr val="223651"/>
              </a:solidFill>
              <a:latin typeface="Century Gothic" panose="020B0502020202020204" pitchFamily="34" charset="0"/>
            </a:endParaRP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Work Experiences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Service Needs </a:t>
            </a:r>
          </a:p>
          <a:p>
            <a:pPr marL="342900" lvl="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Strengths and Assets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093962"/>
            <a:ext cx="8229600" cy="4525963"/>
          </a:xfrm>
        </p:spPr>
        <p:txBody>
          <a:bodyPr vert="horz" lIns="91440" tIns="45720" rIns="91440" bIns="45720" rtlCol="0" anchor="t">
            <a:normAutofit/>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defTabSz="914400">
              <a:lnSpc>
                <a:spcPct val="100000"/>
              </a:lnSpc>
              <a:spcBef>
                <a:spcPct val="20000"/>
              </a:spcBef>
              <a:buClrTx/>
              <a:defRPr/>
            </a:pPr>
            <a:r>
              <a:rPr lang="en-US" sz="1800" dirty="0">
                <a:solidFill>
                  <a:srgbClr val="223651"/>
                </a:solidFill>
                <a:latin typeface="Century Gothic"/>
              </a:rPr>
              <a:t>Education and employment goals </a:t>
            </a:r>
          </a:p>
          <a:p>
            <a:pPr defTabSz="914400">
              <a:lnSpc>
                <a:spcPct val="100000"/>
              </a:lnSpc>
              <a:spcBef>
                <a:spcPct val="20000"/>
              </a:spcBef>
              <a:buClrTx/>
              <a:defRPr/>
            </a:pPr>
            <a:r>
              <a:rPr lang="en-US" sz="1800" dirty="0">
                <a:solidFill>
                  <a:srgbClr val="223651"/>
                </a:solidFill>
                <a:latin typeface="Century Gothic"/>
              </a:rPr>
              <a:t>Achievement objectives and services </a:t>
            </a:r>
          </a:p>
          <a:p>
            <a:pPr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endParaRPr lang="en-US" dirty="0">
              <a:solidFill>
                <a:srgbClr val="223651"/>
              </a:solidFill>
              <a:cs typeface="Calibri"/>
            </a:endParaRPr>
          </a:p>
          <a:p>
            <a:pPr marL="0" indent="0">
              <a:buNone/>
            </a:pPr>
            <a:r>
              <a:rPr lang="en-US" sz="1600" dirty="0">
                <a:solidFill>
                  <a:schemeClr val="tx2">
                    <a:lumMod val="75000"/>
                    <a:lumOff val="25000"/>
                  </a:schemeClr>
                </a:solidFill>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chemeClr val="tx2">
                    <a:lumMod val="75000"/>
                    <a:lumOff val="25000"/>
                  </a:schemeClr>
                </a:solidFill>
              </a:rPr>
              <a:t> </a:t>
            </a:r>
            <a:endParaRPr lang="en-US" sz="1600" dirty="0">
              <a:solidFill>
                <a:schemeClr val="tx2">
                  <a:lumMod val="75000"/>
                  <a:lumOff val="25000"/>
                </a:schemeClr>
              </a:solidFill>
              <a:cs typeface="Calibri"/>
            </a:endParaRPr>
          </a:p>
          <a:p>
            <a:r>
              <a:rPr lang="en-US" sz="1800" dirty="0">
                <a:solidFill>
                  <a:srgbClr val="223651"/>
                </a:solidFill>
                <a:latin typeface="Century Gothic"/>
                <a:cs typeface="Calibri"/>
              </a:rPr>
              <a:t>ISS Template Attachment </a:t>
            </a:r>
            <a:endParaRPr lang="en-US" sz="1800" dirty="0">
              <a:solidFill>
                <a:srgbClr val="223651"/>
              </a:solidFill>
              <a:latin typeface="Century Gothic"/>
            </a:endParaRPr>
          </a:p>
        </p:txBody>
      </p:sp>
      <p:pic>
        <p:nvPicPr>
          <p:cNvPr id="5" name="Picture 4" descr="Clipart - Folder with &lt;strong&gt;document&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588" y="3993160"/>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pic>
        <p:nvPicPr>
          <p:cNvPr id="1026" name="Picture 1">
            <a:extLst>
              <a:ext uri="{FF2B5EF4-FFF2-40B4-BE49-F238E27FC236}">
                <a16:creationId xmlns:a16="http://schemas.microsoft.com/office/drawing/2014/main" id="{84583523-9192-5361-1F2A-6094856C1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 y="1266635"/>
            <a:ext cx="8048308" cy="48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16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25</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a:t>
            </a:r>
            <a:r>
              <a:rPr lang="en-US" sz="1800" b="1" dirty="0">
                <a:solidFill>
                  <a:schemeClr val="tx2">
                    <a:lumMod val="75000"/>
                    <a:lumOff val="25000"/>
                  </a:schemeClr>
                </a:solidFill>
                <a:latin typeface="Century Gothic"/>
                <a:cs typeface="Calibri"/>
              </a:rPr>
              <a:t>blue/bold </a:t>
            </a:r>
            <a:r>
              <a:rPr lang="en-US" sz="1800" dirty="0">
                <a:solidFill>
                  <a:srgbClr val="223651"/>
                </a:solidFill>
                <a:latin typeface="Century Gothic"/>
                <a:cs typeface="Calibri"/>
              </a:rPr>
              <a:t>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27</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0AD60B2-660F-CFBA-8CC6-4FACD7ADBE3F}"/>
                  </a:ext>
                </a:extLst>
              </p14:cNvPr>
              <p14:cNvContentPartPr/>
              <p14:nvPr/>
            </p14:nvContentPartPr>
            <p14:xfrm>
              <a:off x="4922383" y="1880846"/>
              <a:ext cx="433800" cy="27000"/>
            </p14:xfrm>
          </p:contentPart>
        </mc:Choice>
        <mc:Fallback xmlns="">
          <p:pic>
            <p:nvPicPr>
              <p:cNvPr id="4" name="Ink 3">
                <a:extLst>
                  <a:ext uri="{FF2B5EF4-FFF2-40B4-BE49-F238E27FC236}">
                    <a16:creationId xmlns:a16="http://schemas.microsoft.com/office/drawing/2014/main" id="{60AD60B2-660F-CFBA-8CC6-4FACD7ADBE3F}"/>
                  </a:ext>
                </a:extLst>
              </p:cNvPr>
              <p:cNvPicPr/>
              <p:nvPr/>
            </p:nvPicPr>
            <p:blipFill>
              <a:blip r:embed="rId5"/>
              <a:stretch>
                <a:fillRect/>
              </a:stretch>
            </p:blipFill>
            <p:spPr>
              <a:xfrm>
                <a:off x="4868383" y="1773206"/>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C2B24B8-DF6A-19E0-F084-8CE6C7FA0B34}"/>
                  </a:ext>
                </a:extLst>
              </p14:cNvPr>
              <p14:cNvContentPartPr/>
              <p14:nvPr/>
            </p14:nvContentPartPr>
            <p14:xfrm>
              <a:off x="513103" y="2166326"/>
              <a:ext cx="401400" cy="28800"/>
            </p14:xfrm>
          </p:contentPart>
        </mc:Choice>
        <mc:Fallback xmlns="">
          <p:pic>
            <p:nvPicPr>
              <p:cNvPr id="6" name="Ink 5">
                <a:extLst>
                  <a:ext uri="{FF2B5EF4-FFF2-40B4-BE49-F238E27FC236}">
                    <a16:creationId xmlns:a16="http://schemas.microsoft.com/office/drawing/2014/main" id="{EC2B24B8-DF6A-19E0-F084-8CE6C7FA0B34}"/>
                  </a:ext>
                </a:extLst>
              </p:cNvPr>
              <p:cNvPicPr/>
              <p:nvPr/>
            </p:nvPicPr>
            <p:blipFill>
              <a:blip r:embed="rId7"/>
              <a:stretch>
                <a:fillRect/>
              </a:stretch>
            </p:blipFill>
            <p:spPr>
              <a:xfrm>
                <a:off x="459103" y="2058686"/>
                <a:ext cx="509040" cy="244440"/>
              </a:xfrm>
              <a:prstGeom prst="rect">
                <a:avLst/>
              </a:prstGeom>
            </p:spPr>
          </p:pic>
        </mc:Fallback>
      </mc:AlternateContent>
    </p:spTree>
    <p:extLst>
      <p:ext uri="{BB962C8B-B14F-4D97-AF65-F5344CB8AC3E}">
        <p14:creationId xmlns:p14="http://schemas.microsoft.com/office/powerpoint/2010/main" val="184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28</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670013"/>
            <a:ext cx="8409315" cy="4371517"/>
          </a:xfrm>
        </p:spPr>
      </p:pic>
      <p:sp>
        <p:nvSpPr>
          <p:cNvPr id="6" name="TextBox 5">
            <a:extLst>
              <a:ext uri="{FF2B5EF4-FFF2-40B4-BE49-F238E27FC236}">
                <a16:creationId xmlns:a16="http://schemas.microsoft.com/office/drawing/2014/main" id="{A7140C53-5802-4C37-B3D1-F817B4828775}"/>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A0DBFF83-7070-1A0E-152E-3055ABC6A0BE}"/>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98DBEB1-331A-F550-D5F1-327CA8B9616A}"/>
                  </a:ext>
                </a:extLst>
              </p14:cNvPr>
              <p14:cNvContentPartPr/>
              <p14:nvPr/>
            </p14:nvContentPartPr>
            <p14:xfrm>
              <a:off x="4787743" y="1843406"/>
              <a:ext cx="437400" cy="22680"/>
            </p14:xfrm>
          </p:contentPart>
        </mc:Choice>
        <mc:Fallback xmlns="">
          <p:pic>
            <p:nvPicPr>
              <p:cNvPr id="2" name="Ink 1">
                <a:extLst>
                  <a:ext uri="{FF2B5EF4-FFF2-40B4-BE49-F238E27FC236}">
                    <a16:creationId xmlns:a16="http://schemas.microsoft.com/office/drawing/2014/main" id="{F98DBEB1-331A-F550-D5F1-327CA8B9616A}"/>
                  </a:ext>
                </a:extLst>
              </p:cNvPr>
              <p:cNvPicPr/>
              <p:nvPr/>
            </p:nvPicPr>
            <p:blipFill>
              <a:blip r:embed="rId5"/>
              <a:stretch>
                <a:fillRect/>
              </a:stretch>
            </p:blipFill>
            <p:spPr>
              <a:xfrm>
                <a:off x="4734103" y="1735766"/>
                <a:ext cx="5450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EF4F63C-E229-DA27-2368-42B43369A45F}"/>
                  </a:ext>
                </a:extLst>
              </p14:cNvPr>
              <p14:cNvContentPartPr/>
              <p14:nvPr/>
            </p14:nvContentPartPr>
            <p14:xfrm>
              <a:off x="437503" y="2105486"/>
              <a:ext cx="436320" cy="62640"/>
            </p14:xfrm>
          </p:contentPart>
        </mc:Choice>
        <mc:Fallback xmlns="">
          <p:pic>
            <p:nvPicPr>
              <p:cNvPr id="4" name="Ink 3">
                <a:extLst>
                  <a:ext uri="{FF2B5EF4-FFF2-40B4-BE49-F238E27FC236}">
                    <a16:creationId xmlns:a16="http://schemas.microsoft.com/office/drawing/2014/main" id="{0EF4F63C-E229-DA27-2368-42B43369A45F}"/>
                  </a:ext>
                </a:extLst>
              </p:cNvPr>
              <p:cNvPicPr/>
              <p:nvPr/>
            </p:nvPicPr>
            <p:blipFill>
              <a:blip r:embed="rId7"/>
              <a:stretch>
                <a:fillRect/>
              </a:stretch>
            </p:blipFill>
            <p:spPr>
              <a:xfrm>
                <a:off x="383503" y="1997486"/>
                <a:ext cx="543960" cy="278280"/>
              </a:xfrm>
              <a:prstGeom prst="rect">
                <a:avLst/>
              </a:prstGeom>
            </p:spPr>
          </p:pic>
        </mc:Fallback>
      </mc:AlternateContent>
    </p:spTree>
    <p:extLst>
      <p:ext uri="{BB962C8B-B14F-4D97-AF65-F5344CB8AC3E}">
        <p14:creationId xmlns:p14="http://schemas.microsoft.com/office/powerpoint/2010/main" val="19182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311896" cy="883650"/>
          </a:xfrm>
        </p:spPr>
        <p:txBody>
          <a:bodyPr/>
          <a:lstStyle/>
          <a:p>
            <a:r>
              <a:rPr lang="en-US"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r>
              <a:rPr lang="en-US" sz="1600" b="1" i="1" u="sng" dirty="0">
                <a:solidFill>
                  <a:srgbClr val="223651"/>
                </a:solidFill>
                <a:latin typeface="Century Gothic"/>
              </a:rPr>
              <a:t>All youth must have access to the 14 WIOA program service elements</a:t>
            </a:r>
            <a:endParaRPr lang="en-US" sz="1600" b="1" u="sng"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 Service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33</a:t>
            </a:fld>
            <a:endParaRPr lang="en-US" dirty="0"/>
          </a:p>
        </p:txBody>
      </p:sp>
      <p:pic>
        <p:nvPicPr>
          <p:cNvPr id="8" name="Content Placeholder 7" descr="Graphical user interface, application, table&#10;&#10;Description automatically generated">
            <a:extLst>
              <a:ext uri="{FF2B5EF4-FFF2-40B4-BE49-F238E27FC236}">
                <a16:creationId xmlns:a16="http://schemas.microsoft.com/office/drawing/2014/main" id="{D70D37F9-23D4-56BC-FAAD-19FC8E26B1D8}"/>
              </a:ext>
            </a:extLst>
          </p:cNvPr>
          <p:cNvPicPr>
            <a:picLocks noGrp="1" noChangeAspect="1"/>
          </p:cNvPicPr>
          <p:nvPr>
            <p:ph sz="quarter" idx="10"/>
          </p:nvPr>
        </p:nvPicPr>
        <p:blipFill rotWithShape="1">
          <a:blip r:embed="rId3"/>
          <a:srcRect l="1078" t="1424" r="922" b="1499"/>
          <a:stretch/>
        </p:blipFill>
        <p:spPr>
          <a:xfrm>
            <a:off x="699516" y="1362558"/>
            <a:ext cx="7744968" cy="476392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11C28B2C-7A4B-0E30-CE6C-C54567C090BD}"/>
                  </a:ext>
                </a:extLst>
              </p14:cNvPr>
              <p14:cNvContentPartPr/>
              <p14:nvPr/>
            </p14:nvContentPartPr>
            <p14:xfrm>
              <a:off x="893263" y="2377286"/>
              <a:ext cx="334800" cy="27000"/>
            </p14:xfrm>
          </p:contentPart>
        </mc:Choice>
        <mc:Fallback xmlns="">
          <p:pic>
            <p:nvPicPr>
              <p:cNvPr id="22" name="Ink 21">
                <a:extLst>
                  <a:ext uri="{FF2B5EF4-FFF2-40B4-BE49-F238E27FC236}">
                    <a16:creationId xmlns:a16="http://schemas.microsoft.com/office/drawing/2014/main" id="{11C28B2C-7A4B-0E30-CE6C-C54567C090BD}"/>
                  </a:ext>
                </a:extLst>
              </p:cNvPr>
              <p:cNvPicPr/>
              <p:nvPr/>
            </p:nvPicPr>
            <p:blipFill>
              <a:blip r:embed="rId5"/>
              <a:stretch>
                <a:fillRect/>
              </a:stretch>
            </p:blipFill>
            <p:spPr>
              <a:xfrm>
                <a:off x="83926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B2D3C95C-FBB1-12B8-71D3-899B6FEC90E2}"/>
                  </a:ext>
                </a:extLst>
              </p14:cNvPr>
              <p14:cNvContentPartPr/>
              <p14:nvPr/>
            </p14:nvContentPartPr>
            <p14:xfrm>
              <a:off x="4797463" y="2071646"/>
              <a:ext cx="401400" cy="38880"/>
            </p14:xfrm>
          </p:contentPart>
        </mc:Choice>
        <mc:Fallback xmlns="">
          <p:pic>
            <p:nvPicPr>
              <p:cNvPr id="23" name="Ink 22">
                <a:extLst>
                  <a:ext uri="{FF2B5EF4-FFF2-40B4-BE49-F238E27FC236}">
                    <a16:creationId xmlns:a16="http://schemas.microsoft.com/office/drawing/2014/main" id="{B2D3C95C-FBB1-12B8-71D3-899B6FEC90E2}"/>
                  </a:ext>
                </a:extLst>
              </p:cNvPr>
              <p:cNvPicPr/>
              <p:nvPr/>
            </p:nvPicPr>
            <p:blipFill>
              <a:blip r:embed="rId7"/>
              <a:stretch>
                <a:fillRect/>
              </a:stretch>
            </p:blipFill>
            <p:spPr>
              <a:xfrm>
                <a:off x="4743823" y="1964006"/>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F82E2164-17DC-41EF-F8A6-4E6594F41AE9}"/>
                  </a:ext>
                </a:extLst>
              </p14:cNvPr>
              <p14:cNvContentPartPr/>
              <p14:nvPr/>
            </p14:nvContentPartPr>
            <p14:xfrm>
              <a:off x="7765663" y="2821526"/>
              <a:ext cx="368280" cy="15480"/>
            </p14:xfrm>
          </p:contentPart>
        </mc:Choice>
        <mc:Fallback xmlns="">
          <p:pic>
            <p:nvPicPr>
              <p:cNvPr id="24" name="Ink 23">
                <a:extLst>
                  <a:ext uri="{FF2B5EF4-FFF2-40B4-BE49-F238E27FC236}">
                    <a16:creationId xmlns:a16="http://schemas.microsoft.com/office/drawing/2014/main" id="{F82E2164-17DC-41EF-F8A6-4E6594F41AE9}"/>
                  </a:ext>
                </a:extLst>
              </p:cNvPr>
              <p:cNvPicPr/>
              <p:nvPr/>
            </p:nvPicPr>
            <p:blipFill>
              <a:blip r:embed="rId9"/>
              <a:stretch>
                <a:fillRect/>
              </a:stretch>
            </p:blipFill>
            <p:spPr>
              <a:xfrm>
                <a:off x="7712023" y="2713526"/>
                <a:ext cx="475920" cy="231120"/>
              </a:xfrm>
              <a:prstGeom prst="rect">
                <a:avLst/>
              </a:prstGeom>
            </p:spPr>
          </p:pic>
        </mc:Fallback>
      </mc:AlternateContent>
    </p:spTree>
    <p:extLst>
      <p:ext uri="{BB962C8B-B14F-4D97-AF65-F5344CB8AC3E}">
        <p14:creationId xmlns:p14="http://schemas.microsoft.com/office/powerpoint/2010/main" val="296895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an Activity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34</a:t>
            </a:fld>
            <a:endParaRPr lang="en-US" dirty="0"/>
          </a:p>
        </p:txBody>
      </p:sp>
      <p:pic>
        <p:nvPicPr>
          <p:cNvPr id="7" name="Content Placeholder 6" descr="Graphical user interface, text, application&#10;&#10;Description automatically generated">
            <a:extLst>
              <a:ext uri="{FF2B5EF4-FFF2-40B4-BE49-F238E27FC236}">
                <a16:creationId xmlns:a16="http://schemas.microsoft.com/office/drawing/2014/main" id="{4C3AD54A-75E2-7FAA-2C21-A7978D13A873}"/>
              </a:ext>
            </a:extLst>
          </p:cNvPr>
          <p:cNvPicPr>
            <a:picLocks noGrp="1" noChangeAspect="1"/>
          </p:cNvPicPr>
          <p:nvPr>
            <p:ph sz="quarter" idx="10"/>
          </p:nvPr>
        </p:nvPicPr>
        <p:blipFill rotWithShape="1">
          <a:blip r:embed="rId3"/>
          <a:srcRect l="918" t="1552" r="1194" b="1331"/>
          <a:stretch/>
        </p:blipFill>
        <p:spPr>
          <a:xfrm>
            <a:off x="669375" y="1325880"/>
            <a:ext cx="7805250" cy="478231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60F73C5-5957-0D61-4C78-9C2113825554}"/>
                  </a:ext>
                </a:extLst>
              </p14:cNvPr>
              <p14:cNvContentPartPr/>
              <p14:nvPr/>
            </p14:nvContentPartPr>
            <p14:xfrm>
              <a:off x="4795227" y="2013131"/>
              <a:ext cx="425160" cy="8280"/>
            </p14:xfrm>
          </p:contentPart>
        </mc:Choice>
        <mc:Fallback xmlns="">
          <p:pic>
            <p:nvPicPr>
              <p:cNvPr id="22" name="Ink 21">
                <a:extLst>
                  <a:ext uri="{FF2B5EF4-FFF2-40B4-BE49-F238E27FC236}">
                    <a16:creationId xmlns:a16="http://schemas.microsoft.com/office/drawing/2014/main" id="{F60F73C5-5957-0D61-4C78-9C2113825554}"/>
                  </a:ext>
                </a:extLst>
              </p:cNvPr>
              <p:cNvPicPr/>
              <p:nvPr/>
            </p:nvPicPr>
            <p:blipFill>
              <a:blip r:embed="rId5"/>
              <a:stretch>
                <a:fillRect/>
              </a:stretch>
            </p:blipFill>
            <p:spPr>
              <a:xfrm>
                <a:off x="4759227" y="1941131"/>
                <a:ext cx="496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250CD0A0-3D9B-C7EC-AB34-D02F83E6ECF4}"/>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7"/>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DBC65962-80D8-D36F-DB23-A26C8942F5C7}"/>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7"/>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6CA6D4EF-0C65-6410-7172-765E1F042CD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7"/>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944FB3CC-4895-AEEE-2E5D-C0E05C2E15C3}"/>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7"/>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9C91913D-DBB2-396C-C562-A35F1027E5B4}"/>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9C91913D-DBB2-396C-C562-A35F1027E5B4}"/>
                  </a:ext>
                </a:extLst>
              </p:cNvPr>
              <p:cNvPicPr/>
              <p:nvPr/>
            </p:nvPicPr>
            <p:blipFill>
              <a:blip r:embed="rId7"/>
              <a:stretch>
                <a:fillRect/>
              </a:stretch>
            </p:blipFill>
            <p:spPr>
              <a:xfrm>
                <a:off x="506162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BEB59C73-9012-2A18-91A2-590129A68E0B}"/>
                  </a:ext>
                </a:extLst>
              </p14:cNvPr>
              <p14:cNvContentPartPr/>
              <p14:nvPr/>
            </p14:nvContentPartPr>
            <p14:xfrm>
              <a:off x="4797027" y="2114651"/>
              <a:ext cx="411480" cy="14040"/>
            </p14:xfrm>
          </p:contentPart>
        </mc:Choice>
        <mc:Fallback xmlns="">
          <p:pic>
            <p:nvPicPr>
              <p:cNvPr id="29" name="Ink 28">
                <a:extLst>
                  <a:ext uri="{FF2B5EF4-FFF2-40B4-BE49-F238E27FC236}">
                    <a16:creationId xmlns:a16="http://schemas.microsoft.com/office/drawing/2014/main" id="{BEB59C73-9012-2A18-91A2-590129A68E0B}"/>
                  </a:ext>
                </a:extLst>
              </p:cNvPr>
              <p:cNvPicPr/>
              <p:nvPr/>
            </p:nvPicPr>
            <p:blipFill>
              <a:blip r:embed="rId13"/>
              <a:stretch>
                <a:fillRect/>
              </a:stretch>
            </p:blipFill>
            <p:spPr>
              <a:xfrm>
                <a:off x="4761387" y="2042651"/>
                <a:ext cx="48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794B538C-C3D5-78F2-C39D-DAF1D4D80F9A}"/>
                  </a:ext>
                </a:extLst>
              </p14:cNvPr>
              <p14:cNvContentPartPr/>
              <p14:nvPr/>
            </p14:nvContentPartPr>
            <p14:xfrm>
              <a:off x="5220027" y="2026811"/>
              <a:ext cx="360" cy="360"/>
            </p14:xfrm>
          </p:contentPart>
        </mc:Choice>
        <mc:Fallback xmlns="">
          <p:pic>
            <p:nvPicPr>
              <p:cNvPr id="30" name="Ink 29">
                <a:extLst>
                  <a:ext uri="{FF2B5EF4-FFF2-40B4-BE49-F238E27FC236}">
                    <a16:creationId xmlns:a16="http://schemas.microsoft.com/office/drawing/2014/main" id="{794B538C-C3D5-78F2-C39D-DAF1D4D80F9A}"/>
                  </a:ext>
                </a:extLst>
              </p:cNvPr>
              <p:cNvPicPr/>
              <p:nvPr/>
            </p:nvPicPr>
            <p:blipFill>
              <a:blip r:embed="rId7"/>
              <a:stretch>
                <a:fillRect/>
              </a:stretch>
            </p:blipFill>
            <p:spPr>
              <a:xfrm>
                <a:off x="518402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1072A232-454F-2D35-3FF7-692D189AFDB5}"/>
                  </a:ext>
                </a:extLst>
              </p14:cNvPr>
              <p14:cNvContentPartPr/>
              <p14:nvPr/>
            </p14:nvContentPartPr>
            <p14:xfrm>
              <a:off x="5220027" y="2060651"/>
              <a:ext cx="360" cy="360"/>
            </p14:xfrm>
          </p:contentPart>
        </mc:Choice>
        <mc:Fallback xmlns="">
          <p:pic>
            <p:nvPicPr>
              <p:cNvPr id="31" name="Ink 30">
                <a:extLst>
                  <a:ext uri="{FF2B5EF4-FFF2-40B4-BE49-F238E27FC236}">
                    <a16:creationId xmlns:a16="http://schemas.microsoft.com/office/drawing/2014/main" id="{1072A232-454F-2D35-3FF7-692D189AFDB5}"/>
                  </a:ext>
                </a:extLst>
              </p:cNvPr>
              <p:cNvPicPr/>
              <p:nvPr/>
            </p:nvPicPr>
            <p:blipFill>
              <a:blip r:embed="rId7"/>
              <a:stretch>
                <a:fillRect/>
              </a:stretch>
            </p:blipFill>
            <p:spPr>
              <a:xfrm>
                <a:off x="5184027" y="19890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2EF6EE00-2733-DF67-31BA-DE73EDA9D165}"/>
                  </a:ext>
                </a:extLst>
              </p14:cNvPr>
              <p14:cNvContentPartPr/>
              <p14:nvPr/>
            </p14:nvContentPartPr>
            <p14:xfrm>
              <a:off x="5220027" y="2108171"/>
              <a:ext cx="360" cy="360"/>
            </p14:xfrm>
          </p:contentPart>
        </mc:Choice>
        <mc:Fallback xmlns="">
          <p:pic>
            <p:nvPicPr>
              <p:cNvPr id="32" name="Ink 31">
                <a:extLst>
                  <a:ext uri="{FF2B5EF4-FFF2-40B4-BE49-F238E27FC236}">
                    <a16:creationId xmlns:a16="http://schemas.microsoft.com/office/drawing/2014/main" id="{2EF6EE00-2733-DF67-31BA-DE73EDA9D165}"/>
                  </a:ext>
                </a:extLst>
              </p:cNvPr>
              <p:cNvPicPr/>
              <p:nvPr/>
            </p:nvPicPr>
            <p:blipFill>
              <a:blip r:embed="rId7"/>
              <a:stretch>
                <a:fillRect/>
              </a:stretch>
            </p:blipFill>
            <p:spPr>
              <a:xfrm>
                <a:off x="5184027" y="203653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id="{84FCBBC7-B337-8346-872A-BF9D741F84D2}"/>
                  </a:ext>
                </a:extLst>
              </p14:cNvPr>
              <p14:cNvContentPartPr/>
              <p14:nvPr/>
            </p14:nvContentPartPr>
            <p14:xfrm>
              <a:off x="7315227" y="2695331"/>
              <a:ext cx="648360" cy="7560"/>
            </p14:xfrm>
          </p:contentPart>
        </mc:Choice>
        <mc:Fallback xmlns="">
          <p:pic>
            <p:nvPicPr>
              <p:cNvPr id="34" name="Ink 33">
                <a:extLst>
                  <a:ext uri="{FF2B5EF4-FFF2-40B4-BE49-F238E27FC236}">
                    <a16:creationId xmlns:a16="http://schemas.microsoft.com/office/drawing/2014/main" id="{84FCBBC7-B337-8346-872A-BF9D741F84D2}"/>
                  </a:ext>
                </a:extLst>
              </p:cNvPr>
              <p:cNvPicPr/>
              <p:nvPr/>
            </p:nvPicPr>
            <p:blipFill>
              <a:blip r:embed="rId18"/>
              <a:stretch>
                <a:fillRect/>
              </a:stretch>
            </p:blipFill>
            <p:spPr>
              <a:xfrm>
                <a:off x="7279227" y="2623331"/>
                <a:ext cx="720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11F15984-9C1C-ECB1-5FEF-3EE72D9ED7E8}"/>
                  </a:ext>
                </a:extLst>
              </p14:cNvPr>
              <p14:cNvContentPartPr/>
              <p14:nvPr/>
            </p14:nvContentPartPr>
            <p14:xfrm>
              <a:off x="7304787" y="2749691"/>
              <a:ext cx="651960" cy="16560"/>
            </p14:xfrm>
          </p:contentPart>
        </mc:Choice>
        <mc:Fallback xmlns="">
          <p:pic>
            <p:nvPicPr>
              <p:cNvPr id="35" name="Ink 34">
                <a:extLst>
                  <a:ext uri="{FF2B5EF4-FFF2-40B4-BE49-F238E27FC236}">
                    <a16:creationId xmlns:a16="http://schemas.microsoft.com/office/drawing/2014/main" id="{11F15984-9C1C-ECB1-5FEF-3EE72D9ED7E8}"/>
                  </a:ext>
                </a:extLst>
              </p:cNvPr>
              <p:cNvPicPr/>
              <p:nvPr/>
            </p:nvPicPr>
            <p:blipFill>
              <a:blip r:embed="rId20"/>
              <a:stretch>
                <a:fillRect/>
              </a:stretch>
            </p:blipFill>
            <p:spPr>
              <a:xfrm>
                <a:off x="7269147" y="2678051"/>
                <a:ext cx="723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F13C3D5A-461B-3BE2-13B6-9C57B862A1AC}"/>
                  </a:ext>
                </a:extLst>
              </p14:cNvPr>
              <p14:cNvContentPartPr/>
              <p14:nvPr/>
            </p14:nvContentPartPr>
            <p14:xfrm>
              <a:off x="7321707" y="2702171"/>
              <a:ext cx="360" cy="360"/>
            </p14:xfrm>
          </p:contentPart>
        </mc:Choice>
        <mc:Fallback xmlns="">
          <p:pic>
            <p:nvPicPr>
              <p:cNvPr id="36" name="Ink 35">
                <a:extLst>
                  <a:ext uri="{FF2B5EF4-FFF2-40B4-BE49-F238E27FC236}">
                    <a16:creationId xmlns:a16="http://schemas.microsoft.com/office/drawing/2014/main" id="{F13C3D5A-461B-3BE2-13B6-9C57B862A1AC}"/>
                  </a:ext>
                </a:extLst>
              </p:cNvPr>
              <p:cNvPicPr/>
              <p:nvPr/>
            </p:nvPicPr>
            <p:blipFill>
              <a:blip r:embed="rId7"/>
              <a:stretch>
                <a:fillRect/>
              </a:stretch>
            </p:blipFill>
            <p:spPr>
              <a:xfrm>
                <a:off x="7286067" y="26301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BDA7EA03-8431-AB60-1F7B-DC2D122DAB06}"/>
                  </a:ext>
                </a:extLst>
              </p14:cNvPr>
              <p14:cNvContentPartPr/>
              <p14:nvPr/>
            </p14:nvContentPartPr>
            <p14:xfrm>
              <a:off x="7970427" y="2756531"/>
              <a:ext cx="360" cy="360"/>
            </p14:xfrm>
          </p:contentPart>
        </mc:Choice>
        <mc:Fallback xmlns="">
          <p:pic>
            <p:nvPicPr>
              <p:cNvPr id="37" name="Ink 36">
                <a:extLst>
                  <a:ext uri="{FF2B5EF4-FFF2-40B4-BE49-F238E27FC236}">
                    <a16:creationId xmlns:a16="http://schemas.microsoft.com/office/drawing/2014/main" id="{BDA7EA03-8431-AB60-1F7B-DC2D122DAB06}"/>
                  </a:ext>
                </a:extLst>
              </p:cNvPr>
              <p:cNvPicPr/>
              <p:nvPr/>
            </p:nvPicPr>
            <p:blipFill>
              <a:blip r:embed="rId7"/>
              <a:stretch>
                <a:fillRect/>
              </a:stretch>
            </p:blipFill>
            <p:spPr>
              <a:xfrm>
                <a:off x="7934427" y="268489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407FF8B7-FF03-B662-A8B6-62B4BBFB8EA6}"/>
                  </a:ext>
                </a:extLst>
              </p14:cNvPr>
              <p14:cNvContentPartPr/>
              <p14:nvPr/>
            </p14:nvContentPartPr>
            <p14:xfrm>
              <a:off x="3262783" y="2333006"/>
              <a:ext cx="721800" cy="37800"/>
            </p14:xfrm>
          </p:contentPart>
        </mc:Choice>
        <mc:Fallback xmlns="">
          <p:pic>
            <p:nvPicPr>
              <p:cNvPr id="38" name="Ink 37">
                <a:extLst>
                  <a:ext uri="{FF2B5EF4-FFF2-40B4-BE49-F238E27FC236}">
                    <a16:creationId xmlns:a16="http://schemas.microsoft.com/office/drawing/2014/main" id="{407FF8B7-FF03-B662-A8B6-62B4BBFB8EA6}"/>
                  </a:ext>
                </a:extLst>
              </p:cNvPr>
              <p:cNvPicPr/>
              <p:nvPr/>
            </p:nvPicPr>
            <p:blipFill>
              <a:blip r:embed="rId24"/>
              <a:stretch>
                <a:fillRect/>
              </a:stretch>
            </p:blipFill>
            <p:spPr>
              <a:xfrm>
                <a:off x="3208783" y="2225006"/>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a:extLst>
                  <a:ext uri="{FF2B5EF4-FFF2-40B4-BE49-F238E27FC236}">
                    <a16:creationId xmlns:a16="http://schemas.microsoft.com/office/drawing/2014/main" id="{E0B76FF5-7E42-E64F-B439-3662C5275AE2}"/>
                  </a:ext>
                </a:extLst>
              </p14:cNvPr>
              <p14:cNvContentPartPr/>
              <p14:nvPr/>
            </p14:nvContentPartPr>
            <p14:xfrm>
              <a:off x="3500743" y="2351006"/>
              <a:ext cx="360" cy="360"/>
            </p14:xfrm>
          </p:contentPart>
        </mc:Choice>
        <mc:Fallback xmlns="">
          <p:pic>
            <p:nvPicPr>
              <p:cNvPr id="39" name="Ink 38">
                <a:extLst>
                  <a:ext uri="{FF2B5EF4-FFF2-40B4-BE49-F238E27FC236}">
                    <a16:creationId xmlns:a16="http://schemas.microsoft.com/office/drawing/2014/main" id="{E0B76FF5-7E42-E64F-B439-3662C5275AE2}"/>
                  </a:ext>
                </a:extLst>
              </p:cNvPr>
              <p:cNvPicPr/>
              <p:nvPr/>
            </p:nvPicPr>
            <p:blipFill>
              <a:blip r:embed="rId26"/>
              <a:stretch>
                <a:fillRect/>
              </a:stretch>
            </p:blipFill>
            <p:spPr>
              <a:xfrm>
                <a:off x="3446743" y="22430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Ink 39">
                <a:extLst>
                  <a:ext uri="{FF2B5EF4-FFF2-40B4-BE49-F238E27FC236}">
                    <a16:creationId xmlns:a16="http://schemas.microsoft.com/office/drawing/2014/main" id="{7EEE044C-B5C4-7CE8-E788-26340F0D0A28}"/>
                  </a:ext>
                </a:extLst>
              </p14:cNvPr>
              <p14:cNvContentPartPr/>
              <p14:nvPr/>
            </p14:nvContentPartPr>
            <p14:xfrm>
              <a:off x="3605503" y="2342726"/>
              <a:ext cx="360" cy="360"/>
            </p14:xfrm>
          </p:contentPart>
        </mc:Choice>
        <mc:Fallback xmlns="">
          <p:pic>
            <p:nvPicPr>
              <p:cNvPr id="40" name="Ink 39">
                <a:extLst>
                  <a:ext uri="{FF2B5EF4-FFF2-40B4-BE49-F238E27FC236}">
                    <a16:creationId xmlns:a16="http://schemas.microsoft.com/office/drawing/2014/main" id="{7EEE044C-B5C4-7CE8-E788-26340F0D0A28}"/>
                  </a:ext>
                </a:extLst>
              </p:cNvPr>
              <p:cNvPicPr/>
              <p:nvPr/>
            </p:nvPicPr>
            <p:blipFill>
              <a:blip r:embed="rId26"/>
              <a:stretch>
                <a:fillRect/>
              </a:stretch>
            </p:blipFill>
            <p:spPr>
              <a:xfrm>
                <a:off x="3551503" y="2234726"/>
                <a:ext cx="108000" cy="216000"/>
              </a:xfrm>
              <a:prstGeom prst="rect">
                <a:avLst/>
              </a:prstGeom>
            </p:spPr>
          </p:pic>
        </mc:Fallback>
      </mc:AlternateContent>
    </p:spTree>
    <p:extLst>
      <p:ext uri="{BB962C8B-B14F-4D97-AF65-F5344CB8AC3E}">
        <p14:creationId xmlns:p14="http://schemas.microsoft.com/office/powerpoint/2010/main" val="2321359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WIOA Career Pathway</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35</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skill needs of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295" cy="954348"/>
          </a:xfrm>
        </p:spPr>
        <p:txBody>
          <a:bodyPr/>
          <a:lstStyle/>
          <a:p>
            <a:r>
              <a:rPr lang="en-US" sz="3200" dirty="0">
                <a:solidFill>
                  <a:srgbClr val="223651"/>
                </a:solidFill>
                <a:latin typeface="Century Gothic"/>
              </a:rPr>
              <a:t>Career Pathway Concept </a:t>
            </a:r>
            <a:r>
              <a:rPr lang="en-US" sz="3200" i="1" dirty="0">
                <a:solidFill>
                  <a:srgbClr val="223651"/>
                </a:solidFill>
                <a:latin typeface="Century Gothic"/>
              </a:rPr>
              <a:t>using a customer centered design approach </a:t>
            </a:r>
            <a:endParaRPr lang="en-US" sz="32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9614"/>
            <a:ext cx="8781927" cy="954348"/>
          </a:xfrm>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sp>
        <p:nvSpPr>
          <p:cNvPr id="4" name="Content Placeholder 3"/>
          <p:cNvSpPr>
            <a:spLocks noGrp="1"/>
          </p:cNvSpPr>
          <p:nvPr>
            <p:ph sz="quarter" idx="10"/>
          </p:nvPr>
        </p:nvSpPr>
        <p:spPr>
          <a:xfrm>
            <a:off x="224913" y="1357458"/>
            <a:ext cx="8694174" cy="4759257"/>
          </a:xfrm>
        </p:spPr>
        <p:txBody>
          <a:bodyPr vert="horz" lIns="91440" tIns="45720" rIns="91440" bIns="45720" rtlCol="0" anchor="t">
            <a:normAutofit/>
          </a:bodyPr>
          <a:lstStyle/>
          <a:p>
            <a:pPr marL="0" indent="0">
              <a:buNone/>
            </a:pPr>
            <a:r>
              <a:rPr lang="en-US" sz="1700" dirty="0">
                <a:latin typeface="Century Gothic" panose="020B0502020202020204" pitchFamily="34" charset="0"/>
              </a:rPr>
              <a:t>What should you do? </a:t>
            </a:r>
          </a:p>
          <a:p>
            <a:pPr marL="514350" indent="-514350">
              <a:buFont typeface="+mj-lt"/>
              <a:buAutoNum type="arabicPeriod"/>
            </a:pPr>
            <a:r>
              <a:rPr lang="en-US" sz="1700" dirty="0">
                <a:latin typeface="Century Gothic"/>
              </a:rPr>
              <a:t>Provide youth with information that allows for exploration of career options along with the education, training, and or skills needed to be successful in those careers. </a:t>
            </a:r>
            <a:endParaRPr lang="en-US" sz="1700" dirty="0">
              <a:latin typeface="Century Gothic" panose="020B0502020202020204" pitchFamily="34" charset="0"/>
            </a:endParaRPr>
          </a:p>
          <a:p>
            <a:pPr marL="514350" indent="-514350">
              <a:buFont typeface="+mj-lt"/>
              <a:buAutoNum type="arabicPeriod"/>
            </a:pPr>
            <a:r>
              <a:rPr lang="en-US" sz="1700" dirty="0">
                <a:latin typeface="Century Gothic" panose="020B0502020202020204" pitchFamily="34" charset="0"/>
              </a:rPr>
              <a:t>Provide information on career options to assist youth in setting career goals and to make informed decisions about appropriate career pathways.</a:t>
            </a:r>
          </a:p>
          <a:p>
            <a:pPr marL="514350" indent="-514350">
              <a:buFont typeface="+mj-lt"/>
              <a:buAutoNum type="arabicPeriod"/>
            </a:pPr>
            <a:r>
              <a:rPr lang="en-US" sz="1700">
                <a:latin typeface="Century Gothic" panose="020B0502020202020204" pitchFamily="34" charset="0"/>
              </a:rPr>
              <a:t>Note, </a:t>
            </a:r>
            <a:r>
              <a:rPr lang="en-US" sz="1700" dirty="0">
                <a:latin typeface="Century Gothic" panose="020B0502020202020204" pitchFamily="34" charset="0"/>
              </a:rPr>
              <a:t>career goals for younger youth must be age appropriate and may identify a career interest that can be developed into a career goal. </a:t>
            </a:r>
          </a:p>
          <a:p>
            <a:pPr marL="514350" indent="-514350">
              <a:buFont typeface="+mj-lt"/>
              <a:buAutoNum type="arabicPeriod"/>
            </a:pPr>
            <a:r>
              <a:rPr lang="en-US" sz="1700" dirty="0">
                <a:latin typeface="Century Gothic" panose="020B0502020202020204" pitchFamily="34" charset="0"/>
              </a:rPr>
              <a:t>Recognize that goals may change as youth get older and interests broaden this must be reflected in a revision of the ISS and documented in case notes.</a:t>
            </a:r>
          </a:p>
          <a:p>
            <a:pPr marL="514350" indent="-514350">
              <a:buFont typeface="+mj-lt"/>
              <a:buAutoNum type="arabicPeriod"/>
            </a:pPr>
            <a:r>
              <a:rPr lang="en-US" sz="1700" dirty="0">
                <a:latin typeface="Century Gothic" panose="020B0502020202020204" pitchFamily="34" charset="0"/>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 y="153366"/>
            <a:ext cx="7396433" cy="954348"/>
          </a:xfrm>
        </p:spPr>
        <p:txBody>
          <a:bodyPr/>
          <a:lstStyle/>
          <a:p>
            <a:r>
              <a:rPr lang="en-US"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2158376" y="4745941"/>
            <a:ext cx="1047404" cy="1163782"/>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038" y="4437876"/>
            <a:ext cx="1524000" cy="12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1002105" y="2410899"/>
            <a:ext cx="1522094" cy="846200"/>
          </a:xfrm>
          <a:prstGeom prst="rect">
            <a:avLst/>
          </a:prstGeom>
        </p:spPr>
      </p:pic>
      <p:pic>
        <p:nvPicPr>
          <p:cNvPr id="9" name="Picture 56" descr="mrc logo"/>
          <p:cNvPicPr>
            <a:picLocks noChangeAspect="1" noChangeArrowheads="1"/>
          </p:cNvPicPr>
          <p:nvPr/>
        </p:nvPicPr>
        <p:blipFill>
          <a:blip r:embed="rId6" cstate="print"/>
          <a:srcRect/>
          <a:stretch>
            <a:fillRect/>
          </a:stretch>
        </p:blipFill>
        <p:spPr bwMode="auto">
          <a:xfrm>
            <a:off x="6189740" y="2410899"/>
            <a:ext cx="1735543" cy="805735"/>
          </a:xfrm>
          <a:prstGeom prst="rect">
            <a:avLst/>
          </a:prstGeom>
          <a:noFill/>
        </p:spPr>
      </p:pic>
      <p:pic>
        <p:nvPicPr>
          <p:cNvPr id="10" name="Picture 2" descr="C:\Users\marina.r.zhavoronkov\AppData\Local\Microsoft\Windows\Temporary Internet Files\Content.Outlook\T63J9PZC\MASTER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315908" y="2702908"/>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10" y="2993779"/>
            <a:ext cx="1084727" cy="1658939"/>
          </a:xfrm>
          <a:prstGeom prst="rect">
            <a:avLst/>
          </a:prstGeom>
        </p:spPr>
      </p:pic>
      <p:sp>
        <p:nvSpPr>
          <p:cNvPr id="7" name="7-Point Star 6"/>
          <p:cNvSpPr/>
          <p:nvPr/>
        </p:nvSpPr>
        <p:spPr>
          <a:xfrm>
            <a:off x="6381557"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
        <p:nvSpPr>
          <p:cNvPr id="4" name="TextBox 3">
            <a:extLst>
              <a:ext uri="{FF2B5EF4-FFF2-40B4-BE49-F238E27FC236}">
                <a16:creationId xmlns:a16="http://schemas.microsoft.com/office/drawing/2014/main" id="{8817E041-AF68-4E91-1AD0-1DEE0702E64C}"/>
              </a:ext>
            </a:extLst>
          </p:cNvPr>
          <p:cNvSpPr txBox="1"/>
          <p:nvPr/>
        </p:nvSpPr>
        <p:spPr>
          <a:xfrm>
            <a:off x="2524199" y="6306111"/>
            <a:ext cx="5248201" cy="369332"/>
          </a:xfrm>
          <a:prstGeom prst="rect">
            <a:avLst/>
          </a:prstGeom>
          <a:noFill/>
        </p:spPr>
        <p:txBody>
          <a:bodyPr wrap="square" rtlCol="0">
            <a:spAutoFit/>
          </a:bodyPr>
          <a:lstStyle/>
          <a:p>
            <a:r>
              <a:rPr lang="en-US" b="1" dirty="0">
                <a:solidFill>
                  <a:srgbClr val="800080"/>
                </a:solidFill>
                <a:hlinkClick r:id="rId9">
                  <a:extLst>
                    <a:ext uri="{A12FA001-AC4F-418D-AE19-62706E023703}">
                      <ahyp:hlinkClr xmlns:ahyp="http://schemas.microsoft.com/office/drawing/2018/hyperlinkcolor" val="tx"/>
                    </a:ext>
                  </a:extLst>
                </a:hlinkClick>
              </a:rPr>
              <a:t>WIOA Joint Partner </a:t>
            </a:r>
            <a:r>
              <a:rPr lang="en-US" b="1" dirty="0">
                <a:solidFill>
                  <a:schemeClr val="tx2">
                    <a:lumMod val="50000"/>
                    <a:lumOff val="50000"/>
                  </a:schemeClr>
                </a:solidFill>
                <a:hlinkClick r:id="rId9">
                  <a:extLst>
                    <a:ext uri="{A12FA001-AC4F-418D-AE19-62706E023703}">
                      <ahyp:hlinkClr xmlns:ahyp="http://schemas.microsoft.com/office/drawing/2018/hyperlinkcolor" val="tx"/>
                    </a:ext>
                  </a:extLst>
                </a:hlinkClick>
              </a:rPr>
              <a:t>Shared Customers 01.2018</a:t>
            </a:r>
            <a:endParaRPr lang="en-US" b="1" dirty="0">
              <a:solidFill>
                <a:schemeClr val="tx2">
                  <a:lumMod val="50000"/>
                  <a:lumOff val="50000"/>
                </a:schemeClr>
              </a:solidFill>
            </a:endParaRPr>
          </a:p>
        </p:txBody>
      </p:sp>
    </p:spTree>
    <p:extLst>
      <p:ext uri="{BB962C8B-B14F-4D97-AF65-F5344CB8AC3E}">
        <p14:creationId xmlns:p14="http://schemas.microsoft.com/office/powerpoint/2010/main" val="2001067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a:lnSpc>
                <a:spcPct val="100000"/>
              </a:lnSpc>
              <a:buFont typeface="Arial" panose="020B0604020202020204" pitchFamily="34" charset="0"/>
              <a:buChar char="•"/>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a:buFont typeface="Arial" panose="020B0604020202020204" pitchFamily="34" charset="0"/>
              <a:buChar char="•"/>
            </a:pPr>
            <a:r>
              <a:rPr lang="en-US" sz="2000" dirty="0">
                <a:solidFill>
                  <a:schemeClr val="accent6"/>
                </a:solidFill>
                <a:latin typeface="Century Gothic"/>
              </a:rPr>
              <a:t>WIOA provides funding for local areas to offer programs for in-school and out-of-school youth that provide a pathway to attain a GED, </a:t>
            </a:r>
            <a:r>
              <a:rPr lang="en-US" sz="2000" dirty="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41</a:t>
            </a:fld>
            <a:endParaRPr lang="en-US" dirty="0"/>
          </a:p>
        </p:txBody>
      </p:sp>
      <p:sp>
        <p:nvSpPr>
          <p:cNvPr id="5" name="Content Placeholder 3"/>
          <p:cNvSpPr>
            <a:spLocks noGrp="1"/>
          </p:cNvSpPr>
          <p:nvPr>
            <p:ph sz="quarter" idx="10"/>
          </p:nvPr>
        </p:nvSpPr>
        <p:spPr>
          <a:xfrm>
            <a:off x="309032" y="1254211"/>
            <a:ext cx="8229600" cy="5103790"/>
          </a:xfrm>
        </p:spPr>
        <p:txBody>
          <a:bodyPr>
            <a:normAutofit/>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a:t>
            </a:r>
            <a:r>
              <a:rPr lang="en-US" altLang="en-US" sz="2000">
                <a:solidFill>
                  <a:prstClr val="black"/>
                </a:solidFill>
                <a:latin typeface="Century Gothic" panose="020B0502020202020204" pitchFamily="34" charset="0"/>
                <a:hlinkClick r:id="rId3"/>
              </a:rPr>
              <a:t>Page </a:t>
            </a:r>
            <a:endParaRPr lang="en-US" altLang="en-US" sz="200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4"/>
              </a:rPr>
              <a:t>WIOA Youth Program Resources – Workforce GPS </a:t>
            </a:r>
            <a:endParaRPr lang="en-US" altLang="en-US" sz="2000" dirty="0">
              <a:solidFill>
                <a:prstClr val="black"/>
              </a:solidFill>
              <a:latin typeface="Century Gothic" panose="020B0502020202020204" pitchFamily="34" charset="0"/>
            </a:endParaRPr>
          </a:p>
          <a:p>
            <a:pPr marL="450850" lvl="1" indent="0" defTabSz="914400" eaLnBrk="0" fontAlgn="base" hangingPunct="0">
              <a:lnSpc>
                <a:spcPct val="100000"/>
              </a:lnSpc>
              <a:spcBef>
                <a:spcPct val="20000"/>
              </a:spcBef>
              <a:spcAft>
                <a:spcPct val="0"/>
              </a:spcAft>
              <a:buClrTx/>
              <a:buNone/>
            </a:pPr>
            <a:endParaRPr lang="en-US" altLang="en-US" sz="16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5"/>
              </a:rPr>
              <a:t>Massachusetts Career Information System </a:t>
            </a:r>
            <a:endParaRPr lang="en-US" altLang="en-US" sz="2000" dirty="0">
              <a:solidFill>
                <a:prstClr val="black"/>
              </a:solidFill>
              <a:latin typeface="Century Gothic" panose="020B0502020202020204" pitchFamily="34" charset="0"/>
            </a:endParaRPr>
          </a:p>
          <a:p>
            <a:pPr marL="457200" lvl="1"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hlinkClick r:id="rId6"/>
              </a:rPr>
              <a:t>Workforce Innovation and Opportunity Act </a:t>
            </a:r>
            <a:endParaRPr lang="en-US" altLang="en-US" sz="20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hlinkClick r:id="rId7"/>
              </a:rPr>
              <a:t>Workforce Innovation and Opportunity Act: Department of Labor Only – Final Rule </a:t>
            </a:r>
            <a:endParaRPr lang="en-US" altLang="en-US" sz="2000" dirty="0">
              <a:solidFill>
                <a:prstClr val="black"/>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endParaRPr lang="en-US" altLang="en-US" sz="1600" dirty="0">
              <a:solidFill>
                <a:srgbClr val="7F7F7F"/>
              </a:solidFill>
              <a:latin typeface="Century Gothic"/>
            </a:endParaRPr>
          </a:p>
          <a:p>
            <a:pPr marL="292100" defTabSz="914400" eaLnBrk="0" fontAlgn="base" hangingPunct="0">
              <a:lnSpc>
                <a:spcPct val="100000"/>
              </a:lnSpc>
              <a:spcBef>
                <a:spcPct val="20000"/>
              </a:spcBef>
              <a:spcAft>
                <a:spcPct val="0"/>
              </a:spcAft>
              <a:buClrTx/>
            </a:pPr>
            <a:r>
              <a:rPr lang="en-US" altLang="en-US" sz="2000" dirty="0">
                <a:solidFill>
                  <a:schemeClr val="accent6"/>
                </a:solidFill>
                <a:latin typeface="Century Gothic"/>
                <a:hlinkClick r:id="rId8"/>
              </a:rPr>
              <a:t>MassHire list of Issuances and resource</a:t>
            </a:r>
            <a:endParaRPr lang="en-US" altLang="en-US" sz="2000" dirty="0">
              <a:solidFill>
                <a:schemeClr val="accent6"/>
              </a:solidFill>
              <a:latin typeface="Century Gothic"/>
            </a:endParaRPr>
          </a:p>
          <a:p>
            <a:pPr marL="457200" lvl="1" indent="0" defTabSz="914400" eaLnBrk="0" fontAlgn="base" hangingPunct="0">
              <a:lnSpc>
                <a:spcPct val="100000"/>
              </a:lnSpc>
              <a:spcBef>
                <a:spcPct val="20000"/>
              </a:spcBef>
              <a:spcAft>
                <a:spcPct val="0"/>
              </a:spcAft>
              <a:buClrTx/>
              <a:buNone/>
            </a:pPr>
            <a:endParaRPr lang="en-US" sz="1800" dirty="0">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schemeClr val="accent6"/>
                </a:solidFill>
                <a:latin typeface="Century Gothic"/>
                <a:hlinkClick r:id="rId9"/>
              </a:rPr>
              <a:t>Workforce GPS – Yes, WIOA Can!</a:t>
            </a:r>
            <a:endParaRPr lang="en-US" sz="1800" dirty="0">
              <a:latin typeface="Century Gothic" panose="020B0502020202020204" pitchFamily="34" charset="0"/>
            </a:endParaRPr>
          </a:p>
          <a:p>
            <a:pPr marL="292100" defTabSz="914400" eaLnBrk="0" fontAlgn="base" hangingPunct="0">
              <a:lnSpc>
                <a:spcPct val="100000"/>
              </a:lnSpc>
              <a:spcBef>
                <a:spcPct val="20000"/>
              </a:spcBef>
              <a:spcAft>
                <a:spcPct val="0"/>
              </a:spcAft>
              <a:buClrTx/>
              <a:buFont typeface="Courier New" pitchFamily="49" charset="0"/>
              <a:buChar char="o"/>
            </a:pPr>
            <a:endParaRPr lang="en-US" altLang="en-US" sz="2200" dirty="0">
              <a:solidFill>
                <a:srgbClr val="7F7F7F"/>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10000"/>
          </a:bodyPr>
          <a:lstStyle/>
          <a:p>
            <a:pPr defTabSz="914400" fontAlgn="base">
              <a:lnSpc>
                <a:spcPct val="100000"/>
              </a:lnSpc>
              <a:spcBef>
                <a:spcPct val="20000"/>
              </a:spcBef>
              <a:spcAft>
                <a:spcPct val="0"/>
              </a:spcAft>
              <a:buClrTx/>
            </a:pPr>
            <a:r>
              <a:rPr lang="en-US" altLang="en-US" sz="1700" dirty="0">
                <a:solidFill>
                  <a:srgbClr val="000000"/>
                </a:solidFill>
                <a:latin typeface="Century Gothic"/>
              </a:rPr>
              <a:t>US Citizen </a:t>
            </a:r>
            <a:r>
              <a:rPr lang="en-US" altLang="en-US" sz="1700" b="1" dirty="0">
                <a:solidFill>
                  <a:srgbClr val="000000"/>
                </a:solidFill>
                <a:latin typeface="Century Gothic"/>
              </a:rPr>
              <a:t>OR </a:t>
            </a:r>
            <a:r>
              <a:rPr lang="en-US" altLang="en-US" sz="1700" dirty="0">
                <a:solidFill>
                  <a:srgbClr val="000000"/>
                </a:solidFill>
                <a:latin typeface="Century Gothic"/>
              </a:rPr>
              <a:t>Work Eligible </a:t>
            </a:r>
            <a:r>
              <a:rPr lang="en-US" altLang="en-US" sz="1700" b="1" dirty="0">
                <a:solidFill>
                  <a:srgbClr val="000000"/>
                </a:solidFill>
                <a:latin typeface="Century Gothic"/>
              </a:rPr>
              <a:t>AND </a:t>
            </a:r>
            <a:r>
              <a:rPr lang="en-US" altLang="en-US" sz="1700" dirty="0">
                <a:solidFill>
                  <a:srgbClr val="000000"/>
                </a:solidFill>
                <a:latin typeface="Century Gothic"/>
              </a:rPr>
              <a:t>Selective Service Compliant</a:t>
            </a:r>
            <a:r>
              <a:rPr lang="en-US" altLang="en-US" sz="1700" b="1" dirty="0">
                <a:solidFill>
                  <a:srgbClr val="000000"/>
                </a:solidFill>
                <a:latin typeface="Century Gothic"/>
              </a:rPr>
              <a:t> AND</a:t>
            </a:r>
          </a:p>
          <a:p>
            <a:pPr defTabSz="914400" fontAlgn="base">
              <a:lnSpc>
                <a:spcPct val="100000"/>
              </a:lnSpc>
              <a:spcBef>
                <a:spcPct val="20000"/>
              </a:spcBef>
              <a:spcAft>
                <a:spcPct val="0"/>
              </a:spcAft>
              <a:buClrTx/>
            </a:pPr>
            <a:r>
              <a:rPr lang="en-US" altLang="en-US" sz="1700" dirty="0">
                <a:solidFill>
                  <a:srgbClr val="000000"/>
                </a:solidFill>
                <a:latin typeface="Century Gothic"/>
              </a:rPr>
              <a:t>Not attending school </a:t>
            </a:r>
            <a:r>
              <a:rPr lang="en-US" altLang="en-US" sz="1700" b="1" dirty="0">
                <a:solidFill>
                  <a:srgbClr val="000000"/>
                </a:solidFill>
                <a:latin typeface="Century Gothic"/>
              </a:rPr>
              <a:t>AND</a:t>
            </a:r>
          </a:p>
          <a:p>
            <a:pPr lvl="0" defTabSz="914400" fontAlgn="base">
              <a:lnSpc>
                <a:spcPct val="100000"/>
              </a:lnSpc>
              <a:spcBef>
                <a:spcPct val="20000"/>
              </a:spcBef>
              <a:spcAft>
                <a:spcPct val="0"/>
              </a:spcAft>
              <a:buClrTx/>
            </a:pPr>
            <a:r>
              <a:rPr lang="en-US" altLang="en-US" sz="1700" dirty="0">
                <a:solidFill>
                  <a:srgbClr val="000000"/>
                </a:solidFill>
                <a:latin typeface="Century Gothic"/>
              </a:rPr>
              <a:t>16 - 24 years at the time of enrollment </a:t>
            </a:r>
            <a:r>
              <a:rPr lang="en-US" altLang="en-US" sz="1700" b="1" dirty="0">
                <a:solidFill>
                  <a:srgbClr val="000000"/>
                </a:solidFill>
                <a:latin typeface="Century Gothic"/>
              </a:rPr>
              <a:t>AND</a:t>
            </a:r>
            <a:r>
              <a:rPr lang="en-US" altLang="en-US" sz="1700" dirty="0">
                <a:solidFill>
                  <a:srgbClr val="000000"/>
                </a:solidFill>
                <a:latin typeface="Century Gothic"/>
              </a:rPr>
              <a:t>,</a:t>
            </a:r>
          </a:p>
          <a:p>
            <a:pPr lvl="0" defTabSz="914400" fontAlgn="base">
              <a:lnSpc>
                <a:spcPct val="100000"/>
              </a:lnSpc>
              <a:spcBef>
                <a:spcPct val="20000"/>
              </a:spcBef>
              <a:spcAft>
                <a:spcPct val="0"/>
              </a:spcAft>
              <a:buClrTx/>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Within the age of compulsory school* attendance, but has not attended school for at least the most recent complete school year calendar quarter </a:t>
            </a:r>
            <a:r>
              <a:rPr lang="en-US" altLang="en-US" sz="17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HS Grad/</a:t>
            </a:r>
            <a:r>
              <a:rPr lang="en-US" altLang="en-US" sz="1700" dirty="0" err="1">
                <a:solidFill>
                  <a:srgbClr val="000000"/>
                </a:solidFill>
                <a:latin typeface="Century Gothic"/>
              </a:rPr>
              <a:t>HiSET</a:t>
            </a:r>
            <a:r>
              <a:rPr lang="en-US" altLang="en-US" sz="1700" dirty="0">
                <a:solidFill>
                  <a:srgbClr val="000000"/>
                </a:solidFill>
                <a:latin typeface="Century Gothic"/>
              </a:rPr>
              <a:t> who is </a:t>
            </a:r>
            <a:r>
              <a:rPr lang="en-US" altLang="en-US" sz="1700" i="1" u="sng" dirty="0">
                <a:solidFill>
                  <a:srgbClr val="000000"/>
                </a:solidFill>
                <a:latin typeface="Century Gothic"/>
              </a:rPr>
              <a:t>low-income</a:t>
            </a:r>
            <a:r>
              <a:rPr lang="en-US" altLang="en-US" sz="17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offender </a:t>
            </a:r>
            <a:r>
              <a:rPr lang="en-US" altLang="en-US" sz="1700" b="1" dirty="0">
                <a:solidFill>
                  <a:srgbClr val="000000"/>
                </a:solidFill>
                <a:latin typeface="Century Gothic"/>
              </a:rPr>
              <a:t> </a:t>
            </a:r>
            <a:endParaRPr lang="en-US" altLang="en-US" sz="17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individual with a disability  </a:t>
            </a:r>
            <a:r>
              <a:rPr lang="en-US" altLang="en-US" sz="17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i="1" u="sng" dirty="0">
                <a:solidFill>
                  <a:srgbClr val="000000"/>
                </a:solidFill>
                <a:latin typeface="Century Gothic"/>
              </a:rPr>
              <a:t>Low-income</a:t>
            </a:r>
            <a:r>
              <a:rPr lang="en-US" altLang="en-US" sz="17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Majority of OSY are not required to be low-income to be eligible for WIOA services.</a:t>
            </a:r>
          </a:p>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dropout</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graduate that has a disability</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an offender</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10000"/>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16 - 24 years old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recipient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a:t>
            </a:r>
            <a:r>
              <a:rPr lang="en-US" sz="1900" dirty="0" err="1">
                <a:latin typeface="Century Gothic"/>
              </a:rPr>
              <a:t>HiSET</a:t>
            </a:r>
            <a:r>
              <a:rPr lang="en-US" sz="1900" dirty="0">
                <a:latin typeface="Century Gothic"/>
              </a:rPr>
              <a:t> recipient that is an English language learner and does not have any of the other 7 OSY barriers.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high school graduate or a </a:t>
            </a:r>
            <a:r>
              <a:rPr lang="en-US" sz="1900" dirty="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US Citizenship OR Work Eligible AND Selective Service Compliance</a:t>
            </a:r>
          </a:p>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In School AND 14 - 21 years old </a:t>
            </a:r>
          </a:p>
          <a:p>
            <a:pPr marL="342900" lvl="0" indent="-342900" defTabSz="914400" fontAlgn="base">
              <a:lnSpc>
                <a:spcPct val="100000"/>
              </a:lnSpc>
              <a:spcBef>
                <a:spcPct val="20000"/>
              </a:spcBef>
              <a:spcAft>
                <a:spcPct val="0"/>
              </a:spcAft>
              <a:buClrTx/>
              <a:buFont typeface="Arial" pitchFamily="34" charset="0"/>
              <a:buChar char="•"/>
            </a:pPr>
            <a:r>
              <a:rPr lang="en-US" altLang="en-US" sz="1600" u="sng" dirty="0">
                <a:solidFill>
                  <a:srgbClr val="223651"/>
                </a:solidFill>
                <a:latin typeface="Century Gothic"/>
              </a:rPr>
              <a:t>Low Income</a:t>
            </a:r>
          </a:p>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Basic skills deficient</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English language learner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An offender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Individual with a Disability </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Requires additional assistance to enter or </a:t>
            </a:r>
            <a:br>
              <a:rPr lang="en-US" altLang="en-US" sz="1600" dirty="0">
                <a:solidFill>
                  <a:srgbClr val="223651"/>
                </a:solidFill>
                <a:latin typeface="Century Gothic"/>
              </a:rPr>
            </a:br>
            <a:r>
              <a:rPr lang="en-US" altLang="en-US" sz="1600" dirty="0">
                <a:solidFill>
                  <a:srgbClr val="223651"/>
                </a:solidFill>
                <a:latin typeface="Century Gothic"/>
              </a:rPr>
              <a:t>complete an educational program or to secure or hold employment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a:t>
            </a:r>
            <a:r>
              <a:rPr lang="en-US" altLang="en-US" sz="1600" i="1" dirty="0">
                <a:solidFill>
                  <a:srgbClr val="223651"/>
                </a:solidFill>
                <a:latin typeface="Century Gothic"/>
              </a:rPr>
              <a:t>not more than 5% allowed</a:t>
            </a:r>
            <a:r>
              <a:rPr lang="en-US" altLang="en-US" sz="1600" dirty="0">
                <a:solidFill>
                  <a:srgbClr val="223651"/>
                </a:solidFill>
                <a:latin typeface="Century Gothic"/>
              </a:rPr>
              <a:t> using this item)</a:t>
            </a:r>
          </a:p>
          <a:p>
            <a:endParaRPr lang="en-US" dirty="0"/>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A WIOA youth participant will be considered </a:t>
            </a:r>
            <a:r>
              <a:rPr lang="en-US" altLang="en-US" sz="1600" u="sng" dirty="0">
                <a:solidFill>
                  <a:prstClr val="black"/>
                </a:solidFill>
                <a:latin typeface="Century Gothic"/>
              </a:rPr>
              <a:t>Low Income </a:t>
            </a:r>
            <a:r>
              <a:rPr lang="en-US" altLang="en-US" sz="1600" dirty="0">
                <a:solidFill>
                  <a:prstClr val="black"/>
                </a:solidFill>
                <a:latin typeface="Century Gothic"/>
              </a:rPr>
              <a:t>if any of the following are true:</a:t>
            </a: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reside in a </a:t>
            </a:r>
            <a:r>
              <a:rPr lang="en-US" altLang="en-US" sz="16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a:t>
            </a:r>
            <a:r>
              <a:rPr lang="en-US" altLang="en-US" sz="1600" b="1" i="1" dirty="0">
                <a:solidFill>
                  <a:prstClr val="black"/>
                </a:solidFill>
                <a:latin typeface="Century Gothic"/>
              </a:rPr>
              <a:t>in school </a:t>
            </a:r>
            <a:r>
              <a:rPr lang="en-US" altLang="en-US" sz="1600" dirty="0">
                <a:solidFill>
                  <a:prstClr val="black"/>
                </a:solidFill>
                <a:latin typeface="Century Gothic"/>
              </a:rPr>
              <a:t>and on a free or reduced lunch program  </a:t>
            </a:r>
            <a:endParaRPr lang="en-US" altLang="en-US" sz="20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ac0d5e7e2f122f0ebc41156773b632d0">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20535d2a2631470249542c56de5b31c"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B05640E2-27C5-4ECA-BCD8-2277F2081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B6F58D-DE44-40EB-A1B9-E326BEC359DE}">
  <ds:schemaRefs>
    <ds:schemaRef ds:uri="http://schemas.microsoft.com/sharepoint/v3/contenttype/forms"/>
  </ds:schemaRefs>
</ds:datastoreItem>
</file>

<file path=customXml/itemProps3.xml><?xml version="1.0" encoding="utf-8"?>
<ds:datastoreItem xmlns:ds="http://schemas.openxmlformats.org/officeDocument/2006/customXml" ds:itemID="{9DC3E8B1-4D37-4410-9E95-DB4F53C94393}">
  <ds:schemaRefs>
    <ds:schemaRef ds:uri="57c4ec8b-a22b-49c8-bff1-1ccfcb8122c5"/>
    <ds:schemaRef ds:uri="67c3c36e-fc25-4c3d-aaae-22fd2ed055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10795</TotalTime>
  <Words>4800</Words>
  <Application>Microsoft Office PowerPoint</Application>
  <PresentationFormat>On-screen Show (4:3)</PresentationFormat>
  <Paragraphs>545</Paragraphs>
  <Slides>41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Cambria</vt:lpstr>
      <vt:lpstr>Century Gothic</vt:lpstr>
      <vt:lpstr>Courier New</vt:lpstr>
      <vt:lpstr>Lucida Grande</vt:lpstr>
      <vt:lpstr>Wingdings</vt: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WIOA Eligibility Documentation in a Virtual Environment - 100 DCS 18.111</vt:lpstr>
      <vt:lpstr>Applicant Statement</vt:lpstr>
      <vt:lpstr>Examples of Acceptable  Source Documentation  </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1220</cp:revision>
  <cp:lastPrinted>2019-12-10T15:56:46Z</cp:lastPrinted>
  <dcterms:created xsi:type="dcterms:W3CDTF">2018-04-17T17:15:10Z</dcterms:created>
  <dcterms:modified xsi:type="dcterms:W3CDTF">2024-07-01T12:00:49Z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