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9" r:id="rId5"/>
  </p:sldMasterIdLst>
  <p:notesMasterIdLst>
    <p:notesMasterId r:id="rId48"/>
  </p:notesMasterIdLst>
  <p:handoutMasterIdLst>
    <p:handoutMasterId r:id="rId49"/>
  </p:handoutMasterIdLst>
  <p:sldIdLst>
    <p:sldId id="358" r:id="rId6"/>
    <p:sldId id="359" r:id="rId7"/>
    <p:sldId id="288" r:id="rId8"/>
    <p:sldId id="360" r:id="rId9"/>
    <p:sldId id="289" r:id="rId10"/>
    <p:sldId id="290" r:id="rId11"/>
    <p:sldId id="291" r:id="rId12"/>
    <p:sldId id="292" r:id="rId13"/>
    <p:sldId id="293" r:id="rId14"/>
    <p:sldId id="294" r:id="rId15"/>
    <p:sldId id="295" r:id="rId16"/>
    <p:sldId id="296" r:id="rId17"/>
    <p:sldId id="332" r:id="rId18"/>
    <p:sldId id="346" r:id="rId19"/>
    <p:sldId id="338" r:id="rId20"/>
    <p:sldId id="297" r:id="rId21"/>
    <p:sldId id="344" r:id="rId22"/>
    <p:sldId id="345" r:id="rId23"/>
    <p:sldId id="321" r:id="rId24"/>
    <p:sldId id="310" r:id="rId25"/>
    <p:sldId id="324" r:id="rId26"/>
    <p:sldId id="308" r:id="rId27"/>
    <p:sldId id="331" r:id="rId28"/>
    <p:sldId id="357" r:id="rId29"/>
    <p:sldId id="351" r:id="rId30"/>
    <p:sldId id="342" r:id="rId31"/>
    <p:sldId id="339" r:id="rId32"/>
    <p:sldId id="352" r:id="rId33"/>
    <p:sldId id="353" r:id="rId34"/>
    <p:sldId id="318" r:id="rId35"/>
    <p:sldId id="319" r:id="rId36"/>
    <p:sldId id="361" r:id="rId37"/>
    <p:sldId id="362" r:id="rId38"/>
    <p:sldId id="356" r:id="rId39"/>
    <p:sldId id="355" r:id="rId40"/>
    <p:sldId id="349" r:id="rId41"/>
    <p:sldId id="303" r:id="rId42"/>
    <p:sldId id="335" r:id="rId43"/>
    <p:sldId id="316" r:id="rId44"/>
    <p:sldId id="301" r:id="rId45"/>
    <p:sldId id="278" r:id="rId46"/>
    <p:sldId id="333" r:id="rId4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dhard, Sacha (EOL)" initials="SS(" lastIdx="0" clrIdx="0">
    <p:extLst>
      <p:ext uri="{19B8F6BF-5375-455C-9EA6-DF929625EA0E}">
        <p15:presenceInfo xmlns:p15="http://schemas.microsoft.com/office/powerpoint/2012/main" userId="S-1-5-21-1658530693-61222013-1235820382-52901" providerId="AD"/>
      </p:ext>
    </p:extLst>
  </p:cmAuthor>
  <p:cmAuthor id="2" name="Stadhard, Sacha (EOL)" initials="S(" lastIdx="3" clrIdx="1">
    <p:extLst>
      <p:ext uri="{19B8F6BF-5375-455C-9EA6-DF929625EA0E}">
        <p15:presenceInfo xmlns:p15="http://schemas.microsoft.com/office/powerpoint/2012/main" userId="S::sacha.stadhard@detma.org::fba5cd91-7722-40f5-88cf-02dbb42025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1D1DFF"/>
    <a:srgbClr val="223651"/>
    <a:srgbClr val="139876"/>
    <a:srgbClr val="7D3379"/>
    <a:srgbClr val="53A4CF"/>
    <a:srgbClr val="112638"/>
    <a:srgbClr val="45A78E"/>
    <a:srgbClr val="042B4A"/>
    <a:srgbClr val="4264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829E4-BB6B-4542-A7B7-49BCCAB13CB7}" v="216" dt="2026-06-02T15:39:21.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snapToObjects="1">
      <p:cViewPr>
        <p:scale>
          <a:sx n="100" d="100"/>
          <a:sy n="100" d="100"/>
        </p:scale>
        <p:origin x="198" y="78"/>
      </p:cViewPr>
      <p:guideLst>
        <p:guide orient="horz" pos="2160"/>
        <p:guide pos="2880"/>
      </p:guideLst>
    </p:cSldViewPr>
  </p:slideViewPr>
  <p:outlineViewPr>
    <p:cViewPr>
      <p:scale>
        <a:sx n="33" d="100"/>
        <a:sy n="33" d="100"/>
      </p:scale>
      <p:origin x="0" y="-38178"/>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F3D601-B916-4B7F-913F-8AF10D10D57D}" type="doc">
      <dgm:prSet loTypeId="urn:microsoft.com/office/officeart/2005/8/layout/arrow2" loCatId="process" qsTypeId="urn:microsoft.com/office/officeart/2005/8/quickstyle/3d1" qsCatId="3D" csTypeId="urn:microsoft.com/office/officeart/2005/8/colors/accent1_5" csCatId="accent1" phldr="1"/>
      <dgm:spPr/>
    </dgm:pt>
    <dgm:pt modelId="{4745C99A-5E03-4F74-BF39-5BB32E7D95A0}">
      <dgm:prSet phldrT="[Text]"/>
      <dgm:spPr/>
      <dgm:t>
        <a:bodyPr/>
        <a:lstStyle/>
        <a:p>
          <a:r>
            <a:rPr lang="en-US" dirty="0">
              <a:solidFill>
                <a:schemeClr val="accent6"/>
              </a:solidFill>
              <a:latin typeface="Arial" panose="020B0604020202020204" pitchFamily="34" charset="0"/>
              <a:cs typeface="Arial" panose="020B0604020202020204" pitchFamily="34" charset="0"/>
            </a:rPr>
            <a:t>Education</a:t>
          </a:r>
          <a:r>
            <a:rPr lang="en-US" dirty="0">
              <a:solidFill>
                <a:srgbClr val="FFC000"/>
              </a:solidFill>
              <a:latin typeface="Cambria" panose="02040503050406030204" pitchFamily="18" charset="0"/>
            </a:rPr>
            <a:t> </a:t>
          </a:r>
          <a:r>
            <a:rPr lang="en-US" dirty="0">
              <a:solidFill>
                <a:srgbClr val="FFC000"/>
              </a:solidFill>
            </a:rPr>
            <a:t>	</a:t>
          </a:r>
        </a:p>
      </dgm:t>
    </dgm:pt>
    <dgm:pt modelId="{617693CA-D781-4DD8-8F5A-B6DE3E254E30}" type="parTrans" cxnId="{E5729C80-5071-4789-BBBE-87AFDEDFBE35}">
      <dgm:prSet/>
      <dgm:spPr/>
      <dgm:t>
        <a:bodyPr/>
        <a:lstStyle/>
        <a:p>
          <a:endParaRPr lang="en-US">
            <a:solidFill>
              <a:srgbClr val="FFC000"/>
            </a:solidFill>
          </a:endParaRPr>
        </a:p>
      </dgm:t>
    </dgm:pt>
    <dgm:pt modelId="{7B35276B-E1D7-49B6-A26B-328E04E02B27}" type="sibTrans" cxnId="{E5729C80-5071-4789-BBBE-87AFDEDFBE35}">
      <dgm:prSet/>
      <dgm:spPr/>
      <dgm:t>
        <a:bodyPr/>
        <a:lstStyle/>
        <a:p>
          <a:endParaRPr lang="en-US">
            <a:solidFill>
              <a:srgbClr val="FFC000"/>
            </a:solidFill>
          </a:endParaRPr>
        </a:p>
      </dgm:t>
    </dgm:pt>
    <dgm:pt modelId="{87FA8DF4-E82D-4FD5-B4DF-E09DF8920901}">
      <dgm:prSet phldrT="[Text]"/>
      <dgm:spPr/>
      <dgm:t>
        <a:bodyPr/>
        <a:lstStyle/>
        <a:p>
          <a:r>
            <a:rPr lang="en-US" dirty="0">
              <a:solidFill>
                <a:schemeClr val="accent6"/>
              </a:solidFill>
              <a:latin typeface="Arial" panose="020B0604020202020204" pitchFamily="34" charset="0"/>
              <a:cs typeface="Arial" panose="020B0604020202020204" pitchFamily="34" charset="0"/>
            </a:rPr>
            <a:t>Training</a:t>
          </a:r>
          <a:r>
            <a:rPr lang="en-US" dirty="0">
              <a:solidFill>
                <a:srgbClr val="FFC000"/>
              </a:solidFill>
              <a:latin typeface="Cambria" panose="02040503050406030204" pitchFamily="18" charset="0"/>
            </a:rPr>
            <a:t> </a:t>
          </a:r>
        </a:p>
      </dgm:t>
    </dgm:pt>
    <dgm:pt modelId="{997C2135-A496-488E-8A3F-C6898569DB8C}" type="parTrans" cxnId="{BE80A8E2-AF27-49D2-B14C-24B95306B686}">
      <dgm:prSet/>
      <dgm:spPr/>
      <dgm:t>
        <a:bodyPr/>
        <a:lstStyle/>
        <a:p>
          <a:endParaRPr lang="en-US">
            <a:solidFill>
              <a:srgbClr val="FFC000"/>
            </a:solidFill>
          </a:endParaRPr>
        </a:p>
      </dgm:t>
    </dgm:pt>
    <dgm:pt modelId="{7F40256D-7C52-4555-9030-ABB1E08E7CDE}" type="sibTrans" cxnId="{BE80A8E2-AF27-49D2-B14C-24B95306B686}">
      <dgm:prSet/>
      <dgm:spPr/>
      <dgm:t>
        <a:bodyPr/>
        <a:lstStyle/>
        <a:p>
          <a:endParaRPr lang="en-US">
            <a:solidFill>
              <a:srgbClr val="FFC000"/>
            </a:solidFill>
          </a:endParaRPr>
        </a:p>
      </dgm:t>
    </dgm:pt>
    <dgm:pt modelId="{D7B8F8D8-708B-4F0B-B8EC-F3AD7BDB8E33}">
      <dgm:prSet phldrT="[Text]"/>
      <dgm:spPr/>
      <dgm:t>
        <a:bodyPr/>
        <a:lstStyle/>
        <a:p>
          <a:r>
            <a:rPr lang="en-US" dirty="0">
              <a:solidFill>
                <a:schemeClr val="accent6"/>
              </a:solidFill>
              <a:latin typeface="Arial" panose="020B0604020202020204" pitchFamily="34" charset="0"/>
              <a:cs typeface="Arial" panose="020B0604020202020204" pitchFamily="34" charset="0"/>
            </a:rPr>
            <a:t>Support</a:t>
          </a:r>
          <a:r>
            <a:rPr lang="en-US" dirty="0">
              <a:solidFill>
                <a:schemeClr val="accent6"/>
              </a:solidFill>
              <a:latin typeface="Cambria" panose="02040503050406030204" pitchFamily="18" charset="0"/>
            </a:rPr>
            <a:t> </a:t>
          </a:r>
          <a:r>
            <a:rPr lang="en-US" dirty="0">
              <a:solidFill>
                <a:schemeClr val="accent6"/>
              </a:solidFill>
              <a:latin typeface="Arial" panose="020B0604020202020204" pitchFamily="34" charset="0"/>
              <a:cs typeface="Arial" panose="020B0604020202020204" pitchFamily="34" charset="0"/>
            </a:rPr>
            <a:t>Services</a:t>
          </a:r>
          <a:r>
            <a:rPr lang="en-US" dirty="0">
              <a:solidFill>
                <a:schemeClr val="accent6"/>
              </a:solidFill>
              <a:latin typeface="Cambria" panose="02040503050406030204" pitchFamily="18" charset="0"/>
            </a:rPr>
            <a:t>  </a:t>
          </a:r>
        </a:p>
      </dgm:t>
    </dgm:pt>
    <dgm:pt modelId="{8FE035D5-F94E-4D39-93CF-8390C3725EA7}" type="parTrans" cxnId="{8F48A112-8AD0-42B5-B2FD-F4C5B340CF36}">
      <dgm:prSet/>
      <dgm:spPr/>
      <dgm:t>
        <a:bodyPr/>
        <a:lstStyle/>
        <a:p>
          <a:endParaRPr lang="en-US">
            <a:solidFill>
              <a:srgbClr val="FFC000"/>
            </a:solidFill>
          </a:endParaRPr>
        </a:p>
      </dgm:t>
    </dgm:pt>
    <dgm:pt modelId="{C23F539B-8793-4DB7-B3DC-E4EA099A7057}" type="sibTrans" cxnId="{8F48A112-8AD0-42B5-B2FD-F4C5B340CF36}">
      <dgm:prSet/>
      <dgm:spPr/>
      <dgm:t>
        <a:bodyPr/>
        <a:lstStyle/>
        <a:p>
          <a:endParaRPr lang="en-US">
            <a:solidFill>
              <a:srgbClr val="FFC000"/>
            </a:solidFill>
          </a:endParaRPr>
        </a:p>
      </dgm:t>
    </dgm:pt>
    <dgm:pt modelId="{F51358BE-2EBC-45A3-B281-3BBB3DFB80EF}" type="pres">
      <dgm:prSet presAssocID="{B0F3D601-B916-4B7F-913F-8AF10D10D57D}" presName="arrowDiagram" presStyleCnt="0">
        <dgm:presLayoutVars>
          <dgm:chMax val="5"/>
          <dgm:dir/>
          <dgm:resizeHandles val="exact"/>
        </dgm:presLayoutVars>
      </dgm:prSet>
      <dgm:spPr/>
    </dgm:pt>
    <dgm:pt modelId="{B129565E-CE6B-4272-ABDF-966D91C63D59}" type="pres">
      <dgm:prSet presAssocID="{B0F3D601-B916-4B7F-913F-8AF10D10D57D}" presName="arrow" presStyleLbl="bgShp" presStyleIdx="0" presStyleCnt="1" custScaleX="104165" custScaleY="96752" custLinFactNeighborX="800"/>
      <dgm:spPr>
        <a:solidFill>
          <a:schemeClr val="accent5">
            <a:lumMod val="40000"/>
            <a:lumOff val="60000"/>
          </a:schemeClr>
        </a:solidFill>
      </dgm:spPr>
    </dgm:pt>
    <dgm:pt modelId="{D3736C8D-8E5C-4330-9F97-8F951A3A60E2}" type="pres">
      <dgm:prSet presAssocID="{B0F3D601-B916-4B7F-913F-8AF10D10D57D}" presName="arrowDiagram3" presStyleCnt="0"/>
      <dgm:spPr/>
    </dgm:pt>
    <dgm:pt modelId="{88185BB5-4D4B-428A-B338-7D2CB5CE8AA8}" type="pres">
      <dgm:prSet presAssocID="{4745C99A-5E03-4F74-BF39-5BB32E7D95A0}" presName="bullet3a" presStyleLbl="node1" presStyleIdx="0" presStyleCnt="3"/>
      <dgm:spPr>
        <a:solidFill>
          <a:schemeClr val="accent2">
            <a:lumMod val="75000"/>
          </a:schemeClr>
        </a:solidFill>
      </dgm:spPr>
    </dgm:pt>
    <dgm:pt modelId="{55CAA47A-21C5-4383-8808-93E2D67BF2A7}" type="pres">
      <dgm:prSet presAssocID="{4745C99A-5E03-4F74-BF39-5BB32E7D95A0}" presName="textBox3a" presStyleLbl="revTx" presStyleIdx="0" presStyleCnt="3" custLinFactNeighborX="4213" custLinFactNeighborY="13679">
        <dgm:presLayoutVars>
          <dgm:bulletEnabled val="1"/>
        </dgm:presLayoutVars>
      </dgm:prSet>
      <dgm:spPr/>
    </dgm:pt>
    <dgm:pt modelId="{4E6D6EBB-650C-43A6-8E65-1194964F572F}" type="pres">
      <dgm:prSet presAssocID="{87FA8DF4-E82D-4FD5-B4DF-E09DF8920901}" presName="bullet3b" presStyleLbl="node1" presStyleIdx="1" presStyleCnt="3"/>
      <dgm:spPr>
        <a:solidFill>
          <a:schemeClr val="accent2">
            <a:lumMod val="75000"/>
          </a:schemeClr>
        </a:solidFill>
      </dgm:spPr>
    </dgm:pt>
    <dgm:pt modelId="{E58EFF5A-172E-435B-8FAA-C165C556A08E}" type="pres">
      <dgm:prSet presAssocID="{87FA8DF4-E82D-4FD5-B4DF-E09DF8920901}" presName="textBox3b" presStyleLbl="revTx" presStyleIdx="1" presStyleCnt="3" custAng="10800000" custFlipVert="1" custScaleY="47716" custLinFactNeighborX="4410" custLinFactNeighborY="-11018">
        <dgm:presLayoutVars>
          <dgm:bulletEnabled val="1"/>
        </dgm:presLayoutVars>
      </dgm:prSet>
      <dgm:spPr/>
    </dgm:pt>
    <dgm:pt modelId="{58C320B2-08C9-4AA6-8C7E-F4AC161D1EC5}" type="pres">
      <dgm:prSet presAssocID="{D7B8F8D8-708B-4F0B-B8EC-F3AD7BDB8E33}" presName="bullet3c" presStyleLbl="node1" presStyleIdx="2" presStyleCnt="3"/>
      <dgm:spPr>
        <a:solidFill>
          <a:schemeClr val="accent1">
            <a:lumMod val="50000"/>
          </a:schemeClr>
        </a:solidFill>
      </dgm:spPr>
    </dgm:pt>
    <dgm:pt modelId="{BD0661E5-EAED-4D0B-A5A9-26B0EDDC8AE0}" type="pres">
      <dgm:prSet presAssocID="{D7B8F8D8-708B-4F0B-B8EC-F3AD7BDB8E33}" presName="textBox3c" presStyleLbl="revTx" presStyleIdx="2" presStyleCnt="3" custScaleY="30104" custLinFactNeighborX="-7304" custLinFactNeighborY="-18825">
        <dgm:presLayoutVars>
          <dgm:bulletEnabled val="1"/>
        </dgm:presLayoutVars>
      </dgm:prSet>
      <dgm:spPr/>
    </dgm:pt>
  </dgm:ptLst>
  <dgm:cxnLst>
    <dgm:cxn modelId="{8F48A112-8AD0-42B5-B2FD-F4C5B340CF36}" srcId="{B0F3D601-B916-4B7F-913F-8AF10D10D57D}" destId="{D7B8F8D8-708B-4F0B-B8EC-F3AD7BDB8E33}" srcOrd="2" destOrd="0" parTransId="{8FE035D5-F94E-4D39-93CF-8390C3725EA7}" sibTransId="{C23F539B-8793-4DB7-B3DC-E4EA099A7057}"/>
    <dgm:cxn modelId="{4464463A-1325-415A-97E2-E51F946370FD}" type="presOf" srcId="{87FA8DF4-E82D-4FD5-B4DF-E09DF8920901}" destId="{E58EFF5A-172E-435B-8FAA-C165C556A08E}" srcOrd="0" destOrd="0" presId="urn:microsoft.com/office/officeart/2005/8/layout/arrow2"/>
    <dgm:cxn modelId="{E5729C80-5071-4789-BBBE-87AFDEDFBE35}" srcId="{B0F3D601-B916-4B7F-913F-8AF10D10D57D}" destId="{4745C99A-5E03-4F74-BF39-5BB32E7D95A0}" srcOrd="0" destOrd="0" parTransId="{617693CA-D781-4DD8-8F5A-B6DE3E254E30}" sibTransId="{7B35276B-E1D7-49B6-A26B-328E04E02B27}"/>
    <dgm:cxn modelId="{25310B96-0171-49B1-A0C3-3FF61D8EF014}" type="presOf" srcId="{D7B8F8D8-708B-4F0B-B8EC-F3AD7BDB8E33}" destId="{BD0661E5-EAED-4D0B-A5A9-26B0EDDC8AE0}" srcOrd="0" destOrd="0" presId="urn:microsoft.com/office/officeart/2005/8/layout/arrow2"/>
    <dgm:cxn modelId="{B069A5A9-CAF4-4B85-B63D-B205752AE159}" type="presOf" srcId="{4745C99A-5E03-4F74-BF39-5BB32E7D95A0}" destId="{55CAA47A-21C5-4383-8808-93E2D67BF2A7}" srcOrd="0" destOrd="0" presId="urn:microsoft.com/office/officeart/2005/8/layout/arrow2"/>
    <dgm:cxn modelId="{3B9C6CB2-C96E-4390-AD7D-31D3464B991C}" type="presOf" srcId="{B0F3D601-B916-4B7F-913F-8AF10D10D57D}" destId="{F51358BE-2EBC-45A3-B281-3BBB3DFB80EF}" srcOrd="0" destOrd="0" presId="urn:microsoft.com/office/officeart/2005/8/layout/arrow2"/>
    <dgm:cxn modelId="{BE80A8E2-AF27-49D2-B14C-24B95306B686}" srcId="{B0F3D601-B916-4B7F-913F-8AF10D10D57D}" destId="{87FA8DF4-E82D-4FD5-B4DF-E09DF8920901}" srcOrd="1" destOrd="0" parTransId="{997C2135-A496-488E-8A3F-C6898569DB8C}" sibTransId="{7F40256D-7C52-4555-9030-ABB1E08E7CDE}"/>
    <dgm:cxn modelId="{91CB9058-0FC9-4DC1-BC0D-AD7084D0B791}" type="presParOf" srcId="{F51358BE-2EBC-45A3-B281-3BBB3DFB80EF}" destId="{B129565E-CE6B-4272-ABDF-966D91C63D59}" srcOrd="0" destOrd="0" presId="urn:microsoft.com/office/officeart/2005/8/layout/arrow2"/>
    <dgm:cxn modelId="{7D40EE01-935C-45C7-8384-CACC0479F41B}" type="presParOf" srcId="{F51358BE-2EBC-45A3-B281-3BBB3DFB80EF}" destId="{D3736C8D-8E5C-4330-9F97-8F951A3A60E2}" srcOrd="1" destOrd="0" presId="urn:microsoft.com/office/officeart/2005/8/layout/arrow2"/>
    <dgm:cxn modelId="{401EB518-A954-47E4-99F3-D73A6A6B8616}" type="presParOf" srcId="{D3736C8D-8E5C-4330-9F97-8F951A3A60E2}" destId="{88185BB5-4D4B-428A-B338-7D2CB5CE8AA8}" srcOrd="0" destOrd="0" presId="urn:microsoft.com/office/officeart/2005/8/layout/arrow2"/>
    <dgm:cxn modelId="{A70D4885-558D-4994-A60C-F16161787688}" type="presParOf" srcId="{D3736C8D-8E5C-4330-9F97-8F951A3A60E2}" destId="{55CAA47A-21C5-4383-8808-93E2D67BF2A7}" srcOrd="1" destOrd="0" presId="urn:microsoft.com/office/officeart/2005/8/layout/arrow2"/>
    <dgm:cxn modelId="{920256B7-B40D-4ACD-8A5F-52F038B07789}" type="presParOf" srcId="{D3736C8D-8E5C-4330-9F97-8F951A3A60E2}" destId="{4E6D6EBB-650C-43A6-8E65-1194964F572F}" srcOrd="2" destOrd="0" presId="urn:microsoft.com/office/officeart/2005/8/layout/arrow2"/>
    <dgm:cxn modelId="{BD012A79-1E2A-4AB9-BC12-94AC62EFDBE0}" type="presParOf" srcId="{D3736C8D-8E5C-4330-9F97-8F951A3A60E2}" destId="{E58EFF5A-172E-435B-8FAA-C165C556A08E}" srcOrd="3" destOrd="0" presId="urn:microsoft.com/office/officeart/2005/8/layout/arrow2"/>
    <dgm:cxn modelId="{78CADC40-D3F5-4DCA-A8BB-538E6C7D0CA5}" type="presParOf" srcId="{D3736C8D-8E5C-4330-9F97-8F951A3A60E2}" destId="{58C320B2-08C9-4AA6-8C7E-F4AC161D1EC5}" srcOrd="4" destOrd="0" presId="urn:microsoft.com/office/officeart/2005/8/layout/arrow2"/>
    <dgm:cxn modelId="{4DC00699-58B5-454B-B42C-14B8E8946AE9}" type="presParOf" srcId="{D3736C8D-8E5C-4330-9F97-8F951A3A60E2}" destId="{BD0661E5-EAED-4D0B-A5A9-26B0EDDC8AE0}"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9565E-CE6B-4272-ABDF-966D91C63D59}">
      <dsp:nvSpPr>
        <dsp:cNvPr id="0" name=""/>
        <dsp:cNvSpPr/>
      </dsp:nvSpPr>
      <dsp:spPr>
        <a:xfrm>
          <a:off x="291765" y="23637"/>
          <a:ext cx="4851555" cy="2816431"/>
        </a:xfrm>
        <a:prstGeom prst="swooshArrow">
          <a:avLst>
            <a:gd name="adj1" fmla="val 25000"/>
            <a:gd name="adj2" fmla="val 25000"/>
          </a:avLst>
        </a:prstGeom>
        <a:solidFill>
          <a:schemeClr val="accent5">
            <a:lumMod val="40000"/>
            <a:lumOff val="60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8185BB5-4D4B-428A-B338-7D2CB5CE8AA8}">
      <dsp:nvSpPr>
        <dsp:cNvPr id="0" name=""/>
        <dsp:cNvSpPr/>
      </dsp:nvSpPr>
      <dsp:spPr>
        <a:xfrm>
          <a:off x="943009" y="1985521"/>
          <a:ext cx="121096" cy="121096"/>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5CAA47A-21C5-4383-8808-93E2D67BF2A7}">
      <dsp:nvSpPr>
        <dsp:cNvPr id="0" name=""/>
        <dsp:cNvSpPr/>
      </dsp:nvSpPr>
      <dsp:spPr>
        <a:xfrm>
          <a:off x="1049278" y="2069706"/>
          <a:ext cx="1085213" cy="841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accent6"/>
              </a:solidFill>
              <a:latin typeface="Arial" panose="020B0604020202020204" pitchFamily="34" charset="0"/>
              <a:cs typeface="Arial" panose="020B0604020202020204" pitchFamily="34" charset="0"/>
            </a:rPr>
            <a:t>Education</a:t>
          </a:r>
          <a:r>
            <a:rPr lang="en-US" sz="1800" kern="1200" dirty="0">
              <a:solidFill>
                <a:srgbClr val="FFC000"/>
              </a:solidFill>
              <a:latin typeface="Cambria" panose="02040503050406030204" pitchFamily="18" charset="0"/>
            </a:rPr>
            <a:t> </a:t>
          </a:r>
          <a:r>
            <a:rPr lang="en-US" sz="1800" kern="1200" dirty="0">
              <a:solidFill>
                <a:srgbClr val="FFC000"/>
              </a:solidFill>
            </a:rPr>
            <a:t>	</a:t>
          </a:r>
        </a:p>
      </dsp:txBody>
      <dsp:txXfrm>
        <a:off x="1049278" y="2069706"/>
        <a:ext cx="1085213" cy="841273"/>
      </dsp:txXfrm>
    </dsp:sp>
    <dsp:sp modelId="{4E6D6EBB-650C-43A6-8E65-1194964F572F}">
      <dsp:nvSpPr>
        <dsp:cNvPr id="0" name=""/>
        <dsp:cNvSpPr/>
      </dsp:nvSpPr>
      <dsp:spPr>
        <a:xfrm>
          <a:off x="2011921" y="1194316"/>
          <a:ext cx="218905" cy="218905"/>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58EFF5A-172E-435B-8FAA-C165C556A08E}">
      <dsp:nvSpPr>
        <dsp:cNvPr id="0" name=""/>
        <dsp:cNvSpPr/>
      </dsp:nvSpPr>
      <dsp:spPr>
        <a:xfrm rot="10800000" flipV="1">
          <a:off x="2170670" y="1543269"/>
          <a:ext cx="1117816" cy="755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994"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accent6"/>
              </a:solidFill>
              <a:latin typeface="Arial" panose="020B0604020202020204" pitchFamily="34" charset="0"/>
              <a:cs typeface="Arial" panose="020B0604020202020204" pitchFamily="34" charset="0"/>
            </a:rPr>
            <a:t>Training</a:t>
          </a:r>
          <a:r>
            <a:rPr lang="en-US" sz="1800" kern="1200" dirty="0">
              <a:solidFill>
                <a:srgbClr val="FFC000"/>
              </a:solidFill>
              <a:latin typeface="Cambria" panose="02040503050406030204" pitchFamily="18" charset="0"/>
            </a:rPr>
            <a:t> </a:t>
          </a:r>
        </a:p>
      </dsp:txBody>
      <dsp:txXfrm rot="-10800000">
        <a:off x="2170670" y="1543269"/>
        <a:ext cx="1117816" cy="755617"/>
      </dsp:txXfrm>
    </dsp:sp>
    <dsp:sp modelId="{58C320B2-08C9-4AA6-8C7E-F4AC161D1EC5}">
      <dsp:nvSpPr>
        <dsp:cNvPr id="0" name=""/>
        <dsp:cNvSpPr/>
      </dsp:nvSpPr>
      <dsp:spPr>
        <a:xfrm>
          <a:off x="3297410" y="712840"/>
          <a:ext cx="302741" cy="302741"/>
        </a:xfrm>
        <a:prstGeom prst="ellipse">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D0661E5-EAED-4D0B-A5A9-26B0EDDC8AE0}">
      <dsp:nvSpPr>
        <dsp:cNvPr id="0" name=""/>
        <dsp:cNvSpPr/>
      </dsp:nvSpPr>
      <dsp:spPr>
        <a:xfrm>
          <a:off x="3367135" y="1190401"/>
          <a:ext cx="1117816" cy="609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1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accent6"/>
              </a:solidFill>
              <a:latin typeface="Arial" panose="020B0604020202020204" pitchFamily="34" charset="0"/>
              <a:cs typeface="Arial" panose="020B0604020202020204" pitchFamily="34" charset="0"/>
            </a:rPr>
            <a:t>Support</a:t>
          </a:r>
          <a:r>
            <a:rPr lang="en-US" sz="1800" kern="1200" dirty="0">
              <a:solidFill>
                <a:schemeClr val="accent6"/>
              </a:solidFill>
              <a:latin typeface="Cambria" panose="02040503050406030204" pitchFamily="18" charset="0"/>
            </a:rPr>
            <a:t> </a:t>
          </a:r>
          <a:r>
            <a:rPr lang="en-US" sz="1800" kern="1200" dirty="0">
              <a:solidFill>
                <a:schemeClr val="accent6"/>
              </a:solidFill>
              <a:latin typeface="Arial" panose="020B0604020202020204" pitchFamily="34" charset="0"/>
              <a:cs typeface="Arial" panose="020B0604020202020204" pitchFamily="34" charset="0"/>
            </a:rPr>
            <a:t>Services</a:t>
          </a:r>
          <a:r>
            <a:rPr lang="en-US" sz="1800" kern="1200" dirty="0">
              <a:solidFill>
                <a:schemeClr val="accent6"/>
              </a:solidFill>
              <a:latin typeface="Cambria" panose="02040503050406030204" pitchFamily="18" charset="0"/>
            </a:rPr>
            <a:t>  </a:t>
          </a:r>
        </a:p>
      </dsp:txBody>
      <dsp:txXfrm>
        <a:off x="3367135" y="1190401"/>
        <a:ext cx="1117816" cy="60904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4820"/>
          </a:xfrm>
          <a:prstGeom prst="rect">
            <a:avLst/>
          </a:prstGeom>
        </p:spPr>
        <p:txBody>
          <a:bodyPr vert="horz" lIns="92757" tIns="46378" rIns="92757" bIns="46378" rtlCol="0"/>
          <a:lstStyle>
            <a:lvl1pPr algn="r">
              <a:defRPr sz="1200"/>
            </a:lvl1pPr>
          </a:lstStyle>
          <a:p>
            <a:fld id="{051798B2-8A4B-2446-B6F0-7A9B9C158E37}" type="datetimeFigureOut">
              <a:rPr lang="en-US" smtClean="0"/>
              <a:t>7/30/2026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2757" tIns="46378" rIns="92757" bIns="46378" rtlCol="0"/>
          <a:lstStyle>
            <a:lvl1pPr algn="r">
              <a:defRPr sz="1200"/>
            </a:lvl1pPr>
          </a:lstStyle>
          <a:p>
            <a:fld id="{E0FE1118-A4E6-2B4A-AF18-287D336DCF6C}" type="datetimeFigureOut">
              <a:rPr lang="en-US" smtClean="0"/>
              <a:t>7/30/2026</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WIOA was signed into law July 22, 2014 and replaced WIA the Workforce Investment Act. This program provides funding for training and education for in demand skills across the 16 areas in Massachusetts and nationally from USDOL. </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99299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2. We do not want to exclude anyone who is having issues with providing documentation, but it should be used as a last resort. Moses notes must be clear and very detailed in these cases. </a:t>
            </a:r>
          </a:p>
        </p:txBody>
      </p:sp>
      <p:sp>
        <p:nvSpPr>
          <p:cNvPr id="4" name="Slide Number Placeholder 3"/>
          <p:cNvSpPr>
            <a:spLocks noGrp="1"/>
          </p:cNvSpPr>
          <p:nvPr>
            <p:ph type="sldNum" sz="quarter" idx="5"/>
          </p:nvPr>
        </p:nvSpPr>
        <p:spPr/>
        <p:txBody>
          <a:bodyPr/>
          <a:lstStyle/>
          <a:p>
            <a:fld id="{1683126A-5919-944C-8385-AD187C64D85E}" type="slidenum">
              <a:rPr lang="en-US" smtClean="0"/>
              <a:t>14</a:t>
            </a:fld>
            <a:endParaRPr lang="en-US"/>
          </a:p>
        </p:txBody>
      </p:sp>
    </p:spTree>
    <p:extLst>
      <p:ext uri="{BB962C8B-B14F-4D97-AF65-F5344CB8AC3E}">
        <p14:creationId xmlns:p14="http://schemas.microsoft.com/office/powerpoint/2010/main" val="190177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21946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Incentive payment and stipends are allowed, but must have a local policy in place before they are issued to define when, how, why and how much the payments will be for these provisions.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4034878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There is a WorkKeys Assessment Crosswalk link at the bottom that is very helpful in determining testing score equivalency across different testing programs. TABE to CASAS or MAPT and what the equivalent score would be for each program. </a:t>
            </a:r>
            <a:r>
              <a:rPr lang="en-US" dirty="0">
                <a:cs typeface="Calibri"/>
              </a:rPr>
              <a:t>A quick tip on testing, you can use improved testing scores as Measurable Skill Gains as well.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1946536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may vary depending upon what your center has available but are all good tools for assessments.</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40351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very important to link the ISS to one or more performance indicators like obtaining employment or enrolling in training or a secondary credential. </a:t>
            </a:r>
          </a:p>
          <a:p>
            <a:r>
              <a:rPr lang="en-US" dirty="0">
                <a:cs typeface="Calibri"/>
              </a:rPr>
              <a:t>The ISS is the young persons Road Map for Success in their Career Pathway and is a living document.</a:t>
            </a:r>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423992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Working closely with the young person and allowing them to take ownership in their ISS is very important. This can be an overwhelming process and should broken down into steps. </a:t>
            </a:r>
          </a:p>
        </p:txBody>
      </p:sp>
      <p:sp>
        <p:nvSpPr>
          <p:cNvPr id="4" name="Slide Number Placeholder 3"/>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3201653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32D83-2D6E-B4AA-0A50-9712D25D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AE4BF-57D2-0F09-E03A-330F2AA15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09262-C65B-0DE4-8B80-1800A0CE3B44}"/>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AB460E58-93AE-138A-94A4-D69059E74685}"/>
              </a:ext>
            </a:extLst>
          </p:cNvPr>
          <p:cNvSpPr>
            <a:spLocks noGrp="1"/>
          </p:cNvSpPr>
          <p:nvPr>
            <p:ph type="sldNum" sz="quarter" idx="5"/>
          </p:nvPr>
        </p:nvSpPr>
        <p:spPr/>
        <p:txBody>
          <a:bodyPr/>
          <a:lstStyle/>
          <a:p>
            <a:fld id="{1683126A-5919-944C-8385-AD187C64D85E}" type="slidenum">
              <a:rPr lang="en-US" smtClean="0"/>
              <a:t>24</a:t>
            </a:fld>
            <a:endParaRPr lang="en-US"/>
          </a:p>
        </p:txBody>
      </p:sp>
    </p:spTree>
    <p:extLst>
      <p:ext uri="{BB962C8B-B14F-4D97-AF65-F5344CB8AC3E}">
        <p14:creationId xmlns:p14="http://schemas.microsoft.com/office/powerpoint/2010/main" val="1076986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DDE75-CB93-367D-6E4E-0B8FD4A0D4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95E18-69D0-5BE4-CE8A-D4B063270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87203-5FE5-8986-7F57-BF701D5D316C}"/>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60A19056-A686-D7F8-6F9B-95473D5BC02A}"/>
              </a:ext>
            </a:extLst>
          </p:cNvPr>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3504654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Any youth who is not planned to be enrolled in another Program Service Element within 90 days needs to prepared for auto-exit. The date of the last blue/bold service will become the young persons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584201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not attending youth this can be either graduated or stopped attending.  Basic skills deficient is anyone with learning levels below 9th grade. </a:t>
            </a: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725101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3FD9-504A-D753-4FC6-BD8775188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444BF-AD64-8FE4-1881-862F864E1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CAE39-EC9E-A5C8-795A-98F0CDFB8C0C}"/>
              </a:ext>
            </a:extLst>
          </p:cNvPr>
          <p:cNvSpPr>
            <a:spLocks noGrp="1"/>
          </p:cNvSpPr>
          <p:nvPr>
            <p:ph type="body" idx="1"/>
          </p:nvPr>
        </p:nvSpPr>
        <p:spPr/>
        <p:txBody>
          <a:bodyPr/>
          <a:lstStyle/>
          <a:p>
            <a:r>
              <a:rPr lang="en-US" dirty="0">
                <a:cs typeface="Calibri"/>
              </a:rPr>
              <a:t>You can see here the young person was enrolled in a program then received blue/bold services every 30 days or less until they completed their training. Any blue/bold service will count, it does not only have to be Career Planning. If there are no further planned enrollments there should be no further blue/bold services entered. Notes should be entered in Moses to detail the services received. </a:t>
            </a:r>
          </a:p>
        </p:txBody>
      </p:sp>
      <p:sp>
        <p:nvSpPr>
          <p:cNvPr id="4" name="Slide Number Placeholder 3">
            <a:extLst>
              <a:ext uri="{FF2B5EF4-FFF2-40B4-BE49-F238E27FC236}">
                <a16:creationId xmlns:a16="http://schemas.microsoft.com/office/drawing/2014/main" id="{DEDDC241-605E-82A3-91A6-2D32CC7C5D4E}"/>
              </a:ext>
            </a:extLst>
          </p:cNvPr>
          <p:cNvSpPr>
            <a:spLocks noGrp="1"/>
          </p:cNvSpPr>
          <p:nvPr>
            <p:ph type="sldNum" sz="quarter" idx="5"/>
          </p:nvPr>
        </p:nvSpPr>
        <p:spPr/>
        <p:txBody>
          <a:bodyPr/>
          <a:lstStyle/>
          <a:p>
            <a:fld id="{1683126A-5919-944C-8385-AD187C64D85E}" type="slidenum">
              <a:rPr lang="en-US" smtClean="0"/>
              <a:t>28</a:t>
            </a:fld>
            <a:endParaRPr lang="en-US"/>
          </a:p>
        </p:txBody>
      </p:sp>
    </p:spTree>
    <p:extLst>
      <p:ext uri="{BB962C8B-B14F-4D97-AF65-F5344CB8AC3E}">
        <p14:creationId xmlns:p14="http://schemas.microsoft.com/office/powerpoint/2010/main" val="409949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548E-29E3-DD89-AD80-612206766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BD81-0E67-3E9B-7335-BD0FBC829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68977-E9ED-21A2-4815-C71A206BF52D}"/>
              </a:ext>
            </a:extLst>
          </p:cNvPr>
          <p:cNvSpPr>
            <a:spLocks noGrp="1"/>
          </p:cNvSpPr>
          <p:nvPr>
            <p:ph type="body" idx="1"/>
          </p:nvPr>
        </p:nvSpPr>
        <p:spPr/>
        <p:txBody>
          <a:bodyPr/>
          <a:lstStyle/>
          <a:p>
            <a:r>
              <a:rPr lang="en-US" dirty="0">
                <a:cs typeface="Calibri"/>
              </a:rPr>
              <a:t>Here you can see in June the young person attained their High School Diploma but was not enrolled in another program element but kept receiving blue/bold services. This delays the exit and the federal auditors are always looking for this. If you have backdated any service be sure the auto exit has not already occurred. She your manager if you </a:t>
            </a:r>
            <a:r>
              <a:rPr lang="en-US">
                <a:cs typeface="Calibri"/>
              </a:rPr>
              <a:t>see this.</a:t>
            </a:r>
            <a:endParaRPr lang="en-US" dirty="0">
              <a:cs typeface="Calibri"/>
            </a:endParaRPr>
          </a:p>
        </p:txBody>
      </p:sp>
      <p:sp>
        <p:nvSpPr>
          <p:cNvPr id="4" name="Slide Number Placeholder 3">
            <a:extLst>
              <a:ext uri="{FF2B5EF4-FFF2-40B4-BE49-F238E27FC236}">
                <a16:creationId xmlns:a16="http://schemas.microsoft.com/office/drawing/2014/main" id="{6B1F6160-F961-8931-5360-AE662AA402D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392684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Each of the following 14 Program Elements will be added as a blue/bold service or enrolled as an activity. The first column is the program element, the next is the description and the last is weather the element will be an activity or service. All of these will on this slide will be enrolled as Activities. </a:t>
            </a:r>
            <a:endParaRPr lang="en-US" dirty="0"/>
          </a:p>
        </p:txBody>
      </p:sp>
      <p:sp>
        <p:nvSpPr>
          <p:cNvPr id="4" name="Slide Number Placeholder 3"/>
          <p:cNvSpPr>
            <a:spLocks noGrp="1"/>
          </p:cNvSpPr>
          <p:nvPr>
            <p:ph type="sldNum" sz="quarter" idx="10"/>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152790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these there are a couple that can be enrolled as an activity or service.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4142952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142E6-FABE-2758-35A4-227BC21E6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561490-4A0A-A9DF-508D-3141070F1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3042E0-2A7E-A67C-5A61-D99D30D2DDCC}"/>
              </a:ext>
            </a:extLst>
          </p:cNvPr>
          <p:cNvSpPr>
            <a:spLocks noGrp="1"/>
          </p:cNvSpPr>
          <p:nvPr>
            <p:ph type="body" idx="1"/>
          </p:nvPr>
        </p:nvSpPr>
        <p:spPr/>
        <p:txBody>
          <a:bodyPr/>
          <a:lstStyle/>
          <a:p>
            <a:r>
              <a:rPr lang="en-US" dirty="0">
                <a:cs typeface="Calibri"/>
              </a:rPr>
              <a:t>On these there are a couple that can be enrolled as an activity or service. </a:t>
            </a:r>
          </a:p>
        </p:txBody>
      </p:sp>
      <p:sp>
        <p:nvSpPr>
          <p:cNvPr id="4" name="Slide Number Placeholder 3">
            <a:extLst>
              <a:ext uri="{FF2B5EF4-FFF2-40B4-BE49-F238E27FC236}">
                <a16:creationId xmlns:a16="http://schemas.microsoft.com/office/drawing/2014/main" id="{453C12A6-D9D1-800A-0746-B352BAD2E1ED}"/>
              </a:ext>
            </a:extLst>
          </p:cNvPr>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1059159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A0A05-77B1-28BE-9B1D-7248875BD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3B7BE-FD75-6E25-86AA-891AD6A15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38F1F5-7C97-DE2E-F854-FB30231BE392}"/>
              </a:ext>
            </a:extLst>
          </p:cNvPr>
          <p:cNvSpPr>
            <a:spLocks noGrp="1"/>
          </p:cNvSpPr>
          <p:nvPr>
            <p:ph type="body" idx="1"/>
          </p:nvPr>
        </p:nvSpPr>
        <p:spPr/>
        <p:txBody>
          <a:bodyPr/>
          <a:lstStyle/>
          <a:p>
            <a:r>
              <a:rPr lang="en-US" dirty="0">
                <a:cs typeface="Calibri"/>
              </a:rPr>
              <a:t>On these there are a couple that can be enrolled as an activity or service. </a:t>
            </a:r>
          </a:p>
        </p:txBody>
      </p:sp>
      <p:sp>
        <p:nvSpPr>
          <p:cNvPr id="4" name="Slide Number Placeholder 3">
            <a:extLst>
              <a:ext uri="{FF2B5EF4-FFF2-40B4-BE49-F238E27FC236}">
                <a16:creationId xmlns:a16="http://schemas.microsoft.com/office/drawing/2014/main" id="{7FB79E4E-2439-5C36-2E56-02F4453AA6BE}"/>
              </a:ext>
            </a:extLst>
          </p:cNvPr>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1991549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3522-79D5-1591-895A-052CFB2C3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C8E47-A706-B18F-5473-19ED66396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371D7-3203-4EF0-0826-5EBC3FACC53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your Youth Program Element is a service, you would add it on the General Tab under the Services Tab by clicking Add.</a:t>
            </a:r>
          </a:p>
          <a:p>
            <a:endParaRPr lang="en-US" dirty="0"/>
          </a:p>
        </p:txBody>
      </p:sp>
      <p:sp>
        <p:nvSpPr>
          <p:cNvPr id="4" name="Slide Number Placeholder 3">
            <a:extLst>
              <a:ext uri="{FF2B5EF4-FFF2-40B4-BE49-F238E27FC236}">
                <a16:creationId xmlns:a16="http://schemas.microsoft.com/office/drawing/2014/main" id="{BCF1589B-DBE1-3E04-F16B-ECAF40950E69}"/>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339679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D2CCD-F356-1EC2-FC05-372D5F7CC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05CB4-653F-F294-E0B4-970D34E13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5B2E2-CA08-3DEA-B3AF-6DAE73399937}"/>
              </a:ext>
            </a:extLst>
          </p:cNvPr>
          <p:cNvSpPr>
            <a:spLocks noGrp="1"/>
          </p:cNvSpPr>
          <p:nvPr>
            <p:ph type="body" idx="1"/>
          </p:nvPr>
        </p:nvSpPr>
        <p:spPr/>
        <p:txBody>
          <a:bodyPr/>
          <a:lstStyle/>
          <a:p>
            <a:r>
              <a:rPr lang="en-US" dirty="0"/>
              <a:t>If your Youth Program Element is an Activity you would add it on the Course/Activity Tab under the Services tab. </a:t>
            </a:r>
          </a:p>
        </p:txBody>
      </p:sp>
      <p:sp>
        <p:nvSpPr>
          <p:cNvPr id="4" name="Slide Number Placeholder 3">
            <a:extLst>
              <a:ext uri="{FF2B5EF4-FFF2-40B4-BE49-F238E27FC236}">
                <a16:creationId xmlns:a16="http://schemas.microsoft.com/office/drawing/2014/main" id="{2A39F282-08A6-0CA4-CF9E-5E14C028D58F}"/>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10688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graphic pulls it all together, everything we do focuses on supporting the young person in their Career Pathway to success.</a:t>
            </a:r>
          </a:p>
        </p:txBody>
      </p:sp>
      <p:sp>
        <p:nvSpPr>
          <p:cNvPr id="4" name="Slide Number Placeholder 3"/>
          <p:cNvSpPr>
            <a:spLocks noGrp="1"/>
          </p:cNvSpPr>
          <p:nvPr>
            <p:ph type="sldNum" sz="quarter" idx="5"/>
          </p:nvPr>
        </p:nvSpPr>
        <p:spPr/>
        <p:txBody>
          <a:bodyPr/>
          <a:lstStyle/>
          <a:p>
            <a:fld id="{1683126A-5919-944C-8385-AD187C64D85E}" type="slidenum">
              <a:rPr lang="en-US" smtClean="0"/>
              <a:t>37</a:t>
            </a:fld>
            <a:endParaRPr lang="en-US"/>
          </a:p>
        </p:txBody>
      </p:sp>
    </p:spTree>
    <p:extLst>
      <p:ext uri="{BB962C8B-B14F-4D97-AF65-F5344CB8AC3E}">
        <p14:creationId xmlns:p14="http://schemas.microsoft.com/office/powerpoint/2010/main" val="540597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Everyone of our young people are coming from a different place and are heading towards a different career pathway. This pathway may change as a young person is exposed to new experiences and discovers new things about themselves.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13422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Youth requiring additional assistance is defined by local area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41788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Good news! We do not do this alone! WIOA mandates we have relationships with required partners to help our young people with other barriers we may not be able to assist with but are barriers to their education and employment success. Any shared partner customers must be noted in Moses and must avoid duplication of services.  There is a link at the bottom to bring you to the full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39</a:t>
            </a:fld>
            <a:endParaRPr lang="en-US"/>
          </a:p>
        </p:txBody>
      </p:sp>
    </p:spTree>
    <p:extLst>
      <p:ext uri="{BB962C8B-B14F-4D97-AF65-F5344CB8AC3E}">
        <p14:creationId xmlns:p14="http://schemas.microsoft.com/office/powerpoint/2010/main" val="1761163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40</a:t>
            </a:fld>
            <a:endParaRPr lang="en-US"/>
          </a:p>
        </p:txBody>
      </p:sp>
    </p:spTree>
    <p:extLst>
      <p:ext uri="{BB962C8B-B14F-4D97-AF65-F5344CB8AC3E}">
        <p14:creationId xmlns:p14="http://schemas.microsoft.com/office/powerpoint/2010/main" val="621479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42</a:t>
            </a:fld>
            <a:endParaRPr lang="en-US"/>
          </a:p>
        </p:txBody>
      </p:sp>
    </p:spTree>
    <p:extLst>
      <p:ext uri="{BB962C8B-B14F-4D97-AF65-F5344CB8AC3E}">
        <p14:creationId xmlns:p14="http://schemas.microsoft.com/office/powerpoint/2010/main" val="26338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in school youth must be low income unless you are using the 5% window allowance which we will go over in the next couple of slides. </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1871112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Lowel Living Standard levels are updated in Moses annually and can be found at the bottom of the General Information tab in Moses. The section is labeled Economically Disadvantaged. </a:t>
            </a:r>
          </a:p>
        </p:txBody>
      </p:sp>
      <p:sp>
        <p:nvSpPr>
          <p:cNvPr id="4" name="Slide Number Placeholder 3"/>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036566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you are using the Free and Reduced Price Lunch for eligibility be sure the youth would qualify based on their family income. Under the Community Eligibility Program some schools have free or reduce priced lunch programs for all students because their area has 50% or more of the students qualifying for the benefit. Statewide Massachusetts schools offer free lunch to all students regardless of income level. In this case you, may choose to use an Applicant Statement providing you follow local policy regarding the use of Applicant Statements.  For determining High-Poverty Areas use the blue link to enter the participants address.</a:t>
            </a: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308131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would only be for 5% of all newly enrolled ISY and OSY for the program year. It’s a good option if you have a young person who would greatly benefit from the program, but their family income is above the requirements, but still needs help. </a:t>
            </a:r>
          </a:p>
        </p:txBody>
      </p:sp>
      <p:sp>
        <p:nvSpPr>
          <p:cNvPr id="4" name="Slide Number Placeholder 3"/>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874835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Documents can be collected by digital means or paper copies. </a:t>
            </a:r>
          </a:p>
        </p:txBody>
      </p:sp>
      <p:sp>
        <p:nvSpPr>
          <p:cNvPr id="4" name="Slide Number Placeholder 3"/>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65838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p:txBody>
      </p:sp>
      <p:sp>
        <p:nvSpPr>
          <p:cNvPr id="4" name="Slide Number Placeholder 3"/>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1411307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7/30/2026</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3247667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8">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84" r:id="rId15"/>
    <p:sldLayoutId id="2147483685" r:id="rId16"/>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doc/dcs-policy-19-102-1-youth-eligibility-high-poverty-area/downloa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mass.gov/doc/dcs-policy-19-102-1a-instructions-determining-if-a-youth-resides-in-a-high-poverty-area/downloa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doc/dcs-policy-19-105-5-percent-income-exception-for-non-low-income-covered-individuals/downloa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sites/dolgov/files/ETA/advisories/TEGL/2019/TEGL%2023-19%2C%20Change%202/TEGL%2023-19%20Change%202%20%28Complete%20PDF%29.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9-101-4-wioa-title-i-youth-eligibility/download"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www.mass.gov/doc/dcs-policy-19-106-1-wioa-title-i-youth-work-experience-expenditure-requirement/download"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urldefense.com/v3/__https:/www.ecfr.gov/current/title-2/part-200__;!!CPANwP4y!UihRewGTt50Q-dHWHIQeH33_qTGvVf16A0Hw83CUpJMqKYK8SFIQiZy1EE9VHnjxndEQcZVW1c__SI8G_3N2PeXzRAESv54$"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files/documents/2016/09/wr/wks-crosswalk-to-dol-tabe-casa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asscis.intocareers.org/materials/portal/home.html" TargetMode="External"/><Relationship Id="rId7" Type="http://schemas.openxmlformats.org/officeDocument/2006/relationships/hyperlink" Target="http://intranet.detma.org/SitePages/Home.asp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careeronestop.org/GetMyFuture/index.aspx" TargetMode="External"/><Relationship Id="rId5" Type="http://schemas.openxmlformats.org/officeDocument/2006/relationships/hyperlink" Target="http://www.mynextmove.org/" TargetMode="External"/><Relationship Id="rId4" Type="http://schemas.openxmlformats.org/officeDocument/2006/relationships/hyperlink" Target="https://workkeyspracticetest.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ass.gov/doc/dcs-policy-19-107-wioa-youth-individual-service-strategy/download"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mass.gov/doc/dcs-policy-08-112-3b-instructions-for-documenting-youth-iss-sections-in-moses/download" TargetMode="External"/><Relationship Id="rId4" Type="http://schemas.openxmlformats.org/officeDocument/2006/relationships/hyperlink" Target="https://www.mass.gov/doc/dcs-policy-08-112-3a-career-planning-elements/download"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ww.mass.gov/doc/policy-012018-wioa-partner-shared-customers/download" TargetMode="External"/><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8" Type="http://schemas.openxmlformats.org/officeDocument/2006/relationships/hyperlink" Target="https://www.mass.gov/info-details/masshire-wioa-training-material" TargetMode="External"/><Relationship Id="rId3" Type="http://schemas.openxmlformats.org/officeDocument/2006/relationships/hyperlink" Target="https://www.bing.com/ck/a?!&amp;&amp;p=9132089f5174cc19JmltdHM9MTY4MTA4NDgwMCZpZ3VpZD0zYWFiNmQ1ZC1hNWM4LTZiM2MtMGI0Yi03ZGJhYTRhYzZhMGQmaW5zaWQ9NTE4Mw&amp;ptn=3&amp;hsh=3&amp;fclid=3aab6d5d-a5c8-6b3c-0b4b-7dbaa4ac6a0d&amp;psq=ma+wioa+youth+program+page&amp;u=a1aHR0cHM6Ly93d3cubWFzcy5nb3Yvc2VydmljZS1kZXRhaWxzL21hc3N3b3JrZm9yY2UtcmVzb3VyY2VzLXdpb2EtdGl0bGUtaS15b3V0aC1wcm9ncmFt&amp;ntb=1" TargetMode="External"/><Relationship Id="rId7" Type="http://schemas.openxmlformats.org/officeDocument/2006/relationships/hyperlink" Target="https://www.govinfo.gov/content/pkg/FR-2016-08-19/pdf/2016-15975.pdf" TargetMode="External"/><Relationship Id="rId12" Type="http://schemas.openxmlformats.org/officeDocument/2006/relationships/hyperlink" Target="https://www.mass.gov/doc/dcs-policy-08-112-3b-instructions-for-documenting-youth-iss-sections-in-moses/downloa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congress.gov/bill/113th-congress/house-bill/803/text" TargetMode="External"/><Relationship Id="rId11" Type="http://schemas.openxmlformats.org/officeDocument/2006/relationships/hyperlink" Target="https://www.mass.gov/doc/dcs-policy-08-112-3a-career-planning-elements/download" TargetMode="External"/><Relationship Id="rId5" Type="http://schemas.openxmlformats.org/officeDocument/2006/relationships/hyperlink" Target="https://portal.ma.cis360.org/" TargetMode="External"/><Relationship Id="rId10" Type="http://schemas.openxmlformats.org/officeDocument/2006/relationships/hyperlink" Target="https://www.mass.gov/doc/dcs-policy-08-112-3-career-planning-requirements-for-wioa-youth-adult-and-dislocated-worker-customers/download" TargetMode="External"/><Relationship Id="rId4" Type="http://schemas.openxmlformats.org/officeDocument/2006/relationships/hyperlink" Target="https://youth.workforcegps.org/resources/2017/03/22/09/55/WIOA-Youth-Program-Resources-Page" TargetMode="External"/><Relationship Id="rId9" Type="http://schemas.openxmlformats.org/officeDocument/2006/relationships/hyperlink" Target="https://ywc.workforcegps.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449343" y="205005"/>
            <a:ext cx="76617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Housekeeping</a:t>
            </a:r>
          </a:p>
        </p:txBody>
      </p:sp>
      <p:sp>
        <p:nvSpPr>
          <p:cNvPr id="25" name="TextBox 24">
            <a:extLst>
              <a:ext uri="{FF2B5EF4-FFF2-40B4-BE49-F238E27FC236}">
                <a16:creationId xmlns:a16="http://schemas.microsoft.com/office/drawing/2014/main" id="{BE98A8B7-2BFA-46B4-B004-EB356E115A22}"/>
              </a:ext>
            </a:extLst>
          </p:cNvPr>
          <p:cNvSpPr txBox="1"/>
          <p:nvPr/>
        </p:nvSpPr>
        <p:spPr>
          <a:xfrm>
            <a:off x="988398" y="1579312"/>
            <a:ext cx="6777085" cy="2862322"/>
          </a:xfrm>
          <a:prstGeom prst="rect">
            <a:avLst/>
          </a:prstGeom>
          <a:noFill/>
        </p:spPr>
        <p:txBody>
          <a:bodyPr wrap="square" lIns="91440" tIns="45720" rIns="91440" bIns="45720" rtlCol="0" anchor="t">
            <a:spAutoFit/>
          </a:bodyPr>
          <a:lstStyle>
            <a:defPPr>
              <a:defRPr lang="en-US"/>
            </a:defPPr>
            <a:lvl1pPr>
              <a:defRPr sz="2000">
                <a:solidFill>
                  <a:srgbClr val="213240"/>
                </a:solidFill>
              </a:defRPr>
            </a:lvl1pPr>
          </a:lstStyle>
          <a:p>
            <a:r>
              <a:rPr lang="en-US" dirty="0">
                <a:solidFill>
                  <a:schemeClr val="accent6"/>
                </a:solidFill>
                <a:latin typeface="Arial" panose="020B0604020202020204" pitchFamily="34" charset="0"/>
                <a:cs typeface="Arial" panose="020B0604020202020204" pitchFamily="34" charset="0"/>
              </a:rPr>
              <a:t>Please…..</a:t>
            </a:r>
          </a:p>
          <a:p>
            <a:endParaRPr lang="en-US" dirty="0">
              <a:solidFill>
                <a:schemeClr val="accent6"/>
              </a:solidFill>
              <a:latin typeface="Arial" panose="020B0604020202020204" pitchFamily="34" charset="0"/>
              <a:cs typeface="Arial" panose="020B0604020202020204" pitchFamily="34" charset="0"/>
            </a:endParaRPr>
          </a:p>
          <a:p>
            <a:endParaRPr lang="en-US" dirty="0">
              <a:solidFill>
                <a:schemeClr val="accent6"/>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solidFill>
                  <a:schemeClr val="accent6"/>
                </a:solidFill>
                <a:latin typeface="Arial" panose="020B0604020202020204" pitchFamily="34" charset="0"/>
                <a:cs typeface="Arial" panose="020B0604020202020204" pitchFamily="34" charset="0"/>
              </a:rPr>
              <a:t>Keep your line muted unless asking a question</a:t>
            </a:r>
          </a:p>
          <a:p>
            <a:pPr marL="342900" indent="-342900">
              <a:buFont typeface="Arial" panose="020B0604020202020204" pitchFamily="34" charset="0"/>
              <a:buChar char="•"/>
            </a:pPr>
            <a:r>
              <a:rPr lang="en-US" dirty="0">
                <a:solidFill>
                  <a:schemeClr val="accent6"/>
                </a:solidFill>
                <a:latin typeface="Arial" panose="020B0604020202020204" pitchFamily="34" charset="0"/>
                <a:cs typeface="Arial" panose="020B0604020202020204" pitchFamily="34" charset="0"/>
              </a:rPr>
              <a:t>Please introduce yourself in the chat</a:t>
            </a:r>
            <a:r>
              <a:rPr lang="en-US" dirty="0">
                <a:solidFill>
                  <a:srgbClr val="032B4A"/>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dirty="0">
                <a:solidFill>
                  <a:schemeClr val="accent6"/>
                </a:solidFill>
                <a:latin typeface="Arial" panose="020B0604020202020204" pitchFamily="34" charset="0"/>
                <a:cs typeface="Arial" panose="020B0604020202020204" pitchFamily="34" charset="0"/>
              </a:rPr>
              <a:t>Use the chat, raise your hand or unmute your line to ask a question</a:t>
            </a:r>
          </a:p>
          <a:p>
            <a:pPr marL="342900" indent="-342900">
              <a:buFont typeface="Arial" panose="020B0604020202020204" pitchFamily="34" charset="0"/>
              <a:buChar char="•"/>
            </a:pPr>
            <a:endParaRPr lang="en-US" dirty="0">
              <a:solidFill>
                <a:schemeClr val="accent6"/>
              </a:solidFill>
              <a:latin typeface="Century Gothic"/>
            </a:endParaRPr>
          </a:p>
          <a:p>
            <a:pPr marL="342900" indent="-342900">
              <a:buFont typeface="Arial" panose="020B0604020202020204" pitchFamily="34" charset="0"/>
              <a:buChar char="•"/>
            </a:pPr>
            <a:endParaRPr lang="en-US" dirty="0">
              <a:solidFill>
                <a:schemeClr val="accent6"/>
              </a:solidFill>
              <a:latin typeface="Century Gothic"/>
            </a:endParaRPr>
          </a:p>
        </p:txBody>
      </p:sp>
      <p:sp>
        <p:nvSpPr>
          <p:cNvPr id="41" name="TextBox 40">
            <a:extLst>
              <a:ext uri="{FF2B5EF4-FFF2-40B4-BE49-F238E27FC236}">
                <a16:creationId xmlns:a16="http://schemas.microsoft.com/office/drawing/2014/main" id="{6D53981B-A047-4338-BF54-97744E7A7925}"/>
              </a:ext>
            </a:extLst>
          </p:cNvPr>
          <p:cNvSpPr txBox="1"/>
          <p:nvPr/>
        </p:nvSpPr>
        <p:spPr>
          <a:xfrm>
            <a:off x="449344" y="4479562"/>
            <a:ext cx="8192238" cy="400110"/>
          </a:xfrm>
          <a:prstGeom prst="rect">
            <a:avLst/>
          </a:prstGeom>
          <a:noFill/>
        </p:spPr>
        <p:txBody>
          <a:bodyPr wrap="square" lIns="91440" tIns="45720" rIns="91440" bIns="45720" rtlCol="0" anchor="t">
            <a:spAutoFit/>
          </a:bodyPr>
          <a:lstStyle/>
          <a:p>
            <a:pPr algn="ctr">
              <a:spcBef>
                <a:spcPts val="1800"/>
              </a:spcBef>
            </a:pPr>
            <a:r>
              <a:rPr lang="en-US" sz="2000" dirty="0">
                <a:solidFill>
                  <a:schemeClr val="accent6"/>
                </a:solidFill>
                <a:latin typeface="Arial" panose="020B0604020202020204" pitchFamily="34" charset="0"/>
                <a:cs typeface="Arial" panose="020B0604020202020204" pitchFamily="34" charset="0"/>
              </a:rPr>
              <a:t>This training deck will be shared next week</a:t>
            </a:r>
            <a:r>
              <a:rPr lang="en-US" sz="2000" dirty="0">
                <a:solidFill>
                  <a:srgbClr val="032B4A"/>
                </a:solidFill>
                <a:latin typeface="Arial" panose="020B0604020202020204" pitchFamily="34" charset="0"/>
                <a:cs typeface="Arial" panose="020B0604020202020204" pitchFamily="34" charset="0"/>
              </a:rPr>
              <a:t> on Mass.gov </a:t>
            </a:r>
            <a:endParaRPr lang="en-US" sz="2000" dirty="0">
              <a:solidFill>
                <a:srgbClr val="032B4A"/>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198637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229599" cy="954348"/>
          </a:xfrm>
        </p:spPr>
        <p:txBody>
          <a:bodyPr/>
          <a:lstStyle/>
          <a:p>
            <a:r>
              <a:rPr lang="en-US" sz="3200" dirty="0">
                <a:solidFill>
                  <a:schemeClr val="bg1"/>
                </a:solidFill>
                <a:latin typeface="Arial" panose="020B0604020202020204" pitchFamily="34" charset="0"/>
                <a:cs typeface="Arial" panose="020B0604020202020204" pitchFamily="34" charset="0"/>
              </a:rPr>
              <a:t>Low-Income status for youth can also be determined by the following: </a:t>
            </a:r>
            <a:r>
              <a:rPr lang="en-US" sz="3200" dirty="0">
                <a:latin typeface="Arial" panose="020B0604020202020204" pitchFamily="34" charset="0"/>
                <a:cs typeface="Arial" panose="020B0604020202020204" pitchFamily="34" charset="0"/>
              </a:rPr>
              <a:t> </a:t>
            </a:r>
          </a:p>
        </p:txBody>
      </p:sp>
      <p:sp>
        <p:nvSpPr>
          <p:cNvPr id="4" name="Content Placeholder 3"/>
          <p:cNvSpPr>
            <a:spLocks noGrp="1"/>
          </p:cNvSpPr>
          <p:nvPr>
            <p:ph sz="quarter" idx="10"/>
          </p:nvPr>
        </p:nvSpPr>
        <p:spPr>
          <a:xfrm>
            <a:off x="219456" y="1269417"/>
            <a:ext cx="8705088" cy="4911927"/>
          </a:xfrm>
        </p:spPr>
        <p:txBody>
          <a:bodyPr vert="horz" lIns="91440" tIns="45720" rIns="91440" bIns="45720" rtlCol="0" anchor="t">
            <a:noAutofit/>
          </a:bodyPr>
          <a:lstStyle/>
          <a:p>
            <a:pPr marL="0" indent="0" defTabSz="914400" eaLnBrk="0" fontAlgn="base" hangingPunct="0">
              <a:lnSpc>
                <a:spcPct val="100000"/>
              </a:lnSpc>
              <a:spcBef>
                <a:spcPct val="20000"/>
              </a:spcBef>
              <a:spcAft>
                <a:spcPct val="0"/>
              </a:spcAft>
              <a:buClrTx/>
              <a:buNone/>
            </a:pPr>
            <a:r>
              <a:rPr lang="en-US" sz="1800" b="1" dirty="0">
                <a:latin typeface="Arial" panose="020B0604020202020204" pitchFamily="34" charset="0"/>
                <a:cs typeface="Arial" panose="020B0604020202020204" pitchFamily="34" charset="0"/>
              </a:rPr>
              <a:t> Free and Reduced-Price Lunch </a:t>
            </a:r>
            <a:r>
              <a:rPr lang="en-US" sz="1800" dirty="0">
                <a:latin typeface="Arial" panose="020B0604020202020204" pitchFamily="34" charset="0"/>
                <a:cs typeface="Arial" panose="020B0604020202020204" pitchFamily="34" charset="0"/>
              </a:rPr>
              <a:t>– Richard B. Russell National School Lunch Act </a:t>
            </a:r>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800" dirty="0">
                <a:solidFill>
                  <a:prstClr val="black"/>
                </a:solidFill>
                <a:latin typeface="Arial" panose="020B0604020202020204" pitchFamily="34" charset="0"/>
                <a:cs typeface="Arial" panose="020B0604020202020204" pitchFamily="34" charset="0"/>
              </a:rPr>
              <a:t>	ISY Only  </a:t>
            </a:r>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800" dirty="0">
                <a:solidFill>
                  <a:prstClr val="black"/>
                </a:solidFill>
                <a:latin typeface="Arial" panose="020B0604020202020204" pitchFamily="34" charset="0"/>
                <a:cs typeface="Arial" panose="020B0604020202020204" pitchFamily="34" charset="0"/>
              </a:rPr>
              <a:t>   ISY that attend a designated low-income school do not       	automatically qualify as low-income (Community Eligibility Provision)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endParaRPr lang="en-US" sz="1800" dirty="0">
              <a:solidFill>
                <a:prstClr val="black"/>
              </a:solidFill>
              <a:latin typeface="Arial" panose="020B0604020202020204" pitchFamily="34" charset="0"/>
              <a:cs typeface="Arial" panose="020B0604020202020204" pitchFamily="34" charset="0"/>
            </a:endParaRPr>
          </a:p>
          <a:p>
            <a:pPr marL="57150" indent="0" defTabSz="914400">
              <a:lnSpc>
                <a:spcPct val="100000"/>
              </a:lnSpc>
              <a:spcBef>
                <a:spcPct val="20000"/>
              </a:spcBef>
              <a:spcAft>
                <a:spcPct val="0"/>
              </a:spcAft>
              <a:buClrTx/>
              <a:buNone/>
            </a:pPr>
            <a:r>
              <a:rPr lang="en-US" sz="1800" b="1" dirty="0">
                <a:latin typeface="Arial" panose="020B0604020202020204" pitchFamily="34" charset="0"/>
                <a:cs typeface="Arial" panose="020B0604020202020204" pitchFamily="34" charset="0"/>
              </a:rPr>
              <a:t>Applicant Statement </a:t>
            </a:r>
            <a:r>
              <a:rPr lang="en-US" sz="1800" dirty="0">
                <a:latin typeface="Arial" panose="020B0604020202020204" pitchFamily="34" charset="0"/>
                <a:cs typeface="Arial" panose="020B0604020202020204" pitchFamily="34" charset="0"/>
              </a:rPr>
              <a:t>– Schools not providing Free/Reduced Lunch documentation</a:t>
            </a:r>
          </a:p>
          <a:p>
            <a:pPr marL="1657350" lvl="3" indent="-285750" defTabSz="914400" eaLnBrk="0" fontAlgn="base" hangingPunct="0">
              <a:lnSpc>
                <a:spcPct val="100000"/>
              </a:lnSpc>
              <a:spcBef>
                <a:spcPct val="20000"/>
              </a:spcBef>
              <a:spcAft>
                <a:spcPct val="0"/>
              </a:spcAft>
              <a:buClrTx/>
              <a:buFont typeface="Arial" panose="020B0604020202020204" pitchFamily="34" charset="0"/>
              <a:buChar char="•"/>
            </a:pPr>
            <a:endParaRPr lang="en-US" sz="1800" dirty="0">
              <a:solidFill>
                <a:prstClr val="black"/>
              </a:solidFill>
              <a:latin typeface="Arial" panose="020B0604020202020204" pitchFamily="34" charset="0"/>
              <a:cs typeface="Arial" panose="020B0604020202020204" pitchFamily="34" charset="0"/>
            </a:endParaRPr>
          </a:p>
          <a:p>
            <a:pPr marL="0" indent="0" defTabSz="914400" eaLnBrk="0" fontAlgn="base" hangingPunct="0">
              <a:lnSpc>
                <a:spcPct val="100000"/>
              </a:lnSpc>
              <a:spcBef>
                <a:spcPct val="20000"/>
              </a:spcBef>
              <a:spcAft>
                <a:spcPct val="0"/>
              </a:spcAft>
              <a:buClrTx/>
              <a:buNone/>
            </a:pPr>
            <a:r>
              <a:rPr lang="en-US" sz="1800" b="1" dirty="0">
                <a:solidFill>
                  <a:prstClr val="black"/>
                </a:solidFill>
                <a:latin typeface="Arial" panose="020B0604020202020204" pitchFamily="34" charset="0"/>
                <a:cs typeface="Arial" panose="020B0604020202020204" pitchFamily="34" charset="0"/>
              </a:rPr>
              <a:t> High Poverty Area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800" dirty="0">
                <a:solidFill>
                  <a:prstClr val="black"/>
                </a:solidFill>
                <a:latin typeface="Arial" panose="020B0604020202020204" pitchFamily="34" charset="0"/>
                <a:cs typeface="Arial" panose="020B0604020202020204" pitchFamily="34" charset="0"/>
              </a:rPr>
              <a:t>ISY and OSY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800" dirty="0">
                <a:solidFill>
                  <a:prstClr val="black"/>
                </a:solidFill>
                <a:latin typeface="Arial" panose="020B0604020202020204" pitchFamily="34" charset="0"/>
                <a:cs typeface="Arial" panose="020B0604020202020204" pitchFamily="34" charset="0"/>
              </a:rPr>
              <a:t>Poverty rate of 25 percent – </a:t>
            </a:r>
            <a:r>
              <a:rPr lang="en-US" sz="1800" i="1" dirty="0">
                <a:solidFill>
                  <a:prstClr val="black"/>
                </a:solidFill>
                <a:latin typeface="Arial" panose="020B0604020202020204" pitchFamily="34" charset="0"/>
                <a:cs typeface="Arial" panose="020B0604020202020204" pitchFamily="34" charset="0"/>
              </a:rPr>
              <a:t>where at least 25 percent of the residents are economically disadvantaged.</a:t>
            </a:r>
            <a:r>
              <a:rPr lang="en-US" sz="1800" dirty="0">
                <a:solidFill>
                  <a:prstClr val="black"/>
                </a:solidFill>
                <a:latin typeface="Arial" panose="020B0604020202020204" pitchFamily="34" charset="0"/>
                <a:cs typeface="Arial" panose="020B0604020202020204" pitchFamily="34" charset="0"/>
              </a:rPr>
              <a:t>  </a:t>
            </a:r>
            <a:endParaRPr lang="en-US" sz="1800" b="1" dirty="0">
              <a:solidFill>
                <a:prstClr val="black"/>
              </a:solidFill>
              <a:latin typeface="Arial" panose="020B0604020202020204" pitchFamily="34" charset="0"/>
              <a:cs typeface="Arial" panose="020B0604020202020204" pitchFamily="34" charset="0"/>
            </a:endParaRPr>
          </a:p>
          <a:p>
            <a:pPr marL="0" lvl="0" indent="0" defTabSz="914400" eaLnBrk="0" fontAlgn="base" hangingPunct="0">
              <a:lnSpc>
                <a:spcPct val="100000"/>
              </a:lnSpc>
              <a:spcBef>
                <a:spcPct val="20000"/>
              </a:spcBef>
              <a:spcAft>
                <a:spcPct val="0"/>
              </a:spcAft>
              <a:buClrTx/>
              <a:buNone/>
            </a:pPr>
            <a:endParaRPr lang="en-US" sz="1800" dirty="0">
              <a:solidFill>
                <a:srgbClr val="7F7F7F"/>
              </a:solidFill>
              <a:latin typeface="Arial" panose="020B0604020202020204" pitchFamily="34" charset="0"/>
              <a:cs typeface="Arial" panose="020B0604020202020204" pitchFamily="34" charset="0"/>
            </a:endParaRPr>
          </a:p>
          <a:p>
            <a:pPr marL="0" indent="0" algn="ctr" defTabSz="914400">
              <a:lnSpc>
                <a:spcPct val="100000"/>
              </a:lnSpc>
              <a:spcBef>
                <a:spcPct val="20000"/>
              </a:spcBef>
              <a:spcAft>
                <a:spcPct val="0"/>
              </a:spcAft>
              <a:buNone/>
            </a:pPr>
            <a:r>
              <a:rPr lang="en-US" sz="1800" b="1" dirty="0">
                <a:latin typeface="Arial" panose="020B0604020202020204" pitchFamily="34" charset="0"/>
                <a:ea typeface="+mn-lt"/>
                <a:cs typeface="Arial" panose="020B0604020202020204" pitchFamily="34" charset="0"/>
              </a:rPr>
              <a:t> Determining if an Individual Lives in a High-Poverty Area </a:t>
            </a:r>
          </a:p>
          <a:p>
            <a:pPr marL="0" indent="0" algn="ctr" defTabSz="914400">
              <a:lnSpc>
                <a:spcPct val="100000"/>
              </a:lnSpc>
              <a:spcBef>
                <a:spcPct val="20000"/>
              </a:spcBef>
              <a:spcAft>
                <a:spcPct val="0"/>
              </a:spcAft>
              <a:buNone/>
            </a:pPr>
            <a:r>
              <a:rPr lang="en-US" sz="1800" dirty="0">
                <a:hlinkClick r:id="rId3"/>
              </a:rPr>
              <a:t>Policy: Youth Eligibility: High Poverty Area</a:t>
            </a:r>
            <a:endParaRPr lang="en-US" sz="1800" dirty="0"/>
          </a:p>
          <a:p>
            <a:pPr marL="0" indent="0" algn="ctr" defTabSz="914400">
              <a:lnSpc>
                <a:spcPct val="100000"/>
              </a:lnSpc>
              <a:spcBef>
                <a:spcPct val="20000"/>
              </a:spcBef>
              <a:spcAft>
                <a:spcPct val="0"/>
              </a:spcAft>
              <a:buNone/>
            </a:pPr>
            <a:r>
              <a:rPr lang="en-US" sz="1800" dirty="0">
                <a:hlinkClick r:id="rId4"/>
              </a:rPr>
              <a:t>Instructions: Determining if a youth resides in a High Poverty Area</a:t>
            </a:r>
            <a:endParaRPr lang="en-US" sz="1800" dirty="0">
              <a:cs typeface="Calibri"/>
            </a:endParaRPr>
          </a:p>
        </p:txBody>
      </p:sp>
    </p:spTree>
    <p:extLst>
      <p:ext uri="{BB962C8B-B14F-4D97-AF65-F5344CB8AC3E}">
        <p14:creationId xmlns:p14="http://schemas.microsoft.com/office/powerpoint/2010/main" val="318772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Low Income Exception</a:t>
            </a:r>
            <a:br>
              <a:rPr lang="en-US" sz="3200" dirty="0">
                <a:solidFill>
                  <a:schemeClr val="bg1"/>
                </a:solidFill>
                <a:latin typeface="Arial" panose="020B0604020202020204" pitchFamily="34" charset="0"/>
                <a:cs typeface="Arial" panose="020B0604020202020204" pitchFamily="34" charset="0"/>
              </a:rPr>
            </a:br>
            <a:r>
              <a:rPr lang="en-US" sz="2400" dirty="0">
                <a:solidFill>
                  <a:schemeClr val="bg1"/>
                </a:solidFill>
                <a:latin typeface="Arial" panose="020B0604020202020204" pitchFamily="34" charset="0"/>
                <a:cs typeface="Arial" panose="020B0604020202020204" pitchFamily="34" charset="0"/>
              </a:rPr>
              <a:t>(5% Window Eligibility)</a:t>
            </a:r>
          </a:p>
        </p:txBody>
      </p:sp>
      <p:sp>
        <p:nvSpPr>
          <p:cNvPr id="4" name="Content Placeholder 3"/>
          <p:cNvSpPr>
            <a:spLocks noGrp="1"/>
          </p:cNvSpPr>
          <p:nvPr>
            <p:ph sz="quarter" idx="10"/>
          </p:nvPr>
        </p:nvSpPr>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endParaRPr lang="en-US" sz="2400" dirty="0">
              <a:solidFill>
                <a:prstClr val="black"/>
              </a:solidFill>
              <a:latin typeface="Arial" panose="020B0604020202020204" pitchFamily="34" charset="0"/>
              <a:cs typeface="Arial" panose="020B0604020202020204" pitchFamily="34" charset="0"/>
            </a:endParaRPr>
          </a:p>
          <a:p>
            <a:pPr marL="0" lvl="0" indent="0" defTabSz="914400" eaLnBrk="0" fontAlgn="base" hangingPunct="0">
              <a:lnSpc>
                <a:spcPct val="100000"/>
              </a:lnSpc>
              <a:spcBef>
                <a:spcPct val="20000"/>
              </a:spcBef>
              <a:spcAft>
                <a:spcPct val="0"/>
              </a:spcAft>
              <a:buClrTx/>
              <a:buNone/>
            </a:pPr>
            <a:r>
              <a:rPr lang="en-US" sz="1800" dirty="0">
                <a:latin typeface="Arial" panose="020B0604020202020204" pitchFamily="34" charset="0"/>
                <a:ea typeface="Calibri"/>
                <a:cs typeface="Arial" panose="020B0604020202020204" pitchFamily="34" charset="0"/>
              </a:rPr>
              <a:t>Five percent of WIOA youth participants, </a:t>
            </a:r>
            <a:r>
              <a:rPr lang="en-US" sz="1800" i="1" dirty="0">
                <a:latin typeface="Arial" panose="020B0604020202020204" pitchFamily="34" charset="0"/>
                <a:ea typeface="Calibri"/>
                <a:cs typeface="Arial" panose="020B0604020202020204" pitchFamily="34" charset="0"/>
              </a:rPr>
              <a:t>who would ordinarily be required to be low-income for eligibility</a:t>
            </a:r>
            <a:r>
              <a:rPr lang="en-US" sz="1800" dirty="0">
                <a:latin typeface="Arial" panose="020B0604020202020204" pitchFamily="34" charset="0"/>
                <a:ea typeface="Calibri"/>
                <a:cs typeface="Arial" panose="020B0604020202020204" pitchFamily="34" charset="0"/>
              </a:rPr>
              <a:t>, and who meet </a:t>
            </a:r>
            <a:r>
              <a:rPr lang="en-US" sz="1800" b="1" i="1" dirty="0">
                <a:latin typeface="Arial" panose="020B0604020202020204" pitchFamily="34" charset="0"/>
                <a:ea typeface="Calibri"/>
                <a:cs typeface="Arial" panose="020B0604020202020204" pitchFamily="34" charset="0"/>
              </a:rPr>
              <a:t>all</a:t>
            </a:r>
            <a:r>
              <a:rPr lang="en-US" sz="1800" dirty="0">
                <a:latin typeface="Arial" panose="020B0604020202020204" pitchFamily="34" charset="0"/>
                <a:ea typeface="Calibri"/>
                <a:cs typeface="Arial" panose="020B0604020202020204" pitchFamily="34" charset="0"/>
              </a:rPr>
              <a:t> other eligibility requirements, may be non-low income.</a:t>
            </a:r>
          </a:p>
          <a:p>
            <a:pPr marL="0" lvl="0" indent="0" defTabSz="914400" eaLnBrk="0" fontAlgn="base" hangingPunct="0">
              <a:lnSpc>
                <a:spcPct val="100000"/>
              </a:lnSpc>
              <a:spcBef>
                <a:spcPct val="20000"/>
              </a:spcBef>
              <a:spcAft>
                <a:spcPct val="0"/>
              </a:spcAft>
              <a:buClrTx/>
              <a:buNone/>
            </a:pPr>
            <a:endParaRPr lang="en-US" sz="1800" dirty="0">
              <a:solidFill>
                <a:prstClr val="black"/>
              </a:solidFill>
              <a:latin typeface="Arial" panose="020B0604020202020204" pitchFamily="34" charset="0"/>
              <a:cs typeface="Arial" panose="020B0604020202020204" pitchFamily="34" charset="0"/>
            </a:endParaRPr>
          </a:p>
          <a:p>
            <a:pPr marL="0" lvl="0" indent="0" defTabSz="914400" eaLnBrk="0" fontAlgn="base" hangingPunct="0">
              <a:lnSpc>
                <a:spcPct val="100000"/>
              </a:lnSpc>
              <a:spcBef>
                <a:spcPct val="20000"/>
              </a:spcBef>
              <a:spcAft>
                <a:spcPct val="0"/>
              </a:spcAft>
              <a:buClrTx/>
              <a:buNone/>
            </a:pPr>
            <a:r>
              <a:rPr lang="en-US" sz="1800" dirty="0">
                <a:solidFill>
                  <a:prstClr val="black"/>
                </a:solidFill>
                <a:latin typeface="Arial" panose="020B0604020202020204" pitchFamily="34" charset="0"/>
                <a:cs typeface="Arial" panose="020B0604020202020204" pitchFamily="34" charset="0"/>
              </a:rPr>
              <a:t>The 5% calculation is based on the percent of youth newly enrolled in the program year and served by the program in the local area’s WIOA Youth Program</a:t>
            </a:r>
          </a:p>
          <a:p>
            <a:pPr marL="0" lvl="0" indent="0" defTabSz="914400" eaLnBrk="0" fontAlgn="base" hangingPunct="0">
              <a:lnSpc>
                <a:spcPct val="100000"/>
              </a:lnSpc>
              <a:spcBef>
                <a:spcPct val="20000"/>
              </a:spcBef>
              <a:spcAft>
                <a:spcPct val="0"/>
              </a:spcAft>
              <a:buClrTx/>
              <a:buNone/>
            </a:pPr>
            <a:r>
              <a:rPr lang="en-US" sz="1800" dirty="0">
                <a:solidFill>
                  <a:srgbClr val="0000FF"/>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DCS 100 19.105 5% </a:t>
            </a:r>
            <a:r>
              <a:rPr lang="en-US" sz="1800" dirty="0">
                <a:solidFill>
                  <a:srgbClr val="0066FF"/>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Income Exception for Non-Income “Covered Individuals”</a:t>
            </a:r>
            <a:endParaRPr lang="en-US" sz="1800" dirty="0">
              <a:solidFill>
                <a:srgbClr val="0066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9068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Source Documentation </a:t>
            </a:r>
          </a:p>
        </p:txBody>
      </p:sp>
      <p:sp>
        <p:nvSpPr>
          <p:cNvPr id="4" name="Content Placeholder 3"/>
          <p:cNvSpPr>
            <a:spLocks noGrp="1"/>
          </p:cNvSpPr>
          <p:nvPr>
            <p:ph sz="quarter" idx="10"/>
          </p:nvPr>
        </p:nvSpPr>
        <p:spPr>
          <a:xfrm>
            <a:off x="309032" y="1330825"/>
            <a:ext cx="8615512" cy="4714868"/>
          </a:xfrm>
        </p:spPr>
        <p:txBody>
          <a:bodyPr vert="horz" lIns="91440" tIns="45720" rIns="91440" bIns="45720" rtlCol="0" anchor="t">
            <a:normAutofit/>
          </a:bodyPr>
          <a:lstStyle/>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Arial" panose="020B0604020202020204" pitchFamily="34" charset="0"/>
                <a:cs typeface="Arial" panose="020B0604020202020204" pitchFamily="34" charset="0"/>
              </a:rPr>
              <a:t>Documentation is necessary to support WIOA Title I Youth Eligibility</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srgbClr val="223651"/>
              </a:solidFill>
              <a:latin typeface="Arial" panose="020B0604020202020204" pitchFamily="34" charset="0"/>
              <a:cs typeface="Arial" panose="020B0604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Arial" panose="020B0604020202020204" pitchFamily="34" charset="0"/>
                <a:cs typeface="Arial" panose="020B0604020202020204" pitchFamily="34" charset="0"/>
              </a:rPr>
              <a:t>Local Areas must verify and confirm that youth are eligible to participate in WIOA youth services through an examination of documents.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Arial" panose="020B0604020202020204" pitchFamily="34" charset="0"/>
              <a:cs typeface="Arial" panose="020B0604020202020204" pitchFamily="34" charset="0"/>
            </a:endParaRPr>
          </a:p>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Arial" panose="020B0604020202020204" pitchFamily="34" charset="0"/>
                <a:cs typeface="Arial" panose="020B0604020202020204" pitchFamily="34" charset="0"/>
              </a:rPr>
              <a:t>Documentation may be stored electronically, however documentation must be available to program, fiscal monitors, and auditors for monitoring purposes.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Arial" panose="020B0604020202020204" pitchFamily="34" charset="0"/>
              <a:cs typeface="Arial" panose="020B0604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Arial" panose="020B0604020202020204" pitchFamily="34" charset="0"/>
                <a:cs typeface="Arial" panose="020B0604020202020204" pitchFamily="34" charset="0"/>
              </a:rPr>
              <a:t>Local Areas must retain records for a period of at least three (3) years after the submittal of the final closeout expenditure report for that funding period.</a:t>
            </a:r>
          </a:p>
        </p:txBody>
      </p:sp>
    </p:spTree>
    <p:extLst>
      <p:ext uri="{BB962C8B-B14F-4D97-AF65-F5344CB8AC3E}">
        <p14:creationId xmlns:p14="http://schemas.microsoft.com/office/powerpoint/2010/main" val="175335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605" cy="954348"/>
          </a:xfrm>
        </p:spPr>
        <p:txBody>
          <a:bodyPr/>
          <a:lstStyle/>
          <a:p>
            <a:r>
              <a:rPr lang="en-US" sz="3000" cap="small" dirty="0">
                <a:solidFill>
                  <a:schemeClr val="bg1"/>
                </a:solidFill>
                <a:latin typeface="Arial" panose="020B0604020202020204" pitchFamily="34" charset="0"/>
                <a:ea typeface="+mj-lt"/>
                <a:cs typeface="Arial" panose="020B0604020202020204" pitchFamily="34" charset="0"/>
              </a:rPr>
              <a:t>WIOA Eligibility Documentation in a Virtual Environment - </a:t>
            </a:r>
            <a:r>
              <a:rPr lang="en-US" sz="3000" cap="small" dirty="0">
                <a:solidFill>
                  <a:schemeClr val="bg1"/>
                </a:solidFill>
                <a:latin typeface="Arial" panose="020B0604020202020204" pitchFamily="34" charset="0"/>
                <a:ea typeface="+mj-lt"/>
                <a:cs typeface="Arial" panose="020B0604020202020204" pitchFamily="34" charset="0"/>
                <a:hlinkClick r:id="rId3">
                  <a:extLst>
                    <a:ext uri="{A12FA001-AC4F-418D-AE19-62706E023703}">
                      <ahyp:hlinkClr xmlns:ahyp="http://schemas.microsoft.com/office/drawing/2018/hyperlinkcolor" val="tx"/>
                    </a:ext>
                  </a:extLst>
                </a:hlinkClick>
              </a:rPr>
              <a:t>100 DCS 18.111</a:t>
            </a:r>
            <a:endParaRPr lang="en-US" sz="3000"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0" y="1261652"/>
            <a:ext cx="9144000" cy="5051316"/>
          </a:xfrm>
        </p:spPr>
        <p:txBody>
          <a:bodyPr vert="horz" lIns="91440" tIns="45720" rIns="91440" bIns="45720" rtlCol="0" anchor="t">
            <a:noAutofit/>
          </a:bodyPr>
          <a:lstStyle/>
          <a:p>
            <a:pPr marL="448945" lvl="1" indent="0">
              <a:buNone/>
            </a:pPr>
            <a:r>
              <a:rPr lang="en-US" sz="1800" b="1" dirty="0">
                <a:latin typeface="Arial" panose="020B0604020202020204" pitchFamily="34" charset="0"/>
                <a:ea typeface="+mn-lt"/>
                <a:cs typeface="Arial" panose="020B0604020202020204" pitchFamily="34" charset="0"/>
              </a:rPr>
              <a:t>Verifying Eligibility Documentation via Live Stream</a:t>
            </a:r>
          </a:p>
          <a:p>
            <a:pPr marL="734695" lvl="1" indent="-285750">
              <a:buFont typeface="Arial"/>
              <a:buChar char="•"/>
            </a:pPr>
            <a:r>
              <a:rPr lang="en-US" sz="1800" dirty="0">
                <a:latin typeface="Arial" panose="020B0604020202020204" pitchFamily="34" charset="0"/>
                <a:cs typeface="Arial" panose="020B0604020202020204" pitchFamily="34" charset="0"/>
              </a:rPr>
              <a:t>Allows verification of eligibility documentation through livestream or video sharing such as Zoom, WebEX, Adobe Connects or other virtual media platforms.</a:t>
            </a:r>
          </a:p>
          <a:p>
            <a:pPr marL="734695" lvl="1" indent="-285750">
              <a:buFont typeface="Arial"/>
              <a:buChar char="•"/>
            </a:pPr>
            <a:r>
              <a:rPr lang="en-US" sz="1800" dirty="0">
                <a:latin typeface="Arial" panose="020B0604020202020204" pitchFamily="34" charset="0"/>
                <a:ea typeface="+mn-lt"/>
                <a:cs typeface="Arial" panose="020B0604020202020204" pitchFamily="34" charset="0"/>
              </a:rPr>
              <a:t>A printout or an electronic copy of a screenshot containing the eligibility document verified must be included in the participant's file.</a:t>
            </a:r>
          </a:p>
          <a:p>
            <a:pPr marL="448945" lvl="1" indent="0">
              <a:buNone/>
            </a:pPr>
            <a:r>
              <a:rPr lang="en-US" sz="1800" b="1" dirty="0">
                <a:latin typeface="Arial" panose="020B0604020202020204" pitchFamily="34" charset="0"/>
                <a:ea typeface="+mn-lt"/>
                <a:cs typeface="Arial" panose="020B0604020202020204" pitchFamily="34" charset="0"/>
              </a:rPr>
              <a:t>Electronic Signatures</a:t>
            </a:r>
            <a:endParaRPr lang="en-US" sz="1800" dirty="0">
              <a:latin typeface="Arial" panose="020B0604020202020204" pitchFamily="34" charset="0"/>
              <a:cs typeface="Arial" panose="020B0604020202020204" pitchFamily="34" charset="0"/>
            </a:endParaRPr>
          </a:p>
          <a:p>
            <a:pPr marL="734695" lvl="1" indent="-285750">
              <a:buFont typeface="Arial"/>
              <a:buChar char="•"/>
            </a:pPr>
            <a:r>
              <a:rPr lang="en-US" sz="1800" dirty="0">
                <a:latin typeface="Arial" panose="020B0604020202020204" pitchFamily="34" charset="0"/>
                <a:ea typeface="+mn-lt"/>
                <a:cs typeface="Arial" panose="020B0604020202020204" pitchFamily="34" charset="0"/>
              </a:rPr>
              <a:t>Participants must still sign documents when required.</a:t>
            </a:r>
            <a:endParaRPr lang="en-US" sz="1800" dirty="0">
              <a:latin typeface="Arial" panose="020B0604020202020204" pitchFamily="34" charset="0"/>
              <a:cs typeface="Arial" panose="020B0604020202020204" pitchFamily="34" charset="0"/>
            </a:endParaRPr>
          </a:p>
          <a:p>
            <a:pPr marL="734695" lvl="1" indent="-285750">
              <a:buFont typeface="Arial"/>
              <a:buChar char="•"/>
            </a:pPr>
            <a:r>
              <a:rPr lang="en-US" sz="1800" dirty="0">
                <a:latin typeface="Arial" panose="020B0604020202020204" pitchFamily="34" charset="0"/>
                <a:ea typeface="+mn-lt"/>
                <a:cs typeface="Arial" panose="020B0604020202020204" pitchFamily="34" charset="0"/>
              </a:rPr>
              <a:t>Fillable forms for the use of electronic signatures are allowed. </a:t>
            </a:r>
          </a:p>
          <a:p>
            <a:pPr marL="734695" lvl="1" indent="-285750">
              <a:buFont typeface="Arial"/>
              <a:buChar char="•"/>
            </a:pPr>
            <a:r>
              <a:rPr lang="en-US" sz="1800" dirty="0">
                <a:latin typeface="Arial" panose="020B0604020202020204" pitchFamily="34" charset="0"/>
                <a:ea typeface="+mn-lt"/>
                <a:cs typeface="Arial" panose="020B0604020202020204" pitchFamily="34" charset="0"/>
              </a:rPr>
              <a:t>Staff may have the participant email agreement to the content of the required form.</a:t>
            </a:r>
            <a:endParaRPr lang="en-US" sz="1800" dirty="0">
              <a:latin typeface="Arial" panose="020B0604020202020204" pitchFamily="34" charset="0"/>
              <a:cs typeface="Arial" panose="020B0604020202020204" pitchFamily="34" charset="0"/>
            </a:endParaRPr>
          </a:p>
          <a:p>
            <a:pPr marL="734695" lvl="1" indent="-285750">
              <a:buFont typeface="Arial"/>
              <a:buChar char="•"/>
            </a:pPr>
            <a:r>
              <a:rPr lang="en-US" sz="1800" dirty="0">
                <a:latin typeface="Arial" panose="020B0604020202020204" pitchFamily="34" charset="0"/>
                <a:ea typeface="+mn-lt"/>
                <a:cs typeface="Arial" panose="020B0604020202020204" pitchFamily="34" charset="0"/>
              </a:rPr>
              <a:t>The email must be kept in the participant’s file.</a:t>
            </a:r>
            <a:endParaRPr lang="en-US" sz="1800" dirty="0">
              <a:latin typeface="Arial" panose="020B0604020202020204" pitchFamily="34" charset="0"/>
              <a:cs typeface="Arial" panose="020B0604020202020204" pitchFamily="34" charset="0"/>
            </a:endParaRPr>
          </a:p>
          <a:p>
            <a:pPr marL="448945" lvl="1" indent="0">
              <a:buNone/>
            </a:pPr>
            <a:r>
              <a:rPr lang="en-US" sz="1800" b="1" dirty="0">
                <a:latin typeface="Arial" panose="020B0604020202020204" pitchFamily="34" charset="0"/>
                <a:ea typeface="+mn-lt"/>
                <a:cs typeface="Arial" panose="020B0604020202020204" pitchFamily="34" charset="0"/>
              </a:rPr>
              <a:t>Documenting MOSES</a:t>
            </a:r>
          </a:p>
          <a:p>
            <a:pPr marL="734695" lvl="1" indent="-285750">
              <a:buFont typeface="Arial"/>
              <a:buChar char="•"/>
            </a:pPr>
            <a:r>
              <a:rPr lang="en-US" sz="1800" dirty="0">
                <a:latin typeface="Arial" panose="020B0604020202020204" pitchFamily="34" charset="0"/>
                <a:ea typeface="+mn-lt"/>
                <a:cs typeface="Arial" panose="020B0604020202020204" pitchFamily="34" charset="0"/>
              </a:rPr>
              <a:t>Staff must document the “Notes” section in MOSES when eligibility documentation was viewed via live stream and that either a printout or screen shot of the eligibility document is included in the participant’s file. </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58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Applicant Statement</a:t>
            </a:r>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Arial" panose="020B0604020202020204" pitchFamily="34" charset="0"/>
                <a:cs typeface="Arial" panose="020B0604020202020204" pitchFamily="34" charset="0"/>
              </a:rPr>
              <a:t>DOL encourages grant recipients to consider the impacts on equity and accessibility when developing source documentation policies and procedures. </a:t>
            </a:r>
            <a:endParaRPr lang="en-US" sz="1800" dirty="0">
              <a:latin typeface="Arial" panose="020B0604020202020204" pitchFamily="34" charset="0"/>
              <a:ea typeface="Calibri"/>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As referenced in TEGL 23-19 Change 2 – career centers/workforce boards considering restrictions on the use of self-attestation should consider while other documentation sources are preferred when practical, </a:t>
            </a:r>
            <a:r>
              <a:rPr lang="en-US" sz="1800" b="1" dirty="0">
                <a:latin typeface="Arial" panose="020B0604020202020204" pitchFamily="34" charset="0"/>
                <a:cs typeface="Arial" panose="020B0604020202020204" pitchFamily="34" charset="0"/>
              </a:rPr>
              <a:t>self-attestation is an important option for populations with barriers to obtaining eligibility and reporting documents </a:t>
            </a:r>
            <a:r>
              <a:rPr lang="en-US" sz="1800" dirty="0">
                <a:latin typeface="Arial" panose="020B0604020202020204" pitchFamily="34" charset="0"/>
                <a:cs typeface="Arial" panose="020B0604020202020204" pitchFamily="34" charset="0"/>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800" dirty="0">
                <a:latin typeface="Arial" panose="020B0604020202020204" pitchFamily="34" charset="0"/>
                <a:cs typeface="Arial" panose="020B0604020202020204" pitchFamily="34" charset="0"/>
              </a:rPr>
            </a:br>
            <a:endParaRPr lang="en-US" sz="1800" dirty="0">
              <a:latin typeface="Arial" panose="020B0604020202020204" pitchFamily="34" charset="0"/>
              <a:ea typeface="Calibri"/>
              <a:cs typeface="Arial" panose="020B0604020202020204" pitchFamily="34" charset="0"/>
            </a:endParaRPr>
          </a:p>
          <a:p>
            <a:pPr marL="0" indent="0" algn="ctr">
              <a:buNone/>
            </a:pPr>
            <a:r>
              <a:rPr lang="en-US" sz="1800" b="0" i="0" u="sng" dirty="0">
                <a:solidFill>
                  <a:srgbClr val="0000EE"/>
                </a:solidFill>
                <a:effectLst/>
                <a:latin typeface="Arial" panose="020B0604020202020204" pitchFamily="34" charset="0"/>
                <a:cs typeface="Arial" panose="020B0604020202020204" pitchFamily="34" charset="0"/>
                <a:hlinkClick r:id="rId3"/>
              </a:rPr>
              <a:t>TEGL 23-19 Change 2 | U.S. Department of Labor (dol.gov)</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332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1162-AEA8-47D8-A63F-E2F88521EC4A}"/>
              </a:ext>
            </a:extLst>
          </p:cNvPr>
          <p:cNvSpPr>
            <a:spLocks noGrp="1"/>
          </p:cNvSpPr>
          <p:nvPr>
            <p:ph type="title"/>
          </p:nvPr>
        </p:nvSpPr>
        <p:spPr>
          <a:xfrm>
            <a:off x="211402" y="80203"/>
            <a:ext cx="8845685" cy="954348"/>
          </a:xfrm>
        </p:spPr>
        <p:txBody>
          <a:bodyPr/>
          <a:lstStyle/>
          <a:p>
            <a:r>
              <a:rPr lang="en-US" sz="2800" dirty="0">
                <a:solidFill>
                  <a:schemeClr val="bg1"/>
                </a:solidFill>
                <a:latin typeface="Arial" panose="020B0604020202020204" pitchFamily="34" charset="0"/>
                <a:cs typeface="Arial" panose="020B0604020202020204" pitchFamily="34" charset="0"/>
              </a:rPr>
              <a:t>Examples of Acceptable  Source Documentation </a:t>
            </a:r>
            <a:r>
              <a:rPr lang="en-US" sz="2700" dirty="0">
                <a:solidFill>
                  <a:schemeClr val="bg1"/>
                </a:solidFill>
                <a:latin typeface="Arial" panose="020B0604020202020204" pitchFamily="34" charset="0"/>
                <a:cs typeface="Arial" panose="020B0604020202020204" pitchFamily="34" charset="0"/>
              </a:rPr>
              <a:t> </a:t>
            </a:r>
          </a:p>
        </p:txBody>
      </p:sp>
      <p:sp>
        <p:nvSpPr>
          <p:cNvPr id="4" name="Content Placeholder 3">
            <a:extLst>
              <a:ext uri="{FF2B5EF4-FFF2-40B4-BE49-F238E27FC236}">
                <a16:creationId xmlns:a16="http://schemas.microsoft.com/office/drawing/2014/main" id="{81B7BA0D-0960-4B6B-B5CD-B6CD5D889FA4}"/>
              </a:ext>
            </a:extLst>
          </p:cNvPr>
          <p:cNvSpPr>
            <a:spLocks noGrp="1"/>
          </p:cNvSpPr>
          <p:nvPr>
            <p:ph sz="quarter" idx="10"/>
          </p:nvPr>
        </p:nvSpPr>
        <p:spPr>
          <a:xfrm>
            <a:off x="0" y="1205296"/>
            <a:ext cx="4169664" cy="4946548"/>
          </a:xfr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pPr marL="0" indent="0">
              <a:lnSpc>
                <a:spcPct val="100000"/>
              </a:lnSpc>
              <a:spcAft>
                <a:spcPts val="1200"/>
              </a:spcAft>
              <a:buNone/>
            </a:pPr>
            <a:r>
              <a:rPr lang="en-US" sz="1800" b="1" dirty="0">
                <a:solidFill>
                  <a:schemeClr val="accent6"/>
                </a:solidFill>
                <a:latin typeface="Arial" panose="020B0604020202020204" pitchFamily="34" charset="0"/>
                <a:cs typeface="Arial" panose="020B0604020202020204" pitchFamily="34" charset="0"/>
              </a:rPr>
              <a:t>Youth is out of school and homeless </a:t>
            </a:r>
            <a:r>
              <a:rPr lang="en-US" sz="1800" dirty="0">
                <a:solidFill>
                  <a:schemeClr val="accent6"/>
                </a:solidFill>
                <a:latin typeface="Arial" panose="020B0604020202020204" pitchFamily="34" charset="0"/>
                <a:cs typeface="Arial" panose="020B0604020202020204" pitchFamily="34" charset="0"/>
              </a:rPr>
              <a:t>(Example not limited to the following:) </a:t>
            </a:r>
            <a:endParaRPr lang="en-US" sz="800" dirty="0">
              <a:solidFill>
                <a:schemeClr val="accent6"/>
              </a:solidFill>
              <a:latin typeface="Arial" panose="020B0604020202020204" pitchFamily="34" charset="0"/>
              <a:cs typeface="Arial" panose="020B0604020202020204" pitchFamily="34" charset="0"/>
            </a:endParaRPr>
          </a:p>
          <a:p>
            <a:pPr marL="0" indent="0">
              <a:lnSpc>
                <a:spcPct val="10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Age</a:t>
            </a:r>
            <a:r>
              <a:rPr lang="en-US" sz="1800" u="sng" dirty="0">
                <a:solidFill>
                  <a:schemeClr val="accent6"/>
                </a:solidFill>
                <a:latin typeface="Arial" panose="020B0604020202020204" pitchFamily="34" charset="0"/>
                <a:cs typeface="Arial" panose="020B0604020202020204" pitchFamily="34" charset="0"/>
              </a:rPr>
              <a:t> </a:t>
            </a:r>
            <a:r>
              <a:rPr lang="en-US" sz="1800" dirty="0">
                <a:solidFill>
                  <a:schemeClr val="accent6"/>
                </a:solidFill>
                <a:latin typeface="Arial" panose="020B0604020202020204" pitchFamily="34" charset="0"/>
                <a:cs typeface="Arial" panose="020B0604020202020204" pitchFamily="34" charset="0"/>
              </a:rPr>
              <a:t>– Birth Certificate/US Passport </a:t>
            </a:r>
          </a:p>
          <a:p>
            <a:pPr marL="0" indent="0">
              <a:lnSpc>
                <a:spcPct val="100000"/>
              </a:lnSpc>
              <a:spcBef>
                <a:spcPts val="0"/>
              </a:spcBef>
              <a:buNone/>
            </a:pPr>
            <a:endParaRPr lang="en-US" sz="800" dirty="0">
              <a:solidFill>
                <a:schemeClr val="accent6"/>
              </a:solidFill>
              <a:latin typeface="Arial" panose="020B0604020202020204" pitchFamily="34" charset="0"/>
              <a:ea typeface="+mn-lt"/>
              <a:cs typeface="Arial" panose="020B0604020202020204" pitchFamily="34" charset="0"/>
            </a:endParaRPr>
          </a:p>
          <a:p>
            <a:pPr marL="0" indent="0">
              <a:lnSpc>
                <a:spcPct val="10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US Citizenship/Work Authorization </a:t>
            </a:r>
            <a:r>
              <a:rPr lang="en-US" sz="1800" dirty="0">
                <a:solidFill>
                  <a:schemeClr val="accent6"/>
                </a:solidFill>
                <a:latin typeface="Arial" panose="020B0604020202020204" pitchFamily="34" charset="0"/>
                <a:cs typeface="Arial" panose="020B0604020202020204" pitchFamily="34" charset="0"/>
              </a:rPr>
              <a:t>– Birth Certificate/Unexpired Alien Registration Card with Authorization to Work </a:t>
            </a:r>
          </a:p>
          <a:p>
            <a:pPr marL="0" indent="0">
              <a:lnSpc>
                <a:spcPct val="100000"/>
              </a:lnSpc>
              <a:spcBef>
                <a:spcPts val="0"/>
              </a:spcBef>
              <a:buNone/>
            </a:pPr>
            <a:endParaRPr lang="en-US" sz="800" dirty="0">
              <a:solidFill>
                <a:schemeClr val="accent6"/>
              </a:solidFill>
              <a:latin typeface="Arial" panose="020B0604020202020204" pitchFamily="34" charset="0"/>
              <a:ea typeface="+mn-lt"/>
              <a:cs typeface="Arial" panose="020B0604020202020204" pitchFamily="34" charset="0"/>
            </a:endParaRPr>
          </a:p>
          <a:p>
            <a:pPr marL="0" indent="0">
              <a:lnSpc>
                <a:spcPct val="10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Selective Service Compliant </a:t>
            </a:r>
            <a:r>
              <a:rPr lang="en-US" sz="1800" dirty="0">
                <a:solidFill>
                  <a:schemeClr val="accent6"/>
                </a:solidFill>
                <a:latin typeface="Arial" panose="020B0604020202020204" pitchFamily="34" charset="0"/>
                <a:cs typeface="Arial" panose="020B0604020202020204" pitchFamily="34" charset="0"/>
              </a:rPr>
              <a:t>– Selective Service Online Verification</a:t>
            </a:r>
          </a:p>
          <a:p>
            <a:pPr marL="0" indent="0">
              <a:lnSpc>
                <a:spcPct val="100000"/>
              </a:lnSpc>
              <a:spcBef>
                <a:spcPts val="0"/>
              </a:spcBef>
              <a:buNone/>
            </a:pPr>
            <a:endParaRPr lang="en-US" sz="800" dirty="0">
              <a:solidFill>
                <a:schemeClr val="accent6"/>
              </a:solidFill>
              <a:latin typeface="Arial" panose="020B0604020202020204" pitchFamily="34" charset="0"/>
              <a:ea typeface="+mn-lt"/>
              <a:cs typeface="Arial" panose="020B0604020202020204" pitchFamily="34" charset="0"/>
            </a:endParaRPr>
          </a:p>
          <a:p>
            <a:pPr marL="0" indent="0">
              <a:lnSpc>
                <a:spcPct val="10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Out of School Verification </a:t>
            </a:r>
            <a:r>
              <a:rPr lang="en-US" sz="1800" dirty="0">
                <a:solidFill>
                  <a:schemeClr val="accent6"/>
                </a:solidFill>
                <a:latin typeface="Arial" panose="020B0604020202020204" pitchFamily="34" charset="0"/>
                <a:cs typeface="Arial" panose="020B0604020202020204" pitchFamily="34" charset="0"/>
              </a:rPr>
              <a:t>–  HSD/ </a:t>
            </a:r>
            <a:r>
              <a:rPr lang="en-US" sz="1800" dirty="0" err="1">
                <a:solidFill>
                  <a:schemeClr val="accent6"/>
                </a:solidFill>
                <a:latin typeface="Arial" panose="020B0604020202020204" pitchFamily="34" charset="0"/>
                <a:cs typeface="Arial" panose="020B0604020202020204" pitchFamily="34" charset="0"/>
              </a:rPr>
              <a:t>HiSET</a:t>
            </a:r>
            <a:r>
              <a:rPr lang="en-US" sz="1800" dirty="0">
                <a:solidFill>
                  <a:schemeClr val="accent6"/>
                </a:solidFill>
                <a:latin typeface="Arial" panose="020B0604020202020204" pitchFamily="34" charset="0"/>
                <a:cs typeface="Arial" panose="020B0604020202020204" pitchFamily="34" charset="0"/>
              </a:rPr>
              <a:t> Certificate/ HS Transcript/Applicant Statement</a:t>
            </a:r>
          </a:p>
          <a:p>
            <a:pPr marL="0" indent="0">
              <a:lnSpc>
                <a:spcPct val="100000"/>
              </a:lnSpc>
              <a:spcBef>
                <a:spcPts val="0"/>
              </a:spcBef>
              <a:buNone/>
            </a:pPr>
            <a:endParaRPr lang="en-US" sz="800" dirty="0">
              <a:solidFill>
                <a:schemeClr val="accent6"/>
              </a:solidFill>
              <a:latin typeface="Arial" panose="020B0604020202020204" pitchFamily="34" charset="0"/>
              <a:ea typeface="+mn-lt"/>
              <a:cs typeface="Arial" panose="020B0604020202020204" pitchFamily="34" charset="0"/>
            </a:endParaRPr>
          </a:p>
          <a:p>
            <a:pPr marL="0" indent="0">
              <a:lnSpc>
                <a:spcPct val="10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Homeless</a:t>
            </a:r>
            <a:r>
              <a:rPr lang="en-US" sz="1800" dirty="0">
                <a:solidFill>
                  <a:schemeClr val="accent6"/>
                </a:solidFill>
                <a:latin typeface="Arial" panose="020B0604020202020204" pitchFamily="34" charset="0"/>
                <a:cs typeface="Arial" panose="020B0604020202020204" pitchFamily="34" charset="0"/>
              </a:rPr>
              <a:t> – Letter from shelter/ Applicant Statement </a:t>
            </a:r>
            <a:endParaRPr lang="en-US" sz="1800" dirty="0">
              <a:solidFill>
                <a:schemeClr val="accent6"/>
              </a:solidFill>
              <a:latin typeface="Arial" panose="020B0604020202020204" pitchFamily="34" charset="0"/>
              <a:ea typeface="+mn-lt"/>
              <a:cs typeface="Arial" panose="020B0604020202020204" pitchFamily="34" charset="0"/>
            </a:endParaRPr>
          </a:p>
        </p:txBody>
      </p:sp>
      <p:sp>
        <p:nvSpPr>
          <p:cNvPr id="5" name="Content Placeholder 4">
            <a:extLst>
              <a:ext uri="{FF2B5EF4-FFF2-40B4-BE49-F238E27FC236}">
                <a16:creationId xmlns:a16="http://schemas.microsoft.com/office/drawing/2014/main" id="{BF154996-E199-4188-A1AF-DF11B89099EA}"/>
              </a:ext>
            </a:extLst>
          </p:cNvPr>
          <p:cNvSpPr>
            <a:spLocks noGrp="1"/>
          </p:cNvSpPr>
          <p:nvPr>
            <p:ph sz="quarter" idx="11"/>
          </p:nvPr>
        </p:nvSpPr>
        <p:spPr>
          <a:xfrm>
            <a:off x="4169664" y="1205296"/>
            <a:ext cx="4974336" cy="4946547"/>
          </a:xfr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pPr marL="0" indent="0">
              <a:lnSpc>
                <a:spcPct val="80000"/>
              </a:lnSpc>
              <a:spcBef>
                <a:spcPts val="0"/>
              </a:spcBef>
              <a:buNone/>
            </a:pPr>
            <a:r>
              <a:rPr lang="en-US" sz="1800" b="1" dirty="0">
                <a:solidFill>
                  <a:schemeClr val="accent6"/>
                </a:solidFill>
                <a:latin typeface="Arial" panose="020B0604020202020204" pitchFamily="34" charset="0"/>
                <a:cs typeface="Arial" panose="020B0604020202020204" pitchFamily="34" charset="0"/>
              </a:rPr>
              <a:t>Youth is in school and an offender </a:t>
            </a:r>
            <a:r>
              <a:rPr lang="en-US" sz="1800" dirty="0">
                <a:solidFill>
                  <a:schemeClr val="accent6"/>
                </a:solidFill>
                <a:latin typeface="Arial" panose="020B0604020202020204" pitchFamily="34" charset="0"/>
                <a:cs typeface="Arial" panose="020B0604020202020204" pitchFamily="34" charset="0"/>
              </a:rPr>
              <a:t>(Example not limited to the following:) </a:t>
            </a:r>
          </a:p>
          <a:p>
            <a:pPr marL="0" indent="0">
              <a:lnSpc>
                <a:spcPct val="80000"/>
              </a:lnSpc>
              <a:spcBef>
                <a:spcPts val="0"/>
              </a:spcBef>
              <a:buNone/>
            </a:pPr>
            <a:endParaRPr lang="en-US" sz="1800" dirty="0">
              <a:solidFill>
                <a:schemeClr val="accent6"/>
              </a:solidFill>
              <a:latin typeface="Arial" panose="020B0604020202020204" pitchFamily="34" charset="0"/>
              <a:cs typeface="Arial" panose="020B0604020202020204" pitchFamily="34" charset="0"/>
            </a:endParaRPr>
          </a:p>
          <a:p>
            <a:pPr marL="0" indent="0">
              <a:lnSpc>
                <a:spcPct val="8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Age</a:t>
            </a:r>
            <a:r>
              <a:rPr lang="en-US" sz="1800" u="sng" dirty="0">
                <a:solidFill>
                  <a:schemeClr val="accent6"/>
                </a:solidFill>
                <a:latin typeface="Arial" panose="020B0604020202020204" pitchFamily="34" charset="0"/>
                <a:cs typeface="Arial" panose="020B0604020202020204" pitchFamily="34" charset="0"/>
              </a:rPr>
              <a:t> </a:t>
            </a:r>
            <a:r>
              <a:rPr lang="en-US" sz="1800" dirty="0">
                <a:solidFill>
                  <a:schemeClr val="accent6"/>
                </a:solidFill>
                <a:latin typeface="Arial" panose="020B0604020202020204" pitchFamily="34" charset="0"/>
                <a:cs typeface="Arial" panose="020B0604020202020204" pitchFamily="34" charset="0"/>
              </a:rPr>
              <a:t>– Federal, State or local government identification card that includes date of birth</a:t>
            </a:r>
          </a:p>
          <a:p>
            <a:pPr marL="0" indent="0">
              <a:lnSpc>
                <a:spcPct val="100000"/>
              </a:lnSpc>
              <a:spcBef>
                <a:spcPts val="0"/>
              </a:spcBef>
              <a:buNone/>
            </a:pPr>
            <a:endParaRPr lang="en-US" sz="800" dirty="0">
              <a:solidFill>
                <a:schemeClr val="accent6"/>
              </a:solidFill>
              <a:latin typeface="Arial" panose="020B0604020202020204" pitchFamily="34" charset="0"/>
              <a:ea typeface="+mn-lt"/>
              <a:cs typeface="Arial" panose="020B0604020202020204" pitchFamily="34" charset="0"/>
            </a:endParaRPr>
          </a:p>
          <a:p>
            <a:pPr marL="0" indent="0">
              <a:lnSpc>
                <a:spcPct val="8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US Citizenship/Work Authorization</a:t>
            </a:r>
            <a:r>
              <a:rPr lang="en-US" sz="1800" u="sng" dirty="0">
                <a:solidFill>
                  <a:schemeClr val="accent6"/>
                </a:solidFill>
                <a:latin typeface="Arial" panose="020B0604020202020204" pitchFamily="34" charset="0"/>
                <a:cs typeface="Arial" panose="020B0604020202020204" pitchFamily="34" charset="0"/>
              </a:rPr>
              <a:t> </a:t>
            </a:r>
            <a:r>
              <a:rPr lang="en-US" sz="1800" dirty="0">
                <a:solidFill>
                  <a:schemeClr val="accent6"/>
                </a:solidFill>
                <a:latin typeface="Arial" panose="020B0604020202020204" pitchFamily="34" charset="0"/>
                <a:cs typeface="Arial" panose="020B0604020202020204" pitchFamily="34" charset="0"/>
              </a:rPr>
              <a:t>– Certificate of Naturalization </a:t>
            </a:r>
          </a:p>
          <a:p>
            <a:pPr marL="0" indent="0">
              <a:lnSpc>
                <a:spcPct val="80000"/>
              </a:lnSpc>
              <a:spcBef>
                <a:spcPts val="0"/>
              </a:spcBef>
              <a:buNone/>
            </a:pPr>
            <a:endParaRPr lang="en-US" sz="800" dirty="0">
              <a:solidFill>
                <a:schemeClr val="accent6"/>
              </a:solidFill>
              <a:latin typeface="Arial" panose="020B0604020202020204" pitchFamily="34" charset="0"/>
              <a:cs typeface="Arial" panose="020B0604020202020204" pitchFamily="34" charset="0"/>
            </a:endParaRPr>
          </a:p>
          <a:p>
            <a:pPr marL="0" indent="0">
              <a:lnSpc>
                <a:spcPct val="8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Selective Service Compliant </a:t>
            </a:r>
            <a:r>
              <a:rPr lang="en-US" sz="1800" dirty="0">
                <a:solidFill>
                  <a:schemeClr val="accent6"/>
                </a:solidFill>
                <a:latin typeface="Arial" panose="020B0604020202020204" pitchFamily="34" charset="0"/>
                <a:cs typeface="Arial" panose="020B0604020202020204" pitchFamily="34" charset="0"/>
              </a:rPr>
              <a:t>– Stamped post office receipt of registration </a:t>
            </a:r>
          </a:p>
          <a:p>
            <a:pPr marL="0" indent="0">
              <a:lnSpc>
                <a:spcPct val="80000"/>
              </a:lnSpc>
              <a:spcBef>
                <a:spcPts val="0"/>
              </a:spcBef>
              <a:buNone/>
            </a:pPr>
            <a:endParaRPr lang="en-US" sz="800" dirty="0">
              <a:solidFill>
                <a:schemeClr val="accent6"/>
              </a:solidFill>
              <a:latin typeface="Arial" panose="020B0604020202020204" pitchFamily="34" charset="0"/>
              <a:cs typeface="Arial" panose="020B0604020202020204" pitchFamily="34" charset="0"/>
            </a:endParaRPr>
          </a:p>
          <a:p>
            <a:pPr marL="0" indent="0">
              <a:lnSpc>
                <a:spcPct val="8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In School Youth Verification </a:t>
            </a:r>
            <a:r>
              <a:rPr lang="en-US" sz="1800" dirty="0">
                <a:solidFill>
                  <a:schemeClr val="accent6"/>
                </a:solidFill>
                <a:latin typeface="Arial" panose="020B0604020202020204" pitchFamily="34" charset="0"/>
                <a:cs typeface="Arial" panose="020B0604020202020204" pitchFamily="34" charset="0"/>
              </a:rPr>
              <a:t>– Report Card/ Letter on school letter head</a:t>
            </a:r>
          </a:p>
          <a:p>
            <a:pPr marL="0" indent="0">
              <a:lnSpc>
                <a:spcPct val="80000"/>
              </a:lnSpc>
              <a:spcBef>
                <a:spcPts val="0"/>
              </a:spcBef>
              <a:buNone/>
            </a:pPr>
            <a:endParaRPr lang="en-US" sz="800" dirty="0">
              <a:solidFill>
                <a:schemeClr val="accent6"/>
              </a:solidFill>
              <a:latin typeface="Arial" panose="020B0604020202020204" pitchFamily="34" charset="0"/>
              <a:cs typeface="Arial" panose="020B0604020202020204" pitchFamily="34" charset="0"/>
            </a:endParaRPr>
          </a:p>
          <a:p>
            <a:pPr marL="0" indent="0">
              <a:lnSpc>
                <a:spcPct val="8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Low-Income</a:t>
            </a:r>
            <a:r>
              <a:rPr lang="en-US" sz="1800" b="1" dirty="0">
                <a:solidFill>
                  <a:schemeClr val="accent6"/>
                </a:solidFill>
                <a:latin typeface="Arial" panose="020B0604020202020204" pitchFamily="34" charset="0"/>
                <a:cs typeface="Arial" panose="020B0604020202020204" pitchFamily="34" charset="0"/>
              </a:rPr>
              <a:t> </a:t>
            </a:r>
            <a:r>
              <a:rPr lang="en-US" sz="1800" dirty="0">
                <a:solidFill>
                  <a:schemeClr val="accent6"/>
                </a:solidFill>
                <a:latin typeface="Arial" panose="020B0604020202020204" pitchFamily="34" charset="0"/>
                <a:cs typeface="Arial" panose="020B0604020202020204" pitchFamily="34" charset="0"/>
              </a:rPr>
              <a:t>– School lunch verification form with youth’s name/ Print out from Poverty Threshold Census Tract database</a:t>
            </a:r>
          </a:p>
          <a:p>
            <a:pPr marL="0" indent="0">
              <a:lnSpc>
                <a:spcPct val="80000"/>
              </a:lnSpc>
              <a:spcBef>
                <a:spcPts val="0"/>
              </a:spcBef>
              <a:buNone/>
            </a:pPr>
            <a:endParaRPr lang="en-US" sz="800" dirty="0">
              <a:solidFill>
                <a:schemeClr val="accent6"/>
              </a:solidFill>
              <a:latin typeface="Arial" panose="020B0604020202020204" pitchFamily="34" charset="0"/>
              <a:cs typeface="Arial" panose="020B0604020202020204" pitchFamily="34" charset="0"/>
            </a:endParaRPr>
          </a:p>
          <a:p>
            <a:pPr marL="0" indent="0">
              <a:lnSpc>
                <a:spcPct val="80000"/>
              </a:lnSpc>
              <a:spcBef>
                <a:spcPts val="0"/>
              </a:spcBef>
              <a:buNone/>
            </a:pPr>
            <a:r>
              <a:rPr lang="en-US" sz="1800" b="1" u="sng" dirty="0">
                <a:solidFill>
                  <a:schemeClr val="accent6"/>
                </a:solidFill>
                <a:latin typeface="Arial" panose="020B0604020202020204" pitchFamily="34" charset="0"/>
                <a:cs typeface="Arial" panose="020B0604020202020204" pitchFamily="34" charset="0"/>
              </a:rPr>
              <a:t>Offender </a:t>
            </a:r>
            <a:r>
              <a:rPr lang="en-US" sz="1800" dirty="0">
                <a:solidFill>
                  <a:schemeClr val="accent6"/>
                </a:solidFill>
                <a:latin typeface="Arial" panose="020B0604020202020204" pitchFamily="34" charset="0"/>
                <a:cs typeface="Arial" panose="020B0604020202020204" pitchFamily="34" charset="0"/>
              </a:rPr>
              <a:t>– Court documentation/ Written statement from State/Local agency </a:t>
            </a:r>
          </a:p>
          <a:p>
            <a:endParaRPr lang="en-US" dirty="0">
              <a:cs typeface="Calibri"/>
            </a:endParaRPr>
          </a:p>
        </p:txBody>
      </p:sp>
      <p:sp>
        <p:nvSpPr>
          <p:cNvPr id="8" name="TextBox 7">
            <a:extLst>
              <a:ext uri="{FF2B5EF4-FFF2-40B4-BE49-F238E27FC236}">
                <a16:creationId xmlns:a16="http://schemas.microsoft.com/office/drawing/2014/main" id="{7B320E4F-D12A-4753-B208-01C22CDD9A05}"/>
              </a:ext>
            </a:extLst>
          </p:cNvPr>
          <p:cNvSpPr txBox="1"/>
          <p:nvPr/>
        </p:nvSpPr>
        <p:spPr>
          <a:xfrm>
            <a:off x="1491968" y="835963"/>
            <a:ext cx="5756281" cy="369332"/>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cap="small" dirty="0">
                <a:solidFill>
                  <a:schemeClr val="bg1"/>
                </a:solidFill>
                <a:latin typeface="Century Gothic"/>
                <a:hlinkClick r:id="rId3">
                  <a:extLst>
                    <a:ext uri="{A12FA001-AC4F-418D-AE19-62706E023703}">
                      <ahyp:hlinkClr xmlns:ahyp="http://schemas.microsoft.com/office/drawing/2018/hyperlinkcolor" val="tx"/>
                    </a:ext>
                  </a:extLst>
                </a:hlinkClick>
              </a:rPr>
              <a:t>WIOA Title I Youth Eligibility Policy 100 DCS 19.101.4</a:t>
            </a:r>
            <a:endParaRPr lang="en-US" dirty="0">
              <a:solidFill>
                <a:schemeClr val="bg1"/>
              </a:solidFill>
              <a:cs typeface="Calibri"/>
            </a:endParaRPr>
          </a:p>
        </p:txBody>
      </p:sp>
    </p:spTree>
    <p:extLst>
      <p:ext uri="{BB962C8B-B14F-4D97-AF65-F5344CB8AC3E}">
        <p14:creationId xmlns:p14="http://schemas.microsoft.com/office/powerpoint/2010/main" val="363104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7617628" cy="954348"/>
          </a:xfrm>
        </p:spPr>
        <p:txBody>
          <a:bodyPr/>
          <a:lstStyle/>
          <a:p>
            <a:r>
              <a:rPr lang="en-US" dirty="0">
                <a:solidFill>
                  <a:schemeClr val="bg1"/>
                </a:solidFill>
                <a:latin typeface="Arial" panose="020B0604020202020204" pitchFamily="34" charset="0"/>
                <a:cs typeface="Arial" panose="020B0604020202020204" pitchFamily="34" charset="0"/>
              </a:rPr>
              <a:t>WIOA Youth Program Provisions </a:t>
            </a:r>
          </a:p>
        </p:txBody>
      </p:sp>
      <p:sp>
        <p:nvSpPr>
          <p:cNvPr id="4" name="Content Placeholder 3"/>
          <p:cNvSpPr>
            <a:spLocks noGrp="1"/>
          </p:cNvSpPr>
          <p:nvPr>
            <p:ph sz="quarter" idx="10"/>
          </p:nvPr>
        </p:nvSpPr>
        <p:spPr>
          <a:xfrm>
            <a:off x="283464" y="1296766"/>
            <a:ext cx="8860536" cy="4875434"/>
          </a:xfrm>
        </p:spPr>
        <p:txBody>
          <a:bodyPr>
            <a:normAutofit lnSpcReduction="10000"/>
          </a:bodyPr>
          <a:lstStyle/>
          <a:p>
            <a:pPr marL="0" lvl="0" indent="0" defTabSz="914400">
              <a:lnSpc>
                <a:spcPct val="100000"/>
              </a:lnSpc>
              <a:spcBef>
                <a:spcPct val="20000"/>
              </a:spcBef>
              <a:buClrTx/>
              <a:buNone/>
              <a:defRPr/>
            </a:pPr>
            <a:r>
              <a:rPr lang="en-US" sz="1800" dirty="0">
                <a:solidFill>
                  <a:schemeClr val="accent6"/>
                </a:solidFill>
                <a:latin typeface="Arial" panose="020B0604020202020204" pitchFamily="34" charset="0"/>
                <a:cs typeface="Arial" panose="020B0604020202020204" pitchFamily="34" charset="0"/>
              </a:rPr>
              <a:t>Out–of–School Youth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Arial" panose="020B0604020202020204" pitchFamily="34" charset="0"/>
                <a:cs typeface="Arial" panose="020B0604020202020204" pitchFamily="34" charset="0"/>
              </a:rPr>
              <a:t>Local areas must spend a minimum of 75 percent of program funds on OSY.  </a:t>
            </a:r>
          </a:p>
          <a:p>
            <a:pPr marL="0" lvl="0" indent="0" defTabSz="914400">
              <a:lnSpc>
                <a:spcPct val="100000"/>
              </a:lnSpc>
              <a:spcBef>
                <a:spcPts val="0"/>
              </a:spcBef>
              <a:buClrTx/>
              <a:buNone/>
              <a:defRPr/>
            </a:pPr>
            <a:endParaRPr lang="en-US" sz="900" dirty="0">
              <a:solidFill>
                <a:schemeClr val="accent6"/>
              </a:solidFill>
              <a:latin typeface="Arial" panose="020B0604020202020204" pitchFamily="34" charset="0"/>
              <a:cs typeface="Arial" panose="020B0604020202020204" pitchFamily="34" charset="0"/>
            </a:endParaRPr>
          </a:p>
          <a:p>
            <a:pPr marL="0" lvl="0" indent="0" defTabSz="914400">
              <a:lnSpc>
                <a:spcPct val="100000"/>
              </a:lnSpc>
              <a:spcBef>
                <a:spcPct val="20000"/>
              </a:spcBef>
              <a:buClrTx/>
              <a:buNone/>
              <a:defRPr/>
            </a:pPr>
            <a:r>
              <a:rPr lang="en-US" sz="1800" dirty="0">
                <a:solidFill>
                  <a:schemeClr val="accent6"/>
                </a:solidFill>
                <a:latin typeface="Arial" panose="020B0604020202020204" pitchFamily="34" charset="0"/>
                <a:cs typeface="Arial" panose="020B0604020202020204" pitchFamily="34" charset="0"/>
              </a:rPr>
              <a:t>Paid and Unpaid Work Experiences for ISY and OSY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Arial" panose="020B0604020202020204" pitchFamily="34" charset="0"/>
                <a:cs typeface="Arial" panose="020B0604020202020204" pitchFamily="34" charset="0"/>
              </a:rPr>
              <a:t>At least 20% of local Youth formula funds must be used for work experiences</a:t>
            </a:r>
          </a:p>
          <a:p>
            <a:pPr marL="622300" lvl="1" indent="-171450" defTabSz="914400">
              <a:lnSpc>
                <a:spcPct val="11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Summer and other employment opportunities throughout the school year</a:t>
            </a:r>
          </a:p>
          <a:p>
            <a:pPr marL="622300" lvl="1" indent="-171450" defTabSz="914400">
              <a:lnSpc>
                <a:spcPct val="11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Pre-apprenticeship programs</a:t>
            </a:r>
          </a:p>
          <a:p>
            <a:pPr marL="622300" lvl="1" indent="-171450" defTabSz="914400">
              <a:lnSpc>
                <a:spcPct val="11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Internships and job-shadowing</a:t>
            </a:r>
          </a:p>
          <a:p>
            <a:pPr marL="622300" lvl="1" indent="-171450" defTabSz="914400">
              <a:lnSpc>
                <a:spcPct val="11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On-the-Job training opportunities </a:t>
            </a:r>
          </a:p>
          <a:p>
            <a:pPr marL="450850" lvl="1" indent="0" defTabSz="914400">
              <a:lnSpc>
                <a:spcPct val="100000"/>
              </a:lnSpc>
              <a:spcBef>
                <a:spcPct val="20000"/>
              </a:spcBef>
              <a:buClrTx/>
              <a:buNone/>
              <a:defRPr/>
            </a:pPr>
            <a:endParaRPr lang="en-US" sz="800" dirty="0">
              <a:solidFill>
                <a:schemeClr val="accent6"/>
              </a:solidFill>
              <a:latin typeface="Arial" panose="020B0604020202020204" pitchFamily="34" charset="0"/>
              <a:cs typeface="Arial" panose="020B0604020202020204" pitchFamily="34" charset="0"/>
            </a:endParaRPr>
          </a:p>
          <a:p>
            <a:pPr marL="0" lvl="0" indent="-342900" defTabSz="914400">
              <a:lnSpc>
                <a:spcPct val="100000"/>
              </a:lnSpc>
              <a:spcBef>
                <a:spcPct val="20000"/>
              </a:spcBef>
              <a:buClrTx/>
              <a:buFont typeface="Arial" pitchFamily="34" charset="0"/>
              <a:buChar char="•"/>
              <a:defRPr/>
            </a:pPr>
            <a:r>
              <a:rPr lang="en-US" sz="1800" dirty="0">
                <a:solidFill>
                  <a:schemeClr val="accent6"/>
                </a:solidFill>
                <a:latin typeface="Arial" panose="020B0604020202020204" pitchFamily="34" charset="0"/>
                <a:cs typeface="Arial" panose="020B0604020202020204" pitchFamily="34" charset="0"/>
              </a:rPr>
              <a:t>Allowable Work Experience Expenditures Include: </a:t>
            </a:r>
            <a:endParaRPr lang="en-US" sz="1200" dirty="0">
              <a:solidFill>
                <a:schemeClr val="accent6"/>
              </a:solidFill>
              <a:latin typeface="Arial" panose="020B0604020202020204" pitchFamily="34" charset="0"/>
              <a:cs typeface="Arial" panose="020B0604020202020204" pitchFamily="34" charset="0"/>
            </a:endParaRPr>
          </a:p>
          <a:p>
            <a:pPr marL="622300" lvl="1" indent="-171450" defTabSz="914400">
              <a:lnSpc>
                <a:spcPct val="10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Participant work experience orientation sessions</a:t>
            </a:r>
          </a:p>
          <a:p>
            <a:pPr marL="622300" lvl="1" indent="-171450" defTabSz="914400">
              <a:lnSpc>
                <a:spcPct val="10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Classroom training or the required academic component directly related to the work experience</a:t>
            </a:r>
          </a:p>
          <a:p>
            <a:pPr marL="622300" lvl="1" indent="-171450" defTabSz="914400">
              <a:lnSpc>
                <a:spcPct val="10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Staff time working with employers to ensure a successful work experience</a:t>
            </a:r>
          </a:p>
          <a:p>
            <a:pPr marL="622300" lvl="1" indent="-171450" defTabSz="914400">
              <a:lnSpc>
                <a:spcPct val="100000"/>
              </a:lnSpc>
              <a:spcBef>
                <a:spcPct val="20000"/>
              </a:spcBef>
              <a:buClrTx/>
              <a:buFontTx/>
              <a:buChar char="-"/>
              <a:defRPr/>
            </a:pPr>
            <a:r>
              <a:rPr lang="en-US" sz="1600" dirty="0">
                <a:solidFill>
                  <a:schemeClr val="accent6"/>
                </a:solidFill>
                <a:latin typeface="Arial" panose="020B0604020202020204" pitchFamily="34" charset="0"/>
                <a:cs typeface="Arial" panose="020B0604020202020204" pitchFamily="34" charset="0"/>
              </a:rPr>
              <a:t>Staff time spent evaluating the work experience</a:t>
            </a:r>
          </a:p>
          <a:p>
            <a:pPr marL="622300" lvl="1" indent="-171450" defTabSz="914400">
              <a:lnSpc>
                <a:spcPct val="100000"/>
              </a:lnSpc>
              <a:spcBef>
                <a:spcPct val="20000"/>
              </a:spcBef>
              <a:buClrTx/>
              <a:buFontTx/>
              <a:buChar char="-"/>
              <a:defRPr/>
            </a:pPr>
            <a:endParaRPr lang="en-US" sz="800" dirty="0">
              <a:solidFill>
                <a:schemeClr val="accent6"/>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sz="1600" dirty="0">
                <a:solidFill>
                  <a:schemeClr val="accent6"/>
                </a:solidFill>
                <a:latin typeface="Arial" panose="020B0604020202020204" pitchFamily="34" charset="0"/>
                <a:cs typeface="Arial" panose="020B0604020202020204" pitchFamily="34" charset="0"/>
              </a:rPr>
              <a:t>For a complete listing of allowable work experience expenditures visit: </a:t>
            </a:r>
          </a:p>
          <a:p>
            <a:pPr marL="0" lvl="0" indent="0" defTabSz="914400">
              <a:lnSpc>
                <a:spcPct val="100000"/>
              </a:lnSpc>
              <a:spcBef>
                <a:spcPct val="20000"/>
              </a:spcBef>
              <a:buClrTx/>
              <a:buNone/>
              <a:defRPr/>
            </a:pPr>
            <a:r>
              <a:rPr lang="en-US" sz="1400" dirty="0" err="1">
                <a:solidFill>
                  <a:prstClr val="black"/>
                </a:solidFill>
                <a:latin typeface="Arial" panose="020B0604020202020204" pitchFamily="34" charset="0"/>
                <a:cs typeface="Arial" panose="020B0604020202020204" pitchFamily="34" charset="0"/>
                <a:hlinkClick r:id="rId2"/>
              </a:rPr>
              <a:t>MassWorkforce</a:t>
            </a:r>
            <a:r>
              <a:rPr lang="en-US" sz="1400" dirty="0">
                <a:solidFill>
                  <a:prstClr val="black"/>
                </a:solidFill>
                <a:latin typeface="Arial" panose="020B0604020202020204" pitchFamily="34" charset="0"/>
                <a:cs typeface="Arial" panose="020B0604020202020204" pitchFamily="34" charset="0"/>
                <a:hlinkClick r:id="rId2"/>
              </a:rPr>
              <a:t> Issuance 100 DCS 19.106.1: </a:t>
            </a:r>
            <a:r>
              <a:rPr lang="en-US" sz="1400" i="1" dirty="0">
                <a:solidFill>
                  <a:prstClr val="black"/>
                </a:solidFill>
                <a:latin typeface="Arial" panose="020B0604020202020204" pitchFamily="34" charset="0"/>
                <a:cs typeface="Arial" panose="020B0604020202020204" pitchFamily="34" charset="0"/>
                <a:hlinkClick r:id="rId2"/>
              </a:rPr>
              <a:t>WIOA Title I Youth Work Experience Expenditure Requirement </a:t>
            </a:r>
            <a:endParaRPr lang="en-US" sz="1400" i="1" dirty="0">
              <a:solidFill>
                <a:prstClr val="black"/>
              </a:solidFill>
              <a:latin typeface="Arial" panose="020B0604020202020204" pitchFamily="34" charset="0"/>
              <a:cs typeface="Arial" panose="020B0604020202020204" pitchFamily="34" charset="0"/>
            </a:endParaRPr>
          </a:p>
          <a:p>
            <a:pPr marL="0" lvl="0" indent="0" defTabSz="914400">
              <a:lnSpc>
                <a:spcPct val="100000"/>
              </a:lnSpc>
              <a:spcBef>
                <a:spcPct val="20000"/>
              </a:spcBef>
              <a:buClrTx/>
              <a:buNone/>
              <a:defRPr/>
            </a:pPr>
            <a:endParaRPr lang="en-US" sz="12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342900" lvl="0" indent="-342900" defTabSz="914400">
              <a:lnSpc>
                <a:spcPct val="100000"/>
              </a:lnSpc>
              <a:spcBef>
                <a:spcPct val="20000"/>
              </a:spcBef>
              <a:buClrTx/>
              <a:buFont typeface="Arial" pitchFamily="34" charset="0"/>
              <a:buChar char="•"/>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endParaRPr lang="en-US" dirty="0"/>
          </a:p>
        </p:txBody>
      </p:sp>
    </p:spTree>
    <p:extLst>
      <p:ext uri="{BB962C8B-B14F-4D97-AF65-F5344CB8AC3E}">
        <p14:creationId xmlns:p14="http://schemas.microsoft.com/office/powerpoint/2010/main" val="124081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9153-6942-4B8C-9F13-E3FA025EE84F}"/>
              </a:ext>
            </a:extLst>
          </p:cNvPr>
          <p:cNvSpPr>
            <a:spLocks noGrp="1"/>
          </p:cNvSpPr>
          <p:nvPr>
            <p:ph type="title"/>
          </p:nvPr>
        </p:nvSpPr>
        <p:spPr>
          <a:xfrm>
            <a:off x="457200" y="139614"/>
            <a:ext cx="7933266" cy="954348"/>
          </a:xfrm>
        </p:spPr>
        <p:txBody>
          <a:bodyPr/>
          <a:lstStyle/>
          <a:p>
            <a:r>
              <a:rPr lang="en-US" dirty="0">
                <a:solidFill>
                  <a:schemeClr val="bg1"/>
                </a:solidFill>
                <a:latin typeface="Arial" panose="020B0604020202020204" pitchFamily="34" charset="0"/>
                <a:cs typeface="Arial" panose="020B0604020202020204" pitchFamily="34" charset="0"/>
              </a:rPr>
              <a:t>WIOA Youth Program Provisions continued</a:t>
            </a:r>
          </a:p>
        </p:txBody>
      </p:sp>
      <p:sp>
        <p:nvSpPr>
          <p:cNvPr id="4" name="Content Placeholder 3">
            <a:extLst>
              <a:ext uri="{FF2B5EF4-FFF2-40B4-BE49-F238E27FC236}">
                <a16:creationId xmlns:a16="http://schemas.microsoft.com/office/drawing/2014/main" id="{281685CD-1A12-4A4A-AB0C-EFAC7D3AA7AB}"/>
              </a:ext>
            </a:extLst>
          </p:cNvPr>
          <p:cNvSpPr>
            <a:spLocks noGrp="1"/>
          </p:cNvSpPr>
          <p:nvPr>
            <p:ph sz="quarter" idx="10"/>
          </p:nvPr>
        </p:nvSpPr>
        <p:spPr>
          <a:xfrm>
            <a:off x="314719" y="1453853"/>
            <a:ext cx="8514561" cy="4500380"/>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163195" lvl="1" indent="0">
              <a:spcBef>
                <a:spcPts val="0"/>
              </a:spcBef>
              <a:buNone/>
            </a:pPr>
            <a:endParaRPr lang="en-US" sz="2400" dirty="0">
              <a:solidFill>
                <a:srgbClr val="242424"/>
              </a:solidFill>
              <a:latin typeface="Arial" panose="020B0604020202020204" pitchFamily="34" charset="0"/>
              <a:cs typeface="Arial" panose="020B0604020202020204" pitchFamily="34" charset="0"/>
            </a:endParaRPr>
          </a:p>
          <a:p>
            <a:pPr marL="163195" lvl="1" indent="0">
              <a:spcBef>
                <a:spcPts val="0"/>
              </a:spcBef>
              <a:buNone/>
            </a:pPr>
            <a:r>
              <a:rPr lang="en-US" sz="1800" b="1" dirty="0">
                <a:solidFill>
                  <a:srgbClr val="223651"/>
                </a:solidFill>
                <a:latin typeface="Arial" panose="020B0604020202020204" pitchFamily="34" charset="0"/>
                <a:cs typeface="Arial" panose="020B0604020202020204" pitchFamily="34" charset="0"/>
              </a:rPr>
              <a:t>Incentive payments </a:t>
            </a:r>
            <a:r>
              <a:rPr lang="en-US" sz="1800" dirty="0">
                <a:solidFill>
                  <a:srgbClr val="223651"/>
                </a:solidFill>
                <a:latin typeface="Arial" panose="020B0604020202020204" pitchFamily="34" charset="0"/>
                <a:cs typeface="Arial" panose="020B0604020202020204" pitchFamily="34" charset="0"/>
              </a:rPr>
              <a:t>(</a:t>
            </a:r>
            <a:r>
              <a:rPr lang="en-US" sz="1800" i="0" dirty="0">
                <a:solidFill>
                  <a:srgbClr val="223651"/>
                </a:solidFill>
                <a:effectLst/>
                <a:latin typeface="Arial" panose="020B0604020202020204" pitchFamily="34" charset="0"/>
                <a:cs typeface="Arial" panose="020B0604020202020204" pitchFamily="34" charset="0"/>
              </a:rPr>
              <a:t>§ 681.640)</a:t>
            </a:r>
            <a:r>
              <a:rPr lang="en-US" sz="1800" dirty="0">
                <a:solidFill>
                  <a:srgbClr val="223651"/>
                </a:solidFill>
                <a:latin typeface="Arial" panose="020B0604020202020204" pitchFamily="34" charset="0"/>
                <a:cs typeface="Arial" panose="020B0604020202020204" pitchFamily="34" charset="0"/>
              </a:rPr>
              <a:t>are permitted to youth participants for recognition and achievement directly tied to training activities.  </a:t>
            </a:r>
            <a:r>
              <a:rPr lang="en-US" sz="1800" i="0" dirty="0">
                <a:solidFill>
                  <a:srgbClr val="223651"/>
                </a:solidFill>
                <a:effectLst/>
                <a:latin typeface="Arial" panose="020B0604020202020204" pitchFamily="34" charset="0"/>
                <a:cs typeface="Arial" panose="020B0604020202020204" pitchFamily="34" charset="0"/>
              </a:rPr>
              <a:t>The local program must have written policies and procedures in place governing the award of incentives and must ensure that such incentive payments are:</a:t>
            </a:r>
          </a:p>
          <a:p>
            <a:pPr marL="163195" lvl="1" indent="0">
              <a:spcBef>
                <a:spcPts val="0"/>
              </a:spcBef>
              <a:buNone/>
            </a:pPr>
            <a:endParaRPr lang="en-US" sz="1800" i="0" dirty="0">
              <a:solidFill>
                <a:srgbClr val="223651"/>
              </a:solidFill>
              <a:effectLst/>
              <a:latin typeface="Arial" panose="020B0604020202020204" pitchFamily="34" charset="0"/>
              <a:cs typeface="Arial" panose="020B0604020202020204" pitchFamily="34" charset="0"/>
            </a:endParaRPr>
          </a:p>
          <a:p>
            <a:pPr marL="565150" lvl="1" indent="-287020">
              <a:spcBef>
                <a:spcPts val="0"/>
              </a:spcBef>
            </a:pPr>
            <a:r>
              <a:rPr lang="en-US" sz="1800" i="0" dirty="0">
                <a:solidFill>
                  <a:srgbClr val="223651"/>
                </a:solidFill>
                <a:effectLst/>
                <a:latin typeface="Arial" panose="020B0604020202020204" pitchFamily="34" charset="0"/>
                <a:cs typeface="Arial" panose="020B0604020202020204" pitchFamily="34" charset="0"/>
              </a:rPr>
              <a:t>(a) Tied to the goals of the specific program;</a:t>
            </a:r>
          </a:p>
          <a:p>
            <a:pPr marL="565150" lvl="1" indent="-287020">
              <a:spcBef>
                <a:spcPts val="0"/>
              </a:spcBef>
            </a:pPr>
            <a:r>
              <a:rPr lang="en-US" sz="1800" i="0" dirty="0">
                <a:solidFill>
                  <a:srgbClr val="223651"/>
                </a:solidFill>
                <a:effectLst/>
                <a:latin typeface="Arial" panose="020B0604020202020204" pitchFamily="34" charset="0"/>
                <a:cs typeface="Arial" panose="020B0604020202020204" pitchFamily="34" charset="0"/>
              </a:rPr>
              <a:t>(b) Outlined in writing before the commencement of the program that may provide incentive payments;</a:t>
            </a:r>
          </a:p>
          <a:p>
            <a:pPr marL="565150" lvl="1" indent="-287020">
              <a:spcBef>
                <a:spcPts val="0"/>
              </a:spcBef>
            </a:pPr>
            <a:r>
              <a:rPr lang="en-US" sz="1800" i="0" dirty="0">
                <a:solidFill>
                  <a:srgbClr val="223651"/>
                </a:solidFill>
                <a:effectLst/>
                <a:latin typeface="Arial" panose="020B0604020202020204" pitchFamily="34" charset="0"/>
                <a:cs typeface="Arial" panose="020B0604020202020204" pitchFamily="34" charset="0"/>
              </a:rPr>
              <a:t>(c) Align with the local program's organizational policies; and</a:t>
            </a:r>
          </a:p>
          <a:p>
            <a:pPr marL="565150" lvl="1" indent="-287020">
              <a:spcBef>
                <a:spcPts val="0"/>
              </a:spcBef>
            </a:pPr>
            <a:r>
              <a:rPr lang="en-US" sz="1800" i="0" dirty="0">
                <a:solidFill>
                  <a:srgbClr val="223651"/>
                </a:solidFill>
                <a:effectLst/>
                <a:latin typeface="Arial" panose="020B0604020202020204" pitchFamily="34" charset="0"/>
                <a:cs typeface="Arial" panose="020B0604020202020204" pitchFamily="34" charset="0"/>
              </a:rPr>
              <a:t>(d) Are in accordance with the requirements contained in </a:t>
            </a:r>
            <a:r>
              <a:rPr lang="en-US" sz="1800" i="0" u="sng" dirty="0">
                <a:solidFill>
                  <a:srgbClr val="223651"/>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2 CFR part 200</a:t>
            </a:r>
            <a:r>
              <a:rPr lang="en-US" sz="1800" i="0" dirty="0">
                <a:solidFill>
                  <a:srgbClr val="223651"/>
                </a:solidFill>
                <a:effectLst/>
                <a:latin typeface="Arial" panose="020B0604020202020204" pitchFamily="34" charset="0"/>
                <a:cs typeface="Arial" panose="020B0604020202020204" pitchFamily="34" charset="0"/>
              </a:rPr>
              <a:t>. (cost principles)</a:t>
            </a:r>
          </a:p>
          <a:p>
            <a:pPr marL="0" indent="0">
              <a:buNone/>
            </a:pPr>
            <a:endParaRPr lang="en-US" dirty="0"/>
          </a:p>
        </p:txBody>
      </p:sp>
    </p:spTree>
    <p:extLst>
      <p:ext uri="{BB962C8B-B14F-4D97-AF65-F5344CB8AC3E}">
        <p14:creationId xmlns:p14="http://schemas.microsoft.com/office/powerpoint/2010/main" val="119763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C74D1-08A1-4B37-8CE0-97FBDE5ED984}"/>
              </a:ext>
            </a:extLst>
          </p:cNvPr>
          <p:cNvSpPr>
            <a:spLocks noGrp="1"/>
          </p:cNvSpPr>
          <p:nvPr>
            <p:ph type="title"/>
          </p:nvPr>
        </p:nvSpPr>
        <p:spPr>
          <a:xfrm>
            <a:off x="457200" y="139614"/>
            <a:ext cx="8112642" cy="954348"/>
          </a:xfrm>
        </p:spPr>
        <p:txBody>
          <a:bodyPr/>
          <a:lstStyle/>
          <a:p>
            <a:r>
              <a:rPr lang="en-US" dirty="0">
                <a:solidFill>
                  <a:schemeClr val="bg1"/>
                </a:solidFill>
                <a:latin typeface="Arial" panose="020B0604020202020204" pitchFamily="34" charset="0"/>
                <a:cs typeface="Arial" panose="020B0604020202020204" pitchFamily="34" charset="0"/>
              </a:rPr>
              <a:t>WIOA Youth Program Provisions Stipends</a:t>
            </a:r>
          </a:p>
        </p:txBody>
      </p:sp>
      <p:sp>
        <p:nvSpPr>
          <p:cNvPr id="5" name="Content Placeholder 4">
            <a:extLst>
              <a:ext uri="{FF2B5EF4-FFF2-40B4-BE49-F238E27FC236}">
                <a16:creationId xmlns:a16="http://schemas.microsoft.com/office/drawing/2014/main" id="{41BB4F31-2B0C-4F83-8FD8-BDFA443DEC7A}"/>
              </a:ext>
            </a:extLst>
          </p:cNvPr>
          <p:cNvSpPr>
            <a:spLocks noGrp="1"/>
          </p:cNvSpPr>
          <p:nvPr>
            <p:ph sz="quarter" idx="10"/>
          </p:nvPr>
        </p:nvSpPr>
        <p:spPr>
          <a:xfrm>
            <a:off x="457199" y="1472439"/>
            <a:ext cx="8229600" cy="4525962"/>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0" indent="0">
              <a:spcBef>
                <a:spcPts val="0"/>
              </a:spcBef>
              <a:buNone/>
            </a:pPr>
            <a:endParaRPr lang="en-US" sz="2400" dirty="0">
              <a:solidFill>
                <a:srgbClr val="242424"/>
              </a:solidFill>
              <a:latin typeface="Arial" panose="020B0604020202020204" pitchFamily="34" charset="0"/>
              <a:cs typeface="Arial" panose="020B0604020202020204" pitchFamily="34" charset="0"/>
            </a:endParaRPr>
          </a:p>
          <a:p>
            <a:pPr marL="0" indent="0">
              <a:spcBef>
                <a:spcPts val="0"/>
              </a:spcBef>
              <a:buNone/>
            </a:pPr>
            <a:r>
              <a:rPr lang="en-US" sz="1800" b="1" dirty="0">
                <a:solidFill>
                  <a:srgbClr val="223651"/>
                </a:solidFill>
                <a:latin typeface="Arial" panose="020B0604020202020204" pitchFamily="34" charset="0"/>
                <a:cs typeface="Arial" panose="020B0604020202020204" pitchFamily="34" charset="0"/>
              </a:rPr>
              <a:t>Stipends</a:t>
            </a:r>
            <a:r>
              <a:rPr lang="en-US" sz="1800" dirty="0">
                <a:solidFill>
                  <a:srgbClr val="223651"/>
                </a:solidFill>
                <a:latin typeface="Arial" panose="020B0604020202020204" pitchFamily="34" charset="0"/>
                <a:cs typeface="Arial" panose="020B0604020202020204" pitchFamily="34" charset="0"/>
              </a:rPr>
              <a:t> are allowable payment for participation in activities such as occupational skills training or classroom activities, including high school equivalency preparation, work readiness, or employability skills training. </a:t>
            </a:r>
          </a:p>
          <a:p>
            <a:pPr marL="0" indent="0">
              <a:spcBef>
                <a:spcPts val="0"/>
              </a:spcBef>
              <a:buNone/>
            </a:pPr>
            <a:endParaRPr lang="en-US" sz="1800" dirty="0">
              <a:solidFill>
                <a:srgbClr val="223651"/>
              </a:solidFill>
              <a:latin typeface="Arial" panose="020B0604020202020204" pitchFamily="34" charset="0"/>
              <a:cs typeface="Arial" panose="020B0604020202020204" pitchFamily="34" charset="0"/>
            </a:endParaRPr>
          </a:p>
          <a:p>
            <a:pPr lvl="1" indent="-287020">
              <a:spcBef>
                <a:spcPts val="0"/>
              </a:spcBef>
              <a:buFont typeface="Century Gothic" panose="020B0502020202020204" pitchFamily="34" charset="0"/>
              <a:buChar char="―"/>
            </a:pPr>
            <a:r>
              <a:rPr lang="en-US" sz="1800" dirty="0">
                <a:solidFill>
                  <a:srgbClr val="223651"/>
                </a:solidFill>
                <a:latin typeface="Arial" panose="020B0604020202020204" pitchFamily="34" charset="0"/>
                <a:cs typeface="Arial" panose="020B0604020202020204" pitchFamily="34" charset="0"/>
              </a:rPr>
              <a:t>Local areas have flexibility in determining when and how to pay stipends, however they must have a policy in place guiding the payment of those stipends. </a:t>
            </a:r>
          </a:p>
          <a:p>
            <a:endParaRPr lang="en-US" dirty="0"/>
          </a:p>
        </p:txBody>
      </p:sp>
    </p:spTree>
    <p:extLst>
      <p:ext uri="{BB962C8B-B14F-4D97-AF65-F5344CB8AC3E}">
        <p14:creationId xmlns:p14="http://schemas.microsoft.com/office/powerpoint/2010/main" val="542410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Enrollment </a:t>
            </a:r>
          </a:p>
        </p:txBody>
      </p:sp>
      <p:sp>
        <p:nvSpPr>
          <p:cNvPr id="4" name="Content Placeholder 3"/>
          <p:cNvSpPr>
            <a:spLocks noGrp="1"/>
          </p:cNvSpPr>
          <p:nvPr>
            <p:ph sz="quarter" idx="10"/>
          </p:nvPr>
        </p:nvSpPr>
        <p:spPr>
          <a:xfrm>
            <a:off x="223284" y="1446235"/>
            <a:ext cx="8463516" cy="4525963"/>
          </a:xfrm>
        </p:spPr>
        <p:txBody>
          <a:bodyPr vert="horz" lIns="91440" tIns="45720" rIns="91440" bIns="45720" rtlCol="0" anchor="t">
            <a:normAutofit/>
          </a:bodyPr>
          <a:lstStyle/>
          <a:p>
            <a:endParaRPr lang="en-US" sz="2000" dirty="0">
              <a:solidFill>
                <a:srgbClr val="223651"/>
              </a:solidFill>
              <a:latin typeface="Arial" panose="020B0604020202020204" pitchFamily="34" charset="0"/>
              <a:cs typeface="Arial" panose="020B0604020202020204" pitchFamily="34" charset="0"/>
            </a:endParaRPr>
          </a:p>
          <a:p>
            <a:pPr marL="0" indent="0">
              <a:buNone/>
            </a:pPr>
            <a:r>
              <a:rPr lang="en-US" sz="1800" dirty="0">
                <a:solidFill>
                  <a:srgbClr val="223651"/>
                </a:solidFill>
                <a:latin typeface="Arial" panose="020B0604020202020204" pitchFamily="34" charset="0"/>
                <a:cs typeface="Arial" panose="020B0604020202020204" pitchFamily="34" charset="0"/>
              </a:rPr>
              <a:t>To participate in the WIOA Youth Program the following must occur: </a:t>
            </a:r>
          </a:p>
          <a:p>
            <a:pPr lvl="1" indent="-287020"/>
            <a:r>
              <a:rPr lang="en-US" sz="1800" dirty="0">
                <a:solidFill>
                  <a:srgbClr val="223651"/>
                </a:solidFill>
                <a:latin typeface="Arial" panose="020B0604020202020204" pitchFamily="34" charset="0"/>
                <a:cs typeface="Arial" panose="020B0604020202020204" pitchFamily="34" charset="0"/>
              </a:rPr>
              <a:t>Eligibility determination </a:t>
            </a:r>
          </a:p>
          <a:p>
            <a:pPr lvl="1" indent="-287020"/>
            <a:r>
              <a:rPr lang="en-US" sz="1800" dirty="0">
                <a:solidFill>
                  <a:srgbClr val="223651"/>
                </a:solidFill>
                <a:latin typeface="Arial" panose="020B0604020202020204" pitchFamily="34" charset="0"/>
                <a:cs typeface="Arial" panose="020B0604020202020204" pitchFamily="34" charset="0"/>
              </a:rPr>
              <a:t>Objective assessment </a:t>
            </a:r>
          </a:p>
          <a:p>
            <a:pPr lvl="1" indent="-287020"/>
            <a:r>
              <a:rPr lang="en-US" sz="1800" dirty="0">
                <a:solidFill>
                  <a:srgbClr val="223651"/>
                </a:solidFill>
                <a:latin typeface="Arial" panose="020B0604020202020204" pitchFamily="34" charset="0"/>
                <a:cs typeface="Arial" panose="020B0604020202020204" pitchFamily="34" charset="0"/>
              </a:rPr>
              <a:t>Development of the Individual Service Strategy (ISS)</a:t>
            </a:r>
          </a:p>
          <a:p>
            <a:pPr lvl="1" indent="-287020"/>
            <a:r>
              <a:rPr lang="en-US" sz="1800" dirty="0">
                <a:solidFill>
                  <a:srgbClr val="223651"/>
                </a:solidFill>
                <a:latin typeface="Arial" panose="020B0604020202020204" pitchFamily="34" charset="0"/>
                <a:cs typeface="Arial" panose="020B0604020202020204" pitchFamily="34" charset="0"/>
              </a:rPr>
              <a:t>Participation in any of the 14 program elements </a:t>
            </a:r>
          </a:p>
        </p:txBody>
      </p:sp>
    </p:spTree>
    <p:extLst>
      <p:ext uri="{BB962C8B-B14F-4D97-AF65-F5344CB8AC3E}">
        <p14:creationId xmlns:p14="http://schemas.microsoft.com/office/powerpoint/2010/main" val="257118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AB9D5-9261-4961-A1C4-E675E8C62CA5}"/>
              </a:ext>
            </a:extLst>
          </p:cNvPr>
          <p:cNvSpPr txBox="1">
            <a:spLocks noGrp="1"/>
          </p:cNvSpPr>
          <p:nvPr>
            <p:ph type="title" idx="4294967295"/>
          </p:nvPr>
        </p:nvSpPr>
        <p:spPr>
          <a:xfrm>
            <a:off x="169514" y="1202566"/>
            <a:ext cx="872662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dirty="0">
                <a:solidFill>
                  <a:schemeClr val="bg1"/>
                </a:solidFill>
                <a:latin typeface="Arial" panose="020B0604020202020204" pitchFamily="34" charset="0"/>
                <a:cs typeface="Arial" panose="020B0604020202020204" pitchFamily="34" charset="0"/>
              </a:rPr>
              <a:t>WIOA Title I </a:t>
            </a:r>
            <a:br>
              <a:rPr lang="en-US" sz="4000" dirty="0">
                <a:solidFill>
                  <a:schemeClr val="bg1"/>
                </a:solidFill>
                <a:latin typeface="Arial" panose="020B0604020202020204" pitchFamily="34" charset="0"/>
                <a:cs typeface="Arial" panose="020B0604020202020204" pitchFamily="34" charset="0"/>
              </a:rPr>
            </a:br>
            <a:r>
              <a:rPr lang="en-US" sz="4000" dirty="0">
                <a:solidFill>
                  <a:schemeClr val="bg1"/>
                </a:solidFill>
                <a:latin typeface="Arial" panose="020B0604020202020204" pitchFamily="34" charset="0"/>
                <a:cs typeface="Arial" panose="020B0604020202020204" pitchFamily="34" charset="0"/>
              </a:rPr>
              <a:t>Youth Program</a:t>
            </a:r>
            <a:endParaRPr lang="en-US" sz="14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EFD84DCA-4C62-B624-732E-86C0B9F3C5BB}"/>
              </a:ext>
            </a:extLst>
          </p:cNvPr>
          <p:cNvSpPr txBox="1"/>
          <p:nvPr/>
        </p:nvSpPr>
        <p:spPr>
          <a:xfrm>
            <a:off x="169514" y="3778180"/>
            <a:ext cx="1345240" cy="461665"/>
          </a:xfrm>
          <a:prstGeom prst="rect">
            <a:avLst/>
          </a:prstGeom>
          <a:noFill/>
        </p:spPr>
        <p:txBody>
          <a:bodyPr wrap="none" rtlCol="0">
            <a:spAutoFit/>
          </a:bodyPr>
          <a:lstStyle/>
          <a:p>
            <a:r>
              <a:rPr lang="en-US" sz="2400" dirty="0">
                <a:solidFill>
                  <a:schemeClr val="bg1"/>
                </a:solidFill>
              </a:rPr>
              <a:t>July 2026</a:t>
            </a:r>
          </a:p>
        </p:txBody>
      </p:sp>
      <p:pic>
        <p:nvPicPr>
          <p:cNvPr id="7" name="Picture 6" descr="MassHire Department of Career Services logo"/>
          <p:cNvPicPr>
            <a:picLocks noChangeAspect="1"/>
          </p:cNvPicPr>
          <p:nvPr/>
        </p:nvPicPr>
        <p:blipFill rotWithShape="1">
          <a:blip r:embed="rId2">
            <a:extLst>
              <a:ext uri="{28A0092B-C50C-407E-A947-70E740481C1C}">
                <a14:useLocalDpi xmlns:a14="http://schemas.microsoft.com/office/drawing/2010/main" val="0"/>
              </a:ext>
            </a:extLst>
          </a:blip>
          <a:srcRect t="9460"/>
          <a:stretch>
            <a:fillRect/>
          </a:stretch>
        </p:blipFill>
        <p:spPr>
          <a:xfrm>
            <a:off x="2262237" y="4772968"/>
            <a:ext cx="4541178" cy="1231117"/>
          </a:xfrm>
          <a:prstGeom prst="rect">
            <a:avLst/>
          </a:prstGeom>
        </p:spPr>
      </p:pic>
      <p:sp>
        <p:nvSpPr>
          <p:cNvPr id="9" name="TextBox 8">
            <a:extLst>
              <a:ext uri="{FF2B5EF4-FFF2-40B4-BE49-F238E27FC236}">
                <a16:creationId xmlns:a16="http://schemas.microsoft.com/office/drawing/2014/main" id="{4DE5F11A-3740-87A9-8E84-4DE67EA54CAF}"/>
              </a:ext>
            </a:extLst>
          </p:cNvPr>
          <p:cNvSpPr txBox="1"/>
          <p:nvPr/>
        </p:nvSpPr>
        <p:spPr>
          <a:xfrm>
            <a:off x="169516" y="6071188"/>
            <a:ext cx="8726620" cy="646331"/>
          </a:xfrm>
          <a:prstGeom prst="rect">
            <a:avLst/>
          </a:prstGeom>
          <a:noFill/>
        </p:spPr>
        <p:txBody>
          <a:bodyPr wrap="square">
            <a:spAutoFit/>
          </a:bodyPr>
          <a:lstStyle/>
          <a:p>
            <a:r>
              <a:rPr kumimoji="0" lang="en-US" sz="1800" b="0" i="0" u="none" strike="noStrike" kern="1200" cap="none" spc="0" normalizeH="0" baseline="0" noProof="0" dirty="0">
                <a:ln>
                  <a:noFill/>
                </a:ln>
                <a:solidFill>
                  <a:schemeClr val="accent6"/>
                </a:solidFill>
                <a:effectLst/>
                <a:uLnTx/>
                <a:uFillTx/>
                <a:latin typeface="+mn-lt"/>
                <a:ea typeface="+mn-ea"/>
                <a:cs typeface="+mn-cs"/>
              </a:rPr>
              <a:t>MassHire Programs &amp; Services are funded in full by US Department of Labor (USDOL) Employment and Training Administration grants. Additional details furnished upon request.</a:t>
            </a:r>
            <a:endParaRPr lang="en-US" dirty="0"/>
          </a:p>
        </p:txBody>
      </p:sp>
    </p:spTree>
    <p:extLst>
      <p:ext uri="{BB962C8B-B14F-4D97-AF65-F5344CB8AC3E}">
        <p14:creationId xmlns:p14="http://schemas.microsoft.com/office/powerpoint/2010/main" val="118077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Assessments</a:t>
            </a:r>
          </a:p>
        </p:txBody>
      </p:sp>
      <p:sp>
        <p:nvSpPr>
          <p:cNvPr id="4" name="Content Placeholder 3"/>
          <p:cNvSpPr>
            <a:spLocks noGrp="1"/>
          </p:cNvSpPr>
          <p:nvPr>
            <p:ph sz="quarter" idx="10"/>
          </p:nvPr>
        </p:nvSpPr>
        <p:spPr>
          <a:xfrm>
            <a:off x="220948" y="1360772"/>
            <a:ext cx="8516467" cy="4946635"/>
          </a:xfrm>
        </p:spPr>
        <p:txBody>
          <a:bodyPr vert="horz" lIns="91440" tIns="45720" rIns="91440" bIns="45720" rtlCol="0" anchor="t">
            <a:normAutofit/>
          </a:bodyPr>
          <a:lstStyle/>
          <a:p>
            <a:pPr marL="0" indent="0" defTabSz="914400">
              <a:lnSpc>
                <a:spcPct val="100000"/>
              </a:lnSpc>
              <a:spcBef>
                <a:spcPct val="20000"/>
              </a:spcBef>
              <a:buClrTx/>
              <a:buNone/>
              <a:defRPr/>
            </a:pPr>
            <a:r>
              <a:rPr lang="en-US" sz="1800" dirty="0">
                <a:solidFill>
                  <a:srgbClr val="223651"/>
                </a:solidFill>
                <a:latin typeface="Arial" panose="020B0604020202020204" pitchFamily="34" charset="0"/>
                <a:cs typeface="Arial" panose="020B0604020202020204" pitchFamily="34" charset="0"/>
              </a:rPr>
              <a:t>Assessments are important in determining the appropriate services for youth. </a:t>
            </a:r>
          </a:p>
          <a:p>
            <a:pPr marL="0" lvl="0" indent="0" defTabSz="914400">
              <a:lnSpc>
                <a:spcPct val="100000"/>
              </a:lnSpc>
              <a:spcBef>
                <a:spcPct val="20000"/>
              </a:spcBef>
              <a:buClrTx/>
              <a:buNone/>
              <a:defRPr/>
            </a:pPr>
            <a:endParaRPr lang="en-US" sz="800" dirty="0">
              <a:solidFill>
                <a:srgbClr val="223651"/>
              </a:solidFill>
              <a:latin typeface="Arial" panose="020B0604020202020204" pitchFamily="34" charset="0"/>
              <a:cs typeface="Arial" panose="020B0604020202020204" pitchFamily="34" charset="0"/>
            </a:endParaRPr>
          </a:p>
          <a:p>
            <a:pPr marL="0" lvl="0" indent="0" defTabSz="914400">
              <a:lnSpc>
                <a:spcPct val="100000"/>
              </a:lnSpc>
              <a:spcBef>
                <a:spcPct val="20000"/>
              </a:spcBef>
              <a:buClrTx/>
              <a:buNone/>
              <a:defRPr/>
            </a:pPr>
            <a:r>
              <a:rPr lang="en-US" sz="1800" dirty="0">
                <a:solidFill>
                  <a:srgbClr val="223651"/>
                </a:solidFill>
                <a:latin typeface="Arial" panose="020B0604020202020204" pitchFamily="34" charset="0"/>
                <a:cs typeface="Arial" panose="020B0604020202020204" pitchFamily="34" charset="0"/>
              </a:rPr>
              <a:t>The ISS is based on an objective assessments to include a review of participants:</a:t>
            </a:r>
          </a:p>
          <a:p>
            <a:pPr lvl="1" indent="-287020" defTabSz="914400">
              <a:lnSpc>
                <a:spcPct val="100000"/>
              </a:lnSpc>
              <a:spcBef>
                <a:spcPct val="20000"/>
              </a:spcBef>
              <a:buClrTx/>
              <a:defRPr/>
            </a:pPr>
            <a:r>
              <a:rPr lang="en-US" sz="1800" dirty="0">
                <a:solidFill>
                  <a:srgbClr val="223651"/>
                </a:solidFill>
                <a:latin typeface="Arial" panose="020B0604020202020204" pitchFamily="34" charset="0"/>
                <a:cs typeface="Arial" panose="020B0604020202020204" pitchFamily="34" charset="0"/>
              </a:rPr>
              <a:t>Skill Levels (academic and occupational)  </a:t>
            </a:r>
          </a:p>
          <a:p>
            <a:pPr lvl="1" indent="-287020" defTabSz="914400">
              <a:lnSpc>
                <a:spcPct val="100000"/>
              </a:lnSpc>
              <a:spcBef>
                <a:spcPct val="20000"/>
              </a:spcBef>
              <a:buClrTx/>
              <a:defRPr/>
            </a:pPr>
            <a:r>
              <a:rPr lang="en-US" sz="1800" dirty="0">
                <a:solidFill>
                  <a:srgbClr val="223651"/>
                </a:solidFill>
                <a:latin typeface="Arial" panose="020B0604020202020204" pitchFamily="34" charset="0"/>
                <a:cs typeface="Arial" panose="020B0604020202020204" pitchFamily="34" charset="0"/>
              </a:rPr>
              <a:t>Work Experiences</a:t>
            </a:r>
          </a:p>
          <a:p>
            <a:pPr lvl="1" indent="-287020" defTabSz="914400">
              <a:lnSpc>
                <a:spcPct val="100000"/>
              </a:lnSpc>
              <a:spcBef>
                <a:spcPct val="20000"/>
              </a:spcBef>
              <a:buClrTx/>
              <a:defRPr/>
            </a:pPr>
            <a:r>
              <a:rPr lang="en-US" sz="1800" dirty="0">
                <a:solidFill>
                  <a:srgbClr val="223651"/>
                </a:solidFill>
                <a:latin typeface="Arial" panose="020B0604020202020204" pitchFamily="34" charset="0"/>
                <a:cs typeface="Arial" panose="020B0604020202020204" pitchFamily="34" charset="0"/>
              </a:rPr>
              <a:t>Service Needs </a:t>
            </a:r>
          </a:p>
          <a:p>
            <a:pPr lvl="1" indent="-287020" defTabSz="914400">
              <a:lnSpc>
                <a:spcPct val="100000"/>
              </a:lnSpc>
              <a:spcBef>
                <a:spcPct val="20000"/>
              </a:spcBef>
              <a:buClrTx/>
              <a:defRPr/>
            </a:pPr>
            <a:r>
              <a:rPr lang="en-US" sz="1800" dirty="0">
                <a:solidFill>
                  <a:srgbClr val="223651"/>
                </a:solidFill>
                <a:latin typeface="Arial" panose="020B0604020202020204" pitchFamily="34" charset="0"/>
                <a:cs typeface="Arial" panose="020B0604020202020204" pitchFamily="34" charset="0"/>
              </a:rPr>
              <a:t>Strengths and Assets   </a:t>
            </a:r>
          </a:p>
          <a:p>
            <a:pPr marL="0" indent="0">
              <a:buNone/>
            </a:pPr>
            <a:r>
              <a:rPr lang="en-US" sz="1800" dirty="0">
                <a:solidFill>
                  <a:srgbClr val="223651"/>
                </a:solidFill>
                <a:latin typeface="Arial" panose="020B0604020202020204" pitchFamily="34" charset="0"/>
                <a:cs typeface="Arial" panose="020B0604020202020204" pitchFamily="34" charset="0"/>
              </a:rPr>
              <a:t>Basic Skills Deficient – is a youth that is below the 9</a:t>
            </a:r>
            <a:r>
              <a:rPr lang="en-US" sz="1800" baseline="30000" dirty="0">
                <a:solidFill>
                  <a:srgbClr val="223651"/>
                </a:solidFill>
                <a:latin typeface="Arial" panose="020B0604020202020204" pitchFamily="34" charset="0"/>
                <a:cs typeface="Arial" panose="020B0604020202020204" pitchFamily="34" charset="0"/>
              </a:rPr>
              <a:t>th</a:t>
            </a:r>
            <a:r>
              <a:rPr lang="en-US" sz="1800" dirty="0">
                <a:solidFill>
                  <a:srgbClr val="223651"/>
                </a:solidFill>
                <a:latin typeface="Arial" panose="020B0604020202020204" pitchFamily="34" charset="0"/>
                <a:cs typeface="Arial" panose="020B0604020202020204" pitchFamily="34" charset="0"/>
              </a:rPr>
              <a:t> grade level in English reading, writing, or computing skills as evidenced by a generally accepted standardized test.  </a:t>
            </a:r>
          </a:p>
          <a:p>
            <a:pPr marL="0" indent="0">
              <a:buNone/>
            </a:pPr>
            <a:r>
              <a:rPr lang="en-US" sz="1800" dirty="0">
                <a:solidFill>
                  <a:srgbClr val="223651"/>
                </a:solidFill>
                <a:latin typeface="Arial" panose="020B0604020202020204" pitchFamily="34" charset="0"/>
                <a:cs typeface="Arial" panose="020B0604020202020204" pitchFamily="34" charset="0"/>
              </a:rPr>
              <a:t>Testing tools for measuring educational functioning levels (EFLs) must be on the National Reporting Systems (NRS) federally approved list of assessments. (CASAS, TABE, MAPT, etc.)  </a:t>
            </a:r>
          </a:p>
          <a:p>
            <a:pPr marL="0" indent="0">
              <a:buNone/>
            </a:pPr>
            <a:r>
              <a:rPr lang="en-US" sz="1800" dirty="0">
                <a:latin typeface="Arial" panose="020B0604020202020204" pitchFamily="34" charset="0"/>
                <a:cs typeface="Arial" panose="020B0604020202020204" pitchFamily="34" charset="0"/>
                <a:hlinkClick r:id="rId3"/>
              </a:rPr>
              <a:t>WorkKeys assessment crosswalk tools | Mass.gov</a:t>
            </a:r>
            <a:endParaRPr lang="en-US" dirty="0">
              <a:latin typeface="Arial" panose="020B0604020202020204" pitchFamily="34" charset="0"/>
              <a:cs typeface="Arial" panose="020B0604020202020204" pitchFamily="34" charset="0"/>
            </a:endParaRPr>
          </a:p>
          <a:p>
            <a:pPr marL="0" indent="0">
              <a:buNone/>
            </a:pPr>
            <a:endParaRPr lang="en-US" sz="1800"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1387666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Assessment - Tools</a:t>
            </a:r>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r>
              <a:rPr lang="en-US" sz="1800" dirty="0">
                <a:solidFill>
                  <a:srgbClr val="223651"/>
                </a:solidFill>
                <a:latin typeface="Arial" panose="020B0604020202020204" pitchFamily="34" charset="0"/>
                <a:cs typeface="Arial" panose="020B0604020202020204" pitchFamily="34" charset="0"/>
              </a:rPr>
              <a:t>Local areas may use formalized testing tools that are valid and reliable.  Testing tools should also be appropriate, fair, and cost effective and easy to administer and interpret results.  </a:t>
            </a:r>
          </a:p>
          <a:p>
            <a:pPr marL="0" indent="0">
              <a:buNone/>
            </a:pPr>
            <a:r>
              <a:rPr lang="en-US" sz="1800" dirty="0">
                <a:solidFill>
                  <a:srgbClr val="223651"/>
                </a:solidFill>
                <a:latin typeface="Arial" panose="020B0604020202020204" pitchFamily="34" charset="0"/>
                <a:cs typeface="Arial" panose="020B0604020202020204" pitchFamily="34" charset="0"/>
              </a:rPr>
              <a:t>Assessment Tool Examples: </a:t>
            </a:r>
          </a:p>
          <a:p>
            <a:pPr lvl="1" indent="-287020"/>
            <a:r>
              <a:rPr lang="en-US" sz="1800" dirty="0">
                <a:solidFill>
                  <a:schemeClr val="tx2">
                    <a:lumMod val="75000"/>
                    <a:lumOff val="2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MassHire CIS </a:t>
            </a:r>
            <a:endParaRPr lang="en-US" sz="1800" dirty="0">
              <a:solidFill>
                <a:schemeClr val="tx2">
                  <a:lumMod val="75000"/>
                  <a:lumOff val="25000"/>
                </a:schemeClr>
              </a:solidFill>
              <a:latin typeface="Arial" panose="020B0604020202020204" pitchFamily="34" charset="0"/>
              <a:cs typeface="Arial" panose="020B0604020202020204" pitchFamily="34" charset="0"/>
            </a:endParaRPr>
          </a:p>
          <a:p>
            <a:pPr lvl="1" indent="-287020"/>
            <a:r>
              <a:rPr lang="en-US" sz="1800" dirty="0">
                <a:solidFill>
                  <a:schemeClr val="tx2">
                    <a:lumMod val="75000"/>
                    <a:lumOff val="2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WorkKeys® Practice Test | Free ACT WorkKeys </a:t>
            </a:r>
            <a:r>
              <a:rPr lang="en-US" sz="1800" dirty="0" err="1">
                <a:solidFill>
                  <a:schemeClr val="tx2">
                    <a:lumMod val="75000"/>
                    <a:lumOff val="2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Prep</a:t>
            </a:r>
            <a:r>
              <a:rPr lang="en-US" sz="1800" dirty="0" err="1">
                <a:solidFill>
                  <a:schemeClr val="tx2">
                    <a:lumMod val="75000"/>
                    <a:lumOff val="2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My</a:t>
            </a:r>
            <a:r>
              <a:rPr lang="en-US" sz="1800" dirty="0">
                <a:solidFill>
                  <a:schemeClr val="tx2">
                    <a:lumMod val="75000"/>
                    <a:lumOff val="2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Next Move </a:t>
            </a:r>
            <a:endParaRPr lang="en-US" sz="1800" dirty="0">
              <a:solidFill>
                <a:schemeClr val="tx2">
                  <a:lumMod val="75000"/>
                  <a:lumOff val="25000"/>
                </a:schemeClr>
              </a:solidFill>
              <a:latin typeface="Arial" panose="020B0604020202020204" pitchFamily="34" charset="0"/>
              <a:cs typeface="Arial" panose="020B0604020202020204" pitchFamily="34" charset="0"/>
            </a:endParaRPr>
          </a:p>
          <a:p>
            <a:pPr lvl="1" indent="-287020"/>
            <a:r>
              <a:rPr lang="en-US" sz="1800" dirty="0">
                <a:solidFill>
                  <a:schemeClr val="tx2">
                    <a:lumMod val="75000"/>
                    <a:lumOff val="25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Career One-Stop  - GetMyFuture </a:t>
            </a:r>
            <a:endParaRPr lang="en-US" sz="1800" dirty="0">
              <a:solidFill>
                <a:schemeClr val="tx2">
                  <a:lumMod val="75000"/>
                  <a:lumOff val="25000"/>
                </a:schemeClr>
              </a:solidFill>
              <a:latin typeface="Arial" panose="020B0604020202020204" pitchFamily="34" charset="0"/>
              <a:cs typeface="Arial" panose="020B0604020202020204" pitchFamily="34" charset="0"/>
            </a:endParaRPr>
          </a:p>
          <a:p>
            <a:pPr lvl="1" indent="-287020"/>
            <a:r>
              <a:rPr lang="en-US" sz="1800" dirty="0">
                <a:solidFill>
                  <a:schemeClr val="tx2">
                    <a:lumMod val="75000"/>
                    <a:lumOff val="25000"/>
                  </a:schemeClr>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MySkills MyFuture </a:t>
            </a:r>
            <a:br>
              <a:rPr lang="en-US" sz="1600" dirty="0">
                <a:solidFill>
                  <a:srgbClr val="002060"/>
                </a:solidFill>
                <a:latin typeface="Century Gothic"/>
              </a:rPr>
            </a:br>
            <a:endParaRPr lang="en-US" sz="1400" dirty="0">
              <a:ea typeface="+mn-lt"/>
              <a:cs typeface="+mn-lt"/>
            </a:endParaRPr>
          </a:p>
          <a:p>
            <a:pPr marL="449580" lvl="1" indent="0">
              <a:buNone/>
            </a:pPr>
            <a:endParaRPr lang="en-US" sz="1400" dirty="0">
              <a:latin typeface="Century Gothic"/>
              <a:cs typeface="Calibri"/>
            </a:endParaRPr>
          </a:p>
          <a:p>
            <a:pPr lvl="1" indent="-287020"/>
            <a:endParaRPr lang="en-US" sz="1400" dirty="0">
              <a:solidFill>
                <a:srgbClr val="032B4A"/>
              </a:solidFill>
              <a:latin typeface="Century Gothic" panose="020B0502020202020204" pitchFamily="34" charset="0"/>
              <a:cs typeface="Calibri"/>
            </a:endParaRPr>
          </a:p>
          <a:p>
            <a:pPr marL="0" indent="0">
              <a:buNone/>
            </a:pPr>
            <a:endParaRPr lang="en-US" sz="1800" dirty="0">
              <a:solidFill>
                <a:srgbClr val="000000"/>
              </a:solidFill>
              <a:latin typeface="Century Gothic" panose="020B0502020202020204" pitchFamily="34" charset="0"/>
              <a:cs typeface="Calibri"/>
            </a:endParaRPr>
          </a:p>
          <a:p>
            <a:endParaRPr lang="en-US" dirty="0">
              <a:solidFill>
                <a:srgbClr val="032B4A"/>
              </a:solidFill>
              <a:latin typeface="Calibri"/>
              <a:cs typeface="Calibri"/>
            </a:endParaRPr>
          </a:p>
        </p:txBody>
      </p:sp>
    </p:spTree>
    <p:extLst>
      <p:ext uri="{BB962C8B-B14F-4D97-AF65-F5344CB8AC3E}">
        <p14:creationId xmlns:p14="http://schemas.microsoft.com/office/powerpoint/2010/main" val="3058809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29600" cy="954348"/>
          </a:xfrm>
        </p:spPr>
        <p:txBody>
          <a:bodyPr/>
          <a:lstStyle/>
          <a:p>
            <a:r>
              <a:rPr lang="en-US" dirty="0">
                <a:solidFill>
                  <a:schemeClr val="bg1"/>
                </a:solidFill>
                <a:latin typeface="Arial" panose="020B0604020202020204" pitchFamily="34" charset="0"/>
                <a:cs typeface="Arial" panose="020B0604020202020204" pitchFamily="34" charset="0"/>
              </a:rPr>
              <a:t>Individual Service Strategy Plan (ISS)</a:t>
            </a:r>
          </a:p>
        </p:txBody>
      </p:sp>
      <p:sp>
        <p:nvSpPr>
          <p:cNvPr id="4" name="Content Placeholder 3"/>
          <p:cNvSpPr>
            <a:spLocks noGrp="1"/>
          </p:cNvSpPr>
          <p:nvPr>
            <p:ph sz="quarter" idx="10"/>
          </p:nvPr>
        </p:nvSpPr>
        <p:spPr>
          <a:xfrm>
            <a:off x="309032" y="1112250"/>
            <a:ext cx="8229600" cy="4794774"/>
          </a:xfrm>
        </p:spPr>
        <p:txBody>
          <a:bodyPr vert="horz" lIns="91440" tIns="45720" rIns="91440" bIns="45720" rtlCol="0" anchor="t">
            <a:normAutofit fontScale="92500" lnSpcReduction="10000"/>
          </a:bodyPr>
          <a:lstStyle/>
          <a:p>
            <a:pPr marL="0" lvl="0" indent="0" defTabSz="914400">
              <a:lnSpc>
                <a:spcPct val="100000"/>
              </a:lnSpc>
              <a:spcBef>
                <a:spcPct val="20000"/>
              </a:spcBef>
              <a:buClrTx/>
              <a:buNone/>
              <a:defRPr/>
            </a:pPr>
            <a:endParaRPr lang="en-US" sz="1800" dirty="0">
              <a:solidFill>
                <a:prstClr val="black"/>
              </a:solidFill>
              <a:latin typeface="Arial" panose="020B0604020202020204" pitchFamily="34" charset="0"/>
              <a:cs typeface="Arial" panose="020B0604020202020204" pitchFamily="34" charset="0"/>
            </a:endParaRPr>
          </a:p>
          <a:p>
            <a:pPr marL="0" indent="0" defTabSz="914400">
              <a:lnSpc>
                <a:spcPct val="100000"/>
              </a:lnSpc>
              <a:spcBef>
                <a:spcPct val="20000"/>
              </a:spcBef>
              <a:buClrTx/>
              <a:buNone/>
              <a:defRPr/>
            </a:pPr>
            <a:r>
              <a:rPr lang="en-US" sz="1900" dirty="0">
                <a:solidFill>
                  <a:srgbClr val="223651"/>
                </a:solidFill>
                <a:latin typeface="Arial" panose="020B0604020202020204" pitchFamily="34" charset="0"/>
                <a:cs typeface="Arial" panose="020B0604020202020204" pitchFamily="34" charset="0"/>
              </a:rPr>
              <a:t>An Individual Service Strategy (ISS) plan must be developed for each youth participant and must include: </a:t>
            </a:r>
          </a:p>
          <a:p>
            <a:pPr lvl="1" indent="-287020" defTabSz="914400">
              <a:lnSpc>
                <a:spcPct val="100000"/>
              </a:lnSpc>
              <a:spcBef>
                <a:spcPct val="20000"/>
              </a:spcBef>
              <a:buClrTx/>
              <a:defRPr/>
            </a:pPr>
            <a:r>
              <a:rPr lang="en-US" sz="1900" dirty="0">
                <a:solidFill>
                  <a:srgbClr val="223651"/>
                </a:solidFill>
                <a:latin typeface="Arial" panose="020B0604020202020204" pitchFamily="34" charset="0"/>
                <a:cs typeface="Arial" panose="020B0604020202020204" pitchFamily="34" charset="0"/>
              </a:rPr>
              <a:t>Career planning and the results of objective assessments</a:t>
            </a:r>
          </a:p>
          <a:p>
            <a:pPr lvl="1" indent="-287020" defTabSz="914400">
              <a:lnSpc>
                <a:spcPct val="100000"/>
              </a:lnSpc>
              <a:spcBef>
                <a:spcPct val="20000"/>
              </a:spcBef>
              <a:buClrTx/>
              <a:defRPr/>
            </a:pPr>
            <a:r>
              <a:rPr lang="en-US" sz="1900" dirty="0">
                <a:solidFill>
                  <a:srgbClr val="223651"/>
                </a:solidFill>
                <a:latin typeface="Arial" panose="020B0604020202020204" pitchFamily="34" charset="0"/>
                <a:cs typeface="Arial" panose="020B0604020202020204" pitchFamily="34" charset="0"/>
              </a:rPr>
              <a:t>Education and employment goals </a:t>
            </a:r>
          </a:p>
          <a:p>
            <a:pPr lvl="1" indent="-287020" defTabSz="914400">
              <a:lnSpc>
                <a:spcPct val="100000"/>
              </a:lnSpc>
              <a:spcBef>
                <a:spcPct val="20000"/>
              </a:spcBef>
              <a:buClrTx/>
              <a:defRPr/>
            </a:pPr>
            <a:r>
              <a:rPr lang="en-US" sz="1900" dirty="0">
                <a:solidFill>
                  <a:srgbClr val="223651"/>
                </a:solidFill>
                <a:latin typeface="Arial" panose="020B0604020202020204" pitchFamily="34" charset="0"/>
                <a:cs typeface="Arial" panose="020B0604020202020204" pitchFamily="34" charset="0"/>
              </a:rPr>
              <a:t>Achievement objectives and services </a:t>
            </a:r>
          </a:p>
          <a:p>
            <a:pPr lvl="1" indent="-287020" defTabSz="914400">
              <a:lnSpc>
                <a:spcPct val="100000"/>
              </a:lnSpc>
              <a:spcBef>
                <a:spcPct val="20000"/>
              </a:spcBef>
              <a:buClrTx/>
              <a:defRPr/>
            </a:pPr>
            <a:r>
              <a:rPr lang="en-US" sz="1900" dirty="0">
                <a:solidFill>
                  <a:srgbClr val="223651"/>
                </a:solidFill>
                <a:latin typeface="Arial" panose="020B0604020202020204" pitchFamily="34" charset="0"/>
                <a:cs typeface="Arial" panose="020B0604020202020204" pitchFamily="34" charset="0"/>
              </a:rPr>
              <a:t>Directly link to one or more performance indicators</a:t>
            </a:r>
          </a:p>
          <a:p>
            <a:pPr lvl="1" indent="-287020" defTabSz="914400">
              <a:lnSpc>
                <a:spcPct val="100000"/>
              </a:lnSpc>
              <a:spcBef>
                <a:spcPct val="20000"/>
              </a:spcBef>
              <a:buClrTx/>
              <a:defRPr/>
            </a:pPr>
            <a:r>
              <a:rPr lang="en-US" sz="1900" dirty="0">
                <a:solidFill>
                  <a:srgbClr val="223651"/>
                </a:solidFill>
                <a:latin typeface="Arial" panose="020B0604020202020204" pitchFamily="34" charset="0"/>
                <a:cs typeface="Arial" panose="020B0604020202020204" pitchFamily="34" charset="0"/>
              </a:rPr>
              <a:t>Identify an appropriate career pathway</a:t>
            </a:r>
          </a:p>
          <a:p>
            <a:pPr marL="914400" lvl="2" indent="0" defTabSz="914400">
              <a:lnSpc>
                <a:spcPct val="100000"/>
              </a:lnSpc>
              <a:spcBef>
                <a:spcPct val="20000"/>
              </a:spcBef>
              <a:buClrTx/>
              <a:buNone/>
              <a:defRPr/>
            </a:pPr>
            <a:endParaRPr lang="en-US" sz="1800" dirty="0">
              <a:solidFill>
                <a:srgbClr val="223651"/>
              </a:solidFill>
              <a:latin typeface="Arial" panose="020B0604020202020204" pitchFamily="34" charset="0"/>
              <a:cs typeface="Arial" panose="020B0604020202020204" pitchFamily="34" charset="0"/>
            </a:endParaRPr>
          </a:p>
          <a:p>
            <a:pPr marL="0" indent="0">
              <a:buNone/>
            </a:pPr>
            <a:r>
              <a:rPr lang="en-US" sz="1800" dirty="0">
                <a:solidFill>
                  <a:srgbClr val="0066FF"/>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WIOA Youth Individual Service Strategy: 100 DCS 19.107</a:t>
            </a:r>
            <a:r>
              <a:rPr lang="en-US" sz="1800" dirty="0">
                <a:solidFill>
                  <a:srgbClr val="0066FF"/>
                </a:solidFill>
                <a:latin typeface="Arial" panose="020B0604020202020204" pitchFamily="34" charset="0"/>
                <a:cs typeface="Arial" panose="020B0604020202020204" pitchFamily="34" charset="0"/>
              </a:rPr>
              <a:t> </a:t>
            </a:r>
          </a:p>
          <a:p>
            <a:pPr marL="0" indent="0">
              <a:buNone/>
            </a:pPr>
            <a:endParaRPr lang="en-US" sz="1800" dirty="0">
              <a:solidFill>
                <a:srgbClr val="0066FF"/>
              </a:solidFill>
              <a:latin typeface="Arial" panose="020B0604020202020204" pitchFamily="34" charset="0"/>
              <a:cs typeface="Arial" panose="020B0604020202020204" pitchFamily="34" charset="0"/>
            </a:endParaRPr>
          </a:p>
          <a:p>
            <a:pPr marL="0" lvl="1" indent="0">
              <a:buNone/>
            </a:pPr>
            <a:r>
              <a:rPr lang="en-US" sz="1800" u="sng" dirty="0" err="1">
                <a:solidFill>
                  <a:srgbClr val="0066FF"/>
                </a:solidFill>
                <a:latin typeface="Arial" panose="020B0604020202020204" pitchFamily="34" charset="0"/>
                <a:cs typeface="Arial" panose="020B0604020202020204" pitchFamily="34" charset="0"/>
              </a:rPr>
              <a:t>MassWorkforce</a:t>
            </a:r>
            <a:r>
              <a:rPr lang="en-US" sz="1800" u="sng" dirty="0">
                <a:solidFill>
                  <a:srgbClr val="0066FF"/>
                </a:solidFill>
                <a:latin typeface="Arial" panose="020B0604020202020204" pitchFamily="34" charset="0"/>
                <a:cs typeface="Arial" panose="020B0604020202020204" pitchFamily="34" charset="0"/>
              </a:rPr>
              <a:t> Issuance 100 DCS 08.112.3: Career Planning for WIOA Youth, Adult and Dislocated Worker Customers</a:t>
            </a:r>
          </a:p>
          <a:p>
            <a:pPr marL="285750" lvl="1" indent="-285750"/>
            <a:r>
              <a:rPr lang="en-US" sz="1800" dirty="0">
                <a:solidFill>
                  <a:srgbClr val="0066FF"/>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Career Planning Elements: Attachment A</a:t>
            </a:r>
            <a:endParaRPr lang="en-US" sz="1800" dirty="0">
              <a:solidFill>
                <a:srgbClr val="0066FF"/>
              </a:solidFill>
              <a:latin typeface="Arial" panose="020B0604020202020204" pitchFamily="34" charset="0"/>
              <a:cs typeface="Arial" panose="020B0604020202020204" pitchFamily="34" charset="0"/>
            </a:endParaRPr>
          </a:p>
          <a:p>
            <a:pPr marL="285750" lvl="1" indent="-285750"/>
            <a:r>
              <a:rPr lang="en-US" sz="1800" dirty="0">
                <a:solidFill>
                  <a:srgbClr val="0066FF"/>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Instructions for Documenting Youth ISS Section in MOSES: Attachment B</a:t>
            </a:r>
            <a:endParaRPr lang="en-US" sz="1800" dirty="0">
              <a:solidFill>
                <a:srgbClr val="0066FF"/>
              </a:solidFill>
              <a:latin typeface="Arial" panose="020B0604020202020204" pitchFamily="34" charset="0"/>
              <a:cs typeface="Arial" panose="020B0604020202020204" pitchFamily="34" charset="0"/>
            </a:endParaRPr>
          </a:p>
          <a:p>
            <a:pPr marL="0" indent="0">
              <a:buNone/>
            </a:pPr>
            <a:endParaRPr lang="en-US" sz="1600" dirty="0">
              <a:solidFill>
                <a:schemeClr val="tx2">
                  <a:lumMod val="75000"/>
                  <a:lumOff val="25000"/>
                </a:schemeClr>
              </a:solidFill>
              <a:cs typeface="Calibri"/>
            </a:endParaRPr>
          </a:p>
        </p:txBody>
      </p:sp>
    </p:spTree>
    <p:extLst>
      <p:ext uri="{BB962C8B-B14F-4D97-AF65-F5344CB8AC3E}">
        <p14:creationId xmlns:p14="http://schemas.microsoft.com/office/powerpoint/2010/main" val="688529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ISS Development </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713147845"/>
              </p:ext>
            </p:extLst>
          </p:nvPr>
        </p:nvGraphicFramePr>
        <p:xfrm>
          <a:off x="0" y="1233996"/>
          <a:ext cx="3799643" cy="5099602"/>
        </p:xfrm>
        <a:graphic>
          <a:graphicData uri="http://schemas.openxmlformats.org/drawingml/2006/table">
            <a:tbl>
              <a:tblPr firstRow="1" bandRow="1">
                <a:tableStyleId>{5C22544A-7EE6-4342-B048-85BDC9FD1C3A}</a:tableStyleId>
              </a:tblPr>
              <a:tblGrid>
                <a:gridCol w="3799643">
                  <a:extLst>
                    <a:ext uri="{9D8B030D-6E8A-4147-A177-3AD203B41FA5}">
                      <a16:colId xmlns:a16="http://schemas.microsoft.com/office/drawing/2014/main" val="1466968554"/>
                    </a:ext>
                  </a:extLst>
                </a:gridCol>
              </a:tblGrid>
              <a:tr h="402582">
                <a:tc>
                  <a:txBody>
                    <a:bodyPr/>
                    <a:lstStyle/>
                    <a:p>
                      <a:pPr algn="ctr"/>
                      <a:r>
                        <a:rPr lang="en-US" sz="1600" dirty="0">
                          <a:solidFill>
                            <a:schemeClr val="accent6"/>
                          </a:solidFill>
                          <a:latin typeface="Arial" panose="020B0604020202020204" pitchFamily="34" charset="0"/>
                          <a:cs typeface="Arial" panose="020B0604020202020204" pitchFamily="34" charset="0"/>
                        </a:rPr>
                        <a:t>Consider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024052400"/>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Dedicate enough time to complete the ISS with the youth.  Allow time to brainstorm and develop their “road map” and how they plan on accomplishing their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solidFill>
                      <a:schemeClr val="bg1"/>
                    </a:solidFill>
                  </a:tcPr>
                </a:tc>
                <a:extLst>
                  <a:ext uri="{0D108BD9-81ED-4DB2-BD59-A6C34878D82A}">
                    <a16:rowId xmlns:a16="http://schemas.microsoft.com/office/drawing/2014/main" val="2139866213"/>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Introduce the concept of and encourage the youth to develop SMART goals (specific, measurable, achievable, relevant, and time-bound).</a:t>
                      </a:r>
                      <a:endParaRPr lang="en-US" sz="1600" dirty="0">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36739993"/>
                  </a:ext>
                </a:extLst>
              </a:tr>
              <a:tr h="838753">
                <a:tc>
                  <a:txBody>
                    <a:bodyPr/>
                    <a:lstStyle/>
                    <a:p>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Encourage the youth to lead and take ownership of the ISS process.</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solidFill>
                      <a:schemeClr val="bg1"/>
                    </a:solidFill>
                  </a:tcPr>
                </a:tc>
                <a:extLst>
                  <a:ext uri="{0D108BD9-81ED-4DB2-BD59-A6C34878D82A}">
                    <a16:rowId xmlns:a16="http://schemas.microsoft.com/office/drawing/2014/main" val="2518938490"/>
                  </a:ext>
                </a:extLst>
              </a:tr>
              <a:tr h="83875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Celebrate successes and create learning opportunities from setbacks.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644431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14785092"/>
              </p:ext>
            </p:extLst>
          </p:nvPr>
        </p:nvGraphicFramePr>
        <p:xfrm>
          <a:off x="3718192" y="1233997"/>
          <a:ext cx="5423053" cy="5100529"/>
        </p:xfrm>
        <a:graphic>
          <a:graphicData uri="http://schemas.openxmlformats.org/drawingml/2006/table">
            <a:tbl>
              <a:tblPr firstRow="1" bandRow="1">
                <a:tableStyleId>{5C22544A-7EE6-4342-B048-85BDC9FD1C3A}</a:tableStyleId>
              </a:tblPr>
              <a:tblGrid>
                <a:gridCol w="5423053">
                  <a:extLst>
                    <a:ext uri="{9D8B030D-6E8A-4147-A177-3AD203B41FA5}">
                      <a16:colId xmlns:a16="http://schemas.microsoft.com/office/drawing/2014/main" val="1806028680"/>
                    </a:ext>
                  </a:extLst>
                </a:gridCol>
              </a:tblGrid>
              <a:tr h="364637">
                <a:tc>
                  <a:txBody>
                    <a:bodyPr/>
                    <a:lstStyle/>
                    <a:p>
                      <a:pPr algn="ctr"/>
                      <a:r>
                        <a:rPr lang="en-US" sz="1600" dirty="0">
                          <a:solidFill>
                            <a:schemeClr val="accent6"/>
                          </a:solidFill>
                          <a:latin typeface="Arial" panose="020B0604020202020204" pitchFamily="34" charset="0"/>
                          <a:cs typeface="Arial" panose="020B0604020202020204" pitchFamily="34" charset="0"/>
                        </a:rPr>
                        <a:t>Include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001218734"/>
                  </a:ext>
                </a:extLst>
              </a:tr>
              <a:tr h="61611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Address key goal areas in education, training, employment and personal development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681022100"/>
                  </a:ext>
                </a:extLst>
              </a:tr>
              <a:tr h="32868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Include short and long-term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39254268"/>
                  </a:ext>
                </a:extLst>
              </a:tr>
              <a:tr h="5677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Tie the goals to the 14 WIOA Youth Program elements/service areas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404187917"/>
                  </a:ext>
                </a:extLst>
              </a:tr>
              <a:tr h="32868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Include objectives and actions 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41565081"/>
                  </a:ext>
                </a:extLst>
              </a:tr>
              <a:tr h="5155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Include needed referrals for services and support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836022120"/>
                  </a:ext>
                </a:extLst>
              </a:tr>
              <a:tr h="32868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Include timelines with start, review and end dates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572353989"/>
                  </a:ext>
                </a:extLst>
              </a:tr>
              <a:tr h="5677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Include appropriate individuals involved in ISS implementation (support staff and partners)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51486873"/>
                  </a:ext>
                </a:extLst>
              </a:tr>
              <a:tr h="32868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Address potential barriers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186762816"/>
                  </a:ext>
                </a:extLst>
              </a:tr>
              <a:tr h="1083170">
                <a:tc>
                  <a:txBody>
                    <a:bodyPr/>
                    <a:lstStyle/>
                    <a:p>
                      <a:pPr>
                        <a:spcBef>
                          <a:spcPts val="0"/>
                        </a:spcBef>
                        <a:spcAft>
                          <a:spcPts val="315"/>
                        </a:spcAft>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Include youth-staff agreements</a:t>
                      </a:r>
                      <a:r>
                        <a:rPr lang="en-US" sz="1600" baseline="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1</a:t>
                      </a:r>
                      <a:r>
                        <a:rPr lang="en-US" sz="16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st</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and 2</a:t>
                      </a:r>
                      <a:r>
                        <a:rPr lang="en-US" sz="16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nd</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review dates, and signatures of the youth and staff responsible for development of the ISS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163300"/>
                  </a:ext>
                </a:extLst>
              </a:tr>
            </a:tbl>
          </a:graphicData>
        </a:graphic>
      </p:graphicFrame>
    </p:spTree>
    <p:extLst>
      <p:ext uri="{BB962C8B-B14F-4D97-AF65-F5344CB8AC3E}">
        <p14:creationId xmlns:p14="http://schemas.microsoft.com/office/powerpoint/2010/main" val="1493163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BDE8-98E7-6040-0FA4-90BE4FCAF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48B03-F474-8626-3FCB-BBC37B92F0B3}"/>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Youth ISS in MOSES – Goals Tab</a:t>
            </a:r>
          </a:p>
        </p:txBody>
      </p:sp>
      <p:pic>
        <p:nvPicPr>
          <p:cNvPr id="3" name="Picture 2" descr="A Moses screenshot of the Goals Tab in Career Planning">
            <a:extLst>
              <a:ext uri="{FF2B5EF4-FFF2-40B4-BE49-F238E27FC236}">
                <a16:creationId xmlns:a16="http://schemas.microsoft.com/office/drawing/2014/main" id="{6B4F4975-1CE7-3177-BF75-882EBC390FFF}"/>
              </a:ext>
            </a:extLst>
          </p:cNvPr>
          <p:cNvPicPr>
            <a:picLocks noChangeAspect="1"/>
          </p:cNvPicPr>
          <p:nvPr/>
        </p:nvPicPr>
        <p:blipFill>
          <a:blip r:embed="rId3"/>
          <a:stretch>
            <a:fillRect/>
          </a:stretch>
        </p:blipFill>
        <p:spPr>
          <a:xfrm>
            <a:off x="303116" y="1246036"/>
            <a:ext cx="8537768" cy="4984789"/>
          </a:xfrm>
          <a:prstGeom prst="rect">
            <a:avLst/>
          </a:prstGeom>
        </p:spPr>
      </p:pic>
    </p:spTree>
    <p:extLst>
      <p:ext uri="{BB962C8B-B14F-4D97-AF65-F5344CB8AC3E}">
        <p14:creationId xmlns:p14="http://schemas.microsoft.com/office/powerpoint/2010/main" val="3965882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5EFE-422C-A20D-D38F-52680CEAD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8BE67-E7F7-0CCC-22AE-4FFA1A62ACDA}"/>
              </a:ext>
            </a:extLst>
          </p:cNvPr>
          <p:cNvSpPr>
            <a:spLocks noGrp="1"/>
          </p:cNvSpPr>
          <p:nvPr>
            <p:ph type="title"/>
          </p:nvPr>
        </p:nvSpPr>
        <p:spPr>
          <a:xfrm>
            <a:off x="457199" y="139614"/>
            <a:ext cx="8524875" cy="954348"/>
          </a:xfrm>
        </p:spPr>
        <p:txBody>
          <a:bodyPr/>
          <a:lstStyle/>
          <a:p>
            <a:r>
              <a:rPr lang="en-US" dirty="0">
                <a:solidFill>
                  <a:schemeClr val="bg1"/>
                </a:solidFill>
                <a:latin typeface="Arial" panose="020B0604020202020204" pitchFamily="34" charset="0"/>
                <a:cs typeface="Arial" panose="020B0604020202020204" pitchFamily="34" charset="0"/>
              </a:rPr>
              <a:t>Youth ISS in MOSES – Assessment Tab</a:t>
            </a:r>
          </a:p>
        </p:txBody>
      </p:sp>
      <p:pic>
        <p:nvPicPr>
          <p:cNvPr id="7" name="Picture 6" descr="A Moses screenshot of the Assessment Tab in Career Planning">
            <a:extLst>
              <a:ext uri="{FF2B5EF4-FFF2-40B4-BE49-F238E27FC236}">
                <a16:creationId xmlns:a16="http://schemas.microsoft.com/office/drawing/2014/main" id="{6FFC63D2-DA35-F192-95AE-A70FA905A97F}"/>
              </a:ext>
            </a:extLst>
          </p:cNvPr>
          <p:cNvPicPr>
            <a:picLocks noChangeAspect="1"/>
          </p:cNvPicPr>
          <p:nvPr/>
        </p:nvPicPr>
        <p:blipFill>
          <a:blip r:embed="rId3"/>
          <a:stretch>
            <a:fillRect/>
          </a:stretch>
        </p:blipFill>
        <p:spPr>
          <a:xfrm>
            <a:off x="462337" y="1251913"/>
            <a:ext cx="8024117" cy="4941025"/>
          </a:xfrm>
          <a:prstGeom prst="rect">
            <a:avLst/>
          </a:prstGeom>
        </p:spPr>
      </p:pic>
    </p:spTree>
    <p:extLst>
      <p:ext uri="{BB962C8B-B14F-4D97-AF65-F5344CB8AC3E}">
        <p14:creationId xmlns:p14="http://schemas.microsoft.com/office/powerpoint/2010/main" val="31979442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CED7D-7110-4094-B31A-B8677EA85A04}"/>
              </a:ext>
            </a:extLst>
          </p:cNvPr>
          <p:cNvSpPr>
            <a:spLocks noGrp="1"/>
          </p:cNvSpPr>
          <p:nvPr>
            <p:ph type="title"/>
          </p:nvPr>
        </p:nvSpPr>
        <p:spPr>
          <a:xfrm>
            <a:off x="457200" y="139614"/>
            <a:ext cx="8151842" cy="954348"/>
          </a:xfrm>
        </p:spPr>
        <p:txBody>
          <a:bodyPr/>
          <a:lstStyle/>
          <a:p>
            <a:r>
              <a:rPr lang="en-US" dirty="0">
                <a:solidFill>
                  <a:schemeClr val="bg1"/>
                </a:solidFill>
                <a:latin typeface="Arial" panose="020B0604020202020204" pitchFamily="34" charset="0"/>
                <a:cs typeface="Arial" panose="020B0604020202020204" pitchFamily="34" charset="0"/>
              </a:rPr>
              <a:t>Enrollment in Program Service Elements </a:t>
            </a:r>
          </a:p>
        </p:txBody>
      </p:sp>
      <p:sp>
        <p:nvSpPr>
          <p:cNvPr id="4" name="Content Placeholder 3">
            <a:extLst>
              <a:ext uri="{FF2B5EF4-FFF2-40B4-BE49-F238E27FC236}">
                <a16:creationId xmlns:a16="http://schemas.microsoft.com/office/drawing/2014/main" id="{8E5A7AC8-DFDA-4D88-9281-A479B394B6B9}"/>
              </a:ext>
            </a:extLst>
          </p:cNvPr>
          <p:cNvSpPr>
            <a:spLocks noGrp="1"/>
          </p:cNvSpPr>
          <p:nvPr>
            <p:ph sz="quarter" idx="10"/>
          </p:nvPr>
        </p:nvSpPr>
        <p:spPr>
          <a:xfrm>
            <a:off x="457200" y="1288085"/>
            <a:ext cx="8229600" cy="4684113"/>
          </a:xfrm>
        </p:spPr>
        <p:txBody>
          <a:bodyPr vert="horz" lIns="91440" tIns="45720" rIns="91440" bIns="45720" rtlCol="0" anchor="t">
            <a:normAutofit/>
          </a:bodyPr>
          <a:lstStyle/>
          <a:p>
            <a:r>
              <a:rPr lang="en-US" sz="1800" dirty="0">
                <a:solidFill>
                  <a:srgbClr val="223651"/>
                </a:solidFill>
                <a:latin typeface="Arial" panose="020B0604020202020204" pitchFamily="34" charset="0"/>
                <a:cs typeface="Arial" panose="020B0604020202020204" pitchFamily="34" charset="0"/>
              </a:rPr>
              <a:t>Youth receiving WIOA services must be enrolled in a Program Service Element</a:t>
            </a:r>
          </a:p>
          <a:p>
            <a:r>
              <a:rPr lang="en-US" sz="1800" dirty="0">
                <a:solidFill>
                  <a:srgbClr val="223651"/>
                </a:solidFill>
                <a:latin typeface="Arial" panose="020B0604020202020204" pitchFamily="34" charset="0"/>
                <a:cs typeface="Arial" panose="020B0604020202020204" pitchFamily="34" charset="0"/>
              </a:rPr>
              <a:t>Youth who have completed the Program Service Element must: </a:t>
            </a:r>
          </a:p>
          <a:p>
            <a:pPr lvl="1" indent="-287020"/>
            <a:r>
              <a:rPr lang="en-US" sz="1800" dirty="0">
                <a:solidFill>
                  <a:srgbClr val="223651"/>
                </a:solidFill>
                <a:latin typeface="Arial" panose="020B0604020202020204" pitchFamily="34" charset="0"/>
                <a:cs typeface="Arial" panose="020B0604020202020204" pitchFamily="34" charset="0"/>
              </a:rPr>
              <a:t>Enter a new program service element as appropriate; or </a:t>
            </a:r>
          </a:p>
          <a:p>
            <a:pPr lvl="1" indent="-287020"/>
            <a:r>
              <a:rPr lang="en-US" sz="1800" dirty="0">
                <a:solidFill>
                  <a:srgbClr val="223651"/>
                </a:solidFill>
                <a:latin typeface="Arial" panose="020B0604020202020204" pitchFamily="34" charset="0"/>
                <a:cs typeface="Arial" panose="020B0604020202020204" pitchFamily="34" charset="0"/>
              </a:rPr>
              <a:t>Prepare to be exited if no other services are planned </a:t>
            </a:r>
          </a:p>
          <a:p>
            <a:pPr lvl="1" indent="-287020"/>
            <a:endParaRPr lang="en-US" sz="1800" dirty="0">
              <a:solidFill>
                <a:srgbClr val="223651"/>
              </a:solidFill>
              <a:latin typeface="Arial" panose="020B0604020202020204" pitchFamily="34" charset="0"/>
              <a:cs typeface="Arial" panose="020B0604020202020204" pitchFamily="34" charset="0"/>
            </a:endParaRPr>
          </a:p>
          <a:p>
            <a:pPr marL="342900" lvl="1" indent="-342900">
              <a:buFont typeface="Arial"/>
              <a:buChar char="•"/>
            </a:pPr>
            <a:r>
              <a:rPr lang="en-US" sz="1800" dirty="0">
                <a:solidFill>
                  <a:srgbClr val="223651"/>
                </a:solidFill>
                <a:latin typeface="Arial" panose="020B0604020202020204" pitchFamily="34" charset="0"/>
                <a:cs typeface="Arial" panose="020B0604020202020204" pitchFamily="34" charset="0"/>
              </a:rPr>
              <a:t>Remember there is 90-day window before auto-exit happens, if no </a:t>
            </a:r>
            <a:r>
              <a:rPr lang="en-US" sz="1800" b="1" dirty="0">
                <a:solidFill>
                  <a:schemeClr val="tx2">
                    <a:lumMod val="75000"/>
                    <a:lumOff val="25000"/>
                  </a:schemeClr>
                </a:solidFill>
                <a:latin typeface="Arial" panose="020B0604020202020204" pitchFamily="34" charset="0"/>
                <a:cs typeface="Arial" panose="020B0604020202020204" pitchFamily="34" charset="0"/>
              </a:rPr>
              <a:t>blue/bold </a:t>
            </a:r>
            <a:r>
              <a:rPr lang="en-US" sz="1800" dirty="0">
                <a:solidFill>
                  <a:srgbClr val="223651"/>
                </a:solidFill>
                <a:latin typeface="Arial" panose="020B0604020202020204" pitchFamily="34" charset="0"/>
                <a:cs typeface="Arial" panose="020B0604020202020204" pitchFamily="34" charset="0"/>
              </a:rPr>
              <a:t>services are provided they will be auto-exited. </a:t>
            </a:r>
          </a:p>
          <a:p>
            <a:pPr marL="342900" lvl="1" indent="-342900">
              <a:buFont typeface="Arial"/>
              <a:buChar char="•"/>
            </a:pPr>
            <a:r>
              <a:rPr lang="en-US" sz="1800" dirty="0">
                <a:solidFill>
                  <a:srgbClr val="223651"/>
                </a:solidFill>
                <a:latin typeface="Arial" panose="020B0604020202020204" pitchFamily="34" charset="0"/>
                <a:cs typeface="Arial" panose="020B0604020202020204" pitchFamily="34" charset="0"/>
              </a:rPr>
              <a:t>Staff should not add blue/bold services to delay the exit date. </a:t>
            </a:r>
          </a:p>
          <a:p>
            <a:pPr marL="342900" lvl="1" indent="-342900">
              <a:buFont typeface="Arial"/>
              <a:buChar char="•"/>
            </a:pPr>
            <a:r>
              <a:rPr lang="en-US" sz="1800" dirty="0">
                <a:solidFill>
                  <a:srgbClr val="223651"/>
                </a:solidFill>
                <a:latin typeface="Arial" panose="020B0604020202020204" pitchFamily="34" charset="0"/>
                <a:cs typeface="Arial" panose="020B0604020202020204" pitchFamily="34" charset="0"/>
              </a:rPr>
              <a:t>Follow-up should begin when the youth has completed the Program Service Element, the outcome has been added, and no other activities have been decided for the youth.</a:t>
            </a:r>
          </a:p>
        </p:txBody>
      </p:sp>
    </p:spTree>
    <p:extLst>
      <p:ext uri="{BB962C8B-B14F-4D97-AF65-F5344CB8AC3E}">
        <p14:creationId xmlns:p14="http://schemas.microsoft.com/office/powerpoint/2010/main" val="2651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EB60-9745-4958-8F20-C7E79161F75C}"/>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MOSES </a:t>
            </a:r>
          </a:p>
        </p:txBody>
      </p:sp>
      <p:sp>
        <p:nvSpPr>
          <p:cNvPr id="4" name="Content Placeholder 3">
            <a:extLst>
              <a:ext uri="{FF2B5EF4-FFF2-40B4-BE49-F238E27FC236}">
                <a16:creationId xmlns:a16="http://schemas.microsoft.com/office/drawing/2014/main" id="{6414A559-7E2F-4C56-813D-9D15CCA2B40D}"/>
              </a:ext>
            </a:extLst>
          </p:cNvPr>
          <p:cNvSpPr>
            <a:spLocks noGrp="1"/>
          </p:cNvSpPr>
          <p:nvPr>
            <p:ph sz="quarter" idx="10"/>
          </p:nvPr>
        </p:nvSpPr>
        <p:spPr/>
        <p:txBody>
          <a:bodyPr vert="horz" lIns="91440" tIns="45720" rIns="91440" bIns="45720" rtlCol="0" anchor="t">
            <a:normAutofit/>
          </a:bodyPr>
          <a:lstStyle/>
          <a:p>
            <a:endParaRPr lang="en-US" dirty="0"/>
          </a:p>
          <a:p>
            <a:endParaRPr lang="en-US" dirty="0">
              <a:cs typeface="Calibri"/>
            </a:endParaRPr>
          </a:p>
          <a:p>
            <a:endParaRPr lang="en-US" dirty="0">
              <a:cs typeface="Calibri"/>
            </a:endParaRPr>
          </a:p>
          <a:p>
            <a:pPr marL="0" indent="0" algn="ctr">
              <a:buNone/>
            </a:pPr>
            <a:r>
              <a:rPr lang="en-US" sz="3600" dirty="0">
                <a:latin typeface="Arial" panose="020B0604020202020204" pitchFamily="34" charset="0"/>
                <a:cs typeface="Arial" panose="020B0604020202020204" pitchFamily="34" charset="0"/>
              </a:rPr>
              <a:t> Documenting MOSES </a:t>
            </a:r>
          </a:p>
        </p:txBody>
      </p:sp>
    </p:spTree>
    <p:extLst>
      <p:ext uri="{BB962C8B-B14F-4D97-AF65-F5344CB8AC3E}">
        <p14:creationId xmlns:p14="http://schemas.microsoft.com/office/powerpoint/2010/main" val="291891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2209-BA96-7635-4587-47157F07AA5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5825E9A-8BA1-AA3F-8CB3-9341D6535736}"/>
              </a:ext>
            </a:extLst>
          </p:cNvPr>
          <p:cNvSpPr txBox="1">
            <a:spLocks noGrp="1"/>
          </p:cNvSpPr>
          <p:nvPr>
            <p:ph type="title" idx="4294967295"/>
          </p:nvPr>
        </p:nvSpPr>
        <p:spPr>
          <a:xfrm>
            <a:off x="344416" y="59128"/>
            <a:ext cx="871188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Correct</a:t>
            </a: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lt"/>
                <a:cs typeface="Arial" panose="020B0604020202020204" pitchFamily="34" charset="0"/>
              </a:rPr>
              <a:t> Use of </a:t>
            </a:r>
            <a:r>
              <a:rPr kumimoji="0" lang="en-US" sz="3600" b="1" i="0" u="none" strike="noStrike" kern="1200" cap="none" spc="0" normalizeH="0" baseline="0" noProof="0" dirty="0">
                <a:ln>
                  <a:noFill/>
                </a:ln>
                <a:solidFill>
                  <a:schemeClr val="tx2">
                    <a:lumMod val="90000"/>
                    <a:lumOff val="10000"/>
                  </a:schemeClr>
                </a:solidFill>
                <a:effectLst/>
                <a:uLnTx/>
                <a:uFillTx/>
                <a:latin typeface="Arial" panose="020B0604020202020204" pitchFamily="34" charset="0"/>
                <a:ea typeface="+mn-lt"/>
                <a:cs typeface="Arial" panose="020B0604020202020204" pitchFamily="34" charset="0"/>
              </a:rPr>
              <a:t>Blue/Bold </a:t>
            </a: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lt"/>
                <a:cs typeface="Arial" panose="020B0604020202020204" pitchFamily="34" charset="0"/>
              </a:rPr>
              <a:t>Services to Protect Against Auto-Exit </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1" name="Picture 10" descr="A Moses screenshot showing the General Services tab with services every 30 days or less.">
            <a:extLst>
              <a:ext uri="{FF2B5EF4-FFF2-40B4-BE49-F238E27FC236}">
                <a16:creationId xmlns:a16="http://schemas.microsoft.com/office/drawing/2014/main" id="{6376577E-DA61-21C8-A29B-93C907C51893}"/>
              </a:ext>
            </a:extLst>
          </p:cNvPr>
          <p:cNvPicPr>
            <a:picLocks noChangeAspect="1"/>
          </p:cNvPicPr>
          <p:nvPr/>
        </p:nvPicPr>
        <p:blipFill>
          <a:blip r:embed="rId3"/>
          <a:stretch>
            <a:fillRect/>
          </a:stretch>
        </p:blipFill>
        <p:spPr>
          <a:xfrm>
            <a:off x="842292" y="1628789"/>
            <a:ext cx="7459416" cy="4561649"/>
          </a:xfrm>
          <a:prstGeom prst="rect">
            <a:avLst/>
          </a:prstGeom>
        </p:spPr>
      </p:pic>
      <p:sp>
        <p:nvSpPr>
          <p:cNvPr id="2" name="TextBox 1">
            <a:extLst>
              <a:ext uri="{FF2B5EF4-FFF2-40B4-BE49-F238E27FC236}">
                <a16:creationId xmlns:a16="http://schemas.microsoft.com/office/drawing/2014/main" id="{829003D0-E304-88AF-CB07-654FE4446770}"/>
              </a:ext>
            </a:extLst>
          </p:cNvPr>
          <p:cNvSpPr txBox="1"/>
          <p:nvPr/>
        </p:nvSpPr>
        <p:spPr>
          <a:xfrm>
            <a:off x="349372" y="1259457"/>
            <a:ext cx="83465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latin typeface="Arial" panose="020B0604020202020204" pitchFamily="34" charset="0"/>
                <a:cs typeface="Arial" panose="020B0604020202020204" pitchFamily="34" charset="0"/>
              </a:rPr>
              <a:t>Make sure to add notes in that describe the </a:t>
            </a:r>
            <a:r>
              <a:rPr lang="en-US" b="1" dirty="0">
                <a:solidFill>
                  <a:srgbClr val="0070C0"/>
                </a:solidFill>
                <a:latin typeface="Arial" panose="020B0604020202020204" pitchFamily="34" charset="0"/>
                <a:cs typeface="Arial" panose="020B0604020202020204" pitchFamily="34" charset="0"/>
              </a:rPr>
              <a:t>BLUE/BOLD </a:t>
            </a:r>
            <a:r>
              <a:rPr lang="en-US" b="1" dirty="0">
                <a:solidFill>
                  <a:schemeClr val="tx2"/>
                </a:solidFill>
                <a:latin typeface="Arial" panose="020B0604020202020204" pitchFamily="34" charset="0"/>
                <a:cs typeface="Arial" panose="020B0604020202020204" pitchFamily="34" charset="0"/>
              </a:rPr>
              <a:t>service provided. </a:t>
            </a:r>
          </a:p>
        </p:txBody>
      </p:sp>
    </p:spTree>
    <p:extLst>
      <p:ext uri="{BB962C8B-B14F-4D97-AF65-F5344CB8AC3E}">
        <p14:creationId xmlns:p14="http://schemas.microsoft.com/office/powerpoint/2010/main" val="195431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4F57-6BB5-2CAF-712C-F63C7C13090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8D0E0F9-C126-E738-9477-25C6B443CE68}"/>
              </a:ext>
            </a:extLst>
          </p:cNvPr>
          <p:cNvSpPr txBox="1">
            <a:spLocks noGrp="1"/>
          </p:cNvSpPr>
          <p:nvPr>
            <p:ph type="title" idx="4294967295"/>
          </p:nvPr>
        </p:nvSpPr>
        <p:spPr>
          <a:xfrm>
            <a:off x="277484" y="0"/>
            <a:ext cx="858040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lt"/>
                <a:cs typeface="Arial" panose="020B0604020202020204" pitchFamily="34" charset="0"/>
              </a:rPr>
              <a:t>Incorrect Use of </a:t>
            </a:r>
            <a:r>
              <a:rPr kumimoji="0" lang="en-US" sz="3600" b="1" i="0" u="none" strike="noStrike" kern="1200" cap="none" spc="0" normalizeH="0" baseline="0" noProof="0" dirty="0">
                <a:ln>
                  <a:noFill/>
                </a:ln>
                <a:solidFill>
                  <a:schemeClr val="tx2">
                    <a:lumMod val="90000"/>
                    <a:lumOff val="10000"/>
                  </a:schemeClr>
                </a:solidFill>
                <a:effectLst/>
                <a:uLnTx/>
                <a:uFillTx/>
                <a:latin typeface="Arial" panose="020B0604020202020204" pitchFamily="34" charset="0"/>
                <a:ea typeface="+mn-lt"/>
                <a:cs typeface="Arial" panose="020B0604020202020204" pitchFamily="34" charset="0"/>
              </a:rPr>
              <a:t>Blue/Bold </a:t>
            </a: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lt"/>
                <a:cs typeface="Arial" panose="020B0604020202020204" pitchFamily="34" charset="0"/>
              </a:rPr>
              <a:t>Services to Keep a Youth from Auto-Exiting </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C6A92295-3A11-4F14-91FE-F11DC98DC2EF}"/>
              </a:ext>
            </a:extLst>
          </p:cNvPr>
          <p:cNvSpPr txBox="1"/>
          <p:nvPr/>
        </p:nvSpPr>
        <p:spPr>
          <a:xfrm>
            <a:off x="277485" y="1250505"/>
            <a:ext cx="84093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If no new Youth Element is added within 90 days, no more BLUE/BOLD services added</a:t>
            </a:r>
          </a:p>
        </p:txBody>
      </p:sp>
      <p:pic>
        <p:nvPicPr>
          <p:cNvPr id="8" name="Picture 7" descr="A Moses screenshot showing the General Services tab with services after the customer should be exited.">
            <a:extLst>
              <a:ext uri="{FF2B5EF4-FFF2-40B4-BE49-F238E27FC236}">
                <a16:creationId xmlns:a16="http://schemas.microsoft.com/office/drawing/2014/main" id="{DF8AC2C3-3A02-C1FB-1CAB-8CE98CAF1097}"/>
              </a:ext>
            </a:extLst>
          </p:cNvPr>
          <p:cNvPicPr>
            <a:picLocks noChangeAspect="1"/>
          </p:cNvPicPr>
          <p:nvPr/>
        </p:nvPicPr>
        <p:blipFill>
          <a:blip r:embed="rId3"/>
          <a:stretch>
            <a:fillRect/>
          </a:stretch>
        </p:blipFill>
        <p:spPr>
          <a:xfrm>
            <a:off x="842485" y="1609133"/>
            <a:ext cx="7561780" cy="4602823"/>
          </a:xfrm>
          <a:prstGeom prst="rect">
            <a:avLst/>
          </a:prstGeom>
        </p:spPr>
      </p:pic>
    </p:spTree>
    <p:extLst>
      <p:ext uri="{BB962C8B-B14F-4D97-AF65-F5344CB8AC3E}">
        <p14:creationId xmlns:p14="http://schemas.microsoft.com/office/powerpoint/2010/main" val="307786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small" dirty="0">
                <a:solidFill>
                  <a:schemeClr val="bg1"/>
                </a:solidFill>
                <a:latin typeface="Arial" panose="020B0604020202020204" pitchFamily="34" charset="0"/>
                <a:cs typeface="Arial" panose="020B0604020202020204" pitchFamily="34" charset="0"/>
              </a:rPr>
              <a:t>Topics</a:t>
            </a:r>
            <a:r>
              <a:rPr lang="en-US" cap="small" dirty="0">
                <a:solidFill>
                  <a:schemeClr val="bg1"/>
                </a:solidFill>
                <a:latin typeface="Century Gothic"/>
              </a:rPr>
              <a:t> </a:t>
            </a:r>
            <a:endParaRPr lang="en-US" sz="2800" cap="small" dirty="0">
              <a:solidFill>
                <a:schemeClr val="bg1"/>
              </a:solidFill>
              <a:latin typeface="Century Gothic" panose="020B0502020202020204" pitchFamily="34" charset="0"/>
            </a:endParaRPr>
          </a:p>
        </p:txBody>
      </p:sp>
      <p:sp>
        <p:nvSpPr>
          <p:cNvPr id="4" name="Content Placeholder 3"/>
          <p:cNvSpPr>
            <a:spLocks noGrp="1"/>
          </p:cNvSpPr>
          <p:nvPr>
            <p:ph sz="quarter" idx="10"/>
          </p:nvPr>
        </p:nvSpPr>
        <p:spPr>
          <a:xfrm>
            <a:off x="309032" y="1279181"/>
            <a:ext cx="8229600" cy="4525963"/>
          </a:xfrm>
        </p:spPr>
        <p:txBody>
          <a:bodyPr vert="horz" lIns="91440" tIns="45720" rIns="91440" bIns="45720" rtlCol="0" anchor="t">
            <a:normAutofit/>
          </a:bodyPr>
          <a:lstStyle/>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Importance of WIOA </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Eligibility criteria for in-school youth and out-of-school youth</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WIOA Title I Youth Eligibility Policy 100 DCS 19.101.4 </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Source Documentation </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Individual Service Strategy (ISS) </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Youth ISS In MOSES </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The 14 Program Elements </a:t>
            </a:r>
          </a:p>
          <a:p>
            <a:pPr marL="257175" indent="-257175">
              <a:lnSpc>
                <a:spcPct val="100000"/>
              </a:lnSpc>
              <a:buFont typeface="Arial" panose="020B0604020202020204" pitchFamily="34" charset="0"/>
              <a:buChar char="•"/>
            </a:pPr>
            <a:r>
              <a:rPr lang="en-US" sz="2000" dirty="0">
                <a:solidFill>
                  <a:srgbClr val="213240"/>
                </a:solidFill>
                <a:latin typeface="Arial" panose="020B0604020202020204" pitchFamily="34" charset="0"/>
                <a:cs typeface="Arial" panose="020B0604020202020204" pitchFamily="34" charset="0"/>
              </a:rPr>
              <a:t>Career Pathways and leveraging partner programs</a:t>
            </a:r>
          </a:p>
        </p:txBody>
      </p:sp>
    </p:spTree>
    <p:extLst>
      <p:ext uri="{BB962C8B-B14F-4D97-AF65-F5344CB8AC3E}">
        <p14:creationId xmlns:p14="http://schemas.microsoft.com/office/powerpoint/2010/main" val="283540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312"/>
            <a:ext cx="8311896" cy="883650"/>
          </a:xfrm>
        </p:spPr>
        <p:txBody>
          <a:bodyPr/>
          <a:lstStyle/>
          <a:p>
            <a:r>
              <a:rPr lang="en-US" dirty="0">
                <a:solidFill>
                  <a:schemeClr val="bg1"/>
                </a:solidFill>
                <a:latin typeface="Arial" panose="020B0604020202020204" pitchFamily="34" charset="0"/>
                <a:cs typeface="Arial" panose="020B0604020202020204" pitchFamily="34" charset="0"/>
              </a:rPr>
              <a:t>WIOA Program Elements </a:t>
            </a:r>
            <a:br>
              <a:rPr lang="en-US" sz="1600" dirty="0">
                <a:solidFill>
                  <a:schemeClr val="bg1"/>
                </a:solidFill>
                <a:latin typeface="Arial" panose="020B0604020202020204" pitchFamily="34" charset="0"/>
                <a:cs typeface="Arial" panose="020B0604020202020204" pitchFamily="34" charset="0"/>
              </a:rPr>
            </a:br>
            <a:r>
              <a:rPr lang="en-US" sz="1600" b="1" i="1" dirty="0">
                <a:solidFill>
                  <a:schemeClr val="bg1"/>
                </a:solidFill>
                <a:latin typeface="Arial" panose="020B0604020202020204" pitchFamily="34" charset="0"/>
                <a:cs typeface="Arial" panose="020B0604020202020204" pitchFamily="34" charset="0"/>
              </a:rPr>
              <a:t>All youth must have access to the 14 WIOA program service elements</a:t>
            </a:r>
            <a:endParaRPr lang="en-US" sz="1600" b="1"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3657157128"/>
              </p:ext>
            </p:extLst>
          </p:nvPr>
        </p:nvGraphicFramePr>
        <p:xfrm>
          <a:off x="64008" y="1207009"/>
          <a:ext cx="9079993" cy="5620180"/>
        </p:xfrm>
        <a:graphic>
          <a:graphicData uri="http://schemas.openxmlformats.org/drawingml/2006/table">
            <a:tbl>
              <a:tblPr firstRow="1" bandRow="1">
                <a:tableStyleId>{073A0DAA-6AF3-43AB-8588-CEC1D06C72B9}</a:tableStyleId>
              </a:tblPr>
              <a:tblGrid>
                <a:gridCol w="2423160">
                  <a:extLst>
                    <a:ext uri="{9D8B030D-6E8A-4147-A177-3AD203B41FA5}">
                      <a16:colId xmlns:a16="http://schemas.microsoft.com/office/drawing/2014/main" val="514405017"/>
                    </a:ext>
                  </a:extLst>
                </a:gridCol>
                <a:gridCol w="3346704">
                  <a:extLst>
                    <a:ext uri="{9D8B030D-6E8A-4147-A177-3AD203B41FA5}">
                      <a16:colId xmlns:a16="http://schemas.microsoft.com/office/drawing/2014/main" val="84081801"/>
                    </a:ext>
                  </a:extLst>
                </a:gridCol>
                <a:gridCol w="3310129">
                  <a:extLst>
                    <a:ext uri="{9D8B030D-6E8A-4147-A177-3AD203B41FA5}">
                      <a16:colId xmlns:a16="http://schemas.microsoft.com/office/drawing/2014/main" val="3916749244"/>
                    </a:ext>
                  </a:extLst>
                </a:gridCol>
              </a:tblGrid>
              <a:tr h="480721">
                <a:tc>
                  <a:txBody>
                    <a:bodyPr/>
                    <a:lstStyle/>
                    <a:p>
                      <a:pPr marL="0" marR="0">
                        <a:lnSpc>
                          <a:spcPct val="115000"/>
                        </a:lnSpc>
                        <a:spcBef>
                          <a:spcPts val="0"/>
                        </a:spcBef>
                        <a:spcAft>
                          <a:spcPts val="0"/>
                        </a:spcAft>
                      </a:pPr>
                      <a:r>
                        <a:rPr lang="en-US" sz="1600" baseline="0" dirty="0">
                          <a:solidFill>
                            <a:schemeClr val="bg1"/>
                          </a:solidFill>
                          <a:effectLst/>
                          <a:latin typeface="Arial" panose="020B0604020202020204" pitchFamily="34" charset="0"/>
                          <a:cs typeface="Arial" panose="020B0604020202020204" pitchFamily="34" charset="0"/>
                        </a:rPr>
                        <a:t>Program Element</a:t>
                      </a:r>
                      <a:endParaRPr lang="en-US" sz="1600" baseline="0" dirty="0">
                        <a:solidFill>
                          <a:schemeClr val="bg1"/>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baseline="0" dirty="0">
                          <a:solidFill>
                            <a:schemeClr val="bg1"/>
                          </a:solidFill>
                          <a:effectLst/>
                          <a:latin typeface="Arial" panose="020B0604020202020204" pitchFamily="34" charset="0"/>
                          <a:cs typeface="Arial" panose="020B0604020202020204" pitchFamily="34" charset="0"/>
                        </a:rPr>
                        <a:t>Description</a:t>
                      </a:r>
                      <a:endParaRPr lang="en-US" sz="1600" baseline="0" dirty="0">
                        <a:solidFill>
                          <a:schemeClr val="bg1"/>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bg1"/>
                          </a:solidFill>
                          <a:effectLst/>
                          <a:latin typeface="Arial" panose="020B0604020202020204" pitchFamily="34" charset="0"/>
                          <a:cs typeface="Arial" panose="020B0604020202020204" pitchFamily="34" charset="0"/>
                        </a:rPr>
                        <a:t>MOSES Activity and/or Service</a:t>
                      </a:r>
                      <a:endParaRPr lang="en-US" sz="1600" b="1" kern="1200" baseline="0" dirty="0">
                        <a:solidFill>
                          <a:schemeClr val="bg1"/>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1564268276"/>
                  </a:ext>
                </a:extLst>
              </a:tr>
              <a:tr h="1677808">
                <a:tc>
                  <a:txBody>
                    <a:bodyPr/>
                    <a:lstStyle/>
                    <a:p>
                      <a:pPr marL="0" marR="0">
                        <a:lnSpc>
                          <a:spcPct val="115000"/>
                        </a:lnSpc>
                        <a:spcBef>
                          <a:spcPts val="0"/>
                        </a:spcBef>
                        <a:spcAft>
                          <a:spcPts val="0"/>
                        </a:spcAft>
                      </a:pPr>
                      <a:r>
                        <a:rPr lang="en-US" sz="1600" b="1" kern="1200" baseline="0" dirty="0">
                          <a:solidFill>
                            <a:schemeClr val="accent6"/>
                          </a:solidFill>
                          <a:effectLst/>
                          <a:latin typeface="Arial" panose="020B0604020202020204" pitchFamily="34" charset="0"/>
                          <a:cs typeface="Arial" panose="020B0604020202020204" pitchFamily="34" charset="0"/>
                        </a:rPr>
                        <a:t>Tutoring, Study Skills Training, Instruction</a:t>
                      </a:r>
                      <a:endParaRPr lang="en-US" sz="1600" b="1" kern="1200" baseline="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rtl="0" eaLnBrk="1" fontAlgn="auto" latinLnBrk="0" hangingPunct="1">
                        <a:lnSpc>
                          <a:spcPct val="115000"/>
                        </a:lnSpc>
                        <a:spcBef>
                          <a:spcPts val="0"/>
                        </a:spcBef>
                        <a:spcAft>
                          <a:spcPts val="0"/>
                        </a:spcAft>
                        <a:buClrTx/>
                        <a:buSzTx/>
                        <a:buFontTx/>
                        <a:buNone/>
                      </a:pPr>
                      <a:r>
                        <a:rPr lang="en-US" sz="1600" b="0" kern="1200" baseline="0" dirty="0">
                          <a:solidFill>
                            <a:schemeClr val="accent6"/>
                          </a:solidFill>
                          <a:latin typeface="Arial" panose="020B0604020202020204" pitchFamily="34" charset="0"/>
                          <a:cs typeface="Arial" panose="020B0604020202020204" pitchFamily="34" charset="0"/>
                        </a:rPr>
                        <a:t>Development of educational achievement skills that leads to the completion of the requirements for a secondary or postsecondary school diploma/credential.  </a:t>
                      </a:r>
                    </a:p>
                    <a:p>
                      <a:pPr marL="0" marR="0" indent="0" algn="l" rtl="0" eaLnBrk="1" fontAlgn="auto" latinLnBrk="0" hangingPunct="1">
                        <a:lnSpc>
                          <a:spcPct val="115000"/>
                        </a:lnSpc>
                        <a:spcBef>
                          <a:spcPts val="0"/>
                        </a:spcBef>
                        <a:spcAft>
                          <a:spcPts val="0"/>
                        </a:spcAft>
                        <a:buClrTx/>
                        <a:buSzTx/>
                        <a:buFontTx/>
                        <a:buNone/>
                      </a:pPr>
                      <a:endParaRPr lang="en-US" sz="1600" b="0" kern="1200" baseline="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cs typeface="Arial" panose="020B0604020202020204" pitchFamily="34" charset="0"/>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err="1">
                          <a:solidFill>
                            <a:schemeClr val="accent6"/>
                          </a:solidFill>
                          <a:latin typeface="Arial" panose="020B0604020202020204" pitchFamily="34" charset="0"/>
                          <a:cs typeface="Arial" panose="020B0604020202020204" pitchFamily="34" charset="0"/>
                        </a:rPr>
                        <a:t>HiSET</a:t>
                      </a:r>
                      <a:r>
                        <a:rPr lang="en-US" sz="1600" b="0" kern="1200" baseline="0" dirty="0">
                          <a:solidFill>
                            <a:schemeClr val="accent6"/>
                          </a:solidFill>
                          <a:latin typeface="Arial" panose="020B0604020202020204" pitchFamily="34" charset="0"/>
                          <a:cs typeface="Arial" panose="020B0604020202020204" pitchFamily="34" charset="0"/>
                        </a:rPr>
                        <a:t>/ASE, Basic ABE, </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cs typeface="Arial" panose="020B0604020202020204" pitchFamily="34" charset="0"/>
                        </a:rPr>
                        <a:t>Dropout Prevention,</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cs typeface="Arial" panose="020B0604020202020204" pitchFamily="34" charset="0"/>
                        </a:rPr>
                        <a:t>Basic ESL/ESOL,</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cs typeface="Arial" panose="020B0604020202020204" pitchFamily="34" charset="0"/>
                        </a:rPr>
                        <a:t>Adult Educ/Literacy w/Training</a:t>
                      </a:r>
                      <a:endParaRPr lang="en-US" sz="1600" b="0" kern="1200" baseline="0" dirty="0">
                        <a:solidFill>
                          <a:schemeClr val="accent6"/>
                        </a:solidFill>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3574700566"/>
                  </a:ext>
                </a:extLst>
              </a:tr>
              <a:tr h="932864">
                <a:tc>
                  <a:txBody>
                    <a:bodyPr/>
                    <a:lstStyle/>
                    <a:p>
                      <a:pPr marL="0" marR="0" lvl="0" indent="0" algn="l" defTabSz="914400" rtl="0" eaLnBrk="1" latinLnBrk="0" hangingPunct="1">
                        <a:lnSpc>
                          <a:spcPct val="115000"/>
                        </a:lnSpc>
                        <a:spcBef>
                          <a:spcPts val="0"/>
                        </a:spcBef>
                        <a:spcAft>
                          <a:spcPts val="0"/>
                        </a:spcAft>
                        <a:buFont typeface="Calibri"/>
                        <a:buNone/>
                      </a:pPr>
                      <a:r>
                        <a:rPr lang="en-US" sz="1600" b="1" kern="1200" baseline="0" dirty="0">
                          <a:solidFill>
                            <a:schemeClr val="accent6"/>
                          </a:solidFill>
                          <a:effectLst/>
                          <a:latin typeface="Arial" panose="020B0604020202020204" pitchFamily="34" charset="0"/>
                          <a:cs typeface="Arial" panose="020B0604020202020204" pitchFamily="34" charset="0"/>
                        </a:rPr>
                        <a:t>Alternative Secondary School</a:t>
                      </a:r>
                      <a:endParaRPr lang="en-US" sz="1600" b="1" kern="1200" baseline="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cs typeface="Arial" panose="020B0604020202020204" pitchFamily="34" charset="0"/>
                        </a:rPr>
                        <a:t>Alternative secondary school services or drop out recovery services.</a:t>
                      </a:r>
                      <a:endParaRPr lang="en-US" sz="1600" b="0" kern="1200" baseline="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cs typeface="Arial" panose="020B0604020202020204" pitchFamily="34" charset="0"/>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cs typeface="Arial" panose="020B0604020202020204" pitchFamily="34" charset="0"/>
                        </a:rPr>
                        <a:t>Alternative School</a:t>
                      </a:r>
                      <a:endParaRPr lang="en-US" sz="1600" b="0" kern="1200" baseline="0" dirty="0">
                        <a:solidFill>
                          <a:schemeClr val="accent6"/>
                        </a:solidFill>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1341052530"/>
                  </a:ext>
                </a:extLst>
              </a:tr>
              <a:tr h="2528787">
                <a:tc>
                  <a:txBody>
                    <a:bodyPr/>
                    <a:lstStyle/>
                    <a:p>
                      <a:pPr marL="0" marR="0">
                        <a:lnSpc>
                          <a:spcPct val="115000"/>
                        </a:lnSpc>
                        <a:spcBef>
                          <a:spcPts val="0"/>
                        </a:spcBef>
                        <a:spcAft>
                          <a:spcPts val="0"/>
                        </a:spcAft>
                      </a:pPr>
                      <a:r>
                        <a:rPr lang="en-US" sz="1600" b="1" baseline="0" dirty="0">
                          <a:solidFill>
                            <a:schemeClr val="accent6"/>
                          </a:solidFill>
                          <a:effectLst/>
                          <a:latin typeface="Arial" panose="020B0604020202020204" pitchFamily="34" charset="0"/>
                          <a:cs typeface="Arial" panose="020B0604020202020204" pitchFamily="34" charset="0"/>
                        </a:rPr>
                        <a:t>Work Experience</a:t>
                      </a:r>
                    </a:p>
                    <a:p>
                      <a:pPr marL="342900" marR="0" lvl="0" indent="-342900">
                        <a:lnSpc>
                          <a:spcPct val="115000"/>
                        </a:lnSpc>
                        <a:spcBef>
                          <a:spcPts val="0"/>
                        </a:spcBef>
                        <a:spcAft>
                          <a:spcPts val="0"/>
                        </a:spcAft>
                        <a:buFont typeface="Calibri"/>
                        <a:buChar char="-"/>
                      </a:pPr>
                      <a:r>
                        <a:rPr lang="en-US" sz="1600" baseline="0" dirty="0">
                          <a:solidFill>
                            <a:schemeClr val="accent6"/>
                          </a:solidFill>
                          <a:effectLst/>
                          <a:latin typeface="Arial" panose="020B0604020202020204" pitchFamily="34" charset="0"/>
                          <a:cs typeface="Arial" panose="020B0604020202020204" pitchFamily="34" charset="0"/>
                        </a:rPr>
                        <a:t>Summer Employment</a:t>
                      </a:r>
                    </a:p>
                    <a:p>
                      <a:pPr marL="342900" marR="0" lvl="0" indent="-342900">
                        <a:lnSpc>
                          <a:spcPct val="115000"/>
                        </a:lnSpc>
                        <a:spcBef>
                          <a:spcPts val="0"/>
                        </a:spcBef>
                        <a:spcAft>
                          <a:spcPts val="0"/>
                        </a:spcAft>
                        <a:buFont typeface="Calibri"/>
                        <a:buChar char="-"/>
                      </a:pPr>
                      <a:r>
                        <a:rPr lang="en-US" sz="1600" baseline="0" dirty="0">
                          <a:solidFill>
                            <a:schemeClr val="accent6"/>
                          </a:solidFill>
                          <a:effectLst/>
                          <a:latin typeface="Arial" panose="020B0604020202020204" pitchFamily="34" charset="0"/>
                          <a:cs typeface="Arial" panose="020B0604020202020204" pitchFamily="34" charset="0"/>
                        </a:rPr>
                        <a:t>Pre apprenticeship programs</a:t>
                      </a:r>
                    </a:p>
                    <a:p>
                      <a:pPr marL="342900" marR="0" lvl="0" indent="-342900">
                        <a:lnSpc>
                          <a:spcPct val="115000"/>
                        </a:lnSpc>
                        <a:spcBef>
                          <a:spcPts val="0"/>
                        </a:spcBef>
                        <a:spcAft>
                          <a:spcPts val="0"/>
                        </a:spcAft>
                        <a:buFont typeface="Calibri"/>
                        <a:buChar char="-"/>
                      </a:pPr>
                      <a:r>
                        <a:rPr lang="en-US" sz="1600" baseline="0" dirty="0">
                          <a:solidFill>
                            <a:schemeClr val="accent6"/>
                          </a:solidFill>
                          <a:effectLst/>
                          <a:latin typeface="Arial" panose="020B0604020202020204" pitchFamily="34" charset="0"/>
                          <a:cs typeface="Arial" panose="020B0604020202020204" pitchFamily="34" charset="0"/>
                        </a:rPr>
                        <a:t>Internships/Job Shadowing</a:t>
                      </a:r>
                    </a:p>
                    <a:p>
                      <a:pPr marL="342900" marR="0" lvl="0" indent="-342900">
                        <a:lnSpc>
                          <a:spcPct val="115000"/>
                        </a:lnSpc>
                        <a:spcBef>
                          <a:spcPts val="0"/>
                        </a:spcBef>
                        <a:spcAft>
                          <a:spcPts val="0"/>
                        </a:spcAft>
                        <a:buFont typeface="Calibri"/>
                        <a:buChar char="-"/>
                      </a:pPr>
                      <a:r>
                        <a:rPr lang="en-US" sz="1600" baseline="0" dirty="0">
                          <a:solidFill>
                            <a:schemeClr val="accent6"/>
                          </a:solidFill>
                          <a:effectLst/>
                          <a:latin typeface="Arial" panose="020B0604020202020204" pitchFamily="34" charset="0"/>
                          <a:cs typeface="Arial" panose="020B0604020202020204" pitchFamily="34" charset="0"/>
                        </a:rPr>
                        <a:t>OJT Opportunities</a:t>
                      </a:r>
                      <a:endParaRPr lang="en-US" sz="1600" baseline="0" dirty="0">
                        <a:solidFill>
                          <a:schemeClr val="accent6"/>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cs typeface="Arial" panose="020B0604020202020204" pitchFamily="34" charset="0"/>
                        </a:rPr>
                        <a:t>Work experiences which include summer employment, year-round employment, pre-apprenticeship, internships/Job-Shadow and In/On-the-job training opportunities. </a:t>
                      </a:r>
                      <a:endParaRPr lang="en-US" sz="1600" b="0" kern="1200" baseline="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cs typeface="Arial" panose="020B0604020202020204" pitchFamily="34" charset="0"/>
                        </a:rPr>
                        <a:t>Activity Categories:</a:t>
                      </a:r>
                    </a:p>
                    <a:p>
                      <a:pPr marL="0" marR="0" algn="l" defTabSz="914400" rtl="0" eaLnBrk="1" latinLnBrk="0" hangingPunct="1">
                        <a:lnSpc>
                          <a:spcPct val="115000"/>
                        </a:lnSpc>
                        <a:spcBef>
                          <a:spcPts val="0"/>
                        </a:spcBef>
                        <a:spcAft>
                          <a:spcPts val="0"/>
                        </a:spcAft>
                      </a:pPr>
                      <a:r>
                        <a:rPr lang="en-US" sz="1600" b="0" kern="1200" baseline="0" dirty="0">
                          <a:solidFill>
                            <a:schemeClr val="accent6"/>
                          </a:solidFill>
                          <a:latin typeface="Arial" panose="020B0604020202020204" pitchFamily="34" charset="0"/>
                          <a:cs typeface="Arial" panose="020B0604020202020204" pitchFamily="34" charset="0"/>
                        </a:rPr>
                        <a:t>Work Experience/Summer Youth</a:t>
                      </a:r>
                    </a:p>
                    <a:p>
                      <a:pPr marL="0" marR="0" algn="l" defTabSz="914400" rtl="0" eaLnBrk="1" latinLnBrk="0" hangingPunct="1">
                        <a:lnSpc>
                          <a:spcPct val="115000"/>
                        </a:lnSpc>
                        <a:spcBef>
                          <a:spcPts val="0"/>
                        </a:spcBef>
                        <a:spcAft>
                          <a:spcPts val="0"/>
                        </a:spcAft>
                      </a:pPr>
                      <a:r>
                        <a:rPr lang="en-US" sz="1600" b="0" kern="1200" baseline="0" dirty="0">
                          <a:solidFill>
                            <a:schemeClr val="accent6"/>
                          </a:solidFill>
                          <a:latin typeface="Arial" panose="020B0604020202020204" pitchFamily="34" charset="0"/>
                          <a:cs typeface="Arial" panose="020B0604020202020204" pitchFamily="34" charset="0"/>
                        </a:rPr>
                        <a:t>Academic/Occ. Learning – Summer </a:t>
                      </a:r>
                    </a:p>
                    <a:p>
                      <a:pPr marL="0" marR="0" algn="l" defTabSz="914400" rtl="0" eaLnBrk="1" latinLnBrk="0" hangingPunct="1">
                        <a:lnSpc>
                          <a:spcPct val="115000"/>
                        </a:lnSpc>
                        <a:spcBef>
                          <a:spcPts val="0"/>
                        </a:spcBef>
                        <a:spcAft>
                          <a:spcPts val="0"/>
                        </a:spcAft>
                      </a:pPr>
                      <a:r>
                        <a:rPr lang="en-US" sz="1600" b="0" kern="1200" baseline="0" dirty="0">
                          <a:solidFill>
                            <a:schemeClr val="accent6"/>
                          </a:solidFill>
                          <a:latin typeface="Arial" panose="020B0604020202020204" pitchFamily="34" charset="0"/>
                          <a:cs typeface="Arial" panose="020B0604020202020204" pitchFamily="34" charset="0"/>
                        </a:rPr>
                        <a:t>Work Experience, Pre-Apprenticeship, On the Job Training, Workplace Training/Coop Education Programs, Internship, Job Shadowing</a:t>
                      </a:r>
                      <a:endParaRPr lang="en-US" sz="1600" b="0" kern="1200" baseline="0" dirty="0">
                        <a:solidFill>
                          <a:schemeClr val="accent6"/>
                        </a:solidFill>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3236164130"/>
                  </a:ext>
                </a:extLst>
              </a:tr>
            </a:tbl>
          </a:graphicData>
        </a:graphic>
      </p:graphicFrame>
    </p:spTree>
    <p:extLst>
      <p:ext uri="{BB962C8B-B14F-4D97-AF65-F5344CB8AC3E}">
        <p14:creationId xmlns:p14="http://schemas.microsoft.com/office/powerpoint/2010/main" val="1257949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WIOA Program Elements</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Page 2</a:t>
            </a: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4156833040"/>
              </p:ext>
            </p:extLst>
          </p:nvPr>
        </p:nvGraphicFramePr>
        <p:xfrm>
          <a:off x="0" y="1188562"/>
          <a:ext cx="9144000" cy="6086506"/>
        </p:xfrm>
        <a:graphic>
          <a:graphicData uri="http://schemas.openxmlformats.org/drawingml/2006/table">
            <a:tbl>
              <a:tblPr firstRow="1" bandRow="1">
                <a:tableStyleId>{073A0DAA-6AF3-43AB-8588-CEC1D06C72B9}</a:tableStyleId>
              </a:tblPr>
              <a:tblGrid>
                <a:gridCol w="3048000">
                  <a:extLst>
                    <a:ext uri="{9D8B030D-6E8A-4147-A177-3AD203B41FA5}">
                      <a16:colId xmlns:a16="http://schemas.microsoft.com/office/drawing/2014/main" val="2770071988"/>
                    </a:ext>
                  </a:extLst>
                </a:gridCol>
                <a:gridCol w="3048000">
                  <a:extLst>
                    <a:ext uri="{9D8B030D-6E8A-4147-A177-3AD203B41FA5}">
                      <a16:colId xmlns:a16="http://schemas.microsoft.com/office/drawing/2014/main" val="2819666591"/>
                    </a:ext>
                  </a:extLst>
                </a:gridCol>
                <a:gridCol w="3048000">
                  <a:extLst>
                    <a:ext uri="{9D8B030D-6E8A-4147-A177-3AD203B41FA5}">
                      <a16:colId xmlns:a16="http://schemas.microsoft.com/office/drawing/2014/main" val="1067247517"/>
                    </a:ext>
                  </a:extLst>
                </a:gridCol>
              </a:tblGrid>
              <a:tr h="573690">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Program Element</a:t>
                      </a:r>
                      <a:endParaRPr lang="en-US" sz="1600" dirty="0">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Description</a:t>
                      </a:r>
                      <a:endParaRPr lang="en-US" sz="1600" dirty="0">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MOSES Activity and/or Service</a:t>
                      </a:r>
                      <a:endParaRPr lang="en-US" sz="1600" dirty="0">
                        <a:effectLst/>
                        <a:latin typeface="Arial" panose="020B0604020202020204" pitchFamily="34" charset="0"/>
                        <a:ea typeface="Calibri"/>
                        <a:cs typeface="Arial" panose="020B0604020202020204" pitchFamily="34" charset="0"/>
                      </a:endParaRPr>
                    </a:p>
                  </a:txBody>
                  <a:tcPr marL="60143" marR="60143" marT="0" marB="0"/>
                </a:tc>
                <a:extLst>
                  <a:ext uri="{0D108BD9-81ED-4DB2-BD59-A6C34878D82A}">
                    <a16:rowId xmlns:a16="http://schemas.microsoft.com/office/drawing/2014/main" val="2531724262"/>
                  </a:ext>
                </a:extLst>
              </a:tr>
              <a:tr h="882660">
                <a:tc>
                  <a:txBody>
                    <a:bodyPr/>
                    <a:lstStyle/>
                    <a:p>
                      <a:pPr marL="0" marR="0">
                        <a:lnSpc>
                          <a:spcPct val="115000"/>
                        </a:lnSpc>
                        <a:spcBef>
                          <a:spcPts val="0"/>
                        </a:spcBef>
                        <a:spcAft>
                          <a:spcPts val="0"/>
                        </a:spcAft>
                      </a:pPr>
                      <a:r>
                        <a:rPr lang="en-US" sz="1600" b="1" kern="1200" dirty="0">
                          <a:solidFill>
                            <a:schemeClr val="accent6"/>
                          </a:solidFill>
                          <a:effectLst/>
                          <a:latin typeface="Arial" panose="020B0604020202020204" pitchFamily="34" charset="0"/>
                          <a:cs typeface="Arial" panose="020B0604020202020204" pitchFamily="34" charset="0"/>
                        </a:rPr>
                        <a:t>Education concurrently w/Workforce Prep</a:t>
                      </a:r>
                      <a:endParaRPr lang="en-US" sz="1600" b="1"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Integrated education and training that occur concurrently and contextually with workforce preparation.</a:t>
                      </a:r>
                      <a:endParaRPr lang="en-US" sz="1600" b="0" kern="120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cs typeface="Arial" panose="020B0604020202020204" pitchFamily="34" charset="0"/>
                        </a:rPr>
                        <a:t>Activity Categories:</a:t>
                      </a:r>
                    </a:p>
                    <a:p>
                      <a:pPr marL="0" marR="0">
                        <a:lnSpc>
                          <a:spcPct val="115000"/>
                        </a:lnSpc>
                        <a:spcBef>
                          <a:spcPts val="0"/>
                        </a:spcBef>
                        <a:spcAft>
                          <a:spcPts val="0"/>
                        </a:spcAft>
                      </a:pPr>
                      <a:r>
                        <a:rPr lang="en-US" sz="1600" b="0" kern="1200" dirty="0">
                          <a:solidFill>
                            <a:schemeClr val="accent6"/>
                          </a:solidFill>
                          <a:effectLst/>
                          <a:latin typeface="Arial" panose="020B0604020202020204" pitchFamily="34" charset="0"/>
                          <a:cs typeface="Arial" panose="020B0604020202020204" pitchFamily="34" charset="0"/>
                        </a:rPr>
                        <a:t>Education w/Workforce Prep</a:t>
                      </a: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cs typeface="Arial" panose="020B0604020202020204" pitchFamily="34" charset="0"/>
                      </a:endParaRP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2567495944"/>
                  </a:ext>
                </a:extLst>
              </a:tr>
              <a:tr h="868055">
                <a:tc>
                  <a:txBody>
                    <a:bodyPr/>
                    <a:lstStyle/>
                    <a:p>
                      <a:pPr marL="0" marR="0">
                        <a:lnSpc>
                          <a:spcPct val="115000"/>
                        </a:lnSpc>
                        <a:spcBef>
                          <a:spcPts val="0"/>
                        </a:spcBef>
                        <a:spcAft>
                          <a:spcPts val="0"/>
                        </a:spcAft>
                      </a:pPr>
                      <a:r>
                        <a:rPr lang="en-US" sz="1600" b="1" dirty="0">
                          <a:solidFill>
                            <a:schemeClr val="accent6"/>
                          </a:solidFill>
                          <a:effectLst/>
                          <a:latin typeface="Arial" panose="020B0604020202020204" pitchFamily="34" charset="0"/>
                          <a:cs typeface="Arial" panose="020B0604020202020204" pitchFamily="34" charset="0"/>
                        </a:rPr>
                        <a:t>Leadership Development</a:t>
                      </a:r>
                      <a:endParaRPr lang="en-US" sz="1600" b="1" dirty="0">
                        <a:solidFill>
                          <a:schemeClr val="accent6"/>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accent6"/>
                          </a:solidFill>
                          <a:latin typeface="Arial" panose="020B0604020202020204" pitchFamily="34" charset="0"/>
                          <a:cs typeface="Arial" panose="020B0604020202020204" pitchFamily="34" charset="0"/>
                        </a:rPr>
                        <a:t>Opportunities that encourage responsibility, confidence, employability, self-determination and other positive social behaviors. </a:t>
                      </a:r>
                      <a:endParaRPr lang="en-US" sz="1600" kern="120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cs typeface="Arial" panose="020B0604020202020204" pitchFamily="34" charset="0"/>
                        </a:rPr>
                        <a:t>Activity Categories:</a:t>
                      </a:r>
                    </a:p>
                    <a:p>
                      <a:pPr marL="0" marR="0">
                        <a:lnSpc>
                          <a:spcPct val="115000"/>
                        </a:lnSpc>
                        <a:spcBef>
                          <a:spcPts val="0"/>
                        </a:spcBef>
                        <a:spcAft>
                          <a:spcPts val="0"/>
                        </a:spcAft>
                      </a:pPr>
                      <a:r>
                        <a:rPr lang="en-US" sz="1600" b="0" kern="1200" dirty="0">
                          <a:solidFill>
                            <a:schemeClr val="accent6"/>
                          </a:solidFill>
                          <a:effectLst/>
                          <a:latin typeface="Arial" panose="020B0604020202020204" pitchFamily="34" charset="0"/>
                          <a:cs typeface="Arial" panose="020B0604020202020204" pitchFamily="34" charset="0"/>
                        </a:rPr>
                        <a:t>Community Service</a:t>
                      </a:r>
                    </a:p>
                    <a:p>
                      <a:pPr marL="0" marR="0">
                        <a:lnSpc>
                          <a:spcPct val="115000"/>
                        </a:lnSpc>
                        <a:spcBef>
                          <a:spcPts val="0"/>
                        </a:spcBef>
                        <a:spcAft>
                          <a:spcPts val="0"/>
                        </a:spcAft>
                      </a:pPr>
                      <a:r>
                        <a:rPr lang="en-US" sz="1600" b="0" kern="1200" dirty="0">
                          <a:solidFill>
                            <a:schemeClr val="accent6"/>
                          </a:solidFill>
                          <a:effectLst/>
                          <a:latin typeface="Arial" panose="020B0604020202020204" pitchFamily="34" charset="0"/>
                          <a:cs typeface="Arial" panose="020B0604020202020204" pitchFamily="34" charset="0"/>
                        </a:rPr>
                        <a:t>Leadership Development</a:t>
                      </a: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cs typeface="Arial" panose="020B0604020202020204" pitchFamily="34" charset="0"/>
                      </a:endParaRP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8307707"/>
                  </a:ext>
                </a:extLst>
              </a:tr>
              <a:tr h="1286227">
                <a:tc>
                  <a:txBody>
                    <a:bodyPr/>
                    <a:lstStyle/>
                    <a:p>
                      <a:pPr marL="0" marR="0">
                        <a:lnSpc>
                          <a:spcPct val="115000"/>
                        </a:lnSpc>
                        <a:spcBef>
                          <a:spcPts val="0"/>
                        </a:spcBef>
                        <a:spcAft>
                          <a:spcPts val="0"/>
                        </a:spcAft>
                      </a:pPr>
                      <a:r>
                        <a:rPr lang="en-US" sz="1600" b="1" dirty="0">
                          <a:solidFill>
                            <a:schemeClr val="accent6"/>
                          </a:solidFill>
                          <a:effectLst/>
                          <a:latin typeface="Arial" panose="020B0604020202020204" pitchFamily="34" charset="0"/>
                          <a:cs typeface="Arial" panose="020B0604020202020204" pitchFamily="34" charset="0"/>
                        </a:rPr>
                        <a:t>Supportive Services</a:t>
                      </a:r>
                      <a:endParaRPr lang="en-US" sz="1600" b="1" dirty="0">
                        <a:solidFill>
                          <a:schemeClr val="accent6"/>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accent6"/>
                          </a:solidFill>
                          <a:latin typeface="Arial" panose="020B0604020202020204" pitchFamily="34" charset="0"/>
                          <a:cs typeface="Arial" panose="020B0604020202020204" pitchFamily="34" charset="0"/>
                        </a:rPr>
                        <a:t>Services that enable youth to participate in program activities such as assistance with book, fees, school supplies, transportation, and legal aid services.</a:t>
                      </a:r>
                      <a:endParaRPr lang="en-US" sz="1600" kern="120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1" kern="1200" dirty="0">
                          <a:solidFill>
                            <a:schemeClr val="accent6"/>
                          </a:solidFill>
                          <a:effectLst/>
                          <a:latin typeface="Arial" panose="020B0604020202020204" pitchFamily="34" charset="0"/>
                          <a:cs typeface="Arial" panose="020B0604020202020204" pitchFamily="34" charset="0"/>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effectLst/>
                          <a:latin typeface="Arial" panose="020B0604020202020204" pitchFamily="34" charset="0"/>
                          <a:cs typeface="Arial" panose="020B0604020202020204" pitchFamily="34" charset="0"/>
                        </a:rPr>
                        <a:t>Supportive Services – except Needs Related Payment</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600" b="0" kern="1200" dirty="0">
                        <a:solidFill>
                          <a:schemeClr val="accent6"/>
                        </a:solidFill>
                        <a:effectLst/>
                        <a:latin typeface="Arial" panose="020B0604020202020204" pitchFamily="34" charset="0"/>
                        <a:cs typeface="Arial" panose="020B0604020202020204" pitchFamily="34" charset="0"/>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600" b="0" kern="1200" dirty="0">
                        <a:solidFill>
                          <a:schemeClr val="accent6"/>
                        </a:solidFill>
                        <a:effectLst/>
                        <a:latin typeface="Arial" panose="020B0604020202020204" pitchFamily="34" charset="0"/>
                        <a:cs typeface="Arial" panose="020B0604020202020204" pitchFamily="34" charset="0"/>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29910438"/>
                  </a:ext>
                </a:extLst>
              </a:tr>
              <a:tr h="1068619">
                <a:tc>
                  <a:txBody>
                    <a:bodyPr/>
                    <a:lstStyle/>
                    <a:p>
                      <a:pPr marL="0" marR="0">
                        <a:lnSpc>
                          <a:spcPct val="115000"/>
                        </a:lnSpc>
                        <a:spcBef>
                          <a:spcPts val="0"/>
                        </a:spcBef>
                        <a:spcAft>
                          <a:spcPts val="0"/>
                        </a:spcAft>
                      </a:pPr>
                      <a:r>
                        <a:rPr lang="en-US" sz="1600" b="1" dirty="0">
                          <a:solidFill>
                            <a:schemeClr val="accent6"/>
                          </a:solidFill>
                          <a:effectLst/>
                          <a:latin typeface="Arial" panose="020B0604020202020204" pitchFamily="34" charset="0"/>
                          <a:cs typeface="Arial" panose="020B0604020202020204" pitchFamily="34" charset="0"/>
                        </a:rPr>
                        <a:t>Adult Mentoring (12 months min)</a:t>
                      </a:r>
                      <a:endParaRPr lang="en-US" sz="1600" b="1" dirty="0">
                        <a:solidFill>
                          <a:schemeClr val="accent6"/>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accent6"/>
                          </a:solidFill>
                          <a:latin typeface="Arial" panose="020B0604020202020204" pitchFamily="34" charset="0"/>
                          <a:cs typeface="Arial" panose="020B0604020202020204" pitchFamily="34" charset="0"/>
                        </a:rPr>
                        <a:t>Participants receive adult mentoring for a period of not less than 12 months that connects to the youth’s goals. </a:t>
                      </a:r>
                      <a:endParaRPr lang="en-US" sz="1600" kern="1200" dirty="0">
                        <a:solidFill>
                          <a:schemeClr val="accent6"/>
                        </a:solidFill>
                        <a:latin typeface="Arial" panose="020B0604020202020204" pitchFamily="34" charset="0"/>
                        <a:ea typeface="+mn-ea"/>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b="1" kern="1200" baseline="0" dirty="0">
                          <a:solidFill>
                            <a:schemeClr val="accent6"/>
                          </a:solidFill>
                          <a:latin typeface="Arial" panose="020B0604020202020204" pitchFamily="34" charset="0"/>
                          <a:cs typeface="Arial" panose="020B0604020202020204" pitchFamily="34" charset="0"/>
                        </a:rPr>
                        <a:t>Activity Categories:</a:t>
                      </a:r>
                      <a:endParaRPr lang="en-US" sz="1600" b="0" kern="1200" dirty="0">
                        <a:solidFill>
                          <a:schemeClr val="accent6"/>
                        </a:solidFill>
                        <a:effectLst/>
                        <a:latin typeface="Arial" panose="020B0604020202020204" pitchFamily="34" charset="0"/>
                        <a:cs typeface="Arial" panose="020B0604020202020204" pitchFamily="34" charset="0"/>
                      </a:endParaRPr>
                    </a:p>
                    <a:p>
                      <a:pPr marL="0" marR="0">
                        <a:lnSpc>
                          <a:spcPct val="115000"/>
                        </a:lnSpc>
                        <a:spcBef>
                          <a:spcPts val="0"/>
                        </a:spcBef>
                        <a:spcAft>
                          <a:spcPts val="0"/>
                        </a:spcAft>
                      </a:pPr>
                      <a:r>
                        <a:rPr lang="en-US" sz="1600" b="0" kern="1200" dirty="0">
                          <a:solidFill>
                            <a:schemeClr val="accent6"/>
                          </a:solidFill>
                          <a:effectLst/>
                          <a:latin typeface="Arial" panose="020B0604020202020204" pitchFamily="34" charset="0"/>
                          <a:cs typeface="Arial" panose="020B0604020202020204" pitchFamily="34" charset="0"/>
                        </a:rPr>
                        <a:t>Mentoring</a:t>
                      </a: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cs typeface="Arial" panose="020B0604020202020204" pitchFamily="34" charset="0"/>
                      </a:endParaRP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cs typeface="Arial" panose="020B0604020202020204" pitchFamily="34" charset="0"/>
                      </a:endParaRP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1283001314"/>
                  </a:ext>
                </a:extLst>
              </a:tr>
            </a:tbl>
          </a:graphicData>
        </a:graphic>
      </p:graphicFrame>
    </p:spTree>
    <p:extLst>
      <p:ext uri="{BB962C8B-B14F-4D97-AF65-F5344CB8AC3E}">
        <p14:creationId xmlns:p14="http://schemas.microsoft.com/office/powerpoint/2010/main" val="363853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D8E9B-3096-92A8-1073-0334A4557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6F067F-5589-3700-D8FA-1268B9AA54AC}"/>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WIOA Program Elements</a:t>
            </a:r>
            <a:br>
              <a:rPr lang="en-US"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Page 3</a:t>
            </a:r>
            <a:endParaRPr lang="en-US"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4">
            <a:extLst>
              <a:ext uri="{FF2B5EF4-FFF2-40B4-BE49-F238E27FC236}">
                <a16:creationId xmlns:a16="http://schemas.microsoft.com/office/drawing/2014/main" id="{BF67FC0A-3FD7-727A-BFE4-9269B33E7FE2}"/>
              </a:ext>
            </a:extLst>
          </p:cNvPr>
          <p:cNvGraphicFramePr>
            <a:graphicFrameLocks noGrp="1"/>
          </p:cNvGraphicFramePr>
          <p:nvPr>
            <p:ph sz="quarter" idx="10"/>
            <p:extLst>
              <p:ext uri="{D42A27DB-BD31-4B8C-83A1-F6EECF244321}">
                <p14:modId xmlns:p14="http://schemas.microsoft.com/office/powerpoint/2010/main" val="1083068791"/>
              </p:ext>
            </p:extLst>
          </p:nvPr>
        </p:nvGraphicFramePr>
        <p:xfrm>
          <a:off x="0" y="1093962"/>
          <a:ext cx="9144000" cy="5841394"/>
        </p:xfrm>
        <a:graphic>
          <a:graphicData uri="http://schemas.openxmlformats.org/drawingml/2006/table">
            <a:tbl>
              <a:tblPr firstRow="1" bandRow="1">
                <a:tableStyleId>{073A0DAA-6AF3-43AB-8588-CEC1D06C72B9}</a:tableStyleId>
              </a:tblPr>
              <a:tblGrid>
                <a:gridCol w="2926080">
                  <a:extLst>
                    <a:ext uri="{9D8B030D-6E8A-4147-A177-3AD203B41FA5}">
                      <a16:colId xmlns:a16="http://schemas.microsoft.com/office/drawing/2014/main" val="2770071988"/>
                    </a:ext>
                  </a:extLst>
                </a:gridCol>
                <a:gridCol w="3169920">
                  <a:extLst>
                    <a:ext uri="{9D8B030D-6E8A-4147-A177-3AD203B41FA5}">
                      <a16:colId xmlns:a16="http://schemas.microsoft.com/office/drawing/2014/main" val="2819666591"/>
                    </a:ext>
                  </a:extLst>
                </a:gridCol>
                <a:gridCol w="3048000">
                  <a:extLst>
                    <a:ext uri="{9D8B030D-6E8A-4147-A177-3AD203B41FA5}">
                      <a16:colId xmlns:a16="http://schemas.microsoft.com/office/drawing/2014/main" val="1067247517"/>
                    </a:ext>
                  </a:extLst>
                </a:gridCol>
              </a:tblGrid>
              <a:tr h="54885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Program Element</a:t>
                      </a:r>
                      <a:endParaRPr lang="en-US" sz="1600" dirty="0">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Description</a:t>
                      </a:r>
                      <a:endParaRPr lang="en-US" sz="1600" dirty="0">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MOSES Activity and/or Service</a:t>
                      </a:r>
                      <a:endParaRPr lang="en-US" sz="1600" dirty="0">
                        <a:effectLst/>
                        <a:latin typeface="Arial" panose="020B0604020202020204" pitchFamily="34" charset="0"/>
                        <a:ea typeface="Calibri"/>
                        <a:cs typeface="Arial" panose="020B0604020202020204" pitchFamily="34" charset="0"/>
                      </a:endParaRPr>
                    </a:p>
                  </a:txBody>
                  <a:tcPr marL="60143" marR="60143" marT="0" marB="0"/>
                </a:tc>
                <a:extLst>
                  <a:ext uri="{0D108BD9-81ED-4DB2-BD59-A6C34878D82A}">
                    <a16:rowId xmlns:a16="http://schemas.microsoft.com/office/drawing/2014/main" val="2531724262"/>
                  </a:ext>
                </a:extLst>
              </a:tr>
              <a:tr h="1118669">
                <a:tc>
                  <a:txBody>
                    <a:bodyPr/>
                    <a:lstStyle/>
                    <a:p>
                      <a:pPr marL="0" marR="0" algn="l" defTabSz="457200" rtl="0" eaLnBrk="1" latinLnBrk="0" hangingPunct="1">
                        <a:lnSpc>
                          <a:spcPct val="115000"/>
                        </a:lnSpc>
                        <a:spcBef>
                          <a:spcPts val="0"/>
                        </a:spcBef>
                        <a:spcAft>
                          <a:spcPts val="0"/>
                        </a:spcAft>
                      </a:pPr>
                      <a:r>
                        <a:rPr lang="en-US" sz="1600" b="1" kern="1200">
                          <a:solidFill>
                            <a:schemeClr val="accent6"/>
                          </a:solidFill>
                          <a:effectLst/>
                          <a:latin typeface="Arial" panose="020B0604020202020204" pitchFamily="34" charset="0"/>
                          <a:cs typeface="Arial" panose="020B0604020202020204" pitchFamily="34" charset="0"/>
                        </a:rPr>
                        <a:t>Comprehensive Guidance &amp; Counseling</a:t>
                      </a:r>
                      <a:endParaRPr lang="en-US" sz="1600" b="1"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Individualized counseling including drug and alcohol abuse, mental health counseling, and referral to partner programs.</a:t>
                      </a:r>
                    </a:p>
                  </a:txBody>
                  <a:tcPr marL="60143" marR="60143" marT="0" marB="0"/>
                </a:tc>
                <a:tc>
                  <a:txBody>
                    <a:bodyPr/>
                    <a:lstStyle/>
                    <a:p>
                      <a:pPr marL="0" marR="0">
                        <a:lnSpc>
                          <a:spcPct val="115000"/>
                        </a:lnSpc>
                        <a:spcBef>
                          <a:spcPts val="0"/>
                        </a:spcBef>
                        <a:spcAft>
                          <a:spcPts val="0"/>
                        </a:spcAft>
                      </a:pPr>
                      <a:r>
                        <a:rPr lang="en-US" sz="1600" b="1" kern="1200" dirty="0">
                          <a:solidFill>
                            <a:schemeClr val="accent6"/>
                          </a:solidFill>
                          <a:latin typeface="Arial" panose="020B0604020202020204" pitchFamily="34" charset="0"/>
                          <a:cs typeface="Arial" panose="020B0604020202020204" pitchFamily="34" charset="0"/>
                        </a:rPr>
                        <a:t>Activity Categories:</a:t>
                      </a:r>
                    </a:p>
                    <a:p>
                      <a:pPr marL="0" marR="0">
                        <a:lnSpc>
                          <a:spcPct val="115000"/>
                        </a:lnSpc>
                        <a:spcBef>
                          <a:spcPts val="0"/>
                        </a:spcBef>
                        <a:spcAft>
                          <a:spcPts val="0"/>
                        </a:spcAft>
                      </a:pPr>
                      <a:r>
                        <a:rPr lang="en-US" sz="1600" b="0" kern="1200" dirty="0">
                          <a:solidFill>
                            <a:schemeClr val="accent6"/>
                          </a:solidFill>
                          <a:latin typeface="Arial" panose="020B0604020202020204" pitchFamily="34" charset="0"/>
                          <a:cs typeface="Arial" panose="020B0604020202020204" pitchFamily="34" charset="0"/>
                        </a:rPr>
                        <a:t>Comprehensive Guidance and Counseling</a:t>
                      </a: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2567495944"/>
                  </a:ext>
                </a:extLst>
              </a:tr>
              <a:tr h="1552065">
                <a:tc>
                  <a:txBody>
                    <a:bodyPr/>
                    <a:lstStyle/>
                    <a:p>
                      <a:pPr marL="0" marR="0" algn="l" defTabSz="457200" rtl="0" eaLnBrk="1" latinLnBrk="0" hangingPunct="1">
                        <a:lnSpc>
                          <a:spcPct val="115000"/>
                        </a:lnSpc>
                        <a:spcBef>
                          <a:spcPts val="0"/>
                        </a:spcBef>
                        <a:spcAft>
                          <a:spcPts val="0"/>
                        </a:spcAft>
                      </a:pPr>
                      <a:r>
                        <a:rPr lang="en-US" sz="1600" b="1" kern="1200" dirty="0">
                          <a:solidFill>
                            <a:schemeClr val="accent6"/>
                          </a:solidFill>
                          <a:effectLst/>
                          <a:latin typeface="Arial" panose="020B0604020202020204" pitchFamily="34" charset="0"/>
                          <a:cs typeface="Arial" panose="020B0604020202020204" pitchFamily="34" charset="0"/>
                        </a:rPr>
                        <a:t>Financial Literacy Education</a:t>
                      </a:r>
                      <a:endParaRPr lang="en-US" sz="1600" b="1"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Support the ability of participants to create budgets, learn how to manage spending, credit, and debt.</a:t>
                      </a:r>
                    </a:p>
                  </a:txBody>
                  <a:tcPr marL="60143" marR="60143" marT="0" marB="0"/>
                </a:tc>
                <a:tc>
                  <a:txBody>
                    <a:bodyPr/>
                    <a:lstStyle/>
                    <a:p>
                      <a:pPr marL="0" marR="0">
                        <a:lnSpc>
                          <a:spcPct val="115000"/>
                        </a:lnSpc>
                        <a:spcBef>
                          <a:spcPts val="0"/>
                        </a:spcBef>
                        <a:spcAft>
                          <a:spcPts val="0"/>
                        </a:spcAft>
                      </a:pPr>
                      <a:r>
                        <a:rPr lang="en-US" sz="1600" b="1" kern="1200" dirty="0">
                          <a:solidFill>
                            <a:schemeClr val="accent6"/>
                          </a:solidFill>
                          <a:latin typeface="Arial" panose="020B0604020202020204" pitchFamily="34" charset="0"/>
                          <a:cs typeface="Arial" panose="020B0604020202020204" pitchFamily="34" charset="0"/>
                        </a:rPr>
                        <a:t>Activity Categories:</a:t>
                      </a:r>
                    </a:p>
                    <a:p>
                      <a:pPr marL="0" marR="0">
                        <a:lnSpc>
                          <a:spcPct val="115000"/>
                        </a:lnSpc>
                        <a:spcBef>
                          <a:spcPts val="0"/>
                        </a:spcBef>
                        <a:spcAft>
                          <a:spcPts val="0"/>
                        </a:spcAft>
                      </a:pPr>
                      <a:r>
                        <a:rPr lang="en-US" sz="1600" b="0" kern="1200" dirty="0">
                          <a:solidFill>
                            <a:schemeClr val="accent6"/>
                          </a:solidFill>
                          <a:latin typeface="Arial" panose="020B0604020202020204" pitchFamily="34" charset="0"/>
                          <a:cs typeface="Arial" panose="020B0604020202020204" pitchFamily="34" charset="0"/>
                        </a:rPr>
                        <a:t>Financial Literacy Education</a:t>
                      </a:r>
                    </a:p>
                    <a:p>
                      <a:pPr marL="0" marR="0">
                        <a:lnSpc>
                          <a:spcPct val="115000"/>
                        </a:lnSpc>
                        <a:spcBef>
                          <a:spcPts val="0"/>
                        </a:spcBef>
                        <a:spcAft>
                          <a:spcPts val="0"/>
                        </a:spcAft>
                      </a:pPr>
                      <a:endParaRPr lang="en-US" sz="800" b="0" kern="1200" dirty="0">
                        <a:solidFill>
                          <a:schemeClr val="accent6"/>
                        </a:solidFill>
                        <a:latin typeface="Arial" panose="020B0604020202020204" pitchFamily="34" charset="0"/>
                        <a:cs typeface="Arial" panose="020B0604020202020204" pitchFamily="34" charset="0"/>
                      </a:endParaRPr>
                    </a:p>
                    <a:p>
                      <a:pPr marL="0" marR="0">
                        <a:lnSpc>
                          <a:spcPct val="115000"/>
                        </a:lnSpc>
                        <a:spcBef>
                          <a:spcPts val="0"/>
                        </a:spcBef>
                        <a:spcAft>
                          <a:spcPts val="0"/>
                        </a:spcAft>
                      </a:pPr>
                      <a:r>
                        <a:rPr lang="en-US" sz="1600" b="1" kern="1200" dirty="0">
                          <a:solidFill>
                            <a:schemeClr val="accent6"/>
                          </a:solidFill>
                          <a:latin typeface="Arial" panose="020B0604020202020204" pitchFamily="34" charset="0"/>
                          <a:cs typeface="Arial" panose="020B0604020202020204" pitchFamily="34" charset="0"/>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Financial Counseling</a:t>
                      </a:r>
                    </a:p>
                  </a:txBody>
                  <a:tcPr marL="60143" marR="60143" marT="0" marB="0"/>
                </a:tc>
                <a:extLst>
                  <a:ext uri="{0D108BD9-81ED-4DB2-BD59-A6C34878D82A}">
                    <a16:rowId xmlns:a16="http://schemas.microsoft.com/office/drawing/2014/main" val="8307707"/>
                  </a:ext>
                </a:extLst>
              </a:tr>
              <a:tr h="926423">
                <a:tc>
                  <a:txBody>
                    <a:bodyPr/>
                    <a:lstStyle/>
                    <a:p>
                      <a:pPr marL="0" marR="0" algn="l" defTabSz="457200" rtl="0" eaLnBrk="1" latinLnBrk="0" hangingPunct="1">
                        <a:lnSpc>
                          <a:spcPct val="115000"/>
                        </a:lnSpc>
                        <a:spcBef>
                          <a:spcPts val="0"/>
                        </a:spcBef>
                        <a:spcAft>
                          <a:spcPts val="0"/>
                        </a:spcAft>
                      </a:pPr>
                      <a:r>
                        <a:rPr lang="en-US" sz="1600" b="1" kern="1200" dirty="0">
                          <a:solidFill>
                            <a:schemeClr val="accent6"/>
                          </a:solidFill>
                          <a:effectLst/>
                          <a:latin typeface="Arial" panose="020B0604020202020204" pitchFamily="34" charset="0"/>
                          <a:cs typeface="Arial" panose="020B0604020202020204" pitchFamily="34" charset="0"/>
                        </a:rPr>
                        <a:t>Entrepreneurial Skills Training</a:t>
                      </a:r>
                      <a:endParaRPr lang="en-US" sz="1600" b="1"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Entrepreneurial skills training provides the basics of starting and operating a small business.</a:t>
                      </a: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1" kern="1200" dirty="0">
                          <a:solidFill>
                            <a:schemeClr val="accent6"/>
                          </a:solidFill>
                          <a:latin typeface="Arial" panose="020B0604020202020204" pitchFamily="34" charset="0"/>
                          <a:cs typeface="Arial" panose="020B0604020202020204" pitchFamily="34" charset="0"/>
                        </a:rPr>
                        <a:t>Activity Categories: </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Entrepreneurial Skills Training</a:t>
                      </a:r>
                      <a:endParaRPr lang="en-US" sz="1600" b="0" kern="1200" dirty="0">
                        <a:solidFill>
                          <a:schemeClr val="accent6"/>
                        </a:solidFill>
                        <a:effectLst/>
                        <a:latin typeface="Arial" panose="020B0604020202020204" pitchFamily="34" charset="0"/>
                        <a:cs typeface="Arial" panose="020B0604020202020204" pitchFamily="34" charset="0"/>
                      </a:endParaRPr>
                    </a:p>
                  </a:txBody>
                  <a:tcPr marL="60143" marR="60143" marT="0" marB="0"/>
                </a:tc>
                <a:extLst>
                  <a:ext uri="{0D108BD9-81ED-4DB2-BD59-A6C34878D82A}">
                    <a16:rowId xmlns:a16="http://schemas.microsoft.com/office/drawing/2014/main" val="29910438"/>
                  </a:ext>
                </a:extLst>
              </a:tr>
              <a:tr h="1695380">
                <a:tc>
                  <a:txBody>
                    <a:bodyPr/>
                    <a:lstStyle/>
                    <a:p>
                      <a:pPr marL="0" marR="0" algn="l" defTabSz="457200" rtl="0" eaLnBrk="1" latinLnBrk="0" hangingPunct="1">
                        <a:lnSpc>
                          <a:spcPct val="115000"/>
                        </a:lnSpc>
                        <a:spcBef>
                          <a:spcPts val="0"/>
                        </a:spcBef>
                        <a:spcAft>
                          <a:spcPts val="0"/>
                        </a:spcAft>
                      </a:pPr>
                      <a:r>
                        <a:rPr lang="en-US" sz="1600" b="1" kern="1200" dirty="0">
                          <a:solidFill>
                            <a:schemeClr val="accent6"/>
                          </a:solidFill>
                          <a:effectLst/>
                          <a:latin typeface="Arial" panose="020B0604020202020204" pitchFamily="34" charset="0"/>
                          <a:cs typeface="Arial" panose="020B0604020202020204" pitchFamily="34" charset="0"/>
                        </a:rPr>
                        <a:t>Labor Market Services</a:t>
                      </a:r>
                      <a:endParaRPr lang="en-US" sz="1600" b="1"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cs typeface="Arial" panose="020B0604020202020204" pitchFamily="34" charset="0"/>
                        </a:rPr>
                        <a:t>Participants receive access to career counseling, career exploration, career awareness, and the use of labor market tools.    </a:t>
                      </a:r>
                    </a:p>
                  </a:txBody>
                  <a:tcPr marL="60143" marR="60143" marT="0" marB="0"/>
                </a:tc>
                <a:tc>
                  <a:txBody>
                    <a:bodyPr/>
                    <a:lstStyle/>
                    <a:p>
                      <a:pPr marL="0" marR="0">
                        <a:lnSpc>
                          <a:spcPct val="115000"/>
                        </a:lnSpc>
                        <a:spcBef>
                          <a:spcPts val="0"/>
                        </a:spcBef>
                        <a:spcAft>
                          <a:spcPts val="0"/>
                        </a:spcAft>
                      </a:pPr>
                      <a:r>
                        <a:rPr lang="en-US" sz="1600" b="1" kern="1200" dirty="0">
                          <a:solidFill>
                            <a:schemeClr val="accent6"/>
                          </a:solidFill>
                          <a:latin typeface="Arial" panose="020B0604020202020204" pitchFamily="34" charset="0"/>
                          <a:cs typeface="Arial" panose="020B0604020202020204" pitchFamily="34" charset="0"/>
                        </a:rPr>
                        <a:t>Service Categories:</a:t>
                      </a:r>
                    </a:p>
                    <a:p>
                      <a:pPr marL="0" marR="0">
                        <a:lnSpc>
                          <a:spcPct val="115000"/>
                        </a:lnSpc>
                        <a:spcBef>
                          <a:spcPts val="0"/>
                        </a:spcBef>
                        <a:spcAft>
                          <a:spcPts val="0"/>
                        </a:spcAft>
                      </a:pPr>
                      <a:r>
                        <a:rPr lang="en-US" sz="1600" b="0" kern="1200" dirty="0">
                          <a:solidFill>
                            <a:schemeClr val="accent6"/>
                          </a:solidFill>
                          <a:latin typeface="Arial" panose="020B0604020202020204" pitchFamily="34" charset="0"/>
                          <a:cs typeface="Arial" panose="020B0604020202020204" pitchFamily="34" charset="0"/>
                        </a:rPr>
                        <a:t>Job Search</a:t>
                      </a:r>
                    </a:p>
                    <a:p>
                      <a:pPr marL="342900" marR="0" lvl="0" indent="-342900">
                        <a:lnSpc>
                          <a:spcPct val="115000"/>
                        </a:lnSpc>
                        <a:spcBef>
                          <a:spcPts val="0"/>
                        </a:spcBef>
                        <a:spcAft>
                          <a:spcPts val="0"/>
                        </a:spcAft>
                        <a:buFont typeface="Calibri"/>
                        <a:buChar char="-"/>
                      </a:pPr>
                      <a:r>
                        <a:rPr lang="en-US" sz="1600" b="0" kern="1200" dirty="0">
                          <a:solidFill>
                            <a:schemeClr val="accent6"/>
                          </a:solidFill>
                          <a:latin typeface="Arial" panose="020B0604020202020204" pitchFamily="34" charset="0"/>
                          <a:cs typeface="Arial" panose="020B0604020202020204" pitchFamily="34" charset="0"/>
                        </a:rPr>
                        <a:t>Automated Labor Exch</a:t>
                      </a:r>
                    </a:p>
                    <a:p>
                      <a:pPr marL="342900" marR="0" lvl="0" indent="-342900">
                        <a:lnSpc>
                          <a:spcPct val="115000"/>
                        </a:lnSpc>
                        <a:spcBef>
                          <a:spcPts val="0"/>
                        </a:spcBef>
                        <a:spcAft>
                          <a:spcPts val="0"/>
                        </a:spcAft>
                        <a:buFont typeface="Calibri"/>
                        <a:buChar char="-"/>
                      </a:pPr>
                      <a:r>
                        <a:rPr lang="en-US" sz="1600" b="0" kern="1200" dirty="0">
                          <a:solidFill>
                            <a:schemeClr val="accent6"/>
                          </a:solidFill>
                          <a:latin typeface="Arial" panose="020B0604020202020204" pitchFamily="34" charset="0"/>
                          <a:cs typeface="Arial" panose="020B0604020202020204" pitchFamily="34" charset="0"/>
                        </a:rPr>
                        <a:t>Job Order Search </a:t>
                      </a:r>
                    </a:p>
                    <a:p>
                      <a:pPr marL="342900" marR="0" lvl="0" indent="-342900">
                        <a:lnSpc>
                          <a:spcPct val="115000"/>
                        </a:lnSpc>
                        <a:spcBef>
                          <a:spcPts val="0"/>
                        </a:spcBef>
                        <a:spcAft>
                          <a:spcPts val="0"/>
                        </a:spcAft>
                        <a:buFont typeface="Calibri"/>
                        <a:buChar char="-"/>
                      </a:pPr>
                      <a:r>
                        <a:rPr lang="en-US" sz="1600" b="0" kern="1200" dirty="0">
                          <a:solidFill>
                            <a:schemeClr val="accent6"/>
                          </a:solidFill>
                          <a:latin typeface="Arial" panose="020B0604020202020204" pitchFamily="34" charset="0"/>
                          <a:cs typeface="Arial" panose="020B0604020202020204" pitchFamily="34" charset="0"/>
                        </a:rPr>
                        <a:t>Labor Market Info </a:t>
                      </a:r>
                    </a:p>
                    <a:p>
                      <a:pPr marL="342900" marR="0" lvl="0" indent="-342900">
                        <a:lnSpc>
                          <a:spcPct val="115000"/>
                        </a:lnSpc>
                        <a:spcBef>
                          <a:spcPts val="0"/>
                        </a:spcBef>
                        <a:spcAft>
                          <a:spcPts val="0"/>
                        </a:spcAft>
                        <a:buFont typeface="Calibri"/>
                        <a:buChar char="-"/>
                      </a:pPr>
                      <a:r>
                        <a:rPr lang="en-US" sz="1600" b="0" kern="1200" dirty="0">
                          <a:solidFill>
                            <a:schemeClr val="accent6"/>
                          </a:solidFill>
                          <a:latin typeface="Arial" panose="020B0604020202020204" pitchFamily="34" charset="0"/>
                          <a:cs typeface="Arial" panose="020B0604020202020204" pitchFamily="34" charset="0"/>
                        </a:rPr>
                        <a:t>Resource Room</a:t>
                      </a: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1283001314"/>
                  </a:ext>
                </a:extLst>
              </a:tr>
            </a:tbl>
          </a:graphicData>
        </a:graphic>
      </p:graphicFrame>
    </p:spTree>
    <p:extLst>
      <p:ext uri="{BB962C8B-B14F-4D97-AF65-F5344CB8AC3E}">
        <p14:creationId xmlns:p14="http://schemas.microsoft.com/office/powerpoint/2010/main" val="1968071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F5410-C04A-6669-9C84-7349C2D703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C4051-67CB-D011-8F1A-F23E8745C861}"/>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WIOA Program Elements</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Page 4</a:t>
            </a:r>
            <a:endParaRPr lang="en-US"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4">
            <a:extLst>
              <a:ext uri="{FF2B5EF4-FFF2-40B4-BE49-F238E27FC236}">
                <a16:creationId xmlns:a16="http://schemas.microsoft.com/office/drawing/2014/main" id="{59A81522-0E94-7F7A-F05D-2E00E9BA6F62}"/>
              </a:ext>
            </a:extLst>
          </p:cNvPr>
          <p:cNvGraphicFramePr>
            <a:graphicFrameLocks noGrp="1"/>
          </p:cNvGraphicFramePr>
          <p:nvPr>
            <p:ph sz="quarter" idx="10"/>
            <p:extLst>
              <p:ext uri="{D42A27DB-BD31-4B8C-83A1-F6EECF244321}">
                <p14:modId xmlns:p14="http://schemas.microsoft.com/office/powerpoint/2010/main" val="2163462743"/>
              </p:ext>
            </p:extLst>
          </p:nvPr>
        </p:nvGraphicFramePr>
        <p:xfrm>
          <a:off x="0" y="1093962"/>
          <a:ext cx="9144000" cy="5764037"/>
        </p:xfrm>
        <a:graphic>
          <a:graphicData uri="http://schemas.openxmlformats.org/drawingml/2006/table">
            <a:tbl>
              <a:tblPr firstRow="1" bandRow="1">
                <a:tableStyleId>{073A0DAA-6AF3-43AB-8588-CEC1D06C72B9}</a:tableStyleId>
              </a:tblPr>
              <a:tblGrid>
                <a:gridCol w="2926080">
                  <a:extLst>
                    <a:ext uri="{9D8B030D-6E8A-4147-A177-3AD203B41FA5}">
                      <a16:colId xmlns:a16="http://schemas.microsoft.com/office/drawing/2014/main" val="2770071988"/>
                    </a:ext>
                  </a:extLst>
                </a:gridCol>
                <a:gridCol w="3169920">
                  <a:extLst>
                    <a:ext uri="{9D8B030D-6E8A-4147-A177-3AD203B41FA5}">
                      <a16:colId xmlns:a16="http://schemas.microsoft.com/office/drawing/2014/main" val="2819666591"/>
                    </a:ext>
                  </a:extLst>
                </a:gridCol>
                <a:gridCol w="3048000">
                  <a:extLst>
                    <a:ext uri="{9D8B030D-6E8A-4147-A177-3AD203B41FA5}">
                      <a16:colId xmlns:a16="http://schemas.microsoft.com/office/drawing/2014/main" val="1067247517"/>
                    </a:ext>
                  </a:extLst>
                </a:gridCol>
              </a:tblGrid>
              <a:tr h="56643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Program Element</a:t>
                      </a:r>
                      <a:endParaRPr lang="en-US" sz="1600" dirty="0">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Description</a:t>
                      </a:r>
                      <a:endParaRPr lang="en-US" sz="1600" dirty="0">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MOSES Activity and/or Service</a:t>
                      </a:r>
                      <a:endParaRPr lang="en-US" sz="1600" dirty="0">
                        <a:effectLst/>
                        <a:latin typeface="Arial" panose="020B0604020202020204" pitchFamily="34" charset="0"/>
                        <a:ea typeface="Calibri"/>
                        <a:cs typeface="Arial" panose="020B0604020202020204" pitchFamily="34" charset="0"/>
                      </a:endParaRPr>
                    </a:p>
                  </a:txBody>
                  <a:tcPr marL="60143" marR="60143" marT="0" marB="0"/>
                </a:tc>
                <a:extLst>
                  <a:ext uri="{0D108BD9-81ED-4DB2-BD59-A6C34878D82A}">
                    <a16:rowId xmlns:a16="http://schemas.microsoft.com/office/drawing/2014/main" val="2531724262"/>
                  </a:ext>
                </a:extLst>
              </a:tr>
              <a:tr h="1405057">
                <a:tc>
                  <a:txBody>
                    <a:bodyPr/>
                    <a:lstStyle/>
                    <a:p>
                      <a:pPr marL="0" marR="0">
                        <a:lnSpc>
                          <a:spcPct val="115000"/>
                        </a:lnSpc>
                        <a:spcBef>
                          <a:spcPts val="0"/>
                        </a:spcBef>
                        <a:spcAft>
                          <a:spcPts val="0"/>
                        </a:spcAft>
                      </a:pPr>
                      <a:r>
                        <a:rPr lang="en-US" sz="1600" b="1" dirty="0">
                          <a:solidFill>
                            <a:schemeClr val="accent6"/>
                          </a:solidFill>
                          <a:effectLst/>
                          <a:latin typeface="Arial" panose="020B0604020202020204" pitchFamily="34" charset="0"/>
                          <a:cs typeface="Arial" panose="020B0604020202020204" pitchFamily="34" charset="0"/>
                        </a:rPr>
                        <a:t>Follow-up Services (12 months)</a:t>
                      </a:r>
                      <a:endParaRPr lang="en-US" sz="1600" b="1" dirty="0">
                        <a:solidFill>
                          <a:schemeClr val="accent6"/>
                        </a:solidFill>
                        <a:effectLst/>
                        <a:latin typeface="Arial" panose="020B0604020202020204" pitchFamily="34" charset="0"/>
                        <a:ea typeface="Calibri"/>
                        <a:cs typeface="Arial" panose="020B0604020202020204" pitchFamily="34" charset="0"/>
                      </a:endParaRPr>
                    </a:p>
                  </a:txBody>
                  <a:tcPr marL="60143" marR="60143"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accent6"/>
                          </a:solidFill>
                          <a:latin typeface="Arial" panose="020B0604020202020204" pitchFamily="34" charset="0"/>
                          <a:ea typeface="+mn-ea"/>
                          <a:cs typeface="Arial" panose="020B0604020202020204" pitchFamily="34" charset="0"/>
                        </a:rPr>
                        <a:t>Follow-up services are provided for 12 months unless the participants declines to receive follow-up services or cannot be located or contacted.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ea typeface="+mn-ea"/>
                          <a:cs typeface="Arial" panose="020B0604020202020204" pitchFamily="34" charset="0"/>
                        </a:rPr>
                        <a:t>Service Categories:</a:t>
                      </a:r>
                      <a:endParaRPr lang="en-US" sz="1600" b="0" kern="1200" dirty="0">
                        <a:solidFill>
                          <a:schemeClr val="accent6"/>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effectLst/>
                          <a:latin typeface="Arial" panose="020B0604020202020204" pitchFamily="34" charset="0"/>
                          <a:ea typeface="+mn-ea"/>
                          <a:cs typeface="Arial" panose="020B0604020202020204" pitchFamily="34" charset="0"/>
                        </a:rPr>
                        <a:t>Follow-Up (Title I)</a:t>
                      </a:r>
                    </a:p>
                    <a:p>
                      <a:pPr marL="0" marR="0">
                        <a:lnSpc>
                          <a:spcPct val="115000"/>
                        </a:lnSpc>
                        <a:spcBef>
                          <a:spcPts val="0"/>
                        </a:spcBef>
                        <a:spcAft>
                          <a:spcPts val="0"/>
                        </a:spcAft>
                      </a:pPr>
                      <a:endParaRPr lang="en-US" sz="1600" b="0" kern="1200" dirty="0">
                        <a:solidFill>
                          <a:schemeClr val="accent6"/>
                        </a:solidFill>
                        <a:effectLst/>
                        <a:latin typeface="Arial" panose="020B0604020202020204" pitchFamily="34" charset="0"/>
                        <a:ea typeface="+mn-ea"/>
                        <a:cs typeface="Arial" panose="020B0604020202020204" pitchFamily="34" charset="0"/>
                      </a:endParaRPr>
                    </a:p>
                  </a:txBody>
                  <a:tcPr marL="60143" marR="60143" marT="0" marB="0"/>
                </a:tc>
                <a:extLst>
                  <a:ext uri="{0D108BD9-81ED-4DB2-BD59-A6C34878D82A}">
                    <a16:rowId xmlns:a16="http://schemas.microsoft.com/office/drawing/2014/main" val="2567495944"/>
                  </a:ext>
                </a:extLst>
              </a:tr>
              <a:tr h="1792579">
                <a:tc>
                  <a:txBody>
                    <a:bodyPr/>
                    <a:lstStyle/>
                    <a:p>
                      <a:pPr marL="0" marR="0">
                        <a:lnSpc>
                          <a:spcPct val="115000"/>
                        </a:lnSpc>
                        <a:spcBef>
                          <a:spcPts val="0"/>
                        </a:spcBef>
                        <a:spcAft>
                          <a:spcPts val="0"/>
                        </a:spcAft>
                      </a:pPr>
                      <a:r>
                        <a:rPr lang="en-US" sz="1600" b="1" kern="1200" dirty="0">
                          <a:solidFill>
                            <a:schemeClr val="accent6"/>
                          </a:solidFill>
                          <a:effectLst/>
                          <a:latin typeface="Arial" panose="020B0604020202020204" pitchFamily="34" charset="0"/>
                          <a:ea typeface="+mn-ea"/>
                          <a:cs typeface="Arial" panose="020B0604020202020204" pitchFamily="34" charset="0"/>
                        </a:rPr>
                        <a:t>Occupational Skills Training</a:t>
                      </a: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baseline="0" dirty="0">
                          <a:solidFill>
                            <a:schemeClr val="accent6"/>
                          </a:solidFill>
                          <a:latin typeface="Arial" panose="020B0604020202020204" pitchFamily="34" charset="0"/>
                          <a:ea typeface="+mn-ea"/>
                          <a:cs typeface="Arial" panose="020B0604020202020204" pitchFamily="34" charset="0"/>
                        </a:rPr>
                        <a:t>An organized program of study that provides specific vocational skills that lead to proficiency in performing actual tasks and technical functions required by certain occupational fields.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600" b="1" kern="1200" baseline="0" dirty="0">
                          <a:solidFill>
                            <a:schemeClr val="accent6"/>
                          </a:solidFill>
                          <a:latin typeface="Arial" panose="020B0604020202020204" pitchFamily="34" charset="0"/>
                          <a:ea typeface="+mn-ea"/>
                          <a:cs typeface="Arial" panose="020B0604020202020204" pitchFamily="34" charset="0"/>
                        </a:rPr>
                        <a:t>Activity Categories:</a:t>
                      </a:r>
                    </a:p>
                    <a:p>
                      <a:pPr marL="0" marR="0">
                        <a:lnSpc>
                          <a:spcPct val="115000"/>
                        </a:lnSpc>
                        <a:spcBef>
                          <a:spcPts val="0"/>
                        </a:spcBef>
                        <a:spcAft>
                          <a:spcPts val="0"/>
                        </a:spcAft>
                      </a:pPr>
                      <a:r>
                        <a:rPr lang="en-US" sz="1600" b="0" kern="1200" baseline="0" dirty="0">
                          <a:solidFill>
                            <a:schemeClr val="accent6"/>
                          </a:solidFill>
                          <a:latin typeface="Arial" panose="020B0604020202020204" pitchFamily="34" charset="0"/>
                          <a:ea typeface="+mn-ea"/>
                          <a:cs typeface="Arial" panose="020B0604020202020204" pitchFamily="34" charset="0"/>
                        </a:rPr>
                        <a:t>Occupational Skills Training</a:t>
                      </a:r>
                    </a:p>
                    <a:p>
                      <a:pPr marL="0" marR="0">
                        <a:lnSpc>
                          <a:spcPct val="115000"/>
                        </a:lnSpc>
                        <a:spcBef>
                          <a:spcPts val="0"/>
                        </a:spcBef>
                        <a:spcAft>
                          <a:spcPts val="0"/>
                        </a:spcAft>
                      </a:pPr>
                      <a:r>
                        <a:rPr lang="en-US" sz="1600" b="0" kern="1200" baseline="0" dirty="0">
                          <a:solidFill>
                            <a:schemeClr val="accent6"/>
                          </a:solidFill>
                          <a:latin typeface="Arial" panose="020B0604020202020204" pitchFamily="34" charset="0"/>
                          <a:ea typeface="+mn-ea"/>
                          <a:cs typeface="Arial" panose="020B0604020202020204" pitchFamily="34" charset="0"/>
                        </a:rPr>
                        <a:t>Skill Upgrade and Retraining</a:t>
                      </a:r>
                    </a:p>
                  </a:txBody>
                  <a:tcPr marL="60143" marR="60143" marT="0" marB="0"/>
                </a:tc>
                <a:extLst>
                  <a:ext uri="{0D108BD9-81ED-4DB2-BD59-A6C34878D82A}">
                    <a16:rowId xmlns:a16="http://schemas.microsoft.com/office/drawing/2014/main" val="8307707"/>
                  </a:ext>
                </a:extLst>
              </a:tr>
              <a:tr h="1999964">
                <a:tc>
                  <a:txBody>
                    <a:bodyPr/>
                    <a:lstStyle/>
                    <a:p>
                      <a:pPr marL="0" marR="0">
                        <a:lnSpc>
                          <a:spcPct val="115000"/>
                        </a:lnSpc>
                        <a:spcBef>
                          <a:spcPts val="0"/>
                        </a:spcBef>
                        <a:spcAft>
                          <a:spcPts val="0"/>
                        </a:spcAft>
                      </a:pPr>
                      <a:r>
                        <a:rPr lang="en-US" sz="1600" b="1" kern="1200" dirty="0">
                          <a:solidFill>
                            <a:schemeClr val="accent6"/>
                          </a:solidFill>
                          <a:effectLst/>
                          <a:latin typeface="Arial" panose="020B0604020202020204" pitchFamily="34" charset="0"/>
                          <a:ea typeface="+mn-ea"/>
                          <a:cs typeface="Arial" panose="020B0604020202020204" pitchFamily="34" charset="0"/>
                        </a:rPr>
                        <a:t>Transition to Post Secondary Education</a:t>
                      </a: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ea typeface="+mn-ea"/>
                          <a:cs typeface="Arial" panose="020B0604020202020204" pitchFamily="34" charset="0"/>
                        </a:rPr>
                        <a:t>Participants receive access to job exploration counseling, work-based learning experiences, instruction in self-advocacy, work readiness training. </a:t>
                      </a:r>
                    </a:p>
                  </a:txBody>
                  <a:tcPr marL="60143" marR="60143" marT="0" marB="0"/>
                </a:tc>
                <a:tc>
                  <a:txBody>
                    <a:bodyPr/>
                    <a:lstStyle/>
                    <a:p>
                      <a:pPr marL="0" marR="0">
                        <a:lnSpc>
                          <a:spcPct val="115000"/>
                        </a:lnSpc>
                        <a:spcBef>
                          <a:spcPts val="0"/>
                        </a:spcBef>
                        <a:spcAft>
                          <a:spcPts val="0"/>
                        </a:spcAft>
                      </a:pPr>
                      <a:r>
                        <a:rPr lang="en-US" sz="1600" b="1" kern="1200" dirty="0">
                          <a:solidFill>
                            <a:schemeClr val="accent6"/>
                          </a:solidFill>
                          <a:latin typeface="Arial" panose="020B0604020202020204" pitchFamily="34" charset="0"/>
                          <a:ea typeface="+mn-ea"/>
                          <a:cs typeface="Arial" panose="020B0604020202020204" pitchFamily="34" charset="0"/>
                        </a:rPr>
                        <a:t>Activity Categories:</a:t>
                      </a:r>
                    </a:p>
                    <a:p>
                      <a:pPr marL="0" marR="0">
                        <a:lnSpc>
                          <a:spcPct val="115000"/>
                        </a:lnSpc>
                        <a:spcBef>
                          <a:spcPts val="0"/>
                        </a:spcBef>
                        <a:spcAft>
                          <a:spcPts val="0"/>
                        </a:spcAft>
                      </a:pPr>
                      <a:r>
                        <a:rPr lang="en-US" sz="1600" b="0" kern="1200" dirty="0">
                          <a:solidFill>
                            <a:schemeClr val="accent6"/>
                          </a:solidFill>
                          <a:latin typeface="Arial" panose="020B0604020202020204" pitchFamily="34" charset="0"/>
                          <a:ea typeface="+mn-ea"/>
                          <a:cs typeface="Arial" panose="020B0604020202020204" pitchFamily="34" charset="0"/>
                        </a:rPr>
                        <a:t>Post Sec/Training Transition Activities</a:t>
                      </a:r>
                    </a:p>
                    <a:p>
                      <a:pPr marL="0" marR="0">
                        <a:lnSpc>
                          <a:spcPct val="115000"/>
                        </a:lnSpc>
                        <a:spcBef>
                          <a:spcPts val="0"/>
                        </a:spcBef>
                        <a:spcAft>
                          <a:spcPts val="0"/>
                        </a:spcAft>
                      </a:pPr>
                      <a:endParaRPr lang="en-US" sz="1600" b="1" kern="1200" dirty="0">
                        <a:solidFill>
                          <a:schemeClr val="accent6"/>
                        </a:solidFill>
                        <a:latin typeface="Arial" panose="020B0604020202020204" pitchFamily="34" charset="0"/>
                        <a:ea typeface="+mn-ea"/>
                        <a:cs typeface="Arial" panose="020B0604020202020204" pitchFamily="34" charset="0"/>
                      </a:endParaRPr>
                    </a:p>
                    <a:p>
                      <a:pPr marL="0" marR="0">
                        <a:lnSpc>
                          <a:spcPct val="115000"/>
                        </a:lnSpc>
                        <a:spcBef>
                          <a:spcPts val="0"/>
                        </a:spcBef>
                        <a:spcAft>
                          <a:spcPts val="0"/>
                        </a:spcAft>
                      </a:pPr>
                      <a:r>
                        <a:rPr lang="en-US" sz="1600" b="1" kern="1200" dirty="0">
                          <a:solidFill>
                            <a:schemeClr val="accent6"/>
                          </a:solidFill>
                          <a:latin typeface="Arial" panose="020B0604020202020204" pitchFamily="34" charset="0"/>
                          <a:ea typeface="+mn-ea"/>
                          <a:cs typeface="Arial" panose="020B0604020202020204" pitchFamily="34" charset="0"/>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ea typeface="+mn-ea"/>
                          <a:cs typeface="Arial" panose="020B0604020202020204" pitchFamily="34" charset="0"/>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accent6"/>
                          </a:solidFill>
                          <a:latin typeface="Arial" panose="020B0604020202020204" pitchFamily="34" charset="0"/>
                          <a:ea typeface="+mn-ea"/>
                          <a:cs typeface="Arial" panose="020B0604020202020204" pitchFamily="34" charset="0"/>
                        </a:rPr>
                        <a:t>Trans to Post Sec Ed/Training</a:t>
                      </a:r>
                    </a:p>
                  </a:txBody>
                  <a:tcPr marL="60143" marR="60143" marT="0" marB="0"/>
                </a:tc>
                <a:extLst>
                  <a:ext uri="{0D108BD9-81ED-4DB2-BD59-A6C34878D82A}">
                    <a16:rowId xmlns:a16="http://schemas.microsoft.com/office/drawing/2014/main" val="29910438"/>
                  </a:ext>
                </a:extLst>
              </a:tr>
            </a:tbl>
          </a:graphicData>
        </a:graphic>
      </p:graphicFrame>
    </p:spTree>
    <p:extLst>
      <p:ext uri="{BB962C8B-B14F-4D97-AF65-F5344CB8AC3E}">
        <p14:creationId xmlns:p14="http://schemas.microsoft.com/office/powerpoint/2010/main" val="3788148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E65C-4035-5253-955B-F6CFB0A16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5A17A-B435-20D5-190F-C05CE425FE7E}"/>
              </a:ext>
            </a:extLst>
          </p:cNvPr>
          <p:cNvSpPr>
            <a:spLocks noGrp="1"/>
          </p:cNvSpPr>
          <p:nvPr>
            <p:ph type="title"/>
          </p:nvPr>
        </p:nvSpPr>
        <p:spPr>
          <a:xfrm>
            <a:off x="457199" y="139614"/>
            <a:ext cx="8348473" cy="954348"/>
          </a:xfrm>
        </p:spPr>
        <p:txBody>
          <a:bodyPr/>
          <a:lstStyle/>
          <a:p>
            <a:r>
              <a:rPr lang="en-US" dirty="0">
                <a:solidFill>
                  <a:schemeClr val="bg1"/>
                </a:solidFill>
                <a:latin typeface="Arial" panose="020B0604020202020204" pitchFamily="34" charset="0"/>
                <a:cs typeface="Arial" panose="020B0604020202020204" pitchFamily="34" charset="0"/>
              </a:rPr>
              <a:t>Adding A Program Element As A Service</a:t>
            </a:r>
          </a:p>
        </p:txBody>
      </p:sp>
      <p:pic>
        <p:nvPicPr>
          <p:cNvPr id="7" name="Picture 6" descr="A Moses screenshot showing the General Services tab with Program Elements As A Service.">
            <a:extLst>
              <a:ext uri="{FF2B5EF4-FFF2-40B4-BE49-F238E27FC236}">
                <a16:creationId xmlns:a16="http://schemas.microsoft.com/office/drawing/2014/main" id="{78831149-AE38-8249-417B-E31AD0E0C587}"/>
              </a:ext>
            </a:extLst>
          </p:cNvPr>
          <p:cNvPicPr>
            <a:picLocks noChangeAspect="1"/>
          </p:cNvPicPr>
          <p:nvPr/>
        </p:nvPicPr>
        <p:blipFill>
          <a:blip r:embed="rId3"/>
          <a:stretch>
            <a:fillRect/>
          </a:stretch>
        </p:blipFill>
        <p:spPr>
          <a:xfrm>
            <a:off x="796247" y="1339078"/>
            <a:ext cx="7798085" cy="4773807"/>
          </a:xfrm>
          <a:prstGeom prst="rect">
            <a:avLst/>
          </a:prstGeom>
        </p:spPr>
      </p:pic>
    </p:spTree>
    <p:extLst>
      <p:ext uri="{BB962C8B-B14F-4D97-AF65-F5344CB8AC3E}">
        <p14:creationId xmlns:p14="http://schemas.microsoft.com/office/powerpoint/2010/main" val="2060250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A46F9-995E-566D-BA83-626EBEFAD7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47B98-717B-B064-BC1E-DA7A604F6146}"/>
              </a:ext>
            </a:extLst>
          </p:cNvPr>
          <p:cNvSpPr>
            <a:spLocks noGrp="1"/>
          </p:cNvSpPr>
          <p:nvPr>
            <p:ph type="title"/>
          </p:nvPr>
        </p:nvSpPr>
        <p:spPr>
          <a:xfrm>
            <a:off x="457199" y="139614"/>
            <a:ext cx="8339329" cy="954348"/>
          </a:xfrm>
        </p:spPr>
        <p:txBody>
          <a:bodyPr/>
          <a:lstStyle/>
          <a:p>
            <a:r>
              <a:rPr lang="en-US" dirty="0">
                <a:solidFill>
                  <a:schemeClr val="bg1"/>
                </a:solidFill>
                <a:latin typeface="Arial" panose="020B0604020202020204" pitchFamily="34" charset="0"/>
                <a:cs typeface="Arial" panose="020B0604020202020204" pitchFamily="34" charset="0"/>
              </a:rPr>
              <a:t>Adding A Program Element As A Course</a:t>
            </a:r>
          </a:p>
        </p:txBody>
      </p:sp>
      <p:pic>
        <p:nvPicPr>
          <p:cNvPr id="8" name="Content Placeholder 7" descr="A Moses screenshot showing the General Services tab with Program Elements As A Course.">
            <a:extLst>
              <a:ext uri="{FF2B5EF4-FFF2-40B4-BE49-F238E27FC236}">
                <a16:creationId xmlns:a16="http://schemas.microsoft.com/office/drawing/2014/main" id="{7B512AC2-F258-6286-0468-FEFBF8A425BB}"/>
              </a:ext>
            </a:extLst>
          </p:cNvPr>
          <p:cNvPicPr>
            <a:picLocks noGrp="1" noChangeAspect="1"/>
          </p:cNvPicPr>
          <p:nvPr>
            <p:ph sz="quarter" idx="10"/>
          </p:nvPr>
        </p:nvPicPr>
        <p:blipFill>
          <a:blip r:embed="rId3"/>
          <a:stretch>
            <a:fillRect/>
          </a:stretch>
        </p:blipFill>
        <p:spPr>
          <a:xfrm>
            <a:off x="913566" y="1446213"/>
            <a:ext cx="7316868" cy="4525962"/>
          </a:xfrm>
        </p:spPr>
      </p:pic>
    </p:spTree>
    <p:extLst>
      <p:ext uri="{BB962C8B-B14F-4D97-AF65-F5344CB8AC3E}">
        <p14:creationId xmlns:p14="http://schemas.microsoft.com/office/powerpoint/2010/main" val="1652915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WIOA Career Pathway</a:t>
            </a:r>
          </a:p>
        </p:txBody>
      </p:sp>
      <p:sp>
        <p:nvSpPr>
          <p:cNvPr id="4" name="Content Placeholder 3"/>
          <p:cNvSpPr>
            <a:spLocks noGrp="1"/>
          </p:cNvSpPr>
          <p:nvPr>
            <p:ph sz="quarter" idx="10"/>
          </p:nvPr>
        </p:nvSpPr>
        <p:spPr>
          <a:xfrm>
            <a:off x="309032" y="1321948"/>
            <a:ext cx="8229600" cy="4830277"/>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defRPr/>
            </a:pPr>
            <a:r>
              <a:rPr lang="en-US" sz="1800" dirty="0">
                <a:solidFill>
                  <a:srgbClr val="223651"/>
                </a:solidFill>
                <a:latin typeface="Arial" panose="020B0604020202020204" pitchFamily="34" charset="0"/>
                <a:cs typeface="Arial" panose="020B0604020202020204" pitchFamily="34" charset="0"/>
              </a:rPr>
              <a:t>CAREER PATHWAY—The term ‘‘career pathway’’ means a combination of rigorous and high-quality education, training, and other support services that:</a:t>
            </a:r>
          </a:p>
          <a:p>
            <a:pPr marL="0" indent="0" defTabSz="914400" eaLnBrk="0" fontAlgn="base" hangingPunct="0">
              <a:lnSpc>
                <a:spcPct val="100000"/>
              </a:lnSpc>
              <a:spcBef>
                <a:spcPct val="20000"/>
              </a:spcBef>
              <a:spcAft>
                <a:spcPct val="0"/>
              </a:spcAft>
              <a:buClrTx/>
              <a:buNone/>
              <a:defRPr/>
            </a:pPr>
            <a:r>
              <a:rPr lang="en-US" sz="1800" dirty="0">
                <a:solidFill>
                  <a:srgbClr val="223651"/>
                </a:solidFill>
                <a:latin typeface="Arial" panose="020B0604020202020204" pitchFamily="34" charset="0"/>
                <a:cs typeface="Arial" panose="020B0604020202020204" pitchFamily="34" charset="0"/>
              </a:rPr>
              <a:t> </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Arial" panose="020B0604020202020204" pitchFamily="34" charset="0"/>
                <a:cs typeface="Arial" panose="020B0604020202020204" pitchFamily="34" charset="0"/>
              </a:rPr>
              <a:t>Aligns </a:t>
            </a:r>
            <a:r>
              <a:rPr lang="en-US" sz="1800" dirty="0">
                <a:solidFill>
                  <a:srgbClr val="223651"/>
                </a:solidFill>
                <a:latin typeface="Arial" panose="020B0604020202020204" pitchFamily="34" charset="0"/>
                <a:cs typeface="Arial" panose="020B0604020202020204" pitchFamily="34" charset="0"/>
              </a:rPr>
              <a:t>with the current skills needed by industries; </a:t>
            </a: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Arial" panose="020B0604020202020204" pitchFamily="34" charset="0"/>
                <a:cs typeface="Arial" panose="020B0604020202020204" pitchFamily="34" charset="0"/>
              </a:rPr>
              <a:t>Prepares individuals to be successful in </a:t>
            </a:r>
            <a:r>
              <a:rPr lang="en-US" sz="1800" u="sng" dirty="0">
                <a:solidFill>
                  <a:srgbClr val="223651"/>
                </a:solidFill>
                <a:latin typeface="Arial" panose="020B0604020202020204" pitchFamily="34" charset="0"/>
                <a:cs typeface="Arial" panose="020B0604020202020204" pitchFamily="34" charset="0"/>
              </a:rPr>
              <a:t>education options</a:t>
            </a:r>
            <a:r>
              <a:rPr lang="en-US" sz="1800" dirty="0">
                <a:solidFill>
                  <a:srgbClr val="223651"/>
                </a:solidFill>
                <a:latin typeface="Arial" panose="020B0604020202020204" pitchFamily="34" charset="0"/>
                <a:cs typeface="Arial" panose="020B0604020202020204" pitchFamily="34" charset="0"/>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Arial" panose="020B0604020202020204" pitchFamily="34" charset="0"/>
                <a:cs typeface="Arial" panose="020B0604020202020204" pitchFamily="34" charset="0"/>
              </a:rPr>
              <a:t>Includes counseling </a:t>
            </a:r>
            <a:r>
              <a:rPr lang="en-US" sz="1800" dirty="0">
                <a:solidFill>
                  <a:srgbClr val="223651"/>
                </a:solidFill>
                <a:latin typeface="Arial" panose="020B0604020202020204" pitchFamily="34" charset="0"/>
                <a:cs typeface="Arial" panose="020B0604020202020204" pitchFamily="34" charset="0"/>
              </a:rPr>
              <a:t>to support education and career goals; </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Arial" panose="020B0604020202020204" pitchFamily="34" charset="0"/>
                <a:cs typeface="Arial" panose="020B0604020202020204" pitchFamily="34" charset="0"/>
              </a:rPr>
              <a:t>Includes </a:t>
            </a:r>
            <a:r>
              <a:rPr lang="en-US" sz="1800" u="sng" dirty="0">
                <a:solidFill>
                  <a:srgbClr val="223651"/>
                </a:solidFill>
                <a:latin typeface="Arial" panose="020B0604020202020204" pitchFamily="34" charset="0"/>
                <a:cs typeface="Arial" panose="020B0604020202020204" pitchFamily="34" charset="0"/>
              </a:rPr>
              <a:t>contextualized learning </a:t>
            </a:r>
            <a:r>
              <a:rPr lang="en-US" sz="1800" dirty="0">
                <a:solidFill>
                  <a:srgbClr val="223651"/>
                </a:solidFill>
                <a:latin typeface="Arial" panose="020B0604020202020204" pitchFamily="34" charset="0"/>
                <a:cs typeface="Arial" panose="020B0604020202020204" pitchFamily="34" charset="0"/>
              </a:rPr>
              <a:t>within an occupational cluster; </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Arial" panose="020B0604020202020204" pitchFamily="34" charset="0"/>
                <a:cs typeface="Arial" panose="020B0604020202020204" pitchFamily="34" charset="0"/>
              </a:rPr>
              <a:t>Organizes education, training, and other services to </a:t>
            </a:r>
            <a:r>
              <a:rPr lang="en-US" sz="1800" u="sng" dirty="0">
                <a:solidFill>
                  <a:srgbClr val="223651"/>
                </a:solidFill>
                <a:latin typeface="Arial" panose="020B0604020202020204" pitchFamily="34" charset="0"/>
                <a:cs typeface="Arial" panose="020B0604020202020204" pitchFamily="34" charset="0"/>
              </a:rPr>
              <a:t>accelerate education and career advancement</a:t>
            </a:r>
            <a:r>
              <a:rPr lang="en-US" sz="1800" dirty="0">
                <a:solidFill>
                  <a:srgbClr val="223651"/>
                </a:solidFill>
                <a:latin typeface="Arial" panose="020B0604020202020204" pitchFamily="34" charset="0"/>
                <a:cs typeface="Arial" panose="020B0604020202020204" pitchFamily="34" charset="0"/>
              </a:rPr>
              <a:t>; </a:t>
            </a: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Arial" panose="020B0604020202020204" pitchFamily="34" charset="0"/>
                <a:cs typeface="Arial" panose="020B0604020202020204" pitchFamily="34" charset="0"/>
              </a:rPr>
              <a:t>Enables the attainment of a secondary and at least one </a:t>
            </a:r>
            <a:r>
              <a:rPr lang="en-US" sz="1800" u="sng" dirty="0">
                <a:solidFill>
                  <a:srgbClr val="223651"/>
                </a:solidFill>
                <a:latin typeface="Arial" panose="020B0604020202020204" pitchFamily="34" charset="0"/>
                <a:cs typeface="Arial" panose="020B0604020202020204" pitchFamily="34" charset="0"/>
              </a:rPr>
              <a:t>postsecondary credential</a:t>
            </a:r>
            <a:r>
              <a:rPr lang="en-US" sz="1800" dirty="0">
                <a:solidFill>
                  <a:srgbClr val="223651"/>
                </a:solidFill>
                <a:latin typeface="Arial" panose="020B0604020202020204" pitchFamily="34" charset="0"/>
                <a:cs typeface="Arial" panose="020B0604020202020204" pitchFamily="34" charset="0"/>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Arial" panose="020B0604020202020204" pitchFamily="34" charset="0"/>
                <a:cs typeface="Arial" panose="020B0604020202020204" pitchFamily="34" charset="0"/>
              </a:rPr>
              <a:t>Supports </a:t>
            </a:r>
            <a:r>
              <a:rPr lang="en-US" sz="1800" u="sng" dirty="0">
                <a:solidFill>
                  <a:srgbClr val="223651"/>
                </a:solidFill>
                <a:latin typeface="Arial" panose="020B0604020202020204" pitchFamily="34" charset="0"/>
                <a:cs typeface="Arial" panose="020B0604020202020204" pitchFamily="34" charset="0"/>
              </a:rPr>
              <a:t>entrance or advancement </a:t>
            </a:r>
            <a:r>
              <a:rPr lang="en-US" sz="1800" dirty="0">
                <a:solidFill>
                  <a:srgbClr val="223651"/>
                </a:solidFill>
                <a:latin typeface="Arial" panose="020B0604020202020204" pitchFamily="34" charset="0"/>
                <a:cs typeface="Arial" panose="020B0604020202020204" pitchFamily="34" charset="0"/>
              </a:rPr>
              <a:t>within a specific occupation or occupation cluster. </a:t>
            </a:r>
          </a:p>
          <a:p>
            <a:endParaRPr lang="en-US" dirty="0"/>
          </a:p>
        </p:txBody>
      </p:sp>
    </p:spTree>
    <p:extLst>
      <p:ext uri="{BB962C8B-B14F-4D97-AF65-F5344CB8AC3E}">
        <p14:creationId xmlns:p14="http://schemas.microsoft.com/office/powerpoint/2010/main" val="566392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295" cy="954348"/>
          </a:xfrm>
        </p:spPr>
        <p:txBody>
          <a:bodyPr/>
          <a:lstStyle/>
          <a:p>
            <a:r>
              <a:rPr lang="en-US" sz="3200" dirty="0">
                <a:solidFill>
                  <a:schemeClr val="bg1"/>
                </a:solidFill>
                <a:latin typeface="Arial" panose="020B0604020202020204" pitchFamily="34" charset="0"/>
                <a:cs typeface="Arial" panose="020B0604020202020204" pitchFamily="34" charset="0"/>
              </a:rPr>
              <a:t>Career Pathway Concept </a:t>
            </a:r>
            <a:r>
              <a:rPr lang="en-US" sz="3200" i="1" dirty="0">
                <a:solidFill>
                  <a:schemeClr val="bg1"/>
                </a:solidFill>
                <a:latin typeface="Arial" panose="020B0604020202020204" pitchFamily="34" charset="0"/>
                <a:cs typeface="Arial" panose="020B0604020202020204" pitchFamily="34" charset="0"/>
              </a:rPr>
              <a:t>using a customer centered design approach </a:t>
            </a:r>
          </a:p>
        </p:txBody>
      </p:sp>
      <p:graphicFrame>
        <p:nvGraphicFramePr>
          <p:cNvPr id="12" name="Content Placeholder 6" descr="A picture of an arrow with Education, Training and Support Services showing the pathway of services. "/>
          <p:cNvGraphicFramePr>
            <a:graphicFrameLocks noGrp="1"/>
          </p:cNvGraphicFramePr>
          <p:nvPr>
            <p:ph sz="quarter" idx="10"/>
            <p:extLst>
              <p:ext uri="{D42A27DB-BD31-4B8C-83A1-F6EECF244321}">
                <p14:modId xmlns:p14="http://schemas.microsoft.com/office/powerpoint/2010/main" val="562506154"/>
              </p:ext>
            </p:extLst>
          </p:nvPr>
        </p:nvGraphicFramePr>
        <p:xfrm>
          <a:off x="645952" y="1568741"/>
          <a:ext cx="5360565" cy="29109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934437" y="3489820"/>
            <a:ext cx="4681057" cy="923330"/>
          </a:xfrm>
          <a:prstGeom prst="rect">
            <a:avLst/>
          </a:prstGeom>
          <a:noFill/>
        </p:spPr>
        <p:txBody>
          <a:bodyPr wrap="square" rtlCol="0">
            <a:spAutoFit/>
          </a:bodyPr>
          <a:lstStyle/>
          <a:p>
            <a:pPr algn="ctr"/>
            <a:endParaRPr lang="en-US" dirty="0">
              <a:latin typeface="Century Gothic" panose="020B0502020202020204" pitchFamily="34" charset="0"/>
            </a:endParaRPr>
          </a:p>
          <a:p>
            <a:pPr algn="ctr"/>
            <a:r>
              <a:rPr lang="en-US" dirty="0">
                <a:latin typeface="Arial" panose="020B0604020202020204" pitchFamily="34" charset="0"/>
                <a:cs typeface="Arial" panose="020B0604020202020204" pitchFamily="34" charset="0"/>
              </a:rPr>
              <a:t>Putting the individuals needs at the center of service delivery.</a:t>
            </a:r>
          </a:p>
        </p:txBody>
      </p:sp>
    </p:spTree>
    <p:extLst>
      <p:ext uri="{BB962C8B-B14F-4D97-AF65-F5344CB8AC3E}">
        <p14:creationId xmlns:p14="http://schemas.microsoft.com/office/powerpoint/2010/main" val="6896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39614"/>
            <a:ext cx="8781927" cy="954348"/>
          </a:xfrm>
        </p:spPr>
        <p:txBody>
          <a:bodyPr/>
          <a:lstStyle/>
          <a:p>
            <a:r>
              <a:rPr lang="en-US" dirty="0">
                <a:solidFill>
                  <a:schemeClr val="bg1"/>
                </a:solidFill>
                <a:latin typeface="Arial" panose="020B0604020202020204" pitchFamily="34" charset="0"/>
                <a:cs typeface="Arial" panose="020B0604020202020204" pitchFamily="34" charset="0"/>
              </a:rPr>
              <a:t>Identify Appropriate Career Pathways </a:t>
            </a:r>
          </a:p>
        </p:txBody>
      </p:sp>
      <p:sp>
        <p:nvSpPr>
          <p:cNvPr id="4" name="Content Placeholder 3"/>
          <p:cNvSpPr>
            <a:spLocks noGrp="1"/>
          </p:cNvSpPr>
          <p:nvPr>
            <p:ph sz="quarter" idx="10"/>
          </p:nvPr>
        </p:nvSpPr>
        <p:spPr>
          <a:xfrm>
            <a:off x="224913" y="1205900"/>
            <a:ext cx="8694174" cy="4759257"/>
          </a:xfrm>
        </p:spPr>
        <p:txBody>
          <a:bodyPr vert="horz" lIns="91440" tIns="45720" rIns="91440" bIns="45720" rtlCol="0" anchor="t">
            <a:noAutofit/>
          </a:bodyPr>
          <a:lstStyle/>
          <a:p>
            <a:pPr marL="0" indent="0">
              <a:buNone/>
            </a:pPr>
            <a:r>
              <a:rPr lang="en-US" sz="1800" dirty="0">
                <a:latin typeface="Arial" panose="020B0604020202020204" pitchFamily="34" charset="0"/>
                <a:cs typeface="Arial" panose="020B0604020202020204" pitchFamily="34" charset="0"/>
              </a:rPr>
              <a:t>What should you do? </a:t>
            </a:r>
          </a:p>
          <a:p>
            <a:r>
              <a:rPr lang="en-US" sz="1800" dirty="0">
                <a:latin typeface="Arial" panose="020B0604020202020204" pitchFamily="34" charset="0"/>
                <a:cs typeface="Arial" panose="020B0604020202020204" pitchFamily="34" charset="0"/>
              </a:rPr>
              <a:t>Provide youth with information allowing for exploration of career options along with the education, training, and or skills needed to be successful in those careers. </a:t>
            </a:r>
          </a:p>
          <a:p>
            <a:r>
              <a:rPr lang="en-US" sz="1800" dirty="0">
                <a:latin typeface="Arial" panose="020B0604020202020204" pitchFamily="34" charset="0"/>
                <a:cs typeface="Arial" panose="020B0604020202020204" pitchFamily="34" charset="0"/>
              </a:rPr>
              <a:t>Provide information on career options to assist youth in setting career goals and to make informed decisions about appropriate career pathways.</a:t>
            </a:r>
          </a:p>
          <a:p>
            <a:r>
              <a:rPr lang="en-US" sz="1800" dirty="0">
                <a:latin typeface="Arial" panose="020B0604020202020204" pitchFamily="34" charset="0"/>
                <a:cs typeface="Arial" panose="020B0604020202020204" pitchFamily="34" charset="0"/>
              </a:rPr>
              <a:t>Career goals for younger youth must be age appropriate and may identify a career interest to be developed into a career goal. </a:t>
            </a:r>
          </a:p>
          <a:p>
            <a:r>
              <a:rPr lang="en-US" sz="1800" dirty="0">
                <a:latin typeface="Arial" panose="020B0604020202020204" pitchFamily="34" charset="0"/>
                <a:cs typeface="Arial" panose="020B0604020202020204" pitchFamily="34" charset="0"/>
              </a:rPr>
              <a:t>Recognize that goals may change as youth get older and interests broaden this must be reflected in a revision of the ISS and documented in case notes.</a:t>
            </a:r>
          </a:p>
          <a:p>
            <a:r>
              <a:rPr lang="en-US" sz="1800" dirty="0">
                <a:latin typeface="Arial" panose="020B0604020202020204" pitchFamily="34" charset="0"/>
                <a:cs typeface="Arial" panose="020B0604020202020204" pitchFamily="34" charset="0"/>
              </a:rPr>
              <a:t>Work in conjunction with the youth to determine interests, aptitudes, skills, and values that are important to the youth in identifying an appropriate career pathway.</a:t>
            </a:r>
          </a:p>
        </p:txBody>
      </p:sp>
    </p:spTree>
    <p:extLst>
      <p:ext uri="{BB962C8B-B14F-4D97-AF65-F5344CB8AC3E}">
        <p14:creationId xmlns:p14="http://schemas.microsoft.com/office/powerpoint/2010/main" val="2612193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77" y="153366"/>
            <a:ext cx="7396433" cy="954348"/>
          </a:xfrm>
        </p:spPr>
        <p:txBody>
          <a:bodyPr/>
          <a:lstStyle/>
          <a:p>
            <a:r>
              <a:rPr lang="en-US" dirty="0">
                <a:solidFill>
                  <a:schemeClr val="bg1"/>
                </a:solidFill>
                <a:latin typeface="Arial" panose="020B0604020202020204" pitchFamily="34" charset="0"/>
                <a:cs typeface="Arial" panose="020B0604020202020204" pitchFamily="34" charset="0"/>
              </a:rPr>
              <a:t>Leveraging Partner Programs</a:t>
            </a:r>
          </a:p>
        </p:txBody>
      </p:sp>
      <p:pic>
        <p:nvPicPr>
          <p:cNvPr id="8" name="Picture 7" descr="mass commission for the blind logo"/>
          <p:cNvPicPr>
            <a:picLocks noChangeAspect="1"/>
          </p:cNvPicPr>
          <p:nvPr/>
        </p:nvPicPr>
        <p:blipFill>
          <a:blip r:embed="rId3" cstate="print"/>
          <a:stretch>
            <a:fillRect/>
          </a:stretch>
        </p:blipFill>
        <p:spPr>
          <a:xfrm>
            <a:off x="560061" y="1629993"/>
            <a:ext cx="1964138" cy="1161945"/>
          </a:xfrm>
          <a:prstGeom prst="rect">
            <a:avLst/>
          </a:prstGeom>
        </p:spPr>
      </p:pic>
      <p:pic>
        <p:nvPicPr>
          <p:cNvPr id="5" name="Picture 50" descr="Department of Transitional Assistance logo"/>
          <p:cNvPicPr>
            <a:picLocks noGrp="1" noChangeAspect="1" noChangeArrowheads="1"/>
          </p:cNvPicPr>
          <p:nvPr>
            <p:ph sz="quarter" idx="10"/>
          </p:nvPr>
        </p:nvPicPr>
        <p:blipFill>
          <a:blip r:embed="rId4" cstate="print"/>
          <a:srcRect/>
          <a:stretch>
            <a:fillRect/>
          </a:stretch>
        </p:blipFill>
        <p:spPr bwMode="auto">
          <a:xfrm>
            <a:off x="645574" y="3691240"/>
            <a:ext cx="1462430" cy="1716901"/>
          </a:xfrm>
          <a:prstGeom prst="rect">
            <a:avLst/>
          </a:prstGeom>
          <a:noFill/>
        </p:spPr>
      </p:pic>
      <p:pic>
        <p:nvPicPr>
          <p:cNvPr id="10" name="Picture 2" descr="MassHire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1163" y="2589974"/>
            <a:ext cx="3192945" cy="220890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MassAbility logo">
            <a:extLst>
              <a:ext uri="{FF2B5EF4-FFF2-40B4-BE49-F238E27FC236}">
                <a16:creationId xmlns:a16="http://schemas.microsoft.com/office/drawing/2014/main" id="{E20A27E1-A8E2-25A5-29B4-081248E7C98A}"/>
              </a:ext>
            </a:extLst>
          </p:cNvPr>
          <p:cNvPicPr>
            <a:picLocks noChangeAspect="1"/>
          </p:cNvPicPr>
          <p:nvPr/>
        </p:nvPicPr>
        <p:blipFill>
          <a:blip r:embed="rId6"/>
          <a:stretch>
            <a:fillRect/>
          </a:stretch>
        </p:blipFill>
        <p:spPr>
          <a:xfrm>
            <a:off x="4988082" y="1883952"/>
            <a:ext cx="3814963" cy="706021"/>
          </a:xfrm>
          <a:prstGeom prst="rect">
            <a:avLst/>
          </a:prstGeom>
        </p:spPr>
      </p:pic>
      <p:pic>
        <p:nvPicPr>
          <p:cNvPr id="6" name="Picture 3" descr="Adult Basic Education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7267" y="3767688"/>
            <a:ext cx="1890265" cy="1640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6741A73D-78DF-E32F-EEEB-43D7F1ED13AA}"/>
              </a:ext>
            </a:extLst>
          </p:cNvPr>
          <p:cNvSpPr txBox="1"/>
          <p:nvPr/>
        </p:nvSpPr>
        <p:spPr>
          <a:xfrm>
            <a:off x="2258568" y="5184911"/>
            <a:ext cx="4626864" cy="646331"/>
          </a:xfrm>
          <a:prstGeom prst="rect">
            <a:avLst/>
          </a:prstGeom>
          <a:noFill/>
        </p:spPr>
        <p:txBody>
          <a:bodyPr wrap="square">
            <a:spAutoFit/>
          </a:bodyPr>
          <a:lstStyle/>
          <a:p>
            <a:pPr algn="ctr"/>
            <a:r>
              <a:rPr lang="en-US" sz="1800" dirty="0">
                <a:solidFill>
                  <a:schemeClr val="accent6"/>
                </a:solidFill>
              </a:rPr>
              <a:t>Case </a:t>
            </a:r>
            <a:r>
              <a:rPr lang="en-US" sz="1800" dirty="0">
                <a:solidFill>
                  <a:schemeClr val="accent6"/>
                </a:solidFill>
                <a:latin typeface="Arial" panose="020B0604020202020204" pitchFamily="34" charset="0"/>
                <a:cs typeface="Arial" panose="020B0604020202020204" pitchFamily="34" charset="0"/>
              </a:rPr>
              <a:t>management</a:t>
            </a:r>
            <a:r>
              <a:rPr lang="en-US" sz="1800" dirty="0">
                <a:solidFill>
                  <a:schemeClr val="accent6"/>
                </a:solidFill>
              </a:rPr>
              <a:t> is important for service alignment and to avoid duplication! </a:t>
            </a:r>
          </a:p>
        </p:txBody>
      </p:sp>
      <p:sp>
        <p:nvSpPr>
          <p:cNvPr id="4" name="TextBox 3">
            <a:extLst>
              <a:ext uri="{FF2B5EF4-FFF2-40B4-BE49-F238E27FC236}">
                <a16:creationId xmlns:a16="http://schemas.microsoft.com/office/drawing/2014/main" id="{8817E041-AF68-4E91-1AD0-1DEE0702E64C}"/>
              </a:ext>
            </a:extLst>
          </p:cNvPr>
          <p:cNvSpPr txBox="1"/>
          <p:nvPr/>
        </p:nvSpPr>
        <p:spPr>
          <a:xfrm>
            <a:off x="2524199" y="6306111"/>
            <a:ext cx="5248201" cy="369332"/>
          </a:xfrm>
          <a:prstGeom prst="rect">
            <a:avLst/>
          </a:prstGeom>
          <a:noFill/>
        </p:spPr>
        <p:txBody>
          <a:bodyPr wrap="square" rtlCol="0">
            <a:spAutoFit/>
          </a:bodyPr>
          <a:lstStyle/>
          <a:p>
            <a:r>
              <a:rPr lang="en-US" b="1" dirty="0">
                <a:solidFill>
                  <a:srgbClr val="800080"/>
                </a:solidFill>
                <a:hlinkClick r:id="rId8">
                  <a:extLst>
                    <a:ext uri="{A12FA001-AC4F-418D-AE19-62706E023703}">
                      <ahyp:hlinkClr xmlns:ahyp="http://schemas.microsoft.com/office/drawing/2018/hyperlinkcolor" val="tx"/>
                    </a:ext>
                  </a:extLst>
                </a:hlinkClick>
              </a:rPr>
              <a:t>WIOA Joint Partner </a:t>
            </a:r>
            <a:r>
              <a:rPr lang="en-US" b="1" dirty="0">
                <a:solidFill>
                  <a:schemeClr val="tx2">
                    <a:lumMod val="50000"/>
                    <a:lumOff val="50000"/>
                  </a:schemeClr>
                </a:solidFill>
                <a:hlinkClick r:id="rId8">
                  <a:extLst>
                    <a:ext uri="{A12FA001-AC4F-418D-AE19-62706E023703}">
                      <ahyp:hlinkClr xmlns:ahyp="http://schemas.microsoft.com/office/drawing/2018/hyperlinkcolor" val="tx"/>
                    </a:ext>
                  </a:extLst>
                </a:hlinkClick>
              </a:rPr>
              <a:t>Shared Customers </a:t>
            </a:r>
            <a:r>
              <a:rPr lang="en-US" b="1" dirty="0">
                <a:solidFill>
                  <a:schemeClr val="tx2">
                    <a:lumMod val="50000"/>
                    <a:lumOff val="50000"/>
                  </a:schemeClr>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01.2018</a:t>
            </a:r>
            <a:endParaRPr lang="en-US" b="1" dirty="0">
              <a:solidFill>
                <a:schemeClr val="tx2">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06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68471" cy="954348"/>
          </a:xfrm>
        </p:spPr>
        <p:txBody>
          <a:bodyPr/>
          <a:lstStyle/>
          <a:p>
            <a:r>
              <a:rPr lang="en-US" sz="3200" dirty="0">
                <a:solidFill>
                  <a:schemeClr val="bg1"/>
                </a:solidFill>
                <a:latin typeface="Arial" panose="020B0604020202020204" pitchFamily="34" charset="0"/>
                <a:cs typeface="Arial" panose="020B0604020202020204" pitchFamily="34" charset="0"/>
              </a:rPr>
              <a:t>Importance of the Workforce Innovation and Opportunity Act </a:t>
            </a:r>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endParaRPr lang="en-US" sz="1800" dirty="0">
              <a:latin typeface="Century Gothic" panose="020B0502020202020204" pitchFamily="34" charset="0"/>
            </a:endParaRPr>
          </a:p>
          <a:p>
            <a:pPr marL="0" indent="0">
              <a:buNone/>
            </a:pPr>
            <a:r>
              <a:rPr lang="en-US" sz="2000" dirty="0">
                <a:solidFill>
                  <a:srgbClr val="042B4A"/>
                </a:solidFill>
                <a:latin typeface="Arial" panose="020B0604020202020204" pitchFamily="34" charset="0"/>
                <a:cs typeface="Arial" panose="020B0604020202020204" pitchFamily="34" charset="0"/>
              </a:rPr>
              <a:t>WIOA focuses on serving individuals with barriers to employment and seeks to ensure these individuals receive access to quality of services.</a:t>
            </a:r>
          </a:p>
          <a:p>
            <a:endParaRPr lang="en-US" sz="2000" dirty="0">
              <a:solidFill>
                <a:srgbClr val="042B4A"/>
              </a:solidFill>
              <a:latin typeface="Century Gothic" panose="020B0502020202020204" pitchFamily="34" charset="0"/>
            </a:endParaRPr>
          </a:p>
          <a:p>
            <a:pPr marL="0" indent="0">
              <a:buNone/>
            </a:pPr>
            <a:r>
              <a:rPr lang="en-US" sz="2000" dirty="0">
                <a:solidFill>
                  <a:srgbClr val="042B4A"/>
                </a:solidFill>
                <a:latin typeface="Arial" panose="020B0604020202020204" pitchFamily="34" charset="0"/>
                <a:cs typeface="Arial" panose="020B0604020202020204" pitchFamily="34" charset="0"/>
              </a:rPr>
              <a:t>Services provided to eligible individuals under the WIOA Title I Adult and Dislocated Worker Program  lead to pathways for economic self-sufficiency. </a:t>
            </a:r>
          </a:p>
          <a:p>
            <a:pPr marL="0" indent="0">
              <a:buNone/>
            </a:pPr>
            <a:endParaRPr lang="en-US" sz="1800" dirty="0">
              <a:latin typeface="Century Gothic" panose="020B0502020202020204" pitchFamily="34" charset="0"/>
            </a:endParaRPr>
          </a:p>
          <a:p>
            <a:pPr marL="0" indent="0">
              <a:buNone/>
            </a:pPr>
            <a:endParaRPr lang="en-US" sz="1800" dirty="0">
              <a:latin typeface="Century Gothic" panose="020B0502020202020204" pitchFamily="34" charset="0"/>
            </a:endParaRPr>
          </a:p>
        </p:txBody>
      </p:sp>
    </p:spTree>
    <p:extLst>
      <p:ext uri="{BB962C8B-B14F-4D97-AF65-F5344CB8AC3E}">
        <p14:creationId xmlns:p14="http://schemas.microsoft.com/office/powerpoint/2010/main" val="255323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88923" cy="954348"/>
          </a:xfrm>
        </p:spPr>
        <p:txBody>
          <a:bodyPr/>
          <a:lstStyle/>
          <a:p>
            <a:r>
              <a:rPr lang="en-US" dirty="0">
                <a:solidFill>
                  <a:schemeClr val="bg1"/>
                </a:solidFill>
                <a:latin typeface="Arial" panose="020B0604020202020204" pitchFamily="34" charset="0"/>
                <a:cs typeface="Arial" panose="020B0604020202020204" pitchFamily="34" charset="0"/>
              </a:rPr>
              <a:t>Youth Service Delivery Framework </a:t>
            </a:r>
          </a:p>
        </p:txBody>
      </p:sp>
      <p:pic>
        <p:nvPicPr>
          <p:cNvPr id="5" name="Picture 2" descr="A graphic of the youth service delivery framework. There are ovals for where the youth is referred from. There are blocks with where they can recevie services. Circle with work readiness and edcutions. Rectangles with work experiences. Hexigon with Post secondary options. Large rectangle with Employment. "/>
          <p:cNvPicPr>
            <a:picLocks noGrp="1" noChangeAspect="1" noChangeArrowheads="1"/>
          </p:cNvPicPr>
          <p:nvPr>
            <p:ph sz="quarter" idx="10"/>
          </p:nvPr>
        </p:nvPicPr>
        <p:blipFill rotWithShape="1">
          <a:blip r:embed="rId3">
            <a:extLst>
              <a:ext uri="{28A0092B-C50C-407E-A947-70E740481C1C}">
                <a14:useLocalDpi xmlns:a14="http://schemas.microsoft.com/office/drawing/2010/main" val="0"/>
              </a:ext>
            </a:extLst>
          </a:blip>
          <a:srcRect l="2396" t="14731" r="2092"/>
          <a:stretch>
            <a:fillRect/>
          </a:stretch>
        </p:blipFill>
        <p:spPr bwMode="auto">
          <a:xfrm>
            <a:off x="0" y="1225295"/>
            <a:ext cx="9144000" cy="4650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856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2050-87B1-9DDE-104B-396BD5F055CB}"/>
              </a:ext>
            </a:extLst>
          </p:cNvPr>
          <p:cNvSpPr txBox="1">
            <a:spLocks noGrp="1"/>
          </p:cNvSpPr>
          <p:nvPr>
            <p:ph type="title" idx="4294967295"/>
          </p:nvPr>
        </p:nvSpPr>
        <p:spPr>
          <a:xfrm>
            <a:off x="1143000" y="1699021"/>
            <a:ext cx="6858000" cy="2175389"/>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ctr" defTabSz="457200" rtl="0" eaLnBrk="1" fontAlgn="auto" latinLnBrk="0" hangingPunct="1">
              <a:lnSpc>
                <a:spcPct val="90000"/>
              </a:lnSpc>
              <a:spcBef>
                <a:spcPct val="0"/>
              </a:spcBef>
              <a:spcAft>
                <a:spcPts val="450"/>
              </a:spcAft>
              <a:buClrTx/>
              <a:buSzTx/>
              <a:buFontTx/>
              <a:buNone/>
              <a:tabLst/>
              <a:defRPr/>
            </a:pPr>
            <a:r>
              <a:rPr kumimoji="0" lang="en-US" sz="4500" b="1" i="0" u="none" strike="noStrike" kern="1200" cap="none" spc="0" normalizeH="0" baseline="0" noProof="0" dirty="0">
                <a:ln>
                  <a:noFill/>
                </a:ln>
                <a:solidFill>
                  <a:srgbClr val="009876"/>
                </a:solidFill>
                <a:effectLst/>
                <a:uLnTx/>
                <a:uFillTx/>
                <a:latin typeface="Arial" panose="020B0604020202020204" pitchFamily="34" charset="0"/>
                <a:ea typeface="+mj-ea"/>
                <a:cs typeface="Arial" panose="020B0604020202020204" pitchFamily="34" charset="0"/>
              </a:rPr>
              <a:t>Questions </a:t>
            </a:r>
            <a:endParaRPr kumimoji="0" lang="en-US" sz="4500" b="0" i="0" u="none" strike="noStrike" kern="1200" cap="none" spc="0" normalizeH="0" baseline="0" noProof="0" dirty="0">
              <a:ln>
                <a:noFill/>
              </a:ln>
              <a:solidFill>
                <a:srgbClr val="009876"/>
              </a:solidFill>
              <a:effectLst/>
              <a:uLnTx/>
              <a:uFillTx/>
              <a:latin typeface="Arial" panose="020B0604020202020204" pitchFamily="34" charset="0"/>
              <a:ea typeface="+mj-ea"/>
              <a:cs typeface="Arial" panose="020B0604020202020204" pitchFamily="34" charset="0"/>
            </a:endParaRP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Resources </a:t>
            </a:r>
          </a:p>
        </p:txBody>
      </p:sp>
      <p:sp>
        <p:nvSpPr>
          <p:cNvPr id="5" name="Content Placeholder 3"/>
          <p:cNvSpPr>
            <a:spLocks noGrp="1"/>
          </p:cNvSpPr>
          <p:nvPr>
            <p:ph sz="quarter" idx="10"/>
          </p:nvPr>
        </p:nvSpPr>
        <p:spPr>
          <a:xfrm>
            <a:off x="195943" y="1254211"/>
            <a:ext cx="8730343" cy="5103790"/>
          </a:xfrm>
        </p:spPr>
        <p:txBody>
          <a:bodyPr>
            <a:normAutofit fontScale="85000" lnSpcReduction="10000"/>
          </a:bodyPr>
          <a:lstStyle/>
          <a:p>
            <a:pPr defTabSz="914400" eaLnBrk="0" fontAlgn="base" hangingPunct="0">
              <a:lnSpc>
                <a:spcPct val="100000"/>
              </a:lnSpc>
              <a:spcBef>
                <a:spcPct val="20000"/>
              </a:spcBef>
              <a:spcAft>
                <a:spcPct val="0"/>
              </a:spcAft>
              <a:buClrTx/>
            </a:pPr>
            <a:r>
              <a:rPr lang="en-US" altLang="en-US" sz="2000" dirty="0">
                <a:solidFill>
                  <a:prstClr val="black"/>
                </a:solidFill>
                <a:latin typeface="Century Gothic" panose="020B0502020202020204" pitchFamily="34" charset="0"/>
                <a:hlinkClick r:id="rId3"/>
              </a:rPr>
              <a:t>Massachusetts WIOA Youth Program Page </a:t>
            </a:r>
            <a:endParaRPr lang="en-US" altLang="en-US" sz="2000" dirty="0">
              <a:solidFill>
                <a:prstClr val="black"/>
              </a:solidFill>
              <a:latin typeface="Century Gothic" panose="020B0502020202020204" pitchFamily="34" charset="0"/>
            </a:endParaRPr>
          </a:p>
          <a:p>
            <a:pPr defTabSz="914400" eaLnBrk="0" fontAlgn="base" hangingPunct="0">
              <a:lnSpc>
                <a:spcPct val="100000"/>
              </a:lnSpc>
              <a:spcBef>
                <a:spcPct val="20000"/>
              </a:spcBef>
              <a:spcAft>
                <a:spcPct val="0"/>
              </a:spcAft>
              <a:buClrTx/>
            </a:pPr>
            <a:endParaRPr lang="en-US" altLang="en-US" sz="20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4"/>
              </a:rPr>
              <a:t>WIOA Youth Program Resources – Workforce GPS </a:t>
            </a:r>
            <a:endParaRPr lang="en-US" altLang="en-US" sz="2000" dirty="0">
              <a:solidFill>
                <a:prstClr val="black"/>
              </a:solidFill>
              <a:latin typeface="Century Gothic" panose="020B0502020202020204" pitchFamily="34" charset="0"/>
            </a:endParaRPr>
          </a:p>
          <a:p>
            <a:pPr marL="450850" lvl="1" indent="0" defTabSz="914400" eaLnBrk="0" fontAlgn="base" hangingPunct="0">
              <a:lnSpc>
                <a:spcPct val="100000"/>
              </a:lnSpc>
              <a:spcBef>
                <a:spcPct val="20000"/>
              </a:spcBef>
              <a:spcAft>
                <a:spcPct val="0"/>
              </a:spcAft>
              <a:buClrTx/>
              <a:buNone/>
            </a:pPr>
            <a:endParaRPr lang="en-US" altLang="en-US" sz="16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5"/>
              </a:rPr>
              <a:t>Massachusetts Career Information System </a:t>
            </a:r>
            <a:endParaRPr lang="en-US" altLang="en-US" sz="2000" dirty="0">
              <a:solidFill>
                <a:prstClr val="black"/>
              </a:solidFill>
              <a:latin typeface="Century Gothic" panose="020B0502020202020204" pitchFamily="34" charset="0"/>
            </a:endParaRPr>
          </a:p>
          <a:p>
            <a:pPr marL="457200" lvl="1" indent="0" defTabSz="914400" eaLnBrk="0" fontAlgn="base" hangingPunct="0">
              <a:lnSpc>
                <a:spcPct val="100000"/>
              </a:lnSpc>
              <a:spcBef>
                <a:spcPct val="20000"/>
              </a:spcBef>
              <a:spcAft>
                <a:spcPct val="0"/>
              </a:spcAft>
              <a:buClrTx/>
              <a:buNone/>
            </a:pPr>
            <a:endParaRPr lang="en-US" altLang="en-US" sz="1600" dirty="0">
              <a:solidFill>
                <a:srgbClr val="7F7F7F"/>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a:hlinkClick r:id="rId6"/>
              </a:rPr>
              <a:t>Workforce Innovation and Opportunity Act </a:t>
            </a:r>
            <a:endParaRPr lang="en-US" altLang="en-US" sz="20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altLang="en-US" sz="1600" dirty="0">
              <a:solidFill>
                <a:srgbClr val="7F7F7F"/>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r>
              <a:rPr lang="en-US" altLang="en-US" sz="2000" dirty="0">
                <a:solidFill>
                  <a:prstClr val="black"/>
                </a:solidFill>
                <a:latin typeface="Century Gothic"/>
                <a:hlinkClick r:id="rId7"/>
              </a:rPr>
              <a:t>Workforce Innovation and Opportunity Act: USDOL Only – Final Rule </a:t>
            </a:r>
            <a:endParaRPr lang="en-US" altLang="en-US" sz="2000" dirty="0">
              <a:solidFill>
                <a:prstClr val="black"/>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endParaRPr lang="en-US" altLang="en-US" sz="1600" dirty="0">
              <a:solidFill>
                <a:srgbClr val="7F7F7F"/>
              </a:solidFill>
              <a:latin typeface="Century Gothic"/>
            </a:endParaRPr>
          </a:p>
          <a:p>
            <a:pPr marL="292100" defTabSz="914400" eaLnBrk="0" fontAlgn="base" hangingPunct="0">
              <a:lnSpc>
                <a:spcPct val="100000"/>
              </a:lnSpc>
              <a:spcBef>
                <a:spcPct val="20000"/>
              </a:spcBef>
              <a:spcAft>
                <a:spcPct val="0"/>
              </a:spcAft>
              <a:buClrTx/>
            </a:pPr>
            <a:r>
              <a:rPr lang="en-US" altLang="en-US" sz="2000" dirty="0">
                <a:solidFill>
                  <a:schemeClr val="accent6"/>
                </a:solidFill>
                <a:latin typeface="Century Gothic"/>
                <a:hlinkClick r:id="rId8"/>
              </a:rPr>
              <a:t>MassHire list of Issuances and resource</a:t>
            </a:r>
            <a:endParaRPr lang="en-US" altLang="en-US" sz="2000" dirty="0">
              <a:solidFill>
                <a:schemeClr val="accent6"/>
              </a:solidFill>
              <a:latin typeface="Century Gothic"/>
            </a:endParaRPr>
          </a:p>
          <a:p>
            <a:pPr marL="457200" lvl="1" indent="0" defTabSz="914400" eaLnBrk="0" fontAlgn="base" hangingPunct="0">
              <a:lnSpc>
                <a:spcPct val="100000"/>
              </a:lnSpc>
              <a:spcBef>
                <a:spcPct val="20000"/>
              </a:spcBef>
              <a:spcAft>
                <a:spcPct val="0"/>
              </a:spcAft>
              <a:buClrTx/>
              <a:buNone/>
            </a:pPr>
            <a:endParaRPr lang="en-US" sz="2100" dirty="0">
              <a:solidFill>
                <a:schemeClr val="tx2">
                  <a:lumMod val="75000"/>
                  <a:lumOff val="25000"/>
                </a:schemeClr>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pPr>
            <a:r>
              <a:rPr lang="en-US" altLang="en-US" sz="2100" dirty="0">
                <a:solidFill>
                  <a:srgbClr val="1D1DFF"/>
                </a:solidFill>
                <a:latin typeface="Century Gothic" panose="020B0502020202020204" pitchFamily="34" charset="0"/>
                <a:hlinkClick r:id="rId9">
                  <a:extLst>
                    <a:ext uri="{A12FA001-AC4F-418D-AE19-62706E023703}">
                      <ahyp:hlinkClr xmlns:ahyp="http://schemas.microsoft.com/office/drawing/2018/hyperlinkcolor" val="tx"/>
                    </a:ext>
                  </a:extLst>
                </a:hlinkClick>
              </a:rPr>
              <a:t>Workforce GPS – Yes, WIOA Can!</a:t>
            </a:r>
            <a:endParaRPr lang="en-US" altLang="en-US" sz="2100" dirty="0">
              <a:solidFill>
                <a:srgbClr val="1D1DFF"/>
              </a:solidFill>
              <a:latin typeface="Century Gothic" panose="020B0502020202020204" pitchFamily="34" charset="0"/>
            </a:endParaRPr>
          </a:p>
          <a:p>
            <a:pPr marL="6350" indent="0" defTabSz="914400" eaLnBrk="0" fontAlgn="base" hangingPunct="0">
              <a:lnSpc>
                <a:spcPct val="100000"/>
              </a:lnSpc>
              <a:spcBef>
                <a:spcPct val="20000"/>
              </a:spcBef>
              <a:spcAft>
                <a:spcPct val="0"/>
              </a:spcAft>
              <a:buClrTx/>
              <a:buNone/>
            </a:pPr>
            <a:endParaRPr lang="en-US" alt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err="1">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MassWorkforce</a:t>
            </a:r>
            <a:r>
              <a:rPr lang="en-US" sz="2100" dirty="0">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 Issuance 100 DCS 08.112.3: Career Planning for WIOA Youth, Adult and Dislocated Worker Customers </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1">
                  <a:extLst>
                    <a:ext uri="{A12FA001-AC4F-418D-AE19-62706E023703}">
                      <ahyp:hlinkClr xmlns:ahyp="http://schemas.microsoft.com/office/drawing/2018/hyperlinkcolor" val="tx"/>
                    </a:ext>
                  </a:extLst>
                </a:hlinkClick>
              </a:rPr>
              <a:t>Career Planning Elements: Attachment A</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2">
                  <a:extLst>
                    <a:ext uri="{A12FA001-AC4F-418D-AE19-62706E023703}">
                      <ahyp:hlinkClr xmlns:ahyp="http://schemas.microsoft.com/office/drawing/2018/hyperlinkcolor" val="tx"/>
                    </a:ext>
                  </a:extLst>
                </a:hlinkClick>
              </a:rPr>
              <a:t>Instructions for Documenting Youth ISS Sections in MOSES Attachment B</a:t>
            </a:r>
            <a:endParaRPr lang="en-US" sz="2100" dirty="0">
              <a:solidFill>
                <a:srgbClr val="1D1DFF"/>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buFont typeface="Arial" panose="020B0604020202020204" pitchFamily="34" charset="0"/>
              <a:buChar char="•"/>
            </a:pPr>
            <a:endParaRPr lang="en-US" sz="1800" dirty="0">
              <a:latin typeface="Century Gothic" panose="020B0502020202020204" pitchFamily="34" charset="0"/>
            </a:endParaRPr>
          </a:p>
          <a:p>
            <a:pPr marL="292100" defTabSz="914400" eaLnBrk="0" fontAlgn="base" hangingPunct="0">
              <a:lnSpc>
                <a:spcPct val="100000"/>
              </a:lnSpc>
              <a:spcBef>
                <a:spcPct val="20000"/>
              </a:spcBef>
              <a:spcAft>
                <a:spcPct val="0"/>
              </a:spcAft>
              <a:buClrTx/>
              <a:buFont typeface="Courier New" pitchFamily="49" charset="0"/>
              <a:buChar char="o"/>
            </a:pPr>
            <a:endParaRPr lang="en-US" altLang="en-US" sz="2200" dirty="0">
              <a:solidFill>
                <a:srgbClr val="7F7F7F"/>
              </a:solidFill>
              <a:latin typeface="Century Gothic" panose="020B0502020202020204" pitchFamily="34" charset="0"/>
            </a:endParaRPr>
          </a:p>
          <a:p>
            <a:endParaRPr lang="en-US" dirty="0"/>
          </a:p>
        </p:txBody>
      </p:sp>
    </p:spTree>
    <p:extLst>
      <p:ext uri="{BB962C8B-B14F-4D97-AF65-F5344CB8AC3E}">
        <p14:creationId xmlns:p14="http://schemas.microsoft.com/office/powerpoint/2010/main" val="348816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cap="small" dirty="0">
                <a:solidFill>
                  <a:schemeClr val="bg1"/>
                </a:solidFill>
                <a:latin typeface="Arial" panose="020B0604020202020204" pitchFamily="34" charset="0"/>
                <a:cs typeface="Arial" panose="020B0604020202020204" pitchFamily="34" charset="0"/>
              </a:rPr>
              <a:t>Out of School Youth Eligibility</a:t>
            </a:r>
            <a:endParaRPr lang="en-US" cap="small"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172598" y="1317705"/>
            <a:ext cx="8724514" cy="4847288"/>
          </a:xfrm>
        </p:spPr>
        <p:txBody>
          <a:bodyPr vert="horz" lIns="91440" tIns="45720" rIns="91440" bIns="45720" rtlCol="0" anchor="t">
            <a:normAutofit fontScale="77500" lnSpcReduction="20000"/>
          </a:bodyPr>
          <a:lstStyle/>
          <a:p>
            <a:pPr marL="0" indent="0" defTabSz="914400" fontAlgn="base">
              <a:lnSpc>
                <a:spcPct val="100000"/>
              </a:lnSpc>
              <a:spcBef>
                <a:spcPct val="20000"/>
              </a:spcBef>
              <a:spcAft>
                <a:spcPct val="0"/>
              </a:spcAft>
              <a:buClrTx/>
              <a:buNone/>
            </a:pPr>
            <a:r>
              <a:rPr lang="en-US" altLang="en-US" sz="2300" dirty="0">
                <a:solidFill>
                  <a:srgbClr val="000000"/>
                </a:solidFill>
                <a:latin typeface="Arial" panose="020B0604020202020204" pitchFamily="34" charset="0"/>
                <a:cs typeface="Arial" panose="020B0604020202020204" pitchFamily="34" charset="0"/>
              </a:rPr>
              <a:t>US Citizen or Work Eligible, Selective Service Compliant</a:t>
            </a:r>
            <a:r>
              <a:rPr lang="en-US" altLang="en-US" sz="2300" b="1" dirty="0">
                <a:solidFill>
                  <a:srgbClr val="000000"/>
                </a:solidFill>
                <a:latin typeface="Arial" panose="020B0604020202020204" pitchFamily="34" charset="0"/>
                <a:cs typeface="Arial" panose="020B0604020202020204" pitchFamily="34" charset="0"/>
              </a:rPr>
              <a:t>, </a:t>
            </a:r>
            <a:r>
              <a:rPr lang="en-US" altLang="en-US" sz="2300" dirty="0">
                <a:solidFill>
                  <a:srgbClr val="000000"/>
                </a:solidFill>
                <a:latin typeface="Arial" panose="020B0604020202020204" pitchFamily="34" charset="0"/>
                <a:cs typeface="Arial" panose="020B0604020202020204" pitchFamily="34" charset="0"/>
              </a:rPr>
              <a:t>not attending school, and    16 – 24 years at the time of enrollment and have one or more of the following barriers:</a:t>
            </a:r>
          </a:p>
          <a:p>
            <a:pPr marL="0" lvl="0" indent="0" defTabSz="914400" fontAlgn="base">
              <a:lnSpc>
                <a:spcPct val="100000"/>
              </a:lnSpc>
              <a:spcBef>
                <a:spcPct val="20000"/>
              </a:spcBef>
              <a:spcAft>
                <a:spcPct val="0"/>
              </a:spcAft>
              <a:buClrTx/>
              <a:buNone/>
            </a:pPr>
            <a:endParaRPr lang="en-US" altLang="en-US" sz="2100" dirty="0">
              <a:solidFill>
                <a:srgbClr val="000000"/>
              </a:solidFill>
              <a:latin typeface="Arial" panose="020B0604020202020204" pitchFamily="34" charset="0"/>
              <a:cs typeface="Arial" panose="020B0604020202020204" pitchFamily="34" charset="0"/>
            </a:endParaRP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School dropout</a:t>
            </a: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Within the age of compulsory school* attendance, but has not attended school for at least the most recent complete school year calendar quarter </a:t>
            </a:r>
            <a:r>
              <a:rPr lang="en-US" altLang="en-US" sz="2300" b="1" dirty="0">
                <a:solidFill>
                  <a:srgbClr val="000000"/>
                </a:solidFill>
                <a:latin typeface="Arial" panose="020B0604020202020204" pitchFamily="34" charset="0"/>
                <a:cs typeface="Arial" panose="020B0604020202020204" pitchFamily="34" charset="0"/>
              </a:rPr>
              <a:t> </a:t>
            </a: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HS Grad/</a:t>
            </a:r>
            <a:r>
              <a:rPr lang="en-US" altLang="en-US" sz="2300" dirty="0" err="1">
                <a:solidFill>
                  <a:srgbClr val="000000"/>
                </a:solidFill>
                <a:latin typeface="Arial" panose="020B0604020202020204" pitchFamily="34" charset="0"/>
                <a:cs typeface="Arial" panose="020B0604020202020204" pitchFamily="34" charset="0"/>
              </a:rPr>
              <a:t>HiSET</a:t>
            </a:r>
            <a:r>
              <a:rPr lang="en-US" altLang="en-US" sz="2300" dirty="0">
                <a:solidFill>
                  <a:srgbClr val="000000"/>
                </a:solidFill>
                <a:latin typeface="Arial" panose="020B0604020202020204" pitchFamily="34" charset="0"/>
                <a:cs typeface="Arial" panose="020B0604020202020204" pitchFamily="34" charset="0"/>
              </a:rPr>
              <a:t> who is </a:t>
            </a:r>
            <a:r>
              <a:rPr lang="en-US" altLang="en-US" sz="2300" i="1" u="sng" dirty="0">
                <a:solidFill>
                  <a:srgbClr val="000000"/>
                </a:solidFill>
                <a:latin typeface="Arial" panose="020B0604020202020204" pitchFamily="34" charset="0"/>
                <a:cs typeface="Arial" panose="020B0604020202020204" pitchFamily="34" charset="0"/>
              </a:rPr>
              <a:t>low-income</a:t>
            </a:r>
            <a:r>
              <a:rPr lang="en-US" altLang="en-US" sz="2300" dirty="0">
                <a:solidFill>
                  <a:srgbClr val="000000"/>
                </a:solidFill>
                <a:latin typeface="Arial" panose="020B0604020202020204" pitchFamily="34" charset="0"/>
                <a:cs typeface="Arial" panose="020B0604020202020204" pitchFamily="34" charset="0"/>
              </a:rPr>
              <a:t> and basic skills deficient or an English language learner </a:t>
            </a: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An offender </a:t>
            </a:r>
            <a:r>
              <a:rPr lang="en-US" altLang="en-US" sz="2300" b="1" dirty="0">
                <a:solidFill>
                  <a:srgbClr val="000000"/>
                </a:solidFill>
                <a:latin typeface="Arial" panose="020B0604020202020204" pitchFamily="34" charset="0"/>
                <a:cs typeface="Arial" panose="020B0604020202020204" pitchFamily="34" charset="0"/>
              </a:rPr>
              <a:t> </a:t>
            </a:r>
            <a:endParaRPr lang="en-US" altLang="en-US" sz="2300" dirty="0">
              <a:solidFill>
                <a:srgbClr val="000000"/>
              </a:solidFill>
              <a:latin typeface="Arial" panose="020B0604020202020204" pitchFamily="34" charset="0"/>
              <a:cs typeface="Arial" panose="020B0604020202020204" pitchFamily="34" charset="0"/>
            </a:endParaRP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Homeless individual, a homeless child or youth, or a runaway</a:t>
            </a: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In foster care or has aged out of the foster care system</a:t>
            </a: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Pregnant or parenting</a:t>
            </a:r>
          </a:p>
          <a:p>
            <a:pPr marL="349250" indent="-342900" defTabSz="914400" fontAlgn="base">
              <a:lnSpc>
                <a:spcPct val="100000"/>
              </a:lnSpc>
              <a:spcBef>
                <a:spcPct val="20000"/>
              </a:spcBef>
              <a:spcAft>
                <a:spcPct val="0"/>
              </a:spcAft>
              <a:buClrTx/>
            </a:pPr>
            <a:r>
              <a:rPr lang="en-US" altLang="en-US" sz="2300" dirty="0">
                <a:solidFill>
                  <a:srgbClr val="000000"/>
                </a:solidFill>
                <a:latin typeface="Arial" panose="020B0604020202020204" pitchFamily="34" charset="0"/>
                <a:cs typeface="Arial" panose="020B0604020202020204" pitchFamily="34" charset="0"/>
              </a:rPr>
              <a:t>An individual with a disability  </a:t>
            </a:r>
            <a:r>
              <a:rPr lang="en-US" altLang="en-US" sz="2300" i="1" dirty="0">
                <a:solidFill>
                  <a:srgbClr val="000000"/>
                </a:solidFill>
                <a:latin typeface="Arial" panose="020B0604020202020204" pitchFamily="34" charset="0"/>
                <a:cs typeface="Arial" panose="020B0604020202020204" pitchFamily="34" charset="0"/>
              </a:rPr>
              <a:t> </a:t>
            </a:r>
          </a:p>
          <a:p>
            <a:pPr marL="349250" indent="-342900" defTabSz="914400" fontAlgn="base">
              <a:lnSpc>
                <a:spcPct val="100000"/>
              </a:lnSpc>
              <a:spcBef>
                <a:spcPct val="20000"/>
              </a:spcBef>
              <a:spcAft>
                <a:spcPct val="0"/>
              </a:spcAft>
              <a:buClrTx/>
            </a:pPr>
            <a:r>
              <a:rPr lang="en-US" altLang="en-US" sz="2300" i="1" u="sng" dirty="0">
                <a:solidFill>
                  <a:srgbClr val="000000"/>
                </a:solidFill>
                <a:latin typeface="Arial" panose="020B0604020202020204" pitchFamily="34" charset="0"/>
                <a:cs typeface="Arial" panose="020B0604020202020204" pitchFamily="34" charset="0"/>
              </a:rPr>
              <a:t>Low-income</a:t>
            </a:r>
            <a:r>
              <a:rPr lang="en-US" altLang="en-US" sz="2300" dirty="0">
                <a:solidFill>
                  <a:srgbClr val="000000"/>
                </a:solidFill>
                <a:latin typeface="Arial" panose="020B0604020202020204" pitchFamily="34" charset="0"/>
                <a:cs typeface="Arial" panose="020B0604020202020204" pitchFamily="34" charset="0"/>
              </a:rPr>
              <a:t> individual who requires additional assistance to enter or complete an educational program or to secure or hold employment</a:t>
            </a:r>
          </a:p>
          <a:p>
            <a:pPr marL="457200" lvl="1" indent="0" defTabSz="914400" fontAlgn="base">
              <a:lnSpc>
                <a:spcPct val="100000"/>
              </a:lnSpc>
              <a:spcBef>
                <a:spcPct val="20000"/>
              </a:spcBef>
              <a:spcAft>
                <a:spcPct val="0"/>
              </a:spcAft>
              <a:buClrTx/>
              <a:buNone/>
            </a:pPr>
            <a:endParaRPr lang="en-US" altLang="en-US" sz="1400" dirty="0">
              <a:solidFill>
                <a:srgbClr val="000000"/>
              </a:solidFill>
              <a:latin typeface="Arial" panose="020B0604020202020204" pitchFamily="34" charset="0"/>
              <a:cs typeface="Arial" panose="020B0604020202020204" pitchFamily="34" charset="0"/>
            </a:endParaRPr>
          </a:p>
          <a:p>
            <a:pPr marL="457200" lvl="1" indent="0" defTabSz="914400" fontAlgn="base">
              <a:lnSpc>
                <a:spcPct val="100000"/>
              </a:lnSpc>
              <a:spcBef>
                <a:spcPct val="20000"/>
              </a:spcBef>
              <a:spcAft>
                <a:spcPct val="0"/>
              </a:spcAft>
              <a:buClrTx/>
              <a:buNone/>
            </a:pPr>
            <a:r>
              <a:rPr lang="en-US" altLang="en-US" sz="2300" dirty="0">
                <a:solidFill>
                  <a:srgbClr val="000000"/>
                </a:solidFill>
                <a:latin typeface="Arial" panose="020B0604020202020204" pitchFamily="34" charset="0"/>
                <a:cs typeface="Arial" panose="020B0604020202020204" pitchFamily="34" charset="0"/>
              </a:rPr>
              <a:t>* Compulsory school age means the age in which you are required to attend school. In Massachusetts students must attend school until the age of 16.  </a:t>
            </a:r>
          </a:p>
          <a:p>
            <a:endParaRPr lang="en-US" dirty="0">
              <a:solidFill>
                <a:srgbClr val="000000"/>
              </a:solidFill>
              <a:cs typeface="Calibri"/>
            </a:endParaRPr>
          </a:p>
        </p:txBody>
      </p:sp>
    </p:spTree>
    <p:extLst>
      <p:ext uri="{BB962C8B-B14F-4D97-AF65-F5344CB8AC3E}">
        <p14:creationId xmlns:p14="http://schemas.microsoft.com/office/powerpoint/2010/main" val="3169661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77652" cy="954348"/>
          </a:xfrm>
        </p:spPr>
        <p:txBody>
          <a:bodyPr/>
          <a:lstStyle/>
          <a:p>
            <a:r>
              <a:rPr lang="en-US" dirty="0">
                <a:solidFill>
                  <a:schemeClr val="bg1"/>
                </a:solidFill>
                <a:latin typeface="Arial" panose="020B0604020202020204" pitchFamily="34" charset="0"/>
                <a:cs typeface="Arial" panose="020B0604020202020204" pitchFamily="34" charset="0"/>
              </a:rPr>
              <a:t>When is low-income </a:t>
            </a:r>
            <a:r>
              <a:rPr lang="en-US" b="1" u="sng" dirty="0">
                <a:solidFill>
                  <a:schemeClr val="bg1"/>
                </a:solidFill>
                <a:latin typeface="Arial" panose="020B0604020202020204" pitchFamily="34" charset="0"/>
                <a:cs typeface="Arial" panose="020B0604020202020204" pitchFamily="34" charset="0"/>
              </a:rPr>
              <a:t>not</a:t>
            </a:r>
            <a:r>
              <a:rPr lang="en-US" dirty="0">
                <a:solidFill>
                  <a:schemeClr val="bg1"/>
                </a:solidFill>
                <a:latin typeface="Arial" panose="020B0604020202020204" pitchFamily="34" charset="0"/>
                <a:cs typeface="Arial" panose="020B0604020202020204" pitchFamily="34" charset="0"/>
              </a:rPr>
              <a:t> an eligibility criteria for OSY?</a:t>
            </a:r>
          </a:p>
        </p:txBody>
      </p:sp>
      <p:sp>
        <p:nvSpPr>
          <p:cNvPr id="4" name="Content Placeholder 3"/>
          <p:cNvSpPr>
            <a:spLocks noGrp="1"/>
          </p:cNvSpPr>
          <p:nvPr>
            <p:ph sz="quarter" idx="10"/>
          </p:nvPr>
        </p:nvSpPr>
        <p:spPr>
          <a:xfrm>
            <a:off x="135806" y="1282791"/>
            <a:ext cx="8770450" cy="4870031"/>
          </a:xfrm>
        </p:spPr>
        <p:txBody>
          <a:bodyPr vert="horz" lIns="91440" tIns="45720" rIns="91440" bIns="45720" rtlCol="0" anchor="t">
            <a:normAutofit fontScale="25000" lnSpcReduction="20000"/>
          </a:bodyPr>
          <a:lstStyle/>
          <a:p>
            <a:pPr marL="0" indent="0" defTabSz="914400">
              <a:lnSpc>
                <a:spcPct val="120000"/>
              </a:lnSpc>
              <a:spcBef>
                <a:spcPct val="20000"/>
              </a:spcBef>
              <a:spcAft>
                <a:spcPct val="0"/>
              </a:spcAft>
              <a:buClrTx/>
              <a:buNone/>
            </a:pPr>
            <a:r>
              <a:rPr lang="en-US" sz="7200" dirty="0">
                <a:solidFill>
                  <a:schemeClr val="accent6"/>
                </a:solidFill>
                <a:latin typeface="Arial" panose="020B0604020202020204" pitchFamily="34" charset="0"/>
                <a:cs typeface="Arial" panose="020B0604020202020204" pitchFamily="34" charset="0"/>
              </a:rPr>
              <a:t>Majority of OSY are not required to be low-income to be eligible for WIOA services.</a:t>
            </a:r>
            <a:endParaRPr lang="en-US" sz="7200" dirty="0">
              <a:latin typeface="Arial" panose="020B0604020202020204" pitchFamily="34" charset="0"/>
              <a:ea typeface="Calibri"/>
              <a:cs typeface="Arial" panose="020B0604020202020204" pitchFamily="34" charset="0"/>
            </a:endParaRPr>
          </a:p>
          <a:p>
            <a:pPr marL="0" indent="0" defTabSz="914400">
              <a:lnSpc>
                <a:spcPct val="120000"/>
              </a:lnSpc>
              <a:spcBef>
                <a:spcPct val="20000"/>
              </a:spcBef>
              <a:spcAft>
                <a:spcPct val="0"/>
              </a:spcAft>
              <a:buClrTx/>
              <a:buNone/>
            </a:pPr>
            <a:r>
              <a:rPr lang="en-US" sz="7200" dirty="0">
                <a:solidFill>
                  <a:schemeClr val="accent6"/>
                </a:solidFill>
                <a:latin typeface="Arial" panose="020B0604020202020204" pitchFamily="34" charset="0"/>
                <a:cs typeface="Arial" panose="020B0604020202020204" pitchFamily="34" charset="0"/>
              </a:rPr>
              <a:t>OSY are </a:t>
            </a:r>
            <a:r>
              <a:rPr lang="en-US" sz="7200" u="sng" dirty="0">
                <a:solidFill>
                  <a:schemeClr val="accent6"/>
                </a:solidFill>
                <a:latin typeface="Arial" panose="020B0604020202020204" pitchFamily="34" charset="0"/>
                <a:cs typeface="Arial" panose="020B0604020202020204" pitchFamily="34" charset="0"/>
              </a:rPr>
              <a:t>not required </a:t>
            </a:r>
            <a:r>
              <a:rPr lang="en-US" sz="7200" dirty="0">
                <a:solidFill>
                  <a:schemeClr val="accent6"/>
                </a:solidFill>
                <a:latin typeface="Arial" panose="020B0604020202020204" pitchFamily="34" charset="0"/>
                <a:cs typeface="Arial" panose="020B0604020202020204" pitchFamily="34" charset="0"/>
              </a:rPr>
              <a:t>to be low-income if they are: a US Citizen or Work Eligible, not attending school, 16 – 24 years old and meet one or more of the following criteria: </a:t>
            </a: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School dropout</a:t>
            </a: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Within the age of compulsory school attendance, but has not attended school for at least the most recent complete school year calendar quarter </a:t>
            </a: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An offender </a:t>
            </a:r>
            <a:r>
              <a:rPr lang="en-US" altLang="en-US" sz="7200" b="1" dirty="0">
                <a:solidFill>
                  <a:schemeClr val="accent6"/>
                </a:solidFill>
                <a:latin typeface="Arial" panose="020B0604020202020204" pitchFamily="34" charset="0"/>
                <a:cs typeface="Arial" panose="020B0604020202020204" pitchFamily="34" charset="0"/>
              </a:rPr>
              <a:t> </a:t>
            </a:r>
            <a:endParaRPr lang="en-US" altLang="en-US" sz="7200" dirty="0">
              <a:solidFill>
                <a:schemeClr val="accent6"/>
              </a:solidFill>
              <a:latin typeface="Arial" panose="020B0604020202020204" pitchFamily="34" charset="0"/>
              <a:cs typeface="Arial" panose="020B0604020202020204" pitchFamily="34" charset="0"/>
            </a:endParaRP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Homeless individual, a homeless child or youth, or a runaway</a:t>
            </a: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In foster care or has aged out of the foster care system</a:t>
            </a: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Pregnant or parenting</a:t>
            </a:r>
          </a:p>
          <a:p>
            <a:pPr marL="292100" defTabSz="914400" fontAlgn="base">
              <a:lnSpc>
                <a:spcPct val="120000"/>
              </a:lnSpc>
              <a:spcBef>
                <a:spcPct val="20000"/>
              </a:spcBef>
              <a:spcAft>
                <a:spcPct val="0"/>
              </a:spcAft>
              <a:buClrTx/>
              <a:buFont typeface="Courier New" pitchFamily="49" charset="0"/>
              <a:buChar char="o"/>
            </a:pPr>
            <a:r>
              <a:rPr lang="en-US" altLang="en-US" sz="7200" dirty="0">
                <a:solidFill>
                  <a:schemeClr val="accent6"/>
                </a:solidFill>
                <a:latin typeface="Arial" panose="020B0604020202020204" pitchFamily="34" charset="0"/>
                <a:cs typeface="Arial" panose="020B0604020202020204" pitchFamily="34" charset="0"/>
              </a:rPr>
              <a:t>An individual with a disability  </a:t>
            </a:r>
            <a:r>
              <a:rPr lang="en-US" altLang="en-US" sz="7200" i="1" dirty="0">
                <a:solidFill>
                  <a:schemeClr val="accent6"/>
                </a:solidFill>
                <a:latin typeface="Arial" panose="020B0604020202020204" pitchFamily="34" charset="0"/>
                <a:cs typeface="Arial" panose="020B0604020202020204" pitchFamily="34" charset="0"/>
              </a:rPr>
              <a:t> </a:t>
            </a:r>
            <a:endParaRPr lang="en-US" altLang="en-US" sz="7200" dirty="0">
              <a:solidFill>
                <a:schemeClr val="accent6"/>
              </a:solidFill>
              <a:latin typeface="Arial" panose="020B0604020202020204" pitchFamily="34" charset="0"/>
              <a:cs typeface="Arial" panose="020B0604020202020204" pitchFamily="34" charset="0"/>
            </a:endParaRPr>
          </a:p>
          <a:p>
            <a:pPr marL="0" indent="0" defTabSz="914400" fontAlgn="base">
              <a:lnSpc>
                <a:spcPct val="120000"/>
              </a:lnSpc>
              <a:spcBef>
                <a:spcPct val="20000"/>
              </a:spcBef>
              <a:spcAft>
                <a:spcPct val="0"/>
              </a:spcAft>
              <a:buClrTx/>
              <a:buNone/>
            </a:pPr>
            <a:endParaRPr lang="en-US" altLang="en-US" sz="7200" dirty="0">
              <a:solidFill>
                <a:schemeClr val="accent6"/>
              </a:solidFill>
              <a:latin typeface="Arial" panose="020B0604020202020204" pitchFamily="34" charset="0"/>
              <a:cs typeface="Arial" panose="020B0604020202020204" pitchFamily="34" charset="0"/>
            </a:endParaRPr>
          </a:p>
          <a:p>
            <a:pPr marL="0" lvl="0" indent="0" defTabSz="914400">
              <a:lnSpc>
                <a:spcPct val="120000"/>
              </a:lnSpc>
              <a:spcBef>
                <a:spcPct val="20000"/>
              </a:spcBef>
              <a:spcAft>
                <a:spcPct val="0"/>
              </a:spcAft>
              <a:buClrTx/>
              <a:buNone/>
            </a:pPr>
            <a:r>
              <a:rPr lang="en-US" altLang="en-US" sz="7200" dirty="0">
                <a:solidFill>
                  <a:schemeClr val="accent6"/>
                </a:solidFill>
                <a:latin typeface="Arial" panose="020B0604020202020204" pitchFamily="34" charset="0"/>
                <a:cs typeface="Arial" panose="020B0604020202020204" pitchFamily="34" charset="0"/>
              </a:rPr>
              <a:t>Examples: A high school dropout. A high school graduate that has a disability. A </a:t>
            </a:r>
            <a:r>
              <a:rPr lang="en-US" altLang="en-US" sz="7200" dirty="0" err="1">
                <a:solidFill>
                  <a:schemeClr val="accent6"/>
                </a:solidFill>
                <a:latin typeface="Arial" panose="020B0604020202020204" pitchFamily="34" charset="0"/>
                <a:cs typeface="Arial" panose="020B0604020202020204" pitchFamily="34" charset="0"/>
              </a:rPr>
              <a:t>HiSET</a:t>
            </a:r>
            <a:r>
              <a:rPr lang="en-US" altLang="en-US" sz="7200" dirty="0">
                <a:solidFill>
                  <a:schemeClr val="accent6"/>
                </a:solidFill>
                <a:latin typeface="Arial" panose="020B0604020202020204" pitchFamily="34" charset="0"/>
                <a:cs typeface="Arial" panose="020B0604020202020204" pitchFamily="34" charset="0"/>
              </a:rPr>
              <a:t> recipient that is an offender. A </a:t>
            </a:r>
            <a:r>
              <a:rPr lang="en-US" altLang="en-US" sz="7200" dirty="0" err="1">
                <a:solidFill>
                  <a:schemeClr val="accent6"/>
                </a:solidFill>
                <a:latin typeface="Arial" panose="020B0604020202020204" pitchFamily="34" charset="0"/>
                <a:cs typeface="Arial" panose="020B0604020202020204" pitchFamily="34" charset="0"/>
              </a:rPr>
              <a:t>HiSET</a:t>
            </a:r>
            <a:r>
              <a:rPr lang="en-US" altLang="en-US" sz="7200" dirty="0">
                <a:solidFill>
                  <a:schemeClr val="accent6"/>
                </a:solidFill>
                <a:latin typeface="Arial" panose="020B0604020202020204" pitchFamily="34" charset="0"/>
                <a:cs typeface="Arial" panose="020B0604020202020204" pitchFamily="34" charset="0"/>
              </a:rPr>
              <a:t> recipient that is pregnant or a parent</a:t>
            </a:r>
          </a:p>
          <a:p>
            <a:pPr marL="0" lvl="0" indent="0" defTabSz="914400" fontAlgn="base">
              <a:lnSpc>
                <a:spcPct val="120000"/>
              </a:lnSpc>
              <a:spcBef>
                <a:spcPts val="1400"/>
              </a:spcBef>
              <a:buClrTx/>
              <a:buNone/>
            </a:pPr>
            <a:r>
              <a:rPr lang="en-US" altLang="en-US" dirty="0">
                <a:latin typeface="Century Gothic"/>
              </a:rPr>
              <a:t>				</a:t>
            </a:r>
          </a:p>
          <a:p>
            <a:endParaRPr lang="en-US" dirty="0"/>
          </a:p>
        </p:txBody>
      </p:sp>
    </p:spTree>
    <p:extLst>
      <p:ext uri="{BB962C8B-B14F-4D97-AF65-F5344CB8AC3E}">
        <p14:creationId xmlns:p14="http://schemas.microsoft.com/office/powerpoint/2010/main" val="516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When </a:t>
            </a:r>
            <a:r>
              <a:rPr lang="en-US" b="1" u="sng" dirty="0">
                <a:solidFill>
                  <a:schemeClr val="bg1"/>
                </a:solidFill>
                <a:latin typeface="Arial" panose="020B0604020202020204" pitchFamily="34" charset="0"/>
                <a:cs typeface="Arial" panose="020B0604020202020204" pitchFamily="34" charset="0"/>
              </a:rPr>
              <a:t>is</a:t>
            </a:r>
            <a:r>
              <a:rPr lang="en-US" dirty="0">
                <a:solidFill>
                  <a:schemeClr val="bg1"/>
                </a:solidFill>
                <a:latin typeface="Arial" panose="020B0604020202020204" pitchFamily="34" charset="0"/>
                <a:cs typeface="Arial" panose="020B0604020202020204" pitchFamily="34" charset="0"/>
              </a:rPr>
              <a:t> low-income an eligibility criteria for OSY? </a:t>
            </a:r>
          </a:p>
        </p:txBody>
      </p:sp>
      <p:sp>
        <p:nvSpPr>
          <p:cNvPr id="4" name="Content Placeholder 3"/>
          <p:cNvSpPr>
            <a:spLocks noGrp="1"/>
          </p:cNvSpPr>
          <p:nvPr>
            <p:ph sz="quarter" idx="10"/>
          </p:nvPr>
        </p:nvSpPr>
        <p:spPr>
          <a:xfrm>
            <a:off x="160866" y="1318292"/>
            <a:ext cx="8717958" cy="4525963"/>
          </a:xfrm>
        </p:spPr>
        <p:txBody>
          <a:bodyPr vert="horz" lIns="91440" tIns="45720" rIns="91440" bIns="45720" rtlCol="0" anchor="t">
            <a:normAutofit fontScale="92500" lnSpcReduction="20000"/>
          </a:bodyPr>
          <a:lstStyle/>
          <a:p>
            <a:pPr marL="0" indent="0" defTabSz="914400" eaLnBrk="0" fontAlgn="base" hangingPunct="0">
              <a:lnSpc>
                <a:spcPct val="100000"/>
              </a:lnSpc>
              <a:spcBef>
                <a:spcPct val="20000"/>
              </a:spcBef>
              <a:spcAft>
                <a:spcPct val="0"/>
              </a:spcAft>
              <a:buClrTx/>
              <a:buNone/>
            </a:pPr>
            <a:r>
              <a:rPr lang="en-US" sz="1900" dirty="0">
                <a:latin typeface="Arial" panose="020B0604020202020204" pitchFamily="34" charset="0"/>
                <a:cs typeface="Arial" panose="020B0604020202020204" pitchFamily="34" charset="0"/>
              </a:rPr>
              <a:t>OSY </a:t>
            </a:r>
            <a:r>
              <a:rPr lang="en-US" sz="1900" u="sng" dirty="0">
                <a:latin typeface="Arial" panose="020B0604020202020204" pitchFamily="34" charset="0"/>
                <a:cs typeface="Arial" panose="020B0604020202020204" pitchFamily="34" charset="0"/>
              </a:rPr>
              <a:t>are</a:t>
            </a:r>
            <a:r>
              <a:rPr lang="en-US" sz="1900" dirty="0">
                <a:latin typeface="Arial" panose="020B0604020202020204" pitchFamily="34" charset="0"/>
                <a:cs typeface="Arial" panose="020B0604020202020204" pitchFamily="34" charset="0"/>
              </a:rPr>
              <a:t> required to be </a:t>
            </a:r>
            <a:r>
              <a:rPr lang="en-US" sz="1900" u="sng" dirty="0">
                <a:latin typeface="Arial" panose="020B0604020202020204" pitchFamily="34" charset="0"/>
                <a:cs typeface="Arial" panose="020B0604020202020204" pitchFamily="34" charset="0"/>
              </a:rPr>
              <a:t>low-income</a:t>
            </a:r>
            <a:r>
              <a:rPr lang="en-US" sz="1900" dirty="0">
                <a:latin typeface="Arial" panose="020B0604020202020204" pitchFamily="34" charset="0"/>
                <a:cs typeface="Arial" panose="020B0604020202020204" pitchFamily="34" charset="0"/>
              </a:rPr>
              <a:t> if they are:  a US citizen or Work Eligible, Not attending school, 16 – 24 years old and meets one of the following criteria: </a:t>
            </a:r>
            <a:endParaRPr lang="en-US" sz="1900" dirty="0">
              <a:solidFill>
                <a:prstClr val="black"/>
              </a:solidFill>
              <a:latin typeface="Arial" panose="020B0604020202020204" pitchFamily="34" charset="0"/>
              <a:cs typeface="Arial" panose="020B0604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900" dirty="0">
              <a:solidFill>
                <a:prstClr val="black"/>
              </a:solidFill>
              <a:latin typeface="Arial" panose="020B0604020202020204" pitchFamily="34" charset="0"/>
              <a:cs typeface="Arial" panose="020B0604020202020204" pitchFamily="34" charset="0"/>
            </a:endParaRPr>
          </a:p>
          <a:p>
            <a:pPr marL="292100" defTabSz="914400" eaLnBrk="0" fontAlgn="base" hangingPunct="0">
              <a:lnSpc>
                <a:spcPct val="100000"/>
              </a:lnSpc>
              <a:spcBef>
                <a:spcPct val="20000"/>
              </a:spcBef>
              <a:spcAft>
                <a:spcPct val="0"/>
              </a:spcAft>
              <a:buClrTx/>
              <a:buFont typeface="Courier New" pitchFamily="49" charset="0"/>
              <a:buChar char="o"/>
            </a:pPr>
            <a:r>
              <a:rPr lang="en-US" sz="1900" dirty="0">
                <a:latin typeface="Arial" panose="020B0604020202020204" pitchFamily="34" charset="0"/>
                <a:cs typeface="Arial" panose="020B0604020202020204" pitchFamily="34" charset="0"/>
              </a:rPr>
              <a:t>High School Graduate/</a:t>
            </a:r>
            <a:r>
              <a:rPr lang="en-US" sz="1900" dirty="0" err="1">
                <a:latin typeface="Arial" panose="020B0604020202020204" pitchFamily="34" charset="0"/>
                <a:cs typeface="Arial" panose="020B0604020202020204" pitchFamily="34" charset="0"/>
              </a:rPr>
              <a:t>HiSET</a:t>
            </a:r>
            <a:r>
              <a:rPr lang="en-US" sz="1900" dirty="0">
                <a:latin typeface="Arial" panose="020B0604020202020204" pitchFamily="34" charset="0"/>
                <a:cs typeface="Arial" panose="020B0604020202020204" pitchFamily="34" charset="0"/>
              </a:rPr>
              <a:t> recipient and basic skills deficient or an English language learner</a:t>
            </a:r>
          </a:p>
          <a:p>
            <a:pPr marL="292100" defTabSz="914400" eaLnBrk="0" fontAlgn="base" hangingPunct="0">
              <a:lnSpc>
                <a:spcPct val="100000"/>
              </a:lnSpc>
              <a:spcBef>
                <a:spcPct val="20000"/>
              </a:spcBef>
              <a:spcAft>
                <a:spcPct val="0"/>
              </a:spcAft>
              <a:buClrTx/>
              <a:buFont typeface="Courier New" pitchFamily="49" charset="0"/>
              <a:buChar char="o"/>
            </a:pPr>
            <a:endParaRPr lang="en-US" sz="1900" dirty="0">
              <a:solidFill>
                <a:prstClr val="black"/>
              </a:solidFill>
              <a:latin typeface="Arial" panose="020B0604020202020204" pitchFamily="34" charset="0"/>
              <a:cs typeface="Arial" panose="020B0604020202020204" pitchFamily="34" charset="0"/>
            </a:endParaRPr>
          </a:p>
          <a:p>
            <a:pPr marL="292100" defTabSz="914400" eaLnBrk="0" fontAlgn="base" hangingPunct="0">
              <a:lnSpc>
                <a:spcPct val="100000"/>
              </a:lnSpc>
              <a:spcBef>
                <a:spcPct val="20000"/>
              </a:spcBef>
              <a:spcAft>
                <a:spcPct val="0"/>
              </a:spcAft>
              <a:buClrTx/>
              <a:buFont typeface="Courier New" pitchFamily="49" charset="0"/>
              <a:buChar char="o"/>
            </a:pPr>
            <a:r>
              <a:rPr lang="en-US" sz="1900" dirty="0">
                <a:latin typeface="Arial" panose="020B0604020202020204" pitchFamily="34" charset="0"/>
                <a:cs typeface="Arial" panose="020B0604020202020204" pitchFamily="34" charset="0"/>
              </a:rPr>
              <a:t>Individual who requires additional assistance to enter or complete an educational program or to secure or hold employment</a:t>
            </a:r>
          </a:p>
          <a:p>
            <a:pPr marL="914400" lvl="2" indent="0" defTabSz="914400" eaLnBrk="0" fontAlgn="base" hangingPunct="0">
              <a:lnSpc>
                <a:spcPct val="100000"/>
              </a:lnSpc>
              <a:spcBef>
                <a:spcPct val="20000"/>
              </a:spcBef>
              <a:spcAft>
                <a:spcPct val="0"/>
              </a:spcAft>
              <a:buClrTx/>
              <a:buNone/>
            </a:pPr>
            <a:endParaRPr lang="en-US" sz="1200" dirty="0">
              <a:solidFill>
                <a:prstClr val="black"/>
              </a:solidFill>
              <a:latin typeface="Arial" panose="020B0604020202020204" pitchFamily="34" charset="0"/>
              <a:cs typeface="Arial" panose="020B0604020202020204" pitchFamily="34" charset="0"/>
            </a:endParaRPr>
          </a:p>
          <a:p>
            <a:pPr marL="0" indent="0" defTabSz="914400" eaLnBrk="0" fontAlgn="base" hangingPunct="0">
              <a:lnSpc>
                <a:spcPct val="100000"/>
              </a:lnSpc>
              <a:spcBef>
                <a:spcPct val="20000"/>
              </a:spcBef>
              <a:spcAft>
                <a:spcPct val="0"/>
              </a:spcAft>
              <a:buClrTx/>
              <a:buNone/>
            </a:pPr>
            <a:r>
              <a:rPr lang="en-US" sz="1900" dirty="0">
                <a:latin typeface="Arial" panose="020B0604020202020204" pitchFamily="34" charset="0"/>
                <a:cs typeface="Arial" panose="020B0604020202020204" pitchFamily="34" charset="0"/>
              </a:rPr>
              <a:t>Examples: </a:t>
            </a:r>
          </a:p>
          <a:p>
            <a:pPr marL="450850" lvl="1" indent="0" defTabSz="914400" eaLnBrk="0" fontAlgn="base" hangingPunct="0">
              <a:lnSpc>
                <a:spcPct val="100000"/>
              </a:lnSpc>
              <a:spcBef>
                <a:spcPct val="20000"/>
              </a:spcBef>
              <a:spcAft>
                <a:spcPct val="0"/>
              </a:spcAft>
              <a:buClrTx/>
              <a:buNone/>
            </a:pPr>
            <a:r>
              <a:rPr lang="en-US" sz="1900" dirty="0">
                <a:latin typeface="Arial" panose="020B0604020202020204" pitchFamily="34" charset="0"/>
                <a:cs typeface="Arial" panose="020B0604020202020204" pitchFamily="34" charset="0"/>
              </a:rPr>
              <a:t>A </a:t>
            </a:r>
            <a:r>
              <a:rPr lang="en-US" sz="1900" dirty="0" err="1">
                <a:latin typeface="Arial" panose="020B0604020202020204" pitchFamily="34" charset="0"/>
                <a:cs typeface="Arial" panose="020B0604020202020204" pitchFamily="34" charset="0"/>
              </a:rPr>
              <a:t>HiSET</a:t>
            </a:r>
            <a:r>
              <a:rPr lang="en-US" sz="1900" dirty="0">
                <a:latin typeface="Arial" panose="020B0604020202020204" pitchFamily="34" charset="0"/>
                <a:cs typeface="Arial" panose="020B0604020202020204" pitchFamily="34" charset="0"/>
              </a:rPr>
              <a:t> recipient that is an English language learner and does not have any of the other 7 OSY barriers. </a:t>
            </a:r>
          </a:p>
          <a:p>
            <a:pPr marL="450850" lvl="1" indent="0" defTabSz="914400" eaLnBrk="0" fontAlgn="base" hangingPunct="0">
              <a:lnSpc>
                <a:spcPct val="100000"/>
              </a:lnSpc>
              <a:spcBef>
                <a:spcPct val="20000"/>
              </a:spcBef>
              <a:spcAft>
                <a:spcPct val="0"/>
              </a:spcAft>
              <a:buClrTx/>
              <a:buNone/>
            </a:pPr>
            <a:endParaRPr lang="en-US" sz="1900" dirty="0">
              <a:solidFill>
                <a:prstClr val="black"/>
              </a:solidFill>
              <a:latin typeface="Arial" panose="020B0604020202020204" pitchFamily="34" charset="0"/>
              <a:cs typeface="Arial" panose="020B0604020202020204" pitchFamily="34" charset="0"/>
            </a:endParaRPr>
          </a:p>
          <a:p>
            <a:pPr marL="450850" lvl="1" indent="0" defTabSz="914400" eaLnBrk="0" fontAlgn="base" hangingPunct="0">
              <a:lnSpc>
                <a:spcPct val="100000"/>
              </a:lnSpc>
              <a:spcBef>
                <a:spcPct val="20000"/>
              </a:spcBef>
              <a:spcAft>
                <a:spcPct val="0"/>
              </a:spcAft>
              <a:buClrTx/>
              <a:buNone/>
            </a:pPr>
            <a:r>
              <a:rPr lang="en-US" sz="1900" dirty="0">
                <a:latin typeface="Arial" panose="020B0604020202020204" pitchFamily="34" charset="0"/>
                <a:cs typeface="Arial" panose="020B0604020202020204" pitchFamily="34" charset="0"/>
              </a:rPr>
              <a:t>A high school graduate or a </a:t>
            </a:r>
            <a:r>
              <a:rPr lang="en-US" sz="1900" dirty="0" err="1">
                <a:latin typeface="Arial" panose="020B0604020202020204" pitchFamily="34" charset="0"/>
                <a:cs typeface="Arial" panose="020B0604020202020204" pitchFamily="34" charset="0"/>
              </a:rPr>
              <a:t>HiSET</a:t>
            </a:r>
            <a:r>
              <a:rPr lang="en-US" sz="1900" dirty="0">
                <a:latin typeface="Arial" panose="020B0604020202020204" pitchFamily="34" charset="0"/>
                <a:cs typeface="Arial" panose="020B0604020202020204" pitchFamily="34" charset="0"/>
              </a:rPr>
              <a:t> recipient that is not basic skills deficient or an English language learner and does not have any of the other 7 OSY barriers but meets the locally defined definition of a youth requiring additional assistance. </a:t>
            </a:r>
          </a:p>
          <a:p>
            <a:endParaRPr lang="en-US" sz="1900" dirty="0"/>
          </a:p>
        </p:txBody>
      </p:sp>
    </p:spTree>
    <p:extLst>
      <p:ext uri="{BB962C8B-B14F-4D97-AF65-F5344CB8AC3E}">
        <p14:creationId xmlns:p14="http://schemas.microsoft.com/office/powerpoint/2010/main" val="18874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chemeClr val="bg1"/>
                </a:solidFill>
                <a:latin typeface="Arial" panose="020B0604020202020204" pitchFamily="34" charset="0"/>
                <a:cs typeface="Arial" panose="020B0604020202020204" pitchFamily="34" charset="0"/>
              </a:rPr>
              <a:t>In School Youth Eligibility</a:t>
            </a:r>
            <a:endParaRPr lang="en-US"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223651"/>
                </a:solidFill>
                <a:latin typeface="Arial" panose="020B0604020202020204" pitchFamily="34" charset="0"/>
                <a:cs typeface="Arial" panose="020B0604020202020204" pitchFamily="34" charset="0"/>
              </a:rPr>
              <a:t>US Citizenship or Work Eligible, Selective Service Compliant, In School, 14 – 21 years old, Low Income and one or more of the following barriers:</a:t>
            </a:r>
            <a:endParaRPr lang="en-US" sz="1800" dirty="0">
              <a:latin typeface="Arial" panose="020B0604020202020204" pitchFamily="34" charset="0"/>
              <a:ea typeface="Calibri"/>
              <a:cs typeface="Arial" panose="020B0604020202020204" pitchFamily="34" charset="0"/>
            </a:endParaRP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Basic skills deficient</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English language learner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An offender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Homeless individual, a homeless child or youth, or a runaway</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In foster care or has aged out of the foster care system</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Pregnant or parenting</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Individual with a Disability </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Arial" panose="020B0604020202020204" pitchFamily="34" charset="0"/>
                <a:cs typeface="Arial" panose="020B0604020202020204" pitchFamily="34" charset="0"/>
              </a:rPr>
              <a:t>Requires additional assistance to enter or </a:t>
            </a:r>
            <a:br>
              <a:rPr lang="en-US" altLang="en-US" sz="1800" dirty="0">
                <a:latin typeface="Arial" panose="020B0604020202020204" pitchFamily="34" charset="0"/>
                <a:cs typeface="Arial" panose="020B0604020202020204" pitchFamily="34" charset="0"/>
              </a:rPr>
            </a:br>
            <a:r>
              <a:rPr lang="en-US" altLang="en-US" sz="1800" dirty="0">
                <a:solidFill>
                  <a:srgbClr val="223651"/>
                </a:solidFill>
                <a:latin typeface="Arial" panose="020B0604020202020204" pitchFamily="34" charset="0"/>
                <a:cs typeface="Arial" panose="020B0604020202020204" pitchFamily="34" charset="0"/>
              </a:rPr>
              <a:t>complete an educational program or to secure or hold employment</a:t>
            </a:r>
          </a:p>
          <a:p>
            <a:pPr marL="914400" lvl="2" indent="0" defTabSz="914400" fontAlgn="base">
              <a:lnSpc>
                <a:spcPct val="100000"/>
              </a:lnSpc>
              <a:spcBef>
                <a:spcPct val="20000"/>
              </a:spcBef>
              <a:spcAft>
                <a:spcPct val="0"/>
              </a:spcAft>
              <a:buClrTx/>
              <a:buNone/>
            </a:pPr>
            <a:r>
              <a:rPr lang="en-US" altLang="en-US" sz="1800" dirty="0">
                <a:solidFill>
                  <a:srgbClr val="223651"/>
                </a:solidFill>
                <a:latin typeface="Arial" panose="020B0604020202020204" pitchFamily="34" charset="0"/>
                <a:cs typeface="Arial" panose="020B0604020202020204" pitchFamily="34" charset="0"/>
              </a:rPr>
              <a:t>(</a:t>
            </a:r>
            <a:r>
              <a:rPr lang="en-US" altLang="en-US" sz="1800" i="1" dirty="0">
                <a:solidFill>
                  <a:srgbClr val="223651"/>
                </a:solidFill>
                <a:latin typeface="Arial" panose="020B0604020202020204" pitchFamily="34" charset="0"/>
                <a:cs typeface="Arial" panose="020B0604020202020204" pitchFamily="34" charset="0"/>
              </a:rPr>
              <a:t>not more than 5% allowed</a:t>
            </a:r>
            <a:r>
              <a:rPr lang="en-US" altLang="en-US" sz="1800" dirty="0">
                <a:solidFill>
                  <a:srgbClr val="223651"/>
                </a:solidFill>
                <a:latin typeface="Arial" panose="020B0604020202020204" pitchFamily="34" charset="0"/>
                <a:cs typeface="Arial" panose="020B0604020202020204" pitchFamily="34" charset="0"/>
              </a:rPr>
              <a:t> using this item)</a:t>
            </a:r>
          </a:p>
          <a:p>
            <a:pPr marL="0" indent="0">
              <a:buNone/>
            </a:pPr>
            <a:endParaRPr lang="en-US" dirty="0">
              <a:ea typeface="Calibri"/>
              <a:cs typeface="Calibri"/>
            </a:endParaRPr>
          </a:p>
        </p:txBody>
      </p:sp>
    </p:spTree>
    <p:extLst>
      <p:ext uri="{BB962C8B-B14F-4D97-AF65-F5344CB8AC3E}">
        <p14:creationId xmlns:p14="http://schemas.microsoft.com/office/powerpoint/2010/main" val="461828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331693" cy="954348"/>
          </a:xfrm>
        </p:spPr>
        <p:txBody>
          <a:bodyPr/>
          <a:lstStyle/>
          <a:p>
            <a:r>
              <a:rPr lang="en-US" altLang="en-US" dirty="0">
                <a:solidFill>
                  <a:schemeClr val="bg1"/>
                </a:solidFill>
                <a:latin typeface="Arial" panose="020B0604020202020204" pitchFamily="34" charset="0"/>
                <a:cs typeface="Arial" panose="020B0604020202020204" pitchFamily="34" charset="0"/>
              </a:rPr>
              <a:t>What is Low Income for WIOA?</a:t>
            </a:r>
            <a:endParaRPr lang="en-US" u="sng"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457200" y="1282047"/>
            <a:ext cx="8229600" cy="4881009"/>
          </a:xfrm>
        </p:spPr>
        <p:txBody>
          <a:bodyPr vert="horz" lIns="91440" tIns="45720" rIns="91440" bIns="45720" rtlCol="0" anchor="t">
            <a:noAutofit/>
          </a:bodyPr>
          <a:lstStyle/>
          <a:p>
            <a:pPr marL="0" lvl="0" indent="0" defTabSz="914400" fontAlgn="base">
              <a:lnSpc>
                <a:spcPct val="100000"/>
              </a:lnSpc>
              <a:spcBef>
                <a:spcPct val="20000"/>
              </a:spcBef>
              <a:spcAft>
                <a:spcPct val="0"/>
              </a:spcAft>
              <a:buClrTx/>
              <a:buNone/>
            </a:pPr>
            <a:r>
              <a:rPr lang="en-US" altLang="en-US" sz="1800" dirty="0">
                <a:solidFill>
                  <a:prstClr val="black"/>
                </a:solidFill>
                <a:latin typeface="Arial" panose="020B0604020202020204" pitchFamily="34" charset="0"/>
                <a:cs typeface="Arial" panose="020B0604020202020204" pitchFamily="34" charset="0"/>
              </a:rPr>
              <a:t>A WIOA youth participant will be considered </a:t>
            </a:r>
            <a:r>
              <a:rPr lang="en-US" altLang="en-US" sz="1800" u="sng" dirty="0">
                <a:solidFill>
                  <a:prstClr val="black"/>
                </a:solidFill>
                <a:latin typeface="Arial" panose="020B0604020202020204" pitchFamily="34" charset="0"/>
                <a:cs typeface="Arial" panose="020B0604020202020204" pitchFamily="34" charset="0"/>
              </a:rPr>
              <a:t>Low Income </a:t>
            </a:r>
            <a:r>
              <a:rPr lang="en-US" altLang="en-US" sz="1800" dirty="0">
                <a:solidFill>
                  <a:prstClr val="black"/>
                </a:solidFill>
                <a:latin typeface="Arial" panose="020B0604020202020204" pitchFamily="34" charset="0"/>
                <a:cs typeface="Arial" panose="020B0604020202020204" pitchFamily="34" charset="0"/>
              </a:rPr>
              <a:t>if any of the following are true:</a:t>
            </a:r>
            <a:endParaRPr lang="en-US" sz="1800" dirty="0">
              <a:solidFill>
                <a:prstClr val="black"/>
              </a:solidFill>
              <a:latin typeface="Arial" panose="020B0604020202020204" pitchFamily="34" charset="0"/>
              <a:ea typeface="Calibri"/>
              <a:cs typeface="Arial" panose="020B0604020202020204" pitchFamily="34" charset="0"/>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Arial" panose="020B0604020202020204" pitchFamily="34" charset="0"/>
                <a:cs typeface="Arial" panose="020B0604020202020204" pitchFamily="34" charset="0"/>
              </a:rPr>
              <a:t>They are receiving public assistance (TAFDC, EAEDC, SNAP, SSI)</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dirty="0">
              <a:solidFill>
                <a:prstClr val="black"/>
              </a:solidFill>
              <a:latin typeface="Arial" panose="020B0604020202020204" pitchFamily="34" charset="0"/>
              <a:cs typeface="Arial" panose="020B0604020202020204" pitchFamily="34" charset="0"/>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Arial" panose="020B0604020202020204" pitchFamily="34" charset="0"/>
                <a:cs typeface="Arial" panose="020B0604020202020204" pitchFamily="34" charset="0"/>
              </a:rPr>
              <a:t>Their family income is at or below 70% of the Lower Living Standard (LLS)</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Arial" panose="020B0604020202020204" pitchFamily="34" charset="0"/>
                <a:cs typeface="Arial" panose="020B0604020202020204" pitchFamily="34" charset="0"/>
              </a:rPr>
              <a:t>(or below Poverty Line for family of one (1))</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Arial" panose="020B0604020202020204" pitchFamily="34" charset="0"/>
              <a:cs typeface="Arial" panose="020B0604020202020204" pitchFamily="34" charset="0"/>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Arial" panose="020B0604020202020204" pitchFamily="34" charset="0"/>
                <a:cs typeface="Arial" panose="020B0604020202020204" pitchFamily="34" charset="0"/>
              </a:rPr>
              <a:t>They reside in a </a:t>
            </a:r>
            <a:r>
              <a:rPr lang="en-US" altLang="en-US" sz="1800" i="1" dirty="0">
                <a:solidFill>
                  <a:prstClr val="black"/>
                </a:solidFill>
                <a:latin typeface="Arial" panose="020B0604020202020204" pitchFamily="34" charset="0"/>
                <a:cs typeface="Arial" panose="020B0604020202020204" pitchFamily="34" charset="0"/>
              </a:rPr>
              <a:t>High Poverty Area </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i="1" dirty="0">
              <a:solidFill>
                <a:prstClr val="black"/>
              </a:solidFill>
              <a:latin typeface="Arial" panose="020B0604020202020204" pitchFamily="34" charset="0"/>
              <a:cs typeface="Arial" panose="020B0604020202020204" pitchFamily="34" charset="0"/>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Arial" panose="020B0604020202020204" pitchFamily="34" charset="0"/>
                <a:cs typeface="Arial" panose="020B0604020202020204" pitchFamily="34" charset="0"/>
              </a:rPr>
              <a:t>They have any of the following barriers: </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Arial" panose="020B0604020202020204" pitchFamily="34" charset="0"/>
                <a:cs typeface="Arial" panose="020B0604020202020204" pitchFamily="34" charset="0"/>
              </a:rPr>
              <a:t>Homeless or Runaway (as defined in McKinney Act)</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Arial" panose="020B0604020202020204" pitchFamily="34" charset="0"/>
                <a:cs typeface="Arial" panose="020B0604020202020204" pitchFamily="34" charset="0"/>
              </a:rPr>
              <a:t>Foster Care</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Arial" panose="020B0604020202020204" pitchFamily="34" charset="0"/>
                <a:cs typeface="Arial" panose="020B0604020202020204" pitchFamily="34" charset="0"/>
              </a:rPr>
              <a:t>They are </a:t>
            </a:r>
            <a:r>
              <a:rPr lang="en-US" altLang="en-US" sz="1800" b="1" i="1" dirty="0">
                <a:solidFill>
                  <a:prstClr val="black"/>
                </a:solidFill>
                <a:latin typeface="Arial" panose="020B0604020202020204" pitchFamily="34" charset="0"/>
                <a:cs typeface="Arial" panose="020B0604020202020204" pitchFamily="34" charset="0"/>
              </a:rPr>
              <a:t>in school </a:t>
            </a:r>
            <a:r>
              <a:rPr lang="en-US" altLang="en-US" sz="1800" dirty="0">
                <a:solidFill>
                  <a:prstClr val="black"/>
                </a:solidFill>
                <a:latin typeface="Arial" panose="020B0604020202020204" pitchFamily="34" charset="0"/>
                <a:cs typeface="Arial" panose="020B0604020202020204" pitchFamily="34" charset="0"/>
              </a:rPr>
              <a:t>and on a free or reduced lunch program  </a:t>
            </a:r>
            <a:endParaRPr lang="en-US" altLang="en-US" sz="1800" b="1" dirty="0">
              <a:solidFill>
                <a:prstClr val="black"/>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948975117"/>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6151f0571e7ae9a1eae29ca63b11f22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73640304bb77ae64b651e328f036bc53"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Props1.xml><?xml version="1.0" encoding="utf-8"?>
<ds:datastoreItem xmlns:ds="http://schemas.openxmlformats.org/officeDocument/2006/customXml" ds:itemID="{43E3BE99-D9EF-4DDB-9A44-6B7C899D9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B6F58D-DE44-40EB-A1B9-E326BEC359DE}">
  <ds:schemaRefs>
    <ds:schemaRef ds:uri="http://schemas.microsoft.com/sharepoint/v3/contenttype/forms"/>
  </ds:schemaRefs>
</ds:datastoreItem>
</file>

<file path=customXml/itemProps3.xml><?xml version="1.0" encoding="utf-8"?>
<ds:datastoreItem xmlns:ds="http://schemas.openxmlformats.org/officeDocument/2006/customXml" ds:itemID="{9DC3E8B1-4D37-4410-9E95-DB4F53C94393}">
  <ds:schemaRefs>
    <ds:schemaRef ds:uri="f8197ce3-f327-445f-9ae6-74b08f5a20a9"/>
    <ds:schemaRef ds:uri="http://schemas.microsoft.com/office/2006/documentManagement/types"/>
    <ds:schemaRef ds:uri="http://schemas.microsoft.com/office/2006/metadata/properties"/>
    <ds:schemaRef ds:uri="69eef59b-4fb6-4551-80fa-880d5adf8c10"/>
    <ds:schemaRef ds:uri="http://schemas.microsoft.com/office/infopath/2007/PartnerControls"/>
    <ds:schemaRef ds:uri="http://www.w3.org/XML/1998/namespace"/>
    <ds:schemaRef ds:uri="http://schemas.openxmlformats.org/package/2006/metadata/core-properties"/>
    <ds:schemaRef ds:uri="http://purl.org/dc/terms/"/>
    <ds:schemaRef ds:uri="http://purl.org/dc/dcmitype/"/>
    <ds:schemaRef ds:uri="http://purl.org/dc/elements/1.1/"/>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11289</TotalTime>
  <Words>4875</Words>
  <Application>Microsoft Office PowerPoint</Application>
  <PresentationFormat>On-screen Show (4:3)</PresentationFormat>
  <Paragraphs>482</Paragraphs>
  <Slides>42</Slides>
  <Notes>32</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Office Theme</vt:lpstr>
      <vt:lpstr>Housekeeping</vt:lpstr>
      <vt:lpstr>WIOA Title I  Youth Program</vt:lpstr>
      <vt:lpstr>Topics </vt:lpstr>
      <vt:lpstr>Importance of the Workforce Innovation and Opportunity Act </vt:lpstr>
      <vt:lpstr>Out of School Youth Eligibility</vt:lpstr>
      <vt:lpstr>When is low-income not an eligibility criteria for OSY?</vt:lpstr>
      <vt:lpstr>When is low-income an eligibility criteria for OSY? </vt:lpstr>
      <vt:lpstr>In School Youth Eligibility</vt:lpstr>
      <vt:lpstr>What is Low Income for WIOA?</vt:lpstr>
      <vt:lpstr>Low-Income status for youth can also be determined by the following:  </vt:lpstr>
      <vt:lpstr>Low Income Exception (5% Window Eligibility)</vt:lpstr>
      <vt:lpstr>Source Documentation </vt:lpstr>
      <vt:lpstr>WIOA Eligibility Documentation in a Virtual Environment - 100 DCS 18.111</vt:lpstr>
      <vt:lpstr>Applicant Statement</vt:lpstr>
      <vt:lpstr>Examples of Acceptable  Source Documentation  </vt:lpstr>
      <vt:lpstr>WIOA Youth Program Provisions </vt:lpstr>
      <vt:lpstr>WIOA Youth Program Provisions continued</vt:lpstr>
      <vt:lpstr>WIOA Youth Program Provisions Stipends</vt:lpstr>
      <vt:lpstr>Enrollment </vt:lpstr>
      <vt:lpstr>Assessments</vt:lpstr>
      <vt:lpstr>Assessment - Tools</vt:lpstr>
      <vt:lpstr>Individual Service Strategy Plan (ISS)</vt:lpstr>
      <vt:lpstr>ISS Development </vt:lpstr>
      <vt:lpstr>Youth ISS in MOSES – Goals Tab</vt:lpstr>
      <vt:lpstr>Youth ISS in MOSES – Assessment Tab</vt:lpstr>
      <vt:lpstr>Enrollment in Program Service Elements </vt:lpstr>
      <vt:lpstr>MOSES </vt:lpstr>
      <vt:lpstr>Correct Use of Blue/Bold Services to Protect Against Auto-Exit </vt:lpstr>
      <vt:lpstr>Incorrect Use of Blue/Bold Services to Keep a Youth from Auto-Exiting </vt:lpstr>
      <vt:lpstr>WIOA Program Elements  All youth must have access to the 14 WIOA program service elements</vt:lpstr>
      <vt:lpstr>WIOA Program Elements Page 2</vt:lpstr>
      <vt:lpstr>WIOA Program Elements Page 3</vt:lpstr>
      <vt:lpstr>WIOA Program Elements Page 4</vt:lpstr>
      <vt:lpstr>Adding A Program Element As A Service</vt:lpstr>
      <vt:lpstr>Adding A Program Element As A Course</vt:lpstr>
      <vt:lpstr>WIOA Career Pathway</vt:lpstr>
      <vt:lpstr>Career Pathway Concept using a customer centered design approach </vt:lpstr>
      <vt:lpstr>Identify Appropriate Career Pathways </vt:lpstr>
      <vt:lpstr>Leveraging Partner Programs</vt:lpstr>
      <vt:lpstr>Youth Service Delivery Framework </vt:lpstr>
      <vt:lpstr>Questions </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1308</cp:revision>
  <cp:lastPrinted>2019-12-10T15:56:46Z</cp:lastPrinted>
  <dcterms:created xsi:type="dcterms:W3CDTF">2018-04-17T17:15:10Z</dcterms:created>
  <dcterms:modified xsi:type="dcterms:W3CDTF">2026-07-30T15:46:37Z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