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8" r:id="rId1"/>
  </p:sldMasterIdLst>
  <p:notesMasterIdLst>
    <p:notesMasterId r:id="rId44"/>
  </p:notesMasterIdLst>
  <p:handoutMasterIdLst>
    <p:handoutMasterId r:id="rId45"/>
  </p:handoutMasterIdLst>
  <p:sldIdLst>
    <p:sldId id="779" r:id="rId2"/>
    <p:sldId id="780" r:id="rId3"/>
    <p:sldId id="781" r:id="rId4"/>
    <p:sldId id="782" r:id="rId5"/>
    <p:sldId id="783" r:id="rId6"/>
    <p:sldId id="784" r:id="rId7"/>
    <p:sldId id="785" r:id="rId8"/>
    <p:sldId id="786" r:id="rId9"/>
    <p:sldId id="787" r:id="rId10"/>
    <p:sldId id="788" r:id="rId11"/>
    <p:sldId id="804" r:id="rId12"/>
    <p:sldId id="792" r:id="rId13"/>
    <p:sldId id="800" r:id="rId14"/>
    <p:sldId id="801" r:id="rId15"/>
    <p:sldId id="802" r:id="rId16"/>
    <p:sldId id="794" r:id="rId17"/>
    <p:sldId id="796" r:id="rId18"/>
    <p:sldId id="798" r:id="rId19"/>
    <p:sldId id="797" r:id="rId20"/>
    <p:sldId id="805" r:id="rId21"/>
    <p:sldId id="758" r:id="rId22"/>
    <p:sldId id="745" r:id="rId23"/>
    <p:sldId id="748" r:id="rId24"/>
    <p:sldId id="778" r:id="rId25"/>
    <p:sldId id="752" r:id="rId26"/>
    <p:sldId id="747" r:id="rId27"/>
    <p:sldId id="754" r:id="rId28"/>
    <p:sldId id="749" r:id="rId29"/>
    <p:sldId id="806" r:id="rId30"/>
    <p:sldId id="753" r:id="rId31"/>
    <p:sldId id="807" r:id="rId32"/>
    <p:sldId id="770" r:id="rId33"/>
    <p:sldId id="751" r:id="rId34"/>
    <p:sldId id="772" r:id="rId35"/>
    <p:sldId id="773" r:id="rId36"/>
    <p:sldId id="755" r:id="rId37"/>
    <p:sldId id="766" r:id="rId38"/>
    <p:sldId id="768" r:id="rId39"/>
    <p:sldId id="774" r:id="rId40"/>
    <p:sldId id="777" r:id="rId41"/>
    <p:sldId id="776" r:id="rId42"/>
    <p:sldId id="803" r:id="rId4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66"/>
    <a:srgbClr val="FFFFC1"/>
    <a:srgbClr val="66CCFF"/>
    <a:srgbClr val="000066"/>
    <a:srgbClr val="33CC33"/>
    <a:srgbClr val="006600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3" autoAdjust="0"/>
    <p:restoredTop sz="94803" autoAdjust="0"/>
  </p:normalViewPr>
  <p:slideViewPr>
    <p:cSldViewPr>
      <p:cViewPr>
        <p:scale>
          <a:sx n="90" d="100"/>
          <a:sy n="90" d="100"/>
        </p:scale>
        <p:origin x="-2244" y="-5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slide" Target="slides/slide14.xml"/>
  <Relationship Id="rId16" Type="http://schemas.openxmlformats.org/officeDocument/2006/relationships/slide" Target="slides/slide15.xml"/>
  <Relationship Id="rId17" Type="http://schemas.openxmlformats.org/officeDocument/2006/relationships/slide" Target="slides/slide16.xml"/>
  <Relationship Id="rId18" Type="http://schemas.openxmlformats.org/officeDocument/2006/relationships/slide" Target="slides/slide17.xml"/>
  <Relationship Id="rId19" Type="http://schemas.openxmlformats.org/officeDocument/2006/relationships/slide" Target="slides/slide18.xml"/>
  <Relationship Id="rId2" Type="http://schemas.openxmlformats.org/officeDocument/2006/relationships/slide" Target="slides/slide1.xml"/>
  <Relationship Id="rId20" Type="http://schemas.openxmlformats.org/officeDocument/2006/relationships/slide" Target="slides/slide19.xml"/>
  <Relationship Id="rId21" Type="http://schemas.openxmlformats.org/officeDocument/2006/relationships/slide" Target="slides/slide20.xml"/>
  <Relationship Id="rId22" Type="http://schemas.openxmlformats.org/officeDocument/2006/relationships/slide" Target="slides/slide21.xml"/>
  <Relationship Id="rId23" Type="http://schemas.openxmlformats.org/officeDocument/2006/relationships/slide" Target="slides/slide22.xml"/>
  <Relationship Id="rId24" Type="http://schemas.openxmlformats.org/officeDocument/2006/relationships/slide" Target="slides/slide23.xml"/>
  <Relationship Id="rId25" Type="http://schemas.openxmlformats.org/officeDocument/2006/relationships/slide" Target="slides/slide24.xml"/>
  <Relationship Id="rId26" Type="http://schemas.openxmlformats.org/officeDocument/2006/relationships/slide" Target="slides/slide25.xml"/>
  <Relationship Id="rId27" Type="http://schemas.openxmlformats.org/officeDocument/2006/relationships/slide" Target="slides/slide26.xml"/>
  <Relationship Id="rId28" Type="http://schemas.openxmlformats.org/officeDocument/2006/relationships/slide" Target="slides/slide27.xml"/>
  <Relationship Id="rId29" Type="http://schemas.openxmlformats.org/officeDocument/2006/relationships/slide" Target="slides/slide28.xml"/>
  <Relationship Id="rId3" Type="http://schemas.openxmlformats.org/officeDocument/2006/relationships/slide" Target="slides/slide2.xml"/>
  <Relationship Id="rId30" Type="http://schemas.openxmlformats.org/officeDocument/2006/relationships/slide" Target="slides/slide29.xml"/>
  <Relationship Id="rId31" Type="http://schemas.openxmlformats.org/officeDocument/2006/relationships/slide" Target="slides/slide30.xml"/>
  <Relationship Id="rId32" Type="http://schemas.openxmlformats.org/officeDocument/2006/relationships/slide" Target="slides/slide31.xml"/>
  <Relationship Id="rId33" Type="http://schemas.openxmlformats.org/officeDocument/2006/relationships/slide" Target="slides/slide32.xml"/>
  <Relationship Id="rId34" Type="http://schemas.openxmlformats.org/officeDocument/2006/relationships/slide" Target="slides/slide33.xml"/>
  <Relationship Id="rId35" Type="http://schemas.openxmlformats.org/officeDocument/2006/relationships/slide" Target="slides/slide34.xml"/>
  <Relationship Id="rId36" Type="http://schemas.openxmlformats.org/officeDocument/2006/relationships/slide" Target="slides/slide35.xml"/>
  <Relationship Id="rId37" Type="http://schemas.openxmlformats.org/officeDocument/2006/relationships/slide" Target="slides/slide36.xml"/>
  <Relationship Id="rId38" Type="http://schemas.openxmlformats.org/officeDocument/2006/relationships/slide" Target="slides/slide37.xml"/>
  <Relationship Id="rId39" Type="http://schemas.openxmlformats.org/officeDocument/2006/relationships/slide" Target="slides/slide38.xml"/>
  <Relationship Id="rId4" Type="http://schemas.openxmlformats.org/officeDocument/2006/relationships/slide" Target="slides/slide3.xml"/>
  <Relationship Id="rId40" Type="http://schemas.openxmlformats.org/officeDocument/2006/relationships/slide" Target="slides/slide39.xml"/>
  <Relationship Id="rId41" Type="http://schemas.openxmlformats.org/officeDocument/2006/relationships/slide" Target="slides/slide40.xml"/>
  <Relationship Id="rId42" Type="http://schemas.openxmlformats.org/officeDocument/2006/relationships/slide" Target="slides/slide41.xml"/>
  <Relationship Id="rId43" Type="http://schemas.openxmlformats.org/officeDocument/2006/relationships/slide" Target="slides/slide42.xml"/>
  <Relationship Id="rId44" Type="http://schemas.openxmlformats.org/officeDocument/2006/relationships/notesMaster" Target="notesMasters/notesMaster1.xml"/>
  <Relationship Id="rId45" Type="http://schemas.openxmlformats.org/officeDocument/2006/relationships/handoutMaster" Target="handoutMasters/handoutMaster1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heme" Target="theme/theme1.xml"/>
  <Relationship Id="rId49" Type="http://schemas.openxmlformats.org/officeDocument/2006/relationships/tableStyles" Target="tableStyles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04E8DA-E09D-46BD-9074-639F2DFC1B62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DAA987-CFE1-44DF-9CD1-3CA00CDF51C0}">
      <dgm:prSet phldrT="[Text]" custT="1"/>
      <dgm:spPr/>
      <dgm:t>
        <a:bodyPr/>
        <a:lstStyle/>
        <a:p>
          <a:r>
            <a:rPr lang="en-US" sz="1000" dirty="0" smtClean="0">
              <a:latin typeface="+mj-lt"/>
            </a:rPr>
            <a:t>Career services, training services, support services, individual employment plans, business services </a:t>
          </a:r>
          <a:endParaRPr lang="en-US" sz="1000" dirty="0">
            <a:latin typeface="+mj-lt"/>
          </a:endParaRPr>
        </a:p>
      </dgm:t>
    </dgm:pt>
    <dgm:pt modelId="{225FF1E7-E6C3-4F69-994C-F5CEAD423BCE}" type="parTrans" cxnId="{12C115B8-FB38-45DB-ADC8-6840555CAC39}">
      <dgm:prSet/>
      <dgm:spPr/>
      <dgm:t>
        <a:bodyPr/>
        <a:lstStyle/>
        <a:p>
          <a:endParaRPr lang="en-US"/>
        </a:p>
      </dgm:t>
    </dgm:pt>
    <dgm:pt modelId="{A849010F-61CD-42FB-8A54-68313FA2694C}" type="sibTrans" cxnId="{12C115B8-FB38-45DB-ADC8-6840555CAC39}">
      <dgm:prSet/>
      <dgm:spPr/>
      <dgm:t>
        <a:bodyPr/>
        <a:lstStyle/>
        <a:p>
          <a:endParaRPr lang="en-US"/>
        </a:p>
      </dgm:t>
    </dgm:pt>
    <dgm:pt modelId="{005682D3-C6F8-4C25-9324-D29B47296DE1}">
      <dgm:prSet phldrT="[Text]" custT="1"/>
      <dgm:spPr/>
      <dgm:t>
        <a:bodyPr/>
        <a:lstStyle/>
        <a:p>
          <a:r>
            <a:rPr lang="en-US" sz="1000" dirty="0" smtClean="0">
              <a:latin typeface="+mj-lt"/>
            </a:rPr>
            <a:t>WIOA Title I Adult, Youth Dislocated Worker </a:t>
          </a:r>
          <a:endParaRPr lang="en-US" sz="1000" dirty="0">
            <a:latin typeface="+mj-lt"/>
          </a:endParaRPr>
        </a:p>
      </dgm:t>
    </dgm:pt>
    <dgm:pt modelId="{3DC852A1-1C18-4BA4-88C0-3C63EA50A450}" type="parTrans" cxnId="{D63F3C40-BCAB-4927-91D7-DA1DFD365C64}">
      <dgm:prSet/>
      <dgm:spPr/>
      <dgm:t>
        <a:bodyPr/>
        <a:lstStyle/>
        <a:p>
          <a:endParaRPr lang="en-US"/>
        </a:p>
      </dgm:t>
    </dgm:pt>
    <dgm:pt modelId="{B9FFA9C1-5095-4318-A8E2-27E0767B4456}" type="sibTrans" cxnId="{D63F3C40-BCAB-4927-91D7-DA1DFD365C64}">
      <dgm:prSet/>
      <dgm:spPr/>
      <dgm:t>
        <a:bodyPr/>
        <a:lstStyle/>
        <a:p>
          <a:endParaRPr lang="en-US"/>
        </a:p>
      </dgm:t>
    </dgm:pt>
    <dgm:pt modelId="{867DCE2A-5700-4372-A777-44B4F492817C}">
      <dgm:prSet phldrT="[Text]" custT="1"/>
      <dgm:spPr/>
      <dgm:t>
        <a:bodyPr/>
        <a:lstStyle/>
        <a:p>
          <a:r>
            <a:rPr lang="en-US" sz="1000" dirty="0" smtClean="0">
              <a:latin typeface="+mj-lt"/>
            </a:rPr>
            <a:t>Adult education &amp; literacy, digital literacy, workforce preparation, individual education plans </a:t>
          </a:r>
          <a:endParaRPr lang="en-US" sz="1000" dirty="0">
            <a:latin typeface="+mj-lt"/>
          </a:endParaRPr>
        </a:p>
      </dgm:t>
    </dgm:pt>
    <dgm:pt modelId="{B0F79974-0112-435E-A103-408F6DEB226F}" type="parTrans" cxnId="{5AB1D30E-3400-4540-B8AA-78383F5C6A60}">
      <dgm:prSet/>
      <dgm:spPr/>
      <dgm:t>
        <a:bodyPr/>
        <a:lstStyle/>
        <a:p>
          <a:endParaRPr lang="en-US"/>
        </a:p>
      </dgm:t>
    </dgm:pt>
    <dgm:pt modelId="{8F866BC1-961B-413C-A461-C6CC87934F9A}" type="sibTrans" cxnId="{5AB1D30E-3400-4540-B8AA-78383F5C6A60}">
      <dgm:prSet/>
      <dgm:spPr/>
      <dgm:t>
        <a:bodyPr/>
        <a:lstStyle/>
        <a:p>
          <a:endParaRPr lang="en-US"/>
        </a:p>
      </dgm:t>
    </dgm:pt>
    <dgm:pt modelId="{5A13911E-B697-4CF4-B626-B6CBE2DF3C51}">
      <dgm:prSet phldrT="[Text]" custT="1"/>
      <dgm:spPr/>
      <dgm:t>
        <a:bodyPr/>
        <a:lstStyle/>
        <a:p>
          <a:r>
            <a:rPr lang="en-US" sz="1000" dirty="0" smtClean="0">
              <a:latin typeface="+mj-lt"/>
            </a:rPr>
            <a:t> WIOA Title II   Adult Education</a:t>
          </a:r>
          <a:endParaRPr lang="en-US" sz="1000" dirty="0">
            <a:latin typeface="+mj-lt"/>
          </a:endParaRPr>
        </a:p>
      </dgm:t>
    </dgm:pt>
    <dgm:pt modelId="{767FD683-C882-4291-B253-C5A26DEDA66D}" type="parTrans" cxnId="{BD49A8B9-6863-4E9D-9EC5-AE7C1546AC71}">
      <dgm:prSet/>
      <dgm:spPr/>
      <dgm:t>
        <a:bodyPr/>
        <a:lstStyle/>
        <a:p>
          <a:endParaRPr lang="en-US"/>
        </a:p>
      </dgm:t>
    </dgm:pt>
    <dgm:pt modelId="{83AB2087-6C76-4532-B135-49B029E5752D}" type="sibTrans" cxnId="{BD49A8B9-6863-4E9D-9EC5-AE7C1546AC71}">
      <dgm:prSet/>
      <dgm:spPr/>
      <dgm:t>
        <a:bodyPr/>
        <a:lstStyle/>
        <a:p>
          <a:endParaRPr lang="en-US"/>
        </a:p>
      </dgm:t>
    </dgm:pt>
    <dgm:pt modelId="{971B4FBA-CF1E-4F57-8BB6-7FB078F94EAA}">
      <dgm:prSet phldrT="[Text]" custT="1"/>
      <dgm:spPr/>
      <dgm:t>
        <a:bodyPr/>
        <a:lstStyle/>
        <a:p>
          <a:r>
            <a:rPr lang="en-US" sz="1000" dirty="0" smtClean="0">
              <a:latin typeface="+mj-lt"/>
            </a:rPr>
            <a:t>Support services, intensive case management, work study </a:t>
          </a:r>
          <a:endParaRPr lang="en-US" sz="1000" dirty="0">
            <a:latin typeface="+mj-lt"/>
          </a:endParaRPr>
        </a:p>
      </dgm:t>
    </dgm:pt>
    <dgm:pt modelId="{60167270-B6A2-41B8-AF54-3B8C694C9F1A}" type="parTrans" cxnId="{7519D15B-0354-4F07-939B-5173528A6CE6}">
      <dgm:prSet/>
      <dgm:spPr/>
      <dgm:t>
        <a:bodyPr/>
        <a:lstStyle/>
        <a:p>
          <a:endParaRPr lang="en-US"/>
        </a:p>
      </dgm:t>
    </dgm:pt>
    <dgm:pt modelId="{E0AFCD05-E24B-4005-BCC2-F6CA35FA9069}" type="sibTrans" cxnId="{7519D15B-0354-4F07-939B-5173528A6CE6}">
      <dgm:prSet/>
      <dgm:spPr/>
      <dgm:t>
        <a:bodyPr/>
        <a:lstStyle/>
        <a:p>
          <a:endParaRPr lang="en-US"/>
        </a:p>
      </dgm:t>
    </dgm:pt>
    <dgm:pt modelId="{CA242B60-324E-46D1-B345-00A4DFBA6D41}">
      <dgm:prSet phldrT="[Text]" custT="1"/>
      <dgm:spPr/>
      <dgm:t>
        <a:bodyPr/>
        <a:lstStyle/>
        <a:p>
          <a:r>
            <a:rPr lang="en-US" sz="1000" dirty="0" smtClean="0">
              <a:latin typeface="+mj-lt"/>
            </a:rPr>
            <a:t>Human Services</a:t>
          </a:r>
          <a:endParaRPr lang="en-US" sz="1000" dirty="0">
            <a:latin typeface="+mj-lt"/>
          </a:endParaRPr>
        </a:p>
      </dgm:t>
    </dgm:pt>
    <dgm:pt modelId="{75746655-CD35-4302-91A5-8B6E5AFCBD21}" type="parTrans" cxnId="{C8A6C0AB-7DD0-4B74-B0F8-9B240FF626CB}">
      <dgm:prSet/>
      <dgm:spPr/>
      <dgm:t>
        <a:bodyPr/>
        <a:lstStyle/>
        <a:p>
          <a:endParaRPr lang="en-US"/>
        </a:p>
      </dgm:t>
    </dgm:pt>
    <dgm:pt modelId="{17D53E45-C5F0-47F7-A388-0C2BF2DFED82}" type="sibTrans" cxnId="{C8A6C0AB-7DD0-4B74-B0F8-9B240FF626CB}">
      <dgm:prSet/>
      <dgm:spPr/>
      <dgm:t>
        <a:bodyPr/>
        <a:lstStyle/>
        <a:p>
          <a:endParaRPr lang="en-US"/>
        </a:p>
      </dgm:t>
    </dgm:pt>
    <dgm:pt modelId="{05480A39-9A04-4155-ABD0-335C72FC9E12}">
      <dgm:prSet phldrT="[Text]" custT="1"/>
      <dgm:spPr/>
      <dgm:t>
        <a:bodyPr/>
        <a:lstStyle/>
        <a:p>
          <a:r>
            <a:rPr lang="en-US" sz="1000" dirty="0" smtClean="0">
              <a:latin typeface="+mj-lt"/>
            </a:rPr>
            <a:t>Career, and technical education, integrated education &amp; training, professional development </a:t>
          </a:r>
          <a:endParaRPr lang="en-US" sz="1000" dirty="0">
            <a:latin typeface="+mj-lt"/>
          </a:endParaRPr>
        </a:p>
      </dgm:t>
    </dgm:pt>
    <dgm:pt modelId="{0045D410-7B31-4C9A-ACCE-225A740E8C1A}" type="parTrans" cxnId="{B67B5A36-7477-48B9-9230-FD5FF6009B8E}">
      <dgm:prSet/>
      <dgm:spPr/>
      <dgm:t>
        <a:bodyPr/>
        <a:lstStyle/>
        <a:p>
          <a:endParaRPr lang="en-US"/>
        </a:p>
      </dgm:t>
    </dgm:pt>
    <dgm:pt modelId="{5D7D6EB4-EFCE-47C6-A753-8A8172C0BA49}" type="sibTrans" cxnId="{B67B5A36-7477-48B9-9230-FD5FF6009B8E}">
      <dgm:prSet/>
      <dgm:spPr/>
      <dgm:t>
        <a:bodyPr/>
        <a:lstStyle/>
        <a:p>
          <a:endParaRPr lang="en-US"/>
        </a:p>
      </dgm:t>
    </dgm:pt>
    <dgm:pt modelId="{AF6694B3-C089-4F12-ADAB-A8D633AA36E5}">
      <dgm:prSet phldrT="[Text]" custT="1"/>
      <dgm:spPr/>
      <dgm:t>
        <a:bodyPr/>
        <a:lstStyle/>
        <a:p>
          <a:r>
            <a:rPr lang="en-US" sz="1000" dirty="0" smtClean="0">
              <a:latin typeface="+mj-lt"/>
            </a:rPr>
            <a:t>Carl Perkins Career and Technical Education </a:t>
          </a:r>
          <a:endParaRPr lang="en-US" sz="1000" dirty="0">
            <a:latin typeface="+mj-lt"/>
          </a:endParaRPr>
        </a:p>
      </dgm:t>
    </dgm:pt>
    <dgm:pt modelId="{5E4F2F0F-BADA-4519-951D-76353B97D79C}" type="parTrans" cxnId="{F2BD6D0F-3268-48F6-8C81-368FA85CB2C7}">
      <dgm:prSet/>
      <dgm:spPr/>
      <dgm:t>
        <a:bodyPr/>
        <a:lstStyle/>
        <a:p>
          <a:endParaRPr lang="en-US"/>
        </a:p>
      </dgm:t>
    </dgm:pt>
    <dgm:pt modelId="{152E3BBF-A194-41E7-AEE9-9D47D7DD2DFF}" type="sibTrans" cxnId="{F2BD6D0F-3268-48F6-8C81-368FA85CB2C7}">
      <dgm:prSet/>
      <dgm:spPr/>
      <dgm:t>
        <a:bodyPr/>
        <a:lstStyle/>
        <a:p>
          <a:endParaRPr lang="en-US"/>
        </a:p>
      </dgm:t>
    </dgm:pt>
    <dgm:pt modelId="{D9E76E26-41DB-44BA-9894-47B64388EB48}">
      <dgm:prSet phldrT="[Text]" custT="1"/>
      <dgm:spPr/>
      <dgm:t>
        <a:bodyPr/>
        <a:lstStyle/>
        <a:p>
          <a:r>
            <a:rPr lang="en-US" sz="1000" dirty="0" smtClean="0">
              <a:latin typeface="+mj-lt"/>
            </a:rPr>
            <a:t>WIOA Title III Employment </a:t>
          </a:r>
          <a:r>
            <a:rPr lang="en-US" sz="1000" dirty="0" smtClean="0">
              <a:solidFill>
                <a:schemeClr val="tx1"/>
              </a:solidFill>
              <a:latin typeface="+mj-lt"/>
            </a:rPr>
            <a:t>Services </a:t>
          </a:r>
          <a:endParaRPr lang="en-US" sz="1000" dirty="0">
            <a:solidFill>
              <a:schemeClr val="tx1"/>
            </a:solidFill>
            <a:latin typeface="+mj-lt"/>
          </a:endParaRPr>
        </a:p>
      </dgm:t>
    </dgm:pt>
    <dgm:pt modelId="{8BFEAA4E-9188-4AE4-A852-6F0CEF33DE7D}" type="parTrans" cxnId="{5315F6B3-755D-4961-BB26-C310AEA28215}">
      <dgm:prSet/>
      <dgm:spPr/>
      <dgm:t>
        <a:bodyPr/>
        <a:lstStyle/>
        <a:p>
          <a:endParaRPr lang="en-US"/>
        </a:p>
      </dgm:t>
    </dgm:pt>
    <dgm:pt modelId="{80220AE7-4184-4E12-8854-068B433FC5BF}" type="sibTrans" cxnId="{5315F6B3-755D-4961-BB26-C310AEA28215}">
      <dgm:prSet/>
      <dgm:spPr/>
      <dgm:t>
        <a:bodyPr/>
        <a:lstStyle/>
        <a:p>
          <a:endParaRPr lang="en-US"/>
        </a:p>
      </dgm:t>
    </dgm:pt>
    <dgm:pt modelId="{3DBE9256-25DB-4A53-A750-CF6EBE4C1E8F}">
      <dgm:prSet phldrT="[Text]" custT="1"/>
      <dgm:spPr/>
      <dgm:t>
        <a:bodyPr/>
        <a:lstStyle/>
        <a:p>
          <a:r>
            <a:rPr lang="en-US" sz="1000" dirty="0" smtClean="0">
              <a:latin typeface="+mj-lt"/>
            </a:rPr>
            <a:t> WIOA Title IV  Vocational  Rehabilitation Services  </a:t>
          </a:r>
          <a:endParaRPr lang="en-US" sz="1000" dirty="0">
            <a:latin typeface="+mj-lt"/>
          </a:endParaRPr>
        </a:p>
      </dgm:t>
    </dgm:pt>
    <dgm:pt modelId="{F9091DDD-C493-49C5-B81D-F2839E36C8AA}" type="parTrans" cxnId="{0190C648-6722-441C-A83E-786B020879E2}">
      <dgm:prSet/>
      <dgm:spPr/>
      <dgm:t>
        <a:bodyPr/>
        <a:lstStyle/>
        <a:p>
          <a:endParaRPr lang="en-US"/>
        </a:p>
      </dgm:t>
    </dgm:pt>
    <dgm:pt modelId="{B235E41A-609A-48BA-9999-4FECEE403123}" type="sibTrans" cxnId="{0190C648-6722-441C-A83E-786B020879E2}">
      <dgm:prSet/>
      <dgm:spPr/>
      <dgm:t>
        <a:bodyPr/>
        <a:lstStyle/>
        <a:p>
          <a:endParaRPr lang="en-US"/>
        </a:p>
      </dgm:t>
    </dgm:pt>
    <dgm:pt modelId="{07C73697-CD81-41E5-BC84-FC9AB23B02DA}">
      <dgm:prSet phldrT="[Text]" custT="1"/>
      <dgm:spPr/>
      <dgm:t>
        <a:bodyPr/>
        <a:lstStyle/>
        <a:p>
          <a:r>
            <a:rPr lang="en-US" sz="1000" dirty="0" smtClean="0">
              <a:latin typeface="+mj-lt"/>
            </a:rPr>
            <a:t>(TANF,SNAP E&amp;T, others) </a:t>
          </a:r>
          <a:endParaRPr lang="en-US" sz="1000" dirty="0">
            <a:latin typeface="+mj-lt"/>
          </a:endParaRPr>
        </a:p>
      </dgm:t>
    </dgm:pt>
    <dgm:pt modelId="{E8A348F4-EA45-4D96-B7E9-EE9B5C49AA30}" type="parTrans" cxnId="{A395A679-8F23-4811-B3D0-018232E625AA}">
      <dgm:prSet/>
      <dgm:spPr/>
      <dgm:t>
        <a:bodyPr/>
        <a:lstStyle/>
        <a:p>
          <a:endParaRPr lang="en-US"/>
        </a:p>
      </dgm:t>
    </dgm:pt>
    <dgm:pt modelId="{61D80799-CBD2-44FB-B62C-980D498E1B54}" type="sibTrans" cxnId="{A395A679-8F23-4811-B3D0-018232E625AA}">
      <dgm:prSet/>
      <dgm:spPr/>
      <dgm:t>
        <a:bodyPr/>
        <a:lstStyle/>
        <a:p>
          <a:endParaRPr lang="en-US"/>
        </a:p>
      </dgm:t>
    </dgm:pt>
    <dgm:pt modelId="{8E02C859-EE0C-4873-A099-479FF366D24E}">
      <dgm:prSet phldrT="[Text]" custT="1"/>
      <dgm:spPr/>
      <dgm:t>
        <a:bodyPr/>
        <a:lstStyle/>
        <a:p>
          <a:endParaRPr lang="en-US" sz="1000" dirty="0">
            <a:latin typeface="+mj-lt"/>
          </a:endParaRPr>
        </a:p>
      </dgm:t>
    </dgm:pt>
    <dgm:pt modelId="{107B8FD3-9D5F-42A0-AA42-44D180677236}" type="parTrans" cxnId="{D7440070-1A45-4664-95ED-3CE8C55D5DB3}">
      <dgm:prSet/>
      <dgm:spPr/>
      <dgm:t>
        <a:bodyPr/>
        <a:lstStyle/>
        <a:p>
          <a:endParaRPr lang="en-US"/>
        </a:p>
      </dgm:t>
    </dgm:pt>
    <dgm:pt modelId="{03D2842C-EEED-4F91-BB3D-606C88EE8A87}" type="sibTrans" cxnId="{D7440070-1A45-4664-95ED-3CE8C55D5DB3}">
      <dgm:prSet/>
      <dgm:spPr/>
      <dgm:t>
        <a:bodyPr/>
        <a:lstStyle/>
        <a:p>
          <a:endParaRPr lang="en-US"/>
        </a:p>
      </dgm:t>
    </dgm:pt>
    <dgm:pt modelId="{5E399CBC-2432-4AF0-B52D-A7A4604F43D4}" type="pres">
      <dgm:prSet presAssocID="{EA04E8DA-E09D-46BD-9074-639F2DFC1B6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C163DE0-C442-49B0-AFE2-5DB30D436D1C}" type="pres">
      <dgm:prSet presAssocID="{EA04E8DA-E09D-46BD-9074-639F2DFC1B62}" presName="children" presStyleCnt="0"/>
      <dgm:spPr/>
    </dgm:pt>
    <dgm:pt modelId="{514B92F5-3E2D-4E2B-B58F-571139F03331}" type="pres">
      <dgm:prSet presAssocID="{EA04E8DA-E09D-46BD-9074-639F2DFC1B62}" presName="child1group" presStyleCnt="0"/>
      <dgm:spPr/>
    </dgm:pt>
    <dgm:pt modelId="{D68E76ED-8BA0-4BAF-BEC6-F413F150C302}" type="pres">
      <dgm:prSet presAssocID="{EA04E8DA-E09D-46BD-9074-639F2DFC1B62}" presName="child1" presStyleLbl="bgAcc1" presStyleIdx="0" presStyleCnt="4"/>
      <dgm:spPr/>
      <dgm:t>
        <a:bodyPr/>
        <a:lstStyle/>
        <a:p>
          <a:endParaRPr lang="en-US"/>
        </a:p>
      </dgm:t>
    </dgm:pt>
    <dgm:pt modelId="{A8113456-2BC1-439C-8100-E53ECD07ECF7}" type="pres">
      <dgm:prSet presAssocID="{EA04E8DA-E09D-46BD-9074-639F2DFC1B62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77FE4E-3668-41FE-B4D9-78328D36907E}" type="pres">
      <dgm:prSet presAssocID="{EA04E8DA-E09D-46BD-9074-639F2DFC1B62}" presName="child2group" presStyleCnt="0"/>
      <dgm:spPr/>
    </dgm:pt>
    <dgm:pt modelId="{C86CA559-8D1D-4023-9E2E-4F6FCB239707}" type="pres">
      <dgm:prSet presAssocID="{EA04E8DA-E09D-46BD-9074-639F2DFC1B62}" presName="child2" presStyleLbl="bgAcc1" presStyleIdx="1" presStyleCnt="4" custLinFactNeighborX="-2660" custLinFactNeighborY="6378"/>
      <dgm:spPr/>
      <dgm:t>
        <a:bodyPr/>
        <a:lstStyle/>
        <a:p>
          <a:endParaRPr lang="en-US"/>
        </a:p>
      </dgm:t>
    </dgm:pt>
    <dgm:pt modelId="{C642A7E4-CABD-492D-A0D8-DF4C84DFB2ED}" type="pres">
      <dgm:prSet presAssocID="{EA04E8DA-E09D-46BD-9074-639F2DFC1B62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D2D33B-493F-49ED-8170-598F468B9921}" type="pres">
      <dgm:prSet presAssocID="{EA04E8DA-E09D-46BD-9074-639F2DFC1B62}" presName="child3group" presStyleCnt="0"/>
      <dgm:spPr/>
    </dgm:pt>
    <dgm:pt modelId="{E4673D2A-41CC-4A73-9E27-DFBE3AC1A338}" type="pres">
      <dgm:prSet presAssocID="{EA04E8DA-E09D-46BD-9074-639F2DFC1B62}" presName="child3" presStyleLbl="bgAcc1" presStyleIdx="2" presStyleCnt="4"/>
      <dgm:spPr/>
      <dgm:t>
        <a:bodyPr/>
        <a:lstStyle/>
        <a:p>
          <a:endParaRPr lang="en-US"/>
        </a:p>
      </dgm:t>
    </dgm:pt>
    <dgm:pt modelId="{E2B7018C-68C6-41AD-8AB8-6333ADEA37BD}" type="pres">
      <dgm:prSet presAssocID="{EA04E8DA-E09D-46BD-9074-639F2DFC1B62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A4F9C1-50D2-4C77-AF64-AF514B8A19F0}" type="pres">
      <dgm:prSet presAssocID="{EA04E8DA-E09D-46BD-9074-639F2DFC1B62}" presName="child4group" presStyleCnt="0"/>
      <dgm:spPr/>
    </dgm:pt>
    <dgm:pt modelId="{F4FEA34A-AE7A-442C-A1A0-5CE392FADACC}" type="pres">
      <dgm:prSet presAssocID="{EA04E8DA-E09D-46BD-9074-639F2DFC1B62}" presName="child4" presStyleLbl="bgAcc1" presStyleIdx="3" presStyleCnt="4"/>
      <dgm:spPr/>
      <dgm:t>
        <a:bodyPr/>
        <a:lstStyle/>
        <a:p>
          <a:endParaRPr lang="en-US"/>
        </a:p>
      </dgm:t>
    </dgm:pt>
    <dgm:pt modelId="{0C88518A-3840-40CA-9D3F-4577B2F80AB4}" type="pres">
      <dgm:prSet presAssocID="{EA04E8DA-E09D-46BD-9074-639F2DFC1B62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4B9B00-8C13-4EA5-A043-6796482AEF15}" type="pres">
      <dgm:prSet presAssocID="{EA04E8DA-E09D-46BD-9074-639F2DFC1B62}" presName="childPlaceholder" presStyleCnt="0"/>
      <dgm:spPr/>
    </dgm:pt>
    <dgm:pt modelId="{CE5CB070-361C-4B68-B863-CD1DAB9BEFD0}" type="pres">
      <dgm:prSet presAssocID="{EA04E8DA-E09D-46BD-9074-639F2DFC1B62}" presName="circle" presStyleCnt="0"/>
      <dgm:spPr/>
    </dgm:pt>
    <dgm:pt modelId="{6E7D242A-1B72-49FB-A030-A723A29B0DD2}" type="pres">
      <dgm:prSet presAssocID="{EA04E8DA-E09D-46BD-9074-639F2DFC1B62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CA733B-6876-4D15-9094-2DDEE20DEDB7}" type="pres">
      <dgm:prSet presAssocID="{EA04E8DA-E09D-46BD-9074-639F2DFC1B62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7FA8B2-9D77-4582-84AD-5666C7838371}" type="pres">
      <dgm:prSet presAssocID="{EA04E8DA-E09D-46BD-9074-639F2DFC1B62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ED15FD-7C8F-4471-AE82-537B9E6F9E5B}" type="pres">
      <dgm:prSet presAssocID="{EA04E8DA-E09D-46BD-9074-639F2DFC1B62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972A33-46CF-451E-A991-95F66D1E5C55}" type="pres">
      <dgm:prSet presAssocID="{EA04E8DA-E09D-46BD-9074-639F2DFC1B62}" presName="quadrantPlaceholder" presStyleCnt="0"/>
      <dgm:spPr/>
    </dgm:pt>
    <dgm:pt modelId="{8D8C8025-720E-4CAD-902E-DA5EA6E75884}" type="pres">
      <dgm:prSet presAssocID="{EA04E8DA-E09D-46BD-9074-639F2DFC1B62}" presName="center1" presStyleLbl="fgShp" presStyleIdx="0" presStyleCnt="2"/>
      <dgm:spPr/>
    </dgm:pt>
    <dgm:pt modelId="{E50905A3-DA7F-4732-B608-9FCB56CFD7BB}" type="pres">
      <dgm:prSet presAssocID="{EA04E8DA-E09D-46BD-9074-639F2DFC1B62}" presName="center2" presStyleLbl="fgShp" presStyleIdx="1" presStyleCnt="2"/>
      <dgm:spPr/>
    </dgm:pt>
  </dgm:ptLst>
  <dgm:cxnLst>
    <dgm:cxn modelId="{9B85EF48-495A-40D4-9679-0A3286047B25}" type="presOf" srcId="{8E02C859-EE0C-4873-A099-479FF366D24E}" destId="{E4673D2A-41CC-4A73-9E27-DFBE3AC1A338}" srcOrd="0" destOrd="0" presId="urn:microsoft.com/office/officeart/2005/8/layout/cycle4"/>
    <dgm:cxn modelId="{E881B51E-0194-4DD1-B3EB-C41B006B50E4}" type="presOf" srcId="{3DBE9256-25DB-4A53-A750-CF6EBE4C1E8F}" destId="{C642A7E4-CABD-492D-A0D8-DF4C84DFB2ED}" srcOrd="1" destOrd="1" presId="urn:microsoft.com/office/officeart/2005/8/layout/cycle4"/>
    <dgm:cxn modelId="{413E258B-E2C2-43B5-91B2-4320C91EAD6D}" type="presOf" srcId="{971B4FBA-CF1E-4F57-8BB6-7FB078F94EAA}" destId="{237FA8B2-9D77-4582-84AD-5666C7838371}" srcOrd="0" destOrd="0" presId="urn:microsoft.com/office/officeart/2005/8/layout/cycle4"/>
    <dgm:cxn modelId="{D7440070-1A45-4664-95ED-3CE8C55D5DB3}" srcId="{971B4FBA-CF1E-4F57-8BB6-7FB078F94EAA}" destId="{8E02C859-EE0C-4873-A099-479FF366D24E}" srcOrd="0" destOrd="0" parTransId="{107B8FD3-9D5F-42A0-AA42-44D180677236}" sibTransId="{03D2842C-EEED-4F91-BB3D-606C88EE8A87}"/>
    <dgm:cxn modelId="{C8A6C0AB-7DD0-4B74-B0F8-9B240FF626CB}" srcId="{971B4FBA-CF1E-4F57-8BB6-7FB078F94EAA}" destId="{CA242B60-324E-46D1-B345-00A4DFBA6D41}" srcOrd="1" destOrd="0" parTransId="{75746655-CD35-4302-91A5-8B6E5AFCBD21}" sibTransId="{17D53E45-C5F0-47F7-A388-0C2BF2DFED82}"/>
    <dgm:cxn modelId="{631472A9-BE88-4F66-86D6-2D48F4E410F5}" type="presOf" srcId="{5A13911E-B697-4CF4-B626-B6CBE2DF3C51}" destId="{C642A7E4-CABD-492D-A0D8-DF4C84DFB2ED}" srcOrd="1" destOrd="0" presId="urn:microsoft.com/office/officeart/2005/8/layout/cycle4"/>
    <dgm:cxn modelId="{B67B5A36-7477-48B9-9230-FD5FF6009B8E}" srcId="{EA04E8DA-E09D-46BD-9074-639F2DFC1B62}" destId="{05480A39-9A04-4155-ABD0-335C72FC9E12}" srcOrd="3" destOrd="0" parTransId="{0045D410-7B31-4C9A-ACCE-225A740E8C1A}" sibTransId="{5D7D6EB4-EFCE-47C6-A753-8A8172C0BA49}"/>
    <dgm:cxn modelId="{F121E0E5-A088-43A5-A84C-46FB485F2649}" type="presOf" srcId="{CA242B60-324E-46D1-B345-00A4DFBA6D41}" destId="{E4673D2A-41CC-4A73-9E27-DFBE3AC1A338}" srcOrd="0" destOrd="1" presId="urn:microsoft.com/office/officeart/2005/8/layout/cycle4"/>
    <dgm:cxn modelId="{12C115B8-FB38-45DB-ADC8-6840555CAC39}" srcId="{EA04E8DA-E09D-46BD-9074-639F2DFC1B62}" destId="{84DAA987-CFE1-44DF-9CD1-3CA00CDF51C0}" srcOrd="0" destOrd="0" parTransId="{225FF1E7-E6C3-4F69-994C-F5CEAD423BCE}" sibTransId="{A849010F-61CD-42FB-8A54-68313FA2694C}"/>
    <dgm:cxn modelId="{5315F6B3-755D-4961-BB26-C310AEA28215}" srcId="{84DAA987-CFE1-44DF-9CD1-3CA00CDF51C0}" destId="{D9E76E26-41DB-44BA-9894-47B64388EB48}" srcOrd="1" destOrd="0" parTransId="{8BFEAA4E-9188-4AE4-A852-6F0CEF33DE7D}" sibTransId="{80220AE7-4184-4E12-8854-068B433FC5BF}"/>
    <dgm:cxn modelId="{979AE913-744F-4E36-87F9-DF2C9967A287}" type="presOf" srcId="{5A13911E-B697-4CF4-B626-B6CBE2DF3C51}" destId="{C86CA559-8D1D-4023-9E2E-4F6FCB239707}" srcOrd="0" destOrd="0" presId="urn:microsoft.com/office/officeart/2005/8/layout/cycle4"/>
    <dgm:cxn modelId="{66B5B83C-ED17-495A-832B-DFAF128A2A46}" type="presOf" srcId="{8E02C859-EE0C-4873-A099-479FF366D24E}" destId="{E2B7018C-68C6-41AD-8AB8-6333ADEA37BD}" srcOrd="1" destOrd="0" presId="urn:microsoft.com/office/officeart/2005/8/layout/cycle4"/>
    <dgm:cxn modelId="{C3BC4ED2-4BDB-4594-A9E9-03AB2C954972}" type="presOf" srcId="{005682D3-C6F8-4C25-9324-D29B47296DE1}" destId="{D68E76ED-8BA0-4BAF-BEC6-F413F150C302}" srcOrd="0" destOrd="0" presId="urn:microsoft.com/office/officeart/2005/8/layout/cycle4"/>
    <dgm:cxn modelId="{CF694742-30DB-4355-A844-52A4267B5429}" type="presOf" srcId="{05480A39-9A04-4155-ABD0-335C72FC9E12}" destId="{41ED15FD-7C8F-4471-AE82-537B9E6F9E5B}" srcOrd="0" destOrd="0" presId="urn:microsoft.com/office/officeart/2005/8/layout/cycle4"/>
    <dgm:cxn modelId="{BC5F9A2C-4E6C-40F3-9591-A2CE01F61310}" type="presOf" srcId="{AF6694B3-C089-4F12-ADAB-A8D633AA36E5}" destId="{F4FEA34A-AE7A-442C-A1A0-5CE392FADACC}" srcOrd="0" destOrd="0" presId="urn:microsoft.com/office/officeart/2005/8/layout/cycle4"/>
    <dgm:cxn modelId="{7519D15B-0354-4F07-939B-5173528A6CE6}" srcId="{EA04E8DA-E09D-46BD-9074-639F2DFC1B62}" destId="{971B4FBA-CF1E-4F57-8BB6-7FB078F94EAA}" srcOrd="2" destOrd="0" parTransId="{60167270-B6A2-41B8-AF54-3B8C694C9F1A}" sibTransId="{E0AFCD05-E24B-4005-BCC2-F6CA35FA9069}"/>
    <dgm:cxn modelId="{37D34969-58B9-47C9-BE9C-703A84E4857C}" type="presOf" srcId="{3DBE9256-25DB-4A53-A750-CF6EBE4C1E8F}" destId="{C86CA559-8D1D-4023-9E2E-4F6FCB239707}" srcOrd="0" destOrd="1" presId="urn:microsoft.com/office/officeart/2005/8/layout/cycle4"/>
    <dgm:cxn modelId="{166D0547-E9B4-4897-8745-45519E21F070}" type="presOf" srcId="{867DCE2A-5700-4372-A777-44B4F492817C}" destId="{A3CA733B-6876-4D15-9094-2DDEE20DEDB7}" srcOrd="0" destOrd="0" presId="urn:microsoft.com/office/officeart/2005/8/layout/cycle4"/>
    <dgm:cxn modelId="{9A1E44F1-A8CC-49D2-A8AB-DDCE483E03D0}" type="presOf" srcId="{EA04E8DA-E09D-46BD-9074-639F2DFC1B62}" destId="{5E399CBC-2432-4AF0-B52D-A7A4604F43D4}" srcOrd="0" destOrd="0" presId="urn:microsoft.com/office/officeart/2005/8/layout/cycle4"/>
    <dgm:cxn modelId="{A395A679-8F23-4811-B3D0-018232E625AA}" srcId="{971B4FBA-CF1E-4F57-8BB6-7FB078F94EAA}" destId="{07C73697-CD81-41E5-BC84-FC9AB23B02DA}" srcOrd="2" destOrd="0" parTransId="{E8A348F4-EA45-4D96-B7E9-EE9B5C49AA30}" sibTransId="{61D80799-CBD2-44FB-B62C-980D498E1B54}"/>
    <dgm:cxn modelId="{004C81A8-08C1-4A2C-8D9D-E0145A44CFAD}" type="presOf" srcId="{84DAA987-CFE1-44DF-9CD1-3CA00CDF51C0}" destId="{6E7D242A-1B72-49FB-A030-A723A29B0DD2}" srcOrd="0" destOrd="0" presId="urn:microsoft.com/office/officeart/2005/8/layout/cycle4"/>
    <dgm:cxn modelId="{D63F3C40-BCAB-4927-91D7-DA1DFD365C64}" srcId="{84DAA987-CFE1-44DF-9CD1-3CA00CDF51C0}" destId="{005682D3-C6F8-4C25-9324-D29B47296DE1}" srcOrd="0" destOrd="0" parTransId="{3DC852A1-1C18-4BA4-88C0-3C63EA50A450}" sibTransId="{B9FFA9C1-5095-4318-A8E2-27E0767B4456}"/>
    <dgm:cxn modelId="{4D616837-0327-4BA6-B933-B81C4EE14F51}" type="presOf" srcId="{AF6694B3-C089-4F12-ADAB-A8D633AA36E5}" destId="{0C88518A-3840-40CA-9D3F-4577B2F80AB4}" srcOrd="1" destOrd="0" presId="urn:microsoft.com/office/officeart/2005/8/layout/cycle4"/>
    <dgm:cxn modelId="{75DFC7A0-F8EA-438B-9E2D-E5A55FD3110B}" type="presOf" srcId="{D9E76E26-41DB-44BA-9894-47B64388EB48}" destId="{A8113456-2BC1-439C-8100-E53ECD07ECF7}" srcOrd="1" destOrd="1" presId="urn:microsoft.com/office/officeart/2005/8/layout/cycle4"/>
    <dgm:cxn modelId="{2CD9A2B5-2D55-4DD6-9D7F-3E52B67B9B07}" type="presOf" srcId="{07C73697-CD81-41E5-BC84-FC9AB23B02DA}" destId="{E2B7018C-68C6-41AD-8AB8-6333ADEA37BD}" srcOrd="1" destOrd="2" presId="urn:microsoft.com/office/officeart/2005/8/layout/cycle4"/>
    <dgm:cxn modelId="{BD49A8B9-6863-4E9D-9EC5-AE7C1546AC71}" srcId="{867DCE2A-5700-4372-A777-44B4F492817C}" destId="{5A13911E-B697-4CF4-B626-B6CBE2DF3C51}" srcOrd="0" destOrd="0" parTransId="{767FD683-C882-4291-B253-C5A26DEDA66D}" sibTransId="{83AB2087-6C76-4532-B135-49B029E5752D}"/>
    <dgm:cxn modelId="{0190C648-6722-441C-A83E-786B020879E2}" srcId="{867DCE2A-5700-4372-A777-44B4F492817C}" destId="{3DBE9256-25DB-4A53-A750-CF6EBE4C1E8F}" srcOrd="1" destOrd="0" parTransId="{F9091DDD-C493-49C5-B81D-F2839E36C8AA}" sibTransId="{B235E41A-609A-48BA-9999-4FECEE403123}"/>
    <dgm:cxn modelId="{FDC1CA79-33C0-4F0C-B117-171FD1C2F628}" type="presOf" srcId="{005682D3-C6F8-4C25-9324-D29B47296DE1}" destId="{A8113456-2BC1-439C-8100-E53ECD07ECF7}" srcOrd="1" destOrd="0" presId="urn:microsoft.com/office/officeart/2005/8/layout/cycle4"/>
    <dgm:cxn modelId="{F2BD6D0F-3268-48F6-8C81-368FA85CB2C7}" srcId="{05480A39-9A04-4155-ABD0-335C72FC9E12}" destId="{AF6694B3-C089-4F12-ADAB-A8D633AA36E5}" srcOrd="0" destOrd="0" parTransId="{5E4F2F0F-BADA-4519-951D-76353B97D79C}" sibTransId="{152E3BBF-A194-41E7-AEE9-9D47D7DD2DFF}"/>
    <dgm:cxn modelId="{CC21EBB5-A10C-4EEF-8A69-B9B9C0B36172}" type="presOf" srcId="{07C73697-CD81-41E5-BC84-FC9AB23B02DA}" destId="{E4673D2A-41CC-4A73-9E27-DFBE3AC1A338}" srcOrd="0" destOrd="2" presId="urn:microsoft.com/office/officeart/2005/8/layout/cycle4"/>
    <dgm:cxn modelId="{B4C22706-5292-43E3-AADD-AB61E4179BC1}" type="presOf" srcId="{D9E76E26-41DB-44BA-9894-47B64388EB48}" destId="{D68E76ED-8BA0-4BAF-BEC6-F413F150C302}" srcOrd="0" destOrd="1" presId="urn:microsoft.com/office/officeart/2005/8/layout/cycle4"/>
    <dgm:cxn modelId="{5AB1D30E-3400-4540-B8AA-78383F5C6A60}" srcId="{EA04E8DA-E09D-46BD-9074-639F2DFC1B62}" destId="{867DCE2A-5700-4372-A777-44B4F492817C}" srcOrd="1" destOrd="0" parTransId="{B0F79974-0112-435E-A103-408F6DEB226F}" sibTransId="{8F866BC1-961B-413C-A461-C6CC87934F9A}"/>
    <dgm:cxn modelId="{E565FA11-9C04-4B95-8548-C910DE7BD998}" type="presOf" srcId="{CA242B60-324E-46D1-B345-00A4DFBA6D41}" destId="{E2B7018C-68C6-41AD-8AB8-6333ADEA37BD}" srcOrd="1" destOrd="1" presId="urn:microsoft.com/office/officeart/2005/8/layout/cycle4"/>
    <dgm:cxn modelId="{E28BF027-1F4B-4E82-AB22-9A2AD8ABFA9A}" type="presParOf" srcId="{5E399CBC-2432-4AF0-B52D-A7A4604F43D4}" destId="{EC163DE0-C442-49B0-AFE2-5DB30D436D1C}" srcOrd="0" destOrd="0" presId="urn:microsoft.com/office/officeart/2005/8/layout/cycle4"/>
    <dgm:cxn modelId="{B62454B4-1BF4-4ABF-AA26-66E94942A7E1}" type="presParOf" srcId="{EC163DE0-C442-49B0-AFE2-5DB30D436D1C}" destId="{514B92F5-3E2D-4E2B-B58F-571139F03331}" srcOrd="0" destOrd="0" presId="urn:microsoft.com/office/officeart/2005/8/layout/cycle4"/>
    <dgm:cxn modelId="{C0B1FC1B-79E1-45EC-BACD-1AB6DDCD99BA}" type="presParOf" srcId="{514B92F5-3E2D-4E2B-B58F-571139F03331}" destId="{D68E76ED-8BA0-4BAF-BEC6-F413F150C302}" srcOrd="0" destOrd="0" presId="urn:microsoft.com/office/officeart/2005/8/layout/cycle4"/>
    <dgm:cxn modelId="{6F581EDF-BA88-4640-AF2C-FBF31EC1A62B}" type="presParOf" srcId="{514B92F5-3E2D-4E2B-B58F-571139F03331}" destId="{A8113456-2BC1-439C-8100-E53ECD07ECF7}" srcOrd="1" destOrd="0" presId="urn:microsoft.com/office/officeart/2005/8/layout/cycle4"/>
    <dgm:cxn modelId="{EC6A8842-C27C-478C-8CB0-A39124C185E8}" type="presParOf" srcId="{EC163DE0-C442-49B0-AFE2-5DB30D436D1C}" destId="{A777FE4E-3668-41FE-B4D9-78328D36907E}" srcOrd="1" destOrd="0" presId="urn:microsoft.com/office/officeart/2005/8/layout/cycle4"/>
    <dgm:cxn modelId="{DC4EBFE8-29D6-43BA-9E10-56D05880E7CD}" type="presParOf" srcId="{A777FE4E-3668-41FE-B4D9-78328D36907E}" destId="{C86CA559-8D1D-4023-9E2E-4F6FCB239707}" srcOrd="0" destOrd="0" presId="urn:microsoft.com/office/officeart/2005/8/layout/cycle4"/>
    <dgm:cxn modelId="{9D23FE5C-7FF2-4C1B-B67C-79CCBF604F39}" type="presParOf" srcId="{A777FE4E-3668-41FE-B4D9-78328D36907E}" destId="{C642A7E4-CABD-492D-A0D8-DF4C84DFB2ED}" srcOrd="1" destOrd="0" presId="urn:microsoft.com/office/officeart/2005/8/layout/cycle4"/>
    <dgm:cxn modelId="{B36D04D3-C665-47D5-B4B1-616000FC1A64}" type="presParOf" srcId="{EC163DE0-C442-49B0-AFE2-5DB30D436D1C}" destId="{FFD2D33B-493F-49ED-8170-598F468B9921}" srcOrd="2" destOrd="0" presId="urn:microsoft.com/office/officeart/2005/8/layout/cycle4"/>
    <dgm:cxn modelId="{B7BFAB53-7282-4841-8559-25967624FDEA}" type="presParOf" srcId="{FFD2D33B-493F-49ED-8170-598F468B9921}" destId="{E4673D2A-41CC-4A73-9E27-DFBE3AC1A338}" srcOrd="0" destOrd="0" presId="urn:microsoft.com/office/officeart/2005/8/layout/cycle4"/>
    <dgm:cxn modelId="{6F60F9F5-BBD8-4522-8973-51F873C1F958}" type="presParOf" srcId="{FFD2D33B-493F-49ED-8170-598F468B9921}" destId="{E2B7018C-68C6-41AD-8AB8-6333ADEA37BD}" srcOrd="1" destOrd="0" presId="urn:microsoft.com/office/officeart/2005/8/layout/cycle4"/>
    <dgm:cxn modelId="{C4830D29-7577-4CAD-92B7-B0C3BBB891FC}" type="presParOf" srcId="{EC163DE0-C442-49B0-AFE2-5DB30D436D1C}" destId="{78A4F9C1-50D2-4C77-AF64-AF514B8A19F0}" srcOrd="3" destOrd="0" presId="urn:microsoft.com/office/officeart/2005/8/layout/cycle4"/>
    <dgm:cxn modelId="{C848EF5F-BAD2-4CF2-B546-FDE8501FA6C2}" type="presParOf" srcId="{78A4F9C1-50D2-4C77-AF64-AF514B8A19F0}" destId="{F4FEA34A-AE7A-442C-A1A0-5CE392FADACC}" srcOrd="0" destOrd="0" presId="urn:microsoft.com/office/officeart/2005/8/layout/cycle4"/>
    <dgm:cxn modelId="{06AB9E5C-715C-432D-BB51-7CF16B0178B8}" type="presParOf" srcId="{78A4F9C1-50D2-4C77-AF64-AF514B8A19F0}" destId="{0C88518A-3840-40CA-9D3F-4577B2F80AB4}" srcOrd="1" destOrd="0" presId="urn:microsoft.com/office/officeart/2005/8/layout/cycle4"/>
    <dgm:cxn modelId="{703A28D0-A7A3-4017-9ED2-83BD13039D95}" type="presParOf" srcId="{EC163DE0-C442-49B0-AFE2-5DB30D436D1C}" destId="{A44B9B00-8C13-4EA5-A043-6796482AEF15}" srcOrd="4" destOrd="0" presId="urn:microsoft.com/office/officeart/2005/8/layout/cycle4"/>
    <dgm:cxn modelId="{B24AE647-D782-4EF5-A7EB-03ADBD84DE6A}" type="presParOf" srcId="{5E399CBC-2432-4AF0-B52D-A7A4604F43D4}" destId="{CE5CB070-361C-4B68-B863-CD1DAB9BEFD0}" srcOrd="1" destOrd="0" presId="urn:microsoft.com/office/officeart/2005/8/layout/cycle4"/>
    <dgm:cxn modelId="{6248DADA-9E6E-44B9-B922-F05D2DA13933}" type="presParOf" srcId="{CE5CB070-361C-4B68-B863-CD1DAB9BEFD0}" destId="{6E7D242A-1B72-49FB-A030-A723A29B0DD2}" srcOrd="0" destOrd="0" presId="urn:microsoft.com/office/officeart/2005/8/layout/cycle4"/>
    <dgm:cxn modelId="{7DE5B005-555B-4C64-904C-95C7BE52C626}" type="presParOf" srcId="{CE5CB070-361C-4B68-B863-CD1DAB9BEFD0}" destId="{A3CA733B-6876-4D15-9094-2DDEE20DEDB7}" srcOrd="1" destOrd="0" presId="urn:microsoft.com/office/officeart/2005/8/layout/cycle4"/>
    <dgm:cxn modelId="{0779AB6F-98AD-4E51-A0A8-95FBD4E70A61}" type="presParOf" srcId="{CE5CB070-361C-4B68-B863-CD1DAB9BEFD0}" destId="{237FA8B2-9D77-4582-84AD-5666C7838371}" srcOrd="2" destOrd="0" presId="urn:microsoft.com/office/officeart/2005/8/layout/cycle4"/>
    <dgm:cxn modelId="{18DCF104-F542-4E01-8DA5-7E555083B8E7}" type="presParOf" srcId="{CE5CB070-361C-4B68-B863-CD1DAB9BEFD0}" destId="{41ED15FD-7C8F-4471-AE82-537B9E6F9E5B}" srcOrd="3" destOrd="0" presId="urn:microsoft.com/office/officeart/2005/8/layout/cycle4"/>
    <dgm:cxn modelId="{58E2810C-72FE-4DDC-8C11-4A1767E5A27D}" type="presParOf" srcId="{CE5CB070-361C-4B68-B863-CD1DAB9BEFD0}" destId="{79972A33-46CF-451E-A991-95F66D1E5C55}" srcOrd="4" destOrd="0" presId="urn:microsoft.com/office/officeart/2005/8/layout/cycle4"/>
    <dgm:cxn modelId="{9698677D-BEDF-4617-A667-2A2500C67325}" type="presParOf" srcId="{5E399CBC-2432-4AF0-B52D-A7A4604F43D4}" destId="{8D8C8025-720E-4CAD-902E-DA5EA6E75884}" srcOrd="2" destOrd="0" presId="urn:microsoft.com/office/officeart/2005/8/layout/cycle4"/>
    <dgm:cxn modelId="{171FAE71-3485-4B6B-B84F-4A4DE3ED4530}" type="presParOf" srcId="{5E399CBC-2432-4AF0-B52D-A7A4604F43D4}" destId="{E50905A3-DA7F-4732-B608-9FCB56CFD7B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067" tIns="45533" rIns="91067" bIns="4553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9" y="1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067" tIns="45533" rIns="91067" bIns="4553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823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067" tIns="45533" rIns="91067" bIns="4553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9" y="8829823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067" tIns="45533" rIns="91067" bIns="4553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2321AB5-48F3-4A0B-BAB3-B84CE2090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92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067" tIns="45533" rIns="91067" bIns="4553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1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067" tIns="45533" rIns="91067" bIns="4553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1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510"/>
            <a:ext cx="5607050" cy="418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067" tIns="45533" rIns="91067" bIns="455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1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823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067" tIns="45533" rIns="91067" bIns="4553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1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829823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067" tIns="45533" rIns="91067" bIns="4553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43B9FD2-07B0-4B9B-82FD-4FD1C37046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339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8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36500" indent="-2809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34909" indent="-22539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590459" indent="-22539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46010" indent="-22539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03149" indent="-22539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60286" indent="-22539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17424" indent="-22539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74563" indent="-22539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696D36B9-B619-455B-A6DD-F950D0775C7E}" type="slidenum">
              <a:rPr lang="en-US" altLang="en-US" smtClean="0"/>
              <a:pPr eaLnBrk="1" hangingPunct="1">
                <a:spcBef>
                  <a:spcPct val="0"/>
                </a:spcBef>
                <a:defRPr/>
              </a:pPr>
              <a:t>1</a:t>
            </a:fld>
            <a:endParaRPr lang="en-US" alt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38188" indent="-2825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36650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592263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47875" indent="-22701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0507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6227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1947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76675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fld id="{5CB48831-D82B-4619-A45B-30008E339316}" type="slidenum">
              <a:rPr lang="en-US" altLang="en-US" smtClean="0"/>
              <a:pPr eaLnBrk="1" hangingPunct="1">
                <a:spcBef>
                  <a:spcPct val="0"/>
                </a:spcBef>
                <a:defRPr/>
              </a:pPr>
              <a:t>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Changes</a:t>
            </a:r>
            <a:r>
              <a:rPr lang="en-US" baseline="0" dirty="0" smtClean="0"/>
              <a:t> to a total of 9 barriers instead of 8 – separates a homeless individual and an individual in foster care – only two OSY barriers 2 of the 9 barriers require youth to be low income  - Offender changed language from subject to juvenile justice and adult justice system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3B9FD2-07B0-4B9B-82FD-4FD1C370461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13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Changed</a:t>
            </a:r>
            <a:r>
              <a:rPr lang="en-US" baseline="0" dirty="0" smtClean="0"/>
              <a:t> from 7 to 8 barriers separates out homeless and foster care individual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3B9FD2-07B0-4B9B-82FD-4FD1C370461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84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49" cy="4183061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7" name="Shape 347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Career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E0804-73BD-4574-B321-384CCD559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683976"/>
      </p:ext>
    </p:extLst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Career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4D8FB-5AD0-4216-89F3-E90E08ADC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650479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Career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C92A0-033A-47D5-9A89-D850ACA35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870897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Massachusetts Department of Career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pPr>
              <a:defRPr/>
            </a:pPr>
            <a:fld id="{2550824D-8B3E-4FFB-9B75-EBC8A6C815B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982909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58813" y="6356350"/>
            <a:ext cx="37607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Career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2579F-9FF5-4201-872C-7348138282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785883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Career Services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5D53D-3489-4100-A51B-AD773579C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06831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Career Services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89C6E-D3D4-45FC-A1C9-C9131B475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609003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Career Services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8AD65-DE42-48AF-A1F0-52A831BF1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1921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Career Services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1AB66-821C-4982-BE8C-F28D7F8032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86184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Career Services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68108-485C-48E7-99C0-B8D285AC8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66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Career Services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270FC-CC5E-47D2-9FF0-E5CDD99385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71839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Massachusetts Department of Career Services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8FEA8-829A-40FA-AE83-A17CE1763E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990061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  <Relationship Id="rId14" Type="http://schemas.openxmlformats.org/officeDocument/2006/relationships/image" Target="../media/image2.jpeg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Massachusetts Department of Career Services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cs typeface="+mn-cs"/>
              </a:defRPr>
            </a:lvl1pPr>
          </a:lstStyle>
          <a:p>
            <a:pPr>
              <a:defRPr/>
            </a:pPr>
            <a:fld id="{7063FB89-13D4-40FE-A7A6-D05CC5EFA7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3" r:id="rId1"/>
    <p:sldLayoutId id="2147484544" r:id="rId2"/>
    <p:sldLayoutId id="2147484554" r:id="rId3"/>
    <p:sldLayoutId id="2147484545" r:id="rId4"/>
    <p:sldLayoutId id="2147484546" r:id="rId5"/>
    <p:sldLayoutId id="2147484547" r:id="rId6"/>
    <p:sldLayoutId id="2147484548" r:id="rId7"/>
    <p:sldLayoutId id="2147484549" r:id="rId8"/>
    <p:sldLayoutId id="2147484550" r:id="rId9"/>
    <p:sldLayoutId id="2147484551" r:id="rId10"/>
    <p:sldLayoutId id="2147484552" r:id="rId11"/>
    <p:sldLayoutId id="2147484555" r:id="rId12"/>
  </p:sldLayoutIdLst>
  <p:transition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notesSlide" Target="../notesSlides/notesSlide1.xml"/>
  <Relationship Id="rId3" Type="http://schemas.openxmlformats.org/officeDocument/2006/relationships/image" Target="../media/image3.jpeg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5.jpeg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6.jpeg"/>
</Relationships>

</file>

<file path=ppt/slides/_rels/slide1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1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image" Target="../media/image7.png"/>
</Relationships>

</file>

<file path=ppt/slides/_rels/slide1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2.xml"/>
</Relationships>

</file>

<file path=ppt/slides/_rels/slide2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10" Type="http://schemas.microsoft.com/office/2007/relationships/diagramDrawing" Target="../diagrams/drawing1.xml"/>
  <Relationship Id="rId2" Type="http://schemas.openxmlformats.org/officeDocument/2006/relationships/hyperlink" TargetMode="External" Target="https://masscis.intocareers.org/materials/portal/home.html"/>
  <Relationship Id="rId3" Type="http://schemas.openxmlformats.org/officeDocument/2006/relationships/hyperlink" TargetMode="External" Target="http://www.mass.gov/massworkforce/careerready/"/>
  <Relationship Id="rId4" Type="http://schemas.openxmlformats.org/officeDocument/2006/relationships/hyperlink" TargetMode="External" Target="http://www.mynextmove.org/"/>
  <Relationship Id="rId5" Type="http://schemas.openxmlformats.org/officeDocument/2006/relationships/hyperlink" TargetMode="External" Target="https://www.careeronestop.org/GetMyFuture/index.aspx"/>
  <Relationship Id="rId6" Type="http://schemas.openxmlformats.org/officeDocument/2006/relationships/diagramData" Target="../diagrams/data1.xml"/>
  <Relationship Id="rId7" Type="http://schemas.openxmlformats.org/officeDocument/2006/relationships/diagramLayout" Target="../diagrams/layout1.xml"/>
  <Relationship Id="rId8" Type="http://schemas.openxmlformats.org/officeDocument/2006/relationships/diagramQuickStyle" Target="../diagrams/quickStyle1.xml"/>
  <Relationship Id="rId9" Type="http://schemas.openxmlformats.org/officeDocument/2006/relationships/diagramColors" Target="../diagrams/colors1.xml"/>
</Relationships>

</file>

<file path=ppt/slides/_rels/slide2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8.png"/>
  <Relationship Id="rId3" Type="http://schemas.openxmlformats.org/officeDocument/2006/relationships/image" Target="../media/image9.png"/>
</Relationships>

</file>

<file path=ppt/slides/_rels/slide2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0.png"/>
  <Relationship Id="rId3" Type="http://schemas.openxmlformats.org/officeDocument/2006/relationships/image" Target="../media/image11.png"/>
</Relationships>

</file>

<file path=ppt/slides/_rels/slide2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2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4.jpeg"/>
</Relationships>

</file>

<file path=ppt/slides/_rels/slide3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2.png"/>
</Relationships>

</file>

<file path=ppt/slides/_rels/slide3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3.png"/>
  <Relationship Id="rId3" Type="http://schemas.openxmlformats.org/officeDocument/2006/relationships/image" Target="../media/image14.png"/>
</Relationships>

</file>

<file path=ppt/slides/_rels/slide3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5.png"/>
</Relationships>

</file>

<file path=ppt/slides/_rels/slide3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6.png"/>
</Relationships>

</file>

<file path=ppt/slides/_rels/slide3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7.png"/>
</Relationships>

</file>

<file path=ppt/slides/_rels/slide3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</Relationships>

</file>

<file path=ppt/slides/_rels/slide3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notesSlide" Target="../notesSlides/notesSlide5.xml"/>
</Relationships>

</file>

<file path=ppt/slides/_rels/slide3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3.xml"/>
</Relationships>

</file>

<file path=ppt/slides/_rels/slide4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8.png"/>
</Relationships>

</file>

<file path=ppt/slides/_rels/slide4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9.png"/>
</Relationships>

</file>

<file path=ppt/slides/_rels/slide4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mass.gov/massworkforce/resources/masscis/"/>
  <Relationship Id="rId3" Type="http://schemas.openxmlformats.org/officeDocument/2006/relationships/hyperlink" TargetMode="External" Target="http://www.mass.gov/massworkforce/careerready/tools/career-ready-101/"/>
  <Relationship Id="rId4" Type="http://schemas.openxmlformats.org/officeDocument/2006/relationships/hyperlink" TargetMode="External" Target="https://www.congress.gov/bill/113th-congress/house-bill/803/text"/>
  <Relationship Id="rId5" Type="http://schemas.openxmlformats.org/officeDocument/2006/relationships/hyperlink" TargetMode="External" Target="https://www.gpo.gov/fdsys/pkg/FR-2016-08-19/pdf/2016-15975.pdf"/>
  <Relationship Id="rId6" Type="http://schemas.openxmlformats.org/officeDocument/2006/relationships/hyperlink" TargetMode="External" Target="http://www.mass.gov/massworkforce/programs/youth/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4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mass.gov/massworkforce/programs/youth/povertythresholdcensustractdatabase-aug2015.xlsx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627321" y="2971800"/>
            <a:ext cx="8229600" cy="1219200"/>
          </a:xfrm>
        </p:spPr>
        <p:txBody>
          <a:bodyPr anchor="ctr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800" dirty="0" smtClean="0">
                <a:solidFill>
                  <a:schemeClr val="tx1"/>
                </a:solidFill>
              </a:rPr>
              <a:t/>
            </a:r>
            <a:br>
              <a:rPr lang="en-US" altLang="en-US" sz="3800" dirty="0" smtClean="0">
                <a:solidFill>
                  <a:schemeClr val="tx1"/>
                </a:solidFill>
              </a:rPr>
            </a:br>
            <a:r>
              <a:rPr lang="en-US" altLang="en-US" sz="3800" dirty="0" smtClean="0">
                <a:solidFill>
                  <a:schemeClr val="tx1"/>
                </a:solidFill>
                <a:latin typeface="+mj-lt"/>
              </a:rPr>
              <a:t>WIOA Youth Program</a:t>
            </a:r>
            <a:br>
              <a:rPr lang="en-US" altLang="en-US" sz="3800" dirty="0" smtClean="0">
                <a:solidFill>
                  <a:schemeClr val="tx1"/>
                </a:solidFill>
                <a:latin typeface="+mj-lt"/>
              </a:rPr>
            </a:br>
            <a:r>
              <a:rPr lang="en-US" altLang="en-US" sz="3800" dirty="0" smtClean="0">
                <a:solidFill>
                  <a:schemeClr val="tx1"/>
                </a:solidFill>
                <a:latin typeface="+mj-lt"/>
              </a:rPr>
              <a:t/>
            </a:r>
            <a:br>
              <a:rPr lang="en-US" altLang="en-US" sz="3800" dirty="0" smtClean="0">
                <a:solidFill>
                  <a:schemeClr val="tx1"/>
                </a:solidFill>
                <a:latin typeface="+mj-lt"/>
              </a:rPr>
            </a:br>
            <a:endParaRPr lang="en-US" altLang="en-US" sz="3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209800" y="4495800"/>
            <a:ext cx="6788150" cy="1316038"/>
          </a:xfrm>
        </p:spPr>
        <p:txBody>
          <a:bodyPr anchor="ctr"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dirty="0" smtClean="0">
                <a:solidFill>
                  <a:schemeClr val="tx2"/>
                </a:solidFill>
              </a:rPr>
              <a:t>Final Rules </a:t>
            </a:r>
          </a:p>
        </p:txBody>
      </p:sp>
      <p:sp>
        <p:nvSpPr>
          <p:cNvPr id="3079" name="Rectangle 4"/>
          <p:cNvSpPr>
            <a:spLocks noChangeArrowheads="1"/>
          </p:cNvSpPr>
          <p:nvPr/>
        </p:nvSpPr>
        <p:spPr bwMode="auto">
          <a:xfrm>
            <a:off x="5224463" y="4603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43925" y="6356350"/>
            <a:ext cx="561975" cy="365125"/>
          </a:xfrm>
        </p:spPr>
        <p:txBody>
          <a:bodyPr/>
          <a:lstStyle/>
          <a:p>
            <a:pPr>
              <a:defRPr/>
            </a:pPr>
            <a:fld id="{39B3DF97-8162-4031-BFA5-3E0894BDF0E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pic>
        <p:nvPicPr>
          <p:cNvPr id="1027" name="Picture 3" descr="C:\Users\sacha.stadhard\AppData\Local\Microsoft\Windows\Temporary Internet Files\Content.Outlook\YA1MALP7\wioa logo1-46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81406"/>
            <a:ext cx="4114800" cy="1642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258436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4500"/>
              </a:lnSpc>
            </a:pPr>
            <a:r>
              <a:rPr lang="en-US" sz="4000" dirty="0" smtClean="0">
                <a:latin typeface="+mj-lt"/>
              </a:rPr>
              <a:t>Low Income Exception</a:t>
            </a:r>
            <a:br>
              <a:rPr lang="en-US" sz="4000" dirty="0" smtClean="0">
                <a:latin typeface="+mj-lt"/>
              </a:rPr>
            </a:br>
            <a:r>
              <a:rPr lang="en-US" sz="2400" dirty="0" smtClean="0">
                <a:latin typeface="+mj-lt"/>
              </a:rPr>
              <a:t>(5% Window Eligibility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Five percent of WIOA youth participants, </a:t>
            </a:r>
            <a:r>
              <a:rPr lang="en-US" i="1" dirty="0" smtClean="0">
                <a:solidFill>
                  <a:schemeClr val="tx1"/>
                </a:solidFill>
              </a:rPr>
              <a:t>who would ordinarily be required to be low-income for eligibility</a:t>
            </a:r>
            <a:r>
              <a:rPr lang="en-US" dirty="0" smtClean="0">
                <a:solidFill>
                  <a:schemeClr val="tx1"/>
                </a:solidFill>
              </a:rPr>
              <a:t>, and who meet </a:t>
            </a:r>
            <a:r>
              <a:rPr lang="en-US" b="1" i="1" dirty="0" smtClean="0">
                <a:solidFill>
                  <a:schemeClr val="tx1"/>
                </a:solidFill>
              </a:rPr>
              <a:t>all</a:t>
            </a:r>
            <a:r>
              <a:rPr lang="en-US" dirty="0" smtClean="0">
                <a:solidFill>
                  <a:schemeClr val="tx1"/>
                </a:solidFill>
              </a:rPr>
              <a:t> other eligibility requirements, may be non low income.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The 5% calculation is based </a:t>
            </a:r>
            <a:r>
              <a:rPr lang="en-US" dirty="0">
                <a:solidFill>
                  <a:schemeClr val="tx1"/>
                </a:solidFill>
              </a:rPr>
              <a:t>on the percent of </a:t>
            </a:r>
            <a:r>
              <a:rPr lang="en-US" dirty="0" smtClean="0">
                <a:solidFill>
                  <a:schemeClr val="tx1"/>
                </a:solidFill>
              </a:rPr>
              <a:t>youth newly enrolled in the fiscal year and served by </a:t>
            </a:r>
            <a:r>
              <a:rPr lang="en-US" dirty="0">
                <a:solidFill>
                  <a:schemeClr val="tx1"/>
                </a:solidFill>
              </a:rPr>
              <a:t>the program in the local area’s </a:t>
            </a:r>
            <a:r>
              <a:rPr lang="en-US" dirty="0" smtClean="0">
                <a:solidFill>
                  <a:schemeClr val="tx1"/>
                </a:solidFill>
              </a:rPr>
              <a:t>WIOA youth program.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5F9CC7-9173-4506-B047-1D755C0D900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08440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sz="2800" dirty="0" smtClean="0">
                <a:latin typeface="+mj-lt"/>
              </a:rPr>
              <a:t>WIOA Youth Program Provisions </a:t>
            </a:r>
            <a:endParaRPr lang="en-US" sz="28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lvl="0" indent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chemeClr val="tx1"/>
              </a:solidFill>
              <a:latin typeface="+mn-lt"/>
            </a:endParaRPr>
          </a:p>
          <a:p>
            <a:pPr marL="0" lvl="0" indent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chemeClr val="tx1"/>
              </a:solidFill>
              <a:latin typeface="+mn-lt"/>
            </a:endParaRPr>
          </a:p>
          <a:p>
            <a:pPr marL="0" lvl="0" indent="0" eaLnBrk="1" fontAlgn="auto" hangingPunct="1">
              <a:spcAft>
                <a:spcPts val="0"/>
              </a:spcAft>
              <a:buNone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Paid and Unpaid Work Experiences for ISY and OSY 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At </a:t>
            </a:r>
            <a:r>
              <a:rPr lang="en-US" sz="1800" dirty="0">
                <a:solidFill>
                  <a:schemeClr val="tx1"/>
                </a:solidFill>
              </a:rPr>
              <a:t>least 20% of local Youth formula funds must be used for work </a:t>
            </a:r>
            <a:r>
              <a:rPr lang="en-US" sz="1800" dirty="0" smtClean="0">
                <a:solidFill>
                  <a:schemeClr val="tx1"/>
                </a:solidFill>
              </a:rPr>
              <a:t>experiences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Out –of –School Youth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Local </a:t>
            </a:r>
            <a:r>
              <a:rPr lang="en-US" sz="1800" dirty="0">
                <a:solidFill>
                  <a:schemeClr val="tx1"/>
                </a:solidFill>
              </a:rPr>
              <a:t>areas must spend a minimum percent of 75 percent of </a:t>
            </a:r>
            <a:r>
              <a:rPr lang="en-US" sz="1800" dirty="0" smtClean="0">
                <a:solidFill>
                  <a:schemeClr val="tx1"/>
                </a:solidFill>
              </a:rPr>
              <a:t>PY 2016 </a:t>
            </a:r>
            <a:r>
              <a:rPr lang="en-US" sz="1800" dirty="0">
                <a:solidFill>
                  <a:schemeClr val="tx1"/>
                </a:solidFill>
              </a:rPr>
              <a:t>/ FY 2017 funds on OSY. 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Procurement and Service Provider Selection 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Grant recipient/fiscal agent has the option to provide directly some or all of the youth workforce investment activities.  </a:t>
            </a:r>
            <a:endParaRPr lang="en-US" sz="1800" dirty="0">
              <a:solidFill>
                <a:schemeClr val="tx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0" lvl="0" indent="0" eaLnBrk="1" fontAlgn="auto" hangingPunct="1">
              <a:spcAft>
                <a:spcPts val="0"/>
              </a:spcAft>
              <a:buNone/>
              <a:defRPr/>
            </a:pPr>
            <a:endParaRPr lang="en-US" sz="1800" dirty="0">
              <a:solidFill>
                <a:schemeClr val="tx1"/>
              </a:solidFill>
            </a:endParaRPr>
          </a:p>
          <a:p>
            <a:pPr marL="0" lvl="0" indent="0"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0" lvl="0" indent="0" eaLnBrk="1" fontAlgn="auto" hangingPunct="1">
              <a:spcAft>
                <a:spcPts val="0"/>
              </a:spcAft>
              <a:buNone/>
              <a:defRPr/>
            </a:pPr>
            <a:endParaRPr lang="en-US" sz="1800" dirty="0">
              <a:solidFill>
                <a:schemeClr val="tx1"/>
              </a:solidFill>
            </a:endParaRPr>
          </a:p>
          <a:p>
            <a:pPr marL="0" lvl="0" indent="0" eaLnBrk="1" fontAlgn="auto" hangingPunct="1">
              <a:spcAft>
                <a:spcPts val="0"/>
              </a:spcAft>
              <a:buNone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. 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60724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WIOA 14 Program Service Elements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3074" name="Picture 2" descr="C:\Users\sacha.stadhard\AppData\Local\Microsoft\Windows\Temporary Internet Files\Content.IE5\UXTRRGQ8\clipart-pencil-checklist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11530"/>
            <a:ext cx="1295400" cy="1576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262894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sz="4000" dirty="0" smtClean="0">
                <a:latin typeface="+mj-lt"/>
              </a:rPr>
              <a:t>WIOA Program Elements</a:t>
            </a:r>
            <a:endParaRPr lang="en-US" sz="4000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6236602"/>
            <a:ext cx="3760787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017683"/>
              </p:ext>
            </p:extLst>
          </p:nvPr>
        </p:nvGraphicFramePr>
        <p:xfrm>
          <a:off x="381000" y="1143000"/>
          <a:ext cx="8229600" cy="3680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5992"/>
                <a:gridCol w="2970408"/>
                <a:gridCol w="2743200"/>
              </a:tblGrid>
              <a:tr h="228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Program Element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j-lt"/>
                        </a:rPr>
                        <a:t>Description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MOSES Activity and/or Service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423432"/>
              </p:ext>
            </p:extLst>
          </p:nvPr>
        </p:nvGraphicFramePr>
        <p:xfrm>
          <a:off x="381000" y="1517557"/>
          <a:ext cx="8229600" cy="34350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5992"/>
                <a:gridCol w="2970408"/>
                <a:gridCol w="2743200"/>
              </a:tblGrid>
              <a:tr h="1329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Tutoring</a:t>
                      </a:r>
                      <a:r>
                        <a:rPr lang="en-US" sz="110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, Study Skills Training, </a:t>
                      </a:r>
                      <a:r>
                        <a:rPr lang="en-US" sz="1100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Instruction*</a:t>
                      </a:r>
                      <a:endParaRPr lang="en-US" sz="1000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Development of educational achievement skills that leads to the completion of the requirements for a secondary or post secondary school diploma/credential.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Educational Training,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HiSET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/ASE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Dropout Prevention/Tutoring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Basic ABE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Basic ESL/ESOL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Adult Ed/Literacy w/Training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278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Alternative Secondary </a:t>
                      </a:r>
                      <a:r>
                        <a:rPr lang="en-US" sz="1200" b="1" kern="1200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School*</a:t>
                      </a:r>
                      <a:endParaRPr lang="en-US" sz="1200" b="1" kern="1200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Alternative secondary school services, or drop out recovery services.</a:t>
                      </a: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Alternative School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</a:tr>
              <a:tr h="132527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Work </a:t>
                      </a:r>
                      <a:r>
                        <a:rPr lang="en-US" sz="1200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Experience*</a:t>
                      </a:r>
                      <a:endParaRPr lang="en-US" sz="1050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effectLst/>
                        <a:latin typeface="+mj-lt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Summer Employment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Pre apprenticeship </a:t>
                      </a:r>
                      <a:r>
                        <a:rPr lang="en-US" sz="1100" dirty="0" err="1">
                          <a:effectLst/>
                          <a:latin typeface="+mj-lt"/>
                        </a:rPr>
                        <a:t>pgms</a:t>
                      </a:r>
                      <a:endParaRPr lang="en-US" sz="1100" dirty="0">
                        <a:effectLst/>
                        <a:latin typeface="+mj-lt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Internships/Job Shadowing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OJT Opportunities</a:t>
                      </a:r>
                      <a:endParaRPr lang="en-US" sz="11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Work experiences which include summer employment, year round employment, pre-apprenticeship, internships/Job-Shadow and On-the-job training opportunities. </a:t>
                      </a: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Work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Exp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/Summer Youth</a:t>
                      </a: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Academic/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Occ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Learning – Summer </a:t>
                      </a: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Work Experience</a:t>
                      </a: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 the Job Training</a:t>
                      </a: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Workplace Training/Coop Ed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Pgms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Job Readiness Training</a:t>
                      </a:r>
                    </a:p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Subsidized Employment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940333"/>
              </p:ext>
            </p:extLst>
          </p:nvPr>
        </p:nvGraphicFramePr>
        <p:xfrm>
          <a:off x="381000" y="4724400"/>
          <a:ext cx="8229600" cy="121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5992"/>
                <a:gridCol w="2970408"/>
                <a:gridCol w="2743200"/>
              </a:tblGrid>
              <a:tr h="1219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Occupational Skills </a:t>
                      </a:r>
                      <a:r>
                        <a:rPr lang="en-US" sz="1100" b="1" kern="1200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Training*</a:t>
                      </a:r>
                      <a:endParaRPr lang="en-US" sz="1100" b="1" kern="1200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An organized program of study that provides specific vocational skills that lead to proficiency in performing actual tasks and technical functions required by certain occupational fields.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Occupational Skills Training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Private Sector Training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Pre Employment Skills Training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Entrepreneurial Training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Skill Upgrade and Retraining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81000" y="5905458"/>
            <a:ext cx="3436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 </a:t>
            </a:r>
            <a:r>
              <a:rPr lang="en-US" sz="1400" dirty="0" smtClean="0"/>
              <a:t>Included in </a:t>
            </a:r>
            <a:r>
              <a:rPr lang="en-US" sz="1400" i="1" dirty="0" smtClean="0"/>
              <a:t>Education and Training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3898604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066800"/>
          </a:xfrm>
        </p:spPr>
        <p:txBody>
          <a:bodyPr/>
          <a:lstStyle/>
          <a:p>
            <a:r>
              <a:rPr lang="en-US" sz="4000" dirty="0">
                <a:latin typeface="+mj-lt"/>
              </a:rPr>
              <a:t>WIOA Program Elements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97818"/>
              </p:ext>
            </p:extLst>
          </p:nvPr>
        </p:nvGraphicFramePr>
        <p:xfrm>
          <a:off x="457200" y="1341120"/>
          <a:ext cx="8229600" cy="4221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5992"/>
                <a:gridCol w="3427608"/>
                <a:gridCol w="2286000"/>
              </a:tblGrid>
              <a:tr h="3430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Education concurrently w/Workforce </a:t>
                      </a:r>
                      <a:r>
                        <a:rPr lang="en-US" sz="1100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Prep*</a:t>
                      </a:r>
                      <a:endParaRPr lang="en-US" sz="1000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Integrated education and training that occur concurrently and contextually with workforce preparation.</a:t>
                      </a:r>
                    </a:p>
                    <a:p>
                      <a:endParaRPr lang="en-US" dirty="0">
                        <a:latin typeface="+mj-lt"/>
                      </a:endParaRPr>
                    </a:p>
                  </a:txBody>
                  <a:tcPr marL="60143" marR="6014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Education w/Workforce Prep</a:t>
                      </a:r>
                    </a:p>
                  </a:txBody>
                  <a:tcPr marL="60143" marR="6014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30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j-lt"/>
                        </a:rPr>
                        <a:t>Leadership Development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Opportunities that encourage responsibility, confidence, employability, self-determination and other positive social behaviors. </a:t>
                      </a:r>
                    </a:p>
                    <a:p>
                      <a:endParaRPr lang="en-US" dirty="0">
                        <a:latin typeface="+mj-lt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Community Service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Leadership Development</a:t>
                      </a:r>
                    </a:p>
                  </a:txBody>
                  <a:tcPr marL="60143" marR="60143" marT="0" marB="0"/>
                </a:tc>
              </a:tr>
              <a:tr h="4488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Supportive Services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Services that </a:t>
                      </a:r>
                      <a:r>
                        <a:rPr lang="en-US" sz="1100" kern="120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enable youth to </a:t>
                      </a: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participate in program activities such as assistance with book, fees, school supplies, transportation, and legal aid services.</a:t>
                      </a:r>
                    </a:p>
                    <a:p>
                      <a:endParaRPr lang="en-US" dirty="0">
                        <a:latin typeface="+mj-lt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Supportive Services – except Needs Related Payment</a:t>
                      </a:r>
                    </a:p>
                  </a:txBody>
                  <a:tcPr marL="60143" marR="60143" marT="0" marB="0"/>
                </a:tc>
              </a:tr>
              <a:tr h="2558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Adult Mentoring (12 months </a:t>
                      </a:r>
                      <a:r>
                        <a:rPr lang="en-US" sz="11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min)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Participants receive adult mentoring for a period of not less than 12 months that connects to the youth’s goals. </a:t>
                      </a:r>
                    </a:p>
                    <a:p>
                      <a:endParaRPr lang="en-US" dirty="0">
                        <a:latin typeface="+mj-lt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Mentoring</a:t>
                      </a:r>
                    </a:p>
                  </a:txBody>
                  <a:tcPr marL="60143" marR="60143" marT="0" marB="0"/>
                </a:tc>
              </a:tr>
              <a:tr h="2945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j-lt"/>
                        </a:rPr>
                        <a:t>Follow-up Services (12 months)</a:t>
                      </a:r>
                      <a:endParaRPr lang="en-US" sz="100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Follow-up services are provided for 12 months unless the participants declines to receive follow-up services or cannot be located or contacted. </a:t>
                      </a:r>
                    </a:p>
                    <a:p>
                      <a:endParaRPr lang="en-US" dirty="0">
                        <a:latin typeface="+mj-lt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Follow-Up (Title I)</a:t>
                      </a:r>
                    </a:p>
                  </a:txBody>
                  <a:tcPr marL="60143" marR="60143" marT="0" marB="0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570953"/>
              </p:ext>
            </p:extLst>
          </p:nvPr>
        </p:nvGraphicFramePr>
        <p:xfrm>
          <a:off x="457200" y="1066800"/>
          <a:ext cx="8229600" cy="304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5992"/>
                <a:gridCol w="3427608"/>
                <a:gridCol w="2286000"/>
              </a:tblGrid>
              <a:tr h="304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Program Element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j-lt"/>
                        </a:rPr>
                        <a:t>Description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j-lt"/>
                        </a:rPr>
                        <a:t>MOSES Activity and/or Service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1000" y="5719304"/>
            <a:ext cx="3436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 </a:t>
            </a:r>
            <a:r>
              <a:rPr lang="en-US" sz="1400" dirty="0" smtClean="0"/>
              <a:t>Included in </a:t>
            </a:r>
            <a:r>
              <a:rPr lang="en-US" sz="1400" i="1" dirty="0" smtClean="0"/>
              <a:t>Education and Training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061539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sz="4000" dirty="0">
                <a:latin typeface="+mj-lt"/>
              </a:rPr>
              <a:t>WIOA Program Elements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503150"/>
              </p:ext>
            </p:extLst>
          </p:nvPr>
        </p:nvGraphicFramePr>
        <p:xfrm>
          <a:off x="457200" y="1524000"/>
          <a:ext cx="8229600" cy="4191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5992"/>
                <a:gridCol w="3427608"/>
                <a:gridCol w="2286000"/>
              </a:tblGrid>
              <a:tr h="6985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Comprehensive Guidance &amp; Counseling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Individualized counseling which includes drug and alcohol abuse, and mental health counseling, and referral to partner programs.</a:t>
                      </a:r>
                    </a:p>
                    <a:p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Comprehensive Guidance and Counseling</a:t>
                      </a:r>
                    </a:p>
                  </a:txBody>
                  <a:tcPr marL="60143" marR="60143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985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Financial Literacy </a:t>
                      </a:r>
                      <a:r>
                        <a:rPr lang="en-US" sz="1100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Education*</a:t>
                      </a:r>
                      <a:endParaRPr lang="en-US" sz="1000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Support the ability of participants to create budgets, learn how to manage spending, credit, and debt.</a:t>
                      </a:r>
                    </a:p>
                    <a:p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Financial Literacy 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Education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Counseling / Financial Counseling</a:t>
                      </a:r>
                    </a:p>
                  </a:txBody>
                  <a:tcPr marL="60143" marR="60143" marT="0" marB="0"/>
                </a:tc>
              </a:tr>
              <a:tr h="58459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Entrepreneurial Skills </a:t>
                      </a:r>
                      <a:r>
                        <a:rPr lang="en-US" sz="1100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Training*</a:t>
                      </a:r>
                      <a:endParaRPr lang="en-US" sz="1000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Entrepreneurial skills training provides the basics of starting and operating a small business.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Entrepreneurial Skills Training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/>
                </a:tc>
              </a:tr>
              <a:tr h="12050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Labor Market Services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Participants receive access to career counseling, career exploration, career awareness, and the use of labor market tools.  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Automated Labor Exchange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Job Order Search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Labor Market Info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/>
                        <a:buChar char="-"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Resource Room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/>
                </a:tc>
              </a:tr>
              <a:tr h="100420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Transition to Post Secondary </a:t>
                      </a:r>
                      <a:r>
                        <a:rPr lang="en-US" sz="1100" dirty="0" smtClean="0">
                          <a:solidFill>
                            <a:schemeClr val="accent3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+mj-lt"/>
                        </a:rPr>
                        <a:t>Education*</a:t>
                      </a:r>
                      <a:endParaRPr lang="en-US" sz="1000" dirty="0">
                        <a:solidFill>
                          <a:schemeClr val="accent3">
                            <a:lumMod val="40000"/>
                            <a:lumOff val="60000"/>
                          </a:schemeClr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Participants receive access to job exploration counseling, work based learning experiences, instruction in self-advocacy, work readiness training.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Post Sec/Training Transition Activities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Counseling / Trans to Post Sec Ed/Training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0143" marR="60143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6190" y="5915922"/>
            <a:ext cx="50540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 </a:t>
            </a:r>
            <a:r>
              <a:rPr lang="en-US" sz="1400" dirty="0" smtClean="0"/>
              <a:t>Included in </a:t>
            </a:r>
            <a:r>
              <a:rPr lang="en-US" sz="1400" i="1" dirty="0" smtClean="0"/>
              <a:t>Education and Training</a:t>
            </a:r>
            <a:endParaRPr lang="en-US" sz="16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303322"/>
              </p:ext>
            </p:extLst>
          </p:nvPr>
        </p:nvGraphicFramePr>
        <p:xfrm>
          <a:off x="457200" y="1219200"/>
          <a:ext cx="8229600" cy="304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5992"/>
                <a:gridCol w="3427608"/>
                <a:gridCol w="2286000"/>
              </a:tblGrid>
              <a:tr h="304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j-lt"/>
                        </a:rPr>
                        <a:t>Program Element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j-lt"/>
                        </a:rPr>
                        <a:t>Description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j-lt"/>
                        </a:rPr>
                        <a:t>MOSES Activity and/or Service</a:t>
                      </a:r>
                      <a:endParaRPr lang="en-US" sz="10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0143" marR="6014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8613566"/>
      </p:ext>
    </p:extLst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The Individual Service Strategy (ISS) and Career Pathway Planning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4098" name="Picture 2" descr="C:\Users\sacha.stadhard\AppData\Local\Microsoft\Windows\Temporary Internet Files\Content.IE5\12NEW37P\clip-artSucces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702" y="4455882"/>
            <a:ext cx="2013098" cy="1151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919624"/>
      </p:ext>
    </p:extLst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+mj-lt"/>
              </a:rPr>
              <a:t>Individual Service Strategy Plan </a:t>
            </a:r>
            <a:endParaRPr lang="en-US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525963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An Individual </a:t>
            </a:r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ervice </a:t>
            </a:r>
            <a:r>
              <a:rPr lang="en-US" sz="1800" dirty="0">
                <a:solidFill>
                  <a:schemeClr val="tx1"/>
                </a:solidFill>
              </a:rPr>
              <a:t>S</a:t>
            </a:r>
            <a:r>
              <a:rPr lang="en-US" sz="1800" dirty="0" smtClean="0">
                <a:solidFill>
                  <a:schemeClr val="tx1"/>
                </a:solidFill>
              </a:rPr>
              <a:t>trategy (ISS) plan must be developed for each youth participant and is based on an objective assessments that include review of participants: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skill levels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service needs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strengths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The ISS must: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Include career planning and the results of objective assessments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Include education and employment goals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Include achievement objectives and services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Directly link to one or more performance indicators</a:t>
            </a:r>
            <a:endParaRPr lang="en-US" sz="1800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Identify an appropriate career pathway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endParaRPr lang="en-US" sz="1000" dirty="0" smtClean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94B8F-148D-4B6D-AC99-91B9E5A36159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06840"/>
      </p:ext>
    </p:extLst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D68108-485C-48E7-99C0-B8D285AC848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3849" y="304800"/>
            <a:ext cx="8551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  <a:latin typeface="+mj-lt"/>
              </a:rPr>
              <a:t>Youth Service Delivery Framework  </a:t>
            </a: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88975"/>
            <a:ext cx="8839200" cy="548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17439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 smtClean="0">
                <a:latin typeface="+mj-lt"/>
                <a:cs typeface="Arial" panose="020B0604020202020204" pitchFamily="34" charset="0"/>
              </a:rPr>
              <a:t>WIOA Career Pathway</a:t>
            </a:r>
            <a:endParaRPr lang="en-US" sz="40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Font typeface="Arial" pitchFamily="34" charset="0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CAREER PATHWAY—The term ‘‘career pathway’’ means a combination of rigorous and high-quality education, training, and other services that— </a:t>
            </a:r>
          </a:p>
          <a:p>
            <a:pPr marL="569913" indent="-344488">
              <a:lnSpc>
                <a:spcPct val="120000"/>
              </a:lnSpc>
              <a:spcBef>
                <a:spcPts val="500"/>
              </a:spcBef>
              <a:defRPr/>
            </a:pPr>
            <a:r>
              <a:rPr lang="en-US" sz="1800" u="sng" dirty="0" smtClean="0">
                <a:solidFill>
                  <a:schemeClr val="tx1"/>
                </a:solidFill>
                <a:cs typeface="Arial" panose="020B0604020202020204" pitchFamily="34" charset="0"/>
              </a:rPr>
              <a:t>Aligns </a:t>
            </a:r>
            <a:r>
              <a:rPr 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with the skill needs of </a:t>
            </a: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industries; </a:t>
            </a:r>
            <a:endParaRPr lang="en-US" sz="1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569913" indent="-344488">
              <a:lnSpc>
                <a:spcPct val="120000"/>
              </a:lnSpc>
              <a:spcBef>
                <a:spcPts val="500"/>
              </a:spcBef>
              <a:defRPr/>
            </a:pP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Prepares individuals to be successful</a:t>
            </a:r>
            <a:r>
              <a:rPr lang="en-US" sz="1800" u="sng" dirty="0" smtClean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in </a:t>
            </a:r>
            <a:r>
              <a:rPr lang="en-US" sz="1800" u="sng" dirty="0" smtClean="0">
                <a:solidFill>
                  <a:schemeClr val="tx1"/>
                </a:solidFill>
                <a:cs typeface="Arial" panose="020B0604020202020204" pitchFamily="34" charset="0"/>
              </a:rPr>
              <a:t>education options</a:t>
            </a: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;</a:t>
            </a:r>
          </a:p>
          <a:p>
            <a:pPr marL="569913" indent="-344488">
              <a:lnSpc>
                <a:spcPct val="120000"/>
              </a:lnSpc>
              <a:spcBef>
                <a:spcPts val="500"/>
              </a:spcBef>
              <a:defRPr/>
            </a:pPr>
            <a:r>
              <a:rPr lang="en-US" sz="1800" u="sng" dirty="0" smtClean="0">
                <a:solidFill>
                  <a:schemeClr val="tx1"/>
                </a:solidFill>
                <a:cs typeface="Arial" panose="020B0604020202020204" pitchFamily="34" charset="0"/>
              </a:rPr>
              <a:t>Includes counseling </a:t>
            </a: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to support education and career goals; </a:t>
            </a:r>
            <a:endParaRPr lang="en-US" sz="1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569913" indent="-344488">
              <a:lnSpc>
                <a:spcPct val="120000"/>
              </a:lnSpc>
              <a:spcBef>
                <a:spcPts val="500"/>
              </a:spcBef>
              <a:defRPr/>
            </a:pP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Includes </a:t>
            </a:r>
            <a:r>
              <a:rPr lang="en-US" sz="1800" u="sng" dirty="0" smtClean="0">
                <a:solidFill>
                  <a:schemeClr val="tx1"/>
                </a:solidFill>
                <a:cs typeface="Arial" panose="020B0604020202020204" pitchFamily="34" charset="0"/>
              </a:rPr>
              <a:t>contextualized learning </a:t>
            </a: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within an occupational </a:t>
            </a:r>
            <a:r>
              <a:rPr 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cluster; </a:t>
            </a:r>
          </a:p>
          <a:p>
            <a:pPr marL="569913" indent="-344488">
              <a:lnSpc>
                <a:spcPct val="120000"/>
              </a:lnSpc>
              <a:spcBef>
                <a:spcPts val="500"/>
              </a:spcBef>
              <a:defRPr/>
            </a:pP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Organizes education, training, and other services that </a:t>
            </a:r>
            <a:r>
              <a:rPr lang="en-US" sz="1800" u="sng" dirty="0" smtClean="0">
                <a:solidFill>
                  <a:schemeClr val="tx1"/>
                </a:solidFill>
                <a:cs typeface="Arial" panose="020B0604020202020204" pitchFamily="34" charset="0"/>
              </a:rPr>
              <a:t>accelerates education and career advancement</a:t>
            </a: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; </a:t>
            </a:r>
            <a:endParaRPr lang="en-US" sz="1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569913" indent="-344488">
              <a:lnSpc>
                <a:spcPct val="120000"/>
              </a:lnSpc>
              <a:spcBef>
                <a:spcPts val="500"/>
              </a:spcBef>
              <a:defRPr/>
            </a:pP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Enables the attainment of a secondary and </a:t>
            </a:r>
            <a:r>
              <a:rPr lang="en-US" sz="1800" dirty="0">
                <a:solidFill>
                  <a:schemeClr val="tx1"/>
                </a:solidFill>
                <a:cs typeface="Arial" panose="020B0604020202020204" pitchFamily="34" charset="0"/>
              </a:rPr>
              <a:t>at least </a:t>
            </a: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one </a:t>
            </a:r>
            <a:r>
              <a:rPr lang="en-US" sz="1800" u="sng" dirty="0" smtClean="0">
                <a:solidFill>
                  <a:schemeClr val="tx1"/>
                </a:solidFill>
                <a:cs typeface="Arial" panose="020B0604020202020204" pitchFamily="34" charset="0"/>
              </a:rPr>
              <a:t>postsecondary </a:t>
            </a:r>
            <a:r>
              <a:rPr lang="en-US" sz="1800" u="sng" dirty="0">
                <a:solidFill>
                  <a:schemeClr val="tx1"/>
                </a:solidFill>
                <a:cs typeface="Arial" panose="020B0604020202020204" pitchFamily="34" charset="0"/>
              </a:rPr>
              <a:t>credential</a:t>
            </a: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;</a:t>
            </a:r>
            <a:endParaRPr lang="en-US" sz="1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569913" indent="-344488">
              <a:lnSpc>
                <a:spcPct val="120000"/>
              </a:lnSpc>
              <a:spcBef>
                <a:spcPts val="500"/>
              </a:spcBef>
              <a:defRPr/>
            </a:pP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Supports </a:t>
            </a:r>
            <a:r>
              <a:rPr lang="en-US" sz="1800" u="sng" dirty="0" smtClean="0">
                <a:solidFill>
                  <a:schemeClr val="tx1"/>
                </a:solidFill>
                <a:cs typeface="Arial" panose="020B0604020202020204" pitchFamily="34" charset="0"/>
              </a:rPr>
              <a:t>entrance or advancement </a:t>
            </a:r>
            <a:r>
              <a:rPr lang="en-US" sz="1800" dirty="0" smtClean="0">
                <a:solidFill>
                  <a:schemeClr val="tx1"/>
                </a:solidFill>
                <a:cs typeface="Arial" panose="020B0604020202020204" pitchFamily="34" charset="0"/>
              </a:rPr>
              <a:t>within a specific occupation or occupation cluster. </a:t>
            </a:r>
            <a:endParaRPr lang="en-US" sz="18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8401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1066800"/>
            <a:ext cx="7772400" cy="762000"/>
          </a:xfrm>
        </p:spPr>
        <p:txBody>
          <a:bodyPr anchor="ctr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000" dirty="0" smtClean="0">
                <a:solidFill>
                  <a:schemeClr val="tx1"/>
                </a:solidFill>
                <a:latin typeface="+mj-lt"/>
              </a:rPr>
              <a:t>Objectives</a:t>
            </a:r>
          </a:p>
        </p:txBody>
      </p:sp>
      <p:sp>
        <p:nvSpPr>
          <p:cNvPr id="4102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2057400"/>
            <a:ext cx="7848600" cy="4038600"/>
          </a:xfrm>
        </p:spPr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defRPr/>
            </a:pPr>
            <a:r>
              <a:rPr lang="en-US" altLang="en-US" sz="2000" dirty="0" smtClean="0">
                <a:solidFill>
                  <a:schemeClr val="tx1"/>
                </a:solidFill>
              </a:rPr>
              <a:t>Highlight </a:t>
            </a:r>
            <a:r>
              <a:rPr lang="en-US" altLang="en-US" sz="2000" dirty="0">
                <a:solidFill>
                  <a:schemeClr val="tx1"/>
                </a:solidFill>
              </a:rPr>
              <a:t>c</a:t>
            </a:r>
            <a:r>
              <a:rPr lang="en-US" altLang="en-US" sz="2000" dirty="0" smtClean="0">
                <a:solidFill>
                  <a:schemeClr val="tx1"/>
                </a:solidFill>
              </a:rPr>
              <a:t>hanges to the Eligibility Criteria for ISY and OSY  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endParaRPr lang="en-US" altLang="en-US" sz="2000" dirty="0" smtClean="0">
              <a:solidFill>
                <a:schemeClr val="tx1"/>
              </a:solidFill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altLang="en-US" sz="2000" dirty="0" smtClean="0">
                <a:solidFill>
                  <a:schemeClr val="tx1"/>
                </a:solidFill>
              </a:rPr>
              <a:t>Review of the changes/clarification to the 14 Program Service Elements</a:t>
            </a:r>
          </a:p>
          <a:p>
            <a:pPr marL="457200" lvl="1" indent="0" eaLnBrk="1" fontAlgn="auto" hangingPunct="1">
              <a:spcAft>
                <a:spcPts val="0"/>
              </a:spcAft>
              <a:buFont typeface="Courier New" pitchFamily="49" charset="0"/>
              <a:buNone/>
              <a:defRPr/>
            </a:pPr>
            <a:endParaRPr lang="en-US" altLang="en-US" sz="2000" dirty="0" smtClean="0">
              <a:solidFill>
                <a:schemeClr val="tx1"/>
              </a:solidFill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altLang="en-US" sz="2000" dirty="0" smtClean="0">
                <a:solidFill>
                  <a:schemeClr val="tx1"/>
                </a:solidFill>
              </a:rPr>
              <a:t>Individual Service Strategy and Career Pathway Planning for Youth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altLang="en-US" sz="2000" dirty="0">
              <a:solidFill>
                <a:schemeClr val="tx1"/>
              </a:solidFill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altLang="en-US" sz="2000" dirty="0" smtClean="0">
                <a:solidFill>
                  <a:schemeClr val="tx1"/>
                </a:solidFill>
              </a:rPr>
              <a:t>Understanding Youth Performance Measures 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9E04E408-D560-449D-BF33-F218EFDBCE04}" type="slidenum">
              <a:rPr lang="en-US" altLang="en-US" sz="1000" smtClean="0">
                <a:solidFill>
                  <a:schemeClr val="tx1"/>
                </a:solidFill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  <a:defRPr/>
              </a:pPr>
              <a:t>2</a:t>
            </a:fld>
            <a:endParaRPr lang="en-US" altLang="en-US" sz="10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27688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sz="4000" dirty="0" smtClean="0">
                <a:latin typeface="+mj-lt"/>
              </a:rPr>
              <a:t>Career Pathway Planning </a:t>
            </a:r>
            <a:endParaRPr lang="en-US" sz="40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8796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900" dirty="0" smtClean="0">
                <a:solidFill>
                  <a:schemeClr val="tx1"/>
                </a:solidFill>
              </a:rPr>
              <a:t>Career pathway partnership activities across key public systems -  Center for Law Action and Social Policy graphic. 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Assessment tools to identify appropriate career pathway’s can include: </a:t>
            </a:r>
            <a:endParaRPr lang="en-US" sz="1600" dirty="0">
              <a:solidFill>
                <a:schemeClr val="tx1"/>
              </a:solidFill>
            </a:endParaRPr>
          </a:p>
          <a:p>
            <a:pPr lvl="1"/>
            <a:r>
              <a:rPr lang="en-US" sz="1400" dirty="0" smtClean="0">
                <a:hlinkClick r:id="rId2"/>
              </a:rPr>
              <a:t>MASSCIS </a:t>
            </a:r>
            <a:endParaRPr lang="en-US" sz="1400" dirty="0" smtClean="0"/>
          </a:p>
          <a:p>
            <a:pPr lvl="1"/>
            <a:r>
              <a:rPr lang="en-US" sz="1400" dirty="0" smtClean="0">
                <a:hlinkClick r:id="rId3"/>
              </a:rPr>
              <a:t>Career Ready 101 </a:t>
            </a:r>
            <a:endParaRPr lang="en-US" sz="1400" dirty="0" smtClean="0"/>
          </a:p>
          <a:p>
            <a:pPr lvl="1"/>
            <a:r>
              <a:rPr lang="en-US" sz="1400" dirty="0" smtClean="0">
                <a:hlinkClick r:id="rId4"/>
              </a:rPr>
              <a:t>My Next Move </a:t>
            </a:r>
            <a:endParaRPr lang="en-US" sz="1400" dirty="0" smtClean="0"/>
          </a:p>
          <a:p>
            <a:pPr lvl="1"/>
            <a:r>
              <a:rPr lang="en-US" sz="1400" dirty="0">
                <a:hlinkClick r:id="rId5"/>
              </a:rPr>
              <a:t>Career One-Stop  - </a:t>
            </a:r>
            <a:r>
              <a:rPr lang="en-US" sz="1400" dirty="0" err="1">
                <a:hlinkClick r:id="rId5"/>
              </a:rPr>
              <a:t>GetMyFuture</a:t>
            </a:r>
            <a:r>
              <a:rPr lang="en-US" sz="1400" dirty="0">
                <a:hlinkClick r:id="rId5"/>
              </a:rPr>
              <a:t> </a:t>
            </a:r>
            <a:endParaRPr lang="en-US" sz="1400" dirty="0"/>
          </a:p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pPr lvl="1">
              <a:buFont typeface="Wingdings" panose="05000000000000000000" pitchFamily="2" charset="2"/>
              <a:buChar char="v"/>
            </a:pPr>
            <a:endParaRPr lang="en-US" sz="900" dirty="0" smtClean="0"/>
          </a:p>
          <a:p>
            <a:pPr marL="457200" lvl="1" indent="0">
              <a:buNone/>
            </a:pPr>
            <a:endParaRPr lang="en-US" sz="14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Massachusetts Department of Career Services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877072015"/>
              </p:ext>
            </p:extLst>
          </p:nvPr>
        </p:nvGraphicFramePr>
        <p:xfrm>
          <a:off x="457200" y="838200"/>
          <a:ext cx="79248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837628906"/>
      </p:ext>
    </p:extLst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pitchFamily="34" charset="0"/>
              <a:buNone/>
            </a:pPr>
            <a:endParaRPr lang="en-US" altLang="en-US" sz="4000" dirty="0" smtClean="0"/>
          </a:p>
          <a:p>
            <a:pPr marL="0" indent="0" algn="ctr">
              <a:buFont typeface="Arial" pitchFamily="34" charset="0"/>
              <a:buNone/>
            </a:pPr>
            <a:r>
              <a:rPr lang="en-US" altLang="en-US" sz="4000" dirty="0" smtClean="0">
                <a:solidFill>
                  <a:schemeClr val="tx1"/>
                </a:solidFill>
              </a:rPr>
              <a:t>WIOA Performance Indicators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419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82638" y="228600"/>
            <a:ext cx="7924800" cy="9906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altLang="en-US" sz="2800" dirty="0" smtClean="0">
                <a:latin typeface="+mj-lt"/>
              </a:rPr>
              <a:t>WIOA Youth Performance Indicators</a:t>
            </a:r>
            <a:endParaRPr lang="en-US" altLang="en-US" sz="1800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40521E-00B6-42B6-B158-E2525E88844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947706"/>
              </p:ext>
            </p:extLst>
          </p:nvPr>
        </p:nvGraphicFramePr>
        <p:xfrm>
          <a:off x="457200" y="1219200"/>
          <a:ext cx="8229600" cy="5225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1400"/>
                <a:gridCol w="1524000"/>
                <a:gridCol w="3124200"/>
              </a:tblGrid>
              <a:tr h="4581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Performance Measure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Negotiated Goals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Cohort Periods</a:t>
                      </a:r>
                    </a:p>
                  </a:txBody>
                  <a:tcPr marL="63224" marR="63224" marT="0" marB="0"/>
                </a:tc>
              </a:tr>
              <a:tr h="8232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In Employment or Post Secondary Education or Training in the 2</a:t>
                      </a:r>
                      <a:r>
                        <a:rPr lang="en-US" sz="1400" baseline="30000" dirty="0">
                          <a:effectLst/>
                          <a:latin typeface="+mj-lt"/>
                        </a:rPr>
                        <a:t>nd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 Quarter After Exit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74%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FY2018: 07/01/2016 – 03/31/2017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FY2019: 04/01/2017</a:t>
                      </a:r>
                      <a:r>
                        <a:rPr lang="en-US" sz="1200" baseline="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 – 03/31/2018</a:t>
                      </a:r>
                      <a:endParaRPr lang="en-US" sz="12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</a:tr>
              <a:tr h="7203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In Employment or Post Secondary Education or Training in the 4th 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Quarter 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After Exit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72%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FY2018: 07/01/2016 – 09/30/2016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FY2019: 10/01/2016 – 09/30/2017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</a:tr>
              <a:tr h="8232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Median Wages 2nd Quarter After Exit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not negotiated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FY2018: 07/01/2016 – 03/31/2017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FY2019: 04/01/2017 – 03/31/2018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j-lt"/>
                        </a:rPr>
                        <a:t> </a:t>
                      </a: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</a:tr>
              <a:tr h="7974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Credential Attainment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  <a:ea typeface="Calibri"/>
                          <a:cs typeface="Times New Roman"/>
                        </a:rPr>
                        <a:t>65%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FY2018: 07/01/2016 – 09/30/2016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FY2019: 10/01/2016 – 09/30/2017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</a:tr>
              <a:tr h="6598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</a:rPr>
                        <a:t>Measureable  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Skill Gain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not negotiated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FY2017: 07/01/2016 – 06/30/2017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FY2018: 07/01/2017 – 06/30/2018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FY2019: 07/01/2018 – 06/30/2019</a:t>
                      </a:r>
                    </a:p>
                  </a:txBody>
                  <a:tcPr marL="63224" marR="63224" marT="0" marB="0" anchor="ctr"/>
                </a:tc>
              </a:tr>
              <a:tr h="8232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</a:rPr>
                        <a:t>Employer Retention 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Measure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not negotiated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FY2018: 07/01/2016 – 03/31/2017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FY2019: 04/01/2017 – 03/31/2018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8901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In Employment or Post Secondary Education or Training </a:t>
            </a:r>
            <a:r>
              <a:rPr lang="en-US" b="1" dirty="0" smtClean="0">
                <a:solidFill>
                  <a:schemeClr val="tx1"/>
                </a:solidFill>
              </a:rPr>
              <a:t>during </a:t>
            </a:r>
            <a:r>
              <a:rPr lang="en-US" b="1" dirty="0">
                <a:solidFill>
                  <a:schemeClr val="tx1"/>
                </a:solidFill>
              </a:rPr>
              <a:t>the 2</a:t>
            </a:r>
            <a:r>
              <a:rPr lang="en-US" b="1" baseline="30000" dirty="0">
                <a:solidFill>
                  <a:schemeClr val="tx1"/>
                </a:solidFill>
              </a:rPr>
              <a:t>nd</a:t>
            </a:r>
            <a:r>
              <a:rPr lang="en-US" b="1" dirty="0">
                <a:solidFill>
                  <a:schemeClr val="tx1"/>
                </a:solidFill>
              </a:rPr>
              <a:t> Quarter After </a:t>
            </a:r>
            <a:r>
              <a:rPr lang="en-US" b="1" dirty="0" smtClean="0">
                <a:solidFill>
                  <a:schemeClr val="tx1"/>
                </a:solidFill>
              </a:rPr>
              <a:t>Exit:</a:t>
            </a:r>
            <a:endParaRPr lang="en-US" dirty="0"/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Number </a:t>
            </a:r>
            <a:r>
              <a:rPr lang="en-US" sz="1800" dirty="0">
                <a:solidFill>
                  <a:schemeClr val="tx1"/>
                </a:solidFill>
              </a:rPr>
              <a:t>of Title I youth participants who exited during the reporting period who are employed, in education, or in occupational skills training during the second quarter after exit.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 smtClean="0">
                <a:solidFill>
                  <a:schemeClr val="tx1"/>
                </a:solidFill>
              </a:rPr>
              <a:t>Participants reported as </a:t>
            </a:r>
            <a:r>
              <a:rPr lang="en-US" b="1" i="1" dirty="0" smtClean="0">
                <a:solidFill>
                  <a:schemeClr val="tx1"/>
                </a:solidFill>
              </a:rPr>
              <a:t>Not in Labor Force </a:t>
            </a:r>
            <a:r>
              <a:rPr lang="en-US" i="1" dirty="0" smtClean="0">
                <a:solidFill>
                  <a:schemeClr val="tx1"/>
                </a:solidFill>
              </a:rPr>
              <a:t>are excluded from the measure</a:t>
            </a:r>
            <a:endParaRPr lang="en-US" i="1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tx1"/>
                </a:solidFill>
                <a:ea typeface="Calibri"/>
                <a:cs typeface="Times New Roman"/>
              </a:rPr>
              <a:t>Tracking/Reporting: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tx1"/>
                </a:solidFill>
                <a:ea typeface="Calibri"/>
                <a:cs typeface="Times New Roman"/>
              </a:rPr>
              <a:t>Wage records from UI database </a:t>
            </a:r>
            <a:r>
              <a:rPr lang="en-US" sz="1800" i="1" dirty="0" smtClean="0">
                <a:solidFill>
                  <a:schemeClr val="tx1"/>
                </a:solidFill>
                <a:ea typeface="Calibri"/>
                <a:cs typeface="Times New Roman"/>
              </a:rPr>
              <a:t>or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solidFill>
                  <a:schemeClr val="tx1"/>
                </a:solidFill>
                <a:ea typeface="Calibri"/>
                <a:cs typeface="Times New Roman"/>
              </a:rPr>
              <a:t>6 month </a:t>
            </a:r>
            <a:r>
              <a:rPr lang="en-US" sz="1800" dirty="0" smtClean="0">
                <a:solidFill>
                  <a:schemeClr val="tx1"/>
                </a:solidFill>
                <a:ea typeface="Calibri"/>
                <a:cs typeface="Times New Roman"/>
              </a:rPr>
              <a:t>employment follow-up services from employment tab </a:t>
            </a:r>
            <a:r>
              <a:rPr lang="en-US" sz="1800" i="1" dirty="0" smtClean="0">
                <a:solidFill>
                  <a:schemeClr val="tx1"/>
                </a:solidFill>
                <a:ea typeface="Calibri"/>
                <a:cs typeface="Times New Roman"/>
              </a:rPr>
              <a:t>or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solidFill>
                  <a:schemeClr val="tx1"/>
                </a:solidFill>
                <a:ea typeface="Calibri"/>
                <a:cs typeface="Times New Roman"/>
              </a:rPr>
              <a:t>6 month </a:t>
            </a:r>
            <a:r>
              <a:rPr lang="en-US" sz="1800" dirty="0" smtClean="0">
                <a:solidFill>
                  <a:schemeClr val="tx1"/>
                </a:solidFill>
                <a:ea typeface="Calibri"/>
                <a:cs typeface="Times New Roman"/>
              </a:rPr>
              <a:t>retention services from general tab.</a:t>
            </a:r>
            <a:endParaRPr lang="en-US" dirty="0"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Massachusetts Department of Career Services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00519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233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000" i="1" dirty="0">
                <a:solidFill>
                  <a:schemeClr val="tx1"/>
                </a:solidFill>
              </a:rPr>
              <a:t>(from the PIRL report)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chemeClr val="tx1"/>
                </a:solidFill>
              </a:rPr>
              <a:t>those participants who </a:t>
            </a:r>
            <a:r>
              <a:rPr lang="en-US" i="1" dirty="0">
                <a:solidFill>
                  <a:schemeClr val="tx1"/>
                </a:solidFill>
              </a:rPr>
              <a:t>are not employed and are not actively looking for work, including </a:t>
            </a:r>
            <a:r>
              <a:rPr lang="en-US" i="1" dirty="0" smtClean="0">
                <a:solidFill>
                  <a:schemeClr val="tx1"/>
                </a:solidFill>
              </a:rPr>
              <a:t>those </a:t>
            </a:r>
            <a:r>
              <a:rPr lang="en-US" i="1" dirty="0">
                <a:solidFill>
                  <a:schemeClr val="tx1"/>
                </a:solidFill>
              </a:rPr>
              <a:t>who are </a:t>
            </a:r>
            <a:r>
              <a:rPr lang="en-US" i="1" dirty="0" smtClean="0">
                <a:solidFill>
                  <a:schemeClr val="tx1"/>
                </a:solidFill>
              </a:rPr>
              <a:t>incarcerated.</a:t>
            </a:r>
          </a:p>
          <a:p>
            <a:pPr marL="0" indent="0">
              <a:buNone/>
            </a:pPr>
            <a:endParaRPr lang="en-US" i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24600" y="6324600"/>
            <a:ext cx="2085975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10668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Not in Labor Force</a:t>
            </a:r>
            <a:r>
              <a:rPr lang="en-US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09073462"/>
      </p:ext>
    </p:extLst>
  </p:cSld>
  <p:clrMapOvr>
    <a:masterClrMapping/>
  </p:clrMapOvr>
  <p:transition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80730" y="779076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 Employment or Post Secondary Education or Training during the 2</a:t>
            </a:r>
            <a:r>
              <a:rPr lang="en-US" b="1" baseline="30000" dirty="0"/>
              <a:t>nd</a:t>
            </a:r>
            <a:r>
              <a:rPr lang="en-US" b="1" dirty="0"/>
              <a:t> Quarter After </a:t>
            </a:r>
            <a:r>
              <a:rPr lang="en-US" b="1" dirty="0" smtClean="0"/>
              <a:t>Exit: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274" y="1407686"/>
            <a:ext cx="7151687" cy="2401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204" y="3883783"/>
            <a:ext cx="7161213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954977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In Employment or Post Secondary Education or Training </a:t>
            </a:r>
            <a:r>
              <a:rPr lang="en-US" b="1" dirty="0" smtClean="0">
                <a:solidFill>
                  <a:schemeClr val="tx1"/>
                </a:solidFill>
              </a:rPr>
              <a:t>during </a:t>
            </a:r>
            <a:r>
              <a:rPr lang="en-US" b="1" dirty="0">
                <a:solidFill>
                  <a:schemeClr val="tx1"/>
                </a:solidFill>
              </a:rPr>
              <a:t>the </a:t>
            </a:r>
            <a:r>
              <a:rPr lang="en-US" b="1" dirty="0" smtClean="0">
                <a:solidFill>
                  <a:schemeClr val="tx1"/>
                </a:solidFill>
              </a:rPr>
              <a:t>4</a:t>
            </a:r>
            <a:r>
              <a:rPr lang="en-US" b="1" baseline="30000" dirty="0" smtClean="0">
                <a:solidFill>
                  <a:schemeClr val="tx1"/>
                </a:solidFill>
              </a:rPr>
              <a:t>th</a:t>
            </a:r>
            <a:r>
              <a:rPr lang="en-US" b="1" dirty="0" smtClean="0">
                <a:solidFill>
                  <a:schemeClr val="tx1"/>
                </a:solidFill>
              </a:rPr>
              <a:t> Quarter </a:t>
            </a:r>
            <a:r>
              <a:rPr lang="en-US" b="1" dirty="0">
                <a:solidFill>
                  <a:schemeClr val="tx1"/>
                </a:solidFill>
              </a:rPr>
              <a:t>After </a:t>
            </a:r>
            <a:r>
              <a:rPr lang="en-US" b="1" dirty="0" smtClean="0">
                <a:solidFill>
                  <a:schemeClr val="tx1"/>
                </a:solidFill>
              </a:rPr>
              <a:t>Exit:</a:t>
            </a:r>
            <a:endParaRPr lang="en-US" dirty="0"/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Number </a:t>
            </a:r>
            <a:r>
              <a:rPr lang="en-US" sz="1800" dirty="0">
                <a:solidFill>
                  <a:schemeClr val="tx1"/>
                </a:solidFill>
              </a:rPr>
              <a:t>of Title I youth participants who exited during the reporting period who are employed, in education, or in occupational skills training during the </a:t>
            </a:r>
            <a:r>
              <a:rPr lang="en-US" sz="1800" dirty="0" smtClean="0">
                <a:solidFill>
                  <a:schemeClr val="tx1"/>
                </a:solidFill>
              </a:rPr>
              <a:t>fourth </a:t>
            </a:r>
            <a:r>
              <a:rPr lang="en-US" sz="1800" dirty="0">
                <a:solidFill>
                  <a:schemeClr val="tx1"/>
                </a:solidFill>
              </a:rPr>
              <a:t>quarter after exit.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>
                <a:solidFill>
                  <a:schemeClr val="tx1"/>
                </a:solidFill>
              </a:rPr>
              <a:t>Participants reported as </a:t>
            </a:r>
            <a:r>
              <a:rPr lang="en-US" b="1" i="1" dirty="0">
                <a:solidFill>
                  <a:schemeClr val="tx1"/>
                </a:solidFill>
              </a:rPr>
              <a:t>Not in Labor Force </a:t>
            </a:r>
            <a:r>
              <a:rPr lang="en-US" i="1" dirty="0">
                <a:solidFill>
                  <a:schemeClr val="tx1"/>
                </a:solidFill>
              </a:rPr>
              <a:t>are excluded from the measure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tx1"/>
                </a:solidFill>
                <a:ea typeface="Calibri"/>
                <a:cs typeface="Times New Roman"/>
              </a:rPr>
              <a:t>Tracking/Reporting</a:t>
            </a:r>
            <a:r>
              <a:rPr lang="en-US" sz="1800" dirty="0">
                <a:solidFill>
                  <a:schemeClr val="tx1"/>
                </a:solidFill>
                <a:ea typeface="Calibri"/>
                <a:cs typeface="Times New Roman"/>
              </a:rPr>
              <a:t>: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tx1"/>
                </a:solidFill>
                <a:ea typeface="Calibri"/>
                <a:cs typeface="Times New Roman"/>
              </a:rPr>
              <a:t>Wage records from UI database </a:t>
            </a:r>
            <a:r>
              <a:rPr lang="en-US" sz="1800" i="1" dirty="0">
                <a:solidFill>
                  <a:schemeClr val="tx1"/>
                </a:solidFill>
                <a:ea typeface="Calibri"/>
                <a:cs typeface="Times New Roman"/>
              </a:rPr>
              <a:t>or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solidFill>
                  <a:schemeClr val="tx1"/>
                </a:solidFill>
                <a:ea typeface="Calibri"/>
                <a:cs typeface="Times New Roman"/>
              </a:rPr>
              <a:t>12 </a:t>
            </a:r>
            <a:r>
              <a:rPr lang="en-US" sz="1800" b="1" dirty="0">
                <a:solidFill>
                  <a:schemeClr val="tx1"/>
                </a:solidFill>
                <a:ea typeface="Calibri"/>
                <a:cs typeface="Times New Roman"/>
              </a:rPr>
              <a:t>month </a:t>
            </a:r>
            <a:r>
              <a:rPr lang="en-US" sz="1800" dirty="0">
                <a:solidFill>
                  <a:schemeClr val="tx1"/>
                </a:solidFill>
                <a:ea typeface="Calibri"/>
                <a:cs typeface="Times New Roman"/>
              </a:rPr>
              <a:t>employment follow-up services from employment tab </a:t>
            </a:r>
            <a:r>
              <a:rPr lang="en-US" sz="1800" i="1" dirty="0">
                <a:solidFill>
                  <a:schemeClr val="tx1"/>
                </a:solidFill>
                <a:ea typeface="Calibri"/>
                <a:cs typeface="Times New Roman"/>
              </a:rPr>
              <a:t>or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smtClean="0">
                <a:solidFill>
                  <a:schemeClr val="tx1"/>
                </a:solidFill>
                <a:ea typeface="Calibri"/>
                <a:cs typeface="Times New Roman"/>
              </a:rPr>
              <a:t>12 </a:t>
            </a:r>
            <a:r>
              <a:rPr lang="en-US" sz="1800" b="1" dirty="0">
                <a:solidFill>
                  <a:schemeClr val="tx1"/>
                </a:solidFill>
                <a:ea typeface="Calibri"/>
                <a:cs typeface="Times New Roman"/>
              </a:rPr>
              <a:t>month </a:t>
            </a:r>
            <a:r>
              <a:rPr lang="en-US" sz="1800" dirty="0">
                <a:solidFill>
                  <a:schemeClr val="tx1"/>
                </a:solidFill>
                <a:ea typeface="Calibri"/>
                <a:cs typeface="Times New Roman"/>
              </a:rPr>
              <a:t>retention </a:t>
            </a:r>
            <a:r>
              <a:rPr lang="en-US" sz="1800" dirty="0" smtClean="0">
                <a:solidFill>
                  <a:schemeClr val="tx1"/>
                </a:solidFill>
                <a:ea typeface="Calibri"/>
                <a:cs typeface="Times New Roman"/>
              </a:rPr>
              <a:t>services </a:t>
            </a:r>
            <a:r>
              <a:rPr lang="en-US" sz="1800" dirty="0">
                <a:solidFill>
                  <a:schemeClr val="tx1"/>
                </a:solidFill>
                <a:ea typeface="Calibri"/>
                <a:cs typeface="Times New Roman"/>
              </a:rPr>
              <a:t>from general tab</a:t>
            </a:r>
            <a:endParaRPr lang="en-US" sz="1800" dirty="0"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2963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80730" y="779076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 Employment or Post Secondary Education or Training during the </a:t>
            </a:r>
            <a:r>
              <a:rPr lang="en-US" b="1" dirty="0" smtClean="0"/>
              <a:t>4</a:t>
            </a:r>
            <a:r>
              <a:rPr lang="en-US" b="1" baseline="30000" dirty="0" smtClean="0"/>
              <a:t>th</a:t>
            </a:r>
            <a:r>
              <a:rPr lang="en-US" b="1" dirty="0" smtClean="0"/>
              <a:t>  </a:t>
            </a:r>
            <a:r>
              <a:rPr lang="en-US" b="1" dirty="0"/>
              <a:t>Quarter After </a:t>
            </a:r>
            <a:r>
              <a:rPr lang="en-US" b="1" dirty="0" smtClean="0"/>
              <a:t>Exit: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67" y="4006702"/>
            <a:ext cx="7161213" cy="238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517" y="1459077"/>
            <a:ext cx="7161213" cy="243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500519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Median Wages 2nd Quarter After </a:t>
            </a:r>
            <a:r>
              <a:rPr lang="en-US" b="1" dirty="0" smtClean="0">
                <a:solidFill>
                  <a:schemeClr val="tx1"/>
                </a:solidFill>
              </a:rPr>
              <a:t>Exit:</a:t>
            </a:r>
            <a:endParaRPr lang="en-US" b="1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The median wage of those youth employed in the 2</a:t>
            </a:r>
            <a:r>
              <a:rPr lang="en-US" sz="1800" baseline="30000" dirty="0" smtClean="0">
                <a:solidFill>
                  <a:schemeClr val="tx1"/>
                </a:solidFill>
              </a:rPr>
              <a:t>nd</a:t>
            </a:r>
            <a:r>
              <a:rPr lang="en-US" sz="1800" dirty="0" smtClean="0">
                <a:solidFill>
                  <a:schemeClr val="tx1"/>
                </a:solidFill>
              </a:rPr>
              <a:t> quarter after exit.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>
                <a:solidFill>
                  <a:schemeClr val="tx1"/>
                </a:solidFill>
              </a:rPr>
              <a:t>Participants reported as </a:t>
            </a:r>
            <a:r>
              <a:rPr lang="en-US" b="1" i="1" dirty="0">
                <a:solidFill>
                  <a:schemeClr val="tx1"/>
                </a:solidFill>
              </a:rPr>
              <a:t>Not in Labor Force </a:t>
            </a:r>
            <a:r>
              <a:rPr lang="en-US" i="1" dirty="0">
                <a:solidFill>
                  <a:schemeClr val="tx1"/>
                </a:solidFill>
              </a:rPr>
              <a:t>are excluded from the measure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tx1"/>
                </a:solidFill>
                <a:ea typeface="Calibri"/>
                <a:cs typeface="Times New Roman"/>
              </a:rPr>
              <a:t>Tracking/Reporting: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tx1"/>
                </a:solidFill>
                <a:ea typeface="Calibri"/>
                <a:cs typeface="Times New Roman"/>
              </a:rPr>
              <a:t>Wage records only!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1" dirty="0" smtClean="0">
                <a:solidFill>
                  <a:schemeClr val="tx1"/>
                </a:solidFill>
                <a:ea typeface="Calibri"/>
                <a:cs typeface="Times New Roman"/>
              </a:rPr>
              <a:t>The difference between </a:t>
            </a:r>
            <a:r>
              <a:rPr lang="en-US" sz="1800" i="1" u="sng" dirty="0" smtClean="0">
                <a:solidFill>
                  <a:schemeClr val="tx1"/>
                </a:solidFill>
                <a:ea typeface="Calibri"/>
                <a:cs typeface="Times New Roman"/>
              </a:rPr>
              <a:t>median</a:t>
            </a:r>
            <a:r>
              <a:rPr lang="en-US" sz="1800" i="1" dirty="0" smtClean="0">
                <a:solidFill>
                  <a:schemeClr val="tx1"/>
                </a:solidFill>
                <a:ea typeface="Calibri"/>
                <a:cs typeface="Times New Roman"/>
              </a:rPr>
              <a:t> and </a:t>
            </a:r>
            <a:r>
              <a:rPr lang="en-US" sz="1800" i="1" u="sng" dirty="0" smtClean="0">
                <a:solidFill>
                  <a:schemeClr val="tx1"/>
                </a:solidFill>
                <a:ea typeface="Calibri"/>
                <a:cs typeface="Times New Roman"/>
              </a:rPr>
              <a:t>average</a:t>
            </a:r>
            <a:r>
              <a:rPr lang="en-US" sz="1800" i="1" dirty="0" smtClean="0">
                <a:solidFill>
                  <a:schemeClr val="tx1"/>
                </a:solidFill>
                <a:ea typeface="Calibri"/>
                <a:cs typeface="Times New Roman"/>
              </a:rPr>
              <a:t>: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tx1"/>
                </a:solidFill>
                <a:ea typeface="Calibri"/>
                <a:cs typeface="Times New Roman"/>
              </a:rPr>
              <a:t>The median of {5, 6, 7, 9, 28} = 7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tx1"/>
                </a:solidFill>
                <a:ea typeface="Calibri"/>
                <a:cs typeface="Times New Roman"/>
              </a:rPr>
              <a:t>The average of {5, 6, 7, 9, 28} = 11</a:t>
            </a:r>
            <a:endParaRPr lang="en-US" dirty="0"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00519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Credential Attainment: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	Number </a:t>
            </a:r>
            <a:r>
              <a:rPr lang="en-US" sz="1600" dirty="0">
                <a:solidFill>
                  <a:schemeClr val="tx1"/>
                </a:solidFill>
              </a:rPr>
              <a:t>of participants who </a:t>
            </a:r>
            <a:r>
              <a:rPr lang="en-US" sz="1600" dirty="0" smtClean="0">
                <a:solidFill>
                  <a:schemeClr val="tx1"/>
                </a:solidFill>
              </a:rPr>
              <a:t>exited during </a:t>
            </a:r>
            <a:r>
              <a:rPr lang="en-US" sz="1600" dirty="0">
                <a:solidFill>
                  <a:schemeClr val="tx1"/>
                </a:solidFill>
              </a:rPr>
              <a:t>the reporting period that </a:t>
            </a:r>
            <a:r>
              <a:rPr lang="en-US" sz="1600" dirty="0" smtClean="0">
                <a:solidFill>
                  <a:schemeClr val="tx1"/>
                </a:solidFill>
              </a:rPr>
              <a:t>	were </a:t>
            </a:r>
            <a:r>
              <a:rPr lang="en-US" sz="1600" dirty="0">
                <a:solidFill>
                  <a:schemeClr val="tx1"/>
                </a:solidFill>
              </a:rPr>
              <a:t>in a </a:t>
            </a:r>
            <a:r>
              <a:rPr lang="en-US" sz="1600" i="1" dirty="0">
                <a:solidFill>
                  <a:schemeClr val="tx1"/>
                </a:solidFill>
              </a:rPr>
              <a:t>postsecondary</a:t>
            </a:r>
            <a:r>
              <a:rPr lang="en-US" sz="1600" dirty="0">
                <a:solidFill>
                  <a:schemeClr val="tx1"/>
                </a:solidFill>
              </a:rPr>
              <a:t> education or training program and who </a:t>
            </a:r>
            <a:r>
              <a:rPr lang="en-US" sz="1600" dirty="0" smtClean="0">
                <a:solidFill>
                  <a:schemeClr val="tx1"/>
                </a:solidFill>
              </a:rPr>
              <a:t>	obtained </a:t>
            </a:r>
            <a:r>
              <a:rPr lang="en-US" sz="1600" dirty="0">
                <a:solidFill>
                  <a:schemeClr val="tx1"/>
                </a:solidFill>
              </a:rPr>
              <a:t>a recognized </a:t>
            </a:r>
            <a:r>
              <a:rPr lang="en-US" sz="1600" i="1" dirty="0">
                <a:solidFill>
                  <a:schemeClr val="tx1"/>
                </a:solidFill>
              </a:rPr>
              <a:t>postsecondary</a:t>
            </a:r>
            <a:r>
              <a:rPr lang="en-US" sz="1600" dirty="0">
                <a:solidFill>
                  <a:schemeClr val="tx1"/>
                </a:solidFill>
              </a:rPr>
              <a:t> credential during the program or </a:t>
            </a:r>
            <a:r>
              <a:rPr lang="en-US" sz="1600" dirty="0" smtClean="0">
                <a:solidFill>
                  <a:schemeClr val="tx1"/>
                </a:solidFill>
              </a:rPr>
              <a:t>	within </a:t>
            </a:r>
            <a:r>
              <a:rPr lang="en-US" sz="1600" dirty="0">
                <a:solidFill>
                  <a:schemeClr val="tx1"/>
                </a:solidFill>
              </a:rPr>
              <a:t>one year after exit;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	</a:t>
            </a:r>
            <a:r>
              <a:rPr lang="en-US" sz="1600" b="1" i="1" dirty="0" smtClean="0">
                <a:solidFill>
                  <a:schemeClr val="tx1"/>
                </a:solidFill>
              </a:rPr>
              <a:t>plus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the number of participants who exited that were in a </a:t>
            </a:r>
            <a:r>
              <a:rPr lang="en-US" sz="1600" i="1" dirty="0">
                <a:solidFill>
                  <a:schemeClr val="tx1"/>
                </a:solidFill>
              </a:rPr>
              <a:t>secondary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	education </a:t>
            </a:r>
            <a:r>
              <a:rPr lang="en-US" sz="1600" dirty="0">
                <a:solidFill>
                  <a:schemeClr val="tx1"/>
                </a:solidFill>
              </a:rPr>
              <a:t>program and who obtained a </a:t>
            </a:r>
            <a:r>
              <a:rPr lang="en-US" sz="1600" i="1" dirty="0">
                <a:solidFill>
                  <a:schemeClr val="tx1"/>
                </a:solidFill>
              </a:rPr>
              <a:t>secondary</a:t>
            </a:r>
            <a:r>
              <a:rPr lang="en-US" sz="1600" dirty="0">
                <a:solidFill>
                  <a:schemeClr val="tx1"/>
                </a:solidFill>
              </a:rPr>
              <a:t> education diploma </a:t>
            </a:r>
            <a:r>
              <a:rPr lang="en-US" sz="1600" dirty="0" smtClean="0">
                <a:solidFill>
                  <a:schemeClr val="tx1"/>
                </a:solidFill>
              </a:rPr>
              <a:t>	or </a:t>
            </a:r>
            <a:r>
              <a:rPr lang="en-US" sz="1600" dirty="0">
                <a:solidFill>
                  <a:schemeClr val="tx1"/>
                </a:solidFill>
              </a:rPr>
              <a:t>its equivalent during the program or within one year after exit AND </a:t>
            </a:r>
            <a:r>
              <a:rPr lang="en-US" sz="1600" dirty="0" smtClean="0">
                <a:solidFill>
                  <a:schemeClr val="tx1"/>
                </a:solidFill>
              </a:rPr>
              <a:t>	who </a:t>
            </a:r>
            <a:r>
              <a:rPr lang="en-US" sz="1600" dirty="0">
                <a:solidFill>
                  <a:schemeClr val="tx1"/>
                </a:solidFill>
              </a:rPr>
              <a:t>were also employed or enrolled in an education or training </a:t>
            </a:r>
            <a:r>
              <a:rPr lang="en-US" sz="1600" dirty="0" smtClean="0">
                <a:solidFill>
                  <a:schemeClr val="tx1"/>
                </a:solidFill>
              </a:rPr>
              <a:t>	program </a:t>
            </a:r>
            <a:r>
              <a:rPr lang="en-US" sz="1600" dirty="0">
                <a:solidFill>
                  <a:schemeClr val="tx1"/>
                </a:solidFill>
              </a:rPr>
              <a:t>leading to a recognized postsecondary credential within one </a:t>
            </a:r>
            <a:r>
              <a:rPr lang="en-US" sz="1600" dirty="0" smtClean="0">
                <a:solidFill>
                  <a:schemeClr val="tx1"/>
                </a:solidFill>
              </a:rPr>
              <a:t>	year </a:t>
            </a:r>
            <a:r>
              <a:rPr lang="en-US" sz="1600" dirty="0">
                <a:solidFill>
                  <a:schemeClr val="tx1"/>
                </a:solidFill>
              </a:rPr>
              <a:t>after exit. 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tx1"/>
                </a:solidFill>
                <a:ea typeface="Calibri"/>
                <a:cs typeface="Times New Roman"/>
              </a:rPr>
              <a:t>Tracking/Reporting: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ea typeface="Calibri"/>
                <a:cs typeface="Times New Roman"/>
              </a:rPr>
              <a:t>Attainment </a:t>
            </a:r>
            <a:r>
              <a:rPr lang="en-US" dirty="0" smtClean="0">
                <a:solidFill>
                  <a:schemeClr val="tx1"/>
                </a:solidFill>
                <a:ea typeface="Calibri"/>
                <a:cs typeface="Times New Roman"/>
              </a:rPr>
              <a:t>[service] </a:t>
            </a:r>
            <a:r>
              <a:rPr lang="en-US" dirty="0">
                <a:solidFill>
                  <a:schemeClr val="tx1"/>
                </a:solidFill>
                <a:ea typeface="Calibri"/>
                <a:cs typeface="Times New Roman"/>
              </a:rPr>
              <a:t>of degree, certificate, license or other </a:t>
            </a:r>
            <a:r>
              <a:rPr lang="en-US" dirty="0" smtClean="0">
                <a:solidFill>
                  <a:schemeClr val="tx1"/>
                </a:solidFill>
                <a:ea typeface="Calibri"/>
                <a:cs typeface="Times New Roman"/>
              </a:rPr>
              <a:t>credential AND, if secondary education diploma, then</a:t>
            </a:r>
            <a:endParaRPr lang="en-US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ea typeface="Calibri"/>
                <a:cs typeface="Times New Roman"/>
              </a:rPr>
              <a:t>Wage records from UI database </a:t>
            </a:r>
            <a:r>
              <a:rPr lang="en-US" i="1" dirty="0">
                <a:solidFill>
                  <a:schemeClr val="tx1"/>
                </a:solidFill>
                <a:ea typeface="Calibri"/>
                <a:cs typeface="Times New Roman"/>
              </a:rPr>
              <a:t>or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1"/>
                </a:solidFill>
                <a:ea typeface="Calibri"/>
                <a:cs typeface="Times New Roman"/>
              </a:rPr>
              <a:t>employment </a:t>
            </a:r>
            <a:r>
              <a:rPr lang="en-US" dirty="0">
                <a:solidFill>
                  <a:schemeClr val="tx1"/>
                </a:solidFill>
                <a:ea typeface="Calibri"/>
                <a:cs typeface="Times New Roman"/>
              </a:rPr>
              <a:t>follow-up services </a:t>
            </a:r>
            <a:r>
              <a:rPr lang="en-US" dirty="0" smtClean="0">
                <a:solidFill>
                  <a:schemeClr val="tx1"/>
                </a:solidFill>
                <a:ea typeface="Calibri"/>
                <a:cs typeface="Times New Roman"/>
              </a:rPr>
              <a:t>(1 – 12)from </a:t>
            </a:r>
            <a:r>
              <a:rPr lang="en-US" dirty="0">
                <a:solidFill>
                  <a:schemeClr val="tx1"/>
                </a:solidFill>
                <a:ea typeface="Calibri"/>
                <a:cs typeface="Times New Roman"/>
              </a:rPr>
              <a:t>employment tab </a:t>
            </a:r>
            <a:r>
              <a:rPr lang="en-US" i="1" dirty="0">
                <a:solidFill>
                  <a:schemeClr val="tx1"/>
                </a:solidFill>
                <a:ea typeface="Calibri"/>
                <a:cs typeface="Times New Roman"/>
              </a:rPr>
              <a:t>or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1"/>
                </a:solidFill>
                <a:ea typeface="Calibri"/>
                <a:cs typeface="Times New Roman"/>
              </a:rPr>
              <a:t>Outcome of Entered Post Secondary or Entered Advanced Training and/or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chemeClr val="tx1"/>
                </a:solidFill>
                <a:ea typeface="Calibri"/>
                <a:cs typeface="Times New Roman"/>
              </a:rPr>
              <a:t>Retention services (1 – 12)</a:t>
            </a:r>
            <a:endParaRPr lang="en-US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0953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525963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WIOA Title I 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Youth Eligibility </a:t>
            </a:r>
          </a:p>
          <a:p>
            <a:pPr marL="0" indent="0" algn="ctr">
              <a:buNone/>
            </a:pP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2050" name="Picture 2" descr="C:\Users\sacha.stadhard\AppData\Local\Microsoft\Windows\Temporary Internet Files\Content.IE5\UXTRRGQ8\tab_file_folders_pic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038600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841220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676400"/>
            <a:ext cx="7989887" cy="445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0" y="9906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Credential Attainment:</a:t>
            </a:r>
          </a:p>
        </p:txBody>
      </p:sp>
    </p:spTree>
    <p:extLst>
      <p:ext uri="{BB962C8B-B14F-4D97-AF65-F5344CB8AC3E}">
        <p14:creationId xmlns:p14="http://schemas.microsoft.com/office/powerpoint/2010/main" val="179489037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715465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+mj-lt"/>
              </a:rPr>
              <a:t>Credential </a:t>
            </a:r>
            <a:r>
              <a:rPr lang="en-US" sz="2400" b="1" dirty="0" smtClean="0">
                <a:latin typeface="+mj-lt"/>
              </a:rPr>
              <a:t>Attainment </a:t>
            </a:r>
            <a:r>
              <a:rPr lang="en-US" b="1" dirty="0" smtClean="0">
                <a:latin typeface="+mj-lt"/>
              </a:rPr>
              <a:t>(</a:t>
            </a:r>
            <a:r>
              <a:rPr lang="en-US" sz="1600" b="1" dirty="0" smtClean="0">
                <a:latin typeface="+mj-lt"/>
              </a:rPr>
              <a:t>for secondary school diplomas/equivalents):</a:t>
            </a:r>
            <a:endParaRPr lang="en-US" sz="2000" b="1" dirty="0">
              <a:latin typeface="+mj-lt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599" y="3429000"/>
            <a:ext cx="7161213" cy="2784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" y="1177130"/>
            <a:ext cx="7246937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717803" y="2819400"/>
            <a:ext cx="281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chemeClr val="tx2"/>
                </a:solidFill>
              </a:rPr>
              <a:t>a</a:t>
            </a:r>
            <a:r>
              <a:rPr lang="en-US" sz="1600" b="1" i="1" dirty="0" smtClean="0">
                <a:solidFill>
                  <a:schemeClr val="tx2"/>
                </a:solidFill>
              </a:rPr>
              <a:t>nd/or Retention Services</a:t>
            </a:r>
            <a:endParaRPr lang="en-US" sz="16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5253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graphicFrame>
        <p:nvGraphicFramePr>
          <p:cNvPr id="7" name="Shape 275"/>
          <p:cNvGraphicFramePr/>
          <p:nvPr>
            <p:extLst>
              <p:ext uri="{D42A27DB-BD31-4B8C-83A1-F6EECF244321}">
                <p14:modId xmlns:p14="http://schemas.microsoft.com/office/powerpoint/2010/main" val="1505056010"/>
              </p:ext>
            </p:extLst>
          </p:nvPr>
        </p:nvGraphicFramePr>
        <p:xfrm>
          <a:off x="533401" y="1828801"/>
          <a:ext cx="8000999" cy="43654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647104"/>
                <a:gridCol w="1603340"/>
                <a:gridCol w="1603340"/>
                <a:gridCol w="1597630"/>
                <a:gridCol w="1549585"/>
              </a:tblGrid>
              <a:tr h="61756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100" b="1" i="0" u="none" strike="noStrike" cap="none" dirty="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WIOA Positive </a:t>
                      </a:r>
                      <a:r>
                        <a:rPr lang="en-US" sz="1100" b="1" dirty="0">
                          <a:solidFill>
                            <a:srgbClr val="FFFFFF"/>
                          </a:solidFill>
                        </a:rPr>
                        <a:t>MSG (Type #1)</a:t>
                      </a: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chemeClr val="lt1"/>
                          </a:solidFill>
                        </a:rPr>
                        <a:t>WIOA Positive MSG (Type #2)</a:t>
                      </a:r>
                    </a:p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lt1"/>
                        </a:buClr>
                        <a:buSzPct val="25000"/>
                        <a:buFont typeface="Arial"/>
                        <a:buNone/>
                      </a:pPr>
                      <a:endParaRPr lang="en-US" sz="1100" b="1" dirty="0">
                        <a:solidFill>
                          <a:schemeClr val="lt1"/>
                        </a:solidFill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lt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100" b="1" dirty="0">
                          <a:solidFill>
                            <a:schemeClr val="lt1"/>
                          </a:solidFill>
                        </a:rPr>
                        <a:t>WIOA Positive MSG (Type </a:t>
                      </a:r>
                      <a:r>
                        <a:rPr lang="en-US" sz="1100" b="1" dirty="0" smtClean="0">
                          <a:solidFill>
                            <a:schemeClr val="lt1"/>
                          </a:solidFill>
                        </a:rPr>
                        <a:t>#3)</a:t>
                      </a:r>
                      <a:endParaRPr lang="en-US" sz="1100" b="1" dirty="0">
                        <a:solidFill>
                          <a:schemeClr val="lt1"/>
                        </a:solidFill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lt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100" b="1" dirty="0">
                          <a:solidFill>
                            <a:schemeClr val="lt1"/>
                          </a:solidFill>
                        </a:rPr>
                        <a:t>WIOA Positive MSG (Type </a:t>
                      </a:r>
                      <a:r>
                        <a:rPr lang="en-US" sz="1100" b="1" dirty="0" smtClean="0">
                          <a:solidFill>
                            <a:schemeClr val="lt1"/>
                          </a:solidFill>
                        </a:rPr>
                        <a:t>#4)</a:t>
                      </a:r>
                      <a:endParaRPr lang="en-US" sz="1100" b="1" dirty="0">
                        <a:solidFill>
                          <a:schemeClr val="lt1"/>
                        </a:solidFill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Clr>
                          <a:schemeClr val="lt1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100" b="1" dirty="0">
                          <a:solidFill>
                            <a:schemeClr val="lt1"/>
                          </a:solidFill>
                        </a:rPr>
                        <a:t>WIOA Positive MSG (Type </a:t>
                      </a:r>
                      <a:r>
                        <a:rPr lang="en-US" sz="1100" b="1" dirty="0" smtClean="0">
                          <a:solidFill>
                            <a:schemeClr val="lt1"/>
                          </a:solidFill>
                        </a:rPr>
                        <a:t>#5)</a:t>
                      </a:r>
                      <a:endParaRPr lang="en-US" sz="1100" b="1" dirty="0">
                        <a:solidFill>
                          <a:schemeClr val="lt1"/>
                        </a:solidFill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9299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50" b="1" i="1" dirty="0">
                          <a:latin typeface="+mj-lt"/>
                        </a:rPr>
                        <a:t>Educational Achievement</a:t>
                      </a: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50" b="1" i="1" dirty="0" smtClean="0">
                          <a:latin typeface="+mj-lt"/>
                        </a:rPr>
                        <a:t>Secondary School Diploma</a:t>
                      </a:r>
                      <a:endParaRPr lang="en-US" sz="1050" b="1" i="1" dirty="0">
                        <a:latin typeface="+mj-lt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50" b="1" i="1" dirty="0">
                          <a:latin typeface="+mj-lt"/>
                        </a:rPr>
                        <a:t>Transcript/Report Card</a:t>
                      </a: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50" b="1" i="1" dirty="0">
                          <a:latin typeface="+mj-lt"/>
                        </a:rPr>
                        <a:t>Training Milestone</a:t>
                      </a: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50" b="1" i="1" dirty="0">
                          <a:latin typeface="+mj-lt"/>
                        </a:rPr>
                        <a:t>Skills Progression</a:t>
                      </a: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C5E8"/>
                    </a:solidFill>
                  </a:tcPr>
                </a:tc>
              </a:tr>
              <a:tr h="3354899">
                <a:tc>
                  <a:txBody>
                    <a:bodyPr/>
                    <a:lstStyle/>
                    <a:p>
                      <a:pPr lvl="0" algn="l"/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# of participants that are basic skills deficient at program entry who achieve a gain of one or more educational functioning levels.</a:t>
                      </a:r>
                      <a:endParaRPr lang="en-US" sz="1100" kern="1200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# of participants that do not have a secondary education diploma at program entry and who attain a high school diploma or equivalent.</a:t>
                      </a: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 dirty="0">
                        <a:latin typeface="+mj-lt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>
                          <a:latin typeface="+mj-lt"/>
                        </a:rPr>
                        <a:t># of participants </a:t>
                      </a:r>
                      <a:r>
                        <a:rPr lang="en-US" sz="1100" dirty="0" smtClean="0">
                          <a:latin typeface="+mj-lt"/>
                        </a:rPr>
                        <a:t>enrolled in either secondary or post secondary whose transcript/report card </a:t>
                      </a:r>
                      <a:r>
                        <a:rPr lang="en-US" sz="1100" dirty="0">
                          <a:latin typeface="+mj-lt"/>
                        </a:rPr>
                        <a:t>for one (1) academic year is achieving the state unit’s policies for academic standards.</a:t>
                      </a:r>
                    </a:p>
                  </a:txBody>
                  <a:tcPr marL="68575" marR="68575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 smtClean="0">
                          <a:latin typeface="+mj-lt"/>
                        </a:rPr>
                        <a:t># of participants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+mj-lt"/>
                        </a:rPr>
                        <a:t>enrolled in on the job training, apprenticeship or work experience </a:t>
                      </a:r>
                      <a:r>
                        <a:rPr lang="en-US" sz="1100" dirty="0" smtClean="0">
                          <a:latin typeface="+mj-lt"/>
                        </a:rPr>
                        <a:t>with a satisfactory or better progress report toward an established milestone from an employer/training provider.</a:t>
                      </a:r>
                      <a:endParaRPr lang="en-US" sz="1100" dirty="0">
                        <a:latin typeface="+mj-lt"/>
                      </a:endParaRPr>
                    </a:p>
                  </a:txBody>
                  <a:tcPr marL="68575" marR="68575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1100" dirty="0">
                          <a:latin typeface="+mj-lt"/>
                        </a:rPr>
                        <a:t># of participants successfully completed an exam that is required for a particular occupation, or progress in attaining technical or occupational skills as evidenced by trade-related benchmarks (e.g. knowledge based exams)</a:t>
                      </a:r>
                    </a:p>
                  </a:txBody>
                  <a:tcPr marL="68575" marR="68575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3400" y="1143000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Measureable Skill Gain </a:t>
            </a:r>
            <a:r>
              <a:rPr lang="en-US" dirty="0"/>
              <a:t>(</a:t>
            </a:r>
            <a:r>
              <a:rPr lang="en-US" sz="1600" dirty="0"/>
              <a:t>meeting one or more</a:t>
            </a:r>
            <a:r>
              <a:rPr lang="en-US" dirty="0" smtClean="0"/>
              <a:t>):</a:t>
            </a:r>
          </a:p>
          <a:p>
            <a:r>
              <a:rPr lang="en-US" sz="1400" i="1" dirty="0">
                <a:latin typeface="+mj-lt"/>
              </a:rPr>
              <a:t>O</a:t>
            </a:r>
            <a:r>
              <a:rPr lang="en-US" sz="1400" i="1" dirty="0" smtClean="0">
                <a:latin typeface="+mj-lt"/>
              </a:rPr>
              <a:t>f </a:t>
            </a:r>
            <a:r>
              <a:rPr lang="en-US" sz="1400" i="1" dirty="0">
                <a:latin typeface="+mj-lt"/>
              </a:rPr>
              <a:t>those enrolled in </a:t>
            </a:r>
            <a:r>
              <a:rPr lang="en-US" sz="1400" i="1" dirty="0" smtClean="0">
                <a:latin typeface="+mj-lt"/>
              </a:rPr>
              <a:t>education </a:t>
            </a:r>
            <a:r>
              <a:rPr lang="en-US" sz="1400" i="1" dirty="0">
                <a:latin typeface="+mj-lt"/>
              </a:rPr>
              <a:t>or </a:t>
            </a:r>
            <a:r>
              <a:rPr lang="en-US" sz="1400" i="1" dirty="0" smtClean="0">
                <a:latin typeface="+mj-lt"/>
              </a:rPr>
              <a:t>training</a:t>
            </a:r>
            <a:r>
              <a:rPr lang="en-US" sz="1400" i="1" dirty="0" smtClean="0"/>
              <a:t>: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143689876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Measureable Skill </a:t>
            </a:r>
            <a:r>
              <a:rPr lang="en-US" b="1" dirty="0" smtClean="0">
                <a:solidFill>
                  <a:schemeClr val="tx1"/>
                </a:solidFill>
              </a:rPr>
              <a:t>Gain: </a:t>
            </a:r>
            <a:r>
              <a:rPr lang="en-US" sz="1400" dirty="0" smtClean="0">
                <a:solidFill>
                  <a:schemeClr val="tx1"/>
                </a:solidFill>
              </a:rPr>
              <a:t>(continued)</a:t>
            </a:r>
            <a:endParaRPr lang="en-US" sz="1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Tracking/Reporting:</a:t>
            </a:r>
          </a:p>
          <a:p>
            <a:pPr marL="457200" lvl="1" indent="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Attainment service, test scores</a:t>
            </a:r>
          </a:p>
          <a:p>
            <a:pPr marL="457200" lvl="1" indent="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Case Management goals</a:t>
            </a:r>
          </a:p>
          <a:p>
            <a:pPr marL="457200" lvl="1" indent="0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6477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476551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Measureable Skill </a:t>
            </a:r>
            <a:r>
              <a:rPr lang="en-US" b="1" dirty="0" smtClean="0">
                <a:solidFill>
                  <a:schemeClr val="tx1"/>
                </a:solidFill>
              </a:rPr>
              <a:t>Gain: </a:t>
            </a:r>
            <a:r>
              <a:rPr lang="en-US" sz="1400" dirty="0" smtClean="0">
                <a:solidFill>
                  <a:schemeClr val="tx1"/>
                </a:solidFill>
              </a:rPr>
              <a:t>(continued)</a:t>
            </a:r>
            <a:endParaRPr lang="en-US" sz="1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Tracking/Case Management goals</a:t>
            </a:r>
          </a:p>
          <a:p>
            <a:pPr marL="457200" lvl="1" indent="0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71085"/>
            <a:ext cx="6629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157808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Measureable Skill </a:t>
            </a:r>
            <a:r>
              <a:rPr lang="en-US" b="1" dirty="0" smtClean="0">
                <a:solidFill>
                  <a:schemeClr val="tx1"/>
                </a:solidFill>
              </a:rPr>
              <a:t>Gain: </a:t>
            </a:r>
            <a:r>
              <a:rPr lang="en-US" sz="1400" dirty="0" smtClean="0">
                <a:solidFill>
                  <a:schemeClr val="tx1"/>
                </a:solidFill>
              </a:rPr>
              <a:t>(continued)</a:t>
            </a:r>
            <a:endParaRPr lang="en-US" sz="1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Tracking/Case Management goals</a:t>
            </a:r>
          </a:p>
          <a:p>
            <a:pPr marL="457200" lvl="1" indent="0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76399"/>
            <a:ext cx="6553200" cy="4267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426928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altLang="en-US" sz="3600" dirty="0">
                <a:latin typeface="+mj-lt"/>
              </a:rPr>
              <a:t>WIOA Youth Performance Indicators</a:t>
            </a:r>
            <a:endParaRPr lang="en-US" sz="36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Employer Retention Measure: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	</a:t>
            </a:r>
            <a:r>
              <a:rPr lang="en-US" sz="1800" dirty="0" smtClean="0">
                <a:solidFill>
                  <a:schemeClr val="tx1"/>
                </a:solidFill>
              </a:rPr>
              <a:t>Of those  exiters who are employed in the 2</a:t>
            </a:r>
            <a:r>
              <a:rPr lang="en-US" sz="1800" baseline="30000" dirty="0" smtClean="0">
                <a:solidFill>
                  <a:schemeClr val="tx1"/>
                </a:solidFill>
              </a:rPr>
              <a:t>nd</a:t>
            </a:r>
            <a:r>
              <a:rPr lang="en-US" sz="1800" dirty="0" smtClean="0">
                <a:solidFill>
                  <a:schemeClr val="tx1"/>
                </a:solidFill>
              </a:rPr>
              <a:t> quarter after exit 	AND in the 4</a:t>
            </a:r>
            <a:r>
              <a:rPr lang="en-US" sz="1800" baseline="30000" dirty="0" smtClean="0">
                <a:solidFill>
                  <a:schemeClr val="tx1"/>
                </a:solidFill>
              </a:rPr>
              <a:t>th</a:t>
            </a:r>
            <a:r>
              <a:rPr lang="en-US" sz="1800" dirty="0" smtClean="0">
                <a:solidFill>
                  <a:schemeClr val="tx1"/>
                </a:solidFill>
              </a:rPr>
              <a:t> quarter after exit,  those that are employed with 	the same employer in both quarters (using the employer FEIN 	from wage records). </a:t>
            </a:r>
            <a:endParaRPr lang="en-US" sz="1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Tracking/Reporting: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tx1"/>
                </a:solidFill>
                <a:ea typeface="Calibri"/>
                <a:cs typeface="Times New Roman"/>
              </a:rPr>
              <a:t>Wage records from UI </a:t>
            </a:r>
            <a:r>
              <a:rPr lang="en-US" sz="1800" dirty="0" smtClean="0">
                <a:solidFill>
                  <a:schemeClr val="tx1"/>
                </a:solidFill>
                <a:ea typeface="Calibri"/>
                <a:cs typeface="Times New Roman"/>
              </a:rPr>
              <a:t>database</a:t>
            </a:r>
            <a:endParaRPr lang="en-US" sz="1800" i="1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marL="457200" lvl="1" indent="0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59397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D68108-485C-48E7-99C0-B8D285AC8481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graphicFrame>
        <p:nvGraphicFramePr>
          <p:cNvPr id="5" name="Content Placeholder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0327816"/>
              </p:ext>
            </p:extLst>
          </p:nvPr>
        </p:nvGraphicFramePr>
        <p:xfrm>
          <a:off x="457200" y="1219200"/>
          <a:ext cx="8229600" cy="457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52800"/>
                <a:gridCol w="4876800"/>
              </a:tblGrid>
              <a:tr h="3662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Performance Measure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Cohort Periods</a:t>
                      </a:r>
                    </a:p>
                  </a:txBody>
                  <a:tcPr marL="63224" marR="63224" marT="0" marB="0"/>
                </a:tc>
              </a:tr>
              <a:tr h="14603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In Employment or Post Secondary Education or Training in the 2</a:t>
                      </a:r>
                      <a:r>
                        <a:rPr lang="en-US" sz="1400" baseline="30000" dirty="0">
                          <a:effectLst/>
                          <a:latin typeface="+mj-lt"/>
                        </a:rPr>
                        <a:t>nd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 Quarter After Exit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Employment Tab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Follow-up Month 6 (</a:t>
                      </a:r>
                      <a:r>
                        <a:rPr lang="en-US" sz="160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Q2</a:t>
                      </a:r>
                      <a:r>
                        <a:rPr lang="en-US" sz="1600" b="1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), Month 12 (</a:t>
                      </a:r>
                      <a:r>
                        <a:rPr lang="en-US" sz="160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Q4</a:t>
                      </a:r>
                      <a:r>
                        <a:rPr lang="en-US" sz="1600" b="1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 (</a:t>
                      </a:r>
                      <a:r>
                        <a:rPr lang="en-US" sz="1600" b="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or all months as they occur</a:t>
                      </a:r>
                      <a:r>
                        <a:rPr lang="en-US" sz="1600" b="1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</a:tr>
              <a:tr h="1081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In Employment or Post Secondary Education or Training in the 4th </a:t>
                      </a:r>
                      <a:r>
                        <a:rPr lang="en-US" sz="1400" dirty="0" smtClean="0">
                          <a:effectLst/>
                          <a:latin typeface="+mj-lt"/>
                        </a:rPr>
                        <a:t>Quarter 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After Exit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-US" sz="160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General Services tab</a:t>
                      </a: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-US" sz="1600" b="1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Retention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button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Month 6 (</a:t>
                      </a:r>
                      <a:r>
                        <a:rPr lang="en-US" sz="160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Q2</a:t>
                      </a:r>
                      <a:r>
                        <a:rPr lang="en-US" sz="1600" b="1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), Month 12 (</a:t>
                      </a:r>
                      <a:r>
                        <a:rPr lang="en-US" sz="160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Q4</a:t>
                      </a:r>
                      <a:r>
                        <a:rPr lang="en-US" sz="1600" b="1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 (</a:t>
                      </a:r>
                      <a:r>
                        <a:rPr lang="en-US" sz="1600" b="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or all months as they occur</a:t>
                      </a:r>
                      <a:r>
                        <a:rPr lang="en-US" sz="1600" b="1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endParaRPr lang="en-US" sz="1600" b="1" i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3224" marR="63224" marT="0" marB="0" anchor="ctr"/>
                </a:tc>
              </a:tr>
              <a:tr h="8089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j-lt"/>
                        </a:rPr>
                        <a:t>Credential Attainment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-US" sz="1600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General Services tab </a:t>
                      </a:r>
                      <a:r>
                        <a:rPr lang="en-US" sz="1600" b="1" i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Attainment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services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i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</a:tr>
              <a:tr h="8546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j-lt"/>
                        </a:rPr>
                        <a:t>Measureable  </a:t>
                      </a:r>
                      <a:r>
                        <a:rPr lang="en-US" sz="1400" dirty="0">
                          <a:effectLst/>
                          <a:latin typeface="+mj-lt"/>
                        </a:rPr>
                        <a:t>Skill Gain</a:t>
                      </a:r>
                      <a:endParaRPr lang="en-US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3224" marR="63224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Case Management tab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goals</a:t>
                      </a:r>
                    </a:p>
                  </a:txBody>
                  <a:tcPr marL="63224" marR="63224" marT="0" marB="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609600"/>
            <a:ext cx="74676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</a:pPr>
            <a:r>
              <a:rPr lang="en-US" sz="36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j-lt"/>
                <a:sym typeface="Arial"/>
              </a:rPr>
              <a:t>Key MOSES Data Entry Points</a:t>
            </a:r>
          </a:p>
        </p:txBody>
      </p:sp>
    </p:spTree>
    <p:extLst>
      <p:ext uri="{BB962C8B-B14F-4D97-AF65-F5344CB8AC3E}">
        <p14:creationId xmlns:p14="http://schemas.microsoft.com/office/powerpoint/2010/main" val="308737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/>
          <p:nvPr/>
        </p:nvSpPr>
        <p:spPr>
          <a:xfrm>
            <a:off x="6362700" y="6513625"/>
            <a:ext cx="2085899" cy="207900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r" rt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-US" sz="1000" dirty="0" smtClean="0">
                <a:solidFill>
                  <a:schemeClr val="dk1"/>
                </a:solidFill>
              </a:rPr>
              <a:t> </a:t>
            </a:r>
            <a:endParaRPr lang="en-US" sz="1000" dirty="0">
              <a:solidFill>
                <a:schemeClr val="dk1"/>
              </a:solidFill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000" dirty="0">
              <a:solidFill>
                <a:schemeClr val="dk1"/>
              </a:solidFill>
            </a:endParaRPr>
          </a:p>
        </p:txBody>
      </p:sp>
      <p:sp>
        <p:nvSpPr>
          <p:cNvPr id="350" name="Shape 350"/>
          <p:cNvSpPr txBox="1"/>
          <p:nvPr/>
        </p:nvSpPr>
        <p:spPr>
          <a:xfrm>
            <a:off x="658812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lIns="45700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n-US" sz="1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Shape 351"/>
          <p:cNvSpPr txBox="1"/>
          <p:nvPr/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lIns="27425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en-US" sz="1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Shape 352"/>
          <p:cNvSpPr txBox="1">
            <a:spLocks noGrp="1"/>
          </p:cNvSpPr>
          <p:nvPr>
            <p:ph type="body" idx="4294967295"/>
          </p:nvPr>
        </p:nvSpPr>
        <p:spPr>
          <a:xfrm>
            <a:off x="1074625" y="2027675"/>
            <a:ext cx="7692900" cy="3505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tx1"/>
                </a:solidFill>
                <a:ea typeface="Questrial"/>
                <a:cs typeface="Questrial"/>
                <a:sym typeface="Questrial"/>
              </a:rPr>
              <a:t>Must be identified and </a:t>
            </a:r>
            <a:r>
              <a:rPr lang="en-US" sz="2400" b="0" i="1" u="none" strike="noStrike" cap="none" dirty="0">
                <a:solidFill>
                  <a:schemeClr val="tx1"/>
                </a:solidFill>
                <a:ea typeface="Questrial"/>
                <a:cs typeface="Questrial"/>
                <a:sym typeface="Questrial"/>
              </a:rPr>
              <a:t>documented</a:t>
            </a:r>
            <a:r>
              <a:rPr lang="en-US" sz="2400" b="0" i="0" u="none" strike="noStrike" cap="none" dirty="0">
                <a:solidFill>
                  <a:schemeClr val="tx1"/>
                </a:solidFill>
                <a:ea typeface="Questrial"/>
                <a:cs typeface="Questrial"/>
                <a:sym typeface="Questrial"/>
              </a:rPr>
              <a:t> by the end of the 3</a:t>
            </a:r>
            <a:r>
              <a:rPr lang="en-US" sz="2400" b="0" i="0" u="none" strike="noStrike" cap="none" baseline="30000" dirty="0">
                <a:solidFill>
                  <a:schemeClr val="tx1"/>
                </a:solidFill>
                <a:ea typeface="Questrial"/>
                <a:cs typeface="Questrial"/>
                <a:sym typeface="Questrial"/>
              </a:rPr>
              <a:t>rd</a:t>
            </a:r>
            <a:r>
              <a:rPr lang="en-US" sz="2400" b="0" i="0" u="none" strike="noStrike" cap="none" dirty="0">
                <a:solidFill>
                  <a:schemeClr val="tx1"/>
                </a:solidFill>
                <a:ea typeface="Questrial"/>
                <a:cs typeface="Questrial"/>
                <a:sym typeface="Questrial"/>
              </a:rPr>
              <a:t> quarter after exit</a:t>
            </a:r>
            <a:r>
              <a:rPr lang="en-US" sz="2400" b="0" i="0" u="none" strike="noStrike" cap="none" dirty="0" smtClean="0">
                <a:solidFill>
                  <a:schemeClr val="tx1"/>
                </a:solidFill>
                <a:ea typeface="Questrial"/>
                <a:cs typeface="Questrial"/>
                <a:sym typeface="Questrial"/>
              </a:rPr>
              <a:t>:</a:t>
            </a:r>
          </a:p>
          <a:p>
            <a:pPr lvl="1" indent="-3429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Arial"/>
              <a:buChar char="•"/>
            </a:pPr>
            <a:endParaRPr lang="en-US" sz="1600" dirty="0">
              <a:solidFill>
                <a:schemeClr val="tx1"/>
              </a:solidFill>
              <a:ea typeface="Questrial"/>
              <a:cs typeface="Questrial"/>
              <a:sym typeface="Questrial"/>
            </a:endParaRPr>
          </a:p>
          <a:p>
            <a:pPr lvl="1" indent="-3429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 smtClean="0">
                <a:solidFill>
                  <a:schemeClr val="tx1"/>
                </a:solidFill>
                <a:ea typeface="Questrial"/>
                <a:cs typeface="Questrial"/>
                <a:sym typeface="Questrial"/>
              </a:rPr>
              <a:t>Institutionalized</a:t>
            </a:r>
          </a:p>
          <a:p>
            <a:pPr lvl="1" indent="-3429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ea typeface="Questrial"/>
                <a:cs typeface="Questrial"/>
                <a:sym typeface="Questrial"/>
              </a:rPr>
              <a:t>Health/Medical Care</a:t>
            </a:r>
          </a:p>
          <a:p>
            <a:pPr lvl="1" indent="-3429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 smtClean="0">
                <a:solidFill>
                  <a:schemeClr val="tx1"/>
                </a:solidFill>
                <a:ea typeface="Questrial"/>
                <a:cs typeface="Questrial"/>
                <a:sym typeface="Questrial"/>
              </a:rPr>
              <a:t>Deceased</a:t>
            </a:r>
          </a:p>
          <a:p>
            <a:pPr lvl="1" indent="-3429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Arial"/>
              <a:buChar char="•"/>
            </a:pPr>
            <a:r>
              <a:rPr lang="en-US" sz="2400" dirty="0" smtClean="0">
                <a:solidFill>
                  <a:schemeClr val="tx1"/>
                </a:solidFill>
                <a:ea typeface="Questrial"/>
                <a:cs typeface="Questrial"/>
                <a:sym typeface="Questrial"/>
              </a:rPr>
              <a:t>Reservist Called to Active Duty</a:t>
            </a:r>
          </a:p>
          <a:p>
            <a:pPr lvl="1" indent="-3429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dirty="0" smtClean="0">
                <a:solidFill>
                  <a:schemeClr val="tx1"/>
                </a:solidFill>
                <a:ea typeface="Questrial"/>
                <a:cs typeface="Questrial"/>
                <a:sym typeface="Questrial"/>
              </a:rPr>
              <a:t>Youth Mandated to Relocation Program/Foster Care</a:t>
            </a:r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None/>
            </a:pPr>
            <a:endParaRPr lang="en-US" sz="2400" dirty="0" smtClean="0">
              <a:solidFill>
                <a:schemeClr val="tx1"/>
              </a:solidFill>
              <a:ea typeface="Questrial"/>
              <a:cs typeface="Questrial"/>
              <a:sym typeface="Questrial"/>
            </a:endParaRPr>
          </a:p>
          <a:p>
            <a:pPr marL="400050" lvl="1" inden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None/>
            </a:pPr>
            <a:r>
              <a:rPr lang="en-US" sz="2400" b="1" i="1" u="none" strike="noStrike" cap="none" dirty="0" smtClean="0">
                <a:solidFill>
                  <a:schemeClr val="tx1"/>
                </a:solidFill>
                <a:ea typeface="Questrial"/>
                <a:cs typeface="Questrial"/>
                <a:sym typeface="Questrial"/>
              </a:rPr>
              <a:t>Family Care exclusions gone!</a:t>
            </a:r>
          </a:p>
          <a:p>
            <a:pPr lvl="1" indent="-34290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Font typeface="Arial"/>
              <a:buChar char="•"/>
            </a:pPr>
            <a:endParaRPr lang="en-US" sz="2000" b="0" i="0" u="none" strike="noStrike" cap="none" dirty="0">
              <a:solidFill>
                <a:srgbClr val="7F7F7F"/>
              </a:solidFill>
              <a:ea typeface="Questrial"/>
              <a:cs typeface="Questrial"/>
              <a:sym typeface="Questrial"/>
            </a:endParaRPr>
          </a:p>
          <a:p>
            <a:pPr marL="342900" marR="0" lvl="0" indent="-342900" algn="l" rtl="0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ct val="25000"/>
              <a:buFont typeface="Arial"/>
              <a:buNone/>
            </a:pPr>
            <a:endParaRPr sz="2400" b="0" i="0" u="none" strike="noStrike" cap="none" dirty="0">
              <a:solidFill>
                <a:srgbClr val="7F7F7F"/>
              </a:solidFill>
              <a:ea typeface="Questrial"/>
              <a:cs typeface="Questrial"/>
              <a:sym typeface="Questrial"/>
            </a:endParaRPr>
          </a:p>
        </p:txBody>
      </p:sp>
      <p:sp>
        <p:nvSpPr>
          <p:cNvPr id="353" name="Shape 353"/>
          <p:cNvSpPr/>
          <p:nvPr/>
        </p:nvSpPr>
        <p:spPr>
          <a:xfrm>
            <a:off x="838200" y="1066800"/>
            <a:ext cx="7986712" cy="506412"/>
          </a:xfrm>
          <a:prstGeom prst="roundRect">
            <a:avLst>
              <a:gd name="adj" fmla="val 4680"/>
            </a:avLst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lang="en-US" sz="3600" b="0" i="0" u="none" strike="noStrike" cap="none" dirty="0">
                <a:solidFill>
                  <a:schemeClr val="accent1"/>
                </a:solidFill>
                <a:latin typeface="+mj-lt"/>
                <a:ea typeface="Arial"/>
                <a:cs typeface="Arial"/>
                <a:sym typeface="Arial"/>
              </a:rPr>
              <a:t>Global Exclusions from Performance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25000"/>
              <a:buFont typeface="Quest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rPr>
              <a:t>38</a:t>
            </a:fld>
            <a:endParaRPr lang="en-US" sz="1200" b="0" i="0" u="none" strike="noStrike" cap="none">
              <a:solidFill>
                <a:srgbClr val="595959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70179262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pitchFamily="34" charset="0"/>
              <a:buNone/>
            </a:pPr>
            <a:endParaRPr lang="en-US" altLang="en-US" sz="4000" dirty="0" smtClean="0"/>
          </a:p>
          <a:p>
            <a:pPr marL="0" indent="0" algn="ctr">
              <a:buFont typeface="Arial" pitchFamily="34" charset="0"/>
              <a:buNone/>
            </a:pPr>
            <a:r>
              <a:rPr lang="en-US" altLang="en-US" sz="4000" dirty="0" smtClean="0">
                <a:solidFill>
                  <a:schemeClr val="tx1"/>
                </a:solidFill>
              </a:rPr>
              <a:t>Some Other Stuff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F09C78-A5A4-4B88-8359-600D9E4EE72B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458778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 dirty="0" smtClean="0">
                <a:latin typeface="+mj-lt"/>
              </a:rPr>
              <a:t>Out of School Youth Eligibility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eaLnBrk="1" hangingPunct="1"/>
            <a:r>
              <a:rPr lang="en-US" altLang="en-US" sz="1400" dirty="0" smtClean="0">
                <a:solidFill>
                  <a:schemeClr val="tx1"/>
                </a:solidFill>
              </a:rPr>
              <a:t>Citizenship/ Work Eligible and Selective Service Compliance AND</a:t>
            </a:r>
          </a:p>
          <a:p>
            <a:pPr eaLnBrk="1" hangingPunct="1"/>
            <a:r>
              <a:rPr lang="en-US" altLang="en-US" sz="1400" dirty="0" smtClean="0">
                <a:solidFill>
                  <a:schemeClr val="tx1"/>
                </a:solidFill>
              </a:rPr>
              <a:t>Not Attending School </a:t>
            </a:r>
          </a:p>
          <a:p>
            <a:pPr eaLnBrk="1" hangingPunct="1"/>
            <a:r>
              <a:rPr lang="en-US" altLang="en-US" sz="1400" dirty="0" smtClean="0">
                <a:solidFill>
                  <a:schemeClr val="tx1"/>
                </a:solidFill>
              </a:rPr>
              <a:t>16 - 24 years at the time of enrollment AND,</a:t>
            </a:r>
          </a:p>
          <a:p>
            <a:pPr eaLnBrk="1" hangingPunct="1"/>
            <a:r>
              <a:rPr lang="en-US" altLang="en-US" sz="1400" dirty="0" smtClean="0">
                <a:solidFill>
                  <a:schemeClr val="tx1"/>
                </a:solidFill>
              </a:rPr>
              <a:t>One or more of the following: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sz="1400" dirty="0" smtClean="0">
                <a:solidFill>
                  <a:schemeClr val="tx1"/>
                </a:solidFill>
              </a:rPr>
              <a:t>School dropout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sz="1400" dirty="0" smtClean="0">
                <a:solidFill>
                  <a:schemeClr val="tx1"/>
                </a:solidFill>
              </a:rPr>
              <a:t>Within the age of compulsory school attendance, but has not attended school for at least the most recent complete school year calendar quarter </a:t>
            </a:r>
            <a:r>
              <a:rPr lang="en-US" altLang="en-US" sz="2000" b="1" dirty="0" smtClean="0">
                <a:solidFill>
                  <a:schemeClr val="tx1"/>
                </a:solidFill>
              </a:rPr>
              <a:t> 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sz="1400" dirty="0" smtClean="0">
                <a:solidFill>
                  <a:schemeClr val="tx1"/>
                </a:solidFill>
              </a:rPr>
              <a:t>HS Grad/</a:t>
            </a:r>
            <a:r>
              <a:rPr lang="en-US" altLang="en-US" sz="1400" dirty="0" err="1" smtClean="0">
                <a:solidFill>
                  <a:schemeClr val="tx1"/>
                </a:solidFill>
              </a:rPr>
              <a:t>HiSET</a:t>
            </a:r>
            <a:r>
              <a:rPr lang="en-US" altLang="en-US" sz="1400" dirty="0" smtClean="0">
                <a:solidFill>
                  <a:schemeClr val="tx1"/>
                </a:solidFill>
              </a:rPr>
              <a:t> who is </a:t>
            </a:r>
            <a:r>
              <a:rPr lang="en-US" altLang="en-US" sz="1400" i="1" u="sng" dirty="0" smtClean="0">
                <a:solidFill>
                  <a:schemeClr val="tx1"/>
                </a:solidFill>
              </a:rPr>
              <a:t>low-income</a:t>
            </a:r>
            <a:r>
              <a:rPr lang="en-US" altLang="en-US" sz="1400" dirty="0" smtClean="0">
                <a:solidFill>
                  <a:schemeClr val="tx1"/>
                </a:solidFill>
              </a:rPr>
              <a:t> and basic skills deficient or an English language learner </a:t>
            </a:r>
            <a:endParaRPr lang="en-US" altLang="en-US" sz="1400" dirty="0">
              <a:solidFill>
                <a:schemeClr val="tx1"/>
              </a:solidFill>
            </a:endParaRP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sz="1400" dirty="0" smtClean="0">
                <a:solidFill>
                  <a:schemeClr val="tx1"/>
                </a:solidFill>
              </a:rPr>
              <a:t>An offender </a:t>
            </a:r>
            <a:r>
              <a:rPr lang="en-US" altLang="en-US" sz="2000" b="1" dirty="0" smtClean="0">
                <a:solidFill>
                  <a:schemeClr val="tx1"/>
                </a:solidFill>
              </a:rPr>
              <a:t> </a:t>
            </a:r>
            <a:endParaRPr lang="en-US" altLang="en-US" sz="1400" dirty="0" smtClean="0">
              <a:solidFill>
                <a:schemeClr val="tx1"/>
              </a:solidFill>
            </a:endParaRP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sz="1400" dirty="0" smtClean="0">
                <a:solidFill>
                  <a:schemeClr val="tx1"/>
                </a:solidFill>
              </a:rPr>
              <a:t>Homeless individual, a homeless child or youth, or a runaway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sz="1400" dirty="0">
                <a:solidFill>
                  <a:schemeClr val="tx1"/>
                </a:solidFill>
              </a:rPr>
              <a:t>I</a:t>
            </a:r>
            <a:r>
              <a:rPr lang="en-US" altLang="en-US" sz="1400" dirty="0" smtClean="0">
                <a:solidFill>
                  <a:schemeClr val="tx1"/>
                </a:solidFill>
              </a:rPr>
              <a:t>n foster care or has aged out of the foster care system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sz="1400" dirty="0" smtClean="0">
                <a:solidFill>
                  <a:schemeClr val="tx1"/>
                </a:solidFill>
              </a:rPr>
              <a:t>Pregnant or parenting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sz="1400" dirty="0" smtClean="0">
                <a:solidFill>
                  <a:schemeClr val="tx1"/>
                </a:solidFill>
              </a:rPr>
              <a:t>An individual with a disability  </a:t>
            </a:r>
            <a:r>
              <a:rPr lang="en-US" altLang="en-US" sz="1200" i="1" dirty="0" smtClean="0">
                <a:solidFill>
                  <a:schemeClr val="tx1"/>
                </a:solidFill>
              </a:rPr>
              <a:t> 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sz="1400" i="1" u="sng" dirty="0" smtClean="0">
                <a:solidFill>
                  <a:schemeClr val="tx1"/>
                </a:solidFill>
              </a:rPr>
              <a:t>Low-income</a:t>
            </a:r>
            <a:r>
              <a:rPr lang="en-US" altLang="en-US" sz="1400" dirty="0" smtClean="0">
                <a:solidFill>
                  <a:schemeClr val="tx1"/>
                </a:solidFill>
              </a:rPr>
              <a:t> individual who requires additional assistance to enter or complete an educational program or to secure or hold employment</a:t>
            </a:r>
          </a:p>
          <a:p>
            <a:pPr eaLnBrk="1" hangingPunct="1"/>
            <a:endParaRPr lang="en-US" altLang="en-US" sz="1400" dirty="0" smtClean="0">
              <a:solidFill>
                <a:schemeClr val="tx1"/>
              </a:solidFill>
            </a:endParaRPr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86EDED1D-CE3E-490E-B6A4-1163EE9285BE}" type="slidenum">
              <a:rPr lang="en-US" altLang="en-US" sz="1000" smtClean="0">
                <a:solidFill>
                  <a:schemeClr val="tx1"/>
                </a:solidFill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  <a:defRPr/>
              </a:pPr>
              <a:t>4</a:t>
            </a:fld>
            <a:endParaRPr lang="en-US" altLang="en-US" sz="10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14598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latin typeface="+mj-lt"/>
              </a:rPr>
              <a:t>Other Stuff</a:t>
            </a:r>
            <a:endParaRPr lang="en-US" sz="4000" dirty="0">
              <a:latin typeface="+mj-lt"/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Self Attestation Question on Full Tab</a:t>
            </a:r>
          </a:p>
          <a:p>
            <a:endParaRPr lang="en-US" alt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FA0222-A4E4-48A8-BF09-681841771C37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752600"/>
            <a:ext cx="7589837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175371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latin typeface="+mj-lt"/>
              </a:rPr>
              <a:t>Other Stuff</a:t>
            </a:r>
            <a:endParaRPr lang="en-US" sz="4000" dirty="0">
              <a:latin typeface="+mj-lt"/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Enter Null When Not Verifying Income</a:t>
            </a:r>
          </a:p>
          <a:p>
            <a:endParaRPr lang="en-US" alt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FA0222-A4E4-48A8-BF09-681841771C37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863" y="1676400"/>
            <a:ext cx="7532687" cy="482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535730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latin typeface="+mj-lt"/>
              </a:rPr>
              <a:t>Resources </a:t>
            </a:r>
            <a:endParaRPr lang="en-US" sz="4000" dirty="0">
              <a:latin typeface="+mj-lt"/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altLang="en-US" dirty="0" smtClean="0"/>
          </a:p>
          <a:p>
            <a:r>
              <a:rPr lang="en-US" altLang="en-US" sz="2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Massachusetts Career Information System </a:t>
            </a:r>
          </a:p>
          <a:p>
            <a:pPr lvl="1"/>
            <a:r>
              <a:rPr lang="en-US" altLang="en-US" dirty="0" smtClean="0">
                <a:hlinkClick r:id="rId2"/>
              </a:rPr>
              <a:t>http://www.mass.gov/massworkforce/resources/masscis/</a:t>
            </a:r>
            <a:endParaRPr lang="en-US" altLang="en-US" dirty="0" smtClean="0"/>
          </a:p>
          <a:p>
            <a:r>
              <a:rPr lang="en-US" altLang="en-US" sz="2000" dirty="0" smtClean="0">
                <a:solidFill>
                  <a:schemeClr val="tx1"/>
                </a:solidFill>
              </a:rPr>
              <a:t>Career Ready 101 </a:t>
            </a:r>
          </a:p>
          <a:p>
            <a:pPr lvl="1"/>
            <a:r>
              <a:rPr lang="en-US" altLang="en-US" dirty="0" smtClean="0">
                <a:hlinkClick r:id="rId3"/>
              </a:rPr>
              <a:t>http://www.mass.gov/massworkforce/careerready/tools/career-ready-101/</a:t>
            </a:r>
            <a:endParaRPr lang="en-US" altLang="en-US" dirty="0" smtClean="0"/>
          </a:p>
          <a:p>
            <a:r>
              <a:rPr lang="en-US" altLang="en-US" sz="2000" dirty="0" smtClean="0">
                <a:solidFill>
                  <a:schemeClr val="tx1"/>
                </a:solidFill>
              </a:rPr>
              <a:t>Workforce Innovation and Opportunity Act </a:t>
            </a:r>
          </a:p>
          <a:p>
            <a:pPr lvl="1"/>
            <a:r>
              <a:rPr lang="en-US" altLang="en-US" dirty="0" smtClean="0">
                <a:hlinkClick r:id="rId4"/>
              </a:rPr>
              <a:t>https://www.congress.gov/bill/113th-congress/house-bill/803/text</a:t>
            </a:r>
            <a:endParaRPr lang="en-US" altLang="en-US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2000" dirty="0" smtClean="0">
                <a:solidFill>
                  <a:schemeClr val="tx1"/>
                </a:solidFill>
              </a:rPr>
              <a:t>Workforce Innovation and Opportunity Act: Department of Labor Only – Final Rule </a:t>
            </a:r>
          </a:p>
          <a:p>
            <a:pPr lvl="1"/>
            <a:r>
              <a:rPr lang="en-US" altLang="en-US" dirty="0" smtClean="0">
                <a:hlinkClick r:id="rId5"/>
              </a:rPr>
              <a:t>https</a:t>
            </a:r>
            <a:r>
              <a:rPr lang="en-US" altLang="en-US" dirty="0">
                <a:hlinkClick r:id="rId5"/>
              </a:rPr>
              <a:t>://</a:t>
            </a:r>
            <a:r>
              <a:rPr lang="en-US" altLang="en-US" dirty="0" smtClean="0">
                <a:hlinkClick r:id="rId5"/>
              </a:rPr>
              <a:t>www.gpo.gov/fdsys/pkg/FR-2016-08-19/pdf/2016-15975.pdf</a:t>
            </a:r>
            <a:endParaRPr lang="en-US" altLang="en-US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2000" dirty="0" smtClean="0">
                <a:solidFill>
                  <a:schemeClr val="tx1"/>
                </a:solidFill>
              </a:rPr>
              <a:t>Department of Career Services Youth Program Resource Page</a:t>
            </a:r>
          </a:p>
          <a:p>
            <a:pPr marL="742950" lvl="2" indent="-342900">
              <a:buFont typeface="Courier New" panose="02070309020205020404" pitchFamily="49" charset="0"/>
              <a:buChar char="o"/>
            </a:pPr>
            <a:r>
              <a:rPr lang="en-US" altLang="en-US" dirty="0" smtClean="0">
                <a:hlinkClick r:id="rId6"/>
              </a:rPr>
              <a:t>http://www.mass.gov/massworkforce/programs/youth/</a:t>
            </a:r>
            <a:endParaRPr lang="en-US" altLang="en-US" dirty="0" smtClean="0"/>
          </a:p>
          <a:p>
            <a:pPr marL="400050" lvl="2" indent="0">
              <a:buNone/>
            </a:pPr>
            <a:endParaRPr lang="en-US" altLang="en-US" dirty="0" smtClean="0"/>
          </a:p>
          <a:p>
            <a:pPr lvl="1"/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9D205B-C156-4556-8DE4-09ED1E02422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29583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 smtClean="0">
                <a:latin typeface="+mj-lt"/>
              </a:rPr>
              <a:t>When is low-income </a:t>
            </a:r>
            <a:r>
              <a:rPr lang="en-US" sz="2400" b="1" u="sng" dirty="0" smtClean="0">
                <a:latin typeface="+mj-lt"/>
              </a:rPr>
              <a:t>not</a:t>
            </a:r>
            <a:r>
              <a:rPr lang="en-US" sz="2400" dirty="0" smtClean="0">
                <a:latin typeface="+mj-lt"/>
              </a:rPr>
              <a:t> an eligibility criteria for OSY?  </a:t>
            </a:r>
            <a:endParaRPr lang="en-US" sz="24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en-US" sz="1400" dirty="0" smtClean="0">
                <a:solidFill>
                  <a:schemeClr val="tx1"/>
                </a:solidFill>
              </a:rPr>
              <a:t>OSY are </a:t>
            </a:r>
            <a:r>
              <a:rPr lang="en-US" sz="1400" u="sng" dirty="0" smtClean="0">
                <a:solidFill>
                  <a:schemeClr val="tx1"/>
                </a:solidFill>
              </a:rPr>
              <a:t>not required </a:t>
            </a:r>
            <a:r>
              <a:rPr lang="en-US" sz="1400" dirty="0" smtClean="0">
                <a:solidFill>
                  <a:schemeClr val="tx1"/>
                </a:solidFill>
              </a:rPr>
              <a:t>to be low-income if they are:  a US citizen/ work eligible, not attending school, 16- 24 years old and meet one or more of the following criteria: </a:t>
            </a:r>
            <a:endParaRPr lang="en-US" sz="1400" dirty="0">
              <a:solidFill>
                <a:schemeClr val="tx1"/>
              </a:solidFill>
            </a:endParaRPr>
          </a:p>
          <a:p>
            <a:pPr marL="800100" lvl="1" indent="-342900" eaLnBrk="1" hangingPunct="1">
              <a:buFont typeface="+mj-lt"/>
              <a:buAutoNum type="arabicPeriod"/>
            </a:pPr>
            <a:endParaRPr lang="en-US" altLang="en-US" sz="1400" dirty="0" smtClean="0">
              <a:solidFill>
                <a:schemeClr val="tx1"/>
              </a:solidFill>
            </a:endParaRPr>
          </a:p>
          <a:p>
            <a:pPr lvl="1" eaLnBrk="1" hangingPunct="1"/>
            <a:r>
              <a:rPr lang="en-US" altLang="en-US" sz="1400" dirty="0" smtClean="0">
                <a:solidFill>
                  <a:schemeClr val="tx1"/>
                </a:solidFill>
              </a:rPr>
              <a:t>School </a:t>
            </a:r>
            <a:r>
              <a:rPr lang="en-US" altLang="en-US" sz="1400" dirty="0">
                <a:solidFill>
                  <a:schemeClr val="tx1"/>
                </a:solidFill>
              </a:rPr>
              <a:t>dropout</a:t>
            </a:r>
          </a:p>
          <a:p>
            <a:pPr lvl="1" eaLnBrk="1" hangingPunct="1">
              <a:lnSpc>
                <a:spcPts val="1680"/>
              </a:lnSpc>
            </a:pPr>
            <a:r>
              <a:rPr lang="en-US" altLang="en-US" sz="1400" dirty="0">
                <a:solidFill>
                  <a:schemeClr val="tx1"/>
                </a:solidFill>
              </a:rPr>
              <a:t>Within the age of compulsory school attendance, but has not attended school for at least the most recent complete school year calendar quarter </a:t>
            </a:r>
            <a:endParaRPr lang="en-US" altLang="en-US" sz="1400" dirty="0" smtClean="0">
              <a:solidFill>
                <a:schemeClr val="tx1"/>
              </a:solidFill>
            </a:endParaRPr>
          </a:p>
          <a:p>
            <a:pPr lvl="1" eaLnBrk="1" hangingPunct="1">
              <a:lnSpc>
                <a:spcPts val="1680"/>
              </a:lnSpc>
            </a:pPr>
            <a:r>
              <a:rPr lang="en-US" altLang="en-US" sz="1400" dirty="0" smtClean="0">
                <a:solidFill>
                  <a:schemeClr val="tx1"/>
                </a:solidFill>
              </a:rPr>
              <a:t>An </a:t>
            </a:r>
            <a:r>
              <a:rPr lang="en-US" altLang="en-US" sz="1400" dirty="0">
                <a:solidFill>
                  <a:schemeClr val="tx1"/>
                </a:solidFill>
              </a:rPr>
              <a:t>offender </a:t>
            </a:r>
            <a:r>
              <a:rPr lang="en-US" altLang="en-US" sz="1400" b="1" dirty="0">
                <a:solidFill>
                  <a:schemeClr val="tx1"/>
                </a:solidFill>
              </a:rPr>
              <a:t> </a:t>
            </a:r>
            <a:endParaRPr lang="en-US" altLang="en-US" sz="1400" dirty="0">
              <a:solidFill>
                <a:schemeClr val="tx1"/>
              </a:solidFill>
            </a:endParaRPr>
          </a:p>
          <a:p>
            <a:pPr lvl="1" eaLnBrk="1" hangingPunct="1"/>
            <a:r>
              <a:rPr lang="en-US" altLang="en-US" sz="1400" dirty="0">
                <a:solidFill>
                  <a:schemeClr val="tx1"/>
                </a:solidFill>
              </a:rPr>
              <a:t>Homeless individual, a homeless child or youth, or a runaway</a:t>
            </a:r>
          </a:p>
          <a:p>
            <a:pPr lvl="1" eaLnBrk="1" hangingPunct="1"/>
            <a:r>
              <a:rPr lang="en-US" altLang="en-US" sz="1400" dirty="0">
                <a:solidFill>
                  <a:schemeClr val="tx1"/>
                </a:solidFill>
              </a:rPr>
              <a:t>In foster care or has aged out of the foster care system</a:t>
            </a:r>
          </a:p>
          <a:p>
            <a:pPr lvl="1" eaLnBrk="1" hangingPunct="1"/>
            <a:r>
              <a:rPr lang="en-US" altLang="en-US" sz="1400" dirty="0">
                <a:solidFill>
                  <a:schemeClr val="tx1"/>
                </a:solidFill>
              </a:rPr>
              <a:t>Pregnant or parenting</a:t>
            </a:r>
          </a:p>
          <a:p>
            <a:pPr lvl="1" eaLnBrk="1" hangingPunct="1"/>
            <a:r>
              <a:rPr lang="en-US" altLang="en-US" sz="1400" dirty="0">
                <a:solidFill>
                  <a:schemeClr val="tx1"/>
                </a:solidFill>
              </a:rPr>
              <a:t>An individual with a disability  </a:t>
            </a:r>
            <a:r>
              <a:rPr lang="en-US" altLang="en-US" sz="1400" i="1" dirty="0">
                <a:solidFill>
                  <a:schemeClr val="tx1"/>
                </a:solidFill>
              </a:rPr>
              <a:t> </a:t>
            </a:r>
            <a:endParaRPr lang="en-US" altLang="en-US" sz="1400" dirty="0">
              <a:solidFill>
                <a:schemeClr val="tx1"/>
              </a:solidFill>
            </a:endParaRPr>
          </a:p>
          <a:p>
            <a:pPr lvl="0" eaLnBrk="1" hangingPunct="1"/>
            <a:endParaRPr lang="en-US" altLang="en-US" sz="1400" dirty="0" smtClean="0">
              <a:solidFill>
                <a:schemeClr val="tx1"/>
              </a:solidFill>
            </a:endParaRPr>
          </a:p>
          <a:p>
            <a:pPr marL="0" lvl="0" indent="0" eaLnBrk="1" hangingPunct="1">
              <a:buNone/>
            </a:pPr>
            <a:r>
              <a:rPr lang="en-US" altLang="en-US" sz="1400" dirty="0" smtClean="0">
                <a:solidFill>
                  <a:schemeClr val="tx1"/>
                </a:solidFill>
              </a:rPr>
              <a:t>Examples:</a:t>
            </a:r>
          </a:p>
          <a:p>
            <a:pPr marL="0" lvl="0" indent="0" eaLnBrk="1" hangingPunct="1">
              <a:buNone/>
            </a:pPr>
            <a:endParaRPr lang="en-US" altLang="en-US" sz="1400" dirty="0" smtClean="0">
              <a:solidFill>
                <a:schemeClr val="tx1"/>
              </a:solidFill>
            </a:endParaRPr>
          </a:p>
          <a:p>
            <a:pPr lvl="0" eaLnBrk="1" hangingPunct="1">
              <a:buFont typeface="+mj-lt"/>
              <a:buAutoNum type="arabicPeriod"/>
            </a:pPr>
            <a:r>
              <a:rPr lang="en-US" altLang="en-US" sz="1400" dirty="0" smtClean="0">
                <a:solidFill>
                  <a:schemeClr val="tx1"/>
                </a:solidFill>
              </a:rPr>
              <a:t>A high school dropout. </a:t>
            </a:r>
          </a:p>
          <a:p>
            <a:pPr lvl="0" eaLnBrk="1" hangingPunct="1">
              <a:buFont typeface="+mj-lt"/>
              <a:buAutoNum type="arabicPeriod"/>
            </a:pPr>
            <a:r>
              <a:rPr lang="en-US" altLang="en-US" sz="1400" dirty="0" smtClean="0">
                <a:solidFill>
                  <a:schemeClr val="tx1"/>
                </a:solidFill>
              </a:rPr>
              <a:t>A high school graduate that has a disability.</a:t>
            </a:r>
          </a:p>
          <a:p>
            <a:pPr lvl="0" eaLnBrk="1" hangingPunct="1">
              <a:buFont typeface="+mj-lt"/>
              <a:buAutoNum type="arabicPeriod"/>
            </a:pPr>
            <a:r>
              <a:rPr lang="en-US" altLang="en-US" sz="1400" dirty="0" smtClean="0">
                <a:solidFill>
                  <a:schemeClr val="tx1"/>
                </a:solidFill>
              </a:rPr>
              <a:t>A HISET recipient that is an offender. </a:t>
            </a:r>
          </a:p>
          <a:p>
            <a:pPr lvl="0" eaLnBrk="1" hangingPunct="1">
              <a:buFont typeface="+mj-lt"/>
              <a:buAutoNum type="arabicPeriod"/>
            </a:pPr>
            <a:r>
              <a:rPr lang="en-US" altLang="en-US" sz="1400" dirty="0" smtClean="0">
                <a:solidFill>
                  <a:schemeClr val="tx1"/>
                </a:solidFill>
              </a:rPr>
              <a:t>A </a:t>
            </a:r>
            <a:r>
              <a:rPr lang="en-US" altLang="en-US" sz="1400" dirty="0" err="1" smtClean="0">
                <a:solidFill>
                  <a:schemeClr val="tx1"/>
                </a:solidFill>
              </a:rPr>
              <a:t>HiSET</a:t>
            </a:r>
            <a:r>
              <a:rPr lang="en-US" altLang="en-US" sz="1400" dirty="0" smtClean="0">
                <a:solidFill>
                  <a:schemeClr val="tx1"/>
                </a:solidFill>
              </a:rPr>
              <a:t> recipient that is a pregnant or a parent.   	</a:t>
            </a:r>
          </a:p>
          <a:p>
            <a:pPr marL="0" lvl="0" indent="0" eaLnBrk="1" hangingPunct="1">
              <a:buNone/>
            </a:pPr>
            <a:r>
              <a:rPr lang="en-US" altLang="en-US" sz="1400" dirty="0" smtClean="0">
                <a:solidFill>
                  <a:schemeClr val="tx1"/>
                </a:solidFill>
              </a:rPr>
              <a:t>				</a:t>
            </a:r>
          </a:p>
          <a:p>
            <a:pPr marL="0" lvl="0" indent="0" eaLnBrk="1" hangingPunct="1">
              <a:buNone/>
            </a:pPr>
            <a:endParaRPr lang="en-US" altLang="en-US" sz="1400" dirty="0">
              <a:solidFill>
                <a:schemeClr val="tx1"/>
              </a:solidFill>
            </a:endParaRPr>
          </a:p>
          <a:p>
            <a:pPr lvl="1"/>
            <a:endParaRPr lang="en-US" sz="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 	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60117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sz="2400" dirty="0">
                <a:solidFill>
                  <a:srgbClr val="2F5897"/>
                </a:solidFill>
                <a:latin typeface="+mj-lt"/>
              </a:rPr>
              <a:t>When </a:t>
            </a:r>
            <a:r>
              <a:rPr lang="en-US" sz="2400" b="1" u="sng" dirty="0">
                <a:solidFill>
                  <a:srgbClr val="2F5897"/>
                </a:solidFill>
                <a:latin typeface="+mj-lt"/>
              </a:rPr>
              <a:t>is</a:t>
            </a:r>
            <a:r>
              <a:rPr lang="en-US" sz="2400" dirty="0">
                <a:solidFill>
                  <a:srgbClr val="2F5897"/>
                </a:solidFill>
                <a:latin typeface="+mj-lt"/>
              </a:rPr>
              <a:t> low-income </a:t>
            </a:r>
            <a:r>
              <a:rPr lang="en-US" sz="2400" dirty="0" smtClean="0">
                <a:solidFill>
                  <a:srgbClr val="2F5897"/>
                </a:solidFill>
                <a:latin typeface="+mj-lt"/>
              </a:rPr>
              <a:t>an </a:t>
            </a:r>
            <a:r>
              <a:rPr lang="en-US" sz="2400" dirty="0">
                <a:solidFill>
                  <a:srgbClr val="2F5897"/>
                </a:solidFill>
                <a:latin typeface="+mj-lt"/>
              </a:rPr>
              <a:t>eligibility criteria for OSY? </a:t>
            </a: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lvl="0"/>
            <a:r>
              <a:rPr lang="en-US" sz="1600" dirty="0" smtClean="0">
                <a:solidFill>
                  <a:schemeClr val="tx1"/>
                </a:solidFill>
              </a:rPr>
              <a:t>OSY </a:t>
            </a:r>
            <a:r>
              <a:rPr lang="en-US" sz="1600" u="sng" dirty="0">
                <a:solidFill>
                  <a:schemeClr val="tx1"/>
                </a:solidFill>
              </a:rPr>
              <a:t>are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required </a:t>
            </a:r>
            <a:r>
              <a:rPr lang="en-US" sz="1600" dirty="0">
                <a:solidFill>
                  <a:schemeClr val="tx1"/>
                </a:solidFill>
              </a:rPr>
              <a:t>to be </a:t>
            </a:r>
            <a:r>
              <a:rPr lang="en-US" sz="1600" u="sng" dirty="0">
                <a:solidFill>
                  <a:schemeClr val="tx1"/>
                </a:solidFill>
              </a:rPr>
              <a:t>low-income</a:t>
            </a:r>
            <a:r>
              <a:rPr lang="en-US" sz="1600" dirty="0">
                <a:solidFill>
                  <a:schemeClr val="tx1"/>
                </a:solidFill>
              </a:rPr>
              <a:t> if they are:  a US citizen/ work eligible, not attending school, 16- 24 years old </a:t>
            </a:r>
            <a:r>
              <a:rPr lang="en-US" sz="1600" dirty="0" smtClean="0">
                <a:solidFill>
                  <a:schemeClr val="tx1"/>
                </a:solidFill>
              </a:rPr>
              <a:t>meets one of the following criteria: </a:t>
            </a:r>
          </a:p>
          <a:p>
            <a:pPr lvl="0"/>
            <a:endParaRPr lang="en-US" sz="1600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HS Grad/</a:t>
            </a:r>
            <a:r>
              <a:rPr lang="en-US" dirty="0" err="1">
                <a:solidFill>
                  <a:schemeClr val="tx1"/>
                </a:solidFill>
              </a:rPr>
              <a:t>HiSET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chemeClr val="tx1"/>
                </a:solidFill>
              </a:rPr>
              <a:t>basic skills deficient or an English language </a:t>
            </a:r>
            <a:r>
              <a:rPr lang="en-US" dirty="0" smtClean="0">
                <a:solidFill>
                  <a:schemeClr val="tx1"/>
                </a:solidFill>
              </a:rPr>
              <a:t>learner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Individual </a:t>
            </a:r>
            <a:r>
              <a:rPr lang="en-US" dirty="0">
                <a:solidFill>
                  <a:schemeClr val="tx1"/>
                </a:solidFill>
              </a:rPr>
              <a:t>who requires additional assistance to enter or complete an educational </a:t>
            </a:r>
            <a:r>
              <a:rPr lang="en-US" dirty="0" smtClean="0">
                <a:solidFill>
                  <a:schemeClr val="tx1"/>
                </a:solidFill>
              </a:rPr>
              <a:t>program </a:t>
            </a:r>
            <a:r>
              <a:rPr lang="en-US" dirty="0">
                <a:solidFill>
                  <a:schemeClr val="tx1"/>
                </a:solidFill>
              </a:rPr>
              <a:t>or to secure or hold </a:t>
            </a:r>
            <a:r>
              <a:rPr lang="en-US" dirty="0" smtClean="0">
                <a:solidFill>
                  <a:schemeClr val="tx1"/>
                </a:solidFill>
              </a:rPr>
              <a:t>employment</a:t>
            </a:r>
          </a:p>
          <a:p>
            <a:pPr marL="914400" lvl="2" indent="0">
              <a:buNone/>
            </a:pPr>
            <a:endParaRPr lang="en-US" sz="1200" dirty="0">
              <a:solidFill>
                <a:schemeClr val="tx1"/>
              </a:solidFill>
            </a:endParaRPr>
          </a:p>
          <a:p>
            <a:pPr lvl="0"/>
            <a:endParaRPr lang="en-US" sz="1400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Examples: </a:t>
            </a:r>
          </a:p>
          <a:p>
            <a:pPr lvl="0">
              <a:buFont typeface="+mj-lt"/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A high school graduate that is basic skills deficient and does not have any of the other 7 OSY barriers.  	</a:t>
            </a:r>
          </a:p>
          <a:p>
            <a:pPr lvl="0">
              <a:buFont typeface="+mj-lt"/>
              <a:buAutoNum type="arabicPeriod"/>
            </a:pPr>
            <a:endParaRPr lang="en-US" sz="1400" dirty="0" smtClean="0">
              <a:solidFill>
                <a:schemeClr val="tx1"/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A </a:t>
            </a:r>
            <a:r>
              <a:rPr lang="en-US" sz="1400" dirty="0" err="1" smtClean="0">
                <a:solidFill>
                  <a:schemeClr val="tx1"/>
                </a:solidFill>
              </a:rPr>
              <a:t>HiSET</a:t>
            </a:r>
            <a:r>
              <a:rPr lang="en-US" sz="1400" dirty="0" smtClean="0">
                <a:solidFill>
                  <a:schemeClr val="tx1"/>
                </a:solidFill>
              </a:rPr>
              <a:t> recipient that is an English language learner and does not have any of the other 7 OSY barriers. </a:t>
            </a:r>
          </a:p>
          <a:p>
            <a:pPr lvl="0">
              <a:buFont typeface="+mj-lt"/>
              <a:buAutoNum type="arabicPeriod"/>
            </a:pPr>
            <a:endParaRPr lang="en-US" sz="1400" dirty="0">
              <a:solidFill>
                <a:schemeClr val="tx1"/>
              </a:solidFill>
            </a:endParaRPr>
          </a:p>
          <a:p>
            <a:pPr lvl="0">
              <a:buFont typeface="+mj-lt"/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A high school graduate or a </a:t>
            </a:r>
            <a:r>
              <a:rPr lang="en-US" sz="1400" dirty="0" err="1" smtClean="0">
                <a:solidFill>
                  <a:schemeClr val="tx1"/>
                </a:solidFill>
              </a:rPr>
              <a:t>HiSET</a:t>
            </a:r>
            <a:r>
              <a:rPr lang="en-US" sz="1400" dirty="0" smtClean="0">
                <a:solidFill>
                  <a:schemeClr val="tx1"/>
                </a:solidFill>
              </a:rPr>
              <a:t> recipient that is not basic skills deficient or an English language learner, and does not have any of the other 7 OSY barriers but meets the locally defined definition of a youth requiring additional assistance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  <a:endParaRPr lang="en-US" sz="1400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14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1400" dirty="0" smtClean="0">
              <a:solidFill>
                <a:schemeClr val="tx1"/>
              </a:solidFill>
            </a:endParaRPr>
          </a:p>
          <a:p>
            <a:pPr lvl="0"/>
            <a:endParaRPr lang="en-US" sz="14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7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 dirty="0" smtClean="0">
                <a:latin typeface="+mj-lt"/>
              </a:rPr>
              <a:t>In School Youth Eligibility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1400" dirty="0" smtClean="0">
                <a:solidFill>
                  <a:schemeClr val="tx1"/>
                </a:solidFill>
              </a:rPr>
              <a:t>Citizenship/Work Eligible and Selective Service Compliance AND</a:t>
            </a:r>
          </a:p>
          <a:p>
            <a:pPr eaLnBrk="1" hangingPunct="1"/>
            <a:r>
              <a:rPr lang="en-US" altLang="en-US" sz="1400" dirty="0" smtClean="0">
                <a:solidFill>
                  <a:schemeClr val="tx1"/>
                </a:solidFill>
              </a:rPr>
              <a:t>In School AND 14 – 21 years old </a:t>
            </a:r>
          </a:p>
          <a:p>
            <a:pPr eaLnBrk="1" hangingPunct="1"/>
            <a:r>
              <a:rPr lang="en-US" altLang="en-US" sz="1400" u="sng" dirty="0" smtClean="0">
                <a:solidFill>
                  <a:schemeClr val="tx1"/>
                </a:solidFill>
              </a:rPr>
              <a:t>Low Income</a:t>
            </a:r>
          </a:p>
          <a:p>
            <a:pPr eaLnBrk="1" hangingPunct="1"/>
            <a:r>
              <a:rPr lang="en-US" altLang="en-US" sz="1400" dirty="0" smtClean="0">
                <a:solidFill>
                  <a:schemeClr val="tx1"/>
                </a:solidFill>
              </a:rPr>
              <a:t>Attending School </a:t>
            </a:r>
          </a:p>
          <a:p>
            <a:pPr eaLnBrk="1" hangingPunct="1"/>
            <a:r>
              <a:rPr lang="en-US" altLang="en-US" sz="1400" dirty="0" smtClean="0">
                <a:solidFill>
                  <a:schemeClr val="tx1"/>
                </a:solidFill>
              </a:rPr>
              <a:t>One or more of the following: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dirty="0" smtClean="0">
                <a:solidFill>
                  <a:schemeClr val="tx1"/>
                </a:solidFill>
              </a:rPr>
              <a:t>Basic skills deficient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dirty="0" smtClean="0">
                <a:solidFill>
                  <a:schemeClr val="tx1"/>
                </a:solidFill>
              </a:rPr>
              <a:t>English language learner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dirty="0" smtClean="0">
                <a:solidFill>
                  <a:schemeClr val="tx1"/>
                </a:solidFill>
              </a:rPr>
              <a:t>An offender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dirty="0">
                <a:solidFill>
                  <a:schemeClr val="tx1"/>
                </a:solidFill>
              </a:rPr>
              <a:t>Homeless individual, a homeless child or youth, or a runaway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dirty="0" smtClean="0">
                <a:solidFill>
                  <a:schemeClr val="tx1"/>
                </a:solidFill>
              </a:rPr>
              <a:t>In foster care or has aged out of the foster care system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dirty="0" smtClean="0">
                <a:solidFill>
                  <a:schemeClr val="tx1"/>
                </a:solidFill>
              </a:rPr>
              <a:t>Pregnant or parenting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dirty="0" smtClean="0">
                <a:solidFill>
                  <a:schemeClr val="tx1"/>
                </a:solidFill>
              </a:rPr>
              <a:t>Individual with a Disability 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altLang="en-US" dirty="0" smtClean="0">
                <a:solidFill>
                  <a:schemeClr val="tx1"/>
                </a:solidFill>
              </a:rPr>
              <a:t>Requires additional assistance to enter or </a:t>
            </a:r>
            <a:br>
              <a:rPr lang="en-US" altLang="en-US" dirty="0" smtClean="0">
                <a:solidFill>
                  <a:schemeClr val="tx1"/>
                </a:solidFill>
              </a:rPr>
            </a:br>
            <a:r>
              <a:rPr lang="en-US" altLang="en-US" dirty="0" smtClean="0">
                <a:solidFill>
                  <a:schemeClr val="tx1"/>
                </a:solidFill>
              </a:rPr>
              <a:t>complete an educational program or to secure or hold employment</a:t>
            </a:r>
          </a:p>
          <a:p>
            <a:pPr lvl="2" eaLnBrk="1" hangingPunct="1"/>
            <a:r>
              <a:rPr lang="en-US" altLang="en-US" dirty="0" smtClean="0">
                <a:solidFill>
                  <a:schemeClr val="tx1"/>
                </a:solidFill>
              </a:rPr>
              <a:t>(</a:t>
            </a:r>
            <a:r>
              <a:rPr lang="en-US" altLang="en-US" i="1" dirty="0" smtClean="0">
                <a:solidFill>
                  <a:schemeClr val="tx1"/>
                </a:solidFill>
              </a:rPr>
              <a:t>not more than 5% allowed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smtClean="0">
                <a:solidFill>
                  <a:schemeClr val="tx1"/>
                </a:solidFill>
              </a:rPr>
              <a:t>using this item)</a:t>
            </a:r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07AD7E43-B582-40F5-8512-2AADD1AC740D}" type="slidenum">
              <a:rPr lang="en-US" altLang="en-US" sz="1000" smtClean="0">
                <a:solidFill>
                  <a:schemeClr val="tx1"/>
                </a:solidFill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  <a:defRPr/>
              </a:pPr>
              <a:t>7</a:t>
            </a:fld>
            <a:endParaRPr lang="en-US" altLang="en-US" sz="10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8104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 dirty="0" smtClean="0">
                <a:latin typeface="+mj-lt"/>
              </a:rPr>
              <a:t>What is Low Income for WIOA?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1600" dirty="0" smtClean="0">
                <a:solidFill>
                  <a:schemeClr val="tx1"/>
                </a:solidFill>
              </a:rPr>
              <a:t>A WIOA Youth participant will be considered </a:t>
            </a:r>
            <a:r>
              <a:rPr lang="en-US" altLang="en-US" sz="1600" u="sng" dirty="0" smtClean="0">
                <a:solidFill>
                  <a:schemeClr val="tx1"/>
                </a:solidFill>
              </a:rPr>
              <a:t>Low Income </a:t>
            </a:r>
            <a:r>
              <a:rPr lang="en-US" altLang="en-US" sz="1600" dirty="0" smtClean="0">
                <a:solidFill>
                  <a:schemeClr val="tx1"/>
                </a:solidFill>
              </a:rPr>
              <a:t>if any of the following are true:</a:t>
            </a:r>
          </a:p>
          <a:p>
            <a:pPr lvl="1" eaLnBrk="1" hangingPunct="1"/>
            <a:r>
              <a:rPr lang="en-US" altLang="en-US" dirty="0" smtClean="0">
                <a:solidFill>
                  <a:schemeClr val="tx1"/>
                </a:solidFill>
              </a:rPr>
              <a:t>They are receiving public assistance (TAFDC, EAEDC, SNAP, SSI)</a:t>
            </a:r>
          </a:p>
          <a:p>
            <a:pPr lvl="1" eaLnBrk="1" hangingPunct="1"/>
            <a:r>
              <a:rPr lang="en-US" altLang="en-US" dirty="0" smtClean="0">
                <a:solidFill>
                  <a:schemeClr val="tx1"/>
                </a:solidFill>
              </a:rPr>
              <a:t>Their family income is at or below 70% of the Lower Living Standard (LLS)</a:t>
            </a:r>
          </a:p>
          <a:p>
            <a:pPr lvl="2" eaLnBrk="1" hangingPunct="1"/>
            <a:r>
              <a:rPr lang="en-US" altLang="en-US" dirty="0" smtClean="0">
                <a:solidFill>
                  <a:schemeClr val="tx1"/>
                </a:solidFill>
              </a:rPr>
              <a:t>(or below Poverty Line for family of one (1))</a:t>
            </a:r>
          </a:p>
          <a:p>
            <a:pPr lvl="1" eaLnBrk="1" hangingPunct="1"/>
            <a:r>
              <a:rPr lang="en-US" altLang="en-US" dirty="0" smtClean="0">
                <a:solidFill>
                  <a:schemeClr val="tx1"/>
                </a:solidFill>
              </a:rPr>
              <a:t>They reside in a </a:t>
            </a:r>
            <a:r>
              <a:rPr lang="en-US" altLang="en-US" i="1" dirty="0" smtClean="0">
                <a:solidFill>
                  <a:schemeClr val="tx1"/>
                </a:solidFill>
              </a:rPr>
              <a:t>High Poverty Area </a:t>
            </a:r>
          </a:p>
          <a:p>
            <a:pPr lvl="1" eaLnBrk="1" hangingPunct="1"/>
            <a:r>
              <a:rPr lang="en-US" altLang="en-US" dirty="0" smtClean="0">
                <a:solidFill>
                  <a:schemeClr val="tx1"/>
                </a:solidFill>
              </a:rPr>
              <a:t>They have any of the following barriers: </a:t>
            </a:r>
          </a:p>
          <a:p>
            <a:pPr lvl="2" eaLnBrk="1" hangingPunct="1"/>
            <a:r>
              <a:rPr lang="en-US" altLang="en-US" dirty="0" smtClean="0">
                <a:solidFill>
                  <a:schemeClr val="tx1"/>
                </a:solidFill>
              </a:rPr>
              <a:t>Homeless/Runaway (as defined in McKinney Act)</a:t>
            </a:r>
          </a:p>
          <a:p>
            <a:pPr lvl="2" eaLnBrk="1" hangingPunct="1"/>
            <a:r>
              <a:rPr lang="en-US" altLang="en-US" dirty="0" smtClean="0">
                <a:solidFill>
                  <a:schemeClr val="tx1"/>
                </a:solidFill>
              </a:rPr>
              <a:t>Foster Care</a:t>
            </a:r>
          </a:p>
          <a:p>
            <a:pPr lvl="1" eaLnBrk="1" hangingPunct="1"/>
            <a:r>
              <a:rPr lang="en-US" altLang="en-US" dirty="0" smtClean="0">
                <a:solidFill>
                  <a:schemeClr val="tx1"/>
                </a:solidFill>
              </a:rPr>
              <a:t>They are </a:t>
            </a:r>
            <a:r>
              <a:rPr lang="en-US" altLang="en-US" b="1" i="1" dirty="0" smtClean="0">
                <a:solidFill>
                  <a:schemeClr val="tx1"/>
                </a:solidFill>
              </a:rPr>
              <a:t>in school </a:t>
            </a:r>
            <a:r>
              <a:rPr lang="en-US" altLang="en-US" dirty="0" smtClean="0">
                <a:solidFill>
                  <a:schemeClr val="tx1"/>
                </a:solidFill>
              </a:rPr>
              <a:t>and on a free or reduced lunch program  </a:t>
            </a:r>
            <a:endParaRPr lang="en-US" alt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rgbClr val="7F7F7F"/>
                </a:solidFill>
                <a:latin typeface="Century Gothic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Courier New" pitchFamily="49" charset="0"/>
              <a:buChar char="o"/>
              <a:defRPr sz="1600">
                <a:solidFill>
                  <a:srgbClr val="7F7F7F"/>
                </a:solidFill>
                <a:latin typeface="Century Gothic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7F7F7F"/>
                </a:solidFill>
                <a:latin typeface="Century Gothic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389B3D6F-6306-44BC-8280-DF5A7921620A}" type="slidenum">
              <a:rPr lang="en-US" altLang="en-US" sz="1000" smtClean="0">
                <a:solidFill>
                  <a:schemeClr val="tx1"/>
                </a:solidFill>
                <a:latin typeface="Arial" pitchFamily="34" charset="0"/>
              </a:rPr>
              <a:pPr eaLnBrk="1" hangingPunct="1">
                <a:spcBef>
                  <a:spcPct val="0"/>
                </a:spcBef>
                <a:buFontTx/>
                <a:buNone/>
                <a:defRPr/>
              </a:pPr>
              <a:t>8</a:t>
            </a:fld>
            <a:endParaRPr lang="en-US" altLang="en-US" sz="10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8796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19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dirty="0" smtClean="0">
                <a:latin typeface="+mj-lt"/>
              </a:rPr>
              <a:t>2 </a:t>
            </a:r>
            <a:r>
              <a:rPr lang="en-US" sz="2800" dirty="0">
                <a:latin typeface="+mj-lt"/>
              </a:rPr>
              <a:t>N</a:t>
            </a:r>
            <a:r>
              <a:rPr lang="en-US" sz="2800" dirty="0" smtClean="0">
                <a:latin typeface="+mj-lt"/>
              </a:rPr>
              <a:t>ew </a:t>
            </a:r>
            <a:r>
              <a:rPr lang="en-US" sz="2800" dirty="0">
                <a:latin typeface="+mj-lt"/>
              </a:rPr>
              <a:t>W</a:t>
            </a:r>
            <a:r>
              <a:rPr lang="en-US" sz="2800" dirty="0" smtClean="0">
                <a:latin typeface="+mj-lt"/>
              </a:rPr>
              <a:t>ays to Determine Low-Income Status for </a:t>
            </a:r>
            <a:br>
              <a:rPr lang="en-US" sz="2800" dirty="0" smtClean="0">
                <a:latin typeface="+mj-lt"/>
              </a:rPr>
            </a:br>
            <a:r>
              <a:rPr lang="en-US" sz="2800" dirty="0" smtClean="0">
                <a:latin typeface="+mj-lt"/>
              </a:rPr>
              <a:t>WIOA ISY/ OSY  </a:t>
            </a:r>
            <a:endParaRPr lang="en-US" sz="2800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000" dirty="0" smtClean="0">
                <a:solidFill>
                  <a:schemeClr val="tx1"/>
                </a:solidFill>
              </a:rPr>
              <a:t>Free and Reduced Price Lunch – Richard B. Russell National School Lunch Act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sz="1800" dirty="0" smtClean="0">
                <a:solidFill>
                  <a:schemeClr val="tx1"/>
                </a:solidFill>
              </a:rPr>
              <a:t>ISY Only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  ISY that attend a designated low-income school do 	 not automatically qualify as low-income 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1400" dirty="0" smtClean="0">
                <a:solidFill>
                  <a:schemeClr val="tx1"/>
                </a:solidFill>
              </a:rPr>
              <a:t>(Community Eligibility Provision)     </a:t>
            </a:r>
            <a:endParaRPr lang="en-US" sz="1400" dirty="0">
              <a:solidFill>
                <a:schemeClr val="tx1"/>
              </a:solidFill>
            </a:endParaRPr>
          </a:p>
          <a:p>
            <a:pPr lvl="3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High Poverty Area – The Census Bureau defines a “poverty area” as a census track where at least 20 percent of the residents are poor. 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chemeClr val="tx1"/>
                </a:solidFill>
              </a:rPr>
              <a:t>ISY and OSY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chemeClr val="tx1"/>
                </a:solidFill>
              </a:rPr>
              <a:t>Poverty rate of 30 percent changed to </a:t>
            </a:r>
            <a:r>
              <a:rPr lang="en-US" sz="1800" b="1" dirty="0" smtClean="0">
                <a:solidFill>
                  <a:schemeClr val="tx1"/>
                </a:solidFill>
              </a:rPr>
              <a:t>25 percent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smtClean="0">
                <a:hlinkClick r:id="rId2"/>
              </a:rPr>
              <a:t>* Poverty Threshold Census Tract Database </a:t>
            </a:r>
            <a:r>
              <a:rPr lang="en-US" sz="1400" dirty="0" smtClean="0">
                <a:solidFill>
                  <a:schemeClr val="tx1"/>
                </a:solidFill>
              </a:rPr>
              <a:t>was develop to assist program staff identify individuals living in a High Poverty Area</a:t>
            </a:r>
            <a:endParaRPr lang="en-US" sz="1400" dirty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2016 -Revised v3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Massachusetts Department of Career Services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79F-9FF5-4201-872C-73481382824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109374"/>
      </p:ext>
    </p:extLst>
  </p:cSld>
  <p:clrMapOvr>
    <a:masterClrMapping/>
  </p:clrMapOvr>
  <p:transition>
    <p:fade thruBlk="1"/>
  </p:transition>
</p:sld>
</file>

<file path=ppt/theme/_rels/theme1.xml.rels><?xml version="1.0" encoding="UTF-8"?>

<Relationships xmlns="http://schemas.openxmlformats.org/package/2006/relationships">
  <Relationship Id="rId1" Type="http://schemas.openxmlformats.org/officeDocument/2006/relationships/image" Target="../media/image1.jpeg"/>
</Relationships>
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20335</TotalTime>
  <Words>3071</Words>
  <Application>Microsoft Office PowerPoint</Application>
  <PresentationFormat>On-screen Show (4:3)</PresentationFormat>
  <Paragraphs>586</Paragraphs>
  <Slides>42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Executive</vt:lpstr>
      <vt:lpstr> WIOA Youth Program  </vt:lpstr>
      <vt:lpstr>Objectives</vt:lpstr>
      <vt:lpstr>PowerPoint Presentation</vt:lpstr>
      <vt:lpstr>Out of School Youth Eligibility</vt:lpstr>
      <vt:lpstr>When is low-income not an eligibility criteria for OSY?  </vt:lpstr>
      <vt:lpstr>When is low-income an eligibility criteria for OSY? </vt:lpstr>
      <vt:lpstr>In School Youth Eligibility</vt:lpstr>
      <vt:lpstr>What is Low Income for WIOA?</vt:lpstr>
      <vt:lpstr>2 New Ways to Determine Low-Income Status for  WIOA ISY/ OSY  </vt:lpstr>
      <vt:lpstr>Low Income Exception (5% Window Eligibility)</vt:lpstr>
      <vt:lpstr>WIOA Youth Program Provisions </vt:lpstr>
      <vt:lpstr>PowerPoint Presentation</vt:lpstr>
      <vt:lpstr>WIOA Program Elements</vt:lpstr>
      <vt:lpstr>WIOA Program Elements</vt:lpstr>
      <vt:lpstr>WIOA Program Elements</vt:lpstr>
      <vt:lpstr>PowerPoint Presentation</vt:lpstr>
      <vt:lpstr>Individual Service Strategy Plan </vt:lpstr>
      <vt:lpstr>PowerPoint Presentation</vt:lpstr>
      <vt:lpstr>WIOA Career Pathway</vt:lpstr>
      <vt:lpstr>Career Pathway Planning </vt:lpstr>
      <vt:lpstr> </vt:lpstr>
      <vt:lpstr>WIOA Youth Performance Indicators</vt:lpstr>
      <vt:lpstr>WIOA Youth Performance Indicators</vt:lpstr>
      <vt:lpstr>WIOA Youth Performance Indicators</vt:lpstr>
      <vt:lpstr>WIOA Youth Performance Indicators</vt:lpstr>
      <vt:lpstr>WIOA Youth Performance Indicators</vt:lpstr>
      <vt:lpstr>WIOA Youth Performance Indicators</vt:lpstr>
      <vt:lpstr>WIOA Youth Performance Indicators</vt:lpstr>
      <vt:lpstr>WIOA Youth Performance Indicators</vt:lpstr>
      <vt:lpstr>WIOA Youth Performance Indicators</vt:lpstr>
      <vt:lpstr>WIOA Youth Performance Indicators</vt:lpstr>
      <vt:lpstr>WIOA Youth Performance Indicators</vt:lpstr>
      <vt:lpstr>WIOA Youth Performance Indicators</vt:lpstr>
      <vt:lpstr>WIOA Youth Performance Indicators</vt:lpstr>
      <vt:lpstr>WIOA Youth Performance Indicators</vt:lpstr>
      <vt:lpstr>WIOA Youth Performance Indicators</vt:lpstr>
      <vt:lpstr>PowerPoint Presentation</vt:lpstr>
      <vt:lpstr>PowerPoint Presentation</vt:lpstr>
      <vt:lpstr> </vt:lpstr>
      <vt:lpstr>Other Stuff</vt:lpstr>
      <vt:lpstr>Other Stuff</vt:lpstr>
      <vt:lpstr>Resources </vt:lpstr>
    </vt:vector>
  </TitlesOfParts>
  <Company>DET</Company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2004-03-17T16:26:18Z</dcterms:created>
  <dc:creator>DCS</dc:creator>
  <lastModifiedBy>Stadhard, Sacha (EOL)</lastModifiedBy>
  <lastPrinted>2015-06-10T12:55:05Z</lastPrinted>
  <dcterms:modified xsi:type="dcterms:W3CDTF">2016-10-12T13:48:30Z</dcterms:modified>
  <revision>1592</revision>
  <dc:title>Performance Measures in MOSES</dc:title>
</coreProperties>
</file>