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8" r:id="rId3"/>
    <p:sldId id="306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325" r:id="rId13"/>
    <p:sldId id="297" r:id="rId14"/>
    <p:sldId id="318" r:id="rId15"/>
    <p:sldId id="319" r:id="rId16"/>
    <p:sldId id="320" r:id="rId17"/>
    <p:sldId id="308" r:id="rId18"/>
    <p:sldId id="310" r:id="rId19"/>
    <p:sldId id="324" r:id="rId20"/>
    <p:sldId id="321" r:id="rId21"/>
    <p:sldId id="302" r:id="rId22"/>
    <p:sldId id="303" r:id="rId23"/>
    <p:sldId id="316" r:id="rId24"/>
    <p:sldId id="301" r:id="rId25"/>
    <p:sldId id="323" r:id="rId26"/>
  </p:sldIdLst>
  <p:sldSz cx="9144000" cy="6858000" type="screen4x3"/>
  <p:notesSz cx="7010400" cy="922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651"/>
    <a:srgbClr val="139876"/>
    <a:srgbClr val="7D3379"/>
    <a:srgbClr val="53A4CF"/>
    <a:srgbClr val="112638"/>
    <a:srgbClr val="45A78E"/>
    <a:srgbClr val="042B4A"/>
    <a:srgbClr val="426480"/>
    <a:srgbClr val="42647F"/>
    <a:srgbClr val="FAA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83" autoAdjust="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169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F3D601-B916-4B7F-913F-8AF10D10D57D}" type="doc">
      <dgm:prSet loTypeId="urn:microsoft.com/office/officeart/2005/8/layout/arrow2" loCatId="process" qsTypeId="urn:microsoft.com/office/officeart/2005/8/quickstyle/3d1" qsCatId="3D" csTypeId="urn:microsoft.com/office/officeart/2005/8/colors/accent1_5" csCatId="accent1" phldr="1"/>
      <dgm:spPr/>
    </dgm:pt>
    <dgm:pt modelId="{4745C99A-5E03-4F74-BF39-5BB32E7D95A0}">
      <dgm:prSet phldrT="[Text]"/>
      <dgm:spPr/>
      <dgm:t>
        <a:bodyPr/>
        <a:lstStyle/>
        <a:p>
          <a:r>
            <a:rPr lang="en-US" dirty="0">
              <a:solidFill>
                <a:srgbClr val="FFC000"/>
              </a:solidFill>
              <a:latin typeface="Cambria" panose="02040503050406030204" pitchFamily="18" charset="0"/>
            </a:rPr>
            <a:t>Education </a:t>
          </a:r>
          <a:r>
            <a:rPr lang="en-US" dirty="0">
              <a:solidFill>
                <a:srgbClr val="FFC000"/>
              </a:solidFill>
            </a:rPr>
            <a:t>	</a:t>
          </a:r>
        </a:p>
      </dgm:t>
    </dgm:pt>
    <dgm:pt modelId="{617693CA-D781-4DD8-8F5A-B6DE3E254E30}" type="parTrans" cxnId="{E5729C80-5071-4789-BBBE-87AFDEDFBE35}">
      <dgm:prSet/>
      <dgm:spPr/>
      <dgm:t>
        <a:bodyPr/>
        <a:lstStyle/>
        <a:p>
          <a:endParaRPr lang="en-US">
            <a:solidFill>
              <a:srgbClr val="FFC000"/>
            </a:solidFill>
          </a:endParaRPr>
        </a:p>
      </dgm:t>
    </dgm:pt>
    <dgm:pt modelId="{7B35276B-E1D7-49B6-A26B-328E04E02B27}" type="sibTrans" cxnId="{E5729C80-5071-4789-BBBE-87AFDEDFBE35}">
      <dgm:prSet/>
      <dgm:spPr/>
      <dgm:t>
        <a:bodyPr/>
        <a:lstStyle/>
        <a:p>
          <a:endParaRPr lang="en-US">
            <a:solidFill>
              <a:srgbClr val="FFC000"/>
            </a:solidFill>
          </a:endParaRPr>
        </a:p>
      </dgm:t>
    </dgm:pt>
    <dgm:pt modelId="{87FA8DF4-E82D-4FD5-B4DF-E09DF8920901}">
      <dgm:prSet phldrT="[Text]"/>
      <dgm:spPr/>
      <dgm:t>
        <a:bodyPr/>
        <a:lstStyle/>
        <a:p>
          <a:r>
            <a:rPr lang="en-US" dirty="0">
              <a:solidFill>
                <a:srgbClr val="FFC000"/>
              </a:solidFill>
              <a:latin typeface="Cambria" panose="02040503050406030204" pitchFamily="18" charset="0"/>
            </a:rPr>
            <a:t>Training </a:t>
          </a:r>
        </a:p>
      </dgm:t>
    </dgm:pt>
    <dgm:pt modelId="{997C2135-A496-488E-8A3F-C6898569DB8C}" type="parTrans" cxnId="{BE80A8E2-AF27-49D2-B14C-24B95306B686}">
      <dgm:prSet/>
      <dgm:spPr/>
      <dgm:t>
        <a:bodyPr/>
        <a:lstStyle/>
        <a:p>
          <a:endParaRPr lang="en-US">
            <a:solidFill>
              <a:srgbClr val="FFC000"/>
            </a:solidFill>
          </a:endParaRPr>
        </a:p>
      </dgm:t>
    </dgm:pt>
    <dgm:pt modelId="{7F40256D-7C52-4555-9030-ABB1E08E7CDE}" type="sibTrans" cxnId="{BE80A8E2-AF27-49D2-B14C-24B95306B686}">
      <dgm:prSet/>
      <dgm:spPr/>
      <dgm:t>
        <a:bodyPr/>
        <a:lstStyle/>
        <a:p>
          <a:endParaRPr lang="en-US">
            <a:solidFill>
              <a:srgbClr val="FFC000"/>
            </a:solidFill>
          </a:endParaRPr>
        </a:p>
      </dgm:t>
    </dgm:pt>
    <dgm:pt modelId="{D7B8F8D8-708B-4F0B-B8EC-F3AD7BDB8E33}">
      <dgm:prSet phldrT="[Text]"/>
      <dgm:spPr/>
      <dgm:t>
        <a:bodyPr/>
        <a:lstStyle/>
        <a:p>
          <a:r>
            <a:rPr lang="en-US" dirty="0" smtClean="0">
              <a:solidFill>
                <a:srgbClr val="FFC000"/>
              </a:solidFill>
              <a:latin typeface="Cambria" panose="02040503050406030204" pitchFamily="18" charset="0"/>
            </a:rPr>
            <a:t>Support Services  </a:t>
          </a:r>
          <a:endParaRPr lang="en-US" dirty="0">
            <a:solidFill>
              <a:srgbClr val="FFC000"/>
            </a:solidFill>
            <a:latin typeface="Cambria" panose="02040503050406030204" pitchFamily="18" charset="0"/>
          </a:endParaRPr>
        </a:p>
      </dgm:t>
    </dgm:pt>
    <dgm:pt modelId="{8FE035D5-F94E-4D39-93CF-8390C3725EA7}" type="parTrans" cxnId="{8F48A112-8AD0-42B5-B2FD-F4C5B340CF36}">
      <dgm:prSet/>
      <dgm:spPr/>
      <dgm:t>
        <a:bodyPr/>
        <a:lstStyle/>
        <a:p>
          <a:endParaRPr lang="en-US">
            <a:solidFill>
              <a:srgbClr val="FFC000"/>
            </a:solidFill>
          </a:endParaRPr>
        </a:p>
      </dgm:t>
    </dgm:pt>
    <dgm:pt modelId="{C23F539B-8793-4DB7-B3DC-E4EA099A7057}" type="sibTrans" cxnId="{8F48A112-8AD0-42B5-B2FD-F4C5B340CF36}">
      <dgm:prSet/>
      <dgm:spPr/>
      <dgm:t>
        <a:bodyPr/>
        <a:lstStyle/>
        <a:p>
          <a:endParaRPr lang="en-US">
            <a:solidFill>
              <a:srgbClr val="FFC000"/>
            </a:solidFill>
          </a:endParaRPr>
        </a:p>
      </dgm:t>
    </dgm:pt>
    <dgm:pt modelId="{F51358BE-2EBC-45A3-B281-3BBB3DFB80EF}" type="pres">
      <dgm:prSet presAssocID="{B0F3D601-B916-4B7F-913F-8AF10D10D57D}" presName="arrowDiagram" presStyleCnt="0">
        <dgm:presLayoutVars>
          <dgm:chMax val="5"/>
          <dgm:dir/>
          <dgm:resizeHandles val="exact"/>
        </dgm:presLayoutVars>
      </dgm:prSet>
      <dgm:spPr/>
    </dgm:pt>
    <dgm:pt modelId="{B129565E-CE6B-4272-ABDF-966D91C63D59}" type="pres">
      <dgm:prSet presAssocID="{B0F3D601-B916-4B7F-913F-8AF10D10D57D}" presName="arrow" presStyleLbl="bgShp" presStyleIdx="0" presStyleCnt="1" custScaleX="104165" custScaleY="96752" custLinFactNeighborX="800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D3736C8D-8E5C-4330-9F97-8F951A3A60E2}" type="pres">
      <dgm:prSet presAssocID="{B0F3D601-B916-4B7F-913F-8AF10D10D57D}" presName="arrowDiagram3" presStyleCnt="0"/>
      <dgm:spPr/>
    </dgm:pt>
    <dgm:pt modelId="{88185BB5-4D4B-428A-B338-7D2CB5CE8AA8}" type="pres">
      <dgm:prSet presAssocID="{4745C99A-5E03-4F74-BF39-5BB32E7D95A0}" presName="bullet3a" presStyleLbl="node1" presStyleIdx="0" presStyleCnt="3"/>
      <dgm:spPr>
        <a:solidFill>
          <a:schemeClr val="accent2">
            <a:lumMod val="75000"/>
          </a:schemeClr>
        </a:solidFill>
      </dgm:spPr>
    </dgm:pt>
    <dgm:pt modelId="{55CAA47A-21C5-4383-8808-93E2D67BF2A7}" type="pres">
      <dgm:prSet presAssocID="{4745C99A-5E03-4F74-BF39-5BB32E7D95A0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6D6EBB-650C-43A6-8E65-1194964F572F}" type="pres">
      <dgm:prSet presAssocID="{87FA8DF4-E82D-4FD5-B4DF-E09DF8920901}" presName="bullet3b" presStyleLbl="node1" presStyleIdx="1" presStyleCnt="3"/>
      <dgm:spPr>
        <a:solidFill>
          <a:schemeClr val="accent2">
            <a:lumMod val="75000"/>
          </a:schemeClr>
        </a:solidFill>
      </dgm:spPr>
    </dgm:pt>
    <dgm:pt modelId="{E58EFF5A-172E-435B-8FAA-C165C556A08E}" type="pres">
      <dgm:prSet presAssocID="{87FA8DF4-E82D-4FD5-B4DF-E09DF8920901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320B2-08C9-4AA6-8C7E-F4AC161D1EC5}" type="pres">
      <dgm:prSet presAssocID="{D7B8F8D8-708B-4F0B-B8EC-F3AD7BDB8E33}" presName="bullet3c" presStyleLbl="node1" presStyleIdx="2" presStyleCnt="3"/>
      <dgm:spPr>
        <a:solidFill>
          <a:schemeClr val="accent1">
            <a:lumMod val="50000"/>
          </a:schemeClr>
        </a:solidFill>
      </dgm:spPr>
    </dgm:pt>
    <dgm:pt modelId="{BD0661E5-EAED-4D0B-A5A9-26B0EDDC8AE0}" type="pres">
      <dgm:prSet presAssocID="{D7B8F8D8-708B-4F0B-B8EC-F3AD7BDB8E33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310B96-0171-49B1-A0C3-3FF61D8EF014}" type="presOf" srcId="{D7B8F8D8-708B-4F0B-B8EC-F3AD7BDB8E33}" destId="{BD0661E5-EAED-4D0B-A5A9-26B0EDDC8AE0}" srcOrd="0" destOrd="0" presId="urn:microsoft.com/office/officeart/2005/8/layout/arrow2"/>
    <dgm:cxn modelId="{4464463A-1325-415A-97E2-E51F946370FD}" type="presOf" srcId="{87FA8DF4-E82D-4FD5-B4DF-E09DF8920901}" destId="{E58EFF5A-172E-435B-8FAA-C165C556A08E}" srcOrd="0" destOrd="0" presId="urn:microsoft.com/office/officeart/2005/8/layout/arrow2"/>
    <dgm:cxn modelId="{BE80A8E2-AF27-49D2-B14C-24B95306B686}" srcId="{B0F3D601-B916-4B7F-913F-8AF10D10D57D}" destId="{87FA8DF4-E82D-4FD5-B4DF-E09DF8920901}" srcOrd="1" destOrd="0" parTransId="{997C2135-A496-488E-8A3F-C6898569DB8C}" sibTransId="{7F40256D-7C52-4555-9030-ABB1E08E7CDE}"/>
    <dgm:cxn modelId="{B069A5A9-CAF4-4B85-B63D-B205752AE159}" type="presOf" srcId="{4745C99A-5E03-4F74-BF39-5BB32E7D95A0}" destId="{55CAA47A-21C5-4383-8808-93E2D67BF2A7}" srcOrd="0" destOrd="0" presId="urn:microsoft.com/office/officeart/2005/8/layout/arrow2"/>
    <dgm:cxn modelId="{8F48A112-8AD0-42B5-B2FD-F4C5B340CF36}" srcId="{B0F3D601-B916-4B7F-913F-8AF10D10D57D}" destId="{D7B8F8D8-708B-4F0B-B8EC-F3AD7BDB8E33}" srcOrd="2" destOrd="0" parTransId="{8FE035D5-F94E-4D39-93CF-8390C3725EA7}" sibTransId="{C23F539B-8793-4DB7-B3DC-E4EA099A7057}"/>
    <dgm:cxn modelId="{3B9C6CB2-C96E-4390-AD7D-31D3464B991C}" type="presOf" srcId="{B0F3D601-B916-4B7F-913F-8AF10D10D57D}" destId="{F51358BE-2EBC-45A3-B281-3BBB3DFB80EF}" srcOrd="0" destOrd="0" presId="urn:microsoft.com/office/officeart/2005/8/layout/arrow2"/>
    <dgm:cxn modelId="{E5729C80-5071-4789-BBBE-87AFDEDFBE35}" srcId="{B0F3D601-B916-4B7F-913F-8AF10D10D57D}" destId="{4745C99A-5E03-4F74-BF39-5BB32E7D95A0}" srcOrd="0" destOrd="0" parTransId="{617693CA-D781-4DD8-8F5A-B6DE3E254E30}" sibTransId="{7B35276B-E1D7-49B6-A26B-328E04E02B27}"/>
    <dgm:cxn modelId="{91CB9058-0FC9-4DC1-BC0D-AD7084D0B791}" type="presParOf" srcId="{F51358BE-2EBC-45A3-B281-3BBB3DFB80EF}" destId="{B129565E-CE6B-4272-ABDF-966D91C63D59}" srcOrd="0" destOrd="0" presId="urn:microsoft.com/office/officeart/2005/8/layout/arrow2"/>
    <dgm:cxn modelId="{7D40EE01-935C-45C7-8384-CACC0479F41B}" type="presParOf" srcId="{F51358BE-2EBC-45A3-B281-3BBB3DFB80EF}" destId="{D3736C8D-8E5C-4330-9F97-8F951A3A60E2}" srcOrd="1" destOrd="0" presId="urn:microsoft.com/office/officeart/2005/8/layout/arrow2"/>
    <dgm:cxn modelId="{401EB518-A954-47E4-99F3-D73A6A6B8616}" type="presParOf" srcId="{D3736C8D-8E5C-4330-9F97-8F951A3A60E2}" destId="{88185BB5-4D4B-428A-B338-7D2CB5CE8AA8}" srcOrd="0" destOrd="0" presId="urn:microsoft.com/office/officeart/2005/8/layout/arrow2"/>
    <dgm:cxn modelId="{A70D4885-558D-4994-A60C-F16161787688}" type="presParOf" srcId="{D3736C8D-8E5C-4330-9F97-8F951A3A60E2}" destId="{55CAA47A-21C5-4383-8808-93E2D67BF2A7}" srcOrd="1" destOrd="0" presId="urn:microsoft.com/office/officeart/2005/8/layout/arrow2"/>
    <dgm:cxn modelId="{920256B7-B40D-4ACD-8A5F-52F038B07789}" type="presParOf" srcId="{D3736C8D-8E5C-4330-9F97-8F951A3A60E2}" destId="{4E6D6EBB-650C-43A6-8E65-1194964F572F}" srcOrd="2" destOrd="0" presId="urn:microsoft.com/office/officeart/2005/8/layout/arrow2"/>
    <dgm:cxn modelId="{BD012A79-1E2A-4AB9-BC12-94AC62EFDBE0}" type="presParOf" srcId="{D3736C8D-8E5C-4330-9F97-8F951A3A60E2}" destId="{E58EFF5A-172E-435B-8FAA-C165C556A08E}" srcOrd="3" destOrd="0" presId="urn:microsoft.com/office/officeart/2005/8/layout/arrow2"/>
    <dgm:cxn modelId="{78CADC40-D3F5-4DCA-A8BB-538E6C7D0CA5}" type="presParOf" srcId="{D3736C8D-8E5C-4330-9F97-8F951A3A60E2}" destId="{58C320B2-08C9-4AA6-8C7E-F4AC161D1EC5}" srcOrd="4" destOrd="0" presId="urn:microsoft.com/office/officeart/2005/8/layout/arrow2"/>
    <dgm:cxn modelId="{4DC00699-58B5-454B-B42C-14B8E8946AE9}" type="presParOf" srcId="{D3736C8D-8E5C-4330-9F97-8F951A3A60E2}" destId="{BD0661E5-EAED-4D0B-A5A9-26B0EDDC8AE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9565E-CE6B-4272-ABDF-966D91C63D59}">
      <dsp:nvSpPr>
        <dsp:cNvPr id="0" name=""/>
        <dsp:cNvSpPr/>
      </dsp:nvSpPr>
      <dsp:spPr>
        <a:xfrm>
          <a:off x="291765" y="23637"/>
          <a:ext cx="4851555" cy="281643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8185BB5-4D4B-428A-B338-7D2CB5CE8AA8}">
      <dsp:nvSpPr>
        <dsp:cNvPr id="0" name=""/>
        <dsp:cNvSpPr/>
      </dsp:nvSpPr>
      <dsp:spPr>
        <a:xfrm>
          <a:off x="943009" y="1985521"/>
          <a:ext cx="121096" cy="121096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AA47A-21C5-4383-8808-93E2D67BF2A7}">
      <dsp:nvSpPr>
        <dsp:cNvPr id="0" name=""/>
        <dsp:cNvSpPr/>
      </dsp:nvSpPr>
      <dsp:spPr>
        <a:xfrm>
          <a:off x="1003558" y="2046069"/>
          <a:ext cx="1085213" cy="841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6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rgbClr val="FFC000"/>
              </a:solidFill>
              <a:latin typeface="Cambria" panose="02040503050406030204" pitchFamily="18" charset="0"/>
            </a:rPr>
            <a:t>Education </a:t>
          </a:r>
          <a:r>
            <a:rPr lang="en-US" sz="1800" kern="1200" dirty="0">
              <a:solidFill>
                <a:srgbClr val="FFC000"/>
              </a:solidFill>
            </a:rPr>
            <a:t>	</a:t>
          </a:r>
        </a:p>
      </dsp:txBody>
      <dsp:txXfrm>
        <a:off x="1003558" y="2046069"/>
        <a:ext cx="1085213" cy="841273"/>
      </dsp:txXfrm>
    </dsp:sp>
    <dsp:sp modelId="{4E6D6EBB-650C-43A6-8E65-1194964F572F}">
      <dsp:nvSpPr>
        <dsp:cNvPr id="0" name=""/>
        <dsp:cNvSpPr/>
      </dsp:nvSpPr>
      <dsp:spPr>
        <a:xfrm>
          <a:off x="2011921" y="1194316"/>
          <a:ext cx="218905" cy="218905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8EFF5A-172E-435B-8FAA-C165C556A08E}">
      <dsp:nvSpPr>
        <dsp:cNvPr id="0" name=""/>
        <dsp:cNvSpPr/>
      </dsp:nvSpPr>
      <dsp:spPr>
        <a:xfrm>
          <a:off x="2121374" y="1303769"/>
          <a:ext cx="1117816" cy="1583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99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rgbClr val="FFC000"/>
              </a:solidFill>
              <a:latin typeface="Cambria" panose="02040503050406030204" pitchFamily="18" charset="0"/>
            </a:rPr>
            <a:t>Training </a:t>
          </a:r>
        </a:p>
      </dsp:txBody>
      <dsp:txXfrm>
        <a:off x="2121374" y="1303769"/>
        <a:ext cx="1117816" cy="1583573"/>
      </dsp:txXfrm>
    </dsp:sp>
    <dsp:sp modelId="{58C320B2-08C9-4AA6-8C7E-F4AC161D1EC5}">
      <dsp:nvSpPr>
        <dsp:cNvPr id="0" name=""/>
        <dsp:cNvSpPr/>
      </dsp:nvSpPr>
      <dsp:spPr>
        <a:xfrm>
          <a:off x="3297410" y="712840"/>
          <a:ext cx="302741" cy="302741"/>
        </a:xfrm>
        <a:prstGeom prst="ellipse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0661E5-EAED-4D0B-A5A9-26B0EDDC8AE0}">
      <dsp:nvSpPr>
        <dsp:cNvPr id="0" name=""/>
        <dsp:cNvSpPr/>
      </dsp:nvSpPr>
      <dsp:spPr>
        <a:xfrm>
          <a:off x="3448781" y="864211"/>
          <a:ext cx="1117816" cy="2023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41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C000"/>
              </a:solidFill>
              <a:latin typeface="Cambria" panose="02040503050406030204" pitchFamily="18" charset="0"/>
            </a:rPr>
            <a:t>Support Services  </a:t>
          </a:r>
          <a:endParaRPr lang="en-US" sz="1800" kern="1200" dirty="0">
            <a:solidFill>
              <a:srgbClr val="FFC000"/>
            </a:solidFill>
            <a:latin typeface="Cambria" panose="02040503050406030204" pitchFamily="18" charset="0"/>
          </a:endParaRPr>
        </a:p>
      </dsp:txBody>
      <dsp:txXfrm>
        <a:off x="3448781" y="864211"/>
        <a:ext cx="1117816" cy="2023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051798B2-8A4B-2446-B6F0-7A9B9C158E37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3C943C99-E074-C04C-AF52-066428F31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04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E0FE1118-A4E6-2B4A-AF18-287D336DCF6C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1683126A-5919-944C-8385-AD187C64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002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4107"/>
            <a:ext cx="9144000" cy="43859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/>
          <p:cNvSpPr>
            <a:spLocks noGrp="1"/>
          </p:cNvSpPr>
          <p:nvPr userDrawn="1">
            <p:ph type="title"/>
          </p:nvPr>
        </p:nvSpPr>
        <p:spPr>
          <a:xfrm>
            <a:off x="457200" y="972490"/>
            <a:ext cx="6400800" cy="1141001"/>
          </a:xfrm>
        </p:spPr>
        <p:txBody>
          <a:bodyPr lIns="0" rIns="0" anchor="b" anchorCtr="0"/>
          <a:lstStyle>
            <a:lvl1pPr>
              <a:lnSpc>
                <a:spcPct val="80000"/>
              </a:lnSpc>
              <a:defRPr sz="5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2286529"/>
            <a:ext cx="6597650" cy="746125"/>
          </a:xfrm>
        </p:spPr>
        <p:txBody>
          <a:bodyPr lIns="0" rIns="0">
            <a:noAutofit/>
          </a:bodyPr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FDD809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3870325"/>
            <a:ext cx="5035550" cy="297677"/>
          </a:xfrm>
        </p:spPr>
        <p:txBody>
          <a:bodyPr lIns="0" r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rgbClr val="FFFFFF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April 27, 2018</a:t>
            </a:r>
          </a:p>
        </p:txBody>
      </p:sp>
      <p:sp>
        <p:nvSpPr>
          <p:cNvPr id="22" name="Text Placeholder 1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" y="5137133"/>
            <a:ext cx="3229648" cy="1459169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Contact information</a:t>
            </a:r>
          </a:p>
          <a:p>
            <a:pPr lvl="0"/>
            <a:r>
              <a:rPr lang="en-US" dirty="0" smtClean="0"/>
              <a:t>Email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  <p:sp>
        <p:nvSpPr>
          <p:cNvPr id="12" name="Right Triangle 11"/>
          <p:cNvSpPr/>
          <p:nvPr/>
        </p:nvSpPr>
        <p:spPr>
          <a:xfrm flipH="1" flipV="1">
            <a:off x="7358302" y="-14108"/>
            <a:ext cx="1801089" cy="4385986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04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1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1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9144000" cy="4918364"/>
          </a:xfrm>
          <a:solidFill>
            <a:srgbClr val="D1D3D4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3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0" y="1216122"/>
            <a:ext cx="0" cy="4918364"/>
          </a:xfrm>
          <a:prstGeom prst="line">
            <a:avLst/>
          </a:prstGeom>
          <a:ln>
            <a:solidFill>
              <a:srgbClr val="4264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959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564644" y="6359525"/>
            <a:ext cx="1692771" cy="362076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 smtClean="0">
                <a:solidFill>
                  <a:srgbClr val="042B4A"/>
                </a:solidFill>
                <a:latin typeface="+mn-lt"/>
                <a:cs typeface="Calibri"/>
              </a:rPr>
              <a:t>MassHireFallRiverCareers.org</a:t>
            </a:r>
            <a:endParaRPr lang="en-US" sz="1000" dirty="0" smtClean="0">
              <a:solidFill>
                <a:srgbClr val="042B4A"/>
              </a:solidFill>
              <a:latin typeface="+mn-lt"/>
              <a:cs typeface="Calibri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1236663"/>
            <a:ext cx="9144000" cy="5621337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52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1, 2018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8813" y="6356350"/>
            <a:ext cx="3760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Massachusetts Department of Career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2579F-9FF5-4201-872C-7348138282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3584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86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87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1"/>
          </p:nvPr>
        </p:nvSpPr>
        <p:spPr>
          <a:xfrm>
            <a:off x="6085416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Content Placeholder 16"/>
          <p:cNvSpPr>
            <a:spLocks noGrp="1"/>
          </p:cNvSpPr>
          <p:nvPr>
            <p:ph sz="quarter" idx="12"/>
          </p:nvPr>
        </p:nvSpPr>
        <p:spPr>
          <a:xfrm>
            <a:off x="32766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740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77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6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1"/>
          </p:nvPr>
        </p:nvSpPr>
        <p:spPr>
          <a:xfrm>
            <a:off x="457200" y="3820583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2"/>
          </p:nvPr>
        </p:nvSpPr>
        <p:spPr>
          <a:xfrm>
            <a:off x="4698999" y="1446236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3"/>
          </p:nvPr>
        </p:nvSpPr>
        <p:spPr>
          <a:xfrm>
            <a:off x="4698999" y="3820583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0183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5"/>
            <a:ext cx="3881968" cy="494851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1479"/>
            <a:ext cx="3881967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idx="10"/>
          </p:nvPr>
        </p:nvSpPr>
        <p:spPr>
          <a:xfrm>
            <a:off x="4804832" y="1463065"/>
            <a:ext cx="3881967" cy="494851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1"/>
          </p:nvPr>
        </p:nvSpPr>
        <p:spPr>
          <a:xfrm>
            <a:off x="4804833" y="2061479"/>
            <a:ext cx="3881966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34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4"/>
            <a:ext cx="2559051" cy="759435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6127748" y="1463064"/>
            <a:ext cx="2559051" cy="759435"/>
          </a:xfrm>
          <a:prstGeom prst="rect">
            <a:avLst/>
          </a:prstGeom>
          <a:solidFill>
            <a:srgbClr val="7D3379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1"/>
          </p:nvPr>
        </p:nvSpPr>
        <p:spPr>
          <a:xfrm>
            <a:off x="6127749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3276600" y="1463064"/>
            <a:ext cx="2559051" cy="759435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32766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2848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79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12271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620001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/>
          <p:cNvSpPr/>
          <p:nvPr userDrawn="1"/>
        </p:nvSpPr>
        <p:spPr>
          <a:xfrm>
            <a:off x="7926917" y="2"/>
            <a:ext cx="739678" cy="1217082"/>
          </a:xfrm>
          <a:prstGeom prst="rt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 userDrawn="1"/>
        </p:nvSpPr>
        <p:spPr>
          <a:xfrm flipH="1" flipV="1">
            <a:off x="8120302" y="-14108"/>
            <a:ext cx="1039087" cy="1241210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14557" r="3572" b="12388"/>
          <a:stretch/>
        </p:blipFill>
        <p:spPr>
          <a:xfrm>
            <a:off x="38501" y="6285297"/>
            <a:ext cx="2040556" cy="4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3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65" r:id="rId5"/>
    <p:sldLayoutId id="2147483659" r:id="rId6"/>
    <p:sldLayoutId id="2147483653" r:id="rId7"/>
    <p:sldLayoutId id="2147483660" r:id="rId8"/>
    <p:sldLayoutId id="2147483654" r:id="rId9"/>
    <p:sldLayoutId id="2147483663" r:id="rId10"/>
    <p:sldLayoutId id="2147483664" r:id="rId11"/>
    <p:sldLayoutId id="2147483656" r:id="rId12"/>
    <p:sldLayoutId id="2147483662" r:id="rId13"/>
    <p:sldLayoutId id="2147483661" r:id="rId14"/>
    <p:sldLayoutId id="2147483666" r:id="rId15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FFFFFF"/>
          </a:solidFill>
          <a:latin typeface="+mj-lt"/>
          <a:ea typeface="+mj-ea"/>
          <a:cs typeface="Calibri"/>
        </a:defRPr>
      </a:lvl1pPr>
    </p:titleStyle>
    <p:bodyStyle>
      <a:lvl1pPr marL="285750" indent="-285750" algn="l" defTabSz="4572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36600" indent="-287338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90613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543050" indent="-225425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943100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intranet.detma.org/SitePages/Home.asp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nextmove.org/" TargetMode="External"/><Relationship Id="rId2" Type="http://schemas.openxmlformats.org/officeDocument/2006/relationships/hyperlink" Target="https://masscis.intocareers.org/materials/portal/hom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tranet.detma.org/SitePages/Home.aspx" TargetMode="External"/><Relationship Id="rId4" Type="http://schemas.openxmlformats.org/officeDocument/2006/relationships/hyperlink" Target="https://www.careeronestop.org/GetMyFuture/index.asp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massworkforce/careerready/tools/career-ready-101/" TargetMode="External"/><Relationship Id="rId2" Type="http://schemas.openxmlformats.org/officeDocument/2006/relationships/hyperlink" Target="http://www.mass.gov/massworkforce/resources/massci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ss.gov/massworkforce/programs/youth/" TargetMode="External"/><Relationship Id="rId5" Type="http://schemas.openxmlformats.org/officeDocument/2006/relationships/hyperlink" Target="https://www.gpo.gov/fdsys/pkg/FR-2016-08-19/pdf/2016-15975.pdf" TargetMode="External"/><Relationship Id="rId4" Type="http://schemas.openxmlformats.org/officeDocument/2006/relationships/hyperlink" Target="https://www.congress.gov/bill/113th-congress/house-bill/803/tex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ss.gov/massworkforce/programs/youth/povertythresholdcensustractdatabase-aug2015.xls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33047" y="2731478"/>
            <a:ext cx="7429500" cy="44494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WIOA YOUTH PROGRAM 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January 11, 2019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https://www.mass.gov/masshire-career-centers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532" y="5019792"/>
            <a:ext cx="4541178" cy="1359739"/>
          </a:xfrm>
          <a:prstGeom prst="rect">
            <a:avLst/>
          </a:prstGeom>
        </p:spPr>
      </p:pic>
      <p:pic>
        <p:nvPicPr>
          <p:cNvPr id="9" name="Picture 3" descr="C:\Users\sacha.stadhard\AppData\Local\Microsoft\Windows\Temporary Internet Files\Content.Outlook\YA1MALP7\wioa logo1-4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32" y="485239"/>
            <a:ext cx="4114800" cy="164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1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entury Gothic" panose="020B0502020202020204" pitchFamily="34" charset="0"/>
              </a:rPr>
              <a:t>Low Income Exception</a:t>
            </a:r>
            <a:br>
              <a:rPr lang="en-US" sz="2800" dirty="0">
                <a:latin typeface="Century Gothic" panose="020B0502020202020204" pitchFamily="34" charset="0"/>
              </a:rPr>
            </a:br>
            <a:r>
              <a:rPr lang="en-US" sz="1800" dirty="0">
                <a:latin typeface="Century Gothic" panose="020B0502020202020204" pitchFamily="34" charset="0"/>
              </a:rPr>
              <a:t>(5% Window Eligibility)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lvl="0" indent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sz="2400" dirty="0" smtClean="0">
              <a:solidFill>
                <a:prstClr val="black"/>
              </a:solidFill>
              <a:latin typeface="Century Gothic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sz="1600" dirty="0" smtClean="0">
              <a:solidFill>
                <a:prstClr val="black"/>
              </a:solidFill>
              <a:latin typeface="Century Gothic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sz="1600" dirty="0">
              <a:solidFill>
                <a:prstClr val="black"/>
              </a:solidFill>
              <a:latin typeface="Century Gothic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sz="1600" dirty="0" smtClean="0">
                <a:solidFill>
                  <a:prstClr val="black"/>
                </a:solidFill>
                <a:latin typeface="Century Gothic"/>
              </a:rPr>
              <a:t>Five </a:t>
            </a:r>
            <a:r>
              <a:rPr lang="en-US" sz="1600" dirty="0">
                <a:solidFill>
                  <a:prstClr val="black"/>
                </a:solidFill>
                <a:latin typeface="Century Gothic"/>
              </a:rPr>
              <a:t>percent of WIOA youth participants, </a:t>
            </a:r>
            <a:r>
              <a:rPr lang="en-US" sz="1600" i="1" dirty="0">
                <a:solidFill>
                  <a:prstClr val="black"/>
                </a:solidFill>
                <a:latin typeface="Century Gothic"/>
              </a:rPr>
              <a:t>who would ordinarily be required to be low-income for eligibility</a:t>
            </a:r>
            <a:r>
              <a:rPr lang="en-US" sz="1600" dirty="0">
                <a:solidFill>
                  <a:prstClr val="black"/>
                </a:solidFill>
                <a:latin typeface="Century Gothic"/>
              </a:rPr>
              <a:t>, and who meet </a:t>
            </a:r>
            <a:r>
              <a:rPr lang="en-US" sz="1600" b="1" i="1" dirty="0">
                <a:solidFill>
                  <a:prstClr val="black"/>
                </a:solidFill>
                <a:latin typeface="Century Gothic"/>
              </a:rPr>
              <a:t>all</a:t>
            </a:r>
            <a:r>
              <a:rPr lang="en-US" sz="1600" dirty="0">
                <a:solidFill>
                  <a:prstClr val="black"/>
                </a:solidFill>
                <a:latin typeface="Century Gothic"/>
              </a:rPr>
              <a:t> other eligibility requirements, may be non low income.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sz="1600" dirty="0">
              <a:solidFill>
                <a:prstClr val="black"/>
              </a:solidFill>
              <a:latin typeface="Century Gothic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sz="1600" dirty="0">
              <a:solidFill>
                <a:prstClr val="black"/>
              </a:solidFill>
              <a:latin typeface="Century Gothic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sz="1600" dirty="0" smtClean="0">
                <a:solidFill>
                  <a:prstClr val="black"/>
                </a:solidFill>
                <a:latin typeface="Century Gothic"/>
              </a:rPr>
              <a:t>The </a:t>
            </a:r>
            <a:r>
              <a:rPr lang="en-US" sz="1600" dirty="0">
                <a:solidFill>
                  <a:prstClr val="black"/>
                </a:solidFill>
                <a:latin typeface="Century Gothic"/>
              </a:rPr>
              <a:t>5% calculation is based on the percent of youth newly enrolled in the fiscal year and served by the program in the local area’s WIOA youth program</a:t>
            </a:r>
            <a:endParaRPr lang="en-US" sz="1600" dirty="0"/>
          </a:p>
        </p:txBody>
      </p:sp>
      <p:pic>
        <p:nvPicPr>
          <p:cNvPr id="5" name="Picture 4" descr="5 Percent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202" y="4739504"/>
            <a:ext cx="1524084" cy="115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6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entury Gothic" panose="020B0502020202020204" pitchFamily="34" charset="0"/>
              </a:rPr>
              <a:t>Source Documentation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entury Gothic"/>
              </a:rPr>
              <a:t>Documentation is  necessary to support WIOA Title I Youth Eligibility</a:t>
            </a: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Century Gothic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entury Gothic"/>
              </a:rPr>
              <a:t>Local Areas must verify and confirm that youth are eligible to participate in WIOA youth services through an examination of documents. </a:t>
            </a: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Century Gothic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entury Gothic"/>
              </a:rPr>
              <a:t>Documentation may be stored electronically, however documentation must be available to program, fiscal monitors, and auditors for monitoring purposes. </a:t>
            </a: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entury Gothic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entury Gothic"/>
              </a:rPr>
              <a:t>Local Areas must retain records for a period of at least three (3) years after the submittal of the final closeout expenditure report for that funding period. </a:t>
            </a:r>
            <a:endParaRPr lang="en-US" sz="1800" dirty="0" smtClean="0">
              <a:solidFill>
                <a:prstClr val="black"/>
              </a:solidFill>
              <a:latin typeface="Century Gothic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endParaRPr lang="en-US" sz="1800" dirty="0" smtClean="0">
              <a:solidFill>
                <a:prstClr val="black"/>
              </a:solidFill>
              <a:latin typeface="Century Gothic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sz="1600" i="1" dirty="0" smtClean="0">
                <a:solidFill>
                  <a:prstClr val="black"/>
                </a:solidFill>
                <a:latin typeface="Century Gothic"/>
              </a:rPr>
              <a:t>Acceptable forms of source documentation can be found in </a:t>
            </a:r>
            <a:r>
              <a:rPr lang="en-US" sz="1600" i="1" dirty="0" err="1" smtClean="0">
                <a:solidFill>
                  <a:prstClr val="black"/>
                </a:solidFill>
                <a:latin typeface="Century Gothic"/>
              </a:rPr>
              <a:t>MassWorkforce</a:t>
            </a:r>
            <a:r>
              <a:rPr lang="en-US" sz="1600" i="1" dirty="0" smtClean="0">
                <a:solidFill>
                  <a:prstClr val="black"/>
                </a:solidFill>
                <a:latin typeface="Century Gothic"/>
              </a:rPr>
              <a:t> Issuance 100 DCS 19.101.2 : WIOA Title I Youth Eligibility Policy </a:t>
            </a:r>
            <a:endParaRPr lang="en-US" sz="1600" i="1" dirty="0">
              <a:solidFill>
                <a:prstClr val="black"/>
              </a:solidFill>
              <a:latin typeface="Century Gothic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sz="1800" dirty="0">
              <a:solidFill>
                <a:prstClr val="black"/>
              </a:solidFill>
              <a:latin typeface="Century Gothic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5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Examples of Acceptable Source Documentation  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 smtClean="0">
                <a:latin typeface="Century Gothic" panose="020B0502020202020204" pitchFamily="34" charset="0"/>
              </a:rPr>
              <a:t>Youth </a:t>
            </a:r>
            <a:r>
              <a:rPr lang="en-US" sz="2000" dirty="0" smtClean="0">
                <a:latin typeface="Century Gothic" panose="020B0502020202020204" pitchFamily="34" charset="0"/>
              </a:rPr>
              <a:t>is </a:t>
            </a:r>
            <a:r>
              <a:rPr lang="en-US" sz="2000" dirty="0" smtClean="0">
                <a:latin typeface="Century Gothic" panose="020B0502020202020204" pitchFamily="34" charset="0"/>
              </a:rPr>
              <a:t>out of school and </a:t>
            </a:r>
            <a:r>
              <a:rPr lang="en-US" sz="2000" dirty="0" smtClean="0">
                <a:latin typeface="Century Gothic" panose="020B0502020202020204" pitchFamily="34" charset="0"/>
              </a:rPr>
              <a:t>homeless </a:t>
            </a:r>
            <a:r>
              <a:rPr lang="en-US" sz="1100" dirty="0" smtClean="0">
                <a:latin typeface="Century Gothic" panose="020B0502020202020204" pitchFamily="34" charset="0"/>
              </a:rPr>
              <a:t>(</a:t>
            </a:r>
            <a:r>
              <a:rPr lang="en-US" sz="1100" dirty="0" smtClean="0">
                <a:latin typeface="Century Gothic" panose="020B0502020202020204" pitchFamily="34" charset="0"/>
              </a:rPr>
              <a:t>Example include and are not limited to the following:)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þ"/>
            </a:pPr>
            <a:r>
              <a:rPr lang="en-US" sz="1200" dirty="0" smtClean="0">
                <a:latin typeface="Century Gothic" panose="020B0502020202020204" pitchFamily="34" charset="0"/>
              </a:rPr>
              <a:t>Age </a:t>
            </a:r>
            <a:r>
              <a:rPr lang="en-US" sz="1200" dirty="0" smtClean="0">
                <a:latin typeface="Century Gothic" panose="020B0502020202020204" pitchFamily="34" charset="0"/>
              </a:rPr>
              <a:t>- Birth Certificate/US Passport </a:t>
            </a:r>
            <a:endParaRPr lang="en-US" sz="1200" dirty="0" smtClean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 smtClean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þ"/>
            </a:pPr>
            <a:r>
              <a:rPr lang="en-US" sz="1200" dirty="0" smtClean="0">
                <a:latin typeface="Century Gothic" panose="020B0502020202020204" pitchFamily="34" charset="0"/>
              </a:rPr>
              <a:t>US </a:t>
            </a:r>
            <a:r>
              <a:rPr lang="en-US" sz="1200" dirty="0" smtClean="0">
                <a:latin typeface="Century Gothic" panose="020B0502020202020204" pitchFamily="34" charset="0"/>
              </a:rPr>
              <a:t>Citizenship/Work Authorization – Birth Certificate/ Unexpired Alien Registration Card with Authorization to Work </a:t>
            </a:r>
            <a:endParaRPr lang="en-US" sz="1200" dirty="0" smtClean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þ"/>
            </a:pPr>
            <a:endParaRPr lang="en-US" sz="1200" dirty="0" smtClean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þ"/>
            </a:pPr>
            <a:r>
              <a:rPr lang="en-US" sz="1200" dirty="0" smtClean="0">
                <a:latin typeface="Century Gothic" panose="020B0502020202020204" pitchFamily="34" charset="0"/>
              </a:rPr>
              <a:t>Selective </a:t>
            </a:r>
            <a:r>
              <a:rPr lang="en-US" sz="1200" dirty="0" smtClean="0">
                <a:latin typeface="Century Gothic" panose="020B0502020202020204" pitchFamily="34" charset="0"/>
              </a:rPr>
              <a:t>Service Compliant – Selective Service online </a:t>
            </a:r>
            <a:r>
              <a:rPr lang="en-US" sz="1200" dirty="0" smtClean="0">
                <a:latin typeface="Century Gothic" panose="020B0502020202020204" pitchFamily="34" charset="0"/>
              </a:rPr>
              <a:t>Verification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þ"/>
            </a:pPr>
            <a:endParaRPr lang="en-US" sz="1200" dirty="0" smtClean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þ"/>
            </a:pPr>
            <a:r>
              <a:rPr lang="en-US" sz="1200" dirty="0" smtClean="0">
                <a:latin typeface="Century Gothic" panose="020B0502020202020204" pitchFamily="34" charset="0"/>
              </a:rPr>
              <a:t>Out </a:t>
            </a:r>
            <a:r>
              <a:rPr lang="en-US" sz="1200" dirty="0" smtClean="0">
                <a:latin typeface="Century Gothic" panose="020B0502020202020204" pitchFamily="34" charset="0"/>
              </a:rPr>
              <a:t>of school Verification -  HSD/ </a:t>
            </a:r>
            <a:r>
              <a:rPr lang="en-US" sz="1200" dirty="0" err="1" smtClean="0">
                <a:latin typeface="Century Gothic" panose="020B0502020202020204" pitchFamily="34" charset="0"/>
              </a:rPr>
              <a:t>HiSET</a:t>
            </a:r>
            <a:r>
              <a:rPr lang="en-US" sz="1200" dirty="0" smtClean="0">
                <a:latin typeface="Century Gothic" panose="020B0502020202020204" pitchFamily="34" charset="0"/>
              </a:rPr>
              <a:t> Certificate/ HS </a:t>
            </a:r>
            <a:r>
              <a:rPr lang="en-US" sz="1200" dirty="0" smtClean="0">
                <a:latin typeface="Century Gothic" panose="020B0502020202020204" pitchFamily="34" charset="0"/>
              </a:rPr>
              <a:t>Transcript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þ"/>
            </a:pPr>
            <a:endParaRPr lang="en-US" sz="12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þ"/>
            </a:pPr>
            <a:r>
              <a:rPr lang="en-US" sz="1200" dirty="0" smtClean="0">
                <a:latin typeface="Century Gothic" panose="020B0502020202020204" pitchFamily="34" charset="0"/>
              </a:rPr>
              <a:t>Homeless </a:t>
            </a:r>
            <a:r>
              <a:rPr lang="en-US" sz="1200" dirty="0" smtClean="0">
                <a:latin typeface="Century Gothic" panose="020B0502020202020204" pitchFamily="34" charset="0"/>
              </a:rPr>
              <a:t>– Letter from shelter/ Applicant </a:t>
            </a:r>
            <a:r>
              <a:rPr lang="en-US" sz="1200" dirty="0" smtClean="0">
                <a:latin typeface="Century Gothic" panose="020B0502020202020204" pitchFamily="34" charset="0"/>
              </a:rPr>
              <a:t>Statement </a:t>
            </a:r>
            <a:r>
              <a:rPr lang="en-US" sz="1200" dirty="0" smtClean="0">
                <a:latin typeface="Century Gothic" panose="020B0502020202020204" pitchFamily="34" charset="0"/>
              </a:rPr>
              <a:t>with Corroborating Witness </a:t>
            </a:r>
          </a:p>
          <a:p>
            <a:pPr marL="0" indent="0">
              <a:buNone/>
            </a:pPr>
            <a:r>
              <a:rPr lang="en-US" sz="2000" dirty="0" smtClean="0">
                <a:latin typeface="Century Gothic" panose="020B0502020202020204" pitchFamily="34" charset="0"/>
              </a:rPr>
              <a:t>Youth </a:t>
            </a:r>
            <a:r>
              <a:rPr lang="en-US" sz="2000" dirty="0" smtClean="0">
                <a:latin typeface="Century Gothic" panose="020B0502020202020204" pitchFamily="34" charset="0"/>
              </a:rPr>
              <a:t>is </a:t>
            </a:r>
            <a:r>
              <a:rPr lang="en-US" sz="2000" dirty="0" smtClean="0">
                <a:latin typeface="Century Gothic" panose="020B0502020202020204" pitchFamily="34" charset="0"/>
              </a:rPr>
              <a:t>in school </a:t>
            </a:r>
            <a:r>
              <a:rPr lang="en-US" sz="2000" dirty="0" smtClean="0">
                <a:latin typeface="Century Gothic" panose="020B0502020202020204" pitchFamily="34" charset="0"/>
              </a:rPr>
              <a:t>and an </a:t>
            </a:r>
            <a:r>
              <a:rPr lang="en-US" sz="2000" dirty="0" smtClean="0">
                <a:latin typeface="Century Gothic" panose="020B0502020202020204" pitchFamily="34" charset="0"/>
              </a:rPr>
              <a:t>offender </a:t>
            </a:r>
            <a:r>
              <a:rPr lang="en-US" sz="1100" dirty="0">
                <a:latin typeface="Century Gothic" panose="020B0502020202020204" pitchFamily="34" charset="0"/>
              </a:rPr>
              <a:t>(Example include and are not limited to the following:) </a:t>
            </a:r>
            <a:endParaRPr lang="en-US" sz="1100" dirty="0" smtClean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þ"/>
            </a:pPr>
            <a:r>
              <a:rPr lang="en-US" sz="1200" dirty="0" smtClean="0">
                <a:latin typeface="Century Gothic" panose="020B0502020202020204" pitchFamily="34" charset="0"/>
              </a:rPr>
              <a:t>Age – Federal, State or local government identification card that includes date of birth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þ"/>
            </a:pPr>
            <a:endParaRPr lang="en-US" sz="1200" dirty="0" smtClean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þ"/>
            </a:pPr>
            <a:r>
              <a:rPr lang="en-US" sz="1200" dirty="0" smtClean="0">
                <a:latin typeface="Century Gothic" panose="020B0502020202020204" pitchFamily="34" charset="0"/>
              </a:rPr>
              <a:t>US </a:t>
            </a:r>
            <a:r>
              <a:rPr lang="en-US" sz="1200" dirty="0">
                <a:latin typeface="Century Gothic" panose="020B0502020202020204" pitchFamily="34" charset="0"/>
              </a:rPr>
              <a:t>Citizenship/Work </a:t>
            </a:r>
            <a:r>
              <a:rPr lang="en-US" sz="1200" dirty="0" smtClean="0">
                <a:latin typeface="Century Gothic" panose="020B0502020202020204" pitchFamily="34" charset="0"/>
              </a:rPr>
              <a:t>Authorization – Certificate of Naturalization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þ"/>
            </a:pPr>
            <a:endParaRPr lang="en-US" sz="1200" dirty="0" smtClean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þ"/>
            </a:pPr>
            <a:r>
              <a:rPr lang="en-US" sz="12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Selective Service Compliant – Stamped post office receipt of registration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þ"/>
            </a:pPr>
            <a:endParaRPr lang="en-US" sz="1200" dirty="0" smtClean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þ"/>
            </a:pPr>
            <a:r>
              <a:rPr lang="en-US" sz="12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In </a:t>
            </a:r>
            <a:r>
              <a:rPr lang="en-US" sz="1200" dirty="0">
                <a:latin typeface="Century Gothic" panose="020B0502020202020204" pitchFamily="34" charset="0"/>
                <a:sym typeface="Wingdings" panose="05000000000000000000" pitchFamily="2" charset="2"/>
              </a:rPr>
              <a:t>School Youth Verification – Report Card/ Letter from school on school letter </a:t>
            </a:r>
            <a:r>
              <a:rPr lang="en-US" sz="12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head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þ"/>
            </a:pPr>
            <a:endParaRPr lang="en-US" sz="12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þ"/>
            </a:pPr>
            <a:r>
              <a:rPr lang="en-US" sz="12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Low-Income – School lunch verification form with youth’s name/ Print out from Poverty Threshold Census Tract database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þ"/>
            </a:pPr>
            <a:endParaRPr lang="en-US" sz="1200" dirty="0" smtClean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þ"/>
            </a:pPr>
            <a:r>
              <a:rPr lang="en-US" sz="12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Offender – Court documentation/ Written statement from State/Local </a:t>
            </a:r>
            <a:r>
              <a:rPr lang="en-US" sz="1200" dirty="0">
                <a:latin typeface="Century Gothic" panose="020B0502020202020204" pitchFamily="34" charset="0"/>
                <a:sym typeface="Wingdings" panose="05000000000000000000" pitchFamily="2" charset="2"/>
              </a:rPr>
              <a:t>a</a:t>
            </a:r>
            <a:r>
              <a:rPr lang="en-US" sz="12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gency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þ"/>
            </a:pPr>
            <a:endParaRPr lang="en-US" sz="1200" dirty="0" smtClean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0686" y="38757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372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entury Gothic" panose="020B0502020202020204" pitchFamily="34" charset="0"/>
              </a:rPr>
              <a:t>WIOA Youth Program Provisions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r>
              <a:rPr lang="en-US" sz="1800" dirty="0" smtClean="0">
                <a:solidFill>
                  <a:prstClr val="black"/>
                </a:solidFill>
                <a:latin typeface="Century Gothic"/>
              </a:rPr>
              <a:t>Paid </a:t>
            </a:r>
            <a:r>
              <a:rPr lang="en-US" sz="1800" dirty="0">
                <a:solidFill>
                  <a:prstClr val="black"/>
                </a:solidFill>
                <a:latin typeface="Century Gothic"/>
              </a:rPr>
              <a:t>and Unpaid Work Experiences for ISY and OSY  </a:t>
            </a:r>
          </a:p>
          <a:p>
            <a:pPr marL="342900" lvl="0" indent="-342900" defTabSz="914400">
              <a:lnSpc>
                <a:spcPct val="100000"/>
              </a:lnSpc>
              <a:spcBef>
                <a:spcPct val="20000"/>
              </a:spcBef>
              <a:buClrTx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entury Gothic"/>
              </a:rPr>
              <a:t>At least 20% of local Youth formula funds must be used for work </a:t>
            </a:r>
            <a:r>
              <a:rPr lang="en-US" sz="1600" dirty="0" smtClean="0">
                <a:solidFill>
                  <a:prstClr val="black"/>
                </a:solidFill>
                <a:latin typeface="Century Gothic"/>
              </a:rPr>
              <a:t>experiences</a:t>
            </a:r>
          </a:p>
          <a:p>
            <a:pPr marL="450850" lvl="1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r>
              <a:rPr lang="en-US" sz="1200" dirty="0" smtClean="0">
                <a:solidFill>
                  <a:prstClr val="black"/>
                </a:solidFill>
                <a:latin typeface="Century Gothic"/>
              </a:rPr>
              <a:t>Work Experience: </a:t>
            </a:r>
          </a:p>
          <a:p>
            <a:pPr marL="450850" lvl="1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r>
              <a:rPr lang="en-US" sz="1200" dirty="0">
                <a:solidFill>
                  <a:prstClr val="black"/>
                </a:solidFill>
                <a:latin typeface="Century Gothic"/>
              </a:rPr>
              <a:t>	</a:t>
            </a:r>
            <a:r>
              <a:rPr lang="en-US" sz="1200" dirty="0" smtClean="0">
                <a:solidFill>
                  <a:prstClr val="black"/>
                </a:solidFill>
                <a:latin typeface="Century Gothic"/>
              </a:rPr>
              <a:t>Summer and other employment opportunities throughout the school year</a:t>
            </a:r>
          </a:p>
          <a:p>
            <a:pPr marL="450850" lvl="1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r>
              <a:rPr lang="en-US" sz="1200" dirty="0">
                <a:solidFill>
                  <a:prstClr val="black"/>
                </a:solidFill>
                <a:latin typeface="Century Gothic"/>
              </a:rPr>
              <a:t>	</a:t>
            </a:r>
            <a:r>
              <a:rPr lang="en-US" sz="1200" dirty="0" smtClean="0">
                <a:solidFill>
                  <a:prstClr val="black"/>
                </a:solidFill>
                <a:latin typeface="Century Gothic"/>
              </a:rPr>
              <a:t>Pre-apprenticeship programs</a:t>
            </a:r>
          </a:p>
          <a:p>
            <a:pPr marL="450850" lvl="1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r>
              <a:rPr lang="en-US" sz="1200" dirty="0">
                <a:solidFill>
                  <a:prstClr val="black"/>
                </a:solidFill>
                <a:latin typeface="Century Gothic"/>
              </a:rPr>
              <a:t>	</a:t>
            </a:r>
            <a:r>
              <a:rPr lang="en-US" sz="1200" dirty="0" smtClean="0">
                <a:solidFill>
                  <a:prstClr val="black"/>
                </a:solidFill>
                <a:latin typeface="Century Gothic"/>
              </a:rPr>
              <a:t>Internships and job-shadowing</a:t>
            </a:r>
          </a:p>
          <a:p>
            <a:pPr marL="450850" lvl="1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r>
              <a:rPr lang="en-US" sz="1200" dirty="0">
                <a:solidFill>
                  <a:prstClr val="black"/>
                </a:solidFill>
                <a:latin typeface="Century Gothic"/>
              </a:rPr>
              <a:t>	</a:t>
            </a:r>
            <a:r>
              <a:rPr lang="en-US" sz="1200" dirty="0" smtClean="0">
                <a:solidFill>
                  <a:prstClr val="black"/>
                </a:solidFill>
                <a:latin typeface="Century Gothic"/>
              </a:rPr>
              <a:t>On-the-Job training </a:t>
            </a:r>
            <a:r>
              <a:rPr lang="en-US" sz="1200" dirty="0" err="1" smtClean="0">
                <a:solidFill>
                  <a:prstClr val="black"/>
                </a:solidFill>
                <a:latin typeface="Century Gothic"/>
              </a:rPr>
              <a:t>pportunities</a:t>
            </a:r>
            <a:r>
              <a:rPr lang="en-US" sz="1200" dirty="0" smtClean="0">
                <a:solidFill>
                  <a:prstClr val="black"/>
                </a:solidFill>
                <a:latin typeface="Century Gothic"/>
              </a:rPr>
              <a:t> </a:t>
            </a:r>
          </a:p>
          <a:p>
            <a:pPr marL="450850" lvl="1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endParaRPr lang="en-US" sz="1200" dirty="0" smtClean="0">
              <a:solidFill>
                <a:prstClr val="black"/>
              </a:solidFill>
              <a:latin typeface="Century Gothic"/>
            </a:endParaRP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r>
              <a:rPr lang="en-US" sz="1200" dirty="0" err="1" smtClean="0">
                <a:solidFill>
                  <a:prstClr val="black"/>
                </a:solidFill>
                <a:latin typeface="Century Gothic"/>
                <a:hlinkClick r:id="rId2"/>
              </a:rPr>
              <a:t>MassWorkforce</a:t>
            </a:r>
            <a:r>
              <a:rPr lang="en-US" sz="1200" dirty="0" smtClean="0">
                <a:solidFill>
                  <a:prstClr val="black"/>
                </a:solidFill>
                <a:latin typeface="Century Gothic"/>
                <a:hlinkClick r:id="rId2"/>
              </a:rPr>
              <a:t> Issuance 100 DCS 19.106: </a:t>
            </a:r>
            <a:r>
              <a:rPr lang="en-US" sz="1200" i="1" dirty="0" smtClean="0">
                <a:solidFill>
                  <a:prstClr val="black"/>
                </a:solidFill>
                <a:latin typeface="Century Gothic"/>
                <a:hlinkClick r:id="rId2"/>
              </a:rPr>
              <a:t>WIOA Title I Youth Work Experience Expenditure Requirement </a:t>
            </a:r>
            <a:endParaRPr lang="en-US" sz="1200" i="1" dirty="0" smtClean="0">
              <a:solidFill>
                <a:prstClr val="black"/>
              </a:solidFill>
              <a:latin typeface="Century Gothic"/>
            </a:endParaRP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endParaRPr lang="en-US" sz="1200" dirty="0">
              <a:solidFill>
                <a:prstClr val="black"/>
              </a:solidFill>
              <a:latin typeface="Century Gothic"/>
            </a:endParaRP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r>
              <a:rPr lang="en-US" sz="1800" dirty="0" smtClean="0">
                <a:solidFill>
                  <a:prstClr val="black"/>
                </a:solidFill>
                <a:latin typeface="Century Gothic"/>
              </a:rPr>
              <a:t>Out–of–School </a:t>
            </a:r>
            <a:r>
              <a:rPr lang="en-US" sz="1800" dirty="0">
                <a:solidFill>
                  <a:prstClr val="black"/>
                </a:solidFill>
                <a:latin typeface="Century Gothic"/>
              </a:rPr>
              <a:t>Youth </a:t>
            </a:r>
          </a:p>
          <a:p>
            <a:pPr marL="342900" lvl="0" indent="-342900" defTabSz="914400">
              <a:lnSpc>
                <a:spcPct val="100000"/>
              </a:lnSpc>
              <a:spcBef>
                <a:spcPct val="20000"/>
              </a:spcBef>
              <a:buClrTx/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entury Gothic"/>
              </a:rPr>
              <a:t>Local areas must spend a minimum of 75 percent of </a:t>
            </a:r>
            <a:r>
              <a:rPr lang="en-US" sz="1400" dirty="0" smtClean="0">
                <a:solidFill>
                  <a:prstClr val="black"/>
                </a:solidFill>
                <a:latin typeface="Century Gothic"/>
              </a:rPr>
              <a:t>program funds on </a:t>
            </a:r>
            <a:r>
              <a:rPr lang="en-US" sz="1400" dirty="0">
                <a:solidFill>
                  <a:prstClr val="black"/>
                </a:solidFill>
                <a:latin typeface="Century Gothic"/>
              </a:rPr>
              <a:t>OSY.  </a:t>
            </a:r>
            <a:endParaRPr lang="en-US" sz="1400" dirty="0" smtClean="0">
              <a:solidFill>
                <a:prstClr val="black"/>
              </a:solidFill>
              <a:latin typeface="Century Gothic"/>
            </a:endParaRPr>
          </a:p>
          <a:p>
            <a:pPr marL="342900" lvl="0" indent="-342900" defTabSz="914400">
              <a:lnSpc>
                <a:spcPct val="100000"/>
              </a:lnSpc>
              <a:spcBef>
                <a:spcPct val="20000"/>
              </a:spcBef>
              <a:buClrTx/>
              <a:buFont typeface="Arial" pitchFamily="34" charset="0"/>
              <a:buChar char="•"/>
              <a:defRPr/>
            </a:pPr>
            <a:endParaRPr lang="en-US" sz="1800" dirty="0">
              <a:solidFill>
                <a:prstClr val="black"/>
              </a:solidFill>
              <a:latin typeface="Century Gothic"/>
            </a:endParaRPr>
          </a:p>
          <a:p>
            <a:pPr marL="342900" lvl="0" indent="-342900" defTabSz="914400">
              <a:lnSpc>
                <a:spcPct val="100000"/>
              </a:lnSpc>
              <a:spcBef>
                <a:spcPct val="20000"/>
              </a:spcBef>
              <a:buClrTx/>
              <a:buFont typeface="Arial" pitchFamily="34" charset="0"/>
              <a:buChar char="•"/>
              <a:defRPr/>
            </a:pPr>
            <a:endParaRPr lang="en-US" sz="1800" dirty="0">
              <a:solidFill>
                <a:prstClr val="black"/>
              </a:solidFill>
              <a:latin typeface="Century Gothic"/>
            </a:endParaRP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endParaRPr lang="en-US" sz="1800" dirty="0" smtClean="0">
              <a:solidFill>
                <a:prstClr val="black"/>
              </a:solidFill>
              <a:latin typeface="Century Gothic"/>
            </a:endParaRP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endParaRPr lang="en-US" sz="1800" dirty="0">
              <a:solidFill>
                <a:prstClr val="black"/>
              </a:solidFill>
              <a:latin typeface="Century Gothic"/>
            </a:endParaRP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endParaRPr lang="en-US" sz="1800" dirty="0" smtClean="0">
              <a:solidFill>
                <a:prstClr val="black"/>
              </a:solidFill>
              <a:latin typeface="Century Gothic"/>
            </a:endParaRP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endParaRPr lang="en-US" sz="1800" dirty="0">
              <a:solidFill>
                <a:prstClr val="black"/>
              </a:solidFill>
              <a:latin typeface="Century Gothic"/>
            </a:endParaRP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endParaRPr lang="en-US" sz="1800" dirty="0">
              <a:solidFill>
                <a:prstClr val="black"/>
              </a:solidFill>
              <a:latin typeface="Century Gothic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entury Gothic" panose="020B0502020202020204" pitchFamily="34" charset="0"/>
              </a:rPr>
              <a:t>WIOA Program </a:t>
            </a:r>
            <a:r>
              <a:rPr lang="en-US" sz="2800" dirty="0" smtClean="0">
                <a:latin typeface="Century Gothic" panose="020B0502020202020204" pitchFamily="34" charset="0"/>
              </a:rPr>
              <a:t>Elements</a:t>
            </a:r>
            <a:br>
              <a:rPr lang="en-US" sz="2800" dirty="0" smtClean="0">
                <a:latin typeface="Century Gothic" panose="020B0502020202020204" pitchFamily="34" charset="0"/>
              </a:rPr>
            </a:br>
            <a:r>
              <a:rPr lang="en-US" sz="1600" i="1" dirty="0">
                <a:latin typeface="Century Gothic" panose="020B0502020202020204" pitchFamily="34" charset="0"/>
              </a:rPr>
              <a:t>All youth must have access to the 14 WIOA program service elements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0"/>
            <p:extLst/>
          </p:nvPr>
        </p:nvGraphicFramePr>
        <p:xfrm>
          <a:off x="457200" y="1446213"/>
          <a:ext cx="8229600" cy="4352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51440501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840818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916749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Program Element</a:t>
                      </a:r>
                      <a:endParaRPr lang="en-US" sz="1000" baseline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Description</a:t>
                      </a:r>
                      <a:endParaRPr lang="en-US" sz="1000" baseline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baseline="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MOSES Activity and/or Service</a:t>
                      </a: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268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baseline="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Tutoring</a:t>
                      </a:r>
                      <a:r>
                        <a:rPr lang="en-US" sz="1100" b="1" kern="120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Study Skills Training, </a:t>
                      </a:r>
                      <a:r>
                        <a:rPr lang="en-US" sz="1100" b="1" kern="1200" baseline="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Instruction</a:t>
                      </a:r>
                      <a:endParaRPr lang="en-US" sz="1100" b="1" kern="1200" baseline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Development of educational achievement skills that leads to the completion of the requirements for a secondary or post secondary school diploma/credential.  </a:t>
                      </a:r>
                    </a:p>
                  </a:txBody>
                  <a:tcPr marL="60143" marR="6014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Educational Training,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baseline="0" dirty="0" err="1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HiSET</a:t>
                      </a:r>
                      <a:r>
                        <a:rPr lang="en-US" sz="1100" b="0" kern="120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/ASE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Dropout Prevention/Tutoring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Basic ABE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Basic ESL/ESOL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Adult Ed/Literacy w/Training</a:t>
                      </a:r>
                    </a:p>
                  </a:txBody>
                  <a:tcPr marL="60143" marR="60143" marT="0" marB="0"/>
                </a:tc>
                <a:extLst>
                  <a:ext uri="{0D108BD9-81ED-4DB2-BD59-A6C34878D82A}">
                    <a16:rowId xmlns:a16="http://schemas.microsoft.com/office/drawing/2014/main" val="3574700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n-US" sz="1100" b="1" kern="120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Alternative Secondary </a:t>
                      </a:r>
                      <a:r>
                        <a:rPr lang="en-US" sz="1100" b="1" kern="1200" baseline="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School</a:t>
                      </a:r>
                      <a:endParaRPr lang="en-US" sz="1100" b="1" kern="1200" baseline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Alternative secondary school services, or drop out recovery services.</a:t>
                      </a:r>
                    </a:p>
                  </a:txBody>
                  <a:tcPr marL="60143" marR="6014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Alternative School</a:t>
                      </a:r>
                    </a:p>
                  </a:txBody>
                  <a:tcPr marL="60143" marR="60143" marT="0" marB="0"/>
                </a:tc>
                <a:extLst>
                  <a:ext uri="{0D108BD9-81ED-4DB2-BD59-A6C34878D82A}">
                    <a16:rowId xmlns:a16="http://schemas.microsoft.com/office/drawing/2014/main" val="1341052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Work 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Experience</a:t>
                      </a:r>
                      <a:endParaRPr lang="en-US" sz="1050" b="1" baseline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Summer Employment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Pre apprenticeship </a:t>
                      </a:r>
                      <a:r>
                        <a:rPr lang="en-US" sz="1100" baseline="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programs</a:t>
                      </a:r>
                      <a:endParaRPr lang="en-US" sz="1100" baseline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Internships/Job Shadowing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OJT Opportunities</a:t>
                      </a:r>
                      <a:endParaRPr lang="en-US" sz="1100" baseline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Work experiences which include summer employment, year round employment, pre-apprenticeship, internships/Job-Shadow and On-the-job training opportunities. </a:t>
                      </a:r>
                    </a:p>
                  </a:txBody>
                  <a:tcPr marL="60143" marR="60143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Work </a:t>
                      </a:r>
                      <a:r>
                        <a:rPr lang="en-US" sz="1100" b="0" kern="1200" baseline="0" dirty="0" err="1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</a:t>
                      </a:r>
                      <a:r>
                        <a:rPr lang="en-US" sz="1100" b="0" kern="120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/Summer Youth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Academic/</a:t>
                      </a:r>
                      <a:r>
                        <a:rPr lang="en-US" sz="1100" b="0" kern="1200" baseline="0" dirty="0" err="1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Occ</a:t>
                      </a:r>
                      <a:r>
                        <a:rPr lang="en-US" sz="1100" b="0" kern="120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Learning – Summer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Work Experience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 the Job Training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Workplace Training/Coop Ed </a:t>
                      </a:r>
                      <a:r>
                        <a:rPr lang="en-US" sz="1100" b="0" kern="1200" baseline="0" dirty="0" err="1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Pgms</a:t>
                      </a:r>
                      <a:r>
                        <a:rPr lang="en-US" sz="1100" b="0" kern="120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Job Readiness Training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Subsidized Employment</a:t>
                      </a:r>
                    </a:p>
                  </a:txBody>
                  <a:tcPr marL="60143" marR="60143" marT="0" marB="0"/>
                </a:tc>
                <a:extLst>
                  <a:ext uri="{0D108BD9-81ED-4DB2-BD59-A6C34878D82A}">
                    <a16:rowId xmlns:a16="http://schemas.microsoft.com/office/drawing/2014/main" val="3236164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Occupational Skills </a:t>
                      </a:r>
                      <a:r>
                        <a:rPr lang="en-US" sz="1200" b="1" kern="1200" baseline="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Training</a:t>
                      </a:r>
                      <a:endParaRPr lang="en-US" sz="1200" b="1" kern="1200" baseline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An organized program of study that provides specific vocational skills that lead to proficiency in performing actual tasks and technical functions required by certain occupational fields. </a:t>
                      </a:r>
                    </a:p>
                  </a:txBody>
                  <a:tcPr marL="60143" marR="601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Occupational Skills Training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Private Sector Training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Pre Employment Skills Training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Entrepreneurial Training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baseline="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Skill Upgrade and Retraining</a:t>
                      </a:r>
                    </a:p>
                  </a:txBody>
                  <a:tcPr marL="60143" marR="60143" marT="0" marB="0"/>
                </a:tc>
                <a:extLst>
                  <a:ext uri="{0D108BD9-81ED-4DB2-BD59-A6C34878D82A}">
                    <a16:rowId xmlns:a16="http://schemas.microsoft.com/office/drawing/2014/main" val="2754717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94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entury Gothic" panose="020B0502020202020204" pitchFamily="34" charset="0"/>
              </a:rPr>
              <a:t>WIOA Program Elements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0"/>
            <p:extLst/>
          </p:nvPr>
        </p:nvGraphicFramePr>
        <p:xfrm>
          <a:off x="457200" y="1446213"/>
          <a:ext cx="8229600" cy="4676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77007198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81966659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67247517"/>
                    </a:ext>
                  </a:extLst>
                </a:gridCol>
              </a:tblGrid>
              <a:tr h="4353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Program Element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entury Gothic" panose="020B0502020202020204" pitchFamily="34" charset="0"/>
                        </a:rPr>
                        <a:t>Description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entury Gothic" panose="020B0502020202020204" pitchFamily="34" charset="0"/>
                        </a:rPr>
                        <a:t>MOSES Activity and/or Service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724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Education concurrently w/Workforce </a:t>
                      </a: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Prep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Integrated education and training that occur concurrently and contextually with workforce preparation.</a:t>
                      </a:r>
                    </a:p>
                  </a:txBody>
                  <a:tcPr marL="60143" marR="601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Education w/Workforce </a:t>
                      </a:r>
                      <a:r>
                        <a:rPr lang="en-US" sz="1100" b="0" kern="1200" dirty="0" smtClean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Prep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1200" dirty="0" smtClean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1200" dirty="0" smtClean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1200" dirty="0" smtClean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143" marR="60143" marT="0" marB="0"/>
                </a:tc>
                <a:extLst>
                  <a:ext uri="{0D108BD9-81ED-4DB2-BD59-A6C34878D82A}">
                    <a16:rowId xmlns:a16="http://schemas.microsoft.com/office/drawing/2014/main" val="2567495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Leadership Development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Opportunities that encourage responsibility, confidence, employability, self-determination and other positive social behaviors. </a:t>
                      </a:r>
                    </a:p>
                  </a:txBody>
                  <a:tcPr marL="60143" marR="601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Community Service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Leadership </a:t>
                      </a:r>
                      <a:r>
                        <a:rPr lang="en-US" sz="1100" b="0" kern="1200" dirty="0" smtClean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Development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1200" dirty="0" smtClean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1200" dirty="0" smtClean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1200" dirty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143" marR="60143" marT="0" marB="0"/>
                </a:tc>
                <a:extLst>
                  <a:ext uri="{0D108BD9-81ED-4DB2-BD59-A6C34878D82A}">
                    <a16:rowId xmlns:a16="http://schemas.microsoft.com/office/drawing/2014/main" val="8307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Supportive Services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Services that enable youth to participate in program activities such as assistance with book, fees, school supplies, transportation, and legal aid services.</a:t>
                      </a:r>
                    </a:p>
                  </a:txBody>
                  <a:tcPr marL="60143" marR="6014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Supportive Services – except Needs Related Payment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 smtClean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 smtClean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 smtClean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143" marR="60143" marT="0" marB="0"/>
                </a:tc>
                <a:extLst>
                  <a:ext uri="{0D108BD9-81ED-4DB2-BD59-A6C34878D82A}">
                    <a16:rowId xmlns:a16="http://schemas.microsoft.com/office/drawing/2014/main" val="29910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Adult Mentoring (12 months 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min)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Participants receive adult mentoring for a period of not less than 12 months that connects to the youth’s goals. </a:t>
                      </a:r>
                    </a:p>
                  </a:txBody>
                  <a:tcPr marL="60143" marR="601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 smtClean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Mentoring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1200" dirty="0" smtClean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1200" dirty="0" smtClean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1200" dirty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143" marR="60143" marT="0" marB="0"/>
                </a:tc>
                <a:extLst>
                  <a:ext uri="{0D108BD9-81ED-4DB2-BD59-A6C34878D82A}">
                    <a16:rowId xmlns:a16="http://schemas.microsoft.com/office/drawing/2014/main" val="1283001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Follow-up Services (12 months)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Follow-up services are provided for 12 months unless the participants declines to receive follow-up services or cannot be located or contacted. </a:t>
                      </a:r>
                    </a:p>
                  </a:txBody>
                  <a:tcPr marL="60143" marR="6014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Follow-Up (Title I)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 smtClean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 smtClean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 smtClean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143" marR="60143" marT="0" marB="0"/>
                </a:tc>
                <a:extLst>
                  <a:ext uri="{0D108BD9-81ED-4DB2-BD59-A6C34878D82A}">
                    <a16:rowId xmlns:a16="http://schemas.microsoft.com/office/drawing/2014/main" val="1244217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5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z="2800" dirty="0">
                <a:latin typeface="Century Gothic" panose="020B0502020202020204" pitchFamily="34" charset="0"/>
              </a:rPr>
              <a:t>WIOA Program Elements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1, 2018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2579F-9FF5-4201-872C-73481382824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57200" y="1662229"/>
          <a:ext cx="8229600" cy="4191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5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7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8577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Comprehensive Guidance &amp; Counseling</a:t>
                      </a: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Individualized counseling which includes drug and alcohol abuse, and mental health counseling, and referral to partner programs.</a:t>
                      </a:r>
                    </a:p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0143" marR="6014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Comprehensive Guidance and Counseling</a:t>
                      </a:r>
                    </a:p>
                  </a:txBody>
                  <a:tcPr marL="60143" marR="6014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577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Financial Literacy </a:t>
                      </a: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Education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Support the ability of participants to create budgets, learn how to manage spending, credit, and debt.</a:t>
                      </a:r>
                    </a:p>
                    <a:p>
                      <a:endParaRPr lang="en-US" sz="1100" b="0" kern="120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143" marR="601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Financial Literacy </a:t>
                      </a:r>
                      <a:r>
                        <a:rPr lang="en-US" sz="1100" b="0" kern="120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Education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Counseling / Financial Counseling</a:t>
                      </a:r>
                    </a:p>
                  </a:txBody>
                  <a:tcPr marL="60143" marR="6014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596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Entrepreneurial Skills </a:t>
                      </a: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Training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Entrepreneurial skills training provides the basics of starting and operating a small business.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120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143" marR="6014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100" b="0" kern="120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Entrepreneurial Skills Training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120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143" marR="6014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5045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Labor Market Services</a:t>
                      </a: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Participants receive access to career counseling, career exploration, career awareness, and the use of labor market tools.    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120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143" marR="601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Job Search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100" b="0" kern="120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Automated Labor Exchange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100" b="0" kern="120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Job Order Search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100" b="0" kern="120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Labor Market Info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100" b="0" kern="120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Resource Room</a:t>
                      </a:r>
                      <a:endParaRPr lang="en-US" sz="1100" b="0" kern="120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143" marR="6014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4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Transition to Post Secondary </a:t>
                      </a: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Education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Participants receive access to job exploration counseling, work based learning experiences, instruction in self-advocacy, work readiness training.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0143" marR="601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Post Sec/Training Transition Activities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Counseling / Trans to Post Sec Ed/Training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120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143" marR="6014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57200" y="1368062"/>
          <a:ext cx="8229599" cy="30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3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9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Program Element</a:t>
                      </a: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Description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MOSES Activity and/or Service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8562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entury Gothic" panose="020B0502020202020204" pitchFamily="34" charset="0"/>
              </a:rPr>
              <a:t>Individual Service Strategy Plan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endParaRPr lang="en-US" sz="1800" dirty="0">
              <a:solidFill>
                <a:prstClr val="black"/>
              </a:solidFill>
              <a:latin typeface="Century Gothic"/>
            </a:endParaRP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r>
              <a:rPr lang="en-US" sz="1800" dirty="0" smtClean="0">
                <a:solidFill>
                  <a:prstClr val="black"/>
                </a:solidFill>
                <a:latin typeface="Century Gothic"/>
              </a:rPr>
              <a:t>An </a:t>
            </a:r>
            <a:r>
              <a:rPr lang="en-US" sz="1800" dirty="0">
                <a:solidFill>
                  <a:prstClr val="black"/>
                </a:solidFill>
                <a:latin typeface="Century Gothic"/>
              </a:rPr>
              <a:t>Individual Service Strategy (ISS) plan must be developed for each youth participant and </a:t>
            </a:r>
            <a:r>
              <a:rPr lang="en-US" sz="1800" dirty="0" smtClean="0">
                <a:solidFill>
                  <a:prstClr val="black"/>
                </a:solidFill>
                <a:latin typeface="Century Gothic"/>
              </a:rPr>
              <a:t>must: 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defRPr/>
            </a:pPr>
            <a:r>
              <a:rPr lang="en-US" sz="1800" dirty="0" smtClean="0">
                <a:solidFill>
                  <a:prstClr val="black"/>
                </a:solidFill>
                <a:latin typeface="Century Gothic"/>
              </a:rPr>
              <a:t>Include career </a:t>
            </a:r>
            <a:r>
              <a:rPr lang="en-US" sz="1800" dirty="0">
                <a:solidFill>
                  <a:prstClr val="black"/>
                </a:solidFill>
                <a:latin typeface="Century Gothic"/>
              </a:rPr>
              <a:t>planning and the results of objective </a:t>
            </a:r>
            <a:r>
              <a:rPr lang="en-US" sz="1800" dirty="0" smtClean="0">
                <a:solidFill>
                  <a:prstClr val="black"/>
                </a:solidFill>
                <a:latin typeface="Century Gothic"/>
              </a:rPr>
              <a:t>assessments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defRPr/>
            </a:pPr>
            <a:r>
              <a:rPr lang="en-US" sz="1800" dirty="0" smtClean="0">
                <a:solidFill>
                  <a:prstClr val="black"/>
                </a:solidFill>
                <a:latin typeface="Century Gothic"/>
              </a:rPr>
              <a:t>Include education </a:t>
            </a:r>
            <a:r>
              <a:rPr lang="en-US" sz="1800" dirty="0">
                <a:solidFill>
                  <a:prstClr val="black"/>
                </a:solidFill>
                <a:latin typeface="Century Gothic"/>
              </a:rPr>
              <a:t>and employment goals </a:t>
            </a:r>
            <a:endParaRPr lang="en-US" sz="1800" dirty="0" smtClean="0">
              <a:solidFill>
                <a:prstClr val="black"/>
              </a:solidFill>
              <a:latin typeface="Century Gothic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defRPr/>
            </a:pPr>
            <a:r>
              <a:rPr lang="en-US" sz="1800" dirty="0" smtClean="0">
                <a:solidFill>
                  <a:prstClr val="black"/>
                </a:solidFill>
                <a:latin typeface="Century Gothic"/>
              </a:rPr>
              <a:t>Include achievement </a:t>
            </a:r>
            <a:r>
              <a:rPr lang="en-US" sz="1800" dirty="0">
                <a:solidFill>
                  <a:prstClr val="black"/>
                </a:solidFill>
                <a:latin typeface="Century Gothic"/>
              </a:rPr>
              <a:t>objectives and services </a:t>
            </a:r>
            <a:endParaRPr lang="en-US" sz="1800" dirty="0" smtClean="0">
              <a:solidFill>
                <a:prstClr val="black"/>
              </a:solidFill>
              <a:latin typeface="Century Gothic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defRPr/>
            </a:pPr>
            <a:r>
              <a:rPr lang="en-US" sz="1800" dirty="0" smtClean="0">
                <a:solidFill>
                  <a:prstClr val="black"/>
                </a:solidFill>
                <a:latin typeface="Century Gothic"/>
              </a:rPr>
              <a:t>Directly </a:t>
            </a:r>
            <a:r>
              <a:rPr lang="en-US" sz="1800" dirty="0">
                <a:solidFill>
                  <a:prstClr val="black"/>
                </a:solidFill>
                <a:latin typeface="Century Gothic"/>
              </a:rPr>
              <a:t>link to one or more performance </a:t>
            </a:r>
            <a:r>
              <a:rPr lang="en-US" sz="1800" dirty="0" smtClean="0">
                <a:solidFill>
                  <a:prstClr val="black"/>
                </a:solidFill>
                <a:latin typeface="Century Gothic"/>
              </a:rPr>
              <a:t>indicators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defRPr/>
            </a:pPr>
            <a:r>
              <a:rPr lang="en-US" sz="1800" dirty="0">
                <a:solidFill>
                  <a:prstClr val="black"/>
                </a:solidFill>
                <a:latin typeface="Century Gothic"/>
              </a:rPr>
              <a:t>I</a:t>
            </a:r>
            <a:r>
              <a:rPr lang="en-US" sz="1800" dirty="0" smtClean="0">
                <a:solidFill>
                  <a:prstClr val="black"/>
                </a:solidFill>
                <a:latin typeface="Century Gothic"/>
              </a:rPr>
              <a:t>dentify </a:t>
            </a:r>
            <a:r>
              <a:rPr lang="en-US" sz="1800" dirty="0">
                <a:solidFill>
                  <a:prstClr val="black"/>
                </a:solidFill>
                <a:latin typeface="Century Gothic"/>
              </a:rPr>
              <a:t>an appropriate career pathway</a:t>
            </a:r>
          </a:p>
          <a:p>
            <a:pPr marL="1143000" lvl="2" defTabSz="914400">
              <a:lnSpc>
                <a:spcPct val="100000"/>
              </a:lnSpc>
              <a:spcBef>
                <a:spcPct val="20000"/>
              </a:spcBef>
              <a:buClrTx/>
              <a:buFont typeface="Arial" pitchFamily="34" charset="0"/>
              <a:buChar char="•"/>
              <a:defRPr/>
            </a:pPr>
            <a:endParaRPr lang="en-US" sz="1000" dirty="0">
              <a:solidFill>
                <a:prstClr val="black"/>
              </a:solidFill>
              <a:latin typeface="Century Gothic"/>
            </a:endParaRPr>
          </a:p>
          <a:p>
            <a:endParaRPr lang="en-US" dirty="0"/>
          </a:p>
        </p:txBody>
      </p:sp>
      <p:pic>
        <p:nvPicPr>
          <p:cNvPr id="5" name="Picture 4" descr="Clipart - Folder with &lt;strong&gt;document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588" y="3993160"/>
            <a:ext cx="2723733" cy="173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2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Assessments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69116" y="1446235"/>
            <a:ext cx="8317684" cy="4525963"/>
          </a:xfrm>
        </p:spPr>
        <p:txBody>
          <a:bodyPr>
            <a:normAutofit lnSpcReduction="10000"/>
          </a:bodyPr>
          <a:lstStyle/>
          <a:p>
            <a:pPr marL="0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r>
              <a:rPr lang="en-US" sz="1800" dirty="0">
                <a:solidFill>
                  <a:schemeClr val="accent6"/>
                </a:solidFill>
                <a:latin typeface="Century Gothic" panose="020B0502020202020204" pitchFamily="34" charset="0"/>
              </a:rPr>
              <a:t>Assessments are important in determining the appropriate services for youth. </a:t>
            </a: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endParaRPr lang="en-US" sz="1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r>
              <a:rPr lang="en-US" sz="1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The </a:t>
            </a:r>
            <a:r>
              <a:rPr lang="en-US" sz="1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ISS is based </a:t>
            </a: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on an objective assessments that </a:t>
            </a:r>
            <a:r>
              <a:rPr lang="en-US" sz="1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includes a </a:t>
            </a: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review of </a:t>
            </a:r>
            <a:r>
              <a:rPr lang="en-US" sz="1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participant:</a:t>
            </a:r>
            <a:endParaRPr lang="en-US" sz="1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42900" lvl="0" indent="-342900" defTabSz="914400">
              <a:lnSpc>
                <a:spcPct val="100000"/>
              </a:lnSpc>
              <a:spcBef>
                <a:spcPct val="20000"/>
              </a:spcBef>
              <a:buClrTx/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academic </a:t>
            </a:r>
            <a:r>
              <a:rPr lang="en-US" sz="1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skill levels </a:t>
            </a:r>
            <a:endParaRPr lang="en-US" sz="1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42900" lvl="0" indent="-342900" defTabSz="914400">
              <a:lnSpc>
                <a:spcPct val="100000"/>
              </a:lnSpc>
              <a:spcBef>
                <a:spcPct val="20000"/>
              </a:spcBef>
              <a:buClrTx/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skill levels </a:t>
            </a:r>
          </a:p>
          <a:p>
            <a:pPr marL="342900" lvl="0" indent="-342900" defTabSz="914400">
              <a:lnSpc>
                <a:spcPct val="100000"/>
              </a:lnSpc>
              <a:spcBef>
                <a:spcPct val="20000"/>
              </a:spcBef>
              <a:buClrTx/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service needs </a:t>
            </a:r>
          </a:p>
          <a:p>
            <a:pPr marL="342900" lvl="0" indent="-342900" defTabSz="914400">
              <a:lnSpc>
                <a:spcPct val="100000"/>
              </a:lnSpc>
              <a:spcBef>
                <a:spcPct val="20000"/>
              </a:spcBef>
              <a:buClrTx/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Strengths and assets   </a:t>
            </a:r>
            <a:endParaRPr lang="en-US" sz="1800" dirty="0" smtClean="0">
              <a:solidFill>
                <a:schemeClr val="accent6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Basic Skills Deficient – a youth that is at or below the 8</a:t>
            </a:r>
            <a:r>
              <a:rPr lang="en-US" sz="1800" baseline="300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th</a:t>
            </a:r>
            <a:r>
              <a:rPr lang="en-US" sz="18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 grade level in English reading, writing, or computing skills as evidenced by a generally accepted standardized test. 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6"/>
                </a:solidFill>
                <a:latin typeface="Century Gothic" panose="020B0502020202020204" pitchFamily="34" charset="0"/>
              </a:rPr>
              <a:t>Testing tools for measuring educational functioning levels (EFLs) must be on the National Reporting Systems (NRS) federally approved list of assessments. (CASA, TABE, MAPT, etc.)  </a:t>
            </a:r>
          </a:p>
          <a:p>
            <a:pPr marL="0" indent="0">
              <a:buNone/>
            </a:pPr>
            <a:endParaRPr lang="en-US" sz="18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Assessments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Local areas may </a:t>
            </a:r>
            <a:r>
              <a:rPr lang="en-US" sz="1800" dirty="0">
                <a:solidFill>
                  <a:schemeClr val="accent6"/>
                </a:solidFill>
                <a:latin typeface="Century Gothic" panose="020B0502020202020204" pitchFamily="34" charset="0"/>
              </a:rPr>
              <a:t>use formalized testing tools that are valid and reliable.  Testing tools should also be appropriate, fair, and cost effective and easy to administer and interpret results.  </a:t>
            </a:r>
            <a:endParaRPr lang="en-US" sz="1800" dirty="0" smtClean="0">
              <a:solidFill>
                <a:schemeClr val="accent6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Assessment Tool Examples: </a:t>
            </a:r>
          </a:p>
          <a:p>
            <a:pPr lvl="1"/>
            <a:r>
              <a:rPr lang="en-US" sz="1400" dirty="0" smtClean="0">
                <a:solidFill>
                  <a:srgbClr val="002060"/>
                </a:solidFill>
                <a:latin typeface="Century Gothic" panose="020B0502020202020204" pitchFamily="34" charset="0"/>
                <a:hlinkClick r:id="rId2"/>
              </a:rPr>
              <a:t>MASSCIS </a:t>
            </a:r>
            <a:endParaRPr lang="en-US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1400" u="sng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Work Keys Curriculum</a:t>
            </a:r>
          </a:p>
          <a:p>
            <a:pPr lvl="1"/>
            <a:r>
              <a:rPr lang="en-US" sz="1400" dirty="0" smtClean="0">
                <a:solidFill>
                  <a:srgbClr val="002060"/>
                </a:solidFill>
                <a:latin typeface="Century Gothic" panose="020B0502020202020204" pitchFamily="34" charset="0"/>
                <a:hlinkClick r:id="rId3"/>
              </a:rPr>
              <a:t>My Next Move </a:t>
            </a:r>
            <a:endParaRPr lang="en-US" sz="1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1400" dirty="0" smtClean="0">
                <a:solidFill>
                  <a:srgbClr val="002060"/>
                </a:solidFill>
                <a:latin typeface="Century Gothic" panose="020B0502020202020204" pitchFamily="34" charset="0"/>
                <a:hlinkClick r:id="rId4"/>
              </a:rPr>
              <a:t>Career </a:t>
            </a: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  <a:hlinkClick r:id="rId4"/>
              </a:rPr>
              <a:t>One-Stop  - </a:t>
            </a:r>
            <a:r>
              <a:rPr lang="en-US" sz="1400" dirty="0" err="1">
                <a:solidFill>
                  <a:srgbClr val="002060"/>
                </a:solidFill>
                <a:latin typeface="Century Gothic" panose="020B0502020202020204" pitchFamily="34" charset="0"/>
                <a:hlinkClick r:id="rId4"/>
              </a:rPr>
              <a:t>GetMyFuture</a:t>
            </a: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  <a:hlinkClick r:id="rId4"/>
              </a:rPr>
              <a:t> </a:t>
            </a:r>
            <a:endParaRPr lang="en-US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1400" dirty="0" err="1" smtClean="0">
                <a:solidFill>
                  <a:srgbClr val="002060"/>
                </a:solidFill>
                <a:latin typeface="Century Gothic" panose="020B0502020202020204" pitchFamily="34" charset="0"/>
                <a:hlinkClick r:id="rId5"/>
              </a:rPr>
              <a:t>MySkills</a:t>
            </a:r>
            <a:r>
              <a:rPr lang="en-US" sz="1400" dirty="0" smtClean="0">
                <a:solidFill>
                  <a:srgbClr val="002060"/>
                </a:solidFill>
                <a:latin typeface="Century Gothic" panose="020B0502020202020204" pitchFamily="34" charset="0"/>
                <a:hlinkClick r:id="rId5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entury Gothic" panose="020B0502020202020204" pitchFamily="34" charset="0"/>
                <a:hlinkClick r:id="rId5"/>
              </a:rPr>
              <a:t>MyFuture</a:t>
            </a:r>
            <a:r>
              <a:rPr lang="en-US" sz="1400" dirty="0" smtClean="0">
                <a:solidFill>
                  <a:srgbClr val="002060"/>
                </a:solidFill>
                <a:latin typeface="Century Gothic" panose="020B0502020202020204" pitchFamily="34" charset="0"/>
                <a:hlinkClick r:id="rId5"/>
              </a:rPr>
              <a:t> </a:t>
            </a:r>
            <a:endParaRPr lang="en-US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09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cap="small" dirty="0" smtClean="0">
                <a:latin typeface="Century Gothic" panose="020B0502020202020204" pitchFamily="34" charset="0"/>
              </a:rPr>
              <a:t>Topics </a:t>
            </a:r>
            <a:endParaRPr lang="en-US" sz="2800" cap="small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718797"/>
            <a:ext cx="8229600" cy="4525963"/>
          </a:xfrm>
        </p:spPr>
        <p:txBody>
          <a:bodyPr/>
          <a:lstStyle/>
          <a:p>
            <a:endParaRPr lang="en-US" sz="2000" cap="small" dirty="0" smtClean="0">
              <a:latin typeface="Century Gothic" panose="020B0502020202020204" pitchFamily="34" charset="0"/>
            </a:endParaRPr>
          </a:p>
          <a:p>
            <a:r>
              <a:rPr lang="en-US" sz="2000" cap="small" dirty="0" smtClean="0">
                <a:latin typeface="Century Gothic" panose="020B0502020202020204" pitchFamily="34" charset="0"/>
              </a:rPr>
              <a:t>Importance of WIOA </a:t>
            </a:r>
            <a:endParaRPr lang="en-US" sz="2000" cap="small" dirty="0">
              <a:latin typeface="Century Gothic" panose="020B0502020202020204" pitchFamily="34" charset="0"/>
            </a:endParaRPr>
          </a:p>
          <a:p>
            <a:r>
              <a:rPr lang="en-US" sz="2000" cap="small" dirty="0">
                <a:latin typeface="Century Gothic" panose="020B0502020202020204" pitchFamily="34" charset="0"/>
              </a:rPr>
              <a:t>E</a:t>
            </a:r>
            <a:r>
              <a:rPr lang="en-US" sz="2000" cap="small" dirty="0" smtClean="0">
                <a:latin typeface="Century Gothic" panose="020B0502020202020204" pitchFamily="34" charset="0"/>
              </a:rPr>
              <a:t>ligibility criteria for in-school youth and out-of-school youth</a:t>
            </a:r>
          </a:p>
          <a:p>
            <a:r>
              <a:rPr lang="en-US" sz="2000" cap="small" dirty="0" smtClean="0">
                <a:latin typeface="Century Gothic" panose="020B0502020202020204" pitchFamily="34" charset="0"/>
              </a:rPr>
              <a:t>Source Documentation </a:t>
            </a:r>
          </a:p>
          <a:p>
            <a:r>
              <a:rPr lang="en-US" sz="2000" cap="small" dirty="0" smtClean="0">
                <a:latin typeface="Century Gothic" panose="020B0502020202020204" pitchFamily="34" charset="0"/>
              </a:rPr>
              <a:t>14 Program Elements </a:t>
            </a:r>
          </a:p>
          <a:p>
            <a:r>
              <a:rPr lang="en-US" sz="2000" cap="small" dirty="0" smtClean="0">
                <a:latin typeface="Century Gothic" panose="020B0502020202020204" pitchFamily="34" charset="0"/>
              </a:rPr>
              <a:t>Individual service strategy (ISS) and Career Pathways </a:t>
            </a:r>
          </a:p>
          <a:p>
            <a:r>
              <a:rPr lang="en-US" sz="2000" cap="small" dirty="0" smtClean="0">
                <a:latin typeface="Century Gothic" panose="020B0502020202020204" pitchFamily="34" charset="0"/>
              </a:rPr>
              <a:t>Leveraging partner programs</a:t>
            </a:r>
            <a:endParaRPr lang="en-US" sz="2000" cap="small" dirty="0">
              <a:latin typeface="Century Gothic" panose="020B0502020202020204" pitchFamily="34" charset="0"/>
            </a:endParaRPr>
          </a:p>
          <a:p>
            <a:endParaRPr lang="en-US" cap="small" dirty="0"/>
          </a:p>
        </p:txBody>
      </p:sp>
    </p:spTree>
    <p:extLst>
      <p:ext uri="{BB962C8B-B14F-4D97-AF65-F5344CB8AC3E}">
        <p14:creationId xmlns:p14="http://schemas.microsoft.com/office/powerpoint/2010/main" val="283540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Enrollment 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sz="1800" dirty="0" smtClean="0">
              <a:solidFill>
                <a:schemeClr val="accent6"/>
              </a:solidFill>
              <a:latin typeface="Century Gothic" panose="020B0502020202020204" pitchFamily="34" charset="0"/>
            </a:endParaRPr>
          </a:p>
          <a:p>
            <a:r>
              <a:rPr lang="en-US" sz="18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In order to participate in the WIOA youth program the following must occur: </a:t>
            </a:r>
          </a:p>
          <a:p>
            <a:pPr lvl="1"/>
            <a:r>
              <a:rPr lang="en-US" sz="14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Eligibility determination </a:t>
            </a:r>
          </a:p>
          <a:p>
            <a:pPr lvl="1"/>
            <a:r>
              <a:rPr lang="en-US" sz="14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Objective assessment </a:t>
            </a:r>
          </a:p>
          <a:p>
            <a:pPr lvl="1"/>
            <a:r>
              <a:rPr lang="en-US" sz="14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Development of the ISS </a:t>
            </a:r>
          </a:p>
          <a:p>
            <a:pPr lvl="1"/>
            <a:r>
              <a:rPr lang="en-US" sz="14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Participation in any of the 14 program elements </a:t>
            </a:r>
            <a:endParaRPr lang="en-US" sz="14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 descr="2017-2018 &lt;strong&gt;Enrollment&lt;/strong&gt; Underway For All Current Student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301" y="3893708"/>
            <a:ext cx="2349354" cy="18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8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Century Gothic"/>
                <a:cs typeface="Arial" panose="020B0604020202020204" pitchFamily="34" charset="0"/>
              </a:rPr>
              <a:t>WIOA Career Pathway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marL="0" lvl="0" indent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CAREER PATHWAY—The term ‘‘career pathway’’ means a combination of rigorous and high-quality education, training, and other </a:t>
            </a:r>
            <a:r>
              <a:rPr lang="en-US" sz="1800" dirty="0" smtClean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support services </a:t>
            </a:r>
            <a:r>
              <a:rPr lang="en-US" sz="1800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that— </a:t>
            </a:r>
          </a:p>
          <a:p>
            <a:pPr marL="569913" lvl="0" indent="-344488" defTabSz="9144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en-US" sz="1800" u="sng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Aligns </a:t>
            </a:r>
            <a:r>
              <a:rPr lang="en-US" sz="1800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with the skill needs of industries; </a:t>
            </a:r>
          </a:p>
          <a:p>
            <a:pPr marL="569913" lvl="0" indent="-344488" defTabSz="9144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Prepares individuals to be successful</a:t>
            </a:r>
            <a:r>
              <a:rPr lang="en-US" sz="1800" u="sng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in </a:t>
            </a:r>
            <a:r>
              <a:rPr lang="en-US" sz="1800" u="sng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education options</a:t>
            </a:r>
            <a:r>
              <a:rPr lang="en-US" sz="1800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;</a:t>
            </a:r>
          </a:p>
          <a:p>
            <a:pPr marL="569913" lvl="0" indent="-344488" defTabSz="9144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en-US" sz="1800" u="sng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Includes counseling </a:t>
            </a:r>
            <a:r>
              <a:rPr lang="en-US" sz="1800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to support education and career goals; </a:t>
            </a:r>
          </a:p>
          <a:p>
            <a:pPr marL="569913" lvl="0" indent="-344488" defTabSz="9144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Includes </a:t>
            </a:r>
            <a:r>
              <a:rPr lang="en-US" sz="1800" u="sng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contextualized learning </a:t>
            </a:r>
            <a:r>
              <a:rPr lang="en-US" sz="1800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within an occupational cluster; </a:t>
            </a:r>
          </a:p>
          <a:p>
            <a:pPr marL="569913" lvl="0" indent="-344488" defTabSz="9144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Organizes education, training, and other services that </a:t>
            </a:r>
            <a:r>
              <a:rPr lang="en-US" sz="1800" u="sng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accelerates education and career advancement</a:t>
            </a:r>
            <a:r>
              <a:rPr lang="en-US" sz="1800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; </a:t>
            </a:r>
          </a:p>
          <a:p>
            <a:pPr marL="569913" lvl="0" indent="-344488" defTabSz="9144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Enables the attainment of a secondary and at least one </a:t>
            </a:r>
            <a:r>
              <a:rPr lang="en-US" sz="1800" u="sng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postsecondary credential</a:t>
            </a:r>
            <a:r>
              <a:rPr lang="en-US" sz="1800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;</a:t>
            </a:r>
          </a:p>
          <a:p>
            <a:pPr marL="569913" lvl="0" indent="-344488" defTabSz="9144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Supports </a:t>
            </a:r>
            <a:r>
              <a:rPr lang="en-US" sz="1800" u="sng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entrance or advancement </a:t>
            </a:r>
            <a:r>
              <a:rPr lang="en-US" sz="1800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within a specific occupation or occupation cluster.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95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9614"/>
            <a:ext cx="7847901" cy="954348"/>
          </a:xfrm>
        </p:spPr>
        <p:txBody>
          <a:bodyPr/>
          <a:lstStyle/>
          <a:p>
            <a:r>
              <a:rPr lang="en-US" sz="2800" dirty="0">
                <a:latin typeface="Century Gothic" panose="020B0502020202020204" pitchFamily="34" charset="0"/>
              </a:rPr>
              <a:t>Career Pathway </a:t>
            </a:r>
            <a:r>
              <a:rPr lang="en-US" sz="2800" dirty="0" smtClean="0">
                <a:latin typeface="Century Gothic" panose="020B0502020202020204" pitchFamily="34" charset="0"/>
              </a:rPr>
              <a:t>Concept </a:t>
            </a:r>
            <a:r>
              <a:rPr lang="en-US" sz="2800" i="1" dirty="0" smtClean="0">
                <a:latin typeface="Century Gothic" panose="020B0502020202020204" pitchFamily="34" charset="0"/>
              </a:rPr>
              <a:t>using a customer centered design approach </a:t>
            </a:r>
            <a:endParaRPr lang="en-US" sz="2800" i="1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12" name="Content Placeholder 6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7004306"/>
              </p:ext>
            </p:extLst>
          </p:nvPr>
        </p:nvGraphicFramePr>
        <p:xfrm>
          <a:off x="645952" y="1568741"/>
          <a:ext cx="5360565" cy="2910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934437" y="3489820"/>
            <a:ext cx="4681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Putting the individuals needs at the center of service delivery.</a:t>
            </a:r>
          </a:p>
        </p:txBody>
      </p:sp>
    </p:spTree>
    <p:extLst>
      <p:ext uri="{BB962C8B-B14F-4D97-AF65-F5344CB8AC3E}">
        <p14:creationId xmlns:p14="http://schemas.microsoft.com/office/powerpoint/2010/main" val="689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Leveraging Partner Programs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50" descr="https://pbs.twimg.com/profile_images/3354951397/e54b27f1625ddd1fe0ae2db159c3cda2.jpeg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8376" y="4745941"/>
            <a:ext cx="1047404" cy="1163782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038" y="4437876"/>
            <a:ext cx="1524000" cy="128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mass commission for the blind lo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2105" y="2410899"/>
            <a:ext cx="1522094" cy="846200"/>
          </a:xfrm>
          <a:prstGeom prst="rect">
            <a:avLst/>
          </a:prstGeom>
        </p:spPr>
      </p:pic>
      <p:pic>
        <p:nvPicPr>
          <p:cNvPr id="9" name="Picture 56" descr="mrc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9740" y="2410899"/>
            <a:ext cx="1735543" cy="805735"/>
          </a:xfrm>
          <a:prstGeom prst="rect">
            <a:avLst/>
          </a:prstGeom>
          <a:noFill/>
        </p:spPr>
      </p:pic>
      <p:pic>
        <p:nvPicPr>
          <p:cNvPr id="10" name="Picture 2" descr="C:\Users\marina.r.zhavoronkov\AppData\Local\Microsoft\Windows\Temporary Internet Files\Content.Outlook\T63J9PZC\MASTER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538" y="1241161"/>
            <a:ext cx="1967089" cy="136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3315908" y="2702908"/>
            <a:ext cx="2417445" cy="224068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altLang="en-US" sz="2500" dirty="0" smtClean="0">
              <a:ln w="0"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altLang="en-US" sz="1000" dirty="0" smtClean="0">
              <a:ln w="0"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400" dirty="0">
              <a:latin typeface="Calibri" panose="020F0502020204030204" pitchFamily="34" charset="0"/>
            </a:endParaRPr>
          </a:p>
        </p:txBody>
      </p:sp>
      <p:pic>
        <p:nvPicPr>
          <p:cNvPr id="23" name="Picture 22" descr="&lt;strong&gt;person&lt;/strong&gt;%20standing%20clipar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610" y="2993779"/>
            <a:ext cx="1084727" cy="165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6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9614"/>
            <a:ext cx="8088923" cy="954348"/>
          </a:xfrm>
        </p:spPr>
        <p:txBody>
          <a:bodyPr/>
          <a:lstStyle/>
          <a:p>
            <a:r>
              <a:rPr lang="en-US" sz="2800" dirty="0">
                <a:latin typeface="Century Gothic" panose="020B0502020202020204" pitchFamily="34" charset="0"/>
              </a:rPr>
              <a:t>Youth Service Delivery Framework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5223"/>
            <a:ext cx="8088922" cy="462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85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entury Gothic" panose="020B0502020202020204" pitchFamily="34" charset="0"/>
              </a:rPr>
              <a:t>Resources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Massachusetts Career Information System </a:t>
            </a:r>
          </a:p>
          <a:p>
            <a:pPr marL="742950" lvl="1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en-US" altLang="en-US" sz="1600" dirty="0">
                <a:solidFill>
                  <a:srgbClr val="7F7F7F"/>
                </a:solidFill>
                <a:latin typeface="Century Gothic"/>
                <a:hlinkClick r:id="rId2"/>
              </a:rPr>
              <a:t>http://www.mass.gov/massworkforce/resources/masscis/</a:t>
            </a:r>
            <a:endParaRPr lang="en-US" altLang="en-US" sz="1600" dirty="0">
              <a:solidFill>
                <a:srgbClr val="7F7F7F"/>
              </a:solidFill>
              <a:latin typeface="Century Gothic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  <a:latin typeface="Century Gothic"/>
              </a:rPr>
              <a:t>Career Ready 101 </a:t>
            </a:r>
          </a:p>
          <a:p>
            <a:pPr marL="742950" lvl="1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en-US" altLang="en-US" sz="1600" dirty="0">
                <a:solidFill>
                  <a:srgbClr val="7F7F7F"/>
                </a:solidFill>
                <a:latin typeface="Century Gothic"/>
                <a:hlinkClick r:id="rId3"/>
              </a:rPr>
              <a:t>http://www.mass.gov/massworkforce/careerready/tools/career-ready-101/</a:t>
            </a:r>
            <a:endParaRPr lang="en-US" altLang="en-US" sz="1600" dirty="0">
              <a:solidFill>
                <a:srgbClr val="7F7F7F"/>
              </a:solidFill>
              <a:latin typeface="Century Gothic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  <a:latin typeface="Century Gothic"/>
              </a:rPr>
              <a:t>Workforce Innovation and Opportunity Act </a:t>
            </a:r>
          </a:p>
          <a:p>
            <a:pPr marL="742950" lvl="1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en-US" altLang="en-US" sz="1600" dirty="0">
                <a:solidFill>
                  <a:srgbClr val="7F7F7F"/>
                </a:solidFill>
                <a:latin typeface="Century Gothic"/>
                <a:hlinkClick r:id="rId4"/>
              </a:rPr>
              <a:t>https://www.congress.gov/bill/113th-congress/house-bill/803/text</a:t>
            </a:r>
            <a:endParaRPr lang="en-US" altLang="en-US" sz="1600" dirty="0">
              <a:solidFill>
                <a:srgbClr val="7F7F7F"/>
              </a:solidFill>
              <a:latin typeface="Century Gothic"/>
            </a:endParaRPr>
          </a:p>
          <a:p>
            <a:pPr marL="342900" lvl="1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  <a:latin typeface="Century Gothic"/>
              </a:rPr>
              <a:t>Workforce Innovation and Opportunity Act: Department of Labor Only – Final Rule </a:t>
            </a:r>
          </a:p>
          <a:p>
            <a:pPr marL="742950" lvl="1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en-US" altLang="en-US" sz="1600" dirty="0">
                <a:solidFill>
                  <a:srgbClr val="7F7F7F"/>
                </a:solidFill>
                <a:latin typeface="Century Gothic"/>
                <a:hlinkClick r:id="rId5"/>
              </a:rPr>
              <a:t>https://www.gpo.gov/fdsys/pkg/FR-2016-08-19/pdf/2016-15975.pdf</a:t>
            </a:r>
            <a:endParaRPr lang="en-US" altLang="en-US" sz="1600" dirty="0">
              <a:solidFill>
                <a:srgbClr val="7F7F7F"/>
              </a:solidFill>
              <a:latin typeface="Century Gothic"/>
            </a:endParaRPr>
          </a:p>
          <a:p>
            <a:pPr marL="342900" lvl="1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  <a:latin typeface="Century Gothic"/>
              </a:rPr>
              <a:t>Department of Labor TEGL 10-16 Performance Accountability</a:t>
            </a:r>
            <a:endParaRPr lang="en-US" altLang="en-US" sz="1600" dirty="0">
              <a:solidFill>
                <a:srgbClr val="7F7F7F"/>
              </a:solidFill>
              <a:latin typeface="Century Gothic"/>
            </a:endParaRPr>
          </a:p>
          <a:p>
            <a:pPr marL="742950" lvl="1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en-US" altLang="en-US" sz="1600" dirty="0">
                <a:solidFill>
                  <a:srgbClr val="0070C0"/>
                </a:solidFill>
                <a:latin typeface="Century Gothic"/>
              </a:rPr>
              <a:t>https://wdr.doleta.gov/directives/corr_doc.cfm?DOCN=8226</a:t>
            </a:r>
          </a:p>
          <a:p>
            <a:pPr marL="342900" lvl="1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  <a:latin typeface="Century Gothic"/>
              </a:rPr>
              <a:t>Department of Career Services Youth Program Resource Page</a:t>
            </a:r>
          </a:p>
          <a:p>
            <a:pPr marL="742950" lvl="2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altLang="en-US" sz="1600" dirty="0">
                <a:solidFill>
                  <a:srgbClr val="7F7F7F"/>
                </a:solidFill>
                <a:latin typeface="Century Gothic"/>
                <a:hlinkClick r:id="rId6"/>
              </a:rPr>
              <a:t>http://www.mass.gov/massworkforce/programs/youth/</a:t>
            </a:r>
            <a:endParaRPr lang="en-US" altLang="en-US" sz="1600" dirty="0">
              <a:solidFill>
                <a:srgbClr val="7F7F7F"/>
              </a:solidFill>
              <a:latin typeface="Century Gothic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52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9614"/>
            <a:ext cx="8477075" cy="954348"/>
          </a:xfrm>
        </p:spPr>
        <p:txBody>
          <a:bodyPr/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Importance of the Workforce Innovation and Opportunity Act (WIOA) 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WIOA </a:t>
            </a:r>
            <a:r>
              <a:rPr lang="en-US" sz="1800" dirty="0">
                <a:solidFill>
                  <a:schemeClr val="accent6"/>
                </a:solidFill>
                <a:latin typeface="Century Gothic" panose="020B0502020202020204" pitchFamily="34" charset="0"/>
              </a:rPr>
              <a:t>increases access to opportunities for employment, education, training, and support services to individuals, particularly those with barriers to succeed in the labor force</a:t>
            </a:r>
            <a:r>
              <a:rPr lang="en-US" sz="18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accent6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WIOA provides funding for local areas to offer programs </a:t>
            </a:r>
            <a:r>
              <a:rPr lang="en-US" sz="1800" dirty="0">
                <a:solidFill>
                  <a:schemeClr val="accent6"/>
                </a:solidFill>
                <a:latin typeface="Century Gothic" panose="020B0502020202020204" pitchFamily="34" charset="0"/>
              </a:rPr>
              <a:t>for in-school and out-of-school youth that provide a pathway to a GED, </a:t>
            </a:r>
            <a:r>
              <a:rPr lang="en-US" sz="180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HiSET</a:t>
            </a:r>
            <a:r>
              <a:rPr lang="en-US" sz="1800" dirty="0">
                <a:solidFill>
                  <a:schemeClr val="accent6"/>
                </a:solidFill>
                <a:latin typeface="Century Gothic" panose="020B0502020202020204" pitchFamily="34" charset="0"/>
              </a:rPr>
              <a:t>, high school diploma, higher education, industry-recognized training, and a career. </a:t>
            </a:r>
          </a:p>
          <a:p>
            <a:pPr marL="0" indent="0">
              <a:buNone/>
            </a:pPr>
            <a:endParaRPr lang="en-US" sz="18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070" y="4582835"/>
            <a:ext cx="2510940" cy="86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96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cap="small" dirty="0">
                <a:latin typeface="Century Gothic" panose="020B0502020202020204" pitchFamily="34" charset="0"/>
              </a:rPr>
              <a:t>Out of School Youth Eligibility</a:t>
            </a:r>
            <a:endParaRPr lang="en-US" sz="2800" cap="small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altLang="en-US" sz="1400" dirty="0" smtClean="0">
                <a:solidFill>
                  <a:prstClr val="black"/>
                </a:solidFill>
                <a:latin typeface="Century Gothic"/>
              </a:rPr>
              <a:t>US Citizenship</a:t>
            </a: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/ Work Eligible and Selective Service Compliance AND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Not Attending School 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16 - 24 years at the time of enrollment AND,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One or more of the following:</a:t>
            </a:r>
          </a:p>
          <a:p>
            <a:pPr marL="800100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School dropout</a:t>
            </a:r>
          </a:p>
          <a:p>
            <a:pPr marL="800100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Within the age of compulsory </a:t>
            </a:r>
            <a:r>
              <a:rPr lang="en-US" altLang="en-US" sz="1400" dirty="0" smtClean="0">
                <a:solidFill>
                  <a:prstClr val="black"/>
                </a:solidFill>
                <a:latin typeface="Century Gothic"/>
              </a:rPr>
              <a:t>school* </a:t>
            </a: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attendance, but has not attended school for at least the most recent complete school year calendar </a:t>
            </a:r>
            <a:r>
              <a:rPr lang="en-US" altLang="en-US" sz="1400" dirty="0" smtClean="0">
                <a:solidFill>
                  <a:prstClr val="black"/>
                </a:solidFill>
                <a:latin typeface="Century Gothic"/>
              </a:rPr>
              <a:t>quarter </a:t>
            </a:r>
            <a:r>
              <a:rPr lang="en-US" altLang="en-US" sz="2000" b="1" dirty="0" smtClean="0">
                <a:solidFill>
                  <a:prstClr val="black"/>
                </a:solidFill>
                <a:latin typeface="Century Gothic"/>
              </a:rPr>
              <a:t> </a:t>
            </a:r>
            <a:endParaRPr lang="en-US" altLang="en-US" sz="2000" b="1" dirty="0">
              <a:solidFill>
                <a:prstClr val="black"/>
              </a:solidFill>
              <a:latin typeface="Century Gothic"/>
            </a:endParaRPr>
          </a:p>
          <a:p>
            <a:pPr marL="800100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HS Grad/</a:t>
            </a:r>
            <a:r>
              <a:rPr lang="en-US" altLang="en-US" sz="1400" dirty="0" err="1">
                <a:solidFill>
                  <a:prstClr val="black"/>
                </a:solidFill>
                <a:latin typeface="Century Gothic"/>
              </a:rPr>
              <a:t>HiSET</a:t>
            </a: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 who is </a:t>
            </a:r>
            <a:r>
              <a:rPr lang="en-US" altLang="en-US" sz="1400" i="1" u="sng" dirty="0">
                <a:solidFill>
                  <a:prstClr val="black"/>
                </a:solidFill>
                <a:latin typeface="Century Gothic"/>
              </a:rPr>
              <a:t>low-income</a:t>
            </a: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 and basic skills deficient or an English language learner </a:t>
            </a:r>
          </a:p>
          <a:p>
            <a:pPr marL="800100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An offender </a:t>
            </a:r>
            <a:r>
              <a:rPr lang="en-US" altLang="en-US" sz="2000" b="1" dirty="0">
                <a:solidFill>
                  <a:prstClr val="black"/>
                </a:solidFill>
                <a:latin typeface="Century Gothic"/>
              </a:rPr>
              <a:t> </a:t>
            </a:r>
            <a:endParaRPr lang="en-US" altLang="en-US" sz="1400" dirty="0">
              <a:solidFill>
                <a:prstClr val="black"/>
              </a:solidFill>
              <a:latin typeface="Century Gothic"/>
            </a:endParaRPr>
          </a:p>
          <a:p>
            <a:pPr marL="800100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Homeless individual, a homeless child or youth, or a runaway</a:t>
            </a:r>
          </a:p>
          <a:p>
            <a:pPr marL="800100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In foster care or has aged out of the foster care system</a:t>
            </a:r>
          </a:p>
          <a:p>
            <a:pPr marL="800100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Pregnant or parenting</a:t>
            </a:r>
          </a:p>
          <a:p>
            <a:pPr marL="800100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An individual with a disability  </a:t>
            </a:r>
            <a:r>
              <a:rPr lang="en-US" altLang="en-US" sz="1200" i="1" dirty="0">
                <a:solidFill>
                  <a:prstClr val="black"/>
                </a:solidFill>
                <a:latin typeface="Century Gothic"/>
              </a:rPr>
              <a:t> </a:t>
            </a:r>
          </a:p>
          <a:p>
            <a:pPr marL="800100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sz="1400" i="1" u="sng" dirty="0">
                <a:solidFill>
                  <a:prstClr val="black"/>
                </a:solidFill>
                <a:latin typeface="Century Gothic"/>
              </a:rPr>
              <a:t>Low-income</a:t>
            </a: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 individual who requires additional assistance to enter or complete an educational program or to secure or hold </a:t>
            </a:r>
            <a:r>
              <a:rPr lang="en-US" altLang="en-US" sz="1400" dirty="0" smtClean="0">
                <a:solidFill>
                  <a:prstClr val="black"/>
                </a:solidFill>
                <a:latin typeface="Century Gothic"/>
              </a:rPr>
              <a:t>employment</a:t>
            </a:r>
          </a:p>
          <a:p>
            <a:pPr marL="457200" lvl="1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1400" dirty="0" smtClean="0">
                <a:solidFill>
                  <a:prstClr val="black"/>
                </a:solidFill>
                <a:latin typeface="Century Gothic"/>
              </a:rPr>
              <a:t>* </a:t>
            </a:r>
            <a:r>
              <a:rPr lang="en-US" altLang="en-US" sz="1000" dirty="0" smtClean="0">
                <a:solidFill>
                  <a:prstClr val="black"/>
                </a:solidFill>
                <a:latin typeface="Century Gothic"/>
              </a:rPr>
              <a:t>Compulsory school age in Massachusetts in between the ages of 6-16. </a:t>
            </a:r>
            <a:endParaRPr lang="en-US" altLang="en-US" sz="1000" dirty="0">
              <a:solidFill>
                <a:prstClr val="black"/>
              </a:solidFill>
              <a:latin typeface="Century Gothic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6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entury Gothic" panose="020B0502020202020204" pitchFamily="34" charset="0"/>
              </a:rPr>
              <a:t>When is low-income </a:t>
            </a:r>
            <a:r>
              <a:rPr lang="en-US" sz="2800" b="1" u="sng" dirty="0">
                <a:latin typeface="Century Gothic" panose="020B0502020202020204" pitchFamily="34" charset="0"/>
              </a:rPr>
              <a:t>not</a:t>
            </a:r>
            <a:r>
              <a:rPr lang="en-US" sz="2800" dirty="0">
                <a:latin typeface="Century Gothic" panose="020B0502020202020204" pitchFamily="34" charset="0"/>
              </a:rPr>
              <a:t> an eligibility criteria for OSY?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entury Gothic"/>
              </a:rPr>
              <a:t>OSY are </a:t>
            </a:r>
            <a:r>
              <a:rPr lang="en-US" sz="1400" u="sng" dirty="0">
                <a:solidFill>
                  <a:prstClr val="black"/>
                </a:solidFill>
                <a:latin typeface="Century Gothic"/>
              </a:rPr>
              <a:t>not required </a:t>
            </a:r>
            <a:r>
              <a:rPr lang="en-US" sz="1400" dirty="0">
                <a:solidFill>
                  <a:prstClr val="black"/>
                </a:solidFill>
                <a:latin typeface="Century Gothic"/>
              </a:rPr>
              <a:t>to be low-income if they are:  a US citizen/ work eligible, not attending school, 16- 24 years old and meet one or more of the following criteria: </a:t>
            </a:r>
          </a:p>
          <a:p>
            <a:pPr marL="800100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endParaRPr lang="en-US" altLang="en-US" sz="1400" dirty="0">
              <a:solidFill>
                <a:prstClr val="black"/>
              </a:solidFill>
              <a:latin typeface="Century Gothic"/>
            </a:endParaRPr>
          </a:p>
          <a:p>
            <a:pPr marL="742950" lvl="1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School dropout</a:t>
            </a:r>
          </a:p>
          <a:p>
            <a:pPr marL="742950" lvl="1" indent="-285750" defTabSz="914400" fontAlgn="base">
              <a:lnSpc>
                <a:spcPts val="168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Within the age of compulsory school attendance, but has not attended school for at least the most recent complete school year calendar quarter </a:t>
            </a:r>
          </a:p>
          <a:p>
            <a:pPr marL="742950" lvl="1" indent="-285750" defTabSz="914400" fontAlgn="base">
              <a:lnSpc>
                <a:spcPts val="168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An offender </a:t>
            </a:r>
            <a:r>
              <a:rPr lang="en-US" altLang="en-US" sz="1400" b="1" dirty="0">
                <a:solidFill>
                  <a:prstClr val="black"/>
                </a:solidFill>
                <a:latin typeface="Century Gothic"/>
              </a:rPr>
              <a:t> </a:t>
            </a:r>
            <a:endParaRPr lang="en-US" altLang="en-US" sz="1400" dirty="0">
              <a:solidFill>
                <a:prstClr val="black"/>
              </a:solidFill>
              <a:latin typeface="Century Gothic"/>
            </a:endParaRPr>
          </a:p>
          <a:p>
            <a:pPr marL="742950" lvl="1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Homeless individual, a homeless child or youth, or a runaway</a:t>
            </a:r>
          </a:p>
          <a:p>
            <a:pPr marL="742950" lvl="1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In foster care or has aged out of the foster care system</a:t>
            </a:r>
          </a:p>
          <a:p>
            <a:pPr marL="742950" lvl="1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Pregnant or parenting</a:t>
            </a:r>
          </a:p>
          <a:p>
            <a:pPr marL="742950" lvl="1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An individual with a disability  </a:t>
            </a:r>
            <a:r>
              <a:rPr lang="en-US" altLang="en-US" sz="1400" i="1" dirty="0">
                <a:solidFill>
                  <a:prstClr val="black"/>
                </a:solidFill>
                <a:latin typeface="Century Gothic"/>
              </a:rPr>
              <a:t> </a:t>
            </a:r>
            <a:endParaRPr lang="en-US" altLang="en-US" sz="1400" dirty="0">
              <a:solidFill>
                <a:prstClr val="black"/>
              </a:solidFill>
              <a:latin typeface="Century Gothic"/>
            </a:endParaRPr>
          </a:p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endParaRPr lang="en-US" altLang="en-US" sz="1400" dirty="0">
              <a:solidFill>
                <a:prstClr val="black"/>
              </a:solidFill>
              <a:latin typeface="Century Gothic"/>
            </a:endParaRPr>
          </a:p>
          <a:p>
            <a:pPr marL="0" lv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Examples:</a:t>
            </a:r>
          </a:p>
          <a:p>
            <a:pPr marL="0" lv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altLang="en-US" sz="1400" dirty="0">
              <a:solidFill>
                <a:prstClr val="black"/>
              </a:solidFill>
              <a:latin typeface="Century Gothic"/>
            </a:endParaRPr>
          </a:p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A high school dropout. 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A high school graduate that has a disability.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A HISET recipient that is an offender. 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A </a:t>
            </a:r>
            <a:r>
              <a:rPr lang="en-US" altLang="en-US" sz="1400" dirty="0" err="1">
                <a:solidFill>
                  <a:prstClr val="black"/>
                </a:solidFill>
                <a:latin typeface="Century Gothic"/>
              </a:rPr>
              <a:t>HiSET</a:t>
            </a: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 recipient that is a pregnant or a parent.   	</a:t>
            </a:r>
          </a:p>
          <a:p>
            <a:pPr marL="0" lv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			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When </a:t>
            </a:r>
            <a:r>
              <a:rPr lang="en-US" sz="28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is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low-income an eligibility criteria for OSY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?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/>
              </a:rPr>
              <a:t>OSY </a:t>
            </a:r>
            <a:r>
              <a:rPr lang="en-US" sz="1600" u="sng" dirty="0">
                <a:solidFill>
                  <a:prstClr val="black"/>
                </a:solidFill>
                <a:latin typeface="Century Gothic"/>
              </a:rPr>
              <a:t>are</a:t>
            </a:r>
            <a:r>
              <a:rPr lang="en-US" sz="1600" dirty="0">
                <a:solidFill>
                  <a:prstClr val="black"/>
                </a:solidFill>
                <a:latin typeface="Century Gothic"/>
              </a:rPr>
              <a:t> required to be </a:t>
            </a:r>
            <a:r>
              <a:rPr lang="en-US" sz="1600" u="sng" dirty="0">
                <a:solidFill>
                  <a:prstClr val="black"/>
                </a:solidFill>
                <a:latin typeface="Century Gothic"/>
              </a:rPr>
              <a:t>low-income</a:t>
            </a:r>
            <a:r>
              <a:rPr lang="en-US" sz="1600" dirty="0">
                <a:solidFill>
                  <a:prstClr val="black"/>
                </a:solidFill>
                <a:latin typeface="Century Gothic"/>
              </a:rPr>
              <a:t> if they are:  a US citizen/ work eligible, not attending school, 16- 24 years old meets one of the following criteria: </a:t>
            </a: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Century Gothic"/>
            </a:endParaRPr>
          </a:p>
          <a:p>
            <a:pPr marL="742950" lvl="1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en-US" sz="1600" dirty="0">
                <a:solidFill>
                  <a:prstClr val="black"/>
                </a:solidFill>
                <a:latin typeface="Century Gothic"/>
              </a:rPr>
              <a:t>HS Grad/</a:t>
            </a:r>
            <a:r>
              <a:rPr lang="en-US" sz="1600" dirty="0" err="1">
                <a:solidFill>
                  <a:prstClr val="black"/>
                </a:solidFill>
                <a:latin typeface="Century Gothic"/>
              </a:rPr>
              <a:t>HiSET</a:t>
            </a:r>
            <a:r>
              <a:rPr lang="en-US" sz="1600" dirty="0">
                <a:solidFill>
                  <a:prstClr val="black"/>
                </a:solidFill>
                <a:latin typeface="Century Gothic"/>
              </a:rPr>
              <a:t> and basic skills deficient or an English language learner</a:t>
            </a:r>
          </a:p>
          <a:p>
            <a:pPr marL="742950" lvl="1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endParaRPr lang="en-US" sz="1600" dirty="0">
              <a:solidFill>
                <a:prstClr val="black"/>
              </a:solidFill>
              <a:latin typeface="Century Gothic"/>
            </a:endParaRPr>
          </a:p>
          <a:p>
            <a:pPr marL="742950" lvl="1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en-US" sz="1600" dirty="0">
                <a:solidFill>
                  <a:prstClr val="black"/>
                </a:solidFill>
                <a:latin typeface="Century Gothic"/>
              </a:rPr>
              <a:t>Individual who requires additional assistance to enter or complete an educational program or to secure or hold employment</a:t>
            </a:r>
          </a:p>
          <a:p>
            <a:pPr marL="914400" lvl="2" indent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sz="1200" dirty="0">
              <a:solidFill>
                <a:prstClr val="black"/>
              </a:solidFill>
              <a:latin typeface="Century Gothic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endParaRPr lang="en-US" sz="1400" dirty="0">
              <a:solidFill>
                <a:prstClr val="black"/>
              </a:solidFill>
              <a:latin typeface="Century Gothic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sz="1400" dirty="0">
                <a:solidFill>
                  <a:prstClr val="black"/>
                </a:solidFill>
                <a:latin typeface="Century Gothic"/>
              </a:rPr>
              <a:t>Examples: </a:t>
            </a: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sz="1400" dirty="0">
                <a:solidFill>
                  <a:prstClr val="black"/>
                </a:solidFill>
                <a:latin typeface="Century Gothic"/>
              </a:rPr>
              <a:t>A high school graduate that is basic skills deficient and does not have any of the other 7 OSY barriers.  	</a:t>
            </a: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endParaRPr lang="en-US" sz="1400" dirty="0">
              <a:solidFill>
                <a:prstClr val="black"/>
              </a:solidFill>
              <a:latin typeface="Century Gothic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sz="1400" dirty="0">
                <a:solidFill>
                  <a:prstClr val="black"/>
                </a:solidFill>
                <a:latin typeface="Century Gothic"/>
              </a:rPr>
              <a:t>A </a:t>
            </a:r>
            <a:r>
              <a:rPr lang="en-US" sz="1400" dirty="0" err="1">
                <a:solidFill>
                  <a:prstClr val="black"/>
                </a:solidFill>
                <a:latin typeface="Century Gothic"/>
              </a:rPr>
              <a:t>HiSET</a:t>
            </a:r>
            <a:r>
              <a:rPr lang="en-US" sz="1400" dirty="0">
                <a:solidFill>
                  <a:prstClr val="black"/>
                </a:solidFill>
                <a:latin typeface="Century Gothic"/>
              </a:rPr>
              <a:t> recipient that is an English language learner and does not have any of the other 7 OSY barriers. </a:t>
            </a: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endParaRPr lang="en-US" sz="1400" dirty="0">
              <a:solidFill>
                <a:prstClr val="black"/>
              </a:solidFill>
              <a:latin typeface="Century Gothic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sz="1400" dirty="0">
                <a:solidFill>
                  <a:prstClr val="black"/>
                </a:solidFill>
                <a:latin typeface="Century Gothic"/>
              </a:rPr>
              <a:t>A high school graduate or a </a:t>
            </a:r>
            <a:r>
              <a:rPr lang="en-US" sz="1400" dirty="0" err="1">
                <a:solidFill>
                  <a:prstClr val="black"/>
                </a:solidFill>
                <a:latin typeface="Century Gothic"/>
              </a:rPr>
              <a:t>HiSET</a:t>
            </a:r>
            <a:r>
              <a:rPr lang="en-US" sz="1400" dirty="0">
                <a:solidFill>
                  <a:prstClr val="black"/>
                </a:solidFill>
                <a:latin typeface="Century Gothic"/>
              </a:rPr>
              <a:t> recipient that is not basic skills deficient or an English language learner, and does not have any of the other 7 OSY barriers but meets the locally defined definition of a youth requiring additional assistance.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 Gothic" panose="020B0502020202020204" pitchFamily="34" charset="0"/>
              </a:rPr>
              <a:t>In School Youth Eligibility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altLang="en-US" sz="1400" dirty="0" smtClean="0">
                <a:solidFill>
                  <a:prstClr val="black"/>
                </a:solidFill>
                <a:latin typeface="Century Gothic"/>
              </a:rPr>
              <a:t>US Citizenship/Work </a:t>
            </a: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Eligible and Selective Service Compliance AND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In School AND 14 – 21 years old 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altLang="en-US" sz="1400" u="sng" dirty="0">
                <a:solidFill>
                  <a:prstClr val="black"/>
                </a:solidFill>
                <a:latin typeface="Century Gothic"/>
              </a:rPr>
              <a:t>Low Income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Attending School 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One or more of the following:</a:t>
            </a:r>
          </a:p>
          <a:p>
            <a:pPr marL="800100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Basic skills deficient</a:t>
            </a:r>
          </a:p>
          <a:p>
            <a:pPr marL="800100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English language learner</a:t>
            </a:r>
          </a:p>
          <a:p>
            <a:pPr marL="800100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An offender</a:t>
            </a:r>
          </a:p>
          <a:p>
            <a:pPr marL="800100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Homeless individual, a homeless child or youth, or a runaway</a:t>
            </a:r>
          </a:p>
          <a:p>
            <a:pPr marL="800100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In foster care or has aged out of the foster care system</a:t>
            </a:r>
          </a:p>
          <a:p>
            <a:pPr marL="800100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Pregnant or parenting</a:t>
            </a:r>
          </a:p>
          <a:p>
            <a:pPr marL="800100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Individual with a Disability </a:t>
            </a:r>
          </a:p>
          <a:p>
            <a:pPr marL="800100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Requires additional assistance to enter or </a:t>
            </a:r>
            <a:br>
              <a:rPr lang="en-US" altLang="en-US" sz="1600" dirty="0">
                <a:solidFill>
                  <a:prstClr val="black"/>
                </a:solidFill>
                <a:latin typeface="Century Gothic"/>
              </a:rPr>
            </a:b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complete an educational program or to secure or hold employment</a:t>
            </a:r>
          </a:p>
          <a:p>
            <a:pPr marL="1143000" lvl="2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(</a:t>
            </a:r>
            <a:r>
              <a:rPr lang="en-US" altLang="en-US" sz="1600" i="1" dirty="0">
                <a:solidFill>
                  <a:prstClr val="black"/>
                </a:solidFill>
                <a:latin typeface="Century Gothic"/>
              </a:rPr>
              <a:t>not more than 5% allowed</a:t>
            </a: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 using this item)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2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 Gothic" panose="020B0502020202020204" pitchFamily="34" charset="0"/>
              </a:rPr>
              <a:t>What is Low Income for WIOA?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A WIOA </a:t>
            </a:r>
            <a:r>
              <a:rPr lang="en-US" altLang="en-US" sz="1600" dirty="0" smtClean="0">
                <a:solidFill>
                  <a:prstClr val="black"/>
                </a:solidFill>
                <a:latin typeface="Century Gothic"/>
              </a:rPr>
              <a:t>youth </a:t>
            </a: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participant will be considered </a:t>
            </a:r>
            <a:r>
              <a:rPr lang="en-US" altLang="en-US" sz="1600" u="sng" dirty="0">
                <a:solidFill>
                  <a:prstClr val="black"/>
                </a:solidFill>
                <a:latin typeface="Century Gothic"/>
              </a:rPr>
              <a:t>Low Income </a:t>
            </a: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if any of the following are true</a:t>
            </a:r>
            <a:r>
              <a:rPr lang="en-US" altLang="en-US" sz="1600" dirty="0" smtClean="0">
                <a:solidFill>
                  <a:prstClr val="black"/>
                </a:solidFill>
                <a:latin typeface="Century Gothic"/>
              </a:rPr>
              <a:t>:</a:t>
            </a:r>
            <a:endParaRPr lang="en-US" altLang="en-US" sz="1600" dirty="0">
              <a:solidFill>
                <a:prstClr val="black"/>
              </a:solidFill>
              <a:latin typeface="Century Gothic"/>
            </a:endParaRPr>
          </a:p>
          <a:p>
            <a:pPr marL="742950" lvl="1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They are receiving public assistance (TAFDC, EAEDC, SNAP, SSI</a:t>
            </a:r>
            <a:r>
              <a:rPr lang="en-US" altLang="en-US" sz="1600" dirty="0" smtClean="0">
                <a:solidFill>
                  <a:prstClr val="black"/>
                </a:solidFill>
                <a:latin typeface="Century Gothic"/>
              </a:rPr>
              <a:t>)</a:t>
            </a:r>
          </a:p>
          <a:p>
            <a:pPr marL="742950" lvl="1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endParaRPr lang="en-US" altLang="en-US" sz="1600" dirty="0">
              <a:solidFill>
                <a:prstClr val="black"/>
              </a:solidFill>
              <a:latin typeface="Century Gothic"/>
            </a:endParaRPr>
          </a:p>
          <a:p>
            <a:pPr marL="742950" lvl="1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Their family income is at or below 70% of the Lower Living Standard (LLS)</a:t>
            </a:r>
          </a:p>
          <a:p>
            <a:pPr marL="1143000" lvl="2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(or below Poverty Line for family of one (1</a:t>
            </a:r>
            <a:r>
              <a:rPr lang="en-US" altLang="en-US" sz="1600" dirty="0" smtClean="0">
                <a:solidFill>
                  <a:prstClr val="black"/>
                </a:solidFill>
                <a:latin typeface="Century Gothic"/>
              </a:rPr>
              <a:t>))</a:t>
            </a:r>
          </a:p>
          <a:p>
            <a:pPr marL="1143000" lvl="2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endParaRPr lang="en-US" altLang="en-US" sz="1600" dirty="0">
              <a:solidFill>
                <a:prstClr val="black"/>
              </a:solidFill>
              <a:latin typeface="Century Gothic"/>
            </a:endParaRPr>
          </a:p>
          <a:p>
            <a:pPr marL="742950" lvl="1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They reside in a </a:t>
            </a:r>
            <a:r>
              <a:rPr lang="en-US" altLang="en-US" sz="1600" i="1" dirty="0">
                <a:solidFill>
                  <a:prstClr val="black"/>
                </a:solidFill>
                <a:latin typeface="Century Gothic"/>
              </a:rPr>
              <a:t>High Poverty Area </a:t>
            </a:r>
            <a:endParaRPr lang="en-US" altLang="en-US" sz="1600" i="1" dirty="0" smtClean="0">
              <a:solidFill>
                <a:prstClr val="black"/>
              </a:solidFill>
              <a:latin typeface="Century Gothic"/>
            </a:endParaRPr>
          </a:p>
          <a:p>
            <a:pPr marL="742950" lvl="1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endParaRPr lang="en-US" altLang="en-US" sz="1600" i="1" dirty="0">
              <a:solidFill>
                <a:prstClr val="black"/>
              </a:solidFill>
              <a:latin typeface="Century Gothic"/>
            </a:endParaRPr>
          </a:p>
          <a:p>
            <a:pPr marL="742950" lvl="1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They have any of the following barriers: </a:t>
            </a:r>
          </a:p>
          <a:p>
            <a:pPr marL="1143000" lvl="2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Homeless/Runaway (as defined in McKinney Act)</a:t>
            </a:r>
          </a:p>
          <a:p>
            <a:pPr marL="1143000" lvl="2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Foster </a:t>
            </a:r>
            <a:r>
              <a:rPr lang="en-US" altLang="en-US" sz="1600" dirty="0" smtClean="0">
                <a:solidFill>
                  <a:prstClr val="black"/>
                </a:solidFill>
                <a:latin typeface="Century Gothic"/>
              </a:rPr>
              <a:t>Care</a:t>
            </a:r>
          </a:p>
          <a:p>
            <a:pPr marL="1143000" lvl="2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endParaRPr lang="en-US" altLang="en-US" sz="1600" dirty="0">
              <a:solidFill>
                <a:prstClr val="black"/>
              </a:solidFill>
              <a:latin typeface="Century Gothic"/>
            </a:endParaRPr>
          </a:p>
          <a:p>
            <a:pPr marL="742950" lvl="1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They are </a:t>
            </a:r>
            <a:r>
              <a:rPr lang="en-US" altLang="en-US" sz="1600" b="1" i="1" dirty="0">
                <a:solidFill>
                  <a:prstClr val="black"/>
                </a:solidFill>
                <a:latin typeface="Century Gothic"/>
              </a:rPr>
              <a:t>in school </a:t>
            </a: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and on a free or reduced lunch program  </a:t>
            </a:r>
            <a:endParaRPr lang="en-US" altLang="en-US" sz="2000" b="1" dirty="0">
              <a:solidFill>
                <a:prstClr val="black"/>
              </a:solidFill>
              <a:latin typeface="Century Gothic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7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Low-Income status </a:t>
            </a:r>
            <a:r>
              <a:rPr lang="en-US" sz="2400" dirty="0">
                <a:latin typeface="Century Gothic" panose="020B0502020202020204" pitchFamily="34" charset="0"/>
              </a:rPr>
              <a:t>for </a:t>
            </a:r>
            <a:r>
              <a:rPr lang="en-US" sz="2400" dirty="0" smtClean="0">
                <a:latin typeface="Century Gothic" panose="020B0502020202020204" pitchFamily="34" charset="0"/>
              </a:rPr>
              <a:t>can also be determined by the following: 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endParaRPr lang="en-US" sz="1600" dirty="0" smtClean="0">
              <a:solidFill>
                <a:prstClr val="black"/>
              </a:solidFill>
              <a:latin typeface="Century Gothic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entury Gothic"/>
              </a:rPr>
              <a:t>Free </a:t>
            </a:r>
            <a:r>
              <a:rPr lang="en-US" sz="1600" dirty="0">
                <a:solidFill>
                  <a:prstClr val="black"/>
                </a:solidFill>
                <a:latin typeface="Century Gothic"/>
              </a:rPr>
              <a:t>and Reduced Price Lunch – Richard B. Russell National School Lunch Act </a:t>
            </a:r>
          </a:p>
          <a:p>
            <a:pPr marL="742950" lvl="1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latin typeface="Century Gothic"/>
              </a:rPr>
              <a:t>	ISY Only  </a:t>
            </a:r>
          </a:p>
          <a:p>
            <a:pPr marL="742950" lvl="1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latin typeface="Century Gothic"/>
              </a:rPr>
              <a:t>   ISY that attend a designated low-income school do not </a:t>
            </a:r>
            <a:r>
              <a:rPr lang="en-US" sz="1600" dirty="0" smtClean="0">
                <a:solidFill>
                  <a:prstClr val="black"/>
                </a:solidFill>
                <a:latin typeface="Century Gothic"/>
              </a:rPr>
              <a:t>      	automatically </a:t>
            </a:r>
            <a:r>
              <a:rPr lang="en-US" sz="1600" dirty="0">
                <a:solidFill>
                  <a:prstClr val="black"/>
                </a:solidFill>
                <a:latin typeface="Century Gothic"/>
              </a:rPr>
              <a:t>qualify as low-income </a:t>
            </a:r>
          </a:p>
          <a:p>
            <a:pPr marL="1600200" lvl="3" indent="-2286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latin typeface="Century Gothic"/>
              </a:rPr>
              <a:t>(Community Eligibility Provision)     </a:t>
            </a:r>
          </a:p>
          <a:p>
            <a:pPr marL="1600200" lvl="3" indent="-2286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endParaRPr lang="en-US" sz="1600" dirty="0">
              <a:solidFill>
                <a:prstClr val="black"/>
              </a:solidFill>
              <a:latin typeface="Century Gothic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/>
              </a:rPr>
              <a:t>High Poverty </a:t>
            </a:r>
            <a:r>
              <a:rPr lang="en-US" sz="1600" dirty="0" smtClean="0">
                <a:solidFill>
                  <a:prstClr val="black"/>
                </a:solidFill>
                <a:latin typeface="Century Gothic"/>
              </a:rPr>
              <a:t>Area </a:t>
            </a:r>
          </a:p>
          <a:p>
            <a:pPr marL="1143000" lvl="2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prstClr val="black"/>
                </a:solidFill>
                <a:latin typeface="Century Gothic"/>
              </a:rPr>
              <a:t>ISY and OSY </a:t>
            </a:r>
          </a:p>
          <a:p>
            <a:pPr marL="1143000" lvl="2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prstClr val="black"/>
                </a:solidFill>
                <a:latin typeface="Century Gothic"/>
              </a:rPr>
              <a:t>Poverty rate of 25 percent – </a:t>
            </a:r>
            <a:r>
              <a:rPr lang="en-US" sz="1600" i="1" dirty="0" smtClean="0">
                <a:solidFill>
                  <a:prstClr val="black"/>
                </a:solidFill>
                <a:latin typeface="Century Gothic"/>
              </a:rPr>
              <a:t>where at least 25 percent of the </a:t>
            </a:r>
            <a:r>
              <a:rPr lang="en-US" sz="1600" i="1" dirty="0" smtClean="0">
                <a:solidFill>
                  <a:prstClr val="black"/>
                </a:solidFill>
                <a:latin typeface="Century Gothic"/>
              </a:rPr>
              <a:t>residents </a:t>
            </a:r>
            <a:r>
              <a:rPr lang="en-US" sz="1600" i="1" dirty="0" smtClean="0">
                <a:solidFill>
                  <a:prstClr val="black"/>
                </a:solidFill>
                <a:latin typeface="Century Gothic"/>
              </a:rPr>
              <a:t>are economically disadvantaged.</a:t>
            </a:r>
            <a:r>
              <a:rPr lang="en-US" sz="1600" dirty="0" smtClean="0">
                <a:solidFill>
                  <a:prstClr val="black"/>
                </a:solidFill>
                <a:latin typeface="Century Gothic"/>
              </a:rPr>
              <a:t>  </a:t>
            </a:r>
            <a:endParaRPr lang="en-US" sz="1600" b="1" dirty="0">
              <a:solidFill>
                <a:prstClr val="black"/>
              </a:solidFill>
              <a:latin typeface="Century Gothic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sz="1400" dirty="0" smtClean="0">
              <a:solidFill>
                <a:srgbClr val="7F7F7F"/>
              </a:solidFill>
              <a:latin typeface="Century Gothic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sz="1400" dirty="0">
              <a:solidFill>
                <a:srgbClr val="7F7F7F"/>
              </a:solidFill>
              <a:latin typeface="Century Gothic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sz="1400" dirty="0">
                <a:solidFill>
                  <a:srgbClr val="7F7F7F"/>
                </a:solidFill>
                <a:latin typeface="Century Gothic"/>
                <a:hlinkClick r:id="rId2"/>
              </a:rPr>
              <a:t>* Poverty Threshold Census Tract Database </a:t>
            </a:r>
            <a:r>
              <a:rPr lang="en-US" sz="1400" dirty="0">
                <a:solidFill>
                  <a:prstClr val="black"/>
                </a:solidFill>
                <a:latin typeface="Century Gothic"/>
              </a:rPr>
              <a:t>was develop to assist program staff identify individuals living in a High Poverty Area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72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assHire">
      <a:dk1>
        <a:srgbClr val="009876"/>
      </a:dk1>
      <a:lt1>
        <a:srgbClr val="FFFFFF"/>
      </a:lt1>
      <a:dk2>
        <a:srgbClr val="032B4A"/>
      </a:dk2>
      <a:lt2>
        <a:srgbClr val="FDB525"/>
      </a:lt2>
      <a:accent1>
        <a:srgbClr val="D1D3D4"/>
      </a:accent1>
      <a:accent2>
        <a:srgbClr val="63BCE6"/>
      </a:accent2>
      <a:accent3>
        <a:srgbClr val="AF48B7"/>
      </a:accent3>
      <a:accent4>
        <a:srgbClr val="27C19F"/>
      </a:accent4>
      <a:accent5>
        <a:srgbClr val="436581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7318</TotalTime>
  <Words>2006</Words>
  <Application>Microsoft Office PowerPoint</Application>
  <PresentationFormat>On-screen Show (4:3)</PresentationFormat>
  <Paragraphs>339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Cambria</vt:lpstr>
      <vt:lpstr>Century Gothic</vt:lpstr>
      <vt:lpstr>Courier New</vt:lpstr>
      <vt:lpstr>Lucida Grande</vt:lpstr>
      <vt:lpstr>Times New Roman</vt:lpstr>
      <vt:lpstr>Wingdings</vt:lpstr>
      <vt:lpstr>Office Theme</vt:lpstr>
      <vt:lpstr>PowerPoint Presentation</vt:lpstr>
      <vt:lpstr>Topics </vt:lpstr>
      <vt:lpstr>Importance of the Workforce Innovation and Opportunity Act (WIOA) </vt:lpstr>
      <vt:lpstr>Out of School Youth Eligibility</vt:lpstr>
      <vt:lpstr>When is low-income not an eligibility criteria for OSY?</vt:lpstr>
      <vt:lpstr>When is low-income an eligibility criteria for OSY? </vt:lpstr>
      <vt:lpstr>In School Youth Eligibility</vt:lpstr>
      <vt:lpstr>What is Low Income for WIOA?</vt:lpstr>
      <vt:lpstr>Low-Income status for can also be determined by the following:  </vt:lpstr>
      <vt:lpstr>Low Income Exception (5% Window Eligibility)</vt:lpstr>
      <vt:lpstr>Source Documentation </vt:lpstr>
      <vt:lpstr>Examples of Acceptable Source Documentation  </vt:lpstr>
      <vt:lpstr>WIOA Youth Program Provisions </vt:lpstr>
      <vt:lpstr>WIOA Program Elements All youth must have access to the 14 WIOA program service elements</vt:lpstr>
      <vt:lpstr>WIOA Program Elements</vt:lpstr>
      <vt:lpstr>WIOA Program Elements</vt:lpstr>
      <vt:lpstr>Individual Service Strategy Plan </vt:lpstr>
      <vt:lpstr>Assessments</vt:lpstr>
      <vt:lpstr>Assessments</vt:lpstr>
      <vt:lpstr>Enrollment </vt:lpstr>
      <vt:lpstr>WIOA Career Pathway</vt:lpstr>
      <vt:lpstr>Career Pathway Concept using a customer centered design approach </vt:lpstr>
      <vt:lpstr>Leveraging Partner Programs</vt:lpstr>
      <vt:lpstr>Youth Service Delivery Framework </vt:lpstr>
      <vt:lpstr>Resources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Pertuso</dc:creator>
  <cp:lastModifiedBy>Stadhard, Sacha (EOL)</cp:lastModifiedBy>
  <cp:revision>160</cp:revision>
  <cp:lastPrinted>2019-01-10T16:59:48Z</cp:lastPrinted>
  <dcterms:created xsi:type="dcterms:W3CDTF">2018-04-17T17:15:10Z</dcterms:created>
  <dcterms:modified xsi:type="dcterms:W3CDTF">2019-01-10T17:24:31Z</dcterms:modified>
</cp:coreProperties>
</file>