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5" r:id="rId5"/>
    <p:sldId id="259" r:id="rId6"/>
    <p:sldId id="263" r:id="rId7"/>
    <p:sldId id="264" r:id="rId8"/>
    <p:sldId id="260" r:id="rId9"/>
    <p:sldId id="261" r:id="rId10"/>
    <p:sldId id="262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pin, Yashira (EOL)" initials="YP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notesMaster" Target="notesMasters/notesMaster1.xml"/>
  <Relationship Id="rId13" Type="http://schemas.openxmlformats.org/officeDocument/2006/relationships/commentAuthors" Target="commentAuthors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heme" Target="theme/theme1.xml"/>
  <Relationship Id="rId17" Type="http://schemas.openxmlformats.org/officeDocument/2006/relationships/tableStyles" Target="tableStyles.xml"/>
  <Relationship Id="rId2" Type="http://schemas.openxmlformats.org/officeDocument/2006/relationships/slide" Target="slides/slide1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</Relationships>
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2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B1DEA-52AD-4839-BA94-D5BCB9814BE8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AFAE94-B686-4638-A70F-BCDC3C12D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2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0375E-9378-45FA-9F1B-61E487912974}" type="datetime1">
              <a:rPr lang="en-US" smtClean="0"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232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38804-8E04-4662-B986-EC69947F0242}" type="datetime1">
              <a:rPr lang="en-US" smtClean="0"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471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3D5D9-4957-427B-81AA-C4C8AE703DF7}" type="datetime1">
              <a:rPr lang="en-US" smtClean="0"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809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A6AA-5830-45FB-99C3-6A0EB9B70495}" type="datetime1">
              <a:rPr lang="en-US" smtClean="0"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643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29F49-39F0-4E28-B301-34D250F733F9}" type="datetime1">
              <a:rPr lang="en-US" smtClean="0"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721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D5523-35BB-4405-9ADE-F8351FBBD212}" type="datetime1">
              <a:rPr lang="en-US" smtClean="0"/>
              <a:t>9/28/2015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66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1623-BC37-4DFF-BB5D-0FABA15D098F}" type="datetime1">
              <a:rPr lang="en-US" smtClean="0"/>
              <a:t>9/28/2015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21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34D6-72B7-4520-9C02-3458CADA3BBE}" type="datetime1">
              <a:rPr lang="en-US" smtClean="0"/>
              <a:t>9/28/2015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46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E23C-511F-49E8-A019-0F28646C00E7}" type="datetime1">
              <a:rPr lang="en-US" smtClean="0"/>
              <a:t>9/28/2015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603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A06A0-E71A-4565-A8BA-1809E81DE852}" type="datetime1">
              <a:rPr lang="en-US" smtClean="0"/>
              <a:t>9/28/2015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034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10B2-126C-4F83-A550-2FA8A4019C8D}" type="datetime1">
              <a:rPr lang="en-US" smtClean="0"/>
              <a:t>9/28/2015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513740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FDD75-42BF-4085-8FD6-B3D64D4D825A}" type="datetime1">
              <a:rPr lang="en-US" smtClean="0"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328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.emf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2.png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YOUTH WORKGROUP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PRESENTER: Sacha Stadhard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46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Product for State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600" i="1" dirty="0" smtClean="0"/>
              <a:t>Youth Procurement Policy 100 DCS 19.100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i="1" dirty="0" smtClean="0"/>
              <a:t>Describes State – developed criteria used by local boards in awarding grants for youth workforce investment activities…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600" i="1" dirty="0" smtClean="0"/>
              <a:t>Youth Requires Additional Assistance Policy (Revised for WIOA)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i="1" dirty="0" smtClean="0"/>
              <a:t>Contains language for the State policy of </a:t>
            </a:r>
            <a:r>
              <a:rPr lang="en-US" sz="1600" i="1" dirty="0"/>
              <a:t>R</a:t>
            </a:r>
            <a:r>
              <a:rPr lang="en-US" sz="1600" i="1" dirty="0" smtClean="0"/>
              <a:t>equires Additional Assistance Policy to complete an educational program, or to secure or hold employment.   </a:t>
            </a:r>
            <a:endParaRPr lang="en-US" sz="1600" i="1" dirty="0"/>
          </a:p>
          <a:p>
            <a:pPr marL="285750" lvl="1">
              <a:buFont typeface="Wingdings" panose="05000000000000000000" pitchFamily="2" charset="2"/>
              <a:buChar char="Ø"/>
            </a:pPr>
            <a:r>
              <a:rPr lang="en-US" sz="1600" i="1" dirty="0" smtClean="0"/>
              <a:t>Career Pathway Vision Statement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i="1" dirty="0" smtClean="0"/>
              <a:t>Concurrently </a:t>
            </a:r>
            <a:r>
              <a:rPr lang="en-US" sz="1600" i="1" dirty="0"/>
              <a:t>increasing knowledge, skills, workforce preparation and academic skills, competencies, credentials, and assisting youth in making educated career choices informed by and aligned with industry/ employers skill </a:t>
            </a:r>
            <a:r>
              <a:rPr lang="en-US" sz="1600" i="1" dirty="0" smtClean="0"/>
              <a:t>needs.</a:t>
            </a:r>
            <a:endParaRPr lang="en-US" sz="1600" i="1" dirty="0"/>
          </a:p>
          <a:p>
            <a:pPr marL="457200" lvl="1" indent="0">
              <a:buNone/>
            </a:pPr>
            <a:endParaRPr lang="en-US" sz="1600" i="1" dirty="0"/>
          </a:p>
          <a:p>
            <a:pPr marL="285750" lvl="1">
              <a:buFont typeface="Wingdings" panose="05000000000000000000" pitchFamily="2" charset="2"/>
              <a:buChar char="Ø"/>
            </a:pPr>
            <a:r>
              <a:rPr lang="en-US" sz="1600" i="1" dirty="0" smtClean="0"/>
              <a:t>Adoption of the WIOA Youth Career Pathway Model</a:t>
            </a:r>
          </a:p>
          <a:p>
            <a:pPr marL="285750" lvl="1">
              <a:buFont typeface="Wingdings" panose="05000000000000000000" pitchFamily="2" charset="2"/>
              <a:buChar char="Ø"/>
            </a:pPr>
            <a:endParaRPr lang="en-US" sz="1600" i="1" dirty="0"/>
          </a:p>
          <a:p>
            <a:pPr marL="285750" lvl="1">
              <a:buFont typeface="Wingdings" panose="05000000000000000000" pitchFamily="2" charset="2"/>
              <a:buChar char="Ø"/>
            </a:pPr>
            <a:r>
              <a:rPr lang="en-US" sz="1600" i="1" dirty="0" smtClean="0"/>
              <a:t>Adoption of the Massachusetts Career Pathway Blueprint</a:t>
            </a:r>
          </a:p>
          <a:p>
            <a:pPr marL="285750" lvl="1">
              <a:buFont typeface="Wingdings" panose="05000000000000000000" pitchFamily="2" charset="2"/>
              <a:buChar char="Ø"/>
            </a:pPr>
            <a:endParaRPr lang="en-US" sz="1600" i="1" dirty="0"/>
          </a:p>
          <a:p>
            <a:pPr marL="285750" lvl="1">
              <a:buFont typeface="Wingdings" panose="05000000000000000000" pitchFamily="2" charset="2"/>
              <a:buChar char="Ø"/>
            </a:pPr>
            <a:r>
              <a:rPr lang="en-US" sz="1600" i="1" dirty="0" smtClean="0"/>
              <a:t>Policy recommendations for referrals to Title II (ABE) and Title IV (Vocational Rehabilitation)  </a:t>
            </a:r>
            <a:endParaRPr lang="en-US" sz="16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4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Mission/Purpose of Workgroup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600" i="1" u="sng" dirty="0" smtClean="0">
                <a:ea typeface="Calibri"/>
                <a:cs typeface="Times New Roman"/>
              </a:rPr>
              <a:t>Mission </a:t>
            </a:r>
            <a:r>
              <a:rPr lang="en-US" sz="1900" i="1" u="sng" dirty="0" smtClean="0">
                <a:ea typeface="Calibri"/>
                <a:cs typeface="Times New Roman"/>
              </a:rPr>
              <a:t>Statement</a:t>
            </a:r>
            <a:r>
              <a:rPr lang="en-US" sz="1600" i="1" u="sng" dirty="0" smtClean="0">
                <a:ea typeface="Calibri"/>
                <a:cs typeface="Times New Roman"/>
              </a:rPr>
              <a:t> </a:t>
            </a:r>
          </a:p>
          <a:p>
            <a:endParaRPr lang="en-US" sz="1400" i="1" dirty="0" smtClean="0">
              <a:ea typeface="Calibri"/>
              <a:cs typeface="Times New Roman"/>
            </a:endParaRPr>
          </a:p>
          <a:p>
            <a:r>
              <a:rPr lang="en-US" sz="1700" i="1" dirty="0" smtClean="0">
                <a:ea typeface="Calibri"/>
                <a:cs typeface="Times New Roman"/>
              </a:rPr>
              <a:t>To </a:t>
            </a:r>
            <a:r>
              <a:rPr lang="en-US" sz="1700" i="1" dirty="0">
                <a:ea typeface="Calibri"/>
                <a:cs typeface="Times New Roman"/>
              </a:rPr>
              <a:t>provide a framework for establishing </a:t>
            </a:r>
            <a:r>
              <a:rPr lang="en-US" sz="1700" i="1" dirty="0" smtClean="0">
                <a:ea typeface="Calibri"/>
                <a:cs typeface="Times New Roman"/>
              </a:rPr>
              <a:t>an integrated </a:t>
            </a:r>
            <a:r>
              <a:rPr lang="en-US" sz="1700" i="1" dirty="0">
                <a:ea typeface="Calibri"/>
                <a:cs typeface="Times New Roman"/>
              </a:rPr>
              <a:t>service delivery system that </a:t>
            </a:r>
            <a:r>
              <a:rPr lang="en-US" sz="1700" i="1" dirty="0" smtClean="0">
                <a:ea typeface="Calibri"/>
                <a:cs typeface="Times New Roman"/>
              </a:rPr>
              <a:t>supports </a:t>
            </a:r>
            <a:r>
              <a:rPr lang="en-US" sz="1700" i="1" dirty="0">
                <a:ea typeface="Calibri"/>
                <a:cs typeface="Times New Roman"/>
              </a:rPr>
              <a:t>positive outcomes for disconnected youth. </a:t>
            </a:r>
            <a:endParaRPr lang="en-US" sz="1700" i="1" dirty="0" smtClean="0">
              <a:ea typeface="Calibri"/>
              <a:cs typeface="Times New Roman"/>
            </a:endParaRPr>
          </a:p>
          <a:p>
            <a:endParaRPr lang="en-US" sz="1800" i="1" dirty="0"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en-US" sz="1700" i="1" u="sng" dirty="0" smtClean="0">
                <a:ea typeface="Calibri"/>
                <a:cs typeface="Times New Roman"/>
              </a:rPr>
              <a:t>Purpose</a:t>
            </a:r>
          </a:p>
          <a:p>
            <a:pPr marL="0" indent="0">
              <a:buNone/>
            </a:pPr>
            <a:endParaRPr lang="en-US" sz="1700" i="1" u="sng" dirty="0" smtClean="0">
              <a:ea typeface="Calibri"/>
              <a:cs typeface="Times New Roman"/>
            </a:endParaRPr>
          </a:p>
          <a:p>
            <a:r>
              <a:rPr lang="en-US" sz="1700" i="1" dirty="0" smtClean="0">
                <a:ea typeface="Calibri"/>
                <a:cs typeface="Times New Roman"/>
              </a:rPr>
              <a:t>To identify state level policy changes to create effective outcomes for youth. </a:t>
            </a:r>
          </a:p>
          <a:p>
            <a:endParaRPr lang="en-US" sz="1400" i="1" dirty="0"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en-US" sz="1700" i="1" u="sng" dirty="0" smtClean="0">
                <a:ea typeface="Calibri"/>
                <a:cs typeface="Times New Roman"/>
              </a:rPr>
              <a:t>Focus Areas </a:t>
            </a:r>
          </a:p>
          <a:p>
            <a:pPr marL="0" indent="0">
              <a:buNone/>
            </a:pPr>
            <a:r>
              <a:rPr lang="en-US" sz="1600" i="1" dirty="0">
                <a:ea typeface="Calibri"/>
                <a:cs typeface="Times New Roman"/>
              </a:rPr>
              <a:t>	</a:t>
            </a:r>
            <a:endParaRPr lang="en-US" sz="1600" i="1" dirty="0" smtClean="0">
              <a:ea typeface="Calibri"/>
              <a:cs typeface="Times New Roman"/>
            </a:endParaRPr>
          </a:p>
          <a:p>
            <a:r>
              <a:rPr lang="en-US" sz="1700" i="1" dirty="0" smtClean="0">
                <a:ea typeface="Calibri"/>
                <a:cs typeface="Times New Roman"/>
              </a:rPr>
              <a:t>Increase services to out-of-school youth (OSY) and older youth </a:t>
            </a:r>
          </a:p>
          <a:p>
            <a:r>
              <a:rPr lang="en-US" sz="1700" i="1" dirty="0" smtClean="0">
                <a:ea typeface="Calibri"/>
                <a:cs typeface="Times New Roman"/>
              </a:rPr>
              <a:t>Increase services to youth with disabilities  </a:t>
            </a:r>
          </a:p>
          <a:p>
            <a:r>
              <a:rPr lang="en-US" sz="1700" i="1" dirty="0" smtClean="0">
                <a:ea typeface="Calibri"/>
                <a:cs typeface="Times New Roman"/>
              </a:rPr>
              <a:t>Career Pathway Development </a:t>
            </a:r>
          </a:p>
          <a:p>
            <a:r>
              <a:rPr lang="en-US" sz="1700" i="1" dirty="0" smtClean="0">
                <a:ea typeface="Calibri"/>
                <a:cs typeface="Times New Roman"/>
              </a:rPr>
              <a:t>Expand access to work experiences for in-school and out-of-school youth through:</a:t>
            </a:r>
          </a:p>
          <a:p>
            <a:pPr lvl="1"/>
            <a:r>
              <a:rPr lang="en-US" sz="1400" i="1" dirty="0">
                <a:ea typeface="Calibri"/>
                <a:cs typeface="Times New Roman"/>
              </a:rPr>
              <a:t>	</a:t>
            </a:r>
            <a:r>
              <a:rPr lang="en-US" sz="1400" i="1" dirty="0" smtClean="0">
                <a:ea typeface="Calibri"/>
                <a:cs typeface="Times New Roman"/>
              </a:rPr>
              <a:t>On – The – Job Training </a:t>
            </a:r>
          </a:p>
          <a:p>
            <a:pPr lvl="1"/>
            <a:r>
              <a:rPr lang="en-US" sz="1400" i="1" dirty="0">
                <a:ea typeface="Calibri"/>
                <a:cs typeface="Times New Roman"/>
              </a:rPr>
              <a:t>	</a:t>
            </a:r>
            <a:r>
              <a:rPr lang="en-US" sz="1400" i="1" dirty="0" smtClean="0">
                <a:ea typeface="Calibri"/>
                <a:cs typeface="Times New Roman"/>
              </a:rPr>
              <a:t>Pre-Apprenticeship / Apprenticeship </a:t>
            </a:r>
          </a:p>
          <a:p>
            <a:pPr lvl="1"/>
            <a:r>
              <a:rPr lang="en-US" sz="1400" i="1" dirty="0">
                <a:ea typeface="Calibri"/>
                <a:cs typeface="Times New Roman"/>
              </a:rPr>
              <a:t>	</a:t>
            </a:r>
            <a:r>
              <a:rPr lang="en-US" sz="1400" i="1" dirty="0" smtClean="0">
                <a:ea typeface="Calibri"/>
                <a:cs typeface="Times New Roman"/>
              </a:rPr>
              <a:t>Individual Training Accounts </a:t>
            </a:r>
          </a:p>
          <a:p>
            <a:pPr lvl="1"/>
            <a:r>
              <a:rPr lang="en-US" sz="1400" i="1" dirty="0">
                <a:ea typeface="Calibri"/>
                <a:cs typeface="Times New Roman"/>
              </a:rPr>
              <a:t>	</a:t>
            </a:r>
            <a:r>
              <a:rPr lang="en-US" sz="1400" i="1" dirty="0" smtClean="0">
                <a:ea typeface="Calibri"/>
                <a:cs typeface="Times New Roman"/>
              </a:rPr>
              <a:t>Internships / Job Shadowing  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1000" i="1" dirty="0">
              <a:ea typeface="Calibri"/>
              <a:cs typeface="Times New Roman"/>
            </a:endParaRPr>
          </a:p>
          <a:p>
            <a:pPr marL="457200" lvl="1" indent="0">
              <a:buNone/>
            </a:pPr>
            <a:endParaRPr lang="en-US" sz="1000" i="1" dirty="0" smtClean="0">
              <a:ea typeface="Calibri"/>
              <a:cs typeface="Times New Roman"/>
            </a:endParaRPr>
          </a:p>
          <a:p>
            <a:pPr marL="457200" lvl="1" indent="0">
              <a:buNone/>
            </a:pPr>
            <a:endParaRPr lang="en-US" sz="1000" i="1" dirty="0" smtClean="0">
              <a:ea typeface="Calibri"/>
              <a:cs typeface="Times New Roman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88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 smtClean="0"/>
          </a:p>
          <a:p>
            <a:r>
              <a:rPr lang="en-US" sz="2000" i="1" dirty="0" smtClean="0"/>
              <a:t>The group engaged WIOA Core Partner Programs, Workforce Partners,  Workforce Boards, and Youth Service Providers </a:t>
            </a:r>
            <a:endParaRPr lang="en-US" sz="2000" i="1" dirty="0"/>
          </a:p>
          <a:p>
            <a:endParaRPr lang="en-US" sz="2000" i="1" dirty="0" smtClean="0"/>
          </a:p>
          <a:p>
            <a:r>
              <a:rPr lang="en-US" sz="2000" i="1" dirty="0" smtClean="0"/>
              <a:t>We held monthly meeting to discuss the key changes in the WIOA Youth Program and to develop strategies for alignment of services and resources for youth.</a:t>
            </a:r>
          </a:p>
          <a:p>
            <a:endParaRPr lang="en-US" sz="2000" i="1" dirty="0" smtClean="0"/>
          </a:p>
          <a:p>
            <a:r>
              <a:rPr lang="en-US" sz="2000" i="1" dirty="0" smtClean="0"/>
              <a:t>We reviewed new WIOA Youth Eligibility </a:t>
            </a:r>
            <a:r>
              <a:rPr lang="en-US" sz="2000" i="1" dirty="0"/>
              <a:t>r</a:t>
            </a:r>
            <a:r>
              <a:rPr lang="en-US" sz="2000" i="1" dirty="0" smtClean="0"/>
              <a:t>equirements.    </a:t>
            </a:r>
          </a:p>
          <a:p>
            <a:endParaRPr lang="en-US" sz="2000" i="1" dirty="0" smtClean="0"/>
          </a:p>
          <a:p>
            <a:r>
              <a:rPr lang="en-US" sz="2000" i="1" dirty="0" smtClean="0"/>
              <a:t>The group discussed WIOA CORE partner requirements. </a:t>
            </a:r>
          </a:p>
          <a:p>
            <a:pPr lvl="0"/>
            <a:endParaRPr lang="en-US" sz="1800" dirty="0" smtClean="0"/>
          </a:p>
          <a:p>
            <a:pPr marL="0" lvl="0" indent="0">
              <a:buNone/>
            </a:pPr>
            <a:endParaRPr lang="en-US" sz="1800" dirty="0" smtClean="0"/>
          </a:p>
          <a:p>
            <a:pPr lvl="0"/>
            <a:endParaRPr lang="en-US" sz="1800" dirty="0" smtClean="0"/>
          </a:p>
          <a:p>
            <a:pPr lvl="0"/>
            <a:endParaRPr lang="en-US" sz="1800" dirty="0"/>
          </a:p>
          <a:p>
            <a:pPr lvl="0"/>
            <a:endParaRPr lang="en-US" sz="1800" dirty="0" smtClean="0"/>
          </a:p>
          <a:p>
            <a:pPr marL="0" lvl="0" indent="0">
              <a:buNone/>
            </a:pPr>
            <a:endParaRPr lang="en-US" sz="1800" i="1" dirty="0" smtClean="0">
              <a:solidFill>
                <a:srgbClr val="FF0000"/>
              </a:solidFill>
            </a:endParaRPr>
          </a:p>
          <a:p>
            <a:pPr marL="0" lvl="0" indent="0">
              <a:buNone/>
            </a:pPr>
            <a:endParaRPr lang="en-US" sz="2100" b="1" dirty="0" smtClean="0">
              <a:ea typeface="Calibri"/>
              <a:cs typeface="Times New Roman"/>
            </a:endParaRPr>
          </a:p>
          <a:p>
            <a:pPr lvl="0"/>
            <a:endParaRPr lang="en-US" i="1" dirty="0">
              <a:solidFill>
                <a:srgbClr val="FF0000"/>
              </a:solidFill>
            </a:endParaRPr>
          </a:p>
          <a:p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58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Issues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en-US" sz="1400" i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i="1" dirty="0" smtClean="0"/>
              <a:t>Program models for serving out-of-school youth (OSY) and older youth</a:t>
            </a:r>
            <a:endParaRPr lang="en-US" sz="2000" i="1" dirty="0"/>
          </a:p>
          <a:p>
            <a:pPr lvl="1">
              <a:buFont typeface="Arial" panose="020B0604020202020204" pitchFamily="34" charset="0"/>
              <a:buChar char="•"/>
            </a:pPr>
            <a:endParaRPr lang="en-US" sz="2000" i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i="1" dirty="0" smtClean="0"/>
              <a:t>State level coordination of youth services and resources  </a:t>
            </a:r>
            <a:endParaRPr lang="en-US" sz="2000" i="1" dirty="0"/>
          </a:p>
          <a:p>
            <a:pPr lvl="1">
              <a:buFont typeface="Arial" panose="020B0604020202020204" pitchFamily="34" charset="0"/>
              <a:buChar char="•"/>
            </a:pPr>
            <a:endParaRPr lang="en-US" sz="2000" i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i="1" dirty="0" smtClean="0"/>
              <a:t>Referrals between Core Partner Programs  </a:t>
            </a:r>
            <a:endParaRPr lang="en-US" sz="2000" i="1" dirty="0">
              <a:solidFill>
                <a:srgbClr val="92D05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2000" i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i="1" dirty="0" smtClean="0"/>
              <a:t>Cross trainings for agency staff   </a:t>
            </a:r>
            <a:endParaRPr lang="en-US" sz="2000" i="1" dirty="0"/>
          </a:p>
          <a:p>
            <a:pPr lvl="0"/>
            <a:endParaRPr lang="en-US" sz="18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81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Autofit/>
          </a:bodyPr>
          <a:lstStyle/>
          <a:p>
            <a:r>
              <a:rPr lang="en-US" sz="1400" b="1" i="1" dirty="0" smtClean="0"/>
              <a:t>Issue a Policy focused on a New referral process between Title I Youth Program and Title II Adult Basic Education Program </a:t>
            </a:r>
            <a:endParaRPr lang="en-US" sz="1400" b="1" i="1" strike="sngStrike" dirty="0" smtClean="0"/>
          </a:p>
          <a:p>
            <a:pPr lvl="1"/>
            <a:r>
              <a:rPr lang="en-US" sz="1400" i="1" dirty="0" smtClean="0"/>
              <a:t>Policy will outline a referral process for youth 16-24 to:</a:t>
            </a:r>
          </a:p>
          <a:p>
            <a:pPr lvl="2"/>
            <a:r>
              <a:rPr lang="en-US" sz="1400" i="1" dirty="0" smtClean="0"/>
              <a:t>ABE programs for literacy skills and the attainment of secondary credentials</a:t>
            </a:r>
            <a:r>
              <a:rPr lang="en-US" sz="1400" i="1" dirty="0"/>
              <a:t> </a:t>
            </a:r>
            <a:r>
              <a:rPr lang="en-US" sz="1400" i="1" dirty="0" smtClean="0"/>
              <a:t>and;</a:t>
            </a:r>
          </a:p>
          <a:p>
            <a:pPr lvl="2"/>
            <a:r>
              <a:rPr lang="en-US" sz="1400" i="1" dirty="0"/>
              <a:t>t</a:t>
            </a:r>
            <a:r>
              <a:rPr lang="en-US" sz="1400" i="1" dirty="0" smtClean="0"/>
              <a:t>o WIOA youth service providers who can provide occupational skills training and work experiences and;  </a:t>
            </a:r>
          </a:p>
          <a:p>
            <a:pPr lvl="2"/>
            <a:r>
              <a:rPr lang="en-US" sz="1400" i="1" dirty="0"/>
              <a:t>i</a:t>
            </a:r>
            <a:r>
              <a:rPr lang="en-US" sz="1400" i="1" dirty="0" smtClean="0"/>
              <a:t>nclude description </a:t>
            </a:r>
            <a:r>
              <a:rPr lang="en-US" sz="1400" i="1" dirty="0"/>
              <a:t>of appropriate roles for OSCC staff and </a:t>
            </a:r>
            <a:r>
              <a:rPr lang="en-US" sz="1400" i="1" dirty="0" smtClean="0"/>
              <a:t>ABE staff to support </a:t>
            </a:r>
            <a:r>
              <a:rPr lang="en-US" sz="1400" i="1" dirty="0"/>
              <a:t>career pathways for </a:t>
            </a:r>
            <a:r>
              <a:rPr lang="en-US" sz="1400" i="1" dirty="0" smtClean="0"/>
              <a:t>youth. </a:t>
            </a:r>
          </a:p>
          <a:p>
            <a:pPr lvl="1"/>
            <a:r>
              <a:rPr lang="en-US" sz="1400" i="1" dirty="0" smtClean="0"/>
              <a:t>As well as a process for co-enrollment between Title I and Title II to support the integrated educational and training needs of youth through career pathways.     </a:t>
            </a:r>
          </a:p>
          <a:p>
            <a:pPr marL="514350" lvl="1" indent="0">
              <a:buNone/>
            </a:pPr>
            <a:r>
              <a:rPr lang="en-US" sz="1400" i="1" dirty="0" smtClean="0"/>
              <a:t>    </a:t>
            </a:r>
            <a:endParaRPr lang="en-US" sz="1400" i="1" dirty="0"/>
          </a:p>
          <a:p>
            <a:r>
              <a:rPr lang="en-US" sz="1400" b="1" i="1" dirty="0"/>
              <a:t>Issue a Policy focused on a New r</a:t>
            </a:r>
            <a:r>
              <a:rPr lang="en-US" sz="1400" b="1" i="1" dirty="0" smtClean="0"/>
              <a:t>eferral process between Title I Youth Program and Title IV Vocational Rehabilitation</a:t>
            </a:r>
          </a:p>
          <a:p>
            <a:pPr lvl="1"/>
            <a:r>
              <a:rPr lang="en-US" sz="1400" i="1" dirty="0" smtClean="0"/>
              <a:t>Policy will outline a referral process for youth 14 -24 to:</a:t>
            </a:r>
          </a:p>
          <a:p>
            <a:pPr lvl="2"/>
            <a:r>
              <a:rPr lang="en-US" sz="1400" i="1" dirty="0" smtClean="0"/>
              <a:t>Vocational Rehabilitation to receive support services and accommodations needed to participate in youth program services and;   </a:t>
            </a:r>
          </a:p>
          <a:p>
            <a:pPr lvl="2"/>
            <a:r>
              <a:rPr lang="en-US" sz="1400" i="1" dirty="0" smtClean="0"/>
              <a:t>from Vocational Rehabilitation to youth service providers to provide pre-employment transitions services as required under WIOA which include: job exploration counseling, work readiness training, and work-based experiences; and   </a:t>
            </a:r>
          </a:p>
          <a:p>
            <a:pPr lvl="2"/>
            <a:r>
              <a:rPr lang="en-US" sz="1400" i="1" dirty="0" smtClean="0"/>
              <a:t>include a description of appropriate roles for OSCC staff and Vocational </a:t>
            </a:r>
            <a:r>
              <a:rPr lang="en-US" sz="1400" i="1" dirty="0"/>
              <a:t>R</a:t>
            </a:r>
            <a:r>
              <a:rPr lang="en-US" sz="1400" i="1" dirty="0" smtClean="0"/>
              <a:t>ehabilitation staff to support career pathways for youth with disabilities. </a:t>
            </a:r>
            <a:endParaRPr lang="en-US" sz="1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52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"/>
            <a:ext cx="8458200" cy="536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4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762000"/>
            <a:ext cx="8382000" cy="536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77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Autofit/>
          </a:bodyPr>
          <a:lstStyle/>
          <a:p>
            <a:r>
              <a:rPr lang="en-US" sz="1400" i="1" dirty="0" smtClean="0"/>
              <a:t>Key operational changes include: </a:t>
            </a:r>
          </a:p>
          <a:p>
            <a:pPr lvl="1"/>
            <a:r>
              <a:rPr lang="en-US" sz="1400" i="1" dirty="0" smtClean="0"/>
              <a:t>Information Sharing </a:t>
            </a:r>
          </a:p>
          <a:p>
            <a:pPr lvl="1"/>
            <a:r>
              <a:rPr lang="en-US" sz="1400" i="1" dirty="0" smtClean="0"/>
              <a:t>Cross Trainings for agency staff  </a:t>
            </a:r>
          </a:p>
          <a:p>
            <a:pPr lvl="1"/>
            <a:r>
              <a:rPr lang="en-US" sz="1400" i="1" dirty="0" smtClean="0"/>
              <a:t>Standard Referral Forms </a:t>
            </a:r>
          </a:p>
          <a:p>
            <a:pPr lvl="1"/>
            <a:r>
              <a:rPr lang="en-US" sz="1400" i="1" dirty="0" smtClean="0"/>
              <a:t>Increase staff knowledge base for referrals to available services </a:t>
            </a:r>
          </a:p>
          <a:p>
            <a:pPr marL="0" indent="0">
              <a:buNone/>
            </a:pPr>
            <a:endParaRPr lang="en-US" sz="1400" dirty="0" smtClean="0"/>
          </a:p>
          <a:p>
            <a:r>
              <a:rPr lang="en-US" sz="1400" i="1" dirty="0" smtClean="0"/>
              <a:t>Two subgroups developed to address operational issues:</a:t>
            </a:r>
          </a:p>
          <a:p>
            <a:pPr marL="0" indent="0">
              <a:buNone/>
            </a:pPr>
            <a:endParaRPr lang="en-US" sz="1400" i="1" dirty="0"/>
          </a:p>
          <a:p>
            <a:pPr marL="400050" lvl="1" indent="0">
              <a:buNone/>
            </a:pPr>
            <a:r>
              <a:rPr lang="en-US" sz="1400" i="1" u="sng" dirty="0" smtClean="0"/>
              <a:t>Youth with Disabilities subgroup  </a:t>
            </a:r>
            <a:endParaRPr lang="en-US" sz="1400" i="1" dirty="0" smtClean="0">
              <a:solidFill>
                <a:prstClr val="black"/>
              </a:solidFill>
            </a:endParaRPr>
          </a:p>
          <a:p>
            <a:pPr lvl="2"/>
            <a:r>
              <a:rPr lang="en-US" sz="1400" i="1" dirty="0" smtClean="0">
                <a:solidFill>
                  <a:prstClr val="black"/>
                </a:solidFill>
              </a:rPr>
              <a:t>Develop a common referral form  </a:t>
            </a:r>
            <a:endParaRPr lang="en-US" sz="1400" i="1" dirty="0">
              <a:solidFill>
                <a:prstClr val="black"/>
              </a:solidFill>
            </a:endParaRPr>
          </a:p>
          <a:p>
            <a:pPr lvl="2"/>
            <a:r>
              <a:rPr lang="en-US" sz="1400" i="1" dirty="0" smtClean="0">
                <a:solidFill>
                  <a:prstClr val="black"/>
                </a:solidFill>
              </a:rPr>
              <a:t>Identify Best </a:t>
            </a:r>
            <a:r>
              <a:rPr lang="en-US" sz="1400" i="1" dirty="0">
                <a:solidFill>
                  <a:prstClr val="black"/>
                </a:solidFill>
              </a:rPr>
              <a:t>Practices </a:t>
            </a:r>
          </a:p>
          <a:p>
            <a:pPr lvl="2"/>
            <a:r>
              <a:rPr lang="en-US" sz="1400" i="1" dirty="0" smtClean="0">
                <a:solidFill>
                  <a:prstClr val="black"/>
                </a:solidFill>
              </a:rPr>
              <a:t>Map out a Service </a:t>
            </a:r>
            <a:r>
              <a:rPr lang="en-US" sz="1400" i="1" dirty="0">
                <a:solidFill>
                  <a:prstClr val="black"/>
                </a:solidFill>
              </a:rPr>
              <a:t>D</a:t>
            </a:r>
            <a:r>
              <a:rPr lang="en-US" sz="1400" i="1" dirty="0" smtClean="0">
                <a:solidFill>
                  <a:prstClr val="black"/>
                </a:solidFill>
              </a:rPr>
              <a:t>elivery </a:t>
            </a:r>
            <a:r>
              <a:rPr lang="en-US" sz="1400" i="1" dirty="0">
                <a:solidFill>
                  <a:prstClr val="black"/>
                </a:solidFill>
              </a:rPr>
              <a:t>S</a:t>
            </a:r>
            <a:r>
              <a:rPr lang="en-US" sz="1400" i="1" dirty="0" smtClean="0">
                <a:solidFill>
                  <a:prstClr val="black"/>
                </a:solidFill>
              </a:rPr>
              <a:t>trategy for Youth with Disabilities </a:t>
            </a:r>
            <a:endParaRPr lang="en-US" sz="1400" i="1" dirty="0">
              <a:solidFill>
                <a:prstClr val="black"/>
              </a:solidFill>
            </a:endParaRPr>
          </a:p>
          <a:p>
            <a:pPr lvl="2"/>
            <a:r>
              <a:rPr lang="en-US" sz="1400" i="1" dirty="0" smtClean="0">
                <a:solidFill>
                  <a:prstClr val="black"/>
                </a:solidFill>
              </a:rPr>
              <a:t>Identify </a:t>
            </a:r>
            <a:r>
              <a:rPr lang="en-US" sz="1400" i="1" dirty="0">
                <a:solidFill>
                  <a:prstClr val="black"/>
                </a:solidFill>
              </a:rPr>
              <a:t>S</a:t>
            </a:r>
            <a:r>
              <a:rPr lang="en-US" sz="1400" i="1" dirty="0" smtClean="0">
                <a:solidFill>
                  <a:prstClr val="black"/>
                </a:solidFill>
              </a:rPr>
              <a:t>ervice </a:t>
            </a:r>
            <a:r>
              <a:rPr lang="en-US" sz="1400" i="1" dirty="0">
                <a:solidFill>
                  <a:prstClr val="black"/>
                </a:solidFill>
              </a:rPr>
              <a:t>Provider and Technical Assistance and Support Needs</a:t>
            </a:r>
          </a:p>
          <a:p>
            <a:pPr marL="400050" lvl="1" indent="0">
              <a:buNone/>
            </a:pPr>
            <a:endParaRPr lang="en-US" sz="1400" i="1" dirty="0"/>
          </a:p>
          <a:p>
            <a:pPr marL="400050" lvl="1" indent="0">
              <a:buNone/>
            </a:pPr>
            <a:r>
              <a:rPr lang="en-US" sz="1400" i="1" u="sng" dirty="0" smtClean="0"/>
              <a:t>Out-of-School Youth subgroup </a:t>
            </a:r>
          </a:p>
          <a:p>
            <a:pPr lvl="2"/>
            <a:r>
              <a:rPr lang="en-US" sz="1400" i="1" dirty="0" smtClean="0"/>
              <a:t>Outreach </a:t>
            </a:r>
            <a:r>
              <a:rPr lang="en-US" sz="1400" i="1" dirty="0"/>
              <a:t>/ Recruitment Strategies </a:t>
            </a:r>
          </a:p>
          <a:p>
            <a:pPr lvl="2"/>
            <a:r>
              <a:rPr lang="en-US" sz="1400" i="1" dirty="0" smtClean="0"/>
              <a:t>Identify </a:t>
            </a:r>
            <a:r>
              <a:rPr lang="en-US" sz="1400" i="1" dirty="0"/>
              <a:t>Best Practices </a:t>
            </a:r>
          </a:p>
          <a:p>
            <a:pPr lvl="2"/>
            <a:r>
              <a:rPr lang="en-US" sz="1400" i="1" dirty="0" smtClean="0"/>
              <a:t>Leverage </a:t>
            </a:r>
            <a:r>
              <a:rPr lang="en-US" sz="1400" i="1" dirty="0"/>
              <a:t>Existing Resources </a:t>
            </a:r>
          </a:p>
          <a:p>
            <a:pPr lvl="2"/>
            <a:r>
              <a:rPr lang="en-US" sz="1400" i="1" dirty="0" smtClean="0"/>
              <a:t>Identify </a:t>
            </a:r>
            <a:r>
              <a:rPr lang="en-US" sz="1400" i="1" dirty="0"/>
              <a:t>Service Provider and Technical Assistance and Support </a:t>
            </a:r>
            <a:r>
              <a:rPr lang="en-US" sz="1400" i="1" dirty="0" smtClean="0"/>
              <a:t>Needs</a:t>
            </a:r>
          </a:p>
          <a:p>
            <a:pPr lvl="2"/>
            <a:r>
              <a:rPr lang="en-US" sz="1400" i="1" dirty="0" smtClean="0"/>
              <a:t>Identify of new programs models for OSY and older youth</a:t>
            </a:r>
            <a:endParaRPr lang="en-US" sz="1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59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600" i="1" dirty="0" smtClean="0"/>
          </a:p>
          <a:p>
            <a:r>
              <a:rPr lang="en-US" sz="1600" i="1" dirty="0" smtClean="0"/>
              <a:t>Increase services to out-of-school youth</a:t>
            </a:r>
          </a:p>
          <a:p>
            <a:endParaRPr lang="en-US" sz="1600" i="1" dirty="0"/>
          </a:p>
          <a:p>
            <a:r>
              <a:rPr lang="en-US" sz="1600" i="1" dirty="0" smtClean="0"/>
              <a:t>Increase services to youth with disabilities </a:t>
            </a:r>
          </a:p>
          <a:p>
            <a:endParaRPr lang="en-US" sz="1600" i="1" dirty="0"/>
          </a:p>
          <a:p>
            <a:r>
              <a:rPr lang="en-US" sz="1600" i="1" dirty="0" smtClean="0"/>
              <a:t>Increase access to work experiences </a:t>
            </a:r>
          </a:p>
          <a:p>
            <a:endParaRPr lang="en-US" sz="1600" i="1" dirty="0"/>
          </a:p>
          <a:p>
            <a:r>
              <a:rPr lang="en-US" sz="1600" i="1" dirty="0" smtClean="0"/>
              <a:t>Co-enrollment with WIOA Core Programs and workforce partners </a:t>
            </a:r>
          </a:p>
          <a:p>
            <a:pPr marL="0" indent="0">
              <a:buNone/>
            </a:pPr>
            <a:endParaRPr lang="en-US" sz="1600" i="1" dirty="0" smtClean="0"/>
          </a:p>
          <a:p>
            <a:r>
              <a:rPr lang="en-US" sz="1600" i="1" dirty="0" smtClean="0"/>
              <a:t> Measure of referrals between WIOA Core Program and workforce partners </a:t>
            </a:r>
          </a:p>
          <a:p>
            <a:endParaRPr lang="en-US" sz="1600" i="1" dirty="0" smtClean="0"/>
          </a:p>
          <a:p>
            <a:r>
              <a:rPr lang="en-US" sz="1600" i="1" dirty="0" smtClean="0"/>
              <a:t>Longitudinal measure of outcomes for WIOA youth who participate in career pathways</a:t>
            </a:r>
          </a:p>
          <a:p>
            <a:endParaRPr lang="en-US" sz="1600" i="1" dirty="0"/>
          </a:p>
          <a:p>
            <a:endParaRPr lang="en-US" sz="1600" i="1" dirty="0" smtClean="0"/>
          </a:p>
          <a:p>
            <a:endParaRPr lang="en-US" sz="1600" i="1" dirty="0"/>
          </a:p>
          <a:p>
            <a:endParaRPr lang="en-US" sz="1600" i="1" dirty="0" smtClean="0"/>
          </a:p>
          <a:p>
            <a:endParaRPr lang="en-US" sz="1600" i="1" dirty="0"/>
          </a:p>
          <a:p>
            <a:pPr marL="0" indent="0">
              <a:buNone/>
            </a:pPr>
            <a:endParaRPr lang="en-US" sz="1600" i="1" dirty="0"/>
          </a:p>
          <a:p>
            <a:endParaRPr lang="en-US" sz="16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65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</TotalTime>
  <Words>642</Words>
  <Application>Microsoft Office PowerPoint</Application>
  <PresentationFormat>On-screen Show (4:3)</PresentationFormat>
  <Paragraphs>122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YOUTH WORKGROUP </vt:lpstr>
      <vt:lpstr>Mission/Purpose of Workgroup</vt:lpstr>
      <vt:lpstr>Methodology</vt:lpstr>
      <vt:lpstr>Key Issues </vt:lpstr>
      <vt:lpstr>Policy Recommendations</vt:lpstr>
      <vt:lpstr>PowerPoint Presentation</vt:lpstr>
      <vt:lpstr>PowerPoint Presentation</vt:lpstr>
      <vt:lpstr>Operational Changes</vt:lpstr>
      <vt:lpstr>Performance Standards</vt:lpstr>
      <vt:lpstr>Expected Product for State Plan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2015-09-17T16:48:11Z</dcterms:created>
  <dc:creator>James, Jennifer (EOLWD)</dc:creator>
  <lastModifiedBy>Stadhard, Sacha (EOL)</lastModifiedBy>
  <lastPrinted>2015-09-28T15:48:23Z</lastPrinted>
  <dcterms:modified xsi:type="dcterms:W3CDTF">2015-09-28T16:00:08Z</dcterms:modified>
  <revision>63</revision>
  <dc:title>WORKGROUP [NAME]</dc:title>
</coreProperties>
</file>