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6"/>
  </p:notesMasterIdLst>
  <p:handoutMasterIdLst>
    <p:handoutMasterId r:id="rId27"/>
  </p:handoutMasterIdLst>
  <p:sldIdLst>
    <p:sldId id="256" r:id="rId2"/>
    <p:sldId id="289" r:id="rId3"/>
    <p:sldId id="290" r:id="rId4"/>
    <p:sldId id="312" r:id="rId5"/>
    <p:sldId id="291" r:id="rId6"/>
    <p:sldId id="292" r:id="rId7"/>
    <p:sldId id="311" r:id="rId8"/>
    <p:sldId id="294" r:id="rId9"/>
    <p:sldId id="295" r:id="rId10"/>
    <p:sldId id="296" r:id="rId11"/>
    <p:sldId id="297" r:id="rId12"/>
    <p:sldId id="298" r:id="rId13"/>
    <p:sldId id="299" r:id="rId14"/>
    <p:sldId id="300" r:id="rId15"/>
    <p:sldId id="301" r:id="rId16"/>
    <p:sldId id="302" r:id="rId17"/>
    <p:sldId id="303" r:id="rId18"/>
    <p:sldId id="304" r:id="rId19"/>
    <p:sldId id="305" r:id="rId20"/>
    <p:sldId id="306" r:id="rId21"/>
    <p:sldId id="307" r:id="rId22"/>
    <p:sldId id="308" r:id="rId23"/>
    <p:sldId id="309" r:id="rId24"/>
    <p:sldId id="314" r:id="rId25"/>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23651"/>
    <a:srgbClr val="139876"/>
    <a:srgbClr val="7D3379"/>
    <a:srgbClr val="53A4CF"/>
    <a:srgbClr val="112638"/>
    <a:srgbClr val="45A78E"/>
    <a:srgbClr val="042B4A"/>
    <a:srgbClr val="426480"/>
    <a:srgbClr val="42647F"/>
    <a:srgbClr val="FAA71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83" autoAdjust="0"/>
    <p:restoredTop sz="94660"/>
  </p:normalViewPr>
  <p:slideViewPr>
    <p:cSldViewPr snapToGrid="0" snapToObjects="1">
      <p:cViewPr varScale="1">
        <p:scale>
          <a:sx n="108" d="100"/>
          <a:sy n="108" d="100"/>
        </p:scale>
        <p:origin x="1878" y="12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6" d="100"/>
          <a:sy n="76" d="100"/>
        </p:scale>
        <p:origin x="361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051798B2-8A4B-2446-B6F0-7A9B9C158E37}" type="datetimeFigureOut">
              <a:rPr lang="en-US" smtClean="0"/>
              <a:pPr/>
              <a:t>1/4/2019</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3C943C99-E074-C04C-AF52-066428F31260}" type="slidenum">
              <a:rPr lang="en-US" smtClean="0"/>
              <a:pPr/>
              <a:t>‹#›</a:t>
            </a:fld>
            <a:endParaRPr lang="en-US"/>
          </a:p>
        </p:txBody>
      </p:sp>
    </p:spTree>
    <p:extLst>
      <p:ext uri="{BB962C8B-B14F-4D97-AF65-F5344CB8AC3E}">
        <p14:creationId xmlns:p14="http://schemas.microsoft.com/office/powerpoint/2010/main" val="810204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E0FE1118-A4E6-2B4A-AF18-287D336DCF6C}" type="datetimeFigureOut">
              <a:rPr lang="en-US" smtClean="0"/>
              <a:pPr/>
              <a:t>1/4/2019</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1683126A-5919-944C-8385-AD187C64D85E}" type="slidenum">
              <a:rPr lang="en-US" smtClean="0"/>
              <a:pPr/>
              <a:t>‹#›</a:t>
            </a:fld>
            <a:endParaRPr lang="en-US"/>
          </a:p>
        </p:txBody>
      </p:sp>
    </p:spTree>
    <p:extLst>
      <p:ext uri="{BB962C8B-B14F-4D97-AF65-F5344CB8AC3E}">
        <p14:creationId xmlns:p14="http://schemas.microsoft.com/office/powerpoint/2010/main" val="339680023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Shape 346"/>
          <p:cNvSpPr txBox="1">
            <a:spLocks noGrp="1"/>
          </p:cNvSpPr>
          <p:nvPr>
            <p:ph type="body" idx="1"/>
          </p:nvPr>
        </p:nvSpPr>
        <p:spPr>
          <a:xfrm>
            <a:off x="748454" y="4637247"/>
            <a:ext cx="5980852" cy="4392214"/>
          </a:xfrm>
          <a:prstGeom prst="rect">
            <a:avLst/>
          </a:prstGeom>
        </p:spPr>
        <p:txBody>
          <a:bodyPr lIns="96645" tIns="96645" rIns="96645" bIns="96645" anchor="ctr" anchorCtr="0">
            <a:noAutofit/>
          </a:bodyPr>
          <a:lstStyle/>
          <a:p>
            <a:endParaRPr/>
          </a:p>
        </p:txBody>
      </p:sp>
      <p:sp>
        <p:nvSpPr>
          <p:cNvPr id="347" name="Shape 347"/>
          <p:cNvSpPr>
            <a:spLocks noGrp="1" noRot="1" noChangeAspect="1"/>
          </p:cNvSpPr>
          <p:nvPr>
            <p:ph type="sldImg" idx="2"/>
          </p:nvPr>
        </p:nvSpPr>
        <p:spPr>
          <a:xfrm>
            <a:off x="1298575" y="731838"/>
            <a:ext cx="4881563" cy="3660775"/>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 name="Date Placeholder 1"/>
          <p:cNvSpPr>
            <a:spLocks noGrp="1"/>
          </p:cNvSpPr>
          <p:nvPr>
            <p:ph type="dt" idx="10"/>
          </p:nvPr>
        </p:nvSpPr>
        <p:spPr/>
        <p:txBody>
          <a:bodyPr/>
          <a:lstStyle/>
          <a:p>
            <a:pPr>
              <a:defRPr/>
            </a:pPr>
            <a:r>
              <a:rPr lang="en-US"/>
              <a:t>February 1, 2018</a:t>
            </a:r>
          </a:p>
        </p:txBody>
      </p:sp>
    </p:spTree>
    <p:extLst>
      <p:ext uri="{BB962C8B-B14F-4D97-AF65-F5344CB8AC3E}">
        <p14:creationId xmlns:p14="http://schemas.microsoft.com/office/powerpoint/2010/main" val="20968314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Rectangle 2"/>
          <p:cNvSpPr/>
          <p:nvPr userDrawn="1"/>
        </p:nvSpPr>
        <p:spPr>
          <a:xfrm>
            <a:off x="0" y="-14107"/>
            <a:ext cx="9144000" cy="4385986"/>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itle 14"/>
          <p:cNvSpPr>
            <a:spLocks noGrp="1"/>
          </p:cNvSpPr>
          <p:nvPr userDrawn="1">
            <p:ph type="title"/>
          </p:nvPr>
        </p:nvSpPr>
        <p:spPr>
          <a:xfrm>
            <a:off x="457200" y="972490"/>
            <a:ext cx="6400800" cy="1141001"/>
          </a:xfrm>
        </p:spPr>
        <p:txBody>
          <a:bodyPr lIns="0" rIns="0" anchor="b" anchorCtr="0"/>
          <a:lstStyle>
            <a:lvl1pPr>
              <a:lnSpc>
                <a:spcPct val="80000"/>
              </a:lnSpc>
              <a:defRPr sz="5400" b="0"/>
            </a:lvl1pPr>
          </a:lstStyle>
          <a:p>
            <a:r>
              <a:rPr lang="en-US" dirty="0"/>
              <a:t>Click to edit Master title style</a:t>
            </a:r>
          </a:p>
        </p:txBody>
      </p:sp>
      <p:sp>
        <p:nvSpPr>
          <p:cNvPr id="17" name="Text Placeholder 16"/>
          <p:cNvSpPr>
            <a:spLocks noGrp="1"/>
          </p:cNvSpPr>
          <p:nvPr userDrawn="1">
            <p:ph type="body" sz="quarter" idx="10"/>
          </p:nvPr>
        </p:nvSpPr>
        <p:spPr>
          <a:xfrm>
            <a:off x="457200" y="2286529"/>
            <a:ext cx="6597650" cy="746125"/>
          </a:xfrm>
        </p:spPr>
        <p:txBody>
          <a:bodyPr lIns="0" rIns="0">
            <a:noAutofit/>
          </a:bodyPr>
          <a:lstStyle>
            <a:lvl1pPr marL="0" indent="0">
              <a:lnSpc>
                <a:spcPct val="80000"/>
              </a:lnSpc>
              <a:buNone/>
              <a:defRPr sz="3200">
                <a:solidFill>
                  <a:srgbClr val="FDD809"/>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Click to edit Master text styles</a:t>
            </a:r>
          </a:p>
        </p:txBody>
      </p:sp>
      <p:sp>
        <p:nvSpPr>
          <p:cNvPr id="20" name="Text Placeholder 16"/>
          <p:cNvSpPr>
            <a:spLocks noGrp="1"/>
          </p:cNvSpPr>
          <p:nvPr userDrawn="1">
            <p:ph type="body" sz="quarter" idx="11" hasCustomPrompt="1"/>
          </p:nvPr>
        </p:nvSpPr>
        <p:spPr>
          <a:xfrm>
            <a:off x="457200" y="3870325"/>
            <a:ext cx="5035550" cy="297677"/>
          </a:xfrm>
        </p:spPr>
        <p:txBody>
          <a:bodyPr lIns="0" rIns="0">
            <a:noAutofit/>
          </a:bodyPr>
          <a:lstStyle>
            <a:lvl1pPr marL="0" indent="0">
              <a:lnSpc>
                <a:spcPct val="90000"/>
              </a:lnSpc>
              <a:buNone/>
              <a:defRPr sz="1800">
                <a:solidFill>
                  <a:srgbClr val="FFFFFF"/>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April 27, 2018</a:t>
            </a:r>
          </a:p>
        </p:txBody>
      </p:sp>
      <p:sp>
        <p:nvSpPr>
          <p:cNvPr id="22" name="Text Placeholder 16"/>
          <p:cNvSpPr>
            <a:spLocks noGrp="1"/>
          </p:cNvSpPr>
          <p:nvPr userDrawn="1">
            <p:ph type="body" sz="quarter" idx="12" hasCustomPrompt="1"/>
          </p:nvPr>
        </p:nvSpPr>
        <p:spPr>
          <a:xfrm>
            <a:off x="457200" y="5137133"/>
            <a:ext cx="3229648" cy="1459169"/>
          </a:xfrm>
        </p:spPr>
        <p:txBody>
          <a:bodyPr lIns="0" rIns="0">
            <a:noAutofit/>
          </a:bodyPr>
          <a:lstStyle>
            <a:lvl1pPr marL="0" indent="0">
              <a:lnSpc>
                <a:spcPct val="100000"/>
              </a:lnSpc>
              <a:buNone/>
              <a:defRPr sz="1800">
                <a:solidFill>
                  <a:schemeClr val="bg1">
                    <a:lumMod val="50000"/>
                  </a:schemeClr>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Presenter Name</a:t>
            </a:r>
            <a:br>
              <a:rPr lang="en-US" dirty="0"/>
            </a:br>
            <a:r>
              <a:rPr lang="en-US" dirty="0"/>
              <a:t>Contact information</a:t>
            </a:r>
          </a:p>
          <a:p>
            <a:pPr lvl="0"/>
            <a:r>
              <a:rPr lang="en-US" dirty="0"/>
              <a:t>Email</a:t>
            </a:r>
            <a:br>
              <a:rPr lang="en-US" dirty="0"/>
            </a:br>
            <a:r>
              <a:rPr lang="en-US" dirty="0"/>
              <a:t>Phone</a:t>
            </a:r>
          </a:p>
        </p:txBody>
      </p:sp>
      <p:sp>
        <p:nvSpPr>
          <p:cNvPr id="12" name="Right Triangle 11"/>
          <p:cNvSpPr/>
          <p:nvPr/>
        </p:nvSpPr>
        <p:spPr>
          <a:xfrm flipH="1" flipV="1">
            <a:off x="7358302" y="-14108"/>
            <a:ext cx="1801089" cy="4385986"/>
          </a:xfrm>
          <a:prstGeom prst="rtTriangle">
            <a:avLst/>
          </a:prstGeom>
          <a:solidFill>
            <a:srgbClr val="45A78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350804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Chart Placeholder 2"/>
          <p:cNvSpPr>
            <a:spLocks noGrp="1"/>
          </p:cNvSpPr>
          <p:nvPr>
            <p:ph type="chart" sz="quarter" idx="10"/>
          </p:nvPr>
        </p:nvSpPr>
        <p:spPr>
          <a:xfrm>
            <a:off x="457200" y="1555750"/>
            <a:ext cx="8229600" cy="4306888"/>
          </a:xfrm>
        </p:spPr>
        <p:txBody>
          <a:bodyPr/>
          <a:lstStyle/>
          <a:p>
            <a:endParaRPr lang="en-US"/>
          </a:p>
        </p:txBody>
      </p:sp>
    </p:spTree>
    <p:extLst>
      <p:ext uri="{BB962C8B-B14F-4D97-AF65-F5344CB8AC3E}">
        <p14:creationId xmlns:p14="http://schemas.microsoft.com/office/powerpoint/2010/main" val="3951118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 name="Table Placeholder 3"/>
          <p:cNvSpPr>
            <a:spLocks noGrp="1"/>
          </p:cNvSpPr>
          <p:nvPr>
            <p:ph type="tbl" sz="quarter" idx="11"/>
          </p:nvPr>
        </p:nvSpPr>
        <p:spPr>
          <a:xfrm>
            <a:off x="457200" y="1555750"/>
            <a:ext cx="8229600" cy="4306888"/>
          </a:xfrm>
        </p:spPr>
        <p:txBody>
          <a:bodyPr/>
          <a:lstStyle/>
          <a:p>
            <a:endParaRPr lang="en-US"/>
          </a:p>
        </p:txBody>
      </p:sp>
    </p:spTree>
    <p:extLst>
      <p:ext uri="{BB962C8B-B14F-4D97-AF65-F5344CB8AC3E}">
        <p14:creationId xmlns:p14="http://schemas.microsoft.com/office/powerpoint/2010/main" val="770091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9144000" cy="4918364"/>
          </a:xfrm>
          <a:solidFill>
            <a:srgbClr val="D1D3D4"/>
          </a:solidFill>
        </p:spPr>
        <p:txBody>
          <a:bodyPr/>
          <a:lstStyle/>
          <a:p>
            <a:endParaRPr lang="en-US"/>
          </a:p>
        </p:txBody>
      </p:sp>
    </p:spTree>
    <p:extLst>
      <p:ext uri="{BB962C8B-B14F-4D97-AF65-F5344CB8AC3E}">
        <p14:creationId xmlns:p14="http://schemas.microsoft.com/office/powerpoint/2010/main" val="3025038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Images">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4582583" cy="4918364"/>
          </a:xfrm>
          <a:solidFill>
            <a:srgbClr val="D1D3D4"/>
          </a:solidFill>
        </p:spPr>
        <p:txBody>
          <a:bodyPr>
            <a:normAutofit/>
          </a:bodyPr>
          <a:lstStyle>
            <a:lvl1pPr>
              <a:defRPr sz="2400"/>
            </a:lvl1pPr>
          </a:lstStyle>
          <a:p>
            <a:endParaRPr lang="en-US" dirty="0"/>
          </a:p>
        </p:txBody>
      </p:sp>
      <p:sp>
        <p:nvSpPr>
          <p:cNvPr id="7" name="Picture Placeholder 4"/>
          <p:cNvSpPr>
            <a:spLocks noGrp="1"/>
          </p:cNvSpPr>
          <p:nvPr>
            <p:ph type="pic" sz="quarter" idx="11"/>
          </p:nvPr>
        </p:nvSpPr>
        <p:spPr>
          <a:xfrm>
            <a:off x="4572000" y="1216122"/>
            <a:ext cx="4582583" cy="4918364"/>
          </a:xfrm>
          <a:solidFill>
            <a:srgbClr val="D1D3D4"/>
          </a:solidFill>
        </p:spPr>
        <p:txBody>
          <a:bodyPr>
            <a:normAutofit/>
          </a:bodyPr>
          <a:lstStyle>
            <a:lvl1pPr>
              <a:defRPr sz="2400"/>
            </a:lvl1pPr>
          </a:lstStyle>
          <a:p>
            <a:endParaRPr lang="en-US" dirty="0"/>
          </a:p>
        </p:txBody>
      </p:sp>
      <p:cxnSp>
        <p:nvCxnSpPr>
          <p:cNvPr id="3" name="Straight Connector 2"/>
          <p:cNvCxnSpPr/>
          <p:nvPr userDrawn="1"/>
        </p:nvCxnSpPr>
        <p:spPr>
          <a:xfrm>
            <a:off x="4572000" y="1216122"/>
            <a:ext cx="0" cy="4918364"/>
          </a:xfrm>
          <a:prstGeom prst="line">
            <a:avLst/>
          </a:prstGeom>
          <a:ln>
            <a:solidFill>
              <a:srgbClr val="42648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749593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o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sp>
        <p:nvSpPr>
          <p:cNvPr id="12" name="TextBox 11"/>
          <p:cNvSpPr txBox="1"/>
          <p:nvPr userDrawn="1"/>
        </p:nvSpPr>
        <p:spPr>
          <a:xfrm>
            <a:off x="6564644" y="6359525"/>
            <a:ext cx="1692771" cy="362076"/>
          </a:xfrm>
          <a:prstGeom prst="rect">
            <a:avLst/>
          </a:prstGeom>
          <a:noFill/>
        </p:spPr>
        <p:txBody>
          <a:bodyPr wrap="none" lIns="0" rIns="0" rtlCol="0" anchor="ctr" anchorCtr="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00" dirty="0" err="1">
                <a:solidFill>
                  <a:srgbClr val="042B4A"/>
                </a:solidFill>
                <a:latin typeface="+mn-lt"/>
                <a:cs typeface="Calibri"/>
              </a:rPr>
              <a:t>MassHireFallRiverCareers.org</a:t>
            </a:r>
            <a:endParaRPr lang="en-US" sz="1000" dirty="0">
              <a:solidFill>
                <a:srgbClr val="042B4A"/>
              </a:solidFill>
              <a:latin typeface="+mn-lt"/>
              <a:cs typeface="Calibri"/>
            </a:endParaRPr>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Media Placeholder 2"/>
          <p:cNvSpPr>
            <a:spLocks noGrp="1"/>
          </p:cNvSpPr>
          <p:nvPr>
            <p:ph type="media" sz="quarter" idx="10"/>
          </p:nvPr>
        </p:nvSpPr>
        <p:spPr>
          <a:xfrm>
            <a:off x="0" y="1236663"/>
            <a:ext cx="9144000" cy="5621337"/>
          </a:xfrm>
          <a:solidFill>
            <a:schemeClr val="accent1"/>
          </a:solidFill>
        </p:spPr>
        <p:txBody>
          <a:bodyPr/>
          <a:lstStyle/>
          <a:p>
            <a:endParaRPr lang="en-US"/>
          </a:p>
        </p:txBody>
      </p:sp>
    </p:spTree>
    <p:extLst>
      <p:ext uri="{BB962C8B-B14F-4D97-AF65-F5344CB8AC3E}">
        <p14:creationId xmlns:p14="http://schemas.microsoft.com/office/powerpoint/2010/main" val="5265522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a:t>February 1, 2018 </a:t>
            </a:r>
          </a:p>
        </p:txBody>
      </p:sp>
      <p:sp>
        <p:nvSpPr>
          <p:cNvPr id="6" name="Slide Number Placeholder 5"/>
          <p:cNvSpPr>
            <a:spLocks noGrp="1"/>
          </p:cNvSpPr>
          <p:nvPr>
            <p:ph type="sldNum" sz="quarter" idx="12"/>
          </p:nvPr>
        </p:nvSpPr>
        <p:spPr/>
        <p:txBody>
          <a:bodyPr/>
          <a:lstStyle>
            <a:lvl1pPr>
              <a:defRPr/>
            </a:lvl1pPr>
          </a:lstStyle>
          <a:p>
            <a:pPr>
              <a:defRPr/>
            </a:pPr>
            <a:fld id="{E072579F-9FF5-4201-872C-73481382824D}" type="slidenum">
              <a:rPr lang="en-US"/>
              <a:pPr>
                <a:defRPr/>
              </a:pPr>
              <a:t>‹#›</a:t>
            </a:fld>
            <a:endParaRPr lang="en-US" dirty="0"/>
          </a:p>
        </p:txBody>
      </p:sp>
    </p:spTree>
    <p:extLst>
      <p:ext uri="{BB962C8B-B14F-4D97-AF65-F5344CB8AC3E}">
        <p14:creationId xmlns:p14="http://schemas.microsoft.com/office/powerpoint/2010/main" val="1999953241"/>
      </p:ext>
    </p:extLst>
  </p:cSld>
  <p:clrMapOvr>
    <a:masterClrMapping/>
  </p:clrMapOvr>
  <p:transition>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t>February 1, 2018 </a:t>
            </a:r>
          </a:p>
        </p:txBody>
      </p:sp>
      <p:sp>
        <p:nvSpPr>
          <p:cNvPr id="3" name="Footer Placeholder 4"/>
          <p:cNvSpPr>
            <a:spLocks noGrp="1"/>
          </p:cNvSpPr>
          <p:nvPr>
            <p:ph type="ftr" sz="quarter" idx="11"/>
          </p:nvPr>
        </p:nvSpPr>
        <p:spPr/>
        <p:txBody>
          <a:bodyPr/>
          <a:lstStyle>
            <a:lvl1pPr>
              <a:defRPr/>
            </a:lvl1pPr>
          </a:lstStyle>
          <a:p>
            <a:pPr>
              <a:defRPr/>
            </a:pPr>
            <a:r>
              <a:rPr lang="en-US"/>
              <a:t>Massachusetts Department of Career Services</a:t>
            </a:r>
          </a:p>
        </p:txBody>
      </p:sp>
      <p:sp>
        <p:nvSpPr>
          <p:cNvPr id="4" name="Slide Number Placeholder 5"/>
          <p:cNvSpPr>
            <a:spLocks noGrp="1"/>
          </p:cNvSpPr>
          <p:nvPr>
            <p:ph type="sldNum" sz="quarter" idx="12"/>
          </p:nvPr>
        </p:nvSpPr>
        <p:spPr/>
        <p:txBody>
          <a:bodyPr/>
          <a:lstStyle>
            <a:lvl1pPr>
              <a:defRPr/>
            </a:lvl1pPr>
          </a:lstStyle>
          <a:p>
            <a:pPr>
              <a:defRPr/>
            </a:pPr>
            <a:fld id="{08D68108-485C-48E7-99C0-B8D285AC8481}" type="slidenum">
              <a:rPr lang="en-US"/>
              <a:pPr>
                <a:defRPr/>
              </a:pPr>
              <a:t>‹#›</a:t>
            </a:fld>
            <a:endParaRPr lang="en-US"/>
          </a:p>
        </p:txBody>
      </p:sp>
    </p:spTree>
    <p:extLst>
      <p:ext uri="{BB962C8B-B14F-4D97-AF65-F5344CB8AC3E}">
        <p14:creationId xmlns:p14="http://schemas.microsoft.com/office/powerpoint/2010/main" val="18007747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914400" y="1600200"/>
            <a:ext cx="38100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76800" y="1600200"/>
            <a:ext cx="38100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a:xfrm>
            <a:off x="3124200" y="6477000"/>
            <a:ext cx="2971800" cy="228600"/>
          </a:xfrm>
        </p:spPr>
        <p:txBody>
          <a:bodyPr/>
          <a:lstStyle>
            <a:lvl1pPr>
              <a:defRPr/>
            </a:lvl1pPr>
          </a:lstStyle>
          <a:p>
            <a:r>
              <a:rPr lang="en-US" altLang="en-US"/>
              <a:t>Massachusetts Department of Career Services</a:t>
            </a:r>
          </a:p>
        </p:txBody>
      </p:sp>
      <p:sp>
        <p:nvSpPr>
          <p:cNvPr id="6" name="Slide Number Placeholder 5"/>
          <p:cNvSpPr>
            <a:spLocks noGrp="1"/>
          </p:cNvSpPr>
          <p:nvPr>
            <p:ph type="sldNum" sz="quarter" idx="11"/>
          </p:nvPr>
        </p:nvSpPr>
        <p:spPr>
          <a:xfrm>
            <a:off x="6781800" y="6477000"/>
            <a:ext cx="1905000" cy="228600"/>
          </a:xfrm>
        </p:spPr>
        <p:txBody>
          <a:bodyPr/>
          <a:lstStyle>
            <a:lvl1pPr>
              <a:defRPr/>
            </a:lvl1pPr>
          </a:lstStyle>
          <a:p>
            <a:fld id="{9385707E-2364-4153-857D-FE30DD103C8D}" type="slidenum">
              <a:rPr lang="en-US" altLang="en-US"/>
              <a:pPr/>
              <a:t>‹#›</a:t>
            </a:fld>
            <a:endParaRPr lang="en-US" altLang="en-US"/>
          </a:p>
        </p:txBody>
      </p:sp>
      <p:sp>
        <p:nvSpPr>
          <p:cNvPr id="7" name="Date Placeholder 6"/>
          <p:cNvSpPr>
            <a:spLocks noGrp="1"/>
          </p:cNvSpPr>
          <p:nvPr>
            <p:ph type="dt" sz="half" idx="12"/>
          </p:nvPr>
        </p:nvSpPr>
        <p:spPr>
          <a:xfrm>
            <a:off x="228600" y="6477000"/>
            <a:ext cx="2133600" cy="244475"/>
          </a:xfrm>
        </p:spPr>
        <p:txBody>
          <a:bodyPr/>
          <a:lstStyle>
            <a:lvl1pPr>
              <a:defRPr/>
            </a:lvl1pPr>
          </a:lstStyle>
          <a:p>
            <a:r>
              <a:rPr lang="en-US" altLang="en-US"/>
              <a:t>December 2017</a:t>
            </a:r>
          </a:p>
        </p:txBody>
      </p:sp>
    </p:spTree>
    <p:extLst>
      <p:ext uri="{BB962C8B-B14F-4D97-AF65-F5344CB8AC3E}">
        <p14:creationId xmlns:p14="http://schemas.microsoft.com/office/powerpoint/2010/main" val="1547439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8229600" cy="4525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92864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6"/>
          <p:cNvSpPr>
            <a:spLocks noGrp="1"/>
          </p:cNvSpPr>
          <p:nvPr>
            <p:ph sz="quarter" idx="11"/>
          </p:nvPr>
        </p:nvSpPr>
        <p:spPr>
          <a:xfrm>
            <a:off x="4781548"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27878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Content Placeholder 16"/>
          <p:cNvSpPr>
            <a:spLocks noGrp="1"/>
          </p:cNvSpPr>
          <p:nvPr>
            <p:ph sz="quarter" idx="10"/>
          </p:nvPr>
        </p:nvSpPr>
        <p:spPr>
          <a:xfrm>
            <a:off x="457200"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21" name="Content Placeholder 16"/>
          <p:cNvSpPr>
            <a:spLocks noGrp="1"/>
          </p:cNvSpPr>
          <p:nvPr>
            <p:ph sz="quarter" idx="11"/>
          </p:nvPr>
        </p:nvSpPr>
        <p:spPr>
          <a:xfrm>
            <a:off x="6085416"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22" name="Content Placeholder 16"/>
          <p:cNvSpPr>
            <a:spLocks noGrp="1"/>
          </p:cNvSpPr>
          <p:nvPr>
            <p:ph sz="quarter" idx="12"/>
          </p:nvPr>
        </p:nvSpPr>
        <p:spPr>
          <a:xfrm>
            <a:off x="3276600"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867400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2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6"/>
          <p:cNvSpPr>
            <a:spLocks noGrp="1"/>
          </p:cNvSpPr>
          <p:nvPr>
            <p:ph sz="quarter" idx="11"/>
          </p:nvPr>
        </p:nvSpPr>
        <p:spPr>
          <a:xfrm>
            <a:off x="4781548"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49771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6"/>
            <a:ext cx="3987800"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2" name="Content Placeholder 16"/>
          <p:cNvSpPr>
            <a:spLocks noGrp="1"/>
          </p:cNvSpPr>
          <p:nvPr>
            <p:ph sz="quarter" idx="11"/>
          </p:nvPr>
        </p:nvSpPr>
        <p:spPr>
          <a:xfrm>
            <a:off x="457200" y="3820583"/>
            <a:ext cx="3987800"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4" name="Content Placeholder 16"/>
          <p:cNvSpPr>
            <a:spLocks noGrp="1"/>
          </p:cNvSpPr>
          <p:nvPr>
            <p:ph sz="quarter" idx="12"/>
          </p:nvPr>
        </p:nvSpPr>
        <p:spPr>
          <a:xfrm>
            <a:off x="4698999" y="1446236"/>
            <a:ext cx="3987799"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6" name="Content Placeholder 16"/>
          <p:cNvSpPr>
            <a:spLocks noGrp="1"/>
          </p:cNvSpPr>
          <p:nvPr>
            <p:ph sz="quarter" idx="13"/>
          </p:nvPr>
        </p:nvSpPr>
        <p:spPr>
          <a:xfrm>
            <a:off x="4698999" y="3820583"/>
            <a:ext cx="3987799"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70183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63065"/>
            <a:ext cx="3881968" cy="494851"/>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061479"/>
            <a:ext cx="3881967"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20" name="Straight Connector 19"/>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Text Placeholder 2"/>
          <p:cNvSpPr>
            <a:spLocks noGrp="1"/>
          </p:cNvSpPr>
          <p:nvPr>
            <p:ph type="body" idx="10"/>
          </p:nvPr>
        </p:nvSpPr>
        <p:spPr>
          <a:xfrm>
            <a:off x="4804832" y="1463065"/>
            <a:ext cx="3881967" cy="494851"/>
          </a:xfrm>
          <a:prstGeom prst="rect">
            <a:avLst/>
          </a:prstGeom>
          <a:solidFill>
            <a:srgbClr val="53A4CF"/>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3" name="Content Placeholder 3"/>
          <p:cNvSpPr>
            <a:spLocks noGrp="1"/>
          </p:cNvSpPr>
          <p:nvPr>
            <p:ph sz="half" idx="11"/>
          </p:nvPr>
        </p:nvSpPr>
        <p:spPr>
          <a:xfrm>
            <a:off x="4804833" y="2061479"/>
            <a:ext cx="3881966"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28345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63064"/>
            <a:ext cx="2559051" cy="759435"/>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1"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1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20" name="Straight Connector 19"/>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2"/>
          <p:cNvSpPr>
            <a:spLocks noGrp="1"/>
          </p:cNvSpPr>
          <p:nvPr>
            <p:ph type="body" idx="10"/>
          </p:nvPr>
        </p:nvSpPr>
        <p:spPr>
          <a:xfrm>
            <a:off x="6127748" y="1463064"/>
            <a:ext cx="2559051" cy="759435"/>
          </a:xfrm>
          <a:prstGeom prst="rect">
            <a:avLst/>
          </a:prstGeom>
          <a:solidFill>
            <a:srgbClr val="7D3379"/>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2" name="Content Placeholder 3"/>
          <p:cNvSpPr>
            <a:spLocks noGrp="1"/>
          </p:cNvSpPr>
          <p:nvPr>
            <p:ph sz="half" idx="11"/>
          </p:nvPr>
        </p:nvSpPr>
        <p:spPr>
          <a:xfrm>
            <a:off x="6127749"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13" name="Text Placeholder 2"/>
          <p:cNvSpPr>
            <a:spLocks noGrp="1"/>
          </p:cNvSpPr>
          <p:nvPr>
            <p:ph type="body" idx="12"/>
          </p:nvPr>
        </p:nvSpPr>
        <p:spPr>
          <a:xfrm>
            <a:off x="3276600" y="1463064"/>
            <a:ext cx="2559051" cy="759435"/>
          </a:xfrm>
          <a:prstGeom prst="rect">
            <a:avLst/>
          </a:prstGeom>
          <a:solidFill>
            <a:srgbClr val="53A4CF"/>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4" name="Content Placeholder 3"/>
          <p:cNvSpPr>
            <a:spLocks noGrp="1"/>
          </p:cNvSpPr>
          <p:nvPr>
            <p:ph sz="half" idx="13"/>
          </p:nvPr>
        </p:nvSpPr>
        <p:spPr>
          <a:xfrm>
            <a:off x="3276601"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128487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69790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
            <a:ext cx="9144000" cy="122710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3"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sp>
        <p:nvSpPr>
          <p:cNvPr id="4" name="Text Placeholder 3"/>
          <p:cNvSpPr>
            <a:spLocks noGrp="1"/>
          </p:cNvSpPr>
          <p:nvPr>
            <p:ph type="body" idx="1"/>
          </p:nvPr>
        </p:nvSpPr>
        <p:spPr>
          <a:xfrm>
            <a:off x="457200" y="1446235"/>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userDrawn="1"/>
        </p:nvCxnSpPr>
        <p:spPr>
          <a:xfrm>
            <a:off x="0" y="6200016"/>
            <a:ext cx="9144000"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 name="Right Triangle 5"/>
          <p:cNvSpPr/>
          <p:nvPr userDrawn="1"/>
        </p:nvSpPr>
        <p:spPr>
          <a:xfrm>
            <a:off x="7926917" y="2"/>
            <a:ext cx="739678" cy="1217082"/>
          </a:xfrm>
          <a:prstGeom prst="rtTriangle">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ight Triangle 13"/>
          <p:cNvSpPr/>
          <p:nvPr userDrawn="1"/>
        </p:nvSpPr>
        <p:spPr>
          <a:xfrm flipH="1" flipV="1">
            <a:off x="8120302" y="-14108"/>
            <a:ext cx="1039087" cy="1241210"/>
          </a:xfrm>
          <a:prstGeom prst="rtTriangle">
            <a:avLst/>
          </a:prstGeom>
          <a:solidFill>
            <a:srgbClr val="45A78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5" name="Picture 4"/>
          <p:cNvPicPr>
            <a:picLocks noChangeAspect="1"/>
          </p:cNvPicPr>
          <p:nvPr userDrawn="1"/>
        </p:nvPicPr>
        <p:blipFill rotWithShape="1">
          <a:blip r:embed="rId19">
            <a:extLst>
              <a:ext uri="{28A0092B-C50C-407E-A947-70E740481C1C}">
                <a14:useLocalDpi xmlns:a14="http://schemas.microsoft.com/office/drawing/2010/main" val="0"/>
              </a:ext>
            </a:extLst>
          </a:blip>
          <a:srcRect l="1785" t="14557" r="3572" b="12388"/>
          <a:stretch/>
        </p:blipFill>
        <p:spPr>
          <a:xfrm>
            <a:off x="38501" y="6285297"/>
            <a:ext cx="2040556" cy="471638"/>
          </a:xfrm>
          <a:prstGeom prst="rect">
            <a:avLst/>
          </a:prstGeom>
        </p:spPr>
      </p:pic>
    </p:spTree>
    <p:extLst>
      <p:ext uri="{BB962C8B-B14F-4D97-AF65-F5344CB8AC3E}">
        <p14:creationId xmlns:p14="http://schemas.microsoft.com/office/powerpoint/2010/main" val="181673161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0" r:id="rId3"/>
    <p:sldLayoutId id="2147483652" r:id="rId4"/>
    <p:sldLayoutId id="2147483665" r:id="rId5"/>
    <p:sldLayoutId id="2147483659" r:id="rId6"/>
    <p:sldLayoutId id="2147483653" r:id="rId7"/>
    <p:sldLayoutId id="2147483660" r:id="rId8"/>
    <p:sldLayoutId id="2147483654" r:id="rId9"/>
    <p:sldLayoutId id="2147483663" r:id="rId10"/>
    <p:sldLayoutId id="2147483664" r:id="rId11"/>
    <p:sldLayoutId id="2147483656" r:id="rId12"/>
    <p:sldLayoutId id="2147483662" r:id="rId13"/>
    <p:sldLayoutId id="2147483661" r:id="rId14"/>
    <p:sldLayoutId id="2147483666" r:id="rId15"/>
    <p:sldLayoutId id="2147483667" r:id="rId16"/>
    <p:sldLayoutId id="2147483668" r:id="rId17"/>
  </p:sldLayoutIdLst>
  <p:hf hdr="0"/>
  <p:txStyles>
    <p:title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p:titleStyle>
    <p:bodyStyle>
      <a:lvl1pPr marL="285750" indent="-285750" algn="l" defTabSz="457200" rtl="0" eaLnBrk="1" latinLnBrk="0" hangingPunct="1">
        <a:lnSpc>
          <a:spcPct val="90000"/>
        </a:lnSpc>
        <a:spcBef>
          <a:spcPts val="1800"/>
        </a:spcBef>
        <a:buClr>
          <a:schemeClr val="tx1"/>
        </a:buClr>
        <a:buFont typeface="Arial"/>
        <a:buChar char="•"/>
        <a:defRPr sz="2800" kern="1200">
          <a:solidFill>
            <a:schemeClr val="tx2"/>
          </a:solidFill>
          <a:latin typeface="+mn-lt"/>
          <a:ea typeface="+mn-ea"/>
          <a:cs typeface="+mn-cs"/>
        </a:defRPr>
      </a:lvl1pPr>
      <a:lvl2pPr marL="736600" indent="-287338" algn="l" defTabSz="457200" rtl="0" eaLnBrk="1" latinLnBrk="0" hangingPunct="1">
        <a:lnSpc>
          <a:spcPct val="90000"/>
        </a:lnSpc>
        <a:spcBef>
          <a:spcPts val="900"/>
        </a:spcBef>
        <a:buClr>
          <a:schemeClr val="tx1"/>
        </a:buClr>
        <a:buFont typeface="Lucida Grande"/>
        <a:buChar char="–"/>
        <a:tabLst/>
        <a:defRPr sz="2400" kern="1200">
          <a:solidFill>
            <a:schemeClr val="tx2"/>
          </a:solidFill>
          <a:latin typeface="+mn-lt"/>
          <a:ea typeface="+mn-ea"/>
          <a:cs typeface="+mn-cs"/>
        </a:defRPr>
      </a:lvl2pPr>
      <a:lvl3pPr marL="1090613"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3pPr>
      <a:lvl4pPr marL="1543050" indent="-225425" algn="l" defTabSz="457200" rtl="0" eaLnBrk="1" latinLnBrk="0" hangingPunct="1">
        <a:lnSpc>
          <a:spcPct val="90000"/>
        </a:lnSpc>
        <a:spcBef>
          <a:spcPts val="900"/>
        </a:spcBef>
        <a:buClr>
          <a:schemeClr val="tx1"/>
        </a:buClr>
        <a:buFont typeface="Lucida Grande"/>
        <a:buChar char="–"/>
        <a:defRPr sz="2000" kern="1200">
          <a:solidFill>
            <a:schemeClr val="tx2"/>
          </a:solidFill>
          <a:latin typeface="+mn-lt"/>
          <a:ea typeface="+mn-ea"/>
          <a:cs typeface="+mn-cs"/>
        </a:defRPr>
      </a:lvl4pPr>
      <a:lvl5pPr marL="1943100"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3" Type="http://schemas.openxmlformats.org/officeDocument/2006/relationships/hyperlink" Target="http://www.mass.gov/massworkforce/careerready/tools/career-ready-101/" TargetMode="External"/><Relationship Id="rId7" Type="http://schemas.openxmlformats.org/officeDocument/2006/relationships/hyperlink" Target="http://www.mass.gov/massworkforce/programs/youth/" TargetMode="External"/><Relationship Id="rId2" Type="http://schemas.openxmlformats.org/officeDocument/2006/relationships/hyperlink" Target="http://www.mass.gov/massworkforce/resources/masscis/" TargetMode="External"/><Relationship Id="rId1" Type="http://schemas.openxmlformats.org/officeDocument/2006/relationships/slideLayout" Target="../slideLayouts/slideLayout15.xml"/><Relationship Id="rId6" Type="http://schemas.openxmlformats.org/officeDocument/2006/relationships/hyperlink" Target="https://wdr.doleta.gov/directives/corr_doc.cfm?DOCN=3255" TargetMode="External"/><Relationship Id="rId5" Type="http://schemas.openxmlformats.org/officeDocument/2006/relationships/hyperlink" Target="https://www.gpo.gov/fdsys/pkg/FR-2016-08-19/pdf/2016-15975.pdf" TargetMode="External"/><Relationship Id="rId4" Type="http://schemas.openxmlformats.org/officeDocument/2006/relationships/hyperlink" Target="https://www.congress.gov/bill/113th-congress/house-bill/803/tex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5.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633047" y="2731478"/>
            <a:ext cx="7429500" cy="1020688"/>
          </a:xfrm>
        </p:spPr>
        <p:txBody>
          <a:bodyPr/>
          <a:lstStyle/>
          <a:p>
            <a:pPr algn="ctr">
              <a:lnSpc>
                <a:spcPct val="100000"/>
              </a:lnSpc>
              <a:spcBef>
                <a:spcPts val="600"/>
              </a:spcBef>
            </a:pPr>
            <a:r>
              <a:rPr lang="en-US" dirty="0">
                <a:solidFill>
                  <a:schemeClr val="tx2">
                    <a:lumMod val="90000"/>
                    <a:lumOff val="10000"/>
                  </a:schemeClr>
                </a:solidFill>
                <a:latin typeface="Calibri" panose="020F0502020204030204" pitchFamily="34" charset="0"/>
              </a:rPr>
              <a:t>WIOA YOUTH/ADULT PROGRAM</a:t>
            </a:r>
          </a:p>
          <a:p>
            <a:pPr algn="ctr">
              <a:lnSpc>
                <a:spcPct val="100000"/>
              </a:lnSpc>
              <a:spcBef>
                <a:spcPts val="600"/>
              </a:spcBef>
            </a:pPr>
            <a:r>
              <a:rPr lang="en-US" dirty="0">
                <a:solidFill>
                  <a:schemeClr val="tx2">
                    <a:lumMod val="90000"/>
                    <a:lumOff val="10000"/>
                  </a:schemeClr>
                </a:solidFill>
                <a:latin typeface="Calibri" panose="020F0502020204030204" pitchFamily="34" charset="0"/>
              </a:rPr>
              <a:t>PERFORMANCE </a:t>
            </a:r>
          </a:p>
        </p:txBody>
      </p:sp>
      <p:sp>
        <p:nvSpPr>
          <p:cNvPr id="4" name="Text Placeholder 3"/>
          <p:cNvSpPr>
            <a:spLocks noGrp="1"/>
          </p:cNvSpPr>
          <p:nvPr>
            <p:ph type="body" sz="quarter" idx="11"/>
          </p:nvPr>
        </p:nvSpPr>
        <p:spPr/>
        <p:txBody>
          <a:bodyPr/>
          <a:lstStyle/>
          <a:p>
            <a:r>
              <a:rPr lang="en-US" dirty="0">
                <a:latin typeface="Calibri" panose="020F0502020204030204" pitchFamily="34" charset="0"/>
              </a:rPr>
              <a:t>January 11, 2019 </a:t>
            </a:r>
          </a:p>
        </p:txBody>
      </p:sp>
      <p:sp>
        <p:nvSpPr>
          <p:cNvPr id="5" name="Rectangle 4"/>
          <p:cNvSpPr/>
          <p:nvPr/>
        </p:nvSpPr>
        <p:spPr>
          <a:xfrm>
            <a:off x="2286000" y="3105835"/>
            <a:ext cx="4572000" cy="646331"/>
          </a:xfrm>
          <a:prstGeom prst="rect">
            <a:avLst/>
          </a:prstGeom>
        </p:spPr>
        <p:txBody>
          <a:bodyPr>
            <a:spAutoFit/>
          </a:bodyPr>
          <a:lstStyle/>
          <a:p>
            <a:r>
              <a:rPr lang="en-US" dirty="0"/>
              <a:t>https://www.mass.gov/masshire-career-centers</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79532" y="5019792"/>
            <a:ext cx="4541178" cy="1359739"/>
          </a:xfrm>
          <a:prstGeom prst="rect">
            <a:avLst/>
          </a:prstGeom>
        </p:spPr>
      </p:pic>
      <p:pic>
        <p:nvPicPr>
          <p:cNvPr id="8" name="Picture 3" descr="C:\Users\sacha.stadhard\AppData\Local\Microsoft\Windows\Temporary Internet Files\Content.Outlook\YA1MALP7\wioa logo1-462.jpg"/>
          <p:cNvPicPr>
            <a:picLocks noChangeAspect="1" noChangeArrowheads="1"/>
          </p:cNvPicPr>
          <p:nvPr/>
        </p:nvPicPr>
        <p:blipFill rotWithShape="1">
          <a:blip r:embed="rId3">
            <a:extLst>
              <a:ext uri="{28A0092B-C50C-407E-A947-70E740481C1C}">
                <a14:useLocalDpi xmlns:a14="http://schemas.microsoft.com/office/drawing/2010/main" val="0"/>
              </a:ext>
            </a:extLst>
          </a:blip>
          <a:srcRect l="2275" r="2275"/>
          <a:stretch/>
        </p:blipFill>
        <p:spPr bwMode="auto">
          <a:xfrm>
            <a:off x="457199" y="569719"/>
            <a:ext cx="4114800" cy="1642269"/>
          </a:xfrm>
          <a:prstGeom prst="round2DiagRect">
            <a:avLst>
              <a:gd name="adj1" fmla="val 16667"/>
              <a:gd name="adj2" fmla="val 0"/>
            </a:avLst>
          </a:prstGeom>
          <a:ln w="88900" cap="sq">
            <a:no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67153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3" name="Content Placeholder 2"/>
          <p:cNvSpPr>
            <a:spLocks noGrp="1"/>
          </p:cNvSpPr>
          <p:nvPr>
            <p:ph idx="1"/>
          </p:nvPr>
        </p:nvSpPr>
        <p:spPr>
          <a:xfrm>
            <a:off x="457200" y="1432560"/>
            <a:ext cx="8341360" cy="4693603"/>
          </a:xfrm>
        </p:spPr>
        <p:txBody>
          <a:bodyPr/>
          <a:lstStyle/>
          <a:p>
            <a:pPr marL="0" indent="0">
              <a:buNone/>
            </a:pPr>
            <a:r>
              <a:rPr lang="en-US" sz="2200" b="1" dirty="0"/>
              <a:t>Education and Training (from </a:t>
            </a:r>
            <a:r>
              <a:rPr lang="en-US" sz="2200" b="1" dirty="0" err="1"/>
              <a:t>tegl</a:t>
            </a:r>
            <a:r>
              <a:rPr lang="en-US" sz="2200" b="1" dirty="0"/>
              <a:t> 10-16) as applied to the Credential Attainment measure:</a:t>
            </a:r>
          </a:p>
          <a:p>
            <a:pPr marL="0" indent="0">
              <a:buNone/>
            </a:pPr>
            <a:r>
              <a:rPr lang="en-US" sz="2000" dirty="0"/>
              <a:t>For Adults/Dislocated Workers: All participants that received training that was not OJT or Customized Training</a:t>
            </a:r>
          </a:p>
          <a:p>
            <a:pPr marL="0" indent="0">
              <a:buNone/>
            </a:pPr>
            <a:r>
              <a:rPr lang="en-US" sz="2000" i="1" dirty="0"/>
              <a:t>For Youth: All ISY plus OSY who participate in one of the following:</a:t>
            </a:r>
          </a:p>
          <a:p>
            <a:pPr>
              <a:spcBef>
                <a:spcPts val="600"/>
              </a:spcBef>
            </a:pPr>
            <a:r>
              <a:rPr lang="en-US" sz="1800" dirty="0"/>
              <a:t>the program element </a:t>
            </a:r>
            <a:r>
              <a:rPr lang="en-US" sz="1800" i="1" dirty="0"/>
              <a:t>occupational skills training </a:t>
            </a:r>
          </a:p>
          <a:p>
            <a:pPr>
              <a:spcBef>
                <a:spcPts val="600"/>
              </a:spcBef>
            </a:pPr>
            <a:r>
              <a:rPr lang="en-US" sz="1800" dirty="0"/>
              <a:t>secondary education during participation in the title I Youth program </a:t>
            </a:r>
          </a:p>
          <a:p>
            <a:pPr>
              <a:spcBef>
                <a:spcPts val="600"/>
              </a:spcBef>
            </a:pPr>
            <a:r>
              <a:rPr lang="en-US" sz="1800" dirty="0"/>
              <a:t>postsecondary education during participation in the title I Youth program </a:t>
            </a:r>
          </a:p>
          <a:p>
            <a:pPr>
              <a:spcBef>
                <a:spcPts val="600"/>
              </a:spcBef>
            </a:pPr>
            <a:r>
              <a:rPr lang="en-US" sz="1800" dirty="0"/>
              <a:t>Title II-funded adult education during participation in the title I Youth program </a:t>
            </a:r>
          </a:p>
          <a:p>
            <a:pPr>
              <a:spcBef>
                <a:spcPts val="600"/>
              </a:spcBef>
            </a:pPr>
            <a:r>
              <a:rPr lang="en-US" sz="1800" dirty="0" err="1"/>
              <a:t>YouthBuild</a:t>
            </a:r>
            <a:r>
              <a:rPr lang="en-US" sz="1800" dirty="0"/>
              <a:t> during participation in the title I Youth program </a:t>
            </a:r>
          </a:p>
          <a:p>
            <a:pPr>
              <a:spcBef>
                <a:spcPts val="600"/>
              </a:spcBef>
            </a:pPr>
            <a:r>
              <a:rPr lang="en-US" sz="1800" dirty="0"/>
              <a:t>Job Corps during participation in the title I Youth program </a:t>
            </a:r>
          </a:p>
          <a:p>
            <a:endParaRPr lang="en-US" dirty="0"/>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10</a:t>
            </a:fld>
            <a:endParaRPr lang="en-US" dirty="0"/>
          </a:p>
        </p:txBody>
      </p:sp>
    </p:spTree>
    <p:extLst>
      <p:ext uri="{BB962C8B-B14F-4D97-AF65-F5344CB8AC3E}">
        <p14:creationId xmlns:p14="http://schemas.microsoft.com/office/powerpoint/2010/main" val="4059123238"/>
      </p:ext>
    </p:extLst>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3" name="Content Placeholder 2"/>
          <p:cNvSpPr>
            <a:spLocks noGrp="1"/>
          </p:cNvSpPr>
          <p:nvPr>
            <p:ph idx="1"/>
          </p:nvPr>
        </p:nvSpPr>
        <p:spPr>
          <a:xfrm>
            <a:off x="457200" y="1290320"/>
            <a:ext cx="8229600" cy="4835843"/>
          </a:xfrm>
        </p:spPr>
        <p:txBody>
          <a:bodyPr>
            <a:normAutofit fontScale="92500" lnSpcReduction="10000"/>
          </a:bodyPr>
          <a:lstStyle/>
          <a:p>
            <a:pPr marL="0" indent="0">
              <a:buNone/>
            </a:pPr>
            <a:r>
              <a:rPr lang="en-US" sz="2600" b="1" dirty="0"/>
              <a:t>Credential Attainment:</a:t>
            </a:r>
          </a:p>
          <a:p>
            <a:pPr marL="450850" lvl="1" indent="0">
              <a:lnSpc>
                <a:spcPct val="115000"/>
              </a:lnSpc>
              <a:spcBef>
                <a:spcPts val="0"/>
              </a:spcBef>
              <a:buNone/>
            </a:pPr>
            <a:r>
              <a:rPr lang="en-US" sz="1900" dirty="0"/>
              <a:t>Number of participants who exited during the reporting period that were in an </a:t>
            </a:r>
            <a:r>
              <a:rPr lang="en-US" sz="1900" i="1" dirty="0"/>
              <a:t>education or training </a:t>
            </a:r>
            <a:r>
              <a:rPr lang="en-US" sz="1900" dirty="0"/>
              <a:t>program (excluding OJT and Customized Training) and who obtained a recognized </a:t>
            </a:r>
            <a:r>
              <a:rPr lang="en-US" sz="1900" i="1" dirty="0"/>
              <a:t>postsecondary</a:t>
            </a:r>
            <a:r>
              <a:rPr lang="en-US" sz="1900" dirty="0"/>
              <a:t> credential during the program or within one year after exit; </a:t>
            </a:r>
          </a:p>
          <a:p>
            <a:pPr marL="450850" lvl="1" indent="0">
              <a:lnSpc>
                <a:spcPct val="115000"/>
              </a:lnSpc>
              <a:spcBef>
                <a:spcPts val="0"/>
              </a:spcBef>
              <a:buNone/>
            </a:pPr>
            <a:r>
              <a:rPr lang="en-US" sz="1900" dirty="0"/>
              <a:t>	</a:t>
            </a:r>
            <a:r>
              <a:rPr lang="en-US" sz="1900" b="1" i="1" dirty="0"/>
              <a:t>plus</a:t>
            </a:r>
            <a:r>
              <a:rPr lang="en-US" sz="1900" dirty="0"/>
              <a:t> the number of participants who exited that were in a </a:t>
            </a:r>
            <a:r>
              <a:rPr lang="en-US" sz="1900" i="1" dirty="0"/>
              <a:t>secondary</a:t>
            </a:r>
            <a:r>
              <a:rPr lang="en-US" sz="1900" dirty="0"/>
              <a:t> education program and who obtained a </a:t>
            </a:r>
            <a:r>
              <a:rPr lang="en-US" sz="1900" i="1" dirty="0"/>
              <a:t>secondary</a:t>
            </a:r>
            <a:r>
              <a:rPr lang="en-US" sz="1900" dirty="0"/>
              <a:t> education diploma or its equivalent during the program or within one year after exit AND who were also employed or enrolled in an education or training program leading to a recognized postsecondary credential within one year after exit. </a:t>
            </a:r>
          </a:p>
          <a:p>
            <a:pPr marL="457200" lvl="1" indent="0">
              <a:lnSpc>
                <a:spcPct val="115000"/>
              </a:lnSpc>
              <a:spcBef>
                <a:spcPts val="0"/>
              </a:spcBef>
              <a:spcAft>
                <a:spcPts val="0"/>
              </a:spcAft>
              <a:buNone/>
            </a:pPr>
            <a:endParaRPr lang="en-US" sz="1800" dirty="0">
              <a:ea typeface="Calibri"/>
              <a:cs typeface="Times New Roman"/>
            </a:endParaRPr>
          </a:p>
          <a:p>
            <a:pPr marL="457200" lvl="1" indent="0">
              <a:lnSpc>
                <a:spcPct val="115000"/>
              </a:lnSpc>
              <a:spcBef>
                <a:spcPts val="0"/>
              </a:spcBef>
              <a:spcAft>
                <a:spcPts val="0"/>
              </a:spcAft>
              <a:buNone/>
            </a:pPr>
            <a:r>
              <a:rPr lang="en-US" sz="1800" dirty="0">
                <a:ea typeface="Calibri"/>
                <a:cs typeface="Times New Roman"/>
              </a:rPr>
              <a:t>Tracking/Reporting:</a:t>
            </a:r>
          </a:p>
          <a:p>
            <a:pPr marL="457200" lvl="1" indent="0">
              <a:lnSpc>
                <a:spcPct val="115000"/>
              </a:lnSpc>
              <a:spcBef>
                <a:spcPts val="0"/>
              </a:spcBef>
              <a:spcAft>
                <a:spcPts val="0"/>
              </a:spcAft>
              <a:buNone/>
            </a:pPr>
            <a:r>
              <a:rPr lang="en-US" sz="1700" dirty="0">
                <a:ea typeface="Calibri"/>
                <a:cs typeface="Times New Roman"/>
              </a:rPr>
              <a:t>Attainment [service] of degree, certificate, license or other credential AND,</a:t>
            </a:r>
          </a:p>
          <a:p>
            <a:pPr marL="457200" lvl="1" indent="0">
              <a:lnSpc>
                <a:spcPct val="115000"/>
              </a:lnSpc>
              <a:spcBef>
                <a:spcPts val="0"/>
              </a:spcBef>
              <a:spcAft>
                <a:spcPts val="0"/>
              </a:spcAft>
              <a:buNone/>
            </a:pPr>
            <a:r>
              <a:rPr lang="en-US" sz="1700" dirty="0">
                <a:ea typeface="Calibri"/>
                <a:cs typeface="Times New Roman"/>
              </a:rPr>
              <a:t> if secondary education diploma, then</a:t>
            </a:r>
          </a:p>
          <a:p>
            <a:pPr marL="457200" lvl="1" indent="0">
              <a:lnSpc>
                <a:spcPct val="115000"/>
              </a:lnSpc>
              <a:spcBef>
                <a:spcPts val="0"/>
              </a:spcBef>
              <a:spcAft>
                <a:spcPts val="0"/>
              </a:spcAft>
              <a:buNone/>
            </a:pPr>
            <a:r>
              <a:rPr lang="en-US" sz="1700" dirty="0">
                <a:ea typeface="Calibri"/>
                <a:cs typeface="Times New Roman"/>
              </a:rPr>
              <a:t>Wage records from UI database </a:t>
            </a:r>
            <a:r>
              <a:rPr lang="en-US" sz="1700" i="1" dirty="0">
                <a:ea typeface="Calibri"/>
                <a:cs typeface="Times New Roman"/>
              </a:rPr>
              <a:t>or </a:t>
            </a:r>
            <a:r>
              <a:rPr lang="en-US" sz="1700" dirty="0">
                <a:ea typeface="Calibri"/>
                <a:cs typeface="Times New Roman"/>
              </a:rPr>
              <a:t>employment follow-up services (</a:t>
            </a:r>
            <a:r>
              <a:rPr lang="en-US" sz="1700" b="1" i="1" dirty="0">
                <a:ea typeface="Calibri"/>
                <a:cs typeface="Times New Roman"/>
              </a:rPr>
              <a:t>w/verified wage</a:t>
            </a:r>
            <a:r>
              <a:rPr lang="en-US" sz="1700" dirty="0">
                <a:ea typeface="Calibri"/>
                <a:cs typeface="Times New Roman"/>
              </a:rPr>
              <a:t>) Retention in Entered Post Secondary or Entered Advanced Training (any quarter)</a:t>
            </a:r>
            <a:endParaRPr lang="en-US" sz="2100" dirty="0">
              <a:solidFill>
                <a:schemeClr val="tx1"/>
              </a:solidFill>
              <a:ea typeface="Calibri"/>
              <a:cs typeface="Times New Roman"/>
            </a:endParaRPr>
          </a:p>
          <a:p>
            <a:endParaRPr lang="en-US" dirty="0"/>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11</a:t>
            </a:fld>
            <a:endParaRPr lang="en-US" dirty="0"/>
          </a:p>
        </p:txBody>
      </p:sp>
    </p:spTree>
    <p:extLst>
      <p:ext uri="{BB962C8B-B14F-4D97-AF65-F5344CB8AC3E}">
        <p14:creationId xmlns:p14="http://schemas.microsoft.com/office/powerpoint/2010/main" val="1499959663"/>
      </p:ext>
    </p:extLst>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12</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263" y="1676400"/>
            <a:ext cx="7989887" cy="4452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457200" y="1209655"/>
            <a:ext cx="7162800" cy="461665"/>
          </a:xfrm>
          <a:prstGeom prst="rect">
            <a:avLst/>
          </a:prstGeom>
          <a:noFill/>
        </p:spPr>
        <p:txBody>
          <a:bodyPr wrap="square" rtlCol="0">
            <a:spAutoFit/>
          </a:bodyPr>
          <a:lstStyle/>
          <a:p>
            <a:r>
              <a:rPr lang="en-US" sz="2400" b="1" dirty="0">
                <a:solidFill>
                  <a:schemeClr val="tx2"/>
                </a:solidFill>
              </a:rPr>
              <a:t>Credential Attainment:</a:t>
            </a:r>
          </a:p>
        </p:txBody>
      </p:sp>
    </p:spTree>
    <p:extLst>
      <p:ext uri="{BB962C8B-B14F-4D97-AF65-F5344CB8AC3E}">
        <p14:creationId xmlns:p14="http://schemas.microsoft.com/office/powerpoint/2010/main" val="2014824908"/>
      </p:ext>
    </p:extLst>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13</a:t>
            </a:fld>
            <a:endParaRPr lang="en-US" dirty="0"/>
          </a:p>
        </p:txBody>
      </p:sp>
      <p:sp>
        <p:nvSpPr>
          <p:cNvPr id="3" name="TextBox 2"/>
          <p:cNvSpPr txBox="1"/>
          <p:nvPr/>
        </p:nvSpPr>
        <p:spPr>
          <a:xfrm>
            <a:off x="685800" y="1118446"/>
            <a:ext cx="8001000" cy="461665"/>
          </a:xfrm>
          <a:prstGeom prst="rect">
            <a:avLst/>
          </a:prstGeom>
          <a:noFill/>
        </p:spPr>
        <p:txBody>
          <a:bodyPr wrap="square" rtlCol="0">
            <a:spAutoFit/>
          </a:bodyPr>
          <a:lstStyle/>
          <a:p>
            <a:r>
              <a:rPr lang="en-US" sz="2400" b="1" dirty="0">
                <a:solidFill>
                  <a:schemeClr val="tx2"/>
                </a:solidFill>
                <a:latin typeface="+mj-lt"/>
              </a:rPr>
              <a:t>Credential Attainment </a:t>
            </a:r>
            <a:r>
              <a:rPr lang="en-US" b="1" dirty="0">
                <a:solidFill>
                  <a:schemeClr val="tx2"/>
                </a:solidFill>
                <a:latin typeface="+mj-lt"/>
              </a:rPr>
              <a:t>(</a:t>
            </a:r>
            <a:r>
              <a:rPr lang="en-US" sz="1600" b="1" dirty="0">
                <a:solidFill>
                  <a:schemeClr val="tx2"/>
                </a:solidFill>
                <a:latin typeface="+mj-lt"/>
              </a:rPr>
              <a:t>for secondary school) diplomas/equivalents):</a:t>
            </a:r>
            <a:endParaRPr lang="en-US" sz="2000" b="1" dirty="0">
              <a:solidFill>
                <a:schemeClr val="tx2"/>
              </a:solidFill>
              <a:latin typeface="+mj-lt"/>
            </a:endParaRPr>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4875" y="1553050"/>
            <a:ext cx="7246937" cy="2209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1717803" y="3163034"/>
            <a:ext cx="2819400" cy="338554"/>
          </a:xfrm>
          <a:prstGeom prst="rect">
            <a:avLst/>
          </a:prstGeom>
          <a:noFill/>
        </p:spPr>
        <p:txBody>
          <a:bodyPr wrap="square" rtlCol="0">
            <a:spAutoFit/>
          </a:bodyPr>
          <a:lstStyle/>
          <a:p>
            <a:r>
              <a:rPr lang="en-US" sz="1600" b="1" i="1" dirty="0">
                <a:solidFill>
                  <a:schemeClr val="tx2"/>
                </a:solidFill>
              </a:rPr>
              <a:t>and Retention Services</a:t>
            </a:r>
          </a:p>
        </p:txBody>
      </p:sp>
      <p:pic>
        <p:nvPicPr>
          <p:cNvPr id="8" name="Picture 7"/>
          <p:cNvPicPr>
            <a:picLocks noChangeAspect="1"/>
          </p:cNvPicPr>
          <p:nvPr/>
        </p:nvPicPr>
        <p:blipFill>
          <a:blip r:embed="rId3"/>
          <a:stretch>
            <a:fillRect/>
          </a:stretch>
        </p:blipFill>
        <p:spPr>
          <a:xfrm>
            <a:off x="904876" y="3970146"/>
            <a:ext cx="7239498" cy="2165059"/>
          </a:xfrm>
          <a:prstGeom prst="rect">
            <a:avLst/>
          </a:prstGeom>
        </p:spPr>
      </p:pic>
    </p:spTree>
    <p:extLst>
      <p:ext uri="{BB962C8B-B14F-4D97-AF65-F5344CB8AC3E}">
        <p14:creationId xmlns:p14="http://schemas.microsoft.com/office/powerpoint/2010/main" val="2546408806"/>
      </p:ext>
    </p:extLst>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lstStyle/>
          <a:p>
            <a:r>
              <a:rPr lang="en-US" altLang="en-US" sz="3600" dirty="0">
                <a:latin typeface="+mj-lt"/>
              </a:rPr>
              <a:t>WIOA Performance Indicators</a:t>
            </a:r>
            <a:endParaRPr lang="en-US" sz="3600" dirty="0">
              <a:latin typeface="+mj-lt"/>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14</a:t>
            </a:fld>
            <a:endParaRPr lang="en-US" dirty="0"/>
          </a:p>
        </p:txBody>
      </p:sp>
      <p:graphicFrame>
        <p:nvGraphicFramePr>
          <p:cNvPr id="7" name="Shape 275"/>
          <p:cNvGraphicFramePr/>
          <p:nvPr>
            <p:extLst>
              <p:ext uri="{D42A27DB-BD31-4B8C-83A1-F6EECF244321}">
                <p14:modId xmlns:p14="http://schemas.microsoft.com/office/powerpoint/2010/main" val="2420582126"/>
              </p:ext>
            </p:extLst>
          </p:nvPr>
        </p:nvGraphicFramePr>
        <p:xfrm>
          <a:off x="558800" y="1849694"/>
          <a:ext cx="7975599" cy="4266626"/>
        </p:xfrm>
        <a:graphic>
          <a:graphicData uri="http://schemas.openxmlformats.org/drawingml/2006/table">
            <a:tbl>
              <a:tblPr>
                <a:noFill/>
              </a:tblPr>
              <a:tblGrid>
                <a:gridCol w="1621704">
                  <a:extLst>
                    <a:ext uri="{9D8B030D-6E8A-4147-A177-3AD203B41FA5}">
                      <a16:colId xmlns:a16="http://schemas.microsoft.com/office/drawing/2014/main" val="20000"/>
                    </a:ext>
                  </a:extLst>
                </a:gridCol>
                <a:gridCol w="1603340">
                  <a:extLst>
                    <a:ext uri="{9D8B030D-6E8A-4147-A177-3AD203B41FA5}">
                      <a16:colId xmlns:a16="http://schemas.microsoft.com/office/drawing/2014/main" val="20001"/>
                    </a:ext>
                  </a:extLst>
                </a:gridCol>
                <a:gridCol w="1603340">
                  <a:extLst>
                    <a:ext uri="{9D8B030D-6E8A-4147-A177-3AD203B41FA5}">
                      <a16:colId xmlns:a16="http://schemas.microsoft.com/office/drawing/2014/main" val="20002"/>
                    </a:ext>
                  </a:extLst>
                </a:gridCol>
                <a:gridCol w="1597630">
                  <a:extLst>
                    <a:ext uri="{9D8B030D-6E8A-4147-A177-3AD203B41FA5}">
                      <a16:colId xmlns:a16="http://schemas.microsoft.com/office/drawing/2014/main" val="20003"/>
                    </a:ext>
                  </a:extLst>
                </a:gridCol>
                <a:gridCol w="1549585">
                  <a:extLst>
                    <a:ext uri="{9D8B030D-6E8A-4147-A177-3AD203B41FA5}">
                      <a16:colId xmlns:a16="http://schemas.microsoft.com/office/drawing/2014/main" val="20004"/>
                    </a:ext>
                  </a:extLst>
                </a:gridCol>
              </a:tblGrid>
              <a:tr h="603584">
                <a:tc>
                  <a:txBody>
                    <a:bodyPr/>
                    <a:lstStyle/>
                    <a:p>
                      <a:pPr marL="0" marR="0" lvl="0" indent="0" algn="l" rtl="0">
                        <a:lnSpc>
                          <a:spcPct val="115000"/>
                        </a:lnSpc>
                        <a:spcBef>
                          <a:spcPts val="0"/>
                        </a:spcBef>
                        <a:spcAft>
                          <a:spcPts val="0"/>
                        </a:spcAft>
                        <a:buClr>
                          <a:srgbClr val="FFFFFF"/>
                        </a:buClr>
                        <a:buSzPct val="25000"/>
                        <a:buFont typeface="Arial"/>
                        <a:buNone/>
                      </a:pPr>
                      <a:r>
                        <a:rPr lang="en-US" sz="1100" b="1" i="0" u="none" strike="noStrike" cap="none" dirty="0">
                          <a:solidFill>
                            <a:schemeClr val="tx2"/>
                          </a:solidFill>
                          <a:latin typeface="Arial"/>
                          <a:ea typeface="Arial"/>
                          <a:cs typeface="Arial"/>
                          <a:sym typeface="Arial"/>
                        </a:rPr>
                        <a:t>WIOA Positive </a:t>
                      </a:r>
                      <a:r>
                        <a:rPr lang="en-US" sz="1100" b="1" dirty="0">
                          <a:solidFill>
                            <a:schemeClr val="tx2"/>
                          </a:solidFill>
                        </a:rPr>
                        <a:t>MSG (Type #1)</a:t>
                      </a:r>
                    </a:p>
                  </a:txBody>
                  <a:tcPr marL="68575" marR="68575"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38100" cap="flat" cmpd="sng" algn="ctr">
                      <a:solidFill>
                        <a:schemeClr val="lt1"/>
                      </a:solidFill>
                      <a:prstDash val="solid"/>
                      <a:round/>
                      <a:headEnd type="none" w="med" len="med"/>
                      <a:tailEnd type="none" w="med" len="med"/>
                    </a:lnB>
                    <a:solidFill>
                      <a:schemeClr val="accent5">
                        <a:lumMod val="60000"/>
                        <a:lumOff val="40000"/>
                      </a:schemeClr>
                    </a:solidFill>
                  </a:tcPr>
                </a:tc>
                <a:tc>
                  <a:txBody>
                    <a:bodyPr/>
                    <a:lstStyle/>
                    <a:p>
                      <a:pPr marL="0" marR="0" lvl="0" indent="0" algn="l" defTabSz="914400" rtl="0" eaLnBrk="1" fontAlgn="auto" latinLnBrk="0" hangingPunct="1">
                        <a:lnSpc>
                          <a:spcPct val="115000"/>
                        </a:lnSpc>
                        <a:spcBef>
                          <a:spcPts val="0"/>
                        </a:spcBef>
                        <a:spcAft>
                          <a:spcPts val="0"/>
                        </a:spcAft>
                        <a:buClr>
                          <a:schemeClr val="lt1"/>
                        </a:buClr>
                        <a:buSzPct val="25000"/>
                        <a:buFont typeface="Arial"/>
                        <a:buNone/>
                        <a:tabLst/>
                        <a:defRPr/>
                      </a:pPr>
                      <a:r>
                        <a:rPr lang="en-US" sz="1100" b="1" dirty="0">
                          <a:solidFill>
                            <a:schemeClr val="tx2"/>
                          </a:solidFill>
                        </a:rPr>
                        <a:t>WIOA Positive MSG (Type #2)</a:t>
                      </a:r>
                    </a:p>
                    <a:p>
                      <a:pPr lvl="0" rtl="0">
                        <a:lnSpc>
                          <a:spcPct val="115000"/>
                        </a:lnSpc>
                        <a:spcBef>
                          <a:spcPts val="0"/>
                        </a:spcBef>
                        <a:buClr>
                          <a:schemeClr val="lt1"/>
                        </a:buClr>
                        <a:buSzPct val="25000"/>
                        <a:buFont typeface="Arial"/>
                        <a:buNone/>
                      </a:pPr>
                      <a:endParaRPr lang="en-US" sz="1100" b="1" dirty="0">
                        <a:solidFill>
                          <a:schemeClr val="tx2"/>
                        </a:solidFill>
                      </a:endParaRPr>
                    </a:p>
                  </a:txBody>
                  <a:tcPr marL="68575" marR="68575" marT="0" marB="0">
                    <a:lnL w="12700" cap="flat" cmpd="sng">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38100" cap="flat" cmpd="sng" algn="ctr">
                      <a:solidFill>
                        <a:schemeClr val="lt1"/>
                      </a:solidFill>
                      <a:prstDash val="solid"/>
                      <a:round/>
                      <a:headEnd type="none" w="med" len="med"/>
                      <a:tailEnd type="none" w="med" len="med"/>
                    </a:lnB>
                    <a:solidFill>
                      <a:schemeClr val="accent5">
                        <a:lumMod val="60000"/>
                        <a:lumOff val="40000"/>
                      </a:schemeClr>
                    </a:solidFill>
                  </a:tcPr>
                </a:tc>
                <a:tc>
                  <a:txBody>
                    <a:bodyPr/>
                    <a:lstStyle/>
                    <a:p>
                      <a:pPr lvl="0" rtl="0">
                        <a:lnSpc>
                          <a:spcPct val="115000"/>
                        </a:lnSpc>
                        <a:spcBef>
                          <a:spcPts val="0"/>
                        </a:spcBef>
                        <a:buClr>
                          <a:schemeClr val="lt1"/>
                        </a:buClr>
                        <a:buSzPct val="25000"/>
                        <a:buFont typeface="Arial"/>
                        <a:buNone/>
                      </a:pPr>
                      <a:r>
                        <a:rPr lang="en-US" sz="1100" b="1" dirty="0">
                          <a:solidFill>
                            <a:schemeClr val="tx2"/>
                          </a:solidFill>
                        </a:rPr>
                        <a:t>WIOA Positive MSG (Type #3)</a:t>
                      </a:r>
                    </a:p>
                  </a:txBody>
                  <a:tcPr marL="68575" marR="68575"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38100" cap="flat" cmpd="sng">
                      <a:solidFill>
                        <a:schemeClr val="lt1"/>
                      </a:solidFill>
                      <a:prstDash val="solid"/>
                      <a:round/>
                      <a:headEnd type="none" w="med" len="med"/>
                      <a:tailEnd type="none" w="med" len="med"/>
                    </a:lnB>
                    <a:solidFill>
                      <a:schemeClr val="accent5">
                        <a:lumMod val="60000"/>
                        <a:lumOff val="40000"/>
                      </a:schemeClr>
                    </a:solidFill>
                  </a:tcPr>
                </a:tc>
                <a:tc>
                  <a:txBody>
                    <a:bodyPr/>
                    <a:lstStyle/>
                    <a:p>
                      <a:pPr lvl="0" rtl="0">
                        <a:lnSpc>
                          <a:spcPct val="115000"/>
                        </a:lnSpc>
                        <a:spcBef>
                          <a:spcPts val="0"/>
                        </a:spcBef>
                        <a:buClr>
                          <a:schemeClr val="lt1"/>
                        </a:buClr>
                        <a:buSzPct val="25000"/>
                        <a:buFont typeface="Arial"/>
                        <a:buNone/>
                      </a:pPr>
                      <a:r>
                        <a:rPr lang="en-US" sz="1100" b="1" dirty="0">
                          <a:solidFill>
                            <a:schemeClr val="tx2"/>
                          </a:solidFill>
                        </a:rPr>
                        <a:t>WIOA Positive MSG (Type #4)</a:t>
                      </a:r>
                    </a:p>
                  </a:txBody>
                  <a:tcPr marL="68575" marR="68575"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38100" cap="flat" cmpd="sng">
                      <a:solidFill>
                        <a:schemeClr val="lt1"/>
                      </a:solidFill>
                      <a:prstDash val="solid"/>
                      <a:round/>
                      <a:headEnd type="none" w="med" len="med"/>
                      <a:tailEnd type="none" w="med" len="med"/>
                    </a:lnB>
                    <a:solidFill>
                      <a:schemeClr val="accent5">
                        <a:lumMod val="60000"/>
                        <a:lumOff val="40000"/>
                      </a:schemeClr>
                    </a:solidFill>
                  </a:tcPr>
                </a:tc>
                <a:tc>
                  <a:txBody>
                    <a:bodyPr/>
                    <a:lstStyle/>
                    <a:p>
                      <a:pPr lvl="0" rtl="0">
                        <a:lnSpc>
                          <a:spcPct val="115000"/>
                        </a:lnSpc>
                        <a:spcBef>
                          <a:spcPts val="0"/>
                        </a:spcBef>
                        <a:buClr>
                          <a:schemeClr val="lt1"/>
                        </a:buClr>
                        <a:buSzPct val="25000"/>
                        <a:buFont typeface="Arial"/>
                        <a:buNone/>
                      </a:pPr>
                      <a:r>
                        <a:rPr lang="en-US" sz="1100" b="1" dirty="0">
                          <a:solidFill>
                            <a:schemeClr val="tx2"/>
                          </a:solidFill>
                        </a:rPr>
                        <a:t>WIOA Positive MSG (Type #5)</a:t>
                      </a:r>
                    </a:p>
                  </a:txBody>
                  <a:tcPr marL="68575" marR="68575"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38100" cap="flat" cmpd="sng">
                      <a:solidFill>
                        <a:schemeClr val="lt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0000"/>
                  </a:ext>
                </a:extLst>
              </a:tr>
              <a:tr h="384099">
                <a:tc>
                  <a:txBody>
                    <a:bodyPr/>
                    <a:lstStyle/>
                    <a:p>
                      <a:pPr marL="0" marR="0" lvl="0" indent="0" algn="l" rtl="0">
                        <a:lnSpc>
                          <a:spcPct val="115000"/>
                        </a:lnSpc>
                        <a:spcBef>
                          <a:spcPts val="0"/>
                        </a:spcBef>
                        <a:spcAft>
                          <a:spcPts val="0"/>
                        </a:spcAft>
                        <a:buNone/>
                      </a:pPr>
                      <a:r>
                        <a:rPr lang="en-US" sz="1050" b="1" i="1" dirty="0">
                          <a:solidFill>
                            <a:schemeClr val="tx2"/>
                          </a:solidFill>
                          <a:latin typeface="+mj-lt"/>
                        </a:rPr>
                        <a:t>Educational Achievement</a:t>
                      </a:r>
                    </a:p>
                  </a:txBody>
                  <a:tcPr marL="68575" marR="68575"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38100" cap="flat" cmpd="sng" algn="ctr">
                      <a:solidFill>
                        <a:schemeClr val="lt1"/>
                      </a:solidFill>
                      <a:prstDash val="solid"/>
                      <a:round/>
                      <a:headEnd type="none" w="med" len="med"/>
                      <a:tailEnd type="none" w="med" len="med"/>
                    </a:lnT>
                    <a:lnB w="38100" cap="flat" cmpd="sng" algn="ctr">
                      <a:solidFill>
                        <a:schemeClr val="lt1"/>
                      </a:solidFill>
                      <a:prstDash val="solid"/>
                      <a:round/>
                      <a:headEnd type="none" w="med" len="med"/>
                      <a:tailEnd type="none" w="med" len="med"/>
                    </a:lnB>
                    <a:solidFill>
                      <a:srgbClr val="9FC5E8"/>
                    </a:solidFill>
                  </a:tcPr>
                </a:tc>
                <a:tc>
                  <a:txBody>
                    <a:bodyPr/>
                    <a:lstStyle/>
                    <a:p>
                      <a:pPr marL="0" marR="0" lvl="0" indent="0" algn="l" rtl="0">
                        <a:lnSpc>
                          <a:spcPct val="115000"/>
                        </a:lnSpc>
                        <a:spcBef>
                          <a:spcPts val="0"/>
                        </a:spcBef>
                        <a:spcAft>
                          <a:spcPts val="0"/>
                        </a:spcAft>
                        <a:buNone/>
                      </a:pPr>
                      <a:r>
                        <a:rPr lang="en-US" sz="1050" b="1" i="1" dirty="0">
                          <a:solidFill>
                            <a:schemeClr val="tx2"/>
                          </a:solidFill>
                          <a:latin typeface="+mj-lt"/>
                        </a:rPr>
                        <a:t>Secondary School Diploma</a:t>
                      </a:r>
                    </a:p>
                  </a:txBody>
                  <a:tcPr marL="68575" marR="68575" marT="0" marB="0">
                    <a:lnL w="12700" cap="flat" cmpd="sng">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38100" cap="flat" cmpd="sng" algn="ctr">
                      <a:solidFill>
                        <a:schemeClr val="lt1"/>
                      </a:solidFill>
                      <a:prstDash val="solid"/>
                      <a:round/>
                      <a:headEnd type="none" w="med" len="med"/>
                      <a:tailEnd type="none" w="med" len="med"/>
                    </a:lnT>
                    <a:lnB w="38100" cap="flat" cmpd="sng" algn="ctr">
                      <a:solidFill>
                        <a:schemeClr val="lt1"/>
                      </a:solidFill>
                      <a:prstDash val="solid"/>
                      <a:round/>
                      <a:headEnd type="none" w="med" len="med"/>
                      <a:tailEnd type="none" w="med" len="med"/>
                    </a:lnB>
                    <a:solidFill>
                      <a:srgbClr val="9FC5E8"/>
                    </a:solidFill>
                  </a:tcPr>
                </a:tc>
                <a:tc>
                  <a:txBody>
                    <a:bodyPr/>
                    <a:lstStyle/>
                    <a:p>
                      <a:pPr marL="0" marR="0" lvl="0" indent="0" algn="l" rtl="0">
                        <a:lnSpc>
                          <a:spcPct val="115000"/>
                        </a:lnSpc>
                        <a:spcBef>
                          <a:spcPts val="0"/>
                        </a:spcBef>
                        <a:spcAft>
                          <a:spcPts val="0"/>
                        </a:spcAft>
                        <a:buNone/>
                      </a:pPr>
                      <a:r>
                        <a:rPr lang="en-US" sz="1050" b="1" i="1" dirty="0">
                          <a:solidFill>
                            <a:schemeClr val="tx2"/>
                          </a:solidFill>
                          <a:latin typeface="+mj-lt"/>
                        </a:rPr>
                        <a:t>Transcript/Report Card</a:t>
                      </a:r>
                    </a:p>
                  </a:txBody>
                  <a:tcPr marL="68575" marR="68575"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38100" cap="flat" cmpd="sng">
                      <a:solidFill>
                        <a:schemeClr val="lt1"/>
                      </a:solidFill>
                      <a:prstDash val="solid"/>
                      <a:round/>
                      <a:headEnd type="none" w="med" len="med"/>
                      <a:tailEnd type="none" w="med" len="med"/>
                    </a:lnT>
                    <a:lnB w="38100" cap="flat" cmpd="sng">
                      <a:solidFill>
                        <a:schemeClr val="lt1"/>
                      </a:solidFill>
                      <a:prstDash val="solid"/>
                      <a:round/>
                      <a:headEnd type="none" w="med" len="med"/>
                      <a:tailEnd type="none" w="med" len="med"/>
                    </a:lnB>
                    <a:solidFill>
                      <a:srgbClr val="9FC5E8"/>
                    </a:solidFill>
                  </a:tcPr>
                </a:tc>
                <a:tc>
                  <a:txBody>
                    <a:bodyPr/>
                    <a:lstStyle/>
                    <a:p>
                      <a:pPr marL="0" marR="0" lvl="0" indent="0" algn="l" rtl="0">
                        <a:lnSpc>
                          <a:spcPct val="115000"/>
                        </a:lnSpc>
                        <a:spcBef>
                          <a:spcPts val="0"/>
                        </a:spcBef>
                        <a:spcAft>
                          <a:spcPts val="0"/>
                        </a:spcAft>
                        <a:buNone/>
                      </a:pPr>
                      <a:r>
                        <a:rPr lang="en-US" sz="1050" b="1" i="1" dirty="0">
                          <a:solidFill>
                            <a:schemeClr val="tx2"/>
                          </a:solidFill>
                          <a:latin typeface="+mj-lt"/>
                        </a:rPr>
                        <a:t>Training Milestone</a:t>
                      </a:r>
                    </a:p>
                  </a:txBody>
                  <a:tcPr marL="68575" marR="68575"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38100" cap="flat" cmpd="sng">
                      <a:solidFill>
                        <a:schemeClr val="lt1"/>
                      </a:solidFill>
                      <a:prstDash val="solid"/>
                      <a:round/>
                      <a:headEnd type="none" w="med" len="med"/>
                      <a:tailEnd type="none" w="med" len="med"/>
                    </a:lnT>
                    <a:lnB w="38100" cap="flat" cmpd="sng">
                      <a:solidFill>
                        <a:schemeClr val="lt1"/>
                      </a:solidFill>
                      <a:prstDash val="solid"/>
                      <a:round/>
                      <a:headEnd type="none" w="med" len="med"/>
                      <a:tailEnd type="none" w="med" len="med"/>
                    </a:lnB>
                    <a:solidFill>
                      <a:srgbClr val="9FC5E8"/>
                    </a:solidFill>
                  </a:tcPr>
                </a:tc>
                <a:tc>
                  <a:txBody>
                    <a:bodyPr/>
                    <a:lstStyle/>
                    <a:p>
                      <a:pPr marL="0" marR="0" lvl="0" indent="0" algn="l" rtl="0">
                        <a:lnSpc>
                          <a:spcPct val="115000"/>
                        </a:lnSpc>
                        <a:spcBef>
                          <a:spcPts val="0"/>
                        </a:spcBef>
                        <a:spcAft>
                          <a:spcPts val="0"/>
                        </a:spcAft>
                        <a:buNone/>
                      </a:pPr>
                      <a:r>
                        <a:rPr lang="en-US" sz="1050" b="1" i="1" dirty="0">
                          <a:solidFill>
                            <a:schemeClr val="tx2"/>
                          </a:solidFill>
                          <a:latin typeface="+mj-lt"/>
                        </a:rPr>
                        <a:t>Skills Progression</a:t>
                      </a:r>
                    </a:p>
                  </a:txBody>
                  <a:tcPr marL="68575" marR="68575" marT="0" marB="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38100" cap="flat" cmpd="sng">
                      <a:solidFill>
                        <a:schemeClr val="lt1"/>
                      </a:solidFill>
                      <a:prstDash val="solid"/>
                      <a:round/>
                      <a:headEnd type="none" w="med" len="med"/>
                      <a:tailEnd type="none" w="med" len="med"/>
                    </a:lnT>
                    <a:lnB w="38100" cap="flat" cmpd="sng">
                      <a:solidFill>
                        <a:schemeClr val="lt1"/>
                      </a:solidFill>
                      <a:prstDash val="solid"/>
                      <a:round/>
                      <a:headEnd type="none" w="med" len="med"/>
                      <a:tailEnd type="none" w="med" len="med"/>
                    </a:lnB>
                    <a:solidFill>
                      <a:srgbClr val="9FC5E8"/>
                    </a:solidFill>
                  </a:tcPr>
                </a:tc>
                <a:extLst>
                  <a:ext uri="{0D108BD9-81ED-4DB2-BD59-A6C34878D82A}">
                    <a16:rowId xmlns:a16="http://schemas.microsoft.com/office/drawing/2014/main" val="10001"/>
                  </a:ext>
                </a:extLst>
              </a:tr>
              <a:tr h="3278943">
                <a:tc>
                  <a:txBody>
                    <a:bodyPr/>
                    <a:lstStyle/>
                    <a:p>
                      <a:pPr lvl="0" algn="l"/>
                      <a:r>
                        <a:rPr lang="en-US" sz="1100" kern="1200" dirty="0">
                          <a:solidFill>
                            <a:schemeClr val="tx2"/>
                          </a:solidFill>
                          <a:latin typeface="+mj-lt"/>
                          <a:ea typeface="+mn-ea"/>
                          <a:cs typeface="+mn-cs"/>
                        </a:rPr>
                        <a:t># of participants who are receiving instruction</a:t>
                      </a:r>
                      <a:r>
                        <a:rPr lang="en-US" sz="1100" kern="1200" baseline="0" dirty="0">
                          <a:solidFill>
                            <a:schemeClr val="tx2"/>
                          </a:solidFill>
                          <a:latin typeface="+mj-lt"/>
                          <a:ea typeface="+mn-ea"/>
                          <a:cs typeface="+mn-cs"/>
                        </a:rPr>
                        <a:t> below the post secondary education level, </a:t>
                      </a:r>
                      <a:r>
                        <a:rPr lang="en-US" sz="1100" kern="1200" dirty="0">
                          <a:solidFill>
                            <a:schemeClr val="tx2"/>
                          </a:solidFill>
                          <a:latin typeface="+mj-lt"/>
                          <a:ea typeface="+mn-ea"/>
                          <a:cs typeface="+mn-cs"/>
                        </a:rPr>
                        <a:t>who achieve a gain of one or more educational functioning levels.</a:t>
                      </a:r>
                    </a:p>
                  </a:txBody>
                  <a:tcPr marL="68575" marR="68575" marT="0" marB="0">
                    <a:lnL w="12700" cap="flat" cmpd="sng">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38100" cap="flat" cmpd="sng" algn="ctr">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100" kern="1200" dirty="0">
                          <a:solidFill>
                            <a:schemeClr val="tx2"/>
                          </a:solidFill>
                          <a:latin typeface="+mj-lt"/>
                          <a:ea typeface="+mn-ea"/>
                          <a:cs typeface="+mn-cs"/>
                        </a:rPr>
                        <a:t># of participants that do not have a secondary education diploma at program entry and who attain a high school diploma or equivalent.</a:t>
                      </a:r>
                    </a:p>
                    <a:p>
                      <a:pPr marL="0" marR="0" lvl="0" indent="0" algn="l" rtl="0">
                        <a:lnSpc>
                          <a:spcPct val="115000"/>
                        </a:lnSpc>
                        <a:spcBef>
                          <a:spcPts val="0"/>
                        </a:spcBef>
                        <a:spcAft>
                          <a:spcPts val="0"/>
                        </a:spcAft>
                        <a:buNone/>
                      </a:pPr>
                      <a:endParaRPr lang="en-US" sz="1100" kern="1200" dirty="0">
                        <a:solidFill>
                          <a:schemeClr val="tx2"/>
                        </a:solidFill>
                        <a:latin typeface="+mj-lt"/>
                        <a:ea typeface="+mn-ea"/>
                        <a:cs typeface="+mn-cs"/>
                      </a:endParaRPr>
                    </a:p>
                  </a:txBody>
                  <a:tcPr marL="68575" marR="68575" marT="0" marB="0">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38100" cap="flat" cmpd="sng" algn="ctr">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chemeClr val="accent5">
                        <a:lumMod val="20000"/>
                        <a:lumOff val="80000"/>
                      </a:schemeClr>
                    </a:solidFill>
                  </a:tcPr>
                </a:tc>
                <a:tc>
                  <a:txBody>
                    <a:bodyPr/>
                    <a:lstStyle/>
                    <a:p>
                      <a:pPr marL="0" marR="0" lvl="0" indent="0" algn="l" rtl="0">
                        <a:lnSpc>
                          <a:spcPct val="115000"/>
                        </a:lnSpc>
                        <a:spcBef>
                          <a:spcPts val="0"/>
                        </a:spcBef>
                        <a:spcAft>
                          <a:spcPts val="0"/>
                        </a:spcAft>
                        <a:buNone/>
                      </a:pPr>
                      <a:r>
                        <a:rPr lang="en-US" sz="1100" dirty="0">
                          <a:solidFill>
                            <a:schemeClr val="tx2"/>
                          </a:solidFill>
                          <a:latin typeface="+mj-lt"/>
                        </a:rPr>
                        <a:t># of participants enrolled in either secondary or post secondary whose transcript/report card, for a sufficient number of credit hours,</a:t>
                      </a:r>
                      <a:r>
                        <a:rPr lang="en-US" sz="1100" baseline="0" dirty="0">
                          <a:solidFill>
                            <a:schemeClr val="tx2"/>
                          </a:solidFill>
                          <a:latin typeface="+mj-lt"/>
                        </a:rPr>
                        <a:t> </a:t>
                      </a:r>
                      <a:r>
                        <a:rPr lang="en-US" sz="1100" dirty="0">
                          <a:solidFill>
                            <a:schemeClr val="tx2"/>
                          </a:solidFill>
                          <a:latin typeface="+mj-lt"/>
                        </a:rPr>
                        <a:t>is achieving the state unit’s policies for academic standards.</a:t>
                      </a:r>
                    </a:p>
                  </a:txBody>
                  <a:tcPr marL="68575" marR="68575" marT="0" marB="0">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38100" cap="flat" cmpd="sng" algn="ctr">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chemeClr val="accent5">
                        <a:lumMod val="20000"/>
                        <a:lumOff val="80000"/>
                      </a:schemeClr>
                    </a:solidFill>
                  </a:tcPr>
                </a:tc>
                <a:tc>
                  <a:txBody>
                    <a:bodyPr/>
                    <a:lstStyle/>
                    <a:p>
                      <a:r>
                        <a:rPr lang="en-US" sz="1100" kern="1200" dirty="0">
                          <a:solidFill>
                            <a:schemeClr val="tx2"/>
                          </a:solidFill>
                          <a:latin typeface="+mj-lt"/>
                          <a:ea typeface="+mn-ea"/>
                          <a:cs typeface="+mn-cs"/>
                        </a:rPr>
                        <a:t># of participants </a:t>
                      </a:r>
                    </a:p>
                    <a:p>
                      <a:r>
                        <a:rPr lang="en-US" sz="1100" kern="1200" dirty="0">
                          <a:solidFill>
                            <a:schemeClr val="tx2"/>
                          </a:solidFill>
                          <a:latin typeface="+mj-lt"/>
                          <a:ea typeface="+mn-ea"/>
                          <a:cs typeface="+mn-cs"/>
                        </a:rPr>
                        <a:t>with a satisfactory or better progress report, towards established milestones, such as completion of OJT or completion of one year of an apprenticeship program or similar milestones, from an employer or training provider who is providing training </a:t>
                      </a:r>
                    </a:p>
                  </a:txBody>
                  <a:tcPr marL="68575" marR="68575" marT="0" marB="0">
                    <a:lnL w="12700" cap="flat" cmpd="sng" algn="ctr">
                      <a:solidFill>
                        <a:schemeClr val="lt1"/>
                      </a:solidFill>
                      <a:prstDash val="solid"/>
                      <a:round/>
                      <a:headEnd type="none" w="med" len="med"/>
                      <a:tailEnd type="none" w="med" len="med"/>
                    </a:lnL>
                    <a:lnR w="12700" cap="flat" cmpd="sng" algn="ctr">
                      <a:solidFill>
                        <a:schemeClr val="lt1"/>
                      </a:solidFill>
                      <a:prstDash val="solid"/>
                      <a:round/>
                      <a:headEnd type="none" w="med" len="med"/>
                      <a:tailEnd type="none" w="med" len="med"/>
                    </a:lnR>
                    <a:lnT w="38100" cap="flat" cmpd="sng" algn="ctr">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chemeClr val="accent5">
                        <a:lumMod val="20000"/>
                        <a:lumOff val="80000"/>
                      </a:schemeClr>
                    </a:solidFill>
                  </a:tcPr>
                </a:tc>
                <a:tc>
                  <a:txBody>
                    <a:bodyPr/>
                    <a:lstStyle/>
                    <a:p>
                      <a:pPr marL="0" marR="0" lvl="0" indent="0" algn="l" rtl="0">
                        <a:lnSpc>
                          <a:spcPct val="115000"/>
                        </a:lnSpc>
                        <a:spcBef>
                          <a:spcPts val="0"/>
                        </a:spcBef>
                        <a:spcAft>
                          <a:spcPts val="0"/>
                        </a:spcAft>
                        <a:buClr>
                          <a:srgbClr val="000000"/>
                        </a:buClr>
                        <a:buSzPct val="25000"/>
                        <a:buFont typeface="Arial"/>
                        <a:buNone/>
                      </a:pPr>
                      <a:r>
                        <a:rPr lang="en-US" sz="1100" dirty="0">
                          <a:solidFill>
                            <a:schemeClr val="tx2"/>
                          </a:solidFill>
                          <a:latin typeface="+mj-lt"/>
                        </a:rPr>
                        <a:t># of participants successfully completed an exam that is required for a particular occupation, or progress in attaining technical or occupational skills as evidenced by trade-related benchmarks (e.g. knowledge based exams)</a:t>
                      </a:r>
                    </a:p>
                  </a:txBody>
                  <a:tcPr marL="68575" marR="68575" marT="0" marB="0">
                    <a:lnL w="12700" cap="flat" cmpd="sng" algn="ctr">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38100" cap="flat" cmpd="sng" algn="ctr">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2"/>
                  </a:ext>
                </a:extLst>
              </a:tr>
            </a:tbl>
          </a:graphicData>
        </a:graphic>
      </p:graphicFrame>
      <p:sp>
        <p:nvSpPr>
          <p:cNvPr id="8" name="TextBox 7"/>
          <p:cNvSpPr txBox="1"/>
          <p:nvPr/>
        </p:nvSpPr>
        <p:spPr>
          <a:xfrm>
            <a:off x="533400" y="1264920"/>
            <a:ext cx="7848600" cy="584775"/>
          </a:xfrm>
          <a:prstGeom prst="rect">
            <a:avLst/>
          </a:prstGeom>
          <a:noFill/>
        </p:spPr>
        <p:txBody>
          <a:bodyPr wrap="square" rtlCol="0">
            <a:spAutoFit/>
          </a:bodyPr>
          <a:lstStyle/>
          <a:p>
            <a:r>
              <a:rPr lang="en-US" b="1" dirty="0">
                <a:solidFill>
                  <a:schemeClr val="tx2"/>
                </a:solidFill>
              </a:rPr>
              <a:t>Measureable Skill Gain </a:t>
            </a:r>
            <a:r>
              <a:rPr lang="en-US" dirty="0">
                <a:solidFill>
                  <a:schemeClr val="tx2"/>
                </a:solidFill>
              </a:rPr>
              <a:t>(</a:t>
            </a:r>
            <a:r>
              <a:rPr lang="en-US" sz="1600" dirty="0">
                <a:solidFill>
                  <a:schemeClr val="tx2"/>
                </a:solidFill>
              </a:rPr>
              <a:t>meeting one or more</a:t>
            </a:r>
            <a:r>
              <a:rPr lang="en-US" dirty="0">
                <a:solidFill>
                  <a:schemeClr val="tx2"/>
                </a:solidFill>
              </a:rPr>
              <a:t>):</a:t>
            </a:r>
          </a:p>
          <a:p>
            <a:r>
              <a:rPr lang="en-US" sz="1400" i="1" dirty="0">
                <a:solidFill>
                  <a:schemeClr val="tx2"/>
                </a:solidFill>
                <a:latin typeface="+mj-lt"/>
              </a:rPr>
              <a:t>Of those enrolled in education or training</a:t>
            </a:r>
            <a:r>
              <a:rPr lang="en-US" sz="1400" i="1" dirty="0">
                <a:solidFill>
                  <a:schemeClr val="tx2"/>
                </a:solidFill>
              </a:rPr>
              <a:t>:</a:t>
            </a:r>
          </a:p>
        </p:txBody>
      </p:sp>
    </p:spTree>
    <p:extLst>
      <p:ext uri="{BB962C8B-B14F-4D97-AF65-F5344CB8AC3E}">
        <p14:creationId xmlns:p14="http://schemas.microsoft.com/office/powerpoint/2010/main" val="4052361789"/>
      </p:ext>
    </p:extLst>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3" name="Content Placeholder 2"/>
          <p:cNvSpPr>
            <a:spLocks noGrp="1"/>
          </p:cNvSpPr>
          <p:nvPr>
            <p:ph idx="1"/>
          </p:nvPr>
        </p:nvSpPr>
        <p:spPr>
          <a:xfrm>
            <a:off x="457200" y="838200"/>
            <a:ext cx="8229600" cy="5287963"/>
          </a:xfrm>
        </p:spPr>
        <p:txBody>
          <a:bodyPr/>
          <a:lstStyle/>
          <a:p>
            <a:r>
              <a:rPr lang="en-US" b="1" dirty="0">
                <a:solidFill>
                  <a:schemeClr val="tx1"/>
                </a:solidFill>
              </a:rPr>
              <a:t>Measureable Skill Gain: </a:t>
            </a:r>
            <a:r>
              <a:rPr lang="en-US" sz="1400" dirty="0">
                <a:solidFill>
                  <a:schemeClr val="tx1"/>
                </a:solidFill>
              </a:rPr>
              <a:t>(continued)</a:t>
            </a:r>
          </a:p>
          <a:p>
            <a:pPr marL="457200" lvl="1" indent="0">
              <a:buNone/>
            </a:pPr>
            <a:r>
              <a:rPr lang="en-US" sz="1800" dirty="0"/>
              <a:t>Tracking:  Attainment service, test scores, Case Management goals</a:t>
            </a:r>
          </a:p>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400" dirty="0">
              <a:solidFill>
                <a:schemeClr val="tx1"/>
              </a:solidFill>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15</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676400"/>
            <a:ext cx="6324600" cy="42565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46076854"/>
      </p:ext>
    </p:extLst>
  </p:cSld>
  <p:clrMapOvr>
    <a:masterClrMapping/>
  </p:clrMapOvr>
  <p:transition>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3" name="Content Placeholder 2"/>
          <p:cNvSpPr>
            <a:spLocks noGrp="1"/>
          </p:cNvSpPr>
          <p:nvPr>
            <p:ph idx="1"/>
          </p:nvPr>
        </p:nvSpPr>
        <p:spPr>
          <a:xfrm>
            <a:off x="457200" y="838200"/>
            <a:ext cx="8229600" cy="5287963"/>
          </a:xfrm>
        </p:spPr>
        <p:txBody>
          <a:bodyPr/>
          <a:lstStyle/>
          <a:p>
            <a:r>
              <a:rPr lang="en-US" b="1" dirty="0">
                <a:solidFill>
                  <a:schemeClr val="tx1"/>
                </a:solidFill>
              </a:rPr>
              <a:t>Measureable Skill Gain: </a:t>
            </a:r>
            <a:r>
              <a:rPr lang="en-US" sz="1400" dirty="0">
                <a:solidFill>
                  <a:schemeClr val="tx1"/>
                </a:solidFill>
              </a:rPr>
              <a:t>(continued)</a:t>
            </a:r>
          </a:p>
          <a:p>
            <a:pPr marL="457200" lvl="1" indent="0">
              <a:buNone/>
            </a:pPr>
            <a:r>
              <a:rPr lang="en-US" sz="1800" dirty="0"/>
              <a:t>Tracking/Case Management goals</a:t>
            </a:r>
          </a:p>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400" dirty="0">
              <a:solidFill>
                <a:schemeClr val="tx1"/>
              </a:solidFill>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16</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671085"/>
            <a:ext cx="6629400" cy="426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11222860"/>
      </p:ext>
    </p:extLst>
  </p:cSld>
  <p:clrMapOvr>
    <a:masterClrMapping/>
  </p:clrMapOvr>
  <p:transition>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3" name="Content Placeholder 2"/>
          <p:cNvSpPr>
            <a:spLocks noGrp="1"/>
          </p:cNvSpPr>
          <p:nvPr>
            <p:ph idx="1"/>
          </p:nvPr>
        </p:nvSpPr>
        <p:spPr>
          <a:xfrm>
            <a:off x="457200" y="838200"/>
            <a:ext cx="8229600" cy="5287963"/>
          </a:xfrm>
        </p:spPr>
        <p:txBody>
          <a:bodyPr/>
          <a:lstStyle/>
          <a:p>
            <a:r>
              <a:rPr lang="en-US" b="1" dirty="0">
                <a:solidFill>
                  <a:schemeClr val="tx1"/>
                </a:solidFill>
              </a:rPr>
              <a:t>Measureable Skill Gain: </a:t>
            </a:r>
            <a:r>
              <a:rPr lang="en-US" sz="1400" dirty="0">
                <a:solidFill>
                  <a:schemeClr val="tx1"/>
                </a:solidFill>
              </a:rPr>
              <a:t>(continued)</a:t>
            </a:r>
          </a:p>
          <a:p>
            <a:pPr marL="457200" lvl="1" indent="0">
              <a:buNone/>
            </a:pPr>
            <a:r>
              <a:rPr lang="en-US" sz="1800" dirty="0"/>
              <a:t>Tracking/Case Management goals</a:t>
            </a:r>
          </a:p>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400" dirty="0">
              <a:solidFill>
                <a:schemeClr val="tx1"/>
              </a:solidFill>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17</a:t>
            </a:fld>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676399"/>
            <a:ext cx="6553200" cy="42672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04259123"/>
      </p:ext>
    </p:extLst>
  </p:cSld>
  <p:clrMapOvr>
    <a:masterClrMapping/>
  </p:clrMapOvr>
  <p:transition>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3" name="Content Placeholder 2"/>
          <p:cNvSpPr>
            <a:spLocks noGrp="1"/>
          </p:cNvSpPr>
          <p:nvPr>
            <p:ph idx="1"/>
          </p:nvPr>
        </p:nvSpPr>
        <p:spPr>
          <a:xfrm>
            <a:off x="457200" y="1402080"/>
            <a:ext cx="8229600" cy="4724083"/>
          </a:xfrm>
        </p:spPr>
        <p:txBody>
          <a:bodyPr/>
          <a:lstStyle/>
          <a:p>
            <a:r>
              <a:rPr lang="en-US" b="1" dirty="0"/>
              <a:t>Employer Retention Measure:</a:t>
            </a:r>
          </a:p>
          <a:p>
            <a:pPr marL="450850" lvl="1" indent="0">
              <a:buNone/>
            </a:pPr>
            <a:r>
              <a:rPr lang="en-US" sz="1000" dirty="0"/>
              <a:t>	</a:t>
            </a:r>
            <a:r>
              <a:rPr lang="en-US" sz="2000" dirty="0"/>
              <a:t>Of those exiters who are employed in the 2</a:t>
            </a:r>
            <a:r>
              <a:rPr lang="en-US" sz="2000" baseline="30000" dirty="0"/>
              <a:t>nd</a:t>
            </a:r>
            <a:r>
              <a:rPr lang="en-US" sz="2000" dirty="0"/>
              <a:t> quarter after exit AND in the 4</a:t>
            </a:r>
            <a:r>
              <a:rPr lang="en-US" sz="2000" baseline="30000" dirty="0"/>
              <a:t>th</a:t>
            </a:r>
            <a:r>
              <a:rPr lang="en-US" sz="2000" dirty="0"/>
              <a:t> quarter after exit,  those that are employed with the same employer in both quarters (using the employer FEIN from wage records). </a:t>
            </a:r>
          </a:p>
          <a:p>
            <a:pPr marL="457200" lvl="1" indent="0">
              <a:buNone/>
            </a:pPr>
            <a:endParaRPr lang="en-US" sz="1800" dirty="0"/>
          </a:p>
          <a:p>
            <a:pPr marL="457200" lvl="1" indent="0">
              <a:buNone/>
            </a:pPr>
            <a:endParaRPr lang="en-US" sz="1800" dirty="0"/>
          </a:p>
          <a:p>
            <a:pPr marL="457200" lvl="1" indent="0">
              <a:buNone/>
            </a:pPr>
            <a:endParaRPr lang="en-US" sz="1800" dirty="0"/>
          </a:p>
          <a:p>
            <a:pPr marL="457200" lvl="1" indent="0">
              <a:buNone/>
            </a:pPr>
            <a:r>
              <a:rPr lang="en-US" sz="1800" dirty="0"/>
              <a:t>Tracking/Reporting:</a:t>
            </a:r>
          </a:p>
          <a:p>
            <a:pPr marL="457200" lvl="1" indent="0">
              <a:lnSpc>
                <a:spcPct val="115000"/>
              </a:lnSpc>
              <a:spcBef>
                <a:spcPts val="0"/>
              </a:spcBef>
              <a:spcAft>
                <a:spcPts val="0"/>
              </a:spcAft>
              <a:buNone/>
            </a:pPr>
            <a:r>
              <a:rPr lang="en-US" sz="1800" dirty="0">
                <a:ea typeface="Calibri"/>
                <a:cs typeface="Times New Roman"/>
              </a:rPr>
              <a:t>Wage records from UI database</a:t>
            </a:r>
            <a:endParaRPr lang="en-US" sz="1800" i="1" dirty="0">
              <a:ea typeface="Calibri"/>
              <a:cs typeface="Times New Roman"/>
            </a:endParaRPr>
          </a:p>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400" dirty="0">
              <a:solidFill>
                <a:schemeClr val="tx1"/>
              </a:solidFill>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18</a:t>
            </a:fld>
            <a:endParaRPr lang="en-US" dirty="0"/>
          </a:p>
        </p:txBody>
      </p:sp>
    </p:spTree>
    <p:extLst>
      <p:ext uri="{BB962C8B-B14F-4D97-AF65-F5344CB8AC3E}">
        <p14:creationId xmlns:p14="http://schemas.microsoft.com/office/powerpoint/2010/main" val="266570300"/>
      </p:ext>
    </p:extLst>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t>February 1, 2018 </a:t>
            </a:r>
          </a:p>
        </p:txBody>
      </p:sp>
      <p:sp>
        <p:nvSpPr>
          <p:cNvPr id="3" name="Footer Placeholder 2"/>
          <p:cNvSpPr>
            <a:spLocks noGrp="1"/>
          </p:cNvSpPr>
          <p:nvPr>
            <p:ph type="ftr" sz="quarter" idx="11"/>
          </p:nvPr>
        </p:nvSpPr>
        <p:spPr/>
        <p:txBody>
          <a:bodyPr/>
          <a:lstStyle/>
          <a:p>
            <a:pPr>
              <a:defRPr/>
            </a:pPr>
            <a:r>
              <a:rPr lang="en-US"/>
              <a:t>Massachusetts Department of Career Services</a:t>
            </a:r>
          </a:p>
        </p:txBody>
      </p:sp>
      <p:sp>
        <p:nvSpPr>
          <p:cNvPr id="4" name="Slide Number Placeholder 3"/>
          <p:cNvSpPr>
            <a:spLocks noGrp="1"/>
          </p:cNvSpPr>
          <p:nvPr>
            <p:ph type="sldNum" sz="quarter" idx="12"/>
          </p:nvPr>
        </p:nvSpPr>
        <p:spPr/>
        <p:txBody>
          <a:bodyPr/>
          <a:lstStyle/>
          <a:p>
            <a:pPr>
              <a:defRPr/>
            </a:pPr>
            <a:fld id="{08D68108-485C-48E7-99C0-B8D285AC8481}" type="slidenum">
              <a:rPr lang="en-US" smtClean="0"/>
              <a:pPr>
                <a:defRPr/>
              </a:pPr>
              <a:t>19</a:t>
            </a:fld>
            <a:endParaRPr lang="en-US" dirty="0"/>
          </a:p>
        </p:txBody>
      </p:sp>
      <p:graphicFrame>
        <p:nvGraphicFramePr>
          <p:cNvPr id="5" name="Content Placeholder 9"/>
          <p:cNvGraphicFramePr>
            <a:graphicFrameLocks/>
          </p:cNvGraphicFramePr>
          <p:nvPr>
            <p:extLst>
              <p:ext uri="{D42A27DB-BD31-4B8C-83A1-F6EECF244321}">
                <p14:modId xmlns:p14="http://schemas.microsoft.com/office/powerpoint/2010/main" val="2082291305"/>
              </p:ext>
            </p:extLst>
          </p:nvPr>
        </p:nvGraphicFramePr>
        <p:xfrm>
          <a:off x="457200" y="1381761"/>
          <a:ext cx="8229600" cy="4641663"/>
        </p:xfrm>
        <a:graphic>
          <a:graphicData uri="http://schemas.openxmlformats.org/drawingml/2006/table">
            <a:tbl>
              <a:tblPr firstRow="1" firstCol="1" bandRow="1">
                <a:tableStyleId>{5C22544A-7EE6-4342-B048-85BDC9FD1C3A}</a:tableStyleId>
              </a:tblPr>
              <a:tblGrid>
                <a:gridCol w="3352800">
                  <a:extLst>
                    <a:ext uri="{9D8B030D-6E8A-4147-A177-3AD203B41FA5}">
                      <a16:colId xmlns:a16="http://schemas.microsoft.com/office/drawing/2014/main" val="20000"/>
                    </a:ext>
                  </a:extLst>
                </a:gridCol>
                <a:gridCol w="4876800">
                  <a:extLst>
                    <a:ext uri="{9D8B030D-6E8A-4147-A177-3AD203B41FA5}">
                      <a16:colId xmlns:a16="http://schemas.microsoft.com/office/drawing/2014/main" val="20001"/>
                    </a:ext>
                  </a:extLst>
                </a:gridCol>
              </a:tblGrid>
              <a:tr h="337161">
                <a:tc>
                  <a:txBody>
                    <a:bodyPr/>
                    <a:lstStyle/>
                    <a:p>
                      <a:pPr marL="0" marR="0" algn="ctr">
                        <a:lnSpc>
                          <a:spcPct val="115000"/>
                        </a:lnSpc>
                        <a:spcBef>
                          <a:spcPts val="0"/>
                        </a:spcBef>
                        <a:spcAft>
                          <a:spcPts val="0"/>
                        </a:spcAft>
                      </a:pPr>
                      <a:r>
                        <a:rPr lang="en-US" sz="1400" dirty="0">
                          <a:solidFill>
                            <a:schemeClr val="tx2"/>
                          </a:solidFill>
                          <a:effectLst/>
                          <a:latin typeface="+mj-lt"/>
                        </a:rPr>
                        <a:t>Performance Measure</a:t>
                      </a:r>
                      <a:endParaRPr lang="en-US" sz="1400" dirty="0">
                        <a:solidFill>
                          <a:schemeClr val="tx2"/>
                        </a:solidFill>
                        <a:effectLst/>
                        <a:latin typeface="+mj-lt"/>
                        <a:ea typeface="Calibri"/>
                        <a:cs typeface="Times New Roman"/>
                      </a:endParaRPr>
                    </a:p>
                  </a:txBody>
                  <a:tcPr marL="63224" marR="63224" marT="0" marB="0"/>
                </a:tc>
                <a:tc>
                  <a:txBody>
                    <a:bodyPr/>
                    <a:lstStyle/>
                    <a:p>
                      <a:pPr marL="0" marR="0" algn="ctr">
                        <a:lnSpc>
                          <a:spcPct val="115000"/>
                        </a:lnSpc>
                        <a:spcBef>
                          <a:spcPts val="0"/>
                        </a:spcBef>
                        <a:spcAft>
                          <a:spcPts val="0"/>
                        </a:spcAft>
                      </a:pPr>
                      <a:r>
                        <a:rPr lang="en-US" sz="1400" b="1" kern="1200" dirty="0">
                          <a:solidFill>
                            <a:schemeClr val="tx2"/>
                          </a:solidFill>
                          <a:effectLst/>
                          <a:latin typeface="+mj-lt"/>
                          <a:ea typeface="+mn-ea"/>
                          <a:cs typeface="+mn-cs"/>
                        </a:rPr>
                        <a:t>Tracking Point</a:t>
                      </a:r>
                    </a:p>
                  </a:txBody>
                  <a:tcPr marL="63224" marR="63224" marT="0" marB="0"/>
                </a:tc>
                <a:extLst>
                  <a:ext uri="{0D108BD9-81ED-4DB2-BD59-A6C34878D82A}">
                    <a16:rowId xmlns:a16="http://schemas.microsoft.com/office/drawing/2014/main" val="10000"/>
                  </a:ext>
                </a:extLst>
              </a:tr>
              <a:tr h="1344396">
                <a:tc>
                  <a:txBody>
                    <a:bodyPr/>
                    <a:lstStyle/>
                    <a:p>
                      <a:pPr marL="0" marR="0">
                        <a:lnSpc>
                          <a:spcPct val="115000"/>
                        </a:lnSpc>
                        <a:spcBef>
                          <a:spcPts val="0"/>
                        </a:spcBef>
                        <a:spcAft>
                          <a:spcPts val="0"/>
                        </a:spcAft>
                      </a:pPr>
                      <a:r>
                        <a:rPr lang="en-US" sz="1400" dirty="0">
                          <a:solidFill>
                            <a:schemeClr val="tx2"/>
                          </a:solidFill>
                          <a:effectLst/>
                          <a:latin typeface="+mj-lt"/>
                        </a:rPr>
                        <a:t>In Employment or Education or Training in the 2</a:t>
                      </a:r>
                      <a:r>
                        <a:rPr lang="en-US" sz="1400" baseline="30000" dirty="0">
                          <a:solidFill>
                            <a:schemeClr val="tx2"/>
                          </a:solidFill>
                          <a:effectLst/>
                          <a:latin typeface="+mj-lt"/>
                        </a:rPr>
                        <a:t>nd</a:t>
                      </a:r>
                      <a:r>
                        <a:rPr lang="en-US" sz="1400" dirty="0">
                          <a:solidFill>
                            <a:schemeClr val="tx2"/>
                          </a:solidFill>
                          <a:effectLst/>
                          <a:latin typeface="+mj-lt"/>
                        </a:rPr>
                        <a:t> Quarter After Exit</a:t>
                      </a:r>
                      <a:endParaRPr lang="en-US" sz="1400" dirty="0">
                        <a:solidFill>
                          <a:schemeClr val="tx2"/>
                        </a:solidFill>
                        <a:effectLst/>
                        <a:latin typeface="+mj-lt"/>
                        <a:ea typeface="Calibri"/>
                        <a:cs typeface="Times New Roman"/>
                      </a:endParaRPr>
                    </a:p>
                  </a:txBody>
                  <a:tcPr marL="63224" marR="63224" marT="0" marB="0" anchor="ctr">
                    <a:solidFill>
                      <a:schemeClr val="accent5">
                        <a:lumMod val="40000"/>
                        <a:lumOff val="60000"/>
                      </a:schemeClr>
                    </a:solidFill>
                  </a:tcPr>
                </a:tc>
                <a:tc>
                  <a:txBody>
                    <a:bodyPr/>
                    <a:lstStyle/>
                    <a:p>
                      <a:pPr marL="0" marR="0" algn="ctr">
                        <a:lnSpc>
                          <a:spcPct val="115000"/>
                        </a:lnSpc>
                        <a:spcBef>
                          <a:spcPts val="0"/>
                        </a:spcBef>
                        <a:spcAft>
                          <a:spcPts val="0"/>
                        </a:spcAft>
                      </a:pPr>
                      <a:endParaRPr lang="en-US" sz="1200" b="0" i="1" kern="1200" dirty="0">
                        <a:solidFill>
                          <a:schemeClr val="tx2"/>
                        </a:solidFill>
                        <a:latin typeface="+mj-lt"/>
                        <a:ea typeface="+mn-ea"/>
                        <a:cs typeface="+mn-cs"/>
                      </a:endParaRPr>
                    </a:p>
                    <a:p>
                      <a:pPr lvl="0" rtl="0">
                        <a:spcBef>
                          <a:spcPts val="0"/>
                        </a:spcBef>
                        <a:buNone/>
                      </a:pPr>
                      <a:r>
                        <a:rPr lang="en-US" sz="1600" kern="1200" dirty="0">
                          <a:solidFill>
                            <a:schemeClr val="tx2"/>
                          </a:solidFill>
                          <a:latin typeface="+mj-lt"/>
                          <a:ea typeface="+mn-ea"/>
                          <a:cs typeface="+mn-cs"/>
                        </a:rPr>
                        <a:t>Employment Tab/General Services Tab</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kern="1200" dirty="0">
                          <a:solidFill>
                            <a:schemeClr val="tx2"/>
                          </a:solidFill>
                          <a:latin typeface="+mj-lt"/>
                          <a:ea typeface="+mn-ea"/>
                          <a:cs typeface="+mn-cs"/>
                        </a:rPr>
                        <a:t>Follow-up Month 6 (Q2), </a:t>
                      </a:r>
                      <a:r>
                        <a:rPr lang="en-US" sz="1200" b="1" i="1" kern="1200" dirty="0">
                          <a:solidFill>
                            <a:schemeClr val="tx2"/>
                          </a:solidFill>
                          <a:latin typeface="+mj-lt"/>
                          <a:ea typeface="+mn-ea"/>
                          <a:cs typeface="+mn-cs"/>
                        </a:rPr>
                        <a:t>(</a:t>
                      </a:r>
                      <a:r>
                        <a:rPr lang="en-US" sz="1200" b="0" i="1" kern="1200" dirty="0">
                          <a:solidFill>
                            <a:schemeClr val="tx2"/>
                          </a:solidFill>
                          <a:latin typeface="+mj-lt"/>
                          <a:ea typeface="+mn-ea"/>
                          <a:cs typeface="+mn-cs"/>
                        </a:rPr>
                        <a:t>or all months as they occur</a:t>
                      </a:r>
                      <a:r>
                        <a:rPr lang="en-US" sz="1200" b="1" i="1" kern="1200" dirty="0">
                          <a:solidFill>
                            <a:schemeClr val="tx2"/>
                          </a:solidFill>
                          <a:latin typeface="+mj-lt"/>
                          <a:ea typeface="+mn-ea"/>
                          <a:cs typeface="+mn-cs"/>
                        </a:rPr>
                        <a:t>)</a:t>
                      </a:r>
                      <a:endParaRPr lang="en-US" sz="1600" b="1" i="1" kern="1200" dirty="0">
                        <a:solidFill>
                          <a:schemeClr val="tx2"/>
                        </a:solidFill>
                        <a:latin typeface="+mj-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kern="1200" dirty="0">
                          <a:solidFill>
                            <a:schemeClr val="tx2"/>
                          </a:solidFill>
                          <a:latin typeface="+mj-lt"/>
                          <a:ea typeface="+mn-ea"/>
                          <a:cs typeface="+mn-cs"/>
                        </a:rPr>
                        <a:t>Retention Month 6 (Q2), </a:t>
                      </a:r>
                      <a:r>
                        <a:rPr lang="en-US" sz="1200" b="0" i="1" kern="1200" dirty="0">
                          <a:solidFill>
                            <a:schemeClr val="tx2"/>
                          </a:solidFill>
                          <a:latin typeface="+mj-lt"/>
                          <a:ea typeface="+mn-ea"/>
                          <a:cs typeface="+mn-cs"/>
                        </a:rPr>
                        <a:t>(or all months as they occur)</a:t>
                      </a:r>
                      <a:endParaRPr lang="en-US" sz="1600" b="0" i="1" kern="1200" dirty="0">
                        <a:solidFill>
                          <a:schemeClr val="tx2"/>
                        </a:solidFill>
                        <a:latin typeface="+mj-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b="1" i="1" kern="1200" dirty="0">
                        <a:solidFill>
                          <a:schemeClr val="tx2"/>
                        </a:solidFill>
                        <a:latin typeface="+mj-lt"/>
                        <a:ea typeface="+mn-ea"/>
                        <a:cs typeface="+mn-cs"/>
                      </a:endParaRPr>
                    </a:p>
                    <a:p>
                      <a:pPr marL="0" marR="0" algn="ctr">
                        <a:lnSpc>
                          <a:spcPct val="115000"/>
                        </a:lnSpc>
                        <a:spcBef>
                          <a:spcPts val="0"/>
                        </a:spcBef>
                        <a:spcAft>
                          <a:spcPts val="0"/>
                        </a:spcAft>
                      </a:pPr>
                      <a:endParaRPr lang="en-US" sz="1200" dirty="0">
                        <a:solidFill>
                          <a:schemeClr val="tx2"/>
                        </a:solidFill>
                        <a:effectLst/>
                        <a:latin typeface="+mj-lt"/>
                        <a:ea typeface="Calibri"/>
                        <a:cs typeface="Times New Roman"/>
                      </a:endParaRPr>
                    </a:p>
                  </a:txBody>
                  <a:tcPr marL="63224" marR="63224" marT="0" marB="0" anchor="ctr">
                    <a:solidFill>
                      <a:schemeClr val="accent5">
                        <a:lumMod val="20000"/>
                        <a:lumOff val="80000"/>
                      </a:schemeClr>
                    </a:solidFill>
                  </a:tcPr>
                </a:tc>
                <a:extLst>
                  <a:ext uri="{0D108BD9-81ED-4DB2-BD59-A6C34878D82A}">
                    <a16:rowId xmlns:a16="http://schemas.microsoft.com/office/drawing/2014/main" val="10001"/>
                  </a:ext>
                </a:extLst>
              </a:tr>
              <a:tr h="995849">
                <a:tc>
                  <a:txBody>
                    <a:bodyPr/>
                    <a:lstStyle/>
                    <a:p>
                      <a:pPr marL="0" marR="0">
                        <a:lnSpc>
                          <a:spcPct val="115000"/>
                        </a:lnSpc>
                        <a:spcBef>
                          <a:spcPts val="0"/>
                        </a:spcBef>
                        <a:spcAft>
                          <a:spcPts val="0"/>
                        </a:spcAft>
                      </a:pPr>
                      <a:r>
                        <a:rPr lang="en-US" sz="1400" dirty="0">
                          <a:solidFill>
                            <a:schemeClr val="tx2"/>
                          </a:solidFill>
                          <a:effectLst/>
                          <a:latin typeface="+mj-lt"/>
                        </a:rPr>
                        <a:t>In Employment or Education or Training in the 4th Quarter After Exit</a:t>
                      </a:r>
                      <a:endParaRPr lang="en-US" sz="1400" dirty="0">
                        <a:solidFill>
                          <a:schemeClr val="tx2"/>
                        </a:solidFill>
                        <a:effectLst/>
                        <a:latin typeface="+mj-lt"/>
                        <a:ea typeface="Calibri"/>
                        <a:cs typeface="Times New Roman"/>
                      </a:endParaRPr>
                    </a:p>
                  </a:txBody>
                  <a:tcPr marL="63224" marR="63224" marT="0" marB="0" anchor="ctr">
                    <a:solidFill>
                      <a:schemeClr val="accent5">
                        <a:lumMod val="40000"/>
                        <a:lumOff val="60000"/>
                      </a:schemeClr>
                    </a:solidFill>
                  </a:tcPr>
                </a:tc>
                <a:tc>
                  <a:txBody>
                    <a:bodyPr/>
                    <a:lstStyle/>
                    <a:p>
                      <a:pPr marL="0" lvl="0" algn="l" defTabSz="914400" rtl="0" eaLnBrk="1" latinLnBrk="0" hangingPunct="1">
                        <a:spcBef>
                          <a:spcPts val="0"/>
                        </a:spcBef>
                        <a:buNone/>
                      </a:pPr>
                      <a:r>
                        <a:rPr lang="en-US" sz="1600" kern="1200" dirty="0">
                          <a:solidFill>
                            <a:schemeClr val="tx2"/>
                          </a:solidFill>
                          <a:latin typeface="+mj-lt"/>
                          <a:ea typeface="+mn-ea"/>
                          <a:cs typeface="+mn-cs"/>
                        </a:rPr>
                        <a:t>Employment Tab/General Services Tab</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kern="1200" dirty="0">
                          <a:solidFill>
                            <a:schemeClr val="tx2"/>
                          </a:solidFill>
                          <a:latin typeface="+mj-lt"/>
                          <a:ea typeface="+mn-ea"/>
                          <a:cs typeface="+mn-cs"/>
                        </a:rPr>
                        <a:t>Follow-up Month 12 (Q4), </a:t>
                      </a:r>
                      <a:r>
                        <a:rPr lang="en-US" sz="1200" kern="1200" dirty="0">
                          <a:solidFill>
                            <a:schemeClr val="tx2"/>
                          </a:solidFill>
                          <a:latin typeface="+mj-lt"/>
                          <a:ea typeface="+mn-ea"/>
                          <a:cs typeface="+mn-cs"/>
                        </a:rPr>
                        <a:t>(or all months as they occur)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kern="1200" dirty="0">
                          <a:solidFill>
                            <a:schemeClr val="tx2"/>
                          </a:solidFill>
                          <a:latin typeface="+mj-lt"/>
                          <a:ea typeface="+mn-ea"/>
                          <a:cs typeface="+mn-cs"/>
                        </a:rPr>
                        <a:t>Retention Month 12 (Q4), </a:t>
                      </a:r>
                      <a:r>
                        <a:rPr lang="en-US" sz="1200" kern="1200" dirty="0">
                          <a:solidFill>
                            <a:schemeClr val="tx2"/>
                          </a:solidFill>
                          <a:latin typeface="+mj-lt"/>
                          <a:ea typeface="+mn-ea"/>
                          <a:cs typeface="+mn-cs"/>
                        </a:rPr>
                        <a:t>(or all months as they occur)</a:t>
                      </a:r>
                      <a:endParaRPr lang="en-US" sz="1600" kern="1200" dirty="0">
                        <a:solidFill>
                          <a:schemeClr val="tx2"/>
                        </a:solidFill>
                        <a:latin typeface="+mj-lt"/>
                        <a:ea typeface="+mn-ea"/>
                        <a:cs typeface="+mn-cs"/>
                      </a:endParaRPr>
                    </a:p>
                  </a:txBody>
                  <a:tcPr marL="63224" marR="63224" marT="0" marB="0" anchor="ctr">
                    <a:solidFill>
                      <a:schemeClr val="accent5">
                        <a:lumMod val="20000"/>
                        <a:lumOff val="80000"/>
                      </a:schemeClr>
                    </a:solidFill>
                  </a:tcPr>
                </a:tc>
                <a:extLst>
                  <a:ext uri="{0D108BD9-81ED-4DB2-BD59-A6C34878D82A}">
                    <a16:rowId xmlns:a16="http://schemas.microsoft.com/office/drawing/2014/main" val="10002"/>
                  </a:ext>
                </a:extLst>
              </a:tr>
              <a:tr h="1026500">
                <a:tc>
                  <a:txBody>
                    <a:bodyPr/>
                    <a:lstStyle/>
                    <a:p>
                      <a:pPr marL="0" marR="0">
                        <a:lnSpc>
                          <a:spcPct val="115000"/>
                        </a:lnSpc>
                        <a:spcBef>
                          <a:spcPts val="0"/>
                        </a:spcBef>
                        <a:spcAft>
                          <a:spcPts val="0"/>
                        </a:spcAft>
                      </a:pPr>
                      <a:r>
                        <a:rPr lang="en-US" sz="1400" dirty="0">
                          <a:solidFill>
                            <a:schemeClr val="tx2"/>
                          </a:solidFill>
                          <a:effectLst/>
                          <a:latin typeface="+mj-lt"/>
                        </a:rPr>
                        <a:t>Credential Attainment</a:t>
                      </a:r>
                      <a:endParaRPr lang="en-US" sz="1400" dirty="0">
                        <a:solidFill>
                          <a:schemeClr val="tx2"/>
                        </a:solidFill>
                        <a:effectLst/>
                        <a:latin typeface="+mj-lt"/>
                        <a:ea typeface="Calibri"/>
                        <a:cs typeface="Times New Roman"/>
                      </a:endParaRPr>
                    </a:p>
                  </a:txBody>
                  <a:tcPr marL="63224" marR="63224" marT="0" marB="0" anchor="ctr">
                    <a:solidFill>
                      <a:schemeClr val="accent5">
                        <a:lumMod val="40000"/>
                        <a:lumOff val="60000"/>
                      </a:schemeClr>
                    </a:solidFill>
                  </a:tcPr>
                </a:tc>
                <a:tc>
                  <a:txBody>
                    <a:bodyPr/>
                    <a:lstStyle/>
                    <a:p>
                      <a:pPr marL="0" marR="0" algn="ctr">
                        <a:lnSpc>
                          <a:spcPct val="115000"/>
                        </a:lnSpc>
                        <a:spcBef>
                          <a:spcPts val="0"/>
                        </a:spcBef>
                        <a:spcAft>
                          <a:spcPts val="0"/>
                        </a:spcAft>
                      </a:pPr>
                      <a:endParaRPr lang="en-US" sz="1200" kern="1200" dirty="0">
                        <a:solidFill>
                          <a:schemeClr val="tx2"/>
                        </a:solidFill>
                        <a:effectLst/>
                        <a:latin typeface="+mj-lt"/>
                        <a:ea typeface="Calibri"/>
                        <a:cs typeface="Times New Roman"/>
                      </a:endParaRPr>
                    </a:p>
                    <a:p>
                      <a:pPr lvl="0" rtl="0">
                        <a:spcBef>
                          <a:spcPts val="0"/>
                        </a:spcBef>
                        <a:buClr>
                          <a:schemeClr val="dk1"/>
                        </a:buClr>
                        <a:buSzPct val="78571"/>
                        <a:buFont typeface="Arial"/>
                        <a:buNone/>
                      </a:pPr>
                      <a:r>
                        <a:rPr lang="en-US" sz="1600" i="1" kern="1200" dirty="0">
                          <a:solidFill>
                            <a:schemeClr val="tx2"/>
                          </a:solidFill>
                          <a:latin typeface="+mj-lt"/>
                          <a:ea typeface="+mn-ea"/>
                          <a:cs typeface="+mn-cs"/>
                        </a:rPr>
                        <a:t>General Services tab </a:t>
                      </a:r>
                      <a:r>
                        <a:rPr lang="en-US" sz="1600" b="1" i="1" kern="1200" dirty="0">
                          <a:solidFill>
                            <a:schemeClr val="tx2"/>
                          </a:solidFill>
                          <a:latin typeface="+mj-lt"/>
                          <a:ea typeface="+mn-ea"/>
                          <a:cs typeface="+mn-cs"/>
                        </a:rPr>
                        <a:t>Attainment </a:t>
                      </a:r>
                      <a:r>
                        <a:rPr lang="en-US" sz="1600" kern="1200" dirty="0">
                          <a:solidFill>
                            <a:schemeClr val="tx2"/>
                          </a:solidFill>
                          <a:latin typeface="+mj-lt"/>
                          <a:ea typeface="+mn-ea"/>
                          <a:cs typeface="+mn-cs"/>
                        </a:rPr>
                        <a:t>services</a:t>
                      </a:r>
                    </a:p>
                    <a:p>
                      <a:pPr lvl="0" rtl="0">
                        <a:spcBef>
                          <a:spcPts val="0"/>
                        </a:spcBef>
                        <a:buClr>
                          <a:schemeClr val="dk1"/>
                        </a:buClr>
                        <a:buSzPct val="78571"/>
                        <a:buFont typeface="Arial"/>
                        <a:buNone/>
                      </a:pPr>
                      <a:r>
                        <a:rPr lang="en-US" sz="1600" kern="1200" dirty="0">
                          <a:solidFill>
                            <a:schemeClr val="tx2"/>
                          </a:solidFill>
                          <a:latin typeface="+mj-lt"/>
                          <a:ea typeface="+mn-ea"/>
                          <a:cs typeface="+mn-cs"/>
                        </a:rPr>
                        <a:t>Plus for secondary credential, employment follow up and/or retention (any quarters)</a:t>
                      </a:r>
                    </a:p>
                    <a:p>
                      <a:pPr marL="0" marR="0" algn="ctr">
                        <a:lnSpc>
                          <a:spcPct val="115000"/>
                        </a:lnSpc>
                        <a:spcBef>
                          <a:spcPts val="0"/>
                        </a:spcBef>
                        <a:spcAft>
                          <a:spcPts val="0"/>
                        </a:spcAft>
                      </a:pPr>
                      <a:endParaRPr lang="en-US" sz="1050" b="1" i="1" dirty="0">
                        <a:solidFill>
                          <a:schemeClr val="tx2"/>
                        </a:solidFill>
                        <a:effectLst/>
                        <a:latin typeface="+mj-lt"/>
                        <a:ea typeface="Calibri"/>
                        <a:cs typeface="Times New Roman"/>
                      </a:endParaRPr>
                    </a:p>
                  </a:txBody>
                  <a:tcPr marL="63224" marR="63224" marT="0" marB="0" anchor="ctr">
                    <a:solidFill>
                      <a:schemeClr val="accent5">
                        <a:lumMod val="20000"/>
                        <a:lumOff val="80000"/>
                      </a:schemeClr>
                    </a:solidFill>
                  </a:tcPr>
                </a:tc>
                <a:extLst>
                  <a:ext uri="{0D108BD9-81ED-4DB2-BD59-A6C34878D82A}">
                    <a16:rowId xmlns:a16="http://schemas.microsoft.com/office/drawing/2014/main" val="10003"/>
                  </a:ext>
                </a:extLst>
              </a:tr>
              <a:tr h="786814">
                <a:tc>
                  <a:txBody>
                    <a:bodyPr/>
                    <a:lstStyle/>
                    <a:p>
                      <a:pPr marL="0" marR="0">
                        <a:lnSpc>
                          <a:spcPct val="115000"/>
                        </a:lnSpc>
                        <a:spcBef>
                          <a:spcPts val="0"/>
                        </a:spcBef>
                        <a:spcAft>
                          <a:spcPts val="0"/>
                        </a:spcAft>
                      </a:pPr>
                      <a:r>
                        <a:rPr lang="en-US" sz="1400" dirty="0">
                          <a:solidFill>
                            <a:schemeClr val="tx2"/>
                          </a:solidFill>
                          <a:effectLst/>
                          <a:latin typeface="+mj-lt"/>
                        </a:rPr>
                        <a:t>Measureable  Skill Gain</a:t>
                      </a:r>
                      <a:endParaRPr lang="en-US" sz="1400" dirty="0">
                        <a:solidFill>
                          <a:schemeClr val="tx2"/>
                        </a:solidFill>
                        <a:effectLst/>
                        <a:latin typeface="+mj-lt"/>
                        <a:ea typeface="Calibri"/>
                        <a:cs typeface="Times New Roman"/>
                      </a:endParaRPr>
                    </a:p>
                  </a:txBody>
                  <a:tcPr marL="63224" marR="63224" marT="0" marB="0" anchor="ctr">
                    <a:solidFill>
                      <a:schemeClr val="accent5">
                        <a:lumMod val="40000"/>
                        <a:lumOff val="60000"/>
                      </a:schemeClr>
                    </a:solidFill>
                  </a:tcPr>
                </a:tc>
                <a:tc>
                  <a:txBody>
                    <a:bodyPr/>
                    <a:lstStyle/>
                    <a:p>
                      <a:pPr marL="0" marR="0" algn="l">
                        <a:lnSpc>
                          <a:spcPct val="115000"/>
                        </a:lnSpc>
                        <a:spcBef>
                          <a:spcPts val="0"/>
                        </a:spcBef>
                        <a:spcAft>
                          <a:spcPts val="0"/>
                        </a:spcAft>
                      </a:pPr>
                      <a:r>
                        <a:rPr lang="en-US" sz="1600" kern="1200" dirty="0">
                          <a:solidFill>
                            <a:schemeClr val="tx2"/>
                          </a:solidFill>
                          <a:effectLst/>
                          <a:latin typeface="+mj-lt"/>
                          <a:ea typeface="Calibri"/>
                          <a:cs typeface="Times New Roman"/>
                        </a:rPr>
                        <a:t>Case Management tab </a:t>
                      </a:r>
                      <a:r>
                        <a:rPr lang="en-US" sz="1600" b="1" kern="1200" dirty="0">
                          <a:solidFill>
                            <a:schemeClr val="tx2"/>
                          </a:solidFill>
                          <a:effectLst/>
                          <a:latin typeface="+mj-lt"/>
                          <a:ea typeface="Calibri"/>
                          <a:cs typeface="Times New Roman"/>
                        </a:rPr>
                        <a:t>goals </a:t>
                      </a:r>
                      <a:r>
                        <a:rPr lang="en-US" sz="1600" b="0" kern="1200" dirty="0">
                          <a:solidFill>
                            <a:schemeClr val="tx2"/>
                          </a:solidFill>
                          <a:effectLst/>
                          <a:latin typeface="+mj-lt"/>
                          <a:ea typeface="Calibri"/>
                          <a:cs typeface="Times New Roman"/>
                        </a:rPr>
                        <a:t>(plus</a:t>
                      </a:r>
                      <a:r>
                        <a:rPr lang="en-US" sz="1600" b="0" kern="1200" baseline="0" dirty="0">
                          <a:solidFill>
                            <a:schemeClr val="tx2"/>
                          </a:solidFill>
                          <a:effectLst/>
                          <a:latin typeface="+mj-lt"/>
                          <a:ea typeface="Calibri"/>
                          <a:cs typeface="Times New Roman"/>
                        </a:rPr>
                        <a:t> any attainments, test scores, etc.)</a:t>
                      </a:r>
                      <a:endParaRPr lang="en-US" sz="1600" b="1" kern="1200" dirty="0">
                        <a:solidFill>
                          <a:schemeClr val="tx2"/>
                        </a:solidFill>
                        <a:effectLst/>
                        <a:latin typeface="+mj-lt"/>
                        <a:ea typeface="Calibri"/>
                        <a:cs typeface="Times New Roman"/>
                      </a:endParaRPr>
                    </a:p>
                  </a:txBody>
                  <a:tcPr marL="63224" marR="63224" marT="0" marB="0" anchor="ctr">
                    <a:solidFill>
                      <a:schemeClr val="accent5">
                        <a:lumMod val="20000"/>
                        <a:lumOff val="80000"/>
                      </a:schemeClr>
                    </a:solidFill>
                  </a:tcPr>
                </a:tc>
                <a:extLst>
                  <a:ext uri="{0D108BD9-81ED-4DB2-BD59-A6C34878D82A}">
                    <a16:rowId xmlns:a16="http://schemas.microsoft.com/office/drawing/2014/main" val="10004"/>
                  </a:ext>
                </a:extLst>
              </a:tr>
            </a:tbl>
          </a:graphicData>
        </a:graphic>
      </p:graphicFrame>
      <p:sp>
        <p:nvSpPr>
          <p:cNvPr id="6" name="TextBox 5"/>
          <p:cNvSpPr txBox="1"/>
          <p:nvPr/>
        </p:nvSpPr>
        <p:spPr>
          <a:xfrm>
            <a:off x="406400" y="151574"/>
            <a:ext cx="7467600" cy="590931"/>
          </a:xfrm>
          <a:prstGeom prst="rect">
            <a:avLst/>
          </a:prstGeom>
          <a:noFill/>
        </p:spPr>
        <p:txBody>
          <a:bodyPr wrap="square" rtlCol="0">
            <a:spAutoFit/>
          </a:bodyPr>
          <a:lstStyle/>
          <a:p>
            <a:pPr lvl="0">
              <a:lnSpc>
                <a:spcPct val="90000"/>
              </a:lnSpc>
              <a:spcBef>
                <a:spcPts val="0"/>
              </a:spcBef>
              <a:spcAft>
                <a:spcPts val="0"/>
              </a:spcAft>
              <a:buClr>
                <a:schemeClr val="hlink"/>
              </a:buClr>
              <a:buSzPct val="25000"/>
            </a:pPr>
            <a:r>
              <a:rPr lang="en-US" sz="3600" dirty="0">
                <a:solidFill>
                  <a:schemeClr val="bg1"/>
                </a:solidFill>
                <a:effectLst>
                  <a:outerShdw blurRad="63500" dist="38100" dir="5400000" algn="t" rotWithShape="0">
                    <a:prstClr val="black">
                      <a:alpha val="25000"/>
                    </a:prstClr>
                  </a:outerShdw>
                </a:effectLst>
                <a:latin typeface="+mj-lt"/>
                <a:sym typeface="Arial"/>
              </a:rPr>
              <a:t>Key MOSES Data Entry Points</a:t>
            </a:r>
          </a:p>
        </p:txBody>
      </p:sp>
    </p:spTree>
    <p:extLst>
      <p:ext uri="{BB962C8B-B14F-4D97-AF65-F5344CB8AC3E}">
        <p14:creationId xmlns:p14="http://schemas.microsoft.com/office/powerpoint/2010/main" val="1840473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 </a:t>
            </a:r>
          </a:p>
        </p:txBody>
      </p:sp>
      <p:sp>
        <p:nvSpPr>
          <p:cNvPr id="28675" name="Content Placeholder 2"/>
          <p:cNvSpPr>
            <a:spLocks noGrp="1"/>
          </p:cNvSpPr>
          <p:nvPr>
            <p:ph idx="1"/>
          </p:nvPr>
        </p:nvSpPr>
        <p:spPr>
          <a:xfrm>
            <a:off x="457200" y="2468880"/>
            <a:ext cx="8229600" cy="3503318"/>
          </a:xfrm>
        </p:spPr>
        <p:txBody>
          <a:bodyPr/>
          <a:lstStyle/>
          <a:p>
            <a:pPr marL="0" indent="0" algn="ctr">
              <a:buFont typeface="Arial" pitchFamily="34" charset="0"/>
              <a:buNone/>
            </a:pPr>
            <a:r>
              <a:rPr lang="en-US" altLang="en-US" sz="4000" dirty="0"/>
              <a:t>Adult/DW/Youth</a:t>
            </a:r>
          </a:p>
          <a:p>
            <a:pPr marL="0" indent="0" algn="ctr">
              <a:buFont typeface="Arial" pitchFamily="34" charset="0"/>
              <a:buNone/>
            </a:pPr>
            <a:r>
              <a:rPr lang="en-US" altLang="en-US" sz="4000" dirty="0"/>
              <a:t>WIOA Performance Indicators</a:t>
            </a:r>
          </a:p>
        </p:txBody>
      </p:sp>
      <p:sp>
        <p:nvSpPr>
          <p:cNvPr id="5" name="Date Placeholder 4"/>
          <p:cNvSpPr>
            <a:spLocks noGrp="1"/>
          </p:cNvSpPr>
          <p:nvPr>
            <p:ph type="dt" sz="half" idx="10"/>
          </p:nvPr>
        </p:nvSpPr>
        <p:spPr/>
        <p:txBody>
          <a:bodyPr/>
          <a:lstStyle/>
          <a:p>
            <a:pPr>
              <a:defRPr/>
            </a:pPr>
            <a:r>
              <a:rPr lang="en-US"/>
              <a:t>February 1, 2018 </a:t>
            </a:r>
          </a:p>
        </p:txBody>
      </p:sp>
      <p:sp>
        <p:nvSpPr>
          <p:cNvPr id="8" name="Slide Number Placeholder 7"/>
          <p:cNvSpPr>
            <a:spLocks noGrp="1"/>
          </p:cNvSpPr>
          <p:nvPr>
            <p:ph type="sldNum" sz="quarter" idx="12"/>
          </p:nvPr>
        </p:nvSpPr>
        <p:spPr/>
        <p:txBody>
          <a:bodyPr/>
          <a:lstStyle/>
          <a:p>
            <a:pPr>
              <a:defRPr/>
            </a:pPr>
            <a:fld id="{74F09C78-A5A4-4B88-8359-600D9E4EE72B}" type="slidenum">
              <a:rPr lang="en-US" smtClean="0"/>
              <a:pPr>
                <a:defRPr/>
              </a:pPr>
              <a:t>2</a:t>
            </a:fld>
            <a:endParaRPr lang="en-US"/>
          </a:p>
        </p:txBody>
      </p:sp>
      <p:sp>
        <p:nvSpPr>
          <p:cNvPr id="6" name="Title 1"/>
          <p:cNvSpPr txBox="1">
            <a:spLocks/>
          </p:cNvSpPr>
          <p:nvPr/>
        </p:nvSpPr>
        <p:spPr>
          <a:xfrm>
            <a:off x="782638" y="228600"/>
            <a:ext cx="7924800" cy="811924"/>
          </a:xfrm>
          <a:prstGeom prst="rect">
            <a:avLst/>
          </a:prstGeom>
        </p:spPr>
        <p:txBody>
          <a:bodyPr vert="horz" lIns="91440" tIns="45720" rIns="91440" bIns="45720" rtlCol="0" anchor="ctr">
            <a:noAutofit/>
          </a:bodyPr>
          <a:lst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a:lstStyle>
          <a:p>
            <a:pPr>
              <a:lnSpc>
                <a:spcPct val="150000"/>
              </a:lnSpc>
              <a:defRPr/>
            </a:pPr>
            <a:r>
              <a:rPr lang="en-US" altLang="en-US"/>
              <a:t>WIOA Performance Indicators</a:t>
            </a:r>
            <a:endParaRPr lang="en-US" altLang="en-US" sz="2400" dirty="0"/>
          </a:p>
        </p:txBody>
      </p:sp>
    </p:spTree>
    <p:extLst>
      <p:ext uri="{BB962C8B-B14F-4D97-AF65-F5344CB8AC3E}">
        <p14:creationId xmlns:p14="http://schemas.microsoft.com/office/powerpoint/2010/main" val="2462583696"/>
      </p:ext>
    </p:extLst>
  </p:cSld>
  <p:clrMapOvr>
    <a:masterClrMapping/>
  </p:clrMapOvr>
  <p:transition>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Shape 349"/>
          <p:cNvSpPr txBox="1"/>
          <p:nvPr/>
        </p:nvSpPr>
        <p:spPr>
          <a:xfrm>
            <a:off x="6362700" y="6513625"/>
            <a:ext cx="2085899" cy="207900"/>
          </a:xfrm>
          <a:prstGeom prst="rect">
            <a:avLst/>
          </a:prstGeom>
          <a:noFill/>
          <a:ln>
            <a:noFill/>
          </a:ln>
        </p:spPr>
        <p:txBody>
          <a:bodyPr lIns="91425" tIns="45700" rIns="45700" bIns="45700" anchor="ctr" anchorCtr="0">
            <a:noAutofit/>
          </a:bodyPr>
          <a:lstStyle/>
          <a:p>
            <a:pPr lvl="0" algn="r" rtl="0">
              <a:spcBef>
                <a:spcPts val="0"/>
              </a:spcBef>
              <a:buClr>
                <a:schemeClr val="dk1"/>
              </a:buClr>
              <a:buSzPct val="110000"/>
              <a:buFont typeface="Arial"/>
              <a:buNone/>
            </a:pPr>
            <a:r>
              <a:rPr lang="en-US" sz="1000" dirty="0">
                <a:solidFill>
                  <a:schemeClr val="dk1"/>
                </a:solidFill>
              </a:rPr>
              <a:t> </a:t>
            </a:r>
          </a:p>
          <a:p>
            <a:pPr marL="0" marR="0" lvl="0" indent="0" algn="r" rtl="0">
              <a:lnSpc>
                <a:spcPct val="100000"/>
              </a:lnSpc>
              <a:spcBef>
                <a:spcPts val="0"/>
              </a:spcBef>
              <a:spcAft>
                <a:spcPts val="0"/>
              </a:spcAft>
              <a:buClr>
                <a:schemeClr val="dk1"/>
              </a:buClr>
              <a:buFont typeface="Arial"/>
              <a:buNone/>
            </a:pPr>
            <a:endParaRPr sz="1000" dirty="0">
              <a:solidFill>
                <a:schemeClr val="dk1"/>
              </a:solidFill>
            </a:endParaRPr>
          </a:p>
        </p:txBody>
      </p:sp>
      <p:sp>
        <p:nvSpPr>
          <p:cNvPr id="350" name="Shape 350"/>
          <p:cNvSpPr txBox="1"/>
          <p:nvPr/>
        </p:nvSpPr>
        <p:spPr>
          <a:xfrm>
            <a:off x="658812" y="6356350"/>
            <a:ext cx="2847975" cy="365125"/>
          </a:xfrm>
          <a:prstGeom prst="rect">
            <a:avLst/>
          </a:prstGeom>
          <a:noFill/>
          <a:ln>
            <a:noFill/>
          </a:ln>
        </p:spPr>
        <p:txBody>
          <a:bodyPr lIns="45700" tIns="45700" rIns="91425" bIns="45700" anchor="ctr" anchorCtr="0">
            <a:noAutofit/>
          </a:bodyPr>
          <a:lstStyle/>
          <a:p>
            <a:pPr marL="0" marR="0" lvl="0" indent="0" algn="l" rtl="0">
              <a:lnSpc>
                <a:spcPct val="100000"/>
              </a:lnSpc>
              <a:spcBef>
                <a:spcPts val="0"/>
              </a:spcBef>
              <a:spcAft>
                <a:spcPts val="0"/>
              </a:spcAft>
              <a:buClr>
                <a:schemeClr val="dk1"/>
              </a:buClr>
              <a:buSzPct val="25000"/>
              <a:buFont typeface="Arial"/>
              <a:buNone/>
            </a:pPr>
            <a:endParaRPr lang="en-US" sz="1000" b="0" i="0" u="none" strike="noStrike" cap="none" dirty="0">
              <a:solidFill>
                <a:schemeClr val="dk1"/>
              </a:solidFill>
              <a:latin typeface="Arial"/>
              <a:ea typeface="Arial"/>
              <a:cs typeface="Arial"/>
              <a:sym typeface="Arial"/>
            </a:endParaRPr>
          </a:p>
        </p:txBody>
      </p:sp>
      <p:sp>
        <p:nvSpPr>
          <p:cNvPr id="351" name="Shape 351"/>
          <p:cNvSpPr txBox="1"/>
          <p:nvPr/>
        </p:nvSpPr>
        <p:spPr>
          <a:xfrm>
            <a:off x="8543925" y="6356350"/>
            <a:ext cx="561975" cy="365125"/>
          </a:xfrm>
          <a:prstGeom prst="rect">
            <a:avLst/>
          </a:prstGeom>
          <a:noFill/>
          <a:ln>
            <a:noFill/>
          </a:ln>
        </p:spPr>
        <p:txBody>
          <a:bodyPr lIns="27425" tIns="45700" rIns="45700" bIns="45700" anchor="ctr" anchorCtr="0">
            <a:noAutofit/>
          </a:bodyPr>
          <a:lstStyle/>
          <a:p>
            <a:pPr marL="0" marR="0" lvl="0" indent="0" algn="l" rtl="0">
              <a:lnSpc>
                <a:spcPct val="100000"/>
              </a:lnSpc>
              <a:spcBef>
                <a:spcPts val="0"/>
              </a:spcBef>
              <a:spcAft>
                <a:spcPts val="0"/>
              </a:spcAft>
              <a:buClr>
                <a:schemeClr val="dk1"/>
              </a:buClr>
              <a:buSzPct val="25000"/>
              <a:buFont typeface="Arial"/>
              <a:buNone/>
            </a:pPr>
            <a:endParaRPr lang="en-US" sz="1000" b="0" i="0" u="none" strike="noStrike" cap="none" dirty="0">
              <a:solidFill>
                <a:schemeClr val="dk1"/>
              </a:solidFill>
              <a:latin typeface="Arial"/>
              <a:ea typeface="Arial"/>
              <a:cs typeface="Arial"/>
              <a:sym typeface="Arial"/>
            </a:endParaRPr>
          </a:p>
        </p:txBody>
      </p:sp>
      <p:sp>
        <p:nvSpPr>
          <p:cNvPr id="5" name="Date Placeholder 4"/>
          <p:cNvSpPr>
            <a:spLocks noGrp="1"/>
          </p:cNvSpPr>
          <p:nvPr>
            <p:ph type="dt" sz="half" idx="10"/>
          </p:nvPr>
        </p:nvSpPr>
        <p:spPr/>
        <p:txBody>
          <a:bodyPr/>
          <a:lstStyle/>
          <a:p>
            <a:r>
              <a:rPr lang="en-US"/>
              <a:t>February 1, 2018 </a:t>
            </a:r>
          </a:p>
        </p:txBody>
      </p:sp>
      <p:sp>
        <p:nvSpPr>
          <p:cNvPr id="6" name="Footer Placeholder 5"/>
          <p:cNvSpPr>
            <a:spLocks noGrp="1"/>
          </p:cNvSpPr>
          <p:nvPr>
            <p:ph type="ftr" sz="quarter" idx="11"/>
          </p:nvPr>
        </p:nvSpPr>
        <p:spPr/>
        <p:txBody>
          <a:bodyPr/>
          <a:lstStyle/>
          <a:p>
            <a:r>
              <a:rPr lang="en-US"/>
              <a:t>Massachusetts Department of Career Services</a:t>
            </a:r>
          </a:p>
        </p:txBody>
      </p:sp>
      <p:sp>
        <p:nvSpPr>
          <p:cNvPr id="7" name="Slide Number Placeholder 6"/>
          <p:cNvSpPr>
            <a:spLocks noGrp="1"/>
          </p:cNvSpPr>
          <p:nvPr>
            <p:ph type="sldNum" sz="quarter" idx="12"/>
          </p:nvPr>
        </p:nvSpPr>
        <p:spPr/>
        <p:txBody>
          <a:bodyPr/>
          <a:lstStyle/>
          <a:p>
            <a:pPr marL="0" marR="0" lvl="0" indent="0" rtl="0">
              <a:lnSpc>
                <a:spcPct val="100000"/>
              </a:lnSpc>
              <a:spcBef>
                <a:spcPts val="0"/>
              </a:spcBef>
              <a:spcAft>
                <a:spcPts val="0"/>
              </a:spcAft>
              <a:buClr>
                <a:srgbClr val="595959"/>
              </a:buClr>
              <a:buSzPct val="25000"/>
              <a:buFont typeface="Questrial"/>
              <a:buNone/>
            </a:pPr>
            <a:fld id="{00000000-1234-1234-1234-123412341234}" type="slidenum">
              <a:rPr lang="en-US" b="0" i="0" u="none" strike="noStrike" cap="none" smtClean="0">
                <a:solidFill>
                  <a:srgbClr val="595959"/>
                </a:solidFill>
                <a:latin typeface="Questrial"/>
                <a:ea typeface="Questrial"/>
                <a:cs typeface="Questrial"/>
                <a:sym typeface="Questrial"/>
              </a:rPr>
              <a:pPr marL="0" marR="0" lvl="0" indent="0" rtl="0">
                <a:lnSpc>
                  <a:spcPct val="100000"/>
                </a:lnSpc>
                <a:spcBef>
                  <a:spcPts val="0"/>
                </a:spcBef>
                <a:spcAft>
                  <a:spcPts val="0"/>
                </a:spcAft>
                <a:buClr>
                  <a:srgbClr val="595959"/>
                </a:buClr>
                <a:buSzPct val="25000"/>
                <a:buFont typeface="Questrial"/>
                <a:buNone/>
              </a:pPr>
              <a:t>20</a:t>
            </a:fld>
            <a:endParaRPr lang="en-US" b="0" i="0" u="none" strike="noStrike" cap="none" dirty="0">
              <a:solidFill>
                <a:srgbClr val="595959"/>
              </a:solidFill>
              <a:latin typeface="Questrial"/>
              <a:ea typeface="Questrial"/>
              <a:cs typeface="Questrial"/>
              <a:sym typeface="Questrial"/>
            </a:endParaRPr>
          </a:p>
        </p:txBody>
      </p:sp>
      <p:sp>
        <p:nvSpPr>
          <p:cNvPr id="352" name="Shape 352"/>
          <p:cNvSpPr txBox="1">
            <a:spLocks noGrp="1"/>
          </p:cNvSpPr>
          <p:nvPr>
            <p:ph type="body" idx="4294967295"/>
          </p:nvPr>
        </p:nvSpPr>
        <p:spPr>
          <a:xfrm>
            <a:off x="1035050" y="1611313"/>
            <a:ext cx="8108950" cy="3505200"/>
          </a:xfrm>
          <a:prstGeom prst="rect">
            <a:avLst/>
          </a:prstGeom>
          <a:noFill/>
          <a:ln>
            <a:noFill/>
          </a:ln>
        </p:spPr>
        <p:txBody>
          <a:bodyPr lIns="91425" tIns="45700" rIns="91425" bIns="45700" anchor="t" anchorCtr="0">
            <a:noAutofit/>
          </a:bodyPr>
          <a:lstStyle/>
          <a:p>
            <a:pPr marL="342900" marR="0" lvl="0" indent="-342900" algn="l" rtl="0">
              <a:lnSpc>
                <a:spcPct val="80000"/>
              </a:lnSpc>
              <a:spcBef>
                <a:spcPts val="0"/>
              </a:spcBef>
              <a:spcAft>
                <a:spcPts val="0"/>
              </a:spcAft>
              <a:buClr>
                <a:srgbClr val="7F7F7F"/>
              </a:buClr>
              <a:buSzPct val="100000"/>
              <a:buFont typeface="Arial"/>
              <a:buChar char="•"/>
            </a:pPr>
            <a:r>
              <a:rPr lang="en-US" sz="2400" b="0" i="0" u="none" strike="noStrike" cap="none" dirty="0">
                <a:ea typeface="Questrial"/>
                <a:cs typeface="Questrial"/>
                <a:sym typeface="Questrial"/>
              </a:rPr>
              <a:t>Must be identified and </a:t>
            </a:r>
            <a:r>
              <a:rPr lang="en-US" sz="2400" b="0" i="1" u="none" strike="noStrike" cap="none" dirty="0">
                <a:ea typeface="Questrial"/>
                <a:cs typeface="Questrial"/>
                <a:sym typeface="Questrial"/>
              </a:rPr>
              <a:t>documented</a:t>
            </a:r>
            <a:r>
              <a:rPr lang="en-US" sz="2400" b="0" i="0" u="none" strike="noStrike" cap="none" dirty="0">
                <a:ea typeface="Questrial"/>
                <a:cs typeface="Questrial"/>
                <a:sym typeface="Questrial"/>
              </a:rPr>
              <a:t> by the end of the 3</a:t>
            </a:r>
            <a:r>
              <a:rPr lang="en-US" sz="2400" b="0" i="0" u="none" strike="noStrike" cap="none" baseline="30000" dirty="0">
                <a:ea typeface="Questrial"/>
                <a:cs typeface="Questrial"/>
                <a:sym typeface="Questrial"/>
              </a:rPr>
              <a:t>rd</a:t>
            </a:r>
            <a:r>
              <a:rPr lang="en-US" sz="2400" b="0" i="0" u="none" strike="noStrike" cap="none" dirty="0">
                <a:ea typeface="Questrial"/>
                <a:cs typeface="Questrial"/>
                <a:sym typeface="Questrial"/>
              </a:rPr>
              <a:t> quarter after exit:</a:t>
            </a:r>
          </a:p>
          <a:p>
            <a:pPr lvl="1" indent="-342900">
              <a:lnSpc>
                <a:spcPct val="80000"/>
              </a:lnSpc>
              <a:spcBef>
                <a:spcPts val="0"/>
              </a:spcBef>
              <a:spcAft>
                <a:spcPts val="0"/>
              </a:spcAft>
              <a:buClr>
                <a:srgbClr val="7F7F7F"/>
              </a:buClr>
              <a:buSzPct val="100000"/>
              <a:buFont typeface="Arial"/>
              <a:buChar char="•"/>
            </a:pPr>
            <a:endParaRPr lang="en-US" sz="1600" dirty="0">
              <a:ea typeface="Questrial"/>
              <a:cs typeface="Questrial"/>
              <a:sym typeface="Questrial"/>
            </a:endParaRPr>
          </a:p>
          <a:p>
            <a:pPr lvl="1" indent="-342900">
              <a:lnSpc>
                <a:spcPct val="80000"/>
              </a:lnSpc>
              <a:spcBef>
                <a:spcPts val="0"/>
              </a:spcBef>
              <a:spcAft>
                <a:spcPts val="0"/>
              </a:spcAft>
              <a:buClr>
                <a:srgbClr val="7F7F7F"/>
              </a:buClr>
              <a:buSzPct val="100000"/>
              <a:buFont typeface="Arial"/>
              <a:buChar char="•"/>
            </a:pPr>
            <a:r>
              <a:rPr lang="en-US" sz="2400" b="0" i="0" u="none" strike="noStrike" cap="none" dirty="0">
                <a:ea typeface="Questrial"/>
                <a:cs typeface="Questrial"/>
                <a:sym typeface="Questrial"/>
              </a:rPr>
              <a:t>Institutionalized</a:t>
            </a:r>
          </a:p>
          <a:p>
            <a:pPr lvl="1" indent="-342900">
              <a:lnSpc>
                <a:spcPct val="80000"/>
              </a:lnSpc>
              <a:spcBef>
                <a:spcPts val="0"/>
              </a:spcBef>
              <a:spcAft>
                <a:spcPts val="0"/>
              </a:spcAft>
              <a:buClr>
                <a:srgbClr val="7F7F7F"/>
              </a:buClr>
              <a:buSzPct val="100000"/>
              <a:buFont typeface="Arial"/>
              <a:buChar char="•"/>
            </a:pPr>
            <a:r>
              <a:rPr lang="en-US" sz="2400" dirty="0">
                <a:ea typeface="Questrial"/>
                <a:cs typeface="Questrial"/>
                <a:sym typeface="Questrial"/>
              </a:rPr>
              <a:t>Health/Medical Care</a:t>
            </a:r>
          </a:p>
          <a:p>
            <a:pPr lvl="1" indent="-342900">
              <a:lnSpc>
                <a:spcPct val="80000"/>
              </a:lnSpc>
              <a:spcBef>
                <a:spcPts val="0"/>
              </a:spcBef>
              <a:spcAft>
                <a:spcPts val="0"/>
              </a:spcAft>
              <a:buClr>
                <a:srgbClr val="7F7F7F"/>
              </a:buClr>
              <a:buSzPct val="100000"/>
              <a:buFont typeface="Arial"/>
              <a:buChar char="•"/>
            </a:pPr>
            <a:r>
              <a:rPr lang="en-US" sz="2400" b="0" i="0" u="none" strike="noStrike" cap="none" dirty="0">
                <a:ea typeface="Questrial"/>
                <a:cs typeface="Questrial"/>
                <a:sym typeface="Questrial"/>
              </a:rPr>
              <a:t>Deceased</a:t>
            </a:r>
          </a:p>
          <a:p>
            <a:pPr lvl="1" indent="-342900">
              <a:lnSpc>
                <a:spcPct val="80000"/>
              </a:lnSpc>
              <a:spcBef>
                <a:spcPts val="0"/>
              </a:spcBef>
              <a:spcAft>
                <a:spcPts val="0"/>
              </a:spcAft>
              <a:buClr>
                <a:srgbClr val="7F7F7F"/>
              </a:buClr>
              <a:buSzPct val="100000"/>
              <a:buFont typeface="Arial"/>
              <a:buChar char="•"/>
            </a:pPr>
            <a:r>
              <a:rPr lang="en-US" sz="2400" dirty="0">
                <a:ea typeface="Questrial"/>
                <a:cs typeface="Questrial"/>
                <a:sym typeface="Questrial"/>
              </a:rPr>
              <a:t>Reservist Called to Active Duty</a:t>
            </a:r>
          </a:p>
          <a:p>
            <a:pPr lvl="1" indent="-342900">
              <a:lnSpc>
                <a:spcPct val="80000"/>
              </a:lnSpc>
              <a:spcBef>
                <a:spcPts val="0"/>
              </a:spcBef>
              <a:spcAft>
                <a:spcPts val="0"/>
              </a:spcAft>
              <a:buClr>
                <a:srgbClr val="7F7F7F"/>
              </a:buClr>
              <a:buSzPct val="100000"/>
              <a:buFont typeface="Arial"/>
              <a:buChar char="•"/>
            </a:pPr>
            <a:r>
              <a:rPr lang="en-US" sz="2400" b="0" i="0" u="none" strike="noStrike" cap="none" dirty="0">
                <a:ea typeface="Questrial"/>
                <a:cs typeface="Questrial"/>
                <a:sym typeface="Questrial"/>
              </a:rPr>
              <a:t>Youth Mandated to Relocation Program/Foster Care</a:t>
            </a:r>
          </a:p>
          <a:p>
            <a:pPr marL="400050" lvl="1" indent="0">
              <a:lnSpc>
                <a:spcPct val="80000"/>
              </a:lnSpc>
              <a:spcBef>
                <a:spcPts val="0"/>
              </a:spcBef>
              <a:spcAft>
                <a:spcPts val="0"/>
              </a:spcAft>
              <a:buClr>
                <a:srgbClr val="7F7F7F"/>
              </a:buClr>
              <a:buSzPct val="100000"/>
              <a:buNone/>
            </a:pPr>
            <a:endParaRPr lang="en-US" sz="2000" b="0" i="0" u="none" strike="noStrike" cap="none" dirty="0">
              <a:solidFill>
                <a:srgbClr val="7F7F7F"/>
              </a:solidFill>
              <a:ea typeface="Questrial"/>
              <a:cs typeface="Questrial"/>
              <a:sym typeface="Questrial"/>
            </a:endParaRPr>
          </a:p>
          <a:p>
            <a:pPr marL="342900" marR="0" lvl="0" indent="-342900" algn="l" rtl="0">
              <a:lnSpc>
                <a:spcPct val="80000"/>
              </a:lnSpc>
              <a:spcBef>
                <a:spcPts val="480"/>
              </a:spcBef>
              <a:spcAft>
                <a:spcPts val="0"/>
              </a:spcAft>
              <a:buClr>
                <a:srgbClr val="7F7F7F"/>
              </a:buClr>
              <a:buSzPct val="25000"/>
              <a:buFont typeface="Arial"/>
              <a:buNone/>
            </a:pPr>
            <a:endParaRPr sz="2400" b="0" i="0" u="none" strike="noStrike" cap="none" dirty="0">
              <a:solidFill>
                <a:srgbClr val="7F7F7F"/>
              </a:solidFill>
              <a:ea typeface="Questrial"/>
              <a:cs typeface="Questrial"/>
              <a:sym typeface="Questrial"/>
            </a:endParaRPr>
          </a:p>
        </p:txBody>
      </p:sp>
      <p:sp>
        <p:nvSpPr>
          <p:cNvPr id="353" name="Shape 353"/>
          <p:cNvSpPr/>
          <p:nvPr/>
        </p:nvSpPr>
        <p:spPr>
          <a:xfrm>
            <a:off x="838200" y="386080"/>
            <a:ext cx="7986712" cy="506412"/>
          </a:xfrm>
          <a:prstGeom prst="roundRect">
            <a:avLst>
              <a:gd name="adj" fmla="val 4680"/>
            </a:avLst>
          </a:prstGeom>
          <a:noFill/>
          <a:ln>
            <a:noFill/>
          </a:ln>
        </p:spPr>
        <p:txBody>
          <a:bodyPr lIns="91425" tIns="45700" rIns="91425" bIns="45700" anchor="ctr" anchorCtr="0">
            <a:noAutofit/>
          </a:bodyPr>
          <a:lstStyle/>
          <a:p>
            <a:pPr marL="0" marR="0" lvl="0" indent="0" algn="l" rtl="0">
              <a:lnSpc>
                <a:spcPct val="90000"/>
              </a:lnSpc>
              <a:spcBef>
                <a:spcPts val="0"/>
              </a:spcBef>
              <a:spcAft>
                <a:spcPts val="0"/>
              </a:spcAft>
              <a:buClr>
                <a:schemeClr val="hlink"/>
              </a:buClr>
              <a:buSzPct val="25000"/>
              <a:buFont typeface="Arial"/>
              <a:buNone/>
            </a:pPr>
            <a:r>
              <a:rPr lang="en-US" sz="3600" b="0" i="0" u="none" strike="noStrike" cap="none" dirty="0">
                <a:solidFill>
                  <a:schemeClr val="bg1"/>
                </a:solidFill>
                <a:latin typeface="+mj-lt"/>
                <a:ea typeface="Arial"/>
                <a:cs typeface="Arial"/>
                <a:sym typeface="Arial"/>
              </a:rPr>
              <a:t>Global Exclusions from Performance</a:t>
            </a:r>
          </a:p>
        </p:txBody>
      </p:sp>
    </p:spTree>
    <p:extLst>
      <p:ext uri="{BB962C8B-B14F-4D97-AF65-F5344CB8AC3E}">
        <p14:creationId xmlns:p14="http://schemas.microsoft.com/office/powerpoint/2010/main" val="3207362576"/>
      </p:ext>
    </p:extLst>
  </p:cSld>
  <p:clrMapOvr>
    <a:masterClrMapping/>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 </a:t>
            </a:r>
          </a:p>
        </p:txBody>
      </p:sp>
      <p:sp>
        <p:nvSpPr>
          <p:cNvPr id="28675" name="Content Placeholder 2"/>
          <p:cNvSpPr>
            <a:spLocks noGrp="1"/>
          </p:cNvSpPr>
          <p:nvPr>
            <p:ph idx="1"/>
          </p:nvPr>
        </p:nvSpPr>
        <p:spPr/>
        <p:txBody>
          <a:bodyPr/>
          <a:lstStyle/>
          <a:p>
            <a:pPr marL="0" indent="0" algn="ctr">
              <a:buFont typeface="Arial" pitchFamily="34" charset="0"/>
              <a:buNone/>
            </a:pPr>
            <a:endParaRPr lang="en-US" altLang="en-US" sz="4000" dirty="0"/>
          </a:p>
          <a:p>
            <a:pPr marL="0" indent="0" algn="ctr">
              <a:buFont typeface="Arial" pitchFamily="34" charset="0"/>
              <a:buNone/>
            </a:pPr>
            <a:r>
              <a:rPr lang="en-US" altLang="en-US" sz="4000" dirty="0">
                <a:solidFill>
                  <a:schemeClr val="tx1"/>
                </a:solidFill>
              </a:rPr>
              <a:t>Some Other Stuff</a:t>
            </a:r>
          </a:p>
        </p:txBody>
      </p:sp>
      <p:sp>
        <p:nvSpPr>
          <p:cNvPr id="5" name="Date Placeholder 4"/>
          <p:cNvSpPr>
            <a:spLocks noGrp="1"/>
          </p:cNvSpPr>
          <p:nvPr>
            <p:ph type="dt" sz="half" idx="10"/>
          </p:nvPr>
        </p:nvSpPr>
        <p:spPr/>
        <p:txBody>
          <a:bodyPr/>
          <a:lstStyle/>
          <a:p>
            <a:pPr>
              <a:defRPr/>
            </a:pPr>
            <a:r>
              <a:rPr lang="en-US"/>
              <a:t>February 1, 2018 </a:t>
            </a:r>
          </a:p>
        </p:txBody>
      </p:sp>
      <p:sp>
        <p:nvSpPr>
          <p:cNvPr id="8" name="Slide Number Placeholder 7"/>
          <p:cNvSpPr>
            <a:spLocks noGrp="1"/>
          </p:cNvSpPr>
          <p:nvPr>
            <p:ph type="sldNum" sz="quarter" idx="12"/>
          </p:nvPr>
        </p:nvSpPr>
        <p:spPr/>
        <p:txBody>
          <a:bodyPr/>
          <a:lstStyle/>
          <a:p>
            <a:pPr>
              <a:defRPr/>
            </a:pPr>
            <a:fld id="{74F09C78-A5A4-4B88-8359-600D9E4EE72B}" type="slidenum">
              <a:rPr lang="en-US" smtClean="0"/>
              <a:pPr>
                <a:defRPr/>
              </a:pPr>
              <a:t>21</a:t>
            </a:fld>
            <a:endParaRPr lang="en-US"/>
          </a:p>
        </p:txBody>
      </p:sp>
    </p:spTree>
    <p:extLst>
      <p:ext uri="{BB962C8B-B14F-4D97-AF65-F5344CB8AC3E}">
        <p14:creationId xmlns:p14="http://schemas.microsoft.com/office/powerpoint/2010/main" val="2878467388"/>
      </p:ext>
    </p:extLst>
  </p:cSld>
  <p:clrMapOvr>
    <a:masterClrMapping/>
  </p:clrMapOvr>
  <p:transition>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defRPr/>
            </a:pPr>
            <a:r>
              <a:rPr lang="en-US" sz="4000" dirty="0">
                <a:latin typeface="+mj-lt"/>
              </a:rPr>
              <a:t>Other Stuff</a:t>
            </a:r>
          </a:p>
        </p:txBody>
      </p:sp>
      <p:sp>
        <p:nvSpPr>
          <p:cNvPr id="34819" name="Content Placeholder 2"/>
          <p:cNvSpPr>
            <a:spLocks noGrp="1"/>
          </p:cNvSpPr>
          <p:nvPr>
            <p:ph idx="1"/>
          </p:nvPr>
        </p:nvSpPr>
        <p:spPr>
          <a:xfrm>
            <a:off x="457200" y="1259840"/>
            <a:ext cx="8229600" cy="4866323"/>
          </a:xfrm>
        </p:spPr>
        <p:txBody>
          <a:bodyPr/>
          <a:lstStyle/>
          <a:p>
            <a:r>
              <a:rPr lang="en-US" altLang="en-US" dirty="0"/>
              <a:t>Self Attestation Question on Full Tab</a:t>
            </a:r>
          </a:p>
          <a:p>
            <a:endParaRPr lang="en-US" altLang="en-US" dirty="0"/>
          </a:p>
        </p:txBody>
      </p:sp>
      <p:sp>
        <p:nvSpPr>
          <p:cNvPr id="5" name="Date Placeholder 4"/>
          <p:cNvSpPr>
            <a:spLocks noGrp="1"/>
          </p:cNvSpPr>
          <p:nvPr>
            <p:ph type="dt" sz="half" idx="10"/>
          </p:nvPr>
        </p:nvSpPr>
        <p:spPr/>
        <p:txBody>
          <a:bodyPr/>
          <a:lstStyle/>
          <a:p>
            <a:pPr>
              <a:defRPr/>
            </a:pPr>
            <a:r>
              <a:rPr lang="en-US"/>
              <a:t>February 1, 2018 </a:t>
            </a:r>
          </a:p>
        </p:txBody>
      </p:sp>
      <p:sp>
        <p:nvSpPr>
          <p:cNvPr id="8" name="Slide Number Placeholder 7"/>
          <p:cNvSpPr>
            <a:spLocks noGrp="1"/>
          </p:cNvSpPr>
          <p:nvPr>
            <p:ph type="sldNum" sz="quarter" idx="12"/>
          </p:nvPr>
        </p:nvSpPr>
        <p:spPr/>
        <p:txBody>
          <a:bodyPr/>
          <a:lstStyle/>
          <a:p>
            <a:pPr>
              <a:defRPr/>
            </a:pPr>
            <a:fld id="{86FA0222-A4E4-48A8-BF09-681841771C37}" type="slidenum">
              <a:rPr lang="en-US" smtClean="0"/>
              <a:pPr>
                <a:defRPr/>
              </a:pPr>
              <a:t>22</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5159" y="1727041"/>
            <a:ext cx="7589837" cy="40995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58812478"/>
      </p:ext>
    </p:extLst>
  </p:cSld>
  <p:clrMapOvr>
    <a:masterClrMapping/>
  </p:clrMapOvr>
  <p:transition>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defRPr/>
            </a:pPr>
            <a:r>
              <a:rPr lang="en-US" sz="4000" dirty="0">
                <a:latin typeface="+mj-lt"/>
              </a:rPr>
              <a:t>Other Stuff</a:t>
            </a:r>
          </a:p>
        </p:txBody>
      </p:sp>
      <p:sp>
        <p:nvSpPr>
          <p:cNvPr id="34819" name="Content Placeholder 2"/>
          <p:cNvSpPr>
            <a:spLocks noGrp="1"/>
          </p:cNvSpPr>
          <p:nvPr>
            <p:ph idx="1"/>
          </p:nvPr>
        </p:nvSpPr>
        <p:spPr>
          <a:xfrm>
            <a:off x="457200" y="1290320"/>
            <a:ext cx="8229600" cy="4835843"/>
          </a:xfrm>
        </p:spPr>
        <p:txBody>
          <a:bodyPr/>
          <a:lstStyle/>
          <a:p>
            <a:r>
              <a:rPr lang="en-US" altLang="en-US" dirty="0"/>
              <a:t>Enter Null When Not Verifying Income</a:t>
            </a:r>
          </a:p>
          <a:p>
            <a:endParaRPr lang="en-US" altLang="en-US" dirty="0"/>
          </a:p>
        </p:txBody>
      </p:sp>
      <p:sp>
        <p:nvSpPr>
          <p:cNvPr id="5" name="Date Placeholder 4"/>
          <p:cNvSpPr>
            <a:spLocks noGrp="1"/>
          </p:cNvSpPr>
          <p:nvPr>
            <p:ph type="dt" sz="half" idx="10"/>
          </p:nvPr>
        </p:nvSpPr>
        <p:spPr/>
        <p:txBody>
          <a:bodyPr/>
          <a:lstStyle/>
          <a:p>
            <a:pPr>
              <a:defRPr/>
            </a:pPr>
            <a:r>
              <a:rPr lang="en-US"/>
              <a:t>February 1, 2018 </a:t>
            </a:r>
          </a:p>
        </p:txBody>
      </p:sp>
      <p:sp>
        <p:nvSpPr>
          <p:cNvPr id="8" name="Slide Number Placeholder 7"/>
          <p:cNvSpPr>
            <a:spLocks noGrp="1"/>
          </p:cNvSpPr>
          <p:nvPr>
            <p:ph type="sldNum" sz="quarter" idx="12"/>
          </p:nvPr>
        </p:nvSpPr>
        <p:spPr/>
        <p:txBody>
          <a:bodyPr/>
          <a:lstStyle/>
          <a:p>
            <a:pPr>
              <a:defRPr/>
            </a:pPr>
            <a:fld id="{86FA0222-A4E4-48A8-BF09-681841771C37}" type="slidenum">
              <a:rPr lang="en-US" smtClean="0"/>
              <a:pPr>
                <a:defRPr/>
              </a:pPr>
              <a:t>23</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697" y="1747203"/>
            <a:ext cx="7532687" cy="426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06204935"/>
      </p:ext>
    </p:extLst>
  </p:cSld>
  <p:clrMapOvr>
    <a:masterClrMapping/>
  </p:clrMapOvr>
  <p:transition>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defRPr/>
            </a:pPr>
            <a:r>
              <a:rPr lang="en-US" sz="4000" dirty="0">
                <a:latin typeface="+mj-lt"/>
              </a:rPr>
              <a:t>Resources </a:t>
            </a:r>
          </a:p>
        </p:txBody>
      </p:sp>
      <p:sp>
        <p:nvSpPr>
          <p:cNvPr id="35843" name="Content Placeholder 2"/>
          <p:cNvSpPr>
            <a:spLocks noGrp="1"/>
          </p:cNvSpPr>
          <p:nvPr>
            <p:ph idx="1"/>
          </p:nvPr>
        </p:nvSpPr>
        <p:spPr>
          <a:xfrm>
            <a:off x="457200" y="1066800"/>
            <a:ext cx="8229600" cy="5105400"/>
          </a:xfrm>
        </p:spPr>
        <p:txBody>
          <a:bodyPr>
            <a:normAutofit fontScale="85000" lnSpcReduction="10000"/>
          </a:bodyPr>
          <a:lstStyle/>
          <a:p>
            <a:endParaRPr lang="en-US" altLang="en-US" dirty="0"/>
          </a:p>
          <a:p>
            <a:r>
              <a:rPr lang="en-US" altLang="en-US" sz="2000" b="1" dirty="0">
                <a:solidFill>
                  <a:schemeClr val="accent6"/>
                </a:solidFill>
                <a:latin typeface="Century Gothic" panose="020B0502020202020204" pitchFamily="34" charset="0"/>
              </a:rPr>
              <a:t>Massachusetts Career Information System</a:t>
            </a:r>
            <a:r>
              <a:rPr lang="en-US" altLang="en-US" sz="2000" dirty="0">
                <a:solidFill>
                  <a:schemeClr val="accent6"/>
                </a:solidFill>
                <a:latin typeface="Century Gothic" panose="020B0502020202020204" pitchFamily="34" charset="0"/>
              </a:rPr>
              <a:t> </a:t>
            </a:r>
          </a:p>
          <a:p>
            <a:pPr lvl="1"/>
            <a:r>
              <a:rPr lang="en-US" altLang="en-US" dirty="0">
                <a:hlinkClick r:id="rId2"/>
              </a:rPr>
              <a:t>http://www.mass.gov/massworkforce/resources/masscis/</a:t>
            </a:r>
            <a:endParaRPr lang="en-US" altLang="en-US" dirty="0"/>
          </a:p>
          <a:p>
            <a:r>
              <a:rPr lang="en-US" altLang="en-US" sz="2000" b="1" dirty="0">
                <a:solidFill>
                  <a:schemeClr val="accent6"/>
                </a:solidFill>
              </a:rPr>
              <a:t>Career Ready 101 </a:t>
            </a:r>
          </a:p>
          <a:p>
            <a:pPr lvl="1"/>
            <a:r>
              <a:rPr lang="en-US" altLang="en-US" dirty="0">
                <a:hlinkClick r:id="rId3"/>
              </a:rPr>
              <a:t>http://www.mass.gov/massworkforce/careerready/tools/career-ready-101/</a:t>
            </a:r>
            <a:endParaRPr lang="en-US" altLang="en-US" dirty="0"/>
          </a:p>
          <a:p>
            <a:r>
              <a:rPr lang="en-US" altLang="en-US" sz="2000" b="1" dirty="0">
                <a:solidFill>
                  <a:schemeClr val="accent6"/>
                </a:solidFill>
              </a:rPr>
              <a:t>Workforce Innovation and Opportunity Act </a:t>
            </a:r>
          </a:p>
          <a:p>
            <a:pPr lvl="1"/>
            <a:r>
              <a:rPr lang="en-US" altLang="en-US" dirty="0">
                <a:hlinkClick r:id="rId4"/>
              </a:rPr>
              <a:t>https://www.congress.gov/bill/113th-congress/house-bill/803/text</a:t>
            </a:r>
            <a:endParaRPr lang="en-US" altLang="en-US" dirty="0"/>
          </a:p>
          <a:p>
            <a:pPr marL="342900" lvl="1" indent="-342900">
              <a:buFont typeface="Arial" panose="020B0604020202020204" pitchFamily="34" charset="0"/>
              <a:buChar char="•"/>
            </a:pPr>
            <a:r>
              <a:rPr lang="en-US" altLang="en-US" sz="2000" b="1" dirty="0">
                <a:solidFill>
                  <a:schemeClr val="accent6"/>
                </a:solidFill>
              </a:rPr>
              <a:t>Workforce Innovation and Opportunity Act: Department of Labor Only – Final Rul</a:t>
            </a:r>
            <a:r>
              <a:rPr lang="en-US" altLang="en-US" sz="2000" b="1" dirty="0">
                <a:solidFill>
                  <a:schemeClr val="tx1"/>
                </a:solidFill>
              </a:rPr>
              <a:t>e </a:t>
            </a:r>
          </a:p>
          <a:p>
            <a:pPr lvl="1"/>
            <a:r>
              <a:rPr lang="en-US" altLang="en-US" dirty="0">
                <a:hlinkClick r:id="rId5"/>
              </a:rPr>
              <a:t>https://www.gpo.gov/fdsys/pkg/FR-2016-08-19/pdf/2016-15975.pdf</a:t>
            </a:r>
            <a:endParaRPr lang="en-US" altLang="en-US" dirty="0"/>
          </a:p>
          <a:p>
            <a:pPr marL="342900" lvl="1" indent="-342900">
              <a:buFont typeface="Arial" pitchFamily="34" charset="0"/>
              <a:buChar char="•"/>
            </a:pPr>
            <a:r>
              <a:rPr lang="en-US" altLang="en-US" sz="2000" b="1" dirty="0">
                <a:solidFill>
                  <a:schemeClr val="accent6"/>
                </a:solidFill>
              </a:rPr>
              <a:t>Department of Labor TEGL 10-16 Change 1 Performance Accountability</a:t>
            </a:r>
            <a:endParaRPr lang="en-US" altLang="en-US" b="1" dirty="0">
              <a:solidFill>
                <a:schemeClr val="accent6"/>
              </a:solidFill>
            </a:endParaRPr>
          </a:p>
          <a:p>
            <a:pPr lvl="1"/>
            <a:r>
              <a:rPr lang="en-US" dirty="0">
                <a:hlinkClick r:id="rId6"/>
              </a:rPr>
              <a:t>https://wdr.doleta.gov/directives/corr_doc.cfm?DOCN=3255</a:t>
            </a:r>
            <a:endParaRPr lang="en-US" dirty="0"/>
          </a:p>
          <a:p>
            <a:pPr marL="342900" lvl="1" indent="-342900">
              <a:buFont typeface="Arial" panose="020B0604020202020204" pitchFamily="34" charset="0"/>
              <a:buChar char="•"/>
            </a:pPr>
            <a:r>
              <a:rPr lang="en-US" altLang="en-US" sz="2000" b="1" dirty="0">
                <a:solidFill>
                  <a:schemeClr val="accent6"/>
                </a:solidFill>
              </a:rPr>
              <a:t>Department of Career Services Youth Program Resource Page</a:t>
            </a:r>
          </a:p>
          <a:p>
            <a:pPr marL="742950" lvl="2" indent="-342900">
              <a:buFont typeface="Courier New" panose="02070309020205020404" pitchFamily="49" charset="0"/>
              <a:buChar char="o"/>
            </a:pPr>
            <a:r>
              <a:rPr lang="en-US" altLang="en-US" dirty="0">
                <a:hlinkClick r:id="rId7"/>
              </a:rPr>
              <a:t>http://www.mass.gov/massworkforce/programs/youth/</a:t>
            </a:r>
            <a:endParaRPr lang="en-US" altLang="en-US" dirty="0"/>
          </a:p>
          <a:p>
            <a:pPr lvl="1"/>
            <a:endParaRPr lang="en-US" altLang="en-US" dirty="0"/>
          </a:p>
        </p:txBody>
      </p:sp>
      <p:sp>
        <p:nvSpPr>
          <p:cNvPr id="6" name="Slide Number Placeholder 5"/>
          <p:cNvSpPr>
            <a:spLocks noGrp="1"/>
          </p:cNvSpPr>
          <p:nvPr>
            <p:ph type="sldNum" sz="quarter" idx="12"/>
          </p:nvPr>
        </p:nvSpPr>
        <p:spPr/>
        <p:txBody>
          <a:bodyPr/>
          <a:lstStyle/>
          <a:p>
            <a:pPr>
              <a:defRPr/>
            </a:pPr>
            <a:fld id="{229D205B-C156-4556-8DE4-09ED1E024226}" type="slidenum">
              <a:rPr lang="en-US" smtClean="0"/>
              <a:pPr>
                <a:defRPr/>
              </a:pPr>
              <a:t>24</a:t>
            </a:fld>
            <a:endParaRPr lang="en-US"/>
          </a:p>
        </p:txBody>
      </p:sp>
      <p:sp>
        <p:nvSpPr>
          <p:cNvPr id="3" name="Footer Placeholder 2"/>
          <p:cNvSpPr>
            <a:spLocks noGrp="1"/>
          </p:cNvSpPr>
          <p:nvPr>
            <p:ph type="ftr" sz="quarter" idx="4294967295"/>
          </p:nvPr>
        </p:nvSpPr>
        <p:spPr/>
        <p:txBody>
          <a:bodyPr/>
          <a:lstStyle/>
          <a:p>
            <a:pPr>
              <a:defRPr/>
            </a:pPr>
            <a:r>
              <a:rPr lang="en-US"/>
              <a:t>Massachusetts Department of Career Services</a:t>
            </a:r>
          </a:p>
        </p:txBody>
      </p:sp>
      <p:sp>
        <p:nvSpPr>
          <p:cNvPr id="7" name="Date Placeholder 6"/>
          <p:cNvSpPr>
            <a:spLocks noGrp="1"/>
          </p:cNvSpPr>
          <p:nvPr>
            <p:ph type="dt" sz="half" idx="10"/>
          </p:nvPr>
        </p:nvSpPr>
        <p:spPr/>
        <p:txBody>
          <a:bodyPr/>
          <a:lstStyle/>
          <a:p>
            <a:pPr>
              <a:defRPr/>
            </a:pPr>
            <a:r>
              <a:rPr lang="en-US"/>
              <a:t>February 1, 2018 </a:t>
            </a:r>
          </a:p>
        </p:txBody>
      </p:sp>
    </p:spTree>
    <p:extLst>
      <p:ext uri="{BB962C8B-B14F-4D97-AF65-F5344CB8AC3E}">
        <p14:creationId xmlns:p14="http://schemas.microsoft.com/office/powerpoint/2010/main" val="3328606026"/>
      </p:ext>
    </p:extLst>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782638" y="228600"/>
            <a:ext cx="7924800" cy="811924"/>
          </a:xfrm>
        </p:spPr>
        <p:txBody>
          <a:bodyPr/>
          <a:lstStyle/>
          <a:p>
            <a:pPr eaLnBrk="1" hangingPunct="1">
              <a:lnSpc>
                <a:spcPct val="150000"/>
              </a:lnSpc>
              <a:defRPr/>
            </a:pPr>
            <a:r>
              <a:rPr lang="en-US" altLang="en-US" dirty="0">
                <a:latin typeface="+mj-lt"/>
              </a:rPr>
              <a:t>WIOA Performance Indicators</a:t>
            </a:r>
            <a:endParaRPr lang="en-US" altLang="en-US" sz="2400" dirty="0">
              <a:latin typeface="+mj-lt"/>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202598970"/>
              </p:ext>
            </p:extLst>
          </p:nvPr>
        </p:nvGraphicFramePr>
        <p:xfrm>
          <a:off x="457200" y="1354547"/>
          <a:ext cx="8229600" cy="4723717"/>
        </p:xfrm>
        <a:graphic>
          <a:graphicData uri="http://schemas.openxmlformats.org/drawingml/2006/table">
            <a:tbl>
              <a:tblPr firstRow="1" firstCol="1" bandRow="1">
                <a:tableStyleId>{5C22544A-7EE6-4342-B048-85BDC9FD1C3A}</a:tableStyleId>
              </a:tblPr>
              <a:tblGrid>
                <a:gridCol w="3799840">
                  <a:extLst>
                    <a:ext uri="{9D8B030D-6E8A-4147-A177-3AD203B41FA5}">
                      <a16:colId xmlns:a16="http://schemas.microsoft.com/office/drawing/2014/main" val="20000"/>
                    </a:ext>
                  </a:extLst>
                </a:gridCol>
                <a:gridCol w="1818640">
                  <a:extLst>
                    <a:ext uri="{9D8B030D-6E8A-4147-A177-3AD203B41FA5}">
                      <a16:colId xmlns:a16="http://schemas.microsoft.com/office/drawing/2014/main" val="20001"/>
                    </a:ext>
                  </a:extLst>
                </a:gridCol>
                <a:gridCol w="2611120">
                  <a:extLst>
                    <a:ext uri="{9D8B030D-6E8A-4147-A177-3AD203B41FA5}">
                      <a16:colId xmlns:a16="http://schemas.microsoft.com/office/drawing/2014/main" val="20002"/>
                    </a:ext>
                  </a:extLst>
                </a:gridCol>
              </a:tblGrid>
              <a:tr h="470459">
                <a:tc>
                  <a:txBody>
                    <a:bodyPr/>
                    <a:lstStyle/>
                    <a:p>
                      <a:pPr marL="0" marR="0" algn="ctr">
                        <a:lnSpc>
                          <a:spcPct val="115000"/>
                        </a:lnSpc>
                        <a:spcBef>
                          <a:spcPts val="0"/>
                        </a:spcBef>
                        <a:spcAft>
                          <a:spcPts val="0"/>
                        </a:spcAft>
                      </a:pPr>
                      <a:r>
                        <a:rPr lang="en-US" sz="1400" dirty="0">
                          <a:solidFill>
                            <a:schemeClr val="tx2"/>
                          </a:solidFill>
                          <a:effectLst/>
                          <a:latin typeface="+mj-lt"/>
                        </a:rPr>
                        <a:t>Performance Measure</a:t>
                      </a:r>
                      <a:endParaRPr lang="en-US" sz="1400" dirty="0">
                        <a:solidFill>
                          <a:schemeClr val="tx2"/>
                        </a:solidFill>
                        <a:effectLst/>
                        <a:latin typeface="+mj-lt"/>
                        <a:ea typeface="Calibri"/>
                        <a:cs typeface="Times New Roman"/>
                      </a:endParaRPr>
                    </a:p>
                  </a:txBody>
                  <a:tcPr marL="63224" marR="63224" marT="0" marB="0"/>
                </a:tc>
                <a:tc>
                  <a:txBody>
                    <a:bodyPr/>
                    <a:lstStyle/>
                    <a:p>
                      <a:pPr marL="0" marR="0" algn="ctr">
                        <a:lnSpc>
                          <a:spcPct val="115000"/>
                        </a:lnSpc>
                        <a:spcBef>
                          <a:spcPts val="0"/>
                        </a:spcBef>
                        <a:spcAft>
                          <a:spcPts val="0"/>
                        </a:spcAft>
                      </a:pPr>
                      <a:r>
                        <a:rPr lang="en-US" sz="1400" dirty="0">
                          <a:solidFill>
                            <a:schemeClr val="tx2"/>
                          </a:solidFill>
                          <a:effectLst/>
                          <a:latin typeface="+mj-lt"/>
                          <a:ea typeface="Calibri"/>
                          <a:cs typeface="Times New Roman"/>
                        </a:rPr>
                        <a:t>FY 2019 State Goals</a:t>
                      </a:r>
                    </a:p>
                  </a:txBody>
                  <a:tcPr marL="63224" marR="63224" marT="0" marB="0"/>
                </a:tc>
                <a:tc>
                  <a:txBody>
                    <a:bodyPr/>
                    <a:lstStyle/>
                    <a:p>
                      <a:pPr marL="0" marR="0" algn="ctr">
                        <a:lnSpc>
                          <a:spcPct val="115000"/>
                        </a:lnSpc>
                        <a:spcBef>
                          <a:spcPts val="0"/>
                        </a:spcBef>
                        <a:spcAft>
                          <a:spcPts val="0"/>
                        </a:spcAft>
                      </a:pPr>
                      <a:r>
                        <a:rPr lang="en-US" sz="1400" b="1" kern="1200" dirty="0">
                          <a:solidFill>
                            <a:schemeClr val="tx2"/>
                          </a:solidFill>
                          <a:effectLst/>
                          <a:latin typeface="+mj-lt"/>
                          <a:ea typeface="+mn-ea"/>
                          <a:cs typeface="+mn-cs"/>
                        </a:rPr>
                        <a:t>FY 2019 Exit* Cohort Range</a:t>
                      </a:r>
                    </a:p>
                  </a:txBody>
                  <a:tcPr marL="63224" marR="63224" marT="0" marB="0"/>
                </a:tc>
                <a:extLst>
                  <a:ext uri="{0D108BD9-81ED-4DB2-BD59-A6C34878D82A}">
                    <a16:rowId xmlns:a16="http://schemas.microsoft.com/office/drawing/2014/main" val="10000"/>
                  </a:ext>
                </a:extLst>
              </a:tr>
              <a:tr h="762976">
                <a:tc>
                  <a:txBody>
                    <a:bodyPr/>
                    <a:lstStyle/>
                    <a:p>
                      <a:pPr marL="0" marR="0">
                        <a:lnSpc>
                          <a:spcPct val="115000"/>
                        </a:lnSpc>
                        <a:spcBef>
                          <a:spcPts val="0"/>
                        </a:spcBef>
                        <a:spcAft>
                          <a:spcPts val="0"/>
                        </a:spcAft>
                      </a:pPr>
                      <a:r>
                        <a:rPr lang="en-US" sz="1400" dirty="0">
                          <a:solidFill>
                            <a:schemeClr val="tx2"/>
                          </a:solidFill>
                          <a:effectLst/>
                          <a:latin typeface="+mj-lt"/>
                        </a:rPr>
                        <a:t>Employment in the 2</a:t>
                      </a:r>
                      <a:r>
                        <a:rPr lang="en-US" sz="1400" baseline="30000" dirty="0">
                          <a:solidFill>
                            <a:schemeClr val="tx2"/>
                          </a:solidFill>
                          <a:effectLst/>
                          <a:latin typeface="+mj-lt"/>
                        </a:rPr>
                        <a:t>nd</a:t>
                      </a:r>
                      <a:r>
                        <a:rPr lang="en-US" sz="1400" dirty="0">
                          <a:solidFill>
                            <a:schemeClr val="tx2"/>
                          </a:solidFill>
                          <a:effectLst/>
                          <a:latin typeface="+mj-lt"/>
                        </a:rPr>
                        <a:t> Quarter After Exit</a:t>
                      </a:r>
                    </a:p>
                    <a:p>
                      <a:pPr marL="0" marR="0">
                        <a:lnSpc>
                          <a:spcPct val="115000"/>
                        </a:lnSpc>
                        <a:spcBef>
                          <a:spcPts val="0"/>
                        </a:spcBef>
                        <a:spcAft>
                          <a:spcPts val="0"/>
                        </a:spcAft>
                      </a:pPr>
                      <a:r>
                        <a:rPr lang="en-US" sz="1400" dirty="0">
                          <a:solidFill>
                            <a:schemeClr val="tx2"/>
                          </a:solidFill>
                          <a:effectLst/>
                          <a:latin typeface="+mj-lt"/>
                          <a:ea typeface="Calibri"/>
                          <a:cs typeface="Times New Roman"/>
                        </a:rPr>
                        <a:t>Youth: </a:t>
                      </a:r>
                      <a:r>
                        <a:rPr lang="en-US" sz="1400" i="1" dirty="0">
                          <a:solidFill>
                            <a:schemeClr val="tx2"/>
                          </a:solidFill>
                          <a:effectLst/>
                          <a:latin typeface="+mj-lt"/>
                          <a:ea typeface="Calibri"/>
                          <a:cs typeface="Times New Roman"/>
                        </a:rPr>
                        <a:t>add or in </a:t>
                      </a:r>
                      <a:r>
                        <a:rPr lang="en-US" sz="1400" b="1" kern="1200" dirty="0">
                          <a:solidFill>
                            <a:schemeClr val="tx2"/>
                          </a:solidFill>
                          <a:effectLst/>
                          <a:latin typeface="+mn-lt"/>
                          <a:ea typeface="+mn-ea"/>
                          <a:cs typeface="+mn-cs"/>
                        </a:rPr>
                        <a:t>Education or Training </a:t>
                      </a:r>
                      <a:endParaRPr lang="en-US" sz="1400" dirty="0">
                        <a:solidFill>
                          <a:schemeClr val="tx2"/>
                        </a:solidFill>
                        <a:effectLst/>
                        <a:latin typeface="+mj-lt"/>
                        <a:ea typeface="Calibri"/>
                        <a:cs typeface="Times New Roman"/>
                      </a:endParaRPr>
                    </a:p>
                  </a:txBody>
                  <a:tcPr marL="63224" marR="63224" marT="0" marB="0" anchor="ctr">
                    <a:solidFill>
                      <a:schemeClr val="accent5">
                        <a:lumMod val="40000"/>
                        <a:lumOff val="60000"/>
                      </a:schemeClr>
                    </a:solidFill>
                  </a:tcPr>
                </a:tc>
                <a:tc>
                  <a:txBody>
                    <a:bodyPr/>
                    <a:lstStyle/>
                    <a:p>
                      <a:pPr marL="0" marR="0" algn="ctr">
                        <a:lnSpc>
                          <a:spcPct val="115000"/>
                        </a:lnSpc>
                        <a:spcBef>
                          <a:spcPts val="0"/>
                        </a:spcBef>
                        <a:spcAft>
                          <a:spcPts val="0"/>
                        </a:spcAft>
                      </a:pPr>
                      <a:r>
                        <a:rPr lang="en-US" sz="1300" dirty="0">
                          <a:solidFill>
                            <a:schemeClr val="tx2"/>
                          </a:solidFill>
                          <a:effectLst/>
                          <a:latin typeface="+mj-lt"/>
                          <a:ea typeface="Calibri"/>
                          <a:cs typeface="Times New Roman"/>
                        </a:rPr>
                        <a:t>Adult:</a:t>
                      </a:r>
                      <a:r>
                        <a:rPr lang="en-US" sz="1300" baseline="0" dirty="0">
                          <a:solidFill>
                            <a:schemeClr val="tx2"/>
                          </a:solidFill>
                          <a:effectLst/>
                          <a:latin typeface="+mj-lt"/>
                          <a:ea typeface="Calibri"/>
                          <a:cs typeface="Times New Roman"/>
                        </a:rPr>
                        <a:t> </a:t>
                      </a:r>
                      <a:r>
                        <a:rPr lang="en-US" sz="1300" dirty="0">
                          <a:solidFill>
                            <a:schemeClr val="tx2"/>
                          </a:solidFill>
                          <a:effectLst/>
                          <a:latin typeface="+mj-lt"/>
                          <a:ea typeface="Calibri"/>
                          <a:cs typeface="Times New Roman"/>
                        </a:rPr>
                        <a:t>86.0</a:t>
                      </a:r>
                    </a:p>
                    <a:p>
                      <a:pPr marL="0" marR="0" algn="ctr">
                        <a:lnSpc>
                          <a:spcPct val="115000"/>
                        </a:lnSpc>
                        <a:spcBef>
                          <a:spcPts val="0"/>
                        </a:spcBef>
                        <a:spcAft>
                          <a:spcPts val="0"/>
                        </a:spcAft>
                      </a:pPr>
                      <a:r>
                        <a:rPr lang="en-US" sz="1300" dirty="0">
                          <a:solidFill>
                            <a:schemeClr val="tx2"/>
                          </a:solidFill>
                          <a:effectLst/>
                          <a:latin typeface="+mj-lt"/>
                          <a:ea typeface="Calibri"/>
                          <a:cs typeface="Times New Roman"/>
                        </a:rPr>
                        <a:t>Dislocated </a:t>
                      </a:r>
                      <a:r>
                        <a:rPr lang="en-US" sz="1300" dirty="0" err="1">
                          <a:solidFill>
                            <a:schemeClr val="tx2"/>
                          </a:solidFill>
                          <a:effectLst/>
                          <a:latin typeface="+mj-lt"/>
                          <a:ea typeface="Calibri"/>
                          <a:cs typeface="Times New Roman"/>
                        </a:rPr>
                        <a:t>Wrkr</a:t>
                      </a:r>
                      <a:r>
                        <a:rPr lang="en-US" sz="1300" dirty="0">
                          <a:solidFill>
                            <a:schemeClr val="tx2"/>
                          </a:solidFill>
                          <a:effectLst/>
                          <a:latin typeface="+mj-lt"/>
                          <a:ea typeface="Calibri"/>
                          <a:cs typeface="Times New Roman"/>
                        </a:rPr>
                        <a:t>: 86.0</a:t>
                      </a:r>
                    </a:p>
                    <a:p>
                      <a:pPr marL="0" marR="0" algn="ctr">
                        <a:lnSpc>
                          <a:spcPct val="115000"/>
                        </a:lnSpc>
                        <a:spcBef>
                          <a:spcPts val="0"/>
                        </a:spcBef>
                        <a:spcAft>
                          <a:spcPts val="0"/>
                        </a:spcAft>
                      </a:pPr>
                      <a:r>
                        <a:rPr lang="en-US" sz="1300" dirty="0">
                          <a:solidFill>
                            <a:schemeClr val="tx2"/>
                          </a:solidFill>
                          <a:effectLst/>
                          <a:latin typeface="+mj-lt"/>
                          <a:ea typeface="Calibri"/>
                          <a:cs typeface="Times New Roman"/>
                        </a:rPr>
                        <a:t>Youth:</a:t>
                      </a:r>
                      <a:r>
                        <a:rPr lang="en-US" sz="1300" baseline="0" dirty="0">
                          <a:solidFill>
                            <a:schemeClr val="tx2"/>
                          </a:solidFill>
                          <a:effectLst/>
                          <a:latin typeface="+mj-lt"/>
                          <a:ea typeface="Calibri"/>
                          <a:cs typeface="Times New Roman"/>
                        </a:rPr>
                        <a:t> 80.5</a:t>
                      </a:r>
                      <a:endParaRPr lang="en-US" sz="1300" dirty="0">
                        <a:solidFill>
                          <a:schemeClr val="tx2"/>
                        </a:solidFill>
                        <a:effectLst/>
                        <a:latin typeface="+mj-lt"/>
                        <a:ea typeface="Calibri"/>
                        <a:cs typeface="Times New Roman"/>
                      </a:endParaRPr>
                    </a:p>
                  </a:txBody>
                  <a:tcPr marL="63224" marR="63224" marT="0" marB="0" anchor="ctr">
                    <a:solidFill>
                      <a:schemeClr val="accent5">
                        <a:lumMod val="20000"/>
                        <a:lumOff val="80000"/>
                      </a:schemeClr>
                    </a:solidFill>
                  </a:tcPr>
                </a:tc>
                <a:tc>
                  <a:txBody>
                    <a:bodyPr/>
                    <a:lstStyle/>
                    <a:p>
                      <a:pPr marL="0" marR="0" algn="ctr">
                        <a:lnSpc>
                          <a:spcPct val="115000"/>
                        </a:lnSpc>
                        <a:spcBef>
                          <a:spcPts val="0"/>
                        </a:spcBef>
                        <a:spcAft>
                          <a:spcPts val="0"/>
                        </a:spcAft>
                      </a:pPr>
                      <a:endParaRPr lang="en-US" sz="1200" dirty="0">
                        <a:solidFill>
                          <a:schemeClr val="tx2"/>
                        </a:solidFill>
                        <a:effectLst/>
                        <a:latin typeface="+mj-lt"/>
                        <a:ea typeface="Calibri"/>
                        <a:cs typeface="Times New Roman"/>
                      </a:endParaRPr>
                    </a:p>
                    <a:p>
                      <a:pPr marL="0" marR="0" algn="ctr">
                        <a:lnSpc>
                          <a:spcPct val="115000"/>
                        </a:lnSpc>
                        <a:spcBef>
                          <a:spcPts val="0"/>
                        </a:spcBef>
                        <a:spcAft>
                          <a:spcPts val="0"/>
                        </a:spcAft>
                      </a:pPr>
                      <a:r>
                        <a:rPr lang="en-US" sz="1200" dirty="0">
                          <a:solidFill>
                            <a:schemeClr val="tx2"/>
                          </a:solidFill>
                          <a:effectLst/>
                          <a:latin typeface="+mj-lt"/>
                          <a:ea typeface="Calibri"/>
                          <a:cs typeface="Times New Roman"/>
                        </a:rPr>
                        <a:t>07/01/2017 – 06/30/2018</a:t>
                      </a:r>
                    </a:p>
                    <a:p>
                      <a:pPr marL="0" marR="0" algn="ctr">
                        <a:lnSpc>
                          <a:spcPct val="115000"/>
                        </a:lnSpc>
                        <a:spcBef>
                          <a:spcPts val="0"/>
                        </a:spcBef>
                        <a:spcAft>
                          <a:spcPts val="0"/>
                        </a:spcAft>
                      </a:pPr>
                      <a:endParaRPr lang="en-US" sz="1200" dirty="0">
                        <a:solidFill>
                          <a:schemeClr val="tx2"/>
                        </a:solidFill>
                        <a:effectLst/>
                        <a:latin typeface="+mj-lt"/>
                        <a:ea typeface="Calibri"/>
                        <a:cs typeface="Times New Roman"/>
                      </a:endParaRPr>
                    </a:p>
                  </a:txBody>
                  <a:tcPr marL="63224" marR="63224" marT="0" marB="0" anchor="ctr">
                    <a:solidFill>
                      <a:schemeClr val="accent5">
                        <a:lumMod val="20000"/>
                        <a:lumOff val="80000"/>
                      </a:schemeClr>
                    </a:solidFill>
                  </a:tcPr>
                </a:tc>
                <a:extLst>
                  <a:ext uri="{0D108BD9-81ED-4DB2-BD59-A6C34878D82A}">
                    <a16:rowId xmlns:a16="http://schemas.microsoft.com/office/drawing/2014/main" val="10001"/>
                  </a:ext>
                </a:extLst>
              </a:tr>
              <a:tr h="667604">
                <a:tc>
                  <a:txBody>
                    <a:bodyPr/>
                    <a:lstStyle/>
                    <a:p>
                      <a:pPr marL="0" marR="0">
                        <a:lnSpc>
                          <a:spcPct val="115000"/>
                        </a:lnSpc>
                        <a:spcBef>
                          <a:spcPts val="0"/>
                        </a:spcBef>
                        <a:spcAft>
                          <a:spcPts val="0"/>
                        </a:spcAft>
                      </a:pPr>
                      <a:r>
                        <a:rPr lang="en-US" sz="1400" dirty="0">
                          <a:solidFill>
                            <a:schemeClr val="tx2"/>
                          </a:solidFill>
                          <a:effectLst/>
                          <a:latin typeface="+mj-lt"/>
                        </a:rPr>
                        <a:t>Employment in the 4</a:t>
                      </a:r>
                      <a:r>
                        <a:rPr lang="en-US" sz="1400" baseline="30000" dirty="0">
                          <a:solidFill>
                            <a:schemeClr val="tx2"/>
                          </a:solidFill>
                          <a:effectLst/>
                          <a:latin typeface="+mj-lt"/>
                        </a:rPr>
                        <a:t>th</a:t>
                      </a:r>
                      <a:r>
                        <a:rPr lang="en-US" sz="1400" baseline="0" dirty="0">
                          <a:solidFill>
                            <a:schemeClr val="tx2"/>
                          </a:solidFill>
                          <a:effectLst/>
                          <a:latin typeface="+mj-lt"/>
                        </a:rPr>
                        <a:t> </a:t>
                      </a:r>
                      <a:r>
                        <a:rPr lang="en-US" sz="1400" dirty="0">
                          <a:solidFill>
                            <a:schemeClr val="tx2"/>
                          </a:solidFill>
                          <a:effectLst/>
                          <a:latin typeface="+mj-lt"/>
                        </a:rPr>
                        <a:t>Quarter After Exit</a:t>
                      </a:r>
                    </a:p>
                    <a:p>
                      <a:pPr marL="0" marR="0">
                        <a:lnSpc>
                          <a:spcPct val="115000"/>
                        </a:lnSpc>
                        <a:spcBef>
                          <a:spcPts val="0"/>
                        </a:spcBef>
                        <a:spcAft>
                          <a:spcPts val="0"/>
                        </a:spcAft>
                      </a:pPr>
                      <a:r>
                        <a:rPr lang="en-US" sz="1400" dirty="0">
                          <a:solidFill>
                            <a:schemeClr val="tx2"/>
                          </a:solidFill>
                          <a:effectLst/>
                          <a:latin typeface="+mj-lt"/>
                          <a:ea typeface="Calibri"/>
                          <a:cs typeface="Times New Roman"/>
                        </a:rPr>
                        <a:t>Youth: </a:t>
                      </a:r>
                      <a:r>
                        <a:rPr lang="en-US" sz="1400" i="1" dirty="0">
                          <a:solidFill>
                            <a:schemeClr val="tx2"/>
                          </a:solidFill>
                          <a:effectLst/>
                          <a:latin typeface="+mj-lt"/>
                          <a:ea typeface="Calibri"/>
                          <a:cs typeface="Times New Roman"/>
                        </a:rPr>
                        <a:t>add or in</a:t>
                      </a:r>
                      <a:r>
                        <a:rPr lang="en-US" sz="1400" b="1" kern="1200" dirty="0">
                          <a:solidFill>
                            <a:schemeClr val="tx2"/>
                          </a:solidFill>
                          <a:effectLst/>
                          <a:latin typeface="+mn-lt"/>
                          <a:ea typeface="+mn-ea"/>
                          <a:cs typeface="+mn-cs"/>
                        </a:rPr>
                        <a:t> Education or Training </a:t>
                      </a:r>
                      <a:endParaRPr lang="en-US" sz="1400" dirty="0">
                        <a:solidFill>
                          <a:schemeClr val="tx2"/>
                        </a:solidFill>
                        <a:effectLst/>
                        <a:latin typeface="+mj-lt"/>
                        <a:ea typeface="Calibri"/>
                        <a:cs typeface="Times New Roman"/>
                      </a:endParaRPr>
                    </a:p>
                  </a:txBody>
                  <a:tcPr marL="63224" marR="63224" marT="0" marB="0" anchor="ctr">
                    <a:solidFill>
                      <a:schemeClr val="accent5">
                        <a:lumMod val="40000"/>
                        <a:lumOff val="60000"/>
                      </a:schemeClr>
                    </a:solidFill>
                  </a:tcPr>
                </a:tc>
                <a:tc>
                  <a:txBody>
                    <a:bodyPr/>
                    <a:lstStyle/>
                    <a:p>
                      <a:pPr marL="0" marR="0" algn="ctr">
                        <a:lnSpc>
                          <a:spcPct val="115000"/>
                        </a:lnSpc>
                        <a:spcBef>
                          <a:spcPts val="0"/>
                        </a:spcBef>
                        <a:spcAft>
                          <a:spcPts val="0"/>
                        </a:spcAft>
                      </a:pPr>
                      <a:r>
                        <a:rPr lang="en-US" sz="1300" kern="1200" dirty="0">
                          <a:solidFill>
                            <a:schemeClr val="tx2"/>
                          </a:solidFill>
                          <a:effectLst/>
                          <a:latin typeface="+mn-lt"/>
                          <a:ea typeface="Calibri"/>
                          <a:cs typeface="Times New Roman"/>
                        </a:rPr>
                        <a:t>Adult:</a:t>
                      </a:r>
                      <a:r>
                        <a:rPr lang="en-US" sz="1300" kern="1200" baseline="0" dirty="0">
                          <a:solidFill>
                            <a:schemeClr val="tx2"/>
                          </a:solidFill>
                          <a:effectLst/>
                          <a:latin typeface="+mn-lt"/>
                          <a:ea typeface="Calibri"/>
                          <a:cs typeface="Times New Roman"/>
                        </a:rPr>
                        <a:t> </a:t>
                      </a:r>
                      <a:r>
                        <a:rPr lang="en-US" sz="1300" kern="1200" dirty="0">
                          <a:solidFill>
                            <a:schemeClr val="tx2"/>
                          </a:solidFill>
                          <a:effectLst/>
                          <a:latin typeface="+mn-lt"/>
                          <a:ea typeface="Calibri"/>
                          <a:cs typeface="Times New Roman"/>
                        </a:rPr>
                        <a:t>78.0</a:t>
                      </a:r>
                    </a:p>
                    <a:p>
                      <a:pPr marL="0" marR="0" algn="ctr">
                        <a:lnSpc>
                          <a:spcPct val="115000"/>
                        </a:lnSpc>
                        <a:spcBef>
                          <a:spcPts val="0"/>
                        </a:spcBef>
                        <a:spcAft>
                          <a:spcPts val="0"/>
                        </a:spcAft>
                      </a:pPr>
                      <a:r>
                        <a:rPr lang="en-US" sz="1300" kern="1200" dirty="0">
                          <a:solidFill>
                            <a:schemeClr val="tx2"/>
                          </a:solidFill>
                          <a:effectLst/>
                          <a:latin typeface="+mn-lt"/>
                          <a:ea typeface="Calibri"/>
                          <a:cs typeface="Times New Roman"/>
                        </a:rPr>
                        <a:t>Dislocated </a:t>
                      </a:r>
                      <a:r>
                        <a:rPr lang="en-US" sz="1300" kern="1200" dirty="0" err="1">
                          <a:solidFill>
                            <a:schemeClr val="tx2"/>
                          </a:solidFill>
                          <a:effectLst/>
                          <a:latin typeface="+mn-lt"/>
                          <a:ea typeface="Calibri"/>
                          <a:cs typeface="Times New Roman"/>
                        </a:rPr>
                        <a:t>Wrkr</a:t>
                      </a:r>
                      <a:r>
                        <a:rPr lang="en-US" sz="1300" kern="1200" dirty="0">
                          <a:solidFill>
                            <a:schemeClr val="tx2"/>
                          </a:solidFill>
                          <a:effectLst/>
                          <a:latin typeface="+mn-lt"/>
                          <a:ea typeface="Calibri"/>
                          <a:cs typeface="Times New Roman"/>
                        </a:rPr>
                        <a:t>: 85.0</a:t>
                      </a:r>
                    </a:p>
                    <a:p>
                      <a:pPr marL="0" marR="0" algn="ctr">
                        <a:lnSpc>
                          <a:spcPct val="115000"/>
                        </a:lnSpc>
                        <a:spcBef>
                          <a:spcPts val="0"/>
                        </a:spcBef>
                        <a:spcAft>
                          <a:spcPts val="0"/>
                        </a:spcAft>
                      </a:pPr>
                      <a:r>
                        <a:rPr lang="en-US" sz="1300" kern="1200" dirty="0">
                          <a:solidFill>
                            <a:schemeClr val="tx2"/>
                          </a:solidFill>
                          <a:effectLst/>
                          <a:latin typeface="+mn-lt"/>
                          <a:ea typeface="Calibri"/>
                          <a:cs typeface="Times New Roman"/>
                        </a:rPr>
                        <a:t>Youth:</a:t>
                      </a:r>
                      <a:r>
                        <a:rPr lang="en-US" sz="1300" kern="1200" baseline="0" dirty="0">
                          <a:solidFill>
                            <a:schemeClr val="tx2"/>
                          </a:solidFill>
                          <a:effectLst/>
                          <a:latin typeface="+mn-lt"/>
                          <a:ea typeface="Calibri"/>
                          <a:cs typeface="Times New Roman"/>
                        </a:rPr>
                        <a:t> 73.0</a:t>
                      </a:r>
                      <a:endParaRPr lang="en-US" sz="1300" kern="1200" dirty="0">
                        <a:solidFill>
                          <a:schemeClr val="tx2"/>
                        </a:solidFill>
                        <a:effectLst/>
                        <a:latin typeface="+mn-lt"/>
                        <a:ea typeface="Calibri"/>
                        <a:cs typeface="Times New Roman"/>
                      </a:endParaRPr>
                    </a:p>
                  </a:txBody>
                  <a:tcPr marL="63224" marR="63224" marT="0" marB="0" anchor="ctr">
                    <a:solidFill>
                      <a:schemeClr val="accent5">
                        <a:lumMod val="20000"/>
                        <a:lumOff val="80000"/>
                      </a:schemeClr>
                    </a:solidFill>
                  </a:tcPr>
                </a:tc>
                <a:tc>
                  <a:txBody>
                    <a:bodyPr/>
                    <a:lstStyle/>
                    <a:p>
                      <a:pPr marL="0" marR="0" algn="ctr">
                        <a:lnSpc>
                          <a:spcPct val="115000"/>
                        </a:lnSpc>
                        <a:spcBef>
                          <a:spcPts val="0"/>
                        </a:spcBef>
                        <a:spcAft>
                          <a:spcPts val="0"/>
                        </a:spcAft>
                      </a:pPr>
                      <a:r>
                        <a:rPr lang="en-US" sz="1200" dirty="0">
                          <a:solidFill>
                            <a:schemeClr val="tx2"/>
                          </a:solidFill>
                          <a:effectLst/>
                          <a:latin typeface="+mj-lt"/>
                          <a:ea typeface="Calibri"/>
                          <a:cs typeface="Times New Roman"/>
                        </a:rPr>
                        <a:t>01/01/2017 – 12/31/2017</a:t>
                      </a:r>
                    </a:p>
                  </a:txBody>
                  <a:tcPr marL="63224" marR="63224" marT="0" marB="0" anchor="ctr">
                    <a:solidFill>
                      <a:schemeClr val="accent5">
                        <a:lumMod val="20000"/>
                        <a:lumOff val="80000"/>
                      </a:schemeClr>
                    </a:solidFill>
                  </a:tcPr>
                </a:tc>
                <a:extLst>
                  <a:ext uri="{0D108BD9-81ED-4DB2-BD59-A6C34878D82A}">
                    <a16:rowId xmlns:a16="http://schemas.microsoft.com/office/drawing/2014/main" val="10002"/>
                  </a:ext>
                </a:extLst>
              </a:tr>
              <a:tr h="677866">
                <a:tc>
                  <a:txBody>
                    <a:bodyPr/>
                    <a:lstStyle/>
                    <a:p>
                      <a:pPr marL="0" marR="0">
                        <a:lnSpc>
                          <a:spcPct val="115000"/>
                        </a:lnSpc>
                        <a:spcBef>
                          <a:spcPts val="0"/>
                        </a:spcBef>
                        <a:spcAft>
                          <a:spcPts val="0"/>
                        </a:spcAft>
                      </a:pPr>
                      <a:r>
                        <a:rPr lang="en-US" sz="1400" dirty="0">
                          <a:solidFill>
                            <a:schemeClr val="tx2"/>
                          </a:solidFill>
                          <a:effectLst/>
                          <a:latin typeface="+mj-lt"/>
                        </a:rPr>
                        <a:t>Median Wages 2nd Quarter After Exit</a:t>
                      </a:r>
                      <a:endParaRPr lang="en-US" sz="1400" dirty="0">
                        <a:solidFill>
                          <a:schemeClr val="tx2"/>
                        </a:solidFill>
                        <a:effectLst/>
                        <a:latin typeface="+mj-lt"/>
                        <a:ea typeface="Calibri"/>
                        <a:cs typeface="Times New Roman"/>
                      </a:endParaRPr>
                    </a:p>
                  </a:txBody>
                  <a:tcPr marL="63224" marR="63224" marT="0" marB="0" anchor="ctr">
                    <a:solidFill>
                      <a:schemeClr val="accent5">
                        <a:lumMod val="40000"/>
                        <a:lumOff val="60000"/>
                      </a:schemeClr>
                    </a:solidFill>
                  </a:tcPr>
                </a:tc>
                <a:tc>
                  <a:txBody>
                    <a:bodyPr/>
                    <a:lstStyle/>
                    <a:p>
                      <a:pPr marL="0" marR="0" algn="ctr">
                        <a:lnSpc>
                          <a:spcPct val="115000"/>
                        </a:lnSpc>
                        <a:spcBef>
                          <a:spcPts val="0"/>
                        </a:spcBef>
                        <a:spcAft>
                          <a:spcPts val="0"/>
                        </a:spcAft>
                      </a:pPr>
                      <a:r>
                        <a:rPr lang="en-US" sz="1300" kern="1200" dirty="0">
                          <a:solidFill>
                            <a:schemeClr val="tx2"/>
                          </a:solidFill>
                          <a:effectLst/>
                          <a:latin typeface="+mn-lt"/>
                          <a:ea typeface="Calibri"/>
                          <a:cs typeface="Times New Roman"/>
                        </a:rPr>
                        <a:t>Adult:</a:t>
                      </a:r>
                      <a:r>
                        <a:rPr lang="en-US" sz="1300" kern="1200" baseline="0" dirty="0">
                          <a:solidFill>
                            <a:schemeClr val="tx2"/>
                          </a:solidFill>
                          <a:effectLst/>
                          <a:latin typeface="+mn-lt"/>
                          <a:ea typeface="Calibri"/>
                          <a:cs typeface="Times New Roman"/>
                        </a:rPr>
                        <a:t> </a:t>
                      </a:r>
                      <a:r>
                        <a:rPr lang="en-US" sz="1300" kern="1200" dirty="0">
                          <a:solidFill>
                            <a:schemeClr val="tx2"/>
                          </a:solidFill>
                          <a:effectLst/>
                          <a:latin typeface="+mn-lt"/>
                          <a:ea typeface="Calibri"/>
                          <a:cs typeface="Times New Roman"/>
                        </a:rPr>
                        <a:t>$5,200</a:t>
                      </a:r>
                    </a:p>
                    <a:p>
                      <a:pPr marL="0" marR="0" algn="ctr">
                        <a:lnSpc>
                          <a:spcPct val="115000"/>
                        </a:lnSpc>
                        <a:spcBef>
                          <a:spcPts val="0"/>
                        </a:spcBef>
                        <a:spcAft>
                          <a:spcPts val="0"/>
                        </a:spcAft>
                      </a:pPr>
                      <a:r>
                        <a:rPr lang="en-US" sz="1300" kern="1200" dirty="0">
                          <a:solidFill>
                            <a:schemeClr val="tx2"/>
                          </a:solidFill>
                          <a:effectLst/>
                          <a:latin typeface="+mn-lt"/>
                          <a:ea typeface="Calibri"/>
                          <a:cs typeface="Times New Roman"/>
                        </a:rPr>
                        <a:t>Dislocated </a:t>
                      </a:r>
                      <a:r>
                        <a:rPr lang="en-US" sz="1300" kern="1200" dirty="0" err="1">
                          <a:solidFill>
                            <a:schemeClr val="tx2"/>
                          </a:solidFill>
                          <a:effectLst/>
                          <a:latin typeface="+mn-lt"/>
                          <a:ea typeface="Calibri"/>
                          <a:cs typeface="Times New Roman"/>
                        </a:rPr>
                        <a:t>Wrkr</a:t>
                      </a:r>
                      <a:r>
                        <a:rPr lang="en-US" sz="1300" kern="1200" dirty="0">
                          <a:solidFill>
                            <a:schemeClr val="tx2"/>
                          </a:solidFill>
                          <a:effectLst/>
                          <a:latin typeface="+mn-lt"/>
                          <a:ea typeface="Calibri"/>
                          <a:cs typeface="Times New Roman"/>
                        </a:rPr>
                        <a:t>: $7,700</a:t>
                      </a:r>
                    </a:p>
                    <a:p>
                      <a:pPr marL="0" marR="0" algn="ctr">
                        <a:lnSpc>
                          <a:spcPct val="115000"/>
                        </a:lnSpc>
                        <a:spcBef>
                          <a:spcPts val="0"/>
                        </a:spcBef>
                        <a:spcAft>
                          <a:spcPts val="0"/>
                        </a:spcAft>
                      </a:pPr>
                      <a:r>
                        <a:rPr lang="en-US" sz="1300" kern="1200" dirty="0">
                          <a:solidFill>
                            <a:schemeClr val="tx2"/>
                          </a:solidFill>
                          <a:effectLst/>
                          <a:latin typeface="+mn-lt"/>
                          <a:ea typeface="Calibri"/>
                          <a:cs typeface="Times New Roman"/>
                        </a:rPr>
                        <a:t>Youth:</a:t>
                      </a:r>
                      <a:r>
                        <a:rPr lang="en-US" sz="1300" kern="1200" baseline="0" dirty="0">
                          <a:solidFill>
                            <a:schemeClr val="tx2"/>
                          </a:solidFill>
                          <a:effectLst/>
                          <a:latin typeface="+mn-lt"/>
                          <a:ea typeface="Calibri"/>
                          <a:cs typeface="Times New Roman"/>
                        </a:rPr>
                        <a:t> </a:t>
                      </a:r>
                      <a:r>
                        <a:rPr lang="en-US" sz="1300" b="0" i="1" kern="1200" baseline="0" dirty="0">
                          <a:solidFill>
                            <a:schemeClr val="tx2"/>
                          </a:solidFill>
                          <a:effectLst/>
                          <a:latin typeface="+mn-lt"/>
                          <a:ea typeface="Calibri"/>
                          <a:cs typeface="Times New Roman"/>
                        </a:rPr>
                        <a:t>not </a:t>
                      </a:r>
                      <a:r>
                        <a:rPr lang="en-US" sz="1300" b="0" i="1" kern="1200" baseline="0" dirty="0" err="1">
                          <a:solidFill>
                            <a:schemeClr val="tx2"/>
                          </a:solidFill>
                          <a:effectLst/>
                          <a:latin typeface="+mn-lt"/>
                          <a:ea typeface="Calibri"/>
                          <a:cs typeface="Times New Roman"/>
                        </a:rPr>
                        <a:t>neg</a:t>
                      </a:r>
                      <a:endParaRPr lang="en-US" sz="1300" b="0" i="1" dirty="0">
                        <a:solidFill>
                          <a:schemeClr val="tx2"/>
                        </a:solidFill>
                        <a:effectLst/>
                        <a:latin typeface="+mj-lt"/>
                        <a:ea typeface="Calibri"/>
                        <a:cs typeface="Times New Roman"/>
                      </a:endParaRPr>
                    </a:p>
                  </a:txBody>
                  <a:tcPr marL="63224" marR="63224" marT="0" marB="0" anchor="ctr">
                    <a:solidFill>
                      <a:schemeClr val="accent5">
                        <a:lumMod val="20000"/>
                        <a:lumOff val="80000"/>
                      </a:schemeClr>
                    </a:solidFill>
                  </a:tcPr>
                </a:tc>
                <a:tc>
                  <a:txBody>
                    <a:bodyPr/>
                    <a:lstStyle/>
                    <a:p>
                      <a:pPr marL="0" marR="0" algn="ctr">
                        <a:lnSpc>
                          <a:spcPct val="115000"/>
                        </a:lnSpc>
                        <a:spcBef>
                          <a:spcPts val="0"/>
                        </a:spcBef>
                        <a:spcAft>
                          <a:spcPts val="0"/>
                        </a:spcAft>
                      </a:pPr>
                      <a:endParaRPr lang="en-US" sz="1200" kern="1200" dirty="0">
                        <a:solidFill>
                          <a:schemeClr val="tx2"/>
                        </a:solidFill>
                        <a:effectLst/>
                        <a:latin typeface="+mj-lt"/>
                        <a:ea typeface="Calibri"/>
                        <a:cs typeface="Times New Roman"/>
                      </a:endParaRPr>
                    </a:p>
                    <a:p>
                      <a:pPr marL="0" marR="0" algn="ctr">
                        <a:lnSpc>
                          <a:spcPct val="115000"/>
                        </a:lnSpc>
                        <a:spcBef>
                          <a:spcPts val="0"/>
                        </a:spcBef>
                        <a:spcAft>
                          <a:spcPts val="0"/>
                        </a:spcAft>
                      </a:pPr>
                      <a:r>
                        <a:rPr lang="en-US" sz="1200" kern="1200" dirty="0">
                          <a:solidFill>
                            <a:schemeClr val="tx2"/>
                          </a:solidFill>
                          <a:effectLst/>
                          <a:latin typeface="+mj-lt"/>
                          <a:ea typeface="Calibri"/>
                          <a:cs typeface="Times New Roman"/>
                        </a:rPr>
                        <a:t>07/01/2017 – 06/30/2018</a:t>
                      </a:r>
                    </a:p>
                    <a:p>
                      <a:pPr marL="0" marR="0" algn="ctr">
                        <a:lnSpc>
                          <a:spcPct val="115000"/>
                        </a:lnSpc>
                        <a:spcBef>
                          <a:spcPts val="0"/>
                        </a:spcBef>
                        <a:spcAft>
                          <a:spcPts val="0"/>
                        </a:spcAft>
                      </a:pPr>
                      <a:r>
                        <a:rPr lang="en-US" sz="1200" dirty="0">
                          <a:solidFill>
                            <a:schemeClr val="tx2"/>
                          </a:solidFill>
                          <a:effectLst/>
                          <a:latin typeface="+mj-lt"/>
                        </a:rPr>
                        <a:t> </a:t>
                      </a:r>
                      <a:endParaRPr lang="en-US" sz="1200" dirty="0">
                        <a:solidFill>
                          <a:schemeClr val="tx2"/>
                        </a:solidFill>
                        <a:effectLst/>
                        <a:latin typeface="+mj-lt"/>
                        <a:ea typeface="Calibri"/>
                        <a:cs typeface="Times New Roman"/>
                      </a:endParaRPr>
                    </a:p>
                  </a:txBody>
                  <a:tcPr marL="63224" marR="63224" marT="0" marB="0" anchor="ctr">
                    <a:solidFill>
                      <a:schemeClr val="accent5">
                        <a:lumMod val="20000"/>
                        <a:lumOff val="80000"/>
                      </a:schemeClr>
                    </a:solidFill>
                  </a:tcPr>
                </a:tc>
                <a:extLst>
                  <a:ext uri="{0D108BD9-81ED-4DB2-BD59-A6C34878D82A}">
                    <a16:rowId xmlns:a16="http://schemas.microsoft.com/office/drawing/2014/main" val="10003"/>
                  </a:ext>
                </a:extLst>
              </a:tr>
              <a:tr h="655282">
                <a:tc>
                  <a:txBody>
                    <a:bodyPr/>
                    <a:lstStyle/>
                    <a:p>
                      <a:pPr marL="0" marR="0">
                        <a:lnSpc>
                          <a:spcPct val="115000"/>
                        </a:lnSpc>
                        <a:spcBef>
                          <a:spcPts val="0"/>
                        </a:spcBef>
                        <a:spcAft>
                          <a:spcPts val="0"/>
                        </a:spcAft>
                      </a:pPr>
                      <a:r>
                        <a:rPr lang="en-US" sz="1400" dirty="0">
                          <a:solidFill>
                            <a:schemeClr val="tx2"/>
                          </a:solidFill>
                          <a:effectLst/>
                          <a:latin typeface="+mj-lt"/>
                        </a:rPr>
                        <a:t>Credential Attainment</a:t>
                      </a:r>
                      <a:endParaRPr lang="en-US" sz="1400" dirty="0">
                        <a:solidFill>
                          <a:schemeClr val="tx2"/>
                        </a:solidFill>
                        <a:effectLst/>
                        <a:latin typeface="+mj-lt"/>
                        <a:ea typeface="Calibri"/>
                        <a:cs typeface="Times New Roman"/>
                      </a:endParaRPr>
                    </a:p>
                  </a:txBody>
                  <a:tcPr marL="63224" marR="63224" marT="0" marB="0" anchor="ctr">
                    <a:solidFill>
                      <a:schemeClr val="accent5">
                        <a:lumMod val="40000"/>
                        <a:lumOff val="60000"/>
                      </a:schemeClr>
                    </a:solidFill>
                  </a:tcPr>
                </a:tc>
                <a:tc>
                  <a:txBody>
                    <a:bodyPr/>
                    <a:lstStyle/>
                    <a:p>
                      <a:pPr marL="0" marR="0" algn="ctr">
                        <a:lnSpc>
                          <a:spcPct val="115000"/>
                        </a:lnSpc>
                        <a:spcBef>
                          <a:spcPts val="0"/>
                        </a:spcBef>
                        <a:spcAft>
                          <a:spcPts val="0"/>
                        </a:spcAft>
                      </a:pPr>
                      <a:r>
                        <a:rPr lang="en-US" sz="1300" kern="1200" dirty="0">
                          <a:solidFill>
                            <a:schemeClr val="tx2"/>
                          </a:solidFill>
                          <a:effectLst/>
                          <a:latin typeface="+mn-lt"/>
                          <a:ea typeface="Calibri"/>
                          <a:cs typeface="Times New Roman"/>
                        </a:rPr>
                        <a:t>Adult: 71.0</a:t>
                      </a:r>
                    </a:p>
                    <a:p>
                      <a:pPr marL="0" marR="0" algn="ctr">
                        <a:lnSpc>
                          <a:spcPct val="115000"/>
                        </a:lnSpc>
                        <a:spcBef>
                          <a:spcPts val="0"/>
                        </a:spcBef>
                        <a:spcAft>
                          <a:spcPts val="0"/>
                        </a:spcAft>
                      </a:pPr>
                      <a:r>
                        <a:rPr lang="en-US" sz="1300" kern="1200" dirty="0">
                          <a:solidFill>
                            <a:schemeClr val="tx2"/>
                          </a:solidFill>
                          <a:effectLst/>
                          <a:latin typeface="+mn-lt"/>
                          <a:ea typeface="Calibri"/>
                          <a:cs typeface="Times New Roman"/>
                        </a:rPr>
                        <a:t>Dislocated </a:t>
                      </a:r>
                      <a:r>
                        <a:rPr lang="en-US" sz="1300" kern="1200" dirty="0" err="1">
                          <a:solidFill>
                            <a:schemeClr val="tx2"/>
                          </a:solidFill>
                          <a:effectLst/>
                          <a:latin typeface="+mn-lt"/>
                          <a:ea typeface="Calibri"/>
                          <a:cs typeface="Times New Roman"/>
                        </a:rPr>
                        <a:t>Wrkr</a:t>
                      </a:r>
                      <a:r>
                        <a:rPr lang="en-US" sz="1300" kern="1200" dirty="0">
                          <a:solidFill>
                            <a:schemeClr val="tx2"/>
                          </a:solidFill>
                          <a:effectLst/>
                          <a:latin typeface="+mn-lt"/>
                          <a:ea typeface="Calibri"/>
                          <a:cs typeface="Times New Roman"/>
                        </a:rPr>
                        <a:t>: 60.0</a:t>
                      </a:r>
                    </a:p>
                    <a:p>
                      <a:pPr marL="0" marR="0" algn="ctr">
                        <a:lnSpc>
                          <a:spcPct val="115000"/>
                        </a:lnSpc>
                        <a:spcBef>
                          <a:spcPts val="0"/>
                        </a:spcBef>
                        <a:spcAft>
                          <a:spcPts val="0"/>
                        </a:spcAft>
                      </a:pPr>
                      <a:r>
                        <a:rPr lang="en-US" sz="1300" kern="1200" dirty="0">
                          <a:solidFill>
                            <a:schemeClr val="tx2"/>
                          </a:solidFill>
                          <a:effectLst/>
                          <a:latin typeface="+mn-lt"/>
                          <a:ea typeface="Calibri"/>
                          <a:cs typeface="Times New Roman"/>
                        </a:rPr>
                        <a:t>Youth: 70.5</a:t>
                      </a:r>
                    </a:p>
                  </a:txBody>
                  <a:tcPr marL="63224" marR="63224" marT="0" marB="0" anchor="ctr">
                    <a:solidFill>
                      <a:schemeClr val="accent5">
                        <a:lumMod val="20000"/>
                        <a:lumOff val="80000"/>
                      </a:schemeClr>
                    </a:solidFill>
                  </a:tcPr>
                </a:tc>
                <a:tc>
                  <a:txBody>
                    <a:bodyPr/>
                    <a:lstStyle/>
                    <a:p>
                      <a:pPr marL="0" marR="0" algn="ctr">
                        <a:lnSpc>
                          <a:spcPct val="115000"/>
                        </a:lnSpc>
                        <a:spcBef>
                          <a:spcPts val="0"/>
                        </a:spcBef>
                        <a:spcAft>
                          <a:spcPts val="0"/>
                        </a:spcAft>
                      </a:pPr>
                      <a:endParaRPr lang="en-US" sz="1200" kern="1200" dirty="0">
                        <a:solidFill>
                          <a:schemeClr val="tx2"/>
                        </a:solidFill>
                        <a:effectLst/>
                        <a:latin typeface="+mj-lt"/>
                        <a:ea typeface="Calibri"/>
                        <a:cs typeface="Times New Roman"/>
                      </a:endParaRPr>
                    </a:p>
                    <a:p>
                      <a:pPr marL="0" marR="0" algn="ctr">
                        <a:lnSpc>
                          <a:spcPct val="115000"/>
                        </a:lnSpc>
                        <a:spcBef>
                          <a:spcPts val="0"/>
                        </a:spcBef>
                        <a:spcAft>
                          <a:spcPts val="0"/>
                        </a:spcAft>
                      </a:pPr>
                      <a:r>
                        <a:rPr lang="en-US" sz="1200" kern="1200" dirty="0">
                          <a:solidFill>
                            <a:schemeClr val="tx2"/>
                          </a:solidFill>
                          <a:effectLst/>
                          <a:latin typeface="+mj-lt"/>
                          <a:ea typeface="Calibri"/>
                          <a:cs typeface="Times New Roman"/>
                        </a:rPr>
                        <a:t>01/01/2017 – 12/31/2017</a:t>
                      </a:r>
                    </a:p>
                    <a:p>
                      <a:pPr marL="0" marR="0" algn="ctr">
                        <a:lnSpc>
                          <a:spcPct val="115000"/>
                        </a:lnSpc>
                        <a:spcBef>
                          <a:spcPts val="0"/>
                        </a:spcBef>
                        <a:spcAft>
                          <a:spcPts val="0"/>
                        </a:spcAft>
                      </a:pPr>
                      <a:endParaRPr lang="en-US" sz="1050" b="1" i="1" dirty="0">
                        <a:solidFill>
                          <a:schemeClr val="tx2"/>
                        </a:solidFill>
                        <a:effectLst/>
                        <a:latin typeface="+mj-lt"/>
                        <a:ea typeface="Calibri"/>
                        <a:cs typeface="Times New Roman"/>
                      </a:endParaRPr>
                    </a:p>
                  </a:txBody>
                  <a:tcPr marL="63224" marR="63224" marT="0" marB="0" anchor="ctr">
                    <a:solidFill>
                      <a:schemeClr val="accent5">
                        <a:lumMod val="20000"/>
                        <a:lumOff val="80000"/>
                      </a:schemeClr>
                    </a:solidFill>
                  </a:tcPr>
                </a:tc>
                <a:extLst>
                  <a:ext uri="{0D108BD9-81ED-4DB2-BD59-A6C34878D82A}">
                    <a16:rowId xmlns:a16="http://schemas.microsoft.com/office/drawing/2014/main" val="10004"/>
                  </a:ext>
                </a:extLst>
              </a:tr>
              <a:tr h="705688">
                <a:tc>
                  <a:txBody>
                    <a:bodyPr/>
                    <a:lstStyle/>
                    <a:p>
                      <a:pPr marL="0" marR="0">
                        <a:lnSpc>
                          <a:spcPct val="115000"/>
                        </a:lnSpc>
                        <a:spcBef>
                          <a:spcPts val="0"/>
                        </a:spcBef>
                        <a:spcAft>
                          <a:spcPts val="0"/>
                        </a:spcAft>
                      </a:pPr>
                      <a:r>
                        <a:rPr lang="en-US" sz="1400" dirty="0">
                          <a:solidFill>
                            <a:schemeClr val="tx2"/>
                          </a:solidFill>
                          <a:effectLst/>
                          <a:latin typeface="+mj-lt"/>
                        </a:rPr>
                        <a:t>Measureable  Skill Gain*</a:t>
                      </a:r>
                    </a:p>
                    <a:p>
                      <a:pPr marL="0" marR="0">
                        <a:lnSpc>
                          <a:spcPct val="115000"/>
                        </a:lnSpc>
                        <a:spcBef>
                          <a:spcPts val="0"/>
                        </a:spcBef>
                        <a:spcAft>
                          <a:spcPts val="0"/>
                        </a:spcAft>
                      </a:pPr>
                      <a:r>
                        <a:rPr lang="en-US" sz="1400" dirty="0">
                          <a:solidFill>
                            <a:schemeClr val="tx2"/>
                          </a:solidFill>
                          <a:effectLst/>
                          <a:latin typeface="+mj-lt"/>
                          <a:ea typeface="Calibri"/>
                          <a:cs typeface="Times New Roman"/>
                        </a:rPr>
                        <a:t>(not exiter based)</a:t>
                      </a:r>
                    </a:p>
                  </a:txBody>
                  <a:tcPr marL="63224" marR="63224" marT="0" marB="0" anchor="ctr">
                    <a:solidFill>
                      <a:schemeClr val="accent5">
                        <a:lumMod val="40000"/>
                        <a:lumOff val="6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US" sz="1400" kern="1200" dirty="0">
                        <a:solidFill>
                          <a:schemeClr val="tx2"/>
                        </a:solidFill>
                        <a:effectLst/>
                        <a:latin typeface="+mj-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US" sz="1400" kern="1200" dirty="0">
                          <a:solidFill>
                            <a:schemeClr val="tx2"/>
                          </a:solidFill>
                          <a:effectLst/>
                          <a:latin typeface="+mj-lt"/>
                          <a:ea typeface="Calibri"/>
                          <a:cs typeface="Times New Roman"/>
                        </a:rPr>
                        <a:t>not negotiated</a:t>
                      </a:r>
                    </a:p>
                    <a:p>
                      <a:pPr marL="0" marR="0" algn="ctr">
                        <a:lnSpc>
                          <a:spcPct val="115000"/>
                        </a:lnSpc>
                        <a:spcBef>
                          <a:spcPts val="0"/>
                        </a:spcBef>
                        <a:spcAft>
                          <a:spcPts val="0"/>
                        </a:spcAft>
                      </a:pPr>
                      <a:endParaRPr lang="en-US" sz="1400" dirty="0">
                        <a:solidFill>
                          <a:schemeClr val="tx2"/>
                        </a:solidFill>
                        <a:effectLst/>
                        <a:latin typeface="+mj-lt"/>
                        <a:ea typeface="Calibri"/>
                        <a:cs typeface="Times New Roman"/>
                      </a:endParaRPr>
                    </a:p>
                  </a:txBody>
                  <a:tcPr marL="63224" marR="63224" marT="0" marB="0" anchor="ctr">
                    <a:solidFill>
                      <a:schemeClr val="accent5">
                        <a:lumMod val="20000"/>
                        <a:lumOff val="80000"/>
                      </a:schemeClr>
                    </a:solidFill>
                  </a:tcPr>
                </a:tc>
                <a:tc>
                  <a:txBody>
                    <a:bodyPr/>
                    <a:lstStyle/>
                    <a:p>
                      <a:pPr marL="0" marR="0" algn="ctr">
                        <a:lnSpc>
                          <a:spcPct val="115000"/>
                        </a:lnSpc>
                        <a:spcBef>
                          <a:spcPts val="0"/>
                        </a:spcBef>
                        <a:spcAft>
                          <a:spcPts val="0"/>
                        </a:spcAft>
                      </a:pPr>
                      <a:r>
                        <a:rPr lang="en-US" sz="1200" kern="1200" dirty="0">
                          <a:solidFill>
                            <a:schemeClr val="tx2"/>
                          </a:solidFill>
                          <a:effectLst/>
                          <a:latin typeface="+mj-lt"/>
                          <a:ea typeface="Calibri"/>
                          <a:cs typeface="Times New Roman"/>
                        </a:rPr>
                        <a:t>07/01/2018 – 06/30/2019</a:t>
                      </a:r>
                    </a:p>
                  </a:txBody>
                  <a:tcPr marL="63224" marR="63224" marT="0" marB="0" anchor="ctr">
                    <a:solidFill>
                      <a:schemeClr val="accent5">
                        <a:lumMod val="20000"/>
                        <a:lumOff val="80000"/>
                      </a:schemeClr>
                    </a:solidFill>
                  </a:tcPr>
                </a:tc>
                <a:extLst>
                  <a:ext uri="{0D108BD9-81ED-4DB2-BD59-A6C34878D82A}">
                    <a16:rowId xmlns:a16="http://schemas.microsoft.com/office/drawing/2014/main" val="10005"/>
                  </a:ext>
                </a:extLst>
              </a:tr>
              <a:tr h="705688">
                <a:tc>
                  <a:txBody>
                    <a:bodyPr/>
                    <a:lstStyle/>
                    <a:p>
                      <a:pPr marL="0" marR="0">
                        <a:lnSpc>
                          <a:spcPct val="115000"/>
                        </a:lnSpc>
                        <a:spcBef>
                          <a:spcPts val="0"/>
                        </a:spcBef>
                        <a:spcAft>
                          <a:spcPts val="0"/>
                        </a:spcAft>
                      </a:pPr>
                      <a:r>
                        <a:rPr lang="en-US" sz="1400" dirty="0">
                          <a:solidFill>
                            <a:schemeClr val="tx2"/>
                          </a:solidFill>
                          <a:effectLst/>
                          <a:latin typeface="+mj-lt"/>
                        </a:rPr>
                        <a:t>Employer Retention Measure</a:t>
                      </a:r>
                      <a:endParaRPr lang="en-US" sz="1400" dirty="0">
                        <a:solidFill>
                          <a:schemeClr val="tx2"/>
                        </a:solidFill>
                        <a:effectLst/>
                        <a:latin typeface="+mj-lt"/>
                        <a:ea typeface="Calibri"/>
                        <a:cs typeface="Times New Roman"/>
                      </a:endParaRPr>
                    </a:p>
                  </a:txBody>
                  <a:tcPr marL="63224" marR="63224" marT="0" marB="0" anchor="ctr">
                    <a:solidFill>
                      <a:schemeClr val="accent5">
                        <a:lumMod val="40000"/>
                        <a:lumOff val="6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US" sz="1400" kern="1200" dirty="0">
                        <a:solidFill>
                          <a:schemeClr val="tx2"/>
                        </a:solidFill>
                        <a:effectLst/>
                        <a:latin typeface="+mj-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US" sz="1400" kern="1200" dirty="0">
                          <a:solidFill>
                            <a:schemeClr val="tx2"/>
                          </a:solidFill>
                          <a:effectLst/>
                          <a:latin typeface="+mj-lt"/>
                          <a:ea typeface="Calibri"/>
                          <a:cs typeface="Times New Roman"/>
                        </a:rPr>
                        <a:t>not negotiated</a:t>
                      </a:r>
                    </a:p>
                    <a:p>
                      <a:pPr marL="0" marR="0" algn="ctr">
                        <a:lnSpc>
                          <a:spcPct val="115000"/>
                        </a:lnSpc>
                        <a:spcBef>
                          <a:spcPts val="0"/>
                        </a:spcBef>
                        <a:spcAft>
                          <a:spcPts val="0"/>
                        </a:spcAft>
                      </a:pPr>
                      <a:endParaRPr lang="en-US" sz="1400" dirty="0">
                        <a:solidFill>
                          <a:schemeClr val="tx2"/>
                        </a:solidFill>
                        <a:effectLst/>
                        <a:latin typeface="+mj-lt"/>
                        <a:ea typeface="Calibri"/>
                        <a:cs typeface="Times New Roman"/>
                      </a:endParaRPr>
                    </a:p>
                  </a:txBody>
                  <a:tcPr marL="63224" marR="63224" marT="0" marB="0" anchor="ctr">
                    <a:solidFill>
                      <a:schemeClr val="accent5">
                        <a:lumMod val="20000"/>
                        <a:lumOff val="80000"/>
                      </a:schemeClr>
                    </a:solidFill>
                  </a:tcPr>
                </a:tc>
                <a:tc>
                  <a:txBody>
                    <a:bodyPr/>
                    <a:lstStyle/>
                    <a:p>
                      <a:pPr marL="0" marR="0" algn="ctr">
                        <a:lnSpc>
                          <a:spcPct val="115000"/>
                        </a:lnSpc>
                        <a:spcBef>
                          <a:spcPts val="0"/>
                        </a:spcBef>
                        <a:spcAft>
                          <a:spcPts val="0"/>
                        </a:spcAft>
                      </a:pPr>
                      <a:r>
                        <a:rPr lang="en-US" sz="1200" kern="1200" dirty="0">
                          <a:solidFill>
                            <a:schemeClr val="tx2"/>
                          </a:solidFill>
                          <a:effectLst/>
                          <a:latin typeface="+mj-lt"/>
                          <a:ea typeface="Calibri"/>
                          <a:cs typeface="Times New Roman"/>
                        </a:rPr>
                        <a:t>01/01/2017 – 12/31/2017</a:t>
                      </a:r>
                    </a:p>
                  </a:txBody>
                  <a:tcPr marL="63224" marR="63224" marT="0" marB="0" anchor="ctr">
                    <a:solidFill>
                      <a:schemeClr val="accent5">
                        <a:lumMod val="20000"/>
                        <a:lumOff val="80000"/>
                      </a:schemeClr>
                    </a:solidFill>
                  </a:tcPr>
                </a:tc>
                <a:extLst>
                  <a:ext uri="{0D108BD9-81ED-4DB2-BD59-A6C34878D82A}">
                    <a16:rowId xmlns:a16="http://schemas.microsoft.com/office/drawing/2014/main" val="10006"/>
                  </a:ext>
                </a:extLst>
              </a:tr>
            </a:tbl>
          </a:graphicData>
        </a:graphic>
      </p:graphicFrame>
      <p:sp>
        <p:nvSpPr>
          <p:cNvPr id="6" name="Date Placeholder 5"/>
          <p:cNvSpPr>
            <a:spLocks noGrp="1"/>
          </p:cNvSpPr>
          <p:nvPr>
            <p:ph type="dt" sz="half" idx="10"/>
          </p:nvPr>
        </p:nvSpPr>
        <p:spPr/>
        <p:txBody>
          <a:bodyPr/>
          <a:lstStyle/>
          <a:p>
            <a:pPr>
              <a:defRPr/>
            </a:pPr>
            <a:r>
              <a:rPr lang="en-US"/>
              <a:t>February 1, 2018 </a:t>
            </a:r>
            <a:endParaRPr lang="en-US" dirty="0"/>
          </a:p>
        </p:txBody>
      </p:sp>
      <p:sp>
        <p:nvSpPr>
          <p:cNvPr id="4" name="Slide Number Placeholder 3"/>
          <p:cNvSpPr>
            <a:spLocks noGrp="1"/>
          </p:cNvSpPr>
          <p:nvPr>
            <p:ph type="sldNum" sz="quarter" idx="12"/>
          </p:nvPr>
        </p:nvSpPr>
        <p:spPr/>
        <p:txBody>
          <a:bodyPr/>
          <a:lstStyle/>
          <a:p>
            <a:pPr>
              <a:defRPr/>
            </a:pPr>
            <a:fld id="{8D40521E-00B6-42B6-B158-E2525E888441}" type="slidenum">
              <a:rPr lang="en-US" smtClean="0"/>
              <a:pPr>
                <a:defRPr/>
              </a:pPr>
              <a:t>3</a:t>
            </a:fld>
            <a:endParaRPr lang="en-US" dirty="0"/>
          </a:p>
        </p:txBody>
      </p:sp>
    </p:spTree>
    <p:extLst>
      <p:ext uri="{BB962C8B-B14F-4D97-AF65-F5344CB8AC3E}">
        <p14:creationId xmlns:p14="http://schemas.microsoft.com/office/powerpoint/2010/main" val="255841705"/>
      </p:ext>
    </p:extLst>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777766" y="381000"/>
            <a:ext cx="7909034" cy="582613"/>
          </a:xfrm>
        </p:spPr>
        <p:txBody>
          <a:bodyPr/>
          <a:lstStyle/>
          <a:p>
            <a:r>
              <a:rPr lang="en-US" altLang="en-US" dirty="0">
                <a:latin typeface="+mj-lt"/>
              </a:rPr>
              <a:t>WIOA Performance Indicators</a:t>
            </a:r>
            <a:endParaRPr lang="en-US" altLang="en-US" b="1" i="1" dirty="0">
              <a:solidFill>
                <a:schemeClr val="hlink"/>
              </a:solidFill>
              <a:latin typeface="+mj-lt"/>
            </a:endParaRPr>
          </a:p>
        </p:txBody>
      </p:sp>
      <p:sp>
        <p:nvSpPr>
          <p:cNvPr id="80899" name="Rectangle 3"/>
          <p:cNvSpPr>
            <a:spLocks noGrp="1" noChangeArrowheads="1"/>
          </p:cNvSpPr>
          <p:nvPr>
            <p:ph type="body" sz="half" idx="1"/>
          </p:nvPr>
        </p:nvSpPr>
        <p:spPr>
          <a:xfrm>
            <a:off x="685801" y="1269683"/>
            <a:ext cx="8077200" cy="294956"/>
          </a:xfrm>
        </p:spPr>
        <p:txBody>
          <a:bodyPr>
            <a:normAutofit fontScale="92500"/>
          </a:bodyPr>
          <a:lstStyle/>
          <a:p>
            <a:pPr marL="0" indent="0">
              <a:buClr>
                <a:srgbClr val="006600"/>
              </a:buClr>
              <a:buNone/>
            </a:pPr>
            <a:r>
              <a:rPr lang="en-US" altLang="en-US" sz="1500" b="1" i="1" dirty="0">
                <a:solidFill>
                  <a:srgbClr val="0000FF"/>
                </a:solidFill>
              </a:rPr>
              <a:t>Exit Quarter</a:t>
            </a:r>
            <a:r>
              <a:rPr lang="en-US" altLang="en-US" sz="1500" i="1" dirty="0">
                <a:solidFill>
                  <a:srgbClr val="0000FF"/>
                </a:solidFill>
              </a:rPr>
              <a:t> </a:t>
            </a:r>
            <a:r>
              <a:rPr lang="en-US" altLang="en-US" sz="1500" i="1" dirty="0"/>
              <a:t>- </a:t>
            </a:r>
            <a:r>
              <a:rPr lang="en-US" altLang="en-US" sz="1500" dirty="0"/>
              <a:t>Represents the </a:t>
            </a:r>
            <a:r>
              <a:rPr lang="en-US" altLang="en-US" sz="1500" b="1" i="1" dirty="0"/>
              <a:t>calendar quarter </a:t>
            </a:r>
            <a:r>
              <a:rPr lang="en-US" altLang="en-US" sz="1500" dirty="0"/>
              <a:t>in which the date of exit is recorded for the participant.</a:t>
            </a:r>
          </a:p>
          <a:p>
            <a:pPr marL="0" indent="0">
              <a:buClr>
                <a:srgbClr val="006600"/>
              </a:buClr>
              <a:buNone/>
            </a:pPr>
            <a:endParaRPr lang="en-US" altLang="en-US" sz="1600" dirty="0">
              <a:solidFill>
                <a:schemeClr val="tx1"/>
              </a:solidFill>
            </a:endParaRPr>
          </a:p>
        </p:txBody>
      </p:sp>
      <p:graphicFrame>
        <p:nvGraphicFramePr>
          <p:cNvPr id="81188" name="Group 292"/>
          <p:cNvGraphicFramePr>
            <a:graphicFrameLocks noGrp="1"/>
          </p:cNvGraphicFramePr>
          <p:nvPr>
            <p:ph sz="half" idx="2"/>
            <p:extLst>
              <p:ext uri="{D42A27DB-BD31-4B8C-83A1-F6EECF244321}">
                <p14:modId xmlns:p14="http://schemas.microsoft.com/office/powerpoint/2010/main" val="50683828"/>
              </p:ext>
            </p:extLst>
          </p:nvPr>
        </p:nvGraphicFramePr>
        <p:xfrm>
          <a:off x="685801" y="1671320"/>
          <a:ext cx="8077200" cy="2156572"/>
        </p:xfrm>
        <a:graphic>
          <a:graphicData uri="http://schemas.openxmlformats.org/drawingml/2006/table">
            <a:tbl>
              <a:tblPr/>
              <a:tblGrid>
                <a:gridCol w="685799">
                  <a:extLst>
                    <a:ext uri="{9D8B030D-6E8A-4147-A177-3AD203B41FA5}">
                      <a16:colId xmlns:a16="http://schemas.microsoft.com/office/drawing/2014/main" val="20000"/>
                    </a:ext>
                  </a:extLst>
                </a:gridCol>
                <a:gridCol w="6858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685800">
                  <a:extLst>
                    <a:ext uri="{9D8B030D-6E8A-4147-A177-3AD203B41FA5}">
                      <a16:colId xmlns:a16="http://schemas.microsoft.com/office/drawing/2014/main" val="20004"/>
                    </a:ext>
                  </a:extLst>
                </a:gridCol>
                <a:gridCol w="685800">
                  <a:extLst>
                    <a:ext uri="{9D8B030D-6E8A-4147-A177-3AD203B41FA5}">
                      <a16:colId xmlns:a16="http://schemas.microsoft.com/office/drawing/2014/main" val="20005"/>
                    </a:ext>
                  </a:extLst>
                </a:gridCol>
                <a:gridCol w="564218">
                  <a:extLst>
                    <a:ext uri="{9D8B030D-6E8A-4147-A177-3AD203B41FA5}">
                      <a16:colId xmlns:a16="http://schemas.microsoft.com/office/drawing/2014/main" val="20006"/>
                    </a:ext>
                  </a:extLst>
                </a:gridCol>
                <a:gridCol w="691248">
                  <a:extLst>
                    <a:ext uri="{9D8B030D-6E8A-4147-A177-3AD203B41FA5}">
                      <a16:colId xmlns:a16="http://schemas.microsoft.com/office/drawing/2014/main" val="20007"/>
                    </a:ext>
                  </a:extLst>
                </a:gridCol>
                <a:gridCol w="692897">
                  <a:extLst>
                    <a:ext uri="{9D8B030D-6E8A-4147-A177-3AD203B41FA5}">
                      <a16:colId xmlns:a16="http://schemas.microsoft.com/office/drawing/2014/main" val="20008"/>
                    </a:ext>
                  </a:extLst>
                </a:gridCol>
                <a:gridCol w="691247">
                  <a:extLst>
                    <a:ext uri="{9D8B030D-6E8A-4147-A177-3AD203B41FA5}">
                      <a16:colId xmlns:a16="http://schemas.microsoft.com/office/drawing/2014/main" val="20009"/>
                    </a:ext>
                  </a:extLst>
                </a:gridCol>
                <a:gridCol w="757237">
                  <a:extLst>
                    <a:ext uri="{9D8B030D-6E8A-4147-A177-3AD203B41FA5}">
                      <a16:colId xmlns:a16="http://schemas.microsoft.com/office/drawing/2014/main" val="20010"/>
                    </a:ext>
                  </a:extLst>
                </a:gridCol>
                <a:gridCol w="641754">
                  <a:extLst>
                    <a:ext uri="{9D8B030D-6E8A-4147-A177-3AD203B41FA5}">
                      <a16:colId xmlns:a16="http://schemas.microsoft.com/office/drawing/2014/main" val="20011"/>
                    </a:ext>
                  </a:extLst>
                </a:gridCol>
              </a:tblGrid>
              <a:tr h="358028">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2017</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127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en-US" sz="1200" b="1" i="0" u="none" strike="noStrike" cap="none" normalizeH="0" baseline="0" dirty="0">
                        <a:ln>
                          <a:noFill/>
                        </a:ln>
                        <a:solidFill>
                          <a:schemeClr val="tx2"/>
                        </a:solidFill>
                        <a:effectLst/>
                        <a:latin typeface="Arial" charset="0"/>
                        <a:cs typeface="Arial"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2017</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2017</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2017</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699372">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JAN</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000CC"/>
                      </a:solidFill>
                      <a:prstDash val="solid"/>
                      <a:round/>
                      <a:headEnd type="none" w="med" len="med"/>
                      <a:tailEnd type="none" w="med" len="med"/>
                    </a:lnL>
                    <a:lnR w="12700" cap="flat" cmpd="sng" algn="ctr">
                      <a:solidFill>
                        <a:srgbClr val="33A1CD"/>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FEB</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A1CD"/>
                      </a:solidFill>
                      <a:prstDash val="solid"/>
                      <a:round/>
                      <a:headEnd type="none" w="med" len="med"/>
                      <a:tailEnd type="none" w="med" len="med"/>
                    </a:lnL>
                    <a:lnR w="12700" cap="flat" cmpd="sng" algn="ctr">
                      <a:solidFill>
                        <a:srgbClr val="33A1CD"/>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MAR</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A1CD"/>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APR</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MAY</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JUN</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JUL</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33CCFF"/>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AUG</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CCFF"/>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SEP</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OCT</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NOV</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DEC</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extLst>
                  <a:ext uri="{0D108BD9-81ED-4DB2-BD59-A6C34878D82A}">
                    <a16:rowId xmlns:a16="http://schemas.microsoft.com/office/drawing/2014/main" val="10001"/>
                  </a:ext>
                </a:extLst>
              </a:tr>
            </a:tbl>
          </a:graphicData>
        </a:graphic>
      </p:graphicFrame>
      <p:sp>
        <p:nvSpPr>
          <p:cNvPr id="41" name="Slide Number Placeholder 5"/>
          <p:cNvSpPr>
            <a:spLocks noGrp="1"/>
          </p:cNvSpPr>
          <p:nvPr>
            <p:ph type="sldNum" sz="quarter" idx="11"/>
          </p:nvPr>
        </p:nvSpPr>
        <p:spPr>
          <a:xfrm>
            <a:off x="8280400" y="6400800"/>
            <a:ext cx="381000" cy="228600"/>
          </a:xfrm>
        </p:spPr>
        <p:txBody>
          <a:bodyPr/>
          <a:lstStyle/>
          <a:p>
            <a:fld id="{AC164190-A88C-41F6-9E0D-8E782ACAFBFE}" type="slidenum">
              <a:rPr lang="en-US" altLang="en-US"/>
              <a:pPr/>
              <a:t>4</a:t>
            </a:fld>
            <a:endParaRPr lang="en-US" altLang="en-US" dirty="0"/>
          </a:p>
        </p:txBody>
      </p:sp>
      <p:graphicFrame>
        <p:nvGraphicFramePr>
          <p:cNvPr id="10" name="Group 292"/>
          <p:cNvGraphicFramePr>
            <a:graphicFrameLocks/>
          </p:cNvGraphicFramePr>
          <p:nvPr>
            <p:extLst>
              <p:ext uri="{D42A27DB-BD31-4B8C-83A1-F6EECF244321}">
                <p14:modId xmlns:p14="http://schemas.microsoft.com/office/powerpoint/2010/main" val="1291961675"/>
              </p:ext>
            </p:extLst>
          </p:nvPr>
        </p:nvGraphicFramePr>
        <p:xfrm>
          <a:off x="685799" y="4033520"/>
          <a:ext cx="8077201" cy="2057400"/>
        </p:xfrm>
        <a:graphic>
          <a:graphicData uri="http://schemas.openxmlformats.org/drawingml/2006/table">
            <a:tbl>
              <a:tblPr/>
              <a:tblGrid>
                <a:gridCol w="671498">
                  <a:extLst>
                    <a:ext uri="{9D8B030D-6E8A-4147-A177-3AD203B41FA5}">
                      <a16:colId xmlns:a16="http://schemas.microsoft.com/office/drawing/2014/main" val="20000"/>
                    </a:ext>
                  </a:extLst>
                </a:gridCol>
                <a:gridCol w="671497">
                  <a:extLst>
                    <a:ext uri="{9D8B030D-6E8A-4147-A177-3AD203B41FA5}">
                      <a16:colId xmlns:a16="http://schemas.microsoft.com/office/drawing/2014/main" val="20001"/>
                    </a:ext>
                  </a:extLst>
                </a:gridCol>
                <a:gridCol w="673100">
                  <a:extLst>
                    <a:ext uri="{9D8B030D-6E8A-4147-A177-3AD203B41FA5}">
                      <a16:colId xmlns:a16="http://schemas.microsoft.com/office/drawing/2014/main" val="20002"/>
                    </a:ext>
                  </a:extLst>
                </a:gridCol>
                <a:gridCol w="671498">
                  <a:extLst>
                    <a:ext uri="{9D8B030D-6E8A-4147-A177-3AD203B41FA5}">
                      <a16:colId xmlns:a16="http://schemas.microsoft.com/office/drawing/2014/main" val="20003"/>
                    </a:ext>
                  </a:extLst>
                </a:gridCol>
                <a:gridCol w="671497">
                  <a:extLst>
                    <a:ext uri="{9D8B030D-6E8A-4147-A177-3AD203B41FA5}">
                      <a16:colId xmlns:a16="http://schemas.microsoft.com/office/drawing/2014/main" val="20004"/>
                    </a:ext>
                  </a:extLst>
                </a:gridCol>
                <a:gridCol w="671498">
                  <a:extLst>
                    <a:ext uri="{9D8B030D-6E8A-4147-A177-3AD203B41FA5}">
                      <a16:colId xmlns:a16="http://schemas.microsoft.com/office/drawing/2014/main" val="20005"/>
                    </a:ext>
                  </a:extLst>
                </a:gridCol>
                <a:gridCol w="671497">
                  <a:extLst>
                    <a:ext uri="{9D8B030D-6E8A-4147-A177-3AD203B41FA5}">
                      <a16:colId xmlns:a16="http://schemas.microsoft.com/office/drawing/2014/main" val="20006"/>
                    </a:ext>
                  </a:extLst>
                </a:gridCol>
                <a:gridCol w="671498">
                  <a:extLst>
                    <a:ext uri="{9D8B030D-6E8A-4147-A177-3AD203B41FA5}">
                      <a16:colId xmlns:a16="http://schemas.microsoft.com/office/drawing/2014/main" val="20007"/>
                    </a:ext>
                  </a:extLst>
                </a:gridCol>
                <a:gridCol w="673100">
                  <a:extLst>
                    <a:ext uri="{9D8B030D-6E8A-4147-A177-3AD203B41FA5}">
                      <a16:colId xmlns:a16="http://schemas.microsoft.com/office/drawing/2014/main" val="20008"/>
                    </a:ext>
                  </a:extLst>
                </a:gridCol>
                <a:gridCol w="671497">
                  <a:extLst>
                    <a:ext uri="{9D8B030D-6E8A-4147-A177-3AD203B41FA5}">
                      <a16:colId xmlns:a16="http://schemas.microsoft.com/office/drawing/2014/main" val="20009"/>
                    </a:ext>
                  </a:extLst>
                </a:gridCol>
                <a:gridCol w="735603">
                  <a:extLst>
                    <a:ext uri="{9D8B030D-6E8A-4147-A177-3AD203B41FA5}">
                      <a16:colId xmlns:a16="http://schemas.microsoft.com/office/drawing/2014/main" val="20010"/>
                    </a:ext>
                  </a:extLst>
                </a:gridCol>
                <a:gridCol w="623418">
                  <a:extLst>
                    <a:ext uri="{9D8B030D-6E8A-4147-A177-3AD203B41FA5}">
                      <a16:colId xmlns:a16="http://schemas.microsoft.com/office/drawing/2014/main" val="20011"/>
                    </a:ext>
                  </a:extLst>
                </a:gridCol>
              </a:tblGrid>
              <a:tr h="358028">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2018</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127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2018</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2018</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2018</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699372">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JAN</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000CC"/>
                      </a:solidFill>
                      <a:prstDash val="solid"/>
                      <a:round/>
                      <a:headEnd type="none" w="med" len="med"/>
                      <a:tailEnd type="none" w="med" len="med"/>
                    </a:lnL>
                    <a:lnR w="12700" cap="flat" cmpd="sng" algn="ctr">
                      <a:solidFill>
                        <a:srgbClr val="33A1CD"/>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FEB</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A1CD"/>
                      </a:solidFill>
                      <a:prstDash val="solid"/>
                      <a:round/>
                      <a:headEnd type="none" w="med" len="med"/>
                      <a:tailEnd type="none" w="med" len="med"/>
                    </a:lnL>
                    <a:lnR w="12700" cap="flat" cmpd="sng" algn="ctr">
                      <a:solidFill>
                        <a:srgbClr val="33A1CD"/>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MAR</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A1CD"/>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APR</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MAY</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JUN</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JUL</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33CCFF"/>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AUG</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CCFF"/>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SEP</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OCT</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NOV</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DEC</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45014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6234" y="0"/>
            <a:ext cx="7940566" cy="1219200"/>
          </a:xfrm>
        </p:spPr>
        <p:txBody>
          <a:bodyPr/>
          <a:lstStyle/>
          <a:p>
            <a:r>
              <a:rPr lang="en-US" altLang="en-US" sz="3600" dirty="0">
                <a:latin typeface="+mj-lt"/>
              </a:rPr>
              <a:t>WIOA Performance Indicators</a:t>
            </a:r>
            <a:endParaRPr lang="en-US" sz="3600" dirty="0">
              <a:latin typeface="+mj-lt"/>
            </a:endParaRPr>
          </a:p>
        </p:txBody>
      </p:sp>
      <p:sp>
        <p:nvSpPr>
          <p:cNvPr id="3" name="Content Placeholder 2"/>
          <p:cNvSpPr>
            <a:spLocks noGrp="1"/>
          </p:cNvSpPr>
          <p:nvPr>
            <p:ph idx="1"/>
          </p:nvPr>
        </p:nvSpPr>
        <p:spPr>
          <a:xfrm>
            <a:off x="457200" y="1371600"/>
            <a:ext cx="8229600" cy="4754563"/>
          </a:xfrm>
        </p:spPr>
        <p:txBody>
          <a:bodyPr>
            <a:normAutofit lnSpcReduction="10000"/>
          </a:bodyPr>
          <a:lstStyle/>
          <a:p>
            <a:pPr marL="0" indent="0">
              <a:buNone/>
            </a:pPr>
            <a:r>
              <a:rPr lang="en-US" b="1" dirty="0"/>
              <a:t>In Employment [or Education or Training] during the 2</a:t>
            </a:r>
            <a:r>
              <a:rPr lang="en-US" b="1" baseline="30000" dirty="0"/>
              <a:t>nd</a:t>
            </a:r>
            <a:r>
              <a:rPr lang="en-US" b="1" dirty="0"/>
              <a:t> Quarter After Exit:</a:t>
            </a:r>
            <a:endParaRPr lang="en-US" dirty="0"/>
          </a:p>
          <a:p>
            <a:pPr marL="457200" lvl="1" indent="0">
              <a:lnSpc>
                <a:spcPct val="115000"/>
              </a:lnSpc>
              <a:spcBef>
                <a:spcPts val="0"/>
              </a:spcBef>
              <a:spcAft>
                <a:spcPts val="0"/>
              </a:spcAft>
              <a:buNone/>
            </a:pPr>
            <a:r>
              <a:rPr lang="en-US" sz="1800" dirty="0"/>
              <a:t>Number of participants who exited during the reporting period who are employed, in education*, or in occupational skills training during the second quarter after exit. </a:t>
            </a:r>
          </a:p>
          <a:p>
            <a:pPr marL="457200" lvl="1" indent="0">
              <a:lnSpc>
                <a:spcPct val="115000"/>
              </a:lnSpc>
              <a:spcBef>
                <a:spcPts val="0"/>
              </a:spcBef>
              <a:spcAft>
                <a:spcPts val="0"/>
              </a:spcAft>
              <a:buNone/>
            </a:pPr>
            <a:endParaRPr lang="en-US" sz="1800" dirty="0"/>
          </a:p>
          <a:p>
            <a:pPr marL="457200" lvl="1" indent="0">
              <a:lnSpc>
                <a:spcPct val="115000"/>
              </a:lnSpc>
              <a:spcBef>
                <a:spcPts val="0"/>
              </a:spcBef>
              <a:spcAft>
                <a:spcPts val="0"/>
              </a:spcAft>
              <a:buNone/>
            </a:pPr>
            <a:endParaRPr lang="en-US" sz="1800" dirty="0">
              <a:ea typeface="Calibri"/>
              <a:cs typeface="Times New Roman"/>
            </a:endParaRPr>
          </a:p>
          <a:p>
            <a:pPr marL="457200" lvl="1" indent="0">
              <a:lnSpc>
                <a:spcPct val="115000"/>
              </a:lnSpc>
              <a:spcBef>
                <a:spcPts val="0"/>
              </a:spcBef>
              <a:spcAft>
                <a:spcPts val="0"/>
              </a:spcAft>
              <a:buNone/>
            </a:pPr>
            <a:r>
              <a:rPr lang="en-US" sz="1800" dirty="0">
                <a:ea typeface="Calibri"/>
                <a:cs typeface="Times New Roman"/>
              </a:rPr>
              <a:t>Tracking/Reporting:</a:t>
            </a:r>
          </a:p>
          <a:p>
            <a:pPr marL="457200" lvl="1" indent="0">
              <a:lnSpc>
                <a:spcPct val="115000"/>
              </a:lnSpc>
              <a:spcBef>
                <a:spcPts val="0"/>
              </a:spcBef>
              <a:spcAft>
                <a:spcPts val="0"/>
              </a:spcAft>
              <a:buNone/>
            </a:pPr>
            <a:r>
              <a:rPr lang="en-US" sz="1800" dirty="0">
                <a:ea typeface="Calibri"/>
                <a:cs typeface="Times New Roman"/>
              </a:rPr>
              <a:t>Primarily Wage records from UI database</a:t>
            </a:r>
            <a:endParaRPr lang="en-US" sz="1800" i="1" dirty="0">
              <a:ea typeface="Calibri"/>
              <a:cs typeface="Times New Roman"/>
            </a:endParaRPr>
          </a:p>
          <a:p>
            <a:pPr marL="457200" lvl="1" indent="0">
              <a:lnSpc>
                <a:spcPct val="115000"/>
              </a:lnSpc>
              <a:spcBef>
                <a:spcPts val="0"/>
              </a:spcBef>
              <a:spcAft>
                <a:spcPts val="0"/>
              </a:spcAft>
              <a:buNone/>
            </a:pPr>
            <a:r>
              <a:rPr lang="en-US" sz="1800" dirty="0">
                <a:solidFill>
                  <a:srgbClr val="C00000"/>
                </a:solidFill>
                <a:ea typeface="Calibri"/>
                <a:cs typeface="Times New Roman"/>
              </a:rPr>
              <a:t>Employment follow-up services from employment tab with </a:t>
            </a:r>
            <a:r>
              <a:rPr lang="en-US" sz="1800" b="1" i="1" dirty="0">
                <a:solidFill>
                  <a:srgbClr val="C00000"/>
                </a:solidFill>
                <a:ea typeface="Calibri"/>
                <a:cs typeface="Times New Roman"/>
              </a:rPr>
              <a:t>verified wage!</a:t>
            </a:r>
            <a:r>
              <a:rPr lang="en-US" sz="1800" dirty="0">
                <a:solidFill>
                  <a:srgbClr val="C00000"/>
                </a:solidFill>
                <a:ea typeface="Calibri"/>
                <a:cs typeface="Times New Roman"/>
              </a:rPr>
              <a:t> </a:t>
            </a:r>
            <a:r>
              <a:rPr lang="en-US" sz="1800" dirty="0">
                <a:ea typeface="Calibri"/>
                <a:cs typeface="Times New Roman"/>
              </a:rPr>
              <a:t>Retention services from general tab (for </a:t>
            </a:r>
            <a:r>
              <a:rPr lang="en-US" sz="1800" i="1" dirty="0">
                <a:ea typeface="Calibri"/>
                <a:cs typeface="Times New Roman"/>
              </a:rPr>
              <a:t>Education</a:t>
            </a:r>
            <a:r>
              <a:rPr lang="en-US" sz="1800" dirty="0">
                <a:ea typeface="Calibri"/>
                <a:cs typeface="Times New Roman"/>
              </a:rPr>
              <a:t> outcome).</a:t>
            </a:r>
            <a:endParaRPr lang="en-US" dirty="0">
              <a:ea typeface="Calibri"/>
              <a:cs typeface="Times New Roman"/>
            </a:endParaRPr>
          </a:p>
          <a:p>
            <a:endParaRPr lang="en-US" dirty="0"/>
          </a:p>
          <a:p>
            <a:pPr marL="0" indent="0">
              <a:buNone/>
            </a:pPr>
            <a:r>
              <a:rPr lang="en-US" sz="1800" dirty="0">
                <a:solidFill>
                  <a:schemeClr val="tx1"/>
                </a:solidFill>
                <a:ea typeface="Calibri"/>
                <a:cs typeface="Times New Roman"/>
              </a:rPr>
              <a:t>* </a:t>
            </a:r>
            <a:r>
              <a:rPr lang="en-US" sz="1800" dirty="0">
                <a:solidFill>
                  <a:srgbClr val="0000FF"/>
                </a:solidFill>
                <a:ea typeface="Calibri"/>
                <a:cs typeface="Times New Roman"/>
              </a:rPr>
              <a:t>Includes those in secondary school</a:t>
            </a: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5</a:t>
            </a:fld>
            <a:endParaRPr lang="en-US" dirty="0"/>
          </a:p>
        </p:txBody>
      </p:sp>
    </p:spTree>
    <p:extLst>
      <p:ext uri="{BB962C8B-B14F-4D97-AF65-F5344CB8AC3E}">
        <p14:creationId xmlns:p14="http://schemas.microsoft.com/office/powerpoint/2010/main" val="3218971422"/>
      </p:ext>
    </p:extLst>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856917" y="3749583"/>
            <a:ext cx="7189786" cy="2476380"/>
          </a:xfrm>
          <a:prstGeom prst="rect">
            <a:avLst/>
          </a:prstGeom>
        </p:spPr>
      </p:pic>
      <p:pic>
        <p:nvPicPr>
          <p:cNvPr id="103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17853" y="5380655"/>
            <a:ext cx="2228850" cy="8453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777766" y="228600"/>
            <a:ext cx="7909034" cy="685800"/>
          </a:xfrm>
        </p:spPr>
        <p:txBody>
          <a:bodyPr/>
          <a:lstStyle/>
          <a:p>
            <a:r>
              <a:rPr lang="en-US" altLang="en-US" sz="3600" dirty="0">
                <a:latin typeface="+mj-lt"/>
              </a:rPr>
              <a:t>WIOA Performance Indicators</a:t>
            </a:r>
            <a:endParaRPr lang="en-US" sz="3600" dirty="0">
              <a:latin typeface="+mj-lt"/>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6</a:t>
            </a:fld>
            <a:endParaRPr lang="en-US" dirty="0"/>
          </a:p>
        </p:txBody>
      </p:sp>
      <p:sp>
        <p:nvSpPr>
          <p:cNvPr id="11" name="TextBox 10"/>
          <p:cNvSpPr txBox="1"/>
          <p:nvPr/>
        </p:nvSpPr>
        <p:spPr>
          <a:xfrm>
            <a:off x="685800" y="779076"/>
            <a:ext cx="8077200" cy="369332"/>
          </a:xfrm>
          <a:prstGeom prst="rect">
            <a:avLst/>
          </a:prstGeom>
          <a:noFill/>
        </p:spPr>
        <p:txBody>
          <a:bodyPr wrap="square" rtlCol="0">
            <a:spAutoFit/>
          </a:bodyPr>
          <a:lstStyle/>
          <a:p>
            <a:r>
              <a:rPr lang="en-US" b="1" dirty="0"/>
              <a:t>In Employment, Education, or Training during the 2</a:t>
            </a:r>
            <a:r>
              <a:rPr lang="en-US" b="1" baseline="30000" dirty="0"/>
              <a:t>nd</a:t>
            </a:r>
            <a:r>
              <a:rPr lang="en-US" b="1" dirty="0"/>
              <a:t> Quarter After Exit:</a:t>
            </a:r>
            <a:endParaRPr lang="en-US" dirty="0"/>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6916" y="1282609"/>
            <a:ext cx="7189787" cy="2285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07407096"/>
      </p:ext>
    </p:extLst>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r>
              <a:rPr lang="en-US" altLang="en-US" sz="3600" dirty="0">
                <a:latin typeface="+mj-lt"/>
              </a:rPr>
              <a:t>WIOA Performance Indicators</a:t>
            </a:r>
            <a:endParaRPr lang="en-US" sz="3600" dirty="0">
              <a:latin typeface="+mj-lt"/>
            </a:endParaRPr>
          </a:p>
        </p:txBody>
      </p:sp>
      <p:sp>
        <p:nvSpPr>
          <p:cNvPr id="3" name="Content Placeholder 2"/>
          <p:cNvSpPr>
            <a:spLocks noGrp="1"/>
          </p:cNvSpPr>
          <p:nvPr>
            <p:ph idx="1"/>
          </p:nvPr>
        </p:nvSpPr>
        <p:spPr>
          <a:xfrm>
            <a:off x="457200" y="1371600"/>
            <a:ext cx="8229600" cy="4754563"/>
          </a:xfrm>
        </p:spPr>
        <p:txBody>
          <a:bodyPr>
            <a:normAutofit lnSpcReduction="10000"/>
          </a:bodyPr>
          <a:lstStyle/>
          <a:p>
            <a:pPr marL="0" indent="0">
              <a:buNone/>
            </a:pPr>
            <a:r>
              <a:rPr lang="en-US" b="1" dirty="0"/>
              <a:t>In Employment [or Education or Training] during the 4</a:t>
            </a:r>
            <a:r>
              <a:rPr lang="en-US" b="1" baseline="30000" dirty="0"/>
              <a:t>th</a:t>
            </a:r>
            <a:r>
              <a:rPr lang="en-US" b="1" dirty="0"/>
              <a:t> Quarter After Exit:</a:t>
            </a:r>
            <a:endParaRPr lang="en-US" dirty="0"/>
          </a:p>
          <a:p>
            <a:pPr marL="457200" lvl="1" indent="0">
              <a:lnSpc>
                <a:spcPct val="115000"/>
              </a:lnSpc>
              <a:spcBef>
                <a:spcPts val="0"/>
              </a:spcBef>
              <a:spcAft>
                <a:spcPts val="0"/>
              </a:spcAft>
              <a:buNone/>
            </a:pPr>
            <a:r>
              <a:rPr lang="en-US" sz="1800" dirty="0"/>
              <a:t>Number of participants who exited during the reporting period who are employed, in education*, or in occupational skills training during the fourth quarter after exit. </a:t>
            </a:r>
          </a:p>
          <a:p>
            <a:pPr marL="457200" lvl="1" indent="0">
              <a:lnSpc>
                <a:spcPct val="115000"/>
              </a:lnSpc>
              <a:spcBef>
                <a:spcPts val="0"/>
              </a:spcBef>
              <a:spcAft>
                <a:spcPts val="0"/>
              </a:spcAft>
              <a:buNone/>
            </a:pPr>
            <a:endParaRPr lang="en-US" sz="1800" dirty="0"/>
          </a:p>
          <a:p>
            <a:pPr marL="457200" lvl="1" indent="0">
              <a:lnSpc>
                <a:spcPct val="115000"/>
              </a:lnSpc>
              <a:spcBef>
                <a:spcPts val="0"/>
              </a:spcBef>
              <a:spcAft>
                <a:spcPts val="0"/>
              </a:spcAft>
              <a:buNone/>
            </a:pPr>
            <a:endParaRPr lang="en-US" sz="1800" dirty="0">
              <a:ea typeface="Calibri"/>
              <a:cs typeface="Times New Roman"/>
            </a:endParaRPr>
          </a:p>
          <a:p>
            <a:pPr marL="457200" lvl="1" indent="0">
              <a:lnSpc>
                <a:spcPct val="115000"/>
              </a:lnSpc>
              <a:spcBef>
                <a:spcPts val="0"/>
              </a:spcBef>
              <a:spcAft>
                <a:spcPts val="0"/>
              </a:spcAft>
              <a:buNone/>
            </a:pPr>
            <a:r>
              <a:rPr lang="en-US" sz="1800" dirty="0">
                <a:ea typeface="Calibri"/>
                <a:cs typeface="Times New Roman"/>
              </a:rPr>
              <a:t>Tracking/Reporting:</a:t>
            </a:r>
          </a:p>
          <a:p>
            <a:pPr marL="457200" lvl="1" indent="0">
              <a:lnSpc>
                <a:spcPct val="115000"/>
              </a:lnSpc>
              <a:spcBef>
                <a:spcPts val="0"/>
              </a:spcBef>
              <a:spcAft>
                <a:spcPts val="0"/>
              </a:spcAft>
              <a:buNone/>
            </a:pPr>
            <a:r>
              <a:rPr lang="en-US" sz="1800" dirty="0">
                <a:ea typeface="Calibri"/>
                <a:cs typeface="Times New Roman"/>
              </a:rPr>
              <a:t>Wage records from UI </a:t>
            </a:r>
            <a:r>
              <a:rPr lang="en-US" sz="1800">
                <a:ea typeface="Calibri"/>
                <a:cs typeface="Times New Roman"/>
              </a:rPr>
              <a:t>database </a:t>
            </a:r>
          </a:p>
          <a:p>
            <a:pPr marL="457200" lvl="1" indent="0">
              <a:lnSpc>
                <a:spcPct val="115000"/>
              </a:lnSpc>
              <a:spcBef>
                <a:spcPts val="0"/>
              </a:spcBef>
              <a:spcAft>
                <a:spcPts val="0"/>
              </a:spcAft>
              <a:buNone/>
            </a:pPr>
            <a:r>
              <a:rPr lang="en-US" sz="1800">
                <a:solidFill>
                  <a:srgbClr val="C00000"/>
                </a:solidFill>
                <a:ea typeface="Calibri"/>
                <a:cs typeface="Times New Roman"/>
              </a:rPr>
              <a:t>Employment </a:t>
            </a:r>
            <a:r>
              <a:rPr lang="en-US" sz="1800" dirty="0">
                <a:solidFill>
                  <a:srgbClr val="C00000"/>
                </a:solidFill>
                <a:ea typeface="Calibri"/>
                <a:cs typeface="Times New Roman"/>
              </a:rPr>
              <a:t>follow-up services from employment tab with </a:t>
            </a:r>
            <a:r>
              <a:rPr lang="en-US" sz="1800" b="1" i="1" dirty="0">
                <a:solidFill>
                  <a:srgbClr val="C00000"/>
                </a:solidFill>
                <a:ea typeface="Calibri"/>
                <a:cs typeface="Times New Roman"/>
              </a:rPr>
              <a:t>verified wage!</a:t>
            </a:r>
            <a:r>
              <a:rPr lang="en-US" sz="1800" dirty="0">
                <a:solidFill>
                  <a:srgbClr val="C00000"/>
                </a:solidFill>
                <a:ea typeface="Calibri"/>
                <a:cs typeface="Times New Roman"/>
              </a:rPr>
              <a:t> </a:t>
            </a:r>
            <a:r>
              <a:rPr lang="en-US" sz="1800" dirty="0">
                <a:ea typeface="Calibri"/>
                <a:cs typeface="Times New Roman"/>
              </a:rPr>
              <a:t>Retention services from general tab (for </a:t>
            </a:r>
            <a:r>
              <a:rPr lang="en-US" sz="1800" i="1" dirty="0">
                <a:ea typeface="Calibri"/>
                <a:cs typeface="Times New Roman"/>
              </a:rPr>
              <a:t>Education</a:t>
            </a:r>
            <a:r>
              <a:rPr lang="en-US" sz="1800" dirty="0">
                <a:ea typeface="Calibri"/>
                <a:cs typeface="Times New Roman"/>
              </a:rPr>
              <a:t> outcome).</a:t>
            </a:r>
          </a:p>
          <a:p>
            <a:endParaRPr lang="en-US" dirty="0"/>
          </a:p>
          <a:p>
            <a:pPr marL="0" indent="0">
              <a:buNone/>
            </a:pPr>
            <a:r>
              <a:rPr lang="en-US" sz="1800" dirty="0">
                <a:solidFill>
                  <a:schemeClr val="tx1"/>
                </a:solidFill>
                <a:ea typeface="Calibri"/>
                <a:cs typeface="Times New Roman"/>
              </a:rPr>
              <a:t>* </a:t>
            </a:r>
            <a:r>
              <a:rPr lang="en-US" sz="1800" dirty="0">
                <a:solidFill>
                  <a:srgbClr val="0000FF"/>
                </a:solidFill>
                <a:ea typeface="Calibri"/>
                <a:cs typeface="Times New Roman"/>
              </a:rPr>
              <a:t>Includes those in secondary school</a:t>
            </a: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7</a:t>
            </a:fld>
            <a:endParaRPr lang="en-US" dirty="0"/>
          </a:p>
        </p:txBody>
      </p:sp>
    </p:spTree>
    <p:extLst>
      <p:ext uri="{BB962C8B-B14F-4D97-AF65-F5344CB8AC3E}">
        <p14:creationId xmlns:p14="http://schemas.microsoft.com/office/powerpoint/2010/main" val="3639551199"/>
      </p:ext>
    </p:extLst>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8</a:t>
            </a:fld>
            <a:endParaRPr lang="en-US" dirty="0"/>
          </a:p>
        </p:txBody>
      </p:sp>
      <p:sp>
        <p:nvSpPr>
          <p:cNvPr id="9" name="TextBox 8"/>
          <p:cNvSpPr txBox="1"/>
          <p:nvPr/>
        </p:nvSpPr>
        <p:spPr>
          <a:xfrm>
            <a:off x="533400" y="1148408"/>
            <a:ext cx="8077200" cy="369332"/>
          </a:xfrm>
          <a:prstGeom prst="rect">
            <a:avLst/>
          </a:prstGeom>
          <a:noFill/>
        </p:spPr>
        <p:txBody>
          <a:bodyPr wrap="square" rtlCol="0">
            <a:spAutoFit/>
          </a:bodyPr>
          <a:lstStyle/>
          <a:p>
            <a:r>
              <a:rPr lang="en-US" b="1" dirty="0"/>
              <a:t>In Employment, Education, or Training during the 4</a:t>
            </a:r>
            <a:r>
              <a:rPr lang="en-US" b="1" baseline="30000" dirty="0"/>
              <a:t>th</a:t>
            </a:r>
            <a:r>
              <a:rPr lang="en-US" b="1" dirty="0"/>
              <a:t> Quarter After Exit:</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67" y="1613040"/>
            <a:ext cx="7151687" cy="21169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Picture 2"/>
          <p:cNvPicPr>
            <a:picLocks noChangeAspect="1"/>
          </p:cNvPicPr>
          <p:nvPr/>
        </p:nvPicPr>
        <p:blipFill>
          <a:blip r:embed="rId3"/>
          <a:stretch>
            <a:fillRect/>
          </a:stretch>
        </p:blipFill>
        <p:spPr>
          <a:xfrm>
            <a:off x="903767" y="4006921"/>
            <a:ext cx="7151687" cy="2100708"/>
          </a:xfrm>
          <a:prstGeom prst="rect">
            <a:avLst/>
          </a:prstGeom>
        </p:spPr>
      </p:pic>
    </p:spTree>
    <p:extLst>
      <p:ext uri="{BB962C8B-B14F-4D97-AF65-F5344CB8AC3E}">
        <p14:creationId xmlns:p14="http://schemas.microsoft.com/office/powerpoint/2010/main" val="350492537"/>
      </p:ext>
    </p:extLst>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3" name="Content Placeholder 2"/>
          <p:cNvSpPr>
            <a:spLocks noGrp="1"/>
          </p:cNvSpPr>
          <p:nvPr>
            <p:ph idx="1"/>
          </p:nvPr>
        </p:nvSpPr>
        <p:spPr>
          <a:xfrm>
            <a:off x="457200" y="1219200"/>
            <a:ext cx="8229600" cy="4906963"/>
          </a:xfrm>
        </p:spPr>
        <p:txBody>
          <a:bodyPr/>
          <a:lstStyle/>
          <a:p>
            <a:pPr marL="0" indent="0">
              <a:buNone/>
            </a:pPr>
            <a:r>
              <a:rPr lang="en-US" b="1" dirty="0"/>
              <a:t>Median Wages 2nd Quarter After Exit:</a:t>
            </a:r>
          </a:p>
          <a:p>
            <a:pPr marL="457200" lvl="1" indent="0">
              <a:lnSpc>
                <a:spcPct val="115000"/>
              </a:lnSpc>
              <a:spcBef>
                <a:spcPts val="0"/>
              </a:spcBef>
              <a:spcAft>
                <a:spcPts val="0"/>
              </a:spcAft>
              <a:buNone/>
            </a:pPr>
            <a:r>
              <a:rPr lang="en-US" sz="1800" dirty="0"/>
              <a:t>The median wage of those exiters employed in the 2</a:t>
            </a:r>
            <a:r>
              <a:rPr lang="en-US" sz="1800" baseline="30000" dirty="0"/>
              <a:t>nd</a:t>
            </a:r>
            <a:r>
              <a:rPr lang="en-US" sz="1800" dirty="0"/>
              <a:t> quarter after exit.</a:t>
            </a:r>
          </a:p>
          <a:p>
            <a:pPr marL="457200" lvl="1" indent="0">
              <a:lnSpc>
                <a:spcPct val="115000"/>
              </a:lnSpc>
              <a:spcBef>
                <a:spcPts val="0"/>
              </a:spcBef>
              <a:spcAft>
                <a:spcPts val="0"/>
              </a:spcAft>
              <a:buNone/>
            </a:pPr>
            <a:endParaRPr lang="en-US" sz="1800" dirty="0"/>
          </a:p>
          <a:p>
            <a:pPr lvl="1">
              <a:lnSpc>
                <a:spcPct val="115000"/>
              </a:lnSpc>
              <a:spcBef>
                <a:spcPts val="0"/>
              </a:spcBef>
              <a:spcAft>
                <a:spcPts val="0"/>
              </a:spcAft>
            </a:pPr>
            <a:endParaRPr lang="en-US" sz="1800" dirty="0">
              <a:ea typeface="Calibri"/>
              <a:cs typeface="Times New Roman"/>
            </a:endParaRPr>
          </a:p>
          <a:p>
            <a:pPr marL="457200" lvl="1" indent="0">
              <a:lnSpc>
                <a:spcPct val="115000"/>
              </a:lnSpc>
              <a:spcBef>
                <a:spcPts val="0"/>
              </a:spcBef>
              <a:spcAft>
                <a:spcPts val="0"/>
              </a:spcAft>
              <a:buNone/>
            </a:pPr>
            <a:r>
              <a:rPr lang="en-US" sz="1800" dirty="0">
                <a:ea typeface="Calibri"/>
                <a:cs typeface="Times New Roman"/>
              </a:rPr>
              <a:t>Tracking/Reporting:</a:t>
            </a:r>
          </a:p>
          <a:p>
            <a:pPr marL="457200" lvl="1" indent="0">
              <a:lnSpc>
                <a:spcPct val="115000"/>
              </a:lnSpc>
              <a:spcBef>
                <a:spcPts val="0"/>
              </a:spcBef>
              <a:spcAft>
                <a:spcPts val="0"/>
              </a:spcAft>
              <a:buNone/>
            </a:pPr>
            <a:r>
              <a:rPr lang="en-US" sz="1800" dirty="0">
                <a:ea typeface="Calibri"/>
                <a:cs typeface="Times New Roman"/>
              </a:rPr>
              <a:t>UI Wage records</a:t>
            </a:r>
          </a:p>
          <a:p>
            <a:pPr marL="457200" lvl="1" indent="0">
              <a:lnSpc>
                <a:spcPct val="115000"/>
              </a:lnSpc>
              <a:spcBef>
                <a:spcPts val="0"/>
              </a:spcBef>
              <a:spcAft>
                <a:spcPts val="0"/>
              </a:spcAft>
              <a:buNone/>
            </a:pPr>
            <a:r>
              <a:rPr lang="en-US" sz="1800" dirty="0">
                <a:ea typeface="Calibri"/>
                <a:cs typeface="Times New Roman"/>
              </a:rPr>
              <a:t>Employment follow-up services from employment tab</a:t>
            </a:r>
          </a:p>
          <a:p>
            <a:pPr marL="457200" lvl="1" indent="0">
              <a:lnSpc>
                <a:spcPct val="115000"/>
              </a:lnSpc>
              <a:spcBef>
                <a:spcPts val="0"/>
              </a:spcBef>
              <a:spcAft>
                <a:spcPts val="0"/>
              </a:spcAft>
              <a:buNone/>
            </a:pPr>
            <a:endParaRPr lang="en-US" sz="1800" dirty="0">
              <a:ea typeface="Calibri"/>
              <a:cs typeface="Times New Roman"/>
            </a:endParaRPr>
          </a:p>
          <a:p>
            <a:pPr marL="457200" lvl="1" indent="0">
              <a:lnSpc>
                <a:spcPct val="115000"/>
              </a:lnSpc>
              <a:spcBef>
                <a:spcPts val="0"/>
              </a:spcBef>
              <a:spcAft>
                <a:spcPts val="0"/>
              </a:spcAft>
              <a:buNone/>
            </a:pPr>
            <a:r>
              <a:rPr lang="en-US" sz="1800" i="1" dirty="0">
                <a:ea typeface="Calibri"/>
                <a:cs typeface="Times New Roman"/>
              </a:rPr>
              <a:t>The difference between </a:t>
            </a:r>
            <a:r>
              <a:rPr lang="en-US" sz="1800" i="1" u="sng" dirty="0">
                <a:ea typeface="Calibri"/>
                <a:cs typeface="Times New Roman"/>
              </a:rPr>
              <a:t>median</a:t>
            </a:r>
            <a:r>
              <a:rPr lang="en-US" sz="1800" i="1" dirty="0">
                <a:ea typeface="Calibri"/>
                <a:cs typeface="Times New Roman"/>
              </a:rPr>
              <a:t> and </a:t>
            </a:r>
            <a:r>
              <a:rPr lang="en-US" sz="1800" i="1" u="sng" dirty="0">
                <a:ea typeface="Calibri"/>
                <a:cs typeface="Times New Roman"/>
              </a:rPr>
              <a:t>average</a:t>
            </a:r>
            <a:r>
              <a:rPr lang="en-US" sz="1800" i="1" dirty="0">
                <a:ea typeface="Calibri"/>
                <a:cs typeface="Times New Roman"/>
              </a:rPr>
              <a:t>:</a:t>
            </a:r>
          </a:p>
          <a:p>
            <a:pPr marL="457200" lvl="1" indent="0">
              <a:lnSpc>
                <a:spcPct val="115000"/>
              </a:lnSpc>
              <a:spcBef>
                <a:spcPts val="0"/>
              </a:spcBef>
              <a:spcAft>
                <a:spcPts val="0"/>
              </a:spcAft>
              <a:buNone/>
            </a:pPr>
            <a:r>
              <a:rPr lang="en-US" sz="1800" dirty="0">
                <a:ea typeface="Calibri"/>
                <a:cs typeface="Times New Roman"/>
              </a:rPr>
              <a:t>The median of {5, 6, 7, 9, 28} = 7</a:t>
            </a:r>
          </a:p>
          <a:p>
            <a:pPr marL="457200" lvl="1" indent="0">
              <a:lnSpc>
                <a:spcPct val="115000"/>
              </a:lnSpc>
              <a:spcBef>
                <a:spcPts val="0"/>
              </a:spcBef>
              <a:spcAft>
                <a:spcPts val="0"/>
              </a:spcAft>
              <a:buNone/>
            </a:pPr>
            <a:r>
              <a:rPr lang="en-US" sz="1800" dirty="0">
                <a:ea typeface="Calibri"/>
                <a:cs typeface="Times New Roman"/>
              </a:rPr>
              <a:t>The average of {5, 6, 7, 9, 28} = 11</a:t>
            </a:r>
            <a:endParaRPr lang="en-US" dirty="0">
              <a:ea typeface="Calibri"/>
              <a:cs typeface="Times New Roman"/>
            </a:endParaRPr>
          </a:p>
          <a:p>
            <a:endParaRPr lang="en-US" dirty="0"/>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9</a:t>
            </a:fld>
            <a:endParaRPr lang="en-US" dirty="0"/>
          </a:p>
        </p:txBody>
      </p:sp>
    </p:spTree>
    <p:extLst>
      <p:ext uri="{BB962C8B-B14F-4D97-AF65-F5344CB8AC3E}">
        <p14:creationId xmlns:p14="http://schemas.microsoft.com/office/powerpoint/2010/main" val="3694364211"/>
      </p:ext>
    </p:extLst>
  </p:cSld>
  <p:clrMapOvr>
    <a:masterClrMapping/>
  </p:clrMapOvr>
  <p:transition>
    <p:fade thruBlk="1"/>
  </p:transition>
</p:sld>
</file>

<file path=ppt/theme/theme1.xml><?xml version="1.0" encoding="utf-8"?>
<a:theme xmlns:a="http://schemas.openxmlformats.org/drawingml/2006/main" name="Office Theme">
  <a:themeElements>
    <a:clrScheme name="MassHire">
      <a:dk1>
        <a:srgbClr val="009876"/>
      </a:dk1>
      <a:lt1>
        <a:srgbClr val="FFFFFF"/>
      </a:lt1>
      <a:dk2>
        <a:srgbClr val="032B4A"/>
      </a:dk2>
      <a:lt2>
        <a:srgbClr val="FDB525"/>
      </a:lt2>
      <a:accent1>
        <a:srgbClr val="D1D3D4"/>
      </a:accent1>
      <a:accent2>
        <a:srgbClr val="63BCE6"/>
      </a:accent2>
      <a:accent3>
        <a:srgbClr val="AF48B7"/>
      </a:accent3>
      <a:accent4>
        <a:srgbClr val="27C19F"/>
      </a:accent4>
      <a:accent5>
        <a:srgbClr val="436581"/>
      </a:accent5>
      <a:accent6>
        <a:srgbClr val="0000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5872</TotalTime>
  <Words>1434</Words>
  <Application>Microsoft Office PowerPoint</Application>
  <PresentationFormat>On-screen Show (4:3)</PresentationFormat>
  <Paragraphs>283</Paragraphs>
  <Slides>24</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Calibri</vt:lpstr>
      <vt:lpstr>Century Gothic</vt:lpstr>
      <vt:lpstr>Courier New</vt:lpstr>
      <vt:lpstr>Lucida Grande</vt:lpstr>
      <vt:lpstr>Questrial</vt:lpstr>
      <vt:lpstr>Times New Roman</vt:lpstr>
      <vt:lpstr>Office Theme</vt:lpstr>
      <vt:lpstr>PowerPoint Presentation</vt:lpstr>
      <vt:lpstr> </vt:lpstr>
      <vt:lpstr>WIOA Performance Indicators</vt:lpstr>
      <vt:lpstr>WIOA Performance Indicators</vt:lpstr>
      <vt:lpstr>WIOA Performance Indicators</vt:lpstr>
      <vt:lpstr>WIOA Performance Indicators</vt:lpstr>
      <vt:lpstr>WIOA Performance Indicators</vt:lpstr>
      <vt:lpstr>WIOA Performance Indicators</vt:lpstr>
      <vt:lpstr>WIOA Performance Indicators</vt:lpstr>
      <vt:lpstr>WIOA Performance Indicators</vt:lpstr>
      <vt:lpstr>WIOA Performance Indicators</vt:lpstr>
      <vt:lpstr>WIOA Performance Indicators</vt:lpstr>
      <vt:lpstr>WIOA Performance Indicators</vt:lpstr>
      <vt:lpstr>WIOA Performance Indicators</vt:lpstr>
      <vt:lpstr>WIOA Performance Indicators</vt:lpstr>
      <vt:lpstr>WIOA Performance Indicators</vt:lpstr>
      <vt:lpstr>WIOA Performance Indicators</vt:lpstr>
      <vt:lpstr>WIOA Performance Indicators</vt:lpstr>
      <vt:lpstr>PowerPoint Presentation</vt:lpstr>
      <vt:lpstr>PowerPoint Presentation</vt:lpstr>
      <vt:lpstr> </vt:lpstr>
      <vt:lpstr>Other Stuff</vt:lpstr>
      <vt:lpstr>Other Stuff</vt:lpstr>
      <vt:lpstr>Resources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Pertuso</dc:creator>
  <cp:lastModifiedBy>Abramowitz, Leslie A. (EOL)</cp:lastModifiedBy>
  <cp:revision>156</cp:revision>
  <cp:lastPrinted>2018-09-06T11:57:44Z</cp:lastPrinted>
  <dcterms:created xsi:type="dcterms:W3CDTF">2018-04-17T17:15:10Z</dcterms:created>
  <dcterms:modified xsi:type="dcterms:W3CDTF">2019-01-04T16:51:44Z</dcterms:modified>
</cp:coreProperties>
</file>