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sldIdLst>
    <p:sldId id="256" r:id="rId2"/>
    <p:sldId id="265" r:id="rId3"/>
    <p:sldId id="258" r:id="rId4"/>
    <p:sldId id="262" r:id="rId5"/>
    <p:sldId id="266" r:id="rId6"/>
    <p:sldId id="267" r:id="rId7"/>
    <p:sldId id="264" r:id="rId8"/>
    <p:sldId id="260" r:id="rId9"/>
    <p:sldId id="259" r:id="rId10"/>
    <p:sldId id="261" r:id="rId11"/>
    <p:sldId id="263" r:id="rId12"/>
    <p:sldId id="268"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31" autoAdjust="0"/>
  </p:normalViewPr>
  <p:slideViewPr>
    <p:cSldViewPr snapToGrid="0">
      <p:cViewPr varScale="1">
        <p:scale>
          <a:sx n="91" d="100"/>
          <a:sy n="91" d="100"/>
        </p:scale>
        <p:origin x="-135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0BF2C-F790-4041-9861-E33451F3AD2E}" type="datetimeFigureOut">
              <a:rPr lang="en-US" smtClean="0"/>
              <a:t>7/5/2018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27B5F-6D7E-452E-B6E3-C788028C66D3}" type="slidenum">
              <a:rPr lang="en-US" smtClean="0"/>
              <a:t>‹#›</a:t>
            </a:fld>
            <a:endParaRPr lang="en-US"/>
          </a:p>
        </p:txBody>
      </p:sp>
    </p:spTree>
    <p:extLst>
      <p:ext uri="{BB962C8B-B14F-4D97-AF65-F5344CB8AC3E}">
        <p14:creationId xmlns:p14="http://schemas.microsoft.com/office/powerpoint/2010/main" val="396392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asslive.com/politics/index.ssf/2016/03/bill_would_create_office_to_ad.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ezproxy.bu.edu/science/journal/02779536"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sciencedirect-com.ezproxy.bu.edu/science/article/pii/S0277953602001697#!" TargetMode="External"/><Relationship Id="rId4" Type="http://schemas.openxmlformats.org/officeDocument/2006/relationships/hyperlink" Target="https://www-sciencedirect-com.ezproxy.bu.edu/science/journal/02779536/56/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27B5F-6D7E-452E-B6E3-C788028C66D3}" type="slidenum">
              <a:rPr lang="en-US" smtClean="0"/>
              <a:t>1</a:t>
            </a:fld>
            <a:endParaRPr lang="en-US"/>
          </a:p>
        </p:txBody>
      </p:sp>
    </p:spTree>
    <p:extLst>
      <p:ext uri="{BB962C8B-B14F-4D97-AF65-F5344CB8AC3E}">
        <p14:creationId xmlns:p14="http://schemas.microsoft.com/office/powerpoint/2010/main" val="284875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Sources:</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1. MASSLIVE (2016). Bill seeks to address health care disparities among people with disabilities in Bay State. </a:t>
            </a:r>
            <a:r>
              <a:rPr lang="en-US" sz="1200" u="sng" kern="1200" dirty="0">
                <a:solidFill>
                  <a:schemeClr val="tx1"/>
                </a:solidFill>
                <a:effectLst/>
                <a:latin typeface="Arial" panose="020B0604020202020204" pitchFamily="34" charset="0"/>
                <a:ea typeface="+mn-ea"/>
                <a:cs typeface="Arial" panose="020B0604020202020204" pitchFamily="34" charset="0"/>
                <a:hlinkClick r:id="rId3"/>
              </a:rPr>
              <a:t>http://www.masslive.com/politics/index.ssf/2016/03/bill_would_create_office_to_ad.html</a:t>
            </a:r>
            <a:r>
              <a:rPr lang="en-US" sz="1200" kern="1200" dirty="0">
                <a:solidFill>
                  <a:schemeClr val="tx1"/>
                </a:solidFill>
                <a:effectLst/>
                <a:latin typeface="Arial" panose="020B0604020202020204" pitchFamily="34" charset="0"/>
                <a:ea typeface="+mn-ea"/>
                <a:cs typeface="Arial" panose="020B0604020202020204" pitchFamily="34" charset="0"/>
              </a:rPr>
              <a:t>. Accessed 12/15/17.</a:t>
            </a:r>
          </a:p>
          <a:p>
            <a:r>
              <a:rPr lang="en-US" sz="1200" kern="1200" dirty="0">
                <a:solidFill>
                  <a:schemeClr val="tx1"/>
                </a:solidFill>
                <a:effectLst/>
                <a:latin typeface="Arial" panose="020B0604020202020204" pitchFamily="34" charset="0"/>
                <a:ea typeface="+mn-ea"/>
                <a:cs typeface="Arial" panose="020B0604020202020204" pitchFamily="34" charset="0"/>
              </a:rPr>
              <a:t>2.</a:t>
            </a:r>
            <a:r>
              <a:rPr lang="en-US" sz="1200" kern="1200" baseline="0" dirty="0">
                <a:solidFill>
                  <a:schemeClr val="tx1"/>
                </a:solidFill>
                <a:effectLst/>
                <a:latin typeface="Arial" panose="020B0604020202020204" pitchFamily="34" charset="0"/>
                <a:ea typeface="+mn-ea"/>
                <a:cs typeface="Arial" panose="020B0604020202020204" pitchFamily="34" charset="0"/>
              </a:rPr>
              <a:t> https://commed.umassmed.edu/news/2015/02/12/first-study-pregnant-women-intellectual-and-developmenta</a:t>
            </a:r>
            <a:r>
              <a:rPr lang="en-US" sz="1200" kern="1200" baseline="0" dirty="0">
                <a:solidFill>
                  <a:schemeClr val="tx1"/>
                </a:solidFill>
                <a:effectLst/>
                <a:latin typeface="+mn-lt"/>
                <a:ea typeface="+mn-ea"/>
                <a:cs typeface="+mn-cs"/>
              </a:rPr>
              <a:t>l-disabilities-reveals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1E675-CE11-4048-ACB8-54F670138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2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3 </a:t>
            </a:r>
            <a:r>
              <a:rPr lang="en-US" sz="1200" b="0" i="0" u="none" strike="noStrike" kern="1200" dirty="0">
                <a:solidFill>
                  <a:schemeClr val="tx1"/>
                </a:solidFill>
                <a:effectLst/>
                <a:latin typeface="+mn-lt"/>
                <a:ea typeface="+mn-ea"/>
                <a:cs typeface="+mn-cs"/>
                <a:hlinkClick r:id="rId3" tooltip="Go to Social Science &amp; Medicine on ScienceDirect"/>
              </a:rPr>
              <a:t>Social Science &amp; Medicine</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Go to table of contents for this volume/issue"/>
              </a:rPr>
              <a:t>Volume 56, Issue 8</a:t>
            </a:r>
            <a:r>
              <a:rPr lang="en-US" sz="1200" b="0" i="0" kern="1200" dirty="0">
                <a:solidFill>
                  <a:schemeClr val="tx1"/>
                </a:solidFill>
                <a:effectLst/>
                <a:latin typeface="+mn-lt"/>
                <a:ea typeface="+mn-ea"/>
                <a:cs typeface="+mn-cs"/>
              </a:rPr>
              <a:t>, April 2003, Pages 1737-1747</a:t>
            </a:r>
          </a:p>
          <a:p>
            <a:r>
              <a:rPr lang="en-US" sz="1200" b="0" i="0" kern="1200" dirty="0">
                <a:solidFill>
                  <a:schemeClr val="tx1"/>
                </a:solidFill>
                <a:effectLst/>
                <a:latin typeface="+mn-lt"/>
                <a:ea typeface="+mn-ea"/>
                <a:cs typeface="+mn-cs"/>
              </a:rPr>
              <a:t>Self-esteem and women with disabilities Author links open overlay pane l </a:t>
            </a:r>
            <a:r>
              <a:rPr lang="en-US" sz="1200" b="0" i="0" u="none" strike="noStrike" kern="1200" dirty="0">
                <a:solidFill>
                  <a:schemeClr val="tx1"/>
                </a:solidFill>
                <a:effectLst/>
                <a:latin typeface="+mn-lt"/>
                <a:ea typeface="+mn-ea"/>
                <a:cs typeface="+mn-cs"/>
                <a:hlinkClick r:id="rId5"/>
              </a:rPr>
              <a:t>Margaret </a:t>
            </a:r>
            <a:r>
              <a:rPr lang="en-US" sz="1200" b="0" i="0" u="none" strike="noStrike" kern="1200" dirty="0" err="1">
                <a:solidFill>
                  <a:schemeClr val="tx1"/>
                </a:solidFill>
                <a:effectLst/>
                <a:latin typeface="+mn-lt"/>
                <a:ea typeface="+mn-ea"/>
                <a:cs typeface="+mn-cs"/>
                <a:hlinkClick r:id="rId5"/>
              </a:rPr>
              <a:t>Anosek</a:t>
            </a:r>
            <a:r>
              <a:rPr lang="en-US" sz="1200" b="0" i="0" u="none" strike="noStrike" kern="1200" baseline="30000" dirty="0" err="1">
                <a:solidFill>
                  <a:schemeClr val="tx1"/>
                </a:solidFill>
                <a:effectLst/>
                <a:latin typeface="+mn-lt"/>
                <a:ea typeface="+mn-ea"/>
                <a:cs typeface="+mn-cs"/>
                <a:hlinkClick r:id="rId5"/>
              </a:rPr>
              <a:t>a</a:t>
            </a:r>
            <a:r>
              <a:rPr lang="en-US" sz="1200" b="0" i="0" u="none" strike="noStrike" kern="1200" baseline="30000" dirty="0">
                <a:solidFill>
                  <a:schemeClr val="tx1"/>
                </a:solidFill>
                <a:effectLst/>
                <a:latin typeface="+mn-lt"/>
                <a:ea typeface="+mn-ea"/>
                <a:cs typeface="+mn-cs"/>
                <a:hlinkClick r:id="rId5"/>
              </a:rPr>
              <a:t> </a:t>
            </a:r>
            <a:r>
              <a:rPr lang="en-US" sz="1200" b="0" i="0" u="none" strike="noStrike" kern="1200" dirty="0">
                <a:solidFill>
                  <a:schemeClr val="tx1"/>
                </a:solidFill>
                <a:effectLst/>
                <a:latin typeface="+mn-lt"/>
                <a:ea typeface="+mn-ea"/>
                <a:cs typeface="+mn-cs"/>
                <a:hlinkClick r:id="rId5"/>
              </a:rPr>
              <a:t>Rosemary </a:t>
            </a:r>
            <a:r>
              <a:rPr lang="en-US" sz="1200" b="0" i="0" u="none" strike="noStrike" kern="1200" dirty="0" err="1">
                <a:solidFill>
                  <a:schemeClr val="tx1"/>
                </a:solidFill>
                <a:effectLst/>
                <a:latin typeface="+mn-lt"/>
                <a:ea typeface="+mn-ea"/>
                <a:cs typeface="+mn-cs"/>
                <a:hlinkClick r:id="rId5"/>
              </a:rPr>
              <a:t>Bhughes</a:t>
            </a:r>
            <a:r>
              <a:rPr lang="en-US" sz="1200" b="0" i="0" u="none" strike="noStrike" kern="1200" dirty="0">
                <a:solidFill>
                  <a:schemeClr val="tx1"/>
                </a:solidFill>
                <a:effectLst/>
                <a:latin typeface="+mn-lt"/>
                <a:ea typeface="+mn-ea"/>
                <a:cs typeface="+mn-cs"/>
                <a:hlinkClick r:id="rId5"/>
              </a:rPr>
              <a:t> </a:t>
            </a:r>
            <a:r>
              <a:rPr lang="en-US" sz="1200" b="0" i="0" u="none" strike="noStrike" kern="1200" baseline="30000" dirty="0" err="1">
                <a:solidFill>
                  <a:schemeClr val="tx1"/>
                </a:solidFill>
                <a:effectLst/>
                <a:latin typeface="+mn-lt"/>
                <a:ea typeface="+mn-ea"/>
                <a:cs typeface="+mn-cs"/>
                <a:hlinkClick r:id="rId5"/>
              </a:rPr>
              <a:t>a</a:t>
            </a:r>
            <a:r>
              <a:rPr lang="en-US" sz="1200" b="0" i="0" u="none" strike="noStrike" kern="1200" dirty="0" err="1">
                <a:solidFill>
                  <a:schemeClr val="tx1"/>
                </a:solidFill>
                <a:effectLst/>
                <a:latin typeface="+mn-lt"/>
                <a:ea typeface="+mn-ea"/>
                <a:cs typeface="+mn-cs"/>
                <a:hlinkClick r:id="rId5"/>
              </a:rPr>
              <a:t>NancySwedlund</a:t>
            </a:r>
            <a:r>
              <a:rPr lang="en-US" sz="1200" b="0" i="0" u="none" strike="noStrike" kern="1200" dirty="0">
                <a:solidFill>
                  <a:schemeClr val="tx1"/>
                </a:solidFill>
                <a:effectLst/>
                <a:latin typeface="+mn-lt"/>
                <a:ea typeface="+mn-ea"/>
                <a:cs typeface="+mn-cs"/>
                <a:hlinkClick r:id="rId5"/>
              </a:rPr>
              <a:t> </a:t>
            </a:r>
            <a:r>
              <a:rPr lang="en-US" sz="1200" b="0" i="0" u="none" strike="noStrike" kern="1200" baseline="30000" dirty="0" err="1">
                <a:solidFill>
                  <a:schemeClr val="tx1"/>
                </a:solidFill>
                <a:effectLst/>
                <a:latin typeface="+mn-lt"/>
                <a:ea typeface="+mn-ea"/>
                <a:cs typeface="+mn-cs"/>
                <a:hlinkClick r:id="rId5"/>
              </a:rPr>
              <a:t>a</a:t>
            </a:r>
            <a:r>
              <a:rPr lang="en-US" sz="1200" b="0" i="0" u="none" strike="noStrike" kern="1200" dirty="0" err="1">
                <a:solidFill>
                  <a:schemeClr val="tx1"/>
                </a:solidFill>
                <a:effectLst/>
                <a:latin typeface="+mn-lt"/>
                <a:ea typeface="+mn-ea"/>
                <a:cs typeface="+mn-cs"/>
                <a:hlinkClick r:id="rId5"/>
              </a:rPr>
              <a:t>Heather</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Btaylor</a:t>
            </a:r>
            <a:r>
              <a:rPr lang="en-US" sz="1200" b="0" i="0" u="none" strike="noStrike" kern="1200" baseline="30000" dirty="0" err="1">
                <a:solidFill>
                  <a:schemeClr val="tx1"/>
                </a:solidFill>
                <a:effectLst/>
                <a:latin typeface="+mn-lt"/>
                <a:ea typeface="+mn-ea"/>
                <a:cs typeface="+mn-cs"/>
                <a:hlinkClick r:id="rId5"/>
              </a:rPr>
              <a:t>a</a:t>
            </a:r>
            <a:r>
              <a:rPr lang="en-US" sz="1200" b="0" i="0" u="none" strike="noStrike" kern="1200" baseline="300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PaulSwank</a:t>
            </a:r>
            <a:r>
              <a:rPr lang="en-US" sz="1200" b="0" i="0" u="none" strike="noStrike" kern="1200" baseline="30000" dirty="0" err="1">
                <a:solidFill>
                  <a:schemeClr val="tx1"/>
                </a:solidFill>
                <a:effectLst/>
                <a:latin typeface="+mn-lt"/>
                <a:ea typeface="+mn-ea"/>
                <a:cs typeface="+mn-cs"/>
                <a:hlinkClick r:id="rId5"/>
              </a:rPr>
              <a:t>b</a:t>
            </a:r>
            <a:endParaRPr lang="en-US" sz="1200" b="0" i="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Women With Disabilities’ Experience With Physical and Sexual Abuse: Review of the Literature and Implications for the Field, Sara-Beth Plummer and Patricia A. Findley. Trauma, Violence, &amp; Abuse, Vol 13, Issue 1, pp. 15 - 29</a:t>
            </a:r>
          </a:p>
          <a:p>
            <a:endParaRPr lang="en-US" dirty="0"/>
          </a:p>
        </p:txBody>
      </p:sp>
      <p:sp>
        <p:nvSpPr>
          <p:cNvPr id="4" name="Slide Number Placeholder 3"/>
          <p:cNvSpPr>
            <a:spLocks noGrp="1"/>
          </p:cNvSpPr>
          <p:nvPr>
            <p:ph type="sldNum" sz="quarter" idx="10"/>
          </p:nvPr>
        </p:nvSpPr>
        <p:spPr/>
        <p:txBody>
          <a:bodyPr/>
          <a:lstStyle/>
          <a:p>
            <a:fld id="{5BA27B5F-6D7E-452E-B6E3-C788028C66D3}" type="slidenum">
              <a:rPr lang="en-US" smtClean="0"/>
              <a:t>6</a:t>
            </a:fld>
            <a:endParaRPr lang="en-US"/>
          </a:p>
        </p:txBody>
      </p:sp>
    </p:spTree>
    <p:extLst>
      <p:ext uri="{BB962C8B-B14F-4D97-AF65-F5344CB8AC3E}">
        <p14:creationId xmlns:p14="http://schemas.microsoft.com/office/powerpoint/2010/main" val="425085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story had a happy and name because the plan provided with stocking needed.</a:t>
            </a:r>
          </a:p>
        </p:txBody>
      </p:sp>
      <p:sp>
        <p:nvSpPr>
          <p:cNvPr id="4" name="Slide Number Placeholder 3"/>
          <p:cNvSpPr>
            <a:spLocks noGrp="1"/>
          </p:cNvSpPr>
          <p:nvPr>
            <p:ph type="sldNum" sz="quarter" idx="10"/>
          </p:nvPr>
        </p:nvSpPr>
        <p:spPr/>
        <p:txBody>
          <a:bodyPr/>
          <a:lstStyle/>
          <a:p>
            <a:fld id="{5BA27B5F-6D7E-452E-B6E3-C788028C66D3}" type="slidenum">
              <a:rPr lang="en-US" smtClean="0"/>
              <a:t>7</a:t>
            </a:fld>
            <a:endParaRPr lang="en-US"/>
          </a:p>
        </p:txBody>
      </p:sp>
    </p:spTree>
    <p:extLst>
      <p:ext uri="{BB962C8B-B14F-4D97-AF65-F5344CB8AC3E}">
        <p14:creationId xmlns:p14="http://schemas.microsoft.com/office/powerpoint/2010/main" val="329268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5"/>
            </a:pPr>
            <a:r>
              <a:rPr lang="en-US" dirty="0">
                <a:latin typeface="Arial" panose="020B0604020202020204" pitchFamily="34" charset="0"/>
                <a:cs typeface="Arial" panose="020B0604020202020204" pitchFamily="34" charset="0"/>
              </a:rPr>
              <a:t>MGH Center for Women’s Mental Health (2018). Psychiatric disorders during pregnancy. https://womensmentalhealth.org/specialty-clinics/psychiatric-disorders-during-pregnancy/?doing_wp_cron=1513351515.8253760337829589843750. Accessed 6/25/18.</a:t>
            </a:r>
          </a:p>
          <a:p>
            <a:pPr marL="228600" indent="-228600">
              <a:buFont typeface="+mj-lt"/>
              <a:buAutoNum type="arabicPeriod" startAt="5"/>
            </a:pPr>
            <a:r>
              <a:rPr lang="en-US" dirty="0">
                <a:latin typeface="Arial" panose="020B0604020202020204" pitchFamily="34" charset="0"/>
                <a:cs typeface="Arial" panose="020B0604020202020204" pitchFamily="34" charset="0"/>
              </a:rPr>
              <a:t>Treatment Advocacy Center Office of Research &amp; Public Affairs (2018). http://www.treatmentadvocacycenter.org/storage/documents/women-and-smi.pdf. Accessed 6/25/18.</a:t>
            </a:r>
          </a:p>
        </p:txBody>
      </p:sp>
      <p:sp>
        <p:nvSpPr>
          <p:cNvPr id="4" name="Slide Number Placeholder 3"/>
          <p:cNvSpPr>
            <a:spLocks noGrp="1"/>
          </p:cNvSpPr>
          <p:nvPr>
            <p:ph type="sldNum" sz="quarter" idx="10"/>
          </p:nvPr>
        </p:nvSpPr>
        <p:spPr/>
        <p:txBody>
          <a:bodyPr/>
          <a:lstStyle/>
          <a:p>
            <a:fld id="{45A1E675-CE11-4048-ACB8-54F6701386E8}" type="slidenum">
              <a:rPr lang="en-US" smtClean="0"/>
              <a:t>8</a:t>
            </a:fld>
            <a:endParaRPr lang="en-US"/>
          </a:p>
        </p:txBody>
      </p:sp>
    </p:spTree>
    <p:extLst>
      <p:ext uri="{BB962C8B-B14F-4D97-AF65-F5344CB8AC3E}">
        <p14:creationId xmlns:p14="http://schemas.microsoft.com/office/powerpoint/2010/main" val="189920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27B5F-6D7E-452E-B6E3-C788028C66D3}" type="slidenum">
              <a:rPr lang="en-US" smtClean="0"/>
              <a:t>9</a:t>
            </a:fld>
            <a:endParaRPr lang="en-US"/>
          </a:p>
        </p:txBody>
      </p:sp>
    </p:spTree>
    <p:extLst>
      <p:ext uri="{BB962C8B-B14F-4D97-AF65-F5344CB8AC3E}">
        <p14:creationId xmlns:p14="http://schemas.microsoft.com/office/powerpoint/2010/main" val="159534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27B5F-6D7E-452E-B6E3-C788028C66D3}" type="slidenum">
              <a:rPr lang="en-US" smtClean="0"/>
              <a:t>10</a:t>
            </a:fld>
            <a:endParaRPr lang="en-US"/>
          </a:p>
        </p:txBody>
      </p:sp>
    </p:spTree>
    <p:extLst>
      <p:ext uri="{BB962C8B-B14F-4D97-AF65-F5344CB8AC3E}">
        <p14:creationId xmlns:p14="http://schemas.microsoft.com/office/powerpoint/2010/main" val="122137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dirty="0"/>
              <a:t>https://www.samhsa.gov/women-children-families/trainings/relationships-matter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dirty="0"/>
              <a:t>http://www.mass.gov/eohhs/docs/dph/com-health/prevention/hrhs-sexuality-and-disability-resource-guide.pdf</a:t>
            </a:r>
          </a:p>
          <a:p>
            <a:pPr marL="228600" marR="0" lvl="0" indent="-228600" algn="l" defTabSz="914400" rtl="0" eaLnBrk="1" fontAlgn="auto" latinLnBrk="0" hangingPunct="1">
              <a:lnSpc>
                <a:spcPct val="100000"/>
              </a:lnSpc>
              <a:spcBef>
                <a:spcPts val="0"/>
              </a:spcBef>
              <a:spcAft>
                <a:spcPts val="0"/>
              </a:spcAft>
              <a:buClrTx/>
              <a:buSzTx/>
              <a:buFontTx/>
              <a:buAutoNum type="arabicPeriod" startAt="7"/>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BA27B5F-6D7E-452E-B6E3-C788028C66D3}" type="slidenum">
              <a:rPr lang="en-US" smtClean="0"/>
              <a:t>11</a:t>
            </a:fld>
            <a:endParaRPr lang="en-US"/>
          </a:p>
        </p:txBody>
      </p:sp>
    </p:spTree>
    <p:extLst>
      <p:ext uri="{BB962C8B-B14F-4D97-AF65-F5344CB8AC3E}">
        <p14:creationId xmlns:p14="http://schemas.microsoft.com/office/powerpoint/2010/main" val="94618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27B5F-6D7E-452E-B6E3-C788028C66D3}" type="slidenum">
              <a:rPr lang="en-US" smtClean="0"/>
              <a:t>12</a:t>
            </a:fld>
            <a:endParaRPr lang="en-US"/>
          </a:p>
        </p:txBody>
      </p:sp>
    </p:spTree>
    <p:extLst>
      <p:ext uri="{BB962C8B-B14F-4D97-AF65-F5344CB8AC3E}">
        <p14:creationId xmlns:p14="http://schemas.microsoft.com/office/powerpoint/2010/main" val="218329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584A9B-1D83-4B89-BC7F-11CA93AFF381}"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421385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584A9B-1D83-4B89-BC7F-11CA93AFF381}"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80525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584A9B-1D83-4B89-BC7F-11CA93AFF381}"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449E-3314-415F-8E00-1668B317E0C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7461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584A9B-1D83-4B89-BC7F-11CA93AFF381}"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37445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584A9B-1D83-4B89-BC7F-11CA93AFF381}"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449E-3314-415F-8E00-1668B317E0C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301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584A9B-1D83-4B89-BC7F-11CA93AFF381}"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427505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84A9B-1D83-4B89-BC7F-11CA93AFF381}"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4028797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84A9B-1D83-4B89-BC7F-11CA93AFF381}"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86300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84A9B-1D83-4B89-BC7F-11CA93AFF381}"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170777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584A9B-1D83-4B89-BC7F-11CA93AFF381}" type="datetimeFigureOut">
              <a:rPr lang="en-US" smtClean="0"/>
              <a:t>7/5/2018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345957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584A9B-1D83-4B89-BC7F-11CA93AFF381}"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221258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584A9B-1D83-4B89-BC7F-11CA93AFF381}" type="datetimeFigureOut">
              <a:rPr lang="en-US" smtClean="0"/>
              <a:t>7/5/2018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118419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584A9B-1D83-4B89-BC7F-11CA93AFF381}" type="datetimeFigureOut">
              <a:rPr lang="en-US" smtClean="0"/>
              <a:t>7/5/2018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67179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84A9B-1D83-4B89-BC7F-11CA93AFF381}" type="datetimeFigureOut">
              <a:rPr lang="en-US" smtClean="0"/>
              <a:t>7/5/2018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133290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584A9B-1D83-4B89-BC7F-11CA93AFF381}" type="datetimeFigureOut">
              <a:rPr lang="en-US" smtClean="0"/>
              <a:t>7/5/2018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449E-3314-415F-8E00-1668B317E0C2}" type="slidenum">
              <a:rPr lang="en-US" smtClean="0"/>
              <a:t>‹#›</a:t>
            </a:fld>
            <a:endParaRPr lang="en-US"/>
          </a:p>
        </p:txBody>
      </p:sp>
    </p:spTree>
    <p:extLst>
      <p:ext uri="{BB962C8B-B14F-4D97-AF65-F5344CB8AC3E}">
        <p14:creationId xmlns:p14="http://schemas.microsoft.com/office/powerpoint/2010/main" val="292800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449E-3314-415F-8E00-1668B317E0C2}" type="slidenum">
              <a:rPr lang="en-US" smtClean="0"/>
              <a:t>‹#›</a:t>
            </a:fld>
            <a:endParaRPr lang="en-US"/>
          </a:p>
        </p:txBody>
      </p:sp>
      <p:sp>
        <p:nvSpPr>
          <p:cNvPr id="5" name="Date Placeholder 4"/>
          <p:cNvSpPr>
            <a:spLocks noGrp="1"/>
          </p:cNvSpPr>
          <p:nvPr>
            <p:ph type="dt" sz="half" idx="10"/>
          </p:nvPr>
        </p:nvSpPr>
        <p:spPr/>
        <p:txBody>
          <a:bodyPr/>
          <a:lstStyle/>
          <a:p>
            <a:fld id="{D4584A9B-1D83-4B89-BC7F-11CA93AFF381}" type="datetimeFigureOut">
              <a:rPr lang="en-US" smtClean="0"/>
              <a:t>7/5/2018</a:t>
            </a:fld>
            <a:endParaRPr lang="en-US"/>
          </a:p>
        </p:txBody>
      </p:sp>
    </p:spTree>
    <p:extLst>
      <p:ext uri="{BB962C8B-B14F-4D97-AF65-F5344CB8AC3E}">
        <p14:creationId xmlns:p14="http://schemas.microsoft.com/office/powerpoint/2010/main" val="239888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584A9B-1D83-4B89-BC7F-11CA93AFF381}" type="datetimeFigureOut">
              <a:rPr lang="en-US" smtClean="0"/>
              <a:t>7/5/2018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64449E-3314-415F-8E00-1668B317E0C2}" type="slidenum">
              <a:rPr lang="en-US" smtClean="0"/>
              <a:t>‹#›</a:t>
            </a:fld>
            <a:endParaRPr lang="en-US"/>
          </a:p>
        </p:txBody>
      </p:sp>
    </p:spTree>
    <p:extLst>
      <p:ext uri="{BB962C8B-B14F-4D97-AF65-F5344CB8AC3E}">
        <p14:creationId xmlns:p14="http://schemas.microsoft.com/office/powerpoint/2010/main" val="42243805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pcma.org/dpc-call-to-ac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F539C45-BE8D-4139-87BE-8405EEED94D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70664" y="106527"/>
            <a:ext cx="2939711" cy="2978643"/>
          </a:xfrm>
          <a:prstGeom prst="rect">
            <a:avLst/>
          </a:prstGeom>
        </p:spPr>
      </p:pic>
      <p:sp>
        <p:nvSpPr>
          <p:cNvPr id="2" name="Title 1">
            <a:extLst>
              <a:ext uri="{FF2B5EF4-FFF2-40B4-BE49-F238E27FC236}">
                <a16:creationId xmlns:a16="http://schemas.microsoft.com/office/drawing/2014/main" xmlns="" id="{51297690-9D43-4D8C-94BB-A9E0132A229A}"/>
              </a:ext>
            </a:extLst>
          </p:cNvPr>
          <p:cNvSpPr>
            <a:spLocks noGrp="1"/>
          </p:cNvSpPr>
          <p:nvPr>
            <p:ph type="ctrTitle"/>
          </p:nvPr>
        </p:nvSpPr>
        <p:spPr>
          <a:xfrm>
            <a:off x="643467" y="2625213"/>
            <a:ext cx="9488675" cy="3126658"/>
          </a:xfrm>
        </p:spPr>
        <p:txBody>
          <a:bodyPr>
            <a:normAutofit/>
          </a:bodyPr>
          <a:lstStyle/>
          <a:p>
            <a:pPr algn="ctr"/>
            <a:r>
              <a:rPr lang="en-US" b="1" dirty="0">
                <a:solidFill>
                  <a:schemeClr val="accent2"/>
                </a:solidFill>
                <a:latin typeface="Arial" panose="020B0604020202020204" pitchFamily="34" charset="0"/>
                <a:cs typeface="Arial" panose="020B0604020202020204" pitchFamily="34" charset="0"/>
              </a:rPr>
              <a:t>Women’s Health: </a:t>
            </a:r>
            <a:br>
              <a:rPr lang="en-US" b="1" dirty="0">
                <a:solidFill>
                  <a:schemeClr val="accent2"/>
                </a:solidFill>
                <a:latin typeface="Arial" panose="020B0604020202020204" pitchFamily="34" charset="0"/>
                <a:cs typeface="Arial" panose="020B0604020202020204" pitchFamily="34" charset="0"/>
              </a:rPr>
            </a:br>
            <a:r>
              <a:rPr lang="en-US" sz="4400" b="1" dirty="0">
                <a:solidFill>
                  <a:schemeClr val="accent2">
                    <a:lumMod val="50000"/>
                  </a:schemeClr>
                </a:solidFill>
                <a:latin typeface="Arial" panose="020B0604020202020204" pitchFamily="34" charset="0"/>
                <a:cs typeface="Arial" panose="020B0604020202020204" pitchFamily="34" charset="0"/>
              </a:rPr>
              <a:t>an overview of barriers and opportunities to meet the needs of women in One Care</a:t>
            </a:r>
          </a:p>
        </p:txBody>
      </p:sp>
    </p:spTree>
    <p:extLst>
      <p:ext uri="{BB962C8B-B14F-4D97-AF65-F5344CB8AC3E}">
        <p14:creationId xmlns:p14="http://schemas.microsoft.com/office/powerpoint/2010/main" val="41424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654B9-2EE8-4693-AC96-686EC5E33801}"/>
              </a:ext>
            </a:extLst>
          </p:cNvPr>
          <p:cNvSpPr>
            <a:spLocks noGrp="1"/>
          </p:cNvSpPr>
          <p:nvPr>
            <p:ph type="title"/>
          </p:nvPr>
        </p:nvSpPr>
        <p:spPr/>
        <p:txBody>
          <a:bodyPr/>
          <a:lstStyle/>
          <a:p>
            <a:r>
              <a:rPr lang="en-US" b="1" dirty="0">
                <a:solidFill>
                  <a:schemeClr val="accent2"/>
                </a:solidFill>
                <a:latin typeface="Arial" panose="020B0604020202020204" pitchFamily="34" charset="0"/>
                <a:cs typeface="Arial" panose="020B0604020202020204" pitchFamily="34" charset="0"/>
              </a:rPr>
              <a:t>Recommendations for the Implementation Council </a:t>
            </a:r>
            <a:endParaRPr lang="en-US" b="1" dirty="0">
              <a:solidFill>
                <a:srgbClr val="0070C0"/>
              </a:solidFill>
            </a:endParaRPr>
          </a:p>
        </p:txBody>
      </p:sp>
      <p:sp>
        <p:nvSpPr>
          <p:cNvPr id="3" name="Content Placeholder 2">
            <a:extLst>
              <a:ext uri="{FF2B5EF4-FFF2-40B4-BE49-F238E27FC236}">
                <a16:creationId xmlns:a16="http://schemas.microsoft.com/office/drawing/2014/main" xmlns="" id="{41F9D478-96BA-448D-AA6D-76FBA83BE8B9}"/>
              </a:ext>
            </a:extLst>
          </p:cNvPr>
          <p:cNvSpPr>
            <a:spLocks noGrp="1"/>
          </p:cNvSpPr>
          <p:nvPr>
            <p:ph idx="1"/>
          </p:nvPr>
        </p:nvSpPr>
        <p:spPr/>
        <p:txBody>
          <a:bodyPr>
            <a:normAutofit fontScale="85000" lnSpcReduction="20000"/>
          </a:bodyPr>
          <a:lstStyle/>
          <a:p>
            <a:r>
              <a:rPr lang="en-US" sz="3000" dirty="0">
                <a:latin typeface="Arial" panose="020B0604020202020204" pitchFamily="34" charset="0"/>
                <a:cs typeface="Arial" panose="020B0604020202020204" pitchFamily="34" charset="0"/>
              </a:rPr>
              <a:t>The implementation Council create a time-limited work group charged with the task of developing policies, practices and procedures that will increase the capacity and competency of plans to meet the needs of women. The workgroup should include representatives from:</a:t>
            </a:r>
          </a:p>
          <a:p>
            <a:r>
              <a:rPr lang="en-US" sz="3000" dirty="0">
                <a:latin typeface="Arial" panose="020B0604020202020204" pitchFamily="34" charset="0"/>
                <a:cs typeface="Arial" panose="020B0604020202020204" pitchFamily="34" charset="0"/>
              </a:rPr>
              <a:t>Council members/One care members</a:t>
            </a:r>
          </a:p>
          <a:p>
            <a:r>
              <a:rPr lang="en-US" sz="3000" dirty="0">
                <a:latin typeface="Arial" panose="020B0604020202020204" pitchFamily="34" charset="0"/>
                <a:cs typeface="Arial" panose="020B0604020202020204" pitchFamily="34" charset="0"/>
              </a:rPr>
              <a:t>MassHealth</a:t>
            </a:r>
          </a:p>
          <a:p>
            <a:r>
              <a:rPr lang="en-US" sz="3000" dirty="0">
                <a:latin typeface="Arial" panose="020B0604020202020204" pitchFamily="34" charset="0"/>
                <a:cs typeface="Arial" panose="020B0604020202020204" pitchFamily="34" charset="0"/>
              </a:rPr>
              <a:t>Plans</a:t>
            </a:r>
          </a:p>
          <a:p>
            <a:r>
              <a:rPr lang="en-US" sz="3000" dirty="0">
                <a:latin typeface="Arial" panose="020B0604020202020204" pitchFamily="34" charset="0"/>
                <a:cs typeface="Arial" panose="020B0604020202020204" pitchFamily="34" charset="0"/>
              </a:rPr>
              <a:t>The field of women’s health and disability </a:t>
            </a:r>
          </a:p>
        </p:txBody>
      </p:sp>
    </p:spTree>
    <p:extLst>
      <p:ext uri="{BB962C8B-B14F-4D97-AF65-F5344CB8AC3E}">
        <p14:creationId xmlns:p14="http://schemas.microsoft.com/office/powerpoint/2010/main" val="371230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F22E27-B707-4A27-A278-04E46B20CCC1}"/>
              </a:ext>
            </a:extLst>
          </p:cNvPr>
          <p:cNvSpPr>
            <a:spLocks noGrp="1"/>
          </p:cNvSpPr>
          <p:nvPr>
            <p:ph type="title"/>
          </p:nvPr>
        </p:nvSpPr>
        <p:spPr/>
        <p:txBody>
          <a:bodyPr/>
          <a:lstStyle/>
          <a:p>
            <a:r>
              <a:rPr lang="en-US" b="1" dirty="0">
                <a:solidFill>
                  <a:schemeClr val="accent2"/>
                </a:solidFill>
                <a:latin typeface="Arial" panose="020B0604020202020204" pitchFamily="34" charset="0"/>
                <a:cs typeface="Arial" panose="020B0604020202020204" pitchFamily="34" charset="0"/>
              </a:rPr>
              <a:t>Recommendations for the Implementation Council </a:t>
            </a:r>
            <a:endParaRPr lang="en-US"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3A04691-A0BA-403E-8CF5-67D74E97B291}"/>
              </a:ext>
            </a:extLst>
          </p:cNvPr>
          <p:cNvSpPr>
            <a:spLocks noGrp="1"/>
          </p:cNvSpPr>
          <p:nvPr>
            <p:ph idx="1"/>
          </p:nvPr>
        </p:nvSpPr>
        <p:spPr>
          <a:xfrm>
            <a:off x="677334" y="2160589"/>
            <a:ext cx="8596668" cy="4465989"/>
          </a:xfrm>
        </p:spPr>
        <p:txBody>
          <a:bodyPr>
            <a:normAutofit lnSpcReduction="10000"/>
          </a:bodyPr>
          <a:lstStyle/>
          <a:p>
            <a:r>
              <a:rPr lang="en-US" sz="2400" dirty="0">
                <a:latin typeface="Arial" panose="020B0604020202020204" pitchFamily="34" charset="0"/>
                <a:cs typeface="Arial" panose="020B0604020202020204" pitchFamily="34" charset="0"/>
              </a:rPr>
              <a:t>The Implementation Council should encourage MassHealth to raise awareness about trainings for providers that will help providers become more educated about the unique healthcare needs of women with disabilities. </a:t>
            </a:r>
          </a:p>
          <a:p>
            <a:r>
              <a:rPr lang="en-US" sz="2400" dirty="0">
                <a:latin typeface="Arial" panose="020B0604020202020204" pitchFamily="34" charset="0"/>
                <a:cs typeface="Arial" panose="020B0604020202020204" pitchFamily="34" charset="0"/>
              </a:rPr>
              <a:t>Some existing resources for providers include </a:t>
            </a:r>
          </a:p>
          <a:p>
            <a:pPr lvl="1"/>
            <a:r>
              <a:rPr lang="en-US" sz="2400" dirty="0">
                <a:latin typeface="Arial" panose="020B0604020202020204" pitchFamily="34" charset="0"/>
                <a:cs typeface="Arial" panose="020B0604020202020204" pitchFamily="34" charset="0"/>
              </a:rPr>
              <a:t>Relationships Matter!: Webinar series that educates providers about how to help female patients who have behavioral needs, form more positive </a:t>
            </a:r>
            <a:r>
              <a:rPr lang="en-US" sz="2400" dirty="0" smtClean="0">
                <a:latin typeface="Arial" panose="020B0604020202020204" pitchFamily="34" charset="0"/>
                <a:cs typeface="Arial" panose="020B0604020202020204" pitchFamily="34" charset="0"/>
              </a:rPr>
              <a:t>relationships.</a:t>
            </a:r>
            <a:r>
              <a:rPr lang="en-US" sz="2400" baseline="30000" dirty="0" smtClean="0">
                <a:latin typeface="Arial" panose="020B0604020202020204" pitchFamily="34" charset="0"/>
                <a:cs typeface="Arial" panose="020B0604020202020204" pitchFamily="34" charset="0"/>
              </a:rPr>
              <a:t>7</a:t>
            </a:r>
            <a:endParaRPr lang="en-US" sz="2400" baseline="300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MDPH Healthy Relationships, Sexuality and Disability Resource Guide. (Information for providers and people </a:t>
            </a:r>
            <a:r>
              <a:rPr lang="en-US" sz="2400">
                <a:latin typeface="Arial" panose="020B0604020202020204" pitchFamily="34" charset="0"/>
                <a:cs typeface="Arial" panose="020B0604020202020204" pitchFamily="34" charset="0"/>
              </a:rPr>
              <a:t>with </a:t>
            </a:r>
            <a:r>
              <a:rPr lang="en-US" sz="2400" smtClean="0">
                <a:latin typeface="Arial" panose="020B0604020202020204" pitchFamily="34" charset="0"/>
                <a:cs typeface="Arial" panose="020B0604020202020204" pitchFamily="34" charset="0"/>
              </a:rPr>
              <a:t>disabilities.</a:t>
            </a:r>
            <a:r>
              <a:rPr lang="en-US" sz="2400" baseline="30000" smtClean="0">
                <a:latin typeface="Arial" panose="020B0604020202020204" pitchFamily="34" charset="0"/>
                <a:cs typeface="Arial" panose="020B0604020202020204" pitchFamily="34" charset="0"/>
              </a:rPr>
              <a:t>8</a:t>
            </a:r>
            <a:endParaRPr lang="en-US" sz="2400" baseline="30000" dirty="0">
              <a:latin typeface="Arial" panose="020B0604020202020204" pitchFamily="34" charset="0"/>
              <a:cs typeface="Arial" panose="020B0604020202020204" pitchFamily="34" charset="0"/>
            </a:endParaRPr>
          </a:p>
          <a:p>
            <a:pPr lvl="1"/>
            <a:endParaRPr lang="en-US" sz="2200" baseline="30000" dirty="0"/>
          </a:p>
          <a:p>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57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6E1726-9903-40FE-9F02-197D28D0012C}"/>
              </a:ext>
            </a:extLst>
          </p:cNvPr>
          <p:cNvSpPr>
            <a:spLocks noGrp="1"/>
          </p:cNvSpPr>
          <p:nvPr>
            <p:ph type="title"/>
          </p:nvPr>
        </p:nvSpPr>
        <p:spPr/>
        <p:txBody>
          <a:bodyPr>
            <a:normAutofit/>
          </a:bodyPr>
          <a:lstStyle/>
          <a:p>
            <a:r>
              <a:rPr lang="en-US" b="1" dirty="0">
                <a:solidFill>
                  <a:schemeClr val="accent2"/>
                </a:solidFill>
                <a:latin typeface="Arial" panose="020B0604020202020204" pitchFamily="34" charset="0"/>
                <a:cs typeface="Arial" panose="020B0604020202020204" pitchFamily="34" charset="0"/>
              </a:rPr>
              <a:t>Research from the Disability Policy Consortium (DPC) </a:t>
            </a:r>
          </a:p>
        </p:txBody>
      </p:sp>
      <p:sp>
        <p:nvSpPr>
          <p:cNvPr id="3" name="Content Placeholder 2">
            <a:extLst>
              <a:ext uri="{FF2B5EF4-FFF2-40B4-BE49-F238E27FC236}">
                <a16:creationId xmlns:a16="http://schemas.microsoft.com/office/drawing/2014/main" xmlns="" id="{6B4F49AB-11B2-4503-961C-BB49DCA23AFF}"/>
              </a:ext>
            </a:extLst>
          </p:cNvPr>
          <p:cNvSpPr>
            <a:spLocks noGrp="1"/>
          </p:cNvSpPr>
          <p:nvPr>
            <p:ph idx="1"/>
          </p:nvPr>
        </p:nvSpPr>
        <p:spPr>
          <a:xfrm>
            <a:off x="677334" y="1889653"/>
            <a:ext cx="8596668" cy="4697411"/>
          </a:xfrm>
        </p:spPr>
        <p:txBody>
          <a:bodyPr>
            <a:normAutofit/>
          </a:bodyPr>
          <a:lstStyle/>
          <a:p>
            <a:r>
              <a:rPr lang="en-US" sz="2800" dirty="0">
                <a:latin typeface="Arial" panose="020B0604020202020204" pitchFamily="34" charset="0"/>
                <a:cs typeface="Arial" panose="020B0604020202020204" pitchFamily="34" charset="0"/>
              </a:rPr>
              <a:t>The DPC has been conducting research on this topic and has published brief reports on:</a:t>
            </a:r>
          </a:p>
          <a:p>
            <a:pPr lvl="1"/>
            <a:r>
              <a:rPr lang="en-US" sz="2400" dirty="0">
                <a:latin typeface="Arial" panose="020B0604020202020204" pitchFamily="34" charset="0"/>
                <a:cs typeface="Arial" panose="020B0604020202020204" pitchFamily="34" charset="0"/>
              </a:rPr>
              <a:t>Violence against people with disabilities,</a:t>
            </a:r>
          </a:p>
          <a:p>
            <a:pPr lvl="1"/>
            <a:r>
              <a:rPr lang="en-US" sz="2400" dirty="0">
                <a:latin typeface="Arial" panose="020B0604020202020204" pitchFamily="34" charset="0"/>
                <a:cs typeface="Arial" panose="020B0604020202020204" pitchFamily="34" charset="0"/>
              </a:rPr>
              <a:t>Access barriers faced by women with disabilities who seek reproductive healthcare services.</a:t>
            </a:r>
          </a:p>
          <a:p>
            <a:r>
              <a:rPr lang="en-US" sz="2600" dirty="0">
                <a:latin typeface="Arial" panose="020B0604020202020204" pitchFamily="34" charset="0"/>
                <a:cs typeface="Arial" panose="020B0604020202020204" pitchFamily="34" charset="0"/>
              </a:rPr>
              <a:t>The DPC has also published a resource guide to help people with disabilities who are, or may be, experiencing violence.</a:t>
            </a:r>
          </a:p>
          <a:p>
            <a:r>
              <a:rPr lang="en-US" sz="2600" dirty="0">
                <a:latin typeface="Arial" panose="020B0604020202020204" pitchFamily="34" charset="0"/>
                <a:cs typeface="Arial" panose="020B0604020202020204" pitchFamily="34" charset="0"/>
              </a:rPr>
              <a:t>All of these documents can be found here: </a:t>
            </a:r>
            <a:r>
              <a:rPr lang="en-US" sz="2600" dirty="0">
                <a:latin typeface="Arial" panose="020B0604020202020204" pitchFamily="34" charset="0"/>
                <a:cs typeface="Arial" panose="020B0604020202020204" pitchFamily="34" charset="0"/>
                <a:hlinkClick r:id="rId3"/>
              </a:rPr>
              <a:t>http://www.dpcma.org/dpc-call-to-action/</a:t>
            </a:r>
            <a:endParaRPr lang="en-US" sz="2600" dirty="0">
              <a:latin typeface="Arial" panose="020B0604020202020204" pitchFamily="34" charset="0"/>
              <a:cs typeface="Arial" panose="020B0604020202020204" pitchFamily="34" charset="0"/>
            </a:endParaRPr>
          </a:p>
          <a:p>
            <a:endParaRPr lang="en-US" sz="2600" dirty="0"/>
          </a:p>
          <a:p>
            <a:pPr marL="457200" lvl="1" indent="0">
              <a:buNone/>
            </a:pPr>
            <a:endParaRPr lang="en-US" sz="1800" dirty="0"/>
          </a:p>
        </p:txBody>
      </p:sp>
    </p:spTree>
    <p:extLst>
      <p:ext uri="{BB962C8B-B14F-4D97-AF65-F5344CB8AC3E}">
        <p14:creationId xmlns:p14="http://schemas.microsoft.com/office/powerpoint/2010/main" val="1722953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365821-A402-4040-923C-1256366781B1}"/>
              </a:ext>
            </a:extLst>
          </p:cNvPr>
          <p:cNvSpPr>
            <a:spLocks noGrp="1"/>
          </p:cNvSpPr>
          <p:nvPr>
            <p:ph type="title"/>
          </p:nvPr>
        </p:nvSpPr>
        <p:spPr>
          <a:xfrm>
            <a:off x="677334" y="816638"/>
            <a:ext cx="8596668" cy="1113762"/>
          </a:xfrm>
        </p:spPr>
        <p:txBody>
          <a:bodyPr/>
          <a:lstStyle/>
          <a:p>
            <a:r>
              <a:rPr lang="en-US" dirty="0">
                <a:latin typeface="Arial" panose="020B0604020202020204" pitchFamily="34" charset="0"/>
                <a:cs typeface="Arial" panose="020B0604020202020204" pitchFamily="34" charset="0"/>
              </a:rPr>
              <a:t>Discussion</a:t>
            </a:r>
          </a:p>
        </p:txBody>
      </p:sp>
      <p:sp>
        <p:nvSpPr>
          <p:cNvPr id="3" name="Content Placeholder 2">
            <a:extLst>
              <a:ext uri="{FF2B5EF4-FFF2-40B4-BE49-F238E27FC236}">
                <a16:creationId xmlns:a16="http://schemas.microsoft.com/office/drawing/2014/main" xmlns="" id="{C274D3AC-F673-478A-AA43-42C8FBBAFBEA}"/>
              </a:ext>
            </a:extLst>
          </p:cNvPr>
          <p:cNvSpPr>
            <a:spLocks noGrp="1"/>
          </p:cNvSpPr>
          <p:nvPr>
            <p:ph idx="1"/>
          </p:nvPr>
        </p:nvSpPr>
        <p:spPr>
          <a:xfrm>
            <a:off x="677334" y="2330245"/>
            <a:ext cx="8596668" cy="3711117"/>
          </a:xfrm>
        </p:spPr>
        <p:txBody>
          <a:bodyPr/>
          <a:lstStyle/>
          <a:p>
            <a:pPr marL="0" indent="0">
              <a:buNone/>
            </a:pPr>
            <a:r>
              <a:rPr lang="en-US" sz="3200" dirty="0">
                <a:latin typeface="Calibri" panose="020F0502020204030204" pitchFamily="34" charset="0"/>
                <a:cs typeface="Calibri" panose="020F0502020204030204" pitchFamily="34" charset="0"/>
              </a:rPr>
              <a:t>For more resources about the intersection of women's health and disability contact </a:t>
            </a:r>
          </a:p>
          <a:p>
            <a:pPr marL="0" indent="0">
              <a:buNone/>
            </a:pPr>
            <a:endParaRPr lang="en-US" sz="3200" dirty="0">
              <a:latin typeface="Calibri" panose="020F0502020204030204" pitchFamily="34" charset="0"/>
              <a:cs typeface="Calibri" panose="020F0502020204030204" pitchFamily="34" charset="0"/>
            </a:endParaRPr>
          </a:p>
          <a:p>
            <a:pPr marL="0" indent="0" algn="ctr">
              <a:buNone/>
            </a:pPr>
            <a:r>
              <a:rPr lang="en-US" sz="3200" dirty="0">
                <a:latin typeface="Calibri" panose="020F0502020204030204" pitchFamily="34" charset="0"/>
                <a:cs typeface="Calibri" panose="020F0502020204030204" pitchFamily="34" charset="0"/>
              </a:rPr>
              <a:t>Maggie Sheets MSheets@myombudsman.org</a:t>
            </a:r>
          </a:p>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410497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9F3A04-7D8B-4976-93F5-5B6B211ABD44}"/>
              </a:ext>
            </a:extLst>
          </p:cNvPr>
          <p:cNvSpPr>
            <a:spLocks noGrp="1"/>
          </p:cNvSpPr>
          <p:nvPr>
            <p:ph type="title"/>
          </p:nvPr>
        </p:nvSpPr>
        <p:spPr>
          <a:xfrm>
            <a:off x="677333" y="609600"/>
            <a:ext cx="9027105" cy="1617406"/>
          </a:xfrm>
        </p:spPr>
        <p:txBody>
          <a:bodyPr>
            <a:normAutofit/>
          </a:bodyPr>
          <a:lstStyle/>
          <a:p>
            <a:r>
              <a:rPr lang="en-US" b="1" dirty="0">
                <a:solidFill>
                  <a:schemeClr val="accent2"/>
                </a:solidFill>
                <a:latin typeface="Arial" panose="020B0604020202020204" pitchFamily="34" charset="0"/>
                <a:cs typeface="Arial" panose="020B0604020202020204" pitchFamily="34" charset="0"/>
              </a:rPr>
              <a:t>Starting the conversation: elevating the voice of women enrolled in One Care</a:t>
            </a:r>
          </a:p>
        </p:txBody>
      </p:sp>
      <p:sp>
        <p:nvSpPr>
          <p:cNvPr id="3" name="Content Placeholder 2">
            <a:extLst>
              <a:ext uri="{FF2B5EF4-FFF2-40B4-BE49-F238E27FC236}">
                <a16:creationId xmlns:a16="http://schemas.microsoft.com/office/drawing/2014/main" xmlns="" id="{600A399E-1E2E-4FDD-80AA-AA9D6E999BAD}"/>
              </a:ext>
            </a:extLst>
          </p:cNvPr>
          <p:cNvSpPr>
            <a:spLocks noGrp="1"/>
          </p:cNvSpPr>
          <p:nvPr>
            <p:ph idx="1"/>
          </p:nvPr>
        </p:nvSpPr>
        <p:spPr>
          <a:xfrm>
            <a:off x="677334" y="2227006"/>
            <a:ext cx="8596668" cy="3814356"/>
          </a:xfrm>
        </p:spPr>
        <p:txBody>
          <a:bodyPr>
            <a:normAutofit lnSpcReduction="10000"/>
          </a:bodyPr>
          <a:lstStyle/>
          <a:p>
            <a:pPr marL="457200" lvl="1" indent="0">
              <a:buNone/>
            </a:pPr>
            <a:r>
              <a:rPr lang="en-US" sz="2200" dirty="0">
                <a:latin typeface="Arial" panose="020B0604020202020204" pitchFamily="34" charset="0"/>
                <a:cs typeface="Arial" panose="020B0604020202020204" pitchFamily="34" charset="0"/>
              </a:rPr>
              <a:t>Women on the Implementation Council put together a small workgroup to:</a:t>
            </a:r>
          </a:p>
          <a:p>
            <a:pPr lvl="1"/>
            <a:r>
              <a:rPr lang="en-US" sz="2200" dirty="0">
                <a:latin typeface="Arial" panose="020B0604020202020204" pitchFamily="34" charset="0"/>
                <a:cs typeface="Arial" panose="020B0604020202020204" pitchFamily="34" charset="0"/>
              </a:rPr>
              <a:t>Begin a conversation about the unique needs of women </a:t>
            </a:r>
          </a:p>
          <a:p>
            <a:pPr lvl="1"/>
            <a:r>
              <a:rPr lang="en-US" sz="2200" dirty="0">
                <a:latin typeface="Arial" panose="020B0604020202020204" pitchFamily="34" charset="0"/>
                <a:cs typeface="Arial" panose="020B0604020202020204" pitchFamily="34" charset="0"/>
              </a:rPr>
              <a:t>Work with the Implementation Council to strategize about:</a:t>
            </a:r>
          </a:p>
          <a:p>
            <a:pPr lvl="2"/>
            <a:r>
              <a:rPr lang="en-US" sz="2200" dirty="0">
                <a:latin typeface="Arial" panose="020B0604020202020204" pitchFamily="34" charset="0"/>
                <a:cs typeface="Arial" panose="020B0604020202020204" pitchFamily="34" charset="0"/>
              </a:rPr>
              <a:t>Improving access to physically accessible care</a:t>
            </a:r>
          </a:p>
          <a:p>
            <a:pPr lvl="2"/>
            <a:r>
              <a:rPr lang="en-US" sz="2200" dirty="0">
                <a:latin typeface="Arial" panose="020B0604020202020204" pitchFamily="34" charset="0"/>
                <a:cs typeface="Arial" panose="020B0604020202020204" pitchFamily="34" charset="0"/>
              </a:rPr>
              <a:t>Ensuring Population appropriate care for women with SUD, mental health, SDOH needs</a:t>
            </a:r>
          </a:p>
          <a:p>
            <a:pPr lvl="2"/>
            <a:r>
              <a:rPr lang="en-US" sz="2200" dirty="0">
                <a:latin typeface="Arial" panose="020B0604020202020204" pitchFamily="34" charset="0"/>
                <a:cs typeface="Arial" panose="020B0604020202020204" pitchFamily="34" charset="0"/>
              </a:rPr>
              <a:t>Improving health equity across the intersection of race, ethnicity, GBLTQ and other groups across the lifespan</a:t>
            </a:r>
            <a:br>
              <a:rPr lang="en-US" sz="22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02875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973EB-D5A4-47E2-A86F-3EDDCF3C1C2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le 1"/>
          <p:cNvSpPr>
            <a:spLocks noGrp="1"/>
          </p:cNvSpPr>
          <p:nvPr>
            <p:ph type="title" idx="4294967295"/>
          </p:nvPr>
        </p:nvSpPr>
        <p:spPr>
          <a:xfrm>
            <a:off x="1230489" y="573621"/>
            <a:ext cx="10972800" cy="1143000"/>
          </a:xfrm>
        </p:spPr>
        <p:txBody>
          <a:bodyPr>
            <a:normAutofit/>
          </a:bodyPr>
          <a:lstStyle/>
          <a:p>
            <a:r>
              <a:rPr lang="en-US" b="1" dirty="0">
                <a:solidFill>
                  <a:schemeClr val="accent2"/>
                </a:solidFill>
                <a:latin typeface="Arial" panose="020B0604020202020204" pitchFamily="34" charset="0"/>
                <a:cs typeface="Arial" panose="020B0604020202020204" pitchFamily="34" charset="0"/>
              </a:rPr>
              <a:t>Why focus on women? It is about time! </a:t>
            </a:r>
          </a:p>
        </p:txBody>
      </p:sp>
      <p:sp>
        <p:nvSpPr>
          <p:cNvPr id="3" name="Content Placeholder 2"/>
          <p:cNvSpPr>
            <a:spLocks noGrp="1"/>
          </p:cNvSpPr>
          <p:nvPr>
            <p:ph idx="4294967295"/>
          </p:nvPr>
        </p:nvSpPr>
        <p:spPr>
          <a:xfrm>
            <a:off x="496709" y="1396648"/>
            <a:ext cx="9525706" cy="4525963"/>
          </a:xfrm>
        </p:spPr>
        <p:txBody>
          <a:bodyPr>
            <a:normAutofit lnSpcReduction="10000"/>
          </a:bodyPr>
          <a:lstStyle/>
          <a:p>
            <a:pPr marL="0" indent="0">
              <a:buNone/>
            </a:pPr>
            <a:r>
              <a:rPr lang="en-US" sz="2800" dirty="0">
                <a:latin typeface="Arial" panose="020B0604020202020204" pitchFamily="34" charset="0"/>
                <a:cs typeface="Arial" panose="020B0604020202020204" pitchFamily="34" charset="0"/>
              </a:rPr>
              <a:t>Research shows: </a:t>
            </a:r>
          </a:p>
          <a:p>
            <a:r>
              <a:rPr lang="en-US" sz="2800" dirty="0">
                <a:latin typeface="Arial" panose="020B0604020202020204" pitchFamily="34" charset="0"/>
                <a:cs typeface="Arial" panose="020B0604020202020204" pitchFamily="34" charset="0"/>
              </a:rPr>
              <a:t>Many pregnant women with physical disabilities in Massachusetts are not weighed as doctors may not have necessary equipment.</a:t>
            </a:r>
            <a:r>
              <a:rPr lang="en-US" sz="2800" baseline="300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Women with disabilities are less likely to have routine pap smears and mammograms due to lack of knowledge of the need for such tests and doctors’ lack of necessary  equipment.</a:t>
            </a:r>
            <a:r>
              <a:rPr lang="en-US" sz="2800" baseline="30000" dirty="0">
                <a:latin typeface="Arial" panose="020B0604020202020204" pitchFamily="34" charset="0"/>
                <a:cs typeface="Arial" panose="020B0604020202020204" pitchFamily="34" charset="0"/>
              </a:rPr>
              <a:t>1</a:t>
            </a:r>
          </a:p>
          <a:p>
            <a:r>
              <a:rPr lang="en-US" sz="2800" dirty="0">
                <a:latin typeface="Arial" panose="020B0604020202020204" pitchFamily="34" charset="0"/>
                <a:cs typeface="Arial" panose="020B0604020202020204" pitchFamily="34" charset="0"/>
              </a:rPr>
              <a:t>Women with disabilities are less likely to get prenatal care.</a:t>
            </a:r>
            <a:r>
              <a:rPr lang="en-US" sz="2800" baseline="30000" dirty="0">
                <a:latin typeface="Arial" panose="020B0604020202020204" pitchFamily="34" charset="0"/>
                <a:cs typeface="Arial" panose="020B0604020202020204" pitchFamily="34" charset="0"/>
              </a:rPr>
              <a:t>2</a:t>
            </a:r>
          </a:p>
          <a:p>
            <a:endParaRPr lang="en-US" dirty="0"/>
          </a:p>
        </p:txBody>
      </p:sp>
    </p:spTree>
    <p:extLst>
      <p:ext uri="{BB962C8B-B14F-4D97-AF65-F5344CB8AC3E}">
        <p14:creationId xmlns:p14="http://schemas.microsoft.com/office/powerpoint/2010/main" val="216193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20405B7-4624-46DA-AECD-8A01B615A2CD}"/>
              </a:ext>
            </a:extLst>
          </p:cNvPr>
          <p:cNvSpPr txBox="1"/>
          <p:nvPr/>
        </p:nvSpPr>
        <p:spPr>
          <a:xfrm>
            <a:off x="519290" y="508000"/>
            <a:ext cx="9480116" cy="646331"/>
          </a:xfrm>
          <a:prstGeom prst="rect">
            <a:avLst/>
          </a:prstGeom>
          <a:noFill/>
        </p:spPr>
        <p:txBody>
          <a:bodyPr wrap="square" rtlCol="0">
            <a:spAutoFit/>
          </a:bodyPr>
          <a:lstStyle/>
          <a:p>
            <a:r>
              <a:rPr lang="en-US" sz="3600" b="1" dirty="0">
                <a:solidFill>
                  <a:schemeClr val="accent2"/>
                </a:solidFill>
                <a:latin typeface="Arial" panose="020B0604020202020204" pitchFamily="34" charset="0"/>
                <a:cs typeface="Arial" panose="020B0604020202020204" pitchFamily="34" charset="0"/>
              </a:rPr>
              <a:t>Accessible and Inaccessible exam tables </a:t>
            </a:r>
          </a:p>
        </p:txBody>
      </p:sp>
      <p:pic>
        <p:nvPicPr>
          <p:cNvPr id="3" name="Picture 2">
            <a:extLst>
              <a:ext uri="{FF2B5EF4-FFF2-40B4-BE49-F238E27FC236}">
                <a16:creationId xmlns:a16="http://schemas.microsoft.com/office/drawing/2014/main" xmlns="" id="{F17C9FEB-FBC3-4FCE-8E19-09BC7F91D963}"/>
              </a:ext>
            </a:extLst>
          </p:cNvPr>
          <p:cNvPicPr>
            <a:picLocks noChangeAspect="1"/>
          </p:cNvPicPr>
          <p:nvPr/>
        </p:nvPicPr>
        <p:blipFill>
          <a:blip r:embed="rId2"/>
          <a:stretch>
            <a:fillRect/>
          </a:stretch>
        </p:blipFill>
        <p:spPr>
          <a:xfrm>
            <a:off x="397933" y="1954550"/>
            <a:ext cx="4673600" cy="3505200"/>
          </a:xfrm>
          <a:prstGeom prst="rect">
            <a:avLst/>
          </a:prstGeom>
        </p:spPr>
      </p:pic>
      <p:sp>
        <p:nvSpPr>
          <p:cNvPr id="4" name="TextBox 3">
            <a:extLst>
              <a:ext uri="{FF2B5EF4-FFF2-40B4-BE49-F238E27FC236}">
                <a16:creationId xmlns:a16="http://schemas.microsoft.com/office/drawing/2014/main" xmlns="" id="{CF7396C7-FA73-4922-847C-13A1F29E7AB8}"/>
              </a:ext>
            </a:extLst>
          </p:cNvPr>
          <p:cNvSpPr txBox="1"/>
          <p:nvPr/>
        </p:nvSpPr>
        <p:spPr>
          <a:xfrm>
            <a:off x="519290" y="5825067"/>
            <a:ext cx="4148666" cy="553998"/>
          </a:xfrm>
          <a:prstGeom prst="rect">
            <a:avLst/>
          </a:prstGeom>
          <a:noFill/>
        </p:spPr>
        <p:txBody>
          <a:bodyPr wrap="square" rtlCol="0">
            <a:spAutoFit/>
          </a:bodyPr>
          <a:lstStyle/>
          <a:p>
            <a:r>
              <a:rPr lang="en-US" sz="3000" dirty="0"/>
              <a:t>Accessible Exam Table </a:t>
            </a:r>
          </a:p>
        </p:txBody>
      </p:sp>
      <p:pic>
        <p:nvPicPr>
          <p:cNvPr id="5" name="Picture 4">
            <a:extLst>
              <a:ext uri="{FF2B5EF4-FFF2-40B4-BE49-F238E27FC236}">
                <a16:creationId xmlns:a16="http://schemas.microsoft.com/office/drawing/2014/main" xmlns="" id="{4D6B37A1-82F3-43B3-ADBC-31E6573B2431}"/>
              </a:ext>
            </a:extLst>
          </p:cNvPr>
          <p:cNvPicPr>
            <a:picLocks noChangeAspect="1"/>
          </p:cNvPicPr>
          <p:nvPr/>
        </p:nvPicPr>
        <p:blipFill>
          <a:blip r:embed="rId3"/>
          <a:stretch>
            <a:fillRect/>
          </a:stretch>
        </p:blipFill>
        <p:spPr>
          <a:xfrm>
            <a:off x="5692422" y="2102716"/>
            <a:ext cx="3378200" cy="3208867"/>
          </a:xfrm>
          <a:prstGeom prst="rect">
            <a:avLst/>
          </a:prstGeom>
        </p:spPr>
      </p:pic>
      <p:sp>
        <p:nvSpPr>
          <p:cNvPr id="6" name="TextBox 5">
            <a:extLst>
              <a:ext uri="{FF2B5EF4-FFF2-40B4-BE49-F238E27FC236}">
                <a16:creationId xmlns:a16="http://schemas.microsoft.com/office/drawing/2014/main" xmlns="" id="{90819E7F-EBEC-416F-A979-6C76F1B5EB2E}"/>
              </a:ext>
            </a:extLst>
          </p:cNvPr>
          <p:cNvSpPr txBox="1"/>
          <p:nvPr/>
        </p:nvSpPr>
        <p:spPr>
          <a:xfrm>
            <a:off x="5624690" y="5542843"/>
            <a:ext cx="3462867" cy="1015663"/>
          </a:xfrm>
          <a:prstGeom prst="rect">
            <a:avLst/>
          </a:prstGeom>
          <a:noFill/>
        </p:spPr>
        <p:txBody>
          <a:bodyPr wrap="square" rtlCol="0">
            <a:spAutoFit/>
          </a:bodyPr>
          <a:lstStyle/>
          <a:p>
            <a:r>
              <a:rPr lang="en-US" sz="3000" dirty="0"/>
              <a:t>Inaccessible Exam Table </a:t>
            </a:r>
          </a:p>
        </p:txBody>
      </p:sp>
    </p:spTree>
    <p:extLst>
      <p:ext uri="{BB962C8B-B14F-4D97-AF65-F5344CB8AC3E}">
        <p14:creationId xmlns:p14="http://schemas.microsoft.com/office/powerpoint/2010/main" val="20206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t>
            </a:r>
          </a:p>
        </p:txBody>
      </p:sp>
      <p:pic>
        <p:nvPicPr>
          <p:cNvPr id="10" name="Picture 2" descr="Picture 015"/>
          <p:cNvPicPr>
            <a:picLocks noGrp="1" noChangeAspect="1" noChangeArrowheads="1"/>
          </p:cNvPicPr>
          <p:nvPr>
            <p:ph sz="half" idx="1"/>
          </p:nvPr>
        </p:nvPicPr>
        <p:blipFill>
          <a:blip r:embed="rId2" cstate="print"/>
          <a:stretch>
            <a:fillRect/>
          </a:stretch>
        </p:blipFill>
        <p:spPr bwMode="auto">
          <a:xfrm>
            <a:off x="696086" y="2472267"/>
            <a:ext cx="5211828" cy="3395133"/>
          </a:xfrm>
          <a:prstGeom prst="rect">
            <a:avLst/>
          </a:prstGeom>
          <a:noFill/>
        </p:spPr>
      </p:pic>
      <p:pic>
        <p:nvPicPr>
          <p:cNvPr id="11" name="Picture 2" descr="Picture 016"/>
          <p:cNvPicPr>
            <a:picLocks noGrp="1" noChangeAspect="1" noChangeArrowheads="1"/>
          </p:cNvPicPr>
          <p:nvPr>
            <p:ph sz="half" idx="2"/>
          </p:nvPr>
        </p:nvPicPr>
        <p:blipFill>
          <a:blip r:embed="rId3" cstate="print"/>
          <a:stretch>
            <a:fillRect/>
          </a:stretch>
        </p:blipFill>
        <p:spPr bwMode="auto">
          <a:xfrm>
            <a:off x="6284086" y="2472267"/>
            <a:ext cx="5211828" cy="3395133"/>
          </a:xfrm>
          <a:prstGeom prst="rect">
            <a:avLst/>
          </a:prstGeom>
          <a:noFill/>
        </p:spPr>
      </p:pic>
      <p:sp>
        <p:nvSpPr>
          <p:cNvPr id="5" name="TextBox 4"/>
          <p:cNvSpPr txBox="1"/>
          <p:nvPr/>
        </p:nvSpPr>
        <p:spPr>
          <a:xfrm>
            <a:off x="1377031" y="609600"/>
            <a:ext cx="8273143" cy="2021002"/>
          </a:xfrm>
          <a:prstGeom prst="rect">
            <a:avLst/>
          </a:prstGeom>
          <a:noFill/>
        </p:spPr>
        <p:txBody>
          <a:bodyPr wrap="square" rtlCol="0">
            <a:spAutoFit/>
          </a:bodyPr>
          <a:lstStyle/>
          <a:p>
            <a:r>
              <a:rPr lang="en-US" sz="3600" b="1" dirty="0">
                <a:solidFill>
                  <a:schemeClr val="accent2"/>
                </a:solidFill>
                <a:latin typeface="Arial" panose="020B0604020202020204" pitchFamily="34" charset="0"/>
                <a:cs typeface="Arial" panose="020B0604020202020204" pitchFamily="34" charset="0"/>
              </a:rPr>
              <a:t>Pregnant woman getting on an inaccessible examination table</a:t>
            </a:r>
          </a:p>
          <a:p>
            <a:endParaRPr lang="en-US" sz="5333" dirty="0"/>
          </a:p>
        </p:txBody>
      </p:sp>
    </p:spTree>
    <p:extLst>
      <p:ext uri="{BB962C8B-B14F-4D97-AF65-F5344CB8AC3E}">
        <p14:creationId xmlns:p14="http://schemas.microsoft.com/office/powerpoint/2010/main" val="273585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5CD2755-2425-45EE-A4D9-F31E4DEB9CB1}"/>
              </a:ext>
            </a:extLst>
          </p:cNvPr>
          <p:cNvSpPr>
            <a:spLocks noGrp="1"/>
          </p:cNvSpPr>
          <p:nvPr>
            <p:ph type="title"/>
          </p:nvPr>
        </p:nvSpPr>
        <p:spPr>
          <a:xfrm>
            <a:off x="677334" y="398206"/>
            <a:ext cx="8596668" cy="884903"/>
          </a:xfrm>
        </p:spPr>
        <p:txBody>
          <a:bodyPr>
            <a:normAutofit/>
          </a:bodyPr>
          <a:lstStyle/>
          <a:p>
            <a:r>
              <a:rPr lang="en-US" b="1" dirty="0">
                <a:solidFill>
                  <a:schemeClr val="accent2"/>
                </a:solidFill>
                <a:latin typeface="Arial" panose="020B0604020202020204" pitchFamily="34" charset="0"/>
                <a:cs typeface="Arial" panose="020B0604020202020204" pitchFamily="34" charset="0"/>
              </a:rPr>
              <a:t>Psychosocial needs</a:t>
            </a:r>
          </a:p>
        </p:txBody>
      </p:sp>
      <p:sp>
        <p:nvSpPr>
          <p:cNvPr id="6" name="Content Placeholder 5">
            <a:extLst>
              <a:ext uri="{FF2B5EF4-FFF2-40B4-BE49-F238E27FC236}">
                <a16:creationId xmlns:a16="http://schemas.microsoft.com/office/drawing/2014/main" xmlns="" id="{07350A5A-7D5B-4F93-AE97-9ED40C14F62C}"/>
              </a:ext>
            </a:extLst>
          </p:cNvPr>
          <p:cNvSpPr>
            <a:spLocks noGrp="1"/>
          </p:cNvSpPr>
          <p:nvPr>
            <p:ph idx="1"/>
          </p:nvPr>
        </p:nvSpPr>
        <p:spPr>
          <a:xfrm>
            <a:off x="352868" y="1283109"/>
            <a:ext cx="9646538" cy="5678130"/>
          </a:xfrm>
        </p:spPr>
        <p:txBody>
          <a:bodyPr>
            <a:normAutofit/>
          </a:bodyPr>
          <a:lstStyle/>
          <a:p>
            <a:r>
              <a:rPr lang="en-US" sz="2400" dirty="0">
                <a:latin typeface="Arial" panose="020B0604020202020204" pitchFamily="34" charset="0"/>
                <a:cs typeface="Arial" panose="020B0604020202020204" pitchFamily="34" charset="0"/>
              </a:rPr>
              <a:t>According to a comprehensive 2002 study, “Women with disabilities had significantly lower self-cognition and self-esteem, and greater social isolation than the women without disabilities, as well as significantly less education, more overprotection during childhood, poorer quality of intimate relationships, and lower rates of salaried employment.”3</a:t>
            </a:r>
          </a:p>
          <a:p>
            <a:r>
              <a:rPr lang="en-US" sz="2400" dirty="0">
                <a:latin typeface="Arial" panose="020B0604020202020204" pitchFamily="34" charset="0"/>
                <a:cs typeface="Arial" panose="020B0604020202020204" pitchFamily="34" charset="0"/>
              </a:rPr>
              <a:t>More recent research shows that at a minimum, women with disabilities experience abuse the same rate as nondisabled individuals.</a:t>
            </a:r>
          </a:p>
          <a:p>
            <a:r>
              <a:rPr lang="en-US" sz="2400" dirty="0">
                <a:latin typeface="Arial" panose="020B0604020202020204" pitchFamily="34" charset="0"/>
                <a:cs typeface="Arial" panose="020B0604020202020204" pitchFamily="34" charset="0"/>
              </a:rPr>
              <a:t>Risk factors leading to abuse and neglect include " increased risk of isolation, abuse by multiple potential perpetrators, dependency as a result of disability, difficulties identifying and naming disability related abuse, and cultural/societal barriers.” 4</a:t>
            </a:r>
          </a:p>
          <a:p>
            <a:endParaRPr lang="en-US" dirty="0"/>
          </a:p>
        </p:txBody>
      </p:sp>
    </p:spTree>
    <p:extLst>
      <p:ext uri="{BB962C8B-B14F-4D97-AF65-F5344CB8AC3E}">
        <p14:creationId xmlns:p14="http://schemas.microsoft.com/office/powerpoint/2010/main" val="383221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12521-D8BE-42D6-813A-2CA3E98D768B}"/>
              </a:ext>
            </a:extLst>
          </p:cNvPr>
          <p:cNvSpPr>
            <a:spLocks noGrp="1"/>
          </p:cNvSpPr>
          <p:nvPr>
            <p:ph type="title"/>
          </p:nvPr>
        </p:nvSpPr>
        <p:spPr/>
        <p:txBody>
          <a:bodyPr>
            <a:normAutofit fontScale="90000"/>
          </a:bodyPr>
          <a:lstStyle/>
          <a:p>
            <a:r>
              <a:rPr lang="en-US" sz="4000" b="1" dirty="0">
                <a:solidFill>
                  <a:schemeClr val="accent2"/>
                </a:solidFill>
                <a:latin typeface="Arial" panose="020B0604020202020204" pitchFamily="34" charset="0"/>
                <a:cs typeface="Arial" panose="020B0604020202020204" pitchFamily="34" charset="0"/>
              </a:rPr>
              <a:t>The connection between body image and isolation.</a:t>
            </a:r>
            <a:r>
              <a:rPr lang="en-US" b="1" dirty="0">
                <a:solidFill>
                  <a:srgbClr val="0070C0"/>
                </a:solidFill>
                <a:latin typeface="Arial" panose="020B0604020202020204" pitchFamily="34" charset="0"/>
                <a:cs typeface="Arial" panose="020B0604020202020204" pitchFamily="34" charset="0"/>
              </a:rPr>
              <a:t/>
            </a:r>
            <a:br>
              <a:rPr lang="en-US" b="1" dirty="0">
                <a:solidFill>
                  <a:srgbClr val="0070C0"/>
                </a:solidFill>
                <a:latin typeface="Arial" panose="020B0604020202020204" pitchFamily="34" charset="0"/>
                <a:cs typeface="Arial" panose="020B0604020202020204" pitchFamily="34" charset="0"/>
              </a:rPr>
            </a:br>
            <a:endParaRPr lang="en-US"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565D8FC6-EA03-43DB-85A1-A4DFFD192597}"/>
              </a:ext>
            </a:extLst>
          </p:cNvPr>
          <p:cNvSpPr>
            <a:spLocks noGrp="1"/>
          </p:cNvSpPr>
          <p:nvPr>
            <p:ph idx="1"/>
          </p:nvPr>
        </p:nvSpPr>
        <p:spPr/>
        <p:txBody>
          <a:bodyPr>
            <a:normAutofit/>
          </a:bodyPr>
          <a:lstStyle/>
          <a:p>
            <a:pPr marL="0" indent="0">
              <a:buNone/>
            </a:pPr>
            <a:r>
              <a:rPr lang="en-US" sz="3300" dirty="0">
                <a:latin typeface="Arial" panose="020B0604020202020204" pitchFamily="34" charset="0"/>
                <a:cs typeface="Arial" panose="020B0604020202020204" pitchFamily="34" charset="0"/>
              </a:rPr>
              <a:t>A woman with a prosthetic limb was unable to get an appropriate stocking to cover her prosthetic. As a result, she stopped attending her church because she felt self conscious when she went out in public. </a:t>
            </a:r>
          </a:p>
        </p:txBody>
      </p:sp>
    </p:spTree>
    <p:extLst>
      <p:ext uri="{BB962C8B-B14F-4D97-AF65-F5344CB8AC3E}">
        <p14:creationId xmlns:p14="http://schemas.microsoft.com/office/powerpoint/2010/main" val="201311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chemeClr val="accent2"/>
                </a:solidFill>
                <a:latin typeface="Arial" panose="020B0604020202020204" pitchFamily="34" charset="0"/>
                <a:cs typeface="Arial" panose="020B0604020202020204" pitchFamily="34" charset="0"/>
              </a:rPr>
              <a:t>Barriers </a:t>
            </a:r>
            <a:r>
              <a:rPr lang="en-US" b="1" dirty="0">
                <a:solidFill>
                  <a:schemeClr val="accent2"/>
                </a:solidFill>
                <a:latin typeface="Arial" panose="020B0604020202020204" pitchFamily="34" charset="0"/>
                <a:cs typeface="Arial" panose="020B0604020202020204" pitchFamily="34" charset="0"/>
              </a:rPr>
              <a:t>to reproductive healthcare for people with psychiatric diagnoses</a:t>
            </a:r>
          </a:p>
        </p:txBody>
      </p:sp>
      <p:sp>
        <p:nvSpPr>
          <p:cNvPr id="3" name="Content Placeholder 2"/>
          <p:cNvSpPr>
            <a:spLocks noGrp="1"/>
          </p:cNvSpPr>
          <p:nvPr>
            <p:ph idx="1"/>
          </p:nvPr>
        </p:nvSpPr>
        <p:spPr/>
        <p:txBody>
          <a:bodyPr>
            <a:normAutofit/>
          </a:bodyPr>
          <a:lstStyle/>
          <a:p>
            <a:r>
              <a:rPr lang="en-US" sz="3600" dirty="0">
                <a:latin typeface="Arial" panose="020B0604020202020204" pitchFamily="34" charset="0"/>
                <a:cs typeface="Arial" panose="020B0604020202020204" pitchFamily="34" charset="0"/>
              </a:rPr>
              <a:t>Women with psychiatric diagnoses are: </a:t>
            </a:r>
          </a:p>
          <a:p>
            <a:pPr lvl="1"/>
            <a:r>
              <a:rPr lang="en-US" sz="3000" dirty="0">
                <a:latin typeface="Arial" panose="020B0604020202020204" pitchFamily="34" charset="0"/>
                <a:cs typeface="Arial" panose="020B0604020202020204" pitchFamily="34" charset="0"/>
              </a:rPr>
              <a:t>Less likely to receive prenatal </a:t>
            </a:r>
            <a:r>
              <a:rPr lang="en-US" sz="3000" dirty="0" smtClean="0">
                <a:latin typeface="Arial" panose="020B0604020202020204" pitchFamily="34" charset="0"/>
                <a:cs typeface="Arial" panose="020B0604020202020204" pitchFamily="34" charset="0"/>
              </a:rPr>
              <a:t>care.</a:t>
            </a:r>
            <a:r>
              <a:rPr lang="en-US" sz="3000" baseline="30000" dirty="0">
                <a:latin typeface="Arial" panose="020B0604020202020204" pitchFamily="34" charset="0"/>
                <a:cs typeface="Arial" panose="020B0604020202020204" pitchFamily="34" charset="0"/>
              </a:rPr>
              <a:t>5</a:t>
            </a:r>
            <a:endParaRPr lang="en-US" sz="3000" baseline="30000" dirty="0">
              <a:latin typeface="Arial" panose="020B0604020202020204" pitchFamily="34" charset="0"/>
              <a:cs typeface="Arial" panose="020B0604020202020204" pitchFamily="34" charset="0"/>
            </a:endParaRPr>
          </a:p>
          <a:p>
            <a:pPr lvl="1"/>
            <a:r>
              <a:rPr lang="en-US" sz="3000" dirty="0">
                <a:latin typeface="Arial" panose="020B0604020202020204" pitchFamily="34" charset="0"/>
                <a:cs typeface="Arial" panose="020B0604020202020204" pitchFamily="34" charset="0"/>
              </a:rPr>
              <a:t>Less likely to receive pap smears, breast exams, and </a:t>
            </a:r>
            <a:r>
              <a:rPr lang="en-US" sz="3000" dirty="0" smtClean="0">
                <a:latin typeface="Arial" panose="020B0604020202020204" pitchFamily="34" charset="0"/>
                <a:cs typeface="Arial" panose="020B0604020202020204" pitchFamily="34" charset="0"/>
              </a:rPr>
              <a:t>mammograms.</a:t>
            </a:r>
            <a:r>
              <a:rPr lang="en-US" sz="3000" baseline="30000" dirty="0">
                <a:latin typeface="Arial" panose="020B0604020202020204" pitchFamily="34" charset="0"/>
                <a:cs typeface="Arial" panose="020B0604020202020204" pitchFamily="34" charset="0"/>
              </a:rPr>
              <a:t>6</a:t>
            </a:r>
            <a:endParaRPr lang="en-US" sz="3000" baseline="30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CA973EB-D5A4-47E2-A86F-3EDDCF3C1C2D}"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02697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9B169-F20B-4AB7-BF2A-088D9F38EC22}"/>
              </a:ext>
            </a:extLst>
          </p:cNvPr>
          <p:cNvSpPr>
            <a:spLocks noGrp="1"/>
          </p:cNvSpPr>
          <p:nvPr>
            <p:ph type="title"/>
          </p:nvPr>
        </p:nvSpPr>
        <p:spPr>
          <a:xfrm>
            <a:off x="677334" y="609600"/>
            <a:ext cx="8596668" cy="1425677"/>
          </a:xfrm>
        </p:spPr>
        <p:txBody>
          <a:bodyPr>
            <a:normAutofit/>
          </a:bodyPr>
          <a:lstStyle/>
          <a:p>
            <a:r>
              <a:rPr lang="en-US" b="1" dirty="0">
                <a:solidFill>
                  <a:schemeClr val="accent2"/>
                </a:solidFill>
                <a:latin typeface="Arial" panose="020B0604020202020204" pitchFamily="34" charset="0"/>
                <a:cs typeface="Arial" panose="020B0604020202020204" pitchFamily="34" charset="0"/>
              </a:rPr>
              <a:t>Recommendations for the Implementation Council </a:t>
            </a:r>
          </a:p>
        </p:txBody>
      </p:sp>
      <p:sp>
        <p:nvSpPr>
          <p:cNvPr id="3" name="Content Placeholder 2">
            <a:extLst>
              <a:ext uri="{FF2B5EF4-FFF2-40B4-BE49-F238E27FC236}">
                <a16:creationId xmlns:a16="http://schemas.microsoft.com/office/drawing/2014/main" xmlns="" id="{9EF9EE90-2085-457F-8F2B-C6A889EB5CD9}"/>
              </a:ext>
            </a:extLst>
          </p:cNvPr>
          <p:cNvSpPr>
            <a:spLocks noGrp="1"/>
          </p:cNvSpPr>
          <p:nvPr>
            <p:ph idx="1"/>
          </p:nvPr>
        </p:nvSpPr>
        <p:spPr>
          <a:xfrm>
            <a:off x="677334" y="2160589"/>
            <a:ext cx="8596668" cy="4358198"/>
          </a:xfrm>
        </p:spPr>
        <p:txBody>
          <a:bodyPr>
            <a:normAutofit/>
          </a:bodyPr>
          <a:lstStyle/>
          <a:p>
            <a:pPr lvl="1"/>
            <a:r>
              <a:rPr lang="en-US" sz="2600" dirty="0">
                <a:latin typeface="Arial" panose="020B0604020202020204" pitchFamily="34" charset="0"/>
                <a:cs typeface="Arial" panose="020B0604020202020204" pitchFamily="34" charset="0"/>
              </a:rPr>
              <a:t>We urge the Implementation Council to </a:t>
            </a:r>
            <a:r>
              <a:rPr lang="en-US" sz="2600" b="1" dirty="0">
                <a:latin typeface="Arial" panose="020B0604020202020204" pitchFamily="34" charset="0"/>
                <a:cs typeface="Arial" panose="020B0604020202020204" pitchFamily="34" charset="0"/>
              </a:rPr>
              <a:t>make a motion</a:t>
            </a:r>
            <a:r>
              <a:rPr lang="en-US" sz="2600" dirty="0">
                <a:latin typeface="Arial" panose="020B0604020202020204" pitchFamily="34" charset="0"/>
                <a:cs typeface="Arial" panose="020B0604020202020204" pitchFamily="34" charset="0"/>
              </a:rPr>
              <a:t> requesting that MassHealth clarify the ability of One Care enrollees to utilize their personal care attendant, certified peer specialists, and other supports as needed, to ensure access to services.</a:t>
            </a:r>
          </a:p>
        </p:txBody>
      </p:sp>
    </p:spTree>
    <p:extLst>
      <p:ext uri="{BB962C8B-B14F-4D97-AF65-F5344CB8AC3E}">
        <p14:creationId xmlns:p14="http://schemas.microsoft.com/office/powerpoint/2010/main" val="25830528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885</TotalTime>
  <Words>749</Words>
  <Application>Microsoft Office PowerPoint</Application>
  <PresentationFormat>Custom</PresentationFormat>
  <Paragraphs>75</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Women’s Health:  an overview of barriers and opportunities to meet the needs of women in One Care</vt:lpstr>
      <vt:lpstr>Starting the conversation: elevating the voice of women enrolled in One Care</vt:lpstr>
      <vt:lpstr>Why focus on women? It is about time! </vt:lpstr>
      <vt:lpstr>PowerPoint Presentation</vt:lpstr>
      <vt:lpstr> </vt:lpstr>
      <vt:lpstr>Psychosocial needs</vt:lpstr>
      <vt:lpstr>The connection between body image and isolation. </vt:lpstr>
      <vt:lpstr>Barriers to reproductive healthcare for people with psychiatric diagnoses</vt:lpstr>
      <vt:lpstr>Recommendations for the Implementation Council </vt:lpstr>
      <vt:lpstr>Recommendations for the Implementation Council </vt:lpstr>
      <vt:lpstr>Recommendations for the Implementation Council </vt:lpstr>
      <vt:lpstr>Research from the Disability Policy Consortium (DPC) </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Health</dc:title>
  <dc:creator>Maggie Sheets</dc:creator>
  <cp:lastModifiedBy>Kymalainen, Donna</cp:lastModifiedBy>
  <cp:revision>45</cp:revision>
  <dcterms:created xsi:type="dcterms:W3CDTF">2018-06-25T19:59:19Z</dcterms:created>
  <dcterms:modified xsi:type="dcterms:W3CDTF">2018-07-05T15:26:10Z</dcterms:modified>
</cp:coreProperties>
</file>