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63" r:id="rId3"/>
    <p:sldId id="258" r:id="rId4"/>
    <p:sldId id="259" r:id="rId5"/>
    <p:sldId id="260" r:id="rId6"/>
    <p:sldId id="261" r:id="rId7"/>
    <p:sldId id="262"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11" d="100"/>
          <a:sy n="111" d="100"/>
        </p:scale>
        <p:origin x="594"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B5F605F-2374-451A-8296-C6C777AC9341}" type="doc">
      <dgm:prSet loTypeId="urn:microsoft.com/office/officeart/2005/8/layout/vList2" loCatId="list" qsTypeId="urn:microsoft.com/office/officeart/2005/8/quickstyle/simple2" qsCatId="simple" csTypeId="urn:microsoft.com/office/officeart/2005/8/colors/colorful5" csCatId="colorful" phldr="1"/>
      <dgm:spPr/>
      <dgm:t>
        <a:bodyPr/>
        <a:lstStyle/>
        <a:p>
          <a:endParaRPr lang="en-US"/>
        </a:p>
      </dgm:t>
    </dgm:pt>
    <dgm:pt modelId="{81ACFD89-FAA4-4505-8F55-DBD098CE2F5C}">
      <dgm:prSet/>
      <dgm:spPr/>
      <dgm:t>
        <a:bodyPr/>
        <a:lstStyle/>
        <a:p>
          <a:r>
            <a:rPr lang="en-US"/>
            <a:t>204 CMR 2.00: REGULATIONS OF THE ALCOHOLIC BEVERAGES CONTROL COMMISSION</a:t>
          </a:r>
        </a:p>
      </dgm:t>
    </dgm:pt>
    <dgm:pt modelId="{E62B2160-EF64-4B1E-8626-27A6404BE11E}" type="parTrans" cxnId="{CE7C57BB-D74B-4F11-A3F3-64E0AAF52560}">
      <dgm:prSet/>
      <dgm:spPr/>
      <dgm:t>
        <a:bodyPr/>
        <a:lstStyle/>
        <a:p>
          <a:endParaRPr lang="en-US"/>
        </a:p>
      </dgm:t>
    </dgm:pt>
    <dgm:pt modelId="{C10E86C8-0494-457E-A814-D9918F23361E}" type="sibTrans" cxnId="{CE7C57BB-D74B-4F11-A3F3-64E0AAF52560}">
      <dgm:prSet/>
      <dgm:spPr/>
      <dgm:t>
        <a:bodyPr/>
        <a:lstStyle/>
        <a:p>
          <a:endParaRPr lang="en-US"/>
        </a:p>
      </dgm:t>
    </dgm:pt>
    <dgm:pt modelId="{B7F3B9B8-3ED7-44AC-BF7B-BC2BB06A1081}">
      <dgm:prSet/>
      <dgm:spPr/>
      <dgm:t>
        <a:bodyPr/>
        <a:lstStyle/>
        <a:p>
          <a:r>
            <a:rPr lang="en-US"/>
            <a:t>Slot machines or any other devices which furnish anything besides merchandise of a quantity and quality commensurate with the price deposited therein are prohibited on licensed premises. Gambling of any sort, except those games of chance authorized by the Legislature and/or local licensing authorities, shall not be permitted on any license premises.</a:t>
          </a:r>
        </a:p>
      </dgm:t>
    </dgm:pt>
    <dgm:pt modelId="{ED181D14-8C54-4890-91A3-31B2FC1B09C9}" type="parTrans" cxnId="{4358BE6E-CEC1-42B7-9116-D7F8976042DD}">
      <dgm:prSet/>
      <dgm:spPr/>
      <dgm:t>
        <a:bodyPr/>
        <a:lstStyle/>
        <a:p>
          <a:endParaRPr lang="en-US"/>
        </a:p>
      </dgm:t>
    </dgm:pt>
    <dgm:pt modelId="{2FD27CCC-616A-45DF-90E4-8C00C8C250BE}" type="sibTrans" cxnId="{4358BE6E-CEC1-42B7-9116-D7F8976042DD}">
      <dgm:prSet/>
      <dgm:spPr/>
      <dgm:t>
        <a:bodyPr/>
        <a:lstStyle/>
        <a:p>
          <a:endParaRPr lang="en-US"/>
        </a:p>
      </dgm:t>
    </dgm:pt>
    <dgm:pt modelId="{7A626501-C45A-4B70-B1A9-61EF30EA8750}">
      <dgm:prSet/>
      <dgm:spPr/>
      <dgm:t>
        <a:bodyPr/>
        <a:lstStyle/>
        <a:p>
          <a:r>
            <a:rPr lang="en-US"/>
            <a:t>No Club licensed to sell alcoholic beverages shall use any signs, printed matter or other means publicly to advertise the sale of alcoholic beverages. This shall not prohibit the use of reasonable and proper signs relating to alcoholic beverages within the licensed premises.</a:t>
          </a:r>
        </a:p>
      </dgm:t>
    </dgm:pt>
    <dgm:pt modelId="{AFA6A53D-291F-4478-95BE-92DC19AAC098}" type="parTrans" cxnId="{B14F26E2-4715-477E-8AFA-7657A70C4147}">
      <dgm:prSet/>
      <dgm:spPr/>
      <dgm:t>
        <a:bodyPr/>
        <a:lstStyle/>
        <a:p>
          <a:endParaRPr lang="en-US"/>
        </a:p>
      </dgm:t>
    </dgm:pt>
    <dgm:pt modelId="{BEFA40BA-9313-45F2-8841-9B077E5ACFBB}" type="sibTrans" cxnId="{B14F26E2-4715-477E-8AFA-7657A70C4147}">
      <dgm:prSet/>
      <dgm:spPr/>
      <dgm:t>
        <a:bodyPr/>
        <a:lstStyle/>
        <a:p>
          <a:endParaRPr lang="en-US"/>
        </a:p>
      </dgm:t>
    </dgm:pt>
    <dgm:pt modelId="{305DBEEB-F317-40EA-8A45-76D95D98BA21}">
      <dgm:prSet/>
      <dgm:spPr/>
      <dgm:t>
        <a:bodyPr/>
        <a:lstStyle/>
        <a:p>
          <a:r>
            <a:rPr lang="en-US" dirty="0"/>
            <a:t>All pipes, coils, hose, faucets and other appliances used in the drawing of drought beer shall be thoroughly cleansed and flushed at least twice in each week, and shall be kept in a clean and sanitary condition at all times.</a:t>
          </a:r>
        </a:p>
      </dgm:t>
    </dgm:pt>
    <dgm:pt modelId="{BB794AA8-7A01-4DCE-88AC-71AADB866CCD}" type="parTrans" cxnId="{BEF4A18D-96E8-41D0-BAA0-B0E3ED34AE1D}">
      <dgm:prSet/>
      <dgm:spPr/>
      <dgm:t>
        <a:bodyPr/>
        <a:lstStyle/>
        <a:p>
          <a:endParaRPr lang="en-US"/>
        </a:p>
      </dgm:t>
    </dgm:pt>
    <dgm:pt modelId="{7371E633-E4A3-476B-95D0-4E656EB0842F}" type="sibTrans" cxnId="{BEF4A18D-96E8-41D0-BAA0-B0E3ED34AE1D}">
      <dgm:prSet/>
      <dgm:spPr/>
      <dgm:t>
        <a:bodyPr/>
        <a:lstStyle/>
        <a:p>
          <a:endParaRPr lang="en-US"/>
        </a:p>
      </dgm:t>
    </dgm:pt>
    <dgm:pt modelId="{6929D464-3F66-4CCC-B867-0764FB82694B}">
      <dgm:prSet/>
      <dgm:spPr/>
      <dgm:t>
        <a:bodyPr/>
        <a:lstStyle/>
        <a:p>
          <a:r>
            <a:rPr lang="en-US" dirty="0"/>
            <a:t>Substitution of Beverages: The substitution of any alcoholic beverages of a kind or brand different from that ordered by a purchaser is prohibited unless it is done with the consent of the person or licensee making the purchase.</a:t>
          </a:r>
        </a:p>
      </dgm:t>
    </dgm:pt>
    <dgm:pt modelId="{1FE3B0D2-38D6-4E3E-B712-9E3801E4157E}" type="parTrans" cxnId="{E842C82E-2A35-4AED-8387-5F2C1A1EF366}">
      <dgm:prSet/>
      <dgm:spPr/>
      <dgm:t>
        <a:bodyPr/>
        <a:lstStyle/>
        <a:p>
          <a:endParaRPr lang="en-US"/>
        </a:p>
      </dgm:t>
    </dgm:pt>
    <dgm:pt modelId="{B5DFC64D-32BF-4087-8CEC-7F04D8EBBE4C}" type="sibTrans" cxnId="{E842C82E-2A35-4AED-8387-5F2C1A1EF366}">
      <dgm:prSet/>
      <dgm:spPr/>
      <dgm:t>
        <a:bodyPr/>
        <a:lstStyle/>
        <a:p>
          <a:endParaRPr lang="en-US"/>
        </a:p>
      </dgm:t>
    </dgm:pt>
    <dgm:pt modelId="{C734FFF8-A539-4412-A163-5395FA3D6A3D}" type="pres">
      <dgm:prSet presAssocID="{FB5F605F-2374-451A-8296-C6C777AC9341}" presName="linear" presStyleCnt="0">
        <dgm:presLayoutVars>
          <dgm:animLvl val="lvl"/>
          <dgm:resizeHandles val="exact"/>
        </dgm:presLayoutVars>
      </dgm:prSet>
      <dgm:spPr/>
    </dgm:pt>
    <dgm:pt modelId="{01FA2FB6-BAEC-4AC9-8077-A8463B69BD33}" type="pres">
      <dgm:prSet presAssocID="{81ACFD89-FAA4-4505-8F55-DBD098CE2F5C}" presName="parentText" presStyleLbl="node1" presStyleIdx="0" presStyleCnt="5">
        <dgm:presLayoutVars>
          <dgm:chMax val="0"/>
          <dgm:bulletEnabled val="1"/>
        </dgm:presLayoutVars>
      </dgm:prSet>
      <dgm:spPr/>
    </dgm:pt>
    <dgm:pt modelId="{DC199AFC-FF66-4DBA-BB6F-04E20C2CD73B}" type="pres">
      <dgm:prSet presAssocID="{C10E86C8-0494-457E-A814-D9918F23361E}" presName="spacer" presStyleCnt="0"/>
      <dgm:spPr/>
    </dgm:pt>
    <dgm:pt modelId="{58C840A3-8D1C-4C48-B15B-E89D2C7D6776}" type="pres">
      <dgm:prSet presAssocID="{B7F3B9B8-3ED7-44AC-BF7B-BC2BB06A1081}" presName="parentText" presStyleLbl="node1" presStyleIdx="1" presStyleCnt="5">
        <dgm:presLayoutVars>
          <dgm:chMax val="0"/>
          <dgm:bulletEnabled val="1"/>
        </dgm:presLayoutVars>
      </dgm:prSet>
      <dgm:spPr/>
    </dgm:pt>
    <dgm:pt modelId="{EF7D5F10-C5D4-43EA-8136-589CF2ED50D3}" type="pres">
      <dgm:prSet presAssocID="{2FD27CCC-616A-45DF-90E4-8C00C8C250BE}" presName="spacer" presStyleCnt="0"/>
      <dgm:spPr/>
    </dgm:pt>
    <dgm:pt modelId="{D79770A3-A4B5-44AF-B69E-BAAFFA467283}" type="pres">
      <dgm:prSet presAssocID="{7A626501-C45A-4B70-B1A9-61EF30EA8750}" presName="parentText" presStyleLbl="node1" presStyleIdx="2" presStyleCnt="5">
        <dgm:presLayoutVars>
          <dgm:chMax val="0"/>
          <dgm:bulletEnabled val="1"/>
        </dgm:presLayoutVars>
      </dgm:prSet>
      <dgm:spPr/>
    </dgm:pt>
    <dgm:pt modelId="{06CC8340-9C69-44F1-9D1E-F31953E16422}" type="pres">
      <dgm:prSet presAssocID="{BEFA40BA-9313-45F2-8841-9B077E5ACFBB}" presName="spacer" presStyleCnt="0"/>
      <dgm:spPr/>
    </dgm:pt>
    <dgm:pt modelId="{9506C95C-4AF8-4F38-A0AC-AB319B4C68DC}" type="pres">
      <dgm:prSet presAssocID="{305DBEEB-F317-40EA-8A45-76D95D98BA21}" presName="parentText" presStyleLbl="node1" presStyleIdx="3" presStyleCnt="5">
        <dgm:presLayoutVars>
          <dgm:chMax val="0"/>
          <dgm:bulletEnabled val="1"/>
        </dgm:presLayoutVars>
      </dgm:prSet>
      <dgm:spPr/>
    </dgm:pt>
    <dgm:pt modelId="{4E5E33C0-1682-4222-A466-B47EEF7A69CE}" type="pres">
      <dgm:prSet presAssocID="{7371E633-E4A3-476B-95D0-4E656EB0842F}" presName="spacer" presStyleCnt="0"/>
      <dgm:spPr/>
    </dgm:pt>
    <dgm:pt modelId="{0AE24BD0-9AA1-4E9E-9B73-643EE990EC39}" type="pres">
      <dgm:prSet presAssocID="{6929D464-3F66-4CCC-B867-0764FB82694B}" presName="parentText" presStyleLbl="node1" presStyleIdx="4" presStyleCnt="5">
        <dgm:presLayoutVars>
          <dgm:chMax val="0"/>
          <dgm:bulletEnabled val="1"/>
        </dgm:presLayoutVars>
      </dgm:prSet>
      <dgm:spPr/>
    </dgm:pt>
  </dgm:ptLst>
  <dgm:cxnLst>
    <dgm:cxn modelId="{227E9521-02F2-4CF8-BE1C-2B2B066E635A}" type="presOf" srcId="{B7F3B9B8-3ED7-44AC-BF7B-BC2BB06A1081}" destId="{58C840A3-8D1C-4C48-B15B-E89D2C7D6776}" srcOrd="0" destOrd="0" presId="urn:microsoft.com/office/officeart/2005/8/layout/vList2"/>
    <dgm:cxn modelId="{E842C82E-2A35-4AED-8387-5F2C1A1EF366}" srcId="{FB5F605F-2374-451A-8296-C6C777AC9341}" destId="{6929D464-3F66-4CCC-B867-0764FB82694B}" srcOrd="4" destOrd="0" parTransId="{1FE3B0D2-38D6-4E3E-B712-9E3801E4157E}" sibTransId="{B5DFC64D-32BF-4087-8CEC-7F04D8EBBE4C}"/>
    <dgm:cxn modelId="{4358BE6E-CEC1-42B7-9116-D7F8976042DD}" srcId="{FB5F605F-2374-451A-8296-C6C777AC9341}" destId="{B7F3B9B8-3ED7-44AC-BF7B-BC2BB06A1081}" srcOrd="1" destOrd="0" parTransId="{ED181D14-8C54-4890-91A3-31B2FC1B09C9}" sibTransId="{2FD27CCC-616A-45DF-90E4-8C00C8C250BE}"/>
    <dgm:cxn modelId="{B95A3277-6DE5-46C8-8E56-AD21D7CA0B0A}" type="presOf" srcId="{FB5F605F-2374-451A-8296-C6C777AC9341}" destId="{C734FFF8-A539-4412-A163-5395FA3D6A3D}" srcOrd="0" destOrd="0" presId="urn:microsoft.com/office/officeart/2005/8/layout/vList2"/>
    <dgm:cxn modelId="{81672B7F-2DA4-43E0-8878-7E02A665F842}" type="presOf" srcId="{305DBEEB-F317-40EA-8A45-76D95D98BA21}" destId="{9506C95C-4AF8-4F38-A0AC-AB319B4C68DC}" srcOrd="0" destOrd="0" presId="urn:microsoft.com/office/officeart/2005/8/layout/vList2"/>
    <dgm:cxn modelId="{BEF4A18D-96E8-41D0-BAA0-B0E3ED34AE1D}" srcId="{FB5F605F-2374-451A-8296-C6C777AC9341}" destId="{305DBEEB-F317-40EA-8A45-76D95D98BA21}" srcOrd="3" destOrd="0" parTransId="{BB794AA8-7A01-4DCE-88AC-71AADB866CCD}" sibTransId="{7371E633-E4A3-476B-95D0-4E656EB0842F}"/>
    <dgm:cxn modelId="{7F0009AD-6242-48EA-86D3-D1518EAA8D04}" type="presOf" srcId="{81ACFD89-FAA4-4505-8F55-DBD098CE2F5C}" destId="{01FA2FB6-BAEC-4AC9-8077-A8463B69BD33}" srcOrd="0" destOrd="0" presId="urn:microsoft.com/office/officeart/2005/8/layout/vList2"/>
    <dgm:cxn modelId="{CE7C57BB-D74B-4F11-A3F3-64E0AAF52560}" srcId="{FB5F605F-2374-451A-8296-C6C777AC9341}" destId="{81ACFD89-FAA4-4505-8F55-DBD098CE2F5C}" srcOrd="0" destOrd="0" parTransId="{E62B2160-EF64-4B1E-8626-27A6404BE11E}" sibTransId="{C10E86C8-0494-457E-A814-D9918F23361E}"/>
    <dgm:cxn modelId="{D657E1CF-5D60-43A0-95DA-F9025FDABDCB}" type="presOf" srcId="{6929D464-3F66-4CCC-B867-0764FB82694B}" destId="{0AE24BD0-9AA1-4E9E-9B73-643EE990EC39}" srcOrd="0" destOrd="0" presId="urn:microsoft.com/office/officeart/2005/8/layout/vList2"/>
    <dgm:cxn modelId="{B14F26E2-4715-477E-8AFA-7657A70C4147}" srcId="{FB5F605F-2374-451A-8296-C6C777AC9341}" destId="{7A626501-C45A-4B70-B1A9-61EF30EA8750}" srcOrd="2" destOrd="0" parTransId="{AFA6A53D-291F-4478-95BE-92DC19AAC098}" sibTransId="{BEFA40BA-9313-45F2-8841-9B077E5ACFBB}"/>
    <dgm:cxn modelId="{EF717AFA-6018-4239-A247-7FC6B992236B}" type="presOf" srcId="{7A626501-C45A-4B70-B1A9-61EF30EA8750}" destId="{D79770A3-A4B5-44AF-B69E-BAAFFA467283}" srcOrd="0" destOrd="0" presId="urn:microsoft.com/office/officeart/2005/8/layout/vList2"/>
    <dgm:cxn modelId="{FC67644B-88FD-4B1C-8E86-E6B7DD78A669}" type="presParOf" srcId="{C734FFF8-A539-4412-A163-5395FA3D6A3D}" destId="{01FA2FB6-BAEC-4AC9-8077-A8463B69BD33}" srcOrd="0" destOrd="0" presId="urn:microsoft.com/office/officeart/2005/8/layout/vList2"/>
    <dgm:cxn modelId="{7A28FFA4-3DF1-4562-892F-27EE3AA88B3B}" type="presParOf" srcId="{C734FFF8-A539-4412-A163-5395FA3D6A3D}" destId="{DC199AFC-FF66-4DBA-BB6F-04E20C2CD73B}" srcOrd="1" destOrd="0" presId="urn:microsoft.com/office/officeart/2005/8/layout/vList2"/>
    <dgm:cxn modelId="{CB6A4C4B-A9A0-4BC7-907C-9578828A1823}" type="presParOf" srcId="{C734FFF8-A539-4412-A163-5395FA3D6A3D}" destId="{58C840A3-8D1C-4C48-B15B-E89D2C7D6776}" srcOrd="2" destOrd="0" presId="urn:microsoft.com/office/officeart/2005/8/layout/vList2"/>
    <dgm:cxn modelId="{830A2DAE-E815-4663-9CE7-6276C4DC4E98}" type="presParOf" srcId="{C734FFF8-A539-4412-A163-5395FA3D6A3D}" destId="{EF7D5F10-C5D4-43EA-8136-589CF2ED50D3}" srcOrd="3" destOrd="0" presId="urn:microsoft.com/office/officeart/2005/8/layout/vList2"/>
    <dgm:cxn modelId="{D256B2CA-F85E-413C-95D2-E973850D72CD}" type="presParOf" srcId="{C734FFF8-A539-4412-A163-5395FA3D6A3D}" destId="{D79770A3-A4B5-44AF-B69E-BAAFFA467283}" srcOrd="4" destOrd="0" presId="urn:microsoft.com/office/officeart/2005/8/layout/vList2"/>
    <dgm:cxn modelId="{5D8B8512-2C2C-4446-9D8C-D071E73FA79B}" type="presParOf" srcId="{C734FFF8-A539-4412-A163-5395FA3D6A3D}" destId="{06CC8340-9C69-44F1-9D1E-F31953E16422}" srcOrd="5" destOrd="0" presId="urn:microsoft.com/office/officeart/2005/8/layout/vList2"/>
    <dgm:cxn modelId="{8994D7BA-935F-43D8-B073-B931F7A35E2C}" type="presParOf" srcId="{C734FFF8-A539-4412-A163-5395FA3D6A3D}" destId="{9506C95C-4AF8-4F38-A0AC-AB319B4C68DC}" srcOrd="6" destOrd="0" presId="urn:microsoft.com/office/officeart/2005/8/layout/vList2"/>
    <dgm:cxn modelId="{BDF85018-A498-4D94-A424-CA85AD81EB36}" type="presParOf" srcId="{C734FFF8-A539-4412-A163-5395FA3D6A3D}" destId="{4E5E33C0-1682-4222-A466-B47EEF7A69CE}" srcOrd="7" destOrd="0" presId="urn:microsoft.com/office/officeart/2005/8/layout/vList2"/>
    <dgm:cxn modelId="{2B71F9CA-C9C3-4BF7-8E99-A59DDC0130D3}" type="presParOf" srcId="{C734FFF8-A539-4412-A163-5395FA3D6A3D}" destId="{0AE24BD0-9AA1-4E9E-9B73-643EE990EC39}" srcOrd="8"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B6B93A7-E7E6-445B-A6BE-6737813CAFE5}" type="doc">
      <dgm:prSet loTypeId="urn:microsoft.com/office/officeart/2008/layout/LinedList" loCatId="list" qsTypeId="urn:microsoft.com/office/officeart/2005/8/quickstyle/simple4" qsCatId="simple" csTypeId="urn:microsoft.com/office/officeart/2005/8/colors/colorful1" csCatId="colorful" phldr="1"/>
      <dgm:spPr/>
      <dgm:t>
        <a:bodyPr/>
        <a:lstStyle/>
        <a:p>
          <a:endParaRPr lang="en-US"/>
        </a:p>
      </dgm:t>
    </dgm:pt>
    <dgm:pt modelId="{EE8D9000-B0A4-46E0-887F-E985AE454964}">
      <dgm:prSet/>
      <dgm:spPr/>
      <dgm:t>
        <a:bodyPr/>
        <a:lstStyle/>
        <a:p>
          <a:r>
            <a:rPr lang="en-US"/>
            <a:t>MGL 138 Section 23: Club licensees may only purchase alcohol from:</a:t>
          </a:r>
        </a:p>
      </dgm:t>
    </dgm:pt>
    <dgm:pt modelId="{A3C6CBCB-1C0C-4F64-9FA0-7DD867064481}" type="parTrans" cxnId="{3D773453-FB08-4789-A73E-410E4D12732B}">
      <dgm:prSet/>
      <dgm:spPr/>
      <dgm:t>
        <a:bodyPr/>
        <a:lstStyle/>
        <a:p>
          <a:endParaRPr lang="en-US"/>
        </a:p>
      </dgm:t>
    </dgm:pt>
    <dgm:pt modelId="{1264DA39-D68C-49C0-ACDB-78BF3187E94D}" type="sibTrans" cxnId="{3D773453-FB08-4789-A73E-410E4D12732B}">
      <dgm:prSet/>
      <dgm:spPr/>
      <dgm:t>
        <a:bodyPr/>
        <a:lstStyle/>
        <a:p>
          <a:endParaRPr lang="en-US"/>
        </a:p>
      </dgm:t>
    </dgm:pt>
    <dgm:pt modelId="{E06D63C4-9A3C-46C8-841A-3A3905A5C096}">
      <dgm:prSet/>
      <dgm:spPr/>
      <dgm:t>
        <a:bodyPr/>
        <a:lstStyle/>
        <a:p>
          <a:r>
            <a:rPr lang="en-US" dirty="0"/>
            <a:t>Massachusetts Wholesalers</a:t>
          </a:r>
        </a:p>
      </dgm:t>
    </dgm:pt>
    <dgm:pt modelId="{AEE18C52-ED8E-4E8D-9B68-BB4CFCE35F97}" type="parTrans" cxnId="{D14297C7-593C-40E5-9744-977F3C5A267E}">
      <dgm:prSet/>
      <dgm:spPr/>
      <dgm:t>
        <a:bodyPr/>
        <a:lstStyle/>
        <a:p>
          <a:endParaRPr lang="en-US"/>
        </a:p>
      </dgm:t>
    </dgm:pt>
    <dgm:pt modelId="{BC068431-9FC1-4E88-ADCC-CB43ED46FA01}" type="sibTrans" cxnId="{D14297C7-593C-40E5-9744-977F3C5A267E}">
      <dgm:prSet/>
      <dgm:spPr/>
      <dgm:t>
        <a:bodyPr/>
        <a:lstStyle/>
        <a:p>
          <a:endParaRPr lang="en-US"/>
        </a:p>
      </dgm:t>
    </dgm:pt>
    <dgm:pt modelId="{C2DBDE0C-1149-41D5-B69C-5031B5FC72DE}">
      <dgm:prSet/>
      <dgm:spPr/>
      <dgm:t>
        <a:bodyPr/>
        <a:lstStyle/>
        <a:p>
          <a:r>
            <a:rPr lang="en-US" dirty="0"/>
            <a:t>Massachusetts Farmer Breweries</a:t>
          </a:r>
        </a:p>
      </dgm:t>
    </dgm:pt>
    <dgm:pt modelId="{2AF4EA7C-95C5-4B07-832A-2267F6BF00FF}" type="parTrans" cxnId="{25EA2E01-BCF0-41F8-81FD-98A2FD51A698}">
      <dgm:prSet/>
      <dgm:spPr/>
      <dgm:t>
        <a:bodyPr/>
        <a:lstStyle/>
        <a:p>
          <a:endParaRPr lang="en-US"/>
        </a:p>
      </dgm:t>
    </dgm:pt>
    <dgm:pt modelId="{BE9AD804-B0FA-4BE3-BCA8-93934E54AC56}" type="sibTrans" cxnId="{25EA2E01-BCF0-41F8-81FD-98A2FD51A698}">
      <dgm:prSet/>
      <dgm:spPr/>
      <dgm:t>
        <a:bodyPr/>
        <a:lstStyle/>
        <a:p>
          <a:endParaRPr lang="en-US"/>
        </a:p>
      </dgm:t>
    </dgm:pt>
    <dgm:pt modelId="{DDF6FABF-42F0-429E-AB69-7A5C62A4114C}">
      <dgm:prSet/>
      <dgm:spPr/>
      <dgm:t>
        <a:bodyPr/>
        <a:lstStyle/>
        <a:p>
          <a:r>
            <a:rPr lang="en-US"/>
            <a:t>Massachusetts Wineries</a:t>
          </a:r>
        </a:p>
      </dgm:t>
    </dgm:pt>
    <dgm:pt modelId="{0BEE7E51-859E-48C3-8FBC-97B78C9FD58D}" type="parTrans" cxnId="{3DE45510-0BC6-4580-AF55-37B9D6E226E8}">
      <dgm:prSet/>
      <dgm:spPr/>
      <dgm:t>
        <a:bodyPr/>
        <a:lstStyle/>
        <a:p>
          <a:endParaRPr lang="en-US"/>
        </a:p>
      </dgm:t>
    </dgm:pt>
    <dgm:pt modelId="{408F5D95-C7A7-4C7B-936C-A1DF72C1CC4F}" type="sibTrans" cxnId="{3DE45510-0BC6-4580-AF55-37B9D6E226E8}">
      <dgm:prSet/>
      <dgm:spPr/>
      <dgm:t>
        <a:bodyPr/>
        <a:lstStyle/>
        <a:p>
          <a:endParaRPr lang="en-US"/>
        </a:p>
      </dgm:t>
    </dgm:pt>
    <dgm:pt modelId="{EEBF0AFA-2CE5-4B97-94BF-DEB4E77D06E1}">
      <dgm:prSet/>
      <dgm:spPr/>
      <dgm:t>
        <a:bodyPr/>
        <a:lstStyle/>
        <a:p>
          <a:r>
            <a:rPr lang="en-US" dirty="0"/>
            <a:t>Massachusetts Distilleries</a:t>
          </a:r>
        </a:p>
      </dgm:t>
    </dgm:pt>
    <dgm:pt modelId="{52D0823B-7A26-4704-A906-60C252844506}" type="parTrans" cxnId="{58078348-A39E-4D43-B211-ADF4D341142E}">
      <dgm:prSet/>
      <dgm:spPr/>
      <dgm:t>
        <a:bodyPr/>
        <a:lstStyle/>
        <a:p>
          <a:endParaRPr lang="en-US"/>
        </a:p>
      </dgm:t>
    </dgm:pt>
    <dgm:pt modelId="{B4FE016B-73EE-4BC1-B94E-5E6CAB8B412E}" type="sibTrans" cxnId="{58078348-A39E-4D43-B211-ADF4D341142E}">
      <dgm:prSet/>
      <dgm:spPr/>
      <dgm:t>
        <a:bodyPr/>
        <a:lstStyle/>
        <a:p>
          <a:endParaRPr lang="en-US"/>
        </a:p>
      </dgm:t>
    </dgm:pt>
    <dgm:pt modelId="{6B68C0B4-7B74-425B-B95A-D7223E06222F}">
      <dgm:prSet/>
      <dgm:spPr/>
      <dgm:t>
        <a:bodyPr/>
        <a:lstStyle/>
        <a:p>
          <a:r>
            <a:rPr lang="en-US" dirty="0"/>
            <a:t>Cannot purchase from package stores, such as Costco and BJ’s.</a:t>
          </a:r>
        </a:p>
      </dgm:t>
    </dgm:pt>
    <dgm:pt modelId="{53F046D6-49EB-4B0A-83F1-5236DA6FA44F}" type="parTrans" cxnId="{56EE46E7-956A-47C2-96C6-D5B52C03D4C4}">
      <dgm:prSet/>
      <dgm:spPr/>
      <dgm:t>
        <a:bodyPr/>
        <a:lstStyle/>
        <a:p>
          <a:endParaRPr lang="en-US"/>
        </a:p>
      </dgm:t>
    </dgm:pt>
    <dgm:pt modelId="{FC0BBC06-FDDE-4A43-A368-E76D82295981}" type="sibTrans" cxnId="{56EE46E7-956A-47C2-96C6-D5B52C03D4C4}">
      <dgm:prSet/>
      <dgm:spPr/>
      <dgm:t>
        <a:bodyPr/>
        <a:lstStyle/>
        <a:p>
          <a:endParaRPr lang="en-US"/>
        </a:p>
      </dgm:t>
    </dgm:pt>
    <dgm:pt modelId="{F6D9CC17-52A1-4638-869C-BBA892C3FC27}">
      <dgm:prSet/>
      <dgm:spPr/>
      <dgm:t>
        <a:bodyPr/>
        <a:lstStyle/>
        <a:p>
          <a:r>
            <a:rPr lang="en-US" dirty="0"/>
            <a:t>Massachusetts Manufacturers</a:t>
          </a:r>
        </a:p>
      </dgm:t>
    </dgm:pt>
    <dgm:pt modelId="{DE15DDCB-E5D7-4932-A406-6F7AF8CFBD99}" type="parTrans" cxnId="{D0CC9D79-15CE-445C-93DA-AC5577B6CCB1}">
      <dgm:prSet/>
      <dgm:spPr/>
    </dgm:pt>
    <dgm:pt modelId="{DC28FD41-DE5C-417D-9F5F-1577572FF602}" type="sibTrans" cxnId="{D0CC9D79-15CE-445C-93DA-AC5577B6CCB1}">
      <dgm:prSet/>
      <dgm:spPr/>
    </dgm:pt>
    <dgm:pt modelId="{37EFBE0B-9D7B-47DC-BBC3-D0C07135BB96}" type="pres">
      <dgm:prSet presAssocID="{2B6B93A7-E7E6-445B-A6BE-6737813CAFE5}" presName="vert0" presStyleCnt="0">
        <dgm:presLayoutVars>
          <dgm:dir/>
          <dgm:animOne val="branch"/>
          <dgm:animLvl val="lvl"/>
        </dgm:presLayoutVars>
      </dgm:prSet>
      <dgm:spPr/>
    </dgm:pt>
    <dgm:pt modelId="{A1878B96-126E-4069-B7EC-2D0B7D62B46E}" type="pres">
      <dgm:prSet presAssocID="{EE8D9000-B0A4-46E0-887F-E985AE454964}" presName="thickLine" presStyleLbl="alignNode1" presStyleIdx="0" presStyleCnt="7"/>
      <dgm:spPr/>
    </dgm:pt>
    <dgm:pt modelId="{B44F3B69-8FFC-41FD-BDF1-B108FE938F65}" type="pres">
      <dgm:prSet presAssocID="{EE8D9000-B0A4-46E0-887F-E985AE454964}" presName="horz1" presStyleCnt="0"/>
      <dgm:spPr/>
    </dgm:pt>
    <dgm:pt modelId="{F222AE6E-B039-4ECF-AEE7-9335E6E5C29F}" type="pres">
      <dgm:prSet presAssocID="{EE8D9000-B0A4-46E0-887F-E985AE454964}" presName="tx1" presStyleLbl="revTx" presStyleIdx="0" presStyleCnt="7"/>
      <dgm:spPr/>
    </dgm:pt>
    <dgm:pt modelId="{C6580A0A-D89E-4911-95E1-1B5B2DCFDB6C}" type="pres">
      <dgm:prSet presAssocID="{EE8D9000-B0A4-46E0-887F-E985AE454964}" presName="vert1" presStyleCnt="0"/>
      <dgm:spPr/>
    </dgm:pt>
    <dgm:pt modelId="{42464BEB-D413-4297-B0B3-D00DA79DFD40}" type="pres">
      <dgm:prSet presAssocID="{E06D63C4-9A3C-46C8-841A-3A3905A5C096}" presName="thickLine" presStyleLbl="alignNode1" presStyleIdx="1" presStyleCnt="7"/>
      <dgm:spPr/>
    </dgm:pt>
    <dgm:pt modelId="{C9E774AB-B4A7-41BB-9798-DDEBB2D6FEA4}" type="pres">
      <dgm:prSet presAssocID="{E06D63C4-9A3C-46C8-841A-3A3905A5C096}" presName="horz1" presStyleCnt="0"/>
      <dgm:spPr/>
    </dgm:pt>
    <dgm:pt modelId="{9ED9D834-4DBD-49AF-9458-392FC6598943}" type="pres">
      <dgm:prSet presAssocID="{E06D63C4-9A3C-46C8-841A-3A3905A5C096}" presName="tx1" presStyleLbl="revTx" presStyleIdx="1" presStyleCnt="7"/>
      <dgm:spPr/>
    </dgm:pt>
    <dgm:pt modelId="{BCCD6D49-F67A-4D8C-9072-B35BD5E586B8}" type="pres">
      <dgm:prSet presAssocID="{E06D63C4-9A3C-46C8-841A-3A3905A5C096}" presName="vert1" presStyleCnt="0"/>
      <dgm:spPr/>
    </dgm:pt>
    <dgm:pt modelId="{1FB3EA5D-21C3-4636-BF91-796759750F18}" type="pres">
      <dgm:prSet presAssocID="{F6D9CC17-52A1-4638-869C-BBA892C3FC27}" presName="thickLine" presStyleLbl="alignNode1" presStyleIdx="2" presStyleCnt="7"/>
      <dgm:spPr/>
    </dgm:pt>
    <dgm:pt modelId="{3CEDE81A-77F9-4624-ADE4-F8D3B7C79C95}" type="pres">
      <dgm:prSet presAssocID="{F6D9CC17-52A1-4638-869C-BBA892C3FC27}" presName="horz1" presStyleCnt="0"/>
      <dgm:spPr/>
    </dgm:pt>
    <dgm:pt modelId="{66FE9606-F8E9-495C-B990-717554DA2D02}" type="pres">
      <dgm:prSet presAssocID="{F6D9CC17-52A1-4638-869C-BBA892C3FC27}" presName="tx1" presStyleLbl="revTx" presStyleIdx="2" presStyleCnt="7"/>
      <dgm:spPr/>
    </dgm:pt>
    <dgm:pt modelId="{C28FDD34-1F41-411E-B2D6-66898CDD1FD5}" type="pres">
      <dgm:prSet presAssocID="{F6D9CC17-52A1-4638-869C-BBA892C3FC27}" presName="vert1" presStyleCnt="0"/>
      <dgm:spPr/>
    </dgm:pt>
    <dgm:pt modelId="{90441FB3-CE1C-4A3D-83D5-68039DED400F}" type="pres">
      <dgm:prSet presAssocID="{C2DBDE0C-1149-41D5-B69C-5031B5FC72DE}" presName="thickLine" presStyleLbl="alignNode1" presStyleIdx="3" presStyleCnt="7"/>
      <dgm:spPr/>
    </dgm:pt>
    <dgm:pt modelId="{6D75A8CA-BDA2-469C-81E8-ABB7877E46A8}" type="pres">
      <dgm:prSet presAssocID="{C2DBDE0C-1149-41D5-B69C-5031B5FC72DE}" presName="horz1" presStyleCnt="0"/>
      <dgm:spPr/>
    </dgm:pt>
    <dgm:pt modelId="{70DAE536-B903-46C6-996D-8B439FDF4AD0}" type="pres">
      <dgm:prSet presAssocID="{C2DBDE0C-1149-41D5-B69C-5031B5FC72DE}" presName="tx1" presStyleLbl="revTx" presStyleIdx="3" presStyleCnt="7"/>
      <dgm:spPr/>
    </dgm:pt>
    <dgm:pt modelId="{F884E7AA-CCFF-43E0-902E-F34ED8C3A84F}" type="pres">
      <dgm:prSet presAssocID="{C2DBDE0C-1149-41D5-B69C-5031B5FC72DE}" presName="vert1" presStyleCnt="0"/>
      <dgm:spPr/>
    </dgm:pt>
    <dgm:pt modelId="{668F8808-1D39-4776-866B-38099D354196}" type="pres">
      <dgm:prSet presAssocID="{DDF6FABF-42F0-429E-AB69-7A5C62A4114C}" presName="thickLine" presStyleLbl="alignNode1" presStyleIdx="4" presStyleCnt="7"/>
      <dgm:spPr/>
    </dgm:pt>
    <dgm:pt modelId="{DB476BE9-CB4C-4282-9AE1-D7709CB19FBC}" type="pres">
      <dgm:prSet presAssocID="{DDF6FABF-42F0-429E-AB69-7A5C62A4114C}" presName="horz1" presStyleCnt="0"/>
      <dgm:spPr/>
    </dgm:pt>
    <dgm:pt modelId="{5E01597A-3585-4F28-992A-EF3822995878}" type="pres">
      <dgm:prSet presAssocID="{DDF6FABF-42F0-429E-AB69-7A5C62A4114C}" presName="tx1" presStyleLbl="revTx" presStyleIdx="4" presStyleCnt="7"/>
      <dgm:spPr/>
    </dgm:pt>
    <dgm:pt modelId="{CD83081F-F94F-447A-8ECF-6A0543D3D356}" type="pres">
      <dgm:prSet presAssocID="{DDF6FABF-42F0-429E-AB69-7A5C62A4114C}" presName="vert1" presStyleCnt="0"/>
      <dgm:spPr/>
    </dgm:pt>
    <dgm:pt modelId="{ED1F2CE6-1B97-4C7D-8735-860A1E419DF7}" type="pres">
      <dgm:prSet presAssocID="{EEBF0AFA-2CE5-4B97-94BF-DEB4E77D06E1}" presName="thickLine" presStyleLbl="alignNode1" presStyleIdx="5" presStyleCnt="7"/>
      <dgm:spPr/>
    </dgm:pt>
    <dgm:pt modelId="{94B52DAF-28B1-476F-BB2E-AE492BC29A07}" type="pres">
      <dgm:prSet presAssocID="{EEBF0AFA-2CE5-4B97-94BF-DEB4E77D06E1}" presName="horz1" presStyleCnt="0"/>
      <dgm:spPr/>
    </dgm:pt>
    <dgm:pt modelId="{CFB2AB2C-EFCA-4F0B-97AE-47E3E2E221D6}" type="pres">
      <dgm:prSet presAssocID="{EEBF0AFA-2CE5-4B97-94BF-DEB4E77D06E1}" presName="tx1" presStyleLbl="revTx" presStyleIdx="5" presStyleCnt="7"/>
      <dgm:spPr/>
    </dgm:pt>
    <dgm:pt modelId="{DE7A5300-C85F-45E0-A4CF-9391F867D908}" type="pres">
      <dgm:prSet presAssocID="{EEBF0AFA-2CE5-4B97-94BF-DEB4E77D06E1}" presName="vert1" presStyleCnt="0"/>
      <dgm:spPr/>
    </dgm:pt>
    <dgm:pt modelId="{6B0A2B30-26AC-47C9-B357-32F8A1E6B264}" type="pres">
      <dgm:prSet presAssocID="{6B68C0B4-7B74-425B-B95A-D7223E06222F}" presName="thickLine" presStyleLbl="alignNode1" presStyleIdx="6" presStyleCnt="7"/>
      <dgm:spPr/>
    </dgm:pt>
    <dgm:pt modelId="{191FB022-BD44-435E-B6B5-D7359A4F050C}" type="pres">
      <dgm:prSet presAssocID="{6B68C0B4-7B74-425B-B95A-D7223E06222F}" presName="horz1" presStyleCnt="0"/>
      <dgm:spPr/>
    </dgm:pt>
    <dgm:pt modelId="{6C8514B6-0323-426F-BBF3-EAB1ECAD34AE}" type="pres">
      <dgm:prSet presAssocID="{6B68C0B4-7B74-425B-B95A-D7223E06222F}" presName="tx1" presStyleLbl="revTx" presStyleIdx="6" presStyleCnt="7"/>
      <dgm:spPr/>
    </dgm:pt>
    <dgm:pt modelId="{497393FC-ABDD-4260-ABE1-D23CE2C89DA9}" type="pres">
      <dgm:prSet presAssocID="{6B68C0B4-7B74-425B-B95A-D7223E06222F}" presName="vert1" presStyleCnt="0"/>
      <dgm:spPr/>
    </dgm:pt>
  </dgm:ptLst>
  <dgm:cxnLst>
    <dgm:cxn modelId="{25EA2E01-BCF0-41F8-81FD-98A2FD51A698}" srcId="{2B6B93A7-E7E6-445B-A6BE-6737813CAFE5}" destId="{C2DBDE0C-1149-41D5-B69C-5031B5FC72DE}" srcOrd="3" destOrd="0" parTransId="{2AF4EA7C-95C5-4B07-832A-2267F6BF00FF}" sibTransId="{BE9AD804-B0FA-4BE3-BCA8-93934E54AC56}"/>
    <dgm:cxn modelId="{56F82209-3966-48C1-964B-70088AE6D763}" type="presOf" srcId="{E06D63C4-9A3C-46C8-841A-3A3905A5C096}" destId="{9ED9D834-4DBD-49AF-9458-392FC6598943}" srcOrd="0" destOrd="0" presId="urn:microsoft.com/office/officeart/2008/layout/LinedList"/>
    <dgm:cxn modelId="{3DE45510-0BC6-4580-AF55-37B9D6E226E8}" srcId="{2B6B93A7-E7E6-445B-A6BE-6737813CAFE5}" destId="{DDF6FABF-42F0-429E-AB69-7A5C62A4114C}" srcOrd="4" destOrd="0" parTransId="{0BEE7E51-859E-48C3-8FBC-97B78C9FD58D}" sibTransId="{408F5D95-C7A7-4C7B-936C-A1DF72C1CC4F}"/>
    <dgm:cxn modelId="{0E12741A-7C3C-46E8-B4CE-D61D5527933F}" type="presOf" srcId="{C2DBDE0C-1149-41D5-B69C-5031B5FC72DE}" destId="{70DAE536-B903-46C6-996D-8B439FDF4AD0}" srcOrd="0" destOrd="0" presId="urn:microsoft.com/office/officeart/2008/layout/LinedList"/>
    <dgm:cxn modelId="{C2CF332C-4F0E-45BC-8582-8D841D63B8E6}" type="presOf" srcId="{EEBF0AFA-2CE5-4B97-94BF-DEB4E77D06E1}" destId="{CFB2AB2C-EFCA-4F0B-97AE-47E3E2E221D6}" srcOrd="0" destOrd="0" presId="urn:microsoft.com/office/officeart/2008/layout/LinedList"/>
    <dgm:cxn modelId="{F8F23033-25F9-497B-A38C-B7BBE4C67425}" type="presOf" srcId="{EE8D9000-B0A4-46E0-887F-E985AE454964}" destId="{F222AE6E-B039-4ECF-AEE7-9335E6E5C29F}" srcOrd="0" destOrd="0" presId="urn:microsoft.com/office/officeart/2008/layout/LinedList"/>
    <dgm:cxn modelId="{CDEC795D-6ACB-4254-93F9-BAA3F832B725}" type="presOf" srcId="{DDF6FABF-42F0-429E-AB69-7A5C62A4114C}" destId="{5E01597A-3585-4F28-992A-EF3822995878}" srcOrd="0" destOrd="0" presId="urn:microsoft.com/office/officeart/2008/layout/LinedList"/>
    <dgm:cxn modelId="{58078348-A39E-4D43-B211-ADF4D341142E}" srcId="{2B6B93A7-E7E6-445B-A6BE-6737813CAFE5}" destId="{EEBF0AFA-2CE5-4B97-94BF-DEB4E77D06E1}" srcOrd="5" destOrd="0" parTransId="{52D0823B-7A26-4704-A906-60C252844506}" sibTransId="{B4FE016B-73EE-4BC1-B94E-5E6CAB8B412E}"/>
    <dgm:cxn modelId="{3D773453-FB08-4789-A73E-410E4D12732B}" srcId="{2B6B93A7-E7E6-445B-A6BE-6737813CAFE5}" destId="{EE8D9000-B0A4-46E0-887F-E985AE454964}" srcOrd="0" destOrd="0" parTransId="{A3C6CBCB-1C0C-4F64-9FA0-7DD867064481}" sibTransId="{1264DA39-D68C-49C0-ACDB-78BF3187E94D}"/>
    <dgm:cxn modelId="{296F3156-498E-462F-B272-46C9B8263FD8}" type="presOf" srcId="{F6D9CC17-52A1-4638-869C-BBA892C3FC27}" destId="{66FE9606-F8E9-495C-B990-717554DA2D02}" srcOrd="0" destOrd="0" presId="urn:microsoft.com/office/officeart/2008/layout/LinedList"/>
    <dgm:cxn modelId="{D0CC9D79-15CE-445C-93DA-AC5577B6CCB1}" srcId="{2B6B93A7-E7E6-445B-A6BE-6737813CAFE5}" destId="{F6D9CC17-52A1-4638-869C-BBA892C3FC27}" srcOrd="2" destOrd="0" parTransId="{DE15DDCB-E5D7-4932-A406-6F7AF8CFBD99}" sibTransId="{DC28FD41-DE5C-417D-9F5F-1577572FF602}"/>
    <dgm:cxn modelId="{02D16DA5-4F8D-4E09-8B40-9FBBEFBBB8C8}" type="presOf" srcId="{2B6B93A7-E7E6-445B-A6BE-6737813CAFE5}" destId="{37EFBE0B-9D7B-47DC-BBC3-D0C07135BB96}" srcOrd="0" destOrd="0" presId="urn:microsoft.com/office/officeart/2008/layout/LinedList"/>
    <dgm:cxn modelId="{D14297C7-593C-40E5-9744-977F3C5A267E}" srcId="{2B6B93A7-E7E6-445B-A6BE-6737813CAFE5}" destId="{E06D63C4-9A3C-46C8-841A-3A3905A5C096}" srcOrd="1" destOrd="0" parTransId="{AEE18C52-ED8E-4E8D-9B68-BB4CFCE35F97}" sibTransId="{BC068431-9FC1-4E88-ADCC-CB43ED46FA01}"/>
    <dgm:cxn modelId="{56EE46E7-956A-47C2-96C6-D5B52C03D4C4}" srcId="{2B6B93A7-E7E6-445B-A6BE-6737813CAFE5}" destId="{6B68C0B4-7B74-425B-B95A-D7223E06222F}" srcOrd="6" destOrd="0" parTransId="{53F046D6-49EB-4B0A-83F1-5236DA6FA44F}" sibTransId="{FC0BBC06-FDDE-4A43-A368-E76D82295981}"/>
    <dgm:cxn modelId="{5F9F23EA-B6FC-440E-9536-5F4463696E07}" type="presOf" srcId="{6B68C0B4-7B74-425B-B95A-D7223E06222F}" destId="{6C8514B6-0323-426F-BBF3-EAB1ECAD34AE}" srcOrd="0" destOrd="0" presId="urn:microsoft.com/office/officeart/2008/layout/LinedList"/>
    <dgm:cxn modelId="{204AFD51-1C5D-47BE-88C1-B1F4EDE9B20A}" type="presParOf" srcId="{37EFBE0B-9D7B-47DC-BBC3-D0C07135BB96}" destId="{A1878B96-126E-4069-B7EC-2D0B7D62B46E}" srcOrd="0" destOrd="0" presId="urn:microsoft.com/office/officeart/2008/layout/LinedList"/>
    <dgm:cxn modelId="{174F8D4A-0B04-4341-A3C9-72B9F463A988}" type="presParOf" srcId="{37EFBE0B-9D7B-47DC-BBC3-D0C07135BB96}" destId="{B44F3B69-8FFC-41FD-BDF1-B108FE938F65}" srcOrd="1" destOrd="0" presId="urn:microsoft.com/office/officeart/2008/layout/LinedList"/>
    <dgm:cxn modelId="{4E461834-D315-45A3-8002-E8473B811A08}" type="presParOf" srcId="{B44F3B69-8FFC-41FD-BDF1-B108FE938F65}" destId="{F222AE6E-B039-4ECF-AEE7-9335E6E5C29F}" srcOrd="0" destOrd="0" presId="urn:microsoft.com/office/officeart/2008/layout/LinedList"/>
    <dgm:cxn modelId="{F1C09786-2C27-420E-AF2E-E945DF998D8C}" type="presParOf" srcId="{B44F3B69-8FFC-41FD-BDF1-B108FE938F65}" destId="{C6580A0A-D89E-4911-95E1-1B5B2DCFDB6C}" srcOrd="1" destOrd="0" presId="urn:microsoft.com/office/officeart/2008/layout/LinedList"/>
    <dgm:cxn modelId="{D376EB89-C15A-4647-B39C-C14B6CD7E5F2}" type="presParOf" srcId="{37EFBE0B-9D7B-47DC-BBC3-D0C07135BB96}" destId="{42464BEB-D413-4297-B0B3-D00DA79DFD40}" srcOrd="2" destOrd="0" presId="urn:microsoft.com/office/officeart/2008/layout/LinedList"/>
    <dgm:cxn modelId="{B8DC5C4D-3AFE-46C3-A9DB-3B077964C537}" type="presParOf" srcId="{37EFBE0B-9D7B-47DC-BBC3-D0C07135BB96}" destId="{C9E774AB-B4A7-41BB-9798-DDEBB2D6FEA4}" srcOrd="3" destOrd="0" presId="urn:microsoft.com/office/officeart/2008/layout/LinedList"/>
    <dgm:cxn modelId="{3DF088A9-1B08-41D9-A4A6-B2836F0EDE1B}" type="presParOf" srcId="{C9E774AB-B4A7-41BB-9798-DDEBB2D6FEA4}" destId="{9ED9D834-4DBD-49AF-9458-392FC6598943}" srcOrd="0" destOrd="0" presId="urn:microsoft.com/office/officeart/2008/layout/LinedList"/>
    <dgm:cxn modelId="{295CF9B5-F041-4565-A46F-7C389EC99168}" type="presParOf" srcId="{C9E774AB-B4A7-41BB-9798-DDEBB2D6FEA4}" destId="{BCCD6D49-F67A-4D8C-9072-B35BD5E586B8}" srcOrd="1" destOrd="0" presId="urn:microsoft.com/office/officeart/2008/layout/LinedList"/>
    <dgm:cxn modelId="{F7E598DC-7250-4C2A-94C6-B3E8A9B419F3}" type="presParOf" srcId="{37EFBE0B-9D7B-47DC-BBC3-D0C07135BB96}" destId="{1FB3EA5D-21C3-4636-BF91-796759750F18}" srcOrd="4" destOrd="0" presId="urn:microsoft.com/office/officeart/2008/layout/LinedList"/>
    <dgm:cxn modelId="{A4C350C3-7062-4D45-9C44-D8621E5496CC}" type="presParOf" srcId="{37EFBE0B-9D7B-47DC-BBC3-D0C07135BB96}" destId="{3CEDE81A-77F9-4624-ADE4-F8D3B7C79C95}" srcOrd="5" destOrd="0" presId="urn:microsoft.com/office/officeart/2008/layout/LinedList"/>
    <dgm:cxn modelId="{5386E8C8-3E79-4BFA-A9DE-E31AF5E5A2D4}" type="presParOf" srcId="{3CEDE81A-77F9-4624-ADE4-F8D3B7C79C95}" destId="{66FE9606-F8E9-495C-B990-717554DA2D02}" srcOrd="0" destOrd="0" presId="urn:microsoft.com/office/officeart/2008/layout/LinedList"/>
    <dgm:cxn modelId="{969341F8-B7D3-484C-817D-AF46C4D1FC7B}" type="presParOf" srcId="{3CEDE81A-77F9-4624-ADE4-F8D3B7C79C95}" destId="{C28FDD34-1F41-411E-B2D6-66898CDD1FD5}" srcOrd="1" destOrd="0" presId="urn:microsoft.com/office/officeart/2008/layout/LinedList"/>
    <dgm:cxn modelId="{8EC89538-7BA4-465F-B185-9C235F6CB7C4}" type="presParOf" srcId="{37EFBE0B-9D7B-47DC-BBC3-D0C07135BB96}" destId="{90441FB3-CE1C-4A3D-83D5-68039DED400F}" srcOrd="6" destOrd="0" presId="urn:microsoft.com/office/officeart/2008/layout/LinedList"/>
    <dgm:cxn modelId="{13EEF62B-0F66-4927-87C4-EC567E88B6D3}" type="presParOf" srcId="{37EFBE0B-9D7B-47DC-BBC3-D0C07135BB96}" destId="{6D75A8CA-BDA2-469C-81E8-ABB7877E46A8}" srcOrd="7" destOrd="0" presId="urn:microsoft.com/office/officeart/2008/layout/LinedList"/>
    <dgm:cxn modelId="{DD3C2F26-F5CD-4F30-8F5B-2AC532EB704B}" type="presParOf" srcId="{6D75A8CA-BDA2-469C-81E8-ABB7877E46A8}" destId="{70DAE536-B903-46C6-996D-8B439FDF4AD0}" srcOrd="0" destOrd="0" presId="urn:microsoft.com/office/officeart/2008/layout/LinedList"/>
    <dgm:cxn modelId="{307BF15C-6139-46DD-BBB3-2D7C7E2A017D}" type="presParOf" srcId="{6D75A8CA-BDA2-469C-81E8-ABB7877E46A8}" destId="{F884E7AA-CCFF-43E0-902E-F34ED8C3A84F}" srcOrd="1" destOrd="0" presId="urn:microsoft.com/office/officeart/2008/layout/LinedList"/>
    <dgm:cxn modelId="{67CAC403-28CE-44B8-A00D-519A7F7B9CDD}" type="presParOf" srcId="{37EFBE0B-9D7B-47DC-BBC3-D0C07135BB96}" destId="{668F8808-1D39-4776-866B-38099D354196}" srcOrd="8" destOrd="0" presId="urn:microsoft.com/office/officeart/2008/layout/LinedList"/>
    <dgm:cxn modelId="{3E224214-1A92-458C-9BAE-B389BBE130F9}" type="presParOf" srcId="{37EFBE0B-9D7B-47DC-BBC3-D0C07135BB96}" destId="{DB476BE9-CB4C-4282-9AE1-D7709CB19FBC}" srcOrd="9" destOrd="0" presId="urn:microsoft.com/office/officeart/2008/layout/LinedList"/>
    <dgm:cxn modelId="{CC7FC827-EF41-4268-9F88-0827520DCFD8}" type="presParOf" srcId="{DB476BE9-CB4C-4282-9AE1-D7709CB19FBC}" destId="{5E01597A-3585-4F28-992A-EF3822995878}" srcOrd="0" destOrd="0" presId="urn:microsoft.com/office/officeart/2008/layout/LinedList"/>
    <dgm:cxn modelId="{D3EF39AF-9024-4167-8694-A99866D01252}" type="presParOf" srcId="{DB476BE9-CB4C-4282-9AE1-D7709CB19FBC}" destId="{CD83081F-F94F-447A-8ECF-6A0543D3D356}" srcOrd="1" destOrd="0" presId="urn:microsoft.com/office/officeart/2008/layout/LinedList"/>
    <dgm:cxn modelId="{8B056F06-63F8-426F-AB16-91604D12F66D}" type="presParOf" srcId="{37EFBE0B-9D7B-47DC-BBC3-D0C07135BB96}" destId="{ED1F2CE6-1B97-4C7D-8735-860A1E419DF7}" srcOrd="10" destOrd="0" presId="urn:microsoft.com/office/officeart/2008/layout/LinedList"/>
    <dgm:cxn modelId="{2A14DB0D-AF18-481F-BE9C-E0350588954B}" type="presParOf" srcId="{37EFBE0B-9D7B-47DC-BBC3-D0C07135BB96}" destId="{94B52DAF-28B1-476F-BB2E-AE492BC29A07}" srcOrd="11" destOrd="0" presId="urn:microsoft.com/office/officeart/2008/layout/LinedList"/>
    <dgm:cxn modelId="{6DF8FB47-FFA2-48AE-B2CE-5F58ACBC674B}" type="presParOf" srcId="{94B52DAF-28B1-476F-BB2E-AE492BC29A07}" destId="{CFB2AB2C-EFCA-4F0B-97AE-47E3E2E221D6}" srcOrd="0" destOrd="0" presId="urn:microsoft.com/office/officeart/2008/layout/LinedList"/>
    <dgm:cxn modelId="{2F660BFC-64B0-4A38-A2FE-65FC1DFAAF33}" type="presParOf" srcId="{94B52DAF-28B1-476F-BB2E-AE492BC29A07}" destId="{DE7A5300-C85F-45E0-A4CF-9391F867D908}" srcOrd="1" destOrd="0" presId="urn:microsoft.com/office/officeart/2008/layout/LinedList"/>
    <dgm:cxn modelId="{25991A86-13E1-4317-9889-4B277CE3CB4F}" type="presParOf" srcId="{37EFBE0B-9D7B-47DC-BBC3-D0C07135BB96}" destId="{6B0A2B30-26AC-47C9-B357-32F8A1E6B264}" srcOrd="12" destOrd="0" presId="urn:microsoft.com/office/officeart/2008/layout/LinedList"/>
    <dgm:cxn modelId="{3177821B-E3B3-4498-BFC3-A91F8281EA96}" type="presParOf" srcId="{37EFBE0B-9D7B-47DC-BBC3-D0C07135BB96}" destId="{191FB022-BD44-435E-B6B5-D7359A4F050C}" srcOrd="13" destOrd="0" presId="urn:microsoft.com/office/officeart/2008/layout/LinedList"/>
    <dgm:cxn modelId="{BDFE5D7C-65D7-4738-8029-DBA7C8454B19}" type="presParOf" srcId="{191FB022-BD44-435E-B6B5-D7359A4F050C}" destId="{6C8514B6-0323-426F-BBF3-EAB1ECAD34AE}" srcOrd="0" destOrd="0" presId="urn:microsoft.com/office/officeart/2008/layout/LinedList"/>
    <dgm:cxn modelId="{63ECF27B-8901-4CA9-8351-C83E93C2D7DE}" type="presParOf" srcId="{191FB022-BD44-435E-B6B5-D7359A4F050C}" destId="{497393FC-ABDD-4260-ABE1-D23CE2C89DA9}"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1FA2FB6-BAEC-4AC9-8077-A8463B69BD33}">
      <dsp:nvSpPr>
        <dsp:cNvPr id="0" name=""/>
        <dsp:cNvSpPr/>
      </dsp:nvSpPr>
      <dsp:spPr>
        <a:xfrm>
          <a:off x="0" y="74289"/>
          <a:ext cx="10820398" cy="665583"/>
        </a:xfrm>
        <a:prstGeom prst="roundRect">
          <a:avLst/>
        </a:prstGeom>
        <a:solidFill>
          <a:schemeClr val="accent5">
            <a:hueOff val="0"/>
            <a:satOff val="0"/>
            <a:lumOff val="0"/>
            <a:alphaOff val="0"/>
          </a:schemeClr>
        </a:solidFill>
        <a:ln w="28575" cap="rnd"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l" defTabSz="533400">
            <a:lnSpc>
              <a:spcPct val="90000"/>
            </a:lnSpc>
            <a:spcBef>
              <a:spcPct val="0"/>
            </a:spcBef>
            <a:spcAft>
              <a:spcPct val="35000"/>
            </a:spcAft>
            <a:buNone/>
          </a:pPr>
          <a:r>
            <a:rPr lang="en-US" sz="1200" kern="1200"/>
            <a:t>204 CMR 2.00: REGULATIONS OF THE ALCOHOLIC BEVERAGES CONTROL COMMISSION</a:t>
          </a:r>
        </a:p>
      </dsp:txBody>
      <dsp:txXfrm>
        <a:off x="32491" y="106780"/>
        <a:ext cx="10755416" cy="600601"/>
      </dsp:txXfrm>
    </dsp:sp>
    <dsp:sp modelId="{58C840A3-8D1C-4C48-B15B-E89D2C7D6776}">
      <dsp:nvSpPr>
        <dsp:cNvPr id="0" name=""/>
        <dsp:cNvSpPr/>
      </dsp:nvSpPr>
      <dsp:spPr>
        <a:xfrm>
          <a:off x="0" y="774433"/>
          <a:ext cx="10820398" cy="665583"/>
        </a:xfrm>
        <a:prstGeom prst="roundRect">
          <a:avLst/>
        </a:prstGeom>
        <a:solidFill>
          <a:schemeClr val="accent5">
            <a:hueOff val="5038564"/>
            <a:satOff val="-2354"/>
            <a:lumOff val="-2647"/>
            <a:alphaOff val="0"/>
          </a:schemeClr>
        </a:solidFill>
        <a:ln w="28575" cap="rnd"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l" defTabSz="533400">
            <a:lnSpc>
              <a:spcPct val="90000"/>
            </a:lnSpc>
            <a:spcBef>
              <a:spcPct val="0"/>
            </a:spcBef>
            <a:spcAft>
              <a:spcPct val="35000"/>
            </a:spcAft>
            <a:buNone/>
          </a:pPr>
          <a:r>
            <a:rPr lang="en-US" sz="1200" kern="1200"/>
            <a:t>Slot machines or any other devices which furnish anything besides merchandise of a quantity and quality commensurate with the price deposited therein are prohibited on licensed premises. Gambling of any sort, except those games of chance authorized by the Legislature and/or local licensing authorities, shall not be permitted on any license premises.</a:t>
          </a:r>
        </a:p>
      </dsp:txBody>
      <dsp:txXfrm>
        <a:off x="32491" y="806924"/>
        <a:ext cx="10755416" cy="600601"/>
      </dsp:txXfrm>
    </dsp:sp>
    <dsp:sp modelId="{D79770A3-A4B5-44AF-B69E-BAAFFA467283}">
      <dsp:nvSpPr>
        <dsp:cNvPr id="0" name=""/>
        <dsp:cNvSpPr/>
      </dsp:nvSpPr>
      <dsp:spPr>
        <a:xfrm>
          <a:off x="0" y="1474577"/>
          <a:ext cx="10820398" cy="665583"/>
        </a:xfrm>
        <a:prstGeom prst="roundRect">
          <a:avLst/>
        </a:prstGeom>
        <a:solidFill>
          <a:schemeClr val="accent5">
            <a:hueOff val="10077129"/>
            <a:satOff val="-4709"/>
            <a:lumOff val="-5294"/>
            <a:alphaOff val="0"/>
          </a:schemeClr>
        </a:solidFill>
        <a:ln w="28575" cap="rnd"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l" defTabSz="533400">
            <a:lnSpc>
              <a:spcPct val="90000"/>
            </a:lnSpc>
            <a:spcBef>
              <a:spcPct val="0"/>
            </a:spcBef>
            <a:spcAft>
              <a:spcPct val="35000"/>
            </a:spcAft>
            <a:buNone/>
          </a:pPr>
          <a:r>
            <a:rPr lang="en-US" sz="1200" kern="1200"/>
            <a:t>No Club licensed to sell alcoholic beverages shall use any signs, printed matter or other means publicly to advertise the sale of alcoholic beverages. This shall not prohibit the use of reasonable and proper signs relating to alcoholic beverages within the licensed premises.</a:t>
          </a:r>
        </a:p>
      </dsp:txBody>
      <dsp:txXfrm>
        <a:off x="32491" y="1507068"/>
        <a:ext cx="10755416" cy="600601"/>
      </dsp:txXfrm>
    </dsp:sp>
    <dsp:sp modelId="{9506C95C-4AF8-4F38-A0AC-AB319B4C68DC}">
      <dsp:nvSpPr>
        <dsp:cNvPr id="0" name=""/>
        <dsp:cNvSpPr/>
      </dsp:nvSpPr>
      <dsp:spPr>
        <a:xfrm>
          <a:off x="0" y="2174720"/>
          <a:ext cx="10820398" cy="665583"/>
        </a:xfrm>
        <a:prstGeom prst="roundRect">
          <a:avLst/>
        </a:prstGeom>
        <a:solidFill>
          <a:schemeClr val="accent5">
            <a:hueOff val="15115693"/>
            <a:satOff val="-7063"/>
            <a:lumOff val="-7940"/>
            <a:alphaOff val="0"/>
          </a:schemeClr>
        </a:solidFill>
        <a:ln w="28575" cap="rnd"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l" defTabSz="533400">
            <a:lnSpc>
              <a:spcPct val="90000"/>
            </a:lnSpc>
            <a:spcBef>
              <a:spcPct val="0"/>
            </a:spcBef>
            <a:spcAft>
              <a:spcPct val="35000"/>
            </a:spcAft>
            <a:buNone/>
          </a:pPr>
          <a:r>
            <a:rPr lang="en-US" sz="1200" kern="1200" dirty="0"/>
            <a:t>All pipes, coils, hose, faucets and other appliances used in the drawing of drought beer shall be thoroughly cleansed and flushed at least twice in each week, and shall be kept in a clean and sanitary condition at all times.</a:t>
          </a:r>
        </a:p>
      </dsp:txBody>
      <dsp:txXfrm>
        <a:off x="32491" y="2207211"/>
        <a:ext cx="10755416" cy="600601"/>
      </dsp:txXfrm>
    </dsp:sp>
    <dsp:sp modelId="{0AE24BD0-9AA1-4E9E-9B73-643EE990EC39}">
      <dsp:nvSpPr>
        <dsp:cNvPr id="0" name=""/>
        <dsp:cNvSpPr/>
      </dsp:nvSpPr>
      <dsp:spPr>
        <a:xfrm>
          <a:off x="0" y="2874864"/>
          <a:ext cx="10820398" cy="665583"/>
        </a:xfrm>
        <a:prstGeom prst="roundRect">
          <a:avLst/>
        </a:prstGeom>
        <a:solidFill>
          <a:schemeClr val="accent5">
            <a:hueOff val="20154258"/>
            <a:satOff val="-9417"/>
            <a:lumOff val="-10587"/>
            <a:alphaOff val="0"/>
          </a:schemeClr>
        </a:solidFill>
        <a:ln w="28575" cap="rnd"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l" defTabSz="533400">
            <a:lnSpc>
              <a:spcPct val="90000"/>
            </a:lnSpc>
            <a:spcBef>
              <a:spcPct val="0"/>
            </a:spcBef>
            <a:spcAft>
              <a:spcPct val="35000"/>
            </a:spcAft>
            <a:buNone/>
          </a:pPr>
          <a:r>
            <a:rPr lang="en-US" sz="1200" kern="1200" dirty="0"/>
            <a:t>Substitution of Beverages: The substitution of any alcoholic beverages of a kind or brand different from that ordered by a purchaser is prohibited unless it is done with the consent of the person or licensee making the purchase.</a:t>
          </a:r>
        </a:p>
      </dsp:txBody>
      <dsp:txXfrm>
        <a:off x="32491" y="2907355"/>
        <a:ext cx="10755416" cy="60060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1878B96-126E-4069-B7EC-2D0B7D62B46E}">
      <dsp:nvSpPr>
        <dsp:cNvPr id="0" name=""/>
        <dsp:cNvSpPr/>
      </dsp:nvSpPr>
      <dsp:spPr>
        <a:xfrm>
          <a:off x="0" y="443"/>
          <a:ext cx="8991114" cy="0"/>
        </a:xfrm>
        <a:prstGeom prst="line">
          <a:avLst/>
        </a:prstGeom>
        <a:gradFill rotWithShape="0">
          <a:gsLst>
            <a:gs pos="0">
              <a:schemeClr val="accent2">
                <a:hueOff val="0"/>
                <a:satOff val="0"/>
                <a:lumOff val="0"/>
                <a:alphaOff val="0"/>
                <a:tint val="98000"/>
                <a:hueMod val="94000"/>
                <a:satMod val="130000"/>
                <a:lumMod val="128000"/>
              </a:schemeClr>
            </a:gs>
            <a:gs pos="100000">
              <a:schemeClr val="accent2">
                <a:hueOff val="0"/>
                <a:satOff val="0"/>
                <a:lumOff val="0"/>
                <a:alphaOff val="0"/>
                <a:shade val="94000"/>
                <a:lumMod val="88000"/>
              </a:schemeClr>
            </a:gs>
          </a:gsLst>
          <a:lin ang="5400000" scaled="0"/>
        </a:gradFill>
        <a:ln w="9525" cap="rnd" cmpd="sng" algn="ctr">
          <a:solidFill>
            <a:schemeClr val="accent2">
              <a:hueOff val="0"/>
              <a:satOff val="0"/>
              <a:lumOff val="0"/>
              <a:alphaOff val="0"/>
            </a:schemeClr>
          </a:solidFill>
          <a:prstDash val="solid"/>
        </a:ln>
        <a:effectLst>
          <a:innerShdw blurRad="25400" dist="12700" dir="13500000">
            <a:srgbClr val="000000">
              <a:alpha val="45000"/>
            </a:srgbClr>
          </a:innerShdw>
        </a:effectLst>
      </dsp:spPr>
      <dsp:style>
        <a:lnRef idx="1">
          <a:scrgbClr r="0" g="0" b="0"/>
        </a:lnRef>
        <a:fillRef idx="3">
          <a:scrgbClr r="0" g="0" b="0"/>
        </a:fillRef>
        <a:effectRef idx="2">
          <a:scrgbClr r="0" g="0" b="0"/>
        </a:effectRef>
        <a:fontRef idx="minor">
          <a:schemeClr val="lt1"/>
        </a:fontRef>
      </dsp:style>
    </dsp:sp>
    <dsp:sp modelId="{F222AE6E-B039-4ECF-AEE7-9335E6E5C29F}">
      <dsp:nvSpPr>
        <dsp:cNvPr id="0" name=""/>
        <dsp:cNvSpPr/>
      </dsp:nvSpPr>
      <dsp:spPr>
        <a:xfrm>
          <a:off x="0" y="443"/>
          <a:ext cx="8991114" cy="51854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en-US" sz="2000" kern="1200"/>
            <a:t>MGL 138 Section 23: Club licensees may only purchase alcohol from:</a:t>
          </a:r>
        </a:p>
      </dsp:txBody>
      <dsp:txXfrm>
        <a:off x="0" y="443"/>
        <a:ext cx="8991114" cy="518541"/>
      </dsp:txXfrm>
    </dsp:sp>
    <dsp:sp modelId="{42464BEB-D413-4297-B0B3-D00DA79DFD40}">
      <dsp:nvSpPr>
        <dsp:cNvPr id="0" name=""/>
        <dsp:cNvSpPr/>
      </dsp:nvSpPr>
      <dsp:spPr>
        <a:xfrm>
          <a:off x="0" y="518985"/>
          <a:ext cx="8991114" cy="0"/>
        </a:xfrm>
        <a:prstGeom prst="line">
          <a:avLst/>
        </a:prstGeom>
        <a:gradFill rotWithShape="0">
          <a:gsLst>
            <a:gs pos="0">
              <a:schemeClr val="accent3">
                <a:hueOff val="0"/>
                <a:satOff val="0"/>
                <a:lumOff val="0"/>
                <a:alphaOff val="0"/>
                <a:tint val="98000"/>
                <a:hueMod val="94000"/>
                <a:satMod val="130000"/>
                <a:lumMod val="128000"/>
              </a:schemeClr>
            </a:gs>
            <a:gs pos="100000">
              <a:schemeClr val="accent3">
                <a:hueOff val="0"/>
                <a:satOff val="0"/>
                <a:lumOff val="0"/>
                <a:alphaOff val="0"/>
                <a:shade val="94000"/>
                <a:lumMod val="88000"/>
              </a:schemeClr>
            </a:gs>
          </a:gsLst>
          <a:lin ang="5400000" scaled="0"/>
        </a:gradFill>
        <a:ln w="9525" cap="rnd" cmpd="sng" algn="ctr">
          <a:solidFill>
            <a:schemeClr val="accent3">
              <a:hueOff val="0"/>
              <a:satOff val="0"/>
              <a:lumOff val="0"/>
              <a:alphaOff val="0"/>
            </a:schemeClr>
          </a:solidFill>
          <a:prstDash val="solid"/>
        </a:ln>
        <a:effectLst>
          <a:innerShdw blurRad="25400" dist="12700" dir="13500000">
            <a:srgbClr val="000000">
              <a:alpha val="45000"/>
            </a:srgbClr>
          </a:innerShdw>
        </a:effectLst>
      </dsp:spPr>
      <dsp:style>
        <a:lnRef idx="1">
          <a:scrgbClr r="0" g="0" b="0"/>
        </a:lnRef>
        <a:fillRef idx="3">
          <a:scrgbClr r="0" g="0" b="0"/>
        </a:fillRef>
        <a:effectRef idx="2">
          <a:scrgbClr r="0" g="0" b="0"/>
        </a:effectRef>
        <a:fontRef idx="minor">
          <a:schemeClr val="lt1"/>
        </a:fontRef>
      </dsp:style>
    </dsp:sp>
    <dsp:sp modelId="{9ED9D834-4DBD-49AF-9458-392FC6598943}">
      <dsp:nvSpPr>
        <dsp:cNvPr id="0" name=""/>
        <dsp:cNvSpPr/>
      </dsp:nvSpPr>
      <dsp:spPr>
        <a:xfrm>
          <a:off x="0" y="518985"/>
          <a:ext cx="8991114" cy="51854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en-US" sz="2000" kern="1200" dirty="0"/>
            <a:t>Massachusetts Wholesalers</a:t>
          </a:r>
        </a:p>
      </dsp:txBody>
      <dsp:txXfrm>
        <a:off x="0" y="518985"/>
        <a:ext cx="8991114" cy="518541"/>
      </dsp:txXfrm>
    </dsp:sp>
    <dsp:sp modelId="{1FB3EA5D-21C3-4636-BF91-796759750F18}">
      <dsp:nvSpPr>
        <dsp:cNvPr id="0" name=""/>
        <dsp:cNvSpPr/>
      </dsp:nvSpPr>
      <dsp:spPr>
        <a:xfrm>
          <a:off x="0" y="1037527"/>
          <a:ext cx="8991114" cy="0"/>
        </a:xfrm>
        <a:prstGeom prst="line">
          <a:avLst/>
        </a:prstGeom>
        <a:gradFill rotWithShape="0">
          <a:gsLst>
            <a:gs pos="0">
              <a:schemeClr val="accent4">
                <a:hueOff val="0"/>
                <a:satOff val="0"/>
                <a:lumOff val="0"/>
                <a:alphaOff val="0"/>
                <a:tint val="98000"/>
                <a:hueMod val="94000"/>
                <a:satMod val="130000"/>
                <a:lumMod val="128000"/>
              </a:schemeClr>
            </a:gs>
            <a:gs pos="100000">
              <a:schemeClr val="accent4">
                <a:hueOff val="0"/>
                <a:satOff val="0"/>
                <a:lumOff val="0"/>
                <a:alphaOff val="0"/>
                <a:shade val="94000"/>
                <a:lumMod val="88000"/>
              </a:schemeClr>
            </a:gs>
          </a:gsLst>
          <a:lin ang="5400000" scaled="0"/>
        </a:gradFill>
        <a:ln w="9525" cap="rnd" cmpd="sng" algn="ctr">
          <a:solidFill>
            <a:schemeClr val="accent4">
              <a:hueOff val="0"/>
              <a:satOff val="0"/>
              <a:lumOff val="0"/>
              <a:alphaOff val="0"/>
            </a:schemeClr>
          </a:solidFill>
          <a:prstDash val="solid"/>
        </a:ln>
        <a:effectLst>
          <a:innerShdw blurRad="25400" dist="12700" dir="13500000">
            <a:srgbClr val="000000">
              <a:alpha val="45000"/>
            </a:srgbClr>
          </a:innerShdw>
        </a:effectLst>
      </dsp:spPr>
      <dsp:style>
        <a:lnRef idx="1">
          <a:scrgbClr r="0" g="0" b="0"/>
        </a:lnRef>
        <a:fillRef idx="3">
          <a:scrgbClr r="0" g="0" b="0"/>
        </a:fillRef>
        <a:effectRef idx="2">
          <a:scrgbClr r="0" g="0" b="0"/>
        </a:effectRef>
        <a:fontRef idx="minor">
          <a:schemeClr val="lt1"/>
        </a:fontRef>
      </dsp:style>
    </dsp:sp>
    <dsp:sp modelId="{66FE9606-F8E9-495C-B990-717554DA2D02}">
      <dsp:nvSpPr>
        <dsp:cNvPr id="0" name=""/>
        <dsp:cNvSpPr/>
      </dsp:nvSpPr>
      <dsp:spPr>
        <a:xfrm>
          <a:off x="0" y="1037527"/>
          <a:ext cx="8991114" cy="51854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en-US" sz="2000" kern="1200" dirty="0"/>
            <a:t>Massachusetts Manufacturers</a:t>
          </a:r>
        </a:p>
      </dsp:txBody>
      <dsp:txXfrm>
        <a:off x="0" y="1037527"/>
        <a:ext cx="8991114" cy="518541"/>
      </dsp:txXfrm>
    </dsp:sp>
    <dsp:sp modelId="{90441FB3-CE1C-4A3D-83D5-68039DED400F}">
      <dsp:nvSpPr>
        <dsp:cNvPr id="0" name=""/>
        <dsp:cNvSpPr/>
      </dsp:nvSpPr>
      <dsp:spPr>
        <a:xfrm>
          <a:off x="0" y="1556069"/>
          <a:ext cx="8991114" cy="0"/>
        </a:xfrm>
        <a:prstGeom prst="line">
          <a:avLst/>
        </a:prstGeom>
        <a:gradFill rotWithShape="0">
          <a:gsLst>
            <a:gs pos="0">
              <a:schemeClr val="accent5">
                <a:hueOff val="0"/>
                <a:satOff val="0"/>
                <a:lumOff val="0"/>
                <a:alphaOff val="0"/>
                <a:tint val="98000"/>
                <a:hueMod val="94000"/>
                <a:satMod val="130000"/>
                <a:lumMod val="128000"/>
              </a:schemeClr>
            </a:gs>
            <a:gs pos="100000">
              <a:schemeClr val="accent5">
                <a:hueOff val="0"/>
                <a:satOff val="0"/>
                <a:lumOff val="0"/>
                <a:alphaOff val="0"/>
                <a:shade val="94000"/>
                <a:lumMod val="88000"/>
              </a:schemeClr>
            </a:gs>
          </a:gsLst>
          <a:lin ang="5400000" scaled="0"/>
        </a:gradFill>
        <a:ln w="9525" cap="rnd" cmpd="sng" algn="ctr">
          <a:solidFill>
            <a:schemeClr val="accent5">
              <a:hueOff val="0"/>
              <a:satOff val="0"/>
              <a:lumOff val="0"/>
              <a:alphaOff val="0"/>
            </a:schemeClr>
          </a:solidFill>
          <a:prstDash val="solid"/>
        </a:ln>
        <a:effectLst>
          <a:innerShdw blurRad="25400" dist="12700" dir="13500000">
            <a:srgbClr val="000000">
              <a:alpha val="45000"/>
            </a:srgbClr>
          </a:innerShdw>
        </a:effectLst>
      </dsp:spPr>
      <dsp:style>
        <a:lnRef idx="1">
          <a:scrgbClr r="0" g="0" b="0"/>
        </a:lnRef>
        <a:fillRef idx="3">
          <a:scrgbClr r="0" g="0" b="0"/>
        </a:fillRef>
        <a:effectRef idx="2">
          <a:scrgbClr r="0" g="0" b="0"/>
        </a:effectRef>
        <a:fontRef idx="minor">
          <a:schemeClr val="lt1"/>
        </a:fontRef>
      </dsp:style>
    </dsp:sp>
    <dsp:sp modelId="{70DAE536-B903-46C6-996D-8B439FDF4AD0}">
      <dsp:nvSpPr>
        <dsp:cNvPr id="0" name=""/>
        <dsp:cNvSpPr/>
      </dsp:nvSpPr>
      <dsp:spPr>
        <a:xfrm>
          <a:off x="0" y="1556069"/>
          <a:ext cx="8991114" cy="51854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en-US" sz="2000" kern="1200" dirty="0"/>
            <a:t>Massachusetts Farmer Breweries</a:t>
          </a:r>
        </a:p>
      </dsp:txBody>
      <dsp:txXfrm>
        <a:off x="0" y="1556069"/>
        <a:ext cx="8991114" cy="518541"/>
      </dsp:txXfrm>
    </dsp:sp>
    <dsp:sp modelId="{668F8808-1D39-4776-866B-38099D354196}">
      <dsp:nvSpPr>
        <dsp:cNvPr id="0" name=""/>
        <dsp:cNvSpPr/>
      </dsp:nvSpPr>
      <dsp:spPr>
        <a:xfrm>
          <a:off x="0" y="2074610"/>
          <a:ext cx="8991114" cy="0"/>
        </a:xfrm>
        <a:prstGeom prst="line">
          <a:avLst/>
        </a:prstGeom>
        <a:gradFill rotWithShape="0">
          <a:gsLst>
            <a:gs pos="0">
              <a:schemeClr val="accent6">
                <a:hueOff val="0"/>
                <a:satOff val="0"/>
                <a:lumOff val="0"/>
                <a:alphaOff val="0"/>
                <a:tint val="98000"/>
                <a:hueMod val="94000"/>
                <a:satMod val="130000"/>
                <a:lumMod val="128000"/>
              </a:schemeClr>
            </a:gs>
            <a:gs pos="100000">
              <a:schemeClr val="accent6">
                <a:hueOff val="0"/>
                <a:satOff val="0"/>
                <a:lumOff val="0"/>
                <a:alphaOff val="0"/>
                <a:shade val="94000"/>
                <a:lumMod val="88000"/>
              </a:schemeClr>
            </a:gs>
          </a:gsLst>
          <a:lin ang="5400000" scaled="0"/>
        </a:gradFill>
        <a:ln w="9525" cap="rnd" cmpd="sng" algn="ctr">
          <a:solidFill>
            <a:schemeClr val="accent6">
              <a:hueOff val="0"/>
              <a:satOff val="0"/>
              <a:lumOff val="0"/>
              <a:alphaOff val="0"/>
            </a:schemeClr>
          </a:solidFill>
          <a:prstDash val="solid"/>
        </a:ln>
        <a:effectLst>
          <a:innerShdw blurRad="25400" dist="12700" dir="13500000">
            <a:srgbClr val="000000">
              <a:alpha val="45000"/>
            </a:srgbClr>
          </a:innerShdw>
        </a:effectLst>
      </dsp:spPr>
      <dsp:style>
        <a:lnRef idx="1">
          <a:scrgbClr r="0" g="0" b="0"/>
        </a:lnRef>
        <a:fillRef idx="3">
          <a:scrgbClr r="0" g="0" b="0"/>
        </a:fillRef>
        <a:effectRef idx="2">
          <a:scrgbClr r="0" g="0" b="0"/>
        </a:effectRef>
        <a:fontRef idx="minor">
          <a:schemeClr val="lt1"/>
        </a:fontRef>
      </dsp:style>
    </dsp:sp>
    <dsp:sp modelId="{5E01597A-3585-4F28-992A-EF3822995878}">
      <dsp:nvSpPr>
        <dsp:cNvPr id="0" name=""/>
        <dsp:cNvSpPr/>
      </dsp:nvSpPr>
      <dsp:spPr>
        <a:xfrm>
          <a:off x="0" y="2074610"/>
          <a:ext cx="8991114" cy="51854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en-US" sz="2000" kern="1200"/>
            <a:t>Massachusetts Wineries</a:t>
          </a:r>
        </a:p>
      </dsp:txBody>
      <dsp:txXfrm>
        <a:off x="0" y="2074610"/>
        <a:ext cx="8991114" cy="518541"/>
      </dsp:txXfrm>
    </dsp:sp>
    <dsp:sp modelId="{ED1F2CE6-1B97-4C7D-8735-860A1E419DF7}">
      <dsp:nvSpPr>
        <dsp:cNvPr id="0" name=""/>
        <dsp:cNvSpPr/>
      </dsp:nvSpPr>
      <dsp:spPr>
        <a:xfrm>
          <a:off x="0" y="2593152"/>
          <a:ext cx="8991114" cy="0"/>
        </a:xfrm>
        <a:prstGeom prst="line">
          <a:avLst/>
        </a:prstGeom>
        <a:gradFill rotWithShape="0">
          <a:gsLst>
            <a:gs pos="0">
              <a:schemeClr val="accent2">
                <a:hueOff val="0"/>
                <a:satOff val="0"/>
                <a:lumOff val="0"/>
                <a:alphaOff val="0"/>
                <a:tint val="98000"/>
                <a:hueMod val="94000"/>
                <a:satMod val="130000"/>
                <a:lumMod val="128000"/>
              </a:schemeClr>
            </a:gs>
            <a:gs pos="100000">
              <a:schemeClr val="accent2">
                <a:hueOff val="0"/>
                <a:satOff val="0"/>
                <a:lumOff val="0"/>
                <a:alphaOff val="0"/>
                <a:shade val="94000"/>
                <a:lumMod val="88000"/>
              </a:schemeClr>
            </a:gs>
          </a:gsLst>
          <a:lin ang="5400000" scaled="0"/>
        </a:gradFill>
        <a:ln w="9525" cap="rnd" cmpd="sng" algn="ctr">
          <a:solidFill>
            <a:schemeClr val="accent2">
              <a:hueOff val="0"/>
              <a:satOff val="0"/>
              <a:lumOff val="0"/>
              <a:alphaOff val="0"/>
            </a:schemeClr>
          </a:solidFill>
          <a:prstDash val="solid"/>
        </a:ln>
        <a:effectLst>
          <a:innerShdw blurRad="25400" dist="12700" dir="13500000">
            <a:srgbClr val="000000">
              <a:alpha val="45000"/>
            </a:srgbClr>
          </a:innerShdw>
        </a:effectLst>
      </dsp:spPr>
      <dsp:style>
        <a:lnRef idx="1">
          <a:scrgbClr r="0" g="0" b="0"/>
        </a:lnRef>
        <a:fillRef idx="3">
          <a:scrgbClr r="0" g="0" b="0"/>
        </a:fillRef>
        <a:effectRef idx="2">
          <a:scrgbClr r="0" g="0" b="0"/>
        </a:effectRef>
        <a:fontRef idx="minor">
          <a:schemeClr val="lt1"/>
        </a:fontRef>
      </dsp:style>
    </dsp:sp>
    <dsp:sp modelId="{CFB2AB2C-EFCA-4F0B-97AE-47E3E2E221D6}">
      <dsp:nvSpPr>
        <dsp:cNvPr id="0" name=""/>
        <dsp:cNvSpPr/>
      </dsp:nvSpPr>
      <dsp:spPr>
        <a:xfrm>
          <a:off x="0" y="2593152"/>
          <a:ext cx="8991114" cy="51854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en-US" sz="2000" kern="1200" dirty="0"/>
            <a:t>Massachusetts Distilleries</a:t>
          </a:r>
        </a:p>
      </dsp:txBody>
      <dsp:txXfrm>
        <a:off x="0" y="2593152"/>
        <a:ext cx="8991114" cy="518541"/>
      </dsp:txXfrm>
    </dsp:sp>
    <dsp:sp modelId="{6B0A2B30-26AC-47C9-B357-32F8A1E6B264}">
      <dsp:nvSpPr>
        <dsp:cNvPr id="0" name=""/>
        <dsp:cNvSpPr/>
      </dsp:nvSpPr>
      <dsp:spPr>
        <a:xfrm>
          <a:off x="0" y="3111694"/>
          <a:ext cx="8991114" cy="0"/>
        </a:xfrm>
        <a:prstGeom prst="line">
          <a:avLst/>
        </a:prstGeom>
        <a:gradFill rotWithShape="0">
          <a:gsLst>
            <a:gs pos="0">
              <a:schemeClr val="accent3">
                <a:hueOff val="0"/>
                <a:satOff val="0"/>
                <a:lumOff val="0"/>
                <a:alphaOff val="0"/>
                <a:tint val="98000"/>
                <a:hueMod val="94000"/>
                <a:satMod val="130000"/>
                <a:lumMod val="128000"/>
              </a:schemeClr>
            </a:gs>
            <a:gs pos="100000">
              <a:schemeClr val="accent3">
                <a:hueOff val="0"/>
                <a:satOff val="0"/>
                <a:lumOff val="0"/>
                <a:alphaOff val="0"/>
                <a:shade val="94000"/>
                <a:lumMod val="88000"/>
              </a:schemeClr>
            </a:gs>
          </a:gsLst>
          <a:lin ang="5400000" scaled="0"/>
        </a:gradFill>
        <a:ln w="9525" cap="rnd" cmpd="sng" algn="ctr">
          <a:solidFill>
            <a:schemeClr val="accent3">
              <a:hueOff val="0"/>
              <a:satOff val="0"/>
              <a:lumOff val="0"/>
              <a:alphaOff val="0"/>
            </a:schemeClr>
          </a:solidFill>
          <a:prstDash val="solid"/>
        </a:ln>
        <a:effectLst>
          <a:innerShdw blurRad="25400" dist="12700" dir="13500000">
            <a:srgbClr val="000000">
              <a:alpha val="45000"/>
            </a:srgbClr>
          </a:innerShdw>
        </a:effectLst>
      </dsp:spPr>
      <dsp:style>
        <a:lnRef idx="1">
          <a:scrgbClr r="0" g="0" b="0"/>
        </a:lnRef>
        <a:fillRef idx="3">
          <a:scrgbClr r="0" g="0" b="0"/>
        </a:fillRef>
        <a:effectRef idx="2">
          <a:scrgbClr r="0" g="0" b="0"/>
        </a:effectRef>
        <a:fontRef idx="minor">
          <a:schemeClr val="lt1"/>
        </a:fontRef>
      </dsp:style>
    </dsp:sp>
    <dsp:sp modelId="{6C8514B6-0323-426F-BBF3-EAB1ECAD34AE}">
      <dsp:nvSpPr>
        <dsp:cNvPr id="0" name=""/>
        <dsp:cNvSpPr/>
      </dsp:nvSpPr>
      <dsp:spPr>
        <a:xfrm>
          <a:off x="0" y="3111694"/>
          <a:ext cx="8991114" cy="51854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en-US" sz="2000" kern="1200" dirty="0"/>
            <a:t>Cannot purchase from package stores, such as Costco and BJ’s.</a:t>
          </a:r>
        </a:p>
      </dsp:txBody>
      <dsp:txXfrm>
        <a:off x="0" y="3111694"/>
        <a:ext cx="8991114" cy="518541"/>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en-US"/>
              <a:t>Click to edit Master title style</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1B19A09-0CA3-48EF-A7B1-0D6EF62EC9B3}" type="datetimeFigureOut">
              <a:rPr lang="en-US" smtClean="0"/>
              <a:t>11/15/2023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B65B9D-47A5-43A9-B9D2-739A4961DD98}" type="slidenum">
              <a:rPr lang="en-US" smtClean="0"/>
              <a:t>‹#›</a:t>
            </a:fld>
            <a:endParaRPr lang="en-US"/>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432629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Date Placeholder 2"/>
          <p:cNvSpPr>
            <a:spLocks noGrp="1"/>
          </p:cNvSpPr>
          <p:nvPr>
            <p:ph type="dt" sz="half" idx="10"/>
          </p:nvPr>
        </p:nvSpPr>
        <p:spPr/>
        <p:txBody>
          <a:bodyPr/>
          <a:lstStyle/>
          <a:p>
            <a:fld id="{51B19A09-0CA3-48EF-A7B1-0D6EF62EC9B3}" type="datetimeFigureOut">
              <a:rPr lang="en-US" smtClean="0"/>
              <a:t>11/15/2023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6B65B9D-47A5-43A9-B9D2-739A4961DD98}" type="slidenum">
              <a:rPr lang="en-US" smtClean="0"/>
              <a:t>‹#›</a:t>
            </a:fld>
            <a:endParaRPr lang="en-US"/>
          </a:p>
        </p:txBody>
      </p:sp>
    </p:spTree>
    <p:extLst>
      <p:ext uri="{BB962C8B-B14F-4D97-AF65-F5344CB8AC3E}">
        <p14:creationId xmlns:p14="http://schemas.microsoft.com/office/powerpoint/2010/main" val="34650579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1B19A09-0CA3-48EF-A7B1-0D6EF62EC9B3}" type="datetimeFigureOut">
              <a:rPr lang="en-US" smtClean="0"/>
              <a:t>11/15/2023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B65B9D-47A5-43A9-B9D2-739A4961DD98}" type="slidenum">
              <a:rPr lang="en-US" smtClean="0"/>
              <a:t>‹#›</a:t>
            </a:fld>
            <a:endParaRPr lang="en-US"/>
          </a:p>
        </p:txBody>
      </p:sp>
    </p:spTree>
    <p:extLst>
      <p:ext uri="{BB962C8B-B14F-4D97-AF65-F5344CB8AC3E}">
        <p14:creationId xmlns:p14="http://schemas.microsoft.com/office/powerpoint/2010/main" val="175693849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1B19A09-0CA3-48EF-A7B1-0D6EF62EC9B3}" type="datetimeFigureOut">
              <a:rPr lang="en-US" smtClean="0"/>
              <a:t>11/15/2023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B65B9D-47A5-43A9-B9D2-739A4961DD98}" type="slidenum">
              <a:rPr lang="en-US" smtClean="0"/>
              <a:t>‹#›</a:t>
            </a:fld>
            <a:endParaRPr lang="en-US"/>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89551519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1B19A09-0CA3-48EF-A7B1-0D6EF62EC9B3}" type="datetimeFigureOut">
              <a:rPr lang="en-US" smtClean="0"/>
              <a:t>11/15/2023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B65B9D-47A5-43A9-B9D2-739A4961DD98}" type="slidenum">
              <a:rPr lang="en-US" smtClean="0"/>
              <a:t>‹#›</a:t>
            </a:fld>
            <a:endParaRPr lang="en-US"/>
          </a:p>
        </p:txBody>
      </p:sp>
    </p:spTree>
    <p:extLst>
      <p:ext uri="{BB962C8B-B14F-4D97-AF65-F5344CB8AC3E}">
        <p14:creationId xmlns:p14="http://schemas.microsoft.com/office/powerpoint/2010/main" val="187220508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1B19A09-0CA3-48EF-A7B1-0D6EF62EC9B3}" type="datetimeFigureOut">
              <a:rPr lang="en-US" smtClean="0"/>
              <a:t>11/15/2023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B65B9D-47A5-43A9-B9D2-739A4961DD98}" type="slidenum">
              <a:rPr lang="en-US" smtClean="0"/>
              <a:t>‹#›</a:t>
            </a:fld>
            <a:endParaRPr lang="en-US"/>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313254451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1B19A09-0CA3-48EF-A7B1-0D6EF62EC9B3}" type="datetimeFigureOut">
              <a:rPr lang="en-US" smtClean="0"/>
              <a:t>11/15/2023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B65B9D-47A5-43A9-B9D2-739A4961DD98}" type="slidenum">
              <a:rPr lang="en-US" smtClean="0"/>
              <a:t>‹#›</a:t>
            </a:fld>
            <a:endParaRPr lang="en-US"/>
          </a:p>
        </p:txBody>
      </p:sp>
    </p:spTree>
    <p:extLst>
      <p:ext uri="{BB962C8B-B14F-4D97-AF65-F5344CB8AC3E}">
        <p14:creationId xmlns:p14="http://schemas.microsoft.com/office/powerpoint/2010/main" val="162953967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1B19A09-0CA3-48EF-A7B1-0D6EF62EC9B3}" type="datetimeFigureOut">
              <a:rPr lang="en-US" smtClean="0"/>
              <a:t>11/15/2023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B65B9D-47A5-43A9-B9D2-739A4961DD98}" type="slidenum">
              <a:rPr lang="en-US" smtClean="0"/>
              <a:t>‹#›</a:t>
            </a:fld>
            <a:endParaRPr lang="en-US"/>
          </a:p>
        </p:txBody>
      </p:sp>
    </p:spTree>
    <p:extLst>
      <p:ext uri="{BB962C8B-B14F-4D97-AF65-F5344CB8AC3E}">
        <p14:creationId xmlns:p14="http://schemas.microsoft.com/office/powerpoint/2010/main" val="42487326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1B19A09-0CA3-48EF-A7B1-0D6EF62EC9B3}" type="datetimeFigureOut">
              <a:rPr lang="en-US" smtClean="0"/>
              <a:t>11/15/2023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B65B9D-47A5-43A9-B9D2-739A4961DD98}" type="slidenum">
              <a:rPr lang="en-US" smtClean="0"/>
              <a:t>‹#›</a:t>
            </a:fld>
            <a:endParaRPr lang="en-US"/>
          </a:p>
        </p:txBody>
      </p:sp>
    </p:spTree>
    <p:extLst>
      <p:ext uri="{BB962C8B-B14F-4D97-AF65-F5344CB8AC3E}">
        <p14:creationId xmlns:p14="http://schemas.microsoft.com/office/powerpoint/2010/main" val="12269596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1B19A09-0CA3-48EF-A7B1-0D6EF62EC9B3}" type="datetimeFigureOut">
              <a:rPr lang="en-US" smtClean="0"/>
              <a:t>11/15/2023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B65B9D-47A5-43A9-B9D2-739A4961DD98}" type="slidenum">
              <a:rPr lang="en-US" smtClean="0"/>
              <a:t>‹#›</a:t>
            </a:fld>
            <a:endParaRPr lang="en-US"/>
          </a:p>
        </p:txBody>
      </p:sp>
    </p:spTree>
    <p:extLst>
      <p:ext uri="{BB962C8B-B14F-4D97-AF65-F5344CB8AC3E}">
        <p14:creationId xmlns:p14="http://schemas.microsoft.com/office/powerpoint/2010/main" val="22020820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en-US"/>
              <a:t>Click to edit Master title style</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1B19A09-0CA3-48EF-A7B1-0D6EF62EC9B3}" type="datetimeFigureOut">
              <a:rPr lang="en-US" smtClean="0"/>
              <a:t>11/15/2023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B65B9D-47A5-43A9-B9D2-739A4961DD98}" type="slidenum">
              <a:rPr lang="en-US" smtClean="0"/>
              <a:t>‹#›</a:t>
            </a:fld>
            <a:endParaRPr lang="en-US"/>
          </a:p>
        </p:txBody>
      </p:sp>
    </p:spTree>
    <p:extLst>
      <p:ext uri="{BB962C8B-B14F-4D97-AF65-F5344CB8AC3E}">
        <p14:creationId xmlns:p14="http://schemas.microsoft.com/office/powerpoint/2010/main" val="1775873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1B19A09-0CA3-48EF-A7B1-0D6EF62EC9B3}" type="datetimeFigureOut">
              <a:rPr lang="en-US" smtClean="0"/>
              <a:t>11/15/2023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6B65B9D-47A5-43A9-B9D2-739A4961DD98}" type="slidenum">
              <a:rPr lang="en-US" smtClean="0"/>
              <a:t>‹#›</a:t>
            </a:fld>
            <a:endParaRPr lang="en-US"/>
          </a:p>
        </p:txBody>
      </p:sp>
    </p:spTree>
    <p:extLst>
      <p:ext uri="{BB962C8B-B14F-4D97-AF65-F5344CB8AC3E}">
        <p14:creationId xmlns:p14="http://schemas.microsoft.com/office/powerpoint/2010/main" val="23068794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1B19A09-0CA3-48EF-A7B1-0D6EF62EC9B3}" type="datetimeFigureOut">
              <a:rPr lang="en-US" smtClean="0"/>
              <a:t>11/15/2023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6B65B9D-47A5-43A9-B9D2-739A4961DD98}" type="slidenum">
              <a:rPr lang="en-US" smtClean="0"/>
              <a:t>‹#›</a:t>
            </a:fld>
            <a:endParaRPr lang="en-US"/>
          </a:p>
        </p:txBody>
      </p:sp>
    </p:spTree>
    <p:extLst>
      <p:ext uri="{BB962C8B-B14F-4D97-AF65-F5344CB8AC3E}">
        <p14:creationId xmlns:p14="http://schemas.microsoft.com/office/powerpoint/2010/main" val="39034013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1B19A09-0CA3-48EF-A7B1-0D6EF62EC9B3}" type="datetimeFigureOut">
              <a:rPr lang="en-US" smtClean="0"/>
              <a:t>11/15/2023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6B65B9D-47A5-43A9-B9D2-739A4961DD98}" type="slidenum">
              <a:rPr lang="en-US" smtClean="0"/>
              <a:t>‹#›</a:t>
            </a:fld>
            <a:endParaRPr lang="en-US"/>
          </a:p>
        </p:txBody>
      </p:sp>
    </p:spTree>
    <p:extLst>
      <p:ext uri="{BB962C8B-B14F-4D97-AF65-F5344CB8AC3E}">
        <p14:creationId xmlns:p14="http://schemas.microsoft.com/office/powerpoint/2010/main" val="35715676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1B19A09-0CA3-48EF-A7B1-0D6EF62EC9B3}" type="datetimeFigureOut">
              <a:rPr lang="en-US" smtClean="0"/>
              <a:t>11/15/2023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6B65B9D-47A5-43A9-B9D2-739A4961DD98}" type="slidenum">
              <a:rPr lang="en-US" smtClean="0"/>
              <a:t>‹#›</a:t>
            </a:fld>
            <a:endParaRPr lang="en-US"/>
          </a:p>
        </p:txBody>
      </p:sp>
    </p:spTree>
    <p:extLst>
      <p:ext uri="{BB962C8B-B14F-4D97-AF65-F5344CB8AC3E}">
        <p14:creationId xmlns:p14="http://schemas.microsoft.com/office/powerpoint/2010/main" val="10431123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1B19A09-0CA3-48EF-A7B1-0D6EF62EC9B3}" type="datetimeFigureOut">
              <a:rPr lang="en-US" smtClean="0"/>
              <a:t>11/15/2023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6B65B9D-47A5-43A9-B9D2-739A4961DD98}" type="slidenum">
              <a:rPr lang="en-US" smtClean="0"/>
              <a:t>‹#›</a:t>
            </a:fld>
            <a:endParaRPr lang="en-US"/>
          </a:p>
        </p:txBody>
      </p:sp>
    </p:spTree>
    <p:extLst>
      <p:ext uri="{BB962C8B-B14F-4D97-AF65-F5344CB8AC3E}">
        <p14:creationId xmlns:p14="http://schemas.microsoft.com/office/powerpoint/2010/main" val="10104209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1B19A09-0CA3-48EF-A7B1-0D6EF62EC9B3}" type="datetimeFigureOut">
              <a:rPr lang="en-US" smtClean="0"/>
              <a:t>11/15/2023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6B65B9D-47A5-43A9-B9D2-739A4961DD98}" type="slidenum">
              <a:rPr lang="en-US" smtClean="0"/>
              <a:t>‹#›</a:t>
            </a:fld>
            <a:endParaRPr lang="en-US"/>
          </a:p>
        </p:txBody>
      </p:sp>
    </p:spTree>
    <p:extLst>
      <p:ext uri="{BB962C8B-B14F-4D97-AF65-F5344CB8AC3E}">
        <p14:creationId xmlns:p14="http://schemas.microsoft.com/office/powerpoint/2010/main" val="28411920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51B19A09-0CA3-48EF-A7B1-0D6EF62EC9B3}" type="datetimeFigureOut">
              <a:rPr lang="en-US" smtClean="0"/>
              <a:t>11/15/2023</a:t>
            </a:fld>
            <a:endParaRPr lang="en-US"/>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C6B65B9D-47A5-43A9-B9D2-739A4961DD98}" type="slidenum">
              <a:rPr lang="en-US" smtClean="0"/>
              <a:t>‹#›</a:t>
            </a:fld>
            <a:endParaRPr lang="en-US"/>
          </a:p>
        </p:txBody>
      </p:sp>
    </p:spTree>
    <p:extLst>
      <p:ext uri="{BB962C8B-B14F-4D97-AF65-F5344CB8AC3E}">
        <p14:creationId xmlns:p14="http://schemas.microsoft.com/office/powerpoint/2010/main" val="1331322581"/>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10000">
              <a:schemeClr val="bg2">
                <a:tint val="97000"/>
                <a:hueMod val="92000"/>
                <a:satMod val="169000"/>
                <a:lumMod val="164000"/>
              </a:schemeClr>
            </a:gs>
            <a:gs pos="100000">
              <a:schemeClr val="bg2">
                <a:shade val="96000"/>
                <a:satMod val="120000"/>
                <a:lumMod val="90000"/>
              </a:schemeClr>
            </a:gs>
          </a:gsLst>
          <a:lin ang="6120000" scaled="1"/>
        </a:gradFill>
        <a:effectLst/>
      </p:bgPr>
    </p:bg>
    <p:spTree>
      <p:nvGrpSpPr>
        <p:cNvPr id="1" name=""/>
        <p:cNvGrpSpPr/>
        <p:nvPr/>
      </p:nvGrpSpPr>
      <p:grpSpPr>
        <a:xfrm>
          <a:off x="0" y="0"/>
          <a:ext cx="0" cy="0"/>
          <a:chOff x="0" y="0"/>
          <a:chExt cx="0" cy="0"/>
        </a:xfrm>
      </p:grpSpPr>
      <p:sp>
        <p:nvSpPr>
          <p:cNvPr id="13" name="Rectangle 8">
            <a:extLst>
              <a:ext uri="{FF2B5EF4-FFF2-40B4-BE49-F238E27FC236}">
                <a16:creationId xmlns:a16="http://schemas.microsoft.com/office/drawing/2014/main" id="{5C6ACA56-9AD4-4EE6-8F38-8C18968ACE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4A295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0">
            <a:extLst>
              <a:ext uri="{FF2B5EF4-FFF2-40B4-BE49-F238E27FC236}">
                <a16:creationId xmlns:a16="http://schemas.microsoft.com/office/drawing/2014/main" id="{BE655210-4EEB-44D9-B394-6FB4139BFC1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E7CC2A08-2735-6ACD-2139-EBFF89A5B162}"/>
              </a:ext>
            </a:extLst>
          </p:cNvPr>
          <p:cNvPicPr>
            <a:picLocks noChangeAspect="1"/>
          </p:cNvPicPr>
          <p:nvPr/>
        </p:nvPicPr>
        <p:blipFill>
          <a:blip r:embed="rId2"/>
          <a:stretch>
            <a:fillRect/>
          </a:stretch>
        </p:blipFill>
        <p:spPr>
          <a:xfrm>
            <a:off x="2718267" y="643467"/>
            <a:ext cx="6755466" cy="5571066"/>
          </a:xfrm>
          <a:prstGeom prst="rect">
            <a:avLst/>
          </a:prstGeom>
        </p:spPr>
      </p:pic>
    </p:spTree>
    <p:extLst>
      <p:ext uri="{BB962C8B-B14F-4D97-AF65-F5344CB8AC3E}">
        <p14:creationId xmlns:p14="http://schemas.microsoft.com/office/powerpoint/2010/main" val="23812459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rotWithShape="1">
          <a:gsLst>
            <a:gs pos="10000">
              <a:schemeClr val="bg1">
                <a:tint val="97000"/>
                <a:hueMod val="92000"/>
                <a:satMod val="169000"/>
                <a:lumMod val="164000"/>
              </a:schemeClr>
            </a:gs>
            <a:gs pos="100000">
              <a:schemeClr val="bg1">
                <a:shade val="96000"/>
                <a:satMod val="120000"/>
                <a:lumMod val="90000"/>
              </a:schemeClr>
            </a:gs>
          </a:gsLst>
          <a:lin ang="6120000" scaled="1"/>
        </a:gradFill>
        <a:effectLst/>
      </p:bgPr>
    </p:bg>
    <p:spTree>
      <p:nvGrpSpPr>
        <p:cNvPr id="1" name=""/>
        <p:cNvGrpSpPr/>
        <p:nvPr/>
      </p:nvGrpSpPr>
      <p:grpSpPr>
        <a:xfrm>
          <a:off x="0" y="0"/>
          <a:ext cx="0" cy="0"/>
          <a:chOff x="0" y="0"/>
          <a:chExt cx="0" cy="0"/>
        </a:xfrm>
      </p:grpSpPr>
      <p:sp>
        <p:nvSpPr>
          <p:cNvPr id="18" name="Snip Diagonal Corner Rectangle 6">
            <a:extLst>
              <a:ext uri="{FF2B5EF4-FFF2-40B4-BE49-F238E27FC236}">
                <a16:creationId xmlns:a16="http://schemas.microsoft.com/office/drawing/2014/main" id="{AD2D45C7-2E37-44FD-AC77-116CD14B9E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925" y="2"/>
            <a:ext cx="12191075" cy="6857998"/>
          </a:xfrm>
          <a:prstGeom prst="rect">
            <a:avLst/>
          </a:prstGeom>
          <a:ln>
            <a:noFill/>
          </a:ln>
        </p:spPr>
        <p:style>
          <a:lnRef idx="2">
            <a:schemeClr val="accent2"/>
          </a:lnRef>
          <a:fillRef idx="1002">
            <a:schemeClr val="dk2"/>
          </a:fillRef>
          <a:effectRef idx="0">
            <a:schemeClr val="accent2"/>
          </a:effectRef>
          <a:fontRef idx="minor">
            <a:schemeClr val="dk1"/>
          </a:fontRef>
        </p:style>
        <p:txBody>
          <a:bodyPr wrap="square" rtlCol="0" anchor="ctr">
            <a:noAutofit/>
          </a:bodyPr>
          <a:lstStyle/>
          <a:p>
            <a:pPr algn="ctr"/>
            <a:endParaRPr lang="en-US"/>
          </a:p>
        </p:txBody>
      </p:sp>
      <p:sp useBgFill="1">
        <p:nvSpPr>
          <p:cNvPr id="19" name="Snip Single Corner Rectangle 17">
            <a:extLst>
              <a:ext uri="{FF2B5EF4-FFF2-40B4-BE49-F238E27FC236}">
                <a16:creationId xmlns:a16="http://schemas.microsoft.com/office/drawing/2014/main" id="{1FF88480-2CF1-4C54-8CE3-2CA9CD9FF8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0" y="1"/>
            <a:ext cx="12188825" cy="6857999"/>
          </a:xfrm>
          <a:prstGeom prst="snip1Rect">
            <a:avLst>
              <a:gd name="adj" fmla="val 50000"/>
            </a:avLst>
          </a:prstGeom>
          <a:ln>
            <a:noFill/>
          </a:ln>
          <a:effectLst/>
        </p:spPr>
        <p:style>
          <a:lnRef idx="2">
            <a:schemeClr val="accent1">
              <a:shade val="50000"/>
            </a:schemeClr>
          </a:lnRef>
          <a:fillRef idx="1003">
            <a:schemeClr val="dk2"/>
          </a:fillRef>
          <a:effectRef idx="0">
            <a:schemeClr val="accent1"/>
          </a:effectRef>
          <a:fontRef idx="minor">
            <a:schemeClr val="lt1"/>
          </a:fontRef>
        </p:style>
        <p:txBody>
          <a:bodyPr wrap="square" rtlCol="0" anchor="ctr">
            <a:noAutofit/>
          </a:bodyPr>
          <a:lstStyle/>
          <a:p>
            <a:pPr algn="ctr"/>
            <a:endParaRPr lang="en-US"/>
          </a:p>
        </p:txBody>
      </p:sp>
      <p:sp>
        <p:nvSpPr>
          <p:cNvPr id="3" name="Title 2">
            <a:extLst>
              <a:ext uri="{FF2B5EF4-FFF2-40B4-BE49-F238E27FC236}">
                <a16:creationId xmlns:a16="http://schemas.microsoft.com/office/drawing/2014/main" id="{F1770D2B-6762-CE3B-A4B6-7A603A9687C4}"/>
              </a:ext>
            </a:extLst>
          </p:cNvPr>
          <p:cNvSpPr>
            <a:spLocks noGrp="1"/>
          </p:cNvSpPr>
          <p:nvPr>
            <p:ph type="title"/>
          </p:nvPr>
        </p:nvSpPr>
        <p:spPr>
          <a:xfrm>
            <a:off x="684212" y="4487332"/>
            <a:ext cx="8534400" cy="1507067"/>
          </a:xfrm>
        </p:spPr>
        <p:txBody>
          <a:bodyPr>
            <a:normAutofit/>
          </a:bodyPr>
          <a:lstStyle/>
          <a:p>
            <a:r>
              <a:rPr lang="en-US" sz="4000">
                <a:solidFill>
                  <a:schemeClr val="tx2"/>
                </a:solidFill>
              </a:rPr>
              <a:t>Definition of a Club</a:t>
            </a:r>
          </a:p>
        </p:txBody>
      </p:sp>
      <p:sp>
        <p:nvSpPr>
          <p:cNvPr id="4" name="Content Placeholder 3">
            <a:extLst>
              <a:ext uri="{FF2B5EF4-FFF2-40B4-BE49-F238E27FC236}">
                <a16:creationId xmlns:a16="http://schemas.microsoft.com/office/drawing/2014/main" id="{99EC2FCB-0683-8488-5164-7DEEF5A647F3}"/>
              </a:ext>
            </a:extLst>
          </p:cNvPr>
          <p:cNvSpPr>
            <a:spLocks noGrp="1"/>
          </p:cNvSpPr>
          <p:nvPr>
            <p:ph idx="1"/>
          </p:nvPr>
        </p:nvSpPr>
        <p:spPr>
          <a:xfrm>
            <a:off x="684212" y="685800"/>
            <a:ext cx="8534400" cy="3615267"/>
          </a:xfrm>
        </p:spPr>
        <p:txBody>
          <a:bodyPr>
            <a:normAutofit/>
          </a:bodyPr>
          <a:lstStyle/>
          <a:p>
            <a:pPr>
              <a:lnSpc>
                <a:spcPct val="90000"/>
              </a:lnSpc>
            </a:pPr>
            <a:r>
              <a:rPr lang="en-US" b="0" i="0" dirty="0">
                <a:solidFill>
                  <a:schemeClr val="tx1"/>
                </a:solidFill>
                <a:effectLst/>
                <a:latin typeface="Raleway" pitchFamily="2" charset="0"/>
              </a:rPr>
              <a:t>''Club'', a corporation chartered for any purpose described in section two of chapter one hundred and eighty, whether under federal or state law, including any body or association lawfully operating under a charter granted by a parent body so chartered, and including also any organization or unit mentioned in clause twelfth of section five of chapter forty, owning, hiring, or leasing a building, or space in a building, of such extent and character as may be suitable and adequate for the reasonable and comfortable use and accommodation of its members; provided, that its affairs and management are conducted by a board of directors, executive committee, or similar body chosen by the members at its annual meeting.</a:t>
            </a:r>
            <a:endParaRPr lang="en-US" dirty="0">
              <a:solidFill>
                <a:schemeClr val="tx1"/>
              </a:solidFill>
            </a:endParaRPr>
          </a:p>
        </p:txBody>
      </p:sp>
    </p:spTree>
    <p:extLst>
      <p:ext uri="{BB962C8B-B14F-4D97-AF65-F5344CB8AC3E}">
        <p14:creationId xmlns:p14="http://schemas.microsoft.com/office/powerpoint/2010/main" val="1243947422"/>
      </p:ext>
    </p:extLst>
  </p:cSld>
  <p:clrMapOvr>
    <a:overrideClrMapping bg1="lt1" tx1="dk1" bg2="lt2" tx2="dk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A2A7C5-1C43-9EF1-446E-CA26BBB339B3}"/>
              </a:ext>
            </a:extLst>
          </p:cNvPr>
          <p:cNvSpPr>
            <a:spLocks noGrp="1"/>
          </p:cNvSpPr>
          <p:nvPr>
            <p:ph type="title"/>
          </p:nvPr>
        </p:nvSpPr>
        <p:spPr>
          <a:xfrm>
            <a:off x="1156851" y="424873"/>
            <a:ext cx="9888496" cy="701964"/>
          </a:xfrm>
        </p:spPr>
        <p:txBody>
          <a:bodyPr anchor="t">
            <a:normAutofit/>
          </a:bodyPr>
          <a:lstStyle/>
          <a:p>
            <a:pPr algn="ctr"/>
            <a:r>
              <a:rPr lang="en-US" sz="4000">
                <a:solidFill>
                  <a:schemeClr val="bg1"/>
                </a:solidFill>
              </a:rPr>
              <a:t>Club Regulations</a:t>
            </a:r>
            <a:endParaRPr lang="en-US" sz="4000" dirty="0">
              <a:solidFill>
                <a:schemeClr val="bg1"/>
              </a:solidFill>
            </a:endParaRPr>
          </a:p>
        </p:txBody>
      </p:sp>
      <p:sp>
        <p:nvSpPr>
          <p:cNvPr id="3" name="Content Placeholder 2">
            <a:extLst>
              <a:ext uri="{FF2B5EF4-FFF2-40B4-BE49-F238E27FC236}">
                <a16:creationId xmlns:a16="http://schemas.microsoft.com/office/drawing/2014/main" id="{5CFEDDB5-70DF-C0B2-4225-9351F255C77D}"/>
              </a:ext>
            </a:extLst>
          </p:cNvPr>
          <p:cNvSpPr>
            <a:spLocks noGrp="1"/>
          </p:cNvSpPr>
          <p:nvPr>
            <p:ph idx="1"/>
          </p:nvPr>
        </p:nvSpPr>
        <p:spPr>
          <a:xfrm>
            <a:off x="1155548" y="1302327"/>
            <a:ext cx="9880893" cy="4874635"/>
          </a:xfrm>
        </p:spPr>
        <p:txBody>
          <a:bodyPr>
            <a:noAutofit/>
          </a:bodyPr>
          <a:lstStyle/>
          <a:p>
            <a:r>
              <a:rPr lang="en-US" sz="1200" b="1" dirty="0"/>
              <a:t>MGL 138 Section 12: </a:t>
            </a:r>
            <a:r>
              <a:rPr lang="en-US" sz="1200" b="1" i="0" dirty="0">
                <a:effectLst/>
                <a:latin typeface="Raleway" pitchFamily="2" charset="0"/>
              </a:rPr>
              <a:t>Any club in any city or town wherein the granting of licenses to sell alcoholic beverages, or only wines and malt beverages, as the case may be, is authorized under this chapter may be licensed by the local licensing authorities, subject to the approval of the commission, </a:t>
            </a:r>
            <a:r>
              <a:rPr lang="en-US" sz="1200" b="1" i="0" dirty="0">
                <a:effectLst/>
                <a:highlight>
                  <a:srgbClr val="FFFF00"/>
                </a:highlight>
                <a:latin typeface="Raleway" pitchFamily="2" charset="0"/>
              </a:rPr>
              <a:t>to sell such beverages to its members only, and also, subject to regulations made by the local licensing authorities, to guests introduced by members, and to no others.</a:t>
            </a:r>
          </a:p>
          <a:p>
            <a:r>
              <a:rPr lang="en-US" sz="1200" b="1" dirty="0"/>
              <a:t>204 CMR 10.00:</a:t>
            </a:r>
          </a:p>
          <a:p>
            <a:r>
              <a:rPr lang="en-US" sz="1200" b="1" dirty="0"/>
              <a:t>10.01: General Provisions No holder of a club license issued pursuant to M.G.L. c. 138, § 12, other than a club that is distinctly private, may make any distinction, discrimination, or restriction on account of race, color, religious creed, national origin, sex, sexual orientation, physical or mental disability or ancestry relative to the admission of any person to membership in the club or to admission to the premises as a guest or relative to the treatment of any member or guest at the club premises. </a:t>
            </a:r>
          </a:p>
          <a:p>
            <a:r>
              <a:rPr lang="en-US" sz="1200" b="1" dirty="0"/>
              <a:t>10.02: Criteria Evidence that a club is a public accommodation and not distinctly private may include, but is not limited to, the following: (1) The extent to which the club facilities, the alcoholic beverages license or both are used for commercial purposes. </a:t>
            </a:r>
          </a:p>
          <a:p>
            <a:r>
              <a:rPr lang="en-US" sz="1200" b="1" dirty="0"/>
              <a:t>(2) The extent to which club membership exceeds 200 persons. </a:t>
            </a:r>
          </a:p>
          <a:p>
            <a:r>
              <a:rPr lang="en-US" sz="1200" b="1" dirty="0"/>
              <a:t>(3) The extent to which regular meal and beverage service are available at the premises. </a:t>
            </a:r>
          </a:p>
          <a:p>
            <a:r>
              <a:rPr lang="en-US" sz="1200" b="1" dirty="0"/>
              <a:t>4) The degree to which the club receives payment for dues, fees, use of space, facilities, services, meals or beverages directly or indirectly from or on behalf of nonmembers for the furtherance of trade or business or professional interests. </a:t>
            </a:r>
          </a:p>
          <a:p>
            <a:r>
              <a:rPr lang="en-US" sz="1200" b="1" dirty="0"/>
              <a:t>(5) The frequency with which the premises or any part of the premises are used for conferences and meetings sponsored by or on behalf of trade or business or professional enterprises. </a:t>
            </a:r>
          </a:p>
          <a:p>
            <a:r>
              <a:rPr lang="en-US" sz="1200" b="1" dirty="0"/>
              <a:t>(6) The degree to which club facilities, including, but not limited to, meal and beverage service, are utilized by non-members. </a:t>
            </a:r>
          </a:p>
          <a:p>
            <a:r>
              <a:rPr lang="en-US" sz="1200" b="1" dirty="0"/>
              <a:t>(7) The degree to which persons are selected for membership in the club on the basis of trade or business or professional associations or achievement. </a:t>
            </a:r>
          </a:p>
          <a:p>
            <a:r>
              <a:rPr lang="en-US" sz="1200" b="1" dirty="0"/>
              <a:t>(8) The number of members who are partners, officers, directors, or trustees of trade or business or professional enterprises. (9) The club's holding, by lease or otherwise, of any interest in real property owned by a governmental entity or municipality. </a:t>
            </a:r>
          </a:p>
        </p:txBody>
      </p:sp>
    </p:spTree>
    <p:extLst>
      <p:ext uri="{BB962C8B-B14F-4D97-AF65-F5344CB8AC3E}">
        <p14:creationId xmlns:p14="http://schemas.microsoft.com/office/powerpoint/2010/main" val="3990803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rotWithShape="1">
          <a:gsLst>
            <a:gs pos="10000">
              <a:schemeClr val="bg2">
                <a:tint val="97000"/>
                <a:hueMod val="92000"/>
                <a:satMod val="169000"/>
                <a:lumMod val="164000"/>
              </a:schemeClr>
            </a:gs>
            <a:gs pos="100000">
              <a:schemeClr val="bg2">
                <a:shade val="96000"/>
                <a:satMod val="120000"/>
                <a:lumMod val="90000"/>
              </a:schemeClr>
            </a:gs>
          </a:gsLst>
          <a:lin ang="612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9215FC-C0E0-3A23-7C9F-6CA0E5722F58}"/>
              </a:ext>
            </a:extLst>
          </p:cNvPr>
          <p:cNvSpPr>
            <a:spLocks noGrp="1"/>
          </p:cNvSpPr>
          <p:nvPr>
            <p:ph type="title"/>
          </p:nvPr>
        </p:nvSpPr>
        <p:spPr>
          <a:xfrm>
            <a:off x="684212" y="4487332"/>
            <a:ext cx="8534400" cy="1507067"/>
          </a:xfrm>
        </p:spPr>
        <p:txBody>
          <a:bodyPr>
            <a:normAutofit/>
          </a:bodyPr>
          <a:lstStyle/>
          <a:p>
            <a:r>
              <a:rPr lang="en-US"/>
              <a:t>Guidelines for Operation of the Premise</a:t>
            </a:r>
          </a:p>
        </p:txBody>
      </p:sp>
      <p:graphicFrame>
        <p:nvGraphicFramePr>
          <p:cNvPr id="5" name="Content Placeholder 2">
            <a:extLst>
              <a:ext uri="{FF2B5EF4-FFF2-40B4-BE49-F238E27FC236}">
                <a16:creationId xmlns:a16="http://schemas.microsoft.com/office/drawing/2014/main" id="{DB9FF9C6-2A2F-6982-A170-DE1D34BEDBAF}"/>
              </a:ext>
            </a:extLst>
          </p:cNvPr>
          <p:cNvGraphicFramePr>
            <a:graphicFrameLocks noGrp="1"/>
          </p:cNvGraphicFramePr>
          <p:nvPr>
            <p:ph idx="1"/>
            <p:extLst>
              <p:ext uri="{D42A27DB-BD31-4B8C-83A1-F6EECF244321}">
                <p14:modId xmlns:p14="http://schemas.microsoft.com/office/powerpoint/2010/main" val="612774576"/>
              </p:ext>
            </p:extLst>
          </p:nvPr>
        </p:nvGraphicFramePr>
        <p:xfrm>
          <a:off x="684212" y="685800"/>
          <a:ext cx="10820399" cy="36147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9112135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 name="Rectangle 9">
            <a:extLst>
              <a:ext uri="{FF2B5EF4-FFF2-40B4-BE49-F238E27FC236}">
                <a16:creationId xmlns:a16="http://schemas.microsoft.com/office/drawing/2014/main" id="{40BBD06B-552C-4DF7-9E19-C5617573E2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gradFill>
            <a:gsLst>
              <a:gs pos="10000">
                <a:schemeClr val="dk2">
                  <a:tint val="97000"/>
                  <a:hueMod val="92000"/>
                  <a:satMod val="169000"/>
                  <a:lumMod val="164000"/>
                </a:schemeClr>
              </a:gs>
              <a:gs pos="100000">
                <a:schemeClr val="dk2">
                  <a:shade val="96000"/>
                  <a:satMod val="120000"/>
                  <a:lumMod val="90000"/>
                </a:schemeClr>
              </a:gs>
            </a:gsLst>
            <a:lin ang="6120000" scaled="1"/>
          </a:gradFill>
          <a:ln>
            <a:noFill/>
          </a:ln>
        </p:spPr>
        <p:style>
          <a:lnRef idx="2">
            <a:schemeClr val="accent1">
              <a:shade val="50000"/>
            </a:schemeClr>
          </a:lnRef>
          <a:fillRef idx="1002">
            <a:schemeClr val="dk2"/>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AE8EFE5-1485-55A5-98E9-ED0067C1386D}"/>
              </a:ext>
            </a:extLst>
          </p:cNvPr>
          <p:cNvSpPr>
            <a:spLocks noGrp="1"/>
          </p:cNvSpPr>
          <p:nvPr>
            <p:ph type="title"/>
          </p:nvPr>
        </p:nvSpPr>
        <p:spPr>
          <a:xfrm>
            <a:off x="748286" y="5181599"/>
            <a:ext cx="8707922" cy="839821"/>
          </a:xfrm>
        </p:spPr>
        <p:txBody>
          <a:bodyPr anchor="b">
            <a:normAutofit/>
          </a:bodyPr>
          <a:lstStyle/>
          <a:p>
            <a:pPr>
              <a:lnSpc>
                <a:spcPct val="90000"/>
              </a:lnSpc>
            </a:pPr>
            <a:r>
              <a:rPr lang="en-US" sz="2700">
                <a:solidFill>
                  <a:srgbClr val="FFFFFF"/>
                </a:solidFill>
              </a:rPr>
              <a:t>Purchasing of Alcohol from Authorized Sources</a:t>
            </a:r>
          </a:p>
        </p:txBody>
      </p:sp>
      <p:sp useBgFill="1">
        <p:nvSpPr>
          <p:cNvPr id="22" name="Snip Diagonal Corner Rectangle 21">
            <a:extLst>
              <a:ext uri="{FF2B5EF4-FFF2-40B4-BE49-F238E27FC236}">
                <a16:creationId xmlns:a16="http://schemas.microsoft.com/office/drawing/2014/main" id="{1D27B411-D85B-4FEE-8EF5-0726CC104B5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3999" y="620722"/>
            <a:ext cx="9805929" cy="4418206"/>
          </a:xfrm>
          <a:prstGeom prst="snip2DiagRect">
            <a:avLst>
              <a:gd name="adj1" fmla="val 8741"/>
              <a:gd name="adj2" fmla="val 0"/>
            </a:avLst>
          </a:prstGeom>
          <a:ln>
            <a:noFill/>
          </a:ln>
          <a:effectLst>
            <a:innerShdw blurRad="57150" dist="38100" dir="14460000">
              <a:prstClr val="black">
                <a:alpha val="7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3" name="Group 13">
            <a:extLst>
              <a:ext uri="{FF2B5EF4-FFF2-40B4-BE49-F238E27FC236}">
                <a16:creationId xmlns:a16="http://schemas.microsoft.com/office/drawing/2014/main" id="{21C33B52-966B-48AB-B150-0703D341A00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206969" y="2963333"/>
            <a:ext cx="2981858" cy="3208867"/>
            <a:chOff x="9206969" y="2963333"/>
            <a:chExt cx="2981858" cy="3208867"/>
          </a:xfrm>
        </p:grpSpPr>
        <p:cxnSp>
          <p:nvCxnSpPr>
            <p:cNvPr id="15" name="Straight Connector 14">
              <a:extLst>
                <a:ext uri="{FF2B5EF4-FFF2-40B4-BE49-F238E27FC236}">
                  <a16:creationId xmlns:a16="http://schemas.microsoft.com/office/drawing/2014/main" id="{A15605B8-360E-48F8-8236-1D79EF8EBF3A}"/>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1276012" y="2963333"/>
              <a:ext cx="912814" cy="912812"/>
            </a:xfrm>
            <a:prstGeom prst="line">
              <a:avLst/>
            </a:prstGeom>
            <a:ln w="9525">
              <a:solidFill>
                <a:srgbClr val="FFFFFF"/>
              </a:solidFill>
            </a:ln>
          </p:spPr>
          <p:style>
            <a:lnRef idx="2">
              <a:schemeClr val="accent1"/>
            </a:lnRef>
            <a:fillRef idx="0">
              <a:schemeClr val="accent1"/>
            </a:fillRef>
            <a:effectRef idx="1">
              <a:schemeClr val="accent1"/>
            </a:effectRef>
            <a:fontRef idx="minor">
              <a:schemeClr val="tx1"/>
            </a:fontRef>
          </p:style>
        </p:cxnSp>
        <p:cxnSp>
          <p:nvCxnSpPr>
            <p:cNvPr id="16" name="Straight Connector 15">
              <a:extLst>
                <a:ext uri="{FF2B5EF4-FFF2-40B4-BE49-F238E27FC236}">
                  <a16:creationId xmlns:a16="http://schemas.microsoft.com/office/drawing/2014/main" id="{FA3977D2-0245-428A-8353-C7231D91ED87}"/>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9206969" y="3190344"/>
              <a:ext cx="2981857" cy="2981856"/>
            </a:xfrm>
            <a:prstGeom prst="line">
              <a:avLst/>
            </a:prstGeom>
            <a:ln w="9525">
              <a:solidFill>
                <a:srgbClr val="FFFFFF"/>
              </a:solidFill>
            </a:ln>
          </p:spPr>
          <p:style>
            <a:lnRef idx="2">
              <a:schemeClr val="accent1"/>
            </a:lnRef>
            <a:fillRef idx="0">
              <a:schemeClr val="accent1"/>
            </a:fillRef>
            <a:effectRef idx="1">
              <a:schemeClr val="accent1"/>
            </a:effectRef>
            <a:fontRef idx="minor">
              <a:schemeClr val="tx1"/>
            </a:fontRef>
          </p:style>
        </p:cxnSp>
        <p:cxnSp>
          <p:nvCxnSpPr>
            <p:cNvPr id="17" name="Straight Connector 16">
              <a:extLst>
                <a:ext uri="{FF2B5EF4-FFF2-40B4-BE49-F238E27FC236}">
                  <a16:creationId xmlns:a16="http://schemas.microsoft.com/office/drawing/2014/main" id="{E9420A79-B7F1-42B2-8A65-7F990211ADB8}"/>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292292" y="3285067"/>
              <a:ext cx="1896534" cy="1896533"/>
            </a:xfrm>
            <a:prstGeom prst="line">
              <a:avLst/>
            </a:prstGeom>
            <a:ln w="9525">
              <a:solidFill>
                <a:srgbClr val="FFFFFF"/>
              </a:solidFill>
            </a:ln>
          </p:spPr>
          <p:style>
            <a:lnRef idx="2">
              <a:schemeClr val="accent1"/>
            </a:lnRef>
            <a:fillRef idx="0">
              <a:schemeClr val="accent1"/>
            </a:fillRef>
            <a:effectRef idx="1">
              <a:schemeClr val="accent1"/>
            </a:effectRef>
            <a:fontRef idx="minor">
              <a:schemeClr val="tx1"/>
            </a:fontRef>
          </p:style>
        </p:cxnSp>
        <p:cxnSp>
          <p:nvCxnSpPr>
            <p:cNvPr id="18" name="Straight Connector 17">
              <a:extLst>
                <a:ext uri="{FF2B5EF4-FFF2-40B4-BE49-F238E27FC236}">
                  <a16:creationId xmlns:a16="http://schemas.microsoft.com/office/drawing/2014/main" id="{DF944D0E-1FE0-47ED-9362-B7A1560D700A}"/>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443103" y="3131080"/>
              <a:ext cx="1745722" cy="1745720"/>
            </a:xfrm>
            <a:prstGeom prst="line">
              <a:avLst/>
            </a:prstGeom>
            <a:ln w="28575">
              <a:solidFill>
                <a:srgbClr val="FFFFFF"/>
              </a:solidFill>
            </a:ln>
          </p:spPr>
          <p:style>
            <a:lnRef idx="2">
              <a:schemeClr val="accent1"/>
            </a:lnRef>
            <a:fillRef idx="0">
              <a:schemeClr val="accent1"/>
            </a:fillRef>
            <a:effectRef idx="1">
              <a:schemeClr val="accent1"/>
            </a:effectRef>
            <a:fontRef idx="minor">
              <a:schemeClr val="tx1"/>
            </a:fontRef>
          </p:style>
        </p:cxnSp>
        <p:cxnSp>
          <p:nvCxnSpPr>
            <p:cNvPr id="19" name="Straight Connector 18">
              <a:extLst>
                <a:ext uri="{FF2B5EF4-FFF2-40B4-BE49-F238E27FC236}">
                  <a16:creationId xmlns:a16="http://schemas.microsoft.com/office/drawing/2014/main" id="{35A66304-0B88-40BA-A57C-226AA50D4345}"/>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918826" y="3683001"/>
              <a:ext cx="1270001" cy="1269999"/>
            </a:xfrm>
            <a:prstGeom prst="line">
              <a:avLst/>
            </a:prstGeom>
            <a:ln w="28575">
              <a:solidFill>
                <a:srgbClr val="FFFFFF"/>
              </a:solidFill>
            </a:ln>
          </p:spPr>
          <p:style>
            <a:lnRef idx="2">
              <a:schemeClr val="accent1"/>
            </a:lnRef>
            <a:fillRef idx="0">
              <a:schemeClr val="accent1"/>
            </a:fillRef>
            <a:effectRef idx="1">
              <a:schemeClr val="accent1"/>
            </a:effectRef>
            <a:fontRef idx="minor">
              <a:schemeClr val="tx1"/>
            </a:fontRef>
          </p:style>
        </p:cxnSp>
      </p:grpSp>
      <p:graphicFrame>
        <p:nvGraphicFramePr>
          <p:cNvPr id="5" name="Content Placeholder 2">
            <a:extLst>
              <a:ext uri="{FF2B5EF4-FFF2-40B4-BE49-F238E27FC236}">
                <a16:creationId xmlns:a16="http://schemas.microsoft.com/office/drawing/2014/main" id="{5E0656BC-DA6F-9A72-A90A-ED1C44D20255}"/>
              </a:ext>
            </a:extLst>
          </p:cNvPr>
          <p:cNvGraphicFramePr>
            <a:graphicFrameLocks noGrp="1"/>
          </p:cNvGraphicFramePr>
          <p:nvPr>
            <p:ph idx="1"/>
            <p:extLst>
              <p:ext uri="{D42A27DB-BD31-4B8C-83A1-F6EECF244321}">
                <p14:modId xmlns:p14="http://schemas.microsoft.com/office/powerpoint/2010/main" val="652146432"/>
              </p:ext>
            </p:extLst>
          </p:nvPr>
        </p:nvGraphicFramePr>
        <p:xfrm>
          <a:off x="1098550" y="1096964"/>
          <a:ext cx="8991114" cy="36306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146002717"/>
      </p:ext>
    </p:extLst>
  </p:cSld>
  <p:clrMapOvr>
    <a:overrideClrMapping bg1="lt1" tx1="dk1" bg2="lt2" tx2="dk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rotWithShape="1">
          <a:gsLst>
            <a:gs pos="10000">
              <a:schemeClr val="bg1">
                <a:tint val="97000"/>
                <a:hueMod val="92000"/>
                <a:satMod val="169000"/>
                <a:lumMod val="164000"/>
              </a:schemeClr>
            </a:gs>
            <a:gs pos="100000">
              <a:schemeClr val="bg1">
                <a:shade val="96000"/>
                <a:satMod val="120000"/>
                <a:lumMod val="90000"/>
              </a:schemeClr>
            </a:gs>
          </a:gsLst>
          <a:lin ang="6120000" scaled="1"/>
        </a:gradFill>
        <a:effectLst/>
      </p:bgPr>
    </p:bg>
    <p:spTree>
      <p:nvGrpSpPr>
        <p:cNvPr id="1" name=""/>
        <p:cNvGrpSpPr/>
        <p:nvPr/>
      </p:nvGrpSpPr>
      <p:grpSpPr>
        <a:xfrm>
          <a:off x="0" y="0"/>
          <a:ext cx="0" cy="0"/>
          <a:chOff x="0" y="0"/>
          <a:chExt cx="0" cy="0"/>
        </a:xfrm>
      </p:grpSpPr>
      <p:sp>
        <p:nvSpPr>
          <p:cNvPr id="8" name="Snip Diagonal Corner Rectangle 6">
            <a:extLst>
              <a:ext uri="{FF2B5EF4-FFF2-40B4-BE49-F238E27FC236}">
                <a16:creationId xmlns:a16="http://schemas.microsoft.com/office/drawing/2014/main" id="{AD2D45C7-2E37-44FD-AC77-116CD14B9E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925" y="2"/>
            <a:ext cx="12191075" cy="6857998"/>
          </a:xfrm>
          <a:prstGeom prst="rect">
            <a:avLst/>
          </a:prstGeom>
          <a:ln>
            <a:noFill/>
          </a:ln>
        </p:spPr>
        <p:style>
          <a:lnRef idx="2">
            <a:schemeClr val="accent2"/>
          </a:lnRef>
          <a:fillRef idx="1002">
            <a:schemeClr val="dk2"/>
          </a:fillRef>
          <a:effectRef idx="0">
            <a:schemeClr val="accent2"/>
          </a:effectRef>
          <a:fontRef idx="minor">
            <a:schemeClr val="dk1"/>
          </a:fontRef>
        </p:style>
        <p:txBody>
          <a:bodyPr wrap="square" rtlCol="0" anchor="ctr">
            <a:noAutofit/>
          </a:bodyPr>
          <a:lstStyle/>
          <a:p>
            <a:pPr algn="ctr"/>
            <a:endParaRPr lang="en-US"/>
          </a:p>
        </p:txBody>
      </p:sp>
      <p:sp useBgFill="1">
        <p:nvSpPr>
          <p:cNvPr id="10" name="Snip Single Corner Rectangle 17">
            <a:extLst>
              <a:ext uri="{FF2B5EF4-FFF2-40B4-BE49-F238E27FC236}">
                <a16:creationId xmlns:a16="http://schemas.microsoft.com/office/drawing/2014/main" id="{1FF88480-2CF1-4C54-8CE3-2CA9CD9FF8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0" y="1"/>
            <a:ext cx="12188825" cy="6857999"/>
          </a:xfrm>
          <a:prstGeom prst="snip1Rect">
            <a:avLst>
              <a:gd name="adj" fmla="val 50000"/>
            </a:avLst>
          </a:prstGeom>
          <a:ln>
            <a:noFill/>
          </a:ln>
          <a:effectLst/>
        </p:spPr>
        <p:style>
          <a:lnRef idx="2">
            <a:schemeClr val="accent1">
              <a:shade val="50000"/>
            </a:schemeClr>
          </a:lnRef>
          <a:fillRef idx="1003">
            <a:schemeClr val="dk2"/>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D0B6054E-DB36-9BDD-47D9-60C7D4EEB2CA}"/>
              </a:ext>
            </a:extLst>
          </p:cNvPr>
          <p:cNvSpPr>
            <a:spLocks noGrp="1"/>
          </p:cNvSpPr>
          <p:nvPr>
            <p:ph type="title"/>
          </p:nvPr>
        </p:nvSpPr>
        <p:spPr>
          <a:xfrm>
            <a:off x="684212" y="4487332"/>
            <a:ext cx="8534400" cy="1507067"/>
          </a:xfrm>
        </p:spPr>
        <p:txBody>
          <a:bodyPr>
            <a:normAutofit/>
          </a:bodyPr>
          <a:lstStyle/>
          <a:p>
            <a:r>
              <a:rPr lang="en-US" sz="4000">
                <a:solidFill>
                  <a:schemeClr val="tx2"/>
                </a:solidFill>
              </a:rPr>
              <a:t>Amending Officers and Directors</a:t>
            </a:r>
          </a:p>
        </p:txBody>
      </p:sp>
      <p:sp>
        <p:nvSpPr>
          <p:cNvPr id="3" name="Content Placeholder 2">
            <a:extLst>
              <a:ext uri="{FF2B5EF4-FFF2-40B4-BE49-F238E27FC236}">
                <a16:creationId xmlns:a16="http://schemas.microsoft.com/office/drawing/2014/main" id="{75A6BAD8-E51C-60A7-C307-DF74534912E6}"/>
              </a:ext>
            </a:extLst>
          </p:cNvPr>
          <p:cNvSpPr>
            <a:spLocks noGrp="1"/>
          </p:cNvSpPr>
          <p:nvPr>
            <p:ph idx="1"/>
          </p:nvPr>
        </p:nvSpPr>
        <p:spPr>
          <a:xfrm>
            <a:off x="684212" y="685800"/>
            <a:ext cx="8534400" cy="3615267"/>
          </a:xfrm>
        </p:spPr>
        <p:txBody>
          <a:bodyPr>
            <a:normAutofit/>
          </a:bodyPr>
          <a:lstStyle/>
          <a:p>
            <a:pPr>
              <a:lnSpc>
                <a:spcPct val="90000"/>
              </a:lnSpc>
            </a:pPr>
            <a:r>
              <a:rPr lang="en-US" sz="1700" dirty="0">
                <a:solidFill>
                  <a:schemeClr val="tx1"/>
                </a:solidFill>
              </a:rPr>
              <a:t>MGL 138 Section 15A</a:t>
            </a:r>
          </a:p>
          <a:p>
            <a:pPr>
              <a:lnSpc>
                <a:spcPct val="90000"/>
              </a:lnSpc>
            </a:pPr>
            <a:r>
              <a:rPr lang="en-US" sz="1700" dirty="0">
                <a:solidFill>
                  <a:schemeClr val="tx1"/>
                </a:solidFill>
              </a:rPr>
              <a:t>All officers, Directors, and LLC Managers must be approved by both the local board and ABCC.</a:t>
            </a:r>
          </a:p>
          <a:p>
            <a:pPr>
              <a:lnSpc>
                <a:spcPct val="90000"/>
              </a:lnSpc>
            </a:pPr>
            <a:r>
              <a:rPr lang="en-US" sz="1700" dirty="0">
                <a:solidFill>
                  <a:schemeClr val="tx1"/>
                </a:solidFill>
              </a:rPr>
              <a:t>The license manager must be approved by the local board and ABCC.</a:t>
            </a:r>
          </a:p>
          <a:p>
            <a:pPr>
              <a:lnSpc>
                <a:spcPct val="90000"/>
              </a:lnSpc>
            </a:pPr>
            <a:r>
              <a:rPr lang="en-US" sz="1700" dirty="0">
                <a:solidFill>
                  <a:schemeClr val="tx1"/>
                </a:solidFill>
              </a:rPr>
              <a:t>The club would submit an amendment to update the officers and change the manager.</a:t>
            </a:r>
          </a:p>
          <a:p>
            <a:pPr>
              <a:lnSpc>
                <a:spcPct val="90000"/>
              </a:lnSpc>
            </a:pPr>
            <a:r>
              <a:rPr lang="en-US" sz="1700" dirty="0">
                <a:solidFill>
                  <a:schemeClr val="tx1"/>
                </a:solidFill>
              </a:rPr>
              <a:t>The amendment application can be found on the ABCC website under Alcoholic Beverages Retail Licenses, Amend a Retail License. </a:t>
            </a:r>
          </a:p>
          <a:p>
            <a:pPr>
              <a:lnSpc>
                <a:spcPct val="90000"/>
              </a:lnSpc>
            </a:pPr>
            <a:r>
              <a:rPr lang="en-US" sz="1700" dirty="0">
                <a:solidFill>
                  <a:schemeClr val="tx1"/>
                </a:solidFill>
              </a:rPr>
              <a:t>https://www.mass.gov/guides/amending-your-alcoholic-beverages-retail-license-abcc</a:t>
            </a:r>
          </a:p>
        </p:txBody>
      </p:sp>
    </p:spTree>
    <p:extLst>
      <p:ext uri="{BB962C8B-B14F-4D97-AF65-F5344CB8AC3E}">
        <p14:creationId xmlns:p14="http://schemas.microsoft.com/office/powerpoint/2010/main" val="3991095119"/>
      </p:ext>
    </p:extLst>
  </p:cSld>
  <p:clrMapOvr>
    <a:overrideClrMapping bg1="lt1" tx1="dk1" bg2="lt2" tx2="dk2" accent1="accent1" accent2="accent2" accent3="accent3" accent4="accent4" accent5="accent5" accent6="accent6" hlink="hlink" folHlink="folHlink"/>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rotWithShape="1">
          <a:gsLst>
            <a:gs pos="10000">
              <a:schemeClr val="bg1">
                <a:tint val="97000"/>
                <a:hueMod val="92000"/>
                <a:satMod val="169000"/>
                <a:lumMod val="164000"/>
              </a:schemeClr>
            </a:gs>
            <a:gs pos="100000">
              <a:schemeClr val="bg1">
                <a:shade val="96000"/>
                <a:satMod val="120000"/>
                <a:lumMod val="90000"/>
              </a:schemeClr>
            </a:gs>
          </a:gsLst>
          <a:lin ang="6120000" scaled="1"/>
        </a:gradFill>
        <a:effectLst/>
      </p:bgPr>
    </p:bg>
    <p:spTree>
      <p:nvGrpSpPr>
        <p:cNvPr id="1" name=""/>
        <p:cNvGrpSpPr/>
        <p:nvPr/>
      </p:nvGrpSpPr>
      <p:grpSpPr>
        <a:xfrm>
          <a:off x="0" y="0"/>
          <a:ext cx="0" cy="0"/>
          <a:chOff x="0" y="0"/>
          <a:chExt cx="0" cy="0"/>
        </a:xfrm>
      </p:grpSpPr>
      <p:sp>
        <p:nvSpPr>
          <p:cNvPr id="8" name="Snip Diagonal Corner Rectangle 6">
            <a:extLst>
              <a:ext uri="{FF2B5EF4-FFF2-40B4-BE49-F238E27FC236}">
                <a16:creationId xmlns:a16="http://schemas.microsoft.com/office/drawing/2014/main" id="{AD2D45C7-2E37-44FD-AC77-116CD14B9E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925" y="2"/>
            <a:ext cx="12191075" cy="6857998"/>
          </a:xfrm>
          <a:prstGeom prst="rect">
            <a:avLst/>
          </a:prstGeom>
          <a:ln>
            <a:noFill/>
          </a:ln>
        </p:spPr>
        <p:style>
          <a:lnRef idx="2">
            <a:schemeClr val="accent2"/>
          </a:lnRef>
          <a:fillRef idx="1002">
            <a:schemeClr val="dk2"/>
          </a:fillRef>
          <a:effectRef idx="0">
            <a:schemeClr val="accent2"/>
          </a:effectRef>
          <a:fontRef idx="minor">
            <a:schemeClr val="dk1"/>
          </a:fontRef>
        </p:style>
        <p:txBody>
          <a:bodyPr wrap="square" rtlCol="0" anchor="ctr">
            <a:noAutofit/>
          </a:bodyPr>
          <a:lstStyle/>
          <a:p>
            <a:pPr algn="ctr"/>
            <a:endParaRPr lang="en-US"/>
          </a:p>
        </p:txBody>
      </p:sp>
      <p:sp useBgFill="1">
        <p:nvSpPr>
          <p:cNvPr id="10" name="Snip Single Corner Rectangle 17">
            <a:extLst>
              <a:ext uri="{FF2B5EF4-FFF2-40B4-BE49-F238E27FC236}">
                <a16:creationId xmlns:a16="http://schemas.microsoft.com/office/drawing/2014/main" id="{1FF88480-2CF1-4C54-8CE3-2CA9CD9FF8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0" y="1"/>
            <a:ext cx="12188825" cy="6857999"/>
          </a:xfrm>
          <a:prstGeom prst="snip1Rect">
            <a:avLst>
              <a:gd name="adj" fmla="val 50000"/>
            </a:avLst>
          </a:prstGeom>
          <a:ln>
            <a:noFill/>
          </a:ln>
          <a:effectLst/>
        </p:spPr>
        <p:style>
          <a:lnRef idx="2">
            <a:schemeClr val="accent1">
              <a:shade val="50000"/>
            </a:schemeClr>
          </a:lnRef>
          <a:fillRef idx="1003">
            <a:schemeClr val="dk2"/>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BDE842C4-8875-70EC-C704-B8FCE744FC41}"/>
              </a:ext>
            </a:extLst>
          </p:cNvPr>
          <p:cNvSpPr>
            <a:spLocks noGrp="1"/>
          </p:cNvSpPr>
          <p:nvPr>
            <p:ph type="title"/>
          </p:nvPr>
        </p:nvSpPr>
        <p:spPr>
          <a:xfrm>
            <a:off x="684212" y="4487332"/>
            <a:ext cx="8534400" cy="1507067"/>
          </a:xfrm>
        </p:spPr>
        <p:txBody>
          <a:bodyPr>
            <a:normAutofit/>
          </a:bodyPr>
          <a:lstStyle/>
          <a:p>
            <a:r>
              <a:rPr lang="en-US" sz="4000" dirty="0">
                <a:solidFill>
                  <a:schemeClr val="tx2"/>
                </a:solidFill>
              </a:rPr>
              <a:t>Annual Report</a:t>
            </a:r>
          </a:p>
        </p:txBody>
      </p:sp>
      <p:sp>
        <p:nvSpPr>
          <p:cNvPr id="3" name="Content Placeholder 2">
            <a:extLst>
              <a:ext uri="{FF2B5EF4-FFF2-40B4-BE49-F238E27FC236}">
                <a16:creationId xmlns:a16="http://schemas.microsoft.com/office/drawing/2014/main" id="{3ACE45DA-FF67-21B1-E5D5-94E60D6D43EA}"/>
              </a:ext>
            </a:extLst>
          </p:cNvPr>
          <p:cNvSpPr>
            <a:spLocks noGrp="1"/>
          </p:cNvSpPr>
          <p:nvPr>
            <p:ph idx="1"/>
          </p:nvPr>
        </p:nvSpPr>
        <p:spPr>
          <a:xfrm>
            <a:off x="684212" y="685800"/>
            <a:ext cx="8534400" cy="3615267"/>
          </a:xfrm>
        </p:spPr>
        <p:txBody>
          <a:bodyPr>
            <a:normAutofit/>
          </a:bodyPr>
          <a:lstStyle/>
          <a:p>
            <a:r>
              <a:rPr lang="en-US" b="0" i="0" dirty="0">
                <a:solidFill>
                  <a:schemeClr val="tx1"/>
                </a:solidFill>
                <a:effectLst/>
                <a:latin typeface="Raleway" pitchFamily="2" charset="0"/>
              </a:rPr>
              <a:t>Per MGL 138 Section 1:</a:t>
            </a:r>
          </a:p>
          <a:p>
            <a:r>
              <a:rPr lang="en-US" b="0" i="0" dirty="0">
                <a:solidFill>
                  <a:schemeClr val="tx1"/>
                </a:solidFill>
                <a:effectLst/>
                <a:latin typeface="Raleway" pitchFamily="2" charset="0"/>
              </a:rPr>
              <a:t>Such club shall file with the local licensing authorities and the commission annually within three months after January first in each year a list of the names and residences of its officers, together with the amount of salary or compensation received by each employee engaged in the handling or selling of alcoholic beverages.</a:t>
            </a:r>
          </a:p>
          <a:p>
            <a:r>
              <a:rPr lang="en-US" dirty="0">
                <a:solidFill>
                  <a:schemeClr val="tx1"/>
                </a:solidFill>
                <a:latin typeface="Raleway" pitchFamily="2" charset="0"/>
              </a:rPr>
              <a:t>This does not take the place of the required approval by both the ABCC and local licensing board of the officers and directors of the licensed club.</a:t>
            </a:r>
            <a:endParaRPr lang="en-US" dirty="0">
              <a:solidFill>
                <a:schemeClr val="tx1"/>
              </a:solidFill>
            </a:endParaRPr>
          </a:p>
        </p:txBody>
      </p:sp>
    </p:spTree>
    <p:extLst>
      <p:ext uri="{BB962C8B-B14F-4D97-AF65-F5344CB8AC3E}">
        <p14:creationId xmlns:p14="http://schemas.microsoft.com/office/powerpoint/2010/main" val="3258425059"/>
      </p:ext>
    </p:extLst>
  </p:cSld>
  <p:clrMapOvr>
    <a:overrideClrMapping bg1="lt1" tx1="dk1" bg2="lt2" tx2="dk2" accent1="accent1" accent2="accent2" accent3="accent3" accent4="accent4" accent5="accent5" accent6="accent6" hlink="hlink" folHlink="folHlink"/>
  </p:clrMapOvr>
</p:sld>
</file>

<file path=ppt/theme/theme1.xml><?xml version="1.0" encoding="utf-8"?>
<a:theme xmlns:a="http://schemas.openxmlformats.org/drawingml/2006/main" name="Slice">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docProps/app.xml><?xml version="1.0" encoding="utf-8"?>
<Properties xmlns="http://schemas.openxmlformats.org/officeDocument/2006/extended-properties" xmlns:vt="http://schemas.openxmlformats.org/officeDocument/2006/docPropsVTypes">
  <Template>Slice</Template>
  <TotalTime>1530</TotalTime>
  <Words>1028</Words>
  <Application>Microsoft Office PowerPoint</Application>
  <PresentationFormat>Widescreen</PresentationFormat>
  <Paragraphs>39</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Century Gothic</vt:lpstr>
      <vt:lpstr>Raleway</vt:lpstr>
      <vt:lpstr>Wingdings 3</vt:lpstr>
      <vt:lpstr>Slice</vt:lpstr>
      <vt:lpstr>PowerPoint Presentation</vt:lpstr>
      <vt:lpstr>Definition of a Club</vt:lpstr>
      <vt:lpstr>Club Regulations</vt:lpstr>
      <vt:lpstr>Guidelines for Operation of the Premise</vt:lpstr>
      <vt:lpstr>Purchasing of Alcohol from Authorized Sources</vt:lpstr>
      <vt:lpstr>Amending Officers and Directors</vt:lpstr>
      <vt:lpstr>Annual Report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Melville, Ryan (TRE)</dc:creator>
  <cp:lastModifiedBy>Walsh, Sean (TRE)</cp:lastModifiedBy>
  <cp:revision>4</cp:revision>
  <dcterms:created xsi:type="dcterms:W3CDTF">2023-11-14T14:25:18Z</dcterms:created>
  <dcterms:modified xsi:type="dcterms:W3CDTF">2023-11-15T16:21:27Z</dcterms:modified>
</cp:coreProperties>
</file>