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7" r:id="rId11"/>
    <p:sldId id="293" r:id="rId12"/>
    <p:sldId id="267" r:id="rId13"/>
    <p:sldId id="298" r:id="rId14"/>
    <p:sldId id="268" r:id="rId15"/>
    <p:sldId id="294" r:id="rId16"/>
    <p:sldId id="299" r:id="rId17"/>
    <p:sldId id="295" r:id="rId18"/>
    <p:sldId id="269" r:id="rId19"/>
    <p:sldId id="270" r:id="rId20"/>
    <p:sldId id="296"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7"/>
            <p14:sldId id="293"/>
            <p14:sldId id="267"/>
            <p14:sldId id="298"/>
            <p14:sldId id="268"/>
            <p14:sldId id="294"/>
            <p14:sldId id="299"/>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0F3FA"/>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71E2B5-CBC0-4DE4-A916-8EA6051E2903}" v="3" dt="2021-04-01T16:23:43.225"/>
    <p1510:client id="{628756CB-2318-4F79-94CF-D4305CE8BD9A}" v="32" dt="2021-04-02T00:23:21.0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p:scale>
          <a:sx n="60" d="100"/>
          <a:sy n="60" d="100"/>
        </p:scale>
        <p:origin x="-600" y="67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userId="3afdc34b-dadf-4ab5-ad26-84f6332c48e3" providerId="ADAL" clId="{628756CB-2318-4F79-94CF-D4305CE8BD9A}"/>
    <pc:docChg chg="custSel modSld">
      <pc:chgData name="Michelle" userId="3afdc34b-dadf-4ab5-ad26-84f6332c48e3" providerId="ADAL" clId="{628756CB-2318-4F79-94CF-D4305CE8BD9A}" dt="2021-04-02T00:25:45.764" v="28" actId="3064"/>
      <pc:docMkLst>
        <pc:docMk/>
      </pc:docMkLst>
      <pc:sldChg chg="modSp mod">
        <pc:chgData name="Michelle" userId="3afdc34b-dadf-4ab5-ad26-84f6332c48e3" providerId="ADAL" clId="{628756CB-2318-4F79-94CF-D4305CE8BD9A}" dt="2021-04-02T00:21:32.738" v="0" actId="121"/>
        <pc:sldMkLst>
          <pc:docMk/>
          <pc:sldMk cId="1806575864" sldId="267"/>
        </pc:sldMkLst>
        <pc:graphicFrameChg chg="modGraphic">
          <ac:chgData name="Michelle" userId="3afdc34b-dadf-4ab5-ad26-84f6332c48e3" providerId="ADAL" clId="{628756CB-2318-4F79-94CF-D4305CE8BD9A}" dt="2021-04-02T00:21:32.738"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628756CB-2318-4F79-94CF-D4305CE8BD9A}" dt="2021-04-02T00:25:45.764" v="28" actId="3064"/>
        <pc:sldMkLst>
          <pc:docMk/>
          <pc:sldMk cId="2692492634" sldId="268"/>
        </pc:sldMkLst>
        <pc:graphicFrameChg chg="modGraphic">
          <ac:chgData name="Michelle" userId="3afdc34b-dadf-4ab5-ad26-84f6332c48e3" providerId="ADAL" clId="{628756CB-2318-4F79-94CF-D4305CE8BD9A}" dt="2021-04-02T00:25:45.764" v="28"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628756CB-2318-4F79-94CF-D4305CE8BD9A}" dt="2021-04-02T00:23:21.008" v="27" actId="20577"/>
        <pc:sldMkLst>
          <pc:docMk/>
          <pc:sldMk cId="1776995749" sldId="274"/>
        </pc:sldMkLst>
        <pc:graphicFrameChg chg="modGraphic">
          <ac:chgData name="Michelle" userId="3afdc34b-dadf-4ab5-ad26-84f6332c48e3" providerId="ADAL" clId="{628756CB-2318-4F79-94CF-D4305CE8BD9A}" dt="2021-04-02T00:23:21.008" v="27" actId="20577"/>
          <ac:graphicFrameMkLst>
            <pc:docMk/>
            <pc:sldMk cId="1776995749" sldId="274"/>
            <ac:graphicFrameMk id="11" creationId="{D164C5BC-C7EF-4E69-9FB7-21BA2D07BF5E}"/>
          </ac:graphicFrameMkLst>
        </pc:graphicFrameChg>
      </pc:sldChg>
      <pc:sldChg chg="modSp mod">
        <pc:chgData name="Michelle" userId="3afdc34b-dadf-4ab5-ad26-84f6332c48e3" providerId="ADAL" clId="{628756CB-2318-4F79-94CF-D4305CE8BD9A}" dt="2021-04-02T00:22:28.181" v="3" actId="3064"/>
        <pc:sldMkLst>
          <pc:docMk/>
          <pc:sldMk cId="310562512" sldId="295"/>
        </pc:sldMkLst>
        <pc:graphicFrameChg chg="modGraphic">
          <ac:chgData name="Michelle" userId="3afdc34b-dadf-4ab5-ad26-84f6332c48e3" providerId="ADAL" clId="{628756CB-2318-4F79-94CF-D4305CE8BD9A}" dt="2021-04-02T00:22:28.181" v="3" actId="3064"/>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1771E2B5-CBC0-4DE4-A916-8EA6051E2903}"/>
    <pc:docChg chg="modSld">
      <pc:chgData name="Walsh, Renee (DPH)" userId="S::renee.walsh@mass.gov::765e1f1d-1214-4c70-9985-3b2cff859230" providerId="AD" clId="Web-{1771E2B5-CBC0-4DE4-A916-8EA6051E2903}" dt="2021-04-01T16:23:43.225" v="1"/>
      <pc:docMkLst>
        <pc:docMk/>
      </pc:docMkLst>
      <pc:sldChg chg="modSp">
        <pc:chgData name="Walsh, Renee (DPH)" userId="S::renee.walsh@mass.gov::765e1f1d-1214-4c70-9985-3b2cff859230" providerId="AD" clId="Web-{1771E2B5-CBC0-4DE4-A916-8EA6051E2903}" dt="2021-04-01T16:23:43.225" v="1"/>
        <pc:sldMkLst>
          <pc:docMk/>
          <pc:sldMk cId="2692492634" sldId="268"/>
        </pc:sldMkLst>
        <pc:graphicFrameChg chg="modGraphic">
          <ac:chgData name="Walsh, Renee (DPH)" userId="S::renee.walsh@mass.gov::765e1f1d-1214-4c70-9985-3b2cff859230" providerId="AD" clId="Web-{1771E2B5-CBC0-4DE4-A916-8EA6051E2903}" dt="2021-04-01T16:23:43.225" v="1"/>
          <ac:graphicFrameMkLst>
            <pc:docMk/>
            <pc:sldMk cId="2692492634" sldId="268"/>
            <ac:graphicFrameMk id="11" creationId="{92744045-DF14-4CCE-BA71-9B1B7F3FC19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Worcester</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961529717"/>
              </p:ext>
            </p:extLst>
          </p:nvPr>
        </p:nvGraphicFramePr>
        <p:xfrm>
          <a:off x="1219200" y="3552112"/>
          <a:ext cx="9737630" cy="13204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18014">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83948" y="1105287"/>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 </a:t>
            </a:r>
            <a:r>
              <a:rPr lang="en-US" sz="1600" b="1" dirty="0">
                <a:latin typeface="Calibri"/>
              </a:rPr>
              <a:t>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Worcester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Worcester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216793978"/>
              </p:ext>
            </p:extLst>
          </p:nvPr>
        </p:nvGraphicFramePr>
        <p:xfrm>
          <a:off x="6095443" y="1547474"/>
          <a:ext cx="5951871" cy="146102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79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11,722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64768755"/>
              </p:ext>
            </p:extLst>
          </p:nvPr>
        </p:nvGraphicFramePr>
        <p:xfrm>
          <a:off x="144686" y="3949178"/>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Worcester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2508" y="5738793"/>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Worcester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432540" y="1255087"/>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51914950"/>
              </p:ext>
            </p:extLst>
          </p:nvPr>
        </p:nvGraphicFramePr>
        <p:xfrm>
          <a:off x="1084379" y="3805712"/>
          <a:ext cx="9681411" cy="1175916"/>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3832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16,622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5,610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184598346"/>
              </p:ext>
            </p:extLst>
          </p:nvPr>
        </p:nvGraphicFramePr>
        <p:xfrm>
          <a:off x="135766" y="4096032"/>
          <a:ext cx="11839905" cy="1344207"/>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2013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050" b="1" dirty="0">
                          <a:solidFill>
                            <a:schemeClr val="tx1"/>
                          </a:solidFill>
                        </a:rPr>
                        <a:t>Worcester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333066288"/>
              </p:ext>
            </p:extLst>
          </p:nvPr>
        </p:nvGraphicFramePr>
        <p:xfrm>
          <a:off x="2567342" y="2548332"/>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Worcester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7" y="571020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99571338"/>
              </p:ext>
            </p:extLst>
          </p:nvPr>
        </p:nvGraphicFramePr>
        <p:xfrm>
          <a:off x="789617" y="2511751"/>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Worcester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5146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759677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D164C5BC-C7EF-4E69-9FB7-21BA2D07BF5E}"/>
              </a:ext>
            </a:extLst>
          </p:cNvPr>
          <p:cNvGraphicFramePr>
            <a:graphicFrameLocks noGrp="1"/>
          </p:cNvGraphicFramePr>
          <p:nvPr>
            <p:extLst>
              <p:ext uri="{D42A27DB-BD31-4B8C-83A1-F6EECF244321}">
                <p14:modId xmlns:p14="http://schemas.microsoft.com/office/powerpoint/2010/main" val="2429164742"/>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035896"/>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Worcester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Worcester and whether they have met or exceeded the statewide rate</a:t>
            </a:r>
          </a:p>
          <a:p>
            <a:pPr marL="457200" indent="-457200">
              <a:spcBef>
                <a:spcPts val="600"/>
              </a:spcBef>
              <a:spcAft>
                <a:spcPts val="600"/>
              </a:spcAft>
              <a:buFont typeface="+mj-lt"/>
              <a:buAutoNum type="arabicPeriod"/>
            </a:pPr>
            <a:r>
              <a:rPr lang="en-US" sz="2000" b="1" dirty="0"/>
              <a:t>The percentage of Worcester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Worcester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a:t>
            </a:r>
            <a:r>
              <a:rPr lang="en-US" sz="2000" b="1" dirty="0"/>
              <a:t> 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Worcester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5992574"/>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518104889"/>
              </p:ext>
            </p:extLst>
          </p:nvPr>
        </p:nvGraphicFramePr>
        <p:xfrm>
          <a:off x="268453" y="2470448"/>
          <a:ext cx="11655094" cy="144746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19672">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35739">
                <a:tc>
                  <a:txBody>
                    <a:bodyPr/>
                    <a:lstStyle/>
                    <a:p>
                      <a:pPr marL="0" marR="0" algn="ctr">
                        <a:spcBef>
                          <a:spcPts val="0"/>
                        </a:spcBef>
                        <a:spcAft>
                          <a:spcPts val="0"/>
                        </a:spcAft>
                      </a:pPr>
                      <a:r>
                        <a:rPr lang="en-US" sz="1050" b="1" dirty="0">
                          <a:solidFill>
                            <a:schemeClr val="tx1"/>
                          </a:solidFill>
                        </a:rPr>
                        <a:t>Worcester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14,549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85945">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Worcester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155" y="-72665"/>
            <a:ext cx="10844306" cy="884515"/>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Worcester</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230211610"/>
              </p:ext>
            </p:extLst>
          </p:nvPr>
        </p:nvGraphicFramePr>
        <p:xfrm>
          <a:off x="1440546" y="2847517"/>
          <a:ext cx="9055735" cy="111629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682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72820">
                <a:tc>
                  <a:txBody>
                    <a:bodyPr/>
                    <a:lstStyle/>
                    <a:p>
                      <a:pPr marL="0" marR="0" algn="ctr">
                        <a:spcBef>
                          <a:spcPts val="0"/>
                        </a:spcBef>
                        <a:spcAft>
                          <a:spcPts val="0"/>
                        </a:spcAft>
                      </a:pPr>
                      <a:r>
                        <a:rPr lang="en-US" sz="1600" b="1" dirty="0">
                          <a:solidFill>
                            <a:schemeClr val="tx1"/>
                          </a:solidFill>
                        </a:rPr>
                        <a:t>Worcester</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77,327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40,363.9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16194">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317096"/>
            <a:ext cx="1157201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Worcester</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dirty="0">
                <a:solidFill>
                  <a:schemeClr val="tx1"/>
                </a:solidFill>
                <a:effectLst/>
              </a:rPr>
              <a:t>Worcester</a:t>
            </a:r>
            <a:r>
              <a:rPr lang="en-US" dirty="0">
                <a:solidFill>
                  <a:prstClr val="black"/>
                </a:solidFill>
                <a:latin typeface="Calibri" panose="020F0502020204030204"/>
              </a:rPr>
              <a:t>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46990778"/>
              </p:ext>
            </p:extLst>
          </p:nvPr>
        </p:nvGraphicFramePr>
        <p:xfrm>
          <a:off x="420471" y="405415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28,819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1729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97775"/>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Worcester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Worcester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Worcester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chemeClr val="tx1"/>
                </a:solidFill>
                <a:effectLst/>
              </a:rPr>
              <a:t>Worcester</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675949689"/>
              </p:ext>
            </p:extLst>
          </p:nvPr>
        </p:nvGraphicFramePr>
        <p:xfrm>
          <a:off x="3233658" y="262782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49,758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Worcester</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A948158-ACAE-47AA-9D89-08B6B1FAF9DA}"/>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Worcester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94744" y="1305342"/>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23.9% </a:t>
            </a:r>
            <a:r>
              <a:rPr kumimoji="0" lang="en-US" sz="20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2000" b="1" dirty="0">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 </a:t>
            </a:r>
            <a:r>
              <a:rPr lang="en-US" sz="2000" b="1" dirty="0">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417974363"/>
              </p:ext>
            </p:extLst>
          </p:nvPr>
        </p:nvGraphicFramePr>
        <p:xfrm>
          <a:off x="1006737" y="4135880"/>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682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10,328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34481994"/>
              </p:ext>
            </p:extLst>
          </p:nvPr>
        </p:nvGraphicFramePr>
        <p:xfrm>
          <a:off x="52085" y="4077237"/>
          <a:ext cx="12104054" cy="1361488"/>
        </p:xfrm>
        <a:graphic>
          <a:graphicData uri="http://schemas.openxmlformats.org/drawingml/2006/table">
            <a:tbl>
              <a:tblPr firstRow="1" firstCol="1" bandRow="1">
                <a:tableStyleId>{5C22544A-7EE6-4342-B048-85BDC9FD1C3A}</a:tableStyleId>
              </a:tblPr>
              <a:tblGrid>
                <a:gridCol w="990502">
                  <a:extLst>
                    <a:ext uri="{9D8B030D-6E8A-4147-A177-3AD203B41FA5}">
                      <a16:colId xmlns:a16="http://schemas.microsoft.com/office/drawing/2014/main" val="4075951014"/>
                    </a:ext>
                  </a:extLst>
                </a:gridCol>
                <a:gridCol w="626346">
                  <a:extLst>
                    <a:ext uri="{9D8B030D-6E8A-4147-A177-3AD203B41FA5}">
                      <a16:colId xmlns:a16="http://schemas.microsoft.com/office/drawing/2014/main" val="3719797945"/>
                    </a:ext>
                  </a:extLst>
                </a:gridCol>
                <a:gridCol w="825857">
                  <a:extLst>
                    <a:ext uri="{9D8B030D-6E8A-4147-A177-3AD203B41FA5}">
                      <a16:colId xmlns:a16="http://schemas.microsoft.com/office/drawing/2014/main" val="2111895905"/>
                    </a:ext>
                  </a:extLst>
                </a:gridCol>
                <a:gridCol w="596079">
                  <a:extLst>
                    <a:ext uri="{9D8B030D-6E8A-4147-A177-3AD203B41FA5}">
                      <a16:colId xmlns:a16="http://schemas.microsoft.com/office/drawing/2014/main" val="1228260744"/>
                    </a:ext>
                  </a:extLst>
                </a:gridCol>
                <a:gridCol w="855736">
                  <a:extLst>
                    <a:ext uri="{9D8B030D-6E8A-4147-A177-3AD203B41FA5}">
                      <a16:colId xmlns:a16="http://schemas.microsoft.com/office/drawing/2014/main" val="3870552715"/>
                    </a:ext>
                  </a:extLst>
                </a:gridCol>
                <a:gridCol w="687312">
                  <a:extLst>
                    <a:ext uri="{9D8B030D-6E8A-4147-A177-3AD203B41FA5}">
                      <a16:colId xmlns:a16="http://schemas.microsoft.com/office/drawing/2014/main" val="2196486683"/>
                    </a:ext>
                  </a:extLst>
                </a:gridCol>
                <a:gridCol w="835825">
                  <a:extLst>
                    <a:ext uri="{9D8B030D-6E8A-4147-A177-3AD203B41FA5}">
                      <a16:colId xmlns:a16="http://schemas.microsoft.com/office/drawing/2014/main" val="2808071338"/>
                    </a:ext>
                  </a:extLst>
                </a:gridCol>
                <a:gridCol w="490243">
                  <a:extLst>
                    <a:ext uri="{9D8B030D-6E8A-4147-A177-3AD203B41FA5}">
                      <a16:colId xmlns:a16="http://schemas.microsoft.com/office/drawing/2014/main" val="2266782108"/>
                    </a:ext>
                  </a:extLst>
                </a:gridCol>
                <a:gridCol w="795641">
                  <a:extLst>
                    <a:ext uri="{9D8B030D-6E8A-4147-A177-3AD203B41FA5}">
                      <a16:colId xmlns:a16="http://schemas.microsoft.com/office/drawing/2014/main" val="1400057223"/>
                    </a:ext>
                  </a:extLst>
                </a:gridCol>
                <a:gridCol w="562575">
                  <a:extLst>
                    <a:ext uri="{9D8B030D-6E8A-4147-A177-3AD203B41FA5}">
                      <a16:colId xmlns:a16="http://schemas.microsoft.com/office/drawing/2014/main" val="607151320"/>
                    </a:ext>
                  </a:extLst>
                </a:gridCol>
                <a:gridCol w="811716">
                  <a:extLst>
                    <a:ext uri="{9D8B030D-6E8A-4147-A177-3AD203B41FA5}">
                      <a16:colId xmlns:a16="http://schemas.microsoft.com/office/drawing/2014/main" val="1732447710"/>
                    </a:ext>
                  </a:extLst>
                </a:gridCol>
                <a:gridCol w="574190">
                  <a:extLst>
                    <a:ext uri="{9D8B030D-6E8A-4147-A177-3AD203B41FA5}">
                      <a16:colId xmlns:a16="http://schemas.microsoft.com/office/drawing/2014/main" val="1497268532"/>
                    </a:ext>
                  </a:extLst>
                </a:gridCol>
                <a:gridCol w="703656">
                  <a:extLst>
                    <a:ext uri="{9D8B030D-6E8A-4147-A177-3AD203B41FA5}">
                      <a16:colId xmlns:a16="http://schemas.microsoft.com/office/drawing/2014/main" val="743602275"/>
                    </a:ext>
                  </a:extLst>
                </a:gridCol>
                <a:gridCol w="740770">
                  <a:extLst>
                    <a:ext uri="{9D8B030D-6E8A-4147-A177-3AD203B41FA5}">
                      <a16:colId xmlns:a16="http://schemas.microsoft.com/office/drawing/2014/main" val="1994207196"/>
                    </a:ext>
                  </a:extLst>
                </a:gridCol>
                <a:gridCol w="803677">
                  <a:extLst>
                    <a:ext uri="{9D8B030D-6E8A-4147-A177-3AD203B41FA5}">
                      <a16:colId xmlns:a16="http://schemas.microsoft.com/office/drawing/2014/main" val="3921377560"/>
                    </a:ext>
                  </a:extLst>
                </a:gridCol>
                <a:gridCol w="566290">
                  <a:extLst>
                    <a:ext uri="{9D8B030D-6E8A-4147-A177-3AD203B41FA5}">
                      <a16:colId xmlns:a16="http://schemas.microsoft.com/office/drawing/2014/main" val="3578839088"/>
                    </a:ext>
                  </a:extLst>
                </a:gridCol>
                <a:gridCol w="63763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Worcester</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0">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556456975"/>
              </p:ext>
            </p:extLst>
          </p:nvPr>
        </p:nvGraphicFramePr>
        <p:xfrm>
          <a:off x="2447450" y="2282564"/>
          <a:ext cx="7195756" cy="1375037"/>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87437">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20,116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084">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Worcester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AC36623E-4E99-4535-82CD-F0DCD388C27D}"/>
</file>

<file path=customXml/itemProps3.xml><?xml version="1.0" encoding="utf-8"?>
<ds:datastoreItem xmlns:ds="http://schemas.openxmlformats.org/officeDocument/2006/customXml" ds:itemID="{28F66196-D198-45E7-B220-75B766ED04E5}">
  <ds:schemaRefs>
    <ds:schemaRef ds:uri="08dbe0c4-748a-4e17-baf4-445a2db175a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8672</TotalTime>
  <Words>3562</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Worcester</vt:lpstr>
      <vt:lpstr>Worcester – Benchmarks</vt:lpstr>
      <vt:lpstr>PowerPoint Presentation</vt:lpstr>
      <vt:lpstr>Vaccine Administration </vt:lpstr>
      <vt:lpstr>Total Doses and Dose Administration Rate/100,000 Population  for Worcester Compared to Statewide as of 3/31/2021</vt:lpstr>
      <vt:lpstr>Count and Percentage of Population for First Dose, Partially, and Fully Vaccinated for Worcester Compared to Statewide as of 3/31/2021</vt:lpstr>
      <vt:lpstr>First Dose</vt:lpstr>
      <vt:lpstr>Counts and Percentages of Population with a First Dose by Demographics for Worcester Compared to Statewide as of 3/31/2021  contd.</vt:lpstr>
      <vt:lpstr>Counts and Percentages of Population with a First Dose by Demographics for Worcester Compared to Statewide as of 3/31/2021 </vt:lpstr>
      <vt:lpstr>Partially vaccinated</vt:lpstr>
      <vt:lpstr>Counts and Percentages of Population Partially Vaccinated by Demographics for Worcester Compared to Statewide as of 3/31/2021 contd.</vt:lpstr>
      <vt:lpstr>Counts and Percentages of Population Partially Vaccinated by Demographics for Worcester Compared to Statewide as of 3/31/2021</vt:lpstr>
      <vt:lpstr>Fully vaccinated</vt:lpstr>
      <vt:lpstr>Counts and Percentages of Population Fully Vaccinated by Demographics for Worcester Compared to Statewide as of 3/31/2021 contd. </vt:lpstr>
      <vt:lpstr>Counts and Percentages of Population Fully Vaccinated by Demographics for Worcester Compared to Statewide as of 3/31/2021</vt:lpstr>
      <vt:lpstr>Missing Race/Ethnicity Count and Percentage of Population Vaccinated for Worcester Compared to Statewide as of 3/31/2021</vt:lpstr>
      <vt:lpstr>PowerPoint Presentation</vt:lpstr>
      <vt:lpstr>COVID-19 Case Counts and Rates for 20 Prioritized Communities</vt:lpstr>
      <vt:lpstr>Background </vt:lpstr>
      <vt:lpstr> Profile of Worcester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414</cp:revision>
  <dcterms:created xsi:type="dcterms:W3CDTF">2021-02-06T16:00:27Z</dcterms:created>
  <dcterms:modified xsi:type="dcterms:W3CDTF">2021-04-02T00:26:19Z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