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Worcester</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537098589"/>
              </p:ext>
            </p:extLst>
          </p:nvPr>
        </p:nvGraphicFramePr>
        <p:xfrm>
          <a:off x="1219200" y="3552112"/>
          <a:ext cx="9737630" cy="1320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18014">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05287"/>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 </a:t>
            </a:r>
            <a:r>
              <a:rPr lang="en-US" sz="1600" b="1" dirty="0">
                <a:latin typeface="Calibri"/>
              </a:rPr>
              <a:t>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59661518"/>
              </p:ext>
            </p:extLst>
          </p:nvPr>
        </p:nvGraphicFramePr>
        <p:xfrm>
          <a:off x="6095443" y="1547474"/>
          <a:ext cx="5951871" cy="146102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79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8,087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89752947"/>
              </p:ext>
            </p:extLst>
          </p:nvPr>
        </p:nvGraphicFramePr>
        <p:xfrm>
          <a:off x="144686" y="394917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Worcester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38793"/>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32540" y="1255087"/>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456775347"/>
              </p:ext>
            </p:extLst>
          </p:nvPr>
        </p:nvGraphicFramePr>
        <p:xfrm>
          <a:off x="1084379" y="3805712"/>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884250233"/>
              </p:ext>
            </p:extLst>
          </p:nvPr>
        </p:nvGraphicFramePr>
        <p:xfrm>
          <a:off x="135766" y="4096032"/>
          <a:ext cx="11839905" cy="1344207"/>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629175208"/>
              </p:ext>
            </p:extLst>
          </p:nvPr>
        </p:nvGraphicFramePr>
        <p:xfrm>
          <a:off x="2567342" y="254833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15,053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9,090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7" y="571020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71683374"/>
              </p:ext>
            </p:extLst>
          </p:nvPr>
        </p:nvGraphicFramePr>
        <p:xfrm>
          <a:off x="789617" y="251175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Worcester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5146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759677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A8B0CE65-04A2-4987-A9B8-EF2EB711D33E}"/>
              </a:ext>
            </a:extLst>
          </p:cNvPr>
          <p:cNvGraphicFramePr>
            <a:graphicFrameLocks noGrp="1"/>
          </p:cNvGraphicFramePr>
          <p:nvPr>
            <p:extLst>
              <p:ext uri="{D42A27DB-BD31-4B8C-83A1-F6EECF244321}">
                <p14:modId xmlns:p14="http://schemas.microsoft.com/office/powerpoint/2010/main" val="294817688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035896"/>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Worcester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Worcester and whether they have met or exceeded the statewide rate</a:t>
            </a:r>
          </a:p>
          <a:p>
            <a:pPr marL="457200" indent="-457200">
              <a:spcBef>
                <a:spcPts val="600"/>
              </a:spcBef>
              <a:spcAft>
                <a:spcPts val="600"/>
              </a:spcAft>
              <a:buFont typeface="+mj-lt"/>
              <a:buAutoNum type="arabicPeriod"/>
            </a:pPr>
            <a:r>
              <a:rPr lang="en-US" sz="2000" b="1" dirty="0"/>
              <a:t>The percentage of Worcester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Worcester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a:t>
            </a:r>
            <a:r>
              <a:rPr lang="en-US" sz="2000" b="1" dirty="0"/>
              <a:t> 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Worcester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5992574"/>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518104889"/>
              </p:ext>
            </p:extLst>
          </p:nvPr>
        </p:nvGraphicFramePr>
        <p:xfrm>
          <a:off x="268453" y="2470448"/>
          <a:ext cx="11655094" cy="144746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1967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35739">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85945">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Worcester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155" y="-72665"/>
            <a:ext cx="10844306" cy="884515"/>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Worcester</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36105640"/>
              </p:ext>
            </p:extLst>
          </p:nvPr>
        </p:nvGraphicFramePr>
        <p:xfrm>
          <a:off x="1440546" y="2847517"/>
          <a:ext cx="9055735" cy="111629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682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72820">
                <a:tc>
                  <a:txBody>
                    <a:bodyPr/>
                    <a:lstStyle/>
                    <a:p>
                      <a:pPr marL="0" marR="0" algn="ctr">
                        <a:spcBef>
                          <a:spcPts val="0"/>
                        </a:spcBef>
                        <a:spcAft>
                          <a:spcPts val="0"/>
                        </a:spcAft>
                      </a:pPr>
                      <a:r>
                        <a:rPr lang="en-US" sz="1600" b="1" dirty="0">
                          <a:solidFill>
                            <a:schemeClr val="tx1"/>
                          </a:solidFill>
                        </a:rPr>
                        <a:t>Worcester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lgn="r" fontAlgn="b"/>
                      <a:r>
                        <a:rPr lang="en-US" sz="2000" b="0" i="0" u="none" strike="noStrike" dirty="0">
                          <a:solidFill>
                            <a:srgbClr val="000000"/>
                          </a:solidFill>
                          <a:effectLst/>
                          <a:latin typeface="Calibri" panose="020F0502020204030204" pitchFamily="34" charset="0"/>
                        </a:rPr>
                        <a:t>67,144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lvl="1" algn="r" fontAlgn="b"/>
                      <a:r>
                        <a:rPr lang="en-US" sz="2000" b="0" i="0" u="none" strike="noStrike" dirty="0">
                          <a:solidFill>
                            <a:srgbClr val="000000"/>
                          </a:solidFill>
                          <a:effectLst/>
                          <a:latin typeface="Calibri" panose="020F0502020204030204" pitchFamily="34" charset="0"/>
                        </a:rPr>
                        <a:t>35,048.5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6194">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317096"/>
            <a:ext cx="1157201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Worcester</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schemeClr val="tx1"/>
                </a:solidFill>
                <a:effectLst/>
              </a:rPr>
              <a:t>Worcester</a:t>
            </a:r>
            <a:r>
              <a:rPr lang="en-US" dirty="0">
                <a:solidFill>
                  <a:prstClr val="black"/>
                </a:solidFill>
                <a:latin typeface="Calibri" panose="020F0502020204030204"/>
              </a:rPr>
              <a:t>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49321459"/>
              </p:ext>
            </p:extLst>
          </p:nvPr>
        </p:nvGraphicFramePr>
        <p:xfrm>
          <a:off x="420471" y="405415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19,038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1729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97775"/>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Worcester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Worcester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Worcester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chemeClr val="tx1"/>
                </a:solidFill>
                <a:effectLst/>
              </a:rPr>
              <a:t>Worcester</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872339016"/>
              </p:ext>
            </p:extLst>
          </p:nvPr>
        </p:nvGraphicFramePr>
        <p:xfrm>
          <a:off x="3233658" y="262782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43,503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Worcester</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A948158-ACAE-47AA-9D89-08B6B1FAF9DA}"/>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94744" y="1305342"/>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19.7% </a:t>
            </a:r>
            <a:r>
              <a:rPr kumimoji="0" lang="en-US" sz="20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2000" b="1" dirty="0">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 </a:t>
            </a:r>
            <a:r>
              <a:rPr lang="en-US" sz="2000" b="1" dirty="0">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639487511"/>
              </p:ext>
            </p:extLst>
          </p:nvPr>
        </p:nvGraphicFramePr>
        <p:xfrm>
          <a:off x="1006737" y="413588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682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55996542"/>
              </p:ext>
            </p:extLst>
          </p:nvPr>
        </p:nvGraphicFramePr>
        <p:xfrm>
          <a:off x="94643" y="4021671"/>
          <a:ext cx="11972017" cy="1361488"/>
        </p:xfrm>
        <a:graphic>
          <a:graphicData uri="http://schemas.openxmlformats.org/drawingml/2006/table">
            <a:tbl>
              <a:tblPr firstRow="1" firstCol="1" bandRow="1">
                <a:tableStyleId>{5C22544A-7EE6-4342-B048-85BDC9FD1C3A}</a:tableStyleId>
              </a:tblPr>
              <a:tblGrid>
                <a:gridCol w="1105708">
                  <a:extLst>
                    <a:ext uri="{9D8B030D-6E8A-4147-A177-3AD203B41FA5}">
                      <a16:colId xmlns:a16="http://schemas.microsoft.com/office/drawing/2014/main" val="4075951014"/>
                    </a:ext>
                  </a:extLst>
                </a:gridCol>
                <a:gridCol w="543435">
                  <a:extLst>
                    <a:ext uri="{9D8B030D-6E8A-4147-A177-3AD203B41FA5}">
                      <a16:colId xmlns:a16="http://schemas.microsoft.com/office/drawing/2014/main" val="3719797945"/>
                    </a:ext>
                  </a:extLst>
                </a:gridCol>
                <a:gridCol w="842353">
                  <a:extLst>
                    <a:ext uri="{9D8B030D-6E8A-4147-A177-3AD203B41FA5}">
                      <a16:colId xmlns:a16="http://schemas.microsoft.com/office/drawing/2014/main" val="2111895905"/>
                    </a:ext>
                  </a:extLst>
                </a:gridCol>
                <a:gridCol w="607985">
                  <a:extLst>
                    <a:ext uri="{9D8B030D-6E8A-4147-A177-3AD203B41FA5}">
                      <a16:colId xmlns:a16="http://schemas.microsoft.com/office/drawing/2014/main" val="1228260744"/>
                    </a:ext>
                  </a:extLst>
                </a:gridCol>
                <a:gridCol w="872829">
                  <a:extLst>
                    <a:ext uri="{9D8B030D-6E8A-4147-A177-3AD203B41FA5}">
                      <a16:colId xmlns:a16="http://schemas.microsoft.com/office/drawing/2014/main" val="3870552715"/>
                    </a:ext>
                  </a:extLst>
                </a:gridCol>
                <a:gridCol w="470625">
                  <a:extLst>
                    <a:ext uri="{9D8B030D-6E8A-4147-A177-3AD203B41FA5}">
                      <a16:colId xmlns:a16="http://schemas.microsoft.com/office/drawing/2014/main" val="2196486683"/>
                    </a:ext>
                  </a:extLst>
                </a:gridCol>
                <a:gridCol w="852520">
                  <a:extLst>
                    <a:ext uri="{9D8B030D-6E8A-4147-A177-3AD203B41FA5}">
                      <a16:colId xmlns:a16="http://schemas.microsoft.com/office/drawing/2014/main" val="2808071338"/>
                    </a:ext>
                  </a:extLst>
                </a:gridCol>
                <a:gridCol w="500035">
                  <a:extLst>
                    <a:ext uri="{9D8B030D-6E8A-4147-A177-3AD203B41FA5}">
                      <a16:colId xmlns:a16="http://schemas.microsoft.com/office/drawing/2014/main" val="2266782108"/>
                    </a:ext>
                  </a:extLst>
                </a:gridCol>
                <a:gridCol w="811533">
                  <a:extLst>
                    <a:ext uri="{9D8B030D-6E8A-4147-A177-3AD203B41FA5}">
                      <a16:colId xmlns:a16="http://schemas.microsoft.com/office/drawing/2014/main" val="1400057223"/>
                    </a:ext>
                  </a:extLst>
                </a:gridCol>
                <a:gridCol w="573812">
                  <a:extLst>
                    <a:ext uri="{9D8B030D-6E8A-4147-A177-3AD203B41FA5}">
                      <a16:colId xmlns:a16="http://schemas.microsoft.com/office/drawing/2014/main" val="607151320"/>
                    </a:ext>
                  </a:extLst>
                </a:gridCol>
                <a:gridCol w="827929">
                  <a:extLst>
                    <a:ext uri="{9D8B030D-6E8A-4147-A177-3AD203B41FA5}">
                      <a16:colId xmlns:a16="http://schemas.microsoft.com/office/drawing/2014/main" val="1732447710"/>
                    </a:ext>
                  </a:extLst>
                </a:gridCol>
                <a:gridCol w="585659">
                  <a:extLst>
                    <a:ext uri="{9D8B030D-6E8A-4147-A177-3AD203B41FA5}">
                      <a16:colId xmlns:a16="http://schemas.microsoft.com/office/drawing/2014/main" val="1497268532"/>
                    </a:ext>
                  </a:extLst>
                </a:gridCol>
                <a:gridCol w="717711">
                  <a:extLst>
                    <a:ext uri="{9D8B030D-6E8A-4147-A177-3AD203B41FA5}">
                      <a16:colId xmlns:a16="http://schemas.microsoft.com/office/drawing/2014/main" val="743602275"/>
                    </a:ext>
                  </a:extLst>
                </a:gridCol>
                <a:gridCol w="755566">
                  <a:extLst>
                    <a:ext uri="{9D8B030D-6E8A-4147-A177-3AD203B41FA5}">
                      <a16:colId xmlns:a16="http://schemas.microsoft.com/office/drawing/2014/main" val="1994207196"/>
                    </a:ext>
                  </a:extLst>
                </a:gridCol>
                <a:gridCol w="819730">
                  <a:extLst>
                    <a:ext uri="{9D8B030D-6E8A-4147-A177-3AD203B41FA5}">
                      <a16:colId xmlns:a16="http://schemas.microsoft.com/office/drawing/2014/main" val="3921377560"/>
                    </a:ext>
                  </a:extLst>
                </a:gridCol>
                <a:gridCol w="577601">
                  <a:extLst>
                    <a:ext uri="{9D8B030D-6E8A-4147-A177-3AD203B41FA5}">
                      <a16:colId xmlns:a16="http://schemas.microsoft.com/office/drawing/2014/main" val="3578839088"/>
                    </a:ext>
                  </a:extLst>
                </a:gridCol>
                <a:gridCol w="50698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Worcester</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0">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661822606"/>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25,882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17,177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056E31-FAC1-4AE8-837D-55DC97C683C0}"/>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8608</TotalTime>
  <Words>3561</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Worcester</vt:lpstr>
      <vt:lpstr>Worcester – Benchmarks</vt:lpstr>
      <vt:lpstr>PowerPoint Presentation</vt:lpstr>
      <vt:lpstr>Vaccine Administration </vt:lpstr>
      <vt:lpstr>Total Doses and Dose Administration Rate/100,000 Population  for Worcester Compared to Statewide as of 3/24/2021</vt:lpstr>
      <vt:lpstr>Count and Percentage of Population for First Dose, Partially, and Fully Vaccinated for Worcester Compared to Statewide as of 3/24/2021</vt:lpstr>
      <vt:lpstr>First Dose</vt:lpstr>
      <vt:lpstr>Counts and Percentages of Population with a First Dose by Demographics for Worcester Compared to Statewide as of 3/24/2021  contd.</vt:lpstr>
      <vt:lpstr>Counts and Percentages of Population with a First Dose by Demographics for Worcester Compared to Statewide as of 3/24/2021 </vt:lpstr>
      <vt:lpstr>Partially vaccinated</vt:lpstr>
      <vt:lpstr>Counts and Percentages of Population Partially Vaccinated by Demographics for Worcester Compared to Statewide as of 3/24/2021 contd.</vt:lpstr>
      <vt:lpstr>Counts and Percentages of Population Partially Vaccinated by Demographics for Worcester Compared to Statewide as of 3/24/2021</vt:lpstr>
      <vt:lpstr>Fully vaccinated</vt:lpstr>
      <vt:lpstr>Counts and Percentages of Population Fully Vaccinated by Demographics for Worcester Compared to Statewide as of 3/24/2021 contd. </vt:lpstr>
      <vt:lpstr>Counts and Percentages of Population Fully Vaccinated by Demographics for Worcester Compared to Statewide as of 3/24/2021</vt:lpstr>
      <vt:lpstr>Missing Race/Ethnicity Count and Percentage of Population Vaccinated for Worcester Compared to Statewide as of 3/24/2021</vt:lpstr>
      <vt:lpstr>PowerPoint Presentation</vt:lpstr>
      <vt:lpstr>COVID-19 Case Counts and Rates for 20 Prioritized Communities</vt:lpstr>
      <vt:lpstr>Background </vt:lpstr>
      <vt:lpstr> Profile of Worcester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405</cp:revision>
  <dcterms:created xsi:type="dcterms:W3CDTF">2021-02-06T16:00:27Z</dcterms:created>
  <dcterms:modified xsi:type="dcterms:W3CDTF">2021-03-25T18:10:18Z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