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314" r:id="rId4"/>
    <p:sldId id="347" r:id="rId5"/>
    <p:sldId id="345" r:id="rId6"/>
    <p:sldId id="344" r:id="rId7"/>
    <p:sldId id="343" r:id="rId8"/>
    <p:sldId id="334" r:id="rId9"/>
    <p:sldId id="332" r:id="rId10"/>
    <p:sldId id="323" r:id="rId11"/>
    <p:sldId id="326" r:id="rId12"/>
    <p:sldId id="327" r:id="rId13"/>
    <p:sldId id="328" r:id="rId14"/>
    <p:sldId id="329" r:id="rId15"/>
    <p:sldId id="331" r:id="rId16"/>
    <p:sldId id="330" r:id="rId17"/>
    <p:sldId id="324" r:id="rId18"/>
    <p:sldId id="281" r:id="rId19"/>
    <p:sldId id="291" r:id="rId20"/>
    <p:sldId id="273" r:id="rId2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sakowski, Kathleen" initials="LK" lastIdx="2" clrIdx="0">
    <p:extLst/>
  </p:cmAuthor>
  <p:cmAuthor id="2" name="Salazar, Aja" initials="SA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E"/>
    <a:srgbClr val="00AAD2"/>
    <a:srgbClr val="352C2C"/>
    <a:srgbClr val="A2958A"/>
    <a:srgbClr val="6799C8"/>
    <a:srgbClr val="9AC2B9"/>
    <a:srgbClr val="DEE2E3"/>
    <a:srgbClr val="FBB034"/>
    <a:srgbClr val="FDBB30"/>
    <a:srgbClr val="BDB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>
        <p:scale>
          <a:sx n="107" d="100"/>
          <a:sy n="107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6F63FA-C89A-4425-AC5D-D28872EDEA9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5BCA925-CE2C-4402-8D7B-65E30C319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School Based Heal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360333" cy="685799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123266" y="575733"/>
            <a:ext cx="4334933" cy="249766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123266" y="3225797"/>
            <a:ext cx="4334933" cy="18060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S  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6851225"/>
          </a:xfrm>
          <a:prstGeom prst="rect">
            <a:avLst/>
          </a:prstGeom>
          <a:solidFill>
            <a:srgbClr val="A29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00604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80329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9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S Section Break High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00604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AA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80329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A2958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02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S 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8521"/>
            <a:ext cx="7886700" cy="905069"/>
          </a:xfrm>
        </p:spPr>
        <p:txBody>
          <a:bodyPr anchor="t" anchorCtr="0"/>
          <a:lstStyle>
            <a:lvl1pPr>
              <a:defRPr>
                <a:solidFill>
                  <a:srgbClr val="00AA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5956"/>
            <a:ext cx="3886200" cy="481100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5956"/>
            <a:ext cx="3886200" cy="481100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 | Example DBH Comprehensive Rate Analysis Project Kickoff</a:t>
            </a:r>
          </a:p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13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7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693922"/>
            <a:ext cx="7886700" cy="905069"/>
          </a:xfrm>
        </p:spPr>
        <p:txBody>
          <a:bodyPr anchor="t" anchorCtr="0"/>
          <a:lstStyle>
            <a:lvl1pPr>
              <a:defRPr>
                <a:solidFill>
                  <a:srgbClr val="00AA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 | Example DBH Comprehensive Rate Analysis Project Kickoff</a:t>
            </a:r>
          </a:p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13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5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 | Example DBH Comprehensive Rate Analysis Project Kickoff</a:t>
            </a:r>
          </a:p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13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S 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 anchorCtr="0"/>
          <a:lstStyle>
            <a:lvl1pPr>
              <a:defRPr sz="3200">
                <a:solidFill>
                  <a:srgbClr val="00AA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 | Example DBH Comprehensive Rate Analysis Project Kickoff</a:t>
            </a:r>
          </a:p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13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7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G 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6851225"/>
          </a:xfrm>
          <a:prstGeom prst="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3742" y="2058265"/>
            <a:ext cx="2996513" cy="22860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0" y="589694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www.publicconsultinggroup.com</a:t>
            </a:r>
          </a:p>
        </p:txBody>
      </p:sp>
    </p:spTree>
    <p:extLst>
      <p:ext uri="{BB962C8B-B14F-4D97-AF65-F5344CB8AC3E}">
        <p14:creationId xmlns:p14="http://schemas.microsoft.com/office/powerpoint/2010/main" val="421313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Health Care Re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06"/>
            <a:ext cx="4305300" cy="685860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123266" y="575736"/>
            <a:ext cx="4334933" cy="2494034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123266" y="3225800"/>
            <a:ext cx="4334933" cy="180339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7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Public Heal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1732" y="575733"/>
            <a:ext cx="4326467" cy="249403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1732" y="3225798"/>
            <a:ext cx="4326467" cy="1803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Long Term 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4979898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131732" y="575733"/>
            <a:ext cx="4326467" cy="249403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131732" y="3225798"/>
            <a:ext cx="4326467" cy="1803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New 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539065" cy="685799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1732" y="575733"/>
            <a:ext cx="4326467" cy="249403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1732" y="3225798"/>
            <a:ext cx="4326467" cy="1803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New Te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85"/>
          <a:stretch/>
        </p:blipFill>
        <p:spPr>
          <a:xfrm>
            <a:off x="0" y="0"/>
            <a:ext cx="4432300" cy="685799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208867" y="1"/>
            <a:ext cx="5935132" cy="685800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1732" y="575733"/>
            <a:ext cx="4326467" cy="249403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1732" y="3225798"/>
            <a:ext cx="4326467" cy="18034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556" y="5860997"/>
            <a:ext cx="1754863" cy="60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2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S High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47408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AAD2"/>
                </a:solidFill>
                <a:latin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2408"/>
            <a:ext cx="7772400" cy="208539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A295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8"/>
            <a:ext cx="8588355" cy="233191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53" y="5639340"/>
            <a:ext cx="1730714" cy="59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85465"/>
            <a:ext cx="9143999" cy="365760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8522"/>
            <a:ext cx="7886700" cy="905069"/>
          </a:xfrm>
          <a:ln>
            <a:noFill/>
          </a:ln>
        </p:spPr>
        <p:txBody>
          <a:bodyPr anchor="t" anchorCtr="0"/>
          <a:lstStyle>
            <a:lvl1pPr>
              <a:defRPr>
                <a:solidFill>
                  <a:srgbClr val="00AAD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4830763"/>
          </a:xfr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112" y="6548609"/>
            <a:ext cx="8332237" cy="18071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www.pcghealth.com | Example DBH Comprehensive Rate Analysis Project Kickoff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133" y="6548609"/>
            <a:ext cx="2057400" cy="18071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C12BC4-994B-473A-871F-46235A85AC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S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6851225"/>
          </a:xfrm>
          <a:prstGeom prst="rect">
            <a:avLst/>
          </a:prstGeom>
          <a:solidFill>
            <a:srgbClr val="00A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00604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80329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93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0588"/>
            <a:ext cx="7886700" cy="9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5535"/>
            <a:ext cx="7886700" cy="4581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89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7" r:id="rId3"/>
    <p:sldLayoutId id="2147483673" r:id="rId4"/>
    <p:sldLayoutId id="2147483672" r:id="rId5"/>
    <p:sldLayoutId id="2147483681" r:id="rId6"/>
    <p:sldLayoutId id="2147483676" r:id="rId7"/>
    <p:sldLayoutId id="2147483662" r:id="rId8"/>
    <p:sldLayoutId id="2147483663" r:id="rId9"/>
    <p:sldLayoutId id="2147483680" r:id="rId10"/>
    <p:sldLayoutId id="2147483678" r:id="rId11"/>
    <p:sldLayoutId id="2147483664" r:id="rId12"/>
    <p:sldLayoutId id="2147483666" r:id="rId13"/>
    <p:sldLayoutId id="2147483667" r:id="rId14"/>
    <p:sldLayoutId id="2147483668" r:id="rId15"/>
    <p:sldLayoutId id="2147483679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00AAD2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52C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52C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52C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2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rodrigues@pcgus.com" TargetMode="External"/><Relationship Id="rId2" Type="http://schemas.openxmlformats.org/officeDocument/2006/relationships/hyperlink" Target="mailto:email@pcgus.com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131731" y="1007053"/>
            <a:ext cx="4326467" cy="2494037"/>
          </a:xfrm>
        </p:spPr>
        <p:txBody>
          <a:bodyPr>
            <a:normAutofit fontScale="90000"/>
          </a:bodyPr>
          <a:lstStyle/>
          <a:p>
            <a:r>
              <a:rPr lang="en-US" dirty="0"/>
              <a:t>Rate Review and Rate Development for Workers’ Compensation Payments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31731" y="3657118"/>
            <a:ext cx="4326467" cy="1803400"/>
          </a:xfrm>
        </p:spPr>
        <p:txBody>
          <a:bodyPr>
            <a:normAutofit/>
          </a:bodyPr>
          <a:lstStyle/>
          <a:p>
            <a:r>
              <a:rPr lang="en-US" sz="1800" dirty="0"/>
              <a:t>Commonwealth of Massachusetts</a:t>
            </a:r>
          </a:p>
          <a:p>
            <a:r>
              <a:rPr lang="en-US" sz="1800" dirty="0"/>
              <a:t>Executive Office of Health and Human Services (EOHHS)</a:t>
            </a:r>
          </a:p>
          <a:p>
            <a:r>
              <a:rPr lang="en-US" sz="1600" dirty="0"/>
              <a:t>Listening Session</a:t>
            </a:r>
          </a:p>
          <a:p>
            <a:r>
              <a:rPr lang="en-US" sz="1400" dirty="0"/>
              <a:t>April 11,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SzPct val="100000"/>
              <a:buNone/>
            </a:pPr>
            <a:r>
              <a:rPr lang="en-US" sz="2000" dirty="0">
                <a:solidFill>
                  <a:srgbClr val="A2958A"/>
                </a:solidFill>
                <a:latin typeface="Rockwell" panose="02060603020205020403" pitchFamily="18" charset="0"/>
              </a:rPr>
              <a:t>PCG is interested in hearing your thoughts on the following broad topics: 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Programmatic issues of the current program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Consumer access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Quality of care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Utilization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Provider differences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Other </a:t>
            </a:r>
            <a:r>
              <a:rPr lang="en-US" sz="1800" dirty="0">
                <a:solidFill>
                  <a:schemeClr val="tx1"/>
                </a:solidFill>
              </a:rPr>
              <a:t>workers’ </a:t>
            </a:r>
            <a:r>
              <a:rPr lang="en-US" sz="1800" dirty="0"/>
              <a:t>compensation programs</a:t>
            </a:r>
          </a:p>
          <a:p>
            <a:pPr marL="0" indent="0">
              <a:lnSpc>
                <a:spcPct val="120000"/>
              </a:lnSpc>
              <a:buSzPct val="100000"/>
              <a:buNone/>
            </a:pPr>
            <a:r>
              <a:rPr lang="en-US" sz="1800" b="1" dirty="0"/>
              <a:t>For each topic, we have developed some questions to initiate the dialogue, but please feel free to share any relevant  information. </a:t>
            </a:r>
            <a:endParaRPr lang="en-US" sz="4800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7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524" y="826919"/>
            <a:ext cx="7886700" cy="905069"/>
          </a:xfrm>
        </p:spPr>
        <p:txBody>
          <a:bodyPr/>
          <a:lstStyle/>
          <a:p>
            <a:r>
              <a:rPr lang="en-US" dirty="0"/>
              <a:t>Programmatic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lvl="0"/>
            <a:r>
              <a:rPr lang="en-US" sz="2000" dirty="0"/>
              <a:t>Are there any fundamental revisions that need to be made to the current Workers’ Compensation reimbursement system?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How are Workers’ Compensation rates affected by external network negotiations?</a:t>
            </a:r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90449CC-02C1-4551-B334-4D3FF5122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51471"/>
            <a:ext cx="1409875" cy="142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2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557" y="924108"/>
            <a:ext cx="4178241" cy="905069"/>
          </a:xfrm>
        </p:spPr>
        <p:txBody>
          <a:bodyPr/>
          <a:lstStyle/>
          <a:p>
            <a:r>
              <a:rPr lang="en-US" dirty="0"/>
              <a:t>Consumer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lvl="0"/>
            <a:r>
              <a:rPr lang="en-US" sz="2000" dirty="0"/>
              <a:t>Is reimbursement adequate across provider types to ensure injured workers have access to primary care and specialists?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4800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B7D559D-0C67-4D10-A1FF-10BDFF84E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7" y="-67470"/>
            <a:ext cx="2419454" cy="243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6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240" y="826919"/>
            <a:ext cx="2903115" cy="905069"/>
          </a:xfrm>
        </p:spPr>
        <p:txBody>
          <a:bodyPr/>
          <a:lstStyle/>
          <a:p>
            <a:r>
              <a:rPr lang="en-US" dirty="0"/>
              <a:t>Quality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000" dirty="0"/>
              <a:t>Are there quality issues related to adverse selection?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Are there other quality of care concerns stemming from the current rates, and how can a change in the rate scheme address those concerns?</a:t>
            </a:r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3F77AE7-523B-4198-9B11-847FBD2F8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71988"/>
            <a:ext cx="1552488" cy="156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6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360" y="856884"/>
            <a:ext cx="2877948" cy="905069"/>
          </a:xfrm>
        </p:spPr>
        <p:txBody>
          <a:bodyPr/>
          <a:lstStyle/>
          <a:p>
            <a:r>
              <a:rPr lang="en-US" dirty="0"/>
              <a:t>Utilization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Are there any services or service settings that exhibit inappropriate utilization? 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In what way does the current reimbursement structure encourage or discourage network participation?</a:t>
            </a: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4800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3B39D62-FA41-4962-B170-10A03CC93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4178"/>
            <a:ext cx="1670710" cy="167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92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82" y="826919"/>
            <a:ext cx="3817514" cy="905069"/>
          </a:xfrm>
        </p:spPr>
        <p:txBody>
          <a:bodyPr/>
          <a:lstStyle/>
          <a:p>
            <a:r>
              <a:rPr lang="en-US" dirty="0"/>
              <a:t>Provider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Are there concerns related to the current reimbursement structure for particular providers or types of providers? 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Are there care settings that have been historically under-utilized?</a:t>
            </a:r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D050A0C-226B-4B6C-A1FE-9A8562B08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74" y="380066"/>
            <a:ext cx="1443431" cy="144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3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279" y="649247"/>
            <a:ext cx="5436590" cy="905069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Workers’ Compensation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6643"/>
            <a:ext cx="7972739" cy="46222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000" dirty="0"/>
              <a:t>Are there any innovative methodologies or program characteristics found in peer states, or pilot programs that could be </a:t>
            </a:r>
            <a:r>
              <a:rPr lang="en-US" sz="2000" dirty="0">
                <a:solidFill>
                  <a:schemeClr val="tx1"/>
                </a:solidFill>
              </a:rPr>
              <a:t>implemented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 Massachusetts? </a:t>
            </a:r>
          </a:p>
          <a:p>
            <a:pPr lvl="0"/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What is the impact of out-of-state hospitals or out-of-state consumers on Massachusetts </a:t>
            </a:r>
            <a:r>
              <a:rPr lang="en-US" sz="2000" dirty="0">
                <a:solidFill>
                  <a:schemeClr val="tx1"/>
                </a:solidFill>
              </a:rPr>
              <a:t>Workers’ </a:t>
            </a:r>
            <a:r>
              <a:rPr lang="en-US" sz="2000" dirty="0"/>
              <a:t>Compensation system?</a:t>
            </a:r>
          </a:p>
          <a:p>
            <a:pPr>
              <a:lnSpc>
                <a:spcPct val="120000"/>
              </a:lnSpc>
              <a:buSzPct val="100000"/>
            </a:pPr>
            <a:endParaRPr lang="en-US" sz="2400" dirty="0"/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4800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A5D727B-CC5E-411B-BA64-5E7ACAE18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7966"/>
            <a:ext cx="1807629" cy="180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6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1991" y="2982297"/>
            <a:ext cx="7886700" cy="1706661"/>
          </a:xfrm>
        </p:spPr>
        <p:txBody>
          <a:bodyPr anchor="t" anchorCtr="0"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3545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8521"/>
            <a:ext cx="7886700" cy="905069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1241183" y="1947925"/>
            <a:ext cx="2702782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A2958A"/>
                </a:solidFill>
                <a:latin typeface="Rockwell" panose="02060603020205020403" pitchFamily="18" charset="0"/>
              </a:rPr>
              <a:t>Coy Jones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/>
              <a:t>Senior Consultant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Project Manager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coyjones@pcgus.com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(512) 287 - 4691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628650" y="1308223"/>
            <a:ext cx="2311823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E1A8887D-9659-44DD-BF1C-182235A887F8}"/>
              </a:ext>
            </a:extLst>
          </p:cNvPr>
          <p:cNvSpPr txBox="1">
            <a:spLocks/>
          </p:cNvSpPr>
          <p:nvPr/>
        </p:nvSpPr>
        <p:spPr>
          <a:xfrm>
            <a:off x="3331435" y="1303833"/>
            <a:ext cx="2481129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00D6CFAB-B73D-4BCE-B45E-5783E22664F1}"/>
              </a:ext>
            </a:extLst>
          </p:cNvPr>
          <p:cNvSpPr txBox="1">
            <a:spLocks/>
          </p:cNvSpPr>
          <p:nvPr/>
        </p:nvSpPr>
        <p:spPr>
          <a:xfrm>
            <a:off x="4767478" y="1947925"/>
            <a:ext cx="3027165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A2958A"/>
                </a:solidFill>
                <a:latin typeface="Rockwell" panose="02060603020205020403" pitchFamily="18" charset="0"/>
              </a:rPr>
              <a:t>Lauren Rodrigues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/>
              <a:t>Senior Consultant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Physician Services Lead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lrodrigues@pcgus.com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(617) 717 -1333 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="" xmlns:a16="http://schemas.microsoft.com/office/drawing/2014/main" id="{81ED12AE-2A41-4479-A87C-13F6F2C94AB7}"/>
              </a:ext>
            </a:extLst>
          </p:cNvPr>
          <p:cNvSpPr txBox="1">
            <a:spLocks/>
          </p:cNvSpPr>
          <p:nvPr/>
        </p:nvSpPr>
        <p:spPr>
          <a:xfrm>
            <a:off x="6203524" y="1307899"/>
            <a:ext cx="2311823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11F041F8-40A3-4CCA-8BC7-DFF60339EAAB}"/>
              </a:ext>
            </a:extLst>
          </p:cNvPr>
          <p:cNvSpPr txBox="1">
            <a:spLocks/>
          </p:cNvSpPr>
          <p:nvPr/>
        </p:nvSpPr>
        <p:spPr>
          <a:xfrm>
            <a:off x="6203523" y="3052632"/>
            <a:ext cx="2311823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02B38FD3-8C87-4E71-9C28-21AFD5F04165}"/>
              </a:ext>
            </a:extLst>
          </p:cNvPr>
          <p:cNvSpPr txBox="1">
            <a:spLocks/>
          </p:cNvSpPr>
          <p:nvPr/>
        </p:nvSpPr>
        <p:spPr>
          <a:xfrm>
            <a:off x="3331433" y="4799809"/>
            <a:ext cx="2872090" cy="14262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2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975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1991" y="2982297"/>
            <a:ext cx="7886700" cy="1706661"/>
          </a:xfrm>
        </p:spPr>
        <p:txBody>
          <a:bodyPr anchor="t" anchorCtr="0"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7425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Worker’s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49" y="711534"/>
            <a:ext cx="4544483" cy="905069"/>
          </a:xfrm>
        </p:spPr>
        <p:txBody>
          <a:bodyPr anchor="t" anchorCtr="0"/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405807"/>
            <a:ext cx="4544483" cy="4851400"/>
          </a:xfrm>
        </p:spPr>
        <p:txBody>
          <a:bodyPr>
            <a:normAutofit/>
          </a:bodyPr>
          <a:lstStyle/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Overview and Introductions</a:t>
            </a:r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Objectives</a:t>
            </a:r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Discussion Topics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Programmatic Issues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Consumer Access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Quality of Care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Utilization 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Provider Differences</a:t>
            </a:r>
          </a:p>
          <a:p>
            <a:pPr lvl="1"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Other Programs</a:t>
            </a:r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Questions</a:t>
            </a:r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Contact Information</a:t>
            </a:r>
          </a:p>
          <a:p>
            <a:pPr>
              <a:buClr>
                <a:srgbClr val="A2958A"/>
              </a:buClr>
              <a:buSzPct val="150000"/>
              <a:buFont typeface="Wingdings" panose="05000000000000000000" pitchFamily="2" charset="2"/>
              <a:buChar char="ü"/>
            </a:pPr>
            <a:endParaRPr lang="en-US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lvl="1"/>
            <a:endParaRPr lang="en-US" dirty="0">
              <a:solidFill>
                <a:srgbClr val="A2958A"/>
              </a:solidFill>
              <a:latin typeface="Rockwell" panose="020606030202050204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0"/>
            <a:ext cx="3657600" cy="64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38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3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Introductions</a:t>
            </a:r>
          </a:p>
        </p:txBody>
      </p:sp>
    </p:spTree>
    <p:extLst>
      <p:ext uri="{BB962C8B-B14F-4D97-AF65-F5344CB8AC3E}">
        <p14:creationId xmlns:p14="http://schemas.microsoft.com/office/powerpoint/2010/main" val="202163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8521"/>
            <a:ext cx="4560038" cy="1336509"/>
          </a:xfrm>
        </p:spPr>
        <p:txBody>
          <a:bodyPr>
            <a:normAutofit/>
          </a:bodyPr>
          <a:lstStyle/>
          <a:p>
            <a:r>
              <a:rPr lang="en-US" dirty="0"/>
              <a:t>Project Overview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0"/>
            <a:ext cx="3657600" cy="64854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73D54B7-363E-460F-97B9-BEB25BDA0A9C}"/>
              </a:ext>
            </a:extLst>
          </p:cNvPr>
          <p:cNvSpPr txBox="1"/>
          <p:nvPr/>
        </p:nvSpPr>
        <p:spPr>
          <a:xfrm>
            <a:off x="410817" y="1205947"/>
            <a:ext cx="477787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solidFill>
                  <a:srgbClr val="A2958A"/>
                </a:solidFill>
                <a:latin typeface="Rockwell" panose="02060603020205020403" pitchFamily="18" charset="0"/>
                <a:cs typeface="Arial" panose="020B0604020202020204" pitchFamily="34" charset="0"/>
              </a:rPr>
              <a:t>Public Consulting Group, Inc. (PCG) is working with EOHHS and DIA to review and develop rates for the Massachusetts workers’ compensation program.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includes: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review of the current regulations establishing rates for healthcare services under the Massachusetts Workers’ Compensation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evaluation and development of rate setting methodologies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Development of proposed rates for health care services </a:t>
            </a:r>
          </a:p>
        </p:txBody>
      </p:sp>
    </p:spTree>
    <p:extLst>
      <p:ext uri="{BB962C8B-B14F-4D97-AF65-F5344CB8AC3E}">
        <p14:creationId xmlns:p14="http://schemas.microsoft.com/office/powerpoint/2010/main" val="66442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30" y="1180267"/>
            <a:ext cx="7972739" cy="4826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SzPct val="100000"/>
              <a:buNone/>
            </a:pPr>
            <a:r>
              <a:rPr lang="en-US" sz="2000" dirty="0">
                <a:solidFill>
                  <a:srgbClr val="A2958A"/>
                </a:solidFill>
                <a:latin typeface="Rockwell" panose="02060603020205020403" pitchFamily="18" charset="0"/>
              </a:rPr>
              <a:t>PCG is currently developing the proposed rate methodology for EOHHS and DIA</a:t>
            </a: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20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>
              <a:lnSpc>
                <a:spcPct val="120000"/>
              </a:lnSpc>
              <a:buSzPct val="100000"/>
            </a:pPr>
            <a:endParaRPr lang="en-US" sz="1800" dirty="0">
              <a:solidFill>
                <a:srgbClr val="A2958A"/>
              </a:solidFill>
              <a:latin typeface="Rockwell" panose="02060603020205020403" pitchFamily="18" charset="0"/>
            </a:endParaRPr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4800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53375B1-4CEB-443C-9C87-C0E26385F2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721" y="2085336"/>
            <a:ext cx="6426051" cy="37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8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413876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761" y="1013806"/>
            <a:ext cx="4807416" cy="905069"/>
          </a:xfrm>
        </p:spPr>
        <p:txBody>
          <a:bodyPr/>
          <a:lstStyle/>
          <a:p>
            <a:r>
              <a:rPr lang="en-US" dirty="0"/>
              <a:t>Stakeholder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99" y="1918875"/>
            <a:ext cx="7972739" cy="362351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en-US" sz="2000" dirty="0">
                <a:solidFill>
                  <a:schemeClr val="tx1"/>
                </a:solidFill>
              </a:rPr>
              <a:t>O</a:t>
            </a:r>
            <a:r>
              <a:rPr lang="en-US" sz="2000" dirty="0"/>
              <a:t>pportunities for comment built into the project workplan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2000" dirty="0"/>
              <a:t>In addition to todays session, PCG is speaking with stakeholders from: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EOHHS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Department of Industrial Accidents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Department of Public Health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Massachusetts Human Resource Division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Health Care Services Board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sz="1800" dirty="0"/>
              <a:t>Best Doctors Occupational Health Institute</a:t>
            </a:r>
          </a:p>
          <a:p>
            <a:pPr lvl="1">
              <a:lnSpc>
                <a:spcPct val="120000"/>
              </a:lnSpc>
              <a:buSzPct val="100000"/>
            </a:pPr>
            <a:endParaRPr lang="en-US" sz="1600" dirty="0"/>
          </a:p>
          <a:p>
            <a:pPr marL="0" indent="0">
              <a:lnSpc>
                <a:spcPct val="120000"/>
              </a:lnSpc>
              <a:buSzPct val="100000"/>
              <a:buNone/>
            </a:pPr>
            <a:endParaRPr lang="en-US" sz="1800" b="1" dirty="0"/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B1952AF-161F-4D4F-B307-BB8F17C808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55" y="315812"/>
            <a:ext cx="1575819" cy="139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5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711"/>
            <a:ext cx="7972739" cy="462224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SzPct val="100000"/>
              <a:buNone/>
            </a:pPr>
            <a:r>
              <a:rPr lang="en-US" sz="2000" dirty="0">
                <a:solidFill>
                  <a:srgbClr val="A2958A"/>
                </a:solidFill>
                <a:latin typeface="Rockwell" panose="02060603020205020403" pitchFamily="18" charset="0"/>
              </a:rPr>
              <a:t>The general objective of this session is to identify existing benefits and barriers related to: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The overall workers’ compensation program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Current applicable regulations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The existing fee schedule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Reimbursement related to specific service settings (inpatient/outpatient hospital, ASCs, professional services)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sz="1800" dirty="0"/>
              <a:t>Reimbursement related to specific service types (orthopedics, anesthesia, laboratory)</a:t>
            </a:r>
          </a:p>
          <a:p>
            <a:pPr marL="0" indent="0">
              <a:lnSpc>
                <a:spcPct val="120000"/>
              </a:lnSpc>
              <a:buSzPct val="100000"/>
              <a:buNone/>
            </a:pPr>
            <a:r>
              <a:rPr lang="en-US" sz="1800" b="1" dirty="0"/>
              <a:t>Please do not hesitate to share any information you believe to be relevant.</a:t>
            </a:r>
          </a:p>
          <a:p>
            <a:pPr marL="0" indent="0">
              <a:buSzPct val="100000"/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742950" indent="-742950">
              <a:buSzPct val="100000"/>
              <a:buFont typeface="+mj-lt"/>
              <a:buAutoNum type="arabicPeriod"/>
            </a:pPr>
            <a:endParaRPr lang="en-US" sz="3700" dirty="0"/>
          </a:p>
          <a:p>
            <a:pPr>
              <a:buClr>
                <a:srgbClr val="FDBB30"/>
              </a:buClr>
              <a:buSzPct val="150000"/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www.pcghealth.com | EOHHS Rate Review and Rate Development for Workers’ Compensation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12BC4-994B-473A-871F-46235A85AC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1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1991" y="2982297"/>
            <a:ext cx="7886700" cy="1706661"/>
          </a:xfrm>
        </p:spPr>
        <p:txBody>
          <a:bodyPr anchor="t" anchorCtr="0"/>
          <a:lstStyle/>
          <a:p>
            <a:r>
              <a:rPr lang="en-US" dirty="0"/>
              <a:t>Discussion Topics</a:t>
            </a:r>
          </a:p>
        </p:txBody>
      </p:sp>
    </p:spTree>
    <p:extLst>
      <p:ext uri="{BB962C8B-B14F-4D97-AF65-F5344CB8AC3E}">
        <p14:creationId xmlns:p14="http://schemas.microsoft.com/office/powerpoint/2010/main" val="181810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17671</TotalTime>
  <Words>709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Rate Review and Rate Development for Workers’ Compensation Payments</vt:lpstr>
      <vt:lpstr>Agenda</vt:lpstr>
      <vt:lpstr>Overview and Introductions</vt:lpstr>
      <vt:lpstr>Project Overview</vt:lpstr>
      <vt:lpstr>Project Timeline</vt:lpstr>
      <vt:lpstr>Objectives</vt:lpstr>
      <vt:lpstr>Stakeholder Engagement</vt:lpstr>
      <vt:lpstr>Listening Session Objectives</vt:lpstr>
      <vt:lpstr>Discussion Topics</vt:lpstr>
      <vt:lpstr>Discussion Topics</vt:lpstr>
      <vt:lpstr>Programmatic Issues</vt:lpstr>
      <vt:lpstr>Consumer Access</vt:lpstr>
      <vt:lpstr>Quality of Care</vt:lpstr>
      <vt:lpstr>Utilization</vt:lpstr>
      <vt:lpstr>Provider Differences</vt:lpstr>
      <vt:lpstr>Other Workers’ Compensation Programs</vt:lpstr>
      <vt:lpstr>Questions?</vt:lpstr>
      <vt:lpstr>Contact Information</vt:lpstr>
      <vt:lpstr>Thank You</vt:lpstr>
      <vt:lpstr>PowerPoint Presentation</vt:lpstr>
    </vt:vector>
  </TitlesOfParts>
  <Company>PCG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Paiva, Ryan</dc:creator>
  <cp:lastModifiedBy>Lisa Gilgan</cp:lastModifiedBy>
  <cp:revision>331</cp:revision>
  <cp:lastPrinted>2017-06-06T20:22:26Z</cp:lastPrinted>
  <dcterms:created xsi:type="dcterms:W3CDTF">2015-01-06T16:31:53Z</dcterms:created>
  <dcterms:modified xsi:type="dcterms:W3CDTF">2018-04-23T16:00:33Z</dcterms:modified>
</cp:coreProperties>
</file>