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  <p:sldMasterId id="2147483708" r:id="rId7"/>
  </p:sldMasterIdLst>
  <p:notesMasterIdLst>
    <p:notesMasterId r:id="rId18"/>
  </p:notesMasterIdLst>
  <p:handoutMasterIdLst>
    <p:handoutMasterId r:id="rId19"/>
  </p:handoutMasterIdLst>
  <p:sldIdLst>
    <p:sldId id="601" r:id="rId8"/>
    <p:sldId id="591" r:id="rId9"/>
    <p:sldId id="592" r:id="rId10"/>
    <p:sldId id="598" r:id="rId11"/>
    <p:sldId id="594" r:id="rId12"/>
    <p:sldId id="597" r:id="rId13"/>
    <p:sldId id="593" r:id="rId14"/>
    <p:sldId id="596" r:id="rId15"/>
    <p:sldId id="599" r:id="rId16"/>
    <p:sldId id="600" r:id="rId17"/>
  </p:sldIdLst>
  <p:sldSz cx="14630400" cy="8229600"/>
  <p:notesSz cx="7010400" cy="92964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592">
          <p15:clr>
            <a:srgbClr val="A4A3A4"/>
          </p15:clr>
        </p15:guide>
        <p15:guide id="4" pos="460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  <p:cmAuthor id="3" name="Boyle, Marilyn (DWD)" initials="MB" lastIdx="1" clrIdx="3"/>
  <p:cmAuthor id="4" name="Marlow, Ronald G(EOLWD)" initials="RGM" lastIdx="12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003399"/>
    <a:srgbClr val="003366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2" autoAdjust="0"/>
    <p:restoredTop sz="90452" autoAdjust="0"/>
  </p:normalViewPr>
  <p:slideViewPr>
    <p:cSldViewPr>
      <p:cViewPr varScale="1">
        <p:scale>
          <a:sx n="64" d="100"/>
          <a:sy n="64" d="100"/>
        </p:scale>
        <p:origin x="845" y="62"/>
      </p:cViewPr>
      <p:guideLst>
        <p:guide orient="horz" pos="2160"/>
        <p:guide pos="2880"/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2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3/1/2018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3/1/2018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A8934A49-479B-48DD-A35C-8881FC9D2694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3/1/2018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048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953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general youth services are individualized. This youth customer flow model is a high level visual (framework) that local areas and partner agencies can use to understand how youth access WIOA program services and the type of program services they receive. 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        Referrals are made from Partner programs, word of mouth, schools, CBO’s to: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 OSCC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 Youth Career Center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   Youth Services Provider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        Eligibility determination is made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        Academic, occupational, interests, and skill levels are assessed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        Individual Service Strategy developed based on results of assessments- needs are identified and short/long term goals are set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        Youth receive services based on need and goals – enrollment in program service elements such as alternative ed., work experiences, etc. 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        Staff work with local partners to align additional programs and services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        Support services/ case management are offered to youth throughout their program enrollment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795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-</a:t>
            </a:r>
            <a:r>
              <a:rPr lang="en-US" sz="1200" dirty="0" err="1" smtClean="0"/>
              <a:t>WorkForce</a:t>
            </a:r>
            <a:r>
              <a:rPr lang="en-US" sz="1200" dirty="0" smtClean="0"/>
              <a:t> Connect:  This system will support an upfront common intake/registration application and case management tracking system.</a:t>
            </a:r>
          </a:p>
          <a:p>
            <a:r>
              <a:rPr lang="en-US" dirty="0" smtClean="0"/>
              <a:t>Utilization of one system allows ease of tracking customers whether they partake in services in the Berkshires</a:t>
            </a:r>
            <a:r>
              <a:rPr lang="en-US" baseline="0" dirty="0" smtClean="0"/>
              <a:t> one week and Boston another.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525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 are the keys to our customer flow:</a:t>
            </a:r>
          </a:p>
          <a:p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Intke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-Job Quest-ensures portal for looking for work and assists with building a database of talent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Orientation-all CC deliver a CCS-allows customers to have an overview of all services at the local CC-state set framework – locals make their own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initial assessment is key to assisting the customer to understand next steps based on their wants and their needs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LMI-key to assisting the customer to understand where they are at-start building a plan-know what decisions they need to start to make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TRIAGE 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520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853440" y="2213479"/>
            <a:ext cx="12923520" cy="5467481"/>
          </a:xfrm>
          <a:ln w="6350" cmpd="sng"/>
        </p:spPr>
        <p:txBody>
          <a:bodyPr/>
          <a:lstStyle>
            <a:lvl1pPr>
              <a:buClrTx/>
              <a:buSzPct val="100000"/>
              <a:defRPr sz="29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9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18" y="131446"/>
            <a:ext cx="7739971" cy="9144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8582" y="131446"/>
            <a:ext cx="8902699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8560" y="131446"/>
            <a:ext cx="906272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1463040"/>
            <a:ext cx="13045440" cy="62179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37C5D78-D21C-42A9-B5CB-CE067B4BBB4B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853440" y="2326990"/>
            <a:ext cx="12923520" cy="5353969"/>
          </a:xfrm>
        </p:spPr>
        <p:txBody>
          <a:bodyPr/>
          <a:lstStyle>
            <a:lvl1pPr>
              <a:buClrTx/>
              <a:defRPr sz="3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3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832" y="131446"/>
            <a:ext cx="8878448" cy="9144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18" y="131446"/>
            <a:ext cx="7739971" cy="9144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8582" y="131446"/>
            <a:ext cx="8902699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8560" y="131446"/>
            <a:ext cx="906272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1463040"/>
            <a:ext cx="13045440" cy="62179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D684AE5-EF64-46AA-B541-F9FA7E143933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853440" y="2326990"/>
            <a:ext cx="12923520" cy="5353969"/>
          </a:xfrm>
        </p:spPr>
        <p:txBody>
          <a:bodyPr/>
          <a:lstStyle>
            <a:lvl1pPr>
              <a:buClrTx/>
              <a:defRPr sz="3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3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832" y="131446"/>
            <a:ext cx="8878448" cy="9144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18" y="131446"/>
            <a:ext cx="7739971" cy="9144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8582" y="131446"/>
            <a:ext cx="8902699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8560" y="131446"/>
            <a:ext cx="906272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1463040"/>
            <a:ext cx="13045440" cy="62179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34A8C0F0-B06E-4956-86EC-264EC18C8426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853440" y="2326990"/>
            <a:ext cx="12923520" cy="5353969"/>
          </a:xfrm>
        </p:spPr>
        <p:txBody>
          <a:bodyPr/>
          <a:lstStyle>
            <a:lvl1pPr>
              <a:buClrTx/>
              <a:defRPr sz="3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3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832" y="131446"/>
            <a:ext cx="8878448" cy="9144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18" y="131446"/>
            <a:ext cx="7739971" cy="9144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8582" y="131446"/>
            <a:ext cx="8902699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8560" y="131446"/>
            <a:ext cx="906272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1463040"/>
            <a:ext cx="13045440" cy="62179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63C22B6-D281-4B5E-8B50-16B593741ECC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853440" y="2326990"/>
            <a:ext cx="12923520" cy="5353969"/>
          </a:xfrm>
        </p:spPr>
        <p:txBody>
          <a:bodyPr/>
          <a:lstStyle>
            <a:lvl1pPr>
              <a:buClrTx/>
              <a:defRPr sz="3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3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832" y="131446"/>
            <a:ext cx="8878448" cy="9144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18" y="131446"/>
            <a:ext cx="7739971" cy="9144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8582" y="131446"/>
            <a:ext cx="8902699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8582" y="131446"/>
            <a:ext cx="8902699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8560" y="131446"/>
            <a:ext cx="906272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1463040"/>
            <a:ext cx="13045440" cy="62179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E70B7E2-1C2A-4B58-885B-524726833891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853440" y="2213479"/>
            <a:ext cx="12923520" cy="5467481"/>
          </a:xfrm>
          <a:ln w="6350" cmpd="sng"/>
        </p:spPr>
        <p:txBody>
          <a:bodyPr/>
          <a:lstStyle>
            <a:lvl1pPr>
              <a:buClrTx/>
              <a:buSzPct val="100000"/>
              <a:defRPr sz="29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9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86355379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62351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42382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8582" y="131446"/>
            <a:ext cx="8902699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17212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5511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09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A410438-5300-4B86-BA7C-2BD53B2618D5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>
            <a:lvl1pPr algn="ctr" eaLnBrk="0" hangingPunct="0">
              <a:spcBef>
                <a:spcPct val="50000"/>
              </a:spcBef>
              <a:defRPr sz="17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1764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/>
          <a:p>
            <a:fld id="{28803105-46D3-4386-8A91-2DEED770BA1D}" type="datetimeFigureOut">
              <a:rPr lang="en-US" smtClean="0"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lIns="130622" tIns="65311" rIns="130622" bIns="65311"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lIns="130622" tIns="65311" rIns="130622" bIns="65311"/>
          <a:lstStyle/>
          <a:p>
            <a:fld id="{D3A5336E-FA99-4589-ACEC-72BFF9BCF8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580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5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5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63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63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853440" y="2326990"/>
            <a:ext cx="12923520" cy="5353969"/>
          </a:xfrm>
        </p:spPr>
        <p:txBody>
          <a:bodyPr/>
          <a:lstStyle>
            <a:lvl1pPr>
              <a:buClrTx/>
              <a:defRPr sz="3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3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832" y="131446"/>
            <a:ext cx="8878448" cy="9144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344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98080" y="1463040"/>
            <a:ext cx="6400800" cy="621792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2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11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9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8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6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5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3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2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40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39.xml"/><Relationship Id="rId9" Type="http://schemas.openxmlformats.org/officeDocument/2006/relationships/tags" Target="../tags/tag1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47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6.xml"/><Relationship Id="rId9" Type="http://schemas.openxmlformats.org/officeDocument/2006/relationships/tags" Target="../tags/tag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4640560" cy="111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1178560" y="131446"/>
            <a:ext cx="906272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3440" y="1463040"/>
            <a:ext cx="13045440" cy="621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5311" tIns="65765" rIns="65311" bIns="65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7940" y="8227696"/>
            <a:ext cx="14658341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65311" tIns="65311" rIns="65311" bIns="65311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40" y="188596"/>
            <a:ext cx="1219200" cy="8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6461760" y="7734301"/>
            <a:ext cx="1706880" cy="34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5311" tIns="65311" rIns="65311" bIns="65311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4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338581" y="1704976"/>
            <a:ext cx="11176000" cy="3539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23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338582" y="7433680"/>
            <a:ext cx="8902699" cy="4739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768766" indent="-76876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*	Footnote</a:t>
            </a:r>
          </a:p>
          <a:p>
            <a:pPr marL="768766" indent="-768766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17" r:id="rId6"/>
    <p:sldLayoutId id="2147483718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5pPr>
      <a:lvl6pPr marL="65311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6pPr>
      <a:lvl7pPr marL="130622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7pPr>
      <a:lvl8pPr marL="195933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8pPr>
      <a:lvl9pPr marL="261244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9pPr>
    </p:titleStyle>
    <p:bodyStyle>
      <a:lvl1pPr marL="544259" indent="-544259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811852" indent="-317484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1056769" indent="-489833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1306220" indent="-494368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904905" indent="-435407" algn="l" rtl="0" eaLnBrk="0" fontAlgn="base" hangingPunct="0">
        <a:spcBef>
          <a:spcPct val="0"/>
        </a:spcBef>
        <a:spcAft>
          <a:spcPts val="1714"/>
        </a:spcAft>
        <a:buClr>
          <a:schemeClr val="tx1"/>
        </a:buClr>
        <a:buChar char="–"/>
        <a:defRPr sz="23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255801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6pPr>
      <a:lvl7pPr marL="321112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7pPr>
      <a:lvl8pPr marL="386423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8pPr>
      <a:lvl9pPr marL="4517346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4640560" cy="111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1178560" y="131446"/>
            <a:ext cx="906272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3440" y="1463040"/>
            <a:ext cx="13045440" cy="621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5311" tIns="65765" rIns="65311" bIns="65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7940" y="8227696"/>
            <a:ext cx="14658341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65311" tIns="65311" rIns="65311" bIns="65311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40" y="188596"/>
            <a:ext cx="1219200" cy="8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338581" y="1704976"/>
            <a:ext cx="11176000" cy="3539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23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338582" y="7433680"/>
            <a:ext cx="8902699" cy="4739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768766" indent="-76876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*	Footnote</a:t>
            </a:r>
          </a:p>
          <a:p>
            <a:pPr marL="768766" indent="-768766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461760" y="7734301"/>
            <a:ext cx="1706880" cy="34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5311" tIns="65311" rIns="65311" bIns="65311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4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5pPr>
      <a:lvl6pPr marL="65311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6pPr>
      <a:lvl7pPr marL="130622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7pPr>
      <a:lvl8pPr marL="195933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8pPr>
      <a:lvl9pPr marL="261244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9pPr>
    </p:titleStyle>
    <p:bodyStyle>
      <a:lvl1pPr marL="544259" indent="-544259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811852" indent="-317484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1056769" indent="-489833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1306220" indent="-494368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904905" indent="-435407" algn="l" rtl="0" eaLnBrk="0" fontAlgn="base" hangingPunct="0">
        <a:spcBef>
          <a:spcPct val="0"/>
        </a:spcBef>
        <a:spcAft>
          <a:spcPts val="1714"/>
        </a:spcAft>
        <a:buClr>
          <a:schemeClr val="tx1"/>
        </a:buClr>
        <a:buChar char="–"/>
        <a:defRPr sz="23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255801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6pPr>
      <a:lvl7pPr marL="321112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7pPr>
      <a:lvl8pPr marL="386423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8pPr>
      <a:lvl9pPr marL="4517346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4640560" cy="111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1178560" y="131446"/>
            <a:ext cx="906272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3440" y="1463040"/>
            <a:ext cx="13045440" cy="621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5311" tIns="65765" rIns="65311" bIns="65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7940" y="8227696"/>
            <a:ext cx="14658341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65311" tIns="65311" rIns="65311" bIns="65311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40" y="188596"/>
            <a:ext cx="1219200" cy="8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338581" y="1704976"/>
            <a:ext cx="11176000" cy="3539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23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338582" y="7433680"/>
            <a:ext cx="8902699" cy="4739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768766" indent="-76876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*	Footnote</a:t>
            </a:r>
          </a:p>
          <a:p>
            <a:pPr marL="768766" indent="-768766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461760" y="7734301"/>
            <a:ext cx="1706880" cy="34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5311" tIns="65311" rIns="65311" bIns="65311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4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5pPr>
      <a:lvl6pPr marL="65311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6pPr>
      <a:lvl7pPr marL="130622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7pPr>
      <a:lvl8pPr marL="195933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8pPr>
      <a:lvl9pPr marL="261244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9pPr>
    </p:titleStyle>
    <p:bodyStyle>
      <a:lvl1pPr marL="544259" indent="-544259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811852" indent="-317484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1056769" indent="-489833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1306220" indent="-494368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904905" indent="-435407" algn="l" rtl="0" eaLnBrk="0" fontAlgn="base" hangingPunct="0">
        <a:spcBef>
          <a:spcPct val="0"/>
        </a:spcBef>
        <a:spcAft>
          <a:spcPts val="1714"/>
        </a:spcAft>
        <a:buClr>
          <a:schemeClr val="tx1"/>
        </a:buClr>
        <a:buChar char="–"/>
        <a:defRPr sz="23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255801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6pPr>
      <a:lvl7pPr marL="321112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7pPr>
      <a:lvl8pPr marL="386423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8pPr>
      <a:lvl9pPr marL="4517346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4640560" cy="111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1178560" y="131446"/>
            <a:ext cx="906272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3440" y="1463040"/>
            <a:ext cx="13045440" cy="621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5311" tIns="65765" rIns="65311" bIns="65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7940" y="8227696"/>
            <a:ext cx="14658341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65311" tIns="65311" rIns="65311" bIns="65311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40" y="188596"/>
            <a:ext cx="1219200" cy="8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338581" y="1704976"/>
            <a:ext cx="11176000" cy="3539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23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338582" y="7433680"/>
            <a:ext cx="8902699" cy="4739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768766" indent="-76876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*	Footnote</a:t>
            </a:r>
          </a:p>
          <a:p>
            <a:pPr marL="768766" indent="-768766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461760" y="7734301"/>
            <a:ext cx="1706880" cy="34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5311" tIns="65311" rIns="65311" bIns="65311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4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5pPr>
      <a:lvl6pPr marL="65311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6pPr>
      <a:lvl7pPr marL="130622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7pPr>
      <a:lvl8pPr marL="195933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8pPr>
      <a:lvl9pPr marL="261244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9pPr>
    </p:titleStyle>
    <p:bodyStyle>
      <a:lvl1pPr marL="544259" indent="-544259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811852" indent="-317484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1056769" indent="-489833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1306220" indent="-494368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904905" indent="-435407" algn="l" rtl="0" eaLnBrk="0" fontAlgn="base" hangingPunct="0">
        <a:spcBef>
          <a:spcPct val="0"/>
        </a:spcBef>
        <a:spcAft>
          <a:spcPts val="1714"/>
        </a:spcAft>
        <a:buClr>
          <a:schemeClr val="tx1"/>
        </a:buClr>
        <a:buChar char="–"/>
        <a:defRPr sz="23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255801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6pPr>
      <a:lvl7pPr marL="321112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7pPr>
      <a:lvl8pPr marL="386423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8pPr>
      <a:lvl9pPr marL="4517346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4640560" cy="111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1178560" y="131446"/>
            <a:ext cx="906272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3440" y="1463040"/>
            <a:ext cx="13045440" cy="621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5311" tIns="65765" rIns="65311" bIns="65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7940" y="8227696"/>
            <a:ext cx="14658341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65311" tIns="65311" rIns="65311" bIns="65311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40" y="188596"/>
            <a:ext cx="1219200" cy="8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338581" y="1704976"/>
            <a:ext cx="11176000" cy="3539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23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338582" y="7433680"/>
            <a:ext cx="8902699" cy="4739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768766" indent="-76876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*	Footnote</a:t>
            </a:r>
          </a:p>
          <a:p>
            <a:pPr marL="768766" indent="-768766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461760" y="7734301"/>
            <a:ext cx="1706880" cy="34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5311" tIns="65311" rIns="65311" bIns="65311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4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5pPr>
      <a:lvl6pPr marL="65311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6pPr>
      <a:lvl7pPr marL="130622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7pPr>
      <a:lvl8pPr marL="195933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8pPr>
      <a:lvl9pPr marL="261244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9pPr>
    </p:titleStyle>
    <p:bodyStyle>
      <a:lvl1pPr marL="544259" indent="-544259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811852" indent="-317484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1056769" indent="-489833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1306220" indent="-494368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904905" indent="-435407" algn="l" rtl="0" eaLnBrk="0" fontAlgn="base" hangingPunct="0">
        <a:spcBef>
          <a:spcPct val="0"/>
        </a:spcBef>
        <a:spcAft>
          <a:spcPts val="1714"/>
        </a:spcAft>
        <a:buClr>
          <a:schemeClr val="tx1"/>
        </a:buClr>
        <a:buChar char="–"/>
        <a:defRPr sz="23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255801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6pPr>
      <a:lvl7pPr marL="321112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7pPr>
      <a:lvl8pPr marL="386423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8pPr>
      <a:lvl9pPr marL="4517346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4640560" cy="111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1178560" y="131446"/>
            <a:ext cx="906272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3440" y="1463040"/>
            <a:ext cx="13045440" cy="621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5311" tIns="65765" rIns="65311" bIns="65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7940" y="8227696"/>
            <a:ext cx="14658341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65311" tIns="65311" rIns="65311" bIns="65311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40" y="188596"/>
            <a:ext cx="1219200" cy="8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338581" y="1704976"/>
            <a:ext cx="11176000" cy="3539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23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338582" y="7433680"/>
            <a:ext cx="8902699" cy="4739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768766" indent="-76876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*	Footnote</a:t>
            </a:r>
          </a:p>
          <a:p>
            <a:pPr marL="768766" indent="-768766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461760" y="7734301"/>
            <a:ext cx="1706880" cy="34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5311" tIns="65311" rIns="65311" bIns="65311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4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5pPr>
      <a:lvl6pPr marL="65311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6pPr>
      <a:lvl7pPr marL="130622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7pPr>
      <a:lvl8pPr marL="195933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8pPr>
      <a:lvl9pPr marL="261244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9pPr>
    </p:titleStyle>
    <p:bodyStyle>
      <a:lvl1pPr marL="544259" indent="-544259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811852" indent="-317484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1056769" indent="-489833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1306220" indent="-494368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904905" indent="-435407" algn="l" rtl="0" eaLnBrk="0" fontAlgn="base" hangingPunct="0">
        <a:spcBef>
          <a:spcPct val="0"/>
        </a:spcBef>
        <a:spcAft>
          <a:spcPts val="1714"/>
        </a:spcAft>
        <a:buClr>
          <a:schemeClr val="tx1"/>
        </a:buClr>
        <a:buChar char="–"/>
        <a:defRPr sz="23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255801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6pPr>
      <a:lvl7pPr marL="321112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7pPr>
      <a:lvl8pPr marL="386423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8pPr>
      <a:lvl9pPr marL="4517346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10"/>
          <a:srcRect l="23065"/>
          <a:stretch>
            <a:fillRect/>
          </a:stretch>
        </p:blipFill>
        <p:spPr bwMode="auto">
          <a:xfrm>
            <a:off x="0" y="1"/>
            <a:ext cx="14640560" cy="1116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1178560" y="131446"/>
            <a:ext cx="9062720" cy="914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53440" y="1463040"/>
            <a:ext cx="13045440" cy="621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5311" tIns="65765" rIns="65311" bIns="65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7940" y="8227696"/>
            <a:ext cx="14658341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65311" tIns="65311" rIns="65311" bIns="65311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3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640" y="188596"/>
            <a:ext cx="1219200" cy="8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6461760" y="7734301"/>
            <a:ext cx="1706880" cy="34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5311" tIns="65311" rIns="65311" bIns="65311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4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338581" y="1704976"/>
            <a:ext cx="11176000" cy="3539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23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338582" y="7433680"/>
            <a:ext cx="8902699" cy="4739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768766" indent="-768766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*	Footnote</a:t>
            </a:r>
          </a:p>
          <a:p>
            <a:pPr marL="768766" indent="-768766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4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93600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rgbClr val="FFC000"/>
          </a:solidFill>
          <a:latin typeface="Arial" pitchFamily="34" charset="0"/>
        </a:defRPr>
      </a:lvl5pPr>
      <a:lvl6pPr marL="65311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6pPr>
      <a:lvl7pPr marL="1306220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7pPr>
      <a:lvl8pPr marL="195933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8pPr>
      <a:lvl9pPr marL="2612441" algn="l" rtl="0" eaLnBrk="0" fontAlgn="base" hangingPunct="0">
        <a:spcBef>
          <a:spcPct val="20000"/>
        </a:spcBef>
        <a:spcAft>
          <a:spcPct val="0"/>
        </a:spcAft>
        <a:tabLst>
          <a:tab pos="1308489" algn="l"/>
        </a:tabLst>
        <a:defRPr sz="3400" b="1">
          <a:solidFill>
            <a:schemeClr val="accent1"/>
          </a:solidFill>
          <a:latin typeface="Arial" pitchFamily="34" charset="0"/>
        </a:defRPr>
      </a:lvl9pPr>
    </p:titleStyle>
    <p:bodyStyle>
      <a:lvl1pPr marL="544259" indent="-544259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811852" indent="-317484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1056769" indent="-489833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1306220" indent="-494368" algn="l" rtl="0" eaLnBrk="0" fontAlgn="base" hangingPunct="0">
        <a:spcBef>
          <a:spcPct val="0"/>
        </a:spcBef>
        <a:spcAft>
          <a:spcPts val="1714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904905" indent="-435407" algn="l" rtl="0" eaLnBrk="0" fontAlgn="base" hangingPunct="0">
        <a:spcBef>
          <a:spcPct val="0"/>
        </a:spcBef>
        <a:spcAft>
          <a:spcPts val="1714"/>
        </a:spcAft>
        <a:buClr>
          <a:schemeClr val="tx1"/>
        </a:buClr>
        <a:buChar char="–"/>
        <a:defRPr sz="23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255801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6pPr>
      <a:lvl7pPr marL="321112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7pPr>
      <a:lvl8pPr marL="3864235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8pPr>
      <a:lvl9pPr marL="4517346" indent="-435407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2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22860" y="30928"/>
            <a:ext cx="14630400" cy="1881062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44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3139440" y="676026"/>
            <a:ext cx="7955280" cy="178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6810" tIns="38405" rIns="76810" bIns="38405" anchor="ctr"/>
          <a:lstStyle/>
          <a:p>
            <a:pPr algn="ctr" fontAlgn="base">
              <a:spcBef>
                <a:spcPct val="0"/>
              </a:spcBef>
            </a:pPr>
            <a:r>
              <a:rPr lang="en-US" sz="336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36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12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1521" y="248325"/>
            <a:ext cx="1517903" cy="146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97FB06D-4827-4176-97D3-69A1056DE5C9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 bwMode="auto">
          <a:xfrm>
            <a:off x="7117080" y="7765912"/>
            <a:ext cx="441960" cy="27699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864" tIns="54864" rIns="54864" bIns="54864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92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78380" y="4858721"/>
            <a:ext cx="10485120" cy="5724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12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74520" y="4675841"/>
            <a:ext cx="10485120" cy="5724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12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562726"/>
            <a:ext cx="14630400" cy="3976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36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Workforce Innovation and Opportunity Act &amp; </a:t>
            </a:r>
            <a:endParaRPr lang="en-US" sz="3200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Customer Flow Model</a:t>
            </a:r>
            <a:endParaRPr lang="en-US" sz="3200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cap="smal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Beth Goguen, DCS</a:t>
            </a:r>
            <a:endParaRPr lang="en-US" sz="1800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800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cap="small" dirty="0">
                <a:latin typeface="Arial" panose="020B0604020202020204" pitchFamily="34" charset="0"/>
                <a:cs typeface="Arial" panose="020B0604020202020204" pitchFamily="34" charset="0"/>
              </a:rPr>
              <a:t>March </a:t>
            </a:r>
            <a:r>
              <a:rPr lang="en-US" sz="2000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5 - 7, 2018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92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360" b="1" dirty="0">
                <a:solidFill>
                  <a:srgbClr val="003366"/>
                </a:solidFill>
                <a:latin typeface="Calibri" pitchFamily="34" charset="0"/>
              </a:rPr>
              <a:t>                       </a:t>
            </a:r>
            <a:endParaRPr lang="en-US" sz="312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60489" y="281292"/>
            <a:ext cx="6944214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80" b="1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 </a:t>
            </a:r>
            <a:r>
              <a:rPr lang="en-US" sz="2880" b="1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</a:t>
            </a:r>
            <a:r>
              <a:rPr lang="en-US" sz="2880" b="1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Puerto Rico </a:t>
            </a:r>
          </a:p>
          <a:p>
            <a:pPr algn="ctr"/>
            <a:r>
              <a:rPr lang="en-US" sz="2880" b="1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Peer-to-Peer</a:t>
            </a:r>
          </a:p>
          <a:p>
            <a:pPr algn="ctr"/>
            <a:r>
              <a:rPr lang="en-US" sz="2880" b="1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Assistance and Training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34" y="327987"/>
            <a:ext cx="3430766" cy="126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5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bgoguen\AppData\Local\Microsoft\Windows\Temporary Internet Files\Content.IE5\I54TBX0T\4zd6f7vf-137205227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52600"/>
            <a:ext cx="5354940" cy="357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67000" y="5638800"/>
            <a:ext cx="906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AT THE END OF THE DAY……..</a:t>
            </a:r>
          </a:p>
          <a:p>
            <a:pPr algn="ctr"/>
            <a:r>
              <a:rPr lang="en-US" sz="4000" dirty="0" smtClean="0"/>
              <a:t>THE RESULTS BOTH TEAMS WANT</a:t>
            </a:r>
            <a:endParaRPr lang="en-US" sz="4000" dirty="0"/>
          </a:p>
        </p:txBody>
      </p:sp>
      <p:pic>
        <p:nvPicPr>
          <p:cNvPr id="4099" name="Picture 3" descr="C:\Users\bgoguen\AppData\Local\Microsoft\Windows\Temporary Internet Files\Content.IE5\ZUA4C4ZR\love-my-job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859089"/>
            <a:ext cx="4563155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371600" y="-76200"/>
            <a:ext cx="6629400" cy="914400"/>
          </a:xfrm>
        </p:spPr>
        <p:txBody>
          <a:bodyPr/>
          <a:lstStyle/>
          <a:p>
            <a:r>
              <a:rPr lang="en-US" sz="24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74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266003"/>
            <a:ext cx="263860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-266003"/>
            <a:ext cx="263860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0" y="-266003"/>
            <a:ext cx="263860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222761"/>
              </p:ext>
            </p:extLst>
          </p:nvPr>
        </p:nvGraphicFramePr>
        <p:xfrm>
          <a:off x="243841" y="1754112"/>
          <a:ext cx="13154661" cy="62731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Visio" r:id="rId4" imgW="16751916" imgH="10645992" progId="Visio.Drawing.11">
                  <p:embed/>
                </p:oleObj>
              </mc:Choice>
              <mc:Fallback>
                <p:oleObj name="Visio" r:id="rId4" imgW="16751916" imgH="10645992" progId="Visio.Drawing.11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1" y="1754112"/>
                        <a:ext cx="13154661" cy="62731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371600" y="304800"/>
            <a:ext cx="9022080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 Job Seeker Customer Flow Model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1520" y="1463040"/>
            <a:ext cx="11094720" cy="532007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149109"/>
            <a:ext cx="12801600" cy="685895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en-US" sz="1800" b="1" dirty="0"/>
              <a:t>GOAL:  </a:t>
            </a:r>
            <a:r>
              <a:rPr lang="en-US" sz="1800" dirty="0"/>
              <a:t>New </a:t>
            </a:r>
            <a:r>
              <a:rPr lang="en-US" sz="1800" u="sng" dirty="0"/>
              <a:t>statewide</a:t>
            </a:r>
            <a:r>
              <a:rPr lang="en-US" sz="1800" dirty="0"/>
              <a:t> customer flow to manage individuals from various referral sources who are triaged based on new, intensive skill assessment tools to Job Ready and Skill Building Teams within the Career Center.</a:t>
            </a:r>
          </a:p>
        </p:txBody>
      </p:sp>
    </p:spTree>
    <p:extLst>
      <p:ext uri="{BB962C8B-B14F-4D97-AF65-F5344CB8AC3E}">
        <p14:creationId xmlns:p14="http://schemas.microsoft.com/office/powerpoint/2010/main" val="255794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6240" y="1188721"/>
            <a:ext cx="13776960" cy="43967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>
              <a:defRPr/>
            </a:pPr>
            <a:r>
              <a:rPr lang="en-US" sz="2000" b="1" dirty="0" smtClean="0">
                <a:latin typeface="Arial (Body)"/>
              </a:rPr>
              <a:t>GOAL</a:t>
            </a:r>
            <a:r>
              <a:rPr lang="en-US" sz="2000" dirty="0" smtClean="0">
                <a:latin typeface="Arial (Body)"/>
              </a:rPr>
              <a:t>:  Increase </a:t>
            </a:r>
            <a:r>
              <a:rPr lang="en-US" sz="2000" dirty="0">
                <a:latin typeface="Arial (Body)"/>
              </a:rPr>
              <a:t>credentialing and job placement outcomes for youth, including youth with barriers to employment.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71600" y="304800"/>
            <a:ext cx="10530840" cy="50122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>
              <a:tabLst>
                <a:tab pos="457200" algn="l"/>
              </a:tabLst>
            </a:pPr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Youth Career Pathway &amp; Customer Flow Model</a:t>
            </a:r>
            <a:endParaRPr lang="en-US" sz="2400" b="1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" y="1660337"/>
            <a:ext cx="13776960" cy="580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46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880" y="131446"/>
            <a:ext cx="9062720" cy="706754"/>
          </a:xfrm>
        </p:spPr>
        <p:txBody>
          <a:bodyPr/>
          <a:lstStyle/>
          <a:p>
            <a:r>
              <a:rPr lang="en-US" sz="24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Customer Flow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52" y="1152289"/>
            <a:ext cx="13103248" cy="6620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487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880" y="228600"/>
            <a:ext cx="9062720" cy="588646"/>
          </a:xfrm>
        </p:spPr>
        <p:txBody>
          <a:bodyPr/>
          <a:lstStyle/>
          <a:p>
            <a:r>
              <a:rPr lang="en-US" sz="24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Customer Flow</a:t>
            </a:r>
            <a:endParaRPr lang="en-US" sz="2400" dirty="0"/>
          </a:p>
        </p:txBody>
      </p:sp>
      <p:pic>
        <p:nvPicPr>
          <p:cNvPr id="3075" name="Picture 3" descr="C:\Users\bgoguen\AppData\Local\Microsoft\Windows\Temporary Internet Files\Content.IE5\W8QAA0R5\wiki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5907124"/>
            <a:ext cx="5029200" cy="214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4400" y="1371600"/>
            <a:ext cx="12801600" cy="4563880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marL="489833" indent="-489833">
              <a:buFont typeface="Wingdings" panose="05000000000000000000" pitchFamily="2" charset="2"/>
              <a:buChar char="q"/>
            </a:pPr>
            <a:r>
              <a:rPr lang="en-US" sz="2400" b="1" dirty="0"/>
              <a:t>Massachusetts will utilize our statewide integrated, technology-based intake and case management information system as the main entry </a:t>
            </a:r>
            <a:r>
              <a:rPr lang="en-US" sz="2400" b="1" dirty="0" smtClean="0"/>
              <a:t>portal - </a:t>
            </a:r>
            <a:r>
              <a:rPr lang="en-US" sz="2400" b="1" dirty="0" err="1" smtClean="0"/>
              <a:t>JobQuest</a:t>
            </a:r>
            <a:r>
              <a:rPr lang="en-US" sz="2400" b="1" dirty="0"/>
              <a:t>. </a:t>
            </a:r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en-US" sz="2400" b="1" dirty="0"/>
          </a:p>
          <a:p>
            <a:pPr marL="489833" indent="-489833">
              <a:buFont typeface="Wingdings" panose="05000000000000000000" pitchFamily="2" charset="2"/>
              <a:buChar char="q"/>
            </a:pPr>
            <a:r>
              <a:rPr lang="en-US" sz="2400" dirty="0"/>
              <a:t>MA is in the process of designing and implementing a common intake/registration application with real-time triage processes that feature strong skills and transferability assessments, job matching and job referral, common career planning and reporting systems across all partners.</a:t>
            </a:r>
          </a:p>
          <a:p>
            <a:pPr lvl="0"/>
            <a:r>
              <a:rPr lang="en-US" sz="2400" dirty="0"/>
              <a:t> </a:t>
            </a:r>
          </a:p>
          <a:p>
            <a:pPr marL="489833" indent="-489833">
              <a:buFont typeface="Wingdings" panose="05000000000000000000" pitchFamily="2" charset="2"/>
              <a:buChar char="q"/>
            </a:pPr>
            <a:r>
              <a:rPr lang="en-US" sz="2400" dirty="0"/>
              <a:t>All staff utilize this system and common customers (both job seekers and </a:t>
            </a:r>
            <a:r>
              <a:rPr lang="en-US" sz="2400" dirty="0" smtClean="0"/>
              <a:t>business).  </a:t>
            </a:r>
            <a:endParaRPr lang="en-US" sz="2400" dirty="0"/>
          </a:p>
          <a:p>
            <a:pPr marL="457200" lvl="0" indent="-457200"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489833" indent="-489833">
              <a:buFont typeface="Wingdings" panose="05000000000000000000" pitchFamily="2" charset="2"/>
              <a:buChar char="q"/>
            </a:pPr>
            <a:r>
              <a:rPr lang="en-US" sz="2400" dirty="0"/>
              <a:t>It is imperative to our ability to strengthen the consistency and quality of services provided by the system to job seekers and businesses.  </a:t>
            </a:r>
          </a:p>
        </p:txBody>
      </p:sp>
    </p:spTree>
    <p:extLst>
      <p:ext uri="{BB962C8B-B14F-4D97-AF65-F5344CB8AC3E}">
        <p14:creationId xmlns:p14="http://schemas.microsoft.com/office/powerpoint/2010/main" val="261359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3"/>
          <p:cNvSpPr>
            <a:spLocks noGrp="1"/>
          </p:cNvSpPr>
          <p:nvPr>
            <p:ph type="title"/>
          </p:nvPr>
        </p:nvSpPr>
        <p:spPr>
          <a:xfrm>
            <a:off x="1386840" y="314326"/>
            <a:ext cx="13167360" cy="676274"/>
          </a:xfrm>
        </p:spPr>
        <p:txBody>
          <a:bodyPr anchor="t">
            <a:normAutofit/>
          </a:bodyPr>
          <a:lstStyle/>
          <a:p>
            <a:pPr>
              <a:defRPr/>
            </a:pPr>
            <a:r>
              <a:rPr lang="en-US" sz="2400" cap="small" dirty="0" smtClean="0">
                <a:solidFill>
                  <a:schemeClr val="bg1"/>
                </a:solidFill>
                <a:cs typeface="Arial" panose="020B0604020202020204" pitchFamily="34" charset="0"/>
              </a:rPr>
              <a:t>Common Customer Flow</a:t>
            </a: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267" name="Text Placeholder 4"/>
          <p:cNvSpPr>
            <a:spLocks noGrp="1"/>
          </p:cNvSpPr>
          <p:nvPr>
            <p:ph type="body" idx="1"/>
          </p:nvPr>
        </p:nvSpPr>
        <p:spPr>
          <a:xfrm>
            <a:off x="731520" y="1143000"/>
            <a:ext cx="6464301" cy="548640"/>
          </a:xfrm>
          <a:solidFill>
            <a:schemeClr val="bg1"/>
          </a:solidFill>
        </p:spPr>
        <p:txBody>
          <a:bodyPr anchor="t"/>
          <a:lstStyle/>
          <a:p>
            <a:pPr algn="ctr"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RESEA CUSTOMER </a:t>
            </a:r>
          </a:p>
        </p:txBody>
      </p:sp>
      <p:sp>
        <p:nvSpPr>
          <p:cNvPr id="11288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7432041" y="1143000"/>
            <a:ext cx="6466840" cy="548640"/>
          </a:xfrm>
          <a:solidFill>
            <a:schemeClr val="bg1"/>
          </a:solidFill>
        </p:spPr>
        <p:txBody>
          <a:bodyPr/>
          <a:lstStyle/>
          <a:p>
            <a:pPr algn="ctr">
              <a:defRPr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TAA CUSTOMER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448104130"/>
              </p:ext>
            </p:extLst>
          </p:nvPr>
        </p:nvGraphicFramePr>
        <p:xfrm>
          <a:off x="7543800" y="1600200"/>
          <a:ext cx="6477000" cy="639926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47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7030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+mn-lt"/>
                        </a:rPr>
                        <a:t>Receive Notification To Report To Career Center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46304" marR="146304" marT="54857" marB="54857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03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Front Desk Sign</a:t>
                      </a:r>
                      <a:r>
                        <a:rPr lang="en-US" sz="1600" baseline="0" dirty="0" smtClean="0">
                          <a:latin typeface="+mn-lt"/>
                        </a:rPr>
                        <a:t> In</a:t>
                      </a:r>
                      <a:r>
                        <a:rPr lang="en-US" sz="1600" dirty="0" smtClean="0">
                          <a:latin typeface="+mn-lt"/>
                        </a:rPr>
                        <a:t> &amp; Register On JOBQUEST</a:t>
                      </a:r>
                      <a:endParaRPr lang="en-US" sz="1600" b="1" dirty="0">
                        <a:solidFill>
                          <a:srgbClr val="FFFF00"/>
                        </a:solidFill>
                        <a:latin typeface="+mn-lt"/>
                      </a:endParaRPr>
                    </a:p>
                  </a:txBody>
                  <a:tcPr marL="146304" marR="146304" marT="54857" marB="5485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03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Attend Career Center Seminar</a:t>
                      </a:r>
                      <a:endParaRPr lang="en-US" sz="1600" b="1" dirty="0">
                        <a:solidFill>
                          <a:srgbClr val="FFFF00"/>
                        </a:solidFill>
                        <a:latin typeface="+mn-lt"/>
                      </a:endParaRPr>
                    </a:p>
                  </a:txBody>
                  <a:tcPr marL="146304" marR="146304" marT="54857" marB="5485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1468"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q"/>
                      </a:pPr>
                      <a:r>
                        <a:rPr lang="en-US" sz="1600" baseline="0" dirty="0" smtClean="0">
                          <a:latin typeface="+mn-lt"/>
                        </a:rPr>
                        <a:t>INITIAL Meeting: </a:t>
                      </a:r>
                    </a:p>
                    <a:p>
                      <a:pPr marL="171450" indent="-171450" algn="ctr">
                        <a:buFont typeface="Wingdings" panose="05000000000000000000" pitchFamily="2" charset="2"/>
                        <a:buChar char="q"/>
                      </a:pPr>
                      <a:endParaRPr lang="en-US" sz="800" baseline="0" dirty="0" smtClean="0">
                        <a:latin typeface="+mn-lt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Receive Assessment  (intro and incorporate tools)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Develop Career Action Plan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Receive Labor Market Information</a:t>
                      </a:r>
                      <a:r>
                        <a:rPr lang="en-US" sz="1600" baseline="0" dirty="0" smtClean="0">
                          <a:latin typeface="+mn-lt"/>
                        </a:rPr>
                        <a:t> 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solidFill>
                            <a:srgbClr val="FF0000"/>
                          </a:solidFill>
                          <a:latin typeface="+mn-lt"/>
                        </a:rPr>
                        <a:t>File TAA eligibility Application (MA Form 1666)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Receive</a:t>
                      </a:r>
                      <a:r>
                        <a:rPr lang="en-US" sz="1600" b="1" baseline="0" dirty="0" smtClean="0">
                          <a:latin typeface="+mn-lt"/>
                        </a:rPr>
                        <a:t> </a:t>
                      </a:r>
                      <a:r>
                        <a:rPr lang="en-US" sz="1600" b="1" dirty="0" smtClean="0">
                          <a:latin typeface="+mn-lt"/>
                        </a:rPr>
                        <a:t>U.I.</a:t>
                      </a:r>
                      <a:r>
                        <a:rPr lang="en-US" sz="1600" b="1" baseline="0" dirty="0" smtClean="0">
                          <a:latin typeface="+mn-lt"/>
                        </a:rPr>
                        <a:t> Eligibility Assessment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Review </a:t>
                      </a:r>
                      <a:r>
                        <a:rPr lang="en-US" sz="1600" b="1" baseline="0" dirty="0" smtClean="0">
                          <a:latin typeface="+mn-lt"/>
                        </a:rPr>
                        <a:t> </a:t>
                      </a:r>
                      <a:r>
                        <a:rPr lang="en-US" sz="1600" b="1" dirty="0" smtClean="0">
                          <a:latin typeface="+mn-lt"/>
                        </a:rPr>
                        <a:t>Work Search Activity Logs &amp; Resume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Sign Training</a:t>
                      </a:r>
                      <a:r>
                        <a:rPr lang="en-US" sz="1600" b="1" baseline="0" dirty="0" smtClean="0">
                          <a:latin typeface="+mn-lt"/>
                        </a:rPr>
                        <a:t> Opportunities (TOP)  and TAA Acknowledgement (review TAA benefits, if eligible)</a:t>
                      </a:r>
                      <a:endParaRPr lang="en-US" sz="1600" b="1" dirty="0" smtClean="0">
                        <a:latin typeface="+mn-lt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Receive Referral To An Additional Career</a:t>
                      </a:r>
                      <a:r>
                        <a:rPr lang="en-US" sz="1600" b="1" baseline="0" dirty="0" smtClean="0">
                          <a:latin typeface="+mn-lt"/>
                        </a:rPr>
                        <a:t> Center Service </a:t>
                      </a: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46304" marR="146304" marT="54857" marB="5485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03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Attend</a:t>
                      </a:r>
                      <a:r>
                        <a:rPr lang="en-US" sz="1600" baseline="0" dirty="0" smtClean="0">
                          <a:latin typeface="+mn-lt"/>
                        </a:rPr>
                        <a:t> 1</a:t>
                      </a:r>
                      <a:r>
                        <a:rPr lang="en-US" sz="1600" baseline="30000" dirty="0" smtClean="0">
                          <a:latin typeface="+mn-lt"/>
                        </a:rPr>
                        <a:t>st</a:t>
                      </a:r>
                      <a:r>
                        <a:rPr lang="en-US" sz="1600" baseline="0" dirty="0" smtClean="0">
                          <a:latin typeface="+mn-lt"/>
                        </a:rPr>
                        <a:t> Career Center Service Referral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46304" marR="146304" marT="54857" marB="5485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0506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+mn-lt"/>
                        </a:rPr>
                        <a:t>Second Meeting: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Receive more in depth Assessment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Develop Career Action Plan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Review Labor Market Information 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Review </a:t>
                      </a:r>
                      <a:r>
                        <a:rPr lang="en-US" sz="1600" b="1" baseline="0" dirty="0" smtClean="0">
                          <a:latin typeface="+mn-lt"/>
                        </a:rPr>
                        <a:t> </a:t>
                      </a:r>
                      <a:r>
                        <a:rPr lang="en-US" sz="1600" b="1" dirty="0" smtClean="0">
                          <a:latin typeface="+mn-lt"/>
                        </a:rPr>
                        <a:t>Work Search Activity Logs &amp; Resume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Receive Referral To An Additional Career</a:t>
                      </a:r>
                      <a:r>
                        <a:rPr lang="en-US" sz="1600" b="1" baseline="0" dirty="0" smtClean="0">
                          <a:latin typeface="+mn-lt"/>
                        </a:rPr>
                        <a:t> Center Service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baseline="0" dirty="0" smtClean="0">
                          <a:solidFill>
                            <a:srgbClr val="C00000"/>
                          </a:solidFill>
                          <a:latin typeface="+mn-lt"/>
                        </a:rPr>
                        <a:t>More in depth conversation regarding TAA benefits</a:t>
                      </a:r>
                      <a:r>
                        <a:rPr lang="en-US" sz="1600" b="1" baseline="0" dirty="0" smtClean="0">
                          <a:latin typeface="+mn-lt"/>
                        </a:rPr>
                        <a:t> </a:t>
                      </a: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46304" marR="146304" marT="54857" marB="5485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50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Attend 2</a:t>
                      </a:r>
                      <a:r>
                        <a:rPr lang="en-US" sz="1600" baseline="30000" dirty="0" smtClean="0">
                          <a:latin typeface="+mn-lt"/>
                        </a:rPr>
                        <a:t>nd</a:t>
                      </a:r>
                      <a:r>
                        <a:rPr lang="en-US" sz="1600" baseline="0" dirty="0" smtClean="0">
                          <a:latin typeface="+mn-lt"/>
                        </a:rPr>
                        <a:t> Career Center Service Referral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46304" marR="146304" marT="54857" marB="5485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8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21561591"/>
              </p:ext>
            </p:extLst>
          </p:nvPr>
        </p:nvGraphicFramePr>
        <p:xfrm>
          <a:off x="762000" y="1524000"/>
          <a:ext cx="6466840" cy="615974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466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4468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+mn-lt"/>
                        </a:rPr>
                        <a:t>Receive Notification To Report To Career Center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46304" marR="146304" marT="54862" marB="5486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4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Front Desk Sign</a:t>
                      </a:r>
                      <a:r>
                        <a:rPr lang="en-US" sz="1600" baseline="0" dirty="0" smtClean="0">
                          <a:latin typeface="+mn-lt"/>
                        </a:rPr>
                        <a:t> In</a:t>
                      </a:r>
                      <a:r>
                        <a:rPr lang="en-US" sz="1600" dirty="0" smtClean="0">
                          <a:latin typeface="+mn-lt"/>
                        </a:rPr>
                        <a:t> &amp; Register On JOBQUEST</a:t>
                      </a:r>
                      <a:endParaRPr lang="en-US" sz="1600" b="1" dirty="0">
                        <a:solidFill>
                          <a:srgbClr val="FFFF00"/>
                        </a:solidFill>
                        <a:latin typeface="+mn-lt"/>
                      </a:endParaRPr>
                    </a:p>
                  </a:txBody>
                  <a:tcPr marL="146304" marR="146304" marT="54862" marB="5486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46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Attend Career Center Seminar</a:t>
                      </a:r>
                      <a:endParaRPr lang="en-US" sz="1600" b="1" dirty="0">
                        <a:solidFill>
                          <a:srgbClr val="FFFF00"/>
                        </a:solidFill>
                        <a:latin typeface="+mn-lt"/>
                      </a:endParaRPr>
                    </a:p>
                  </a:txBody>
                  <a:tcPr marL="146304" marR="146304" marT="54862" marB="5486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1131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+mn-lt"/>
                        </a:rPr>
                        <a:t>INITIAL RESEA Meeting: </a:t>
                      </a:r>
                    </a:p>
                    <a:p>
                      <a:pPr algn="ctr"/>
                      <a:endParaRPr lang="en-US" sz="800" baseline="0" dirty="0" smtClean="0">
                        <a:latin typeface="+mn-lt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Receive Assessment (intro and incorporate tools)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Develop Career Action Plan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Receive Labor Market Information 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Receive</a:t>
                      </a:r>
                      <a:r>
                        <a:rPr lang="en-US" sz="1600" b="1" baseline="0" dirty="0" smtClean="0">
                          <a:latin typeface="+mn-lt"/>
                        </a:rPr>
                        <a:t> </a:t>
                      </a:r>
                      <a:r>
                        <a:rPr lang="en-US" sz="1600" b="1" dirty="0" smtClean="0">
                          <a:latin typeface="+mn-lt"/>
                        </a:rPr>
                        <a:t>U.I.</a:t>
                      </a:r>
                      <a:r>
                        <a:rPr lang="en-US" sz="1600" b="1" baseline="0" dirty="0" smtClean="0">
                          <a:latin typeface="+mn-lt"/>
                        </a:rPr>
                        <a:t> Eligibility Assessment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Review </a:t>
                      </a:r>
                      <a:r>
                        <a:rPr lang="en-US" sz="1600" b="1" baseline="0" dirty="0" smtClean="0">
                          <a:latin typeface="+mn-lt"/>
                        </a:rPr>
                        <a:t> </a:t>
                      </a:r>
                      <a:r>
                        <a:rPr lang="en-US" sz="1600" b="1" dirty="0" smtClean="0">
                          <a:latin typeface="+mn-lt"/>
                        </a:rPr>
                        <a:t>Work Search Activity Logs &amp; Resume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Sign Training</a:t>
                      </a:r>
                      <a:r>
                        <a:rPr lang="en-US" sz="1600" b="1" baseline="0" dirty="0" smtClean="0">
                          <a:latin typeface="+mn-lt"/>
                        </a:rPr>
                        <a:t> Opportunities (TOP) and TAA Acknowledgement</a:t>
                      </a:r>
                      <a:endParaRPr lang="en-US" sz="1600" b="1" dirty="0" smtClean="0">
                        <a:latin typeface="+mn-lt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Receive Referral To An Additional Career</a:t>
                      </a:r>
                      <a:r>
                        <a:rPr lang="en-US" sz="1600" b="1" baseline="0" dirty="0" smtClean="0">
                          <a:latin typeface="+mn-lt"/>
                        </a:rPr>
                        <a:t> Center Service </a:t>
                      </a: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46304" marR="146304" marT="54862" marB="548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7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Attend</a:t>
                      </a:r>
                      <a:r>
                        <a:rPr lang="en-US" sz="1600" baseline="0" dirty="0" smtClean="0">
                          <a:latin typeface="+mn-lt"/>
                        </a:rPr>
                        <a:t> 1</a:t>
                      </a:r>
                      <a:r>
                        <a:rPr lang="en-US" sz="1600" baseline="30000" dirty="0" smtClean="0">
                          <a:latin typeface="+mn-lt"/>
                        </a:rPr>
                        <a:t>st</a:t>
                      </a:r>
                      <a:r>
                        <a:rPr lang="en-US" sz="1600" baseline="0" dirty="0" smtClean="0">
                          <a:latin typeface="+mn-lt"/>
                        </a:rPr>
                        <a:t> Career Center Service Referral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46304" marR="146304" marT="54862" marB="5486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6183"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 smtClean="0">
                          <a:latin typeface="+mn-lt"/>
                        </a:rPr>
                        <a:t>RESEA REVIEW Meeting: 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Receive more in depth Assessment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Develop Career Action Plan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q"/>
                      </a:pPr>
                      <a:r>
                        <a:rPr lang="en-US" sz="1600" b="1" baseline="0" dirty="0" smtClean="0">
                          <a:latin typeface="+mn-lt"/>
                        </a:rPr>
                        <a:t>Review Labor Market Information</a:t>
                      </a:r>
                      <a:r>
                        <a:rPr lang="en-US" sz="1600" baseline="0" dirty="0" smtClean="0">
                          <a:latin typeface="+mn-lt"/>
                        </a:rPr>
                        <a:t> 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i="1" dirty="0" smtClean="0">
                          <a:latin typeface="+mn-lt"/>
                        </a:rPr>
                        <a:t>Receive</a:t>
                      </a:r>
                      <a:r>
                        <a:rPr lang="en-US" sz="1600" i="1" baseline="0" dirty="0" smtClean="0">
                          <a:latin typeface="+mn-lt"/>
                        </a:rPr>
                        <a:t> </a:t>
                      </a:r>
                      <a:r>
                        <a:rPr lang="en-US" sz="1600" i="1" dirty="0" smtClean="0">
                          <a:latin typeface="+mn-lt"/>
                        </a:rPr>
                        <a:t>U.I.</a:t>
                      </a:r>
                      <a:r>
                        <a:rPr lang="en-US" sz="1600" i="1" baseline="0" dirty="0" smtClean="0">
                          <a:latin typeface="+mn-lt"/>
                        </a:rPr>
                        <a:t> Eligibility Assessment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Review </a:t>
                      </a:r>
                      <a:r>
                        <a:rPr lang="en-US" sz="1600" b="1" baseline="0" dirty="0" smtClean="0">
                          <a:latin typeface="+mn-lt"/>
                        </a:rPr>
                        <a:t> </a:t>
                      </a:r>
                      <a:r>
                        <a:rPr lang="en-US" sz="1600" b="1" dirty="0" smtClean="0">
                          <a:latin typeface="+mn-lt"/>
                        </a:rPr>
                        <a:t>Work Search Activity Logs &amp; Resume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</a:rPr>
                        <a:t>Receive Referral To An Additional Career</a:t>
                      </a:r>
                      <a:r>
                        <a:rPr lang="en-US" sz="1600" b="1" baseline="0" dirty="0" smtClean="0">
                          <a:latin typeface="+mn-lt"/>
                        </a:rPr>
                        <a:t> Center Service</a:t>
                      </a:r>
                      <a:r>
                        <a:rPr lang="en-US" sz="1600" baseline="0" dirty="0" smtClean="0">
                          <a:latin typeface="+mn-lt"/>
                        </a:rPr>
                        <a:t> </a:t>
                      </a:r>
                      <a:endParaRPr lang="en-US" sz="1600" b="1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46304" marR="146304" marT="54862" marB="54862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039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+mn-lt"/>
                        </a:rPr>
                        <a:t>Attend 2</a:t>
                      </a:r>
                      <a:r>
                        <a:rPr lang="en-US" sz="1600" baseline="30000" dirty="0" smtClean="0">
                          <a:latin typeface="+mn-lt"/>
                        </a:rPr>
                        <a:t>nd</a:t>
                      </a:r>
                      <a:r>
                        <a:rPr lang="en-US" sz="1600" baseline="0" dirty="0" smtClean="0">
                          <a:latin typeface="+mn-lt"/>
                        </a:rPr>
                        <a:t> Career Center Service Referral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146304" marR="146304" marT="54862" marB="54862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75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6680" y="304800"/>
            <a:ext cx="9062720" cy="533400"/>
          </a:xfrm>
        </p:spPr>
        <p:txBody>
          <a:bodyPr/>
          <a:lstStyle/>
          <a:p>
            <a:r>
              <a:rPr lang="en-US" sz="24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WIOA Career Services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75360" y="990600"/>
            <a:ext cx="13045440" cy="901339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endParaRPr lang="en-US" b="1" dirty="0"/>
          </a:p>
          <a:p>
            <a:r>
              <a:rPr lang="en-US" sz="2400" b="1" dirty="0" smtClean="0"/>
              <a:t>WIOA Career</a:t>
            </a:r>
            <a:r>
              <a:rPr lang="en-US" sz="2400" b="1" dirty="0"/>
              <a:t> </a:t>
            </a:r>
            <a:r>
              <a:rPr lang="en-US" sz="2400" b="1" dirty="0" smtClean="0"/>
              <a:t>Services – interwoven throughout our Customer Flow Model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2286000"/>
            <a:ext cx="6096000" cy="419454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/>
              <a:t>Eligibility for services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/>
              <a:t>Outreach, </a:t>
            </a:r>
            <a:r>
              <a:rPr lang="en-US" sz="2400" dirty="0">
                <a:solidFill>
                  <a:srgbClr val="FF0000"/>
                </a:solidFill>
              </a:rPr>
              <a:t>intake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FF0000"/>
                </a:solidFill>
              </a:rPr>
              <a:t>orientation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FF0000"/>
                </a:solidFill>
              </a:rPr>
              <a:t>Initial assessment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/>
              <a:t>Labor exchange services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/>
              <a:t>Referrals to programs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rgbClr val="FF0000"/>
                </a:solidFill>
              </a:rPr>
              <a:t>Labor market information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/>
              <a:t>Performance and cost information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/>
              <a:t>Supportive services information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/>
              <a:t>Information on UI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/>
              <a:t>Financial aid information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 smtClean="0"/>
              <a:t>Follow-up </a:t>
            </a:r>
            <a:r>
              <a:rPr lang="en-US" sz="2400" dirty="0"/>
              <a:t>services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08321" y="16642080"/>
            <a:ext cx="2944016" cy="11334964"/>
          </a:xfrm>
          <a:prstGeom prst="rect">
            <a:avLst/>
          </a:prstGeom>
          <a:noFill/>
        </p:spPr>
        <p:txBody>
          <a:bodyPr wrap="none" lIns="130622" tIns="65311" rIns="130622" bIns="65311" rtlCol="0">
            <a:spAutoFit/>
          </a:bodyPr>
          <a:lstStyle/>
          <a:p>
            <a:r>
              <a:rPr lang="en-US" dirty="0" smtClean="0"/>
              <a:t> </a:t>
            </a:r>
            <a:r>
              <a:rPr lang="en-US" dirty="0"/>
              <a:t>Comprehensive</a:t>
            </a:r>
          </a:p>
          <a:p>
            <a:r>
              <a:rPr lang="en-US" dirty="0"/>
              <a:t>assessment</a:t>
            </a:r>
          </a:p>
          <a:p>
            <a:r>
              <a:rPr lang="en-US" dirty="0"/>
              <a:t> Individual</a:t>
            </a:r>
          </a:p>
          <a:p>
            <a:r>
              <a:rPr lang="en-US" dirty="0"/>
              <a:t>employment</a:t>
            </a:r>
          </a:p>
          <a:p>
            <a:r>
              <a:rPr lang="en-US" dirty="0"/>
              <a:t>plan</a:t>
            </a:r>
          </a:p>
          <a:p>
            <a:r>
              <a:rPr lang="en-US" dirty="0"/>
              <a:t> Career</a:t>
            </a:r>
          </a:p>
          <a:p>
            <a:r>
              <a:rPr lang="en-US" dirty="0"/>
              <a:t>planning,</a:t>
            </a:r>
          </a:p>
          <a:p>
            <a:r>
              <a:rPr lang="en-US" dirty="0"/>
              <a:t>counseling</a:t>
            </a:r>
          </a:p>
          <a:p>
            <a:r>
              <a:rPr lang="en-US" dirty="0"/>
              <a:t> Short--‐term</a:t>
            </a:r>
          </a:p>
          <a:p>
            <a:r>
              <a:rPr lang="en-US" dirty="0"/>
              <a:t>prevocational</a:t>
            </a:r>
          </a:p>
          <a:p>
            <a:r>
              <a:rPr lang="en-US" dirty="0"/>
              <a:t>services</a:t>
            </a:r>
          </a:p>
          <a:p>
            <a:r>
              <a:rPr lang="en-US" dirty="0"/>
              <a:t> Work</a:t>
            </a:r>
          </a:p>
          <a:p>
            <a:r>
              <a:rPr lang="en-US" dirty="0"/>
              <a:t>experience,</a:t>
            </a:r>
          </a:p>
          <a:p>
            <a:r>
              <a:rPr lang="en-US" dirty="0"/>
              <a:t>internships</a:t>
            </a:r>
          </a:p>
          <a:p>
            <a:r>
              <a:rPr lang="en-US" dirty="0"/>
              <a:t> Out--‐of--‐area</a:t>
            </a:r>
          </a:p>
          <a:p>
            <a:r>
              <a:rPr lang="en-US" dirty="0"/>
              <a:t>job</a:t>
            </a:r>
          </a:p>
          <a:p>
            <a:r>
              <a:rPr lang="en-US" dirty="0"/>
              <a:t>search</a:t>
            </a:r>
          </a:p>
          <a:p>
            <a:r>
              <a:rPr lang="en-US" i="1" dirty="0"/>
              <a:t>(WIOA</a:t>
            </a:r>
          </a:p>
          <a:p>
            <a:r>
              <a:rPr lang="en-US" i="1" dirty="0"/>
              <a:t>Does</a:t>
            </a:r>
          </a:p>
          <a:p>
            <a:r>
              <a:rPr lang="en-US" i="1" dirty="0"/>
              <a:t>Not</a:t>
            </a:r>
          </a:p>
          <a:p>
            <a:r>
              <a:rPr lang="en-US" i="1" dirty="0"/>
              <a:t>Include:</a:t>
            </a:r>
          </a:p>
          <a:p>
            <a:r>
              <a:rPr lang="en-US" i="1" dirty="0"/>
              <a:t>“Case</a:t>
            </a:r>
          </a:p>
          <a:p>
            <a:r>
              <a:rPr lang="en-US" i="1" dirty="0"/>
              <a:t>management</a:t>
            </a:r>
          </a:p>
          <a:p>
            <a:r>
              <a:rPr lang="en-US" i="1" dirty="0"/>
              <a:t>for</a:t>
            </a:r>
          </a:p>
          <a:p>
            <a:r>
              <a:rPr lang="en-US" i="1" dirty="0"/>
              <a:t>participants</a:t>
            </a:r>
          </a:p>
          <a:p>
            <a:r>
              <a:rPr lang="en-US" i="1" dirty="0"/>
              <a:t>seeking</a:t>
            </a:r>
          </a:p>
          <a:p>
            <a:r>
              <a:rPr lang="en-US" i="1" dirty="0"/>
              <a:t>training</a:t>
            </a:r>
          </a:p>
          <a:p>
            <a:r>
              <a:rPr lang="en-US" i="1" dirty="0"/>
              <a:t>services”)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928996" y="2286000"/>
            <a:ext cx="6705600" cy="3455884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panose="020F0502020204030204" pitchFamily="34" charset="0"/>
              </a:rPr>
              <a:t>Comprehensive assessment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panose="020F0502020204030204" pitchFamily="34" charset="0"/>
              </a:rPr>
              <a:t>Individual employment plan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panose="020F0502020204030204" pitchFamily="34" charset="0"/>
              </a:rPr>
              <a:t>Career planning, counseling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Calibri" panose="020F0502020204030204" pitchFamily="34" charset="0"/>
              </a:rPr>
              <a:t>Short‐term </a:t>
            </a:r>
            <a:r>
              <a:rPr lang="en-US" sz="2400" dirty="0">
                <a:latin typeface="Calibri" panose="020F0502020204030204" pitchFamily="34" charset="0"/>
              </a:rPr>
              <a:t>prevocational services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panose="020F0502020204030204" pitchFamily="34" charset="0"/>
              </a:rPr>
              <a:t>Work experience (internships)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 smtClean="0">
                <a:latin typeface="Calibri" panose="020F0502020204030204" pitchFamily="34" charset="0"/>
              </a:rPr>
              <a:t>Out-of-area </a:t>
            </a:r>
            <a:r>
              <a:rPr lang="en-US" sz="2400" dirty="0">
                <a:latin typeface="Calibri" panose="020F0502020204030204" pitchFamily="34" charset="0"/>
              </a:rPr>
              <a:t>job search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panose="020F0502020204030204" pitchFamily="34" charset="0"/>
              </a:rPr>
              <a:t>Financial literacy services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panose="020F0502020204030204" pitchFamily="34" charset="0"/>
              </a:rPr>
              <a:t>English language acquisition</a:t>
            </a:r>
          </a:p>
          <a:p>
            <a:pPr marL="408194" indent="-408194"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panose="020F0502020204030204" pitchFamily="34" charset="0"/>
              </a:rPr>
              <a:t>Workforce preparation</a:t>
            </a:r>
          </a:p>
        </p:txBody>
      </p:sp>
      <p:pic>
        <p:nvPicPr>
          <p:cNvPr id="2052" name="Picture 4" descr="C:\Users\bgoguen\AppData\Local\Microsoft\Windows\Temporary Internet Files\Content.IE5\7KPRNI3S\linee-guida-500x310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7765" y="5867400"/>
            <a:ext cx="2843821" cy="176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2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-76200"/>
            <a:ext cx="8910320" cy="914400"/>
          </a:xfrm>
        </p:spPr>
        <p:txBody>
          <a:bodyPr/>
          <a:lstStyle/>
          <a:p>
            <a:r>
              <a:rPr lang="en-US" sz="24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 Tools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876300" y="2801973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Triage is the key 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3581400"/>
            <a:ext cx="31241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Utilize </a:t>
            </a:r>
            <a:r>
              <a:rPr lang="en-US" sz="2400" i="1" dirty="0"/>
              <a:t>the information provided by the </a:t>
            </a:r>
            <a:r>
              <a:rPr lang="en-US" sz="2400" i="1" dirty="0" smtClean="0"/>
              <a:t>customer </a:t>
            </a:r>
            <a:r>
              <a:rPr lang="en-US" sz="2400" i="1" dirty="0"/>
              <a:t>and know how to ask the right </a:t>
            </a:r>
            <a:r>
              <a:rPr lang="en-US" sz="2400" i="1" dirty="0" smtClean="0"/>
              <a:t>questions</a:t>
            </a:r>
            <a:endParaRPr lang="en-US" sz="24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801973"/>
            <a:ext cx="444500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51" b="25777"/>
          <a:stretch/>
        </p:blipFill>
        <p:spPr bwMode="auto">
          <a:xfrm>
            <a:off x="11939035" y="2286000"/>
            <a:ext cx="218233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85117" y="2156129"/>
            <a:ext cx="830208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Burning Glass: </a:t>
            </a:r>
            <a:r>
              <a:rPr lang="en-US" sz="2000" dirty="0" smtClean="0"/>
              <a:t>NEW </a:t>
            </a:r>
            <a:r>
              <a:rPr lang="en-US" sz="2000" dirty="0"/>
              <a:t>January, 2018, EOLWD/DCS contracted </a:t>
            </a:r>
            <a:r>
              <a:rPr lang="en-US" sz="2000" dirty="0" smtClean="0"/>
              <a:t>with this </a:t>
            </a:r>
            <a:r>
              <a:rPr lang="en-US" sz="2000" dirty="0"/>
              <a:t>local </a:t>
            </a:r>
            <a:r>
              <a:rPr lang="en-US" sz="2000" dirty="0" smtClean="0"/>
              <a:t>company for </a:t>
            </a:r>
            <a:r>
              <a:rPr lang="en-US" sz="2000" dirty="0"/>
              <a:t>the use of their Labor Insight tool and for a feed of open job orders to our </a:t>
            </a:r>
            <a:r>
              <a:rPr lang="en-US" sz="2000" dirty="0" err="1" smtClean="0"/>
              <a:t>JobQuest</a:t>
            </a:r>
            <a:r>
              <a:rPr lang="en-US" sz="2000" dirty="0" smtClean="0"/>
              <a:t> system.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TORQworks</a:t>
            </a:r>
            <a:r>
              <a:rPr lang="en-US" sz="2000" dirty="0" smtClean="0"/>
              <a:t>’: a patented TORQ algorithm </a:t>
            </a:r>
            <a:r>
              <a:rPr lang="en-US" sz="2000" dirty="0"/>
              <a:t>ranks alternative occupations based on transferable </a:t>
            </a:r>
            <a:r>
              <a:rPr lang="en-US" sz="2000" u="sng" dirty="0"/>
              <a:t>skills</a:t>
            </a:r>
            <a:r>
              <a:rPr lang="en-US" sz="2000" dirty="0"/>
              <a:t> from a client’s individual work experience across multiple occupations, presented with all the key data required to make informed decisions in a job </a:t>
            </a:r>
            <a:r>
              <a:rPr lang="en-US" sz="2000" dirty="0" smtClean="0"/>
              <a:t>search.</a:t>
            </a:r>
          </a:p>
          <a:p>
            <a:endParaRPr lang="en-US" sz="2000" dirty="0" smtClean="0"/>
          </a:p>
          <a:p>
            <a:r>
              <a:rPr lang="en-US" sz="2000" dirty="0" smtClean="0"/>
              <a:t>Career Readiness </a:t>
            </a:r>
            <a:r>
              <a:rPr lang="en-US" sz="2000" dirty="0" smtClean="0"/>
              <a:t>101: an </a:t>
            </a:r>
            <a:r>
              <a:rPr lang="en-US" sz="2000" dirty="0" smtClean="0"/>
              <a:t>internet-based comprehensive</a:t>
            </a:r>
            <a:r>
              <a:rPr lang="en-US" sz="2000" dirty="0"/>
              <a:t>, easy-to-use curriculum to help individuals </a:t>
            </a:r>
            <a:r>
              <a:rPr lang="en-US" sz="2000" dirty="0" smtClean="0"/>
              <a:t>master work </a:t>
            </a:r>
            <a:r>
              <a:rPr lang="en-US" sz="2000" dirty="0"/>
              <a:t>readiness skills they need to be successful in a changing workplace. </a:t>
            </a:r>
            <a:r>
              <a:rPr lang="en-US" sz="2000" dirty="0" smtClean="0"/>
              <a:t>It incorporates </a:t>
            </a:r>
            <a:r>
              <a:rPr lang="en-US" sz="2000" dirty="0"/>
              <a:t>tools and activities for identifying career interests, developing a resume</a:t>
            </a:r>
            <a:r>
              <a:rPr lang="en-US" sz="2000" dirty="0" smtClean="0"/>
              <a:t>, creating </a:t>
            </a:r>
            <a:r>
              <a:rPr lang="en-US" sz="2000" dirty="0"/>
              <a:t>and managing a personal budget and exploring careers through job shadowing </a:t>
            </a:r>
            <a:r>
              <a:rPr lang="en-US" sz="2000" dirty="0" smtClean="0"/>
              <a:t>and mentoring</a:t>
            </a:r>
            <a:r>
              <a:rPr lang="en-US" sz="2000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76300" y="1447800"/>
            <a:ext cx="125349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Information is gathered not only through conversation, but also assessment tools</a:t>
            </a:r>
            <a:r>
              <a:rPr lang="en-US" sz="2400" dirty="0" smtClean="0"/>
              <a:t>.</a:t>
            </a:r>
            <a:endParaRPr lang="en-US" sz="2400" dirty="0"/>
          </a:p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00" y="5206512"/>
            <a:ext cx="1523999" cy="119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0894" y="3657600"/>
            <a:ext cx="1996260" cy="708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09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-76200"/>
            <a:ext cx="6629400" cy="914400"/>
          </a:xfrm>
        </p:spPr>
        <p:txBody>
          <a:bodyPr/>
          <a:lstStyle/>
          <a:p>
            <a:r>
              <a:rPr lang="en-US" sz="24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Job Ready Team v. Training Team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14401" y="2667000"/>
            <a:ext cx="91156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/>
              <a:t>Focus on getting a job-resume, workshops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/>
              <a:t>Education and experience are marketable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/>
              <a:t>Current and in demand skills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/>
              <a:t>Labor Market Information supports education, experience and skills in demand</a:t>
            </a:r>
          </a:p>
        </p:txBody>
      </p:sp>
      <p:sp>
        <p:nvSpPr>
          <p:cNvPr id="4" name="Rectangle 3"/>
          <p:cNvSpPr/>
          <p:nvPr/>
        </p:nvSpPr>
        <p:spPr>
          <a:xfrm rot="20980290">
            <a:off x="846804" y="1519377"/>
            <a:ext cx="31416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Job Ready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3074" name="Picture 2" descr="C:\Users\bgoguen\AppData\Local\Microsoft\Windows\Temporary Internet Files\Content.IE5\ZUA4C4ZR\job_openings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16764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 rot="964328">
            <a:off x="7945153" y="5156453"/>
            <a:ext cx="54984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anose="020F0502020204030204" pitchFamily="34" charset="0"/>
              </a:rPr>
              <a:t>Skill Development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1" y="5181600"/>
            <a:ext cx="861059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/>
              <a:t>What skills do I need to update?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/>
              <a:t>Labor </a:t>
            </a:r>
            <a:r>
              <a:rPr lang="en-US" sz="2400" dirty="0"/>
              <a:t>Market I</a:t>
            </a:r>
            <a:r>
              <a:rPr lang="en-US" sz="2400" dirty="0" smtClean="0"/>
              <a:t>nformation supports need to update education</a:t>
            </a:r>
            <a:r>
              <a:rPr lang="en-US" sz="2400" dirty="0"/>
              <a:t>, experience and skills </a:t>
            </a:r>
            <a:r>
              <a:rPr lang="en-US" sz="2400" dirty="0" smtClean="0"/>
              <a:t>to compete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/>
              <a:t>What programs can assist me with the cost?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400" dirty="0" smtClean="0"/>
              <a:t>What supports are available?</a:t>
            </a:r>
            <a:endParaRPr lang="en-US" sz="2400" dirty="0"/>
          </a:p>
          <a:p>
            <a:endParaRPr lang="en-US" dirty="0"/>
          </a:p>
        </p:txBody>
      </p:sp>
      <p:pic>
        <p:nvPicPr>
          <p:cNvPr id="3075" name="Picture 3" descr="C:\Users\bgoguen\AppData\Local\Microsoft\Windows\Temporary Internet Files\Content.IE5\K79GRQBJ\bigstock_Online_Education_11092172-e133038610194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6477000"/>
            <a:ext cx="1828799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74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8599</TotalTime>
  <Words>1021</Words>
  <Application>Microsoft Office PowerPoint</Application>
  <PresentationFormat>Custom</PresentationFormat>
  <Paragraphs>181</Paragraphs>
  <Slides>10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Arial</vt:lpstr>
      <vt:lpstr>Arial (Body)</vt:lpstr>
      <vt:lpstr>Book Antiqua</vt:lpstr>
      <vt:lpstr>Calibri</vt:lpstr>
      <vt:lpstr>Symbol</vt:lpstr>
      <vt:lpstr>Wingdings</vt:lpstr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7_Blue Presentation Template - MA HHS - small logos</vt:lpstr>
      <vt:lpstr>Visio</vt:lpstr>
      <vt:lpstr>PowerPoint Presentation</vt:lpstr>
      <vt:lpstr>PowerPoint Presentation</vt:lpstr>
      <vt:lpstr>PowerPoint Presentation</vt:lpstr>
      <vt:lpstr>Business Customer Flow</vt:lpstr>
      <vt:lpstr>Integrated Customer Flow</vt:lpstr>
      <vt:lpstr>Common Customer Flow  </vt:lpstr>
      <vt:lpstr>WIOA Career Services</vt:lpstr>
      <vt:lpstr>Assessment Tools</vt:lpstr>
      <vt:lpstr>Job Ready Team v. Training Team</vt:lpstr>
      <vt:lpstr>Results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Advani, Ramesh (ANF)</dc:creator>
  <cp:lastModifiedBy>Seifried, Leslie (EOL)</cp:lastModifiedBy>
  <cp:revision>815</cp:revision>
  <cp:lastPrinted>2016-04-05T14:22:00Z</cp:lastPrinted>
  <dcterms:created xsi:type="dcterms:W3CDTF">2014-04-27T20:43:35Z</dcterms:created>
  <dcterms:modified xsi:type="dcterms:W3CDTF">2018-03-01T14:44:51Z</dcterms:modified>
</cp:coreProperties>
</file>