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4" r:id="rId3"/>
    <p:sldMasterId id="2147483682" r:id="rId4"/>
    <p:sldMasterId id="2147483690" r:id="rId5"/>
    <p:sldMasterId id="2147483698" r:id="rId6"/>
  </p:sldMasterIdLst>
  <p:notesMasterIdLst>
    <p:notesMasterId r:id="rId28"/>
  </p:notesMasterIdLst>
  <p:handoutMasterIdLst>
    <p:handoutMasterId r:id="rId29"/>
  </p:handoutMasterIdLst>
  <p:sldIdLst>
    <p:sldId id="257" r:id="rId7"/>
    <p:sldId id="430" r:id="rId8"/>
    <p:sldId id="376" r:id="rId9"/>
    <p:sldId id="436" r:id="rId10"/>
    <p:sldId id="405" r:id="rId11"/>
    <p:sldId id="377" r:id="rId12"/>
    <p:sldId id="404" r:id="rId13"/>
    <p:sldId id="522" r:id="rId14"/>
    <p:sldId id="523" r:id="rId15"/>
    <p:sldId id="524" r:id="rId16"/>
    <p:sldId id="508" r:id="rId17"/>
    <p:sldId id="482" r:id="rId18"/>
    <p:sldId id="517" r:id="rId19"/>
    <p:sldId id="451" r:id="rId20"/>
    <p:sldId id="509" r:id="rId21"/>
    <p:sldId id="483" r:id="rId22"/>
    <p:sldId id="480" r:id="rId23"/>
    <p:sldId id="476" r:id="rId24"/>
    <p:sldId id="514" r:id="rId25"/>
    <p:sldId id="519" r:id="rId26"/>
    <p:sldId id="52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 id="3" name="James, Jennifer (EOLWD)" initials="JJP" lastIdx="2" clrIdx="3"/>
  <p:cmAuthor id="4" name="Ronald Marlow" initials="RM" lastIdx="7"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00"/>
    <a:srgbClr val="003366"/>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9" autoAdjust="0"/>
    <p:restoredTop sz="90512" autoAdjust="0"/>
  </p:normalViewPr>
  <p:slideViewPr>
    <p:cSldViewPr>
      <p:cViewPr>
        <p:scale>
          <a:sx n="112" d="100"/>
          <a:sy n="112" d="100"/>
        </p:scale>
        <p:origin x="-21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slideMaster" Target="slideMasters/slideMaster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notesMaster" Target="notesMasters/notesMaster1.xml"/>
  <Relationship Id="rId29" Type="http://schemas.openxmlformats.org/officeDocument/2006/relationships/handoutMaster" Target="handoutMasters/handoutMaster1.xml"/>
  <Relationship Id="rId3" Type="http://schemas.openxmlformats.org/officeDocument/2006/relationships/slideMaster" Target="slideMasters/slideMaster3.xml"/>
  <Relationship Id="rId30" Type="http://schemas.openxmlformats.org/officeDocument/2006/relationships/commentAuthors" Target="commentAuthors.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charts/_rels/chart1.xml.rels><?xml version="1.0" encoding="UTF-8"?>

<Relationships xmlns="http://schemas.openxmlformats.org/package/2006/relationships">
  <Relationship Id="rId1" Type="http://schemas.openxmlformats.org/officeDocument/2006/relationships/themeOverride" Target="../theme/themeOverride1.xml"/>
  <Relationship Id="rId2" Type="http://schemas.openxmlformats.org/officeDocument/2006/relationships/package" Target="../embeddings/Microsoft_Excel_Worksheet1.xlsx"/>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baseline="0">
                <a:solidFill>
                  <a:schemeClr val="tx2"/>
                </a:solidFill>
              </a:defRPr>
            </a:pPr>
            <a:r>
              <a:rPr lang="en-US" baseline="0">
                <a:solidFill>
                  <a:schemeClr val="tx2"/>
                </a:solidFill>
              </a:rPr>
              <a:t>Customers Served FY 2011 - FY2014</a:t>
            </a:r>
          </a:p>
        </c:rich>
      </c:tx>
      <c:layout/>
      <c:overlay val="0"/>
    </c:title>
    <c:autoTitleDeleted val="0"/>
    <c:plotArea>
      <c:layout>
        <c:manualLayout>
          <c:layoutTarget val="inner"/>
          <c:xMode val="edge"/>
          <c:yMode val="edge"/>
          <c:x val="0.11673196764591499"/>
          <c:y val="0.147446488445654"/>
          <c:w val="0.86254264751106802"/>
          <c:h val="0.70961828387777504"/>
        </c:manualLayout>
      </c:layout>
      <c:barChart>
        <c:barDir val="col"/>
        <c:grouping val="clustered"/>
        <c:varyColors val="0"/>
        <c:ser>
          <c:idx val="3"/>
          <c:order val="0"/>
          <c:tx>
            <c:strRef>
              <c:f>'Cust Srvd'!$E$27</c:f>
              <c:strCache>
                <c:ptCount val="1"/>
                <c:pt idx="0">
                  <c:v>FY 2011</c:v>
                </c:pt>
              </c:strCache>
            </c:strRef>
          </c:tx>
          <c:invertIfNegative val="0"/>
          <c:dLbls>
            <c:dLbl>
              <c:idx val="0"/>
              <c:layout>
                <c:manualLayout>
                  <c:x val="0"/>
                  <c:y val="0.3493763067752129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'Cust Srvd'!$A$28:$A$31</c:f>
              <c:strCache>
                <c:ptCount val="4"/>
                <c:pt idx="0">
                  <c:v>Total Customers</c:v>
                </c:pt>
                <c:pt idx="1">
                  <c:v>UI Claimants</c:v>
                </c:pt>
                <c:pt idx="2">
                  <c:v>Ind. w/Disablities</c:v>
                </c:pt>
                <c:pt idx="3">
                  <c:v>Veterans</c:v>
                </c:pt>
              </c:strCache>
            </c:strRef>
          </c:cat>
          <c:val>
            <c:numRef>
              <c:f>'Cust Srvd'!$E$28:$E$31</c:f>
              <c:numCache>
                <c:formatCode>#,##0</c:formatCode>
                <c:ptCount val="4"/>
                <c:pt idx="0">
                  <c:v>211253</c:v>
                </c:pt>
                <c:pt idx="1">
                  <c:v>105077</c:v>
                </c:pt>
                <c:pt idx="2">
                  <c:v>11715</c:v>
                </c:pt>
                <c:pt idx="3">
                  <c:v>11592</c:v>
                </c:pt>
              </c:numCache>
            </c:numRef>
          </c:val>
        </c:ser>
        <c:ser>
          <c:idx val="2"/>
          <c:order val="1"/>
          <c:tx>
            <c:strRef>
              <c:f>'Cust Srvd'!$D$27</c:f>
              <c:strCache>
                <c:ptCount val="1"/>
                <c:pt idx="0">
                  <c:v>FY 2012</c:v>
                </c:pt>
              </c:strCache>
            </c:strRef>
          </c:tx>
          <c:invertIfNegative val="0"/>
          <c:dLbls>
            <c:dLbl>
              <c:idx val="0"/>
              <c:layout>
                <c:manualLayout>
                  <c:x val="1.76645888013998E-3"/>
                  <c:y val="0.31036122603318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'Cust Srvd'!$A$28:$A$31</c:f>
              <c:strCache>
                <c:ptCount val="4"/>
                <c:pt idx="0">
                  <c:v>Total Customers</c:v>
                </c:pt>
                <c:pt idx="1">
                  <c:v>UI Claimants</c:v>
                </c:pt>
                <c:pt idx="2">
                  <c:v>Ind. w/Disablities</c:v>
                </c:pt>
                <c:pt idx="3">
                  <c:v>Veterans</c:v>
                </c:pt>
              </c:strCache>
            </c:strRef>
          </c:cat>
          <c:val>
            <c:numRef>
              <c:f>'Cust Srvd'!$D$28:$D$31</c:f>
              <c:numCache>
                <c:formatCode>#,##0</c:formatCode>
                <c:ptCount val="4"/>
                <c:pt idx="0">
                  <c:v>196600</c:v>
                </c:pt>
                <c:pt idx="1">
                  <c:v>101043</c:v>
                </c:pt>
                <c:pt idx="2">
                  <c:v>11000</c:v>
                </c:pt>
                <c:pt idx="3">
                  <c:v>11683</c:v>
                </c:pt>
              </c:numCache>
            </c:numRef>
          </c:val>
        </c:ser>
        <c:ser>
          <c:idx val="1"/>
          <c:order val="2"/>
          <c:tx>
            <c:strRef>
              <c:f>'Cust Srvd'!$C$27</c:f>
              <c:strCache>
                <c:ptCount val="1"/>
                <c:pt idx="0">
                  <c:v>FY 2013</c:v>
                </c:pt>
              </c:strCache>
            </c:strRef>
          </c:tx>
          <c:invertIfNegative val="0"/>
          <c:dLbls>
            <c:dLbl>
              <c:idx val="0"/>
              <c:layout>
                <c:manualLayout>
                  <c:x val="-2.5889967637540501E-3"/>
                  <c:y val="0.4102563477433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'Cust Srvd'!$A$28:$A$31</c:f>
              <c:strCache>
                <c:ptCount val="4"/>
                <c:pt idx="0">
                  <c:v>Total Customers</c:v>
                </c:pt>
                <c:pt idx="1">
                  <c:v>UI Claimants</c:v>
                </c:pt>
                <c:pt idx="2">
                  <c:v>Ind. w/Disablities</c:v>
                </c:pt>
                <c:pt idx="3">
                  <c:v>Veterans</c:v>
                </c:pt>
              </c:strCache>
            </c:strRef>
          </c:cat>
          <c:val>
            <c:numRef>
              <c:f>'Cust Srvd'!$C$28:$C$31</c:f>
              <c:numCache>
                <c:formatCode>#,##0</c:formatCode>
                <c:ptCount val="4"/>
                <c:pt idx="0">
                  <c:v>236178</c:v>
                </c:pt>
                <c:pt idx="1">
                  <c:v>136940</c:v>
                </c:pt>
                <c:pt idx="2">
                  <c:v>12046</c:v>
                </c:pt>
                <c:pt idx="3">
                  <c:v>13936</c:v>
                </c:pt>
              </c:numCache>
            </c:numRef>
          </c:val>
        </c:ser>
        <c:ser>
          <c:idx val="0"/>
          <c:order val="3"/>
          <c:tx>
            <c:strRef>
              <c:f>'Cust Srvd'!$B$27</c:f>
              <c:strCache>
                <c:ptCount val="1"/>
                <c:pt idx="0">
                  <c:v>FY 2014</c:v>
                </c:pt>
              </c:strCache>
            </c:strRef>
          </c:tx>
          <c:invertIfNegative val="0"/>
          <c:dLbls>
            <c:dLbl>
              <c:idx val="0"/>
              <c:layout>
                <c:manualLayout>
                  <c:x val="-5.1779935275080898E-3"/>
                  <c:y val="0.26705366032346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'Cust Srvd'!$A$28:$A$31</c:f>
              <c:strCache>
                <c:ptCount val="4"/>
                <c:pt idx="0">
                  <c:v>Total Customers</c:v>
                </c:pt>
                <c:pt idx="1">
                  <c:v>UI Claimants</c:v>
                </c:pt>
                <c:pt idx="2">
                  <c:v>Ind. w/Disablities</c:v>
                </c:pt>
                <c:pt idx="3">
                  <c:v>Veterans</c:v>
                </c:pt>
              </c:strCache>
            </c:strRef>
          </c:cat>
          <c:val>
            <c:numRef>
              <c:f>'Cust Srvd'!$B$28:$B$31</c:f>
              <c:numCache>
                <c:formatCode>#,##0</c:formatCode>
                <c:ptCount val="4"/>
                <c:pt idx="0">
                  <c:v>186330</c:v>
                </c:pt>
                <c:pt idx="1">
                  <c:v>104090</c:v>
                </c:pt>
                <c:pt idx="2">
                  <c:v>10516</c:v>
                </c:pt>
                <c:pt idx="3">
                  <c:v>10347</c:v>
                </c:pt>
              </c:numCache>
            </c:numRef>
          </c:val>
        </c:ser>
        <c:dLbls>
          <c:showLegendKey val="0"/>
          <c:showVal val="0"/>
          <c:showCatName val="0"/>
          <c:showSerName val="0"/>
          <c:showPercent val="0"/>
          <c:showBubbleSize val="0"/>
        </c:dLbls>
        <c:gapWidth val="117"/>
        <c:overlap val="-19"/>
        <c:axId val="77007872"/>
        <c:axId val="77013760"/>
      </c:barChart>
      <c:catAx>
        <c:axId val="77007872"/>
        <c:scaling>
          <c:orientation val="minMax"/>
        </c:scaling>
        <c:delete val="0"/>
        <c:axPos val="b"/>
        <c:numFmt formatCode="General" sourceLinked="0"/>
        <c:majorTickMark val="none"/>
        <c:minorTickMark val="none"/>
        <c:tickLblPos val="nextTo"/>
        <c:crossAx val="77013760"/>
        <c:crosses val="autoZero"/>
        <c:auto val="1"/>
        <c:lblAlgn val="ctr"/>
        <c:lblOffset val="100"/>
        <c:noMultiLvlLbl val="0"/>
      </c:catAx>
      <c:valAx>
        <c:axId val="77013760"/>
        <c:scaling>
          <c:orientation val="minMax"/>
          <c:max val="240000"/>
          <c:min val="0"/>
        </c:scaling>
        <c:delete val="0"/>
        <c:axPos val="l"/>
        <c:majorGridlines/>
        <c:numFmt formatCode="#,##0" sourceLinked="1"/>
        <c:majorTickMark val="none"/>
        <c:minorTickMark val="none"/>
        <c:tickLblPos val="nextTo"/>
        <c:crossAx val="77007872"/>
        <c:crosses val="autoZero"/>
        <c:crossBetween val="between"/>
      </c:valAx>
      <c:spPr>
        <a:gradFill>
          <a:gsLst>
            <a:gs pos="0">
              <a:srgbClr val="FFFFCC">
                <a:shade val="30000"/>
                <a:satMod val="115000"/>
              </a:srgbClr>
            </a:gs>
            <a:gs pos="50000">
              <a:srgbClr val="FFFFCC">
                <a:shade val="67500"/>
                <a:satMod val="115000"/>
              </a:srgbClr>
            </a:gs>
            <a:gs pos="100000">
              <a:srgbClr val="FFFFCC">
                <a:shade val="100000"/>
                <a:satMod val="115000"/>
              </a:srgbClr>
            </a:gs>
          </a:gsLst>
          <a:lin ang="5400000" scaled="0"/>
        </a:gradFill>
      </c:spPr>
    </c:plotArea>
    <c:legend>
      <c:legendPos val="b"/>
      <c:layout>
        <c:manualLayout>
          <c:xMode val="edge"/>
          <c:yMode val="edge"/>
          <c:x val="0.26698466140197202"/>
          <c:y val="0.91560962446444305"/>
          <c:w val="0.47524195934850799"/>
          <c:h val="6.3365417088821402E-2"/>
        </c:manualLayou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2" qsCatId="simple" csTypeId="urn:microsoft.com/office/officeart/2005/8/colors/colorful2"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E6FDA43F-0C65-4427-A172-7C62DC447C03}"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1" qsCatId="simple" csTypeId="urn:microsoft.com/office/officeart/2005/8/colors/colorful4"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92D831D4-CC7D-403E-9468-130B90BE5570}"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1" qsCatId="simple" csTypeId="urn:microsoft.com/office/officeart/2005/8/colors/colorful4"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9565DCF5-FBD7-4488-84F1-315CBFC88D9F}"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1" qsCatId="simple" csTypeId="urn:microsoft.com/office/officeart/2005/8/colors/colorful4"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DC7926A2-6E62-4394-9436-BDF1D9F0A801}"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
  <Relationship Id="rId1" Type="http://schemas.openxmlformats.org/officeDocument/2006/relationships/theme" Target="../theme/theme8.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7FC91CD-EC66-4A18-8356-1EE436EAD520}" type="datetimeFigureOut">
              <a:rPr lang="en-US" smtClean="0"/>
              <a:pPr/>
              <a:t>12/14/2016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DB8D75-8256-4DE6-960E-3CB80FF15074}" type="datetimeFigureOut">
              <a:rPr lang="en-US" smtClean="0"/>
              <a:pPr/>
              <a:t>12/14/2016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12/14/2016</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14</a:t>
            </a:fld>
            <a:endParaRPr lang="en-US" dirty="0"/>
          </a:p>
        </p:txBody>
      </p:sp>
    </p:spTree>
    <p:extLst>
      <p:ext uri="{BB962C8B-B14F-4D97-AF65-F5344CB8AC3E}">
        <p14:creationId xmlns:p14="http://schemas.microsoft.com/office/powerpoint/2010/main" val="292787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15</a:t>
            </a:fld>
            <a:endParaRPr lang="en-US" dirty="0"/>
          </a:p>
        </p:txBody>
      </p:sp>
    </p:spTree>
    <p:extLst>
      <p:ext uri="{BB962C8B-B14F-4D97-AF65-F5344CB8AC3E}">
        <p14:creationId xmlns:p14="http://schemas.microsoft.com/office/powerpoint/2010/main" val="224144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16</a:t>
            </a:fld>
            <a:endParaRPr lang="en-US" dirty="0"/>
          </a:p>
        </p:txBody>
      </p:sp>
    </p:spTree>
    <p:extLst>
      <p:ext uri="{BB962C8B-B14F-4D97-AF65-F5344CB8AC3E}">
        <p14:creationId xmlns:p14="http://schemas.microsoft.com/office/powerpoint/2010/main" val="43898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17</a:t>
            </a:fld>
            <a:endParaRPr lang="en-US" dirty="0"/>
          </a:p>
        </p:txBody>
      </p:sp>
    </p:spTree>
    <p:extLst>
      <p:ext uri="{BB962C8B-B14F-4D97-AF65-F5344CB8AC3E}">
        <p14:creationId xmlns:p14="http://schemas.microsoft.com/office/powerpoint/2010/main" val="1377569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18</a:t>
            </a:fld>
            <a:endParaRPr lang="en-US" dirty="0"/>
          </a:p>
        </p:txBody>
      </p:sp>
    </p:spTree>
    <p:extLst>
      <p:ext uri="{BB962C8B-B14F-4D97-AF65-F5344CB8AC3E}">
        <p14:creationId xmlns:p14="http://schemas.microsoft.com/office/powerpoint/2010/main" val="327497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2</a:t>
            </a:fld>
            <a:endParaRPr lang="en-US" dirty="0"/>
          </a:p>
        </p:txBody>
      </p:sp>
    </p:spTree>
    <p:extLst>
      <p:ext uri="{BB962C8B-B14F-4D97-AF65-F5344CB8AC3E}">
        <p14:creationId xmlns:p14="http://schemas.microsoft.com/office/powerpoint/2010/main" val="341926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3</a:t>
            </a:fld>
            <a:endParaRPr lang="en-US" dirty="0"/>
          </a:p>
        </p:txBody>
      </p:sp>
    </p:spTree>
    <p:extLst>
      <p:ext uri="{BB962C8B-B14F-4D97-AF65-F5344CB8AC3E}">
        <p14:creationId xmlns:p14="http://schemas.microsoft.com/office/powerpoint/2010/main" val="321967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4</a:t>
            </a:fld>
            <a:endParaRPr lang="en-US" dirty="0"/>
          </a:p>
        </p:txBody>
      </p:sp>
    </p:spTree>
    <p:extLst>
      <p:ext uri="{BB962C8B-B14F-4D97-AF65-F5344CB8AC3E}">
        <p14:creationId xmlns:p14="http://schemas.microsoft.com/office/powerpoint/2010/main" val="260388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13F026-A8E7-4A7B-895A-A7B4A80296E3}" type="slidenum">
              <a:rPr lang="en-US" altLang="en-US" smtClean="0"/>
              <a:pPr>
                <a:defRPr/>
              </a:pPr>
              <a:t>5</a:t>
            </a:fld>
            <a:endParaRPr lang="en-US" altLang="en-US"/>
          </a:p>
        </p:txBody>
      </p:sp>
    </p:spTree>
    <p:extLst>
      <p:ext uri="{BB962C8B-B14F-4D97-AF65-F5344CB8AC3E}">
        <p14:creationId xmlns:p14="http://schemas.microsoft.com/office/powerpoint/2010/main" val="229382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6</a:t>
            </a:fld>
            <a:endParaRPr lang="en-US" dirty="0"/>
          </a:p>
        </p:txBody>
      </p:sp>
    </p:spTree>
    <p:extLst>
      <p:ext uri="{BB962C8B-B14F-4D97-AF65-F5344CB8AC3E}">
        <p14:creationId xmlns:p14="http://schemas.microsoft.com/office/powerpoint/2010/main" val="66488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7</a:t>
            </a:fld>
            <a:endParaRPr lang="en-US" dirty="0"/>
          </a:p>
        </p:txBody>
      </p:sp>
    </p:spTree>
    <p:extLst>
      <p:ext uri="{BB962C8B-B14F-4D97-AF65-F5344CB8AC3E}">
        <p14:creationId xmlns:p14="http://schemas.microsoft.com/office/powerpoint/2010/main" val="234131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11</a:t>
            </a:fld>
            <a:endParaRPr lang="en-US" dirty="0"/>
          </a:p>
        </p:txBody>
      </p:sp>
    </p:spTree>
    <p:extLst>
      <p:ext uri="{BB962C8B-B14F-4D97-AF65-F5344CB8AC3E}">
        <p14:creationId xmlns:p14="http://schemas.microsoft.com/office/powerpoint/2010/main" val="356087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A0E2F-76B9-417E-B0DC-AF868851F63D}" type="slidenum">
              <a:rPr lang="en-US" smtClean="0"/>
              <a:pPr/>
              <a:t>12</a:t>
            </a:fld>
            <a:endParaRPr lang="en-US" dirty="0"/>
          </a:p>
        </p:txBody>
      </p:sp>
    </p:spTree>
    <p:extLst>
      <p:ext uri="{BB962C8B-B14F-4D97-AF65-F5344CB8AC3E}">
        <p14:creationId xmlns:p14="http://schemas.microsoft.com/office/powerpoint/2010/main" val="3484113214"/>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143857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70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5420605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2254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9256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746905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4325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69880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7191937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6312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396358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8573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90155760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7128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674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8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409007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0271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6043783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92584"/>
      </p:ext>
    </p:extLst>
  </p:cSld>
  <p:clrMapOvr>
    <a:masterClrMapping/>
  </p:clrMapOvr>
  <p:transition/>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 Id="rId7" Type="http://schemas.openxmlformats.org/officeDocument/2006/relationships/tags" Target="../tags/tag1.xml"/>
  <Relationship Id="rId8" Type="http://schemas.openxmlformats.org/officeDocument/2006/relationships/tags" Target="../tags/tag2.xml"/>
  <Relationship Id="rId9" Type="http://schemas.openxmlformats.org/officeDocument/2006/relationships/image" Target="../media/image1.jpeg"/>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6.xml"/>
  <Relationship Id="rId10" Type="http://schemas.openxmlformats.org/officeDocument/2006/relationships/tags" Target="../tags/tag4.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theme" Target="../theme/theme2.xml"/>
  <Relationship Id="rId9" Type="http://schemas.openxmlformats.org/officeDocument/2006/relationships/tags" Target="../tags/tag3.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3.xml"/>
  <Relationship Id="rId10" Type="http://schemas.openxmlformats.org/officeDocument/2006/relationships/tags" Target="../tags/tag6.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theme" Target="../theme/theme3.xml"/>
  <Relationship Id="rId9" Type="http://schemas.openxmlformats.org/officeDocument/2006/relationships/tags" Target="../tags/tag5.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20.xml"/>
  <Relationship Id="rId10" Type="http://schemas.openxmlformats.org/officeDocument/2006/relationships/tags" Target="../tags/tag8.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1.xml"/>
  <Relationship Id="rId3" Type="http://schemas.openxmlformats.org/officeDocument/2006/relationships/slideLayout" Target="../slideLayouts/slideLayout22.xml"/>
  <Relationship Id="rId4" Type="http://schemas.openxmlformats.org/officeDocument/2006/relationships/slideLayout" Target="../slideLayouts/slideLayout23.xml"/>
  <Relationship Id="rId5" Type="http://schemas.openxmlformats.org/officeDocument/2006/relationships/slideLayout" Target="../slideLayouts/slideLayout24.xml"/>
  <Relationship Id="rId6" Type="http://schemas.openxmlformats.org/officeDocument/2006/relationships/slideLayout" Target="../slideLayouts/slideLayout25.xml"/>
  <Relationship Id="rId7" Type="http://schemas.openxmlformats.org/officeDocument/2006/relationships/slideLayout" Target="../slideLayouts/slideLayout26.xml"/>
  <Relationship Id="rId8" Type="http://schemas.openxmlformats.org/officeDocument/2006/relationships/theme" Target="../theme/theme4.xml"/>
  <Relationship Id="rId9" Type="http://schemas.openxmlformats.org/officeDocument/2006/relationships/tags" Target="../tags/tag7.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27.xml"/>
  <Relationship Id="rId10" Type="http://schemas.openxmlformats.org/officeDocument/2006/relationships/tags" Target="../tags/tag10.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8.xml"/>
  <Relationship Id="rId3" Type="http://schemas.openxmlformats.org/officeDocument/2006/relationships/slideLayout" Target="../slideLayouts/slideLayout29.xml"/>
  <Relationship Id="rId4" Type="http://schemas.openxmlformats.org/officeDocument/2006/relationships/slideLayout" Target="../slideLayouts/slideLayout30.xml"/>
  <Relationship Id="rId5" Type="http://schemas.openxmlformats.org/officeDocument/2006/relationships/slideLayout" Target="../slideLayouts/slideLayout31.xml"/>
  <Relationship Id="rId6" Type="http://schemas.openxmlformats.org/officeDocument/2006/relationships/slideLayout" Target="../slideLayouts/slideLayout32.xml"/>
  <Relationship Id="rId7" Type="http://schemas.openxmlformats.org/officeDocument/2006/relationships/slideLayout" Target="../slideLayouts/slideLayout33.xml"/>
  <Relationship Id="rId8" Type="http://schemas.openxmlformats.org/officeDocument/2006/relationships/theme" Target="../theme/theme5.xml"/>
  <Relationship Id="rId9" Type="http://schemas.openxmlformats.org/officeDocument/2006/relationships/tags" Target="../tags/tag9.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34.xml"/>
  <Relationship Id="rId10" Type="http://schemas.openxmlformats.org/officeDocument/2006/relationships/tags" Target="../tags/tag12.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theme" Target="../theme/theme6.xml"/>
  <Relationship Id="rId9" Type="http://schemas.openxmlformats.org/officeDocument/2006/relationships/tags" Target="../tags/tag1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9"/>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0">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7"/>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8"/>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024424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1.xml"/>
  <Relationship Id="rId2" Type="http://schemas.openxmlformats.org/officeDocument/2006/relationships/notesSlide" Target="../notesSlides/notesSlide8.xml"/>
  <Relationship Id="rId3" Type="http://schemas.openxmlformats.org/officeDocument/2006/relationships/image" Target="../media/image5.pn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9.xml"/>
  <Relationship Id="rId3" Type="http://schemas.openxmlformats.org/officeDocument/2006/relationships/image" Target="../media/image6.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image" Target="../media/image7.png"/>
  <Relationship Id="rId3" Type="http://schemas.openxmlformats.org/officeDocument/2006/relationships/image" Target="../media/image8.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chart" Target="../charts/chart1.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11.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1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14.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8.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3.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4.xml"/>
  <Relationship Id="rId3" Type="http://schemas.openxmlformats.org/officeDocument/2006/relationships/image" Target="../media/image4.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6.xml"/>
  <Relationship Id="rId10" Type="http://schemas.openxmlformats.org/officeDocument/2006/relationships/diagramQuickStyle" Target="../diagrams/quickStyle2.xml"/>
  <Relationship Id="rId11" Type="http://schemas.openxmlformats.org/officeDocument/2006/relationships/diagramColors" Target="../diagrams/colors2.xml"/>
  <Relationship Id="rId12" Type="http://schemas.microsoft.com/office/2007/relationships/diagramDrawing" Target="../diagrams/drawing2.xml"/>
  <Relationship Id="rId13" Type="http://schemas.openxmlformats.org/officeDocument/2006/relationships/diagramData" Target="../diagrams/data3.xml"/>
  <Relationship Id="rId14" Type="http://schemas.openxmlformats.org/officeDocument/2006/relationships/diagramLayout" Target="../diagrams/layout3.xml"/>
  <Relationship Id="rId15" Type="http://schemas.openxmlformats.org/officeDocument/2006/relationships/diagramQuickStyle" Target="../diagrams/quickStyle3.xml"/>
  <Relationship Id="rId16" Type="http://schemas.openxmlformats.org/officeDocument/2006/relationships/diagramColors" Target="../diagrams/colors3.xml"/>
  <Relationship Id="rId17" Type="http://schemas.microsoft.com/office/2007/relationships/diagramDrawing" Target="../diagrams/drawing3.xml"/>
  <Relationship Id="rId18" Type="http://schemas.openxmlformats.org/officeDocument/2006/relationships/diagramData" Target="../diagrams/data4.xml"/>
  <Relationship Id="rId19" Type="http://schemas.openxmlformats.org/officeDocument/2006/relationships/diagramLayout" Target="../diagrams/layout4.xml"/>
  <Relationship Id="rId2" Type="http://schemas.openxmlformats.org/officeDocument/2006/relationships/notesSlide" Target="../notesSlides/notesSlide6.xml"/>
  <Relationship Id="rId20" Type="http://schemas.openxmlformats.org/officeDocument/2006/relationships/diagramQuickStyle" Target="../diagrams/quickStyle4.xml"/>
  <Relationship Id="rId21" Type="http://schemas.openxmlformats.org/officeDocument/2006/relationships/diagramColors" Target="../diagrams/colors4.xml"/>
  <Relationship Id="rId22" Type="http://schemas.microsoft.com/office/2007/relationships/diagramDrawing" Target="../diagrams/drawing4.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microsoft.com/office/2007/relationships/diagramDrawing" Target="../diagrams/drawing1.xml"/>
  <Relationship Id="rId8" Type="http://schemas.openxmlformats.org/officeDocument/2006/relationships/diagramData" Target="../diagrams/data2.xml"/>
  <Relationship Id="rId9" Type="http://schemas.openxmlformats.org/officeDocument/2006/relationships/diagramLayout" Target="../diagrams/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7.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838200"/>
            <a:ext cx="66294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Commonwealth of </a:t>
            </a:r>
            <a:r>
              <a:rPr lang="en-US" sz="2800" b="1" dirty="0" smtClean="0">
                <a:solidFill>
                  <a:srgbClr val="FFFFFF"/>
                </a:solidFill>
                <a:latin typeface="Calibri" pitchFamily="34" charset="0"/>
              </a:rPr>
              <a:t>Massachusetts</a:t>
            </a:r>
            <a:endParaRPr lang="en-US" sz="2800" b="1" dirty="0">
              <a:solidFill>
                <a:srgbClr val="FFFFFF"/>
              </a:solidFill>
              <a:latin typeface="Calibri" pitchFamily="34" charset="0"/>
            </a:endParaRPr>
          </a:p>
          <a:p>
            <a:pPr algn="ctr" fontAlgn="base">
              <a:spcBef>
                <a:spcPct val="0"/>
              </a:spcBef>
              <a:spcAft>
                <a:spcPts val="1000"/>
              </a:spcAft>
            </a:pPr>
            <a:r>
              <a:rPr lang="en-US" sz="2800" b="1" i="1" dirty="0" smtClean="0">
                <a:solidFill>
                  <a:srgbClr val="FFFFFF"/>
                </a:solidFill>
                <a:latin typeface="Calibri" pitchFamily="34" charset="0"/>
              </a:rPr>
              <a:t>Overview of Workforce System</a:t>
            </a: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10" name="TextBox 9"/>
          <p:cNvSpPr txBox="1"/>
          <p:nvPr/>
        </p:nvSpPr>
        <p:spPr>
          <a:xfrm>
            <a:off x="3657600" y="4962369"/>
            <a:ext cx="5246007" cy="766364"/>
          </a:xfrm>
          <a:prstGeom prst="rect">
            <a:avLst/>
          </a:prstGeom>
          <a:noFill/>
        </p:spPr>
        <p:txBody>
          <a:bodyPr wrap="square">
            <a:spAutoFit/>
          </a:bodyPr>
          <a:lstStyle/>
          <a:p>
            <a:pPr algn="r">
              <a:lnSpc>
                <a:spcPct val="80000"/>
              </a:lnSpc>
              <a:defRPr/>
            </a:pPr>
            <a:r>
              <a:rPr lang="en-US" altLang="en-US" b="1" dirty="0" smtClean="0">
                <a:latin typeface="Calibri" panose="020F0502020204030204" pitchFamily="34" charset="0"/>
                <a:cs typeface="Calibri" panose="020F0502020204030204" pitchFamily="34" charset="0"/>
              </a:rPr>
              <a:t>Jennifer James</a:t>
            </a:r>
          </a:p>
          <a:p>
            <a:pPr algn="r">
              <a:lnSpc>
                <a:spcPct val="80000"/>
              </a:lnSpc>
              <a:defRPr/>
            </a:pPr>
            <a:r>
              <a:rPr lang="en-US" altLang="en-US" dirty="0" smtClean="0">
                <a:latin typeface="Calibri" panose="020F0502020204030204" pitchFamily="34" charset="0"/>
                <a:cs typeface="Calibri" panose="020F0502020204030204" pitchFamily="34" charset="0"/>
              </a:rPr>
              <a:t>Undersecretary for Workforce</a:t>
            </a:r>
          </a:p>
          <a:p>
            <a:pPr algn="r">
              <a:lnSpc>
                <a:spcPct val="80000"/>
              </a:lnSpc>
              <a:defRPr/>
            </a:pPr>
            <a:r>
              <a:rPr lang="en-US" altLang="en-US" dirty="0" smtClean="0">
                <a:latin typeface="Calibri" panose="020F0502020204030204" pitchFamily="34" charset="0"/>
                <a:cs typeface="Calibri" panose="020F0502020204030204" pitchFamily="34" charset="0"/>
              </a:rPr>
              <a:t>Executive Office of Labor and Workforce Development</a:t>
            </a:r>
          </a:p>
        </p:txBody>
      </p:sp>
      <p:sp>
        <p:nvSpPr>
          <p:cNvPr id="2" name="Rectangle 1"/>
          <p:cNvSpPr/>
          <p:nvPr/>
        </p:nvSpPr>
        <p:spPr bwMode="gray">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Footer Placeholder 2"/>
          <p:cNvSpPr>
            <a:spLocks noGrp="1"/>
          </p:cNvSpPr>
          <p:nvPr>
            <p:ph type="ftr" sz="quarter" idx="11"/>
          </p:nvPr>
        </p:nvSpPr>
        <p:spPr/>
        <p:txBody>
          <a:bodyPr/>
          <a:lstStyle/>
          <a:p>
            <a:pPr fontAlgn="base">
              <a:spcAft>
                <a:spcPct val="0"/>
              </a:spcAft>
              <a:defRPr/>
            </a:pPr>
            <a:r>
              <a:rPr lang="en-US" dirty="0" smtClean="0"/>
              <a:t>Draft for Policy Development Purposes Only</a:t>
            </a:r>
            <a:endParaRPr lang="en-US" dirty="0"/>
          </a:p>
        </p:txBody>
      </p:sp>
      <p:sp>
        <p:nvSpPr>
          <p:cNvPr id="4" name="TextBox 3"/>
          <p:cNvSpPr txBox="1"/>
          <p:nvPr/>
        </p:nvSpPr>
        <p:spPr>
          <a:xfrm>
            <a:off x="19050" y="6610350"/>
            <a:ext cx="2819400" cy="230832"/>
          </a:xfrm>
          <a:prstGeom prst="rect">
            <a:avLst/>
          </a:prstGeom>
          <a:noFill/>
        </p:spPr>
        <p:txBody>
          <a:bodyPr wrap="square" rtlCol="0">
            <a:spAutoFit/>
          </a:bodyPr>
          <a:lstStyle/>
          <a:p>
            <a:r>
              <a:rPr lang="en-US" sz="900" b="1" dirty="0">
                <a:latin typeface="Calibri" panose="020F0502020204030204" pitchFamily="34" charset="0"/>
              </a:rPr>
              <a:t>Draft for Policy Development Purposes Only</a:t>
            </a:r>
          </a:p>
        </p:txBody>
      </p:sp>
    </p:spTree>
    <p:extLst>
      <p:ext uri="{BB962C8B-B14F-4D97-AF65-F5344CB8AC3E}">
        <p14:creationId xmlns:p14="http://schemas.microsoft.com/office/powerpoint/2010/main" val="19694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Employment for Special Target Populations: Individuals with Disabilities</a:t>
            </a:r>
          </a:p>
        </p:txBody>
      </p:sp>
      <p:sp>
        <p:nvSpPr>
          <p:cNvPr id="3" name="Content Placeholder 2"/>
          <p:cNvSpPr>
            <a:spLocks noGrp="1"/>
          </p:cNvSpPr>
          <p:nvPr>
            <p:ph idx="1"/>
          </p:nvPr>
        </p:nvSpPr>
        <p:spPr>
          <a:xfrm>
            <a:off x="533400" y="1447800"/>
            <a:ext cx="8077200" cy="4724400"/>
          </a:xfrm>
        </p:spPr>
        <p:txBody>
          <a:bodyPr/>
          <a:lstStyle/>
          <a:p>
            <a:pPr marL="0" indent="0">
              <a:buNone/>
            </a:pPr>
            <a:r>
              <a:rPr lang="en-US" sz="2400" dirty="0" smtClean="0">
                <a:solidFill>
                  <a:schemeClr val="tx1">
                    <a:lumMod val="95000"/>
                    <a:lumOff val="5000"/>
                  </a:schemeClr>
                </a:solidFill>
                <a:latin typeface="Calibri" panose="020F0502020204030204" pitchFamily="34" charset="0"/>
              </a:rPr>
              <a:t>Disability Employment Initiative Grants (III, V, &amp; VII)</a:t>
            </a:r>
          </a:p>
          <a:p>
            <a:r>
              <a:rPr lang="en-US" dirty="0">
                <a:latin typeface="Calibri" panose="020F0502020204030204" pitchFamily="34" charset="0"/>
              </a:rPr>
              <a:t>Disability Employment Initiative Round </a:t>
            </a:r>
            <a:r>
              <a:rPr lang="en-US" dirty="0" smtClean="0">
                <a:latin typeface="Calibri" panose="020F0502020204030204" pitchFamily="34" charset="0"/>
              </a:rPr>
              <a:t>VII Grant</a:t>
            </a:r>
            <a:endParaRPr lang="en-US" dirty="0">
              <a:latin typeface="Calibri" panose="020F0502020204030204" pitchFamily="34" charset="0"/>
            </a:endParaRPr>
          </a:p>
          <a:p>
            <a:pPr lvl="1"/>
            <a:r>
              <a:rPr lang="en-US" sz="1750" dirty="0">
                <a:latin typeface="Calibri" panose="020F0502020204030204" pitchFamily="34" charset="0"/>
              </a:rPr>
              <a:t>Funding $2,500,000</a:t>
            </a:r>
          </a:p>
          <a:p>
            <a:pPr lvl="1"/>
            <a:r>
              <a:rPr lang="en-US" sz="1750" dirty="0">
                <a:latin typeface="Calibri" panose="020F0502020204030204" pitchFamily="34" charset="0"/>
              </a:rPr>
              <a:t>Period of Performance: October 1, 2016 thru April 1, 2020</a:t>
            </a:r>
          </a:p>
          <a:p>
            <a:pPr lvl="1"/>
            <a:r>
              <a:rPr lang="en-US" sz="1750" dirty="0">
                <a:latin typeface="Calibri" panose="020F0502020204030204" pitchFamily="34" charset="0"/>
              </a:rPr>
              <a:t>The DEI VII Pathways to Employment Project will serve 285 youth with disabilities, improving the job placement outcomes for these individuals through the use of career pathways strategies that prepare them and support them for employment success that includes access to credential-based education and training pathways</a:t>
            </a:r>
            <a:r>
              <a:rPr lang="en-US" sz="1750" dirty="0" smtClean="0">
                <a:latin typeface="Calibri" panose="020F0502020204030204" pitchFamily="34" charset="0"/>
              </a:rPr>
              <a:t>.  196 expected to participate in career pathway programs, 85 projected to attain </a:t>
            </a:r>
            <a:r>
              <a:rPr lang="en-US" sz="1750" smtClean="0">
                <a:latin typeface="Calibri" panose="020F0502020204030204" pitchFamily="34" charset="0"/>
              </a:rPr>
              <a:t>a credential.</a:t>
            </a:r>
            <a:endParaRPr lang="en-US" sz="1750" dirty="0">
              <a:latin typeface="Calibri" panose="020F0502020204030204" pitchFamily="34" charset="0"/>
            </a:endParaRPr>
          </a:p>
          <a:p>
            <a:pPr lvl="1"/>
            <a:r>
              <a:rPr lang="en-US" sz="1750" dirty="0">
                <a:latin typeface="Calibri" panose="020F0502020204030204" pitchFamily="34" charset="0"/>
              </a:rPr>
              <a:t>The grant is operating in two major workforce development areas: Hampden County (Future Works Career Center, Springfield and Career Point, Holyoke) and Greater Lowell.</a:t>
            </a:r>
          </a:p>
          <a:p>
            <a:pPr marL="0" indent="0">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3182525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70" r="15159"/>
          <a:stretch/>
        </p:blipFill>
        <p:spPr bwMode="auto">
          <a:xfrm>
            <a:off x="0" y="58303"/>
            <a:ext cx="9144000" cy="681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5181600" y="1905000"/>
            <a:ext cx="1981200" cy="533400"/>
          </a:xfrm>
          <a:prstGeom prst="ellipse">
            <a:avLst/>
          </a:prstGeom>
          <a:noFill/>
          <a:ln w="15875" cap="flat" cmpd="sng" algn="ctr">
            <a:solidFill>
              <a:srgbClr val="FF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7212967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Center Veteran’s Services</a:t>
            </a:r>
            <a:endParaRPr lang="en-US" dirty="0"/>
          </a:p>
        </p:txBody>
      </p:sp>
      <p:sp>
        <p:nvSpPr>
          <p:cNvPr id="6" name="Content Placeholder 5"/>
          <p:cNvSpPr>
            <a:spLocks noGrp="1"/>
          </p:cNvSpPr>
          <p:nvPr>
            <p:ph idx="1"/>
          </p:nvPr>
        </p:nvSpPr>
        <p:spPr>
          <a:xfrm>
            <a:off x="533400" y="1219200"/>
            <a:ext cx="2667000" cy="4953000"/>
          </a:xfrm>
        </p:spPr>
        <p:txBody>
          <a:bodyPr wrap="square"/>
          <a:lstStyle/>
          <a:p>
            <a:r>
              <a:rPr lang="en-US" dirty="0" smtClean="0"/>
              <a:t>Veteran’s Employment Representatives, dedicated staff in Career Center system, assist with workshops</a:t>
            </a:r>
            <a:r>
              <a:rPr lang="en-US" dirty="0"/>
              <a:t>, tools and job counseling</a:t>
            </a:r>
          </a:p>
          <a:p>
            <a:pPr lvl="1"/>
            <a:r>
              <a:rPr lang="en-US" dirty="0" smtClean="0"/>
              <a:t>TORQ</a:t>
            </a:r>
          </a:p>
          <a:p>
            <a:pPr lvl="1"/>
            <a:r>
              <a:rPr lang="en-US" dirty="0"/>
              <a:t>ebenefits.va.gov</a:t>
            </a:r>
            <a:endParaRPr lang="en-US" dirty="0" smtClean="0"/>
          </a:p>
          <a:p>
            <a:r>
              <a:rPr lang="en-US" dirty="0" smtClean="0"/>
              <a:t>Coordinate with cities/towns and Department of Veteran’s programs</a:t>
            </a:r>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014" r="24532"/>
          <a:stretch/>
        </p:blipFill>
        <p:spPr bwMode="auto">
          <a:xfrm>
            <a:off x="3810000" y="1066800"/>
            <a:ext cx="4847253" cy="557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4521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Outreach and Services</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279" t="9336" r="29156" b="7539"/>
          <a:stretch/>
        </p:blipFill>
        <p:spPr bwMode="auto">
          <a:xfrm>
            <a:off x="76200" y="1066800"/>
            <a:ext cx="4540828" cy="528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6096000"/>
            <a:ext cx="3657600" cy="457200"/>
          </a:xfrm>
        </p:spPr>
        <p:txBody>
          <a:bodyPr/>
          <a:lstStyle/>
          <a:p>
            <a:pPr marL="0" indent="0" algn="ctr">
              <a:buNone/>
            </a:pPr>
            <a:r>
              <a:rPr lang="en-US" b="0" dirty="0" smtClean="0"/>
              <a:t>Call 800-252-1591</a:t>
            </a:r>
            <a:endParaRPr lang="en-US" b="0"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546" r="26753" b="8546"/>
          <a:stretch/>
        </p:blipFill>
        <p:spPr bwMode="auto">
          <a:xfrm>
            <a:off x="4267200" y="1066800"/>
            <a:ext cx="4739506"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076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868147098"/>
              </p:ext>
            </p:extLst>
          </p:nvPr>
        </p:nvGraphicFramePr>
        <p:xfrm>
          <a:off x="457200" y="12954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851770" y="109538"/>
            <a:ext cx="5549030" cy="762000"/>
          </a:xfrm>
        </p:spPr>
        <p:txBody>
          <a:bodyPr/>
          <a:lstStyle/>
          <a:p>
            <a:r>
              <a:rPr lang="en-US" dirty="0" smtClean="0"/>
              <a:t>Customers served FY11 – FY14</a:t>
            </a:r>
            <a:endParaRPr lang="en-US" dirty="0"/>
          </a:p>
        </p:txBody>
      </p:sp>
      <p:sp>
        <p:nvSpPr>
          <p:cNvPr id="4" name="TextBox 3"/>
          <p:cNvSpPr txBox="1"/>
          <p:nvPr/>
        </p:nvSpPr>
        <p:spPr>
          <a:xfrm>
            <a:off x="19050" y="6610350"/>
            <a:ext cx="2819400" cy="230832"/>
          </a:xfrm>
          <a:prstGeom prst="rect">
            <a:avLst/>
          </a:prstGeom>
          <a:noFill/>
        </p:spPr>
        <p:txBody>
          <a:bodyPr wrap="square" rtlCol="0">
            <a:spAutoFit/>
          </a:bodyPr>
          <a:lstStyle/>
          <a:p>
            <a:r>
              <a:rPr lang="en-US" sz="900" b="1" dirty="0">
                <a:latin typeface="Calibri" panose="020F0502020204030204" pitchFamily="34" charset="0"/>
              </a:rPr>
              <a:t>Draft for Policy Development Purposes Only</a:t>
            </a:r>
          </a:p>
        </p:txBody>
      </p:sp>
    </p:spTree>
    <p:extLst>
      <p:ext uri="{BB962C8B-B14F-4D97-AF65-F5344CB8AC3E}">
        <p14:creationId xmlns:p14="http://schemas.microsoft.com/office/powerpoint/2010/main" val="27300313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Center</a:t>
            </a:r>
            <a:br>
              <a:rPr lang="en-US" dirty="0" smtClean="0"/>
            </a:br>
            <a:r>
              <a:rPr lang="en-US" dirty="0" smtClean="0"/>
              <a:t>Customer Data – FY14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93214461"/>
              </p:ext>
            </p:extLst>
          </p:nvPr>
        </p:nvGraphicFramePr>
        <p:xfrm>
          <a:off x="990601" y="1219204"/>
          <a:ext cx="7467599" cy="4712188"/>
        </p:xfrm>
        <a:graphic>
          <a:graphicData uri="http://schemas.openxmlformats.org/drawingml/2006/table">
            <a:tbl>
              <a:tblPr/>
              <a:tblGrid>
                <a:gridCol w="3324392"/>
                <a:gridCol w="2112544"/>
                <a:gridCol w="2030663"/>
              </a:tblGrid>
              <a:tr h="207946">
                <a:tc gridSpan="3">
                  <a:txBody>
                    <a:bodyPr/>
                    <a:lstStyle/>
                    <a:p>
                      <a:pPr algn="ctr" fontAlgn="ctr"/>
                      <a:r>
                        <a:rPr lang="en-US" sz="1400" b="1" i="0" u="none" strike="noStrike" dirty="0">
                          <a:solidFill>
                            <a:srgbClr val="000000"/>
                          </a:solidFill>
                          <a:effectLst/>
                          <a:latin typeface="Calibri"/>
                        </a:rPr>
                        <a:t>EMPLOYERS AND CUSTOMERS SERVED BY WORKFORCE AREA IN FISCAL YEAR 2014</a:t>
                      </a:r>
                    </a:p>
                  </a:txBody>
                  <a:tcPr marL="7457" marR="7457" marT="7457" marB="0" anchor="ctr">
                    <a:lnL>
                      <a:noFill/>
                    </a:lnL>
                    <a:lnR>
                      <a:noFill/>
                    </a:lnR>
                    <a:lnT>
                      <a:noFill/>
                    </a:lnT>
                    <a:lnB>
                      <a:noFill/>
                    </a:lnB>
                  </a:tcPr>
                </a:tc>
                <a:tc hMerge="1">
                  <a:txBody>
                    <a:bodyPr/>
                    <a:lstStyle/>
                    <a:p>
                      <a:endParaRPr lang="en-US"/>
                    </a:p>
                  </a:txBody>
                  <a:tcPr/>
                </a:tc>
                <a:tc hMerge="1">
                  <a:txBody>
                    <a:bodyPr/>
                    <a:lstStyle/>
                    <a:p>
                      <a:endParaRPr lang="en-US"/>
                    </a:p>
                  </a:txBody>
                  <a:tcPr/>
                </a:tc>
              </a:tr>
              <a:tr h="204134">
                <a:tc>
                  <a:txBody>
                    <a:bodyPr/>
                    <a:lstStyle/>
                    <a:p>
                      <a:pPr algn="l" fontAlgn="b"/>
                      <a:endParaRPr lang="en-US" sz="1200" b="0" i="0" u="none" strike="noStrike">
                        <a:solidFill>
                          <a:srgbClr val="000000"/>
                        </a:solidFill>
                        <a:effectLst/>
                        <a:latin typeface="Calibri"/>
                      </a:endParaRPr>
                    </a:p>
                  </a:txBody>
                  <a:tcPr marL="7457" marR="7457" marT="74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457" marR="7457" marT="74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457" marR="7457" marT="7457" marB="0" anchor="b">
                    <a:lnL>
                      <a:noFill/>
                    </a:lnL>
                    <a:lnR>
                      <a:noFill/>
                    </a:lnR>
                    <a:lnT>
                      <a:noFill/>
                    </a:lnT>
                    <a:lnB w="12700" cap="flat" cmpd="sng" algn="ctr">
                      <a:solidFill>
                        <a:srgbClr val="000000"/>
                      </a:solidFill>
                      <a:prstDash val="solid"/>
                      <a:round/>
                      <a:headEnd type="none" w="med" len="med"/>
                      <a:tailEnd type="none" w="med" len="med"/>
                    </a:lnB>
                  </a:tcPr>
                </a:tc>
              </a:tr>
              <a:tr h="204134">
                <a:tc>
                  <a:txBody>
                    <a:bodyPr/>
                    <a:lstStyle/>
                    <a:p>
                      <a:pPr algn="l" rtl="0" fontAlgn="ctr"/>
                      <a:r>
                        <a:rPr lang="en-US" sz="1200" b="1" i="0" u="none" strike="noStrike">
                          <a:solidFill>
                            <a:srgbClr val="000000"/>
                          </a:solidFill>
                          <a:effectLst/>
                          <a:latin typeface="Arial"/>
                        </a:rPr>
                        <a:t> </a:t>
                      </a:r>
                    </a:p>
                  </a:txBody>
                  <a:tcPr marL="7457" marR="7457" marT="7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B4B4"/>
                    </a:solidFill>
                  </a:tcPr>
                </a:tc>
                <a:tc>
                  <a:txBody>
                    <a:bodyPr/>
                    <a:lstStyle/>
                    <a:p>
                      <a:pPr algn="ctr" rtl="0" fontAlgn="ctr"/>
                      <a:r>
                        <a:rPr lang="en-US" sz="1200" b="1" i="0" u="none" strike="noStrike">
                          <a:solidFill>
                            <a:srgbClr val="000000"/>
                          </a:solidFill>
                          <a:effectLst/>
                          <a:latin typeface="Arial"/>
                        </a:rPr>
                        <a:t> </a:t>
                      </a:r>
                    </a:p>
                  </a:txBody>
                  <a:tcPr marL="7457" marR="7457" marT="7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B4B4"/>
                    </a:solidFill>
                  </a:tcPr>
                </a:tc>
                <a:tc>
                  <a:txBody>
                    <a:bodyPr/>
                    <a:lstStyle/>
                    <a:p>
                      <a:pPr algn="ctr" rtl="0" fontAlgn="ctr"/>
                      <a:r>
                        <a:rPr lang="en-US" sz="1200" b="1" i="0" u="none" strike="noStrike">
                          <a:solidFill>
                            <a:srgbClr val="000000"/>
                          </a:solidFill>
                          <a:effectLst/>
                          <a:latin typeface="Arial"/>
                        </a:rPr>
                        <a:t> </a:t>
                      </a:r>
                    </a:p>
                  </a:txBody>
                  <a:tcPr marL="7457" marR="7457" marT="7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B4B4"/>
                    </a:solidFill>
                  </a:tcPr>
                </a:tc>
              </a:tr>
              <a:tr h="400270">
                <a:tc>
                  <a:txBody>
                    <a:bodyPr/>
                    <a:lstStyle/>
                    <a:p>
                      <a:pPr algn="l" rtl="0" fontAlgn="b"/>
                      <a:r>
                        <a:rPr lang="en-US" sz="1200" b="1" i="0" u="none" strike="noStrike">
                          <a:solidFill>
                            <a:srgbClr val="000000"/>
                          </a:solidFill>
                          <a:effectLst/>
                          <a:latin typeface="Arial"/>
                        </a:rPr>
                        <a:t>Workforce Area</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a:rPr>
                        <a:t>Total Employers Served</a:t>
                      </a:r>
                    </a:p>
                  </a:txBody>
                  <a:tcPr marL="7457" marR="7457" marT="7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smtClean="0">
                          <a:solidFill>
                            <a:srgbClr val="000000"/>
                          </a:solidFill>
                          <a:effectLst/>
                          <a:latin typeface="Arial"/>
                        </a:rPr>
                        <a:t>Individuals </a:t>
                      </a:r>
                    </a:p>
                    <a:p>
                      <a:pPr algn="ctr" rtl="0" fontAlgn="ctr"/>
                      <a:r>
                        <a:rPr lang="en-US" sz="1200" b="1" i="0" u="none" strike="noStrike" dirty="0" smtClean="0">
                          <a:solidFill>
                            <a:srgbClr val="000000"/>
                          </a:solidFill>
                          <a:effectLst/>
                          <a:latin typeface="Arial"/>
                        </a:rPr>
                        <a:t>Entered Employment</a:t>
                      </a:r>
                      <a:endParaRPr lang="en-US" sz="1200" b="1" i="0" u="none" strike="noStrike" dirty="0">
                        <a:solidFill>
                          <a:srgbClr val="000000"/>
                        </a:solidFill>
                        <a:effectLst/>
                        <a:latin typeface="Arial"/>
                      </a:endParaRPr>
                    </a:p>
                  </a:txBody>
                  <a:tcPr marL="7457" marR="7457" marT="7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Berkshire</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Arial"/>
                        </a:rPr>
                        <a:t>454</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2,139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Boston</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538</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9,860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Bristol</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784</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7,265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945">
                <a:tc>
                  <a:txBody>
                    <a:bodyPr/>
                    <a:lstStyle/>
                    <a:p>
                      <a:pPr algn="l" rtl="0" fontAlgn="b"/>
                      <a:r>
                        <a:rPr lang="en-US" sz="1200" b="1" i="0" u="none" strike="noStrike" dirty="0">
                          <a:solidFill>
                            <a:srgbClr val="000000"/>
                          </a:solidFill>
                          <a:effectLst/>
                          <a:latin typeface="Arial"/>
                        </a:rPr>
                        <a:t>Brockton</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679</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3,314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Cape Cod &amp; Islands</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529</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mj-lt"/>
                        </a:rPr>
                        <a:t>1,765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dirty="0">
                          <a:solidFill>
                            <a:srgbClr val="000000"/>
                          </a:solidFill>
                          <a:effectLst/>
                          <a:latin typeface="Arial"/>
                        </a:rPr>
                        <a:t>Central Mass</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2,333</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8,243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dirty="0">
                          <a:solidFill>
                            <a:srgbClr val="000000"/>
                          </a:solidFill>
                          <a:effectLst/>
                          <a:latin typeface="Arial"/>
                        </a:rPr>
                        <a:t>Franklin Hampshire</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886</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2,529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Greater Lowell</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453</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mj-lt"/>
                        </a:rPr>
                        <a:t>4,189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Greater New Bedford</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328</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4,001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dirty="0">
                          <a:solidFill>
                            <a:srgbClr val="000000"/>
                          </a:solidFill>
                          <a:effectLst/>
                          <a:latin typeface="Arial"/>
                        </a:rPr>
                        <a:t>Hampden</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1,104</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12,050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Merrimack Valley</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922</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7,160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Metro North</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996</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9,288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dirty="0">
                          <a:solidFill>
                            <a:srgbClr val="000000"/>
                          </a:solidFill>
                          <a:effectLst/>
                          <a:latin typeface="Arial"/>
                        </a:rPr>
                        <a:t>Metro South West</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636</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6,077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North Central Mass</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698</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3,438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North Shore</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1,058</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6,503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08">
                <a:tc>
                  <a:txBody>
                    <a:bodyPr/>
                    <a:lstStyle/>
                    <a:p>
                      <a:pPr algn="l" rtl="0" fontAlgn="b"/>
                      <a:r>
                        <a:rPr lang="en-US" sz="1200" b="1" i="0" u="none" strike="noStrike">
                          <a:solidFill>
                            <a:srgbClr val="000000"/>
                          </a:solidFill>
                          <a:effectLst/>
                          <a:latin typeface="Arial"/>
                        </a:rPr>
                        <a:t>South Shore</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632</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j-lt"/>
                        </a:rPr>
                        <a:t>7,000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134">
                <a:tc>
                  <a:txBody>
                    <a:bodyPr/>
                    <a:lstStyle/>
                    <a:p>
                      <a:pPr algn="l" rtl="0" fontAlgn="b"/>
                      <a:r>
                        <a:rPr lang="en-US" sz="1200" b="1" i="0" u="none" strike="noStrike" dirty="0">
                          <a:solidFill>
                            <a:srgbClr val="000000"/>
                          </a:solidFill>
                          <a:effectLst/>
                          <a:latin typeface="Arial"/>
                        </a:rPr>
                        <a:t> </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 </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a:rPr>
                        <a:t> </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134">
                <a:tc>
                  <a:txBody>
                    <a:bodyPr/>
                    <a:lstStyle/>
                    <a:p>
                      <a:pPr algn="l" fontAlgn="b"/>
                      <a:r>
                        <a:rPr lang="en-US" sz="1200" b="1" i="0" u="none" strike="noStrike" dirty="0">
                          <a:solidFill>
                            <a:srgbClr val="000000"/>
                          </a:solidFill>
                          <a:effectLst/>
                          <a:latin typeface="Calibri"/>
                        </a:rPr>
                        <a:t>TOTAL - Statewide All Offices</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200" b="1" i="0" u="none" strike="noStrike" dirty="0">
                          <a:solidFill>
                            <a:srgbClr val="000000"/>
                          </a:solidFill>
                          <a:effectLst/>
                          <a:latin typeface="Arial"/>
                        </a:rPr>
                        <a:t>10,980</a:t>
                      </a: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200" b="1" i="0" u="none" strike="noStrike" dirty="0" smtClean="0">
                          <a:solidFill>
                            <a:srgbClr val="000000"/>
                          </a:solidFill>
                          <a:effectLst/>
                          <a:latin typeface="Arial"/>
                        </a:rPr>
                        <a:t>104,294</a:t>
                      </a:r>
                      <a:endParaRPr lang="en-US" sz="1200" b="1" i="0" u="none" strike="noStrike" dirty="0">
                        <a:solidFill>
                          <a:srgbClr val="000000"/>
                        </a:solidFill>
                        <a:effectLst/>
                        <a:latin typeface="Arial"/>
                      </a:endParaRPr>
                    </a:p>
                  </a:txBody>
                  <a:tcPr marL="7457" marR="7457" marT="74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00385235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Major Resources for </a:t>
            </a:r>
            <a:r>
              <a:rPr lang="en-US" dirty="0"/>
              <a:t>I</a:t>
            </a:r>
            <a:r>
              <a:rPr lang="en-US" dirty="0" smtClean="0"/>
              <a:t>ndividuals with </a:t>
            </a:r>
            <a:br>
              <a:rPr lang="en-US" dirty="0" smtClean="0"/>
            </a:br>
            <a:r>
              <a:rPr lang="en-US" dirty="0" smtClean="0"/>
              <a:t>Barriers to </a:t>
            </a:r>
            <a:r>
              <a:rPr lang="en-US" dirty="0"/>
              <a:t>E</a:t>
            </a:r>
            <a:r>
              <a:rPr lang="en-US" dirty="0" smtClean="0"/>
              <a:t>mployment</a:t>
            </a:r>
            <a:endParaRPr lang="en-US" dirty="0"/>
          </a:p>
        </p:txBody>
      </p:sp>
      <p:sp>
        <p:nvSpPr>
          <p:cNvPr id="6" name="Content Placeholder 5"/>
          <p:cNvSpPr>
            <a:spLocks noGrp="1"/>
          </p:cNvSpPr>
          <p:nvPr>
            <p:ph sz="half" idx="1"/>
          </p:nvPr>
        </p:nvSpPr>
        <p:spPr>
          <a:xfrm>
            <a:off x="457200" y="1295400"/>
            <a:ext cx="8077200" cy="4724400"/>
          </a:xfrm>
        </p:spPr>
        <p:txBody>
          <a:bodyPr>
            <a:normAutofit fontScale="77500" lnSpcReduction="20000"/>
          </a:bodyPr>
          <a:lstStyle/>
          <a:p>
            <a:pPr marL="0" indent="0">
              <a:buNone/>
            </a:pPr>
            <a:r>
              <a:rPr lang="en-US" dirty="0" smtClean="0"/>
              <a:t>Connections to Community-Based, Human Service &amp; Education Resources:</a:t>
            </a:r>
          </a:p>
          <a:p>
            <a:r>
              <a:rPr lang="en-US" dirty="0" smtClean="0"/>
              <a:t>Disability Employment</a:t>
            </a:r>
          </a:p>
          <a:p>
            <a:pPr lvl="1"/>
            <a:r>
              <a:rPr lang="en-US" b="0" i="1" dirty="0" smtClean="0"/>
              <a:t>Massachusetts Commission for the Blind</a:t>
            </a:r>
          </a:p>
          <a:p>
            <a:pPr lvl="1"/>
            <a:r>
              <a:rPr lang="en-US" b="0" i="1" dirty="0" smtClean="0"/>
              <a:t>Massachusetts Rehabilitation Commission</a:t>
            </a:r>
          </a:p>
          <a:p>
            <a:pPr lvl="1"/>
            <a:r>
              <a:rPr lang="en-US" b="0" i="1" dirty="0" smtClean="0"/>
              <a:t>Department of Developmental Services</a:t>
            </a:r>
          </a:p>
          <a:p>
            <a:r>
              <a:rPr lang="en-US" dirty="0"/>
              <a:t>Veterans Training and Job </a:t>
            </a:r>
            <a:r>
              <a:rPr lang="en-US" dirty="0" smtClean="0"/>
              <a:t>Placement</a:t>
            </a:r>
            <a:r>
              <a:rPr lang="en-US" b="0" dirty="0" smtClean="0"/>
              <a:t>, </a:t>
            </a:r>
            <a:r>
              <a:rPr lang="en-US" b="0" i="1" dirty="0"/>
              <a:t>Department of </a:t>
            </a:r>
            <a:r>
              <a:rPr lang="en-US" b="0" i="1" dirty="0" smtClean="0"/>
              <a:t>Veterans’ Services</a:t>
            </a:r>
            <a:endParaRPr lang="en-US" dirty="0" smtClean="0"/>
          </a:p>
          <a:p>
            <a:r>
              <a:rPr lang="en-US" dirty="0" smtClean="0"/>
              <a:t>Employment for TANF recipients</a:t>
            </a:r>
            <a:r>
              <a:rPr lang="en-US" b="0" dirty="0" smtClean="0"/>
              <a:t>, </a:t>
            </a:r>
            <a:r>
              <a:rPr lang="en-US" b="0" i="1" dirty="0" smtClean="0"/>
              <a:t>Department of Transitional Assistance</a:t>
            </a:r>
          </a:p>
          <a:p>
            <a:r>
              <a:rPr lang="en-US" dirty="0" smtClean="0"/>
              <a:t>Public Housing Authorities and low-income residents</a:t>
            </a:r>
            <a:r>
              <a:rPr lang="en-US" b="0" dirty="0" smtClean="0"/>
              <a:t>, </a:t>
            </a:r>
            <a:r>
              <a:rPr lang="en-US" b="0" i="1" dirty="0" smtClean="0"/>
              <a:t>Department of Housing and Community Development (Community Development Block Grants, etc.)</a:t>
            </a:r>
          </a:p>
          <a:p>
            <a:r>
              <a:rPr lang="en-US" dirty="0" smtClean="0"/>
              <a:t>Limited Education</a:t>
            </a:r>
            <a:r>
              <a:rPr lang="en-US" dirty="0"/>
              <a:t>/</a:t>
            </a:r>
            <a:r>
              <a:rPr lang="en-US" dirty="0" smtClean="0"/>
              <a:t> ESOL</a:t>
            </a:r>
            <a:r>
              <a:rPr lang="en-US" b="0" dirty="0" smtClean="0"/>
              <a:t>, </a:t>
            </a:r>
            <a:r>
              <a:rPr lang="en-US" b="0" i="1" dirty="0" smtClean="0"/>
              <a:t>Department of Adult and Community Learning Services, Department of Elementary and Secondary Education</a:t>
            </a:r>
          </a:p>
          <a:p>
            <a:r>
              <a:rPr lang="en-US" dirty="0" smtClean="0"/>
              <a:t>Refugees and Immigrants</a:t>
            </a:r>
            <a:r>
              <a:rPr lang="en-US" b="0" dirty="0" smtClean="0"/>
              <a:t>, </a:t>
            </a:r>
            <a:r>
              <a:rPr lang="en-US" b="0" i="1" dirty="0" smtClean="0"/>
              <a:t>Massachusetts Office of Refugees and Immigrants</a:t>
            </a:r>
          </a:p>
          <a:p>
            <a:endParaRPr lang="en-US" b="0" dirty="0" smtClean="0"/>
          </a:p>
          <a:p>
            <a:endParaRPr lang="en-US" b="0" dirty="0"/>
          </a:p>
        </p:txBody>
      </p:sp>
    </p:spTree>
    <p:extLst>
      <p:ext uri="{BB962C8B-B14F-4D97-AF65-F5344CB8AC3E}">
        <p14:creationId xmlns:p14="http://schemas.microsoft.com/office/powerpoint/2010/main" val="39794024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pPr marL="0" indent="0" algn="ctr">
              <a:buNone/>
            </a:pPr>
            <a:r>
              <a:rPr lang="en-US" sz="6000" dirty="0" smtClean="0">
                <a:latin typeface="Calibri"/>
                <a:cs typeface="Calibri"/>
              </a:rPr>
              <a:t>Talent Pipelines and Incumbent Worker Training</a:t>
            </a:r>
            <a:endParaRPr lang="en-US" sz="6000" dirty="0">
              <a:latin typeface="Calibri"/>
              <a:cs typeface="Calibri"/>
            </a:endParaRPr>
          </a:p>
        </p:txBody>
      </p:sp>
    </p:spTree>
    <p:extLst>
      <p:ext uri="{BB962C8B-B14F-4D97-AF65-F5344CB8AC3E}">
        <p14:creationId xmlns:p14="http://schemas.microsoft.com/office/powerpoint/2010/main" val="39261038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Training Fund</a:t>
            </a:r>
            <a:endParaRPr lang="en-US" dirty="0"/>
          </a:p>
        </p:txBody>
      </p:sp>
      <p:sp>
        <p:nvSpPr>
          <p:cNvPr id="3" name="Content Placeholder 2"/>
          <p:cNvSpPr>
            <a:spLocks noGrp="1"/>
          </p:cNvSpPr>
          <p:nvPr>
            <p:ph idx="1"/>
          </p:nvPr>
        </p:nvSpPr>
        <p:spPr>
          <a:xfrm>
            <a:off x="533400" y="1524000"/>
            <a:ext cx="8077200" cy="4461641"/>
          </a:xfrm>
        </p:spPr>
        <p:txBody>
          <a:bodyPr>
            <a:normAutofit/>
          </a:bodyPr>
          <a:lstStyle/>
          <a:p>
            <a:pPr marL="0" indent="0">
              <a:buNone/>
            </a:pPr>
            <a:r>
              <a:rPr lang="en-US" dirty="0" smtClean="0"/>
              <a:t>Upgrade workers within companies to improve productivity and results:</a:t>
            </a:r>
          </a:p>
          <a:p>
            <a:r>
              <a:rPr lang="en-US" dirty="0" smtClean="0"/>
              <a:t>General Program - </a:t>
            </a:r>
            <a:r>
              <a:rPr lang="en-US" b="0" dirty="0" smtClean="0"/>
              <a:t>$250,000 to eligible businesses for grants of up to two years to train incumbent workers</a:t>
            </a:r>
          </a:p>
          <a:p>
            <a:r>
              <a:rPr lang="en-US" dirty="0" smtClean="0"/>
              <a:t>Express Program – </a:t>
            </a:r>
            <a:r>
              <a:rPr lang="en-US" b="0" dirty="0" smtClean="0"/>
              <a:t>50% reimbursement for training employee at small business</a:t>
            </a:r>
          </a:p>
          <a:p>
            <a:r>
              <a:rPr lang="en-US" dirty="0" smtClean="0"/>
              <a:t>Employment Incentive Pilot - </a:t>
            </a:r>
            <a:r>
              <a:rPr lang="en-US" b="0" dirty="0" smtClean="0"/>
              <a:t>$5,000 payment to business that retains individual with disability for 4 months</a:t>
            </a:r>
          </a:p>
          <a:p>
            <a:r>
              <a:rPr lang="en-US" dirty="0" smtClean="0"/>
              <a:t>Regional Training Capacity Pilot – </a:t>
            </a:r>
            <a:r>
              <a:rPr lang="en-US" b="0" dirty="0" smtClean="0"/>
              <a:t>grants to 10 training vendors to provide recurring training in high demand areas</a:t>
            </a:r>
            <a:endParaRPr lang="en-US" b="0" dirty="0"/>
          </a:p>
        </p:txBody>
      </p:sp>
    </p:spTree>
    <p:extLst>
      <p:ext uri="{BB962C8B-B14F-4D97-AF65-F5344CB8AC3E}">
        <p14:creationId xmlns:p14="http://schemas.microsoft.com/office/powerpoint/2010/main" val="177691120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Workforce Training Fund – Train from Within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94091903"/>
              </p:ext>
            </p:extLst>
          </p:nvPr>
        </p:nvGraphicFramePr>
        <p:xfrm>
          <a:off x="3352800" y="1066802"/>
          <a:ext cx="5181600" cy="5105401"/>
        </p:xfrm>
        <a:graphic>
          <a:graphicData uri="http://schemas.openxmlformats.org/drawingml/2006/table">
            <a:tbl>
              <a:tblPr firstRow="1" firstCol="1" bandRow="1"/>
              <a:tblGrid>
                <a:gridCol w="3244051"/>
                <a:gridCol w="1937549"/>
              </a:tblGrid>
              <a:tr h="880750">
                <a:tc gridSpan="2">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Calibri"/>
                        </a:rPr>
                        <a:t>Workforce Training Fund General Program:</a:t>
                      </a:r>
                      <a:br>
                        <a:rPr lang="en-US" sz="1400" b="1" dirty="0">
                          <a:solidFill>
                            <a:srgbClr val="000000"/>
                          </a:solidFill>
                          <a:effectLst/>
                          <a:latin typeface="Calibri"/>
                          <a:ea typeface="Times New Roman"/>
                          <a:cs typeface="Calibri"/>
                        </a:rPr>
                      </a:br>
                      <a:r>
                        <a:rPr lang="en-US" sz="1400" b="1" dirty="0">
                          <a:solidFill>
                            <a:srgbClr val="000000"/>
                          </a:solidFill>
                          <a:effectLst/>
                          <a:latin typeface="Calibri"/>
                          <a:ea typeface="Times New Roman"/>
                          <a:cs typeface="Calibri"/>
                        </a:rPr>
                        <a:t>Grant Total Awarded by Industry FY14</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4F81BD"/>
                      </a:solidFill>
                      <a:prstDash val="solid"/>
                      <a:round/>
                      <a:headEnd type="none" w="med" len="med"/>
                      <a:tailEnd type="none" w="med" len="med"/>
                    </a:lnB>
                  </a:tcPr>
                </a:tc>
                <a:tc hMerge="1">
                  <a:txBody>
                    <a:bodyPr/>
                    <a:lstStyle/>
                    <a:p>
                      <a:endParaRPr lang="en-US"/>
                    </a:p>
                  </a:txBody>
                  <a:tcPr/>
                </a:tc>
              </a:tr>
              <a:tr h="248509">
                <a:tc>
                  <a:txBody>
                    <a:bodyPr/>
                    <a:lstStyle/>
                    <a:p>
                      <a:pPr marL="0" marR="0" algn="r">
                        <a:lnSpc>
                          <a:spcPct val="115000"/>
                        </a:lnSpc>
                        <a:spcBef>
                          <a:spcPts val="0"/>
                        </a:spcBef>
                        <a:spcAft>
                          <a:spcPts val="0"/>
                        </a:spcAft>
                      </a:pPr>
                      <a:r>
                        <a:rPr lang="en-US" sz="1400" b="1">
                          <a:solidFill>
                            <a:srgbClr val="366092"/>
                          </a:solidFill>
                          <a:effectLst/>
                          <a:latin typeface="Calibri"/>
                          <a:ea typeface="Times New Roman"/>
                          <a:cs typeface="Calibri"/>
                        </a:rPr>
                        <a:t>Industry</a:t>
                      </a:r>
                      <a:endParaRPr lang="en-US" sz="1400">
                        <a:effectLst/>
                        <a:latin typeface="Calibri"/>
                        <a:ea typeface="Calibri"/>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a:solidFill>
                            <a:srgbClr val="366092"/>
                          </a:solidFill>
                          <a:effectLst/>
                          <a:latin typeface="Calibri"/>
                          <a:ea typeface="Times New Roman"/>
                          <a:cs typeface="Calibri"/>
                        </a:rPr>
                        <a:t>        FY14 Sum of Award</a:t>
                      </a:r>
                      <a:endParaRPr lang="en-US" sz="1400">
                        <a:effectLst/>
                        <a:latin typeface="Calibri"/>
                        <a:ea typeface="Calibri"/>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Accommodation and Food Services</a:t>
                      </a:r>
                      <a:endParaRPr lang="en-US" sz="1400">
                        <a:effectLst/>
                        <a:latin typeface="Calibri"/>
                        <a:ea typeface="Calibri"/>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CE6F1"/>
                    </a:solidFill>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$ 529,635 </a:t>
                      </a:r>
                      <a:endParaRPr lang="en-US" sz="1400">
                        <a:effectLst/>
                        <a:latin typeface="Calibri"/>
                        <a:ea typeface="Calibri"/>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CE6F1"/>
                    </a:solidFill>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Arts, Entertainment, and Recreation</a:t>
                      </a:r>
                      <a:endParaRPr lang="en-US" sz="14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$ 65,500 </a:t>
                      </a:r>
                      <a:endParaRPr lang="en-US" sz="1400">
                        <a:effectLst/>
                        <a:latin typeface="Calibri"/>
                        <a:ea typeface="Calibri"/>
                        <a:cs typeface="Times New Roman"/>
                      </a:endParaRPr>
                    </a:p>
                  </a:txBody>
                  <a:tcPr marL="68580" marR="68580" marT="0" marB="0" anchor="b">
                    <a:lnL>
                      <a:noFill/>
                    </a:lnL>
                    <a:lnR>
                      <a:noFill/>
                    </a:lnR>
                    <a:lnT>
                      <a:noFill/>
                    </a:lnT>
                    <a:lnB>
                      <a:noFill/>
                    </a:lnB>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Construction</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$ 264,678 </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Finance and Insurance</a:t>
                      </a:r>
                      <a:endParaRPr lang="en-US" sz="14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$ 990,660 </a:t>
                      </a:r>
                      <a:endParaRPr lang="en-US" sz="1400">
                        <a:effectLst/>
                        <a:latin typeface="Calibri"/>
                        <a:ea typeface="Calibri"/>
                        <a:cs typeface="Times New Roman"/>
                      </a:endParaRPr>
                    </a:p>
                  </a:txBody>
                  <a:tcPr marL="68580" marR="68580" marT="0" marB="0" anchor="b">
                    <a:lnL>
                      <a:noFill/>
                    </a:lnL>
                    <a:lnR>
                      <a:noFill/>
                    </a:lnR>
                    <a:lnT>
                      <a:noFill/>
                    </a:lnT>
                    <a:lnB>
                      <a:noFill/>
                    </a:lnB>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Health Care and Social Assistance</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$ 766,374 </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Information</a:t>
                      </a:r>
                      <a:endParaRPr lang="en-US" sz="14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$ 278,870 </a:t>
                      </a:r>
                      <a:endParaRPr lang="en-US" sz="1400">
                        <a:effectLst/>
                        <a:latin typeface="Calibri"/>
                        <a:ea typeface="Calibri"/>
                        <a:cs typeface="Times New Roman"/>
                      </a:endParaRPr>
                    </a:p>
                  </a:txBody>
                  <a:tcPr marL="68580" marR="68580" marT="0" marB="0" anchor="b">
                    <a:lnL>
                      <a:noFill/>
                    </a:lnL>
                    <a:lnR>
                      <a:noFill/>
                    </a:lnR>
                    <a:lnT>
                      <a:noFill/>
                    </a:lnT>
                    <a:lnB>
                      <a:noFill/>
                    </a:lnB>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Manufacturing</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$ 8,234,314 </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r>
              <a:tr h="497017">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Other Services (except Public Administration)</a:t>
                      </a:r>
                      <a:endParaRPr lang="en-US" sz="14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$ 595,074 </a:t>
                      </a:r>
                      <a:endParaRPr lang="en-US" sz="1400">
                        <a:effectLst/>
                        <a:latin typeface="Calibri"/>
                        <a:ea typeface="Calibri"/>
                        <a:cs typeface="Times New Roman"/>
                      </a:endParaRPr>
                    </a:p>
                  </a:txBody>
                  <a:tcPr marL="68580" marR="68580" marT="0" marB="0" anchor="b">
                    <a:lnL>
                      <a:noFill/>
                    </a:lnL>
                    <a:lnR>
                      <a:noFill/>
                    </a:lnR>
                    <a:lnT>
                      <a:noFill/>
                    </a:lnT>
                    <a:lnB>
                      <a:noFill/>
                    </a:lnB>
                  </a:tcPr>
                </a:tc>
              </a:tr>
              <a:tr h="497017">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Professional, Scientific, and Technical Services</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$ 640,834 </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Real Estate and Rental and Leasing</a:t>
                      </a:r>
                      <a:endParaRPr lang="en-US" sz="14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$ 204,565 </a:t>
                      </a:r>
                      <a:endParaRPr lang="en-US" sz="1400">
                        <a:effectLst/>
                        <a:latin typeface="Calibri"/>
                        <a:ea typeface="Calibri"/>
                        <a:cs typeface="Times New Roman"/>
                      </a:endParaRPr>
                    </a:p>
                  </a:txBody>
                  <a:tcPr marL="68580" marR="68580" marT="0" marB="0" anchor="b">
                    <a:lnL>
                      <a:noFill/>
                    </a:lnL>
                    <a:lnR>
                      <a:noFill/>
                    </a:lnR>
                    <a:lnT>
                      <a:noFill/>
                    </a:lnT>
                    <a:lnB>
                      <a:noFill/>
                    </a:lnB>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Retail Trade</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$ 149,392 </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Transportation and Warehousing</a:t>
                      </a:r>
                      <a:endParaRPr lang="en-US" sz="14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$ 102,736 </a:t>
                      </a:r>
                      <a:endParaRPr lang="en-US" sz="1400">
                        <a:effectLst/>
                        <a:latin typeface="Calibri"/>
                        <a:ea typeface="Calibri"/>
                        <a:cs typeface="Times New Roman"/>
                      </a:endParaRPr>
                    </a:p>
                  </a:txBody>
                  <a:tcPr marL="68580" marR="68580" marT="0" marB="0" anchor="b">
                    <a:lnL>
                      <a:noFill/>
                    </a:lnL>
                    <a:lnR>
                      <a:noFill/>
                    </a:lnR>
                    <a:lnT>
                      <a:noFill/>
                    </a:lnT>
                    <a:lnB>
                      <a:noFill/>
                    </a:lnB>
                  </a:tcPr>
                </a:tc>
              </a:tr>
              <a:tr h="248509">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Wholesale Trade</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c>
                  <a:txBody>
                    <a:bodyPr/>
                    <a:lstStyle/>
                    <a:p>
                      <a:pPr marL="0" marR="0" algn="r">
                        <a:lnSpc>
                          <a:spcPct val="115000"/>
                        </a:lnSpc>
                        <a:spcBef>
                          <a:spcPts val="0"/>
                        </a:spcBef>
                        <a:spcAft>
                          <a:spcPts val="0"/>
                        </a:spcAft>
                      </a:pPr>
                      <a:r>
                        <a:rPr lang="en-US" sz="1400">
                          <a:solidFill>
                            <a:srgbClr val="366092"/>
                          </a:solidFill>
                          <a:effectLst/>
                          <a:latin typeface="Calibri"/>
                          <a:ea typeface="Times New Roman"/>
                          <a:cs typeface="Calibri"/>
                        </a:rPr>
                        <a:t> $ 618,655 </a:t>
                      </a:r>
                      <a:endParaRPr lang="en-US" sz="1400">
                        <a:effectLst/>
                        <a:latin typeface="Calibri"/>
                        <a:ea typeface="Calibri"/>
                        <a:cs typeface="Times New Roman"/>
                      </a:endParaRPr>
                    </a:p>
                  </a:txBody>
                  <a:tcPr marL="68580" marR="68580" marT="0" marB="0" anchor="b">
                    <a:lnL>
                      <a:noFill/>
                    </a:lnL>
                    <a:lnR>
                      <a:noFill/>
                    </a:lnR>
                    <a:lnT>
                      <a:noFill/>
                    </a:lnT>
                    <a:lnB>
                      <a:noFill/>
                    </a:lnB>
                    <a:solidFill>
                      <a:srgbClr val="DCE6F1"/>
                    </a:solidFill>
                  </a:tcPr>
                </a:tc>
              </a:tr>
              <a:tr h="248509">
                <a:tc>
                  <a:txBody>
                    <a:bodyPr/>
                    <a:lstStyle/>
                    <a:p>
                      <a:pPr marL="0" marR="0" algn="r">
                        <a:lnSpc>
                          <a:spcPct val="115000"/>
                        </a:lnSpc>
                        <a:spcBef>
                          <a:spcPts val="0"/>
                        </a:spcBef>
                        <a:spcAft>
                          <a:spcPts val="0"/>
                        </a:spcAft>
                      </a:pPr>
                      <a:r>
                        <a:rPr lang="en-US" sz="1400" b="1">
                          <a:solidFill>
                            <a:srgbClr val="366092"/>
                          </a:solidFill>
                          <a:effectLst/>
                          <a:latin typeface="Calibri"/>
                          <a:ea typeface="Times New Roman"/>
                          <a:cs typeface="Calibri"/>
                        </a:rPr>
                        <a:t>Grand Total</a:t>
                      </a:r>
                      <a:endParaRPr lang="en-US" sz="1400">
                        <a:effectLst/>
                        <a:latin typeface="Calibri"/>
                        <a:ea typeface="Calibri"/>
                        <a:cs typeface="Times New Roman"/>
                      </a:endParaRPr>
                    </a:p>
                  </a:txBody>
                  <a:tcPr marL="68580" marR="68580" marT="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rgbClr val="366092"/>
                          </a:solidFill>
                          <a:effectLst/>
                          <a:latin typeface="Calibri"/>
                          <a:ea typeface="Times New Roman"/>
                          <a:cs typeface="Calibri"/>
                        </a:rPr>
                        <a:t> $ 13,441,287 </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7" name="Rectangle 6"/>
          <p:cNvSpPr/>
          <p:nvPr/>
        </p:nvSpPr>
        <p:spPr>
          <a:xfrm>
            <a:off x="381000" y="1143000"/>
            <a:ext cx="2438400" cy="4401205"/>
          </a:xfrm>
          <a:prstGeom prst="rect">
            <a:avLst/>
          </a:prstGeom>
        </p:spPr>
        <p:txBody>
          <a:bodyPr wrap="square">
            <a:spAutoFit/>
          </a:bodyPr>
          <a:lstStyle/>
          <a:p>
            <a:r>
              <a:rPr lang="en-US" sz="1400" dirty="0">
                <a:latin typeface="Calibri" pitchFamily="34" charset="0"/>
                <a:cs typeface="Calibri" pitchFamily="34" charset="0"/>
              </a:rPr>
              <a:t>This program works to close skill gaps in our state economy by providing grants to companies that support education and training activities for existing employees to improve their skills sets and the company’s ability to compete in the global marketplace.  </a:t>
            </a:r>
            <a:endParaRPr lang="en-US" sz="1400" dirty="0" smtClean="0">
              <a:latin typeface="Calibri" pitchFamily="34" charset="0"/>
              <a:cs typeface="Calibri" pitchFamily="34" charset="0"/>
            </a:endParaRPr>
          </a:p>
          <a:p>
            <a:endParaRPr lang="en-US" sz="1400" b="1" dirty="0">
              <a:latin typeface="Calibri" pitchFamily="34" charset="0"/>
              <a:cs typeface="Calibri" pitchFamily="34" charset="0"/>
            </a:endParaRPr>
          </a:p>
          <a:p>
            <a:r>
              <a:rPr lang="en-US" sz="1400" b="1" dirty="0" smtClean="0">
                <a:latin typeface="Calibri" pitchFamily="34" charset="0"/>
                <a:cs typeface="Calibri" pitchFamily="34" charset="0"/>
              </a:rPr>
              <a:t>Since </a:t>
            </a:r>
            <a:r>
              <a:rPr lang="en-US" sz="1400" b="1" dirty="0">
                <a:latin typeface="Calibri" pitchFamily="34" charset="0"/>
                <a:cs typeface="Calibri" pitchFamily="34" charset="0"/>
              </a:rPr>
              <a:t>January </a:t>
            </a:r>
            <a:r>
              <a:rPr lang="en-US" sz="1400" b="1" dirty="0" smtClean="0">
                <a:latin typeface="Calibri" pitchFamily="34" charset="0"/>
                <a:cs typeface="Calibri" pitchFamily="34" charset="0"/>
              </a:rPr>
              <a:t>2007:</a:t>
            </a:r>
          </a:p>
          <a:p>
            <a:pPr marL="171450" indent="-171450">
              <a:buFont typeface="Arial" pitchFamily="34" charset="0"/>
              <a:buChar char="•"/>
            </a:pPr>
            <a:r>
              <a:rPr lang="en-US" sz="1400" b="1" dirty="0" smtClean="0">
                <a:latin typeface="Calibri" pitchFamily="34" charset="0"/>
                <a:cs typeface="Calibri" pitchFamily="34" charset="0"/>
              </a:rPr>
              <a:t>$</a:t>
            </a:r>
            <a:r>
              <a:rPr lang="en-US" sz="1400" b="1" dirty="0">
                <a:latin typeface="Calibri" pitchFamily="34" charset="0"/>
                <a:cs typeface="Calibri" pitchFamily="34" charset="0"/>
              </a:rPr>
              <a:t>86.8 million has been awarded through the Workforce Training Fund in General Program Training Grants </a:t>
            </a:r>
          </a:p>
          <a:p>
            <a:pPr marL="171450" indent="-171450">
              <a:buFont typeface="Arial" pitchFamily="34" charset="0"/>
              <a:buChar char="•"/>
            </a:pPr>
            <a:r>
              <a:rPr lang="en-US" sz="1400" b="1" dirty="0" smtClean="0">
                <a:latin typeface="Calibri" pitchFamily="34" charset="0"/>
                <a:cs typeface="Calibri" pitchFamily="34" charset="0"/>
              </a:rPr>
              <a:t>1,126 projects</a:t>
            </a:r>
          </a:p>
          <a:p>
            <a:pPr marL="171450" indent="-171450">
              <a:buFont typeface="Arial" pitchFamily="34" charset="0"/>
              <a:buChar char="•"/>
            </a:pPr>
            <a:r>
              <a:rPr lang="en-US" sz="1400" b="1" dirty="0" smtClean="0">
                <a:latin typeface="Calibri" pitchFamily="34" charset="0"/>
                <a:cs typeface="Calibri" pitchFamily="34" charset="0"/>
              </a:rPr>
              <a:t>1,187 businesses</a:t>
            </a:r>
          </a:p>
          <a:p>
            <a:pPr marL="171450" indent="-171450">
              <a:buFont typeface="Arial" pitchFamily="34" charset="0"/>
              <a:buChar char="•"/>
            </a:pPr>
            <a:r>
              <a:rPr lang="en-US" sz="1400" b="1" dirty="0" smtClean="0">
                <a:latin typeface="Calibri" pitchFamily="34" charset="0"/>
                <a:cs typeface="Calibri" pitchFamily="34" charset="0"/>
              </a:rPr>
              <a:t>105,584 workers</a:t>
            </a: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17810843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EOLWD State-Regional Workforce System</a:t>
            </a:r>
            <a:endParaRPr lang="en-US" dirty="0"/>
          </a:p>
        </p:txBody>
      </p:sp>
      <p:sp>
        <p:nvSpPr>
          <p:cNvPr id="4" name="TextBox 3"/>
          <p:cNvSpPr txBox="1"/>
          <p:nvPr/>
        </p:nvSpPr>
        <p:spPr>
          <a:xfrm>
            <a:off x="533400" y="1219200"/>
            <a:ext cx="8153400" cy="5016758"/>
          </a:xfrm>
          <a:prstGeom prst="rect">
            <a:avLst/>
          </a:prstGeom>
        </p:spPr>
        <p:txBody>
          <a:bodyPr wrap="square" rtlCol="0">
            <a:spAutoFit/>
          </a:bodyPr>
          <a:lstStyle/>
          <a:p>
            <a:r>
              <a:rPr lang="en-US" sz="2000" dirty="0" smtClean="0">
                <a:solidFill>
                  <a:srgbClr val="000000"/>
                </a:solidFill>
                <a:latin typeface="Calibri" panose="020F0502020204030204" pitchFamily="34" charset="0"/>
              </a:rPr>
              <a:t>The front door for job seekers is the One-Stop Career Center system statewide.  The system is governed and operated by:</a:t>
            </a:r>
          </a:p>
          <a:p>
            <a:endParaRPr lang="en-US" sz="2000" dirty="0" smtClean="0">
              <a:solidFill>
                <a:srgbClr val="000000"/>
              </a:solidFill>
              <a:latin typeface="Calibri" panose="020F0502020204030204" pitchFamily="34" charset="0"/>
            </a:endParaRPr>
          </a:p>
          <a:p>
            <a:pPr marL="285750" indent="-285750">
              <a:buFont typeface="Wingdings" panose="05000000000000000000" pitchFamily="2" charset="2"/>
              <a:buChar char="§"/>
            </a:pPr>
            <a:r>
              <a:rPr lang="en-US" sz="2000" dirty="0" smtClean="0">
                <a:solidFill>
                  <a:srgbClr val="000000"/>
                </a:solidFill>
                <a:latin typeface="Calibri" panose="020F0502020204030204" pitchFamily="34" charset="0"/>
              </a:rPr>
              <a:t>EOLWD – DCS state oversight</a:t>
            </a:r>
          </a:p>
          <a:p>
            <a:pPr marL="285750" indent="-285750">
              <a:buFont typeface="Wingdings" panose="05000000000000000000" pitchFamily="2" charset="2"/>
              <a:buChar char="§"/>
            </a:pPr>
            <a:endParaRPr lang="en-US" sz="2000" dirty="0" smtClean="0">
              <a:solidFill>
                <a:srgbClr val="000000"/>
              </a:solidFill>
              <a:latin typeface="Calibri" panose="020F0502020204030204" pitchFamily="34" charset="0"/>
            </a:endParaRPr>
          </a:p>
          <a:p>
            <a:pPr marL="285750" indent="-285750">
              <a:buFont typeface="Wingdings" panose="05000000000000000000" pitchFamily="2" charset="2"/>
              <a:buChar char="§"/>
            </a:pPr>
            <a:r>
              <a:rPr lang="en-US" sz="2000" dirty="0" smtClean="0">
                <a:solidFill>
                  <a:srgbClr val="000000"/>
                </a:solidFill>
                <a:latin typeface="Calibri" panose="020F0502020204030204" pitchFamily="34" charset="0"/>
              </a:rPr>
              <a:t>16 Workforce Investment Boards -  51%+ business members</a:t>
            </a:r>
          </a:p>
          <a:p>
            <a:pPr marL="742950" lvl="1" indent="-285750">
              <a:buFont typeface="Arial" pitchFamily="34" charset="0"/>
              <a:buChar char="•"/>
            </a:pPr>
            <a:r>
              <a:rPr lang="en-US" sz="2000" dirty="0" smtClean="0">
                <a:solidFill>
                  <a:srgbClr val="000000"/>
                </a:solidFill>
                <a:latin typeface="Calibri" panose="020F0502020204030204" pitchFamily="34" charset="0"/>
              </a:rPr>
              <a:t>Map out labor market need for region</a:t>
            </a:r>
          </a:p>
          <a:p>
            <a:pPr marL="742950" lvl="1" indent="-285750">
              <a:buFont typeface="Arial" pitchFamily="34" charset="0"/>
              <a:buChar char="•"/>
            </a:pPr>
            <a:r>
              <a:rPr lang="en-US" sz="2000" dirty="0" smtClean="0">
                <a:solidFill>
                  <a:srgbClr val="000000"/>
                </a:solidFill>
                <a:latin typeface="Calibri" panose="020F0502020204030204" pitchFamily="34" charset="0"/>
              </a:rPr>
              <a:t>Organize businesses with workforce needs</a:t>
            </a:r>
          </a:p>
          <a:p>
            <a:pPr marL="742950" lvl="1" indent="-285750">
              <a:buFont typeface="Arial" pitchFamily="34" charset="0"/>
              <a:buChar char="•"/>
            </a:pPr>
            <a:r>
              <a:rPr lang="en-US" sz="2000" dirty="0" smtClean="0">
                <a:solidFill>
                  <a:srgbClr val="000000"/>
                </a:solidFill>
                <a:latin typeface="Calibri" panose="020F0502020204030204" pitchFamily="34" charset="0"/>
              </a:rPr>
              <a:t>Set policy and performance goals for services in region</a:t>
            </a:r>
          </a:p>
          <a:p>
            <a:pPr marL="742950" lvl="1" indent="-285750">
              <a:buFont typeface="Arial" pitchFamily="34" charset="0"/>
              <a:buChar char="•"/>
            </a:pPr>
            <a:r>
              <a:rPr lang="en-US" sz="2000" dirty="0" smtClean="0">
                <a:solidFill>
                  <a:srgbClr val="000000"/>
                </a:solidFill>
                <a:latin typeface="Calibri" panose="020F0502020204030204" pitchFamily="34" charset="0"/>
              </a:rPr>
              <a:t>Ensure Career Center accountability</a:t>
            </a:r>
          </a:p>
          <a:p>
            <a:pPr marL="742950" lvl="1" indent="-285750">
              <a:buFont typeface="Arial" pitchFamily="34" charset="0"/>
              <a:buChar char="•"/>
            </a:pPr>
            <a:endParaRPr lang="en-US" sz="2000" dirty="0" smtClean="0">
              <a:solidFill>
                <a:srgbClr val="000000"/>
              </a:solidFill>
              <a:latin typeface="Calibri" panose="020F0502020204030204" pitchFamily="34" charset="0"/>
            </a:endParaRPr>
          </a:p>
          <a:p>
            <a:pPr marL="285750" indent="-285750">
              <a:buFont typeface="Wingdings" panose="05000000000000000000" pitchFamily="2" charset="2"/>
              <a:buChar char="§"/>
            </a:pPr>
            <a:r>
              <a:rPr lang="en-US" sz="2000" dirty="0" smtClean="0">
                <a:solidFill>
                  <a:srgbClr val="000000"/>
                </a:solidFill>
                <a:latin typeface="Calibri" panose="020F0502020204030204" pitchFamily="34" charset="0"/>
              </a:rPr>
              <a:t>32  MA One Stop Career Centers</a:t>
            </a:r>
          </a:p>
          <a:p>
            <a:pPr marL="742950" lvl="1" indent="-285750">
              <a:buFont typeface="Wingdings" panose="05000000000000000000" pitchFamily="2" charset="2"/>
              <a:buChar char="§"/>
            </a:pPr>
            <a:r>
              <a:rPr lang="en-US" sz="2000" dirty="0" smtClean="0">
                <a:solidFill>
                  <a:srgbClr val="000000"/>
                </a:solidFill>
                <a:latin typeface="Calibri" panose="020F0502020204030204" pitchFamily="34" charset="0"/>
              </a:rPr>
              <a:t>Provide services to job seekers and employers in the region</a:t>
            </a:r>
          </a:p>
          <a:p>
            <a:endParaRPr lang="en-US" sz="2000" b="1" dirty="0" smtClean="0">
              <a:solidFill>
                <a:srgbClr val="000000"/>
              </a:solidFill>
              <a:latin typeface="Calibri" panose="020F0502020204030204" pitchFamily="34" charset="0"/>
            </a:endParaRPr>
          </a:p>
          <a:p>
            <a:r>
              <a:rPr lang="en-US" sz="2000" b="1" dirty="0" smtClean="0">
                <a:solidFill>
                  <a:srgbClr val="000000"/>
                </a:solidFill>
                <a:latin typeface="Calibri" panose="020F0502020204030204" pitchFamily="34" charset="0"/>
              </a:rPr>
              <a:t>Customers: </a:t>
            </a:r>
            <a:r>
              <a:rPr lang="en-US" sz="2000" dirty="0" smtClean="0">
                <a:solidFill>
                  <a:srgbClr val="000000"/>
                </a:solidFill>
                <a:latin typeface="Calibri" panose="020F0502020204030204" pitchFamily="34" charset="0"/>
              </a:rPr>
              <a:t>On Average, 10,000+ businesses and 160,000+ job seekers work with One-Stop Career Centers</a:t>
            </a:r>
          </a:p>
        </p:txBody>
      </p:sp>
      <p:sp>
        <p:nvSpPr>
          <p:cNvPr id="6" name="TextBox 5"/>
          <p:cNvSpPr txBox="1"/>
          <p:nvPr/>
        </p:nvSpPr>
        <p:spPr>
          <a:xfrm>
            <a:off x="19050" y="6610350"/>
            <a:ext cx="2819400" cy="230832"/>
          </a:xfrm>
          <a:prstGeom prst="rect">
            <a:avLst/>
          </a:prstGeom>
          <a:noFill/>
        </p:spPr>
        <p:txBody>
          <a:bodyPr wrap="square" rtlCol="0">
            <a:spAutoFit/>
          </a:bodyPr>
          <a:lstStyle/>
          <a:p>
            <a:r>
              <a:rPr lang="en-US" sz="900" b="1" dirty="0">
                <a:latin typeface="Calibri" panose="020F0502020204030204" pitchFamily="34" charset="0"/>
              </a:rPr>
              <a:t>Draft for Policy Development Purposes Only</a:t>
            </a:r>
          </a:p>
        </p:txBody>
      </p:sp>
    </p:spTree>
    <p:extLst>
      <p:ext uri="{BB962C8B-B14F-4D97-AF65-F5344CB8AC3E}">
        <p14:creationId xmlns:p14="http://schemas.microsoft.com/office/powerpoint/2010/main" val="33967252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Training Unemployed for Jobs in Demand</a:t>
            </a:r>
          </a:p>
        </p:txBody>
      </p:sp>
      <p:sp>
        <p:nvSpPr>
          <p:cNvPr id="3" name="Content Placeholder 2"/>
          <p:cNvSpPr>
            <a:spLocks noGrp="1"/>
          </p:cNvSpPr>
          <p:nvPr>
            <p:ph idx="1"/>
          </p:nvPr>
        </p:nvSpPr>
        <p:spPr/>
        <p:txBody>
          <a:bodyPr/>
          <a:lstStyle/>
          <a:p>
            <a:r>
              <a:rPr lang="en-US" dirty="0"/>
              <a:t>Workforce Competitiveness Trust Fund supports regional partnerships of employers, education and workforce organizations to train unemployed for jobs in demand</a:t>
            </a:r>
          </a:p>
          <a:p>
            <a:r>
              <a:rPr lang="en-US" dirty="0"/>
              <a:t>Employment for Special Target Populations – 7 projects training individuals with disabilities and 7 projects training individuals who are homeless</a:t>
            </a:r>
          </a:p>
          <a:p>
            <a:endParaRPr lang="en-US" dirty="0"/>
          </a:p>
        </p:txBody>
      </p:sp>
    </p:spTree>
    <p:extLst>
      <p:ext uri="{BB962C8B-B14F-4D97-AF65-F5344CB8AC3E}">
        <p14:creationId xmlns:p14="http://schemas.microsoft.com/office/powerpoint/2010/main" val="30894758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Workforce Competitiveness Trust Fund: Programs</a:t>
            </a:r>
          </a:p>
        </p:txBody>
      </p:sp>
      <p:sp>
        <p:nvSpPr>
          <p:cNvPr id="3" name="Content Placeholder 2"/>
          <p:cNvSpPr>
            <a:spLocks noGrp="1"/>
          </p:cNvSpPr>
          <p:nvPr>
            <p:ph idx="1"/>
          </p:nvPr>
        </p:nvSpPr>
        <p:spPr/>
        <p:txBody>
          <a:bodyPr>
            <a:normAutofit/>
          </a:bodyPr>
          <a:lstStyle/>
          <a:p>
            <a:r>
              <a:rPr lang="en-US" dirty="0"/>
              <a:t>15 active partnerships training unemployed and underemployed for jobs in advanced manufacturing, health care, construction, energy efficiency, early childhood education, financial services and transportation</a:t>
            </a:r>
          </a:p>
          <a:p>
            <a:r>
              <a:rPr lang="en-US" dirty="0"/>
              <a:t>$5 million in Workforce Competitiveness Trust Fund (programs will end June 2016)</a:t>
            </a:r>
          </a:p>
          <a:p>
            <a:r>
              <a:rPr lang="en-US" dirty="0"/>
              <a:t>Bring together 2 or more employers, community college, career and technical high school, workforce partners </a:t>
            </a:r>
          </a:p>
          <a:p>
            <a:r>
              <a:rPr lang="en-US" dirty="0"/>
              <a:t>Leads are workforce boards, community-based organizations and municipal authorities</a:t>
            </a:r>
          </a:p>
          <a:p>
            <a:endParaRPr lang="en-US" dirty="0"/>
          </a:p>
        </p:txBody>
      </p:sp>
    </p:spTree>
    <p:extLst>
      <p:ext uri="{BB962C8B-B14F-4D97-AF65-F5344CB8AC3E}">
        <p14:creationId xmlns:p14="http://schemas.microsoft.com/office/powerpoint/2010/main" val="17915983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Oval 4"/>
          <p:cNvSpPr>
            <a:spLocks noChangeArrowheads="1"/>
          </p:cNvSpPr>
          <p:nvPr/>
        </p:nvSpPr>
        <p:spPr bwMode="auto">
          <a:xfrm>
            <a:off x="3505200" y="1154848"/>
            <a:ext cx="5280932" cy="4560152"/>
          </a:xfrm>
          <a:prstGeom prst="ellipse">
            <a:avLst/>
          </a:prstGeom>
          <a:noFill/>
          <a:ln w="9525">
            <a:solidFill>
              <a:schemeClr val="tx1"/>
            </a:solidFill>
            <a:round/>
            <a:headEnd/>
            <a:tailEnd/>
          </a:ln>
        </p:spPr>
        <p:txBody>
          <a:bodyPr wrap="none" anchor="ctr"/>
          <a:lstStyle/>
          <a:p>
            <a:endParaRPr lang="en-US" altLang="en-US" dirty="0"/>
          </a:p>
        </p:txBody>
      </p:sp>
      <p:sp>
        <p:nvSpPr>
          <p:cNvPr id="22534" name="Text Box 6"/>
          <p:cNvSpPr txBox="1">
            <a:spLocks noChangeArrowheads="1"/>
          </p:cNvSpPr>
          <p:nvPr/>
        </p:nvSpPr>
        <p:spPr bwMode="auto">
          <a:xfrm>
            <a:off x="4958783" y="1421249"/>
            <a:ext cx="2373766" cy="1061829"/>
          </a:xfrm>
          <a:prstGeom prst="rect">
            <a:avLst/>
          </a:prstGeom>
          <a:solidFill>
            <a:schemeClr val="accent1"/>
          </a:solidFill>
          <a:ln w="9525">
            <a:solidFill>
              <a:srgbClr val="000080"/>
            </a:solidFill>
            <a:miter lim="800000"/>
            <a:headEnd/>
            <a:tailEnd/>
          </a:ln>
          <a:extLst/>
        </p:spPr>
        <p:txBody>
          <a:bodyPr wrap="square">
            <a:spAutoFit/>
          </a:bodyPr>
          <a:lstStyle>
            <a:lvl1pPr eaLnBrk="0" hangingPunct="0">
              <a:defRPr>
                <a:solidFill>
                  <a:srgbClr val="0080FF"/>
                </a:solidFill>
                <a:latin typeface="Lucida Sans Unicode" pitchFamily="34" charset="0"/>
                <a:cs typeface="Arial" charset="0"/>
              </a:defRPr>
            </a:lvl1pPr>
            <a:lvl2pPr marL="742950" indent="-285750" eaLnBrk="0" hangingPunct="0">
              <a:defRPr>
                <a:solidFill>
                  <a:srgbClr val="0080FF"/>
                </a:solidFill>
                <a:latin typeface="Lucida Sans Unicode" pitchFamily="34" charset="0"/>
                <a:cs typeface="Arial" charset="0"/>
              </a:defRPr>
            </a:lvl2pPr>
            <a:lvl3pPr marL="1143000" indent="-228600" eaLnBrk="0" hangingPunct="0">
              <a:defRPr>
                <a:solidFill>
                  <a:srgbClr val="0080FF"/>
                </a:solidFill>
                <a:latin typeface="Lucida Sans Unicode" pitchFamily="34" charset="0"/>
                <a:cs typeface="Arial" charset="0"/>
              </a:defRPr>
            </a:lvl3pPr>
            <a:lvl4pPr marL="1600200" indent="-228600" eaLnBrk="0" hangingPunct="0">
              <a:defRPr>
                <a:solidFill>
                  <a:srgbClr val="0080FF"/>
                </a:solidFill>
                <a:latin typeface="Lucida Sans Unicode" pitchFamily="34" charset="0"/>
                <a:cs typeface="Arial" charset="0"/>
              </a:defRPr>
            </a:lvl4pPr>
            <a:lvl5pPr marL="2057400" indent="-228600" eaLnBrk="0" hangingPunct="0">
              <a:defRPr>
                <a:solidFill>
                  <a:srgbClr val="0080FF"/>
                </a:solidFill>
                <a:latin typeface="Lucida Sans Unicode" pitchFamily="34" charset="0"/>
                <a:cs typeface="Arial" charset="0"/>
              </a:defRPr>
            </a:lvl5pPr>
            <a:lvl6pPr marL="2514600" indent="-228600" eaLnBrk="0" fontAlgn="base" hangingPunct="0">
              <a:spcBef>
                <a:spcPct val="0"/>
              </a:spcBef>
              <a:spcAft>
                <a:spcPct val="0"/>
              </a:spcAft>
              <a:defRPr>
                <a:solidFill>
                  <a:srgbClr val="0080FF"/>
                </a:solidFill>
                <a:latin typeface="Lucida Sans Unicode" pitchFamily="34" charset="0"/>
                <a:cs typeface="Arial" charset="0"/>
              </a:defRPr>
            </a:lvl6pPr>
            <a:lvl7pPr marL="2971800" indent="-228600" eaLnBrk="0" fontAlgn="base" hangingPunct="0">
              <a:spcBef>
                <a:spcPct val="0"/>
              </a:spcBef>
              <a:spcAft>
                <a:spcPct val="0"/>
              </a:spcAft>
              <a:defRPr>
                <a:solidFill>
                  <a:srgbClr val="0080FF"/>
                </a:solidFill>
                <a:latin typeface="Lucida Sans Unicode" pitchFamily="34" charset="0"/>
                <a:cs typeface="Arial" charset="0"/>
              </a:defRPr>
            </a:lvl7pPr>
            <a:lvl8pPr marL="3429000" indent="-228600" eaLnBrk="0" fontAlgn="base" hangingPunct="0">
              <a:spcBef>
                <a:spcPct val="0"/>
              </a:spcBef>
              <a:spcAft>
                <a:spcPct val="0"/>
              </a:spcAft>
              <a:defRPr>
                <a:solidFill>
                  <a:srgbClr val="0080FF"/>
                </a:solidFill>
                <a:latin typeface="Lucida Sans Unicode" pitchFamily="34" charset="0"/>
                <a:cs typeface="Arial" charset="0"/>
              </a:defRPr>
            </a:lvl8pPr>
            <a:lvl9pPr marL="3886200" indent="-228600" eaLnBrk="0" fontAlgn="base" hangingPunct="0">
              <a:spcBef>
                <a:spcPct val="0"/>
              </a:spcBef>
              <a:spcAft>
                <a:spcPct val="0"/>
              </a:spcAft>
              <a:defRPr>
                <a:solidFill>
                  <a:srgbClr val="0080FF"/>
                </a:solidFill>
                <a:latin typeface="Lucida Sans Unicode" pitchFamily="34" charset="0"/>
                <a:cs typeface="Arial" charset="0"/>
              </a:defRPr>
            </a:lvl9pPr>
          </a:lstStyle>
          <a:p>
            <a:pPr algn="ctr" eaLnBrk="1" hangingPunct="1">
              <a:defRPr/>
            </a:pPr>
            <a:r>
              <a:rPr lang="en-US" altLang="en-US" sz="1750" b="1" dirty="0" smtClean="0">
                <a:solidFill>
                  <a:schemeClr val="tx1"/>
                </a:solidFill>
                <a:latin typeface="Calibri" panose="020F0502020204030204" pitchFamily="34" charset="0"/>
                <a:cs typeface="Calibri" panose="020F0502020204030204" pitchFamily="34" charset="0"/>
              </a:rPr>
              <a:t>One-Stop </a:t>
            </a:r>
            <a:br>
              <a:rPr lang="en-US" altLang="en-US" sz="1750" b="1" dirty="0" smtClean="0">
                <a:solidFill>
                  <a:schemeClr val="tx1"/>
                </a:solidFill>
                <a:latin typeface="Calibri" panose="020F0502020204030204" pitchFamily="34" charset="0"/>
                <a:cs typeface="Calibri" panose="020F0502020204030204" pitchFamily="34" charset="0"/>
              </a:rPr>
            </a:br>
            <a:r>
              <a:rPr lang="en-US" altLang="en-US" sz="1750" b="1" dirty="0" smtClean="0">
                <a:solidFill>
                  <a:schemeClr val="tx1"/>
                </a:solidFill>
                <a:latin typeface="Calibri" panose="020F0502020204030204" pitchFamily="34" charset="0"/>
                <a:cs typeface="Calibri" panose="020F0502020204030204" pitchFamily="34" charset="0"/>
              </a:rPr>
              <a:t>Career Center</a:t>
            </a:r>
          </a:p>
          <a:p>
            <a:pPr algn="ctr" eaLnBrk="1" hangingPunct="1">
              <a:defRPr/>
            </a:pPr>
            <a:r>
              <a:rPr lang="en-US" altLang="en-US" sz="1400" b="1" dirty="0" smtClean="0">
                <a:solidFill>
                  <a:schemeClr val="tx1"/>
                </a:solidFill>
                <a:latin typeface="Calibri" panose="020F0502020204030204" pitchFamily="34" charset="0"/>
                <a:cs typeface="Calibri" panose="020F0502020204030204" pitchFamily="34" charset="0"/>
              </a:rPr>
              <a:t>(DCS &amp; PARTNER LEAD OPERATOR) </a:t>
            </a:r>
          </a:p>
        </p:txBody>
      </p:sp>
      <p:sp>
        <p:nvSpPr>
          <p:cNvPr id="21511" name="Text Box 7"/>
          <p:cNvSpPr txBox="1">
            <a:spLocks noChangeArrowheads="1"/>
          </p:cNvSpPr>
          <p:nvPr/>
        </p:nvSpPr>
        <p:spPr bwMode="auto">
          <a:xfrm>
            <a:off x="3733800" y="3619348"/>
            <a:ext cx="1028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50000"/>
              </a:spcBef>
            </a:pPr>
            <a:r>
              <a:rPr lang="en-US" altLang="en-US" sz="1400" dirty="0">
                <a:latin typeface="Calibri" panose="020F0502020204030204" pitchFamily="34" charset="0"/>
                <a:cs typeface="Calibri" panose="020F0502020204030204" pitchFamily="34" charset="0"/>
              </a:rPr>
              <a:t>Adult Education</a:t>
            </a:r>
            <a:br>
              <a:rPr lang="en-US" altLang="en-US" sz="1400" dirty="0">
                <a:latin typeface="Calibri" panose="020F0502020204030204" pitchFamily="34" charset="0"/>
                <a:cs typeface="Calibri" panose="020F0502020204030204" pitchFamily="34" charset="0"/>
              </a:rPr>
            </a:br>
            <a:r>
              <a:rPr lang="en-US" altLang="en-US" sz="1400" dirty="0">
                <a:latin typeface="Calibri" panose="020F0502020204030204" pitchFamily="34" charset="0"/>
                <a:cs typeface="Calibri" panose="020F0502020204030204" pitchFamily="34" charset="0"/>
              </a:rPr>
              <a:t>(</a:t>
            </a:r>
            <a:r>
              <a:rPr lang="en-US" altLang="en-US" sz="1400" dirty="0" smtClean="0">
                <a:latin typeface="Calibri" panose="020F0502020204030204" pitchFamily="34" charset="0"/>
                <a:cs typeface="Calibri" panose="020F0502020204030204" pitchFamily="34" charset="0"/>
              </a:rPr>
              <a:t>ABE/ESOL)</a:t>
            </a:r>
            <a:endParaRPr lang="en-US" altLang="en-US" sz="1400" dirty="0">
              <a:latin typeface="Calibri" panose="020F0502020204030204" pitchFamily="34" charset="0"/>
              <a:cs typeface="Calibri" panose="020F0502020204030204" pitchFamily="34" charset="0"/>
            </a:endParaRPr>
          </a:p>
        </p:txBody>
      </p:sp>
      <p:sp>
        <p:nvSpPr>
          <p:cNvPr id="21512" name="Text Box 8"/>
          <p:cNvSpPr txBox="1">
            <a:spLocks noChangeArrowheads="1"/>
          </p:cNvSpPr>
          <p:nvPr/>
        </p:nvSpPr>
        <p:spPr bwMode="auto">
          <a:xfrm>
            <a:off x="4648200" y="3632538"/>
            <a:ext cx="1017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50000"/>
              </a:spcBef>
            </a:pPr>
            <a:r>
              <a:rPr lang="en-US" altLang="en-US" sz="1600" dirty="0">
                <a:latin typeface="Calibri" panose="020F0502020204030204" pitchFamily="34" charset="0"/>
                <a:cs typeface="Calibri" panose="020F0502020204030204" pitchFamily="34" charset="0"/>
              </a:rPr>
              <a:t>Higher Ed</a:t>
            </a:r>
            <a:br>
              <a:rPr lang="en-US" altLang="en-US" sz="1600" dirty="0">
                <a:latin typeface="Calibri" panose="020F0502020204030204" pitchFamily="34" charset="0"/>
                <a:cs typeface="Calibri" panose="020F0502020204030204" pitchFamily="34" charset="0"/>
              </a:rPr>
            </a:br>
            <a:r>
              <a:rPr lang="en-US" altLang="en-US" sz="1600" dirty="0" smtClean="0">
                <a:latin typeface="Calibri" panose="020F0502020204030204" pitchFamily="34" charset="0"/>
                <a:cs typeface="Calibri" panose="020F0502020204030204" pitchFamily="34" charset="0"/>
              </a:rPr>
              <a:t>Voc Ed</a:t>
            </a:r>
            <a:endParaRPr lang="en-US" altLang="en-US" sz="1600" dirty="0">
              <a:latin typeface="Calibri" panose="020F0502020204030204" pitchFamily="34" charset="0"/>
              <a:cs typeface="Calibri" panose="020F0502020204030204" pitchFamily="34" charset="0"/>
            </a:endParaRPr>
          </a:p>
        </p:txBody>
      </p:sp>
      <p:sp>
        <p:nvSpPr>
          <p:cNvPr id="21513" name="Text Box 9"/>
          <p:cNvSpPr txBox="1">
            <a:spLocks noChangeArrowheads="1"/>
          </p:cNvSpPr>
          <p:nvPr/>
        </p:nvSpPr>
        <p:spPr bwMode="auto">
          <a:xfrm>
            <a:off x="7467600" y="3478649"/>
            <a:ext cx="121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r>
              <a:rPr lang="en-US" altLang="en-US" sz="1400" dirty="0">
                <a:latin typeface="Calibri" panose="020F0502020204030204" pitchFamily="34" charset="0"/>
                <a:cs typeface="Calibri" panose="020F0502020204030204" pitchFamily="34" charset="0"/>
              </a:rPr>
              <a:t>Community </a:t>
            </a:r>
            <a:r>
              <a:rPr lang="en-US" altLang="en-US" sz="1400" dirty="0" smtClean="0">
                <a:latin typeface="Calibri" panose="020F0502020204030204" pitchFamily="34" charset="0"/>
                <a:cs typeface="Calibri" panose="020F0502020204030204" pitchFamily="34" charset="0"/>
              </a:rPr>
              <a:t>Based</a:t>
            </a:r>
          </a:p>
          <a:p>
            <a:pPr algn="ctr"/>
            <a:r>
              <a:rPr lang="en-US" altLang="en-US" sz="1400" dirty="0" smtClean="0">
                <a:latin typeface="Calibri" panose="020F0502020204030204" pitchFamily="34" charset="0"/>
                <a:cs typeface="Calibri" panose="020F0502020204030204" pitchFamily="34" charset="0"/>
              </a:rPr>
              <a:t>Organizations</a:t>
            </a:r>
            <a:endParaRPr lang="en-US" altLang="en-US" sz="1400" dirty="0">
              <a:latin typeface="Calibri" panose="020F0502020204030204" pitchFamily="34" charset="0"/>
              <a:cs typeface="Calibri" panose="020F0502020204030204" pitchFamily="34" charset="0"/>
            </a:endParaRPr>
          </a:p>
        </p:txBody>
      </p:sp>
      <p:sp>
        <p:nvSpPr>
          <p:cNvPr id="21522" name="Text Box 18"/>
          <p:cNvSpPr txBox="1">
            <a:spLocks noChangeArrowheads="1"/>
          </p:cNvSpPr>
          <p:nvPr/>
        </p:nvSpPr>
        <p:spPr bwMode="auto">
          <a:xfrm>
            <a:off x="685800" y="5884277"/>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50000"/>
              </a:spcBef>
            </a:pPr>
            <a:r>
              <a:rPr lang="en-US" altLang="en-US" sz="1200" i="1" dirty="0" smtClean="0">
                <a:latin typeface="Calibri" panose="020F0502020204030204" pitchFamily="34" charset="0"/>
                <a:cs typeface="Calibri" panose="020F0502020204030204" pitchFamily="34" charset="0"/>
              </a:rPr>
              <a:t>The 16 Workforce Investment Boards (WIB) </a:t>
            </a:r>
            <a:r>
              <a:rPr lang="en-US" altLang="en-US" sz="1200" i="1" dirty="0">
                <a:latin typeface="Calibri" panose="020F0502020204030204" pitchFamily="34" charset="0"/>
                <a:cs typeface="Calibri" panose="020F0502020204030204" pitchFamily="34" charset="0"/>
              </a:rPr>
              <a:t>charter </a:t>
            </a:r>
            <a:r>
              <a:rPr lang="en-US" altLang="en-US" sz="1200" i="1" dirty="0" smtClean="0">
                <a:latin typeface="Calibri" panose="020F0502020204030204" pitchFamily="34" charset="0"/>
                <a:cs typeface="Calibri" panose="020F0502020204030204" pitchFamily="34" charset="0"/>
              </a:rPr>
              <a:t>their respective One Stop Career Centers (OSCC) </a:t>
            </a:r>
            <a:r>
              <a:rPr lang="en-US" altLang="en-US" sz="1200" i="1" dirty="0">
                <a:latin typeface="Calibri" panose="020F0502020204030204" pitchFamily="34" charset="0"/>
                <a:cs typeface="Calibri" panose="020F0502020204030204" pitchFamily="34" charset="0"/>
              </a:rPr>
              <a:t>and build partnerships with the other entities represented in their </a:t>
            </a:r>
            <a:r>
              <a:rPr lang="en-US" altLang="en-US" sz="1200" i="1" dirty="0" smtClean="0">
                <a:latin typeface="Calibri" panose="020F0502020204030204" pitchFamily="34" charset="0"/>
                <a:cs typeface="Calibri" panose="020F0502020204030204" pitchFamily="34" charset="0"/>
              </a:rPr>
              <a:t>regions through a Memorandum of Understanding (MOU) or informal relationships.</a:t>
            </a:r>
            <a:endParaRPr lang="en-US" altLang="en-US" sz="1200" i="1" dirty="0">
              <a:latin typeface="Calibri" panose="020F0502020204030204" pitchFamily="34" charset="0"/>
              <a:cs typeface="Calibri" panose="020F0502020204030204" pitchFamily="34" charset="0"/>
            </a:endParaRPr>
          </a:p>
        </p:txBody>
      </p:sp>
      <p:sp>
        <p:nvSpPr>
          <p:cNvPr id="24" name="Rectangle 2"/>
          <p:cNvSpPr>
            <a:spLocks noGrp="1" noChangeArrowheads="1"/>
          </p:cNvSpPr>
          <p:nvPr>
            <p:ph type="title"/>
          </p:nvPr>
        </p:nvSpPr>
        <p:spPr bwMode="auto">
          <a:xfrm>
            <a:off x="749300" y="152400"/>
            <a:ext cx="56642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en-US" altLang="en-US" sz="3300" dirty="0" smtClean="0">
                <a:effectLst/>
              </a:rPr>
              <a:t>Regional Governance</a:t>
            </a:r>
          </a:p>
        </p:txBody>
      </p:sp>
      <p:sp>
        <p:nvSpPr>
          <p:cNvPr id="25" name="Text Box 8"/>
          <p:cNvSpPr txBox="1">
            <a:spLocks noChangeArrowheads="1"/>
          </p:cNvSpPr>
          <p:nvPr/>
        </p:nvSpPr>
        <p:spPr bwMode="auto">
          <a:xfrm>
            <a:off x="5644583" y="3608417"/>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50000"/>
              </a:spcBef>
            </a:pPr>
            <a:r>
              <a:rPr lang="en-US" altLang="en-US" sz="1800" b="1" dirty="0" smtClean="0">
                <a:latin typeface="Calibri" panose="020F0502020204030204" pitchFamily="34" charset="0"/>
                <a:cs typeface="Calibri" panose="020F0502020204030204" pitchFamily="34" charset="0"/>
              </a:rPr>
              <a:t>Business</a:t>
            </a:r>
            <a:endParaRPr lang="en-US" altLang="en-US" sz="1800" b="1" dirty="0">
              <a:latin typeface="Calibri" panose="020F0502020204030204" pitchFamily="34" charset="0"/>
              <a:cs typeface="Calibri" panose="020F0502020204030204" pitchFamily="34" charset="0"/>
            </a:endParaRPr>
          </a:p>
        </p:txBody>
      </p:sp>
      <p:sp>
        <p:nvSpPr>
          <p:cNvPr id="28" name="Text Box 8"/>
          <p:cNvSpPr txBox="1">
            <a:spLocks noChangeArrowheads="1"/>
          </p:cNvSpPr>
          <p:nvPr/>
        </p:nvSpPr>
        <p:spPr bwMode="auto">
          <a:xfrm>
            <a:off x="6629400" y="3478649"/>
            <a:ext cx="9334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50000"/>
              </a:spcBef>
            </a:pPr>
            <a:r>
              <a:rPr lang="en-US" altLang="en-US" sz="1400" dirty="0" smtClean="0">
                <a:latin typeface="Calibri" panose="020F0502020204030204" pitchFamily="34" charset="0"/>
                <a:cs typeface="Calibri" panose="020F0502020204030204" pitchFamily="34" charset="0"/>
              </a:rPr>
              <a:t>Other Agencies (MOBD, DTA, MRC)</a:t>
            </a:r>
            <a:endParaRPr lang="en-US" altLang="en-US" sz="1400" dirty="0">
              <a:latin typeface="Calibri" panose="020F0502020204030204" pitchFamily="34" charset="0"/>
              <a:cs typeface="Calibri" panose="020F0502020204030204" pitchFamily="34" charset="0"/>
            </a:endParaRPr>
          </a:p>
        </p:txBody>
      </p:sp>
      <p:sp>
        <p:nvSpPr>
          <p:cNvPr id="6" name="Rectangle 5"/>
          <p:cNvSpPr/>
          <p:nvPr/>
        </p:nvSpPr>
        <p:spPr bwMode="auto">
          <a:xfrm>
            <a:off x="228600" y="1154848"/>
            <a:ext cx="2628900" cy="4572000"/>
          </a:xfrm>
          <a:prstGeom prst="rect">
            <a:avLst/>
          </a:prstGeom>
          <a:no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Calibri" panose="020F0502020204030204" pitchFamily="34" charset="0"/>
                <a:cs typeface="Calibri" panose="020F0502020204030204" pitchFamily="34" charset="0"/>
              </a:rPr>
              <a:t>JOINT LOCAL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GOVERNANCE</a:t>
            </a:r>
          </a:p>
          <a:p>
            <a:pPr marL="0" marR="0" indent="0" algn="ctr" defTabSz="914400" rtl="0" eaLnBrk="0" fontAlgn="base" latinLnBrk="0" hangingPunct="0">
              <a:lnSpc>
                <a:spcPct val="100000"/>
              </a:lnSpc>
              <a:spcBef>
                <a:spcPct val="0"/>
              </a:spcBef>
              <a:spcAft>
                <a:spcPct val="0"/>
              </a:spcAft>
              <a:buClrTx/>
              <a:buSzTx/>
              <a:buFontTx/>
              <a:buNone/>
              <a:tabLst/>
            </a:pPr>
            <a:endParaRPr lang="en-US" b="1" dirty="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Calibri" panose="020F0502020204030204" pitchFamily="34" charset="0"/>
                <a:cs typeface="Calibri" panose="020F0502020204030204" pitchFamily="34" charset="0"/>
              </a:rPr>
              <a:t>Lead Elected Official (LEO) (Grant Recipient)</a:t>
            </a:r>
          </a:p>
          <a:p>
            <a:pPr marL="0" marR="0" indent="0" algn="ctr" defTabSz="914400" rtl="0" eaLnBrk="0" fontAlgn="base" latinLnBrk="0" hangingPunct="0">
              <a:lnSpc>
                <a:spcPct val="100000"/>
              </a:lnSpc>
              <a:spcBef>
                <a:spcPct val="0"/>
              </a:spcBef>
              <a:spcAft>
                <a:spcPct val="0"/>
              </a:spcAft>
              <a:buClrTx/>
              <a:buSzTx/>
              <a:buFontTx/>
              <a:buNone/>
              <a:tabLst/>
            </a:pPr>
            <a:endParaRPr lang="en-US" b="1" dirty="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900"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Calibri" panose="020F0502020204030204" pitchFamily="34" charset="0"/>
                <a:cs typeface="Calibri" panose="020F0502020204030204" pitchFamily="34" charset="0"/>
              </a:rPr>
              <a:t>LOCAL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WORKFORCE</a:t>
            </a:r>
            <a:r>
              <a:rPr kumimoji="0" lang="en-US" b="1"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dirty="0" smtClean="0">
                <a:ln>
                  <a:noFill/>
                </a:ln>
                <a:solidFill>
                  <a:schemeClr val="tx1"/>
                </a:solidFill>
                <a:effectLst/>
                <a:latin typeface="Calibri" panose="020F0502020204030204" pitchFamily="34" charset="0"/>
                <a:cs typeface="Calibri" panose="020F0502020204030204" pitchFamily="34" charset="0"/>
              </a:rPr>
              <a:t>INVESTMENT BOARD</a:t>
            </a:r>
          </a:p>
          <a:p>
            <a:pPr marL="0" marR="0" indent="0" algn="ctr" defTabSz="914400" rtl="0" eaLnBrk="0" fontAlgn="base" latinLnBrk="0" hangingPunct="0">
              <a:lnSpc>
                <a:spcPct val="100000"/>
              </a:lnSpc>
              <a:spcBef>
                <a:spcPct val="0"/>
              </a:spcBef>
              <a:spcAft>
                <a:spcPct val="0"/>
              </a:spcAft>
              <a:buClrTx/>
              <a:buSzTx/>
              <a:buFontTx/>
              <a:buNone/>
              <a:tabLst/>
            </a:pPr>
            <a:r>
              <a:rPr lang="en-US" b="1" baseline="0" dirty="0" smtClean="0">
                <a:latin typeface="Calibri" panose="020F0502020204030204" pitchFamily="34" charset="0"/>
                <a:cs typeface="Calibri" panose="020F0502020204030204" pitchFamily="34" charset="0"/>
              </a:rPr>
              <a:t>(LWIB)</a:t>
            </a:r>
          </a:p>
          <a:p>
            <a:pPr marL="0" marR="0" indent="0" algn="ctr" defTabSz="914400" rtl="0" eaLnBrk="0" fontAlgn="base" latinLnBrk="0" hangingPunct="0">
              <a:lnSpc>
                <a:spcPct val="100000"/>
              </a:lnSpc>
              <a:spcBef>
                <a:spcPct val="0"/>
              </a:spcBef>
              <a:spcAft>
                <a:spcPct val="0"/>
              </a:spcAft>
              <a:buClrTx/>
              <a:buSzTx/>
              <a:buFontTx/>
              <a:buNone/>
              <a:tabLst/>
            </a:pPr>
            <a:endParaRPr lang="en-US" b="1" baseline="0" dirty="0" smtClean="0">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en-US" sz="1600" b="1" dirty="0">
                <a:latin typeface="Calibri" panose="020F0502020204030204" pitchFamily="34" charset="0"/>
                <a:cs typeface="Calibri" panose="020F0502020204030204" pitchFamily="34" charset="0"/>
              </a:rPr>
              <a:t>(</a:t>
            </a:r>
            <a:r>
              <a:rPr lang="en-US" altLang="en-US" sz="1600" dirty="0">
                <a:latin typeface="Calibri" panose="020F0502020204030204" pitchFamily="34" charset="0"/>
                <a:cs typeface="Calibri" panose="020F0502020204030204" pitchFamily="34" charset="0"/>
              </a:rPr>
              <a:t>51% Private Sector </a:t>
            </a:r>
            <a:endParaRPr lang="en-US" altLang="en-US" sz="1600" dirty="0" smtClean="0">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en-US" sz="1600" dirty="0" smtClean="0">
                <a:latin typeface="Calibri" panose="020F0502020204030204" pitchFamily="34" charset="0"/>
                <a:cs typeface="Calibri" panose="020F0502020204030204" pitchFamily="34" charset="0"/>
              </a:rPr>
              <a:t>Majority- </a:t>
            </a:r>
            <a:r>
              <a:rPr lang="en-US" altLang="en-US" sz="1600" dirty="0">
                <a:latin typeface="Calibri" panose="020F0502020204030204" pitchFamily="34" charset="0"/>
                <a:cs typeface="Calibri" panose="020F0502020204030204" pitchFamily="34" charset="0"/>
              </a:rPr>
              <a:t>Required)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 name="Down Arrow 6"/>
          <p:cNvSpPr/>
          <p:nvPr/>
        </p:nvSpPr>
        <p:spPr bwMode="auto">
          <a:xfrm>
            <a:off x="914400" y="2745941"/>
            <a:ext cx="1371600" cy="978408"/>
          </a:xfrm>
          <a:prstGeom prst="downArrow">
            <a:avLst/>
          </a:prstGeom>
          <a:no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800" b="1" dirty="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800"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latin typeface="Calibri" panose="020F0502020204030204" pitchFamily="34" charset="0"/>
                <a:cs typeface="Calibri" panose="020F0502020204030204" pitchFamily="34" charset="0"/>
              </a:rPr>
              <a:t>APPOINTS</a:t>
            </a:r>
            <a:endParaRPr kumimoji="0" lang="en-US" sz="10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cxnSp>
        <p:nvCxnSpPr>
          <p:cNvPr id="10" name="Straight Arrow Connector 9"/>
          <p:cNvCxnSpPr/>
          <p:nvPr/>
        </p:nvCxnSpPr>
        <p:spPr bwMode="auto">
          <a:xfrm>
            <a:off x="6172472" y="2483193"/>
            <a:ext cx="0" cy="236833"/>
          </a:xfrm>
          <a:prstGeom prst="straightConnector1">
            <a:avLst/>
          </a:prstGeom>
          <a:solidFill>
            <a:schemeClr val="accent1"/>
          </a:solidFill>
          <a:ln w="9525" cap="flat" cmpd="sng" algn="ctr">
            <a:solidFill>
              <a:schemeClr val="accent2"/>
            </a:solidFill>
            <a:prstDash val="solid"/>
            <a:round/>
            <a:headEnd type="arrow" w="med" len="med"/>
            <a:tailEnd type="arrow"/>
          </a:ln>
          <a:effectLst/>
        </p:spPr>
      </p:cxnSp>
      <p:cxnSp>
        <p:nvCxnSpPr>
          <p:cNvPr id="29" name="Straight Arrow Connector 28"/>
          <p:cNvCxnSpPr/>
          <p:nvPr/>
        </p:nvCxnSpPr>
        <p:spPr bwMode="auto">
          <a:xfrm flipH="1">
            <a:off x="4343400" y="3017014"/>
            <a:ext cx="615384" cy="500668"/>
          </a:xfrm>
          <a:prstGeom prst="straightConnector1">
            <a:avLst/>
          </a:prstGeom>
          <a:solidFill>
            <a:schemeClr val="accent1"/>
          </a:solidFill>
          <a:ln w="9525" cap="flat" cmpd="sng" algn="ctr">
            <a:solidFill>
              <a:schemeClr val="accent2"/>
            </a:solidFill>
            <a:prstDash val="solid"/>
            <a:round/>
            <a:headEnd type="none" w="med" len="med"/>
            <a:tailEnd type="none"/>
          </a:ln>
          <a:effectLst/>
        </p:spPr>
      </p:cxnSp>
      <p:cxnSp>
        <p:nvCxnSpPr>
          <p:cNvPr id="30" name="Straight Arrow Connector 29"/>
          <p:cNvCxnSpPr/>
          <p:nvPr/>
        </p:nvCxnSpPr>
        <p:spPr bwMode="auto">
          <a:xfrm>
            <a:off x="7096125" y="3017014"/>
            <a:ext cx="0" cy="346779"/>
          </a:xfrm>
          <a:prstGeom prst="straightConnector1">
            <a:avLst/>
          </a:prstGeom>
          <a:solidFill>
            <a:schemeClr val="accent1"/>
          </a:solidFill>
          <a:ln w="9525" cap="flat" cmpd="sng" algn="ctr">
            <a:solidFill>
              <a:schemeClr val="accent2"/>
            </a:solidFill>
            <a:prstDash val="solid"/>
            <a:round/>
            <a:headEnd type="none" w="med" len="med"/>
            <a:tailEnd type="none"/>
          </a:ln>
          <a:effectLst/>
        </p:spPr>
      </p:cxnSp>
      <p:cxnSp>
        <p:nvCxnSpPr>
          <p:cNvPr id="32" name="Straight Arrow Connector 31"/>
          <p:cNvCxnSpPr/>
          <p:nvPr/>
        </p:nvCxnSpPr>
        <p:spPr bwMode="auto">
          <a:xfrm flipH="1">
            <a:off x="5156767" y="3017014"/>
            <a:ext cx="24835" cy="515221"/>
          </a:xfrm>
          <a:prstGeom prst="straightConnector1">
            <a:avLst/>
          </a:prstGeom>
          <a:solidFill>
            <a:schemeClr val="accent1"/>
          </a:solidFill>
          <a:ln w="9525" cap="flat" cmpd="sng" algn="ctr">
            <a:solidFill>
              <a:schemeClr val="accent2"/>
            </a:solidFill>
            <a:prstDash val="solid"/>
            <a:round/>
            <a:headEnd type="none" w="med" len="med"/>
            <a:tailEnd type="none"/>
          </a:ln>
          <a:effectLst/>
        </p:spPr>
      </p:cxnSp>
      <p:cxnSp>
        <p:nvCxnSpPr>
          <p:cNvPr id="33" name="Straight Arrow Connector 32"/>
          <p:cNvCxnSpPr/>
          <p:nvPr/>
        </p:nvCxnSpPr>
        <p:spPr bwMode="auto">
          <a:xfrm>
            <a:off x="6116955" y="3017014"/>
            <a:ext cx="1" cy="510271"/>
          </a:xfrm>
          <a:prstGeom prst="straightConnector1">
            <a:avLst/>
          </a:prstGeom>
          <a:solidFill>
            <a:schemeClr val="accent1"/>
          </a:solidFill>
          <a:ln w="9525" cap="flat" cmpd="sng" algn="ctr">
            <a:solidFill>
              <a:schemeClr val="accent2"/>
            </a:solidFill>
            <a:prstDash val="solid"/>
            <a:round/>
            <a:headEnd type="none" w="med" len="med"/>
            <a:tailEnd type="none"/>
          </a:ln>
          <a:effectLst/>
        </p:spPr>
      </p:cxnSp>
      <p:cxnSp>
        <p:nvCxnSpPr>
          <p:cNvPr id="34" name="Straight Arrow Connector 33"/>
          <p:cNvCxnSpPr/>
          <p:nvPr/>
        </p:nvCxnSpPr>
        <p:spPr bwMode="auto">
          <a:xfrm>
            <a:off x="7441066" y="2994212"/>
            <a:ext cx="559934" cy="587188"/>
          </a:xfrm>
          <a:prstGeom prst="straightConnector1">
            <a:avLst/>
          </a:prstGeom>
          <a:solidFill>
            <a:schemeClr val="accent1"/>
          </a:solidFill>
          <a:ln w="9525" cap="flat" cmpd="sng" algn="ctr">
            <a:solidFill>
              <a:schemeClr val="accent2"/>
            </a:solidFill>
            <a:prstDash val="solid"/>
            <a:round/>
            <a:headEnd type="none" w="med" len="med"/>
            <a:tailEnd type="none"/>
          </a:ln>
          <a:effectLst/>
        </p:spPr>
      </p:cxnSp>
      <p:sp>
        <p:nvSpPr>
          <p:cNvPr id="14" name="Rounded Rectangle 13"/>
          <p:cNvSpPr/>
          <p:nvPr/>
        </p:nvSpPr>
        <p:spPr bwMode="auto">
          <a:xfrm>
            <a:off x="4958782" y="2720026"/>
            <a:ext cx="2508817" cy="320117"/>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MOU with other Local</a:t>
            </a:r>
            <a:r>
              <a:rPr kumimoji="0" lang="en-US" sz="1200" b="0" i="0" u="none" strike="noStrike" cap="none" normalizeH="0" dirty="0" smtClean="0">
                <a:ln>
                  <a:noFill/>
                </a:ln>
                <a:solidFill>
                  <a:schemeClr val="tx1"/>
                </a:solidFill>
                <a:effectLst/>
                <a:latin typeface="Arial" pitchFamily="34" charset="0"/>
              </a:rPr>
              <a:t> Partners</a:t>
            </a:r>
            <a:endParaRPr kumimoji="0" lang="en-US" sz="1200" b="0" i="0" u="none" strike="noStrike" cap="none" normalizeH="0" baseline="0" dirty="0" smtClean="0">
              <a:ln>
                <a:noFill/>
              </a:ln>
              <a:solidFill>
                <a:schemeClr val="tx1"/>
              </a:solidFill>
              <a:effectLst/>
              <a:latin typeface="Arial" pitchFamily="34" charset="0"/>
            </a:endParaRPr>
          </a:p>
        </p:txBody>
      </p:sp>
      <p:sp>
        <p:nvSpPr>
          <p:cNvPr id="67" name="Right Arrow 66"/>
          <p:cNvSpPr/>
          <p:nvPr/>
        </p:nvSpPr>
        <p:spPr bwMode="auto">
          <a:xfrm>
            <a:off x="2895600" y="3352800"/>
            <a:ext cx="609600" cy="484632"/>
          </a:xfrm>
          <a:prstGeom prst="rightArrow">
            <a:avLst/>
          </a:prstGeom>
          <a:solidFill>
            <a:schemeClr val="tx2"/>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3276600" y="1143000"/>
            <a:ext cx="1298292" cy="584775"/>
          </a:xfrm>
          <a:prstGeom prst="rect">
            <a:avLst/>
          </a:prstGeom>
        </p:spPr>
        <p:txBody>
          <a:bodyPr wrap="square" rtlCol="0">
            <a:spAutoFit/>
          </a:bodyPr>
          <a:lstStyle/>
          <a:p>
            <a:pPr marL="0" indent="0" algn="ctr">
              <a:buFont typeface="Wingdings" pitchFamily="2" charset="2"/>
              <a:buNone/>
            </a:pPr>
            <a:r>
              <a:rPr lang="en-US" sz="1600" b="1" dirty="0" smtClean="0">
                <a:solidFill>
                  <a:schemeClr val="dk1"/>
                </a:solidFill>
                <a:latin typeface="Calibri" pitchFamily="34" charset="0"/>
                <a:cs typeface="Calibri" pitchFamily="34" charset="0"/>
              </a:rPr>
              <a:t>WIB</a:t>
            </a:r>
          </a:p>
          <a:p>
            <a:pPr marL="0" indent="0" algn="ctr">
              <a:buFont typeface="Wingdings" pitchFamily="2" charset="2"/>
              <a:buNone/>
            </a:pPr>
            <a:r>
              <a:rPr lang="en-US" sz="1600" b="1" dirty="0" smtClean="0">
                <a:solidFill>
                  <a:schemeClr val="dk1"/>
                </a:solidFill>
                <a:latin typeface="Calibri" pitchFamily="34" charset="0"/>
                <a:cs typeface="Calibri" pitchFamily="34" charset="0"/>
              </a:rPr>
              <a:t>Oversight</a:t>
            </a:r>
          </a:p>
        </p:txBody>
      </p:sp>
      <p:cxnSp>
        <p:nvCxnSpPr>
          <p:cNvPr id="12" name="Straight Connector 11"/>
          <p:cNvCxnSpPr>
            <a:stCxn id="9" idx="2"/>
          </p:cNvCxnSpPr>
          <p:nvPr/>
        </p:nvCxnSpPr>
        <p:spPr bwMode="auto">
          <a:xfrm>
            <a:off x="3925746" y="1727775"/>
            <a:ext cx="189054" cy="224388"/>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23" name="TextBox 22"/>
          <p:cNvSpPr txBox="1"/>
          <p:nvPr/>
        </p:nvSpPr>
        <p:spPr>
          <a:xfrm>
            <a:off x="19050" y="6610350"/>
            <a:ext cx="2819400" cy="230832"/>
          </a:xfrm>
          <a:prstGeom prst="rect">
            <a:avLst/>
          </a:prstGeom>
          <a:noFill/>
        </p:spPr>
        <p:txBody>
          <a:bodyPr wrap="square" rtlCol="0">
            <a:spAutoFit/>
          </a:bodyPr>
          <a:lstStyle/>
          <a:p>
            <a:r>
              <a:rPr lang="en-US" sz="900" b="1" dirty="0">
                <a:latin typeface="Calibri" panose="020F0502020204030204" pitchFamily="34" charset="0"/>
              </a:rPr>
              <a:t>Draft for Policy Development Purposes Only</a:t>
            </a:r>
          </a:p>
        </p:txBody>
      </p:sp>
    </p:spTree>
    <p:extLst>
      <p:ext uri="{BB962C8B-B14F-4D97-AF65-F5344CB8AC3E}">
        <p14:creationId xmlns:p14="http://schemas.microsoft.com/office/powerpoint/2010/main" val="34468996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bwMode="auto">
          <a:xfrm>
            <a:off x="76199" y="152400"/>
            <a:ext cx="7315201"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a:defRPr/>
            </a:pPr>
            <a:r>
              <a:rPr lang="en-US" altLang="en-US" sz="2900" dirty="0" smtClean="0">
                <a:effectLst/>
                <a:latin typeface="Arial" panose="020B0604020202020204" pitchFamily="34" charset="0"/>
                <a:cs typeface="Arial" panose="020B0604020202020204" pitchFamily="34" charset="0"/>
              </a:rPr>
              <a:t>     </a:t>
            </a:r>
            <a:r>
              <a:rPr lang="en-US" altLang="en-US" dirty="0" smtClean="0">
                <a:effectLst/>
              </a:rPr>
              <a:t>MA</a:t>
            </a:r>
            <a:r>
              <a:rPr lang="en-US" altLang="en-US" sz="2900" dirty="0" smtClean="0">
                <a:effectLst/>
                <a:latin typeface="Arial" panose="020B0604020202020204" pitchFamily="34" charset="0"/>
                <a:cs typeface="Arial" panose="020B0604020202020204" pitchFamily="34" charset="0"/>
              </a:rPr>
              <a:t> </a:t>
            </a:r>
            <a:r>
              <a:rPr lang="en-US" altLang="en-US" dirty="0" smtClean="0">
                <a:effectLst/>
              </a:rPr>
              <a:t>WORKFORCE REGIONS </a:t>
            </a:r>
            <a:br>
              <a:rPr lang="en-US" altLang="en-US" dirty="0" smtClean="0">
                <a:effectLst/>
              </a:rPr>
            </a:br>
            <a:r>
              <a:rPr lang="en-US" altLang="en-US" dirty="0" smtClean="0"/>
              <a:t>A</a:t>
            </a:r>
            <a:r>
              <a:rPr lang="en-US" altLang="en-US" dirty="0" smtClean="0">
                <a:effectLst/>
              </a:rPr>
              <a:t>ND CAREER CENTERS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4" y="979986"/>
            <a:ext cx="8659810" cy="5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4876800"/>
            <a:ext cx="4191000" cy="1200329"/>
          </a:xfrm>
          <a:prstGeom prst="rect">
            <a:avLst/>
          </a:prstGeom>
          <a:solidFill>
            <a:schemeClr val="bg1"/>
          </a:solidFill>
          <a:ln>
            <a:solidFill>
              <a:srgbClr val="003366"/>
            </a:solidFill>
          </a:ln>
        </p:spPr>
        <p:txBody>
          <a:bodyPr wrap="square" rtlCol="0">
            <a:spAutoFit/>
          </a:bodyPr>
          <a:lstStyle/>
          <a:p>
            <a:pPr marL="0" indent="0">
              <a:buFont typeface="Wingdings" pitchFamily="2" charset="2"/>
              <a:buNone/>
            </a:pPr>
            <a:r>
              <a:rPr lang="en-US" dirty="0" smtClean="0">
                <a:solidFill>
                  <a:schemeClr val="dk1"/>
                </a:solidFill>
                <a:latin typeface="Calibri" panose="020F0502020204030204" pitchFamily="34" charset="0"/>
              </a:rPr>
              <a:t>16 Workforce Investment Areas (WIBs)</a:t>
            </a:r>
          </a:p>
          <a:p>
            <a:pPr marL="0" indent="0">
              <a:buFont typeface="Wingdings" pitchFamily="2" charset="2"/>
              <a:buNone/>
            </a:pPr>
            <a:r>
              <a:rPr lang="en-US" dirty="0" smtClean="0">
                <a:solidFill>
                  <a:schemeClr val="dk1"/>
                </a:solidFill>
                <a:latin typeface="Calibri" panose="020F0502020204030204" pitchFamily="34" charset="0"/>
              </a:rPr>
              <a:t>16 Workforce Investment Boards (WIBs)</a:t>
            </a:r>
          </a:p>
          <a:p>
            <a:pPr marL="0" indent="0">
              <a:buFont typeface="Wingdings" pitchFamily="2" charset="2"/>
              <a:buNone/>
            </a:pPr>
            <a:r>
              <a:rPr lang="en-US" dirty="0" smtClean="0">
                <a:solidFill>
                  <a:schemeClr val="dk1"/>
                </a:solidFill>
                <a:latin typeface="Calibri" panose="020F0502020204030204" pitchFamily="34" charset="0"/>
              </a:rPr>
              <a:t>33 One-Stop Career Centers</a:t>
            </a:r>
          </a:p>
          <a:p>
            <a:pPr marL="0" indent="0">
              <a:buFont typeface="Wingdings" pitchFamily="2" charset="2"/>
              <a:buNone/>
            </a:pPr>
            <a:endParaRPr lang="en-US" dirty="0" smtClean="0">
              <a:solidFill>
                <a:schemeClr val="dk1"/>
              </a:solidFill>
              <a:latin typeface="Calibri" panose="020F0502020204030204" pitchFamily="34" charset="0"/>
            </a:endParaRPr>
          </a:p>
        </p:txBody>
      </p:sp>
      <p:sp>
        <p:nvSpPr>
          <p:cNvPr id="6" name="TextBox 5"/>
          <p:cNvSpPr txBox="1"/>
          <p:nvPr/>
        </p:nvSpPr>
        <p:spPr>
          <a:xfrm>
            <a:off x="19050" y="6610350"/>
            <a:ext cx="2819400" cy="230832"/>
          </a:xfrm>
          <a:prstGeom prst="rect">
            <a:avLst/>
          </a:prstGeom>
          <a:noFill/>
        </p:spPr>
        <p:txBody>
          <a:bodyPr wrap="square" rtlCol="0">
            <a:spAutoFit/>
          </a:bodyPr>
          <a:lstStyle/>
          <a:p>
            <a:r>
              <a:rPr lang="en-US" sz="900" b="1" dirty="0">
                <a:latin typeface="Calibri" panose="020F0502020204030204" pitchFamily="34" charset="0"/>
              </a:rPr>
              <a:t>Draft for Policy Development Purposes Only</a:t>
            </a:r>
          </a:p>
        </p:txBody>
      </p:sp>
    </p:spTree>
    <p:extLst>
      <p:ext uri="{BB962C8B-B14F-4D97-AF65-F5344CB8AC3E}">
        <p14:creationId xmlns:p14="http://schemas.microsoft.com/office/powerpoint/2010/main" val="5167140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body" idx="1"/>
          </p:nvPr>
        </p:nvSpPr>
        <p:spPr>
          <a:xfrm>
            <a:off x="533400" y="685800"/>
            <a:ext cx="8153400" cy="5943600"/>
          </a:xfrm>
        </p:spPr>
        <p:txBody>
          <a:bodyPr>
            <a:normAutofit/>
          </a:bodyPr>
          <a:lstStyle/>
          <a:p>
            <a:pPr>
              <a:spcBef>
                <a:spcPts val="0"/>
              </a:spcBef>
            </a:pPr>
            <a:endParaRPr lang="en-US" sz="1600" b="0" dirty="0" smtClean="0"/>
          </a:p>
          <a:p>
            <a:pPr marL="0" indent="0">
              <a:spcBef>
                <a:spcPts val="0"/>
              </a:spcBef>
              <a:buNone/>
            </a:pPr>
            <a:r>
              <a:rPr lang="en-US" sz="1800" dirty="0" smtClean="0"/>
              <a:t>Career Preparation </a:t>
            </a:r>
            <a:r>
              <a:rPr lang="en-US" sz="1800" b="0" dirty="0" smtClean="0"/>
              <a:t>- The MA Career Centers prepare job seekers for their next job.</a:t>
            </a:r>
          </a:p>
          <a:p>
            <a:pPr>
              <a:spcBef>
                <a:spcPts val="0"/>
              </a:spcBef>
            </a:pPr>
            <a:r>
              <a:rPr lang="en-US" sz="1800" b="0" dirty="0" smtClean="0"/>
              <a:t>Review of effective work search techniques</a:t>
            </a:r>
          </a:p>
          <a:p>
            <a:pPr>
              <a:spcBef>
                <a:spcPts val="0"/>
              </a:spcBef>
            </a:pPr>
            <a:r>
              <a:rPr lang="en-US" sz="1800" b="0" dirty="0" smtClean="0"/>
              <a:t>Career </a:t>
            </a:r>
            <a:r>
              <a:rPr lang="en-US" sz="1800" b="0" dirty="0"/>
              <a:t>counseling, support services, and exploration of  training </a:t>
            </a:r>
            <a:r>
              <a:rPr lang="en-US" sz="1800" b="0" dirty="0" smtClean="0"/>
              <a:t>opportunities</a:t>
            </a:r>
          </a:p>
          <a:p>
            <a:pPr>
              <a:spcBef>
                <a:spcPts val="0"/>
              </a:spcBef>
            </a:pPr>
            <a:r>
              <a:rPr lang="en-US" sz="1800" b="0" dirty="0"/>
              <a:t>Access to UI Online services</a:t>
            </a:r>
          </a:p>
          <a:p>
            <a:pPr>
              <a:spcBef>
                <a:spcPts val="0"/>
              </a:spcBef>
            </a:pPr>
            <a:r>
              <a:rPr lang="en-US" sz="1800" b="0" dirty="0" smtClean="0"/>
              <a:t>Instruction on utilization of work search tools such as:  </a:t>
            </a:r>
            <a:r>
              <a:rPr lang="en-US" sz="1800" b="0" dirty="0" err="1" smtClean="0"/>
              <a:t>JobQuest</a:t>
            </a:r>
            <a:r>
              <a:rPr lang="en-US" sz="1800" b="0" dirty="0" smtClean="0"/>
              <a:t>, </a:t>
            </a:r>
            <a:r>
              <a:rPr lang="en-US" sz="1800" b="0" dirty="0" err="1" smtClean="0"/>
              <a:t>MassCIS</a:t>
            </a:r>
            <a:r>
              <a:rPr lang="en-US" sz="1800" b="0" dirty="0" smtClean="0"/>
              <a:t>, TORQ, </a:t>
            </a:r>
            <a:r>
              <a:rPr lang="en-US" sz="1800" b="0" dirty="0" err="1" smtClean="0"/>
              <a:t>CareerReady</a:t>
            </a:r>
            <a:r>
              <a:rPr lang="en-US" sz="1800" b="0" dirty="0" smtClean="0"/>
              <a:t> 101</a:t>
            </a:r>
          </a:p>
          <a:p>
            <a:pPr>
              <a:spcBef>
                <a:spcPts val="0"/>
              </a:spcBef>
            </a:pPr>
            <a:r>
              <a:rPr lang="en-US" sz="1800" b="0" dirty="0" smtClean="0"/>
              <a:t>On-Site or off-site employer recruitments/job fairs</a:t>
            </a:r>
          </a:p>
          <a:p>
            <a:pPr>
              <a:spcBef>
                <a:spcPts val="0"/>
              </a:spcBef>
              <a:spcAft>
                <a:spcPts val="600"/>
              </a:spcAft>
            </a:pPr>
            <a:r>
              <a:rPr lang="en-US" sz="1800" b="0" dirty="0" smtClean="0"/>
              <a:t>Workshops</a:t>
            </a:r>
          </a:p>
          <a:p>
            <a:pPr marL="936625" lvl="4" indent="-171450">
              <a:spcBef>
                <a:spcPts val="0"/>
              </a:spcBef>
              <a:spcAft>
                <a:spcPts val="0"/>
              </a:spcAft>
              <a:buFont typeface="Wingdings" panose="05000000000000000000" pitchFamily="2" charset="2"/>
              <a:buChar char="Ø"/>
            </a:pPr>
            <a:r>
              <a:rPr lang="en-US" b="0" dirty="0" smtClean="0"/>
              <a:t>Basic Computer Classes (Word, Using computers </a:t>
            </a:r>
            <a:r>
              <a:rPr lang="en-US" b="0" dirty="0" err="1" smtClean="0"/>
              <a:t>etc</a:t>
            </a:r>
            <a:r>
              <a:rPr lang="en-US" b="0" dirty="0" smtClean="0"/>
              <a:t>)</a:t>
            </a:r>
          </a:p>
          <a:p>
            <a:pPr marL="936625" lvl="4" indent="-171450">
              <a:spcBef>
                <a:spcPts val="0"/>
              </a:spcBef>
              <a:spcAft>
                <a:spcPts val="0"/>
              </a:spcAft>
              <a:buFont typeface="Wingdings" panose="05000000000000000000" pitchFamily="2" charset="2"/>
              <a:buChar char="Ø"/>
            </a:pPr>
            <a:r>
              <a:rPr lang="en-US" b="0" dirty="0" smtClean="0"/>
              <a:t>Resumes, Cover Letters, Interviewing</a:t>
            </a:r>
          </a:p>
          <a:p>
            <a:pPr marL="936625" lvl="4" indent="-171450">
              <a:spcBef>
                <a:spcPts val="0"/>
              </a:spcBef>
              <a:spcAft>
                <a:spcPts val="0"/>
              </a:spcAft>
              <a:buFont typeface="Wingdings" panose="05000000000000000000" pitchFamily="2" charset="2"/>
              <a:buChar char="Ø"/>
            </a:pPr>
            <a:r>
              <a:rPr lang="en-US" b="0" dirty="0" smtClean="0"/>
              <a:t>Career Exploration</a:t>
            </a:r>
          </a:p>
          <a:p>
            <a:pPr marL="936625" lvl="4" indent="-171450">
              <a:spcBef>
                <a:spcPts val="0"/>
              </a:spcBef>
              <a:spcAft>
                <a:spcPts val="0"/>
              </a:spcAft>
              <a:buFont typeface="Wingdings" panose="05000000000000000000" pitchFamily="2" charset="2"/>
              <a:buChar char="Ø"/>
            </a:pPr>
            <a:r>
              <a:rPr lang="en-US" b="0" dirty="0" smtClean="0"/>
              <a:t>Labor Market Trends</a:t>
            </a:r>
          </a:p>
          <a:p>
            <a:pPr marL="936625" lvl="4" indent="-171450">
              <a:spcBef>
                <a:spcPts val="0"/>
              </a:spcBef>
              <a:spcAft>
                <a:spcPts val="0"/>
              </a:spcAft>
              <a:buFont typeface="Wingdings" panose="05000000000000000000" pitchFamily="2" charset="2"/>
              <a:buChar char="Ø"/>
            </a:pPr>
            <a:r>
              <a:rPr lang="en-US" b="0" dirty="0" smtClean="0"/>
              <a:t>Social Networking Classes</a:t>
            </a:r>
          </a:p>
          <a:p>
            <a:pPr marL="936625" lvl="4" indent="-171450">
              <a:spcBef>
                <a:spcPts val="0"/>
              </a:spcBef>
              <a:spcAft>
                <a:spcPts val="0"/>
              </a:spcAft>
              <a:buFont typeface="Wingdings" panose="05000000000000000000" pitchFamily="2" charset="2"/>
              <a:buChar char="Ø"/>
            </a:pPr>
            <a:r>
              <a:rPr lang="en-US" b="0" dirty="0" smtClean="0"/>
              <a:t>Using Age to Your Advantage</a:t>
            </a:r>
          </a:p>
          <a:p>
            <a:pPr marL="936625" lvl="4" indent="-171450">
              <a:spcBef>
                <a:spcPts val="0"/>
              </a:spcBef>
              <a:spcAft>
                <a:spcPts val="0"/>
              </a:spcAft>
              <a:buFont typeface="Wingdings" panose="05000000000000000000" pitchFamily="2" charset="2"/>
              <a:buChar char="Ø"/>
            </a:pPr>
            <a:r>
              <a:rPr lang="en-US" b="0" dirty="0" smtClean="0"/>
              <a:t>Job Clubs</a:t>
            </a:r>
          </a:p>
          <a:p>
            <a:pPr marL="936625" lvl="4" indent="-171450">
              <a:spcBef>
                <a:spcPts val="0"/>
              </a:spcBef>
              <a:spcAft>
                <a:spcPts val="0"/>
              </a:spcAft>
              <a:buFont typeface="Wingdings" panose="05000000000000000000" pitchFamily="2" charset="2"/>
              <a:buChar char="Ø"/>
            </a:pPr>
            <a:r>
              <a:rPr lang="en-US" b="0" dirty="0" smtClean="0"/>
              <a:t>And others (see “upcoming events” </a:t>
            </a:r>
            <a:r>
              <a:rPr lang="en-US" b="0" dirty="0" smtClean="0">
                <a:solidFill>
                  <a:schemeClr val="tx1"/>
                </a:solidFill>
              </a:rPr>
              <a:t>www.mass.gov/</a:t>
            </a:r>
            <a:r>
              <a:rPr lang="en-US" b="0" dirty="0" err="1" smtClean="0">
                <a:solidFill>
                  <a:schemeClr val="tx1"/>
                </a:solidFill>
              </a:rPr>
              <a:t>jobquest</a:t>
            </a:r>
            <a:r>
              <a:rPr lang="en-US" b="0" dirty="0" smtClean="0"/>
              <a:t>)</a:t>
            </a:r>
            <a:endParaRPr lang="en-US" dirty="0">
              <a:latin typeface="Calibri" pitchFamily="34" charset="0"/>
            </a:endParaRPr>
          </a:p>
          <a:p>
            <a:pPr marL="1282700" lvl="4" indent="-171450">
              <a:spcBef>
                <a:spcPts val="600"/>
              </a:spcBef>
              <a:spcAft>
                <a:spcPts val="600"/>
              </a:spcAft>
              <a:buFont typeface="Wingdings" panose="05000000000000000000" pitchFamily="2" charset="2"/>
              <a:buChar char="Ø"/>
            </a:pPr>
            <a:endParaRPr lang="en-US" b="0" dirty="0" smtClean="0"/>
          </a:p>
          <a:p>
            <a:pPr marL="109537" indent="0">
              <a:spcBef>
                <a:spcPts val="600"/>
              </a:spcBef>
              <a:buNone/>
            </a:pPr>
            <a:endParaRPr lang="en-US" altLang="en-US" sz="2400" dirty="0" smtClean="0">
              <a:latin typeface="Arial" pitchFamily="34" charset="0"/>
              <a:cs typeface="Arial" pitchFamily="34" charset="0"/>
            </a:endParaRPr>
          </a:p>
        </p:txBody>
      </p:sp>
      <p:sp>
        <p:nvSpPr>
          <p:cNvPr id="2" name="Title 1"/>
          <p:cNvSpPr>
            <a:spLocks noGrp="1"/>
          </p:cNvSpPr>
          <p:nvPr>
            <p:ph type="title"/>
          </p:nvPr>
        </p:nvSpPr>
        <p:spPr>
          <a:xfrm>
            <a:off x="457200" y="76200"/>
            <a:ext cx="5410200" cy="914400"/>
          </a:xfrm>
        </p:spPr>
        <p:txBody>
          <a:bodyPr>
            <a:normAutofit/>
          </a:bodyPr>
          <a:lstStyle/>
          <a:p>
            <a:pPr algn="ctr"/>
            <a:r>
              <a:rPr lang="en-US" sz="3200" dirty="0" smtClean="0"/>
              <a:t>Job Seeker Resources</a:t>
            </a:r>
            <a:endParaRPr lang="en-US" sz="3200" dirty="0"/>
          </a:p>
        </p:txBody>
      </p:sp>
      <p:sp>
        <p:nvSpPr>
          <p:cNvPr id="5" name="TextBox 4"/>
          <p:cNvSpPr txBox="1"/>
          <p:nvPr/>
        </p:nvSpPr>
        <p:spPr>
          <a:xfrm>
            <a:off x="19050" y="6610350"/>
            <a:ext cx="2819400" cy="230832"/>
          </a:xfrm>
          <a:prstGeom prst="rect">
            <a:avLst/>
          </a:prstGeom>
          <a:noFill/>
        </p:spPr>
        <p:txBody>
          <a:bodyPr wrap="square" rtlCol="0">
            <a:spAutoFit/>
          </a:bodyPr>
          <a:lstStyle/>
          <a:p>
            <a:r>
              <a:rPr lang="en-US" sz="900" b="1" dirty="0">
                <a:latin typeface="Calibri" panose="020F0502020204030204" pitchFamily="34" charset="0"/>
              </a:rPr>
              <a:t>Draft for Policy Development Purposes Only</a:t>
            </a:r>
          </a:p>
        </p:txBody>
      </p:sp>
    </p:spTree>
    <p:extLst>
      <p:ext uri="{BB962C8B-B14F-4D97-AF65-F5344CB8AC3E}">
        <p14:creationId xmlns:p14="http://schemas.microsoft.com/office/powerpoint/2010/main" val="7843019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83335950"/>
              </p:ext>
            </p:extLst>
          </p:nvPr>
        </p:nvGraphicFramePr>
        <p:xfrm>
          <a:off x="228600" y="1498356"/>
          <a:ext cx="3069112" cy="3178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011108346"/>
              </p:ext>
            </p:extLst>
          </p:nvPr>
        </p:nvGraphicFramePr>
        <p:xfrm>
          <a:off x="4876800" y="1600200"/>
          <a:ext cx="4038600" cy="45259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57567264"/>
              </p:ext>
            </p:extLst>
          </p:nvPr>
        </p:nvGraphicFramePr>
        <p:xfrm>
          <a:off x="5029200" y="1752600"/>
          <a:ext cx="4038600" cy="4495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3916327462"/>
              </p:ext>
            </p:extLst>
          </p:nvPr>
        </p:nvGraphicFramePr>
        <p:xfrm>
          <a:off x="5162150" y="1935833"/>
          <a:ext cx="4038600" cy="4495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37" name="Content Placeholder 55298"/>
          <p:cNvGrpSpPr>
            <a:grpSpLocks/>
          </p:cNvGrpSpPr>
          <p:nvPr/>
        </p:nvGrpSpPr>
        <p:grpSpPr bwMode="auto">
          <a:xfrm>
            <a:off x="3668882" y="1465352"/>
            <a:ext cx="4629248" cy="4478248"/>
            <a:chOff x="1655" y="894"/>
            <a:chExt cx="2563" cy="2532"/>
          </a:xfrm>
        </p:grpSpPr>
        <p:sp>
          <p:nvSpPr>
            <p:cNvPr id="38" name="_s1050"/>
            <p:cNvSpPr>
              <a:spLocks noChangeShapeType="1"/>
            </p:cNvSpPr>
            <p:nvPr/>
          </p:nvSpPr>
          <p:spPr bwMode="auto">
            <a:xfrm flipH="1" flipV="1">
              <a:off x="2478" y="1645"/>
              <a:ext cx="27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100"/>
            </a:p>
          </p:txBody>
        </p:sp>
        <p:sp>
          <p:nvSpPr>
            <p:cNvPr id="39" name="_s1051"/>
            <p:cNvSpPr>
              <a:spLocks noChangeArrowheads="1"/>
            </p:cNvSpPr>
            <p:nvPr/>
          </p:nvSpPr>
          <p:spPr bwMode="auto">
            <a:xfrm>
              <a:off x="1998" y="1128"/>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REA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charset="0"/>
              </a:endParaRPr>
            </a:p>
          </p:txBody>
        </p:sp>
        <p:sp>
          <p:nvSpPr>
            <p:cNvPr id="40" name="_s1052"/>
            <p:cNvSpPr>
              <a:spLocks noChangeShapeType="1"/>
            </p:cNvSpPr>
            <p:nvPr/>
          </p:nvSpPr>
          <p:spPr bwMode="auto">
            <a:xfrm flipH="1" flipV="1">
              <a:off x="2236" y="2067"/>
              <a:ext cx="413" cy="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100"/>
            </a:p>
          </p:txBody>
        </p:sp>
        <p:sp>
          <p:nvSpPr>
            <p:cNvPr id="41" name="_s1053"/>
            <p:cNvSpPr>
              <a:spLocks noChangeArrowheads="1"/>
            </p:cNvSpPr>
            <p:nvPr/>
          </p:nvSpPr>
          <p:spPr bwMode="auto">
            <a:xfrm>
              <a:off x="1655" y="1723"/>
              <a:ext cx="585" cy="585"/>
            </a:xfrm>
            <a:prstGeom prst="ellipse">
              <a:avLst/>
            </a:prstGeom>
            <a:solidFill>
              <a:srgbClr val="FFC000"/>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b="1" dirty="0" smtClean="0">
                  <a:latin typeface="Arial" charset="0"/>
                </a:rPr>
                <a:t>Locally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b="1" dirty="0" smtClean="0">
                  <a:latin typeface="Arial" charset="0"/>
                </a:rPr>
                <a:t>Obtained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Funding</a:t>
              </a:r>
            </a:p>
          </p:txBody>
        </p:sp>
        <p:sp>
          <p:nvSpPr>
            <p:cNvPr id="42" name="_s1054"/>
            <p:cNvSpPr>
              <a:spLocks noChangeShapeType="1"/>
            </p:cNvSpPr>
            <p:nvPr/>
          </p:nvSpPr>
          <p:spPr bwMode="auto">
            <a:xfrm flipH="1">
              <a:off x="2321" y="2336"/>
              <a:ext cx="364" cy="2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100"/>
            </a:p>
          </p:txBody>
        </p:sp>
        <p:sp>
          <p:nvSpPr>
            <p:cNvPr id="43" name="_s1055"/>
            <p:cNvSpPr>
              <a:spLocks noChangeArrowheads="1"/>
            </p:cNvSpPr>
            <p:nvPr/>
          </p:nvSpPr>
          <p:spPr bwMode="auto">
            <a:xfrm>
              <a:off x="1775" y="2400"/>
              <a:ext cx="585" cy="585"/>
            </a:xfrm>
            <a:prstGeom prst="ellipse">
              <a:avLst/>
            </a:prstGeom>
            <a:solidFill>
              <a:srgbClr val="FFFF00"/>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State</a:t>
              </a:r>
              <a:br>
                <a:rPr kumimoji="0" lang="en-US" altLang="en-US" sz="1100" b="1" i="0" u="none" strike="noStrike" cap="none" normalizeH="0" baseline="0" dirty="0" smtClean="0">
                  <a:ln>
                    <a:noFill/>
                  </a:ln>
                  <a:solidFill>
                    <a:schemeClr val="tx1"/>
                  </a:solidFill>
                  <a:effectLst/>
                  <a:latin typeface="Arial" charset="0"/>
                </a:rPr>
              </a:br>
              <a:r>
                <a:rPr kumimoji="0" lang="en-US" altLang="en-US" sz="1100" b="1" i="0" u="none" strike="noStrike" cap="none" normalizeH="0" baseline="0" dirty="0" smtClean="0">
                  <a:ln>
                    <a:noFill/>
                  </a:ln>
                  <a:solidFill>
                    <a:schemeClr val="tx1"/>
                  </a:solidFill>
                  <a:effectLst/>
                  <a:latin typeface="Arial" charset="0"/>
                </a:rPr>
                <a:t>Funding</a:t>
              </a:r>
            </a:p>
          </p:txBody>
        </p:sp>
        <p:sp>
          <p:nvSpPr>
            <p:cNvPr id="44" name="_s1056"/>
            <p:cNvSpPr>
              <a:spLocks noChangeShapeType="1"/>
            </p:cNvSpPr>
            <p:nvPr/>
          </p:nvSpPr>
          <p:spPr bwMode="auto">
            <a:xfrm flipH="1">
              <a:off x="2694" y="2463"/>
              <a:ext cx="144" cy="3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100"/>
            </a:p>
          </p:txBody>
        </p:sp>
        <p:sp>
          <p:nvSpPr>
            <p:cNvPr id="45" name="_s1057"/>
            <p:cNvSpPr>
              <a:spLocks noChangeArrowheads="1"/>
            </p:cNvSpPr>
            <p:nvPr/>
          </p:nvSpPr>
          <p:spPr bwMode="auto">
            <a:xfrm>
              <a:off x="2302" y="2841"/>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Jobs 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Veteran</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b="1" dirty="0" smtClean="0">
                  <a:latin typeface="Arial" charset="0"/>
                </a:rPr>
                <a:t>State Grant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(JVSG)</a:t>
              </a:r>
            </a:p>
          </p:txBody>
        </p:sp>
        <p:sp>
          <p:nvSpPr>
            <p:cNvPr id="46" name="_s1058"/>
            <p:cNvSpPr>
              <a:spLocks noChangeShapeType="1"/>
            </p:cNvSpPr>
            <p:nvPr/>
          </p:nvSpPr>
          <p:spPr bwMode="auto">
            <a:xfrm>
              <a:off x="3037" y="2462"/>
              <a:ext cx="144" cy="3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100"/>
            </a:p>
          </p:txBody>
        </p:sp>
        <p:sp>
          <p:nvSpPr>
            <p:cNvPr id="47" name="_s1059"/>
            <p:cNvSpPr>
              <a:spLocks noChangeArrowheads="1"/>
            </p:cNvSpPr>
            <p:nvPr/>
          </p:nvSpPr>
          <p:spPr bwMode="auto">
            <a:xfrm>
              <a:off x="2989" y="2840"/>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Wagner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Peyser</a:t>
              </a:r>
            </a:p>
          </p:txBody>
        </p:sp>
        <p:sp>
          <p:nvSpPr>
            <p:cNvPr id="48" name="_s1060"/>
            <p:cNvSpPr>
              <a:spLocks noChangeShapeType="1"/>
            </p:cNvSpPr>
            <p:nvPr/>
          </p:nvSpPr>
          <p:spPr bwMode="auto">
            <a:xfrm>
              <a:off x="3189" y="2334"/>
              <a:ext cx="364" cy="2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100"/>
            </a:p>
          </p:txBody>
        </p:sp>
        <p:sp>
          <p:nvSpPr>
            <p:cNvPr id="49" name="_s1061"/>
            <p:cNvSpPr>
              <a:spLocks noChangeArrowheads="1"/>
            </p:cNvSpPr>
            <p:nvPr/>
          </p:nvSpPr>
          <p:spPr bwMode="auto">
            <a:xfrm>
              <a:off x="3514" y="2398"/>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Federal</a:t>
              </a:r>
              <a:br>
                <a:rPr kumimoji="0" lang="en-US" altLang="en-US" sz="1100" b="1" i="0" u="none" strike="noStrike" cap="none" normalizeH="0" baseline="0" dirty="0" smtClean="0">
                  <a:ln>
                    <a:noFill/>
                  </a:ln>
                  <a:solidFill>
                    <a:schemeClr val="tx1"/>
                  </a:solidFill>
                  <a:effectLst/>
                  <a:latin typeface="Arial" charset="0"/>
                </a:rPr>
              </a:br>
              <a:r>
                <a:rPr kumimoji="0" lang="en-US" altLang="en-US" sz="1100" b="1" i="0" u="none" strike="noStrike" cap="none" normalizeH="0" baseline="0" dirty="0" smtClean="0">
                  <a:ln>
                    <a:noFill/>
                  </a:ln>
                  <a:solidFill>
                    <a:schemeClr val="tx1"/>
                  </a:solidFill>
                  <a:effectLst/>
                  <a:latin typeface="Arial" charset="0"/>
                </a:rPr>
                <a:t>Discretionary</a:t>
              </a:r>
              <a:br>
                <a:rPr kumimoji="0" lang="en-US" altLang="en-US" sz="1100" b="1" i="0" u="none" strike="noStrike" cap="none" normalizeH="0" baseline="0" dirty="0" smtClean="0">
                  <a:ln>
                    <a:noFill/>
                  </a:ln>
                  <a:solidFill>
                    <a:schemeClr val="tx1"/>
                  </a:solidFill>
                  <a:effectLst/>
                  <a:latin typeface="Arial" charset="0"/>
                </a:rPr>
              </a:br>
              <a:r>
                <a:rPr kumimoji="0" lang="en-US" altLang="en-US" sz="1100" b="1" i="0" u="none" strike="noStrike" cap="none" normalizeH="0" baseline="0" dirty="0" smtClean="0">
                  <a:ln>
                    <a:noFill/>
                  </a:ln>
                  <a:solidFill>
                    <a:schemeClr val="tx1"/>
                  </a:solidFill>
                  <a:effectLst/>
                  <a:latin typeface="Arial" charset="0"/>
                </a:rPr>
                <a:t>Grants</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b="1" dirty="0" smtClean="0">
                  <a:latin typeface="Arial" charset="0"/>
                </a:rPr>
                <a:t>NEGs</a:t>
              </a:r>
              <a:endParaRPr kumimoji="0" lang="en-US" altLang="en-US" sz="1100" b="1" i="0" u="none" strike="noStrike" cap="none" normalizeH="0" baseline="0" dirty="0" smtClean="0">
                <a:ln>
                  <a:noFill/>
                </a:ln>
                <a:solidFill>
                  <a:schemeClr val="tx1"/>
                </a:solidFill>
                <a:effectLst/>
                <a:latin typeface="Arial" charset="0"/>
              </a:endParaRPr>
            </a:p>
          </p:txBody>
        </p:sp>
        <p:sp>
          <p:nvSpPr>
            <p:cNvPr id="50" name="_s1062"/>
            <p:cNvSpPr>
              <a:spLocks noChangeShapeType="1"/>
            </p:cNvSpPr>
            <p:nvPr/>
          </p:nvSpPr>
          <p:spPr bwMode="auto">
            <a:xfrm flipV="1">
              <a:off x="3223" y="2065"/>
              <a:ext cx="414" cy="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100"/>
            </a:p>
          </p:txBody>
        </p:sp>
        <p:sp>
          <p:nvSpPr>
            <p:cNvPr id="51" name="_s1063"/>
            <p:cNvSpPr>
              <a:spLocks noChangeArrowheads="1"/>
            </p:cNvSpPr>
            <p:nvPr/>
          </p:nvSpPr>
          <p:spPr bwMode="auto">
            <a:xfrm>
              <a:off x="3633" y="1722"/>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WIA Title I</a:t>
              </a:r>
              <a:br>
                <a:rPr kumimoji="0" lang="en-US" altLang="en-US" sz="1100" b="1" i="0" u="none" strike="noStrike" cap="none" normalizeH="0" baseline="0" dirty="0" smtClean="0">
                  <a:ln>
                    <a:noFill/>
                  </a:ln>
                  <a:solidFill>
                    <a:schemeClr val="tx1"/>
                  </a:solidFill>
                  <a:effectLst/>
                  <a:latin typeface="Arial" charset="0"/>
                </a:rPr>
              </a:br>
              <a:r>
                <a:rPr kumimoji="0" lang="en-US" altLang="en-US" sz="1100" b="1" i="0" u="none" strike="noStrike" cap="none" normalizeH="0" baseline="0" dirty="0" smtClean="0">
                  <a:ln>
                    <a:noFill/>
                  </a:ln>
                  <a:solidFill>
                    <a:schemeClr val="tx1"/>
                  </a:solidFill>
                  <a:effectLst/>
                  <a:latin typeface="Arial" charset="0"/>
                </a:rPr>
                <a:t>Dislocated</a:t>
              </a:r>
              <a:br>
                <a:rPr kumimoji="0" lang="en-US" altLang="en-US" sz="1100" b="1" i="0" u="none" strike="noStrike" cap="none" normalizeH="0" baseline="0" dirty="0" smtClean="0">
                  <a:ln>
                    <a:noFill/>
                  </a:ln>
                  <a:solidFill>
                    <a:schemeClr val="tx1"/>
                  </a:solidFill>
                  <a:effectLst/>
                  <a:latin typeface="Arial" charset="0"/>
                </a:rPr>
              </a:br>
              <a:r>
                <a:rPr kumimoji="0" lang="en-US" altLang="en-US" sz="1100" b="1" i="0" u="none" strike="noStrike" cap="none" normalizeH="0" baseline="0" dirty="0" smtClean="0">
                  <a:ln>
                    <a:noFill/>
                  </a:ln>
                  <a:solidFill>
                    <a:schemeClr val="tx1"/>
                  </a:solidFill>
                  <a:effectLst/>
                  <a:latin typeface="Arial" charset="0"/>
                </a:rPr>
                <a:t>Worker</a:t>
              </a:r>
            </a:p>
          </p:txBody>
        </p:sp>
        <p:sp>
          <p:nvSpPr>
            <p:cNvPr id="52" name="_s1064"/>
            <p:cNvSpPr>
              <a:spLocks noChangeShapeType="1"/>
            </p:cNvSpPr>
            <p:nvPr/>
          </p:nvSpPr>
          <p:spPr bwMode="auto">
            <a:xfrm flipV="1">
              <a:off x="3123" y="1644"/>
              <a:ext cx="27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100"/>
            </a:p>
          </p:txBody>
        </p:sp>
        <p:sp>
          <p:nvSpPr>
            <p:cNvPr id="53" name="_s1065"/>
            <p:cNvSpPr>
              <a:spLocks noChangeArrowheads="1"/>
            </p:cNvSpPr>
            <p:nvPr/>
          </p:nvSpPr>
          <p:spPr bwMode="auto">
            <a:xfrm>
              <a:off x="3289" y="1128"/>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WIA</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b="1" dirty="0" smtClean="0">
                  <a:latin typeface="Arial" charset="0"/>
                </a:rPr>
                <a:t>Title I</a:t>
              </a:r>
              <a:r>
                <a:rPr kumimoji="0" lang="en-US" altLang="en-US" sz="1100" b="1" i="0" u="none" strike="noStrike" cap="none" normalizeH="0" baseline="0" dirty="0" smtClean="0">
                  <a:ln>
                    <a:noFill/>
                  </a:ln>
                  <a:solidFill>
                    <a:schemeClr val="tx1"/>
                  </a:solidFill>
                  <a:effectLst/>
                  <a:latin typeface="Arial" charset="0"/>
                </a:rPr>
                <a:t/>
              </a:r>
              <a:br>
                <a:rPr kumimoji="0" lang="en-US" altLang="en-US" sz="1100" b="1" i="0" u="none" strike="noStrike" cap="none" normalizeH="0" baseline="0" dirty="0" smtClean="0">
                  <a:ln>
                    <a:noFill/>
                  </a:ln>
                  <a:solidFill>
                    <a:schemeClr val="tx1"/>
                  </a:solidFill>
                  <a:effectLst/>
                  <a:latin typeface="Arial" charset="0"/>
                </a:rPr>
              </a:br>
              <a:r>
                <a:rPr kumimoji="0" lang="en-US" altLang="en-US" sz="1100" b="1" i="0" u="none" strike="noStrike" cap="none" normalizeH="0" baseline="0" dirty="0" smtClean="0">
                  <a:ln>
                    <a:noFill/>
                  </a:ln>
                  <a:solidFill>
                    <a:schemeClr val="tx1"/>
                  </a:solidFill>
                  <a:effectLst/>
                  <a:latin typeface="Arial" charset="0"/>
                </a:rPr>
                <a:t>Youth</a:t>
              </a:r>
            </a:p>
          </p:txBody>
        </p:sp>
        <p:sp>
          <p:nvSpPr>
            <p:cNvPr id="54" name="_s1066"/>
            <p:cNvSpPr>
              <a:spLocks noChangeShapeType="1"/>
            </p:cNvSpPr>
            <p:nvPr/>
          </p:nvSpPr>
          <p:spPr bwMode="auto">
            <a:xfrm flipV="1">
              <a:off x="2936" y="1478"/>
              <a:ext cx="0" cy="4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sz="1100"/>
            </a:p>
          </p:txBody>
        </p:sp>
        <p:sp>
          <p:nvSpPr>
            <p:cNvPr id="55" name="_s1067"/>
            <p:cNvSpPr>
              <a:spLocks noChangeArrowheads="1"/>
            </p:cNvSpPr>
            <p:nvPr/>
          </p:nvSpPr>
          <p:spPr bwMode="auto">
            <a:xfrm>
              <a:off x="2644" y="894"/>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WIA</a:t>
              </a:r>
              <a:br>
                <a:rPr kumimoji="0" lang="en-US" altLang="en-US" sz="1100" b="1" i="0" u="none" strike="noStrike" cap="none" normalizeH="0" baseline="0" dirty="0" smtClean="0">
                  <a:ln>
                    <a:noFill/>
                  </a:ln>
                  <a:solidFill>
                    <a:schemeClr val="tx1"/>
                  </a:solidFill>
                  <a:effectLst/>
                  <a:latin typeface="Arial" charset="0"/>
                </a:rPr>
              </a:br>
              <a:r>
                <a:rPr kumimoji="0" lang="en-US" altLang="en-US" sz="1100" b="1" i="0" u="none" strike="noStrike" cap="none" normalizeH="0" baseline="0" dirty="0" smtClean="0">
                  <a:ln>
                    <a:noFill/>
                  </a:ln>
                  <a:solidFill>
                    <a:schemeClr val="tx1"/>
                  </a:solidFill>
                  <a:effectLst/>
                  <a:latin typeface="Arial" charset="0"/>
                </a:rPr>
                <a:t>Title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Adult</a:t>
              </a:r>
            </a:p>
          </p:txBody>
        </p:sp>
        <p:sp>
          <p:nvSpPr>
            <p:cNvPr id="56" name="_s1068"/>
            <p:cNvSpPr>
              <a:spLocks noChangeArrowheads="1"/>
            </p:cNvSpPr>
            <p:nvPr/>
          </p:nvSpPr>
          <p:spPr bwMode="auto">
            <a:xfrm>
              <a:off x="2636" y="1898"/>
              <a:ext cx="585" cy="585"/>
            </a:xfrm>
            <a:prstGeom prst="ellipse">
              <a:avLst/>
            </a:prstGeom>
            <a:solidFill>
              <a:schemeClr val="accent1"/>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b="1" dirty="0" smtClean="0">
                  <a:latin typeface="Arial" charset="0"/>
                </a:rPr>
                <a:t>WIB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charset="0"/>
                </a:rPr>
                <a:t>Career</a:t>
              </a:r>
              <a:br>
                <a:rPr kumimoji="0" lang="en-US" altLang="en-US" sz="1100" b="1" i="0" u="none" strike="noStrike" cap="none" normalizeH="0" baseline="0" dirty="0" smtClean="0">
                  <a:ln>
                    <a:noFill/>
                  </a:ln>
                  <a:solidFill>
                    <a:schemeClr val="tx1"/>
                  </a:solidFill>
                  <a:effectLst/>
                  <a:latin typeface="Arial" charset="0"/>
                </a:rPr>
              </a:br>
              <a:r>
                <a:rPr kumimoji="0" lang="en-US" altLang="en-US" sz="1100" b="1" i="0" u="none" strike="noStrike" cap="none" normalizeH="0" baseline="0" dirty="0" smtClean="0">
                  <a:ln>
                    <a:noFill/>
                  </a:ln>
                  <a:solidFill>
                    <a:schemeClr val="tx1"/>
                  </a:solidFill>
                  <a:effectLst/>
                  <a:latin typeface="Arial" charset="0"/>
                </a:rPr>
                <a:t>Center</a:t>
              </a:r>
            </a:p>
          </p:txBody>
        </p:sp>
      </p:grpSp>
      <p:sp>
        <p:nvSpPr>
          <p:cNvPr id="57" name="Rectangle 56"/>
          <p:cNvSpPr/>
          <p:nvPr/>
        </p:nvSpPr>
        <p:spPr>
          <a:xfrm>
            <a:off x="838200" y="304800"/>
            <a:ext cx="4202516" cy="584775"/>
          </a:xfrm>
          <a:prstGeom prst="rect">
            <a:avLst/>
          </a:prstGeom>
        </p:spPr>
        <p:txBody>
          <a:bodyPr wrap="square">
            <a:spAutoFit/>
          </a:bodyPr>
          <a:lstStyle/>
          <a:p>
            <a:r>
              <a:rPr lang="en-US" sz="3200" b="1" dirty="0" smtClean="0">
                <a:solidFill>
                  <a:srgbClr val="FFC000"/>
                </a:solidFill>
                <a:latin typeface="Calibri" panose="020F0502020204030204" pitchFamily="34" charset="0"/>
                <a:cs typeface="Calibri" panose="020F0502020204030204" pitchFamily="34" charset="0"/>
              </a:rPr>
              <a:t>Funding Source</a:t>
            </a:r>
            <a:endParaRPr lang="en-US" sz="3200" b="1" dirty="0">
              <a:solidFill>
                <a:srgbClr val="FFC000"/>
              </a:solidFill>
              <a:latin typeface="Calibri" panose="020F0502020204030204" pitchFamily="34" charset="0"/>
              <a:cs typeface="Calibri" panose="020F0502020204030204" pitchFamily="34" charset="0"/>
            </a:endParaRPr>
          </a:p>
        </p:txBody>
      </p:sp>
      <p:sp>
        <p:nvSpPr>
          <p:cNvPr id="60" name="TextBox 59"/>
          <p:cNvSpPr txBox="1"/>
          <p:nvPr/>
        </p:nvSpPr>
        <p:spPr>
          <a:xfrm>
            <a:off x="152400" y="1594491"/>
            <a:ext cx="2895600" cy="3046988"/>
          </a:xfrm>
          <a:prstGeom prst="rect">
            <a:avLst/>
          </a:prstGeom>
        </p:spPr>
        <p:txBody>
          <a:bodyPr wrap="square" rtlCol="0">
            <a:spAutoFit/>
          </a:bodyPr>
          <a:lstStyle/>
          <a:p>
            <a:pPr marL="342900" indent="-342900">
              <a:buFont typeface="Arial" panose="020B0604020202020204" pitchFamily="34" charset="0"/>
              <a:buChar char="•"/>
            </a:pPr>
            <a:r>
              <a:rPr lang="en-US" sz="2400" dirty="0" smtClean="0">
                <a:solidFill>
                  <a:schemeClr val="dk1"/>
                </a:solidFill>
                <a:latin typeface="Calibri" panose="020F0502020204030204" pitchFamily="34" charset="0"/>
                <a:cs typeface="Calibri" panose="020F0502020204030204" pitchFamily="34" charset="0"/>
              </a:rPr>
              <a:t>MA Workforce System funded primarily through Federal Funds</a:t>
            </a:r>
          </a:p>
          <a:p>
            <a:pPr marL="342900" indent="-342900">
              <a:buFont typeface="Arial" panose="020B0604020202020204" pitchFamily="34" charset="0"/>
              <a:buChar char="•"/>
            </a:pPr>
            <a:endParaRPr lang="en-US" sz="2400" dirty="0">
              <a:solidFill>
                <a:schemeClr val="dk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smtClean="0">
                <a:solidFill>
                  <a:schemeClr val="dk1"/>
                </a:solidFill>
                <a:latin typeface="Calibri" panose="020F0502020204030204" pitchFamily="34" charset="0"/>
                <a:cs typeface="Calibri" panose="020F0502020204030204" pitchFamily="34" charset="0"/>
              </a:rPr>
              <a:t>Local allocations are determined by Federal Formula</a:t>
            </a:r>
          </a:p>
        </p:txBody>
      </p:sp>
      <p:sp>
        <p:nvSpPr>
          <p:cNvPr id="12" name="TextBox 11"/>
          <p:cNvSpPr txBox="1"/>
          <p:nvPr/>
        </p:nvSpPr>
        <p:spPr>
          <a:xfrm>
            <a:off x="838200" y="4962007"/>
            <a:ext cx="2830682" cy="1169551"/>
          </a:xfrm>
          <a:prstGeom prst="rect">
            <a:avLst/>
          </a:prstGeom>
        </p:spPr>
        <p:txBody>
          <a:bodyPr wrap="square" rtlCol="0">
            <a:spAutoFit/>
          </a:bodyPr>
          <a:lstStyle/>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Federal Funds</a:t>
            </a:r>
          </a:p>
          <a:p>
            <a:pPr marL="0" indent="0">
              <a:buFont typeface="Wingdings" pitchFamily="2" charset="2"/>
              <a:buNone/>
            </a:pPr>
            <a:endParaRPr lang="en-US" sz="1400" dirty="0" smtClean="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State Career Center Line Item</a:t>
            </a:r>
          </a:p>
          <a:p>
            <a:pPr marL="0" indent="0">
              <a:buFont typeface="Wingdings" pitchFamily="2" charset="2"/>
              <a:buNone/>
            </a:pPr>
            <a:endParaRPr lang="en-US" sz="1400" dirty="0" smtClean="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Locally Obtained Funding </a:t>
            </a:r>
          </a:p>
        </p:txBody>
      </p:sp>
      <p:sp>
        <p:nvSpPr>
          <p:cNvPr id="14" name="Pentagon 13"/>
          <p:cNvSpPr/>
          <p:nvPr/>
        </p:nvSpPr>
        <p:spPr bwMode="auto">
          <a:xfrm>
            <a:off x="655320" y="5090159"/>
            <a:ext cx="259080" cy="91441"/>
          </a:xfrm>
          <a:prstGeom prst="homePlate">
            <a:avLst/>
          </a:prstGeom>
          <a:solidFill>
            <a:schemeClr val="tx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61" name="Pentagon 60"/>
          <p:cNvSpPr/>
          <p:nvPr/>
        </p:nvSpPr>
        <p:spPr bwMode="auto">
          <a:xfrm>
            <a:off x="655320" y="5546782"/>
            <a:ext cx="259080" cy="92018"/>
          </a:xfrm>
          <a:prstGeom prst="homePlate">
            <a:avLst/>
          </a:prstGeom>
          <a:solidFill>
            <a:srgbClr val="FFFF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63" name="Pentagon 62"/>
          <p:cNvSpPr/>
          <p:nvPr/>
        </p:nvSpPr>
        <p:spPr bwMode="auto">
          <a:xfrm>
            <a:off x="655320" y="5943600"/>
            <a:ext cx="259080" cy="76199"/>
          </a:xfrm>
          <a:prstGeom prst="homePlate">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34" name="TextBox 33"/>
          <p:cNvSpPr txBox="1"/>
          <p:nvPr/>
        </p:nvSpPr>
        <p:spPr>
          <a:xfrm>
            <a:off x="19050" y="6610350"/>
            <a:ext cx="2819400" cy="230832"/>
          </a:xfrm>
          <a:prstGeom prst="rect">
            <a:avLst/>
          </a:prstGeom>
          <a:noFill/>
        </p:spPr>
        <p:txBody>
          <a:bodyPr wrap="square" rtlCol="0">
            <a:spAutoFit/>
          </a:bodyPr>
          <a:lstStyle/>
          <a:p>
            <a:r>
              <a:rPr lang="en-US" sz="900" b="1" dirty="0">
                <a:latin typeface="Calibri" panose="020F0502020204030204" pitchFamily="34" charset="0"/>
              </a:rPr>
              <a:t>Draft for Policy Development Purposes Only</a:t>
            </a:r>
          </a:p>
        </p:txBody>
      </p:sp>
    </p:spTree>
    <p:extLst>
      <p:ext uri="{BB962C8B-B14F-4D97-AF65-F5344CB8AC3E}">
        <p14:creationId xmlns:p14="http://schemas.microsoft.com/office/powerpoint/2010/main" val="9662102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Major Funding Programs</a:t>
            </a:r>
            <a:endParaRPr lang="en-US" sz="3600" dirty="0"/>
          </a:p>
        </p:txBody>
      </p:sp>
      <p:sp>
        <p:nvSpPr>
          <p:cNvPr id="3" name="Content Placeholder 2"/>
          <p:cNvSpPr>
            <a:spLocks noGrp="1"/>
          </p:cNvSpPr>
          <p:nvPr>
            <p:ph sz="half" idx="1"/>
          </p:nvPr>
        </p:nvSpPr>
        <p:spPr>
          <a:xfrm>
            <a:off x="381000" y="990600"/>
            <a:ext cx="8001000" cy="5257800"/>
          </a:xfrm>
        </p:spPr>
        <p:txBody>
          <a:bodyPr/>
          <a:lstStyle/>
          <a:p>
            <a:pPr>
              <a:buFont typeface="Arial" panose="020B0604020202020204" pitchFamily="34" charset="0"/>
              <a:buChar char="•"/>
            </a:pPr>
            <a:r>
              <a:rPr lang="en-US" sz="1800" dirty="0" smtClean="0"/>
              <a:t>Workforce Investment Act Title I Adult, Youth and </a:t>
            </a:r>
            <a:r>
              <a:rPr lang="en-US" sz="1800" dirty="0"/>
              <a:t>Dislocated </a:t>
            </a:r>
            <a:r>
              <a:rPr lang="en-US" sz="1800" dirty="0" smtClean="0"/>
              <a:t>Worker (WIA)</a:t>
            </a:r>
            <a:r>
              <a:rPr lang="en-US" dirty="0" smtClean="0"/>
              <a:t/>
            </a:r>
            <a:br>
              <a:rPr lang="en-US" dirty="0" smtClean="0"/>
            </a:br>
            <a:r>
              <a:rPr lang="en-US" sz="1600" dirty="0" smtClean="0">
                <a:solidFill>
                  <a:schemeClr val="tx2"/>
                </a:solidFill>
              </a:rPr>
              <a:t>WIA supports intensive </a:t>
            </a:r>
            <a:r>
              <a:rPr lang="en-US" sz="1600" dirty="0">
                <a:solidFill>
                  <a:schemeClr val="tx2"/>
                </a:solidFill>
              </a:rPr>
              <a:t>and training services through Career Centers. </a:t>
            </a:r>
            <a:endParaRPr lang="en-US" sz="1600" dirty="0" smtClean="0">
              <a:solidFill>
                <a:schemeClr val="tx2"/>
              </a:solidFill>
            </a:endParaRPr>
          </a:p>
          <a:p>
            <a:pPr lvl="2">
              <a:buFont typeface="Wingdings" panose="05000000000000000000" pitchFamily="2" charset="2"/>
              <a:buChar char="Ø"/>
            </a:pPr>
            <a:r>
              <a:rPr lang="en-US" sz="1600" dirty="0" smtClean="0">
                <a:latin typeface="Calibri" panose="020F0502020204030204" pitchFamily="34" charset="0"/>
              </a:rPr>
              <a:t>Rapid Response (RR) Layoff Aversion RR Set-Aside</a:t>
            </a:r>
          </a:p>
          <a:p>
            <a:pPr lvl="2">
              <a:buFont typeface="Wingdings" panose="05000000000000000000" pitchFamily="2" charset="2"/>
              <a:buChar char="Ø"/>
            </a:pPr>
            <a:r>
              <a:rPr lang="en-US" sz="1600" dirty="0" smtClean="0">
                <a:latin typeface="Calibri" panose="020F0502020204030204" pitchFamily="34" charset="0"/>
              </a:rPr>
              <a:t>Trade Adjustment Assistance (TAA)</a:t>
            </a:r>
          </a:p>
          <a:p>
            <a:pPr lvl="2">
              <a:buFont typeface="Wingdings" panose="05000000000000000000" pitchFamily="2" charset="2"/>
              <a:buChar char="Ø"/>
            </a:pPr>
            <a:r>
              <a:rPr lang="en-US" sz="1600" dirty="0" smtClean="0">
                <a:latin typeface="Calibri" panose="020F0502020204030204" pitchFamily="34" charset="0"/>
              </a:rPr>
              <a:t>National Emergency Grants (NEG)</a:t>
            </a:r>
          </a:p>
          <a:p>
            <a:pPr lvl="2">
              <a:buFont typeface="Wingdings" panose="05000000000000000000" pitchFamily="2" charset="2"/>
              <a:buChar char="Ø"/>
            </a:pPr>
            <a:r>
              <a:rPr lang="en-US" sz="1600" dirty="0" smtClean="0">
                <a:latin typeface="Calibri" panose="020F0502020204030204" pitchFamily="34" charset="0"/>
              </a:rPr>
              <a:t>Disability Employment Initiative (DEI)</a:t>
            </a:r>
          </a:p>
          <a:p>
            <a:pPr lvl="2">
              <a:buFont typeface="Wingdings" panose="05000000000000000000" pitchFamily="2" charset="2"/>
              <a:buChar char="Ø"/>
            </a:pPr>
            <a:r>
              <a:rPr lang="en-US" sz="1600" dirty="0" smtClean="0">
                <a:latin typeface="Calibri" panose="020F0502020204030204" pitchFamily="34" charset="0"/>
              </a:rPr>
              <a:t>Offender Reentry and Reemployment </a:t>
            </a:r>
          </a:p>
          <a:p>
            <a:pPr marL="396875" lvl="2" indent="0"/>
            <a:endParaRPr lang="en-US" sz="800" dirty="0"/>
          </a:p>
          <a:p>
            <a:pPr>
              <a:buFont typeface="Arial" panose="020B0604020202020204" pitchFamily="34" charset="0"/>
              <a:buChar char="•"/>
            </a:pPr>
            <a:r>
              <a:rPr lang="en-US" sz="1800" dirty="0" smtClean="0"/>
              <a:t>Wagner Peyser – </a:t>
            </a:r>
            <a:r>
              <a:rPr lang="en-US" sz="1800" dirty="0"/>
              <a:t>Employment Service </a:t>
            </a:r>
            <a:r>
              <a:rPr lang="en-US" dirty="0" smtClean="0"/>
              <a:t/>
            </a:r>
            <a:br>
              <a:rPr lang="en-US" dirty="0" smtClean="0"/>
            </a:br>
            <a:r>
              <a:rPr lang="en-US" sz="1600" dirty="0" smtClean="0">
                <a:solidFill>
                  <a:schemeClr val="tx2"/>
                </a:solidFill>
              </a:rPr>
              <a:t>WP supports universal access </a:t>
            </a:r>
            <a:r>
              <a:rPr lang="en-US" sz="1600" dirty="0">
                <a:solidFill>
                  <a:schemeClr val="tx2"/>
                </a:solidFill>
              </a:rPr>
              <a:t>to job </a:t>
            </a:r>
            <a:r>
              <a:rPr lang="en-US" sz="1600" dirty="0" smtClean="0">
                <a:solidFill>
                  <a:schemeClr val="tx2"/>
                </a:solidFill>
              </a:rPr>
              <a:t>seekers </a:t>
            </a:r>
            <a:r>
              <a:rPr lang="en-US" sz="1600" dirty="0">
                <a:solidFill>
                  <a:schemeClr val="tx2"/>
                </a:solidFill>
              </a:rPr>
              <a:t>and employer services through </a:t>
            </a:r>
            <a:r>
              <a:rPr lang="en-US" sz="1600" dirty="0" smtClean="0">
                <a:solidFill>
                  <a:schemeClr val="tx2"/>
                </a:solidFill>
              </a:rPr>
              <a:t>Career Centers.</a:t>
            </a:r>
          </a:p>
          <a:p>
            <a:pPr lvl="2">
              <a:buFont typeface="Wingdings" panose="05000000000000000000" pitchFamily="2" charset="2"/>
              <a:buChar char="Ø"/>
            </a:pPr>
            <a:r>
              <a:rPr lang="en-US" sz="1600" dirty="0" smtClean="0">
                <a:latin typeface="Calibri" panose="020F0502020204030204" pitchFamily="34" charset="0"/>
              </a:rPr>
              <a:t>Work Opportunity Tax Credit (WOTC)</a:t>
            </a:r>
            <a:endParaRPr lang="en-US" sz="1600" dirty="0">
              <a:latin typeface="Calibri" panose="020F0502020204030204" pitchFamily="34" charset="0"/>
            </a:endParaRPr>
          </a:p>
          <a:p>
            <a:pPr lvl="2">
              <a:buFont typeface="Wingdings" panose="05000000000000000000" pitchFamily="2" charset="2"/>
              <a:buChar char="Ø"/>
            </a:pPr>
            <a:r>
              <a:rPr lang="en-US" sz="1600" dirty="0" smtClean="0">
                <a:latin typeface="Calibri" panose="020F0502020204030204" pitchFamily="34" charset="0"/>
              </a:rPr>
              <a:t> Foreign Labor Certification (FLC)</a:t>
            </a:r>
          </a:p>
          <a:p>
            <a:pPr lvl="2">
              <a:buFont typeface="Wingdings" panose="05000000000000000000" pitchFamily="2" charset="2"/>
              <a:buChar char="Ø"/>
            </a:pPr>
            <a:r>
              <a:rPr lang="en-US" sz="1600" dirty="0" smtClean="0">
                <a:latin typeface="Calibri" panose="020F0502020204030204" pitchFamily="34" charset="0"/>
              </a:rPr>
              <a:t> Reemployment Eligibility Assessment (REA)</a:t>
            </a:r>
          </a:p>
          <a:p>
            <a:pPr lvl="2">
              <a:buFont typeface="Wingdings" panose="05000000000000000000" pitchFamily="2" charset="2"/>
              <a:buChar char="Ø"/>
            </a:pPr>
            <a:r>
              <a:rPr lang="en-US" sz="1600" dirty="0" smtClean="0">
                <a:latin typeface="Calibri" panose="020F0502020204030204" pitchFamily="34" charset="0"/>
              </a:rPr>
              <a:t> Reemployment Services</a:t>
            </a:r>
          </a:p>
          <a:p>
            <a:pPr lvl="2">
              <a:buFont typeface="Wingdings" panose="05000000000000000000" pitchFamily="2" charset="2"/>
              <a:buChar char="Ø"/>
            </a:pPr>
            <a:r>
              <a:rPr lang="en-US" sz="1600" dirty="0" smtClean="0">
                <a:latin typeface="Calibri" panose="020F0502020204030204" pitchFamily="34" charset="0"/>
              </a:rPr>
              <a:t> Jobs for Veterans State Grant (JVSG)</a:t>
            </a:r>
          </a:p>
          <a:p>
            <a:pPr lvl="2">
              <a:buFont typeface="Wingdings" panose="05000000000000000000" pitchFamily="2" charset="2"/>
              <a:buChar char="Ø"/>
            </a:pPr>
            <a:endParaRPr lang="en-US" sz="1600" dirty="0">
              <a:latin typeface="Calibri" panose="020F0502020204030204" pitchFamily="34" charset="0"/>
            </a:endParaRPr>
          </a:p>
          <a:p>
            <a:pPr>
              <a:buFont typeface="Arial"/>
              <a:buChar char="•"/>
            </a:pPr>
            <a:r>
              <a:rPr lang="en-US" sz="1800" dirty="0" smtClean="0"/>
              <a:t>Discretionary Grants</a:t>
            </a:r>
            <a:br>
              <a:rPr lang="en-US" sz="1800" dirty="0" smtClean="0"/>
            </a:br>
            <a:r>
              <a:rPr lang="en-US" sz="1600" dirty="0" smtClean="0">
                <a:solidFill>
                  <a:schemeClr val="tx2"/>
                </a:solidFill>
              </a:rPr>
              <a:t>The </a:t>
            </a:r>
            <a:r>
              <a:rPr lang="en-US" sz="1600" dirty="0">
                <a:solidFill>
                  <a:schemeClr val="tx2"/>
                </a:solidFill>
              </a:rPr>
              <a:t>state pursues special grant resources to provide more intensive services for specific populations.</a:t>
            </a:r>
          </a:p>
        </p:txBody>
      </p:sp>
      <p:sp>
        <p:nvSpPr>
          <p:cNvPr id="4" name="TextBox 3"/>
          <p:cNvSpPr txBox="1"/>
          <p:nvPr/>
        </p:nvSpPr>
        <p:spPr>
          <a:xfrm>
            <a:off x="19050" y="6610350"/>
            <a:ext cx="2819400" cy="230832"/>
          </a:xfrm>
          <a:prstGeom prst="rect">
            <a:avLst/>
          </a:prstGeom>
          <a:noFill/>
        </p:spPr>
        <p:txBody>
          <a:bodyPr wrap="square" rtlCol="0">
            <a:spAutoFit/>
          </a:bodyPr>
          <a:lstStyle/>
          <a:p>
            <a:r>
              <a:rPr lang="en-US" sz="900" b="1" dirty="0">
                <a:latin typeface="Calibri" panose="020F0502020204030204" pitchFamily="34" charset="0"/>
              </a:rPr>
              <a:t>Draft for Policy Development Purposes Only</a:t>
            </a:r>
          </a:p>
        </p:txBody>
      </p:sp>
    </p:spTree>
    <p:extLst>
      <p:ext uri="{BB962C8B-B14F-4D97-AF65-F5344CB8AC3E}">
        <p14:creationId xmlns:p14="http://schemas.microsoft.com/office/powerpoint/2010/main" val="2826780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Employment for Special Target Populations: Individuals with Disabilities</a:t>
            </a:r>
          </a:p>
        </p:txBody>
      </p:sp>
      <p:sp>
        <p:nvSpPr>
          <p:cNvPr id="3" name="Content Placeholder 2"/>
          <p:cNvSpPr>
            <a:spLocks noGrp="1"/>
          </p:cNvSpPr>
          <p:nvPr>
            <p:ph idx="1"/>
          </p:nvPr>
        </p:nvSpPr>
        <p:spPr>
          <a:xfrm>
            <a:off x="533400" y="1447800"/>
            <a:ext cx="8077200" cy="4724400"/>
          </a:xfrm>
        </p:spPr>
        <p:txBody>
          <a:bodyPr/>
          <a:lstStyle/>
          <a:p>
            <a:pPr marL="0" indent="0">
              <a:buNone/>
            </a:pPr>
            <a:r>
              <a:rPr lang="en-US" sz="2400" dirty="0" smtClean="0">
                <a:solidFill>
                  <a:schemeClr val="tx1">
                    <a:lumMod val="95000"/>
                    <a:lumOff val="5000"/>
                  </a:schemeClr>
                </a:solidFill>
                <a:latin typeface="Calibri" panose="020F0502020204030204" pitchFamily="34" charset="0"/>
              </a:rPr>
              <a:t>Disability Employment Initiative Grants (III, V, &amp; VII)</a:t>
            </a:r>
          </a:p>
          <a:p>
            <a:r>
              <a:rPr lang="en-US" dirty="0">
                <a:latin typeface="Calibri" panose="020F0502020204030204" pitchFamily="34" charset="0"/>
              </a:rPr>
              <a:t>Disability Employment Initiative Round III </a:t>
            </a:r>
            <a:r>
              <a:rPr lang="en-US" dirty="0" smtClean="0">
                <a:latin typeface="Calibri" panose="020F0502020204030204" pitchFamily="34" charset="0"/>
              </a:rPr>
              <a:t>Grant</a:t>
            </a:r>
            <a:endParaRPr lang="en-US" dirty="0">
              <a:latin typeface="Calibri" panose="020F0502020204030204" pitchFamily="34" charset="0"/>
            </a:endParaRPr>
          </a:p>
          <a:p>
            <a:pPr lvl="1"/>
            <a:r>
              <a:rPr lang="en-US" sz="1750" b="0" dirty="0">
                <a:latin typeface="Calibri" panose="020F0502020204030204" pitchFamily="34" charset="0"/>
              </a:rPr>
              <a:t>Funding: $ 4,899,606</a:t>
            </a:r>
          </a:p>
          <a:p>
            <a:pPr lvl="1"/>
            <a:r>
              <a:rPr lang="en-US" sz="1750" b="0" dirty="0">
                <a:latin typeface="Calibri" panose="020F0502020204030204" pitchFamily="34" charset="0"/>
              </a:rPr>
              <a:t>Period of Performance: October 1, 2012 – March 31, 2016</a:t>
            </a:r>
          </a:p>
          <a:p>
            <a:pPr lvl="1"/>
            <a:r>
              <a:rPr lang="en-US" sz="1750" b="0" dirty="0">
                <a:latin typeface="Calibri" panose="020F0502020204030204" pitchFamily="34" charset="0"/>
              </a:rPr>
              <a:t>The goal of MA DEI III is to improve both opportunities and outcomes for adults with disabilities who may be unemployed, underemployed and/or receiving SSI/SSDI benefits</a:t>
            </a:r>
            <a:r>
              <a:rPr lang="en-US" sz="1750" b="0" dirty="0" smtClean="0">
                <a:latin typeface="Calibri" panose="020F0502020204030204" pitchFamily="34" charset="0"/>
              </a:rPr>
              <a:t>. Enrollment goal of 320 participants.  Actual participants were 666, 130 received training and 394 entered employment.</a:t>
            </a:r>
            <a:endParaRPr lang="en-US" sz="1750" b="0" dirty="0">
              <a:latin typeface="Calibri" panose="020F0502020204030204" pitchFamily="34" charset="0"/>
            </a:endParaRPr>
          </a:p>
          <a:p>
            <a:pPr lvl="1"/>
            <a:r>
              <a:rPr lang="en-US" sz="1750" b="0" dirty="0">
                <a:latin typeface="Calibri" panose="020F0502020204030204" pitchFamily="34" charset="0"/>
              </a:rPr>
              <a:t>The grant supports the initiative in 7 Massachusetts One-Stop Career Centers – Future Works in Springfield, Career Point in Holyoke, Franklin Hampshire Career Centers (Offices in Greenfield and Northampton), Career Center of Lowell and North Shore Career Centers (Offices in Lynn and Salem).</a:t>
            </a:r>
          </a:p>
          <a:p>
            <a:pPr marL="0" indent="0">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24092277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Employment for Special Target Populations: Individuals with Disabilities</a:t>
            </a:r>
          </a:p>
        </p:txBody>
      </p:sp>
      <p:sp>
        <p:nvSpPr>
          <p:cNvPr id="3" name="Content Placeholder 2"/>
          <p:cNvSpPr>
            <a:spLocks noGrp="1"/>
          </p:cNvSpPr>
          <p:nvPr>
            <p:ph idx="1"/>
          </p:nvPr>
        </p:nvSpPr>
        <p:spPr>
          <a:xfrm>
            <a:off x="533400" y="1447800"/>
            <a:ext cx="8077200" cy="4724400"/>
          </a:xfrm>
        </p:spPr>
        <p:txBody>
          <a:bodyPr/>
          <a:lstStyle/>
          <a:p>
            <a:pPr marL="0" indent="0">
              <a:buNone/>
            </a:pPr>
            <a:r>
              <a:rPr lang="en-US" sz="2400" dirty="0" smtClean="0">
                <a:solidFill>
                  <a:schemeClr val="tx1">
                    <a:lumMod val="95000"/>
                    <a:lumOff val="5000"/>
                  </a:schemeClr>
                </a:solidFill>
                <a:latin typeface="Calibri" panose="020F0502020204030204" pitchFamily="34" charset="0"/>
              </a:rPr>
              <a:t>Disability Employment Initiative Grants (III, V, &amp; VII)</a:t>
            </a:r>
          </a:p>
          <a:p>
            <a:r>
              <a:rPr lang="en-US" dirty="0">
                <a:latin typeface="Calibri" panose="020F0502020204030204" pitchFamily="34" charset="0"/>
              </a:rPr>
              <a:t>Disability Employment Initiative Round V</a:t>
            </a:r>
            <a:r>
              <a:rPr lang="en-US" dirty="0" smtClean="0">
                <a:latin typeface="Calibri" panose="020F0502020204030204" pitchFamily="34" charset="0"/>
              </a:rPr>
              <a:t> Grant</a:t>
            </a:r>
            <a:endParaRPr lang="en-US" dirty="0">
              <a:latin typeface="Calibri" panose="020F0502020204030204" pitchFamily="34" charset="0"/>
            </a:endParaRPr>
          </a:p>
          <a:p>
            <a:pPr lvl="1"/>
            <a:r>
              <a:rPr lang="en-US" sz="1750" b="0" dirty="0">
                <a:latin typeface="Calibri" panose="020F0502020204030204" pitchFamily="34" charset="0"/>
              </a:rPr>
              <a:t>Funding $2,500,000</a:t>
            </a:r>
          </a:p>
          <a:p>
            <a:pPr lvl="1"/>
            <a:r>
              <a:rPr lang="en-US" sz="1750" b="0" dirty="0">
                <a:latin typeface="Calibri" panose="020F0502020204030204" pitchFamily="34" charset="0"/>
              </a:rPr>
              <a:t>Period of Performance: October 1, 2014 – March 31, 2017</a:t>
            </a:r>
          </a:p>
          <a:p>
            <a:pPr lvl="1"/>
            <a:r>
              <a:rPr lang="en-US" sz="1750" b="0" dirty="0">
                <a:latin typeface="Calibri" panose="020F0502020204030204" pitchFamily="34" charset="0"/>
              </a:rPr>
              <a:t>The goal of the grant is to improve the job placement outcomes for adults with disabilities through expanded access to credential-based education and training pathways offered through the community college system in areas of manufacturing, healthcare and hospitality</a:t>
            </a:r>
            <a:r>
              <a:rPr lang="en-US" sz="1750" b="0" dirty="0" smtClean="0">
                <a:latin typeface="Calibri" panose="020F0502020204030204" pitchFamily="34" charset="0"/>
              </a:rPr>
              <a:t>.  Enrollment goal of 165.  Participants completing career pathways training was 140, attainment of certificates 123, and 116 entered employment</a:t>
            </a:r>
            <a:endParaRPr lang="en-US" sz="1750" b="0" dirty="0">
              <a:latin typeface="Calibri" panose="020F0502020204030204" pitchFamily="34" charset="0"/>
            </a:endParaRPr>
          </a:p>
          <a:p>
            <a:pPr lvl="1"/>
            <a:r>
              <a:rPr lang="en-US" sz="1750" b="0" dirty="0">
                <a:latin typeface="Calibri" panose="020F0502020204030204" pitchFamily="34" charset="0"/>
              </a:rPr>
              <a:t>The grant is operating in three major workforce development areas: Metro North (Cambridge), North Central (Leominster) and Central Mass (Worcester).</a:t>
            </a:r>
          </a:p>
          <a:p>
            <a:pPr marL="0" indent="0">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381717960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7552</TotalTime>
  <Words>1527</Words>
  <Application>Microsoft Office PowerPoint</Application>
  <PresentationFormat>On-screen Show (4:3)</PresentationFormat>
  <Paragraphs>308</Paragraphs>
  <Slides>21</Slides>
  <Notes>14</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PowerPoint Presentation</vt:lpstr>
      <vt:lpstr>EOLWD State-Regional Workforce System</vt:lpstr>
      <vt:lpstr>Regional Governance</vt:lpstr>
      <vt:lpstr>     MA WORKFORCE REGIONS  AND CAREER CENTERS</vt:lpstr>
      <vt:lpstr>Job Seeker Resources</vt:lpstr>
      <vt:lpstr> </vt:lpstr>
      <vt:lpstr>Major Funding Programs</vt:lpstr>
      <vt:lpstr>Employment for Special Target Populations: Individuals with Disabilities</vt:lpstr>
      <vt:lpstr>Employment for Special Target Populations: Individuals with Disabilities</vt:lpstr>
      <vt:lpstr>Employment for Special Target Populations: Individuals with Disabilities</vt:lpstr>
      <vt:lpstr>PowerPoint Presentation</vt:lpstr>
      <vt:lpstr>Career Center Veteran’s Services</vt:lpstr>
      <vt:lpstr>Business Outreach and Services</vt:lpstr>
      <vt:lpstr>Customers served FY11 – FY14</vt:lpstr>
      <vt:lpstr>Career Center Customer Data – FY14</vt:lpstr>
      <vt:lpstr>Major Resources for Individuals with  Barriers to Employment</vt:lpstr>
      <vt:lpstr>PowerPoint Presentation</vt:lpstr>
      <vt:lpstr>Workforce Training Fund</vt:lpstr>
      <vt:lpstr>Workforce Training Fund – Train from Within</vt:lpstr>
      <vt:lpstr>Training Unemployed for Jobs in Demand</vt:lpstr>
      <vt:lpstr>Workforce Competitiveness Trust Fund: Programs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2014-04-27T20:43:35Z</dcterms:created>
  <dc:creator>Advani, Ramesh (ANF)</dc:creator>
  <lastModifiedBy/>
  <lastPrinted>2016-12-12T13:02:03Z</lastPrinted>
  <dcterms:modified xsi:type="dcterms:W3CDTF">2016-12-14T16:46:10Z</dcterms:modified>
  <revision>666</revision>
  <dc:title>PowerPoint Presentation</dc:title>
</coreProperties>
</file>