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sldIdLst>
    <p:sldId id="256" r:id="rId2"/>
    <p:sldId id="279" r:id="rId3"/>
    <p:sldId id="283" r:id="rId4"/>
    <p:sldId id="284" r:id="rId5"/>
    <p:sldId id="285" r:id="rId6"/>
    <p:sldId id="286" r:id="rId7"/>
    <p:sldId id="287" r:id="rId8"/>
    <p:sldId id="288" r:id="rId9"/>
    <p:sldId id="280" r:id="rId10"/>
    <p:sldId id="281" r:id="rId11"/>
    <p:sldId id="282" r:id="rId1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790" autoAdjust="0"/>
  </p:normalViewPr>
  <p:slideViewPr>
    <p:cSldViewPr>
      <p:cViewPr>
        <p:scale>
          <a:sx n="96" d="100"/>
          <a:sy n="96" d="100"/>
        </p:scale>
        <p:origin x="-324" y="48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05029E25-FB8B-48AB-A846-3BBA807DF9DD}" type="datetimeFigureOut">
              <a:rPr lang="en-US" smtClean="0"/>
              <a:t>10/30/2017</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9F06E768-4F50-46D1-9079-4303D1607A64}" type="slidenum">
              <a:rPr lang="en-US" smtClean="0"/>
              <a:t>‹#›</a:t>
            </a:fld>
            <a:endParaRPr lang="en-US"/>
          </a:p>
        </p:txBody>
      </p:sp>
    </p:spTree>
    <p:extLst>
      <p:ext uri="{BB962C8B-B14F-4D97-AF65-F5344CB8AC3E}">
        <p14:creationId xmlns:p14="http://schemas.microsoft.com/office/powerpoint/2010/main" val="669456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F06E768-4F50-46D1-9079-4303D1607A64}" type="slidenum">
              <a:rPr lang="en-US" smtClean="0"/>
              <a:t>1</a:t>
            </a:fld>
            <a:endParaRPr lang="en-US"/>
          </a:p>
        </p:txBody>
      </p:sp>
    </p:spTree>
    <p:extLst>
      <p:ext uri="{BB962C8B-B14F-4D97-AF65-F5344CB8AC3E}">
        <p14:creationId xmlns:p14="http://schemas.microsoft.com/office/powerpoint/2010/main" val="3806851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3</a:t>
            </a:fld>
            <a:endParaRPr lang="en-US" altLang="en-US" dirty="0"/>
          </a:p>
        </p:txBody>
      </p:sp>
    </p:spTree>
    <p:extLst>
      <p:ext uri="{BB962C8B-B14F-4D97-AF65-F5344CB8AC3E}">
        <p14:creationId xmlns:p14="http://schemas.microsoft.com/office/powerpoint/2010/main" val="4050639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4</a:t>
            </a:fld>
            <a:endParaRPr lang="en-US" altLang="en-US" dirty="0"/>
          </a:p>
        </p:txBody>
      </p:sp>
    </p:spTree>
    <p:extLst>
      <p:ext uri="{BB962C8B-B14F-4D97-AF65-F5344CB8AC3E}">
        <p14:creationId xmlns:p14="http://schemas.microsoft.com/office/powerpoint/2010/main" val="2335578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5</a:t>
            </a:fld>
            <a:endParaRPr lang="en-US" altLang="en-US" dirty="0"/>
          </a:p>
        </p:txBody>
      </p:sp>
    </p:spTree>
    <p:extLst>
      <p:ext uri="{BB962C8B-B14F-4D97-AF65-F5344CB8AC3E}">
        <p14:creationId xmlns:p14="http://schemas.microsoft.com/office/powerpoint/2010/main" val="382957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6</a:t>
            </a:fld>
            <a:endParaRPr lang="en-US" altLang="en-US" dirty="0"/>
          </a:p>
        </p:txBody>
      </p:sp>
    </p:spTree>
    <p:extLst>
      <p:ext uri="{BB962C8B-B14F-4D97-AF65-F5344CB8AC3E}">
        <p14:creationId xmlns:p14="http://schemas.microsoft.com/office/powerpoint/2010/main" val="1995289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7</a:t>
            </a:fld>
            <a:endParaRPr lang="en-US" altLang="en-US" dirty="0"/>
          </a:p>
        </p:txBody>
      </p:sp>
    </p:spTree>
    <p:extLst>
      <p:ext uri="{BB962C8B-B14F-4D97-AF65-F5344CB8AC3E}">
        <p14:creationId xmlns:p14="http://schemas.microsoft.com/office/powerpoint/2010/main" val="16658663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5C1E652-0180-43F7-B847-50860E205478}" type="slidenum">
              <a:rPr lang="en-US" altLang="en-US" smtClean="0"/>
              <a:pPr>
                <a:defRPr/>
              </a:pPr>
              <a:t>8</a:t>
            </a:fld>
            <a:endParaRPr lang="en-US" altLang="en-US" dirty="0"/>
          </a:p>
        </p:txBody>
      </p:sp>
    </p:spTree>
    <p:extLst>
      <p:ext uri="{BB962C8B-B14F-4D97-AF65-F5344CB8AC3E}">
        <p14:creationId xmlns:p14="http://schemas.microsoft.com/office/powerpoint/2010/main" val="2317163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06E768-4F50-46D1-9079-4303D1607A64}" type="slidenum">
              <a:rPr lang="en-US" smtClean="0"/>
              <a:t>11</a:t>
            </a:fld>
            <a:endParaRPr lang="en-US"/>
          </a:p>
        </p:txBody>
      </p:sp>
    </p:spTree>
    <p:extLst>
      <p:ext uri="{BB962C8B-B14F-4D97-AF65-F5344CB8AC3E}">
        <p14:creationId xmlns:p14="http://schemas.microsoft.com/office/powerpoint/2010/main" val="8611689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E6ABEF7D-8F6C-41CD-B036-812F335B1CED}" type="datetime1">
              <a:rPr lang="en-US" smtClean="0"/>
              <a:t>10/30/2017</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61EA6D28-ED3E-4E2E-A094-CF641B234ECE}"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9541BB8-5AFB-4F14-ADD8-0DC38D543827}"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A312665-3BD0-47EC-A268-AAC5B85BEDDC}"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77974F9-3FA5-4C2C-862A-4A5E697B5F73}" type="datetime1">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EA6D28-ED3E-4E2E-A094-CF641B234ECE}"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CC9965A0-96D1-46E1-93B7-9929E3E0D993}" type="datetime1">
              <a:rPr lang="en-US" smtClean="0"/>
              <a:t>10/30/2017</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61EA6D28-ED3E-4E2E-A094-CF641B234ECE}"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AD7C981-9DBF-4ECE-A783-2DCC87AB9176}"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DFC40FA-A6A0-4CDA-B51A-230147B6DDEF}" type="datetime1">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EA6D28-ED3E-4E2E-A094-CF641B234ECE}"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E1FFD7A-FE84-4EAA-A09C-0119B614FA09}" type="datetime1">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EA6D28-ED3E-4E2E-A094-CF641B234ECE}"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611274-3B7E-40C3-92CC-06FF74C7F529}" type="datetime1">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EA6D28-ED3E-4E2E-A094-CF641B234ECE}"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E5F9B4C-5F00-421E-B88B-160076CCC913}"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476C247-61D2-4A0B-B209-A4D71E8822B3}" type="datetime1">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EA6D28-ED3E-4E2E-A094-CF641B234ECE}"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3C00E7EE-4FC8-45BC-BF14-EC10ED05A15C}" type="datetime1">
              <a:rPr lang="en-US" smtClean="0"/>
              <a:t>10/30/2017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61EA6D28-ED3E-4E2E-A094-CF641B234ECE}"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3886200"/>
            <a:ext cx="6858000" cy="990600"/>
          </a:xfrm>
        </p:spPr>
        <p:txBody>
          <a:bodyPr>
            <a:normAutofit/>
          </a:bodyPr>
          <a:lstStyle/>
          <a:p>
            <a:r>
              <a:rPr lang="en-US" dirty="0" smtClean="0"/>
              <a:t>Work Group Updates	</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By: Olivia Richard, Implementation Council</a:t>
            </a:r>
          </a:p>
          <a:p>
            <a:r>
              <a:rPr lang="en-US" dirty="0" smtClean="0"/>
              <a:t>March 13</a:t>
            </a:r>
            <a:r>
              <a:rPr lang="en-US" smtClean="0"/>
              <a:t>, 2015</a:t>
            </a:r>
            <a:endParaRPr lang="en-US" dirty="0"/>
          </a:p>
        </p:txBody>
      </p:sp>
    </p:spTree>
    <p:extLst>
      <p:ext uri="{BB962C8B-B14F-4D97-AF65-F5344CB8AC3E}">
        <p14:creationId xmlns:p14="http://schemas.microsoft.com/office/powerpoint/2010/main" val="1987279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Arial" panose="020B0604020202020204" pitchFamily="34" charset="0"/>
                <a:cs typeface="Arial" panose="020B0604020202020204" pitchFamily="34" charset="0"/>
              </a:rPr>
              <a:t>EIP Survey 2 </a:t>
            </a:r>
          </a:p>
        </p:txBody>
      </p:sp>
      <p:sp>
        <p:nvSpPr>
          <p:cNvPr id="3" name="Slide Number Placeholder 2"/>
          <p:cNvSpPr>
            <a:spLocks noGrp="1"/>
          </p:cNvSpPr>
          <p:nvPr>
            <p:ph type="sldNum" sz="quarter" idx="12"/>
          </p:nvPr>
        </p:nvSpPr>
        <p:spPr/>
        <p:txBody>
          <a:bodyPr/>
          <a:lstStyle/>
          <a:p>
            <a:fld id="{61EA6D28-ED3E-4E2E-A094-CF641B234ECE}" type="slidenum">
              <a:rPr lang="en-US" smtClean="0"/>
              <a:t>10</a:t>
            </a:fld>
            <a:endParaRPr lang="en-US"/>
          </a:p>
        </p:txBody>
      </p:sp>
      <p:sp>
        <p:nvSpPr>
          <p:cNvPr id="4" name="Content Placeholder 3"/>
          <p:cNvSpPr>
            <a:spLocks noGrp="1"/>
          </p:cNvSpPr>
          <p:nvPr>
            <p:ph sz="quarter" idx="1"/>
          </p:nvPr>
        </p:nvSpPr>
        <p:spPr/>
        <p:txBody>
          <a:bodyPr>
            <a:normAutofit/>
          </a:bodyPr>
          <a:lstStyle/>
          <a:p>
            <a:pPr lvl="0"/>
            <a:r>
              <a:rPr lang="en-US" sz="2800" dirty="0" smtClean="0">
                <a:latin typeface="Arial" panose="020B0604020202020204" pitchFamily="34" charset="0"/>
                <a:cs typeface="Arial" panose="020B0604020202020204" pitchFamily="34" charset="0"/>
              </a:rPr>
              <a:t>Survey </a:t>
            </a:r>
            <a:r>
              <a:rPr lang="en-US" sz="2800" dirty="0">
                <a:latin typeface="Arial" panose="020B0604020202020204" pitchFamily="34" charset="0"/>
                <a:cs typeface="Arial" panose="020B0604020202020204" pitchFamily="34" charset="0"/>
              </a:rPr>
              <a:t>2 </a:t>
            </a:r>
            <a:r>
              <a:rPr lang="en-US" sz="2800" dirty="0" smtClean="0">
                <a:latin typeface="Arial" panose="020B0604020202020204" pitchFamily="34" charset="0"/>
                <a:cs typeface="Arial" panose="020B0604020202020204" pitchFamily="34" charset="0"/>
              </a:rPr>
              <a:t>data collection is complete</a:t>
            </a:r>
          </a:p>
          <a:p>
            <a:pPr lvl="1"/>
            <a:r>
              <a:rPr lang="en-US" sz="2500" dirty="0" smtClean="0">
                <a:latin typeface="Arial" panose="020B0604020202020204" pitchFamily="34" charset="0"/>
                <a:cs typeface="Arial" panose="020B0604020202020204" pitchFamily="34" charset="0"/>
              </a:rPr>
              <a:t>Asks One </a:t>
            </a:r>
            <a:r>
              <a:rPr lang="en-US" sz="2500" dirty="0">
                <a:latin typeface="Arial" panose="020B0604020202020204" pitchFamily="34" charset="0"/>
                <a:cs typeface="Arial" panose="020B0604020202020204" pitchFamily="34" charset="0"/>
              </a:rPr>
              <a:t>Care Enrollees about their experiences in One Care</a:t>
            </a:r>
          </a:p>
          <a:p>
            <a:pPr lvl="0"/>
            <a:r>
              <a:rPr lang="en-US" sz="2800" dirty="0" smtClean="0">
                <a:latin typeface="Arial" panose="020B0604020202020204" pitchFamily="34" charset="0"/>
                <a:cs typeface="Arial" panose="020B0604020202020204" pitchFamily="34" charset="0"/>
              </a:rPr>
              <a:t>Implementation </a:t>
            </a:r>
            <a:r>
              <a:rPr lang="en-US" sz="2800" dirty="0">
                <a:latin typeface="Arial" panose="020B0604020202020204" pitchFamily="34" charset="0"/>
                <a:cs typeface="Arial" panose="020B0604020202020204" pitchFamily="34" charset="0"/>
              </a:rPr>
              <a:t>Council members were invited to join members of the EIP Workgroup to:</a:t>
            </a:r>
          </a:p>
          <a:p>
            <a:pPr lvl="1"/>
            <a:r>
              <a:rPr lang="en-US" sz="2400" dirty="0">
                <a:latin typeface="Arial" panose="020B0604020202020204" pitchFamily="34" charset="0"/>
                <a:cs typeface="Arial" panose="020B0604020202020204" pitchFamily="34" charset="0"/>
              </a:rPr>
              <a:t>learn more about the data that was collected, and </a:t>
            </a:r>
          </a:p>
          <a:p>
            <a:pPr lvl="1"/>
            <a:r>
              <a:rPr lang="en-US" sz="2400" dirty="0">
                <a:latin typeface="Arial" panose="020B0604020202020204" pitchFamily="34" charset="0"/>
                <a:cs typeface="Arial" panose="020B0604020202020204" pitchFamily="34" charset="0"/>
              </a:rPr>
              <a:t>discuss how the data should be examined or analyzed</a:t>
            </a:r>
          </a:p>
          <a:p>
            <a:endParaRPr lang="en-US" dirty="0"/>
          </a:p>
        </p:txBody>
      </p:sp>
    </p:spTree>
    <p:extLst>
      <p:ext uri="{BB962C8B-B14F-4D97-AF65-F5344CB8AC3E}">
        <p14:creationId xmlns:p14="http://schemas.microsoft.com/office/powerpoint/2010/main" val="2109188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Arial" panose="020B0604020202020204" pitchFamily="34" charset="0"/>
                <a:cs typeface="Arial" panose="020B0604020202020204" pitchFamily="34" charset="0"/>
              </a:rPr>
              <a:t>Data Analysis</a:t>
            </a:r>
            <a:endParaRPr lang="en-US" sz="3600" b="1" dirty="0">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12"/>
          </p:nvPr>
        </p:nvSpPr>
        <p:spPr/>
        <p:txBody>
          <a:bodyPr/>
          <a:lstStyle/>
          <a:p>
            <a:fld id="{61EA6D28-ED3E-4E2E-A094-CF641B234ECE}" type="slidenum">
              <a:rPr lang="en-US" smtClean="0"/>
              <a:t>11</a:t>
            </a:fld>
            <a:endParaRPr lang="en-US" dirty="0"/>
          </a:p>
        </p:txBody>
      </p:sp>
      <p:sp>
        <p:nvSpPr>
          <p:cNvPr id="4" name="Content Placeholder 3"/>
          <p:cNvSpPr>
            <a:spLocks noGrp="1"/>
          </p:cNvSpPr>
          <p:nvPr>
            <p:ph sz="quarter" idx="1"/>
          </p:nvPr>
        </p:nvSpPr>
        <p:spPr/>
        <p:txBody>
          <a:bodyPr>
            <a:normAutofit fontScale="85000" lnSpcReduction="20000"/>
          </a:bodyPr>
          <a:lstStyle/>
          <a:p>
            <a:pPr lvl="0"/>
            <a:r>
              <a:rPr lang="en-US" sz="2800" dirty="0" smtClean="0">
                <a:latin typeface="Arial" panose="020B0604020202020204" pitchFamily="34" charset="0"/>
                <a:cs typeface="Arial" panose="020B0604020202020204" pitchFamily="34" charset="0"/>
              </a:rPr>
              <a:t>Council members discussed:</a:t>
            </a:r>
          </a:p>
          <a:p>
            <a:pPr lvl="1"/>
            <a:r>
              <a:rPr lang="en-US" sz="2500" dirty="0">
                <a:latin typeface="Arial" panose="020B0604020202020204" pitchFamily="34" charset="0"/>
                <a:cs typeface="Arial" panose="020B0604020202020204" pitchFamily="34" charset="0"/>
              </a:rPr>
              <a:t>T</a:t>
            </a:r>
            <a:r>
              <a:rPr lang="en-US" sz="2500" dirty="0" smtClean="0">
                <a:latin typeface="Arial" panose="020B0604020202020204" pitchFamily="34" charset="0"/>
                <a:cs typeface="Arial" panose="020B0604020202020204" pitchFamily="34" charset="0"/>
              </a:rPr>
              <a:t>opics </a:t>
            </a:r>
            <a:r>
              <a:rPr lang="en-US" sz="2500" dirty="0">
                <a:latin typeface="Arial" panose="020B0604020202020204" pitchFamily="34" charset="0"/>
                <a:cs typeface="Arial" panose="020B0604020202020204" pitchFamily="34" charset="0"/>
              </a:rPr>
              <a:t>of </a:t>
            </a:r>
            <a:r>
              <a:rPr lang="en-US" sz="2500" dirty="0" smtClean="0">
                <a:latin typeface="Arial" panose="020B0604020202020204" pitchFamily="34" charset="0"/>
                <a:cs typeface="Arial" panose="020B0604020202020204" pitchFamily="34" charset="0"/>
              </a:rPr>
              <a:t>interest</a:t>
            </a:r>
          </a:p>
          <a:p>
            <a:pPr lvl="2"/>
            <a:r>
              <a:rPr lang="en-US" sz="2100" dirty="0" smtClean="0">
                <a:latin typeface="Arial" panose="020B0604020202020204" pitchFamily="34" charset="0"/>
                <a:cs typeface="Arial" panose="020B0604020202020204" pitchFamily="34" charset="0"/>
              </a:rPr>
              <a:t>Responses through lens of race</a:t>
            </a:r>
            <a:r>
              <a:rPr lang="en-US" sz="2100" dirty="0">
                <a:latin typeface="Arial" panose="020B0604020202020204" pitchFamily="34" charset="0"/>
                <a:cs typeface="Arial" panose="020B0604020202020204" pitchFamily="34" charset="0"/>
              </a:rPr>
              <a:t>, gender, disability and sexual orientation</a:t>
            </a:r>
          </a:p>
          <a:p>
            <a:pPr lvl="2"/>
            <a:r>
              <a:rPr lang="en-US" sz="2100" dirty="0">
                <a:latin typeface="Arial" panose="020B0604020202020204" pitchFamily="34" charset="0"/>
                <a:cs typeface="Arial" panose="020B0604020202020204" pitchFamily="34" charset="0"/>
              </a:rPr>
              <a:t>Use of services that are unique to One Care and </a:t>
            </a:r>
            <a:r>
              <a:rPr lang="en-US" sz="2100" dirty="0" smtClean="0">
                <a:latin typeface="Arial" panose="020B0604020202020204" pitchFamily="34" charset="0"/>
                <a:cs typeface="Arial" panose="020B0604020202020204" pitchFamily="34" charset="0"/>
              </a:rPr>
              <a:t>coordination</a:t>
            </a:r>
          </a:p>
          <a:p>
            <a:pPr lvl="1"/>
            <a:r>
              <a:rPr lang="en-US" sz="2500" dirty="0">
                <a:latin typeface="Arial" panose="020B0604020202020204" pitchFamily="34" charset="0"/>
                <a:cs typeface="Arial" panose="020B0604020202020204" pitchFamily="34" charset="0"/>
              </a:rPr>
              <a:t>Ideas for </a:t>
            </a:r>
            <a:r>
              <a:rPr lang="en-US" sz="2500" dirty="0" smtClean="0">
                <a:latin typeface="Arial" panose="020B0604020202020204" pitchFamily="34" charset="0"/>
                <a:cs typeface="Arial" panose="020B0604020202020204" pitchFamily="34" charset="0"/>
              </a:rPr>
              <a:t>cross-tabulations </a:t>
            </a:r>
            <a:r>
              <a:rPr lang="en-US" sz="2200" dirty="0" smtClean="0">
                <a:latin typeface="Arial" panose="020B0604020202020204" pitchFamily="34" charset="0"/>
                <a:cs typeface="Arial" panose="020B0604020202020204" pitchFamily="34" charset="0"/>
              </a:rPr>
              <a:t>(an </a:t>
            </a:r>
            <a:r>
              <a:rPr lang="en-US" sz="2200" dirty="0">
                <a:latin typeface="Arial" panose="020B0604020202020204" pitchFamily="34" charset="0"/>
                <a:cs typeface="Arial" panose="020B0604020202020204" pitchFamily="34" charset="0"/>
              </a:rPr>
              <a:t>approach that allows us to look at question responses from sub groups of people)</a:t>
            </a:r>
          </a:p>
          <a:p>
            <a:pPr lvl="2"/>
            <a:r>
              <a:rPr lang="en-US" sz="2100" dirty="0" smtClean="0">
                <a:latin typeface="Arial" panose="020B0604020202020204" pitchFamily="34" charset="0"/>
                <a:cs typeface="Arial" panose="020B0604020202020204" pitchFamily="34" charset="0"/>
              </a:rPr>
              <a:t>For </a:t>
            </a:r>
            <a:r>
              <a:rPr lang="en-US" sz="2100" dirty="0">
                <a:latin typeface="Arial" panose="020B0604020202020204" pitchFamily="34" charset="0"/>
                <a:cs typeface="Arial" panose="020B0604020202020204" pitchFamily="34" charset="0"/>
              </a:rPr>
              <a:t>example, characteristics of people who stated that they had an unmet </a:t>
            </a:r>
            <a:r>
              <a:rPr lang="en-US" sz="2100" dirty="0" smtClean="0">
                <a:latin typeface="Arial" panose="020B0604020202020204" pitchFamily="34" charset="0"/>
                <a:cs typeface="Arial" panose="020B0604020202020204" pitchFamily="34" charset="0"/>
              </a:rPr>
              <a:t>need</a:t>
            </a:r>
            <a:r>
              <a:rPr lang="en-US" sz="2100" dirty="0">
                <a:latin typeface="Arial" panose="020B0604020202020204" pitchFamily="34" charset="0"/>
                <a:cs typeface="Arial" panose="020B0604020202020204" pitchFamily="34" charset="0"/>
              </a:rPr>
              <a:t> </a:t>
            </a:r>
            <a:r>
              <a:rPr lang="en-US" sz="2100" dirty="0" smtClean="0">
                <a:latin typeface="Arial" panose="020B0604020202020204" pitchFamily="34" charset="0"/>
                <a:cs typeface="Arial" panose="020B0604020202020204" pitchFamily="34" charset="0"/>
              </a:rPr>
              <a:t>or differences in satisfaction by race and sexual orientation </a:t>
            </a:r>
          </a:p>
          <a:p>
            <a:r>
              <a:rPr lang="en-US" sz="3100" dirty="0" smtClean="0">
                <a:latin typeface="Arial" panose="020B0604020202020204" pitchFamily="34" charset="0"/>
                <a:cs typeface="Arial" panose="020B0604020202020204" pitchFamily="34" charset="0"/>
              </a:rPr>
              <a:t>Researchers </a:t>
            </a:r>
            <a:r>
              <a:rPr lang="en-US" sz="3100" dirty="0">
                <a:latin typeface="Arial" panose="020B0604020202020204" pitchFamily="34" charset="0"/>
                <a:cs typeface="Arial" panose="020B0604020202020204" pitchFamily="34" charset="0"/>
              </a:rPr>
              <a:t>are completing further analysis based on </a:t>
            </a:r>
            <a:r>
              <a:rPr lang="en-US" sz="3100" dirty="0" smtClean="0">
                <a:latin typeface="Arial" panose="020B0604020202020204" pitchFamily="34" charset="0"/>
                <a:cs typeface="Arial" panose="020B0604020202020204" pitchFamily="34" charset="0"/>
              </a:rPr>
              <a:t>discussion</a:t>
            </a:r>
          </a:p>
          <a:p>
            <a:r>
              <a:rPr lang="en-US" sz="3100" dirty="0" smtClean="0">
                <a:latin typeface="Arial" panose="020B0604020202020204" pitchFamily="34" charset="0"/>
                <a:cs typeface="Arial" panose="020B0604020202020204" pitchFamily="34" charset="0"/>
              </a:rPr>
              <a:t>Early Indicators Work Group will review prior to completion of the final report</a:t>
            </a:r>
          </a:p>
          <a:p>
            <a:r>
              <a:rPr lang="en-US" sz="3100" dirty="0" smtClean="0">
                <a:latin typeface="Arial" panose="020B0604020202020204" pitchFamily="34" charset="0"/>
                <a:cs typeface="Arial" panose="020B0604020202020204" pitchFamily="34" charset="0"/>
              </a:rPr>
              <a:t>Findings will be presented at a future Council meeting</a:t>
            </a:r>
          </a:p>
          <a:p>
            <a:endParaRPr lang="en-US" dirty="0"/>
          </a:p>
        </p:txBody>
      </p:sp>
    </p:spTree>
    <p:extLst>
      <p:ext uri="{BB962C8B-B14F-4D97-AF65-F5344CB8AC3E}">
        <p14:creationId xmlns:p14="http://schemas.microsoft.com/office/powerpoint/2010/main" val="867274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Encounter Data Work Group</a:t>
            </a:r>
            <a:endParaRPr lang="en-US" dirty="0"/>
          </a:p>
        </p:txBody>
      </p:sp>
      <p:sp>
        <p:nvSpPr>
          <p:cNvPr id="6" name="Text Placeholder 5"/>
          <p:cNvSpPr>
            <a:spLocks noGrp="1"/>
          </p:cNvSpPr>
          <p:nvPr>
            <p:ph type="body" idx="1"/>
          </p:nvPr>
        </p:nvSpPr>
        <p:spPr/>
        <p:txBody>
          <a:bodyPr/>
          <a:lstStyle/>
          <a:p>
            <a:endParaRPr lang="en-US"/>
          </a:p>
        </p:txBody>
      </p:sp>
      <p:sp>
        <p:nvSpPr>
          <p:cNvPr id="3" name="Slide Number Placeholder 2"/>
          <p:cNvSpPr>
            <a:spLocks noGrp="1"/>
          </p:cNvSpPr>
          <p:nvPr>
            <p:ph type="sldNum" sz="quarter" idx="12"/>
          </p:nvPr>
        </p:nvSpPr>
        <p:spPr/>
        <p:txBody>
          <a:bodyPr/>
          <a:lstStyle/>
          <a:p>
            <a:fld id="{61EA6D28-ED3E-4E2E-A094-CF641B234ECE}" type="slidenum">
              <a:rPr lang="en-US" smtClean="0"/>
              <a:t>2</a:t>
            </a:fld>
            <a:endParaRPr lang="en-US"/>
          </a:p>
        </p:txBody>
      </p:sp>
    </p:spTree>
    <p:extLst>
      <p:ext uri="{BB962C8B-B14F-4D97-AF65-F5344CB8AC3E}">
        <p14:creationId xmlns:p14="http://schemas.microsoft.com/office/powerpoint/2010/main" val="2316881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Arial" panose="020B0604020202020204" pitchFamily="34" charset="0"/>
                <a:cs typeface="Arial" panose="020B0604020202020204" pitchFamily="34" charset="0"/>
              </a:rPr>
              <a:t>Encounter Data Work Group Update</a:t>
            </a:r>
            <a:endParaRPr lang="en-US" sz="36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525963"/>
          </a:xfrm>
        </p:spPr>
        <p:txBody>
          <a:bodyPr/>
          <a:lstStyle/>
          <a:p>
            <a:r>
              <a:rPr lang="en-US" sz="2400" dirty="0" smtClean="0">
                <a:latin typeface="Arial" panose="020B0604020202020204" pitchFamily="34" charset="0"/>
                <a:cs typeface="Arial" panose="020B0604020202020204" pitchFamily="34" charset="0"/>
              </a:rPr>
              <a:t>First meeting held on 3/6</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Included </a:t>
            </a:r>
            <a:r>
              <a:rPr lang="en-US" sz="2400" dirty="0" err="1" smtClean="0">
                <a:latin typeface="Arial" panose="020B0604020202020204" pitchFamily="34" charset="0"/>
                <a:cs typeface="Arial" panose="020B0604020202020204" pitchFamily="34" charset="0"/>
              </a:rPr>
              <a:t>MassHealth</a:t>
            </a:r>
            <a:r>
              <a:rPr lang="en-US" sz="2400" dirty="0" smtClean="0">
                <a:latin typeface="Arial" panose="020B0604020202020204" pitchFamily="34" charset="0"/>
                <a:cs typeface="Arial" panose="020B0604020202020204" pitchFamily="34" charset="0"/>
              </a:rPr>
              <a:t> Policy Team, One Care Management Team, Financial Analysts, and Implementation Council members</a:t>
            </a:r>
          </a:p>
          <a:p>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Council representation from Bruce Bird, Dennis Heaphy, Jeff </a:t>
            </a:r>
            <a:r>
              <a:rPr lang="en-US" sz="2400" dirty="0" err="1" smtClean="0">
                <a:latin typeface="Arial" panose="020B0604020202020204" pitchFamily="34" charset="0"/>
                <a:cs typeface="Arial" panose="020B0604020202020204" pitchFamily="34" charset="0"/>
              </a:rPr>
              <a:t>Keilson</a:t>
            </a:r>
            <a:r>
              <a:rPr lang="en-US" sz="2400" dirty="0" smtClean="0">
                <a:latin typeface="Arial" panose="020B0604020202020204" pitchFamily="34" charset="0"/>
                <a:cs typeface="Arial" panose="020B0604020202020204" pitchFamily="34" charset="0"/>
              </a:rPr>
              <a:t>, Dan McHale, and Olivia Richard</a:t>
            </a:r>
          </a:p>
          <a:p>
            <a:endParaRPr lang="en-US" dirty="0"/>
          </a:p>
        </p:txBody>
      </p:sp>
      <p:sp>
        <p:nvSpPr>
          <p:cNvPr id="4" name="Slide Number Placeholder 3"/>
          <p:cNvSpPr>
            <a:spLocks noGrp="1"/>
          </p:cNvSpPr>
          <p:nvPr>
            <p:ph type="sldNum" sz="quarter" idx="12"/>
          </p:nvPr>
        </p:nvSpPr>
        <p:spPr/>
        <p:txBody>
          <a:bodyPr/>
          <a:lstStyle/>
          <a:p>
            <a:pPr>
              <a:defRPr/>
            </a:pPr>
            <a:fld id="{5A5E6EFD-F2E3-4CF8-B30C-61A833C1ADDE}" type="slidenum">
              <a:rPr lang="en-US" smtClean="0"/>
              <a:pPr>
                <a:defRPr/>
              </a:pPr>
              <a:t>3</a:t>
            </a:fld>
            <a:endParaRPr lang="en-US" dirty="0"/>
          </a:p>
        </p:txBody>
      </p:sp>
    </p:spTree>
    <p:extLst>
      <p:ext uri="{BB962C8B-B14F-4D97-AF65-F5344CB8AC3E}">
        <p14:creationId xmlns:p14="http://schemas.microsoft.com/office/powerpoint/2010/main" val="1141254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Autofit/>
          </a:bodyPr>
          <a:lstStyle/>
          <a:p>
            <a:r>
              <a:rPr lang="en-US" sz="4000" b="1" dirty="0" smtClean="0">
                <a:latin typeface="Arial" panose="020B0604020202020204" pitchFamily="34" charset="0"/>
                <a:cs typeface="Arial" panose="020B0604020202020204" pitchFamily="34" charset="0"/>
              </a:rPr>
              <a:t>Work Group Scope</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143000"/>
            <a:ext cx="8229600" cy="4983163"/>
          </a:xfrm>
        </p:spPr>
        <p:txBody>
          <a:bodyPr>
            <a:normAutofit fontScale="70000" lnSpcReduction="20000"/>
          </a:bodyPr>
          <a:lstStyle/>
          <a:p>
            <a:pPr marL="514350" lvl="1" indent="-514350">
              <a:buFont typeface="+mj-lt"/>
              <a:buAutoNum type="arabicPeriod"/>
            </a:pPr>
            <a:r>
              <a:rPr lang="en-US" sz="3200" dirty="0">
                <a:latin typeface="Arial" panose="020B0604020202020204" pitchFamily="34" charset="0"/>
                <a:cs typeface="Arial" panose="020B0604020202020204" pitchFamily="34" charset="0"/>
              </a:rPr>
              <a:t>Develop data and policy questions to inform MassHealth’s internal analysis of One Care encounter data.</a:t>
            </a:r>
          </a:p>
          <a:p>
            <a:pPr marL="514350" lvl="1" indent="-514350">
              <a:buFont typeface="+mj-lt"/>
              <a:buAutoNum type="arabicPeriod"/>
            </a:pPr>
            <a:endParaRPr lang="en-US" sz="3200" dirty="0">
              <a:latin typeface="Arial" panose="020B0604020202020204" pitchFamily="34" charset="0"/>
              <a:cs typeface="Arial" panose="020B0604020202020204" pitchFamily="34" charset="0"/>
            </a:endParaRPr>
          </a:p>
          <a:p>
            <a:pPr marL="514350" lvl="1" indent="-514350">
              <a:buFont typeface="+mj-lt"/>
              <a:buAutoNum type="arabicPeriod"/>
            </a:pPr>
            <a:r>
              <a:rPr lang="en-US" sz="3200" dirty="0">
                <a:latin typeface="Arial" panose="020B0604020202020204" pitchFamily="34" charset="0"/>
                <a:cs typeface="Arial" panose="020B0604020202020204" pitchFamily="34" charset="0"/>
              </a:rPr>
              <a:t>After MassHealth obtains and validates encounter data, assist </a:t>
            </a:r>
            <a:r>
              <a:rPr lang="en-US" sz="3200" dirty="0" err="1" smtClean="0">
                <a:latin typeface="Arial" panose="020B0604020202020204" pitchFamily="34" charset="0"/>
                <a:cs typeface="Arial" panose="020B0604020202020204" pitchFamily="34" charset="0"/>
              </a:rPr>
              <a:t>MassHealth</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with </a:t>
            </a:r>
            <a:r>
              <a:rPr lang="en-US" sz="3200" dirty="0" smtClean="0">
                <a:latin typeface="Arial" panose="020B0604020202020204" pitchFamily="34" charset="0"/>
                <a:cs typeface="Arial" panose="020B0604020202020204" pitchFamily="34" charset="0"/>
              </a:rPr>
              <a:t>interpretation </a:t>
            </a:r>
            <a:r>
              <a:rPr lang="en-US" sz="3200" dirty="0">
                <a:latin typeface="Arial" panose="020B0604020202020204" pitchFamily="34" charset="0"/>
                <a:cs typeface="Arial" panose="020B0604020202020204" pitchFamily="34" charset="0"/>
              </a:rPr>
              <a:t>and identify any additional data and policy questions that should be examined based on findings from the initial analysis. </a:t>
            </a:r>
            <a:endParaRPr lang="en-US" sz="3200" dirty="0" smtClean="0">
              <a:latin typeface="Arial" panose="020B0604020202020204" pitchFamily="34" charset="0"/>
              <a:cs typeface="Arial" panose="020B0604020202020204" pitchFamily="34" charset="0"/>
            </a:endParaRPr>
          </a:p>
          <a:p>
            <a:pPr marL="514350" lvl="1" indent="-514350">
              <a:buFont typeface="+mj-lt"/>
              <a:buAutoNum type="arabicPeriod"/>
            </a:pPr>
            <a:endParaRPr lang="en-US" sz="3200" dirty="0">
              <a:latin typeface="Arial" panose="020B0604020202020204" pitchFamily="34" charset="0"/>
              <a:cs typeface="Arial" panose="020B0604020202020204" pitchFamily="34" charset="0"/>
            </a:endParaRPr>
          </a:p>
          <a:p>
            <a:pPr marL="514350" lvl="1" indent="-514350">
              <a:buFont typeface="+mj-lt"/>
              <a:buAutoNum type="arabicPeriod"/>
            </a:pPr>
            <a:r>
              <a:rPr lang="en-US" sz="3200" dirty="0">
                <a:latin typeface="Arial" panose="020B0604020202020204" pitchFamily="34" charset="0"/>
                <a:cs typeface="Arial" panose="020B0604020202020204" pitchFamily="34" charset="0"/>
              </a:rPr>
              <a:t>Deepen understanding of encounter data use, limits, and potential for analysis for Implementation Council workgroup participants, so they can explain the role of the workgroup and manage expectations with the Implementation Council, including possible uses and limitations of encounter </a:t>
            </a:r>
            <a:r>
              <a:rPr lang="en-US" sz="3200" dirty="0" smtClean="0">
                <a:latin typeface="Arial" panose="020B0604020202020204" pitchFamily="34" charset="0"/>
                <a:cs typeface="Arial" panose="020B0604020202020204" pitchFamily="34" charset="0"/>
              </a:rPr>
              <a:t>data; bring back suggestions </a:t>
            </a:r>
            <a:r>
              <a:rPr lang="en-US" sz="3200" dirty="0">
                <a:latin typeface="Arial" panose="020B0604020202020204" pitchFamily="34" charset="0"/>
                <a:cs typeface="Arial" panose="020B0604020202020204" pitchFamily="34" charset="0"/>
              </a:rPr>
              <a:t>for encounter data analysis back from other </a:t>
            </a:r>
            <a:r>
              <a:rPr lang="en-US" sz="3200" dirty="0" smtClean="0">
                <a:latin typeface="Arial" panose="020B0604020202020204" pitchFamily="34" charset="0"/>
                <a:cs typeface="Arial" panose="020B0604020202020204" pitchFamily="34" charset="0"/>
              </a:rPr>
              <a:t>Implementation Council </a:t>
            </a:r>
            <a:r>
              <a:rPr lang="en-US" sz="3200" dirty="0">
                <a:latin typeface="Arial" panose="020B0604020202020204" pitchFamily="34" charset="0"/>
                <a:cs typeface="Arial" panose="020B0604020202020204" pitchFamily="34" charset="0"/>
              </a:rPr>
              <a:t>members.</a:t>
            </a:r>
          </a:p>
          <a:p>
            <a:pPr marL="514350" lvl="1" indent="-514350">
              <a:buFont typeface="+mj-lt"/>
              <a:buAutoNum type="arabicPeriod"/>
            </a:pPr>
            <a:endParaRPr lang="en-US" sz="3200" dirty="0">
              <a:latin typeface="Arial" panose="020B0604020202020204" pitchFamily="34" charset="0"/>
              <a:cs typeface="Arial" panose="020B0604020202020204" pitchFamily="34" charset="0"/>
            </a:endParaRPr>
          </a:p>
          <a:p>
            <a:pPr marL="457200" lvl="1" indent="0">
              <a:buNone/>
            </a:pPr>
            <a:endParaRPr lang="en-US" sz="2000" b="0" dirty="0">
              <a:latin typeface="Arial" panose="020B0604020202020204" pitchFamily="34" charset="0"/>
              <a:cs typeface="Arial" panose="020B0604020202020204" pitchFamily="34" charset="0"/>
            </a:endParaRPr>
          </a:p>
          <a:p>
            <a:pPr marL="971550" lvl="1" indent="-514350">
              <a:buFont typeface="+mj-lt"/>
              <a:buAutoNum type="arabicPeriod"/>
            </a:pPr>
            <a:endParaRPr lang="en-US" sz="2000" b="0" dirty="0">
              <a:latin typeface="Arial" panose="020B0604020202020204" pitchFamily="34" charset="0"/>
              <a:cs typeface="Arial" panose="020B0604020202020204" pitchFamily="34" charset="0"/>
            </a:endParaRPr>
          </a:p>
          <a:p>
            <a:pPr marL="514350" indent="-514350">
              <a:buFont typeface="+mj-lt"/>
              <a:buAutoNum type="arabicPeriod"/>
            </a:pP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DE303346-BCB5-41D8-9F64-88CB6D256D6F}" type="slidenum">
              <a:rPr lang="en-US" smtClean="0">
                <a:solidFill>
                  <a:srgbClr val="000066"/>
                </a:solidFill>
              </a:rPr>
              <a:pPr>
                <a:defRPr/>
              </a:pPr>
              <a:t>4</a:t>
            </a:fld>
            <a:endParaRPr lang="en-US" dirty="0">
              <a:solidFill>
                <a:srgbClr val="000066"/>
              </a:solidFill>
            </a:endParaRPr>
          </a:p>
        </p:txBody>
      </p:sp>
    </p:spTree>
    <p:extLst>
      <p:ext uri="{BB962C8B-B14F-4D97-AF65-F5344CB8AC3E}">
        <p14:creationId xmlns:p14="http://schemas.microsoft.com/office/powerpoint/2010/main" val="2270913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latin typeface="Arial" panose="020B0604020202020204" pitchFamily="34" charset="0"/>
                <a:cs typeface="Arial" panose="020B0604020202020204" pitchFamily="34" charset="0"/>
              </a:rPr>
              <a:t>W</a:t>
            </a:r>
            <a:r>
              <a:rPr lang="en-US" sz="4000" b="1" dirty="0" smtClean="0">
                <a:latin typeface="Arial" panose="020B0604020202020204" pitchFamily="34" charset="0"/>
                <a:cs typeface="Arial" panose="020B0604020202020204" pitchFamily="34" charset="0"/>
              </a:rPr>
              <a:t>hat is it and how can it be used?</a:t>
            </a:r>
            <a:endParaRPr lang="en-US"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pPr marL="274320" lvl="1">
              <a:lnSpc>
                <a:spcPct val="110000"/>
              </a:lnSpc>
              <a:spcBef>
                <a:spcPts val="600"/>
              </a:spcBef>
              <a:buClr>
                <a:schemeClr val="accent1"/>
              </a:buClr>
            </a:pPr>
            <a:r>
              <a:rPr lang="en-US" sz="2600" dirty="0">
                <a:solidFill>
                  <a:schemeClr val="tx1"/>
                </a:solidFill>
                <a:latin typeface="Arial" panose="020B0604020202020204" pitchFamily="34" charset="0"/>
                <a:cs typeface="Arial" panose="020B0604020202020204" pitchFamily="34" charset="0"/>
              </a:rPr>
              <a:t>Encounter data are descriptions of services delivered to One Care enrollees </a:t>
            </a:r>
          </a:p>
          <a:p>
            <a:pPr lvl="1">
              <a:lnSpc>
                <a:spcPct val="110000"/>
              </a:lnSpc>
            </a:pPr>
            <a:r>
              <a:rPr lang="en-US" sz="2600" dirty="0" smtClean="0">
                <a:latin typeface="Arial" panose="020B0604020202020204" pitchFamily="34" charset="0"/>
                <a:cs typeface="Arial" panose="020B0604020202020204" pitchFamily="34" charset="0"/>
              </a:rPr>
              <a:t>Examples of categories reported in encounter data include: </a:t>
            </a:r>
          </a:p>
          <a:p>
            <a:pPr lvl="2">
              <a:lnSpc>
                <a:spcPct val="110000"/>
              </a:lnSpc>
            </a:pPr>
            <a:r>
              <a:rPr lang="en-US" sz="2600" b="0" dirty="0" smtClean="0">
                <a:solidFill>
                  <a:schemeClr val="tx2"/>
                </a:solidFill>
                <a:latin typeface="Arial" panose="020B0604020202020204" pitchFamily="34" charset="0"/>
                <a:cs typeface="Arial" panose="020B0604020202020204" pitchFamily="34" charset="0"/>
              </a:rPr>
              <a:t>Service provided</a:t>
            </a:r>
          </a:p>
          <a:p>
            <a:pPr lvl="2">
              <a:lnSpc>
                <a:spcPct val="110000"/>
              </a:lnSpc>
            </a:pPr>
            <a:r>
              <a:rPr lang="en-US" sz="2600" b="0" dirty="0" smtClean="0">
                <a:solidFill>
                  <a:schemeClr val="tx2"/>
                </a:solidFill>
                <a:latin typeface="Arial" panose="020B0604020202020204" pitchFamily="34" charset="0"/>
                <a:cs typeface="Arial" panose="020B0604020202020204" pitchFamily="34" charset="0"/>
              </a:rPr>
              <a:t>Amount paid by One Care plan for a service</a:t>
            </a:r>
          </a:p>
          <a:p>
            <a:pPr lvl="2">
              <a:lnSpc>
                <a:spcPct val="110000"/>
              </a:lnSpc>
            </a:pPr>
            <a:r>
              <a:rPr lang="en-US" sz="2600" b="0" dirty="0" smtClean="0">
                <a:solidFill>
                  <a:schemeClr val="tx2"/>
                </a:solidFill>
                <a:latin typeface="Arial" panose="020B0604020202020204" pitchFamily="34" charset="0"/>
                <a:cs typeface="Arial" panose="020B0604020202020204" pitchFamily="34" charset="0"/>
              </a:rPr>
              <a:t>Number of units</a:t>
            </a:r>
          </a:p>
          <a:p>
            <a:pPr lvl="2">
              <a:lnSpc>
                <a:spcPct val="110000"/>
              </a:lnSpc>
            </a:pPr>
            <a:r>
              <a:rPr lang="en-US" sz="2600" b="0" dirty="0" smtClean="0">
                <a:solidFill>
                  <a:schemeClr val="tx2"/>
                </a:solidFill>
                <a:latin typeface="Arial" panose="020B0604020202020204" pitchFamily="34" charset="0"/>
                <a:cs typeface="Arial" panose="020B0604020202020204" pitchFamily="34" charset="0"/>
              </a:rPr>
              <a:t>The provider delivering the service</a:t>
            </a:r>
          </a:p>
          <a:p>
            <a:pPr lvl="2">
              <a:lnSpc>
                <a:spcPct val="110000"/>
              </a:lnSpc>
            </a:pPr>
            <a:r>
              <a:rPr lang="en-US" sz="2600" b="0" dirty="0" smtClean="0">
                <a:solidFill>
                  <a:schemeClr val="tx2"/>
                </a:solidFill>
                <a:latin typeface="Arial" panose="020B0604020202020204" pitchFamily="34" charset="0"/>
                <a:cs typeface="Arial" panose="020B0604020202020204" pitchFamily="34" charset="0"/>
              </a:rPr>
              <a:t>Member diagnoses associated with the claims</a:t>
            </a:r>
          </a:p>
          <a:p>
            <a:pPr lvl="2">
              <a:lnSpc>
                <a:spcPct val="110000"/>
              </a:lnSpc>
            </a:pPr>
            <a:r>
              <a:rPr lang="en-US" sz="2600" b="0" dirty="0" smtClean="0">
                <a:solidFill>
                  <a:schemeClr val="tx2"/>
                </a:solidFill>
                <a:latin typeface="Arial" panose="020B0604020202020204" pitchFamily="34" charset="0"/>
                <a:cs typeface="Arial" panose="020B0604020202020204" pitchFamily="34" charset="0"/>
              </a:rPr>
              <a:t>Date the service was delivered </a:t>
            </a:r>
          </a:p>
          <a:p>
            <a:pPr lvl="2">
              <a:lnSpc>
                <a:spcPct val="110000"/>
              </a:lnSpc>
            </a:pPr>
            <a:endParaRPr lang="en-US" sz="2600" b="0" dirty="0" smtClean="0">
              <a:latin typeface="Arial" panose="020B0604020202020204" pitchFamily="34" charset="0"/>
              <a:cs typeface="Arial" panose="020B0604020202020204" pitchFamily="34" charset="0"/>
            </a:endParaRPr>
          </a:p>
          <a:p>
            <a:pPr marL="274320" lvl="1">
              <a:lnSpc>
                <a:spcPct val="110000"/>
              </a:lnSpc>
              <a:spcBef>
                <a:spcPts val="600"/>
              </a:spcBef>
              <a:buClr>
                <a:schemeClr val="accent1"/>
              </a:buClr>
            </a:pPr>
            <a:r>
              <a:rPr lang="en-US" sz="2600" dirty="0">
                <a:solidFill>
                  <a:schemeClr val="tx1"/>
                </a:solidFill>
                <a:latin typeface="Arial" panose="020B0604020202020204" pitchFamily="34" charset="0"/>
                <a:cs typeface="Arial" panose="020B0604020202020204" pitchFamily="34" charset="0"/>
              </a:rPr>
              <a:t>Currently used in some other </a:t>
            </a:r>
            <a:r>
              <a:rPr lang="en-US" sz="2600" dirty="0" err="1">
                <a:solidFill>
                  <a:schemeClr val="tx1"/>
                </a:solidFill>
                <a:latin typeface="Arial" panose="020B0604020202020204" pitchFamily="34" charset="0"/>
                <a:cs typeface="Arial" panose="020B0604020202020204" pitchFamily="34" charset="0"/>
              </a:rPr>
              <a:t>MassHealth</a:t>
            </a:r>
            <a:r>
              <a:rPr lang="en-US" sz="2600" dirty="0">
                <a:solidFill>
                  <a:schemeClr val="tx1"/>
                </a:solidFill>
                <a:latin typeface="Arial" panose="020B0604020202020204" pitchFamily="34" charset="0"/>
                <a:cs typeface="Arial" panose="020B0604020202020204" pitchFamily="34" charset="0"/>
              </a:rPr>
              <a:t> programs to measure and monitor finance, utilization and compliance with contractual requirements</a:t>
            </a:r>
          </a:p>
          <a:p>
            <a:pPr>
              <a:lnSpc>
                <a:spcPct val="110000"/>
              </a:lnSpc>
            </a:pPr>
            <a:endParaRPr lang="en-US" sz="2600" b="0" dirty="0" smtClean="0">
              <a:latin typeface="Arial" panose="020B0604020202020204" pitchFamily="34" charset="0"/>
              <a:cs typeface="Arial" panose="020B0604020202020204" pitchFamily="34" charset="0"/>
            </a:endParaRPr>
          </a:p>
          <a:p>
            <a:pPr>
              <a:lnSpc>
                <a:spcPct val="110000"/>
              </a:lnSpc>
            </a:pPr>
            <a:r>
              <a:rPr lang="en-US" sz="2600" dirty="0" smtClean="0">
                <a:latin typeface="Arial" panose="020B0604020202020204" pitchFamily="34" charset="0"/>
                <a:cs typeface="Arial" panose="020B0604020202020204" pitchFamily="34" charset="0"/>
              </a:rPr>
              <a:t>One Care encounter data </a:t>
            </a:r>
            <a:r>
              <a:rPr lang="en-US" sz="2600" b="0" dirty="0" smtClean="0">
                <a:latin typeface="Arial" panose="020B0604020202020204" pitchFamily="34" charset="0"/>
                <a:cs typeface="Arial" panose="020B0604020202020204" pitchFamily="34" charset="0"/>
              </a:rPr>
              <a:t>could be used to:</a:t>
            </a:r>
          </a:p>
          <a:p>
            <a:pPr lvl="1">
              <a:lnSpc>
                <a:spcPct val="110000"/>
              </a:lnSpc>
            </a:pPr>
            <a:r>
              <a:rPr lang="en-US" sz="2600" b="0" dirty="0" smtClean="0">
                <a:latin typeface="Arial" panose="020B0604020202020204" pitchFamily="34" charset="0"/>
                <a:cs typeface="Arial" panose="020B0604020202020204" pitchFamily="34" charset="0"/>
              </a:rPr>
              <a:t>Understand the unique features of One Care</a:t>
            </a:r>
          </a:p>
          <a:p>
            <a:pPr lvl="1">
              <a:lnSpc>
                <a:spcPct val="110000"/>
              </a:lnSpc>
            </a:pPr>
            <a:r>
              <a:rPr lang="en-US" sz="2600" b="0" dirty="0" smtClean="0">
                <a:latin typeface="Arial" panose="020B0604020202020204" pitchFamily="34" charset="0"/>
                <a:cs typeface="Arial" panose="020B0604020202020204" pitchFamily="34" charset="0"/>
              </a:rPr>
              <a:t>See how people use services in One Care compared to fee-for-service</a:t>
            </a:r>
          </a:p>
          <a:p>
            <a:pPr lvl="1">
              <a:lnSpc>
                <a:spcPct val="110000"/>
              </a:lnSpc>
            </a:pPr>
            <a:r>
              <a:rPr lang="en-US" sz="2600" b="0" dirty="0" smtClean="0">
                <a:latin typeface="Arial" panose="020B0604020202020204" pitchFamily="34" charset="0"/>
                <a:cs typeface="Arial" panose="020B0604020202020204" pitchFamily="34" charset="0"/>
              </a:rPr>
              <a:t>See which providers are delivering services to One Care members</a:t>
            </a:r>
          </a:p>
          <a:p>
            <a:pPr lvl="1">
              <a:lnSpc>
                <a:spcPct val="110000"/>
              </a:lnSpc>
            </a:pPr>
            <a:r>
              <a:rPr lang="en-US" sz="2600" b="0" dirty="0" smtClean="0">
                <a:latin typeface="Arial" panose="020B0604020202020204" pitchFamily="34" charset="0"/>
                <a:cs typeface="Arial" panose="020B0604020202020204" pitchFamily="34" charset="0"/>
              </a:rPr>
              <a:t>Understand the use of alternative payment methodologies</a:t>
            </a:r>
          </a:p>
          <a:p>
            <a:pPr marL="742950" lvl="2" indent="-342900"/>
            <a:endParaRPr lang="en-US" dirty="0">
              <a:latin typeface="Arial" panose="020B0604020202020204" pitchFamily="34" charset="0"/>
              <a:cs typeface="Arial" panose="020B0604020202020204" pitchFamily="34" charset="0"/>
            </a:endParaRP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DE303346-BCB5-41D8-9F64-88CB6D256D6F}" type="slidenum">
              <a:rPr lang="en-US" smtClean="0">
                <a:solidFill>
                  <a:srgbClr val="000066"/>
                </a:solidFill>
              </a:rPr>
              <a:pPr>
                <a:defRPr/>
              </a:pPr>
              <a:t>5</a:t>
            </a:fld>
            <a:endParaRPr lang="en-US" dirty="0">
              <a:solidFill>
                <a:srgbClr val="000066"/>
              </a:solidFill>
            </a:endParaRPr>
          </a:p>
        </p:txBody>
      </p:sp>
    </p:spTree>
    <p:extLst>
      <p:ext uri="{BB962C8B-B14F-4D97-AF65-F5344CB8AC3E}">
        <p14:creationId xmlns:p14="http://schemas.microsoft.com/office/powerpoint/2010/main" val="2099672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Arial" panose="020B0604020202020204" pitchFamily="34" charset="0"/>
                <a:cs typeface="Arial" panose="020B0604020202020204" pitchFamily="34" charset="0"/>
              </a:rPr>
              <a:t>What are some of the data limitations or challenges?</a:t>
            </a:r>
            <a:endParaRPr lang="en-US" sz="36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lnSpcReduction="10000"/>
          </a:bodyPr>
          <a:lstStyle/>
          <a:p>
            <a:r>
              <a:rPr lang="en-US" sz="2800" dirty="0" smtClean="0">
                <a:latin typeface="Arial" panose="020B0604020202020204" pitchFamily="34" charset="0"/>
                <a:cs typeface="Arial" panose="020B0604020202020204" pitchFamily="34" charset="0"/>
              </a:rPr>
              <a:t>One Care plans have flexibility in how they contract with providers </a:t>
            </a:r>
            <a:endParaRPr lang="en-US" sz="2800" dirty="0">
              <a:latin typeface="Arial" panose="020B0604020202020204" pitchFamily="34" charset="0"/>
              <a:cs typeface="Arial" panose="020B0604020202020204" pitchFamily="34" charset="0"/>
            </a:endParaRPr>
          </a:p>
          <a:p>
            <a:pPr lvl="1"/>
            <a:r>
              <a:rPr lang="en-US" dirty="0" smtClean="0">
                <a:latin typeface="Arial" panose="020B0604020202020204" pitchFamily="34" charset="0"/>
                <a:cs typeface="Arial" panose="020B0604020202020204" pitchFamily="34" charset="0"/>
              </a:rPr>
              <a:t>This means that providers may report on services differently within the same plan or as compared to another plan</a:t>
            </a:r>
          </a:p>
          <a:p>
            <a:pPr marL="457200" lvl="1" indent="0">
              <a:buNone/>
            </a:pPr>
            <a:endParaRPr lang="en-US"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Data must go through a validation process after submission</a:t>
            </a:r>
          </a:p>
          <a:p>
            <a:endParaRPr lang="en-US"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Encounter </a:t>
            </a:r>
            <a:r>
              <a:rPr lang="en-US" sz="2800" dirty="0">
                <a:latin typeface="Arial" panose="020B0604020202020204" pitchFamily="34" charset="0"/>
                <a:cs typeface="Arial" panose="020B0604020202020204" pitchFamily="34" charset="0"/>
              </a:rPr>
              <a:t>data are one tool to use </a:t>
            </a:r>
            <a:r>
              <a:rPr lang="en-US" sz="2800" dirty="0" smtClean="0">
                <a:latin typeface="Arial" panose="020B0604020202020204" pitchFamily="34" charset="0"/>
                <a:cs typeface="Arial" panose="020B0604020202020204" pitchFamily="34" charset="0"/>
              </a:rPr>
              <a:t>in conjunction </a:t>
            </a:r>
            <a:r>
              <a:rPr lang="en-US" sz="2800" dirty="0">
                <a:latin typeface="Arial" panose="020B0604020202020204" pitchFamily="34" charset="0"/>
                <a:cs typeface="Arial" panose="020B0604020202020204" pitchFamily="34" charset="0"/>
              </a:rPr>
              <a:t>with other means of evaluation and analysis (for instance, EIP and qualify metrics) for One Care</a:t>
            </a:r>
          </a:p>
          <a:p>
            <a:endParaRPr lang="en-US" dirty="0" smtClean="0">
              <a:latin typeface="Arial" panose="020B0604020202020204" pitchFamily="34" charset="0"/>
              <a:cs typeface="Arial" panose="020B0604020202020204" pitchFamily="34" charset="0"/>
            </a:endParaRPr>
          </a:p>
          <a:p>
            <a:pPr lvl="1"/>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DE303346-BCB5-41D8-9F64-88CB6D256D6F}" type="slidenum">
              <a:rPr lang="en-US" smtClean="0">
                <a:solidFill>
                  <a:srgbClr val="000066"/>
                </a:solidFill>
              </a:rPr>
              <a:pPr>
                <a:defRPr/>
              </a:pPr>
              <a:t>6</a:t>
            </a:fld>
            <a:endParaRPr lang="en-US" dirty="0">
              <a:solidFill>
                <a:srgbClr val="000066"/>
              </a:solidFill>
            </a:endParaRPr>
          </a:p>
        </p:txBody>
      </p:sp>
    </p:spTree>
    <p:extLst>
      <p:ext uri="{BB962C8B-B14F-4D97-AF65-F5344CB8AC3E}">
        <p14:creationId xmlns:p14="http://schemas.microsoft.com/office/powerpoint/2010/main" val="3515647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latin typeface="Arial" panose="020B0604020202020204" pitchFamily="34" charset="0"/>
                <a:cs typeface="Arial" panose="020B0604020202020204" pitchFamily="34" charset="0"/>
              </a:rPr>
              <a:t>W</a:t>
            </a:r>
            <a:r>
              <a:rPr lang="en-US" sz="3600" b="1" dirty="0" smtClean="0">
                <a:latin typeface="Arial" panose="020B0604020202020204" pitchFamily="34" charset="0"/>
                <a:cs typeface="Arial" panose="020B0604020202020204" pitchFamily="34" charset="0"/>
              </a:rPr>
              <a:t>hen will the data be available for analysis? </a:t>
            </a:r>
            <a:endParaRPr lang="en-US" sz="36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nSpc>
                <a:spcPct val="90000"/>
              </a:lnSpc>
              <a:buNone/>
            </a:pPr>
            <a:endParaRPr lang="en-US" dirty="0"/>
          </a:p>
          <a:p>
            <a:pPr>
              <a:lnSpc>
                <a:spcPct val="90000"/>
              </a:lnSpc>
            </a:pPr>
            <a:r>
              <a:rPr lang="en-US" dirty="0">
                <a:latin typeface="Arial" panose="020B0604020202020204" pitchFamily="34" charset="0"/>
                <a:cs typeface="Arial" panose="020B0604020202020204" pitchFamily="34" charset="0"/>
              </a:rPr>
              <a:t>One Care plans will submit data at the end of this </a:t>
            </a:r>
            <a:r>
              <a:rPr lang="en-US" dirty="0" smtClean="0">
                <a:latin typeface="Arial" panose="020B0604020202020204" pitchFamily="34" charset="0"/>
                <a:cs typeface="Arial" panose="020B0604020202020204" pitchFamily="34" charset="0"/>
              </a:rPr>
              <a:t>month</a:t>
            </a:r>
          </a:p>
          <a:p>
            <a:pPr>
              <a:lnSpc>
                <a:spcPct val="90000"/>
              </a:lnSpc>
            </a:pPr>
            <a:endParaRPr lang="en-US" dirty="0">
              <a:latin typeface="Arial" panose="020B0604020202020204" pitchFamily="34" charset="0"/>
              <a:cs typeface="Arial" panose="020B0604020202020204" pitchFamily="34" charset="0"/>
            </a:endParaRPr>
          </a:p>
          <a:p>
            <a:pPr>
              <a:lnSpc>
                <a:spcPct val="90000"/>
              </a:lnSpc>
            </a:pPr>
            <a:r>
              <a:rPr lang="en-US" dirty="0">
                <a:latin typeface="Arial" panose="020B0604020202020204" pitchFamily="34" charset="0"/>
                <a:cs typeface="Arial" panose="020B0604020202020204" pitchFamily="34" charset="0"/>
              </a:rPr>
              <a:t>Cleaning and validation will begin once data is </a:t>
            </a:r>
            <a:r>
              <a:rPr lang="en-US" dirty="0" smtClean="0">
                <a:latin typeface="Arial" panose="020B0604020202020204" pitchFamily="34" charset="0"/>
                <a:cs typeface="Arial" panose="020B0604020202020204" pitchFamily="34" charset="0"/>
              </a:rPr>
              <a:t>received</a:t>
            </a:r>
          </a:p>
          <a:p>
            <a:pPr>
              <a:lnSpc>
                <a:spcPct val="90000"/>
              </a:lnSpc>
            </a:pPr>
            <a:endParaRPr lang="en-US" dirty="0">
              <a:latin typeface="Arial" panose="020B0604020202020204" pitchFamily="34" charset="0"/>
              <a:cs typeface="Arial" panose="020B0604020202020204" pitchFamily="34" charset="0"/>
            </a:endParaRPr>
          </a:p>
          <a:p>
            <a:pPr>
              <a:lnSpc>
                <a:spcPct val="90000"/>
              </a:lnSpc>
            </a:pPr>
            <a:r>
              <a:rPr lang="en-US" altLang="en-US" dirty="0">
                <a:latin typeface="Arial" panose="020B0604020202020204" pitchFamily="34" charset="0"/>
                <a:cs typeface="Arial" panose="020B0604020202020204" pitchFamily="34" charset="0"/>
              </a:rPr>
              <a:t>Data will likely be ready for analysis late this summer</a:t>
            </a:r>
          </a:p>
          <a:p>
            <a:pPr>
              <a:lnSpc>
                <a:spcPct val="90000"/>
              </a:lnSpc>
            </a:pPr>
            <a:endParaRPr lang="en-US" altLang="en-US" sz="2000" b="0" dirty="0" smtClean="0">
              <a:solidFill>
                <a:srgbClr val="333399"/>
              </a:solidFill>
            </a:endParaRPr>
          </a:p>
          <a:p>
            <a:pPr marL="457200" lvl="1" indent="0" eaLnBrk="1" hangingPunct="1">
              <a:lnSpc>
                <a:spcPct val="100000"/>
              </a:lnSpc>
              <a:spcBef>
                <a:spcPts val="600"/>
              </a:spcBef>
              <a:buNone/>
              <a:defRPr/>
            </a:pPr>
            <a:endParaRPr lang="en-US" altLang="en-US" sz="2000" b="0" dirty="0">
              <a:solidFill>
                <a:srgbClr val="333399"/>
              </a:solidFill>
            </a:endParaRPr>
          </a:p>
          <a:p>
            <a:pPr lvl="1">
              <a:lnSpc>
                <a:spcPct val="110000"/>
              </a:lnSpc>
            </a:pPr>
            <a:endParaRPr lang="en-US" sz="2200" b="0" dirty="0"/>
          </a:p>
          <a:p>
            <a:pPr>
              <a:lnSpc>
                <a:spcPct val="110000"/>
              </a:lnSpc>
            </a:pPr>
            <a:endParaRPr lang="en-US" sz="2200" dirty="0"/>
          </a:p>
        </p:txBody>
      </p:sp>
      <p:sp>
        <p:nvSpPr>
          <p:cNvPr id="4" name="Slide Number Placeholder 3"/>
          <p:cNvSpPr>
            <a:spLocks noGrp="1"/>
          </p:cNvSpPr>
          <p:nvPr>
            <p:ph type="sldNum" sz="quarter" idx="12"/>
          </p:nvPr>
        </p:nvSpPr>
        <p:spPr/>
        <p:txBody>
          <a:bodyPr/>
          <a:lstStyle/>
          <a:p>
            <a:pPr>
              <a:defRPr/>
            </a:pPr>
            <a:fld id="{DAEA4B19-0171-4632-87CC-E08591B4FCBE}" type="slidenum">
              <a:rPr lang="en-US" smtClean="0">
                <a:solidFill>
                  <a:srgbClr val="000066"/>
                </a:solidFill>
              </a:rPr>
              <a:pPr>
                <a:defRPr/>
              </a:pPr>
              <a:t>7</a:t>
            </a:fld>
            <a:endParaRPr lang="en-US" dirty="0">
              <a:solidFill>
                <a:srgbClr val="000066"/>
              </a:solidFill>
            </a:endParaRPr>
          </a:p>
        </p:txBody>
      </p:sp>
    </p:spTree>
    <p:extLst>
      <p:ext uri="{BB962C8B-B14F-4D97-AF65-F5344CB8AC3E}">
        <p14:creationId xmlns:p14="http://schemas.microsoft.com/office/powerpoint/2010/main" val="30362894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Arial" panose="020B0604020202020204" pitchFamily="34" charset="0"/>
                <a:cs typeface="Arial" panose="020B0604020202020204" pitchFamily="34" charset="0"/>
              </a:rPr>
              <a:t>How will we inform the analysis?</a:t>
            </a:r>
            <a:endParaRPr lang="en-US" sz="36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95400"/>
            <a:ext cx="8229600" cy="5257800"/>
          </a:xfrm>
        </p:spPr>
        <p:txBody>
          <a:bodyPr>
            <a:normAutofit/>
          </a:bodyPr>
          <a:lstStyle/>
          <a:p>
            <a:pPr marL="274320" lvl="1">
              <a:lnSpc>
                <a:spcPct val="90000"/>
              </a:lnSpc>
              <a:spcBef>
                <a:spcPts val="600"/>
              </a:spcBef>
              <a:buClr>
                <a:schemeClr val="accent1"/>
              </a:buClr>
            </a:pPr>
            <a:r>
              <a:rPr lang="en-US" sz="2400" dirty="0">
                <a:solidFill>
                  <a:schemeClr val="tx1"/>
                </a:solidFill>
                <a:latin typeface="Arial" panose="020B0604020202020204" pitchFamily="34" charset="0"/>
                <a:cs typeface="Arial" panose="020B0604020202020204" pitchFamily="34" charset="0"/>
              </a:rPr>
              <a:t>Work group members will seek additional feedback on areas of potential analysis from the full Council</a:t>
            </a:r>
          </a:p>
          <a:p>
            <a:pPr marL="457200" lvl="1" indent="-457200">
              <a:buFont typeface="Arial"/>
              <a:buChar char="•"/>
            </a:pPr>
            <a:endParaRPr lang="en-US" sz="2000" dirty="0" smtClean="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E.g. changes in use of behavioral health community services vs. inpatient psych; PCA utilization; Hospital admissions</a:t>
            </a:r>
          </a:p>
          <a:p>
            <a:pPr lvl="1"/>
            <a:endParaRPr lang="en-US" altLang="en-US" sz="2000" dirty="0">
              <a:latin typeface="Arial" panose="020B0604020202020204" pitchFamily="34" charset="0"/>
              <a:cs typeface="Arial" panose="020B0604020202020204" pitchFamily="34" charset="0"/>
            </a:endParaRPr>
          </a:p>
          <a:p>
            <a:pPr lvl="1"/>
            <a:r>
              <a:rPr lang="en-US" altLang="en-US" sz="2000" dirty="0">
                <a:latin typeface="Arial" panose="020B0604020202020204" pitchFamily="34" charset="0"/>
                <a:cs typeface="Arial" panose="020B0604020202020204" pitchFamily="34" charset="0"/>
              </a:rPr>
              <a:t>It may be useful to think about the kinds of utilization information obtained through EIP, surveys, and other quality metrics and think about what similar questions we might want to explore further in the encounter data </a:t>
            </a:r>
          </a:p>
          <a:p>
            <a:pPr marL="0" lvl="1" indent="0">
              <a:buNone/>
            </a:pPr>
            <a:endParaRPr lang="en-US" sz="2000" dirty="0" smtClean="0">
              <a:latin typeface="Arial" panose="020B0604020202020204" pitchFamily="34" charset="0"/>
              <a:cs typeface="Arial" panose="020B0604020202020204" pitchFamily="34" charset="0"/>
            </a:endParaRPr>
          </a:p>
          <a:p>
            <a:pPr marL="274320" lvl="1">
              <a:lnSpc>
                <a:spcPct val="90000"/>
              </a:lnSpc>
              <a:spcBef>
                <a:spcPts val="600"/>
              </a:spcBef>
              <a:buClr>
                <a:schemeClr val="accent1"/>
              </a:buClr>
            </a:pPr>
            <a:r>
              <a:rPr lang="en-US" sz="2400" dirty="0">
                <a:solidFill>
                  <a:schemeClr val="tx1"/>
                </a:solidFill>
                <a:latin typeface="Arial" panose="020B0604020202020204" pitchFamily="34" charset="0"/>
                <a:cs typeface="Arial" panose="020B0604020202020204" pitchFamily="34" charset="0"/>
              </a:rPr>
              <a:t>Work group will provide additional opportunities to learn more about encounter data and provide input during future meetings</a:t>
            </a:r>
          </a:p>
          <a:p>
            <a:pPr marL="457200" lvl="1" indent="-457200">
              <a:buFont typeface="Arial"/>
              <a:buChar char="•"/>
            </a:pPr>
            <a:endParaRPr lang="en-US" sz="3200" b="0" dirty="0" smtClean="0">
              <a:latin typeface="Arial" panose="020B0604020202020204" pitchFamily="34" charset="0"/>
              <a:cs typeface="Arial" panose="020B0604020202020204" pitchFamily="34" charset="0"/>
            </a:endParaRPr>
          </a:p>
          <a:p>
            <a:pPr marL="1200150" lvl="3" indent="-342900">
              <a:buFont typeface="Arial"/>
              <a:buChar char="•"/>
            </a:pPr>
            <a:endParaRPr lang="en-US" sz="1400" b="0" dirty="0" smtClean="0"/>
          </a:p>
        </p:txBody>
      </p:sp>
      <p:sp>
        <p:nvSpPr>
          <p:cNvPr id="4" name="Slide Number Placeholder 3"/>
          <p:cNvSpPr>
            <a:spLocks noGrp="1"/>
          </p:cNvSpPr>
          <p:nvPr>
            <p:ph type="sldNum" sz="quarter" idx="12"/>
          </p:nvPr>
        </p:nvSpPr>
        <p:spPr/>
        <p:txBody>
          <a:bodyPr/>
          <a:lstStyle/>
          <a:p>
            <a:pPr>
              <a:defRPr/>
            </a:pPr>
            <a:fld id="{DE303346-BCB5-41D8-9F64-88CB6D256D6F}" type="slidenum">
              <a:rPr lang="en-US" smtClean="0">
                <a:solidFill>
                  <a:srgbClr val="000066"/>
                </a:solidFill>
              </a:rPr>
              <a:pPr>
                <a:defRPr/>
              </a:pPr>
              <a:t>8</a:t>
            </a:fld>
            <a:endParaRPr lang="en-US" dirty="0">
              <a:solidFill>
                <a:srgbClr val="000066"/>
              </a:solidFill>
            </a:endParaRPr>
          </a:p>
        </p:txBody>
      </p:sp>
    </p:spTree>
    <p:extLst>
      <p:ext uri="{BB962C8B-B14F-4D97-AF65-F5344CB8AC3E}">
        <p14:creationId xmlns:p14="http://schemas.microsoft.com/office/powerpoint/2010/main" val="1132535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Early Indicators Project (EIP) Survey 2 Update</a:t>
            </a:r>
            <a:endParaRPr lang="en-US" sz="2400"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61EA6D28-ED3E-4E2E-A094-CF641B234ECE}" type="slidenum">
              <a:rPr lang="en-US" smtClean="0"/>
              <a:t>9</a:t>
            </a:fld>
            <a:endParaRPr lang="en-US"/>
          </a:p>
        </p:txBody>
      </p:sp>
    </p:spTree>
    <p:extLst>
      <p:ext uri="{BB962C8B-B14F-4D97-AF65-F5344CB8AC3E}">
        <p14:creationId xmlns:p14="http://schemas.microsoft.com/office/powerpoint/2010/main" val="23247428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289</TotalTime>
  <Words>696</Words>
  <Application>Microsoft Office PowerPoint</Application>
  <PresentationFormat>On-screen Show (4:3)</PresentationFormat>
  <Paragraphs>94</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Origin</vt:lpstr>
      <vt:lpstr>Work Group Updates </vt:lpstr>
      <vt:lpstr>Encounter Data Work Group</vt:lpstr>
      <vt:lpstr>Encounter Data Work Group Update</vt:lpstr>
      <vt:lpstr>Work Group Scope</vt:lpstr>
      <vt:lpstr>What is it and how can it be used?</vt:lpstr>
      <vt:lpstr>What are some of the data limitations or challenges?</vt:lpstr>
      <vt:lpstr>When will the data be available for analysis? </vt:lpstr>
      <vt:lpstr>How will we inform the analysis?</vt:lpstr>
      <vt:lpstr>Early Indicators Project (EIP) Survey 2 Update</vt:lpstr>
      <vt:lpstr>EIP Survey 2 </vt:lpstr>
      <vt:lpstr>Data Analysis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Care Early Indicators Project</dc:title>
  <dc:creator>Henry, Alexis</dc:creator>
  <cp:lastModifiedBy>Jenna</cp:lastModifiedBy>
  <cp:revision>33</cp:revision>
  <cp:lastPrinted>2015-03-13T12:49:41Z</cp:lastPrinted>
  <dcterms:created xsi:type="dcterms:W3CDTF">2014-02-27T00:11:35Z</dcterms:created>
  <dcterms:modified xsi:type="dcterms:W3CDTF">2017-10-30T14:20:12Z</dcterms:modified>
</cp:coreProperties>
</file>