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59" r:id="rId4"/>
    <p:sldId id="302" r:id="rId5"/>
    <p:sldId id="261" r:id="rId6"/>
    <p:sldId id="262" r:id="rId7"/>
    <p:sldId id="310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305" r:id="rId20"/>
    <p:sldId id="296" r:id="rId21"/>
    <p:sldId id="297" r:id="rId22"/>
    <p:sldId id="298" r:id="rId23"/>
    <p:sldId id="299" r:id="rId24"/>
    <p:sldId id="301" r:id="rId25"/>
    <p:sldId id="300" r:id="rId26"/>
    <p:sldId id="286" r:id="rId27"/>
    <p:sldId id="279" r:id="rId28"/>
    <p:sldId id="280" r:id="rId29"/>
    <p:sldId id="281" r:id="rId30"/>
    <p:sldId id="282" r:id="rId31"/>
    <p:sldId id="283" r:id="rId32"/>
    <p:sldId id="292" r:id="rId33"/>
    <p:sldId id="293" r:id="rId34"/>
    <p:sldId id="289" r:id="rId35"/>
    <p:sldId id="291" r:id="rId36"/>
    <p:sldId id="290" r:id="rId37"/>
    <p:sldId id="308" r:id="rId38"/>
    <p:sldId id="306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7FC82-E966-4265-805D-3EA57911690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24EA542-EA34-440F-88B8-EF9B75328A46}">
      <dgm:prSet/>
      <dgm:spPr/>
      <dgm:t>
        <a:bodyPr/>
        <a:lstStyle/>
        <a:p>
          <a:pPr rtl="0"/>
          <a:r>
            <a:rPr lang="en-US" b="0" dirty="0" smtClean="0"/>
            <a:t>Choose classes to assign</a:t>
          </a:r>
          <a:endParaRPr lang="en-US" b="0" dirty="0"/>
        </a:p>
      </dgm:t>
    </dgm:pt>
    <dgm:pt modelId="{4B7C08AA-0F64-4F08-BE81-722101477FC1}" type="parTrans" cxnId="{25806215-6B75-4A15-8289-7E9A83AE97B8}">
      <dgm:prSet/>
      <dgm:spPr/>
      <dgm:t>
        <a:bodyPr/>
        <a:lstStyle/>
        <a:p>
          <a:endParaRPr lang="en-US"/>
        </a:p>
      </dgm:t>
    </dgm:pt>
    <dgm:pt modelId="{5CE54A82-3C23-420D-9167-BC7DB99EE5A4}" type="sibTrans" cxnId="{25806215-6B75-4A15-8289-7E9A83AE97B8}">
      <dgm:prSet/>
      <dgm:spPr/>
      <dgm:t>
        <a:bodyPr/>
        <a:lstStyle/>
        <a:p>
          <a:endParaRPr lang="en-US"/>
        </a:p>
      </dgm:t>
    </dgm:pt>
    <dgm:pt modelId="{73078AAD-2A8E-4A7E-991B-A218142321CE}">
      <dgm:prSet/>
      <dgm:spPr/>
      <dgm:t>
        <a:bodyPr/>
        <a:lstStyle/>
        <a:p>
          <a:pPr rtl="0"/>
          <a:r>
            <a:rPr lang="en-US" dirty="0" smtClean="0"/>
            <a:t>Upload your CSV file</a:t>
          </a:r>
          <a:endParaRPr lang="en-US" dirty="0"/>
        </a:p>
      </dgm:t>
    </dgm:pt>
    <dgm:pt modelId="{4BF4BC9F-42BF-452C-8F44-7C1D4BE9EBFF}" type="parTrans" cxnId="{31944B74-E950-42FC-84EE-FDE8FF0DF1C7}">
      <dgm:prSet/>
      <dgm:spPr/>
      <dgm:t>
        <a:bodyPr/>
        <a:lstStyle/>
        <a:p>
          <a:endParaRPr lang="en-US"/>
        </a:p>
      </dgm:t>
    </dgm:pt>
    <dgm:pt modelId="{65535CB5-09FC-40CA-ADF4-3EDE18040191}" type="sibTrans" cxnId="{31944B74-E950-42FC-84EE-FDE8FF0DF1C7}">
      <dgm:prSet/>
      <dgm:spPr/>
      <dgm:t>
        <a:bodyPr/>
        <a:lstStyle/>
        <a:p>
          <a:endParaRPr lang="en-US"/>
        </a:p>
      </dgm:t>
    </dgm:pt>
    <dgm:pt modelId="{EA4E0993-2274-4615-99D4-718A90B2FF58}">
      <dgm:prSet/>
      <dgm:spPr/>
      <dgm:t>
        <a:bodyPr/>
        <a:lstStyle/>
        <a:p>
          <a:pPr rtl="0"/>
          <a:r>
            <a:rPr lang="en-US" dirty="0" smtClean="0"/>
            <a:t>Click “Upload”</a:t>
          </a:r>
          <a:endParaRPr lang="en-US" dirty="0"/>
        </a:p>
      </dgm:t>
    </dgm:pt>
    <dgm:pt modelId="{BB2BE32D-B883-4312-AA37-A293FE4056E7}" type="parTrans" cxnId="{236EBB72-B387-4C58-AD34-4ACD15C039E0}">
      <dgm:prSet/>
      <dgm:spPr/>
      <dgm:t>
        <a:bodyPr/>
        <a:lstStyle/>
        <a:p>
          <a:endParaRPr lang="en-US"/>
        </a:p>
      </dgm:t>
    </dgm:pt>
    <dgm:pt modelId="{1E6A0C9F-F55C-4B13-832B-531C324E7DEE}" type="sibTrans" cxnId="{236EBB72-B387-4C58-AD34-4ACD15C039E0}">
      <dgm:prSet/>
      <dgm:spPr/>
      <dgm:t>
        <a:bodyPr/>
        <a:lstStyle/>
        <a:p>
          <a:endParaRPr lang="en-US"/>
        </a:p>
      </dgm:t>
    </dgm:pt>
    <dgm:pt modelId="{D0250866-540D-424E-986C-DE7FD09ECDAD}" type="pres">
      <dgm:prSet presAssocID="{6937FC82-E966-4265-805D-3EA5791169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0E4A8E-1FC5-4253-AF11-EA45706B9913}" type="pres">
      <dgm:prSet presAssocID="{F24EA542-EA34-440F-88B8-EF9B75328A4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43418-802D-4C61-BFB1-34388F7B8338}" type="pres">
      <dgm:prSet presAssocID="{5CE54A82-3C23-420D-9167-BC7DB99EE5A4}" presName="spacer" presStyleCnt="0"/>
      <dgm:spPr/>
    </dgm:pt>
    <dgm:pt modelId="{5979D20C-44D9-48DE-BE50-100333D6B63B}" type="pres">
      <dgm:prSet presAssocID="{73078AAD-2A8E-4A7E-991B-A218142321C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1BB75-02F1-4AED-A271-D210B06D0FE1}" type="pres">
      <dgm:prSet presAssocID="{65535CB5-09FC-40CA-ADF4-3EDE18040191}" presName="spacer" presStyleCnt="0"/>
      <dgm:spPr/>
    </dgm:pt>
    <dgm:pt modelId="{D5D03A0E-8261-49E8-B582-8EC110F28438}" type="pres">
      <dgm:prSet presAssocID="{EA4E0993-2274-4615-99D4-718A90B2FF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5F7FB4-106B-444C-9281-30B959DDF7BC}" type="presOf" srcId="{F24EA542-EA34-440F-88B8-EF9B75328A46}" destId="{520E4A8E-1FC5-4253-AF11-EA45706B9913}" srcOrd="0" destOrd="0" presId="urn:microsoft.com/office/officeart/2005/8/layout/vList2"/>
    <dgm:cxn modelId="{31944B74-E950-42FC-84EE-FDE8FF0DF1C7}" srcId="{6937FC82-E966-4265-805D-3EA57911690D}" destId="{73078AAD-2A8E-4A7E-991B-A218142321CE}" srcOrd="1" destOrd="0" parTransId="{4BF4BC9F-42BF-452C-8F44-7C1D4BE9EBFF}" sibTransId="{65535CB5-09FC-40CA-ADF4-3EDE18040191}"/>
    <dgm:cxn modelId="{236EBB72-B387-4C58-AD34-4ACD15C039E0}" srcId="{6937FC82-E966-4265-805D-3EA57911690D}" destId="{EA4E0993-2274-4615-99D4-718A90B2FF58}" srcOrd="2" destOrd="0" parTransId="{BB2BE32D-B883-4312-AA37-A293FE4056E7}" sibTransId="{1E6A0C9F-F55C-4B13-832B-531C324E7DEE}"/>
    <dgm:cxn modelId="{25806215-6B75-4A15-8289-7E9A83AE97B8}" srcId="{6937FC82-E966-4265-805D-3EA57911690D}" destId="{F24EA542-EA34-440F-88B8-EF9B75328A46}" srcOrd="0" destOrd="0" parTransId="{4B7C08AA-0F64-4F08-BE81-722101477FC1}" sibTransId="{5CE54A82-3C23-420D-9167-BC7DB99EE5A4}"/>
    <dgm:cxn modelId="{6DE6C7DC-DC86-4745-B2CE-F3A0963B55C3}" type="presOf" srcId="{6937FC82-E966-4265-805D-3EA57911690D}" destId="{D0250866-540D-424E-986C-DE7FD09ECDAD}" srcOrd="0" destOrd="0" presId="urn:microsoft.com/office/officeart/2005/8/layout/vList2"/>
    <dgm:cxn modelId="{0534C547-DA51-4F0E-9FE3-B93617F86130}" type="presOf" srcId="{73078AAD-2A8E-4A7E-991B-A218142321CE}" destId="{5979D20C-44D9-48DE-BE50-100333D6B63B}" srcOrd="0" destOrd="0" presId="urn:microsoft.com/office/officeart/2005/8/layout/vList2"/>
    <dgm:cxn modelId="{CFD48EE4-60EE-4F8D-BCDA-08C1A2ECE361}" type="presOf" srcId="{EA4E0993-2274-4615-99D4-718A90B2FF58}" destId="{D5D03A0E-8261-49E8-B582-8EC110F28438}" srcOrd="0" destOrd="0" presId="urn:microsoft.com/office/officeart/2005/8/layout/vList2"/>
    <dgm:cxn modelId="{A187CCE2-1947-4B8A-A7C3-2D400C1F4C1E}" type="presParOf" srcId="{D0250866-540D-424E-986C-DE7FD09ECDAD}" destId="{520E4A8E-1FC5-4253-AF11-EA45706B9913}" srcOrd="0" destOrd="0" presId="urn:microsoft.com/office/officeart/2005/8/layout/vList2"/>
    <dgm:cxn modelId="{82B76D0E-7EBF-476B-B109-DA8F6974DB4C}" type="presParOf" srcId="{D0250866-540D-424E-986C-DE7FD09ECDAD}" destId="{0B843418-802D-4C61-BFB1-34388F7B8338}" srcOrd="1" destOrd="0" presId="urn:microsoft.com/office/officeart/2005/8/layout/vList2"/>
    <dgm:cxn modelId="{CFCFAC4E-C197-40B5-AE41-64CAEDFD0D69}" type="presParOf" srcId="{D0250866-540D-424E-986C-DE7FD09ECDAD}" destId="{5979D20C-44D9-48DE-BE50-100333D6B63B}" srcOrd="2" destOrd="0" presId="urn:microsoft.com/office/officeart/2005/8/layout/vList2"/>
    <dgm:cxn modelId="{6DB9F739-E4B9-46CD-AA9A-8B4DFE8E95A3}" type="presParOf" srcId="{D0250866-540D-424E-986C-DE7FD09ECDAD}" destId="{1871BB75-02F1-4AED-A271-D210B06D0FE1}" srcOrd="3" destOrd="0" presId="urn:microsoft.com/office/officeart/2005/8/layout/vList2"/>
    <dgm:cxn modelId="{AAA91613-6EDF-4D1E-803C-14528C85AF5C}" type="presParOf" srcId="{D0250866-540D-424E-986C-DE7FD09ECDAD}" destId="{D5D03A0E-8261-49E8-B582-8EC110F284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D18EC-B9B1-4862-BFA2-E4C2DAA2A54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80B8C-8008-433A-B6D0-3D0E6EB7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7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1519" indent="-28508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1878" indent="-227441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599875" indent="-227441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6314" indent="-227441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1EDB8278-D53E-4BED-A851-0DB5F2484450}" type="slidenum">
              <a:rPr lang="en-US" altLang="en-US" smtClean="0">
                <a:latin typeface="Times" pitchFamily="18" charset="0"/>
                <a:ea typeface="MS PGothic" pitchFamily="34" charset="-128"/>
              </a:rPr>
              <a:pPr/>
              <a:t>2</a:t>
            </a:fld>
            <a:endParaRPr lang="en-US" altLang="en-US" smtClean="0">
              <a:latin typeface="Times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Add note that CR101 will be available to license-holders through Aug 2018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1519" indent="-28508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1878" indent="-227441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599875" indent="-227441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6314" indent="-227441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C4DCED72-B6D5-4D2E-8131-8DCDED6173AF}" type="slidenum">
              <a:rPr lang="en-US" altLang="en-US" smtClean="0">
                <a:latin typeface="Calibri" pitchFamily="34" charset="0"/>
              </a:rPr>
              <a:pPr/>
              <a:t>5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Discuss in Part II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1519" indent="-28508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1878" indent="-227441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599875" indent="-227441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6314" indent="-227441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1D962FB8-ADE8-4B39-9CB0-759BE7FB81F4}" type="slidenum">
              <a:rPr lang="en-US" altLang="en-US" smtClean="0">
                <a:latin typeface="Calibri" pitchFamily="34" charset="0"/>
              </a:rPr>
              <a:pPr/>
              <a:t>8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Save for Part II?  Appendix?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1519" indent="-28508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1878" indent="-227441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599875" indent="-227441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6314" indent="-227441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73E7B977-DFBC-419C-A2E3-326D562C32B5}" type="slidenum">
              <a:rPr lang="en-US" altLang="en-US" smtClean="0">
                <a:latin typeface="Calibri" pitchFamily="34" charset="0"/>
              </a:rPr>
              <a:pPr/>
              <a:t>9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Keep this slide</a:t>
            </a: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1519" indent="-28508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1878" indent="-227441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599875" indent="-227441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6314" indent="-227441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46D6A70D-BFC8-4750-982A-3A98F59EE207}" type="slidenum">
              <a:rPr lang="en-US" altLang="en-US" smtClean="0">
                <a:latin typeface="Calibri" pitchFamily="34" charset="0"/>
              </a:rPr>
              <a:pPr/>
              <a:t>39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We should start funneling people to the Career Ready email, especially in preparation for your departure.  All of your email will be lost.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915F214A-5AEE-4680-AE22-C677C7DAF99C}" type="slidenum">
              <a:rPr lang="en-US" altLang="en-US" smtClean="0">
                <a:latin typeface="Calibri" pitchFamily="34" charset="0"/>
              </a:rPr>
              <a:pPr/>
              <a:t>40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7427-20CA-4FE0-9218-D2DCCEA8487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E34D-F259-4AE9-9C68-2906BAEDA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99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EAFB-D198-4376-8D75-5BBAE1F04FE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F0B20-C158-42B6-9E11-6FE170370B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15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E23A-46BF-41C6-9A91-879A43E20DE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9020-AE89-4D29-8A55-B5EBE74A3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80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3028950" y="1639889"/>
            <a:ext cx="5657850" cy="4511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1A90-C184-A64F-9B3D-DDA0739276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07FB-1B13-4C74-A6A4-533C574E0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6514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CECE-6055-4D82-A058-6B4D1F5A31E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2F67-283A-49CB-B15B-D03690B7D8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46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2BB2-A17C-4BA0-9C1C-3C7BDD671D0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04DF-87D7-4383-A96E-54E35A401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34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6A16-4F2D-42F3-8388-4365F3571D0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78A4-EAC7-43E3-9D55-F55B089B37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2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981B9-F02D-4D24-8089-BB4D03317A3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5580E-E00E-45C0-81D5-72953FD6F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45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0495-BC97-4B9C-A5AD-BF1E18114BD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4EBB-5A5F-4716-AAA6-4D2AD5D16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40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11F1C-0041-4CC0-B800-9209A4B7BC3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D661-AC3E-40D0-90D1-4F0C71964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79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AE640-327C-46FD-BA9A-FAAFABC6C5C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B9F6-F9E8-4A78-BC2E-C527A1F46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52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5EFC-2DE4-48A6-95C7-25BD7CA96D3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64393-4694-41F9-9807-C9D388832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56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9A1DC3-9C38-4B37-AB45-B4A9741D86E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EBD50D-A9B0-40C9-AF86-AE2EBF8B3F2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65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Semibold" panose="020B07020402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Semibold" panose="020B07020402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Semibold" panose="020B07020402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Semibold" panose="020B0702040204020203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careerreadiness@state.ma.u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readienss@state.ma.us" TargetMode="External"/><Relationship Id="rId2" Type="http://schemas.openxmlformats.org/officeDocument/2006/relationships/hyperlink" Target="mailto:careerreadiness@state.ma.u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s.gov/service-details/updates-to-the-cri-tool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ytrain.com/training.asp" TargetMode="External"/><Relationship Id="rId3" Type="http://schemas.openxmlformats.org/officeDocument/2006/relationships/hyperlink" Target="mailto:Careerreadiness@state.ma.us" TargetMode="External"/><Relationship Id="rId7" Type="http://schemas.openxmlformats.org/officeDocument/2006/relationships/hyperlink" Target="http://www.act.org/content/act/en/products-and-services/workkeys-for-educators/assessments/administration/training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.org/content/dam/act/unsecured/documents/WorkKeysCurriculumAdmin-UserGuide.pdf" TargetMode="External"/><Relationship Id="rId5" Type="http://schemas.openxmlformats.org/officeDocument/2006/relationships/hyperlink" Target="https://www.mass.gov/service-details/updates-to-the-cri-tools" TargetMode="External"/><Relationship Id="rId4" Type="http://schemas.openxmlformats.org/officeDocument/2006/relationships/hyperlink" Target="http://www.mass.gov/massworkforce/careerready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847725" y="2514600"/>
            <a:ext cx="7423150" cy="8382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chemeClr val="accent1"/>
                </a:solidFill>
              </a:rPr>
              <a:t>WorkKeys Curriculum </a:t>
            </a:r>
            <a:br>
              <a:rPr lang="en-US" altLang="en-US" sz="4800" b="1" dirty="0" smtClean="0">
                <a:solidFill>
                  <a:schemeClr val="accent1"/>
                </a:solidFill>
              </a:rPr>
            </a:br>
            <a:r>
              <a:rPr lang="en-US" altLang="en-US" sz="4800" b="1" dirty="0" smtClean="0">
                <a:solidFill>
                  <a:schemeClr val="accent1"/>
                </a:solidFill>
              </a:rPr>
              <a:t>Admin Quick Start Guide</a:t>
            </a:r>
            <a:endParaRPr lang="en-US" altLang="en-US" sz="4800" b="1" i="1" dirty="0" smtClean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95675" y="6251575"/>
            <a:ext cx="1838325" cy="3016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i="1" dirty="0" smtClean="0">
                <a:solidFill>
                  <a:prstClr val="black"/>
                </a:solidFill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December </a:t>
            </a:r>
            <a:r>
              <a:rPr lang="en-US" sz="1200" i="1" dirty="0" smtClean="0">
                <a:solidFill>
                  <a:prstClr val="black"/>
                </a:solidFill>
                <a:latin typeface="Segoe UI"/>
                <a:ea typeface="Segoe UI" panose="020B0502040204020203" pitchFamily="34" charset="0"/>
                <a:cs typeface="Segoe UI" panose="020B0502040204020203" pitchFamily="34" charset="0"/>
              </a:rPr>
              <a:t>2017</a:t>
            </a:r>
            <a:endParaRPr lang="en-US" sz="1200" i="1" dirty="0">
              <a:solidFill>
                <a:prstClr val="black"/>
              </a:solidFill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06650" y="6029325"/>
            <a:ext cx="4146550" cy="3905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Segoe UI"/>
              </a:rPr>
              <a:t>Executive Office of Labor &amp; Workforce Development</a:t>
            </a:r>
            <a:endParaRPr lang="en-US" sz="1400" dirty="0">
              <a:solidFill>
                <a:prstClr val="black"/>
              </a:solidFill>
              <a:latin typeface="Segoe UI"/>
            </a:endParaRPr>
          </a:p>
        </p:txBody>
      </p:sp>
      <p:pic>
        <p:nvPicPr>
          <p:cNvPr id="1027" name="Picture 3" descr="C:\Users\allison.mcintyre\Desktop\img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31933"/>
            <a:ext cx="840368" cy="840368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52EDAE-23E9-4706-AC09-C8946119777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5675" y="127000"/>
            <a:ext cx="5510213" cy="1154162"/>
          </a:xfrm>
          <a:prstGeom prst="rect">
            <a:avLst/>
          </a:prstGeom>
          <a:solidFill>
            <a:srgbClr val="E2DA32"/>
          </a:solidFill>
          <a:ln>
            <a:solidFill>
              <a:schemeClr val="accent5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150" dirty="0">
                <a:solidFill>
                  <a:srgbClr val="212745"/>
                </a:solidFill>
                <a:latin typeface="Segoe UI Semibold"/>
              </a:rPr>
              <a:t>Please access audio using </a:t>
            </a:r>
            <a:r>
              <a:rPr lang="en-US" sz="1150" i="1" u="sng" dirty="0">
                <a:solidFill>
                  <a:srgbClr val="212745"/>
                </a:solidFill>
                <a:latin typeface="Segoe UI Semibold"/>
              </a:rPr>
              <a:t>either</a:t>
            </a:r>
            <a:r>
              <a:rPr lang="en-US" sz="1150" dirty="0">
                <a:solidFill>
                  <a:srgbClr val="212745"/>
                </a:solidFill>
                <a:latin typeface="Segoe UI Semibold"/>
              </a:rPr>
              <a:t> your computer speakers/headphones OR conference call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150" dirty="0">
                <a:solidFill>
                  <a:srgbClr val="212745"/>
                </a:solidFill>
                <a:latin typeface="Segoe UI Semibold"/>
              </a:rPr>
              <a:t>Conference Call Info: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sz="1150" i="1" dirty="0">
                <a:solidFill>
                  <a:srgbClr val="212745"/>
                </a:solidFill>
                <a:latin typeface="Segoe UI Semibold"/>
              </a:rPr>
              <a:t>Call-In: (866) 714-3255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sz="1150" i="1" dirty="0">
                <a:solidFill>
                  <a:srgbClr val="212745"/>
                </a:solidFill>
                <a:latin typeface="Segoe UI Semibold"/>
              </a:rPr>
              <a:t>Participant Code: 3114620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150" dirty="0">
                <a:solidFill>
                  <a:srgbClr val="212745"/>
                </a:solidFill>
                <a:latin typeface="Segoe UI Semibold"/>
              </a:rPr>
              <a:t>Please MUTE your phone if you are on conference </a:t>
            </a:r>
            <a:r>
              <a:rPr lang="en-US" sz="1150" dirty="0" smtClean="0">
                <a:solidFill>
                  <a:srgbClr val="212745"/>
                </a:solidFill>
                <a:latin typeface="Segoe UI Semibold"/>
              </a:rPr>
              <a:t>call</a:t>
            </a:r>
            <a:endParaRPr lang="en-US" sz="1150" dirty="0">
              <a:solidFill>
                <a:srgbClr val="212745"/>
              </a:solidFill>
              <a:latin typeface="Segoe UI Semibold"/>
            </a:endParaRPr>
          </a:p>
        </p:txBody>
      </p:sp>
      <p:sp>
        <p:nvSpPr>
          <p:cNvPr id="9224" name="Title 1"/>
          <p:cNvSpPr txBox="1">
            <a:spLocks/>
          </p:cNvSpPr>
          <p:nvPr/>
        </p:nvSpPr>
        <p:spPr bwMode="auto">
          <a:xfrm>
            <a:off x="847725" y="3997854"/>
            <a:ext cx="726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000000"/>
                </a:solidFill>
              </a:rPr>
              <a:t>Tuesday, December 12, 2017 3PM-4PM</a:t>
            </a:r>
            <a:endParaRPr lang="en-US" altLang="en-US" sz="14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Thursday, 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December 14, 2017 11AM-12PM</a:t>
            </a:r>
            <a:endParaRPr lang="en-US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/>
          <a:lstStyle/>
          <a:p>
            <a:r>
              <a:rPr lang="en-US" altLang="en-US" dirty="0" smtClean="0"/>
              <a:t>Hierarchy of </a:t>
            </a:r>
            <a:br>
              <a:rPr lang="en-US" altLang="en-US" dirty="0" smtClean="0"/>
            </a:br>
            <a:r>
              <a:rPr lang="en-US" altLang="en-US" dirty="0" smtClean="0"/>
              <a:t>WorkKeys Curriculum Terms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5FDCE-28F6-451F-83FB-6AA809103F9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/>
              <a:t>WorkKeys Curriculum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133600" y="2438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/>
              <a:t>Course/Class in Levels 3-7 </a:t>
            </a:r>
            <a:r>
              <a:rPr lang="en-US" dirty="0" smtClean="0"/>
              <a:t>(e.g., “Drawing Conclusions &amp; Making Decisions from Incomplete Legal Information” in Level 7 of  Workplace Documents)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33600" y="3886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/>
              <a:t>Lessons </a:t>
            </a:r>
            <a:r>
              <a:rPr lang="en-US" dirty="0"/>
              <a:t>(e.g., Identifying the Main Idea &amp; Key Details; Reading Emails, Memos, and Policies; Using Documents to Make Decisions)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3600" y="53416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/>
              <a:t>Tasks </a:t>
            </a:r>
            <a:r>
              <a:rPr lang="en-US" dirty="0" smtClean="0"/>
              <a:t>(e.g. Placement Quiz, End-of-Level Quiz, or multiple choice questions)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810000" y="1676400"/>
            <a:ext cx="1447800" cy="5029200"/>
          </a:xfrm>
          <a:prstGeom prst="downArrow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alpha val="56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884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" y="2819400"/>
            <a:ext cx="9220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Signing Into WorkKeys Curriculum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2F67-283A-49CB-B15B-D03690B7D8D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65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38400"/>
            <a:ext cx="8991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You </a:t>
            </a:r>
            <a:r>
              <a:rPr lang="en-US" sz="6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</a:t>
            </a:r>
            <a:r>
              <a:rPr lang="en-US" dirty="0" smtClean="0"/>
              <a:t> access WorkKeys Curriculum by logging into CR101</a:t>
            </a:r>
            <a:endParaRPr lang="en-US" dirty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5FCD8C-4EC1-47DE-9085-221A2ED982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3252" name="Title 1"/>
          <p:cNvSpPr txBox="1">
            <a:spLocks/>
          </p:cNvSpPr>
          <p:nvPr/>
        </p:nvSpPr>
        <p:spPr bwMode="auto">
          <a:xfrm>
            <a:off x="533400" y="403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accent1"/>
                </a:solidFill>
                <a:latin typeface="Segoe UI Semibold" pitchFamily="34" charset="0"/>
              </a:rPr>
              <a:t>WorkKeys Curriculum and CR101 are </a:t>
            </a:r>
            <a:r>
              <a:rPr lang="en-US" altLang="en-US" sz="2400" i="1" u="sng">
                <a:solidFill>
                  <a:schemeClr val="accent1"/>
                </a:solidFill>
                <a:latin typeface="Segoe UI Semibold" pitchFamily="34" charset="0"/>
              </a:rPr>
              <a:t>totally separate systems</a:t>
            </a:r>
            <a:r>
              <a:rPr lang="en-US" altLang="en-US" sz="2400" i="1">
                <a:solidFill>
                  <a:schemeClr val="accent1"/>
                </a:solidFill>
                <a:latin typeface="Segoe UI Semibold" pitchFamily="34" charset="0"/>
              </a:rPr>
              <a:t> located on </a:t>
            </a:r>
            <a:r>
              <a:rPr lang="en-US" altLang="en-US" sz="2400" i="1" u="sng">
                <a:solidFill>
                  <a:schemeClr val="accent1"/>
                </a:solidFill>
                <a:latin typeface="Segoe UI Semibold" pitchFamily="34" charset="0"/>
              </a:rPr>
              <a:t>totally separate platforms. </a:t>
            </a:r>
          </a:p>
        </p:txBody>
      </p:sp>
    </p:spTree>
    <p:extLst>
      <p:ext uri="{BB962C8B-B14F-4D97-AF65-F5344CB8AC3E}">
        <p14:creationId xmlns:p14="http://schemas.microsoft.com/office/powerpoint/2010/main" val="7126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3E9A43-3026-4196-AB1E-3FA7AF8B0B5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229600" cy="1143000"/>
          </a:xfrm>
        </p:spPr>
        <p:txBody>
          <a:bodyPr/>
          <a:lstStyle/>
          <a:p>
            <a:r>
              <a:rPr lang="en-US" altLang="en-US" smtClean="0"/>
              <a:t>Therefore, logging into CR101 is NOT the correct way to access WorkKeys Curriculum. 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9600" i="1" smtClean="0"/>
              <a:t>However…..</a:t>
            </a:r>
          </a:p>
        </p:txBody>
      </p:sp>
    </p:spTree>
    <p:extLst>
      <p:ext uri="{BB962C8B-B14F-4D97-AF65-F5344CB8AC3E}">
        <p14:creationId xmlns:p14="http://schemas.microsoft.com/office/powerpoint/2010/main" val="13968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mtClean="0"/>
              <a:t>CR101 Notifies Users about the new system in the Announcements section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29C7C6-2BB1-4E18-A631-F398DD3B836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53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209800"/>
            <a:ext cx="66992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505200" y="4876800"/>
            <a:ext cx="2438400" cy="1752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2" name="Title 1"/>
          <p:cNvSpPr txBox="1">
            <a:spLocks/>
          </p:cNvSpPr>
          <p:nvPr/>
        </p:nvSpPr>
        <p:spPr bwMode="auto">
          <a:xfrm>
            <a:off x="5562600" y="4354513"/>
            <a:ext cx="3429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1"/>
                </a:solidFill>
                <a:latin typeface="Segoe UI Semibold" pitchFamily="34" charset="0"/>
              </a:rPr>
              <a:t>What does this include?</a:t>
            </a:r>
          </a:p>
        </p:txBody>
      </p:sp>
    </p:spTree>
    <p:extLst>
      <p:ext uri="{BB962C8B-B14F-4D97-AF65-F5344CB8AC3E}">
        <p14:creationId xmlns:p14="http://schemas.microsoft.com/office/powerpoint/2010/main" val="36605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6E76F0-6984-48AA-B2E0-09BF50C6348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4178" r="3210" b="4662"/>
          <a:stretch>
            <a:fillRect/>
          </a:stretch>
        </p:blipFill>
        <p:spPr bwMode="auto">
          <a:xfrm>
            <a:off x="1066800" y="1106488"/>
            <a:ext cx="6931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EF9658-E917-449E-AFC0-13878EBDACE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b="9627"/>
          <a:stretch>
            <a:fillRect/>
          </a:stretch>
        </p:blipFill>
        <p:spPr bwMode="auto">
          <a:xfrm>
            <a:off x="252413" y="1828800"/>
            <a:ext cx="87550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Arrow 8"/>
          <p:cNvSpPr/>
          <p:nvPr/>
        </p:nvSpPr>
        <p:spPr>
          <a:xfrm>
            <a:off x="4630738" y="3962400"/>
            <a:ext cx="322262" cy="1981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95300" y="685800"/>
            <a:ext cx="8229600" cy="1143000"/>
          </a:xfrm>
        </p:spPr>
        <p:txBody>
          <a:bodyPr/>
          <a:lstStyle/>
          <a:p>
            <a:r>
              <a:rPr lang="en-US" altLang="en-US" smtClean="0"/>
              <a:t>Where do I go to access WorkKeys Curriculum?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2A011F-86A4-46B8-8486-906FFD566CC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3276600"/>
            <a:ext cx="9067800" cy="5715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https://workkeyscurriculum.act.org/</a:t>
            </a:r>
          </a:p>
        </p:txBody>
      </p:sp>
    </p:spTree>
    <p:extLst>
      <p:ext uri="{BB962C8B-B14F-4D97-AF65-F5344CB8AC3E}">
        <p14:creationId xmlns:p14="http://schemas.microsoft.com/office/powerpoint/2010/main" val="10538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Signing Into WorkKeys Curriculum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"/>
          <a:stretch>
            <a:fillRect/>
          </a:stretch>
        </p:blipFill>
        <p:spPr bwMode="auto">
          <a:xfrm>
            <a:off x="152400" y="1408113"/>
            <a:ext cx="8831263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1625" y="6145213"/>
            <a:ext cx="8534400" cy="5715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https://workkeyscurriculum.act.org/</a:t>
            </a:r>
          </a:p>
        </p:txBody>
      </p:sp>
      <p:sp>
        <p:nvSpPr>
          <p:cNvPr id="4" name="Down Arrow 3"/>
          <p:cNvSpPr/>
          <p:nvPr/>
        </p:nvSpPr>
        <p:spPr>
          <a:xfrm>
            <a:off x="8636000" y="874713"/>
            <a:ext cx="223838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4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C993DD-A143-43E4-A0D9-B89ED9E891E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3011488"/>
            <a:ext cx="1219200" cy="703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 flipH="1">
            <a:off x="927100" y="3868738"/>
            <a:ext cx="431800" cy="243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65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Account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2F67-283A-49CB-B15B-D03690B7D8D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 Student </a:t>
            </a:r>
            <a:r>
              <a:rPr lang="en-US" b="1" dirty="0"/>
              <a:t>= </a:t>
            </a:r>
            <a:r>
              <a:rPr lang="en-US" dirty="0"/>
              <a:t>learner, participant, </a:t>
            </a:r>
            <a:r>
              <a:rPr lang="en-US" dirty="0" smtClean="0"/>
              <a:t>customer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Instructor </a:t>
            </a:r>
            <a:r>
              <a:rPr lang="en-US" b="1" dirty="0"/>
              <a:t>= </a:t>
            </a:r>
            <a:r>
              <a:rPr lang="en-US" dirty="0"/>
              <a:t>assigns lessons and tracks progress of students &amp; groups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 Institutional </a:t>
            </a:r>
            <a:r>
              <a:rPr lang="en-US" b="1" dirty="0">
                <a:solidFill>
                  <a:schemeClr val="accent1"/>
                </a:solidFill>
              </a:rPr>
              <a:t>Admin </a:t>
            </a:r>
            <a:r>
              <a:rPr lang="en-US" b="1" dirty="0"/>
              <a:t>= </a:t>
            </a:r>
            <a:r>
              <a:rPr lang="en-US" dirty="0"/>
              <a:t>creates students, instructors, &amp; groups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 Institutional </a:t>
            </a:r>
            <a:r>
              <a:rPr lang="en-US" b="1" dirty="0">
                <a:solidFill>
                  <a:schemeClr val="accent1"/>
                </a:solidFill>
              </a:rPr>
              <a:t>Supervisor </a:t>
            </a:r>
            <a:r>
              <a:rPr lang="en-US" b="1" dirty="0"/>
              <a:t>= </a:t>
            </a:r>
            <a:r>
              <a:rPr lang="en-US" dirty="0"/>
              <a:t>assigns lessons and tracks progress</a:t>
            </a:r>
            <a:r>
              <a:rPr lang="en-US" b="1" dirty="0"/>
              <a:t> </a:t>
            </a:r>
            <a:r>
              <a:rPr lang="en-US" dirty="0"/>
              <a:t>of institution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520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000" smtClean="0">
                <a:solidFill>
                  <a:schemeClr val="accent1"/>
                </a:solidFill>
              </a:rPr>
              <a:t>Webinar Instructions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371600"/>
            <a:ext cx="8077200" cy="48006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This webinar will be recorded</a:t>
            </a:r>
          </a:p>
          <a:p>
            <a:pPr eaLnBrk="1" hangingPunct="1"/>
            <a:r>
              <a:rPr lang="en-US" altLang="en-US" sz="2400" smtClean="0"/>
              <a:t>Please keep your phone on MUTE during the presentation</a:t>
            </a:r>
          </a:p>
          <a:p>
            <a:pPr eaLnBrk="1" hangingPunct="1"/>
            <a:r>
              <a:rPr lang="en-US" altLang="en-US" sz="2400" smtClean="0"/>
              <a:t>Use the CHAT BOX to communicate during the presentation. In general, send chats to EVERYONE</a:t>
            </a:r>
          </a:p>
          <a:p>
            <a:pPr eaLnBrk="1" hangingPunct="1"/>
            <a:r>
              <a:rPr lang="en-US" altLang="en-US" sz="2400" smtClean="0"/>
              <a:t>Moderators will be keeping track of the questions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smtClean="0"/>
              <a:t>You can UNMUTE phone lines during Q &amp; A 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smtClean="0"/>
              <a:t>You can directly speak to the presenters/audience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smtClean="0"/>
              <a:t>Use the RAISE HAND function to get the presenters/moderator’s attention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 smtClean="0"/>
              <a:t>Please MUTE your phone if you are not speaking</a:t>
            </a:r>
          </a:p>
          <a:p>
            <a:pPr lvl="1" eaLnBrk="1" hangingPunct="1"/>
            <a:endParaRPr lang="en-US" altLang="en-US" sz="1600" smtClean="0"/>
          </a:p>
        </p:txBody>
      </p:sp>
    </p:spTree>
    <p:extLst>
      <p:ext uri="{BB962C8B-B14F-4D97-AF65-F5344CB8AC3E}">
        <p14:creationId xmlns:p14="http://schemas.microsoft.com/office/powerpoint/2010/main" val="128556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38400"/>
            <a:ext cx="8686800" cy="1447800"/>
          </a:xfrm>
        </p:spPr>
        <p:txBody>
          <a:bodyPr/>
          <a:lstStyle/>
          <a:p>
            <a:r>
              <a:rPr lang="en-US" dirty="0" smtClean="0"/>
              <a:t>What type of account do I need as an administrator and/or instructor?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2F67-283A-49CB-B15B-D03690B7D8D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767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87" y="5257800"/>
            <a:ext cx="8229600" cy="1143000"/>
          </a:xfrm>
        </p:spPr>
        <p:txBody>
          <a:bodyPr/>
          <a:lstStyle/>
          <a:p>
            <a:r>
              <a:rPr lang="en-US" dirty="0" smtClean="0"/>
              <a:t>Institution Supervisor/Admin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2F67-283A-49CB-B15B-D03690B7D8DE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Oval 4"/>
          <p:cNvSpPr/>
          <p:nvPr/>
        </p:nvSpPr>
        <p:spPr>
          <a:xfrm>
            <a:off x="390939" y="1481826"/>
            <a:ext cx="3476625" cy="35401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449608" y="2302668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Institution Admin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256" y="2819400"/>
            <a:ext cx="3186112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Create students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Create instructors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Create groups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Request additional Institution Admin accounts from ACT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1562789"/>
            <a:ext cx="3476625" cy="34591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8255" y="2625724"/>
            <a:ext cx="318611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Assign lessons to users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View/export user progress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View/export progress for groups of users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View/export progress for institution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3512" y="2179846"/>
            <a:ext cx="1371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Institution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Admin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5512" y="1966463"/>
            <a:ext cx="1371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Institution Supervisor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Cross 13"/>
          <p:cNvSpPr/>
          <p:nvPr/>
        </p:nvSpPr>
        <p:spPr>
          <a:xfrm>
            <a:off x="4038600" y="2819400"/>
            <a:ext cx="685800" cy="685800"/>
          </a:xfrm>
          <a:prstGeom prst="plus">
            <a:avLst>
              <a:gd name="adj" fmla="val 4094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662112" y="4717151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Semibold" panose="020B0702040204020203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Semibold" panose="020B0702040204020203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Semibold" panose="020B0702040204020203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Semibold" panose="020B0702040204020203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Role 1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277958" y="4648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Semibold" panose="020B0702040204020203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Semibold" panose="020B0702040204020203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Semibold" panose="020B0702040204020203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Semibold" panose="020B0702040204020203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Role 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027842" y="5943600"/>
            <a:ext cx="4707316" cy="6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Semibold" panose="020B0702040204020203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Semibold" panose="020B0702040204020203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Semibold" panose="020B0702040204020203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Semibold" panose="020B0702040204020203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r>
              <a:rPr lang="en-US" sz="3200" dirty="0" smtClean="0"/>
              <a:t>(1 account, 2 roles)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952593" y="158387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NEW!</a:t>
            </a:r>
            <a:endParaRPr lang="en-US" sz="8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93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 Supervisor/Admin 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Create students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Create instructors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Create groups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Assign lessons to users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View/export </a:t>
            </a:r>
            <a:r>
              <a:rPr lang="en-US" dirty="0" smtClean="0"/>
              <a:t>progress for individual users, groups, and institution</a:t>
            </a: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Request </a:t>
            </a:r>
            <a:r>
              <a:rPr lang="en-US" dirty="0"/>
              <a:t>additional Institution </a:t>
            </a:r>
            <a:r>
              <a:rPr lang="en-US" dirty="0" smtClean="0"/>
              <a:t>Supervisor/Admin </a:t>
            </a:r>
            <a:r>
              <a:rPr lang="en-US" dirty="0"/>
              <a:t>accounts from ACT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2F67-283A-49CB-B15B-D03690B7D8D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642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i="1" dirty="0" smtClean="0">
                <a:solidFill>
                  <a:schemeClr val="accent1"/>
                </a:solidFill>
              </a:rPr>
              <a:t>The institution admin and institution supervisor roles combine into one account.</a:t>
            </a:r>
            <a:endParaRPr lang="en-US" sz="1800" i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2F67-283A-49CB-B15B-D03690B7D8D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073151"/>
              </p:ext>
            </p:extLst>
          </p:nvPr>
        </p:nvGraphicFramePr>
        <p:xfrm>
          <a:off x="990600" y="1143000"/>
          <a:ext cx="7239000" cy="4756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9750">
                  <a:extLst>
                    <a:ext uri="{9D8B030D-6E8A-4147-A177-3AD203B41FA5}"/>
                  </a:extLst>
                </a:gridCol>
                <a:gridCol w="1809750">
                  <a:extLst>
                    <a:ext uri="{9D8B030D-6E8A-4147-A177-3AD203B41FA5}"/>
                  </a:extLst>
                </a:gridCol>
                <a:gridCol w="1809750">
                  <a:extLst>
                    <a:ext uri="{9D8B030D-6E8A-4147-A177-3AD203B41FA5}"/>
                  </a:extLst>
                </a:gridCol>
                <a:gridCol w="1809750">
                  <a:extLst>
                    <a:ext uri="{9D8B030D-6E8A-4147-A177-3AD203B41FA5}"/>
                  </a:extLst>
                </a:gridCol>
              </a:tblGrid>
              <a:tr h="36876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Function</a:t>
                      </a:r>
                      <a:endParaRPr lang="en-US" sz="1400" b="1" dirty="0"/>
                    </a:p>
                  </a:txBody>
                  <a:tcPr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Instructor</a:t>
                      </a:r>
                      <a:endParaRPr lang="en-US" sz="1400" b="1" dirty="0"/>
                    </a:p>
                  </a:txBody>
                  <a:tcPr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Institution Admin</a:t>
                      </a:r>
                      <a:endParaRPr lang="en-US" sz="1400" b="1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Institution Supervisor</a:t>
                      </a:r>
                      <a:endParaRPr lang="en-US" sz="1400" b="1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169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Create students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 smtClean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169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Create instructors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 smtClean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169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Create</a:t>
                      </a:r>
                      <a:r>
                        <a:rPr lang="en-US" sz="1400" baseline="0" dirty="0" smtClean="0"/>
                        <a:t> groups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 smtClean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243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Request additional Institution Admin accounts from ACT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87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Assign lessons to students</a:t>
                      </a:r>
                      <a:endParaRPr lang="en-US" sz="1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 smtClean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87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View/export user progress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 smtClean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06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View/export progress for groups of users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 smtClean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06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View/export progress for institution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"/>
                        </a:rPr>
                        <a:t></a:t>
                      </a:r>
                      <a:endParaRPr lang="en-US" sz="1400" dirty="0" smtClean="0"/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818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3200" dirty="0" smtClean="0"/>
              <a:t>Who should get instructor accounts and who should get institutional admin/supervisor accounts?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Staff who need to assign lessons should get instructor accounts</a:t>
            </a:r>
          </a:p>
          <a:p>
            <a:r>
              <a:rPr lang="en-US" dirty="0" smtClean="0"/>
              <a:t>Staff who need to create students AND assign lessons need institutional admin/supervisor accounts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2F67-283A-49CB-B15B-D03690B7D8DE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699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8" y="2590800"/>
            <a:ext cx="9144000" cy="1143000"/>
          </a:xfrm>
        </p:spPr>
        <p:txBody>
          <a:bodyPr/>
          <a:lstStyle/>
          <a:p>
            <a:r>
              <a:rPr lang="en-US" dirty="0" smtClean="0"/>
              <a:t>Setting Up in WorkKeys Curriculum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2F67-283A-49CB-B15B-D03690B7D8DE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937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Can I transfer student data from CR101 to WorkKeys Curriculum?</a:t>
            </a:r>
            <a:endParaRPr lang="en-US" b="1" dirty="0"/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data transfer is not possible because the systems operate out of different platforms</a:t>
            </a:r>
          </a:p>
          <a:p>
            <a:pPr eaLnBrk="1" hangingPunct="1"/>
            <a:r>
              <a:rPr lang="en-US" altLang="en-US" dirty="0" smtClean="0"/>
              <a:t>Please send a spreadsheet showing each student’s name, username, and password to </a:t>
            </a:r>
            <a:r>
              <a:rPr lang="en-US" altLang="en-US" dirty="0" smtClean="0">
                <a:hlinkClick r:id="rId2"/>
              </a:rPr>
              <a:t>careerreadiness@state.ma.us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EOLWD can upload new accounts to WorkKeys curriculum if you notify us as to which students accounts you want created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BE3817-C1B3-4E58-A79D-346DB20B050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40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322263" y="457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Creating Multiple Groups with Students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2486025"/>
            <a:ext cx="42672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414588" y="4572000"/>
            <a:ext cx="4197350" cy="1066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1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81D93E-3875-44DD-9DA2-C7F9A4A93F7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14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Creating multiple groups with students (1 of 4)</a:t>
            </a:r>
            <a:endParaRPr lang="en-US" b="1" dirty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488950" y="160020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Create an Excel spread sheet with the following 5 headers: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2000" smtClean="0"/>
              <a:t>Group name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2000" smtClean="0"/>
              <a:t>User name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2000" smtClean="0"/>
              <a:t>User email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2000" smtClean="0"/>
              <a:t>User password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2000" smtClean="0"/>
              <a:t>User type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841375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5E6710-373E-4A5F-9966-7B33CD8A087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72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Creating multiple groups with students (2 of 4)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177133"/>
              </p:ext>
            </p:extLst>
          </p:nvPr>
        </p:nvGraphicFramePr>
        <p:xfrm>
          <a:off x="457200" y="1600200"/>
          <a:ext cx="8229600" cy="46783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>
                  <a:extLst>
                    <a:ext uri="{9D8B030D-6E8A-4147-A177-3AD203B41FA5}"/>
                  </a:extLst>
                </a:gridCol>
                <a:gridCol w="1828800">
                  <a:extLst>
                    <a:ext uri="{9D8B030D-6E8A-4147-A177-3AD203B41FA5}"/>
                  </a:extLst>
                </a:gridCol>
                <a:gridCol w="4343400">
                  <a:extLst>
                    <a:ext uri="{9D8B030D-6E8A-4147-A177-3AD203B41FA5}"/>
                  </a:extLst>
                </a:gridCol>
              </a:tblGrid>
              <a:tr h="37078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Required?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Notes</a:t>
                      </a:r>
                      <a:endParaRPr lang="en-US" sz="1800" dirty="0"/>
                    </a:p>
                  </a:txBody>
                  <a:tcPr marT="45713" marB="45713"/>
                </a:tc>
                <a:extLst>
                  <a:ext uri="{0D108BD9-81ED-4DB2-BD59-A6C34878D82A}"/>
                </a:extLst>
              </a:tr>
              <a:tr h="11886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Group</a:t>
                      </a:r>
                      <a:r>
                        <a:rPr lang="en-US" sz="1800" baseline="0" dirty="0" smtClean="0"/>
                        <a:t> Name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REQUIRED</a:t>
                      </a:r>
                      <a:endParaRPr lang="en-US" sz="1800" b="1" dirty="0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If left blank, the users</a:t>
                      </a:r>
                      <a:r>
                        <a:rPr lang="en-US" sz="1800" baseline="0" dirty="0" smtClean="0"/>
                        <a:t> will be imported, but NOT added to the group. You shouldn’t leave it</a:t>
                      </a:r>
                      <a:endParaRPr lang="en-US" sz="1800" dirty="0"/>
                    </a:p>
                  </a:txBody>
                  <a:tcPr marT="45713" marB="45713"/>
                </a:tc>
                <a:extLst>
                  <a:ext uri="{0D108BD9-81ED-4DB2-BD59-A6C34878D82A}"/>
                </a:extLst>
              </a:tr>
              <a:tr h="37078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Users’ names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REQUIRED</a:t>
                      </a:r>
                      <a:endParaRPr lang="en-US" sz="1800" b="1" dirty="0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First &amp; last name</a:t>
                      </a:r>
                      <a:endParaRPr lang="en-US" sz="1800" dirty="0"/>
                    </a:p>
                  </a:txBody>
                  <a:tcPr marT="45713" marB="45713"/>
                </a:tc>
                <a:extLst>
                  <a:ext uri="{0D108BD9-81ED-4DB2-BD59-A6C34878D82A}"/>
                </a:extLst>
              </a:tr>
              <a:tr h="37078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Users’ emails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REQUIRED</a:t>
                      </a:r>
                      <a:endParaRPr lang="en-US" sz="1800" b="1" dirty="0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REAL</a:t>
                      </a:r>
                      <a:r>
                        <a:rPr lang="en-US" sz="1800" baseline="0" dirty="0" smtClean="0"/>
                        <a:t> email addresses</a:t>
                      </a:r>
                      <a:endParaRPr lang="en-US" sz="1800" dirty="0"/>
                    </a:p>
                  </a:txBody>
                  <a:tcPr marT="45713" marB="45713"/>
                </a:tc>
                <a:extLst>
                  <a:ext uri="{0D108BD9-81ED-4DB2-BD59-A6C34878D82A}"/>
                </a:extLst>
              </a:tr>
              <a:tr h="17372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Users’ passwords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OPTIONAL</a:t>
                      </a:r>
                      <a:endParaRPr lang="en-US" sz="18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If left blank, user will be emailed a registration email automatically. If present, admin will need to distribute login information manually.</a:t>
                      </a:r>
                      <a:endParaRPr lang="en-US" sz="1800" dirty="0"/>
                    </a:p>
                  </a:txBody>
                  <a:tcPr marT="45713" marB="45713"/>
                </a:tc>
                <a:extLst>
                  <a:ext uri="{0D108BD9-81ED-4DB2-BD59-A6C34878D82A}"/>
                </a:extLst>
              </a:tr>
              <a:tr h="6400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User type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REQUIRED</a:t>
                      </a:r>
                      <a:endParaRPr lang="en-US" sz="1800" b="1" dirty="0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</a:t>
                      </a:r>
                      <a:r>
                        <a:rPr lang="en-US" sz="1800" baseline="0" dirty="0" smtClean="0"/>
                        <a:t> ‘student’</a:t>
                      </a:r>
                      <a:endParaRPr lang="en-US" sz="1800" dirty="0"/>
                    </a:p>
                  </a:txBody>
                  <a:tcPr marT="45713" marB="45713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321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55C4B2-29DA-4A1D-9B62-AA67669ADF9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4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6318250"/>
            <a:ext cx="4419600" cy="533400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mute your phones. 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D63198-D458-4D3A-AEE9-AEAD3E5ED5C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-11113" y="5029200"/>
            <a:ext cx="1763713" cy="1828800"/>
          </a:xfrm>
          <a:prstGeom prst="rtTriangle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Creating multiple groups with students </a:t>
            </a:r>
            <a:r>
              <a:rPr lang="en-US" b="1" dirty="0" smtClean="0"/>
              <a:t>(3 </a:t>
            </a:r>
            <a:r>
              <a:rPr lang="en-US" b="1" dirty="0"/>
              <a:t>of </a:t>
            </a:r>
            <a:r>
              <a:rPr lang="en-US" b="1" dirty="0" smtClean="0"/>
              <a:t>4)</a:t>
            </a:r>
            <a:endParaRPr lang="en-US" b="1" dirty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sz="7200" smtClean="0"/>
              <a:t>Save the spreadsheet as a CSV (not an .xls file)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E8DFC3-533D-438C-9283-6C590DE3670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11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Creating multiple groups with students </a:t>
            </a:r>
            <a:r>
              <a:rPr lang="en-US" b="1" dirty="0" smtClean="0"/>
              <a:t>(4 </a:t>
            </a:r>
            <a:r>
              <a:rPr lang="en-US" b="1" dirty="0"/>
              <a:t>of </a:t>
            </a:r>
            <a:r>
              <a:rPr lang="en-US" b="1" dirty="0" smtClean="0"/>
              <a:t>4)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40966" y="1524000"/>
          <a:ext cx="2590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"/>
          <a:stretch>
            <a:fillRect/>
          </a:stretch>
        </p:blipFill>
        <p:spPr bwMode="auto">
          <a:xfrm>
            <a:off x="228600" y="1690688"/>
            <a:ext cx="5778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9B261C-9E49-4D4B-9FD2-6AA2B273179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94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Why should participants use WorkKeys Curriculum?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Preparation and practice for </a:t>
            </a:r>
            <a:r>
              <a:rPr lang="en-US" dirty="0" err="1" smtClean="0"/>
              <a:t>WorkKeys</a:t>
            </a:r>
            <a:r>
              <a:rPr lang="en-US" dirty="0" smtClean="0"/>
              <a:t> 2.0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Remediation for numeracy/literacy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High school equivalency practice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Screening tool for program/training placement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Baseline skills assessment of basic workplace competencies </a:t>
            </a:r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Graphic Literacy </a:t>
            </a:r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Workplace Documents </a:t>
            </a:r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Applied Math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Replacement </a:t>
            </a:r>
            <a:r>
              <a:rPr lang="en-US" dirty="0"/>
              <a:t>for TABE testing *NOT NRS approved</a:t>
            </a:r>
            <a:r>
              <a:rPr lang="en-US" dirty="0" smtClean="0"/>
              <a:t>*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Same uses as 3 core pre-tests of CR101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A2CE4B-A2A0-4AA8-8A7C-AA40840E93E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71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How should the CRI liaisons set up accounts?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24013"/>
            <a:ext cx="8229600" cy="45259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Students remediating literacy, numeracy, and critical thinking skills should have an account in </a:t>
            </a:r>
            <a:r>
              <a:rPr lang="en-US" dirty="0" err="1" smtClean="0"/>
              <a:t>WorkKeys</a:t>
            </a:r>
            <a:r>
              <a:rPr lang="en-US" dirty="0" smtClean="0"/>
              <a:t> Curriculum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Students preparing for </a:t>
            </a:r>
            <a:r>
              <a:rPr lang="en-US" dirty="0" err="1" smtClean="0"/>
              <a:t>WorkKeys</a:t>
            </a:r>
            <a:r>
              <a:rPr lang="en-US" dirty="0" smtClean="0"/>
              <a:t> should have an account in </a:t>
            </a:r>
            <a:r>
              <a:rPr lang="en-US" dirty="0" err="1" smtClean="0"/>
              <a:t>WorkKeys</a:t>
            </a:r>
            <a:r>
              <a:rPr lang="en-US" dirty="0" smtClean="0"/>
              <a:t> Curriculum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Students enhancing soft skills or receiving training in </a:t>
            </a:r>
            <a:r>
              <a:rPr lang="en-US" dirty="0" err="1" smtClean="0"/>
              <a:t>KeyTrain</a:t>
            </a:r>
            <a:r>
              <a:rPr lang="en-US" dirty="0" smtClean="0"/>
              <a:t> modules not available in </a:t>
            </a:r>
            <a:r>
              <a:rPr lang="en-US" dirty="0" err="1" smtClean="0"/>
              <a:t>WorkKeys</a:t>
            </a:r>
            <a:r>
              <a:rPr lang="en-US" dirty="0" smtClean="0"/>
              <a:t> Curriculum should have an account in CR101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It’s recommended that students have an account in each system, both CR101 and </a:t>
            </a:r>
            <a:r>
              <a:rPr lang="en-US" dirty="0" err="1" smtClean="0">
                <a:solidFill>
                  <a:schemeClr val="accent1"/>
                </a:solidFill>
              </a:rPr>
              <a:t>WorkKeys</a:t>
            </a:r>
            <a:r>
              <a:rPr lang="en-US" dirty="0" smtClean="0">
                <a:solidFill>
                  <a:schemeClr val="accent1"/>
                </a:solidFill>
              </a:rPr>
              <a:t> Curriculum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33DF0D-68F5-42D9-917E-755E9286D7E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2F67-283A-49CB-B15B-D03690B7D8D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14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altLang="en-US" dirty="0" smtClean="0"/>
              <a:t>Next Steps for Program Leaders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en-US" dirty="0" smtClean="0"/>
              <a:t>Meet with frontline staff to debrief them about the updates to the CRI </a:t>
            </a:r>
          </a:p>
          <a:p>
            <a:pPr>
              <a:buFont typeface="Wingdings" pitchFamily="2" charset="2"/>
              <a:buChar char="ü"/>
            </a:pPr>
            <a:r>
              <a:rPr lang="en-US" altLang="en-US" dirty="0" smtClean="0"/>
              <a:t>Confirm that your organization can login to WorkKeys Curriculum</a:t>
            </a:r>
          </a:p>
          <a:p>
            <a:pPr>
              <a:buFont typeface="Wingdings" pitchFamily="2" charset="2"/>
              <a:buChar char="ü"/>
            </a:pPr>
            <a:r>
              <a:rPr lang="en-US" altLang="en-US" dirty="0" smtClean="0"/>
              <a:t>Designate staff to coordinate the inclusion of WorkKeys Curriculum into existing programming alongside CR101</a:t>
            </a:r>
          </a:p>
          <a:p>
            <a:pPr>
              <a:buFont typeface="Wingdings" pitchFamily="2" charset="2"/>
              <a:buChar char="ü"/>
            </a:pPr>
            <a:r>
              <a:rPr lang="en-US" altLang="en-US" dirty="0" smtClean="0"/>
              <a:t>Provide frontline staff with training checklist and set-up checklist (see next two slides)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275A7A-3B8E-4EE0-BF3B-BC5AD93DD30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WorkKeys Curriculum Set-Up Checklist (for frontline staff)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Request further Institution Admin/Supervisor accounts through EOLWD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Email </a:t>
            </a:r>
            <a:r>
              <a:rPr lang="en-US" sz="2400" dirty="0" smtClean="0">
                <a:hlinkClick r:id="rId2"/>
              </a:rPr>
              <a:t>careerreadiness@state.ma.us</a:t>
            </a:r>
            <a:r>
              <a:rPr lang="en-US" sz="2400" dirty="0" smtClean="0"/>
              <a:t> with full names and emails of relevant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Any staff who need to create students AND assign lessons require a dual role account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Use multi-step process outlined in slides 29-32 to create groups &amp; students and assign courses to those students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Email </a:t>
            </a:r>
            <a:r>
              <a:rPr lang="en-US" sz="2400" dirty="0" smtClean="0">
                <a:hlinkClick r:id="rId3"/>
              </a:rPr>
              <a:t>careerreadienss@state.ma.us</a:t>
            </a:r>
            <a:r>
              <a:rPr lang="en-US" sz="2400" dirty="0" smtClean="0"/>
              <a:t> with full names and email address of existing students in CR101, if you want help creating student accounts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Begin tracking participant progress using reporting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2F67-283A-49CB-B15B-D03690B7D8DE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265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WorkKeys Curriculum </a:t>
            </a:r>
            <a:r>
              <a:rPr lang="en-US" dirty="0" smtClean="0">
                <a:solidFill>
                  <a:schemeClr val="accent5"/>
                </a:solidFill>
              </a:rPr>
              <a:t>Training</a:t>
            </a:r>
            <a:r>
              <a:rPr lang="en-US" dirty="0" smtClean="0"/>
              <a:t> Checklist (for frontline staff)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Review the CRI Updates webinar (November 2017) from EOLWD </a:t>
            </a:r>
            <a:r>
              <a:rPr lang="en-US" sz="2400" dirty="0">
                <a:hlinkClick r:id="rId2"/>
              </a:rPr>
              <a:t>https://www.mass.gov/service-details/updates-to-the-cri-tools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Log in to WorkKeys curriculum and create a student account for yourself. Assign all 3 courses to yourself (Applied Math, Graphic Literacy, &amp; Workplace Documents)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Complete the 3 placement quizzes for all 3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2F67-283A-49CB-B15B-D03690B7D8DE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971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your organization is a WorkKeys 2.0 testing site…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 smtClean="0">
                <a:solidFill>
                  <a:schemeClr val="accent6"/>
                </a:solidFill>
              </a:rPr>
              <a:t>DOCUSIGN </a:t>
            </a:r>
            <a:r>
              <a:rPr lang="en-US" altLang="en-US" sz="3600" b="1" dirty="0">
                <a:solidFill>
                  <a:schemeClr val="accent6"/>
                </a:solidFill>
              </a:rPr>
              <a:t>CONTRACT TO GRANT ACCESS TO WORKKEYS </a:t>
            </a:r>
            <a:r>
              <a:rPr lang="en-US" altLang="en-US" sz="3600" b="1" dirty="0" smtClean="0">
                <a:solidFill>
                  <a:schemeClr val="accent6"/>
                </a:solidFill>
              </a:rPr>
              <a:t>2.0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2F67-283A-49CB-B15B-D03690B7D8DE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83135"/>
            <a:ext cx="5029200" cy="369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630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Opportunities for Feedback</a:t>
            </a:r>
            <a:endParaRPr lang="en-US" b="1" strike="sngStrike" dirty="0">
              <a:solidFill>
                <a:schemeClr val="accent6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altLang="en-US" smtClean="0"/>
              <a:t>Questions/suggestions to pass along to ACT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mtClean="0"/>
              <a:t>Use of CR101 (basing future support on this!)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mtClean="0"/>
              <a:t>Ideas for training, guidance, meetings, &amp; CRI events, especially as ACT is building out new software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mtClean="0"/>
              <a:t>Request for materials/training/conversations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C42BFE-7DFD-47B3-BC2D-0F47C8FBE85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Reviewing terminology and WorkKeys Curriculum updates </a:t>
            </a:r>
          </a:p>
          <a:p>
            <a:r>
              <a:rPr lang="en-US" dirty="0" smtClean="0"/>
              <a:t>Permission structure changes</a:t>
            </a:r>
          </a:p>
          <a:p>
            <a:r>
              <a:rPr lang="en-US" dirty="0" smtClean="0"/>
              <a:t>Guidance on coordinator/teacher set-up for WorkKeys Curriculum </a:t>
            </a:r>
          </a:p>
          <a:p>
            <a:r>
              <a:rPr lang="en-US" dirty="0" smtClean="0"/>
              <a:t>WorkKeys 2.0 exam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2F67-283A-49CB-B15B-D03690B7D8D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946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Support &amp; Q/A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400" b="1" dirty="0" smtClean="0"/>
              <a:t>Allison McIntyre and Pahola </a:t>
            </a:r>
            <a:r>
              <a:rPr lang="en-US" sz="3400" b="1" dirty="0" err="1" smtClean="0"/>
              <a:t>DeLeon</a:t>
            </a:r>
            <a:endParaRPr lang="en-US" sz="3400" b="1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400" dirty="0" smtClean="0">
                <a:hlinkClick r:id="rId3"/>
              </a:rPr>
              <a:t>careerreadiness@state.ma.us</a:t>
            </a:r>
            <a:endParaRPr lang="en-US" sz="3400" dirty="0"/>
          </a:p>
          <a:p>
            <a:pPr marL="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en-US" sz="3400" dirty="0" smtClean="0"/>
              <a:t>	(617) 626-7109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4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400" b="1" dirty="0" smtClean="0"/>
              <a:t>EOLWD Career Readiness Initiative Website</a:t>
            </a:r>
            <a:endParaRPr lang="en-US" sz="3400" b="1" dirty="0"/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3400" dirty="0">
                <a:hlinkClick r:id="rId4"/>
              </a:rPr>
              <a:t>http://www.mass.gov/massworkforce/careerready</a:t>
            </a:r>
            <a:r>
              <a:rPr lang="en-US" sz="3400" dirty="0" smtClean="0">
                <a:hlinkClick r:id="rId4"/>
              </a:rPr>
              <a:t>/</a:t>
            </a:r>
            <a:endParaRPr lang="en-US" sz="3400" dirty="0" smtClean="0"/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3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Readiness Initiative Update Webinar (slides &amp; webinar recording) </a:t>
            </a:r>
            <a:r>
              <a:rPr lang="en-US" sz="3400" u="sng" dirty="0">
                <a:hlinkClick r:id="rId5"/>
              </a:rPr>
              <a:t>https://www.mass.gov/service-details/updates-to-the-cri-tools</a:t>
            </a:r>
            <a:endParaRPr lang="en-US" sz="3400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sz="3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400" dirty="0" smtClean="0"/>
          </a:p>
          <a:p>
            <a:pPr marL="0" indent="0" eaLnBrk="1" fontAlgn="auto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3400" b="1" dirty="0" smtClean="0"/>
              <a:t>ACT support</a:t>
            </a:r>
          </a:p>
          <a:p>
            <a:pPr lvl="1" eaLnBrk="1" fontAlgn="auto" hangingPunct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400" dirty="0" smtClean="0"/>
              <a:t>WorkKeys Curriculum </a:t>
            </a:r>
            <a:r>
              <a:rPr lang="en-US" sz="3400" dirty="0"/>
              <a:t>Manual </a:t>
            </a:r>
            <a:r>
              <a:rPr lang="en-US" sz="3400" dirty="0">
                <a:hlinkClick r:id="rId6"/>
              </a:rPr>
              <a:t>http://</a:t>
            </a:r>
            <a:r>
              <a:rPr lang="en-US" sz="3400" dirty="0" smtClean="0">
                <a:hlinkClick r:id="rId6"/>
              </a:rPr>
              <a:t>www.act.org/content/dam/act/unsecured/documents/WorkKeysCurriculumAdmin-UserGuide.pdf</a:t>
            </a:r>
            <a:r>
              <a:rPr lang="en-US" sz="3400" dirty="0" smtClean="0"/>
              <a:t> </a:t>
            </a:r>
          </a:p>
          <a:p>
            <a:pPr lvl="1" eaLnBrk="1" fontAlgn="auto" hangingPunct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400" dirty="0" smtClean="0"/>
              <a:t>WorkKeys 2.0 training </a:t>
            </a:r>
            <a:r>
              <a:rPr lang="en-US" sz="3400" dirty="0"/>
              <a:t>resources </a:t>
            </a:r>
            <a:r>
              <a:rPr lang="en-US" sz="3400" dirty="0">
                <a:hlinkClick r:id="rId7"/>
              </a:rPr>
              <a:t>http://</a:t>
            </a:r>
            <a:r>
              <a:rPr lang="en-US" sz="3400" dirty="0" smtClean="0">
                <a:hlinkClick r:id="rId7"/>
              </a:rPr>
              <a:t>www.act.org/content/act/en/products-and-services/workkeys-for-educators/assessments/administration/training.html</a:t>
            </a:r>
            <a:r>
              <a:rPr lang="en-US" sz="3400" dirty="0" smtClean="0"/>
              <a:t> </a:t>
            </a:r>
          </a:p>
          <a:p>
            <a:pPr lvl="1" eaLnBrk="1" fontAlgn="auto" hangingPunct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400" dirty="0"/>
              <a:t>CR101 webinar training </a:t>
            </a:r>
            <a:r>
              <a:rPr lang="en-US" sz="3400" dirty="0">
                <a:hlinkClick r:id="rId8"/>
              </a:rPr>
              <a:t>http://</a:t>
            </a:r>
            <a:r>
              <a:rPr lang="en-US" sz="3400" dirty="0" smtClean="0">
                <a:hlinkClick r:id="rId8"/>
              </a:rPr>
              <a:t>www.keytrain.com/training.asp</a:t>
            </a:r>
            <a:r>
              <a:rPr lang="en-US" sz="340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C91322-5E9B-4CFC-BF52-05D6F0EAEB2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762000" y="2895600"/>
            <a:ext cx="526774" cy="505239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Which tools were updated?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143000"/>
            <a:ext cx="8367712" cy="2590800"/>
          </a:xfrm>
          <a:ln w="19050">
            <a:solidFill>
              <a:schemeClr val="accent5"/>
            </a:solidFill>
          </a:ln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 smtClean="0"/>
              <a:t>Career Ready 101*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ACT WorkKeys Curriculum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ym typeface="Wingdings" panose="05000000000000000000" pitchFamily="2" charset="2"/>
              </a:rPr>
              <a:t>“New curriculum”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ym typeface="Wingdings" panose="05000000000000000000" pitchFamily="2" charset="2"/>
              </a:rPr>
              <a:t>“WorkKeys preparation”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ym typeface="Wingdings" panose="05000000000000000000" pitchFamily="2" charset="2"/>
              </a:rPr>
              <a:t>“New CR101”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500" i="1" dirty="0" smtClean="0"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i="1" dirty="0">
                <a:sym typeface="Wingdings" panose="05000000000000000000" pitchFamily="2" charset="2"/>
              </a:rPr>
              <a:t>*</a:t>
            </a:r>
            <a:r>
              <a:rPr lang="en-US" sz="1500" i="1" dirty="0" smtClean="0">
                <a:sym typeface="Wingdings" panose="05000000000000000000" pitchFamily="2" charset="2"/>
              </a:rPr>
              <a:t>CR101 will still be available to license holders through Aug 2018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2888" y="3994150"/>
            <a:ext cx="8382000" cy="2362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WorkKeys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WorkKeys 2.0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600" dirty="0" smtClean="0">
                <a:sym typeface="Wingdings" panose="05000000000000000000" pitchFamily="2" charset="2"/>
              </a:rPr>
              <a:t>Applied Mathematics  </a:t>
            </a:r>
            <a:r>
              <a:rPr lang="en-US" sz="2600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Applied Math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600" dirty="0" smtClean="0">
                <a:sym typeface="Wingdings" panose="05000000000000000000" pitchFamily="2" charset="2"/>
              </a:rPr>
              <a:t>Reading for Information  </a:t>
            </a:r>
            <a:r>
              <a:rPr lang="en-US" sz="2600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Workplace Documents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600" dirty="0" smtClean="0">
                <a:sym typeface="Wingdings" panose="05000000000000000000" pitchFamily="2" charset="2"/>
              </a:rPr>
              <a:t>Locating Information  </a:t>
            </a:r>
            <a:r>
              <a:rPr lang="en-US" sz="2600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Graphic Literacy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5320B2-4183-486B-9B19-F2CBA9CD785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7013" y="3352800"/>
            <a:ext cx="8610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WorkKeys 2.0 </a:t>
            </a:r>
            <a:r>
              <a:rPr lang="en-US" sz="3600" dirty="0" smtClean="0"/>
              <a:t>= “new WorkKeys”</a:t>
            </a:r>
            <a:endParaRPr lang="en-US" sz="3600" dirty="0"/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A43B54-BB25-42DB-9443-608220535E3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7175" y="2362200"/>
            <a:ext cx="8610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5"/>
                </a:solidFill>
              </a:rPr>
              <a:t>WorkKeys Curriculum </a:t>
            </a:r>
            <a:r>
              <a:rPr lang="en-US" sz="3600" dirty="0" smtClean="0"/>
              <a:t>= “new CR101”</a:t>
            </a:r>
            <a:endParaRPr lang="en-US" sz="3600" dirty="0"/>
          </a:p>
        </p:txBody>
      </p:sp>
      <p:sp>
        <p:nvSpPr>
          <p:cNvPr id="17413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17547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WorkKeys Curriculum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2F67-283A-49CB-B15B-D03690B7D8D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972678" y="53340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chemeClr val="accent1"/>
                </a:solidFill>
              </a:rPr>
              <a:t>Continued access to these learning modules and tools are available through using CR101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9778" y="1523999"/>
            <a:ext cx="3886200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NOT INCLUDED</a:t>
            </a:r>
          </a:p>
          <a:p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Finding Your Career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Applied Technology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Business Writing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Listening for Understanding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Workplace Observation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Teamwork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 Soft Skills Suite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Job Profile Database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Resume Builder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Career Exploration, link to O*NET, and career quiz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578" y="1523999"/>
            <a:ext cx="314262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INCLUDED</a:t>
            </a:r>
          </a:p>
          <a:p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Applied Math*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Graphic Literacy*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Workplace Documents*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*Offered in levels 3-7*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770458"/>
            <a:ext cx="25971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6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Comparing Terms in CR101 and WorkKeys Curriculum</a:t>
            </a:r>
            <a:endParaRPr lang="en-US" b="1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F8C31B-93F7-4B3F-B362-C68382FF618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2514600"/>
          <a:ext cx="6781800" cy="298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>
                  <a:extLst>
                    <a:ext uri="{9D8B030D-6E8A-4147-A177-3AD203B41FA5}"/>
                  </a:extLst>
                </a:gridCol>
                <a:gridCol w="3390900">
                  <a:extLst>
                    <a:ext uri="{9D8B030D-6E8A-4147-A177-3AD203B41FA5}"/>
                  </a:extLst>
                </a:gridCol>
              </a:tblGrid>
              <a:tr h="3968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Career</a:t>
                      </a:r>
                      <a:r>
                        <a:rPr lang="en-US" sz="1800" baseline="0" dirty="0" smtClean="0">
                          <a:latin typeface="+mj-lt"/>
                        </a:rPr>
                        <a:t> </a:t>
                      </a:r>
                      <a:r>
                        <a:rPr lang="en-US" sz="1800" dirty="0" smtClean="0">
                          <a:latin typeface="+mj-lt"/>
                        </a:rPr>
                        <a:t>Ready</a:t>
                      </a:r>
                      <a:r>
                        <a:rPr lang="en-US" sz="1800" baseline="0" dirty="0" smtClean="0">
                          <a:latin typeface="+mj-lt"/>
                        </a:rPr>
                        <a:t> </a:t>
                      </a:r>
                      <a:r>
                        <a:rPr lang="en-US" sz="1800" dirty="0" smtClean="0">
                          <a:latin typeface="+mj-lt"/>
                        </a:rPr>
                        <a:t>101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8" marB="45728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j-lt"/>
                        </a:rPr>
                        <a:t>WorkKeys</a:t>
                      </a:r>
                      <a:r>
                        <a:rPr lang="en-US" sz="1800" dirty="0" smtClean="0">
                          <a:latin typeface="+mj-lt"/>
                        </a:rPr>
                        <a:t> Curriculum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/>
                </a:extLst>
              </a:tr>
              <a:tr h="41859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Pre-test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8" marB="4572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Placement Quiz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/>
                </a:extLst>
              </a:tr>
              <a:tr h="118892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Course =</a:t>
                      </a:r>
                      <a:r>
                        <a:rPr lang="en-US" sz="1800" baseline="0" dirty="0" smtClean="0">
                          <a:latin typeface="+mj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j-lt"/>
                        </a:rPr>
                        <a:t>KeyTrain</a:t>
                      </a:r>
                      <a:r>
                        <a:rPr lang="en-US" sz="1800" baseline="0" dirty="0" smtClean="0">
                          <a:latin typeface="+mj-lt"/>
                        </a:rPr>
                        <a:t>, Applied Mathematics, Locating Information, Reading for Information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Course = Applied</a:t>
                      </a:r>
                      <a:r>
                        <a:rPr lang="en-US" sz="1800" baseline="0" dirty="0" smtClean="0">
                          <a:latin typeface="+mj-lt"/>
                        </a:rPr>
                        <a:t> Math, Graphic Literacy, Workplace Documents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/>
                </a:extLst>
              </a:tr>
              <a:tr h="978539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+mj-lt"/>
                        </a:rPr>
                        <a:t>[no equivalent]</a:t>
                      </a:r>
                      <a:endParaRPr lang="en-US" sz="1800" i="1" dirty="0">
                        <a:latin typeface="+mj-lt"/>
                      </a:endParaRPr>
                    </a:p>
                  </a:txBody>
                  <a:tcPr marT="45728" marB="4572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Task:</a:t>
                      </a:r>
                      <a:r>
                        <a:rPr lang="en-US" sz="1800" baseline="0" dirty="0" smtClean="0">
                          <a:latin typeface="+mj-lt"/>
                        </a:rPr>
                        <a:t> Things to do within a lesson (answering questions, exercises)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WorkKeys Curriculum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768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Group</a:t>
            </a:r>
            <a:r>
              <a:rPr lang="en-US" dirty="0" smtClean="0"/>
              <a:t> = a means of linking instructors to more than one student or more than one class of students. </a:t>
            </a:r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 smtClean="0"/>
              <a:t>e.g.,  “Class of 2019”, “</a:t>
            </a:r>
            <a:r>
              <a:rPr lang="en-US" sz="3200" dirty="0" err="1" smtClean="0"/>
              <a:t>HiSET</a:t>
            </a:r>
            <a:r>
              <a:rPr lang="en-US" sz="3200" dirty="0" smtClean="0"/>
              <a:t> Winter”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</a:rPr>
              <a:t>Class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/>
              <a:t>= a course in WorkKeys Curriculum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</a:rPr>
              <a:t>Course</a:t>
            </a:r>
            <a:r>
              <a:rPr lang="en-US" dirty="0"/>
              <a:t> = </a:t>
            </a:r>
            <a:r>
              <a:rPr lang="en-US" dirty="0" smtClean="0"/>
              <a:t>a </a:t>
            </a:r>
            <a:r>
              <a:rPr lang="en-US" dirty="0"/>
              <a:t>set of lessons in one of the subject </a:t>
            </a:r>
            <a:r>
              <a:rPr lang="en-US" dirty="0" smtClean="0"/>
              <a:t>areas</a:t>
            </a:r>
            <a:endParaRPr lang="en-US" b="1" dirty="0" smtClean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Task</a:t>
            </a:r>
            <a:r>
              <a:rPr lang="en-US" dirty="0" smtClean="0"/>
              <a:t> </a:t>
            </a:r>
            <a:r>
              <a:rPr lang="en-US" dirty="0"/>
              <a:t>= things to do in a </a:t>
            </a:r>
            <a:r>
              <a:rPr lang="en-US" dirty="0" smtClean="0"/>
              <a:t>lesson</a:t>
            </a:r>
            <a:endParaRPr lang="en-US" b="1" dirty="0" smtClean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Core subjects </a:t>
            </a:r>
            <a:r>
              <a:rPr lang="en-US" dirty="0" smtClean="0"/>
              <a:t>= Applied Math, Workplace Documents, &amp; Graphic Literacy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Placement quiz </a:t>
            </a:r>
            <a:r>
              <a:rPr lang="en-US" dirty="0" smtClean="0"/>
              <a:t>= initial</a:t>
            </a:r>
            <a:r>
              <a:rPr lang="en-US" dirty="0"/>
              <a:t> </a:t>
            </a:r>
            <a:r>
              <a:rPr lang="en-US" dirty="0" smtClean="0"/>
              <a:t>assessment measuring an individual’s grasp of a subject. Does not automatically route a student into a level</a:t>
            </a: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dirty="0" smtClean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B5DC1F-A2DE-4616-A2E1-4A0627105A6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7030A0"/>
      </a:hlink>
      <a:folHlink>
        <a:srgbClr val="FF8021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1576</Words>
  <Application>Microsoft Office PowerPoint</Application>
  <PresentationFormat>On-screen Show (4:3)</PresentationFormat>
  <Paragraphs>297</Paragraphs>
  <Slides>40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1_Office Theme</vt:lpstr>
      <vt:lpstr>WorkKeys Curriculum  Admin Quick Start Guide</vt:lpstr>
      <vt:lpstr>Webinar Instructions</vt:lpstr>
      <vt:lpstr>Welcome!</vt:lpstr>
      <vt:lpstr>Agenda</vt:lpstr>
      <vt:lpstr>Which tools were updated?</vt:lpstr>
      <vt:lpstr>Terminology</vt:lpstr>
      <vt:lpstr>WorkKeys Curriculum Components</vt:lpstr>
      <vt:lpstr>Comparing Terms in CR101 and WorkKeys Curriculum</vt:lpstr>
      <vt:lpstr>WorkKeys Curriculum Terms</vt:lpstr>
      <vt:lpstr>Hierarchy of  WorkKeys Curriculum Terms</vt:lpstr>
      <vt:lpstr>Signing Into WorkKeys Curriculum</vt:lpstr>
      <vt:lpstr>You CANNOT access WorkKeys Curriculum by logging into CR101</vt:lpstr>
      <vt:lpstr>Therefore, logging into CR101 is NOT the correct way to access WorkKeys Curriculum.   However…..</vt:lpstr>
      <vt:lpstr>CR101 Notifies Users about the new system in the Announcements section</vt:lpstr>
      <vt:lpstr>PowerPoint Presentation</vt:lpstr>
      <vt:lpstr>PowerPoint Presentation</vt:lpstr>
      <vt:lpstr>Where do I go to access WorkKeys Curriculum?</vt:lpstr>
      <vt:lpstr>Signing Into WorkKeys Curriculum</vt:lpstr>
      <vt:lpstr>Roles and Account Types</vt:lpstr>
      <vt:lpstr>What type of account do I need as an administrator and/or instructor? </vt:lpstr>
      <vt:lpstr>Institution Supervisor/Admin</vt:lpstr>
      <vt:lpstr>Institution Supervisor/Admin Abilities</vt:lpstr>
      <vt:lpstr>PowerPoint Presentation</vt:lpstr>
      <vt:lpstr>Who should get instructor accounts and who should get institutional admin/supervisor accounts?</vt:lpstr>
      <vt:lpstr>Setting Up in WorkKeys Curriculum</vt:lpstr>
      <vt:lpstr>Can I transfer student data from CR101 to WorkKeys Curriculum?</vt:lpstr>
      <vt:lpstr>Creating Multiple Groups with Students</vt:lpstr>
      <vt:lpstr>Creating multiple groups with students (1 of 4)</vt:lpstr>
      <vt:lpstr>Creating multiple groups with students (2 of 4)</vt:lpstr>
      <vt:lpstr>Creating multiple groups with students (3 of 4)</vt:lpstr>
      <vt:lpstr>Creating multiple groups with students (4 of 4)</vt:lpstr>
      <vt:lpstr>Why should participants use WorkKeys Curriculum?</vt:lpstr>
      <vt:lpstr>How should the CRI liaisons set up accounts?</vt:lpstr>
      <vt:lpstr>Next Steps</vt:lpstr>
      <vt:lpstr>Next Steps for Program Leaders</vt:lpstr>
      <vt:lpstr>WorkKeys Curriculum Set-Up Checklist (for frontline staff)</vt:lpstr>
      <vt:lpstr>WorkKeys Curriculum Training Checklist (for frontline staff)</vt:lpstr>
      <vt:lpstr>IF your organization is a WorkKeys 2.0 testing site…</vt:lpstr>
      <vt:lpstr>Opportunities for Feedback</vt:lpstr>
      <vt:lpstr>Support &amp; Q/A</vt:lpstr>
    </vt:vector>
  </TitlesOfParts>
  <Company>DWD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WorkKeys Curriculum  Quick Start Guide</dc:title>
  <dc:creator>McIntyre, Allison (EOLWD)</dc:creator>
  <cp:lastModifiedBy>McIntyre, Allison (EOLWD)</cp:lastModifiedBy>
  <cp:revision>34</cp:revision>
  <dcterms:created xsi:type="dcterms:W3CDTF">2017-11-27T19:13:00Z</dcterms:created>
  <dcterms:modified xsi:type="dcterms:W3CDTF">2017-12-14T20:37:51Z</dcterms:modified>
</cp:coreProperties>
</file>