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60" r:id="rId2"/>
    <p:sldMasterId id="2147483875" r:id="rId3"/>
  </p:sldMasterIdLst>
  <p:notesMasterIdLst>
    <p:notesMasterId r:id="rId24"/>
  </p:notesMasterIdLst>
  <p:handoutMasterIdLst>
    <p:handoutMasterId r:id="rId25"/>
  </p:handoutMasterIdLst>
  <p:sldIdLst>
    <p:sldId id="553" r:id="rId4"/>
    <p:sldId id="550" r:id="rId5"/>
    <p:sldId id="556" r:id="rId6"/>
    <p:sldId id="560" r:id="rId7"/>
    <p:sldId id="557" r:id="rId8"/>
    <p:sldId id="558" r:id="rId9"/>
    <p:sldId id="566" r:id="rId10"/>
    <p:sldId id="574" r:id="rId11"/>
    <p:sldId id="565" r:id="rId12"/>
    <p:sldId id="567" r:id="rId13"/>
    <p:sldId id="568" r:id="rId14"/>
    <p:sldId id="569" r:id="rId15"/>
    <p:sldId id="570" r:id="rId16"/>
    <p:sldId id="571" r:id="rId17"/>
    <p:sldId id="572" r:id="rId18"/>
    <p:sldId id="573" r:id="rId19"/>
    <p:sldId id="575" r:id="rId20"/>
    <p:sldId id="577" r:id="rId21"/>
    <p:sldId id="555" r:id="rId22"/>
    <p:sldId id="559" r:id="rId2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ham, Tony (ANF)" initials="A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E5E5E5"/>
    <a:srgbClr val="E7E7E7"/>
    <a:srgbClr val="EAEAEA"/>
    <a:srgbClr val="96A8C6"/>
    <a:srgbClr val="6EA0B0"/>
    <a:srgbClr val="B9CDE5"/>
    <a:srgbClr val="6294A4"/>
    <a:srgbClr val="6496A6"/>
    <a:srgbClr val="35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0" autoAdjust="0"/>
    <p:restoredTop sz="98587" autoAdjust="0"/>
  </p:normalViewPr>
  <p:slideViewPr>
    <p:cSldViewPr snapToGrid="0">
      <p:cViewPr varScale="1">
        <p:scale>
          <a:sx n="88" d="100"/>
          <a:sy n="88" d="100"/>
        </p:scale>
        <p:origin x="-912" y="-96"/>
      </p:cViewPr>
      <p:guideLst>
        <p:guide orient="horz" pos="2160"/>
        <p:guide pos="2880"/>
      </p:guideLst>
    </p:cSldViewPr>
  </p:slideViewPr>
  <p:notesTextViewPr>
    <p:cViewPr>
      <p:scale>
        <a:sx n="1" d="1"/>
        <a:sy n="1" d="1"/>
      </p:scale>
      <p:origin x="0" y="0"/>
    </p:cViewPr>
  </p:notesTextViewPr>
  <p:sorterViewPr>
    <p:cViewPr>
      <p:scale>
        <a:sx n="100" d="100"/>
        <a:sy n="100" d="100"/>
      </p:scale>
      <p:origin x="0" y="9684"/>
    </p:cViewPr>
  </p:sorter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notesMaster" Target="notesMasters/notesMaster1.xml"/>
  <Relationship Id="rId25" Type="http://schemas.openxmlformats.org/officeDocument/2006/relationships/handoutMaster" Target="handoutMasters/handoutMaster1.xml"/>
  <Relationship Id="rId26" Type="http://schemas.openxmlformats.org/officeDocument/2006/relationships/commentAuthors" Target="commentAuthors.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slideMaster" Target="slideMasters/slideMaster3.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xml version="1.0" encoding="UTF-8"?>

<Relationships xmlns="http://schemas.openxmlformats.org/package/2006/relationships">
  <Relationship Id="rId1" Type="http://schemas.openxmlformats.org/officeDocument/2006/relationships/oleObject" TargetMode="External" Target="file:///C:/Users/RFullem/AppData/Local/Microsoft/Windows/Temporary%20Internet%20Files/Content.Outlook/DBIH17BB/Charts%20retirement%20and%20turnover%201_31_14%20updated%201140am.xls"/>
</Relationships>

</file>

<file path=ppt/charts/_rels/chart2.xml.rels><?xml version="1.0" encoding="UTF-8"?>

<Relationships xmlns="http://schemas.openxmlformats.org/package/2006/relationships">
  <Relationship Id="rId1" Type="http://schemas.openxmlformats.org/officeDocument/2006/relationships/oleObject" Target="../embeddings/oleObject1.bin"/>
</Relationships>

</file>

<file path=ppt/charts/_rels/chart3.xml.rels><?xml version="1.0" encoding="UTF-8"?>

<Relationships xmlns="http://schemas.openxmlformats.org/package/2006/relationships">
  <Relationship Id="rId1" Type="http://schemas.openxmlformats.org/officeDocument/2006/relationships/themeOverride" Target="../theme/themeOverride1.xml"/>
  <Relationship Id="rId2" Type="http://schemas.openxmlformats.org/officeDocument/2006/relationships/package" Target="../embeddings/Microsoft_Excel_Worksheet1.xlsx"/>
</Relationships>

</file>

<file path=ppt/charts/_rels/chart4.xml.rels><?xml version="1.0" encoding="UTF-8"?>

<Relationships xmlns="http://schemas.openxmlformats.org/package/2006/relationships">
  <Relationship Id="rId1" Type="http://schemas.openxmlformats.org/officeDocument/2006/relationships/themeOverride" Target="../theme/themeOverride2.xml"/>
  <Relationship Id="rId2" Type="http://schemas.openxmlformats.org/officeDocument/2006/relationships/package" Target="../embeddings/Microsoft_Excel_Worksheet2.xlsx"/>
</Relationships>

</file>

<file path=ppt/charts/_rels/chart5.xml.rels><?xml version="1.0" encoding="UTF-8"?>

<Relationships xmlns="http://schemas.openxmlformats.org/package/2006/relationships">
  <Relationship Id="rId1" Type="http://schemas.openxmlformats.org/officeDocument/2006/relationships/themeOverride" Target="../theme/themeOverride3.xml"/>
  <Relationship Id="rId2" Type="http://schemas.openxmlformats.org/officeDocument/2006/relationships/package" Target="../embeddings/Microsoft_Excel_Worksheet3.xlsx"/>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dirty="0"/>
              <a:t>Annual </a:t>
            </a:r>
            <a:r>
              <a:rPr lang="en-US" sz="1100" dirty="0" smtClean="0"/>
              <a:t>% </a:t>
            </a:r>
            <a:r>
              <a:rPr lang="en-US" sz="1100" dirty="0"/>
              <a:t>of Executive Department Employees Who Retired </a:t>
            </a:r>
          </a:p>
        </c:rich>
      </c:tx>
      <c:layout>
        <c:manualLayout>
          <c:xMode val="edge"/>
          <c:yMode val="edge"/>
          <c:x val="0.17899355239157194"/>
          <c:y val="3.9647811880657774E-2"/>
        </c:manualLayout>
      </c:layout>
      <c:overlay val="0"/>
      <c:spPr>
        <a:noFill/>
        <a:ln w="25400">
          <a:noFill/>
        </a:ln>
      </c:spPr>
    </c:title>
    <c:autoTitleDeleted val="0"/>
    <c:plotArea>
      <c:layout>
        <c:manualLayout>
          <c:layoutTarget val="inner"/>
          <c:xMode val="edge"/>
          <c:yMode val="edge"/>
          <c:x val="9.4017250963626744E-2"/>
          <c:y val="0.25000031461460342"/>
          <c:w val="0.8770620772768698"/>
          <c:h val="0.6391760621074396"/>
        </c:manualLayout>
      </c:layout>
      <c:lineChart>
        <c:grouping val="standard"/>
        <c:varyColors val="0"/>
        <c:ser>
          <c:idx val="0"/>
          <c:order val="0"/>
          <c:tx>
            <c:strRef>
              <c:f>[1]Sheet1!$A$6</c:f>
              <c:strCache>
                <c:ptCount val="1"/>
                <c:pt idx="0">
                  <c:v>Actual Retirements during year</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0"/>
              <c:layout/>
              <c:tx>
                <c:rich>
                  <a:bodyPr/>
                  <a:lstStyle/>
                  <a:p>
                    <a:r>
                      <a:rPr lang="en-US" sz="1050" dirty="0"/>
                      <a:t>3.7%</a:t>
                    </a:r>
                  </a:p>
                </c:rich>
              </c:tx>
              <c:showLegendKey val="0"/>
              <c:showVal val="1"/>
              <c:showCatName val="0"/>
              <c:showSerName val="0"/>
              <c:showPercent val="0"/>
              <c:showBubbleSize val="0"/>
            </c:dLbl>
            <c:dLbl>
              <c:idx val="1"/>
              <c:layout>
                <c:manualLayout>
                  <c:x val="-6.4825734897964544E-3"/>
                  <c:y val="3.4013605442176874E-2"/>
                </c:manualLayout>
              </c:layout>
              <c:tx>
                <c:rich>
                  <a:bodyPr/>
                  <a:lstStyle/>
                  <a:p>
                    <a:r>
                      <a:rPr lang="en-US" sz="1050" dirty="0"/>
                      <a:t>2.9%</a:t>
                    </a:r>
                  </a:p>
                </c:rich>
              </c:tx>
              <c:showLegendKey val="0"/>
              <c:showVal val="1"/>
              <c:showCatName val="0"/>
              <c:showSerName val="0"/>
              <c:showPercent val="0"/>
              <c:showBubbleSize val="0"/>
            </c:dLbl>
            <c:dLbl>
              <c:idx val="2"/>
              <c:layout>
                <c:manualLayout>
                  <c:x val="-9.7238602346946829E-3"/>
                  <c:y val="-3.7414965986394558E-2"/>
                </c:manualLayout>
              </c:layout>
              <c:tx>
                <c:rich>
                  <a:bodyPr/>
                  <a:lstStyle/>
                  <a:p>
                    <a:r>
                      <a:rPr lang="en-US" sz="1050" dirty="0"/>
                      <a:t>2.8%</a:t>
                    </a:r>
                  </a:p>
                </c:rich>
              </c:tx>
              <c:showLegendKey val="0"/>
              <c:showVal val="1"/>
              <c:showCatName val="0"/>
              <c:showSerName val="0"/>
              <c:showPercent val="0"/>
              <c:showBubbleSize val="0"/>
            </c:dLbl>
            <c:dLbl>
              <c:idx val="3"/>
              <c:layout>
                <c:manualLayout>
                  <c:x val="-9.7238602346945632E-3"/>
                  <c:y val="1.7006802721088437E-2"/>
                </c:manualLayout>
              </c:layout>
              <c:tx>
                <c:rich>
                  <a:bodyPr/>
                  <a:lstStyle/>
                  <a:p>
                    <a:r>
                      <a:rPr lang="en-US" sz="1050" dirty="0"/>
                      <a:t>3.2%</a:t>
                    </a:r>
                  </a:p>
                </c:rich>
              </c:tx>
              <c:showLegendKey val="0"/>
              <c:showVal val="1"/>
              <c:showCatName val="0"/>
              <c:showSerName val="0"/>
              <c:showPercent val="0"/>
              <c:showBubbleSize val="0"/>
            </c:dLbl>
            <c:numFmt formatCode="0.0%" sourceLinked="0"/>
            <c:spPr>
              <a:noFill/>
              <a:ln w="25400">
                <a:noFill/>
              </a:ln>
            </c:spPr>
            <c:txPr>
              <a:bodyPr/>
              <a:lstStyle/>
              <a:p>
                <a:pPr>
                  <a:defRPr sz="117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[1]Sheet1!$B$5:$E$5</c:f>
              <c:strCache>
                <c:ptCount val="4"/>
                <c:pt idx="0">
                  <c:v>FY10</c:v>
                </c:pt>
                <c:pt idx="1">
                  <c:v>FY11</c:v>
                </c:pt>
                <c:pt idx="2">
                  <c:v>FY12</c:v>
                </c:pt>
                <c:pt idx="3">
                  <c:v>FY13</c:v>
                </c:pt>
              </c:strCache>
            </c:strRef>
          </c:cat>
          <c:val>
            <c:numRef>
              <c:f>[1]Sheet1!$B$6:$E$6</c:f>
              <c:numCache>
                <c:formatCode>General</c:formatCode>
                <c:ptCount val="4"/>
                <c:pt idx="0">
                  <c:v>3.6999999999999998E-2</c:v>
                </c:pt>
                <c:pt idx="1">
                  <c:v>2.92E-2</c:v>
                </c:pt>
                <c:pt idx="2">
                  <c:v>2.8000000000000001E-2</c:v>
                </c:pt>
                <c:pt idx="3">
                  <c:v>3.2000000000000001E-2</c:v>
                </c:pt>
              </c:numCache>
            </c:numRef>
          </c:val>
          <c:smooth val="0"/>
        </c:ser>
        <c:dLbls>
          <c:showLegendKey val="0"/>
          <c:showVal val="0"/>
          <c:showCatName val="0"/>
          <c:showSerName val="0"/>
          <c:showPercent val="0"/>
          <c:showBubbleSize val="0"/>
        </c:dLbls>
        <c:marker val="1"/>
        <c:smooth val="0"/>
        <c:axId val="103921536"/>
        <c:axId val="103923072"/>
      </c:lineChart>
      <c:catAx>
        <c:axId val="103921536"/>
        <c:scaling>
          <c:orientation val="minMax"/>
        </c:scaling>
        <c:delete val="0"/>
        <c:axPos val="b"/>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175" b="1" i="0" u="none" strike="noStrike" baseline="0">
                <a:solidFill>
                  <a:srgbClr val="000000"/>
                </a:solidFill>
                <a:latin typeface="Arial"/>
                <a:ea typeface="Arial"/>
                <a:cs typeface="Arial"/>
              </a:defRPr>
            </a:pPr>
            <a:endParaRPr lang="en-US"/>
          </a:p>
        </c:txPr>
        <c:crossAx val="103923072"/>
        <c:crosses val="autoZero"/>
        <c:auto val="1"/>
        <c:lblAlgn val="ctr"/>
        <c:lblOffset val="100"/>
        <c:tickLblSkip val="1"/>
        <c:tickMarkSkip val="1"/>
        <c:noMultiLvlLbl val="0"/>
      </c:catAx>
      <c:valAx>
        <c:axId val="103923072"/>
        <c:scaling>
          <c:orientation val="minMax"/>
        </c:scaling>
        <c:delete val="0"/>
        <c:axPos val="l"/>
        <c:majorGridlines>
          <c:spPr>
            <a:ln w="3175">
              <a:solidFill>
                <a:srgbClr val="000000"/>
              </a:solidFill>
              <a:prstDash val="solid"/>
            </a:ln>
          </c:spPr>
        </c:majorGridlines>
        <c:numFmt formatCode="0.0%" sourceLinked="0"/>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03921536"/>
        <c:crosses val="autoZero"/>
        <c:crossBetween val="between"/>
      </c:valAx>
      <c:spPr>
        <a:solidFill>
          <a:srgbClr val="99CCFF"/>
        </a:solid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300" dirty="0"/>
              <a:t>Annual Turnover Rate of Executive Department Employees</a:t>
            </a:r>
          </a:p>
        </c:rich>
      </c:tx>
      <c:layout>
        <c:manualLayout>
          <c:xMode val="edge"/>
          <c:yMode val="edge"/>
          <c:x val="0.1646347762428991"/>
          <c:y val="3.3232628398791542E-2"/>
        </c:manualLayout>
      </c:layout>
      <c:overlay val="0"/>
      <c:spPr>
        <a:noFill/>
        <a:ln w="25400">
          <a:noFill/>
        </a:ln>
      </c:spPr>
    </c:title>
    <c:autoTitleDeleted val="0"/>
    <c:plotArea>
      <c:layout>
        <c:manualLayout>
          <c:layoutTarget val="inner"/>
          <c:xMode val="edge"/>
          <c:yMode val="edge"/>
          <c:x val="0.12454873646209386"/>
          <c:y val="0.29607294431077746"/>
          <c:w val="0.85018050541516244"/>
          <c:h val="0.54380744873408104"/>
        </c:manualLayout>
      </c:layout>
      <c:lineChart>
        <c:grouping val="standard"/>
        <c:varyColors val="0"/>
        <c:ser>
          <c:idx val="0"/>
          <c:order val="0"/>
          <c:tx>
            <c:strRef>
              <c:f>[1]Sheet1!$A$2</c:f>
              <c:strCache>
                <c:ptCount val="1"/>
                <c:pt idx="0">
                  <c:v>Turnover of employees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1"/>
              <c:layout>
                <c:manualLayout>
                  <c:x val="-3.1537468996433037E-3"/>
                  <c:y val="-2.0140986908358582E-2"/>
                </c:manualLayout>
              </c:layout>
              <c:showLegendKey val="0"/>
              <c:showVal val="1"/>
              <c:showCatName val="0"/>
              <c:showSerName val="0"/>
              <c:showPercent val="0"/>
              <c:showBubbleSize val="0"/>
            </c:dLbl>
            <c:dLbl>
              <c:idx val="2"/>
              <c:layout>
                <c:manualLayout>
                  <c:x val="0"/>
                  <c:y val="2.4169184290030139E-2"/>
                </c:manualLayout>
              </c:layout>
              <c:showLegendKey val="0"/>
              <c:showVal val="1"/>
              <c:showCatName val="0"/>
              <c:showSerName val="0"/>
              <c:showPercent val="0"/>
              <c:showBubbleSize val="0"/>
            </c:dLbl>
            <c:numFmt formatCode="0.0%" sourceLinked="0"/>
            <c:spPr>
              <a:noFill/>
              <a:ln w="25400">
                <a:noFill/>
              </a:ln>
            </c:spPr>
            <c:showLegendKey val="0"/>
            <c:showVal val="1"/>
            <c:showCatName val="0"/>
            <c:showSerName val="0"/>
            <c:showPercent val="0"/>
            <c:showBubbleSize val="0"/>
            <c:showLeaderLines val="0"/>
          </c:dLbls>
          <c:cat>
            <c:strRef>
              <c:f>[1]Sheet1!$B$1:$E$1</c:f>
              <c:strCache>
                <c:ptCount val="4"/>
                <c:pt idx="0">
                  <c:v>FY10</c:v>
                </c:pt>
                <c:pt idx="1">
                  <c:v>FY11</c:v>
                </c:pt>
                <c:pt idx="2">
                  <c:v>FY12 </c:v>
                </c:pt>
                <c:pt idx="3">
                  <c:v>FY13</c:v>
                </c:pt>
              </c:strCache>
            </c:strRef>
          </c:cat>
          <c:val>
            <c:numRef>
              <c:f>[1]Sheet1!$B$2:$E$2</c:f>
              <c:numCache>
                <c:formatCode>General</c:formatCode>
                <c:ptCount val="4"/>
                <c:pt idx="0">
                  <c:v>8.3199999999999996E-2</c:v>
                </c:pt>
                <c:pt idx="1">
                  <c:v>7.3899999999999993E-2</c:v>
                </c:pt>
                <c:pt idx="2">
                  <c:v>7.1599999999999997E-2</c:v>
                </c:pt>
                <c:pt idx="3">
                  <c:v>7.3899999999999993E-2</c:v>
                </c:pt>
              </c:numCache>
            </c:numRef>
          </c:val>
          <c:smooth val="0"/>
        </c:ser>
        <c:dLbls>
          <c:showLegendKey val="0"/>
          <c:showVal val="0"/>
          <c:showCatName val="0"/>
          <c:showSerName val="0"/>
          <c:showPercent val="0"/>
          <c:showBubbleSize val="0"/>
        </c:dLbls>
        <c:marker val="1"/>
        <c:smooth val="0"/>
        <c:axId val="7248896"/>
        <c:axId val="7000064"/>
      </c:lineChart>
      <c:catAx>
        <c:axId val="7248896"/>
        <c:scaling>
          <c:orientation val="minMax"/>
        </c:scaling>
        <c:delete val="0"/>
        <c:axPos val="b"/>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7000064"/>
        <c:crosses val="autoZero"/>
        <c:auto val="1"/>
        <c:lblAlgn val="ctr"/>
        <c:lblOffset val="100"/>
        <c:tickLblSkip val="1"/>
        <c:tickMarkSkip val="1"/>
        <c:noMultiLvlLbl val="0"/>
      </c:catAx>
      <c:valAx>
        <c:axId val="7000064"/>
        <c:scaling>
          <c:orientation val="minMax"/>
        </c:scaling>
        <c:delete val="0"/>
        <c:axPos val="l"/>
        <c:majorGridlines>
          <c:spPr>
            <a:ln w="3175">
              <a:solidFill>
                <a:srgbClr val="000000"/>
              </a:solidFill>
              <a:prstDash val="solid"/>
            </a:ln>
          </c:spPr>
        </c:majorGridlines>
        <c:numFmt formatCode="0.0%" sourceLinked="0"/>
        <c:majorTickMark val="out"/>
        <c:minorTickMark val="none"/>
        <c:tickLblPos val="nextTo"/>
        <c:spPr>
          <a:ln w="3175">
            <a:solidFill>
              <a:srgbClr val="000000"/>
            </a:solidFill>
            <a:prstDash val="solid"/>
          </a:ln>
        </c:spPr>
        <c:txPr>
          <a:bodyPr rot="0" vert="horz"/>
          <a:lstStyle/>
          <a:p>
            <a:pPr>
              <a:defRPr/>
            </a:pPr>
            <a:endParaRPr lang="en-US"/>
          </a:p>
        </c:txPr>
        <c:crossAx val="7248896"/>
        <c:crosses val="autoZero"/>
        <c:crossBetween val="between"/>
      </c:valAx>
      <c:spPr>
        <a:solidFill>
          <a:srgbClr val="99CCFF"/>
        </a:solidFill>
        <a:ln w="12700">
          <a:solidFill>
            <a:srgbClr val="C0C0C0"/>
          </a:solidFill>
          <a:prstDash val="solid"/>
        </a:ln>
      </c:spPr>
    </c:plotArea>
    <c:plotVisOnly val="1"/>
    <c:dispBlanksAs val="gap"/>
    <c:showDLblsOverMax val="0"/>
  </c:chart>
  <c:spPr>
    <a:solidFill>
      <a:schemeClr val="lt1"/>
    </a:solidFill>
    <a:ln w="1905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600" baseline="0">
                <a:latin typeface="Arial" panose="020B0604020202020204" pitchFamily="34" charset="0"/>
              </a:defRPr>
            </a:pPr>
            <a:r>
              <a:rPr lang="en-US" sz="1000" baseline="0" dirty="0">
                <a:latin typeface="Arial" panose="020B0604020202020204" pitchFamily="34" charset="0"/>
              </a:rPr>
              <a:t>% of Executive Department</a:t>
            </a:r>
          </a:p>
          <a:p>
            <a:pPr>
              <a:defRPr sz="1600" baseline="0">
                <a:latin typeface="Arial" panose="020B0604020202020204" pitchFamily="34" charset="0"/>
              </a:defRPr>
            </a:pPr>
            <a:r>
              <a:rPr lang="en-US" sz="1000" baseline="0" dirty="0">
                <a:latin typeface="Arial" panose="020B0604020202020204" pitchFamily="34" charset="0"/>
              </a:rPr>
              <a:t>Employees by Age</a:t>
            </a:r>
          </a:p>
        </c:rich>
      </c:tx>
      <c:layout>
        <c:manualLayout>
          <c:xMode val="edge"/>
          <c:yMode val="edge"/>
          <c:x val="0.48535232884025092"/>
          <c:y val="0.79398126704750138"/>
        </c:manualLayout>
      </c:layout>
      <c:overlay val="0"/>
    </c:title>
    <c:autoTitleDeleted val="0"/>
    <c:plotArea>
      <c:layout>
        <c:manualLayout>
          <c:layoutTarget val="inner"/>
          <c:xMode val="edge"/>
          <c:yMode val="edge"/>
          <c:x val="0.4455105958697464"/>
          <c:y val="0.1402591307442502"/>
          <c:w val="0.45362765885328926"/>
          <c:h val="0.7981915452057855"/>
        </c:manualLayout>
      </c:layout>
      <c:pieChart>
        <c:varyColors val="1"/>
        <c:ser>
          <c:idx val="0"/>
          <c:order val="0"/>
          <c:tx>
            <c:strRef>
              <c:f>'Annual Reports'!$B$30</c:f>
              <c:strCache>
                <c:ptCount val="1"/>
                <c:pt idx="0">
                  <c:v>% of Employees by Age</c:v>
                </c:pt>
              </c:strCache>
            </c:strRef>
          </c:tx>
          <c:explosion val="15"/>
          <c:dPt>
            <c:idx val="0"/>
            <c:bubble3D val="0"/>
            <c:explosion val="60"/>
            <c:spPr>
              <a:solidFill>
                <a:srgbClr val="FFFF00"/>
              </a:solidFill>
            </c:spPr>
          </c:dPt>
          <c:dPt>
            <c:idx val="1"/>
            <c:bubble3D val="0"/>
            <c:explosion val="3"/>
          </c:dPt>
          <c:dPt>
            <c:idx val="2"/>
            <c:bubble3D val="0"/>
            <c:explosion val="3"/>
          </c:dPt>
          <c:dPt>
            <c:idx val="3"/>
            <c:bubble3D val="0"/>
            <c:explosion val="3"/>
          </c:dPt>
          <c:dPt>
            <c:idx val="4"/>
            <c:bubble3D val="0"/>
            <c:explosion val="3"/>
          </c:dPt>
          <c:dPt>
            <c:idx val="5"/>
            <c:bubble3D val="0"/>
            <c:explosion val="3"/>
          </c:dPt>
          <c:dLbls>
            <c:dLbl>
              <c:idx val="0"/>
              <c:layout>
                <c:manualLayout>
                  <c:x val="3.6804700746153628E-2"/>
                  <c:y val="1.5538688755523502E-3"/>
                </c:manualLayout>
              </c:layout>
              <c:tx>
                <c:rich>
                  <a:bodyPr/>
                  <a:lstStyle/>
                  <a:p>
                    <a:pPr>
                      <a:defRPr sz="1150" b="1" i="0" baseline="0">
                        <a:solidFill>
                          <a:schemeClr val="tx1"/>
                        </a:solidFill>
                        <a:latin typeface="Arial" panose="020B0604020202020204" pitchFamily="34" charset="0"/>
                      </a:defRPr>
                    </a:pPr>
                    <a:r>
                      <a:rPr lang="en-US" sz="1150" baseline="0" dirty="0">
                        <a:solidFill>
                          <a:schemeClr val="tx1"/>
                        </a:solidFill>
                        <a:latin typeface="+mn-lt"/>
                      </a:rPr>
                      <a:t>16-24yrs
1%</a:t>
                    </a:r>
                    <a:endParaRPr lang="en-US" baseline="0" dirty="0">
                      <a:solidFill>
                        <a:schemeClr val="tx1"/>
                      </a:solidFill>
                      <a:latin typeface="+mn-lt"/>
                    </a:endParaRPr>
                  </a:p>
                </c:rich>
              </c:tx>
              <c:numFmt formatCode="#,##0.0" sourceLinked="0"/>
              <c:spPr>
                <a:ln w="25400" cap="rnd" cmpd="sng">
                  <a:noFill/>
                  <a:bevel/>
                </a:ln>
              </c:spPr>
              <c:showLegendKey val="0"/>
              <c:showVal val="0"/>
              <c:showCatName val="1"/>
              <c:showSerName val="0"/>
              <c:showPercent val="1"/>
              <c:showBubbleSize val="0"/>
            </c:dLbl>
            <c:dLbl>
              <c:idx val="1"/>
              <c:layout/>
              <c:tx>
                <c:rich>
                  <a:bodyPr/>
                  <a:lstStyle/>
                  <a:p>
                    <a:r>
                      <a:rPr lang="en-US" sz="1150" baseline="0" dirty="0">
                        <a:solidFill>
                          <a:schemeClr val="bg1"/>
                        </a:solidFill>
                        <a:latin typeface="+mn-lt"/>
                      </a:rPr>
                      <a:t>25-34yrs
17%</a:t>
                    </a:r>
                    <a:endParaRPr lang="en-US" dirty="0">
                      <a:solidFill>
                        <a:schemeClr val="bg1"/>
                      </a:solidFill>
                      <a:latin typeface="+mn-lt"/>
                    </a:endParaRPr>
                  </a:p>
                </c:rich>
              </c:tx>
              <c:showLegendKey val="0"/>
              <c:showVal val="0"/>
              <c:showCatName val="1"/>
              <c:showSerName val="0"/>
              <c:showPercent val="1"/>
              <c:showBubbleSize val="0"/>
            </c:dLbl>
            <c:dLbl>
              <c:idx val="2"/>
              <c:layout>
                <c:manualLayout>
                  <c:x val="-0.13968503937007873"/>
                  <c:y val="-6.1958725747516853E-2"/>
                </c:manualLayout>
              </c:layout>
              <c:tx>
                <c:rich>
                  <a:bodyPr/>
                  <a:lstStyle/>
                  <a:p>
                    <a:r>
                      <a:rPr lang="en-US" sz="1150" baseline="0" dirty="0">
                        <a:solidFill>
                          <a:schemeClr val="bg1"/>
                        </a:solidFill>
                        <a:latin typeface="+mn-lt"/>
                      </a:rPr>
                      <a:t>35-44yrs
21%</a:t>
                    </a:r>
                    <a:endParaRPr lang="en-US" sz="1200" baseline="0" dirty="0">
                      <a:solidFill>
                        <a:schemeClr val="bg1"/>
                      </a:solidFill>
                      <a:latin typeface="+mn-lt"/>
                    </a:endParaRPr>
                  </a:p>
                </c:rich>
              </c:tx>
              <c:showLegendKey val="0"/>
              <c:showVal val="0"/>
              <c:showCatName val="1"/>
              <c:showSerName val="0"/>
              <c:showPercent val="1"/>
              <c:showBubbleSize val="0"/>
            </c:dLbl>
            <c:dLbl>
              <c:idx val="3"/>
              <c:layout>
                <c:manualLayout>
                  <c:x val="0.11734129632101072"/>
                  <c:y val="-0.14369383974062067"/>
                </c:manualLayout>
              </c:layout>
              <c:tx>
                <c:rich>
                  <a:bodyPr/>
                  <a:lstStyle/>
                  <a:p>
                    <a:r>
                      <a:rPr lang="en-US" sz="1150" baseline="0" dirty="0">
                        <a:solidFill>
                          <a:schemeClr val="bg1"/>
                        </a:solidFill>
                        <a:latin typeface="+mn-lt"/>
                      </a:rPr>
                      <a:t>45-54yrs
31%</a:t>
                    </a:r>
                    <a:endParaRPr lang="en-US" dirty="0">
                      <a:solidFill>
                        <a:schemeClr val="bg1"/>
                      </a:solidFill>
                      <a:latin typeface="+mn-lt"/>
                    </a:endParaRPr>
                  </a:p>
                </c:rich>
              </c:tx>
              <c:showLegendKey val="0"/>
              <c:showVal val="0"/>
              <c:showCatName val="1"/>
              <c:showSerName val="0"/>
              <c:showPercent val="1"/>
              <c:showBubbleSize val="0"/>
            </c:dLbl>
            <c:dLbl>
              <c:idx val="4"/>
              <c:layout>
                <c:manualLayout>
                  <c:x val="0.14051803905867699"/>
                  <c:y val="9.3948072667387167E-2"/>
                </c:manualLayout>
              </c:layout>
              <c:tx>
                <c:rich>
                  <a:bodyPr/>
                  <a:lstStyle/>
                  <a:p>
                    <a:r>
                      <a:rPr lang="en-US" sz="1150" baseline="0" dirty="0">
                        <a:solidFill>
                          <a:schemeClr val="bg1"/>
                        </a:solidFill>
                        <a:latin typeface="+mn-lt"/>
                      </a:rPr>
                      <a:t>55-60yrs
18%</a:t>
                    </a:r>
                    <a:endParaRPr lang="en-US" sz="1200" baseline="0" dirty="0">
                      <a:solidFill>
                        <a:schemeClr val="bg1"/>
                      </a:solidFill>
                      <a:latin typeface="+mn-lt"/>
                    </a:endParaRPr>
                  </a:p>
                </c:rich>
              </c:tx>
              <c:showLegendKey val="0"/>
              <c:showVal val="0"/>
              <c:showCatName val="1"/>
              <c:showSerName val="0"/>
              <c:showPercent val="1"/>
              <c:showBubbleSize val="0"/>
            </c:dLbl>
            <c:dLbl>
              <c:idx val="5"/>
              <c:layout/>
              <c:tx>
                <c:rich>
                  <a:bodyPr/>
                  <a:lstStyle/>
                  <a:p>
                    <a:r>
                      <a:rPr lang="en-US" dirty="0">
                        <a:solidFill>
                          <a:schemeClr val="tx1"/>
                        </a:solidFill>
                        <a:latin typeface="+mn-lt"/>
                      </a:rPr>
                      <a:t>61-65 yrs
9%</a:t>
                    </a:r>
                  </a:p>
                </c:rich>
              </c:tx>
              <c:showLegendKey val="0"/>
              <c:showVal val="0"/>
              <c:showCatName val="1"/>
              <c:showSerName val="0"/>
              <c:showPercent val="1"/>
              <c:showBubbleSize val="0"/>
            </c:dLbl>
            <c:dLbl>
              <c:idx val="6"/>
              <c:layout>
                <c:manualLayout>
                  <c:x val="-6.3558199765972184E-2"/>
                  <c:y val="-2.9912562099328226E-2"/>
                </c:manualLayout>
              </c:layout>
              <c:tx>
                <c:rich>
                  <a:bodyPr/>
                  <a:lstStyle/>
                  <a:p>
                    <a:pPr>
                      <a:defRPr sz="1150" b="1" i="0" baseline="0">
                        <a:solidFill>
                          <a:schemeClr val="tx1"/>
                        </a:solidFill>
                        <a:latin typeface="Arial" panose="020B0604020202020204" pitchFamily="34" charset="0"/>
                      </a:defRPr>
                    </a:pPr>
                    <a:r>
                      <a:rPr lang="en-US" sz="1150" baseline="0" dirty="0">
                        <a:solidFill>
                          <a:schemeClr val="tx1"/>
                        </a:solidFill>
                        <a:latin typeface="+mn-lt"/>
                      </a:rPr>
                      <a:t>66-91yrs
2%</a:t>
                    </a:r>
                    <a:endParaRPr lang="en-US" baseline="0" dirty="0">
                      <a:solidFill>
                        <a:schemeClr val="tx1"/>
                      </a:solidFill>
                      <a:latin typeface="+mn-lt"/>
                    </a:endParaRPr>
                  </a:p>
                </c:rich>
              </c:tx>
              <c:numFmt formatCode="#,##0.0" sourceLinked="0"/>
              <c:spPr>
                <a:ln w="25400" cap="rnd" cmpd="sng">
                  <a:noFill/>
                  <a:bevel/>
                </a:ln>
              </c:spPr>
              <c:showLegendKey val="0"/>
              <c:showVal val="0"/>
              <c:showCatName val="1"/>
              <c:showSerName val="0"/>
              <c:showPercent val="1"/>
              <c:showBubbleSize val="0"/>
            </c:dLbl>
            <c:dLbl>
              <c:idx val="7"/>
              <c:tx>
                <c:rich>
                  <a:bodyPr/>
                  <a:lstStyle/>
                  <a:p>
                    <a:pPr>
                      <a:defRPr sz="1150" b="1" i="0" baseline="0">
                        <a:solidFill>
                          <a:schemeClr val="tx1"/>
                        </a:solidFill>
                        <a:latin typeface="Arial" panose="020B0604020202020204" pitchFamily="34" charset="0"/>
                      </a:defRPr>
                    </a:pPr>
                    <a:r>
                      <a:rPr lang="en-US" sz="1150" baseline="0" dirty="0">
                        <a:solidFill>
                          <a:schemeClr val="tx1"/>
                        </a:solidFill>
                      </a:rPr>
                      <a:t>71-91yrs
1%</a:t>
                    </a:r>
                    <a:endParaRPr lang="en-US" baseline="0" dirty="0">
                      <a:solidFill>
                        <a:schemeClr val="tx1"/>
                      </a:solidFill>
                    </a:endParaRPr>
                  </a:p>
                </c:rich>
              </c:tx>
              <c:numFmt formatCode="#,##0.0" sourceLinked="0"/>
              <c:spPr>
                <a:ln w="25400" cap="rnd" cmpd="sng">
                  <a:noFill/>
                  <a:bevel/>
                </a:ln>
              </c:spPr>
              <c:showLegendKey val="0"/>
              <c:showVal val="0"/>
              <c:showCatName val="1"/>
              <c:showSerName val="0"/>
              <c:showPercent val="1"/>
              <c:showBubbleSize val="0"/>
            </c:dLbl>
            <c:numFmt formatCode="#,##0.0" sourceLinked="0"/>
            <c:spPr>
              <a:ln w="25400" cap="rnd" cmpd="sng">
                <a:noFill/>
                <a:bevel/>
              </a:ln>
            </c:spPr>
            <c:txPr>
              <a:bodyPr/>
              <a:lstStyle/>
              <a:p>
                <a:pPr>
                  <a:defRPr sz="1150" b="1" i="0" baseline="0">
                    <a:solidFill>
                      <a:schemeClr val="bg2">
                        <a:lumMod val="90000"/>
                      </a:schemeClr>
                    </a:solidFill>
                    <a:latin typeface="Arial" panose="020B0604020202020204" pitchFamily="34" charset="0"/>
                  </a:defRPr>
                </a:pPr>
                <a:endParaRPr lang="en-US"/>
              </a:p>
            </c:txPr>
            <c:showLegendKey val="0"/>
            <c:showVal val="0"/>
            <c:showCatName val="1"/>
            <c:showSerName val="0"/>
            <c:showPercent val="1"/>
            <c:showBubbleSize val="0"/>
            <c:showLeaderLines val="1"/>
          </c:dLbls>
          <c:cat>
            <c:strRef>
              <c:f>'Annual Reports'!$A$33:$A$39</c:f>
              <c:strCache>
                <c:ptCount val="7"/>
                <c:pt idx="0">
                  <c:v>16-24 years</c:v>
                </c:pt>
                <c:pt idx="1">
                  <c:v>25-34 years</c:v>
                </c:pt>
                <c:pt idx="2">
                  <c:v>35-44 years</c:v>
                </c:pt>
                <c:pt idx="3">
                  <c:v>45-54 years</c:v>
                </c:pt>
                <c:pt idx="4">
                  <c:v>55-60 years</c:v>
                </c:pt>
                <c:pt idx="5">
                  <c:v>61-65 years</c:v>
                </c:pt>
                <c:pt idx="6">
                  <c:v>66-91 years</c:v>
                </c:pt>
              </c:strCache>
            </c:strRef>
          </c:cat>
          <c:val>
            <c:numRef>
              <c:f>'Annual Reports'!$B$33:$B$39</c:f>
              <c:numCache>
                <c:formatCode>General</c:formatCode>
                <c:ptCount val="7"/>
                <c:pt idx="0">
                  <c:v>530</c:v>
                </c:pt>
                <c:pt idx="1">
                  <c:v>7488</c:v>
                </c:pt>
                <c:pt idx="2">
                  <c:v>9309</c:v>
                </c:pt>
                <c:pt idx="3">
                  <c:v>13776</c:v>
                </c:pt>
                <c:pt idx="4">
                  <c:v>8288</c:v>
                </c:pt>
                <c:pt idx="5">
                  <c:v>3941</c:v>
                </c:pt>
                <c:pt idx="6">
                  <c:v>1128</c:v>
                </c:pt>
              </c:numCache>
            </c:numRef>
          </c:val>
        </c:ser>
        <c:dLbls>
          <c:showLegendKey val="0"/>
          <c:showVal val="0"/>
          <c:showCatName val="1"/>
          <c:showSerName val="0"/>
          <c:showPercent val="1"/>
          <c:showBubbleSize val="0"/>
          <c:showLeaderLines val="1"/>
        </c:dLbls>
        <c:firstSliceAng val="12"/>
      </c:pieChart>
      <c:spPr>
        <a:ln cap="sq" cmpd="dbl">
          <a:solidFill>
            <a:sysClr val="window" lastClr="FFFFFF">
              <a:lumMod val="95000"/>
            </a:sysClr>
          </a:solidFill>
          <a:prstDash val="lgDash"/>
        </a:ln>
        <a:effectLst/>
        <a:scene3d>
          <a:camera prst="orthographicFront"/>
          <a:lightRig rig="threePt" dir="t"/>
        </a:scene3d>
        <a:sp3d prstMaterial="legacyWireframe"/>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US" sz="1050" b="1" i="0" u="none" strike="noStrike" baseline="0" dirty="0">
                <a:solidFill>
                  <a:srgbClr val="000000"/>
                </a:solidFill>
                <a:latin typeface="Arial"/>
                <a:cs typeface="Arial"/>
              </a:rPr>
              <a:t>Number and </a:t>
            </a:r>
            <a:r>
              <a:rPr lang="en-US" sz="1050" b="1" i="0" u="none" strike="noStrike" baseline="0" dirty="0" smtClean="0">
                <a:solidFill>
                  <a:srgbClr val="000000"/>
                </a:solidFill>
                <a:latin typeface="Arial"/>
                <a:cs typeface="Arial"/>
              </a:rPr>
              <a:t>% </a:t>
            </a:r>
            <a:r>
              <a:rPr lang="en-US" sz="1050" b="1" i="0" u="none" strike="noStrike" baseline="0" dirty="0">
                <a:solidFill>
                  <a:srgbClr val="000000"/>
                </a:solidFill>
                <a:latin typeface="Arial"/>
                <a:cs typeface="Arial"/>
              </a:rPr>
              <a:t>of Executive Department </a:t>
            </a:r>
            <a:r>
              <a:rPr lang="en-US" sz="1050" b="1" i="0" u="none" strike="noStrike" baseline="0" dirty="0" smtClean="0">
                <a:solidFill>
                  <a:srgbClr val="000000"/>
                </a:solidFill>
                <a:latin typeface="Arial"/>
                <a:cs typeface="Arial"/>
              </a:rPr>
              <a:t>Employees  </a:t>
            </a:r>
          </a:p>
          <a:p>
            <a:pPr>
              <a:defRPr sz="1000" b="0" i="0" u="none" strike="noStrike" baseline="0">
                <a:solidFill>
                  <a:srgbClr val="000000"/>
                </a:solidFill>
                <a:latin typeface="Calibri"/>
                <a:ea typeface="Calibri"/>
                <a:cs typeface="Calibri"/>
              </a:defRPr>
            </a:pPr>
            <a:r>
              <a:rPr lang="en-US" sz="1050" b="1" i="0" u="none" strike="noStrike" baseline="0" dirty="0" smtClean="0">
                <a:solidFill>
                  <a:srgbClr val="000000"/>
                </a:solidFill>
                <a:latin typeface="Arial"/>
                <a:cs typeface="Arial"/>
              </a:rPr>
              <a:t>by Years of Service</a:t>
            </a:r>
            <a:endParaRPr lang="en-US" sz="1050" b="1" i="0" u="none" strike="noStrike" baseline="0" dirty="0">
              <a:solidFill>
                <a:srgbClr val="000000"/>
              </a:solidFill>
              <a:latin typeface="Arial"/>
              <a:cs typeface="Arial"/>
            </a:endParaRPr>
          </a:p>
        </c:rich>
      </c:tx>
      <c:layout>
        <c:manualLayout>
          <c:xMode val="edge"/>
          <c:yMode val="edge"/>
          <c:x val="0.12084951527338247"/>
          <c:y val="3.71541268607316E-2"/>
        </c:manualLayout>
      </c:layout>
      <c:overlay val="0"/>
      <c:spPr>
        <a:noFill/>
        <a:ln w="25400">
          <a:noFill/>
        </a:ln>
      </c:spPr>
    </c:title>
    <c:autoTitleDeleted val="0"/>
    <c:plotArea>
      <c:layout>
        <c:manualLayout>
          <c:layoutTarget val="inner"/>
          <c:xMode val="edge"/>
          <c:yMode val="edge"/>
          <c:x val="0.28349282296650719"/>
          <c:y val="0.24618320610687022"/>
          <c:w val="0.43062200956937802"/>
          <c:h val="0.68702290076335881"/>
        </c:manualLayout>
      </c:layout>
      <c:pieChart>
        <c:varyColors val="1"/>
        <c:ser>
          <c:idx val="1"/>
          <c:order val="0"/>
          <c:tx>
            <c:v>Number of Employees</c:v>
          </c:tx>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Lbls>
            <c:dLbl>
              <c:idx val="0"/>
              <c:layout>
                <c:manualLayout>
                  <c:x val="0.1006008141197919"/>
                  <c:y val="-4.3894551421990023E-2"/>
                </c:manualLayout>
              </c:layout>
              <c:tx>
                <c:rich>
                  <a:bodyPr/>
                  <a:lstStyle/>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0-1 </a:t>
                    </a:r>
                    <a:r>
                      <a:rPr lang="en-US" sz="950" b="0" i="0" u="none" strike="noStrike" baseline="0" dirty="0" smtClean="0">
                        <a:solidFill>
                          <a:srgbClr val="000000"/>
                        </a:solidFill>
                        <a:latin typeface="Calibri"/>
                      </a:rPr>
                      <a:t>yrs </a:t>
                    </a:r>
                    <a:endParaRPr lang="en-US" sz="950" b="0" i="0" u="none" strike="noStrike" baseline="0" dirty="0">
                      <a:solidFill>
                        <a:srgbClr val="000000"/>
                      </a:solidFill>
                      <a:latin typeface="Calibri"/>
                    </a:endParaRP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3060 employees </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 7%</a:t>
                    </a:r>
                    <a:endParaRPr lang="en-US" sz="1000" b="0" i="0" u="none" strike="noStrike" baseline="0" dirty="0">
                      <a:solidFill>
                        <a:srgbClr val="000000"/>
                      </a:solidFill>
                      <a:latin typeface="Calibri"/>
                    </a:endParaRPr>
                  </a:p>
                </c:rich>
              </c:tx>
              <c:spPr>
                <a:noFill/>
                <a:ln w="25400">
                  <a:noFill/>
                </a:ln>
              </c:spPr>
              <c:dLblPos val="bestFit"/>
              <c:showLegendKey val="0"/>
              <c:showVal val="0"/>
              <c:showCatName val="0"/>
              <c:showSerName val="0"/>
              <c:showPercent val="0"/>
              <c:showBubbleSize val="0"/>
            </c:dLbl>
            <c:dLbl>
              <c:idx val="1"/>
              <c:layout>
                <c:manualLayout>
                  <c:x val="3.207482056299055E-3"/>
                  <c:y val="4.9070073790791702E-2"/>
                </c:manualLayout>
              </c:layout>
              <c:tx>
                <c:rich>
                  <a:bodyPr/>
                  <a:lstStyle/>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1 to 5 yrs</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 8686 employees </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19%</a:t>
                    </a:r>
                    <a:endParaRPr lang="en-US" sz="1000" b="0" i="0" u="none" strike="noStrike" baseline="0" dirty="0">
                      <a:solidFill>
                        <a:srgbClr val="000000"/>
                      </a:solidFill>
                      <a:latin typeface="Calibri"/>
                    </a:endParaRPr>
                  </a:p>
                </c:rich>
              </c:tx>
              <c:spPr>
                <a:noFill/>
                <a:ln w="25400">
                  <a:noFill/>
                </a:ln>
              </c:spPr>
              <c:dLblPos val="bestFit"/>
              <c:showLegendKey val="0"/>
              <c:showVal val="0"/>
              <c:showCatName val="0"/>
              <c:showSerName val="0"/>
              <c:showPercent val="0"/>
              <c:showBubbleSize val="0"/>
            </c:dLbl>
            <c:dLbl>
              <c:idx val="2"/>
              <c:layout>
                <c:manualLayout>
                  <c:x val="2.1826080123218131E-2"/>
                  <c:y val="-7.511981652389052E-2"/>
                </c:manualLayout>
              </c:layout>
              <c:tx>
                <c:rich>
                  <a:bodyPr/>
                  <a:lstStyle/>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6 to 10 yrs </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7,964 employees </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18%</a:t>
                    </a:r>
                    <a:endParaRPr lang="en-US" sz="1000" b="0" i="0" u="none" strike="noStrike" baseline="0" dirty="0">
                      <a:solidFill>
                        <a:srgbClr val="000000"/>
                      </a:solidFill>
                      <a:latin typeface="Calibri"/>
                    </a:endParaRPr>
                  </a:p>
                </c:rich>
              </c:tx>
              <c:spPr>
                <a:noFill/>
                <a:ln w="25400">
                  <a:noFill/>
                </a:ln>
              </c:spPr>
              <c:dLblPos val="bestFit"/>
              <c:showLegendKey val="0"/>
              <c:showVal val="0"/>
              <c:showCatName val="0"/>
              <c:showSerName val="0"/>
              <c:showPercent val="0"/>
              <c:showBubbleSize val="0"/>
            </c:dLbl>
            <c:dLbl>
              <c:idx val="3"/>
              <c:layout>
                <c:manualLayout>
                  <c:x val="-0.12945409967466642"/>
                  <c:y val="-2.3739479983740084E-3"/>
                </c:manualLayout>
              </c:layout>
              <c:tx>
                <c:rich>
                  <a:bodyPr/>
                  <a:lstStyle/>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11 to 15 yrs</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 6633 employees</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15%</a:t>
                    </a:r>
                    <a:endParaRPr lang="en-US" sz="1000" b="0" i="0" u="none" strike="noStrike" baseline="0" dirty="0">
                      <a:solidFill>
                        <a:srgbClr val="000000"/>
                      </a:solidFill>
                      <a:latin typeface="Calibri"/>
                    </a:endParaRPr>
                  </a:p>
                </c:rich>
              </c:tx>
              <c:spPr>
                <a:noFill/>
                <a:ln w="25400">
                  <a:noFill/>
                </a:ln>
              </c:spPr>
              <c:dLblPos val="bestFit"/>
              <c:showLegendKey val="0"/>
              <c:showVal val="0"/>
              <c:showCatName val="0"/>
              <c:showSerName val="0"/>
              <c:showPercent val="0"/>
              <c:showBubbleSize val="0"/>
            </c:dLbl>
            <c:dLbl>
              <c:idx val="4"/>
              <c:layout>
                <c:manualLayout>
                  <c:x val="-1.4381682386203536E-2"/>
                  <c:y val="-6.4027643874299739E-2"/>
                </c:manualLayout>
              </c:layout>
              <c:tx>
                <c:rich>
                  <a:bodyPr/>
                  <a:lstStyle/>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16 to 20 yrs</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4337 employees</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10%</a:t>
                    </a:r>
                    <a:endParaRPr lang="en-US" sz="1000" b="0" i="0" u="none" strike="noStrike" baseline="0" dirty="0">
                      <a:solidFill>
                        <a:srgbClr val="000000"/>
                      </a:solidFill>
                      <a:latin typeface="Calibri"/>
                    </a:endParaRPr>
                  </a:p>
                </c:rich>
              </c:tx>
              <c:spPr>
                <a:noFill/>
                <a:ln w="25400">
                  <a:noFill/>
                </a:ln>
              </c:spPr>
              <c:dLblPos val="bestFit"/>
              <c:showLegendKey val="0"/>
              <c:showVal val="0"/>
              <c:showCatName val="0"/>
              <c:showSerName val="0"/>
              <c:showPercent val="0"/>
              <c:showBubbleSize val="0"/>
            </c:dLbl>
            <c:dLbl>
              <c:idx val="5"/>
              <c:layout>
                <c:manualLayout>
                  <c:x val="8.0810767170388389E-4"/>
                  <c:y val="-1.1578343885537615E-2"/>
                </c:manualLayout>
              </c:layout>
              <c:tx>
                <c:rich>
                  <a:bodyPr/>
                  <a:lstStyle/>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21 to 30 yrs </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9,933 employees</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22%</a:t>
                    </a:r>
                    <a:endParaRPr lang="en-US" sz="1000" b="0" i="0" u="none" strike="noStrike" baseline="0" dirty="0">
                      <a:solidFill>
                        <a:srgbClr val="000000"/>
                      </a:solidFill>
                      <a:latin typeface="Calibri"/>
                    </a:endParaRPr>
                  </a:p>
                </c:rich>
              </c:tx>
              <c:spPr>
                <a:noFill/>
                <a:ln w="25400">
                  <a:noFill/>
                </a:ln>
              </c:spPr>
              <c:dLblPos val="bestFit"/>
              <c:showLegendKey val="0"/>
              <c:showVal val="0"/>
              <c:showCatName val="0"/>
              <c:showSerName val="0"/>
              <c:showPercent val="0"/>
              <c:showBubbleSize val="0"/>
            </c:dLbl>
            <c:dLbl>
              <c:idx val="6"/>
              <c:layout>
                <c:manualLayout>
                  <c:x val="-9.9735379880892511E-2"/>
                  <c:y val="0.10960568864223423"/>
                </c:manualLayout>
              </c:layout>
              <c:tx>
                <c:rich>
                  <a:bodyPr/>
                  <a:lstStyle/>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31-40 yrs </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3937 employees</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9%</a:t>
                    </a:r>
                    <a:endParaRPr lang="en-US" sz="1000" b="0" i="0" u="none" strike="noStrike" baseline="0" dirty="0">
                      <a:solidFill>
                        <a:srgbClr val="000000"/>
                      </a:solidFill>
                      <a:latin typeface="Calibri"/>
                    </a:endParaRPr>
                  </a:p>
                </c:rich>
              </c:tx>
              <c:spPr>
                <a:noFill/>
                <a:ln w="25400">
                  <a:noFill/>
                </a:ln>
              </c:spPr>
              <c:dLblPos val="bestFit"/>
              <c:showLegendKey val="0"/>
              <c:showVal val="0"/>
              <c:showCatName val="0"/>
              <c:showSerName val="0"/>
              <c:showPercent val="0"/>
              <c:showBubbleSize val="0"/>
            </c:dLbl>
            <c:dLbl>
              <c:idx val="7"/>
              <c:layout>
                <c:manualLayout>
                  <c:x val="-0.16356740087826782"/>
                  <c:y val="2.798735256417299E-3"/>
                </c:manualLayout>
              </c:layout>
              <c:tx>
                <c:rich>
                  <a:bodyPr/>
                  <a:lstStyle/>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41-49 yrs</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 240 employees</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 0%</a:t>
                    </a:r>
                    <a:endParaRPr lang="en-US" sz="1000" b="0" i="0" u="none" strike="noStrike" baseline="0" dirty="0">
                      <a:solidFill>
                        <a:srgbClr val="000000"/>
                      </a:solidFill>
                      <a:latin typeface="Calibri"/>
                    </a:endParaRPr>
                  </a:p>
                </c:rich>
              </c:tx>
              <c:spPr>
                <a:noFill/>
                <a:ln w="25400">
                  <a:noFill/>
                </a:ln>
              </c:spPr>
              <c:dLblPos val="bestFit"/>
              <c:showLegendKey val="0"/>
              <c:showVal val="0"/>
              <c:showCatName val="0"/>
              <c:showSerName val="0"/>
              <c:showPercent val="0"/>
              <c:showBubbleSize val="0"/>
            </c:dLbl>
            <c:dLbl>
              <c:idx val="8"/>
              <c:layout>
                <c:manualLayout>
                  <c:x val="-1.538340641551543E-3"/>
                  <c:y val="-1.8349016124418482E-2"/>
                </c:manualLayout>
              </c:layout>
              <c:tx>
                <c:rich>
                  <a:bodyPr/>
                  <a:lstStyle/>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50-67 yrs</a:t>
                    </a:r>
                  </a:p>
                  <a:p>
                    <a:pPr>
                      <a:defRPr sz="950" b="0" i="0" u="none" strike="noStrike" baseline="0">
                        <a:solidFill>
                          <a:srgbClr val="000000"/>
                        </a:solidFill>
                        <a:latin typeface="Calibri"/>
                        <a:ea typeface="Calibri"/>
                        <a:cs typeface="Calibri"/>
                      </a:defRPr>
                    </a:pPr>
                    <a:r>
                      <a:rPr lang="en-US" sz="950" b="0" i="0" u="none" strike="noStrike" baseline="0" dirty="0">
                        <a:solidFill>
                          <a:srgbClr val="000000"/>
                        </a:solidFill>
                        <a:latin typeface="Calibri"/>
                      </a:rPr>
                      <a:t>18 employees  0%</a:t>
                    </a:r>
                    <a:endParaRPr lang="en-US" sz="1000" b="0" i="0" u="none" strike="noStrike" baseline="0" dirty="0">
                      <a:solidFill>
                        <a:srgbClr val="000000"/>
                      </a:solidFill>
                      <a:latin typeface="Calibri"/>
                    </a:endParaRPr>
                  </a:p>
                </c:rich>
              </c:tx>
              <c:spPr>
                <a:noFill/>
                <a:ln w="25400">
                  <a:noFill/>
                </a:ln>
              </c:spPr>
              <c:dLblPos val="bestFit"/>
              <c:showLegendKey val="0"/>
              <c:showVal val="0"/>
              <c:showCatName val="0"/>
              <c:showSerName val="0"/>
              <c:showPercent val="0"/>
              <c:showBubbleSize val="0"/>
            </c:dLbl>
            <c:spPr>
              <a:noFill/>
              <a:ln w="25400">
                <a:noFill/>
              </a:ln>
            </c:spPr>
            <c:txPr>
              <a:bodyPr/>
              <a:lstStyle/>
              <a:p>
                <a:pPr>
                  <a:defRPr sz="950"/>
                </a:pPr>
                <a:endParaRPr lang="en-US"/>
              </a:p>
            </c:txPr>
            <c:dLblPos val="bestFit"/>
            <c:showLegendKey val="0"/>
            <c:showVal val="1"/>
            <c:showCatName val="1"/>
            <c:showSerName val="0"/>
            <c:showPercent val="1"/>
            <c:showBubbleSize val="0"/>
            <c:showLeaderLines val="1"/>
          </c:dLbls>
          <c:cat>
            <c:strRef>
              <c:f>'C:\DOCUME~1\NWADZI~1\LOCALS~1\Temp\[Xl0000259.xls]Annual Reports'!$A$46:$A$54</c:f>
              <c:strCache>
                <c:ptCount val="9"/>
                <c:pt idx="0">
                  <c:v>0-1 yrs</c:v>
                </c:pt>
                <c:pt idx="1">
                  <c:v>1 to 5 yrs</c:v>
                </c:pt>
                <c:pt idx="2">
                  <c:v>6 to 10 yrs</c:v>
                </c:pt>
                <c:pt idx="3">
                  <c:v>11 to 15 yrs</c:v>
                </c:pt>
                <c:pt idx="4">
                  <c:v>16-20 yrs</c:v>
                </c:pt>
                <c:pt idx="5">
                  <c:v>21-30 yrs</c:v>
                </c:pt>
                <c:pt idx="6">
                  <c:v>31-40 yrs</c:v>
                </c:pt>
                <c:pt idx="7">
                  <c:v>41-49 yrs</c:v>
                </c:pt>
                <c:pt idx="8">
                  <c:v>50-67 yrs</c:v>
                </c:pt>
              </c:strCache>
            </c:strRef>
          </c:cat>
          <c:val>
            <c:numRef>
              <c:f>'C:\DOCUME~1\NWADZI~1\LOCALS~1\Temp\[Xl0000259.xls]Annual Reports'!$B$46:$B$54</c:f>
              <c:numCache>
                <c:formatCode>General</c:formatCode>
                <c:ptCount val="9"/>
                <c:pt idx="0">
                  <c:v>3060</c:v>
                </c:pt>
                <c:pt idx="1">
                  <c:v>8686</c:v>
                </c:pt>
                <c:pt idx="2">
                  <c:v>7964</c:v>
                </c:pt>
                <c:pt idx="3">
                  <c:v>6633</c:v>
                </c:pt>
                <c:pt idx="4">
                  <c:v>4337</c:v>
                </c:pt>
                <c:pt idx="5">
                  <c:v>9933</c:v>
                </c:pt>
                <c:pt idx="6">
                  <c:v>3937</c:v>
                </c:pt>
                <c:pt idx="7">
                  <c:v>240</c:v>
                </c:pt>
                <c:pt idx="8">
                  <c:v>18</c:v>
                </c:pt>
              </c:numCache>
            </c:numRef>
          </c:val>
        </c:ser>
        <c:ser>
          <c:idx val="0"/>
          <c:order val="1"/>
          <c:tx>
            <c:v>% of Employees</c:v>
          </c:tx>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Lbls>
            <c:spPr>
              <a:noFill/>
              <a:ln w="25400">
                <a:noFill/>
              </a:ln>
            </c:spPr>
            <c:showLegendKey val="0"/>
            <c:showVal val="0"/>
            <c:showCatName val="0"/>
            <c:showSerName val="0"/>
            <c:showPercent val="1"/>
            <c:showBubbleSize val="0"/>
            <c:showLeaderLines val="1"/>
          </c:dLbls>
          <c:cat>
            <c:strRef>
              <c:f>'C:\DOCUME~1\NWADZI~1\LOCALS~1\Temp\[Xl0000259.xls]Annual Reports'!$A$46:$A$54</c:f>
              <c:strCache>
                <c:ptCount val="9"/>
                <c:pt idx="0">
                  <c:v>0-1 yrs</c:v>
                </c:pt>
                <c:pt idx="1">
                  <c:v>1 to 5 yrs</c:v>
                </c:pt>
                <c:pt idx="2">
                  <c:v>6 to 10 yrs</c:v>
                </c:pt>
                <c:pt idx="3">
                  <c:v>11 to 15 yrs</c:v>
                </c:pt>
                <c:pt idx="4">
                  <c:v>16-20 yrs</c:v>
                </c:pt>
                <c:pt idx="5">
                  <c:v>21-30 yrs</c:v>
                </c:pt>
                <c:pt idx="6">
                  <c:v>31-40 yrs</c:v>
                </c:pt>
                <c:pt idx="7">
                  <c:v>41-49 yrs</c:v>
                </c:pt>
                <c:pt idx="8">
                  <c:v>50-67 yrs</c:v>
                </c:pt>
              </c:strCache>
            </c:strRef>
          </c:cat>
          <c:val>
            <c:numRef>
              <c:f>'C:\DOCUME~1\NWADZI~1\LOCALS~1\Temp\[Xl0000259.xls]Annual Reports'!$C$46:$C$54</c:f>
              <c:numCache>
                <c:formatCode>General</c:formatCode>
                <c:ptCount val="9"/>
                <c:pt idx="0">
                  <c:v>6.8000000000000005E-2</c:v>
                </c:pt>
                <c:pt idx="1">
                  <c:v>0.19400000000000001</c:v>
                </c:pt>
                <c:pt idx="2">
                  <c:v>0.17773611855025889</c:v>
                </c:pt>
                <c:pt idx="3">
                  <c:v>0.14803160149973218</c:v>
                </c:pt>
                <c:pt idx="4">
                  <c:v>9.67907516514908E-2</c:v>
                </c:pt>
                <c:pt idx="5">
                  <c:v>0.22167916443492233</c:v>
                </c:pt>
                <c:pt idx="6">
                  <c:v>8.7863774326013208E-2</c:v>
                </c:pt>
                <c:pt idx="7">
                  <c:v>5.3561863952865559E-3</c:v>
                </c:pt>
                <c:pt idx="8">
                  <c:v>4.0171397964649169E-4</c:v>
                </c:pt>
              </c:numCache>
            </c:numRef>
          </c:val>
        </c:ser>
        <c:dLbls>
          <c:showLegendKey val="0"/>
          <c:showVal val="0"/>
          <c:showCatName val="0"/>
          <c:showSerName val="0"/>
          <c:showPercent val="1"/>
          <c:showBubbleSize val="0"/>
          <c:showLeaderLines val="1"/>
        </c:dLbls>
        <c:firstSliceAng val="0"/>
      </c:pieChart>
      <c:spPr>
        <a:noFill/>
        <a:ln w="25400">
          <a:noFill/>
        </a:ln>
      </c:spPr>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Pt>
            <c:idx val="0"/>
            <c:bubble3D val="0"/>
            <c:explosion val="7"/>
          </c:dPt>
          <c:dPt>
            <c:idx val="1"/>
            <c:bubble3D val="0"/>
            <c:explosion val="15"/>
          </c:dPt>
          <c:cat>
            <c:strRef>
              <c:f>Sheet1!$B$5:$D$5</c:f>
              <c:strCache>
                <c:ptCount val="3"/>
                <c:pt idx="0">
                  <c:v>over 50</c:v>
                </c:pt>
                <c:pt idx="1">
                  <c:v>30-50</c:v>
                </c:pt>
                <c:pt idx="2">
                  <c:v>under 30</c:v>
                </c:pt>
              </c:strCache>
            </c:strRef>
          </c:cat>
          <c:val>
            <c:numRef>
              <c:f>Sheet1!$B$6:$D$6</c:f>
              <c:numCache>
                <c:formatCode>General</c:formatCode>
                <c:ptCount val="3"/>
                <c:pt idx="0">
                  <c:v>852</c:v>
                </c:pt>
                <c:pt idx="1">
                  <c:v>678</c:v>
                </c:pt>
                <c:pt idx="2">
                  <c:v>32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04271653543306"/>
          <c:y val="0.32695137066200058"/>
          <c:w val="0.20179505686789151"/>
          <c:h val="0.31831911636045496"/>
        </c:manualLayout>
      </c:layout>
      <c:overlay val="0"/>
    </c:legend>
    <c:plotVisOnly val="1"/>
    <c:dispBlanksAs val="gap"/>
    <c:showDLblsOverMax val="0"/>
  </c:chart>
  <c:txPr>
    <a:bodyPr/>
    <a:lstStyle/>
    <a:p>
      <a:pPr>
        <a:defRPr sz="1200" baseline="0"/>
      </a:pPr>
      <a:endParaRPr lang="en-US"/>
    </a:p>
  </c:txPr>
  <c:externalData r:id="rId2">
    <c:autoUpdate val="0"/>
  </c:externalData>
</c:chartSpace>
</file>

<file path=ppt/handoutMasters/_rels/handoutMaster1.xml.rels><?xml version="1.0" encoding="UTF-8"?>

<Relationships xmlns="http://schemas.openxmlformats.org/package/2006/relationships">
  <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432DCB0A-3D14-4DBE-86AA-C16AFAE3C5E9}" type="datetimeFigureOut">
              <a:rPr lang="en-US" smtClean="0"/>
              <a:pPr/>
              <a:t>2/27/2014</a:t>
            </a:fld>
            <a:endParaRPr lang="en-US" dirty="0"/>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71F4A871-DB88-4CA1-AB6D-28FCFB430248}" type="slidenum">
              <a:rPr lang="en-US" smtClean="0"/>
              <a:pPr/>
              <a:t>‹#›</a:t>
            </a:fld>
            <a:endParaRPr lang="en-US" dirty="0"/>
          </a:p>
        </p:txBody>
      </p:sp>
    </p:spTree>
    <p:extLst>
      <p:ext uri="{BB962C8B-B14F-4D97-AF65-F5344CB8AC3E}">
        <p14:creationId xmlns:p14="http://schemas.microsoft.com/office/powerpoint/2010/main" val="2329695486"/>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1440" tIns="45720" rIns="91440" bIns="45720" rtlCol="0"/>
          <a:lstStyle>
            <a:lvl1pPr algn="r">
              <a:defRPr sz="1200"/>
            </a:lvl1pPr>
          </a:lstStyle>
          <a:p>
            <a:fld id="{B219F142-A91D-4665-B5E2-7CF16885A73A}" type="datetimeFigureOut">
              <a:rPr lang="en-US" smtClean="0"/>
              <a:pPr/>
              <a:t>2/27/2014</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1440" tIns="45720" rIns="91440" bIns="45720" rtlCol="0" anchor="b"/>
          <a:lstStyle>
            <a:lvl1pPr algn="r">
              <a:defRPr sz="1200"/>
            </a:lvl1pPr>
          </a:lstStyle>
          <a:p>
            <a:fld id="{DDDCD900-3F0F-42A4-9796-E299F5031659}" type="slidenum">
              <a:rPr lang="en-US" smtClean="0"/>
              <a:pPr/>
              <a:t>‹#›</a:t>
            </a:fld>
            <a:endParaRPr lang="en-US" dirty="0"/>
          </a:p>
        </p:txBody>
      </p:sp>
    </p:spTree>
    <p:extLst>
      <p:ext uri="{BB962C8B-B14F-4D97-AF65-F5344CB8AC3E}">
        <p14:creationId xmlns:p14="http://schemas.microsoft.com/office/powerpoint/2010/main" val="176273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3.jpeg"/>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5.png"/>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3.jpeg"/>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10" descr="Picture2"/>
          <p:cNvPicPr>
            <a:picLocks noChangeAspect="1" noChangeArrowheads="1"/>
          </p:cNvPicPr>
          <p:nvPr/>
        </p:nvPicPr>
        <p:blipFill>
          <a:blip r:embed="rId2" cstate="print"/>
          <a:srcRect/>
          <a:stretch>
            <a:fillRect/>
          </a:stretch>
        </p:blipFill>
        <p:spPr bwMode="auto">
          <a:xfrm>
            <a:off x="-20636" y="1"/>
            <a:ext cx="9188451" cy="6864350"/>
          </a:xfrm>
          <a:prstGeom prst="rect">
            <a:avLst/>
          </a:prstGeom>
          <a:noFill/>
          <a:ln w="9525">
            <a:noFill/>
            <a:miter lim="800000"/>
            <a:headEnd/>
            <a:tailEnd/>
          </a:ln>
        </p:spPr>
      </p:pic>
      <p:sp>
        <p:nvSpPr>
          <p:cNvPr id="5" name="Rectangle 6"/>
          <p:cNvSpPr>
            <a:spLocks noChangeArrowheads="1"/>
          </p:cNvSpPr>
          <p:nvPr/>
        </p:nvSpPr>
        <p:spPr bwMode="white">
          <a:xfrm>
            <a:off x="152400" y="548640"/>
            <a:ext cx="4495800" cy="1006475"/>
          </a:xfrm>
          <a:prstGeom prst="rect">
            <a:avLst/>
          </a:prstGeom>
          <a:noFill/>
          <a:ln w="9525">
            <a:noFill/>
            <a:miter lim="800000"/>
            <a:headEnd/>
            <a:tailEnd/>
          </a:ln>
          <a:effectLst/>
        </p:spPr>
        <p:txBody>
          <a:bodyPr lIns="91418" tIns="45709" rIns="91418" bIns="45709" anchor="b"/>
          <a:lstStyle/>
          <a:p>
            <a:pPr defTabSz="914186">
              <a:spcAft>
                <a:spcPts val="1200"/>
              </a:spcAft>
              <a:tabLst>
                <a:tab pos="915774" algn="l"/>
              </a:tabLst>
              <a:defRPr/>
            </a:pPr>
            <a:r>
              <a:rPr lang="en-US" altLang="en-US" sz="3200" b="1" dirty="0">
                <a:solidFill>
                  <a:srgbClr val="F8F8F8"/>
                </a:solidFill>
                <a:latin typeface="+mj-lt"/>
                <a:cs typeface="Arial" panose="020B0604020202020204" pitchFamily="34" charset="0"/>
              </a:rPr>
              <a:t>Commonwealth of </a:t>
            </a:r>
            <a:r>
              <a:rPr lang="en-US" altLang="en-US" sz="3200" b="1" dirty="0" smtClean="0">
                <a:solidFill>
                  <a:srgbClr val="F8F8F8"/>
                </a:solidFill>
                <a:latin typeface="+mj-lt"/>
                <a:cs typeface="Arial" panose="020B0604020202020204" pitchFamily="34" charset="0"/>
              </a:rPr>
              <a:t>Massachusetts</a:t>
            </a:r>
            <a:endParaRPr lang="en-US" sz="2800" b="1" dirty="0">
              <a:solidFill>
                <a:srgbClr val="F8F8F8"/>
              </a:solidFill>
              <a:latin typeface="+mj-lt"/>
              <a:cs typeface="Arial" panose="020B0604020202020204" pitchFamily="34" charset="0"/>
            </a:endParaRPr>
          </a:p>
        </p:txBody>
      </p:sp>
      <p:sp>
        <p:nvSpPr>
          <p:cNvPr id="3200003" name="Rectangle 3"/>
          <p:cNvSpPr>
            <a:spLocks noGrp="1" noChangeArrowheads="1"/>
          </p:cNvSpPr>
          <p:nvPr>
            <p:ph type="subTitle" sz="quarter" idx="1"/>
          </p:nvPr>
        </p:nvSpPr>
        <p:spPr>
          <a:xfrm>
            <a:off x="4267200" y="3124201"/>
            <a:ext cx="4667250" cy="2139950"/>
          </a:xfrm>
          <a:prstGeom prst="rect">
            <a:avLst/>
          </a:prstGeom>
        </p:spPr>
        <p:txBody>
          <a:bodyPr lIns="91418" tIns="45709" rIns="91418" bIns="45709"/>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r>
              <a:rPr lang="en-US" smtClean="0"/>
              <a:t>Click to edit Master subtitle style</a:t>
            </a:r>
            <a:endParaRPr lang="en-US"/>
          </a:p>
        </p:txBody>
      </p:sp>
      <p:sp>
        <p:nvSpPr>
          <p:cNvPr id="2" name="TextBox 1"/>
          <p:cNvSpPr txBox="1"/>
          <p:nvPr userDrawn="1"/>
        </p:nvSpPr>
        <p:spPr>
          <a:xfrm>
            <a:off x="169050" y="1524000"/>
            <a:ext cx="3420380" cy="369332"/>
          </a:xfrm>
          <a:prstGeom prst="rect">
            <a:avLst/>
          </a:prstGeom>
          <a:noFill/>
        </p:spPr>
        <p:txBody>
          <a:bodyPr wrap="square" rtlCol="0">
            <a:spAutoFit/>
          </a:bodyPr>
          <a:lstStyle/>
          <a:p>
            <a:pPr defTabSz="914186">
              <a:spcAft>
                <a:spcPts val="1200"/>
              </a:spcAft>
              <a:tabLst>
                <a:tab pos="915774" algn="l"/>
              </a:tabLst>
              <a:defRPr/>
            </a:pPr>
            <a:r>
              <a:rPr lang="en-US" altLang="en-US" dirty="0" smtClean="0">
                <a:solidFill>
                  <a:srgbClr val="F8F8F8"/>
                </a:solidFill>
                <a:latin typeface="+mj-lt"/>
                <a:cs typeface="Segoe UI" pitchFamily="34" charset="0"/>
              </a:rPr>
              <a:t>Human Resources</a:t>
            </a:r>
            <a:r>
              <a:rPr lang="en-US" altLang="en-US" baseline="0" dirty="0" smtClean="0">
                <a:solidFill>
                  <a:srgbClr val="F8F8F8"/>
                </a:solidFill>
                <a:latin typeface="+mj-lt"/>
                <a:cs typeface="Segoe UI" pitchFamily="34" charset="0"/>
              </a:rPr>
              <a:t> Division</a:t>
            </a:r>
            <a:endParaRPr lang="en-US" dirty="0">
              <a:solidFill>
                <a:prstClr val="black"/>
              </a:solidFill>
              <a:latin typeface="+mj-lt"/>
              <a:cs typeface="Arial" charset="0"/>
            </a:endParaRPr>
          </a:p>
        </p:txBody>
      </p:sp>
    </p:spTree>
    <p:extLst>
      <p:ext uri="{BB962C8B-B14F-4D97-AF65-F5344CB8AC3E}">
        <p14:creationId xmlns:p14="http://schemas.microsoft.com/office/powerpoint/2010/main" val="62728055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219200"/>
            <a:ext cx="8153400" cy="5181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983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09538"/>
            <a:ext cx="2038350" cy="6291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9538"/>
            <a:ext cx="5962650" cy="62912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0090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7"/>
          <p:cNvSpPr>
            <a:spLocks noChangeShapeType="1"/>
          </p:cNvSpPr>
          <p:nvPr/>
        </p:nvSpPr>
        <p:spPr bwMode="auto">
          <a:xfrm>
            <a:off x="0" y="747713"/>
            <a:ext cx="91440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smtClean="0">
              <a:solidFill>
                <a:srgbClr val="000000"/>
              </a:solidFill>
              <a:latin typeface="Arial" charset="0"/>
            </a:endParaRPr>
          </a:p>
        </p:txBody>
      </p:sp>
      <p:pic>
        <p:nvPicPr>
          <p:cNvPr id="4" name="Picture 8" descr="The Commonwealth of Massachusetts state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25538"/>
            <a:ext cx="14795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p:nvSpPr>
        <p:spPr bwMode="auto">
          <a:xfrm>
            <a:off x="2065338" y="1165225"/>
            <a:ext cx="14287" cy="4557713"/>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smtClean="0">
              <a:solidFill>
                <a:srgbClr val="000000"/>
              </a:solidFill>
              <a:latin typeface="Arial" charset="0"/>
            </a:endParaRPr>
          </a:p>
        </p:txBody>
      </p:sp>
      <p:sp>
        <p:nvSpPr>
          <p:cNvPr id="6" name="Line 11"/>
          <p:cNvSpPr>
            <a:spLocks noChangeShapeType="1"/>
          </p:cNvSpPr>
          <p:nvPr/>
        </p:nvSpPr>
        <p:spPr bwMode="auto">
          <a:xfrm>
            <a:off x="2443163" y="3752850"/>
            <a:ext cx="5722937" cy="0"/>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smtClean="0">
              <a:solidFill>
                <a:srgbClr val="000000"/>
              </a:solidFill>
              <a:latin typeface="Arial" charset="0"/>
            </a:endParaRPr>
          </a:p>
        </p:txBody>
      </p:sp>
      <p:sp>
        <p:nvSpPr>
          <p:cNvPr id="7" name="Text Box 14"/>
          <p:cNvSpPr txBox="1">
            <a:spLocks noChangeArrowheads="1"/>
          </p:cNvSpPr>
          <p:nvPr/>
        </p:nvSpPr>
        <p:spPr bwMode="auto">
          <a:xfrm>
            <a:off x="2349500" y="3892550"/>
            <a:ext cx="6629400" cy="369888"/>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b="1" dirty="0" smtClean="0">
                <a:solidFill>
                  <a:srgbClr val="000000"/>
                </a:solidFill>
                <a:latin typeface="Verdana" pitchFamily="34" charset="0"/>
              </a:rPr>
              <a:t>Office of Government Innovation Officer</a:t>
            </a:r>
          </a:p>
        </p:txBody>
      </p:sp>
      <p:sp>
        <p:nvSpPr>
          <p:cNvPr id="105478" name="Rectangle 6"/>
          <p:cNvSpPr>
            <a:spLocks noGrp="1" noChangeArrowheads="1"/>
          </p:cNvSpPr>
          <p:nvPr>
            <p:ph type="ctrTitle"/>
          </p:nvPr>
        </p:nvSpPr>
        <p:spPr>
          <a:xfrm>
            <a:off x="2352675" y="1143000"/>
            <a:ext cx="6105525" cy="2457450"/>
          </a:xfrm>
        </p:spPr>
        <p:txBody>
          <a:bodyPr anchor="t"/>
          <a:lstStyle>
            <a:lvl1pPr>
              <a:spcAft>
                <a:spcPct val="25000"/>
              </a:spcAft>
              <a:defRPr/>
            </a:lvl1pPr>
          </a:lstStyle>
          <a:p>
            <a:r>
              <a:rPr lang="en-US"/>
              <a:t>Click to edit Master title style</a:t>
            </a:r>
          </a:p>
        </p:txBody>
      </p:sp>
    </p:spTree>
    <p:extLst>
      <p:ext uri="{BB962C8B-B14F-4D97-AF65-F5344CB8AC3E}">
        <p14:creationId xmlns:p14="http://schemas.microsoft.com/office/powerpoint/2010/main" val="3760987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D2C4B7C9-1599-4B29-B23F-B2EB9E2416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74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AC83E506-E6A0-41EB-A8D9-0BC61C6709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2980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75A1A991-8DBF-4008-A162-52DEE76727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146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4"/>
          <p:cNvSpPr>
            <a:spLocks noGrp="1" noChangeArrowheads="1"/>
          </p:cNvSpPr>
          <p:nvPr>
            <p:ph type="sldNum" sz="quarter" idx="11"/>
          </p:nvPr>
        </p:nvSpPr>
        <p:spPr>
          <a:ln/>
        </p:spPr>
        <p:txBody>
          <a:bodyPr/>
          <a:lstStyle>
            <a:lvl1pPr>
              <a:defRPr/>
            </a:lvl1pPr>
          </a:lstStyle>
          <a:p>
            <a:pPr>
              <a:defRPr/>
            </a:pPr>
            <a:fld id="{242D771B-F252-409A-9BF3-3862B438F3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3128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4"/>
          <p:cNvSpPr>
            <a:spLocks noGrp="1" noChangeArrowheads="1"/>
          </p:cNvSpPr>
          <p:nvPr>
            <p:ph type="sldNum" sz="quarter" idx="11"/>
          </p:nvPr>
        </p:nvSpPr>
        <p:spPr>
          <a:ln/>
        </p:spPr>
        <p:txBody>
          <a:bodyPr/>
          <a:lstStyle>
            <a:lvl1pPr>
              <a:defRPr/>
            </a:lvl1pPr>
          </a:lstStyle>
          <a:p>
            <a:pPr>
              <a:defRPr/>
            </a:pPr>
            <a:fld id="{D8BB7A82-27F8-465C-B5A6-B2535E2F45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3034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4"/>
          <p:cNvSpPr>
            <a:spLocks noGrp="1" noChangeArrowheads="1"/>
          </p:cNvSpPr>
          <p:nvPr>
            <p:ph type="sldNum" sz="quarter" idx="11"/>
          </p:nvPr>
        </p:nvSpPr>
        <p:spPr>
          <a:ln/>
        </p:spPr>
        <p:txBody>
          <a:bodyPr/>
          <a:lstStyle>
            <a:lvl1pPr>
              <a:defRPr/>
            </a:lvl1pPr>
          </a:lstStyle>
          <a:p>
            <a:pPr>
              <a:defRPr/>
            </a:pPr>
            <a:fld id="{B05DAF01-D7C2-4855-90AF-215D1BD193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8499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4EC8E2B7-45CC-4C3E-A470-49FE3736F8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691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9808" y="45720"/>
            <a:ext cx="5564187" cy="762000"/>
          </a:xfrm>
        </p:spPr>
        <p:txBody>
          <a:bodyPr anchor="ct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 y="1219200"/>
            <a:ext cx="8153400" cy="5181600"/>
          </a:xfrm>
          <a:prstGeom prst="rect">
            <a:avLst/>
          </a:prstGeom>
        </p:spPr>
        <p:txBody>
          <a:bodyPr wrap="square"/>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5967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7F6B91D2-DDD2-4EA1-818F-2DDC29C391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375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6EA41D83-1D5D-44FA-97C6-EE532CA122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1556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47625"/>
            <a:ext cx="2105025"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167437"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3E6D2269-C58A-4241-B7F2-981E28435D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0100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600200"/>
            <a:ext cx="411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938588"/>
            <a:ext cx="411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14"/>
          <p:cNvSpPr>
            <a:spLocks noGrp="1" noChangeArrowheads="1"/>
          </p:cNvSpPr>
          <p:nvPr>
            <p:ph type="sldNum" sz="quarter" idx="11"/>
          </p:nvPr>
        </p:nvSpPr>
        <p:spPr>
          <a:ln/>
        </p:spPr>
        <p:txBody>
          <a:bodyPr/>
          <a:lstStyle>
            <a:lvl1pPr>
              <a:defRPr/>
            </a:lvl1pPr>
          </a:lstStyle>
          <a:p>
            <a:pPr>
              <a:defRPr/>
            </a:pPr>
            <a:fld id="{BE5CE99C-B704-455B-A54B-8C79607AAC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3268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382000" cy="4525963"/>
          </a:xfrm>
        </p:spPr>
        <p:txBody>
          <a:bodyPr/>
          <a:lstStyle/>
          <a:p>
            <a:pPr lvl="0"/>
            <a:endParaRPr lang="en-US" noProof="0" dirty="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8E30F870-6A58-4DED-BEA5-083AE7B9A4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7438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BFB0F5E0-A9EE-452E-81FA-8829C1ADF7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7374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10" descr="Picture2"/>
          <p:cNvPicPr>
            <a:picLocks noChangeAspect="1" noChangeArrowheads="1"/>
          </p:cNvPicPr>
          <p:nvPr/>
        </p:nvPicPr>
        <p:blipFill>
          <a:blip r:embed="rId2" cstate="print"/>
          <a:srcRect/>
          <a:stretch>
            <a:fillRect/>
          </a:stretch>
        </p:blipFill>
        <p:spPr bwMode="auto">
          <a:xfrm>
            <a:off x="-20636" y="1"/>
            <a:ext cx="9188451" cy="6864350"/>
          </a:xfrm>
          <a:prstGeom prst="rect">
            <a:avLst/>
          </a:prstGeom>
          <a:noFill/>
          <a:ln w="9525">
            <a:noFill/>
            <a:miter lim="800000"/>
            <a:headEnd/>
            <a:tailEnd/>
          </a:ln>
        </p:spPr>
      </p:pic>
      <p:sp>
        <p:nvSpPr>
          <p:cNvPr id="5" name="Rectangle 6"/>
          <p:cNvSpPr>
            <a:spLocks noChangeArrowheads="1"/>
          </p:cNvSpPr>
          <p:nvPr/>
        </p:nvSpPr>
        <p:spPr bwMode="white">
          <a:xfrm>
            <a:off x="152400" y="548640"/>
            <a:ext cx="4495800" cy="1006475"/>
          </a:xfrm>
          <a:prstGeom prst="rect">
            <a:avLst/>
          </a:prstGeom>
          <a:noFill/>
          <a:ln w="9525">
            <a:noFill/>
            <a:miter lim="800000"/>
            <a:headEnd/>
            <a:tailEnd/>
          </a:ln>
          <a:effectLst/>
        </p:spPr>
        <p:txBody>
          <a:bodyPr lIns="91418" tIns="45709" rIns="91418" bIns="45709" anchor="b"/>
          <a:lstStyle/>
          <a:p>
            <a:pPr defTabSz="914186">
              <a:spcAft>
                <a:spcPts val="1200"/>
              </a:spcAft>
              <a:tabLst>
                <a:tab pos="915774" algn="l"/>
              </a:tabLst>
              <a:defRPr/>
            </a:pPr>
            <a:r>
              <a:rPr lang="en-US" altLang="en-US" sz="3200" b="1" dirty="0">
                <a:solidFill>
                  <a:srgbClr val="F8F8F8"/>
                </a:solidFill>
                <a:cs typeface="Arial" panose="020B0604020202020204" pitchFamily="34" charset="0"/>
              </a:rPr>
              <a:t>Commonwealth of </a:t>
            </a:r>
            <a:r>
              <a:rPr lang="en-US" altLang="en-US" sz="3200" b="1" dirty="0" smtClean="0">
                <a:solidFill>
                  <a:srgbClr val="F8F8F8"/>
                </a:solidFill>
                <a:cs typeface="Arial" panose="020B0604020202020204" pitchFamily="34" charset="0"/>
              </a:rPr>
              <a:t>Massachusetts</a:t>
            </a:r>
            <a:endParaRPr lang="en-US" sz="2800" b="1" dirty="0">
              <a:solidFill>
                <a:srgbClr val="F8F8F8"/>
              </a:solidFill>
              <a:cs typeface="Arial" panose="020B0604020202020204" pitchFamily="34" charset="0"/>
            </a:endParaRPr>
          </a:p>
        </p:txBody>
      </p:sp>
      <p:sp>
        <p:nvSpPr>
          <p:cNvPr id="3200003" name="Rectangle 3"/>
          <p:cNvSpPr>
            <a:spLocks noGrp="1" noChangeArrowheads="1"/>
          </p:cNvSpPr>
          <p:nvPr>
            <p:ph type="subTitle" sz="quarter" idx="1"/>
          </p:nvPr>
        </p:nvSpPr>
        <p:spPr>
          <a:xfrm>
            <a:off x="4267200" y="3124201"/>
            <a:ext cx="4667250" cy="2139950"/>
          </a:xfrm>
          <a:prstGeom prst="rect">
            <a:avLst/>
          </a:prstGeom>
        </p:spPr>
        <p:txBody>
          <a:bodyPr lIns="91418" tIns="45709" rIns="91418" bIns="45709"/>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r>
              <a:rPr lang="en-US" smtClean="0"/>
              <a:t>Click to edit Master subtitle style</a:t>
            </a:r>
            <a:endParaRPr lang="en-US"/>
          </a:p>
        </p:txBody>
      </p:sp>
      <p:sp>
        <p:nvSpPr>
          <p:cNvPr id="2" name="TextBox 1"/>
          <p:cNvSpPr txBox="1"/>
          <p:nvPr userDrawn="1"/>
        </p:nvSpPr>
        <p:spPr>
          <a:xfrm>
            <a:off x="169050" y="1524000"/>
            <a:ext cx="3420380" cy="369332"/>
          </a:xfrm>
          <a:prstGeom prst="rect">
            <a:avLst/>
          </a:prstGeom>
          <a:noFill/>
        </p:spPr>
        <p:txBody>
          <a:bodyPr wrap="square" rtlCol="0">
            <a:spAutoFit/>
          </a:bodyPr>
          <a:lstStyle/>
          <a:p>
            <a:pPr defTabSz="914186">
              <a:spcAft>
                <a:spcPts val="1200"/>
              </a:spcAft>
              <a:tabLst>
                <a:tab pos="915774" algn="l"/>
              </a:tabLst>
              <a:defRPr/>
            </a:pPr>
            <a:r>
              <a:rPr lang="en-US" altLang="en-US" dirty="0" smtClean="0">
                <a:solidFill>
                  <a:srgbClr val="F8F8F8"/>
                </a:solidFill>
                <a:cs typeface="Segoe UI" pitchFamily="34" charset="0"/>
              </a:rPr>
              <a:t>Human Resources Division</a:t>
            </a:r>
            <a:endParaRPr lang="en-US" dirty="0">
              <a:solidFill>
                <a:prstClr val="black"/>
              </a:solidFill>
              <a:cs typeface="Arial" charset="0"/>
            </a:endParaRPr>
          </a:p>
        </p:txBody>
      </p:sp>
    </p:spTree>
    <p:extLst>
      <p:ext uri="{BB962C8B-B14F-4D97-AF65-F5344CB8AC3E}">
        <p14:creationId xmlns:p14="http://schemas.microsoft.com/office/powerpoint/2010/main" val="3356868374"/>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219200"/>
            <a:ext cx="8153400" cy="5181600"/>
          </a:xfrm>
          <a:prstGeom prst="rect">
            <a:avLst/>
          </a:prstGeom>
        </p:spPr>
        <p:txBody>
          <a:bodyPr wrap="square"/>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074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smtClean="0"/>
              <a:t>Click to edit Master text styles</a:t>
            </a:r>
          </a:p>
        </p:txBody>
      </p:sp>
    </p:spTree>
    <p:extLst>
      <p:ext uri="{BB962C8B-B14F-4D97-AF65-F5344CB8AC3E}">
        <p14:creationId xmlns:p14="http://schemas.microsoft.com/office/powerpoint/2010/main" val="4055330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739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smtClean="0"/>
              <a:t>Click to edit Master text styles</a:t>
            </a:r>
          </a:p>
        </p:txBody>
      </p:sp>
    </p:spTree>
    <p:extLst>
      <p:ext uri="{BB962C8B-B14F-4D97-AF65-F5344CB8AC3E}">
        <p14:creationId xmlns:p14="http://schemas.microsoft.com/office/powerpoint/2010/main" val="193999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2000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05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733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a:prstGeom prst="rect">
            <a:avLst/>
          </a:prstGeo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111206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1749363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219200"/>
            <a:ext cx="8153400" cy="5181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4813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09538"/>
            <a:ext cx="2038350" cy="6291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9538"/>
            <a:ext cx="5962650" cy="62912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1917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991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1214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8652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76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a:prstGeom prst="rect">
            <a:avLst/>
          </a:prstGeo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1062551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3040487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13" Type="http://schemas.openxmlformats.org/officeDocument/2006/relationships/tags" Target="../tags/tag1.xml"/>
  <Relationship Id="rId14" Type="http://schemas.openxmlformats.org/officeDocument/2006/relationships/tags" Target="../tags/tag2.xml"/>
  <Relationship Id="rId15" Type="http://schemas.openxmlformats.org/officeDocument/2006/relationships/tags" Target="../tags/tag3.xml"/>
  <Relationship Id="rId16" Type="http://schemas.openxmlformats.org/officeDocument/2006/relationships/image" Target="../media/image1.jpeg"/>
  <Relationship Id="rId17"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theme" Target="../theme/theme2.xml"/>
  <Relationship Id="rId16" Type="http://schemas.openxmlformats.org/officeDocument/2006/relationships/image" Target="../media/image1.jpeg"/>
  <Relationship Id="rId17" Type="http://schemas.openxmlformats.org/officeDocument/2006/relationships/image" Target="../media/image4.png"/>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26.xml"/>
  <Relationship Id="rId10" Type="http://schemas.openxmlformats.org/officeDocument/2006/relationships/slideLayout" Target="../slideLayouts/slideLayout35.xml"/>
  <Relationship Id="rId11" Type="http://schemas.openxmlformats.org/officeDocument/2006/relationships/slideLayout" Target="../slideLayouts/slideLayout36.xml"/>
  <Relationship Id="rId12" Type="http://schemas.openxmlformats.org/officeDocument/2006/relationships/theme" Target="../theme/theme3.xml"/>
  <Relationship Id="rId13" Type="http://schemas.openxmlformats.org/officeDocument/2006/relationships/tags" Target="../tags/tag4.xml"/>
  <Relationship Id="rId14" Type="http://schemas.openxmlformats.org/officeDocument/2006/relationships/tags" Target="../tags/tag5.xml"/>
  <Relationship Id="rId15" Type="http://schemas.openxmlformats.org/officeDocument/2006/relationships/tags" Target="../tags/tag6.xml"/>
  <Relationship Id="rId16" Type="http://schemas.openxmlformats.org/officeDocument/2006/relationships/image" Target="../media/image1.jpeg"/>
  <Relationship Id="rId17" Type="http://schemas.openxmlformats.org/officeDocument/2006/relationships/image" Target="../media/image2.png"/>
  <Relationship Id="rId2" Type="http://schemas.openxmlformats.org/officeDocument/2006/relationships/slideLayout" Target="../slideLayouts/slideLayout27.xml"/>
  <Relationship Id="rId3" Type="http://schemas.openxmlformats.org/officeDocument/2006/relationships/slideLayout" Target="../slideLayouts/slideLayout28.xml"/>
  <Relationship Id="rId4" Type="http://schemas.openxmlformats.org/officeDocument/2006/relationships/slideLayout" Target="../slideLayouts/slideLayout29.xml"/>
  <Relationship Id="rId5" Type="http://schemas.openxmlformats.org/officeDocument/2006/relationships/slideLayout" Target="../slideLayouts/slideLayout30.xml"/>
  <Relationship Id="rId6" Type="http://schemas.openxmlformats.org/officeDocument/2006/relationships/slideLayout" Target="../slideLayouts/slideLayout31.xml"/>
  <Relationship Id="rId7" Type="http://schemas.openxmlformats.org/officeDocument/2006/relationships/slideLayout" Target="../slideLayouts/slideLayout32.xml"/>
  <Relationship Id="rId8" Type="http://schemas.openxmlformats.org/officeDocument/2006/relationships/slideLayout" Target="../slideLayouts/slideLayout33.xml"/>
  <Relationship Id="rId9" Type="http://schemas.openxmlformats.org/officeDocument/2006/relationships/slideLayout" Target="../slideLayouts/slideLayout34.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6" cstate="print"/>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836615" y="109538"/>
            <a:ext cx="5564187" cy="762000"/>
          </a:xfrm>
          <a:prstGeom prst="rect">
            <a:avLst/>
          </a:prstGeom>
          <a:noFill/>
          <a:ln w="9525" algn="ctr">
            <a:noFill/>
            <a:miter lim="800000"/>
            <a:headEnd/>
            <a:tailEnd/>
          </a:ln>
        </p:spPr>
        <p:txBody>
          <a:bodyPr vert="horz" wrap="square" lIns="91418" tIns="45709" rIns="91418" bIns="45709" numCol="1" anchor="b" anchorCtr="0" compatLnSpc="1">
            <a:prstTxWarp prst="textNoShape">
              <a:avLst/>
            </a:prstTxWarp>
          </a:bodyPr>
          <a:lstStyle/>
          <a:p>
            <a:pPr lvl="0"/>
            <a:r>
              <a:rPr lang="en-US" smtClean="0"/>
              <a:t>Click to edit Master title style</a:t>
            </a:r>
          </a:p>
        </p:txBody>
      </p:sp>
      <p:sp>
        <p:nvSpPr>
          <p:cNvPr id="3198981" name="Line 5"/>
          <p:cNvSpPr>
            <a:spLocks noChangeShapeType="1"/>
          </p:cNvSpPr>
          <p:nvPr/>
        </p:nvSpPr>
        <p:spPr bwMode="auto">
          <a:xfrm>
            <a:off x="-17462" y="6856413"/>
            <a:ext cx="9161463" cy="0"/>
          </a:xfrm>
          <a:prstGeom prst="line">
            <a:avLst/>
          </a:prstGeom>
          <a:noFill/>
          <a:ln w="9525">
            <a:solidFill>
              <a:schemeClr val="bg2"/>
            </a:solidFill>
            <a:round/>
            <a:headEnd/>
            <a:tailEnd/>
          </a:ln>
          <a:effectLst/>
        </p:spPr>
        <p:txBody>
          <a:bodyPr lIns="45709" tIns="45709" rIns="45709" bIns="45709" anchor="ctr"/>
          <a:lstStyle/>
          <a:p>
            <a:pPr defTabSz="914186">
              <a:defRPr/>
            </a:pPr>
            <a:endParaRPr lang="en-US" dirty="0">
              <a:solidFill>
                <a:prstClr val="black"/>
              </a:solidFill>
              <a:cs typeface="Arial" charset="0"/>
            </a:endParaRPr>
          </a:p>
        </p:txBody>
      </p:sp>
      <p:pic>
        <p:nvPicPr>
          <p:cNvPr id="1029" name="Picture 6" descr="best ver2b seal"/>
          <p:cNvPicPr>
            <a:picLocks noChangeAspect="1" noChangeArrowheads="1"/>
          </p:cNvPicPr>
          <p:nvPr/>
        </p:nvPicPr>
        <p:blipFill>
          <a:blip r:embed="rId17" cstate="print">
            <a:clrChange>
              <a:clrFrom>
                <a:srgbClr val="003264"/>
              </a:clrFrom>
              <a:clrTo>
                <a:srgbClr val="003264">
                  <a:alpha val="0"/>
                </a:srgbClr>
              </a:clrTo>
            </a:clrChange>
          </a:blip>
          <a:srcRect/>
          <a:stretch>
            <a:fillRect/>
          </a:stretch>
        </p:blipFill>
        <p:spPr bwMode="auto">
          <a:xfrm>
            <a:off x="11115" y="30163"/>
            <a:ext cx="649287" cy="623887"/>
          </a:xfrm>
          <a:prstGeom prst="rect">
            <a:avLst/>
          </a:prstGeom>
          <a:noFill/>
          <a:ln w="9525">
            <a:noFill/>
            <a:miter lim="800000"/>
            <a:headEnd/>
            <a:tailEnd/>
          </a:ln>
        </p:spPr>
      </p:pic>
      <p:sp>
        <p:nvSpPr>
          <p:cNvPr id="3198985" name="Text Box 9"/>
          <p:cNvSpPr txBox="1">
            <a:spLocks noChangeArrowheads="1"/>
          </p:cNvSpPr>
          <p:nvPr/>
        </p:nvSpPr>
        <p:spPr bwMode="auto">
          <a:xfrm>
            <a:off x="8861425" y="6613527"/>
            <a:ext cx="341313" cy="244475"/>
          </a:xfrm>
          <a:prstGeom prst="rect">
            <a:avLst/>
          </a:prstGeom>
          <a:noFill/>
          <a:ln w="9525">
            <a:noFill/>
            <a:miter lim="800000"/>
            <a:headEnd/>
            <a:tailEnd/>
          </a:ln>
          <a:effectLst/>
        </p:spPr>
        <p:txBody>
          <a:bodyPr lIns="45709" tIns="45709" rIns="45709" bIns="45709">
            <a:spAutoFit/>
          </a:bodyPr>
          <a:lstStyle/>
          <a:p>
            <a:pPr defTabSz="914186">
              <a:spcBef>
                <a:spcPct val="50000"/>
              </a:spcBef>
              <a:defRPr/>
            </a:pPr>
            <a:fld id="{1EF5F867-0DEC-46F2-A7AD-07096187625F}" type="slidenum">
              <a:rPr lang="en-US" sz="1000">
                <a:solidFill>
                  <a:srgbClr val="484FAA"/>
                </a:solidFill>
                <a:cs typeface="Arial" charset="0"/>
              </a:rPr>
              <a:pPr defTabSz="914186">
                <a:spcBef>
                  <a:spcPct val="50000"/>
                </a:spcBef>
                <a:defRPr/>
              </a:pPr>
              <a:t>‹#›</a:t>
            </a:fld>
            <a:endParaRPr lang="en-US" sz="1000" dirty="0">
              <a:solidFill>
                <a:srgbClr val="484FAA"/>
              </a:solidFill>
              <a:cs typeface="Arial" charset="0"/>
            </a:endParaRPr>
          </a:p>
        </p:txBody>
      </p:sp>
      <p:sp>
        <p:nvSpPr>
          <p:cNvPr id="1031" name="AcnBodyText_ID_1031"/>
          <p:cNvSpPr>
            <a:spLocks noGrp="1" noChangeArrowheads="1"/>
          </p:cNvSpPr>
          <p:nvPr>
            <p:ph type="body" idx="1"/>
            <p:custDataLst>
              <p:tags r:id="rId13"/>
            </p:custDataLst>
          </p:nvPr>
        </p:nvSpPr>
        <p:spPr bwMode="gray">
          <a:xfrm>
            <a:off x="836615" y="2200276"/>
            <a:ext cx="5564187" cy="335915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AcnSubjectTitle_ID_1032" hidden="1"/>
          <p:cNvSpPr txBox="1">
            <a:spLocks noChangeArrowheads="1"/>
          </p:cNvSpPr>
          <p:nvPr>
            <p:custDataLst>
              <p:tags r:id="rId14"/>
            </p:custDataLst>
          </p:nvPr>
        </p:nvSpPr>
        <p:spPr bwMode="gray">
          <a:xfrm>
            <a:off x="836613" y="1420815"/>
            <a:ext cx="6985000" cy="276999"/>
          </a:xfrm>
          <a:prstGeom prst="rect">
            <a:avLst/>
          </a:prstGeom>
          <a:noFill/>
          <a:ln w="9525" algn="ctr">
            <a:noFill/>
            <a:miter lim="800000"/>
            <a:headEnd/>
            <a:tailEnd/>
          </a:ln>
          <a:effectLst/>
        </p:spPr>
        <p:txBody>
          <a:bodyPr lIns="0" tIns="0" rIns="0" bIns="0">
            <a:spAutoFit/>
          </a:bodyPr>
          <a:lstStyle/>
          <a:p>
            <a:pPr defTabSz="914186">
              <a:buClr>
                <a:prstClr val="black"/>
              </a:buClr>
              <a:buSzPct val="100000"/>
              <a:buFont typeface="Wingdings" pitchFamily="2" charset="2"/>
              <a:buNone/>
              <a:defRPr/>
            </a:pPr>
            <a:r>
              <a:rPr lang="en-US" b="1" dirty="0">
                <a:solidFill>
                  <a:prstClr val="black"/>
                </a:solidFill>
                <a:cs typeface="Arial" charset="0"/>
              </a:rPr>
              <a:t>Subject Title</a:t>
            </a:r>
          </a:p>
        </p:txBody>
      </p:sp>
      <p:sp>
        <p:nvSpPr>
          <p:cNvPr id="1033" name="AcnFootnote_ID_1033" hidden="1"/>
          <p:cNvSpPr txBox="1">
            <a:spLocks noChangeArrowheads="1"/>
          </p:cNvSpPr>
          <p:nvPr>
            <p:custDataLst>
              <p:tags r:id="rId15"/>
            </p:custDataLst>
          </p:nvPr>
        </p:nvSpPr>
        <p:spPr bwMode="gray">
          <a:xfrm>
            <a:off x="836615" y="6251161"/>
            <a:ext cx="5564187" cy="338554"/>
          </a:xfrm>
          <a:prstGeom prst="rect">
            <a:avLst/>
          </a:prstGeom>
          <a:noFill/>
          <a:ln w="9525" algn="ctr">
            <a:noFill/>
            <a:miter lim="800000"/>
            <a:headEnd/>
            <a:tailEnd/>
          </a:ln>
          <a:effectLst/>
        </p:spPr>
        <p:txBody>
          <a:bodyPr lIns="0" tIns="0" rIns="0" bIns="0" anchor="b">
            <a:spAutoFit/>
          </a:bodyPr>
          <a:lstStyle/>
          <a:p>
            <a:pPr marL="538037" indent="-538037" defTabSz="914186">
              <a:buClr>
                <a:prstClr val="black"/>
              </a:buClr>
              <a:buSzPct val="100000"/>
              <a:buFont typeface="Wingdings" pitchFamily="2" charset="2"/>
              <a:buNone/>
              <a:defRPr/>
            </a:pPr>
            <a:r>
              <a:rPr lang="en-US" sz="1000" dirty="0">
                <a:solidFill>
                  <a:prstClr val="black"/>
                </a:solidFill>
                <a:cs typeface="Arial" charset="0"/>
              </a:rPr>
              <a:t>*	Footnote</a:t>
            </a:r>
          </a:p>
          <a:p>
            <a:pPr marL="538037" indent="-538037" defTabSz="914186">
              <a:spcBef>
                <a:spcPct val="20000"/>
              </a:spcBef>
              <a:buClr>
                <a:prstClr val="black"/>
              </a:buClr>
              <a:buSzPct val="100000"/>
              <a:buFont typeface="Wingdings" pitchFamily="2" charset="2"/>
              <a:buNone/>
              <a:defRPr/>
            </a:pPr>
            <a:r>
              <a:rPr lang="en-US" sz="1000" dirty="0">
                <a:solidFill>
                  <a:prstClr val="black"/>
                </a:solidFill>
                <a:cs typeface="Arial" charset="0"/>
              </a:rPr>
              <a:t>Source:	Source</a:t>
            </a:r>
          </a:p>
        </p:txBody>
      </p:sp>
    </p:spTree>
    <p:extLst>
      <p:ext uri="{BB962C8B-B14F-4D97-AF65-F5344CB8AC3E}">
        <p14:creationId xmlns:p14="http://schemas.microsoft.com/office/powerpoint/2010/main" val="105627484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ransition spd="med">
    <p:fade/>
  </p:transition>
  <p:timing>
    <p:tnLst>
      <p:par>
        <p:cTn id="1" dur="indefinite" restart="never" nodeType="tmRoot"/>
      </p:par>
    </p:tnLst>
  </p:timing>
  <p:hf hdr="0" ftr="0" dt="0"/>
  <p:txStyles>
    <p:titleStyle>
      <a:lvl1pPr algn="l" rtl="0" eaLnBrk="1" fontAlgn="base" hangingPunct="1">
        <a:spcBef>
          <a:spcPct val="20000"/>
        </a:spcBef>
        <a:spcAft>
          <a:spcPct val="0"/>
        </a:spcAft>
        <a:tabLst>
          <a:tab pos="915774" algn="l"/>
        </a:tabLst>
        <a:defRPr sz="2400" b="1">
          <a:solidFill>
            <a:schemeClr val="accent1"/>
          </a:solidFill>
          <a:latin typeface="+mj-lt"/>
          <a:ea typeface="+mj-ea"/>
          <a:cs typeface="+mj-cs"/>
        </a:defRPr>
      </a:lvl1pPr>
      <a:lvl2pPr algn="l" rtl="0" eaLnBrk="1" fontAlgn="base" hangingPunct="1">
        <a:spcBef>
          <a:spcPct val="20000"/>
        </a:spcBef>
        <a:spcAft>
          <a:spcPct val="0"/>
        </a:spcAft>
        <a:tabLst>
          <a:tab pos="915774" algn="l"/>
        </a:tabLst>
        <a:defRPr sz="2400" b="1">
          <a:solidFill>
            <a:schemeClr val="accent1"/>
          </a:solidFill>
          <a:latin typeface="Arial" charset="0"/>
        </a:defRPr>
      </a:lvl2pPr>
      <a:lvl3pPr algn="l" rtl="0" eaLnBrk="1" fontAlgn="base" hangingPunct="1">
        <a:spcBef>
          <a:spcPct val="20000"/>
        </a:spcBef>
        <a:spcAft>
          <a:spcPct val="0"/>
        </a:spcAft>
        <a:tabLst>
          <a:tab pos="915774" algn="l"/>
        </a:tabLst>
        <a:defRPr sz="2400" b="1">
          <a:solidFill>
            <a:schemeClr val="accent1"/>
          </a:solidFill>
          <a:latin typeface="Arial" charset="0"/>
        </a:defRPr>
      </a:lvl3pPr>
      <a:lvl4pPr algn="l" rtl="0" eaLnBrk="1" fontAlgn="base" hangingPunct="1">
        <a:spcBef>
          <a:spcPct val="20000"/>
        </a:spcBef>
        <a:spcAft>
          <a:spcPct val="0"/>
        </a:spcAft>
        <a:tabLst>
          <a:tab pos="915774" algn="l"/>
        </a:tabLst>
        <a:defRPr sz="2400" b="1">
          <a:solidFill>
            <a:schemeClr val="accent1"/>
          </a:solidFill>
          <a:latin typeface="Arial" charset="0"/>
        </a:defRPr>
      </a:lvl4pPr>
      <a:lvl5pPr algn="l" rtl="0" eaLnBrk="1" fontAlgn="base" hangingPunct="1">
        <a:spcBef>
          <a:spcPct val="20000"/>
        </a:spcBef>
        <a:spcAft>
          <a:spcPct val="0"/>
        </a:spcAft>
        <a:tabLst>
          <a:tab pos="915774" algn="l"/>
        </a:tabLst>
        <a:defRPr sz="2400" b="1">
          <a:solidFill>
            <a:schemeClr val="accent1"/>
          </a:solidFill>
          <a:latin typeface="Arial" charset="0"/>
        </a:defRPr>
      </a:lvl5pPr>
      <a:lvl6pPr marL="457092" algn="l" rtl="0" eaLnBrk="1" fontAlgn="base" hangingPunct="1">
        <a:spcBef>
          <a:spcPct val="20000"/>
        </a:spcBef>
        <a:spcAft>
          <a:spcPct val="0"/>
        </a:spcAft>
        <a:tabLst>
          <a:tab pos="915774" algn="l"/>
        </a:tabLst>
        <a:defRPr sz="2400" b="1">
          <a:solidFill>
            <a:schemeClr val="accent1"/>
          </a:solidFill>
          <a:latin typeface="Arial" charset="0"/>
        </a:defRPr>
      </a:lvl6pPr>
      <a:lvl7pPr marL="914186" algn="l" rtl="0" eaLnBrk="1" fontAlgn="base" hangingPunct="1">
        <a:spcBef>
          <a:spcPct val="20000"/>
        </a:spcBef>
        <a:spcAft>
          <a:spcPct val="0"/>
        </a:spcAft>
        <a:tabLst>
          <a:tab pos="915774" algn="l"/>
        </a:tabLst>
        <a:defRPr sz="2400" b="1">
          <a:solidFill>
            <a:schemeClr val="accent1"/>
          </a:solidFill>
          <a:latin typeface="Arial" charset="0"/>
        </a:defRPr>
      </a:lvl7pPr>
      <a:lvl8pPr marL="1371279" algn="l" rtl="0" eaLnBrk="1" fontAlgn="base" hangingPunct="1">
        <a:spcBef>
          <a:spcPct val="20000"/>
        </a:spcBef>
        <a:spcAft>
          <a:spcPct val="0"/>
        </a:spcAft>
        <a:tabLst>
          <a:tab pos="915774" algn="l"/>
        </a:tabLst>
        <a:defRPr sz="2400" b="1">
          <a:solidFill>
            <a:schemeClr val="accent1"/>
          </a:solidFill>
          <a:latin typeface="Arial" charset="0"/>
        </a:defRPr>
      </a:lvl8pPr>
      <a:lvl9pPr marL="1828373" algn="l" rtl="0" eaLnBrk="1" fontAlgn="base" hangingPunct="1">
        <a:spcBef>
          <a:spcPct val="20000"/>
        </a:spcBef>
        <a:spcAft>
          <a:spcPct val="0"/>
        </a:spcAft>
        <a:tabLst>
          <a:tab pos="915774" algn="l"/>
        </a:tabLst>
        <a:defRPr sz="2400" b="1">
          <a:solidFill>
            <a:schemeClr val="accent1"/>
          </a:solidFill>
          <a:latin typeface="Arial" charset="0"/>
        </a:defRPr>
      </a:lvl9pPr>
    </p:titleStyle>
    <p:bodyStyle>
      <a:lvl1pPr marL="342820" indent="-342820" algn="l" rtl="0" eaLnBrk="1" fontAlgn="base" hangingPunct="1">
        <a:spcBef>
          <a:spcPct val="20000"/>
        </a:spcBef>
        <a:spcAft>
          <a:spcPct val="0"/>
        </a:spcAft>
        <a:buClr>
          <a:schemeClr val="tx1"/>
        </a:buClr>
        <a:buSzPct val="100000"/>
        <a:buFont typeface="Wingdings" pitchFamily="2" charset="2"/>
        <a:defRPr sz="1400">
          <a:solidFill>
            <a:schemeClr val="tx1"/>
          </a:solidFill>
          <a:latin typeface="+mn-lt"/>
          <a:ea typeface="+mn-ea"/>
          <a:cs typeface="+mn-cs"/>
        </a:defRPr>
      </a:lvl1pPr>
      <a:lvl2pPr marL="177758" indent="-176172" algn="l" rtl="0" eaLnBrk="1" fontAlgn="base" hangingPunct="1">
        <a:spcBef>
          <a:spcPct val="20000"/>
        </a:spcBef>
        <a:spcAft>
          <a:spcPct val="0"/>
        </a:spcAft>
        <a:buClr>
          <a:schemeClr val="tx1"/>
        </a:buClr>
        <a:buSzPct val="100000"/>
        <a:buFont typeface="Wingdings" pitchFamily="2" charset="2"/>
        <a:buChar char="§"/>
        <a:defRPr sz="1400">
          <a:solidFill>
            <a:schemeClr val="tx1"/>
          </a:solidFill>
          <a:latin typeface="+mn-lt"/>
        </a:defRPr>
      </a:lvl2pPr>
      <a:lvl3pPr marL="342820" indent="-163475" algn="l" rtl="0" eaLnBrk="1" fontAlgn="base" hangingPunct="1">
        <a:spcBef>
          <a:spcPct val="20000"/>
        </a:spcBef>
        <a:spcAft>
          <a:spcPct val="0"/>
        </a:spcAft>
        <a:buClr>
          <a:schemeClr val="tx1"/>
        </a:buClr>
        <a:buSzPct val="100000"/>
        <a:buFont typeface="Arial" charset="0"/>
        <a:buChar char="–"/>
        <a:defRPr sz="1400">
          <a:solidFill>
            <a:schemeClr val="tx1"/>
          </a:solidFill>
          <a:latin typeface="+mn-lt"/>
        </a:defRPr>
      </a:lvl3pPr>
      <a:lvl4pPr marL="533275" indent="-188869" algn="l" rtl="0" eaLnBrk="1" fontAlgn="base" hangingPunct="1">
        <a:spcBef>
          <a:spcPct val="20000"/>
        </a:spcBef>
        <a:spcAft>
          <a:spcPct val="0"/>
        </a:spcAft>
        <a:buClr>
          <a:schemeClr val="tx1"/>
        </a:buClr>
        <a:buSzPct val="100000"/>
        <a:buFont typeface="Arial" charset="0"/>
        <a:buChar char="•"/>
        <a:defRPr sz="1400">
          <a:solidFill>
            <a:schemeClr val="tx1"/>
          </a:solidFill>
          <a:latin typeface="+mn-lt"/>
        </a:defRPr>
      </a:lvl4pPr>
      <a:lvl5pPr marL="711034" indent="-176172" algn="l" rtl="0" eaLnBrk="1" fontAlgn="base" hangingPunct="1">
        <a:spcBef>
          <a:spcPct val="20000"/>
        </a:spcBef>
        <a:spcAft>
          <a:spcPct val="0"/>
        </a:spcAft>
        <a:buClr>
          <a:schemeClr val="tx1"/>
        </a:buClr>
        <a:buSzPct val="100000"/>
        <a:buFont typeface="Arial" charset="0"/>
        <a:buChar char="-"/>
        <a:defRPr sz="1400">
          <a:solidFill>
            <a:schemeClr val="tx1"/>
          </a:solidFill>
          <a:latin typeface="+mn-lt"/>
        </a:defRPr>
      </a:lvl5pPr>
      <a:lvl6pPr marL="1790282" indent="-304728"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374" indent="-304728"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4467" indent="-304728"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1562" indent="-304728"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9150350" cy="930275"/>
            <a:chOff x="0" y="0"/>
            <a:chExt cx="9150350" cy="930275"/>
          </a:xfrm>
        </p:grpSpPr>
        <p:pic>
          <p:nvPicPr>
            <p:cNvPr id="1031" name="Picture 2" descr="top blue"/>
            <p:cNvPicPr>
              <a:picLocks noChangeAspect="1" noChangeArrowheads="1"/>
            </p:cNvPicPr>
            <p:nvPr/>
          </p:nvPicPr>
          <p:blipFill>
            <a:blip r:embed="rId16">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6" descr="best ver2b seal"/>
            <p:cNvPicPr>
              <a:picLocks noChangeAspect="1" noChangeArrowheads="1"/>
            </p:cNvPicPr>
            <p:nvPr/>
          </p:nvPicPr>
          <p:blipFill>
            <a:blip r:embed="rId17">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1113" y="30163"/>
              <a:ext cx="6492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5"/>
          <p:cNvSpPr>
            <a:spLocks noGrp="1" noChangeArrowheads="1"/>
          </p:cNvSpPr>
          <p:nvPr>
            <p:ph type="title"/>
          </p:nvPr>
        </p:nvSpPr>
        <p:spPr bwMode="auto">
          <a:xfrm>
            <a:off x="754063" y="190500"/>
            <a:ext cx="72929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1"/>
          <p:cNvSpPr>
            <a:spLocks noGrp="1" noChangeArrowheads="1"/>
          </p:cNvSpPr>
          <p:nvPr>
            <p:ph type="body" idx="1"/>
          </p:nvPr>
        </p:nvSpPr>
        <p:spPr bwMode="auto">
          <a:xfrm>
            <a:off x="457200" y="16002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8" name="Rectangle 12"/>
          <p:cNvSpPr>
            <a:spLocks noGrp="1" noChangeArrowheads="1"/>
          </p:cNvSpPr>
          <p:nvPr>
            <p:ph type="dt" sz="half" idx="2"/>
          </p:nvPr>
        </p:nvSpPr>
        <p:spPr bwMode="auto">
          <a:xfrm>
            <a:off x="0"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mn-lt"/>
                <a:cs typeface="+mn-cs"/>
              </a:defRPr>
            </a:lvl1pPr>
          </a:lstStyle>
          <a:p>
            <a:pPr fontAlgn="base">
              <a:spcBef>
                <a:spcPct val="0"/>
              </a:spcBef>
              <a:spcAft>
                <a:spcPct val="0"/>
              </a:spcAft>
              <a:defRPr/>
            </a:pPr>
            <a:endParaRPr lang="en-US" dirty="0">
              <a:solidFill>
                <a:srgbClr val="000000"/>
              </a:solidFill>
            </a:endParaRPr>
          </a:p>
        </p:txBody>
      </p:sp>
      <p:sp>
        <p:nvSpPr>
          <p:cNvPr id="75790" name="Rectangle 14"/>
          <p:cNvSpPr>
            <a:spLocks noGrp="1" noChangeArrowheads="1"/>
          </p:cNvSpPr>
          <p:nvPr>
            <p:ph type="sldNum" sz="quarter" idx="4"/>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cs typeface="+mn-cs"/>
              </a:defRPr>
            </a:lvl1pPr>
          </a:lstStyle>
          <a:p>
            <a:pPr fontAlgn="base">
              <a:spcBef>
                <a:spcPct val="0"/>
              </a:spcBef>
              <a:spcAft>
                <a:spcPct val="0"/>
              </a:spcAft>
              <a:defRPr/>
            </a:pPr>
            <a:fld id="{FA1AC675-A34E-446F-8DF7-7AEA94656A7E}"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79390881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Verdana" pitchFamily="34" charset="0"/>
          <a:cs typeface="Arial" charset="0"/>
        </a:defRPr>
      </a:lvl2pPr>
      <a:lvl3pPr algn="l" rtl="0" eaLnBrk="0" fontAlgn="base" hangingPunct="0">
        <a:spcBef>
          <a:spcPct val="0"/>
        </a:spcBef>
        <a:spcAft>
          <a:spcPct val="0"/>
        </a:spcAft>
        <a:defRPr sz="2400" b="1">
          <a:solidFill>
            <a:schemeClr val="bg1"/>
          </a:solidFill>
          <a:latin typeface="Verdana" pitchFamily="34" charset="0"/>
          <a:cs typeface="Arial" charset="0"/>
        </a:defRPr>
      </a:lvl3pPr>
      <a:lvl4pPr algn="l" rtl="0" eaLnBrk="0" fontAlgn="base" hangingPunct="0">
        <a:spcBef>
          <a:spcPct val="0"/>
        </a:spcBef>
        <a:spcAft>
          <a:spcPct val="0"/>
        </a:spcAft>
        <a:defRPr sz="2400" b="1">
          <a:solidFill>
            <a:schemeClr val="bg1"/>
          </a:solidFill>
          <a:latin typeface="Verdana" pitchFamily="34" charset="0"/>
          <a:cs typeface="Arial" charset="0"/>
        </a:defRPr>
      </a:lvl4pPr>
      <a:lvl5pPr algn="l" rtl="0" eaLnBrk="0" fontAlgn="base" hangingPunct="0">
        <a:spcBef>
          <a:spcPct val="0"/>
        </a:spcBef>
        <a:spcAft>
          <a:spcPct val="0"/>
        </a:spcAft>
        <a:defRPr sz="2400" b="1">
          <a:solidFill>
            <a:schemeClr val="bg1"/>
          </a:solidFill>
          <a:latin typeface="Verdana" pitchFamily="34" charset="0"/>
          <a:cs typeface="Arial" charset="0"/>
        </a:defRPr>
      </a:lvl5pPr>
      <a:lvl6pPr marL="457200" algn="l" rtl="0" fontAlgn="base">
        <a:spcBef>
          <a:spcPct val="0"/>
        </a:spcBef>
        <a:spcAft>
          <a:spcPct val="0"/>
        </a:spcAft>
        <a:defRPr sz="2400" b="1">
          <a:solidFill>
            <a:srgbClr val="0033CC"/>
          </a:solidFill>
          <a:latin typeface="Verdana" pitchFamily="34" charset="0"/>
          <a:cs typeface="Arial" charset="0"/>
        </a:defRPr>
      </a:lvl6pPr>
      <a:lvl7pPr marL="914400" algn="l" rtl="0" fontAlgn="base">
        <a:spcBef>
          <a:spcPct val="0"/>
        </a:spcBef>
        <a:spcAft>
          <a:spcPct val="0"/>
        </a:spcAft>
        <a:defRPr sz="2400" b="1">
          <a:solidFill>
            <a:srgbClr val="0033CC"/>
          </a:solidFill>
          <a:latin typeface="Verdana" pitchFamily="34" charset="0"/>
          <a:cs typeface="Arial" charset="0"/>
        </a:defRPr>
      </a:lvl7pPr>
      <a:lvl8pPr marL="1371600" algn="l" rtl="0" fontAlgn="base">
        <a:spcBef>
          <a:spcPct val="0"/>
        </a:spcBef>
        <a:spcAft>
          <a:spcPct val="0"/>
        </a:spcAft>
        <a:defRPr sz="2400" b="1">
          <a:solidFill>
            <a:srgbClr val="0033CC"/>
          </a:solidFill>
          <a:latin typeface="Verdana" pitchFamily="34" charset="0"/>
          <a:cs typeface="Arial" charset="0"/>
        </a:defRPr>
      </a:lvl8pPr>
      <a:lvl9pPr marL="1828800" algn="l" rtl="0" fontAlgn="base">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0" fontAlgn="base" hangingPunct="0">
        <a:spcBef>
          <a:spcPct val="100000"/>
        </a:spcBef>
        <a:spcAft>
          <a:spcPct val="0"/>
        </a:spcAft>
        <a:buClr>
          <a:srgbClr val="000099"/>
        </a:buClr>
        <a:buChar char="•"/>
        <a:defRPr sz="2400" b="1">
          <a:solidFill>
            <a:schemeClr val="tx1"/>
          </a:solidFill>
          <a:latin typeface="+mn-lt"/>
          <a:ea typeface="+mn-ea"/>
          <a:cs typeface="+mn-cs"/>
        </a:defRPr>
      </a:lvl1pPr>
      <a:lvl2pPr marL="576263" indent="-233363" algn="l" rtl="0" eaLnBrk="0" fontAlgn="base" hangingPunct="0">
        <a:spcBef>
          <a:spcPct val="20000"/>
        </a:spcBef>
        <a:spcAft>
          <a:spcPct val="0"/>
        </a:spcAft>
        <a:buClr>
          <a:srgbClr val="000099"/>
        </a:buClr>
        <a:buFont typeface="Arial" charset="0"/>
        <a:buChar char="–"/>
        <a:defRPr sz="2000">
          <a:solidFill>
            <a:schemeClr val="tx1"/>
          </a:solidFill>
          <a:latin typeface="+mn-lt"/>
          <a:cs typeface="+mn-cs"/>
        </a:defRPr>
      </a:lvl2pPr>
      <a:lvl3pPr marL="914400" indent="-223838" algn="l" rtl="0" eaLnBrk="0" fontAlgn="base" hangingPunct="0">
        <a:spcBef>
          <a:spcPct val="20000"/>
        </a:spcBef>
        <a:spcAft>
          <a:spcPct val="0"/>
        </a:spcAft>
        <a:buClr>
          <a:srgbClr val="000099"/>
        </a:buClr>
        <a:buChar char="•"/>
        <a:defRPr sz="2000">
          <a:solidFill>
            <a:schemeClr val="tx1"/>
          </a:solidFill>
          <a:latin typeface="+mn-lt"/>
          <a:cs typeface="+mn-cs"/>
        </a:defRPr>
      </a:lvl3pPr>
      <a:lvl4pPr marL="1262063" indent="-233363" algn="l" rtl="0" eaLnBrk="0" fontAlgn="base" hangingPunct="0">
        <a:spcBef>
          <a:spcPct val="20000"/>
        </a:spcBef>
        <a:spcAft>
          <a:spcPct val="0"/>
        </a:spcAft>
        <a:buClr>
          <a:srgbClr val="000099"/>
        </a:buClr>
        <a:buChar char="–"/>
        <a:defRPr sz="2000">
          <a:solidFill>
            <a:schemeClr val="tx1"/>
          </a:solidFill>
          <a:latin typeface="+mn-lt"/>
          <a:cs typeface="+mn-cs"/>
        </a:defRPr>
      </a:lvl4pPr>
      <a:lvl5pPr marL="1600200" indent="-223838" algn="l" rtl="0" eaLnBrk="0" fontAlgn="base" hangingPunct="0">
        <a:spcBef>
          <a:spcPct val="20000"/>
        </a:spcBef>
        <a:spcAft>
          <a:spcPct val="0"/>
        </a:spcAft>
        <a:buClr>
          <a:srgbClr val="000099"/>
        </a:buClr>
        <a:buChar char="»"/>
        <a:defRPr sz="2000">
          <a:solidFill>
            <a:schemeClr val="tx1"/>
          </a:solidFill>
          <a:latin typeface="+mn-lt"/>
          <a:cs typeface="+mn-cs"/>
        </a:defRPr>
      </a:lvl5pPr>
      <a:lvl6pPr marL="2057400" indent="-223838" algn="l" rtl="0" fontAlgn="base">
        <a:spcBef>
          <a:spcPct val="20000"/>
        </a:spcBef>
        <a:spcAft>
          <a:spcPct val="0"/>
        </a:spcAft>
        <a:buClr>
          <a:srgbClr val="0033CC"/>
        </a:buClr>
        <a:buChar char="»"/>
        <a:defRPr sz="2000">
          <a:solidFill>
            <a:schemeClr val="tx1"/>
          </a:solidFill>
          <a:latin typeface="+mn-lt"/>
          <a:cs typeface="+mn-cs"/>
        </a:defRPr>
      </a:lvl6pPr>
      <a:lvl7pPr marL="2514600" indent="-223838" algn="l" rtl="0" fontAlgn="base">
        <a:spcBef>
          <a:spcPct val="20000"/>
        </a:spcBef>
        <a:spcAft>
          <a:spcPct val="0"/>
        </a:spcAft>
        <a:buClr>
          <a:srgbClr val="0033CC"/>
        </a:buClr>
        <a:buChar char="»"/>
        <a:defRPr sz="2000">
          <a:solidFill>
            <a:schemeClr val="tx1"/>
          </a:solidFill>
          <a:latin typeface="+mn-lt"/>
          <a:cs typeface="+mn-cs"/>
        </a:defRPr>
      </a:lvl7pPr>
      <a:lvl8pPr marL="2971800" indent="-223838" algn="l" rtl="0" fontAlgn="base">
        <a:spcBef>
          <a:spcPct val="20000"/>
        </a:spcBef>
        <a:spcAft>
          <a:spcPct val="0"/>
        </a:spcAft>
        <a:buClr>
          <a:srgbClr val="0033CC"/>
        </a:buClr>
        <a:buChar char="»"/>
        <a:defRPr sz="2000">
          <a:solidFill>
            <a:schemeClr val="tx1"/>
          </a:solidFill>
          <a:latin typeface="+mn-lt"/>
          <a:cs typeface="+mn-cs"/>
        </a:defRPr>
      </a:lvl8pPr>
      <a:lvl9pPr marL="3429000" indent="-223838" algn="l" rtl="0" fontAlgn="base">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6" cstate="print"/>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836615" y="109538"/>
            <a:ext cx="5564187" cy="762000"/>
          </a:xfrm>
          <a:prstGeom prst="rect">
            <a:avLst/>
          </a:prstGeom>
          <a:noFill/>
          <a:ln w="9525" algn="ctr">
            <a:noFill/>
            <a:miter lim="800000"/>
            <a:headEnd/>
            <a:tailEnd/>
          </a:ln>
        </p:spPr>
        <p:txBody>
          <a:bodyPr vert="horz" wrap="square" lIns="91418" tIns="45709" rIns="91418" bIns="45709" numCol="1" anchor="b" anchorCtr="0" compatLnSpc="1">
            <a:prstTxWarp prst="textNoShape">
              <a:avLst/>
            </a:prstTxWarp>
          </a:bodyPr>
          <a:lstStyle/>
          <a:p>
            <a:pPr lvl="0"/>
            <a:r>
              <a:rPr lang="en-US" smtClean="0"/>
              <a:t>Click to edit Master title style</a:t>
            </a:r>
          </a:p>
        </p:txBody>
      </p:sp>
      <p:sp>
        <p:nvSpPr>
          <p:cNvPr id="3198981" name="Line 5"/>
          <p:cNvSpPr>
            <a:spLocks noChangeShapeType="1"/>
          </p:cNvSpPr>
          <p:nvPr/>
        </p:nvSpPr>
        <p:spPr bwMode="auto">
          <a:xfrm>
            <a:off x="-17462" y="6856413"/>
            <a:ext cx="9161463" cy="0"/>
          </a:xfrm>
          <a:prstGeom prst="line">
            <a:avLst/>
          </a:prstGeom>
          <a:noFill/>
          <a:ln w="9525">
            <a:solidFill>
              <a:schemeClr val="bg2"/>
            </a:solidFill>
            <a:round/>
            <a:headEnd/>
            <a:tailEnd/>
          </a:ln>
          <a:effectLst/>
        </p:spPr>
        <p:txBody>
          <a:bodyPr lIns="45709" tIns="45709" rIns="45709" bIns="45709" anchor="ctr"/>
          <a:lstStyle/>
          <a:p>
            <a:pPr defTabSz="914186">
              <a:defRPr/>
            </a:pPr>
            <a:endParaRPr lang="en-US" dirty="0">
              <a:solidFill>
                <a:prstClr val="black"/>
              </a:solidFill>
              <a:cs typeface="Arial" charset="0"/>
            </a:endParaRPr>
          </a:p>
        </p:txBody>
      </p:sp>
      <p:pic>
        <p:nvPicPr>
          <p:cNvPr id="1029" name="Picture 6" descr="best ver2b seal"/>
          <p:cNvPicPr>
            <a:picLocks noChangeAspect="1" noChangeArrowheads="1"/>
          </p:cNvPicPr>
          <p:nvPr/>
        </p:nvPicPr>
        <p:blipFill>
          <a:blip r:embed="rId17" cstate="print">
            <a:clrChange>
              <a:clrFrom>
                <a:srgbClr val="003264"/>
              </a:clrFrom>
              <a:clrTo>
                <a:srgbClr val="003264">
                  <a:alpha val="0"/>
                </a:srgbClr>
              </a:clrTo>
            </a:clrChange>
          </a:blip>
          <a:srcRect/>
          <a:stretch>
            <a:fillRect/>
          </a:stretch>
        </p:blipFill>
        <p:spPr bwMode="auto">
          <a:xfrm>
            <a:off x="11115" y="30163"/>
            <a:ext cx="649287" cy="623887"/>
          </a:xfrm>
          <a:prstGeom prst="rect">
            <a:avLst/>
          </a:prstGeom>
          <a:noFill/>
          <a:ln w="9525">
            <a:noFill/>
            <a:miter lim="800000"/>
            <a:headEnd/>
            <a:tailEnd/>
          </a:ln>
        </p:spPr>
      </p:pic>
      <p:sp>
        <p:nvSpPr>
          <p:cNvPr id="3198985" name="Text Box 9"/>
          <p:cNvSpPr txBox="1">
            <a:spLocks noChangeArrowheads="1"/>
          </p:cNvSpPr>
          <p:nvPr/>
        </p:nvSpPr>
        <p:spPr bwMode="auto">
          <a:xfrm>
            <a:off x="8861425" y="6613527"/>
            <a:ext cx="341313" cy="244475"/>
          </a:xfrm>
          <a:prstGeom prst="rect">
            <a:avLst/>
          </a:prstGeom>
          <a:noFill/>
          <a:ln w="9525">
            <a:noFill/>
            <a:miter lim="800000"/>
            <a:headEnd/>
            <a:tailEnd/>
          </a:ln>
          <a:effectLst/>
        </p:spPr>
        <p:txBody>
          <a:bodyPr lIns="45709" tIns="45709" rIns="45709" bIns="45709">
            <a:spAutoFit/>
          </a:bodyPr>
          <a:lstStyle/>
          <a:p>
            <a:pPr defTabSz="914186">
              <a:spcBef>
                <a:spcPct val="50000"/>
              </a:spcBef>
              <a:defRPr/>
            </a:pPr>
            <a:fld id="{1EF5F867-0DEC-46F2-A7AD-07096187625F}" type="slidenum">
              <a:rPr lang="en-US" sz="1000">
                <a:solidFill>
                  <a:srgbClr val="484FAA"/>
                </a:solidFill>
                <a:cs typeface="Arial" charset="0"/>
              </a:rPr>
              <a:pPr defTabSz="914186">
                <a:spcBef>
                  <a:spcPct val="50000"/>
                </a:spcBef>
                <a:defRPr/>
              </a:pPr>
              <a:t>‹#›</a:t>
            </a:fld>
            <a:endParaRPr lang="en-US" sz="1000" dirty="0">
              <a:solidFill>
                <a:srgbClr val="484FAA"/>
              </a:solidFill>
              <a:cs typeface="Arial" charset="0"/>
            </a:endParaRPr>
          </a:p>
        </p:txBody>
      </p:sp>
      <p:sp>
        <p:nvSpPr>
          <p:cNvPr id="1031" name="AcnBodyText_ID_1031"/>
          <p:cNvSpPr>
            <a:spLocks noGrp="1" noChangeArrowheads="1"/>
          </p:cNvSpPr>
          <p:nvPr>
            <p:ph type="body" idx="1"/>
            <p:custDataLst>
              <p:tags r:id="rId13"/>
            </p:custDataLst>
          </p:nvPr>
        </p:nvSpPr>
        <p:spPr bwMode="gray">
          <a:xfrm>
            <a:off x="836615" y="2200276"/>
            <a:ext cx="5564187" cy="335915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AcnSubjectTitle_ID_1032" hidden="1"/>
          <p:cNvSpPr txBox="1">
            <a:spLocks noChangeArrowheads="1"/>
          </p:cNvSpPr>
          <p:nvPr>
            <p:custDataLst>
              <p:tags r:id="rId14"/>
            </p:custDataLst>
          </p:nvPr>
        </p:nvSpPr>
        <p:spPr bwMode="gray">
          <a:xfrm>
            <a:off x="836613" y="1420815"/>
            <a:ext cx="6985000" cy="276999"/>
          </a:xfrm>
          <a:prstGeom prst="rect">
            <a:avLst/>
          </a:prstGeom>
          <a:noFill/>
          <a:ln w="9525" algn="ctr">
            <a:noFill/>
            <a:miter lim="800000"/>
            <a:headEnd/>
            <a:tailEnd/>
          </a:ln>
          <a:effectLst/>
        </p:spPr>
        <p:txBody>
          <a:bodyPr lIns="0" tIns="0" rIns="0" bIns="0">
            <a:spAutoFit/>
          </a:bodyPr>
          <a:lstStyle/>
          <a:p>
            <a:pPr defTabSz="914186">
              <a:buClr>
                <a:prstClr val="black"/>
              </a:buClr>
              <a:buSzPct val="100000"/>
              <a:buFont typeface="Wingdings" pitchFamily="2" charset="2"/>
              <a:buNone/>
              <a:defRPr/>
            </a:pPr>
            <a:r>
              <a:rPr lang="en-US" b="1" dirty="0">
                <a:solidFill>
                  <a:prstClr val="black"/>
                </a:solidFill>
                <a:cs typeface="Arial" charset="0"/>
              </a:rPr>
              <a:t>Subject Title</a:t>
            </a:r>
          </a:p>
        </p:txBody>
      </p:sp>
      <p:sp>
        <p:nvSpPr>
          <p:cNvPr id="1033" name="AcnFootnote_ID_1033" hidden="1"/>
          <p:cNvSpPr txBox="1">
            <a:spLocks noChangeArrowheads="1"/>
          </p:cNvSpPr>
          <p:nvPr>
            <p:custDataLst>
              <p:tags r:id="rId15"/>
            </p:custDataLst>
          </p:nvPr>
        </p:nvSpPr>
        <p:spPr bwMode="gray">
          <a:xfrm>
            <a:off x="836615" y="6251161"/>
            <a:ext cx="5564187" cy="338554"/>
          </a:xfrm>
          <a:prstGeom prst="rect">
            <a:avLst/>
          </a:prstGeom>
          <a:noFill/>
          <a:ln w="9525" algn="ctr">
            <a:noFill/>
            <a:miter lim="800000"/>
            <a:headEnd/>
            <a:tailEnd/>
          </a:ln>
          <a:effectLst/>
        </p:spPr>
        <p:txBody>
          <a:bodyPr lIns="0" tIns="0" rIns="0" bIns="0" anchor="b">
            <a:spAutoFit/>
          </a:bodyPr>
          <a:lstStyle/>
          <a:p>
            <a:pPr marL="538037" indent="-538037" defTabSz="914186">
              <a:buClr>
                <a:prstClr val="black"/>
              </a:buClr>
              <a:buSzPct val="100000"/>
              <a:buFont typeface="Wingdings" pitchFamily="2" charset="2"/>
              <a:buNone/>
              <a:defRPr/>
            </a:pPr>
            <a:r>
              <a:rPr lang="en-US" sz="1000" dirty="0">
                <a:solidFill>
                  <a:prstClr val="black"/>
                </a:solidFill>
                <a:cs typeface="Arial" charset="0"/>
              </a:rPr>
              <a:t>*	Footnote</a:t>
            </a:r>
          </a:p>
          <a:p>
            <a:pPr marL="538037" indent="-538037" defTabSz="914186">
              <a:spcBef>
                <a:spcPct val="20000"/>
              </a:spcBef>
              <a:buClr>
                <a:prstClr val="black"/>
              </a:buClr>
              <a:buSzPct val="100000"/>
              <a:buFont typeface="Wingdings" pitchFamily="2" charset="2"/>
              <a:buNone/>
              <a:defRPr/>
            </a:pPr>
            <a:r>
              <a:rPr lang="en-US" sz="1000" dirty="0">
                <a:solidFill>
                  <a:prstClr val="black"/>
                </a:solidFill>
                <a:cs typeface="Arial" charset="0"/>
              </a:rPr>
              <a:t>Source:	Source</a:t>
            </a:r>
          </a:p>
        </p:txBody>
      </p:sp>
    </p:spTree>
    <p:extLst>
      <p:ext uri="{BB962C8B-B14F-4D97-AF65-F5344CB8AC3E}">
        <p14:creationId xmlns:p14="http://schemas.microsoft.com/office/powerpoint/2010/main" val="314224647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spd="med">
    <p:fade/>
  </p:transition>
  <p:timing>
    <p:tnLst>
      <p:par>
        <p:cTn id="1" dur="indefinite" restart="never" nodeType="tmRoot"/>
      </p:par>
    </p:tnLst>
  </p:timing>
  <p:hf hdr="0" ftr="0" dt="0"/>
  <p:txStyles>
    <p:titleStyle>
      <a:lvl1pPr algn="l" rtl="0" eaLnBrk="1" fontAlgn="base" hangingPunct="1">
        <a:spcBef>
          <a:spcPct val="20000"/>
        </a:spcBef>
        <a:spcAft>
          <a:spcPct val="0"/>
        </a:spcAft>
        <a:tabLst>
          <a:tab pos="915774" algn="l"/>
        </a:tabLst>
        <a:defRPr sz="2400" b="1">
          <a:solidFill>
            <a:schemeClr val="accent1"/>
          </a:solidFill>
          <a:latin typeface="+mj-lt"/>
          <a:ea typeface="+mj-ea"/>
          <a:cs typeface="+mj-cs"/>
        </a:defRPr>
      </a:lvl1pPr>
      <a:lvl2pPr algn="l" rtl="0" eaLnBrk="1" fontAlgn="base" hangingPunct="1">
        <a:spcBef>
          <a:spcPct val="20000"/>
        </a:spcBef>
        <a:spcAft>
          <a:spcPct val="0"/>
        </a:spcAft>
        <a:tabLst>
          <a:tab pos="915774" algn="l"/>
        </a:tabLst>
        <a:defRPr sz="2400" b="1">
          <a:solidFill>
            <a:schemeClr val="accent1"/>
          </a:solidFill>
          <a:latin typeface="Arial" charset="0"/>
        </a:defRPr>
      </a:lvl2pPr>
      <a:lvl3pPr algn="l" rtl="0" eaLnBrk="1" fontAlgn="base" hangingPunct="1">
        <a:spcBef>
          <a:spcPct val="20000"/>
        </a:spcBef>
        <a:spcAft>
          <a:spcPct val="0"/>
        </a:spcAft>
        <a:tabLst>
          <a:tab pos="915774" algn="l"/>
        </a:tabLst>
        <a:defRPr sz="2400" b="1">
          <a:solidFill>
            <a:schemeClr val="accent1"/>
          </a:solidFill>
          <a:latin typeface="Arial" charset="0"/>
        </a:defRPr>
      </a:lvl3pPr>
      <a:lvl4pPr algn="l" rtl="0" eaLnBrk="1" fontAlgn="base" hangingPunct="1">
        <a:spcBef>
          <a:spcPct val="20000"/>
        </a:spcBef>
        <a:spcAft>
          <a:spcPct val="0"/>
        </a:spcAft>
        <a:tabLst>
          <a:tab pos="915774" algn="l"/>
        </a:tabLst>
        <a:defRPr sz="2400" b="1">
          <a:solidFill>
            <a:schemeClr val="accent1"/>
          </a:solidFill>
          <a:latin typeface="Arial" charset="0"/>
        </a:defRPr>
      </a:lvl4pPr>
      <a:lvl5pPr algn="l" rtl="0" eaLnBrk="1" fontAlgn="base" hangingPunct="1">
        <a:spcBef>
          <a:spcPct val="20000"/>
        </a:spcBef>
        <a:spcAft>
          <a:spcPct val="0"/>
        </a:spcAft>
        <a:tabLst>
          <a:tab pos="915774" algn="l"/>
        </a:tabLst>
        <a:defRPr sz="2400" b="1">
          <a:solidFill>
            <a:schemeClr val="accent1"/>
          </a:solidFill>
          <a:latin typeface="Arial" charset="0"/>
        </a:defRPr>
      </a:lvl5pPr>
      <a:lvl6pPr marL="457092" algn="l" rtl="0" eaLnBrk="1" fontAlgn="base" hangingPunct="1">
        <a:spcBef>
          <a:spcPct val="20000"/>
        </a:spcBef>
        <a:spcAft>
          <a:spcPct val="0"/>
        </a:spcAft>
        <a:tabLst>
          <a:tab pos="915774" algn="l"/>
        </a:tabLst>
        <a:defRPr sz="2400" b="1">
          <a:solidFill>
            <a:schemeClr val="accent1"/>
          </a:solidFill>
          <a:latin typeface="Arial" charset="0"/>
        </a:defRPr>
      </a:lvl6pPr>
      <a:lvl7pPr marL="914186" algn="l" rtl="0" eaLnBrk="1" fontAlgn="base" hangingPunct="1">
        <a:spcBef>
          <a:spcPct val="20000"/>
        </a:spcBef>
        <a:spcAft>
          <a:spcPct val="0"/>
        </a:spcAft>
        <a:tabLst>
          <a:tab pos="915774" algn="l"/>
        </a:tabLst>
        <a:defRPr sz="2400" b="1">
          <a:solidFill>
            <a:schemeClr val="accent1"/>
          </a:solidFill>
          <a:latin typeface="Arial" charset="0"/>
        </a:defRPr>
      </a:lvl7pPr>
      <a:lvl8pPr marL="1371279" algn="l" rtl="0" eaLnBrk="1" fontAlgn="base" hangingPunct="1">
        <a:spcBef>
          <a:spcPct val="20000"/>
        </a:spcBef>
        <a:spcAft>
          <a:spcPct val="0"/>
        </a:spcAft>
        <a:tabLst>
          <a:tab pos="915774" algn="l"/>
        </a:tabLst>
        <a:defRPr sz="2400" b="1">
          <a:solidFill>
            <a:schemeClr val="accent1"/>
          </a:solidFill>
          <a:latin typeface="Arial" charset="0"/>
        </a:defRPr>
      </a:lvl8pPr>
      <a:lvl9pPr marL="1828373" algn="l" rtl="0" eaLnBrk="1" fontAlgn="base" hangingPunct="1">
        <a:spcBef>
          <a:spcPct val="20000"/>
        </a:spcBef>
        <a:spcAft>
          <a:spcPct val="0"/>
        </a:spcAft>
        <a:tabLst>
          <a:tab pos="915774" algn="l"/>
        </a:tabLst>
        <a:defRPr sz="2400" b="1">
          <a:solidFill>
            <a:schemeClr val="accent1"/>
          </a:solidFill>
          <a:latin typeface="Arial" charset="0"/>
        </a:defRPr>
      </a:lvl9pPr>
    </p:titleStyle>
    <p:bodyStyle>
      <a:lvl1pPr marL="342820" indent="-342820" algn="l" rtl="0" eaLnBrk="1" fontAlgn="base" hangingPunct="1">
        <a:spcBef>
          <a:spcPct val="20000"/>
        </a:spcBef>
        <a:spcAft>
          <a:spcPct val="0"/>
        </a:spcAft>
        <a:buClr>
          <a:schemeClr val="tx1"/>
        </a:buClr>
        <a:buSzPct val="100000"/>
        <a:buFont typeface="Wingdings" pitchFamily="2" charset="2"/>
        <a:defRPr sz="1400">
          <a:solidFill>
            <a:schemeClr val="tx1"/>
          </a:solidFill>
          <a:latin typeface="+mn-lt"/>
          <a:ea typeface="+mn-ea"/>
          <a:cs typeface="+mn-cs"/>
        </a:defRPr>
      </a:lvl1pPr>
      <a:lvl2pPr marL="177758" indent="-176172" algn="l" rtl="0" eaLnBrk="1" fontAlgn="base" hangingPunct="1">
        <a:spcBef>
          <a:spcPct val="20000"/>
        </a:spcBef>
        <a:spcAft>
          <a:spcPct val="0"/>
        </a:spcAft>
        <a:buClr>
          <a:schemeClr val="tx1"/>
        </a:buClr>
        <a:buSzPct val="100000"/>
        <a:buFont typeface="Wingdings" pitchFamily="2" charset="2"/>
        <a:buChar char="§"/>
        <a:defRPr sz="1400">
          <a:solidFill>
            <a:schemeClr val="tx1"/>
          </a:solidFill>
          <a:latin typeface="+mn-lt"/>
        </a:defRPr>
      </a:lvl2pPr>
      <a:lvl3pPr marL="342820" indent="-163475" algn="l" rtl="0" eaLnBrk="1" fontAlgn="base" hangingPunct="1">
        <a:spcBef>
          <a:spcPct val="20000"/>
        </a:spcBef>
        <a:spcAft>
          <a:spcPct val="0"/>
        </a:spcAft>
        <a:buClr>
          <a:schemeClr val="tx1"/>
        </a:buClr>
        <a:buSzPct val="100000"/>
        <a:buFont typeface="Arial" charset="0"/>
        <a:buChar char="–"/>
        <a:defRPr sz="1400">
          <a:solidFill>
            <a:schemeClr val="tx1"/>
          </a:solidFill>
          <a:latin typeface="+mn-lt"/>
        </a:defRPr>
      </a:lvl3pPr>
      <a:lvl4pPr marL="533275" indent="-188869" algn="l" rtl="0" eaLnBrk="1" fontAlgn="base" hangingPunct="1">
        <a:spcBef>
          <a:spcPct val="20000"/>
        </a:spcBef>
        <a:spcAft>
          <a:spcPct val="0"/>
        </a:spcAft>
        <a:buClr>
          <a:schemeClr val="tx1"/>
        </a:buClr>
        <a:buSzPct val="100000"/>
        <a:buFont typeface="Arial" charset="0"/>
        <a:buChar char="•"/>
        <a:defRPr sz="1400">
          <a:solidFill>
            <a:schemeClr val="tx1"/>
          </a:solidFill>
          <a:latin typeface="+mn-lt"/>
        </a:defRPr>
      </a:lvl4pPr>
      <a:lvl5pPr marL="711034" indent="-176172" algn="l" rtl="0" eaLnBrk="1" fontAlgn="base" hangingPunct="1">
        <a:spcBef>
          <a:spcPct val="20000"/>
        </a:spcBef>
        <a:spcAft>
          <a:spcPct val="0"/>
        </a:spcAft>
        <a:buClr>
          <a:schemeClr val="tx1"/>
        </a:buClr>
        <a:buSzPct val="100000"/>
        <a:buFont typeface="Arial" charset="0"/>
        <a:buChar char="-"/>
        <a:defRPr sz="1400">
          <a:solidFill>
            <a:schemeClr val="tx1"/>
          </a:solidFill>
          <a:latin typeface="+mn-lt"/>
        </a:defRPr>
      </a:lvl5pPr>
      <a:lvl6pPr marL="1790282" indent="-304728"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374" indent="-304728"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4467" indent="-304728"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1562" indent="-304728"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9.jp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chart" Target="../charts/chart5.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7.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2.jp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 Id="rId3" Type="http://schemas.microsoft.com/office/2007/relationships/hdphoto" Target="../media/hdphoto1.wdp"/>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chart" Target="../charts/chart2.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chart" Target="../charts/chart3.xml"/>
  <Relationship Id="rId3" Type="http://schemas.openxmlformats.org/officeDocument/2006/relationships/chart" Target="../charts/char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4354419" y="3622964"/>
            <a:ext cx="4667250" cy="2139950"/>
          </a:xfrm>
        </p:spPr>
        <p:txBody>
          <a:bodyPr/>
          <a:lstStyle/>
          <a:p>
            <a:r>
              <a:rPr lang="en-US" sz="2500" b="1" dirty="0" smtClean="0"/>
              <a:t>Workforce Planning Initiative Launch:</a:t>
            </a:r>
          </a:p>
          <a:p>
            <a:pPr>
              <a:spcBef>
                <a:spcPts val="1200"/>
              </a:spcBef>
            </a:pPr>
            <a:r>
              <a:rPr lang="en-US" sz="2200" dirty="0" smtClean="0"/>
              <a:t>Joint Meeting of the</a:t>
            </a:r>
          </a:p>
          <a:p>
            <a:pPr>
              <a:spcBef>
                <a:spcPts val="0"/>
              </a:spcBef>
            </a:pPr>
            <a:r>
              <a:rPr lang="en-US" sz="2200" dirty="0" smtClean="0"/>
              <a:t> SCIOs, SCOS and HRAC</a:t>
            </a:r>
          </a:p>
          <a:p>
            <a:endParaRPr lang="en-US" sz="1800" dirty="0" smtClean="0"/>
          </a:p>
          <a:p>
            <a:r>
              <a:rPr lang="en-US" sz="1800" dirty="0" smtClean="0"/>
              <a:t>Monday, February 10, 2014 </a:t>
            </a:r>
            <a:endParaRPr lang="en-US" sz="1800" dirty="0"/>
          </a:p>
        </p:txBody>
      </p:sp>
    </p:spTree>
    <p:extLst>
      <p:ext uri="{BB962C8B-B14F-4D97-AF65-F5344CB8AC3E}">
        <p14:creationId xmlns:p14="http://schemas.microsoft.com/office/powerpoint/2010/main" val="268687439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3162">
            <a:off x="533663" y="2027469"/>
            <a:ext cx="2236496" cy="2194560"/>
          </a:xfrm>
          <a:prstGeom prst="ellipse">
            <a:avLst/>
          </a:prstGeom>
          <a:ln>
            <a:noFill/>
          </a:ln>
          <a:effectLst>
            <a:softEdge rad="112500"/>
          </a:effectLst>
        </p:spPr>
      </p:pic>
      <p:sp>
        <p:nvSpPr>
          <p:cNvPr id="2" name="Title 1"/>
          <p:cNvSpPr>
            <a:spLocks noGrp="1"/>
          </p:cNvSpPr>
          <p:nvPr>
            <p:ph type="title"/>
          </p:nvPr>
        </p:nvSpPr>
        <p:spPr>
          <a:xfrm>
            <a:off x="841248" y="45720"/>
            <a:ext cx="5568696" cy="758952"/>
          </a:xfrm>
        </p:spPr>
        <p:txBody>
          <a:bodyPr anchor="ctr">
            <a:normAutofit/>
          </a:bodyPr>
          <a:lstStyle/>
          <a:p>
            <a:pPr algn="l"/>
            <a:r>
              <a:rPr lang="en-US" sz="2000" b="1" dirty="0" smtClean="0">
                <a:solidFill>
                  <a:schemeClr val="bg1"/>
                </a:solidFill>
              </a:rPr>
              <a:t>What Keeps HR Professionals Up at Night</a:t>
            </a:r>
            <a:endParaRPr lang="en-US" sz="2000" b="1" i="1" dirty="0">
              <a:solidFill>
                <a:schemeClr val="bg1"/>
              </a:solidFill>
            </a:endParaRPr>
          </a:p>
        </p:txBody>
      </p:sp>
      <p:sp>
        <p:nvSpPr>
          <p:cNvPr id="3" name="Content Placeholder 2"/>
          <p:cNvSpPr>
            <a:spLocks noGrp="1"/>
          </p:cNvSpPr>
          <p:nvPr>
            <p:ph idx="1"/>
          </p:nvPr>
        </p:nvSpPr>
        <p:spPr>
          <a:xfrm>
            <a:off x="457200" y="1752600"/>
            <a:ext cx="8001000" cy="4495800"/>
          </a:xfrm>
          <a:noFill/>
        </p:spPr>
        <p:txBody>
          <a:bodyPr>
            <a:norm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sp>
        <p:nvSpPr>
          <p:cNvPr id="7" name="Content Placeholder 2"/>
          <p:cNvSpPr txBox="1">
            <a:spLocks/>
          </p:cNvSpPr>
          <p:nvPr/>
        </p:nvSpPr>
        <p:spPr>
          <a:xfrm>
            <a:off x="461117" y="978408"/>
            <a:ext cx="8221766" cy="62179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i="1" dirty="0" smtClean="0"/>
              <a:t>Given the overall outlook of jobs in Massachusetts, all Executive Departments face near term challenges in recruiting and retaining talent.  Several of the most critical workforce concerns include those listed below.</a:t>
            </a:r>
            <a:endParaRPr lang="en-US" sz="1200" b="1" i="1" dirty="0"/>
          </a:p>
        </p:txBody>
      </p:sp>
      <p:sp>
        <p:nvSpPr>
          <p:cNvPr id="6" name="Content Placeholder 2"/>
          <p:cNvSpPr txBox="1">
            <a:spLocks/>
          </p:cNvSpPr>
          <p:nvPr/>
        </p:nvSpPr>
        <p:spPr>
          <a:xfrm>
            <a:off x="497259" y="1713600"/>
            <a:ext cx="8149483" cy="4924800"/>
          </a:xfrm>
          <a:prstGeom prst="rect">
            <a:avLst/>
          </a:prstGeom>
          <a:no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600"/>
              </a:spcBef>
            </a:pPr>
            <a:r>
              <a:rPr lang="en-US" sz="1400" b="1" dirty="0" smtClean="0"/>
              <a:t>Stiff competition for talent in Massachusetts:  </a:t>
            </a:r>
            <a:r>
              <a:rPr lang="en-US" sz="1400" dirty="0"/>
              <a:t>The Massachusetts economy should </a:t>
            </a:r>
            <a:r>
              <a:rPr lang="en-US" sz="1400" dirty="0" smtClean="0"/>
              <a:t>expand by </a:t>
            </a:r>
            <a:r>
              <a:rPr lang="en-US" sz="1400" dirty="0"/>
              <a:t>6.3 </a:t>
            </a:r>
            <a:r>
              <a:rPr lang="en-US" sz="1400" dirty="0" smtClean="0"/>
              <a:t>%, </a:t>
            </a:r>
            <a:r>
              <a:rPr lang="en-US" sz="1400" dirty="0"/>
              <a:t>generating </a:t>
            </a:r>
            <a:r>
              <a:rPr lang="en-US" sz="1400" dirty="0" smtClean="0"/>
              <a:t>216,650 net new </a:t>
            </a:r>
            <a:r>
              <a:rPr lang="en-US" sz="1400" dirty="0"/>
              <a:t>jobs by 2016. An additional </a:t>
            </a:r>
            <a:r>
              <a:rPr lang="en-US" sz="1400" dirty="0" smtClean="0"/>
              <a:t>768,330 job </a:t>
            </a:r>
            <a:r>
              <a:rPr lang="en-US" sz="1400" dirty="0"/>
              <a:t>openings will result from </a:t>
            </a:r>
            <a:endParaRPr lang="en-US" sz="1400" dirty="0" smtClean="0"/>
          </a:p>
          <a:p>
            <a:pPr marL="2171700" lvl="5" indent="0">
              <a:lnSpc>
                <a:spcPct val="110000"/>
              </a:lnSpc>
              <a:spcBef>
                <a:spcPts val="0"/>
              </a:spcBef>
              <a:buNone/>
            </a:pPr>
            <a:r>
              <a:rPr lang="en-US" sz="1400" dirty="0" smtClean="0"/>
              <a:t>the need to </a:t>
            </a:r>
            <a:r>
              <a:rPr lang="en-US" sz="1400" dirty="0"/>
              <a:t>replace workers who </a:t>
            </a:r>
            <a:r>
              <a:rPr lang="en-US" sz="1400" dirty="0" smtClean="0"/>
              <a:t>retire or change careers</a:t>
            </a:r>
            <a:r>
              <a:rPr lang="en-US" sz="1400" dirty="0"/>
              <a:t>. In total, nearly 1 million jobs </a:t>
            </a:r>
            <a:r>
              <a:rPr lang="en-US" sz="1400" dirty="0" smtClean="0"/>
              <a:t>will need </a:t>
            </a:r>
            <a:r>
              <a:rPr lang="en-US" sz="1400" dirty="0"/>
              <a:t>to be filled by 2016</a:t>
            </a:r>
            <a:r>
              <a:rPr lang="en-US" sz="1400" dirty="0" smtClean="0"/>
              <a:t>. (EOLWD, Career Moves)</a:t>
            </a:r>
            <a:br>
              <a:rPr lang="en-US" sz="1400" dirty="0" smtClean="0"/>
            </a:br>
            <a:endParaRPr lang="en-US" sz="1700" dirty="0" smtClean="0"/>
          </a:p>
          <a:p>
            <a:pPr lvl="5">
              <a:lnSpc>
                <a:spcPct val="110000"/>
              </a:lnSpc>
            </a:pPr>
            <a:r>
              <a:rPr lang="en-US" sz="1400" b="1" dirty="0" smtClean="0"/>
              <a:t>By 2018, it is estimated there will be some 1.4 million tech-related job </a:t>
            </a:r>
          </a:p>
          <a:p>
            <a:pPr marL="2537460" lvl="5" indent="0">
              <a:lnSpc>
                <a:spcPct val="110000"/>
              </a:lnSpc>
              <a:spcBef>
                <a:spcPts val="0"/>
              </a:spcBef>
              <a:buNone/>
            </a:pPr>
            <a:r>
              <a:rPr lang="en-US" sz="1400" b="1" dirty="0" smtClean="0"/>
              <a:t>openings in the US, but the country will have only about 400,000 college grads to fill them.  </a:t>
            </a:r>
            <a:r>
              <a:rPr lang="en-US" sz="1400" dirty="0" smtClean="0"/>
              <a:t>The long term scarcity springs from a deficient educational system and a lack of emphasis in the US on tech</a:t>
            </a:r>
          </a:p>
          <a:p>
            <a:pPr marL="2537460" lvl="5" indent="0">
              <a:lnSpc>
                <a:spcPct val="110000"/>
              </a:lnSpc>
              <a:spcBef>
                <a:spcPts val="0"/>
              </a:spcBef>
              <a:buNone/>
            </a:pPr>
            <a:r>
              <a:rPr lang="en-US" sz="1400" dirty="0"/>
              <a:t>educations.  67% of students in </a:t>
            </a:r>
            <a:r>
              <a:rPr lang="en-US" sz="1400" dirty="0" smtClean="0"/>
              <a:t>graduate school technology/engineering, studies </a:t>
            </a:r>
            <a:r>
              <a:rPr lang="en-US" sz="1400" dirty="0"/>
              <a:t>are foreign born.  Computerworld arch </a:t>
            </a:r>
            <a:r>
              <a:rPr lang="en-US" sz="1400" dirty="0" smtClean="0"/>
              <a:t>2012</a:t>
            </a:r>
          </a:p>
          <a:p>
            <a:pPr>
              <a:lnSpc>
                <a:spcPct val="110000"/>
              </a:lnSpc>
            </a:pPr>
            <a:endParaRPr lang="en-US" sz="1700" b="1" dirty="0"/>
          </a:p>
          <a:p>
            <a:pPr marL="2377440" lvl="5">
              <a:lnSpc>
                <a:spcPct val="110000"/>
              </a:lnSpc>
            </a:pPr>
            <a:r>
              <a:rPr lang="en-US" sz="1400" b="1" dirty="0" smtClean="0"/>
              <a:t>The relative </a:t>
            </a:r>
            <a:r>
              <a:rPr lang="en-US" sz="1400" b="1" dirty="0"/>
              <a:t>i</a:t>
            </a:r>
            <a:r>
              <a:rPr lang="en-US" sz="1400" b="1" dirty="0" smtClean="0"/>
              <a:t>nexperience of those who will move into supervisory and management roles:  </a:t>
            </a:r>
            <a:r>
              <a:rPr lang="en-US" sz="1400" dirty="0" smtClean="0"/>
              <a:t>44% of working Millennials have only three to five </a:t>
            </a:r>
          </a:p>
          <a:p>
            <a:pPr marL="365760" lvl="5" indent="0">
              <a:lnSpc>
                <a:spcPct val="110000"/>
              </a:lnSpc>
              <a:spcBef>
                <a:spcPts val="0"/>
              </a:spcBef>
              <a:buNone/>
            </a:pPr>
            <a:r>
              <a:rPr lang="en-US" sz="1400" dirty="0" smtClean="0"/>
              <a:t>years of work experience, yet 41% have four or more direct reports.  The vast majority of Millennial professionals do not feel ready for these roles.  (Deloitte, I heart Lucy? Preparing Millennials to lead in today’s dynamic world)</a:t>
            </a:r>
            <a:br>
              <a:rPr lang="en-US" sz="1400" dirty="0" smtClean="0"/>
            </a:br>
            <a:endParaRPr lang="en-US" sz="1700" dirty="0" smtClean="0"/>
          </a:p>
          <a:p>
            <a:pPr>
              <a:lnSpc>
                <a:spcPct val="110000"/>
              </a:lnSpc>
            </a:pPr>
            <a:r>
              <a:rPr lang="en-US" sz="1400" b="1" dirty="0" smtClean="0"/>
              <a:t>Within the Commonwealth:</a:t>
            </a:r>
          </a:p>
          <a:p>
            <a:pPr lvl="1">
              <a:lnSpc>
                <a:spcPct val="110000"/>
              </a:lnSpc>
              <a:spcBef>
                <a:spcPts val="600"/>
              </a:spcBef>
            </a:pPr>
            <a:r>
              <a:rPr lang="en-US" sz="1400" dirty="0"/>
              <a:t>Increasing turnover impacts outcomes.  Consider, </a:t>
            </a:r>
            <a:r>
              <a:rPr lang="en-US" sz="1400" dirty="0" smtClean="0"/>
              <a:t>for example</a:t>
            </a:r>
            <a:r>
              <a:rPr lang="en-US" sz="1400" dirty="0"/>
              <a:t>,  what happens when clients for social </a:t>
            </a:r>
            <a:r>
              <a:rPr lang="en-US" sz="1400" dirty="0" smtClean="0"/>
              <a:t>services </a:t>
            </a:r>
            <a:r>
              <a:rPr lang="en-US" sz="1400" dirty="0"/>
              <a:t>wind up working with a succession of </a:t>
            </a:r>
            <a:r>
              <a:rPr lang="en-US" sz="1400" dirty="0" smtClean="0"/>
              <a:t>caseworkers </a:t>
            </a:r>
            <a:r>
              <a:rPr lang="en-US" sz="1400" dirty="0"/>
              <a:t>over a five-year </a:t>
            </a:r>
            <a:r>
              <a:rPr lang="en-US" sz="1400" dirty="0" smtClean="0"/>
              <a:t>period.  Or, when a technology project is faced with a series of projects managers.</a:t>
            </a:r>
          </a:p>
          <a:p>
            <a:pPr marL="740664" indent="-285750">
              <a:lnSpc>
                <a:spcPct val="110000"/>
              </a:lnSpc>
              <a:spcBef>
                <a:spcPts val="600"/>
              </a:spcBef>
              <a:buFont typeface="Arial" panose="020B0604020202020204" pitchFamily="34" charset="0"/>
              <a:buChar char="−"/>
            </a:pPr>
            <a:r>
              <a:rPr lang="en-US" sz="1300" dirty="0" smtClean="0"/>
              <a:t>HRAC Concerns listed here</a:t>
            </a: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p:txBody>
      </p:sp>
    </p:spTree>
    <p:extLst>
      <p:ext uri="{BB962C8B-B14F-4D97-AF65-F5344CB8AC3E}">
        <p14:creationId xmlns:p14="http://schemas.microsoft.com/office/powerpoint/2010/main" val="2553769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732352" cy="758952"/>
          </a:xfrm>
        </p:spPr>
        <p:txBody>
          <a:bodyPr>
            <a:normAutofit/>
          </a:bodyPr>
          <a:lstStyle/>
          <a:p>
            <a:pPr algn="l"/>
            <a:r>
              <a:rPr lang="en-US" sz="2000" b="1" dirty="0" smtClean="0">
                <a:solidFill>
                  <a:schemeClr val="bg1"/>
                </a:solidFill>
              </a:rPr>
              <a:t>Information Technology: </a:t>
            </a:r>
            <a:br>
              <a:rPr lang="en-US" sz="2000" b="1" dirty="0" smtClean="0">
                <a:solidFill>
                  <a:schemeClr val="bg1"/>
                </a:solidFill>
              </a:rPr>
            </a:br>
            <a:r>
              <a:rPr lang="en-US" sz="2000" b="1" dirty="0" smtClean="0">
                <a:solidFill>
                  <a:schemeClr val="bg1"/>
                </a:solidFill>
              </a:rPr>
              <a:t>A Rapidly Changing World</a:t>
            </a:r>
            <a:endParaRPr lang="en-US" sz="2000" b="1" i="1" dirty="0">
              <a:solidFill>
                <a:schemeClr val="bg1"/>
              </a:solidFill>
            </a:endParaRPr>
          </a:p>
        </p:txBody>
      </p:sp>
      <p:sp>
        <p:nvSpPr>
          <p:cNvPr id="3" name="Content Placeholder 2"/>
          <p:cNvSpPr>
            <a:spLocks noGrp="1"/>
          </p:cNvSpPr>
          <p:nvPr>
            <p:ph idx="1"/>
          </p:nvPr>
        </p:nvSpPr>
        <p:spPr>
          <a:xfrm>
            <a:off x="457200" y="1752600"/>
            <a:ext cx="8001000" cy="4495800"/>
          </a:xfrm>
          <a:noFill/>
        </p:spPr>
        <p:txBody>
          <a:bodyPr>
            <a:norm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sp>
        <p:nvSpPr>
          <p:cNvPr id="7" name="Content Placeholder 2"/>
          <p:cNvSpPr txBox="1">
            <a:spLocks/>
          </p:cNvSpPr>
          <p:nvPr/>
        </p:nvSpPr>
        <p:spPr>
          <a:xfrm>
            <a:off x="457200" y="978408"/>
            <a:ext cx="8221766" cy="62179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i="1" dirty="0"/>
              <a:t>Snapshots of where we were yesterday, are today, and expect to be tomorrow, are a powerful demonstration of the rapidly changing world.</a:t>
            </a:r>
          </a:p>
        </p:txBody>
      </p:sp>
      <p:sp>
        <p:nvSpPr>
          <p:cNvPr id="9" name="Content Placeholder 2"/>
          <p:cNvSpPr txBox="1">
            <a:spLocks/>
          </p:cNvSpPr>
          <p:nvPr/>
        </p:nvSpPr>
        <p:spPr>
          <a:xfrm>
            <a:off x="567583" y="1791060"/>
            <a:ext cx="8001000" cy="4495800"/>
          </a:xfrm>
          <a:prstGeom prst="rect">
            <a:avLst/>
          </a:prstGeom>
          <a:no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rPr>
              <a:t>In 1977, the founder of Digital, Ken Olson, said:  “There is no reason for any individual to have a computer in their home.” </a:t>
            </a:r>
          </a:p>
          <a:p>
            <a:pPr marL="0" indent="0">
              <a:buNone/>
            </a:pPr>
            <a:endParaRPr lang="en-US" sz="1400" b="1" dirty="0"/>
          </a:p>
          <a:p>
            <a:pPr>
              <a:defRPr/>
            </a:pPr>
            <a:r>
              <a:rPr lang="en-US" sz="1400" dirty="0">
                <a:solidFill>
                  <a:srgbClr val="000000"/>
                </a:solidFill>
              </a:rPr>
              <a:t>Today, your living room has more computing power than landed Neil Armstrong on the moon in 1969 </a:t>
            </a:r>
          </a:p>
          <a:p>
            <a:pPr lvl="1">
              <a:lnSpc>
                <a:spcPct val="90000"/>
              </a:lnSpc>
              <a:defRPr/>
            </a:pPr>
            <a:r>
              <a:rPr lang="en-US" sz="1400" dirty="0"/>
              <a:t>Apollo's computers had less processing power than a cellphone</a:t>
            </a:r>
          </a:p>
          <a:p>
            <a:pPr lvl="1">
              <a:lnSpc>
                <a:spcPct val="90000"/>
              </a:lnSpc>
              <a:defRPr/>
            </a:pPr>
            <a:endParaRPr lang="en-US" sz="1400" dirty="0"/>
          </a:p>
          <a:p>
            <a:pPr>
              <a:defRPr/>
            </a:pPr>
            <a:r>
              <a:rPr lang="en-US" sz="1400" dirty="0">
                <a:solidFill>
                  <a:srgbClr val="000000"/>
                </a:solidFill>
              </a:rPr>
              <a:t>Today, we know 5% of what we will know in 50 years</a:t>
            </a:r>
            <a:br>
              <a:rPr lang="en-US" sz="1400" dirty="0">
                <a:solidFill>
                  <a:srgbClr val="000000"/>
                </a:solidFill>
              </a:rPr>
            </a:br>
            <a:endParaRPr lang="en-US" sz="1400" dirty="0">
              <a:solidFill>
                <a:srgbClr val="000000"/>
              </a:solidFill>
            </a:endParaRPr>
          </a:p>
          <a:p>
            <a:pPr>
              <a:defRPr/>
            </a:pPr>
            <a:r>
              <a:rPr lang="en-US" sz="1400" dirty="0">
                <a:solidFill>
                  <a:srgbClr val="000000"/>
                </a:solidFill>
              </a:rPr>
              <a:t>In the next 10 years, we will see a 20-time increase in home networking speeds</a:t>
            </a:r>
            <a:br>
              <a:rPr lang="en-US" sz="1400" dirty="0">
                <a:solidFill>
                  <a:srgbClr val="000000"/>
                </a:solidFill>
              </a:rPr>
            </a:br>
            <a:endParaRPr lang="en-US" sz="1400" dirty="0">
              <a:solidFill>
                <a:srgbClr val="000000"/>
              </a:solidFill>
            </a:endParaRPr>
          </a:p>
          <a:p>
            <a:pPr>
              <a:defRPr/>
            </a:pPr>
            <a:r>
              <a:rPr lang="en-US" sz="1400" dirty="0">
                <a:solidFill>
                  <a:srgbClr val="000000"/>
                </a:solidFill>
              </a:rPr>
              <a:t>The Internet will evolve to perform instantaneous communication, regardless of distance</a:t>
            </a:r>
            <a:br>
              <a:rPr lang="en-US" sz="1400" dirty="0">
                <a:solidFill>
                  <a:srgbClr val="000000"/>
                </a:solidFill>
              </a:rPr>
            </a:br>
            <a:endParaRPr lang="en-US" sz="1400" dirty="0">
              <a:solidFill>
                <a:srgbClr val="000000"/>
              </a:solidFill>
            </a:endParaRPr>
          </a:p>
          <a:p>
            <a:pPr>
              <a:defRPr/>
            </a:pPr>
            <a:r>
              <a:rPr lang="en-US" sz="1400" dirty="0">
                <a:solidFill>
                  <a:srgbClr val="000000"/>
                </a:solidFill>
              </a:rPr>
              <a:t>By 2025, teleportation at the particle level will begin</a:t>
            </a:r>
            <a:br>
              <a:rPr lang="en-US" sz="1400" dirty="0">
                <a:solidFill>
                  <a:srgbClr val="000000"/>
                </a:solidFill>
              </a:rPr>
            </a:br>
            <a:endParaRPr lang="en-US" sz="1400" dirty="0">
              <a:solidFill>
                <a:srgbClr val="000000"/>
              </a:solidFill>
            </a:endParaRPr>
          </a:p>
          <a:p>
            <a:pPr>
              <a:defRPr/>
            </a:pPr>
            <a:r>
              <a:rPr lang="en-US" sz="1400" dirty="0">
                <a:solidFill>
                  <a:srgbClr val="000000"/>
                </a:solidFill>
              </a:rPr>
              <a:t>By 2030, artificial implants for the brain will take place</a:t>
            </a:r>
            <a:br>
              <a:rPr lang="en-US" sz="1400" dirty="0">
                <a:solidFill>
                  <a:srgbClr val="000000"/>
                </a:solidFill>
              </a:rPr>
            </a:br>
            <a:endParaRPr lang="en-US" sz="1400" dirty="0">
              <a:solidFill>
                <a:srgbClr val="000000"/>
              </a:solidFill>
            </a:endParaRPr>
          </a:p>
          <a:p>
            <a:pPr>
              <a:defRPr/>
            </a:pPr>
            <a:r>
              <a:rPr lang="en-US" sz="1400" dirty="0">
                <a:solidFill>
                  <a:srgbClr val="000000"/>
                </a:solidFill>
              </a:rPr>
              <a:t>By 2050, $1,000 worth of computing power will equal the processing power of all human brains on </a:t>
            </a:r>
            <a:r>
              <a:rPr lang="en-US" sz="1400" dirty="0" smtClean="0">
                <a:solidFill>
                  <a:srgbClr val="000000"/>
                </a:solidFill>
              </a:rPr>
              <a:t>earth</a:t>
            </a: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p:txBody>
      </p:sp>
    </p:spTree>
    <p:extLst>
      <p:ext uri="{BB962C8B-B14F-4D97-AF65-F5344CB8AC3E}">
        <p14:creationId xmlns:p14="http://schemas.microsoft.com/office/powerpoint/2010/main" val="2585464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568696" cy="758952"/>
          </a:xfrm>
        </p:spPr>
        <p:txBody>
          <a:bodyPr anchor="ctr">
            <a:normAutofit/>
          </a:bodyPr>
          <a:lstStyle/>
          <a:p>
            <a:pPr algn="l"/>
            <a:r>
              <a:rPr lang="en-US" sz="2000" b="1" dirty="0" smtClean="0">
                <a:solidFill>
                  <a:schemeClr val="bg1"/>
                </a:solidFill>
              </a:rPr>
              <a:t>National Trends for the IT Workforce</a:t>
            </a:r>
            <a:endParaRPr lang="en-US" sz="2000" b="1" i="1" dirty="0">
              <a:solidFill>
                <a:schemeClr val="bg1"/>
              </a:solidFill>
            </a:endParaRPr>
          </a:p>
        </p:txBody>
      </p:sp>
      <p:sp>
        <p:nvSpPr>
          <p:cNvPr id="3" name="Content Placeholder 2"/>
          <p:cNvSpPr>
            <a:spLocks noGrp="1"/>
          </p:cNvSpPr>
          <p:nvPr>
            <p:ph idx="1"/>
          </p:nvPr>
        </p:nvSpPr>
        <p:spPr>
          <a:xfrm>
            <a:off x="457200" y="1752600"/>
            <a:ext cx="8001000" cy="4495800"/>
          </a:xfrm>
          <a:noFill/>
        </p:spPr>
        <p:txBody>
          <a:bodyPr>
            <a:norm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sp>
        <p:nvSpPr>
          <p:cNvPr id="7" name="Content Placeholder 2"/>
          <p:cNvSpPr txBox="1">
            <a:spLocks/>
          </p:cNvSpPr>
          <p:nvPr/>
        </p:nvSpPr>
        <p:spPr>
          <a:xfrm>
            <a:off x="685800" y="996696"/>
            <a:ext cx="7772400" cy="62179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i="1" dirty="0" smtClean="0"/>
              <a:t>The nation has a critical shortage of IT professionals needed to fill job openings, and the available talent does not have the competencies and skills needed in the new world of IT.</a:t>
            </a:r>
            <a:endParaRPr lang="en-US" sz="1400" b="1" i="1" dirty="0"/>
          </a:p>
        </p:txBody>
      </p:sp>
      <p:sp>
        <p:nvSpPr>
          <p:cNvPr id="6" name="Content Placeholder 2"/>
          <p:cNvSpPr txBox="1">
            <a:spLocks/>
          </p:cNvSpPr>
          <p:nvPr/>
        </p:nvSpPr>
        <p:spPr>
          <a:xfrm>
            <a:off x="571500" y="1670400"/>
            <a:ext cx="8001000" cy="47304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920240"/>
            <a:r>
              <a:rPr lang="en-US" sz="1300" dirty="0" smtClean="0"/>
              <a:t>Compuware estimates that as many as 40% of the world’s mainframe programmers will be retiring in the near future.  Mainframe computers have become more important than ever in an increasingly data-driven world.  Banks, insurance companies, auto makers and government agencies rely heavily on mainframe computing.  Most colleges and universities stopped teaching mainframe programming years ago.  Many computer science students don’t even know what mainframes are.  </a:t>
            </a:r>
            <a:r>
              <a:rPr lang="en-US" sz="1200" i="1" dirty="0" smtClean="0"/>
              <a:t>(USA today)</a:t>
            </a:r>
            <a:br>
              <a:rPr lang="en-US" sz="1200" i="1" dirty="0" smtClean="0"/>
            </a:br>
            <a:endParaRPr lang="en-US" sz="1200" i="1" dirty="0" smtClean="0"/>
          </a:p>
          <a:p>
            <a:pPr marL="347472"/>
            <a:r>
              <a:rPr lang="en-US" sz="1300" dirty="0" smtClean="0"/>
              <a:t>The inability to fill jobs in the US has created a high-tech worker’s market.  The average salary range for a new tech hire is $80,000 to $120,000 a year. The </a:t>
            </a:r>
            <a:r>
              <a:rPr lang="en-US" sz="1300" dirty="0"/>
              <a:t>entry level for a technologist in the Commonwealth is $43,000</a:t>
            </a:r>
            <a:r>
              <a:rPr lang="en-US" sz="1300" dirty="0" smtClean="0"/>
              <a:t>.</a:t>
            </a:r>
            <a:br>
              <a:rPr lang="en-US" sz="1300" dirty="0" smtClean="0"/>
            </a:br>
            <a:endParaRPr lang="en-US" sz="1200" dirty="0" smtClean="0"/>
          </a:p>
          <a:p>
            <a:r>
              <a:rPr lang="en-US" sz="1300" dirty="0" smtClean="0"/>
              <a:t>In Massachusetts, “demand for high-tech talent is so great that workers are turning down six-figure salaries and companies are offering five-figure cash bounties for successful referrals… Local recruiters are seeing three to five job openings for every candidate in the software development field.”  </a:t>
            </a:r>
            <a:r>
              <a:rPr lang="en-US" sz="1200" i="1" dirty="0" smtClean="0"/>
              <a:t>(Boston Globe, July 2011)</a:t>
            </a:r>
            <a:br>
              <a:rPr lang="en-US" sz="1200" i="1" dirty="0" smtClean="0"/>
            </a:br>
            <a:endParaRPr lang="en-US" sz="1300" i="1" dirty="0" smtClean="0"/>
          </a:p>
          <a:p>
            <a:r>
              <a:rPr lang="en-US" sz="1300" dirty="0" smtClean="0"/>
              <a:t>“Traditional IT roles are evolving and new roles are emerging, many of which increasingly require a blend of skills and competencies across business disciplines and various domains of expertise in IT.  These new profiles of talent aren’t easy to find…, and the rising demand will only intensify the risk of a new war for the new talent.”  </a:t>
            </a:r>
            <a:r>
              <a:rPr lang="en-US" sz="1200" i="1" dirty="0" smtClean="0"/>
              <a:t>(Gartner, August 2012)</a:t>
            </a:r>
            <a:endParaRPr lang="en-US" sz="1200" b="1" i="1"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818720"/>
            <a:ext cx="1951936" cy="1463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219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568696" cy="758952"/>
          </a:xfrm>
        </p:spPr>
        <p:txBody>
          <a:bodyPr anchor="ctr">
            <a:normAutofit/>
          </a:bodyPr>
          <a:lstStyle/>
          <a:p>
            <a:pPr algn="l"/>
            <a:r>
              <a:rPr lang="en-US" sz="2000" b="1" dirty="0" smtClean="0">
                <a:solidFill>
                  <a:schemeClr val="bg1"/>
                </a:solidFill>
              </a:rPr>
              <a:t>Information Technology: </a:t>
            </a:r>
            <a:br>
              <a:rPr lang="en-US" sz="2000" b="1" dirty="0" smtClean="0">
                <a:solidFill>
                  <a:schemeClr val="bg1"/>
                </a:solidFill>
              </a:rPr>
            </a:br>
            <a:r>
              <a:rPr lang="en-US" sz="2000" b="1" dirty="0" smtClean="0">
                <a:solidFill>
                  <a:schemeClr val="bg1"/>
                </a:solidFill>
              </a:rPr>
              <a:t>The Commonwealth’s Workforce Today</a:t>
            </a:r>
            <a:endParaRPr lang="en-US" sz="2000" b="1" i="1" dirty="0">
              <a:solidFill>
                <a:schemeClr val="bg1"/>
              </a:solidFill>
            </a:endParaRPr>
          </a:p>
        </p:txBody>
      </p:sp>
      <p:sp>
        <p:nvSpPr>
          <p:cNvPr id="7" name="Content Placeholder 2"/>
          <p:cNvSpPr txBox="1">
            <a:spLocks/>
          </p:cNvSpPr>
          <p:nvPr/>
        </p:nvSpPr>
        <p:spPr>
          <a:xfrm>
            <a:off x="461117" y="978408"/>
            <a:ext cx="8221766" cy="62179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300" b="1" i="1" dirty="0" smtClean="0"/>
              <a:t>The Commonwealth’s IT workforce has decreased in size significantly over the last 12 years, while the extent to which Commonwealth depends on technology and the sophistication of that technology has dramatically increased.</a:t>
            </a:r>
            <a:endParaRPr lang="en-US" sz="1300" b="1" i="1" dirty="0"/>
          </a:p>
        </p:txBody>
      </p:sp>
      <p:sp>
        <p:nvSpPr>
          <p:cNvPr id="6" name="Content Placeholder 5"/>
          <p:cNvSpPr>
            <a:spLocks noGrp="1"/>
          </p:cNvSpPr>
          <p:nvPr>
            <p:ph idx="1"/>
          </p:nvPr>
        </p:nvSpPr>
        <p:spPr>
          <a:xfrm>
            <a:off x="495300" y="2016000"/>
            <a:ext cx="8153400" cy="4521600"/>
          </a:xfrm>
        </p:spPr>
        <p:txBody>
          <a:bodyPr/>
          <a:lstStyle/>
          <a:p>
            <a:pPr marL="285750" lvl="0" indent="-285750" fontAlgn="auto">
              <a:spcBef>
                <a:spcPts val="1200"/>
              </a:spcBef>
              <a:spcAft>
                <a:spcPts val="0"/>
              </a:spcAft>
              <a:buClrTx/>
              <a:buSzTx/>
              <a:buFont typeface="Arial" panose="020B0604020202020204" pitchFamily="34" charset="0"/>
              <a:buChar char="•"/>
              <a:defRPr/>
            </a:pPr>
            <a:r>
              <a:rPr lang="en-US" kern="1200" dirty="0">
                <a:solidFill>
                  <a:srgbClr val="000000"/>
                </a:solidFill>
              </a:rPr>
              <a:t>Across the Executive Department we have 1562 IT employees with a total of </a:t>
            </a:r>
            <a:r>
              <a:rPr lang="en-US" u="sng" kern="1200" dirty="0">
                <a:solidFill>
                  <a:srgbClr val="000000"/>
                </a:solidFill>
              </a:rPr>
              <a:t>24,195</a:t>
            </a:r>
            <a:r>
              <a:rPr lang="en-US" kern="1200" dirty="0">
                <a:solidFill>
                  <a:srgbClr val="000000"/>
                </a:solidFill>
              </a:rPr>
              <a:t> years of state government IT experience </a:t>
            </a:r>
          </a:p>
          <a:p>
            <a:pPr marL="285750" lvl="0" indent="-285750" fontAlgn="auto">
              <a:spcBef>
                <a:spcPts val="2400"/>
              </a:spcBef>
              <a:spcAft>
                <a:spcPts val="0"/>
              </a:spcAft>
              <a:buClrTx/>
              <a:buSzTx/>
              <a:buFont typeface="Arial" panose="020B0604020202020204" pitchFamily="34" charset="0"/>
              <a:buChar char="•"/>
              <a:defRPr/>
            </a:pPr>
            <a:r>
              <a:rPr lang="en-US" kern="1200" dirty="0">
                <a:solidFill>
                  <a:srgbClr val="000000"/>
                </a:solidFill>
              </a:rPr>
              <a:t>From 2002 to 2012, the number of employees across the Executive Department has stayed roughly the same: ~44,500</a:t>
            </a:r>
          </a:p>
          <a:p>
            <a:pPr marL="653964" lvl="4" indent="-285750" fontAlgn="auto">
              <a:lnSpc>
                <a:spcPct val="90000"/>
              </a:lnSpc>
              <a:spcBef>
                <a:spcPts val="600"/>
              </a:spcBef>
              <a:spcAft>
                <a:spcPts val="0"/>
              </a:spcAft>
              <a:buClrTx/>
              <a:buSzTx/>
              <a:defRPr/>
            </a:pPr>
            <a:r>
              <a:rPr lang="en-US" kern="1200" dirty="0" smtClean="0">
                <a:solidFill>
                  <a:prstClr val="black"/>
                </a:solidFill>
              </a:rPr>
              <a:t>The </a:t>
            </a:r>
            <a:r>
              <a:rPr lang="en-US" kern="1200" dirty="0">
                <a:solidFill>
                  <a:prstClr val="black"/>
                </a:solidFill>
              </a:rPr>
              <a:t>number of IT staff, however, has gone from ~2200 to today’s 1562 – a reduction of almost </a:t>
            </a:r>
            <a:r>
              <a:rPr lang="en-US" kern="1200" dirty="0" smtClean="0">
                <a:solidFill>
                  <a:prstClr val="black"/>
                </a:solidFill>
              </a:rPr>
              <a:t>30%</a:t>
            </a:r>
          </a:p>
          <a:p>
            <a:pPr marL="653964" lvl="4" indent="-285750" fontAlgn="auto">
              <a:lnSpc>
                <a:spcPct val="90000"/>
              </a:lnSpc>
              <a:spcBef>
                <a:spcPts val="600"/>
              </a:spcBef>
              <a:spcAft>
                <a:spcPts val="0"/>
              </a:spcAft>
              <a:buClrTx/>
              <a:buSzTx/>
              <a:defRPr/>
            </a:pPr>
            <a:r>
              <a:rPr lang="en-US" kern="1200" dirty="0" smtClean="0">
                <a:solidFill>
                  <a:prstClr val="black"/>
                </a:solidFill>
              </a:rPr>
              <a:t>At </a:t>
            </a:r>
            <a:r>
              <a:rPr lang="en-US" kern="1200" dirty="0">
                <a:solidFill>
                  <a:prstClr val="black"/>
                </a:solidFill>
              </a:rPr>
              <a:t>the same time, the level of sophistication and sheer amount of technology and electronic data in use today vs. 10 years ago is staggering!</a:t>
            </a:r>
          </a:p>
          <a:p>
            <a:pPr marL="285750" lvl="0" indent="-285750" fontAlgn="auto">
              <a:spcBef>
                <a:spcPts val="2400"/>
              </a:spcBef>
              <a:spcAft>
                <a:spcPts val="0"/>
              </a:spcAft>
              <a:buClrTx/>
              <a:buSzTx/>
              <a:buFont typeface="Arial" panose="020B0604020202020204" pitchFamily="34" charset="0"/>
              <a:buChar char="•"/>
              <a:defRPr/>
            </a:pPr>
            <a:r>
              <a:rPr lang="en-US" kern="1200" dirty="0">
                <a:solidFill>
                  <a:srgbClr val="000000"/>
                </a:solidFill>
              </a:rPr>
              <a:t>From just 2010 to 2012, we saw a 15% reduction in IT staff</a:t>
            </a:r>
          </a:p>
          <a:p>
            <a:pPr marL="285750" lvl="0" indent="-285750" fontAlgn="auto">
              <a:spcBef>
                <a:spcPts val="2400"/>
              </a:spcBef>
              <a:spcAft>
                <a:spcPts val="0"/>
              </a:spcAft>
              <a:buClrTx/>
              <a:buSzTx/>
              <a:buFont typeface="Arial" panose="020B0604020202020204" pitchFamily="34" charset="0"/>
              <a:buChar char="•"/>
              <a:defRPr/>
            </a:pPr>
            <a:r>
              <a:rPr lang="en-US" kern="1200" dirty="0">
                <a:solidFill>
                  <a:srgbClr val="000000"/>
                </a:solidFill>
              </a:rPr>
              <a:t>A few IT workforce statistics:</a:t>
            </a:r>
          </a:p>
          <a:p>
            <a:pPr marL="653964" lvl="4" indent="-285750" fontAlgn="auto">
              <a:lnSpc>
                <a:spcPct val="90000"/>
              </a:lnSpc>
              <a:spcBef>
                <a:spcPts val="600"/>
              </a:spcBef>
              <a:spcAft>
                <a:spcPts val="0"/>
              </a:spcAft>
              <a:buClrTx/>
              <a:buSzTx/>
              <a:defRPr/>
            </a:pPr>
            <a:r>
              <a:rPr lang="en-US" kern="1200" dirty="0" smtClean="0">
                <a:solidFill>
                  <a:prstClr val="black"/>
                </a:solidFill>
              </a:rPr>
              <a:t>37% </a:t>
            </a:r>
            <a:r>
              <a:rPr lang="en-US" kern="1200" dirty="0">
                <a:solidFill>
                  <a:prstClr val="black"/>
                </a:solidFill>
              </a:rPr>
              <a:t>female, </a:t>
            </a:r>
            <a:r>
              <a:rPr lang="en-US" kern="1200" dirty="0" smtClean="0">
                <a:solidFill>
                  <a:prstClr val="black"/>
                </a:solidFill>
              </a:rPr>
              <a:t>63% male</a:t>
            </a:r>
          </a:p>
          <a:p>
            <a:pPr marL="653964" lvl="4" indent="-285750" fontAlgn="auto">
              <a:lnSpc>
                <a:spcPct val="90000"/>
              </a:lnSpc>
              <a:spcBef>
                <a:spcPts val="600"/>
              </a:spcBef>
              <a:spcAft>
                <a:spcPts val="0"/>
              </a:spcAft>
              <a:buClrTx/>
              <a:buSzTx/>
              <a:defRPr/>
            </a:pPr>
            <a:r>
              <a:rPr lang="en-US" kern="1200" dirty="0" smtClean="0">
                <a:solidFill>
                  <a:prstClr val="black"/>
                </a:solidFill>
              </a:rPr>
              <a:t>28% minority</a:t>
            </a:r>
            <a:endParaRPr lang="en-US" kern="1200" dirty="0">
              <a:solidFill>
                <a:prstClr val="black"/>
              </a:solidFill>
            </a:endParaRPr>
          </a:p>
        </p:txBody>
      </p:sp>
    </p:spTree>
    <p:extLst>
      <p:ext uri="{BB962C8B-B14F-4D97-AF65-F5344CB8AC3E}">
        <p14:creationId xmlns:p14="http://schemas.microsoft.com/office/powerpoint/2010/main" val="60789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568696" cy="758952"/>
          </a:xfrm>
        </p:spPr>
        <p:txBody>
          <a:bodyPr anchor="ctr">
            <a:normAutofit/>
          </a:bodyPr>
          <a:lstStyle/>
          <a:p>
            <a:pPr marL="0" indent="0" algn="l">
              <a:defRPr/>
            </a:pPr>
            <a:r>
              <a:rPr lang="en-US" sz="2000" b="1" dirty="0" smtClean="0">
                <a:solidFill>
                  <a:schemeClr val="bg1"/>
                </a:solidFill>
              </a:rPr>
              <a:t>The IT Workforce:  </a:t>
            </a:r>
            <a:br>
              <a:rPr lang="en-US" sz="2000" b="1" dirty="0" smtClean="0">
                <a:solidFill>
                  <a:schemeClr val="bg1"/>
                </a:solidFill>
              </a:rPr>
            </a:br>
            <a:r>
              <a:rPr lang="en-US" sz="2000" b="1" dirty="0" smtClean="0">
                <a:solidFill>
                  <a:schemeClr val="bg1"/>
                </a:solidFill>
              </a:rPr>
              <a:t>A </a:t>
            </a:r>
            <a:r>
              <a:rPr lang="en-US" sz="2000" b="1" dirty="0">
                <a:solidFill>
                  <a:schemeClr val="bg1"/>
                </a:solidFill>
              </a:rPr>
              <a:t>Wealth of Experience… Retiring</a:t>
            </a:r>
          </a:p>
        </p:txBody>
      </p:sp>
      <p:sp>
        <p:nvSpPr>
          <p:cNvPr id="3" name="Content Placeholder 2"/>
          <p:cNvSpPr>
            <a:spLocks noGrp="1"/>
          </p:cNvSpPr>
          <p:nvPr>
            <p:ph idx="1"/>
          </p:nvPr>
        </p:nvSpPr>
        <p:spPr>
          <a:xfrm>
            <a:off x="457200" y="1752600"/>
            <a:ext cx="8001000" cy="4495800"/>
          </a:xfrm>
          <a:noFill/>
        </p:spPr>
        <p:txBody>
          <a:bodyPr>
            <a:norm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sp>
        <p:nvSpPr>
          <p:cNvPr id="7" name="Content Placeholder 2"/>
          <p:cNvSpPr txBox="1">
            <a:spLocks/>
          </p:cNvSpPr>
          <p:nvPr/>
        </p:nvSpPr>
        <p:spPr>
          <a:xfrm>
            <a:off x="457200" y="978408"/>
            <a:ext cx="8221766" cy="62179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spcBef>
                <a:spcPts val="1200"/>
              </a:spcBef>
              <a:spcAft>
                <a:spcPts val="1200"/>
              </a:spcAft>
              <a:buClr>
                <a:srgbClr val="0033CC"/>
              </a:buClr>
              <a:buNone/>
              <a:defRPr/>
            </a:pPr>
            <a:r>
              <a:rPr lang="en-US" sz="1300" b="1" i="1" dirty="0">
                <a:solidFill>
                  <a:srgbClr val="000000"/>
                </a:solidFill>
                <a:cs typeface="Calibri" pitchFamily="34" charset="0"/>
              </a:rPr>
              <a:t>If we do </a:t>
            </a:r>
            <a:r>
              <a:rPr lang="en-US" sz="1300" b="1" i="1" dirty="0" smtClean="0">
                <a:solidFill>
                  <a:srgbClr val="000000"/>
                </a:solidFill>
                <a:cs typeface="Calibri" pitchFamily="34" charset="0"/>
              </a:rPr>
              <a:t>nothing, we </a:t>
            </a:r>
            <a:r>
              <a:rPr lang="en-US" sz="1300" b="1" i="1" dirty="0">
                <a:solidFill>
                  <a:srgbClr val="000000"/>
                </a:solidFill>
                <a:cs typeface="Calibri" pitchFamily="34" charset="0"/>
              </a:rPr>
              <a:t>can expect our IT organizations to be </a:t>
            </a:r>
            <a:r>
              <a:rPr lang="en-US" sz="1300" b="1" i="1" u="sng" dirty="0">
                <a:solidFill>
                  <a:srgbClr val="000000"/>
                </a:solidFill>
                <a:cs typeface="Calibri" pitchFamily="34" charset="0"/>
              </a:rPr>
              <a:t>critically</a:t>
            </a:r>
            <a:r>
              <a:rPr lang="en-US" sz="1300" b="1" i="1" dirty="0">
                <a:solidFill>
                  <a:srgbClr val="000000"/>
                </a:solidFill>
                <a:cs typeface="Calibri" pitchFamily="34" charset="0"/>
              </a:rPr>
              <a:t> understaffed, over-stressed, insufficiently skilled and too rigid to meet the existing and future demands and expectations of government and constituents.</a:t>
            </a:r>
            <a:endParaRPr lang="en-US" sz="1300" b="1" i="1" dirty="0"/>
          </a:p>
        </p:txBody>
      </p:sp>
      <p:sp>
        <p:nvSpPr>
          <p:cNvPr id="9" name="Content Placeholder 2"/>
          <p:cNvSpPr txBox="1">
            <a:spLocks/>
          </p:cNvSpPr>
          <p:nvPr/>
        </p:nvSpPr>
        <p:spPr bwMode="auto">
          <a:xfrm>
            <a:off x="317500" y="2095200"/>
            <a:ext cx="8509000" cy="426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100000"/>
              </a:spcBef>
              <a:spcAft>
                <a:spcPct val="0"/>
              </a:spcAft>
              <a:buClr>
                <a:srgbClr val="0033CC"/>
              </a:buClr>
              <a:buChar char="•"/>
              <a:defRPr sz="2400" b="1">
                <a:solidFill>
                  <a:schemeClr val="tx1"/>
                </a:solidFill>
                <a:latin typeface="Calibri" pitchFamily="34" charset="0"/>
                <a:ea typeface="+mn-ea"/>
                <a:cs typeface="Calibri" pitchFamily="34" charset="0"/>
              </a:defRPr>
            </a:lvl1pPr>
            <a:lvl2pPr marL="576263" indent="-233363" algn="l" rtl="0" eaLnBrk="0" fontAlgn="base" hangingPunct="0">
              <a:spcBef>
                <a:spcPct val="20000"/>
              </a:spcBef>
              <a:spcAft>
                <a:spcPct val="0"/>
              </a:spcAft>
              <a:buClr>
                <a:srgbClr val="0033CC"/>
              </a:buClr>
              <a:buFont typeface="Arial" charset="0"/>
              <a:buChar char="–"/>
              <a:defRPr sz="2000">
                <a:solidFill>
                  <a:schemeClr val="tx1"/>
                </a:solidFill>
                <a:latin typeface="Calibri" pitchFamily="34" charset="0"/>
                <a:cs typeface="Calibri" pitchFamily="34" charset="0"/>
              </a:defRPr>
            </a:lvl2pPr>
            <a:lvl3pPr marL="914400" indent="-223838" algn="l" rtl="0" eaLnBrk="0" fontAlgn="base" hangingPunct="0">
              <a:spcBef>
                <a:spcPct val="20000"/>
              </a:spcBef>
              <a:spcAft>
                <a:spcPct val="0"/>
              </a:spcAft>
              <a:buClr>
                <a:srgbClr val="0033CC"/>
              </a:buClr>
              <a:buChar char="•"/>
              <a:defRPr sz="2000">
                <a:solidFill>
                  <a:schemeClr val="tx1"/>
                </a:solidFill>
                <a:latin typeface="Calibri" pitchFamily="34" charset="0"/>
                <a:cs typeface="Calibri" pitchFamily="34" charset="0"/>
              </a:defRPr>
            </a:lvl3pPr>
            <a:lvl4pPr marL="1262063" indent="-233363" algn="l" rtl="0" eaLnBrk="0" fontAlgn="base" hangingPunct="0">
              <a:spcBef>
                <a:spcPct val="20000"/>
              </a:spcBef>
              <a:spcAft>
                <a:spcPct val="0"/>
              </a:spcAft>
              <a:buClr>
                <a:srgbClr val="0033CC"/>
              </a:buClr>
              <a:buChar char="–"/>
              <a:defRPr sz="2000">
                <a:solidFill>
                  <a:schemeClr val="tx1"/>
                </a:solidFill>
                <a:latin typeface="Calibri" pitchFamily="34" charset="0"/>
                <a:cs typeface="Calibri" pitchFamily="34" charset="0"/>
              </a:defRPr>
            </a:lvl4pPr>
            <a:lvl5pPr marL="1600200" indent="-223838" algn="l" rtl="0" eaLnBrk="0" fontAlgn="base" hangingPunct="0">
              <a:spcBef>
                <a:spcPct val="20000"/>
              </a:spcBef>
              <a:spcAft>
                <a:spcPct val="0"/>
              </a:spcAft>
              <a:buClr>
                <a:srgbClr val="0033CC"/>
              </a:buClr>
              <a:buChar char="»"/>
              <a:defRPr sz="2000">
                <a:solidFill>
                  <a:schemeClr val="tx1"/>
                </a:solidFill>
                <a:latin typeface="Calibri" pitchFamily="34" charset="0"/>
                <a:cs typeface="Calibri" pitchFamily="34" charset="0"/>
              </a:defRPr>
            </a:lvl5pPr>
            <a:lvl6pPr marL="2057400" indent="-223838" algn="l" rtl="0" fontAlgn="base">
              <a:spcBef>
                <a:spcPct val="20000"/>
              </a:spcBef>
              <a:spcAft>
                <a:spcPct val="0"/>
              </a:spcAft>
              <a:buClr>
                <a:srgbClr val="0033CC"/>
              </a:buClr>
              <a:buChar char="»"/>
              <a:defRPr sz="2000">
                <a:solidFill>
                  <a:schemeClr val="tx1"/>
                </a:solidFill>
                <a:latin typeface="+mn-lt"/>
                <a:cs typeface="+mn-cs"/>
              </a:defRPr>
            </a:lvl6pPr>
            <a:lvl7pPr marL="2514600" indent="-223838" algn="l" rtl="0" fontAlgn="base">
              <a:spcBef>
                <a:spcPct val="20000"/>
              </a:spcBef>
              <a:spcAft>
                <a:spcPct val="0"/>
              </a:spcAft>
              <a:buClr>
                <a:srgbClr val="0033CC"/>
              </a:buClr>
              <a:buChar char="»"/>
              <a:defRPr sz="2000">
                <a:solidFill>
                  <a:schemeClr val="tx1"/>
                </a:solidFill>
                <a:latin typeface="+mn-lt"/>
                <a:cs typeface="+mn-cs"/>
              </a:defRPr>
            </a:lvl7pPr>
            <a:lvl8pPr marL="2971800" indent="-223838" algn="l" rtl="0" fontAlgn="base">
              <a:spcBef>
                <a:spcPct val="20000"/>
              </a:spcBef>
              <a:spcAft>
                <a:spcPct val="0"/>
              </a:spcAft>
              <a:buClr>
                <a:srgbClr val="0033CC"/>
              </a:buClr>
              <a:buChar char="»"/>
              <a:defRPr sz="2000">
                <a:solidFill>
                  <a:schemeClr val="tx1"/>
                </a:solidFill>
                <a:latin typeface="+mn-lt"/>
                <a:cs typeface="+mn-cs"/>
              </a:defRPr>
            </a:lvl8pPr>
            <a:lvl9pPr marL="3429000" indent="-223838" algn="l" rtl="0" fontAlgn="base">
              <a:spcBef>
                <a:spcPct val="20000"/>
              </a:spcBef>
              <a:spcAft>
                <a:spcPct val="0"/>
              </a:spcAft>
              <a:buClr>
                <a:srgbClr val="0033CC"/>
              </a:buClr>
              <a:buChar char="»"/>
              <a:defRPr sz="2000">
                <a:solidFill>
                  <a:schemeClr val="tx1"/>
                </a:solidFill>
                <a:latin typeface="+mn-lt"/>
                <a:cs typeface="+mn-cs"/>
              </a:defRPr>
            </a:lvl9pPr>
          </a:lstStyle>
          <a:p>
            <a:pPr marL="228600" lvl="1" indent="-228600">
              <a:spcBef>
                <a:spcPct val="100000"/>
              </a:spcBef>
              <a:buChar char="•"/>
              <a:defRPr/>
            </a:pPr>
            <a:endParaRPr lang="en-US" sz="600" b="1" dirty="0" smtClean="0">
              <a:solidFill>
                <a:srgbClr val="000000"/>
              </a:solidFill>
            </a:endParaRPr>
          </a:p>
          <a:p>
            <a:pPr marL="228600" lvl="1" indent="-228600">
              <a:spcBef>
                <a:spcPct val="100000"/>
              </a:spcBef>
              <a:buClrTx/>
              <a:buChar char="•"/>
              <a:defRPr/>
            </a:pPr>
            <a:r>
              <a:rPr lang="en-US" sz="1400" b="1" dirty="0" smtClean="0">
                <a:solidFill>
                  <a:srgbClr val="000000"/>
                </a:solidFill>
                <a:latin typeface="+mn-lt"/>
              </a:rPr>
              <a:t>~</a:t>
            </a:r>
            <a:r>
              <a:rPr lang="en-US" sz="1400" b="1" dirty="0" smtClean="0">
                <a:latin typeface="+mn-lt"/>
              </a:rPr>
              <a:t>57% </a:t>
            </a:r>
            <a:r>
              <a:rPr lang="en-US" sz="1400" b="1" dirty="0">
                <a:latin typeface="+mn-lt"/>
              </a:rPr>
              <a:t>of our staff are over 50</a:t>
            </a:r>
          </a:p>
          <a:p>
            <a:pPr lvl="1">
              <a:lnSpc>
                <a:spcPct val="90000"/>
              </a:lnSpc>
              <a:buClrTx/>
              <a:defRPr/>
            </a:pPr>
            <a:r>
              <a:rPr lang="en-US" sz="1400" dirty="0">
                <a:latin typeface="+mn-lt"/>
              </a:rPr>
              <a:t>(~40% are over 55(!))</a:t>
            </a:r>
          </a:p>
          <a:p>
            <a:pPr marL="228600" lvl="1" indent="-228600">
              <a:spcBef>
                <a:spcPct val="100000"/>
              </a:spcBef>
              <a:buClrTx/>
              <a:buFont typeface="Arial" charset="0"/>
              <a:buChar char="•"/>
              <a:defRPr/>
            </a:pPr>
            <a:r>
              <a:rPr lang="en-US" sz="1400" b="1" dirty="0">
                <a:latin typeface="+mn-lt"/>
              </a:rPr>
              <a:t>Of our </a:t>
            </a:r>
            <a:r>
              <a:rPr lang="en-US" sz="1400" b="1" dirty="0" smtClean="0">
                <a:latin typeface="+mn-lt"/>
              </a:rPr>
              <a:t>27,255 </a:t>
            </a:r>
            <a:r>
              <a:rPr lang="en-US" sz="1400" b="1" dirty="0">
                <a:latin typeface="+mn-lt"/>
              </a:rPr>
              <a:t>years of experience, </a:t>
            </a:r>
            <a:br>
              <a:rPr lang="en-US" sz="1400" b="1" dirty="0">
                <a:latin typeface="+mn-lt"/>
              </a:rPr>
            </a:br>
            <a:r>
              <a:rPr lang="en-US" sz="1400" b="1" dirty="0">
                <a:latin typeface="+mn-lt"/>
              </a:rPr>
              <a:t>16,410 </a:t>
            </a:r>
            <a:r>
              <a:rPr lang="en-US" sz="1400" b="1" dirty="0" smtClean="0">
                <a:latin typeface="+mn-lt"/>
              </a:rPr>
              <a:t>(68%) </a:t>
            </a:r>
            <a:r>
              <a:rPr lang="en-US" sz="1400" b="1" dirty="0">
                <a:latin typeface="+mn-lt"/>
              </a:rPr>
              <a:t>are </a:t>
            </a:r>
            <a:r>
              <a:rPr lang="en-US" sz="1400" b="1" dirty="0" smtClean="0">
                <a:latin typeface="+mn-lt"/>
              </a:rPr>
              <a:t>preparing to </a:t>
            </a:r>
            <a:r>
              <a:rPr lang="en-US" sz="1400" b="1" dirty="0">
                <a:latin typeface="+mn-lt"/>
              </a:rPr>
              <a:t>walk out the door…</a:t>
            </a:r>
          </a:p>
          <a:p>
            <a:pPr marL="228600" lvl="1" indent="-228600">
              <a:spcBef>
                <a:spcPct val="100000"/>
              </a:spcBef>
              <a:buClrTx/>
              <a:buFont typeface="Arial" charset="0"/>
              <a:buChar char="•"/>
              <a:defRPr/>
            </a:pPr>
            <a:r>
              <a:rPr lang="en-US" sz="1400" b="1" dirty="0" smtClean="0">
                <a:latin typeface="+mn-lt"/>
              </a:rPr>
              <a:t>A mere 32 </a:t>
            </a:r>
            <a:r>
              <a:rPr lang="en-US" sz="1400" b="1" dirty="0">
                <a:latin typeface="+mn-lt"/>
              </a:rPr>
              <a:t>of our IT employees are under the </a:t>
            </a:r>
            <a:r>
              <a:rPr lang="en-US" sz="1400" b="1" dirty="0" smtClean="0">
                <a:latin typeface="+mn-lt"/>
              </a:rPr>
              <a:t/>
            </a:r>
            <a:br>
              <a:rPr lang="en-US" sz="1400" b="1" dirty="0" smtClean="0">
                <a:latin typeface="+mn-lt"/>
              </a:rPr>
            </a:br>
            <a:r>
              <a:rPr lang="en-US" sz="1400" b="1" dirty="0" smtClean="0">
                <a:latin typeface="+mn-lt"/>
              </a:rPr>
              <a:t>age </a:t>
            </a:r>
            <a:r>
              <a:rPr lang="en-US" sz="1400" b="1" dirty="0">
                <a:latin typeface="+mn-lt"/>
              </a:rPr>
              <a:t>of 30 – that’s </a:t>
            </a:r>
            <a:r>
              <a:rPr lang="en-US" sz="1400" b="1" dirty="0" smtClean="0">
                <a:latin typeface="+mn-lt"/>
              </a:rPr>
              <a:t>~2</a:t>
            </a:r>
            <a:r>
              <a:rPr lang="en-US" sz="1400" b="1" dirty="0">
                <a:latin typeface="+mn-lt"/>
              </a:rPr>
              <a:t>% </a:t>
            </a:r>
          </a:p>
          <a:p>
            <a:pPr lvl="1">
              <a:spcBef>
                <a:spcPts val="1200"/>
              </a:spcBef>
              <a:defRPr/>
            </a:pPr>
            <a:endParaRPr lang="en-US" sz="1400" dirty="0" smtClean="0">
              <a:solidFill>
                <a:srgbClr val="000000"/>
              </a:solidFill>
              <a:latin typeface="+mn-lt"/>
            </a:endParaRPr>
          </a:p>
          <a:p>
            <a:pPr marL="0" indent="0" algn="ctr">
              <a:spcBef>
                <a:spcPts val="1200"/>
              </a:spcBef>
              <a:buNone/>
              <a:defRPr/>
            </a:pPr>
            <a:endParaRPr lang="en-US" sz="1400" dirty="0" smtClean="0">
              <a:solidFill>
                <a:srgbClr val="000000"/>
              </a:solidFill>
              <a:latin typeface="+mn-lt"/>
            </a:endParaRPr>
          </a:p>
        </p:txBody>
      </p:sp>
      <p:graphicFrame>
        <p:nvGraphicFramePr>
          <p:cNvPr id="10" name="Chart 9"/>
          <p:cNvGraphicFramePr>
            <a:graphicFrameLocks/>
          </p:cNvGraphicFramePr>
          <p:nvPr>
            <p:extLst>
              <p:ext uri="{D42A27DB-BD31-4B8C-83A1-F6EECF244321}">
                <p14:modId xmlns:p14="http://schemas.microsoft.com/office/powerpoint/2010/main" val="1162868936"/>
              </p:ext>
            </p:extLst>
          </p:nvPr>
        </p:nvGraphicFramePr>
        <p:xfrm>
          <a:off x="4711700" y="1785600"/>
          <a:ext cx="4114800" cy="330642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a:xfrm>
            <a:off x="801225" y="5754001"/>
            <a:ext cx="7541551" cy="610799"/>
          </a:xfrm>
          <a:prstGeom prst="rect">
            <a:avLst/>
          </a:prstGeom>
          <a:solidFill>
            <a:srgbClr val="B9CDE5"/>
          </a:solid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a:solidFill>
                  <a:schemeClr val="tx2"/>
                </a:solidFill>
                <a:latin typeface="Arial" panose="020B0604020202020204" pitchFamily="34" charset="0"/>
                <a:cs typeface="Arial" panose="020B0604020202020204" pitchFamily="34" charset="0"/>
              </a:rPr>
              <a:t>The talent pipeline and pool necessary to replace our </a:t>
            </a:r>
            <a:br>
              <a:rPr lang="en-US" sz="1600" b="1" i="1" dirty="0">
                <a:solidFill>
                  <a:schemeClr val="tx2"/>
                </a:solidFill>
                <a:latin typeface="Arial" panose="020B0604020202020204" pitchFamily="34" charset="0"/>
                <a:cs typeface="Arial" panose="020B0604020202020204" pitchFamily="34" charset="0"/>
              </a:rPr>
            </a:br>
            <a:r>
              <a:rPr lang="en-US" sz="1600" b="1" i="1" dirty="0">
                <a:solidFill>
                  <a:schemeClr val="tx2"/>
                </a:solidFill>
                <a:latin typeface="Arial" panose="020B0604020202020204" pitchFamily="34" charset="0"/>
                <a:cs typeface="Arial" panose="020B0604020202020204" pitchFamily="34" charset="0"/>
              </a:rPr>
              <a:t>retiring workforce does not currently </a:t>
            </a:r>
            <a:r>
              <a:rPr lang="en-US" sz="1600" b="1" i="1" dirty="0" smtClean="0">
                <a:solidFill>
                  <a:schemeClr val="tx2"/>
                </a:solidFill>
                <a:latin typeface="Arial" panose="020B0604020202020204" pitchFamily="34" charset="0"/>
                <a:cs typeface="Arial" panose="020B0604020202020204" pitchFamily="34" charset="0"/>
              </a:rPr>
              <a:t>exist.</a:t>
            </a:r>
            <a:endParaRPr lang="en-US" sz="1400" b="1" dirty="0" smtClean="0"/>
          </a:p>
        </p:txBody>
      </p:sp>
    </p:spTree>
    <p:extLst>
      <p:ext uri="{BB962C8B-B14F-4D97-AF65-F5344CB8AC3E}">
        <p14:creationId xmlns:p14="http://schemas.microsoft.com/office/powerpoint/2010/main" val="3341784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568696" cy="758952"/>
          </a:xfrm>
        </p:spPr>
        <p:txBody>
          <a:bodyPr anchor="ctr">
            <a:normAutofit/>
          </a:bodyPr>
          <a:lstStyle/>
          <a:p>
            <a:pPr algn="l"/>
            <a:r>
              <a:rPr lang="en-US" sz="2000" b="1" dirty="0" smtClean="0">
                <a:solidFill>
                  <a:schemeClr val="bg1"/>
                </a:solidFill>
              </a:rPr>
              <a:t>What Keeps IT Pros </a:t>
            </a:r>
            <a:r>
              <a:rPr lang="en-US" sz="2000" b="1" dirty="0">
                <a:solidFill>
                  <a:schemeClr val="bg1"/>
                </a:solidFill>
              </a:rPr>
              <a:t>U</a:t>
            </a:r>
            <a:r>
              <a:rPr lang="en-US" sz="2000" b="1" dirty="0" smtClean="0">
                <a:solidFill>
                  <a:schemeClr val="bg1"/>
                </a:solidFill>
              </a:rPr>
              <a:t>p at Night</a:t>
            </a:r>
            <a:endParaRPr lang="en-US" sz="2000" b="1" i="1" dirty="0">
              <a:solidFill>
                <a:schemeClr val="bg1"/>
              </a:solidFill>
            </a:endParaRPr>
          </a:p>
        </p:txBody>
      </p:sp>
      <p:sp>
        <p:nvSpPr>
          <p:cNvPr id="3" name="Content Placeholder 2"/>
          <p:cNvSpPr>
            <a:spLocks noGrp="1"/>
          </p:cNvSpPr>
          <p:nvPr>
            <p:ph idx="1"/>
          </p:nvPr>
        </p:nvSpPr>
        <p:spPr>
          <a:xfrm>
            <a:off x="585900" y="3682200"/>
            <a:ext cx="8001000" cy="4495800"/>
          </a:xfrm>
          <a:noFill/>
        </p:spPr>
        <p:txBody>
          <a:bodyPr>
            <a:norm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pic>
        <p:nvPicPr>
          <p:cNvPr id="1026" name="Picture 2" descr="C:\Users\RFullem\AppData\Local\Microsoft\Windows\Temporary Internet Files\Content.Outlook\DBIH17BB\IT cartoon.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400" y="1101600"/>
            <a:ext cx="6480000" cy="5453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38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568696" cy="758952"/>
          </a:xfrm>
        </p:spPr>
        <p:txBody>
          <a:bodyPr anchor="ctr">
            <a:normAutofit/>
          </a:bodyPr>
          <a:lstStyle/>
          <a:p>
            <a:pPr algn="l"/>
            <a:r>
              <a:rPr lang="en-US" sz="2000" b="1" dirty="0" smtClean="0">
                <a:solidFill>
                  <a:schemeClr val="bg1"/>
                </a:solidFill>
              </a:rPr>
              <a:t>Creative Solutions:  Stem Initiatives </a:t>
            </a:r>
            <a:br>
              <a:rPr lang="en-US" sz="2000" b="1" dirty="0" smtClean="0">
                <a:solidFill>
                  <a:schemeClr val="bg1"/>
                </a:solidFill>
              </a:rPr>
            </a:br>
            <a:r>
              <a:rPr lang="en-US" sz="2000" b="1" dirty="0" smtClean="0">
                <a:solidFill>
                  <a:schemeClr val="bg1"/>
                </a:solidFill>
              </a:rPr>
              <a:t>– unknown # of slides</a:t>
            </a:r>
            <a:endParaRPr lang="en-US" sz="2000" b="1" i="1" dirty="0">
              <a:solidFill>
                <a:schemeClr val="bg1"/>
              </a:solidFill>
            </a:endParaRPr>
          </a:p>
        </p:txBody>
      </p:sp>
      <p:sp>
        <p:nvSpPr>
          <p:cNvPr id="3" name="Content Placeholder 2"/>
          <p:cNvSpPr>
            <a:spLocks noGrp="1"/>
          </p:cNvSpPr>
          <p:nvPr>
            <p:ph idx="1"/>
          </p:nvPr>
        </p:nvSpPr>
        <p:spPr>
          <a:xfrm>
            <a:off x="457200" y="1752600"/>
            <a:ext cx="8001000" cy="4495800"/>
          </a:xfrm>
          <a:noFill/>
        </p:spPr>
        <p:txBody>
          <a:bodyPr>
            <a:norm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sp>
        <p:nvSpPr>
          <p:cNvPr id="7" name="Content Placeholder 2"/>
          <p:cNvSpPr txBox="1">
            <a:spLocks/>
          </p:cNvSpPr>
          <p:nvPr/>
        </p:nvSpPr>
        <p:spPr>
          <a:xfrm>
            <a:off x="457200" y="978408"/>
            <a:ext cx="8221766" cy="62179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i="1" dirty="0"/>
              <a:t>Overall message </a:t>
            </a:r>
            <a:r>
              <a:rPr lang="en-US" sz="1400" b="1" i="1" dirty="0" smtClean="0"/>
              <a:t>line</a:t>
            </a:r>
            <a:endParaRPr lang="en-US" sz="1400" b="1" i="1" dirty="0"/>
          </a:p>
        </p:txBody>
      </p:sp>
      <p:sp>
        <p:nvSpPr>
          <p:cNvPr id="6" name="Content Placeholder 2"/>
          <p:cNvSpPr txBox="1">
            <a:spLocks/>
          </p:cNvSpPr>
          <p:nvPr/>
        </p:nvSpPr>
        <p:spPr>
          <a:xfrm>
            <a:off x="567583" y="1927860"/>
            <a:ext cx="8001000" cy="449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dirty="0" smtClean="0"/>
              <a:t>Their content</a:t>
            </a:r>
            <a:endParaRPr lang="en-US" sz="1200"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p:txBody>
      </p:sp>
    </p:spTree>
    <p:extLst>
      <p:ext uri="{BB962C8B-B14F-4D97-AF65-F5344CB8AC3E}">
        <p14:creationId xmlns:p14="http://schemas.microsoft.com/office/powerpoint/2010/main" val="1900593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5" y="45720"/>
            <a:ext cx="5564187" cy="762000"/>
          </a:xfrm>
        </p:spPr>
        <p:txBody>
          <a:bodyPr/>
          <a:lstStyle/>
          <a:p>
            <a:r>
              <a:rPr lang="en-US" sz="2000" dirty="0" smtClean="0">
                <a:solidFill>
                  <a:schemeClr val="bg1"/>
                </a:solidFill>
              </a:rPr>
              <a:t>Commonwealth Workforce Planning:</a:t>
            </a:r>
            <a:br>
              <a:rPr lang="en-US" sz="2000" dirty="0" smtClean="0">
                <a:solidFill>
                  <a:schemeClr val="bg1"/>
                </a:solidFill>
              </a:rPr>
            </a:br>
            <a:r>
              <a:rPr lang="en-US" sz="1800" i="1" dirty="0" smtClean="0">
                <a:solidFill>
                  <a:schemeClr val="bg1"/>
                </a:solidFill>
              </a:rPr>
              <a:t>Overview of 2014 Activities</a:t>
            </a:r>
            <a:endParaRPr lang="en-US" sz="1800" i="1" dirty="0">
              <a:solidFill>
                <a:schemeClr val="bg1"/>
              </a:solidFill>
            </a:endParaRPr>
          </a:p>
        </p:txBody>
      </p:sp>
      <p:sp>
        <p:nvSpPr>
          <p:cNvPr id="3" name="Content Placeholder 2"/>
          <p:cNvSpPr>
            <a:spLocks noGrp="1"/>
          </p:cNvSpPr>
          <p:nvPr>
            <p:ph idx="1"/>
          </p:nvPr>
        </p:nvSpPr>
        <p:spPr>
          <a:xfrm>
            <a:off x="461772" y="1067415"/>
            <a:ext cx="8220456" cy="621792"/>
          </a:xfrm>
        </p:spPr>
        <p:txBody>
          <a:bodyPr/>
          <a:lstStyle/>
          <a:p>
            <a:pPr marL="0" indent="0"/>
            <a:r>
              <a:rPr lang="en-US" b="1" dirty="0" smtClean="0"/>
              <a:t>Goal:  </a:t>
            </a:r>
            <a:r>
              <a:rPr lang="en-US" i="1" dirty="0" smtClean="0"/>
              <a:t>The Commonwealth will have a comprehensive workforce plan identifying mission critical talent gaps and including actionable solutions to effectively recruit and retain staff in these functions.</a:t>
            </a:r>
          </a:p>
          <a:p>
            <a:pPr marL="0" indent="0">
              <a:spcBef>
                <a:spcPts val="0"/>
              </a:spcBef>
            </a:pPr>
            <a:endParaRPr lang="en-US" sz="600" dirty="0" smtClean="0">
              <a:solidFill>
                <a:srgbClr val="C00000"/>
              </a:solidFill>
            </a:endParaRPr>
          </a:p>
          <a:p>
            <a:pPr marL="0" lvl="0" indent="0">
              <a:buClr>
                <a:prstClr val="black"/>
              </a:buClr>
            </a:pPr>
            <a:endParaRPr lang="en-US" dirty="0"/>
          </a:p>
        </p:txBody>
      </p:sp>
      <p:grpSp>
        <p:nvGrpSpPr>
          <p:cNvPr id="30" name="Group 29"/>
          <p:cNvGrpSpPr/>
          <p:nvPr/>
        </p:nvGrpSpPr>
        <p:grpSpPr>
          <a:xfrm>
            <a:off x="2752491" y="4890735"/>
            <a:ext cx="3639016" cy="1730881"/>
            <a:chOff x="2752491" y="4890735"/>
            <a:chExt cx="3639016" cy="1730881"/>
          </a:xfrm>
        </p:grpSpPr>
        <p:grpSp>
          <p:nvGrpSpPr>
            <p:cNvPr id="24" name="Group 23"/>
            <p:cNvGrpSpPr/>
            <p:nvPr/>
          </p:nvGrpSpPr>
          <p:grpSpPr>
            <a:xfrm>
              <a:off x="2752491" y="5386040"/>
              <a:ext cx="3639016" cy="932984"/>
              <a:chOff x="2752491" y="5386040"/>
              <a:chExt cx="3639016" cy="932984"/>
            </a:xfrm>
          </p:grpSpPr>
          <p:sp>
            <p:nvSpPr>
              <p:cNvPr id="9" name="Rectangle 8"/>
              <p:cNvSpPr/>
              <p:nvPr/>
            </p:nvSpPr>
            <p:spPr bwMode="auto">
              <a:xfrm>
                <a:off x="2752492" y="5386040"/>
                <a:ext cx="3639015" cy="260196"/>
              </a:xfrm>
              <a:prstGeom prst="rect">
                <a:avLst/>
              </a:prstGeom>
              <a:solidFill>
                <a:srgbClr val="00206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Implementation of Solutions</a:t>
                </a:r>
              </a:p>
            </p:txBody>
          </p:sp>
          <p:sp>
            <p:nvSpPr>
              <p:cNvPr id="10" name="Rectangle 9"/>
              <p:cNvSpPr/>
              <p:nvPr/>
            </p:nvSpPr>
            <p:spPr bwMode="auto">
              <a:xfrm>
                <a:off x="2752491" y="5646236"/>
                <a:ext cx="3639015" cy="67278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282575" marR="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dirty="0" smtClean="0">
                    <a:ln>
                      <a:noFill/>
                    </a:ln>
                    <a:effectLst/>
                    <a:latin typeface="Arial" charset="0"/>
                  </a:rPr>
                  <a:t>Update 30 year old job specifications**</a:t>
                </a:r>
              </a:p>
              <a:p>
                <a:pPr marL="282575" marR="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dirty="0" smtClean="0">
                    <a:latin typeface="Arial" charset="0"/>
                  </a:rPr>
                  <a:t>Design and deliver training**</a:t>
                </a:r>
              </a:p>
              <a:p>
                <a:pPr marL="282575" marR="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dirty="0" smtClean="0">
                    <a:latin typeface="Arial" charset="0"/>
                  </a:rPr>
                  <a:t>Implement other solutions as identified</a:t>
                </a:r>
                <a:r>
                  <a:rPr kumimoji="0" lang="en-US" sz="1200" b="1" i="0" u="none" strike="noStrike" cap="none" normalizeH="0" baseline="0" dirty="0" smtClean="0">
                    <a:ln>
                      <a:noFill/>
                    </a:ln>
                    <a:effectLst/>
                    <a:latin typeface="Arial" charset="0"/>
                  </a:rPr>
                  <a:t/>
                </a:r>
                <a:br>
                  <a:rPr kumimoji="0" lang="en-US" sz="1200" b="1" i="0" u="none" strike="noStrike" cap="none" normalizeH="0" baseline="0" dirty="0" smtClean="0">
                    <a:ln>
                      <a:noFill/>
                    </a:ln>
                    <a:effectLst/>
                    <a:latin typeface="Arial" charset="0"/>
                  </a:rPr>
                </a:br>
                <a:endParaRPr kumimoji="0" lang="en-US" sz="1200" b="1" i="0" u="none" strike="noStrike" cap="none" normalizeH="0" baseline="0" dirty="0" smtClean="0">
                  <a:ln>
                    <a:noFill/>
                  </a:ln>
                  <a:effectLst/>
                  <a:latin typeface="Arial" charset="0"/>
                </a:endParaRPr>
              </a:p>
              <a:p>
                <a:pPr marL="111125" marR="0" defTabSz="914400" rtl="0" eaLnBrk="0" fontAlgn="base" latinLnBrk="0" hangingPunct="0">
                  <a:lnSpc>
                    <a:spcPct val="100000"/>
                  </a:lnSpc>
                  <a:spcBef>
                    <a:spcPct val="0"/>
                  </a:spcBef>
                  <a:spcAft>
                    <a:spcPct val="0"/>
                  </a:spcAft>
                  <a:buClrTx/>
                  <a:buSzTx/>
                  <a:tabLst/>
                </a:pPr>
                <a:endParaRPr kumimoji="0" lang="en-US" sz="1200" b="1" i="0" u="none" strike="noStrike" cap="none" normalizeH="0" baseline="0" dirty="0" smtClean="0">
                  <a:ln>
                    <a:noFill/>
                  </a:ln>
                  <a:effectLst/>
                  <a:latin typeface="Arial" charset="0"/>
                </a:endParaRPr>
              </a:p>
            </p:txBody>
          </p:sp>
        </p:grpSp>
        <p:sp>
          <p:nvSpPr>
            <p:cNvPr id="22" name="TextBox 21"/>
            <p:cNvSpPr txBox="1"/>
            <p:nvPr/>
          </p:nvSpPr>
          <p:spPr>
            <a:xfrm>
              <a:off x="2752494" y="6367700"/>
              <a:ext cx="2215376" cy="253916"/>
            </a:xfrm>
            <a:prstGeom prst="rect">
              <a:avLst/>
            </a:prstGeom>
            <a:noFill/>
          </p:spPr>
          <p:txBody>
            <a:bodyPr wrap="square" rtlCol="0">
              <a:spAutoFit/>
            </a:bodyPr>
            <a:lstStyle/>
            <a:p>
              <a:r>
                <a:rPr lang="en-US" sz="1050" dirty="0" smtClean="0"/>
                <a:t>** Work to begin in Summer 2014</a:t>
              </a:r>
              <a:endParaRPr lang="en-US" sz="1050" dirty="0"/>
            </a:p>
          </p:txBody>
        </p:sp>
        <p:sp>
          <p:nvSpPr>
            <p:cNvPr id="18" name="Down Arrow 17"/>
            <p:cNvSpPr/>
            <p:nvPr/>
          </p:nvSpPr>
          <p:spPr bwMode="auto">
            <a:xfrm>
              <a:off x="4378712" y="4890735"/>
              <a:ext cx="386577" cy="449767"/>
            </a:xfrm>
            <a:prstGeom prst="downArrow">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13" name="Group 12"/>
          <p:cNvGrpSpPr/>
          <p:nvPr/>
        </p:nvGrpSpPr>
        <p:grpSpPr>
          <a:xfrm>
            <a:off x="431179" y="1706137"/>
            <a:ext cx="3880626" cy="1808355"/>
            <a:chOff x="431179" y="1605776"/>
            <a:chExt cx="3880626" cy="1913696"/>
          </a:xfrm>
        </p:grpSpPr>
        <p:sp>
          <p:nvSpPr>
            <p:cNvPr id="6" name="Rectangle 5"/>
            <p:cNvSpPr/>
            <p:nvPr/>
          </p:nvSpPr>
          <p:spPr bwMode="auto">
            <a:xfrm>
              <a:off x="431179" y="1605776"/>
              <a:ext cx="3880626" cy="260196"/>
            </a:xfrm>
            <a:prstGeom prst="rect">
              <a:avLst/>
            </a:prstGeom>
            <a:solidFill>
              <a:srgbClr val="0070C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Business Specific</a:t>
              </a:r>
            </a:p>
          </p:txBody>
        </p:sp>
        <p:sp>
          <p:nvSpPr>
            <p:cNvPr id="7" name="Rectangle 6"/>
            <p:cNvSpPr/>
            <p:nvPr/>
          </p:nvSpPr>
          <p:spPr bwMode="auto">
            <a:xfrm>
              <a:off x="431179" y="1865971"/>
              <a:ext cx="3880626" cy="16535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230188" marR="0" indent="-119063"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1" i="0" u="none" strike="noStrike" cap="none" normalizeH="0" baseline="0" dirty="0" smtClean="0">
                  <a:ln>
                    <a:noFill/>
                  </a:ln>
                  <a:effectLst/>
                  <a:latin typeface="Arial" charset="0"/>
                </a:rPr>
                <a:t>Pilot – </a:t>
              </a:r>
              <a:r>
                <a:rPr kumimoji="0" lang="en-US" sz="1200" i="0" u="none" strike="noStrike" cap="none" normalizeH="0" baseline="0" dirty="0" smtClean="0">
                  <a:ln>
                    <a:noFill/>
                  </a:ln>
                  <a:effectLst/>
                  <a:latin typeface="Arial" charset="0"/>
                </a:rPr>
                <a:t>8 Agencies</a:t>
              </a:r>
              <a:r>
                <a:rPr kumimoji="0" lang="en-US" sz="1200" i="0" u="none" strike="noStrike" cap="none" normalizeH="0" dirty="0" smtClean="0">
                  <a:ln>
                    <a:noFill/>
                  </a:ln>
                  <a:effectLst/>
                  <a:latin typeface="Arial" charset="0"/>
                </a:rPr>
                <a:t> </a:t>
              </a:r>
              <a:r>
                <a:rPr lang="en-US" sz="1200" dirty="0" smtClean="0">
                  <a:latin typeface="Arial" charset="0"/>
                </a:rPr>
                <a:t>across 8 Secretariats will pilot a workforce planning process and tools, submitting a workforce plan in April 2014</a:t>
              </a:r>
              <a:br>
                <a:rPr lang="en-US" sz="1200" dirty="0" smtClean="0">
                  <a:latin typeface="Arial" charset="0"/>
                </a:rPr>
              </a:br>
              <a:endParaRPr kumimoji="0" lang="en-US" sz="1200" b="1" i="0" u="none" strike="noStrike" cap="none" normalizeH="0" baseline="0" dirty="0" smtClean="0">
                <a:ln>
                  <a:noFill/>
                </a:ln>
                <a:effectLst/>
                <a:latin typeface="Arial" charset="0"/>
              </a:endParaRPr>
            </a:p>
            <a:p>
              <a:pPr marL="230188" marR="0" indent="-119063"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b="1" dirty="0" smtClean="0">
                  <a:latin typeface="Arial" charset="0"/>
                </a:rPr>
                <a:t>Executive Departments (All) </a:t>
              </a:r>
              <a:r>
                <a:rPr lang="en-US" sz="1200" dirty="0" smtClean="0">
                  <a:latin typeface="Arial" charset="0"/>
                </a:rPr>
                <a:t>-  All Executive Departments will submit a workforce plan addressing at least one mission critical talent gap with actionable solutions in October 2014.</a:t>
              </a:r>
              <a:endParaRPr kumimoji="0" lang="en-US" sz="1200" i="0" u="none" strike="noStrike" cap="none" normalizeH="0" baseline="0" dirty="0" smtClean="0">
                <a:ln>
                  <a:noFill/>
                </a:ln>
                <a:effectLst/>
                <a:latin typeface="Arial" charset="0"/>
              </a:endParaRPr>
            </a:p>
          </p:txBody>
        </p:sp>
      </p:grpSp>
      <p:sp>
        <p:nvSpPr>
          <p:cNvPr id="5" name="Rectangle 4"/>
          <p:cNvSpPr/>
          <p:nvPr/>
        </p:nvSpPr>
        <p:spPr bwMode="auto">
          <a:xfrm>
            <a:off x="4832194" y="1691268"/>
            <a:ext cx="3873189" cy="260197"/>
          </a:xfrm>
          <a:prstGeom prst="rect">
            <a:avLst/>
          </a:prstGeom>
          <a:solidFill>
            <a:srgbClr val="C00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Information Technology</a:t>
            </a:r>
          </a:p>
        </p:txBody>
      </p:sp>
      <p:sp>
        <p:nvSpPr>
          <p:cNvPr id="8" name="Rectangle 7"/>
          <p:cNvSpPr/>
          <p:nvPr/>
        </p:nvSpPr>
        <p:spPr bwMode="auto">
          <a:xfrm>
            <a:off x="4832195" y="1951465"/>
            <a:ext cx="3873188" cy="156302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230188" marR="0" indent="-119063"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1" i="0" u="none" strike="noStrike" cap="none" normalizeH="0" baseline="0" dirty="0" smtClean="0">
                <a:ln>
                  <a:noFill/>
                </a:ln>
                <a:effectLst/>
                <a:latin typeface="Arial" charset="0"/>
              </a:rPr>
              <a:t>Secretariats -  </a:t>
            </a:r>
            <a:r>
              <a:rPr kumimoji="0" lang="en-US" sz="1200" i="0" u="none" strike="noStrike" cap="none" normalizeH="0" baseline="0" dirty="0" smtClean="0">
                <a:ln>
                  <a:noFill/>
                </a:ln>
                <a:effectLst/>
                <a:latin typeface="Arial" charset="0"/>
              </a:rPr>
              <a:t>8</a:t>
            </a:r>
            <a:r>
              <a:rPr kumimoji="0" lang="en-US" sz="1200" i="0" u="none" strike="noStrike" cap="none" normalizeH="0" dirty="0" smtClean="0">
                <a:ln>
                  <a:noFill/>
                </a:ln>
                <a:effectLst/>
                <a:latin typeface="Arial" charset="0"/>
              </a:rPr>
              <a:t> Secretariats will submit a workforce plan addressing a mission critical talent gap in April 2014</a:t>
            </a:r>
            <a:r>
              <a:rPr kumimoji="0" lang="en-US" sz="1200" b="1" i="0" u="none" strike="noStrike" cap="none" normalizeH="0" baseline="0" dirty="0" smtClean="0">
                <a:ln>
                  <a:noFill/>
                </a:ln>
                <a:effectLst/>
                <a:latin typeface="Arial" charset="0"/>
              </a:rPr>
              <a:t/>
            </a:r>
            <a:br>
              <a:rPr kumimoji="0" lang="en-US" sz="1200" b="1" i="0" u="none" strike="noStrike" cap="none" normalizeH="0" baseline="0" dirty="0" smtClean="0">
                <a:ln>
                  <a:noFill/>
                </a:ln>
                <a:effectLst/>
                <a:latin typeface="Arial" charset="0"/>
              </a:rPr>
            </a:br>
            <a:endParaRPr kumimoji="0" lang="en-US" sz="1200" b="1" i="0" u="none" strike="noStrike" cap="none" normalizeH="0" baseline="0" dirty="0" smtClean="0">
              <a:ln>
                <a:noFill/>
              </a:ln>
              <a:effectLst/>
              <a:latin typeface="Arial" charset="0"/>
            </a:endParaRPr>
          </a:p>
          <a:p>
            <a:pPr marL="230188" marR="0" indent="-119063"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b="1" dirty="0" smtClean="0">
                <a:latin typeface="Arial" charset="0"/>
              </a:rPr>
              <a:t>Enterprise – </a:t>
            </a:r>
            <a:r>
              <a:rPr lang="en-US" sz="1200" dirty="0" smtClean="0">
                <a:latin typeface="Arial" charset="0"/>
              </a:rPr>
              <a:t>Working collaboratively, ITD and Secretariats will submit an enterprise-wide IT workforce plan with actionable solutions in October 2014</a:t>
            </a:r>
            <a:endParaRPr kumimoji="0" lang="en-US" sz="1200" b="1" i="0" u="none" strike="noStrike" cap="none" normalizeH="0" baseline="0" dirty="0" smtClean="0">
              <a:ln>
                <a:noFill/>
              </a:ln>
              <a:effectLst/>
              <a:latin typeface="Arial" charset="0"/>
            </a:endParaRPr>
          </a:p>
        </p:txBody>
      </p:sp>
      <p:grpSp>
        <p:nvGrpSpPr>
          <p:cNvPr id="19" name="Group 18"/>
          <p:cNvGrpSpPr/>
          <p:nvPr/>
        </p:nvGrpSpPr>
        <p:grpSpPr>
          <a:xfrm>
            <a:off x="2752493" y="3720327"/>
            <a:ext cx="3639016" cy="1101182"/>
            <a:chOff x="2752489" y="3858322"/>
            <a:chExt cx="3639016" cy="1101182"/>
          </a:xfrm>
        </p:grpSpPr>
        <p:sp>
          <p:nvSpPr>
            <p:cNvPr id="20" name="Rectangle 19"/>
            <p:cNvSpPr/>
            <p:nvPr/>
          </p:nvSpPr>
          <p:spPr bwMode="auto">
            <a:xfrm>
              <a:off x="2752490" y="3858322"/>
              <a:ext cx="3639015" cy="260196"/>
            </a:xfrm>
            <a:prstGeom prst="rect">
              <a:avLst/>
            </a:prstGeom>
            <a:solidFill>
              <a:srgbClr val="00206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Comprehensive Plan</a:t>
              </a:r>
            </a:p>
          </p:txBody>
        </p:sp>
        <p:sp>
          <p:nvSpPr>
            <p:cNvPr id="21" name="Rectangle 20"/>
            <p:cNvSpPr/>
            <p:nvPr/>
          </p:nvSpPr>
          <p:spPr bwMode="auto">
            <a:xfrm>
              <a:off x="2752489" y="4118518"/>
              <a:ext cx="3639015" cy="84098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111125" marR="0"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effectLst/>
                  <a:latin typeface="Arial" charset="0"/>
                </a:rPr>
                <a:t>HRD </a:t>
              </a:r>
              <a:r>
                <a:rPr kumimoji="0" lang="en-US" sz="1200" i="0" u="none" strike="noStrike" cap="none" normalizeH="0" baseline="0" dirty="0" smtClean="0">
                  <a:ln>
                    <a:noFill/>
                  </a:ln>
                  <a:effectLst/>
                  <a:latin typeface="Arial" charset="0"/>
                </a:rPr>
                <a:t>will submit</a:t>
              </a:r>
              <a:r>
                <a:rPr kumimoji="0" lang="en-US" sz="1200" i="0" u="none" strike="noStrike" cap="none" normalizeH="0" dirty="0" smtClean="0">
                  <a:ln>
                    <a:noFill/>
                  </a:ln>
                  <a:effectLst/>
                  <a:latin typeface="Arial" charset="0"/>
                </a:rPr>
                <a:t> a comprehensive workforce plan to ANF in December 2014, identifying common themes across business talent gaps, including enterprise-wide IT needs and an action plan. </a:t>
              </a:r>
              <a:r>
                <a:rPr kumimoji="0" lang="en-US" sz="1200" b="1" i="0" u="none" strike="noStrike" cap="none" normalizeH="0" baseline="0" dirty="0" smtClean="0">
                  <a:ln>
                    <a:noFill/>
                  </a:ln>
                  <a:effectLst/>
                  <a:latin typeface="Arial" charset="0"/>
                </a:rPr>
                <a:t/>
              </a:r>
              <a:br>
                <a:rPr kumimoji="0" lang="en-US" sz="1200" b="1" i="0" u="none" strike="noStrike" cap="none" normalizeH="0" baseline="0" dirty="0" smtClean="0">
                  <a:ln>
                    <a:noFill/>
                  </a:ln>
                  <a:effectLst/>
                  <a:latin typeface="Arial" charset="0"/>
                </a:rPr>
              </a:br>
              <a:endParaRPr kumimoji="0" lang="en-US" sz="1200" b="1" i="0" u="none" strike="noStrike" cap="none" normalizeH="0" baseline="0" dirty="0" smtClean="0">
                <a:ln>
                  <a:noFill/>
                </a:ln>
                <a:effectLst/>
                <a:latin typeface="Arial" charset="0"/>
              </a:endParaRPr>
            </a:p>
            <a:p>
              <a:pPr marL="111125" marR="0" defTabSz="914400" rtl="0" eaLnBrk="0" fontAlgn="base" latinLnBrk="0" hangingPunct="0">
                <a:lnSpc>
                  <a:spcPct val="100000"/>
                </a:lnSpc>
                <a:spcBef>
                  <a:spcPct val="0"/>
                </a:spcBef>
                <a:spcAft>
                  <a:spcPct val="0"/>
                </a:spcAft>
                <a:buClrTx/>
                <a:buSzTx/>
                <a:tabLst/>
              </a:pPr>
              <a:endParaRPr kumimoji="0" lang="en-US" sz="1200" b="1" i="0" u="none" strike="noStrike" cap="none" normalizeH="0" baseline="0" dirty="0" smtClean="0">
                <a:ln>
                  <a:noFill/>
                </a:ln>
                <a:effectLst/>
                <a:latin typeface="Arial" charset="0"/>
              </a:endParaRPr>
            </a:p>
          </p:txBody>
        </p:sp>
      </p:grpSp>
      <p:sp>
        <p:nvSpPr>
          <p:cNvPr id="23" name="Bent Arrow 22"/>
          <p:cNvSpPr/>
          <p:nvPr/>
        </p:nvSpPr>
        <p:spPr bwMode="auto">
          <a:xfrm rot="10800000">
            <a:off x="6504877" y="3638549"/>
            <a:ext cx="765717" cy="948317"/>
          </a:xfrm>
          <a:prstGeom prst="bentArrow">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7" name="Bent Arrow 26"/>
          <p:cNvSpPr/>
          <p:nvPr/>
        </p:nvSpPr>
        <p:spPr bwMode="auto">
          <a:xfrm rot="10800000" flipH="1">
            <a:off x="1869687" y="3606720"/>
            <a:ext cx="765717" cy="948317"/>
          </a:xfrm>
          <a:prstGeom prst="bentArrow">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7770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73225406"/>
              </p:ext>
            </p:extLst>
          </p:nvPr>
        </p:nvGraphicFramePr>
        <p:xfrm>
          <a:off x="244800" y="957601"/>
          <a:ext cx="8273492" cy="5287456"/>
        </p:xfrm>
        <a:graphic>
          <a:graphicData uri="http://schemas.openxmlformats.org/drawingml/2006/table">
            <a:tbl>
              <a:tblPr firstRow="1" firstCol="1" bandRow="1"/>
              <a:tblGrid>
                <a:gridCol w="446522"/>
                <a:gridCol w="1975989"/>
                <a:gridCol w="1642380"/>
                <a:gridCol w="1385759"/>
                <a:gridCol w="1437083"/>
                <a:gridCol w="1385759"/>
              </a:tblGrid>
              <a:tr h="167924">
                <a:tc>
                  <a:txBody>
                    <a:bodyPr/>
                    <a:lstStyle/>
                    <a:p>
                      <a:pPr marL="0" marR="0" algn="ctr">
                        <a:lnSpc>
                          <a:spcPct val="115000"/>
                        </a:lnSpc>
                        <a:spcBef>
                          <a:spcPts val="0"/>
                        </a:spcBef>
                        <a:spcAft>
                          <a:spcPts val="0"/>
                        </a:spcAft>
                      </a:pPr>
                      <a:r>
                        <a:rPr lang="en-US" sz="600" b="1" dirty="0">
                          <a:solidFill>
                            <a:srgbClr val="FFFFFF"/>
                          </a:solidFill>
                          <a:effectLst/>
                          <a:latin typeface="Calibri"/>
                          <a:ea typeface="Calibri"/>
                          <a:cs typeface="Times New Roman"/>
                        </a:rPr>
                        <a:t> </a:t>
                      </a:r>
                      <a:endParaRPr lang="en-US" sz="600" dirty="0">
                        <a:effectLst/>
                        <a:latin typeface="Calibri"/>
                        <a:ea typeface="Calibri"/>
                        <a:cs typeface="Times New Roman"/>
                      </a:endParaRPr>
                    </a:p>
                  </a:txBody>
                  <a:tcPr marL="36062" marR="36062" marT="0" marB="0">
                    <a:lnL>
                      <a:noFill/>
                    </a:lnL>
                    <a:lnR>
                      <a:noFill/>
                    </a:lnR>
                    <a:lnT>
                      <a:noFill/>
                    </a:lnT>
                    <a:lnB>
                      <a:noFill/>
                    </a:lnB>
                    <a:solidFill>
                      <a:srgbClr val="C00000"/>
                    </a:solidFill>
                  </a:tcPr>
                </a:tc>
                <a:tc gridSpan="3">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Workforce Planning</a:t>
                      </a:r>
                      <a:endParaRPr lang="en-US" sz="850" dirty="0">
                        <a:effectLst/>
                        <a:latin typeface="Calibri"/>
                        <a:ea typeface="Calibri"/>
                        <a:cs typeface="Times New Roman"/>
                      </a:endParaRPr>
                    </a:p>
                  </a:txBody>
                  <a:tcPr marL="36062" marR="36062" marT="0" marB="0">
                    <a:lnL>
                      <a:noFill/>
                    </a:lnL>
                    <a:lnR>
                      <a:noFill/>
                    </a:lnR>
                    <a:lnT>
                      <a:noFill/>
                    </a:lnT>
                    <a:lnB>
                      <a:noFill/>
                    </a:lnB>
                    <a:solidFill>
                      <a:srgbClr val="C00000"/>
                    </a:solid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Enterprise Solution  Work</a:t>
                      </a:r>
                      <a:endParaRPr lang="en-US" sz="850" dirty="0">
                        <a:effectLst/>
                        <a:latin typeface="Calibri"/>
                        <a:ea typeface="Calibri"/>
                        <a:cs typeface="Times New Roman"/>
                      </a:endParaRPr>
                    </a:p>
                  </a:txBody>
                  <a:tcPr marL="36062" marR="36062" marT="0" marB="0">
                    <a:lnL>
                      <a:noFill/>
                    </a:lnL>
                    <a:lnR>
                      <a:noFill/>
                    </a:lnR>
                    <a:lnT>
                      <a:noFill/>
                    </a:lnT>
                    <a:lnB>
                      <a:noFill/>
                    </a:lnB>
                    <a:solidFill>
                      <a:srgbClr val="C00000"/>
                    </a:solidFill>
                  </a:tcPr>
                </a:tc>
                <a:tc hMerge="1">
                  <a:txBody>
                    <a:bodyPr/>
                    <a:lstStyle/>
                    <a:p>
                      <a:endParaRPr lang="en-US"/>
                    </a:p>
                  </a:txBody>
                  <a:tcPr/>
                </a:tc>
              </a:tr>
              <a:tr h="503774">
                <a:tc>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 </a:t>
                      </a:r>
                      <a:endParaRPr lang="en-US" sz="850" dirty="0">
                        <a:effectLst/>
                        <a:latin typeface="Calibri"/>
                        <a:ea typeface="Calibri"/>
                        <a:cs typeface="Times New Roman"/>
                      </a:endParaRPr>
                    </a:p>
                  </a:txBody>
                  <a:tcPr marL="36062" marR="36062" marT="0" marB="0">
                    <a:lnL>
                      <a:noFill/>
                    </a:lnL>
                    <a:lnR>
                      <a:noFill/>
                    </a:lnR>
                    <a:lnT>
                      <a:noFill/>
                    </a:lnT>
                    <a:lnB>
                      <a:noFill/>
                    </a:lnB>
                    <a:solidFill>
                      <a:srgbClr val="000000"/>
                    </a:solidFill>
                  </a:tcPr>
                </a:tc>
                <a:tc>
                  <a:txBody>
                    <a:bodyPr/>
                    <a:lstStyle/>
                    <a:p>
                      <a:pPr marL="0" marR="0" algn="ctr">
                        <a:lnSpc>
                          <a:spcPct val="115000"/>
                        </a:lnSpc>
                        <a:spcBef>
                          <a:spcPts val="0"/>
                        </a:spcBef>
                        <a:spcAft>
                          <a:spcPts val="0"/>
                        </a:spcAft>
                      </a:pPr>
                      <a:r>
                        <a:rPr lang="en-US" sz="850" b="1" dirty="0">
                          <a:effectLst/>
                          <a:latin typeface="Calibri"/>
                          <a:ea typeface="Calibri"/>
                          <a:cs typeface="Times New Roman"/>
                        </a:rPr>
                        <a:t>Workforce Planning:</a:t>
                      </a:r>
                      <a:endParaRPr lang="en-US" sz="850" dirty="0">
                        <a:effectLst/>
                        <a:latin typeface="Calibri"/>
                        <a:ea typeface="Calibri"/>
                        <a:cs typeface="Times New Roman"/>
                      </a:endParaRPr>
                    </a:p>
                    <a:p>
                      <a:pPr marL="0" marR="0" algn="ctr">
                        <a:lnSpc>
                          <a:spcPct val="115000"/>
                        </a:lnSpc>
                        <a:spcBef>
                          <a:spcPts val="0"/>
                        </a:spcBef>
                        <a:spcAft>
                          <a:spcPts val="0"/>
                        </a:spcAft>
                      </a:pPr>
                      <a:r>
                        <a:rPr lang="en-US" sz="850" b="1" dirty="0">
                          <a:effectLst/>
                          <a:latin typeface="Calibri"/>
                          <a:ea typeface="Calibri"/>
                          <a:cs typeface="Times New Roman"/>
                        </a:rPr>
                        <a:t>Pilot and Agency Critical Functions</a:t>
                      </a:r>
                      <a:endParaRPr lang="en-US" sz="850" dirty="0">
                        <a:effectLst/>
                        <a:latin typeface="Calibri"/>
                        <a:ea typeface="Calibri"/>
                        <a:cs typeface="Times New Roman"/>
                      </a:endParaRPr>
                    </a:p>
                  </a:txBody>
                  <a:tcPr marL="36062" marR="36062"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850" b="1" dirty="0">
                          <a:effectLst/>
                          <a:latin typeface="Calibri"/>
                          <a:ea typeface="Calibri"/>
                          <a:cs typeface="Times New Roman"/>
                        </a:rPr>
                        <a:t>Workforce Planning:</a:t>
                      </a:r>
                      <a:endParaRPr lang="en-US" sz="850" dirty="0">
                        <a:effectLst/>
                        <a:latin typeface="Calibri"/>
                        <a:ea typeface="Calibri"/>
                        <a:cs typeface="Times New Roman"/>
                      </a:endParaRPr>
                    </a:p>
                    <a:p>
                      <a:pPr marL="0" marR="0" algn="ctr">
                        <a:lnSpc>
                          <a:spcPct val="115000"/>
                        </a:lnSpc>
                        <a:spcBef>
                          <a:spcPts val="0"/>
                        </a:spcBef>
                        <a:spcAft>
                          <a:spcPts val="0"/>
                        </a:spcAft>
                      </a:pPr>
                      <a:r>
                        <a:rPr lang="en-US" sz="850" b="1" dirty="0">
                          <a:effectLst/>
                          <a:latin typeface="Calibri"/>
                          <a:ea typeface="Calibri"/>
                          <a:cs typeface="Times New Roman"/>
                        </a:rPr>
                        <a:t>Secretariat IT</a:t>
                      </a:r>
                      <a:endParaRPr lang="en-US" sz="850" dirty="0">
                        <a:effectLst/>
                        <a:latin typeface="Calibri"/>
                        <a:ea typeface="Calibri"/>
                        <a:cs typeface="Times New Roman"/>
                      </a:endParaRPr>
                    </a:p>
                  </a:txBody>
                  <a:tcPr marL="36062" marR="36062"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850" b="1" dirty="0">
                          <a:effectLst/>
                          <a:latin typeface="Calibri"/>
                          <a:ea typeface="Calibri"/>
                          <a:cs typeface="Times New Roman"/>
                        </a:rPr>
                        <a:t>Best Practice Guidelines/Resources</a:t>
                      </a:r>
                      <a:endParaRPr lang="en-US" sz="850" dirty="0">
                        <a:effectLst/>
                        <a:latin typeface="Calibri"/>
                        <a:ea typeface="Calibri"/>
                        <a:cs typeface="Times New Roman"/>
                      </a:endParaRPr>
                    </a:p>
                  </a:txBody>
                  <a:tcPr marL="36062" marR="36062"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850" b="1" dirty="0">
                          <a:effectLst/>
                          <a:latin typeface="Calibri"/>
                          <a:ea typeface="Calibri"/>
                          <a:cs typeface="Times New Roman"/>
                        </a:rPr>
                        <a:t>Enterprise Solution Planning Workgroups</a:t>
                      </a:r>
                      <a:endParaRPr lang="en-US" sz="850" dirty="0">
                        <a:effectLst/>
                        <a:latin typeface="Calibri"/>
                        <a:ea typeface="Calibri"/>
                        <a:cs typeface="Times New Roman"/>
                      </a:endParaRPr>
                    </a:p>
                  </a:txBody>
                  <a:tcPr marL="36062" marR="36062"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850" b="1">
                          <a:effectLst/>
                          <a:latin typeface="Calibri"/>
                          <a:ea typeface="Calibri"/>
                          <a:cs typeface="Times New Roman"/>
                        </a:rPr>
                        <a:t>Job Specifications</a:t>
                      </a:r>
                      <a:endParaRPr lang="en-US" sz="850">
                        <a:effectLst/>
                        <a:latin typeface="Calibri"/>
                        <a:ea typeface="Calibri"/>
                        <a:cs typeface="Times New Roman"/>
                      </a:endParaRPr>
                    </a:p>
                    <a:p>
                      <a:pPr marL="0" marR="0" algn="ctr">
                        <a:lnSpc>
                          <a:spcPct val="115000"/>
                        </a:lnSpc>
                        <a:spcBef>
                          <a:spcPts val="0"/>
                        </a:spcBef>
                        <a:spcAft>
                          <a:spcPts val="0"/>
                        </a:spcAft>
                      </a:pPr>
                      <a:r>
                        <a:rPr lang="en-US" sz="850" b="1">
                          <a:effectLst/>
                          <a:latin typeface="Calibri"/>
                          <a:ea typeface="Calibri"/>
                          <a:cs typeface="Times New Roman"/>
                        </a:rPr>
                        <a:t>Negotiate Existing</a:t>
                      </a:r>
                      <a:endParaRPr lang="en-US" sz="850">
                        <a:effectLst/>
                        <a:latin typeface="Calibri"/>
                        <a:ea typeface="Calibri"/>
                        <a:cs typeface="Times New Roman"/>
                      </a:endParaRPr>
                    </a:p>
                  </a:txBody>
                  <a:tcPr marL="36062" marR="36062" marT="0" marB="0" anchor="ctr">
                    <a:lnL>
                      <a:noFill/>
                    </a:lnL>
                    <a:lnR>
                      <a:noFill/>
                    </a:lnR>
                    <a:lnT>
                      <a:noFill/>
                    </a:lnT>
                    <a:lnB>
                      <a:noFill/>
                    </a:lnB>
                    <a:solidFill>
                      <a:srgbClr val="D8D8D8"/>
                    </a:solidFill>
                  </a:tcPr>
                </a:tc>
              </a:tr>
              <a:tr h="1480498">
                <a:tc>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FEB – APR</a:t>
                      </a:r>
                      <a:endParaRPr lang="en-US" sz="850" dirty="0">
                        <a:effectLst/>
                        <a:latin typeface="Calibri"/>
                        <a:ea typeface="Calibri"/>
                        <a:cs typeface="Times New Roman"/>
                      </a:endParaRPr>
                    </a:p>
                  </a:txBody>
                  <a:tcPr marL="36062" marR="36062" marT="0" marB="0">
                    <a:lnL>
                      <a:noFill/>
                    </a:lnL>
                    <a:lnR>
                      <a:noFill/>
                    </a:lnR>
                    <a:lnT>
                      <a:noFill/>
                    </a:lnT>
                    <a:lnB>
                      <a:noFill/>
                    </a:lnB>
                    <a:solidFill>
                      <a:srgbClr val="000000"/>
                    </a:solidFill>
                  </a:tcPr>
                </a:tc>
                <a:tc>
                  <a:txBody>
                    <a:bodyPr/>
                    <a:lstStyle/>
                    <a:p>
                      <a:pPr marL="0" marR="0" algn="ctr">
                        <a:lnSpc>
                          <a:spcPct val="115000"/>
                        </a:lnSpc>
                        <a:spcBef>
                          <a:spcPts val="100"/>
                        </a:spcBef>
                        <a:spcAft>
                          <a:spcPts val="100"/>
                        </a:spcAft>
                      </a:pPr>
                      <a:r>
                        <a:rPr lang="en-US" sz="850" b="1" i="1" u="sng" dirty="0">
                          <a:effectLst/>
                          <a:latin typeface="Calibri"/>
                          <a:ea typeface="Calibri"/>
                          <a:cs typeface="Times New Roman"/>
                        </a:rPr>
                        <a:t>Pilot</a:t>
                      </a:r>
                      <a:endParaRPr lang="en-US" sz="850" dirty="0">
                        <a:effectLst/>
                        <a:latin typeface="Calibri"/>
                        <a:ea typeface="Calibri"/>
                        <a:cs typeface="Times New Roman"/>
                      </a:endParaRPr>
                    </a:p>
                    <a:p>
                      <a:pPr marL="0" marR="0">
                        <a:lnSpc>
                          <a:spcPct val="115000"/>
                        </a:lnSpc>
                        <a:spcBef>
                          <a:spcPts val="100"/>
                        </a:spcBef>
                        <a:spcAft>
                          <a:spcPts val="100"/>
                        </a:spcAft>
                      </a:pPr>
                      <a:r>
                        <a:rPr lang="en-US" sz="850" b="1" dirty="0" err="1">
                          <a:effectLst/>
                          <a:latin typeface="Calibri"/>
                          <a:ea typeface="Calibri"/>
                          <a:cs typeface="Times New Roman"/>
                        </a:rPr>
                        <a:t>ACoS</a:t>
                      </a:r>
                      <a:r>
                        <a:rPr lang="en-US" sz="850" dirty="0">
                          <a:effectLst/>
                          <a:latin typeface="Calibri"/>
                          <a:ea typeface="Calibri"/>
                          <a:cs typeface="Times New Roman"/>
                        </a:rPr>
                        <a:t> – Gain leadership support; sign off on critical mission function to be targeted</a:t>
                      </a:r>
                    </a:p>
                    <a:p>
                      <a:pPr marL="0" marR="0">
                        <a:lnSpc>
                          <a:spcPct val="115000"/>
                        </a:lnSpc>
                        <a:spcBef>
                          <a:spcPts val="100"/>
                        </a:spcBef>
                        <a:spcAft>
                          <a:spcPts val="100"/>
                        </a:spcAft>
                      </a:pPr>
                      <a:r>
                        <a:rPr lang="en-US" sz="850" b="1" dirty="0">
                          <a:effectLst/>
                          <a:latin typeface="Calibri"/>
                          <a:ea typeface="Calibri"/>
                          <a:cs typeface="Times New Roman"/>
                        </a:rPr>
                        <a:t>Agency</a:t>
                      </a:r>
                      <a:r>
                        <a:rPr lang="en-US" sz="850" dirty="0">
                          <a:effectLst/>
                          <a:latin typeface="Calibri"/>
                          <a:ea typeface="Calibri"/>
                          <a:cs typeface="Times New Roman"/>
                        </a:rPr>
                        <a:t> – develops workforce plan, participating in meetings; submits plan to HRAC</a:t>
                      </a:r>
                    </a:p>
                    <a:p>
                      <a:pPr marL="0" marR="0">
                        <a:lnSpc>
                          <a:spcPct val="115000"/>
                        </a:lnSpc>
                        <a:spcBef>
                          <a:spcPts val="100"/>
                        </a:spcBef>
                        <a:spcAft>
                          <a:spcPts val="100"/>
                        </a:spcAft>
                      </a:pPr>
                      <a:r>
                        <a:rPr lang="en-US" sz="850" b="1" dirty="0">
                          <a:effectLst/>
                          <a:latin typeface="Calibri"/>
                          <a:ea typeface="Calibri"/>
                          <a:cs typeface="Times New Roman"/>
                        </a:rPr>
                        <a:t>HRAC </a:t>
                      </a:r>
                      <a:r>
                        <a:rPr lang="en-US" sz="850" dirty="0">
                          <a:effectLst/>
                          <a:latin typeface="Calibri"/>
                          <a:ea typeface="Calibri"/>
                          <a:cs typeface="Times New Roman"/>
                        </a:rPr>
                        <a:t>– reviews Agency plans; obtains Secretariat sign off; submits to HRD</a:t>
                      </a:r>
                    </a:p>
                    <a:p>
                      <a:pPr marL="0" marR="0">
                        <a:lnSpc>
                          <a:spcPct val="115000"/>
                        </a:lnSpc>
                        <a:spcBef>
                          <a:spcPts val="100"/>
                        </a:spcBef>
                        <a:spcAft>
                          <a:spcPts val="100"/>
                        </a:spcAft>
                      </a:pPr>
                      <a:r>
                        <a:rPr lang="en-US" sz="850" b="1" dirty="0">
                          <a:effectLst/>
                          <a:latin typeface="Calibri"/>
                          <a:ea typeface="Calibri"/>
                          <a:cs typeface="Times New Roman"/>
                        </a:rPr>
                        <a:t>HRD</a:t>
                      </a:r>
                      <a:r>
                        <a:rPr lang="en-US" sz="850" dirty="0">
                          <a:effectLst/>
                          <a:latin typeface="Calibri"/>
                          <a:ea typeface="Calibri"/>
                          <a:cs typeface="Times New Roman"/>
                        </a:rPr>
                        <a:t> – conducts lessons learned</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b="1" dirty="0">
                          <a:effectLst/>
                          <a:latin typeface="Calibri"/>
                          <a:ea typeface="Calibri"/>
                          <a:cs typeface="Times New Roman"/>
                        </a:rPr>
                        <a:t>SIT</a:t>
                      </a:r>
                      <a:r>
                        <a:rPr lang="en-US" sz="850" dirty="0">
                          <a:effectLst/>
                          <a:latin typeface="Calibri"/>
                          <a:ea typeface="Calibri"/>
                          <a:cs typeface="Times New Roman"/>
                        </a:rPr>
                        <a:t> – Gain leadership support; sign off on critical IT function to be targeted</a:t>
                      </a:r>
                    </a:p>
                    <a:p>
                      <a:pPr marL="0" marR="0">
                        <a:lnSpc>
                          <a:spcPct val="115000"/>
                        </a:lnSpc>
                        <a:spcBef>
                          <a:spcPts val="100"/>
                        </a:spcBef>
                        <a:spcAft>
                          <a:spcPts val="100"/>
                        </a:spcAft>
                      </a:pPr>
                      <a:r>
                        <a:rPr lang="en-US" sz="850" b="1" dirty="0">
                          <a:effectLst/>
                          <a:latin typeface="Calibri"/>
                          <a:ea typeface="Calibri"/>
                          <a:cs typeface="Times New Roman"/>
                        </a:rPr>
                        <a:t>SIT</a:t>
                      </a:r>
                      <a:r>
                        <a:rPr lang="en-US" sz="850" dirty="0">
                          <a:effectLst/>
                          <a:latin typeface="Calibri"/>
                          <a:ea typeface="Calibri"/>
                          <a:cs typeface="Times New Roman"/>
                        </a:rPr>
                        <a:t> – develops and submits workforce plan ITD, HRAC</a:t>
                      </a:r>
                    </a:p>
                    <a:p>
                      <a:pPr marL="0" marR="0">
                        <a:lnSpc>
                          <a:spcPct val="115000"/>
                        </a:lnSpc>
                        <a:spcBef>
                          <a:spcPts val="100"/>
                        </a:spcBef>
                        <a:spcAft>
                          <a:spcPts val="100"/>
                        </a:spcAft>
                      </a:pPr>
                      <a:r>
                        <a:rPr lang="en-US" sz="850" b="1" dirty="0">
                          <a:effectLst/>
                          <a:latin typeface="Calibri"/>
                          <a:ea typeface="Calibri"/>
                          <a:cs typeface="Times New Roman"/>
                        </a:rPr>
                        <a:t>HRAC </a:t>
                      </a:r>
                      <a:r>
                        <a:rPr lang="en-US" sz="850" dirty="0">
                          <a:effectLst/>
                          <a:latin typeface="Calibri"/>
                          <a:ea typeface="Calibri"/>
                          <a:cs typeface="Times New Roman"/>
                        </a:rPr>
                        <a:t>– reviews Secretariat IT plan; obtains Secretariat sign off; submits to HRD</a:t>
                      </a:r>
                    </a:p>
                    <a:p>
                      <a:pPr marL="0" marR="0">
                        <a:lnSpc>
                          <a:spcPct val="115000"/>
                        </a:lnSpc>
                        <a:spcBef>
                          <a:spcPts val="100"/>
                        </a:spcBef>
                        <a:spcAft>
                          <a:spcPts val="100"/>
                        </a:spcAft>
                      </a:pPr>
                      <a:r>
                        <a:rPr lang="en-US" sz="850" b="1" dirty="0">
                          <a:effectLst/>
                          <a:latin typeface="Calibri"/>
                          <a:ea typeface="Calibri"/>
                          <a:cs typeface="Times New Roman"/>
                        </a:rPr>
                        <a:t>HRD</a:t>
                      </a:r>
                      <a:r>
                        <a:rPr lang="en-US" sz="850" dirty="0">
                          <a:effectLst/>
                          <a:latin typeface="Calibri"/>
                          <a:ea typeface="Calibri"/>
                          <a:cs typeface="Times New Roman"/>
                        </a:rPr>
                        <a:t> – conducts lessons learned</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b="1" dirty="0">
                          <a:effectLst/>
                          <a:latin typeface="Calibri"/>
                          <a:ea typeface="Calibri"/>
                          <a:cs typeface="Times New Roman"/>
                        </a:rPr>
                        <a:t>HRAC</a:t>
                      </a:r>
                      <a:r>
                        <a:rPr lang="en-US" sz="850" dirty="0">
                          <a:effectLst/>
                          <a:latin typeface="Calibri"/>
                          <a:ea typeface="Calibri"/>
                          <a:cs typeface="Times New Roman"/>
                        </a:rPr>
                        <a:t> – participates in working group to develop best practice guideline and resources</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dirty="0">
                          <a:effectLst/>
                          <a:latin typeface="Calibri"/>
                          <a:ea typeface="Calibri"/>
                          <a:cs typeface="Times New Roman"/>
                        </a:rPr>
                        <a:t> </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b="1" dirty="0">
                          <a:effectLst/>
                          <a:latin typeface="Calibri"/>
                          <a:ea typeface="Calibri"/>
                          <a:cs typeface="Times New Roman"/>
                        </a:rPr>
                        <a:t>HRD</a:t>
                      </a:r>
                      <a:r>
                        <a:rPr lang="en-US" sz="850" dirty="0">
                          <a:effectLst/>
                          <a:latin typeface="Calibri"/>
                          <a:ea typeface="Calibri"/>
                          <a:cs typeface="Times New Roman"/>
                        </a:rPr>
                        <a:t> – identify titles represented by SEIU Local 509 requiring substantive  changes in job spec content</a:t>
                      </a:r>
                    </a:p>
                  </a:txBody>
                  <a:tcPr marL="36062" marR="36062" marT="0" marB="0">
                    <a:lnL>
                      <a:noFill/>
                    </a:lnL>
                    <a:lnR>
                      <a:noFill/>
                    </a:lnR>
                    <a:lnT>
                      <a:noFill/>
                    </a:lnT>
                    <a:lnB>
                      <a:noFill/>
                    </a:lnB>
                  </a:tcPr>
                </a:tc>
              </a:tr>
              <a:tr h="473087">
                <a:tc>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MAY – JUN</a:t>
                      </a:r>
                      <a:endParaRPr lang="en-US" sz="850" dirty="0">
                        <a:effectLst/>
                        <a:latin typeface="Calibri"/>
                        <a:ea typeface="Calibri"/>
                        <a:cs typeface="Times New Roman"/>
                      </a:endParaRPr>
                    </a:p>
                  </a:txBody>
                  <a:tcPr marL="36062" marR="36062" marT="0" marB="0">
                    <a:lnL>
                      <a:noFill/>
                    </a:lnL>
                    <a:lnR>
                      <a:noFill/>
                    </a:lnR>
                    <a:lnT>
                      <a:noFill/>
                    </a:lnT>
                    <a:lnB>
                      <a:noFill/>
                    </a:lnB>
                    <a:solidFill>
                      <a:srgbClr val="000000"/>
                    </a:solidFill>
                  </a:tcPr>
                </a:tc>
                <a:tc>
                  <a:txBody>
                    <a:bodyPr/>
                    <a:lstStyle/>
                    <a:p>
                      <a:pPr marL="0" marR="0">
                        <a:lnSpc>
                          <a:spcPct val="115000"/>
                        </a:lnSpc>
                        <a:spcBef>
                          <a:spcPts val="100"/>
                        </a:spcBef>
                        <a:spcAft>
                          <a:spcPts val="100"/>
                        </a:spcAft>
                      </a:pPr>
                      <a:r>
                        <a:rPr lang="en-US" sz="850">
                          <a:effectLst/>
                          <a:latin typeface="Calibri"/>
                          <a:ea typeface="Calibri"/>
                          <a:cs typeface="Times New Roman"/>
                        </a:rPr>
                        <a:t> </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b="1">
                          <a:effectLst/>
                          <a:latin typeface="Calibri"/>
                          <a:ea typeface="Calibri"/>
                          <a:cs typeface="Times New Roman"/>
                        </a:rPr>
                        <a:t>ITD</a:t>
                      </a:r>
                      <a:r>
                        <a:rPr lang="en-US" sz="850">
                          <a:effectLst/>
                          <a:latin typeface="Calibri"/>
                          <a:ea typeface="Calibri"/>
                          <a:cs typeface="Times New Roman"/>
                        </a:rPr>
                        <a:t> – compiles consolidated plan, working with SIT.</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b="1">
                          <a:effectLst/>
                          <a:latin typeface="Calibri"/>
                          <a:ea typeface="Calibri"/>
                          <a:cs typeface="Times New Roman"/>
                        </a:rPr>
                        <a:t>HRD</a:t>
                      </a:r>
                      <a:r>
                        <a:rPr lang="en-US" sz="850">
                          <a:effectLst/>
                          <a:latin typeface="Calibri"/>
                          <a:ea typeface="Calibri"/>
                          <a:cs typeface="Times New Roman"/>
                        </a:rPr>
                        <a:t> – tools/resources refined and finalized</a:t>
                      </a:r>
                    </a:p>
                    <a:p>
                      <a:pPr marL="0" marR="0">
                        <a:lnSpc>
                          <a:spcPct val="115000"/>
                        </a:lnSpc>
                        <a:spcBef>
                          <a:spcPts val="100"/>
                        </a:spcBef>
                        <a:spcAft>
                          <a:spcPts val="100"/>
                        </a:spcAft>
                      </a:pPr>
                      <a:r>
                        <a:rPr lang="en-US" sz="850" b="1">
                          <a:effectLst/>
                          <a:latin typeface="Calibri"/>
                          <a:ea typeface="Calibri"/>
                          <a:cs typeface="Times New Roman"/>
                        </a:rPr>
                        <a:t>HRAC</a:t>
                      </a:r>
                      <a:r>
                        <a:rPr lang="en-US" sz="850">
                          <a:effectLst/>
                          <a:latin typeface="Calibri"/>
                          <a:ea typeface="Calibri"/>
                          <a:cs typeface="Times New Roman"/>
                        </a:rPr>
                        <a:t> – provide feedback</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b="1">
                          <a:effectLst/>
                          <a:latin typeface="Calibri"/>
                          <a:ea typeface="Calibri"/>
                          <a:cs typeface="Times New Roman"/>
                        </a:rPr>
                        <a:t>HRD</a:t>
                      </a:r>
                      <a:r>
                        <a:rPr lang="en-US" sz="850">
                          <a:effectLst/>
                          <a:latin typeface="Calibri"/>
                          <a:ea typeface="Calibri"/>
                          <a:cs typeface="Times New Roman"/>
                        </a:rPr>
                        <a:t> – identifies workgroups needed to support solutions</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b="1" dirty="0">
                          <a:effectLst/>
                          <a:latin typeface="Calibri"/>
                          <a:ea typeface="Calibri"/>
                          <a:cs typeface="Times New Roman"/>
                        </a:rPr>
                        <a:t>HRAC</a:t>
                      </a:r>
                      <a:r>
                        <a:rPr lang="en-US" sz="850" dirty="0">
                          <a:effectLst/>
                          <a:latin typeface="Calibri"/>
                          <a:ea typeface="Calibri"/>
                          <a:cs typeface="Times New Roman"/>
                        </a:rPr>
                        <a:t> – Provide feedback on necessary changes to IT titles</a:t>
                      </a:r>
                    </a:p>
                  </a:txBody>
                  <a:tcPr marL="36062" marR="36062" marT="0" marB="0">
                    <a:lnL>
                      <a:noFill/>
                    </a:lnL>
                    <a:lnR>
                      <a:noFill/>
                    </a:lnR>
                    <a:lnT>
                      <a:noFill/>
                    </a:lnT>
                    <a:lnB>
                      <a:noFill/>
                    </a:lnB>
                    <a:solidFill>
                      <a:srgbClr val="D8D8D8"/>
                    </a:solidFill>
                  </a:tcPr>
                </a:tc>
              </a:tr>
              <a:tr h="625101">
                <a:tc>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JUL</a:t>
                      </a:r>
                      <a:endParaRPr lang="en-US" sz="850" dirty="0">
                        <a:effectLst/>
                        <a:latin typeface="Calibri"/>
                        <a:ea typeface="Calibri"/>
                        <a:cs typeface="Times New Roman"/>
                      </a:endParaRPr>
                    </a:p>
                  </a:txBody>
                  <a:tcPr marL="36062" marR="36062" marT="0" marB="0">
                    <a:lnL>
                      <a:noFill/>
                    </a:lnL>
                    <a:lnR>
                      <a:noFill/>
                    </a:lnR>
                    <a:lnT>
                      <a:noFill/>
                    </a:lnT>
                    <a:lnB>
                      <a:noFill/>
                    </a:lnB>
                    <a:solidFill>
                      <a:srgbClr val="000000"/>
                    </a:solidFill>
                  </a:tcPr>
                </a:tc>
                <a:tc>
                  <a:txBody>
                    <a:bodyPr/>
                    <a:lstStyle/>
                    <a:p>
                      <a:pPr marL="0" marR="0" algn="ctr">
                        <a:lnSpc>
                          <a:spcPct val="115000"/>
                        </a:lnSpc>
                        <a:spcBef>
                          <a:spcPts val="100"/>
                        </a:spcBef>
                        <a:spcAft>
                          <a:spcPts val="100"/>
                        </a:spcAft>
                      </a:pPr>
                      <a:r>
                        <a:rPr lang="en-US" sz="850" b="1" i="1" u="sng">
                          <a:effectLst/>
                          <a:latin typeface="Calibri"/>
                          <a:ea typeface="Calibri"/>
                          <a:cs typeface="Times New Roman"/>
                        </a:rPr>
                        <a:t>All Executive Depts.</a:t>
                      </a:r>
                      <a:endParaRPr lang="en-US" sz="850">
                        <a:effectLst/>
                        <a:latin typeface="Calibri"/>
                        <a:ea typeface="Calibri"/>
                        <a:cs typeface="Times New Roman"/>
                      </a:endParaRPr>
                    </a:p>
                    <a:p>
                      <a:pPr marL="0" marR="0">
                        <a:lnSpc>
                          <a:spcPct val="115000"/>
                        </a:lnSpc>
                        <a:spcBef>
                          <a:spcPts val="100"/>
                        </a:spcBef>
                        <a:spcAft>
                          <a:spcPts val="100"/>
                        </a:spcAft>
                      </a:pPr>
                      <a:r>
                        <a:rPr lang="en-US" sz="850" b="1">
                          <a:effectLst/>
                          <a:latin typeface="Calibri"/>
                          <a:ea typeface="Calibri"/>
                          <a:cs typeface="Times New Roman"/>
                        </a:rPr>
                        <a:t>A&amp;F</a:t>
                      </a:r>
                      <a:r>
                        <a:rPr lang="en-US" sz="850">
                          <a:effectLst/>
                          <a:latin typeface="Calibri"/>
                          <a:ea typeface="Calibri"/>
                          <a:cs typeface="Times New Roman"/>
                        </a:rPr>
                        <a:t> – Launches initiative</a:t>
                      </a:r>
                    </a:p>
                    <a:p>
                      <a:pPr marL="0" marR="0">
                        <a:lnSpc>
                          <a:spcPct val="115000"/>
                        </a:lnSpc>
                        <a:spcBef>
                          <a:spcPts val="100"/>
                        </a:spcBef>
                        <a:spcAft>
                          <a:spcPts val="100"/>
                        </a:spcAft>
                      </a:pPr>
                      <a:r>
                        <a:rPr lang="en-US" sz="850" b="1">
                          <a:effectLst/>
                          <a:latin typeface="Calibri"/>
                          <a:ea typeface="Calibri"/>
                          <a:cs typeface="Times New Roman"/>
                        </a:rPr>
                        <a:t>HRD</a:t>
                      </a:r>
                      <a:r>
                        <a:rPr lang="en-US" sz="850">
                          <a:effectLst/>
                          <a:latin typeface="Calibri"/>
                          <a:ea typeface="Calibri"/>
                          <a:cs typeface="Times New Roman"/>
                        </a:rPr>
                        <a:t> – Provides tools</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b="1">
                          <a:effectLst/>
                          <a:latin typeface="Calibri"/>
                          <a:ea typeface="Calibri"/>
                          <a:cs typeface="Times New Roman"/>
                        </a:rPr>
                        <a:t>ITD</a:t>
                      </a:r>
                      <a:r>
                        <a:rPr lang="en-US" sz="850">
                          <a:effectLst/>
                          <a:latin typeface="Calibri"/>
                          <a:ea typeface="Calibri"/>
                          <a:cs typeface="Times New Roman"/>
                        </a:rPr>
                        <a:t> – workgroups on IT solutions convened</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a:effectLst/>
                          <a:latin typeface="Calibri"/>
                          <a:ea typeface="Calibri"/>
                          <a:cs typeface="Times New Roman"/>
                        </a:rPr>
                        <a:t> </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b="1">
                          <a:effectLst/>
                          <a:latin typeface="Calibri"/>
                          <a:ea typeface="Calibri"/>
                          <a:cs typeface="Times New Roman"/>
                        </a:rPr>
                        <a:t>HRAC/HRD</a:t>
                      </a:r>
                      <a:r>
                        <a:rPr lang="en-US" sz="850">
                          <a:effectLst/>
                          <a:latin typeface="Calibri"/>
                          <a:ea typeface="Calibri"/>
                          <a:cs typeface="Times New Roman"/>
                        </a:rPr>
                        <a:t> – participates in workgroups to develop solutions</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b="1" dirty="0">
                          <a:effectLst/>
                          <a:latin typeface="Calibri"/>
                          <a:ea typeface="Calibri"/>
                          <a:cs typeface="Times New Roman"/>
                        </a:rPr>
                        <a:t>HRD</a:t>
                      </a:r>
                      <a:r>
                        <a:rPr lang="en-US" sz="850" dirty="0">
                          <a:effectLst/>
                          <a:latin typeface="Calibri"/>
                          <a:ea typeface="Calibri"/>
                          <a:cs typeface="Times New Roman"/>
                        </a:rPr>
                        <a:t> – Onboard new staff to support job spec project</a:t>
                      </a:r>
                    </a:p>
                    <a:p>
                      <a:pPr marL="0" marR="0">
                        <a:lnSpc>
                          <a:spcPct val="115000"/>
                        </a:lnSpc>
                        <a:spcBef>
                          <a:spcPts val="100"/>
                        </a:spcBef>
                        <a:spcAft>
                          <a:spcPts val="100"/>
                        </a:spcAft>
                      </a:pPr>
                      <a:r>
                        <a:rPr lang="en-US" sz="850" b="1" dirty="0">
                          <a:effectLst/>
                          <a:latin typeface="Calibri"/>
                          <a:ea typeface="Calibri"/>
                          <a:cs typeface="Times New Roman"/>
                        </a:rPr>
                        <a:t>HRAC/Agency </a:t>
                      </a:r>
                      <a:r>
                        <a:rPr lang="en-US" sz="850" dirty="0">
                          <a:effectLst/>
                          <a:latin typeface="Calibri"/>
                          <a:ea typeface="Calibri"/>
                          <a:cs typeface="Times New Roman"/>
                        </a:rPr>
                        <a:t>– ID staff to support project(s)</a:t>
                      </a:r>
                    </a:p>
                  </a:txBody>
                  <a:tcPr marL="36062" marR="36062" marT="0" marB="0">
                    <a:lnL>
                      <a:noFill/>
                    </a:lnL>
                    <a:lnR>
                      <a:noFill/>
                    </a:lnR>
                    <a:lnT>
                      <a:noFill/>
                    </a:lnT>
                    <a:lnB>
                      <a:noFill/>
                    </a:lnB>
                  </a:tcPr>
                </a:tc>
              </a:tr>
              <a:tr h="625101">
                <a:tc>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AUG</a:t>
                      </a:r>
                      <a:endParaRPr lang="en-US" sz="850" dirty="0">
                        <a:effectLst/>
                        <a:latin typeface="Calibri"/>
                        <a:ea typeface="Calibri"/>
                        <a:cs typeface="Times New Roman"/>
                      </a:endParaRPr>
                    </a:p>
                  </a:txBody>
                  <a:tcPr marL="36062" marR="36062" marT="0" marB="0">
                    <a:lnL>
                      <a:noFill/>
                    </a:lnL>
                    <a:lnR>
                      <a:noFill/>
                    </a:lnR>
                    <a:lnT>
                      <a:noFill/>
                    </a:lnT>
                    <a:lnB>
                      <a:noFill/>
                    </a:lnB>
                    <a:solidFill>
                      <a:srgbClr val="000000"/>
                    </a:solidFill>
                  </a:tcPr>
                </a:tc>
                <a:tc>
                  <a:txBody>
                    <a:bodyPr/>
                    <a:lstStyle/>
                    <a:p>
                      <a:pPr marL="0" marR="0">
                        <a:lnSpc>
                          <a:spcPct val="115000"/>
                        </a:lnSpc>
                        <a:spcBef>
                          <a:spcPts val="100"/>
                        </a:spcBef>
                        <a:spcAft>
                          <a:spcPts val="100"/>
                        </a:spcAft>
                      </a:pPr>
                      <a:r>
                        <a:rPr lang="en-US" sz="850" b="1">
                          <a:effectLst/>
                          <a:latin typeface="Calibri"/>
                          <a:ea typeface="Calibri"/>
                          <a:cs typeface="Times New Roman"/>
                        </a:rPr>
                        <a:t>ACoS/HR</a:t>
                      </a:r>
                      <a:r>
                        <a:rPr lang="en-US" sz="850">
                          <a:effectLst/>
                          <a:latin typeface="Calibri"/>
                          <a:ea typeface="Calibri"/>
                          <a:cs typeface="Times New Roman"/>
                        </a:rPr>
                        <a:t> – submits functions/titles to HRAC/HRD</a:t>
                      </a:r>
                    </a:p>
                    <a:p>
                      <a:pPr marL="0" marR="0">
                        <a:lnSpc>
                          <a:spcPct val="115000"/>
                        </a:lnSpc>
                        <a:spcBef>
                          <a:spcPts val="100"/>
                        </a:spcBef>
                        <a:spcAft>
                          <a:spcPts val="100"/>
                        </a:spcAft>
                      </a:pPr>
                      <a:r>
                        <a:rPr lang="en-US" sz="850" b="1">
                          <a:effectLst/>
                          <a:latin typeface="Calibri"/>
                          <a:ea typeface="Calibri"/>
                          <a:cs typeface="Times New Roman"/>
                        </a:rPr>
                        <a:t>HRAC</a:t>
                      </a:r>
                      <a:r>
                        <a:rPr lang="en-US" sz="850">
                          <a:effectLst/>
                          <a:latin typeface="Calibri"/>
                          <a:ea typeface="Calibri"/>
                          <a:cs typeface="Times New Roman"/>
                        </a:rPr>
                        <a:t> – reviews</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b="1">
                          <a:effectLst/>
                          <a:latin typeface="Calibri"/>
                          <a:ea typeface="Calibri"/>
                          <a:cs typeface="Times New Roman"/>
                        </a:rPr>
                        <a:t>ITD</a:t>
                      </a:r>
                      <a:r>
                        <a:rPr lang="en-US" sz="850">
                          <a:effectLst/>
                          <a:latin typeface="Calibri"/>
                          <a:ea typeface="Calibri"/>
                          <a:cs typeface="Times New Roman"/>
                        </a:rPr>
                        <a:t> – workgroups continue</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a:effectLst/>
                          <a:latin typeface="Calibri"/>
                          <a:ea typeface="Calibri"/>
                          <a:cs typeface="Times New Roman"/>
                        </a:rPr>
                        <a:t> </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b="1">
                          <a:effectLst/>
                          <a:latin typeface="Calibri"/>
                          <a:ea typeface="Calibri"/>
                          <a:cs typeface="Times New Roman"/>
                        </a:rPr>
                        <a:t>HRAC/HRD</a:t>
                      </a:r>
                      <a:r>
                        <a:rPr lang="en-US" sz="850">
                          <a:effectLst/>
                          <a:latin typeface="Calibri"/>
                          <a:ea typeface="Calibri"/>
                          <a:cs typeface="Times New Roman"/>
                        </a:rPr>
                        <a:t> – workgroups continue</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b="1" dirty="0">
                          <a:effectLst/>
                          <a:latin typeface="Calibri"/>
                          <a:ea typeface="Calibri"/>
                          <a:cs typeface="Times New Roman"/>
                        </a:rPr>
                        <a:t>HRD</a:t>
                      </a:r>
                      <a:r>
                        <a:rPr lang="en-US" sz="850" dirty="0">
                          <a:effectLst/>
                          <a:latin typeface="Calibri"/>
                          <a:ea typeface="Calibri"/>
                          <a:cs typeface="Times New Roman"/>
                        </a:rPr>
                        <a:t> – Update identified 509 job specs</a:t>
                      </a:r>
                    </a:p>
                    <a:p>
                      <a:pPr marL="0" marR="0">
                        <a:lnSpc>
                          <a:spcPct val="115000"/>
                        </a:lnSpc>
                        <a:spcBef>
                          <a:spcPts val="100"/>
                        </a:spcBef>
                        <a:spcAft>
                          <a:spcPts val="100"/>
                        </a:spcAft>
                      </a:pPr>
                      <a:r>
                        <a:rPr lang="en-US" sz="850" b="1" dirty="0">
                          <a:effectLst/>
                          <a:latin typeface="Calibri"/>
                          <a:ea typeface="Calibri"/>
                          <a:cs typeface="Times New Roman"/>
                        </a:rPr>
                        <a:t>HRD/Agencies/HRAC</a:t>
                      </a:r>
                      <a:r>
                        <a:rPr lang="en-US" sz="850" dirty="0">
                          <a:effectLst/>
                          <a:latin typeface="Calibri"/>
                          <a:ea typeface="Calibri"/>
                          <a:cs typeface="Times New Roman"/>
                        </a:rPr>
                        <a:t> –Developing new IT specs</a:t>
                      </a:r>
                    </a:p>
                  </a:txBody>
                  <a:tcPr marL="36062" marR="36062" marT="0" marB="0">
                    <a:lnL>
                      <a:noFill/>
                    </a:lnL>
                    <a:lnR>
                      <a:noFill/>
                    </a:lnR>
                    <a:lnT>
                      <a:noFill/>
                    </a:lnT>
                    <a:lnB>
                      <a:noFill/>
                    </a:lnB>
                    <a:solidFill>
                      <a:srgbClr val="D8D8D8"/>
                    </a:solidFill>
                  </a:tcPr>
                </a:tc>
              </a:tr>
              <a:tr h="662839">
                <a:tc>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SEP</a:t>
                      </a:r>
                      <a:endParaRPr lang="en-US" sz="850" dirty="0">
                        <a:effectLst/>
                        <a:latin typeface="Calibri"/>
                        <a:ea typeface="Calibri"/>
                        <a:cs typeface="Times New Roman"/>
                      </a:endParaRPr>
                    </a:p>
                  </a:txBody>
                  <a:tcPr marL="36062" marR="36062" marT="0" marB="0">
                    <a:lnL>
                      <a:noFill/>
                    </a:lnL>
                    <a:lnR>
                      <a:noFill/>
                    </a:lnR>
                    <a:lnT>
                      <a:noFill/>
                    </a:lnT>
                    <a:lnB>
                      <a:noFill/>
                    </a:lnB>
                    <a:solidFill>
                      <a:srgbClr val="000000"/>
                    </a:solidFill>
                  </a:tcPr>
                </a:tc>
                <a:tc>
                  <a:txBody>
                    <a:bodyPr/>
                    <a:lstStyle/>
                    <a:p>
                      <a:pPr marL="0" marR="0">
                        <a:lnSpc>
                          <a:spcPct val="115000"/>
                        </a:lnSpc>
                        <a:spcBef>
                          <a:spcPts val="100"/>
                        </a:spcBef>
                        <a:spcAft>
                          <a:spcPts val="100"/>
                        </a:spcAft>
                      </a:pPr>
                      <a:r>
                        <a:rPr lang="en-US" sz="850" b="1" dirty="0" err="1">
                          <a:effectLst/>
                          <a:latin typeface="Calibri"/>
                          <a:ea typeface="Calibri"/>
                          <a:cs typeface="Times New Roman"/>
                        </a:rPr>
                        <a:t>ACoS</a:t>
                      </a:r>
                      <a:r>
                        <a:rPr lang="en-US" sz="850" b="1" dirty="0">
                          <a:effectLst/>
                          <a:latin typeface="Calibri"/>
                          <a:ea typeface="Calibri"/>
                          <a:cs typeface="Times New Roman"/>
                        </a:rPr>
                        <a:t>/HR</a:t>
                      </a:r>
                      <a:r>
                        <a:rPr lang="en-US" sz="850" dirty="0">
                          <a:effectLst/>
                          <a:latin typeface="Calibri"/>
                          <a:ea typeface="Calibri"/>
                          <a:cs typeface="Times New Roman"/>
                        </a:rPr>
                        <a:t> – submit plan to HRAC; solutions built into spending plan</a:t>
                      </a:r>
                    </a:p>
                    <a:p>
                      <a:pPr marL="0" marR="0">
                        <a:lnSpc>
                          <a:spcPct val="115000"/>
                        </a:lnSpc>
                        <a:spcBef>
                          <a:spcPts val="100"/>
                        </a:spcBef>
                        <a:spcAft>
                          <a:spcPts val="100"/>
                        </a:spcAft>
                      </a:pPr>
                      <a:r>
                        <a:rPr lang="en-US" sz="850" b="1" dirty="0">
                          <a:effectLst/>
                          <a:latin typeface="Calibri"/>
                          <a:ea typeface="Calibri"/>
                          <a:cs typeface="Times New Roman"/>
                        </a:rPr>
                        <a:t>HRAC</a:t>
                      </a:r>
                      <a:r>
                        <a:rPr lang="en-US" sz="850" dirty="0">
                          <a:effectLst/>
                          <a:latin typeface="Calibri"/>
                          <a:ea typeface="Calibri"/>
                          <a:cs typeface="Times New Roman"/>
                        </a:rPr>
                        <a:t> – review plans; obtain </a:t>
                      </a:r>
                      <a:r>
                        <a:rPr lang="en-US" sz="850">
                          <a:effectLst/>
                          <a:latin typeface="Calibri"/>
                          <a:ea typeface="Calibri"/>
                          <a:cs typeface="Times New Roman"/>
                        </a:rPr>
                        <a:t>sign </a:t>
                      </a:r>
                      <a:r>
                        <a:rPr lang="en-US" sz="850" smtClean="0">
                          <a:effectLst/>
                          <a:latin typeface="Calibri"/>
                          <a:ea typeface="Calibri"/>
                          <a:cs typeface="Times New Roman"/>
                        </a:rPr>
                        <a:t>off</a:t>
                      </a:r>
                      <a:endParaRPr lang="en-US" sz="850" dirty="0">
                        <a:effectLst/>
                        <a:latin typeface="Calibri"/>
                        <a:ea typeface="Calibri"/>
                        <a:cs typeface="Times New Roman"/>
                      </a:endParaRP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b="1">
                          <a:effectLst/>
                          <a:latin typeface="Calibri"/>
                          <a:ea typeface="Calibri"/>
                          <a:cs typeface="Times New Roman"/>
                        </a:rPr>
                        <a:t>ITD</a:t>
                      </a:r>
                      <a:r>
                        <a:rPr lang="en-US" sz="850">
                          <a:effectLst/>
                          <a:latin typeface="Calibri"/>
                          <a:ea typeface="Calibri"/>
                          <a:cs typeface="Times New Roman"/>
                        </a:rPr>
                        <a:t> – presents consolidated plan to SCIOs, SCOS, HRAC; solutions incorporated into spending plan</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a:effectLst/>
                          <a:latin typeface="Calibri"/>
                          <a:ea typeface="Calibri"/>
                          <a:cs typeface="Times New Roman"/>
                        </a:rPr>
                        <a:t> </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b="1" dirty="0">
                          <a:effectLst/>
                          <a:latin typeface="Calibri"/>
                          <a:ea typeface="Calibri"/>
                          <a:cs typeface="Times New Roman"/>
                        </a:rPr>
                        <a:t>HRAC/HRD</a:t>
                      </a:r>
                      <a:r>
                        <a:rPr lang="en-US" sz="850" dirty="0">
                          <a:effectLst/>
                          <a:latin typeface="Calibri"/>
                          <a:ea typeface="Calibri"/>
                          <a:cs typeface="Times New Roman"/>
                        </a:rPr>
                        <a:t> – workgroups continue; solutions incorporated into spending plan</a:t>
                      </a:r>
                    </a:p>
                  </a:txBody>
                  <a:tcPr marL="36062" marR="36062" marT="0" marB="0">
                    <a:lnL>
                      <a:noFill/>
                    </a:lnL>
                    <a:lnR>
                      <a:noFill/>
                    </a:lnR>
                    <a:lnT>
                      <a:noFill/>
                    </a:lnT>
                    <a:lnB>
                      <a:noFill/>
                    </a:lnB>
                  </a:tcPr>
                </a:tc>
                <a:tc>
                  <a:txBody>
                    <a:bodyPr/>
                    <a:lstStyle/>
                    <a:p>
                      <a:pPr marL="0" marR="0">
                        <a:lnSpc>
                          <a:spcPct val="115000"/>
                        </a:lnSpc>
                        <a:spcBef>
                          <a:spcPts val="100"/>
                        </a:spcBef>
                        <a:spcAft>
                          <a:spcPts val="100"/>
                        </a:spcAft>
                      </a:pPr>
                      <a:r>
                        <a:rPr lang="en-US" sz="850" b="1" dirty="0">
                          <a:effectLst/>
                          <a:latin typeface="Calibri"/>
                          <a:ea typeface="Calibri"/>
                          <a:cs typeface="Times New Roman"/>
                        </a:rPr>
                        <a:t> </a:t>
                      </a:r>
                      <a:endParaRPr lang="en-US" sz="850" dirty="0">
                        <a:effectLst/>
                        <a:latin typeface="Calibri"/>
                        <a:ea typeface="Calibri"/>
                        <a:cs typeface="Times New Roman"/>
                      </a:endParaRPr>
                    </a:p>
                  </a:txBody>
                  <a:tcPr marL="36062" marR="36062" marT="0" marB="0">
                    <a:lnL>
                      <a:noFill/>
                    </a:lnL>
                    <a:lnR>
                      <a:noFill/>
                    </a:lnR>
                    <a:lnT>
                      <a:noFill/>
                    </a:lnT>
                    <a:lnB>
                      <a:noFill/>
                    </a:lnB>
                  </a:tcPr>
                </a:tc>
              </a:tr>
              <a:tr h="321072">
                <a:tc>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OCT</a:t>
                      </a:r>
                      <a:endParaRPr lang="en-US" sz="850" dirty="0">
                        <a:effectLst/>
                        <a:latin typeface="Calibri"/>
                        <a:ea typeface="Calibri"/>
                        <a:cs typeface="Times New Roman"/>
                      </a:endParaRPr>
                    </a:p>
                  </a:txBody>
                  <a:tcPr marL="36062" marR="36062" marT="0" marB="0">
                    <a:lnL>
                      <a:noFill/>
                    </a:lnL>
                    <a:lnR>
                      <a:noFill/>
                    </a:lnR>
                    <a:lnT>
                      <a:noFill/>
                    </a:lnT>
                    <a:lnB>
                      <a:noFill/>
                    </a:lnB>
                    <a:solidFill>
                      <a:srgbClr val="000000"/>
                    </a:solidFill>
                  </a:tcPr>
                </a:tc>
                <a:tc>
                  <a:txBody>
                    <a:bodyPr/>
                    <a:lstStyle/>
                    <a:p>
                      <a:pPr marL="0" marR="0">
                        <a:lnSpc>
                          <a:spcPct val="115000"/>
                        </a:lnSpc>
                        <a:spcBef>
                          <a:spcPts val="100"/>
                        </a:spcBef>
                        <a:spcAft>
                          <a:spcPts val="100"/>
                        </a:spcAft>
                      </a:pPr>
                      <a:r>
                        <a:rPr lang="en-US" sz="850" b="1">
                          <a:effectLst/>
                          <a:latin typeface="Calibri"/>
                          <a:ea typeface="Calibri"/>
                          <a:cs typeface="Times New Roman"/>
                        </a:rPr>
                        <a:t>HRAC</a:t>
                      </a:r>
                      <a:r>
                        <a:rPr lang="en-US" sz="850">
                          <a:effectLst/>
                          <a:latin typeface="Calibri"/>
                          <a:ea typeface="Calibri"/>
                          <a:cs typeface="Times New Roman"/>
                        </a:rPr>
                        <a:t> – submits agency plans to HRD</a:t>
                      </a:r>
                    </a:p>
                    <a:p>
                      <a:pPr marL="0" marR="0">
                        <a:lnSpc>
                          <a:spcPct val="115000"/>
                        </a:lnSpc>
                        <a:spcBef>
                          <a:spcPts val="100"/>
                        </a:spcBef>
                        <a:spcAft>
                          <a:spcPts val="100"/>
                        </a:spcAft>
                      </a:pPr>
                      <a:r>
                        <a:rPr lang="en-US" sz="850" b="1">
                          <a:effectLst/>
                          <a:latin typeface="Calibri"/>
                          <a:ea typeface="Calibri"/>
                          <a:cs typeface="Times New Roman"/>
                        </a:rPr>
                        <a:t>HRD</a:t>
                      </a:r>
                      <a:r>
                        <a:rPr lang="en-US" sz="850">
                          <a:effectLst/>
                          <a:latin typeface="Calibri"/>
                          <a:ea typeface="Calibri"/>
                          <a:cs typeface="Times New Roman"/>
                        </a:rPr>
                        <a:t> – compiles CMW plan</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b="1">
                          <a:effectLst/>
                          <a:latin typeface="Calibri"/>
                          <a:ea typeface="Calibri"/>
                          <a:cs typeface="Times New Roman"/>
                        </a:rPr>
                        <a:t>ITD</a:t>
                      </a:r>
                      <a:r>
                        <a:rPr lang="en-US" sz="850">
                          <a:effectLst/>
                          <a:latin typeface="Calibri"/>
                          <a:ea typeface="Calibri"/>
                          <a:cs typeface="Times New Roman"/>
                        </a:rPr>
                        <a:t> – submits plan to HRD</a:t>
                      </a:r>
                    </a:p>
                    <a:p>
                      <a:pPr marL="0" marR="0">
                        <a:lnSpc>
                          <a:spcPct val="115000"/>
                        </a:lnSpc>
                        <a:spcBef>
                          <a:spcPts val="100"/>
                        </a:spcBef>
                        <a:spcAft>
                          <a:spcPts val="100"/>
                        </a:spcAft>
                      </a:pPr>
                      <a:r>
                        <a:rPr lang="en-US" sz="850">
                          <a:effectLst/>
                          <a:latin typeface="Calibri"/>
                          <a:ea typeface="Calibri"/>
                          <a:cs typeface="Times New Roman"/>
                        </a:rPr>
                        <a:t> </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a:effectLst/>
                          <a:latin typeface="Calibri"/>
                          <a:ea typeface="Calibri"/>
                          <a:cs typeface="Times New Roman"/>
                        </a:rPr>
                        <a:t> </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a:effectLst/>
                          <a:latin typeface="Calibri"/>
                          <a:ea typeface="Calibri"/>
                          <a:cs typeface="Times New Roman"/>
                        </a:rPr>
                        <a:t> </a:t>
                      </a:r>
                    </a:p>
                  </a:txBody>
                  <a:tcPr marL="36062" marR="36062" marT="0" marB="0">
                    <a:lnL>
                      <a:noFill/>
                    </a:lnL>
                    <a:lnR>
                      <a:noFill/>
                    </a:lnR>
                    <a:lnT>
                      <a:noFill/>
                    </a:lnT>
                    <a:lnB>
                      <a:noFill/>
                    </a:lnB>
                    <a:solidFill>
                      <a:srgbClr val="D8D8D8"/>
                    </a:solidFill>
                  </a:tcPr>
                </a:tc>
                <a:tc>
                  <a:txBody>
                    <a:bodyPr/>
                    <a:lstStyle/>
                    <a:p>
                      <a:pPr marL="0" marR="0">
                        <a:lnSpc>
                          <a:spcPct val="115000"/>
                        </a:lnSpc>
                        <a:spcBef>
                          <a:spcPts val="100"/>
                        </a:spcBef>
                        <a:spcAft>
                          <a:spcPts val="100"/>
                        </a:spcAft>
                      </a:pPr>
                      <a:r>
                        <a:rPr lang="en-US" sz="850" dirty="0">
                          <a:effectLst/>
                          <a:latin typeface="Calibri"/>
                          <a:ea typeface="Calibri"/>
                          <a:cs typeface="Times New Roman"/>
                        </a:rPr>
                        <a:t> </a:t>
                      </a:r>
                    </a:p>
                  </a:txBody>
                  <a:tcPr marL="36062" marR="36062" marT="0" marB="0">
                    <a:lnL>
                      <a:noFill/>
                    </a:lnL>
                    <a:lnR>
                      <a:noFill/>
                    </a:lnR>
                    <a:lnT>
                      <a:noFill/>
                    </a:lnT>
                    <a:lnB>
                      <a:noFill/>
                    </a:lnB>
                    <a:solidFill>
                      <a:srgbClr val="D8D8D8"/>
                    </a:solidFill>
                  </a:tcPr>
                </a:tc>
              </a:tr>
              <a:tr h="159671">
                <a:tc>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NOV</a:t>
                      </a:r>
                      <a:endParaRPr lang="en-US" sz="850" dirty="0">
                        <a:effectLst/>
                        <a:latin typeface="Calibri"/>
                        <a:ea typeface="Calibri"/>
                        <a:cs typeface="Times New Roman"/>
                      </a:endParaRPr>
                    </a:p>
                  </a:txBody>
                  <a:tcPr marL="36062" marR="36062" marT="0" marB="0">
                    <a:lnL>
                      <a:noFill/>
                    </a:lnL>
                    <a:lnR>
                      <a:noFill/>
                    </a:lnR>
                    <a:lnT>
                      <a:noFill/>
                    </a:lnT>
                    <a:lnB>
                      <a:noFill/>
                    </a:lnB>
                    <a:solidFill>
                      <a:srgbClr val="000000"/>
                    </a:solidFill>
                  </a:tcPr>
                </a:tc>
                <a:tc gridSpan="5">
                  <a:txBody>
                    <a:bodyPr/>
                    <a:lstStyle/>
                    <a:p>
                      <a:pPr marL="0" marR="0" algn="ctr">
                        <a:lnSpc>
                          <a:spcPct val="115000"/>
                        </a:lnSpc>
                        <a:spcBef>
                          <a:spcPts val="100"/>
                        </a:spcBef>
                        <a:spcAft>
                          <a:spcPts val="100"/>
                        </a:spcAft>
                      </a:pPr>
                      <a:r>
                        <a:rPr lang="en-US" sz="850" b="1" dirty="0">
                          <a:effectLst/>
                          <a:latin typeface="Calibri"/>
                          <a:ea typeface="Calibri"/>
                          <a:cs typeface="Times New Roman"/>
                        </a:rPr>
                        <a:t>HRD</a:t>
                      </a:r>
                      <a:r>
                        <a:rPr lang="en-US" sz="850" dirty="0">
                          <a:effectLst/>
                          <a:latin typeface="Calibri"/>
                          <a:ea typeface="Calibri"/>
                          <a:cs typeface="Times New Roman"/>
                        </a:rPr>
                        <a:t> – presents plan to </a:t>
                      </a:r>
                      <a:r>
                        <a:rPr lang="en-US" sz="850" dirty="0" smtClean="0">
                          <a:effectLst/>
                          <a:latin typeface="Calibri"/>
                          <a:ea typeface="Calibri"/>
                          <a:cs typeface="Times New Roman"/>
                        </a:rPr>
                        <a:t>SCOS</a:t>
                      </a:r>
                      <a:r>
                        <a:rPr lang="en-US" sz="850" dirty="0">
                          <a:effectLst/>
                          <a:latin typeface="Calibri"/>
                          <a:ea typeface="Calibri"/>
                          <a:cs typeface="Times New Roman"/>
                        </a:rPr>
                        <a:t> </a:t>
                      </a:r>
                    </a:p>
                  </a:txBody>
                  <a:tcPr marL="36062" marR="36062" marT="0" marB="0" anchor="ctr">
                    <a:lnL>
                      <a:noFill/>
                    </a:lnL>
                    <a:lnR>
                      <a:noFill/>
                    </a:lnR>
                    <a:lnT>
                      <a:noFill/>
                    </a:lnT>
                    <a:lnB>
                      <a:noFill/>
                    </a:lnB>
                  </a:tcPr>
                </a:tc>
                <a:tc hMerge="1">
                  <a:txBody>
                    <a:bodyPr/>
                    <a:lstStyle/>
                    <a:p>
                      <a:endParaRPr lang="en-US"/>
                    </a:p>
                  </a:txBody>
                  <a:tcPr/>
                </a:tc>
                <a:tc hMerge="1">
                  <a:txBody>
                    <a:bodyPr/>
                    <a:lstStyle/>
                    <a:p>
                      <a:pPr marL="0" marR="0">
                        <a:lnSpc>
                          <a:spcPct val="115000"/>
                        </a:lnSpc>
                        <a:spcBef>
                          <a:spcPts val="100"/>
                        </a:spcBef>
                        <a:spcAft>
                          <a:spcPts val="100"/>
                        </a:spcAft>
                      </a:pPr>
                      <a:endParaRPr lang="en-US" sz="850" dirty="0">
                        <a:effectLst/>
                        <a:latin typeface="Calibri"/>
                        <a:ea typeface="Calibri"/>
                        <a:cs typeface="Times New Roman"/>
                      </a:endParaRPr>
                    </a:p>
                  </a:txBody>
                  <a:tcPr marL="36062" marR="36062" marT="0" marB="0">
                    <a:lnL>
                      <a:noFill/>
                    </a:lnL>
                    <a:lnR>
                      <a:noFill/>
                    </a:lnR>
                    <a:lnT>
                      <a:noFill/>
                    </a:lnT>
                    <a:lnB>
                      <a:noFill/>
                    </a:lnB>
                  </a:tcPr>
                </a:tc>
                <a:tc hMerge="1">
                  <a:txBody>
                    <a:bodyPr/>
                    <a:lstStyle/>
                    <a:p>
                      <a:pPr marL="0" marR="0">
                        <a:lnSpc>
                          <a:spcPct val="115000"/>
                        </a:lnSpc>
                        <a:spcBef>
                          <a:spcPts val="100"/>
                        </a:spcBef>
                        <a:spcAft>
                          <a:spcPts val="100"/>
                        </a:spcAft>
                      </a:pPr>
                      <a:endParaRPr lang="en-US" sz="850" dirty="0">
                        <a:effectLst/>
                        <a:latin typeface="Calibri"/>
                        <a:ea typeface="Calibri"/>
                        <a:cs typeface="Times New Roman"/>
                      </a:endParaRPr>
                    </a:p>
                  </a:txBody>
                  <a:tcPr marL="36062" marR="36062" marT="0" marB="0">
                    <a:lnL>
                      <a:noFill/>
                    </a:lnL>
                    <a:lnR>
                      <a:noFill/>
                    </a:lnR>
                    <a:lnT>
                      <a:noFill/>
                    </a:lnT>
                    <a:lnB>
                      <a:noFill/>
                    </a:lnB>
                  </a:tcPr>
                </a:tc>
                <a:tc hMerge="1">
                  <a:txBody>
                    <a:bodyPr/>
                    <a:lstStyle/>
                    <a:p>
                      <a:pPr marL="0" marR="0">
                        <a:lnSpc>
                          <a:spcPct val="115000"/>
                        </a:lnSpc>
                        <a:spcBef>
                          <a:spcPts val="100"/>
                        </a:spcBef>
                        <a:spcAft>
                          <a:spcPts val="100"/>
                        </a:spcAft>
                      </a:pPr>
                      <a:endParaRPr lang="en-US" sz="850" dirty="0">
                        <a:effectLst/>
                        <a:latin typeface="Calibri"/>
                        <a:ea typeface="Calibri"/>
                        <a:cs typeface="Times New Roman"/>
                      </a:endParaRPr>
                    </a:p>
                  </a:txBody>
                  <a:tcPr marL="36062" marR="36062" marT="0" marB="0">
                    <a:lnL>
                      <a:noFill/>
                    </a:lnL>
                    <a:lnR>
                      <a:noFill/>
                    </a:lnR>
                    <a:lnT>
                      <a:noFill/>
                    </a:lnT>
                    <a:lnB>
                      <a:noFill/>
                    </a:lnB>
                  </a:tcPr>
                </a:tc>
              </a:tr>
              <a:tr h="266119">
                <a:tc>
                  <a:txBody>
                    <a:bodyPr/>
                    <a:lstStyle/>
                    <a:p>
                      <a:pPr marL="0" marR="0" algn="ctr">
                        <a:lnSpc>
                          <a:spcPct val="115000"/>
                        </a:lnSpc>
                        <a:spcBef>
                          <a:spcPts val="0"/>
                        </a:spcBef>
                        <a:spcAft>
                          <a:spcPts val="0"/>
                        </a:spcAft>
                      </a:pPr>
                      <a:r>
                        <a:rPr lang="en-US" sz="850" b="1" dirty="0">
                          <a:solidFill>
                            <a:srgbClr val="FFFFFF"/>
                          </a:solidFill>
                          <a:effectLst/>
                          <a:latin typeface="Calibri"/>
                          <a:ea typeface="Calibri"/>
                          <a:cs typeface="Times New Roman"/>
                        </a:rPr>
                        <a:t>DEC</a:t>
                      </a:r>
                      <a:endParaRPr lang="en-US" sz="850" dirty="0">
                        <a:effectLst/>
                        <a:latin typeface="Calibri"/>
                        <a:ea typeface="Calibri"/>
                        <a:cs typeface="Times New Roman"/>
                      </a:endParaRPr>
                    </a:p>
                  </a:txBody>
                  <a:tcPr marL="36062" marR="36062" marT="0" marB="0">
                    <a:lnL>
                      <a:noFill/>
                    </a:lnL>
                    <a:lnR>
                      <a:noFill/>
                    </a:lnR>
                    <a:lnT>
                      <a:noFill/>
                    </a:lnT>
                    <a:lnB w="28575" cap="flat" cmpd="sng" algn="ctr">
                      <a:solidFill>
                        <a:srgbClr val="000000"/>
                      </a:solidFill>
                      <a:prstDash val="solid"/>
                      <a:round/>
                      <a:headEnd type="none" w="med" len="med"/>
                      <a:tailEnd type="none" w="med" len="med"/>
                    </a:lnB>
                    <a:solidFill>
                      <a:srgbClr val="000000"/>
                    </a:solidFill>
                  </a:tcPr>
                </a:tc>
                <a:tc gridSpan="5">
                  <a:txBody>
                    <a:bodyPr/>
                    <a:lstStyle/>
                    <a:p>
                      <a:pPr marL="0" marR="0" algn="ctr">
                        <a:lnSpc>
                          <a:spcPct val="115000"/>
                        </a:lnSpc>
                        <a:spcBef>
                          <a:spcPts val="100"/>
                        </a:spcBef>
                        <a:spcAft>
                          <a:spcPts val="100"/>
                        </a:spcAft>
                      </a:pPr>
                      <a:r>
                        <a:rPr lang="en-US" sz="850" b="1" dirty="0">
                          <a:effectLst/>
                          <a:latin typeface="Calibri"/>
                          <a:ea typeface="Calibri"/>
                          <a:cs typeface="Times New Roman"/>
                        </a:rPr>
                        <a:t>HRD – FINAL PLAN SUBMITTED TO A&amp;F and </a:t>
                      </a:r>
                      <a:r>
                        <a:rPr lang="en-US" sz="850" b="1" dirty="0" smtClean="0">
                          <a:effectLst/>
                          <a:latin typeface="Calibri"/>
                          <a:ea typeface="Calibri"/>
                          <a:cs typeface="Times New Roman"/>
                        </a:rPr>
                        <a:t>Governor</a:t>
                      </a:r>
                      <a:endParaRPr lang="en-US" sz="850" dirty="0">
                        <a:effectLst/>
                        <a:latin typeface="Calibri"/>
                        <a:ea typeface="Calibri"/>
                        <a:cs typeface="Times New Roman"/>
                      </a:endParaRPr>
                    </a:p>
                  </a:txBody>
                  <a:tcPr marL="36062" marR="36062" marT="0" marB="0" anchor="ctr">
                    <a:lnL>
                      <a:noFill/>
                    </a:lnL>
                    <a:lnR>
                      <a:noFill/>
                    </a:lnR>
                    <a:lnT>
                      <a:noFill/>
                    </a:lnT>
                    <a:lnB w="28575"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pPr marL="0" marR="0">
                        <a:lnSpc>
                          <a:spcPct val="115000"/>
                        </a:lnSpc>
                        <a:spcBef>
                          <a:spcPts val="100"/>
                        </a:spcBef>
                        <a:spcAft>
                          <a:spcPts val="100"/>
                        </a:spcAft>
                      </a:pPr>
                      <a:endParaRPr lang="en-US" sz="850" dirty="0">
                        <a:effectLst/>
                        <a:latin typeface="Calibri"/>
                        <a:ea typeface="Calibri"/>
                        <a:cs typeface="Times New Roman"/>
                      </a:endParaRPr>
                    </a:p>
                  </a:txBody>
                  <a:tcPr marL="36062" marR="36062"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hMerge="1">
                  <a:txBody>
                    <a:bodyPr/>
                    <a:lstStyle/>
                    <a:p>
                      <a:pPr marL="0" marR="0">
                        <a:lnSpc>
                          <a:spcPct val="115000"/>
                        </a:lnSpc>
                        <a:spcBef>
                          <a:spcPts val="100"/>
                        </a:spcBef>
                        <a:spcAft>
                          <a:spcPts val="100"/>
                        </a:spcAft>
                      </a:pPr>
                      <a:endParaRPr lang="en-US" sz="850" dirty="0">
                        <a:effectLst/>
                        <a:latin typeface="Calibri"/>
                        <a:ea typeface="Calibri"/>
                        <a:cs typeface="Times New Roman"/>
                      </a:endParaRPr>
                    </a:p>
                  </a:txBody>
                  <a:tcPr marL="36062" marR="36062"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hMerge="1">
                  <a:txBody>
                    <a:bodyPr/>
                    <a:lstStyle/>
                    <a:p>
                      <a:pPr marL="0" marR="0">
                        <a:lnSpc>
                          <a:spcPct val="115000"/>
                        </a:lnSpc>
                        <a:spcBef>
                          <a:spcPts val="100"/>
                        </a:spcBef>
                        <a:spcAft>
                          <a:spcPts val="100"/>
                        </a:spcAft>
                      </a:pPr>
                      <a:endParaRPr lang="en-US" sz="850" dirty="0">
                        <a:effectLst/>
                        <a:latin typeface="Calibri"/>
                        <a:ea typeface="Calibri"/>
                        <a:cs typeface="Times New Roman"/>
                      </a:endParaRPr>
                    </a:p>
                  </a:txBody>
                  <a:tcPr marL="36062" marR="36062"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Rectangle 1"/>
          <p:cNvSpPr>
            <a:spLocks noChangeArrowheads="1"/>
          </p:cNvSpPr>
          <p:nvPr/>
        </p:nvSpPr>
        <p:spPr bwMode="auto">
          <a:xfrm>
            <a:off x="244800" y="6361381"/>
            <a:ext cx="8596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ACoS</a:t>
            </a: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Agency Chiefs of Staff        		</a:t>
            </a: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SIT </a:t>
            </a: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Secretariat IT professionals       		</a:t>
            </a: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Agency</a:t>
            </a: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Workforce planning team (HR and business partner)</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1"/>
          <p:cNvSpPr>
            <a:spLocks noGrp="1"/>
          </p:cNvSpPr>
          <p:nvPr>
            <p:ph type="title"/>
          </p:nvPr>
        </p:nvSpPr>
        <p:spPr/>
        <p:txBody>
          <a:bodyPr anchor="ctr"/>
          <a:lstStyle/>
          <a:p>
            <a:r>
              <a:rPr lang="en-US" sz="2000" dirty="0">
                <a:solidFill>
                  <a:schemeClr val="bg1"/>
                </a:solidFill>
              </a:rPr>
              <a:t>Workforce Planning Initiative:  </a:t>
            </a:r>
            <a:r>
              <a:rPr lang="en-US" sz="2000" dirty="0" smtClean="0">
                <a:solidFill>
                  <a:schemeClr val="bg1"/>
                </a:solidFill>
              </a:rPr>
              <a:t/>
            </a:r>
            <a:br>
              <a:rPr lang="en-US" sz="2000" dirty="0" smtClean="0">
                <a:solidFill>
                  <a:schemeClr val="bg1"/>
                </a:solidFill>
              </a:rPr>
            </a:br>
            <a:r>
              <a:rPr lang="en-US" sz="2000" dirty="0" smtClean="0">
                <a:solidFill>
                  <a:schemeClr val="bg1"/>
                </a:solidFill>
              </a:rPr>
              <a:t>Work </a:t>
            </a:r>
            <a:r>
              <a:rPr lang="en-US" sz="2000" dirty="0">
                <a:solidFill>
                  <a:schemeClr val="bg1"/>
                </a:solidFill>
              </a:rPr>
              <a:t>Streams and Responsibilities</a:t>
            </a:r>
          </a:p>
        </p:txBody>
      </p:sp>
    </p:spTree>
    <p:extLst>
      <p:ext uri="{BB962C8B-B14F-4D97-AF65-F5344CB8AC3E}">
        <p14:creationId xmlns:p14="http://schemas.microsoft.com/office/powerpoint/2010/main" val="61125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5" y="45720"/>
            <a:ext cx="5564187" cy="762000"/>
          </a:xfrm>
        </p:spPr>
        <p:txBody>
          <a:bodyPr/>
          <a:lstStyle/>
          <a:p>
            <a:r>
              <a:rPr lang="en-US" dirty="0" smtClean="0">
                <a:solidFill>
                  <a:schemeClr val="bg1"/>
                </a:solidFill>
              </a:rPr>
              <a:t>Q &amp; A</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160" y="1219200"/>
            <a:ext cx="4297680" cy="4297680"/>
          </a:xfrm>
        </p:spPr>
      </p:pic>
    </p:spTree>
    <p:extLst>
      <p:ext uri="{BB962C8B-B14F-4D97-AF65-F5344CB8AC3E}">
        <p14:creationId xmlns:p14="http://schemas.microsoft.com/office/powerpoint/2010/main" val="2281199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5" y="45720"/>
            <a:ext cx="5564187" cy="762000"/>
          </a:xfrm>
        </p:spPr>
        <p:txBody>
          <a:bodyPr anchor="ctr"/>
          <a:lstStyle/>
          <a:p>
            <a:r>
              <a:rPr lang="en-US" sz="2000" dirty="0" smtClean="0">
                <a:solidFill>
                  <a:schemeClr val="bg1"/>
                </a:solidFill>
              </a:rPr>
              <a:t>Agenda</a:t>
            </a:r>
            <a:endParaRPr lang="en-US" dirty="0">
              <a:solidFill>
                <a:schemeClr val="bg1"/>
              </a:solidFill>
            </a:endParaRPr>
          </a:p>
        </p:txBody>
      </p:sp>
      <p:sp>
        <p:nvSpPr>
          <p:cNvPr id="3" name="Content Placeholder 2"/>
          <p:cNvSpPr>
            <a:spLocks noGrp="1"/>
          </p:cNvSpPr>
          <p:nvPr>
            <p:ph idx="1"/>
          </p:nvPr>
        </p:nvSpPr>
        <p:spPr>
          <a:xfrm>
            <a:off x="495300" y="1363200"/>
            <a:ext cx="8153400" cy="4843200"/>
          </a:xfrm>
        </p:spPr>
        <p:txBody>
          <a:bodyPr/>
          <a:lstStyle/>
          <a:p>
            <a:pPr marL="290513" indent="0"/>
            <a:r>
              <a:rPr lang="en-US" b="1" dirty="0" smtClean="0">
                <a:latin typeface="Arial" panose="020B0604020202020204" pitchFamily="34" charset="0"/>
                <a:cs typeface="Arial" panose="020B0604020202020204" pitchFamily="34" charset="0"/>
              </a:rPr>
              <a:t>Welcome and Introductions 					Paul Dietl</a:t>
            </a:r>
          </a:p>
          <a:p>
            <a:pPr marL="290513" indent="0">
              <a:spcBef>
                <a:spcPts val="1800"/>
              </a:spcBef>
            </a:pPr>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War for Talent and the Need for Workforce </a:t>
            </a:r>
            <a:r>
              <a:rPr lang="en-US" b="1" dirty="0" smtClean="0">
                <a:latin typeface="Arial" panose="020B0604020202020204" pitchFamily="34" charset="0"/>
                <a:cs typeface="Arial" panose="020B0604020202020204" pitchFamily="34" charset="0"/>
              </a:rPr>
              <a:t>Planning		Secretary Shor</a:t>
            </a:r>
            <a:endParaRPr lang="en-US" b="1" dirty="0">
              <a:latin typeface="Arial" panose="020B0604020202020204" pitchFamily="34" charset="0"/>
              <a:cs typeface="Arial" panose="020B0604020202020204" pitchFamily="34" charset="0"/>
            </a:endParaRPr>
          </a:p>
          <a:p>
            <a:pPr marL="290513" indent="0">
              <a:spcBef>
                <a:spcPts val="1800"/>
              </a:spcBef>
            </a:pPr>
            <a:r>
              <a:rPr lang="en-US" b="1" dirty="0" smtClean="0">
                <a:latin typeface="Arial" panose="020B0604020202020204" pitchFamily="34" charset="0"/>
                <a:cs typeface="Arial" panose="020B0604020202020204" pitchFamily="34" charset="0"/>
              </a:rPr>
              <a:t>The Workforce Challenge: Executive Departments			Paul Dietl</a:t>
            </a:r>
          </a:p>
          <a:p>
            <a:pPr marL="290513" indent="0">
              <a:spcBef>
                <a:spcPts val="1800"/>
              </a:spcBef>
            </a:pPr>
            <a:r>
              <a:rPr lang="en-US" b="1" dirty="0">
                <a:latin typeface="Arial" panose="020B0604020202020204" pitchFamily="34" charset="0"/>
                <a:cs typeface="Arial" panose="020B0604020202020204" pitchFamily="34" charset="0"/>
              </a:rPr>
              <a:t>The Workforce Challenge: </a:t>
            </a:r>
            <a:r>
              <a:rPr lang="en-US" b="1" dirty="0" smtClean="0">
                <a:latin typeface="Arial" panose="020B0604020202020204" pitchFamily="34" charset="0"/>
                <a:cs typeface="Arial" panose="020B0604020202020204" pitchFamily="34" charset="0"/>
              </a:rPr>
              <a:t>Information Technology			Bill Oates</a:t>
            </a:r>
          </a:p>
          <a:p>
            <a:pPr marL="290513" indent="0">
              <a:spcBef>
                <a:spcPts val="0"/>
              </a:spcBef>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Ellen Wright</a:t>
            </a:r>
          </a:p>
          <a:p>
            <a:pPr marL="290513" lvl="2" indent="0">
              <a:spcBef>
                <a:spcPts val="1800"/>
              </a:spcBef>
              <a:buNone/>
            </a:pPr>
            <a:r>
              <a:rPr lang="en-US" b="1" dirty="0" smtClean="0">
                <a:latin typeface="Arial" panose="020B0604020202020204" pitchFamily="34" charset="0"/>
                <a:cs typeface="Arial" panose="020B0604020202020204" pitchFamily="34" charset="0"/>
              </a:rPr>
              <a:t>Creative </a:t>
            </a:r>
            <a:r>
              <a:rPr lang="en-US" b="1" dirty="0">
                <a:latin typeface="Arial" panose="020B0604020202020204" pitchFamily="34" charset="0"/>
                <a:cs typeface="Arial" panose="020B0604020202020204" pitchFamily="34" charset="0"/>
              </a:rPr>
              <a:t>Solutions:  STEM </a:t>
            </a:r>
            <a:r>
              <a:rPr lang="en-US" b="1" dirty="0" smtClean="0">
                <a:latin typeface="Arial" panose="020B0604020202020204" pitchFamily="34" charset="0"/>
                <a:cs typeface="Arial" panose="020B0604020202020204" pitchFamily="34" charset="0"/>
              </a:rPr>
              <a:t>Initiatives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Christine Williams</a:t>
            </a:r>
          </a:p>
          <a:p>
            <a:pPr marL="290513" indent="0">
              <a:spcBef>
                <a:spcPts val="0"/>
              </a:spcBef>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JD Chesliff</a:t>
            </a:r>
          </a:p>
          <a:p>
            <a:pPr marL="290513" indent="0">
              <a:spcBef>
                <a:spcPts val="1800"/>
              </a:spcBef>
            </a:pPr>
            <a:r>
              <a:rPr lang="en-US" b="1" dirty="0" smtClean="0">
                <a:latin typeface="Arial" panose="020B0604020202020204" pitchFamily="34" charset="0"/>
                <a:cs typeface="Arial" panose="020B0604020202020204" pitchFamily="34" charset="0"/>
              </a:rPr>
              <a:t>Workforce </a:t>
            </a:r>
            <a:r>
              <a:rPr lang="en-US" b="1" dirty="0">
                <a:latin typeface="Arial" panose="020B0604020202020204" pitchFamily="34" charset="0"/>
                <a:cs typeface="Arial" panose="020B0604020202020204" pitchFamily="34" charset="0"/>
              </a:rPr>
              <a:t>Planning in the Executive Departments </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Renée Fullem</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Ellen Wright</a:t>
            </a:r>
          </a:p>
          <a:p>
            <a:pPr marL="290513" indent="0">
              <a:spcBef>
                <a:spcPts val="1800"/>
              </a:spcBef>
            </a:pPr>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Call to Action:  Break the Mold:  Be Agile and Flexible	</a:t>
            </a:r>
            <a:r>
              <a:rPr lang="en-US" b="1" dirty="0" smtClean="0">
                <a:latin typeface="Arial" panose="020B0604020202020204" pitchFamily="34" charset="0"/>
                <a:cs typeface="Arial" panose="020B0604020202020204" pitchFamily="34" charset="0"/>
              </a:rPr>
              <a:t>	Bill </a:t>
            </a:r>
            <a:r>
              <a:rPr lang="en-US" b="1" dirty="0">
                <a:latin typeface="Arial" panose="020B0604020202020204" pitchFamily="34" charset="0"/>
                <a:cs typeface="Arial" panose="020B0604020202020204" pitchFamily="34" charset="0"/>
              </a:rPr>
              <a:t>Oates</a:t>
            </a:r>
            <a:endParaRPr lang="en-US" b="1" dirty="0" smtClean="0">
              <a:latin typeface="Arial" panose="020B0604020202020204" pitchFamily="34" charset="0"/>
              <a:cs typeface="Arial" panose="020B0604020202020204" pitchFamily="34" charset="0"/>
            </a:endParaRPr>
          </a:p>
          <a:p>
            <a:pPr marL="290513" indent="0">
              <a:spcBef>
                <a:spcPts val="1200"/>
              </a:spcBef>
            </a:pPr>
            <a:r>
              <a:rPr lang="en-US" b="1" dirty="0" smtClean="0">
                <a:latin typeface="Arial" panose="020B0604020202020204" pitchFamily="34" charset="0"/>
                <a:cs typeface="Arial" panose="020B0604020202020204" pitchFamily="34" charset="0"/>
              </a:rPr>
              <a:t>Q&amp;A							</a:t>
            </a:r>
            <a:r>
              <a:rPr lang="en-US" b="1" dirty="0" smtClean="0">
                <a:solidFill>
                  <a:prstClr val="black"/>
                </a:solidFill>
                <a:latin typeface="Arial" panose="020B0604020202020204" pitchFamily="34" charset="0"/>
                <a:cs typeface="Arial" panose="020B0604020202020204" pitchFamily="34" charset="0"/>
              </a:rPr>
              <a:t>Paul </a:t>
            </a:r>
            <a:r>
              <a:rPr lang="en-US" b="1" dirty="0">
                <a:solidFill>
                  <a:prstClr val="black"/>
                </a:solidFill>
                <a:latin typeface="Arial" panose="020B0604020202020204" pitchFamily="34" charset="0"/>
                <a:cs typeface="Arial" panose="020B0604020202020204" pitchFamily="34" charset="0"/>
              </a:rPr>
              <a:t>Dietl</a:t>
            </a:r>
            <a:endParaRPr lang="en-US" b="1" dirty="0" smtClean="0">
              <a:latin typeface="Arial" panose="020B0604020202020204" pitchFamily="34" charset="0"/>
              <a:cs typeface="Arial" panose="020B0604020202020204" pitchFamily="34" charset="0"/>
            </a:endParaRPr>
          </a:p>
          <a:p>
            <a:pPr marL="0" lvl="2" indent="0">
              <a:spcBef>
                <a:spcPts val="0"/>
              </a:spcBef>
              <a:buNone/>
            </a:pPr>
            <a:r>
              <a:rPr lang="en-US" b="1" dirty="0">
                <a:latin typeface="Arial" panose="020B0604020202020204" pitchFamily="34" charset="0"/>
                <a:cs typeface="Arial" panose="020B0604020202020204" pitchFamily="34" charset="0"/>
              </a:rPr>
              <a:t>							Bill </a:t>
            </a:r>
            <a:r>
              <a:rPr lang="en-US" b="1" dirty="0" smtClean="0">
                <a:latin typeface="Arial" panose="020B0604020202020204" pitchFamily="34" charset="0"/>
                <a:cs typeface="Arial" panose="020B0604020202020204" pitchFamily="34" charset="0"/>
              </a:rPr>
              <a:t>Oates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25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5" y="45720"/>
            <a:ext cx="5564187" cy="762000"/>
          </a:xfrm>
        </p:spPr>
        <p:txBody>
          <a:bodyPr anchor="ctr"/>
          <a:lstStyle/>
          <a:p>
            <a:r>
              <a:rPr lang="en-US" dirty="0" smtClean="0">
                <a:solidFill>
                  <a:schemeClr val="bg1"/>
                </a:solidFill>
              </a:rPr>
              <a:t>Appendices</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75925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568696" cy="758952"/>
          </a:xfrm>
        </p:spPr>
        <p:txBody>
          <a:bodyPr anchor="ctr">
            <a:normAutofit/>
          </a:bodyPr>
          <a:lstStyle/>
          <a:p>
            <a:pPr algn="l"/>
            <a:r>
              <a:rPr lang="en-US" sz="2000" b="1" dirty="0" smtClean="0">
                <a:solidFill>
                  <a:schemeClr val="bg1"/>
                </a:solidFill>
              </a:rPr>
              <a:t>State of the Nation’s Workforce</a:t>
            </a:r>
            <a:endParaRPr lang="en-US" sz="2000" b="1" i="1" dirty="0">
              <a:solidFill>
                <a:schemeClr val="bg1"/>
              </a:solidFill>
            </a:endParaRPr>
          </a:p>
        </p:txBody>
      </p:sp>
      <p:sp>
        <p:nvSpPr>
          <p:cNvPr id="3" name="Content Placeholder 2"/>
          <p:cNvSpPr>
            <a:spLocks noGrp="1"/>
          </p:cNvSpPr>
          <p:nvPr>
            <p:ph idx="1"/>
          </p:nvPr>
        </p:nvSpPr>
        <p:spPr>
          <a:xfrm>
            <a:off x="453639" y="1834802"/>
            <a:ext cx="3505200" cy="4565999"/>
          </a:xfrm>
          <a:solidFill>
            <a:schemeClr val="tx2">
              <a:lumMod val="20000"/>
              <a:lumOff val="80000"/>
            </a:schemeClr>
          </a:solidFill>
          <a:effectLst>
            <a:outerShdw blurRad="63500" sx="102000" sy="102000" algn="ctr" rotWithShape="0">
              <a:prstClr val="black">
                <a:alpha val="40000"/>
              </a:prstClr>
            </a:outerShdw>
          </a:effectLst>
        </p:spPr>
        <p:txBody>
          <a:bodyPr>
            <a:normAutofit/>
          </a:bodyPr>
          <a:lstStyle/>
          <a:p>
            <a:pPr marL="0" indent="0">
              <a:buNone/>
            </a:pPr>
            <a:endParaRPr lang="en-US" sz="1400" b="1" dirty="0" smtClean="0"/>
          </a:p>
          <a:p>
            <a:pPr marL="91440" indent="0">
              <a:buNone/>
            </a:pPr>
            <a:r>
              <a:rPr lang="en-US" sz="1200" b="1" dirty="0" smtClean="0"/>
              <a:t>Baby boomers are poised to exit the workforce in dramatic numbers</a:t>
            </a:r>
          </a:p>
          <a:p>
            <a:pPr marL="361905" lvl="3" indent="-171450">
              <a:spcBef>
                <a:spcPts val="1200"/>
              </a:spcBef>
              <a:buFont typeface="Arial" panose="020B0604020202020204" pitchFamily="34" charset="0"/>
              <a:buChar char="•"/>
            </a:pPr>
            <a:r>
              <a:rPr lang="en-US" sz="1100" dirty="0" smtClean="0"/>
              <a:t>According to the Bureau of Labor Statistics, 18% of the current workforce could retire within 5 years.  Across the country, baby boomers are expected to leave the workforce at the rate of 10,000 per day between now and 2020.</a:t>
            </a:r>
            <a:r>
              <a:rPr lang="en-US" sz="1200" dirty="0" smtClean="0"/>
              <a:t> </a:t>
            </a:r>
            <a:endParaRPr lang="en-US" sz="1200" dirty="0"/>
          </a:p>
          <a:p>
            <a:pPr marL="0" indent="0" algn="ctr">
              <a:spcBef>
                <a:spcPts val="600"/>
              </a:spcBef>
              <a:spcAft>
                <a:spcPts val="600"/>
              </a:spcAft>
              <a:buNone/>
            </a:pPr>
            <a:r>
              <a:rPr lang="en-US" sz="5700" b="1" dirty="0" smtClean="0"/>
              <a:t>+</a:t>
            </a:r>
          </a:p>
          <a:p>
            <a:pPr marL="91440" indent="0">
              <a:buNone/>
            </a:pPr>
            <a:r>
              <a:rPr lang="en-US" sz="1200" b="1" dirty="0" smtClean="0"/>
              <a:t>A </a:t>
            </a:r>
            <a:r>
              <a:rPr lang="en-US" sz="1200" b="1" dirty="0"/>
              <a:t>pent up demand to change jobs will result in large numbers of employees leaving their jobs as </a:t>
            </a:r>
            <a:r>
              <a:rPr lang="en-US" sz="1200" b="1" dirty="0" smtClean="0"/>
              <a:t>the </a:t>
            </a:r>
            <a:r>
              <a:rPr lang="en-US" sz="1200" b="1" dirty="0"/>
              <a:t>economy </a:t>
            </a:r>
            <a:r>
              <a:rPr lang="en-US" sz="1200" b="1" dirty="0" smtClean="0"/>
              <a:t>improves</a:t>
            </a:r>
          </a:p>
          <a:p>
            <a:pPr lvl="2">
              <a:spcBef>
                <a:spcPts val="1200"/>
              </a:spcBef>
              <a:buFont typeface="Arial" panose="020B0604020202020204" pitchFamily="34" charset="0"/>
              <a:buChar char="•"/>
            </a:pPr>
            <a:r>
              <a:rPr lang="en-US" sz="1100" dirty="0" smtClean="0"/>
              <a:t>70% of Millennial workers are expected to switch jobs in the next few years</a:t>
            </a:r>
            <a:endParaRPr lang="en-US" sz="1100" dirty="0"/>
          </a:p>
        </p:txBody>
      </p:sp>
      <p:sp>
        <p:nvSpPr>
          <p:cNvPr id="5" name="Content Placeholder 2"/>
          <p:cNvSpPr txBox="1">
            <a:spLocks/>
          </p:cNvSpPr>
          <p:nvPr/>
        </p:nvSpPr>
        <p:spPr>
          <a:xfrm>
            <a:off x="5178040" y="1834800"/>
            <a:ext cx="3500926" cy="4565999"/>
          </a:xfrm>
          <a:prstGeom prst="rect">
            <a:avLst/>
          </a:prstGeom>
          <a:solidFill>
            <a:schemeClr val="accent2">
              <a:lumMod val="60000"/>
              <a:lumOff val="40000"/>
            </a:schemeClr>
          </a:solidFill>
          <a:effectLst>
            <a:outerShdw blurRad="635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1050" b="1" dirty="0" smtClean="0"/>
          </a:p>
          <a:p>
            <a:pPr marL="0" indent="0" algn="ctr">
              <a:buFont typeface="Arial" panose="020B0604020202020204" pitchFamily="34" charset="0"/>
              <a:buNone/>
            </a:pPr>
            <a:r>
              <a:rPr lang="en-US" sz="1800" b="1" dirty="0" smtClean="0"/>
              <a:t>A Critical Workforce Shortage</a:t>
            </a:r>
          </a:p>
          <a:p>
            <a:pPr marL="0" indent="0" algn="ctr">
              <a:buFont typeface="Arial" panose="020B0604020202020204" pitchFamily="34" charset="0"/>
              <a:buNone/>
            </a:pPr>
            <a:endParaRPr lang="en-US" sz="1100" b="1" dirty="0"/>
          </a:p>
          <a:p>
            <a:r>
              <a:rPr lang="en-US" sz="1100" b="1" dirty="0" smtClean="0"/>
              <a:t>It will take two generations to fill the knowledge gap left by baby boomers </a:t>
            </a:r>
            <a:r>
              <a:rPr lang="en-US" sz="1100" dirty="0" smtClean="0"/>
              <a:t>(today there are 70 million baby boomers and 43 million Generation Xers)</a:t>
            </a:r>
            <a:br>
              <a:rPr lang="en-US" sz="1100" dirty="0" smtClean="0"/>
            </a:br>
            <a:endParaRPr lang="en-US" sz="1100" dirty="0" smtClean="0"/>
          </a:p>
          <a:p>
            <a:r>
              <a:rPr lang="en-US" sz="1100" dirty="0" smtClean="0"/>
              <a:t>Even if workers aged 55 years and older were to delay their retirement by five years, this would </a:t>
            </a:r>
            <a:r>
              <a:rPr lang="en-US" sz="1100" b="1" dirty="0" smtClean="0"/>
              <a:t>only fill roughly 40 % of the gap between the projected demand </a:t>
            </a:r>
            <a:r>
              <a:rPr lang="en-US" sz="1100" dirty="0" smtClean="0"/>
              <a:t>of middle skill workers</a:t>
            </a:r>
            <a:br>
              <a:rPr lang="en-US" sz="1100" dirty="0" smtClean="0"/>
            </a:br>
            <a:endParaRPr lang="en-US" sz="1100" dirty="0" smtClean="0"/>
          </a:p>
          <a:p>
            <a:r>
              <a:rPr lang="en-US" sz="1100" b="1" dirty="0" smtClean="0"/>
              <a:t>Fewer than 6% of college students said they plan to work in government </a:t>
            </a:r>
            <a:r>
              <a:rPr lang="en-US" sz="1100" dirty="0" smtClean="0"/>
              <a:t>after graduation, compared to 35 % who prefer the private sector and 18% who are interested in teaching and in the nonprofit sector.</a:t>
            </a:r>
          </a:p>
          <a:p>
            <a:pPr marL="0" indent="0" algn="ctr">
              <a:buFont typeface="Arial" panose="020B0604020202020204" pitchFamily="34" charset="0"/>
              <a:buNone/>
            </a:pPr>
            <a:endParaRPr lang="en-US" sz="1400" b="1" dirty="0"/>
          </a:p>
        </p:txBody>
      </p:sp>
      <p:sp>
        <p:nvSpPr>
          <p:cNvPr id="6" name="TextBox 5"/>
          <p:cNvSpPr txBox="1"/>
          <p:nvPr/>
        </p:nvSpPr>
        <p:spPr>
          <a:xfrm>
            <a:off x="4263639" y="3456601"/>
            <a:ext cx="567784" cy="1015663"/>
          </a:xfrm>
          <a:prstGeom prst="rect">
            <a:avLst/>
          </a:prstGeom>
          <a:noFill/>
        </p:spPr>
        <p:txBody>
          <a:bodyPr wrap="none" rtlCol="0">
            <a:spAutoFit/>
          </a:bodyPr>
          <a:lstStyle/>
          <a:p>
            <a:r>
              <a:rPr lang="en-US" sz="6000" b="1" dirty="0"/>
              <a:t>=</a:t>
            </a:r>
          </a:p>
        </p:txBody>
      </p:sp>
      <p:sp>
        <p:nvSpPr>
          <p:cNvPr id="7" name="Content Placeholder 2"/>
          <p:cNvSpPr txBox="1">
            <a:spLocks/>
          </p:cNvSpPr>
          <p:nvPr/>
        </p:nvSpPr>
        <p:spPr>
          <a:xfrm>
            <a:off x="461117" y="920400"/>
            <a:ext cx="8221766" cy="914400"/>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300" b="1" i="1" dirty="0" smtClean="0"/>
              <a:t>The nation is on the brink of a workforce crisis due to megatrends we cannot control.  We will be in fierce competition with the private and non-profit sectors to recruit and retain the talent needed for us to fill our mission.</a:t>
            </a:r>
            <a:endParaRPr lang="en-US" sz="1300" b="1" i="1" dirty="0"/>
          </a:p>
        </p:txBody>
      </p:sp>
    </p:spTree>
    <p:extLst>
      <p:ext uri="{BB962C8B-B14F-4D97-AF65-F5344CB8AC3E}">
        <p14:creationId xmlns:p14="http://schemas.microsoft.com/office/powerpoint/2010/main" val="421677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568696" cy="758952"/>
          </a:xfrm>
        </p:spPr>
        <p:txBody>
          <a:bodyPr anchor="ctr">
            <a:normAutofit/>
          </a:bodyPr>
          <a:lstStyle/>
          <a:p>
            <a:pPr algn="l"/>
            <a:r>
              <a:rPr lang="en-US" sz="2000" b="1" dirty="0" smtClean="0">
                <a:solidFill>
                  <a:schemeClr val="bg1"/>
                </a:solidFill>
              </a:rPr>
              <a:t>The Commonwealth’s Challenge </a:t>
            </a:r>
            <a:endParaRPr lang="en-US" sz="2000" b="1" i="1" dirty="0">
              <a:solidFill>
                <a:schemeClr val="bg1"/>
              </a:solidFill>
            </a:endParaRPr>
          </a:p>
        </p:txBody>
      </p:sp>
      <p:sp>
        <p:nvSpPr>
          <p:cNvPr id="3" name="Content Placeholder 2"/>
          <p:cNvSpPr>
            <a:spLocks noGrp="1"/>
          </p:cNvSpPr>
          <p:nvPr>
            <p:ph idx="1"/>
          </p:nvPr>
        </p:nvSpPr>
        <p:spPr>
          <a:xfrm>
            <a:off x="569541" y="1752600"/>
            <a:ext cx="8001000" cy="4495800"/>
          </a:xfrm>
          <a:noFill/>
        </p:spPr>
        <p:txBody>
          <a:bodyPr>
            <a:normAutofit/>
          </a:bodyPr>
          <a:lstStyle/>
          <a:p>
            <a:pPr marL="308036" lvl="1">
              <a:buFont typeface="Arial" panose="020B0604020202020204" pitchFamily="34" charset="0"/>
              <a:buChar char="•"/>
            </a:pPr>
            <a:r>
              <a:rPr lang="en-US" dirty="0" smtClean="0"/>
              <a:t>While the U.S. population will grow by a projected 8.2% from 2010 to 2020, the Massachusetts </a:t>
            </a:r>
            <a:r>
              <a:rPr lang="en-US" dirty="0"/>
              <a:t>population will grow by </a:t>
            </a:r>
            <a:r>
              <a:rPr lang="en-US" dirty="0" smtClean="0"/>
              <a:t> only 3.2</a:t>
            </a:r>
            <a:r>
              <a:rPr lang="en-US" dirty="0"/>
              <a:t>% </a:t>
            </a:r>
            <a:r>
              <a:rPr lang="en-US" dirty="0" smtClean="0"/>
              <a:t/>
            </a:r>
            <a:br>
              <a:rPr lang="en-US" dirty="0" smtClean="0"/>
            </a:br>
            <a:endParaRPr lang="en-US" sz="1800" dirty="0" smtClean="0"/>
          </a:p>
          <a:p>
            <a:pPr marL="308036" lvl="1">
              <a:buFont typeface="Arial" panose="020B0604020202020204" pitchFamily="34" charset="0"/>
              <a:buChar char="•"/>
            </a:pPr>
            <a:r>
              <a:rPr lang="en-US" dirty="0" smtClean="0"/>
              <a:t>Since 1990, the number of working-age adults in New England with any postsecondary</a:t>
            </a:r>
          </a:p>
          <a:p>
            <a:pPr marL="3200400" lvl="8" indent="0">
              <a:spcBef>
                <a:spcPts val="0"/>
              </a:spcBef>
              <a:buNone/>
            </a:pPr>
            <a:r>
              <a:rPr lang="en-US" sz="1400" dirty="0" smtClean="0"/>
              <a:t>education has been growing more slowly than in most other regions of the country.</a:t>
            </a:r>
            <a:br>
              <a:rPr lang="en-US" sz="1400" dirty="0" smtClean="0"/>
            </a:br>
            <a:endParaRPr lang="en-US" sz="1800" dirty="0" smtClean="0"/>
          </a:p>
          <a:p>
            <a:pPr marL="3291840" lvl="8">
              <a:spcBef>
                <a:spcPts val="600"/>
              </a:spcBef>
              <a:buFont typeface="Arial" panose="020B0604020202020204" pitchFamily="34" charset="0"/>
              <a:buChar char="•"/>
            </a:pPr>
            <a:r>
              <a:rPr lang="en-US" sz="1400" dirty="0" smtClean="0"/>
              <a:t>From 1990 to 2000, metropolitan Boston  lost 15.8 % of its young people between the ages of 20 and 34, at a time when that demographic group declined nationally by just 5.4%.  Furthermore, during the same period, Massachusetts – which had been ranked among the leading states in expanding their educated work forces – fell below the national average.</a:t>
            </a:r>
            <a:br>
              <a:rPr lang="en-US" sz="1400" dirty="0" smtClean="0"/>
            </a:br>
            <a:endParaRPr lang="en-US" sz="1400" dirty="0" smtClean="0"/>
          </a:p>
          <a:p>
            <a:pPr>
              <a:spcBef>
                <a:spcPts val="1200"/>
              </a:spcBef>
              <a:buFont typeface="Arial" panose="020B0604020202020204" pitchFamily="34" charset="0"/>
              <a:buChar char="•"/>
            </a:pPr>
            <a:r>
              <a:rPr lang="en-US" dirty="0" smtClean="0"/>
              <a:t>Half of Greater Boston’s graduates leave the area after receiving their degrees.  Thirty percent of the departing graduates leave because they have better job opportunities elsewhere, while 27 % leave because the area is not affordable.</a:t>
            </a:r>
          </a:p>
          <a:p>
            <a:pPr marL="0" indent="0">
              <a:buNone/>
            </a:pPr>
            <a:endParaRPr lang="en-US" sz="1400" b="1" dirty="0" smtClean="0"/>
          </a:p>
          <a:p>
            <a:pPr marL="0" indent="0">
              <a:buNone/>
            </a:pPr>
            <a:endParaRPr lang="en-US" sz="1400" b="1" dirty="0" smtClean="0"/>
          </a:p>
          <a:p>
            <a:pPr marL="0" indent="0">
              <a:buNone/>
            </a:pPr>
            <a:endParaRPr lang="en-US" sz="1400" b="1" dirty="0" smtClean="0"/>
          </a:p>
          <a:p>
            <a:pPr marL="0" indent="0">
              <a:buNone/>
            </a:pPr>
            <a:endParaRPr lang="en-US" sz="1400" b="1" dirty="0" smtClean="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sp>
        <p:nvSpPr>
          <p:cNvPr id="7" name="Content Placeholder 2"/>
          <p:cNvSpPr txBox="1">
            <a:spLocks/>
          </p:cNvSpPr>
          <p:nvPr/>
        </p:nvSpPr>
        <p:spPr>
          <a:xfrm>
            <a:off x="459158" y="988344"/>
            <a:ext cx="8221766" cy="52365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300" b="1" i="1" dirty="0" smtClean="0"/>
              <a:t>Available data suggests that the challenge in New England, Massachusetts, and Boston in particular may be even greater than the challenge facing the nation at large.</a:t>
            </a:r>
            <a:endParaRPr lang="en-US" sz="1300" b="1" i="1" dirty="0"/>
          </a:p>
        </p:txBody>
      </p:sp>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8280" t="42950" r="18252"/>
          <a:stretch/>
        </p:blipFill>
        <p:spPr>
          <a:xfrm>
            <a:off x="914400" y="2728800"/>
            <a:ext cx="2628000" cy="19587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700000">
              <a:rot lat="21105903" lon="20674861" rev="34164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4021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696352" cy="758952"/>
          </a:xfrm>
        </p:spPr>
        <p:txBody>
          <a:bodyPr anchor="ctr">
            <a:normAutofit/>
          </a:bodyPr>
          <a:lstStyle/>
          <a:p>
            <a:pPr algn="l"/>
            <a:r>
              <a:rPr lang="en-US" sz="2000" b="1" dirty="0" smtClean="0">
                <a:solidFill>
                  <a:schemeClr val="bg1"/>
                </a:solidFill>
              </a:rPr>
              <a:t>The Changing Face of Tomorrow’s Workforce</a:t>
            </a:r>
            <a:endParaRPr lang="en-US" sz="2000" b="1" i="1" dirty="0">
              <a:solidFill>
                <a:schemeClr val="bg1"/>
              </a:solidFill>
            </a:endParaRPr>
          </a:p>
        </p:txBody>
      </p:sp>
      <p:sp>
        <p:nvSpPr>
          <p:cNvPr id="3" name="Content Placeholder 2"/>
          <p:cNvSpPr>
            <a:spLocks noGrp="1"/>
          </p:cNvSpPr>
          <p:nvPr>
            <p:ph idx="1"/>
          </p:nvPr>
        </p:nvSpPr>
        <p:spPr>
          <a:xfrm>
            <a:off x="901483" y="1752600"/>
            <a:ext cx="7333200" cy="4876800"/>
          </a:xfrm>
          <a:noFill/>
        </p:spPr>
        <p:txBody>
          <a:bodyPr>
            <a:normAutofit/>
          </a:bodyPr>
          <a:lstStyle/>
          <a:p>
            <a:pPr marL="0" indent="0">
              <a:buNone/>
            </a:pPr>
            <a:r>
              <a:rPr lang="en-US" sz="1200" b="1" dirty="0" smtClean="0"/>
              <a:t>The workforce will continue to get greyer in the years to come</a:t>
            </a:r>
          </a:p>
          <a:p>
            <a:pPr marL="171450" indent="-171450">
              <a:spcBef>
                <a:spcPts val="600"/>
              </a:spcBef>
              <a:buFont typeface="Arial" panose="020B0604020202020204" pitchFamily="34" charset="0"/>
              <a:buChar char="•"/>
            </a:pPr>
            <a:r>
              <a:rPr lang="en-US" sz="1100" dirty="0" smtClean="0"/>
              <a:t>By 2018, almost 40 million working Americans will be 55 years or older, an </a:t>
            </a:r>
          </a:p>
          <a:p>
            <a:pPr marL="182880" indent="0">
              <a:spcBef>
                <a:spcPts val="0"/>
              </a:spcBef>
            </a:pPr>
            <a:r>
              <a:rPr lang="en-US" sz="1100" dirty="0"/>
              <a:t>i</a:t>
            </a:r>
            <a:r>
              <a:rPr lang="en-US" sz="1100" dirty="0" smtClean="0"/>
              <a:t>ncrease of 5.8 % in a decade.  Workers aged 16 to 24, by contrast, are </a:t>
            </a:r>
          </a:p>
          <a:p>
            <a:pPr marL="182880" indent="0">
              <a:spcBef>
                <a:spcPts val="0"/>
              </a:spcBef>
            </a:pPr>
            <a:r>
              <a:rPr lang="en-US" sz="1100" dirty="0"/>
              <a:t>expected to make </a:t>
            </a:r>
            <a:r>
              <a:rPr lang="en-US" sz="1100" dirty="0" smtClean="0"/>
              <a:t>up only 12.7 % of the labor force</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pPr marL="0" indent="0">
              <a:buNone/>
            </a:pPr>
            <a:endParaRPr lang="en-US" sz="1400" b="1" dirty="0" smtClean="0"/>
          </a:p>
          <a:p>
            <a:pPr marL="0" indent="0">
              <a:buNone/>
            </a:pPr>
            <a:r>
              <a:rPr lang="en-US" sz="1200" b="1" dirty="0" smtClean="0"/>
              <a:t>Workers will be “short-timers”</a:t>
            </a:r>
          </a:p>
          <a:p>
            <a:pPr marL="173736" indent="-173736">
              <a:spcBef>
                <a:spcPts val="600"/>
              </a:spcBef>
              <a:buFont typeface="Arial" panose="020B0604020202020204" pitchFamily="34" charset="0"/>
              <a:buChar char="•"/>
            </a:pPr>
            <a:r>
              <a:rPr lang="en-US" sz="1100" dirty="0" smtClean="0"/>
              <a:t>The era of the 40-year job is becoming an anachronism; the average person spends only 4.4 years at one job and can expect to work at 11 companies in the span of a career.  And this trend is accelerating; the average mid-20s employee changes jobs every 16 months</a:t>
            </a: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sp>
        <p:nvSpPr>
          <p:cNvPr id="7" name="Content Placeholder 2"/>
          <p:cNvSpPr txBox="1">
            <a:spLocks/>
          </p:cNvSpPr>
          <p:nvPr/>
        </p:nvSpPr>
        <p:spPr>
          <a:xfrm>
            <a:off x="457200" y="923544"/>
            <a:ext cx="8221766" cy="660456"/>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300" b="1" i="1" dirty="0" smtClean="0"/>
              <a:t>Tomorrow’s workforce will be different than yesterday’s; we will need new tools to recruit and retain our workforce.</a:t>
            </a:r>
            <a:endParaRPr lang="en-US" sz="1300"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600" y="2800800"/>
            <a:ext cx="4572000" cy="2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6063599" y="1842990"/>
            <a:ext cx="2590801" cy="1872210"/>
          </a:xfrm>
          <a:prstGeom prst="rect">
            <a:avLst/>
          </a:prstGeom>
          <a:solidFill>
            <a:schemeClr val="tx2">
              <a:lumMod val="20000"/>
              <a:lumOff val="80000"/>
            </a:schemeClr>
          </a:solidFill>
          <a:effectLst>
            <a:outerShdw blurRad="635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i="1" dirty="0" smtClean="0"/>
              <a:t>A decade ago, a 16- or 17-year old boy was twice as likely to have a job as his 70-year-old grandfather.  Today, the grandfather is actually more likely to have a job than the boy.  That’s an amazing shift in so short a period of time.</a:t>
            </a:r>
          </a:p>
          <a:p>
            <a:pPr marL="0" indent="0">
              <a:spcBef>
                <a:spcPts val="600"/>
              </a:spcBef>
              <a:buFont typeface="Arial" panose="020B0604020202020204" pitchFamily="34" charset="0"/>
              <a:buNone/>
            </a:pPr>
            <a:r>
              <a:rPr lang="en-US" sz="1050" dirty="0" smtClean="0"/>
              <a:t>Source:  Wall Street Journal article August 13, 2013, “Elderly More Likely to Be Employed Than Teens</a:t>
            </a:r>
          </a:p>
        </p:txBody>
      </p:sp>
    </p:spTree>
    <p:extLst>
      <p:ext uri="{BB962C8B-B14F-4D97-AF65-F5344CB8AC3E}">
        <p14:creationId xmlns:p14="http://schemas.microsoft.com/office/powerpoint/2010/main" val="197042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568696" cy="758952"/>
          </a:xfrm>
        </p:spPr>
        <p:txBody>
          <a:bodyPr anchor="ctr">
            <a:normAutofit/>
          </a:bodyPr>
          <a:lstStyle/>
          <a:p>
            <a:pPr algn="l"/>
            <a:r>
              <a:rPr lang="en-US" sz="2000" b="1" dirty="0" smtClean="0">
                <a:solidFill>
                  <a:schemeClr val="bg1"/>
                </a:solidFill>
              </a:rPr>
              <a:t>The Nature of Work is Changing</a:t>
            </a:r>
            <a:endParaRPr lang="en-US" sz="2000" b="1" i="1" dirty="0">
              <a:solidFill>
                <a:schemeClr val="bg1"/>
              </a:solidFill>
            </a:endParaRPr>
          </a:p>
        </p:txBody>
      </p:sp>
      <p:sp>
        <p:nvSpPr>
          <p:cNvPr id="3" name="Content Placeholder 2"/>
          <p:cNvSpPr>
            <a:spLocks noGrp="1"/>
          </p:cNvSpPr>
          <p:nvPr>
            <p:ph idx="1"/>
          </p:nvPr>
        </p:nvSpPr>
        <p:spPr>
          <a:xfrm>
            <a:off x="567583" y="1752600"/>
            <a:ext cx="8001000" cy="4495800"/>
          </a:xfrm>
          <a:noFill/>
        </p:spPr>
        <p:txBody>
          <a:bodyPr>
            <a:normAutofit fontScale="85000" lnSpcReduction="20000"/>
          </a:bodyPr>
          <a:lstStyle/>
          <a:p>
            <a:pPr marL="0" indent="0">
              <a:buNone/>
            </a:pPr>
            <a:r>
              <a:rPr lang="en-US" sz="1400" b="1" dirty="0" smtClean="0"/>
              <a:t>Jobs are changing</a:t>
            </a:r>
          </a:p>
          <a:p>
            <a:pPr lvl="6">
              <a:buFont typeface="Arial" panose="020B0604020202020204" pitchFamily="34" charset="0"/>
              <a:buChar char="•"/>
            </a:pPr>
            <a:r>
              <a:rPr lang="en-US" sz="1400" dirty="0" smtClean="0"/>
              <a:t>The top 10 in-demand jobs in 2010 did not exist in 2004</a:t>
            </a:r>
          </a:p>
          <a:p>
            <a:pPr marL="2249639" lvl="5" indent="-285750">
              <a:spcBef>
                <a:spcPts val="900"/>
              </a:spcBef>
              <a:buFont typeface="Arial" panose="020B0604020202020204" pitchFamily="34" charset="0"/>
              <a:buChar char="•"/>
            </a:pPr>
            <a:r>
              <a:rPr lang="en-US" sz="1400" dirty="0" smtClean="0"/>
              <a:t>Within the Commonwealth, the nature of our work is also changing.  </a:t>
            </a:r>
          </a:p>
          <a:p>
            <a:pPr marL="2267819" lvl="6" indent="0">
              <a:spcBef>
                <a:spcPts val="900"/>
              </a:spcBef>
              <a:buNone/>
            </a:pPr>
            <a:r>
              <a:rPr lang="en-US" sz="1400" dirty="0" smtClean="0"/>
              <a:t>Examples include:</a:t>
            </a:r>
          </a:p>
          <a:p>
            <a:pPr marL="2706731" lvl="6" indent="-285750">
              <a:lnSpc>
                <a:spcPct val="120000"/>
              </a:lnSpc>
              <a:spcBef>
                <a:spcPts val="900"/>
              </a:spcBef>
              <a:buFont typeface="Arial" panose="020B0604020202020204" pitchFamily="34" charset="0"/>
              <a:buChar char="•"/>
            </a:pPr>
            <a:r>
              <a:rPr lang="en-US" sz="1400" dirty="0" smtClean="0"/>
              <a:t>The movement towards Community First in Health and Human Services, as agencies increasingly move towards providing care in the community rather than in institutions</a:t>
            </a:r>
          </a:p>
          <a:p>
            <a:pPr marL="2706731" lvl="6" indent="-285750">
              <a:lnSpc>
                <a:spcPct val="120000"/>
              </a:lnSpc>
              <a:spcBef>
                <a:spcPts val="900"/>
              </a:spcBef>
              <a:buFont typeface="Arial" panose="020B0604020202020204" pitchFamily="34" charset="0"/>
              <a:buChar char="•"/>
            </a:pPr>
            <a:r>
              <a:rPr lang="en-US" sz="1400" dirty="0" smtClean="0"/>
              <a:t>Traditional IT roles are evolving and new roles are emerging, many of which increasingly require a blend of skills and competencies across business disciplines and various domains  of expertise in IT.  The movement to Cloud computing will be necessary to meet the every-changing demands of our businesses.</a:t>
            </a:r>
            <a:br>
              <a:rPr lang="en-US" sz="1400" dirty="0" smtClean="0"/>
            </a:br>
            <a:endParaRPr lang="en-US" sz="1400" dirty="0" smtClean="0"/>
          </a:p>
          <a:p>
            <a:pPr marL="0" indent="0">
              <a:buNone/>
            </a:pPr>
            <a:r>
              <a:rPr lang="en-US" sz="1400" b="1" dirty="0" smtClean="0"/>
              <a:t>Competencies attained through post-secondary education will quickly become obsolete</a:t>
            </a:r>
          </a:p>
          <a:p>
            <a:pPr marL="171450" indent="-171450">
              <a:lnSpc>
                <a:spcPct val="120000"/>
              </a:lnSpc>
              <a:buFont typeface="Arial" panose="020B0604020202020204" pitchFamily="34" charset="0"/>
              <a:buChar char="•"/>
            </a:pPr>
            <a:r>
              <a:rPr lang="en-US" sz="1200" dirty="0" smtClean="0"/>
              <a:t>The amount of new technical information is doubling every 2 years.  For students starting a 4 year technical degree, this means that half of what they learn in their first year of study will be outdated by their third year of study.</a:t>
            </a:r>
          </a:p>
          <a:p>
            <a:endParaRPr lang="en-US" sz="1400" dirty="0"/>
          </a:p>
          <a:p>
            <a:pPr marL="0" indent="0">
              <a:buNone/>
            </a:pPr>
            <a:r>
              <a:rPr lang="en-US" sz="1400" b="1" dirty="0" smtClean="0"/>
              <a:t>Leaders identify skill gaps in a range of areas, including</a:t>
            </a:r>
          </a:p>
          <a:p>
            <a:pPr>
              <a:lnSpc>
                <a:spcPct val="120000"/>
              </a:lnSpc>
              <a:buFont typeface="Arial" panose="020B0604020202020204" pitchFamily="34" charset="0"/>
              <a:buChar char="•"/>
            </a:pPr>
            <a:r>
              <a:rPr lang="en-US" sz="1200" dirty="0" smtClean="0"/>
              <a:t>Soft skills such as communication, critical thinking, creativity and collaboration</a:t>
            </a:r>
          </a:p>
          <a:p>
            <a:pPr>
              <a:lnSpc>
                <a:spcPct val="120000"/>
              </a:lnSpc>
              <a:spcBef>
                <a:spcPts val="600"/>
              </a:spcBef>
              <a:buFont typeface="Arial" panose="020B0604020202020204" pitchFamily="34" charset="0"/>
              <a:buChar char="•"/>
            </a:pPr>
            <a:r>
              <a:rPr lang="en-US" sz="1200" dirty="0" smtClean="0"/>
              <a:t>Technical skills</a:t>
            </a:r>
          </a:p>
          <a:p>
            <a:pPr>
              <a:lnSpc>
                <a:spcPct val="120000"/>
              </a:lnSpc>
              <a:spcBef>
                <a:spcPts val="600"/>
              </a:spcBef>
              <a:buFont typeface="Arial" panose="020B0604020202020204" pitchFamily="34" charset="0"/>
              <a:buChar char="•"/>
            </a:pPr>
            <a:r>
              <a:rPr lang="en-US" sz="1200" dirty="0" smtClean="0"/>
              <a:t>Computer skills</a:t>
            </a:r>
          </a:p>
          <a:p>
            <a:pPr>
              <a:lnSpc>
                <a:spcPct val="120000"/>
              </a:lnSpc>
              <a:spcBef>
                <a:spcPts val="600"/>
              </a:spcBef>
              <a:buFont typeface="Arial" panose="020B0604020202020204" pitchFamily="34" charset="0"/>
              <a:buChar char="•"/>
            </a:pPr>
            <a:r>
              <a:rPr lang="en-US" sz="1200" dirty="0" smtClean="0"/>
              <a:t>Leadership skills</a:t>
            </a:r>
            <a:endParaRPr lang="en-US" sz="1200"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sp>
        <p:nvSpPr>
          <p:cNvPr id="7" name="Content Placeholder 2"/>
          <p:cNvSpPr txBox="1">
            <a:spLocks/>
          </p:cNvSpPr>
          <p:nvPr/>
        </p:nvSpPr>
        <p:spPr>
          <a:xfrm>
            <a:off x="457200" y="981144"/>
            <a:ext cx="8221766" cy="620400"/>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300" b="1" i="1" dirty="0" smtClean="0"/>
              <a:t>The competencies required to fill tomorrow’s jobs are changing, and current and future employees will not have the requisite skills.</a:t>
            </a:r>
            <a:endParaRPr lang="en-US" sz="1300" b="1" i="1"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8590" t="8433" r="4705" b="8531"/>
          <a:stretch/>
        </p:blipFill>
        <p:spPr>
          <a:xfrm>
            <a:off x="457200" y="2354400"/>
            <a:ext cx="2325600" cy="1670400"/>
          </a:xfrm>
          <a:prstGeom prst="rect">
            <a:avLst/>
          </a:prstGeom>
          <a:scene3d>
            <a:camera prst="perspectiveFront"/>
            <a:lightRig rig="threePt" dir="t"/>
          </a:scene3d>
        </p:spPr>
      </p:pic>
    </p:spTree>
    <p:extLst>
      <p:ext uri="{BB962C8B-B14F-4D97-AF65-F5344CB8AC3E}">
        <p14:creationId xmlns:p14="http://schemas.microsoft.com/office/powerpoint/2010/main" val="4281554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
            <a:ext cx="5905152" cy="758952"/>
          </a:xfrm>
        </p:spPr>
        <p:txBody>
          <a:bodyPr anchor="ctr">
            <a:normAutofit/>
          </a:bodyPr>
          <a:lstStyle/>
          <a:p>
            <a:pPr algn="l"/>
            <a:r>
              <a:rPr lang="en-US" sz="2000" b="1" dirty="0" smtClean="0">
                <a:solidFill>
                  <a:schemeClr val="bg1"/>
                </a:solidFill>
              </a:rPr>
              <a:t>State of the Executive Department Workforce:  Retirement</a:t>
            </a:r>
            <a:endParaRPr lang="en-US" sz="2000" b="1" i="1" dirty="0">
              <a:solidFill>
                <a:schemeClr val="bg1"/>
              </a:solidFill>
            </a:endParaRPr>
          </a:p>
        </p:txBody>
      </p:sp>
      <p:sp>
        <p:nvSpPr>
          <p:cNvPr id="3" name="Content Placeholder 2"/>
          <p:cNvSpPr>
            <a:spLocks noGrp="1"/>
          </p:cNvSpPr>
          <p:nvPr>
            <p:ph idx="1"/>
          </p:nvPr>
        </p:nvSpPr>
        <p:spPr>
          <a:xfrm>
            <a:off x="457200" y="1752600"/>
            <a:ext cx="8001000" cy="4495800"/>
          </a:xfrm>
          <a:noFill/>
        </p:spPr>
        <p:txBody>
          <a:bodyPr>
            <a:norm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sp>
        <p:nvSpPr>
          <p:cNvPr id="7" name="Content Placeholder 2"/>
          <p:cNvSpPr txBox="1">
            <a:spLocks/>
          </p:cNvSpPr>
          <p:nvPr/>
        </p:nvSpPr>
        <p:spPr>
          <a:xfrm>
            <a:off x="461772" y="978408"/>
            <a:ext cx="8220456" cy="62179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i="1" dirty="0" smtClean="0"/>
              <a:t>The  Commonwealth’s recession has resulted in pent up demand for retirement.  The improving economy is likely to bring about the often mentioned “silver tsunami”.</a:t>
            </a:r>
            <a:endParaRPr lang="en-US" sz="1400" b="1" i="1" dirty="0"/>
          </a:p>
        </p:txBody>
      </p:sp>
      <p:sp>
        <p:nvSpPr>
          <p:cNvPr id="6" name="Content Placeholder 2"/>
          <p:cNvSpPr txBox="1">
            <a:spLocks/>
          </p:cNvSpPr>
          <p:nvPr/>
        </p:nvSpPr>
        <p:spPr>
          <a:xfrm>
            <a:off x="381000" y="1828800"/>
            <a:ext cx="4038600" cy="4800600"/>
          </a:xfrm>
          <a:prstGeom prst="rect">
            <a:avLst/>
          </a:prstGeom>
          <a:no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US" sz="1200" b="1" dirty="0"/>
              <a:t>Today, 40% of the workforce is retirement eligible.  </a:t>
            </a:r>
          </a:p>
          <a:p>
            <a:pPr lvl="1" fontAlgn="auto">
              <a:spcBef>
                <a:spcPts val="600"/>
              </a:spcBef>
              <a:spcAft>
                <a:spcPts val="0"/>
              </a:spcAft>
              <a:defRPr/>
            </a:pPr>
            <a:r>
              <a:rPr lang="en-US" sz="1200" dirty="0"/>
              <a:t>The criteria for eligibility include 55 years of age with 10 years of service (for employees hired before 4/1/12), OR any age with 20 years of service.  </a:t>
            </a:r>
            <a:r>
              <a:rPr lang="en-US" sz="1200" b="1" dirty="0"/>
              <a:t> </a:t>
            </a:r>
          </a:p>
          <a:p>
            <a:pPr lvl="1" fontAlgn="auto">
              <a:spcBef>
                <a:spcPts val="600"/>
              </a:spcBef>
              <a:spcAft>
                <a:spcPts val="0"/>
              </a:spcAft>
              <a:defRPr/>
            </a:pPr>
            <a:r>
              <a:rPr lang="en-US" sz="1200" dirty="0"/>
              <a:t>The increase in retirement eligibility has been accelerating in recent years.</a:t>
            </a:r>
          </a:p>
          <a:p>
            <a:pPr lvl="1" fontAlgn="auto">
              <a:spcBef>
                <a:spcPts val="600"/>
              </a:spcBef>
              <a:spcAft>
                <a:spcPts val="0"/>
              </a:spcAft>
              <a:defRPr/>
            </a:pPr>
            <a:r>
              <a:rPr lang="en-US" sz="1200" dirty="0"/>
              <a:t>50% of all  managers are eligible</a:t>
            </a:r>
            <a:r>
              <a:rPr lang="en-US" sz="1000" dirty="0"/>
              <a:t/>
            </a:r>
            <a:br>
              <a:rPr lang="en-US" sz="1000" dirty="0"/>
            </a:br>
            <a:endParaRPr lang="en-US" sz="1000" dirty="0"/>
          </a:p>
          <a:p>
            <a:pPr fontAlgn="auto">
              <a:spcAft>
                <a:spcPts val="0"/>
              </a:spcAft>
              <a:defRPr/>
            </a:pPr>
            <a:r>
              <a:rPr lang="en-US" sz="1200" b="1" dirty="0"/>
              <a:t>More concerning is the anticipated increase in the number of “retirement </a:t>
            </a:r>
            <a:r>
              <a:rPr lang="en-US" sz="1200" b="1" dirty="0" err="1"/>
              <a:t>likelies</a:t>
            </a:r>
            <a:r>
              <a:rPr lang="en-US" sz="1200" b="1" dirty="0"/>
              <a:t>”, </a:t>
            </a:r>
            <a:r>
              <a:rPr lang="en-US" sz="1200" dirty="0"/>
              <a:t>based on the average age and service years of actual retirees (age 60 and 25 years of service based on retirements </a:t>
            </a:r>
            <a:r>
              <a:rPr lang="en-US" sz="1200"/>
              <a:t>from </a:t>
            </a:r>
            <a:r>
              <a:rPr lang="en-US" sz="1200" smtClean="0"/>
              <a:t>2000-2008).  </a:t>
            </a:r>
            <a:r>
              <a:rPr lang="en-US" sz="1200" dirty="0"/>
              <a:t>Today 8% of the workforce (3600 employees) is “retirement likely”; this number is projected to increase to 20% in the next 5 years.  </a:t>
            </a:r>
          </a:p>
          <a:p>
            <a:pPr lvl="1" fontAlgn="auto">
              <a:spcBef>
                <a:spcPts val="600"/>
              </a:spcBef>
              <a:spcAft>
                <a:spcPts val="0"/>
              </a:spcAft>
              <a:defRPr/>
            </a:pPr>
            <a:r>
              <a:rPr lang="en-US" sz="1200" dirty="0"/>
              <a:t>Managers are reaching retirement likely status more rapidly than bargaining unit staff.  Nearly 19% of managers will be retirement </a:t>
            </a:r>
            <a:r>
              <a:rPr lang="en-US" sz="1200" dirty="0" err="1"/>
              <a:t>likelies</a:t>
            </a:r>
            <a:r>
              <a:rPr lang="en-US" sz="1200" dirty="0"/>
              <a:t> 3 years from now, and over 25% 5 years out.</a:t>
            </a:r>
            <a:r>
              <a:rPr lang="en-US" sz="800" dirty="0"/>
              <a:t/>
            </a:r>
            <a:br>
              <a:rPr lang="en-US" sz="800" dirty="0"/>
            </a:br>
            <a:endParaRPr lang="en-US" sz="600" dirty="0"/>
          </a:p>
          <a:p>
            <a:pPr fontAlgn="auto">
              <a:spcAft>
                <a:spcPts val="0"/>
              </a:spcAft>
              <a:defRPr/>
            </a:pPr>
            <a:r>
              <a:rPr lang="en-US" sz="1200" b="1" dirty="0"/>
              <a:t>Actual retirements have dipped in FY 11 and 12, but started to increase in FY13.  </a:t>
            </a:r>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1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p:txBody>
      </p:sp>
      <p:graphicFrame>
        <p:nvGraphicFramePr>
          <p:cNvPr id="13" name="Chart 12"/>
          <p:cNvGraphicFramePr>
            <a:graphicFrameLocks/>
          </p:cNvGraphicFramePr>
          <p:nvPr>
            <p:extLst>
              <p:ext uri="{D42A27DB-BD31-4B8C-83A1-F6EECF244321}">
                <p14:modId xmlns:p14="http://schemas.microsoft.com/office/powerpoint/2010/main" val="4019967487"/>
              </p:ext>
            </p:extLst>
          </p:nvPr>
        </p:nvGraphicFramePr>
        <p:xfrm>
          <a:off x="4764031" y="1843200"/>
          <a:ext cx="3918197"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46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6038"/>
            <a:ext cx="5568696" cy="758952"/>
          </a:xfrm>
        </p:spPr>
        <p:txBody>
          <a:bodyPr>
            <a:normAutofit fontScale="90000"/>
          </a:bodyPr>
          <a:lstStyle/>
          <a:p>
            <a:pPr algn="l"/>
            <a:r>
              <a:rPr lang="en-US" sz="2000" b="1" dirty="0" smtClean="0"/>
              <a:t>State of the Executive Department Workforce:</a:t>
            </a:r>
            <a:br>
              <a:rPr lang="en-US" sz="2000" b="1" dirty="0" smtClean="0"/>
            </a:br>
            <a:r>
              <a:rPr lang="en-US" sz="2000" b="1" dirty="0" smtClean="0"/>
              <a:t>Turnover</a:t>
            </a:r>
            <a:endParaRPr lang="en-US" sz="2000" b="1" i="1" dirty="0"/>
          </a:p>
        </p:txBody>
      </p:sp>
      <p:sp>
        <p:nvSpPr>
          <p:cNvPr id="3" name="Content Placeholder 2"/>
          <p:cNvSpPr>
            <a:spLocks noGrp="1"/>
          </p:cNvSpPr>
          <p:nvPr>
            <p:ph idx="1"/>
          </p:nvPr>
        </p:nvSpPr>
        <p:spPr>
          <a:xfrm>
            <a:off x="457200" y="1752600"/>
            <a:ext cx="8001000" cy="4495800"/>
          </a:xfrm>
          <a:noFill/>
        </p:spPr>
        <p:txBody>
          <a:bodyPr>
            <a:norm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smtClean="0"/>
          </a:p>
        </p:txBody>
      </p:sp>
      <p:sp>
        <p:nvSpPr>
          <p:cNvPr id="7" name="Content Placeholder 2"/>
          <p:cNvSpPr txBox="1">
            <a:spLocks/>
          </p:cNvSpPr>
          <p:nvPr/>
        </p:nvSpPr>
        <p:spPr>
          <a:xfrm>
            <a:off x="721800" y="978408"/>
            <a:ext cx="7700400" cy="62179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300" b="1" i="1" dirty="0" smtClean="0"/>
              <a:t>The  improving economy will also open the valve on employees seeking new job opportunities outside of state employment.</a:t>
            </a:r>
            <a:endParaRPr lang="en-US" sz="1300" b="1" i="1" dirty="0"/>
          </a:p>
        </p:txBody>
      </p:sp>
      <p:sp>
        <p:nvSpPr>
          <p:cNvPr id="6" name="Content Placeholder 2"/>
          <p:cNvSpPr txBox="1">
            <a:spLocks/>
          </p:cNvSpPr>
          <p:nvPr/>
        </p:nvSpPr>
        <p:spPr>
          <a:xfrm>
            <a:off x="571500" y="1674000"/>
            <a:ext cx="8001000" cy="4495800"/>
          </a:xfrm>
          <a:prstGeom prst="rect">
            <a:avLst/>
          </a:prstGeom>
          <a:no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50" b="1" dirty="0"/>
              <a:t>In the private sector nationally, in November 2013, there were 2.3 million quits, still well below the 2.7 million quits at the beginning of the recession in December 2007.  </a:t>
            </a:r>
            <a:r>
              <a:rPr lang="en-US" sz="1150" i="1" dirty="0"/>
              <a:t>(BLS, Turnover) </a:t>
            </a:r>
            <a:endParaRPr lang="en-US" sz="1150" i="1" dirty="0" smtClean="0"/>
          </a:p>
          <a:p>
            <a:pPr>
              <a:spcBef>
                <a:spcPts val="600"/>
              </a:spcBef>
            </a:pPr>
            <a:r>
              <a:rPr lang="en-US" sz="1350" b="1" dirty="0" smtClean="0"/>
              <a:t>Turnover </a:t>
            </a:r>
            <a:r>
              <a:rPr lang="en-US" sz="1350" b="1" dirty="0"/>
              <a:t>rates among state employees </a:t>
            </a:r>
            <a:r>
              <a:rPr lang="en-US" sz="1350" b="1" dirty="0" smtClean="0"/>
              <a:t>seem</a:t>
            </a:r>
          </a:p>
          <a:p>
            <a:pPr marL="365760" indent="0">
              <a:spcBef>
                <a:spcPts val="0"/>
              </a:spcBef>
              <a:buNone/>
            </a:pPr>
            <a:r>
              <a:rPr lang="en-US" sz="1350" b="1" dirty="0" smtClean="0"/>
              <a:t>to </a:t>
            </a:r>
            <a:r>
              <a:rPr lang="en-US" sz="1350" b="1" dirty="0"/>
              <a:t>be creeping upward steadily. </a:t>
            </a:r>
            <a:r>
              <a:rPr lang="en-US" sz="1350" dirty="0"/>
              <a:t>States are </a:t>
            </a:r>
            <a:endParaRPr lang="en-US" sz="1350" dirty="0" smtClean="0"/>
          </a:p>
          <a:p>
            <a:pPr marL="365760" indent="0">
              <a:spcBef>
                <a:spcPts val="0"/>
              </a:spcBef>
              <a:buNone/>
            </a:pPr>
            <a:r>
              <a:rPr lang="en-US" sz="1350" dirty="0" smtClean="0"/>
              <a:t>beginning </a:t>
            </a:r>
            <a:r>
              <a:rPr lang="en-US" sz="1350" dirty="0"/>
              <a:t>to lose their younger workers as well</a:t>
            </a:r>
            <a:r>
              <a:rPr lang="en-US" sz="1350" dirty="0" smtClean="0"/>
              <a:t>.</a:t>
            </a:r>
          </a:p>
          <a:p>
            <a:pPr marL="365760" indent="0">
              <a:spcBef>
                <a:spcPts val="0"/>
              </a:spcBef>
              <a:buNone/>
            </a:pPr>
            <a:r>
              <a:rPr lang="en-US" sz="1150" i="1" dirty="0" smtClean="0"/>
              <a:t>(</a:t>
            </a:r>
            <a:r>
              <a:rPr lang="en-US" sz="1150" i="1" dirty="0"/>
              <a:t>Barrett and Greene, February 2014)</a:t>
            </a:r>
            <a:endParaRPr lang="en-US" sz="1150" b="1" i="1" dirty="0"/>
          </a:p>
          <a:p>
            <a:pPr>
              <a:spcBef>
                <a:spcPts val="900"/>
              </a:spcBef>
            </a:pPr>
            <a:r>
              <a:rPr lang="en-US" sz="1350" b="1" dirty="0" smtClean="0"/>
              <a:t>Commonwealth  </a:t>
            </a:r>
            <a:r>
              <a:rPr lang="en-US" sz="1350" b="1" dirty="0"/>
              <a:t>turnover rates are expected </a:t>
            </a:r>
            <a:endParaRPr lang="en-US" sz="1350" b="1" dirty="0" smtClean="0"/>
          </a:p>
          <a:p>
            <a:pPr marL="365760" indent="0">
              <a:spcBef>
                <a:spcPts val="0"/>
              </a:spcBef>
              <a:buNone/>
            </a:pPr>
            <a:r>
              <a:rPr lang="en-US" sz="1350" b="1" dirty="0" smtClean="0"/>
              <a:t>to </a:t>
            </a:r>
            <a:r>
              <a:rPr lang="en-US" sz="1350" b="1" dirty="0"/>
              <a:t>spike northward in the next 2 years, </a:t>
            </a:r>
            <a:r>
              <a:rPr lang="en-US" sz="1350" dirty="0"/>
              <a:t>given </a:t>
            </a:r>
            <a:endParaRPr lang="en-US" sz="1350" dirty="0" smtClean="0"/>
          </a:p>
          <a:p>
            <a:pPr marL="365760" indent="0">
              <a:spcBef>
                <a:spcPts val="0"/>
              </a:spcBef>
              <a:buNone/>
            </a:pPr>
            <a:r>
              <a:rPr lang="en-US" sz="1350" dirty="0" smtClean="0"/>
              <a:t>that </a:t>
            </a:r>
            <a:r>
              <a:rPr lang="en-US" sz="1350" dirty="0"/>
              <a:t>economic recovery in state government </a:t>
            </a:r>
            <a:endParaRPr lang="en-US" sz="1350" dirty="0" smtClean="0"/>
          </a:p>
          <a:p>
            <a:pPr marL="365760" indent="0">
              <a:spcBef>
                <a:spcPts val="0"/>
              </a:spcBef>
              <a:buNone/>
            </a:pPr>
            <a:r>
              <a:rPr lang="en-US" sz="1350" dirty="0" smtClean="0"/>
              <a:t>lags </a:t>
            </a:r>
            <a:r>
              <a:rPr lang="en-US" sz="1350" dirty="0"/>
              <a:t>behind overall </a:t>
            </a:r>
            <a:r>
              <a:rPr lang="en-US" sz="1350" dirty="0" smtClean="0"/>
              <a:t>recovery</a:t>
            </a:r>
          </a:p>
          <a:p>
            <a:pPr marL="365760" indent="-285750">
              <a:spcBef>
                <a:spcPts val="900"/>
              </a:spcBef>
            </a:pPr>
            <a:r>
              <a:rPr lang="en-US" sz="1350" b="1" dirty="0" smtClean="0"/>
              <a:t>Turnover </a:t>
            </a:r>
            <a:r>
              <a:rPr lang="en-US" sz="1350" b="1" dirty="0"/>
              <a:t>data may understate the problem. </a:t>
            </a:r>
            <a:endParaRPr lang="en-US" sz="1350" b="1" dirty="0" smtClean="0"/>
          </a:p>
          <a:p>
            <a:pPr marL="365760" indent="0">
              <a:spcBef>
                <a:spcPts val="0"/>
              </a:spcBef>
              <a:buNone/>
            </a:pPr>
            <a:r>
              <a:rPr lang="en-US" sz="1350" dirty="0" smtClean="0"/>
              <a:t>“</a:t>
            </a:r>
            <a:r>
              <a:rPr lang="en-US" sz="1350" dirty="0"/>
              <a:t>Poaching” by departments isn’t reflected in </a:t>
            </a:r>
            <a:endParaRPr lang="en-US" sz="1350" dirty="0" smtClean="0"/>
          </a:p>
          <a:p>
            <a:pPr marL="365760" indent="0">
              <a:spcBef>
                <a:spcPts val="0"/>
              </a:spcBef>
              <a:buNone/>
            </a:pPr>
            <a:r>
              <a:rPr lang="en-US" sz="1350" dirty="0" smtClean="0"/>
              <a:t>statewide </a:t>
            </a:r>
            <a:r>
              <a:rPr lang="en-US" sz="1350" dirty="0"/>
              <a:t>turnover statistics, but has the same </a:t>
            </a:r>
            <a:endParaRPr lang="en-US" sz="1350" dirty="0" smtClean="0"/>
          </a:p>
          <a:p>
            <a:pPr marL="365760" indent="0">
              <a:spcBef>
                <a:spcPts val="0"/>
              </a:spcBef>
              <a:buNone/>
            </a:pPr>
            <a:r>
              <a:rPr lang="en-US" sz="1350" dirty="0" smtClean="0"/>
              <a:t>impact.</a:t>
            </a:r>
          </a:p>
          <a:p>
            <a:pPr marL="365760" indent="-285750">
              <a:spcBef>
                <a:spcPts val="900"/>
              </a:spcBef>
            </a:pPr>
            <a:r>
              <a:rPr lang="en-US" sz="1350" b="1" dirty="0"/>
              <a:t>We have 8600 employees with between 1 </a:t>
            </a:r>
            <a:r>
              <a:rPr lang="en-US" sz="1350" b="1" dirty="0" smtClean="0"/>
              <a:t>and</a:t>
            </a:r>
          </a:p>
          <a:p>
            <a:pPr marL="365760" indent="0">
              <a:spcBef>
                <a:spcPts val="0"/>
              </a:spcBef>
              <a:buNone/>
            </a:pPr>
            <a:r>
              <a:rPr lang="en-US" sz="1350" b="1" dirty="0" smtClean="0"/>
              <a:t>5 </a:t>
            </a:r>
            <a:r>
              <a:rPr lang="en-US" sz="1350" b="1" dirty="0"/>
              <a:t>years of service</a:t>
            </a:r>
            <a:r>
              <a:rPr lang="en-US" sz="1350" dirty="0"/>
              <a:t>.  Based on the trend </a:t>
            </a:r>
            <a:r>
              <a:rPr lang="en-US" sz="1350" dirty="0" smtClean="0"/>
              <a:t>towards</a:t>
            </a:r>
          </a:p>
          <a:p>
            <a:pPr marL="365760" indent="0">
              <a:spcBef>
                <a:spcPts val="0"/>
              </a:spcBef>
              <a:buNone/>
            </a:pPr>
            <a:r>
              <a:rPr lang="en-US" sz="1350" dirty="0" smtClean="0"/>
              <a:t>short </a:t>
            </a:r>
            <a:r>
              <a:rPr lang="en-US" sz="1350" dirty="0"/>
              <a:t>term service, these employees may leave before they become vested in our retirement system.</a:t>
            </a:r>
          </a:p>
          <a:p>
            <a:pPr marL="365760" indent="0">
              <a:spcBef>
                <a:spcPts val="0"/>
              </a:spcBef>
              <a:buNone/>
            </a:pPr>
            <a:r>
              <a:rPr lang="en-US" sz="1400" dirty="0"/>
              <a:t/>
            </a:r>
            <a:br>
              <a:rPr lang="en-US" sz="1400" dirty="0"/>
            </a:br>
            <a:endParaRPr lang="en-US" sz="1400" dirty="0"/>
          </a:p>
          <a:p>
            <a:pPr marL="0" indent="0">
              <a:buNone/>
            </a:pPr>
            <a:endParaRPr lang="en-US" sz="1400" b="1" dirty="0"/>
          </a:p>
          <a:p>
            <a:pPr marL="0" indent="0">
              <a:buNone/>
            </a:pPr>
            <a:endParaRPr lang="en-US" sz="1400" b="1" dirty="0"/>
          </a:p>
          <a:p>
            <a:pPr marL="0" indent="0">
              <a:buNone/>
            </a:pPr>
            <a:endParaRPr lang="en-US" sz="11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1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p:txBody>
      </p:sp>
      <p:graphicFrame>
        <p:nvGraphicFramePr>
          <p:cNvPr id="9" name="Chart 8"/>
          <p:cNvGraphicFramePr>
            <a:graphicFrameLocks/>
          </p:cNvGraphicFramePr>
          <p:nvPr>
            <p:extLst>
              <p:ext uri="{D42A27DB-BD31-4B8C-83A1-F6EECF244321}">
                <p14:modId xmlns:p14="http://schemas.microsoft.com/office/powerpoint/2010/main" val="311464876"/>
              </p:ext>
            </p:extLst>
          </p:nvPr>
        </p:nvGraphicFramePr>
        <p:xfrm>
          <a:off x="4910400" y="2239200"/>
          <a:ext cx="4020956" cy="284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2"/>
          <p:cNvSpPr txBox="1">
            <a:spLocks/>
          </p:cNvSpPr>
          <p:nvPr/>
        </p:nvSpPr>
        <p:spPr>
          <a:xfrm>
            <a:off x="801225" y="5754001"/>
            <a:ext cx="7541551" cy="790800"/>
          </a:xfrm>
          <a:prstGeom prst="rect">
            <a:avLst/>
          </a:prstGeom>
          <a:solidFill>
            <a:srgbClr val="B9CDE5"/>
          </a:solid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50" b="1" i="1" dirty="0">
                <a:solidFill>
                  <a:schemeClr val="tx2"/>
                </a:solidFill>
                <a:latin typeface="Arial" panose="020B0604020202020204" pitchFamily="34" charset="0"/>
                <a:cs typeface="Arial" panose="020B0604020202020204" pitchFamily="34" charset="0"/>
              </a:rPr>
              <a:t>Turnover isn’t an easy problem to address. </a:t>
            </a:r>
            <a:r>
              <a:rPr lang="en-US" sz="1250" b="1" i="1" dirty="0" smtClean="0">
                <a:solidFill>
                  <a:schemeClr val="tx2"/>
                </a:solidFill>
                <a:latin typeface="Arial" panose="020B0604020202020204" pitchFamily="34" charset="0"/>
                <a:cs typeface="Arial" panose="020B0604020202020204" pitchFamily="34" charset="0"/>
              </a:rPr>
              <a:t>But </a:t>
            </a:r>
            <a:r>
              <a:rPr lang="en-US" sz="1250" b="1" i="1" dirty="0">
                <a:solidFill>
                  <a:schemeClr val="tx2"/>
                </a:solidFill>
                <a:latin typeface="Arial" panose="020B0604020202020204" pitchFamily="34" charset="0"/>
                <a:cs typeface="Arial" panose="020B0604020202020204" pitchFamily="34" charset="0"/>
              </a:rPr>
              <a:t>ignoring the trend can be perilous. It’s like relaxing in a seaside house even as the weather reports show rising tides</a:t>
            </a:r>
            <a:r>
              <a:rPr lang="en-US" sz="1250" b="1" i="1" dirty="0" smtClean="0">
                <a:solidFill>
                  <a:schemeClr val="tx2"/>
                </a:solidFill>
                <a:latin typeface="Arial" panose="020B0604020202020204" pitchFamily="34" charset="0"/>
                <a:cs typeface="Arial" panose="020B0604020202020204" pitchFamily="34" charset="0"/>
              </a:rPr>
              <a:t>. </a:t>
            </a:r>
            <a:endParaRPr lang="en-US" sz="1250" b="1" dirty="0" smtClean="0">
              <a:latin typeface="Arial" panose="020B0604020202020204" pitchFamily="34" charset="0"/>
              <a:cs typeface="Arial" panose="020B0604020202020204" pitchFamily="34" charset="0"/>
            </a:endParaRPr>
          </a:p>
          <a:p>
            <a:pPr marL="0" indent="0" algn="r">
              <a:spcBef>
                <a:spcPts val="600"/>
              </a:spcBef>
              <a:buNone/>
            </a:pPr>
            <a:r>
              <a:rPr lang="en-US" sz="1150" i="1" dirty="0" smtClean="0">
                <a:latin typeface="Arial" panose="020B0604020202020204" pitchFamily="34" charset="0"/>
                <a:cs typeface="Arial" panose="020B0604020202020204" pitchFamily="34" charset="0"/>
              </a:rPr>
              <a:t>(Barrett and Greene, 3 Ways to Keep Public Employees from Leaving, February 2014.)</a:t>
            </a:r>
            <a:endParaRPr lang="en-US" sz="1150" b="1" i="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1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a:p>
            <a:pPr marL="0" indent="0">
              <a:buFont typeface="Arial" panose="020B0604020202020204" pitchFamily="34" charset="0"/>
              <a:buNone/>
            </a:pPr>
            <a:endParaRPr lang="en-US" sz="1400" b="1" dirty="0" smtClean="0"/>
          </a:p>
        </p:txBody>
      </p:sp>
    </p:spTree>
    <p:extLst>
      <p:ext uri="{BB962C8B-B14F-4D97-AF65-F5344CB8AC3E}">
        <p14:creationId xmlns:p14="http://schemas.microsoft.com/office/powerpoint/2010/main" val="3572627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5" y="45720"/>
            <a:ext cx="5564187" cy="762000"/>
          </a:xfrm>
        </p:spPr>
        <p:txBody>
          <a:bodyPr anchor="ctr">
            <a:normAutofit/>
          </a:bodyPr>
          <a:lstStyle/>
          <a:p>
            <a:pPr algn="l"/>
            <a:r>
              <a:rPr lang="en-US" sz="2000" b="1" dirty="0" smtClean="0">
                <a:solidFill>
                  <a:schemeClr val="bg1"/>
                </a:solidFill>
              </a:rPr>
              <a:t>State of the Commonwealth Workforce: Stagnation</a:t>
            </a:r>
            <a:endParaRPr lang="en-US" sz="2000" b="1" dirty="0">
              <a:solidFill>
                <a:schemeClr val="bg1"/>
              </a:solidFill>
            </a:endParaRPr>
          </a:p>
        </p:txBody>
      </p:sp>
      <p:sp>
        <p:nvSpPr>
          <p:cNvPr id="9" name="Content Placeholder 2"/>
          <p:cNvSpPr txBox="1">
            <a:spLocks/>
          </p:cNvSpPr>
          <p:nvPr/>
        </p:nvSpPr>
        <p:spPr>
          <a:xfrm>
            <a:off x="461117" y="920808"/>
            <a:ext cx="8221766" cy="62179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50" b="1" i="1" dirty="0"/>
              <a:t>While many will employees will retire or separate from the workforce, others will stay on beyond retirement eligibility.  Employees who make up our veteran /mature populations, may be challenged  to keep up with the changing nature of work.</a:t>
            </a:r>
            <a:endParaRPr lang="en-US" sz="1250" dirty="0"/>
          </a:p>
        </p:txBody>
      </p:sp>
      <p:graphicFrame>
        <p:nvGraphicFramePr>
          <p:cNvPr id="11" name="Chart 10"/>
          <p:cNvGraphicFramePr/>
          <p:nvPr>
            <p:extLst>
              <p:ext uri="{D42A27DB-BD31-4B8C-83A1-F6EECF244321}">
                <p14:modId xmlns:p14="http://schemas.microsoft.com/office/powerpoint/2010/main" val="2356313228"/>
              </p:ext>
            </p:extLst>
          </p:nvPr>
        </p:nvGraphicFramePr>
        <p:xfrm>
          <a:off x="-948504" y="1344384"/>
          <a:ext cx="44958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700905651"/>
              </p:ext>
            </p:extLst>
          </p:nvPr>
        </p:nvGraphicFramePr>
        <p:xfrm>
          <a:off x="3808800" y="3200400"/>
          <a:ext cx="4928082"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337200" y="1666175"/>
            <a:ext cx="5137200" cy="1446550"/>
          </a:xfrm>
          <a:prstGeom prst="rect">
            <a:avLst/>
          </a:prstGeom>
        </p:spPr>
        <p:txBody>
          <a:bodyPr wrap="square">
            <a:spAutoFit/>
          </a:bodyPr>
          <a:lstStyle/>
          <a:p>
            <a:pPr marL="365760" lvl="1" indent="-171450">
              <a:buFont typeface="Arial" panose="020B0604020202020204" pitchFamily="34" charset="0"/>
              <a:buChar char="•"/>
            </a:pPr>
            <a:r>
              <a:rPr lang="en-US" sz="1250" dirty="0">
                <a:solidFill>
                  <a:prstClr val="black"/>
                </a:solidFill>
              </a:rPr>
              <a:t>Our workforce has been getting older over the last 10 years, from an average age of 45 in FY04 to nearly 48 today</a:t>
            </a:r>
          </a:p>
          <a:p>
            <a:pPr marL="365760" lvl="1" indent="-171450">
              <a:spcBef>
                <a:spcPts val="600"/>
              </a:spcBef>
              <a:buFont typeface="Arial" panose="020B0604020202020204" pitchFamily="34" charset="0"/>
              <a:buChar char="•"/>
            </a:pPr>
            <a:r>
              <a:rPr lang="en-US" sz="1250" dirty="0">
                <a:solidFill>
                  <a:prstClr val="black"/>
                </a:solidFill>
              </a:rPr>
              <a:t>We have 1500employees between the ages of 66 and 91, including nearly 200 over the age of 75</a:t>
            </a:r>
          </a:p>
          <a:p>
            <a:pPr marL="365760" lvl="1" indent="-171450">
              <a:spcBef>
                <a:spcPts val="600"/>
              </a:spcBef>
              <a:buFont typeface="Arial" panose="020B0604020202020204" pitchFamily="34" charset="0"/>
              <a:buChar char="•"/>
            </a:pPr>
            <a:r>
              <a:rPr lang="en-US" sz="1250" dirty="0">
                <a:solidFill>
                  <a:prstClr val="black"/>
                </a:solidFill>
              </a:rPr>
              <a:t>There are 4200 employees who have more than 30 years of service</a:t>
            </a:r>
            <a:endParaRPr lang="en-US" sz="1250" dirty="0">
              <a:solidFill>
                <a:prstClr val="black"/>
              </a:solidFill>
              <a:latin typeface="Arial" charset="0"/>
            </a:endParaRPr>
          </a:p>
        </p:txBody>
      </p:sp>
      <p:sp>
        <p:nvSpPr>
          <p:cNvPr id="5" name="Rectangle 4"/>
          <p:cNvSpPr/>
          <p:nvPr/>
        </p:nvSpPr>
        <p:spPr>
          <a:xfrm>
            <a:off x="381600" y="4859776"/>
            <a:ext cx="3657600" cy="1808187"/>
          </a:xfrm>
          <a:prstGeom prst="rect">
            <a:avLst/>
          </a:prstGeom>
        </p:spPr>
        <p:txBody>
          <a:bodyPr wrap="square">
            <a:spAutoFit/>
          </a:bodyPr>
          <a:lstStyle/>
          <a:p>
            <a:pPr marL="171450" lvl="0" indent="-171450" eaLnBrk="0" fontAlgn="base" hangingPunct="0">
              <a:spcBef>
                <a:spcPct val="0"/>
              </a:spcBef>
              <a:spcAft>
                <a:spcPct val="0"/>
              </a:spcAft>
              <a:buFont typeface="Arial" panose="020B0604020202020204" pitchFamily="34" charset="0"/>
              <a:buChar char="•"/>
            </a:pPr>
            <a:r>
              <a:rPr lang="en-US" sz="1250" dirty="0" smtClean="0">
                <a:solidFill>
                  <a:prstClr val="black"/>
                </a:solidFill>
                <a:latin typeface="Arial" charset="0"/>
              </a:rPr>
              <a:t>Although the average age at which current United States retirees say they stopped working is 61, up from 59 in 2003 and 57 in 1993, a January Gallup poll found that 49% if </a:t>
            </a:r>
            <a:r>
              <a:rPr lang="en-US" sz="1250" dirty="0" err="1" smtClean="0">
                <a:solidFill>
                  <a:prstClr val="black"/>
                </a:solidFill>
                <a:latin typeface="Arial" charset="0"/>
              </a:rPr>
              <a:t>tgat</a:t>
            </a:r>
            <a:r>
              <a:rPr lang="en-US" sz="1250" dirty="0" smtClean="0">
                <a:solidFill>
                  <a:prstClr val="black"/>
                </a:solidFill>
                <a:latin typeface="Arial" charset="0"/>
              </a:rPr>
              <a:t> generation didn’t expect to retire until age 66 or older.  One respondent in 10 expected never to clock out for good – assuming they had the choice.  </a:t>
            </a:r>
            <a:r>
              <a:rPr lang="en-US" sz="1150" dirty="0" smtClean="0">
                <a:solidFill>
                  <a:prstClr val="black"/>
                </a:solidFill>
                <a:latin typeface="Arial" charset="0"/>
              </a:rPr>
              <a:t>(</a:t>
            </a:r>
            <a:r>
              <a:rPr lang="en-US" sz="1150" i="1" dirty="0" smtClean="0">
                <a:solidFill>
                  <a:prstClr val="black"/>
                </a:solidFill>
                <a:latin typeface="Arial" charset="0"/>
              </a:rPr>
              <a:t>New York Times, January 31, 2014)</a:t>
            </a:r>
            <a:endParaRPr lang="en-US" sz="1150" i="1" dirty="0">
              <a:solidFill>
                <a:prstClr val="black"/>
              </a:solidFill>
              <a:latin typeface="Arial" charset="0"/>
            </a:endParaRPr>
          </a:p>
        </p:txBody>
      </p:sp>
    </p:spTree>
    <p:extLst>
      <p:ext uri="{BB962C8B-B14F-4D97-AF65-F5344CB8AC3E}">
        <p14:creationId xmlns:p14="http://schemas.microsoft.com/office/powerpoint/2010/main" val="6476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0/30/2009 11:41:06 AM"/>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10/30/2009 11:46:35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10/30/2009 11:46:35 AM"/>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0/30/2009 11:41:06 AM"/>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10/30/2009 11:46:35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10/30/2009 11:46:35 AM"/>
</p:tagLst>
</file>

<file path=ppt/theme/theme1.xml><?xml version="1.0" encoding="utf-8"?>
<a:theme xmlns:a="http://schemas.openxmlformats.org/drawingml/2006/main" name="5_HR Mod Theme 2">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1_Blue Presentation Template - MA HHS - small logos">
      <a:majorFont>
        <a:latin typeface="Arial"/>
        <a:ea typeface=""/>
        <a:cs typeface=""/>
      </a:majorFont>
      <a:minorFont>
        <a:latin typeface="Arial"/>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dpowerpointtemplate">
  <a:themeElements>
    <a:clrScheme name="itd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itdpowerpointtemplat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d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d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d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d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d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d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d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d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d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d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d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d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HR Mod Theme 2">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1_Blue Presentation Template - MA HHS - small logos">
      <a:majorFont>
        <a:latin typeface="Arial"/>
        <a:ea typeface=""/>
        <a:cs typeface=""/>
      </a:majorFont>
      <a:minorFont>
        <a:latin typeface="Arial"/>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29083</TotalTime>
  <Words>2297</Words>
  <Application>Microsoft Office PowerPoint</Application>
  <PresentationFormat>On-screen Show (4:3)</PresentationFormat>
  <Paragraphs>477</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5_HR Mod Theme 2</vt:lpstr>
      <vt:lpstr>itdpowerpointtemplate</vt:lpstr>
      <vt:lpstr>6_HR Mod Theme 2</vt:lpstr>
      <vt:lpstr>PowerPoint Presentation</vt:lpstr>
      <vt:lpstr>Agenda</vt:lpstr>
      <vt:lpstr>State of the Nation’s Workforce</vt:lpstr>
      <vt:lpstr>The Commonwealth’s Challenge </vt:lpstr>
      <vt:lpstr>The Changing Face of Tomorrow’s Workforce</vt:lpstr>
      <vt:lpstr>The Nature of Work is Changing</vt:lpstr>
      <vt:lpstr>State of the Executive Department Workforce:  Retirement</vt:lpstr>
      <vt:lpstr>State of the Executive Department Workforce: Turnover</vt:lpstr>
      <vt:lpstr>State of the Commonwealth Workforce: Stagnation</vt:lpstr>
      <vt:lpstr>What Keeps HR Professionals Up at Night</vt:lpstr>
      <vt:lpstr>Information Technology:  A Rapidly Changing World</vt:lpstr>
      <vt:lpstr>National Trends for the IT Workforce</vt:lpstr>
      <vt:lpstr>Information Technology:  The Commonwealth’s Workforce Today</vt:lpstr>
      <vt:lpstr>The IT Workforce:   A Wealth of Experience… Retiring</vt:lpstr>
      <vt:lpstr>What Keeps IT Pros Up at Night</vt:lpstr>
      <vt:lpstr>Creative Solutions:  Stem Initiatives  – unknown # of slides</vt:lpstr>
      <vt:lpstr>Commonwealth Workforce Planning: Overview of 2014 Activities</vt:lpstr>
      <vt:lpstr>Workforce Planning Initiative:   Work Streams and Responsibilities</vt:lpstr>
      <vt:lpstr>Q &amp; A</vt:lpstr>
      <vt:lpstr>Appendices</vt:lpstr>
    </vt:vector>
  </TitlesOfParts>
  <Company>Accenture</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2012-02-20T19:45:32Z</dcterms:created>
  <dc:creator>m.haynes</dc:creator>
  <lastModifiedBy>Park, Sungjun (HRD)</lastModifiedBy>
  <lastPrinted>2014-02-02T22:14:52Z</lastPrinted>
  <dcterms:modified xsi:type="dcterms:W3CDTF">2014-02-27T19:13:06Z</dcterms:modified>
  <revision>1031</revision>
  <dc:title>Workforce Planning Initiative Launch - Joint Meeting of the SCIOs, SCOS and HRAC</dc:title>
</coreProperties>
</file>