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 ContentType="application/vnd.ms-excel"/>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 id="2147483860" r:id="rId2"/>
    <p:sldMasterId id="2147483875" r:id="rId3"/>
  </p:sldMasterIdLst>
  <p:notesMasterIdLst>
    <p:notesMasterId r:id="rId23"/>
  </p:notesMasterIdLst>
  <p:handoutMasterIdLst>
    <p:handoutMasterId r:id="rId24"/>
  </p:handoutMasterIdLst>
  <p:sldIdLst>
    <p:sldId id="553" r:id="rId4"/>
    <p:sldId id="550" r:id="rId5"/>
    <p:sldId id="556" r:id="rId6"/>
    <p:sldId id="560" r:id="rId7"/>
    <p:sldId id="557" r:id="rId8"/>
    <p:sldId id="558" r:id="rId9"/>
    <p:sldId id="566" r:id="rId10"/>
    <p:sldId id="574" r:id="rId11"/>
    <p:sldId id="565" r:id="rId12"/>
    <p:sldId id="581" r:id="rId13"/>
    <p:sldId id="580" r:id="rId14"/>
    <p:sldId id="567" r:id="rId15"/>
    <p:sldId id="579" r:id="rId16"/>
    <p:sldId id="582" r:id="rId17"/>
    <p:sldId id="575" r:id="rId18"/>
    <p:sldId id="583" r:id="rId19"/>
    <p:sldId id="584" r:id="rId20"/>
    <p:sldId id="577" r:id="rId21"/>
    <p:sldId id="559" r:id="rId22"/>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CDE5"/>
    <a:srgbClr val="6EA0B0"/>
    <a:srgbClr val="CC0000"/>
    <a:srgbClr val="CBCBCB"/>
    <a:srgbClr val="E5E5E5"/>
    <a:srgbClr val="E7E7E7"/>
    <a:srgbClr val="EAEAEA"/>
    <a:srgbClr val="96A8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0" autoAdjust="0"/>
    <p:restoredTop sz="98587" autoAdjust="0"/>
  </p:normalViewPr>
  <p:slideViewPr>
    <p:cSldViewPr snapToGrid="0" showGuides="1">
      <p:cViewPr varScale="1">
        <p:scale>
          <a:sx n="88" d="100"/>
          <a:sy n="88" d="100"/>
        </p:scale>
        <p:origin x="-912" y="-96"/>
      </p:cViewPr>
      <p:guideLst>
        <p:guide orient="horz" pos="2160"/>
        <p:guide pos="2880"/>
      </p:guideLst>
    </p:cSldViewPr>
  </p:slideViewPr>
  <p:notesTextViewPr>
    <p:cViewPr>
      <p:scale>
        <a:sx n="1" d="1"/>
        <a:sy n="1" d="1"/>
      </p:scale>
      <p:origin x="0" y="0"/>
    </p:cViewPr>
  </p:notesTextViewPr>
  <p:sorterViewPr>
    <p:cViewPr>
      <p:scale>
        <a:sx n="100" d="100"/>
        <a:sy n="100" d="100"/>
      </p:scale>
      <p:origin x="0" y="9684"/>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2.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notesMaster" Target="notesMasters/notesMaster1.xml"/>
  <Relationship Id="rId24" Type="http://schemas.openxmlformats.org/officeDocument/2006/relationships/handoutMaster" Target="handoutMasters/handoutMaster1.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slideMaster" Target="slideMasters/slideMaster3.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charts/_rels/chart1.xml.rels><?xml version="1.0" encoding="UTF-8"?>

<Relationships xmlns="http://schemas.openxmlformats.org/package/2006/relationships">
  <Relationship Id="rId1" Type="http://schemas.openxmlformats.org/officeDocument/2006/relationships/themeOverride" Target="../theme/themeOverride1.xml"/>
  <Relationship Id="rId2" Type="http://schemas.openxmlformats.org/officeDocument/2006/relationships/oleObject" TargetMode="External" Target="file:///C:/Users/RFullem/AppData/Local/Microsoft/Windows/Temporary%20Internet%20Files/Content.Outlook/DBIH17BB/Charts%20retirement%20and%20turnover%201_31_14%20updated%201140am.xls"/>
</Relationships>

</file>

<file path=ppt/charts/_rels/chart2.xml.rels><?xml version="1.0" encoding="UTF-8"?>

<Relationships xmlns="http://schemas.openxmlformats.org/package/2006/relationships">
  <Relationship Id="rId1" Type="http://schemas.openxmlformats.org/officeDocument/2006/relationships/themeOverride" Target="../theme/themeOverride2.xml"/>
  <Relationship Id="rId2" Type="http://schemas.openxmlformats.org/officeDocument/2006/relationships/oleObject" Target="../embeddings/oleObject1.bin"/>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100" b="1" i="0" u="none" strike="noStrike" baseline="0">
                <a:solidFill>
                  <a:srgbClr val="000000"/>
                </a:solidFill>
                <a:latin typeface="Arial"/>
                <a:ea typeface="Arial"/>
                <a:cs typeface="Arial"/>
              </a:defRPr>
            </a:pPr>
            <a:r>
              <a:rPr lang="en-US" sz="1100" dirty="0"/>
              <a:t>Annual </a:t>
            </a:r>
            <a:r>
              <a:rPr lang="en-US" sz="1100" dirty="0" smtClean="0"/>
              <a:t>% </a:t>
            </a:r>
            <a:r>
              <a:rPr lang="en-US" sz="1100" dirty="0"/>
              <a:t>of Executive Department Employees Who Retired </a:t>
            </a:r>
          </a:p>
        </c:rich>
      </c:tx>
      <c:layout>
        <c:manualLayout>
          <c:xMode val="edge"/>
          <c:yMode val="edge"/>
          <c:x val="0.17899355239157194"/>
          <c:y val="3.9647811880657774E-2"/>
        </c:manualLayout>
      </c:layout>
      <c:overlay val="0"/>
      <c:spPr>
        <a:noFill/>
        <a:ln w="25400">
          <a:noFill/>
        </a:ln>
      </c:spPr>
    </c:title>
    <c:autoTitleDeleted val="0"/>
    <c:plotArea>
      <c:layout>
        <c:manualLayout>
          <c:layoutTarget val="inner"/>
          <c:xMode val="edge"/>
          <c:yMode val="edge"/>
          <c:x val="9.4017250963626744E-2"/>
          <c:y val="0.25000031461460342"/>
          <c:w val="0.8770620772768698"/>
          <c:h val="0.6391760621074396"/>
        </c:manualLayout>
      </c:layout>
      <c:lineChart>
        <c:grouping val="standard"/>
        <c:varyColors val="0"/>
        <c:ser>
          <c:idx val="0"/>
          <c:order val="0"/>
          <c:tx>
            <c:strRef>
              <c:f>[1]Sheet1!$A$6</c:f>
              <c:strCache>
                <c:ptCount val="1"/>
                <c:pt idx="0">
                  <c:v>Actual Retirements during year</c:v>
                </c:pt>
              </c:strCache>
            </c:strRef>
          </c:tx>
          <c:spPr>
            <a:ln w="12700">
              <a:solidFill>
                <a:srgbClr val="000080"/>
              </a:solidFill>
              <a:prstDash val="solid"/>
            </a:ln>
          </c:spPr>
          <c:marker>
            <c:symbol val="diamond"/>
            <c:size val="5"/>
            <c:spPr>
              <a:solidFill>
                <a:srgbClr val="000080"/>
              </a:solidFill>
              <a:ln>
                <a:solidFill>
                  <a:srgbClr val="000080"/>
                </a:solidFill>
                <a:prstDash val="solid"/>
              </a:ln>
            </c:spPr>
          </c:marker>
          <c:dLbls>
            <c:dLbl>
              <c:idx val="0"/>
              <c:tx>
                <c:rich>
                  <a:bodyPr/>
                  <a:lstStyle/>
                  <a:p>
                    <a:r>
                      <a:rPr lang="en-US" sz="1050" dirty="0"/>
                      <a:t>3.7%</a:t>
                    </a:r>
                  </a:p>
                </c:rich>
              </c:tx>
              <c:showLegendKey val="0"/>
              <c:showVal val="1"/>
              <c:showCatName val="0"/>
              <c:showSerName val="0"/>
              <c:showPercent val="0"/>
              <c:showBubbleSize val="0"/>
            </c:dLbl>
            <c:dLbl>
              <c:idx val="1"/>
              <c:layout>
                <c:manualLayout>
                  <c:x val="-6.4825734897964544E-3"/>
                  <c:y val="3.4013605442176874E-2"/>
                </c:manualLayout>
              </c:layout>
              <c:tx>
                <c:rich>
                  <a:bodyPr/>
                  <a:lstStyle/>
                  <a:p>
                    <a:r>
                      <a:rPr lang="en-US" sz="1050" dirty="0"/>
                      <a:t>2.9%</a:t>
                    </a:r>
                  </a:p>
                </c:rich>
              </c:tx>
              <c:showLegendKey val="0"/>
              <c:showVal val="1"/>
              <c:showCatName val="0"/>
              <c:showSerName val="0"/>
              <c:showPercent val="0"/>
              <c:showBubbleSize val="0"/>
            </c:dLbl>
            <c:dLbl>
              <c:idx val="2"/>
              <c:layout>
                <c:manualLayout>
                  <c:x val="-9.7238602346946829E-3"/>
                  <c:y val="-3.7414965986394558E-2"/>
                </c:manualLayout>
              </c:layout>
              <c:tx>
                <c:rich>
                  <a:bodyPr/>
                  <a:lstStyle/>
                  <a:p>
                    <a:r>
                      <a:rPr lang="en-US" sz="1050" dirty="0"/>
                      <a:t>2.8%</a:t>
                    </a:r>
                  </a:p>
                </c:rich>
              </c:tx>
              <c:showLegendKey val="0"/>
              <c:showVal val="1"/>
              <c:showCatName val="0"/>
              <c:showSerName val="0"/>
              <c:showPercent val="0"/>
              <c:showBubbleSize val="0"/>
            </c:dLbl>
            <c:dLbl>
              <c:idx val="3"/>
              <c:layout>
                <c:manualLayout>
                  <c:x val="-9.7238602346945632E-3"/>
                  <c:y val="1.7006802721088437E-2"/>
                </c:manualLayout>
              </c:layout>
              <c:tx>
                <c:rich>
                  <a:bodyPr/>
                  <a:lstStyle/>
                  <a:p>
                    <a:r>
                      <a:rPr lang="en-US" sz="1050" dirty="0"/>
                      <a:t>3.2%</a:t>
                    </a:r>
                  </a:p>
                </c:rich>
              </c:tx>
              <c:showLegendKey val="0"/>
              <c:showVal val="1"/>
              <c:showCatName val="0"/>
              <c:showSerName val="0"/>
              <c:showPercent val="0"/>
              <c:showBubbleSize val="0"/>
            </c:dLbl>
            <c:numFmt formatCode="0.0%" sourceLinked="0"/>
            <c:spPr>
              <a:noFill/>
              <a:ln w="25400">
                <a:noFill/>
              </a:ln>
            </c:spPr>
            <c:txPr>
              <a:bodyPr/>
              <a:lstStyle/>
              <a:p>
                <a:pPr>
                  <a:defRPr sz="1175"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[1]Sheet1!$B$5:$E$5</c:f>
              <c:strCache>
                <c:ptCount val="4"/>
                <c:pt idx="0">
                  <c:v>FY10</c:v>
                </c:pt>
                <c:pt idx="1">
                  <c:v>FY11</c:v>
                </c:pt>
                <c:pt idx="2">
                  <c:v>FY12</c:v>
                </c:pt>
                <c:pt idx="3">
                  <c:v>FY13</c:v>
                </c:pt>
              </c:strCache>
            </c:strRef>
          </c:cat>
          <c:val>
            <c:numRef>
              <c:f>[1]Sheet1!$B$6:$E$6</c:f>
              <c:numCache>
                <c:formatCode>General</c:formatCode>
                <c:ptCount val="4"/>
                <c:pt idx="0">
                  <c:v>3.6999999999999998E-2</c:v>
                </c:pt>
                <c:pt idx="1">
                  <c:v>2.92E-2</c:v>
                </c:pt>
                <c:pt idx="2">
                  <c:v>2.8000000000000001E-2</c:v>
                </c:pt>
                <c:pt idx="3">
                  <c:v>3.2000000000000001E-2</c:v>
                </c:pt>
              </c:numCache>
            </c:numRef>
          </c:val>
          <c:smooth val="0"/>
        </c:ser>
        <c:dLbls>
          <c:showLegendKey val="0"/>
          <c:showVal val="0"/>
          <c:showCatName val="0"/>
          <c:showSerName val="0"/>
          <c:showPercent val="0"/>
          <c:showBubbleSize val="0"/>
        </c:dLbls>
        <c:marker val="1"/>
        <c:smooth val="0"/>
        <c:axId val="91247744"/>
        <c:axId val="91249280"/>
      </c:lineChart>
      <c:catAx>
        <c:axId val="91247744"/>
        <c:scaling>
          <c:orientation val="minMax"/>
        </c:scaling>
        <c:delete val="0"/>
        <c:axPos val="b"/>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sz="1175" b="1" i="0" u="none" strike="noStrike" baseline="0">
                <a:solidFill>
                  <a:srgbClr val="000000"/>
                </a:solidFill>
                <a:latin typeface="Arial"/>
                <a:ea typeface="Arial"/>
                <a:cs typeface="Arial"/>
              </a:defRPr>
            </a:pPr>
            <a:endParaRPr lang="en-US"/>
          </a:p>
        </c:txPr>
        <c:crossAx val="91249280"/>
        <c:crosses val="autoZero"/>
        <c:auto val="1"/>
        <c:lblAlgn val="ctr"/>
        <c:lblOffset val="100"/>
        <c:tickLblSkip val="1"/>
        <c:tickMarkSkip val="1"/>
        <c:noMultiLvlLbl val="0"/>
      </c:catAx>
      <c:valAx>
        <c:axId val="91249280"/>
        <c:scaling>
          <c:orientation val="minMax"/>
        </c:scaling>
        <c:delete val="0"/>
        <c:axPos val="l"/>
        <c:majorGridlines>
          <c:spPr>
            <a:ln w="3175">
              <a:solidFill>
                <a:srgbClr val="000000"/>
              </a:solidFill>
              <a:prstDash val="solid"/>
            </a:ln>
          </c:spPr>
        </c:majorGridlines>
        <c:numFmt formatCode="0.0%" sourceLinked="0"/>
        <c:majorTickMark val="out"/>
        <c:minorTickMark val="none"/>
        <c:tickLblPos val="nextTo"/>
        <c:spPr>
          <a:ln w="3175">
            <a:solidFill>
              <a:srgbClr val="000000"/>
            </a:solidFill>
            <a:prstDash val="solid"/>
          </a:ln>
        </c:spPr>
        <c:txPr>
          <a:bodyPr rot="0" vert="horz"/>
          <a:lstStyle/>
          <a:p>
            <a:pPr>
              <a:defRPr sz="1000" b="1" i="0" u="none" strike="noStrike" baseline="0">
                <a:solidFill>
                  <a:srgbClr val="000000"/>
                </a:solidFill>
                <a:latin typeface="Arial"/>
                <a:ea typeface="Arial"/>
                <a:cs typeface="Arial"/>
              </a:defRPr>
            </a:pPr>
            <a:endParaRPr lang="en-US"/>
          </a:p>
        </c:txPr>
        <c:crossAx val="91247744"/>
        <c:crosses val="autoZero"/>
        <c:crossBetween val="between"/>
      </c:valAx>
      <c:spPr>
        <a:solidFill>
          <a:srgbClr val="99CCFF"/>
        </a:solidFill>
        <a:ln w="12700">
          <a:solidFill>
            <a:srgbClr val="808080"/>
          </a:solidFill>
          <a:prstDash val="solid"/>
        </a:ln>
      </c:spPr>
    </c:plotArea>
    <c:plotVisOnly val="1"/>
    <c:dispBlanksAs val="gap"/>
    <c:showDLblsOverMax val="0"/>
  </c:chart>
  <c:spPr>
    <a:solidFill>
      <a:srgbClr val="FFFFFF"/>
    </a:solidFill>
    <a:ln w="3175">
      <a:noFill/>
      <a:prstDash val="solid"/>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300" dirty="0"/>
              <a:t>Annual Turnover Rate of Executive Department Employees</a:t>
            </a:r>
          </a:p>
        </c:rich>
      </c:tx>
      <c:layout>
        <c:manualLayout>
          <c:xMode val="edge"/>
          <c:yMode val="edge"/>
          <c:x val="0.1646347762428991"/>
          <c:y val="3.3232628398791542E-2"/>
        </c:manualLayout>
      </c:layout>
      <c:overlay val="0"/>
      <c:spPr>
        <a:noFill/>
        <a:ln w="25400">
          <a:noFill/>
        </a:ln>
      </c:spPr>
    </c:title>
    <c:autoTitleDeleted val="0"/>
    <c:plotArea>
      <c:layout>
        <c:manualLayout>
          <c:layoutTarget val="inner"/>
          <c:xMode val="edge"/>
          <c:yMode val="edge"/>
          <c:x val="0.12454873646209386"/>
          <c:y val="0.29607294431077746"/>
          <c:w val="0.85018050541516244"/>
          <c:h val="0.54380744873408104"/>
        </c:manualLayout>
      </c:layout>
      <c:lineChart>
        <c:grouping val="standard"/>
        <c:varyColors val="0"/>
        <c:ser>
          <c:idx val="0"/>
          <c:order val="0"/>
          <c:tx>
            <c:strRef>
              <c:f>[1]Sheet1!$A$2</c:f>
              <c:strCache>
                <c:ptCount val="1"/>
                <c:pt idx="0">
                  <c:v>Turnover of employees</c:v>
                </c:pt>
              </c:strCache>
            </c:strRef>
          </c:tx>
          <c:spPr>
            <a:ln w="12700">
              <a:solidFill>
                <a:srgbClr val="000080"/>
              </a:solidFill>
              <a:prstDash val="solid"/>
            </a:ln>
          </c:spPr>
          <c:marker>
            <c:symbol val="diamond"/>
            <c:size val="5"/>
            <c:spPr>
              <a:solidFill>
                <a:srgbClr val="000080"/>
              </a:solidFill>
              <a:ln>
                <a:solidFill>
                  <a:srgbClr val="000080"/>
                </a:solidFill>
                <a:prstDash val="solid"/>
              </a:ln>
            </c:spPr>
          </c:marker>
          <c:dLbls>
            <c:dLbl>
              <c:idx val="1"/>
              <c:layout>
                <c:manualLayout>
                  <c:x val="-3.1537468996433037E-3"/>
                  <c:y val="-2.0140986908358582E-2"/>
                </c:manualLayout>
              </c:layout>
              <c:showLegendKey val="0"/>
              <c:showVal val="1"/>
              <c:showCatName val="0"/>
              <c:showSerName val="0"/>
              <c:showPercent val="0"/>
              <c:showBubbleSize val="0"/>
            </c:dLbl>
            <c:dLbl>
              <c:idx val="2"/>
              <c:layout>
                <c:manualLayout>
                  <c:x val="0"/>
                  <c:y val="2.4169184290030139E-2"/>
                </c:manualLayout>
              </c:layout>
              <c:showLegendKey val="0"/>
              <c:showVal val="1"/>
              <c:showCatName val="0"/>
              <c:showSerName val="0"/>
              <c:showPercent val="0"/>
              <c:showBubbleSize val="0"/>
            </c:dLbl>
            <c:numFmt formatCode="0.0%" sourceLinked="0"/>
            <c:spPr>
              <a:noFill/>
              <a:ln w="25400">
                <a:noFill/>
              </a:ln>
            </c:spPr>
            <c:showLegendKey val="0"/>
            <c:showVal val="1"/>
            <c:showCatName val="0"/>
            <c:showSerName val="0"/>
            <c:showPercent val="0"/>
            <c:showBubbleSize val="0"/>
            <c:showLeaderLines val="0"/>
          </c:dLbls>
          <c:cat>
            <c:strRef>
              <c:f>[1]Sheet1!$B$1:$E$1</c:f>
              <c:strCache>
                <c:ptCount val="4"/>
                <c:pt idx="0">
                  <c:v>FY10</c:v>
                </c:pt>
                <c:pt idx="1">
                  <c:v>FY11</c:v>
                </c:pt>
                <c:pt idx="2">
                  <c:v>FY12 </c:v>
                </c:pt>
                <c:pt idx="3">
                  <c:v>FY13</c:v>
                </c:pt>
              </c:strCache>
            </c:strRef>
          </c:cat>
          <c:val>
            <c:numRef>
              <c:f>[1]Sheet1!$B$2:$E$2</c:f>
              <c:numCache>
                <c:formatCode>General</c:formatCode>
                <c:ptCount val="4"/>
                <c:pt idx="0">
                  <c:v>8.3199999999999996E-2</c:v>
                </c:pt>
                <c:pt idx="1">
                  <c:v>7.3899999999999993E-2</c:v>
                </c:pt>
                <c:pt idx="2">
                  <c:v>7.1599999999999997E-2</c:v>
                </c:pt>
                <c:pt idx="3">
                  <c:v>7.3899999999999993E-2</c:v>
                </c:pt>
              </c:numCache>
            </c:numRef>
          </c:val>
          <c:smooth val="0"/>
        </c:ser>
        <c:dLbls>
          <c:showLegendKey val="0"/>
          <c:showVal val="0"/>
          <c:showCatName val="0"/>
          <c:showSerName val="0"/>
          <c:showPercent val="0"/>
          <c:showBubbleSize val="0"/>
        </c:dLbls>
        <c:marker val="1"/>
        <c:smooth val="0"/>
        <c:axId val="22047360"/>
        <c:axId val="22077824"/>
      </c:lineChart>
      <c:catAx>
        <c:axId val="22047360"/>
        <c:scaling>
          <c:orientation val="minMax"/>
        </c:scaling>
        <c:delete val="0"/>
        <c:axPos val="b"/>
        <c:majorGridlines>
          <c:spPr>
            <a:ln w="3175">
              <a:solidFill>
                <a:srgbClr val="000000"/>
              </a:solidFill>
              <a:prstDash val="solid"/>
            </a:ln>
          </c:spPr>
        </c:majorGridlines>
        <c:numFmt formatCode="General" sourceLinked="1"/>
        <c:majorTickMark val="out"/>
        <c:minorTickMark val="none"/>
        <c:tickLblPos val="nextTo"/>
        <c:spPr>
          <a:ln w="3175">
            <a:solidFill>
              <a:srgbClr val="000000"/>
            </a:solidFill>
            <a:prstDash val="solid"/>
          </a:ln>
        </c:spPr>
        <c:txPr>
          <a:bodyPr rot="0" vert="horz"/>
          <a:lstStyle/>
          <a:p>
            <a:pPr>
              <a:defRPr/>
            </a:pPr>
            <a:endParaRPr lang="en-US"/>
          </a:p>
        </c:txPr>
        <c:crossAx val="22077824"/>
        <c:crosses val="autoZero"/>
        <c:auto val="1"/>
        <c:lblAlgn val="ctr"/>
        <c:lblOffset val="100"/>
        <c:tickLblSkip val="1"/>
        <c:tickMarkSkip val="1"/>
        <c:noMultiLvlLbl val="0"/>
      </c:catAx>
      <c:valAx>
        <c:axId val="22077824"/>
        <c:scaling>
          <c:orientation val="minMax"/>
        </c:scaling>
        <c:delete val="0"/>
        <c:axPos val="l"/>
        <c:majorGridlines>
          <c:spPr>
            <a:ln w="3175">
              <a:solidFill>
                <a:srgbClr val="000000"/>
              </a:solidFill>
              <a:prstDash val="solid"/>
            </a:ln>
          </c:spPr>
        </c:majorGridlines>
        <c:numFmt formatCode="0.0%" sourceLinked="0"/>
        <c:majorTickMark val="out"/>
        <c:minorTickMark val="none"/>
        <c:tickLblPos val="nextTo"/>
        <c:spPr>
          <a:ln w="3175">
            <a:solidFill>
              <a:srgbClr val="000000"/>
            </a:solidFill>
            <a:prstDash val="solid"/>
          </a:ln>
        </c:spPr>
        <c:txPr>
          <a:bodyPr rot="0" vert="horz"/>
          <a:lstStyle/>
          <a:p>
            <a:pPr>
              <a:defRPr/>
            </a:pPr>
            <a:endParaRPr lang="en-US"/>
          </a:p>
        </c:txPr>
        <c:crossAx val="22047360"/>
        <c:crosses val="autoZero"/>
        <c:crossBetween val="between"/>
      </c:valAx>
      <c:spPr>
        <a:solidFill>
          <a:srgbClr val="99CCFF"/>
        </a:solidFill>
        <a:ln w="12700">
          <a:solidFill>
            <a:srgbClr val="C0C0C0"/>
          </a:solidFill>
          <a:prstDash val="solid"/>
        </a:ln>
      </c:spPr>
    </c:plotArea>
    <c:plotVisOnly val="1"/>
    <c:dispBlanksAs val="gap"/>
    <c:showDLblsOverMax val="0"/>
  </c:chart>
  <c:spPr>
    <a:solidFill>
      <a:schemeClr val="lt1"/>
    </a:solidFill>
    <a:ln w="1905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2">
    <c:autoUpdate val="0"/>
  </c:externalData>
</c:chartSpace>
</file>

<file path=ppt/drawings/_rels/vmlDrawing1.vml.rels><?xml version="1.0" encoding="UTF-8"?>

<Relationships xmlns="http://schemas.openxmlformats.org/package/2006/relationships">
  <Relationship Id="rId1" Type="http://schemas.openxmlformats.org/officeDocument/2006/relationships/image" Target="../media/image8.png"/>
  <Relationship Id="rId2" Type="http://schemas.openxmlformats.org/officeDocument/2006/relationships/image" Target="../media/image9.png"/>
</Relationships>

</file>

<file path=ppt/drawings/_rels/vmlDrawing2.vml.rels><?xml version="1.0" encoding="UTF-8"?>

<Relationships xmlns="http://schemas.openxmlformats.org/package/2006/relationships">
  <Relationship Id="rId1" Type="http://schemas.openxmlformats.org/officeDocument/2006/relationships/image" Target="../media/image11.png"/>
</Relationships>

</file>

<file path=ppt/handoutMasters/_rels/handoutMaster1.xml.rels><?xml version="1.0" encoding="UTF-8"?>

<Relationships xmlns="http://schemas.openxmlformats.org/package/2006/relationships">
  <Relationship Id="rId1" Type="http://schemas.openxmlformats.org/officeDocument/2006/relationships/theme" Target="../theme/theme5.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sz="quarter" idx="1"/>
          </p:nvPr>
        </p:nvSpPr>
        <p:spPr>
          <a:xfrm>
            <a:off x="5265738" y="0"/>
            <a:ext cx="4029075" cy="3508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8A2E355-F62A-431A-B994-7776DF5A47D0}" type="datetimeFigureOut">
              <a:rPr lang="en-US"/>
              <a:pPr>
                <a:defRPr/>
              </a:pPr>
              <a:t>2/27/2014</a:t>
            </a:fld>
            <a:endParaRPr lang="en-US" dirty="0"/>
          </a:p>
        </p:txBody>
      </p:sp>
      <p:sp>
        <p:nvSpPr>
          <p:cNvPr id="4" name="Footer Placeholder 3"/>
          <p:cNvSpPr>
            <a:spLocks noGrp="1"/>
          </p:cNvSpPr>
          <p:nvPr>
            <p:ph type="ftr" sz="quarter" idx="2"/>
          </p:nvPr>
        </p:nvSpPr>
        <p:spPr>
          <a:xfrm>
            <a:off x="0" y="6657975"/>
            <a:ext cx="4029075" cy="350838"/>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5" name="Slide Number Placeholder 4"/>
          <p:cNvSpPr>
            <a:spLocks noGrp="1"/>
          </p:cNvSpPr>
          <p:nvPr>
            <p:ph type="sldNum" sz="quarter" idx="3"/>
          </p:nvPr>
        </p:nvSpPr>
        <p:spPr>
          <a:xfrm>
            <a:off x="5265738" y="6657975"/>
            <a:ext cx="4029075" cy="3508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FD96479-AEB2-406C-AF54-57EDE40F4F0A}" type="slidenum">
              <a:rPr lang="en-US"/>
              <a:pPr>
                <a:defRPr/>
              </a:pPr>
              <a:t>‹#›</a:t>
            </a:fld>
            <a:endParaRPr lang="en-US" dirty="0"/>
          </a:p>
        </p:txBody>
      </p:sp>
    </p:spTree>
    <p:extLst>
      <p:ext uri="{BB962C8B-B14F-4D97-AF65-F5344CB8AC3E}">
        <p14:creationId xmlns:p14="http://schemas.microsoft.com/office/powerpoint/2010/main" val="1998251531"/>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4.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6F3EF75-2A08-46B4-BEA4-ECD24D9CCB0E}" type="datetimeFigureOut">
              <a:rPr lang="en-US"/>
              <a:pPr>
                <a:defRPr/>
              </a:pPr>
              <a:t>2/27/2014</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657975"/>
            <a:ext cx="4029075" cy="350838"/>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017FF6A-F5DE-44EC-AB87-A8F204E5C9E8}" type="slidenum">
              <a:rPr lang="en-US"/>
              <a:pPr>
                <a:defRPr/>
              </a:pPr>
              <a:t>‹#›</a:t>
            </a:fld>
            <a:endParaRPr lang="en-US" dirty="0"/>
          </a:p>
        </p:txBody>
      </p:sp>
    </p:spTree>
    <p:extLst>
      <p:ext uri="{BB962C8B-B14F-4D97-AF65-F5344CB8AC3E}">
        <p14:creationId xmlns:p14="http://schemas.microsoft.com/office/powerpoint/2010/main" val="26838630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85AA8C7B-6DBC-4C0D-BA1F-1F6BC64AFA63}" type="slidenum">
              <a:rPr lang="en-US" altLang="en-US">
                <a:latin typeface="Calibri" pitchFamily="34" charset="0"/>
              </a:rPr>
              <a:pPr fontAlgn="base">
                <a:spcBef>
                  <a:spcPct val="0"/>
                </a:spcBef>
                <a:spcAft>
                  <a:spcPct val="0"/>
                </a:spcAft>
              </a:pPr>
              <a:t>1</a:t>
            </a:fld>
            <a:endParaRPr lang="en-US" alt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2BD2220-C588-4128-AA4B-89BC8D7F92DB}" type="slidenum">
              <a:rPr lang="en-US" altLang="en-US">
                <a:latin typeface="Calibri" pitchFamily="34" charset="0"/>
              </a:rPr>
              <a:pPr fontAlgn="base">
                <a:spcBef>
                  <a:spcPct val="0"/>
                </a:spcBef>
                <a:spcAft>
                  <a:spcPct val="0"/>
                </a:spcAft>
              </a:pPr>
              <a:t>10</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2BB034C7-DDDE-4835-8BE8-1A9CF4F04C8C}" type="slidenum">
              <a:rPr lang="en-US" altLang="en-US">
                <a:latin typeface="Calibri" pitchFamily="34" charset="0"/>
              </a:rPr>
              <a:pPr fontAlgn="base">
                <a:spcBef>
                  <a:spcPct val="0"/>
                </a:spcBef>
                <a:spcAft>
                  <a:spcPct val="0"/>
                </a:spcAft>
              </a:pPr>
              <a:t>11</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7DA960DD-3851-42AC-B233-07CA8235AF1F}" type="slidenum">
              <a:rPr lang="en-US" altLang="en-US">
                <a:latin typeface="Calibri" pitchFamily="34" charset="0"/>
              </a:rPr>
              <a:pPr fontAlgn="base">
                <a:spcBef>
                  <a:spcPct val="0"/>
                </a:spcBef>
                <a:spcAft>
                  <a:spcPct val="0"/>
                </a:spcAft>
              </a:pPr>
              <a:t>12</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8B3CB988-9DE2-48F3-A2A0-08AB1F0C30E7}" type="slidenum">
              <a:rPr lang="en-US" altLang="en-US">
                <a:latin typeface="Calibri" pitchFamily="34" charset="0"/>
              </a:rPr>
              <a:pPr fontAlgn="base">
                <a:spcBef>
                  <a:spcPct val="0"/>
                </a:spcBef>
                <a:spcAft>
                  <a:spcPct val="0"/>
                </a:spcAft>
              </a:pPr>
              <a:t>13</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2BD2220-C588-4128-AA4B-89BC8D7F92DB}" type="slidenum">
              <a:rPr lang="en-US" altLang="en-US">
                <a:latin typeface="Calibri" pitchFamily="34" charset="0"/>
              </a:rPr>
              <a:pPr fontAlgn="base">
                <a:spcBef>
                  <a:spcPct val="0"/>
                </a:spcBef>
                <a:spcAft>
                  <a:spcPct val="0"/>
                </a:spcAft>
              </a:pPr>
              <a:t>14</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5F2919D4-1A0A-4F7E-89D6-2AFD0F820F8B}" type="slidenum">
              <a:rPr lang="en-US" altLang="en-US">
                <a:latin typeface="Calibri" pitchFamily="34" charset="0"/>
              </a:rPr>
              <a:pPr fontAlgn="base">
                <a:spcBef>
                  <a:spcPct val="0"/>
                </a:spcBef>
                <a:spcAft>
                  <a:spcPct val="0"/>
                </a:spcAft>
              </a:pPr>
              <a:t>15</a:t>
            </a:fld>
            <a:endParaRPr lang="en-US" altLang="en-US">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2BD2220-C588-4128-AA4B-89BC8D7F92DB}" type="slidenum">
              <a:rPr lang="en-US" altLang="en-US">
                <a:latin typeface="Calibri" pitchFamily="34" charset="0"/>
              </a:rPr>
              <a:pPr fontAlgn="base">
                <a:spcBef>
                  <a:spcPct val="0"/>
                </a:spcBef>
                <a:spcAft>
                  <a:spcPct val="0"/>
                </a:spcAft>
              </a:pPr>
              <a:t>16</a:t>
            </a:fld>
            <a:endParaRPr lang="en-US" altLang="en-US">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2BD2220-C588-4128-AA4B-89BC8D7F92DB}" type="slidenum">
              <a:rPr lang="en-US" altLang="en-US">
                <a:latin typeface="Calibri" pitchFamily="34" charset="0"/>
              </a:rPr>
              <a:pPr fontAlgn="base">
                <a:spcBef>
                  <a:spcPct val="0"/>
                </a:spcBef>
                <a:spcAft>
                  <a:spcPct val="0"/>
                </a:spcAft>
              </a:pPr>
              <a:t>17</a:t>
            </a:fld>
            <a:endParaRPr lang="en-US" altLang="en-US">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B0E37E59-4ECB-43EA-8F8A-9E27D24EEE25}" type="slidenum">
              <a:rPr lang="en-US" altLang="en-US">
                <a:latin typeface="Calibri" pitchFamily="34" charset="0"/>
              </a:rPr>
              <a:pPr fontAlgn="base">
                <a:spcBef>
                  <a:spcPct val="0"/>
                </a:spcBef>
                <a:spcAft>
                  <a:spcPct val="0"/>
                </a:spcAft>
              </a:pPr>
              <a:t>18</a:t>
            </a:fld>
            <a:endParaRPr lang="en-US" altLang="en-US">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44ABC78C-1958-4BD8-8C16-87790A54EA00}" type="slidenum">
              <a:rPr lang="en-US" altLang="en-US">
                <a:latin typeface="Calibri" pitchFamily="34" charset="0"/>
              </a:rPr>
              <a:pPr fontAlgn="base">
                <a:spcBef>
                  <a:spcPct val="0"/>
                </a:spcBef>
                <a:spcAft>
                  <a:spcPct val="0"/>
                </a:spcAft>
              </a:pPr>
              <a:t>19</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7B6062-0CF7-44AA-A5B0-A2744892093E}" type="slidenum">
              <a:rPr lang="en-US" altLang="en-US">
                <a:latin typeface="Calibri" pitchFamily="34" charset="0"/>
              </a:rPr>
              <a:pPr fontAlgn="base">
                <a:spcBef>
                  <a:spcPct val="0"/>
                </a:spcBef>
                <a:spcAft>
                  <a:spcPct val="0"/>
                </a:spcAft>
              </a:pPr>
              <a:t>2</a:t>
            </a:fld>
            <a:endParaRPr lang="en-US" alt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D6483BF2-E8BF-491E-907C-AA547751FC8C}" type="slidenum">
              <a:rPr lang="en-US" altLang="en-US">
                <a:latin typeface="Calibri" pitchFamily="34" charset="0"/>
              </a:rPr>
              <a:pPr fontAlgn="base">
                <a:spcBef>
                  <a:spcPct val="0"/>
                </a:spcBef>
                <a:spcAft>
                  <a:spcPct val="0"/>
                </a:spcAft>
              </a:pPr>
              <a:t>3</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44B80935-A0A2-4E7C-A7D2-E4425F44169E}" type="slidenum">
              <a:rPr lang="en-US" altLang="en-US">
                <a:latin typeface="Calibri" pitchFamily="34" charset="0"/>
              </a:rPr>
              <a:pPr fontAlgn="base">
                <a:spcBef>
                  <a:spcPct val="0"/>
                </a:spcBef>
                <a:spcAft>
                  <a:spcPct val="0"/>
                </a:spcAft>
              </a:pPr>
              <a:t>4</a:t>
            </a:fld>
            <a:endParaRPr lang="en-US" alt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50B2876F-9E1B-4B23-83B7-91A8482CCB9F}" type="slidenum">
              <a:rPr lang="en-US" altLang="en-US">
                <a:latin typeface="Calibri" pitchFamily="34" charset="0"/>
              </a:rPr>
              <a:pPr fontAlgn="base">
                <a:spcBef>
                  <a:spcPct val="0"/>
                </a:spcBef>
                <a:spcAft>
                  <a:spcPct val="0"/>
                </a:spcAft>
              </a:pPr>
              <a:t>5</a:t>
            </a:fld>
            <a:endParaRPr lang="en-US" alt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0C7628B4-DA9D-4EF4-8BC0-F54FE2678077}" type="slidenum">
              <a:rPr lang="en-US" altLang="en-US">
                <a:latin typeface="Calibri" pitchFamily="34" charset="0"/>
              </a:rPr>
              <a:pPr fontAlgn="base">
                <a:spcBef>
                  <a:spcPct val="0"/>
                </a:spcBef>
                <a:spcAft>
                  <a:spcPct val="0"/>
                </a:spcAft>
              </a:pPr>
              <a:t>6</a:t>
            </a:fld>
            <a:endParaRPr lang="en-US" alt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016D3B39-3A03-4328-99A3-358529F40199}" type="slidenum">
              <a:rPr lang="en-US" altLang="en-US">
                <a:latin typeface="Calibri" pitchFamily="34" charset="0"/>
              </a:rPr>
              <a:pPr fontAlgn="base">
                <a:spcBef>
                  <a:spcPct val="0"/>
                </a:spcBef>
                <a:spcAft>
                  <a:spcPct val="0"/>
                </a:spcAft>
              </a:pPr>
              <a:t>7</a:t>
            </a:fld>
            <a:endParaRPr lang="en-US" altLang="en-US">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34D1C35C-EE9F-47F6-857B-9741928114E7}" type="slidenum">
              <a:rPr lang="en-US" altLang="en-US">
                <a:latin typeface="Calibri" pitchFamily="34" charset="0"/>
              </a:rPr>
              <a:pPr fontAlgn="base">
                <a:spcBef>
                  <a:spcPct val="0"/>
                </a:spcBef>
                <a:spcAft>
                  <a:spcPct val="0"/>
                </a:spcAft>
              </a:pPr>
              <a:t>8</a:t>
            </a:fld>
            <a:endParaRPr lang="en-US" alt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0C506411-47C2-4CF0-9FF6-40A093FC296F}" type="slidenum">
              <a:rPr lang="en-US" altLang="en-US">
                <a:latin typeface="Calibri" pitchFamily="34" charset="0"/>
              </a:rPr>
              <a:pPr fontAlgn="base">
                <a:spcBef>
                  <a:spcPct val="0"/>
                </a:spcBef>
                <a:spcAft>
                  <a:spcPct val="0"/>
                </a:spcAft>
              </a:pPr>
              <a:t>9</a:t>
            </a:fld>
            <a:endParaRPr lang="en-US" altLang="en-US">
              <a:latin typeface="Calibri" pitchFamily="34" charset="0"/>
            </a:endParaRPr>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3.jpe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 Id="rId2" Type="http://schemas.openxmlformats.org/officeDocument/2006/relationships/image" Target="../media/image4.png"/>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6.xml.rels><?xml version="1.0" encoding="UTF-8"?>

<Relationships xmlns="http://schemas.openxmlformats.org/package/2006/relationships">
  <Relationship Id="rId1" Type="http://schemas.openxmlformats.org/officeDocument/2006/relationships/slideMaster" Target="../slideMasters/slideMaster3.xml"/>
  <Relationship Id="rId2" Type="http://schemas.openxmlformats.org/officeDocument/2006/relationships/image" Target="../media/image3.jpeg"/>
</Relationships>

</file>

<file path=ppt/slideLayouts/_rels/slideLayout27.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10" descr="Pictur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0"/>
            <a:ext cx="9188451"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6"/>
          <p:cNvSpPr>
            <a:spLocks noChangeArrowheads="1"/>
          </p:cNvSpPr>
          <p:nvPr/>
        </p:nvSpPr>
        <p:spPr bwMode="white">
          <a:xfrm>
            <a:off x="152400" y="549275"/>
            <a:ext cx="449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9" rIns="91418" bIns="45709" anchor="b"/>
          <a:lstStyle>
            <a:lvl1pPr defTabSz="912813">
              <a:tabLst>
                <a:tab pos="914400" algn="l"/>
              </a:tabLst>
              <a:defRPr>
                <a:solidFill>
                  <a:schemeClr val="tx1"/>
                </a:solidFill>
                <a:latin typeface="Arial" charset="0"/>
              </a:defRPr>
            </a:lvl1pPr>
            <a:lvl2pPr marL="742950" indent="-285750" defTabSz="912813">
              <a:tabLst>
                <a:tab pos="914400" algn="l"/>
              </a:tabLst>
              <a:defRPr>
                <a:solidFill>
                  <a:schemeClr val="tx1"/>
                </a:solidFill>
                <a:latin typeface="Arial" charset="0"/>
              </a:defRPr>
            </a:lvl2pPr>
            <a:lvl3pPr marL="1143000" indent="-228600" defTabSz="912813">
              <a:tabLst>
                <a:tab pos="914400" algn="l"/>
              </a:tabLst>
              <a:defRPr>
                <a:solidFill>
                  <a:schemeClr val="tx1"/>
                </a:solidFill>
                <a:latin typeface="Arial" charset="0"/>
              </a:defRPr>
            </a:lvl3pPr>
            <a:lvl4pPr marL="1600200" indent="-228600" defTabSz="912813">
              <a:tabLst>
                <a:tab pos="914400" algn="l"/>
              </a:tabLst>
              <a:defRPr>
                <a:solidFill>
                  <a:schemeClr val="tx1"/>
                </a:solidFill>
                <a:latin typeface="Arial" charset="0"/>
              </a:defRPr>
            </a:lvl4pPr>
            <a:lvl5pPr marL="2057400" indent="-228600" defTabSz="912813">
              <a:tabLst>
                <a:tab pos="914400" algn="l"/>
              </a:tabLst>
              <a:defRPr>
                <a:solidFill>
                  <a:schemeClr val="tx1"/>
                </a:solidFill>
                <a:latin typeface="Arial" charset="0"/>
              </a:defRPr>
            </a:lvl5pPr>
            <a:lvl6pPr marL="2514600" indent="-228600" defTabSz="912813" fontAlgn="base">
              <a:spcBef>
                <a:spcPct val="0"/>
              </a:spcBef>
              <a:spcAft>
                <a:spcPct val="0"/>
              </a:spcAft>
              <a:tabLst>
                <a:tab pos="914400" algn="l"/>
              </a:tabLst>
              <a:defRPr>
                <a:solidFill>
                  <a:schemeClr val="tx1"/>
                </a:solidFill>
                <a:latin typeface="Arial" charset="0"/>
              </a:defRPr>
            </a:lvl6pPr>
            <a:lvl7pPr marL="2971800" indent="-228600" defTabSz="912813" fontAlgn="base">
              <a:spcBef>
                <a:spcPct val="0"/>
              </a:spcBef>
              <a:spcAft>
                <a:spcPct val="0"/>
              </a:spcAft>
              <a:tabLst>
                <a:tab pos="914400" algn="l"/>
              </a:tabLst>
              <a:defRPr>
                <a:solidFill>
                  <a:schemeClr val="tx1"/>
                </a:solidFill>
                <a:latin typeface="Arial" charset="0"/>
              </a:defRPr>
            </a:lvl7pPr>
            <a:lvl8pPr marL="3429000" indent="-228600" defTabSz="912813" fontAlgn="base">
              <a:spcBef>
                <a:spcPct val="0"/>
              </a:spcBef>
              <a:spcAft>
                <a:spcPct val="0"/>
              </a:spcAft>
              <a:tabLst>
                <a:tab pos="914400" algn="l"/>
              </a:tabLst>
              <a:defRPr>
                <a:solidFill>
                  <a:schemeClr val="tx1"/>
                </a:solidFill>
                <a:latin typeface="Arial" charset="0"/>
              </a:defRPr>
            </a:lvl8pPr>
            <a:lvl9pPr marL="3886200" indent="-228600" defTabSz="912813" fontAlgn="base">
              <a:spcBef>
                <a:spcPct val="0"/>
              </a:spcBef>
              <a:spcAft>
                <a:spcPct val="0"/>
              </a:spcAft>
              <a:tabLst>
                <a:tab pos="914400" algn="l"/>
              </a:tabLst>
              <a:defRPr>
                <a:solidFill>
                  <a:schemeClr val="tx1"/>
                </a:solidFill>
                <a:latin typeface="Arial" charset="0"/>
              </a:defRPr>
            </a:lvl9pPr>
          </a:lstStyle>
          <a:p>
            <a:pPr>
              <a:spcAft>
                <a:spcPts val="1200"/>
              </a:spcAft>
            </a:pPr>
            <a:r>
              <a:rPr lang="en-US" altLang="en-US" sz="3200" b="1">
                <a:solidFill>
                  <a:srgbClr val="F8F8F8"/>
                </a:solidFill>
              </a:rPr>
              <a:t>Commonwealth of Massachusetts</a:t>
            </a:r>
            <a:endParaRPr lang="en-US" altLang="en-US" sz="2800" b="1">
              <a:solidFill>
                <a:srgbClr val="F8F8F8"/>
              </a:solidFill>
            </a:endParaRPr>
          </a:p>
        </p:txBody>
      </p:sp>
      <p:sp>
        <p:nvSpPr>
          <p:cNvPr id="5" name="TextBox 11"/>
          <p:cNvSpPr txBox="1">
            <a:spLocks noChangeArrowheads="1"/>
          </p:cNvSpPr>
          <p:nvPr userDrawn="1"/>
        </p:nvSpPr>
        <p:spPr bwMode="auto">
          <a:xfrm>
            <a:off x="168275" y="1524000"/>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tabLst>
                <a:tab pos="914400" algn="l"/>
              </a:tabLst>
              <a:defRPr>
                <a:solidFill>
                  <a:schemeClr val="tx1"/>
                </a:solidFill>
                <a:latin typeface="Arial" charset="0"/>
              </a:defRPr>
            </a:lvl1pPr>
            <a:lvl2pPr marL="742950" indent="-285750" defTabSz="912813">
              <a:tabLst>
                <a:tab pos="914400" algn="l"/>
              </a:tabLst>
              <a:defRPr>
                <a:solidFill>
                  <a:schemeClr val="tx1"/>
                </a:solidFill>
                <a:latin typeface="Arial" charset="0"/>
              </a:defRPr>
            </a:lvl2pPr>
            <a:lvl3pPr marL="1143000" indent="-228600" defTabSz="912813">
              <a:tabLst>
                <a:tab pos="914400" algn="l"/>
              </a:tabLst>
              <a:defRPr>
                <a:solidFill>
                  <a:schemeClr val="tx1"/>
                </a:solidFill>
                <a:latin typeface="Arial" charset="0"/>
              </a:defRPr>
            </a:lvl3pPr>
            <a:lvl4pPr marL="1600200" indent="-228600" defTabSz="912813">
              <a:tabLst>
                <a:tab pos="914400" algn="l"/>
              </a:tabLst>
              <a:defRPr>
                <a:solidFill>
                  <a:schemeClr val="tx1"/>
                </a:solidFill>
                <a:latin typeface="Arial" charset="0"/>
              </a:defRPr>
            </a:lvl4pPr>
            <a:lvl5pPr marL="2057400" indent="-228600" defTabSz="912813">
              <a:tabLst>
                <a:tab pos="914400" algn="l"/>
              </a:tabLst>
              <a:defRPr>
                <a:solidFill>
                  <a:schemeClr val="tx1"/>
                </a:solidFill>
                <a:latin typeface="Arial" charset="0"/>
              </a:defRPr>
            </a:lvl5pPr>
            <a:lvl6pPr marL="2514600" indent="-228600" defTabSz="912813" fontAlgn="base">
              <a:spcBef>
                <a:spcPct val="0"/>
              </a:spcBef>
              <a:spcAft>
                <a:spcPct val="0"/>
              </a:spcAft>
              <a:tabLst>
                <a:tab pos="914400" algn="l"/>
              </a:tabLst>
              <a:defRPr>
                <a:solidFill>
                  <a:schemeClr val="tx1"/>
                </a:solidFill>
                <a:latin typeface="Arial" charset="0"/>
              </a:defRPr>
            </a:lvl6pPr>
            <a:lvl7pPr marL="2971800" indent="-228600" defTabSz="912813" fontAlgn="base">
              <a:spcBef>
                <a:spcPct val="0"/>
              </a:spcBef>
              <a:spcAft>
                <a:spcPct val="0"/>
              </a:spcAft>
              <a:tabLst>
                <a:tab pos="914400" algn="l"/>
              </a:tabLst>
              <a:defRPr>
                <a:solidFill>
                  <a:schemeClr val="tx1"/>
                </a:solidFill>
                <a:latin typeface="Arial" charset="0"/>
              </a:defRPr>
            </a:lvl7pPr>
            <a:lvl8pPr marL="3429000" indent="-228600" defTabSz="912813" fontAlgn="base">
              <a:spcBef>
                <a:spcPct val="0"/>
              </a:spcBef>
              <a:spcAft>
                <a:spcPct val="0"/>
              </a:spcAft>
              <a:tabLst>
                <a:tab pos="914400" algn="l"/>
              </a:tabLst>
              <a:defRPr>
                <a:solidFill>
                  <a:schemeClr val="tx1"/>
                </a:solidFill>
                <a:latin typeface="Arial" charset="0"/>
              </a:defRPr>
            </a:lvl8pPr>
            <a:lvl9pPr marL="3886200" indent="-228600" defTabSz="912813" fontAlgn="base">
              <a:spcBef>
                <a:spcPct val="0"/>
              </a:spcBef>
              <a:spcAft>
                <a:spcPct val="0"/>
              </a:spcAft>
              <a:tabLst>
                <a:tab pos="914400" algn="l"/>
              </a:tabLst>
              <a:defRPr>
                <a:solidFill>
                  <a:schemeClr val="tx1"/>
                </a:solidFill>
                <a:latin typeface="Arial" charset="0"/>
              </a:defRPr>
            </a:lvl9pPr>
          </a:lstStyle>
          <a:p>
            <a:pPr>
              <a:spcAft>
                <a:spcPts val="1200"/>
              </a:spcAft>
            </a:pPr>
            <a:r>
              <a:rPr lang="en-US" altLang="en-US">
                <a:solidFill>
                  <a:srgbClr val="F8F8F8"/>
                </a:solidFill>
                <a:cs typeface="Segoe UI" pitchFamily="34" charset="0"/>
              </a:rPr>
              <a:t>Human Resources Division</a:t>
            </a:r>
            <a:endParaRPr lang="en-US" altLang="en-US">
              <a:solidFill>
                <a:srgbClr val="000000"/>
              </a:solidFill>
            </a:endParaRPr>
          </a:p>
        </p:txBody>
      </p:sp>
      <p:sp>
        <p:nvSpPr>
          <p:cNvPr id="3200003" name="Rectangle 3"/>
          <p:cNvSpPr>
            <a:spLocks noGrp="1" noChangeArrowheads="1"/>
          </p:cNvSpPr>
          <p:nvPr>
            <p:ph type="subTitle" sz="quarter" idx="1"/>
          </p:nvPr>
        </p:nvSpPr>
        <p:spPr>
          <a:xfrm>
            <a:off x="4267200" y="3124201"/>
            <a:ext cx="4667250" cy="2139950"/>
          </a:xfrm>
          <a:prstGeom prst="rect">
            <a:avLst/>
          </a:prstGeom>
        </p:spPr>
        <p:txBody>
          <a:bodyPr lIns="91418" tIns="45709" rIns="91418" bIns="45709"/>
          <a:lstStyle>
            <a:lvl1pPr marL="0" indent="0" algn="r">
              <a:defRPr sz="2800">
                <a:solidFill>
                  <a:srgbClr val="003366"/>
                </a:solidFill>
              </a:defRPr>
            </a:lvl1pPr>
            <a:lvl2pPr lvl="1" algn="r">
              <a:defRPr sz="2000">
                <a:solidFill>
                  <a:schemeClr val="tx2"/>
                </a:solidFill>
              </a:defRPr>
            </a:lvl2pPr>
            <a:lvl3pPr lvl="2" algn="r">
              <a:defRPr sz="2000">
                <a:solidFill>
                  <a:schemeClr val="tx2"/>
                </a:solidFill>
              </a:defRPr>
            </a:lvl3pPr>
          </a:lstStyle>
          <a:p>
            <a:r>
              <a:rPr lang="en-US" smtClean="0"/>
              <a:t>Click to edit Master subtitle style</a:t>
            </a:r>
            <a:endParaRPr lang="en-US"/>
          </a:p>
        </p:txBody>
      </p:sp>
    </p:spTree>
    <p:extLst>
      <p:ext uri="{BB962C8B-B14F-4D97-AF65-F5344CB8AC3E}">
        <p14:creationId xmlns:p14="http://schemas.microsoft.com/office/powerpoint/2010/main" val="416800331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219200"/>
            <a:ext cx="8153400" cy="5181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417916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109538"/>
            <a:ext cx="2038350" cy="62912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09538"/>
            <a:ext cx="5962650" cy="629126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382500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7"/>
          <p:cNvSpPr>
            <a:spLocks noChangeShapeType="1"/>
          </p:cNvSpPr>
          <p:nvPr/>
        </p:nvSpPr>
        <p:spPr bwMode="auto">
          <a:xfrm>
            <a:off x="0" y="747713"/>
            <a:ext cx="9144000" cy="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 name="Picture 8" descr="The Commonwealth of Massachusetts state s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25" y="1125538"/>
            <a:ext cx="1479550" cy="141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0"/>
          <p:cNvSpPr>
            <a:spLocks noChangeShapeType="1"/>
          </p:cNvSpPr>
          <p:nvPr/>
        </p:nvSpPr>
        <p:spPr bwMode="auto">
          <a:xfrm>
            <a:off x="2065338" y="1165225"/>
            <a:ext cx="14287" cy="4557713"/>
          </a:xfrm>
          <a:prstGeom prst="line">
            <a:avLst/>
          </a:prstGeom>
          <a:noFill/>
          <a:ln w="9525">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11"/>
          <p:cNvSpPr>
            <a:spLocks noChangeShapeType="1"/>
          </p:cNvSpPr>
          <p:nvPr/>
        </p:nvSpPr>
        <p:spPr bwMode="auto">
          <a:xfrm>
            <a:off x="2443163" y="3752850"/>
            <a:ext cx="5722937" cy="0"/>
          </a:xfrm>
          <a:prstGeom prst="line">
            <a:avLst/>
          </a:prstGeom>
          <a:noFill/>
          <a:ln w="9525">
            <a:solidFill>
              <a:srgbClr val="00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Text Box 14"/>
          <p:cNvSpPr txBox="1">
            <a:spLocks noChangeArrowheads="1"/>
          </p:cNvSpPr>
          <p:nvPr/>
        </p:nvSpPr>
        <p:spPr bwMode="auto">
          <a:xfrm>
            <a:off x="2349500" y="3892550"/>
            <a:ext cx="6629400" cy="369888"/>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b="1" dirty="0" smtClean="0">
                <a:solidFill>
                  <a:srgbClr val="000000"/>
                </a:solidFill>
                <a:latin typeface="Verdana" pitchFamily="34" charset="0"/>
              </a:rPr>
              <a:t>Office of Government Innovation Officer</a:t>
            </a:r>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a:lvl1pPr>
          </a:lstStyle>
          <a:p>
            <a:r>
              <a:rPr lang="en-US"/>
              <a:t>Click to edit Master title style</a:t>
            </a:r>
          </a:p>
        </p:txBody>
      </p:sp>
    </p:spTree>
    <p:extLst>
      <p:ext uri="{BB962C8B-B14F-4D97-AF65-F5344CB8AC3E}">
        <p14:creationId xmlns:p14="http://schemas.microsoft.com/office/powerpoint/2010/main" val="2684787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3E47F962-E495-46E9-B0CF-06267316A5E3}" type="slidenum">
              <a:rPr lang="en-US"/>
              <a:pPr>
                <a:defRPr/>
              </a:pPr>
              <a:t>‹#›</a:t>
            </a:fld>
            <a:endParaRPr lang="en-US" dirty="0"/>
          </a:p>
        </p:txBody>
      </p:sp>
    </p:spTree>
    <p:extLst>
      <p:ext uri="{BB962C8B-B14F-4D97-AF65-F5344CB8AC3E}">
        <p14:creationId xmlns:p14="http://schemas.microsoft.com/office/powerpoint/2010/main" val="4216268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367B2C05-4BC3-4204-B2D1-B207BA78B83D}" type="slidenum">
              <a:rPr lang="en-US"/>
              <a:pPr>
                <a:defRPr/>
              </a:pPr>
              <a:t>‹#›</a:t>
            </a:fld>
            <a:endParaRPr lang="en-US" dirty="0"/>
          </a:p>
        </p:txBody>
      </p:sp>
    </p:spTree>
    <p:extLst>
      <p:ext uri="{BB962C8B-B14F-4D97-AF65-F5344CB8AC3E}">
        <p14:creationId xmlns:p14="http://schemas.microsoft.com/office/powerpoint/2010/main" val="2140424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25F9DB11-637C-456C-9182-73895C5B9676}" type="slidenum">
              <a:rPr lang="en-US"/>
              <a:pPr>
                <a:defRPr/>
              </a:pPr>
              <a:t>‹#›</a:t>
            </a:fld>
            <a:endParaRPr lang="en-US" dirty="0"/>
          </a:p>
        </p:txBody>
      </p:sp>
    </p:spTree>
    <p:extLst>
      <p:ext uri="{BB962C8B-B14F-4D97-AF65-F5344CB8AC3E}">
        <p14:creationId xmlns:p14="http://schemas.microsoft.com/office/powerpoint/2010/main" val="2417681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8"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E44E8AF1-1CDC-47B5-B22E-6A3925F5DB6B}" type="slidenum">
              <a:rPr lang="en-US"/>
              <a:pPr>
                <a:defRPr/>
              </a:pPr>
              <a:t>‹#›</a:t>
            </a:fld>
            <a:endParaRPr lang="en-US" dirty="0"/>
          </a:p>
        </p:txBody>
      </p:sp>
    </p:spTree>
    <p:extLst>
      <p:ext uri="{BB962C8B-B14F-4D97-AF65-F5344CB8AC3E}">
        <p14:creationId xmlns:p14="http://schemas.microsoft.com/office/powerpoint/2010/main" val="2297481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4"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7264B114-64AD-48FE-9EAE-58DD57CA9A80}" type="slidenum">
              <a:rPr lang="en-US"/>
              <a:pPr>
                <a:defRPr/>
              </a:pPr>
              <a:t>‹#›</a:t>
            </a:fld>
            <a:endParaRPr lang="en-US" dirty="0"/>
          </a:p>
        </p:txBody>
      </p:sp>
    </p:spTree>
    <p:extLst>
      <p:ext uri="{BB962C8B-B14F-4D97-AF65-F5344CB8AC3E}">
        <p14:creationId xmlns:p14="http://schemas.microsoft.com/office/powerpoint/2010/main" val="1721108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3"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6870D615-796F-49F6-9E50-7A8D782A20D3}" type="slidenum">
              <a:rPr lang="en-US"/>
              <a:pPr>
                <a:defRPr/>
              </a:pPr>
              <a:t>‹#›</a:t>
            </a:fld>
            <a:endParaRPr lang="en-US" dirty="0"/>
          </a:p>
        </p:txBody>
      </p:sp>
    </p:spTree>
    <p:extLst>
      <p:ext uri="{BB962C8B-B14F-4D97-AF65-F5344CB8AC3E}">
        <p14:creationId xmlns:p14="http://schemas.microsoft.com/office/powerpoint/2010/main" val="3816812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D45BA5F8-C594-45F8-AD21-0BE0E2D19BD3}" type="slidenum">
              <a:rPr lang="en-US"/>
              <a:pPr>
                <a:defRPr/>
              </a:pPr>
              <a:t>‹#›</a:t>
            </a:fld>
            <a:endParaRPr lang="en-US" dirty="0"/>
          </a:p>
        </p:txBody>
      </p:sp>
    </p:spTree>
    <p:extLst>
      <p:ext uri="{BB962C8B-B14F-4D97-AF65-F5344CB8AC3E}">
        <p14:creationId xmlns:p14="http://schemas.microsoft.com/office/powerpoint/2010/main" val="49318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49808" y="45720"/>
            <a:ext cx="5564187" cy="762000"/>
          </a:xfrm>
        </p:spPr>
        <p:txBody>
          <a:bodyPr anchor="ct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95300" y="1219200"/>
            <a:ext cx="8153400" cy="5181600"/>
          </a:xfrm>
          <a:prstGeom prst="rect">
            <a:avLst/>
          </a:prstGeom>
        </p:spPr>
        <p:txBody>
          <a:bodyPr wrap="square"/>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0573221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6CEF99A4-E439-4642-BCE3-3EF55B9F7C75}" type="slidenum">
              <a:rPr lang="en-US"/>
              <a:pPr>
                <a:defRPr/>
              </a:pPr>
              <a:t>‹#›</a:t>
            </a:fld>
            <a:endParaRPr lang="en-US" dirty="0"/>
          </a:p>
        </p:txBody>
      </p:sp>
    </p:spTree>
    <p:extLst>
      <p:ext uri="{BB962C8B-B14F-4D97-AF65-F5344CB8AC3E}">
        <p14:creationId xmlns:p14="http://schemas.microsoft.com/office/powerpoint/2010/main" val="38644668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26D4D9DC-8B6E-450F-B6A8-145FFDDCB992}" type="slidenum">
              <a:rPr lang="en-US"/>
              <a:pPr>
                <a:defRPr/>
              </a:pPr>
              <a:t>‹#›</a:t>
            </a:fld>
            <a:endParaRPr lang="en-US" dirty="0"/>
          </a:p>
        </p:txBody>
      </p:sp>
    </p:spTree>
    <p:extLst>
      <p:ext uri="{BB962C8B-B14F-4D97-AF65-F5344CB8AC3E}">
        <p14:creationId xmlns:p14="http://schemas.microsoft.com/office/powerpoint/2010/main" val="7934228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47625"/>
            <a:ext cx="2105025" cy="6078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4338" y="47625"/>
            <a:ext cx="6167437" cy="6078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BAD0CD3C-5288-480A-A262-090AC7FCD442}" type="slidenum">
              <a:rPr lang="en-US"/>
              <a:pPr>
                <a:defRPr/>
              </a:pPr>
              <a:t>‹#›</a:t>
            </a:fld>
            <a:endParaRPr lang="en-US" dirty="0"/>
          </a:p>
        </p:txBody>
      </p:sp>
    </p:spTree>
    <p:extLst>
      <p:ext uri="{BB962C8B-B14F-4D97-AF65-F5344CB8AC3E}">
        <p14:creationId xmlns:p14="http://schemas.microsoft.com/office/powerpoint/2010/main" val="9906100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600200"/>
            <a:ext cx="411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3938588"/>
            <a:ext cx="411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7"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D09AB898-15EC-445E-BEFC-E3DA3E84292D}" type="slidenum">
              <a:rPr lang="en-US"/>
              <a:pPr>
                <a:defRPr/>
              </a:pPr>
              <a:t>‹#›</a:t>
            </a:fld>
            <a:endParaRPr lang="en-US" dirty="0"/>
          </a:p>
        </p:txBody>
      </p:sp>
    </p:spTree>
    <p:extLst>
      <p:ext uri="{BB962C8B-B14F-4D97-AF65-F5344CB8AC3E}">
        <p14:creationId xmlns:p14="http://schemas.microsoft.com/office/powerpoint/2010/main" val="25098765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382000" cy="4525963"/>
          </a:xfrm>
        </p:spPr>
        <p:txBody>
          <a:bodyPr/>
          <a:lstStyle/>
          <a:p>
            <a:pPr lvl="0"/>
            <a:endParaRPr lang="en-US" noProof="0" dirty="0" smtClean="0"/>
          </a:p>
        </p:txBody>
      </p:sp>
      <p:sp>
        <p:nvSpPr>
          <p:cNvPr id="4"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5"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F5A91B1F-2097-4D0D-B554-97F5EF97A909}" type="slidenum">
              <a:rPr lang="en-US"/>
              <a:pPr>
                <a:defRPr/>
              </a:pPr>
              <a:t>‹#›</a:t>
            </a:fld>
            <a:endParaRPr lang="en-US" dirty="0"/>
          </a:p>
        </p:txBody>
      </p:sp>
    </p:spTree>
    <p:extLst>
      <p:ext uri="{BB962C8B-B14F-4D97-AF65-F5344CB8AC3E}">
        <p14:creationId xmlns:p14="http://schemas.microsoft.com/office/powerpoint/2010/main" val="40312950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4338" y="47625"/>
            <a:ext cx="7734300" cy="120173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00200"/>
            <a:ext cx="411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p:txBody>
          <a:bodyPr/>
          <a:lstStyle>
            <a:lvl1pPr fontAlgn="auto">
              <a:spcBef>
                <a:spcPts val="0"/>
              </a:spcBef>
              <a:spcAft>
                <a:spcPts val="0"/>
              </a:spcAft>
              <a:defRPr dirty="0"/>
            </a:lvl1pPr>
          </a:lstStyle>
          <a:p>
            <a:pPr>
              <a:defRPr/>
            </a:pPr>
            <a:endParaRPr lang="en-US"/>
          </a:p>
        </p:txBody>
      </p:sp>
      <p:sp>
        <p:nvSpPr>
          <p:cNvPr id="6" name="Rectangle 14"/>
          <p:cNvSpPr>
            <a:spLocks noGrp="1" noChangeArrowheads="1"/>
          </p:cNvSpPr>
          <p:nvPr>
            <p:ph type="sldNum" sz="quarter" idx="11"/>
          </p:nvPr>
        </p:nvSpPr>
        <p:spPr/>
        <p:txBody>
          <a:bodyPr/>
          <a:lstStyle>
            <a:lvl1pPr fontAlgn="auto">
              <a:spcBef>
                <a:spcPts val="0"/>
              </a:spcBef>
              <a:spcAft>
                <a:spcPts val="0"/>
              </a:spcAft>
              <a:defRPr/>
            </a:lvl1pPr>
          </a:lstStyle>
          <a:p>
            <a:pPr>
              <a:defRPr/>
            </a:pPr>
            <a:fld id="{0CBA1D5B-FB72-4E61-9222-F871CB07FF64}" type="slidenum">
              <a:rPr lang="en-US"/>
              <a:pPr>
                <a:defRPr/>
              </a:pPr>
              <a:t>‹#›</a:t>
            </a:fld>
            <a:endParaRPr lang="en-US" dirty="0"/>
          </a:p>
        </p:txBody>
      </p:sp>
    </p:spTree>
    <p:extLst>
      <p:ext uri="{BB962C8B-B14F-4D97-AF65-F5344CB8AC3E}">
        <p14:creationId xmlns:p14="http://schemas.microsoft.com/office/powerpoint/2010/main" val="12501288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10" descr="Pictur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0"/>
            <a:ext cx="9188451"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6"/>
          <p:cNvSpPr>
            <a:spLocks noChangeArrowheads="1"/>
          </p:cNvSpPr>
          <p:nvPr/>
        </p:nvSpPr>
        <p:spPr bwMode="white">
          <a:xfrm>
            <a:off x="152400" y="549275"/>
            <a:ext cx="449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9" rIns="91418" bIns="45709" anchor="b"/>
          <a:lstStyle>
            <a:lvl1pPr defTabSz="912813">
              <a:tabLst>
                <a:tab pos="914400" algn="l"/>
              </a:tabLst>
              <a:defRPr>
                <a:solidFill>
                  <a:schemeClr val="tx1"/>
                </a:solidFill>
                <a:latin typeface="Arial" charset="0"/>
              </a:defRPr>
            </a:lvl1pPr>
            <a:lvl2pPr marL="742950" indent="-285750" defTabSz="912813">
              <a:tabLst>
                <a:tab pos="914400" algn="l"/>
              </a:tabLst>
              <a:defRPr>
                <a:solidFill>
                  <a:schemeClr val="tx1"/>
                </a:solidFill>
                <a:latin typeface="Arial" charset="0"/>
              </a:defRPr>
            </a:lvl2pPr>
            <a:lvl3pPr marL="1143000" indent="-228600" defTabSz="912813">
              <a:tabLst>
                <a:tab pos="914400" algn="l"/>
              </a:tabLst>
              <a:defRPr>
                <a:solidFill>
                  <a:schemeClr val="tx1"/>
                </a:solidFill>
                <a:latin typeface="Arial" charset="0"/>
              </a:defRPr>
            </a:lvl3pPr>
            <a:lvl4pPr marL="1600200" indent="-228600" defTabSz="912813">
              <a:tabLst>
                <a:tab pos="914400" algn="l"/>
              </a:tabLst>
              <a:defRPr>
                <a:solidFill>
                  <a:schemeClr val="tx1"/>
                </a:solidFill>
                <a:latin typeface="Arial" charset="0"/>
              </a:defRPr>
            </a:lvl4pPr>
            <a:lvl5pPr marL="2057400" indent="-228600" defTabSz="912813">
              <a:tabLst>
                <a:tab pos="914400" algn="l"/>
              </a:tabLst>
              <a:defRPr>
                <a:solidFill>
                  <a:schemeClr val="tx1"/>
                </a:solidFill>
                <a:latin typeface="Arial" charset="0"/>
              </a:defRPr>
            </a:lvl5pPr>
            <a:lvl6pPr marL="2514600" indent="-228600" defTabSz="912813" fontAlgn="base">
              <a:spcBef>
                <a:spcPct val="0"/>
              </a:spcBef>
              <a:spcAft>
                <a:spcPct val="0"/>
              </a:spcAft>
              <a:tabLst>
                <a:tab pos="914400" algn="l"/>
              </a:tabLst>
              <a:defRPr>
                <a:solidFill>
                  <a:schemeClr val="tx1"/>
                </a:solidFill>
                <a:latin typeface="Arial" charset="0"/>
              </a:defRPr>
            </a:lvl6pPr>
            <a:lvl7pPr marL="2971800" indent="-228600" defTabSz="912813" fontAlgn="base">
              <a:spcBef>
                <a:spcPct val="0"/>
              </a:spcBef>
              <a:spcAft>
                <a:spcPct val="0"/>
              </a:spcAft>
              <a:tabLst>
                <a:tab pos="914400" algn="l"/>
              </a:tabLst>
              <a:defRPr>
                <a:solidFill>
                  <a:schemeClr val="tx1"/>
                </a:solidFill>
                <a:latin typeface="Arial" charset="0"/>
              </a:defRPr>
            </a:lvl7pPr>
            <a:lvl8pPr marL="3429000" indent="-228600" defTabSz="912813" fontAlgn="base">
              <a:spcBef>
                <a:spcPct val="0"/>
              </a:spcBef>
              <a:spcAft>
                <a:spcPct val="0"/>
              </a:spcAft>
              <a:tabLst>
                <a:tab pos="914400" algn="l"/>
              </a:tabLst>
              <a:defRPr>
                <a:solidFill>
                  <a:schemeClr val="tx1"/>
                </a:solidFill>
                <a:latin typeface="Arial" charset="0"/>
              </a:defRPr>
            </a:lvl8pPr>
            <a:lvl9pPr marL="3886200" indent="-228600" defTabSz="912813" fontAlgn="base">
              <a:spcBef>
                <a:spcPct val="0"/>
              </a:spcBef>
              <a:spcAft>
                <a:spcPct val="0"/>
              </a:spcAft>
              <a:tabLst>
                <a:tab pos="914400" algn="l"/>
              </a:tabLst>
              <a:defRPr>
                <a:solidFill>
                  <a:schemeClr val="tx1"/>
                </a:solidFill>
                <a:latin typeface="Arial" charset="0"/>
              </a:defRPr>
            </a:lvl9pPr>
          </a:lstStyle>
          <a:p>
            <a:pPr>
              <a:spcAft>
                <a:spcPts val="1200"/>
              </a:spcAft>
            </a:pPr>
            <a:r>
              <a:rPr lang="en-US" altLang="en-US" sz="3200" b="1">
                <a:solidFill>
                  <a:srgbClr val="F8F8F8"/>
                </a:solidFill>
              </a:rPr>
              <a:t>Commonwealth of Massachusetts</a:t>
            </a:r>
            <a:endParaRPr lang="en-US" altLang="en-US" sz="2800" b="1">
              <a:solidFill>
                <a:srgbClr val="F8F8F8"/>
              </a:solidFill>
            </a:endParaRPr>
          </a:p>
        </p:txBody>
      </p:sp>
      <p:sp>
        <p:nvSpPr>
          <p:cNvPr id="5" name="TextBox 11"/>
          <p:cNvSpPr txBox="1">
            <a:spLocks noChangeArrowheads="1"/>
          </p:cNvSpPr>
          <p:nvPr userDrawn="1"/>
        </p:nvSpPr>
        <p:spPr bwMode="auto">
          <a:xfrm>
            <a:off x="168275" y="1524000"/>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tabLst>
                <a:tab pos="914400" algn="l"/>
              </a:tabLst>
              <a:defRPr>
                <a:solidFill>
                  <a:schemeClr val="tx1"/>
                </a:solidFill>
                <a:latin typeface="Arial" charset="0"/>
              </a:defRPr>
            </a:lvl1pPr>
            <a:lvl2pPr marL="742950" indent="-285750" defTabSz="912813">
              <a:tabLst>
                <a:tab pos="914400" algn="l"/>
              </a:tabLst>
              <a:defRPr>
                <a:solidFill>
                  <a:schemeClr val="tx1"/>
                </a:solidFill>
                <a:latin typeface="Arial" charset="0"/>
              </a:defRPr>
            </a:lvl2pPr>
            <a:lvl3pPr marL="1143000" indent="-228600" defTabSz="912813">
              <a:tabLst>
                <a:tab pos="914400" algn="l"/>
              </a:tabLst>
              <a:defRPr>
                <a:solidFill>
                  <a:schemeClr val="tx1"/>
                </a:solidFill>
                <a:latin typeface="Arial" charset="0"/>
              </a:defRPr>
            </a:lvl3pPr>
            <a:lvl4pPr marL="1600200" indent="-228600" defTabSz="912813">
              <a:tabLst>
                <a:tab pos="914400" algn="l"/>
              </a:tabLst>
              <a:defRPr>
                <a:solidFill>
                  <a:schemeClr val="tx1"/>
                </a:solidFill>
                <a:latin typeface="Arial" charset="0"/>
              </a:defRPr>
            </a:lvl4pPr>
            <a:lvl5pPr marL="2057400" indent="-228600" defTabSz="912813">
              <a:tabLst>
                <a:tab pos="914400" algn="l"/>
              </a:tabLst>
              <a:defRPr>
                <a:solidFill>
                  <a:schemeClr val="tx1"/>
                </a:solidFill>
                <a:latin typeface="Arial" charset="0"/>
              </a:defRPr>
            </a:lvl5pPr>
            <a:lvl6pPr marL="2514600" indent="-228600" defTabSz="912813" fontAlgn="base">
              <a:spcBef>
                <a:spcPct val="0"/>
              </a:spcBef>
              <a:spcAft>
                <a:spcPct val="0"/>
              </a:spcAft>
              <a:tabLst>
                <a:tab pos="914400" algn="l"/>
              </a:tabLst>
              <a:defRPr>
                <a:solidFill>
                  <a:schemeClr val="tx1"/>
                </a:solidFill>
                <a:latin typeface="Arial" charset="0"/>
              </a:defRPr>
            </a:lvl6pPr>
            <a:lvl7pPr marL="2971800" indent="-228600" defTabSz="912813" fontAlgn="base">
              <a:spcBef>
                <a:spcPct val="0"/>
              </a:spcBef>
              <a:spcAft>
                <a:spcPct val="0"/>
              </a:spcAft>
              <a:tabLst>
                <a:tab pos="914400" algn="l"/>
              </a:tabLst>
              <a:defRPr>
                <a:solidFill>
                  <a:schemeClr val="tx1"/>
                </a:solidFill>
                <a:latin typeface="Arial" charset="0"/>
              </a:defRPr>
            </a:lvl7pPr>
            <a:lvl8pPr marL="3429000" indent="-228600" defTabSz="912813" fontAlgn="base">
              <a:spcBef>
                <a:spcPct val="0"/>
              </a:spcBef>
              <a:spcAft>
                <a:spcPct val="0"/>
              </a:spcAft>
              <a:tabLst>
                <a:tab pos="914400" algn="l"/>
              </a:tabLst>
              <a:defRPr>
                <a:solidFill>
                  <a:schemeClr val="tx1"/>
                </a:solidFill>
                <a:latin typeface="Arial" charset="0"/>
              </a:defRPr>
            </a:lvl8pPr>
            <a:lvl9pPr marL="3886200" indent="-228600" defTabSz="912813" fontAlgn="base">
              <a:spcBef>
                <a:spcPct val="0"/>
              </a:spcBef>
              <a:spcAft>
                <a:spcPct val="0"/>
              </a:spcAft>
              <a:tabLst>
                <a:tab pos="914400" algn="l"/>
              </a:tabLst>
              <a:defRPr>
                <a:solidFill>
                  <a:schemeClr val="tx1"/>
                </a:solidFill>
                <a:latin typeface="Arial" charset="0"/>
              </a:defRPr>
            </a:lvl9pPr>
          </a:lstStyle>
          <a:p>
            <a:pPr>
              <a:spcAft>
                <a:spcPts val="1200"/>
              </a:spcAft>
            </a:pPr>
            <a:r>
              <a:rPr lang="en-US" altLang="en-US">
                <a:solidFill>
                  <a:srgbClr val="F8F8F8"/>
                </a:solidFill>
                <a:cs typeface="Segoe UI" pitchFamily="34" charset="0"/>
              </a:rPr>
              <a:t>Human Resources Division</a:t>
            </a:r>
            <a:endParaRPr lang="en-US" altLang="en-US">
              <a:solidFill>
                <a:srgbClr val="000000"/>
              </a:solidFill>
            </a:endParaRPr>
          </a:p>
        </p:txBody>
      </p:sp>
      <p:sp>
        <p:nvSpPr>
          <p:cNvPr id="3200003" name="Rectangle 3"/>
          <p:cNvSpPr>
            <a:spLocks noGrp="1" noChangeArrowheads="1"/>
          </p:cNvSpPr>
          <p:nvPr>
            <p:ph type="subTitle" sz="quarter" idx="1"/>
          </p:nvPr>
        </p:nvSpPr>
        <p:spPr>
          <a:xfrm>
            <a:off x="4267200" y="3124201"/>
            <a:ext cx="4667250" cy="2139950"/>
          </a:xfrm>
          <a:prstGeom prst="rect">
            <a:avLst/>
          </a:prstGeom>
        </p:spPr>
        <p:txBody>
          <a:bodyPr lIns="91418" tIns="45709" rIns="91418" bIns="45709"/>
          <a:lstStyle>
            <a:lvl1pPr marL="0" indent="0" algn="r">
              <a:defRPr sz="2800">
                <a:solidFill>
                  <a:srgbClr val="003366"/>
                </a:solidFill>
              </a:defRPr>
            </a:lvl1pPr>
            <a:lvl2pPr lvl="1" algn="r">
              <a:defRPr sz="2000">
                <a:solidFill>
                  <a:schemeClr val="tx2"/>
                </a:solidFill>
              </a:defRPr>
            </a:lvl2pPr>
            <a:lvl3pPr lvl="2" algn="r">
              <a:defRPr sz="2000">
                <a:solidFill>
                  <a:schemeClr val="tx2"/>
                </a:solidFill>
              </a:defRPr>
            </a:lvl3pPr>
          </a:lstStyle>
          <a:p>
            <a:r>
              <a:rPr lang="en-US" smtClean="0"/>
              <a:t>Click to edit Master subtitle style</a:t>
            </a:r>
            <a:endParaRPr lang="en-US"/>
          </a:p>
        </p:txBody>
      </p:sp>
    </p:spTree>
    <p:extLst>
      <p:ext uri="{BB962C8B-B14F-4D97-AF65-F5344CB8AC3E}">
        <p14:creationId xmlns:p14="http://schemas.microsoft.com/office/powerpoint/2010/main" val="2146200489"/>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33400" y="1219200"/>
            <a:ext cx="8153400" cy="5181600"/>
          </a:xfrm>
          <a:prstGeom prst="rect">
            <a:avLst/>
          </a:prstGeom>
        </p:spPr>
        <p:txBody>
          <a:bodyPr wrap="square"/>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29336760"/>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092" indent="0">
              <a:buNone/>
              <a:defRPr sz="1800"/>
            </a:lvl2pPr>
            <a:lvl3pPr marL="914186" indent="0">
              <a:buNone/>
              <a:defRPr sz="1600"/>
            </a:lvl3pPr>
            <a:lvl4pPr marL="1371279" indent="0">
              <a:buNone/>
              <a:defRPr sz="1400"/>
            </a:lvl4pPr>
            <a:lvl5pPr marL="1828373" indent="0">
              <a:buNone/>
              <a:defRPr sz="1400"/>
            </a:lvl5pPr>
            <a:lvl6pPr marL="2285466" indent="0">
              <a:buNone/>
              <a:defRPr sz="1400"/>
            </a:lvl6pPr>
            <a:lvl7pPr marL="2742558" indent="0">
              <a:buNone/>
              <a:defRPr sz="1400"/>
            </a:lvl7pPr>
            <a:lvl8pPr marL="3199652" indent="0">
              <a:buNone/>
              <a:defRPr sz="1400"/>
            </a:lvl8pPr>
            <a:lvl9pPr marL="3656744" indent="0">
              <a:buNone/>
              <a:defRPr sz="1400"/>
            </a:lvl9pPr>
          </a:lstStyle>
          <a:p>
            <a:pPr lvl="0"/>
            <a:r>
              <a:rPr lang="en-US" smtClean="0"/>
              <a:t>Click to edit Master text styles</a:t>
            </a:r>
          </a:p>
        </p:txBody>
      </p:sp>
    </p:spTree>
    <p:extLst>
      <p:ext uri="{BB962C8B-B14F-4D97-AF65-F5344CB8AC3E}">
        <p14:creationId xmlns:p14="http://schemas.microsoft.com/office/powerpoint/2010/main" val="688514972"/>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828734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092" indent="0">
              <a:buNone/>
              <a:defRPr sz="1800"/>
            </a:lvl2pPr>
            <a:lvl3pPr marL="914186" indent="0">
              <a:buNone/>
              <a:defRPr sz="1600"/>
            </a:lvl3pPr>
            <a:lvl4pPr marL="1371279" indent="0">
              <a:buNone/>
              <a:defRPr sz="1400"/>
            </a:lvl4pPr>
            <a:lvl5pPr marL="1828373" indent="0">
              <a:buNone/>
              <a:defRPr sz="1400"/>
            </a:lvl5pPr>
            <a:lvl6pPr marL="2285466" indent="0">
              <a:buNone/>
              <a:defRPr sz="1400"/>
            </a:lvl6pPr>
            <a:lvl7pPr marL="2742558" indent="0">
              <a:buNone/>
              <a:defRPr sz="1400"/>
            </a:lvl7pPr>
            <a:lvl8pPr marL="3199652" indent="0">
              <a:buNone/>
              <a:defRPr sz="1400"/>
            </a:lvl8pPr>
            <a:lvl9pPr marL="3656744" indent="0">
              <a:buNone/>
              <a:defRPr sz="1400"/>
            </a:lvl9pPr>
          </a:lstStyle>
          <a:p>
            <a:pPr lvl="0"/>
            <a:r>
              <a:rPr lang="en-US" smtClean="0"/>
              <a:t>Click to edit Master text styles</a:t>
            </a:r>
          </a:p>
        </p:txBody>
      </p:sp>
    </p:spTree>
    <p:extLst>
      <p:ext uri="{BB962C8B-B14F-4D97-AF65-F5344CB8AC3E}">
        <p14:creationId xmlns:p14="http://schemas.microsoft.com/office/powerpoint/2010/main" val="7197513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092" indent="0">
              <a:buNone/>
              <a:defRPr sz="2000" b="1"/>
            </a:lvl2pPr>
            <a:lvl3pPr marL="914186" indent="0">
              <a:buNone/>
              <a:defRPr sz="1800" b="1"/>
            </a:lvl3pPr>
            <a:lvl4pPr marL="1371279" indent="0">
              <a:buNone/>
              <a:defRPr sz="1600" b="1"/>
            </a:lvl4pPr>
            <a:lvl5pPr marL="1828373" indent="0">
              <a:buNone/>
              <a:defRPr sz="1600" b="1"/>
            </a:lvl5pPr>
            <a:lvl6pPr marL="2285466" indent="0">
              <a:buNone/>
              <a:defRPr sz="1600" b="1"/>
            </a:lvl6pPr>
            <a:lvl7pPr marL="2742558" indent="0">
              <a:buNone/>
              <a:defRPr sz="1600" b="1"/>
            </a:lvl7pPr>
            <a:lvl8pPr marL="3199652" indent="0">
              <a:buNone/>
              <a:defRPr sz="1600" b="1"/>
            </a:lvl8pPr>
            <a:lvl9pPr marL="365674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a:prstGeom prst="rect">
            <a:avLst/>
          </a:prstGeom>
        </p:spPr>
        <p:txBody>
          <a:bodyPr anchor="b"/>
          <a:lstStyle>
            <a:lvl1pPr marL="0" indent="0">
              <a:buNone/>
              <a:defRPr sz="2400" b="1"/>
            </a:lvl1pPr>
            <a:lvl2pPr marL="457092" indent="0">
              <a:buNone/>
              <a:defRPr sz="2000" b="1"/>
            </a:lvl2pPr>
            <a:lvl3pPr marL="914186" indent="0">
              <a:buNone/>
              <a:defRPr sz="1800" b="1"/>
            </a:lvl3pPr>
            <a:lvl4pPr marL="1371279" indent="0">
              <a:buNone/>
              <a:defRPr sz="1600" b="1"/>
            </a:lvl4pPr>
            <a:lvl5pPr marL="1828373" indent="0">
              <a:buNone/>
              <a:defRPr sz="1600" b="1"/>
            </a:lvl5pPr>
            <a:lvl6pPr marL="2285466" indent="0">
              <a:buNone/>
              <a:defRPr sz="1600" b="1"/>
            </a:lvl6pPr>
            <a:lvl7pPr marL="2742558" indent="0">
              <a:buNone/>
              <a:defRPr sz="1600" b="1"/>
            </a:lvl7pPr>
            <a:lvl8pPr marL="3199652" indent="0">
              <a:buNone/>
              <a:defRPr sz="1600" b="1"/>
            </a:lvl8pPr>
            <a:lvl9pPr marL="365674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948610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354825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399349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0"/>
            <a:ext cx="3008313" cy="4691063"/>
          </a:xfrm>
          <a:prstGeom prst="rect">
            <a:avLst/>
          </a:prstGeom>
        </p:spPr>
        <p:txBody>
          <a:bodyPr/>
          <a:lstStyle>
            <a:lvl1pPr marL="0" indent="0">
              <a:buNone/>
              <a:defRPr sz="1400"/>
            </a:lvl1pPr>
            <a:lvl2pPr marL="457092" indent="0">
              <a:buNone/>
              <a:defRPr sz="1200"/>
            </a:lvl2pPr>
            <a:lvl3pPr marL="914186" indent="0">
              <a:buNone/>
              <a:defRPr sz="1000"/>
            </a:lvl3pPr>
            <a:lvl4pPr marL="1371279" indent="0">
              <a:buNone/>
              <a:defRPr sz="900"/>
            </a:lvl4pPr>
            <a:lvl5pPr marL="1828373" indent="0">
              <a:buNone/>
              <a:defRPr sz="900"/>
            </a:lvl5pPr>
            <a:lvl6pPr marL="2285466" indent="0">
              <a:buNone/>
              <a:defRPr sz="900"/>
            </a:lvl6pPr>
            <a:lvl7pPr marL="2742558" indent="0">
              <a:buNone/>
              <a:defRPr sz="900"/>
            </a:lvl7pPr>
            <a:lvl8pPr marL="3199652" indent="0">
              <a:buNone/>
              <a:defRPr sz="900"/>
            </a:lvl8pPr>
            <a:lvl9pPr marL="3656744" indent="0">
              <a:buNone/>
              <a:defRPr sz="900"/>
            </a:lvl9pPr>
          </a:lstStyle>
          <a:p>
            <a:pPr lvl="0"/>
            <a:r>
              <a:rPr lang="en-US" smtClean="0"/>
              <a:t>Click to edit Master text styles</a:t>
            </a:r>
          </a:p>
        </p:txBody>
      </p:sp>
    </p:spTree>
    <p:extLst>
      <p:ext uri="{BB962C8B-B14F-4D97-AF65-F5344CB8AC3E}">
        <p14:creationId xmlns:p14="http://schemas.microsoft.com/office/powerpoint/2010/main" val="1845645887"/>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092" indent="0">
              <a:buNone/>
              <a:defRPr sz="2800"/>
            </a:lvl2pPr>
            <a:lvl3pPr marL="914186" indent="0">
              <a:buNone/>
              <a:defRPr sz="2400"/>
            </a:lvl3pPr>
            <a:lvl4pPr marL="1371279" indent="0">
              <a:buNone/>
              <a:defRPr sz="2000"/>
            </a:lvl4pPr>
            <a:lvl5pPr marL="1828373" indent="0">
              <a:buNone/>
              <a:defRPr sz="2000"/>
            </a:lvl5pPr>
            <a:lvl6pPr marL="2285466" indent="0">
              <a:buNone/>
              <a:defRPr sz="2000"/>
            </a:lvl6pPr>
            <a:lvl7pPr marL="2742558" indent="0">
              <a:buNone/>
              <a:defRPr sz="2000"/>
            </a:lvl7pPr>
            <a:lvl8pPr marL="3199652" indent="0">
              <a:buNone/>
              <a:defRPr sz="2000"/>
            </a:lvl8pPr>
            <a:lvl9pPr marL="3656744"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092" indent="0">
              <a:buNone/>
              <a:defRPr sz="1200"/>
            </a:lvl2pPr>
            <a:lvl3pPr marL="914186" indent="0">
              <a:buNone/>
              <a:defRPr sz="1000"/>
            </a:lvl3pPr>
            <a:lvl4pPr marL="1371279" indent="0">
              <a:buNone/>
              <a:defRPr sz="900"/>
            </a:lvl4pPr>
            <a:lvl5pPr marL="1828373" indent="0">
              <a:buNone/>
              <a:defRPr sz="900"/>
            </a:lvl5pPr>
            <a:lvl6pPr marL="2285466" indent="0">
              <a:buNone/>
              <a:defRPr sz="900"/>
            </a:lvl6pPr>
            <a:lvl7pPr marL="2742558" indent="0">
              <a:buNone/>
              <a:defRPr sz="900"/>
            </a:lvl7pPr>
            <a:lvl8pPr marL="3199652" indent="0">
              <a:buNone/>
              <a:defRPr sz="900"/>
            </a:lvl8pPr>
            <a:lvl9pPr marL="3656744" indent="0">
              <a:buNone/>
              <a:defRPr sz="900"/>
            </a:lvl9pPr>
          </a:lstStyle>
          <a:p>
            <a:pPr lvl="0"/>
            <a:r>
              <a:rPr lang="en-US" smtClean="0"/>
              <a:t>Click to edit Master text styles</a:t>
            </a:r>
          </a:p>
        </p:txBody>
      </p:sp>
    </p:spTree>
    <p:extLst>
      <p:ext uri="{BB962C8B-B14F-4D97-AF65-F5344CB8AC3E}">
        <p14:creationId xmlns:p14="http://schemas.microsoft.com/office/powerpoint/2010/main" val="508421653"/>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219200"/>
            <a:ext cx="8153400" cy="5181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8596872"/>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109538"/>
            <a:ext cx="2038350" cy="62912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09538"/>
            <a:ext cx="5962650" cy="629126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59838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40005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000500" cy="51816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149146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a:prstGeom prst="rect">
            <a:avLst/>
          </a:prstGeom>
        </p:spPr>
        <p:txBody>
          <a:bodyPr anchor="b"/>
          <a:lstStyle>
            <a:lvl1pPr marL="0" indent="0">
              <a:buNone/>
              <a:defRPr sz="2400" b="1"/>
            </a:lvl1pPr>
            <a:lvl2pPr marL="457092" indent="0">
              <a:buNone/>
              <a:defRPr sz="2000" b="1"/>
            </a:lvl2pPr>
            <a:lvl3pPr marL="914186" indent="0">
              <a:buNone/>
              <a:defRPr sz="1800" b="1"/>
            </a:lvl3pPr>
            <a:lvl4pPr marL="1371279" indent="0">
              <a:buNone/>
              <a:defRPr sz="1600" b="1"/>
            </a:lvl4pPr>
            <a:lvl5pPr marL="1828373" indent="0">
              <a:buNone/>
              <a:defRPr sz="1600" b="1"/>
            </a:lvl5pPr>
            <a:lvl6pPr marL="2285466" indent="0">
              <a:buNone/>
              <a:defRPr sz="1600" b="1"/>
            </a:lvl6pPr>
            <a:lvl7pPr marL="2742558" indent="0">
              <a:buNone/>
              <a:defRPr sz="1600" b="1"/>
            </a:lvl7pPr>
            <a:lvl8pPr marL="3199652" indent="0">
              <a:buNone/>
              <a:defRPr sz="1600" b="1"/>
            </a:lvl8pPr>
            <a:lvl9pPr marL="365674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a:prstGeom prst="rect">
            <a:avLst/>
          </a:prstGeom>
        </p:spPr>
        <p:txBody>
          <a:bodyPr anchor="b"/>
          <a:lstStyle>
            <a:lvl1pPr marL="0" indent="0">
              <a:buNone/>
              <a:defRPr sz="2400" b="1"/>
            </a:lvl1pPr>
            <a:lvl2pPr marL="457092" indent="0">
              <a:buNone/>
              <a:defRPr sz="2000" b="1"/>
            </a:lvl2pPr>
            <a:lvl3pPr marL="914186" indent="0">
              <a:buNone/>
              <a:defRPr sz="1800" b="1"/>
            </a:lvl3pPr>
            <a:lvl4pPr marL="1371279" indent="0">
              <a:buNone/>
              <a:defRPr sz="1600" b="1"/>
            </a:lvl4pPr>
            <a:lvl5pPr marL="1828373" indent="0">
              <a:buNone/>
              <a:defRPr sz="1600" b="1"/>
            </a:lvl5pPr>
            <a:lvl6pPr marL="2285466" indent="0">
              <a:buNone/>
              <a:defRPr sz="1600" b="1"/>
            </a:lvl6pPr>
            <a:lvl7pPr marL="2742558" indent="0">
              <a:buNone/>
              <a:defRPr sz="1600" b="1"/>
            </a:lvl7pPr>
            <a:lvl8pPr marL="3199652" indent="0">
              <a:buNone/>
              <a:defRPr sz="1600" b="1"/>
            </a:lvl8pPr>
            <a:lvl9pPr marL="365674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274973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7169451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929389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0"/>
            <a:ext cx="3008313" cy="4691063"/>
          </a:xfrm>
          <a:prstGeom prst="rect">
            <a:avLst/>
          </a:prstGeom>
        </p:spPr>
        <p:txBody>
          <a:bodyPr/>
          <a:lstStyle>
            <a:lvl1pPr marL="0" indent="0">
              <a:buNone/>
              <a:defRPr sz="1400"/>
            </a:lvl1pPr>
            <a:lvl2pPr marL="457092" indent="0">
              <a:buNone/>
              <a:defRPr sz="1200"/>
            </a:lvl2pPr>
            <a:lvl3pPr marL="914186" indent="0">
              <a:buNone/>
              <a:defRPr sz="1000"/>
            </a:lvl3pPr>
            <a:lvl4pPr marL="1371279" indent="0">
              <a:buNone/>
              <a:defRPr sz="900"/>
            </a:lvl4pPr>
            <a:lvl5pPr marL="1828373" indent="0">
              <a:buNone/>
              <a:defRPr sz="900"/>
            </a:lvl5pPr>
            <a:lvl6pPr marL="2285466" indent="0">
              <a:buNone/>
              <a:defRPr sz="900"/>
            </a:lvl6pPr>
            <a:lvl7pPr marL="2742558" indent="0">
              <a:buNone/>
              <a:defRPr sz="900"/>
            </a:lvl7pPr>
            <a:lvl8pPr marL="3199652" indent="0">
              <a:buNone/>
              <a:defRPr sz="900"/>
            </a:lvl8pPr>
            <a:lvl9pPr marL="3656744" indent="0">
              <a:buNone/>
              <a:defRPr sz="900"/>
            </a:lvl9pPr>
          </a:lstStyle>
          <a:p>
            <a:pPr lvl="0"/>
            <a:r>
              <a:rPr lang="en-US" smtClean="0"/>
              <a:t>Click to edit Master text styles</a:t>
            </a:r>
          </a:p>
        </p:txBody>
      </p:sp>
    </p:spTree>
    <p:extLst>
      <p:ext uri="{BB962C8B-B14F-4D97-AF65-F5344CB8AC3E}">
        <p14:creationId xmlns:p14="http://schemas.microsoft.com/office/powerpoint/2010/main" val="224862027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092" indent="0">
              <a:buNone/>
              <a:defRPr sz="2800"/>
            </a:lvl2pPr>
            <a:lvl3pPr marL="914186" indent="0">
              <a:buNone/>
              <a:defRPr sz="2400"/>
            </a:lvl3pPr>
            <a:lvl4pPr marL="1371279" indent="0">
              <a:buNone/>
              <a:defRPr sz="2000"/>
            </a:lvl4pPr>
            <a:lvl5pPr marL="1828373" indent="0">
              <a:buNone/>
              <a:defRPr sz="2000"/>
            </a:lvl5pPr>
            <a:lvl6pPr marL="2285466" indent="0">
              <a:buNone/>
              <a:defRPr sz="2000"/>
            </a:lvl6pPr>
            <a:lvl7pPr marL="2742558" indent="0">
              <a:buNone/>
              <a:defRPr sz="2000"/>
            </a:lvl7pPr>
            <a:lvl8pPr marL="3199652" indent="0">
              <a:buNone/>
              <a:defRPr sz="2000"/>
            </a:lvl8pPr>
            <a:lvl9pPr marL="3656744"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092" indent="0">
              <a:buNone/>
              <a:defRPr sz="1200"/>
            </a:lvl2pPr>
            <a:lvl3pPr marL="914186" indent="0">
              <a:buNone/>
              <a:defRPr sz="1000"/>
            </a:lvl3pPr>
            <a:lvl4pPr marL="1371279" indent="0">
              <a:buNone/>
              <a:defRPr sz="900"/>
            </a:lvl4pPr>
            <a:lvl5pPr marL="1828373" indent="0">
              <a:buNone/>
              <a:defRPr sz="900"/>
            </a:lvl5pPr>
            <a:lvl6pPr marL="2285466" indent="0">
              <a:buNone/>
              <a:defRPr sz="900"/>
            </a:lvl6pPr>
            <a:lvl7pPr marL="2742558" indent="0">
              <a:buNone/>
              <a:defRPr sz="900"/>
            </a:lvl7pPr>
            <a:lvl8pPr marL="3199652" indent="0">
              <a:buNone/>
              <a:defRPr sz="900"/>
            </a:lvl8pPr>
            <a:lvl9pPr marL="3656744" indent="0">
              <a:buNone/>
              <a:defRPr sz="900"/>
            </a:lvl9pPr>
          </a:lstStyle>
          <a:p>
            <a:pPr lvl="0"/>
            <a:r>
              <a:rPr lang="en-US" smtClean="0"/>
              <a:t>Click to edit Master text styles</a:t>
            </a:r>
          </a:p>
        </p:txBody>
      </p:sp>
    </p:spTree>
    <p:extLst>
      <p:ext uri="{BB962C8B-B14F-4D97-AF65-F5344CB8AC3E}">
        <p14:creationId xmlns:p14="http://schemas.microsoft.com/office/powerpoint/2010/main" val="2318837003"/>
      </p:ext>
    </p:extLst>
  </p:cSld>
  <p:clrMapOvr>
    <a:masterClrMapping/>
  </p:clrMapOvr>
  <p:transition/>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tags" Target="../tags/tag1.xml"/>
  <Relationship Id="rId14" Type="http://schemas.openxmlformats.org/officeDocument/2006/relationships/tags" Target="../tags/tag2.xml"/>
  <Relationship Id="rId15" Type="http://schemas.openxmlformats.org/officeDocument/2006/relationships/tags" Target="../tags/tag3.xml"/>
  <Relationship Id="rId16" Type="http://schemas.openxmlformats.org/officeDocument/2006/relationships/image" Target="../media/image1.jpeg"/>
  <Relationship Id="rId17" Type="http://schemas.openxmlformats.org/officeDocument/2006/relationships/image" Target="../media/image2.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slideLayout" Target="../slideLayouts/slideLayout23.xml"/>
  <Relationship Id="rId13" Type="http://schemas.openxmlformats.org/officeDocument/2006/relationships/slideLayout" Target="../slideLayouts/slideLayout24.xml"/>
  <Relationship Id="rId14" Type="http://schemas.openxmlformats.org/officeDocument/2006/relationships/slideLayout" Target="../slideLayouts/slideLayout25.xml"/>
  <Relationship Id="rId15" Type="http://schemas.openxmlformats.org/officeDocument/2006/relationships/theme" Target="../theme/theme2.xml"/>
  <Relationship Id="rId16" Type="http://schemas.openxmlformats.org/officeDocument/2006/relationships/image" Target="../media/image1.jpeg"/>
  <Relationship Id="rId17" Type="http://schemas.openxmlformats.org/officeDocument/2006/relationships/image" Target="../media/image2.png"/>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26.xml"/>
  <Relationship Id="rId10" Type="http://schemas.openxmlformats.org/officeDocument/2006/relationships/slideLayout" Target="../slideLayouts/slideLayout35.xml"/>
  <Relationship Id="rId11" Type="http://schemas.openxmlformats.org/officeDocument/2006/relationships/slideLayout" Target="../slideLayouts/slideLayout36.xml"/>
  <Relationship Id="rId12" Type="http://schemas.openxmlformats.org/officeDocument/2006/relationships/theme" Target="../theme/theme3.xml"/>
  <Relationship Id="rId13" Type="http://schemas.openxmlformats.org/officeDocument/2006/relationships/tags" Target="../tags/tag4.xml"/>
  <Relationship Id="rId14" Type="http://schemas.openxmlformats.org/officeDocument/2006/relationships/tags" Target="../tags/tag5.xml"/>
  <Relationship Id="rId15" Type="http://schemas.openxmlformats.org/officeDocument/2006/relationships/tags" Target="../tags/tag6.xml"/>
  <Relationship Id="rId16" Type="http://schemas.openxmlformats.org/officeDocument/2006/relationships/image" Target="../media/image1.jpeg"/>
  <Relationship Id="rId17" Type="http://schemas.openxmlformats.org/officeDocument/2006/relationships/image" Target="../media/image2.png"/>
  <Relationship Id="rId2" Type="http://schemas.openxmlformats.org/officeDocument/2006/relationships/slideLayout" Target="../slideLayouts/slideLayout27.xml"/>
  <Relationship Id="rId3" Type="http://schemas.openxmlformats.org/officeDocument/2006/relationships/slideLayout" Target="../slideLayouts/slideLayout28.xml"/>
  <Relationship Id="rId4" Type="http://schemas.openxmlformats.org/officeDocument/2006/relationships/slideLayout" Target="../slideLayouts/slideLayout29.xml"/>
  <Relationship Id="rId5" Type="http://schemas.openxmlformats.org/officeDocument/2006/relationships/slideLayout" Target="../slideLayouts/slideLayout30.xml"/>
  <Relationship Id="rId6" Type="http://schemas.openxmlformats.org/officeDocument/2006/relationships/slideLayout" Target="../slideLayouts/slideLayout31.xml"/>
  <Relationship Id="rId7" Type="http://schemas.openxmlformats.org/officeDocument/2006/relationships/slideLayout" Target="../slideLayouts/slideLayout32.xml"/>
  <Relationship Id="rId8" Type="http://schemas.openxmlformats.org/officeDocument/2006/relationships/slideLayout" Target="../slideLayouts/slideLayout33.xml"/>
  <Relationship Id="rId9" Type="http://schemas.openxmlformats.org/officeDocument/2006/relationships/slideLayout" Target="../slideLayouts/slideLayout34.xml"/>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16">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white">
          <a:xfrm>
            <a:off x="836613" y="109538"/>
            <a:ext cx="55641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18" tIns="45709" rIns="91418" bIns="45709" numCol="1" anchor="b" anchorCtr="0" compatLnSpc="1">
            <a:prstTxWarp prst="textNoShape">
              <a:avLst/>
            </a:prstTxWarp>
          </a:bodyPr>
          <a:lstStyle/>
          <a:p>
            <a:pPr lvl="0"/>
            <a:r>
              <a:rPr lang="en-US" altLang="en-US" smtClean="0"/>
              <a:t>Click to edit Master title style</a:t>
            </a:r>
          </a:p>
        </p:txBody>
      </p:sp>
      <p:sp>
        <p:nvSpPr>
          <p:cNvPr id="1028" name="Line 5"/>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09" tIns="45709" rIns="45709" bIns="45709" anchor="ctr"/>
          <a:lstStyle/>
          <a:p>
            <a:endParaRPr lang="en-US"/>
          </a:p>
        </p:txBody>
      </p:sp>
      <p:pic>
        <p:nvPicPr>
          <p:cNvPr id="1029" name="Picture 6" descr="best ver2b seal"/>
          <p:cNvPicPr>
            <a:picLocks noChangeAspect="1" noChangeArrowheads="1"/>
          </p:cNvPicPr>
          <p:nvPr/>
        </p:nvPicPr>
        <p:blipFill>
          <a:blip r:embed="rId17"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11113" y="30163"/>
            <a:ext cx="64928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 Box 9"/>
          <p:cNvSpPr txBox="1">
            <a:spLocks noChangeArrowheads="1"/>
          </p:cNvSpPr>
          <p:nvPr/>
        </p:nvSpPr>
        <p:spPr bwMode="auto">
          <a:xfrm>
            <a:off x="8861425" y="6613525"/>
            <a:ext cx="3413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09" tIns="45709" rIns="45709" bIns="45709">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spcBef>
                <a:spcPct val="50000"/>
              </a:spcBef>
            </a:pPr>
            <a:fld id="{072754BA-6B78-4532-B0AA-08638259B90E}" type="slidenum">
              <a:rPr lang="en-US" altLang="en-US" sz="1000">
                <a:solidFill>
                  <a:srgbClr val="484FAA"/>
                </a:solidFill>
              </a:rPr>
              <a:pPr>
                <a:spcBef>
                  <a:spcPct val="50000"/>
                </a:spcBef>
              </a:pPr>
              <a:t>‹#›</a:t>
            </a:fld>
            <a:endParaRPr lang="en-US" altLang="en-US" sz="1000">
              <a:solidFill>
                <a:srgbClr val="484FAA"/>
              </a:solidFill>
            </a:endParaRPr>
          </a:p>
        </p:txBody>
      </p:sp>
      <p:sp>
        <p:nvSpPr>
          <p:cNvPr id="1031" name="AcnBodyText_ID_1031"/>
          <p:cNvSpPr>
            <a:spLocks noGrp="1" noChangeArrowheads="1"/>
          </p:cNvSpPr>
          <p:nvPr>
            <p:ph type="body" idx="1"/>
            <p:custDataLst>
              <p:tags r:id="rId13"/>
            </p:custDataLst>
          </p:nvPr>
        </p:nvSpPr>
        <p:spPr bwMode="gray">
          <a:xfrm>
            <a:off x="836613" y="2200275"/>
            <a:ext cx="5564187"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2" name="AcnSubjectTitle_ID_1032" hidden="1"/>
          <p:cNvSpPr txBox="1">
            <a:spLocks noChangeArrowheads="1"/>
          </p:cNvSpPr>
          <p:nvPr>
            <p:custDataLst>
              <p:tags r:id="rId14"/>
            </p:custDataLst>
          </p:nvPr>
        </p:nvSpPr>
        <p:spPr bwMode="gray">
          <a:xfrm>
            <a:off x="836613" y="1420813"/>
            <a:ext cx="6985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buClr>
                <a:srgbClr val="000000"/>
              </a:buClr>
              <a:buSzPct val="100000"/>
              <a:buFont typeface="Wingdings" pitchFamily="2" charset="2"/>
              <a:buNone/>
            </a:pPr>
            <a:r>
              <a:rPr lang="en-US" altLang="en-US" b="1">
                <a:solidFill>
                  <a:srgbClr val="000000"/>
                </a:solidFill>
              </a:rPr>
              <a:t>Subject Title</a:t>
            </a:r>
          </a:p>
        </p:txBody>
      </p:sp>
      <p:sp>
        <p:nvSpPr>
          <p:cNvPr id="1033" name="AcnFootnote_ID_1033" hidden="1"/>
          <p:cNvSpPr txBox="1">
            <a:spLocks noChangeArrowheads="1"/>
          </p:cNvSpPr>
          <p:nvPr>
            <p:custDataLst>
              <p:tags r:id="rId15"/>
            </p:custDataLst>
          </p:nvPr>
        </p:nvSpPr>
        <p:spPr bwMode="gray">
          <a:xfrm>
            <a:off x="836613" y="6251575"/>
            <a:ext cx="5564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spAutoFit/>
          </a:bodyPr>
          <a:lstStyle>
            <a:lvl1pPr marL="536575" indent="-536575"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buClr>
                <a:srgbClr val="000000"/>
              </a:buClr>
              <a:buSzPct val="100000"/>
              <a:buFont typeface="Wingdings" pitchFamily="2" charset="2"/>
              <a:buNone/>
            </a:pPr>
            <a:r>
              <a:rPr lang="en-US" altLang="en-US" sz="1000">
                <a:solidFill>
                  <a:srgbClr val="000000"/>
                </a:solidFill>
              </a:rPr>
              <a:t>*	Footnote</a:t>
            </a:r>
          </a:p>
          <a:p>
            <a:pPr>
              <a:spcBef>
                <a:spcPct val="20000"/>
              </a:spcBef>
              <a:buClr>
                <a:srgbClr val="000000"/>
              </a:buClr>
              <a:buSzPct val="100000"/>
              <a:buFont typeface="Wingdings" pitchFamily="2" charset="2"/>
              <a:buNone/>
            </a:pPr>
            <a:r>
              <a:rPr lang="en-US" altLang="en-US" sz="1000">
                <a:solidFill>
                  <a:srgbClr val="000000"/>
                </a:solidFill>
              </a:rPr>
              <a:t>Source:	Source</a:t>
            </a:r>
          </a:p>
        </p:txBody>
      </p:sp>
    </p:spTree>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transition spd="med">
    <p:fade/>
  </p:transition>
  <p:timing>
    <p:tnLst>
      <p:par>
        <p:cTn id="1" dur="indefinite" restart="never" nodeType="tmRoot"/>
      </p:par>
    </p:tnLst>
  </p:timing>
  <p:hf hdr="0" ftr="0" dt="0"/>
  <p:txStyles>
    <p:titleStyle>
      <a:lvl1pPr algn="l" rtl="0" fontAlgn="base">
        <a:spcBef>
          <a:spcPct val="20000"/>
        </a:spcBef>
        <a:spcAft>
          <a:spcPct val="0"/>
        </a:spcAft>
        <a:tabLst>
          <a:tab pos="914400" algn="l"/>
        </a:tabLst>
        <a:defRPr sz="2400" b="1">
          <a:solidFill>
            <a:schemeClr val="accent1"/>
          </a:solidFill>
          <a:latin typeface="+mj-lt"/>
          <a:ea typeface="+mj-ea"/>
          <a:cs typeface="+mj-cs"/>
        </a:defRPr>
      </a:lvl1pPr>
      <a:lvl2pPr algn="l" rtl="0" fontAlgn="base">
        <a:spcBef>
          <a:spcPct val="20000"/>
        </a:spcBef>
        <a:spcAft>
          <a:spcPct val="0"/>
        </a:spcAft>
        <a:tabLst>
          <a:tab pos="914400" algn="l"/>
        </a:tabLst>
        <a:defRPr sz="2400" b="1">
          <a:solidFill>
            <a:schemeClr val="accent1"/>
          </a:solidFill>
          <a:latin typeface="Arial" charset="0"/>
        </a:defRPr>
      </a:lvl2pPr>
      <a:lvl3pPr algn="l" rtl="0" fontAlgn="base">
        <a:spcBef>
          <a:spcPct val="20000"/>
        </a:spcBef>
        <a:spcAft>
          <a:spcPct val="0"/>
        </a:spcAft>
        <a:tabLst>
          <a:tab pos="914400" algn="l"/>
        </a:tabLst>
        <a:defRPr sz="2400" b="1">
          <a:solidFill>
            <a:schemeClr val="accent1"/>
          </a:solidFill>
          <a:latin typeface="Arial" charset="0"/>
        </a:defRPr>
      </a:lvl3pPr>
      <a:lvl4pPr algn="l" rtl="0" fontAlgn="base">
        <a:spcBef>
          <a:spcPct val="20000"/>
        </a:spcBef>
        <a:spcAft>
          <a:spcPct val="0"/>
        </a:spcAft>
        <a:tabLst>
          <a:tab pos="914400" algn="l"/>
        </a:tabLst>
        <a:defRPr sz="2400" b="1">
          <a:solidFill>
            <a:schemeClr val="accent1"/>
          </a:solidFill>
          <a:latin typeface="Arial" charset="0"/>
        </a:defRPr>
      </a:lvl4pPr>
      <a:lvl5pPr algn="l" rtl="0" fontAlgn="base">
        <a:spcBef>
          <a:spcPct val="20000"/>
        </a:spcBef>
        <a:spcAft>
          <a:spcPct val="0"/>
        </a:spcAft>
        <a:tabLst>
          <a:tab pos="914400" algn="l"/>
        </a:tabLst>
        <a:defRPr sz="2400" b="1">
          <a:solidFill>
            <a:schemeClr val="accent1"/>
          </a:solidFill>
          <a:latin typeface="Arial" charset="0"/>
        </a:defRPr>
      </a:lvl5pPr>
      <a:lvl6pPr marL="457092" algn="l" rtl="0" eaLnBrk="1" fontAlgn="base" hangingPunct="1">
        <a:spcBef>
          <a:spcPct val="20000"/>
        </a:spcBef>
        <a:spcAft>
          <a:spcPct val="0"/>
        </a:spcAft>
        <a:tabLst>
          <a:tab pos="915774" algn="l"/>
        </a:tabLst>
        <a:defRPr sz="2400" b="1">
          <a:solidFill>
            <a:schemeClr val="accent1"/>
          </a:solidFill>
          <a:latin typeface="Arial" charset="0"/>
        </a:defRPr>
      </a:lvl6pPr>
      <a:lvl7pPr marL="914186" algn="l" rtl="0" eaLnBrk="1" fontAlgn="base" hangingPunct="1">
        <a:spcBef>
          <a:spcPct val="20000"/>
        </a:spcBef>
        <a:spcAft>
          <a:spcPct val="0"/>
        </a:spcAft>
        <a:tabLst>
          <a:tab pos="915774" algn="l"/>
        </a:tabLst>
        <a:defRPr sz="2400" b="1">
          <a:solidFill>
            <a:schemeClr val="accent1"/>
          </a:solidFill>
          <a:latin typeface="Arial" charset="0"/>
        </a:defRPr>
      </a:lvl7pPr>
      <a:lvl8pPr marL="1371279" algn="l" rtl="0" eaLnBrk="1" fontAlgn="base" hangingPunct="1">
        <a:spcBef>
          <a:spcPct val="20000"/>
        </a:spcBef>
        <a:spcAft>
          <a:spcPct val="0"/>
        </a:spcAft>
        <a:tabLst>
          <a:tab pos="915774" algn="l"/>
        </a:tabLst>
        <a:defRPr sz="2400" b="1">
          <a:solidFill>
            <a:schemeClr val="accent1"/>
          </a:solidFill>
          <a:latin typeface="Arial" charset="0"/>
        </a:defRPr>
      </a:lvl8pPr>
      <a:lvl9pPr marL="1828373" algn="l" rtl="0" eaLnBrk="1" fontAlgn="base" hangingPunct="1">
        <a:spcBef>
          <a:spcPct val="20000"/>
        </a:spcBef>
        <a:spcAft>
          <a:spcPct val="0"/>
        </a:spcAft>
        <a:tabLst>
          <a:tab pos="915774" algn="l"/>
        </a:tabLst>
        <a:defRPr sz="2400" b="1">
          <a:solidFill>
            <a:schemeClr val="accent1"/>
          </a:solidFill>
          <a:latin typeface="Arial" charset="0"/>
        </a:defRPr>
      </a:lvl9pPr>
    </p:titleStyle>
    <p:bodyStyle>
      <a:lvl1pPr marL="341313" indent="-341313" algn="l" rtl="0" fontAlgn="base">
        <a:spcBef>
          <a:spcPct val="20000"/>
        </a:spcBef>
        <a:spcAft>
          <a:spcPct val="0"/>
        </a:spcAft>
        <a:buClr>
          <a:schemeClr val="tx1"/>
        </a:buClr>
        <a:buSzPct val="100000"/>
        <a:buFont typeface="Wingdings" pitchFamily="2" charset="2"/>
        <a:defRPr sz="1400">
          <a:solidFill>
            <a:schemeClr val="tx1"/>
          </a:solidFill>
          <a:latin typeface="+mn-lt"/>
          <a:ea typeface="+mn-ea"/>
          <a:cs typeface="+mn-cs"/>
        </a:defRPr>
      </a:lvl1pPr>
      <a:lvl2pPr marL="176213" indent="-174625" algn="l" rtl="0" fontAlgn="base">
        <a:spcBef>
          <a:spcPct val="20000"/>
        </a:spcBef>
        <a:spcAft>
          <a:spcPct val="0"/>
        </a:spcAft>
        <a:buClr>
          <a:schemeClr val="tx1"/>
        </a:buClr>
        <a:buSzPct val="100000"/>
        <a:buFont typeface="Wingdings" pitchFamily="2" charset="2"/>
        <a:buChar char="§"/>
        <a:defRPr sz="1400">
          <a:solidFill>
            <a:schemeClr val="tx1"/>
          </a:solidFill>
          <a:latin typeface="+mn-lt"/>
        </a:defRPr>
      </a:lvl2pPr>
      <a:lvl3pPr marL="341313" indent="-161925" algn="l" rtl="0" fontAlgn="base">
        <a:spcBef>
          <a:spcPct val="20000"/>
        </a:spcBef>
        <a:spcAft>
          <a:spcPct val="0"/>
        </a:spcAft>
        <a:buClr>
          <a:schemeClr val="tx1"/>
        </a:buClr>
        <a:buSzPct val="100000"/>
        <a:buFont typeface="Arial" charset="0"/>
        <a:buChar char="–"/>
        <a:defRPr sz="1400">
          <a:solidFill>
            <a:schemeClr val="tx1"/>
          </a:solidFill>
          <a:latin typeface="+mn-lt"/>
        </a:defRPr>
      </a:lvl3pPr>
      <a:lvl4pPr marL="531813" indent="-187325" algn="l" rtl="0" fontAlgn="base">
        <a:spcBef>
          <a:spcPct val="20000"/>
        </a:spcBef>
        <a:spcAft>
          <a:spcPct val="0"/>
        </a:spcAft>
        <a:buClr>
          <a:schemeClr val="tx1"/>
        </a:buClr>
        <a:buSzPct val="100000"/>
        <a:buFont typeface="Arial" charset="0"/>
        <a:buChar char="•"/>
        <a:defRPr sz="1400">
          <a:solidFill>
            <a:schemeClr val="tx1"/>
          </a:solidFill>
          <a:latin typeface="+mn-lt"/>
        </a:defRPr>
      </a:lvl4pPr>
      <a:lvl5pPr marL="709613" indent="-174625" algn="l" rtl="0" fontAlgn="base">
        <a:spcBef>
          <a:spcPct val="20000"/>
        </a:spcBef>
        <a:spcAft>
          <a:spcPct val="0"/>
        </a:spcAft>
        <a:buClr>
          <a:schemeClr val="tx1"/>
        </a:buClr>
        <a:buSzPct val="100000"/>
        <a:buFont typeface="Arial" charset="0"/>
        <a:buChar char="-"/>
        <a:defRPr sz="1400">
          <a:solidFill>
            <a:schemeClr val="tx1"/>
          </a:solidFill>
          <a:latin typeface="+mn-lt"/>
        </a:defRPr>
      </a:lvl5pPr>
      <a:lvl6pPr marL="1790282"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6pPr>
      <a:lvl7pPr marL="2247374"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7pPr>
      <a:lvl8pPr marL="2704467"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8pPr>
      <a:lvl9pPr marL="3161562"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186" rtl="0" eaLnBrk="1" latinLnBrk="0" hangingPunct="1">
        <a:defRPr sz="1800" kern="1200">
          <a:solidFill>
            <a:schemeClr val="tx1"/>
          </a:solidFill>
          <a:latin typeface="+mn-lt"/>
          <a:ea typeface="+mn-ea"/>
          <a:cs typeface="+mn-cs"/>
        </a:defRPr>
      </a:lvl1pPr>
      <a:lvl2pPr marL="457092" algn="l" defTabSz="914186" rtl="0" eaLnBrk="1" latinLnBrk="0" hangingPunct="1">
        <a:defRPr sz="1800" kern="1200">
          <a:solidFill>
            <a:schemeClr val="tx1"/>
          </a:solidFill>
          <a:latin typeface="+mn-lt"/>
          <a:ea typeface="+mn-ea"/>
          <a:cs typeface="+mn-cs"/>
        </a:defRPr>
      </a:lvl2pPr>
      <a:lvl3pPr marL="914186" algn="l" defTabSz="914186" rtl="0" eaLnBrk="1" latinLnBrk="0" hangingPunct="1">
        <a:defRPr sz="1800" kern="1200">
          <a:solidFill>
            <a:schemeClr val="tx1"/>
          </a:solidFill>
          <a:latin typeface="+mn-lt"/>
          <a:ea typeface="+mn-ea"/>
          <a:cs typeface="+mn-cs"/>
        </a:defRPr>
      </a:lvl3pPr>
      <a:lvl4pPr marL="1371279" algn="l" defTabSz="914186" rtl="0" eaLnBrk="1" latinLnBrk="0" hangingPunct="1">
        <a:defRPr sz="1800" kern="1200">
          <a:solidFill>
            <a:schemeClr val="tx1"/>
          </a:solidFill>
          <a:latin typeface="+mn-lt"/>
          <a:ea typeface="+mn-ea"/>
          <a:cs typeface="+mn-cs"/>
        </a:defRPr>
      </a:lvl4pPr>
      <a:lvl5pPr marL="1828373" algn="l" defTabSz="914186" rtl="0" eaLnBrk="1" latinLnBrk="0" hangingPunct="1">
        <a:defRPr sz="1800" kern="1200">
          <a:solidFill>
            <a:schemeClr val="tx1"/>
          </a:solidFill>
          <a:latin typeface="+mn-lt"/>
          <a:ea typeface="+mn-ea"/>
          <a:cs typeface="+mn-cs"/>
        </a:defRPr>
      </a:lvl5pPr>
      <a:lvl6pPr marL="2285466" algn="l" defTabSz="914186" rtl="0" eaLnBrk="1" latinLnBrk="0" hangingPunct="1">
        <a:defRPr sz="1800" kern="1200">
          <a:solidFill>
            <a:schemeClr val="tx1"/>
          </a:solidFill>
          <a:latin typeface="+mn-lt"/>
          <a:ea typeface="+mn-ea"/>
          <a:cs typeface="+mn-cs"/>
        </a:defRPr>
      </a:lvl6pPr>
      <a:lvl7pPr marL="2742558" algn="l" defTabSz="914186" rtl="0" eaLnBrk="1" latinLnBrk="0" hangingPunct="1">
        <a:defRPr sz="1800" kern="1200">
          <a:solidFill>
            <a:schemeClr val="tx1"/>
          </a:solidFill>
          <a:latin typeface="+mn-lt"/>
          <a:ea typeface="+mn-ea"/>
          <a:cs typeface="+mn-cs"/>
        </a:defRPr>
      </a:lvl7pPr>
      <a:lvl8pPr marL="3199652" algn="l" defTabSz="914186" rtl="0" eaLnBrk="1" latinLnBrk="0" hangingPunct="1">
        <a:defRPr sz="1800" kern="1200">
          <a:solidFill>
            <a:schemeClr val="tx1"/>
          </a:solidFill>
          <a:latin typeface="+mn-lt"/>
          <a:ea typeface="+mn-ea"/>
          <a:cs typeface="+mn-cs"/>
        </a:defRPr>
      </a:lvl8pPr>
      <a:lvl9pPr marL="3656744" algn="l" defTabSz="91418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7"/>
          <p:cNvGrpSpPr>
            <a:grpSpLocks/>
          </p:cNvGrpSpPr>
          <p:nvPr userDrawn="1"/>
        </p:nvGrpSpPr>
        <p:grpSpPr bwMode="auto">
          <a:xfrm>
            <a:off x="0" y="0"/>
            <a:ext cx="9150350" cy="930275"/>
            <a:chOff x="0" y="0"/>
            <a:chExt cx="9150350" cy="930275"/>
          </a:xfrm>
        </p:grpSpPr>
        <p:pic>
          <p:nvPicPr>
            <p:cNvPr id="2055" name="Picture 2" descr="top blue"/>
            <p:cNvPicPr>
              <a:picLocks noChangeAspect="1" noChangeArrowheads="1"/>
            </p:cNvPicPr>
            <p:nvPr/>
          </p:nvPicPr>
          <p:blipFill>
            <a:blip r:embed="rId16">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6" descr="best ver2b seal"/>
            <p:cNvPicPr>
              <a:picLocks noChangeAspect="1" noChangeArrowheads="1"/>
            </p:cNvPicPr>
            <p:nvPr/>
          </p:nvPicPr>
          <p:blipFill>
            <a:blip r:embed="rId17">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11113" y="30163"/>
              <a:ext cx="64928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1" name="Rectangle 15"/>
          <p:cNvSpPr>
            <a:spLocks noGrp="1" noChangeArrowheads="1"/>
          </p:cNvSpPr>
          <p:nvPr>
            <p:ph type="title"/>
          </p:nvPr>
        </p:nvSpPr>
        <p:spPr bwMode="auto">
          <a:xfrm>
            <a:off x="754063" y="190500"/>
            <a:ext cx="729297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2" name="Rectangle 11"/>
          <p:cNvSpPr>
            <a:spLocks noGrp="1" noChangeArrowheads="1"/>
          </p:cNvSpPr>
          <p:nvPr>
            <p:ph type="body" idx="1"/>
          </p:nvPr>
        </p:nvSpPr>
        <p:spPr bwMode="auto">
          <a:xfrm>
            <a:off x="457200" y="1600200"/>
            <a:ext cx="8382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5788" name="Rectangle 12"/>
          <p:cNvSpPr>
            <a:spLocks noGrp="1" noChangeArrowheads="1"/>
          </p:cNvSpPr>
          <p:nvPr>
            <p:ph type="dt" sz="half" idx="2"/>
          </p:nvPr>
        </p:nvSpPr>
        <p:spPr bwMode="auto">
          <a:xfrm>
            <a:off x="0"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dirty="0">
                <a:solidFill>
                  <a:srgbClr val="000000"/>
                </a:solidFill>
                <a:latin typeface="+mn-lt"/>
                <a:cs typeface="+mn-cs"/>
              </a:defRPr>
            </a:lvl1pPr>
          </a:lstStyle>
          <a:p>
            <a:pPr>
              <a:defRPr/>
            </a:pPr>
            <a:endParaRPr lang="en-US"/>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solidFill>
                  <a:srgbClr val="000000"/>
                </a:solidFill>
                <a:latin typeface="+mn-lt"/>
                <a:cs typeface="+mn-cs"/>
              </a:defRPr>
            </a:lvl1pPr>
          </a:lstStyle>
          <a:p>
            <a:pPr>
              <a:defRPr/>
            </a:pPr>
            <a:fld id="{73EE9B2C-D0B9-4A41-844A-CE19B56AC21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 id="2147483945" r:id="rId12"/>
    <p:sldLayoutId id="2147483946" r:id="rId13"/>
    <p:sldLayoutId id="2147483947" r:id="rId14"/>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cs typeface="Arial" charset="0"/>
        </a:defRPr>
      </a:lvl2pPr>
      <a:lvl3pPr algn="l" rtl="0" eaLnBrk="0" fontAlgn="base" hangingPunct="0">
        <a:spcBef>
          <a:spcPct val="0"/>
        </a:spcBef>
        <a:spcAft>
          <a:spcPct val="0"/>
        </a:spcAft>
        <a:defRPr sz="2400" b="1">
          <a:solidFill>
            <a:schemeClr val="bg1"/>
          </a:solidFill>
          <a:latin typeface="Verdana" pitchFamily="34" charset="0"/>
          <a:cs typeface="Arial" charset="0"/>
        </a:defRPr>
      </a:lvl3pPr>
      <a:lvl4pPr algn="l" rtl="0" eaLnBrk="0" fontAlgn="base" hangingPunct="0">
        <a:spcBef>
          <a:spcPct val="0"/>
        </a:spcBef>
        <a:spcAft>
          <a:spcPct val="0"/>
        </a:spcAft>
        <a:defRPr sz="2400" b="1">
          <a:solidFill>
            <a:schemeClr val="bg1"/>
          </a:solidFill>
          <a:latin typeface="Verdana" pitchFamily="34" charset="0"/>
          <a:cs typeface="Arial" charset="0"/>
        </a:defRPr>
      </a:lvl4pPr>
      <a:lvl5pPr algn="l" rtl="0" eaLnBrk="0" fontAlgn="base" hangingPunct="0">
        <a:spcBef>
          <a:spcPct val="0"/>
        </a:spcBef>
        <a:spcAft>
          <a:spcPct val="0"/>
        </a:spcAft>
        <a:defRPr sz="2400" b="1">
          <a:solidFill>
            <a:schemeClr val="bg1"/>
          </a:solidFill>
          <a:latin typeface="Verdana" pitchFamily="34" charset="0"/>
          <a:cs typeface="Arial" charset="0"/>
        </a:defRPr>
      </a:lvl5pPr>
      <a:lvl6pPr marL="457200" algn="l" rtl="0" fontAlgn="base">
        <a:spcBef>
          <a:spcPct val="0"/>
        </a:spcBef>
        <a:spcAft>
          <a:spcPct val="0"/>
        </a:spcAft>
        <a:defRPr sz="2400" b="1">
          <a:solidFill>
            <a:srgbClr val="0033CC"/>
          </a:solidFill>
          <a:latin typeface="Verdana" pitchFamily="34" charset="0"/>
          <a:cs typeface="Arial" charset="0"/>
        </a:defRPr>
      </a:lvl6pPr>
      <a:lvl7pPr marL="914400" algn="l" rtl="0" fontAlgn="base">
        <a:spcBef>
          <a:spcPct val="0"/>
        </a:spcBef>
        <a:spcAft>
          <a:spcPct val="0"/>
        </a:spcAft>
        <a:defRPr sz="2400" b="1">
          <a:solidFill>
            <a:srgbClr val="0033CC"/>
          </a:solidFill>
          <a:latin typeface="Verdana" pitchFamily="34" charset="0"/>
          <a:cs typeface="Arial" charset="0"/>
        </a:defRPr>
      </a:lvl7pPr>
      <a:lvl8pPr marL="1371600" algn="l" rtl="0" fontAlgn="base">
        <a:spcBef>
          <a:spcPct val="0"/>
        </a:spcBef>
        <a:spcAft>
          <a:spcPct val="0"/>
        </a:spcAft>
        <a:defRPr sz="2400" b="1">
          <a:solidFill>
            <a:srgbClr val="0033CC"/>
          </a:solidFill>
          <a:latin typeface="Verdana" pitchFamily="34" charset="0"/>
          <a:cs typeface="Arial" charset="0"/>
        </a:defRPr>
      </a:lvl8pPr>
      <a:lvl9pPr marL="1828800" algn="l" rtl="0" fontAlgn="base">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0" fontAlgn="base" hangingPunct="0">
        <a:spcBef>
          <a:spcPct val="100000"/>
        </a:spcBef>
        <a:spcAft>
          <a:spcPct val="0"/>
        </a:spcAft>
        <a:buClr>
          <a:srgbClr val="000099"/>
        </a:buClr>
        <a:buChar char="•"/>
        <a:defRPr sz="2400" b="1">
          <a:solidFill>
            <a:schemeClr val="tx1"/>
          </a:solidFill>
          <a:latin typeface="+mn-lt"/>
          <a:ea typeface="+mn-ea"/>
          <a:cs typeface="+mn-cs"/>
        </a:defRPr>
      </a:lvl1pPr>
      <a:lvl2pPr marL="576263" indent="-233363" algn="l" rtl="0" eaLnBrk="0" fontAlgn="base" hangingPunct="0">
        <a:spcBef>
          <a:spcPct val="20000"/>
        </a:spcBef>
        <a:spcAft>
          <a:spcPct val="0"/>
        </a:spcAft>
        <a:buClr>
          <a:srgbClr val="000099"/>
        </a:buClr>
        <a:buFont typeface="Arial" charset="0"/>
        <a:buChar char="–"/>
        <a:defRPr sz="2000">
          <a:solidFill>
            <a:schemeClr val="tx1"/>
          </a:solidFill>
          <a:latin typeface="+mn-lt"/>
          <a:cs typeface="+mn-cs"/>
        </a:defRPr>
      </a:lvl2pPr>
      <a:lvl3pPr marL="914400" indent="-223838" algn="l" rtl="0" eaLnBrk="0" fontAlgn="base" hangingPunct="0">
        <a:spcBef>
          <a:spcPct val="20000"/>
        </a:spcBef>
        <a:spcAft>
          <a:spcPct val="0"/>
        </a:spcAft>
        <a:buClr>
          <a:srgbClr val="000099"/>
        </a:buClr>
        <a:buChar char="•"/>
        <a:defRPr sz="2000">
          <a:solidFill>
            <a:schemeClr val="tx1"/>
          </a:solidFill>
          <a:latin typeface="+mn-lt"/>
          <a:cs typeface="+mn-cs"/>
        </a:defRPr>
      </a:lvl3pPr>
      <a:lvl4pPr marL="1262063" indent="-233363" algn="l" rtl="0" eaLnBrk="0" fontAlgn="base" hangingPunct="0">
        <a:spcBef>
          <a:spcPct val="20000"/>
        </a:spcBef>
        <a:spcAft>
          <a:spcPct val="0"/>
        </a:spcAft>
        <a:buClr>
          <a:srgbClr val="000099"/>
        </a:buClr>
        <a:buChar char="–"/>
        <a:defRPr sz="2000">
          <a:solidFill>
            <a:schemeClr val="tx1"/>
          </a:solidFill>
          <a:latin typeface="+mn-lt"/>
          <a:cs typeface="+mn-cs"/>
        </a:defRPr>
      </a:lvl4pPr>
      <a:lvl5pPr marL="1600200" indent="-223838" algn="l" rtl="0" eaLnBrk="0" fontAlgn="base" hangingPunct="0">
        <a:spcBef>
          <a:spcPct val="20000"/>
        </a:spcBef>
        <a:spcAft>
          <a:spcPct val="0"/>
        </a:spcAft>
        <a:buClr>
          <a:srgbClr val="000099"/>
        </a:buClr>
        <a:buChar char="»"/>
        <a:defRPr sz="2000">
          <a:solidFill>
            <a:schemeClr val="tx1"/>
          </a:solidFill>
          <a:latin typeface="+mn-lt"/>
          <a:cs typeface="+mn-cs"/>
        </a:defRPr>
      </a:lvl5pPr>
      <a:lvl6pPr marL="2057400" indent="-223838" algn="l" rtl="0" fontAlgn="base">
        <a:spcBef>
          <a:spcPct val="20000"/>
        </a:spcBef>
        <a:spcAft>
          <a:spcPct val="0"/>
        </a:spcAft>
        <a:buClr>
          <a:srgbClr val="0033CC"/>
        </a:buClr>
        <a:buChar char="»"/>
        <a:defRPr sz="2000">
          <a:solidFill>
            <a:schemeClr val="tx1"/>
          </a:solidFill>
          <a:latin typeface="+mn-lt"/>
          <a:cs typeface="+mn-cs"/>
        </a:defRPr>
      </a:lvl6pPr>
      <a:lvl7pPr marL="2514600" indent="-223838" algn="l" rtl="0" fontAlgn="base">
        <a:spcBef>
          <a:spcPct val="20000"/>
        </a:spcBef>
        <a:spcAft>
          <a:spcPct val="0"/>
        </a:spcAft>
        <a:buClr>
          <a:srgbClr val="0033CC"/>
        </a:buClr>
        <a:buChar char="»"/>
        <a:defRPr sz="2000">
          <a:solidFill>
            <a:schemeClr val="tx1"/>
          </a:solidFill>
          <a:latin typeface="+mn-lt"/>
          <a:cs typeface="+mn-cs"/>
        </a:defRPr>
      </a:lvl7pPr>
      <a:lvl8pPr marL="2971800" indent="-223838" algn="l" rtl="0" fontAlgn="base">
        <a:spcBef>
          <a:spcPct val="20000"/>
        </a:spcBef>
        <a:spcAft>
          <a:spcPct val="0"/>
        </a:spcAft>
        <a:buClr>
          <a:srgbClr val="0033CC"/>
        </a:buClr>
        <a:buChar char="»"/>
        <a:defRPr sz="2000">
          <a:solidFill>
            <a:schemeClr val="tx1"/>
          </a:solidFill>
          <a:latin typeface="+mn-lt"/>
          <a:cs typeface="+mn-cs"/>
        </a:defRPr>
      </a:lvl8pPr>
      <a:lvl9pPr marL="3429000" indent="-223838" algn="l" rtl="0" fontAlgn="base">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pic>
        <p:nvPicPr>
          <p:cNvPr id="3074" name="Picture 2" descr="top blue"/>
          <p:cNvPicPr>
            <a:picLocks noChangeAspect="1" noChangeArrowheads="1"/>
          </p:cNvPicPr>
          <p:nvPr/>
        </p:nvPicPr>
        <p:blipFill>
          <a:blip r:embed="rId16">
            <a:extLst>
              <a:ext uri="{28A0092B-C50C-407E-A947-70E740481C1C}">
                <a14:useLocalDpi xmlns:a14="http://schemas.microsoft.com/office/drawing/2010/main" val="0"/>
              </a:ext>
            </a:extLst>
          </a:blip>
          <a:srcRect l="23065"/>
          <a:stretch>
            <a:fillRect/>
          </a:stretch>
        </p:blipFill>
        <p:spPr bwMode="auto">
          <a:xfrm>
            <a:off x="0" y="0"/>
            <a:ext cx="915035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title"/>
          </p:nvPr>
        </p:nvSpPr>
        <p:spPr bwMode="white">
          <a:xfrm>
            <a:off x="836613" y="109538"/>
            <a:ext cx="55641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18" tIns="45709" rIns="91418" bIns="45709" numCol="1" anchor="b" anchorCtr="0" compatLnSpc="1">
            <a:prstTxWarp prst="textNoShape">
              <a:avLst/>
            </a:prstTxWarp>
          </a:bodyPr>
          <a:lstStyle/>
          <a:p>
            <a:pPr lvl="0"/>
            <a:r>
              <a:rPr lang="en-US" altLang="en-US" smtClean="0"/>
              <a:t>Click to edit Master title style</a:t>
            </a:r>
          </a:p>
        </p:txBody>
      </p:sp>
      <p:sp>
        <p:nvSpPr>
          <p:cNvPr id="3076" name="Line 5"/>
          <p:cNvSpPr>
            <a:spLocks noChangeShapeType="1"/>
          </p:cNvSpPr>
          <p:nvPr/>
        </p:nvSpPr>
        <p:spPr bwMode="auto">
          <a:xfrm>
            <a:off x="-17463" y="6856413"/>
            <a:ext cx="9161463"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lIns="45709" tIns="45709" rIns="45709" bIns="45709" anchor="ctr"/>
          <a:lstStyle/>
          <a:p>
            <a:endParaRPr lang="en-US"/>
          </a:p>
        </p:txBody>
      </p:sp>
      <p:pic>
        <p:nvPicPr>
          <p:cNvPr id="3077" name="Picture 6" descr="best ver2b seal"/>
          <p:cNvPicPr>
            <a:picLocks noChangeAspect="1" noChangeArrowheads="1"/>
          </p:cNvPicPr>
          <p:nvPr/>
        </p:nvPicPr>
        <p:blipFill>
          <a:blip r:embed="rId17"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11113" y="30163"/>
            <a:ext cx="64928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9"/>
          <p:cNvSpPr txBox="1">
            <a:spLocks noChangeArrowheads="1"/>
          </p:cNvSpPr>
          <p:nvPr/>
        </p:nvSpPr>
        <p:spPr bwMode="auto">
          <a:xfrm>
            <a:off x="8861425" y="6613525"/>
            <a:ext cx="3413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09" tIns="45709" rIns="45709" bIns="45709">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spcBef>
                <a:spcPct val="50000"/>
              </a:spcBef>
            </a:pPr>
            <a:fld id="{963DB4A6-AA54-4A06-B57E-8F53980C1CB8}" type="slidenum">
              <a:rPr lang="en-US" altLang="en-US" sz="1000">
                <a:solidFill>
                  <a:srgbClr val="484FAA"/>
                </a:solidFill>
              </a:rPr>
              <a:pPr>
                <a:spcBef>
                  <a:spcPct val="50000"/>
                </a:spcBef>
              </a:pPr>
              <a:t>‹#›</a:t>
            </a:fld>
            <a:endParaRPr lang="en-US" altLang="en-US" sz="1000">
              <a:solidFill>
                <a:srgbClr val="484FAA"/>
              </a:solidFill>
            </a:endParaRPr>
          </a:p>
        </p:txBody>
      </p:sp>
      <p:sp>
        <p:nvSpPr>
          <p:cNvPr id="3079" name="AcnBodyText_ID_1031"/>
          <p:cNvSpPr>
            <a:spLocks noGrp="1" noChangeArrowheads="1"/>
          </p:cNvSpPr>
          <p:nvPr>
            <p:ph type="body" idx="1"/>
            <p:custDataLst>
              <p:tags r:id="rId13"/>
            </p:custDataLst>
          </p:nvPr>
        </p:nvSpPr>
        <p:spPr bwMode="gray">
          <a:xfrm>
            <a:off x="836613" y="2200275"/>
            <a:ext cx="5564187"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80" name="AcnSubjectTitle_ID_1032" hidden="1"/>
          <p:cNvSpPr txBox="1">
            <a:spLocks noChangeArrowheads="1"/>
          </p:cNvSpPr>
          <p:nvPr>
            <p:custDataLst>
              <p:tags r:id="rId14"/>
            </p:custDataLst>
          </p:nvPr>
        </p:nvSpPr>
        <p:spPr bwMode="gray">
          <a:xfrm>
            <a:off x="836613" y="1420813"/>
            <a:ext cx="6985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buClr>
                <a:srgbClr val="000000"/>
              </a:buClr>
              <a:buSzPct val="100000"/>
              <a:buFont typeface="Wingdings" pitchFamily="2" charset="2"/>
              <a:buNone/>
            </a:pPr>
            <a:r>
              <a:rPr lang="en-US" altLang="en-US" b="1">
                <a:solidFill>
                  <a:srgbClr val="000000"/>
                </a:solidFill>
              </a:rPr>
              <a:t>Subject Title</a:t>
            </a:r>
          </a:p>
        </p:txBody>
      </p:sp>
      <p:sp>
        <p:nvSpPr>
          <p:cNvPr id="3081" name="AcnFootnote_ID_1033" hidden="1"/>
          <p:cNvSpPr txBox="1">
            <a:spLocks noChangeArrowheads="1"/>
          </p:cNvSpPr>
          <p:nvPr>
            <p:custDataLst>
              <p:tags r:id="rId15"/>
            </p:custDataLst>
          </p:nvPr>
        </p:nvSpPr>
        <p:spPr bwMode="gray">
          <a:xfrm>
            <a:off x="836613" y="6251575"/>
            <a:ext cx="5564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nchor="b">
            <a:spAutoFit/>
          </a:bodyPr>
          <a:lstStyle>
            <a:lvl1pPr marL="536575" indent="-536575"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a:buClr>
                <a:srgbClr val="000000"/>
              </a:buClr>
              <a:buSzPct val="100000"/>
              <a:buFont typeface="Wingdings" pitchFamily="2" charset="2"/>
              <a:buNone/>
            </a:pPr>
            <a:r>
              <a:rPr lang="en-US" altLang="en-US" sz="1000">
                <a:solidFill>
                  <a:srgbClr val="000000"/>
                </a:solidFill>
              </a:rPr>
              <a:t>*	Footnote</a:t>
            </a:r>
          </a:p>
          <a:p>
            <a:pPr>
              <a:spcBef>
                <a:spcPct val="20000"/>
              </a:spcBef>
              <a:buClr>
                <a:srgbClr val="000000"/>
              </a:buClr>
              <a:buSzPct val="100000"/>
              <a:buFont typeface="Wingdings" pitchFamily="2" charset="2"/>
              <a:buNone/>
            </a:pPr>
            <a:r>
              <a:rPr lang="en-US" altLang="en-US" sz="1000">
                <a:solidFill>
                  <a:srgbClr val="000000"/>
                </a:solidFill>
              </a:rPr>
              <a:t>Source:	Source</a:t>
            </a:r>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ransition spd="med">
    <p:fade/>
  </p:transition>
  <p:timing>
    <p:tnLst>
      <p:par>
        <p:cTn id="1" dur="indefinite" restart="never" nodeType="tmRoot"/>
      </p:par>
    </p:tnLst>
  </p:timing>
  <p:hf hdr="0" ftr="0" dt="0"/>
  <p:txStyles>
    <p:titleStyle>
      <a:lvl1pPr algn="l" rtl="0" fontAlgn="base">
        <a:spcBef>
          <a:spcPct val="20000"/>
        </a:spcBef>
        <a:spcAft>
          <a:spcPct val="0"/>
        </a:spcAft>
        <a:tabLst>
          <a:tab pos="914400" algn="l"/>
        </a:tabLst>
        <a:defRPr sz="2400" b="1">
          <a:solidFill>
            <a:schemeClr val="accent1"/>
          </a:solidFill>
          <a:latin typeface="+mj-lt"/>
          <a:ea typeface="+mj-ea"/>
          <a:cs typeface="+mj-cs"/>
        </a:defRPr>
      </a:lvl1pPr>
      <a:lvl2pPr algn="l" rtl="0" fontAlgn="base">
        <a:spcBef>
          <a:spcPct val="20000"/>
        </a:spcBef>
        <a:spcAft>
          <a:spcPct val="0"/>
        </a:spcAft>
        <a:tabLst>
          <a:tab pos="914400" algn="l"/>
        </a:tabLst>
        <a:defRPr sz="2400" b="1">
          <a:solidFill>
            <a:schemeClr val="accent1"/>
          </a:solidFill>
          <a:latin typeface="Arial" charset="0"/>
        </a:defRPr>
      </a:lvl2pPr>
      <a:lvl3pPr algn="l" rtl="0" fontAlgn="base">
        <a:spcBef>
          <a:spcPct val="20000"/>
        </a:spcBef>
        <a:spcAft>
          <a:spcPct val="0"/>
        </a:spcAft>
        <a:tabLst>
          <a:tab pos="914400" algn="l"/>
        </a:tabLst>
        <a:defRPr sz="2400" b="1">
          <a:solidFill>
            <a:schemeClr val="accent1"/>
          </a:solidFill>
          <a:latin typeface="Arial" charset="0"/>
        </a:defRPr>
      </a:lvl3pPr>
      <a:lvl4pPr algn="l" rtl="0" fontAlgn="base">
        <a:spcBef>
          <a:spcPct val="20000"/>
        </a:spcBef>
        <a:spcAft>
          <a:spcPct val="0"/>
        </a:spcAft>
        <a:tabLst>
          <a:tab pos="914400" algn="l"/>
        </a:tabLst>
        <a:defRPr sz="2400" b="1">
          <a:solidFill>
            <a:schemeClr val="accent1"/>
          </a:solidFill>
          <a:latin typeface="Arial" charset="0"/>
        </a:defRPr>
      </a:lvl4pPr>
      <a:lvl5pPr algn="l" rtl="0" fontAlgn="base">
        <a:spcBef>
          <a:spcPct val="20000"/>
        </a:spcBef>
        <a:spcAft>
          <a:spcPct val="0"/>
        </a:spcAft>
        <a:tabLst>
          <a:tab pos="914400" algn="l"/>
        </a:tabLst>
        <a:defRPr sz="2400" b="1">
          <a:solidFill>
            <a:schemeClr val="accent1"/>
          </a:solidFill>
          <a:latin typeface="Arial" charset="0"/>
        </a:defRPr>
      </a:lvl5pPr>
      <a:lvl6pPr marL="457092" algn="l" rtl="0" eaLnBrk="1" fontAlgn="base" hangingPunct="1">
        <a:spcBef>
          <a:spcPct val="20000"/>
        </a:spcBef>
        <a:spcAft>
          <a:spcPct val="0"/>
        </a:spcAft>
        <a:tabLst>
          <a:tab pos="915774" algn="l"/>
        </a:tabLst>
        <a:defRPr sz="2400" b="1">
          <a:solidFill>
            <a:schemeClr val="accent1"/>
          </a:solidFill>
          <a:latin typeface="Arial" charset="0"/>
        </a:defRPr>
      </a:lvl6pPr>
      <a:lvl7pPr marL="914186" algn="l" rtl="0" eaLnBrk="1" fontAlgn="base" hangingPunct="1">
        <a:spcBef>
          <a:spcPct val="20000"/>
        </a:spcBef>
        <a:spcAft>
          <a:spcPct val="0"/>
        </a:spcAft>
        <a:tabLst>
          <a:tab pos="915774" algn="l"/>
        </a:tabLst>
        <a:defRPr sz="2400" b="1">
          <a:solidFill>
            <a:schemeClr val="accent1"/>
          </a:solidFill>
          <a:latin typeface="Arial" charset="0"/>
        </a:defRPr>
      </a:lvl7pPr>
      <a:lvl8pPr marL="1371279" algn="l" rtl="0" eaLnBrk="1" fontAlgn="base" hangingPunct="1">
        <a:spcBef>
          <a:spcPct val="20000"/>
        </a:spcBef>
        <a:spcAft>
          <a:spcPct val="0"/>
        </a:spcAft>
        <a:tabLst>
          <a:tab pos="915774" algn="l"/>
        </a:tabLst>
        <a:defRPr sz="2400" b="1">
          <a:solidFill>
            <a:schemeClr val="accent1"/>
          </a:solidFill>
          <a:latin typeface="Arial" charset="0"/>
        </a:defRPr>
      </a:lvl8pPr>
      <a:lvl9pPr marL="1828373" algn="l" rtl="0" eaLnBrk="1" fontAlgn="base" hangingPunct="1">
        <a:spcBef>
          <a:spcPct val="20000"/>
        </a:spcBef>
        <a:spcAft>
          <a:spcPct val="0"/>
        </a:spcAft>
        <a:tabLst>
          <a:tab pos="915774" algn="l"/>
        </a:tabLst>
        <a:defRPr sz="2400" b="1">
          <a:solidFill>
            <a:schemeClr val="accent1"/>
          </a:solidFill>
          <a:latin typeface="Arial" charset="0"/>
        </a:defRPr>
      </a:lvl9pPr>
    </p:titleStyle>
    <p:bodyStyle>
      <a:lvl1pPr marL="341313" indent="-341313" algn="l" rtl="0" fontAlgn="base">
        <a:spcBef>
          <a:spcPct val="20000"/>
        </a:spcBef>
        <a:spcAft>
          <a:spcPct val="0"/>
        </a:spcAft>
        <a:buClr>
          <a:schemeClr val="tx1"/>
        </a:buClr>
        <a:buSzPct val="100000"/>
        <a:buFont typeface="Wingdings" pitchFamily="2" charset="2"/>
        <a:defRPr sz="1400">
          <a:solidFill>
            <a:schemeClr val="tx1"/>
          </a:solidFill>
          <a:latin typeface="+mn-lt"/>
          <a:ea typeface="+mn-ea"/>
          <a:cs typeface="+mn-cs"/>
        </a:defRPr>
      </a:lvl1pPr>
      <a:lvl2pPr marL="176213" indent="-174625" algn="l" rtl="0" fontAlgn="base">
        <a:spcBef>
          <a:spcPct val="20000"/>
        </a:spcBef>
        <a:spcAft>
          <a:spcPct val="0"/>
        </a:spcAft>
        <a:buClr>
          <a:schemeClr val="tx1"/>
        </a:buClr>
        <a:buSzPct val="100000"/>
        <a:buFont typeface="Wingdings" pitchFamily="2" charset="2"/>
        <a:buChar char="§"/>
        <a:defRPr sz="1400">
          <a:solidFill>
            <a:schemeClr val="tx1"/>
          </a:solidFill>
          <a:latin typeface="+mn-lt"/>
        </a:defRPr>
      </a:lvl2pPr>
      <a:lvl3pPr marL="341313" indent="-161925" algn="l" rtl="0" fontAlgn="base">
        <a:spcBef>
          <a:spcPct val="20000"/>
        </a:spcBef>
        <a:spcAft>
          <a:spcPct val="0"/>
        </a:spcAft>
        <a:buClr>
          <a:schemeClr val="tx1"/>
        </a:buClr>
        <a:buSzPct val="100000"/>
        <a:buFont typeface="Arial" charset="0"/>
        <a:buChar char="–"/>
        <a:defRPr sz="1400">
          <a:solidFill>
            <a:schemeClr val="tx1"/>
          </a:solidFill>
          <a:latin typeface="+mn-lt"/>
        </a:defRPr>
      </a:lvl3pPr>
      <a:lvl4pPr marL="531813" indent="-187325" algn="l" rtl="0" fontAlgn="base">
        <a:spcBef>
          <a:spcPct val="20000"/>
        </a:spcBef>
        <a:spcAft>
          <a:spcPct val="0"/>
        </a:spcAft>
        <a:buClr>
          <a:schemeClr val="tx1"/>
        </a:buClr>
        <a:buSzPct val="100000"/>
        <a:buFont typeface="Arial" charset="0"/>
        <a:buChar char="•"/>
        <a:defRPr sz="1400">
          <a:solidFill>
            <a:schemeClr val="tx1"/>
          </a:solidFill>
          <a:latin typeface="+mn-lt"/>
        </a:defRPr>
      </a:lvl4pPr>
      <a:lvl5pPr marL="709613" indent="-174625" algn="l" rtl="0" fontAlgn="base">
        <a:spcBef>
          <a:spcPct val="20000"/>
        </a:spcBef>
        <a:spcAft>
          <a:spcPct val="0"/>
        </a:spcAft>
        <a:buClr>
          <a:schemeClr val="tx1"/>
        </a:buClr>
        <a:buSzPct val="100000"/>
        <a:buFont typeface="Arial" charset="0"/>
        <a:buChar char="-"/>
        <a:defRPr sz="1400">
          <a:solidFill>
            <a:schemeClr val="tx1"/>
          </a:solidFill>
          <a:latin typeface="+mn-lt"/>
        </a:defRPr>
      </a:lvl5pPr>
      <a:lvl6pPr marL="1790282"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6pPr>
      <a:lvl7pPr marL="2247374"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7pPr>
      <a:lvl8pPr marL="2704467"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8pPr>
      <a:lvl9pPr marL="3161562" indent="-304728" algn="l" rtl="0" eaLnBrk="1" fontAlgn="base" hangingPunct="1">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186" rtl="0" eaLnBrk="1" latinLnBrk="0" hangingPunct="1">
        <a:defRPr sz="1800" kern="1200">
          <a:solidFill>
            <a:schemeClr val="tx1"/>
          </a:solidFill>
          <a:latin typeface="+mn-lt"/>
          <a:ea typeface="+mn-ea"/>
          <a:cs typeface="+mn-cs"/>
        </a:defRPr>
      </a:lvl1pPr>
      <a:lvl2pPr marL="457092" algn="l" defTabSz="914186" rtl="0" eaLnBrk="1" latinLnBrk="0" hangingPunct="1">
        <a:defRPr sz="1800" kern="1200">
          <a:solidFill>
            <a:schemeClr val="tx1"/>
          </a:solidFill>
          <a:latin typeface="+mn-lt"/>
          <a:ea typeface="+mn-ea"/>
          <a:cs typeface="+mn-cs"/>
        </a:defRPr>
      </a:lvl2pPr>
      <a:lvl3pPr marL="914186" algn="l" defTabSz="914186" rtl="0" eaLnBrk="1" latinLnBrk="0" hangingPunct="1">
        <a:defRPr sz="1800" kern="1200">
          <a:solidFill>
            <a:schemeClr val="tx1"/>
          </a:solidFill>
          <a:latin typeface="+mn-lt"/>
          <a:ea typeface="+mn-ea"/>
          <a:cs typeface="+mn-cs"/>
        </a:defRPr>
      </a:lvl3pPr>
      <a:lvl4pPr marL="1371279" algn="l" defTabSz="914186" rtl="0" eaLnBrk="1" latinLnBrk="0" hangingPunct="1">
        <a:defRPr sz="1800" kern="1200">
          <a:solidFill>
            <a:schemeClr val="tx1"/>
          </a:solidFill>
          <a:latin typeface="+mn-lt"/>
          <a:ea typeface="+mn-ea"/>
          <a:cs typeface="+mn-cs"/>
        </a:defRPr>
      </a:lvl4pPr>
      <a:lvl5pPr marL="1828373" algn="l" defTabSz="914186" rtl="0" eaLnBrk="1" latinLnBrk="0" hangingPunct="1">
        <a:defRPr sz="1800" kern="1200">
          <a:solidFill>
            <a:schemeClr val="tx1"/>
          </a:solidFill>
          <a:latin typeface="+mn-lt"/>
          <a:ea typeface="+mn-ea"/>
          <a:cs typeface="+mn-cs"/>
        </a:defRPr>
      </a:lvl5pPr>
      <a:lvl6pPr marL="2285466" algn="l" defTabSz="914186" rtl="0" eaLnBrk="1" latinLnBrk="0" hangingPunct="1">
        <a:defRPr sz="1800" kern="1200">
          <a:solidFill>
            <a:schemeClr val="tx1"/>
          </a:solidFill>
          <a:latin typeface="+mn-lt"/>
          <a:ea typeface="+mn-ea"/>
          <a:cs typeface="+mn-cs"/>
        </a:defRPr>
      </a:lvl6pPr>
      <a:lvl7pPr marL="2742558" algn="l" defTabSz="914186" rtl="0" eaLnBrk="1" latinLnBrk="0" hangingPunct="1">
        <a:defRPr sz="1800" kern="1200">
          <a:solidFill>
            <a:schemeClr val="tx1"/>
          </a:solidFill>
          <a:latin typeface="+mn-lt"/>
          <a:ea typeface="+mn-ea"/>
          <a:cs typeface="+mn-cs"/>
        </a:defRPr>
      </a:lvl7pPr>
      <a:lvl8pPr marL="3199652" algn="l" defTabSz="914186" rtl="0" eaLnBrk="1" latinLnBrk="0" hangingPunct="1">
        <a:defRPr sz="1800" kern="1200">
          <a:solidFill>
            <a:schemeClr val="tx1"/>
          </a:solidFill>
          <a:latin typeface="+mn-lt"/>
          <a:ea typeface="+mn-ea"/>
          <a:cs typeface="+mn-cs"/>
        </a:defRPr>
      </a:lvl8pPr>
      <a:lvl9pPr marL="3656744" algn="l" defTabSz="914186"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0.xml"/>
  <Relationship Id="rId3" Type="http://schemas.openxmlformats.org/officeDocument/2006/relationships/image" Target="../media/image10.png"/>
</Relationships>

</file>

<file path=ppt/slides/_rels/slide11.xml.rels><?xml version="1.0" encoding="UTF-8"?>

<Relationships xmlns="http://schemas.openxmlformats.org/package/2006/relationships">
  <Relationship Id="rId1" Type="http://schemas.openxmlformats.org/officeDocument/2006/relationships/vmlDrawing" Target="../drawings/vmlDrawing2.vml"/>
  <Relationship Id="rId2" Type="http://schemas.openxmlformats.org/officeDocument/2006/relationships/slideLayout" Target="../slideLayouts/slideLayout2.xml"/>
  <Relationship Id="rId3" Type="http://schemas.openxmlformats.org/officeDocument/2006/relationships/notesSlide" Target="../notesSlides/notesSlide11.xml"/>
  <Relationship Id="rId4" Type="http://schemas.openxmlformats.org/officeDocument/2006/relationships/oleObject" Target="../embeddings/Microsoft_Excel_97-2003_Worksheet3.xls"/>
  <Relationship Id="rId5" Type="http://schemas.openxmlformats.org/officeDocument/2006/relationships/image" Target="../media/image11.png"/>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12.jpg"/>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 Id="rId3" Type="http://schemas.openxmlformats.org/officeDocument/2006/relationships/image" Target="../media/image13.jpg"/>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image" Target="../media/image13.jpg"/>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7.xml"/>
  <Relationship Id="rId3" Type="http://schemas.openxmlformats.org/officeDocument/2006/relationships/image" Target="../media/image14.emf"/>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7.xml"/>
  <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image" Target="../media/image5.jpe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image" Target="../media/image6.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image" Target="../media/image7.jpe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chart" Target="../charts/chart1.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chart" Target="../charts/chart2.xml"/>
</Relationships>

</file>

<file path=ppt/slides/_rels/slide9.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2.xml"/>
  <Relationship Id="rId3" Type="http://schemas.openxmlformats.org/officeDocument/2006/relationships/notesSlide" Target="../notesSlides/notesSlide9.xml"/>
  <Relationship Id="rId4" Type="http://schemas.openxmlformats.org/officeDocument/2006/relationships/oleObject" Target="../embeddings/Microsoft_Excel_97-2003_Worksheet1.xls"/>
  <Relationship Id="rId5" Type="http://schemas.openxmlformats.org/officeDocument/2006/relationships/image" Target="../media/image8.png"/>
  <Relationship Id="rId6" Type="http://schemas.openxmlformats.org/officeDocument/2006/relationships/oleObject" Target="../embeddings/Microsoft_Excel_97-2003_Worksheet2.xls"/>
  <Relationship Id="rId7" Type="http://schemas.openxmlformats.org/officeDocument/2006/relationships/image" Target="../media/image9.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ubtitle 1"/>
          <p:cNvSpPr>
            <a:spLocks noGrp="1"/>
          </p:cNvSpPr>
          <p:nvPr>
            <p:ph type="subTitle" sz="quarter" idx="1"/>
          </p:nvPr>
        </p:nvSpPr>
        <p:spPr>
          <a:xfrm>
            <a:off x="4339645" y="4150499"/>
            <a:ext cx="4667250" cy="2139950"/>
          </a:xfrm>
        </p:spPr>
        <p:txBody>
          <a:bodyPr/>
          <a:lstStyle/>
          <a:p>
            <a:r>
              <a:rPr lang="en-US" altLang="en-US" sz="2200" b="1" dirty="0" smtClean="0"/>
              <a:t>Workforce Planning Initiative Pilot Launch:</a:t>
            </a:r>
          </a:p>
          <a:p>
            <a:pPr>
              <a:spcBef>
                <a:spcPts val="1200"/>
              </a:spcBef>
            </a:pPr>
            <a:r>
              <a:rPr lang="en-US" altLang="en-US" sz="2000" dirty="0" smtClean="0"/>
              <a:t>Joint Meeting of HR Advisory Council and </a:t>
            </a:r>
          </a:p>
          <a:p>
            <a:pPr>
              <a:spcBef>
                <a:spcPts val="1200"/>
              </a:spcBef>
            </a:pPr>
            <a:r>
              <a:rPr lang="en-US" altLang="en-US" sz="2000" dirty="0" smtClean="0"/>
              <a:t>Pilot Agency Chiefs of Staff, HR, and Business Leads</a:t>
            </a:r>
          </a:p>
          <a:p>
            <a:pPr>
              <a:spcBef>
                <a:spcPct val="0"/>
              </a:spcBef>
            </a:pPr>
            <a:r>
              <a:rPr lang="en-US" altLang="en-US" sz="2000" dirty="0" smtClean="0"/>
              <a:t> </a:t>
            </a:r>
            <a:endParaRPr lang="en-US" altLang="en-US" sz="1800" dirty="0" smtClean="0"/>
          </a:p>
          <a:p>
            <a:r>
              <a:rPr lang="en-US" altLang="en-US" sz="1800" dirty="0" smtClean="0"/>
              <a:t>Wednesday, February 12, 2014 </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841375" y="46038"/>
            <a:ext cx="5568950" cy="758825"/>
          </a:xfrm>
        </p:spPr>
        <p:txBody>
          <a:bodyPr/>
          <a:lstStyle/>
          <a:p>
            <a:r>
              <a:rPr lang="en-US" altLang="en-US" sz="2000" smtClean="0"/>
              <a:t>National Trends for the IT Workforce</a:t>
            </a:r>
            <a:endParaRPr lang="en-US" altLang="en-US" sz="2000" i="1" smtClean="0"/>
          </a:p>
        </p:txBody>
      </p:sp>
      <p:sp>
        <p:nvSpPr>
          <p:cNvPr id="53251"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sp>
        <p:nvSpPr>
          <p:cNvPr id="6" name="Content Placeholder 2"/>
          <p:cNvSpPr txBox="1">
            <a:spLocks/>
          </p:cNvSpPr>
          <p:nvPr/>
        </p:nvSpPr>
        <p:spPr>
          <a:xfrm>
            <a:off x="571500" y="1670050"/>
            <a:ext cx="8001000" cy="4730750"/>
          </a:xfrm>
          <a:prstGeom prst="rect">
            <a:avLst/>
          </a:prstGeom>
          <a:no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7675" indent="0" fontAlgn="auto">
              <a:spcAft>
                <a:spcPts val="0"/>
              </a:spcAft>
              <a:buFont typeface="Arial" panose="020B0604020202020204" pitchFamily="34" charset="0"/>
              <a:buNone/>
              <a:defRPr/>
            </a:pPr>
            <a:r>
              <a:rPr lang="en-US" sz="1200" dirty="0" smtClean="0"/>
              <a:t/>
            </a:r>
            <a:br>
              <a:rPr lang="en-US" sz="1200" dirty="0" smtClean="0"/>
            </a:br>
            <a:endParaRPr lang="en-US" sz="1200" dirty="0" smtClean="0"/>
          </a:p>
          <a:p>
            <a:pPr marL="2060575" indent="-231775" fontAlgn="auto">
              <a:spcAft>
                <a:spcPts val="0"/>
              </a:spcAft>
              <a:defRPr/>
            </a:pPr>
            <a:r>
              <a:rPr lang="en-US" sz="1200" dirty="0" smtClean="0"/>
              <a:t>Compuware estimates that as many as 40% of the world’s mainframe programmers will be retiring in the near future.  Mainframe computers have become more important than ever in an increasingly data-driven world.  Banks, insurance companies, auto makers and government agencies rely heavily on mainframe computing.  Most colleges and universities stopped teaching mainframe programming years ago.  Many computer science students don’t even know what mainframes are.  </a:t>
            </a:r>
            <a:r>
              <a:rPr lang="en-US" sz="1100" i="1" dirty="0" smtClean="0"/>
              <a:t>(USA today)</a:t>
            </a:r>
            <a:br>
              <a:rPr lang="en-US" sz="1100" i="1" dirty="0" smtClean="0"/>
            </a:br>
            <a:r>
              <a:rPr lang="en-US" sz="1200" i="1" dirty="0" smtClean="0"/>
              <a:t/>
            </a:r>
            <a:br>
              <a:rPr lang="en-US" sz="1200" i="1" dirty="0" smtClean="0"/>
            </a:br>
            <a:endParaRPr lang="en-US" sz="1200" i="1" dirty="0" smtClean="0"/>
          </a:p>
          <a:p>
            <a:pPr indent="-231775" fontAlgn="auto">
              <a:spcAft>
                <a:spcPts val="0"/>
              </a:spcAft>
              <a:defRPr/>
            </a:pPr>
            <a:r>
              <a:rPr lang="en-US" sz="1200" dirty="0" smtClean="0"/>
              <a:t>“Traditional IT roles are evolving and new roles are emerging, many of which increasingly require a blend of skills and competencies across business disciplines and various domains of expertise in IT.  These new profiles of talent aren’t easy to find…, and the rising demand will only intensify the risk of a new war for the new talent.”  </a:t>
            </a:r>
            <a:r>
              <a:rPr lang="en-US" sz="1100" i="1" dirty="0" smtClean="0"/>
              <a:t>(Gartner, August 2012)</a:t>
            </a:r>
          </a:p>
          <a:p>
            <a:pPr marL="0" indent="0" fontAlgn="auto">
              <a:spcAft>
                <a:spcPts val="0"/>
              </a:spcAft>
              <a:buFont typeface="Arial" panose="020B0604020202020204" pitchFamily="34" charset="0"/>
              <a:buNone/>
              <a:defRPr/>
            </a:pPr>
            <a:r>
              <a:rPr lang="en-US" sz="1200" i="1" dirty="0" smtClean="0"/>
              <a:t/>
            </a:r>
            <a:br>
              <a:rPr lang="en-US" sz="1200" i="1" dirty="0" smtClean="0"/>
            </a:br>
            <a:endParaRPr lang="en-US" sz="1200" i="1" dirty="0" smtClean="0"/>
          </a:p>
          <a:p>
            <a:pPr indent="-284163" fontAlgn="auto">
              <a:spcAft>
                <a:spcPts val="0"/>
              </a:spcAft>
              <a:defRPr/>
            </a:pPr>
            <a:r>
              <a:rPr lang="en-US" sz="1200" dirty="0" smtClean="0"/>
              <a:t>Many </a:t>
            </a:r>
            <a:r>
              <a:rPr lang="en-US" sz="1200" dirty="0"/>
              <a:t>students are not graduating with the skills or background employers are looking for. This mismatch between what students are interested in doing, and what employers are willing to pay for, may be the biggest impediment to a rewarding career for the newest generation of American workers. For example, every one of the top 10 trends on job-search website Indeed.com involves technology or social media yet only 2.4% of students received Computer Science degrees in 2012. Job growth in E-commerce, Internet publishing, and other information-technology fields is expected to be far stronger than average for the foreseeable future.’ </a:t>
            </a:r>
            <a:r>
              <a:rPr lang="en-US" sz="1100" i="1" dirty="0"/>
              <a:t>(US News May 2012)</a:t>
            </a:r>
            <a:endParaRPr lang="en-US" sz="1200" i="1" dirty="0"/>
          </a:p>
          <a:p>
            <a:pPr fontAlgn="auto">
              <a:spcAft>
                <a:spcPts val="0"/>
              </a:spcAft>
              <a:defRPr/>
            </a:pPr>
            <a:endParaRPr lang="en-US" sz="1200" b="1" i="1" dirty="0" smtClean="0"/>
          </a:p>
        </p:txBody>
      </p:sp>
      <p:sp>
        <p:nvSpPr>
          <p:cNvPr id="53253" name="Content Placeholder 2"/>
          <p:cNvSpPr txBox="1">
            <a:spLocks/>
          </p:cNvSpPr>
          <p:nvPr/>
        </p:nvSpPr>
        <p:spPr bwMode="auto">
          <a:xfrm>
            <a:off x="685800" y="996950"/>
            <a:ext cx="77724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b="1" i="1"/>
              <a:t>The nation has a critical shortage of IT professionals needed to fill job openings, and the available talent does not have the competencies and skills needed in the new world of IT.</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593" y="1670400"/>
            <a:ext cx="1951936" cy="146304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841375" y="46038"/>
            <a:ext cx="5568950" cy="758825"/>
          </a:xfrm>
        </p:spPr>
        <p:txBody>
          <a:bodyPr/>
          <a:lstStyle/>
          <a:p>
            <a:r>
              <a:rPr lang="en-US" altLang="en-US" sz="2000" smtClean="0"/>
              <a:t>Commonwealth IT Resources:  </a:t>
            </a:r>
            <a:br>
              <a:rPr lang="en-US" altLang="en-US" sz="2000" smtClean="0"/>
            </a:br>
            <a:r>
              <a:rPr lang="en-US" altLang="en-US" sz="2000" smtClean="0"/>
              <a:t>A Reality Check</a:t>
            </a:r>
          </a:p>
        </p:txBody>
      </p:sp>
      <p:sp>
        <p:nvSpPr>
          <p:cNvPr id="52227"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sp>
        <p:nvSpPr>
          <p:cNvPr id="52228" name="Content Placeholder 2"/>
          <p:cNvSpPr txBox="1">
            <a:spLocks/>
          </p:cNvSpPr>
          <p:nvPr/>
        </p:nvSpPr>
        <p:spPr bwMode="auto">
          <a:xfrm>
            <a:off x="457200" y="977900"/>
            <a:ext cx="8221663"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eaLnBrk="0" hangingPunct="0">
              <a:spcBef>
                <a:spcPts val="1200"/>
              </a:spcBef>
              <a:spcAft>
                <a:spcPts val="1200"/>
              </a:spcAft>
              <a:buClr>
                <a:srgbClr val="0033CC"/>
              </a:buClr>
              <a:buSzTx/>
              <a:buFont typeface="Arial" charset="0"/>
              <a:buNone/>
            </a:pPr>
            <a:r>
              <a:rPr lang="en-US" altLang="en-US" sz="1300" b="1" i="1">
                <a:solidFill>
                  <a:srgbClr val="000000"/>
                </a:solidFill>
                <a:ea typeface="Calibri" pitchFamily="34" charset="0"/>
                <a:cs typeface="Calibri" pitchFamily="34" charset="0"/>
              </a:rPr>
              <a:t>If we do nothing, we can expect our IT organizations to be </a:t>
            </a:r>
            <a:r>
              <a:rPr lang="en-US" altLang="en-US" sz="1300" b="1" i="1" u="sng">
                <a:solidFill>
                  <a:srgbClr val="000000"/>
                </a:solidFill>
                <a:ea typeface="Calibri" pitchFamily="34" charset="0"/>
                <a:cs typeface="Calibri" pitchFamily="34" charset="0"/>
              </a:rPr>
              <a:t>critically</a:t>
            </a:r>
            <a:r>
              <a:rPr lang="en-US" altLang="en-US" sz="1300" b="1" i="1">
                <a:solidFill>
                  <a:srgbClr val="000000"/>
                </a:solidFill>
                <a:ea typeface="Calibri" pitchFamily="34" charset="0"/>
                <a:cs typeface="Calibri" pitchFamily="34" charset="0"/>
              </a:rPr>
              <a:t> understaffed, over-stressed, insufficiently skilled and too rigid to meet the existing and future demands and expectations of government and constituents.</a:t>
            </a:r>
            <a:endParaRPr lang="en-US" altLang="en-US" sz="1300" b="1" i="1"/>
          </a:p>
        </p:txBody>
      </p:sp>
      <p:sp>
        <p:nvSpPr>
          <p:cNvPr id="9" name="Content Placeholder 2"/>
          <p:cNvSpPr txBox="1">
            <a:spLocks/>
          </p:cNvSpPr>
          <p:nvPr/>
        </p:nvSpPr>
        <p:spPr bwMode="auto">
          <a:xfrm>
            <a:off x="317500" y="4792663"/>
            <a:ext cx="81661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lgn="l" rtl="0" eaLnBrk="0" fontAlgn="base" hangingPunct="0">
              <a:spcBef>
                <a:spcPct val="100000"/>
              </a:spcBef>
              <a:spcAft>
                <a:spcPct val="0"/>
              </a:spcAft>
              <a:buClr>
                <a:srgbClr val="0033CC"/>
              </a:buClr>
              <a:buChar char="•"/>
              <a:defRPr sz="2400" b="1">
                <a:solidFill>
                  <a:schemeClr val="tx1"/>
                </a:solidFill>
                <a:latin typeface="Calibri" pitchFamily="34" charset="0"/>
                <a:ea typeface="+mn-ea"/>
                <a:cs typeface="Calibri" pitchFamily="34" charset="0"/>
              </a:defRPr>
            </a:lvl1pPr>
            <a:lvl2pPr marL="576263" indent="-233363" algn="l" rtl="0" eaLnBrk="0" fontAlgn="base" hangingPunct="0">
              <a:spcBef>
                <a:spcPct val="20000"/>
              </a:spcBef>
              <a:spcAft>
                <a:spcPct val="0"/>
              </a:spcAft>
              <a:buClr>
                <a:srgbClr val="0033CC"/>
              </a:buClr>
              <a:buFont typeface="Arial" charset="0"/>
              <a:buChar char="–"/>
              <a:defRPr sz="2000">
                <a:solidFill>
                  <a:schemeClr val="tx1"/>
                </a:solidFill>
                <a:latin typeface="Calibri" pitchFamily="34" charset="0"/>
                <a:cs typeface="Calibri" pitchFamily="34" charset="0"/>
              </a:defRPr>
            </a:lvl2pPr>
            <a:lvl3pPr marL="914400" indent="-223838" algn="l" rtl="0" eaLnBrk="0" fontAlgn="base" hangingPunct="0">
              <a:spcBef>
                <a:spcPct val="20000"/>
              </a:spcBef>
              <a:spcAft>
                <a:spcPct val="0"/>
              </a:spcAft>
              <a:buClr>
                <a:srgbClr val="0033CC"/>
              </a:buClr>
              <a:buChar char="•"/>
              <a:defRPr sz="2000">
                <a:solidFill>
                  <a:schemeClr val="tx1"/>
                </a:solidFill>
                <a:latin typeface="Calibri" pitchFamily="34" charset="0"/>
                <a:cs typeface="Calibri" pitchFamily="34" charset="0"/>
              </a:defRPr>
            </a:lvl3pPr>
            <a:lvl4pPr marL="1262063" indent="-233363" algn="l" rtl="0" eaLnBrk="0" fontAlgn="base" hangingPunct="0">
              <a:spcBef>
                <a:spcPct val="20000"/>
              </a:spcBef>
              <a:spcAft>
                <a:spcPct val="0"/>
              </a:spcAft>
              <a:buClr>
                <a:srgbClr val="0033CC"/>
              </a:buClr>
              <a:buChar char="–"/>
              <a:defRPr sz="2000">
                <a:solidFill>
                  <a:schemeClr val="tx1"/>
                </a:solidFill>
                <a:latin typeface="Calibri" pitchFamily="34" charset="0"/>
                <a:cs typeface="Calibri" pitchFamily="34" charset="0"/>
              </a:defRPr>
            </a:lvl4pPr>
            <a:lvl5pPr marL="1600200" indent="-223838" algn="l" rtl="0" eaLnBrk="0" fontAlgn="base" hangingPunct="0">
              <a:spcBef>
                <a:spcPct val="20000"/>
              </a:spcBef>
              <a:spcAft>
                <a:spcPct val="0"/>
              </a:spcAft>
              <a:buClr>
                <a:srgbClr val="0033CC"/>
              </a:buClr>
              <a:buChar char="»"/>
              <a:defRPr sz="2000">
                <a:solidFill>
                  <a:schemeClr val="tx1"/>
                </a:solidFill>
                <a:latin typeface="Calibri" pitchFamily="34" charset="0"/>
                <a:cs typeface="Calibri" pitchFamily="34" charset="0"/>
              </a:defRPr>
            </a:lvl5pPr>
            <a:lvl6pPr marL="2057400" indent="-223838" algn="l" rtl="0" fontAlgn="base">
              <a:spcBef>
                <a:spcPct val="20000"/>
              </a:spcBef>
              <a:spcAft>
                <a:spcPct val="0"/>
              </a:spcAft>
              <a:buClr>
                <a:srgbClr val="0033CC"/>
              </a:buClr>
              <a:buChar char="»"/>
              <a:defRPr sz="2000">
                <a:solidFill>
                  <a:schemeClr val="tx1"/>
                </a:solidFill>
                <a:latin typeface="+mn-lt"/>
                <a:cs typeface="+mn-cs"/>
              </a:defRPr>
            </a:lvl6pPr>
            <a:lvl7pPr marL="2514600" indent="-223838" algn="l" rtl="0" fontAlgn="base">
              <a:spcBef>
                <a:spcPct val="20000"/>
              </a:spcBef>
              <a:spcAft>
                <a:spcPct val="0"/>
              </a:spcAft>
              <a:buClr>
                <a:srgbClr val="0033CC"/>
              </a:buClr>
              <a:buChar char="»"/>
              <a:defRPr sz="2000">
                <a:solidFill>
                  <a:schemeClr val="tx1"/>
                </a:solidFill>
                <a:latin typeface="+mn-lt"/>
                <a:cs typeface="+mn-cs"/>
              </a:defRPr>
            </a:lvl7pPr>
            <a:lvl8pPr marL="2971800" indent="-223838" algn="l" rtl="0" fontAlgn="base">
              <a:spcBef>
                <a:spcPct val="20000"/>
              </a:spcBef>
              <a:spcAft>
                <a:spcPct val="0"/>
              </a:spcAft>
              <a:buClr>
                <a:srgbClr val="0033CC"/>
              </a:buClr>
              <a:buChar char="»"/>
              <a:defRPr sz="2000">
                <a:solidFill>
                  <a:schemeClr val="tx1"/>
                </a:solidFill>
                <a:latin typeface="+mn-lt"/>
                <a:cs typeface="+mn-cs"/>
              </a:defRPr>
            </a:lvl8pPr>
            <a:lvl9pPr marL="3429000" indent="-223838" algn="l" rtl="0" fontAlgn="base">
              <a:spcBef>
                <a:spcPct val="20000"/>
              </a:spcBef>
              <a:spcAft>
                <a:spcPct val="0"/>
              </a:spcAft>
              <a:buClr>
                <a:srgbClr val="0033CC"/>
              </a:buClr>
              <a:buChar char="»"/>
              <a:defRPr sz="2000">
                <a:solidFill>
                  <a:schemeClr val="tx1"/>
                </a:solidFill>
                <a:latin typeface="+mn-lt"/>
                <a:cs typeface="+mn-cs"/>
              </a:defRPr>
            </a:lvl9pPr>
          </a:lstStyle>
          <a:p>
            <a:pPr marL="228600" lvl="1" indent="-228600">
              <a:spcBef>
                <a:spcPct val="100000"/>
              </a:spcBef>
              <a:buClrTx/>
              <a:buFont typeface="Arial" charset="0"/>
              <a:buChar char="•"/>
              <a:defRPr/>
            </a:pPr>
            <a:r>
              <a:rPr lang="en-US" sz="1400" b="1" dirty="0" smtClean="0">
                <a:solidFill>
                  <a:srgbClr val="000000"/>
                </a:solidFill>
                <a:latin typeface="+mn-lt"/>
              </a:rPr>
              <a:t>Almost 60</a:t>
            </a:r>
            <a:r>
              <a:rPr lang="en-US" sz="1400" b="1" dirty="0" smtClean="0">
                <a:latin typeface="+mn-lt"/>
              </a:rPr>
              <a:t>% </a:t>
            </a:r>
            <a:r>
              <a:rPr lang="en-US" sz="1400" b="1" dirty="0">
                <a:latin typeface="+mn-lt"/>
              </a:rPr>
              <a:t>of our staff are over 50</a:t>
            </a:r>
          </a:p>
          <a:p>
            <a:pPr marL="228600" lvl="1" indent="-228600">
              <a:spcBef>
                <a:spcPct val="100000"/>
              </a:spcBef>
              <a:buClrTx/>
              <a:buFont typeface="Arial" charset="0"/>
              <a:buChar char="•"/>
              <a:defRPr/>
            </a:pPr>
            <a:r>
              <a:rPr lang="en-US" sz="1400" b="1" dirty="0" smtClean="0">
                <a:latin typeface="+mn-lt"/>
              </a:rPr>
              <a:t>A mere 32 </a:t>
            </a:r>
            <a:r>
              <a:rPr lang="en-US" sz="1400" b="1" dirty="0">
                <a:latin typeface="+mn-lt"/>
              </a:rPr>
              <a:t>of our IT employees are under </a:t>
            </a:r>
            <a:r>
              <a:rPr lang="en-US" sz="1400" b="1" dirty="0" smtClean="0">
                <a:latin typeface="+mn-lt"/>
              </a:rPr>
              <a:t>the age </a:t>
            </a:r>
            <a:r>
              <a:rPr lang="en-US" sz="1400" b="1" dirty="0">
                <a:latin typeface="+mn-lt"/>
              </a:rPr>
              <a:t>of 30 – that’s </a:t>
            </a:r>
            <a:r>
              <a:rPr lang="en-US" sz="1400" b="1" dirty="0" smtClean="0">
                <a:latin typeface="+mn-lt"/>
              </a:rPr>
              <a:t>~2% </a:t>
            </a:r>
            <a:endParaRPr lang="en-US" sz="1400" dirty="0" smtClean="0">
              <a:solidFill>
                <a:srgbClr val="000000"/>
              </a:solidFill>
              <a:latin typeface="+mn-lt"/>
            </a:endParaRPr>
          </a:p>
          <a:p>
            <a:pPr marL="0" indent="0" algn="ctr">
              <a:spcBef>
                <a:spcPts val="1200"/>
              </a:spcBef>
              <a:buFontTx/>
              <a:buNone/>
              <a:defRPr/>
            </a:pPr>
            <a:endParaRPr lang="en-US" sz="1400" dirty="0" smtClean="0">
              <a:solidFill>
                <a:srgbClr val="000000"/>
              </a:solidFill>
              <a:latin typeface="+mn-lt"/>
            </a:endParaRPr>
          </a:p>
        </p:txBody>
      </p:sp>
      <p:sp>
        <p:nvSpPr>
          <p:cNvPr id="52230" name="Content Placeholder 2"/>
          <p:cNvSpPr txBox="1">
            <a:spLocks/>
          </p:cNvSpPr>
          <p:nvPr/>
        </p:nvSpPr>
        <p:spPr bwMode="auto">
          <a:xfrm>
            <a:off x="801688" y="5754688"/>
            <a:ext cx="7540625" cy="609600"/>
          </a:xfrm>
          <a:prstGeom prst="rect">
            <a:avLst/>
          </a:prstGeom>
          <a:solidFill>
            <a:srgbClr val="B9CDE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lgn="ctr">
              <a:buClrTx/>
              <a:buSzTx/>
              <a:buFont typeface="Arial" charset="0"/>
              <a:buNone/>
            </a:pPr>
            <a:r>
              <a:rPr lang="en-US" altLang="en-US" sz="1600" b="1" i="1">
                <a:solidFill>
                  <a:schemeClr val="tx2"/>
                </a:solidFill>
              </a:rPr>
              <a:t>The talent pipeline and pool necessary to replace our </a:t>
            </a:r>
            <a:br>
              <a:rPr lang="en-US" altLang="en-US" sz="1600" b="1" i="1">
                <a:solidFill>
                  <a:schemeClr val="tx2"/>
                </a:solidFill>
              </a:rPr>
            </a:br>
            <a:r>
              <a:rPr lang="en-US" altLang="en-US" sz="1600" b="1" i="1">
                <a:solidFill>
                  <a:schemeClr val="tx2"/>
                </a:solidFill>
              </a:rPr>
              <a:t>retiring workforce does not currently exist.</a:t>
            </a:r>
            <a:endParaRPr lang="en-US" altLang="en-US" b="1"/>
          </a:p>
        </p:txBody>
      </p:sp>
      <p:graphicFrame>
        <p:nvGraphicFramePr>
          <p:cNvPr id="52231" name="Chart 10"/>
          <p:cNvGraphicFramePr>
            <a:graphicFrameLocks/>
          </p:cNvGraphicFramePr>
          <p:nvPr/>
        </p:nvGraphicFramePr>
        <p:xfrm>
          <a:off x="1595438" y="1228725"/>
          <a:ext cx="5953125" cy="4125913"/>
        </p:xfrm>
        <a:graphic>
          <a:graphicData uri="http://schemas.openxmlformats.org/presentationml/2006/ole">
            <mc:AlternateContent xmlns:mc="http://schemas.openxmlformats.org/markup-compatibility/2006">
              <mc:Choice xmlns:v="urn:schemas-microsoft-com:vml" Requires="v">
                <p:oleObj spid="_x0000_s52277" r:id="rId4" imgW="5950212" imgH="4121253" progId="Excel.Chart.8">
                  <p:embed/>
                </p:oleObj>
              </mc:Choice>
              <mc:Fallback>
                <p:oleObj r:id="rId4" imgW="5950212" imgH="4121253" progId="Excel.Chart.8">
                  <p:embed/>
                  <p:pic>
                    <p:nvPicPr>
                      <p:cNvPr id="0" name="Chart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95438" y="1228725"/>
                        <a:ext cx="5953125" cy="4125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Table 3"/>
          <p:cNvGraphicFramePr>
            <a:graphicFrameLocks noGrp="1"/>
          </p:cNvGraphicFramePr>
          <p:nvPr/>
        </p:nvGraphicFramePr>
        <p:xfrm>
          <a:off x="6834188" y="1668463"/>
          <a:ext cx="1870075" cy="1789112"/>
        </p:xfrm>
        <a:graphic>
          <a:graphicData uri="http://schemas.openxmlformats.org/drawingml/2006/table">
            <a:tbl>
              <a:tblPr>
                <a:tableStyleId>{5C22544A-7EE6-4342-B048-85BDC9FD1C3A}</a:tableStyleId>
              </a:tblPr>
              <a:tblGrid>
                <a:gridCol w="873278"/>
                <a:gridCol w="996797"/>
              </a:tblGrid>
              <a:tr h="190490">
                <a:tc>
                  <a:txBody>
                    <a:bodyPr/>
                    <a:lstStyle/>
                    <a:p>
                      <a:pPr algn="ctr" fontAlgn="ctr"/>
                      <a:r>
                        <a:rPr lang="en-US" sz="1100" u="none" strike="noStrike" dirty="0">
                          <a:solidFill>
                            <a:schemeClr val="tx1"/>
                          </a:solidFill>
                          <a:effectLst/>
                        </a:rPr>
                        <a:t>Age range</a:t>
                      </a:r>
                      <a:endParaRPr lang="en-US" sz="1100" b="0" i="0" u="none" strike="noStrike" dirty="0">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 of employees</a:t>
                      </a:r>
                      <a:endParaRPr lang="en-US" sz="1100" b="0" i="0" u="none" strike="noStrike" dirty="0">
                        <a:solidFill>
                          <a:schemeClr val="tx1"/>
                        </a:solidFill>
                        <a:effectLst/>
                        <a:latin typeface="Calibri"/>
                      </a:endParaRPr>
                    </a:p>
                  </a:txBody>
                  <a:tcPr marL="9524" marR="9524" marT="9524" marB="0" anchor="ctr">
                    <a:solidFill>
                      <a:srgbClr val="B9CDE5"/>
                    </a:solidFill>
                  </a:tcPr>
                </a:tc>
              </a:tr>
              <a:tr h="228588">
                <a:tc>
                  <a:txBody>
                    <a:bodyPr/>
                    <a:lstStyle/>
                    <a:p>
                      <a:pPr algn="ctr" fontAlgn="ctr"/>
                      <a:r>
                        <a:rPr lang="en-US" sz="1100" u="none" strike="noStrike" dirty="0">
                          <a:solidFill>
                            <a:schemeClr val="tx1"/>
                          </a:solidFill>
                          <a:effectLst/>
                        </a:rPr>
                        <a:t>&lt;30</a:t>
                      </a:r>
                      <a:endParaRPr lang="en-US" sz="1100" b="0" i="0" u="none" strike="noStrike" dirty="0">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32</a:t>
                      </a:r>
                      <a:endParaRPr lang="en-US" sz="1100" b="0" i="0" u="none" strike="noStrike" dirty="0">
                        <a:solidFill>
                          <a:schemeClr val="tx1"/>
                        </a:solidFill>
                        <a:effectLst/>
                        <a:latin typeface="Calibri"/>
                      </a:endParaRPr>
                    </a:p>
                  </a:txBody>
                  <a:tcPr marL="9524" marR="9524" marT="9524" marB="0" anchor="ctr">
                    <a:solidFill>
                      <a:srgbClr val="B9CDE5"/>
                    </a:solidFill>
                  </a:tcPr>
                </a:tc>
              </a:tr>
              <a:tr h="228588">
                <a:tc>
                  <a:txBody>
                    <a:bodyPr/>
                    <a:lstStyle/>
                    <a:p>
                      <a:pPr algn="ctr" fontAlgn="ctr"/>
                      <a:r>
                        <a:rPr lang="en-US" sz="1100" u="none" strike="noStrike">
                          <a:solidFill>
                            <a:schemeClr val="tx1"/>
                          </a:solidFill>
                          <a:effectLst/>
                        </a:rPr>
                        <a:t>30-39</a:t>
                      </a:r>
                      <a:endParaRPr lang="en-US" sz="1100" b="0" i="0" u="none" strike="noStrike">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170</a:t>
                      </a:r>
                      <a:endParaRPr lang="en-US" sz="1100" b="0" i="0" u="none" strike="noStrike" dirty="0">
                        <a:solidFill>
                          <a:schemeClr val="tx1"/>
                        </a:solidFill>
                        <a:effectLst/>
                        <a:latin typeface="Calibri"/>
                      </a:endParaRPr>
                    </a:p>
                  </a:txBody>
                  <a:tcPr marL="9524" marR="9524" marT="9524" marB="0" anchor="ctr">
                    <a:solidFill>
                      <a:srgbClr val="B9CDE5"/>
                    </a:solidFill>
                  </a:tcPr>
                </a:tc>
              </a:tr>
              <a:tr h="228588">
                <a:tc>
                  <a:txBody>
                    <a:bodyPr/>
                    <a:lstStyle/>
                    <a:p>
                      <a:pPr algn="ctr" fontAlgn="ctr"/>
                      <a:r>
                        <a:rPr lang="en-US" sz="1100" u="none" strike="noStrike">
                          <a:solidFill>
                            <a:schemeClr val="tx1"/>
                          </a:solidFill>
                          <a:effectLst/>
                        </a:rPr>
                        <a:t>40-49</a:t>
                      </a:r>
                      <a:endParaRPr lang="en-US" sz="1100" b="0" i="0" u="none" strike="noStrike">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393</a:t>
                      </a:r>
                      <a:endParaRPr lang="en-US" sz="1100" b="0" i="0" u="none" strike="noStrike" dirty="0">
                        <a:solidFill>
                          <a:schemeClr val="tx1"/>
                        </a:solidFill>
                        <a:effectLst/>
                        <a:latin typeface="Calibri"/>
                      </a:endParaRPr>
                    </a:p>
                  </a:txBody>
                  <a:tcPr marL="9524" marR="9524" marT="9524" marB="0" anchor="ctr">
                    <a:solidFill>
                      <a:srgbClr val="B9CDE5"/>
                    </a:solidFill>
                  </a:tcPr>
                </a:tc>
              </a:tr>
              <a:tr h="228588">
                <a:tc>
                  <a:txBody>
                    <a:bodyPr/>
                    <a:lstStyle/>
                    <a:p>
                      <a:pPr algn="ctr" fontAlgn="ctr"/>
                      <a:r>
                        <a:rPr lang="en-US" sz="1100" u="none" strike="noStrike">
                          <a:solidFill>
                            <a:schemeClr val="tx1"/>
                          </a:solidFill>
                          <a:effectLst/>
                        </a:rPr>
                        <a:t>50-59</a:t>
                      </a:r>
                      <a:endParaRPr lang="en-US" sz="1100" b="0" i="0" u="none" strike="noStrike">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555</a:t>
                      </a:r>
                      <a:endParaRPr lang="en-US" sz="1100" b="0" i="0" u="none" strike="noStrike" dirty="0">
                        <a:solidFill>
                          <a:schemeClr val="tx1"/>
                        </a:solidFill>
                        <a:effectLst/>
                        <a:latin typeface="Calibri"/>
                      </a:endParaRPr>
                    </a:p>
                  </a:txBody>
                  <a:tcPr marL="9524" marR="9524" marT="9524" marB="0" anchor="ctr">
                    <a:solidFill>
                      <a:srgbClr val="B9CDE5"/>
                    </a:solidFill>
                  </a:tcPr>
                </a:tc>
              </a:tr>
              <a:tr h="228588">
                <a:tc>
                  <a:txBody>
                    <a:bodyPr/>
                    <a:lstStyle/>
                    <a:p>
                      <a:pPr algn="ctr" fontAlgn="ctr"/>
                      <a:r>
                        <a:rPr lang="en-US" sz="1100" u="none" strike="noStrike">
                          <a:solidFill>
                            <a:schemeClr val="tx1"/>
                          </a:solidFill>
                          <a:effectLst/>
                        </a:rPr>
                        <a:t>&gt;60</a:t>
                      </a:r>
                      <a:endParaRPr lang="en-US" sz="1100" b="0" i="0" u="none" strike="noStrike">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310</a:t>
                      </a:r>
                      <a:endParaRPr lang="en-US" sz="1100" b="0" i="0" u="none" strike="noStrike" dirty="0">
                        <a:solidFill>
                          <a:schemeClr val="tx1"/>
                        </a:solidFill>
                        <a:effectLst/>
                        <a:latin typeface="Calibri"/>
                      </a:endParaRPr>
                    </a:p>
                  </a:txBody>
                  <a:tcPr marL="9524" marR="9524" marT="9524" marB="0" anchor="ctr">
                    <a:solidFill>
                      <a:srgbClr val="B9CDE5"/>
                    </a:solidFill>
                  </a:tcPr>
                </a:tc>
              </a:tr>
              <a:tr h="455682">
                <a:tc>
                  <a:txBody>
                    <a:bodyPr/>
                    <a:lstStyle/>
                    <a:p>
                      <a:pPr algn="r" fontAlgn="ctr"/>
                      <a:r>
                        <a:rPr lang="en-US" sz="1100" u="none" strike="noStrike" dirty="0" smtClean="0">
                          <a:solidFill>
                            <a:schemeClr val="tx1"/>
                          </a:solidFill>
                          <a:effectLst/>
                        </a:rPr>
                        <a:t>Total IT employees:</a:t>
                      </a:r>
                      <a:endParaRPr lang="en-US" sz="1100" b="0" i="0" u="none" strike="noStrike" dirty="0">
                        <a:solidFill>
                          <a:schemeClr val="tx1"/>
                        </a:solidFill>
                        <a:effectLst/>
                        <a:latin typeface="Calibri"/>
                      </a:endParaRPr>
                    </a:p>
                  </a:txBody>
                  <a:tcPr marL="9524" marR="9524" marT="9524" marB="0" anchor="ctr">
                    <a:solidFill>
                      <a:srgbClr val="B9CDE5"/>
                    </a:solidFill>
                  </a:tcPr>
                </a:tc>
                <a:tc>
                  <a:txBody>
                    <a:bodyPr/>
                    <a:lstStyle/>
                    <a:p>
                      <a:pPr algn="ctr" fontAlgn="ctr"/>
                      <a:r>
                        <a:rPr lang="en-US" sz="1100" u="none" strike="noStrike" dirty="0">
                          <a:solidFill>
                            <a:schemeClr val="tx1"/>
                          </a:solidFill>
                          <a:effectLst/>
                        </a:rPr>
                        <a:t>1460</a:t>
                      </a:r>
                      <a:endParaRPr lang="en-US" sz="1100" b="0" i="0" u="none" strike="noStrike" dirty="0">
                        <a:solidFill>
                          <a:schemeClr val="tx1"/>
                        </a:solidFill>
                        <a:effectLst/>
                        <a:latin typeface="Calibri"/>
                      </a:endParaRPr>
                    </a:p>
                  </a:txBody>
                  <a:tcPr marL="9524" marR="9524" marT="9524" marB="0" anchor="ctr">
                    <a:solidFill>
                      <a:srgbClr val="B9CDE5"/>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97259" y="1600200"/>
            <a:ext cx="8149483" cy="5038200"/>
          </a:xfrm>
          <a:prstGeom prst="rect">
            <a:avLst/>
          </a:prstGeom>
          <a:noFill/>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lnSpc>
                <a:spcPct val="110000"/>
              </a:lnSpc>
              <a:spcBef>
                <a:spcPts val="600"/>
              </a:spcBef>
              <a:spcAft>
                <a:spcPts val="0"/>
              </a:spcAft>
              <a:defRPr/>
            </a:pPr>
            <a:r>
              <a:rPr lang="en-US" sz="1400" b="1" dirty="0" smtClean="0"/>
              <a:t>Stiff competition for talent in Massachusetts:  </a:t>
            </a:r>
            <a:r>
              <a:rPr lang="en-US" sz="1400" dirty="0"/>
              <a:t>The Massachusetts economy should </a:t>
            </a:r>
            <a:r>
              <a:rPr lang="en-US" sz="1400" dirty="0" smtClean="0"/>
              <a:t>expand by </a:t>
            </a:r>
            <a:br>
              <a:rPr lang="en-US" sz="1400" dirty="0" smtClean="0"/>
            </a:br>
            <a:r>
              <a:rPr lang="en-US" sz="1400" dirty="0" smtClean="0"/>
              <a:t>6.3%, </a:t>
            </a:r>
            <a:r>
              <a:rPr lang="en-US" sz="1400" dirty="0"/>
              <a:t>generating </a:t>
            </a:r>
            <a:r>
              <a:rPr lang="en-US" sz="1400" dirty="0" smtClean="0"/>
              <a:t>216,650 net new </a:t>
            </a:r>
            <a:r>
              <a:rPr lang="en-US" sz="1400" dirty="0"/>
              <a:t>jobs by 2016. An additional </a:t>
            </a:r>
            <a:r>
              <a:rPr lang="en-US" sz="1400" dirty="0" smtClean="0"/>
              <a:t>768,330 job </a:t>
            </a:r>
            <a:r>
              <a:rPr lang="en-US" sz="1400" dirty="0"/>
              <a:t>openings will result from </a:t>
            </a:r>
            <a:endParaRPr lang="en-US" sz="1400" dirty="0" smtClean="0"/>
          </a:p>
          <a:p>
            <a:pPr marL="2171700" lvl="5" indent="0">
              <a:lnSpc>
                <a:spcPct val="110000"/>
              </a:lnSpc>
              <a:spcBef>
                <a:spcPts val="0"/>
              </a:spcBef>
              <a:buFont typeface="Arial" panose="020B0604020202020204" pitchFamily="34" charset="0"/>
              <a:buNone/>
              <a:defRPr/>
            </a:pPr>
            <a:r>
              <a:rPr lang="en-US" sz="1400" dirty="0" smtClean="0"/>
              <a:t>the need to </a:t>
            </a:r>
            <a:r>
              <a:rPr lang="en-US" sz="1400" dirty="0"/>
              <a:t>replace workers who </a:t>
            </a:r>
            <a:r>
              <a:rPr lang="en-US" sz="1400" dirty="0" smtClean="0"/>
              <a:t>retire or change careers</a:t>
            </a:r>
            <a:r>
              <a:rPr lang="en-US" sz="1400" dirty="0"/>
              <a:t>. In total, nearly 1 million jobs </a:t>
            </a:r>
            <a:r>
              <a:rPr lang="en-US" sz="1400" dirty="0" smtClean="0"/>
              <a:t>will need </a:t>
            </a:r>
            <a:r>
              <a:rPr lang="en-US" sz="1400" dirty="0"/>
              <a:t>to be filled by 2016</a:t>
            </a:r>
            <a:r>
              <a:rPr lang="en-US" sz="1400" dirty="0" smtClean="0"/>
              <a:t>. </a:t>
            </a:r>
            <a:r>
              <a:rPr lang="en-US" sz="1300" i="1" dirty="0"/>
              <a:t>(EOLWD, Career Moves</a:t>
            </a:r>
            <a:r>
              <a:rPr lang="en-US" sz="1300" i="1" dirty="0" smtClean="0"/>
              <a:t>)</a:t>
            </a:r>
            <a:br>
              <a:rPr lang="en-US" sz="1300" i="1" dirty="0" smtClean="0"/>
            </a:br>
            <a:r>
              <a:rPr lang="en-US" sz="1300" i="1" dirty="0"/>
              <a:t/>
            </a:r>
            <a:br>
              <a:rPr lang="en-US" sz="1300" i="1" dirty="0"/>
            </a:br>
            <a:endParaRPr lang="en-US" sz="1300" i="1" dirty="0"/>
          </a:p>
          <a:p>
            <a:pPr lvl="5">
              <a:lnSpc>
                <a:spcPct val="110000"/>
              </a:lnSpc>
              <a:defRPr/>
            </a:pPr>
            <a:r>
              <a:rPr lang="en-US" sz="1400" b="1" dirty="0" smtClean="0"/>
              <a:t>By 2018, it is estimated there will be some 1.4 million tech-related job </a:t>
            </a:r>
          </a:p>
          <a:p>
            <a:pPr marL="2537460" lvl="5" indent="0">
              <a:lnSpc>
                <a:spcPct val="110000"/>
              </a:lnSpc>
              <a:spcBef>
                <a:spcPts val="0"/>
              </a:spcBef>
              <a:buFont typeface="Arial" panose="020B0604020202020204" pitchFamily="34" charset="0"/>
              <a:buNone/>
              <a:defRPr/>
            </a:pPr>
            <a:r>
              <a:rPr lang="en-US" sz="1400" b="1" dirty="0" smtClean="0"/>
              <a:t>openings in the US, but the country will have only about 400,000 college grads to fill them.  </a:t>
            </a:r>
            <a:r>
              <a:rPr lang="en-US" sz="1400" dirty="0" smtClean="0"/>
              <a:t>The long term scarcity springs from a deficient educational system and a lack of emphasis in the US on tech</a:t>
            </a:r>
          </a:p>
          <a:p>
            <a:pPr marL="2537460" lvl="5" indent="0">
              <a:lnSpc>
                <a:spcPct val="110000"/>
              </a:lnSpc>
              <a:spcBef>
                <a:spcPts val="0"/>
              </a:spcBef>
              <a:buFont typeface="Arial" panose="020B0604020202020204" pitchFamily="34" charset="0"/>
              <a:buNone/>
              <a:defRPr/>
            </a:pPr>
            <a:r>
              <a:rPr lang="en-US" sz="1400" dirty="0"/>
              <a:t>educations.  67% of students in </a:t>
            </a:r>
            <a:r>
              <a:rPr lang="en-US" sz="1400" dirty="0" smtClean="0"/>
              <a:t>graduate school technology/engineering, studies </a:t>
            </a:r>
            <a:r>
              <a:rPr lang="en-US" sz="1400" dirty="0"/>
              <a:t>are foreign born.  </a:t>
            </a:r>
            <a:r>
              <a:rPr lang="en-US" sz="1300" i="1" dirty="0"/>
              <a:t>(Computerworld March 2012)</a:t>
            </a:r>
          </a:p>
          <a:p>
            <a:pPr fontAlgn="auto">
              <a:lnSpc>
                <a:spcPct val="110000"/>
              </a:lnSpc>
              <a:spcAft>
                <a:spcPts val="0"/>
              </a:spcAft>
              <a:defRPr/>
            </a:pPr>
            <a:endParaRPr lang="en-US" sz="1700" b="1" dirty="0"/>
          </a:p>
          <a:p>
            <a:pPr marL="2377440" lvl="5">
              <a:lnSpc>
                <a:spcPct val="110000"/>
              </a:lnSpc>
              <a:defRPr/>
            </a:pPr>
            <a:r>
              <a:rPr lang="en-US" sz="1400" b="1" dirty="0" smtClean="0"/>
              <a:t>The relative </a:t>
            </a:r>
            <a:r>
              <a:rPr lang="en-US" sz="1400" b="1" dirty="0"/>
              <a:t>i</a:t>
            </a:r>
            <a:r>
              <a:rPr lang="en-US" sz="1400" b="1" dirty="0" smtClean="0"/>
              <a:t>nexperience of those who will move into supervisory and management roles:  </a:t>
            </a:r>
            <a:r>
              <a:rPr lang="en-US" sz="1400" dirty="0" smtClean="0"/>
              <a:t>44% of working Millennials have only three to five </a:t>
            </a:r>
          </a:p>
          <a:p>
            <a:pPr marL="365760" lvl="5" indent="0">
              <a:lnSpc>
                <a:spcPct val="110000"/>
              </a:lnSpc>
              <a:spcBef>
                <a:spcPts val="0"/>
              </a:spcBef>
              <a:buFont typeface="Arial" panose="020B0604020202020204" pitchFamily="34" charset="0"/>
              <a:buNone/>
              <a:defRPr/>
            </a:pPr>
            <a:r>
              <a:rPr lang="en-US" sz="1400" dirty="0" smtClean="0"/>
              <a:t>years of work experience, yet 41% have four or more direct reports.  The vast majority of Millennial professionals do not feel ready for these roles.  </a:t>
            </a:r>
            <a:br>
              <a:rPr lang="en-US" sz="1400" dirty="0" smtClean="0"/>
            </a:br>
            <a:endParaRPr lang="en-US" sz="1700"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083162">
            <a:off x="553377" y="2414044"/>
            <a:ext cx="2236496" cy="2194560"/>
          </a:xfrm>
          <a:prstGeom prst="ellipse">
            <a:avLst/>
          </a:prstGeom>
          <a:ln>
            <a:noFill/>
          </a:ln>
          <a:effectLst>
            <a:softEdge rad="112500"/>
          </a:effectLst>
        </p:spPr>
      </p:pic>
      <p:sp>
        <p:nvSpPr>
          <p:cNvPr id="50180" name="Title 1"/>
          <p:cNvSpPr>
            <a:spLocks noGrp="1"/>
          </p:cNvSpPr>
          <p:nvPr>
            <p:ph type="title"/>
          </p:nvPr>
        </p:nvSpPr>
        <p:spPr>
          <a:xfrm>
            <a:off x="841375" y="46038"/>
            <a:ext cx="5568950" cy="758825"/>
          </a:xfrm>
        </p:spPr>
        <p:txBody>
          <a:bodyPr/>
          <a:lstStyle/>
          <a:p>
            <a:r>
              <a:rPr lang="en-US" altLang="en-US" sz="2000" smtClean="0"/>
              <a:t>What Keeps HR Professionals Up at Night</a:t>
            </a:r>
            <a:endParaRPr lang="en-US" altLang="en-US" sz="2000" i="1" smtClean="0"/>
          </a:p>
        </p:txBody>
      </p:sp>
      <p:sp>
        <p:nvSpPr>
          <p:cNvPr id="50181" name="Content Placeholder 2"/>
          <p:cNvSpPr>
            <a:spLocks noGrp="1"/>
          </p:cNvSpPr>
          <p:nvPr>
            <p:ph idx="1"/>
          </p:nvPr>
        </p:nvSpPr>
        <p:spPr>
          <a:xfrm>
            <a:off x="457200" y="1746250"/>
            <a:ext cx="8001000" cy="450215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i="1" smtClean="0"/>
          </a:p>
        </p:txBody>
      </p:sp>
      <p:sp>
        <p:nvSpPr>
          <p:cNvPr id="50182" name="Content Placeholder 2"/>
          <p:cNvSpPr txBox="1">
            <a:spLocks/>
          </p:cNvSpPr>
          <p:nvPr/>
        </p:nvSpPr>
        <p:spPr bwMode="auto">
          <a:xfrm>
            <a:off x="460375" y="977900"/>
            <a:ext cx="822325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200" b="1" i="1"/>
              <a:t>Given the overall outlook of jobs in Massachusetts, all Executive Departments face near term challenges in recruiting and retaining talent.  Several of the most critical workforce concerns include those listed below.</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76250" y="1538288"/>
            <a:ext cx="8185150" cy="5100637"/>
          </a:xfrm>
          <a:prstGeom prst="rect">
            <a:avLst/>
          </a:prstGeom>
          <a:noFill/>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lnSpc>
                <a:spcPct val="110000"/>
              </a:lnSpc>
              <a:spcAft>
                <a:spcPts val="0"/>
              </a:spcAft>
              <a:buFont typeface="Arial" panose="020B0604020202020204" pitchFamily="34" charset="0"/>
              <a:buNone/>
              <a:defRPr/>
            </a:pPr>
            <a:r>
              <a:rPr lang="en-US" sz="1400" b="1" dirty="0" smtClean="0"/>
              <a:t>Within the Commonwealth:   </a:t>
            </a:r>
            <a:br>
              <a:rPr lang="en-US" sz="1400" b="1" dirty="0" smtClean="0"/>
            </a:br>
            <a:endParaRPr lang="en-US" sz="1400" b="1" dirty="0" smtClean="0"/>
          </a:p>
          <a:p>
            <a:pPr fontAlgn="auto">
              <a:lnSpc>
                <a:spcPct val="110000"/>
              </a:lnSpc>
              <a:spcAft>
                <a:spcPts val="0"/>
              </a:spcAft>
              <a:defRPr/>
            </a:pPr>
            <a:r>
              <a:rPr lang="en-US" sz="1200" dirty="0" smtClean="0"/>
              <a:t>At </a:t>
            </a:r>
            <a:r>
              <a:rPr lang="en-US" sz="1200" b="1" dirty="0" smtClean="0"/>
              <a:t>Holyoke Soldiers Home</a:t>
            </a:r>
            <a:r>
              <a:rPr lang="en-US" sz="1200" dirty="0" smtClean="0"/>
              <a:t>, a move towards new living arrangement's requires a new staffing pattern using Certified Nursing Assistants.  Only 3 of the Home’s current facilities workers, who will no longer be needed after the transition to the new living arrangement, have taken advantage of a career ladder training program to skill them up for CNA positions.</a:t>
            </a:r>
            <a:br>
              <a:rPr lang="en-US" sz="1200" dirty="0" smtClean="0"/>
            </a:br>
            <a:endParaRPr lang="en-US" sz="1200" dirty="0" smtClean="0"/>
          </a:p>
          <a:p>
            <a:pPr fontAlgn="auto">
              <a:lnSpc>
                <a:spcPct val="110000"/>
              </a:lnSpc>
              <a:spcAft>
                <a:spcPts val="0"/>
              </a:spcAft>
              <a:defRPr/>
            </a:pPr>
            <a:r>
              <a:rPr lang="en-US" sz="1200" b="1" dirty="0" smtClean="0"/>
              <a:t>EOHHS</a:t>
            </a:r>
            <a:r>
              <a:rPr lang="en-US" sz="1200" dirty="0" smtClean="0"/>
              <a:t> has been challenged in its efforts to fill management-level front line supervisors of social workers with existing social workers</a:t>
            </a:r>
            <a:br>
              <a:rPr lang="en-US" sz="1200" dirty="0" smtClean="0"/>
            </a:br>
            <a:endParaRPr lang="en-US" sz="1200" dirty="0" smtClean="0"/>
          </a:p>
          <a:p>
            <a:pPr fontAlgn="auto">
              <a:lnSpc>
                <a:spcPct val="110000"/>
              </a:lnSpc>
              <a:spcAft>
                <a:spcPts val="0"/>
              </a:spcAft>
              <a:defRPr/>
            </a:pPr>
            <a:r>
              <a:rPr lang="en-US" sz="1200" dirty="0" smtClean="0"/>
              <a:t>The </a:t>
            </a:r>
            <a:r>
              <a:rPr lang="en-US" sz="1200" b="1" dirty="0" smtClean="0"/>
              <a:t>Department of Elementary and Secondary Education </a:t>
            </a:r>
            <a:r>
              <a:rPr lang="en-US" sz="1200" dirty="0" smtClean="0"/>
              <a:t>is losing knowledgeable and seasoned staff to school districts and assessment companies.  At the same time, they are unable to recruit sufficiently skilled staff to fill vacancies as salaries are not competitive with municipal school departments. This has led to critical positions going unfilled for upwards of 6 months.</a:t>
            </a:r>
            <a:br>
              <a:rPr lang="en-US" sz="1200" dirty="0" smtClean="0"/>
            </a:br>
            <a:endParaRPr lang="en-US" sz="1200" dirty="0" smtClean="0"/>
          </a:p>
          <a:p>
            <a:pPr fontAlgn="auto">
              <a:lnSpc>
                <a:spcPct val="110000"/>
              </a:lnSpc>
              <a:spcAft>
                <a:spcPts val="0"/>
              </a:spcAft>
              <a:defRPr/>
            </a:pPr>
            <a:r>
              <a:rPr lang="en-US" sz="1200" dirty="0" smtClean="0"/>
              <a:t>Fewer than half of 154 </a:t>
            </a:r>
            <a:r>
              <a:rPr lang="en-US" sz="1200" b="1" dirty="0" smtClean="0"/>
              <a:t>Department of Correction </a:t>
            </a:r>
            <a:r>
              <a:rPr lang="en-US" sz="1200" dirty="0" smtClean="0"/>
              <a:t>employees who had previously applied for management positions between 2009 and 2012 have reapplied for more recent management openings.  The absence of a pool of experienced candidates is a serious concern, given that nearly 70% of DOC’s managers are baby boomers who are expected to retire in the coming years.</a:t>
            </a:r>
            <a:br>
              <a:rPr lang="en-US" sz="1200" dirty="0" smtClean="0"/>
            </a:br>
            <a:endParaRPr lang="en-US" sz="1200" dirty="0" smtClean="0"/>
          </a:p>
          <a:p>
            <a:pPr fontAlgn="auto">
              <a:lnSpc>
                <a:spcPct val="110000"/>
              </a:lnSpc>
              <a:spcAft>
                <a:spcPts val="0"/>
              </a:spcAft>
              <a:defRPr/>
            </a:pPr>
            <a:r>
              <a:rPr lang="en-US" sz="1200" dirty="0" smtClean="0"/>
              <a:t>At </a:t>
            </a:r>
            <a:r>
              <a:rPr lang="en-US" sz="1200" b="1" dirty="0" smtClean="0"/>
              <a:t>Massachusetts State Police</a:t>
            </a:r>
            <a:r>
              <a:rPr lang="en-US" sz="1200" dirty="0" smtClean="0"/>
              <a:t>, </a:t>
            </a:r>
            <a:r>
              <a:rPr lang="en-US" sz="1100" dirty="0" smtClean="0"/>
              <a:t>the </a:t>
            </a:r>
            <a:r>
              <a:rPr lang="en-US" sz="1100" dirty="0"/>
              <a:t>last of three </a:t>
            </a:r>
            <a:r>
              <a:rPr lang="en-US" sz="1100" dirty="0" smtClean="0"/>
              <a:t>Digital </a:t>
            </a:r>
            <a:r>
              <a:rPr lang="en-US" sz="1100" dirty="0"/>
              <a:t>Evidence Examiners resigned because he could not do work that commanding officers promised he would do due to the limitations of his Program Coordinator I classification.  Since populating the Commonwealth Fusion Center staff with 14 Analysts in 2005, we have lost six (6) Analysts to more engaging, robust opportunities in the intelligence analysis field.</a:t>
            </a:r>
            <a:r>
              <a:rPr lang="en-US" sz="1200" dirty="0" smtClean="0"/>
              <a:t/>
            </a:r>
            <a:br>
              <a:rPr lang="en-US" sz="1200" dirty="0" smtClean="0"/>
            </a:br>
            <a:endParaRPr lang="en-US" sz="1200" dirty="0" smtClean="0"/>
          </a:p>
          <a:p>
            <a:pPr fontAlgn="auto">
              <a:lnSpc>
                <a:spcPct val="110000"/>
              </a:lnSpc>
              <a:spcAft>
                <a:spcPts val="0"/>
              </a:spcAft>
              <a:defRPr/>
            </a:pPr>
            <a:r>
              <a:rPr lang="en-US" sz="1200" b="1" dirty="0"/>
              <a:t>EOEA</a:t>
            </a:r>
            <a:r>
              <a:rPr lang="en-US" sz="1200" dirty="0"/>
              <a:t> is challenged </a:t>
            </a:r>
            <a:r>
              <a:rPr lang="en-US" sz="1200" dirty="0" smtClean="0"/>
              <a:t>in its ability to maintain mission-critical operations due to its inability to recruit candidates with the needed skill.  The challenge is especially difficult in relation  Biologists</a:t>
            </a:r>
            <a:r>
              <a:rPr lang="en-US" sz="1200" dirty="0"/>
              <a:t>, Animal Health/Dairy and Pesticides Inspectors </a:t>
            </a:r>
            <a:r>
              <a:rPr lang="en-US" sz="1200" dirty="0" smtClean="0"/>
              <a:t/>
            </a:r>
            <a:br>
              <a:rPr lang="en-US" sz="1200" dirty="0" smtClean="0"/>
            </a:br>
            <a:endParaRPr lang="en-US" sz="1200" dirty="0" smtClean="0"/>
          </a:p>
          <a:p>
            <a:pPr fontAlgn="auto">
              <a:lnSpc>
                <a:spcPct val="110000"/>
              </a:lnSpc>
              <a:spcAft>
                <a:spcPts val="0"/>
              </a:spcAft>
              <a:defRPr/>
            </a:pPr>
            <a:r>
              <a:rPr lang="en-US" sz="1200" dirty="0" smtClean="0"/>
              <a:t>In FY12,  the turnover rate of Bank Examiners at the </a:t>
            </a:r>
            <a:r>
              <a:rPr lang="en-US" sz="1200" b="1" dirty="0" smtClean="0"/>
              <a:t>Division of Banks </a:t>
            </a:r>
            <a:r>
              <a:rPr lang="en-US" sz="1200" dirty="0" smtClean="0"/>
              <a:t>was 14%, double that of the workforce at large.</a:t>
            </a:r>
            <a:br>
              <a:rPr lang="en-US" sz="1200" dirty="0" smtClean="0"/>
            </a:br>
            <a:endParaRPr lang="en-US" sz="1200" dirty="0" smtClean="0"/>
          </a:p>
          <a:p>
            <a:pPr fontAlgn="auto">
              <a:spcAft>
                <a:spcPts val="0"/>
              </a:spcAft>
              <a:defRPr/>
            </a:pPr>
            <a:r>
              <a:rPr lang="en-US" sz="1200" dirty="0"/>
              <a:t>The </a:t>
            </a:r>
            <a:r>
              <a:rPr lang="en-US" sz="1200" b="1" dirty="0"/>
              <a:t>Department of Labor Standards </a:t>
            </a:r>
            <a:r>
              <a:rPr lang="en-US" sz="1200" dirty="0"/>
              <a:t>has advertised multiple times for Industrial Safety and Health Inspector Is to investigate lead and asbestos worksites in Western MA and have found very few qualified candidates in the applicant pool.  Among those that were qualified, several dropped out of the process </a:t>
            </a:r>
            <a:r>
              <a:rPr lang="en-US" sz="1200" dirty="0" smtClean="0"/>
              <a:t>because of the salary </a:t>
            </a:r>
            <a:r>
              <a:rPr lang="en-US" sz="1200" dirty="0"/>
              <a:t>being too low.</a:t>
            </a:r>
            <a:br>
              <a:rPr lang="en-US" sz="1200" dirty="0"/>
            </a:br>
            <a:endParaRPr lang="en-US" sz="1200" dirty="0"/>
          </a:p>
          <a:p>
            <a:pPr fontAlgn="auto">
              <a:spcAft>
                <a:spcPts val="0"/>
              </a:spcAft>
              <a:defRPr/>
            </a:pPr>
            <a:r>
              <a:rPr lang="en-US" sz="1200" dirty="0"/>
              <a:t>The </a:t>
            </a:r>
            <a:r>
              <a:rPr lang="en-US" sz="1200" b="1" dirty="0"/>
              <a:t>Department of Unemployment Assistance </a:t>
            </a:r>
            <a:r>
              <a:rPr lang="en-US" sz="1200" dirty="0"/>
              <a:t>struggles with recruiting managers who possess both solid management experience and superior writing skills.  Additionally, with the recent implementation of UI Online, they need business analysts with a unique combination of skill sets (technical skills and knowledge of unemployment insurance) to support the system.</a:t>
            </a:r>
          </a:p>
        </p:txBody>
      </p:sp>
      <p:sp>
        <p:nvSpPr>
          <p:cNvPr id="51203" name="Title 1"/>
          <p:cNvSpPr>
            <a:spLocks noGrp="1"/>
          </p:cNvSpPr>
          <p:nvPr>
            <p:ph type="title"/>
          </p:nvPr>
        </p:nvSpPr>
        <p:spPr>
          <a:xfrm>
            <a:off x="841375" y="46038"/>
            <a:ext cx="5568950" cy="758825"/>
          </a:xfrm>
        </p:spPr>
        <p:txBody>
          <a:bodyPr/>
          <a:lstStyle/>
          <a:p>
            <a:r>
              <a:rPr lang="en-US" altLang="en-US" sz="2000" smtClean="0"/>
              <a:t>What Keeps HR Professionals Up at Night</a:t>
            </a:r>
            <a:endParaRPr lang="en-US" altLang="en-US" sz="2000" i="1" smtClean="0"/>
          </a:p>
        </p:txBody>
      </p:sp>
      <p:sp>
        <p:nvSpPr>
          <p:cNvPr id="51204" name="Content Placeholder 2"/>
          <p:cNvSpPr txBox="1">
            <a:spLocks/>
          </p:cNvSpPr>
          <p:nvPr/>
        </p:nvSpPr>
        <p:spPr bwMode="auto">
          <a:xfrm>
            <a:off x="460375" y="977900"/>
            <a:ext cx="822325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200" b="1" i="1"/>
              <a:t>Given the overall outlook of jobs in Massachusetts, all Executive Departments face near term challenges in recruiting and retaining talent.  Several of the most critical workforce concerns include those listed below.</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841375" y="46038"/>
            <a:ext cx="5568950" cy="758825"/>
          </a:xfrm>
        </p:spPr>
        <p:txBody>
          <a:bodyPr/>
          <a:lstStyle/>
          <a:p>
            <a:r>
              <a:rPr lang="en-US" altLang="en-US" sz="2000" dirty="0" smtClean="0"/>
              <a:t>Workforce Planning:</a:t>
            </a:r>
            <a:br>
              <a:rPr lang="en-US" altLang="en-US" sz="2000" dirty="0" smtClean="0"/>
            </a:br>
            <a:r>
              <a:rPr lang="en-US" altLang="en-US" sz="2000" dirty="0" smtClean="0"/>
              <a:t>The First Step in Addressing the Challenge</a:t>
            </a:r>
            <a:endParaRPr lang="en-US" altLang="en-US" sz="2000" i="1" dirty="0" smtClean="0"/>
          </a:p>
        </p:txBody>
      </p:sp>
      <p:sp>
        <p:nvSpPr>
          <p:cNvPr id="53251"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sp>
        <p:nvSpPr>
          <p:cNvPr id="6" name="Content Placeholder 2"/>
          <p:cNvSpPr txBox="1">
            <a:spLocks/>
          </p:cNvSpPr>
          <p:nvPr/>
        </p:nvSpPr>
        <p:spPr>
          <a:xfrm>
            <a:off x="571499" y="1670050"/>
            <a:ext cx="8001000" cy="4730750"/>
          </a:xfrm>
          <a:prstGeom prst="rect">
            <a:avLst/>
          </a:prstGeom>
          <a:no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7675" indent="0" fontAlgn="auto">
              <a:spcAft>
                <a:spcPts val="0"/>
              </a:spcAft>
              <a:buFont typeface="Arial" panose="020B0604020202020204" pitchFamily="34" charset="0"/>
              <a:buNone/>
              <a:defRPr/>
            </a:pPr>
            <a:r>
              <a:rPr lang="en-US" sz="1200" dirty="0" smtClean="0"/>
              <a:t/>
            </a:r>
            <a:br>
              <a:rPr lang="en-US" sz="1200" dirty="0" smtClean="0"/>
            </a:br>
            <a:endParaRPr lang="en-US" sz="1200" dirty="0" smtClean="0"/>
          </a:p>
          <a:p>
            <a:pPr marL="1717675" indent="0" fontAlgn="auto">
              <a:spcAft>
                <a:spcPts val="0"/>
              </a:spcAft>
              <a:buFont typeface="Arial" panose="020B0604020202020204" pitchFamily="34" charset="0"/>
              <a:buNone/>
              <a:defRPr/>
            </a:pPr>
            <a:endParaRPr lang="en-US" sz="1200" dirty="0"/>
          </a:p>
          <a:p>
            <a:pPr marL="1717675" indent="0" fontAlgn="auto">
              <a:spcAft>
                <a:spcPts val="0"/>
              </a:spcAft>
              <a:buFont typeface="Arial" panose="020B0604020202020204" pitchFamily="34" charset="0"/>
              <a:buNone/>
              <a:defRPr/>
            </a:pPr>
            <a:endParaRPr lang="en-US" sz="1200" dirty="0" smtClean="0"/>
          </a:p>
          <a:p>
            <a:pPr marL="1717675" indent="0" fontAlgn="auto">
              <a:spcAft>
                <a:spcPts val="0"/>
              </a:spcAft>
              <a:buFont typeface="Arial" panose="020B0604020202020204" pitchFamily="34" charset="0"/>
              <a:buNone/>
              <a:defRPr/>
            </a:pPr>
            <a:endParaRPr lang="en-US" sz="1200" dirty="0"/>
          </a:p>
          <a:p>
            <a:pPr marL="1717675" indent="0" fontAlgn="auto">
              <a:spcAft>
                <a:spcPts val="0"/>
              </a:spcAft>
              <a:buFont typeface="Arial" panose="020B0604020202020204" pitchFamily="34" charset="0"/>
              <a:buNone/>
              <a:defRPr/>
            </a:pPr>
            <a:endParaRPr lang="en-US" sz="1200" dirty="0" smtClean="0"/>
          </a:p>
          <a:p>
            <a:pPr marL="1717675" indent="0" fontAlgn="auto">
              <a:spcAft>
                <a:spcPts val="0"/>
              </a:spcAft>
              <a:buFont typeface="Arial" panose="020B0604020202020204" pitchFamily="34" charset="0"/>
              <a:buNone/>
              <a:defRPr/>
            </a:pPr>
            <a:endParaRPr lang="en-US" sz="1200" dirty="0"/>
          </a:p>
          <a:p>
            <a:pPr marL="1717675" indent="0" fontAlgn="auto">
              <a:spcAft>
                <a:spcPts val="0"/>
              </a:spcAft>
              <a:buFont typeface="Arial" panose="020B0604020202020204" pitchFamily="34" charset="0"/>
              <a:buNone/>
              <a:defRPr/>
            </a:pPr>
            <a:endParaRPr lang="en-US" sz="1200" dirty="0" smtClean="0"/>
          </a:p>
          <a:p>
            <a:pPr marL="231775" indent="-231775" fontAlgn="auto">
              <a:spcAft>
                <a:spcPts val="0"/>
              </a:spcAft>
              <a:defRPr/>
            </a:pPr>
            <a:r>
              <a:rPr lang="en-US" sz="1200" dirty="0" smtClean="0"/>
              <a:t>Workforce planning consists </a:t>
            </a:r>
            <a:r>
              <a:rPr lang="en-US" sz="1200" dirty="0"/>
              <a:t>of a four-step process:  (1) analyzing the current workforce, (2) identifying future workforce needs, (3) establishing the gap between the present and future, and (</a:t>
            </a:r>
            <a:r>
              <a:rPr lang="en-US" sz="1200" dirty="0" smtClean="0"/>
              <a:t>4)implementing </a:t>
            </a:r>
            <a:r>
              <a:rPr lang="en-US" sz="1200" dirty="0"/>
              <a:t>solutions to address the gaps between the present and future workforce </a:t>
            </a:r>
            <a:r>
              <a:rPr lang="en-US" sz="1200" dirty="0" smtClean="0"/>
              <a:t>needs.</a:t>
            </a:r>
            <a:br>
              <a:rPr lang="en-US" sz="1200" dirty="0" smtClean="0"/>
            </a:br>
            <a:endParaRPr lang="en-US" sz="1200" dirty="0" smtClean="0"/>
          </a:p>
          <a:p>
            <a:pPr marL="231775" indent="-231775" fontAlgn="auto">
              <a:spcAft>
                <a:spcPts val="0"/>
              </a:spcAft>
              <a:defRPr/>
            </a:pPr>
            <a:r>
              <a:rPr lang="en-US" sz="1200" dirty="0" smtClean="0"/>
              <a:t>The Commonwealth will use an incremental and standardized approach, with the emphasis on meaningful planning over extensive documentation.  Resources and support will be available to agencies.</a:t>
            </a:r>
            <a:br>
              <a:rPr lang="en-US" sz="1200" dirty="0" smtClean="0"/>
            </a:br>
            <a:endParaRPr lang="en-US" sz="1200" dirty="0" smtClean="0"/>
          </a:p>
          <a:p>
            <a:pPr marL="231775" indent="-231775" fontAlgn="auto">
              <a:spcAft>
                <a:spcPts val="0"/>
              </a:spcAft>
              <a:defRPr/>
            </a:pPr>
            <a:r>
              <a:rPr lang="en-US" sz="1200" dirty="0" smtClean="0"/>
              <a:t>Expected outcomes for 2014:</a:t>
            </a:r>
          </a:p>
          <a:p>
            <a:pPr lvl="1"/>
            <a:r>
              <a:rPr lang="en-US" sz="1050" b="1" dirty="0"/>
              <a:t>Workforce Plans for all Executive Departments</a:t>
            </a:r>
            <a:r>
              <a:rPr lang="en-US" sz="1050" dirty="0"/>
              <a:t> by October 2014.  In addition to agency-based plans, a comprehensive plan identifying common themes and recommendations will be submitted to A&amp;F.</a:t>
            </a:r>
          </a:p>
          <a:p>
            <a:pPr lvl="1"/>
            <a:r>
              <a:rPr lang="en-US" sz="1050" b="1" dirty="0"/>
              <a:t>Progress on needed remedies – </a:t>
            </a:r>
            <a:r>
              <a:rPr lang="en-US" sz="1050" dirty="0"/>
              <a:t>some needed remedies are already known, such as updating outdated job specifications and expanding the availability of skills training.  Work is scheduled to begin on the priorities in July 2014, and job specifications for prioritized IT, 509, and SEIU titles will be implemented in December 2014.  Other enterprise-wide solutions will be identified through the process, and HRD will develop recommendations for these through a collaborative process with agency input.</a:t>
            </a:r>
          </a:p>
          <a:p>
            <a:pPr lvl="1"/>
            <a:r>
              <a:rPr lang="en-US" sz="1050" b="1" dirty="0"/>
              <a:t>Shared knowledge regarding innovative remedies </a:t>
            </a:r>
            <a:r>
              <a:rPr lang="en-US" sz="1050" dirty="0"/>
              <a:t>being implemented across the Commonwealth</a:t>
            </a:r>
          </a:p>
          <a:p>
            <a:pPr marL="631825" lvl="1" indent="-231775" fontAlgn="auto">
              <a:spcAft>
                <a:spcPts val="0"/>
              </a:spcAft>
              <a:defRPr/>
            </a:pPr>
            <a:endParaRPr lang="en-US" sz="800" dirty="0" smtClean="0"/>
          </a:p>
        </p:txBody>
      </p:sp>
      <p:sp>
        <p:nvSpPr>
          <p:cNvPr id="53253" name="Content Placeholder 2"/>
          <p:cNvSpPr txBox="1">
            <a:spLocks/>
          </p:cNvSpPr>
          <p:nvPr/>
        </p:nvSpPr>
        <p:spPr bwMode="auto">
          <a:xfrm>
            <a:off x="685800" y="996950"/>
            <a:ext cx="77724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b="1" i="1" dirty="0"/>
              <a:t>The </a:t>
            </a:r>
            <a:r>
              <a:rPr lang="en-US" altLang="en-US" b="1" i="1" dirty="0" smtClean="0"/>
              <a:t>bottom line:  The impending war for talent is going to multiply the challenges we already face in recruiting and retaining the right talent.  </a:t>
            </a:r>
            <a:endParaRPr lang="en-US" altLang="en-US" b="1" i="1" dirty="0"/>
          </a:p>
        </p:txBody>
      </p:sp>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1463040" y="1744047"/>
            <a:ext cx="6217920" cy="146304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73886373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836613" y="46038"/>
            <a:ext cx="5564187" cy="762000"/>
          </a:xfrm>
        </p:spPr>
        <p:txBody>
          <a:bodyPr/>
          <a:lstStyle/>
          <a:p>
            <a:r>
              <a:rPr lang="en-US" altLang="en-US" sz="2000" smtClean="0"/>
              <a:t>Commonwealth Workforce Planning:</a:t>
            </a:r>
            <a:br>
              <a:rPr lang="en-US" altLang="en-US" sz="2000" smtClean="0"/>
            </a:br>
            <a:r>
              <a:rPr lang="en-US" altLang="en-US" sz="1800" i="1" smtClean="0"/>
              <a:t>Overview of 2014 Activities</a:t>
            </a:r>
          </a:p>
        </p:txBody>
      </p:sp>
      <p:sp>
        <p:nvSpPr>
          <p:cNvPr id="57347" name="Content Placeholder 2"/>
          <p:cNvSpPr>
            <a:spLocks noGrp="1"/>
          </p:cNvSpPr>
          <p:nvPr>
            <p:ph idx="1"/>
          </p:nvPr>
        </p:nvSpPr>
        <p:spPr>
          <a:xfrm>
            <a:off x="461963" y="1066800"/>
            <a:ext cx="8220075" cy="622300"/>
          </a:xfrm>
        </p:spPr>
        <p:txBody>
          <a:bodyPr/>
          <a:lstStyle/>
          <a:p>
            <a:pPr marL="0" indent="0"/>
            <a:r>
              <a:rPr lang="en-US" altLang="en-US" b="1" smtClean="0"/>
              <a:t>Goal:  </a:t>
            </a:r>
            <a:r>
              <a:rPr lang="en-US" altLang="en-US" i="1" smtClean="0"/>
              <a:t>The Commonwealth will have a comprehensive workforce plan identifying mission critical talent gaps and including actionable solutions to effectively recruit and retain staff in these functions.</a:t>
            </a:r>
          </a:p>
          <a:p>
            <a:pPr marL="0" indent="0">
              <a:spcBef>
                <a:spcPct val="0"/>
              </a:spcBef>
            </a:pPr>
            <a:endParaRPr lang="en-US" altLang="en-US" sz="600" smtClean="0">
              <a:solidFill>
                <a:srgbClr val="C00000"/>
              </a:solidFill>
            </a:endParaRPr>
          </a:p>
          <a:p>
            <a:pPr marL="0" indent="0">
              <a:buClr>
                <a:srgbClr val="000000"/>
              </a:buClr>
            </a:pPr>
            <a:endParaRPr lang="en-US" altLang="en-US" smtClean="0"/>
          </a:p>
        </p:txBody>
      </p:sp>
      <p:grpSp>
        <p:nvGrpSpPr>
          <p:cNvPr id="57348" name="Group 23"/>
          <p:cNvGrpSpPr>
            <a:grpSpLocks/>
          </p:cNvGrpSpPr>
          <p:nvPr/>
        </p:nvGrpSpPr>
        <p:grpSpPr bwMode="auto">
          <a:xfrm>
            <a:off x="2752725" y="5386388"/>
            <a:ext cx="3638550" cy="1049337"/>
            <a:chOff x="2752491" y="5386040"/>
            <a:chExt cx="3639016" cy="1049484"/>
          </a:xfrm>
        </p:grpSpPr>
        <p:sp>
          <p:nvSpPr>
            <p:cNvPr id="57361" name="Rectangle 8"/>
            <p:cNvSpPr>
              <a:spLocks noChangeArrowheads="1"/>
            </p:cNvSpPr>
            <p:nvPr/>
          </p:nvSpPr>
          <p:spPr bwMode="auto">
            <a:xfrm>
              <a:off x="2752492" y="5386040"/>
              <a:ext cx="3639015" cy="260196"/>
            </a:xfrm>
            <a:prstGeom prst="rect">
              <a:avLst/>
            </a:prstGeom>
            <a:solidFill>
              <a:srgbClr val="002060"/>
            </a:solidFill>
            <a:ln w="9525" algn="ctr">
              <a:solidFill>
                <a:schemeClr val="accent2"/>
              </a:solidFill>
              <a:round/>
              <a:headEnd/>
              <a:tailEnd/>
            </a:ln>
          </p:spPr>
          <p:txBody>
            <a:bodyPr lIns="45720" rIns="45720"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r>
                <a:rPr lang="en-US" altLang="en-US" sz="1400" b="1">
                  <a:solidFill>
                    <a:schemeClr val="bg1"/>
                  </a:solidFill>
                </a:rPr>
                <a:t>Implementation of Solutions</a:t>
              </a:r>
            </a:p>
          </p:txBody>
        </p:sp>
        <p:sp>
          <p:nvSpPr>
            <p:cNvPr id="10" name="Rectangle 9"/>
            <p:cNvSpPr/>
            <p:nvPr/>
          </p:nvSpPr>
          <p:spPr bwMode="auto">
            <a:xfrm>
              <a:off x="2752491" y="5646426"/>
              <a:ext cx="3639016" cy="78909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45720" rIns="45720"/>
            <a:lstStyle/>
            <a:p>
              <a:pPr marL="282575" indent="-171450" eaLnBrk="0" hangingPunct="0">
                <a:buFont typeface="Arial" panose="020B0604020202020204" pitchFamily="34" charset="0"/>
                <a:buChar char="•"/>
                <a:defRPr/>
              </a:pPr>
              <a:r>
                <a:rPr lang="en-US" sz="1200" dirty="0">
                  <a:cs typeface="+mn-cs"/>
                </a:rPr>
                <a:t>Update 30 year old job specifications**</a:t>
              </a:r>
            </a:p>
            <a:p>
              <a:pPr marL="282575" indent="-171450" eaLnBrk="0" hangingPunct="0">
                <a:buFont typeface="Arial" panose="020B0604020202020204" pitchFamily="34" charset="0"/>
                <a:buChar char="•"/>
                <a:defRPr/>
              </a:pPr>
              <a:r>
                <a:rPr lang="en-US" sz="1200" dirty="0">
                  <a:cs typeface="+mn-cs"/>
                </a:rPr>
                <a:t>Design and deliver training**</a:t>
              </a:r>
            </a:p>
            <a:p>
              <a:pPr marL="282575" indent="-171450" eaLnBrk="0" hangingPunct="0">
                <a:buFont typeface="Arial" panose="020B0604020202020204" pitchFamily="34" charset="0"/>
                <a:buChar char="•"/>
                <a:defRPr/>
              </a:pPr>
              <a:r>
                <a:rPr lang="en-US" sz="1200" dirty="0">
                  <a:cs typeface="+mn-cs"/>
                </a:rPr>
                <a:t>Develop and implement other solutions as identified</a:t>
              </a:r>
              <a:r>
                <a:rPr lang="en-US" sz="1200" b="1" dirty="0">
                  <a:cs typeface="+mn-cs"/>
                </a:rPr>
                <a:t/>
              </a:r>
              <a:br>
                <a:rPr lang="en-US" sz="1200" b="1" dirty="0">
                  <a:cs typeface="+mn-cs"/>
                </a:rPr>
              </a:br>
              <a:endParaRPr lang="en-US" sz="1200" b="1" dirty="0">
                <a:cs typeface="+mn-cs"/>
              </a:endParaRPr>
            </a:p>
            <a:p>
              <a:pPr marL="111125" eaLnBrk="0" hangingPunct="0">
                <a:defRPr/>
              </a:pPr>
              <a:endParaRPr lang="en-US" sz="1200" b="1" dirty="0">
                <a:cs typeface="+mn-cs"/>
              </a:endParaRPr>
            </a:p>
          </p:txBody>
        </p:sp>
      </p:grpSp>
      <p:sp>
        <p:nvSpPr>
          <p:cNvPr id="22" name="TextBox 21"/>
          <p:cNvSpPr txBox="1"/>
          <p:nvPr/>
        </p:nvSpPr>
        <p:spPr>
          <a:xfrm>
            <a:off x="2752725" y="6459538"/>
            <a:ext cx="2214563" cy="254000"/>
          </a:xfrm>
          <a:prstGeom prst="rect">
            <a:avLst/>
          </a:prstGeom>
          <a:noFill/>
        </p:spPr>
        <p:txBody>
          <a:bodyPr>
            <a:spAutoFit/>
          </a:bodyPr>
          <a:lstStyle/>
          <a:p>
            <a:pPr fontAlgn="auto">
              <a:spcBef>
                <a:spcPts val="0"/>
              </a:spcBef>
              <a:spcAft>
                <a:spcPts val="0"/>
              </a:spcAft>
              <a:defRPr/>
            </a:pPr>
            <a:r>
              <a:rPr lang="en-US" sz="1050" dirty="0">
                <a:latin typeface="+mn-lt"/>
                <a:cs typeface="+mn-cs"/>
              </a:rPr>
              <a:t>** Work to begin in Summer 2014</a:t>
            </a:r>
          </a:p>
        </p:txBody>
      </p:sp>
      <p:sp>
        <p:nvSpPr>
          <p:cNvPr id="57350" name="Down Arrow 17"/>
          <p:cNvSpPr>
            <a:spLocks noChangeArrowheads="1"/>
          </p:cNvSpPr>
          <p:nvPr/>
        </p:nvSpPr>
        <p:spPr bwMode="auto">
          <a:xfrm>
            <a:off x="4378325" y="4891088"/>
            <a:ext cx="387350" cy="449262"/>
          </a:xfrm>
          <a:prstGeom prst="downArrow">
            <a:avLst>
              <a:gd name="adj1" fmla="val 50000"/>
              <a:gd name="adj2" fmla="val 49846"/>
            </a:avLst>
          </a:prstGeom>
          <a:solidFill>
            <a:srgbClr val="002060"/>
          </a:solidFill>
          <a:ln w="9525" algn="ctr">
            <a:solidFill>
              <a:srgbClr val="002060"/>
            </a:solidFill>
            <a:round/>
            <a:headEnd/>
            <a:tailEnd/>
          </a:ln>
        </p:spPr>
        <p:txBody>
          <a:bodyPr lIns="45720" rIns="45720"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endParaRPr lang="en-US" altLang="en-US" sz="1600"/>
          </a:p>
        </p:txBody>
      </p:sp>
      <p:grpSp>
        <p:nvGrpSpPr>
          <p:cNvPr id="57351" name="Group 12"/>
          <p:cNvGrpSpPr>
            <a:grpSpLocks/>
          </p:cNvGrpSpPr>
          <p:nvPr/>
        </p:nvGrpSpPr>
        <p:grpSpPr bwMode="auto">
          <a:xfrm>
            <a:off x="431800" y="1706563"/>
            <a:ext cx="3879850" cy="1808162"/>
            <a:chOff x="431179" y="1605776"/>
            <a:chExt cx="3880626" cy="1913696"/>
          </a:xfrm>
        </p:grpSpPr>
        <p:sp>
          <p:nvSpPr>
            <p:cNvPr id="57359" name="Rectangle 5"/>
            <p:cNvSpPr>
              <a:spLocks noChangeArrowheads="1"/>
            </p:cNvSpPr>
            <p:nvPr/>
          </p:nvSpPr>
          <p:spPr bwMode="auto">
            <a:xfrm>
              <a:off x="431179" y="1605776"/>
              <a:ext cx="3880626" cy="260196"/>
            </a:xfrm>
            <a:prstGeom prst="rect">
              <a:avLst/>
            </a:prstGeom>
            <a:solidFill>
              <a:srgbClr val="0070C0"/>
            </a:solidFill>
            <a:ln w="9525" algn="ctr">
              <a:solidFill>
                <a:schemeClr val="accent2"/>
              </a:solidFill>
              <a:round/>
              <a:headEnd/>
              <a:tailEnd/>
            </a:ln>
          </p:spPr>
          <p:txBody>
            <a:bodyPr lIns="45720" rIns="45720"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r>
                <a:rPr lang="en-US" altLang="en-US" sz="1400" b="1">
                  <a:solidFill>
                    <a:schemeClr val="bg1"/>
                  </a:solidFill>
                </a:rPr>
                <a:t>Business Specific</a:t>
              </a:r>
            </a:p>
          </p:txBody>
        </p:sp>
        <p:sp>
          <p:nvSpPr>
            <p:cNvPr id="57360" name="Rectangle 6"/>
            <p:cNvSpPr>
              <a:spLocks noChangeArrowheads="1"/>
            </p:cNvSpPr>
            <p:nvPr/>
          </p:nvSpPr>
          <p:spPr bwMode="auto">
            <a:xfrm>
              <a:off x="431179" y="1865971"/>
              <a:ext cx="3880626" cy="1653501"/>
            </a:xfrm>
            <a:prstGeom prst="rect">
              <a:avLst/>
            </a:prstGeom>
            <a:solidFill>
              <a:schemeClr val="bg1"/>
            </a:solidFill>
            <a:ln w="9525" algn="ctr">
              <a:solidFill>
                <a:schemeClr val="tx1"/>
              </a:solidFill>
              <a:round/>
              <a:headEnd/>
              <a:tailEnd/>
            </a:ln>
          </p:spPr>
          <p:txBody>
            <a:bodyPr lIns="45720" rIns="45720"/>
            <a:lstStyle>
              <a:lvl1pPr marL="230188" indent="-1190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buFont typeface="Arial" charset="0"/>
                <a:buChar char="•"/>
              </a:pPr>
              <a:r>
                <a:rPr lang="en-US" altLang="en-US" sz="1200" b="1"/>
                <a:t>Pilot – </a:t>
              </a:r>
              <a:r>
                <a:rPr lang="en-US" altLang="en-US" sz="1200"/>
                <a:t>8 Agencies across 8 Secretariats will pilot a workforce planning process and tools, submitting a workforce plan in April 2014</a:t>
              </a:r>
              <a:br>
                <a:rPr lang="en-US" altLang="en-US" sz="1200"/>
              </a:br>
              <a:endParaRPr lang="en-US" altLang="en-US" sz="1200" b="1"/>
            </a:p>
            <a:p>
              <a:pPr eaLnBrk="0" hangingPunct="0">
                <a:buFont typeface="Arial" charset="0"/>
                <a:buChar char="•"/>
              </a:pPr>
              <a:r>
                <a:rPr lang="en-US" altLang="en-US" sz="1200" b="1"/>
                <a:t>Executive Departments (All) </a:t>
              </a:r>
              <a:r>
                <a:rPr lang="en-US" altLang="en-US" sz="1200"/>
                <a:t>-  All Executive Departments will submit a workforce plan addressing at least one mission critical talent gap with actionable solutions in October 2014.</a:t>
              </a:r>
            </a:p>
          </p:txBody>
        </p:sp>
      </p:grpSp>
      <p:sp>
        <p:nvSpPr>
          <p:cNvPr id="57352" name="Rectangle 4"/>
          <p:cNvSpPr>
            <a:spLocks noChangeArrowheads="1"/>
          </p:cNvSpPr>
          <p:nvPr/>
        </p:nvSpPr>
        <p:spPr bwMode="auto">
          <a:xfrm>
            <a:off x="4832350" y="1690688"/>
            <a:ext cx="3873500" cy="260350"/>
          </a:xfrm>
          <a:prstGeom prst="rect">
            <a:avLst/>
          </a:prstGeom>
          <a:solidFill>
            <a:srgbClr val="C00000"/>
          </a:solidFill>
          <a:ln w="9525" algn="ctr">
            <a:solidFill>
              <a:schemeClr val="accent2"/>
            </a:solidFill>
            <a:round/>
            <a:headEnd/>
            <a:tailEnd/>
          </a:ln>
        </p:spPr>
        <p:txBody>
          <a:bodyPr lIns="45720" rIns="45720"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r>
              <a:rPr lang="en-US" altLang="en-US" sz="1400" b="1">
                <a:solidFill>
                  <a:schemeClr val="bg1"/>
                </a:solidFill>
              </a:rPr>
              <a:t>Information Technology</a:t>
            </a:r>
          </a:p>
        </p:txBody>
      </p:sp>
      <p:sp>
        <p:nvSpPr>
          <p:cNvPr id="57353" name="Rectangle 7"/>
          <p:cNvSpPr>
            <a:spLocks noChangeArrowheads="1"/>
          </p:cNvSpPr>
          <p:nvPr/>
        </p:nvSpPr>
        <p:spPr bwMode="auto">
          <a:xfrm>
            <a:off x="4832350" y="1951038"/>
            <a:ext cx="3873500" cy="1563687"/>
          </a:xfrm>
          <a:prstGeom prst="rect">
            <a:avLst/>
          </a:prstGeom>
          <a:solidFill>
            <a:schemeClr val="bg1"/>
          </a:solidFill>
          <a:ln w="9525" algn="ctr">
            <a:solidFill>
              <a:schemeClr val="tx1"/>
            </a:solidFill>
            <a:round/>
            <a:headEnd/>
            <a:tailEnd/>
          </a:ln>
        </p:spPr>
        <p:txBody>
          <a:bodyPr lIns="45720" rIns="45720"/>
          <a:lstStyle>
            <a:lvl1pPr marL="230188" indent="-119063">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buFont typeface="Arial" charset="0"/>
              <a:buChar char="•"/>
            </a:pPr>
            <a:r>
              <a:rPr lang="en-US" altLang="en-US" sz="1200" b="1"/>
              <a:t>Secretariats -  </a:t>
            </a:r>
            <a:r>
              <a:rPr lang="en-US" altLang="en-US" sz="1200"/>
              <a:t>8 Secretariats will submit a workforce plan addressing a mission critical talent gap in April 2014</a:t>
            </a:r>
            <a:r>
              <a:rPr lang="en-US" altLang="en-US" sz="1200" b="1"/>
              <a:t/>
            </a:r>
            <a:br>
              <a:rPr lang="en-US" altLang="en-US" sz="1200" b="1"/>
            </a:br>
            <a:endParaRPr lang="en-US" altLang="en-US" sz="1200" b="1"/>
          </a:p>
          <a:p>
            <a:pPr eaLnBrk="0" hangingPunct="0">
              <a:buFont typeface="Arial" charset="0"/>
              <a:buChar char="•"/>
            </a:pPr>
            <a:r>
              <a:rPr lang="en-US" altLang="en-US" sz="1200" b="1"/>
              <a:t>Enterprise – </a:t>
            </a:r>
            <a:r>
              <a:rPr lang="en-US" altLang="en-US" sz="1200"/>
              <a:t>Working collaboratively, ITD and Secretariats will submit an enterprise-wide IT workforce plan with actionable solutions in October 2014</a:t>
            </a:r>
            <a:endParaRPr lang="en-US" altLang="en-US" sz="1200" b="1"/>
          </a:p>
        </p:txBody>
      </p:sp>
      <p:grpSp>
        <p:nvGrpSpPr>
          <p:cNvPr id="57354" name="Group 18"/>
          <p:cNvGrpSpPr>
            <a:grpSpLocks/>
          </p:cNvGrpSpPr>
          <p:nvPr/>
        </p:nvGrpSpPr>
        <p:grpSpPr bwMode="auto">
          <a:xfrm>
            <a:off x="2752725" y="3721100"/>
            <a:ext cx="3638550" cy="1100138"/>
            <a:chOff x="2752489" y="3858322"/>
            <a:chExt cx="3639016" cy="1101182"/>
          </a:xfrm>
        </p:grpSpPr>
        <p:sp>
          <p:nvSpPr>
            <p:cNvPr id="57357" name="Rectangle 19"/>
            <p:cNvSpPr>
              <a:spLocks noChangeArrowheads="1"/>
            </p:cNvSpPr>
            <p:nvPr/>
          </p:nvSpPr>
          <p:spPr bwMode="auto">
            <a:xfrm>
              <a:off x="2752490" y="3858322"/>
              <a:ext cx="3639015" cy="260196"/>
            </a:xfrm>
            <a:prstGeom prst="rect">
              <a:avLst/>
            </a:prstGeom>
            <a:solidFill>
              <a:srgbClr val="002060"/>
            </a:solidFill>
            <a:ln w="9525" algn="ctr">
              <a:solidFill>
                <a:schemeClr val="accent2"/>
              </a:solidFill>
              <a:round/>
              <a:headEnd/>
              <a:tailEnd/>
            </a:ln>
          </p:spPr>
          <p:txBody>
            <a:bodyPr lIns="45720" rIns="45720"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r>
                <a:rPr lang="en-US" altLang="en-US" sz="1400" b="1">
                  <a:solidFill>
                    <a:schemeClr val="bg1"/>
                  </a:solidFill>
                </a:rPr>
                <a:t>Comprehensive Plan</a:t>
              </a:r>
            </a:p>
          </p:txBody>
        </p:sp>
        <p:sp>
          <p:nvSpPr>
            <p:cNvPr id="57358" name="Rectangle 20"/>
            <p:cNvSpPr>
              <a:spLocks noChangeArrowheads="1"/>
            </p:cNvSpPr>
            <p:nvPr/>
          </p:nvSpPr>
          <p:spPr bwMode="auto">
            <a:xfrm>
              <a:off x="2752489" y="4118518"/>
              <a:ext cx="3639015" cy="840986"/>
            </a:xfrm>
            <a:prstGeom prst="rect">
              <a:avLst/>
            </a:prstGeom>
            <a:solidFill>
              <a:schemeClr val="bg1"/>
            </a:solidFill>
            <a:ln w="9525" algn="ctr">
              <a:solidFill>
                <a:schemeClr val="tx1"/>
              </a:solidFill>
              <a:round/>
              <a:headEnd/>
              <a:tailEnd/>
            </a:ln>
          </p:spPr>
          <p:txBody>
            <a:bodyPr lIns="45720" rIns="45720"/>
            <a:lstStyle>
              <a:lvl1pPr marL="111125">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US" altLang="en-US" sz="1200" b="1"/>
                <a:t>HRD </a:t>
              </a:r>
              <a:r>
                <a:rPr lang="en-US" altLang="en-US" sz="1200"/>
                <a:t>will submit a comprehensive workforce plan to ANF in December 2014, identifying common themes across business talent gaps, including enterprise-wide IT needs and an action plan. </a:t>
              </a:r>
              <a:r>
                <a:rPr lang="en-US" altLang="en-US" sz="1200" b="1"/>
                <a:t/>
              </a:r>
              <a:br>
                <a:rPr lang="en-US" altLang="en-US" sz="1200" b="1"/>
              </a:br>
              <a:endParaRPr lang="en-US" altLang="en-US" sz="1200" b="1"/>
            </a:p>
            <a:p>
              <a:pPr eaLnBrk="0" hangingPunct="0"/>
              <a:endParaRPr lang="en-US" altLang="en-US" sz="1200" b="1"/>
            </a:p>
          </p:txBody>
        </p:sp>
      </p:grpSp>
      <p:sp>
        <p:nvSpPr>
          <p:cNvPr id="23" name="Bent Arrow 22"/>
          <p:cNvSpPr/>
          <p:nvPr/>
        </p:nvSpPr>
        <p:spPr bwMode="auto">
          <a:xfrm rot="10800000">
            <a:off x="6505575" y="3638550"/>
            <a:ext cx="765175" cy="947738"/>
          </a:xfrm>
          <a:prstGeom prst="bentArrow">
            <a:avLst/>
          </a:prstGeom>
          <a:solidFill>
            <a:srgbClr val="002060"/>
          </a:solidFill>
          <a:ln w="9525" cap="flat" cmpd="sng" algn="ctr">
            <a:solidFill>
              <a:srgbClr val="002060"/>
            </a:solidFill>
            <a:prstDash val="solid"/>
            <a:round/>
            <a:headEnd type="none" w="med" len="med"/>
            <a:tailEnd type="none" w="med" len="med"/>
          </a:ln>
          <a:effectLst/>
        </p:spPr>
        <p:txBody>
          <a:bodyPr lIns="45720" rIns="45720" anchor="ctr"/>
          <a:lstStyle/>
          <a:p>
            <a:pPr algn="ctr" eaLnBrk="0" hangingPunct="0">
              <a:defRPr/>
            </a:pPr>
            <a:endParaRPr lang="en-US" sz="1600" dirty="0">
              <a:cs typeface="+mn-cs"/>
            </a:endParaRPr>
          </a:p>
        </p:txBody>
      </p:sp>
      <p:sp>
        <p:nvSpPr>
          <p:cNvPr id="27" name="Bent Arrow 26"/>
          <p:cNvSpPr/>
          <p:nvPr/>
        </p:nvSpPr>
        <p:spPr bwMode="auto">
          <a:xfrm rot="10800000" flipH="1">
            <a:off x="1870075" y="3606800"/>
            <a:ext cx="765175" cy="947738"/>
          </a:xfrm>
          <a:prstGeom prst="bentArrow">
            <a:avLst/>
          </a:prstGeom>
          <a:solidFill>
            <a:srgbClr val="002060"/>
          </a:solidFill>
          <a:ln w="9525" cap="flat" cmpd="sng" algn="ctr">
            <a:solidFill>
              <a:srgbClr val="002060"/>
            </a:solidFill>
            <a:prstDash val="solid"/>
            <a:round/>
            <a:headEnd type="none" w="med" len="med"/>
            <a:tailEnd type="none" w="med" len="med"/>
          </a:ln>
          <a:effectLst/>
        </p:spPr>
        <p:txBody>
          <a:bodyPr lIns="45720" rIns="45720" anchor="ctr"/>
          <a:lstStyle/>
          <a:p>
            <a:pPr algn="ctr" eaLnBrk="0" hangingPunct="0">
              <a:defRPr/>
            </a:pPr>
            <a:endParaRPr lang="en-US" sz="1600" dirty="0">
              <a:cs typeface="+mn-cs"/>
            </a:endParaRPr>
          </a:p>
        </p:txBody>
      </p:sp>
      <p:sp>
        <p:nvSpPr>
          <p:cNvPr id="2" name="Left-Right Arrow 1"/>
          <p:cNvSpPr/>
          <p:nvPr/>
        </p:nvSpPr>
        <p:spPr bwMode="auto">
          <a:xfrm>
            <a:off x="4311650" y="2453832"/>
            <a:ext cx="520700" cy="279735"/>
          </a:xfrm>
          <a:prstGeom prst="leftRightArrow">
            <a:avLst/>
          </a:prstGeom>
          <a:solidFill>
            <a:srgbClr val="002060"/>
          </a:solidFill>
          <a:ln w="9525" cap="flat" cmpd="sng" algn="ctr">
            <a:solidFill>
              <a:srgbClr val="002060"/>
            </a:solidFill>
            <a:prstDash val="solid"/>
            <a:round/>
            <a:headEnd type="none" w="med" len="med"/>
            <a:tailEnd type="none" w="med" len="med"/>
          </a:ln>
          <a:effectLst/>
        </p:spPr>
        <p:txBody>
          <a:bodyPr lIns="45720" rIns="45720" anchor="ctr"/>
          <a:lstStyle/>
          <a:p>
            <a:pPr algn="ctr" eaLnBrk="0" hangingPunct="0"/>
            <a:endParaRPr lang="en-US" sz="1600">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841375" y="46038"/>
            <a:ext cx="5568950" cy="758825"/>
          </a:xfrm>
        </p:spPr>
        <p:txBody>
          <a:bodyPr/>
          <a:lstStyle/>
          <a:p>
            <a:r>
              <a:rPr lang="en-US" altLang="en-US" sz="2000" dirty="0" smtClean="0"/>
              <a:t>Workforce Planning:</a:t>
            </a:r>
            <a:br>
              <a:rPr lang="en-US" altLang="en-US" sz="2000" dirty="0" smtClean="0"/>
            </a:br>
            <a:r>
              <a:rPr lang="en-US" altLang="en-US" sz="2000" dirty="0" smtClean="0"/>
              <a:t>The Pilot</a:t>
            </a:r>
            <a:endParaRPr lang="en-US" altLang="en-US" sz="2000" i="1" dirty="0" smtClean="0"/>
          </a:p>
        </p:txBody>
      </p:sp>
      <p:sp>
        <p:nvSpPr>
          <p:cNvPr id="53251"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sp>
        <p:nvSpPr>
          <p:cNvPr id="6" name="Content Placeholder 2"/>
          <p:cNvSpPr txBox="1">
            <a:spLocks/>
          </p:cNvSpPr>
          <p:nvPr/>
        </p:nvSpPr>
        <p:spPr>
          <a:xfrm>
            <a:off x="571498" y="1427475"/>
            <a:ext cx="5182530" cy="4730750"/>
          </a:xfrm>
          <a:prstGeom prst="rect">
            <a:avLst/>
          </a:prstGeom>
          <a:noFill/>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0" indent="-231775" fontAlgn="auto">
              <a:spcAft>
                <a:spcPts val="0"/>
              </a:spcAft>
              <a:defRPr/>
            </a:pPr>
            <a:endParaRPr lang="en-US" sz="1200" dirty="0" smtClean="0"/>
          </a:p>
          <a:p>
            <a:pPr marL="4000500" indent="-231775" fontAlgn="auto">
              <a:spcAft>
                <a:spcPts val="0"/>
              </a:spcAft>
              <a:defRPr/>
            </a:pPr>
            <a:endParaRPr lang="en-US" sz="1200" dirty="0"/>
          </a:p>
          <a:p>
            <a:pPr marL="4000500" indent="-231775" fontAlgn="auto">
              <a:spcAft>
                <a:spcPts val="0"/>
              </a:spcAft>
              <a:defRPr/>
            </a:pPr>
            <a:endParaRPr lang="en-US" sz="1200" dirty="0" smtClean="0"/>
          </a:p>
          <a:p>
            <a:pPr marL="4000500" indent="-231775" fontAlgn="auto">
              <a:spcAft>
                <a:spcPts val="0"/>
              </a:spcAft>
              <a:defRPr/>
            </a:pPr>
            <a:endParaRPr lang="en-US" sz="1200" dirty="0"/>
          </a:p>
          <a:p>
            <a:pPr marL="4000500" indent="-231775" fontAlgn="auto">
              <a:spcAft>
                <a:spcPts val="0"/>
              </a:spcAft>
              <a:defRPr/>
            </a:pPr>
            <a:endParaRPr lang="en-US" sz="1200" dirty="0" smtClean="0"/>
          </a:p>
          <a:p>
            <a:pPr marL="4000500" indent="-231775" fontAlgn="auto">
              <a:spcAft>
                <a:spcPts val="0"/>
              </a:spcAft>
              <a:defRPr/>
            </a:pPr>
            <a:endParaRPr lang="en-US" sz="1200" dirty="0"/>
          </a:p>
          <a:p>
            <a:pPr marL="231775" indent="-231775" fontAlgn="auto">
              <a:spcAft>
                <a:spcPts val="0"/>
              </a:spcAft>
              <a:defRPr/>
            </a:pPr>
            <a:r>
              <a:rPr lang="en-US" sz="1400" b="1" dirty="0" smtClean="0"/>
              <a:t>Goals of the Pilot</a:t>
            </a:r>
            <a:br>
              <a:rPr lang="en-US" sz="1400" b="1" dirty="0" smtClean="0"/>
            </a:br>
            <a:endParaRPr lang="en-US" sz="1400" b="1" dirty="0" smtClean="0"/>
          </a:p>
          <a:p>
            <a:pPr lvl="1"/>
            <a:r>
              <a:rPr lang="en-US" sz="1200" dirty="0"/>
              <a:t>To determine the extent to which the workforce planning process results in a meaningful, actionable plan in the eyes of </a:t>
            </a:r>
            <a:r>
              <a:rPr lang="en-US" sz="1200" dirty="0" smtClean="0"/>
              <a:t>leadership</a:t>
            </a:r>
            <a:br>
              <a:rPr lang="en-US" sz="1200" dirty="0" smtClean="0"/>
            </a:br>
            <a:endParaRPr lang="en-US" sz="1200" dirty="0"/>
          </a:p>
          <a:p>
            <a:pPr lvl="1"/>
            <a:r>
              <a:rPr lang="en-US" sz="1200" dirty="0"/>
              <a:t>To receive feedback on the  workforce planning process, tools and resources in order to finalize the materials to be used during Executive Department Workforce </a:t>
            </a:r>
            <a:r>
              <a:rPr lang="en-US" sz="1200" dirty="0" smtClean="0"/>
              <a:t>Planning</a:t>
            </a:r>
            <a:br>
              <a:rPr lang="en-US" sz="1200" dirty="0" smtClean="0"/>
            </a:br>
            <a:endParaRPr lang="en-US" sz="1200" dirty="0" smtClean="0"/>
          </a:p>
          <a:p>
            <a:r>
              <a:rPr lang="en-US" sz="1400" b="1" dirty="0"/>
              <a:t>Our Ask of </a:t>
            </a:r>
            <a:r>
              <a:rPr lang="en-US" sz="1400" b="1" dirty="0" smtClean="0"/>
              <a:t>You</a:t>
            </a:r>
          </a:p>
          <a:p>
            <a:endParaRPr lang="en-US" sz="1400" b="1" dirty="0"/>
          </a:p>
          <a:p>
            <a:pPr lvl="1"/>
            <a:r>
              <a:rPr lang="en-US" sz="1300" dirty="0"/>
              <a:t>Champion the initiative with leadership, seeking active support and participation in a meaning </a:t>
            </a:r>
            <a:r>
              <a:rPr lang="en-US" sz="1300" dirty="0" smtClean="0"/>
              <a:t>process</a:t>
            </a:r>
            <a:br>
              <a:rPr lang="en-US" sz="1300" dirty="0" smtClean="0"/>
            </a:br>
            <a:endParaRPr lang="en-US" sz="1300" dirty="0"/>
          </a:p>
          <a:p>
            <a:pPr lvl="1"/>
            <a:r>
              <a:rPr lang="en-US" sz="1300" dirty="0"/>
              <a:t>Identify staff to lead workforce planning and support development and implementation of job </a:t>
            </a:r>
            <a:r>
              <a:rPr lang="en-US" sz="1300" dirty="0" smtClean="0"/>
              <a:t>specifications</a:t>
            </a:r>
            <a:r>
              <a:rPr lang="en-US" sz="1200" dirty="0"/>
              <a:t/>
            </a:r>
            <a:br>
              <a:rPr lang="en-US" sz="1200" dirty="0"/>
            </a:br>
            <a:endParaRPr lang="en-US" sz="1200" dirty="0" smtClean="0"/>
          </a:p>
          <a:p>
            <a:pPr marL="631825" lvl="1" indent="-231775" fontAlgn="auto">
              <a:spcAft>
                <a:spcPts val="0"/>
              </a:spcAft>
              <a:defRPr/>
            </a:pPr>
            <a:endParaRPr lang="en-US" sz="800" dirty="0" smtClean="0"/>
          </a:p>
        </p:txBody>
      </p:sp>
      <p:sp>
        <p:nvSpPr>
          <p:cNvPr id="8" name="Content Placeholder 2"/>
          <p:cNvSpPr txBox="1">
            <a:spLocks/>
          </p:cNvSpPr>
          <p:nvPr/>
        </p:nvSpPr>
        <p:spPr>
          <a:xfrm>
            <a:off x="6058828" y="1368550"/>
            <a:ext cx="2717179" cy="4730750"/>
          </a:xfrm>
          <a:prstGeom prst="rect">
            <a:avLst/>
          </a:prstGeom>
          <a:solidFill>
            <a:srgbClr val="B9CDE5"/>
          </a:solidFill>
          <a:ln>
            <a:solidFill>
              <a:srgbClr val="002060"/>
            </a:solidFill>
          </a:ln>
          <a:scene3d>
            <a:camera prst="orthographicFront"/>
            <a:lightRig rig="threePt" dir="t"/>
          </a:scene3d>
          <a:sp3d>
            <a:bevelT prst="convex"/>
          </a:sp3d>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auto">
              <a:spcAft>
                <a:spcPts val="0"/>
              </a:spcAft>
              <a:buNone/>
              <a:defRPr/>
            </a:pPr>
            <a:endParaRPr lang="en-US" sz="1200" b="1" dirty="0" smtClean="0"/>
          </a:p>
          <a:p>
            <a:pPr marL="0" indent="0" algn="ctr" fontAlgn="auto">
              <a:spcAft>
                <a:spcPts val="0"/>
              </a:spcAft>
              <a:buNone/>
              <a:defRPr/>
            </a:pPr>
            <a:r>
              <a:rPr lang="en-US" sz="1200" b="1" dirty="0" smtClean="0"/>
              <a:t>Pilot Agencies</a:t>
            </a:r>
          </a:p>
          <a:p>
            <a:pPr marL="0" indent="0" algn="r" fontAlgn="auto">
              <a:spcAft>
                <a:spcPts val="0"/>
              </a:spcAft>
              <a:buNone/>
              <a:defRPr/>
            </a:pPr>
            <a:endParaRPr lang="en-US" sz="1200" b="1" dirty="0"/>
          </a:p>
          <a:p>
            <a:pPr marL="0" indent="0" algn="ctr">
              <a:buNone/>
            </a:pPr>
            <a:r>
              <a:rPr lang="en-US" sz="1100" b="1" dirty="0"/>
              <a:t>Administration and Finance</a:t>
            </a:r>
            <a:endParaRPr lang="en-US" sz="1100" dirty="0"/>
          </a:p>
          <a:p>
            <a:pPr marL="0" indent="0" algn="ctr">
              <a:buNone/>
            </a:pPr>
            <a:r>
              <a:rPr lang="en-US" sz="1100" i="1" dirty="0"/>
              <a:t>Human Resource </a:t>
            </a:r>
            <a:r>
              <a:rPr lang="en-US" sz="1100" i="1" dirty="0" smtClean="0"/>
              <a:t>Division</a:t>
            </a:r>
          </a:p>
          <a:p>
            <a:pPr marL="0" indent="0" algn="ctr">
              <a:buNone/>
            </a:pPr>
            <a:endParaRPr lang="en-US" sz="1100" dirty="0"/>
          </a:p>
          <a:p>
            <a:pPr marL="0" indent="0" algn="ctr">
              <a:buNone/>
            </a:pPr>
            <a:r>
              <a:rPr lang="en-US" sz="1100" b="1" dirty="0"/>
              <a:t>Education</a:t>
            </a:r>
            <a:endParaRPr lang="en-US" sz="1100" dirty="0"/>
          </a:p>
          <a:p>
            <a:pPr marL="0" indent="0" algn="ctr">
              <a:buNone/>
            </a:pPr>
            <a:r>
              <a:rPr lang="en-US" sz="1100" i="1" dirty="0"/>
              <a:t>Early Education and </a:t>
            </a:r>
            <a:r>
              <a:rPr lang="en-US" sz="1100" i="1" dirty="0" smtClean="0"/>
              <a:t>Care</a:t>
            </a:r>
          </a:p>
          <a:p>
            <a:pPr marL="0" indent="0" algn="ctr">
              <a:buNone/>
            </a:pPr>
            <a:endParaRPr lang="en-US" sz="1100" dirty="0"/>
          </a:p>
          <a:p>
            <a:pPr marL="0" indent="0" algn="ctr">
              <a:buNone/>
            </a:pPr>
            <a:r>
              <a:rPr lang="en-US" sz="1100" b="1" dirty="0"/>
              <a:t>Energy and Environmental Affairs</a:t>
            </a:r>
            <a:endParaRPr lang="en-US" sz="1100" dirty="0"/>
          </a:p>
          <a:p>
            <a:pPr marL="0" indent="0" algn="ctr">
              <a:buNone/>
            </a:pPr>
            <a:r>
              <a:rPr lang="en-US" sz="1100" i="1" dirty="0"/>
              <a:t>Public Utilities</a:t>
            </a:r>
            <a:r>
              <a:rPr lang="en-US" sz="1100" b="1" dirty="0"/>
              <a:t> </a:t>
            </a:r>
            <a:endParaRPr lang="en-US" sz="1100" b="1" dirty="0" smtClean="0"/>
          </a:p>
          <a:p>
            <a:pPr marL="0" indent="0" algn="ctr">
              <a:buNone/>
            </a:pPr>
            <a:endParaRPr lang="en-US" sz="1100" dirty="0"/>
          </a:p>
          <a:p>
            <a:pPr marL="0" indent="0" algn="ctr">
              <a:buNone/>
            </a:pPr>
            <a:r>
              <a:rPr lang="en-US" sz="1100" b="1" dirty="0"/>
              <a:t>Health and Human Services</a:t>
            </a:r>
            <a:endParaRPr lang="en-US" sz="1100" dirty="0"/>
          </a:p>
          <a:p>
            <a:pPr marL="0" indent="0" algn="ctr">
              <a:buNone/>
            </a:pPr>
            <a:r>
              <a:rPr lang="en-US" sz="1100" i="1" dirty="0" err="1" smtClean="0"/>
              <a:t>MassHealth</a:t>
            </a:r>
            <a:endParaRPr lang="en-US" sz="1100" i="1" dirty="0" smtClean="0"/>
          </a:p>
          <a:p>
            <a:pPr marL="0" indent="0" algn="ctr">
              <a:buNone/>
            </a:pPr>
            <a:endParaRPr lang="en-US" sz="1100" i="1" dirty="0" smtClean="0"/>
          </a:p>
          <a:p>
            <a:pPr marL="0" indent="0" algn="ctr">
              <a:buNone/>
            </a:pPr>
            <a:r>
              <a:rPr lang="en-US" sz="1100" b="1" dirty="0"/>
              <a:t>Housing and Economic Development</a:t>
            </a:r>
            <a:endParaRPr lang="en-US" sz="1100" dirty="0"/>
          </a:p>
          <a:p>
            <a:pPr marL="0" indent="0" algn="ctr">
              <a:buNone/>
            </a:pPr>
            <a:r>
              <a:rPr lang="en-US" sz="1100" i="1" dirty="0"/>
              <a:t>Division of </a:t>
            </a:r>
            <a:r>
              <a:rPr lang="en-US" sz="1100" i="1" dirty="0" smtClean="0"/>
              <a:t>Insurance</a:t>
            </a:r>
          </a:p>
          <a:p>
            <a:pPr marL="0" indent="0" algn="ctr">
              <a:buNone/>
            </a:pPr>
            <a:endParaRPr lang="en-US" sz="1100" dirty="0"/>
          </a:p>
          <a:p>
            <a:pPr marL="0" indent="0" algn="ctr">
              <a:buNone/>
            </a:pPr>
            <a:r>
              <a:rPr lang="en-US" sz="1100" b="1" dirty="0"/>
              <a:t>Labor and Workforce Development</a:t>
            </a:r>
            <a:endParaRPr lang="en-US" sz="1100" dirty="0"/>
          </a:p>
          <a:p>
            <a:pPr marL="0" indent="0" algn="ctr">
              <a:buNone/>
            </a:pPr>
            <a:r>
              <a:rPr lang="en-US" sz="1100" i="1" dirty="0"/>
              <a:t>Division of industrial </a:t>
            </a:r>
            <a:r>
              <a:rPr lang="en-US" sz="1100" i="1" dirty="0" smtClean="0"/>
              <a:t>Accidents</a:t>
            </a:r>
          </a:p>
          <a:p>
            <a:pPr marL="0" indent="0" algn="ctr">
              <a:buNone/>
            </a:pPr>
            <a:endParaRPr lang="en-US" sz="1100" dirty="0"/>
          </a:p>
          <a:p>
            <a:pPr marL="0" indent="0" algn="ctr">
              <a:buNone/>
            </a:pPr>
            <a:r>
              <a:rPr lang="en-US" sz="1100" b="1" dirty="0"/>
              <a:t>Public Safety and Security</a:t>
            </a:r>
            <a:endParaRPr lang="en-US" sz="1100" dirty="0"/>
          </a:p>
          <a:p>
            <a:pPr marL="0" indent="0" algn="ctr">
              <a:buNone/>
            </a:pPr>
            <a:r>
              <a:rPr lang="en-US" sz="1100" i="1" dirty="0"/>
              <a:t>Department of </a:t>
            </a:r>
            <a:r>
              <a:rPr lang="en-US" sz="1100" i="1" dirty="0" smtClean="0"/>
              <a:t>Corrections</a:t>
            </a:r>
          </a:p>
          <a:p>
            <a:pPr marL="0" indent="0" algn="ctr">
              <a:buNone/>
            </a:pPr>
            <a:endParaRPr lang="en-US" sz="1100" dirty="0"/>
          </a:p>
          <a:p>
            <a:pPr marL="0" indent="0" algn="ctr">
              <a:buNone/>
            </a:pPr>
            <a:r>
              <a:rPr lang="en-US" sz="1100" b="1" dirty="0"/>
              <a:t>Massachusetts Department of Transportation</a:t>
            </a:r>
            <a:endParaRPr lang="en-US" sz="1100" dirty="0"/>
          </a:p>
          <a:p>
            <a:pPr marL="0" indent="0" algn="ctr">
              <a:buNone/>
            </a:pPr>
            <a:r>
              <a:rPr lang="en-US" sz="1100" i="1" dirty="0" err="1"/>
              <a:t>MassDOT</a:t>
            </a:r>
            <a:r>
              <a:rPr lang="en-US" sz="1100" b="1" dirty="0" smtClean="0"/>
              <a:t> </a:t>
            </a:r>
            <a:endParaRPr lang="en-US" sz="1100" dirty="0"/>
          </a:p>
          <a:p>
            <a:pPr marL="0" indent="0" algn="ctr" fontAlgn="auto">
              <a:spcAft>
                <a:spcPts val="0"/>
              </a:spcAft>
              <a:buNone/>
              <a:defRPr/>
            </a:pPr>
            <a:endParaRPr lang="en-US" sz="1200" b="1" dirty="0" smtClean="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967" y="1166950"/>
            <a:ext cx="4795230" cy="118872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94889795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841375" y="46038"/>
            <a:ext cx="5568950" cy="758825"/>
          </a:xfrm>
        </p:spPr>
        <p:txBody>
          <a:bodyPr/>
          <a:lstStyle/>
          <a:p>
            <a:r>
              <a:rPr lang="en-US" altLang="en-US" sz="2000" dirty="0" smtClean="0"/>
              <a:t>Workforce Planning Pilot:</a:t>
            </a:r>
            <a:br>
              <a:rPr lang="en-US" altLang="en-US" sz="2000" dirty="0" smtClean="0"/>
            </a:br>
            <a:r>
              <a:rPr lang="en-US" altLang="en-US" sz="2000" dirty="0" smtClean="0"/>
              <a:t>Agency Teams</a:t>
            </a:r>
            <a:endParaRPr lang="en-US" altLang="en-US" sz="2000" i="1" dirty="0" smtClean="0"/>
          </a:p>
        </p:txBody>
      </p:sp>
      <p:sp>
        <p:nvSpPr>
          <p:cNvPr id="53251"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pic>
        <p:nvPicPr>
          <p:cNvPr id="53249"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362" y="1260513"/>
            <a:ext cx="7933551" cy="5091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07608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88950" y="1016000"/>
          <a:ext cx="6940550" cy="5930961"/>
        </p:xfrm>
        <a:graphic>
          <a:graphicData uri="http://schemas.openxmlformats.org/drawingml/2006/table">
            <a:tbl>
              <a:tblPr firstRow="1" firstCol="1" bandRow="1"/>
              <a:tblGrid>
                <a:gridCol w="446465"/>
                <a:gridCol w="1975737"/>
                <a:gridCol w="1642172"/>
                <a:gridCol w="1490593"/>
                <a:gridCol w="1385583"/>
              </a:tblGrid>
              <a:tr h="167939">
                <a:tc>
                  <a:txBody>
                    <a:bodyPr/>
                    <a:lstStyle/>
                    <a:p>
                      <a:pPr marL="0" marR="0" algn="ctr">
                        <a:lnSpc>
                          <a:spcPct val="115000"/>
                        </a:lnSpc>
                        <a:spcBef>
                          <a:spcPts val="0"/>
                        </a:spcBef>
                        <a:spcAft>
                          <a:spcPts val="0"/>
                        </a:spcAft>
                      </a:pPr>
                      <a:r>
                        <a:rPr lang="en-US" sz="600" b="1" dirty="0">
                          <a:solidFill>
                            <a:srgbClr val="FFFFFF"/>
                          </a:solidFill>
                          <a:effectLst/>
                          <a:latin typeface="Calibri"/>
                          <a:ea typeface="Calibri"/>
                          <a:cs typeface="Times New Roman"/>
                        </a:rPr>
                        <a:t> </a:t>
                      </a:r>
                      <a:endParaRPr lang="en-US" sz="600" dirty="0">
                        <a:effectLst/>
                        <a:latin typeface="Calibri"/>
                        <a:ea typeface="Calibri"/>
                        <a:cs typeface="Times New Roman"/>
                      </a:endParaRPr>
                    </a:p>
                  </a:txBody>
                  <a:tcPr marL="36057" marR="36057" marT="0" marB="0">
                    <a:lnL>
                      <a:noFill/>
                    </a:lnL>
                    <a:lnR>
                      <a:noFill/>
                    </a:lnR>
                    <a:lnT>
                      <a:noFill/>
                    </a:lnT>
                    <a:lnB>
                      <a:noFill/>
                    </a:lnB>
                    <a:solidFill>
                      <a:srgbClr val="C00000"/>
                    </a:solidFill>
                  </a:tcPr>
                </a:tc>
                <a:tc gridSpan="2">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Workforce Planning</a:t>
                      </a:r>
                      <a:endParaRPr lang="en-US" sz="900" dirty="0">
                        <a:effectLst/>
                        <a:latin typeface="Calibri"/>
                        <a:ea typeface="Calibri"/>
                        <a:cs typeface="Times New Roman"/>
                      </a:endParaRPr>
                    </a:p>
                  </a:txBody>
                  <a:tcPr marL="36057" marR="36057" marT="0" marB="0">
                    <a:lnL>
                      <a:noFill/>
                    </a:lnL>
                    <a:lnR>
                      <a:noFill/>
                    </a:lnR>
                    <a:lnT>
                      <a:noFill/>
                    </a:lnT>
                    <a:lnB>
                      <a:noFill/>
                    </a:lnB>
                    <a:solidFill>
                      <a:srgbClr val="C00000"/>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Enterprise Solution  Work</a:t>
                      </a:r>
                      <a:endParaRPr lang="en-US" sz="900" dirty="0">
                        <a:effectLst/>
                        <a:latin typeface="Calibri"/>
                        <a:ea typeface="Calibri"/>
                        <a:cs typeface="Times New Roman"/>
                      </a:endParaRPr>
                    </a:p>
                  </a:txBody>
                  <a:tcPr marL="36057" marR="36057" marT="0" marB="0">
                    <a:lnL>
                      <a:noFill/>
                    </a:lnL>
                    <a:lnR>
                      <a:noFill/>
                    </a:lnR>
                    <a:lnT>
                      <a:noFill/>
                    </a:lnT>
                    <a:lnB>
                      <a:noFill/>
                    </a:lnB>
                    <a:solidFill>
                      <a:srgbClr val="C00000"/>
                    </a:solidFill>
                  </a:tcPr>
                </a:tc>
                <a:tc hMerge="1">
                  <a:txBody>
                    <a:bodyPr/>
                    <a:lstStyle/>
                    <a:p>
                      <a:endParaRPr lang="en-US"/>
                    </a:p>
                  </a:txBody>
                  <a:tcPr/>
                </a:tc>
              </a:tr>
              <a:tr h="503820">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 </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gn="ctr">
                        <a:lnSpc>
                          <a:spcPct val="115000"/>
                        </a:lnSpc>
                        <a:spcBef>
                          <a:spcPts val="0"/>
                        </a:spcBef>
                        <a:spcAft>
                          <a:spcPts val="0"/>
                        </a:spcAft>
                      </a:pPr>
                      <a:r>
                        <a:rPr lang="en-US" sz="900" b="1" dirty="0">
                          <a:effectLst/>
                          <a:latin typeface="Calibri"/>
                          <a:ea typeface="Calibri"/>
                          <a:cs typeface="Times New Roman"/>
                        </a:rPr>
                        <a:t>Workforce Planning:</a:t>
                      </a:r>
                      <a:endParaRPr lang="en-US" sz="900" dirty="0">
                        <a:effectLst/>
                        <a:latin typeface="Calibri"/>
                        <a:ea typeface="Calibri"/>
                        <a:cs typeface="Times New Roman"/>
                      </a:endParaRPr>
                    </a:p>
                    <a:p>
                      <a:pPr marL="0" marR="0" algn="ctr">
                        <a:lnSpc>
                          <a:spcPct val="115000"/>
                        </a:lnSpc>
                        <a:spcBef>
                          <a:spcPts val="0"/>
                        </a:spcBef>
                        <a:spcAft>
                          <a:spcPts val="0"/>
                        </a:spcAft>
                      </a:pPr>
                      <a:r>
                        <a:rPr lang="en-US" sz="900" b="1" dirty="0">
                          <a:effectLst/>
                          <a:latin typeface="Calibri"/>
                          <a:ea typeface="Calibri"/>
                          <a:cs typeface="Times New Roman"/>
                        </a:rPr>
                        <a:t>Pilot and Agency Critical Functions</a:t>
                      </a:r>
                      <a:endParaRPr lang="en-US" sz="900" dirty="0">
                        <a:effectLst/>
                        <a:latin typeface="Calibri"/>
                        <a:ea typeface="Calibri"/>
                        <a:cs typeface="Times New Roman"/>
                      </a:endParaRPr>
                    </a:p>
                  </a:txBody>
                  <a:tcPr marL="36057" marR="36057" marT="0" marB="0" anchor="ctr">
                    <a:lnL>
                      <a:noFill/>
                    </a:lnL>
                    <a:lnR>
                      <a:noFill/>
                    </a:lnR>
                    <a:lnT>
                      <a:noFill/>
                    </a:lnT>
                    <a:lnB>
                      <a:noFill/>
                    </a:lnB>
                    <a:solidFill>
                      <a:srgbClr val="D8D8D8"/>
                    </a:solidFill>
                  </a:tcPr>
                </a:tc>
                <a:tc>
                  <a:txBody>
                    <a:bodyPr/>
                    <a:lstStyle/>
                    <a:p>
                      <a:pPr marL="0" marR="0" algn="ctr">
                        <a:lnSpc>
                          <a:spcPct val="115000"/>
                        </a:lnSpc>
                        <a:spcBef>
                          <a:spcPts val="0"/>
                        </a:spcBef>
                        <a:spcAft>
                          <a:spcPts val="0"/>
                        </a:spcAft>
                      </a:pPr>
                      <a:r>
                        <a:rPr lang="en-US" sz="900" b="1" dirty="0">
                          <a:effectLst/>
                          <a:latin typeface="Calibri"/>
                          <a:ea typeface="Calibri"/>
                          <a:cs typeface="Times New Roman"/>
                        </a:rPr>
                        <a:t>Workforce Planning:</a:t>
                      </a:r>
                      <a:endParaRPr lang="en-US" sz="900" dirty="0">
                        <a:effectLst/>
                        <a:latin typeface="Calibri"/>
                        <a:ea typeface="Calibri"/>
                        <a:cs typeface="Times New Roman"/>
                      </a:endParaRPr>
                    </a:p>
                    <a:p>
                      <a:pPr marL="0" marR="0" algn="ctr">
                        <a:lnSpc>
                          <a:spcPct val="115000"/>
                        </a:lnSpc>
                        <a:spcBef>
                          <a:spcPts val="0"/>
                        </a:spcBef>
                        <a:spcAft>
                          <a:spcPts val="0"/>
                        </a:spcAft>
                      </a:pPr>
                      <a:r>
                        <a:rPr lang="en-US" sz="900" b="1" dirty="0">
                          <a:effectLst/>
                          <a:latin typeface="Calibri"/>
                          <a:ea typeface="Calibri"/>
                          <a:cs typeface="Times New Roman"/>
                        </a:rPr>
                        <a:t>Secretariat IT</a:t>
                      </a:r>
                      <a:endParaRPr lang="en-US" sz="900" dirty="0">
                        <a:effectLst/>
                        <a:latin typeface="Calibri"/>
                        <a:ea typeface="Calibri"/>
                        <a:cs typeface="Times New Roman"/>
                      </a:endParaRPr>
                    </a:p>
                  </a:txBody>
                  <a:tcPr marL="36057" marR="36057" marT="0" marB="0" anchor="ctr">
                    <a:lnL>
                      <a:noFill/>
                    </a:lnL>
                    <a:lnR>
                      <a:noFill/>
                    </a:lnR>
                    <a:lnT>
                      <a:noFill/>
                    </a:lnT>
                    <a:lnB>
                      <a:noFill/>
                    </a:lnB>
                    <a:solidFill>
                      <a:srgbClr val="D8D8D8"/>
                    </a:solidFill>
                  </a:tcPr>
                </a:tc>
                <a:tc>
                  <a:txBody>
                    <a:bodyPr/>
                    <a:lstStyle/>
                    <a:p>
                      <a:pPr marL="0" marR="0" algn="ctr">
                        <a:lnSpc>
                          <a:spcPct val="115000"/>
                        </a:lnSpc>
                        <a:spcBef>
                          <a:spcPts val="0"/>
                        </a:spcBef>
                        <a:spcAft>
                          <a:spcPts val="0"/>
                        </a:spcAft>
                      </a:pPr>
                      <a:r>
                        <a:rPr lang="en-US" sz="900" b="1" dirty="0">
                          <a:effectLst/>
                          <a:latin typeface="Calibri"/>
                          <a:ea typeface="Calibri"/>
                          <a:cs typeface="Times New Roman"/>
                        </a:rPr>
                        <a:t>Enterprise Solution Planning Workgroups</a:t>
                      </a:r>
                      <a:endParaRPr lang="en-US" sz="900" dirty="0">
                        <a:effectLst/>
                        <a:latin typeface="Calibri"/>
                        <a:ea typeface="Calibri"/>
                        <a:cs typeface="Times New Roman"/>
                      </a:endParaRPr>
                    </a:p>
                  </a:txBody>
                  <a:tcPr marL="36057" marR="36057" marT="0" marB="0" anchor="ctr">
                    <a:lnL>
                      <a:noFill/>
                    </a:lnL>
                    <a:lnR>
                      <a:noFill/>
                    </a:lnR>
                    <a:lnT>
                      <a:noFill/>
                    </a:lnT>
                    <a:lnB>
                      <a:noFill/>
                    </a:lnB>
                    <a:solidFill>
                      <a:srgbClr val="D8D8D8"/>
                    </a:solidFill>
                  </a:tcPr>
                </a:tc>
                <a:tc>
                  <a:txBody>
                    <a:bodyPr/>
                    <a:lstStyle/>
                    <a:p>
                      <a:pPr marL="0" marR="0" algn="ctr">
                        <a:lnSpc>
                          <a:spcPct val="115000"/>
                        </a:lnSpc>
                        <a:spcBef>
                          <a:spcPts val="0"/>
                        </a:spcBef>
                        <a:spcAft>
                          <a:spcPts val="0"/>
                        </a:spcAft>
                      </a:pPr>
                      <a:r>
                        <a:rPr lang="en-US" sz="900" b="1" dirty="0">
                          <a:effectLst/>
                          <a:latin typeface="Calibri"/>
                          <a:ea typeface="Calibri"/>
                          <a:cs typeface="Times New Roman"/>
                        </a:rPr>
                        <a:t>Job Specifications</a:t>
                      </a:r>
                      <a:endParaRPr lang="en-US" sz="900" dirty="0">
                        <a:effectLst/>
                        <a:latin typeface="Calibri"/>
                        <a:ea typeface="Calibri"/>
                        <a:cs typeface="Times New Roman"/>
                      </a:endParaRPr>
                    </a:p>
                    <a:p>
                      <a:pPr marL="0" marR="0" algn="ctr">
                        <a:lnSpc>
                          <a:spcPct val="115000"/>
                        </a:lnSpc>
                        <a:spcBef>
                          <a:spcPts val="0"/>
                        </a:spcBef>
                        <a:spcAft>
                          <a:spcPts val="0"/>
                        </a:spcAft>
                      </a:pPr>
                      <a:r>
                        <a:rPr lang="en-US" sz="900" b="1" dirty="0">
                          <a:effectLst/>
                          <a:latin typeface="Calibri"/>
                          <a:ea typeface="Calibri"/>
                          <a:cs typeface="Times New Roman"/>
                        </a:rPr>
                        <a:t>Negotiate Existing</a:t>
                      </a:r>
                      <a:endParaRPr lang="en-US" sz="900" dirty="0">
                        <a:effectLst/>
                        <a:latin typeface="Calibri"/>
                        <a:ea typeface="Calibri"/>
                        <a:cs typeface="Times New Roman"/>
                      </a:endParaRPr>
                    </a:p>
                  </a:txBody>
                  <a:tcPr marL="36057" marR="36057" marT="0" marB="0" anchor="ctr">
                    <a:lnL>
                      <a:noFill/>
                    </a:lnL>
                    <a:lnR>
                      <a:noFill/>
                    </a:lnR>
                    <a:lnT>
                      <a:noFill/>
                    </a:lnT>
                    <a:lnB>
                      <a:noFill/>
                    </a:lnB>
                    <a:solidFill>
                      <a:srgbClr val="D8D8D8"/>
                    </a:solidFill>
                  </a:tcPr>
                </a:tc>
              </a:tr>
              <a:tr h="1480632">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FEB – APR</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gn="ctr">
                        <a:lnSpc>
                          <a:spcPct val="115000"/>
                        </a:lnSpc>
                        <a:spcBef>
                          <a:spcPts val="100"/>
                        </a:spcBef>
                        <a:spcAft>
                          <a:spcPts val="100"/>
                        </a:spcAft>
                      </a:pPr>
                      <a:r>
                        <a:rPr lang="en-US" sz="900" b="1" i="1" u="sng" dirty="0">
                          <a:effectLst/>
                          <a:latin typeface="Calibri"/>
                          <a:ea typeface="Calibri"/>
                          <a:cs typeface="Times New Roman"/>
                        </a:rPr>
                        <a:t>Pilot</a:t>
                      </a:r>
                      <a:endParaRPr lang="en-US" sz="900" dirty="0">
                        <a:effectLst/>
                        <a:latin typeface="Calibri"/>
                        <a:ea typeface="Calibri"/>
                        <a:cs typeface="Times New Roman"/>
                      </a:endParaRPr>
                    </a:p>
                    <a:p>
                      <a:pPr marL="0" marR="0">
                        <a:lnSpc>
                          <a:spcPct val="115000"/>
                        </a:lnSpc>
                        <a:spcBef>
                          <a:spcPts val="100"/>
                        </a:spcBef>
                        <a:spcAft>
                          <a:spcPts val="100"/>
                        </a:spcAft>
                      </a:pPr>
                      <a:r>
                        <a:rPr lang="en-US" sz="900" b="1" dirty="0" err="1">
                          <a:effectLst/>
                          <a:latin typeface="Calibri"/>
                          <a:ea typeface="Calibri"/>
                          <a:cs typeface="Times New Roman"/>
                        </a:rPr>
                        <a:t>ACoS</a:t>
                      </a:r>
                      <a:r>
                        <a:rPr lang="en-US" sz="900" dirty="0">
                          <a:effectLst/>
                          <a:latin typeface="Calibri"/>
                          <a:ea typeface="Calibri"/>
                          <a:cs typeface="Times New Roman"/>
                        </a:rPr>
                        <a:t> – Gain leadership support; sign off on critical mission function to be targeted</a:t>
                      </a:r>
                    </a:p>
                    <a:p>
                      <a:pPr marL="0" marR="0">
                        <a:lnSpc>
                          <a:spcPct val="115000"/>
                        </a:lnSpc>
                        <a:spcBef>
                          <a:spcPts val="100"/>
                        </a:spcBef>
                        <a:spcAft>
                          <a:spcPts val="100"/>
                        </a:spcAft>
                      </a:pPr>
                      <a:r>
                        <a:rPr lang="en-US" sz="900" b="1" dirty="0">
                          <a:effectLst/>
                          <a:latin typeface="Calibri"/>
                          <a:ea typeface="Calibri"/>
                          <a:cs typeface="Times New Roman"/>
                        </a:rPr>
                        <a:t>Agency</a:t>
                      </a:r>
                      <a:r>
                        <a:rPr lang="en-US" sz="900" dirty="0">
                          <a:effectLst/>
                          <a:latin typeface="Calibri"/>
                          <a:ea typeface="Calibri"/>
                          <a:cs typeface="Times New Roman"/>
                        </a:rPr>
                        <a:t> </a:t>
                      </a:r>
                      <a:r>
                        <a:rPr lang="en-US" sz="900" dirty="0" smtClean="0">
                          <a:effectLst/>
                          <a:latin typeface="Calibri"/>
                          <a:ea typeface="Calibri"/>
                          <a:cs typeface="Times New Roman"/>
                        </a:rPr>
                        <a:t>– </a:t>
                      </a:r>
                      <a:r>
                        <a:rPr lang="en-US" sz="900" dirty="0">
                          <a:effectLst/>
                          <a:latin typeface="Calibri"/>
                          <a:ea typeface="Calibri"/>
                          <a:cs typeface="Times New Roman"/>
                        </a:rPr>
                        <a:t>develops workforce plan, participating in meetings; submits plan to HRAC</a:t>
                      </a:r>
                    </a:p>
                    <a:p>
                      <a:pPr marL="0" marR="0">
                        <a:lnSpc>
                          <a:spcPct val="115000"/>
                        </a:lnSpc>
                        <a:spcBef>
                          <a:spcPts val="100"/>
                        </a:spcBef>
                        <a:spcAft>
                          <a:spcPts val="100"/>
                        </a:spcAft>
                      </a:pPr>
                      <a:r>
                        <a:rPr lang="en-US" sz="900" b="1" dirty="0">
                          <a:effectLst/>
                          <a:latin typeface="Calibri"/>
                          <a:ea typeface="Calibri"/>
                          <a:cs typeface="Times New Roman"/>
                        </a:rPr>
                        <a:t>HRAC </a:t>
                      </a:r>
                      <a:r>
                        <a:rPr lang="en-US" sz="900" dirty="0">
                          <a:effectLst/>
                          <a:latin typeface="Calibri"/>
                          <a:ea typeface="Calibri"/>
                          <a:cs typeface="Times New Roman"/>
                        </a:rPr>
                        <a:t>– reviews Agency plans; obtains Secretariat sign off; submits to HRD</a:t>
                      </a:r>
                    </a:p>
                    <a:p>
                      <a:pPr marL="0" marR="0">
                        <a:lnSpc>
                          <a:spcPct val="115000"/>
                        </a:lnSpc>
                        <a:spcBef>
                          <a:spcPts val="100"/>
                        </a:spcBef>
                        <a:spcAft>
                          <a:spcPts val="100"/>
                        </a:spcAft>
                      </a:pPr>
                      <a:r>
                        <a:rPr lang="en-US" sz="900" b="1" dirty="0">
                          <a:effectLst/>
                          <a:latin typeface="Calibri"/>
                          <a:ea typeface="Calibri"/>
                          <a:cs typeface="Times New Roman"/>
                        </a:rPr>
                        <a:t>HRD</a:t>
                      </a:r>
                      <a:r>
                        <a:rPr lang="en-US" sz="900" dirty="0">
                          <a:effectLst/>
                          <a:latin typeface="Calibri"/>
                          <a:ea typeface="Calibri"/>
                          <a:cs typeface="Times New Roman"/>
                        </a:rPr>
                        <a:t> – conducts lessons learned</a:t>
                      </a: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dirty="0">
                          <a:effectLst/>
                          <a:latin typeface="Calibri"/>
                          <a:ea typeface="Calibri"/>
                          <a:cs typeface="Times New Roman"/>
                        </a:rPr>
                        <a:t>SIT</a:t>
                      </a:r>
                      <a:r>
                        <a:rPr lang="en-US" sz="900" dirty="0">
                          <a:effectLst/>
                          <a:latin typeface="Calibri"/>
                          <a:ea typeface="Calibri"/>
                          <a:cs typeface="Times New Roman"/>
                        </a:rPr>
                        <a:t> – Gain leadership support; sign off on critical IT function to be targeted</a:t>
                      </a:r>
                    </a:p>
                    <a:p>
                      <a:pPr marL="0" marR="0">
                        <a:lnSpc>
                          <a:spcPct val="115000"/>
                        </a:lnSpc>
                        <a:spcBef>
                          <a:spcPts val="100"/>
                        </a:spcBef>
                        <a:spcAft>
                          <a:spcPts val="100"/>
                        </a:spcAft>
                      </a:pPr>
                      <a:r>
                        <a:rPr lang="en-US" sz="900" b="1" dirty="0">
                          <a:effectLst/>
                          <a:latin typeface="Calibri"/>
                          <a:ea typeface="Calibri"/>
                          <a:cs typeface="Times New Roman"/>
                        </a:rPr>
                        <a:t>SIT</a:t>
                      </a:r>
                      <a:r>
                        <a:rPr lang="en-US" sz="900" dirty="0">
                          <a:effectLst/>
                          <a:latin typeface="Calibri"/>
                          <a:ea typeface="Calibri"/>
                          <a:cs typeface="Times New Roman"/>
                        </a:rPr>
                        <a:t> – develops and submits workforce plan ITD, HRAC</a:t>
                      </a:r>
                    </a:p>
                    <a:p>
                      <a:pPr marL="0" marR="0">
                        <a:lnSpc>
                          <a:spcPct val="115000"/>
                        </a:lnSpc>
                        <a:spcBef>
                          <a:spcPts val="100"/>
                        </a:spcBef>
                        <a:spcAft>
                          <a:spcPts val="100"/>
                        </a:spcAft>
                      </a:pPr>
                      <a:r>
                        <a:rPr lang="en-US" sz="900" b="1" dirty="0">
                          <a:effectLst/>
                          <a:latin typeface="Calibri"/>
                          <a:ea typeface="Calibri"/>
                          <a:cs typeface="Times New Roman"/>
                        </a:rPr>
                        <a:t>HRAC </a:t>
                      </a:r>
                      <a:r>
                        <a:rPr lang="en-US" sz="900" dirty="0">
                          <a:effectLst/>
                          <a:latin typeface="Calibri"/>
                          <a:ea typeface="Calibri"/>
                          <a:cs typeface="Times New Roman"/>
                        </a:rPr>
                        <a:t>– reviews Secretariat IT plan; obtains Secretariat sign off; submits to </a:t>
                      </a:r>
                      <a:r>
                        <a:rPr lang="en-US" sz="900" dirty="0" smtClean="0">
                          <a:effectLst/>
                          <a:latin typeface="Calibri"/>
                          <a:ea typeface="Calibri"/>
                          <a:cs typeface="Times New Roman"/>
                        </a:rPr>
                        <a:t>HRD</a:t>
                      </a:r>
                      <a:endParaRPr lang="en-US" sz="900" dirty="0">
                        <a:effectLst/>
                        <a:latin typeface="Calibri"/>
                        <a:ea typeface="Calibri"/>
                        <a:cs typeface="Times New Roman"/>
                      </a:endParaRPr>
                    </a:p>
                  </a:txBody>
                  <a:tcPr marL="36057" marR="36057" marT="0" marB="0">
                    <a:lnL>
                      <a:noFill/>
                    </a:lnL>
                    <a:lnR>
                      <a:noFill/>
                    </a:lnR>
                    <a:lnT>
                      <a:noFill/>
                    </a:lnT>
                    <a:lnB>
                      <a:noFill/>
                    </a:lnB>
                  </a:tcPr>
                </a:tc>
                <a:tc>
                  <a:txBody>
                    <a:bodyPr/>
                    <a:lstStyle/>
                    <a:p>
                      <a:pPr marL="0" marR="0" indent="0" algn="l" defTabSz="914186" rtl="0" eaLnBrk="1" fontAlgn="auto" latinLnBrk="0" hangingPunct="1">
                        <a:lnSpc>
                          <a:spcPct val="115000"/>
                        </a:lnSpc>
                        <a:spcBef>
                          <a:spcPts val="100"/>
                        </a:spcBef>
                        <a:spcAft>
                          <a:spcPts val="100"/>
                        </a:spcAft>
                        <a:buClrTx/>
                        <a:buSzTx/>
                        <a:buFontTx/>
                        <a:buNone/>
                        <a:tabLst/>
                        <a:defRPr/>
                      </a:pPr>
                      <a:r>
                        <a:rPr lang="en-US" sz="900" dirty="0">
                          <a:effectLst/>
                          <a:latin typeface="Calibri"/>
                          <a:ea typeface="Calibri"/>
                          <a:cs typeface="Times New Roman"/>
                        </a:rPr>
                        <a:t> </a:t>
                      </a:r>
                      <a:r>
                        <a:rPr lang="en-US" sz="900" b="1" dirty="0" smtClean="0">
                          <a:effectLst/>
                          <a:latin typeface="Calibri"/>
                          <a:ea typeface="Calibri"/>
                          <a:cs typeface="Times New Roman"/>
                        </a:rPr>
                        <a:t>HRD</a:t>
                      </a:r>
                      <a:r>
                        <a:rPr lang="en-US" sz="900" dirty="0" smtClean="0">
                          <a:effectLst/>
                          <a:latin typeface="Calibri"/>
                          <a:ea typeface="Calibri"/>
                          <a:cs typeface="Times New Roman"/>
                        </a:rPr>
                        <a:t> – convenes workgroups to develop resource guide,</a:t>
                      </a:r>
                      <a:r>
                        <a:rPr lang="en-US" sz="900" baseline="0" dirty="0" smtClean="0">
                          <a:effectLst/>
                          <a:latin typeface="Calibri"/>
                          <a:ea typeface="Calibri"/>
                          <a:cs typeface="Times New Roman"/>
                        </a:rPr>
                        <a:t> including creative  recruitment and retention programs in place across agencies</a:t>
                      </a:r>
                      <a:endParaRPr lang="en-US" sz="900" dirty="0" smtClean="0">
                        <a:effectLst/>
                        <a:latin typeface="Calibri"/>
                        <a:ea typeface="Calibri"/>
                        <a:cs typeface="Times New Roman"/>
                      </a:endParaRPr>
                    </a:p>
                    <a:p>
                      <a:pPr marL="0" marR="0">
                        <a:lnSpc>
                          <a:spcPct val="115000"/>
                        </a:lnSpc>
                        <a:spcBef>
                          <a:spcPts val="100"/>
                        </a:spcBef>
                        <a:spcAft>
                          <a:spcPts val="100"/>
                        </a:spcAft>
                      </a:pPr>
                      <a:endParaRPr lang="en-US" sz="900" dirty="0">
                        <a:effectLst/>
                        <a:latin typeface="Calibri"/>
                        <a:ea typeface="Calibri"/>
                        <a:cs typeface="Times New Roman"/>
                      </a:endParaRPr>
                    </a:p>
                  </a:txBody>
                  <a:tcPr marL="36057" marR="36057" marT="0" marB="0">
                    <a:lnL>
                      <a:noFill/>
                    </a:lnL>
                    <a:lnR>
                      <a:noFill/>
                    </a:lnR>
                    <a:lnT>
                      <a:noFill/>
                    </a:lnT>
                    <a:lnB>
                      <a:noFill/>
                    </a:lnB>
                  </a:tcPr>
                </a:tc>
                <a:tc>
                  <a:txBody>
                    <a:bodyPr/>
                    <a:lstStyle/>
                    <a:p>
                      <a:pPr marL="0" marR="0" indent="0" algn="l" defTabSz="914186" rtl="0" eaLnBrk="1" fontAlgn="auto" latinLnBrk="0" hangingPunct="1">
                        <a:lnSpc>
                          <a:spcPct val="115000"/>
                        </a:lnSpc>
                        <a:spcBef>
                          <a:spcPts val="100"/>
                        </a:spcBef>
                        <a:spcAft>
                          <a:spcPts val="100"/>
                        </a:spcAft>
                        <a:buClrTx/>
                        <a:buSzTx/>
                        <a:buFontTx/>
                        <a:buNone/>
                        <a:tabLst/>
                        <a:defRPr/>
                      </a:pPr>
                      <a:r>
                        <a:rPr lang="en-US" sz="900" b="1" dirty="0" smtClean="0">
                          <a:effectLst/>
                          <a:latin typeface="Calibri"/>
                          <a:ea typeface="Calibri"/>
                          <a:cs typeface="Times New Roman"/>
                        </a:rPr>
                        <a:t>HRD/HRAC – </a:t>
                      </a:r>
                      <a:r>
                        <a:rPr lang="en-US" sz="900" b="0" dirty="0" smtClean="0">
                          <a:effectLst/>
                          <a:latin typeface="Calibri"/>
                          <a:ea typeface="Calibri"/>
                          <a:cs typeface="Times New Roman"/>
                        </a:rPr>
                        <a:t>Identify critical job specs for IT functions,</a:t>
                      </a:r>
                      <a:r>
                        <a:rPr lang="en-US" sz="900" b="0" baseline="0" dirty="0" smtClean="0">
                          <a:effectLst/>
                          <a:latin typeface="Calibri"/>
                          <a:ea typeface="Calibri"/>
                          <a:cs typeface="Times New Roman"/>
                        </a:rPr>
                        <a:t> as well as for </a:t>
                      </a:r>
                      <a:r>
                        <a:rPr lang="en-US" sz="900" b="0" dirty="0" smtClean="0">
                          <a:effectLst/>
                          <a:latin typeface="Calibri"/>
                          <a:ea typeface="Calibri"/>
                          <a:cs typeface="Times New Roman"/>
                        </a:rPr>
                        <a:t>509</a:t>
                      </a:r>
                      <a:r>
                        <a:rPr lang="en-US" sz="900" b="0" baseline="0" dirty="0" smtClean="0">
                          <a:effectLst/>
                          <a:latin typeface="Calibri"/>
                          <a:ea typeface="Calibri"/>
                          <a:cs typeface="Times New Roman"/>
                        </a:rPr>
                        <a:t> and</a:t>
                      </a:r>
                      <a:r>
                        <a:rPr lang="en-US" sz="900" b="0" dirty="0" smtClean="0">
                          <a:effectLst/>
                          <a:latin typeface="Calibri"/>
                          <a:ea typeface="Calibri"/>
                          <a:cs typeface="Times New Roman"/>
                        </a:rPr>
                        <a:t> SEIU.</a:t>
                      </a:r>
                    </a:p>
                    <a:p>
                      <a:pPr marL="0" marR="0">
                        <a:lnSpc>
                          <a:spcPct val="115000"/>
                        </a:lnSpc>
                        <a:spcBef>
                          <a:spcPts val="100"/>
                        </a:spcBef>
                        <a:spcAft>
                          <a:spcPts val="100"/>
                        </a:spcAft>
                      </a:pPr>
                      <a:r>
                        <a:rPr lang="en-US" sz="900" b="1" dirty="0" smtClean="0">
                          <a:effectLst/>
                          <a:latin typeface="Calibri"/>
                          <a:ea typeface="Calibri"/>
                          <a:cs typeface="Times New Roman"/>
                        </a:rPr>
                        <a:t>HRAC/Agencies  - </a:t>
                      </a:r>
                      <a:r>
                        <a:rPr lang="en-US" sz="900" b="0" dirty="0" smtClean="0">
                          <a:effectLst/>
                          <a:latin typeface="Calibri"/>
                          <a:ea typeface="Calibri"/>
                          <a:cs typeface="Times New Roman"/>
                        </a:rPr>
                        <a:t>identify</a:t>
                      </a:r>
                      <a:r>
                        <a:rPr lang="en-US" sz="900" b="0" baseline="0" dirty="0" smtClean="0">
                          <a:effectLst/>
                          <a:latin typeface="Calibri"/>
                          <a:ea typeface="Calibri"/>
                          <a:cs typeface="Times New Roman"/>
                        </a:rPr>
                        <a:t> </a:t>
                      </a:r>
                      <a:r>
                        <a:rPr lang="en-US" sz="900" b="0" dirty="0" smtClean="0">
                          <a:effectLst/>
                          <a:latin typeface="Calibri"/>
                          <a:ea typeface="Calibri"/>
                          <a:cs typeface="Times New Roman"/>
                        </a:rPr>
                        <a:t>resources to work on development of job specifications</a:t>
                      </a:r>
                      <a:endParaRPr lang="en-US" sz="900" b="0" dirty="0">
                        <a:effectLst/>
                        <a:latin typeface="Calibri"/>
                        <a:ea typeface="Calibri"/>
                        <a:cs typeface="Times New Roman"/>
                      </a:endParaRPr>
                    </a:p>
                  </a:txBody>
                  <a:tcPr marL="36057" marR="36057" marT="0" marB="0">
                    <a:lnL>
                      <a:noFill/>
                    </a:lnL>
                    <a:lnR>
                      <a:noFill/>
                    </a:lnR>
                    <a:lnT>
                      <a:noFill/>
                    </a:lnT>
                    <a:lnB>
                      <a:noFill/>
                    </a:lnB>
                  </a:tcPr>
                </a:tc>
              </a:tr>
              <a:tr h="770325">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MAY – JUN</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nSpc>
                          <a:spcPct val="115000"/>
                        </a:lnSpc>
                        <a:spcBef>
                          <a:spcPts val="100"/>
                        </a:spcBef>
                        <a:spcAft>
                          <a:spcPts val="100"/>
                        </a:spcAft>
                      </a:pPr>
                      <a:r>
                        <a:rPr lang="en-US" sz="900">
                          <a:effectLst/>
                          <a:latin typeface="Calibri"/>
                          <a:ea typeface="Calibri"/>
                          <a:cs typeface="Times New Roman"/>
                        </a:rPr>
                        <a:t> </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a:effectLst/>
                          <a:latin typeface="Calibri"/>
                          <a:ea typeface="Calibri"/>
                          <a:cs typeface="Times New Roman"/>
                        </a:rPr>
                        <a:t>ITD</a:t>
                      </a:r>
                      <a:r>
                        <a:rPr lang="en-US" sz="900">
                          <a:effectLst/>
                          <a:latin typeface="Calibri"/>
                          <a:ea typeface="Calibri"/>
                          <a:cs typeface="Times New Roman"/>
                        </a:rPr>
                        <a:t> – compiles consolidated plan, working with SIT.</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dirty="0">
                          <a:effectLst/>
                          <a:latin typeface="Calibri"/>
                          <a:ea typeface="Calibri"/>
                          <a:cs typeface="Times New Roman"/>
                        </a:rPr>
                        <a:t>HRD</a:t>
                      </a:r>
                      <a:r>
                        <a:rPr lang="en-US" sz="900" dirty="0">
                          <a:effectLst/>
                          <a:latin typeface="Calibri"/>
                          <a:ea typeface="Calibri"/>
                          <a:cs typeface="Times New Roman"/>
                        </a:rPr>
                        <a:t> – </a:t>
                      </a:r>
                      <a:r>
                        <a:rPr lang="en-US" sz="900" dirty="0" smtClean="0">
                          <a:effectLst/>
                          <a:latin typeface="Calibri"/>
                          <a:ea typeface="Calibri"/>
                          <a:cs typeface="Times New Roman"/>
                        </a:rPr>
                        <a:t>convenes workgroups to </a:t>
                      </a:r>
                      <a:r>
                        <a:rPr lang="en-US" sz="900" dirty="0">
                          <a:effectLst/>
                          <a:latin typeface="Calibri"/>
                          <a:ea typeface="Calibri"/>
                          <a:cs typeface="Times New Roman"/>
                        </a:rPr>
                        <a:t>support </a:t>
                      </a:r>
                      <a:r>
                        <a:rPr lang="en-US" sz="900" dirty="0" smtClean="0">
                          <a:effectLst/>
                          <a:latin typeface="Calibri"/>
                          <a:ea typeface="Calibri"/>
                          <a:cs typeface="Times New Roman"/>
                        </a:rPr>
                        <a:t>needed solutions</a:t>
                      </a:r>
                      <a:endParaRPr lang="en-US" sz="900" dirty="0">
                        <a:effectLst/>
                        <a:latin typeface="Calibri"/>
                        <a:ea typeface="Calibri"/>
                        <a:cs typeface="Times New Roman"/>
                      </a:endParaRP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dirty="0" smtClean="0">
                          <a:effectLst/>
                          <a:latin typeface="Calibri"/>
                          <a:ea typeface="Calibri"/>
                          <a:cs typeface="Times New Roman"/>
                        </a:rPr>
                        <a:t>HRD/Agencies –</a:t>
                      </a:r>
                      <a:r>
                        <a:rPr lang="en-US" sz="900" b="0" dirty="0" smtClean="0">
                          <a:effectLst/>
                          <a:latin typeface="Calibri"/>
                          <a:ea typeface="Calibri"/>
                          <a:cs typeface="Times New Roman"/>
                        </a:rPr>
                        <a:t>work on development of titles continues</a:t>
                      </a:r>
                    </a:p>
                    <a:p>
                      <a:pPr marL="0" marR="0">
                        <a:lnSpc>
                          <a:spcPct val="115000"/>
                        </a:lnSpc>
                        <a:spcBef>
                          <a:spcPts val="100"/>
                        </a:spcBef>
                        <a:spcAft>
                          <a:spcPts val="100"/>
                        </a:spcAft>
                      </a:pPr>
                      <a:r>
                        <a:rPr lang="en-US" sz="900" b="1" dirty="0" smtClean="0">
                          <a:effectLst/>
                          <a:latin typeface="Calibri"/>
                          <a:ea typeface="Calibri"/>
                          <a:cs typeface="Times New Roman"/>
                        </a:rPr>
                        <a:t>HRAC</a:t>
                      </a:r>
                      <a:r>
                        <a:rPr lang="en-US" sz="900" dirty="0" smtClean="0">
                          <a:effectLst/>
                          <a:latin typeface="Calibri"/>
                          <a:ea typeface="Calibri"/>
                          <a:cs typeface="Times New Roman"/>
                        </a:rPr>
                        <a:t> </a:t>
                      </a:r>
                      <a:r>
                        <a:rPr lang="en-US" sz="900" dirty="0">
                          <a:effectLst/>
                          <a:latin typeface="Calibri"/>
                          <a:ea typeface="Calibri"/>
                          <a:cs typeface="Times New Roman"/>
                        </a:rPr>
                        <a:t>– Provide feedback on </a:t>
                      </a:r>
                      <a:r>
                        <a:rPr lang="en-US" sz="900" dirty="0" smtClean="0">
                          <a:effectLst/>
                          <a:latin typeface="Calibri"/>
                          <a:ea typeface="Calibri"/>
                          <a:cs typeface="Times New Roman"/>
                        </a:rPr>
                        <a:t>job specs</a:t>
                      </a:r>
                      <a:endParaRPr lang="en-US" sz="900" dirty="0">
                        <a:effectLst/>
                        <a:latin typeface="Calibri"/>
                        <a:ea typeface="Calibri"/>
                        <a:cs typeface="Times New Roman"/>
                      </a:endParaRPr>
                    </a:p>
                  </a:txBody>
                  <a:tcPr marL="36057" marR="36057" marT="0" marB="0">
                    <a:lnL>
                      <a:noFill/>
                    </a:lnL>
                    <a:lnR>
                      <a:noFill/>
                    </a:lnR>
                    <a:lnT>
                      <a:noFill/>
                    </a:lnT>
                    <a:lnB>
                      <a:noFill/>
                    </a:lnB>
                    <a:solidFill>
                      <a:srgbClr val="D8D8D8"/>
                    </a:solidFill>
                  </a:tcPr>
                </a:tc>
              </a:tr>
              <a:tr h="625158">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JUL</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gn="ctr">
                        <a:lnSpc>
                          <a:spcPct val="115000"/>
                        </a:lnSpc>
                        <a:spcBef>
                          <a:spcPts val="100"/>
                        </a:spcBef>
                        <a:spcAft>
                          <a:spcPts val="100"/>
                        </a:spcAft>
                      </a:pPr>
                      <a:r>
                        <a:rPr lang="en-US" sz="900" b="1" i="1" u="sng">
                          <a:effectLst/>
                          <a:latin typeface="Calibri"/>
                          <a:ea typeface="Calibri"/>
                          <a:cs typeface="Times New Roman"/>
                        </a:rPr>
                        <a:t>All Executive Depts.</a:t>
                      </a:r>
                      <a:endParaRPr lang="en-US" sz="900">
                        <a:effectLst/>
                        <a:latin typeface="Calibri"/>
                        <a:ea typeface="Calibri"/>
                        <a:cs typeface="Times New Roman"/>
                      </a:endParaRPr>
                    </a:p>
                    <a:p>
                      <a:pPr marL="0" marR="0">
                        <a:lnSpc>
                          <a:spcPct val="115000"/>
                        </a:lnSpc>
                        <a:spcBef>
                          <a:spcPts val="100"/>
                        </a:spcBef>
                        <a:spcAft>
                          <a:spcPts val="100"/>
                        </a:spcAft>
                      </a:pPr>
                      <a:r>
                        <a:rPr lang="en-US" sz="900" b="1">
                          <a:effectLst/>
                          <a:latin typeface="Calibri"/>
                          <a:ea typeface="Calibri"/>
                          <a:cs typeface="Times New Roman"/>
                        </a:rPr>
                        <a:t>A&amp;F</a:t>
                      </a:r>
                      <a:r>
                        <a:rPr lang="en-US" sz="900">
                          <a:effectLst/>
                          <a:latin typeface="Calibri"/>
                          <a:ea typeface="Calibri"/>
                          <a:cs typeface="Times New Roman"/>
                        </a:rPr>
                        <a:t> – Launches initiative</a:t>
                      </a:r>
                    </a:p>
                    <a:p>
                      <a:pPr marL="0" marR="0">
                        <a:lnSpc>
                          <a:spcPct val="115000"/>
                        </a:lnSpc>
                        <a:spcBef>
                          <a:spcPts val="100"/>
                        </a:spcBef>
                        <a:spcAft>
                          <a:spcPts val="100"/>
                        </a:spcAft>
                      </a:pPr>
                      <a:r>
                        <a:rPr lang="en-US" sz="900" b="1">
                          <a:effectLst/>
                          <a:latin typeface="Calibri"/>
                          <a:ea typeface="Calibri"/>
                          <a:cs typeface="Times New Roman"/>
                        </a:rPr>
                        <a:t>HRD</a:t>
                      </a:r>
                      <a:r>
                        <a:rPr lang="en-US" sz="900">
                          <a:effectLst/>
                          <a:latin typeface="Calibri"/>
                          <a:ea typeface="Calibri"/>
                          <a:cs typeface="Times New Roman"/>
                        </a:rPr>
                        <a:t> – Provides tools</a:t>
                      </a: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a:effectLst/>
                          <a:latin typeface="Calibri"/>
                          <a:ea typeface="Calibri"/>
                          <a:cs typeface="Times New Roman"/>
                        </a:rPr>
                        <a:t>ITD</a:t>
                      </a:r>
                      <a:r>
                        <a:rPr lang="en-US" sz="900">
                          <a:effectLst/>
                          <a:latin typeface="Calibri"/>
                          <a:ea typeface="Calibri"/>
                          <a:cs typeface="Times New Roman"/>
                        </a:rPr>
                        <a:t> – workgroups on IT solutions convened</a:t>
                      </a: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dirty="0" smtClean="0">
                          <a:effectLst/>
                          <a:latin typeface="Calibri"/>
                          <a:ea typeface="Calibri"/>
                          <a:cs typeface="Times New Roman"/>
                        </a:rPr>
                        <a:t>HRAC/HRD/Agencies </a:t>
                      </a:r>
                      <a:r>
                        <a:rPr lang="en-US" sz="900" dirty="0" smtClean="0">
                          <a:effectLst/>
                          <a:latin typeface="Calibri"/>
                          <a:ea typeface="Calibri"/>
                          <a:cs typeface="Times New Roman"/>
                        </a:rPr>
                        <a:t> </a:t>
                      </a:r>
                      <a:r>
                        <a:rPr lang="en-US" sz="900" dirty="0">
                          <a:effectLst/>
                          <a:latin typeface="Calibri"/>
                          <a:ea typeface="Calibri"/>
                          <a:cs typeface="Times New Roman"/>
                        </a:rPr>
                        <a:t>– </a:t>
                      </a:r>
                      <a:r>
                        <a:rPr lang="en-US" sz="900" dirty="0" smtClean="0">
                          <a:effectLst/>
                          <a:latin typeface="Calibri"/>
                          <a:ea typeface="Calibri"/>
                          <a:cs typeface="Times New Roman"/>
                        </a:rPr>
                        <a:t>participate </a:t>
                      </a:r>
                      <a:r>
                        <a:rPr lang="en-US" sz="900" dirty="0">
                          <a:effectLst/>
                          <a:latin typeface="Calibri"/>
                          <a:ea typeface="Calibri"/>
                          <a:cs typeface="Times New Roman"/>
                        </a:rPr>
                        <a:t>in workgroups to develop solutions</a:t>
                      </a: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dirty="0">
                          <a:effectLst/>
                          <a:latin typeface="Calibri"/>
                          <a:ea typeface="Calibri"/>
                          <a:cs typeface="Times New Roman"/>
                        </a:rPr>
                        <a:t>HRD</a:t>
                      </a:r>
                      <a:r>
                        <a:rPr lang="en-US" sz="900" dirty="0">
                          <a:effectLst/>
                          <a:latin typeface="Calibri"/>
                          <a:ea typeface="Calibri"/>
                          <a:cs typeface="Times New Roman"/>
                        </a:rPr>
                        <a:t> – Onboard new staff to support job spec project</a:t>
                      </a:r>
                    </a:p>
                    <a:p>
                      <a:pPr marL="0" marR="0">
                        <a:lnSpc>
                          <a:spcPct val="115000"/>
                        </a:lnSpc>
                        <a:spcBef>
                          <a:spcPts val="100"/>
                        </a:spcBef>
                        <a:spcAft>
                          <a:spcPts val="100"/>
                        </a:spcAft>
                      </a:pPr>
                      <a:r>
                        <a:rPr lang="en-US" sz="900" b="1" dirty="0" smtClean="0">
                          <a:effectLst/>
                          <a:latin typeface="Calibri"/>
                          <a:ea typeface="Calibri"/>
                          <a:cs typeface="Times New Roman"/>
                        </a:rPr>
                        <a:t>HRAC/Agencies </a:t>
                      </a:r>
                      <a:r>
                        <a:rPr lang="en-US" sz="900" dirty="0">
                          <a:effectLst/>
                          <a:latin typeface="Calibri"/>
                          <a:ea typeface="Calibri"/>
                          <a:cs typeface="Times New Roman"/>
                        </a:rPr>
                        <a:t>– ID staff to support </a:t>
                      </a:r>
                      <a:r>
                        <a:rPr lang="en-US" sz="900" dirty="0" smtClean="0">
                          <a:effectLst/>
                          <a:latin typeface="Calibri"/>
                          <a:ea typeface="Calibri"/>
                          <a:cs typeface="Times New Roman"/>
                        </a:rPr>
                        <a:t>negotiation</a:t>
                      </a:r>
                      <a:endParaRPr lang="en-US" sz="900" dirty="0">
                        <a:effectLst/>
                        <a:latin typeface="Calibri"/>
                        <a:ea typeface="Calibri"/>
                        <a:cs typeface="Times New Roman"/>
                      </a:endParaRPr>
                    </a:p>
                  </a:txBody>
                  <a:tcPr marL="36057" marR="36057" marT="0" marB="0">
                    <a:lnL>
                      <a:noFill/>
                    </a:lnL>
                    <a:lnR>
                      <a:noFill/>
                    </a:lnR>
                    <a:lnT>
                      <a:noFill/>
                    </a:lnT>
                    <a:lnB>
                      <a:noFill/>
                    </a:lnB>
                  </a:tcPr>
                </a:tc>
              </a:tr>
              <a:tr h="513728">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AUG</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nSpc>
                          <a:spcPct val="115000"/>
                        </a:lnSpc>
                        <a:spcBef>
                          <a:spcPts val="100"/>
                        </a:spcBef>
                        <a:spcAft>
                          <a:spcPts val="100"/>
                        </a:spcAft>
                      </a:pPr>
                      <a:r>
                        <a:rPr lang="en-US" sz="900" b="1">
                          <a:effectLst/>
                          <a:latin typeface="Calibri"/>
                          <a:ea typeface="Calibri"/>
                          <a:cs typeface="Times New Roman"/>
                        </a:rPr>
                        <a:t>ACoS/HR</a:t>
                      </a:r>
                      <a:r>
                        <a:rPr lang="en-US" sz="900">
                          <a:effectLst/>
                          <a:latin typeface="Calibri"/>
                          <a:ea typeface="Calibri"/>
                          <a:cs typeface="Times New Roman"/>
                        </a:rPr>
                        <a:t> – submits functions/titles to HRAC/HRD</a:t>
                      </a:r>
                    </a:p>
                    <a:p>
                      <a:pPr marL="0" marR="0">
                        <a:lnSpc>
                          <a:spcPct val="115000"/>
                        </a:lnSpc>
                        <a:spcBef>
                          <a:spcPts val="100"/>
                        </a:spcBef>
                        <a:spcAft>
                          <a:spcPts val="100"/>
                        </a:spcAft>
                      </a:pPr>
                      <a:r>
                        <a:rPr lang="en-US" sz="900" b="1">
                          <a:effectLst/>
                          <a:latin typeface="Calibri"/>
                          <a:ea typeface="Calibri"/>
                          <a:cs typeface="Times New Roman"/>
                        </a:rPr>
                        <a:t>HRAC</a:t>
                      </a:r>
                      <a:r>
                        <a:rPr lang="en-US" sz="900">
                          <a:effectLst/>
                          <a:latin typeface="Calibri"/>
                          <a:ea typeface="Calibri"/>
                          <a:cs typeface="Times New Roman"/>
                        </a:rPr>
                        <a:t> – reviews</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a:effectLst/>
                          <a:latin typeface="Calibri"/>
                          <a:ea typeface="Calibri"/>
                          <a:cs typeface="Times New Roman"/>
                        </a:rPr>
                        <a:t>ITD</a:t>
                      </a:r>
                      <a:r>
                        <a:rPr lang="en-US" sz="900">
                          <a:effectLst/>
                          <a:latin typeface="Calibri"/>
                          <a:ea typeface="Calibri"/>
                          <a:cs typeface="Times New Roman"/>
                        </a:rPr>
                        <a:t> – workgroups continue</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a:effectLst/>
                          <a:latin typeface="Calibri"/>
                          <a:ea typeface="Calibri"/>
                          <a:cs typeface="Times New Roman"/>
                        </a:rPr>
                        <a:t>HRAC/HRD</a:t>
                      </a:r>
                      <a:r>
                        <a:rPr lang="en-US" sz="900">
                          <a:effectLst/>
                          <a:latin typeface="Calibri"/>
                          <a:ea typeface="Calibri"/>
                          <a:cs typeface="Times New Roman"/>
                        </a:rPr>
                        <a:t> – workgroups continue</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dirty="0" smtClean="0">
                          <a:effectLst/>
                          <a:latin typeface="Calibri"/>
                          <a:ea typeface="Calibri"/>
                          <a:cs typeface="Times New Roman"/>
                        </a:rPr>
                        <a:t>HRD/Agencies</a:t>
                      </a:r>
                      <a:r>
                        <a:rPr lang="en-US" sz="900" b="0" baseline="0" dirty="0" smtClean="0">
                          <a:effectLst/>
                          <a:latin typeface="Calibri"/>
                          <a:ea typeface="Calibri"/>
                          <a:cs typeface="Times New Roman"/>
                        </a:rPr>
                        <a:t> – negotiate implementation of critical job specs for IT, 509 and SEIU.</a:t>
                      </a:r>
                      <a:endParaRPr lang="en-US" sz="900" dirty="0">
                        <a:effectLst/>
                        <a:latin typeface="Calibri"/>
                        <a:ea typeface="Calibri"/>
                        <a:cs typeface="Times New Roman"/>
                      </a:endParaRPr>
                    </a:p>
                  </a:txBody>
                  <a:tcPr marL="36057" marR="36057" marT="0" marB="0">
                    <a:lnL>
                      <a:noFill/>
                    </a:lnL>
                    <a:lnR>
                      <a:noFill/>
                    </a:lnR>
                    <a:lnT>
                      <a:noFill/>
                    </a:lnT>
                    <a:lnB>
                      <a:noFill/>
                    </a:lnB>
                    <a:solidFill>
                      <a:srgbClr val="D8D8D8"/>
                    </a:solidFill>
                  </a:tcPr>
                </a:tc>
              </a:tr>
              <a:tr h="662899">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SEP</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nSpc>
                          <a:spcPct val="115000"/>
                        </a:lnSpc>
                        <a:spcBef>
                          <a:spcPts val="100"/>
                        </a:spcBef>
                        <a:spcAft>
                          <a:spcPts val="100"/>
                        </a:spcAft>
                      </a:pPr>
                      <a:r>
                        <a:rPr lang="en-US" sz="900" b="1" dirty="0" err="1">
                          <a:effectLst/>
                          <a:latin typeface="Calibri"/>
                          <a:ea typeface="Calibri"/>
                          <a:cs typeface="Times New Roman"/>
                        </a:rPr>
                        <a:t>ACoS</a:t>
                      </a:r>
                      <a:r>
                        <a:rPr lang="en-US" sz="900" b="1" dirty="0">
                          <a:effectLst/>
                          <a:latin typeface="Calibri"/>
                          <a:ea typeface="Calibri"/>
                          <a:cs typeface="Times New Roman"/>
                        </a:rPr>
                        <a:t>/HR</a:t>
                      </a:r>
                      <a:r>
                        <a:rPr lang="en-US" sz="900" dirty="0">
                          <a:effectLst/>
                          <a:latin typeface="Calibri"/>
                          <a:ea typeface="Calibri"/>
                          <a:cs typeface="Times New Roman"/>
                        </a:rPr>
                        <a:t> – submit plan to HRAC; solutions built into spending plan</a:t>
                      </a:r>
                    </a:p>
                    <a:p>
                      <a:pPr marL="0" marR="0">
                        <a:lnSpc>
                          <a:spcPct val="115000"/>
                        </a:lnSpc>
                        <a:spcBef>
                          <a:spcPts val="100"/>
                        </a:spcBef>
                        <a:spcAft>
                          <a:spcPts val="100"/>
                        </a:spcAft>
                      </a:pPr>
                      <a:r>
                        <a:rPr lang="en-US" sz="900" b="1" dirty="0">
                          <a:effectLst/>
                          <a:latin typeface="Calibri"/>
                          <a:ea typeface="Calibri"/>
                          <a:cs typeface="Times New Roman"/>
                        </a:rPr>
                        <a:t>HRAC</a:t>
                      </a:r>
                      <a:r>
                        <a:rPr lang="en-US" sz="900" dirty="0">
                          <a:effectLst/>
                          <a:latin typeface="Calibri"/>
                          <a:ea typeface="Calibri"/>
                          <a:cs typeface="Times New Roman"/>
                        </a:rPr>
                        <a:t> – review plans; obtain </a:t>
                      </a:r>
                      <a:r>
                        <a:rPr lang="en-US" sz="900">
                          <a:effectLst/>
                          <a:latin typeface="Calibri"/>
                          <a:ea typeface="Calibri"/>
                          <a:cs typeface="Times New Roman"/>
                        </a:rPr>
                        <a:t>sign </a:t>
                      </a:r>
                      <a:r>
                        <a:rPr lang="en-US" sz="900" smtClean="0">
                          <a:effectLst/>
                          <a:latin typeface="Calibri"/>
                          <a:ea typeface="Calibri"/>
                          <a:cs typeface="Times New Roman"/>
                        </a:rPr>
                        <a:t>off</a:t>
                      </a:r>
                      <a:endParaRPr lang="en-US" sz="900" dirty="0">
                        <a:effectLst/>
                        <a:latin typeface="Calibri"/>
                        <a:ea typeface="Calibri"/>
                        <a:cs typeface="Times New Roman"/>
                      </a:endParaRP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a:effectLst/>
                          <a:latin typeface="Calibri"/>
                          <a:ea typeface="Calibri"/>
                          <a:cs typeface="Times New Roman"/>
                        </a:rPr>
                        <a:t>ITD</a:t>
                      </a:r>
                      <a:r>
                        <a:rPr lang="en-US" sz="900">
                          <a:effectLst/>
                          <a:latin typeface="Calibri"/>
                          <a:ea typeface="Calibri"/>
                          <a:cs typeface="Times New Roman"/>
                        </a:rPr>
                        <a:t> – presents consolidated plan to SCIOs, SCOS, HRAC; solutions incorporated into spending plan</a:t>
                      </a: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dirty="0">
                          <a:effectLst/>
                          <a:latin typeface="Calibri"/>
                          <a:ea typeface="Calibri"/>
                          <a:cs typeface="Times New Roman"/>
                        </a:rPr>
                        <a:t>HRAC/HRD</a:t>
                      </a:r>
                      <a:r>
                        <a:rPr lang="en-US" sz="900" dirty="0">
                          <a:effectLst/>
                          <a:latin typeface="Calibri"/>
                          <a:ea typeface="Calibri"/>
                          <a:cs typeface="Times New Roman"/>
                        </a:rPr>
                        <a:t> – workgroups continue; solutions incorporated into spending plan</a:t>
                      </a:r>
                    </a:p>
                  </a:txBody>
                  <a:tcPr marL="36057" marR="36057" marT="0" marB="0">
                    <a:lnL>
                      <a:noFill/>
                    </a:lnL>
                    <a:lnR>
                      <a:noFill/>
                    </a:lnR>
                    <a:lnT>
                      <a:noFill/>
                    </a:lnT>
                    <a:lnB>
                      <a:noFill/>
                    </a:lnB>
                  </a:tcPr>
                </a:tc>
                <a:tc>
                  <a:txBody>
                    <a:bodyPr/>
                    <a:lstStyle/>
                    <a:p>
                      <a:pPr marL="0" marR="0">
                        <a:lnSpc>
                          <a:spcPct val="115000"/>
                        </a:lnSpc>
                        <a:spcBef>
                          <a:spcPts val="100"/>
                        </a:spcBef>
                        <a:spcAft>
                          <a:spcPts val="100"/>
                        </a:spcAft>
                      </a:pPr>
                      <a:r>
                        <a:rPr lang="en-US" sz="900" b="1" dirty="0">
                          <a:effectLst/>
                          <a:latin typeface="Calibri"/>
                          <a:ea typeface="Calibri"/>
                          <a:cs typeface="Times New Roman"/>
                        </a:rPr>
                        <a:t> </a:t>
                      </a:r>
                      <a:r>
                        <a:rPr lang="en-US" sz="900" b="1" dirty="0" smtClean="0">
                          <a:effectLst/>
                          <a:latin typeface="Calibri"/>
                          <a:ea typeface="Calibri"/>
                          <a:cs typeface="Times New Roman"/>
                        </a:rPr>
                        <a:t>HRD/Agencies</a:t>
                      </a:r>
                      <a:r>
                        <a:rPr lang="en-US" sz="900" b="0" baseline="0" dirty="0" smtClean="0">
                          <a:effectLst/>
                          <a:latin typeface="Calibri"/>
                          <a:ea typeface="Calibri"/>
                          <a:cs typeface="Times New Roman"/>
                        </a:rPr>
                        <a:t>  - Negotiation continues</a:t>
                      </a:r>
                      <a:endParaRPr lang="en-US" sz="900" dirty="0">
                        <a:effectLst/>
                        <a:latin typeface="Calibri"/>
                        <a:ea typeface="Calibri"/>
                        <a:cs typeface="Times New Roman"/>
                      </a:endParaRPr>
                    </a:p>
                  </a:txBody>
                  <a:tcPr marL="36057" marR="36057" marT="0" marB="0">
                    <a:lnL>
                      <a:noFill/>
                    </a:lnL>
                    <a:lnR>
                      <a:noFill/>
                    </a:lnR>
                    <a:lnT>
                      <a:noFill/>
                    </a:lnT>
                    <a:lnB>
                      <a:noFill/>
                    </a:lnB>
                  </a:tcPr>
                </a:tc>
              </a:tr>
              <a:tr h="323371">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OCT</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a:txBody>
                    <a:bodyPr/>
                    <a:lstStyle/>
                    <a:p>
                      <a:pPr marL="0" marR="0">
                        <a:lnSpc>
                          <a:spcPct val="115000"/>
                        </a:lnSpc>
                        <a:spcBef>
                          <a:spcPts val="100"/>
                        </a:spcBef>
                        <a:spcAft>
                          <a:spcPts val="100"/>
                        </a:spcAft>
                      </a:pPr>
                      <a:r>
                        <a:rPr lang="en-US" sz="900" b="1">
                          <a:effectLst/>
                          <a:latin typeface="Calibri"/>
                          <a:ea typeface="Calibri"/>
                          <a:cs typeface="Times New Roman"/>
                        </a:rPr>
                        <a:t>HRAC</a:t>
                      </a:r>
                      <a:r>
                        <a:rPr lang="en-US" sz="900">
                          <a:effectLst/>
                          <a:latin typeface="Calibri"/>
                          <a:ea typeface="Calibri"/>
                          <a:cs typeface="Times New Roman"/>
                        </a:rPr>
                        <a:t> – submits agency plans to HRD</a:t>
                      </a:r>
                    </a:p>
                    <a:p>
                      <a:pPr marL="0" marR="0">
                        <a:lnSpc>
                          <a:spcPct val="115000"/>
                        </a:lnSpc>
                        <a:spcBef>
                          <a:spcPts val="100"/>
                        </a:spcBef>
                        <a:spcAft>
                          <a:spcPts val="100"/>
                        </a:spcAft>
                      </a:pPr>
                      <a:r>
                        <a:rPr lang="en-US" sz="900" b="1">
                          <a:effectLst/>
                          <a:latin typeface="Calibri"/>
                          <a:ea typeface="Calibri"/>
                          <a:cs typeface="Times New Roman"/>
                        </a:rPr>
                        <a:t>HRD</a:t>
                      </a:r>
                      <a:r>
                        <a:rPr lang="en-US" sz="900">
                          <a:effectLst/>
                          <a:latin typeface="Calibri"/>
                          <a:ea typeface="Calibri"/>
                          <a:cs typeface="Times New Roman"/>
                        </a:rPr>
                        <a:t> – compiles CMW plan</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b="1">
                          <a:effectLst/>
                          <a:latin typeface="Calibri"/>
                          <a:ea typeface="Calibri"/>
                          <a:cs typeface="Times New Roman"/>
                        </a:rPr>
                        <a:t>ITD</a:t>
                      </a:r>
                      <a:r>
                        <a:rPr lang="en-US" sz="900">
                          <a:effectLst/>
                          <a:latin typeface="Calibri"/>
                          <a:ea typeface="Calibri"/>
                          <a:cs typeface="Times New Roman"/>
                        </a:rPr>
                        <a:t> – submits plan to HRD</a:t>
                      </a:r>
                    </a:p>
                    <a:p>
                      <a:pPr marL="0" marR="0">
                        <a:lnSpc>
                          <a:spcPct val="115000"/>
                        </a:lnSpc>
                        <a:spcBef>
                          <a:spcPts val="100"/>
                        </a:spcBef>
                        <a:spcAft>
                          <a:spcPts val="100"/>
                        </a:spcAft>
                      </a:pPr>
                      <a:r>
                        <a:rPr lang="en-US" sz="900">
                          <a:effectLst/>
                          <a:latin typeface="Calibri"/>
                          <a:ea typeface="Calibri"/>
                          <a:cs typeface="Times New Roman"/>
                        </a:rPr>
                        <a:t> </a:t>
                      </a:r>
                    </a:p>
                  </a:txBody>
                  <a:tcPr marL="36057" marR="36057" marT="0" marB="0">
                    <a:lnL>
                      <a:noFill/>
                    </a:lnL>
                    <a:lnR>
                      <a:noFill/>
                    </a:lnR>
                    <a:lnT>
                      <a:noFill/>
                    </a:lnT>
                    <a:lnB>
                      <a:noFill/>
                    </a:lnB>
                    <a:solidFill>
                      <a:srgbClr val="D8D8D8"/>
                    </a:solidFill>
                  </a:tcPr>
                </a:tc>
                <a:tc>
                  <a:txBody>
                    <a:bodyPr/>
                    <a:lstStyle/>
                    <a:p>
                      <a:pPr marL="0" marR="0">
                        <a:lnSpc>
                          <a:spcPct val="115000"/>
                        </a:lnSpc>
                        <a:spcBef>
                          <a:spcPts val="100"/>
                        </a:spcBef>
                        <a:spcAft>
                          <a:spcPts val="100"/>
                        </a:spcAft>
                      </a:pPr>
                      <a:r>
                        <a:rPr lang="en-US" sz="900">
                          <a:effectLst/>
                          <a:latin typeface="Calibri"/>
                          <a:ea typeface="Calibri"/>
                          <a:cs typeface="Times New Roman"/>
                        </a:rPr>
                        <a:t> </a:t>
                      </a:r>
                    </a:p>
                  </a:txBody>
                  <a:tcPr marL="36057" marR="36057" marT="0" marB="0">
                    <a:lnL>
                      <a:noFill/>
                    </a:lnL>
                    <a:lnR>
                      <a:noFill/>
                    </a:lnR>
                    <a:lnT>
                      <a:noFill/>
                    </a:lnT>
                    <a:lnB>
                      <a:noFill/>
                    </a:lnB>
                    <a:solidFill>
                      <a:srgbClr val="D8D8D8"/>
                    </a:solidFill>
                  </a:tcPr>
                </a:tc>
                <a:tc>
                  <a:txBody>
                    <a:bodyPr/>
                    <a:lstStyle/>
                    <a:p>
                      <a:pPr marL="0" marR="0" indent="0" algn="l" defTabSz="914186" rtl="0" eaLnBrk="1" fontAlgn="auto" latinLnBrk="0" hangingPunct="1">
                        <a:lnSpc>
                          <a:spcPct val="115000"/>
                        </a:lnSpc>
                        <a:spcBef>
                          <a:spcPts val="100"/>
                        </a:spcBef>
                        <a:spcAft>
                          <a:spcPts val="100"/>
                        </a:spcAft>
                        <a:buClrTx/>
                        <a:buSzTx/>
                        <a:buFontTx/>
                        <a:buNone/>
                        <a:tabLst/>
                        <a:defRPr/>
                      </a:pPr>
                      <a:r>
                        <a:rPr lang="en-US" sz="900" dirty="0">
                          <a:effectLst/>
                          <a:latin typeface="Calibri"/>
                          <a:ea typeface="Calibri"/>
                          <a:cs typeface="Times New Roman"/>
                        </a:rPr>
                        <a:t> </a:t>
                      </a:r>
                      <a:r>
                        <a:rPr lang="en-US" sz="900" b="1" dirty="0" smtClean="0">
                          <a:effectLst/>
                          <a:latin typeface="Calibri"/>
                          <a:ea typeface="Calibri"/>
                          <a:cs typeface="Times New Roman"/>
                        </a:rPr>
                        <a:t> HRD/Agencies</a:t>
                      </a:r>
                      <a:r>
                        <a:rPr lang="en-US" sz="900" b="0" baseline="0" dirty="0" smtClean="0">
                          <a:effectLst/>
                          <a:latin typeface="Calibri"/>
                          <a:ea typeface="Calibri"/>
                          <a:cs typeface="Times New Roman"/>
                        </a:rPr>
                        <a:t>  - Negotiate</a:t>
                      </a:r>
                      <a:endParaRPr lang="en-US" sz="900" dirty="0">
                        <a:effectLst/>
                        <a:latin typeface="Calibri"/>
                        <a:ea typeface="Calibri"/>
                        <a:cs typeface="Times New Roman"/>
                      </a:endParaRPr>
                    </a:p>
                  </a:txBody>
                  <a:tcPr marL="36057" marR="36057" marT="0" marB="0">
                    <a:lnL>
                      <a:noFill/>
                    </a:lnL>
                    <a:lnR>
                      <a:noFill/>
                    </a:lnR>
                    <a:lnT>
                      <a:noFill/>
                    </a:lnT>
                    <a:lnB>
                      <a:noFill/>
                    </a:lnB>
                    <a:solidFill>
                      <a:srgbClr val="D8D8D8"/>
                    </a:solidFill>
                  </a:tcPr>
                </a:tc>
              </a:tr>
              <a:tr h="159685">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NOV</a:t>
                      </a:r>
                      <a:endParaRPr lang="en-US" sz="900" dirty="0">
                        <a:effectLst/>
                        <a:latin typeface="Calibri"/>
                        <a:ea typeface="Calibri"/>
                        <a:cs typeface="Times New Roman"/>
                      </a:endParaRPr>
                    </a:p>
                  </a:txBody>
                  <a:tcPr marL="36057" marR="36057" marT="0" marB="0">
                    <a:lnL>
                      <a:noFill/>
                    </a:lnL>
                    <a:lnR>
                      <a:noFill/>
                    </a:lnR>
                    <a:lnT>
                      <a:noFill/>
                    </a:lnT>
                    <a:lnB>
                      <a:noFill/>
                    </a:lnB>
                    <a:solidFill>
                      <a:srgbClr val="000000"/>
                    </a:solidFill>
                  </a:tcPr>
                </a:tc>
                <a:tc gridSpan="2">
                  <a:txBody>
                    <a:bodyPr/>
                    <a:lstStyle/>
                    <a:p>
                      <a:pPr marL="0" marR="0" algn="ctr">
                        <a:lnSpc>
                          <a:spcPct val="115000"/>
                        </a:lnSpc>
                        <a:spcBef>
                          <a:spcPts val="100"/>
                        </a:spcBef>
                        <a:spcAft>
                          <a:spcPts val="100"/>
                        </a:spcAft>
                      </a:pPr>
                      <a:r>
                        <a:rPr lang="en-US" sz="900" b="1" dirty="0">
                          <a:effectLst/>
                          <a:latin typeface="Calibri"/>
                          <a:ea typeface="Calibri"/>
                          <a:cs typeface="Times New Roman"/>
                        </a:rPr>
                        <a:t>HRD</a:t>
                      </a:r>
                      <a:r>
                        <a:rPr lang="en-US" sz="900" dirty="0">
                          <a:effectLst/>
                          <a:latin typeface="Calibri"/>
                          <a:ea typeface="Calibri"/>
                          <a:cs typeface="Times New Roman"/>
                        </a:rPr>
                        <a:t> – presents plan to </a:t>
                      </a:r>
                      <a:r>
                        <a:rPr lang="en-US" sz="900" dirty="0" smtClean="0">
                          <a:effectLst/>
                          <a:latin typeface="Calibri"/>
                          <a:ea typeface="Calibri"/>
                          <a:cs typeface="Times New Roman"/>
                        </a:rPr>
                        <a:t>SCOS</a:t>
                      </a:r>
                      <a:r>
                        <a:rPr lang="en-US" sz="900" dirty="0">
                          <a:effectLst/>
                          <a:latin typeface="Calibri"/>
                          <a:ea typeface="Calibri"/>
                          <a:cs typeface="Times New Roman"/>
                        </a:rPr>
                        <a:t> </a:t>
                      </a:r>
                    </a:p>
                  </a:txBody>
                  <a:tcPr marL="36057" marR="36057" marT="0" marB="0" anchor="ctr">
                    <a:lnL>
                      <a:noFill/>
                    </a:lnL>
                    <a:lnR>
                      <a:noFill/>
                    </a:lnR>
                    <a:lnT>
                      <a:noFill/>
                    </a:lnT>
                    <a:lnB>
                      <a:noFill/>
                    </a:lnB>
                  </a:tcPr>
                </a:tc>
                <a:tc hMerge="1">
                  <a:txBody>
                    <a:bodyPr/>
                    <a:lstStyle/>
                    <a:p>
                      <a:endParaRPr lang="en-US"/>
                    </a:p>
                  </a:txBody>
                  <a:tcPr/>
                </a:tc>
                <a:tc>
                  <a:txBody>
                    <a:bodyPr/>
                    <a:lstStyle/>
                    <a:p>
                      <a:pPr marL="0" marR="0">
                        <a:lnSpc>
                          <a:spcPct val="115000"/>
                        </a:lnSpc>
                        <a:spcBef>
                          <a:spcPts val="100"/>
                        </a:spcBef>
                        <a:spcAft>
                          <a:spcPts val="100"/>
                        </a:spcAft>
                      </a:pPr>
                      <a:endParaRPr lang="en-US" sz="900" dirty="0">
                        <a:effectLst/>
                        <a:latin typeface="Calibri"/>
                        <a:ea typeface="Calibri"/>
                        <a:cs typeface="Times New Roman"/>
                      </a:endParaRPr>
                    </a:p>
                  </a:txBody>
                  <a:tcPr marL="36057" marR="36057" marT="0" marB="0" anchor="ctr">
                    <a:lnL>
                      <a:noFill/>
                    </a:lnL>
                    <a:lnR>
                      <a:noFill/>
                    </a:lnR>
                    <a:lnT>
                      <a:noFill/>
                    </a:lnT>
                    <a:lnB>
                      <a:noFill/>
                    </a:lnB>
                  </a:tcPr>
                </a:tc>
                <a:tc>
                  <a:txBody>
                    <a:bodyPr/>
                    <a:lstStyle/>
                    <a:p>
                      <a:pPr marL="0" marR="0">
                        <a:lnSpc>
                          <a:spcPct val="115000"/>
                        </a:lnSpc>
                        <a:spcBef>
                          <a:spcPts val="100"/>
                        </a:spcBef>
                        <a:spcAft>
                          <a:spcPts val="100"/>
                        </a:spcAft>
                      </a:pPr>
                      <a:r>
                        <a:rPr lang="en-US" sz="900" b="1" dirty="0" smtClean="0">
                          <a:effectLst/>
                          <a:latin typeface="Calibri"/>
                          <a:ea typeface="Calibri"/>
                          <a:cs typeface="Times New Roman"/>
                        </a:rPr>
                        <a:t>HRD/Agencies</a:t>
                      </a:r>
                      <a:r>
                        <a:rPr lang="en-US" sz="900" b="0" baseline="0" dirty="0" smtClean="0">
                          <a:effectLst/>
                          <a:latin typeface="Calibri"/>
                          <a:ea typeface="Calibri"/>
                          <a:cs typeface="Times New Roman"/>
                        </a:rPr>
                        <a:t>  - Negotiate</a:t>
                      </a:r>
                      <a:endParaRPr lang="en-US" sz="900" dirty="0">
                        <a:effectLst/>
                        <a:latin typeface="Calibri"/>
                        <a:ea typeface="Calibri"/>
                        <a:cs typeface="Times New Roman"/>
                      </a:endParaRPr>
                    </a:p>
                  </a:txBody>
                  <a:tcPr marL="36057" marR="36057" marT="0" marB="0" anchor="ctr">
                    <a:lnL>
                      <a:noFill/>
                    </a:lnL>
                    <a:lnR>
                      <a:noFill/>
                    </a:lnR>
                    <a:lnT>
                      <a:noFill/>
                    </a:lnT>
                    <a:lnB>
                      <a:noFill/>
                    </a:lnB>
                  </a:tcPr>
                </a:tc>
              </a:tr>
              <a:tr h="266143">
                <a:tc>
                  <a:txBody>
                    <a:bodyPr/>
                    <a:lstStyle/>
                    <a:p>
                      <a:pPr marL="0" marR="0" algn="ctr">
                        <a:lnSpc>
                          <a:spcPct val="115000"/>
                        </a:lnSpc>
                        <a:spcBef>
                          <a:spcPts val="0"/>
                        </a:spcBef>
                        <a:spcAft>
                          <a:spcPts val="0"/>
                        </a:spcAft>
                      </a:pPr>
                      <a:r>
                        <a:rPr lang="en-US" sz="900" b="1" dirty="0">
                          <a:solidFill>
                            <a:srgbClr val="FFFFFF"/>
                          </a:solidFill>
                          <a:effectLst/>
                          <a:latin typeface="Calibri"/>
                          <a:ea typeface="Calibri"/>
                          <a:cs typeface="Times New Roman"/>
                        </a:rPr>
                        <a:t>DEC</a:t>
                      </a:r>
                      <a:endParaRPr lang="en-US" sz="900" dirty="0">
                        <a:effectLst/>
                        <a:latin typeface="Calibri"/>
                        <a:ea typeface="Calibri"/>
                        <a:cs typeface="Times New Roman"/>
                      </a:endParaRPr>
                    </a:p>
                  </a:txBody>
                  <a:tcPr marL="36057" marR="36057" marT="0" marB="0">
                    <a:lnL>
                      <a:noFill/>
                    </a:lnL>
                    <a:lnR>
                      <a:noFill/>
                    </a:lnR>
                    <a:lnT>
                      <a:noFill/>
                    </a:lnT>
                    <a:lnB w="28575" cap="flat" cmpd="sng" algn="ctr">
                      <a:solidFill>
                        <a:srgbClr val="000000"/>
                      </a:solidFill>
                      <a:prstDash val="solid"/>
                      <a:round/>
                      <a:headEnd type="none" w="med" len="med"/>
                      <a:tailEnd type="none" w="med" len="med"/>
                    </a:lnB>
                    <a:solidFill>
                      <a:srgbClr val="000000"/>
                    </a:solidFill>
                  </a:tcPr>
                </a:tc>
                <a:tc gridSpan="2">
                  <a:txBody>
                    <a:bodyPr/>
                    <a:lstStyle/>
                    <a:p>
                      <a:pPr marL="0" marR="0" algn="ctr">
                        <a:lnSpc>
                          <a:spcPct val="115000"/>
                        </a:lnSpc>
                        <a:spcBef>
                          <a:spcPts val="100"/>
                        </a:spcBef>
                        <a:spcAft>
                          <a:spcPts val="100"/>
                        </a:spcAft>
                      </a:pPr>
                      <a:r>
                        <a:rPr lang="en-US" sz="900" b="1" dirty="0">
                          <a:effectLst/>
                          <a:latin typeface="Calibri"/>
                          <a:ea typeface="Calibri"/>
                          <a:cs typeface="Times New Roman"/>
                        </a:rPr>
                        <a:t>HRD – FINAL PLAN SUBMITTED TO A&amp;F and </a:t>
                      </a:r>
                      <a:r>
                        <a:rPr lang="en-US" sz="900" b="1" dirty="0" smtClean="0">
                          <a:effectLst/>
                          <a:latin typeface="Calibri"/>
                          <a:ea typeface="Calibri"/>
                          <a:cs typeface="Times New Roman"/>
                        </a:rPr>
                        <a:t>Governor</a:t>
                      </a:r>
                      <a:endParaRPr lang="en-US" sz="900" dirty="0">
                        <a:effectLst/>
                        <a:latin typeface="Calibri"/>
                        <a:ea typeface="Calibri"/>
                        <a:cs typeface="Times New Roman"/>
                      </a:endParaRPr>
                    </a:p>
                  </a:txBody>
                  <a:tcPr marL="36057" marR="36057" marT="0" marB="0" anchor="ctr">
                    <a:lnL>
                      <a:noFill/>
                    </a:lnL>
                    <a:lnR>
                      <a:noFill/>
                    </a:lnR>
                    <a:lnT>
                      <a:noFill/>
                    </a:lnT>
                    <a:lnB w="28575" cap="flat" cmpd="sng" algn="ctr">
                      <a:solidFill>
                        <a:srgbClr val="000000"/>
                      </a:solidFill>
                      <a:prstDash val="solid"/>
                      <a:round/>
                      <a:headEnd type="none" w="med" len="med"/>
                      <a:tailEnd type="none" w="med" len="med"/>
                    </a:lnB>
                    <a:solidFill>
                      <a:srgbClr val="D8D8D8"/>
                    </a:solidFill>
                  </a:tcPr>
                </a:tc>
                <a:tc hMerge="1">
                  <a:txBody>
                    <a:bodyPr/>
                    <a:lstStyle/>
                    <a:p>
                      <a:endParaRPr lang="en-US"/>
                    </a:p>
                  </a:txBody>
                  <a:tcPr/>
                </a:tc>
                <a:tc>
                  <a:txBody>
                    <a:bodyPr/>
                    <a:lstStyle/>
                    <a:p>
                      <a:pPr marL="0" marR="0">
                        <a:lnSpc>
                          <a:spcPct val="115000"/>
                        </a:lnSpc>
                        <a:spcBef>
                          <a:spcPts val="100"/>
                        </a:spcBef>
                        <a:spcAft>
                          <a:spcPts val="100"/>
                        </a:spcAft>
                      </a:pPr>
                      <a:endParaRPr lang="en-US" sz="900" dirty="0">
                        <a:effectLst/>
                        <a:latin typeface="Calibri"/>
                        <a:ea typeface="Calibri"/>
                        <a:cs typeface="Times New Roman"/>
                      </a:endParaRPr>
                    </a:p>
                  </a:txBody>
                  <a:tcPr marL="36057" marR="36057" marT="0" marB="0" anchor="ctr">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nSpc>
                          <a:spcPct val="115000"/>
                        </a:lnSpc>
                        <a:spcBef>
                          <a:spcPts val="100"/>
                        </a:spcBef>
                        <a:spcAft>
                          <a:spcPts val="100"/>
                        </a:spcAft>
                      </a:pPr>
                      <a:r>
                        <a:rPr lang="en-US" sz="900" b="1" dirty="0" smtClean="0">
                          <a:effectLst/>
                          <a:latin typeface="Calibri"/>
                          <a:ea typeface="Calibri"/>
                          <a:cs typeface="Times New Roman"/>
                        </a:rPr>
                        <a:t>HRD/Agencies</a:t>
                      </a:r>
                      <a:r>
                        <a:rPr lang="en-US" sz="900" b="0" baseline="0" dirty="0" smtClean="0">
                          <a:effectLst/>
                          <a:latin typeface="Calibri"/>
                          <a:ea typeface="Calibri"/>
                          <a:cs typeface="Times New Roman"/>
                        </a:rPr>
                        <a:t>  - Implement!</a:t>
                      </a:r>
                      <a:endParaRPr lang="en-US" sz="900" dirty="0">
                        <a:effectLst/>
                        <a:latin typeface="Calibri"/>
                        <a:ea typeface="Calibri"/>
                        <a:cs typeface="Times New Roman"/>
                      </a:endParaRPr>
                    </a:p>
                  </a:txBody>
                  <a:tcPr marL="36057" marR="36057" marT="0" marB="0" anchor="ctr">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
        <p:nvSpPr>
          <p:cNvPr id="5" name="Rectangle 1"/>
          <p:cNvSpPr>
            <a:spLocks noChangeArrowheads="1"/>
          </p:cNvSpPr>
          <p:nvPr/>
        </p:nvSpPr>
        <p:spPr bwMode="auto">
          <a:xfrm>
            <a:off x="7477125" y="1033463"/>
            <a:ext cx="1555750" cy="3162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defRPr/>
            </a:pPr>
            <a:r>
              <a:rPr lang="en-US" altLang="en-US" sz="1050" b="1" i="1" dirty="0">
                <a:latin typeface="Calibri" pitchFamily="34" charset="0"/>
                <a:ea typeface="Calibri" pitchFamily="34" charset="0"/>
                <a:cs typeface="Times New Roman" pitchFamily="18" charset="0"/>
              </a:rPr>
              <a:t>Key</a:t>
            </a:r>
          </a:p>
          <a:p>
            <a:pPr eaLnBrk="0" hangingPunct="0">
              <a:defRPr/>
            </a:pPr>
            <a:endParaRPr lang="en-US" altLang="en-US" sz="900" b="1" dirty="0">
              <a:latin typeface="Calibri" pitchFamily="34" charset="0"/>
              <a:ea typeface="Calibri" pitchFamily="34" charset="0"/>
              <a:cs typeface="Times New Roman" pitchFamily="18" charset="0"/>
            </a:endParaRPr>
          </a:p>
          <a:p>
            <a:pPr eaLnBrk="0" hangingPunct="0">
              <a:defRPr/>
            </a:pPr>
            <a:r>
              <a:rPr lang="en-US" altLang="en-US" sz="900" b="1" dirty="0" err="1">
                <a:latin typeface="Calibri" pitchFamily="34" charset="0"/>
                <a:ea typeface="Calibri" pitchFamily="34" charset="0"/>
                <a:cs typeface="Times New Roman" pitchFamily="18" charset="0"/>
              </a:rPr>
              <a:t>ACoS</a:t>
            </a:r>
            <a:r>
              <a:rPr lang="en-US" altLang="en-US" sz="900" b="1" dirty="0">
                <a:latin typeface="Calibri" pitchFamily="34" charset="0"/>
                <a:ea typeface="Calibri" pitchFamily="34" charset="0"/>
                <a:cs typeface="Times New Roman" pitchFamily="18" charset="0"/>
              </a:rPr>
              <a:t> </a:t>
            </a:r>
            <a:r>
              <a:rPr lang="en-US" altLang="en-US" sz="900" dirty="0">
                <a:latin typeface="Calibri" pitchFamily="34" charset="0"/>
                <a:ea typeface="Calibri" pitchFamily="34" charset="0"/>
                <a:cs typeface="Times New Roman" pitchFamily="18" charset="0"/>
              </a:rPr>
              <a:t>– Agency Chiefs of Staff  </a:t>
            </a:r>
            <a:br>
              <a:rPr lang="en-US" altLang="en-US" sz="900" dirty="0">
                <a:latin typeface="Calibri" pitchFamily="34" charset="0"/>
                <a:ea typeface="Calibri" pitchFamily="34" charset="0"/>
                <a:cs typeface="Times New Roman" pitchFamily="18" charset="0"/>
              </a:rPr>
            </a:br>
            <a:r>
              <a:rPr lang="en-US" altLang="en-US" sz="900" dirty="0">
                <a:latin typeface="Calibri" pitchFamily="34" charset="0"/>
                <a:ea typeface="Calibri" pitchFamily="34" charset="0"/>
                <a:cs typeface="Times New Roman" pitchFamily="18" charset="0"/>
              </a:rPr>
              <a:t>  </a:t>
            </a:r>
          </a:p>
          <a:p>
            <a:pPr eaLnBrk="0" hangingPunct="0">
              <a:defRPr/>
            </a:pPr>
            <a:r>
              <a:rPr lang="en-US" altLang="en-US" sz="900" b="1" dirty="0">
                <a:latin typeface="Calibri" pitchFamily="34" charset="0"/>
                <a:ea typeface="Calibri" pitchFamily="34" charset="0"/>
                <a:cs typeface="Times New Roman" pitchFamily="18" charset="0"/>
              </a:rPr>
              <a:t>Agency</a:t>
            </a:r>
            <a:r>
              <a:rPr lang="en-US" altLang="en-US" sz="900" dirty="0">
                <a:latin typeface="Calibri" pitchFamily="34" charset="0"/>
                <a:ea typeface="Calibri" pitchFamily="34" charset="0"/>
                <a:cs typeface="Times New Roman" pitchFamily="18" charset="0"/>
              </a:rPr>
              <a:t> – Agency-based Workforce planning team, including an HR representative and a business partner</a:t>
            </a:r>
            <a:br>
              <a:rPr lang="en-US" altLang="en-US" sz="900" dirty="0">
                <a:latin typeface="Calibri" pitchFamily="34" charset="0"/>
                <a:ea typeface="Calibri" pitchFamily="34" charset="0"/>
                <a:cs typeface="Times New Roman" pitchFamily="18" charset="0"/>
              </a:rPr>
            </a:br>
            <a:endParaRPr lang="en-US" altLang="en-US" sz="900" dirty="0">
              <a:latin typeface="Calibri" pitchFamily="34" charset="0"/>
              <a:ea typeface="Calibri" pitchFamily="34" charset="0"/>
              <a:cs typeface="Times New Roman" pitchFamily="18" charset="0"/>
            </a:endParaRPr>
          </a:p>
          <a:p>
            <a:pPr eaLnBrk="0" hangingPunct="0">
              <a:defRPr/>
            </a:pPr>
            <a:r>
              <a:rPr lang="en-US" altLang="en-US" sz="900" b="1" dirty="0">
                <a:latin typeface="Calibri" pitchFamily="34" charset="0"/>
                <a:ea typeface="Calibri" pitchFamily="34" charset="0"/>
                <a:cs typeface="Times New Roman" pitchFamily="18" charset="0"/>
              </a:rPr>
              <a:t>HR – </a:t>
            </a:r>
            <a:r>
              <a:rPr lang="en-US" altLang="en-US" sz="900" dirty="0">
                <a:latin typeface="Calibri" pitchFamily="34" charset="0"/>
                <a:ea typeface="Calibri" pitchFamily="34" charset="0"/>
                <a:cs typeface="Times New Roman" pitchFamily="18" charset="0"/>
              </a:rPr>
              <a:t>HR supporting </a:t>
            </a:r>
            <a:r>
              <a:rPr lang="en-US" altLang="en-US" sz="900" dirty="0" smtClean="0">
                <a:latin typeface="Calibri" pitchFamily="34" charset="0"/>
                <a:ea typeface="Calibri" pitchFamily="34" charset="0"/>
                <a:cs typeface="Times New Roman" pitchFamily="18" charset="0"/>
              </a:rPr>
              <a:t>WP teams  </a:t>
            </a:r>
            <a:r>
              <a:rPr lang="en-US" altLang="en-US" sz="900" dirty="0">
                <a:latin typeface="Calibri" pitchFamily="34" charset="0"/>
                <a:ea typeface="Calibri" pitchFamily="34" charset="0"/>
                <a:cs typeface="Times New Roman" pitchFamily="18" charset="0"/>
              </a:rPr>
              <a:t>at the agency level</a:t>
            </a:r>
            <a:br>
              <a:rPr lang="en-US" altLang="en-US" sz="900" dirty="0">
                <a:latin typeface="Calibri" pitchFamily="34" charset="0"/>
                <a:ea typeface="Calibri" pitchFamily="34" charset="0"/>
                <a:cs typeface="Times New Roman" pitchFamily="18" charset="0"/>
              </a:rPr>
            </a:br>
            <a:endParaRPr lang="en-US" altLang="en-US" sz="900" dirty="0">
              <a:latin typeface="Calibri" pitchFamily="34" charset="0"/>
              <a:ea typeface="Calibri" pitchFamily="34" charset="0"/>
              <a:cs typeface="Times New Roman" pitchFamily="18" charset="0"/>
            </a:endParaRPr>
          </a:p>
          <a:p>
            <a:pPr eaLnBrk="0" hangingPunct="0">
              <a:defRPr/>
            </a:pPr>
            <a:r>
              <a:rPr lang="en-US" altLang="en-US" sz="900" b="1" dirty="0">
                <a:latin typeface="Calibri" pitchFamily="34" charset="0"/>
                <a:ea typeface="Calibri" pitchFamily="34" charset="0"/>
                <a:cs typeface="Times New Roman" pitchFamily="18" charset="0"/>
              </a:rPr>
              <a:t>HRAC – </a:t>
            </a:r>
            <a:r>
              <a:rPr lang="en-US" altLang="en-US" sz="900" dirty="0">
                <a:latin typeface="Calibri" pitchFamily="34" charset="0"/>
                <a:ea typeface="Calibri" pitchFamily="34" charset="0"/>
                <a:cs typeface="Times New Roman" pitchFamily="18" charset="0"/>
              </a:rPr>
              <a:t>HR Advisory Council</a:t>
            </a:r>
            <a:r>
              <a:rPr lang="en-US" altLang="en-US" sz="900" b="1" dirty="0">
                <a:latin typeface="Calibri" pitchFamily="34" charset="0"/>
                <a:ea typeface="Calibri" pitchFamily="34" charset="0"/>
                <a:cs typeface="Times New Roman" pitchFamily="18" charset="0"/>
              </a:rPr>
              <a:t/>
            </a:r>
            <a:br>
              <a:rPr lang="en-US" altLang="en-US" sz="900" b="1" dirty="0">
                <a:latin typeface="Calibri" pitchFamily="34" charset="0"/>
                <a:ea typeface="Calibri" pitchFamily="34" charset="0"/>
                <a:cs typeface="Times New Roman" pitchFamily="18" charset="0"/>
              </a:rPr>
            </a:br>
            <a:endParaRPr lang="en-US" altLang="en-US" sz="900" b="1" dirty="0">
              <a:latin typeface="Calibri" pitchFamily="34" charset="0"/>
              <a:ea typeface="Calibri" pitchFamily="34" charset="0"/>
              <a:cs typeface="Times New Roman" pitchFamily="18" charset="0"/>
            </a:endParaRPr>
          </a:p>
          <a:p>
            <a:pPr eaLnBrk="0" hangingPunct="0">
              <a:defRPr/>
            </a:pPr>
            <a:r>
              <a:rPr lang="en-US" altLang="en-US" sz="900" b="1" dirty="0">
                <a:latin typeface="Calibri" pitchFamily="34" charset="0"/>
                <a:ea typeface="Calibri" pitchFamily="34" charset="0"/>
                <a:cs typeface="Times New Roman" pitchFamily="18" charset="0"/>
              </a:rPr>
              <a:t>SCOS – </a:t>
            </a:r>
            <a:r>
              <a:rPr lang="en-US" altLang="en-US" sz="900" dirty="0">
                <a:latin typeface="Calibri" pitchFamily="34" charset="0"/>
                <a:ea typeface="Calibri" pitchFamily="34" charset="0"/>
                <a:cs typeface="Times New Roman" pitchFamily="18" charset="0"/>
              </a:rPr>
              <a:t>Secretariat Chiefs of Staff</a:t>
            </a:r>
          </a:p>
          <a:p>
            <a:pPr eaLnBrk="0" hangingPunct="0">
              <a:defRPr/>
            </a:pPr>
            <a:endParaRPr lang="en-US" altLang="en-US" sz="900" b="1" dirty="0">
              <a:latin typeface="Calibri" pitchFamily="34" charset="0"/>
              <a:ea typeface="Calibri" pitchFamily="34" charset="0"/>
              <a:cs typeface="Times New Roman" pitchFamily="18" charset="0"/>
            </a:endParaRPr>
          </a:p>
          <a:p>
            <a:pPr eaLnBrk="0" hangingPunct="0">
              <a:defRPr/>
            </a:pPr>
            <a:r>
              <a:rPr lang="en-US" altLang="en-US" sz="900" b="1" dirty="0">
                <a:latin typeface="Calibri" pitchFamily="34" charset="0"/>
                <a:ea typeface="Calibri" pitchFamily="34" charset="0"/>
                <a:cs typeface="Times New Roman" pitchFamily="18" charset="0"/>
              </a:rPr>
              <a:t>SIT </a:t>
            </a:r>
            <a:r>
              <a:rPr lang="en-US" altLang="en-US" sz="900" dirty="0">
                <a:latin typeface="Calibri" pitchFamily="34" charset="0"/>
                <a:ea typeface="Calibri" pitchFamily="34" charset="0"/>
                <a:cs typeface="Times New Roman" pitchFamily="18" charset="0"/>
              </a:rPr>
              <a:t>– Senior Secretariat IT professionals </a:t>
            </a:r>
            <a:br>
              <a:rPr lang="en-US" altLang="en-US" sz="900" dirty="0">
                <a:latin typeface="Calibri" pitchFamily="34" charset="0"/>
                <a:ea typeface="Calibri" pitchFamily="34" charset="0"/>
                <a:cs typeface="Times New Roman" pitchFamily="18" charset="0"/>
              </a:rPr>
            </a:br>
            <a:endParaRPr lang="en-US" altLang="en-US" sz="900" dirty="0">
              <a:latin typeface="Calibri" pitchFamily="34" charset="0"/>
              <a:ea typeface="Calibri" pitchFamily="34" charset="0"/>
              <a:cs typeface="Times New Roman" pitchFamily="18" charset="0"/>
            </a:endParaRPr>
          </a:p>
          <a:p>
            <a:pPr eaLnBrk="0" hangingPunct="0">
              <a:defRPr/>
            </a:pPr>
            <a:endParaRPr lang="en-US" altLang="en-US" sz="900" dirty="0">
              <a:latin typeface="Arial" pitchFamily="34" charset="0"/>
              <a:cs typeface="Arial" pitchFamily="34" charset="0"/>
            </a:endParaRPr>
          </a:p>
        </p:txBody>
      </p:sp>
      <p:sp>
        <p:nvSpPr>
          <p:cNvPr id="58419" name="Title 1"/>
          <p:cNvSpPr>
            <a:spLocks noGrp="1"/>
          </p:cNvSpPr>
          <p:nvPr>
            <p:ph type="title"/>
          </p:nvPr>
        </p:nvSpPr>
        <p:spPr/>
        <p:txBody>
          <a:bodyPr anchor="ctr"/>
          <a:lstStyle/>
          <a:p>
            <a:r>
              <a:rPr lang="en-US" altLang="en-US" sz="2000" smtClean="0">
                <a:solidFill>
                  <a:schemeClr val="bg1"/>
                </a:solidFill>
              </a:rPr>
              <a:t>Workforce Planning Initiative:  </a:t>
            </a:r>
            <a:br>
              <a:rPr lang="en-US" altLang="en-US" sz="2000" smtClean="0">
                <a:solidFill>
                  <a:schemeClr val="bg1"/>
                </a:solidFill>
              </a:rPr>
            </a:br>
            <a:r>
              <a:rPr lang="en-US" altLang="en-US" sz="2000" smtClean="0">
                <a:solidFill>
                  <a:schemeClr val="bg1"/>
                </a:solidFill>
              </a:rPr>
              <a:t>2014 </a:t>
            </a:r>
            <a:r>
              <a:rPr lang="en-US" altLang="en-US" sz="1800" smtClean="0">
                <a:solidFill>
                  <a:schemeClr val="bg1"/>
                </a:solidFill>
              </a:rPr>
              <a:t>Work Streams and Responsibilities</a:t>
            </a:r>
            <a:endParaRPr lang="en-US" altLang="en-US" sz="2000" smtClean="0">
              <a:solidFill>
                <a:schemeClr val="bg1"/>
              </a:solidFill>
            </a:endParaRPr>
          </a:p>
        </p:txBody>
      </p:sp>
      <p:cxnSp>
        <p:nvCxnSpPr>
          <p:cNvPr id="58420" name="Straight Connector 2"/>
          <p:cNvCxnSpPr>
            <a:cxnSpLocks noChangeShapeType="1"/>
          </p:cNvCxnSpPr>
          <p:nvPr/>
        </p:nvCxnSpPr>
        <p:spPr bwMode="auto">
          <a:xfrm>
            <a:off x="4552950" y="1019175"/>
            <a:ext cx="0" cy="5464175"/>
          </a:xfrm>
          <a:prstGeom prst="line">
            <a:avLst/>
          </a:prstGeom>
          <a:noFill/>
          <a:ln w="19050" algn="ctr">
            <a:solidFill>
              <a:schemeClr val="tx1"/>
            </a:solidFill>
            <a:round/>
            <a:headEnd/>
            <a:tailEnd/>
          </a:ln>
        </p:spPr>
      </p:cxnSp>
      <p:cxnSp>
        <p:nvCxnSpPr>
          <p:cNvPr id="58421" name="Straight Connector 6"/>
          <p:cNvCxnSpPr>
            <a:cxnSpLocks noChangeShapeType="1"/>
          </p:cNvCxnSpPr>
          <p:nvPr/>
        </p:nvCxnSpPr>
        <p:spPr bwMode="auto">
          <a:xfrm>
            <a:off x="7415213" y="1019175"/>
            <a:ext cx="0" cy="5464175"/>
          </a:xfrm>
          <a:prstGeom prst="line">
            <a:avLst/>
          </a:prstGeom>
          <a:noFill/>
          <a:ln w="19050" algn="ctr">
            <a:solidFill>
              <a:schemeClr val="tx1"/>
            </a:solidFill>
            <a:round/>
            <a:headEnd/>
            <a:tailEnd/>
          </a:ln>
        </p:spPr>
      </p:cxnSp>
      <p:cxnSp>
        <p:nvCxnSpPr>
          <p:cNvPr id="8" name="Straight Connector 7"/>
          <p:cNvCxnSpPr/>
          <p:nvPr/>
        </p:nvCxnSpPr>
        <p:spPr bwMode="auto">
          <a:xfrm>
            <a:off x="6029325" y="1171575"/>
            <a:ext cx="0" cy="5311775"/>
          </a:xfrm>
          <a:prstGeom prst="line">
            <a:avLst/>
          </a:prstGeom>
          <a:solidFill>
            <a:schemeClr val="accent1"/>
          </a:solidFill>
          <a:ln w="9525" cap="flat" cmpd="sng" algn="ctr">
            <a:solidFill>
              <a:schemeClr val="bg1">
                <a:lumMod val="50000"/>
              </a:schemeClr>
            </a:solidFill>
            <a:prstDash val="sysDot"/>
            <a:round/>
            <a:headEnd type="none" w="med" len="med"/>
            <a:tailEnd type="none" w="med" len="med"/>
          </a:ln>
          <a:effectLst/>
        </p:spPr>
      </p:cxnSp>
      <p:cxnSp>
        <p:nvCxnSpPr>
          <p:cNvPr id="10" name="Straight Connector 9"/>
          <p:cNvCxnSpPr/>
          <p:nvPr/>
        </p:nvCxnSpPr>
        <p:spPr bwMode="auto">
          <a:xfrm>
            <a:off x="2865438" y="1171575"/>
            <a:ext cx="0" cy="4887913"/>
          </a:xfrm>
          <a:prstGeom prst="line">
            <a:avLst/>
          </a:prstGeom>
          <a:solidFill>
            <a:schemeClr val="accent1"/>
          </a:solidFill>
          <a:ln w="9525" cap="flat" cmpd="sng" algn="ctr">
            <a:solidFill>
              <a:schemeClr val="bg1">
                <a:lumMod val="50000"/>
              </a:schemeClr>
            </a:solidFill>
            <a:prstDash val="sysDot"/>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836613" y="46038"/>
            <a:ext cx="5564187" cy="762000"/>
          </a:xfrm>
        </p:spPr>
        <p:txBody>
          <a:bodyPr/>
          <a:lstStyle/>
          <a:p>
            <a:endParaRPr lang="en-US" altLang="en-US" smtClean="0"/>
          </a:p>
        </p:txBody>
      </p:sp>
      <p:sp>
        <p:nvSpPr>
          <p:cNvPr id="5" name="Rectangle 4"/>
          <p:cNvSpPr/>
          <p:nvPr/>
        </p:nvSpPr>
        <p:spPr>
          <a:xfrm>
            <a:off x="2398809" y="2967335"/>
            <a:ext cx="4346383" cy="923330"/>
          </a:xfrm>
          <a:prstGeom prst="rect">
            <a:avLst/>
          </a:prstGeom>
          <a:noFill/>
          <a:effectLst>
            <a:glow rad="63500">
              <a:schemeClr val="accent6">
                <a:satMod val="175000"/>
                <a:alpha val="40000"/>
              </a:schemeClr>
            </a:glow>
          </a:effectLst>
        </p:spPr>
        <p:txBody>
          <a:bodyPr wrap="none">
            <a:spAutoFit/>
          </a:bodyPr>
          <a:lstStyle/>
          <a:p>
            <a:pPr algn="ctr" fontAlgn="auto">
              <a:spcBef>
                <a:spcPts val="0"/>
              </a:spcBef>
              <a:spcAft>
                <a:spcPts val="0"/>
              </a:spcAft>
              <a:defRPr/>
            </a:pPr>
            <a:r>
              <a:rPr lang="en-US" sz="5400" b="1" i="1" dirty="0">
                <a:ln w="10541" cmpd="sng">
                  <a:solidFill>
                    <a:schemeClr val="accent1">
                      <a:shade val="88000"/>
                      <a:satMod val="110000"/>
                    </a:schemeClr>
                  </a:solidFill>
                  <a:prstDash val="solid"/>
                </a:ln>
                <a:gradFill>
                  <a:gsLst>
                    <a:gs pos="0">
                      <a:srgbClr val="000000"/>
                    </a:gs>
                    <a:gs pos="39999">
                      <a:srgbClr val="0A128C"/>
                    </a:gs>
                    <a:gs pos="70000">
                      <a:srgbClr val="181CC7"/>
                    </a:gs>
                    <a:gs pos="88000">
                      <a:srgbClr val="7005D4"/>
                    </a:gs>
                    <a:gs pos="100000">
                      <a:srgbClr val="8C3D91"/>
                    </a:gs>
                  </a:gsLst>
                  <a:lin ang="5400000" scaled="0"/>
                </a:gradFill>
                <a:latin typeface="Arial Black" panose="020B0A04020102020204" pitchFamily="34" charset="0"/>
                <a:cs typeface="+mn-cs"/>
              </a:rPr>
              <a:t>Thank you!</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836613" y="46038"/>
            <a:ext cx="5564187" cy="762000"/>
          </a:xfrm>
        </p:spPr>
        <p:txBody>
          <a:bodyPr/>
          <a:lstStyle/>
          <a:p>
            <a:r>
              <a:rPr lang="en-US" altLang="en-US" sz="2000" smtClean="0"/>
              <a:t>Agenda</a:t>
            </a:r>
            <a:endParaRPr lang="en-US" altLang="en-US" smtClean="0"/>
          </a:p>
        </p:txBody>
      </p:sp>
      <p:sp>
        <p:nvSpPr>
          <p:cNvPr id="3" name="Content Placeholder 2"/>
          <p:cNvSpPr>
            <a:spLocks noGrp="1"/>
          </p:cNvSpPr>
          <p:nvPr>
            <p:ph idx="1"/>
          </p:nvPr>
        </p:nvSpPr>
        <p:spPr>
          <a:xfrm>
            <a:off x="613458" y="1710904"/>
            <a:ext cx="8363854" cy="4843462"/>
          </a:xfrm>
        </p:spPr>
        <p:txBody>
          <a:bodyPr/>
          <a:lstStyle/>
          <a:p>
            <a:pPr marL="0" indent="0">
              <a:defRPr/>
            </a:pPr>
            <a:r>
              <a:rPr lang="en-US" b="1" dirty="0" smtClean="0">
                <a:cs typeface="Arial" panose="020B0604020202020204" pitchFamily="34" charset="0"/>
              </a:rPr>
              <a:t>Welcome and Introductions 			</a:t>
            </a:r>
            <a:r>
              <a:rPr lang="en-US" b="1" dirty="0">
                <a:cs typeface="Arial" panose="020B0604020202020204" pitchFamily="34" charset="0"/>
              </a:rPr>
              <a:t> </a:t>
            </a:r>
            <a:r>
              <a:rPr lang="en-US" b="1" dirty="0" smtClean="0">
                <a:cs typeface="Arial" panose="020B0604020202020204" pitchFamily="34" charset="0"/>
              </a:rPr>
              <a:t>       Paul Dietl</a:t>
            </a:r>
            <a:r>
              <a:rPr lang="en-US" b="1" dirty="0">
                <a:cs typeface="Arial" panose="020B0604020202020204" pitchFamily="34" charset="0"/>
              </a:rPr>
              <a:t>								       </a:t>
            </a:r>
            <a:r>
              <a:rPr lang="en-US" b="1" dirty="0" smtClean="0">
                <a:cs typeface="Arial" panose="020B0604020202020204" pitchFamily="34" charset="0"/>
              </a:rPr>
              <a:t> </a:t>
            </a:r>
            <a:r>
              <a:rPr lang="en-US" sz="1200" i="1" dirty="0">
                <a:cs typeface="Arial" panose="020B0604020202020204" pitchFamily="34" charset="0"/>
              </a:rPr>
              <a:t>Chief Human Resources Officer</a:t>
            </a:r>
          </a:p>
          <a:p>
            <a:pPr marL="0" indent="0">
              <a:spcBef>
                <a:spcPts val="1800"/>
              </a:spcBef>
              <a:defRPr/>
            </a:pPr>
            <a:r>
              <a:rPr lang="en-US" b="1" dirty="0" smtClean="0">
                <a:cs typeface="Arial" panose="020B0604020202020204" pitchFamily="34" charset="0"/>
              </a:rPr>
              <a:t>The War for Talent and the Need for </a:t>
            </a:r>
            <a:r>
              <a:rPr lang="en-US" b="1" dirty="0">
                <a:cs typeface="Arial" panose="020B0604020202020204" pitchFamily="34" charset="0"/>
              </a:rPr>
              <a:t>Workforce Planning  </a:t>
            </a:r>
            <a:r>
              <a:rPr lang="en-US" b="1" dirty="0" smtClean="0">
                <a:cs typeface="Arial" panose="020B0604020202020204" pitchFamily="34" charset="0"/>
              </a:rPr>
              <a:t>   Paul </a:t>
            </a:r>
            <a:r>
              <a:rPr lang="en-US" b="1" dirty="0">
                <a:cs typeface="Arial" panose="020B0604020202020204" pitchFamily="34" charset="0"/>
              </a:rPr>
              <a:t>Dietl </a:t>
            </a:r>
            <a:endParaRPr lang="en-US" dirty="0" smtClean="0">
              <a:cs typeface="Arial" panose="020B0604020202020204" pitchFamily="34" charset="0"/>
            </a:endParaRPr>
          </a:p>
          <a:p>
            <a:pPr marL="0" indent="0">
              <a:spcBef>
                <a:spcPts val="0"/>
              </a:spcBef>
              <a:defRPr/>
            </a:pPr>
            <a:r>
              <a:rPr lang="en-US" b="1" dirty="0">
                <a:cs typeface="Arial" panose="020B0604020202020204" pitchFamily="34" charset="0"/>
              </a:rPr>
              <a:t>Need for Workforce Planning </a:t>
            </a:r>
            <a:r>
              <a:rPr lang="en-US" b="1" dirty="0" smtClean="0">
                <a:cs typeface="Arial" panose="020B0604020202020204" pitchFamily="34" charset="0"/>
              </a:rPr>
              <a:t> in the Commonwealth</a:t>
            </a:r>
            <a:r>
              <a:rPr lang="en-US" b="1" i="1" dirty="0">
                <a:cs typeface="Arial" panose="020B0604020202020204" pitchFamily="34" charset="0"/>
              </a:rPr>
              <a:t>	</a:t>
            </a:r>
            <a:r>
              <a:rPr lang="en-US" b="1" i="1" dirty="0" smtClean="0">
                <a:cs typeface="Arial" panose="020B0604020202020204" pitchFamily="34" charset="0"/>
              </a:rPr>
              <a:t>        </a:t>
            </a:r>
            <a:r>
              <a:rPr lang="en-US" sz="1200" i="1" dirty="0" smtClean="0">
                <a:cs typeface="Arial" panose="020B0604020202020204" pitchFamily="34" charset="0"/>
              </a:rPr>
              <a:t>Chief </a:t>
            </a:r>
            <a:r>
              <a:rPr lang="en-US" sz="1200" i="1" dirty="0">
                <a:cs typeface="Arial" panose="020B0604020202020204" pitchFamily="34" charset="0"/>
              </a:rPr>
              <a:t>Human Resources Officer</a:t>
            </a:r>
          </a:p>
          <a:p>
            <a:pPr marL="0" indent="0">
              <a:spcBef>
                <a:spcPts val="1800"/>
              </a:spcBef>
              <a:defRPr/>
            </a:pPr>
            <a:r>
              <a:rPr lang="en-US" b="1" dirty="0" smtClean="0">
                <a:cs typeface="Arial" panose="020B0604020202020204" pitchFamily="34" charset="0"/>
              </a:rPr>
              <a:t>The Workforce </a:t>
            </a:r>
            <a:r>
              <a:rPr lang="en-US" b="1" dirty="0">
                <a:cs typeface="Arial" panose="020B0604020202020204" pitchFamily="34" charset="0"/>
              </a:rPr>
              <a:t>Challenge: </a:t>
            </a:r>
            <a:r>
              <a:rPr lang="en-US" b="1" dirty="0" smtClean="0">
                <a:cs typeface="Arial" panose="020B0604020202020204" pitchFamily="34" charset="0"/>
              </a:rPr>
              <a:t>Information Technology	        </a:t>
            </a:r>
            <a:r>
              <a:rPr lang="en-US" b="1" dirty="0">
                <a:cs typeface="Arial" panose="020B0604020202020204" pitchFamily="34" charset="0"/>
              </a:rPr>
              <a:t>Ellen </a:t>
            </a:r>
            <a:r>
              <a:rPr lang="en-US" b="1" dirty="0" smtClean="0">
                <a:cs typeface="Arial" panose="020B0604020202020204" pitchFamily="34" charset="0"/>
              </a:rPr>
              <a:t>Wright</a:t>
            </a:r>
            <a:br>
              <a:rPr lang="en-US" b="1" dirty="0" smtClean="0">
                <a:cs typeface="Arial" panose="020B0604020202020204" pitchFamily="34" charset="0"/>
              </a:rPr>
            </a:br>
            <a:r>
              <a:rPr lang="en-US" b="1" dirty="0" smtClean="0">
                <a:cs typeface="Arial" panose="020B0604020202020204" pitchFamily="34" charset="0"/>
              </a:rPr>
              <a:t>					        </a:t>
            </a:r>
            <a:r>
              <a:rPr lang="en-US" sz="1200" i="1" dirty="0" smtClean="0">
                <a:cs typeface="Arial" panose="020B0604020202020204" pitchFamily="34" charset="0"/>
              </a:rPr>
              <a:t>HR Director, ITD</a:t>
            </a:r>
          </a:p>
          <a:p>
            <a:pPr marL="0" indent="0">
              <a:spcBef>
                <a:spcPts val="0"/>
              </a:spcBef>
              <a:defRPr/>
            </a:pPr>
            <a:endParaRPr lang="en-US" b="1" dirty="0" smtClean="0">
              <a:cs typeface="Arial" panose="020B0604020202020204" pitchFamily="34" charset="0"/>
            </a:endParaRPr>
          </a:p>
          <a:p>
            <a:pPr marL="0" indent="0">
              <a:spcBef>
                <a:spcPts val="0"/>
              </a:spcBef>
              <a:defRPr/>
            </a:pPr>
            <a:r>
              <a:rPr lang="en-US" b="1" dirty="0" smtClean="0">
                <a:cs typeface="Arial" panose="020B0604020202020204" pitchFamily="34" charset="0"/>
              </a:rPr>
              <a:t>			</a:t>
            </a:r>
            <a:r>
              <a:rPr lang="en-US" b="1" dirty="0">
                <a:cs typeface="Arial" panose="020B0604020202020204" pitchFamily="34" charset="0"/>
              </a:rPr>
              <a:t>	</a:t>
            </a:r>
            <a:endParaRPr lang="en-US" b="1" dirty="0" smtClean="0">
              <a:cs typeface="Arial" panose="020B0604020202020204" pitchFamily="34" charset="0"/>
            </a:endParaRPr>
          </a:p>
          <a:p>
            <a:pPr marL="0" indent="0">
              <a:spcBef>
                <a:spcPts val="0"/>
              </a:spcBef>
              <a:defRPr/>
            </a:pPr>
            <a:r>
              <a:rPr lang="en-US" b="1" dirty="0" smtClean="0">
                <a:cs typeface="Arial" panose="020B0604020202020204" pitchFamily="34" charset="0"/>
              </a:rPr>
              <a:t>Workforce </a:t>
            </a:r>
            <a:r>
              <a:rPr lang="en-US" b="1" dirty="0">
                <a:cs typeface="Arial" panose="020B0604020202020204" pitchFamily="34" charset="0"/>
              </a:rPr>
              <a:t>Planning in the Executive Departments </a:t>
            </a:r>
            <a:r>
              <a:rPr lang="en-US" b="1" dirty="0" smtClean="0">
                <a:cs typeface="Arial" panose="020B0604020202020204" pitchFamily="34" charset="0"/>
              </a:rPr>
              <a:t>	</a:t>
            </a:r>
            <a:r>
              <a:rPr lang="en-US" b="1" dirty="0">
                <a:cs typeface="Arial" panose="020B0604020202020204" pitchFamily="34" charset="0"/>
              </a:rPr>
              <a:t> </a:t>
            </a:r>
            <a:r>
              <a:rPr lang="en-US" b="1" dirty="0" smtClean="0">
                <a:cs typeface="Arial" panose="020B0604020202020204" pitchFamily="34" charset="0"/>
              </a:rPr>
              <a:t>       Renée Fullem             	</a:t>
            </a:r>
          </a:p>
          <a:p>
            <a:pPr marL="0" indent="0">
              <a:spcBef>
                <a:spcPts val="0"/>
              </a:spcBef>
              <a:defRPr/>
            </a:pPr>
            <a:r>
              <a:rPr lang="en-US" sz="1200" dirty="0">
                <a:cs typeface="Arial" panose="020B0604020202020204" pitchFamily="34" charset="0"/>
              </a:rPr>
              <a:t>	</a:t>
            </a:r>
            <a:r>
              <a:rPr lang="en-US" sz="1200" dirty="0" smtClean="0">
                <a:cs typeface="Arial" panose="020B0604020202020204" pitchFamily="34" charset="0"/>
              </a:rPr>
              <a:t>			</a:t>
            </a:r>
            <a:r>
              <a:rPr lang="en-US" sz="1200" dirty="0">
                <a:cs typeface="Arial" panose="020B0604020202020204" pitchFamily="34" charset="0"/>
              </a:rPr>
              <a:t> </a:t>
            </a:r>
            <a:r>
              <a:rPr lang="en-US" sz="1200" dirty="0" smtClean="0">
                <a:cs typeface="Arial" panose="020B0604020202020204" pitchFamily="34" charset="0"/>
              </a:rPr>
              <a:t>                              </a:t>
            </a:r>
            <a:r>
              <a:rPr lang="en-US" sz="1200" i="1" dirty="0" smtClean="0">
                <a:cs typeface="Arial" panose="020B0604020202020204" pitchFamily="34" charset="0"/>
              </a:rPr>
              <a:t>Deputy Chief Human Resources Officer	</a:t>
            </a:r>
            <a:br>
              <a:rPr lang="en-US" sz="1200" i="1" dirty="0" smtClean="0">
                <a:cs typeface="Arial" panose="020B0604020202020204" pitchFamily="34" charset="0"/>
              </a:rPr>
            </a:br>
            <a:endParaRPr lang="en-US" sz="1200" i="1" dirty="0" smtClean="0">
              <a:cs typeface="Arial" panose="020B0604020202020204" pitchFamily="34" charset="0"/>
            </a:endParaRPr>
          </a:p>
          <a:p>
            <a:pPr marL="0" indent="0">
              <a:spcBef>
                <a:spcPts val="0"/>
              </a:spcBef>
              <a:defRPr/>
            </a:pPr>
            <a:r>
              <a:rPr lang="en-US" b="1" dirty="0">
                <a:cs typeface="Arial" panose="020B0604020202020204" pitchFamily="34" charset="0"/>
              </a:rPr>
              <a:t>Pilot Activities and </a:t>
            </a:r>
            <a:r>
              <a:rPr lang="en-US" b="1" dirty="0" smtClean="0">
                <a:cs typeface="Arial" panose="020B0604020202020204" pitchFamily="34" charset="0"/>
              </a:rPr>
              <a:t>Timelines			        Jean Comparetti </a:t>
            </a:r>
            <a:r>
              <a:rPr lang="en-US" sz="1200" i="1" dirty="0" smtClean="0">
                <a:cs typeface="Arial" panose="020B0604020202020204" pitchFamily="34" charset="0"/>
              </a:rPr>
              <a:t/>
            </a:r>
            <a:br>
              <a:rPr lang="en-US" sz="1200" i="1" dirty="0" smtClean="0">
                <a:cs typeface="Arial" panose="020B0604020202020204" pitchFamily="34" charset="0"/>
              </a:rPr>
            </a:br>
            <a:r>
              <a:rPr lang="en-US" sz="1200" i="1" dirty="0" smtClean="0">
                <a:cs typeface="Arial" panose="020B0604020202020204" pitchFamily="34" charset="0"/>
              </a:rPr>
              <a:t>Agency Teams reconvene in Room 211, 2</a:t>
            </a:r>
            <a:r>
              <a:rPr lang="en-US" sz="1200" i="1" baseline="30000" dirty="0" smtClean="0">
                <a:cs typeface="Arial" panose="020B0604020202020204" pitchFamily="34" charset="0"/>
              </a:rPr>
              <a:t>nd</a:t>
            </a:r>
            <a:r>
              <a:rPr lang="en-US" sz="1200" i="1" dirty="0" smtClean="0">
                <a:cs typeface="Arial" panose="020B0604020202020204" pitchFamily="34" charset="0"/>
              </a:rPr>
              <a:t> Floor		          </a:t>
            </a:r>
            <a:r>
              <a:rPr lang="en-US" sz="1200" i="1" dirty="0">
                <a:cs typeface="Arial" panose="020B0604020202020204" pitchFamily="34" charset="0"/>
              </a:rPr>
              <a:t>Director, Commonwealth Collaborative Training</a:t>
            </a:r>
          </a:p>
          <a:p>
            <a:pPr marL="0" indent="0">
              <a:spcBef>
                <a:spcPts val="0"/>
              </a:spcBef>
              <a:defRPr/>
            </a:pPr>
            <a:endParaRPr lang="en-US" sz="1200" dirty="0" smtClean="0">
              <a:cs typeface="Arial" panose="020B0604020202020204" pitchFamily="34" charset="0"/>
            </a:endParaRPr>
          </a:p>
          <a:p>
            <a:pPr marL="0" indent="0">
              <a:spcBef>
                <a:spcPts val="0"/>
              </a:spcBef>
              <a:defRPr/>
            </a:pPr>
            <a:r>
              <a:rPr lang="en-US" b="1" dirty="0" smtClean="0">
                <a:cs typeface="Arial" panose="020B0604020202020204" pitchFamily="34" charset="0"/>
              </a:rPr>
              <a:t>		</a:t>
            </a:r>
            <a:r>
              <a:rPr lang="en-US" i="1" dirty="0">
                <a:cs typeface="Arial" panose="020B0604020202020204" pitchFamily="34" charset="0"/>
              </a:rPr>
              <a:t> </a:t>
            </a:r>
            <a:r>
              <a:rPr lang="en-US" i="1" dirty="0" smtClean="0">
                <a:cs typeface="Arial" panose="020B0604020202020204" pitchFamily="34" charset="0"/>
              </a:rPr>
              <a:t>			        </a:t>
            </a:r>
            <a:r>
              <a:rPr lang="en-US" b="1" dirty="0" smtClean="0">
                <a:cs typeface="Arial" panose="020B0604020202020204" pitchFamily="34" charset="0"/>
              </a:rPr>
              <a:t>					</a:t>
            </a:r>
            <a:endParaRPr lang="en-US" b="1" dirty="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841375" y="46038"/>
            <a:ext cx="5568950" cy="758825"/>
          </a:xfrm>
        </p:spPr>
        <p:txBody>
          <a:bodyPr/>
          <a:lstStyle/>
          <a:p>
            <a:r>
              <a:rPr lang="en-US" altLang="en-US" sz="2000" smtClean="0"/>
              <a:t>State of the Nation’s Workforce</a:t>
            </a:r>
            <a:endParaRPr lang="en-US" altLang="en-US" sz="2000" i="1" smtClean="0"/>
          </a:p>
        </p:txBody>
      </p:sp>
      <p:sp>
        <p:nvSpPr>
          <p:cNvPr id="3" name="Content Placeholder 2"/>
          <p:cNvSpPr>
            <a:spLocks noGrp="1"/>
          </p:cNvSpPr>
          <p:nvPr>
            <p:ph idx="1"/>
          </p:nvPr>
        </p:nvSpPr>
        <p:spPr>
          <a:xfrm>
            <a:off x="454025" y="1835150"/>
            <a:ext cx="3505200" cy="4565650"/>
          </a:xfrm>
          <a:solidFill>
            <a:schemeClr val="tx2">
              <a:lumMod val="20000"/>
              <a:lumOff val="80000"/>
            </a:schemeClr>
          </a:solidFill>
          <a:effectLst>
            <a:outerShdw blurRad="63500" sx="102000" sy="102000" algn="ctr" rotWithShape="0">
              <a:prstClr val="black">
                <a:alpha val="40000"/>
              </a:prstClr>
            </a:outerShdw>
          </a:effectLst>
        </p:spPr>
        <p:txBody>
          <a:bodyPr>
            <a:normAutofit/>
          </a:bodyPr>
          <a:lstStyle/>
          <a:p>
            <a:pPr marL="0" indent="0">
              <a:defRPr/>
            </a:pPr>
            <a:endParaRPr lang="en-US" b="1" dirty="0" smtClean="0"/>
          </a:p>
          <a:p>
            <a:pPr marL="91440" indent="0">
              <a:defRPr/>
            </a:pPr>
            <a:r>
              <a:rPr lang="en-US" sz="1200" b="1" dirty="0" smtClean="0"/>
              <a:t>Baby boomers are poised to exit the workforce in dramatic numbers</a:t>
            </a:r>
          </a:p>
          <a:p>
            <a:pPr marL="361905" lvl="3" indent="-171450">
              <a:spcBef>
                <a:spcPts val="1200"/>
              </a:spcBef>
              <a:buFont typeface="Arial" panose="020B0604020202020204" pitchFamily="34" charset="0"/>
              <a:buChar char="•"/>
              <a:defRPr/>
            </a:pPr>
            <a:r>
              <a:rPr lang="en-US" sz="1100" dirty="0" smtClean="0"/>
              <a:t>According to the Bureau of Labor Statistics, 18% of the current workforce could retire within 5 years.  Across the country, baby boomers are expected to leave the workforce at the rate of 10,000 per day between now and 2020.</a:t>
            </a:r>
            <a:r>
              <a:rPr lang="en-US" sz="1200" dirty="0" smtClean="0"/>
              <a:t> </a:t>
            </a:r>
            <a:endParaRPr lang="en-US" sz="1200" dirty="0"/>
          </a:p>
          <a:p>
            <a:pPr marL="0" indent="0" algn="ctr">
              <a:spcBef>
                <a:spcPts val="600"/>
              </a:spcBef>
              <a:spcAft>
                <a:spcPts val="600"/>
              </a:spcAft>
              <a:defRPr/>
            </a:pPr>
            <a:r>
              <a:rPr lang="en-US" sz="5700" b="1" dirty="0" smtClean="0"/>
              <a:t>+</a:t>
            </a:r>
          </a:p>
          <a:p>
            <a:pPr marL="91440" indent="0">
              <a:defRPr/>
            </a:pPr>
            <a:r>
              <a:rPr lang="en-US" sz="1200" b="1" dirty="0" smtClean="0"/>
              <a:t>A </a:t>
            </a:r>
            <a:r>
              <a:rPr lang="en-US" sz="1200" b="1" dirty="0"/>
              <a:t>pent up demand to change jobs will result in large numbers of employees leaving their jobs as </a:t>
            </a:r>
            <a:r>
              <a:rPr lang="en-US" sz="1200" b="1" dirty="0" smtClean="0"/>
              <a:t>the </a:t>
            </a:r>
            <a:r>
              <a:rPr lang="en-US" sz="1200" b="1" dirty="0"/>
              <a:t>economy </a:t>
            </a:r>
            <a:r>
              <a:rPr lang="en-US" sz="1200" b="1" dirty="0" smtClean="0"/>
              <a:t>improves</a:t>
            </a:r>
          </a:p>
          <a:p>
            <a:pPr marL="342820" lvl="2" indent="-163475">
              <a:spcBef>
                <a:spcPts val="1200"/>
              </a:spcBef>
              <a:buFont typeface="Arial" panose="020B0604020202020204" pitchFamily="34" charset="0"/>
              <a:buChar char="•"/>
              <a:defRPr/>
            </a:pPr>
            <a:r>
              <a:rPr lang="en-US" sz="1100" dirty="0" smtClean="0"/>
              <a:t>70% of Millennial workers are expected to switch jobs in the next few years</a:t>
            </a:r>
            <a:endParaRPr lang="en-US" sz="1100" dirty="0"/>
          </a:p>
        </p:txBody>
      </p:sp>
      <p:sp>
        <p:nvSpPr>
          <p:cNvPr id="5" name="Content Placeholder 2"/>
          <p:cNvSpPr txBox="1">
            <a:spLocks/>
          </p:cNvSpPr>
          <p:nvPr/>
        </p:nvSpPr>
        <p:spPr>
          <a:xfrm>
            <a:off x="5178425" y="1835150"/>
            <a:ext cx="3500438" cy="4565650"/>
          </a:xfrm>
          <a:prstGeom prst="rect">
            <a:avLst/>
          </a:prstGeom>
          <a:solidFill>
            <a:schemeClr val="accent2">
              <a:lumMod val="60000"/>
              <a:lumOff val="40000"/>
            </a:schemeClr>
          </a:solidFill>
          <a:effectLst>
            <a:outerShdw blurRad="63500" sx="102000" sy="102000" algn="ctr" rotWithShape="0">
              <a:prstClr val="black">
                <a:alpha val="40000"/>
              </a:prstClr>
            </a:outerShdw>
          </a:effectLst>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endParaRPr lang="en-US" sz="1050" b="1" dirty="0" smtClean="0"/>
          </a:p>
          <a:p>
            <a:pPr marL="0" indent="0" algn="ctr" fontAlgn="auto">
              <a:spcAft>
                <a:spcPts val="0"/>
              </a:spcAft>
              <a:buFont typeface="Arial" panose="020B0604020202020204" pitchFamily="34" charset="0"/>
              <a:buNone/>
              <a:defRPr/>
            </a:pPr>
            <a:r>
              <a:rPr lang="en-US" sz="1800" b="1" dirty="0" smtClean="0"/>
              <a:t>A Critical Workforce Shortage</a:t>
            </a:r>
          </a:p>
          <a:p>
            <a:pPr marL="0" indent="0" algn="ctr" fontAlgn="auto">
              <a:spcAft>
                <a:spcPts val="0"/>
              </a:spcAft>
              <a:buFont typeface="Arial" panose="020B0604020202020204" pitchFamily="34" charset="0"/>
              <a:buNone/>
              <a:defRPr/>
            </a:pPr>
            <a:endParaRPr lang="en-US" sz="1100" b="1" dirty="0"/>
          </a:p>
          <a:p>
            <a:pPr fontAlgn="auto">
              <a:spcAft>
                <a:spcPts val="0"/>
              </a:spcAft>
              <a:defRPr/>
            </a:pPr>
            <a:r>
              <a:rPr lang="en-US" sz="1100" b="1" dirty="0" smtClean="0"/>
              <a:t>It will take two generations to fill the knowledge gap left by baby boomers </a:t>
            </a:r>
            <a:r>
              <a:rPr lang="en-US" sz="1100" dirty="0" smtClean="0"/>
              <a:t>(today there are 70 million baby boomers and 43 million Generation Xers)</a:t>
            </a:r>
            <a:br>
              <a:rPr lang="en-US" sz="1100" dirty="0" smtClean="0"/>
            </a:br>
            <a:endParaRPr lang="en-US" sz="1100" dirty="0" smtClean="0"/>
          </a:p>
          <a:p>
            <a:pPr fontAlgn="auto">
              <a:spcAft>
                <a:spcPts val="0"/>
              </a:spcAft>
              <a:defRPr/>
            </a:pPr>
            <a:r>
              <a:rPr lang="en-US" sz="1100" dirty="0" smtClean="0"/>
              <a:t>Even if workers aged 55 years and older were to delay their retirement by five years, this would </a:t>
            </a:r>
            <a:r>
              <a:rPr lang="en-US" sz="1100" b="1" dirty="0" smtClean="0"/>
              <a:t>only fill roughly 40 % of the gap between the projected demand </a:t>
            </a:r>
            <a:r>
              <a:rPr lang="en-US" sz="1100" dirty="0" smtClean="0"/>
              <a:t>of middle skill workers</a:t>
            </a:r>
            <a:br>
              <a:rPr lang="en-US" sz="1100" dirty="0" smtClean="0"/>
            </a:br>
            <a:endParaRPr lang="en-US" sz="1100" dirty="0" smtClean="0"/>
          </a:p>
          <a:p>
            <a:pPr fontAlgn="auto">
              <a:spcAft>
                <a:spcPts val="0"/>
              </a:spcAft>
              <a:defRPr/>
            </a:pPr>
            <a:r>
              <a:rPr lang="en-US" sz="1100" b="1" dirty="0" smtClean="0"/>
              <a:t>Fewer than 6% of college students said they plan to work in government </a:t>
            </a:r>
            <a:r>
              <a:rPr lang="en-US" sz="1100" dirty="0" smtClean="0"/>
              <a:t>after graduation, compared to 35 % who prefer the private sector and 18% who are interested in teaching and in the nonprofit sector.</a:t>
            </a:r>
          </a:p>
          <a:p>
            <a:pPr marL="0" indent="0" algn="ctr" fontAlgn="auto">
              <a:spcAft>
                <a:spcPts val="0"/>
              </a:spcAft>
              <a:buFont typeface="Arial" panose="020B0604020202020204" pitchFamily="34" charset="0"/>
              <a:buNone/>
              <a:defRPr/>
            </a:pPr>
            <a:endParaRPr lang="en-US" sz="1400" b="1" dirty="0"/>
          </a:p>
        </p:txBody>
      </p:sp>
      <p:sp>
        <p:nvSpPr>
          <p:cNvPr id="43013" name="TextBox 5"/>
          <p:cNvSpPr txBox="1">
            <a:spLocks noChangeArrowheads="1"/>
          </p:cNvSpPr>
          <p:nvPr/>
        </p:nvSpPr>
        <p:spPr bwMode="auto">
          <a:xfrm>
            <a:off x="4264025" y="3455988"/>
            <a:ext cx="5667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altLang="en-US" sz="6000" b="1"/>
              <a:t>=</a:t>
            </a:r>
          </a:p>
        </p:txBody>
      </p:sp>
      <p:sp>
        <p:nvSpPr>
          <p:cNvPr id="43014" name="Content Placeholder 2"/>
          <p:cNvSpPr txBox="1">
            <a:spLocks/>
          </p:cNvSpPr>
          <p:nvPr/>
        </p:nvSpPr>
        <p:spPr bwMode="auto">
          <a:xfrm>
            <a:off x="460375" y="920750"/>
            <a:ext cx="82232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300" b="1" i="1"/>
              <a:t>The nation is on the brink of a workforce crisis due to megatrends we cannot control.  We will be in fierce competition with the private and non-profit sectors to recruit and retain the talent needed for us to fulfill our mission.</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841375" y="46038"/>
            <a:ext cx="5568950" cy="758825"/>
          </a:xfrm>
        </p:spPr>
        <p:txBody>
          <a:bodyPr/>
          <a:lstStyle/>
          <a:p>
            <a:r>
              <a:rPr lang="en-US" altLang="en-US" sz="2000" smtClean="0"/>
              <a:t>The Commonwealth’s Challenge </a:t>
            </a:r>
            <a:endParaRPr lang="en-US" altLang="en-US" sz="2000" i="1" smtClean="0"/>
          </a:p>
        </p:txBody>
      </p:sp>
      <p:sp>
        <p:nvSpPr>
          <p:cNvPr id="3" name="Content Placeholder 2"/>
          <p:cNvSpPr>
            <a:spLocks noGrp="1"/>
          </p:cNvSpPr>
          <p:nvPr>
            <p:ph idx="1"/>
          </p:nvPr>
        </p:nvSpPr>
        <p:spPr>
          <a:xfrm>
            <a:off x="569541" y="1752600"/>
            <a:ext cx="8001000" cy="4495800"/>
          </a:xfrm>
          <a:ln>
            <a:miter lim="800000"/>
            <a:headEnd/>
            <a:tailEnd/>
          </a:ln>
        </p:spPr>
        <p:txBody>
          <a:bodyPr>
            <a:normAutofit/>
          </a:bodyPr>
          <a:lstStyle/>
          <a:p>
            <a:pPr marL="308036" lvl="1" indent="-176172">
              <a:buFont typeface="Arial" panose="020B0604020202020204" pitchFamily="34" charset="0"/>
              <a:buChar char="•"/>
              <a:defRPr/>
            </a:pPr>
            <a:r>
              <a:rPr lang="en-US" dirty="0" smtClean="0"/>
              <a:t>While the U.S. population will grow by a projected 8.2% from 2010 to 2020, the Massachusetts </a:t>
            </a:r>
            <a:r>
              <a:rPr lang="en-US" dirty="0"/>
              <a:t>population will grow by </a:t>
            </a:r>
            <a:r>
              <a:rPr lang="en-US" dirty="0" smtClean="0"/>
              <a:t> only 3.2</a:t>
            </a:r>
            <a:r>
              <a:rPr lang="en-US" dirty="0"/>
              <a:t>% </a:t>
            </a:r>
            <a:r>
              <a:rPr lang="en-US" dirty="0" smtClean="0"/>
              <a:t/>
            </a:r>
            <a:br>
              <a:rPr lang="en-US" dirty="0" smtClean="0"/>
            </a:br>
            <a:endParaRPr lang="en-US" sz="1800" dirty="0" smtClean="0"/>
          </a:p>
          <a:p>
            <a:pPr marL="308036" lvl="1" indent="-176172">
              <a:buFont typeface="Arial" panose="020B0604020202020204" pitchFamily="34" charset="0"/>
              <a:buChar char="•"/>
              <a:defRPr/>
            </a:pPr>
            <a:r>
              <a:rPr lang="en-US" dirty="0" smtClean="0"/>
              <a:t>Since 1990, the number of working-age adults in New England with any postsecondary</a:t>
            </a:r>
          </a:p>
          <a:p>
            <a:pPr marL="3200400" lvl="8" indent="0">
              <a:spcBef>
                <a:spcPts val="0"/>
              </a:spcBef>
              <a:buFontTx/>
              <a:buNone/>
              <a:defRPr/>
            </a:pPr>
            <a:r>
              <a:rPr lang="en-US" sz="1400" dirty="0" smtClean="0"/>
              <a:t>education has been growing more slowly than in most other regions of the country.</a:t>
            </a:r>
            <a:br>
              <a:rPr lang="en-US" sz="1400" dirty="0" smtClean="0"/>
            </a:br>
            <a:endParaRPr lang="en-US" sz="1800" dirty="0" smtClean="0"/>
          </a:p>
          <a:p>
            <a:pPr marL="3291840" lvl="8">
              <a:spcBef>
                <a:spcPts val="600"/>
              </a:spcBef>
              <a:buFont typeface="Arial" panose="020B0604020202020204" pitchFamily="34" charset="0"/>
              <a:buChar char="•"/>
              <a:defRPr/>
            </a:pPr>
            <a:r>
              <a:rPr lang="en-US" sz="1400" dirty="0" smtClean="0"/>
              <a:t>From 1990 to 2000, metropolitan Boston  lost 15.8 % of its young people between the ages of 20 and 34, at a time when that demographic group declined nationally by just 5.4%.  Furthermore, during the same period, Massachusetts – which had been ranked among the leading states in expanding their educated work forces – fell below the national average.</a:t>
            </a:r>
            <a:br>
              <a:rPr lang="en-US" sz="1400" dirty="0" smtClean="0"/>
            </a:br>
            <a:endParaRPr lang="en-US" sz="1400" dirty="0" smtClean="0"/>
          </a:p>
          <a:p>
            <a:pPr marL="342820" indent="-342820">
              <a:spcBef>
                <a:spcPts val="1200"/>
              </a:spcBef>
              <a:buFont typeface="Arial" panose="020B0604020202020204" pitchFamily="34" charset="0"/>
              <a:buChar char="•"/>
              <a:defRPr/>
            </a:pPr>
            <a:r>
              <a:rPr lang="en-US" dirty="0" smtClean="0"/>
              <a:t>Half of Greater Boston’s graduates leave the area after receiving their degrees.  Thirty percent of the departing graduates leave because they have better job opportunities elsewhere, while 27 % leave because the area is not affordable.</a:t>
            </a:r>
          </a:p>
          <a:p>
            <a:pPr marL="0" indent="0">
              <a:defRPr/>
            </a:pPr>
            <a:endParaRPr lang="en-US" b="1" dirty="0" smtClean="0"/>
          </a:p>
          <a:p>
            <a:pPr marL="0" indent="0">
              <a:defRPr/>
            </a:pPr>
            <a:endParaRPr lang="en-US" b="1" dirty="0" smtClean="0"/>
          </a:p>
          <a:p>
            <a:pPr marL="0" indent="0">
              <a:defRPr/>
            </a:pPr>
            <a:endParaRPr lang="en-US" b="1" dirty="0" smtClean="0"/>
          </a:p>
          <a:p>
            <a:pPr marL="0" indent="0">
              <a:defRPr/>
            </a:pPr>
            <a:endParaRPr lang="en-US" b="1" dirty="0" smtClean="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smtClean="0"/>
          </a:p>
          <a:p>
            <a:pPr marL="0" indent="0">
              <a:defRPr/>
            </a:pPr>
            <a:endParaRPr lang="en-US" b="1" dirty="0" smtClean="0"/>
          </a:p>
        </p:txBody>
      </p:sp>
      <p:sp>
        <p:nvSpPr>
          <p:cNvPr id="44036" name="Content Placeholder 2"/>
          <p:cNvSpPr txBox="1">
            <a:spLocks/>
          </p:cNvSpPr>
          <p:nvPr/>
        </p:nvSpPr>
        <p:spPr bwMode="auto">
          <a:xfrm>
            <a:off x="458788" y="989013"/>
            <a:ext cx="82216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300" b="1" i="1"/>
              <a:t>Available data suggests that the challenge in New England, Massachusetts, and Boston in particular may be even greater than the challenge facing the nation at large.</a:t>
            </a:r>
          </a:p>
        </p:txBody>
      </p:sp>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38280" t="42950" r="18252"/>
          <a:stretch/>
        </p:blipFill>
        <p:spPr>
          <a:xfrm>
            <a:off x="914400" y="2728800"/>
            <a:ext cx="2628000" cy="195879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fov="2700000">
              <a:rot lat="21105903" lon="20674861" rev="341640"/>
            </a:camera>
            <a:lightRig rig="threePt" dir="t"/>
          </a:scene3d>
          <a:sp3d contourW="6350" prstMaterial="matte">
            <a:bevelT w="101600" h="101600"/>
            <a:contourClr>
              <a:srgbClr val="969696"/>
            </a:contourClr>
          </a:sp3d>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841375" y="46038"/>
            <a:ext cx="5695950" cy="758825"/>
          </a:xfrm>
        </p:spPr>
        <p:txBody>
          <a:bodyPr/>
          <a:lstStyle/>
          <a:p>
            <a:r>
              <a:rPr lang="en-US" altLang="en-US" sz="2000" smtClean="0"/>
              <a:t>The Changing Face of Tomorrow’s Workforce</a:t>
            </a:r>
            <a:endParaRPr lang="en-US" altLang="en-US" sz="2000" i="1" smtClean="0"/>
          </a:p>
        </p:txBody>
      </p:sp>
      <p:sp>
        <p:nvSpPr>
          <p:cNvPr id="3" name="Content Placeholder 2"/>
          <p:cNvSpPr>
            <a:spLocks noGrp="1"/>
          </p:cNvSpPr>
          <p:nvPr>
            <p:ph idx="1"/>
          </p:nvPr>
        </p:nvSpPr>
        <p:spPr>
          <a:xfrm>
            <a:off x="901700" y="1752600"/>
            <a:ext cx="7332663" cy="4876800"/>
          </a:xfrm>
        </p:spPr>
        <p:txBody>
          <a:bodyPr>
            <a:normAutofit/>
          </a:bodyPr>
          <a:lstStyle/>
          <a:p>
            <a:pPr marL="0" indent="0">
              <a:defRPr/>
            </a:pPr>
            <a:r>
              <a:rPr lang="en-US" sz="1200" b="1" dirty="0" smtClean="0"/>
              <a:t>The workforce will continue to get greyer in the years to come</a:t>
            </a:r>
          </a:p>
          <a:p>
            <a:pPr marL="171450" indent="-171450">
              <a:spcBef>
                <a:spcPts val="600"/>
              </a:spcBef>
              <a:buFont typeface="Arial" panose="020B0604020202020204" pitchFamily="34" charset="0"/>
              <a:buChar char="•"/>
              <a:defRPr/>
            </a:pPr>
            <a:r>
              <a:rPr lang="en-US" sz="1100" dirty="0" smtClean="0"/>
              <a:t>By 2018, almost 40 million working Americans will be 55 years or older, an </a:t>
            </a:r>
          </a:p>
          <a:p>
            <a:pPr marL="182880" indent="0">
              <a:spcBef>
                <a:spcPts val="0"/>
              </a:spcBef>
              <a:defRPr/>
            </a:pPr>
            <a:r>
              <a:rPr lang="en-US" sz="1100" dirty="0"/>
              <a:t>i</a:t>
            </a:r>
            <a:r>
              <a:rPr lang="en-US" sz="1100" dirty="0" smtClean="0"/>
              <a:t>ncrease of 5.8 % in a decade.  Workers aged 16 to 24, by contrast, are </a:t>
            </a:r>
          </a:p>
          <a:p>
            <a:pPr marL="182880" indent="0">
              <a:spcBef>
                <a:spcPts val="0"/>
              </a:spcBef>
              <a:defRPr/>
            </a:pPr>
            <a:r>
              <a:rPr lang="en-US" sz="1100" dirty="0"/>
              <a:t>expected to make </a:t>
            </a:r>
            <a:r>
              <a:rPr lang="en-US" sz="1100" dirty="0" smtClean="0"/>
              <a:t>up only 12.7 % of the labor force</a:t>
            </a:r>
          </a:p>
          <a:p>
            <a:pPr marL="342820" indent="-342820">
              <a:defRPr/>
            </a:pPr>
            <a:endParaRPr lang="en-US" dirty="0"/>
          </a:p>
          <a:p>
            <a:pPr marL="342820" indent="-342820">
              <a:defRPr/>
            </a:pPr>
            <a:endParaRPr lang="en-US" dirty="0" smtClean="0"/>
          </a:p>
          <a:p>
            <a:pPr marL="342820" indent="-342820">
              <a:defRPr/>
            </a:pPr>
            <a:endParaRPr lang="en-US" dirty="0"/>
          </a:p>
          <a:p>
            <a:pPr marL="342820" indent="-342820">
              <a:defRPr/>
            </a:pPr>
            <a:endParaRPr lang="en-US" dirty="0" smtClean="0"/>
          </a:p>
          <a:p>
            <a:pPr marL="342820" indent="-342820">
              <a:defRPr/>
            </a:pPr>
            <a:endParaRPr lang="en-US" dirty="0"/>
          </a:p>
          <a:p>
            <a:pPr marL="342820" indent="-342820">
              <a:defRPr/>
            </a:pPr>
            <a:endParaRPr lang="en-US" dirty="0" smtClean="0"/>
          </a:p>
          <a:p>
            <a:pPr marL="342820" indent="-342820">
              <a:defRPr/>
            </a:pPr>
            <a:endParaRPr lang="en-US" dirty="0"/>
          </a:p>
          <a:p>
            <a:pPr marL="342820" indent="-342820">
              <a:defRPr/>
            </a:pPr>
            <a:endParaRPr lang="en-US" dirty="0" smtClean="0"/>
          </a:p>
          <a:p>
            <a:pPr marL="342820" indent="-342820">
              <a:defRPr/>
            </a:pPr>
            <a:endParaRPr lang="en-US" dirty="0"/>
          </a:p>
          <a:p>
            <a:pPr marL="342820" indent="-342820">
              <a:defRPr/>
            </a:pPr>
            <a:endParaRPr lang="en-US" dirty="0" smtClean="0"/>
          </a:p>
          <a:p>
            <a:pPr marL="342820" indent="-342820">
              <a:defRPr/>
            </a:pPr>
            <a:endParaRPr lang="en-US" dirty="0"/>
          </a:p>
          <a:p>
            <a:pPr marL="0" indent="0">
              <a:defRPr/>
            </a:pPr>
            <a:endParaRPr lang="en-US" b="1" dirty="0" smtClean="0"/>
          </a:p>
          <a:p>
            <a:pPr marL="0" indent="0">
              <a:defRPr/>
            </a:pPr>
            <a:r>
              <a:rPr lang="en-US" sz="1200" b="1" dirty="0" smtClean="0"/>
              <a:t>Workers will be “short-timers”</a:t>
            </a:r>
          </a:p>
          <a:p>
            <a:pPr marL="173736" indent="-173736">
              <a:spcBef>
                <a:spcPts val="600"/>
              </a:spcBef>
              <a:buFont typeface="Arial" panose="020B0604020202020204" pitchFamily="34" charset="0"/>
              <a:buChar char="•"/>
              <a:defRPr/>
            </a:pPr>
            <a:r>
              <a:rPr lang="en-US" sz="1100" dirty="0" smtClean="0"/>
              <a:t>The era of the 40-year job is becoming an anachronism; the average person spends only 4.4 years at one job and can expect to work at 11 companies in the span of a career.  And this trend is accelerating; the average mid-20s employee changes jobs every 16 months</a:t>
            </a: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smtClean="0"/>
          </a:p>
          <a:p>
            <a:pPr marL="0" indent="0">
              <a:defRPr/>
            </a:pPr>
            <a:endParaRPr lang="en-US" b="1" dirty="0" smtClean="0"/>
          </a:p>
        </p:txBody>
      </p:sp>
      <p:sp>
        <p:nvSpPr>
          <p:cNvPr id="45060" name="Content Placeholder 2"/>
          <p:cNvSpPr txBox="1">
            <a:spLocks/>
          </p:cNvSpPr>
          <p:nvPr/>
        </p:nvSpPr>
        <p:spPr bwMode="auto">
          <a:xfrm>
            <a:off x="457200" y="923925"/>
            <a:ext cx="8221663"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300" b="1" i="1"/>
              <a:t>Tomorrow’s workforce will be different than yesterday’s; we will need new tools to recruit and retain our workforce.</a:t>
            </a:r>
          </a:p>
        </p:txBody>
      </p:sp>
      <p:pic>
        <p:nvPicPr>
          <p:cNvPr id="4506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2325" y="2800350"/>
            <a:ext cx="4572000"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2"/>
          <p:cNvSpPr txBox="1">
            <a:spLocks/>
          </p:cNvSpPr>
          <p:nvPr/>
        </p:nvSpPr>
        <p:spPr>
          <a:xfrm>
            <a:off x="6064250" y="1843088"/>
            <a:ext cx="2590800" cy="1871662"/>
          </a:xfrm>
          <a:prstGeom prst="rect">
            <a:avLst/>
          </a:prstGeom>
          <a:solidFill>
            <a:schemeClr val="tx2">
              <a:lumMod val="20000"/>
              <a:lumOff val="80000"/>
            </a:schemeClr>
          </a:solidFill>
          <a:effectLst>
            <a:outerShdw blurRad="63500" sx="102000" sy="102000" algn="ctr" rotWithShape="0">
              <a:prstClr val="black">
                <a:alpha val="40000"/>
              </a:prstClr>
            </a:outerShdw>
          </a:effectLst>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en-US" sz="1100" b="1" i="1" dirty="0" smtClean="0"/>
              <a:t>A decade ago, a 16- or 17-year old boy was twice as likely to have a job as his 70-year-old grandfather.  Today, the grandfather is actually more likely to have a job than the boy.  That’s an amazing shift in so short a period of time.</a:t>
            </a:r>
          </a:p>
          <a:p>
            <a:pPr marL="0" indent="0" fontAlgn="auto">
              <a:spcBef>
                <a:spcPts val="600"/>
              </a:spcBef>
              <a:spcAft>
                <a:spcPts val="0"/>
              </a:spcAft>
              <a:buFont typeface="Arial" panose="020B0604020202020204" pitchFamily="34" charset="0"/>
              <a:buNone/>
              <a:defRPr/>
            </a:pPr>
            <a:r>
              <a:rPr lang="en-US" sz="1050" dirty="0" smtClean="0"/>
              <a:t>Source:  Wall Street Journal article August 13, 2013, “Elderly More Likely to Be Employed Than Teens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841375" y="46038"/>
            <a:ext cx="5568950" cy="758825"/>
          </a:xfrm>
        </p:spPr>
        <p:txBody>
          <a:bodyPr/>
          <a:lstStyle/>
          <a:p>
            <a:r>
              <a:rPr lang="en-US" altLang="en-US" sz="2000" smtClean="0"/>
              <a:t>The Nature of Work is Changing</a:t>
            </a:r>
            <a:endParaRPr lang="en-US" altLang="en-US" sz="2000" i="1" smtClean="0"/>
          </a:p>
        </p:txBody>
      </p:sp>
      <p:sp>
        <p:nvSpPr>
          <p:cNvPr id="3" name="Content Placeholder 2"/>
          <p:cNvSpPr>
            <a:spLocks noGrp="1"/>
          </p:cNvSpPr>
          <p:nvPr>
            <p:ph idx="1"/>
          </p:nvPr>
        </p:nvSpPr>
        <p:spPr>
          <a:xfrm>
            <a:off x="567583" y="1752600"/>
            <a:ext cx="8001000" cy="4495800"/>
          </a:xfrm>
          <a:ln>
            <a:miter lim="800000"/>
            <a:headEnd/>
            <a:tailEnd/>
          </a:ln>
        </p:spPr>
        <p:txBody>
          <a:bodyPr>
            <a:normAutofit fontScale="85000" lnSpcReduction="20000"/>
          </a:bodyPr>
          <a:lstStyle/>
          <a:p>
            <a:pPr marL="0" indent="0">
              <a:defRPr/>
            </a:pPr>
            <a:r>
              <a:rPr lang="en-US" b="1" dirty="0" smtClean="0"/>
              <a:t>Jobs are changing</a:t>
            </a:r>
          </a:p>
          <a:p>
            <a:pPr lvl="6">
              <a:buFont typeface="Arial" panose="020B0604020202020204" pitchFamily="34" charset="0"/>
              <a:buChar char="•"/>
              <a:defRPr/>
            </a:pPr>
            <a:r>
              <a:rPr lang="en-US" sz="1400" dirty="0" smtClean="0"/>
              <a:t>The top 10 in-demand jobs in 2010 did not exist in 2004</a:t>
            </a:r>
          </a:p>
          <a:p>
            <a:pPr marL="2249639" lvl="5" indent="-285750">
              <a:spcBef>
                <a:spcPts val="900"/>
              </a:spcBef>
              <a:buFont typeface="Arial" panose="020B0604020202020204" pitchFamily="34" charset="0"/>
              <a:buChar char="•"/>
              <a:defRPr/>
            </a:pPr>
            <a:r>
              <a:rPr lang="en-US" sz="1400" dirty="0" smtClean="0"/>
              <a:t>Within the Commonwealth, the nature of our work is also changing.  </a:t>
            </a:r>
          </a:p>
          <a:p>
            <a:pPr marL="2267819" lvl="6" indent="0">
              <a:spcBef>
                <a:spcPts val="900"/>
              </a:spcBef>
              <a:buFontTx/>
              <a:buNone/>
              <a:defRPr/>
            </a:pPr>
            <a:r>
              <a:rPr lang="en-US" sz="1400" dirty="0" smtClean="0"/>
              <a:t>Examples include:</a:t>
            </a:r>
          </a:p>
          <a:p>
            <a:pPr marL="2706731" lvl="6" indent="-285750">
              <a:lnSpc>
                <a:spcPct val="120000"/>
              </a:lnSpc>
              <a:spcBef>
                <a:spcPts val="900"/>
              </a:spcBef>
              <a:buFont typeface="Arial" panose="020B0604020202020204" pitchFamily="34" charset="0"/>
              <a:buChar char="•"/>
              <a:defRPr/>
            </a:pPr>
            <a:r>
              <a:rPr lang="en-US" sz="1400" dirty="0" smtClean="0"/>
              <a:t>The movement towards Community First in Health and Human Services, as agencies increasingly move towards providing care in the community rather than in institutions</a:t>
            </a:r>
          </a:p>
          <a:p>
            <a:pPr marL="2706731" lvl="6" indent="-285750">
              <a:lnSpc>
                <a:spcPct val="120000"/>
              </a:lnSpc>
              <a:spcBef>
                <a:spcPts val="900"/>
              </a:spcBef>
              <a:buFont typeface="Arial" panose="020B0604020202020204" pitchFamily="34" charset="0"/>
              <a:buChar char="•"/>
              <a:defRPr/>
            </a:pPr>
            <a:r>
              <a:rPr lang="en-US" sz="1400" dirty="0" smtClean="0"/>
              <a:t>Traditional IT roles are evolving and new roles are emerging, many of which increasingly require a blend of skills and competencies across business disciplines and various domains  of expertise in IT.  The movement to Cloud computing will be necessary to meet the every-changing demands of our businesses.</a:t>
            </a:r>
            <a:br>
              <a:rPr lang="en-US" sz="1400" dirty="0" smtClean="0"/>
            </a:br>
            <a:endParaRPr lang="en-US" sz="1400" dirty="0" smtClean="0"/>
          </a:p>
          <a:p>
            <a:pPr marL="0" indent="0">
              <a:defRPr/>
            </a:pPr>
            <a:r>
              <a:rPr lang="en-US" b="1" dirty="0" smtClean="0"/>
              <a:t>Competencies attained through post-secondary education will quickly become obsolete</a:t>
            </a:r>
          </a:p>
          <a:p>
            <a:pPr marL="171450" indent="-171450">
              <a:lnSpc>
                <a:spcPct val="120000"/>
              </a:lnSpc>
              <a:buFont typeface="Arial" panose="020B0604020202020204" pitchFamily="34" charset="0"/>
              <a:buChar char="•"/>
              <a:defRPr/>
            </a:pPr>
            <a:r>
              <a:rPr lang="en-US" sz="1200" dirty="0" smtClean="0"/>
              <a:t>The amount of new technical information is doubling every 2 years.  For students starting a 4 year technical degree, this means that half of what they learn in their first year of study will be outdated by their third year of study.</a:t>
            </a:r>
          </a:p>
          <a:p>
            <a:pPr marL="342820" indent="-342820">
              <a:defRPr/>
            </a:pPr>
            <a:endParaRPr lang="en-US" dirty="0"/>
          </a:p>
          <a:p>
            <a:pPr marL="0" indent="0">
              <a:defRPr/>
            </a:pPr>
            <a:r>
              <a:rPr lang="en-US" b="1" dirty="0" smtClean="0"/>
              <a:t>Leaders identify skill gaps in a range of areas, including</a:t>
            </a:r>
          </a:p>
          <a:p>
            <a:pPr marL="342820" indent="-342820">
              <a:lnSpc>
                <a:spcPct val="120000"/>
              </a:lnSpc>
              <a:buFont typeface="Arial" panose="020B0604020202020204" pitchFamily="34" charset="0"/>
              <a:buChar char="•"/>
              <a:defRPr/>
            </a:pPr>
            <a:r>
              <a:rPr lang="en-US" sz="1200" dirty="0" smtClean="0"/>
              <a:t>Soft skills such as communication, critical thinking, creativity and collaboration</a:t>
            </a:r>
          </a:p>
          <a:p>
            <a:pPr marL="342820" indent="-342820">
              <a:lnSpc>
                <a:spcPct val="120000"/>
              </a:lnSpc>
              <a:spcBef>
                <a:spcPts val="600"/>
              </a:spcBef>
              <a:buFont typeface="Arial" panose="020B0604020202020204" pitchFamily="34" charset="0"/>
              <a:buChar char="•"/>
              <a:defRPr/>
            </a:pPr>
            <a:r>
              <a:rPr lang="en-US" sz="1200" dirty="0" smtClean="0"/>
              <a:t>Technical skills</a:t>
            </a:r>
          </a:p>
          <a:p>
            <a:pPr marL="342820" indent="-342820">
              <a:lnSpc>
                <a:spcPct val="120000"/>
              </a:lnSpc>
              <a:spcBef>
                <a:spcPts val="600"/>
              </a:spcBef>
              <a:buFont typeface="Arial" panose="020B0604020202020204" pitchFamily="34" charset="0"/>
              <a:buChar char="•"/>
              <a:defRPr/>
            </a:pPr>
            <a:r>
              <a:rPr lang="en-US" sz="1200" dirty="0" smtClean="0"/>
              <a:t>Computer skills</a:t>
            </a:r>
          </a:p>
          <a:p>
            <a:pPr marL="342820" indent="-342820">
              <a:lnSpc>
                <a:spcPct val="120000"/>
              </a:lnSpc>
              <a:spcBef>
                <a:spcPts val="600"/>
              </a:spcBef>
              <a:buFont typeface="Arial" panose="020B0604020202020204" pitchFamily="34" charset="0"/>
              <a:buChar char="•"/>
              <a:defRPr/>
            </a:pPr>
            <a:r>
              <a:rPr lang="en-US" sz="1200" dirty="0" smtClean="0"/>
              <a:t>Leadership skills</a:t>
            </a:r>
            <a:endParaRPr lang="en-US" sz="1200"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a:p>
          <a:p>
            <a:pPr marL="0" indent="0">
              <a:defRPr/>
            </a:pPr>
            <a:endParaRPr lang="en-US" b="1" dirty="0" smtClean="0"/>
          </a:p>
          <a:p>
            <a:pPr marL="0" indent="0">
              <a:defRPr/>
            </a:pPr>
            <a:endParaRPr lang="en-US" b="1" dirty="0" smtClean="0"/>
          </a:p>
          <a:p>
            <a:pPr marL="0" indent="0">
              <a:defRPr/>
            </a:pPr>
            <a:endParaRPr lang="en-US" b="1" dirty="0" smtClean="0"/>
          </a:p>
        </p:txBody>
      </p:sp>
      <p:sp>
        <p:nvSpPr>
          <p:cNvPr id="46084" name="Content Placeholder 2"/>
          <p:cNvSpPr txBox="1">
            <a:spLocks/>
          </p:cNvSpPr>
          <p:nvPr/>
        </p:nvSpPr>
        <p:spPr bwMode="auto">
          <a:xfrm>
            <a:off x="457200" y="981075"/>
            <a:ext cx="8221663"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300" b="1" i="1"/>
              <a:t>The competencies required to fill tomorrow’s jobs are changing, and current and future employees will not have the requisite skills.</a:t>
            </a:r>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8590" t="8433" r="4705" b="8531"/>
          <a:stretch/>
        </p:blipFill>
        <p:spPr>
          <a:xfrm>
            <a:off x="457200" y="2354400"/>
            <a:ext cx="2325600" cy="1670400"/>
          </a:xfrm>
          <a:prstGeom prst="rect">
            <a:avLst/>
          </a:prstGeom>
          <a:scene3d>
            <a:camera prst="perspectiveFront"/>
            <a:lightRig rig="threePt" dir="t"/>
          </a:scene3d>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841375" y="46038"/>
            <a:ext cx="5905500" cy="758825"/>
          </a:xfrm>
        </p:spPr>
        <p:txBody>
          <a:bodyPr/>
          <a:lstStyle/>
          <a:p>
            <a:r>
              <a:rPr lang="en-US" altLang="en-US" sz="2000" smtClean="0"/>
              <a:t>State of the Executive Department Workforce:  Retirement</a:t>
            </a:r>
            <a:endParaRPr lang="en-US" altLang="en-US" sz="2000" i="1" smtClean="0"/>
          </a:p>
        </p:txBody>
      </p:sp>
      <p:sp>
        <p:nvSpPr>
          <p:cNvPr id="47107"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sp>
        <p:nvSpPr>
          <p:cNvPr id="47108" name="Content Placeholder 2"/>
          <p:cNvSpPr txBox="1">
            <a:spLocks/>
          </p:cNvSpPr>
          <p:nvPr/>
        </p:nvSpPr>
        <p:spPr bwMode="auto">
          <a:xfrm>
            <a:off x="461963" y="977900"/>
            <a:ext cx="82200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b="1" i="1"/>
              <a:t>The  Commonwealth’s recession has resulted in pent up demand for retirement.  The improving economy is likely to bring about the often mentioned “silver tsunami”.</a:t>
            </a:r>
          </a:p>
        </p:txBody>
      </p:sp>
      <p:sp>
        <p:nvSpPr>
          <p:cNvPr id="6" name="Content Placeholder 2"/>
          <p:cNvSpPr txBox="1">
            <a:spLocks/>
          </p:cNvSpPr>
          <p:nvPr/>
        </p:nvSpPr>
        <p:spPr>
          <a:xfrm>
            <a:off x="381000" y="1828800"/>
            <a:ext cx="4038600" cy="4800600"/>
          </a:xfrm>
          <a:prstGeom prst="rect">
            <a:avLst/>
          </a:prstGeom>
          <a:noFill/>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defRPr/>
            </a:pPr>
            <a:r>
              <a:rPr lang="en-US" sz="1200" b="1" dirty="0" smtClean="0"/>
              <a:t>Today, 40% of the workforce is retirement eligible.  </a:t>
            </a:r>
          </a:p>
          <a:p>
            <a:pPr lvl="1" fontAlgn="auto">
              <a:spcBef>
                <a:spcPts val="600"/>
              </a:spcBef>
              <a:spcAft>
                <a:spcPts val="0"/>
              </a:spcAft>
              <a:defRPr/>
            </a:pPr>
            <a:r>
              <a:rPr lang="en-US" sz="1200" dirty="0" smtClean="0"/>
              <a:t>The criteria for eligibility include 55 years of age with 10 years of service (for employees hired before 4/1/12), OR any age with 20 years of service.  </a:t>
            </a:r>
            <a:r>
              <a:rPr lang="en-US" sz="1200" b="1" dirty="0" smtClean="0"/>
              <a:t> </a:t>
            </a:r>
          </a:p>
          <a:p>
            <a:pPr lvl="1" fontAlgn="auto">
              <a:spcBef>
                <a:spcPts val="600"/>
              </a:spcBef>
              <a:spcAft>
                <a:spcPts val="0"/>
              </a:spcAft>
              <a:defRPr/>
            </a:pPr>
            <a:r>
              <a:rPr lang="en-US" sz="1200" dirty="0" smtClean="0"/>
              <a:t>The increase in </a:t>
            </a:r>
            <a:r>
              <a:rPr lang="en-US" sz="1200" dirty="0"/>
              <a:t>r</a:t>
            </a:r>
            <a:r>
              <a:rPr lang="en-US" sz="1200" dirty="0" smtClean="0"/>
              <a:t>etirement eligibility has been accelerating in recent years.</a:t>
            </a:r>
          </a:p>
          <a:p>
            <a:pPr lvl="1" fontAlgn="auto">
              <a:spcBef>
                <a:spcPts val="600"/>
              </a:spcBef>
              <a:spcAft>
                <a:spcPts val="0"/>
              </a:spcAft>
              <a:defRPr/>
            </a:pPr>
            <a:r>
              <a:rPr lang="en-US" sz="1200" dirty="0"/>
              <a:t>50% of all  </a:t>
            </a:r>
            <a:r>
              <a:rPr lang="en-US" sz="1200" dirty="0" smtClean="0"/>
              <a:t>managers are eligible</a:t>
            </a:r>
            <a:r>
              <a:rPr lang="en-US" sz="1000" dirty="0" smtClean="0"/>
              <a:t/>
            </a:r>
            <a:br>
              <a:rPr lang="en-US" sz="1000" dirty="0" smtClean="0"/>
            </a:br>
            <a:endParaRPr lang="en-US" sz="1000" dirty="0" smtClean="0"/>
          </a:p>
          <a:p>
            <a:pPr fontAlgn="auto">
              <a:spcAft>
                <a:spcPts val="0"/>
              </a:spcAft>
              <a:defRPr/>
            </a:pPr>
            <a:r>
              <a:rPr lang="en-US" sz="1200" b="1" dirty="0"/>
              <a:t>More concerning is the anticipated increase in the number of “retirement likelies”, </a:t>
            </a:r>
            <a:r>
              <a:rPr lang="en-US" sz="1200" dirty="0"/>
              <a:t>based on the average age and service years of actual </a:t>
            </a:r>
            <a:r>
              <a:rPr lang="en-US" sz="1200" dirty="0" smtClean="0"/>
              <a:t>retirees (age 60 and 25 years of service based on retirements </a:t>
            </a:r>
            <a:r>
              <a:rPr lang="en-US" sz="1200" smtClean="0"/>
              <a:t>from 2000-2008).  </a:t>
            </a:r>
            <a:r>
              <a:rPr lang="en-US" sz="1200" dirty="0"/>
              <a:t>Today 8% of the workforce (3600 employees) is “retirement likely”; this number is projected to increase to 20% in the next 5 years</a:t>
            </a:r>
            <a:r>
              <a:rPr lang="en-US" sz="1200" dirty="0" smtClean="0"/>
              <a:t>.  </a:t>
            </a:r>
          </a:p>
          <a:p>
            <a:pPr lvl="1" fontAlgn="auto">
              <a:spcBef>
                <a:spcPts val="600"/>
              </a:spcBef>
              <a:spcAft>
                <a:spcPts val="0"/>
              </a:spcAft>
              <a:defRPr/>
            </a:pPr>
            <a:r>
              <a:rPr lang="en-US" sz="1200" dirty="0" smtClean="0"/>
              <a:t>Managers </a:t>
            </a:r>
            <a:r>
              <a:rPr lang="en-US" sz="1200" dirty="0"/>
              <a:t>are reaching retirement likely status more rapidly than bargaining unit staff.  Nearly 19% of managers will be retirement likelies 3 years from now, and over 25% 5 years out.</a:t>
            </a:r>
            <a:r>
              <a:rPr lang="en-US" sz="800" dirty="0" smtClean="0"/>
              <a:t/>
            </a:r>
            <a:br>
              <a:rPr lang="en-US" sz="800" dirty="0" smtClean="0"/>
            </a:br>
            <a:endParaRPr lang="en-US" sz="600" dirty="0" smtClean="0"/>
          </a:p>
          <a:p>
            <a:pPr fontAlgn="auto">
              <a:spcAft>
                <a:spcPts val="0"/>
              </a:spcAft>
              <a:defRPr/>
            </a:pPr>
            <a:r>
              <a:rPr lang="en-US" sz="1200" b="1" dirty="0"/>
              <a:t>Actual retirements have dipped in FY 11 and 12, but started to increase in FY13.  </a:t>
            </a:r>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1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p:txBody>
      </p:sp>
      <p:graphicFrame>
        <p:nvGraphicFramePr>
          <p:cNvPr id="13" name="Chart 12"/>
          <p:cNvGraphicFramePr>
            <a:graphicFrameLocks/>
          </p:cNvGraphicFramePr>
          <p:nvPr/>
        </p:nvGraphicFramePr>
        <p:xfrm>
          <a:off x="4764031" y="1843200"/>
          <a:ext cx="3918197" cy="3733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375" y="46038"/>
            <a:ext cx="5568950" cy="758825"/>
          </a:xfrm>
        </p:spPr>
        <p:txBody>
          <a:bodyPr>
            <a:normAutofit fontScale="90000"/>
          </a:bodyPr>
          <a:lstStyle/>
          <a:p>
            <a:pPr>
              <a:tabLst>
                <a:tab pos="915774" algn="l"/>
              </a:tabLst>
              <a:defRPr/>
            </a:pPr>
            <a:r>
              <a:rPr lang="en-US" sz="2000" dirty="0" smtClean="0"/>
              <a:t>State of the Executive Department Workforce:</a:t>
            </a:r>
            <a:br>
              <a:rPr lang="en-US" sz="2000" dirty="0" smtClean="0"/>
            </a:br>
            <a:r>
              <a:rPr lang="en-US" sz="2000" dirty="0" smtClean="0"/>
              <a:t>Turnover</a:t>
            </a:r>
            <a:endParaRPr lang="en-US" sz="2000" i="1" dirty="0"/>
          </a:p>
        </p:txBody>
      </p:sp>
      <p:sp>
        <p:nvSpPr>
          <p:cNvPr id="48131" name="Content Placeholder 2"/>
          <p:cNvSpPr>
            <a:spLocks noGrp="1"/>
          </p:cNvSpPr>
          <p:nvPr>
            <p:ph idx="1"/>
          </p:nvPr>
        </p:nvSpPr>
        <p:spPr>
          <a:xfrm>
            <a:off x="457200" y="1752600"/>
            <a:ext cx="8001000" cy="4495800"/>
          </a:xfrm>
        </p:spPr>
        <p:txBody>
          <a:bodyPr/>
          <a:lstStyle/>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a:p>
            <a:pPr marL="0" indent="0"/>
            <a:endParaRPr lang="en-US" altLang="en-US" b="1" smtClean="0"/>
          </a:p>
        </p:txBody>
      </p:sp>
      <p:sp>
        <p:nvSpPr>
          <p:cNvPr id="48132" name="Content Placeholder 2"/>
          <p:cNvSpPr txBox="1">
            <a:spLocks/>
          </p:cNvSpPr>
          <p:nvPr/>
        </p:nvSpPr>
        <p:spPr bwMode="auto">
          <a:xfrm>
            <a:off x="722313" y="977900"/>
            <a:ext cx="76993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1"/>
              </a:buClr>
              <a:buSzPct val="100000"/>
              <a:buFont typeface="Wingdings" pitchFamily="2" charset="2"/>
              <a:defRPr sz="1400">
                <a:solidFill>
                  <a:schemeClr val="tx1"/>
                </a:solidFill>
                <a:latin typeface="Arial" charset="0"/>
              </a:defRPr>
            </a:lvl1pPr>
            <a:lvl2pPr marL="742950" indent="-285750">
              <a:spcBef>
                <a:spcPct val="20000"/>
              </a:spcBef>
              <a:buClr>
                <a:schemeClr val="tx1"/>
              </a:buClr>
              <a:buSzPct val="100000"/>
              <a:buFont typeface="Wingdings" pitchFamily="2" charset="2"/>
              <a:buChar char="§"/>
              <a:defRPr sz="1400">
                <a:solidFill>
                  <a:schemeClr val="tx1"/>
                </a:solidFill>
                <a:latin typeface="Arial" charset="0"/>
              </a:defRPr>
            </a:lvl2pPr>
            <a:lvl3pPr marL="1143000" indent="-228600">
              <a:spcBef>
                <a:spcPct val="20000"/>
              </a:spcBef>
              <a:buClr>
                <a:schemeClr val="tx1"/>
              </a:buClr>
              <a:buSzPct val="100000"/>
              <a:buFont typeface="Arial" charset="0"/>
              <a:buChar char="–"/>
              <a:defRPr sz="1400">
                <a:solidFill>
                  <a:schemeClr val="tx1"/>
                </a:solidFill>
                <a:latin typeface="Arial" charset="0"/>
              </a:defRPr>
            </a:lvl3pPr>
            <a:lvl4pPr marL="1600200" indent="-228600">
              <a:spcBef>
                <a:spcPct val="20000"/>
              </a:spcBef>
              <a:buClr>
                <a:schemeClr val="tx1"/>
              </a:buClr>
              <a:buSzPct val="100000"/>
              <a:buFont typeface="Arial" charset="0"/>
              <a:buChar char="•"/>
              <a:defRPr sz="1400">
                <a:solidFill>
                  <a:schemeClr val="tx1"/>
                </a:solidFill>
                <a:latin typeface="Arial" charset="0"/>
              </a:defRPr>
            </a:lvl4pPr>
            <a:lvl5pPr marL="2057400" indent="-228600">
              <a:spcBef>
                <a:spcPct val="20000"/>
              </a:spcBef>
              <a:buClr>
                <a:schemeClr val="tx1"/>
              </a:buClr>
              <a:buSzPct val="100000"/>
              <a:buFont typeface="Arial" charset="0"/>
              <a:buChar char="-"/>
              <a:defRPr sz="1400">
                <a:solidFill>
                  <a:schemeClr val="tx1"/>
                </a:solidFill>
                <a:latin typeface="Arial" charset="0"/>
              </a:defRPr>
            </a:lvl5pPr>
            <a:lvl6pPr marL="25146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6pPr>
            <a:lvl7pPr marL="29718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7pPr>
            <a:lvl8pPr marL="34290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8pPr>
            <a:lvl9pPr marL="3886200" indent="-228600" fontAlgn="base">
              <a:spcBef>
                <a:spcPct val="20000"/>
              </a:spcBef>
              <a:spcAft>
                <a:spcPct val="0"/>
              </a:spcAft>
              <a:buClr>
                <a:schemeClr val="tx1"/>
              </a:buClr>
              <a:buSzPct val="100000"/>
              <a:buFont typeface="Arial" charset="0"/>
              <a:buChar char="-"/>
              <a:defRPr sz="1400">
                <a:solidFill>
                  <a:schemeClr val="tx1"/>
                </a:solidFill>
                <a:latin typeface="Arial" charset="0"/>
              </a:defRPr>
            </a:lvl9pPr>
          </a:lstStyle>
          <a:p>
            <a:pPr>
              <a:buClrTx/>
              <a:buSzTx/>
              <a:buFont typeface="Arial" charset="0"/>
              <a:buNone/>
            </a:pPr>
            <a:r>
              <a:rPr lang="en-US" altLang="en-US" sz="1300" b="1" i="1"/>
              <a:t>The  improving economy will also open the valve on employees seeking new job opportunities outside of state employment.</a:t>
            </a:r>
          </a:p>
        </p:txBody>
      </p:sp>
      <p:sp>
        <p:nvSpPr>
          <p:cNvPr id="6" name="Content Placeholder 2"/>
          <p:cNvSpPr txBox="1">
            <a:spLocks/>
          </p:cNvSpPr>
          <p:nvPr/>
        </p:nvSpPr>
        <p:spPr>
          <a:xfrm>
            <a:off x="571500" y="1673225"/>
            <a:ext cx="8001000" cy="4495800"/>
          </a:xfrm>
          <a:prstGeom prst="rect">
            <a:avLst/>
          </a:prstGeom>
          <a:noFill/>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Bef>
                <a:spcPts val="600"/>
              </a:spcBef>
              <a:spcAft>
                <a:spcPts val="0"/>
              </a:spcAft>
              <a:defRPr/>
            </a:pPr>
            <a:r>
              <a:rPr lang="en-US" sz="1350" b="1" dirty="0"/>
              <a:t>In the private sector nationally, in November 2013, there were 2.3 million quits, still well below the 2.7 million quits at the beginning of the recession in December 2007.  </a:t>
            </a:r>
            <a:r>
              <a:rPr lang="en-US" sz="1150" i="1" dirty="0"/>
              <a:t>(BLS, Turnover) </a:t>
            </a:r>
            <a:endParaRPr lang="en-US" sz="1150" i="1" dirty="0" smtClean="0"/>
          </a:p>
          <a:p>
            <a:pPr fontAlgn="auto">
              <a:spcBef>
                <a:spcPts val="600"/>
              </a:spcBef>
              <a:spcAft>
                <a:spcPts val="0"/>
              </a:spcAft>
              <a:defRPr/>
            </a:pPr>
            <a:r>
              <a:rPr lang="en-US" sz="1350" b="1" dirty="0" smtClean="0"/>
              <a:t>Turnover </a:t>
            </a:r>
            <a:r>
              <a:rPr lang="en-US" sz="1350" b="1" dirty="0"/>
              <a:t>rates among state employees </a:t>
            </a:r>
            <a:r>
              <a:rPr lang="en-US" sz="1350" b="1" dirty="0" smtClean="0"/>
              <a:t>seem</a:t>
            </a:r>
          </a:p>
          <a:p>
            <a:pPr marL="365760" indent="0" fontAlgn="auto">
              <a:spcBef>
                <a:spcPts val="0"/>
              </a:spcBef>
              <a:spcAft>
                <a:spcPts val="0"/>
              </a:spcAft>
              <a:buFont typeface="Arial" panose="020B0604020202020204" pitchFamily="34" charset="0"/>
              <a:buNone/>
              <a:defRPr/>
            </a:pPr>
            <a:r>
              <a:rPr lang="en-US" sz="1350" b="1" dirty="0" smtClean="0"/>
              <a:t>to </a:t>
            </a:r>
            <a:r>
              <a:rPr lang="en-US" sz="1350" b="1" dirty="0"/>
              <a:t>be creeping upward steadily. </a:t>
            </a:r>
            <a:r>
              <a:rPr lang="en-US" sz="1350" dirty="0"/>
              <a:t>States are </a:t>
            </a:r>
            <a:endParaRPr lang="en-US" sz="1350" dirty="0" smtClean="0"/>
          </a:p>
          <a:p>
            <a:pPr marL="365760" indent="0" fontAlgn="auto">
              <a:spcBef>
                <a:spcPts val="0"/>
              </a:spcBef>
              <a:spcAft>
                <a:spcPts val="0"/>
              </a:spcAft>
              <a:buFont typeface="Arial" panose="020B0604020202020204" pitchFamily="34" charset="0"/>
              <a:buNone/>
              <a:defRPr/>
            </a:pPr>
            <a:r>
              <a:rPr lang="en-US" sz="1350" dirty="0" smtClean="0"/>
              <a:t>beginning </a:t>
            </a:r>
            <a:r>
              <a:rPr lang="en-US" sz="1350" dirty="0"/>
              <a:t>to lose their younger workers as well</a:t>
            </a:r>
            <a:r>
              <a:rPr lang="en-US" sz="1350" dirty="0" smtClean="0"/>
              <a:t>.</a:t>
            </a:r>
          </a:p>
          <a:p>
            <a:pPr marL="365760" indent="0" fontAlgn="auto">
              <a:spcBef>
                <a:spcPts val="0"/>
              </a:spcBef>
              <a:spcAft>
                <a:spcPts val="0"/>
              </a:spcAft>
              <a:buFont typeface="Arial" panose="020B0604020202020204" pitchFamily="34" charset="0"/>
              <a:buNone/>
              <a:defRPr/>
            </a:pPr>
            <a:r>
              <a:rPr lang="en-US" sz="1150" i="1" dirty="0" smtClean="0"/>
              <a:t>(</a:t>
            </a:r>
            <a:r>
              <a:rPr lang="en-US" sz="1150" i="1" dirty="0"/>
              <a:t>Barrett and Greene, February 2014)</a:t>
            </a:r>
            <a:endParaRPr lang="en-US" sz="1150" b="1" i="1" dirty="0"/>
          </a:p>
          <a:p>
            <a:pPr fontAlgn="auto">
              <a:spcBef>
                <a:spcPts val="900"/>
              </a:spcBef>
              <a:spcAft>
                <a:spcPts val="0"/>
              </a:spcAft>
              <a:defRPr/>
            </a:pPr>
            <a:r>
              <a:rPr lang="en-US" sz="1350" b="1" dirty="0" smtClean="0"/>
              <a:t>Commonwealth  </a:t>
            </a:r>
            <a:r>
              <a:rPr lang="en-US" sz="1350" b="1" dirty="0"/>
              <a:t>turnover rates are expected </a:t>
            </a:r>
            <a:endParaRPr lang="en-US" sz="1350" b="1" dirty="0" smtClean="0"/>
          </a:p>
          <a:p>
            <a:pPr marL="365760" indent="0" fontAlgn="auto">
              <a:spcBef>
                <a:spcPts val="0"/>
              </a:spcBef>
              <a:spcAft>
                <a:spcPts val="0"/>
              </a:spcAft>
              <a:buFont typeface="Arial" panose="020B0604020202020204" pitchFamily="34" charset="0"/>
              <a:buNone/>
              <a:defRPr/>
            </a:pPr>
            <a:r>
              <a:rPr lang="en-US" sz="1350" b="1" dirty="0" smtClean="0"/>
              <a:t>to </a:t>
            </a:r>
            <a:r>
              <a:rPr lang="en-US" sz="1350" b="1" dirty="0"/>
              <a:t>spike northward in the next 2 years, </a:t>
            </a:r>
            <a:r>
              <a:rPr lang="en-US" sz="1350" dirty="0"/>
              <a:t>given </a:t>
            </a:r>
            <a:endParaRPr lang="en-US" sz="1350" dirty="0" smtClean="0"/>
          </a:p>
          <a:p>
            <a:pPr marL="365760" indent="0" fontAlgn="auto">
              <a:spcBef>
                <a:spcPts val="0"/>
              </a:spcBef>
              <a:spcAft>
                <a:spcPts val="0"/>
              </a:spcAft>
              <a:buFont typeface="Arial" panose="020B0604020202020204" pitchFamily="34" charset="0"/>
              <a:buNone/>
              <a:defRPr/>
            </a:pPr>
            <a:r>
              <a:rPr lang="en-US" sz="1350" dirty="0" smtClean="0"/>
              <a:t>that </a:t>
            </a:r>
            <a:r>
              <a:rPr lang="en-US" sz="1350" dirty="0"/>
              <a:t>economic recovery in state government </a:t>
            </a:r>
            <a:endParaRPr lang="en-US" sz="1350" dirty="0" smtClean="0"/>
          </a:p>
          <a:p>
            <a:pPr marL="365760" indent="0" fontAlgn="auto">
              <a:spcBef>
                <a:spcPts val="0"/>
              </a:spcBef>
              <a:spcAft>
                <a:spcPts val="0"/>
              </a:spcAft>
              <a:buFont typeface="Arial" panose="020B0604020202020204" pitchFamily="34" charset="0"/>
              <a:buNone/>
              <a:defRPr/>
            </a:pPr>
            <a:r>
              <a:rPr lang="en-US" sz="1350" dirty="0" smtClean="0"/>
              <a:t>lags </a:t>
            </a:r>
            <a:r>
              <a:rPr lang="en-US" sz="1350" dirty="0"/>
              <a:t>behind overall </a:t>
            </a:r>
            <a:r>
              <a:rPr lang="en-US" sz="1350" dirty="0" smtClean="0"/>
              <a:t>recovery</a:t>
            </a:r>
          </a:p>
          <a:p>
            <a:pPr marL="365760" indent="-285750" fontAlgn="auto">
              <a:spcBef>
                <a:spcPts val="900"/>
              </a:spcBef>
              <a:spcAft>
                <a:spcPts val="0"/>
              </a:spcAft>
              <a:defRPr/>
            </a:pPr>
            <a:r>
              <a:rPr lang="en-US" sz="1350" b="1" dirty="0" smtClean="0"/>
              <a:t>Turnover </a:t>
            </a:r>
            <a:r>
              <a:rPr lang="en-US" sz="1350" b="1" dirty="0"/>
              <a:t>data may understate the problem. </a:t>
            </a:r>
            <a:endParaRPr lang="en-US" sz="1350" b="1" dirty="0" smtClean="0"/>
          </a:p>
          <a:p>
            <a:pPr marL="365760" indent="0" fontAlgn="auto">
              <a:spcBef>
                <a:spcPts val="0"/>
              </a:spcBef>
              <a:spcAft>
                <a:spcPts val="0"/>
              </a:spcAft>
              <a:buFont typeface="Arial" panose="020B0604020202020204" pitchFamily="34" charset="0"/>
              <a:buNone/>
              <a:defRPr/>
            </a:pPr>
            <a:r>
              <a:rPr lang="en-US" sz="1350" dirty="0" smtClean="0"/>
              <a:t>“</a:t>
            </a:r>
            <a:r>
              <a:rPr lang="en-US" sz="1350" dirty="0"/>
              <a:t>Poaching” by departments isn’t reflected in </a:t>
            </a:r>
            <a:endParaRPr lang="en-US" sz="1350" dirty="0" smtClean="0"/>
          </a:p>
          <a:p>
            <a:pPr marL="365760" indent="0" fontAlgn="auto">
              <a:spcBef>
                <a:spcPts val="0"/>
              </a:spcBef>
              <a:spcAft>
                <a:spcPts val="0"/>
              </a:spcAft>
              <a:buFont typeface="Arial" panose="020B0604020202020204" pitchFamily="34" charset="0"/>
              <a:buNone/>
              <a:defRPr/>
            </a:pPr>
            <a:r>
              <a:rPr lang="en-US" sz="1350" dirty="0" smtClean="0"/>
              <a:t>statewide </a:t>
            </a:r>
            <a:r>
              <a:rPr lang="en-US" sz="1350" dirty="0"/>
              <a:t>turnover statistics, but has the same </a:t>
            </a:r>
            <a:endParaRPr lang="en-US" sz="1350" dirty="0" smtClean="0"/>
          </a:p>
          <a:p>
            <a:pPr marL="365760" indent="0" fontAlgn="auto">
              <a:spcBef>
                <a:spcPts val="0"/>
              </a:spcBef>
              <a:spcAft>
                <a:spcPts val="0"/>
              </a:spcAft>
              <a:buFont typeface="Arial" panose="020B0604020202020204" pitchFamily="34" charset="0"/>
              <a:buNone/>
              <a:defRPr/>
            </a:pPr>
            <a:r>
              <a:rPr lang="en-US" sz="1350" dirty="0" smtClean="0"/>
              <a:t>impact.</a:t>
            </a:r>
          </a:p>
          <a:p>
            <a:pPr marL="365760" indent="-285750" fontAlgn="auto">
              <a:spcBef>
                <a:spcPts val="900"/>
              </a:spcBef>
              <a:spcAft>
                <a:spcPts val="0"/>
              </a:spcAft>
              <a:defRPr/>
            </a:pPr>
            <a:r>
              <a:rPr lang="en-US" sz="1350" b="1" dirty="0"/>
              <a:t>We have 8600 employees with between 1 </a:t>
            </a:r>
            <a:r>
              <a:rPr lang="en-US" sz="1350" b="1" dirty="0" smtClean="0"/>
              <a:t>and</a:t>
            </a:r>
          </a:p>
          <a:p>
            <a:pPr marL="365760" indent="0" fontAlgn="auto">
              <a:spcBef>
                <a:spcPts val="0"/>
              </a:spcBef>
              <a:spcAft>
                <a:spcPts val="0"/>
              </a:spcAft>
              <a:buFont typeface="Arial" panose="020B0604020202020204" pitchFamily="34" charset="0"/>
              <a:buNone/>
              <a:defRPr/>
            </a:pPr>
            <a:r>
              <a:rPr lang="en-US" sz="1350" b="1" dirty="0" smtClean="0"/>
              <a:t>5 </a:t>
            </a:r>
            <a:r>
              <a:rPr lang="en-US" sz="1350" b="1" dirty="0"/>
              <a:t>years of service</a:t>
            </a:r>
            <a:r>
              <a:rPr lang="en-US" sz="1350" dirty="0"/>
              <a:t>.  Based on the trend </a:t>
            </a:r>
            <a:r>
              <a:rPr lang="en-US" sz="1350" dirty="0" smtClean="0"/>
              <a:t>towards</a:t>
            </a:r>
          </a:p>
          <a:p>
            <a:pPr marL="365760" indent="0" fontAlgn="auto">
              <a:spcBef>
                <a:spcPts val="0"/>
              </a:spcBef>
              <a:spcAft>
                <a:spcPts val="0"/>
              </a:spcAft>
              <a:buFont typeface="Arial" panose="020B0604020202020204" pitchFamily="34" charset="0"/>
              <a:buNone/>
              <a:defRPr/>
            </a:pPr>
            <a:r>
              <a:rPr lang="en-US" sz="1350" dirty="0" smtClean="0"/>
              <a:t>short </a:t>
            </a:r>
            <a:r>
              <a:rPr lang="en-US" sz="1350" dirty="0"/>
              <a:t>term service, these employees may leave before they become vested in our retirement system.</a:t>
            </a:r>
          </a:p>
          <a:p>
            <a:pPr marL="365760" indent="0" fontAlgn="auto">
              <a:spcBef>
                <a:spcPts val="0"/>
              </a:spcBef>
              <a:spcAft>
                <a:spcPts val="0"/>
              </a:spcAft>
              <a:buFont typeface="Arial" panose="020B0604020202020204" pitchFamily="34" charset="0"/>
              <a:buNone/>
              <a:defRPr/>
            </a:pPr>
            <a:r>
              <a:rPr lang="en-US" sz="1400" dirty="0"/>
              <a:t/>
            </a:r>
            <a:br>
              <a:rPr lang="en-US" sz="1400" dirty="0"/>
            </a:br>
            <a:endParaRPr lang="en-US" sz="1400"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1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1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p:txBody>
      </p:sp>
      <p:graphicFrame>
        <p:nvGraphicFramePr>
          <p:cNvPr id="9" name="Chart 8"/>
          <p:cNvGraphicFramePr>
            <a:graphicFrameLocks/>
          </p:cNvGraphicFramePr>
          <p:nvPr/>
        </p:nvGraphicFramePr>
        <p:xfrm>
          <a:off x="4910400" y="2239200"/>
          <a:ext cx="4020956" cy="2844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Content Placeholder 2"/>
          <p:cNvSpPr txBox="1">
            <a:spLocks/>
          </p:cNvSpPr>
          <p:nvPr/>
        </p:nvSpPr>
        <p:spPr>
          <a:xfrm>
            <a:off x="801688" y="5754688"/>
            <a:ext cx="7540625" cy="790575"/>
          </a:xfrm>
          <a:prstGeom prst="rect">
            <a:avLst/>
          </a:prstGeom>
          <a:solidFill>
            <a:srgbClr val="B9CDE5"/>
          </a:solidFill>
          <a:ln>
            <a:noFill/>
          </a:ln>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en-US" sz="1250" b="1" i="1" dirty="0">
                <a:solidFill>
                  <a:schemeClr val="tx2"/>
                </a:solidFill>
                <a:cs typeface="Arial" panose="020B0604020202020204" pitchFamily="34" charset="0"/>
              </a:rPr>
              <a:t>Turnover isn’t an easy problem to address. </a:t>
            </a:r>
            <a:r>
              <a:rPr lang="en-US" sz="1250" b="1" i="1" dirty="0" smtClean="0">
                <a:solidFill>
                  <a:schemeClr val="tx2"/>
                </a:solidFill>
                <a:cs typeface="Arial" panose="020B0604020202020204" pitchFamily="34" charset="0"/>
              </a:rPr>
              <a:t>But </a:t>
            </a:r>
            <a:r>
              <a:rPr lang="en-US" sz="1250" b="1" i="1" dirty="0">
                <a:solidFill>
                  <a:schemeClr val="tx2"/>
                </a:solidFill>
                <a:cs typeface="Arial" panose="020B0604020202020204" pitchFamily="34" charset="0"/>
              </a:rPr>
              <a:t>ignoring the trend can be perilous. It’s like relaxing in a seaside house even as the weather reports show rising tides</a:t>
            </a:r>
            <a:r>
              <a:rPr lang="en-US" sz="1250" b="1" i="1" dirty="0" smtClean="0">
                <a:solidFill>
                  <a:schemeClr val="tx2"/>
                </a:solidFill>
                <a:cs typeface="Arial" panose="020B0604020202020204" pitchFamily="34" charset="0"/>
              </a:rPr>
              <a:t>. </a:t>
            </a:r>
            <a:endParaRPr lang="en-US" sz="1250" b="1" dirty="0" smtClean="0">
              <a:cs typeface="Arial" panose="020B0604020202020204" pitchFamily="34" charset="0"/>
            </a:endParaRPr>
          </a:p>
          <a:p>
            <a:pPr marL="0" indent="0" algn="r" fontAlgn="auto">
              <a:spcBef>
                <a:spcPts val="600"/>
              </a:spcBef>
              <a:spcAft>
                <a:spcPts val="0"/>
              </a:spcAft>
              <a:buFont typeface="Arial" panose="020B0604020202020204" pitchFamily="34" charset="0"/>
              <a:buNone/>
              <a:defRPr/>
            </a:pPr>
            <a:r>
              <a:rPr lang="en-US" sz="1150" i="1" dirty="0" smtClean="0">
                <a:cs typeface="Arial" panose="020B0604020202020204" pitchFamily="34" charset="0"/>
              </a:rPr>
              <a:t>(Barrett and Greene, 3 Ways to Keep Public Employees from Leaving, February 2014.)</a:t>
            </a:r>
            <a:endParaRPr lang="en-US" sz="1150" b="1" i="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1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a:p>
            <a:pPr marL="0" indent="0" fontAlgn="auto">
              <a:spcAft>
                <a:spcPts val="0"/>
              </a:spcAft>
              <a:buFont typeface="Arial" panose="020B0604020202020204" pitchFamily="34" charset="0"/>
              <a:buNone/>
              <a:defRPr/>
            </a:pPr>
            <a:endParaRPr lang="en-US" sz="1400" b="1"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836613" y="46038"/>
            <a:ext cx="5564187" cy="762000"/>
          </a:xfrm>
        </p:spPr>
        <p:txBody>
          <a:bodyPr/>
          <a:lstStyle/>
          <a:p>
            <a:r>
              <a:rPr lang="en-US" altLang="en-US" sz="2000" smtClean="0"/>
              <a:t>State of the Commonwealth Workforce: Stagnation</a:t>
            </a:r>
          </a:p>
        </p:txBody>
      </p:sp>
      <p:sp>
        <p:nvSpPr>
          <p:cNvPr id="9" name="Content Placeholder 2"/>
          <p:cNvSpPr txBox="1">
            <a:spLocks/>
          </p:cNvSpPr>
          <p:nvPr/>
        </p:nvSpPr>
        <p:spPr>
          <a:xfrm>
            <a:off x="460375" y="920750"/>
            <a:ext cx="8223250" cy="622300"/>
          </a:xfrm>
          <a:prstGeom prst="rect">
            <a:avLst/>
          </a:prstGeom>
          <a:no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r>
              <a:rPr lang="en-US" sz="1250" b="1" i="1" dirty="0"/>
              <a:t>While many will employees will retire or separate from the workforce, others will stay on beyond retirement eligibility.  Employees who make up our veteran /mature populations, may be challenged  to keep up with the changing nature of work.</a:t>
            </a:r>
            <a:endParaRPr lang="en-US" sz="1250" dirty="0"/>
          </a:p>
        </p:txBody>
      </p:sp>
      <p:graphicFrame>
        <p:nvGraphicFramePr>
          <p:cNvPr id="49156" name="Chart 10"/>
          <p:cNvGraphicFramePr>
            <a:graphicFrameLocks/>
          </p:cNvGraphicFramePr>
          <p:nvPr/>
        </p:nvGraphicFramePr>
        <p:xfrm>
          <a:off x="-998538" y="1293813"/>
          <a:ext cx="4597401" cy="3987800"/>
        </p:xfrm>
        <a:graphic>
          <a:graphicData uri="http://schemas.openxmlformats.org/presentationml/2006/ole">
            <mc:AlternateContent xmlns:mc="http://schemas.openxmlformats.org/markup-compatibility/2006">
              <mc:Choice xmlns:v="urn:schemas-microsoft-com:vml" Requires="v">
                <p:oleObj spid="_x0000_s49198" r:id="rId4" imgW="4596782" imgH="3987130" progId="Excel.Chart.8">
                  <p:embed/>
                </p:oleObj>
              </mc:Choice>
              <mc:Fallback>
                <p:oleObj r:id="rId4" imgW="4596782" imgH="3987130" progId="Excel.Chart.8">
                  <p:embed/>
                  <p:pic>
                    <p:nvPicPr>
                      <p:cNvPr id="0" name="Chart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538" y="1293813"/>
                        <a:ext cx="4597401" cy="398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157" name="Chart 7"/>
          <p:cNvGraphicFramePr>
            <a:graphicFrameLocks/>
          </p:cNvGraphicFramePr>
          <p:nvPr/>
        </p:nvGraphicFramePr>
        <p:xfrm>
          <a:off x="3757613" y="3149600"/>
          <a:ext cx="5030787" cy="3759200"/>
        </p:xfrm>
        <a:graphic>
          <a:graphicData uri="http://schemas.openxmlformats.org/presentationml/2006/ole">
            <mc:AlternateContent xmlns:mc="http://schemas.openxmlformats.org/markup-compatibility/2006">
              <mc:Choice xmlns:v="urn:schemas-microsoft-com:vml" Requires="v">
                <p:oleObj spid="_x0000_s49199" r:id="rId6" imgW="5035732" imgH="3755461" progId="Excel.Chart.8">
                  <p:embed/>
                </p:oleObj>
              </mc:Choice>
              <mc:Fallback>
                <p:oleObj r:id="rId6" imgW="5035732" imgH="3755461" progId="Excel.Chart.8">
                  <p:embed/>
                  <p:pic>
                    <p:nvPicPr>
                      <p:cNvPr id="0" name="Chart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7613" y="3149600"/>
                        <a:ext cx="5030787"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Rectangle 2"/>
          <p:cNvSpPr/>
          <p:nvPr/>
        </p:nvSpPr>
        <p:spPr>
          <a:xfrm>
            <a:off x="3336925" y="1666875"/>
            <a:ext cx="5137150" cy="1446213"/>
          </a:xfrm>
          <a:prstGeom prst="rect">
            <a:avLst/>
          </a:prstGeom>
        </p:spPr>
        <p:txBody>
          <a:bodyPr>
            <a:spAutoFit/>
          </a:bodyPr>
          <a:lstStyle/>
          <a:p>
            <a:pPr marL="365760" lvl="1" indent="-171450" fontAlgn="auto">
              <a:spcBef>
                <a:spcPts val="0"/>
              </a:spcBef>
              <a:spcAft>
                <a:spcPts val="0"/>
              </a:spcAft>
              <a:buFont typeface="Arial" panose="020B0604020202020204" pitchFamily="34" charset="0"/>
              <a:buChar char="•"/>
              <a:defRPr/>
            </a:pPr>
            <a:r>
              <a:rPr lang="en-US" sz="1250" dirty="0">
                <a:solidFill>
                  <a:prstClr val="black"/>
                </a:solidFill>
                <a:latin typeface="+mn-lt"/>
                <a:cs typeface="+mn-cs"/>
              </a:rPr>
              <a:t>Our workforce has been getting older over the last 10 years, from an average age of 45 in FY04 to nearly 48 today</a:t>
            </a:r>
          </a:p>
          <a:p>
            <a:pPr marL="365760" lvl="1" indent="-171450" fontAlgn="auto">
              <a:spcBef>
                <a:spcPts val="600"/>
              </a:spcBef>
              <a:spcAft>
                <a:spcPts val="0"/>
              </a:spcAft>
              <a:buFont typeface="Arial" panose="020B0604020202020204" pitchFamily="34" charset="0"/>
              <a:buChar char="•"/>
              <a:defRPr/>
            </a:pPr>
            <a:r>
              <a:rPr lang="en-US" sz="1250" dirty="0">
                <a:solidFill>
                  <a:prstClr val="black"/>
                </a:solidFill>
                <a:latin typeface="+mn-lt"/>
                <a:cs typeface="+mn-cs"/>
              </a:rPr>
              <a:t>We have 1500 employees between the ages of 66 and 91, including nearly 200 over the age of 75</a:t>
            </a:r>
          </a:p>
          <a:p>
            <a:pPr marL="365760" lvl="1" indent="-171450" fontAlgn="auto">
              <a:spcBef>
                <a:spcPts val="600"/>
              </a:spcBef>
              <a:spcAft>
                <a:spcPts val="0"/>
              </a:spcAft>
              <a:buFont typeface="Arial" panose="020B0604020202020204" pitchFamily="34" charset="0"/>
              <a:buChar char="•"/>
              <a:defRPr/>
            </a:pPr>
            <a:r>
              <a:rPr lang="en-US" sz="1250" dirty="0">
                <a:solidFill>
                  <a:prstClr val="black"/>
                </a:solidFill>
                <a:latin typeface="+mn-lt"/>
                <a:cs typeface="+mn-cs"/>
              </a:rPr>
              <a:t>There are 4200 employees who have more than 30 years of service</a:t>
            </a:r>
            <a:endParaRPr lang="en-US" sz="1250" dirty="0">
              <a:solidFill>
                <a:prstClr val="black"/>
              </a:solidFill>
              <a:cs typeface="+mn-cs"/>
            </a:endParaRPr>
          </a:p>
        </p:txBody>
      </p:sp>
      <p:sp>
        <p:nvSpPr>
          <p:cNvPr id="5" name="Rectangle 4"/>
          <p:cNvSpPr/>
          <p:nvPr/>
        </p:nvSpPr>
        <p:spPr>
          <a:xfrm>
            <a:off x="381000" y="4859338"/>
            <a:ext cx="3657600" cy="1808162"/>
          </a:xfrm>
          <a:prstGeom prst="rect">
            <a:avLst/>
          </a:prstGeom>
        </p:spPr>
        <p:txBody>
          <a:bodyPr>
            <a:spAutoFit/>
          </a:bodyPr>
          <a:lstStyle/>
          <a:p>
            <a:pPr marL="171450" indent="-171450" eaLnBrk="0" hangingPunct="0">
              <a:buFont typeface="Arial" panose="020B0604020202020204" pitchFamily="34" charset="0"/>
              <a:buChar char="•"/>
              <a:defRPr/>
            </a:pPr>
            <a:r>
              <a:rPr lang="en-US" sz="1250" dirty="0">
                <a:solidFill>
                  <a:prstClr val="black"/>
                </a:solidFill>
                <a:cs typeface="+mn-cs"/>
              </a:rPr>
              <a:t>Although the average age at which current United States retirees say they stopped working is 61, up from 59 in 2003 and 57 in 1993, a January Gallup poll found that 49% of that generation didn’t expect to retire until age 66 or older.  One respondent in 10 expected never to clock out for good – assuming they had the choice.  </a:t>
            </a:r>
            <a:r>
              <a:rPr lang="en-US" sz="1100" dirty="0">
                <a:solidFill>
                  <a:prstClr val="black"/>
                </a:solidFill>
                <a:cs typeface="+mn-cs"/>
              </a:rPr>
              <a:t>(</a:t>
            </a:r>
            <a:r>
              <a:rPr lang="en-US" sz="1100" i="1" dirty="0">
                <a:solidFill>
                  <a:prstClr val="black"/>
                </a:solidFill>
                <a:cs typeface="+mn-cs"/>
              </a:rPr>
              <a:t>New York Times, January 31, 2014)</a:t>
            </a:r>
            <a:endParaRPr lang="en-US" sz="1150" i="1" dirty="0">
              <a:solidFill>
                <a:prstClr val="black"/>
              </a:solidFill>
              <a:cs typeface="+mn-cs"/>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BodyText"/>
  <p:tag name="DATE" val="10/30/2009 11:41:06 AM"/>
</p:tagLst>
</file>

<file path=ppt/tags/tag2.xml><?xml version="1.0" encoding="utf-8"?>
<p:tagLst xmlns:a="http://schemas.openxmlformats.org/drawingml/2006/main" xmlns:r="http://schemas.openxmlformats.org/officeDocument/2006/relationships" xmlns:p="http://schemas.openxmlformats.org/presentationml/2006/main">
  <p:tag name="STYLE" val="AcnSubjectTitle"/>
  <p:tag name="DATE" val="10/30/2009 11:46:35 AM"/>
</p:tagLst>
</file>

<file path=ppt/tags/tag3.xml><?xml version="1.0" encoding="utf-8"?>
<p:tagLst xmlns:a="http://schemas.openxmlformats.org/drawingml/2006/main" xmlns:r="http://schemas.openxmlformats.org/officeDocument/2006/relationships" xmlns:p="http://schemas.openxmlformats.org/presentationml/2006/main">
  <p:tag name="STYLE" val="AcnFootnote"/>
  <p:tag name="DATE" val="10/30/2009 11:46:35 AM"/>
</p:tagLst>
</file>

<file path=ppt/tags/tag4.xml><?xml version="1.0" encoding="utf-8"?>
<p:tagLst xmlns:a="http://schemas.openxmlformats.org/drawingml/2006/main" xmlns:r="http://schemas.openxmlformats.org/officeDocument/2006/relationships" xmlns:p="http://schemas.openxmlformats.org/presentationml/2006/main">
  <p:tag name="STYLE" val="AcnBodyText"/>
  <p:tag name="DATE" val="10/30/2009 11:41:06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10/30/2009 11:46:35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10/30/2009 11:46:35 AM"/>
</p:tagLst>
</file>

<file path=ppt/theme/theme1.xml><?xml version="1.0" encoding="utf-8"?>
<a:theme xmlns:a="http://schemas.openxmlformats.org/drawingml/2006/main" name="5_HR Mod Theme 2">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1_Blue Presentation Template - MA HHS - small logos">
      <a:majorFont>
        <a:latin typeface="Arial"/>
        <a:ea typeface=""/>
        <a:cs typeface=""/>
      </a:majorFont>
      <a:minorFont>
        <a:latin typeface="Arial"/>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tdpowerpointtemplate">
  <a:themeElements>
    <a:clrScheme name="itd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itdpowerpointtemplat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td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tdpowerpoin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td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tdpowerpoin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tdpowerpoin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tdpowerpoin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tdpowerpoin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tdpowerpoin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tdpowerpoin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tdpowerpoin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tdpowerpoin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tdpowerpoin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HR Mod Theme 2">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1_Blue Presentation Template - MA HHS - small logos">
      <a:majorFont>
        <a:latin typeface="Arial"/>
        <a:ea typeface=""/>
        <a:cs typeface=""/>
      </a:majorFont>
      <a:minorFont>
        <a:latin typeface="Arial"/>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1_Blue Presentation Template - MA HHS - small logos">
    <a:majorFont>
      <a:latin typeface="Arial"/>
      <a:ea typeface=""/>
      <a:cs typeface=""/>
    </a:majorFont>
    <a:minorFont>
      <a:latin typeface="Arial"/>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1_Blue Presentation Template - MA HHS - small logos">
    <a:majorFont>
      <a:latin typeface="Arial"/>
      <a:ea typeface=""/>
      <a:cs typeface=""/>
    </a:majorFont>
    <a:minorFont>
      <a:latin typeface="Arial"/>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32357</TotalTime>
  <Words>1983</Words>
  <Application>Microsoft Office PowerPoint</Application>
  <PresentationFormat>On-screen Show (4:3)</PresentationFormat>
  <Paragraphs>486</Paragraphs>
  <Slides>19</Slides>
  <Notes>19</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19</vt:i4>
      </vt:variant>
    </vt:vector>
  </HeadingPairs>
  <TitlesOfParts>
    <vt:vector size="23" baseType="lpstr">
      <vt:lpstr>5_HR Mod Theme 2</vt:lpstr>
      <vt:lpstr>itdpowerpointtemplate</vt:lpstr>
      <vt:lpstr>6_HR Mod Theme 2</vt:lpstr>
      <vt:lpstr>Microsoft Excel Chart</vt:lpstr>
      <vt:lpstr>PowerPoint Presentation</vt:lpstr>
      <vt:lpstr>Agenda</vt:lpstr>
      <vt:lpstr>State of the Nation’s Workforce</vt:lpstr>
      <vt:lpstr>The Commonwealth’s Challenge </vt:lpstr>
      <vt:lpstr>The Changing Face of Tomorrow’s Workforce</vt:lpstr>
      <vt:lpstr>The Nature of Work is Changing</vt:lpstr>
      <vt:lpstr>State of the Executive Department Workforce:  Retirement</vt:lpstr>
      <vt:lpstr>State of the Executive Department Workforce: Turnover</vt:lpstr>
      <vt:lpstr>State of the Commonwealth Workforce: Stagnation</vt:lpstr>
      <vt:lpstr>National Trends for the IT Workforce</vt:lpstr>
      <vt:lpstr>Commonwealth IT Resources:   A Reality Check</vt:lpstr>
      <vt:lpstr>What Keeps HR Professionals Up at Night</vt:lpstr>
      <vt:lpstr>What Keeps HR Professionals Up at Night</vt:lpstr>
      <vt:lpstr>Workforce Planning: The First Step in Addressing the Challenge</vt:lpstr>
      <vt:lpstr>Commonwealth Workforce Planning: Overview of 2014 Activities</vt:lpstr>
      <vt:lpstr>Workforce Planning: The Pilot</vt:lpstr>
      <vt:lpstr>Workforce Planning Pilot: Agency Teams</vt:lpstr>
      <vt:lpstr>Workforce Planning Initiative:   2014 Work Streams and Responsibilities</vt:lpstr>
      <vt:lpstr>PowerPoint Presentation</vt:lpstr>
    </vt:vector>
  </TitlesOfParts>
  <Company>Accenture</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2012-02-20T19:45:32Z</dcterms:created>
  <dc:creator>m.haynes</dc:creator>
  <lastModifiedBy>Park, Sungjun (HRD)</lastModifiedBy>
  <lastPrinted>2014-02-12T12:56:19Z</lastPrinted>
  <dcterms:modified xsi:type="dcterms:W3CDTF">2014-02-27T19:16:12Z</dcterms:modified>
  <revision>1078</revision>
  <dc:title>Workforce Planning Initiative Pilot Launch - Joint Meeting of HR Advisory Council and Pilot Agency Chiefs of Staff, HR, and Business Leads</dc:title>
</coreProperties>
</file>