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7" r:id="rId1"/>
    <p:sldMasterId id="2147483728" r:id="rId2"/>
    <p:sldMasterId id="2147483648" r:id="rId3"/>
    <p:sldMasterId id="2147483678" r:id="rId4"/>
    <p:sldMasterId id="2147483679" r:id="rId5"/>
    <p:sldMasterId id="2147483740" r:id="rId6"/>
    <p:sldMasterId id="2147483755" r:id="rId7"/>
    <p:sldMasterId id="2147483767" r:id="rId8"/>
    <p:sldMasterId id="2147483783" r:id="rId9"/>
    <p:sldMasterId id="2147483799" r:id="rId10"/>
    <p:sldMasterId id="2147483815" r:id="rId11"/>
    <p:sldMasterId id="2147483830" r:id="rId12"/>
    <p:sldMasterId id="2147483842" r:id="rId13"/>
    <p:sldMasterId id="2147483858" r:id="rId14"/>
    <p:sldMasterId id="2147483874" r:id="rId15"/>
  </p:sldMasterIdLst>
  <p:notesMasterIdLst>
    <p:notesMasterId r:id="rId58"/>
  </p:notesMasterIdLst>
  <p:handoutMasterIdLst>
    <p:handoutMasterId r:id="rId59"/>
  </p:handoutMasterIdLst>
  <p:sldIdLst>
    <p:sldId id="753" r:id="rId16"/>
    <p:sldId id="856" r:id="rId17"/>
    <p:sldId id="857" r:id="rId18"/>
    <p:sldId id="896" r:id="rId19"/>
    <p:sldId id="858" r:id="rId20"/>
    <p:sldId id="859" r:id="rId21"/>
    <p:sldId id="860" r:id="rId22"/>
    <p:sldId id="861" r:id="rId23"/>
    <p:sldId id="862" r:id="rId24"/>
    <p:sldId id="863" r:id="rId25"/>
    <p:sldId id="864" r:id="rId26"/>
    <p:sldId id="865" r:id="rId27"/>
    <p:sldId id="866" r:id="rId28"/>
    <p:sldId id="867" r:id="rId29"/>
    <p:sldId id="868" r:id="rId30"/>
    <p:sldId id="869" r:id="rId31"/>
    <p:sldId id="870" r:id="rId32"/>
    <p:sldId id="871" r:id="rId33"/>
    <p:sldId id="872" r:id="rId34"/>
    <p:sldId id="873" r:id="rId35"/>
    <p:sldId id="874" r:id="rId36"/>
    <p:sldId id="875" r:id="rId37"/>
    <p:sldId id="876" r:id="rId38"/>
    <p:sldId id="877" r:id="rId39"/>
    <p:sldId id="878" r:id="rId40"/>
    <p:sldId id="879" r:id="rId41"/>
    <p:sldId id="880" r:id="rId42"/>
    <p:sldId id="881" r:id="rId43"/>
    <p:sldId id="882" r:id="rId44"/>
    <p:sldId id="883" r:id="rId45"/>
    <p:sldId id="884" r:id="rId46"/>
    <p:sldId id="885" r:id="rId47"/>
    <p:sldId id="886" r:id="rId48"/>
    <p:sldId id="887" r:id="rId49"/>
    <p:sldId id="888" r:id="rId50"/>
    <p:sldId id="889" r:id="rId51"/>
    <p:sldId id="890" r:id="rId52"/>
    <p:sldId id="891" r:id="rId53"/>
    <p:sldId id="892" r:id="rId54"/>
    <p:sldId id="893" r:id="rId55"/>
    <p:sldId id="894" r:id="rId56"/>
    <p:sldId id="895" r:id="rId57"/>
  </p:sldIdLst>
  <p:sldSz cx="10058400" cy="7772400"/>
  <p:notesSz cx="7010400" cy="9296400"/>
  <p:defaultTextStyle>
    <a:defPPr>
      <a:defRPr lang="en-US"/>
    </a:defPPr>
    <a:lvl1pPr algn="l" rtl="0" fontAlgn="base">
      <a:spcBef>
        <a:spcPct val="0"/>
      </a:spcBef>
      <a:spcAft>
        <a:spcPct val="0"/>
      </a:spcAft>
      <a:defRPr sz="2500" b="1" kern="1200">
        <a:solidFill>
          <a:srgbClr val="DDDDDD"/>
        </a:solidFill>
        <a:latin typeface="Arial" charset="0"/>
        <a:ea typeface="ＭＳ Ｐゴシック" pitchFamily="34" charset="-128"/>
        <a:cs typeface="+mn-cs"/>
      </a:defRPr>
    </a:lvl1pPr>
    <a:lvl2pPr marL="455613" indent="1588" algn="l" rtl="0" fontAlgn="base">
      <a:spcBef>
        <a:spcPct val="0"/>
      </a:spcBef>
      <a:spcAft>
        <a:spcPct val="0"/>
      </a:spcAft>
      <a:defRPr sz="2500" b="1" kern="1200">
        <a:solidFill>
          <a:srgbClr val="DDDDDD"/>
        </a:solidFill>
        <a:latin typeface="Arial" charset="0"/>
        <a:ea typeface="ＭＳ Ｐゴシック" pitchFamily="34" charset="-128"/>
        <a:cs typeface="+mn-cs"/>
      </a:defRPr>
    </a:lvl2pPr>
    <a:lvl3pPr marL="912813" indent="1588" algn="l" rtl="0" fontAlgn="base">
      <a:spcBef>
        <a:spcPct val="0"/>
      </a:spcBef>
      <a:spcAft>
        <a:spcPct val="0"/>
      </a:spcAft>
      <a:defRPr sz="2500" b="1" kern="1200">
        <a:solidFill>
          <a:srgbClr val="DDDDDD"/>
        </a:solidFill>
        <a:latin typeface="Arial" charset="0"/>
        <a:ea typeface="ＭＳ Ｐゴシック" pitchFamily="34" charset="-128"/>
        <a:cs typeface="+mn-cs"/>
      </a:defRPr>
    </a:lvl3pPr>
    <a:lvl4pPr marL="1370013" indent="1588" algn="l" rtl="0" fontAlgn="base">
      <a:spcBef>
        <a:spcPct val="0"/>
      </a:spcBef>
      <a:spcAft>
        <a:spcPct val="0"/>
      </a:spcAft>
      <a:defRPr sz="2500" b="1" kern="1200">
        <a:solidFill>
          <a:srgbClr val="DDDDDD"/>
        </a:solidFill>
        <a:latin typeface="Arial" charset="0"/>
        <a:ea typeface="ＭＳ Ｐゴシック" pitchFamily="34" charset="-128"/>
        <a:cs typeface="+mn-cs"/>
      </a:defRPr>
    </a:lvl4pPr>
    <a:lvl5pPr marL="1827213" indent="1588" algn="l" rtl="0" fontAlgn="base">
      <a:spcBef>
        <a:spcPct val="0"/>
      </a:spcBef>
      <a:spcAft>
        <a:spcPct val="0"/>
      </a:spcAft>
      <a:defRPr sz="2500" b="1" kern="1200">
        <a:solidFill>
          <a:srgbClr val="DDDDDD"/>
        </a:solidFill>
        <a:latin typeface="Arial" charset="0"/>
        <a:ea typeface="ＭＳ Ｐゴシック" pitchFamily="34" charset="-128"/>
        <a:cs typeface="+mn-cs"/>
      </a:defRPr>
    </a:lvl5pPr>
    <a:lvl6pPr marL="2286000" algn="l" defTabSz="914400" rtl="0" eaLnBrk="1" latinLnBrk="0" hangingPunct="1">
      <a:defRPr sz="2500" b="1" kern="1200">
        <a:solidFill>
          <a:srgbClr val="DDDDDD"/>
        </a:solidFill>
        <a:latin typeface="Arial" charset="0"/>
        <a:ea typeface="ＭＳ Ｐゴシック" pitchFamily="34" charset="-128"/>
        <a:cs typeface="+mn-cs"/>
      </a:defRPr>
    </a:lvl6pPr>
    <a:lvl7pPr marL="2743200" algn="l" defTabSz="914400" rtl="0" eaLnBrk="1" latinLnBrk="0" hangingPunct="1">
      <a:defRPr sz="2500" b="1" kern="1200">
        <a:solidFill>
          <a:srgbClr val="DDDDDD"/>
        </a:solidFill>
        <a:latin typeface="Arial" charset="0"/>
        <a:ea typeface="ＭＳ Ｐゴシック" pitchFamily="34" charset="-128"/>
        <a:cs typeface="+mn-cs"/>
      </a:defRPr>
    </a:lvl7pPr>
    <a:lvl8pPr marL="3200400" algn="l" defTabSz="914400" rtl="0" eaLnBrk="1" latinLnBrk="0" hangingPunct="1">
      <a:defRPr sz="2500" b="1" kern="1200">
        <a:solidFill>
          <a:srgbClr val="DDDDDD"/>
        </a:solidFill>
        <a:latin typeface="Arial" charset="0"/>
        <a:ea typeface="ＭＳ Ｐゴシック" pitchFamily="34" charset="-128"/>
        <a:cs typeface="+mn-cs"/>
      </a:defRPr>
    </a:lvl8pPr>
    <a:lvl9pPr marL="3657600" algn="l" defTabSz="914400" rtl="0" eaLnBrk="1" latinLnBrk="0" hangingPunct="1">
      <a:defRPr sz="2500" b="1" kern="1200">
        <a:solidFill>
          <a:srgbClr val="DDDDDD"/>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7" clrIdx="0"/>
  <p:cmAuthor id="1" name="sysadmin" initials="s" lastIdx="9" clrIdx="1"/>
  <p:cmAuthor id="2" name="CKE" initials="CK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3333CC"/>
    <a:srgbClr val="0066CC"/>
    <a:srgbClr val="003399"/>
    <a:srgbClr val="0033CC"/>
    <a:srgbClr val="6600FF"/>
    <a:srgbClr val="FF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97335" autoAdjust="0"/>
  </p:normalViewPr>
  <p:slideViewPr>
    <p:cSldViewPr snapToGrid="0">
      <p:cViewPr varScale="1">
        <p:scale>
          <a:sx n="100" d="100"/>
          <a:sy n="100" d="100"/>
        </p:scale>
        <p:origin x="-1998" y="-108"/>
      </p:cViewPr>
      <p:guideLst>
        <p:guide orient="horz" pos="879"/>
        <p:guide pos="3176"/>
      </p:guideLst>
    </p:cSldViewPr>
  </p:slideViewPr>
  <p:notesTextViewPr>
    <p:cViewPr>
      <p:scale>
        <a:sx n="150" d="100"/>
        <a:sy n="150" d="100"/>
      </p:scale>
      <p:origin x="0" y="0"/>
    </p:cViewPr>
  </p:notesTextViewPr>
  <p:sorterViewPr>
    <p:cViewPr>
      <p:scale>
        <a:sx n="100" d="100"/>
        <a:sy n="100" d="100"/>
      </p:scale>
      <p:origin x="0" y="1056"/>
    </p:cViewPr>
  </p:sorterViewPr>
  <p:notesViewPr>
    <p:cSldViewPr snapToGrid="0">
      <p:cViewPr varScale="1">
        <p:scale>
          <a:sx n="86" d="100"/>
          <a:sy n="86" d="100"/>
        </p:scale>
        <p:origin x="-3804" y="-72"/>
      </p:cViewPr>
      <p:guideLst>
        <p:guide orient="horz" pos="2928"/>
        <p:guide pos="2208"/>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slideMaster" Target="slideMasters/slideMaster12.xml"/>
  <Relationship Id="rId13" Type="http://schemas.openxmlformats.org/officeDocument/2006/relationships/slideMaster" Target="slideMasters/slideMaster13.xml"/>
  <Relationship Id="rId14" Type="http://schemas.openxmlformats.org/officeDocument/2006/relationships/slideMaster" Target="slideMasters/slideMaster14.xml"/>
  <Relationship Id="rId15" Type="http://schemas.openxmlformats.org/officeDocument/2006/relationships/slideMaster" Target="slideMasters/slideMaster15.xml"/>
  <Relationship Id="rId16" Type="http://schemas.openxmlformats.org/officeDocument/2006/relationships/slide" Target="slides/slide1.xml"/>
  <Relationship Id="rId17" Type="http://schemas.openxmlformats.org/officeDocument/2006/relationships/slide" Target="slides/slide2.xml"/>
  <Relationship Id="rId18" Type="http://schemas.openxmlformats.org/officeDocument/2006/relationships/slide" Target="slides/slide3.xml"/>
  <Relationship Id="rId19" Type="http://schemas.openxmlformats.org/officeDocument/2006/relationships/slide" Target="slides/slide4.xml"/>
  <Relationship Id="rId2" Type="http://schemas.openxmlformats.org/officeDocument/2006/relationships/slideMaster" Target="slideMasters/slideMaster2.xml"/>
  <Relationship Id="rId20" Type="http://schemas.openxmlformats.org/officeDocument/2006/relationships/slide" Target="slides/slide5.xml"/>
  <Relationship Id="rId21" Type="http://schemas.openxmlformats.org/officeDocument/2006/relationships/slide" Target="slides/slide6.xml"/>
  <Relationship Id="rId22" Type="http://schemas.openxmlformats.org/officeDocument/2006/relationships/slide" Target="slides/slide7.xml"/>
  <Relationship Id="rId23" Type="http://schemas.openxmlformats.org/officeDocument/2006/relationships/slide" Target="slides/slide8.xml"/>
  <Relationship Id="rId24" Type="http://schemas.openxmlformats.org/officeDocument/2006/relationships/slide" Target="slides/slide9.xml"/>
  <Relationship Id="rId25" Type="http://schemas.openxmlformats.org/officeDocument/2006/relationships/slide" Target="slides/slide10.xml"/>
  <Relationship Id="rId26" Type="http://schemas.openxmlformats.org/officeDocument/2006/relationships/slide" Target="slides/slide11.xml"/>
  <Relationship Id="rId27" Type="http://schemas.openxmlformats.org/officeDocument/2006/relationships/slide" Target="slides/slide12.xml"/>
  <Relationship Id="rId28" Type="http://schemas.openxmlformats.org/officeDocument/2006/relationships/slide" Target="slides/slide13.xml"/>
  <Relationship Id="rId29" Type="http://schemas.openxmlformats.org/officeDocument/2006/relationships/slide" Target="slides/slide14.xml"/>
  <Relationship Id="rId3" Type="http://schemas.openxmlformats.org/officeDocument/2006/relationships/slideMaster" Target="slideMasters/slideMaster3.xml"/>
  <Relationship Id="rId30" Type="http://schemas.openxmlformats.org/officeDocument/2006/relationships/slide" Target="slides/slide15.xml"/>
  <Relationship Id="rId31" Type="http://schemas.openxmlformats.org/officeDocument/2006/relationships/slide" Target="slides/slide16.xml"/>
  <Relationship Id="rId32" Type="http://schemas.openxmlformats.org/officeDocument/2006/relationships/slide" Target="slides/slide17.xml"/>
  <Relationship Id="rId33" Type="http://schemas.openxmlformats.org/officeDocument/2006/relationships/slide" Target="slides/slide18.xml"/>
  <Relationship Id="rId34" Type="http://schemas.openxmlformats.org/officeDocument/2006/relationships/slide" Target="slides/slide19.xml"/>
  <Relationship Id="rId35" Type="http://schemas.openxmlformats.org/officeDocument/2006/relationships/slide" Target="slides/slide20.xml"/>
  <Relationship Id="rId36" Type="http://schemas.openxmlformats.org/officeDocument/2006/relationships/slide" Target="slides/slide21.xml"/>
  <Relationship Id="rId37" Type="http://schemas.openxmlformats.org/officeDocument/2006/relationships/slide" Target="slides/slide22.xml"/>
  <Relationship Id="rId38" Type="http://schemas.openxmlformats.org/officeDocument/2006/relationships/slide" Target="slides/slide23.xml"/>
  <Relationship Id="rId39" Type="http://schemas.openxmlformats.org/officeDocument/2006/relationships/slide" Target="slides/slide24.xml"/>
  <Relationship Id="rId4" Type="http://schemas.openxmlformats.org/officeDocument/2006/relationships/slideMaster" Target="slideMasters/slideMaster4.xml"/>
  <Relationship Id="rId40" Type="http://schemas.openxmlformats.org/officeDocument/2006/relationships/slide" Target="slides/slide25.xml"/>
  <Relationship Id="rId41" Type="http://schemas.openxmlformats.org/officeDocument/2006/relationships/slide" Target="slides/slide26.xml"/>
  <Relationship Id="rId42" Type="http://schemas.openxmlformats.org/officeDocument/2006/relationships/slide" Target="slides/slide27.xml"/>
  <Relationship Id="rId43" Type="http://schemas.openxmlformats.org/officeDocument/2006/relationships/slide" Target="slides/slide28.xml"/>
  <Relationship Id="rId44" Type="http://schemas.openxmlformats.org/officeDocument/2006/relationships/slide" Target="slides/slide29.xml"/>
  <Relationship Id="rId45" Type="http://schemas.openxmlformats.org/officeDocument/2006/relationships/slide" Target="slides/slide30.xml"/>
  <Relationship Id="rId46" Type="http://schemas.openxmlformats.org/officeDocument/2006/relationships/slide" Target="slides/slide31.xml"/>
  <Relationship Id="rId47" Type="http://schemas.openxmlformats.org/officeDocument/2006/relationships/slide" Target="slides/slide32.xml"/>
  <Relationship Id="rId48" Type="http://schemas.openxmlformats.org/officeDocument/2006/relationships/slide" Target="slides/slide33.xml"/>
  <Relationship Id="rId49" Type="http://schemas.openxmlformats.org/officeDocument/2006/relationships/slide" Target="slides/slide34.xml"/>
  <Relationship Id="rId5" Type="http://schemas.openxmlformats.org/officeDocument/2006/relationships/slideMaster" Target="slideMasters/slideMaster5.xml"/>
  <Relationship Id="rId50" Type="http://schemas.openxmlformats.org/officeDocument/2006/relationships/slide" Target="slides/slide35.xml"/>
  <Relationship Id="rId51" Type="http://schemas.openxmlformats.org/officeDocument/2006/relationships/slide" Target="slides/slide36.xml"/>
  <Relationship Id="rId52" Type="http://schemas.openxmlformats.org/officeDocument/2006/relationships/slide" Target="slides/slide37.xml"/>
  <Relationship Id="rId53" Type="http://schemas.openxmlformats.org/officeDocument/2006/relationships/slide" Target="slides/slide38.xml"/>
  <Relationship Id="rId54" Type="http://schemas.openxmlformats.org/officeDocument/2006/relationships/slide" Target="slides/slide39.xml"/>
  <Relationship Id="rId55" Type="http://schemas.openxmlformats.org/officeDocument/2006/relationships/slide" Target="slides/slide40.xml"/>
  <Relationship Id="rId56" Type="http://schemas.openxmlformats.org/officeDocument/2006/relationships/slide" Target="slides/slide41.xml"/>
  <Relationship Id="rId57" Type="http://schemas.openxmlformats.org/officeDocument/2006/relationships/slide" Target="slides/slide42.xml"/>
  <Relationship Id="rId58" Type="http://schemas.openxmlformats.org/officeDocument/2006/relationships/notesMaster" Target="notesMasters/notesMaster1.xml"/>
  <Relationship Id="rId59" Type="http://schemas.openxmlformats.org/officeDocument/2006/relationships/handoutMaster" Target="handoutMasters/handoutMaster1.xml"/>
  <Relationship Id="rId6" Type="http://schemas.openxmlformats.org/officeDocument/2006/relationships/slideMaster" Target="slideMasters/slideMaster6.xml"/>
  <Relationship Id="rId60" Type="http://schemas.openxmlformats.org/officeDocument/2006/relationships/commentAuthors" Target="commentAuthors.xml"/>
  <Relationship Id="rId61" Type="http://schemas.openxmlformats.org/officeDocument/2006/relationships/presProps" Target="presProps.xml"/>
  <Relationship Id="rId62" Type="http://schemas.openxmlformats.org/officeDocument/2006/relationships/viewProps" Target="viewProps.xml"/>
  <Relationship Id="rId63" Type="http://schemas.openxmlformats.org/officeDocument/2006/relationships/theme" Target="theme/theme1.xml"/>
  <Relationship Id="rId64" Type="http://schemas.openxmlformats.org/officeDocument/2006/relationships/tableStyles" Target="tableStyles.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drawings/_rels/vmlDrawing1.vml.rels><?xml version="1.0" encoding="UTF-8"?>

<Relationships xmlns="http://schemas.openxmlformats.org/package/2006/relationships">
  <Relationship Id="rId1" Type="http://schemas.openxmlformats.org/officeDocument/2006/relationships/image" Target="../media/image7.emf"/>
</Relationships>

</file>

<file path=ppt/drawings/_rels/vmlDrawing10.vml.rels><?xml version="1.0" encoding="UTF-8"?>

<Relationships xmlns="http://schemas.openxmlformats.org/package/2006/relationships">
  <Relationship Id="rId1" Type="http://schemas.openxmlformats.org/officeDocument/2006/relationships/image" Target="../media/image17.emf"/>
</Relationships>

</file>

<file path=ppt/drawings/_rels/vmlDrawing11.vml.rels><?xml version="1.0" encoding="UTF-8"?>

<Relationships xmlns="http://schemas.openxmlformats.org/package/2006/relationships">
  <Relationship Id="rId1" Type="http://schemas.openxmlformats.org/officeDocument/2006/relationships/image" Target="../media/image22.emf"/>
</Relationships>

</file>

<file path=ppt/drawings/_rels/vmlDrawing12.vml.rels><?xml version="1.0" encoding="UTF-8"?>

<Relationships xmlns="http://schemas.openxmlformats.org/package/2006/relationships">
  <Relationship Id="rId1" Type="http://schemas.openxmlformats.org/officeDocument/2006/relationships/image" Target="../media/image23.emf"/>
</Relationships>

</file>

<file path=ppt/drawings/_rels/vmlDrawing13.vml.rels><?xml version="1.0" encoding="UTF-8"?>

<Relationships xmlns="http://schemas.openxmlformats.org/package/2006/relationships">
  <Relationship Id="rId1" Type="http://schemas.openxmlformats.org/officeDocument/2006/relationships/image" Target="../media/image24.emf"/>
</Relationships>

</file>

<file path=ppt/drawings/_rels/vmlDrawing14.vml.rels><?xml version="1.0" encoding="UTF-8"?>

<Relationships xmlns="http://schemas.openxmlformats.org/package/2006/relationships">
  <Relationship Id="rId1" Type="http://schemas.openxmlformats.org/officeDocument/2006/relationships/image" Target="../media/image25.emf"/>
</Relationships>

</file>

<file path=ppt/drawings/_rels/vmlDrawing2.vml.rels><?xml version="1.0" encoding="UTF-8"?>

<Relationships xmlns="http://schemas.openxmlformats.org/package/2006/relationships">
  <Relationship Id="rId1" Type="http://schemas.openxmlformats.org/officeDocument/2006/relationships/image" Target="../media/image8.png"/>
</Relationships>

</file>

<file path=ppt/drawings/_rels/vmlDrawing3.vml.rels><?xml version="1.0" encoding="UTF-8"?>

<Relationships xmlns="http://schemas.openxmlformats.org/package/2006/relationships">
  <Relationship Id="rId1" Type="http://schemas.openxmlformats.org/officeDocument/2006/relationships/image" Target="../media/image10.emf"/>
</Relationships>

</file>

<file path=ppt/drawings/_rels/vmlDrawing4.vml.rels><?xml version="1.0" encoding="UTF-8"?>

<Relationships xmlns="http://schemas.openxmlformats.org/package/2006/relationships">
  <Relationship Id="rId1" Type="http://schemas.openxmlformats.org/officeDocument/2006/relationships/image" Target="../media/image11.emf"/>
</Relationships>

</file>

<file path=ppt/drawings/_rels/vmlDrawing5.vml.rels><?xml version="1.0" encoding="UTF-8"?>

<Relationships xmlns="http://schemas.openxmlformats.org/package/2006/relationships">
  <Relationship Id="rId1" Type="http://schemas.openxmlformats.org/officeDocument/2006/relationships/image" Target="../media/image12.emf"/>
</Relationships>

</file>

<file path=ppt/drawings/_rels/vmlDrawing6.vml.rels><?xml version="1.0" encoding="UTF-8"?>

<Relationships xmlns="http://schemas.openxmlformats.org/package/2006/relationships">
  <Relationship Id="rId1" Type="http://schemas.openxmlformats.org/officeDocument/2006/relationships/image" Target="../media/image13.emf"/>
</Relationships>

</file>

<file path=ppt/drawings/_rels/vmlDrawing7.vml.rels><?xml version="1.0" encoding="UTF-8"?>

<Relationships xmlns="http://schemas.openxmlformats.org/package/2006/relationships">
  <Relationship Id="rId1" Type="http://schemas.openxmlformats.org/officeDocument/2006/relationships/image" Target="../media/image14.emf"/>
</Relationships>

</file>

<file path=ppt/drawings/_rels/vmlDrawing8.vml.rels><?xml version="1.0" encoding="UTF-8"?>

<Relationships xmlns="http://schemas.openxmlformats.org/package/2006/relationships">
  <Relationship Id="rId1" Type="http://schemas.openxmlformats.org/officeDocument/2006/relationships/image" Target="../media/image15.emf"/>
</Relationships>

</file>

<file path=ppt/drawings/_rels/vmlDrawing9.vml.rels><?xml version="1.0" encoding="UTF-8"?>

<Relationships xmlns="http://schemas.openxmlformats.org/package/2006/relationships">
  <Relationship Id="rId1" Type="http://schemas.openxmlformats.org/officeDocument/2006/relationships/image" Target="../media/image16.emf"/>
</Relationships>

</file>

<file path=ppt/handoutMasters/_rels/handoutMaster1.xml.rels><?xml version="1.0" encoding="UTF-8"?>

<Relationships xmlns="http://schemas.openxmlformats.org/package/2006/relationships">
  <Relationship Id="rId1" Type="http://schemas.openxmlformats.org/officeDocument/2006/relationships/theme" Target="../theme/theme1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116" tIns="46056" rIns="92116" bIns="46056" numCol="1" anchor="t" anchorCtr="0" compatLnSpc="1">
            <a:prstTxWarp prst="textNoShape">
              <a:avLst/>
            </a:prstTxWarp>
          </a:bodyPr>
          <a:lstStyle>
            <a:lvl1pPr algn="l" defTabSz="920750">
              <a:spcBef>
                <a:spcPct val="0"/>
              </a:spcBef>
              <a:defRPr sz="1200" b="0">
                <a:solidFill>
                  <a:schemeClr val="tx1"/>
                </a:solidFill>
                <a:latin typeface="Arial" charset="0"/>
                <a:ea typeface="+mn-ea"/>
              </a:defRPr>
            </a:lvl1pPr>
          </a:lstStyle>
          <a:p>
            <a:pPr>
              <a:defRPr/>
            </a:pPr>
            <a:endParaRPr lang="en-US"/>
          </a:p>
        </p:txBody>
      </p:sp>
      <p:sp>
        <p:nvSpPr>
          <p:cNvPr id="1218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2116" tIns="46056" rIns="92116" bIns="46056" numCol="1" anchor="t" anchorCtr="0" compatLnSpc="1">
            <a:prstTxWarp prst="textNoShape">
              <a:avLst/>
            </a:prstTxWarp>
          </a:bodyPr>
          <a:lstStyle>
            <a:lvl1pPr algn="r" defTabSz="920750">
              <a:spcBef>
                <a:spcPct val="0"/>
              </a:spcBef>
              <a:defRPr sz="1200" b="0">
                <a:solidFill>
                  <a:schemeClr val="tx1"/>
                </a:solidFill>
                <a:latin typeface="Arial" charset="0"/>
                <a:ea typeface="+mn-ea"/>
              </a:defRPr>
            </a:lvl1pPr>
          </a:lstStyle>
          <a:p>
            <a:pPr>
              <a:defRPr/>
            </a:pPr>
            <a:endParaRPr lang="en-US"/>
          </a:p>
        </p:txBody>
      </p:sp>
      <p:sp>
        <p:nvSpPr>
          <p:cNvPr id="1218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2116" tIns="46056" rIns="92116" bIns="46056" numCol="1" anchor="b" anchorCtr="0" compatLnSpc="1">
            <a:prstTxWarp prst="textNoShape">
              <a:avLst/>
            </a:prstTxWarp>
          </a:bodyPr>
          <a:lstStyle>
            <a:lvl1pPr algn="l" defTabSz="920750">
              <a:spcBef>
                <a:spcPct val="0"/>
              </a:spcBef>
              <a:defRPr sz="1200" b="0">
                <a:solidFill>
                  <a:schemeClr val="tx1"/>
                </a:solidFill>
                <a:latin typeface="Arial" charset="0"/>
                <a:ea typeface="+mn-ea"/>
              </a:defRPr>
            </a:lvl1pPr>
          </a:lstStyle>
          <a:p>
            <a:pPr>
              <a:defRPr/>
            </a:pPr>
            <a:endParaRPr lang="en-US"/>
          </a:p>
        </p:txBody>
      </p:sp>
      <p:sp>
        <p:nvSpPr>
          <p:cNvPr id="1218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2116" tIns="46056" rIns="92116" bIns="46056" numCol="1" anchor="b" anchorCtr="0" compatLnSpc="1">
            <a:prstTxWarp prst="textNoShape">
              <a:avLst/>
            </a:prstTxWarp>
          </a:bodyPr>
          <a:lstStyle>
            <a:lvl1pPr algn="r" defTabSz="920750">
              <a:defRPr sz="1200" b="0" smtClean="0">
                <a:solidFill>
                  <a:schemeClr val="tx1"/>
                </a:solidFill>
                <a:latin typeface="Arial" pitchFamily="34" charset="0"/>
              </a:defRPr>
            </a:lvl1pPr>
          </a:lstStyle>
          <a:p>
            <a:pPr>
              <a:defRPr/>
            </a:pPr>
            <a:fld id="{4BAE5E3F-CD00-4524-B265-3250C16E6877}" type="slidenum">
              <a:rPr lang="en-US"/>
              <a:pPr>
                <a:defRPr/>
              </a:pPr>
              <a:t>‹#›</a:t>
            </a:fld>
            <a:endParaRPr lang="en-US"/>
          </a:p>
        </p:txBody>
      </p:sp>
    </p:spTree>
    <p:extLst>
      <p:ext uri="{BB962C8B-B14F-4D97-AF65-F5344CB8AC3E}">
        <p14:creationId xmlns:p14="http://schemas.microsoft.com/office/powerpoint/2010/main" val="1157733476"/>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1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2116" tIns="46056" rIns="92116" bIns="46056" numCol="1" anchor="t" anchorCtr="0" compatLnSpc="1">
            <a:prstTxWarp prst="textNoShape">
              <a:avLst/>
            </a:prstTxWarp>
          </a:bodyPr>
          <a:lstStyle>
            <a:lvl1pPr algn="l" defTabSz="920750">
              <a:spcBef>
                <a:spcPct val="0"/>
              </a:spcBef>
              <a:defRPr sz="1200" b="0">
                <a:solidFill>
                  <a:schemeClr val="tx1"/>
                </a:solidFill>
                <a:latin typeface="Arial" charset="0"/>
                <a:ea typeface="+mn-ea"/>
              </a:defRPr>
            </a:lvl1pPr>
          </a:lstStyle>
          <a:p>
            <a:pPr>
              <a:defRPr/>
            </a:pPr>
            <a:endParaRPr lang="en-US"/>
          </a:p>
        </p:txBody>
      </p:sp>
      <p:sp>
        <p:nvSpPr>
          <p:cNvPr id="17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2116" tIns="46056" rIns="92116" bIns="46056" numCol="1" anchor="t" anchorCtr="0" compatLnSpc="1">
            <a:prstTxWarp prst="textNoShape">
              <a:avLst/>
            </a:prstTxWarp>
          </a:bodyPr>
          <a:lstStyle>
            <a:lvl1pPr algn="r" defTabSz="920750">
              <a:spcBef>
                <a:spcPct val="0"/>
              </a:spcBef>
              <a:defRPr sz="1200" b="0">
                <a:solidFill>
                  <a:schemeClr val="tx1"/>
                </a:solidFill>
                <a:latin typeface="Arial" charset="0"/>
                <a:ea typeface="+mn-ea"/>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249363" y="696913"/>
            <a:ext cx="4513262"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p:spPr>
        <p:txBody>
          <a:bodyPr vert="horz" wrap="square" lIns="92116" tIns="46056" rIns="92116" bIns="460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2116" tIns="46056" rIns="92116" bIns="46056" numCol="1" anchor="b" anchorCtr="0" compatLnSpc="1">
            <a:prstTxWarp prst="textNoShape">
              <a:avLst/>
            </a:prstTxWarp>
          </a:bodyPr>
          <a:lstStyle>
            <a:lvl1pPr algn="l" defTabSz="920750">
              <a:spcBef>
                <a:spcPct val="0"/>
              </a:spcBef>
              <a:defRPr sz="1200" b="0">
                <a:solidFill>
                  <a:schemeClr val="tx1"/>
                </a:solidFill>
                <a:latin typeface="Arial" charset="0"/>
                <a:ea typeface="+mn-ea"/>
              </a:defRPr>
            </a:lvl1pPr>
          </a:lstStyle>
          <a:p>
            <a:pPr>
              <a:defRPr/>
            </a:pPr>
            <a:endParaRPr lang="en-US"/>
          </a:p>
        </p:txBody>
      </p:sp>
      <p:sp>
        <p:nvSpPr>
          <p:cNvPr id="17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2116" tIns="46056" rIns="92116" bIns="46056" numCol="1" anchor="b" anchorCtr="0" compatLnSpc="1">
            <a:prstTxWarp prst="textNoShape">
              <a:avLst/>
            </a:prstTxWarp>
          </a:bodyPr>
          <a:lstStyle>
            <a:lvl1pPr algn="r" defTabSz="920750">
              <a:defRPr sz="1200" b="0" smtClean="0">
                <a:solidFill>
                  <a:schemeClr val="tx1"/>
                </a:solidFill>
                <a:latin typeface="Arial" pitchFamily="34" charset="0"/>
              </a:defRPr>
            </a:lvl1pPr>
          </a:lstStyle>
          <a:p>
            <a:pPr>
              <a:defRPr/>
            </a:pPr>
            <a:fld id="{AE871C91-4F12-4F76-826E-C7582E500CB7}" type="slidenum">
              <a:rPr lang="en-US"/>
              <a:pPr>
                <a:defRPr/>
              </a:pPr>
              <a:t>‹#›</a:t>
            </a:fld>
            <a:endParaRPr lang="en-US"/>
          </a:p>
        </p:txBody>
      </p:sp>
    </p:spTree>
    <p:extLst>
      <p:ext uri="{BB962C8B-B14F-4D97-AF65-F5344CB8AC3E}">
        <p14:creationId xmlns:p14="http://schemas.microsoft.com/office/powerpoint/2010/main" val="341830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732" algn="l" defTabSz="914294" rtl="0" eaLnBrk="1" latinLnBrk="0" hangingPunct="1">
      <a:defRPr sz="1200" kern="1200">
        <a:solidFill>
          <a:schemeClr val="tx1"/>
        </a:solidFill>
        <a:latin typeface="+mn-lt"/>
        <a:ea typeface="+mn-ea"/>
        <a:cs typeface="+mn-cs"/>
      </a:defRPr>
    </a:lvl6pPr>
    <a:lvl7pPr marL="2742880" algn="l" defTabSz="914294" rtl="0" eaLnBrk="1" latinLnBrk="0" hangingPunct="1">
      <a:defRPr sz="1200" kern="1200">
        <a:solidFill>
          <a:schemeClr val="tx1"/>
        </a:solidFill>
        <a:latin typeface="+mn-lt"/>
        <a:ea typeface="+mn-ea"/>
        <a:cs typeface="+mn-cs"/>
      </a:defRPr>
    </a:lvl7pPr>
    <a:lvl8pPr marL="3200026" algn="l" defTabSz="914294" rtl="0" eaLnBrk="1" latinLnBrk="0" hangingPunct="1">
      <a:defRPr sz="1200" kern="1200">
        <a:solidFill>
          <a:schemeClr val="tx1"/>
        </a:solidFill>
        <a:latin typeface="+mn-lt"/>
        <a:ea typeface="+mn-ea"/>
        <a:cs typeface="+mn-cs"/>
      </a:defRPr>
    </a:lvl8pPr>
    <a:lvl9pPr marL="3657172"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49363" y="698500"/>
            <a:ext cx="4511675" cy="3486150"/>
          </a:xfrm>
          <a:ln/>
        </p:spPr>
      </p:sp>
      <p:sp>
        <p:nvSpPr>
          <p:cNvPr id="36867" name="Rectangle 3"/>
          <p:cNvSpPr>
            <a:spLocks noGrp="1" noChangeArrowheads="1"/>
          </p:cNvSpPr>
          <p:nvPr>
            <p:ph type="body" idx="1"/>
          </p:nvPr>
        </p:nvSpPr>
        <p:spPr>
          <a:xfrm>
            <a:off x="700088" y="4414838"/>
            <a:ext cx="56102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857" tIns="46430" rIns="92857" bIns="46430" anchor="b"/>
          <a:lstStyle/>
          <a:p>
            <a:pPr algn="r" defTabSz="926998"/>
            <a:fld id="{BBF6013F-7802-46E0-BE7A-2A6996E7DA58}" type="slidenum">
              <a:rPr lang="en-US" sz="1200" b="0">
                <a:solidFill>
                  <a:schemeClr val="tx1"/>
                </a:solidFill>
              </a:rPr>
              <a:pPr algn="r" defTabSz="926998"/>
              <a:t>1</a:t>
            </a:fld>
            <a:endParaRPr lang="en-US" sz="1200" b="0">
              <a:solidFill>
                <a:schemeClr val="tx1"/>
              </a:solidFill>
            </a:endParaRPr>
          </a:p>
        </p:txBody>
      </p:sp>
      <p:sp>
        <p:nvSpPr>
          <p:cNvPr id="55299" name="Rectangle 2"/>
          <p:cNvSpPr>
            <a:spLocks noGrp="1" noRot="1" noChangeAspect="1" noChangeArrowheads="1" noTextEdit="1"/>
          </p:cNvSpPr>
          <p:nvPr>
            <p:ph type="sldImg"/>
          </p:nvPr>
        </p:nvSpPr>
        <p:spPr>
          <a:xfrm>
            <a:off x="1250950" y="696913"/>
            <a:ext cx="4513263" cy="3487737"/>
          </a:xfrm>
          <a:ln/>
        </p:spPr>
      </p:sp>
      <p:sp>
        <p:nvSpPr>
          <p:cNvPr id="55300" name="Rectangle 3"/>
          <p:cNvSpPr>
            <a:spLocks noGrp="1" noChangeArrowheads="1"/>
          </p:cNvSpPr>
          <p:nvPr>
            <p:ph type="body" idx="1"/>
          </p:nvPr>
        </p:nvSpPr>
        <p:spPr>
          <a:noFill/>
          <a:ln/>
        </p:spPr>
        <p:txBody>
          <a:bodyPr lIns="92857" tIns="46430" rIns="92857" bIns="46430"/>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23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24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25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26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29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30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31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32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33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34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857" tIns="46430" rIns="92857" bIns="46430" anchor="b"/>
          <a:lstStyle/>
          <a:p>
            <a:pPr algn="r" defTabSz="926998"/>
            <a:fld id="{948BB376-5A2E-4824-84B7-A7BE4D18FA5B}" type="slidenum">
              <a:rPr lang="en-US" sz="1200" b="0">
                <a:solidFill>
                  <a:schemeClr val="tx1"/>
                </a:solidFill>
              </a:rPr>
              <a:pPr algn="r" defTabSz="926998"/>
              <a:t>35</a:t>
            </a:fld>
            <a:endParaRPr lang="en-US" sz="1200" b="0">
              <a:solidFill>
                <a:schemeClr val="tx1"/>
              </a:solidFill>
            </a:endParaRPr>
          </a:p>
        </p:txBody>
      </p:sp>
      <p:sp>
        <p:nvSpPr>
          <p:cNvPr id="59395" name="Rectangle 2"/>
          <p:cNvSpPr>
            <a:spLocks noGrp="1" noRot="1" noChangeAspect="1" noChangeArrowheads="1" noTextEdit="1"/>
          </p:cNvSpPr>
          <p:nvPr>
            <p:ph type="sldImg"/>
          </p:nvPr>
        </p:nvSpPr>
        <p:spPr>
          <a:xfrm>
            <a:off x="1250950" y="696913"/>
            <a:ext cx="4513263" cy="3487737"/>
          </a:xfrm>
          <a:ln/>
        </p:spPr>
      </p:sp>
      <p:sp>
        <p:nvSpPr>
          <p:cNvPr id="59396" name="Rectangle 3"/>
          <p:cNvSpPr>
            <a:spLocks noGrp="1" noChangeArrowheads="1"/>
          </p:cNvSpPr>
          <p:nvPr>
            <p:ph type="body" idx="1"/>
          </p:nvPr>
        </p:nvSpPr>
        <p:spPr>
          <a:noFill/>
          <a:ln/>
        </p:spPr>
        <p:txBody>
          <a:bodyPr lIns="92857" tIns="46430" rIns="92857" bIns="46430"/>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36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80C6B6-2F6C-4E3D-A7D1-6C006F19DE47}" type="slidenum">
              <a:rPr lang="en-US" smtClean="0"/>
              <a:pPr>
                <a:defRPr/>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92DD590B-5C63-44A8-A2B2-2ED2D660D232}" type="slidenum">
              <a:rPr lang="en-US" smtClean="0"/>
              <a:pPr/>
              <a:t>8</a:t>
            </a:fld>
            <a:endParaRPr lang="en-US" smtClean="0"/>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11.xml.rels><?xml version="1.0" encoding="UTF-8"?>

<Relationships xmlns="http://schemas.openxmlformats.org/package/2006/relationships">
  <Relationship Id="rId1" Type="http://schemas.openxmlformats.org/officeDocument/2006/relationships/slideMaster" Target="../slideMasters/slideMaster9.xml"/>
  <Relationship Id="rId2" Type="http://schemas.openxmlformats.org/officeDocument/2006/relationships/image" Target="../media/image6.jpeg"/>
  <Relationship Id="rId3" Type="http://schemas.openxmlformats.org/officeDocument/2006/relationships/image" Target="../media/image4.png"/>
</Relationships>

</file>

<file path=ppt/slideLayouts/_rels/slideLayout112.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13.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14.xml.rels><?xml version="1.0" encoding="UTF-8"?>

<Relationships xmlns="http://schemas.openxmlformats.org/package/2006/relationships">
  <Relationship Id="rId1" Type="http://schemas.openxmlformats.org/officeDocument/2006/relationships/slideMaster" Target="../slideMasters/slideMaster9.xml"/>
</Relationships>

</file>

<file path=ppt/slideLayouts/_rels/slideLayout115.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20.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2.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3.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4.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5.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6.xml.rels><?xml version="1.0" encoding="UTF-8"?>

<Relationships xmlns="http://schemas.openxmlformats.org/package/2006/relationships">
  <Relationship Id="rId1" Type="http://schemas.openxmlformats.org/officeDocument/2006/relationships/slideMaster" Target="../slideMasters/slideMaster10.xml"/>
  <Relationship Id="rId2" Type="http://schemas.openxmlformats.org/officeDocument/2006/relationships/image" Target="../media/image6.jpeg"/>
  <Relationship Id="rId3" Type="http://schemas.openxmlformats.org/officeDocument/2006/relationships/image" Target="../media/image4.png"/>
</Relationships>

</file>

<file path=ppt/slideLayouts/_rels/slideLayout127.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8.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29.xml.rels><?xml version="1.0" encoding="UTF-8"?>

<Relationships xmlns="http://schemas.openxmlformats.org/package/2006/relationships">
  <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
  <Relationship Id="rId1" Type="http://schemas.openxmlformats.org/officeDocument/2006/relationships/slideMaster" Target="../slideMasters/slideMaster11.xml"/>
  <Relationship Id="rId2" Type="http://schemas.openxmlformats.org/officeDocument/2006/relationships/image" Target="../media/image5.jpeg"/>
  <Relationship Id="rId3" Type="http://schemas.openxmlformats.org/officeDocument/2006/relationships/image" Target="../media/image4.png"/>
</Relationships>

</file>

<file path=ppt/slideLayouts/_rels/slideLayout131.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34.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35.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36.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37.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38.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39.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41.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42.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43.xml.rels><?xml version="1.0" encoding="UTF-8"?>

<Relationships xmlns="http://schemas.openxmlformats.org/package/2006/relationships">
  <Relationship Id="rId1" Type="http://schemas.openxmlformats.org/officeDocument/2006/relationships/slideMaster" Target="../slideMasters/slideMaster11.xml"/>
</Relationships>

</file>

<file path=ppt/slideLayouts/_rels/slideLayout144.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46.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47.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48.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49.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51.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52.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53.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54.xml.rels><?xml version="1.0" encoding="UTF-8"?>

<Relationships xmlns="http://schemas.openxmlformats.org/package/2006/relationships">
  <Relationship Id="rId1" Type="http://schemas.openxmlformats.org/officeDocument/2006/relationships/slideMaster" Target="../slideMasters/slideMaster12.xml"/>
</Relationships>

</file>

<file path=ppt/slideLayouts/_rels/slideLayout155.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58.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59.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61.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62.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63.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64.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65.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66.xml.rels><?xml version="1.0" encoding="UTF-8"?>

<Relationships xmlns="http://schemas.openxmlformats.org/package/2006/relationships">
  <Relationship Id="rId1" Type="http://schemas.openxmlformats.org/officeDocument/2006/relationships/slideMaster" Target="../slideMasters/slideMaster13.xml"/>
  <Relationship Id="rId2" Type="http://schemas.openxmlformats.org/officeDocument/2006/relationships/image" Target="../media/image6.jpeg"/>
  <Relationship Id="rId3" Type="http://schemas.openxmlformats.org/officeDocument/2006/relationships/image" Target="../media/image4.png"/>
</Relationships>

</file>

<file path=ppt/slideLayouts/_rels/slideLayout167.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68.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69.xml.rels><?xml version="1.0" encoding="UTF-8"?>

<Relationships xmlns="http://schemas.openxmlformats.org/package/2006/relationships">
  <Relationship Id="rId1" Type="http://schemas.openxmlformats.org/officeDocument/2006/relationships/slideMaster" Target="../slideMasters/slideMaster13.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71.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72.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73.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74.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75.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76.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77.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78.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79.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81.xml.rels><?xml version="1.0" encoding="UTF-8"?>

<Relationships xmlns="http://schemas.openxmlformats.org/package/2006/relationships">
  <Relationship Id="rId1" Type="http://schemas.openxmlformats.org/officeDocument/2006/relationships/slideMaster" Target="../slideMasters/slideMaster14.xml"/>
  <Relationship Id="rId2" Type="http://schemas.openxmlformats.org/officeDocument/2006/relationships/image" Target="../media/image6.jpeg"/>
  <Relationship Id="rId3" Type="http://schemas.openxmlformats.org/officeDocument/2006/relationships/image" Target="../media/image4.png"/>
</Relationships>

</file>

<file path=ppt/slideLayouts/_rels/slideLayout182.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83.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84.xml.rels><?xml version="1.0" encoding="UTF-8"?>

<Relationships xmlns="http://schemas.openxmlformats.org/package/2006/relationships">
  <Relationship Id="rId1" Type="http://schemas.openxmlformats.org/officeDocument/2006/relationships/slideMaster" Target="../slideMasters/slideMaster14.xml"/>
</Relationships>

</file>

<file path=ppt/slideLayouts/_rels/slideLayout185.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86.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87.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88.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89.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91.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92.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93.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94.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95.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96.xml.rels><?xml version="1.0" encoding="UTF-8"?>

<Relationships xmlns="http://schemas.openxmlformats.org/package/2006/relationships">
  <Relationship Id="rId1" Type="http://schemas.openxmlformats.org/officeDocument/2006/relationships/slideMaster" Target="../slideMasters/slideMaster15.xml"/>
  <Relationship Id="rId2" Type="http://schemas.openxmlformats.org/officeDocument/2006/relationships/image" Target="../media/image6.jpeg"/>
  <Relationship Id="rId3" Type="http://schemas.openxmlformats.org/officeDocument/2006/relationships/image" Target="../media/image4.png"/>
</Relationships>

</file>

<file path=ppt/slideLayouts/_rels/slideLayout197.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98.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199.xml.rels><?xml version="1.0" encoding="UTF-8"?>

<Relationships xmlns="http://schemas.openxmlformats.org/package/2006/relationships">
  <Relationship Id="rId1" Type="http://schemas.openxmlformats.org/officeDocument/2006/relationships/slideMaster" Target="../slideMasters/slideMaster15.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2.jpeg"/>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2.jpeg"/>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3.xml"/>
  <Relationship Id="rId2" Type="http://schemas.openxmlformats.org/officeDocument/2006/relationships/image" Target="../media/image2.jpeg"/>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
  <Relationship Id="rId1" Type="http://schemas.openxmlformats.org/officeDocument/2006/relationships/slideMaster" Target="../slideMasters/slideMaster6.xml"/>
  <Relationship Id="rId2" Type="http://schemas.openxmlformats.org/officeDocument/2006/relationships/image" Target="../media/image5.jpeg"/>
  <Relationship Id="rId3" Type="http://schemas.openxmlformats.org/officeDocument/2006/relationships/image" Target="../media/image4.png"/>
</Relationships>

</file>

<file path=ppt/slideLayouts/_rels/slideLayout61.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4.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
  <Relationship Id="rId1" Type="http://schemas.openxmlformats.org/officeDocument/2006/relationships/slideMaster" Target="../slideMasters/slideMaster8.xml"/>
  <Relationship Id="rId2" Type="http://schemas.openxmlformats.org/officeDocument/2006/relationships/image" Target="../media/image6.jpeg"/>
  <Relationship Id="rId3" Type="http://schemas.openxmlformats.org/officeDocument/2006/relationships/image" Target="../media/image4.png"/>
</Relationships>

</file>

<file path=ppt/slideLayouts/_rels/slideLayout97.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98.xml.rels><?xml version="1.0" encoding="UTF-8"?>

<Relationships xmlns="http://schemas.openxmlformats.org/package/2006/relationships">
  <Relationship Id="rId1" Type="http://schemas.openxmlformats.org/officeDocument/2006/relationships/slideMaster" Target="../slideMasters/slideMaster8.xml"/>
</Relationships>

</file>

<file path=ppt/slideLayouts/_rels/slideLayout99.xml.rels><?xml version="1.0" encoding="UTF-8"?>

<Relationships xmlns="http://schemas.openxmlformats.org/package/2006/relationships">
  <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a:prstGeom prst="rect">
            <a:avLst/>
          </a:prstGeom>
        </p:spPr>
        <p:txBody>
          <a:bodyPr lIns="91429" tIns="45715" rIns="91429" bIns="45715"/>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a:prstGeom prst="rect">
            <a:avLst/>
          </a:prstGeom>
        </p:spPr>
        <p:txBody>
          <a:bodyPr lIns="91429" tIns="45715" rIns="91429" bIns="45715"/>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731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1812926"/>
            <a:ext cx="9051925" cy="5130799"/>
          </a:xfrm>
          <a:prstGeom prst="rect">
            <a:avLst/>
          </a:prstGeom>
        </p:spPr>
        <p:txBody>
          <a:bodyPr vert="eaVert" lIns="91429" tIns="45715" rIns="91429"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6167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115" indent="0" algn="ctr">
              <a:buNone/>
              <a:defRPr/>
            </a:lvl2pPr>
            <a:lvl3pPr marL="1018228" indent="0" algn="ctr">
              <a:buNone/>
              <a:defRPr/>
            </a:lvl3pPr>
            <a:lvl4pPr marL="1527344" indent="0" algn="ctr">
              <a:buNone/>
              <a:defRPr/>
            </a:lvl4pPr>
            <a:lvl5pPr marL="2036458" indent="0" algn="ctr">
              <a:buNone/>
              <a:defRPr/>
            </a:lvl5pPr>
            <a:lvl6pPr marL="2545574" indent="0" algn="ctr">
              <a:buNone/>
              <a:defRPr/>
            </a:lvl6pPr>
            <a:lvl7pPr marL="3054686" indent="0" algn="ctr">
              <a:buNone/>
              <a:defRPr/>
            </a:lvl7pPr>
            <a:lvl8pPr marL="3563802" indent="0" algn="ctr">
              <a:buNone/>
              <a:defRPr/>
            </a:lvl8pPr>
            <a:lvl9pPr marL="4072914"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859DBF-D064-47F5-A19F-B065EC71E757}" type="slidenum">
              <a:rPr lang="en-US"/>
              <a:pPr>
                <a:defRPr/>
              </a:pPr>
              <a:t>‹#›</a:t>
            </a:fld>
            <a:endParaRPr lang="en-US"/>
          </a:p>
        </p:txBody>
      </p:sp>
    </p:spTree>
    <p:extLst>
      <p:ext uri="{BB962C8B-B14F-4D97-AF65-F5344CB8AC3E}">
        <p14:creationId xmlns:p14="http://schemas.microsoft.com/office/powerpoint/2010/main" val="3837865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8D7D56B-819A-4080-948D-58117E063A92}" type="slidenum">
              <a:rPr lang="en-US"/>
              <a:pPr>
                <a:defRPr/>
              </a:pPr>
              <a:t>‹#›</a:t>
            </a:fld>
            <a:endParaRPr lang="en-US"/>
          </a:p>
        </p:txBody>
      </p:sp>
    </p:spTree>
    <p:extLst>
      <p:ext uri="{BB962C8B-B14F-4D97-AF65-F5344CB8AC3E}">
        <p14:creationId xmlns:p14="http://schemas.microsoft.com/office/powerpoint/2010/main" val="38746605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3"/>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115" indent="0">
              <a:buNone/>
              <a:defRPr sz="2000"/>
            </a:lvl2pPr>
            <a:lvl3pPr marL="1018228" indent="0">
              <a:buNone/>
              <a:defRPr sz="1800"/>
            </a:lvl3pPr>
            <a:lvl4pPr marL="1527344" indent="0">
              <a:buNone/>
              <a:defRPr sz="1600"/>
            </a:lvl4pPr>
            <a:lvl5pPr marL="2036458" indent="0">
              <a:buNone/>
              <a:defRPr sz="1600"/>
            </a:lvl5pPr>
            <a:lvl6pPr marL="2545574" indent="0">
              <a:buNone/>
              <a:defRPr sz="1600"/>
            </a:lvl6pPr>
            <a:lvl7pPr marL="3054686" indent="0">
              <a:buNone/>
              <a:defRPr sz="1600"/>
            </a:lvl7pPr>
            <a:lvl8pPr marL="3563802" indent="0">
              <a:buNone/>
              <a:defRPr sz="1600"/>
            </a:lvl8pPr>
            <a:lvl9pPr marL="4072914"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EE30AB6-4310-4776-B953-FC8BD97BDD60}" type="slidenum">
              <a:rPr lang="en-US"/>
              <a:pPr>
                <a:defRPr/>
              </a:pPr>
              <a:t>‹#›</a:t>
            </a:fld>
            <a:endParaRPr lang="en-US"/>
          </a:p>
        </p:txBody>
      </p:sp>
    </p:spTree>
    <p:extLst>
      <p:ext uri="{BB962C8B-B14F-4D97-AF65-F5344CB8AC3E}">
        <p14:creationId xmlns:p14="http://schemas.microsoft.com/office/powerpoint/2010/main" val="14446301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89CA127-F5B1-4790-A209-CFDF1353B2F2}" type="slidenum">
              <a:rPr lang="en-US"/>
              <a:pPr>
                <a:defRPr/>
              </a:pPr>
              <a:t>‹#›</a:t>
            </a:fld>
            <a:endParaRPr lang="en-US"/>
          </a:p>
        </p:txBody>
      </p:sp>
    </p:spTree>
    <p:extLst>
      <p:ext uri="{BB962C8B-B14F-4D97-AF65-F5344CB8AC3E}">
        <p14:creationId xmlns:p14="http://schemas.microsoft.com/office/powerpoint/2010/main" val="31842371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3" y="1739795"/>
            <a:ext cx="4445953"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3"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8C7A4E0-5773-4709-8A19-5A736905E399}" type="slidenum">
              <a:rPr lang="en-US"/>
              <a:pPr>
                <a:defRPr/>
              </a:pPr>
              <a:t>‹#›</a:t>
            </a:fld>
            <a:endParaRPr lang="en-US"/>
          </a:p>
        </p:txBody>
      </p:sp>
    </p:spTree>
    <p:extLst>
      <p:ext uri="{BB962C8B-B14F-4D97-AF65-F5344CB8AC3E}">
        <p14:creationId xmlns:p14="http://schemas.microsoft.com/office/powerpoint/2010/main" val="33204646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5B56D0-60FE-49A8-8362-BFE7F83E4CDB}" type="slidenum">
              <a:rPr lang="en-US"/>
              <a:pPr>
                <a:defRPr/>
              </a:pPr>
              <a:t>‹#›</a:t>
            </a:fld>
            <a:endParaRPr lang="en-US"/>
          </a:p>
        </p:txBody>
      </p:sp>
    </p:spTree>
    <p:extLst>
      <p:ext uri="{BB962C8B-B14F-4D97-AF65-F5344CB8AC3E}">
        <p14:creationId xmlns:p14="http://schemas.microsoft.com/office/powerpoint/2010/main" val="34433922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FA2C024-0F51-4C13-B5EC-2D7EC14E2DA0}" type="slidenum">
              <a:rPr lang="en-US"/>
              <a:pPr>
                <a:defRPr/>
              </a:pPr>
              <a:t>‹#›</a:t>
            </a:fld>
            <a:endParaRPr lang="en-US"/>
          </a:p>
        </p:txBody>
      </p:sp>
    </p:spTree>
    <p:extLst>
      <p:ext uri="{BB962C8B-B14F-4D97-AF65-F5344CB8AC3E}">
        <p14:creationId xmlns:p14="http://schemas.microsoft.com/office/powerpoint/2010/main" val="41721423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835" indent="-381835">
              <a:buClr>
                <a:schemeClr val="accent2"/>
              </a:buClr>
              <a:buFont typeface="Arial" pitchFamily="34" charset="0"/>
              <a:buChar char="•"/>
              <a:defRPr sz="2200"/>
            </a:lvl1pPr>
            <a:lvl2pPr marL="834381" indent="-325268">
              <a:buClr>
                <a:schemeClr val="accent2"/>
              </a:buClr>
              <a:buFont typeface="Arial" pitchFamily="34" charset="0"/>
              <a:buChar char="•"/>
              <a:defRPr sz="2200"/>
            </a:lvl2pPr>
            <a:lvl3pPr marL="1272787" indent="-254556">
              <a:buClr>
                <a:schemeClr val="accent2"/>
              </a:buClr>
              <a:buFont typeface="Arial" pitchFamily="34" charset="0"/>
              <a:buChar char="•"/>
              <a:defRPr sz="2200"/>
            </a:lvl3pPr>
            <a:lvl4pPr marL="1781900" indent="-254556">
              <a:buClr>
                <a:schemeClr val="accent2"/>
              </a:buClr>
              <a:buFont typeface="Arial" pitchFamily="34" charset="0"/>
              <a:buChar char="•"/>
              <a:defRPr sz="2200"/>
            </a:lvl4pPr>
            <a:lvl5pPr marL="2291015" indent="-25455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78486B8-BC04-4BA6-918A-F8A684BFBBF9}" type="slidenum">
              <a:rPr lang="en-US"/>
              <a:pPr>
                <a:defRPr/>
              </a:pPr>
              <a:t>‹#›</a:t>
            </a:fld>
            <a:endParaRPr lang="en-US"/>
          </a:p>
        </p:txBody>
      </p:sp>
    </p:spTree>
    <p:extLst>
      <p:ext uri="{BB962C8B-B14F-4D97-AF65-F5344CB8AC3E}">
        <p14:creationId xmlns:p14="http://schemas.microsoft.com/office/powerpoint/2010/main" val="18960103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115" indent="0">
              <a:buNone/>
              <a:defRPr sz="3100"/>
            </a:lvl2pPr>
            <a:lvl3pPr marL="1018228" indent="0">
              <a:buNone/>
              <a:defRPr sz="2700"/>
            </a:lvl3pPr>
            <a:lvl4pPr marL="1527344" indent="0">
              <a:buNone/>
              <a:defRPr sz="2200"/>
            </a:lvl4pPr>
            <a:lvl5pPr marL="2036458" indent="0">
              <a:buNone/>
              <a:defRPr sz="2200"/>
            </a:lvl5pPr>
            <a:lvl6pPr marL="2545574" indent="0">
              <a:buNone/>
              <a:defRPr sz="2200"/>
            </a:lvl6pPr>
            <a:lvl7pPr marL="3054686" indent="0">
              <a:buNone/>
              <a:defRPr sz="2200"/>
            </a:lvl7pPr>
            <a:lvl8pPr marL="3563802" indent="0">
              <a:buNone/>
              <a:defRPr sz="2200"/>
            </a:lvl8pPr>
            <a:lvl9pPr marL="4072914"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C1A6746-C0C3-433C-A087-C12B51B6C621}" type="slidenum">
              <a:rPr lang="en-US"/>
              <a:pPr>
                <a:defRPr/>
              </a:pPr>
              <a:t>‹#›</a:t>
            </a:fld>
            <a:endParaRPr lang="en-US"/>
          </a:p>
        </p:txBody>
      </p:sp>
    </p:spTree>
    <p:extLst>
      <p:ext uri="{BB962C8B-B14F-4D97-AF65-F5344CB8AC3E}">
        <p14:creationId xmlns:p14="http://schemas.microsoft.com/office/powerpoint/2010/main" val="41437623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5455EE-0D4A-43E2-AB38-BBF85ECEFDEA}" type="slidenum">
              <a:rPr lang="en-US"/>
              <a:pPr>
                <a:defRPr/>
              </a:pPr>
              <a:t>‹#›</a:t>
            </a:fld>
            <a:endParaRPr lang="en-US"/>
          </a:p>
        </p:txBody>
      </p:sp>
    </p:spTree>
    <p:extLst>
      <p:ext uri="{BB962C8B-B14F-4D97-AF65-F5344CB8AC3E}">
        <p14:creationId xmlns:p14="http://schemas.microsoft.com/office/powerpoint/2010/main" val="68386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1"/>
            <a:ext cx="2262189" cy="6632575"/>
          </a:xfrm>
          <a:prstGeom prst="rect">
            <a:avLst/>
          </a:prstGeom>
        </p:spPr>
        <p:txBody>
          <a:bodyPr vert="eaVert" lIns="91429" tIns="45715" rIns="91429" bIns="45715"/>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1"/>
            <a:ext cx="6637337" cy="6632575"/>
          </a:xfrm>
          <a:prstGeom prst="rect">
            <a:avLst/>
          </a:prstGeom>
        </p:spPr>
        <p:txBody>
          <a:bodyPr vert="eaVert" lIns="91429" tIns="45715" rIns="91429"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95675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4EC3D1B-9134-4B33-990C-A3A2A9D8BC19}" type="slidenum">
              <a:rPr lang="en-US"/>
              <a:pPr>
                <a:defRPr/>
              </a:pPr>
              <a:t>‹#›</a:t>
            </a:fld>
            <a:endParaRPr lang="en-US"/>
          </a:p>
        </p:txBody>
      </p:sp>
    </p:spTree>
    <p:extLst>
      <p:ext uri="{BB962C8B-B14F-4D97-AF65-F5344CB8AC3E}">
        <p14:creationId xmlns:p14="http://schemas.microsoft.com/office/powerpoint/2010/main" val="25533239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184169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6076393-1649-4061-A714-AD9E861969AD}" type="slidenum">
              <a:rPr lang="en-US"/>
              <a:pPr>
                <a:defRPr/>
              </a:pPr>
              <a:t>‹#›</a:t>
            </a:fld>
            <a:endParaRPr lang="en-US"/>
          </a:p>
        </p:txBody>
      </p:sp>
    </p:spTree>
    <p:extLst>
      <p:ext uri="{BB962C8B-B14F-4D97-AF65-F5344CB8AC3E}">
        <p14:creationId xmlns:p14="http://schemas.microsoft.com/office/powerpoint/2010/main" val="10819090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6"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CC41F6F8-71EE-4904-9C09-7A510E5B8652}" type="slidenum">
              <a:rPr lang="en-US"/>
              <a:pPr>
                <a:defRPr/>
              </a:pPr>
              <a:t>‹#›</a:t>
            </a:fld>
            <a:endParaRPr lang="en-US"/>
          </a:p>
        </p:txBody>
      </p:sp>
    </p:spTree>
    <p:extLst>
      <p:ext uri="{BB962C8B-B14F-4D97-AF65-F5344CB8AC3E}">
        <p14:creationId xmlns:p14="http://schemas.microsoft.com/office/powerpoint/2010/main" val="25463563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6"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F901765-7E30-49EC-A480-AD9E044F9103}" type="slidenum">
              <a:rPr lang="en-US"/>
              <a:pPr>
                <a:defRPr/>
              </a:pPr>
              <a:t>‹#›</a:t>
            </a:fld>
            <a:endParaRPr lang="en-US"/>
          </a:p>
        </p:txBody>
      </p:sp>
    </p:spTree>
    <p:extLst>
      <p:ext uri="{BB962C8B-B14F-4D97-AF65-F5344CB8AC3E}">
        <p14:creationId xmlns:p14="http://schemas.microsoft.com/office/powerpoint/2010/main" val="1986832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056" indent="0" algn="ctr">
              <a:buNone/>
              <a:defRPr/>
            </a:lvl2pPr>
            <a:lvl3pPr marL="1018109" indent="0" algn="ctr">
              <a:buNone/>
              <a:defRPr/>
            </a:lvl3pPr>
            <a:lvl4pPr marL="1527166" indent="0" algn="ctr">
              <a:buNone/>
              <a:defRPr/>
            </a:lvl4pPr>
            <a:lvl5pPr marL="2036219" indent="0" algn="ctr">
              <a:buNone/>
              <a:defRPr/>
            </a:lvl5pPr>
            <a:lvl6pPr marL="2545276" indent="0" algn="ctr">
              <a:buNone/>
              <a:defRPr/>
            </a:lvl6pPr>
            <a:lvl7pPr marL="3054329" indent="0" algn="ctr">
              <a:buNone/>
              <a:defRPr/>
            </a:lvl7pPr>
            <a:lvl8pPr marL="3563385" indent="0" algn="ctr">
              <a:buNone/>
              <a:defRPr/>
            </a:lvl8pPr>
            <a:lvl9pPr marL="4072438"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73410FA-325D-4F0B-9794-26C2704B898E}" type="slidenum">
              <a:rPr lang="en-US"/>
              <a:pPr>
                <a:defRPr/>
              </a:pPr>
              <a:t>‹#›</a:t>
            </a:fld>
            <a:endParaRPr lang="en-US"/>
          </a:p>
        </p:txBody>
      </p:sp>
    </p:spTree>
    <p:extLst>
      <p:ext uri="{BB962C8B-B14F-4D97-AF65-F5344CB8AC3E}">
        <p14:creationId xmlns:p14="http://schemas.microsoft.com/office/powerpoint/2010/main" val="25663352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980498C-F161-4CDB-B9D7-968F9C75618B}" type="slidenum">
              <a:rPr lang="en-US"/>
              <a:pPr>
                <a:defRPr/>
              </a:pPr>
              <a:t>‹#›</a:t>
            </a:fld>
            <a:endParaRPr lang="en-US"/>
          </a:p>
        </p:txBody>
      </p:sp>
    </p:spTree>
    <p:extLst>
      <p:ext uri="{BB962C8B-B14F-4D97-AF65-F5344CB8AC3E}">
        <p14:creationId xmlns:p14="http://schemas.microsoft.com/office/powerpoint/2010/main" val="4177955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4"/>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056" indent="0">
              <a:buNone/>
              <a:defRPr sz="2000"/>
            </a:lvl2pPr>
            <a:lvl3pPr marL="1018109" indent="0">
              <a:buNone/>
              <a:defRPr sz="1800"/>
            </a:lvl3pPr>
            <a:lvl4pPr marL="1527166" indent="0">
              <a:buNone/>
              <a:defRPr sz="1600"/>
            </a:lvl4pPr>
            <a:lvl5pPr marL="2036219" indent="0">
              <a:buNone/>
              <a:defRPr sz="1600"/>
            </a:lvl5pPr>
            <a:lvl6pPr marL="2545276" indent="0">
              <a:buNone/>
              <a:defRPr sz="1600"/>
            </a:lvl6pPr>
            <a:lvl7pPr marL="3054329" indent="0">
              <a:buNone/>
              <a:defRPr sz="1600"/>
            </a:lvl7pPr>
            <a:lvl8pPr marL="3563385" indent="0">
              <a:buNone/>
              <a:defRPr sz="1600"/>
            </a:lvl8pPr>
            <a:lvl9pPr marL="4072438"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F9AC809-FAFF-4D36-AD04-0694B2E96333}" type="slidenum">
              <a:rPr lang="en-US"/>
              <a:pPr>
                <a:defRPr/>
              </a:pPr>
              <a:t>‹#›</a:t>
            </a:fld>
            <a:endParaRPr lang="en-US"/>
          </a:p>
        </p:txBody>
      </p:sp>
    </p:spTree>
    <p:extLst>
      <p:ext uri="{BB962C8B-B14F-4D97-AF65-F5344CB8AC3E}">
        <p14:creationId xmlns:p14="http://schemas.microsoft.com/office/powerpoint/2010/main" val="123726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EB6CDBA-3EA8-410F-8907-2E5484EDD787}" type="slidenum">
              <a:rPr lang="en-US"/>
              <a:pPr>
                <a:defRPr/>
              </a:pPr>
              <a:t>‹#›</a:t>
            </a:fld>
            <a:endParaRPr lang="en-US"/>
          </a:p>
        </p:txBody>
      </p:sp>
    </p:spTree>
    <p:extLst>
      <p:ext uri="{BB962C8B-B14F-4D97-AF65-F5344CB8AC3E}">
        <p14:creationId xmlns:p14="http://schemas.microsoft.com/office/powerpoint/2010/main" val="35107023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056" indent="0">
              <a:buNone/>
              <a:defRPr sz="2200" b="1"/>
            </a:lvl2pPr>
            <a:lvl3pPr marL="1018109" indent="0">
              <a:buNone/>
              <a:defRPr sz="2000" b="1"/>
            </a:lvl3pPr>
            <a:lvl4pPr marL="1527166" indent="0">
              <a:buNone/>
              <a:defRPr sz="1800" b="1"/>
            </a:lvl4pPr>
            <a:lvl5pPr marL="2036219" indent="0">
              <a:buNone/>
              <a:defRPr sz="1800" b="1"/>
            </a:lvl5pPr>
            <a:lvl6pPr marL="2545276" indent="0">
              <a:buNone/>
              <a:defRPr sz="1800" b="1"/>
            </a:lvl6pPr>
            <a:lvl7pPr marL="3054329" indent="0">
              <a:buNone/>
              <a:defRPr sz="1800" b="1"/>
            </a:lvl7pPr>
            <a:lvl8pPr marL="3563385" indent="0">
              <a:buNone/>
              <a:defRPr sz="1800" b="1"/>
            </a:lvl8pPr>
            <a:lvl9pPr marL="407243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4" y="1739795"/>
            <a:ext cx="4445953" cy="725064"/>
          </a:xfrm>
        </p:spPr>
        <p:txBody>
          <a:bodyPr anchor="b"/>
          <a:lstStyle>
            <a:lvl1pPr marL="0" indent="0">
              <a:buNone/>
              <a:defRPr sz="2700" b="1"/>
            </a:lvl1pPr>
            <a:lvl2pPr marL="509056" indent="0">
              <a:buNone/>
              <a:defRPr sz="2200" b="1"/>
            </a:lvl2pPr>
            <a:lvl3pPr marL="1018109" indent="0">
              <a:buNone/>
              <a:defRPr sz="2000" b="1"/>
            </a:lvl3pPr>
            <a:lvl4pPr marL="1527166" indent="0">
              <a:buNone/>
              <a:defRPr sz="1800" b="1"/>
            </a:lvl4pPr>
            <a:lvl5pPr marL="2036219" indent="0">
              <a:buNone/>
              <a:defRPr sz="1800" b="1"/>
            </a:lvl5pPr>
            <a:lvl6pPr marL="2545276" indent="0">
              <a:buNone/>
              <a:defRPr sz="1800" b="1"/>
            </a:lvl6pPr>
            <a:lvl7pPr marL="3054329" indent="0">
              <a:buNone/>
              <a:defRPr sz="1800" b="1"/>
            </a:lvl7pPr>
            <a:lvl8pPr marL="3563385" indent="0">
              <a:buNone/>
              <a:defRPr sz="1800" b="1"/>
            </a:lvl8pPr>
            <a:lvl9pPr marL="407243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4"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A1EA738-88A0-49AA-A088-197FF2D72E5F}" type="slidenum">
              <a:rPr lang="en-US"/>
              <a:pPr>
                <a:defRPr/>
              </a:pPr>
              <a:t>‹#›</a:t>
            </a:fld>
            <a:endParaRPr lang="en-US"/>
          </a:p>
        </p:txBody>
      </p:sp>
    </p:spTree>
    <p:extLst>
      <p:ext uri="{BB962C8B-B14F-4D97-AF65-F5344CB8AC3E}">
        <p14:creationId xmlns:p14="http://schemas.microsoft.com/office/powerpoint/2010/main" val="259780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4"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2" indent="0" algn="ctr">
              <a:buNone/>
              <a:defRPr>
                <a:solidFill>
                  <a:schemeClr val="tx1">
                    <a:tint val="75000"/>
                  </a:schemeClr>
                </a:solidFill>
              </a:defRPr>
            </a:lvl6pPr>
            <a:lvl7pPr marL="2742880"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1E2BC4-3F24-46E2-9534-93E3975A3819}" type="datetimeFigureOut">
              <a:rPr lang="en-US" smtClean="0"/>
              <a:pPr>
                <a:defRPr/>
              </a:pPr>
              <a:t>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88712C-2F49-4BD2-A848-F6392E374BEB}" type="slidenum">
              <a:rPr lang="en-US"/>
              <a:pPr>
                <a:defRPr/>
              </a:pPr>
              <a:t>‹#›</a:t>
            </a:fld>
            <a:endParaRPr lang="en-US"/>
          </a:p>
        </p:txBody>
      </p:sp>
    </p:spTree>
    <p:extLst>
      <p:ext uri="{BB962C8B-B14F-4D97-AF65-F5344CB8AC3E}">
        <p14:creationId xmlns:p14="http://schemas.microsoft.com/office/powerpoint/2010/main" val="25264468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2946A60-256F-4B4F-B3D7-5C7303F62F97}" type="slidenum">
              <a:rPr lang="en-US"/>
              <a:pPr>
                <a:defRPr/>
              </a:pPr>
              <a:t>‹#›</a:t>
            </a:fld>
            <a:endParaRPr lang="en-US"/>
          </a:p>
        </p:txBody>
      </p:sp>
    </p:spTree>
    <p:extLst>
      <p:ext uri="{BB962C8B-B14F-4D97-AF65-F5344CB8AC3E}">
        <p14:creationId xmlns:p14="http://schemas.microsoft.com/office/powerpoint/2010/main" val="34161244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6AED3E6-0594-4755-BDB7-ABF2D0067C0C}" type="slidenum">
              <a:rPr lang="en-US"/>
              <a:pPr>
                <a:defRPr/>
              </a:pPr>
              <a:t>‹#›</a:t>
            </a:fld>
            <a:endParaRPr lang="en-US"/>
          </a:p>
        </p:txBody>
      </p:sp>
    </p:spTree>
    <p:extLst>
      <p:ext uri="{BB962C8B-B14F-4D97-AF65-F5344CB8AC3E}">
        <p14:creationId xmlns:p14="http://schemas.microsoft.com/office/powerpoint/2010/main" val="1500075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791" indent="-381791">
              <a:buClr>
                <a:schemeClr val="accent2"/>
              </a:buClr>
              <a:buFont typeface="Arial" pitchFamily="34" charset="0"/>
              <a:buChar char="•"/>
              <a:defRPr sz="2200"/>
            </a:lvl1pPr>
            <a:lvl2pPr marL="834284" indent="-325231">
              <a:buClr>
                <a:schemeClr val="accent2"/>
              </a:buClr>
              <a:buFont typeface="Arial" pitchFamily="34" charset="0"/>
              <a:buChar char="•"/>
              <a:defRPr sz="2200"/>
            </a:lvl2pPr>
            <a:lvl3pPr marL="1272638" indent="-254527">
              <a:buClr>
                <a:schemeClr val="accent2"/>
              </a:buClr>
              <a:buFont typeface="Arial" pitchFamily="34" charset="0"/>
              <a:buChar char="•"/>
              <a:defRPr sz="2200"/>
            </a:lvl3pPr>
            <a:lvl4pPr marL="1781692" indent="-254527">
              <a:buClr>
                <a:schemeClr val="accent2"/>
              </a:buClr>
              <a:buFont typeface="Arial" pitchFamily="34" charset="0"/>
              <a:buChar char="•"/>
              <a:defRPr sz="2200"/>
            </a:lvl4pPr>
            <a:lvl5pPr marL="2290747" indent="-254527">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056" indent="0">
              <a:buNone/>
              <a:defRPr sz="1300"/>
            </a:lvl2pPr>
            <a:lvl3pPr marL="1018109" indent="0">
              <a:buNone/>
              <a:defRPr sz="1100"/>
            </a:lvl3pPr>
            <a:lvl4pPr marL="1527166" indent="0">
              <a:buNone/>
              <a:defRPr sz="1000"/>
            </a:lvl4pPr>
            <a:lvl5pPr marL="2036219" indent="0">
              <a:buNone/>
              <a:defRPr sz="1000"/>
            </a:lvl5pPr>
            <a:lvl6pPr marL="2545276" indent="0">
              <a:buNone/>
              <a:defRPr sz="1000"/>
            </a:lvl6pPr>
            <a:lvl7pPr marL="3054329" indent="0">
              <a:buNone/>
              <a:defRPr sz="1000"/>
            </a:lvl7pPr>
            <a:lvl8pPr marL="3563385" indent="0">
              <a:buNone/>
              <a:defRPr sz="1000"/>
            </a:lvl8pPr>
            <a:lvl9pPr marL="4072438"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F5AA83B-A8B7-4997-AF39-14E217690A34}" type="slidenum">
              <a:rPr lang="en-US"/>
              <a:pPr>
                <a:defRPr/>
              </a:pPr>
              <a:t>‹#›</a:t>
            </a:fld>
            <a:endParaRPr lang="en-US"/>
          </a:p>
        </p:txBody>
      </p:sp>
    </p:spTree>
    <p:extLst>
      <p:ext uri="{BB962C8B-B14F-4D97-AF65-F5344CB8AC3E}">
        <p14:creationId xmlns:p14="http://schemas.microsoft.com/office/powerpoint/2010/main" val="5577023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056" indent="0">
              <a:buNone/>
              <a:defRPr sz="3100"/>
            </a:lvl2pPr>
            <a:lvl3pPr marL="1018109" indent="0">
              <a:buNone/>
              <a:defRPr sz="2700"/>
            </a:lvl3pPr>
            <a:lvl4pPr marL="1527166" indent="0">
              <a:buNone/>
              <a:defRPr sz="2200"/>
            </a:lvl4pPr>
            <a:lvl5pPr marL="2036219" indent="0">
              <a:buNone/>
              <a:defRPr sz="2200"/>
            </a:lvl5pPr>
            <a:lvl6pPr marL="2545276" indent="0">
              <a:buNone/>
              <a:defRPr sz="2200"/>
            </a:lvl6pPr>
            <a:lvl7pPr marL="3054329" indent="0">
              <a:buNone/>
              <a:defRPr sz="2200"/>
            </a:lvl7pPr>
            <a:lvl8pPr marL="3563385" indent="0">
              <a:buNone/>
              <a:defRPr sz="2200"/>
            </a:lvl8pPr>
            <a:lvl9pPr marL="4072438"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056" indent="0">
              <a:buNone/>
              <a:defRPr sz="1300"/>
            </a:lvl2pPr>
            <a:lvl3pPr marL="1018109" indent="0">
              <a:buNone/>
              <a:defRPr sz="1100"/>
            </a:lvl3pPr>
            <a:lvl4pPr marL="1527166" indent="0">
              <a:buNone/>
              <a:defRPr sz="1000"/>
            </a:lvl4pPr>
            <a:lvl5pPr marL="2036219" indent="0">
              <a:buNone/>
              <a:defRPr sz="1000"/>
            </a:lvl5pPr>
            <a:lvl6pPr marL="2545276" indent="0">
              <a:buNone/>
              <a:defRPr sz="1000"/>
            </a:lvl6pPr>
            <a:lvl7pPr marL="3054329" indent="0">
              <a:buNone/>
              <a:defRPr sz="1000"/>
            </a:lvl7pPr>
            <a:lvl8pPr marL="3563385" indent="0">
              <a:buNone/>
              <a:defRPr sz="1000"/>
            </a:lvl8pPr>
            <a:lvl9pPr marL="4072438"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FAEDFB-DD43-47E7-A781-A48D7D394472}" type="slidenum">
              <a:rPr lang="en-US"/>
              <a:pPr>
                <a:defRPr/>
              </a:pPr>
              <a:t>‹#›</a:t>
            </a:fld>
            <a:endParaRPr lang="en-US"/>
          </a:p>
        </p:txBody>
      </p:sp>
    </p:spTree>
    <p:extLst>
      <p:ext uri="{BB962C8B-B14F-4D97-AF65-F5344CB8AC3E}">
        <p14:creationId xmlns:p14="http://schemas.microsoft.com/office/powerpoint/2010/main" val="37370296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1C68F3A-B737-4E2C-A99B-DC989D836890}" type="slidenum">
              <a:rPr lang="en-US"/>
              <a:pPr>
                <a:defRPr/>
              </a:pPr>
              <a:t>‹#›</a:t>
            </a:fld>
            <a:endParaRPr lang="en-US"/>
          </a:p>
        </p:txBody>
      </p:sp>
    </p:spTree>
    <p:extLst>
      <p:ext uri="{BB962C8B-B14F-4D97-AF65-F5344CB8AC3E}">
        <p14:creationId xmlns:p14="http://schemas.microsoft.com/office/powerpoint/2010/main" val="22133722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2CE1544-9B8B-4233-BEAB-99F7CD53E1D4}" type="slidenum">
              <a:rPr lang="en-US"/>
              <a:pPr>
                <a:defRPr/>
              </a:pPr>
              <a:t>‹#›</a:t>
            </a:fld>
            <a:endParaRPr lang="en-US"/>
          </a:p>
        </p:txBody>
      </p:sp>
    </p:spTree>
    <p:extLst>
      <p:ext uri="{BB962C8B-B14F-4D97-AF65-F5344CB8AC3E}">
        <p14:creationId xmlns:p14="http://schemas.microsoft.com/office/powerpoint/2010/main" val="28198654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32926101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1AD59BA-6A5B-4515-8AD8-D0F5062C28F5}" type="slidenum">
              <a:rPr lang="en-US"/>
              <a:pPr>
                <a:defRPr/>
              </a:pPr>
              <a:t>‹#›</a:t>
            </a:fld>
            <a:endParaRPr lang="en-US"/>
          </a:p>
        </p:txBody>
      </p:sp>
    </p:spTree>
    <p:extLst>
      <p:ext uri="{BB962C8B-B14F-4D97-AF65-F5344CB8AC3E}">
        <p14:creationId xmlns:p14="http://schemas.microsoft.com/office/powerpoint/2010/main" val="36146358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7"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728F8076-EEEE-489B-A519-3C62B6BE051B}" type="slidenum">
              <a:rPr lang="en-US"/>
              <a:pPr>
                <a:defRPr/>
              </a:pPr>
              <a:t>‹#›</a:t>
            </a:fld>
            <a:endParaRPr lang="en-US"/>
          </a:p>
        </p:txBody>
      </p:sp>
    </p:spTree>
    <p:extLst>
      <p:ext uri="{BB962C8B-B14F-4D97-AF65-F5344CB8AC3E}">
        <p14:creationId xmlns:p14="http://schemas.microsoft.com/office/powerpoint/2010/main" val="15856285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7"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E59236B-58AC-4F73-9010-81E2E667C3E0}" type="slidenum">
              <a:rPr lang="en-US"/>
              <a:pPr>
                <a:defRPr/>
              </a:pPr>
              <a:t>‹#›</a:t>
            </a:fld>
            <a:endParaRPr lang="en-US"/>
          </a:p>
        </p:txBody>
      </p:sp>
    </p:spTree>
    <p:extLst>
      <p:ext uri="{BB962C8B-B14F-4D97-AF65-F5344CB8AC3E}">
        <p14:creationId xmlns:p14="http://schemas.microsoft.com/office/powerpoint/2010/main" val="318250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6B31D3-BEAA-4A1F-8CC1-A9B3DEA6D0E1}" type="datetimeFigureOut">
              <a:rPr lang="en-US" smtClean="0"/>
              <a:pPr>
                <a:defRPr/>
              </a:pPr>
              <a:t>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F34392-4B73-46CB-9ABF-1FBD73B8A204}" type="slidenum">
              <a:rPr lang="en-US"/>
              <a:pPr>
                <a:defRPr/>
              </a:pPr>
              <a:t>‹#›</a:t>
            </a:fld>
            <a:endParaRPr lang="en-US"/>
          </a:p>
        </p:txBody>
      </p:sp>
    </p:spTree>
    <p:extLst>
      <p:ext uri="{BB962C8B-B14F-4D97-AF65-F5344CB8AC3E}">
        <p14:creationId xmlns:p14="http://schemas.microsoft.com/office/powerpoint/2010/main" val="7562572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33457962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12E0F34-770F-4EB8-8BA1-FA6188DB9DD7}" type="slidenum">
              <a:rPr lang="en-US"/>
              <a:pPr>
                <a:defRPr/>
              </a:pPr>
              <a:t>‹#›</a:t>
            </a:fld>
            <a:endParaRPr lang="en-US"/>
          </a:p>
        </p:txBody>
      </p:sp>
    </p:spTree>
    <p:extLst>
      <p:ext uri="{BB962C8B-B14F-4D97-AF65-F5344CB8AC3E}">
        <p14:creationId xmlns:p14="http://schemas.microsoft.com/office/powerpoint/2010/main" val="1375811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412" indent="0">
              <a:buNone/>
              <a:defRPr sz="2000"/>
            </a:lvl2pPr>
            <a:lvl3pPr marL="1018824" indent="0">
              <a:buNone/>
              <a:defRPr sz="1800"/>
            </a:lvl3pPr>
            <a:lvl4pPr marL="1528237" indent="0">
              <a:buNone/>
              <a:defRPr sz="1600"/>
            </a:lvl4pPr>
            <a:lvl5pPr marL="2037649" indent="0">
              <a:buNone/>
              <a:defRPr sz="1600"/>
            </a:lvl5pPr>
            <a:lvl6pPr marL="2547061" indent="0">
              <a:buNone/>
              <a:defRPr sz="1600"/>
            </a:lvl6pPr>
            <a:lvl7pPr marL="3056473" indent="0">
              <a:buNone/>
              <a:defRPr sz="1600"/>
            </a:lvl7pPr>
            <a:lvl8pPr marL="3565886" indent="0">
              <a:buNone/>
              <a:defRPr sz="1600"/>
            </a:lvl8pPr>
            <a:lvl9pPr marL="4075298"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962CE93-9711-4587-819A-2F393E7C21FF}" type="slidenum">
              <a:rPr lang="en-US"/>
              <a:pPr>
                <a:defRPr/>
              </a:pPr>
              <a:t>‹#›</a:t>
            </a:fld>
            <a:endParaRPr lang="en-US"/>
          </a:p>
        </p:txBody>
      </p:sp>
    </p:spTree>
    <p:extLst>
      <p:ext uri="{BB962C8B-B14F-4D97-AF65-F5344CB8AC3E}">
        <p14:creationId xmlns:p14="http://schemas.microsoft.com/office/powerpoint/2010/main" val="14119009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4E5F33F-C602-4F2F-911B-6A502AF211CC}" type="slidenum">
              <a:rPr lang="en-US"/>
              <a:pPr>
                <a:defRPr/>
              </a:pPr>
              <a:t>‹#›</a:t>
            </a:fld>
            <a:endParaRPr lang="en-US"/>
          </a:p>
        </p:txBody>
      </p:sp>
    </p:spTree>
    <p:extLst>
      <p:ext uri="{BB962C8B-B14F-4D97-AF65-F5344CB8AC3E}">
        <p14:creationId xmlns:p14="http://schemas.microsoft.com/office/powerpoint/2010/main" val="30680425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0BF9757-B625-46BA-9826-B26F5E44677C}" type="slidenum">
              <a:rPr lang="en-US"/>
              <a:pPr>
                <a:defRPr/>
              </a:pPr>
              <a:t>‹#›</a:t>
            </a:fld>
            <a:endParaRPr lang="en-US"/>
          </a:p>
        </p:txBody>
      </p:sp>
    </p:spTree>
    <p:extLst>
      <p:ext uri="{BB962C8B-B14F-4D97-AF65-F5344CB8AC3E}">
        <p14:creationId xmlns:p14="http://schemas.microsoft.com/office/powerpoint/2010/main" val="34517564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A0896C4-715D-4638-B3E9-5ACBE22201C2}" type="slidenum">
              <a:rPr lang="en-US"/>
              <a:pPr>
                <a:defRPr/>
              </a:pPr>
              <a:t>‹#›</a:t>
            </a:fld>
            <a:endParaRPr lang="en-US"/>
          </a:p>
        </p:txBody>
      </p:sp>
    </p:spTree>
    <p:extLst>
      <p:ext uri="{BB962C8B-B14F-4D97-AF65-F5344CB8AC3E}">
        <p14:creationId xmlns:p14="http://schemas.microsoft.com/office/powerpoint/2010/main" val="24897874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35197CA-739B-445E-B1D4-0B4702ABF193}" type="slidenum">
              <a:rPr lang="en-US"/>
              <a:pPr>
                <a:defRPr/>
              </a:pPr>
              <a:t>‹#›</a:t>
            </a:fld>
            <a:endParaRPr lang="en-US"/>
          </a:p>
        </p:txBody>
      </p:sp>
    </p:spTree>
    <p:extLst>
      <p:ext uri="{BB962C8B-B14F-4D97-AF65-F5344CB8AC3E}">
        <p14:creationId xmlns:p14="http://schemas.microsoft.com/office/powerpoint/2010/main" val="1206114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D957585-C132-4EB2-8E34-89DBA7D9D800}" type="slidenum">
              <a:rPr lang="en-US"/>
              <a:pPr>
                <a:defRPr/>
              </a:pPr>
              <a:t>‹#›</a:t>
            </a:fld>
            <a:endParaRPr lang="en-US"/>
          </a:p>
        </p:txBody>
      </p:sp>
    </p:spTree>
    <p:extLst>
      <p:ext uri="{BB962C8B-B14F-4D97-AF65-F5344CB8AC3E}">
        <p14:creationId xmlns:p14="http://schemas.microsoft.com/office/powerpoint/2010/main" val="6866740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79E84DD-1127-41C1-BAC8-C34D278270AC}" type="slidenum">
              <a:rPr lang="en-US"/>
              <a:pPr>
                <a:defRPr/>
              </a:pPr>
              <a:t>‹#›</a:t>
            </a:fld>
            <a:endParaRPr lang="en-US"/>
          </a:p>
        </p:txBody>
      </p:sp>
    </p:spTree>
    <p:extLst>
      <p:ext uri="{BB962C8B-B14F-4D97-AF65-F5344CB8AC3E}">
        <p14:creationId xmlns:p14="http://schemas.microsoft.com/office/powerpoint/2010/main" val="12162799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F94B334-EF93-45B9-9B13-ADC0FCEF4D82}" type="slidenum">
              <a:rPr lang="en-US"/>
              <a:pPr>
                <a:defRPr/>
              </a:pPr>
              <a:t>‹#›</a:t>
            </a:fld>
            <a:endParaRPr lang="en-US"/>
          </a:p>
        </p:txBody>
      </p:sp>
    </p:spTree>
    <p:extLst>
      <p:ext uri="{BB962C8B-B14F-4D97-AF65-F5344CB8AC3E}">
        <p14:creationId xmlns:p14="http://schemas.microsoft.com/office/powerpoint/2010/main" val="331298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4"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2" indent="0">
              <a:buNone/>
              <a:defRPr sz="1400">
                <a:solidFill>
                  <a:schemeClr val="tx1">
                    <a:tint val="75000"/>
                  </a:schemeClr>
                </a:solidFill>
              </a:defRPr>
            </a:lvl6pPr>
            <a:lvl7pPr marL="2742880"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F5E73E-0E56-4D78-AE81-84A878BE8314}" type="datetimeFigureOut">
              <a:rPr lang="en-US" smtClean="0"/>
              <a:pPr>
                <a:defRPr/>
              </a:pPr>
              <a:t>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9B2073-137E-45BD-B765-9FC494A29B66}" type="slidenum">
              <a:rPr lang="en-US"/>
              <a:pPr>
                <a:defRPr/>
              </a:pPr>
              <a:t>‹#›</a:t>
            </a:fld>
            <a:endParaRPr lang="en-US"/>
          </a:p>
        </p:txBody>
      </p:sp>
    </p:spTree>
    <p:extLst>
      <p:ext uri="{BB962C8B-B14F-4D97-AF65-F5344CB8AC3E}">
        <p14:creationId xmlns:p14="http://schemas.microsoft.com/office/powerpoint/2010/main" val="28237719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9C05977-EC6D-403A-A192-93D58529D26D}" type="slidenum">
              <a:rPr lang="en-US"/>
              <a:pPr>
                <a:defRPr/>
              </a:pPr>
              <a:t>‹#›</a:t>
            </a:fld>
            <a:endParaRPr lang="en-US"/>
          </a:p>
        </p:txBody>
      </p:sp>
    </p:spTree>
    <p:extLst>
      <p:ext uri="{BB962C8B-B14F-4D97-AF65-F5344CB8AC3E}">
        <p14:creationId xmlns:p14="http://schemas.microsoft.com/office/powerpoint/2010/main" val="31617918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48F5CCBB-A56B-4188-B0C3-D5CE2FB6A21B}" type="slidenum">
              <a:rPr lang="en-US"/>
              <a:pPr>
                <a:defRPr/>
              </a:pPr>
              <a:t>‹#›</a:t>
            </a:fld>
            <a:endParaRPr lang="en-US"/>
          </a:p>
        </p:txBody>
      </p:sp>
    </p:spTree>
    <p:extLst>
      <p:ext uri="{BB962C8B-B14F-4D97-AF65-F5344CB8AC3E}">
        <p14:creationId xmlns:p14="http://schemas.microsoft.com/office/powerpoint/2010/main" val="2543818991"/>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CE71276-7224-451C-BEAF-DAEA50265663}" type="slidenum">
              <a:rPr lang="en-US"/>
              <a:pPr>
                <a:defRPr/>
              </a:pPr>
              <a:t>‹#›</a:t>
            </a:fld>
            <a:endParaRPr lang="en-US"/>
          </a:p>
        </p:txBody>
      </p:sp>
    </p:spTree>
    <p:extLst>
      <p:ext uri="{BB962C8B-B14F-4D97-AF65-F5344CB8AC3E}">
        <p14:creationId xmlns:p14="http://schemas.microsoft.com/office/powerpoint/2010/main" val="1585189873"/>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36021D8-EAB1-4544-96B9-B79578F1B961}" type="slidenum">
              <a:rPr lang="en-US"/>
              <a:pPr>
                <a:defRPr/>
              </a:pPr>
              <a:t>‹#›</a:t>
            </a:fld>
            <a:endParaRPr lang="en-US"/>
          </a:p>
        </p:txBody>
      </p:sp>
    </p:spTree>
    <p:extLst>
      <p:ext uri="{BB962C8B-B14F-4D97-AF65-F5344CB8AC3E}">
        <p14:creationId xmlns:p14="http://schemas.microsoft.com/office/powerpoint/2010/main" val="2213285006"/>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292" indent="0" algn="ctr">
              <a:buNone/>
              <a:defRPr/>
            </a:lvl2pPr>
            <a:lvl3pPr marL="1018586" indent="0" algn="ctr">
              <a:buNone/>
              <a:defRPr/>
            </a:lvl3pPr>
            <a:lvl4pPr marL="1527879" indent="0" algn="ctr">
              <a:buNone/>
              <a:defRPr/>
            </a:lvl4pPr>
            <a:lvl5pPr marL="2037173" indent="0" algn="ctr">
              <a:buNone/>
              <a:defRPr/>
            </a:lvl5pPr>
            <a:lvl6pPr marL="2546466" indent="0" algn="ctr">
              <a:buNone/>
              <a:defRPr/>
            </a:lvl6pPr>
            <a:lvl7pPr marL="3055758" indent="0" algn="ctr">
              <a:buNone/>
              <a:defRPr/>
            </a:lvl7pPr>
            <a:lvl8pPr marL="3565052" indent="0" algn="ctr">
              <a:buNone/>
              <a:defRPr/>
            </a:lvl8pPr>
            <a:lvl9pPr marL="4074344"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C2D55B0-3A3B-4D89-ACD4-82B2DC9347C4}" type="slidenum">
              <a:rPr lang="en-US"/>
              <a:pPr>
                <a:defRPr/>
              </a:pPr>
              <a:t>‹#›</a:t>
            </a:fld>
            <a:endParaRPr lang="en-US"/>
          </a:p>
        </p:txBody>
      </p:sp>
    </p:spTree>
    <p:extLst>
      <p:ext uri="{BB962C8B-B14F-4D97-AF65-F5344CB8AC3E}">
        <p14:creationId xmlns:p14="http://schemas.microsoft.com/office/powerpoint/2010/main" val="23924663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C18736B-C0D9-45D9-A18D-D0F720BDFB31}" type="slidenum">
              <a:rPr lang="en-US"/>
              <a:pPr>
                <a:defRPr/>
              </a:pPr>
              <a:t>‹#›</a:t>
            </a:fld>
            <a:endParaRPr lang="en-US"/>
          </a:p>
        </p:txBody>
      </p:sp>
    </p:spTree>
    <p:extLst>
      <p:ext uri="{BB962C8B-B14F-4D97-AF65-F5344CB8AC3E}">
        <p14:creationId xmlns:p14="http://schemas.microsoft.com/office/powerpoint/2010/main" val="18033989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292" indent="0">
              <a:buNone/>
              <a:defRPr sz="2000"/>
            </a:lvl2pPr>
            <a:lvl3pPr marL="1018586" indent="0">
              <a:buNone/>
              <a:defRPr sz="1800"/>
            </a:lvl3pPr>
            <a:lvl4pPr marL="1527879" indent="0">
              <a:buNone/>
              <a:defRPr sz="1600"/>
            </a:lvl4pPr>
            <a:lvl5pPr marL="2037173" indent="0">
              <a:buNone/>
              <a:defRPr sz="1600"/>
            </a:lvl5pPr>
            <a:lvl6pPr marL="2546466" indent="0">
              <a:buNone/>
              <a:defRPr sz="1600"/>
            </a:lvl6pPr>
            <a:lvl7pPr marL="3055758" indent="0">
              <a:buNone/>
              <a:defRPr sz="1600"/>
            </a:lvl7pPr>
            <a:lvl8pPr marL="3565052" indent="0">
              <a:buNone/>
              <a:defRPr sz="1600"/>
            </a:lvl8pPr>
            <a:lvl9pPr marL="4074344"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7C0F369-2F7C-4B46-A0F4-AE4FAE7DD0B2}" type="slidenum">
              <a:rPr lang="en-US"/>
              <a:pPr>
                <a:defRPr/>
              </a:pPr>
              <a:t>‹#›</a:t>
            </a:fld>
            <a:endParaRPr lang="en-US"/>
          </a:p>
        </p:txBody>
      </p:sp>
    </p:spTree>
    <p:extLst>
      <p:ext uri="{BB962C8B-B14F-4D97-AF65-F5344CB8AC3E}">
        <p14:creationId xmlns:p14="http://schemas.microsoft.com/office/powerpoint/2010/main" val="39911312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B8F74C4-7A17-4DA9-A2C9-6BBB02E15FB3}" type="slidenum">
              <a:rPr lang="en-US"/>
              <a:pPr>
                <a:defRPr/>
              </a:pPr>
              <a:t>‹#›</a:t>
            </a:fld>
            <a:endParaRPr lang="en-US"/>
          </a:p>
        </p:txBody>
      </p:sp>
    </p:spTree>
    <p:extLst>
      <p:ext uri="{BB962C8B-B14F-4D97-AF65-F5344CB8AC3E}">
        <p14:creationId xmlns:p14="http://schemas.microsoft.com/office/powerpoint/2010/main" val="6614356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678FBBC-951D-422E-845A-00D82DE61173}" type="slidenum">
              <a:rPr lang="en-US"/>
              <a:pPr>
                <a:defRPr/>
              </a:pPr>
              <a:t>‹#›</a:t>
            </a:fld>
            <a:endParaRPr lang="en-US"/>
          </a:p>
        </p:txBody>
      </p:sp>
    </p:spTree>
    <p:extLst>
      <p:ext uri="{BB962C8B-B14F-4D97-AF65-F5344CB8AC3E}">
        <p14:creationId xmlns:p14="http://schemas.microsoft.com/office/powerpoint/2010/main" val="26242960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BDCF9CB-D2F0-4EF4-BE2F-DCC2E79D58A8}" type="slidenum">
              <a:rPr lang="en-US"/>
              <a:pPr>
                <a:defRPr/>
              </a:pPr>
              <a:t>‹#›</a:t>
            </a:fld>
            <a:endParaRPr lang="en-US"/>
          </a:p>
        </p:txBody>
      </p:sp>
    </p:spTree>
    <p:extLst>
      <p:ext uri="{BB962C8B-B14F-4D97-AF65-F5344CB8AC3E}">
        <p14:creationId xmlns:p14="http://schemas.microsoft.com/office/powerpoint/2010/main" val="80429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6"/>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6"/>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FF715E-D102-488E-9A9F-C6D80F94C9C3}" type="datetimeFigureOut">
              <a:rPr lang="en-US" smtClean="0"/>
              <a:pPr>
                <a:defRPr/>
              </a:pPr>
              <a:t>2/17/2016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B5A8DC-C74D-4D9E-971B-6EFC3E81EBFF}" type="slidenum">
              <a:rPr lang="en-US"/>
              <a:pPr>
                <a:defRPr/>
              </a:pPr>
              <a:t>‹#›</a:t>
            </a:fld>
            <a:endParaRPr lang="en-US"/>
          </a:p>
        </p:txBody>
      </p:sp>
    </p:spTree>
    <p:extLst>
      <p:ext uri="{BB962C8B-B14F-4D97-AF65-F5344CB8AC3E}">
        <p14:creationId xmlns:p14="http://schemas.microsoft.com/office/powerpoint/2010/main" val="37363963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1B62630-A85A-4649-B14B-4427DB0DA9F3}" type="slidenum">
              <a:rPr lang="en-US"/>
              <a:pPr>
                <a:defRPr/>
              </a:pPr>
              <a:t>‹#›</a:t>
            </a:fld>
            <a:endParaRPr lang="en-US"/>
          </a:p>
        </p:txBody>
      </p:sp>
    </p:spTree>
    <p:extLst>
      <p:ext uri="{BB962C8B-B14F-4D97-AF65-F5344CB8AC3E}">
        <p14:creationId xmlns:p14="http://schemas.microsoft.com/office/powerpoint/2010/main" val="16832860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3" y="1626447"/>
            <a:ext cx="3309144"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42DBBD-34E2-498D-AF6E-E8F5A0E03A7D}" type="slidenum">
              <a:rPr lang="en-US"/>
              <a:pPr>
                <a:defRPr/>
              </a:pPr>
              <a:t>‹#›</a:t>
            </a:fld>
            <a:endParaRPr lang="en-US"/>
          </a:p>
        </p:txBody>
      </p:sp>
    </p:spTree>
    <p:extLst>
      <p:ext uri="{BB962C8B-B14F-4D97-AF65-F5344CB8AC3E}">
        <p14:creationId xmlns:p14="http://schemas.microsoft.com/office/powerpoint/2010/main" val="26731704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F19061-640C-4851-A741-ED205A16FAA1}" type="slidenum">
              <a:rPr lang="en-US"/>
              <a:pPr>
                <a:defRPr/>
              </a:pPr>
              <a:t>‹#›</a:t>
            </a:fld>
            <a:endParaRPr lang="en-US"/>
          </a:p>
        </p:txBody>
      </p:sp>
    </p:spTree>
    <p:extLst>
      <p:ext uri="{BB962C8B-B14F-4D97-AF65-F5344CB8AC3E}">
        <p14:creationId xmlns:p14="http://schemas.microsoft.com/office/powerpoint/2010/main" val="5132538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0E6CCC9-915F-40DC-A487-D2832B0D248A}" type="slidenum">
              <a:rPr lang="en-US"/>
              <a:pPr>
                <a:defRPr/>
              </a:pPr>
              <a:t>‹#›</a:t>
            </a:fld>
            <a:endParaRPr lang="en-US"/>
          </a:p>
        </p:txBody>
      </p:sp>
    </p:spTree>
    <p:extLst>
      <p:ext uri="{BB962C8B-B14F-4D97-AF65-F5344CB8AC3E}">
        <p14:creationId xmlns:p14="http://schemas.microsoft.com/office/powerpoint/2010/main" val="23048513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231E286-71DB-45EB-9AFE-059A0C83F9A0}" type="slidenum">
              <a:rPr lang="en-US"/>
              <a:pPr>
                <a:defRPr/>
              </a:pPr>
              <a:t>‹#›</a:t>
            </a:fld>
            <a:endParaRPr lang="en-US"/>
          </a:p>
        </p:txBody>
      </p:sp>
    </p:spTree>
    <p:extLst>
      <p:ext uri="{BB962C8B-B14F-4D97-AF65-F5344CB8AC3E}">
        <p14:creationId xmlns:p14="http://schemas.microsoft.com/office/powerpoint/2010/main" val="25920675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233" indent="0" algn="ctr">
              <a:buNone/>
              <a:defRPr/>
            </a:lvl2pPr>
            <a:lvl3pPr marL="1018467" indent="0" algn="ctr">
              <a:buNone/>
              <a:defRPr/>
            </a:lvl3pPr>
            <a:lvl4pPr marL="1527701" indent="0" algn="ctr">
              <a:buNone/>
              <a:defRPr/>
            </a:lvl4pPr>
            <a:lvl5pPr marL="2036935" indent="0" algn="ctr">
              <a:buNone/>
              <a:defRPr/>
            </a:lvl5pPr>
            <a:lvl6pPr marL="2546169" indent="0" algn="ctr">
              <a:buNone/>
              <a:defRPr/>
            </a:lvl6pPr>
            <a:lvl7pPr marL="3055400" indent="0" algn="ctr">
              <a:buNone/>
              <a:defRPr/>
            </a:lvl7pPr>
            <a:lvl8pPr marL="3564636" indent="0" algn="ctr">
              <a:buNone/>
              <a:defRPr/>
            </a:lvl8pPr>
            <a:lvl9pPr marL="4073867"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4E5B76-3FF0-4E9F-84A1-E826B479E08B}" type="slidenum">
              <a:rPr lang="en-US"/>
              <a:pPr>
                <a:defRPr/>
              </a:pPr>
              <a:t>‹#›</a:t>
            </a:fld>
            <a:endParaRPr lang="en-US"/>
          </a:p>
        </p:txBody>
      </p:sp>
    </p:spTree>
    <p:extLst>
      <p:ext uri="{BB962C8B-B14F-4D97-AF65-F5344CB8AC3E}">
        <p14:creationId xmlns:p14="http://schemas.microsoft.com/office/powerpoint/2010/main" val="302705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54B355C-FE17-45BE-A211-68DE93EDCEED}" type="slidenum">
              <a:rPr lang="en-US"/>
              <a:pPr>
                <a:defRPr/>
              </a:pPr>
              <a:t>‹#›</a:t>
            </a:fld>
            <a:endParaRPr lang="en-US"/>
          </a:p>
        </p:txBody>
      </p:sp>
    </p:spTree>
    <p:extLst>
      <p:ext uri="{BB962C8B-B14F-4D97-AF65-F5344CB8AC3E}">
        <p14:creationId xmlns:p14="http://schemas.microsoft.com/office/powerpoint/2010/main" val="1947202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1"/>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233" indent="0">
              <a:buNone/>
              <a:defRPr sz="2000"/>
            </a:lvl2pPr>
            <a:lvl3pPr marL="1018467" indent="0">
              <a:buNone/>
              <a:defRPr sz="1800"/>
            </a:lvl3pPr>
            <a:lvl4pPr marL="1527701" indent="0">
              <a:buNone/>
              <a:defRPr sz="1600"/>
            </a:lvl4pPr>
            <a:lvl5pPr marL="2036935" indent="0">
              <a:buNone/>
              <a:defRPr sz="1600"/>
            </a:lvl5pPr>
            <a:lvl6pPr marL="2546169" indent="0">
              <a:buNone/>
              <a:defRPr sz="1600"/>
            </a:lvl6pPr>
            <a:lvl7pPr marL="3055400" indent="0">
              <a:buNone/>
              <a:defRPr sz="1600"/>
            </a:lvl7pPr>
            <a:lvl8pPr marL="3564636" indent="0">
              <a:buNone/>
              <a:defRPr sz="1600"/>
            </a:lvl8pPr>
            <a:lvl9pPr marL="4073867"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58E05EE-B692-4C6F-AEA9-883E3F9E021E}" type="slidenum">
              <a:rPr lang="en-US"/>
              <a:pPr>
                <a:defRPr/>
              </a:pPr>
              <a:t>‹#›</a:t>
            </a:fld>
            <a:endParaRPr lang="en-US"/>
          </a:p>
        </p:txBody>
      </p:sp>
    </p:spTree>
    <p:extLst>
      <p:ext uri="{BB962C8B-B14F-4D97-AF65-F5344CB8AC3E}">
        <p14:creationId xmlns:p14="http://schemas.microsoft.com/office/powerpoint/2010/main" val="34284350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B2CBCE2-CB8A-45EE-920A-C73DACFFC26E}" type="slidenum">
              <a:rPr lang="en-US"/>
              <a:pPr>
                <a:defRPr/>
              </a:pPr>
              <a:t>‹#›</a:t>
            </a:fld>
            <a:endParaRPr lang="en-US"/>
          </a:p>
        </p:txBody>
      </p:sp>
    </p:spTree>
    <p:extLst>
      <p:ext uri="{BB962C8B-B14F-4D97-AF65-F5344CB8AC3E}">
        <p14:creationId xmlns:p14="http://schemas.microsoft.com/office/powerpoint/2010/main" val="18053094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1" y="1739795"/>
            <a:ext cx="4445953"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1"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6DF8A96-9C2D-4D27-B3ED-6A368651A3DC}" type="slidenum">
              <a:rPr lang="en-US"/>
              <a:pPr>
                <a:defRPr/>
              </a:pPr>
              <a:t>‹#›</a:t>
            </a:fld>
            <a:endParaRPr lang="en-US"/>
          </a:p>
        </p:txBody>
      </p:sp>
    </p:spTree>
    <p:extLst>
      <p:ext uri="{BB962C8B-B14F-4D97-AF65-F5344CB8AC3E}">
        <p14:creationId xmlns:p14="http://schemas.microsoft.com/office/powerpoint/2010/main" val="190507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65E347-89D6-4FBB-8A69-4A21B3CC667E}" type="datetimeFigureOut">
              <a:rPr lang="en-US" smtClean="0"/>
              <a:pPr>
                <a:defRPr/>
              </a:pPr>
              <a:t>2/17/2016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847634-58C9-471E-876D-07C030CBF198}" type="slidenum">
              <a:rPr lang="en-US"/>
              <a:pPr>
                <a:defRPr/>
              </a:pPr>
              <a:t>‹#›</a:t>
            </a:fld>
            <a:endParaRPr lang="en-US"/>
          </a:p>
        </p:txBody>
      </p:sp>
    </p:spTree>
    <p:extLst>
      <p:ext uri="{BB962C8B-B14F-4D97-AF65-F5344CB8AC3E}">
        <p14:creationId xmlns:p14="http://schemas.microsoft.com/office/powerpoint/2010/main" val="36552602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4E5845-AF8A-416F-9F2E-DB5AADBC52C4}" type="slidenum">
              <a:rPr lang="en-US"/>
              <a:pPr>
                <a:defRPr/>
              </a:pPr>
              <a:t>‹#›</a:t>
            </a:fld>
            <a:endParaRPr lang="en-US"/>
          </a:p>
        </p:txBody>
      </p:sp>
    </p:spTree>
    <p:extLst>
      <p:ext uri="{BB962C8B-B14F-4D97-AF65-F5344CB8AC3E}">
        <p14:creationId xmlns:p14="http://schemas.microsoft.com/office/powerpoint/2010/main" val="9726424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1292F57-2215-45F4-9ADD-36A50CD69BCB}" type="slidenum">
              <a:rPr lang="en-US"/>
              <a:pPr>
                <a:defRPr/>
              </a:pPr>
              <a:t>‹#›</a:t>
            </a:fld>
            <a:endParaRPr lang="en-US"/>
          </a:p>
        </p:txBody>
      </p:sp>
    </p:spTree>
    <p:extLst>
      <p:ext uri="{BB962C8B-B14F-4D97-AF65-F5344CB8AC3E}">
        <p14:creationId xmlns:p14="http://schemas.microsoft.com/office/powerpoint/2010/main" val="147127616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4"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925" indent="-381925">
              <a:buClr>
                <a:schemeClr val="accent2"/>
              </a:buClr>
              <a:buFont typeface="Arial" pitchFamily="34" charset="0"/>
              <a:buChar char="•"/>
              <a:defRPr sz="2200"/>
            </a:lvl1pPr>
            <a:lvl2pPr marL="834576" indent="-325344">
              <a:buClr>
                <a:schemeClr val="accent2"/>
              </a:buClr>
              <a:buFont typeface="Arial" pitchFamily="34" charset="0"/>
              <a:buChar char="•"/>
              <a:defRPr sz="2200"/>
            </a:lvl2pPr>
            <a:lvl3pPr marL="1273084" indent="-254616">
              <a:buClr>
                <a:schemeClr val="accent2"/>
              </a:buClr>
              <a:buFont typeface="Arial" pitchFamily="34" charset="0"/>
              <a:buChar char="•"/>
              <a:defRPr sz="2200"/>
            </a:lvl3pPr>
            <a:lvl4pPr marL="1782317" indent="-254616">
              <a:buClr>
                <a:schemeClr val="accent2"/>
              </a:buClr>
              <a:buFont typeface="Arial" pitchFamily="34" charset="0"/>
              <a:buChar char="•"/>
              <a:defRPr sz="2200"/>
            </a:lvl4pPr>
            <a:lvl5pPr marL="2291551" indent="-25461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4" y="1626447"/>
            <a:ext cx="3309144" cy="5316538"/>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E83CB5-4A7F-4CDE-A49A-DDA9811B2F63}" type="slidenum">
              <a:rPr lang="en-US"/>
              <a:pPr>
                <a:defRPr/>
              </a:pPr>
              <a:t>‹#›</a:t>
            </a:fld>
            <a:endParaRPr lang="en-US"/>
          </a:p>
        </p:txBody>
      </p:sp>
    </p:spTree>
    <p:extLst>
      <p:ext uri="{BB962C8B-B14F-4D97-AF65-F5344CB8AC3E}">
        <p14:creationId xmlns:p14="http://schemas.microsoft.com/office/powerpoint/2010/main" val="4546044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33" indent="0">
              <a:buNone/>
              <a:defRPr sz="3100"/>
            </a:lvl2pPr>
            <a:lvl3pPr marL="1018467" indent="0">
              <a:buNone/>
              <a:defRPr sz="2700"/>
            </a:lvl3pPr>
            <a:lvl4pPr marL="1527701" indent="0">
              <a:buNone/>
              <a:defRPr sz="2200"/>
            </a:lvl4pPr>
            <a:lvl5pPr marL="2036935" indent="0">
              <a:buNone/>
              <a:defRPr sz="2200"/>
            </a:lvl5pPr>
            <a:lvl6pPr marL="2546169" indent="0">
              <a:buNone/>
              <a:defRPr sz="2200"/>
            </a:lvl6pPr>
            <a:lvl7pPr marL="3055400" indent="0">
              <a:buNone/>
              <a:defRPr sz="2200"/>
            </a:lvl7pPr>
            <a:lvl8pPr marL="3564636" indent="0">
              <a:buNone/>
              <a:defRPr sz="2200"/>
            </a:lvl8pPr>
            <a:lvl9pPr marL="4073867"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569554-52F3-4581-B421-0CDADE19F9BB}" type="slidenum">
              <a:rPr lang="en-US"/>
              <a:pPr>
                <a:defRPr/>
              </a:pPr>
              <a:t>‹#›</a:t>
            </a:fld>
            <a:endParaRPr lang="en-US"/>
          </a:p>
        </p:txBody>
      </p:sp>
    </p:spTree>
    <p:extLst>
      <p:ext uri="{BB962C8B-B14F-4D97-AF65-F5344CB8AC3E}">
        <p14:creationId xmlns:p14="http://schemas.microsoft.com/office/powerpoint/2010/main" val="7105418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7FADDD0-F374-4D57-82FB-7DDE83A7F7AA}" type="slidenum">
              <a:rPr lang="en-US"/>
              <a:pPr>
                <a:defRPr/>
              </a:pPr>
              <a:t>‹#›</a:t>
            </a:fld>
            <a:endParaRPr lang="en-US"/>
          </a:p>
        </p:txBody>
      </p:sp>
    </p:spTree>
    <p:extLst>
      <p:ext uri="{BB962C8B-B14F-4D97-AF65-F5344CB8AC3E}">
        <p14:creationId xmlns:p14="http://schemas.microsoft.com/office/powerpoint/2010/main" val="17106284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D1D9D8D-AFBA-445F-83C0-190CC7C6058C}" type="slidenum">
              <a:rPr lang="en-US"/>
              <a:pPr>
                <a:defRPr/>
              </a:pPr>
              <a:t>‹#›</a:t>
            </a:fld>
            <a:endParaRPr lang="en-US"/>
          </a:p>
        </p:txBody>
      </p:sp>
    </p:spTree>
    <p:extLst>
      <p:ext uri="{BB962C8B-B14F-4D97-AF65-F5344CB8AC3E}">
        <p14:creationId xmlns:p14="http://schemas.microsoft.com/office/powerpoint/2010/main" val="39218107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20130054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482B238-DAEA-438F-BFF2-9D32F2CBA1B2}" type="slidenum">
              <a:rPr lang="en-US"/>
              <a:pPr>
                <a:defRPr/>
              </a:pPr>
              <a:t>‹#›</a:t>
            </a:fld>
            <a:endParaRPr lang="en-US"/>
          </a:p>
        </p:txBody>
      </p:sp>
    </p:spTree>
    <p:extLst>
      <p:ext uri="{BB962C8B-B14F-4D97-AF65-F5344CB8AC3E}">
        <p14:creationId xmlns:p14="http://schemas.microsoft.com/office/powerpoint/2010/main" val="23211508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4"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3CE6C8F7-9334-4762-8884-4DB2D97B5E6B}" type="slidenum">
              <a:rPr lang="en-US"/>
              <a:pPr>
                <a:defRPr/>
              </a:pPr>
              <a:t>‹#›</a:t>
            </a:fld>
            <a:endParaRPr lang="en-US"/>
          </a:p>
        </p:txBody>
      </p:sp>
    </p:spTree>
    <p:extLst>
      <p:ext uri="{BB962C8B-B14F-4D97-AF65-F5344CB8AC3E}">
        <p14:creationId xmlns:p14="http://schemas.microsoft.com/office/powerpoint/2010/main" val="21143326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4"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D3A39EC-C9E2-4FF7-BF3E-E5127C7CCAFF}" type="slidenum">
              <a:rPr lang="en-US"/>
              <a:pPr>
                <a:defRPr/>
              </a:pPr>
              <a:t>‹#›</a:t>
            </a:fld>
            <a:endParaRPr lang="en-US"/>
          </a:p>
        </p:txBody>
      </p:sp>
    </p:spTree>
    <p:extLst>
      <p:ext uri="{BB962C8B-B14F-4D97-AF65-F5344CB8AC3E}">
        <p14:creationId xmlns:p14="http://schemas.microsoft.com/office/powerpoint/2010/main" val="282413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BB4243-85F6-4CFD-9676-8202C9B8D7D4}" type="datetimeFigureOut">
              <a:rPr lang="en-US" smtClean="0"/>
              <a:pPr>
                <a:defRPr/>
              </a:pPr>
              <a:t>2/17/2016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408C45-F965-42E8-B7E0-01C08BC580BA}" type="slidenum">
              <a:rPr lang="en-US"/>
              <a:pPr>
                <a:defRPr/>
              </a:pPr>
              <a:t>‹#›</a:t>
            </a:fld>
            <a:endParaRPr lang="en-US"/>
          </a:p>
        </p:txBody>
      </p:sp>
    </p:spTree>
    <p:extLst>
      <p:ext uri="{BB962C8B-B14F-4D97-AF65-F5344CB8AC3E}">
        <p14:creationId xmlns:p14="http://schemas.microsoft.com/office/powerpoint/2010/main" val="27335504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174" indent="0" algn="ctr">
              <a:buNone/>
              <a:defRPr/>
            </a:lvl2pPr>
            <a:lvl3pPr marL="1018348" indent="0" algn="ctr">
              <a:buNone/>
              <a:defRPr/>
            </a:lvl3pPr>
            <a:lvl4pPr marL="1527523" indent="0" algn="ctr">
              <a:buNone/>
              <a:defRPr/>
            </a:lvl4pPr>
            <a:lvl5pPr marL="2036696" indent="0" algn="ctr">
              <a:buNone/>
              <a:defRPr/>
            </a:lvl5pPr>
            <a:lvl6pPr marL="2545871" indent="0" algn="ctr">
              <a:buNone/>
              <a:defRPr/>
            </a:lvl6pPr>
            <a:lvl7pPr marL="3055043" indent="0" algn="ctr">
              <a:buNone/>
              <a:defRPr/>
            </a:lvl7pPr>
            <a:lvl8pPr marL="3564219" indent="0" algn="ctr">
              <a:buNone/>
              <a:defRPr/>
            </a:lvl8pPr>
            <a:lvl9pPr marL="407339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6F3FF25-D67F-4980-ACD3-7019353FB819}" type="slidenum">
              <a:rPr lang="en-US"/>
              <a:pPr>
                <a:defRPr/>
              </a:pPr>
              <a:t>‹#›</a:t>
            </a:fld>
            <a:endParaRPr lang="en-US"/>
          </a:p>
        </p:txBody>
      </p:sp>
    </p:spTree>
    <p:extLst>
      <p:ext uri="{BB962C8B-B14F-4D97-AF65-F5344CB8AC3E}">
        <p14:creationId xmlns:p14="http://schemas.microsoft.com/office/powerpoint/2010/main" val="20327196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B958DE-C64C-44C7-8ACF-CEFFCF6E17C3}" type="slidenum">
              <a:rPr lang="en-US"/>
              <a:pPr>
                <a:defRPr/>
              </a:pPr>
              <a:t>‹#›</a:t>
            </a:fld>
            <a:endParaRPr lang="en-US"/>
          </a:p>
        </p:txBody>
      </p:sp>
    </p:spTree>
    <p:extLst>
      <p:ext uri="{BB962C8B-B14F-4D97-AF65-F5344CB8AC3E}">
        <p14:creationId xmlns:p14="http://schemas.microsoft.com/office/powerpoint/2010/main" val="22059148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2"/>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174" indent="0">
              <a:buNone/>
              <a:defRPr sz="2000"/>
            </a:lvl2pPr>
            <a:lvl3pPr marL="1018348" indent="0">
              <a:buNone/>
              <a:defRPr sz="1800"/>
            </a:lvl3pPr>
            <a:lvl4pPr marL="1527523" indent="0">
              <a:buNone/>
              <a:defRPr sz="1600"/>
            </a:lvl4pPr>
            <a:lvl5pPr marL="2036696" indent="0">
              <a:buNone/>
              <a:defRPr sz="1600"/>
            </a:lvl5pPr>
            <a:lvl6pPr marL="2545871" indent="0">
              <a:buNone/>
              <a:defRPr sz="1600"/>
            </a:lvl6pPr>
            <a:lvl7pPr marL="3055043" indent="0">
              <a:buNone/>
              <a:defRPr sz="1600"/>
            </a:lvl7pPr>
            <a:lvl8pPr marL="3564219" indent="0">
              <a:buNone/>
              <a:defRPr sz="1600"/>
            </a:lvl8pPr>
            <a:lvl9pPr marL="407339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AB94224-E3F5-41E7-88C0-7337E08AB3A9}" type="slidenum">
              <a:rPr lang="en-US"/>
              <a:pPr>
                <a:defRPr/>
              </a:pPr>
              <a:t>‹#›</a:t>
            </a:fld>
            <a:endParaRPr lang="en-US"/>
          </a:p>
        </p:txBody>
      </p:sp>
    </p:spTree>
    <p:extLst>
      <p:ext uri="{BB962C8B-B14F-4D97-AF65-F5344CB8AC3E}">
        <p14:creationId xmlns:p14="http://schemas.microsoft.com/office/powerpoint/2010/main" val="34038709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2297A60-8EB8-474F-B006-09AAED641487}" type="slidenum">
              <a:rPr lang="en-US"/>
              <a:pPr>
                <a:defRPr/>
              </a:pPr>
              <a:t>‹#›</a:t>
            </a:fld>
            <a:endParaRPr lang="en-US"/>
          </a:p>
        </p:txBody>
      </p:sp>
    </p:spTree>
    <p:extLst>
      <p:ext uri="{BB962C8B-B14F-4D97-AF65-F5344CB8AC3E}">
        <p14:creationId xmlns:p14="http://schemas.microsoft.com/office/powerpoint/2010/main" val="6249285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52B0290-0A23-4BB9-81F2-773F54B9E522}" type="slidenum">
              <a:rPr lang="en-US"/>
              <a:pPr>
                <a:defRPr/>
              </a:pPr>
              <a:t>‹#›</a:t>
            </a:fld>
            <a:endParaRPr lang="en-US"/>
          </a:p>
        </p:txBody>
      </p:sp>
    </p:spTree>
    <p:extLst>
      <p:ext uri="{BB962C8B-B14F-4D97-AF65-F5344CB8AC3E}">
        <p14:creationId xmlns:p14="http://schemas.microsoft.com/office/powerpoint/2010/main" val="42350940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80D863D-0299-4B05-8D53-18D1EB415B87}" type="slidenum">
              <a:rPr lang="en-US"/>
              <a:pPr>
                <a:defRPr/>
              </a:pPr>
              <a:t>‹#›</a:t>
            </a:fld>
            <a:endParaRPr lang="en-US"/>
          </a:p>
        </p:txBody>
      </p:sp>
    </p:spTree>
    <p:extLst>
      <p:ext uri="{BB962C8B-B14F-4D97-AF65-F5344CB8AC3E}">
        <p14:creationId xmlns:p14="http://schemas.microsoft.com/office/powerpoint/2010/main" val="11080931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6782A9-A81F-4B58-8DF4-241DD79294A3}" type="slidenum">
              <a:rPr lang="en-US"/>
              <a:pPr>
                <a:defRPr/>
              </a:pPr>
              <a:t>‹#›</a:t>
            </a:fld>
            <a:endParaRPr lang="en-US"/>
          </a:p>
        </p:txBody>
      </p:sp>
    </p:spTree>
    <p:extLst>
      <p:ext uri="{BB962C8B-B14F-4D97-AF65-F5344CB8AC3E}">
        <p14:creationId xmlns:p14="http://schemas.microsoft.com/office/powerpoint/2010/main" val="17576244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880" indent="-381880">
              <a:buClr>
                <a:schemeClr val="accent2"/>
              </a:buClr>
              <a:buFont typeface="Arial" pitchFamily="34" charset="0"/>
              <a:buChar char="•"/>
              <a:defRPr sz="2200"/>
            </a:lvl1pPr>
            <a:lvl2pPr marL="834479" indent="-325306">
              <a:buClr>
                <a:schemeClr val="accent2"/>
              </a:buClr>
              <a:buFont typeface="Arial" pitchFamily="34" charset="0"/>
              <a:buChar char="•"/>
              <a:defRPr sz="2200"/>
            </a:lvl2pPr>
            <a:lvl3pPr marL="1272936" indent="-254586">
              <a:buClr>
                <a:schemeClr val="accent2"/>
              </a:buClr>
              <a:buFont typeface="Arial" pitchFamily="34" charset="0"/>
              <a:buChar char="•"/>
              <a:defRPr sz="2200"/>
            </a:lvl3pPr>
            <a:lvl4pPr marL="1782108" indent="-254586">
              <a:buClr>
                <a:schemeClr val="accent2"/>
              </a:buClr>
              <a:buFont typeface="Arial" pitchFamily="34" charset="0"/>
              <a:buChar char="•"/>
              <a:defRPr sz="2200"/>
            </a:lvl4pPr>
            <a:lvl5pPr marL="2291283" indent="-25458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F8E5FC6-2688-49E6-B02E-27809E4F1961}" type="slidenum">
              <a:rPr lang="en-US"/>
              <a:pPr>
                <a:defRPr/>
              </a:pPr>
              <a:t>‹#›</a:t>
            </a:fld>
            <a:endParaRPr lang="en-US"/>
          </a:p>
        </p:txBody>
      </p:sp>
    </p:spTree>
    <p:extLst>
      <p:ext uri="{BB962C8B-B14F-4D97-AF65-F5344CB8AC3E}">
        <p14:creationId xmlns:p14="http://schemas.microsoft.com/office/powerpoint/2010/main" val="32561141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174" indent="0">
              <a:buNone/>
              <a:defRPr sz="3100"/>
            </a:lvl2pPr>
            <a:lvl3pPr marL="1018348" indent="0">
              <a:buNone/>
              <a:defRPr sz="2700"/>
            </a:lvl3pPr>
            <a:lvl4pPr marL="1527523" indent="0">
              <a:buNone/>
              <a:defRPr sz="2200"/>
            </a:lvl4pPr>
            <a:lvl5pPr marL="2036696" indent="0">
              <a:buNone/>
              <a:defRPr sz="2200"/>
            </a:lvl5pPr>
            <a:lvl6pPr marL="2545871" indent="0">
              <a:buNone/>
              <a:defRPr sz="2200"/>
            </a:lvl6pPr>
            <a:lvl7pPr marL="3055043" indent="0">
              <a:buNone/>
              <a:defRPr sz="2200"/>
            </a:lvl7pPr>
            <a:lvl8pPr marL="3564219" indent="0">
              <a:buNone/>
              <a:defRPr sz="2200"/>
            </a:lvl8pPr>
            <a:lvl9pPr marL="4073390"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0558F4-DB17-4058-AD28-A88C3020CE34}" type="slidenum">
              <a:rPr lang="en-US"/>
              <a:pPr>
                <a:defRPr/>
              </a:pPr>
              <a:t>‹#›</a:t>
            </a:fld>
            <a:endParaRPr lang="en-US"/>
          </a:p>
        </p:txBody>
      </p:sp>
    </p:spTree>
    <p:extLst>
      <p:ext uri="{BB962C8B-B14F-4D97-AF65-F5344CB8AC3E}">
        <p14:creationId xmlns:p14="http://schemas.microsoft.com/office/powerpoint/2010/main" val="36476102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6FA54B3-D318-4839-9F9D-5B5A7FE13D25}" type="slidenum">
              <a:rPr lang="en-US"/>
              <a:pPr>
                <a:defRPr/>
              </a:pPr>
              <a:t>‹#›</a:t>
            </a:fld>
            <a:endParaRPr lang="en-US"/>
          </a:p>
        </p:txBody>
      </p:sp>
    </p:spTree>
    <p:extLst>
      <p:ext uri="{BB962C8B-B14F-4D97-AF65-F5344CB8AC3E}">
        <p14:creationId xmlns:p14="http://schemas.microsoft.com/office/powerpoint/2010/main" val="258854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59493E-A9AB-4C56-B7E2-71301005528C}" type="datetimeFigureOut">
              <a:rPr lang="en-US" smtClean="0"/>
              <a:pPr>
                <a:defRPr/>
              </a:pPr>
              <a:t>2/17/2016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E2BAF5-6F05-45F9-BCF8-E73B42C77F9A}" type="slidenum">
              <a:rPr lang="en-US"/>
              <a:pPr>
                <a:defRPr/>
              </a:pPr>
              <a:t>‹#›</a:t>
            </a:fld>
            <a:endParaRPr lang="en-US"/>
          </a:p>
        </p:txBody>
      </p:sp>
    </p:spTree>
    <p:extLst>
      <p:ext uri="{BB962C8B-B14F-4D97-AF65-F5344CB8AC3E}">
        <p14:creationId xmlns:p14="http://schemas.microsoft.com/office/powerpoint/2010/main" val="37049174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5D91F4C-0605-4DCC-83FA-34D6F57AA40D}" type="slidenum">
              <a:rPr lang="en-US"/>
              <a:pPr>
                <a:defRPr/>
              </a:pPr>
              <a:t>‹#›</a:t>
            </a:fld>
            <a:endParaRPr lang="en-US"/>
          </a:p>
        </p:txBody>
      </p:sp>
    </p:spTree>
    <p:extLst>
      <p:ext uri="{BB962C8B-B14F-4D97-AF65-F5344CB8AC3E}">
        <p14:creationId xmlns:p14="http://schemas.microsoft.com/office/powerpoint/2010/main" val="603920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393214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BA21EBF-CF8D-4CA9-B6B3-88CE17A0609D}" type="slidenum">
              <a:rPr lang="en-US"/>
              <a:pPr>
                <a:defRPr/>
              </a:pPr>
              <a:t>‹#›</a:t>
            </a:fld>
            <a:endParaRPr lang="en-US"/>
          </a:p>
        </p:txBody>
      </p:sp>
    </p:spTree>
    <p:extLst>
      <p:ext uri="{BB962C8B-B14F-4D97-AF65-F5344CB8AC3E}">
        <p14:creationId xmlns:p14="http://schemas.microsoft.com/office/powerpoint/2010/main" val="17575089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5"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4C563512-4DC6-4361-A791-6F04AB78A2EA}" type="slidenum">
              <a:rPr lang="en-US"/>
              <a:pPr>
                <a:defRPr/>
              </a:pPr>
              <a:t>‹#›</a:t>
            </a:fld>
            <a:endParaRPr lang="en-US"/>
          </a:p>
        </p:txBody>
      </p:sp>
    </p:spTree>
    <p:extLst>
      <p:ext uri="{BB962C8B-B14F-4D97-AF65-F5344CB8AC3E}">
        <p14:creationId xmlns:p14="http://schemas.microsoft.com/office/powerpoint/2010/main" val="29124438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5"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F042B9B-0725-4A1C-8FA8-92C0568C7094}" type="slidenum">
              <a:rPr lang="en-US"/>
              <a:pPr>
                <a:defRPr/>
              </a:pPr>
              <a:t>‹#›</a:t>
            </a:fld>
            <a:endParaRPr lang="en-US"/>
          </a:p>
        </p:txBody>
      </p:sp>
    </p:spTree>
    <p:extLst>
      <p:ext uri="{BB962C8B-B14F-4D97-AF65-F5344CB8AC3E}">
        <p14:creationId xmlns:p14="http://schemas.microsoft.com/office/powerpoint/2010/main" val="32131451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115" indent="0" algn="ctr">
              <a:buNone/>
              <a:defRPr/>
            </a:lvl2pPr>
            <a:lvl3pPr marL="1018228" indent="0" algn="ctr">
              <a:buNone/>
              <a:defRPr/>
            </a:lvl3pPr>
            <a:lvl4pPr marL="1527344" indent="0" algn="ctr">
              <a:buNone/>
              <a:defRPr/>
            </a:lvl4pPr>
            <a:lvl5pPr marL="2036458" indent="0" algn="ctr">
              <a:buNone/>
              <a:defRPr/>
            </a:lvl5pPr>
            <a:lvl6pPr marL="2545574" indent="0" algn="ctr">
              <a:buNone/>
              <a:defRPr/>
            </a:lvl6pPr>
            <a:lvl7pPr marL="3054686" indent="0" algn="ctr">
              <a:buNone/>
              <a:defRPr/>
            </a:lvl7pPr>
            <a:lvl8pPr marL="3563802" indent="0" algn="ctr">
              <a:buNone/>
              <a:defRPr/>
            </a:lvl8pPr>
            <a:lvl9pPr marL="4072914"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771DE60-FD26-4144-AB77-2AE4324E1DDD}" type="slidenum">
              <a:rPr lang="en-US"/>
              <a:pPr>
                <a:defRPr/>
              </a:pPr>
              <a:t>‹#›</a:t>
            </a:fld>
            <a:endParaRPr lang="en-US"/>
          </a:p>
        </p:txBody>
      </p:sp>
    </p:spTree>
    <p:extLst>
      <p:ext uri="{BB962C8B-B14F-4D97-AF65-F5344CB8AC3E}">
        <p14:creationId xmlns:p14="http://schemas.microsoft.com/office/powerpoint/2010/main" val="14057248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2374F86-39C6-4F22-80ED-B61A5A8C8D39}" type="slidenum">
              <a:rPr lang="en-US"/>
              <a:pPr>
                <a:defRPr/>
              </a:pPr>
              <a:t>‹#›</a:t>
            </a:fld>
            <a:endParaRPr lang="en-US"/>
          </a:p>
        </p:txBody>
      </p:sp>
    </p:spTree>
    <p:extLst>
      <p:ext uri="{BB962C8B-B14F-4D97-AF65-F5344CB8AC3E}">
        <p14:creationId xmlns:p14="http://schemas.microsoft.com/office/powerpoint/2010/main" val="26679595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3"/>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115" indent="0">
              <a:buNone/>
              <a:defRPr sz="2000"/>
            </a:lvl2pPr>
            <a:lvl3pPr marL="1018228" indent="0">
              <a:buNone/>
              <a:defRPr sz="1800"/>
            </a:lvl3pPr>
            <a:lvl4pPr marL="1527344" indent="0">
              <a:buNone/>
              <a:defRPr sz="1600"/>
            </a:lvl4pPr>
            <a:lvl5pPr marL="2036458" indent="0">
              <a:buNone/>
              <a:defRPr sz="1600"/>
            </a:lvl5pPr>
            <a:lvl6pPr marL="2545574" indent="0">
              <a:buNone/>
              <a:defRPr sz="1600"/>
            </a:lvl6pPr>
            <a:lvl7pPr marL="3054686" indent="0">
              <a:buNone/>
              <a:defRPr sz="1600"/>
            </a:lvl7pPr>
            <a:lvl8pPr marL="3563802" indent="0">
              <a:buNone/>
              <a:defRPr sz="1600"/>
            </a:lvl8pPr>
            <a:lvl9pPr marL="4072914"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1F9AE27-456D-4255-9E7A-99130D6E7754}" type="slidenum">
              <a:rPr lang="en-US"/>
              <a:pPr>
                <a:defRPr/>
              </a:pPr>
              <a:t>‹#›</a:t>
            </a:fld>
            <a:endParaRPr lang="en-US"/>
          </a:p>
        </p:txBody>
      </p:sp>
    </p:spTree>
    <p:extLst>
      <p:ext uri="{BB962C8B-B14F-4D97-AF65-F5344CB8AC3E}">
        <p14:creationId xmlns:p14="http://schemas.microsoft.com/office/powerpoint/2010/main" val="11340140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6A139D9-0906-485E-A363-2E488E8C6E3C}" type="slidenum">
              <a:rPr lang="en-US"/>
              <a:pPr>
                <a:defRPr/>
              </a:pPr>
              <a:t>‹#›</a:t>
            </a:fld>
            <a:endParaRPr lang="en-US"/>
          </a:p>
        </p:txBody>
      </p:sp>
    </p:spTree>
    <p:extLst>
      <p:ext uri="{BB962C8B-B14F-4D97-AF65-F5344CB8AC3E}">
        <p14:creationId xmlns:p14="http://schemas.microsoft.com/office/powerpoint/2010/main" val="39904413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3" y="1739795"/>
            <a:ext cx="4445953"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3"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703E851-DA20-4C50-AB98-E9CC91BA01ED}" type="slidenum">
              <a:rPr lang="en-US"/>
              <a:pPr>
                <a:defRPr/>
              </a:pPr>
              <a:t>‹#›</a:t>
            </a:fld>
            <a:endParaRPr lang="en-US"/>
          </a:p>
        </p:txBody>
      </p:sp>
    </p:spTree>
    <p:extLst>
      <p:ext uri="{BB962C8B-B14F-4D97-AF65-F5344CB8AC3E}">
        <p14:creationId xmlns:p14="http://schemas.microsoft.com/office/powerpoint/2010/main" val="276052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A327EF-93DC-4692-A43D-321456C04D21}" type="datetimeFigureOut">
              <a:rPr lang="en-US" smtClean="0"/>
              <a:pPr>
                <a:defRPr/>
              </a:pPr>
              <a:t>2/17/2016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CDC56B-67DF-4204-966A-7528CCE01AF6}" type="slidenum">
              <a:rPr lang="en-US"/>
              <a:pPr>
                <a:defRPr/>
              </a:pPr>
              <a:t>‹#›</a:t>
            </a:fld>
            <a:endParaRPr lang="en-US"/>
          </a:p>
        </p:txBody>
      </p:sp>
    </p:spTree>
    <p:extLst>
      <p:ext uri="{BB962C8B-B14F-4D97-AF65-F5344CB8AC3E}">
        <p14:creationId xmlns:p14="http://schemas.microsoft.com/office/powerpoint/2010/main" val="19127788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4028AFB-8A17-403B-BFB2-106E727EA89D}" type="slidenum">
              <a:rPr lang="en-US"/>
              <a:pPr>
                <a:defRPr/>
              </a:pPr>
              <a:t>‹#›</a:t>
            </a:fld>
            <a:endParaRPr lang="en-US"/>
          </a:p>
        </p:txBody>
      </p:sp>
    </p:spTree>
    <p:extLst>
      <p:ext uri="{BB962C8B-B14F-4D97-AF65-F5344CB8AC3E}">
        <p14:creationId xmlns:p14="http://schemas.microsoft.com/office/powerpoint/2010/main" val="2172838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76AC905-8F79-4617-B9B0-3AC58B73E7FD}" type="slidenum">
              <a:rPr lang="en-US"/>
              <a:pPr>
                <a:defRPr/>
              </a:pPr>
              <a:t>‹#›</a:t>
            </a:fld>
            <a:endParaRPr lang="en-US"/>
          </a:p>
        </p:txBody>
      </p:sp>
    </p:spTree>
    <p:extLst>
      <p:ext uri="{BB962C8B-B14F-4D97-AF65-F5344CB8AC3E}">
        <p14:creationId xmlns:p14="http://schemas.microsoft.com/office/powerpoint/2010/main" val="28324973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835" indent="-381835">
              <a:buClr>
                <a:schemeClr val="accent2"/>
              </a:buClr>
              <a:buFont typeface="Arial" pitchFamily="34" charset="0"/>
              <a:buChar char="•"/>
              <a:defRPr sz="2200"/>
            </a:lvl1pPr>
            <a:lvl2pPr marL="834381" indent="-325268">
              <a:buClr>
                <a:schemeClr val="accent2"/>
              </a:buClr>
              <a:buFont typeface="Arial" pitchFamily="34" charset="0"/>
              <a:buChar char="•"/>
              <a:defRPr sz="2200"/>
            </a:lvl2pPr>
            <a:lvl3pPr marL="1272787" indent="-254556">
              <a:buClr>
                <a:schemeClr val="accent2"/>
              </a:buClr>
              <a:buFont typeface="Arial" pitchFamily="34" charset="0"/>
              <a:buChar char="•"/>
              <a:defRPr sz="2200"/>
            </a:lvl3pPr>
            <a:lvl4pPr marL="1781900" indent="-254556">
              <a:buClr>
                <a:schemeClr val="accent2"/>
              </a:buClr>
              <a:buFont typeface="Arial" pitchFamily="34" charset="0"/>
              <a:buChar char="•"/>
              <a:defRPr sz="2200"/>
            </a:lvl4pPr>
            <a:lvl5pPr marL="2291015" indent="-25455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DC18861-8792-4BF1-BB54-4008A866970D}" type="slidenum">
              <a:rPr lang="en-US"/>
              <a:pPr>
                <a:defRPr/>
              </a:pPr>
              <a:t>‹#›</a:t>
            </a:fld>
            <a:endParaRPr lang="en-US"/>
          </a:p>
        </p:txBody>
      </p:sp>
    </p:spTree>
    <p:extLst>
      <p:ext uri="{BB962C8B-B14F-4D97-AF65-F5344CB8AC3E}">
        <p14:creationId xmlns:p14="http://schemas.microsoft.com/office/powerpoint/2010/main" val="42266368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115" indent="0">
              <a:buNone/>
              <a:defRPr sz="3100"/>
            </a:lvl2pPr>
            <a:lvl3pPr marL="1018228" indent="0">
              <a:buNone/>
              <a:defRPr sz="2700"/>
            </a:lvl3pPr>
            <a:lvl4pPr marL="1527344" indent="0">
              <a:buNone/>
              <a:defRPr sz="2200"/>
            </a:lvl4pPr>
            <a:lvl5pPr marL="2036458" indent="0">
              <a:buNone/>
              <a:defRPr sz="2200"/>
            </a:lvl5pPr>
            <a:lvl6pPr marL="2545574" indent="0">
              <a:buNone/>
              <a:defRPr sz="2200"/>
            </a:lvl6pPr>
            <a:lvl7pPr marL="3054686" indent="0">
              <a:buNone/>
              <a:defRPr sz="2200"/>
            </a:lvl7pPr>
            <a:lvl8pPr marL="3563802" indent="0">
              <a:buNone/>
              <a:defRPr sz="2200"/>
            </a:lvl8pPr>
            <a:lvl9pPr marL="4072914"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C947431-7F9B-4B07-9E3A-8C0CB7266DE1}" type="slidenum">
              <a:rPr lang="en-US"/>
              <a:pPr>
                <a:defRPr/>
              </a:pPr>
              <a:t>‹#›</a:t>
            </a:fld>
            <a:endParaRPr lang="en-US"/>
          </a:p>
        </p:txBody>
      </p:sp>
    </p:spTree>
    <p:extLst>
      <p:ext uri="{BB962C8B-B14F-4D97-AF65-F5344CB8AC3E}">
        <p14:creationId xmlns:p14="http://schemas.microsoft.com/office/powerpoint/2010/main" val="29909357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9AE1455-BB39-4C14-9F76-7BE88EE3B1F4}" type="slidenum">
              <a:rPr lang="en-US"/>
              <a:pPr>
                <a:defRPr/>
              </a:pPr>
              <a:t>‹#›</a:t>
            </a:fld>
            <a:endParaRPr lang="en-US"/>
          </a:p>
        </p:txBody>
      </p:sp>
    </p:spTree>
    <p:extLst>
      <p:ext uri="{BB962C8B-B14F-4D97-AF65-F5344CB8AC3E}">
        <p14:creationId xmlns:p14="http://schemas.microsoft.com/office/powerpoint/2010/main" val="18806481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E2CBF81-D8E8-43CE-BE82-11B0DF9B39D4}" type="slidenum">
              <a:rPr lang="en-US"/>
              <a:pPr>
                <a:defRPr/>
              </a:pPr>
              <a:t>‹#›</a:t>
            </a:fld>
            <a:endParaRPr lang="en-US"/>
          </a:p>
        </p:txBody>
      </p:sp>
    </p:spTree>
    <p:extLst>
      <p:ext uri="{BB962C8B-B14F-4D97-AF65-F5344CB8AC3E}">
        <p14:creationId xmlns:p14="http://schemas.microsoft.com/office/powerpoint/2010/main" val="1284046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255020871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E98A08F-7F39-431B-AF5E-FA59CA0260A6}" type="slidenum">
              <a:rPr lang="en-US"/>
              <a:pPr>
                <a:defRPr/>
              </a:pPr>
              <a:t>‹#›</a:t>
            </a:fld>
            <a:endParaRPr lang="en-US"/>
          </a:p>
        </p:txBody>
      </p:sp>
    </p:spTree>
    <p:extLst>
      <p:ext uri="{BB962C8B-B14F-4D97-AF65-F5344CB8AC3E}">
        <p14:creationId xmlns:p14="http://schemas.microsoft.com/office/powerpoint/2010/main" val="22364487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6"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FF0E5AFD-D3E1-4A69-9983-26AC8E95E58A}" type="slidenum">
              <a:rPr lang="en-US"/>
              <a:pPr>
                <a:defRPr/>
              </a:pPr>
              <a:t>‹#›</a:t>
            </a:fld>
            <a:endParaRPr lang="en-US"/>
          </a:p>
        </p:txBody>
      </p:sp>
    </p:spTree>
    <p:extLst>
      <p:ext uri="{BB962C8B-B14F-4D97-AF65-F5344CB8AC3E}">
        <p14:creationId xmlns:p14="http://schemas.microsoft.com/office/powerpoint/2010/main" val="301533730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6"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3500850-D134-4AA7-8930-6B2DB0858C4B}" type="slidenum">
              <a:rPr lang="en-US"/>
              <a:pPr>
                <a:defRPr/>
              </a:pPr>
              <a:t>‹#›</a:t>
            </a:fld>
            <a:endParaRPr lang="en-US"/>
          </a:p>
        </p:txBody>
      </p:sp>
    </p:spTree>
    <p:extLst>
      <p:ext uri="{BB962C8B-B14F-4D97-AF65-F5344CB8AC3E}">
        <p14:creationId xmlns:p14="http://schemas.microsoft.com/office/powerpoint/2010/main" val="401571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p>
            <a:r>
              <a:rPr lang="en-US" dirty="0" smtClean="0"/>
              <a:t>Click to edit Master title style</a:t>
            </a:r>
            <a:endParaRPr lang="en-US" dirty="0"/>
          </a:p>
        </p:txBody>
      </p:sp>
      <p:sp>
        <p:nvSpPr>
          <p:cNvPr id="3" name="Content Placeholder 2"/>
          <p:cNvSpPr>
            <a:spLocks noGrp="1"/>
          </p:cNvSpPr>
          <p:nvPr>
            <p:ph idx="1"/>
          </p:nvPr>
        </p:nvSpPr>
        <p:spPr>
          <a:xfrm>
            <a:off x="503239" y="1812926"/>
            <a:ext cx="9051925" cy="5130799"/>
          </a:xfrm>
          <a:prstGeom prst="rect">
            <a:avLst/>
          </a:prstGeom>
        </p:spPr>
        <p:txBody>
          <a:bodyPr lIns="91429" tIns="45715" rIns="91429" bIns="45715"/>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7506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rtlCol="0">
            <a:normAutofit/>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E9B6E5-23C4-43AD-BD1E-9F3CF01C9EF3}" type="datetimeFigureOut">
              <a:rPr lang="en-US" smtClean="0"/>
              <a:pPr>
                <a:defRPr/>
              </a:pPr>
              <a:t>2/17/2016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202D96-FF4B-4993-8A00-71363A0DE9DA}" type="slidenum">
              <a:rPr lang="en-US"/>
              <a:pPr>
                <a:defRPr/>
              </a:pPr>
              <a:t>‹#›</a:t>
            </a:fld>
            <a:endParaRPr lang="en-US"/>
          </a:p>
        </p:txBody>
      </p:sp>
    </p:spTree>
    <p:extLst>
      <p:ext uri="{BB962C8B-B14F-4D97-AF65-F5344CB8AC3E}">
        <p14:creationId xmlns:p14="http://schemas.microsoft.com/office/powerpoint/2010/main" val="2598245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F21DFC-612F-4014-B7F0-D52BD09CF539}" type="datetimeFigureOut">
              <a:rPr lang="en-US" smtClean="0"/>
              <a:pPr>
                <a:defRPr/>
              </a:pPr>
              <a:t>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69C59-02F8-4E4A-B488-0F609C41A95F}" type="slidenum">
              <a:rPr lang="en-US"/>
              <a:pPr>
                <a:defRPr/>
              </a:pPr>
              <a:t>‹#›</a:t>
            </a:fld>
            <a:endParaRPr lang="en-US"/>
          </a:p>
        </p:txBody>
      </p:sp>
    </p:spTree>
    <p:extLst>
      <p:ext uri="{BB962C8B-B14F-4D97-AF65-F5344CB8AC3E}">
        <p14:creationId xmlns:p14="http://schemas.microsoft.com/office/powerpoint/2010/main" val="184918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BFA583-6209-487B-8778-FDC3747BB865}" type="datetimeFigureOut">
              <a:rPr lang="en-US" smtClean="0"/>
              <a:pPr>
                <a:defRPr/>
              </a:pPr>
              <a:t>2/17/2016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A554C-7792-4AC9-B451-505BAE635415}" type="slidenum">
              <a:rPr lang="en-US"/>
              <a:pPr>
                <a:defRPr/>
              </a:pPr>
              <a:t>‹#›</a:t>
            </a:fld>
            <a:endParaRPr lang="en-US"/>
          </a:p>
        </p:txBody>
      </p:sp>
    </p:spTree>
    <p:extLst>
      <p:ext uri="{BB962C8B-B14F-4D97-AF65-F5344CB8AC3E}">
        <p14:creationId xmlns:p14="http://schemas.microsoft.com/office/powerpoint/2010/main" val="1555686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2"/>
          <p:cNvSpPr>
            <a:spLocks noChangeArrowheads="1"/>
          </p:cNvSpPr>
          <p:nvPr userDrawn="1"/>
        </p:nvSpPr>
        <p:spPr bwMode="white">
          <a:xfrm>
            <a:off x="1050925" y="6973888"/>
            <a:ext cx="9842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en-US" sz="1400">
              <a:solidFill>
                <a:schemeClr val="tx1"/>
              </a:solidFill>
              <a:latin typeface="Verdana" pitchFamily="34" charset="0"/>
            </a:endParaRPr>
          </a:p>
        </p:txBody>
      </p:sp>
      <p:pic>
        <p:nvPicPr>
          <p:cNvPr id="5" name="Picture 5" descr="state seal_complete_"/>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 y="69834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336550" y="6670675"/>
            <a:ext cx="41703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spAutoFit/>
          </a:bodyPr>
          <a:lstStyle/>
          <a:p>
            <a:pPr algn="ctr" defTabSz="1017588">
              <a:spcBef>
                <a:spcPct val="50000"/>
              </a:spcBef>
            </a:pPr>
            <a:endParaRPr lang="en-US"/>
          </a:p>
        </p:txBody>
      </p:sp>
      <p:grpSp>
        <p:nvGrpSpPr>
          <p:cNvPr id="7" name="Group 11"/>
          <p:cNvGrpSpPr>
            <a:grpSpLocks/>
          </p:cNvGrpSpPr>
          <p:nvPr userDrawn="1"/>
        </p:nvGrpSpPr>
        <p:grpSpPr bwMode="auto">
          <a:xfrm>
            <a:off x="1060450" y="7115175"/>
            <a:ext cx="3349625" cy="309563"/>
            <a:chOff x="4307" y="87"/>
            <a:chExt cx="1856" cy="299"/>
          </a:xfrm>
        </p:grpSpPr>
        <p:sp>
          <p:nvSpPr>
            <p:cNvPr id="8" name="Rectangle 12"/>
            <p:cNvSpPr>
              <a:spLocks noChangeArrowheads="1"/>
            </p:cNvSpPr>
            <p:nvPr/>
          </p:nvSpPr>
          <p:spPr bwMode="white">
            <a:xfrm>
              <a:off x="4307" y="122"/>
              <a:ext cx="1856"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chemeClr val="tx1"/>
                </a:solidFill>
                <a:latin typeface="Verdana" pitchFamily="34" charset="0"/>
              </a:endParaRPr>
            </a:p>
          </p:txBody>
        </p:sp>
        <p:sp>
          <p:nvSpPr>
            <p:cNvPr id="9" name="Text Box 13"/>
            <p:cNvSpPr txBox="1">
              <a:spLocks noChangeArrowheads="1"/>
            </p:cNvSpPr>
            <p:nvPr/>
          </p:nvSpPr>
          <p:spPr bwMode="auto">
            <a:xfrm>
              <a:off x="4318" y="87"/>
              <a:ext cx="17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99" tIns="50900" rIns="101799" bIns="50900" anchor="b">
              <a:spAutoFit/>
            </a:bodyPr>
            <a:lstStyle>
              <a:lvl1pPr eaLnBrk="0" hangingPunct="0">
                <a:defRPr sz="2500" b="1">
                  <a:solidFill>
                    <a:srgbClr val="DDDDDD"/>
                  </a:solidFill>
                  <a:latin typeface="Arial" pitchFamily="34" charset="0"/>
                  <a:ea typeface="ＭＳ Ｐゴシック" pitchFamily="34" charset="-128"/>
                </a:defRPr>
              </a:lvl1pPr>
              <a:lvl2pPr marL="742950" indent="-285750" eaLnBrk="0" hangingPunct="0">
                <a:defRPr sz="2500" b="1">
                  <a:solidFill>
                    <a:srgbClr val="DDDDDD"/>
                  </a:solidFill>
                  <a:latin typeface="Arial" pitchFamily="34" charset="0"/>
                  <a:ea typeface="ＭＳ Ｐゴシック" pitchFamily="34" charset="-128"/>
                </a:defRPr>
              </a:lvl2pPr>
              <a:lvl3pPr marL="1143000" indent="-228600" eaLnBrk="0" hangingPunct="0">
                <a:defRPr sz="2500" b="1">
                  <a:solidFill>
                    <a:srgbClr val="DDDDDD"/>
                  </a:solidFill>
                  <a:latin typeface="Arial" pitchFamily="34" charset="0"/>
                  <a:ea typeface="ＭＳ Ｐゴシック" pitchFamily="34" charset="-128"/>
                </a:defRPr>
              </a:lvl3pPr>
              <a:lvl4pPr marL="1600200" indent="-228600" eaLnBrk="0" hangingPunct="0">
                <a:defRPr sz="2500" b="1">
                  <a:solidFill>
                    <a:srgbClr val="DDDDDD"/>
                  </a:solidFill>
                  <a:latin typeface="Arial" pitchFamily="34" charset="0"/>
                  <a:ea typeface="ＭＳ Ｐゴシック" pitchFamily="34" charset="-128"/>
                </a:defRPr>
              </a:lvl4pPr>
              <a:lvl5pPr marL="2057400" indent="-228600" eaLnBrk="0" hangingPunct="0">
                <a:defRPr sz="2500" b="1">
                  <a:solidFill>
                    <a:srgbClr val="DDDDDD"/>
                  </a:solidFill>
                  <a:latin typeface="Arial" pitchFamily="34" charset="0"/>
                  <a:ea typeface="ＭＳ Ｐゴシック" pitchFamily="34" charset="-128"/>
                </a:defRPr>
              </a:lvl5pPr>
              <a:lvl6pPr marL="25146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6pPr>
              <a:lvl7pPr marL="29718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7pPr>
              <a:lvl8pPr marL="34290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8pPr>
              <a:lvl9pPr marL="38862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9pPr>
            </a:lstStyle>
            <a:p>
              <a:pPr eaLnBrk="1" hangingPunct="1">
                <a:defRPr/>
              </a:pPr>
              <a:r>
                <a:rPr lang="en-US" sz="1100" b="0" smtClean="0">
                  <a:solidFill>
                    <a:srgbClr val="376092"/>
                  </a:solidFill>
                </a:rPr>
                <a:t>Executive Office of Health and Human Services</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6"/>
          <p:cNvSpPr>
            <a:spLocks noGrp="1" noChangeArrowheads="1"/>
          </p:cNvSpPr>
          <p:nvPr>
            <p:ph type="sldNum" sz="quarter" idx="10"/>
          </p:nvPr>
        </p:nvSpPr>
        <p:spPr/>
        <p:txBody>
          <a:bodyPr/>
          <a:lstStyle>
            <a:lvl1pPr>
              <a:defRPr smtClean="0"/>
            </a:lvl1pPr>
          </a:lstStyle>
          <a:p>
            <a:pPr>
              <a:defRPr/>
            </a:pPr>
            <a:fld id="{B455DAE3-1BE8-4044-B080-29B1A1BBCEB8}" type="slidenum">
              <a:rPr lang="en-US"/>
              <a:pPr>
                <a:defRPr/>
              </a:pPr>
              <a:t>‹#›</a:t>
            </a:fld>
            <a:endParaRPr lang="en-US"/>
          </a:p>
        </p:txBody>
      </p:sp>
    </p:spTree>
    <p:extLst>
      <p:ext uri="{BB962C8B-B14F-4D97-AF65-F5344CB8AC3E}">
        <p14:creationId xmlns:p14="http://schemas.microsoft.com/office/powerpoint/2010/main" val="324670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2"/>
          <p:cNvSpPr>
            <a:spLocks noChangeArrowheads="1"/>
          </p:cNvSpPr>
          <p:nvPr userDrawn="1"/>
        </p:nvSpPr>
        <p:spPr bwMode="white">
          <a:xfrm>
            <a:off x="1050925" y="6973888"/>
            <a:ext cx="9842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en-US" sz="1400">
              <a:solidFill>
                <a:schemeClr val="tx1"/>
              </a:solidFill>
              <a:latin typeface="Verdana" pitchFamily="34" charset="0"/>
            </a:endParaRPr>
          </a:p>
        </p:txBody>
      </p:sp>
      <p:pic>
        <p:nvPicPr>
          <p:cNvPr id="5" name="Picture 5" descr="state seal_complete_"/>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 y="69834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336550" y="6670675"/>
            <a:ext cx="41703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spAutoFit/>
          </a:bodyPr>
          <a:lstStyle/>
          <a:p>
            <a:pPr algn="ctr" defTabSz="1017588">
              <a:spcBef>
                <a:spcPct val="50000"/>
              </a:spcBef>
            </a:pPr>
            <a:endParaRPr lang="en-US"/>
          </a:p>
        </p:txBody>
      </p:sp>
      <p:grpSp>
        <p:nvGrpSpPr>
          <p:cNvPr id="7" name="Group 11"/>
          <p:cNvGrpSpPr>
            <a:grpSpLocks/>
          </p:cNvGrpSpPr>
          <p:nvPr userDrawn="1"/>
        </p:nvGrpSpPr>
        <p:grpSpPr bwMode="auto">
          <a:xfrm>
            <a:off x="1060450" y="7115175"/>
            <a:ext cx="3349625" cy="309563"/>
            <a:chOff x="4307" y="87"/>
            <a:chExt cx="1856" cy="299"/>
          </a:xfrm>
        </p:grpSpPr>
        <p:sp>
          <p:nvSpPr>
            <p:cNvPr id="8" name="Rectangle 12"/>
            <p:cNvSpPr>
              <a:spLocks noChangeArrowheads="1"/>
            </p:cNvSpPr>
            <p:nvPr/>
          </p:nvSpPr>
          <p:spPr bwMode="white">
            <a:xfrm>
              <a:off x="4307" y="122"/>
              <a:ext cx="1856"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chemeClr val="tx1"/>
                </a:solidFill>
                <a:latin typeface="Verdana" pitchFamily="34" charset="0"/>
              </a:endParaRPr>
            </a:p>
          </p:txBody>
        </p:sp>
        <p:sp>
          <p:nvSpPr>
            <p:cNvPr id="9" name="Text Box 13"/>
            <p:cNvSpPr txBox="1">
              <a:spLocks noChangeArrowheads="1"/>
            </p:cNvSpPr>
            <p:nvPr/>
          </p:nvSpPr>
          <p:spPr bwMode="auto">
            <a:xfrm>
              <a:off x="4318" y="87"/>
              <a:ext cx="17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99" tIns="50900" rIns="101799" bIns="50900" anchor="b">
              <a:spAutoFit/>
            </a:bodyPr>
            <a:lstStyle>
              <a:lvl1pPr eaLnBrk="0" hangingPunct="0">
                <a:defRPr sz="2500" b="1">
                  <a:solidFill>
                    <a:srgbClr val="DDDDDD"/>
                  </a:solidFill>
                  <a:latin typeface="Arial" pitchFamily="34" charset="0"/>
                  <a:ea typeface="ＭＳ Ｐゴシック" pitchFamily="34" charset="-128"/>
                </a:defRPr>
              </a:lvl1pPr>
              <a:lvl2pPr marL="742950" indent="-285750" eaLnBrk="0" hangingPunct="0">
                <a:defRPr sz="2500" b="1">
                  <a:solidFill>
                    <a:srgbClr val="DDDDDD"/>
                  </a:solidFill>
                  <a:latin typeface="Arial" pitchFamily="34" charset="0"/>
                  <a:ea typeface="ＭＳ Ｐゴシック" pitchFamily="34" charset="-128"/>
                </a:defRPr>
              </a:lvl2pPr>
              <a:lvl3pPr marL="1143000" indent="-228600" eaLnBrk="0" hangingPunct="0">
                <a:defRPr sz="2500" b="1">
                  <a:solidFill>
                    <a:srgbClr val="DDDDDD"/>
                  </a:solidFill>
                  <a:latin typeface="Arial" pitchFamily="34" charset="0"/>
                  <a:ea typeface="ＭＳ Ｐゴシック" pitchFamily="34" charset="-128"/>
                </a:defRPr>
              </a:lvl3pPr>
              <a:lvl4pPr marL="1600200" indent="-228600" eaLnBrk="0" hangingPunct="0">
                <a:defRPr sz="2500" b="1">
                  <a:solidFill>
                    <a:srgbClr val="DDDDDD"/>
                  </a:solidFill>
                  <a:latin typeface="Arial" pitchFamily="34" charset="0"/>
                  <a:ea typeface="ＭＳ Ｐゴシック" pitchFamily="34" charset="-128"/>
                </a:defRPr>
              </a:lvl4pPr>
              <a:lvl5pPr marL="2057400" indent="-228600" eaLnBrk="0" hangingPunct="0">
                <a:defRPr sz="2500" b="1">
                  <a:solidFill>
                    <a:srgbClr val="DDDDDD"/>
                  </a:solidFill>
                  <a:latin typeface="Arial" pitchFamily="34" charset="0"/>
                  <a:ea typeface="ＭＳ Ｐゴシック" pitchFamily="34" charset="-128"/>
                </a:defRPr>
              </a:lvl5pPr>
              <a:lvl6pPr marL="25146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6pPr>
              <a:lvl7pPr marL="29718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7pPr>
              <a:lvl8pPr marL="34290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8pPr>
              <a:lvl9pPr marL="38862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9pPr>
            </a:lstStyle>
            <a:p>
              <a:pPr eaLnBrk="1" hangingPunct="1">
                <a:defRPr/>
              </a:pPr>
              <a:r>
                <a:rPr lang="en-US" sz="1100" b="0" smtClean="0">
                  <a:solidFill>
                    <a:srgbClr val="376092"/>
                  </a:solidFill>
                </a:rPr>
                <a:t>Executive Office of Health and Human Services</a:t>
              </a:r>
            </a:p>
          </p:txBody>
        </p:sp>
      </p:grpSp>
      <p:sp>
        <p:nvSpPr>
          <p:cNvPr id="2" name="Title 1"/>
          <p:cNvSpPr>
            <a:spLocks noGrp="1"/>
          </p:cNvSpPr>
          <p:nvPr>
            <p:ph type="title"/>
          </p:nvPr>
        </p:nvSpPr>
        <p:spPr>
          <a:xfrm>
            <a:off x="795339"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lvl1pPr>
            <a:lvl2pPr marL="457146" indent="0">
              <a:buNone/>
              <a:defRPr sz="1800"/>
            </a:lvl2pPr>
            <a:lvl3pPr marL="914294" indent="0">
              <a:buNone/>
              <a:defRPr sz="1600"/>
            </a:lvl3pPr>
            <a:lvl4pPr marL="1371440" indent="0">
              <a:buNone/>
              <a:defRPr sz="1400"/>
            </a:lvl4pPr>
            <a:lvl5pPr marL="1828586" indent="0">
              <a:buNone/>
              <a:defRPr sz="1400"/>
            </a:lvl5pPr>
            <a:lvl6pPr marL="2285732" indent="0">
              <a:buNone/>
              <a:defRPr sz="1400"/>
            </a:lvl6pPr>
            <a:lvl7pPr marL="2742880"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10" name="Rectangle 6"/>
          <p:cNvSpPr>
            <a:spLocks noGrp="1" noChangeArrowheads="1"/>
          </p:cNvSpPr>
          <p:nvPr>
            <p:ph type="sldNum" sz="quarter" idx="10"/>
          </p:nvPr>
        </p:nvSpPr>
        <p:spPr/>
        <p:txBody>
          <a:bodyPr/>
          <a:lstStyle>
            <a:lvl1pPr>
              <a:defRPr smtClean="0"/>
            </a:lvl1pPr>
          </a:lstStyle>
          <a:p>
            <a:pPr>
              <a:defRPr/>
            </a:pPr>
            <a:fld id="{994ED83A-D6B7-435B-9E83-2EEC02AAA15A}" type="slidenum">
              <a:rPr lang="en-US"/>
              <a:pPr>
                <a:defRPr/>
              </a:pPr>
              <a:t>‹#›</a:t>
            </a:fld>
            <a:endParaRPr lang="en-US"/>
          </a:p>
        </p:txBody>
      </p:sp>
    </p:spTree>
    <p:extLst>
      <p:ext uri="{BB962C8B-B14F-4D97-AF65-F5344CB8AC3E}">
        <p14:creationId xmlns:p14="http://schemas.microsoft.com/office/powerpoint/2010/main" val="345675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12"/>
          <p:cNvSpPr>
            <a:spLocks noChangeArrowheads="1"/>
          </p:cNvSpPr>
          <p:nvPr userDrawn="1"/>
        </p:nvSpPr>
        <p:spPr bwMode="white">
          <a:xfrm>
            <a:off x="1050925" y="6973888"/>
            <a:ext cx="9842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en-US" sz="1400">
              <a:solidFill>
                <a:schemeClr val="tx1"/>
              </a:solidFill>
              <a:latin typeface="Verdana" pitchFamily="34" charset="0"/>
            </a:endParaRPr>
          </a:p>
        </p:txBody>
      </p:sp>
      <p:pic>
        <p:nvPicPr>
          <p:cNvPr id="6" name="Picture 6" descr="state seal_complete_"/>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 y="69834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userDrawn="1"/>
        </p:nvSpPr>
        <p:spPr bwMode="auto">
          <a:xfrm>
            <a:off x="336550" y="6670675"/>
            <a:ext cx="41703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spAutoFit/>
          </a:bodyPr>
          <a:lstStyle/>
          <a:p>
            <a:pPr algn="ctr" defTabSz="1017588">
              <a:spcBef>
                <a:spcPct val="50000"/>
              </a:spcBef>
            </a:pPr>
            <a:endParaRPr lang="en-US"/>
          </a:p>
        </p:txBody>
      </p:sp>
      <p:grpSp>
        <p:nvGrpSpPr>
          <p:cNvPr id="8" name="Group 11"/>
          <p:cNvGrpSpPr>
            <a:grpSpLocks/>
          </p:cNvGrpSpPr>
          <p:nvPr userDrawn="1"/>
        </p:nvGrpSpPr>
        <p:grpSpPr bwMode="auto">
          <a:xfrm>
            <a:off x="1060450" y="7115175"/>
            <a:ext cx="3349625" cy="309563"/>
            <a:chOff x="4307" y="87"/>
            <a:chExt cx="1856" cy="299"/>
          </a:xfrm>
        </p:grpSpPr>
        <p:sp>
          <p:nvSpPr>
            <p:cNvPr id="9" name="Rectangle 12"/>
            <p:cNvSpPr>
              <a:spLocks noChangeArrowheads="1"/>
            </p:cNvSpPr>
            <p:nvPr/>
          </p:nvSpPr>
          <p:spPr bwMode="white">
            <a:xfrm>
              <a:off x="4307" y="122"/>
              <a:ext cx="1856"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chemeClr val="tx1"/>
                </a:solidFill>
                <a:latin typeface="Verdana" pitchFamily="34" charset="0"/>
              </a:endParaRPr>
            </a:p>
          </p:txBody>
        </p:sp>
        <p:sp>
          <p:nvSpPr>
            <p:cNvPr id="10" name="Text Box 13"/>
            <p:cNvSpPr txBox="1">
              <a:spLocks noChangeArrowheads="1"/>
            </p:cNvSpPr>
            <p:nvPr/>
          </p:nvSpPr>
          <p:spPr bwMode="auto">
            <a:xfrm>
              <a:off x="4318" y="87"/>
              <a:ext cx="17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99" tIns="50900" rIns="101799" bIns="50900" anchor="b">
              <a:spAutoFit/>
            </a:bodyPr>
            <a:lstStyle>
              <a:lvl1pPr eaLnBrk="0" hangingPunct="0">
                <a:defRPr sz="2500" b="1">
                  <a:solidFill>
                    <a:srgbClr val="DDDDDD"/>
                  </a:solidFill>
                  <a:latin typeface="Arial" pitchFamily="34" charset="0"/>
                  <a:ea typeface="ＭＳ Ｐゴシック" pitchFamily="34" charset="-128"/>
                </a:defRPr>
              </a:lvl1pPr>
              <a:lvl2pPr marL="742950" indent="-285750" eaLnBrk="0" hangingPunct="0">
                <a:defRPr sz="2500" b="1">
                  <a:solidFill>
                    <a:srgbClr val="DDDDDD"/>
                  </a:solidFill>
                  <a:latin typeface="Arial" pitchFamily="34" charset="0"/>
                  <a:ea typeface="ＭＳ Ｐゴシック" pitchFamily="34" charset="-128"/>
                </a:defRPr>
              </a:lvl2pPr>
              <a:lvl3pPr marL="1143000" indent="-228600" eaLnBrk="0" hangingPunct="0">
                <a:defRPr sz="2500" b="1">
                  <a:solidFill>
                    <a:srgbClr val="DDDDDD"/>
                  </a:solidFill>
                  <a:latin typeface="Arial" pitchFamily="34" charset="0"/>
                  <a:ea typeface="ＭＳ Ｐゴシック" pitchFamily="34" charset="-128"/>
                </a:defRPr>
              </a:lvl3pPr>
              <a:lvl4pPr marL="1600200" indent="-228600" eaLnBrk="0" hangingPunct="0">
                <a:defRPr sz="2500" b="1">
                  <a:solidFill>
                    <a:srgbClr val="DDDDDD"/>
                  </a:solidFill>
                  <a:latin typeface="Arial" pitchFamily="34" charset="0"/>
                  <a:ea typeface="ＭＳ Ｐゴシック" pitchFamily="34" charset="-128"/>
                </a:defRPr>
              </a:lvl4pPr>
              <a:lvl5pPr marL="2057400" indent="-228600" eaLnBrk="0" hangingPunct="0">
                <a:defRPr sz="2500" b="1">
                  <a:solidFill>
                    <a:srgbClr val="DDDDDD"/>
                  </a:solidFill>
                  <a:latin typeface="Arial" pitchFamily="34" charset="0"/>
                  <a:ea typeface="ＭＳ Ｐゴシック" pitchFamily="34" charset="-128"/>
                </a:defRPr>
              </a:lvl5pPr>
              <a:lvl6pPr marL="25146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6pPr>
              <a:lvl7pPr marL="29718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7pPr>
              <a:lvl8pPr marL="34290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8pPr>
              <a:lvl9pPr marL="38862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9pPr>
            </a:lstStyle>
            <a:p>
              <a:pPr eaLnBrk="1" hangingPunct="1">
                <a:defRPr/>
              </a:pPr>
              <a:r>
                <a:rPr lang="en-US" sz="1100" b="0" smtClean="0">
                  <a:solidFill>
                    <a:srgbClr val="376092"/>
                  </a:solidFill>
                </a:rPr>
                <a:t>Executive Office of Health and Human Services</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4"/>
            <a:ext cx="4462462" cy="4662487"/>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1827214"/>
            <a:ext cx="4464050" cy="4662487"/>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6"/>
          <p:cNvSpPr>
            <a:spLocks noGrp="1" noChangeArrowheads="1"/>
          </p:cNvSpPr>
          <p:nvPr>
            <p:ph type="sldNum" sz="quarter" idx="10"/>
          </p:nvPr>
        </p:nvSpPr>
        <p:spPr/>
        <p:txBody>
          <a:bodyPr/>
          <a:lstStyle>
            <a:lvl1pPr>
              <a:defRPr smtClean="0"/>
            </a:lvl1pPr>
          </a:lstStyle>
          <a:p>
            <a:pPr>
              <a:defRPr/>
            </a:pPr>
            <a:fld id="{A05E0EAB-C522-458A-AFCF-00E6584F0CB8}" type="slidenum">
              <a:rPr lang="en-US"/>
              <a:pPr>
                <a:defRPr/>
              </a:pPr>
              <a:t>‹#›</a:t>
            </a:fld>
            <a:endParaRPr lang="en-US"/>
          </a:p>
        </p:txBody>
      </p:sp>
    </p:spTree>
    <p:extLst>
      <p:ext uri="{BB962C8B-B14F-4D97-AF65-F5344CB8AC3E}">
        <p14:creationId xmlns:p14="http://schemas.microsoft.com/office/powerpoint/2010/main" val="1501005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B48A3B4-3608-4989-8B13-A224C4C9FFDD}" type="slidenum">
              <a:rPr lang="en-US"/>
              <a:pPr>
                <a:defRPr/>
              </a:pPr>
              <a:t>‹#›</a:t>
            </a:fld>
            <a:endParaRPr lang="en-US"/>
          </a:p>
        </p:txBody>
      </p:sp>
    </p:spTree>
    <p:extLst>
      <p:ext uri="{BB962C8B-B14F-4D97-AF65-F5344CB8AC3E}">
        <p14:creationId xmlns:p14="http://schemas.microsoft.com/office/powerpoint/2010/main" val="977970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AC06DE3-CEE7-4246-88D3-1E1227B53184}" type="slidenum">
              <a:rPr lang="en-US"/>
              <a:pPr>
                <a:defRPr/>
              </a:pPr>
              <a:t>‹#›</a:t>
            </a:fld>
            <a:endParaRPr lang="en-US"/>
          </a:p>
        </p:txBody>
      </p:sp>
    </p:spTree>
    <p:extLst>
      <p:ext uri="{BB962C8B-B14F-4D97-AF65-F5344CB8AC3E}">
        <p14:creationId xmlns:p14="http://schemas.microsoft.com/office/powerpoint/2010/main" val="923095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030B40-F8FF-41C8-A260-556B0F5E9858}" type="slidenum">
              <a:rPr lang="en-US"/>
              <a:pPr>
                <a:defRPr/>
              </a:pPr>
              <a:t>‹#›</a:t>
            </a:fld>
            <a:endParaRPr lang="en-US"/>
          </a:p>
        </p:txBody>
      </p:sp>
    </p:spTree>
    <p:extLst>
      <p:ext uri="{BB962C8B-B14F-4D97-AF65-F5344CB8AC3E}">
        <p14:creationId xmlns:p14="http://schemas.microsoft.com/office/powerpoint/2010/main" val="3545187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9E86350-196E-4EC1-89BB-527F639F492A}" type="slidenum">
              <a:rPr lang="en-US"/>
              <a:pPr>
                <a:defRPr/>
              </a:pPr>
              <a:t>‹#›</a:t>
            </a:fld>
            <a:endParaRPr lang="en-US"/>
          </a:p>
        </p:txBody>
      </p:sp>
    </p:spTree>
    <p:extLst>
      <p:ext uri="{BB962C8B-B14F-4D97-AF65-F5344CB8AC3E}">
        <p14:creationId xmlns:p14="http://schemas.microsoft.com/office/powerpoint/2010/main" val="374106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a:prstGeom prst="rect">
            <a:avLst/>
          </a:prstGeom>
        </p:spPr>
        <p:txBody>
          <a:bodyPr lIns="91429" tIns="45715" rIns="91429" bIns="45715"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95339" y="3294063"/>
            <a:ext cx="8548687" cy="1700212"/>
          </a:xfrm>
          <a:prstGeom prst="rect">
            <a:avLst/>
          </a:prstGeom>
        </p:spPr>
        <p:txBody>
          <a:bodyPr lIns="91429" tIns="45715" rIns="91429" bIns="45715" anchor="b"/>
          <a:lstStyle>
            <a:lvl1pPr marL="0" indent="0">
              <a:buNone/>
              <a:defRPr sz="2000"/>
            </a:lvl1pPr>
            <a:lvl2pPr marL="457146" indent="0">
              <a:buNone/>
              <a:defRPr sz="1800"/>
            </a:lvl2pPr>
            <a:lvl3pPr marL="914294" indent="0">
              <a:buNone/>
              <a:defRPr sz="1600"/>
            </a:lvl3pPr>
            <a:lvl4pPr marL="1371440" indent="0">
              <a:buNone/>
              <a:defRPr sz="1400"/>
            </a:lvl4pPr>
            <a:lvl5pPr marL="1828586" indent="0">
              <a:buNone/>
              <a:defRPr sz="1400"/>
            </a:lvl5pPr>
            <a:lvl6pPr marL="2285732" indent="0">
              <a:buNone/>
              <a:defRPr sz="1400"/>
            </a:lvl6pPr>
            <a:lvl7pPr marL="2742880" indent="0">
              <a:buNone/>
              <a:defRPr sz="1400"/>
            </a:lvl7pPr>
            <a:lvl8pPr marL="3200026" indent="0">
              <a:buNone/>
              <a:defRPr sz="1400"/>
            </a:lvl8pPr>
            <a:lvl9pPr marL="3657172" indent="0">
              <a:buNone/>
              <a:defRPr sz="1400"/>
            </a:lvl9pPr>
          </a:lstStyle>
          <a:p>
            <a:pPr lvl="0"/>
            <a:r>
              <a:rPr lang="en-US" smtClean="0"/>
              <a:t>Click to edit Master text styles</a:t>
            </a:r>
          </a:p>
        </p:txBody>
      </p:sp>
    </p:spTree>
    <p:extLst>
      <p:ext uri="{BB962C8B-B14F-4D97-AF65-F5344CB8AC3E}">
        <p14:creationId xmlns:p14="http://schemas.microsoft.com/office/powerpoint/2010/main" val="3941768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D69AFFF-F082-4383-89EF-E09E9E57D245}" type="slidenum">
              <a:rPr lang="en-US"/>
              <a:pPr>
                <a:defRPr/>
              </a:pPr>
              <a:t>‹#›</a:t>
            </a:fld>
            <a:endParaRPr lang="en-US"/>
          </a:p>
        </p:txBody>
      </p:sp>
    </p:spTree>
    <p:extLst>
      <p:ext uri="{BB962C8B-B14F-4D97-AF65-F5344CB8AC3E}">
        <p14:creationId xmlns:p14="http://schemas.microsoft.com/office/powerpoint/2010/main" val="1490199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412B25F-7BEA-4642-B61F-9E5F5B6F81CA}" type="slidenum">
              <a:rPr lang="en-US"/>
              <a:pPr>
                <a:defRPr/>
              </a:pPr>
              <a:t>‹#›</a:t>
            </a:fld>
            <a:endParaRPr lang="en-US"/>
          </a:p>
        </p:txBody>
      </p:sp>
    </p:spTree>
    <p:extLst>
      <p:ext uri="{BB962C8B-B14F-4D97-AF65-F5344CB8AC3E}">
        <p14:creationId xmlns:p14="http://schemas.microsoft.com/office/powerpoint/2010/main" val="4159355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576" y="455613"/>
            <a:ext cx="2270125" cy="6034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4" y="455613"/>
            <a:ext cx="6659562" cy="6034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E3BFDAE-883E-47CC-817E-564D9AF8CB5D}" type="slidenum">
              <a:rPr lang="en-US"/>
              <a:pPr>
                <a:defRPr/>
              </a:pPr>
              <a:t>‹#›</a:t>
            </a:fld>
            <a:endParaRPr lang="en-US"/>
          </a:p>
        </p:txBody>
      </p:sp>
    </p:spTree>
    <p:extLst>
      <p:ext uri="{BB962C8B-B14F-4D97-AF65-F5344CB8AC3E}">
        <p14:creationId xmlns:p14="http://schemas.microsoft.com/office/powerpoint/2010/main" val="267119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4" y="455614"/>
            <a:ext cx="6400800" cy="1050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827214"/>
            <a:ext cx="4462462" cy="4662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73650" y="1827214"/>
            <a:ext cx="4464050" cy="4662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13EF1BF-A4F0-44F0-A556-19B2F016383F}" type="slidenum">
              <a:rPr lang="en-US"/>
              <a:pPr>
                <a:defRPr/>
              </a:pPr>
              <a:t>‹#›</a:t>
            </a:fld>
            <a:endParaRPr lang="en-US"/>
          </a:p>
        </p:txBody>
      </p:sp>
    </p:spTree>
    <p:extLst>
      <p:ext uri="{BB962C8B-B14F-4D97-AF65-F5344CB8AC3E}">
        <p14:creationId xmlns:p14="http://schemas.microsoft.com/office/powerpoint/2010/main" val="2579002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4" y="455614"/>
            <a:ext cx="6400800" cy="105092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8788" y="1827214"/>
            <a:ext cx="4462462" cy="4662487"/>
          </a:xfrm>
        </p:spPr>
        <p:txBody>
          <a:bodyPr/>
          <a:lstStyle/>
          <a:p>
            <a:pPr lvl="0"/>
            <a:endParaRPr lang="en-US" noProof="0" smtClean="0"/>
          </a:p>
        </p:txBody>
      </p:sp>
      <p:sp>
        <p:nvSpPr>
          <p:cNvPr id="4" name="Text Placeholder 3"/>
          <p:cNvSpPr>
            <a:spLocks noGrp="1"/>
          </p:cNvSpPr>
          <p:nvPr>
            <p:ph type="body" sz="half" idx="2"/>
          </p:nvPr>
        </p:nvSpPr>
        <p:spPr>
          <a:xfrm>
            <a:off x="5073650" y="1827214"/>
            <a:ext cx="4464050" cy="4662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4430DD2-19E7-45EA-80CD-EDA4B92B2207}" type="slidenum">
              <a:rPr lang="en-US"/>
              <a:pPr>
                <a:defRPr/>
              </a:pPr>
              <a:t>‹#›</a:t>
            </a:fld>
            <a:endParaRPr lang="en-US"/>
          </a:p>
        </p:txBody>
      </p:sp>
    </p:spTree>
    <p:extLst>
      <p:ext uri="{BB962C8B-B14F-4D97-AF65-F5344CB8AC3E}">
        <p14:creationId xmlns:p14="http://schemas.microsoft.com/office/powerpoint/2010/main" val="777974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455614"/>
            <a:ext cx="6400800"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8788" y="1827214"/>
            <a:ext cx="9078912" cy="4662487"/>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47A12BB9-8C8E-429F-8FA8-BC852C01EA66}" type="slidenum">
              <a:rPr lang="en-US"/>
              <a:pPr>
                <a:defRPr/>
              </a:pPr>
              <a:t>‹#›</a:t>
            </a:fld>
            <a:endParaRPr lang="en-US"/>
          </a:p>
        </p:txBody>
      </p:sp>
    </p:spTree>
    <p:extLst>
      <p:ext uri="{BB962C8B-B14F-4D97-AF65-F5344CB8AC3E}">
        <p14:creationId xmlns:p14="http://schemas.microsoft.com/office/powerpoint/2010/main" val="1647754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3B438E9-03D9-493C-98A2-77DAB068C937}" type="slidenum">
              <a:rPr lang="en-US"/>
              <a:pPr>
                <a:defRPr/>
              </a:pPr>
              <a:t>‹#›</a:t>
            </a:fld>
            <a:endParaRPr lang="en-US"/>
          </a:p>
        </p:txBody>
      </p:sp>
    </p:spTree>
    <p:extLst>
      <p:ext uri="{BB962C8B-B14F-4D97-AF65-F5344CB8AC3E}">
        <p14:creationId xmlns:p14="http://schemas.microsoft.com/office/powerpoint/2010/main" val="2695363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6751" y="455614"/>
            <a:ext cx="8932864" cy="1050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6751" y="1827213"/>
            <a:ext cx="435927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78426" y="1827213"/>
            <a:ext cx="4359275" cy="225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66750" y="4233863"/>
            <a:ext cx="8870950" cy="2255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5B950A25-0E47-4F0B-82D0-36722D1A919F}" type="slidenum">
              <a:rPr lang="en-US"/>
              <a:pPr>
                <a:defRPr/>
              </a:pPr>
              <a:t>‹#›</a:t>
            </a:fld>
            <a:endParaRPr lang="en-US"/>
          </a:p>
        </p:txBody>
      </p:sp>
    </p:spTree>
    <p:extLst>
      <p:ext uri="{BB962C8B-B14F-4D97-AF65-F5344CB8AC3E}">
        <p14:creationId xmlns:p14="http://schemas.microsoft.com/office/powerpoint/2010/main" val="2935267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CD6DF9E-D49E-4BF8-8912-0F50821A6D5D}" type="slidenum">
              <a:rPr lang="en-US"/>
              <a:pPr>
                <a:defRPr/>
              </a:pPr>
              <a:t>‹#›</a:t>
            </a:fld>
            <a:endParaRPr lang="en-US"/>
          </a:p>
        </p:txBody>
      </p:sp>
    </p:spTree>
    <p:extLst>
      <p:ext uri="{BB962C8B-B14F-4D97-AF65-F5344CB8AC3E}">
        <p14:creationId xmlns:p14="http://schemas.microsoft.com/office/powerpoint/2010/main" val="1013227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CC1BB45-4AFF-416D-B524-29397D211C21}" type="slidenum">
              <a:rPr lang="en-US"/>
              <a:pPr>
                <a:defRPr/>
              </a:pPr>
              <a:t>‹#›</a:t>
            </a:fld>
            <a:endParaRPr lang="en-US"/>
          </a:p>
        </p:txBody>
      </p:sp>
    </p:spTree>
    <p:extLst>
      <p:ext uri="{BB962C8B-B14F-4D97-AF65-F5344CB8AC3E}">
        <p14:creationId xmlns:p14="http://schemas.microsoft.com/office/powerpoint/2010/main" val="158833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p>
            <a:r>
              <a:rPr lang="en-US" smtClean="0"/>
              <a:t>Click to edit Master title style</a:t>
            </a:r>
            <a:endParaRPr lang="en-US"/>
          </a:p>
        </p:txBody>
      </p:sp>
      <p:sp>
        <p:nvSpPr>
          <p:cNvPr id="3" name="Content Placeholder 2"/>
          <p:cNvSpPr>
            <a:spLocks noGrp="1"/>
          </p:cNvSpPr>
          <p:nvPr>
            <p:ph sz="half" idx="1"/>
          </p:nvPr>
        </p:nvSpPr>
        <p:spPr>
          <a:xfrm>
            <a:off x="503238" y="1812926"/>
            <a:ext cx="4449762" cy="5130799"/>
          </a:xfrm>
          <a:prstGeom prst="rect">
            <a:avLst/>
          </a:prstGeom>
        </p:spPr>
        <p:txBody>
          <a:bodyPr lIns="91429" tIns="45715" rIns="91429" bIns="45715"/>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6"/>
            <a:ext cx="4449763" cy="5130799"/>
          </a:xfrm>
          <a:prstGeom prst="rect">
            <a:avLst/>
          </a:prstGeom>
        </p:spPr>
        <p:txBody>
          <a:bodyPr lIns="91429" tIns="45715" rIns="91429" bIns="45715"/>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10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lvl1pPr>
            <a:lvl2pPr marL="457146" indent="0">
              <a:buNone/>
              <a:defRPr sz="1800"/>
            </a:lvl2pPr>
            <a:lvl3pPr marL="914294" indent="0">
              <a:buNone/>
              <a:defRPr sz="1600"/>
            </a:lvl3pPr>
            <a:lvl4pPr marL="1371440" indent="0">
              <a:buNone/>
              <a:defRPr sz="1400"/>
            </a:lvl4pPr>
            <a:lvl5pPr marL="1828586" indent="0">
              <a:buNone/>
              <a:defRPr sz="1400"/>
            </a:lvl5pPr>
            <a:lvl6pPr marL="2285732" indent="0">
              <a:buNone/>
              <a:defRPr sz="1400"/>
            </a:lvl6pPr>
            <a:lvl7pPr marL="2742880"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7941F6C-E865-4E39-9971-35AA0395122E}" type="slidenum">
              <a:rPr lang="en-US"/>
              <a:pPr>
                <a:defRPr/>
              </a:pPr>
              <a:t>‹#›</a:t>
            </a:fld>
            <a:endParaRPr lang="en-US"/>
          </a:p>
        </p:txBody>
      </p:sp>
    </p:spTree>
    <p:extLst>
      <p:ext uri="{BB962C8B-B14F-4D97-AF65-F5344CB8AC3E}">
        <p14:creationId xmlns:p14="http://schemas.microsoft.com/office/powerpoint/2010/main" val="158877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0689" y="1482725"/>
            <a:ext cx="4486275" cy="512921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59363" y="1482725"/>
            <a:ext cx="4487863" cy="512921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A2D408C2-C37F-4BAD-AB47-D3C223A9E112}" type="slidenum">
              <a:rPr lang="en-US"/>
              <a:pPr>
                <a:defRPr/>
              </a:pPr>
              <a:t>‹#›</a:t>
            </a:fld>
            <a:endParaRPr lang="en-US"/>
          </a:p>
        </p:txBody>
      </p:sp>
    </p:spTree>
    <p:extLst>
      <p:ext uri="{BB962C8B-B14F-4D97-AF65-F5344CB8AC3E}">
        <p14:creationId xmlns:p14="http://schemas.microsoft.com/office/powerpoint/2010/main" val="3754987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6F50B252-2EA3-4560-9E36-D250A9D78D29}" type="slidenum">
              <a:rPr lang="en-US"/>
              <a:pPr>
                <a:defRPr/>
              </a:pPr>
              <a:t>‹#›</a:t>
            </a:fld>
            <a:endParaRPr lang="en-US"/>
          </a:p>
        </p:txBody>
      </p:sp>
    </p:spTree>
    <p:extLst>
      <p:ext uri="{BB962C8B-B14F-4D97-AF65-F5344CB8AC3E}">
        <p14:creationId xmlns:p14="http://schemas.microsoft.com/office/powerpoint/2010/main" val="694626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A5850BE5-3D12-44F0-8D24-03DEC7BFA7EA}" type="slidenum">
              <a:rPr lang="en-US"/>
              <a:pPr>
                <a:defRPr/>
              </a:pPr>
              <a:t>‹#›</a:t>
            </a:fld>
            <a:endParaRPr lang="en-US"/>
          </a:p>
        </p:txBody>
      </p:sp>
    </p:spTree>
    <p:extLst>
      <p:ext uri="{BB962C8B-B14F-4D97-AF65-F5344CB8AC3E}">
        <p14:creationId xmlns:p14="http://schemas.microsoft.com/office/powerpoint/2010/main" val="3281282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9E67270-1407-4068-9EF1-6C7DDFC72038}" type="slidenum">
              <a:rPr lang="en-US"/>
              <a:pPr>
                <a:defRPr/>
              </a:pPr>
              <a:t>‹#›</a:t>
            </a:fld>
            <a:endParaRPr lang="en-US"/>
          </a:p>
        </p:txBody>
      </p:sp>
    </p:spTree>
    <p:extLst>
      <p:ext uri="{BB962C8B-B14F-4D97-AF65-F5344CB8AC3E}">
        <p14:creationId xmlns:p14="http://schemas.microsoft.com/office/powerpoint/2010/main" val="1280308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EACB843-5D48-4056-8465-57928637C7CB}" type="slidenum">
              <a:rPr lang="en-US"/>
              <a:pPr>
                <a:defRPr/>
              </a:pPr>
              <a:t>‹#›</a:t>
            </a:fld>
            <a:endParaRPr lang="en-US"/>
          </a:p>
        </p:txBody>
      </p:sp>
    </p:spTree>
    <p:extLst>
      <p:ext uri="{BB962C8B-B14F-4D97-AF65-F5344CB8AC3E}">
        <p14:creationId xmlns:p14="http://schemas.microsoft.com/office/powerpoint/2010/main" val="3388914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B58362D-B433-419A-9CA1-F797754CB3D8}" type="slidenum">
              <a:rPr lang="en-US"/>
              <a:pPr>
                <a:defRPr/>
              </a:pPr>
              <a:t>‹#›</a:t>
            </a:fld>
            <a:endParaRPr lang="en-US"/>
          </a:p>
        </p:txBody>
      </p:sp>
    </p:spTree>
    <p:extLst>
      <p:ext uri="{BB962C8B-B14F-4D97-AF65-F5344CB8AC3E}">
        <p14:creationId xmlns:p14="http://schemas.microsoft.com/office/powerpoint/2010/main" val="1336180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DC2E2A9-0CEA-4DA7-8C40-1BD88D56F849}" type="slidenum">
              <a:rPr lang="en-US"/>
              <a:pPr>
                <a:defRPr/>
              </a:pPr>
              <a:t>‹#›</a:t>
            </a:fld>
            <a:endParaRPr lang="en-US"/>
          </a:p>
        </p:txBody>
      </p:sp>
    </p:spTree>
    <p:extLst>
      <p:ext uri="{BB962C8B-B14F-4D97-AF65-F5344CB8AC3E}">
        <p14:creationId xmlns:p14="http://schemas.microsoft.com/office/powerpoint/2010/main" val="195475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5513" y="449263"/>
            <a:ext cx="2284412" cy="6162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0689" y="449263"/>
            <a:ext cx="6702425" cy="6162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5BAB2FA-A95B-4FB6-A9DE-46B01DF7855C}" type="slidenum">
              <a:rPr lang="en-US"/>
              <a:pPr>
                <a:defRPr/>
              </a:pPr>
              <a:t>‹#›</a:t>
            </a:fld>
            <a:endParaRPr lang="en-US"/>
          </a:p>
        </p:txBody>
      </p:sp>
    </p:spTree>
    <p:extLst>
      <p:ext uri="{BB962C8B-B14F-4D97-AF65-F5344CB8AC3E}">
        <p14:creationId xmlns:p14="http://schemas.microsoft.com/office/powerpoint/2010/main" val="3065584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6" y="4403726"/>
            <a:ext cx="7042151" cy="1987550"/>
          </a:xfrm>
        </p:spPr>
        <p:txBody>
          <a:bodyPr/>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1FF87E8-3735-417F-8427-B48614DC91CA}" type="slidenum">
              <a:rPr lang="en-US"/>
              <a:pPr>
                <a:defRPr/>
              </a:pPr>
              <a:t>‹#›</a:t>
            </a:fld>
            <a:endParaRPr lang="en-US"/>
          </a:p>
        </p:txBody>
      </p:sp>
    </p:spTree>
    <p:extLst>
      <p:ext uri="{BB962C8B-B14F-4D97-AF65-F5344CB8AC3E}">
        <p14:creationId xmlns:p14="http://schemas.microsoft.com/office/powerpoint/2010/main" val="4321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a:prstGeom prst="rect">
            <a:avLst/>
          </a:prstGeom>
        </p:spPr>
        <p:txBody>
          <a:bodyPr lIns="91429" tIns="45715" rIns="91429" bIns="45715"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a:prstGeom prst="rect">
            <a:avLst/>
          </a:prstGeom>
        </p:spPr>
        <p:txBody>
          <a:bodyPr lIns="91429" tIns="45715" rIns="91429" bIns="45715"/>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a:prstGeom prst="rect">
            <a:avLst/>
          </a:prstGeom>
        </p:spPr>
        <p:txBody>
          <a:bodyPr lIns="91429" tIns="45715" rIns="91429" bIns="45715"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a:prstGeom prst="rect">
            <a:avLst/>
          </a:prstGeom>
        </p:spPr>
        <p:txBody>
          <a:bodyPr lIns="91429" tIns="45715" rIns="91429" bIns="45715"/>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573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F4A3B17-68A1-4DCC-9334-40E236B26E81}" type="slidenum">
              <a:rPr lang="en-US"/>
              <a:pPr>
                <a:defRPr/>
              </a:pPr>
              <a:t>‹#›</a:t>
            </a:fld>
            <a:endParaRPr lang="en-US"/>
          </a:p>
        </p:txBody>
      </p:sp>
    </p:spTree>
    <p:extLst>
      <p:ext uri="{BB962C8B-B14F-4D97-AF65-F5344CB8AC3E}">
        <p14:creationId xmlns:p14="http://schemas.microsoft.com/office/powerpoint/2010/main" val="3695985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7" cy="1700212"/>
          </a:xfrm>
        </p:spPr>
        <p:txBody>
          <a:bodyPr anchor="b"/>
          <a:lstStyle>
            <a:lvl1pPr marL="0" indent="0">
              <a:buNone/>
              <a:defRPr sz="2000"/>
            </a:lvl1pPr>
            <a:lvl2pPr marL="457146" indent="0">
              <a:buNone/>
              <a:defRPr sz="1800"/>
            </a:lvl2pPr>
            <a:lvl3pPr marL="914294" indent="0">
              <a:buNone/>
              <a:defRPr sz="1600"/>
            </a:lvl3pPr>
            <a:lvl4pPr marL="1371440" indent="0">
              <a:buNone/>
              <a:defRPr sz="1400"/>
            </a:lvl4pPr>
            <a:lvl5pPr marL="1828586" indent="0">
              <a:buNone/>
              <a:defRPr sz="1400"/>
            </a:lvl5pPr>
            <a:lvl6pPr marL="2285732" indent="0">
              <a:buNone/>
              <a:defRPr sz="1400"/>
            </a:lvl6pPr>
            <a:lvl7pPr marL="2742880"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EC3714C4-9C4D-40CE-9CC7-2EA110590F4E}" type="slidenum">
              <a:rPr lang="en-US"/>
              <a:pPr>
                <a:defRPr/>
              </a:pPr>
              <a:t>‹#›</a:t>
            </a:fld>
            <a:endParaRPr lang="en-US"/>
          </a:p>
        </p:txBody>
      </p:sp>
    </p:spTree>
    <p:extLst>
      <p:ext uri="{BB962C8B-B14F-4D97-AF65-F5344CB8AC3E}">
        <p14:creationId xmlns:p14="http://schemas.microsoft.com/office/powerpoint/2010/main" val="1265665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0701" y="1427164"/>
            <a:ext cx="4449763" cy="5129212"/>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2863" y="1427164"/>
            <a:ext cx="4449762" cy="5129212"/>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B6D1D156-6A82-4A67-8A9B-30186B6EC301}" type="slidenum">
              <a:rPr lang="en-US"/>
              <a:pPr>
                <a:defRPr/>
              </a:pPr>
              <a:t>‹#›</a:t>
            </a:fld>
            <a:endParaRPr lang="en-US"/>
          </a:p>
        </p:txBody>
      </p:sp>
    </p:spTree>
    <p:extLst>
      <p:ext uri="{BB962C8B-B14F-4D97-AF65-F5344CB8AC3E}">
        <p14:creationId xmlns:p14="http://schemas.microsoft.com/office/powerpoint/2010/main" val="3560915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9"/>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4" y="1739900"/>
            <a:ext cx="4445000" cy="725487"/>
          </a:xfrm>
        </p:spPr>
        <p:txBody>
          <a:bodyPr anchor="b"/>
          <a:lstStyle>
            <a:lvl1pPr marL="0" indent="0">
              <a:buNone/>
              <a:defRPr sz="2500" b="1"/>
            </a:lvl1pPr>
            <a:lvl2pPr marL="457146" indent="0">
              <a:buNone/>
              <a:defRPr sz="2000" b="1"/>
            </a:lvl2pPr>
            <a:lvl3pPr marL="914294" indent="0">
              <a:buNone/>
              <a:defRPr sz="1800" b="1"/>
            </a:lvl3pPr>
            <a:lvl4pPr marL="1371440" indent="0">
              <a:buNone/>
              <a:defRPr sz="1600" b="1"/>
            </a:lvl4pPr>
            <a:lvl5pPr marL="1828586" indent="0">
              <a:buNone/>
              <a:defRPr sz="1600" b="1"/>
            </a:lvl5pPr>
            <a:lvl6pPr marL="2285732" indent="0">
              <a:buNone/>
              <a:defRPr sz="1600" b="1"/>
            </a:lvl6pPr>
            <a:lvl7pPr marL="2742880"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4" y="2465389"/>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33FEA65E-0D5F-43E2-987F-3DB0CC066D84}" type="slidenum">
              <a:rPr lang="en-US"/>
              <a:pPr>
                <a:defRPr/>
              </a:pPr>
              <a:t>‹#›</a:t>
            </a:fld>
            <a:endParaRPr lang="en-US"/>
          </a:p>
        </p:txBody>
      </p:sp>
    </p:spTree>
    <p:extLst>
      <p:ext uri="{BB962C8B-B14F-4D97-AF65-F5344CB8AC3E}">
        <p14:creationId xmlns:p14="http://schemas.microsoft.com/office/powerpoint/2010/main" val="2917141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C4BE3DD-1470-4498-B5C9-0F265F6A9A18}" type="slidenum">
              <a:rPr lang="en-US"/>
              <a:pPr>
                <a:defRPr/>
              </a:pPr>
              <a:t>‹#›</a:t>
            </a:fld>
            <a:endParaRPr lang="en-US"/>
          </a:p>
        </p:txBody>
      </p:sp>
    </p:spTree>
    <p:extLst>
      <p:ext uri="{BB962C8B-B14F-4D97-AF65-F5344CB8AC3E}">
        <p14:creationId xmlns:p14="http://schemas.microsoft.com/office/powerpoint/2010/main" val="2005177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4F22BC09-FEDA-48D7-BB5A-411462780CAA}" type="slidenum">
              <a:rPr lang="en-US"/>
              <a:pPr>
                <a:defRPr/>
              </a:pPr>
              <a:t>‹#›</a:t>
            </a:fld>
            <a:endParaRPr lang="en-US"/>
          </a:p>
        </p:txBody>
      </p:sp>
    </p:spTree>
    <p:extLst>
      <p:ext uri="{BB962C8B-B14F-4D97-AF65-F5344CB8AC3E}">
        <p14:creationId xmlns:p14="http://schemas.microsoft.com/office/powerpoint/2010/main" val="2975574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2CC23FED-4911-4D9E-A308-70B5568E044B}" type="slidenum">
              <a:rPr lang="en-US"/>
              <a:pPr>
                <a:defRPr/>
              </a:pPr>
              <a:t>‹#›</a:t>
            </a:fld>
            <a:endParaRPr lang="en-US"/>
          </a:p>
        </p:txBody>
      </p:sp>
    </p:spTree>
    <p:extLst>
      <p:ext uri="{BB962C8B-B14F-4D97-AF65-F5344CB8AC3E}">
        <p14:creationId xmlns:p14="http://schemas.microsoft.com/office/powerpoint/2010/main" val="2425554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p:spPr>
        <p:txBody>
          <a:bodyPr/>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971676" y="6083300"/>
            <a:ext cx="6035675" cy="911225"/>
          </a:xfrm>
        </p:spPr>
        <p:txBody>
          <a:bodyPr/>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D605C82-2804-4F44-84D7-42A7A8EE9B34}" type="slidenum">
              <a:rPr lang="en-US"/>
              <a:pPr>
                <a:defRPr/>
              </a:pPr>
              <a:t>‹#›</a:t>
            </a:fld>
            <a:endParaRPr lang="en-US"/>
          </a:p>
        </p:txBody>
      </p:sp>
    </p:spTree>
    <p:extLst>
      <p:ext uri="{BB962C8B-B14F-4D97-AF65-F5344CB8AC3E}">
        <p14:creationId xmlns:p14="http://schemas.microsoft.com/office/powerpoint/2010/main" val="325520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06D6231-BD5E-4601-94CB-BDE81A96CD1D}" type="slidenum">
              <a:rPr lang="en-US"/>
              <a:pPr>
                <a:defRPr/>
              </a:pPr>
              <a:t>‹#›</a:t>
            </a:fld>
            <a:endParaRPr lang="en-US"/>
          </a:p>
        </p:txBody>
      </p:sp>
    </p:spTree>
    <p:extLst>
      <p:ext uri="{BB962C8B-B14F-4D97-AF65-F5344CB8AC3E}">
        <p14:creationId xmlns:p14="http://schemas.microsoft.com/office/powerpoint/2010/main" val="866850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9" y="58739"/>
            <a:ext cx="2262187" cy="6497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0700" y="58739"/>
            <a:ext cx="6637338" cy="6497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BAA1785-7B09-4240-ABBC-AE410EE92B96}" type="slidenum">
              <a:rPr lang="en-US"/>
              <a:pPr>
                <a:defRPr/>
              </a:pPr>
              <a:t>‹#›</a:t>
            </a:fld>
            <a:endParaRPr lang="en-US"/>
          </a:p>
        </p:txBody>
      </p:sp>
    </p:spTree>
    <p:extLst>
      <p:ext uri="{BB962C8B-B14F-4D97-AF65-F5344CB8AC3E}">
        <p14:creationId xmlns:p14="http://schemas.microsoft.com/office/powerpoint/2010/main" val="243252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311150"/>
            <a:ext cx="9051925" cy="1295400"/>
          </a:xfrm>
          <a:prstGeom prst="rect">
            <a:avLst/>
          </a:prstGeom>
        </p:spPr>
        <p:txBody>
          <a:bodyPr lIns="91429" tIns="45715" rIns="91429" bIns="45715"/>
          <a:lstStyle/>
          <a:p>
            <a:r>
              <a:rPr lang="en-US" smtClean="0"/>
              <a:t>Click to edit Master title style</a:t>
            </a:r>
            <a:endParaRPr lang="en-US"/>
          </a:p>
        </p:txBody>
      </p:sp>
    </p:spTree>
    <p:extLst>
      <p:ext uri="{BB962C8B-B14F-4D97-AF65-F5344CB8AC3E}">
        <p14:creationId xmlns:p14="http://schemas.microsoft.com/office/powerpoint/2010/main" val="40861337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2698945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625B3B0-14D8-4E55-B577-14311563F99E}" type="slidenum">
              <a:rPr lang="en-US"/>
              <a:pPr>
                <a:defRPr/>
              </a:pPr>
              <a:t>‹#›</a:t>
            </a:fld>
            <a:endParaRPr lang="en-US"/>
          </a:p>
        </p:txBody>
      </p:sp>
    </p:spTree>
    <p:extLst>
      <p:ext uri="{BB962C8B-B14F-4D97-AF65-F5344CB8AC3E}">
        <p14:creationId xmlns:p14="http://schemas.microsoft.com/office/powerpoint/2010/main" val="2650176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352" indent="0">
              <a:buNone/>
              <a:defRPr sz="2000"/>
            </a:lvl2pPr>
            <a:lvl3pPr marL="1018705" indent="0">
              <a:buNone/>
              <a:defRPr sz="1800"/>
            </a:lvl3pPr>
            <a:lvl4pPr marL="1528058" indent="0">
              <a:buNone/>
              <a:defRPr sz="1600"/>
            </a:lvl4pPr>
            <a:lvl5pPr marL="2037411" indent="0">
              <a:buNone/>
              <a:defRPr sz="1600"/>
            </a:lvl5pPr>
            <a:lvl6pPr marL="2546764" indent="0">
              <a:buNone/>
              <a:defRPr sz="1600"/>
            </a:lvl6pPr>
            <a:lvl7pPr marL="3056116" indent="0">
              <a:buNone/>
              <a:defRPr sz="1600"/>
            </a:lvl7pPr>
            <a:lvl8pPr marL="3565469" indent="0">
              <a:buNone/>
              <a:defRPr sz="1600"/>
            </a:lvl8pPr>
            <a:lvl9pPr marL="4074821"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E415946-7AF9-40CE-8C8C-69838291EC4A}" type="slidenum">
              <a:rPr lang="en-US"/>
              <a:pPr>
                <a:defRPr/>
              </a:pPr>
              <a:t>‹#›</a:t>
            </a:fld>
            <a:endParaRPr lang="en-US"/>
          </a:p>
        </p:txBody>
      </p:sp>
    </p:spTree>
    <p:extLst>
      <p:ext uri="{BB962C8B-B14F-4D97-AF65-F5344CB8AC3E}">
        <p14:creationId xmlns:p14="http://schemas.microsoft.com/office/powerpoint/2010/main" val="4238685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54B965B-E818-478F-9936-DFEA1D749F78}" type="slidenum">
              <a:rPr lang="en-US"/>
              <a:pPr>
                <a:defRPr/>
              </a:pPr>
              <a:t>‹#›</a:t>
            </a:fld>
            <a:endParaRPr lang="en-US"/>
          </a:p>
        </p:txBody>
      </p:sp>
    </p:spTree>
    <p:extLst>
      <p:ext uri="{BB962C8B-B14F-4D97-AF65-F5344CB8AC3E}">
        <p14:creationId xmlns:p14="http://schemas.microsoft.com/office/powerpoint/2010/main" val="3277668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3FDF000-B00C-4968-B573-9BE29474B687}" type="slidenum">
              <a:rPr lang="en-US"/>
              <a:pPr>
                <a:defRPr/>
              </a:pPr>
              <a:t>‹#›</a:t>
            </a:fld>
            <a:endParaRPr lang="en-US"/>
          </a:p>
        </p:txBody>
      </p:sp>
    </p:spTree>
    <p:extLst>
      <p:ext uri="{BB962C8B-B14F-4D97-AF65-F5344CB8AC3E}">
        <p14:creationId xmlns:p14="http://schemas.microsoft.com/office/powerpoint/2010/main" val="729268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21A0378-C22E-4D94-AC60-70230416C3F0}" type="slidenum">
              <a:rPr lang="en-US"/>
              <a:pPr>
                <a:defRPr/>
              </a:pPr>
              <a:t>‹#›</a:t>
            </a:fld>
            <a:endParaRPr lang="en-US"/>
          </a:p>
        </p:txBody>
      </p:sp>
    </p:spTree>
    <p:extLst>
      <p:ext uri="{BB962C8B-B14F-4D97-AF65-F5344CB8AC3E}">
        <p14:creationId xmlns:p14="http://schemas.microsoft.com/office/powerpoint/2010/main" val="3566239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505F3FF-1258-4117-A384-55B558B5FD9F}" type="slidenum">
              <a:rPr lang="en-US"/>
              <a:pPr>
                <a:defRPr/>
              </a:pPr>
              <a:t>‹#›</a:t>
            </a:fld>
            <a:endParaRPr lang="en-US"/>
          </a:p>
        </p:txBody>
      </p:sp>
    </p:spTree>
    <p:extLst>
      <p:ext uri="{BB962C8B-B14F-4D97-AF65-F5344CB8AC3E}">
        <p14:creationId xmlns:p14="http://schemas.microsoft.com/office/powerpoint/2010/main" val="1828914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C10DE34-7CA0-4DD6-A4DB-7007C3D43D75}" type="slidenum">
              <a:rPr lang="en-US"/>
              <a:pPr>
                <a:defRPr/>
              </a:pPr>
              <a:t>‹#›</a:t>
            </a:fld>
            <a:endParaRPr lang="en-US"/>
          </a:p>
        </p:txBody>
      </p:sp>
    </p:spTree>
    <p:extLst>
      <p:ext uri="{BB962C8B-B14F-4D97-AF65-F5344CB8AC3E}">
        <p14:creationId xmlns:p14="http://schemas.microsoft.com/office/powerpoint/2010/main" val="41433171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100F85E-1269-4B1E-87DA-A128A7EC220B}" type="slidenum">
              <a:rPr lang="en-US"/>
              <a:pPr>
                <a:defRPr/>
              </a:pPr>
              <a:t>‹#›</a:t>
            </a:fld>
            <a:endParaRPr lang="en-US"/>
          </a:p>
        </p:txBody>
      </p:sp>
    </p:spTree>
    <p:extLst>
      <p:ext uri="{BB962C8B-B14F-4D97-AF65-F5344CB8AC3E}">
        <p14:creationId xmlns:p14="http://schemas.microsoft.com/office/powerpoint/2010/main" val="2452438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8F02AE0-5A33-4DAE-A65B-E1C46DCABE60}" type="slidenum">
              <a:rPr lang="en-US"/>
              <a:pPr>
                <a:defRPr/>
              </a:pPr>
              <a:t>‹#›</a:t>
            </a:fld>
            <a:endParaRPr lang="en-US"/>
          </a:p>
        </p:txBody>
      </p:sp>
    </p:spTree>
    <p:extLst>
      <p:ext uri="{BB962C8B-B14F-4D97-AF65-F5344CB8AC3E}">
        <p14:creationId xmlns:p14="http://schemas.microsoft.com/office/powerpoint/2010/main" val="199351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25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3DCAF71-1D7D-4DD7-B22A-D0EF81E36651}" type="slidenum">
              <a:rPr lang="en-US"/>
              <a:pPr>
                <a:defRPr/>
              </a:pPr>
              <a:t>‹#›</a:t>
            </a:fld>
            <a:endParaRPr lang="en-US"/>
          </a:p>
        </p:txBody>
      </p:sp>
    </p:spTree>
    <p:extLst>
      <p:ext uri="{BB962C8B-B14F-4D97-AF65-F5344CB8AC3E}">
        <p14:creationId xmlns:p14="http://schemas.microsoft.com/office/powerpoint/2010/main" val="19257306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B74E52CD-19DF-4D85-926A-0FC2060C1B0C}" type="slidenum">
              <a:rPr lang="en-US"/>
              <a:pPr>
                <a:defRPr/>
              </a:pPr>
              <a:t>‹#›</a:t>
            </a:fld>
            <a:endParaRPr lang="en-US"/>
          </a:p>
        </p:txBody>
      </p:sp>
    </p:spTree>
    <p:extLst>
      <p:ext uri="{BB962C8B-B14F-4D97-AF65-F5344CB8AC3E}">
        <p14:creationId xmlns:p14="http://schemas.microsoft.com/office/powerpoint/2010/main" val="2195243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1EEAF5D-BD07-4CC9-9FB7-16247EB9E426}" type="slidenum">
              <a:rPr lang="en-US"/>
              <a:pPr>
                <a:defRPr/>
              </a:pPr>
              <a:t>‹#›</a:t>
            </a:fld>
            <a:endParaRPr lang="en-US"/>
          </a:p>
        </p:txBody>
      </p:sp>
    </p:spTree>
    <p:extLst>
      <p:ext uri="{BB962C8B-B14F-4D97-AF65-F5344CB8AC3E}">
        <p14:creationId xmlns:p14="http://schemas.microsoft.com/office/powerpoint/2010/main" val="772527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C0E95D7-BFDB-435E-8574-24B996E05963}" type="slidenum">
              <a:rPr lang="en-US"/>
              <a:pPr>
                <a:defRPr/>
              </a:pPr>
              <a:t>‹#›</a:t>
            </a:fld>
            <a:endParaRPr lang="en-US"/>
          </a:p>
        </p:txBody>
      </p:sp>
    </p:spTree>
    <p:extLst>
      <p:ext uri="{BB962C8B-B14F-4D97-AF65-F5344CB8AC3E}">
        <p14:creationId xmlns:p14="http://schemas.microsoft.com/office/powerpoint/2010/main" val="162881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233" indent="0" algn="ctr">
              <a:buNone/>
              <a:defRPr/>
            </a:lvl2pPr>
            <a:lvl3pPr marL="1018467" indent="0" algn="ctr">
              <a:buNone/>
              <a:defRPr/>
            </a:lvl3pPr>
            <a:lvl4pPr marL="1527701" indent="0" algn="ctr">
              <a:buNone/>
              <a:defRPr/>
            </a:lvl4pPr>
            <a:lvl5pPr marL="2036935" indent="0" algn="ctr">
              <a:buNone/>
              <a:defRPr/>
            </a:lvl5pPr>
            <a:lvl6pPr marL="2546169" indent="0" algn="ctr">
              <a:buNone/>
              <a:defRPr/>
            </a:lvl6pPr>
            <a:lvl7pPr marL="3055400" indent="0" algn="ctr">
              <a:buNone/>
              <a:defRPr/>
            </a:lvl7pPr>
            <a:lvl8pPr marL="3564636" indent="0" algn="ctr">
              <a:buNone/>
              <a:defRPr/>
            </a:lvl8pPr>
            <a:lvl9pPr marL="4073867"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1E78E09-0AEC-4F81-A661-31C824545ADC}" type="slidenum">
              <a:rPr lang="en-US"/>
              <a:pPr>
                <a:defRPr/>
              </a:pPr>
              <a:t>‹#›</a:t>
            </a:fld>
            <a:endParaRPr lang="en-US"/>
          </a:p>
        </p:txBody>
      </p:sp>
    </p:spTree>
    <p:extLst>
      <p:ext uri="{BB962C8B-B14F-4D97-AF65-F5344CB8AC3E}">
        <p14:creationId xmlns:p14="http://schemas.microsoft.com/office/powerpoint/2010/main" val="38703063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683F597-B7A1-434C-9987-F59D770B2511}" type="slidenum">
              <a:rPr lang="en-US"/>
              <a:pPr>
                <a:defRPr/>
              </a:pPr>
              <a:t>‹#›</a:t>
            </a:fld>
            <a:endParaRPr lang="en-US"/>
          </a:p>
        </p:txBody>
      </p:sp>
    </p:spTree>
    <p:extLst>
      <p:ext uri="{BB962C8B-B14F-4D97-AF65-F5344CB8AC3E}">
        <p14:creationId xmlns:p14="http://schemas.microsoft.com/office/powerpoint/2010/main" val="988806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1"/>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233" indent="0">
              <a:buNone/>
              <a:defRPr sz="2000"/>
            </a:lvl2pPr>
            <a:lvl3pPr marL="1018467" indent="0">
              <a:buNone/>
              <a:defRPr sz="1800"/>
            </a:lvl3pPr>
            <a:lvl4pPr marL="1527701" indent="0">
              <a:buNone/>
              <a:defRPr sz="1600"/>
            </a:lvl4pPr>
            <a:lvl5pPr marL="2036935" indent="0">
              <a:buNone/>
              <a:defRPr sz="1600"/>
            </a:lvl5pPr>
            <a:lvl6pPr marL="2546169" indent="0">
              <a:buNone/>
              <a:defRPr sz="1600"/>
            </a:lvl6pPr>
            <a:lvl7pPr marL="3055400" indent="0">
              <a:buNone/>
              <a:defRPr sz="1600"/>
            </a:lvl7pPr>
            <a:lvl8pPr marL="3564636" indent="0">
              <a:buNone/>
              <a:defRPr sz="1600"/>
            </a:lvl8pPr>
            <a:lvl9pPr marL="4073867"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BCC11AB-C72B-48E4-8B61-4760E4DEEE57}" type="slidenum">
              <a:rPr lang="en-US"/>
              <a:pPr>
                <a:defRPr/>
              </a:pPr>
              <a:t>‹#›</a:t>
            </a:fld>
            <a:endParaRPr lang="en-US"/>
          </a:p>
        </p:txBody>
      </p:sp>
    </p:spTree>
    <p:extLst>
      <p:ext uri="{BB962C8B-B14F-4D97-AF65-F5344CB8AC3E}">
        <p14:creationId xmlns:p14="http://schemas.microsoft.com/office/powerpoint/2010/main" val="30850299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D275653-22C8-4876-A72D-425D52D08A57}" type="slidenum">
              <a:rPr lang="en-US"/>
              <a:pPr>
                <a:defRPr/>
              </a:pPr>
              <a:t>‹#›</a:t>
            </a:fld>
            <a:endParaRPr lang="en-US"/>
          </a:p>
        </p:txBody>
      </p:sp>
    </p:spTree>
    <p:extLst>
      <p:ext uri="{BB962C8B-B14F-4D97-AF65-F5344CB8AC3E}">
        <p14:creationId xmlns:p14="http://schemas.microsoft.com/office/powerpoint/2010/main" val="29177504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1" y="1739795"/>
            <a:ext cx="4445953"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1"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BAE74FB-4303-4D22-B712-1828F6E7F7E7}" type="slidenum">
              <a:rPr lang="en-US"/>
              <a:pPr>
                <a:defRPr/>
              </a:pPr>
              <a:t>‹#›</a:t>
            </a:fld>
            <a:endParaRPr lang="en-US"/>
          </a:p>
        </p:txBody>
      </p:sp>
    </p:spTree>
    <p:extLst>
      <p:ext uri="{BB962C8B-B14F-4D97-AF65-F5344CB8AC3E}">
        <p14:creationId xmlns:p14="http://schemas.microsoft.com/office/powerpoint/2010/main" val="3399347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5CF79D6-1983-425E-8701-EC2C0F705723}" type="slidenum">
              <a:rPr lang="en-US"/>
              <a:pPr>
                <a:defRPr/>
              </a:pPr>
              <a:t>‹#›</a:t>
            </a:fld>
            <a:endParaRPr lang="en-US"/>
          </a:p>
        </p:txBody>
      </p:sp>
    </p:spTree>
    <p:extLst>
      <p:ext uri="{BB962C8B-B14F-4D97-AF65-F5344CB8AC3E}">
        <p14:creationId xmlns:p14="http://schemas.microsoft.com/office/powerpoint/2010/main" val="174117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9" y="309563"/>
            <a:ext cx="3308350" cy="1317625"/>
          </a:xfrm>
          <a:prstGeom prst="rect">
            <a:avLst/>
          </a:prstGeom>
        </p:spPr>
        <p:txBody>
          <a:bodyPr lIns="91429" tIns="45715" rIns="91429" bIns="45715"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lIns="91429" tIns="45715" rIns="91429" bIns="45715"/>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9" y="1627189"/>
            <a:ext cx="3308350" cy="5316537"/>
          </a:xfrm>
          <a:prstGeom prst="rect">
            <a:avLst/>
          </a:prstGeom>
        </p:spPr>
        <p:txBody>
          <a:bodyPr lIns="91429" tIns="45715" rIns="91429" bIns="45715"/>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30305766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DEBF062-74C9-4A89-9BEF-9C0A49FAB339}" type="slidenum">
              <a:rPr lang="en-US"/>
              <a:pPr>
                <a:defRPr/>
              </a:pPr>
              <a:t>‹#›</a:t>
            </a:fld>
            <a:endParaRPr lang="en-US"/>
          </a:p>
        </p:txBody>
      </p:sp>
    </p:spTree>
    <p:extLst>
      <p:ext uri="{BB962C8B-B14F-4D97-AF65-F5344CB8AC3E}">
        <p14:creationId xmlns:p14="http://schemas.microsoft.com/office/powerpoint/2010/main" val="16793725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4"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4" y="1626447"/>
            <a:ext cx="3309144" cy="5316538"/>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25593C4-1D31-420D-A68D-B030CF641349}" type="slidenum">
              <a:rPr lang="en-US"/>
              <a:pPr>
                <a:defRPr/>
              </a:pPr>
              <a:t>‹#›</a:t>
            </a:fld>
            <a:endParaRPr lang="en-US"/>
          </a:p>
        </p:txBody>
      </p:sp>
    </p:spTree>
    <p:extLst>
      <p:ext uri="{BB962C8B-B14F-4D97-AF65-F5344CB8AC3E}">
        <p14:creationId xmlns:p14="http://schemas.microsoft.com/office/powerpoint/2010/main" val="36884938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33" indent="0">
              <a:buNone/>
              <a:defRPr sz="3100"/>
            </a:lvl2pPr>
            <a:lvl3pPr marL="1018467" indent="0">
              <a:buNone/>
              <a:defRPr sz="2700"/>
            </a:lvl3pPr>
            <a:lvl4pPr marL="1527701" indent="0">
              <a:buNone/>
              <a:defRPr sz="2200"/>
            </a:lvl4pPr>
            <a:lvl5pPr marL="2036935" indent="0">
              <a:buNone/>
              <a:defRPr sz="2200"/>
            </a:lvl5pPr>
            <a:lvl6pPr marL="2546169" indent="0">
              <a:buNone/>
              <a:defRPr sz="2200"/>
            </a:lvl6pPr>
            <a:lvl7pPr marL="3055400" indent="0">
              <a:buNone/>
              <a:defRPr sz="2200"/>
            </a:lvl7pPr>
            <a:lvl8pPr marL="3564636" indent="0">
              <a:buNone/>
              <a:defRPr sz="2200"/>
            </a:lvl8pPr>
            <a:lvl9pPr marL="4073867"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6D4DFD7-999D-41CA-BC50-F47F89594EF1}" type="slidenum">
              <a:rPr lang="en-US"/>
              <a:pPr>
                <a:defRPr/>
              </a:pPr>
              <a:t>‹#›</a:t>
            </a:fld>
            <a:endParaRPr lang="en-US"/>
          </a:p>
        </p:txBody>
      </p:sp>
    </p:spTree>
    <p:extLst>
      <p:ext uri="{BB962C8B-B14F-4D97-AF65-F5344CB8AC3E}">
        <p14:creationId xmlns:p14="http://schemas.microsoft.com/office/powerpoint/2010/main" val="1165980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B7BBA61-5B89-4CFF-B03C-2B6C089A274B}" type="slidenum">
              <a:rPr lang="en-US"/>
              <a:pPr>
                <a:defRPr/>
              </a:pPr>
              <a:t>‹#›</a:t>
            </a:fld>
            <a:endParaRPr lang="en-US"/>
          </a:p>
        </p:txBody>
      </p:sp>
    </p:spTree>
    <p:extLst>
      <p:ext uri="{BB962C8B-B14F-4D97-AF65-F5344CB8AC3E}">
        <p14:creationId xmlns:p14="http://schemas.microsoft.com/office/powerpoint/2010/main" val="4224983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6ED8DF-B4E2-465F-A254-0B3AF3D68CF9}" type="slidenum">
              <a:rPr lang="en-US"/>
              <a:pPr>
                <a:defRPr/>
              </a:pPr>
              <a:t>‹#›</a:t>
            </a:fld>
            <a:endParaRPr lang="en-US"/>
          </a:p>
        </p:txBody>
      </p:sp>
    </p:spTree>
    <p:extLst>
      <p:ext uri="{BB962C8B-B14F-4D97-AF65-F5344CB8AC3E}">
        <p14:creationId xmlns:p14="http://schemas.microsoft.com/office/powerpoint/2010/main" val="2551793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174" indent="0" algn="ctr">
              <a:buNone/>
              <a:defRPr/>
            </a:lvl2pPr>
            <a:lvl3pPr marL="1018348" indent="0" algn="ctr">
              <a:buNone/>
              <a:defRPr/>
            </a:lvl3pPr>
            <a:lvl4pPr marL="1527523" indent="0" algn="ctr">
              <a:buNone/>
              <a:defRPr/>
            </a:lvl4pPr>
            <a:lvl5pPr marL="2036696" indent="0" algn="ctr">
              <a:buNone/>
              <a:defRPr/>
            </a:lvl5pPr>
            <a:lvl6pPr marL="2545871" indent="0" algn="ctr">
              <a:buNone/>
              <a:defRPr/>
            </a:lvl6pPr>
            <a:lvl7pPr marL="3055043" indent="0" algn="ctr">
              <a:buNone/>
              <a:defRPr/>
            </a:lvl7pPr>
            <a:lvl8pPr marL="3564219" indent="0" algn="ctr">
              <a:buNone/>
              <a:defRPr/>
            </a:lvl8pPr>
            <a:lvl9pPr marL="407339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DD02167-4ED1-4091-9A6A-8087744CE742}" type="slidenum">
              <a:rPr lang="en-US"/>
              <a:pPr>
                <a:defRPr/>
              </a:pPr>
              <a:t>‹#›</a:t>
            </a:fld>
            <a:endParaRPr lang="en-US"/>
          </a:p>
        </p:txBody>
      </p:sp>
    </p:spTree>
    <p:extLst>
      <p:ext uri="{BB962C8B-B14F-4D97-AF65-F5344CB8AC3E}">
        <p14:creationId xmlns:p14="http://schemas.microsoft.com/office/powerpoint/2010/main" val="3318317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5782CFD-B733-4E3A-BB7D-3E474AAEDB7A}" type="slidenum">
              <a:rPr lang="en-US"/>
              <a:pPr>
                <a:defRPr/>
              </a:pPr>
              <a:t>‹#›</a:t>
            </a:fld>
            <a:endParaRPr lang="en-US"/>
          </a:p>
        </p:txBody>
      </p:sp>
    </p:spTree>
    <p:extLst>
      <p:ext uri="{BB962C8B-B14F-4D97-AF65-F5344CB8AC3E}">
        <p14:creationId xmlns:p14="http://schemas.microsoft.com/office/powerpoint/2010/main" val="3000291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2"/>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174" indent="0">
              <a:buNone/>
              <a:defRPr sz="2000"/>
            </a:lvl2pPr>
            <a:lvl3pPr marL="1018348" indent="0">
              <a:buNone/>
              <a:defRPr sz="1800"/>
            </a:lvl3pPr>
            <a:lvl4pPr marL="1527523" indent="0">
              <a:buNone/>
              <a:defRPr sz="1600"/>
            </a:lvl4pPr>
            <a:lvl5pPr marL="2036696" indent="0">
              <a:buNone/>
              <a:defRPr sz="1600"/>
            </a:lvl5pPr>
            <a:lvl6pPr marL="2545871" indent="0">
              <a:buNone/>
              <a:defRPr sz="1600"/>
            </a:lvl6pPr>
            <a:lvl7pPr marL="3055043" indent="0">
              <a:buNone/>
              <a:defRPr sz="1600"/>
            </a:lvl7pPr>
            <a:lvl8pPr marL="3564219" indent="0">
              <a:buNone/>
              <a:defRPr sz="1600"/>
            </a:lvl8pPr>
            <a:lvl9pPr marL="407339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7CFA252-CB19-46BD-A226-3100BFE56B05}" type="slidenum">
              <a:rPr lang="en-US"/>
              <a:pPr>
                <a:defRPr/>
              </a:pPr>
              <a:t>‹#›</a:t>
            </a:fld>
            <a:endParaRPr lang="en-US"/>
          </a:p>
        </p:txBody>
      </p:sp>
    </p:spTree>
    <p:extLst>
      <p:ext uri="{BB962C8B-B14F-4D97-AF65-F5344CB8AC3E}">
        <p14:creationId xmlns:p14="http://schemas.microsoft.com/office/powerpoint/2010/main" val="17324629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949FFDA-314B-43D8-9864-1B819C66993B}" type="slidenum">
              <a:rPr lang="en-US"/>
              <a:pPr>
                <a:defRPr/>
              </a:pPr>
              <a:t>‹#›</a:t>
            </a:fld>
            <a:endParaRPr lang="en-US"/>
          </a:p>
        </p:txBody>
      </p:sp>
    </p:spTree>
    <p:extLst>
      <p:ext uri="{BB962C8B-B14F-4D97-AF65-F5344CB8AC3E}">
        <p14:creationId xmlns:p14="http://schemas.microsoft.com/office/powerpoint/2010/main" val="565548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DD2C0C4-DE47-4F67-8837-5693DA147C7E}" type="slidenum">
              <a:rPr lang="en-US"/>
              <a:pPr>
                <a:defRPr/>
              </a:pPr>
              <a:t>‹#›</a:t>
            </a:fld>
            <a:endParaRPr lang="en-US"/>
          </a:p>
        </p:txBody>
      </p:sp>
    </p:spTree>
    <p:extLst>
      <p:ext uri="{BB962C8B-B14F-4D97-AF65-F5344CB8AC3E}">
        <p14:creationId xmlns:p14="http://schemas.microsoft.com/office/powerpoint/2010/main" val="187560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6" y="5440364"/>
            <a:ext cx="6035675" cy="642937"/>
          </a:xfrm>
          <a:prstGeom prst="rect">
            <a:avLst/>
          </a:prstGeom>
        </p:spPr>
        <p:txBody>
          <a:bodyPr lIns="91429" tIns="45715" rIns="91429" bIns="45715"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6" y="693738"/>
            <a:ext cx="6035675" cy="4664075"/>
          </a:xfrm>
          <a:prstGeom prst="rect">
            <a:avLst/>
          </a:prstGeom>
        </p:spPr>
        <p:txBody>
          <a:bodyPr lIns="91429" tIns="45715" rIns="91429" bIns="45715"/>
          <a:lstStyle>
            <a:lvl1pPr marL="0" indent="0">
              <a:buNone/>
              <a:defRPr sz="3200"/>
            </a:lvl1pPr>
            <a:lvl2pPr marL="457146" indent="0">
              <a:buNone/>
              <a:defRPr sz="2800"/>
            </a:lvl2pPr>
            <a:lvl3pPr marL="914294" indent="0">
              <a:buNone/>
              <a:defRPr sz="2500"/>
            </a:lvl3pPr>
            <a:lvl4pPr marL="1371440" indent="0">
              <a:buNone/>
              <a:defRPr sz="2000"/>
            </a:lvl4pPr>
            <a:lvl5pPr marL="1828586" indent="0">
              <a:buNone/>
              <a:defRPr sz="2000"/>
            </a:lvl5pPr>
            <a:lvl6pPr marL="2285732" indent="0">
              <a:buNone/>
              <a:defRPr sz="2000"/>
            </a:lvl6pPr>
            <a:lvl7pPr marL="2742880"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971676" y="6083300"/>
            <a:ext cx="6035675" cy="911225"/>
          </a:xfrm>
          <a:prstGeom prst="rect">
            <a:avLst/>
          </a:prstGeom>
        </p:spPr>
        <p:txBody>
          <a:bodyPr lIns="91429" tIns="45715" rIns="91429" bIns="45715"/>
          <a:lstStyle>
            <a:lvl1pPr marL="0" indent="0">
              <a:buNone/>
              <a:defRPr sz="1400"/>
            </a:lvl1pPr>
            <a:lvl2pPr marL="457146" indent="0">
              <a:buNone/>
              <a:defRPr sz="1200"/>
            </a:lvl2pPr>
            <a:lvl3pPr marL="914294" indent="0">
              <a:buNone/>
              <a:defRPr sz="1000"/>
            </a:lvl3pPr>
            <a:lvl4pPr marL="1371440" indent="0">
              <a:buNone/>
              <a:defRPr sz="900"/>
            </a:lvl4pPr>
            <a:lvl5pPr marL="1828586" indent="0">
              <a:buNone/>
              <a:defRPr sz="900"/>
            </a:lvl5pPr>
            <a:lvl6pPr marL="2285732" indent="0">
              <a:buNone/>
              <a:defRPr sz="900"/>
            </a:lvl6pPr>
            <a:lvl7pPr marL="2742880"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38355184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87BC2AE-CD7A-468D-B6FD-785322FE8988}" type="slidenum">
              <a:rPr lang="en-US"/>
              <a:pPr>
                <a:defRPr/>
              </a:pPr>
              <a:t>‹#›</a:t>
            </a:fld>
            <a:endParaRPr lang="en-US"/>
          </a:p>
        </p:txBody>
      </p:sp>
    </p:spTree>
    <p:extLst>
      <p:ext uri="{BB962C8B-B14F-4D97-AF65-F5344CB8AC3E}">
        <p14:creationId xmlns:p14="http://schemas.microsoft.com/office/powerpoint/2010/main" val="29221378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155FE38-57E1-4546-9838-D63FE2926DD7}" type="slidenum">
              <a:rPr lang="en-US"/>
              <a:pPr>
                <a:defRPr/>
              </a:pPr>
              <a:t>‹#›</a:t>
            </a:fld>
            <a:endParaRPr lang="en-US"/>
          </a:p>
        </p:txBody>
      </p:sp>
    </p:spTree>
    <p:extLst>
      <p:ext uri="{BB962C8B-B14F-4D97-AF65-F5344CB8AC3E}">
        <p14:creationId xmlns:p14="http://schemas.microsoft.com/office/powerpoint/2010/main" val="24507531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marL="381880" indent="-381880">
              <a:buClr>
                <a:schemeClr val="accent2"/>
              </a:buClr>
              <a:buFont typeface="Arial" pitchFamily="34" charset="0"/>
              <a:buChar char="•"/>
              <a:defRPr sz="2200"/>
            </a:lvl1pPr>
            <a:lvl2pPr marL="834479" indent="-325306">
              <a:buClr>
                <a:schemeClr val="accent2"/>
              </a:buClr>
              <a:buFont typeface="Arial" pitchFamily="34" charset="0"/>
              <a:buChar char="•"/>
              <a:defRPr sz="2200"/>
            </a:lvl2pPr>
            <a:lvl3pPr marL="1272936" indent="-254586">
              <a:buClr>
                <a:schemeClr val="accent2"/>
              </a:buClr>
              <a:buFont typeface="Arial" pitchFamily="34" charset="0"/>
              <a:buChar char="•"/>
              <a:defRPr sz="2200"/>
            </a:lvl3pPr>
            <a:lvl4pPr marL="1782108" indent="-254586">
              <a:buClr>
                <a:schemeClr val="accent2"/>
              </a:buClr>
              <a:buFont typeface="Arial" pitchFamily="34" charset="0"/>
              <a:buChar char="•"/>
              <a:defRPr sz="2200"/>
            </a:lvl4pPr>
            <a:lvl5pPr marL="2291283" indent="-254586">
              <a:buClr>
                <a:schemeClr val="accent2"/>
              </a:buClr>
              <a:buFont typeface="Arial" pitchFamily="34" charset="0"/>
              <a:buChar cha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FE27AF-C733-4897-A029-1A5E401BB91A}" type="slidenum">
              <a:rPr lang="en-US"/>
              <a:pPr>
                <a:defRPr/>
              </a:pPr>
              <a:t>‹#›</a:t>
            </a:fld>
            <a:endParaRPr lang="en-US"/>
          </a:p>
        </p:txBody>
      </p:sp>
    </p:spTree>
    <p:extLst>
      <p:ext uri="{BB962C8B-B14F-4D97-AF65-F5344CB8AC3E}">
        <p14:creationId xmlns:p14="http://schemas.microsoft.com/office/powerpoint/2010/main" val="34913613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174" indent="0">
              <a:buNone/>
              <a:defRPr sz="3100"/>
            </a:lvl2pPr>
            <a:lvl3pPr marL="1018348" indent="0">
              <a:buNone/>
              <a:defRPr sz="2700"/>
            </a:lvl3pPr>
            <a:lvl4pPr marL="1527523" indent="0">
              <a:buNone/>
              <a:defRPr sz="2200"/>
            </a:lvl4pPr>
            <a:lvl5pPr marL="2036696" indent="0">
              <a:buNone/>
              <a:defRPr sz="2200"/>
            </a:lvl5pPr>
            <a:lvl6pPr marL="2545871" indent="0">
              <a:buNone/>
              <a:defRPr sz="2200"/>
            </a:lvl6pPr>
            <a:lvl7pPr marL="3055043" indent="0">
              <a:buNone/>
              <a:defRPr sz="2200"/>
            </a:lvl7pPr>
            <a:lvl8pPr marL="3564219" indent="0">
              <a:buNone/>
              <a:defRPr sz="2200"/>
            </a:lvl8pPr>
            <a:lvl9pPr marL="4073390" indent="0">
              <a:buNone/>
              <a:defRPr sz="2200"/>
            </a:lvl9pPr>
          </a:lstStyle>
          <a:p>
            <a:pPr lvl="0"/>
            <a:r>
              <a:rPr lang="en-US" noProof="0" smtClean="0"/>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D0AA34-FA64-458D-89A9-AF33D2D39A7F}" type="slidenum">
              <a:rPr lang="en-US"/>
              <a:pPr>
                <a:defRPr/>
              </a:pPr>
              <a:t>‹#›</a:t>
            </a:fld>
            <a:endParaRPr lang="en-US"/>
          </a:p>
        </p:txBody>
      </p:sp>
    </p:spTree>
    <p:extLst>
      <p:ext uri="{BB962C8B-B14F-4D97-AF65-F5344CB8AC3E}">
        <p14:creationId xmlns:p14="http://schemas.microsoft.com/office/powerpoint/2010/main" val="2921579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0031EE0-6452-4ECD-8448-78AFC3D40C75}" type="slidenum">
              <a:rPr lang="en-US"/>
              <a:pPr>
                <a:defRPr/>
              </a:pPr>
              <a:t>‹#›</a:t>
            </a:fld>
            <a:endParaRPr lang="en-US"/>
          </a:p>
        </p:txBody>
      </p:sp>
    </p:spTree>
    <p:extLst>
      <p:ext uri="{BB962C8B-B14F-4D97-AF65-F5344CB8AC3E}">
        <p14:creationId xmlns:p14="http://schemas.microsoft.com/office/powerpoint/2010/main" val="30436098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31800"/>
            <a:ext cx="2305050" cy="6563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431800"/>
            <a:ext cx="6747510" cy="6563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887EF6-5416-4308-9232-CBE3D2FE2679}" type="slidenum">
              <a:rPr lang="en-US"/>
              <a:pPr>
                <a:defRPr/>
              </a:pPr>
              <a:t>‹#›</a:t>
            </a:fld>
            <a:endParaRPr lang="en-US"/>
          </a:p>
        </p:txBody>
      </p:sp>
    </p:spTree>
    <p:extLst>
      <p:ext uri="{BB962C8B-B14F-4D97-AF65-F5344CB8AC3E}">
        <p14:creationId xmlns:p14="http://schemas.microsoft.com/office/powerpoint/2010/main" val="32568374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7459663" y="5068888"/>
            <a:ext cx="26035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502920" y="3799840"/>
            <a:ext cx="7040880" cy="1986280"/>
          </a:xfrm>
        </p:spPr>
        <p:txBody>
          <a:bodyPr/>
          <a:lstStyle>
            <a:lvl1pPr marL="0" indent="0">
              <a:buFont typeface="Arial" charset="0"/>
              <a:buNone/>
              <a:defRPr/>
            </a:lvl1pPr>
          </a:lstStyle>
          <a:p>
            <a:r>
              <a:rPr lang="en-US" smtClean="0"/>
              <a:t>Click to edit Master subtitle style</a:t>
            </a:r>
            <a:endParaRPr lang="en-US"/>
          </a:p>
        </p:txBody>
      </p:sp>
      <p:sp>
        <p:nvSpPr>
          <p:cNvPr id="8194" name="Rectangle 2"/>
          <p:cNvSpPr>
            <a:spLocks noGrp="1" noChangeArrowheads="1"/>
          </p:cNvSpPr>
          <p:nvPr>
            <p:ph type="ctrTitle"/>
          </p:nvPr>
        </p:nvSpPr>
        <p:spPr>
          <a:xfrm>
            <a:off x="502920" y="1381760"/>
            <a:ext cx="8549640" cy="2331720"/>
          </a:xfrm>
        </p:spPr>
        <p:txBody>
          <a:bodyPr anchor="t"/>
          <a:lstStyle>
            <a:lvl1pPr>
              <a:defRPr sz="5100"/>
            </a:lvl1pPr>
          </a:lstStyle>
          <a:p>
            <a:r>
              <a:rPr lang="en-US" smtClean="0"/>
              <a:t>Click to edit Master title style</a:t>
            </a:r>
            <a:endParaRPr lang="en-US"/>
          </a:p>
        </p:txBody>
      </p:sp>
    </p:spTree>
    <p:extLst>
      <p:ext uri="{BB962C8B-B14F-4D97-AF65-F5344CB8AC3E}">
        <p14:creationId xmlns:p14="http://schemas.microsoft.com/office/powerpoint/2010/main" val="2098778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9100" y="431800"/>
            <a:ext cx="9220200" cy="656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280880F-BF97-4626-9A7D-AE9DA6288AC8}" type="slidenum">
              <a:rPr lang="en-US"/>
              <a:pPr>
                <a:defRPr/>
              </a:pPr>
              <a:t>‹#›</a:t>
            </a:fld>
            <a:endParaRPr lang="en-US"/>
          </a:p>
        </p:txBody>
      </p:sp>
    </p:spTree>
    <p:extLst>
      <p:ext uri="{BB962C8B-B14F-4D97-AF65-F5344CB8AC3E}">
        <p14:creationId xmlns:p14="http://schemas.microsoft.com/office/powerpoint/2010/main" val="9266927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5" y="431800"/>
            <a:ext cx="7058343" cy="207264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67716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922520"/>
            <a:ext cx="452628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AA127093-E3AC-45B3-BFAE-AC26AA85663D}" type="slidenum">
              <a:rPr lang="en-US"/>
              <a:pPr>
                <a:defRPr/>
              </a:pPr>
              <a:t>‹#›</a:t>
            </a:fld>
            <a:endParaRPr lang="en-US"/>
          </a:p>
        </p:txBody>
      </p:sp>
    </p:spTree>
    <p:extLst>
      <p:ext uri="{BB962C8B-B14F-4D97-AF65-F5344CB8AC3E}">
        <p14:creationId xmlns:p14="http://schemas.microsoft.com/office/powerpoint/2010/main" val="796727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5" y="431800"/>
            <a:ext cx="7058343" cy="20726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677160"/>
            <a:ext cx="4526280"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C870C54-E949-4D31-8AB7-B8B4CFEE0945}" type="slidenum">
              <a:rPr lang="en-US"/>
              <a:pPr>
                <a:defRPr/>
              </a:pPr>
              <a:t>‹#›</a:t>
            </a:fld>
            <a:endParaRPr lang="en-US"/>
          </a:p>
        </p:txBody>
      </p:sp>
    </p:spTree>
    <p:extLst>
      <p:ext uri="{BB962C8B-B14F-4D97-AF65-F5344CB8AC3E}">
        <p14:creationId xmlns:p14="http://schemas.microsoft.com/office/powerpoint/2010/main" val="1030080456"/>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xml version="1.0" encoding="UTF-8"?>

<Relationships xmlns="http://schemas.openxmlformats.org/package/2006/relationships">
  <Relationship Id="rId1" Type="http://schemas.openxmlformats.org/officeDocument/2006/relationships/slideLayout" Target="../slideLayouts/slideLayout115.xml"/>
  <Relationship Id="rId10" Type="http://schemas.openxmlformats.org/officeDocument/2006/relationships/slideLayout" Target="../slideLayouts/slideLayout124.xml"/>
  <Relationship Id="rId11" Type="http://schemas.openxmlformats.org/officeDocument/2006/relationships/slideLayout" Target="../slideLayouts/slideLayout125.xml"/>
  <Relationship Id="rId12" Type="http://schemas.openxmlformats.org/officeDocument/2006/relationships/slideLayout" Target="../slideLayouts/slideLayout126.xml"/>
  <Relationship Id="rId13" Type="http://schemas.openxmlformats.org/officeDocument/2006/relationships/slideLayout" Target="../slideLayouts/slideLayout127.xml"/>
  <Relationship Id="rId14" Type="http://schemas.openxmlformats.org/officeDocument/2006/relationships/slideLayout" Target="../slideLayouts/slideLayout128.xml"/>
  <Relationship Id="rId15" Type="http://schemas.openxmlformats.org/officeDocument/2006/relationships/slideLayout" Target="../slideLayouts/slideLayout129.xml"/>
  <Relationship Id="rId16" Type="http://schemas.openxmlformats.org/officeDocument/2006/relationships/theme" Target="../theme/theme10.xml"/>
  <Relationship Id="rId2" Type="http://schemas.openxmlformats.org/officeDocument/2006/relationships/slideLayout" Target="../slideLayouts/slideLayout116.xml"/>
  <Relationship Id="rId3" Type="http://schemas.openxmlformats.org/officeDocument/2006/relationships/slideLayout" Target="../slideLayouts/slideLayout117.xml"/>
  <Relationship Id="rId4" Type="http://schemas.openxmlformats.org/officeDocument/2006/relationships/slideLayout" Target="../slideLayouts/slideLayout118.xml"/>
  <Relationship Id="rId5" Type="http://schemas.openxmlformats.org/officeDocument/2006/relationships/slideLayout" Target="../slideLayouts/slideLayout119.xml"/>
  <Relationship Id="rId6" Type="http://schemas.openxmlformats.org/officeDocument/2006/relationships/slideLayout" Target="../slideLayouts/slideLayout120.xml"/>
  <Relationship Id="rId7" Type="http://schemas.openxmlformats.org/officeDocument/2006/relationships/slideLayout" Target="../slideLayouts/slideLayout121.xml"/>
  <Relationship Id="rId8" Type="http://schemas.openxmlformats.org/officeDocument/2006/relationships/slideLayout" Target="../slideLayouts/slideLayout122.xml"/>
  <Relationship Id="rId9" Type="http://schemas.openxmlformats.org/officeDocument/2006/relationships/slideLayout" Target="../slideLayouts/slideLayout123.xml"/>
</Relationships>

</file>

<file path=ppt/slideMasters/_rels/slideMaster11.xml.rels><?xml version="1.0" encoding="UTF-8"?>

<Relationships xmlns="http://schemas.openxmlformats.org/package/2006/relationships">
  <Relationship Id="rId1" Type="http://schemas.openxmlformats.org/officeDocument/2006/relationships/slideLayout" Target="../slideLayouts/slideLayout130.xml"/>
  <Relationship Id="rId10" Type="http://schemas.openxmlformats.org/officeDocument/2006/relationships/slideLayout" Target="../slideLayouts/slideLayout139.xml"/>
  <Relationship Id="rId11" Type="http://schemas.openxmlformats.org/officeDocument/2006/relationships/slideLayout" Target="../slideLayouts/slideLayout140.xml"/>
  <Relationship Id="rId12" Type="http://schemas.openxmlformats.org/officeDocument/2006/relationships/slideLayout" Target="../slideLayouts/slideLayout141.xml"/>
  <Relationship Id="rId13" Type="http://schemas.openxmlformats.org/officeDocument/2006/relationships/slideLayout" Target="../slideLayouts/slideLayout142.xml"/>
  <Relationship Id="rId14" Type="http://schemas.openxmlformats.org/officeDocument/2006/relationships/slideLayout" Target="../slideLayouts/slideLayout143.xml"/>
  <Relationship Id="rId15" Type="http://schemas.openxmlformats.org/officeDocument/2006/relationships/theme" Target="../theme/theme11.xml"/>
  <Relationship Id="rId16" Type="http://schemas.openxmlformats.org/officeDocument/2006/relationships/image" Target="../media/image4.png"/>
  <Relationship Id="rId2" Type="http://schemas.openxmlformats.org/officeDocument/2006/relationships/slideLayout" Target="../slideLayouts/slideLayout131.xml"/>
  <Relationship Id="rId3" Type="http://schemas.openxmlformats.org/officeDocument/2006/relationships/slideLayout" Target="../slideLayouts/slideLayout132.xml"/>
  <Relationship Id="rId4" Type="http://schemas.openxmlformats.org/officeDocument/2006/relationships/slideLayout" Target="../slideLayouts/slideLayout133.xml"/>
  <Relationship Id="rId5" Type="http://schemas.openxmlformats.org/officeDocument/2006/relationships/slideLayout" Target="../slideLayouts/slideLayout134.xml"/>
  <Relationship Id="rId6" Type="http://schemas.openxmlformats.org/officeDocument/2006/relationships/slideLayout" Target="../slideLayouts/slideLayout135.xml"/>
  <Relationship Id="rId7" Type="http://schemas.openxmlformats.org/officeDocument/2006/relationships/slideLayout" Target="../slideLayouts/slideLayout136.xml"/>
  <Relationship Id="rId8" Type="http://schemas.openxmlformats.org/officeDocument/2006/relationships/slideLayout" Target="../slideLayouts/slideLayout137.xml"/>
  <Relationship Id="rId9" Type="http://schemas.openxmlformats.org/officeDocument/2006/relationships/slideLayout" Target="../slideLayouts/slideLayout138.xml"/>
</Relationships>

</file>

<file path=ppt/slideMasters/_rels/slideMaster12.xml.rels><?xml version="1.0" encoding="UTF-8"?>

<Relationships xmlns="http://schemas.openxmlformats.org/package/2006/relationships">
  <Relationship Id="rId1" Type="http://schemas.openxmlformats.org/officeDocument/2006/relationships/slideLayout" Target="../slideLayouts/slideLayout144.xml"/>
  <Relationship Id="rId10" Type="http://schemas.openxmlformats.org/officeDocument/2006/relationships/slideLayout" Target="../slideLayouts/slideLayout153.xml"/>
  <Relationship Id="rId11" Type="http://schemas.openxmlformats.org/officeDocument/2006/relationships/slideLayout" Target="../slideLayouts/slideLayout154.xml"/>
  <Relationship Id="rId12" Type="http://schemas.openxmlformats.org/officeDocument/2006/relationships/theme" Target="../theme/theme12.xml"/>
  <Relationship Id="rId13" Type="http://schemas.openxmlformats.org/officeDocument/2006/relationships/image" Target="../media/image4.png"/>
  <Relationship Id="rId2" Type="http://schemas.openxmlformats.org/officeDocument/2006/relationships/slideLayout" Target="../slideLayouts/slideLayout145.xml"/>
  <Relationship Id="rId3" Type="http://schemas.openxmlformats.org/officeDocument/2006/relationships/slideLayout" Target="../slideLayouts/slideLayout146.xml"/>
  <Relationship Id="rId4" Type="http://schemas.openxmlformats.org/officeDocument/2006/relationships/slideLayout" Target="../slideLayouts/slideLayout147.xml"/>
  <Relationship Id="rId5" Type="http://schemas.openxmlformats.org/officeDocument/2006/relationships/slideLayout" Target="../slideLayouts/slideLayout148.xml"/>
  <Relationship Id="rId6" Type="http://schemas.openxmlformats.org/officeDocument/2006/relationships/slideLayout" Target="../slideLayouts/slideLayout149.xml"/>
  <Relationship Id="rId7" Type="http://schemas.openxmlformats.org/officeDocument/2006/relationships/slideLayout" Target="../slideLayouts/slideLayout150.xml"/>
  <Relationship Id="rId8" Type="http://schemas.openxmlformats.org/officeDocument/2006/relationships/slideLayout" Target="../slideLayouts/slideLayout151.xml"/>
  <Relationship Id="rId9" Type="http://schemas.openxmlformats.org/officeDocument/2006/relationships/slideLayout" Target="../slideLayouts/slideLayout152.xml"/>
</Relationships>

</file>

<file path=ppt/slideMasters/_rels/slideMaster13.xml.rels><?xml version="1.0" encoding="UTF-8"?>

<Relationships xmlns="http://schemas.openxmlformats.org/package/2006/relationships">
  <Relationship Id="rId1" Type="http://schemas.openxmlformats.org/officeDocument/2006/relationships/slideLayout" Target="../slideLayouts/slideLayout155.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slideLayout" Target="../slideLayouts/slideLayout166.xml"/>
  <Relationship Id="rId13" Type="http://schemas.openxmlformats.org/officeDocument/2006/relationships/slideLayout" Target="../slideLayouts/slideLayout167.xml"/>
  <Relationship Id="rId14" Type="http://schemas.openxmlformats.org/officeDocument/2006/relationships/slideLayout" Target="../slideLayouts/slideLayout168.xml"/>
  <Relationship Id="rId15" Type="http://schemas.openxmlformats.org/officeDocument/2006/relationships/slideLayout" Target="../slideLayouts/slideLayout169.xml"/>
  <Relationship Id="rId16" Type="http://schemas.openxmlformats.org/officeDocument/2006/relationships/theme" Target="../theme/theme13.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s>

</file>

<file path=ppt/slideMasters/_rels/slideMaster14.xml.rels><?xml version="1.0" encoding="UTF-8"?>

<Relationships xmlns="http://schemas.openxmlformats.org/package/2006/relationships">
  <Relationship Id="rId1" Type="http://schemas.openxmlformats.org/officeDocument/2006/relationships/slideLayout" Target="../slideLayouts/slideLayout170.xml"/>
  <Relationship Id="rId10" Type="http://schemas.openxmlformats.org/officeDocument/2006/relationships/slideLayout" Target="../slideLayouts/slideLayout179.xml"/>
  <Relationship Id="rId11" Type="http://schemas.openxmlformats.org/officeDocument/2006/relationships/slideLayout" Target="../slideLayouts/slideLayout180.xml"/>
  <Relationship Id="rId12" Type="http://schemas.openxmlformats.org/officeDocument/2006/relationships/slideLayout" Target="../slideLayouts/slideLayout181.xml"/>
  <Relationship Id="rId13" Type="http://schemas.openxmlformats.org/officeDocument/2006/relationships/slideLayout" Target="../slideLayouts/slideLayout182.xml"/>
  <Relationship Id="rId14" Type="http://schemas.openxmlformats.org/officeDocument/2006/relationships/slideLayout" Target="../slideLayouts/slideLayout183.xml"/>
  <Relationship Id="rId15" Type="http://schemas.openxmlformats.org/officeDocument/2006/relationships/slideLayout" Target="../slideLayouts/slideLayout184.xml"/>
  <Relationship Id="rId16" Type="http://schemas.openxmlformats.org/officeDocument/2006/relationships/theme" Target="../theme/theme14.xml"/>
  <Relationship Id="rId2" Type="http://schemas.openxmlformats.org/officeDocument/2006/relationships/slideLayout" Target="../slideLayouts/slideLayout171.xml"/>
  <Relationship Id="rId3" Type="http://schemas.openxmlformats.org/officeDocument/2006/relationships/slideLayout" Target="../slideLayouts/slideLayout172.xml"/>
  <Relationship Id="rId4" Type="http://schemas.openxmlformats.org/officeDocument/2006/relationships/slideLayout" Target="../slideLayouts/slideLayout173.xml"/>
  <Relationship Id="rId5" Type="http://schemas.openxmlformats.org/officeDocument/2006/relationships/slideLayout" Target="../slideLayouts/slideLayout174.xml"/>
  <Relationship Id="rId6" Type="http://schemas.openxmlformats.org/officeDocument/2006/relationships/slideLayout" Target="../slideLayouts/slideLayout175.xml"/>
  <Relationship Id="rId7" Type="http://schemas.openxmlformats.org/officeDocument/2006/relationships/slideLayout" Target="../slideLayouts/slideLayout176.xml"/>
  <Relationship Id="rId8" Type="http://schemas.openxmlformats.org/officeDocument/2006/relationships/slideLayout" Target="../slideLayouts/slideLayout177.xml"/>
  <Relationship Id="rId9" Type="http://schemas.openxmlformats.org/officeDocument/2006/relationships/slideLayout" Target="../slideLayouts/slideLayout178.xml"/>
</Relationships>

</file>

<file path=ppt/slideMasters/_rels/slideMaster15.xml.rels><?xml version="1.0" encoding="UTF-8"?>

<Relationships xmlns="http://schemas.openxmlformats.org/package/2006/relationships">
  <Relationship Id="rId1" Type="http://schemas.openxmlformats.org/officeDocument/2006/relationships/slideLayout" Target="../slideLayouts/slideLayout185.xml"/>
  <Relationship Id="rId10" Type="http://schemas.openxmlformats.org/officeDocument/2006/relationships/slideLayout" Target="../slideLayouts/slideLayout194.xml"/>
  <Relationship Id="rId11" Type="http://schemas.openxmlformats.org/officeDocument/2006/relationships/slideLayout" Target="../slideLayouts/slideLayout195.xml"/>
  <Relationship Id="rId12" Type="http://schemas.openxmlformats.org/officeDocument/2006/relationships/slideLayout" Target="../slideLayouts/slideLayout196.xml"/>
  <Relationship Id="rId13" Type="http://schemas.openxmlformats.org/officeDocument/2006/relationships/slideLayout" Target="../slideLayouts/slideLayout197.xml"/>
  <Relationship Id="rId14" Type="http://schemas.openxmlformats.org/officeDocument/2006/relationships/slideLayout" Target="../slideLayouts/slideLayout198.xml"/>
  <Relationship Id="rId15" Type="http://schemas.openxmlformats.org/officeDocument/2006/relationships/slideLayout" Target="../slideLayouts/slideLayout199.xml"/>
  <Relationship Id="rId16" Type="http://schemas.openxmlformats.org/officeDocument/2006/relationships/theme" Target="../theme/theme15.xml"/>
  <Relationship Id="rId2" Type="http://schemas.openxmlformats.org/officeDocument/2006/relationships/slideLayout" Target="../slideLayouts/slideLayout186.xml"/>
  <Relationship Id="rId3" Type="http://schemas.openxmlformats.org/officeDocument/2006/relationships/slideLayout" Target="../slideLayouts/slideLayout187.xml"/>
  <Relationship Id="rId4" Type="http://schemas.openxmlformats.org/officeDocument/2006/relationships/slideLayout" Target="../slideLayouts/slideLayout188.xml"/>
  <Relationship Id="rId5" Type="http://schemas.openxmlformats.org/officeDocument/2006/relationships/slideLayout" Target="../slideLayouts/slideLayout189.xml"/>
  <Relationship Id="rId6" Type="http://schemas.openxmlformats.org/officeDocument/2006/relationships/slideLayout" Target="../slideLayouts/slideLayout190.xml"/>
  <Relationship Id="rId7" Type="http://schemas.openxmlformats.org/officeDocument/2006/relationships/slideLayout" Target="../slideLayouts/slideLayout191.xml"/>
  <Relationship Id="rId8" Type="http://schemas.openxmlformats.org/officeDocument/2006/relationships/slideLayout" Target="../slideLayouts/slideLayout192.xml"/>
  <Relationship Id="rId9" Type="http://schemas.openxmlformats.org/officeDocument/2006/relationships/slideLayout" Target="../slideLayouts/slideLayout193.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slideLayout" Target="../slideLayouts/slideLayout34.xml"/>
  <Relationship Id="rId13" Type="http://schemas.openxmlformats.org/officeDocument/2006/relationships/slideLayout" Target="../slideLayouts/slideLayout35.xml"/>
  <Relationship Id="rId14" Type="http://schemas.openxmlformats.org/officeDocument/2006/relationships/slideLayout" Target="../slideLayouts/slideLayout36.xml"/>
  <Relationship Id="rId15" Type="http://schemas.openxmlformats.org/officeDocument/2006/relationships/slideLayout" Target="../slideLayouts/slideLayout37.xml"/>
  <Relationship Id="rId16" Type="http://schemas.openxmlformats.org/officeDocument/2006/relationships/theme" Target="../theme/theme3.xml"/>
  <Relationship Id="rId17" Type="http://schemas.openxmlformats.org/officeDocument/2006/relationships/image" Target="../media/image1.jpeg"/>
  <Relationship Id="rId18" Type="http://schemas.openxmlformats.org/officeDocument/2006/relationships/image" Target="../media/image2.jpeg"/>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38.xml"/>
  <Relationship Id="rId10" Type="http://schemas.openxmlformats.org/officeDocument/2006/relationships/slideLayout" Target="../slideLayouts/slideLayout47.xml"/>
  <Relationship Id="rId11" Type="http://schemas.openxmlformats.org/officeDocument/2006/relationships/slideLayout" Target="../slideLayouts/slideLayout48.xml"/>
  <Relationship Id="rId12" Type="http://schemas.openxmlformats.org/officeDocument/2006/relationships/theme" Target="../theme/theme4.xml"/>
  <Relationship Id="rId2" Type="http://schemas.openxmlformats.org/officeDocument/2006/relationships/slideLayout" Target="../slideLayouts/slideLayout39.xml"/>
  <Relationship Id="rId3" Type="http://schemas.openxmlformats.org/officeDocument/2006/relationships/slideLayout" Target="../slideLayouts/slideLayout40.xml"/>
  <Relationship Id="rId4" Type="http://schemas.openxmlformats.org/officeDocument/2006/relationships/slideLayout" Target="../slideLayouts/slideLayout41.xml"/>
  <Relationship Id="rId5" Type="http://schemas.openxmlformats.org/officeDocument/2006/relationships/slideLayout" Target="../slideLayouts/slideLayout42.xml"/>
  <Relationship Id="rId6" Type="http://schemas.openxmlformats.org/officeDocument/2006/relationships/slideLayout" Target="../slideLayouts/slideLayout43.xml"/>
  <Relationship Id="rId7" Type="http://schemas.openxmlformats.org/officeDocument/2006/relationships/slideLayout" Target="../slideLayouts/slideLayout44.xml"/>
  <Relationship Id="rId8" Type="http://schemas.openxmlformats.org/officeDocument/2006/relationships/slideLayout" Target="../slideLayouts/slideLayout45.xml"/>
  <Relationship Id="rId9" Type="http://schemas.openxmlformats.org/officeDocument/2006/relationships/slideLayout" Target="../slideLayouts/slideLayout46.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49.xml"/>
  <Relationship Id="rId10" Type="http://schemas.openxmlformats.org/officeDocument/2006/relationships/slideLayout" Target="../slideLayouts/slideLayout58.xml"/>
  <Relationship Id="rId11" Type="http://schemas.openxmlformats.org/officeDocument/2006/relationships/slideLayout" Target="../slideLayouts/slideLayout59.xml"/>
  <Relationship Id="rId12" Type="http://schemas.openxmlformats.org/officeDocument/2006/relationships/theme" Target="../theme/theme5.xml"/>
  <Relationship Id="rId13" Type="http://schemas.openxmlformats.org/officeDocument/2006/relationships/image" Target="../media/image3.jpeg"/>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slideLayout" Target="../slideLayouts/slideLayout53.xml"/>
  <Relationship Id="rId6" Type="http://schemas.openxmlformats.org/officeDocument/2006/relationships/slideLayout" Target="../slideLayouts/slideLayout54.xml"/>
  <Relationship Id="rId7" Type="http://schemas.openxmlformats.org/officeDocument/2006/relationships/slideLayout" Target="../slideLayouts/slideLayout55.xml"/>
  <Relationship Id="rId8" Type="http://schemas.openxmlformats.org/officeDocument/2006/relationships/slideLayout" Target="../slideLayouts/slideLayout56.xml"/>
  <Relationship Id="rId9" Type="http://schemas.openxmlformats.org/officeDocument/2006/relationships/slideLayout" Target="../slideLayouts/slideLayout57.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60.xml"/>
  <Relationship Id="rId10" Type="http://schemas.openxmlformats.org/officeDocument/2006/relationships/slideLayout" Target="../slideLayouts/slideLayout69.xml"/>
  <Relationship Id="rId11" Type="http://schemas.openxmlformats.org/officeDocument/2006/relationships/slideLayout" Target="../slideLayouts/slideLayout70.xml"/>
  <Relationship Id="rId12" Type="http://schemas.openxmlformats.org/officeDocument/2006/relationships/slideLayout" Target="../slideLayouts/slideLayout71.xml"/>
  <Relationship Id="rId13" Type="http://schemas.openxmlformats.org/officeDocument/2006/relationships/slideLayout" Target="../slideLayouts/slideLayout72.xml"/>
  <Relationship Id="rId14" Type="http://schemas.openxmlformats.org/officeDocument/2006/relationships/slideLayout" Target="../slideLayouts/slideLayout73.xml"/>
  <Relationship Id="rId15" Type="http://schemas.openxmlformats.org/officeDocument/2006/relationships/theme" Target="../theme/theme6.xml"/>
  <Relationship Id="rId16" Type="http://schemas.openxmlformats.org/officeDocument/2006/relationships/image" Target="../media/image4.png"/>
  <Relationship Id="rId2" Type="http://schemas.openxmlformats.org/officeDocument/2006/relationships/slideLayout" Target="../slideLayouts/slideLayout61.xml"/>
  <Relationship Id="rId3" Type="http://schemas.openxmlformats.org/officeDocument/2006/relationships/slideLayout" Target="../slideLayouts/slideLayout62.xml"/>
  <Relationship Id="rId4" Type="http://schemas.openxmlformats.org/officeDocument/2006/relationships/slideLayout" Target="../slideLayouts/slideLayout63.xml"/>
  <Relationship Id="rId5" Type="http://schemas.openxmlformats.org/officeDocument/2006/relationships/slideLayout" Target="../slideLayouts/slideLayout64.xml"/>
  <Relationship Id="rId6" Type="http://schemas.openxmlformats.org/officeDocument/2006/relationships/slideLayout" Target="../slideLayouts/slideLayout65.xml"/>
  <Relationship Id="rId7" Type="http://schemas.openxmlformats.org/officeDocument/2006/relationships/slideLayout" Target="../slideLayouts/slideLayout66.xml"/>
  <Relationship Id="rId8" Type="http://schemas.openxmlformats.org/officeDocument/2006/relationships/slideLayout" Target="../slideLayouts/slideLayout67.xml"/>
  <Relationship Id="rId9" Type="http://schemas.openxmlformats.org/officeDocument/2006/relationships/slideLayout" Target="../slideLayouts/slideLayout68.xml"/>
</Relationships>

</file>

<file path=ppt/slideMasters/_rels/slideMaster7.xml.rels><?xml version="1.0" encoding="UTF-8"?>

<Relationships xmlns="http://schemas.openxmlformats.org/package/2006/relationships">
  <Relationship Id="rId1" Type="http://schemas.openxmlformats.org/officeDocument/2006/relationships/slideLayout" Target="../slideLayouts/slideLayout74.xml"/>
  <Relationship Id="rId10" Type="http://schemas.openxmlformats.org/officeDocument/2006/relationships/slideLayout" Target="../slideLayouts/slideLayout83.xml"/>
  <Relationship Id="rId11" Type="http://schemas.openxmlformats.org/officeDocument/2006/relationships/slideLayout" Target="../slideLayouts/slideLayout84.xml"/>
  <Relationship Id="rId12" Type="http://schemas.openxmlformats.org/officeDocument/2006/relationships/theme" Target="../theme/theme7.xml"/>
  <Relationship Id="rId13" Type="http://schemas.openxmlformats.org/officeDocument/2006/relationships/image" Target="../media/image4.png"/>
  <Relationship Id="rId2" Type="http://schemas.openxmlformats.org/officeDocument/2006/relationships/slideLayout" Target="../slideLayouts/slideLayout75.xml"/>
  <Relationship Id="rId3" Type="http://schemas.openxmlformats.org/officeDocument/2006/relationships/slideLayout" Target="../slideLayouts/slideLayout76.xml"/>
  <Relationship Id="rId4" Type="http://schemas.openxmlformats.org/officeDocument/2006/relationships/slideLayout" Target="../slideLayouts/slideLayout77.xml"/>
  <Relationship Id="rId5" Type="http://schemas.openxmlformats.org/officeDocument/2006/relationships/slideLayout" Target="../slideLayouts/slideLayout78.xml"/>
  <Relationship Id="rId6" Type="http://schemas.openxmlformats.org/officeDocument/2006/relationships/slideLayout" Target="../slideLayouts/slideLayout79.xml"/>
  <Relationship Id="rId7" Type="http://schemas.openxmlformats.org/officeDocument/2006/relationships/slideLayout" Target="../slideLayouts/slideLayout80.xml"/>
  <Relationship Id="rId8" Type="http://schemas.openxmlformats.org/officeDocument/2006/relationships/slideLayout" Target="../slideLayouts/slideLayout81.xml"/>
  <Relationship Id="rId9" Type="http://schemas.openxmlformats.org/officeDocument/2006/relationships/slideLayout" Target="../slideLayouts/slideLayout82.xml"/>
</Relationships>

</file>

<file path=ppt/slideMasters/_rels/slideMaster8.xml.rels><?xml version="1.0" encoding="UTF-8"?>

<Relationships xmlns="http://schemas.openxmlformats.org/package/2006/relationships">
  <Relationship Id="rId1" Type="http://schemas.openxmlformats.org/officeDocument/2006/relationships/slideLayout" Target="../slideLayouts/slideLayout85.xml"/>
  <Relationship Id="rId10" Type="http://schemas.openxmlformats.org/officeDocument/2006/relationships/slideLayout" Target="../slideLayouts/slideLayout94.xml"/>
  <Relationship Id="rId11" Type="http://schemas.openxmlformats.org/officeDocument/2006/relationships/slideLayout" Target="../slideLayouts/slideLayout95.xml"/>
  <Relationship Id="rId12" Type="http://schemas.openxmlformats.org/officeDocument/2006/relationships/slideLayout" Target="../slideLayouts/slideLayout96.xml"/>
  <Relationship Id="rId13" Type="http://schemas.openxmlformats.org/officeDocument/2006/relationships/slideLayout" Target="../slideLayouts/slideLayout97.xml"/>
  <Relationship Id="rId14" Type="http://schemas.openxmlformats.org/officeDocument/2006/relationships/slideLayout" Target="../slideLayouts/slideLayout98.xml"/>
  <Relationship Id="rId15" Type="http://schemas.openxmlformats.org/officeDocument/2006/relationships/slideLayout" Target="../slideLayouts/slideLayout99.xml"/>
  <Relationship Id="rId16" Type="http://schemas.openxmlformats.org/officeDocument/2006/relationships/theme" Target="../theme/theme8.xml"/>
  <Relationship Id="rId2" Type="http://schemas.openxmlformats.org/officeDocument/2006/relationships/slideLayout" Target="../slideLayouts/slideLayout86.xml"/>
  <Relationship Id="rId3" Type="http://schemas.openxmlformats.org/officeDocument/2006/relationships/slideLayout" Target="../slideLayouts/slideLayout87.xml"/>
  <Relationship Id="rId4" Type="http://schemas.openxmlformats.org/officeDocument/2006/relationships/slideLayout" Target="../slideLayouts/slideLayout88.xml"/>
  <Relationship Id="rId5" Type="http://schemas.openxmlformats.org/officeDocument/2006/relationships/slideLayout" Target="../slideLayouts/slideLayout89.xml"/>
  <Relationship Id="rId6" Type="http://schemas.openxmlformats.org/officeDocument/2006/relationships/slideLayout" Target="../slideLayouts/slideLayout90.xml"/>
  <Relationship Id="rId7" Type="http://schemas.openxmlformats.org/officeDocument/2006/relationships/slideLayout" Target="../slideLayouts/slideLayout91.xml"/>
  <Relationship Id="rId8" Type="http://schemas.openxmlformats.org/officeDocument/2006/relationships/slideLayout" Target="../slideLayouts/slideLayout92.xml"/>
  <Relationship Id="rId9" Type="http://schemas.openxmlformats.org/officeDocument/2006/relationships/slideLayout" Target="../slideLayouts/slideLayout93.xml"/>
</Relationships>

</file>

<file path=ppt/slideMasters/_rels/slideMaster9.xml.rels><?xml version="1.0" encoding="UTF-8"?>

<Relationships xmlns="http://schemas.openxmlformats.org/package/2006/relationships">
  <Relationship Id="rId1" Type="http://schemas.openxmlformats.org/officeDocument/2006/relationships/slideLayout" Target="../slideLayouts/slideLayout100.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slideLayout" Target="../slideLayouts/slideLayout111.xml"/>
  <Relationship Id="rId13" Type="http://schemas.openxmlformats.org/officeDocument/2006/relationships/slideLayout" Target="../slideLayouts/slideLayout112.xml"/>
  <Relationship Id="rId14" Type="http://schemas.openxmlformats.org/officeDocument/2006/relationships/slideLayout" Target="../slideLayouts/slideLayout113.xml"/>
  <Relationship Id="rId15" Type="http://schemas.openxmlformats.org/officeDocument/2006/relationships/slideLayout" Target="../slideLayouts/slideLayout114.xml"/>
  <Relationship Id="rId16" Type="http://schemas.openxmlformats.org/officeDocument/2006/relationships/theme" Target="../theme/theme9.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xStyles>
    <p:titleStyle>
      <a:lvl1pPr algn="ctr" rtl="0" eaLnBrk="0" fontAlgn="base" hangingPunct="0">
        <a:spcBef>
          <a:spcPct val="0"/>
        </a:spcBef>
        <a:spcAft>
          <a:spcPct val="0"/>
        </a:spcAft>
        <a:defRPr sz="4300">
          <a:solidFill>
            <a:schemeClr val="tx2"/>
          </a:solidFill>
          <a:latin typeface="+mj-lt"/>
          <a:ea typeface="ＭＳ Ｐゴシック" charset="0"/>
          <a:cs typeface="+mj-cs"/>
        </a:defRPr>
      </a:lvl1pPr>
      <a:lvl2pPr algn="ctr" rtl="0" eaLnBrk="0" fontAlgn="base" hangingPunct="0">
        <a:spcBef>
          <a:spcPct val="0"/>
        </a:spcBef>
        <a:spcAft>
          <a:spcPct val="0"/>
        </a:spcAft>
        <a:defRPr sz="4300">
          <a:solidFill>
            <a:schemeClr val="tx2"/>
          </a:solidFill>
          <a:latin typeface="Arial" charset="0"/>
          <a:ea typeface="ＭＳ Ｐゴシック" charset="0"/>
        </a:defRPr>
      </a:lvl2pPr>
      <a:lvl3pPr algn="ctr" rtl="0" eaLnBrk="0" fontAlgn="base" hangingPunct="0">
        <a:spcBef>
          <a:spcPct val="0"/>
        </a:spcBef>
        <a:spcAft>
          <a:spcPct val="0"/>
        </a:spcAft>
        <a:defRPr sz="4300">
          <a:solidFill>
            <a:schemeClr val="tx2"/>
          </a:solidFill>
          <a:latin typeface="Arial" charset="0"/>
          <a:ea typeface="ＭＳ Ｐゴシック" charset="0"/>
        </a:defRPr>
      </a:lvl3pPr>
      <a:lvl4pPr algn="ctr" rtl="0" eaLnBrk="0" fontAlgn="base" hangingPunct="0">
        <a:spcBef>
          <a:spcPct val="0"/>
        </a:spcBef>
        <a:spcAft>
          <a:spcPct val="0"/>
        </a:spcAft>
        <a:defRPr sz="4300">
          <a:solidFill>
            <a:schemeClr val="tx2"/>
          </a:solidFill>
          <a:latin typeface="Arial" charset="0"/>
          <a:ea typeface="ＭＳ Ｐゴシック" charset="0"/>
        </a:defRPr>
      </a:lvl4pPr>
      <a:lvl5pPr algn="ctr" rtl="0" eaLnBrk="0" fontAlgn="base" hangingPunct="0">
        <a:spcBef>
          <a:spcPct val="0"/>
        </a:spcBef>
        <a:spcAft>
          <a:spcPct val="0"/>
        </a:spcAft>
        <a:defRPr sz="4300">
          <a:solidFill>
            <a:schemeClr val="tx2"/>
          </a:solidFill>
          <a:latin typeface="Arial" charset="0"/>
          <a:ea typeface="ＭＳ Ｐゴシック" charset="0"/>
        </a:defRPr>
      </a:lvl5pPr>
      <a:lvl6pPr marL="457146" algn="ctr" rtl="0" fontAlgn="base">
        <a:spcBef>
          <a:spcPct val="0"/>
        </a:spcBef>
        <a:spcAft>
          <a:spcPct val="0"/>
        </a:spcAft>
        <a:defRPr sz="4300">
          <a:solidFill>
            <a:schemeClr val="tx2"/>
          </a:solidFill>
          <a:latin typeface="Arial" charset="0"/>
        </a:defRPr>
      </a:lvl6pPr>
      <a:lvl7pPr marL="914294" algn="ctr" rtl="0" fontAlgn="base">
        <a:spcBef>
          <a:spcPct val="0"/>
        </a:spcBef>
        <a:spcAft>
          <a:spcPct val="0"/>
        </a:spcAft>
        <a:defRPr sz="4300">
          <a:solidFill>
            <a:schemeClr val="tx2"/>
          </a:solidFill>
          <a:latin typeface="Arial" charset="0"/>
        </a:defRPr>
      </a:lvl7pPr>
      <a:lvl8pPr marL="1371440" algn="ctr" rtl="0" fontAlgn="base">
        <a:spcBef>
          <a:spcPct val="0"/>
        </a:spcBef>
        <a:spcAft>
          <a:spcPct val="0"/>
        </a:spcAft>
        <a:defRPr sz="4300">
          <a:solidFill>
            <a:schemeClr val="tx2"/>
          </a:solidFill>
          <a:latin typeface="Arial" charset="0"/>
        </a:defRPr>
      </a:lvl8pPr>
      <a:lvl9pPr marL="1828586" algn="ctr" rtl="0" fontAlgn="base">
        <a:spcBef>
          <a:spcPct val="0"/>
        </a:spcBef>
        <a:spcAft>
          <a:spcPct val="0"/>
        </a:spcAft>
        <a:defRPr sz="43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charset="0"/>
        </a:defRPr>
      </a:lvl2pPr>
      <a:lvl3pPr marL="1141413" indent="-227013" algn="l" rtl="0" eaLnBrk="0" fontAlgn="base" hangingPunct="0">
        <a:spcBef>
          <a:spcPct val="20000"/>
        </a:spcBef>
        <a:spcAft>
          <a:spcPct val="0"/>
        </a:spcAft>
        <a:buChar char="•"/>
        <a:defRPr sz="2500">
          <a:solidFill>
            <a:schemeClr val="tx1"/>
          </a:solidFill>
          <a:latin typeface="+mn-lt"/>
          <a:ea typeface="ＭＳ Ｐゴシック" charset="0"/>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0"/>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0"/>
        </a:defRPr>
      </a:lvl5pPr>
      <a:lvl6pPr marL="2514306" indent="-228574" algn="l" rtl="0" fontAlgn="base">
        <a:spcBef>
          <a:spcPct val="20000"/>
        </a:spcBef>
        <a:spcAft>
          <a:spcPct val="0"/>
        </a:spcAft>
        <a:buChar char="»"/>
        <a:defRPr sz="2000">
          <a:solidFill>
            <a:schemeClr val="tx1"/>
          </a:solidFill>
          <a:latin typeface="+mn-lt"/>
        </a:defRPr>
      </a:lvl6pPr>
      <a:lvl7pPr marL="2971452" indent="-228574" algn="l" rtl="0" fontAlgn="base">
        <a:spcBef>
          <a:spcPct val="20000"/>
        </a:spcBef>
        <a:spcAft>
          <a:spcPct val="0"/>
        </a:spcAft>
        <a:buChar char="»"/>
        <a:defRPr sz="2000">
          <a:solidFill>
            <a:schemeClr val="tx1"/>
          </a:solidFill>
          <a:latin typeface="+mn-lt"/>
        </a:defRPr>
      </a:lvl7pPr>
      <a:lvl8pPr marL="3428600" indent="-228574" algn="l" rtl="0" fontAlgn="base">
        <a:spcBef>
          <a:spcPct val="20000"/>
        </a:spcBef>
        <a:spcAft>
          <a:spcPct val="0"/>
        </a:spcAft>
        <a:buChar char="»"/>
        <a:defRPr sz="2000">
          <a:solidFill>
            <a:schemeClr val="tx1"/>
          </a:solidFill>
          <a:latin typeface="+mn-lt"/>
        </a:defRPr>
      </a:lvl8pPr>
      <a:lvl9pPr marL="3885746" indent="-22857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23" tIns="50911" rIns="101823" bIns="50911"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23" tIns="50911" rIns="101823" bIns="509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23" tIns="50911" rIns="101823" bIns="50911"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7E7187CB-2CE3-4F7A-A5F7-42E8957DC5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500" r:id="rId12"/>
    <p:sldLayoutId id="2147484425" r:id="rId13"/>
    <p:sldLayoutId id="2147484426" r:id="rId14"/>
    <p:sldLayoutId id="2147484427"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115" algn="l" rtl="0" eaLnBrk="1" fontAlgn="base" hangingPunct="1">
        <a:lnSpc>
          <a:spcPct val="85000"/>
        </a:lnSpc>
        <a:spcBef>
          <a:spcPct val="0"/>
        </a:spcBef>
        <a:spcAft>
          <a:spcPct val="0"/>
        </a:spcAft>
        <a:defRPr sz="4900" b="1">
          <a:solidFill>
            <a:schemeClr val="accent2"/>
          </a:solidFill>
          <a:latin typeface="Arial" charset="0"/>
        </a:defRPr>
      </a:lvl6pPr>
      <a:lvl7pPr marL="1018228" algn="l" rtl="0" eaLnBrk="1" fontAlgn="base" hangingPunct="1">
        <a:lnSpc>
          <a:spcPct val="85000"/>
        </a:lnSpc>
        <a:spcBef>
          <a:spcPct val="0"/>
        </a:spcBef>
        <a:spcAft>
          <a:spcPct val="0"/>
        </a:spcAft>
        <a:defRPr sz="4900" b="1">
          <a:solidFill>
            <a:schemeClr val="accent2"/>
          </a:solidFill>
          <a:latin typeface="Arial" charset="0"/>
        </a:defRPr>
      </a:lvl7pPr>
      <a:lvl8pPr marL="1527344" algn="l" rtl="0" eaLnBrk="1" fontAlgn="base" hangingPunct="1">
        <a:lnSpc>
          <a:spcPct val="85000"/>
        </a:lnSpc>
        <a:spcBef>
          <a:spcPct val="0"/>
        </a:spcBef>
        <a:spcAft>
          <a:spcPct val="0"/>
        </a:spcAft>
        <a:defRPr sz="4900" b="1">
          <a:solidFill>
            <a:schemeClr val="accent2"/>
          </a:solidFill>
          <a:latin typeface="Arial" charset="0"/>
        </a:defRPr>
      </a:lvl8pPr>
      <a:lvl9pPr marL="2036458"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129" indent="-25455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09245" indent="-25455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8359" indent="-25455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7471" indent="-25455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600" b="0" smtClean="0">
                <a:solidFill>
                  <a:schemeClr val="tx1"/>
                </a:solidFill>
                <a:latin typeface="Arial" pitchFamily="34" charset="0"/>
              </a:defRPr>
            </a:lvl1pPr>
          </a:lstStyle>
          <a:p>
            <a:pPr>
              <a:defRPr/>
            </a:pPr>
            <a:fld id="{EDB9A40F-C4F9-458B-BAFD-BF04E9B16821}" type="slidenum">
              <a:rPr lang="en-US"/>
              <a:pPr>
                <a:defRPr/>
              </a:pPr>
              <a:t>‹#›</a:t>
            </a:fld>
            <a:endParaRPr lang="en-US"/>
          </a:p>
        </p:txBody>
      </p:sp>
      <p:pic>
        <p:nvPicPr>
          <p:cNvPr id="10245" name="Picture 12"/>
          <p:cNvPicPr>
            <a:picLocks noChangeAspect="1" noChangeArrowheads="1"/>
          </p:cNvPicPr>
          <p:nvPr/>
        </p:nvPicPr>
        <p:blipFill>
          <a:blip r:embed="rId16">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01"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Lst>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412" algn="l" rtl="0" eaLnBrk="1" fontAlgn="base" hangingPunct="1">
        <a:lnSpc>
          <a:spcPct val="85000"/>
        </a:lnSpc>
        <a:spcBef>
          <a:spcPct val="0"/>
        </a:spcBef>
        <a:spcAft>
          <a:spcPct val="0"/>
        </a:spcAft>
        <a:defRPr sz="4900" b="1">
          <a:solidFill>
            <a:schemeClr val="accent2"/>
          </a:solidFill>
          <a:latin typeface="Arial" charset="0"/>
        </a:defRPr>
      </a:lvl6pPr>
      <a:lvl7pPr marL="1018824" algn="l" rtl="0" eaLnBrk="1" fontAlgn="base" hangingPunct="1">
        <a:lnSpc>
          <a:spcPct val="85000"/>
        </a:lnSpc>
        <a:spcBef>
          <a:spcPct val="0"/>
        </a:spcBef>
        <a:spcAft>
          <a:spcPct val="0"/>
        </a:spcAft>
        <a:defRPr sz="4900" b="1">
          <a:solidFill>
            <a:schemeClr val="accent2"/>
          </a:solidFill>
          <a:latin typeface="Arial" charset="0"/>
        </a:defRPr>
      </a:lvl7pPr>
      <a:lvl8pPr marL="1528237" algn="l" rtl="0" eaLnBrk="1" fontAlgn="base" hangingPunct="1">
        <a:lnSpc>
          <a:spcPct val="85000"/>
        </a:lnSpc>
        <a:spcBef>
          <a:spcPct val="0"/>
        </a:spcBef>
        <a:spcAft>
          <a:spcPct val="0"/>
        </a:spcAft>
        <a:defRPr sz="4900" b="1">
          <a:solidFill>
            <a:schemeClr val="accent2"/>
          </a:solidFill>
          <a:latin typeface="Arial" charset="0"/>
        </a:defRPr>
      </a:lvl8pPr>
      <a:lvl9pPr marL="2037649"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b="1">
          <a:solidFill>
            <a:schemeClr val="accent2"/>
          </a:solidFill>
          <a:latin typeface="+mn-lt"/>
          <a:ea typeface="ＭＳ Ｐゴシック" charset="0"/>
          <a:cs typeface="+mn-cs"/>
        </a:defRPr>
      </a:lvl1pPr>
      <a:lvl2pPr marL="833438" indent="-325438"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3pPr>
      <a:lvl4pPr marL="1782763"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4pPr>
      <a:lvl5pPr marL="2292350"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5pPr>
      <a:lvl6pPr marL="2801767" indent="-25470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6pPr>
      <a:lvl7pPr marL="3311180" indent="-25470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7pPr>
      <a:lvl8pPr marL="3820592" indent="-25470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8pPr>
      <a:lvl9pPr marL="4330004" indent="-25470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lvl1pPr algn="r">
              <a:defRPr sz="1600" b="0" smtClean="0">
                <a:solidFill>
                  <a:schemeClr val="tx1"/>
                </a:solidFill>
                <a:latin typeface="Arial" pitchFamily="34" charset="0"/>
              </a:defRPr>
            </a:lvl1pPr>
          </a:lstStyle>
          <a:p>
            <a:pPr>
              <a:defRPr/>
            </a:pPr>
            <a:fld id="{C121D75B-5143-42D2-A853-3AB63A9763EE}" type="slidenum">
              <a:rPr lang="en-US"/>
              <a:pPr>
                <a:defRPr/>
              </a:pPr>
              <a:t>‹#›</a:t>
            </a:fld>
            <a:endParaRPr lang="en-US"/>
          </a:p>
        </p:txBody>
      </p:sp>
      <p:pic>
        <p:nvPicPr>
          <p:cNvPr id="11269" name="Picture 12"/>
          <p:cNvPicPr>
            <a:picLocks noChangeAspect="1" noChangeArrowheads="1"/>
          </p:cNvPicPr>
          <p:nvPr/>
        </p:nvPicPr>
        <p:blipFill>
          <a:blip r:embed="rId1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352" algn="l" rtl="0" eaLnBrk="1" fontAlgn="base" hangingPunct="1">
        <a:lnSpc>
          <a:spcPct val="85000"/>
        </a:lnSpc>
        <a:spcBef>
          <a:spcPct val="0"/>
        </a:spcBef>
        <a:spcAft>
          <a:spcPct val="0"/>
        </a:spcAft>
        <a:defRPr sz="4900" b="1">
          <a:solidFill>
            <a:schemeClr val="accent2"/>
          </a:solidFill>
          <a:latin typeface="Arial" charset="0"/>
        </a:defRPr>
      </a:lvl6pPr>
      <a:lvl7pPr marL="1018705" algn="l" rtl="0" eaLnBrk="1" fontAlgn="base" hangingPunct="1">
        <a:lnSpc>
          <a:spcPct val="85000"/>
        </a:lnSpc>
        <a:spcBef>
          <a:spcPct val="0"/>
        </a:spcBef>
        <a:spcAft>
          <a:spcPct val="0"/>
        </a:spcAft>
        <a:defRPr sz="4900" b="1">
          <a:solidFill>
            <a:schemeClr val="accent2"/>
          </a:solidFill>
          <a:latin typeface="Arial" charset="0"/>
        </a:defRPr>
      </a:lvl7pPr>
      <a:lvl8pPr marL="1528058" algn="l" rtl="0" eaLnBrk="1" fontAlgn="base" hangingPunct="1">
        <a:lnSpc>
          <a:spcPct val="85000"/>
        </a:lnSpc>
        <a:spcBef>
          <a:spcPct val="0"/>
        </a:spcBef>
        <a:spcAft>
          <a:spcPct val="0"/>
        </a:spcAft>
        <a:defRPr sz="4900" b="1">
          <a:solidFill>
            <a:schemeClr val="accent2"/>
          </a:solidFill>
          <a:latin typeface="Arial" charset="0"/>
        </a:defRPr>
      </a:lvl8pPr>
      <a:lvl9pPr marL="2037411"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1440" indent="-25467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793" indent="-25467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20145" indent="-25467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9498" indent="-25467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8" tIns="50929" rIns="101858" bIns="509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DF2DAA43-874A-4E3F-BA6A-AFD18A7FDE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502" r:id="rId12"/>
    <p:sldLayoutId id="2147484463" r:id="rId13"/>
    <p:sldLayoutId id="2147484464" r:id="rId14"/>
    <p:sldLayoutId id="2147484465"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292" algn="l" rtl="0" eaLnBrk="1" fontAlgn="base" hangingPunct="1">
        <a:lnSpc>
          <a:spcPct val="85000"/>
        </a:lnSpc>
        <a:spcBef>
          <a:spcPct val="0"/>
        </a:spcBef>
        <a:spcAft>
          <a:spcPct val="0"/>
        </a:spcAft>
        <a:defRPr sz="4900" b="1">
          <a:solidFill>
            <a:schemeClr val="accent2"/>
          </a:solidFill>
          <a:latin typeface="Arial" charset="0"/>
        </a:defRPr>
      </a:lvl6pPr>
      <a:lvl7pPr marL="1018586" algn="l" rtl="0" eaLnBrk="1" fontAlgn="base" hangingPunct="1">
        <a:lnSpc>
          <a:spcPct val="85000"/>
        </a:lnSpc>
        <a:spcBef>
          <a:spcPct val="0"/>
        </a:spcBef>
        <a:spcAft>
          <a:spcPct val="0"/>
        </a:spcAft>
        <a:defRPr sz="4900" b="1">
          <a:solidFill>
            <a:schemeClr val="accent2"/>
          </a:solidFill>
          <a:latin typeface="Arial" charset="0"/>
        </a:defRPr>
      </a:lvl7pPr>
      <a:lvl8pPr marL="1527879" algn="l" rtl="0" eaLnBrk="1" fontAlgn="base" hangingPunct="1">
        <a:lnSpc>
          <a:spcPct val="85000"/>
        </a:lnSpc>
        <a:spcBef>
          <a:spcPct val="0"/>
        </a:spcBef>
        <a:spcAft>
          <a:spcPct val="0"/>
        </a:spcAft>
        <a:defRPr sz="4900" b="1">
          <a:solidFill>
            <a:schemeClr val="accent2"/>
          </a:solidFill>
          <a:latin typeface="Arial" charset="0"/>
        </a:defRPr>
      </a:lvl8pPr>
      <a:lvl9pPr marL="2037173"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1112"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406"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9698"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8992"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46" tIns="50923" rIns="101846" bIns="50923"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018BDDD4-AD14-468C-BAE2-5BFA1D4F82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503" r:id="rId12"/>
    <p:sldLayoutId id="2147484477" r:id="rId13"/>
    <p:sldLayoutId id="2147484478" r:id="rId14"/>
    <p:sldLayoutId id="2147484479"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233" algn="l" rtl="0" eaLnBrk="1" fontAlgn="base" hangingPunct="1">
        <a:lnSpc>
          <a:spcPct val="85000"/>
        </a:lnSpc>
        <a:spcBef>
          <a:spcPct val="0"/>
        </a:spcBef>
        <a:spcAft>
          <a:spcPct val="0"/>
        </a:spcAft>
        <a:defRPr sz="4900" b="1">
          <a:solidFill>
            <a:schemeClr val="accent2"/>
          </a:solidFill>
          <a:latin typeface="Arial" charset="0"/>
        </a:defRPr>
      </a:lvl6pPr>
      <a:lvl7pPr marL="1018467" algn="l" rtl="0" eaLnBrk="1" fontAlgn="base" hangingPunct="1">
        <a:lnSpc>
          <a:spcPct val="85000"/>
        </a:lnSpc>
        <a:spcBef>
          <a:spcPct val="0"/>
        </a:spcBef>
        <a:spcAft>
          <a:spcPct val="0"/>
        </a:spcAft>
        <a:defRPr sz="4900" b="1">
          <a:solidFill>
            <a:schemeClr val="accent2"/>
          </a:solidFill>
          <a:latin typeface="Arial" charset="0"/>
        </a:defRPr>
      </a:lvl7pPr>
      <a:lvl8pPr marL="1527701" algn="l" rtl="0" eaLnBrk="1" fontAlgn="base" hangingPunct="1">
        <a:lnSpc>
          <a:spcPct val="85000"/>
        </a:lnSpc>
        <a:spcBef>
          <a:spcPct val="0"/>
        </a:spcBef>
        <a:spcAft>
          <a:spcPct val="0"/>
        </a:spcAft>
        <a:defRPr sz="4900" b="1">
          <a:solidFill>
            <a:schemeClr val="accent2"/>
          </a:solidFill>
          <a:latin typeface="Arial" charset="0"/>
        </a:defRPr>
      </a:lvl8pPr>
      <a:lvl9pPr marL="2036935"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785"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019"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9251"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8485"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35" tIns="50917" rIns="101835" bIns="50917"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588B73BC-0793-45B9-99CB-8D350561A8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504" r:id="rId12"/>
    <p:sldLayoutId id="2147484491" r:id="rId13"/>
    <p:sldLayoutId id="2147484492" r:id="rId14"/>
    <p:sldLayoutId id="2147484493"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174" algn="l" rtl="0" eaLnBrk="1" fontAlgn="base" hangingPunct="1">
        <a:lnSpc>
          <a:spcPct val="85000"/>
        </a:lnSpc>
        <a:spcBef>
          <a:spcPct val="0"/>
        </a:spcBef>
        <a:spcAft>
          <a:spcPct val="0"/>
        </a:spcAft>
        <a:defRPr sz="4900" b="1">
          <a:solidFill>
            <a:schemeClr val="accent2"/>
          </a:solidFill>
          <a:latin typeface="Arial" charset="0"/>
        </a:defRPr>
      </a:lvl6pPr>
      <a:lvl7pPr marL="1018348" algn="l" rtl="0" eaLnBrk="1" fontAlgn="base" hangingPunct="1">
        <a:lnSpc>
          <a:spcPct val="85000"/>
        </a:lnSpc>
        <a:spcBef>
          <a:spcPct val="0"/>
        </a:spcBef>
        <a:spcAft>
          <a:spcPct val="0"/>
        </a:spcAft>
        <a:defRPr sz="4900" b="1">
          <a:solidFill>
            <a:schemeClr val="accent2"/>
          </a:solidFill>
          <a:latin typeface="Arial" charset="0"/>
        </a:defRPr>
      </a:lvl7pPr>
      <a:lvl8pPr marL="1527523" algn="l" rtl="0" eaLnBrk="1" fontAlgn="base" hangingPunct="1">
        <a:lnSpc>
          <a:spcPct val="85000"/>
        </a:lnSpc>
        <a:spcBef>
          <a:spcPct val="0"/>
        </a:spcBef>
        <a:spcAft>
          <a:spcPct val="0"/>
        </a:spcAft>
        <a:defRPr sz="4900" b="1">
          <a:solidFill>
            <a:schemeClr val="accent2"/>
          </a:solidFill>
          <a:latin typeface="Arial" charset="0"/>
        </a:defRPr>
      </a:lvl8pPr>
      <a:lvl9pPr marL="2036696"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457"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09632"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8805"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7978"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348" rtl="0" eaLnBrk="1" latinLnBrk="0" hangingPunct="1">
        <a:defRPr sz="2000" kern="1200">
          <a:solidFill>
            <a:schemeClr val="tx1"/>
          </a:solidFill>
          <a:latin typeface="+mn-lt"/>
          <a:ea typeface="+mn-ea"/>
          <a:cs typeface="+mn-cs"/>
        </a:defRPr>
      </a:lvl1pPr>
      <a:lvl2pPr marL="509174" algn="l" defTabSz="1018348" rtl="0" eaLnBrk="1" latinLnBrk="0" hangingPunct="1">
        <a:defRPr sz="2000" kern="1200">
          <a:solidFill>
            <a:schemeClr val="tx1"/>
          </a:solidFill>
          <a:latin typeface="+mn-lt"/>
          <a:ea typeface="+mn-ea"/>
          <a:cs typeface="+mn-cs"/>
        </a:defRPr>
      </a:lvl2pPr>
      <a:lvl3pPr marL="1018348" algn="l" defTabSz="1018348" rtl="0" eaLnBrk="1" latinLnBrk="0" hangingPunct="1">
        <a:defRPr sz="2000" kern="1200">
          <a:solidFill>
            <a:schemeClr val="tx1"/>
          </a:solidFill>
          <a:latin typeface="+mn-lt"/>
          <a:ea typeface="+mn-ea"/>
          <a:cs typeface="+mn-cs"/>
        </a:defRPr>
      </a:lvl3pPr>
      <a:lvl4pPr marL="1527523" algn="l" defTabSz="1018348" rtl="0" eaLnBrk="1" latinLnBrk="0" hangingPunct="1">
        <a:defRPr sz="2000" kern="1200">
          <a:solidFill>
            <a:schemeClr val="tx1"/>
          </a:solidFill>
          <a:latin typeface="+mn-lt"/>
          <a:ea typeface="+mn-ea"/>
          <a:cs typeface="+mn-cs"/>
        </a:defRPr>
      </a:lvl4pPr>
      <a:lvl5pPr marL="2036696" algn="l" defTabSz="1018348" rtl="0" eaLnBrk="1" latinLnBrk="0" hangingPunct="1">
        <a:defRPr sz="2000" kern="1200">
          <a:solidFill>
            <a:schemeClr val="tx1"/>
          </a:solidFill>
          <a:latin typeface="+mn-lt"/>
          <a:ea typeface="+mn-ea"/>
          <a:cs typeface="+mn-cs"/>
        </a:defRPr>
      </a:lvl5pPr>
      <a:lvl6pPr marL="2545871" algn="l" defTabSz="1018348" rtl="0" eaLnBrk="1" latinLnBrk="0" hangingPunct="1">
        <a:defRPr sz="2000" kern="1200">
          <a:solidFill>
            <a:schemeClr val="tx1"/>
          </a:solidFill>
          <a:latin typeface="+mn-lt"/>
          <a:ea typeface="+mn-ea"/>
          <a:cs typeface="+mn-cs"/>
        </a:defRPr>
      </a:lvl6pPr>
      <a:lvl7pPr marL="3055043" algn="l" defTabSz="1018348" rtl="0" eaLnBrk="1" latinLnBrk="0" hangingPunct="1">
        <a:defRPr sz="2000" kern="1200">
          <a:solidFill>
            <a:schemeClr val="tx1"/>
          </a:solidFill>
          <a:latin typeface="+mn-lt"/>
          <a:ea typeface="+mn-ea"/>
          <a:cs typeface="+mn-cs"/>
        </a:defRPr>
      </a:lvl7pPr>
      <a:lvl8pPr marL="3564219" algn="l" defTabSz="1018348" rtl="0" eaLnBrk="1" latinLnBrk="0" hangingPunct="1">
        <a:defRPr sz="2000" kern="1200">
          <a:solidFill>
            <a:schemeClr val="tx1"/>
          </a:solidFill>
          <a:latin typeface="+mn-lt"/>
          <a:ea typeface="+mn-ea"/>
          <a:cs typeface="+mn-cs"/>
        </a:defRPr>
      </a:lvl8pPr>
      <a:lvl9pPr marL="4073390" algn="l" defTabSz="101834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91429" tIns="45715" rIns="91429" bIns="45715" numCol="1" anchor="ctr" anchorCtr="0" compatLnSpc="1">
            <a:prstTxWarp prst="textNoShape">
              <a:avLst/>
            </a:prstTxWarp>
          </a:bodyPr>
          <a:lstStyle>
            <a:lvl1pPr>
              <a:defRPr sz="1200" smtClean="0">
                <a:solidFill>
                  <a:srgbClr val="898989"/>
                </a:solidFill>
                <a:latin typeface="Arial" pitchFamily="34" charset="0"/>
              </a:defRPr>
            </a:lvl1pPr>
          </a:lstStyle>
          <a:p>
            <a:pPr>
              <a:defRPr/>
            </a:pPr>
            <a:fld id="{EEC9CB64-0CFC-40D4-B614-0F0D7A1D6DD3}" type="datetimeFigureOut">
              <a:rPr lang="en-US" smtClean="0"/>
              <a:pPr>
                <a:defRPr/>
              </a:pPr>
              <a:t>2/17/2016</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29" tIns="45715" rIns="91429" bIns="45715" rtlCol="0" anchor="ctr"/>
          <a:lstStyle>
            <a:lvl1pPr algn="ctr">
              <a:defRPr sz="1200">
                <a:solidFill>
                  <a:schemeClr val="tx1">
                    <a:tint val="75000"/>
                  </a:schemeClr>
                </a:solidFill>
                <a:latin typeface="Arial" charset="0"/>
                <a:ea typeface="+mn-ea"/>
              </a:defRPr>
            </a:lvl1pPr>
          </a:lstStyle>
          <a:p>
            <a:pPr>
              <a:defRPr/>
            </a:pPr>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91429" tIns="45715" rIns="91429" bIns="45715" numCol="1" anchor="ctr" anchorCtr="0" compatLnSpc="1">
            <a:prstTxWarp prst="textNoShape">
              <a:avLst/>
            </a:prstTxWarp>
          </a:bodyPr>
          <a:lstStyle>
            <a:lvl1pPr algn="r">
              <a:defRPr sz="1200" smtClean="0">
                <a:solidFill>
                  <a:srgbClr val="898989"/>
                </a:solidFill>
                <a:latin typeface="Arial" pitchFamily="34" charset="0"/>
              </a:defRPr>
            </a:lvl1pPr>
          </a:lstStyle>
          <a:p>
            <a:pPr>
              <a:defRPr/>
            </a:pPr>
            <a:fld id="{7E5C644E-58AB-44C5-86E1-E7F11BDF72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iming>
    <p:tnLst>
      <p:par>
        <p:cTn id="1" dur="indefinite" restart="never" nodeType="tmRoot"/>
      </p:par>
    </p:tnLst>
  </p:timing>
  <p:txStyles>
    <p:titleStyle>
      <a:lvl1pPr algn="ctr" defTabSz="912813" rtl="0" eaLnBrk="0" fontAlgn="base" hangingPunct="0">
        <a:spcBef>
          <a:spcPct val="0"/>
        </a:spcBef>
        <a:spcAft>
          <a:spcPct val="0"/>
        </a:spcAft>
        <a:defRPr sz="4300" kern="1200">
          <a:solidFill>
            <a:schemeClr val="tx1"/>
          </a:solidFill>
          <a:latin typeface="+mj-lt"/>
          <a:ea typeface="ＭＳ Ｐゴシック" charset="0"/>
          <a:cs typeface="+mj-cs"/>
        </a:defRPr>
      </a:lvl1pPr>
      <a:lvl2pPr algn="ctr" defTabSz="912813" rtl="0" eaLnBrk="0" fontAlgn="base" hangingPunct="0">
        <a:spcBef>
          <a:spcPct val="0"/>
        </a:spcBef>
        <a:spcAft>
          <a:spcPct val="0"/>
        </a:spcAft>
        <a:defRPr sz="4300">
          <a:solidFill>
            <a:schemeClr val="tx1"/>
          </a:solidFill>
          <a:latin typeface="Calibri" charset="0"/>
          <a:ea typeface="ＭＳ Ｐゴシック" charset="0"/>
        </a:defRPr>
      </a:lvl2pPr>
      <a:lvl3pPr algn="ctr" defTabSz="912813" rtl="0" eaLnBrk="0" fontAlgn="base" hangingPunct="0">
        <a:spcBef>
          <a:spcPct val="0"/>
        </a:spcBef>
        <a:spcAft>
          <a:spcPct val="0"/>
        </a:spcAft>
        <a:defRPr sz="4300">
          <a:solidFill>
            <a:schemeClr val="tx1"/>
          </a:solidFill>
          <a:latin typeface="Calibri" charset="0"/>
          <a:ea typeface="ＭＳ Ｐゴシック" charset="0"/>
        </a:defRPr>
      </a:lvl3pPr>
      <a:lvl4pPr algn="ctr" defTabSz="912813" rtl="0" eaLnBrk="0" fontAlgn="base" hangingPunct="0">
        <a:spcBef>
          <a:spcPct val="0"/>
        </a:spcBef>
        <a:spcAft>
          <a:spcPct val="0"/>
        </a:spcAft>
        <a:defRPr sz="4300">
          <a:solidFill>
            <a:schemeClr val="tx1"/>
          </a:solidFill>
          <a:latin typeface="Calibri" charset="0"/>
          <a:ea typeface="ＭＳ Ｐゴシック" charset="0"/>
        </a:defRPr>
      </a:lvl4pPr>
      <a:lvl5pPr algn="ctr" defTabSz="912813" rtl="0" eaLnBrk="0" fontAlgn="base" hangingPunct="0">
        <a:spcBef>
          <a:spcPct val="0"/>
        </a:spcBef>
        <a:spcAft>
          <a:spcPct val="0"/>
        </a:spcAft>
        <a:defRPr sz="4300">
          <a:solidFill>
            <a:schemeClr val="tx1"/>
          </a:solidFill>
          <a:latin typeface="Calibri" charset="0"/>
          <a:ea typeface="ＭＳ Ｐゴシック" charset="0"/>
        </a:defRPr>
      </a:lvl5pPr>
      <a:lvl6pPr marL="457200" algn="ctr" defTabSz="912813" rtl="0" fontAlgn="base">
        <a:spcBef>
          <a:spcPct val="0"/>
        </a:spcBef>
        <a:spcAft>
          <a:spcPct val="0"/>
        </a:spcAft>
        <a:defRPr sz="4300">
          <a:solidFill>
            <a:schemeClr val="tx1"/>
          </a:solidFill>
          <a:latin typeface="Calibri" charset="0"/>
          <a:ea typeface="ＭＳ Ｐゴシック" charset="0"/>
        </a:defRPr>
      </a:lvl6pPr>
      <a:lvl7pPr marL="914400" algn="ctr" defTabSz="912813" rtl="0" fontAlgn="base">
        <a:spcBef>
          <a:spcPct val="0"/>
        </a:spcBef>
        <a:spcAft>
          <a:spcPct val="0"/>
        </a:spcAft>
        <a:defRPr sz="4300">
          <a:solidFill>
            <a:schemeClr val="tx1"/>
          </a:solidFill>
          <a:latin typeface="Calibri" charset="0"/>
          <a:ea typeface="ＭＳ Ｐゴシック" charset="0"/>
        </a:defRPr>
      </a:lvl7pPr>
      <a:lvl8pPr marL="1371600" algn="ctr" defTabSz="912813" rtl="0" fontAlgn="base">
        <a:spcBef>
          <a:spcPct val="0"/>
        </a:spcBef>
        <a:spcAft>
          <a:spcPct val="0"/>
        </a:spcAft>
        <a:defRPr sz="4300">
          <a:solidFill>
            <a:schemeClr val="tx1"/>
          </a:solidFill>
          <a:latin typeface="Calibri" charset="0"/>
          <a:ea typeface="ＭＳ Ｐゴシック" charset="0"/>
        </a:defRPr>
      </a:lvl8pPr>
      <a:lvl9pPr marL="1828800" algn="ctr" defTabSz="912813" rtl="0" fontAlgn="base">
        <a:spcBef>
          <a:spcPct val="0"/>
        </a:spcBef>
        <a:spcAft>
          <a:spcPct val="0"/>
        </a:spcAft>
        <a:defRPr sz="4300">
          <a:solidFill>
            <a:schemeClr val="tx1"/>
          </a:solidFill>
          <a:latin typeface="Calibri" charset="0"/>
          <a:ea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5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06"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2"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00"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4" algn="l" defTabSz="9142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66750" y="1827213"/>
            <a:ext cx="887095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2"/>
          <p:cNvSpPr>
            <a:spLocks noGrp="1" noChangeArrowheads="1"/>
          </p:cNvSpPr>
          <p:nvPr>
            <p:ph type="title"/>
          </p:nvPr>
        </p:nvSpPr>
        <p:spPr bwMode="auto">
          <a:xfrm>
            <a:off x="666750" y="455613"/>
            <a:ext cx="89328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9096375" y="7110413"/>
            <a:ext cx="458788" cy="22860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lvl1pPr algn="r" eaLnBrk="0" hangingPunct="0">
              <a:defRPr sz="1100" b="0" smtClean="0">
                <a:solidFill>
                  <a:srgbClr val="080808"/>
                </a:solidFill>
                <a:latin typeface="Times New Roman" pitchFamily="18" charset="0"/>
              </a:defRPr>
            </a:lvl1pPr>
          </a:lstStyle>
          <a:p>
            <a:pPr>
              <a:defRPr/>
            </a:pPr>
            <a:fld id="{03479115-976F-41C8-8833-12B2072FDA7F}" type="slidenum">
              <a:rPr lang="en-US"/>
              <a:pPr>
                <a:defRPr/>
              </a:pPr>
              <a:t>‹#›</a:t>
            </a:fld>
            <a:endParaRPr lang="en-US"/>
          </a:p>
        </p:txBody>
      </p:sp>
      <p:sp>
        <p:nvSpPr>
          <p:cNvPr id="2053" name="Line 7"/>
          <p:cNvSpPr>
            <a:spLocks noChangeShapeType="1"/>
          </p:cNvSpPr>
          <p:nvPr/>
        </p:nvSpPr>
        <p:spPr bwMode="auto">
          <a:xfrm>
            <a:off x="655638" y="7112000"/>
            <a:ext cx="8955087" cy="7938"/>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4" name="Line 8"/>
          <p:cNvSpPr>
            <a:spLocks noChangeShapeType="1"/>
          </p:cNvSpPr>
          <p:nvPr/>
        </p:nvSpPr>
        <p:spPr bwMode="auto">
          <a:xfrm>
            <a:off x="666750" y="385763"/>
            <a:ext cx="8929688" cy="0"/>
          </a:xfrm>
          <a:prstGeom prst="line">
            <a:avLst/>
          </a:prstGeom>
          <a:noFill/>
          <a:ln w="28575">
            <a:solidFill>
              <a:srgbClr val="4F81BD"/>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2055" name="Rectangle 15"/>
          <p:cNvSpPr>
            <a:spLocks noChangeArrowheads="1"/>
          </p:cNvSpPr>
          <p:nvPr/>
        </p:nvSpPr>
        <p:spPr bwMode="auto">
          <a:xfrm>
            <a:off x="1077913" y="7110413"/>
            <a:ext cx="5438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5" rIns="0" bIns="45715"/>
          <a:lstStyle/>
          <a:p>
            <a:r>
              <a:rPr lang="en-US" sz="1000" b="0" dirty="0">
                <a:solidFill>
                  <a:srgbClr val="005596"/>
                </a:solidFill>
              </a:rPr>
              <a:t>Massachusetts Division of Health Care Finance and Policy</a:t>
            </a:r>
          </a:p>
        </p:txBody>
      </p:sp>
      <p:pic>
        <p:nvPicPr>
          <p:cNvPr id="2056" name="Picture 12" descr="DHCFP_New_Logo_408px by 158px"/>
          <p:cNvPicPr>
            <a:picLocks noChangeAspect="1" noChangeArrowheads="1"/>
          </p:cNvPicPr>
          <p:nvPr/>
        </p:nvPicPr>
        <p:blipFill>
          <a:blip r:embed="rId17">
            <a:extLst>
              <a:ext uri="{28A0092B-C50C-407E-A947-70E740481C1C}">
                <a14:useLocalDpi xmlns:a14="http://schemas.microsoft.com/office/drawing/2010/main" val="0"/>
              </a:ext>
            </a:extLst>
          </a:blip>
          <a:srcRect r="75433" b="-6097"/>
          <a:stretch>
            <a:fillRect/>
          </a:stretch>
        </p:blipFill>
        <p:spPr bwMode="auto">
          <a:xfrm>
            <a:off x="776288" y="6994525"/>
            <a:ext cx="2476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12"/>
          <p:cNvSpPr>
            <a:spLocks noChangeArrowheads="1"/>
          </p:cNvSpPr>
          <p:nvPr/>
        </p:nvSpPr>
        <p:spPr bwMode="white">
          <a:xfrm>
            <a:off x="1050925" y="6973888"/>
            <a:ext cx="9842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lstStyle/>
          <a:p>
            <a:endParaRPr lang="en-US" sz="1400">
              <a:solidFill>
                <a:schemeClr val="tx1"/>
              </a:solidFill>
              <a:latin typeface="Verdana" pitchFamily="34" charset="0"/>
            </a:endParaRPr>
          </a:p>
        </p:txBody>
      </p:sp>
      <p:pic>
        <p:nvPicPr>
          <p:cNvPr id="2058" name="Picture 9" descr="state seal_complete_"/>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8175" y="6983413"/>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10"/>
          <p:cNvSpPr>
            <a:spLocks noChangeArrowheads="1"/>
          </p:cNvSpPr>
          <p:nvPr/>
        </p:nvSpPr>
        <p:spPr bwMode="auto">
          <a:xfrm>
            <a:off x="336550" y="6670675"/>
            <a:ext cx="41703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9" tIns="45715" rIns="91429" bIns="45715">
            <a:spAutoFit/>
          </a:bodyPr>
          <a:lstStyle/>
          <a:p>
            <a:pPr algn="ctr" defTabSz="1017588">
              <a:spcBef>
                <a:spcPct val="50000"/>
              </a:spcBef>
            </a:pPr>
            <a:endParaRPr lang="en-US"/>
          </a:p>
        </p:txBody>
      </p:sp>
      <p:grpSp>
        <p:nvGrpSpPr>
          <p:cNvPr id="2060" name="Group 11"/>
          <p:cNvGrpSpPr>
            <a:grpSpLocks/>
          </p:cNvGrpSpPr>
          <p:nvPr/>
        </p:nvGrpSpPr>
        <p:grpSpPr bwMode="auto">
          <a:xfrm>
            <a:off x="1060450" y="7115175"/>
            <a:ext cx="3349625" cy="309563"/>
            <a:chOff x="4307" y="87"/>
            <a:chExt cx="1856" cy="299"/>
          </a:xfrm>
        </p:grpSpPr>
        <p:sp>
          <p:nvSpPr>
            <p:cNvPr id="2061" name="Rectangle 12"/>
            <p:cNvSpPr>
              <a:spLocks noChangeArrowheads="1"/>
            </p:cNvSpPr>
            <p:nvPr/>
          </p:nvSpPr>
          <p:spPr bwMode="white">
            <a:xfrm>
              <a:off x="4307" y="122"/>
              <a:ext cx="1856"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chemeClr val="tx1"/>
                </a:solidFill>
                <a:latin typeface="Verdana" pitchFamily="34" charset="0"/>
              </a:endParaRPr>
            </a:p>
          </p:txBody>
        </p:sp>
        <p:sp>
          <p:nvSpPr>
            <p:cNvPr id="14350" name="Text Box 13"/>
            <p:cNvSpPr txBox="1">
              <a:spLocks noChangeArrowheads="1"/>
            </p:cNvSpPr>
            <p:nvPr/>
          </p:nvSpPr>
          <p:spPr bwMode="auto">
            <a:xfrm>
              <a:off x="4318" y="87"/>
              <a:ext cx="175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799" tIns="50900" rIns="101799" bIns="50900" anchor="b">
              <a:spAutoFit/>
            </a:bodyPr>
            <a:lstStyle>
              <a:lvl1pPr eaLnBrk="0" hangingPunct="0">
                <a:defRPr sz="2500" b="1">
                  <a:solidFill>
                    <a:srgbClr val="DDDDDD"/>
                  </a:solidFill>
                  <a:latin typeface="Arial" pitchFamily="34" charset="0"/>
                  <a:ea typeface="ＭＳ Ｐゴシック" pitchFamily="34" charset="-128"/>
                </a:defRPr>
              </a:lvl1pPr>
              <a:lvl2pPr marL="742950" indent="-285750" eaLnBrk="0" hangingPunct="0">
                <a:defRPr sz="2500" b="1">
                  <a:solidFill>
                    <a:srgbClr val="DDDDDD"/>
                  </a:solidFill>
                  <a:latin typeface="Arial" pitchFamily="34" charset="0"/>
                  <a:ea typeface="ＭＳ Ｐゴシック" pitchFamily="34" charset="-128"/>
                </a:defRPr>
              </a:lvl2pPr>
              <a:lvl3pPr marL="1143000" indent="-228600" eaLnBrk="0" hangingPunct="0">
                <a:defRPr sz="2500" b="1">
                  <a:solidFill>
                    <a:srgbClr val="DDDDDD"/>
                  </a:solidFill>
                  <a:latin typeface="Arial" pitchFamily="34" charset="0"/>
                  <a:ea typeface="ＭＳ Ｐゴシック" pitchFamily="34" charset="-128"/>
                </a:defRPr>
              </a:lvl3pPr>
              <a:lvl4pPr marL="1600200" indent="-228600" eaLnBrk="0" hangingPunct="0">
                <a:defRPr sz="2500" b="1">
                  <a:solidFill>
                    <a:srgbClr val="DDDDDD"/>
                  </a:solidFill>
                  <a:latin typeface="Arial" pitchFamily="34" charset="0"/>
                  <a:ea typeface="ＭＳ Ｐゴシック" pitchFamily="34" charset="-128"/>
                </a:defRPr>
              </a:lvl4pPr>
              <a:lvl5pPr marL="2057400" indent="-228600" eaLnBrk="0" hangingPunct="0">
                <a:defRPr sz="2500" b="1">
                  <a:solidFill>
                    <a:srgbClr val="DDDDDD"/>
                  </a:solidFill>
                  <a:latin typeface="Arial" pitchFamily="34" charset="0"/>
                  <a:ea typeface="ＭＳ Ｐゴシック" pitchFamily="34" charset="-128"/>
                </a:defRPr>
              </a:lvl5pPr>
              <a:lvl6pPr marL="25146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6pPr>
              <a:lvl7pPr marL="29718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7pPr>
              <a:lvl8pPr marL="34290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8pPr>
              <a:lvl9pPr marL="3886200" indent="-228600" eaLnBrk="0" fontAlgn="base" hangingPunct="0">
                <a:spcBef>
                  <a:spcPct val="0"/>
                </a:spcBef>
                <a:spcAft>
                  <a:spcPct val="0"/>
                </a:spcAft>
                <a:defRPr sz="2500" b="1">
                  <a:solidFill>
                    <a:srgbClr val="DDDDDD"/>
                  </a:solidFill>
                  <a:latin typeface="Arial" pitchFamily="34" charset="0"/>
                  <a:ea typeface="ＭＳ Ｐゴシック" pitchFamily="34" charset="-128"/>
                </a:defRPr>
              </a:lvl9pPr>
            </a:lstStyle>
            <a:p>
              <a:pPr eaLnBrk="1" hangingPunct="1">
                <a:defRPr/>
              </a:pPr>
              <a:r>
                <a:rPr lang="en-US" sz="1100" b="0" smtClean="0">
                  <a:solidFill>
                    <a:srgbClr val="376092"/>
                  </a:solidFill>
                </a:rPr>
                <a:t>Executive Office of Health and Human Services</a:t>
              </a:r>
            </a:p>
          </p:txBody>
        </p:sp>
      </p:grpSp>
    </p:spTree>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Lst>
  <p:timing>
    <p:tnLst>
      <p:par>
        <p:cTn id="1" dur="indefinite" restart="never" nodeType="tmRoot"/>
      </p:par>
    </p:tnLst>
  </p:timing>
  <p:hf hdr="0" ftr="0" dt="0"/>
  <p:txStyles>
    <p:titleStyle>
      <a:lvl1pPr algn="l" defTabSz="1017588" rtl="0" eaLnBrk="0" fontAlgn="base" hangingPunct="0">
        <a:spcBef>
          <a:spcPct val="0"/>
        </a:spcBef>
        <a:spcAft>
          <a:spcPct val="0"/>
        </a:spcAft>
        <a:defRPr sz="2200" b="1">
          <a:solidFill>
            <a:srgbClr val="080808"/>
          </a:solidFill>
          <a:latin typeface="Arial" charset="0"/>
          <a:ea typeface="ＭＳ Ｐゴシック" charset="0"/>
          <a:cs typeface="+mj-cs"/>
        </a:defRPr>
      </a:lvl1pPr>
      <a:lvl2pPr algn="l" defTabSz="1017588" rtl="0" eaLnBrk="0" fontAlgn="base" hangingPunct="0">
        <a:spcBef>
          <a:spcPct val="0"/>
        </a:spcBef>
        <a:spcAft>
          <a:spcPct val="0"/>
        </a:spcAft>
        <a:defRPr sz="2200" b="1">
          <a:solidFill>
            <a:srgbClr val="080808"/>
          </a:solidFill>
          <a:latin typeface="Arial" charset="0"/>
          <a:ea typeface="ＭＳ Ｐゴシック" charset="0"/>
        </a:defRPr>
      </a:lvl2pPr>
      <a:lvl3pPr algn="l" defTabSz="1017588" rtl="0" eaLnBrk="0" fontAlgn="base" hangingPunct="0">
        <a:spcBef>
          <a:spcPct val="0"/>
        </a:spcBef>
        <a:spcAft>
          <a:spcPct val="0"/>
        </a:spcAft>
        <a:defRPr sz="2200" b="1">
          <a:solidFill>
            <a:srgbClr val="080808"/>
          </a:solidFill>
          <a:latin typeface="Arial" charset="0"/>
          <a:ea typeface="ＭＳ Ｐゴシック" charset="0"/>
        </a:defRPr>
      </a:lvl3pPr>
      <a:lvl4pPr algn="l" defTabSz="1017588" rtl="0" eaLnBrk="0" fontAlgn="base" hangingPunct="0">
        <a:spcBef>
          <a:spcPct val="0"/>
        </a:spcBef>
        <a:spcAft>
          <a:spcPct val="0"/>
        </a:spcAft>
        <a:defRPr sz="2200" b="1">
          <a:solidFill>
            <a:srgbClr val="080808"/>
          </a:solidFill>
          <a:latin typeface="Arial" charset="0"/>
          <a:ea typeface="ＭＳ Ｐゴシック" charset="0"/>
        </a:defRPr>
      </a:lvl4pPr>
      <a:lvl5pPr algn="l" defTabSz="1017588" rtl="0" eaLnBrk="0" fontAlgn="base" hangingPunct="0">
        <a:spcBef>
          <a:spcPct val="0"/>
        </a:spcBef>
        <a:spcAft>
          <a:spcPct val="0"/>
        </a:spcAft>
        <a:defRPr sz="2200" b="1">
          <a:solidFill>
            <a:srgbClr val="080808"/>
          </a:solidFill>
          <a:latin typeface="Arial" charset="0"/>
          <a:ea typeface="ＭＳ Ｐゴシック" charset="0"/>
        </a:defRPr>
      </a:lvl5pPr>
      <a:lvl6pPr marL="457146" algn="l" defTabSz="1019056" rtl="0" fontAlgn="base">
        <a:spcBef>
          <a:spcPct val="0"/>
        </a:spcBef>
        <a:spcAft>
          <a:spcPct val="0"/>
        </a:spcAft>
        <a:defRPr sz="2200" b="1">
          <a:solidFill>
            <a:srgbClr val="080808"/>
          </a:solidFill>
          <a:latin typeface="Verdana" pitchFamily="34" charset="0"/>
        </a:defRPr>
      </a:lvl6pPr>
      <a:lvl7pPr marL="914294" algn="l" defTabSz="1019056" rtl="0" fontAlgn="base">
        <a:spcBef>
          <a:spcPct val="0"/>
        </a:spcBef>
        <a:spcAft>
          <a:spcPct val="0"/>
        </a:spcAft>
        <a:defRPr sz="2200" b="1">
          <a:solidFill>
            <a:srgbClr val="080808"/>
          </a:solidFill>
          <a:latin typeface="Verdana" pitchFamily="34" charset="0"/>
        </a:defRPr>
      </a:lvl7pPr>
      <a:lvl8pPr marL="1371440" algn="l" defTabSz="1019056" rtl="0" fontAlgn="base">
        <a:spcBef>
          <a:spcPct val="0"/>
        </a:spcBef>
        <a:spcAft>
          <a:spcPct val="0"/>
        </a:spcAft>
        <a:defRPr sz="2200" b="1">
          <a:solidFill>
            <a:srgbClr val="080808"/>
          </a:solidFill>
          <a:latin typeface="Verdana" pitchFamily="34" charset="0"/>
        </a:defRPr>
      </a:lvl8pPr>
      <a:lvl9pPr marL="1828586" algn="l" defTabSz="1019056" rtl="0" fontAlgn="base">
        <a:spcBef>
          <a:spcPct val="0"/>
        </a:spcBef>
        <a:spcAft>
          <a:spcPct val="0"/>
        </a:spcAft>
        <a:defRPr sz="2200" b="1">
          <a:solidFill>
            <a:srgbClr val="080808"/>
          </a:solidFill>
          <a:latin typeface="Verdana" pitchFamily="34" charset="0"/>
        </a:defRPr>
      </a:lvl9pPr>
    </p:titleStyle>
    <p:bodyStyle>
      <a:lvl1pPr marL="381000" indent="-381000" algn="l" defTabSz="1017588" rtl="0" eaLnBrk="0" fontAlgn="base" hangingPunct="0">
        <a:spcBef>
          <a:spcPct val="20000"/>
        </a:spcBef>
        <a:spcAft>
          <a:spcPct val="0"/>
        </a:spcAft>
        <a:defRPr sz="2000">
          <a:solidFill>
            <a:schemeClr val="tx1"/>
          </a:solidFill>
          <a:latin typeface="Arial" charset="0"/>
          <a:ea typeface="ＭＳ Ｐゴシック" charset="0"/>
          <a:cs typeface="+mn-cs"/>
        </a:defRPr>
      </a:lvl1pPr>
      <a:lvl2pPr marL="825500" indent="-315913" algn="l" defTabSz="1017588" rtl="0" eaLnBrk="0" fontAlgn="base" hangingPunct="0">
        <a:spcBef>
          <a:spcPct val="20000"/>
        </a:spcBef>
        <a:spcAft>
          <a:spcPct val="0"/>
        </a:spcAft>
        <a:defRPr>
          <a:solidFill>
            <a:schemeClr val="tx1"/>
          </a:solidFill>
          <a:latin typeface="Arial" charset="0"/>
          <a:ea typeface="ＭＳ Ｐゴシック" charset="0"/>
        </a:defRPr>
      </a:lvl2pPr>
      <a:lvl3pPr marL="1271588" indent="-252413" algn="l" defTabSz="1017588" rtl="0" eaLnBrk="0" fontAlgn="base" hangingPunct="0">
        <a:spcBef>
          <a:spcPct val="20000"/>
        </a:spcBef>
        <a:spcAft>
          <a:spcPct val="0"/>
        </a:spcAft>
        <a:defRPr>
          <a:solidFill>
            <a:schemeClr val="tx1"/>
          </a:solidFill>
          <a:latin typeface="Arial" charset="0"/>
          <a:ea typeface="ＭＳ Ｐゴシック" charset="0"/>
        </a:defRPr>
      </a:lvl3pPr>
      <a:lvl4pPr marL="1781175" indent="-252413" algn="l" defTabSz="1017588" rtl="0" eaLnBrk="0" fontAlgn="base" hangingPunct="0">
        <a:spcBef>
          <a:spcPct val="20000"/>
        </a:spcBef>
        <a:spcAft>
          <a:spcPct val="0"/>
        </a:spcAft>
        <a:defRPr sz="1400">
          <a:solidFill>
            <a:schemeClr val="tx1"/>
          </a:solidFill>
          <a:latin typeface="Arial" charset="0"/>
          <a:ea typeface="ＭＳ Ｐゴシック" charset="0"/>
        </a:defRPr>
      </a:lvl4pPr>
      <a:lvl5pPr marL="2290763" indent="-252413" algn="l" defTabSz="1017588" rtl="0" eaLnBrk="0" fontAlgn="base" hangingPunct="0">
        <a:spcBef>
          <a:spcPct val="20000"/>
        </a:spcBef>
        <a:spcAft>
          <a:spcPct val="0"/>
        </a:spcAft>
        <a:defRPr sz="1400">
          <a:solidFill>
            <a:schemeClr val="tx1"/>
          </a:solidFill>
          <a:latin typeface="Arial" charset="0"/>
          <a:ea typeface="ＭＳ Ｐゴシック" charset="0"/>
        </a:defRPr>
      </a:lvl5pPr>
      <a:lvl6pPr marL="2749228" indent="-253971" algn="l" defTabSz="1019056" rtl="0" fontAlgn="base">
        <a:spcBef>
          <a:spcPct val="20000"/>
        </a:spcBef>
        <a:spcAft>
          <a:spcPct val="0"/>
        </a:spcAft>
        <a:buChar char="»"/>
        <a:defRPr sz="1400">
          <a:solidFill>
            <a:schemeClr val="tx1"/>
          </a:solidFill>
          <a:latin typeface="+mn-lt"/>
        </a:defRPr>
      </a:lvl6pPr>
      <a:lvl7pPr marL="3206375" indent="-253971" algn="l" defTabSz="1019056" rtl="0" fontAlgn="base">
        <a:spcBef>
          <a:spcPct val="20000"/>
        </a:spcBef>
        <a:spcAft>
          <a:spcPct val="0"/>
        </a:spcAft>
        <a:buChar char="»"/>
        <a:defRPr sz="1400">
          <a:solidFill>
            <a:schemeClr val="tx1"/>
          </a:solidFill>
          <a:latin typeface="+mn-lt"/>
        </a:defRPr>
      </a:lvl7pPr>
      <a:lvl8pPr marL="3663522" indent="-253971" algn="l" defTabSz="1019056" rtl="0" fontAlgn="base">
        <a:spcBef>
          <a:spcPct val="20000"/>
        </a:spcBef>
        <a:spcAft>
          <a:spcPct val="0"/>
        </a:spcAft>
        <a:buChar char="»"/>
        <a:defRPr sz="1400">
          <a:solidFill>
            <a:schemeClr val="tx1"/>
          </a:solidFill>
          <a:latin typeface="+mn-lt"/>
        </a:defRPr>
      </a:lvl8pPr>
      <a:lvl9pPr marL="4120668" indent="-253971" algn="l" defTabSz="1019056" rtl="0" fontAlgn="base">
        <a:spcBef>
          <a:spcPct val="20000"/>
        </a:spcBef>
        <a:spcAft>
          <a:spcPct val="0"/>
        </a:spcAft>
        <a:buChar char="»"/>
        <a:defRPr sz="1400">
          <a:solidFill>
            <a:schemeClr val="tx1"/>
          </a:solidFill>
          <a:latin typeface="+mn-lt"/>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bwMode="auto">
          <a:xfrm>
            <a:off x="9053513" y="7107238"/>
            <a:ext cx="508000" cy="207962"/>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algn="r">
              <a:defRPr sz="1100" b="0" smtClean="0">
                <a:solidFill>
                  <a:schemeClr val="tx1"/>
                </a:solidFill>
                <a:latin typeface="Times New Roman" pitchFamily="18" charset="0"/>
              </a:defRPr>
            </a:lvl1pPr>
          </a:lstStyle>
          <a:p>
            <a:pPr>
              <a:defRPr/>
            </a:pPr>
            <a:fld id="{A9C58FE4-78DD-4FDF-9ABF-C10FDE0CD9A0}" type="slidenum">
              <a:rPr lang="en-US"/>
              <a:pPr>
                <a:defRPr/>
              </a:pPr>
              <a:t>‹#›</a:t>
            </a:fld>
            <a:endParaRPr lang="en-US"/>
          </a:p>
        </p:txBody>
      </p:sp>
      <p:sp>
        <p:nvSpPr>
          <p:cNvPr id="3075" name="Rectangle 4"/>
          <p:cNvSpPr>
            <a:spLocks noGrp="1" noChangeArrowheads="1"/>
          </p:cNvSpPr>
          <p:nvPr>
            <p:ph type="title"/>
          </p:nvPr>
        </p:nvSpPr>
        <p:spPr bwMode="auto">
          <a:xfrm>
            <a:off x="442913" y="449263"/>
            <a:ext cx="911701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6" name="Rectangle 5"/>
          <p:cNvSpPr>
            <a:spLocks noGrp="1" noChangeArrowheads="1"/>
          </p:cNvSpPr>
          <p:nvPr>
            <p:ph type="body" idx="1"/>
          </p:nvPr>
        </p:nvSpPr>
        <p:spPr bwMode="auto">
          <a:xfrm>
            <a:off x="420688" y="1482725"/>
            <a:ext cx="9126537"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Line 7"/>
          <p:cNvSpPr>
            <a:spLocks noChangeShapeType="1"/>
          </p:cNvSpPr>
          <p:nvPr/>
        </p:nvSpPr>
        <p:spPr bwMode="auto">
          <a:xfrm flipV="1">
            <a:off x="455613" y="7108825"/>
            <a:ext cx="9140825" cy="3175"/>
          </a:xfrm>
          <a:prstGeom prst="line">
            <a:avLst/>
          </a:prstGeom>
          <a:noFill/>
          <a:ln w="9525">
            <a:solidFill>
              <a:srgbClr val="080808"/>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3078" name="Line 8"/>
          <p:cNvSpPr>
            <a:spLocks noChangeShapeType="1"/>
          </p:cNvSpPr>
          <p:nvPr/>
        </p:nvSpPr>
        <p:spPr bwMode="auto">
          <a:xfrm>
            <a:off x="455613" y="385763"/>
            <a:ext cx="9140825" cy="0"/>
          </a:xfrm>
          <a:prstGeom prst="line">
            <a:avLst/>
          </a:prstGeom>
          <a:noFill/>
          <a:ln w="28575">
            <a:solidFill>
              <a:srgbClr val="4F81BD"/>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US"/>
          </a:p>
        </p:txBody>
      </p:sp>
      <p:sp>
        <p:nvSpPr>
          <p:cNvPr id="3079" name="Rectangle 15"/>
          <p:cNvSpPr>
            <a:spLocks noChangeArrowheads="1"/>
          </p:cNvSpPr>
          <p:nvPr/>
        </p:nvSpPr>
        <p:spPr bwMode="auto">
          <a:xfrm>
            <a:off x="455613" y="7110413"/>
            <a:ext cx="5438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5" rIns="0" bIns="45715"/>
          <a:lstStyle/>
          <a:p>
            <a:r>
              <a:rPr lang="en-US" sz="900" b="0" dirty="0">
                <a:solidFill>
                  <a:srgbClr val="080808"/>
                </a:solidFill>
                <a:latin typeface="Verdana" pitchFamily="34" charset="0"/>
              </a:rPr>
              <a:t>Massachusetts Division of Health Care Finance and Policy</a:t>
            </a:r>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iming>
    <p:tnLst>
      <p:par>
        <p:cTn id="1" dur="indefinite" restart="never" nodeType="tmRoot"/>
      </p:par>
    </p:tnLst>
  </p:timing>
  <p:hf hdr="0" ftr="0" dt="0"/>
  <p:txStyles>
    <p:titleStyle>
      <a:lvl1pPr algn="l" defTabSz="508000" rtl="0" eaLnBrk="0" fontAlgn="base" hangingPunct="0">
        <a:spcBef>
          <a:spcPct val="0"/>
        </a:spcBef>
        <a:spcAft>
          <a:spcPct val="0"/>
        </a:spcAft>
        <a:defRPr sz="2800" b="1">
          <a:solidFill>
            <a:schemeClr val="tx1"/>
          </a:solidFill>
          <a:latin typeface="+mj-lt"/>
          <a:ea typeface="ＭＳ Ｐゴシック" charset="0"/>
          <a:cs typeface="+mj-cs"/>
        </a:defRPr>
      </a:lvl1pPr>
      <a:lvl2pPr algn="l" defTabSz="508000" rtl="0" eaLnBrk="0" fontAlgn="base" hangingPunct="0">
        <a:spcBef>
          <a:spcPct val="0"/>
        </a:spcBef>
        <a:spcAft>
          <a:spcPct val="0"/>
        </a:spcAft>
        <a:defRPr sz="2800" b="1">
          <a:solidFill>
            <a:schemeClr val="tx1"/>
          </a:solidFill>
          <a:latin typeface="Arial" charset="0"/>
          <a:ea typeface="ＭＳ Ｐゴシック" charset="0"/>
          <a:cs typeface="Times New Roman" pitchFamily="18" charset="0"/>
        </a:defRPr>
      </a:lvl2pPr>
      <a:lvl3pPr algn="l" defTabSz="508000" rtl="0" eaLnBrk="0" fontAlgn="base" hangingPunct="0">
        <a:spcBef>
          <a:spcPct val="0"/>
        </a:spcBef>
        <a:spcAft>
          <a:spcPct val="0"/>
        </a:spcAft>
        <a:defRPr sz="2800" b="1">
          <a:solidFill>
            <a:schemeClr val="tx1"/>
          </a:solidFill>
          <a:latin typeface="Arial" charset="0"/>
          <a:ea typeface="ＭＳ Ｐゴシック" charset="0"/>
          <a:cs typeface="Times New Roman" pitchFamily="18" charset="0"/>
        </a:defRPr>
      </a:lvl3pPr>
      <a:lvl4pPr algn="l" defTabSz="508000" rtl="0" eaLnBrk="0" fontAlgn="base" hangingPunct="0">
        <a:spcBef>
          <a:spcPct val="0"/>
        </a:spcBef>
        <a:spcAft>
          <a:spcPct val="0"/>
        </a:spcAft>
        <a:defRPr sz="2800" b="1">
          <a:solidFill>
            <a:schemeClr val="tx1"/>
          </a:solidFill>
          <a:latin typeface="Arial" charset="0"/>
          <a:ea typeface="ＭＳ Ｐゴシック" charset="0"/>
          <a:cs typeface="Times New Roman" pitchFamily="18" charset="0"/>
        </a:defRPr>
      </a:lvl4pPr>
      <a:lvl5pPr algn="l" defTabSz="508000" rtl="0" eaLnBrk="0" fontAlgn="base" hangingPunct="0">
        <a:spcBef>
          <a:spcPct val="0"/>
        </a:spcBef>
        <a:spcAft>
          <a:spcPct val="0"/>
        </a:spcAft>
        <a:defRPr sz="2800" b="1">
          <a:solidFill>
            <a:schemeClr val="tx1"/>
          </a:solidFill>
          <a:latin typeface="Arial" charset="0"/>
          <a:ea typeface="ＭＳ Ｐゴシック" charset="0"/>
          <a:cs typeface="Times New Roman" pitchFamily="18" charset="0"/>
        </a:defRPr>
      </a:lvl5pPr>
      <a:lvl6pPr marL="457146" algn="l" defTabSz="509528" rtl="0" eaLnBrk="0" fontAlgn="base" hangingPunct="0">
        <a:spcBef>
          <a:spcPct val="0"/>
        </a:spcBef>
        <a:spcAft>
          <a:spcPct val="0"/>
        </a:spcAft>
        <a:defRPr sz="2800" b="1">
          <a:solidFill>
            <a:schemeClr val="tx1"/>
          </a:solidFill>
          <a:latin typeface="Arial" charset="0"/>
          <a:cs typeface="Times New Roman" pitchFamily="18" charset="0"/>
        </a:defRPr>
      </a:lvl6pPr>
      <a:lvl7pPr marL="914294" algn="l" defTabSz="509528" rtl="0" eaLnBrk="0" fontAlgn="base" hangingPunct="0">
        <a:spcBef>
          <a:spcPct val="0"/>
        </a:spcBef>
        <a:spcAft>
          <a:spcPct val="0"/>
        </a:spcAft>
        <a:defRPr sz="2800" b="1">
          <a:solidFill>
            <a:schemeClr val="tx1"/>
          </a:solidFill>
          <a:latin typeface="Arial" charset="0"/>
          <a:cs typeface="Times New Roman" pitchFamily="18" charset="0"/>
        </a:defRPr>
      </a:lvl7pPr>
      <a:lvl8pPr marL="1371440" algn="l" defTabSz="509528" rtl="0" eaLnBrk="0" fontAlgn="base" hangingPunct="0">
        <a:spcBef>
          <a:spcPct val="0"/>
        </a:spcBef>
        <a:spcAft>
          <a:spcPct val="0"/>
        </a:spcAft>
        <a:defRPr sz="2800" b="1">
          <a:solidFill>
            <a:schemeClr val="tx1"/>
          </a:solidFill>
          <a:latin typeface="Arial" charset="0"/>
          <a:cs typeface="Times New Roman" pitchFamily="18" charset="0"/>
        </a:defRPr>
      </a:lvl8pPr>
      <a:lvl9pPr marL="1828586" algn="l" defTabSz="509528" rtl="0" eaLnBrk="0" fontAlgn="base" hangingPunct="0">
        <a:spcBef>
          <a:spcPct val="0"/>
        </a:spcBef>
        <a:spcAft>
          <a:spcPct val="0"/>
        </a:spcAft>
        <a:defRPr sz="2800" b="1">
          <a:solidFill>
            <a:schemeClr val="tx1"/>
          </a:solidFill>
          <a:latin typeface="Arial" charset="0"/>
          <a:cs typeface="Times New Roman" pitchFamily="18" charset="0"/>
        </a:defRPr>
      </a:lvl9pPr>
    </p:titleStyle>
    <p:bodyStyle>
      <a:lvl1pPr marL="381000" indent="-381000" algn="l" defTabSz="508000" rtl="0" eaLnBrk="0" fontAlgn="base" hangingPunct="0">
        <a:spcBef>
          <a:spcPct val="20000"/>
        </a:spcBef>
        <a:spcAft>
          <a:spcPct val="0"/>
        </a:spcAft>
        <a:buFont typeface="Arial" charset="0"/>
        <a:defRPr sz="3600">
          <a:solidFill>
            <a:srgbClr val="5D833B"/>
          </a:solidFill>
          <a:latin typeface="+mn-lt"/>
          <a:ea typeface="ＭＳ Ｐゴシック" charset="0"/>
          <a:cs typeface="+mn-cs"/>
        </a:defRPr>
      </a:lvl1pPr>
      <a:lvl2pPr marL="825500" indent="-315913" algn="l" defTabSz="508000" rtl="0" eaLnBrk="0" fontAlgn="base" hangingPunct="0">
        <a:spcBef>
          <a:spcPct val="20000"/>
        </a:spcBef>
        <a:spcAft>
          <a:spcPct val="0"/>
        </a:spcAft>
        <a:buClr>
          <a:srgbClr val="595959"/>
        </a:buClr>
        <a:buFont typeface="Arial" charset="0"/>
        <a:buChar char="•"/>
        <a:defRPr sz="2000">
          <a:solidFill>
            <a:srgbClr val="595959"/>
          </a:solidFill>
          <a:latin typeface="+mn-lt"/>
          <a:ea typeface="ＭＳ Ｐゴシック" charset="0"/>
          <a:cs typeface="Arial" charset="0"/>
        </a:defRPr>
      </a:lvl2pPr>
      <a:lvl3pPr marL="1271588" indent="-252413" algn="l" defTabSz="508000" rtl="0" eaLnBrk="0" fontAlgn="base" hangingPunct="0">
        <a:spcBef>
          <a:spcPct val="20000"/>
        </a:spcBef>
        <a:spcAft>
          <a:spcPct val="0"/>
        </a:spcAft>
        <a:buClr>
          <a:srgbClr val="595959"/>
        </a:buClr>
        <a:buFont typeface="Arial" charset="0"/>
        <a:buChar char="−"/>
        <a:defRPr>
          <a:solidFill>
            <a:srgbClr val="595959"/>
          </a:solidFill>
          <a:latin typeface="+mn-lt"/>
          <a:ea typeface="Arial" charset="0"/>
          <a:cs typeface="Arial" charset="0"/>
        </a:defRPr>
      </a:lvl3pPr>
      <a:lvl4pPr marL="1781175" indent="-252413" algn="l" defTabSz="508000" rtl="0" eaLnBrk="0" fontAlgn="base" hangingPunct="0">
        <a:spcBef>
          <a:spcPct val="20000"/>
        </a:spcBef>
        <a:spcAft>
          <a:spcPct val="0"/>
        </a:spcAft>
        <a:buClr>
          <a:srgbClr val="595959"/>
        </a:buClr>
        <a:buFont typeface="Arial" charset="0"/>
        <a:buChar char="•"/>
        <a:defRPr sz="1600">
          <a:solidFill>
            <a:srgbClr val="595959"/>
          </a:solidFill>
          <a:latin typeface="+mn-lt"/>
          <a:ea typeface="Arial" charset="0"/>
          <a:cs typeface="Arial" charset="0"/>
        </a:defRPr>
      </a:lvl4pPr>
      <a:lvl5pPr marL="2290763" indent="-252413" algn="l" defTabSz="508000" rtl="0" eaLnBrk="0" fontAlgn="base" hangingPunct="0">
        <a:spcBef>
          <a:spcPct val="20000"/>
        </a:spcBef>
        <a:spcAft>
          <a:spcPct val="0"/>
        </a:spcAft>
        <a:buClr>
          <a:srgbClr val="595959"/>
        </a:buClr>
        <a:buFont typeface="Arial" charset="0"/>
        <a:buChar char="–"/>
        <a:defRPr sz="1300">
          <a:solidFill>
            <a:srgbClr val="595959"/>
          </a:solidFill>
          <a:latin typeface="+mn-lt"/>
          <a:ea typeface="Arial" charset="0"/>
          <a:cs typeface="Arial" charset="0"/>
        </a:defRPr>
      </a:lvl5pPr>
      <a:lvl6pPr marL="2749228" indent="-253971" algn="l" defTabSz="509528" rtl="0" eaLnBrk="0" fontAlgn="base" hangingPunct="0">
        <a:spcBef>
          <a:spcPct val="20000"/>
        </a:spcBef>
        <a:spcAft>
          <a:spcPct val="0"/>
        </a:spcAft>
        <a:buClr>
          <a:srgbClr val="595959"/>
        </a:buClr>
        <a:buFont typeface="Arial" charset="0"/>
        <a:buChar char="–"/>
        <a:defRPr sz="1300">
          <a:solidFill>
            <a:srgbClr val="595959"/>
          </a:solidFill>
          <a:latin typeface="+mn-lt"/>
          <a:cs typeface="Arial" charset="0"/>
        </a:defRPr>
      </a:lvl6pPr>
      <a:lvl7pPr marL="3206375" indent="-253971" algn="l" defTabSz="509528" rtl="0" eaLnBrk="0" fontAlgn="base" hangingPunct="0">
        <a:spcBef>
          <a:spcPct val="20000"/>
        </a:spcBef>
        <a:spcAft>
          <a:spcPct val="0"/>
        </a:spcAft>
        <a:buClr>
          <a:srgbClr val="595959"/>
        </a:buClr>
        <a:buFont typeface="Arial" charset="0"/>
        <a:buChar char="–"/>
        <a:defRPr sz="1300">
          <a:solidFill>
            <a:srgbClr val="595959"/>
          </a:solidFill>
          <a:latin typeface="+mn-lt"/>
          <a:cs typeface="Arial" charset="0"/>
        </a:defRPr>
      </a:lvl7pPr>
      <a:lvl8pPr marL="3663522" indent="-253971" algn="l" defTabSz="509528" rtl="0" eaLnBrk="0" fontAlgn="base" hangingPunct="0">
        <a:spcBef>
          <a:spcPct val="20000"/>
        </a:spcBef>
        <a:spcAft>
          <a:spcPct val="0"/>
        </a:spcAft>
        <a:buClr>
          <a:srgbClr val="595959"/>
        </a:buClr>
        <a:buFont typeface="Arial" charset="0"/>
        <a:buChar char="–"/>
        <a:defRPr sz="1300">
          <a:solidFill>
            <a:srgbClr val="595959"/>
          </a:solidFill>
          <a:latin typeface="+mn-lt"/>
          <a:cs typeface="Arial" charset="0"/>
        </a:defRPr>
      </a:lvl8pPr>
      <a:lvl9pPr marL="4120668" indent="-253971" algn="l" defTabSz="509528" rtl="0" eaLnBrk="0" fontAlgn="base" hangingPunct="0">
        <a:spcBef>
          <a:spcPct val="20000"/>
        </a:spcBef>
        <a:spcAft>
          <a:spcPct val="0"/>
        </a:spcAft>
        <a:buClr>
          <a:srgbClr val="595959"/>
        </a:buClr>
        <a:buFont typeface="Arial" charset="0"/>
        <a:buChar char="–"/>
        <a:defRPr sz="1300">
          <a:solidFill>
            <a:srgbClr val="595959"/>
          </a:solidFill>
          <a:latin typeface="+mn-lt"/>
          <a:cs typeface="Arial" charset="0"/>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0" descr="339DH_PPT_Template_Inn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58400"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bwMode="auto">
          <a:xfrm>
            <a:off x="9271000" y="7207250"/>
            <a:ext cx="647700" cy="414338"/>
          </a:xfrm>
          <a:prstGeom prst="rect">
            <a:avLst/>
          </a:prstGeom>
          <a:noFill/>
          <a:ln w="9525">
            <a:noFill/>
            <a:miter lim="800000"/>
            <a:headEnd/>
            <a:tailEnd/>
          </a:ln>
        </p:spPr>
        <p:txBody>
          <a:bodyPr vert="horz" wrap="square" lIns="101835" tIns="50917" rIns="101835" bIns="50917" numCol="1" anchor="t" anchorCtr="0" compatLnSpc="1">
            <a:prstTxWarp prst="textNoShape">
              <a:avLst/>
            </a:prstTxWarp>
          </a:bodyPr>
          <a:lstStyle>
            <a:lvl1pPr algn="r">
              <a:defRPr sz="1100" b="0" smtClean="0">
                <a:solidFill>
                  <a:schemeClr val="tx1"/>
                </a:solidFill>
                <a:latin typeface="Times New Roman" pitchFamily="18" charset="0"/>
              </a:defRPr>
            </a:lvl1pPr>
          </a:lstStyle>
          <a:p>
            <a:pPr>
              <a:defRPr/>
            </a:pPr>
            <a:fld id="{C2B7F68E-E344-48DD-9CBD-66D33CD9FD62}" type="slidenum">
              <a:rPr lang="en-US"/>
              <a:pPr>
                <a:defRPr/>
              </a:pPr>
              <a:t>‹#›</a:t>
            </a:fld>
            <a:endParaRPr lang="en-US"/>
          </a:p>
        </p:txBody>
      </p:sp>
      <p:sp>
        <p:nvSpPr>
          <p:cNvPr id="4100" name="Rectangle 4"/>
          <p:cNvSpPr>
            <a:spLocks noGrp="1" noChangeArrowheads="1"/>
          </p:cNvSpPr>
          <p:nvPr>
            <p:ph type="title"/>
          </p:nvPr>
        </p:nvSpPr>
        <p:spPr bwMode="auto">
          <a:xfrm>
            <a:off x="520700" y="58738"/>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ctr" anchorCtr="0" compatLnSpc="1">
            <a:prstTxWarp prst="textNoShape">
              <a:avLst/>
            </a:prstTxWarp>
          </a:bodyPr>
          <a:lstStyle/>
          <a:p>
            <a:pPr lvl="0"/>
            <a:r>
              <a:rPr lang="en-US" smtClean="0"/>
              <a:t>Click to edit Master title style</a:t>
            </a:r>
          </a:p>
        </p:txBody>
      </p:sp>
      <p:sp>
        <p:nvSpPr>
          <p:cNvPr id="4101" name="Rectangle 5"/>
          <p:cNvSpPr>
            <a:spLocks noGrp="1" noChangeArrowheads="1"/>
          </p:cNvSpPr>
          <p:nvPr>
            <p:ph type="body" idx="1"/>
          </p:nvPr>
        </p:nvSpPr>
        <p:spPr bwMode="auto">
          <a:xfrm>
            <a:off x="520700" y="1427163"/>
            <a:ext cx="9051925"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p:timing>
    <p:tnLst>
      <p:par>
        <p:cTn id="1" dur="indefinite" restart="never" nodeType="tmRoot"/>
      </p:par>
    </p:tnLst>
  </p:timing>
  <p:hf hdr="0" ftr="0" dt="0"/>
  <p:txStyles>
    <p:titleStyle>
      <a:lvl1pPr algn="l" defTabSz="508000" rtl="0" eaLnBrk="0" fontAlgn="base" hangingPunct="0">
        <a:spcBef>
          <a:spcPct val="0"/>
        </a:spcBef>
        <a:spcAft>
          <a:spcPct val="0"/>
        </a:spcAft>
        <a:defRPr sz="3600">
          <a:solidFill>
            <a:srgbClr val="FFFFFF"/>
          </a:solidFill>
          <a:latin typeface="+mj-lt"/>
          <a:ea typeface="ＭＳ Ｐゴシック" charset="0"/>
          <a:cs typeface="+mj-cs"/>
        </a:defRPr>
      </a:lvl1pPr>
      <a:lvl2pPr algn="l" defTabSz="508000" rtl="0" eaLnBrk="0" fontAlgn="base" hangingPunct="0">
        <a:spcBef>
          <a:spcPct val="0"/>
        </a:spcBef>
        <a:spcAft>
          <a:spcPct val="0"/>
        </a:spcAft>
        <a:defRPr sz="3600">
          <a:solidFill>
            <a:srgbClr val="FFFFFF"/>
          </a:solidFill>
          <a:latin typeface="Times New Roman" pitchFamily="18" charset="0"/>
          <a:ea typeface="ＭＳ Ｐゴシック" charset="0"/>
          <a:cs typeface="Times New Roman" pitchFamily="18" charset="0"/>
        </a:defRPr>
      </a:lvl2pPr>
      <a:lvl3pPr algn="l" defTabSz="508000" rtl="0" eaLnBrk="0" fontAlgn="base" hangingPunct="0">
        <a:spcBef>
          <a:spcPct val="0"/>
        </a:spcBef>
        <a:spcAft>
          <a:spcPct val="0"/>
        </a:spcAft>
        <a:defRPr sz="3600">
          <a:solidFill>
            <a:srgbClr val="FFFFFF"/>
          </a:solidFill>
          <a:latin typeface="Times New Roman" pitchFamily="18" charset="0"/>
          <a:ea typeface="ＭＳ Ｐゴシック" charset="0"/>
          <a:cs typeface="Times New Roman" pitchFamily="18" charset="0"/>
        </a:defRPr>
      </a:lvl3pPr>
      <a:lvl4pPr algn="l" defTabSz="508000" rtl="0" eaLnBrk="0" fontAlgn="base" hangingPunct="0">
        <a:spcBef>
          <a:spcPct val="0"/>
        </a:spcBef>
        <a:spcAft>
          <a:spcPct val="0"/>
        </a:spcAft>
        <a:defRPr sz="3600">
          <a:solidFill>
            <a:srgbClr val="FFFFFF"/>
          </a:solidFill>
          <a:latin typeface="Times New Roman" pitchFamily="18" charset="0"/>
          <a:ea typeface="ＭＳ Ｐゴシック" charset="0"/>
          <a:cs typeface="Times New Roman" pitchFamily="18" charset="0"/>
        </a:defRPr>
      </a:lvl4pPr>
      <a:lvl5pPr algn="l" defTabSz="508000" rtl="0" eaLnBrk="0" fontAlgn="base" hangingPunct="0">
        <a:spcBef>
          <a:spcPct val="0"/>
        </a:spcBef>
        <a:spcAft>
          <a:spcPct val="0"/>
        </a:spcAft>
        <a:defRPr sz="3600">
          <a:solidFill>
            <a:srgbClr val="FFFFFF"/>
          </a:solidFill>
          <a:latin typeface="Times New Roman" pitchFamily="18" charset="0"/>
          <a:ea typeface="ＭＳ Ｐゴシック" charset="0"/>
          <a:cs typeface="Times New Roman" pitchFamily="18" charset="0"/>
        </a:defRPr>
      </a:lvl5pPr>
      <a:lvl6pPr marL="457146" algn="l" defTabSz="509528" rtl="0" eaLnBrk="0" fontAlgn="base" hangingPunct="0">
        <a:spcBef>
          <a:spcPct val="0"/>
        </a:spcBef>
        <a:spcAft>
          <a:spcPct val="0"/>
        </a:spcAft>
        <a:defRPr sz="3600">
          <a:solidFill>
            <a:srgbClr val="FFFFFF"/>
          </a:solidFill>
          <a:latin typeface="Times New Roman" pitchFamily="18" charset="0"/>
          <a:cs typeface="Times New Roman" pitchFamily="18" charset="0"/>
        </a:defRPr>
      </a:lvl6pPr>
      <a:lvl7pPr marL="914294" algn="l" defTabSz="509528" rtl="0" eaLnBrk="0" fontAlgn="base" hangingPunct="0">
        <a:spcBef>
          <a:spcPct val="0"/>
        </a:spcBef>
        <a:spcAft>
          <a:spcPct val="0"/>
        </a:spcAft>
        <a:defRPr sz="3600">
          <a:solidFill>
            <a:srgbClr val="FFFFFF"/>
          </a:solidFill>
          <a:latin typeface="Times New Roman" pitchFamily="18" charset="0"/>
          <a:cs typeface="Times New Roman" pitchFamily="18" charset="0"/>
        </a:defRPr>
      </a:lvl7pPr>
      <a:lvl8pPr marL="1371440" algn="l" defTabSz="509528" rtl="0" eaLnBrk="0" fontAlgn="base" hangingPunct="0">
        <a:spcBef>
          <a:spcPct val="0"/>
        </a:spcBef>
        <a:spcAft>
          <a:spcPct val="0"/>
        </a:spcAft>
        <a:defRPr sz="3600">
          <a:solidFill>
            <a:srgbClr val="FFFFFF"/>
          </a:solidFill>
          <a:latin typeface="Times New Roman" pitchFamily="18" charset="0"/>
          <a:cs typeface="Times New Roman" pitchFamily="18" charset="0"/>
        </a:defRPr>
      </a:lvl8pPr>
      <a:lvl9pPr marL="1828586" algn="l" defTabSz="509528" rtl="0" eaLnBrk="0" fontAlgn="base" hangingPunct="0">
        <a:spcBef>
          <a:spcPct val="0"/>
        </a:spcBef>
        <a:spcAft>
          <a:spcPct val="0"/>
        </a:spcAft>
        <a:defRPr sz="3600">
          <a:solidFill>
            <a:srgbClr val="FFFFFF"/>
          </a:solidFill>
          <a:latin typeface="Times New Roman" pitchFamily="18" charset="0"/>
          <a:cs typeface="Times New Roman" pitchFamily="18" charset="0"/>
        </a:defRPr>
      </a:lvl9pPr>
    </p:titleStyle>
    <p:bodyStyle>
      <a:lvl1pPr marL="381000" indent="-381000" algn="l" defTabSz="508000" rtl="0" eaLnBrk="0" fontAlgn="base" hangingPunct="0">
        <a:spcBef>
          <a:spcPct val="20000"/>
        </a:spcBef>
        <a:spcAft>
          <a:spcPct val="0"/>
        </a:spcAft>
        <a:buFont typeface="Arial" charset="0"/>
        <a:defRPr sz="3600">
          <a:solidFill>
            <a:srgbClr val="5D833B"/>
          </a:solidFill>
          <a:latin typeface="+mn-lt"/>
          <a:ea typeface="ＭＳ Ｐゴシック" charset="0"/>
          <a:cs typeface="+mn-cs"/>
        </a:defRPr>
      </a:lvl1pPr>
      <a:lvl2pPr marL="825500" indent="-315913" algn="l" defTabSz="508000" rtl="0" eaLnBrk="0" fontAlgn="base" hangingPunct="0">
        <a:spcBef>
          <a:spcPct val="20000"/>
        </a:spcBef>
        <a:spcAft>
          <a:spcPct val="0"/>
        </a:spcAft>
        <a:buClr>
          <a:srgbClr val="595959"/>
        </a:buClr>
        <a:buFont typeface="Arial" charset="0"/>
        <a:defRPr sz="2000">
          <a:solidFill>
            <a:srgbClr val="595959"/>
          </a:solidFill>
          <a:latin typeface="+mn-lt"/>
          <a:ea typeface="ＭＳ Ｐゴシック" charset="0"/>
          <a:cs typeface="Arial" charset="0"/>
        </a:defRPr>
      </a:lvl2pPr>
      <a:lvl3pPr marL="1271588" indent="-252413" algn="l" defTabSz="508000" rtl="0" eaLnBrk="0" fontAlgn="base" hangingPunct="0">
        <a:spcBef>
          <a:spcPct val="20000"/>
        </a:spcBef>
        <a:spcAft>
          <a:spcPct val="0"/>
        </a:spcAft>
        <a:buClr>
          <a:srgbClr val="595959"/>
        </a:buClr>
        <a:buFont typeface="Arial" charset="0"/>
        <a:defRPr>
          <a:solidFill>
            <a:srgbClr val="595959"/>
          </a:solidFill>
          <a:latin typeface="+mn-lt"/>
          <a:ea typeface="Arial" charset="0"/>
          <a:cs typeface="Arial" charset="0"/>
        </a:defRPr>
      </a:lvl3pPr>
      <a:lvl4pPr marL="1781175" indent="-252413" algn="l" defTabSz="508000" rtl="0" eaLnBrk="0" fontAlgn="base" hangingPunct="0">
        <a:spcBef>
          <a:spcPct val="20000"/>
        </a:spcBef>
        <a:spcAft>
          <a:spcPct val="0"/>
        </a:spcAft>
        <a:buClr>
          <a:srgbClr val="595959"/>
        </a:buClr>
        <a:buFont typeface="Arial" charset="0"/>
        <a:defRPr sz="1600">
          <a:solidFill>
            <a:srgbClr val="595959"/>
          </a:solidFill>
          <a:latin typeface="+mn-lt"/>
          <a:ea typeface="Arial" charset="0"/>
          <a:cs typeface="Arial" charset="0"/>
        </a:defRPr>
      </a:lvl4pPr>
      <a:lvl5pPr marL="2290763" indent="-252413" algn="l" defTabSz="508000" rtl="0" eaLnBrk="0" fontAlgn="base" hangingPunct="0">
        <a:spcBef>
          <a:spcPct val="20000"/>
        </a:spcBef>
        <a:spcAft>
          <a:spcPct val="0"/>
        </a:spcAft>
        <a:buClr>
          <a:srgbClr val="595959"/>
        </a:buClr>
        <a:buFont typeface="Arial" charset="0"/>
        <a:defRPr sz="1300">
          <a:solidFill>
            <a:srgbClr val="595959"/>
          </a:solidFill>
          <a:latin typeface="+mn-lt"/>
          <a:ea typeface="Arial" charset="0"/>
          <a:cs typeface="Arial" charset="0"/>
        </a:defRPr>
      </a:lvl5pPr>
      <a:lvl6pPr marL="2749228" indent="-253971" algn="l" defTabSz="509528" rtl="0" eaLnBrk="0" fontAlgn="base" hangingPunct="0">
        <a:spcBef>
          <a:spcPct val="20000"/>
        </a:spcBef>
        <a:spcAft>
          <a:spcPct val="0"/>
        </a:spcAft>
        <a:buClr>
          <a:srgbClr val="595959"/>
        </a:buClr>
        <a:buFont typeface="Arial" charset="0"/>
        <a:defRPr sz="1300">
          <a:solidFill>
            <a:srgbClr val="595959"/>
          </a:solidFill>
          <a:latin typeface="+mn-lt"/>
          <a:cs typeface="Arial" charset="0"/>
        </a:defRPr>
      </a:lvl6pPr>
      <a:lvl7pPr marL="3206375" indent="-253971" algn="l" defTabSz="509528" rtl="0" eaLnBrk="0" fontAlgn="base" hangingPunct="0">
        <a:spcBef>
          <a:spcPct val="20000"/>
        </a:spcBef>
        <a:spcAft>
          <a:spcPct val="0"/>
        </a:spcAft>
        <a:buClr>
          <a:srgbClr val="595959"/>
        </a:buClr>
        <a:buFont typeface="Arial" charset="0"/>
        <a:defRPr sz="1300">
          <a:solidFill>
            <a:srgbClr val="595959"/>
          </a:solidFill>
          <a:latin typeface="+mn-lt"/>
          <a:cs typeface="Arial" charset="0"/>
        </a:defRPr>
      </a:lvl7pPr>
      <a:lvl8pPr marL="3663522" indent="-253971" algn="l" defTabSz="509528" rtl="0" eaLnBrk="0" fontAlgn="base" hangingPunct="0">
        <a:spcBef>
          <a:spcPct val="20000"/>
        </a:spcBef>
        <a:spcAft>
          <a:spcPct val="0"/>
        </a:spcAft>
        <a:buClr>
          <a:srgbClr val="595959"/>
        </a:buClr>
        <a:buFont typeface="Arial" charset="0"/>
        <a:defRPr sz="1300">
          <a:solidFill>
            <a:srgbClr val="595959"/>
          </a:solidFill>
          <a:latin typeface="+mn-lt"/>
          <a:cs typeface="Arial" charset="0"/>
        </a:defRPr>
      </a:lvl8pPr>
      <a:lvl9pPr marL="4120668" indent="-253971" algn="l" defTabSz="509528" rtl="0" eaLnBrk="0" fontAlgn="base" hangingPunct="0">
        <a:spcBef>
          <a:spcPct val="20000"/>
        </a:spcBef>
        <a:spcAft>
          <a:spcPct val="0"/>
        </a:spcAft>
        <a:buClr>
          <a:srgbClr val="595959"/>
        </a:buClr>
        <a:buFont typeface="Arial" charset="0"/>
        <a:defRPr sz="1300">
          <a:solidFill>
            <a:srgbClr val="595959"/>
          </a:solidFill>
          <a:latin typeface="+mn-lt"/>
          <a:cs typeface="Arial" charset="0"/>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70" tIns="50935" rIns="101870" bIns="50935" numCol="1" anchor="t" anchorCtr="0" compatLnSpc="1">
            <a:prstTxWarp prst="textNoShape">
              <a:avLst/>
            </a:prstTxWarp>
          </a:bodyPr>
          <a:lstStyle>
            <a:lvl1pPr algn="r">
              <a:defRPr sz="1600" b="0" smtClean="0">
                <a:solidFill>
                  <a:schemeClr val="tx1"/>
                </a:solidFill>
                <a:latin typeface="Arial" pitchFamily="34" charset="0"/>
              </a:defRPr>
            </a:lvl1pPr>
          </a:lstStyle>
          <a:p>
            <a:pPr>
              <a:defRPr/>
            </a:pPr>
            <a:fld id="{4DEA3B1D-64FB-4713-918C-9706FE812B51}" type="slidenum">
              <a:rPr lang="en-US"/>
              <a:pPr>
                <a:defRPr/>
              </a:pPr>
              <a:t>‹#›</a:t>
            </a:fld>
            <a:endParaRPr lang="en-US"/>
          </a:p>
        </p:txBody>
      </p:sp>
      <p:pic>
        <p:nvPicPr>
          <p:cNvPr id="5125" name="Picture 12"/>
          <p:cNvPicPr>
            <a:picLocks noChangeAspect="1" noChangeArrowheads="1"/>
          </p:cNvPicPr>
          <p:nvPr/>
        </p:nvPicPr>
        <p:blipFill>
          <a:blip r:embed="rId16">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7"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Lst>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352" algn="l" rtl="0" eaLnBrk="1" fontAlgn="base" hangingPunct="1">
        <a:lnSpc>
          <a:spcPct val="85000"/>
        </a:lnSpc>
        <a:spcBef>
          <a:spcPct val="0"/>
        </a:spcBef>
        <a:spcAft>
          <a:spcPct val="0"/>
        </a:spcAft>
        <a:defRPr sz="4900" b="1">
          <a:solidFill>
            <a:schemeClr val="accent2"/>
          </a:solidFill>
          <a:latin typeface="Arial" charset="0"/>
        </a:defRPr>
      </a:lvl6pPr>
      <a:lvl7pPr marL="1018705" algn="l" rtl="0" eaLnBrk="1" fontAlgn="base" hangingPunct="1">
        <a:lnSpc>
          <a:spcPct val="85000"/>
        </a:lnSpc>
        <a:spcBef>
          <a:spcPct val="0"/>
        </a:spcBef>
        <a:spcAft>
          <a:spcPct val="0"/>
        </a:spcAft>
        <a:defRPr sz="4900" b="1">
          <a:solidFill>
            <a:schemeClr val="accent2"/>
          </a:solidFill>
          <a:latin typeface="Arial" charset="0"/>
        </a:defRPr>
      </a:lvl7pPr>
      <a:lvl8pPr marL="1528058" algn="l" rtl="0" eaLnBrk="1" fontAlgn="base" hangingPunct="1">
        <a:lnSpc>
          <a:spcPct val="85000"/>
        </a:lnSpc>
        <a:spcBef>
          <a:spcPct val="0"/>
        </a:spcBef>
        <a:spcAft>
          <a:spcPct val="0"/>
        </a:spcAft>
        <a:defRPr sz="4900" b="1">
          <a:solidFill>
            <a:schemeClr val="accent2"/>
          </a:solidFill>
          <a:latin typeface="Arial" charset="0"/>
        </a:defRPr>
      </a:lvl8pPr>
      <a:lvl9pPr marL="2037411"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b="1">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b="1">
          <a:solidFill>
            <a:schemeClr val="accent2"/>
          </a:solidFill>
          <a:latin typeface="+mn-lt"/>
          <a:ea typeface="ＭＳ Ｐゴシック" charset="0"/>
        </a:defRPr>
      </a:lvl5pPr>
      <a:lvl6pPr marL="2801440" indent="-25467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6pPr>
      <a:lvl7pPr marL="3310793" indent="-25467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7pPr>
      <a:lvl8pPr marL="3820145" indent="-25467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8pPr>
      <a:lvl9pPr marL="4329498" indent="-254676" algn="l" rtl="0" eaLnBrk="1" fontAlgn="base" hangingPunct="1">
        <a:lnSpc>
          <a:spcPct val="85000"/>
        </a:lnSpc>
        <a:spcBef>
          <a:spcPct val="40000"/>
        </a:spcBef>
        <a:spcAft>
          <a:spcPct val="0"/>
        </a:spcAft>
        <a:buClr>
          <a:srgbClr val="CC0000"/>
        </a:buClr>
        <a:buChar char="»"/>
        <a:defRPr sz="3100" b="1">
          <a:solidFill>
            <a:schemeClr val="accent2"/>
          </a:solidFill>
          <a:latin typeface="+mn-lt"/>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8" tIns="50929" rIns="101858" bIns="509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r">
              <a:defRPr sz="1600" b="0" smtClean="0">
                <a:solidFill>
                  <a:schemeClr val="tx1"/>
                </a:solidFill>
                <a:latin typeface="Arial" pitchFamily="34" charset="0"/>
              </a:defRPr>
            </a:lvl1pPr>
          </a:lstStyle>
          <a:p>
            <a:pPr>
              <a:defRPr/>
            </a:pPr>
            <a:fld id="{4E3BA2A7-8873-44BE-879E-9AE88D06BB69}" type="slidenum">
              <a:rPr lang="en-US"/>
              <a:pPr>
                <a:defRPr/>
              </a:pPr>
              <a:t>‹#›</a:t>
            </a:fld>
            <a:endParaRPr lang="en-US"/>
          </a:p>
        </p:txBody>
      </p:sp>
      <p:pic>
        <p:nvPicPr>
          <p:cNvPr id="6149" name="Picture 12"/>
          <p:cNvPicPr>
            <a:picLocks noChangeAspect="1" noChangeArrowheads="1"/>
          </p:cNvPicPr>
          <p:nvPr/>
        </p:nvPicPr>
        <p:blipFill>
          <a:blip r:embed="rId13">
            <a:extLst>
              <a:ext uri="{28A0092B-C50C-407E-A947-70E740481C1C}">
                <a14:useLocalDpi xmlns:a14="http://schemas.microsoft.com/office/drawing/2010/main" val="0"/>
              </a:ext>
            </a:extLst>
          </a:blip>
          <a:srcRect t="11472" b="2867"/>
          <a:stretch>
            <a:fillRect/>
          </a:stretch>
        </p:blipFill>
        <p:spPr bwMode="auto">
          <a:xfrm>
            <a:off x="7627938" y="431800"/>
            <a:ext cx="2303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292" algn="l" rtl="0" eaLnBrk="1" fontAlgn="base" hangingPunct="1">
        <a:lnSpc>
          <a:spcPct val="85000"/>
        </a:lnSpc>
        <a:spcBef>
          <a:spcPct val="0"/>
        </a:spcBef>
        <a:spcAft>
          <a:spcPct val="0"/>
        </a:spcAft>
        <a:defRPr sz="4900" b="1">
          <a:solidFill>
            <a:schemeClr val="accent2"/>
          </a:solidFill>
          <a:latin typeface="Arial" charset="0"/>
        </a:defRPr>
      </a:lvl6pPr>
      <a:lvl7pPr marL="1018586" algn="l" rtl="0" eaLnBrk="1" fontAlgn="base" hangingPunct="1">
        <a:lnSpc>
          <a:spcPct val="85000"/>
        </a:lnSpc>
        <a:spcBef>
          <a:spcPct val="0"/>
        </a:spcBef>
        <a:spcAft>
          <a:spcPct val="0"/>
        </a:spcAft>
        <a:defRPr sz="4900" b="1">
          <a:solidFill>
            <a:schemeClr val="accent2"/>
          </a:solidFill>
          <a:latin typeface="Arial" charset="0"/>
        </a:defRPr>
      </a:lvl7pPr>
      <a:lvl8pPr marL="1527879" algn="l" rtl="0" eaLnBrk="1" fontAlgn="base" hangingPunct="1">
        <a:lnSpc>
          <a:spcPct val="85000"/>
        </a:lnSpc>
        <a:spcBef>
          <a:spcPct val="0"/>
        </a:spcBef>
        <a:spcAft>
          <a:spcPct val="0"/>
        </a:spcAft>
        <a:defRPr sz="4900" b="1">
          <a:solidFill>
            <a:schemeClr val="accent2"/>
          </a:solidFill>
          <a:latin typeface="Arial" charset="0"/>
        </a:defRPr>
      </a:lvl8pPr>
      <a:lvl9pPr marL="2037173"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3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1112"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406"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9698"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8992" indent="-25464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46" tIns="50923" rIns="101846" bIns="509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46" tIns="50923" rIns="101846" bIns="50923"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AC0073A0-6153-4CD5-B131-25151B5A7D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498" r:id="rId12"/>
    <p:sldLayoutId id="2147484397" r:id="rId13"/>
    <p:sldLayoutId id="2147484398" r:id="rId14"/>
    <p:sldLayoutId id="2147484399"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233" algn="l" rtl="0" eaLnBrk="1" fontAlgn="base" hangingPunct="1">
        <a:lnSpc>
          <a:spcPct val="85000"/>
        </a:lnSpc>
        <a:spcBef>
          <a:spcPct val="0"/>
        </a:spcBef>
        <a:spcAft>
          <a:spcPct val="0"/>
        </a:spcAft>
        <a:defRPr sz="4900" b="1">
          <a:solidFill>
            <a:schemeClr val="accent2"/>
          </a:solidFill>
          <a:latin typeface="Arial" charset="0"/>
        </a:defRPr>
      </a:lvl6pPr>
      <a:lvl7pPr marL="1018467" algn="l" rtl="0" eaLnBrk="1" fontAlgn="base" hangingPunct="1">
        <a:lnSpc>
          <a:spcPct val="85000"/>
        </a:lnSpc>
        <a:spcBef>
          <a:spcPct val="0"/>
        </a:spcBef>
        <a:spcAft>
          <a:spcPct val="0"/>
        </a:spcAft>
        <a:defRPr sz="4900" b="1">
          <a:solidFill>
            <a:schemeClr val="accent2"/>
          </a:solidFill>
          <a:latin typeface="Arial" charset="0"/>
        </a:defRPr>
      </a:lvl7pPr>
      <a:lvl8pPr marL="1527701" algn="l" rtl="0" eaLnBrk="1" fontAlgn="base" hangingPunct="1">
        <a:lnSpc>
          <a:spcPct val="85000"/>
        </a:lnSpc>
        <a:spcBef>
          <a:spcPct val="0"/>
        </a:spcBef>
        <a:spcAft>
          <a:spcPct val="0"/>
        </a:spcAft>
        <a:defRPr sz="4900" b="1">
          <a:solidFill>
            <a:schemeClr val="accent2"/>
          </a:solidFill>
          <a:latin typeface="Arial" charset="0"/>
        </a:defRPr>
      </a:lvl8pPr>
      <a:lvl9pPr marL="2036935"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785"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10019"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9251"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8485" indent="-25461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19100" y="431800"/>
            <a:ext cx="70580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19100" y="2676525"/>
            <a:ext cx="9220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5" tIns="50917" rIns="101835" bIns="509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31175" y="7078663"/>
            <a:ext cx="1676400" cy="539750"/>
          </a:xfrm>
          <a:prstGeom prst="rect">
            <a:avLst/>
          </a:prstGeom>
          <a:noFill/>
          <a:ln w="9525">
            <a:noFill/>
            <a:miter lim="800000"/>
            <a:headEnd/>
            <a:tailEnd/>
          </a:ln>
          <a:effectLst/>
        </p:spPr>
        <p:txBody>
          <a:bodyPr vert="horz" wrap="square" lIns="101835" tIns="50917" rIns="101835" bIns="50917" numCol="1" anchor="t" anchorCtr="0" compatLnSpc="1">
            <a:prstTxWarp prst="textNoShape">
              <a:avLst/>
            </a:prstTxWarp>
          </a:bodyPr>
          <a:lstStyle>
            <a:lvl1pPr algn="r">
              <a:defRPr sz="1600" b="0" smtClean="0">
                <a:solidFill>
                  <a:srgbClr val="000066"/>
                </a:solidFill>
                <a:latin typeface="Arial" pitchFamily="34" charset="0"/>
              </a:defRPr>
            </a:lvl1pPr>
          </a:lstStyle>
          <a:p>
            <a:pPr>
              <a:defRPr/>
            </a:pPr>
            <a:fld id="{03381E62-D7E2-4156-8118-55E0614623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99" r:id="rId12"/>
    <p:sldLayoutId id="2147484411" r:id="rId13"/>
    <p:sldLayoutId id="2147484412" r:id="rId14"/>
    <p:sldLayoutId id="2147484413" r:id="rId15"/>
  </p:sldLayoutIdLst>
  <p:hf hdr="0" ftr="0" dt="0"/>
  <p:txStyles>
    <p:titleStyle>
      <a:lvl1pPr algn="l" rtl="0" eaLnBrk="0" fontAlgn="base" hangingPunct="0">
        <a:lnSpc>
          <a:spcPct val="85000"/>
        </a:lnSpc>
        <a:spcBef>
          <a:spcPct val="0"/>
        </a:spcBef>
        <a:spcAft>
          <a:spcPct val="0"/>
        </a:spcAft>
        <a:defRPr sz="49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4900" b="1">
          <a:solidFill>
            <a:schemeClr val="accent2"/>
          </a:solidFill>
          <a:latin typeface="Arial" charset="0"/>
          <a:ea typeface="ＭＳ Ｐゴシック" charset="0"/>
        </a:defRPr>
      </a:lvl5pPr>
      <a:lvl6pPr marL="509174" algn="l" rtl="0" eaLnBrk="1" fontAlgn="base" hangingPunct="1">
        <a:lnSpc>
          <a:spcPct val="85000"/>
        </a:lnSpc>
        <a:spcBef>
          <a:spcPct val="0"/>
        </a:spcBef>
        <a:spcAft>
          <a:spcPct val="0"/>
        </a:spcAft>
        <a:defRPr sz="4900" b="1">
          <a:solidFill>
            <a:schemeClr val="accent2"/>
          </a:solidFill>
          <a:latin typeface="Arial" charset="0"/>
        </a:defRPr>
      </a:lvl6pPr>
      <a:lvl7pPr marL="1018348" algn="l" rtl="0" eaLnBrk="1" fontAlgn="base" hangingPunct="1">
        <a:lnSpc>
          <a:spcPct val="85000"/>
        </a:lnSpc>
        <a:spcBef>
          <a:spcPct val="0"/>
        </a:spcBef>
        <a:spcAft>
          <a:spcPct val="0"/>
        </a:spcAft>
        <a:defRPr sz="4900" b="1">
          <a:solidFill>
            <a:schemeClr val="accent2"/>
          </a:solidFill>
          <a:latin typeface="Arial" charset="0"/>
        </a:defRPr>
      </a:lvl7pPr>
      <a:lvl8pPr marL="1527523" algn="l" rtl="0" eaLnBrk="1" fontAlgn="base" hangingPunct="1">
        <a:lnSpc>
          <a:spcPct val="85000"/>
        </a:lnSpc>
        <a:spcBef>
          <a:spcPct val="0"/>
        </a:spcBef>
        <a:spcAft>
          <a:spcPct val="0"/>
        </a:spcAft>
        <a:defRPr sz="4900" b="1">
          <a:solidFill>
            <a:schemeClr val="accent2"/>
          </a:solidFill>
          <a:latin typeface="Arial" charset="0"/>
        </a:defRPr>
      </a:lvl8pPr>
      <a:lvl9pPr marL="2036696" algn="l" rtl="0" eaLnBrk="1" fontAlgn="base" hangingPunct="1">
        <a:lnSpc>
          <a:spcPct val="85000"/>
        </a:lnSpc>
        <a:spcBef>
          <a:spcPct val="0"/>
        </a:spcBef>
        <a:spcAft>
          <a:spcPct val="0"/>
        </a:spcAft>
        <a:defRPr sz="4900" b="1">
          <a:solidFill>
            <a:schemeClr val="accent2"/>
          </a:solidFill>
          <a:latin typeface="Arial" charset="0"/>
        </a:defRPr>
      </a:lvl9pPr>
    </p:titleStyle>
    <p:bodyStyle>
      <a:lvl1pPr marL="381000" indent="-381000" algn="l" rtl="0" eaLnBrk="0" fontAlgn="base" hangingPunct="0">
        <a:lnSpc>
          <a:spcPct val="85000"/>
        </a:lnSpc>
        <a:spcBef>
          <a:spcPct val="40000"/>
        </a:spcBef>
        <a:spcAft>
          <a:spcPct val="0"/>
        </a:spcAft>
        <a:buClr>
          <a:srgbClr val="CC0000"/>
        </a:buClr>
        <a:buFont typeface="Arial" charset="0"/>
        <a:buChar char="■"/>
        <a:defRPr sz="3100">
          <a:solidFill>
            <a:schemeClr val="accent2"/>
          </a:solidFill>
          <a:latin typeface="+mn-lt"/>
          <a:ea typeface="ＭＳ Ｐゴシック" charset="0"/>
          <a:cs typeface="+mn-cs"/>
        </a:defRPr>
      </a:lvl1pPr>
      <a:lvl2pPr marL="833438" indent="-32385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2pPr>
      <a:lvl3pPr marL="1271588"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3pPr>
      <a:lvl4pPr marL="1781175"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4pPr>
      <a:lvl5pPr marL="2290763" indent="-254000" algn="l" rtl="0" eaLnBrk="0" fontAlgn="base" hangingPunct="0">
        <a:lnSpc>
          <a:spcPct val="85000"/>
        </a:lnSpc>
        <a:spcBef>
          <a:spcPct val="40000"/>
        </a:spcBef>
        <a:spcAft>
          <a:spcPct val="0"/>
        </a:spcAft>
        <a:buClr>
          <a:srgbClr val="CC0000"/>
        </a:buClr>
        <a:buChar char="»"/>
        <a:defRPr sz="3100">
          <a:solidFill>
            <a:schemeClr val="accent2"/>
          </a:solidFill>
          <a:latin typeface="+mn-lt"/>
          <a:ea typeface="ＭＳ Ｐゴシック" charset="0"/>
        </a:defRPr>
      </a:lvl5pPr>
      <a:lvl6pPr marL="2800457"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6pPr>
      <a:lvl7pPr marL="3309632"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7pPr>
      <a:lvl8pPr marL="3818805"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8pPr>
      <a:lvl9pPr marL="4327978" indent="-254586" algn="l" rtl="0" eaLnBrk="1" fontAlgn="base" hangingPunct="1">
        <a:lnSpc>
          <a:spcPct val="85000"/>
        </a:lnSpc>
        <a:spcBef>
          <a:spcPct val="40000"/>
        </a:spcBef>
        <a:spcAft>
          <a:spcPct val="0"/>
        </a:spcAft>
        <a:buClr>
          <a:srgbClr val="CC0000"/>
        </a:buClr>
        <a:buChar char="»"/>
        <a:defRPr sz="3100">
          <a:solidFill>
            <a:schemeClr val="accent2"/>
          </a:solidFill>
          <a:latin typeface="+mn-lt"/>
        </a:defRPr>
      </a:lvl9pPr>
    </p:bodyStyle>
    <p:otherStyle>
      <a:defPPr>
        <a:defRPr lang="en-US"/>
      </a:defPPr>
      <a:lvl1pPr marL="0" algn="l" defTabSz="1018348" rtl="0" eaLnBrk="1" latinLnBrk="0" hangingPunct="1">
        <a:defRPr sz="2000" kern="1200">
          <a:solidFill>
            <a:schemeClr val="tx1"/>
          </a:solidFill>
          <a:latin typeface="+mn-lt"/>
          <a:ea typeface="+mn-ea"/>
          <a:cs typeface="+mn-cs"/>
        </a:defRPr>
      </a:lvl1pPr>
      <a:lvl2pPr marL="509174" algn="l" defTabSz="1018348" rtl="0" eaLnBrk="1" latinLnBrk="0" hangingPunct="1">
        <a:defRPr sz="2000" kern="1200">
          <a:solidFill>
            <a:schemeClr val="tx1"/>
          </a:solidFill>
          <a:latin typeface="+mn-lt"/>
          <a:ea typeface="+mn-ea"/>
          <a:cs typeface="+mn-cs"/>
        </a:defRPr>
      </a:lvl2pPr>
      <a:lvl3pPr marL="1018348" algn="l" defTabSz="1018348" rtl="0" eaLnBrk="1" latinLnBrk="0" hangingPunct="1">
        <a:defRPr sz="2000" kern="1200">
          <a:solidFill>
            <a:schemeClr val="tx1"/>
          </a:solidFill>
          <a:latin typeface="+mn-lt"/>
          <a:ea typeface="+mn-ea"/>
          <a:cs typeface="+mn-cs"/>
        </a:defRPr>
      </a:lvl3pPr>
      <a:lvl4pPr marL="1527523" algn="l" defTabSz="1018348" rtl="0" eaLnBrk="1" latinLnBrk="0" hangingPunct="1">
        <a:defRPr sz="2000" kern="1200">
          <a:solidFill>
            <a:schemeClr val="tx1"/>
          </a:solidFill>
          <a:latin typeface="+mn-lt"/>
          <a:ea typeface="+mn-ea"/>
          <a:cs typeface="+mn-cs"/>
        </a:defRPr>
      </a:lvl4pPr>
      <a:lvl5pPr marL="2036696" algn="l" defTabSz="1018348" rtl="0" eaLnBrk="1" latinLnBrk="0" hangingPunct="1">
        <a:defRPr sz="2000" kern="1200">
          <a:solidFill>
            <a:schemeClr val="tx1"/>
          </a:solidFill>
          <a:latin typeface="+mn-lt"/>
          <a:ea typeface="+mn-ea"/>
          <a:cs typeface="+mn-cs"/>
        </a:defRPr>
      </a:lvl5pPr>
      <a:lvl6pPr marL="2545871" algn="l" defTabSz="1018348" rtl="0" eaLnBrk="1" latinLnBrk="0" hangingPunct="1">
        <a:defRPr sz="2000" kern="1200">
          <a:solidFill>
            <a:schemeClr val="tx1"/>
          </a:solidFill>
          <a:latin typeface="+mn-lt"/>
          <a:ea typeface="+mn-ea"/>
          <a:cs typeface="+mn-cs"/>
        </a:defRPr>
      </a:lvl6pPr>
      <a:lvl7pPr marL="3055043" algn="l" defTabSz="1018348" rtl="0" eaLnBrk="1" latinLnBrk="0" hangingPunct="1">
        <a:defRPr sz="2000" kern="1200">
          <a:solidFill>
            <a:schemeClr val="tx1"/>
          </a:solidFill>
          <a:latin typeface="+mn-lt"/>
          <a:ea typeface="+mn-ea"/>
          <a:cs typeface="+mn-cs"/>
        </a:defRPr>
      </a:lvl7pPr>
      <a:lvl8pPr marL="3564219" algn="l" defTabSz="1018348" rtl="0" eaLnBrk="1" latinLnBrk="0" hangingPunct="1">
        <a:defRPr sz="2000" kern="1200">
          <a:solidFill>
            <a:schemeClr val="tx1"/>
          </a:solidFill>
          <a:latin typeface="+mn-lt"/>
          <a:ea typeface="+mn-ea"/>
          <a:cs typeface="+mn-cs"/>
        </a:defRPr>
      </a:lvl8pPr>
      <a:lvl9pPr marL="4073390" algn="l" defTabSz="1018348" rtl="0" eaLnBrk="1" latinLnBrk="0" hangingPunct="1">
        <a:defRPr sz="20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30.xml"/>
  <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
  <Relationship Id="rId1" Type="http://schemas.openxmlformats.org/officeDocument/2006/relationships/vmlDrawing" Target="../drawings/vmlDrawing5.vml"/>
  <Relationship Id="rId2" Type="http://schemas.openxmlformats.org/officeDocument/2006/relationships/slideLayout" Target="../slideLayouts/slideLayout28.xml"/>
  <Relationship Id="rId3" Type="http://schemas.openxmlformats.org/officeDocument/2006/relationships/notesSlide" Target="../notesSlides/notesSlide10.xml"/>
  <Relationship Id="rId4" Type="http://schemas.openxmlformats.org/officeDocument/2006/relationships/oleObject" Target="../embeddings/oleObject5.bin"/>
  <Relationship Id="rId5" Type="http://schemas.openxmlformats.org/officeDocument/2006/relationships/oleObject" Target="../embeddings/Microsoft_Excel_97-2003_Worksheet5.xls"/>
  <Relationship Id="rId6" Type="http://schemas.openxmlformats.org/officeDocument/2006/relationships/image" Target="../media/image12.emf"/>
</Relationships>

</file>

<file path=ppt/slides/_rels/slide11.xml.rels><?xml version="1.0" encoding="UTF-8"?>

<Relationships xmlns="http://schemas.openxmlformats.org/package/2006/relationships">
  <Relationship Id="rId1" Type="http://schemas.openxmlformats.org/officeDocument/2006/relationships/vmlDrawing" Target="../drawings/vmlDrawing6.vml"/>
  <Relationship Id="rId2" Type="http://schemas.openxmlformats.org/officeDocument/2006/relationships/slideLayout" Target="../slideLayouts/slideLayout28.xml"/>
  <Relationship Id="rId3" Type="http://schemas.openxmlformats.org/officeDocument/2006/relationships/notesSlide" Target="../notesSlides/notesSlide11.xml"/>
  <Relationship Id="rId4" Type="http://schemas.openxmlformats.org/officeDocument/2006/relationships/oleObject" Target="../embeddings/oleObject6.bin"/>
  <Relationship Id="rId5" Type="http://schemas.openxmlformats.org/officeDocument/2006/relationships/oleObject" Target="../embeddings/Microsoft_Excel_97-2003_Worksheet6.xls"/>
  <Relationship Id="rId6" Type="http://schemas.openxmlformats.org/officeDocument/2006/relationships/image" Target="../media/image13.emf"/>
</Relationships>

</file>

<file path=ppt/slides/_rels/slide12.xml.rels><?xml version="1.0" encoding="UTF-8"?>

<Relationships xmlns="http://schemas.openxmlformats.org/package/2006/relationships">
  <Relationship Id="rId1" Type="http://schemas.openxmlformats.org/officeDocument/2006/relationships/vmlDrawing" Target="../drawings/vmlDrawing7.vml"/>
  <Relationship Id="rId2" Type="http://schemas.openxmlformats.org/officeDocument/2006/relationships/slideLayout" Target="../slideLayouts/slideLayout28.xml"/>
  <Relationship Id="rId3" Type="http://schemas.openxmlformats.org/officeDocument/2006/relationships/notesSlide" Target="../notesSlides/notesSlide12.xml"/>
  <Relationship Id="rId4" Type="http://schemas.openxmlformats.org/officeDocument/2006/relationships/oleObject" Target="../embeddings/oleObject7.bin"/>
  <Relationship Id="rId5" Type="http://schemas.openxmlformats.org/officeDocument/2006/relationships/oleObject" Target="../embeddings/Microsoft_Excel_97-2003_Worksheet7.xls"/>
  <Relationship Id="rId6" Type="http://schemas.openxmlformats.org/officeDocument/2006/relationships/image" Target="../media/image14.emf"/>
</Relationships>

</file>

<file path=ppt/slides/_rels/slide13.xml.rels><?xml version="1.0" encoding="UTF-8"?>

<Relationships xmlns="http://schemas.openxmlformats.org/package/2006/relationships">
  <Relationship Id="rId1" Type="http://schemas.openxmlformats.org/officeDocument/2006/relationships/vmlDrawing" Target="../drawings/vmlDrawing8.vml"/>
  <Relationship Id="rId2" Type="http://schemas.openxmlformats.org/officeDocument/2006/relationships/slideLayout" Target="../slideLayouts/slideLayout28.xml"/>
  <Relationship Id="rId3" Type="http://schemas.openxmlformats.org/officeDocument/2006/relationships/notesSlide" Target="../notesSlides/notesSlide13.xml"/>
  <Relationship Id="rId4" Type="http://schemas.openxmlformats.org/officeDocument/2006/relationships/oleObject" Target="../embeddings/oleObject8.bin"/>
  <Relationship Id="rId5" Type="http://schemas.openxmlformats.org/officeDocument/2006/relationships/oleObject" Target="../embeddings/Microsoft_Excel_97-2003_Worksheet8.xls"/>
  <Relationship Id="rId6" Type="http://schemas.openxmlformats.org/officeDocument/2006/relationships/image" Target="../media/image15.emf"/>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
  <Relationship Id="rId1" Type="http://schemas.openxmlformats.org/officeDocument/2006/relationships/vmlDrawing" Target="../drawings/vmlDrawing9.vml"/>
  <Relationship Id="rId2" Type="http://schemas.openxmlformats.org/officeDocument/2006/relationships/slideLayout" Target="../slideLayouts/slideLayout28.xml"/>
  <Relationship Id="rId3" Type="http://schemas.openxmlformats.org/officeDocument/2006/relationships/notesSlide" Target="../notesSlides/notesSlide15.xml"/>
  <Relationship Id="rId4" Type="http://schemas.openxmlformats.org/officeDocument/2006/relationships/oleObject" Target="../embeddings/oleObject9.bin"/>
  <Relationship Id="rId5" Type="http://schemas.openxmlformats.org/officeDocument/2006/relationships/oleObject" Target="../embeddings/Microsoft_Excel_97-2003_Worksheet9.xls"/>
  <Relationship Id="rId6" Type="http://schemas.openxmlformats.org/officeDocument/2006/relationships/image" Target="../media/image16.emf"/>
</Relationships>

</file>

<file path=ppt/slides/_rels/slide16.xml.rels><?xml version="1.0" encoding="UTF-8"?>

<Relationships xmlns="http://schemas.openxmlformats.org/package/2006/relationships">
  <Relationship Id="rId1" Type="http://schemas.openxmlformats.org/officeDocument/2006/relationships/vmlDrawing" Target="../drawings/vmlDrawing10.vml"/>
  <Relationship Id="rId2" Type="http://schemas.openxmlformats.org/officeDocument/2006/relationships/slideLayout" Target="../slideLayouts/slideLayout28.xml"/>
  <Relationship Id="rId3" Type="http://schemas.openxmlformats.org/officeDocument/2006/relationships/notesSlide" Target="../notesSlides/notesSlide16.xml"/>
  <Relationship Id="rId4" Type="http://schemas.openxmlformats.org/officeDocument/2006/relationships/oleObject" Target="../embeddings/oleObject10.bin"/>
  <Relationship Id="rId5" Type="http://schemas.openxmlformats.org/officeDocument/2006/relationships/oleObject" Target="../embeddings/Microsoft_Excel_97-2003_Worksheet10.xls"/>
  <Relationship Id="rId6" Type="http://schemas.openxmlformats.org/officeDocument/2006/relationships/image" Target="../media/image17.emf"/>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17.xml"/>
  <Relationship Id="rId3" Type="http://schemas.openxmlformats.org/officeDocument/2006/relationships/image" Target="../media/image18.jp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18.xml"/>
  <Relationship Id="rId3" Type="http://schemas.openxmlformats.org/officeDocument/2006/relationships/image" Target="../media/image19.jp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19.xml"/>
  <Relationship Id="rId3" Type="http://schemas.openxmlformats.org/officeDocument/2006/relationships/image" Target="../media/image20.jp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20.xml"/>
  <Relationship Id="rId3" Type="http://schemas.openxmlformats.org/officeDocument/2006/relationships/image" Target="../media/image21.jp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34.xml"/>
  <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
  <Relationship Id="rId1" Type="http://schemas.openxmlformats.org/officeDocument/2006/relationships/vmlDrawing" Target="../drawings/vmlDrawing11.vml"/>
  <Relationship Id="rId2" Type="http://schemas.openxmlformats.org/officeDocument/2006/relationships/slideLayout" Target="../slideLayouts/slideLayout28.xml"/>
  <Relationship Id="rId3" Type="http://schemas.openxmlformats.org/officeDocument/2006/relationships/notesSlide" Target="../notesSlides/notesSlide24.xml"/>
  <Relationship Id="rId4" Type="http://schemas.openxmlformats.org/officeDocument/2006/relationships/oleObject" Target="../embeddings/oleObject11.bin"/>
  <Relationship Id="rId5" Type="http://schemas.openxmlformats.org/officeDocument/2006/relationships/oleObject" Target="../embeddings/Microsoft_Excel_97-2003_Worksheet11.xls"/>
  <Relationship Id="rId6" Type="http://schemas.openxmlformats.org/officeDocument/2006/relationships/image" Target="../media/image22.emf"/>
</Relationships>

</file>

<file path=ppt/slides/_rels/slide25.xml.rels><?xml version="1.0" encoding="UTF-8"?>

<Relationships xmlns="http://schemas.openxmlformats.org/package/2006/relationships">
  <Relationship Id="rId1" Type="http://schemas.openxmlformats.org/officeDocument/2006/relationships/vmlDrawing" Target="../drawings/vmlDrawing12.vml"/>
  <Relationship Id="rId2" Type="http://schemas.openxmlformats.org/officeDocument/2006/relationships/slideLayout" Target="../slideLayouts/slideLayout28.xml"/>
  <Relationship Id="rId3" Type="http://schemas.openxmlformats.org/officeDocument/2006/relationships/notesSlide" Target="../notesSlides/notesSlide25.xml"/>
  <Relationship Id="rId4" Type="http://schemas.openxmlformats.org/officeDocument/2006/relationships/oleObject" Target="../embeddings/oleObject12.bin"/>
  <Relationship Id="rId5" Type="http://schemas.openxmlformats.org/officeDocument/2006/relationships/oleObject" Target="../embeddings/Microsoft_Excel_97-2003_Worksheet12.xls"/>
  <Relationship Id="rId6" Type="http://schemas.openxmlformats.org/officeDocument/2006/relationships/image" Target="../media/image23.emf"/>
</Relationships>

</file>

<file path=ppt/slides/_rels/slide26.xml.rels><?xml version="1.0" encoding="UTF-8"?>

<Relationships xmlns="http://schemas.openxmlformats.org/package/2006/relationships">
  <Relationship Id="rId1" Type="http://schemas.openxmlformats.org/officeDocument/2006/relationships/vmlDrawing" Target="../drawings/vmlDrawing13.vml"/>
  <Relationship Id="rId2" Type="http://schemas.openxmlformats.org/officeDocument/2006/relationships/slideLayout" Target="../slideLayouts/slideLayout28.xml"/>
  <Relationship Id="rId3" Type="http://schemas.openxmlformats.org/officeDocument/2006/relationships/notesSlide" Target="../notesSlides/notesSlide26.xml"/>
  <Relationship Id="rId4" Type="http://schemas.openxmlformats.org/officeDocument/2006/relationships/oleObject" Target="../embeddings/oleObject13.bin"/>
  <Relationship Id="rId5" Type="http://schemas.openxmlformats.org/officeDocument/2006/relationships/oleObject" Target="../embeddings/Microsoft_Excel_97-2003_Worksheet13.xls"/>
  <Relationship Id="rId6" Type="http://schemas.openxmlformats.org/officeDocument/2006/relationships/image" Target="../media/image24.emf"/>
</Relationships>

</file>

<file path=ppt/slides/_rels/slide27.xml.rels><?xml version="1.0" encoding="UTF-8"?>

<Relationships xmlns="http://schemas.openxmlformats.org/package/2006/relationships">
  <Relationship Id="rId1" Type="http://schemas.openxmlformats.org/officeDocument/2006/relationships/vmlDrawing" Target="../drawings/vmlDrawing14.vml"/>
  <Relationship Id="rId2" Type="http://schemas.openxmlformats.org/officeDocument/2006/relationships/slideLayout" Target="../slideLayouts/slideLayout28.xml"/>
  <Relationship Id="rId3" Type="http://schemas.openxmlformats.org/officeDocument/2006/relationships/notesSlide" Target="../notesSlides/notesSlide27.xml"/>
  <Relationship Id="rId4" Type="http://schemas.openxmlformats.org/officeDocument/2006/relationships/oleObject" Target="../embeddings/oleObject14.bin"/>
  <Relationship Id="rId5" Type="http://schemas.openxmlformats.org/officeDocument/2006/relationships/oleObject" Target="../embeddings/Microsoft_Excel_97-2003_Worksheet14.xls"/>
  <Relationship Id="rId6" Type="http://schemas.openxmlformats.org/officeDocument/2006/relationships/image" Target="../media/image25.emf"/>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34.xml"/>
  <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36.xml"/>
  <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28.xml"/>
  <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23.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3.xml"/>
  <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37.xml"/>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23.xml"/>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28.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35.xml"/>
  <Relationship Id="rId2" Type="http://schemas.openxmlformats.org/officeDocument/2006/relationships/notesSlide" Target="../notesSlides/notesSlide5.xml"/>
</Relationships>

</file>

<file path=ppt/slides/_rels/slide6.xml.rels><?xml version="1.0" encoding="UTF-8"?>

<Relationships xmlns="http://schemas.openxmlformats.org/package/2006/relationships">
  <Relationship Id="rId1" Type="http://schemas.openxmlformats.org/officeDocument/2006/relationships/vmlDrawing" Target="../drawings/vmlDrawing1.vml"/>
  <Relationship Id="rId2" Type="http://schemas.openxmlformats.org/officeDocument/2006/relationships/slideLayout" Target="../slideLayouts/slideLayout28.xml"/>
  <Relationship Id="rId3" Type="http://schemas.openxmlformats.org/officeDocument/2006/relationships/notesSlide" Target="../notesSlides/notesSlide6.xml"/>
  <Relationship Id="rId4" Type="http://schemas.openxmlformats.org/officeDocument/2006/relationships/oleObject" Target="../embeddings/oleObject1.bin"/>
  <Relationship Id="rId5" Type="http://schemas.openxmlformats.org/officeDocument/2006/relationships/oleObject" Target="../embeddings/Microsoft_Excel_97-2003_Worksheet1.xls"/>
  <Relationship Id="rId6" Type="http://schemas.openxmlformats.org/officeDocument/2006/relationships/image" Target="../media/image7.emf"/>
</Relationships>

</file>

<file path=ppt/slides/_rels/slide7.xml.rels><?xml version="1.0" encoding="UTF-8"?>

<Relationships xmlns="http://schemas.openxmlformats.org/package/2006/relationships">
  <Relationship Id="rId1" Type="http://schemas.openxmlformats.org/officeDocument/2006/relationships/vmlDrawing" Target="../drawings/vmlDrawing2.vml"/>
  <Relationship Id="rId2" Type="http://schemas.openxmlformats.org/officeDocument/2006/relationships/slideLayout" Target="../slideLayouts/slideLayout35.xml"/>
  <Relationship Id="rId3" Type="http://schemas.openxmlformats.org/officeDocument/2006/relationships/notesSlide" Target="../notesSlides/notesSlide7.xml"/>
  <Relationship Id="rId4" Type="http://schemas.openxmlformats.org/officeDocument/2006/relationships/oleObject" Target="../embeddings/oleObject2.bin"/>
  <Relationship Id="rId5" Type="http://schemas.openxmlformats.org/officeDocument/2006/relationships/oleObject" Target="../embeddings/Microsoft_Excel_97-2003_Worksheet2.xls"/>
  <Relationship Id="rId6" Type="http://schemas.openxmlformats.org/officeDocument/2006/relationships/image" Target="../media/image8.png"/>
  <Relationship Id="rId7" Type="http://schemas.openxmlformats.org/officeDocument/2006/relationships/image" Target="../media/image9.png"/>
</Relationships>

</file>

<file path=ppt/slides/_rels/slide8.xml.rels><?xml version="1.0" encoding="UTF-8"?>

<Relationships xmlns="http://schemas.openxmlformats.org/package/2006/relationships">
  <Relationship Id="rId1" Type="http://schemas.openxmlformats.org/officeDocument/2006/relationships/vmlDrawing" Target="../drawings/vmlDrawing3.vml"/>
  <Relationship Id="rId2" Type="http://schemas.openxmlformats.org/officeDocument/2006/relationships/slideLayout" Target="../slideLayouts/slideLayout28.xml"/>
  <Relationship Id="rId3" Type="http://schemas.openxmlformats.org/officeDocument/2006/relationships/notesSlide" Target="../notesSlides/notesSlide8.xml"/>
  <Relationship Id="rId4" Type="http://schemas.openxmlformats.org/officeDocument/2006/relationships/oleObject" Target="../embeddings/oleObject3.bin"/>
  <Relationship Id="rId5" Type="http://schemas.openxmlformats.org/officeDocument/2006/relationships/oleObject" Target="../embeddings/Microsoft_Excel_97-2003_Worksheet3.xls"/>
  <Relationship Id="rId6" Type="http://schemas.openxmlformats.org/officeDocument/2006/relationships/image" Target="../media/image10.emf"/>
</Relationships>

</file>

<file path=ppt/slides/_rels/slide9.xml.rels><?xml version="1.0" encoding="UTF-8"?>

<Relationships xmlns="http://schemas.openxmlformats.org/package/2006/relationships">
  <Relationship Id="rId1" Type="http://schemas.openxmlformats.org/officeDocument/2006/relationships/vmlDrawing" Target="../drawings/vmlDrawing4.vml"/>
  <Relationship Id="rId2" Type="http://schemas.openxmlformats.org/officeDocument/2006/relationships/slideLayout" Target="../slideLayouts/slideLayout28.xml"/>
  <Relationship Id="rId3" Type="http://schemas.openxmlformats.org/officeDocument/2006/relationships/notesSlide" Target="../notesSlides/notesSlide9.xml"/>
  <Relationship Id="rId4" Type="http://schemas.openxmlformats.org/officeDocument/2006/relationships/oleObject" Target="../embeddings/oleObject4.bin"/>
  <Relationship Id="rId5" Type="http://schemas.openxmlformats.org/officeDocument/2006/relationships/oleObject" Target="../embeddings/Microsoft_Excel_97-2003_Worksheet4.xls"/>
  <Relationship Id="rId6" Type="http://schemas.openxmlformats.org/officeDocument/2006/relationships/image" Target="../media/image11.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744538" y="2614613"/>
            <a:ext cx="8739187" cy="1415762"/>
          </a:xfrm>
          <a:prstGeom prst="rect">
            <a:avLst/>
          </a:prstGeom>
          <a:noFill/>
          <a:ln w="9525">
            <a:noFill/>
            <a:miter lim="800000"/>
            <a:headEnd/>
            <a:tailEnd/>
          </a:ln>
        </p:spPr>
        <p:txBody>
          <a:bodyPr lIns="91429" tIns="45715" rIns="91429" bIns="45715">
            <a:spAutoFit/>
          </a:bodyPr>
          <a:lstStyle/>
          <a:p>
            <a:pPr>
              <a:spcBef>
                <a:spcPts val="1200"/>
              </a:spcBef>
              <a:defRPr/>
            </a:pPr>
            <a:r>
              <a:rPr lang="en-US" sz="4000" dirty="0">
                <a:solidFill>
                  <a:srgbClr val="333399"/>
                </a:solidFill>
                <a:latin typeface="+mn-lt"/>
                <a:ea typeface="+mn-ea"/>
              </a:rPr>
              <a:t>Health Safety </a:t>
            </a:r>
            <a:r>
              <a:rPr lang="en-US" sz="4000" dirty="0" smtClean="0">
                <a:solidFill>
                  <a:srgbClr val="333399"/>
                </a:solidFill>
                <a:latin typeface="+mn-lt"/>
                <a:ea typeface="+mn-ea"/>
              </a:rPr>
              <a:t>Net Annual Report</a:t>
            </a:r>
            <a:endParaRPr lang="en-US" sz="4000" dirty="0">
              <a:solidFill>
                <a:srgbClr val="333399"/>
              </a:solidFill>
              <a:latin typeface="+mn-lt"/>
              <a:ea typeface="+mn-ea"/>
            </a:endParaRPr>
          </a:p>
          <a:p>
            <a:pPr>
              <a:spcBef>
                <a:spcPts val="1200"/>
              </a:spcBef>
              <a:defRPr/>
            </a:pPr>
            <a:endParaRPr lang="en-US" sz="3600" dirty="0">
              <a:solidFill>
                <a:srgbClr val="333399"/>
              </a:solidFill>
              <a:latin typeface="+mn-lt"/>
              <a:ea typeface="+mn-ea"/>
            </a:endParaRPr>
          </a:p>
        </p:txBody>
      </p:sp>
      <p:sp>
        <p:nvSpPr>
          <p:cNvPr id="26627" name="Text Box 5"/>
          <p:cNvSpPr txBox="1">
            <a:spLocks noChangeArrowheads="1"/>
          </p:cNvSpPr>
          <p:nvPr/>
        </p:nvSpPr>
        <p:spPr bwMode="auto">
          <a:xfrm>
            <a:off x="569913" y="6270625"/>
            <a:ext cx="32416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1017588" eaLnBrk="0" hangingPunct="0">
              <a:defRPr sz="2500" b="1">
                <a:solidFill>
                  <a:srgbClr val="DDDDDD"/>
                </a:solidFill>
                <a:latin typeface="Arial" charset="0"/>
                <a:ea typeface="ＭＳ Ｐゴシック" pitchFamily="34" charset="-128"/>
              </a:defRPr>
            </a:lvl1pPr>
            <a:lvl2pPr marL="742950" indent="-285750" defTabSz="1017588" eaLnBrk="0" hangingPunct="0">
              <a:defRPr sz="2500" b="1">
                <a:solidFill>
                  <a:srgbClr val="DDDDDD"/>
                </a:solidFill>
                <a:latin typeface="Arial" charset="0"/>
                <a:ea typeface="ＭＳ Ｐゴシック" pitchFamily="34" charset="-128"/>
              </a:defRPr>
            </a:lvl2pPr>
            <a:lvl3pPr marL="1143000" indent="-228600" defTabSz="1017588" eaLnBrk="0" hangingPunct="0">
              <a:defRPr sz="2500" b="1">
                <a:solidFill>
                  <a:srgbClr val="DDDDDD"/>
                </a:solidFill>
                <a:latin typeface="Arial" charset="0"/>
                <a:ea typeface="ＭＳ Ｐゴシック" pitchFamily="34" charset="-128"/>
              </a:defRPr>
            </a:lvl3pPr>
            <a:lvl4pPr marL="1600200" indent="-228600" defTabSz="1017588" eaLnBrk="0" hangingPunct="0">
              <a:defRPr sz="2500" b="1">
                <a:solidFill>
                  <a:srgbClr val="DDDDDD"/>
                </a:solidFill>
                <a:latin typeface="Arial" charset="0"/>
                <a:ea typeface="ＭＳ Ｐゴシック" pitchFamily="34" charset="-128"/>
              </a:defRPr>
            </a:lvl4pPr>
            <a:lvl5pPr marL="2057400" indent="-228600" defTabSz="1017588" eaLnBrk="0" hangingPunct="0">
              <a:defRPr sz="2500" b="1">
                <a:solidFill>
                  <a:srgbClr val="DDDDDD"/>
                </a:solidFill>
                <a:latin typeface="Arial" charset="0"/>
                <a:ea typeface="ＭＳ Ｐゴシック" pitchFamily="34" charset="-128"/>
              </a:defRPr>
            </a:lvl5pPr>
            <a:lvl6pPr marL="2514600" indent="-228600" defTabSz="1017588" eaLnBrk="0" fontAlgn="base" hangingPunct="0">
              <a:spcBef>
                <a:spcPct val="0"/>
              </a:spcBef>
              <a:spcAft>
                <a:spcPct val="0"/>
              </a:spcAft>
              <a:defRPr sz="2500" b="1">
                <a:solidFill>
                  <a:srgbClr val="DDDDDD"/>
                </a:solidFill>
                <a:latin typeface="Arial" charset="0"/>
                <a:ea typeface="ＭＳ Ｐゴシック" pitchFamily="34" charset="-128"/>
              </a:defRPr>
            </a:lvl6pPr>
            <a:lvl7pPr marL="2971800" indent="-228600" defTabSz="1017588" eaLnBrk="0" fontAlgn="base" hangingPunct="0">
              <a:spcBef>
                <a:spcPct val="0"/>
              </a:spcBef>
              <a:spcAft>
                <a:spcPct val="0"/>
              </a:spcAft>
              <a:defRPr sz="2500" b="1">
                <a:solidFill>
                  <a:srgbClr val="DDDDDD"/>
                </a:solidFill>
                <a:latin typeface="Arial" charset="0"/>
                <a:ea typeface="ＭＳ Ｐゴシック" pitchFamily="34" charset="-128"/>
              </a:defRPr>
            </a:lvl7pPr>
            <a:lvl8pPr marL="3429000" indent="-228600" defTabSz="1017588" eaLnBrk="0" fontAlgn="base" hangingPunct="0">
              <a:spcBef>
                <a:spcPct val="0"/>
              </a:spcBef>
              <a:spcAft>
                <a:spcPct val="0"/>
              </a:spcAft>
              <a:defRPr sz="2500" b="1">
                <a:solidFill>
                  <a:srgbClr val="DDDDDD"/>
                </a:solidFill>
                <a:latin typeface="Arial" charset="0"/>
                <a:ea typeface="ＭＳ Ｐゴシック" pitchFamily="34" charset="-128"/>
              </a:defRPr>
            </a:lvl8pPr>
            <a:lvl9pPr marL="3886200" indent="-228600" defTabSz="1017588" eaLnBrk="0" fontAlgn="base" hangingPunct="0">
              <a:spcBef>
                <a:spcPct val="0"/>
              </a:spcBef>
              <a:spcAft>
                <a:spcPct val="0"/>
              </a:spcAft>
              <a:defRPr sz="2500" b="1">
                <a:solidFill>
                  <a:srgbClr val="DDDDDD"/>
                </a:solidFill>
                <a:latin typeface="Arial" charset="0"/>
                <a:ea typeface="ＭＳ Ｐゴシック" pitchFamily="34" charset="-128"/>
              </a:defRPr>
            </a:lvl9pPr>
          </a:lstStyle>
          <a:p>
            <a:pPr eaLnBrk="1" hangingPunct="1">
              <a:spcBef>
                <a:spcPct val="30000"/>
              </a:spcBef>
              <a:spcAft>
                <a:spcPct val="33000"/>
              </a:spcAft>
            </a:pPr>
            <a:r>
              <a:rPr lang="en-US" sz="1100" b="0" dirty="0" err="1">
                <a:solidFill>
                  <a:srgbClr val="808080"/>
                </a:solidFill>
              </a:rPr>
              <a:t>Deval</a:t>
            </a:r>
            <a:r>
              <a:rPr lang="en-US" sz="1100" b="0" dirty="0">
                <a:solidFill>
                  <a:srgbClr val="808080"/>
                </a:solidFill>
              </a:rPr>
              <a:t> Patrick, Governor</a:t>
            </a:r>
            <a:br>
              <a:rPr lang="en-US" sz="1100" b="0" dirty="0">
                <a:solidFill>
                  <a:srgbClr val="808080"/>
                </a:solidFill>
              </a:rPr>
            </a:br>
            <a:r>
              <a:rPr lang="en-US" sz="1100" b="0" dirty="0">
                <a:solidFill>
                  <a:srgbClr val="808080"/>
                </a:solidFill>
              </a:rPr>
              <a:t>Commonwealth of Massachusetts</a:t>
            </a:r>
          </a:p>
          <a:p>
            <a:pPr eaLnBrk="1" hangingPunct="1">
              <a:spcBef>
                <a:spcPct val="30000"/>
              </a:spcBef>
              <a:spcAft>
                <a:spcPct val="33000"/>
              </a:spcAft>
            </a:pPr>
            <a:r>
              <a:rPr lang="en-US" sz="1100" b="0" dirty="0">
                <a:solidFill>
                  <a:srgbClr val="808080"/>
                </a:solidFill>
              </a:rPr>
              <a:t>Timothy P. Murray</a:t>
            </a:r>
            <a:br>
              <a:rPr lang="en-US" sz="1100" b="0" dirty="0">
                <a:solidFill>
                  <a:srgbClr val="808080"/>
                </a:solidFill>
              </a:rPr>
            </a:br>
            <a:r>
              <a:rPr lang="en-US" sz="1100" b="0" dirty="0">
                <a:solidFill>
                  <a:srgbClr val="808080"/>
                </a:solidFill>
              </a:rPr>
              <a:t>Lieutenant Governor</a:t>
            </a:r>
          </a:p>
        </p:txBody>
      </p:sp>
      <p:sp>
        <p:nvSpPr>
          <p:cNvPr id="26628" name="Text Box 6"/>
          <p:cNvSpPr txBox="1">
            <a:spLocks noChangeArrowheads="1"/>
          </p:cNvSpPr>
          <p:nvPr/>
        </p:nvSpPr>
        <p:spPr bwMode="auto">
          <a:xfrm>
            <a:off x="3905250" y="6283325"/>
            <a:ext cx="32416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1017588" eaLnBrk="0" hangingPunct="0">
              <a:defRPr sz="2500" b="1">
                <a:solidFill>
                  <a:srgbClr val="DDDDDD"/>
                </a:solidFill>
                <a:latin typeface="Arial" charset="0"/>
                <a:ea typeface="ＭＳ Ｐゴシック" pitchFamily="34" charset="-128"/>
              </a:defRPr>
            </a:lvl1pPr>
            <a:lvl2pPr marL="742950" indent="-285750" defTabSz="1017588" eaLnBrk="0" hangingPunct="0">
              <a:defRPr sz="2500" b="1">
                <a:solidFill>
                  <a:srgbClr val="DDDDDD"/>
                </a:solidFill>
                <a:latin typeface="Arial" charset="0"/>
                <a:ea typeface="ＭＳ Ｐゴシック" pitchFamily="34" charset="-128"/>
              </a:defRPr>
            </a:lvl2pPr>
            <a:lvl3pPr marL="1143000" indent="-228600" defTabSz="1017588" eaLnBrk="0" hangingPunct="0">
              <a:defRPr sz="2500" b="1">
                <a:solidFill>
                  <a:srgbClr val="DDDDDD"/>
                </a:solidFill>
                <a:latin typeface="Arial" charset="0"/>
                <a:ea typeface="ＭＳ Ｐゴシック" pitchFamily="34" charset="-128"/>
              </a:defRPr>
            </a:lvl3pPr>
            <a:lvl4pPr marL="1600200" indent="-228600" defTabSz="1017588" eaLnBrk="0" hangingPunct="0">
              <a:defRPr sz="2500" b="1">
                <a:solidFill>
                  <a:srgbClr val="DDDDDD"/>
                </a:solidFill>
                <a:latin typeface="Arial" charset="0"/>
                <a:ea typeface="ＭＳ Ｐゴシック" pitchFamily="34" charset="-128"/>
              </a:defRPr>
            </a:lvl4pPr>
            <a:lvl5pPr marL="2057400" indent="-228600" defTabSz="1017588" eaLnBrk="0" hangingPunct="0">
              <a:defRPr sz="2500" b="1">
                <a:solidFill>
                  <a:srgbClr val="DDDDDD"/>
                </a:solidFill>
                <a:latin typeface="Arial" charset="0"/>
                <a:ea typeface="ＭＳ Ｐゴシック" pitchFamily="34" charset="-128"/>
              </a:defRPr>
            </a:lvl5pPr>
            <a:lvl6pPr marL="2514600" indent="-228600" defTabSz="1017588" eaLnBrk="0" fontAlgn="base" hangingPunct="0">
              <a:spcBef>
                <a:spcPct val="0"/>
              </a:spcBef>
              <a:spcAft>
                <a:spcPct val="0"/>
              </a:spcAft>
              <a:defRPr sz="2500" b="1">
                <a:solidFill>
                  <a:srgbClr val="DDDDDD"/>
                </a:solidFill>
                <a:latin typeface="Arial" charset="0"/>
                <a:ea typeface="ＭＳ Ｐゴシック" pitchFamily="34" charset="-128"/>
              </a:defRPr>
            </a:lvl6pPr>
            <a:lvl7pPr marL="2971800" indent="-228600" defTabSz="1017588" eaLnBrk="0" fontAlgn="base" hangingPunct="0">
              <a:spcBef>
                <a:spcPct val="0"/>
              </a:spcBef>
              <a:spcAft>
                <a:spcPct val="0"/>
              </a:spcAft>
              <a:defRPr sz="2500" b="1">
                <a:solidFill>
                  <a:srgbClr val="DDDDDD"/>
                </a:solidFill>
                <a:latin typeface="Arial" charset="0"/>
                <a:ea typeface="ＭＳ Ｐゴシック" pitchFamily="34" charset="-128"/>
              </a:defRPr>
            </a:lvl7pPr>
            <a:lvl8pPr marL="3429000" indent="-228600" defTabSz="1017588" eaLnBrk="0" fontAlgn="base" hangingPunct="0">
              <a:spcBef>
                <a:spcPct val="0"/>
              </a:spcBef>
              <a:spcAft>
                <a:spcPct val="0"/>
              </a:spcAft>
              <a:defRPr sz="2500" b="1">
                <a:solidFill>
                  <a:srgbClr val="DDDDDD"/>
                </a:solidFill>
                <a:latin typeface="Arial" charset="0"/>
                <a:ea typeface="ＭＳ Ｐゴシック" pitchFamily="34" charset="-128"/>
              </a:defRPr>
            </a:lvl8pPr>
            <a:lvl9pPr marL="3886200" indent="-228600" defTabSz="1017588" eaLnBrk="0" fontAlgn="base" hangingPunct="0">
              <a:spcBef>
                <a:spcPct val="0"/>
              </a:spcBef>
              <a:spcAft>
                <a:spcPct val="0"/>
              </a:spcAft>
              <a:defRPr sz="2500" b="1">
                <a:solidFill>
                  <a:srgbClr val="DDDDDD"/>
                </a:solidFill>
                <a:latin typeface="Arial" charset="0"/>
                <a:ea typeface="ＭＳ Ｐゴシック" pitchFamily="34" charset="-128"/>
              </a:defRPr>
            </a:lvl9pPr>
          </a:lstStyle>
          <a:p>
            <a:pPr algn="r" eaLnBrk="1" hangingPunct="1">
              <a:spcBef>
                <a:spcPct val="30000"/>
              </a:spcBef>
              <a:spcAft>
                <a:spcPct val="33000"/>
              </a:spcAft>
            </a:pPr>
            <a:r>
              <a:rPr lang="en-US" sz="1100" b="0" dirty="0">
                <a:solidFill>
                  <a:srgbClr val="808080"/>
                </a:solidFill>
              </a:rPr>
              <a:t>Dr</a:t>
            </a:r>
            <a:r>
              <a:rPr lang="en-US" sz="1100" b="0" dirty="0" smtClean="0">
                <a:solidFill>
                  <a:srgbClr val="808080"/>
                </a:solidFill>
              </a:rPr>
              <a:t>. </a:t>
            </a:r>
            <a:r>
              <a:rPr lang="en-US" sz="1100" b="0" dirty="0" err="1" smtClean="0">
                <a:solidFill>
                  <a:srgbClr val="808080"/>
                </a:solidFill>
              </a:rPr>
              <a:t>JudyAnn</a:t>
            </a:r>
            <a:r>
              <a:rPr lang="en-US" sz="1100" b="0" dirty="0" smtClean="0">
                <a:solidFill>
                  <a:srgbClr val="808080"/>
                </a:solidFill>
              </a:rPr>
              <a:t> </a:t>
            </a:r>
            <a:r>
              <a:rPr lang="en-US" sz="1100" b="0" dirty="0" err="1">
                <a:solidFill>
                  <a:srgbClr val="808080"/>
                </a:solidFill>
              </a:rPr>
              <a:t>Bigby</a:t>
            </a:r>
            <a:r>
              <a:rPr lang="en-US" sz="1100" b="0" dirty="0">
                <a:solidFill>
                  <a:srgbClr val="808080"/>
                </a:solidFill>
              </a:rPr>
              <a:t>, Secretary</a:t>
            </a:r>
            <a:br>
              <a:rPr lang="en-US" sz="1100" b="0" dirty="0">
                <a:solidFill>
                  <a:srgbClr val="808080"/>
                </a:solidFill>
              </a:rPr>
            </a:br>
            <a:r>
              <a:rPr lang="en-US" sz="1100" b="0" dirty="0">
                <a:solidFill>
                  <a:srgbClr val="808080"/>
                </a:solidFill>
              </a:rPr>
              <a:t>Executive Office of Health and Human Services</a:t>
            </a:r>
          </a:p>
          <a:p>
            <a:pPr algn="r" eaLnBrk="1" hangingPunct="1">
              <a:spcBef>
                <a:spcPct val="30000"/>
              </a:spcBef>
              <a:spcAft>
                <a:spcPct val="33000"/>
              </a:spcAft>
            </a:pPr>
            <a:r>
              <a:rPr lang="en-US" sz="1100" b="0" dirty="0" smtClean="0">
                <a:solidFill>
                  <a:srgbClr val="808080"/>
                </a:solidFill>
              </a:rPr>
              <a:t>Julian </a:t>
            </a:r>
            <a:r>
              <a:rPr lang="en-US" sz="1100" b="0" dirty="0">
                <a:solidFill>
                  <a:srgbClr val="808080"/>
                </a:solidFill>
              </a:rPr>
              <a:t>Harris, Director</a:t>
            </a:r>
            <a:br>
              <a:rPr lang="en-US" sz="1100" b="0" dirty="0">
                <a:solidFill>
                  <a:srgbClr val="808080"/>
                </a:solidFill>
              </a:rPr>
            </a:br>
            <a:r>
              <a:rPr lang="en-US" sz="1100" b="0" dirty="0">
                <a:solidFill>
                  <a:srgbClr val="808080"/>
                </a:solidFill>
              </a:rPr>
              <a:t>Office of Medicaid</a:t>
            </a:r>
          </a:p>
        </p:txBody>
      </p:sp>
      <p:sp>
        <p:nvSpPr>
          <p:cNvPr id="26629" name="Subtitle 4"/>
          <p:cNvSpPr>
            <a:spLocks noGrp="1"/>
          </p:cNvSpPr>
          <p:nvPr>
            <p:ph type="subTitle" idx="1"/>
          </p:nvPr>
        </p:nvSpPr>
        <p:spPr>
          <a:xfrm>
            <a:off x="736600" y="4257675"/>
            <a:ext cx="7040563" cy="1985963"/>
          </a:xfrm>
        </p:spPr>
        <p:txBody>
          <a:bodyPr/>
          <a:lstStyle/>
          <a:p>
            <a:pPr eaLnBrk="1" hangingPunct="1"/>
            <a:r>
              <a:rPr lang="en-US" dirty="0" smtClean="0">
                <a:ea typeface="ＭＳ Ｐゴシック" pitchFamily="34" charset="-128"/>
              </a:rPr>
              <a:t>January,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0"/>
          </p:nvPr>
        </p:nvSpPr>
        <p:spPr>
          <a:noFill/>
        </p:spPr>
        <p:txBody>
          <a:bodyPr/>
          <a:lstStyle/>
          <a:p>
            <a:fld id="{D44E61A9-65FB-4615-AB3F-C235D2EB2171}" type="slidenum">
              <a:rPr lang="en-US" smtClean="0"/>
              <a:pPr/>
              <a:t>9</a:t>
            </a:fld>
            <a:endParaRPr lang="en-US" dirty="0" smtClean="0"/>
          </a:p>
        </p:txBody>
      </p:sp>
      <p:graphicFrame>
        <p:nvGraphicFramePr>
          <p:cNvPr id="12291" name="Object 70"/>
          <p:cNvGraphicFramePr>
            <a:graphicFrameLocks noChangeAspect="1"/>
          </p:cNvGraphicFramePr>
          <p:nvPr>
            <p:extLst>
              <p:ext uri="{D42A27DB-BD31-4B8C-83A1-F6EECF244321}">
                <p14:modId xmlns:p14="http://schemas.microsoft.com/office/powerpoint/2010/main" val="3494947638"/>
              </p:ext>
            </p:extLst>
          </p:nvPr>
        </p:nvGraphicFramePr>
        <p:xfrm>
          <a:off x="258763" y="1544638"/>
          <a:ext cx="6080125" cy="5073650"/>
        </p:xfrm>
        <a:graphic>
          <a:graphicData uri="http://schemas.openxmlformats.org/presentationml/2006/ole">
            <mc:AlternateContent xmlns:mc="http://schemas.openxmlformats.org/markup-compatibility/2006">
              <mc:Choice xmlns:v="urn:schemas-microsoft-com:vml" Requires="v">
                <p:oleObj spid="_x0000_s236624" name="Worksheet" r:id="rId5" imgW="6076911" imgH="5076810" progId="Excel.Sheet.8">
                  <p:embed/>
                </p:oleObj>
              </mc:Choice>
              <mc:Fallback>
                <p:oleObj name="Worksheet" r:id="rId5" imgW="6076911" imgH="5076810" progId="Excel.Sheet.8">
                  <p:embed/>
                  <p:pic>
                    <p:nvPicPr>
                      <p:cNvPr id="0" name=""/>
                      <p:cNvPicPr>
                        <a:picLocks noChangeAspect="1" noChangeArrowheads="1"/>
                      </p:cNvPicPr>
                      <p:nvPr/>
                    </p:nvPicPr>
                    <p:blipFill>
                      <a:blip r:embed="rId6"/>
                      <a:srcRect/>
                      <a:stretch>
                        <a:fillRect/>
                      </a:stretch>
                    </p:blipFill>
                    <p:spPr bwMode="auto">
                      <a:xfrm>
                        <a:off x="258763" y="1544638"/>
                        <a:ext cx="6080125" cy="507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12293"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Hospital volume increased by 2% in Health Safety Net fiscal year 2012 (HSN12) compared to the prior fiscal year.</a:t>
            </a:r>
          </a:p>
          <a:p>
            <a:pPr marL="0" indent="0">
              <a:spcAft>
                <a:spcPct val="30000"/>
              </a:spcAft>
            </a:pPr>
            <a:r>
              <a:rPr lang="en-US" sz="1200" dirty="0" smtClean="0">
                <a:solidFill>
                  <a:srgbClr val="000000"/>
                </a:solidFill>
              </a:rPr>
              <a:t>During HSN12, total inpatient volume showed no change and total outpatient volume increased </a:t>
            </a:r>
            <a:r>
              <a:rPr lang="en-US" sz="1200" dirty="0">
                <a:solidFill>
                  <a:srgbClr val="000000"/>
                </a:solidFill>
              </a:rPr>
              <a:t>2</a:t>
            </a:r>
            <a:r>
              <a:rPr lang="en-US" sz="1200" dirty="0" smtClean="0">
                <a:solidFill>
                  <a:srgbClr val="000000"/>
                </a:solidFill>
              </a:rPr>
              <a:t>% compared to the prior fiscal year.</a:t>
            </a:r>
          </a:p>
        </p:txBody>
      </p:sp>
      <p:sp>
        <p:nvSpPr>
          <p:cNvPr id="12294"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dirty="0">
                <a:solidFill>
                  <a:srgbClr val="000000"/>
                </a:solidFill>
              </a:rPr>
              <a:t>HSN Hospital Service Volume Trends</a:t>
            </a:r>
          </a:p>
          <a:p>
            <a:pPr defTabSz="1019175"/>
            <a:endParaRPr lang="en-US" sz="2200" dirty="0">
              <a:solidFill>
                <a:srgbClr val="FF0000"/>
              </a:solidFill>
            </a:endParaRPr>
          </a:p>
        </p:txBody>
      </p:sp>
      <p:sp>
        <p:nvSpPr>
          <p:cNvPr id="12295" name="Text Box 3"/>
          <p:cNvSpPr txBox="1">
            <a:spLocks noChangeArrowheads="1"/>
          </p:cNvSpPr>
          <p:nvPr/>
        </p:nvSpPr>
        <p:spPr bwMode="auto">
          <a:xfrm>
            <a:off x="2112963" y="2941637"/>
            <a:ext cx="723900" cy="244475"/>
          </a:xfrm>
          <a:prstGeom prst="rect">
            <a:avLst/>
          </a:prstGeom>
          <a:noFill/>
          <a:ln w="9525">
            <a:noFill/>
            <a:miter lim="800000"/>
            <a:headEnd/>
            <a:tailEnd/>
          </a:ln>
        </p:spPr>
        <p:txBody>
          <a:bodyPr>
            <a:spAutoFit/>
          </a:bodyPr>
          <a:lstStyle/>
          <a:p>
            <a:pPr algn="ctr" defTabSz="1019175">
              <a:spcBef>
                <a:spcPct val="50000"/>
              </a:spcBef>
            </a:pPr>
            <a:r>
              <a:rPr lang="en-US" sz="1000" dirty="0" smtClean="0">
                <a:solidFill>
                  <a:srgbClr val="080808"/>
                </a:solidFill>
              </a:rPr>
              <a:t>+3%</a:t>
            </a:r>
            <a:endParaRPr lang="en-US" sz="1000" dirty="0">
              <a:solidFill>
                <a:srgbClr val="080808"/>
              </a:solidFill>
            </a:endParaRPr>
          </a:p>
        </p:txBody>
      </p:sp>
      <p:sp>
        <p:nvSpPr>
          <p:cNvPr id="12296" name="Text Box 4"/>
          <p:cNvSpPr txBox="1">
            <a:spLocks noChangeArrowheads="1"/>
          </p:cNvSpPr>
          <p:nvPr/>
        </p:nvSpPr>
        <p:spPr bwMode="auto">
          <a:xfrm>
            <a:off x="3808411" y="2941637"/>
            <a:ext cx="1047750" cy="246221"/>
          </a:xfrm>
          <a:prstGeom prst="rect">
            <a:avLst/>
          </a:prstGeom>
          <a:noFill/>
          <a:ln w="9525">
            <a:noFill/>
            <a:miter lim="800000"/>
            <a:headEnd/>
            <a:tailEnd/>
          </a:ln>
        </p:spPr>
        <p:txBody>
          <a:bodyPr>
            <a:spAutoFit/>
          </a:bodyPr>
          <a:lstStyle/>
          <a:p>
            <a:pPr algn="ctr" defTabSz="1019175">
              <a:spcBef>
                <a:spcPct val="50000"/>
              </a:spcBef>
            </a:pPr>
            <a:r>
              <a:rPr lang="en-US" sz="1000" dirty="0" smtClean="0">
                <a:solidFill>
                  <a:srgbClr val="080808"/>
                </a:solidFill>
              </a:rPr>
              <a:t>+2%</a:t>
            </a:r>
            <a:endParaRPr lang="en-US" sz="1000" b="0" dirty="0">
              <a:solidFill>
                <a:srgbClr val="080808"/>
              </a:solidFill>
            </a:endParaRPr>
          </a:p>
        </p:txBody>
      </p:sp>
      <p:sp>
        <p:nvSpPr>
          <p:cNvPr id="12297" name="Line 11"/>
          <p:cNvSpPr>
            <a:spLocks noChangeShapeType="1"/>
          </p:cNvSpPr>
          <p:nvPr/>
        </p:nvSpPr>
        <p:spPr bwMode="auto">
          <a:xfrm flipV="1">
            <a:off x="1973264" y="2663462"/>
            <a:ext cx="1038294" cy="136405"/>
          </a:xfrm>
          <a:prstGeom prst="line">
            <a:avLst/>
          </a:prstGeom>
          <a:noFill/>
          <a:ln w="9525">
            <a:solidFill>
              <a:schemeClr val="tx1"/>
            </a:solidFill>
            <a:round/>
            <a:headEnd/>
            <a:tailEnd type="triangle" w="med" len="med"/>
          </a:ln>
        </p:spPr>
        <p:txBody>
          <a:bodyPr wrap="square">
            <a:spAutoFit/>
          </a:bodyPr>
          <a:lstStyle/>
          <a:p>
            <a:endParaRPr lang="en-US"/>
          </a:p>
        </p:txBody>
      </p:sp>
      <p:sp>
        <p:nvSpPr>
          <p:cNvPr id="12298" name="Line 12"/>
          <p:cNvSpPr>
            <a:spLocks noChangeShapeType="1"/>
          </p:cNvSpPr>
          <p:nvPr/>
        </p:nvSpPr>
        <p:spPr bwMode="auto">
          <a:xfrm flipV="1">
            <a:off x="3732972" y="2613991"/>
            <a:ext cx="1103311" cy="118821"/>
          </a:xfrm>
          <a:prstGeom prst="line">
            <a:avLst/>
          </a:prstGeom>
          <a:noFill/>
          <a:ln w="9525">
            <a:solidFill>
              <a:schemeClr val="tx1"/>
            </a:solidFill>
            <a:round/>
            <a:headEnd/>
            <a:tailEnd type="triangle" w="med" len="med"/>
          </a:ln>
        </p:spPr>
        <p:txBody>
          <a:bodyPr wrap="square">
            <a:spAutoFit/>
          </a:bodyPr>
          <a:lstStyle/>
          <a:p>
            <a:endParaRPr lang="en-US"/>
          </a:p>
        </p:txBody>
      </p:sp>
      <p:sp>
        <p:nvSpPr>
          <p:cNvPr id="12299" name="Text Box 14"/>
          <p:cNvSpPr txBox="1">
            <a:spLocks noChangeArrowheads="1"/>
          </p:cNvSpPr>
          <p:nvPr/>
        </p:nvSpPr>
        <p:spPr bwMode="auto">
          <a:xfrm>
            <a:off x="682625" y="6534706"/>
            <a:ext cx="8910638" cy="369332"/>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Notes:</a:t>
            </a:r>
            <a:r>
              <a:rPr lang="en-US" sz="600" b="0" dirty="0">
                <a:solidFill>
                  <a:schemeClr val="tx1"/>
                </a:solidFill>
              </a:rPr>
              <a:t> The Health Safety Net fiscal year runs from October 1 through September 30 of the following year. Hospital volume is the sum of inpatient discharges and outpatient visits for which payments were made to hospital providers in the months shown. </a:t>
            </a:r>
            <a:r>
              <a:rPr lang="en-US" sz="600" b="0" dirty="0" smtClean="0">
                <a:solidFill>
                  <a:schemeClr val="tx1"/>
                </a:solidFill>
              </a:rPr>
              <a:t>HSN10 </a:t>
            </a:r>
            <a:r>
              <a:rPr lang="en-US" sz="600" b="0" dirty="0">
                <a:solidFill>
                  <a:schemeClr val="tx1"/>
                </a:solidFill>
              </a:rPr>
              <a:t>and </a:t>
            </a:r>
            <a:r>
              <a:rPr lang="en-US" sz="600" b="0" dirty="0" smtClean="0">
                <a:solidFill>
                  <a:schemeClr val="tx1"/>
                </a:solidFill>
              </a:rPr>
              <a:t>HSN11 </a:t>
            </a:r>
            <a:r>
              <a:rPr lang="en-US" sz="600" b="0" dirty="0">
                <a:solidFill>
                  <a:schemeClr val="tx1"/>
                </a:solidFill>
              </a:rPr>
              <a:t>volume reflects updated hospital claims activity and may differ from data previously published. </a:t>
            </a:r>
            <a:r>
              <a:rPr lang="en-US" sz="600" b="0" dirty="0" smtClean="0">
                <a:solidFill>
                  <a:schemeClr val="tx1"/>
                </a:solidFill>
              </a:rPr>
              <a:t>Due to the transition of HSN claims processing to MMIS, providers were unable to submit claims during the last quarter of HSN12. Therefore, volume in payment months July through September 2012 is estimated based on year-to-date HSN12 claims experience.. Numbers are rounded to the nearest thousand and may not sum due to rounding; percent changes are calculated prior to rounding. </a:t>
            </a:r>
            <a:endParaRPr lang="en-US" sz="600" b="0" dirty="0">
              <a:solidFill>
                <a:schemeClr val="tx1"/>
              </a:solidFill>
            </a:endParaRPr>
          </a:p>
          <a:p>
            <a:pPr defTabSz="1019175"/>
            <a:r>
              <a:rPr lang="en-US" sz="600" dirty="0">
                <a:solidFill>
                  <a:schemeClr val="tx1"/>
                </a:solidFill>
              </a:rPr>
              <a:t>Source:</a:t>
            </a:r>
            <a:r>
              <a:rPr lang="en-US" sz="600" b="0" dirty="0">
                <a:solidFill>
                  <a:schemeClr val="tx1"/>
                </a:solidFill>
              </a:rPr>
              <a:t> </a:t>
            </a:r>
            <a:r>
              <a:rPr lang="en-US" sz="600" b="0" dirty="0" smtClean="0">
                <a:solidFill>
                  <a:schemeClr val="tx1"/>
                </a:solidFill>
              </a:rPr>
              <a:t> </a:t>
            </a:r>
            <a:r>
              <a:rPr lang="en-US" sz="600" b="0" dirty="0">
                <a:solidFill>
                  <a:schemeClr val="tx1"/>
                </a:solidFill>
              </a:rPr>
              <a:t>Health Safety Net Data Warehouse as of </a:t>
            </a:r>
            <a:r>
              <a:rPr lang="en-US" sz="600" b="0" dirty="0" smtClean="0">
                <a:solidFill>
                  <a:schemeClr val="tx1"/>
                </a:solidFill>
              </a:rPr>
              <a:t>10/19/12.</a:t>
            </a:r>
            <a:endParaRPr lang="en-US" sz="600" b="0" dirty="0">
              <a:solidFill>
                <a:schemeClr val="tx1"/>
              </a:solidFill>
            </a:endParaRPr>
          </a:p>
        </p:txBody>
      </p:sp>
      <p:grpSp>
        <p:nvGrpSpPr>
          <p:cNvPr id="12300" name="Group 11"/>
          <p:cNvGrpSpPr>
            <a:grpSpLocks/>
          </p:cNvGrpSpPr>
          <p:nvPr/>
        </p:nvGrpSpPr>
        <p:grpSpPr bwMode="auto">
          <a:xfrm>
            <a:off x="7272338" y="166688"/>
            <a:ext cx="2511425" cy="417512"/>
            <a:chOff x="4307" y="123"/>
            <a:chExt cx="1856" cy="263"/>
          </a:xfrm>
        </p:grpSpPr>
        <p:sp>
          <p:nvSpPr>
            <p:cNvPr id="12301"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12302" name="Text Box 13"/>
            <p:cNvSpPr txBox="1">
              <a:spLocks noChangeArrowheads="1"/>
            </p:cNvSpPr>
            <p:nvPr/>
          </p:nvSpPr>
          <p:spPr bwMode="auto">
            <a:xfrm>
              <a:off x="4349" y="131"/>
              <a:ext cx="1757"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Payments and Volume</a:t>
              </a:r>
            </a:p>
          </p:txBody>
        </p:sp>
      </p:grpSp>
    </p:spTree>
    <p:extLst>
      <p:ext uri="{BB962C8B-B14F-4D97-AF65-F5344CB8AC3E}">
        <p14:creationId xmlns:p14="http://schemas.microsoft.com/office/powerpoint/2010/main" val="1837218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0"/>
          </p:nvPr>
        </p:nvSpPr>
        <p:spPr>
          <a:noFill/>
        </p:spPr>
        <p:txBody>
          <a:bodyPr/>
          <a:lstStyle/>
          <a:p>
            <a:r>
              <a:rPr lang="en-US" dirty="0" smtClean="0"/>
              <a:t>10</a:t>
            </a:r>
          </a:p>
        </p:txBody>
      </p:sp>
      <p:sp>
        <p:nvSpPr>
          <p:cNvPr id="13315"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13316"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Community health center (CHC) payments increased by 15% in Health Safety Net fiscal year 2012 (HSN12) compared to the prior fiscal year.</a:t>
            </a:r>
            <a:endParaRPr lang="en-US" sz="1200" dirty="0">
              <a:solidFill>
                <a:srgbClr val="000000"/>
              </a:solidFill>
            </a:endParaRPr>
          </a:p>
          <a:p>
            <a:pPr marL="0" indent="0">
              <a:spcAft>
                <a:spcPct val="30000"/>
              </a:spcAft>
            </a:pPr>
            <a:r>
              <a:rPr lang="en-US" sz="1200" dirty="0">
                <a:solidFill>
                  <a:srgbClr val="000000"/>
                </a:solidFill>
              </a:rPr>
              <a:t>Due to a financial adjustment made during HSN12, October and November 2011 CHC payments were made using HSN11 funding. These payments account for $10.2 million of the $65 million HSN12 CHC payment reported to the left.</a:t>
            </a:r>
            <a:endParaRPr lang="en-US" sz="1200" dirty="0" smtClean="0">
              <a:solidFill>
                <a:srgbClr val="000000"/>
              </a:solidFill>
            </a:endParaRPr>
          </a:p>
        </p:txBody>
      </p:sp>
      <p:sp>
        <p:nvSpPr>
          <p:cNvPr id="13317"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a:solidFill>
                  <a:srgbClr val="000000"/>
                </a:solidFill>
              </a:rPr>
              <a:t>HSN Community Health Center Payment Trends</a:t>
            </a:r>
            <a:endParaRPr lang="en-US" sz="2200">
              <a:solidFill>
                <a:srgbClr val="FF0000"/>
              </a:solidFill>
            </a:endParaRPr>
          </a:p>
        </p:txBody>
      </p:sp>
      <p:graphicFrame>
        <p:nvGraphicFramePr>
          <p:cNvPr id="13318" name="Object 18"/>
          <p:cNvGraphicFramePr>
            <a:graphicFrameLocks noChangeAspect="1"/>
          </p:cNvGraphicFramePr>
          <p:nvPr>
            <p:extLst>
              <p:ext uri="{D42A27DB-BD31-4B8C-83A1-F6EECF244321}">
                <p14:modId xmlns:p14="http://schemas.microsoft.com/office/powerpoint/2010/main" val="807983032"/>
              </p:ext>
            </p:extLst>
          </p:nvPr>
        </p:nvGraphicFramePr>
        <p:xfrm>
          <a:off x="411163" y="1492250"/>
          <a:ext cx="5854700" cy="5383213"/>
        </p:xfrm>
        <a:graphic>
          <a:graphicData uri="http://schemas.openxmlformats.org/presentationml/2006/ole">
            <mc:AlternateContent xmlns:mc="http://schemas.openxmlformats.org/markup-compatibility/2006">
              <mc:Choice xmlns:v="urn:schemas-microsoft-com:vml" Requires="v">
                <p:oleObj spid="_x0000_s237649" name="Worksheet" r:id="rId5" imgW="5857833" imgH="5381640" progId="Excel.Sheet.8">
                  <p:embed/>
                </p:oleObj>
              </mc:Choice>
              <mc:Fallback>
                <p:oleObj name="Worksheet" r:id="rId5" imgW="5857833" imgH="5381640" progId="Excel.Sheet.8">
                  <p:embed/>
                  <p:pic>
                    <p:nvPicPr>
                      <p:cNvPr id="0" name=""/>
                      <p:cNvPicPr>
                        <a:picLocks noChangeAspect="1" noChangeArrowheads="1"/>
                      </p:cNvPicPr>
                      <p:nvPr/>
                    </p:nvPicPr>
                    <p:blipFill>
                      <a:blip r:embed="rId6"/>
                      <a:srcRect/>
                      <a:stretch>
                        <a:fillRect/>
                      </a:stretch>
                    </p:blipFill>
                    <p:spPr bwMode="auto">
                      <a:xfrm>
                        <a:off x="411163" y="1492250"/>
                        <a:ext cx="5854700" cy="538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Text Box 3"/>
          <p:cNvSpPr txBox="1">
            <a:spLocks noChangeArrowheads="1"/>
          </p:cNvSpPr>
          <p:nvPr/>
        </p:nvSpPr>
        <p:spPr bwMode="auto">
          <a:xfrm>
            <a:off x="2368550" y="3078163"/>
            <a:ext cx="723900" cy="244475"/>
          </a:xfrm>
          <a:prstGeom prst="rect">
            <a:avLst/>
          </a:prstGeom>
          <a:noFill/>
          <a:ln w="9525">
            <a:noFill/>
            <a:miter lim="800000"/>
            <a:headEnd/>
            <a:tailEnd/>
          </a:ln>
        </p:spPr>
        <p:txBody>
          <a:bodyPr>
            <a:spAutoFit/>
          </a:bodyPr>
          <a:lstStyle/>
          <a:p>
            <a:pPr algn="ctr" defTabSz="1019175">
              <a:spcBef>
                <a:spcPct val="50000"/>
              </a:spcBef>
            </a:pPr>
            <a:r>
              <a:rPr lang="en-US" sz="1000" dirty="0" smtClean="0">
                <a:solidFill>
                  <a:srgbClr val="080808"/>
                </a:solidFill>
              </a:rPr>
              <a:t>+20%</a:t>
            </a:r>
            <a:endParaRPr lang="en-US" sz="1000" dirty="0">
              <a:solidFill>
                <a:srgbClr val="080808"/>
              </a:solidFill>
            </a:endParaRPr>
          </a:p>
        </p:txBody>
      </p:sp>
      <p:sp>
        <p:nvSpPr>
          <p:cNvPr id="13320" name="Line 14"/>
          <p:cNvSpPr>
            <a:spLocks noChangeShapeType="1"/>
          </p:cNvSpPr>
          <p:nvPr/>
        </p:nvSpPr>
        <p:spPr bwMode="auto">
          <a:xfrm flipV="1">
            <a:off x="2125752" y="2717321"/>
            <a:ext cx="1057395" cy="530704"/>
          </a:xfrm>
          <a:prstGeom prst="line">
            <a:avLst/>
          </a:prstGeom>
          <a:noFill/>
          <a:ln w="9525">
            <a:solidFill>
              <a:schemeClr val="tx1"/>
            </a:solidFill>
            <a:round/>
            <a:headEnd/>
            <a:tailEnd type="triangle" w="med" len="med"/>
          </a:ln>
        </p:spPr>
        <p:txBody>
          <a:bodyPr wrap="square">
            <a:spAutoFit/>
          </a:bodyPr>
          <a:lstStyle/>
          <a:p>
            <a:endParaRPr lang="en-US"/>
          </a:p>
        </p:txBody>
      </p:sp>
      <p:sp>
        <p:nvSpPr>
          <p:cNvPr id="13321" name="Text Box 14"/>
          <p:cNvSpPr txBox="1">
            <a:spLocks noChangeArrowheads="1"/>
          </p:cNvSpPr>
          <p:nvPr/>
        </p:nvSpPr>
        <p:spPr bwMode="auto">
          <a:xfrm>
            <a:off x="682625" y="6627813"/>
            <a:ext cx="8910638" cy="276225"/>
          </a:xfrm>
          <a:prstGeom prst="rect">
            <a:avLst/>
          </a:prstGeom>
          <a:noFill/>
          <a:ln w="9525">
            <a:noFill/>
            <a:miter lim="800000"/>
            <a:headEnd/>
            <a:tailEnd/>
          </a:ln>
        </p:spPr>
        <p:txBody>
          <a:bodyPr lIns="0" tIns="0" rIns="0" bIns="0" anchor="b">
            <a:spAutoFit/>
          </a:bodyPr>
          <a:lstStyle/>
          <a:p>
            <a:pPr defTabSz="1019175"/>
            <a:r>
              <a:rPr lang="en-US" sz="600" dirty="0">
                <a:solidFill>
                  <a:srgbClr val="000000"/>
                </a:solidFill>
              </a:rPr>
              <a:t>Notes:</a:t>
            </a:r>
            <a:r>
              <a:rPr lang="en-US" sz="600" b="0" dirty="0">
                <a:solidFill>
                  <a:srgbClr val="000000"/>
                </a:solidFill>
              </a:rPr>
              <a:t> The Health Safety Net fiscal year runs from October 1 through September 30 of the following year. Community health center payments are reported in the month in which payment was made. </a:t>
            </a:r>
            <a:r>
              <a:rPr lang="en-US" sz="600" b="0" dirty="0" smtClean="0">
                <a:solidFill>
                  <a:schemeClr val="tx1"/>
                </a:solidFill>
              </a:rPr>
              <a:t> Due to the transition of HSN claims processing to MMIS, providers received interim payments based on historical claims data from July through September 2012.</a:t>
            </a:r>
            <a:r>
              <a:rPr lang="en-US" sz="600" b="0" dirty="0" smtClean="0">
                <a:solidFill>
                  <a:srgbClr val="000000"/>
                </a:solidFill>
              </a:rPr>
              <a:t>  Numbers </a:t>
            </a:r>
            <a:r>
              <a:rPr lang="en-US" sz="600" b="0" dirty="0">
                <a:solidFill>
                  <a:srgbClr val="000000"/>
                </a:solidFill>
              </a:rPr>
              <a:t>are rounded to the nearest million and may not sum due to rounding; percent changes are calculated prior to rounding</a:t>
            </a:r>
            <a:r>
              <a:rPr lang="en-US" sz="600" b="0" dirty="0" smtClean="0">
                <a:solidFill>
                  <a:srgbClr val="000000"/>
                </a:solidFill>
              </a:rPr>
              <a:t>.   </a:t>
            </a:r>
            <a:endParaRPr lang="en-US" sz="600" b="0" dirty="0">
              <a:solidFill>
                <a:srgbClr val="000000"/>
              </a:solidFill>
            </a:endParaRPr>
          </a:p>
          <a:p>
            <a:pPr defTabSz="1019175"/>
            <a:r>
              <a:rPr lang="en-US" sz="600" dirty="0">
                <a:solidFill>
                  <a:srgbClr val="000000"/>
                </a:solidFill>
              </a:rPr>
              <a:t>Source:</a:t>
            </a:r>
            <a:r>
              <a:rPr lang="en-US" sz="600" b="0" dirty="0">
                <a:solidFill>
                  <a:srgbClr val="000000"/>
                </a:solidFill>
              </a:rPr>
              <a:t> </a:t>
            </a:r>
            <a:r>
              <a:rPr lang="en-US" sz="600" b="0" dirty="0" smtClean="0">
                <a:solidFill>
                  <a:srgbClr val="000000"/>
                </a:solidFill>
              </a:rPr>
              <a:t> </a:t>
            </a:r>
            <a:r>
              <a:rPr lang="en-US" sz="600" b="0" dirty="0">
                <a:solidFill>
                  <a:srgbClr val="000000"/>
                </a:solidFill>
              </a:rPr>
              <a:t>Health Safety Net Data Warehouse as of </a:t>
            </a:r>
            <a:r>
              <a:rPr lang="en-US" sz="600" b="0" dirty="0" smtClean="0">
                <a:solidFill>
                  <a:srgbClr val="000000"/>
                </a:solidFill>
              </a:rPr>
              <a:t>11/02/12.</a:t>
            </a:r>
            <a:endParaRPr lang="en-US" sz="600" b="0" dirty="0">
              <a:solidFill>
                <a:srgbClr val="000000"/>
              </a:solidFill>
            </a:endParaRPr>
          </a:p>
        </p:txBody>
      </p:sp>
      <p:grpSp>
        <p:nvGrpSpPr>
          <p:cNvPr id="13322" name="Group 11"/>
          <p:cNvGrpSpPr>
            <a:grpSpLocks/>
          </p:cNvGrpSpPr>
          <p:nvPr/>
        </p:nvGrpSpPr>
        <p:grpSpPr bwMode="auto">
          <a:xfrm>
            <a:off x="7272338" y="166688"/>
            <a:ext cx="2511425" cy="417512"/>
            <a:chOff x="4307" y="123"/>
            <a:chExt cx="1856" cy="263"/>
          </a:xfrm>
        </p:grpSpPr>
        <p:sp>
          <p:nvSpPr>
            <p:cNvPr id="13323"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13324" name="Text Box 13"/>
            <p:cNvSpPr txBox="1">
              <a:spLocks noChangeArrowheads="1"/>
            </p:cNvSpPr>
            <p:nvPr/>
          </p:nvSpPr>
          <p:spPr bwMode="auto">
            <a:xfrm>
              <a:off x="4349" y="131"/>
              <a:ext cx="1757"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Payments and Volume</a:t>
              </a:r>
            </a:p>
          </p:txBody>
        </p:sp>
      </p:grpSp>
      <p:sp>
        <p:nvSpPr>
          <p:cNvPr id="13" name="Line 14"/>
          <p:cNvSpPr>
            <a:spLocks noChangeShapeType="1"/>
          </p:cNvSpPr>
          <p:nvPr/>
        </p:nvSpPr>
        <p:spPr bwMode="auto">
          <a:xfrm flipV="1">
            <a:off x="3899918" y="2186617"/>
            <a:ext cx="1057395" cy="530704"/>
          </a:xfrm>
          <a:prstGeom prst="line">
            <a:avLst/>
          </a:prstGeom>
          <a:noFill/>
          <a:ln w="9525">
            <a:solidFill>
              <a:schemeClr val="tx1"/>
            </a:solidFill>
            <a:round/>
            <a:headEnd/>
            <a:tailEnd type="triangle" w="med" len="med"/>
          </a:ln>
        </p:spPr>
        <p:txBody>
          <a:bodyPr wrap="square">
            <a:spAutoFit/>
          </a:bodyPr>
          <a:lstStyle/>
          <a:p>
            <a:endParaRPr lang="en-US"/>
          </a:p>
        </p:txBody>
      </p:sp>
      <p:sp>
        <p:nvSpPr>
          <p:cNvPr id="14" name="Text Box 3"/>
          <p:cNvSpPr txBox="1">
            <a:spLocks noChangeArrowheads="1"/>
          </p:cNvSpPr>
          <p:nvPr/>
        </p:nvSpPr>
        <p:spPr bwMode="auto">
          <a:xfrm>
            <a:off x="4159969" y="2577830"/>
            <a:ext cx="723900" cy="244475"/>
          </a:xfrm>
          <a:prstGeom prst="rect">
            <a:avLst/>
          </a:prstGeom>
          <a:noFill/>
          <a:ln w="9525">
            <a:noFill/>
            <a:miter lim="800000"/>
            <a:headEnd/>
            <a:tailEnd/>
          </a:ln>
        </p:spPr>
        <p:txBody>
          <a:bodyPr>
            <a:spAutoFit/>
          </a:bodyPr>
          <a:lstStyle/>
          <a:p>
            <a:pPr algn="ctr" defTabSz="1019175">
              <a:spcBef>
                <a:spcPct val="50000"/>
              </a:spcBef>
            </a:pPr>
            <a:r>
              <a:rPr lang="en-US" sz="1000" dirty="0">
                <a:solidFill>
                  <a:srgbClr val="080808"/>
                </a:solidFill>
              </a:rPr>
              <a:t>+</a:t>
            </a:r>
            <a:r>
              <a:rPr lang="en-US" sz="1000" dirty="0" smtClean="0">
                <a:solidFill>
                  <a:srgbClr val="080808"/>
                </a:solidFill>
              </a:rPr>
              <a:t>15%</a:t>
            </a:r>
            <a:endParaRPr lang="en-US" sz="1000" dirty="0">
              <a:solidFill>
                <a:srgbClr val="080808"/>
              </a:solidFill>
            </a:endParaRPr>
          </a:p>
        </p:txBody>
      </p:sp>
    </p:spTree>
    <p:extLst>
      <p:ext uri="{BB962C8B-B14F-4D97-AF65-F5344CB8AC3E}">
        <p14:creationId xmlns:p14="http://schemas.microsoft.com/office/powerpoint/2010/main" val="82272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0"/>
          </p:nvPr>
        </p:nvSpPr>
        <p:spPr>
          <a:noFill/>
        </p:spPr>
        <p:txBody>
          <a:bodyPr/>
          <a:lstStyle/>
          <a:p>
            <a:fld id="{CF3CFD8C-C8A3-47E6-A074-309BB9364920}" type="slidenum">
              <a:rPr lang="en-US" smtClean="0"/>
              <a:pPr/>
              <a:t>11</a:t>
            </a:fld>
            <a:endParaRPr lang="en-US" smtClean="0"/>
          </a:p>
        </p:txBody>
      </p:sp>
      <p:sp>
        <p:nvSpPr>
          <p:cNvPr id="14339"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14340"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Community health center (CHC) volume increased 17% in Health Safety Net fiscal year 2012 (HSN12) compared to the prior fiscal year.</a:t>
            </a:r>
          </a:p>
        </p:txBody>
      </p:sp>
      <p:sp>
        <p:nvSpPr>
          <p:cNvPr id="14341"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a:solidFill>
                  <a:srgbClr val="000000"/>
                </a:solidFill>
              </a:rPr>
              <a:t>HSN Community Health Center Volume Trends</a:t>
            </a:r>
            <a:endParaRPr lang="en-US" sz="2200">
              <a:solidFill>
                <a:srgbClr val="FF0000"/>
              </a:solidFill>
            </a:endParaRPr>
          </a:p>
        </p:txBody>
      </p:sp>
      <p:graphicFrame>
        <p:nvGraphicFramePr>
          <p:cNvPr id="14342" name="Object 18"/>
          <p:cNvGraphicFramePr>
            <a:graphicFrameLocks noChangeAspect="1"/>
          </p:cNvGraphicFramePr>
          <p:nvPr>
            <p:extLst>
              <p:ext uri="{D42A27DB-BD31-4B8C-83A1-F6EECF244321}">
                <p14:modId xmlns:p14="http://schemas.microsoft.com/office/powerpoint/2010/main" val="570722666"/>
              </p:ext>
            </p:extLst>
          </p:nvPr>
        </p:nvGraphicFramePr>
        <p:xfrm>
          <a:off x="442913" y="1295400"/>
          <a:ext cx="6108700" cy="5100638"/>
        </p:xfrm>
        <a:graphic>
          <a:graphicData uri="http://schemas.openxmlformats.org/presentationml/2006/ole">
            <mc:AlternateContent xmlns:mc="http://schemas.openxmlformats.org/markup-compatibility/2006">
              <mc:Choice xmlns:v="urn:schemas-microsoft-com:vml" Requires="v">
                <p:oleObj spid="_x0000_s238671" name="Worksheet" r:id="rId5" imgW="6105334" imgH="5095923" progId="Excel.Sheet.8">
                  <p:embed/>
                </p:oleObj>
              </mc:Choice>
              <mc:Fallback>
                <p:oleObj name="Worksheet" r:id="rId5" imgW="6105334" imgH="5095923" progId="Excel.Sheet.8">
                  <p:embed/>
                  <p:pic>
                    <p:nvPicPr>
                      <p:cNvPr id="0" name=""/>
                      <p:cNvPicPr>
                        <a:picLocks noChangeAspect="1" noChangeArrowheads="1"/>
                      </p:cNvPicPr>
                      <p:nvPr/>
                    </p:nvPicPr>
                    <p:blipFill>
                      <a:blip r:embed="rId6"/>
                      <a:srcRect/>
                      <a:stretch>
                        <a:fillRect/>
                      </a:stretch>
                    </p:blipFill>
                    <p:spPr bwMode="auto">
                      <a:xfrm>
                        <a:off x="442913" y="1295400"/>
                        <a:ext cx="6108700" cy="510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Text Box 3"/>
          <p:cNvSpPr txBox="1">
            <a:spLocks noChangeArrowheads="1"/>
          </p:cNvSpPr>
          <p:nvPr/>
        </p:nvSpPr>
        <p:spPr bwMode="auto">
          <a:xfrm>
            <a:off x="2451496" y="3160713"/>
            <a:ext cx="723900" cy="244475"/>
          </a:xfrm>
          <a:prstGeom prst="rect">
            <a:avLst/>
          </a:prstGeom>
          <a:noFill/>
          <a:ln w="9525">
            <a:noFill/>
            <a:miter lim="800000"/>
            <a:headEnd/>
            <a:tailEnd/>
          </a:ln>
        </p:spPr>
        <p:txBody>
          <a:bodyPr>
            <a:spAutoFit/>
          </a:bodyPr>
          <a:lstStyle/>
          <a:p>
            <a:pPr algn="ctr" defTabSz="1019175">
              <a:spcBef>
                <a:spcPct val="50000"/>
              </a:spcBef>
            </a:pPr>
            <a:r>
              <a:rPr lang="en-US" sz="1000" dirty="0" smtClean="0">
                <a:solidFill>
                  <a:srgbClr val="080808"/>
                </a:solidFill>
              </a:rPr>
              <a:t>+20%</a:t>
            </a:r>
            <a:endParaRPr lang="en-US" sz="1000" dirty="0">
              <a:solidFill>
                <a:srgbClr val="080808"/>
              </a:solidFill>
            </a:endParaRPr>
          </a:p>
        </p:txBody>
      </p:sp>
      <p:sp>
        <p:nvSpPr>
          <p:cNvPr id="14344" name="Text Box 4"/>
          <p:cNvSpPr txBox="1">
            <a:spLocks noChangeArrowheads="1"/>
          </p:cNvSpPr>
          <p:nvPr/>
        </p:nvSpPr>
        <p:spPr bwMode="auto">
          <a:xfrm>
            <a:off x="4191396" y="2692402"/>
            <a:ext cx="923925" cy="244475"/>
          </a:xfrm>
          <a:prstGeom prst="rect">
            <a:avLst/>
          </a:prstGeom>
          <a:noFill/>
          <a:ln w="9525">
            <a:noFill/>
            <a:miter lim="800000"/>
            <a:headEnd/>
            <a:tailEnd/>
          </a:ln>
        </p:spPr>
        <p:txBody>
          <a:bodyPr>
            <a:spAutoFit/>
          </a:bodyPr>
          <a:lstStyle/>
          <a:p>
            <a:pPr algn="ctr" defTabSz="1019175">
              <a:spcBef>
                <a:spcPct val="50000"/>
              </a:spcBef>
            </a:pPr>
            <a:r>
              <a:rPr lang="en-US" sz="1000" dirty="0" smtClean="0">
                <a:solidFill>
                  <a:srgbClr val="080808"/>
                </a:solidFill>
              </a:rPr>
              <a:t>+17%</a:t>
            </a:r>
            <a:endParaRPr lang="en-US" sz="1000" b="0" dirty="0">
              <a:solidFill>
                <a:srgbClr val="080808"/>
              </a:solidFill>
            </a:endParaRPr>
          </a:p>
        </p:txBody>
      </p:sp>
      <p:sp>
        <p:nvSpPr>
          <p:cNvPr id="14345" name="Line 11"/>
          <p:cNvSpPr>
            <a:spLocks noChangeShapeType="1"/>
          </p:cNvSpPr>
          <p:nvPr/>
        </p:nvSpPr>
        <p:spPr bwMode="auto">
          <a:xfrm flipV="1">
            <a:off x="2216943" y="2705099"/>
            <a:ext cx="1193007" cy="506413"/>
          </a:xfrm>
          <a:prstGeom prst="line">
            <a:avLst/>
          </a:prstGeom>
          <a:noFill/>
          <a:ln w="9525">
            <a:solidFill>
              <a:schemeClr val="tx1"/>
            </a:solidFill>
            <a:round/>
            <a:headEnd/>
            <a:tailEnd type="triangle" w="med" len="med"/>
          </a:ln>
        </p:spPr>
        <p:txBody>
          <a:bodyPr wrap="square">
            <a:spAutoFit/>
          </a:bodyPr>
          <a:lstStyle/>
          <a:p>
            <a:endParaRPr lang="en-US"/>
          </a:p>
        </p:txBody>
      </p:sp>
      <p:sp>
        <p:nvSpPr>
          <p:cNvPr id="14346" name="Line 12"/>
          <p:cNvSpPr>
            <a:spLocks noChangeShapeType="1"/>
          </p:cNvSpPr>
          <p:nvPr/>
        </p:nvSpPr>
        <p:spPr bwMode="auto">
          <a:xfrm flipV="1">
            <a:off x="4048918" y="2216150"/>
            <a:ext cx="1208882" cy="497682"/>
          </a:xfrm>
          <a:prstGeom prst="line">
            <a:avLst/>
          </a:prstGeom>
          <a:noFill/>
          <a:ln w="9525">
            <a:solidFill>
              <a:schemeClr val="tx1"/>
            </a:solidFill>
            <a:round/>
            <a:headEnd/>
            <a:tailEnd type="triangle" w="med" len="med"/>
          </a:ln>
        </p:spPr>
        <p:txBody>
          <a:bodyPr wrap="square">
            <a:spAutoFit/>
          </a:bodyPr>
          <a:lstStyle/>
          <a:p>
            <a:endParaRPr lang="en-US"/>
          </a:p>
        </p:txBody>
      </p:sp>
      <p:sp>
        <p:nvSpPr>
          <p:cNvPr id="14347" name="Text Box 14"/>
          <p:cNvSpPr txBox="1">
            <a:spLocks noChangeArrowheads="1"/>
          </p:cNvSpPr>
          <p:nvPr/>
        </p:nvSpPr>
        <p:spPr bwMode="auto">
          <a:xfrm>
            <a:off x="682625" y="6276757"/>
            <a:ext cx="8910638" cy="646331"/>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Notes:</a:t>
            </a:r>
            <a:r>
              <a:rPr lang="en-US" sz="600" b="0" dirty="0">
                <a:solidFill>
                  <a:schemeClr val="tx1"/>
                </a:solidFill>
              </a:rPr>
              <a:t> The Health Safety Net fiscal year runs from October 1 through September 30 of the following year. Community health center volume is the sum of visits for which payments were made to community health center providers in the months shown. Community health center volume excludes pharmacy claims. CHCs have been moving from a voucher-based to a claims-based adjudication and payment system since April 2009; this transition may result in shifts in volume that </a:t>
            </a:r>
            <a:r>
              <a:rPr lang="en-US" sz="600" b="0" dirty="0" smtClean="0">
                <a:solidFill>
                  <a:schemeClr val="tx1"/>
                </a:solidFill>
              </a:rPr>
              <a:t>are </a:t>
            </a:r>
            <a:r>
              <a:rPr lang="en-US" sz="600" b="0" dirty="0">
                <a:solidFill>
                  <a:schemeClr val="tx1"/>
                </a:solidFill>
              </a:rPr>
              <a:t>expected to stabilize once all CHCs have transitioned to the new system. </a:t>
            </a:r>
            <a:r>
              <a:rPr lang="en-US" sz="600" b="0" dirty="0" smtClean="0">
                <a:solidFill>
                  <a:schemeClr val="tx1"/>
                </a:solidFill>
              </a:rPr>
              <a:t>HSN10 and HSN11 </a:t>
            </a:r>
            <a:r>
              <a:rPr lang="en-US" sz="600" b="0" dirty="0">
                <a:solidFill>
                  <a:schemeClr val="tx1"/>
                </a:solidFill>
              </a:rPr>
              <a:t>volume reflect updated CHC claims activity and may differ from data previously published.</a:t>
            </a:r>
            <a:r>
              <a:rPr lang="en-US" sz="600" dirty="0">
                <a:solidFill>
                  <a:schemeClr val="tx1"/>
                </a:solidFill>
              </a:rPr>
              <a:t> </a:t>
            </a:r>
            <a:r>
              <a:rPr lang="en-US" sz="600" b="0" dirty="0" smtClean="0">
                <a:solidFill>
                  <a:schemeClr val="tx1"/>
                </a:solidFill>
              </a:rPr>
              <a:t>Due to the transition of HSN claims processing to MMIS, providers were unable to submit claims during the last quarter of HSN12. Therefore, volume in payment months July through September 2012 is estimated based on year-to-date HSN12 claims experience. Numbers are rounded to the nearest thousand and may not sum due to rounding; percent changes are calculated prior to rounding. </a:t>
            </a:r>
            <a:endParaRPr lang="en-US" sz="600" b="0" dirty="0">
              <a:solidFill>
                <a:srgbClr val="FF0000"/>
              </a:solidFill>
            </a:endParaRPr>
          </a:p>
          <a:p>
            <a:pPr defTabSz="1019175"/>
            <a:endParaRPr lang="en-US" sz="600" b="0" dirty="0">
              <a:solidFill>
                <a:schemeClr val="tx1"/>
              </a:solidFill>
            </a:endParaRPr>
          </a:p>
          <a:p>
            <a:pPr defTabSz="1019175"/>
            <a:r>
              <a:rPr lang="en-US" sz="600" dirty="0">
                <a:solidFill>
                  <a:schemeClr val="tx1"/>
                </a:solidFill>
              </a:rPr>
              <a:t>Source:</a:t>
            </a:r>
            <a:r>
              <a:rPr lang="en-US" sz="600" b="0" dirty="0">
                <a:solidFill>
                  <a:schemeClr val="tx1"/>
                </a:solidFill>
              </a:rPr>
              <a:t> </a:t>
            </a:r>
            <a:r>
              <a:rPr lang="en-US" sz="600" b="0" dirty="0" smtClean="0">
                <a:solidFill>
                  <a:schemeClr val="tx1"/>
                </a:solidFill>
              </a:rPr>
              <a:t> </a:t>
            </a:r>
            <a:r>
              <a:rPr lang="en-US" sz="600" b="0" dirty="0">
                <a:solidFill>
                  <a:schemeClr val="tx1"/>
                </a:solidFill>
              </a:rPr>
              <a:t>Health Safety Net Data Warehouse as of </a:t>
            </a:r>
            <a:r>
              <a:rPr lang="en-US" sz="600" b="0" dirty="0" smtClean="0">
                <a:solidFill>
                  <a:schemeClr val="tx1"/>
                </a:solidFill>
              </a:rPr>
              <a:t>10/19/12.</a:t>
            </a:r>
            <a:endParaRPr lang="en-US" sz="600" b="0" dirty="0">
              <a:solidFill>
                <a:schemeClr val="tx1"/>
              </a:solidFill>
            </a:endParaRPr>
          </a:p>
        </p:txBody>
      </p:sp>
      <p:grpSp>
        <p:nvGrpSpPr>
          <p:cNvPr id="14348" name="Group 11"/>
          <p:cNvGrpSpPr>
            <a:grpSpLocks/>
          </p:cNvGrpSpPr>
          <p:nvPr/>
        </p:nvGrpSpPr>
        <p:grpSpPr bwMode="auto">
          <a:xfrm>
            <a:off x="7272338" y="166688"/>
            <a:ext cx="2511425" cy="417512"/>
            <a:chOff x="4307" y="123"/>
            <a:chExt cx="1856" cy="263"/>
          </a:xfrm>
        </p:grpSpPr>
        <p:sp>
          <p:nvSpPr>
            <p:cNvPr id="14349"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14350" name="Text Box 13"/>
            <p:cNvSpPr txBox="1">
              <a:spLocks noChangeArrowheads="1"/>
            </p:cNvSpPr>
            <p:nvPr/>
          </p:nvSpPr>
          <p:spPr bwMode="auto">
            <a:xfrm>
              <a:off x="4349" y="131"/>
              <a:ext cx="1757"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Payments and Volume</a:t>
              </a:r>
            </a:p>
          </p:txBody>
        </p:sp>
      </p:grpSp>
    </p:spTree>
    <p:extLst>
      <p:ext uri="{BB962C8B-B14F-4D97-AF65-F5344CB8AC3E}">
        <p14:creationId xmlns:p14="http://schemas.microsoft.com/office/powerpoint/2010/main" val="4289360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0"/>
          </p:nvPr>
        </p:nvSpPr>
        <p:spPr>
          <a:noFill/>
        </p:spPr>
        <p:txBody>
          <a:bodyPr/>
          <a:lstStyle/>
          <a:p>
            <a:fld id="{EB3D41E7-438C-4D1F-88B6-06A39E964692}" type="slidenum">
              <a:rPr lang="en-US" smtClean="0"/>
              <a:pPr/>
              <a:t>12</a:t>
            </a:fld>
            <a:endParaRPr lang="en-US" smtClean="0"/>
          </a:p>
        </p:txBody>
      </p:sp>
      <p:sp>
        <p:nvSpPr>
          <p:cNvPr id="15363"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15364"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Medical expenses for an estimated 380,155 individuals were billed to the Health Safety Net (HSN) in Health Safety Net fiscal year 2012 (HSN12).</a:t>
            </a:r>
          </a:p>
          <a:p>
            <a:pPr marL="0" indent="0">
              <a:spcAft>
                <a:spcPct val="30000"/>
              </a:spcAft>
            </a:pPr>
            <a:r>
              <a:rPr lang="en-US" sz="1200" dirty="0" smtClean="0">
                <a:solidFill>
                  <a:srgbClr val="000000"/>
                </a:solidFill>
              </a:rPr>
              <a:t>The number of users increased by 17% in HSN12 compared to HSN11.</a:t>
            </a:r>
          </a:p>
        </p:txBody>
      </p:sp>
      <p:sp>
        <p:nvSpPr>
          <p:cNvPr id="15365"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a:solidFill>
                  <a:srgbClr val="000000"/>
                </a:solidFill>
              </a:rPr>
              <a:t>HSN Total User Trends</a:t>
            </a:r>
            <a:endParaRPr lang="en-US" sz="2200">
              <a:solidFill>
                <a:srgbClr val="FF0000"/>
              </a:solidFill>
            </a:endParaRPr>
          </a:p>
        </p:txBody>
      </p:sp>
      <p:graphicFrame>
        <p:nvGraphicFramePr>
          <p:cNvPr id="15366" name="Object 18"/>
          <p:cNvGraphicFramePr>
            <a:graphicFrameLocks noChangeAspect="1"/>
          </p:cNvGraphicFramePr>
          <p:nvPr>
            <p:extLst>
              <p:ext uri="{D42A27DB-BD31-4B8C-83A1-F6EECF244321}">
                <p14:modId xmlns:p14="http://schemas.microsoft.com/office/powerpoint/2010/main" val="3104283878"/>
              </p:ext>
            </p:extLst>
          </p:nvPr>
        </p:nvGraphicFramePr>
        <p:xfrm>
          <a:off x="409575" y="1495425"/>
          <a:ext cx="6083300" cy="5292725"/>
        </p:xfrm>
        <a:graphic>
          <a:graphicData uri="http://schemas.openxmlformats.org/presentationml/2006/ole">
            <mc:AlternateContent xmlns:mc="http://schemas.openxmlformats.org/markup-compatibility/2006">
              <mc:Choice xmlns:v="urn:schemas-microsoft-com:vml" Requires="v">
                <p:oleObj spid="_x0000_s239695" name="Worksheet" r:id="rId5" imgW="6086475" imgH="5296090" progId="Excel.Sheet.8">
                  <p:embed/>
                </p:oleObj>
              </mc:Choice>
              <mc:Fallback>
                <p:oleObj name="Worksheet" r:id="rId5" imgW="6086475" imgH="5296090" progId="Excel.Sheet.8">
                  <p:embed/>
                  <p:pic>
                    <p:nvPicPr>
                      <p:cNvPr id="0" name=""/>
                      <p:cNvPicPr>
                        <a:picLocks noChangeAspect="1" noChangeArrowheads="1"/>
                      </p:cNvPicPr>
                      <p:nvPr/>
                    </p:nvPicPr>
                    <p:blipFill>
                      <a:blip r:embed="rId6"/>
                      <a:srcRect/>
                      <a:stretch>
                        <a:fillRect/>
                      </a:stretch>
                    </p:blipFill>
                    <p:spPr bwMode="auto">
                      <a:xfrm>
                        <a:off x="409575" y="1495425"/>
                        <a:ext cx="6083300" cy="529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Text Box 3"/>
          <p:cNvSpPr txBox="1">
            <a:spLocks noChangeArrowheads="1"/>
          </p:cNvSpPr>
          <p:nvPr/>
        </p:nvSpPr>
        <p:spPr bwMode="auto">
          <a:xfrm>
            <a:off x="2379663" y="2951163"/>
            <a:ext cx="723900" cy="244475"/>
          </a:xfrm>
          <a:prstGeom prst="rect">
            <a:avLst/>
          </a:prstGeom>
          <a:noFill/>
          <a:ln w="9525">
            <a:noFill/>
            <a:miter lim="800000"/>
            <a:headEnd/>
            <a:tailEnd/>
          </a:ln>
        </p:spPr>
        <p:txBody>
          <a:bodyPr>
            <a:spAutoFit/>
          </a:bodyPr>
          <a:lstStyle/>
          <a:p>
            <a:pPr algn="ctr" defTabSz="1019175">
              <a:spcBef>
                <a:spcPct val="50000"/>
              </a:spcBef>
            </a:pPr>
            <a:r>
              <a:rPr lang="en-US" sz="1000" dirty="0" smtClean="0">
                <a:solidFill>
                  <a:srgbClr val="080808"/>
                </a:solidFill>
              </a:rPr>
              <a:t>+</a:t>
            </a:r>
            <a:r>
              <a:rPr lang="en-US" sz="1000" dirty="0">
                <a:solidFill>
                  <a:srgbClr val="080808"/>
                </a:solidFill>
              </a:rPr>
              <a:t>3</a:t>
            </a:r>
            <a:r>
              <a:rPr lang="en-US" sz="1000" dirty="0" smtClean="0">
                <a:solidFill>
                  <a:srgbClr val="080808"/>
                </a:solidFill>
              </a:rPr>
              <a:t>%</a:t>
            </a:r>
            <a:endParaRPr lang="en-US" sz="1000" dirty="0">
              <a:solidFill>
                <a:srgbClr val="080808"/>
              </a:solidFill>
            </a:endParaRPr>
          </a:p>
        </p:txBody>
      </p:sp>
      <p:sp>
        <p:nvSpPr>
          <p:cNvPr id="15368" name="Text Box 4"/>
          <p:cNvSpPr txBox="1">
            <a:spLocks noChangeArrowheads="1"/>
          </p:cNvSpPr>
          <p:nvPr/>
        </p:nvSpPr>
        <p:spPr bwMode="auto">
          <a:xfrm>
            <a:off x="4157663" y="2392363"/>
            <a:ext cx="923925" cy="244475"/>
          </a:xfrm>
          <a:prstGeom prst="rect">
            <a:avLst/>
          </a:prstGeom>
          <a:noFill/>
          <a:ln w="9525">
            <a:noFill/>
            <a:miter lim="800000"/>
            <a:headEnd/>
            <a:tailEnd/>
          </a:ln>
        </p:spPr>
        <p:txBody>
          <a:bodyPr>
            <a:spAutoFit/>
          </a:bodyPr>
          <a:lstStyle/>
          <a:p>
            <a:pPr algn="ctr" defTabSz="1019175">
              <a:spcBef>
                <a:spcPct val="50000"/>
              </a:spcBef>
            </a:pPr>
            <a:r>
              <a:rPr lang="en-US" sz="1000" dirty="0" smtClean="0">
                <a:solidFill>
                  <a:srgbClr val="080808"/>
                </a:solidFill>
              </a:rPr>
              <a:t>+17%</a:t>
            </a:r>
            <a:endParaRPr lang="en-US" sz="1000" b="0" dirty="0">
              <a:solidFill>
                <a:srgbClr val="080808"/>
              </a:solidFill>
            </a:endParaRPr>
          </a:p>
        </p:txBody>
      </p:sp>
      <p:sp>
        <p:nvSpPr>
          <p:cNvPr id="15369" name="Line 11"/>
          <p:cNvSpPr>
            <a:spLocks noChangeShapeType="1"/>
          </p:cNvSpPr>
          <p:nvPr/>
        </p:nvSpPr>
        <p:spPr bwMode="auto">
          <a:xfrm flipV="1">
            <a:off x="2188369" y="2646363"/>
            <a:ext cx="1100932" cy="94490"/>
          </a:xfrm>
          <a:prstGeom prst="line">
            <a:avLst/>
          </a:prstGeom>
          <a:noFill/>
          <a:ln w="9525">
            <a:solidFill>
              <a:schemeClr val="tx1"/>
            </a:solidFill>
            <a:round/>
            <a:headEnd/>
            <a:tailEnd type="triangle" w="med" len="med"/>
          </a:ln>
        </p:spPr>
        <p:txBody>
          <a:bodyPr wrap="square">
            <a:spAutoFit/>
          </a:bodyPr>
          <a:lstStyle/>
          <a:p>
            <a:endParaRPr lang="en-US"/>
          </a:p>
        </p:txBody>
      </p:sp>
      <p:sp>
        <p:nvSpPr>
          <p:cNvPr id="15370" name="Line 12"/>
          <p:cNvSpPr>
            <a:spLocks noChangeShapeType="1"/>
          </p:cNvSpPr>
          <p:nvPr/>
        </p:nvSpPr>
        <p:spPr bwMode="auto">
          <a:xfrm flipV="1">
            <a:off x="4060127" y="2115126"/>
            <a:ext cx="1077817" cy="536350"/>
          </a:xfrm>
          <a:prstGeom prst="line">
            <a:avLst/>
          </a:prstGeom>
          <a:noFill/>
          <a:ln w="9525">
            <a:solidFill>
              <a:schemeClr val="tx1"/>
            </a:solidFill>
            <a:round/>
            <a:headEnd/>
            <a:tailEnd type="triangle" w="med" len="med"/>
          </a:ln>
        </p:spPr>
        <p:txBody>
          <a:bodyPr wrap="square">
            <a:spAutoFit/>
          </a:bodyPr>
          <a:lstStyle/>
          <a:p>
            <a:endParaRPr lang="en-US"/>
          </a:p>
        </p:txBody>
      </p:sp>
      <p:sp>
        <p:nvSpPr>
          <p:cNvPr id="15371" name="Text Box 14"/>
          <p:cNvSpPr txBox="1">
            <a:spLocks noChangeArrowheads="1"/>
          </p:cNvSpPr>
          <p:nvPr/>
        </p:nvSpPr>
        <p:spPr bwMode="auto">
          <a:xfrm>
            <a:off x="682625" y="6442373"/>
            <a:ext cx="8910638" cy="461665"/>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Notes:</a:t>
            </a:r>
            <a:r>
              <a:rPr lang="en-US" sz="600" b="0" dirty="0">
                <a:solidFill>
                  <a:schemeClr val="tx1"/>
                </a:solidFill>
              </a:rPr>
              <a:t> The Health Safety Net fiscal year runs from October 1 through September 30 of the following year. Users who receive a service in more than one setting (hospital, community health center or emergency room bad debt) are counted only once. Users are reported on claims for which payments were made to hospital and community health center providers in the months shown. </a:t>
            </a:r>
            <a:r>
              <a:rPr lang="en-US" sz="600" b="0" dirty="0" smtClean="0">
                <a:solidFill>
                  <a:schemeClr val="tx1"/>
                </a:solidFill>
              </a:rPr>
              <a:t>Due to the transition of HSN claims processing to MMIS, providers were unable to submit claims during the last quarter of HSN12. Therefore, volume in payment months July through September 2012 is estimated based on historical claims experience. Total </a:t>
            </a:r>
            <a:r>
              <a:rPr lang="en-US" sz="600" b="0" dirty="0">
                <a:solidFill>
                  <a:schemeClr val="tx1"/>
                </a:solidFill>
              </a:rPr>
              <a:t>users in </a:t>
            </a:r>
            <a:r>
              <a:rPr lang="en-US" sz="600" b="0" dirty="0" smtClean="0">
                <a:solidFill>
                  <a:schemeClr val="tx1"/>
                </a:solidFill>
              </a:rPr>
              <a:t>HSN10 </a:t>
            </a:r>
            <a:r>
              <a:rPr lang="en-US" sz="600" b="0" dirty="0">
                <a:solidFill>
                  <a:schemeClr val="tx1"/>
                </a:solidFill>
              </a:rPr>
              <a:t>and </a:t>
            </a:r>
            <a:r>
              <a:rPr lang="en-US" sz="600" b="0" dirty="0" smtClean="0">
                <a:solidFill>
                  <a:schemeClr val="tx1"/>
                </a:solidFill>
              </a:rPr>
              <a:t>HSN11 reflect </a:t>
            </a:r>
            <a:r>
              <a:rPr lang="en-US" sz="600" b="0" dirty="0">
                <a:solidFill>
                  <a:schemeClr val="tx1"/>
                </a:solidFill>
              </a:rPr>
              <a:t>updated claims activity and may differ from data previously </a:t>
            </a:r>
            <a:r>
              <a:rPr lang="en-US" sz="600" b="0" dirty="0" smtClean="0">
                <a:solidFill>
                  <a:schemeClr val="tx1"/>
                </a:solidFill>
              </a:rPr>
              <a:t>reported. Numbers </a:t>
            </a:r>
            <a:r>
              <a:rPr lang="en-US" sz="600" b="0" dirty="0">
                <a:solidFill>
                  <a:schemeClr val="tx1"/>
                </a:solidFill>
              </a:rPr>
              <a:t>are rounded to the nearest thousand; percent changes are calculated prior to rounding. </a:t>
            </a:r>
          </a:p>
          <a:p>
            <a:pPr defTabSz="1019175"/>
            <a:r>
              <a:rPr lang="en-US" sz="600" dirty="0">
                <a:solidFill>
                  <a:schemeClr val="tx1"/>
                </a:solidFill>
              </a:rPr>
              <a:t>Source:</a:t>
            </a:r>
            <a:r>
              <a:rPr lang="en-US" sz="600" b="0" dirty="0">
                <a:solidFill>
                  <a:schemeClr val="tx1"/>
                </a:solidFill>
              </a:rPr>
              <a:t> </a:t>
            </a:r>
            <a:r>
              <a:rPr lang="en-US" sz="600" b="0" dirty="0" smtClean="0">
                <a:solidFill>
                  <a:schemeClr val="tx1"/>
                </a:solidFill>
              </a:rPr>
              <a:t> </a:t>
            </a:r>
            <a:r>
              <a:rPr lang="en-US" sz="600" b="0" dirty="0">
                <a:solidFill>
                  <a:schemeClr val="tx1"/>
                </a:solidFill>
              </a:rPr>
              <a:t>Health Safety Net Data Warehouse as of </a:t>
            </a:r>
            <a:r>
              <a:rPr lang="en-US" sz="600" b="0" dirty="0" smtClean="0">
                <a:solidFill>
                  <a:schemeClr val="tx1"/>
                </a:solidFill>
              </a:rPr>
              <a:t>11/08/12.</a:t>
            </a:r>
            <a:endParaRPr lang="en-US" sz="600" b="0" dirty="0">
              <a:solidFill>
                <a:schemeClr val="tx1"/>
              </a:solidFill>
            </a:endParaRPr>
          </a:p>
        </p:txBody>
      </p:sp>
      <p:grpSp>
        <p:nvGrpSpPr>
          <p:cNvPr id="15372" name="Group 11"/>
          <p:cNvGrpSpPr>
            <a:grpSpLocks/>
          </p:cNvGrpSpPr>
          <p:nvPr/>
        </p:nvGrpSpPr>
        <p:grpSpPr bwMode="auto">
          <a:xfrm>
            <a:off x="7272338" y="166688"/>
            <a:ext cx="2511425" cy="417512"/>
            <a:chOff x="4307" y="123"/>
            <a:chExt cx="1856" cy="263"/>
          </a:xfrm>
        </p:grpSpPr>
        <p:sp>
          <p:nvSpPr>
            <p:cNvPr id="15373"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15374" name="Text Box 13"/>
            <p:cNvSpPr txBox="1">
              <a:spLocks noChangeArrowheads="1"/>
            </p:cNvSpPr>
            <p:nvPr/>
          </p:nvSpPr>
          <p:spPr bwMode="auto">
            <a:xfrm>
              <a:off x="4349" y="131"/>
              <a:ext cx="1757"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Payments and Volume</a:t>
              </a:r>
            </a:p>
          </p:txBody>
        </p:sp>
      </p:grpSp>
    </p:spTree>
    <p:extLst>
      <p:ext uri="{BB962C8B-B14F-4D97-AF65-F5344CB8AC3E}">
        <p14:creationId xmlns:p14="http://schemas.microsoft.com/office/powerpoint/2010/main" val="3362752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0"/>
          </p:nvPr>
        </p:nvSpPr>
        <p:spPr>
          <a:noFill/>
        </p:spPr>
        <p:txBody>
          <a:bodyPr/>
          <a:lstStyle/>
          <a:p>
            <a:fld id="{8BEED811-6283-412D-B716-DD3266B1E2B9}" type="slidenum">
              <a:rPr lang="en-US" smtClean="0"/>
              <a:pPr/>
              <a:t>13</a:t>
            </a:fld>
            <a:endParaRPr lang="en-US" smtClean="0"/>
          </a:p>
        </p:txBody>
      </p:sp>
      <p:sp>
        <p:nvSpPr>
          <p:cNvPr id="16387" name="Rectangle 89"/>
          <p:cNvSpPr>
            <a:spLocks noChangeArrowheads="1"/>
          </p:cNvSpPr>
          <p:nvPr/>
        </p:nvSpPr>
        <p:spPr bwMode="auto">
          <a:xfrm>
            <a:off x="669925" y="455613"/>
            <a:ext cx="6186488" cy="1050925"/>
          </a:xfrm>
          <a:prstGeom prst="rect">
            <a:avLst/>
          </a:prstGeom>
          <a:noFill/>
          <a:ln w="9525">
            <a:noFill/>
            <a:miter lim="800000"/>
            <a:headEnd/>
            <a:tailEnd/>
          </a:ln>
        </p:spPr>
        <p:txBody>
          <a:bodyPr lIns="0" tIns="0" rIns="0" bIns="0"/>
          <a:lstStyle/>
          <a:p>
            <a:pPr defTabSz="1019175"/>
            <a:r>
              <a:rPr lang="en-US" sz="2200">
                <a:solidFill>
                  <a:srgbClr val="000000"/>
                </a:solidFill>
              </a:rPr>
              <a:t>Hospital Utilization and Payments</a:t>
            </a:r>
          </a:p>
          <a:p>
            <a:pPr defTabSz="1019175"/>
            <a:r>
              <a:rPr lang="en-US" sz="2200">
                <a:solidFill>
                  <a:srgbClr val="000000"/>
                </a:solidFill>
              </a:rPr>
              <a:t>by Service Type and Age</a:t>
            </a:r>
            <a:endParaRPr lang="en-US" sz="2200">
              <a:solidFill>
                <a:srgbClr val="FF0000"/>
              </a:solidFill>
            </a:endParaRPr>
          </a:p>
        </p:txBody>
      </p:sp>
      <p:sp>
        <p:nvSpPr>
          <p:cNvPr id="16388" name="AutoShape 2"/>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graphicFrame>
        <p:nvGraphicFramePr>
          <p:cNvPr id="90455" name="Group 343"/>
          <p:cNvGraphicFramePr>
            <a:graphicFrameLocks noGrp="1"/>
          </p:cNvGraphicFramePr>
          <p:nvPr>
            <p:ph sz="half" idx="4294967295"/>
          </p:nvPr>
        </p:nvGraphicFramePr>
        <p:xfrm>
          <a:off x="669925" y="1350963"/>
          <a:ext cx="6130925" cy="2522539"/>
        </p:xfrm>
        <a:graphic>
          <a:graphicData uri="http://schemas.openxmlformats.org/drawingml/2006/table">
            <a:tbl>
              <a:tblPr/>
              <a:tblGrid>
                <a:gridCol w="1660525"/>
                <a:gridCol w="1117600"/>
                <a:gridCol w="1117600"/>
                <a:gridCol w="1117600"/>
                <a:gridCol w="1117600"/>
              </a:tblGrid>
              <a:tr h="309563">
                <a:tc>
                  <a:txBody>
                    <a:bodyPr/>
                    <a:lstStyle/>
                    <a:p>
                      <a:pPr marL="0" marR="0" lvl="0" indent="0" algn="ctr" defTabSz="1019175" rtl="0" eaLnBrk="0" fontAlgn="ctr"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Arial" charset="0"/>
                      </a:endParaRPr>
                    </a:p>
                  </a:txBody>
                  <a:tcPr marR="0" anchor="ctr" horzOverflow="overflow">
                    <a:lnL>
                      <a:noFill/>
                    </a:lnL>
                    <a:lnR>
                      <a:noFill/>
                    </a:lnR>
                    <a:lnT>
                      <a:noFill/>
                    </a:lnT>
                    <a:lnB>
                      <a:noFill/>
                    </a:lnB>
                    <a:lnTlToBr>
                      <a:noFill/>
                    </a:lnTlToBr>
                    <a:lnBlToTr>
                      <a:noFill/>
                    </a:lnBlToTr>
                    <a:solidFill>
                      <a:srgbClr val="4F81BD"/>
                    </a:solidFill>
                  </a:tcPr>
                </a:tc>
                <a:tc gridSpan="2">
                  <a:txBody>
                    <a:bodyPr/>
                    <a:lstStyle/>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Inpatient</a:t>
                      </a:r>
                    </a:p>
                  </a:txBody>
                  <a:tcPr marR="0" anchor="ctr" horzOverflow="overflow">
                    <a:lnL>
                      <a:noFill/>
                    </a:lnL>
                    <a:lnR>
                      <a:noFill/>
                    </a:lnR>
                    <a:lnT>
                      <a:noFill/>
                    </a:lnT>
                    <a:lnB>
                      <a:noFill/>
                    </a:lnB>
                    <a:lnTlToBr>
                      <a:noFill/>
                    </a:lnTlToBr>
                    <a:lnBlToTr>
                      <a:noFill/>
                    </a:lnBlToTr>
                    <a:solidFill>
                      <a:srgbClr val="4F81BD"/>
                    </a:solidFill>
                  </a:tcPr>
                </a:tc>
                <a:tc hMerge="1">
                  <a:txBody>
                    <a:bodyPr/>
                    <a:lstStyle/>
                    <a:p>
                      <a:endParaRPr lang="en-US"/>
                    </a:p>
                  </a:txBody>
                  <a:tcPr/>
                </a:tc>
                <a:tc gridSpan="2">
                  <a:txBody>
                    <a:bodyPr/>
                    <a:lstStyle/>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Outpatient</a:t>
                      </a:r>
                    </a:p>
                  </a:txBody>
                  <a:tcPr marR="0" anchor="ctr" horzOverflow="overflow">
                    <a:lnL>
                      <a:noFill/>
                    </a:lnL>
                    <a:lnR>
                      <a:noFill/>
                    </a:lnR>
                    <a:lnT>
                      <a:noFill/>
                    </a:lnT>
                    <a:lnB>
                      <a:noFill/>
                    </a:lnB>
                    <a:lnTlToBr>
                      <a:noFill/>
                    </a:lnTlToBr>
                    <a:lnBlToTr>
                      <a:noFill/>
                    </a:lnBlToTr>
                    <a:solidFill>
                      <a:srgbClr val="4F81BD"/>
                    </a:solidFill>
                  </a:tcPr>
                </a:tc>
                <a:tc hMerge="1">
                  <a:txBody>
                    <a:bodyPr/>
                    <a:lstStyle/>
                    <a:p>
                      <a:endParaRPr lang="en-US"/>
                    </a:p>
                  </a:txBody>
                  <a:tcPr/>
                </a:tc>
              </a:tr>
              <a:tr h="476250">
                <a:tc>
                  <a:txBody>
                    <a:bodyPr/>
                    <a:lstStyle/>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cs typeface="Arial" charset="0"/>
                        </a:rPr>
                        <a:t>Age Groups for </a:t>
                      </a:r>
                    </a:p>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cs typeface="Arial" charset="0"/>
                        </a:rPr>
                        <a:t>HSN11</a:t>
                      </a:r>
                      <a:endParaRPr kumimoji="0" lang="en-US" sz="1200" b="0" i="0" u="none" strike="noStrike" cap="none" normalizeH="0" baseline="0" dirty="0" smtClean="0">
                        <a:ln>
                          <a:noFill/>
                        </a:ln>
                        <a:solidFill>
                          <a:srgbClr val="FFFFFF"/>
                        </a:solidFill>
                        <a:effectLst/>
                        <a:latin typeface="Arial" charset="0"/>
                      </a:endParaRPr>
                    </a:p>
                  </a:txBody>
                  <a:tcPr marR="0" anchor="ctr" horzOverflow="overflow">
                    <a:lnL>
                      <a:noFill/>
                    </a:lnL>
                    <a:lnR>
                      <a:noFill/>
                    </a:lnR>
                    <a:lnT>
                      <a:noFill/>
                    </a:lnT>
                    <a:lnB>
                      <a:noFill/>
                    </a:lnB>
                    <a:lnTlToBr>
                      <a:noFill/>
                    </a:lnTlToBr>
                    <a:lnBlToTr>
                      <a:noFill/>
                    </a:lnBlToTr>
                    <a:solidFill>
                      <a:srgbClr val="4F81BD"/>
                    </a:solidFill>
                  </a:tcPr>
                </a:tc>
                <a:tc>
                  <a:txBody>
                    <a:bodyPr/>
                    <a:lstStyle/>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 Inpatient</a:t>
                      </a:r>
                    </a:p>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 Discharges</a:t>
                      </a:r>
                    </a:p>
                  </a:txBody>
                  <a:tcPr marR="0" anchor="ctr" horzOverflow="overflow">
                    <a:lnL>
                      <a:noFill/>
                    </a:lnL>
                    <a:lnR>
                      <a:noFill/>
                    </a:lnR>
                    <a:lnT>
                      <a:noFill/>
                    </a:lnT>
                    <a:lnB>
                      <a:noFill/>
                    </a:lnB>
                    <a:lnTlToBr>
                      <a:noFill/>
                    </a:lnTlToBr>
                    <a:lnBlToTr>
                      <a:noFill/>
                    </a:lnBlToTr>
                    <a:solidFill>
                      <a:srgbClr val="4F81BD"/>
                    </a:solidFill>
                  </a:tcPr>
                </a:tc>
                <a:tc>
                  <a:txBody>
                    <a:bodyPr/>
                    <a:lstStyle/>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 Inpatient</a:t>
                      </a:r>
                    </a:p>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 Payments</a:t>
                      </a:r>
                    </a:p>
                  </a:txBody>
                  <a:tcPr marR="0" anchor="ctr" horzOverflow="overflow">
                    <a:lnL>
                      <a:noFill/>
                    </a:lnL>
                    <a:lnR>
                      <a:noFill/>
                    </a:lnR>
                    <a:lnT>
                      <a:noFill/>
                    </a:lnT>
                    <a:lnB>
                      <a:noFill/>
                    </a:lnB>
                    <a:lnTlToBr>
                      <a:noFill/>
                    </a:lnTlToBr>
                    <a:lnBlToTr>
                      <a:noFill/>
                    </a:lnBlToTr>
                    <a:solidFill>
                      <a:srgbClr val="4F81BD"/>
                    </a:solidFill>
                  </a:tcPr>
                </a:tc>
                <a:tc>
                  <a:txBody>
                    <a:bodyPr/>
                    <a:lstStyle/>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 Outpatient</a:t>
                      </a:r>
                    </a:p>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Visits</a:t>
                      </a:r>
                    </a:p>
                  </a:txBody>
                  <a:tcPr marR="0" anchor="ctr" horzOverflow="overflow">
                    <a:lnL>
                      <a:noFill/>
                    </a:lnL>
                    <a:lnR>
                      <a:noFill/>
                    </a:lnR>
                    <a:lnT>
                      <a:noFill/>
                    </a:lnT>
                    <a:lnB>
                      <a:noFill/>
                    </a:lnB>
                    <a:lnTlToBr>
                      <a:noFill/>
                    </a:lnTlToBr>
                    <a:lnBlToTr>
                      <a:noFill/>
                    </a:lnBlToTr>
                    <a:solidFill>
                      <a:srgbClr val="4F81BD"/>
                    </a:solidFill>
                  </a:tcPr>
                </a:tc>
                <a:tc>
                  <a:txBody>
                    <a:bodyPr/>
                    <a:lstStyle/>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Outpatient</a:t>
                      </a:r>
                    </a:p>
                    <a:p>
                      <a:pPr marL="0" marR="0" lvl="0" indent="0" algn="ctr"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Payments</a:t>
                      </a:r>
                    </a:p>
                  </a:txBody>
                  <a:tcPr marR="0" anchor="ctr" horzOverflow="overflow">
                    <a:lnL>
                      <a:noFill/>
                    </a:lnL>
                    <a:lnR>
                      <a:noFill/>
                    </a:lnR>
                    <a:lnT>
                      <a:noFill/>
                    </a:lnT>
                    <a:lnB>
                      <a:noFill/>
                    </a:lnB>
                    <a:lnTlToBr>
                      <a:noFill/>
                    </a:lnTlToBr>
                    <a:lnBlToTr>
                      <a:noFill/>
                    </a:lnBlToTr>
                    <a:solidFill>
                      <a:srgbClr val="4F81BD"/>
                    </a:solidFill>
                  </a:tcPr>
                </a:tc>
              </a:tr>
              <a:tr h="288925">
                <a:tc>
                  <a:txBody>
                    <a:bodyPr/>
                    <a:lstStyle/>
                    <a:p>
                      <a:pPr marL="0" marR="0" lvl="0" indent="0" algn="l" defTabSz="1019175"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Arial" charset="0"/>
                        </a:rPr>
                        <a:t>Ages 0 to 18</a:t>
                      </a:r>
                      <a:endParaRPr kumimoji="0" lang="en-US" sz="1200" b="0" i="0" u="none" strike="noStrike" cap="none" normalizeH="0" baseline="0" smtClean="0">
                        <a:ln>
                          <a:noFill/>
                        </a:ln>
                        <a:solidFill>
                          <a:srgbClr val="080808"/>
                        </a:solidFill>
                        <a:effectLst/>
                        <a:latin typeface="Arial" charset="0"/>
                      </a:endParaRPr>
                    </a:p>
                  </a:txBody>
                  <a:tcPr marR="0" anchor="ctr" horzOverflow="overflow">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1%</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1%</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3%</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3%</a:t>
                      </a:r>
                    </a:p>
                  </a:txBody>
                  <a:tcPr marL="9525" marR="9525" marT="9525" marB="0" anchor="ctr">
                    <a:lnL>
                      <a:noFill/>
                    </a:lnL>
                    <a:lnR>
                      <a:noFill/>
                    </a:lnR>
                    <a:lnT>
                      <a:noFill/>
                    </a:lnT>
                    <a:lnB>
                      <a:noFill/>
                    </a:lnB>
                    <a:lnTlToBr>
                      <a:noFill/>
                    </a:lnTlToBr>
                    <a:lnBlToTr>
                      <a:noFill/>
                    </a:lnBlToTr>
                    <a:noFill/>
                  </a:tcPr>
                </a:tc>
              </a:tr>
              <a:tr h="290513">
                <a:tc>
                  <a:txBody>
                    <a:bodyPr/>
                    <a:lstStyle/>
                    <a:p>
                      <a:pPr marL="0" marR="0" lvl="0" indent="0" algn="l" defTabSz="1019175"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Arial" charset="0"/>
                        </a:rPr>
                        <a:t>Ages 19 to 26</a:t>
                      </a:r>
                      <a:endParaRPr kumimoji="0" lang="en-US" sz="1200" b="0" i="0" u="none" strike="noStrike" cap="none" normalizeH="0" baseline="0" smtClean="0">
                        <a:ln>
                          <a:noFill/>
                        </a:ln>
                        <a:solidFill>
                          <a:srgbClr val="080808"/>
                        </a:solidFill>
                        <a:effectLst/>
                        <a:latin typeface="Arial" charset="0"/>
                      </a:endParaRPr>
                    </a:p>
                  </a:txBody>
                  <a:tcPr marR="0" anchor="ctr" horzOverflow="overflow">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11%</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13%</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15%</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17%</a:t>
                      </a:r>
                    </a:p>
                  </a:txBody>
                  <a:tcPr marL="9525" marR="9525" marT="9525" marB="0" anchor="ctr">
                    <a:lnL>
                      <a:noFill/>
                    </a:lnL>
                    <a:lnR>
                      <a:noFill/>
                    </a:lnR>
                    <a:lnT>
                      <a:noFill/>
                    </a:lnT>
                    <a:lnB>
                      <a:noFill/>
                    </a:lnB>
                    <a:lnTlToBr>
                      <a:noFill/>
                    </a:lnTlToBr>
                    <a:lnBlToTr>
                      <a:noFill/>
                    </a:lnBlToTr>
                    <a:noFill/>
                  </a:tcPr>
                </a:tc>
              </a:tr>
              <a:tr h="288925">
                <a:tc>
                  <a:txBody>
                    <a:bodyPr/>
                    <a:lstStyle/>
                    <a:p>
                      <a:pPr marL="0" marR="0" lvl="0" indent="0" algn="l" defTabSz="1019175"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Arial" charset="0"/>
                        </a:rPr>
                        <a:t>Ages 27 to 44</a:t>
                      </a:r>
                      <a:endParaRPr kumimoji="0" lang="en-US" sz="1200" b="0" i="0" u="none" strike="noStrike" cap="none" normalizeH="0" baseline="0" smtClean="0">
                        <a:ln>
                          <a:noFill/>
                        </a:ln>
                        <a:solidFill>
                          <a:srgbClr val="080808"/>
                        </a:solidFill>
                        <a:effectLst/>
                        <a:latin typeface="Arial" charset="0"/>
                      </a:endParaRPr>
                    </a:p>
                  </a:txBody>
                  <a:tcPr marR="0" anchor="ctr" horzOverflow="overflow">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26%</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33%</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36%</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39%</a:t>
                      </a:r>
                    </a:p>
                  </a:txBody>
                  <a:tcPr marL="9525" marR="9525" marT="9525" marB="0" anchor="ctr">
                    <a:lnL>
                      <a:noFill/>
                    </a:lnL>
                    <a:lnR>
                      <a:noFill/>
                    </a:lnR>
                    <a:lnT>
                      <a:noFill/>
                    </a:lnT>
                    <a:lnB>
                      <a:noFill/>
                    </a:lnB>
                    <a:lnTlToBr>
                      <a:noFill/>
                    </a:lnTlToBr>
                    <a:lnBlToTr>
                      <a:noFill/>
                    </a:lnBlToTr>
                    <a:noFill/>
                  </a:tcPr>
                </a:tc>
              </a:tr>
              <a:tr h="288925">
                <a:tc>
                  <a:txBody>
                    <a:bodyPr/>
                    <a:lstStyle/>
                    <a:p>
                      <a:pPr marL="0" marR="0" lvl="0" indent="0" algn="l" defTabSz="1019175"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rPr>
                        <a:t>Ages 45 to 64</a:t>
                      </a:r>
                    </a:p>
                  </a:txBody>
                  <a:tcPr marR="0" anchor="ctr" horzOverflow="overflow">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37%</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45%</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34%</a:t>
                      </a:r>
                    </a:p>
                  </a:txBody>
                  <a:tcPr marL="9525" marR="9525" marT="9525" marB="0" anchor="ctr">
                    <a:lnL>
                      <a:noFill/>
                    </a:lnL>
                    <a:lnR>
                      <a:noFill/>
                    </a:lnR>
                    <a:lnT>
                      <a:noFill/>
                    </a:lnT>
                    <a:lnB>
                      <a:noFill/>
                    </a:lnB>
                    <a:lnTlToBr>
                      <a:noFill/>
                    </a:lnTlToBr>
                    <a:lnBlToTr>
                      <a:noFill/>
                    </a:lnBlToTr>
                    <a:noFill/>
                  </a:tcPr>
                </a:tc>
                <a:tc>
                  <a:txBody>
                    <a:bodyPr/>
                    <a:lstStyle/>
                    <a:p>
                      <a:pPr algn="ctr" rtl="0" fontAlgn="ctr"/>
                      <a:r>
                        <a:rPr lang="en-US" sz="1200" b="0" i="0" u="none" strike="noStrike">
                          <a:solidFill>
                            <a:srgbClr val="080808"/>
                          </a:solidFill>
                          <a:effectLst/>
                          <a:latin typeface="Arial"/>
                        </a:rPr>
                        <a:t>34%</a:t>
                      </a:r>
                    </a:p>
                  </a:txBody>
                  <a:tcPr marL="9525" marR="9525" marT="9525" marB="0" anchor="ctr">
                    <a:lnL>
                      <a:noFill/>
                    </a:lnL>
                    <a:lnR>
                      <a:noFill/>
                    </a:lnR>
                    <a:lnT>
                      <a:noFill/>
                    </a:lnT>
                    <a:lnB>
                      <a:noFill/>
                    </a:lnB>
                    <a:lnTlToBr>
                      <a:noFill/>
                    </a:lnTlToBr>
                    <a:lnBlToTr>
                      <a:noFill/>
                    </a:lnBlToTr>
                    <a:noFill/>
                  </a:tcPr>
                </a:tc>
              </a:tr>
              <a:tr h="290513">
                <a:tc>
                  <a:txBody>
                    <a:bodyPr/>
                    <a:lstStyle/>
                    <a:p>
                      <a:pPr marL="0" marR="0" lvl="0" indent="0" algn="l" defTabSz="1019175" rtl="0" eaLnBrk="0" fontAlgn="ctr"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Arial" charset="0"/>
                        </a:rPr>
                        <a:t>Ages 65 and Older </a:t>
                      </a:r>
                      <a:endParaRPr kumimoji="0" lang="en-US" sz="1200" b="0" i="0" u="none" strike="noStrike" cap="none" normalizeH="0" baseline="0" smtClean="0">
                        <a:ln>
                          <a:noFill/>
                        </a:ln>
                        <a:solidFill>
                          <a:srgbClr val="080808"/>
                        </a:solidFill>
                        <a:effectLst/>
                        <a:latin typeface="Arial" charset="0"/>
                      </a:endParaRPr>
                    </a:p>
                  </a:txBody>
                  <a:tcPr marR="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200" b="0" i="0" u="none" strike="noStrike">
                          <a:solidFill>
                            <a:srgbClr val="080808"/>
                          </a:solidFill>
                          <a:effectLst/>
                          <a:latin typeface="Arial"/>
                        </a:rPr>
                        <a:t>25%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200" b="0" i="0" u="none" strike="noStrike">
                          <a:solidFill>
                            <a:srgbClr val="080808"/>
                          </a:solidFill>
                          <a:effectLst/>
                          <a:latin typeface="Arial"/>
                        </a:rPr>
                        <a:t>7%</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200" b="0" i="0" u="none" strike="noStrike">
                          <a:solidFill>
                            <a:srgbClr val="080808"/>
                          </a:solidFill>
                          <a:effectLst/>
                          <a:latin typeface="Arial"/>
                        </a:rPr>
                        <a:t>13%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200" b="0" i="0" u="none" strike="noStrike" dirty="0">
                          <a:solidFill>
                            <a:srgbClr val="080808"/>
                          </a:solidFill>
                          <a:effectLst/>
                          <a:latin typeface="Arial"/>
                        </a:rPr>
                        <a:t>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1019175" rtl="0" eaLnBrk="0" fontAlgn="ctr"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80808"/>
                          </a:solidFill>
                          <a:effectLst/>
                          <a:latin typeface="Arial" charset="0"/>
                        </a:rPr>
                        <a:t>All Ages</a:t>
                      </a:r>
                    </a:p>
                  </a:txBody>
                  <a:tcPr marR="0"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ctr"/>
                      <a:r>
                        <a:rPr lang="en-US" sz="1200" b="1" i="0" u="none" strike="noStrike">
                          <a:solidFill>
                            <a:srgbClr val="080808"/>
                          </a:solidFill>
                          <a:latin typeface="Arial"/>
                        </a:rPr>
                        <a:t>100%</a:t>
                      </a:r>
                    </a:p>
                  </a:txBody>
                  <a:tcPr marL="9525" marR="857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ctr"/>
                      <a:r>
                        <a:rPr lang="en-US" sz="1200" b="1" i="0" u="none" strike="noStrike">
                          <a:solidFill>
                            <a:srgbClr val="080808"/>
                          </a:solidFill>
                          <a:latin typeface="Arial"/>
                        </a:rPr>
                        <a:t>100%</a:t>
                      </a:r>
                    </a:p>
                  </a:txBody>
                  <a:tcPr marL="9525" marR="857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ctr"/>
                      <a:r>
                        <a:rPr lang="en-US" sz="1200" b="1" i="0" u="none" strike="noStrike">
                          <a:solidFill>
                            <a:srgbClr val="080808"/>
                          </a:solidFill>
                          <a:latin typeface="Arial"/>
                        </a:rPr>
                        <a:t>100%</a:t>
                      </a:r>
                    </a:p>
                  </a:txBody>
                  <a:tcPr marL="9525" marR="857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ctr"/>
                      <a:r>
                        <a:rPr lang="en-US" sz="1200" b="1" i="0" u="none" strike="noStrike" dirty="0">
                          <a:solidFill>
                            <a:srgbClr val="080808"/>
                          </a:solidFill>
                          <a:latin typeface="Arial"/>
                        </a:rPr>
                        <a:t>100%</a:t>
                      </a:r>
                    </a:p>
                  </a:txBody>
                  <a:tcPr marL="9525" marR="857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44077" name="Rectangle 86"/>
          <p:cNvSpPr>
            <a:spLocks noChangeArrowheads="1"/>
          </p:cNvSpPr>
          <p:nvPr/>
        </p:nvSpPr>
        <p:spPr bwMode="auto">
          <a:xfrm>
            <a:off x="7243763" y="1035050"/>
            <a:ext cx="2290762" cy="4806950"/>
          </a:xfrm>
          <a:prstGeom prst="rect">
            <a:avLst/>
          </a:prstGeom>
          <a:noFill/>
          <a:ln w="9525">
            <a:noFill/>
            <a:miter lim="800000"/>
            <a:headEnd/>
            <a:tailEnd/>
          </a:ln>
        </p:spPr>
        <p:txBody>
          <a:bodyPr lIns="101882" tIns="50941" rIns="101882" bIns="50941"/>
          <a:lstStyle/>
          <a:p>
            <a:pPr defTabSz="1019175" eaLnBrk="0" hangingPunct="0">
              <a:spcBef>
                <a:spcPct val="20000"/>
              </a:spcBef>
              <a:spcAft>
                <a:spcPct val="30000"/>
              </a:spcAft>
              <a:defRPr/>
            </a:pPr>
            <a:r>
              <a:rPr lang="en-US" sz="1200" b="0" dirty="0" smtClean="0">
                <a:solidFill>
                  <a:srgbClr val="000000"/>
                </a:solidFill>
              </a:rPr>
              <a:t>Seventy-eight </a:t>
            </a:r>
            <a:r>
              <a:rPr lang="en-US" sz="1200" b="0" dirty="0">
                <a:solidFill>
                  <a:srgbClr val="000000"/>
                </a:solidFill>
              </a:rPr>
              <a:t>percent of inpatient payments in </a:t>
            </a:r>
            <a:r>
              <a:rPr lang="en-US" sz="1200" b="0" kern="0" dirty="0">
                <a:solidFill>
                  <a:srgbClr val="000000"/>
                </a:solidFill>
              </a:rPr>
              <a:t>Health Safety Net fiscal year </a:t>
            </a:r>
            <a:r>
              <a:rPr lang="en-US" sz="1200" b="0" kern="0" dirty="0" smtClean="0">
                <a:solidFill>
                  <a:srgbClr val="000000"/>
                </a:solidFill>
              </a:rPr>
              <a:t>2012 </a:t>
            </a:r>
            <a:r>
              <a:rPr lang="en-US" sz="1200" b="0" kern="0" dirty="0">
                <a:solidFill>
                  <a:srgbClr val="000000"/>
                </a:solidFill>
              </a:rPr>
              <a:t>(</a:t>
            </a:r>
            <a:r>
              <a:rPr lang="en-US" sz="1200" b="0" kern="0" dirty="0" smtClean="0">
                <a:solidFill>
                  <a:srgbClr val="000000"/>
                </a:solidFill>
              </a:rPr>
              <a:t>HSN12) </a:t>
            </a:r>
            <a:r>
              <a:rPr lang="en-US" sz="1200" b="0" dirty="0">
                <a:solidFill>
                  <a:srgbClr val="000000"/>
                </a:solidFill>
              </a:rPr>
              <a:t>were for services provided to adults ages 27 to 64. </a:t>
            </a:r>
          </a:p>
          <a:p>
            <a:pPr defTabSz="1019175" eaLnBrk="0" hangingPunct="0">
              <a:spcBef>
                <a:spcPct val="20000"/>
              </a:spcBef>
              <a:spcAft>
                <a:spcPct val="30000"/>
              </a:spcAft>
              <a:defRPr/>
            </a:pPr>
            <a:r>
              <a:rPr lang="en-US" sz="1200" b="0" dirty="0">
                <a:solidFill>
                  <a:srgbClr val="000000"/>
                </a:solidFill>
              </a:rPr>
              <a:t>Inpatient volume for this same population accounted for </a:t>
            </a:r>
            <a:r>
              <a:rPr lang="en-US" sz="1200" b="0" dirty="0" smtClean="0">
                <a:solidFill>
                  <a:srgbClr val="000000"/>
                </a:solidFill>
              </a:rPr>
              <a:t>63% </a:t>
            </a:r>
            <a:r>
              <a:rPr lang="en-US" sz="1200" b="0" dirty="0">
                <a:solidFill>
                  <a:srgbClr val="000000"/>
                </a:solidFill>
              </a:rPr>
              <a:t>of discharges in </a:t>
            </a:r>
            <a:r>
              <a:rPr lang="en-US" sz="1200" b="0" dirty="0" smtClean="0">
                <a:solidFill>
                  <a:srgbClr val="000000"/>
                </a:solidFill>
              </a:rPr>
              <a:t>HSN12. </a:t>
            </a:r>
            <a:endParaRPr lang="en-US" sz="1200" b="0" dirty="0">
              <a:solidFill>
                <a:srgbClr val="000000"/>
              </a:solidFill>
            </a:endParaRPr>
          </a:p>
          <a:p>
            <a:pPr defTabSz="1019175" eaLnBrk="0" hangingPunct="0">
              <a:spcBef>
                <a:spcPct val="20000"/>
              </a:spcBef>
              <a:spcAft>
                <a:spcPct val="30000"/>
              </a:spcAft>
              <a:defRPr/>
            </a:pPr>
            <a:r>
              <a:rPr lang="en-US" sz="1200" b="0" dirty="0">
                <a:solidFill>
                  <a:srgbClr val="000000"/>
                </a:solidFill>
              </a:rPr>
              <a:t>Because the Health Safety Net (HSN) is a secondary payer for low-income Medicare patients, adults ages 65 and older accounted for </a:t>
            </a:r>
            <a:r>
              <a:rPr lang="en-US" sz="1200" b="0" dirty="0" smtClean="0">
                <a:solidFill>
                  <a:srgbClr val="000000"/>
                </a:solidFill>
              </a:rPr>
              <a:t>25% </a:t>
            </a:r>
            <a:r>
              <a:rPr lang="en-US" sz="1200" b="0" dirty="0">
                <a:solidFill>
                  <a:srgbClr val="000000"/>
                </a:solidFill>
              </a:rPr>
              <a:t>of inpatient discharges but only 7% of inpatient payments during </a:t>
            </a:r>
            <a:r>
              <a:rPr lang="en-US" sz="1200" b="0" dirty="0" smtClean="0">
                <a:solidFill>
                  <a:srgbClr val="000000"/>
                </a:solidFill>
              </a:rPr>
              <a:t>HSN12.</a:t>
            </a:r>
            <a:endParaRPr lang="en-US" sz="1200" b="0" dirty="0">
              <a:solidFill>
                <a:srgbClr val="000000"/>
              </a:solidFill>
            </a:endParaRPr>
          </a:p>
        </p:txBody>
      </p:sp>
      <p:grpSp>
        <p:nvGrpSpPr>
          <p:cNvPr id="16430" name="Group 11"/>
          <p:cNvGrpSpPr>
            <a:grpSpLocks/>
          </p:cNvGrpSpPr>
          <p:nvPr/>
        </p:nvGrpSpPr>
        <p:grpSpPr bwMode="auto">
          <a:xfrm>
            <a:off x="7862888" y="166688"/>
            <a:ext cx="1920875" cy="417512"/>
            <a:chOff x="4307" y="123"/>
            <a:chExt cx="1856" cy="263"/>
          </a:xfrm>
        </p:grpSpPr>
        <p:sp>
          <p:nvSpPr>
            <p:cNvPr id="16432"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16433" name="Text Box 13"/>
            <p:cNvSpPr txBox="1">
              <a:spLocks noChangeArrowheads="1"/>
            </p:cNvSpPr>
            <p:nvPr/>
          </p:nvSpPr>
          <p:spPr bwMode="auto">
            <a:xfrm>
              <a:off x="4350"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Service Patterns</a:t>
              </a:r>
            </a:p>
          </p:txBody>
        </p:sp>
      </p:grpSp>
      <p:sp>
        <p:nvSpPr>
          <p:cNvPr id="16431" name="Text Box 14"/>
          <p:cNvSpPr txBox="1">
            <a:spLocks noChangeArrowheads="1"/>
          </p:cNvSpPr>
          <p:nvPr/>
        </p:nvSpPr>
        <p:spPr bwMode="auto">
          <a:xfrm>
            <a:off x="669925" y="6545818"/>
            <a:ext cx="8918575" cy="369332"/>
          </a:xfrm>
          <a:prstGeom prst="rect">
            <a:avLst/>
          </a:prstGeom>
          <a:noFill/>
          <a:ln w="9525">
            <a:noFill/>
            <a:miter lim="800000"/>
            <a:headEnd/>
            <a:tailEnd/>
          </a:ln>
        </p:spPr>
        <p:txBody>
          <a:bodyPr lIns="0" tIns="0" rIns="0" bIns="0" anchor="b">
            <a:spAutoFit/>
          </a:bodyPr>
          <a:lstStyle/>
          <a:p>
            <a:pPr defTabSz="1019175"/>
            <a:r>
              <a:rPr lang="en-US" sz="600" dirty="0">
                <a:solidFill>
                  <a:srgbClr val="080808"/>
                </a:solidFill>
              </a:rPr>
              <a:t>Notes:</a:t>
            </a:r>
            <a:r>
              <a:rPr lang="en-US" sz="600" b="0" dirty="0">
                <a:solidFill>
                  <a:srgbClr val="080808"/>
                </a:solidFill>
              </a:rPr>
              <a:t> The Health Safety Net fiscal year runs from October 1 through September 30 of the following year. </a:t>
            </a:r>
            <a:r>
              <a:rPr lang="en-US" sz="600" b="0" dirty="0" smtClean="0">
                <a:solidFill>
                  <a:schemeClr val="tx1"/>
                </a:solidFill>
              </a:rPr>
              <a:t>Due to the transition of HSN claims processing to MMIS, providers were unable to submit claims during the last quarter of HSN12. Therefore, utilization and payment data reflect claims paid from October 2011 through June 2012. </a:t>
            </a:r>
            <a:r>
              <a:rPr lang="en-US" sz="600" b="0" dirty="0" smtClean="0">
                <a:solidFill>
                  <a:srgbClr val="080808"/>
                </a:solidFill>
              </a:rPr>
              <a:t>Hospital </a:t>
            </a:r>
            <a:r>
              <a:rPr lang="en-US" sz="600" b="0" dirty="0">
                <a:solidFill>
                  <a:srgbClr val="080808"/>
                </a:solidFill>
              </a:rPr>
              <a:t>volume is the sum of inpatient discharges and outpatient visits for which payments were made to hospital providers in the months shown. Hospital volume excludes pharmacy claims. Hospital payments are reported in the month in which payment was made. Hospital payments exclude pharmacy payments. Numbers are rounded to the nearest percent and may not sum to 100% due to rounding</a:t>
            </a:r>
            <a:r>
              <a:rPr lang="en-US" sz="600" b="0" dirty="0" smtClean="0">
                <a:solidFill>
                  <a:srgbClr val="080808"/>
                </a:solidFill>
              </a:rPr>
              <a:t>. </a:t>
            </a:r>
            <a:endParaRPr lang="en-US" sz="600" b="0" dirty="0">
              <a:solidFill>
                <a:srgbClr val="080808"/>
              </a:solidFill>
            </a:endParaRPr>
          </a:p>
          <a:p>
            <a:pPr defTabSz="1019175"/>
            <a:r>
              <a:rPr lang="en-US" sz="600" dirty="0">
                <a:solidFill>
                  <a:srgbClr val="080808"/>
                </a:solidFill>
              </a:rPr>
              <a:t>Source:</a:t>
            </a:r>
            <a:r>
              <a:rPr lang="en-US" sz="600" b="0" dirty="0">
                <a:solidFill>
                  <a:srgbClr val="080808"/>
                </a:solidFill>
              </a:rPr>
              <a:t> </a:t>
            </a:r>
            <a:r>
              <a:rPr lang="en-US" sz="600" b="0" dirty="0" smtClean="0">
                <a:solidFill>
                  <a:srgbClr val="080808"/>
                </a:solidFill>
              </a:rPr>
              <a:t> </a:t>
            </a:r>
            <a:r>
              <a:rPr lang="en-US" sz="600" b="0" dirty="0">
                <a:solidFill>
                  <a:srgbClr val="080808"/>
                </a:solidFill>
              </a:rPr>
              <a:t>Health Safety Net Data Warehouse as of </a:t>
            </a:r>
            <a:r>
              <a:rPr lang="en-US" sz="600" b="0" dirty="0" smtClean="0">
                <a:solidFill>
                  <a:srgbClr val="080808"/>
                </a:solidFill>
              </a:rPr>
              <a:t>11/01/12.</a:t>
            </a:r>
            <a:endParaRPr lang="en-US" sz="600" b="0" dirty="0">
              <a:solidFill>
                <a:srgbClr val="080808"/>
              </a:solidFill>
            </a:endParaRPr>
          </a:p>
        </p:txBody>
      </p:sp>
    </p:spTree>
    <p:extLst>
      <p:ext uri="{BB962C8B-B14F-4D97-AF65-F5344CB8AC3E}">
        <p14:creationId xmlns:p14="http://schemas.microsoft.com/office/powerpoint/2010/main" val="3866321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0"/>
          </p:nvPr>
        </p:nvSpPr>
        <p:spPr>
          <a:noFill/>
        </p:spPr>
        <p:txBody>
          <a:bodyPr/>
          <a:lstStyle/>
          <a:p>
            <a:fld id="{7707176F-80D1-48FC-B637-5D4DD0CA6ED5}" type="slidenum">
              <a:rPr lang="en-US" smtClean="0"/>
              <a:pPr/>
              <a:t>14</a:t>
            </a:fld>
            <a:endParaRPr lang="en-US" smtClean="0"/>
          </a:p>
        </p:txBody>
      </p:sp>
      <p:sp>
        <p:nvSpPr>
          <p:cNvPr id="17411"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17412"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During Health Safety Net fiscal year 2012 (HSN12), approximately half of both hospital volume and payments were for individuals who were eligible only for the Health Safety Net (HSN) and had no other coverage.</a:t>
            </a:r>
          </a:p>
          <a:p>
            <a:pPr marL="0" indent="0">
              <a:spcAft>
                <a:spcPct val="30000"/>
              </a:spcAft>
            </a:pPr>
            <a:r>
              <a:rPr lang="en-US" sz="1200" dirty="0" smtClean="0">
                <a:solidFill>
                  <a:srgbClr val="000000"/>
                </a:solidFill>
              </a:rPr>
              <a:t>HSN temporary users were the most costly, accounting for only 11% of volume, but 22% of payments.</a:t>
            </a:r>
          </a:p>
          <a:p>
            <a:pPr marL="0" indent="0">
              <a:spcAft>
                <a:spcPct val="30000"/>
              </a:spcAft>
            </a:pPr>
            <a:r>
              <a:rPr lang="en-US" sz="1200" dirty="0" smtClean="0">
                <a:solidFill>
                  <a:srgbClr val="000000"/>
                </a:solidFill>
              </a:rPr>
              <a:t>HSN temporary coverage includes patients awaiting enrollment in Commonwealth Care, </a:t>
            </a:r>
            <a:r>
              <a:rPr lang="en-US" sz="1200" dirty="0" err="1" smtClean="0">
                <a:solidFill>
                  <a:srgbClr val="000000"/>
                </a:solidFill>
              </a:rPr>
              <a:t>MassHealth</a:t>
            </a:r>
            <a:r>
              <a:rPr lang="en-US" sz="1200" dirty="0" smtClean="0">
                <a:solidFill>
                  <a:srgbClr val="000000"/>
                </a:solidFill>
              </a:rPr>
              <a:t> Basic, and </a:t>
            </a:r>
            <a:r>
              <a:rPr lang="en-US" sz="1200" dirty="0" err="1" smtClean="0">
                <a:solidFill>
                  <a:srgbClr val="000000"/>
                </a:solidFill>
              </a:rPr>
              <a:t>MassHealth</a:t>
            </a:r>
            <a:r>
              <a:rPr lang="en-US" sz="1200" dirty="0" smtClean="0">
                <a:solidFill>
                  <a:srgbClr val="000000"/>
                </a:solidFill>
              </a:rPr>
              <a:t> Essential.</a:t>
            </a:r>
          </a:p>
          <a:p>
            <a:pPr marL="0" indent="0">
              <a:spcAft>
                <a:spcPct val="30000"/>
              </a:spcAft>
            </a:pPr>
            <a:r>
              <a:rPr lang="en-US" sz="1200" dirty="0" smtClean="0">
                <a:solidFill>
                  <a:srgbClr val="000000"/>
                </a:solidFill>
              </a:rPr>
              <a:t>Temporary users were the most costly due to higher use of inpatient services, which are more costly than outpatient services. </a:t>
            </a:r>
          </a:p>
        </p:txBody>
      </p:sp>
      <p:sp>
        <p:nvSpPr>
          <p:cNvPr id="17413"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a:solidFill>
                  <a:srgbClr val="000000"/>
                </a:solidFill>
              </a:rPr>
              <a:t>Hospital Utilization and Payments</a:t>
            </a:r>
          </a:p>
          <a:p>
            <a:pPr defTabSz="1019175"/>
            <a:r>
              <a:rPr lang="en-US" sz="2200">
                <a:solidFill>
                  <a:srgbClr val="000000"/>
                </a:solidFill>
              </a:rPr>
              <a:t>by Eligibility Group</a:t>
            </a:r>
            <a:endParaRPr lang="en-US" sz="2200">
              <a:solidFill>
                <a:srgbClr val="FF0000"/>
              </a:solidFill>
            </a:endParaRPr>
          </a:p>
        </p:txBody>
      </p:sp>
      <p:sp>
        <p:nvSpPr>
          <p:cNvPr id="17414" name="Text Box 14"/>
          <p:cNvSpPr txBox="1">
            <a:spLocks noChangeArrowheads="1"/>
          </p:cNvSpPr>
          <p:nvPr/>
        </p:nvSpPr>
        <p:spPr bwMode="auto">
          <a:xfrm>
            <a:off x="682625" y="6442373"/>
            <a:ext cx="8910638" cy="461665"/>
          </a:xfrm>
          <a:prstGeom prst="rect">
            <a:avLst/>
          </a:prstGeom>
          <a:noFill/>
          <a:ln w="9525">
            <a:noFill/>
            <a:miter lim="800000"/>
            <a:headEnd/>
            <a:tailEnd/>
          </a:ln>
        </p:spPr>
        <p:txBody>
          <a:bodyPr lIns="0" tIns="0" rIns="0" bIns="0" anchor="b">
            <a:spAutoFit/>
          </a:bodyPr>
          <a:lstStyle/>
          <a:p>
            <a:pPr defTabSz="1019175"/>
            <a:r>
              <a:rPr lang="en-US" sz="600" dirty="0">
                <a:solidFill>
                  <a:srgbClr val="000000"/>
                </a:solidFill>
              </a:rPr>
              <a:t>Notes:</a:t>
            </a:r>
            <a:r>
              <a:rPr lang="en-US" sz="600" b="0" dirty="0">
                <a:solidFill>
                  <a:srgbClr val="000000"/>
                </a:solidFill>
              </a:rPr>
              <a:t> The Health Safety Net fiscal year runs from October 1 through September 30 of the following year. </a:t>
            </a:r>
            <a:r>
              <a:rPr lang="en-US" sz="600" b="0" dirty="0" smtClean="0">
                <a:solidFill>
                  <a:schemeClr val="tx1"/>
                </a:solidFill>
              </a:rPr>
              <a:t>Due to the transition of HSN claims processing to MMIS, providers were unable to submit claims during the last quarter of HSN12. Therefore, utilization and payment data reflect claims paid from October 2011 through June 2012. </a:t>
            </a:r>
            <a:r>
              <a:rPr lang="en-US" sz="600" b="0" dirty="0" smtClean="0">
                <a:solidFill>
                  <a:srgbClr val="000000"/>
                </a:solidFill>
              </a:rPr>
              <a:t>Hospital </a:t>
            </a:r>
            <a:r>
              <a:rPr lang="en-US" sz="600" b="0" dirty="0">
                <a:solidFill>
                  <a:srgbClr val="000000"/>
                </a:solidFill>
              </a:rPr>
              <a:t>volume is the sum of inpatient discharges and outpatient visits for which payments were made to hospital providers in the months shown. Hospital volume excludes pharmacy claims. Hospital payments are reported in the month in which payment was made. Hospital payments exclude pharmacy payments. HSN Secondary: Other includes coverage for both Medicare and private insurance patients. Numbers are rounded to the nearest percent and may not sum to 100% due to rounding. Numbers less than 1% are not displayed.</a:t>
            </a:r>
          </a:p>
          <a:p>
            <a:pPr defTabSz="1019175"/>
            <a:r>
              <a:rPr lang="en-US" sz="600" dirty="0">
                <a:solidFill>
                  <a:srgbClr val="000000"/>
                </a:solidFill>
              </a:rPr>
              <a:t>Source:</a:t>
            </a:r>
            <a:r>
              <a:rPr lang="en-US" sz="600" b="0" dirty="0">
                <a:solidFill>
                  <a:srgbClr val="000000"/>
                </a:solidFill>
              </a:rPr>
              <a:t> </a:t>
            </a:r>
            <a:r>
              <a:rPr lang="en-US" sz="600" b="0" dirty="0" smtClean="0">
                <a:solidFill>
                  <a:srgbClr val="000000"/>
                </a:solidFill>
              </a:rPr>
              <a:t> </a:t>
            </a:r>
            <a:r>
              <a:rPr lang="en-US" sz="600" b="0" dirty="0">
                <a:solidFill>
                  <a:srgbClr val="000000"/>
                </a:solidFill>
              </a:rPr>
              <a:t>Health Safety Net Data Warehouse as of </a:t>
            </a:r>
            <a:r>
              <a:rPr lang="en-US" sz="600" b="0" dirty="0" smtClean="0">
                <a:solidFill>
                  <a:srgbClr val="000000"/>
                </a:solidFill>
              </a:rPr>
              <a:t>11/01/12.</a:t>
            </a:r>
            <a:endParaRPr lang="en-US" sz="600" b="0" dirty="0">
              <a:solidFill>
                <a:srgbClr val="000000"/>
              </a:solidFill>
            </a:endParaRPr>
          </a:p>
        </p:txBody>
      </p:sp>
      <p:graphicFrame>
        <p:nvGraphicFramePr>
          <p:cNvPr id="17415" name="Object 41"/>
          <p:cNvGraphicFramePr>
            <a:graphicFrameLocks noChangeAspect="1"/>
          </p:cNvGraphicFramePr>
          <p:nvPr>
            <p:extLst>
              <p:ext uri="{D42A27DB-BD31-4B8C-83A1-F6EECF244321}">
                <p14:modId xmlns:p14="http://schemas.microsoft.com/office/powerpoint/2010/main" val="853994937"/>
              </p:ext>
            </p:extLst>
          </p:nvPr>
        </p:nvGraphicFramePr>
        <p:xfrm>
          <a:off x="0" y="1389063"/>
          <a:ext cx="6942138" cy="4879975"/>
        </p:xfrm>
        <a:graphic>
          <a:graphicData uri="http://schemas.openxmlformats.org/presentationml/2006/ole">
            <mc:AlternateContent xmlns:mc="http://schemas.openxmlformats.org/markup-compatibility/2006">
              <mc:Choice xmlns:v="urn:schemas-microsoft-com:vml" Requires="v">
                <p:oleObj spid="_x0000_s240719" name="Worksheet" r:id="rId5" imgW="6943767" imgH="4876740" progId="Excel.Sheet.8">
                  <p:embed/>
                </p:oleObj>
              </mc:Choice>
              <mc:Fallback>
                <p:oleObj name="Worksheet" r:id="rId5" imgW="6943767" imgH="4876740" progId="Excel.Sheet.8">
                  <p:embed/>
                  <p:pic>
                    <p:nvPicPr>
                      <p:cNvPr id="0" name=""/>
                      <p:cNvPicPr>
                        <a:picLocks noChangeAspect="1" noChangeArrowheads="1"/>
                      </p:cNvPicPr>
                      <p:nvPr/>
                    </p:nvPicPr>
                    <p:blipFill>
                      <a:blip r:embed="rId6"/>
                      <a:srcRect/>
                      <a:stretch>
                        <a:fillRect/>
                      </a:stretch>
                    </p:blipFill>
                    <p:spPr bwMode="auto">
                      <a:xfrm>
                        <a:off x="0" y="1389063"/>
                        <a:ext cx="6942138" cy="487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6" name="Text Box 42"/>
          <p:cNvSpPr txBox="1">
            <a:spLocks noChangeArrowheads="1"/>
          </p:cNvSpPr>
          <p:nvPr/>
        </p:nvSpPr>
        <p:spPr bwMode="auto">
          <a:xfrm>
            <a:off x="2776538" y="4556125"/>
            <a:ext cx="1681162" cy="214313"/>
          </a:xfrm>
          <a:prstGeom prst="rect">
            <a:avLst/>
          </a:prstGeom>
          <a:noFill/>
          <a:ln w="9525">
            <a:noFill/>
            <a:miter lim="800000"/>
            <a:headEnd/>
            <a:tailEnd/>
          </a:ln>
        </p:spPr>
        <p:txBody>
          <a:bodyPr wrap="none">
            <a:spAutoFit/>
          </a:bodyPr>
          <a:lstStyle/>
          <a:p>
            <a:pPr algn="ctr" defTabSz="1019175"/>
            <a:r>
              <a:rPr lang="en-US" sz="800">
                <a:solidFill>
                  <a:srgbClr val="080808"/>
                </a:solidFill>
              </a:rPr>
              <a:t>HSN Primary (0% to 200% FPL)</a:t>
            </a:r>
          </a:p>
        </p:txBody>
      </p:sp>
      <p:sp>
        <p:nvSpPr>
          <p:cNvPr id="17417" name="Text Box 43"/>
          <p:cNvSpPr txBox="1">
            <a:spLocks noChangeArrowheads="1"/>
          </p:cNvSpPr>
          <p:nvPr/>
        </p:nvSpPr>
        <p:spPr bwMode="auto">
          <a:xfrm>
            <a:off x="2728118" y="3681412"/>
            <a:ext cx="1817688" cy="214313"/>
          </a:xfrm>
          <a:prstGeom prst="rect">
            <a:avLst/>
          </a:prstGeom>
          <a:noFill/>
          <a:ln w="9525">
            <a:noFill/>
            <a:miter lim="800000"/>
            <a:headEnd/>
            <a:tailEnd/>
          </a:ln>
        </p:spPr>
        <p:txBody>
          <a:bodyPr wrap="none">
            <a:spAutoFit/>
          </a:bodyPr>
          <a:lstStyle/>
          <a:p>
            <a:pPr algn="ctr" defTabSz="1019175"/>
            <a:r>
              <a:rPr lang="en-US" sz="800" dirty="0">
                <a:solidFill>
                  <a:srgbClr val="080808"/>
                </a:solidFill>
              </a:rPr>
              <a:t>HSN Partial (200.1% to 400% FPL)</a:t>
            </a:r>
          </a:p>
        </p:txBody>
      </p:sp>
      <p:sp>
        <p:nvSpPr>
          <p:cNvPr id="17418" name="Text Box 44"/>
          <p:cNvSpPr txBox="1">
            <a:spLocks noChangeArrowheads="1"/>
          </p:cNvSpPr>
          <p:nvPr/>
        </p:nvSpPr>
        <p:spPr bwMode="auto">
          <a:xfrm>
            <a:off x="2841624" y="3348831"/>
            <a:ext cx="1577975" cy="214313"/>
          </a:xfrm>
          <a:prstGeom prst="rect">
            <a:avLst/>
          </a:prstGeom>
          <a:noFill/>
          <a:ln w="9525">
            <a:noFill/>
            <a:miter lim="800000"/>
            <a:headEnd/>
            <a:tailEnd/>
          </a:ln>
        </p:spPr>
        <p:txBody>
          <a:bodyPr wrap="none">
            <a:spAutoFit/>
          </a:bodyPr>
          <a:lstStyle/>
          <a:p>
            <a:pPr algn="ctr" defTabSz="1019175"/>
            <a:r>
              <a:rPr lang="en-US" sz="800" dirty="0">
                <a:solidFill>
                  <a:srgbClr val="080808"/>
                </a:solidFill>
              </a:rPr>
              <a:t>HSN Secondary: </a:t>
            </a:r>
            <a:r>
              <a:rPr lang="en-US" sz="800" dirty="0" err="1">
                <a:solidFill>
                  <a:srgbClr val="080808"/>
                </a:solidFill>
              </a:rPr>
              <a:t>MassHealth</a:t>
            </a:r>
            <a:endParaRPr lang="en-US" sz="800" dirty="0">
              <a:solidFill>
                <a:srgbClr val="080808"/>
              </a:solidFill>
            </a:endParaRPr>
          </a:p>
        </p:txBody>
      </p:sp>
      <p:sp>
        <p:nvSpPr>
          <p:cNvPr id="17419" name="Text Box 45"/>
          <p:cNvSpPr txBox="1">
            <a:spLocks noChangeArrowheads="1"/>
          </p:cNvSpPr>
          <p:nvPr/>
        </p:nvSpPr>
        <p:spPr bwMode="auto">
          <a:xfrm>
            <a:off x="2990850" y="2940840"/>
            <a:ext cx="1279525" cy="214313"/>
          </a:xfrm>
          <a:prstGeom prst="rect">
            <a:avLst/>
          </a:prstGeom>
          <a:noFill/>
          <a:ln w="9525">
            <a:noFill/>
            <a:miter lim="800000"/>
            <a:headEnd/>
            <a:tailEnd/>
          </a:ln>
        </p:spPr>
        <p:txBody>
          <a:bodyPr wrap="none">
            <a:spAutoFit/>
          </a:bodyPr>
          <a:lstStyle/>
          <a:p>
            <a:pPr algn="ctr" defTabSz="1019175"/>
            <a:r>
              <a:rPr lang="en-US" sz="800" dirty="0">
                <a:solidFill>
                  <a:srgbClr val="080808"/>
                </a:solidFill>
              </a:rPr>
              <a:t>HSN Secondary: Other</a:t>
            </a:r>
          </a:p>
        </p:txBody>
      </p:sp>
      <p:sp>
        <p:nvSpPr>
          <p:cNvPr id="17420" name="Text Box 46"/>
          <p:cNvSpPr txBox="1">
            <a:spLocks noChangeArrowheads="1"/>
          </p:cNvSpPr>
          <p:nvPr/>
        </p:nvSpPr>
        <p:spPr bwMode="auto">
          <a:xfrm>
            <a:off x="3008511" y="2501105"/>
            <a:ext cx="1204913" cy="214313"/>
          </a:xfrm>
          <a:prstGeom prst="rect">
            <a:avLst/>
          </a:prstGeom>
          <a:noFill/>
          <a:ln w="9525">
            <a:noFill/>
            <a:miter lim="800000"/>
            <a:headEnd/>
            <a:tailEnd/>
          </a:ln>
        </p:spPr>
        <p:txBody>
          <a:bodyPr wrap="none">
            <a:spAutoFit/>
          </a:bodyPr>
          <a:lstStyle/>
          <a:p>
            <a:pPr algn="ctr" defTabSz="1019175"/>
            <a:r>
              <a:rPr lang="en-US" sz="800" dirty="0">
                <a:solidFill>
                  <a:srgbClr val="080808"/>
                </a:solidFill>
              </a:rPr>
              <a:t>Temporary Coverage</a:t>
            </a:r>
          </a:p>
        </p:txBody>
      </p:sp>
      <p:sp>
        <p:nvSpPr>
          <p:cNvPr id="17421" name="Text Box 48"/>
          <p:cNvSpPr txBox="1">
            <a:spLocks noChangeArrowheads="1"/>
          </p:cNvSpPr>
          <p:nvPr/>
        </p:nvSpPr>
        <p:spPr bwMode="auto">
          <a:xfrm>
            <a:off x="2846388" y="2085975"/>
            <a:ext cx="1522412" cy="214313"/>
          </a:xfrm>
          <a:prstGeom prst="rect">
            <a:avLst/>
          </a:prstGeom>
          <a:noFill/>
          <a:ln w="9525">
            <a:noFill/>
            <a:miter lim="800000"/>
            <a:headEnd/>
            <a:tailEnd/>
          </a:ln>
        </p:spPr>
        <p:txBody>
          <a:bodyPr wrap="none">
            <a:spAutoFit/>
          </a:bodyPr>
          <a:lstStyle/>
          <a:p>
            <a:pPr algn="ctr" defTabSz="1019175"/>
            <a:r>
              <a:rPr lang="en-US" sz="800" dirty="0">
                <a:solidFill>
                  <a:srgbClr val="080808"/>
                </a:solidFill>
              </a:rPr>
              <a:t>Emergency Room Bad Debt</a:t>
            </a:r>
          </a:p>
        </p:txBody>
      </p:sp>
      <p:sp>
        <p:nvSpPr>
          <p:cNvPr id="17422" name="Text Box 48"/>
          <p:cNvSpPr txBox="1">
            <a:spLocks noChangeArrowheads="1"/>
          </p:cNvSpPr>
          <p:nvPr/>
        </p:nvSpPr>
        <p:spPr bwMode="auto">
          <a:xfrm>
            <a:off x="2960688" y="1812925"/>
            <a:ext cx="1309687" cy="214313"/>
          </a:xfrm>
          <a:prstGeom prst="rect">
            <a:avLst/>
          </a:prstGeom>
          <a:noFill/>
          <a:ln w="9525">
            <a:noFill/>
            <a:miter lim="800000"/>
            <a:headEnd/>
            <a:tailEnd/>
          </a:ln>
        </p:spPr>
        <p:txBody>
          <a:bodyPr wrap="none">
            <a:spAutoFit/>
          </a:bodyPr>
          <a:lstStyle/>
          <a:p>
            <a:pPr algn="ctr" defTabSz="1019175"/>
            <a:r>
              <a:rPr lang="en-US" sz="800" dirty="0">
                <a:solidFill>
                  <a:srgbClr val="080808"/>
                </a:solidFill>
              </a:rPr>
              <a:t>Eligibility Not Reported</a:t>
            </a:r>
          </a:p>
        </p:txBody>
      </p:sp>
      <p:sp>
        <p:nvSpPr>
          <p:cNvPr id="17423" name="Line 24"/>
          <p:cNvSpPr>
            <a:spLocks noChangeShapeType="1"/>
          </p:cNvSpPr>
          <p:nvPr/>
        </p:nvSpPr>
        <p:spPr bwMode="auto">
          <a:xfrm>
            <a:off x="2680493" y="2784472"/>
            <a:ext cx="346472" cy="190500"/>
          </a:xfrm>
          <a:prstGeom prst="line">
            <a:avLst/>
          </a:prstGeom>
          <a:noFill/>
          <a:ln w="9525">
            <a:solidFill>
              <a:schemeClr val="tx1"/>
            </a:solidFill>
            <a:round/>
            <a:headEnd/>
            <a:tailEnd/>
          </a:ln>
        </p:spPr>
        <p:txBody>
          <a:bodyPr wrap="square">
            <a:spAutoFit/>
          </a:bodyPr>
          <a:lstStyle/>
          <a:p>
            <a:endParaRPr lang="en-US"/>
          </a:p>
        </p:txBody>
      </p:sp>
      <p:sp>
        <p:nvSpPr>
          <p:cNvPr id="17424" name="Line 25"/>
          <p:cNvSpPr>
            <a:spLocks noChangeShapeType="1"/>
          </p:cNvSpPr>
          <p:nvPr/>
        </p:nvSpPr>
        <p:spPr bwMode="auto">
          <a:xfrm flipH="1" flipV="1">
            <a:off x="4213423" y="3105150"/>
            <a:ext cx="325634" cy="294481"/>
          </a:xfrm>
          <a:prstGeom prst="line">
            <a:avLst/>
          </a:prstGeom>
          <a:noFill/>
          <a:ln w="9525">
            <a:solidFill>
              <a:schemeClr val="tx1"/>
            </a:solidFill>
            <a:round/>
            <a:headEnd/>
            <a:tailEnd/>
          </a:ln>
        </p:spPr>
        <p:txBody>
          <a:bodyPr wrap="square">
            <a:spAutoFit/>
          </a:bodyPr>
          <a:lstStyle/>
          <a:p>
            <a:endParaRPr lang="en-US"/>
          </a:p>
        </p:txBody>
      </p:sp>
      <p:grpSp>
        <p:nvGrpSpPr>
          <p:cNvPr id="17425" name="Group 11"/>
          <p:cNvGrpSpPr>
            <a:grpSpLocks/>
          </p:cNvGrpSpPr>
          <p:nvPr/>
        </p:nvGrpSpPr>
        <p:grpSpPr bwMode="auto">
          <a:xfrm>
            <a:off x="7862888" y="166688"/>
            <a:ext cx="1920875" cy="417512"/>
            <a:chOff x="4307" y="123"/>
            <a:chExt cx="1856" cy="263"/>
          </a:xfrm>
        </p:grpSpPr>
        <p:sp>
          <p:nvSpPr>
            <p:cNvPr id="17426"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17427" name="Text Box 13"/>
            <p:cNvSpPr txBox="1">
              <a:spLocks noChangeArrowheads="1"/>
            </p:cNvSpPr>
            <p:nvPr/>
          </p:nvSpPr>
          <p:spPr bwMode="auto">
            <a:xfrm>
              <a:off x="4350"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Service Patterns</a:t>
              </a:r>
            </a:p>
          </p:txBody>
        </p:sp>
      </p:grpSp>
      <p:sp>
        <p:nvSpPr>
          <p:cNvPr id="22" name="Line 24"/>
          <p:cNvSpPr>
            <a:spLocks noChangeShapeType="1"/>
          </p:cNvSpPr>
          <p:nvPr/>
        </p:nvSpPr>
        <p:spPr bwMode="auto">
          <a:xfrm>
            <a:off x="2686098" y="3634180"/>
            <a:ext cx="146348" cy="102990"/>
          </a:xfrm>
          <a:prstGeom prst="line">
            <a:avLst/>
          </a:prstGeom>
          <a:noFill/>
          <a:ln w="9525">
            <a:solidFill>
              <a:schemeClr val="tx1"/>
            </a:solidFill>
            <a:round/>
            <a:headEnd/>
            <a:tailEnd/>
          </a:ln>
        </p:spPr>
        <p:txBody>
          <a:bodyPr wrap="square">
            <a:spAutoFit/>
          </a:bodyPr>
          <a:lstStyle/>
          <a:p>
            <a:endParaRPr lang="en-US"/>
          </a:p>
        </p:txBody>
      </p:sp>
      <p:sp>
        <p:nvSpPr>
          <p:cNvPr id="23" name="Line 24"/>
          <p:cNvSpPr>
            <a:spLocks noChangeShapeType="1"/>
          </p:cNvSpPr>
          <p:nvPr/>
        </p:nvSpPr>
        <p:spPr bwMode="auto">
          <a:xfrm>
            <a:off x="4429124" y="3858022"/>
            <a:ext cx="117476" cy="129778"/>
          </a:xfrm>
          <a:prstGeom prst="line">
            <a:avLst/>
          </a:prstGeom>
          <a:noFill/>
          <a:ln w="9525">
            <a:solidFill>
              <a:schemeClr val="tx1"/>
            </a:solidFill>
            <a:round/>
            <a:headEnd/>
            <a:tailEnd/>
          </a:ln>
        </p:spPr>
        <p:txBody>
          <a:bodyPr wrap="square">
            <a:spAutoFit/>
          </a:bodyPr>
          <a:lstStyle/>
          <a:p>
            <a:endParaRPr lang="en-US"/>
          </a:p>
        </p:txBody>
      </p:sp>
      <p:sp>
        <p:nvSpPr>
          <p:cNvPr id="24" name="Line 24"/>
          <p:cNvSpPr>
            <a:spLocks noChangeShapeType="1"/>
          </p:cNvSpPr>
          <p:nvPr/>
        </p:nvSpPr>
        <p:spPr bwMode="auto">
          <a:xfrm>
            <a:off x="2725738" y="3304381"/>
            <a:ext cx="175616" cy="95250"/>
          </a:xfrm>
          <a:prstGeom prst="line">
            <a:avLst/>
          </a:prstGeom>
          <a:noFill/>
          <a:ln w="9525">
            <a:solidFill>
              <a:schemeClr val="tx1"/>
            </a:solidFill>
            <a:round/>
            <a:headEnd/>
            <a:tailEnd/>
          </a:ln>
        </p:spPr>
        <p:txBody>
          <a:bodyPr wrap="square">
            <a:spAutoFit/>
          </a:bodyPr>
          <a:lstStyle/>
          <a:p>
            <a:endParaRPr lang="en-US"/>
          </a:p>
        </p:txBody>
      </p:sp>
      <p:sp>
        <p:nvSpPr>
          <p:cNvPr id="25" name="Line 24"/>
          <p:cNvSpPr>
            <a:spLocks noChangeShapeType="1"/>
          </p:cNvSpPr>
          <p:nvPr/>
        </p:nvSpPr>
        <p:spPr bwMode="auto">
          <a:xfrm>
            <a:off x="4373958" y="3467894"/>
            <a:ext cx="175616" cy="95250"/>
          </a:xfrm>
          <a:prstGeom prst="line">
            <a:avLst/>
          </a:prstGeom>
          <a:noFill/>
          <a:ln w="9525">
            <a:solidFill>
              <a:schemeClr val="tx1"/>
            </a:solidFill>
            <a:round/>
            <a:headEnd/>
            <a:tailEnd/>
          </a:ln>
        </p:spPr>
        <p:txBody>
          <a:bodyPr wrap="square">
            <a:spAutoFit/>
          </a:bodyPr>
          <a:lstStyle/>
          <a:p>
            <a:endParaRPr lang="en-US"/>
          </a:p>
        </p:txBody>
      </p:sp>
    </p:spTree>
    <p:extLst>
      <p:ext uri="{BB962C8B-B14F-4D97-AF65-F5344CB8AC3E}">
        <p14:creationId xmlns:p14="http://schemas.microsoft.com/office/powerpoint/2010/main" val="2322259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9" name="Object 41"/>
          <p:cNvGraphicFramePr>
            <a:graphicFrameLocks noChangeAspect="1"/>
          </p:cNvGraphicFramePr>
          <p:nvPr>
            <p:extLst>
              <p:ext uri="{D42A27DB-BD31-4B8C-83A1-F6EECF244321}">
                <p14:modId xmlns:p14="http://schemas.microsoft.com/office/powerpoint/2010/main" val="4007677659"/>
              </p:ext>
            </p:extLst>
          </p:nvPr>
        </p:nvGraphicFramePr>
        <p:xfrm>
          <a:off x="196056" y="1160780"/>
          <a:ext cx="6867525" cy="5475288"/>
        </p:xfrm>
        <a:graphic>
          <a:graphicData uri="http://schemas.openxmlformats.org/presentationml/2006/ole">
            <mc:AlternateContent xmlns:mc="http://schemas.openxmlformats.org/markup-compatibility/2006">
              <mc:Choice xmlns:v="urn:schemas-microsoft-com:vml" Requires="v">
                <p:oleObj spid="_x0000_s241745" name="Worksheet" r:id="rId5" imgW="6867590" imgH="5476950" progId="Excel.Sheet.8">
                  <p:embed/>
                </p:oleObj>
              </mc:Choice>
              <mc:Fallback>
                <p:oleObj name="Worksheet" r:id="rId5" imgW="6867590" imgH="5476950" progId="Excel.Sheet.8">
                  <p:embed/>
                  <p:pic>
                    <p:nvPicPr>
                      <p:cNvPr id="0" name=""/>
                      <p:cNvPicPr>
                        <a:picLocks noChangeAspect="1" noChangeArrowheads="1"/>
                      </p:cNvPicPr>
                      <p:nvPr/>
                    </p:nvPicPr>
                    <p:blipFill>
                      <a:blip r:embed="rId6"/>
                      <a:srcRect/>
                      <a:stretch>
                        <a:fillRect/>
                      </a:stretch>
                    </p:blipFill>
                    <p:spPr bwMode="auto">
                      <a:xfrm>
                        <a:off x="196056" y="1160780"/>
                        <a:ext cx="6867525" cy="547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4" name="Rectangle 6"/>
          <p:cNvSpPr>
            <a:spLocks noGrp="1" noChangeArrowheads="1"/>
          </p:cNvSpPr>
          <p:nvPr>
            <p:ph type="sldNum" sz="quarter" idx="10"/>
          </p:nvPr>
        </p:nvSpPr>
        <p:spPr>
          <a:noFill/>
        </p:spPr>
        <p:txBody>
          <a:bodyPr/>
          <a:lstStyle/>
          <a:p>
            <a:fld id="{85B24E30-FE6C-4007-A71B-0D3C505C8DE5}" type="slidenum">
              <a:rPr lang="en-US" smtClean="0"/>
              <a:pPr/>
              <a:t>15</a:t>
            </a:fld>
            <a:endParaRPr lang="en-US" smtClean="0"/>
          </a:p>
        </p:txBody>
      </p:sp>
      <p:sp>
        <p:nvSpPr>
          <p:cNvPr id="18435"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18436"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Ninety-one percent of inpatient discharges and 88% of inpatient payments were for emergency and urgent care during Health Safety Net fiscal year 2012 (HSN12).</a:t>
            </a:r>
          </a:p>
          <a:p>
            <a:pPr marL="0" indent="0">
              <a:spcAft>
                <a:spcPct val="30000"/>
              </a:spcAft>
            </a:pPr>
            <a:r>
              <a:rPr lang="en-US" sz="1200" dirty="0" smtClean="0">
                <a:solidFill>
                  <a:srgbClr val="000000"/>
                </a:solidFill>
              </a:rPr>
              <a:t>Nine percent of inpatient discharges and 12% of inpatient payments in HSN12 were for scheduled or elective procedures.</a:t>
            </a:r>
          </a:p>
        </p:txBody>
      </p:sp>
      <p:sp>
        <p:nvSpPr>
          <p:cNvPr id="18437"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dirty="0">
                <a:solidFill>
                  <a:srgbClr val="000000"/>
                </a:solidFill>
              </a:rPr>
              <a:t>Hospital Inpatient Utilization and Payments</a:t>
            </a:r>
          </a:p>
          <a:p>
            <a:pPr defTabSz="1019175"/>
            <a:r>
              <a:rPr lang="en-US" sz="2200" dirty="0">
                <a:solidFill>
                  <a:srgbClr val="000000"/>
                </a:solidFill>
              </a:rPr>
              <a:t>by Admission Type</a:t>
            </a:r>
            <a:endParaRPr lang="en-US" sz="2200" dirty="0">
              <a:solidFill>
                <a:srgbClr val="FF0000"/>
              </a:solidFill>
            </a:endParaRPr>
          </a:p>
        </p:txBody>
      </p:sp>
      <p:sp>
        <p:nvSpPr>
          <p:cNvPr id="18438" name="Text Box 14"/>
          <p:cNvSpPr txBox="1">
            <a:spLocks noChangeArrowheads="1"/>
          </p:cNvSpPr>
          <p:nvPr/>
        </p:nvSpPr>
        <p:spPr bwMode="auto">
          <a:xfrm>
            <a:off x="682625" y="6395760"/>
            <a:ext cx="8910638" cy="553998"/>
          </a:xfrm>
          <a:prstGeom prst="rect">
            <a:avLst/>
          </a:prstGeom>
          <a:noFill/>
          <a:ln w="9525">
            <a:noFill/>
            <a:miter lim="800000"/>
            <a:headEnd/>
            <a:tailEnd/>
          </a:ln>
        </p:spPr>
        <p:txBody>
          <a:bodyPr lIns="0" tIns="0" rIns="0" bIns="0" anchor="b">
            <a:spAutoFit/>
          </a:bodyPr>
          <a:lstStyle/>
          <a:p>
            <a:pPr defTabSz="1019175"/>
            <a:r>
              <a:rPr lang="en-US" sz="600" dirty="0">
                <a:solidFill>
                  <a:srgbClr val="000000"/>
                </a:solidFill>
              </a:rPr>
              <a:t>Notes:</a:t>
            </a:r>
            <a:r>
              <a:rPr lang="en-US" sz="600" b="0" dirty="0">
                <a:solidFill>
                  <a:srgbClr val="000000"/>
                </a:solidFill>
              </a:rPr>
              <a:t> The Health Safety Net fiscal year runs from October 1 through September 30 of the following year. </a:t>
            </a:r>
            <a:r>
              <a:rPr lang="en-US" sz="600" b="0" dirty="0" smtClean="0">
                <a:solidFill>
                  <a:schemeClr val="tx1"/>
                </a:solidFill>
              </a:rPr>
              <a:t>Due to the transition of HSN claims processing to MMIS, providers were unable to submit claims during the last quarter of HSN12. Therefore, utilization and payment data reflect claims paid from October 2011 through June 2012. </a:t>
            </a:r>
            <a:r>
              <a:rPr lang="en-US" sz="600" b="0" dirty="0" smtClean="0">
                <a:solidFill>
                  <a:srgbClr val="000000"/>
                </a:solidFill>
              </a:rPr>
              <a:t>Hospital </a:t>
            </a:r>
            <a:r>
              <a:rPr lang="en-US" sz="600" b="0" dirty="0">
                <a:solidFill>
                  <a:srgbClr val="000000"/>
                </a:solidFill>
              </a:rPr>
              <a:t>inpatient volume is inpatient discharges for which payments were made to hospital providers in the months shown. Hospital inpatient volume excludes pharmacy claims. Hospital inpatient payments are reported in the month in which payment was made. Hospital inpatient payments exclude pharmacy payments. Numbers are rounded to the nearest percent and may not sum to 100% due to rounding. Numbers less than 1% are not displayed</a:t>
            </a:r>
            <a:r>
              <a:rPr lang="en-US" sz="600" b="0" dirty="0" smtClean="0">
                <a:solidFill>
                  <a:srgbClr val="000000"/>
                </a:solidFill>
              </a:rPr>
              <a:t>. </a:t>
            </a:r>
            <a:endParaRPr lang="en-US" sz="600" b="0" dirty="0">
              <a:solidFill>
                <a:srgbClr val="FF0000"/>
              </a:solidFill>
            </a:endParaRPr>
          </a:p>
          <a:p>
            <a:pPr defTabSz="1019175"/>
            <a:endParaRPr lang="en-US" sz="600" b="0" dirty="0">
              <a:solidFill>
                <a:srgbClr val="000000"/>
              </a:solidFill>
            </a:endParaRPr>
          </a:p>
          <a:p>
            <a:pPr defTabSz="1019175"/>
            <a:r>
              <a:rPr lang="en-US" sz="600" dirty="0">
                <a:solidFill>
                  <a:srgbClr val="000000"/>
                </a:solidFill>
              </a:rPr>
              <a:t>Source:</a:t>
            </a:r>
            <a:r>
              <a:rPr lang="en-US" sz="600" b="0" dirty="0">
                <a:solidFill>
                  <a:srgbClr val="000000"/>
                </a:solidFill>
              </a:rPr>
              <a:t> </a:t>
            </a:r>
            <a:r>
              <a:rPr lang="en-US" sz="600" b="0" dirty="0" smtClean="0">
                <a:solidFill>
                  <a:srgbClr val="000000"/>
                </a:solidFill>
              </a:rPr>
              <a:t> </a:t>
            </a:r>
            <a:r>
              <a:rPr lang="en-US" sz="600" b="0" dirty="0">
                <a:solidFill>
                  <a:srgbClr val="000000"/>
                </a:solidFill>
              </a:rPr>
              <a:t>Health Safety Net Data Warehouse as of </a:t>
            </a:r>
            <a:r>
              <a:rPr lang="en-US" sz="600" b="0" dirty="0" smtClean="0">
                <a:solidFill>
                  <a:srgbClr val="000000"/>
                </a:solidFill>
              </a:rPr>
              <a:t>11/01/12.</a:t>
            </a:r>
            <a:endParaRPr lang="en-US" sz="600" b="0" dirty="0">
              <a:solidFill>
                <a:srgbClr val="000000"/>
              </a:solidFill>
            </a:endParaRPr>
          </a:p>
        </p:txBody>
      </p:sp>
      <p:sp>
        <p:nvSpPr>
          <p:cNvPr id="18440" name="Text Box 48"/>
          <p:cNvSpPr txBox="1">
            <a:spLocks noChangeArrowheads="1"/>
          </p:cNvSpPr>
          <p:nvPr/>
        </p:nvSpPr>
        <p:spPr bwMode="auto">
          <a:xfrm>
            <a:off x="3279775" y="1917700"/>
            <a:ext cx="700088" cy="214313"/>
          </a:xfrm>
          <a:prstGeom prst="rect">
            <a:avLst/>
          </a:prstGeom>
          <a:noFill/>
          <a:ln w="9525">
            <a:noFill/>
            <a:miter lim="800000"/>
            <a:headEnd/>
            <a:tailEnd/>
          </a:ln>
        </p:spPr>
        <p:txBody>
          <a:bodyPr wrap="none">
            <a:spAutoFit/>
          </a:bodyPr>
          <a:lstStyle/>
          <a:p>
            <a:pPr algn="ctr" defTabSz="1019175"/>
            <a:r>
              <a:rPr lang="en-US" sz="800">
                <a:solidFill>
                  <a:srgbClr val="080808"/>
                </a:solidFill>
              </a:rPr>
              <a:t>Scheduled</a:t>
            </a:r>
          </a:p>
        </p:txBody>
      </p:sp>
      <p:sp>
        <p:nvSpPr>
          <p:cNvPr id="18441" name="Text Box 47"/>
          <p:cNvSpPr txBox="1">
            <a:spLocks noChangeArrowheads="1"/>
          </p:cNvSpPr>
          <p:nvPr/>
        </p:nvSpPr>
        <p:spPr bwMode="auto">
          <a:xfrm>
            <a:off x="3402013" y="2454275"/>
            <a:ext cx="511175" cy="214313"/>
          </a:xfrm>
          <a:prstGeom prst="rect">
            <a:avLst/>
          </a:prstGeom>
          <a:noFill/>
          <a:ln w="9525">
            <a:noFill/>
            <a:miter lim="800000"/>
            <a:headEnd/>
            <a:tailEnd/>
          </a:ln>
        </p:spPr>
        <p:txBody>
          <a:bodyPr wrap="none">
            <a:spAutoFit/>
          </a:bodyPr>
          <a:lstStyle/>
          <a:p>
            <a:pPr algn="ctr" defTabSz="1019175"/>
            <a:r>
              <a:rPr lang="en-US" sz="800">
                <a:solidFill>
                  <a:srgbClr val="080808"/>
                </a:solidFill>
              </a:rPr>
              <a:t>Urgent</a:t>
            </a:r>
          </a:p>
        </p:txBody>
      </p:sp>
      <p:sp>
        <p:nvSpPr>
          <p:cNvPr id="18442" name="Text Box 42"/>
          <p:cNvSpPr txBox="1">
            <a:spLocks noChangeArrowheads="1"/>
          </p:cNvSpPr>
          <p:nvPr/>
        </p:nvSpPr>
        <p:spPr bwMode="auto">
          <a:xfrm>
            <a:off x="3265488" y="4114800"/>
            <a:ext cx="735012" cy="214313"/>
          </a:xfrm>
          <a:prstGeom prst="rect">
            <a:avLst/>
          </a:prstGeom>
          <a:noFill/>
          <a:ln w="9525">
            <a:noFill/>
            <a:miter lim="800000"/>
            <a:headEnd/>
            <a:tailEnd/>
          </a:ln>
        </p:spPr>
        <p:txBody>
          <a:bodyPr wrap="none">
            <a:spAutoFit/>
          </a:bodyPr>
          <a:lstStyle/>
          <a:p>
            <a:pPr algn="ctr" defTabSz="1019175"/>
            <a:r>
              <a:rPr lang="en-US" sz="800">
                <a:solidFill>
                  <a:srgbClr val="080808"/>
                </a:solidFill>
              </a:rPr>
              <a:t>Emergency</a:t>
            </a:r>
          </a:p>
        </p:txBody>
      </p:sp>
      <p:grpSp>
        <p:nvGrpSpPr>
          <p:cNvPr id="18443" name="Group 11"/>
          <p:cNvGrpSpPr>
            <a:grpSpLocks/>
          </p:cNvGrpSpPr>
          <p:nvPr/>
        </p:nvGrpSpPr>
        <p:grpSpPr bwMode="auto">
          <a:xfrm>
            <a:off x="7862888" y="166688"/>
            <a:ext cx="1920875" cy="417512"/>
            <a:chOff x="4307" y="123"/>
            <a:chExt cx="1856" cy="263"/>
          </a:xfrm>
        </p:grpSpPr>
        <p:sp>
          <p:nvSpPr>
            <p:cNvPr id="18444"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18445" name="Text Box 13"/>
            <p:cNvSpPr txBox="1">
              <a:spLocks noChangeArrowheads="1"/>
            </p:cNvSpPr>
            <p:nvPr/>
          </p:nvSpPr>
          <p:spPr bwMode="auto">
            <a:xfrm>
              <a:off x="4350"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Service Patterns</a:t>
              </a:r>
            </a:p>
          </p:txBody>
        </p:sp>
      </p:grpSp>
    </p:spTree>
    <p:extLst>
      <p:ext uri="{BB962C8B-B14F-4D97-AF65-F5344CB8AC3E}">
        <p14:creationId xmlns:p14="http://schemas.microsoft.com/office/powerpoint/2010/main" val="2702890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7078894" y="166688"/>
            <a:ext cx="2704870" cy="417512"/>
            <a:chOff x="4350" y="123"/>
            <a:chExt cx="1813" cy="263"/>
          </a:xfrm>
          <a:solidFill>
            <a:schemeClr val="bg1"/>
          </a:solidFill>
        </p:grpSpPr>
        <p:sp>
          <p:nvSpPr>
            <p:cNvPr id="13" name="Rectangle 12"/>
            <p:cNvSpPr>
              <a:spLocks noChangeArrowheads="1"/>
            </p:cNvSpPr>
            <p:nvPr/>
          </p:nvSpPr>
          <p:spPr bwMode="white">
            <a:xfrm>
              <a:off x="4638" y="123"/>
              <a:ext cx="1525" cy="263"/>
            </a:xfrm>
            <a:prstGeom prst="rect">
              <a:avLst/>
            </a:prstGeom>
            <a:grpFill/>
            <a:ln w="9525">
              <a:noFill/>
              <a:miter lim="800000"/>
              <a:headEnd/>
              <a:tailEnd/>
            </a:ln>
          </p:spPr>
          <p:txBody>
            <a:bodyPr wrap="none" anchor="ctr"/>
            <a:lstStyle/>
            <a:p>
              <a:pPr>
                <a:defRPr/>
              </a:pPr>
              <a:endParaRPr lang="en-US" sz="1400">
                <a:solidFill>
                  <a:schemeClr val="tx1"/>
                </a:solidFill>
                <a:latin typeface="Verdana" pitchFamily="34" charset="0"/>
              </a:endParaRPr>
            </a:p>
          </p:txBody>
        </p:sp>
        <p:sp>
          <p:nvSpPr>
            <p:cNvPr id="14" name="Text Box 13"/>
            <p:cNvSpPr txBox="1">
              <a:spLocks noChangeArrowheads="1"/>
            </p:cNvSpPr>
            <p:nvPr/>
          </p:nvSpPr>
          <p:spPr bwMode="auto">
            <a:xfrm>
              <a:off x="4350" y="131"/>
              <a:ext cx="1756" cy="218"/>
            </a:xfrm>
            <a:prstGeom prst="rect">
              <a:avLst/>
            </a:prstGeom>
            <a:grpFill/>
            <a:ln w="9525" algn="ctr">
              <a:noFill/>
              <a:miter lim="800000"/>
              <a:headEnd/>
              <a:tailEnd/>
            </a:ln>
          </p:spPr>
          <p:txBody>
            <a:bodyPr lIns="101799" tIns="50900" rIns="101799" bIns="50900" anchor="b">
              <a:spAutoFit/>
            </a:bodyPr>
            <a:lstStyle/>
            <a:p>
              <a:pPr algn="r" defTabSz="1019175">
                <a:defRPr/>
              </a:pPr>
              <a:r>
                <a:rPr lang="en-US" sz="1600" dirty="0">
                  <a:solidFill>
                    <a:srgbClr val="4F81BD"/>
                  </a:solidFill>
                </a:rPr>
                <a:t>Geographic Distribution</a:t>
              </a:r>
            </a:p>
          </p:txBody>
        </p:sp>
      </p:grpSp>
      <p:sp>
        <p:nvSpPr>
          <p:cNvPr id="19459" name="Rectangle 6"/>
          <p:cNvSpPr>
            <a:spLocks noGrp="1" noChangeArrowheads="1"/>
          </p:cNvSpPr>
          <p:nvPr>
            <p:ph type="sldNum" sz="quarter" idx="10"/>
          </p:nvPr>
        </p:nvSpPr>
        <p:spPr>
          <a:noFill/>
        </p:spPr>
        <p:txBody>
          <a:bodyPr/>
          <a:lstStyle/>
          <a:p>
            <a:fld id="{E29DDDD9-BD22-4A9A-8A78-E310D08D8899}" type="slidenum">
              <a:rPr lang="en-US" smtClean="0"/>
              <a:pPr/>
              <a:t>16</a:t>
            </a:fld>
            <a:endParaRPr lang="en-US" smtClean="0"/>
          </a:p>
        </p:txBody>
      </p:sp>
      <p:sp>
        <p:nvSpPr>
          <p:cNvPr id="19460" name="Rectangle 89"/>
          <p:cNvSpPr>
            <a:spLocks noChangeArrowheads="1"/>
          </p:cNvSpPr>
          <p:nvPr/>
        </p:nvSpPr>
        <p:spPr bwMode="auto">
          <a:xfrm>
            <a:off x="669925" y="455613"/>
            <a:ext cx="6186488" cy="1050925"/>
          </a:xfrm>
          <a:prstGeom prst="rect">
            <a:avLst/>
          </a:prstGeom>
          <a:noFill/>
          <a:ln w="9525">
            <a:noFill/>
            <a:miter lim="800000"/>
            <a:headEnd/>
            <a:tailEnd/>
          </a:ln>
        </p:spPr>
        <p:txBody>
          <a:bodyPr lIns="0" tIns="0" rIns="0" bIns="0"/>
          <a:lstStyle/>
          <a:p>
            <a:pPr defTabSz="1019175"/>
            <a:r>
              <a:rPr lang="en-US">
                <a:solidFill>
                  <a:srgbClr val="000000"/>
                </a:solidFill>
              </a:rPr>
              <a:t>HSN Hospital and Community Health Center Locations</a:t>
            </a:r>
            <a:endParaRPr lang="en-US" sz="2200">
              <a:solidFill>
                <a:srgbClr val="000000"/>
              </a:solidFill>
            </a:endParaRPr>
          </a:p>
        </p:txBody>
      </p:sp>
      <p:sp>
        <p:nvSpPr>
          <p:cNvPr id="19461" name="AutoShape 2"/>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19462" name="Rectangle 86"/>
          <p:cNvSpPr>
            <a:spLocks noChangeArrowheads="1"/>
          </p:cNvSpPr>
          <p:nvPr/>
        </p:nvSpPr>
        <p:spPr bwMode="auto">
          <a:xfrm>
            <a:off x="7243763" y="1035050"/>
            <a:ext cx="2290762" cy="4806950"/>
          </a:xfrm>
          <a:prstGeom prst="rect">
            <a:avLst/>
          </a:prstGeom>
          <a:noFill/>
          <a:ln w="9525">
            <a:noFill/>
            <a:miter lim="800000"/>
            <a:headEnd/>
            <a:tailEnd/>
          </a:ln>
        </p:spPr>
        <p:txBody>
          <a:bodyPr lIns="101882" tIns="50941" rIns="101882" bIns="50941"/>
          <a:lstStyle/>
          <a:p>
            <a:pPr defTabSz="1019175" eaLnBrk="0" hangingPunct="0">
              <a:spcBef>
                <a:spcPct val="20000"/>
              </a:spcBef>
              <a:spcAft>
                <a:spcPct val="30000"/>
              </a:spcAft>
            </a:pPr>
            <a:r>
              <a:rPr lang="en-US" sz="1200" b="0" dirty="0">
                <a:solidFill>
                  <a:srgbClr val="000000"/>
                </a:solidFill>
              </a:rPr>
              <a:t>Low-income individuals who are eligible for Health Safety Net (HSN) services can seek care at any of the </a:t>
            </a:r>
            <a:r>
              <a:rPr lang="en-US" sz="1200" b="0" dirty="0">
                <a:solidFill>
                  <a:schemeClr val="tx1"/>
                </a:solidFill>
              </a:rPr>
              <a:t>65 acute hospitals and 36 community </a:t>
            </a:r>
            <a:r>
              <a:rPr lang="en-US" sz="1200" b="0" dirty="0">
                <a:solidFill>
                  <a:srgbClr val="000000"/>
                </a:solidFill>
              </a:rPr>
              <a:t>health centers (CHCs) located throughout Massachusetts.</a:t>
            </a:r>
          </a:p>
          <a:p>
            <a:pPr defTabSz="1019175" eaLnBrk="0" hangingPunct="0">
              <a:spcBef>
                <a:spcPct val="20000"/>
              </a:spcBef>
              <a:spcAft>
                <a:spcPct val="30000"/>
              </a:spcAft>
            </a:pPr>
            <a:r>
              <a:rPr lang="en-US" sz="1200" b="0" dirty="0">
                <a:solidFill>
                  <a:srgbClr val="000000"/>
                </a:solidFill>
              </a:rPr>
              <a:t>This map shows only the main locations for each hospital and CHC provider. Some HSN providers also offer services at health centers separate from their main location.</a:t>
            </a:r>
          </a:p>
        </p:txBody>
      </p:sp>
      <p:sp>
        <p:nvSpPr>
          <p:cNvPr id="19463" name="Text Box 14"/>
          <p:cNvSpPr txBox="1">
            <a:spLocks noChangeArrowheads="1"/>
          </p:cNvSpPr>
          <p:nvPr/>
        </p:nvSpPr>
        <p:spPr bwMode="auto">
          <a:xfrm>
            <a:off x="682625" y="6811963"/>
            <a:ext cx="8910638" cy="92075"/>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Source:</a:t>
            </a:r>
            <a:r>
              <a:rPr lang="en-US" sz="600" b="0" dirty="0">
                <a:solidFill>
                  <a:schemeClr val="tx1"/>
                </a:solidFill>
              </a:rPr>
              <a:t> </a:t>
            </a:r>
            <a:r>
              <a:rPr lang="en-US" sz="600" b="0" dirty="0" smtClean="0">
                <a:solidFill>
                  <a:schemeClr val="tx1"/>
                </a:solidFill>
              </a:rPr>
              <a:t> </a:t>
            </a:r>
            <a:r>
              <a:rPr lang="en-US" sz="600" b="0" dirty="0">
                <a:solidFill>
                  <a:schemeClr val="tx1"/>
                </a:solidFill>
              </a:rPr>
              <a:t>Health Safety Net Data Warehouse as of 12/20/10.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15" y="1743740"/>
            <a:ext cx="6687879" cy="5241851"/>
          </a:xfrm>
          <a:prstGeom prst="rect">
            <a:avLst/>
          </a:prstGeom>
        </p:spPr>
      </p:pic>
    </p:spTree>
    <p:extLst>
      <p:ext uri="{BB962C8B-B14F-4D97-AF65-F5344CB8AC3E}">
        <p14:creationId xmlns:p14="http://schemas.microsoft.com/office/powerpoint/2010/main" val="379941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925" y="1258355"/>
            <a:ext cx="6033806" cy="4662486"/>
          </a:xfrm>
        </p:spPr>
      </p:pic>
      <p:sp>
        <p:nvSpPr>
          <p:cNvPr id="20482" name="Rectangle 6"/>
          <p:cNvSpPr>
            <a:spLocks noGrp="1" noChangeArrowheads="1"/>
          </p:cNvSpPr>
          <p:nvPr>
            <p:ph type="sldNum" sz="quarter" idx="10"/>
          </p:nvPr>
        </p:nvSpPr>
        <p:spPr>
          <a:noFill/>
        </p:spPr>
        <p:txBody>
          <a:bodyPr/>
          <a:lstStyle/>
          <a:p>
            <a:r>
              <a:rPr lang="en-US" dirty="0" smtClean="0"/>
              <a:t>17</a:t>
            </a:r>
          </a:p>
        </p:txBody>
      </p:sp>
      <p:sp>
        <p:nvSpPr>
          <p:cNvPr id="20483" name="Rectangle 89"/>
          <p:cNvSpPr>
            <a:spLocks noChangeArrowheads="1"/>
          </p:cNvSpPr>
          <p:nvPr/>
        </p:nvSpPr>
        <p:spPr bwMode="auto">
          <a:xfrm>
            <a:off x="669925" y="455613"/>
            <a:ext cx="6186488" cy="1050925"/>
          </a:xfrm>
          <a:prstGeom prst="rect">
            <a:avLst/>
          </a:prstGeom>
          <a:noFill/>
          <a:ln w="9525">
            <a:noFill/>
            <a:miter lim="800000"/>
            <a:headEnd/>
            <a:tailEnd/>
          </a:ln>
        </p:spPr>
        <p:txBody>
          <a:bodyPr lIns="0" tIns="0" rIns="0" bIns="0"/>
          <a:lstStyle/>
          <a:p>
            <a:pPr defTabSz="1019175"/>
            <a:r>
              <a:rPr lang="en-US" dirty="0">
                <a:solidFill>
                  <a:srgbClr val="000000"/>
                </a:solidFill>
              </a:rPr>
              <a:t>HSN Hospital Payment</a:t>
            </a:r>
            <a:r>
              <a:rPr lang="en-US" dirty="0"/>
              <a:t> </a:t>
            </a:r>
            <a:r>
              <a:rPr lang="en-US" dirty="0">
                <a:solidFill>
                  <a:schemeClr val="tx1"/>
                </a:solidFill>
              </a:rPr>
              <a:t>Level </a:t>
            </a:r>
            <a:r>
              <a:rPr lang="en-US" sz="2200" dirty="0">
                <a:solidFill>
                  <a:srgbClr val="000000"/>
                </a:solidFill>
              </a:rPr>
              <a:t>by Provider</a:t>
            </a:r>
          </a:p>
        </p:txBody>
      </p:sp>
      <p:sp>
        <p:nvSpPr>
          <p:cNvPr id="20484" name="AutoShape 2"/>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20485" name="Rectangle 86"/>
          <p:cNvSpPr>
            <a:spLocks noChangeArrowheads="1"/>
          </p:cNvSpPr>
          <p:nvPr/>
        </p:nvSpPr>
        <p:spPr bwMode="auto">
          <a:xfrm>
            <a:off x="7243763" y="1035050"/>
            <a:ext cx="2290762" cy="4806950"/>
          </a:xfrm>
          <a:prstGeom prst="rect">
            <a:avLst/>
          </a:prstGeom>
          <a:noFill/>
          <a:ln w="9525">
            <a:noFill/>
            <a:miter lim="800000"/>
            <a:headEnd/>
            <a:tailEnd/>
          </a:ln>
        </p:spPr>
        <p:txBody>
          <a:bodyPr lIns="101882" tIns="50941" rIns="101882" bIns="50941"/>
          <a:lstStyle/>
          <a:p>
            <a:pPr defTabSz="1019175" eaLnBrk="0" hangingPunct="0">
              <a:spcBef>
                <a:spcPct val="20000"/>
              </a:spcBef>
              <a:spcAft>
                <a:spcPct val="30000"/>
              </a:spcAft>
            </a:pPr>
            <a:r>
              <a:rPr lang="en-US" sz="1100" b="0" dirty="0" smtClean="0">
                <a:solidFill>
                  <a:srgbClr val="000000"/>
                </a:solidFill>
              </a:rPr>
              <a:t>Twenty-five </a:t>
            </a:r>
            <a:r>
              <a:rPr lang="en-US" sz="1100" b="0" dirty="0">
                <a:solidFill>
                  <a:srgbClr val="000000"/>
                </a:solidFill>
              </a:rPr>
              <a:t>Health Safety Net (HSN) hospital providers received less than </a:t>
            </a:r>
            <a:r>
              <a:rPr lang="en-US" sz="1100" b="0" dirty="0" smtClean="0">
                <a:solidFill>
                  <a:srgbClr val="000000"/>
                </a:solidFill>
              </a:rPr>
              <a:t>$1 </a:t>
            </a:r>
            <a:r>
              <a:rPr lang="en-US" sz="1100" b="0" dirty="0">
                <a:solidFill>
                  <a:srgbClr val="000000"/>
                </a:solidFill>
              </a:rPr>
              <a:t>million in HSN payments in Health Safety Net fiscal year </a:t>
            </a:r>
            <a:r>
              <a:rPr lang="en-US" sz="1100" b="0" dirty="0" smtClean="0">
                <a:solidFill>
                  <a:srgbClr val="000000"/>
                </a:solidFill>
              </a:rPr>
              <a:t>2012 </a:t>
            </a:r>
            <a:r>
              <a:rPr lang="en-US" sz="1100" b="0" dirty="0">
                <a:solidFill>
                  <a:srgbClr val="000000"/>
                </a:solidFill>
              </a:rPr>
              <a:t>(</a:t>
            </a:r>
            <a:r>
              <a:rPr lang="en-US" sz="1100" b="0" dirty="0" smtClean="0">
                <a:solidFill>
                  <a:srgbClr val="000000"/>
                </a:solidFill>
              </a:rPr>
              <a:t>HSN12).</a:t>
            </a:r>
            <a:endParaRPr lang="en-US" sz="1100" b="0" dirty="0">
              <a:solidFill>
                <a:srgbClr val="000000"/>
              </a:solidFill>
            </a:endParaRPr>
          </a:p>
          <a:p>
            <a:pPr defTabSz="1019175" eaLnBrk="0" hangingPunct="0">
              <a:spcBef>
                <a:spcPct val="20000"/>
              </a:spcBef>
              <a:spcAft>
                <a:spcPct val="30000"/>
              </a:spcAft>
            </a:pPr>
            <a:r>
              <a:rPr lang="en-US" sz="1100" b="0" dirty="0" smtClean="0">
                <a:solidFill>
                  <a:srgbClr val="000000"/>
                </a:solidFill>
              </a:rPr>
              <a:t>Twenty-six </a:t>
            </a:r>
            <a:r>
              <a:rPr lang="en-US" sz="1100" b="0" dirty="0">
                <a:solidFill>
                  <a:srgbClr val="000000"/>
                </a:solidFill>
              </a:rPr>
              <a:t>HSN hospital providers received between $1 million and $5 million in HSN payments in </a:t>
            </a:r>
            <a:r>
              <a:rPr lang="en-US" sz="1100" b="0" dirty="0" smtClean="0">
                <a:solidFill>
                  <a:srgbClr val="000000"/>
                </a:solidFill>
              </a:rPr>
              <a:t>HSN12.</a:t>
            </a:r>
            <a:endParaRPr lang="en-US" sz="1100" b="0" dirty="0">
              <a:solidFill>
                <a:srgbClr val="000000"/>
              </a:solidFill>
            </a:endParaRPr>
          </a:p>
          <a:p>
            <a:pPr defTabSz="1019175" eaLnBrk="0" hangingPunct="0">
              <a:spcBef>
                <a:spcPct val="20000"/>
              </a:spcBef>
              <a:spcAft>
                <a:spcPct val="30000"/>
              </a:spcAft>
            </a:pPr>
            <a:r>
              <a:rPr lang="en-US" sz="1100" b="0" dirty="0" smtClean="0">
                <a:solidFill>
                  <a:srgbClr val="000000"/>
                </a:solidFill>
              </a:rPr>
              <a:t>Six </a:t>
            </a:r>
            <a:r>
              <a:rPr lang="en-US" sz="1100" b="0" dirty="0">
                <a:solidFill>
                  <a:srgbClr val="000000"/>
                </a:solidFill>
              </a:rPr>
              <a:t>HSN hospital providers received between $5 million and $10 million in HSN payments in </a:t>
            </a:r>
            <a:r>
              <a:rPr lang="en-US" sz="1100" b="0" dirty="0" smtClean="0">
                <a:solidFill>
                  <a:srgbClr val="000000"/>
                </a:solidFill>
              </a:rPr>
              <a:t>HSN12.</a:t>
            </a:r>
            <a:endParaRPr lang="en-US" sz="1100" b="0" dirty="0">
              <a:solidFill>
                <a:srgbClr val="000000"/>
              </a:solidFill>
            </a:endParaRPr>
          </a:p>
          <a:p>
            <a:pPr defTabSz="1019175" eaLnBrk="0" hangingPunct="0">
              <a:spcBef>
                <a:spcPct val="20000"/>
              </a:spcBef>
              <a:spcAft>
                <a:spcPct val="30000"/>
              </a:spcAft>
            </a:pPr>
            <a:r>
              <a:rPr lang="en-US" sz="1100" b="0" dirty="0">
                <a:solidFill>
                  <a:srgbClr val="000000"/>
                </a:solidFill>
              </a:rPr>
              <a:t>Six HSN hospital providers received between $10 million and $30 million in HSN payments in </a:t>
            </a:r>
            <a:r>
              <a:rPr lang="en-US" sz="1100" b="0" dirty="0" smtClean="0">
                <a:solidFill>
                  <a:srgbClr val="000000"/>
                </a:solidFill>
              </a:rPr>
              <a:t>HSN12.</a:t>
            </a:r>
            <a:endParaRPr lang="en-US" sz="1100" b="0" dirty="0">
              <a:solidFill>
                <a:srgbClr val="000000"/>
              </a:solidFill>
            </a:endParaRPr>
          </a:p>
          <a:p>
            <a:pPr defTabSz="1019175" eaLnBrk="0" hangingPunct="0">
              <a:spcBef>
                <a:spcPct val="20000"/>
              </a:spcBef>
              <a:spcAft>
                <a:spcPct val="30000"/>
              </a:spcAft>
            </a:pPr>
            <a:r>
              <a:rPr lang="en-US" sz="1100" b="0" dirty="0">
                <a:solidFill>
                  <a:srgbClr val="000000"/>
                </a:solidFill>
              </a:rPr>
              <a:t>Boston Medical Center and Cambridge Health Alliance received over $30 million in HSN payments in </a:t>
            </a:r>
            <a:r>
              <a:rPr lang="en-US" sz="1100" b="0" dirty="0" smtClean="0">
                <a:solidFill>
                  <a:srgbClr val="000000"/>
                </a:solidFill>
              </a:rPr>
              <a:t>HSN12.</a:t>
            </a:r>
            <a:endParaRPr lang="en-US" sz="1100" b="0" dirty="0">
              <a:solidFill>
                <a:srgbClr val="000000"/>
              </a:solidFill>
            </a:endParaRPr>
          </a:p>
          <a:p>
            <a:pPr defTabSz="1019175" eaLnBrk="0" hangingPunct="0">
              <a:spcBef>
                <a:spcPct val="20000"/>
              </a:spcBef>
              <a:spcAft>
                <a:spcPct val="30000"/>
              </a:spcAft>
            </a:pPr>
            <a:endParaRPr lang="en-US" sz="1200" b="0" dirty="0">
              <a:solidFill>
                <a:srgbClr val="000000"/>
              </a:solidFill>
            </a:endParaRPr>
          </a:p>
        </p:txBody>
      </p:sp>
      <p:sp>
        <p:nvSpPr>
          <p:cNvPr id="20486" name="Text Box 14"/>
          <p:cNvSpPr txBox="1">
            <a:spLocks noChangeArrowheads="1"/>
          </p:cNvSpPr>
          <p:nvPr/>
        </p:nvSpPr>
        <p:spPr bwMode="auto">
          <a:xfrm>
            <a:off x="682625" y="6719372"/>
            <a:ext cx="8910638" cy="184666"/>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Notes:</a:t>
            </a:r>
            <a:r>
              <a:rPr lang="en-US" sz="600" b="0" dirty="0">
                <a:solidFill>
                  <a:schemeClr val="tx1"/>
                </a:solidFill>
              </a:rPr>
              <a:t> The Health Safety Net fiscal year runs from October 1 through September 30 of the following year. </a:t>
            </a:r>
            <a:r>
              <a:rPr lang="en-US" sz="600" b="0" dirty="0" smtClean="0">
                <a:solidFill>
                  <a:schemeClr val="tx1"/>
                </a:solidFill>
              </a:rPr>
              <a:t>Payments </a:t>
            </a:r>
            <a:r>
              <a:rPr lang="en-US" sz="600" b="0" dirty="0">
                <a:solidFill>
                  <a:schemeClr val="tx1"/>
                </a:solidFill>
              </a:rPr>
              <a:t>include an HSN12 payment adjustment transacted in October 2012. Hospital payments are reported in the month in which payment was made</a:t>
            </a:r>
            <a:r>
              <a:rPr lang="en-US" sz="600" b="0" dirty="0" smtClean="0">
                <a:solidFill>
                  <a:schemeClr val="tx1"/>
                </a:solidFill>
              </a:rPr>
              <a:t>. </a:t>
            </a:r>
            <a:r>
              <a:rPr lang="en-US" sz="600" dirty="0" smtClean="0">
                <a:solidFill>
                  <a:schemeClr val="tx1"/>
                </a:solidFill>
              </a:rPr>
              <a:t>Source</a:t>
            </a:r>
            <a:r>
              <a:rPr lang="en-US" sz="600" dirty="0">
                <a:solidFill>
                  <a:schemeClr val="tx1"/>
                </a:solidFill>
              </a:rPr>
              <a:t>:</a:t>
            </a:r>
            <a:r>
              <a:rPr lang="en-US" sz="600" b="0" dirty="0">
                <a:solidFill>
                  <a:schemeClr val="tx1"/>
                </a:solidFill>
              </a:rPr>
              <a:t> </a:t>
            </a:r>
            <a:r>
              <a:rPr lang="en-US" sz="600" b="0" dirty="0" smtClean="0">
                <a:solidFill>
                  <a:schemeClr val="tx1"/>
                </a:solidFill>
              </a:rPr>
              <a:t> </a:t>
            </a:r>
            <a:r>
              <a:rPr lang="en-US" sz="600" b="0" dirty="0">
                <a:solidFill>
                  <a:schemeClr val="tx1"/>
                </a:solidFill>
              </a:rPr>
              <a:t>Health Safety Net Data Warehouse as of </a:t>
            </a:r>
            <a:r>
              <a:rPr lang="en-US" sz="600" b="0" dirty="0" smtClean="0">
                <a:solidFill>
                  <a:schemeClr val="tx1"/>
                </a:solidFill>
              </a:rPr>
              <a:t>11/2/12.</a:t>
            </a:r>
            <a:endParaRPr lang="en-US" sz="600" b="0" dirty="0">
              <a:solidFill>
                <a:schemeClr val="tx1"/>
              </a:solidFill>
            </a:endParaRPr>
          </a:p>
        </p:txBody>
      </p:sp>
      <p:grpSp>
        <p:nvGrpSpPr>
          <p:cNvPr id="2" name="Group 10"/>
          <p:cNvGrpSpPr>
            <a:grpSpLocks/>
          </p:cNvGrpSpPr>
          <p:nvPr/>
        </p:nvGrpSpPr>
        <p:grpSpPr bwMode="auto">
          <a:xfrm>
            <a:off x="7078894" y="166688"/>
            <a:ext cx="2704870" cy="417512"/>
            <a:chOff x="4350" y="123"/>
            <a:chExt cx="1813" cy="263"/>
          </a:xfrm>
          <a:solidFill>
            <a:schemeClr val="bg1"/>
          </a:solidFill>
        </p:grpSpPr>
        <p:sp>
          <p:nvSpPr>
            <p:cNvPr id="13" name="Rectangle 12"/>
            <p:cNvSpPr>
              <a:spLocks noChangeArrowheads="1"/>
            </p:cNvSpPr>
            <p:nvPr/>
          </p:nvSpPr>
          <p:spPr bwMode="white">
            <a:xfrm>
              <a:off x="4638" y="123"/>
              <a:ext cx="1525" cy="263"/>
            </a:xfrm>
            <a:prstGeom prst="rect">
              <a:avLst/>
            </a:prstGeom>
            <a:grpFill/>
            <a:ln w="9525">
              <a:noFill/>
              <a:miter lim="800000"/>
              <a:headEnd/>
              <a:tailEnd/>
            </a:ln>
          </p:spPr>
          <p:txBody>
            <a:bodyPr wrap="none" anchor="ctr"/>
            <a:lstStyle/>
            <a:p>
              <a:pPr>
                <a:defRPr/>
              </a:pPr>
              <a:endParaRPr lang="en-US" sz="1400">
                <a:solidFill>
                  <a:schemeClr val="tx1"/>
                </a:solidFill>
                <a:latin typeface="Verdana" pitchFamily="34" charset="0"/>
              </a:endParaRPr>
            </a:p>
          </p:txBody>
        </p:sp>
        <p:sp>
          <p:nvSpPr>
            <p:cNvPr id="14" name="Text Box 13"/>
            <p:cNvSpPr txBox="1">
              <a:spLocks noChangeArrowheads="1"/>
            </p:cNvSpPr>
            <p:nvPr/>
          </p:nvSpPr>
          <p:spPr bwMode="auto">
            <a:xfrm>
              <a:off x="4350" y="131"/>
              <a:ext cx="1756" cy="218"/>
            </a:xfrm>
            <a:prstGeom prst="rect">
              <a:avLst/>
            </a:prstGeom>
            <a:grpFill/>
            <a:ln w="9525" algn="ctr">
              <a:noFill/>
              <a:miter lim="800000"/>
              <a:headEnd/>
              <a:tailEnd/>
            </a:ln>
          </p:spPr>
          <p:txBody>
            <a:bodyPr lIns="101799" tIns="50900" rIns="101799" bIns="50900" anchor="b">
              <a:spAutoFit/>
            </a:bodyPr>
            <a:lstStyle/>
            <a:p>
              <a:pPr algn="r" defTabSz="1019175">
                <a:defRPr/>
              </a:pPr>
              <a:r>
                <a:rPr lang="en-US" sz="1600" dirty="0">
                  <a:solidFill>
                    <a:srgbClr val="4F81BD"/>
                  </a:solidFill>
                </a:rPr>
                <a:t>Geographic Distribution</a:t>
              </a:r>
            </a:p>
          </p:txBody>
        </p:sp>
      </p:grpSp>
    </p:spTree>
    <p:extLst>
      <p:ext uri="{BB962C8B-B14F-4D97-AF65-F5344CB8AC3E}">
        <p14:creationId xmlns:p14="http://schemas.microsoft.com/office/powerpoint/2010/main" val="176818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25" y="1669312"/>
            <a:ext cx="6437376" cy="4974336"/>
          </a:xfrm>
          <a:prstGeom prst="rect">
            <a:avLst/>
          </a:prstGeom>
        </p:spPr>
      </p:pic>
      <p:sp>
        <p:nvSpPr>
          <p:cNvPr id="21506" name="Rectangle 6"/>
          <p:cNvSpPr>
            <a:spLocks noGrp="1" noChangeArrowheads="1"/>
          </p:cNvSpPr>
          <p:nvPr>
            <p:ph type="sldNum" sz="quarter" idx="10"/>
          </p:nvPr>
        </p:nvSpPr>
        <p:spPr>
          <a:noFill/>
        </p:spPr>
        <p:txBody>
          <a:bodyPr/>
          <a:lstStyle/>
          <a:p>
            <a:fld id="{AE3355C1-8A8D-4144-83FA-3AD08E13D3A9}" type="slidenum">
              <a:rPr lang="en-US" smtClean="0"/>
              <a:pPr/>
              <a:t>18</a:t>
            </a:fld>
            <a:endParaRPr lang="en-US" smtClean="0"/>
          </a:p>
        </p:txBody>
      </p:sp>
      <p:sp>
        <p:nvSpPr>
          <p:cNvPr id="21507" name="Rectangle 89"/>
          <p:cNvSpPr>
            <a:spLocks noChangeArrowheads="1"/>
          </p:cNvSpPr>
          <p:nvPr/>
        </p:nvSpPr>
        <p:spPr bwMode="auto">
          <a:xfrm>
            <a:off x="669925" y="455613"/>
            <a:ext cx="6186488" cy="1050925"/>
          </a:xfrm>
          <a:prstGeom prst="rect">
            <a:avLst/>
          </a:prstGeom>
          <a:noFill/>
          <a:ln w="9525">
            <a:noFill/>
            <a:miter lim="800000"/>
            <a:headEnd/>
            <a:tailEnd/>
          </a:ln>
        </p:spPr>
        <p:txBody>
          <a:bodyPr lIns="0" tIns="0" rIns="0" bIns="0"/>
          <a:lstStyle/>
          <a:p>
            <a:pPr defTabSz="1019175"/>
            <a:r>
              <a:rPr lang="en-US" dirty="0">
                <a:solidFill>
                  <a:srgbClr val="000000"/>
                </a:solidFill>
              </a:rPr>
              <a:t>HSN Hospital Service Volume</a:t>
            </a:r>
            <a:r>
              <a:rPr lang="en-US" dirty="0"/>
              <a:t> </a:t>
            </a:r>
            <a:r>
              <a:rPr lang="en-US" sz="2200" dirty="0">
                <a:solidFill>
                  <a:srgbClr val="000000"/>
                </a:solidFill>
              </a:rPr>
              <a:t>by Provider</a:t>
            </a:r>
          </a:p>
        </p:txBody>
      </p:sp>
      <p:sp>
        <p:nvSpPr>
          <p:cNvPr id="21508" name="AutoShape 2"/>
          <p:cNvSpPr>
            <a:spLocks noChangeArrowheads="1"/>
          </p:cNvSpPr>
          <p:nvPr/>
        </p:nvSpPr>
        <p:spPr bwMode="auto">
          <a:xfrm>
            <a:off x="7243763"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21509" name="Rectangle 86"/>
          <p:cNvSpPr>
            <a:spLocks noChangeArrowheads="1"/>
          </p:cNvSpPr>
          <p:nvPr/>
        </p:nvSpPr>
        <p:spPr bwMode="auto">
          <a:xfrm>
            <a:off x="7243763" y="1035050"/>
            <a:ext cx="2290762" cy="4806950"/>
          </a:xfrm>
          <a:prstGeom prst="rect">
            <a:avLst/>
          </a:prstGeom>
          <a:noFill/>
          <a:ln w="9525">
            <a:noFill/>
            <a:miter lim="800000"/>
            <a:headEnd/>
            <a:tailEnd/>
          </a:ln>
        </p:spPr>
        <p:txBody>
          <a:bodyPr lIns="101882" tIns="50941" rIns="101882" bIns="50941"/>
          <a:lstStyle/>
          <a:p>
            <a:pPr defTabSz="1019175" eaLnBrk="0" hangingPunct="0">
              <a:spcBef>
                <a:spcPct val="20000"/>
              </a:spcBef>
              <a:spcAft>
                <a:spcPct val="30000"/>
              </a:spcAft>
            </a:pPr>
            <a:r>
              <a:rPr lang="en-US" sz="1100" b="0" dirty="0" smtClean="0">
                <a:solidFill>
                  <a:schemeClr val="tx1"/>
                </a:solidFill>
              </a:rPr>
              <a:t>Five Health </a:t>
            </a:r>
            <a:r>
              <a:rPr lang="en-US" sz="1100" b="0" dirty="0">
                <a:solidFill>
                  <a:schemeClr val="tx1"/>
                </a:solidFill>
              </a:rPr>
              <a:t>Safety Net (HSN) hospital providers experienced </a:t>
            </a:r>
            <a:r>
              <a:rPr lang="en-US" sz="1100" b="0" dirty="0" smtClean="0">
                <a:solidFill>
                  <a:schemeClr val="tx1"/>
                </a:solidFill>
              </a:rPr>
              <a:t>fewer than </a:t>
            </a:r>
            <a:r>
              <a:rPr lang="en-US" sz="1100" b="0" dirty="0">
                <a:solidFill>
                  <a:schemeClr val="tx1"/>
                </a:solidFill>
              </a:rPr>
              <a:t>1,000 discharges and visits in Health Safety Net fiscal year </a:t>
            </a:r>
            <a:r>
              <a:rPr lang="en-US" sz="1100" b="0" dirty="0" smtClean="0">
                <a:solidFill>
                  <a:schemeClr val="tx1"/>
                </a:solidFill>
              </a:rPr>
              <a:t>2012 </a:t>
            </a:r>
            <a:r>
              <a:rPr lang="en-US" sz="1100" b="0" dirty="0">
                <a:solidFill>
                  <a:schemeClr val="tx1"/>
                </a:solidFill>
              </a:rPr>
              <a:t>(</a:t>
            </a:r>
            <a:r>
              <a:rPr lang="en-US" sz="1100" b="0" dirty="0" smtClean="0">
                <a:solidFill>
                  <a:schemeClr val="tx1"/>
                </a:solidFill>
              </a:rPr>
              <a:t>HSN12).</a:t>
            </a:r>
            <a:endParaRPr lang="en-US" sz="1100" b="0" dirty="0">
              <a:solidFill>
                <a:schemeClr val="tx1"/>
              </a:solidFill>
            </a:endParaRPr>
          </a:p>
          <a:p>
            <a:pPr defTabSz="1019175" eaLnBrk="0" hangingPunct="0">
              <a:spcBef>
                <a:spcPct val="20000"/>
              </a:spcBef>
              <a:spcAft>
                <a:spcPct val="30000"/>
              </a:spcAft>
            </a:pPr>
            <a:r>
              <a:rPr lang="en-US" sz="1100" b="0" dirty="0" smtClean="0">
                <a:solidFill>
                  <a:schemeClr val="tx1"/>
                </a:solidFill>
              </a:rPr>
              <a:t>Forty-five </a:t>
            </a:r>
            <a:r>
              <a:rPr lang="en-US" sz="1100" b="0" dirty="0">
                <a:solidFill>
                  <a:schemeClr val="tx1"/>
                </a:solidFill>
              </a:rPr>
              <a:t>HSN hospital providers experienced between 1,000 and 10,000 discharges and visits in </a:t>
            </a:r>
            <a:r>
              <a:rPr lang="en-US" sz="1100" b="0" dirty="0" smtClean="0">
                <a:solidFill>
                  <a:schemeClr val="tx1"/>
                </a:solidFill>
              </a:rPr>
              <a:t>HSN12.</a:t>
            </a:r>
            <a:endParaRPr lang="en-US" sz="1100" b="0" dirty="0">
              <a:solidFill>
                <a:schemeClr val="tx1"/>
              </a:solidFill>
            </a:endParaRPr>
          </a:p>
          <a:p>
            <a:pPr defTabSz="1019175" eaLnBrk="0" hangingPunct="0">
              <a:spcBef>
                <a:spcPct val="20000"/>
              </a:spcBef>
              <a:spcAft>
                <a:spcPct val="30000"/>
              </a:spcAft>
            </a:pPr>
            <a:r>
              <a:rPr lang="en-US" sz="1100" b="0" dirty="0" smtClean="0">
                <a:solidFill>
                  <a:schemeClr val="tx1"/>
                </a:solidFill>
              </a:rPr>
              <a:t>Twelve HSN </a:t>
            </a:r>
            <a:r>
              <a:rPr lang="en-US" sz="1100" b="0" dirty="0">
                <a:solidFill>
                  <a:schemeClr val="tx1"/>
                </a:solidFill>
              </a:rPr>
              <a:t>hospital providers experienced between 10,000 and 50,000 discharges and visits in </a:t>
            </a:r>
            <a:r>
              <a:rPr lang="en-US" sz="1100" b="0" dirty="0" smtClean="0">
                <a:solidFill>
                  <a:schemeClr val="tx1"/>
                </a:solidFill>
              </a:rPr>
              <a:t>HSN12.</a:t>
            </a:r>
            <a:endParaRPr lang="en-US" sz="1100" b="0" dirty="0">
              <a:solidFill>
                <a:schemeClr val="tx1"/>
              </a:solidFill>
            </a:endParaRPr>
          </a:p>
          <a:p>
            <a:pPr defTabSz="1019175" eaLnBrk="0" hangingPunct="0">
              <a:spcBef>
                <a:spcPct val="20000"/>
              </a:spcBef>
              <a:spcAft>
                <a:spcPct val="30000"/>
              </a:spcAft>
            </a:pPr>
            <a:r>
              <a:rPr lang="en-US" sz="1100" b="0" dirty="0" smtClean="0">
                <a:solidFill>
                  <a:srgbClr val="000000"/>
                </a:solidFill>
              </a:rPr>
              <a:t>One hospital </a:t>
            </a:r>
            <a:r>
              <a:rPr lang="en-US" sz="1100" b="0" dirty="0" smtClean="0">
                <a:solidFill>
                  <a:schemeClr val="tx1"/>
                </a:solidFill>
              </a:rPr>
              <a:t>experienced </a:t>
            </a:r>
            <a:r>
              <a:rPr lang="en-US" sz="1100" b="0" dirty="0">
                <a:solidFill>
                  <a:schemeClr val="tx1"/>
                </a:solidFill>
              </a:rPr>
              <a:t>between 50,000 and 100,000 discharges and visits in </a:t>
            </a:r>
            <a:r>
              <a:rPr lang="en-US" sz="1100" b="0" dirty="0" smtClean="0">
                <a:solidFill>
                  <a:schemeClr val="tx1"/>
                </a:solidFill>
              </a:rPr>
              <a:t>HSN12.</a:t>
            </a:r>
            <a:endParaRPr lang="en-US" sz="1100" b="0" dirty="0">
              <a:solidFill>
                <a:schemeClr val="tx1"/>
              </a:solidFill>
            </a:endParaRPr>
          </a:p>
          <a:p>
            <a:pPr defTabSz="1019175" eaLnBrk="0" hangingPunct="0">
              <a:spcBef>
                <a:spcPct val="20000"/>
              </a:spcBef>
              <a:spcAft>
                <a:spcPct val="30000"/>
              </a:spcAft>
            </a:pPr>
            <a:r>
              <a:rPr lang="en-US" sz="1100" b="0" dirty="0">
                <a:solidFill>
                  <a:srgbClr val="000000"/>
                </a:solidFill>
              </a:rPr>
              <a:t>Boston Medical Center and </a:t>
            </a:r>
            <a:r>
              <a:rPr lang="en-US" sz="1100" b="0" dirty="0" smtClean="0">
                <a:solidFill>
                  <a:srgbClr val="000000"/>
                </a:solidFill>
              </a:rPr>
              <a:t>Cambridge </a:t>
            </a:r>
            <a:r>
              <a:rPr lang="en-US" sz="1100" b="0" dirty="0">
                <a:solidFill>
                  <a:srgbClr val="000000"/>
                </a:solidFill>
              </a:rPr>
              <a:t>Health </a:t>
            </a:r>
            <a:r>
              <a:rPr lang="en-US" sz="1100" b="0" dirty="0" smtClean="0">
                <a:solidFill>
                  <a:srgbClr val="000000"/>
                </a:solidFill>
              </a:rPr>
              <a:t>Alliance experienced </a:t>
            </a:r>
            <a:r>
              <a:rPr lang="en-US" sz="1100" b="0" dirty="0">
                <a:solidFill>
                  <a:srgbClr val="000000"/>
                </a:solidFill>
              </a:rPr>
              <a:t>over 100,000 discharges and visits in </a:t>
            </a:r>
            <a:r>
              <a:rPr lang="en-US" sz="1100" b="0" dirty="0" smtClean="0">
                <a:solidFill>
                  <a:srgbClr val="000000"/>
                </a:solidFill>
              </a:rPr>
              <a:t>HSN12.</a:t>
            </a:r>
            <a:endParaRPr lang="en-US" sz="1100" b="0" dirty="0">
              <a:solidFill>
                <a:srgbClr val="000000"/>
              </a:solidFill>
            </a:endParaRPr>
          </a:p>
          <a:p>
            <a:pPr defTabSz="1019175" eaLnBrk="0" hangingPunct="0">
              <a:spcBef>
                <a:spcPct val="20000"/>
              </a:spcBef>
              <a:spcAft>
                <a:spcPct val="30000"/>
              </a:spcAft>
            </a:pPr>
            <a:endParaRPr lang="en-US" sz="1100" b="0" dirty="0">
              <a:solidFill>
                <a:schemeClr val="tx1"/>
              </a:solidFill>
            </a:endParaRPr>
          </a:p>
        </p:txBody>
      </p:sp>
      <p:sp>
        <p:nvSpPr>
          <p:cNvPr id="21510" name="Text Box 14"/>
          <p:cNvSpPr txBox="1">
            <a:spLocks noChangeArrowheads="1"/>
          </p:cNvSpPr>
          <p:nvPr/>
        </p:nvSpPr>
        <p:spPr bwMode="auto">
          <a:xfrm>
            <a:off x="682625" y="6627039"/>
            <a:ext cx="8910638" cy="276999"/>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Notes:</a:t>
            </a:r>
            <a:r>
              <a:rPr lang="en-US" sz="600" b="0" dirty="0">
                <a:solidFill>
                  <a:schemeClr val="tx1"/>
                </a:solidFill>
              </a:rPr>
              <a:t> The Health Safety Net fiscal year runs from October 1 through September 30 of the following year. Hospital volume is the sum of inpatient discharges and outpatient visits for which payments were made to hospital providers in the months shown. Due to the transition of HSN claims processing to MMIS, providers were unable to submit claims during the last quarter of HSN12. Therefore, volume in payment months July through September 2012 is estimated based on year-to-date HSN12 claims </a:t>
            </a:r>
            <a:r>
              <a:rPr lang="en-US" sz="600" b="0" dirty="0" smtClean="0">
                <a:solidFill>
                  <a:schemeClr val="tx1"/>
                </a:solidFill>
              </a:rPr>
              <a:t>experience.</a:t>
            </a:r>
            <a:endParaRPr lang="en-US" sz="600" b="0" dirty="0">
              <a:solidFill>
                <a:schemeClr val="tx1"/>
              </a:solidFill>
            </a:endParaRPr>
          </a:p>
          <a:p>
            <a:pPr defTabSz="1019175"/>
            <a:r>
              <a:rPr lang="en-US" sz="600" dirty="0">
                <a:solidFill>
                  <a:schemeClr val="tx1"/>
                </a:solidFill>
              </a:rPr>
              <a:t>Source:</a:t>
            </a:r>
            <a:r>
              <a:rPr lang="en-US" sz="600" b="0" dirty="0">
                <a:solidFill>
                  <a:schemeClr val="tx1"/>
                </a:solidFill>
              </a:rPr>
              <a:t> </a:t>
            </a:r>
            <a:r>
              <a:rPr lang="en-US" sz="600" b="0" dirty="0" smtClean="0">
                <a:solidFill>
                  <a:schemeClr val="tx1"/>
                </a:solidFill>
              </a:rPr>
              <a:t> </a:t>
            </a:r>
            <a:r>
              <a:rPr lang="en-US" sz="600" b="0" dirty="0">
                <a:solidFill>
                  <a:schemeClr val="tx1"/>
                </a:solidFill>
              </a:rPr>
              <a:t>Health Safety Net Data Warehouse as of 7/22/11</a:t>
            </a:r>
            <a:r>
              <a:rPr lang="en-US" sz="600" b="0" dirty="0" smtClean="0">
                <a:solidFill>
                  <a:schemeClr val="tx1"/>
                </a:solidFill>
              </a:rPr>
              <a:t>. </a:t>
            </a:r>
            <a:endParaRPr lang="en-US" sz="600" b="0" dirty="0">
              <a:solidFill>
                <a:schemeClr val="tx1"/>
              </a:solidFill>
            </a:endParaRPr>
          </a:p>
        </p:txBody>
      </p:sp>
      <p:grpSp>
        <p:nvGrpSpPr>
          <p:cNvPr id="2" name="Group 10"/>
          <p:cNvGrpSpPr>
            <a:grpSpLocks/>
          </p:cNvGrpSpPr>
          <p:nvPr/>
        </p:nvGrpSpPr>
        <p:grpSpPr bwMode="auto">
          <a:xfrm>
            <a:off x="7078894" y="166688"/>
            <a:ext cx="2704870" cy="417512"/>
            <a:chOff x="4350" y="123"/>
            <a:chExt cx="1813" cy="263"/>
          </a:xfrm>
          <a:solidFill>
            <a:schemeClr val="bg1"/>
          </a:solidFill>
        </p:grpSpPr>
        <p:sp>
          <p:nvSpPr>
            <p:cNvPr id="13" name="Rectangle 12"/>
            <p:cNvSpPr>
              <a:spLocks noChangeArrowheads="1"/>
            </p:cNvSpPr>
            <p:nvPr/>
          </p:nvSpPr>
          <p:spPr bwMode="white">
            <a:xfrm>
              <a:off x="4638" y="123"/>
              <a:ext cx="1525" cy="263"/>
            </a:xfrm>
            <a:prstGeom prst="rect">
              <a:avLst/>
            </a:prstGeom>
            <a:grpFill/>
            <a:ln w="9525">
              <a:noFill/>
              <a:miter lim="800000"/>
              <a:headEnd/>
              <a:tailEnd/>
            </a:ln>
          </p:spPr>
          <p:txBody>
            <a:bodyPr wrap="none" anchor="ctr"/>
            <a:lstStyle/>
            <a:p>
              <a:pPr>
                <a:defRPr/>
              </a:pPr>
              <a:endParaRPr lang="en-US" sz="1400">
                <a:solidFill>
                  <a:schemeClr val="tx1"/>
                </a:solidFill>
                <a:latin typeface="Verdana" pitchFamily="34" charset="0"/>
              </a:endParaRPr>
            </a:p>
          </p:txBody>
        </p:sp>
        <p:sp>
          <p:nvSpPr>
            <p:cNvPr id="14" name="Text Box 13"/>
            <p:cNvSpPr txBox="1">
              <a:spLocks noChangeArrowheads="1"/>
            </p:cNvSpPr>
            <p:nvPr/>
          </p:nvSpPr>
          <p:spPr bwMode="auto">
            <a:xfrm>
              <a:off x="4350" y="131"/>
              <a:ext cx="1756" cy="218"/>
            </a:xfrm>
            <a:prstGeom prst="rect">
              <a:avLst/>
            </a:prstGeom>
            <a:grpFill/>
            <a:ln w="9525" algn="ctr">
              <a:noFill/>
              <a:miter lim="800000"/>
              <a:headEnd/>
              <a:tailEnd/>
            </a:ln>
          </p:spPr>
          <p:txBody>
            <a:bodyPr lIns="101799" tIns="50900" rIns="101799" bIns="50900" anchor="b">
              <a:spAutoFit/>
            </a:bodyPr>
            <a:lstStyle/>
            <a:p>
              <a:pPr algn="r" defTabSz="1019175">
                <a:defRPr/>
              </a:pPr>
              <a:r>
                <a:rPr lang="en-US" sz="1600" dirty="0">
                  <a:solidFill>
                    <a:srgbClr val="4F81BD"/>
                  </a:solidFill>
                </a:rPr>
                <a:t>Geographic Distribution</a:t>
              </a:r>
            </a:p>
          </p:txBody>
        </p:sp>
      </p:grpSp>
    </p:spTree>
    <p:extLst>
      <p:ext uri="{BB962C8B-B14F-4D97-AF65-F5344CB8AC3E}">
        <p14:creationId xmlns:p14="http://schemas.microsoft.com/office/powerpoint/2010/main" val="2928876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0"/>
          </p:nvPr>
        </p:nvSpPr>
        <p:spPr>
          <a:noFill/>
        </p:spPr>
        <p:txBody>
          <a:bodyPr/>
          <a:lstStyle/>
          <a:p>
            <a:fld id="{509C9C8D-C7E0-41F3-957D-08BA18E45A21}" type="slidenum">
              <a:rPr lang="en-US" smtClean="0"/>
              <a:pPr/>
              <a:t>1</a:t>
            </a:fld>
            <a:endParaRPr lang="en-US" smtClean="0"/>
          </a:p>
        </p:txBody>
      </p:sp>
      <p:sp>
        <p:nvSpPr>
          <p:cNvPr id="5123" name="Rectangle 15"/>
          <p:cNvSpPr>
            <a:spLocks noGrp="1" noChangeArrowheads="1"/>
          </p:cNvSpPr>
          <p:nvPr>
            <p:ph type="title" idx="4294967295"/>
          </p:nvPr>
        </p:nvSpPr>
        <p:spPr>
          <a:xfrm>
            <a:off x="681038" y="465138"/>
            <a:ext cx="8874125" cy="852487"/>
          </a:xfrm>
        </p:spPr>
        <p:txBody>
          <a:bodyPr/>
          <a:lstStyle/>
          <a:p>
            <a:pPr eaLnBrk="1" hangingPunct="1"/>
            <a:r>
              <a:rPr lang="en-US" smtClean="0"/>
              <a:t>Table of Contents</a:t>
            </a:r>
          </a:p>
        </p:txBody>
      </p:sp>
      <p:sp>
        <p:nvSpPr>
          <p:cNvPr id="5124" name="Text Box 6"/>
          <p:cNvSpPr txBox="1">
            <a:spLocks noChangeArrowheads="1"/>
          </p:cNvSpPr>
          <p:nvPr/>
        </p:nvSpPr>
        <p:spPr bwMode="auto">
          <a:xfrm>
            <a:off x="681038" y="1328738"/>
            <a:ext cx="9075737" cy="2462213"/>
          </a:xfrm>
          <a:prstGeom prst="rect">
            <a:avLst/>
          </a:prstGeom>
          <a:noFill/>
          <a:ln w="9525" algn="ctr">
            <a:noFill/>
            <a:miter lim="800000"/>
            <a:headEnd/>
            <a:tailEnd/>
          </a:ln>
        </p:spPr>
        <p:txBody>
          <a:bodyPr lIns="0" tIns="0" rIns="0" bIns="0">
            <a:spAutoFit/>
          </a:bodyPr>
          <a:lstStyle/>
          <a:p>
            <a:pPr defTabSz="1019175" eaLnBrk="0" hangingPunct="0">
              <a:spcBef>
                <a:spcPct val="30000"/>
              </a:spcBef>
              <a:spcAft>
                <a:spcPct val="50000"/>
              </a:spcAft>
            </a:pPr>
            <a:r>
              <a:rPr lang="en-US" sz="1600" b="0" dirty="0">
                <a:solidFill>
                  <a:srgbClr val="595959"/>
                </a:solidFill>
              </a:rPr>
              <a:t>Introduction			  2</a:t>
            </a:r>
          </a:p>
          <a:p>
            <a:pPr defTabSz="1019175" eaLnBrk="0" hangingPunct="0">
              <a:spcBef>
                <a:spcPct val="30000"/>
              </a:spcBef>
              <a:spcAft>
                <a:spcPct val="50000"/>
              </a:spcAft>
            </a:pPr>
            <a:r>
              <a:rPr lang="en-US" sz="1600" b="0" dirty="0">
                <a:solidFill>
                  <a:srgbClr val="595959"/>
                </a:solidFill>
              </a:rPr>
              <a:t>Payments and Volume			  </a:t>
            </a:r>
            <a:r>
              <a:rPr lang="en-US" sz="1600" b="0" dirty="0" smtClean="0">
                <a:solidFill>
                  <a:srgbClr val="595959"/>
                </a:solidFill>
              </a:rPr>
              <a:t>5</a:t>
            </a:r>
            <a:endParaRPr lang="en-US" sz="1600" b="0" dirty="0">
              <a:solidFill>
                <a:srgbClr val="595959"/>
              </a:solidFill>
            </a:endParaRPr>
          </a:p>
          <a:p>
            <a:pPr defTabSz="1019175" eaLnBrk="0" hangingPunct="0">
              <a:spcBef>
                <a:spcPct val="30000"/>
              </a:spcBef>
              <a:spcAft>
                <a:spcPct val="50000"/>
              </a:spcAft>
            </a:pPr>
            <a:r>
              <a:rPr lang="en-US" sz="1600" b="0" dirty="0">
                <a:solidFill>
                  <a:srgbClr val="595959"/>
                </a:solidFill>
              </a:rPr>
              <a:t>Service Patterns			</a:t>
            </a:r>
            <a:r>
              <a:rPr lang="en-US" sz="1600" b="0" dirty="0" smtClean="0">
                <a:solidFill>
                  <a:srgbClr val="595959"/>
                </a:solidFill>
              </a:rPr>
              <a:t>13</a:t>
            </a:r>
            <a:endParaRPr lang="en-US" sz="1600" b="0" dirty="0">
              <a:solidFill>
                <a:srgbClr val="595959"/>
              </a:solidFill>
            </a:endParaRPr>
          </a:p>
          <a:p>
            <a:pPr defTabSz="1019175" eaLnBrk="0" hangingPunct="0">
              <a:spcBef>
                <a:spcPct val="30000"/>
              </a:spcBef>
              <a:spcAft>
                <a:spcPct val="50000"/>
              </a:spcAft>
            </a:pPr>
            <a:r>
              <a:rPr lang="en-US" sz="1600" b="0" dirty="0">
                <a:solidFill>
                  <a:srgbClr val="595959"/>
                </a:solidFill>
              </a:rPr>
              <a:t>User Demographics			</a:t>
            </a:r>
            <a:r>
              <a:rPr lang="en-US" sz="1600" b="0" dirty="0" smtClean="0">
                <a:solidFill>
                  <a:srgbClr val="595959"/>
                </a:solidFill>
              </a:rPr>
              <a:t>23</a:t>
            </a:r>
            <a:endParaRPr lang="en-US" sz="1600" b="0" dirty="0">
              <a:solidFill>
                <a:srgbClr val="595959"/>
              </a:solidFill>
            </a:endParaRPr>
          </a:p>
          <a:p>
            <a:pPr defTabSz="1019175" eaLnBrk="0" hangingPunct="0">
              <a:spcBef>
                <a:spcPct val="30000"/>
              </a:spcBef>
              <a:spcAft>
                <a:spcPct val="50000"/>
              </a:spcAft>
            </a:pPr>
            <a:r>
              <a:rPr lang="en-US" sz="1600" b="0" dirty="0">
                <a:solidFill>
                  <a:srgbClr val="595959"/>
                </a:solidFill>
              </a:rPr>
              <a:t>Financing				</a:t>
            </a:r>
            <a:r>
              <a:rPr lang="en-US" sz="1600" b="0" dirty="0" smtClean="0">
                <a:solidFill>
                  <a:srgbClr val="595959"/>
                </a:solidFill>
              </a:rPr>
              <a:t>28</a:t>
            </a:r>
            <a:endParaRPr lang="en-US" sz="1600" b="0" dirty="0">
              <a:solidFill>
                <a:srgbClr val="595959"/>
              </a:solidFill>
            </a:endParaRPr>
          </a:p>
          <a:p>
            <a:pPr defTabSz="1019175" eaLnBrk="0" hangingPunct="0">
              <a:spcBef>
                <a:spcPct val="30000"/>
              </a:spcBef>
              <a:spcAft>
                <a:spcPct val="50000"/>
              </a:spcAft>
            </a:pPr>
            <a:r>
              <a:rPr lang="en-US" sz="1600" b="0" dirty="0">
                <a:solidFill>
                  <a:srgbClr val="595959"/>
                </a:solidFill>
              </a:rPr>
              <a:t>Demonstration Projects		</a:t>
            </a:r>
            <a:r>
              <a:rPr lang="en-US" sz="1600" b="0" dirty="0" smtClean="0">
                <a:solidFill>
                  <a:srgbClr val="595959"/>
                </a:solidFill>
              </a:rPr>
              <a:t>34</a:t>
            </a:r>
            <a:endParaRPr lang="en-US" sz="1600" b="0" dirty="0">
              <a:solidFill>
                <a:srgbClr val="595959"/>
              </a:solidFill>
            </a:endParaRPr>
          </a:p>
        </p:txBody>
      </p:sp>
    </p:spTree>
    <p:extLst>
      <p:ext uri="{BB962C8B-B14F-4D97-AF65-F5344CB8AC3E}">
        <p14:creationId xmlns:p14="http://schemas.microsoft.com/office/powerpoint/2010/main" val="2760026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0"/>
          </p:nvPr>
        </p:nvSpPr>
        <p:spPr>
          <a:noFill/>
        </p:spPr>
        <p:txBody>
          <a:bodyPr/>
          <a:lstStyle/>
          <a:p>
            <a:fld id="{6C0BD889-FADF-4C39-BC6D-C64036DF3654}" type="slidenum">
              <a:rPr lang="en-US" smtClean="0"/>
              <a:pPr/>
              <a:t>19</a:t>
            </a:fld>
            <a:endParaRPr lang="en-US" smtClean="0"/>
          </a:p>
        </p:txBody>
      </p:sp>
      <p:sp>
        <p:nvSpPr>
          <p:cNvPr id="22531" name="Rectangle 89"/>
          <p:cNvSpPr>
            <a:spLocks noChangeArrowheads="1"/>
          </p:cNvSpPr>
          <p:nvPr/>
        </p:nvSpPr>
        <p:spPr bwMode="auto">
          <a:xfrm>
            <a:off x="669925" y="455613"/>
            <a:ext cx="6186488" cy="1050925"/>
          </a:xfrm>
          <a:prstGeom prst="rect">
            <a:avLst/>
          </a:prstGeom>
          <a:noFill/>
          <a:ln w="9525">
            <a:noFill/>
            <a:miter lim="800000"/>
            <a:headEnd/>
            <a:tailEnd/>
          </a:ln>
        </p:spPr>
        <p:txBody>
          <a:bodyPr lIns="0" tIns="0" rIns="0" bIns="0"/>
          <a:lstStyle/>
          <a:p>
            <a:pPr defTabSz="1019175"/>
            <a:r>
              <a:rPr lang="en-US" dirty="0">
                <a:solidFill>
                  <a:srgbClr val="000000"/>
                </a:solidFill>
              </a:rPr>
              <a:t>HSN Users by Hospital</a:t>
            </a:r>
            <a:endParaRPr lang="en-US" sz="2200" dirty="0">
              <a:solidFill>
                <a:srgbClr val="000000"/>
              </a:solidFill>
            </a:endParaRPr>
          </a:p>
        </p:txBody>
      </p:sp>
      <p:sp>
        <p:nvSpPr>
          <p:cNvPr id="22532" name="AutoShape 2"/>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22533" name="Rectangle 86"/>
          <p:cNvSpPr>
            <a:spLocks noChangeArrowheads="1"/>
          </p:cNvSpPr>
          <p:nvPr/>
        </p:nvSpPr>
        <p:spPr bwMode="auto">
          <a:xfrm>
            <a:off x="7243763" y="1035050"/>
            <a:ext cx="2290762" cy="4806950"/>
          </a:xfrm>
          <a:prstGeom prst="rect">
            <a:avLst/>
          </a:prstGeom>
          <a:noFill/>
          <a:ln w="9525">
            <a:noFill/>
            <a:miter lim="800000"/>
            <a:headEnd/>
            <a:tailEnd/>
          </a:ln>
        </p:spPr>
        <p:txBody>
          <a:bodyPr lIns="101882" tIns="50941" rIns="101882" bIns="50941"/>
          <a:lstStyle/>
          <a:p>
            <a:pPr defTabSz="1019175" eaLnBrk="0" hangingPunct="0">
              <a:spcBef>
                <a:spcPct val="20000"/>
              </a:spcBef>
              <a:spcAft>
                <a:spcPct val="30000"/>
              </a:spcAft>
            </a:pPr>
            <a:r>
              <a:rPr lang="en-US" sz="1200" b="0" dirty="0" smtClean="0">
                <a:solidFill>
                  <a:srgbClr val="000000"/>
                </a:solidFill>
              </a:rPr>
              <a:t>Twelve Health </a:t>
            </a:r>
            <a:r>
              <a:rPr lang="en-US" sz="1200" b="0" dirty="0">
                <a:solidFill>
                  <a:srgbClr val="000000"/>
                </a:solidFill>
              </a:rPr>
              <a:t>Safety Net (HSN) hospital providers saw </a:t>
            </a:r>
            <a:r>
              <a:rPr lang="en-US" sz="1200" b="0" dirty="0" smtClean="0">
                <a:solidFill>
                  <a:srgbClr val="000000"/>
                </a:solidFill>
              </a:rPr>
              <a:t>fewer than </a:t>
            </a:r>
            <a:r>
              <a:rPr lang="en-US" sz="1200" b="0" dirty="0">
                <a:solidFill>
                  <a:srgbClr val="000000"/>
                </a:solidFill>
              </a:rPr>
              <a:t>1,000 HSN users in Health Safety Net fiscal year </a:t>
            </a:r>
            <a:r>
              <a:rPr lang="en-US" sz="1200" b="0" dirty="0" smtClean="0">
                <a:solidFill>
                  <a:srgbClr val="000000"/>
                </a:solidFill>
              </a:rPr>
              <a:t>2012 </a:t>
            </a:r>
            <a:r>
              <a:rPr lang="en-US" sz="1200" b="0" dirty="0">
                <a:solidFill>
                  <a:srgbClr val="000000"/>
                </a:solidFill>
              </a:rPr>
              <a:t>(</a:t>
            </a:r>
            <a:r>
              <a:rPr lang="en-US" sz="1200" b="0" dirty="0" smtClean="0">
                <a:solidFill>
                  <a:srgbClr val="000000"/>
                </a:solidFill>
              </a:rPr>
              <a:t>HSN12).</a:t>
            </a:r>
            <a:endParaRPr lang="en-US" sz="1200" b="0" dirty="0">
              <a:solidFill>
                <a:srgbClr val="000000"/>
              </a:solidFill>
            </a:endParaRPr>
          </a:p>
          <a:p>
            <a:pPr defTabSz="1019175" eaLnBrk="0" hangingPunct="0">
              <a:spcBef>
                <a:spcPct val="20000"/>
              </a:spcBef>
              <a:spcAft>
                <a:spcPct val="30000"/>
              </a:spcAft>
            </a:pPr>
            <a:r>
              <a:rPr lang="en-US" sz="1200" b="0" dirty="0" smtClean="0">
                <a:solidFill>
                  <a:srgbClr val="000000"/>
                </a:solidFill>
              </a:rPr>
              <a:t>Forty </a:t>
            </a:r>
            <a:r>
              <a:rPr lang="en-US" sz="1200" b="0" dirty="0">
                <a:solidFill>
                  <a:srgbClr val="000000"/>
                </a:solidFill>
              </a:rPr>
              <a:t>HSN hospital providers saw between 1,000 and 5,000 HSN users in </a:t>
            </a:r>
            <a:r>
              <a:rPr lang="en-US" sz="1200" b="0" dirty="0" smtClean="0">
                <a:solidFill>
                  <a:srgbClr val="000000"/>
                </a:solidFill>
              </a:rPr>
              <a:t>HSN12.</a:t>
            </a:r>
            <a:endParaRPr lang="en-US" sz="1200" b="0" dirty="0">
              <a:solidFill>
                <a:srgbClr val="000000"/>
              </a:solidFill>
            </a:endParaRPr>
          </a:p>
          <a:p>
            <a:pPr defTabSz="1019175" eaLnBrk="0" hangingPunct="0">
              <a:spcBef>
                <a:spcPct val="20000"/>
              </a:spcBef>
              <a:spcAft>
                <a:spcPct val="30000"/>
              </a:spcAft>
            </a:pPr>
            <a:r>
              <a:rPr lang="en-US" sz="1200" b="0" dirty="0" smtClean="0">
                <a:solidFill>
                  <a:srgbClr val="000000"/>
                </a:solidFill>
              </a:rPr>
              <a:t>Seven HSN </a:t>
            </a:r>
            <a:r>
              <a:rPr lang="en-US" sz="1200" b="0" dirty="0">
                <a:solidFill>
                  <a:srgbClr val="000000"/>
                </a:solidFill>
              </a:rPr>
              <a:t>hospital providers saw between 5,000 and 10,000 HSN users in </a:t>
            </a:r>
            <a:r>
              <a:rPr lang="en-US" sz="1200" b="0" dirty="0" smtClean="0">
                <a:solidFill>
                  <a:srgbClr val="000000"/>
                </a:solidFill>
              </a:rPr>
              <a:t>HSN12.</a:t>
            </a:r>
            <a:endParaRPr lang="en-US" sz="1200" b="0" dirty="0">
              <a:solidFill>
                <a:srgbClr val="000000"/>
              </a:solidFill>
            </a:endParaRPr>
          </a:p>
          <a:p>
            <a:pPr defTabSz="1019175" eaLnBrk="0" hangingPunct="0">
              <a:spcBef>
                <a:spcPct val="20000"/>
              </a:spcBef>
              <a:spcAft>
                <a:spcPct val="30000"/>
              </a:spcAft>
            </a:pPr>
            <a:r>
              <a:rPr lang="en-US" sz="1200" b="0" dirty="0">
                <a:solidFill>
                  <a:srgbClr val="000000"/>
                </a:solidFill>
              </a:rPr>
              <a:t>Four HSN hospital providers saw between 10,000 and 20,000 HSN users in </a:t>
            </a:r>
            <a:r>
              <a:rPr lang="en-US" sz="1200" b="0" dirty="0" smtClean="0">
                <a:solidFill>
                  <a:srgbClr val="000000"/>
                </a:solidFill>
              </a:rPr>
              <a:t>HSN12.</a:t>
            </a:r>
            <a:endParaRPr lang="en-US" sz="1200" b="0" dirty="0">
              <a:solidFill>
                <a:srgbClr val="000000"/>
              </a:solidFill>
            </a:endParaRPr>
          </a:p>
          <a:p>
            <a:pPr defTabSz="1019175" eaLnBrk="0" hangingPunct="0">
              <a:spcBef>
                <a:spcPct val="20000"/>
              </a:spcBef>
              <a:spcAft>
                <a:spcPct val="30000"/>
              </a:spcAft>
            </a:pPr>
            <a:r>
              <a:rPr lang="en-US" sz="1200" b="0" dirty="0">
                <a:solidFill>
                  <a:srgbClr val="000000"/>
                </a:solidFill>
              </a:rPr>
              <a:t>Boston Medical Center and Cambridge Health Alliance saw over 20,000 users in </a:t>
            </a:r>
            <a:r>
              <a:rPr lang="en-US" sz="1200" b="0" dirty="0" smtClean="0">
                <a:solidFill>
                  <a:srgbClr val="000000"/>
                </a:solidFill>
              </a:rPr>
              <a:t>HSN12.</a:t>
            </a:r>
            <a:endParaRPr lang="en-US" sz="1200" b="0" dirty="0">
              <a:solidFill>
                <a:srgbClr val="000000"/>
              </a:solidFill>
            </a:endParaRPr>
          </a:p>
          <a:p>
            <a:pPr defTabSz="1019175" eaLnBrk="0" hangingPunct="0">
              <a:spcBef>
                <a:spcPct val="20000"/>
              </a:spcBef>
              <a:spcAft>
                <a:spcPct val="30000"/>
              </a:spcAft>
            </a:pPr>
            <a:endParaRPr lang="en-US" sz="1200" b="0" dirty="0">
              <a:solidFill>
                <a:srgbClr val="000000"/>
              </a:solidFill>
            </a:endParaRPr>
          </a:p>
          <a:p>
            <a:pPr defTabSz="1019175" eaLnBrk="0" hangingPunct="0">
              <a:spcBef>
                <a:spcPct val="20000"/>
              </a:spcBef>
              <a:spcAft>
                <a:spcPct val="30000"/>
              </a:spcAft>
            </a:pPr>
            <a:endParaRPr lang="en-US" sz="1200" b="0" dirty="0">
              <a:solidFill>
                <a:srgbClr val="000000"/>
              </a:solidFill>
            </a:endParaRPr>
          </a:p>
        </p:txBody>
      </p:sp>
      <p:sp>
        <p:nvSpPr>
          <p:cNvPr id="22534" name="Text Box 14"/>
          <p:cNvSpPr txBox="1">
            <a:spLocks noChangeArrowheads="1"/>
          </p:cNvSpPr>
          <p:nvPr/>
        </p:nvSpPr>
        <p:spPr bwMode="auto">
          <a:xfrm>
            <a:off x="682625" y="6534706"/>
            <a:ext cx="8910638" cy="369332"/>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Notes:</a:t>
            </a:r>
            <a:r>
              <a:rPr lang="en-US" sz="600" b="0" dirty="0">
                <a:solidFill>
                  <a:schemeClr val="tx1"/>
                </a:solidFill>
              </a:rPr>
              <a:t> The Health Safety Net fiscal year runs from October 1 through September 30 of the following year. Due to the transition of HSN claims processing to MMIS, providers were unable to submit claims during the last quarter of HSN12. Therefore, </a:t>
            </a:r>
            <a:r>
              <a:rPr lang="en-US" sz="600" b="0" dirty="0" smtClean="0">
                <a:solidFill>
                  <a:schemeClr val="tx1"/>
                </a:solidFill>
              </a:rPr>
              <a:t>user data </a:t>
            </a:r>
            <a:r>
              <a:rPr lang="en-US" sz="600" b="0" dirty="0">
                <a:solidFill>
                  <a:schemeClr val="tx1"/>
                </a:solidFill>
              </a:rPr>
              <a:t>reflect claims paid from October 2011 through June </a:t>
            </a:r>
            <a:r>
              <a:rPr lang="en-US" sz="600" b="0" dirty="0" smtClean="0">
                <a:solidFill>
                  <a:schemeClr val="tx1"/>
                </a:solidFill>
              </a:rPr>
              <a:t>2012. Users </a:t>
            </a:r>
            <a:r>
              <a:rPr lang="en-US" sz="600" b="0" dirty="0">
                <a:solidFill>
                  <a:schemeClr val="tx1"/>
                </a:solidFill>
              </a:rPr>
              <a:t>who receive a service in more than one setting (hospital, community health center, or emergency room bad debt) are counted only once. Hospital providers for each user is based on data from their most recent claim. Users are reported on claims for which payments were made to hospital and community health center providers in the months shown. </a:t>
            </a:r>
          </a:p>
          <a:p>
            <a:pPr defTabSz="1019175"/>
            <a:r>
              <a:rPr lang="en-US" sz="600" dirty="0">
                <a:solidFill>
                  <a:schemeClr val="tx1"/>
                </a:solidFill>
              </a:rPr>
              <a:t>Source:</a:t>
            </a:r>
            <a:r>
              <a:rPr lang="en-US" sz="600" b="0" dirty="0">
                <a:solidFill>
                  <a:schemeClr val="tx1"/>
                </a:solidFill>
              </a:rPr>
              <a:t> </a:t>
            </a:r>
            <a:r>
              <a:rPr lang="en-US" sz="600" b="0" dirty="0" smtClean="0">
                <a:solidFill>
                  <a:schemeClr val="tx1"/>
                </a:solidFill>
              </a:rPr>
              <a:t> </a:t>
            </a:r>
            <a:r>
              <a:rPr lang="en-US" sz="600" b="0" dirty="0">
                <a:solidFill>
                  <a:schemeClr val="tx1"/>
                </a:solidFill>
              </a:rPr>
              <a:t>Health Safety Net Data Warehouse as of </a:t>
            </a:r>
            <a:r>
              <a:rPr lang="en-US" sz="600" b="0" dirty="0" smtClean="0">
                <a:solidFill>
                  <a:schemeClr val="tx1"/>
                </a:solidFill>
              </a:rPr>
              <a:t>10/24/12.</a:t>
            </a:r>
            <a:endParaRPr lang="en-US" sz="600" b="0" dirty="0">
              <a:solidFill>
                <a:schemeClr val="tx1"/>
              </a:solidFill>
            </a:endParaRPr>
          </a:p>
        </p:txBody>
      </p:sp>
      <p:grpSp>
        <p:nvGrpSpPr>
          <p:cNvPr id="2" name="Group 10"/>
          <p:cNvGrpSpPr>
            <a:grpSpLocks/>
          </p:cNvGrpSpPr>
          <p:nvPr/>
        </p:nvGrpSpPr>
        <p:grpSpPr bwMode="auto">
          <a:xfrm>
            <a:off x="7078894" y="166688"/>
            <a:ext cx="2704870" cy="417512"/>
            <a:chOff x="4350" y="123"/>
            <a:chExt cx="1813" cy="263"/>
          </a:xfrm>
          <a:solidFill>
            <a:schemeClr val="bg1"/>
          </a:solidFill>
        </p:grpSpPr>
        <p:sp>
          <p:nvSpPr>
            <p:cNvPr id="13" name="Rectangle 12"/>
            <p:cNvSpPr>
              <a:spLocks noChangeArrowheads="1"/>
            </p:cNvSpPr>
            <p:nvPr/>
          </p:nvSpPr>
          <p:spPr bwMode="white">
            <a:xfrm>
              <a:off x="4638" y="123"/>
              <a:ext cx="1525" cy="263"/>
            </a:xfrm>
            <a:prstGeom prst="rect">
              <a:avLst/>
            </a:prstGeom>
            <a:grpFill/>
            <a:ln w="9525">
              <a:noFill/>
              <a:miter lim="800000"/>
              <a:headEnd/>
              <a:tailEnd/>
            </a:ln>
          </p:spPr>
          <p:txBody>
            <a:bodyPr wrap="none" anchor="ctr"/>
            <a:lstStyle/>
            <a:p>
              <a:pPr>
                <a:defRPr/>
              </a:pPr>
              <a:endParaRPr lang="en-US" sz="1400">
                <a:solidFill>
                  <a:schemeClr val="tx1"/>
                </a:solidFill>
                <a:latin typeface="Verdana" pitchFamily="34" charset="0"/>
              </a:endParaRPr>
            </a:p>
          </p:txBody>
        </p:sp>
        <p:sp>
          <p:nvSpPr>
            <p:cNvPr id="14" name="Text Box 13"/>
            <p:cNvSpPr txBox="1">
              <a:spLocks noChangeArrowheads="1"/>
            </p:cNvSpPr>
            <p:nvPr/>
          </p:nvSpPr>
          <p:spPr bwMode="auto">
            <a:xfrm>
              <a:off x="4350" y="131"/>
              <a:ext cx="1756" cy="218"/>
            </a:xfrm>
            <a:prstGeom prst="rect">
              <a:avLst/>
            </a:prstGeom>
            <a:grpFill/>
            <a:ln w="9525" algn="ctr">
              <a:noFill/>
              <a:miter lim="800000"/>
              <a:headEnd/>
              <a:tailEnd/>
            </a:ln>
          </p:spPr>
          <p:txBody>
            <a:bodyPr lIns="101799" tIns="50900" rIns="101799" bIns="50900" anchor="b">
              <a:spAutoFit/>
            </a:bodyPr>
            <a:lstStyle/>
            <a:p>
              <a:pPr algn="r" defTabSz="1019175">
                <a:defRPr/>
              </a:pPr>
              <a:r>
                <a:rPr lang="en-US" sz="1600" dirty="0">
                  <a:solidFill>
                    <a:srgbClr val="4F81BD"/>
                  </a:solidFill>
                </a:rPr>
                <a:t>Geographic Distribution</a:t>
              </a:r>
            </a:p>
          </p:txBody>
        </p:sp>
      </p:grpSp>
      <p:pic>
        <p:nvPicPr>
          <p:cNvPr id="22536"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3982" y="1144588"/>
            <a:ext cx="6502211" cy="5024436"/>
          </a:xfrm>
          <a:prstGeom prst="rect">
            <a:avLst/>
          </a:prstGeom>
          <a:noFill/>
          <a:ln w="9525">
            <a:noFill/>
            <a:miter lim="800000"/>
            <a:headEnd/>
            <a:tailEnd/>
          </a:ln>
        </p:spPr>
      </p:pic>
    </p:spTree>
    <p:extLst>
      <p:ext uri="{BB962C8B-B14F-4D97-AF65-F5344CB8AC3E}">
        <p14:creationId xmlns:p14="http://schemas.microsoft.com/office/powerpoint/2010/main" val="384046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0"/>
          </p:nvPr>
        </p:nvSpPr>
        <p:spPr>
          <a:noFill/>
        </p:spPr>
        <p:txBody>
          <a:bodyPr/>
          <a:lstStyle/>
          <a:p>
            <a:fld id="{ADF4A4DA-B1E1-477B-BD41-BB557936CF52}" type="slidenum">
              <a:rPr lang="en-US" smtClean="0"/>
              <a:pPr/>
              <a:t>20</a:t>
            </a:fld>
            <a:endParaRPr lang="en-US" smtClean="0"/>
          </a:p>
        </p:txBody>
      </p:sp>
      <p:sp>
        <p:nvSpPr>
          <p:cNvPr id="23555" name="Rectangle 89"/>
          <p:cNvSpPr>
            <a:spLocks noChangeArrowheads="1"/>
          </p:cNvSpPr>
          <p:nvPr/>
        </p:nvSpPr>
        <p:spPr bwMode="auto">
          <a:xfrm>
            <a:off x="669925" y="455613"/>
            <a:ext cx="6186488" cy="1050925"/>
          </a:xfrm>
          <a:prstGeom prst="rect">
            <a:avLst/>
          </a:prstGeom>
          <a:noFill/>
          <a:ln w="9525">
            <a:noFill/>
            <a:miter lim="800000"/>
            <a:headEnd/>
            <a:tailEnd/>
          </a:ln>
        </p:spPr>
        <p:txBody>
          <a:bodyPr lIns="0" tIns="0" rIns="0" bIns="0"/>
          <a:lstStyle/>
          <a:p>
            <a:pPr defTabSz="1019175"/>
            <a:r>
              <a:rPr lang="en-US" sz="2200">
                <a:solidFill>
                  <a:srgbClr val="000000"/>
                </a:solidFill>
              </a:rPr>
              <a:t>Top Ten Inpatient Major Diagnostic Categories</a:t>
            </a:r>
          </a:p>
        </p:txBody>
      </p:sp>
      <p:sp>
        <p:nvSpPr>
          <p:cNvPr id="23556" name="AutoShape 2"/>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graphicFrame>
        <p:nvGraphicFramePr>
          <p:cNvPr id="606445" name="Group 237"/>
          <p:cNvGraphicFramePr>
            <a:graphicFrameLocks noGrp="1"/>
          </p:cNvGraphicFramePr>
          <p:nvPr>
            <p:ph sz="half" idx="4294967295"/>
          </p:nvPr>
        </p:nvGraphicFramePr>
        <p:xfrm>
          <a:off x="669925" y="1350963"/>
          <a:ext cx="6124575" cy="4660902"/>
        </p:xfrm>
        <a:graphic>
          <a:graphicData uri="http://schemas.openxmlformats.org/drawingml/2006/table">
            <a:tbl>
              <a:tblPr/>
              <a:tblGrid>
                <a:gridCol w="3790950"/>
                <a:gridCol w="1166813"/>
                <a:gridCol w="1166812"/>
              </a:tblGrid>
              <a:tr h="698396">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Inpatient Major Diagnostic Categories (MDC)</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for HSN11</a:t>
                      </a:r>
                    </a:p>
                  </a:txBody>
                  <a:tcPr marR="0" marT="45714" marB="45714"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Percent</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Inpatient</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Discharges</a:t>
                      </a:r>
                    </a:p>
                  </a:txBody>
                  <a:tcPr marR="0" marT="45714" marB="45714"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Percent</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Inpatient </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Payments</a:t>
                      </a:r>
                    </a:p>
                  </a:txBody>
                  <a:tcPr marR="0" marT="45714" marB="45714" anchor="ctr" horzOverflow="overflow">
                    <a:lnL>
                      <a:noFill/>
                    </a:lnL>
                    <a:lnR>
                      <a:noFill/>
                    </a:lnR>
                    <a:lnT>
                      <a:noFill/>
                    </a:lnT>
                    <a:lnB>
                      <a:noFill/>
                    </a:lnB>
                    <a:lnTlToBr>
                      <a:noFill/>
                    </a:lnTlToBr>
                    <a:lnBlToTr>
                      <a:noFill/>
                    </a:lnBlToTr>
                    <a:solidFill>
                      <a:schemeClr val="accent1"/>
                    </a:solidFill>
                  </a:tcPr>
                </a:tc>
              </a:tr>
              <a:tr h="298406">
                <a:tc>
                  <a:txBody>
                    <a:bodyPr/>
                    <a:lstStyle/>
                    <a:p>
                      <a:pPr algn="l" rtl="0" fontAlgn="ctr"/>
                      <a:r>
                        <a:rPr lang="en-US" sz="1200" b="0" i="0" u="none" strike="noStrike">
                          <a:solidFill>
                            <a:srgbClr val="080808"/>
                          </a:solidFill>
                          <a:effectLst/>
                          <a:latin typeface="Arial"/>
                        </a:rPr>
                        <a:t>Circulatory Diseases and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14%</a:t>
                      </a:r>
                    </a:p>
                  </a:txBody>
                  <a:tcPr marL="9525" marR="9525" marT="9525" marB="0" anchor="b">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15%</a:t>
                      </a:r>
                    </a:p>
                  </a:txBody>
                  <a:tcPr marL="9525" marR="9525" marT="9525" marB="0" anchor="b">
                    <a:lnL>
                      <a:noFill/>
                    </a:lnL>
                    <a:lnR>
                      <a:noFill/>
                    </a:lnR>
                    <a:lnT>
                      <a:noFill/>
                    </a:lnT>
                    <a:lnB>
                      <a:noFill/>
                    </a:lnB>
                    <a:lnTlToBr>
                      <a:noFill/>
                    </a:lnTlToBr>
                    <a:lnBlToTr>
                      <a:noFill/>
                    </a:lnBlToTr>
                    <a:noFill/>
                  </a:tcPr>
                </a:tc>
              </a:tr>
              <a:tr h="298406">
                <a:tc>
                  <a:txBody>
                    <a:bodyPr/>
                    <a:lstStyle/>
                    <a:p>
                      <a:pPr algn="l" rtl="0" fontAlgn="ctr"/>
                      <a:r>
                        <a:rPr lang="en-US" sz="1200" b="0" i="0" u="none" strike="noStrike">
                          <a:solidFill>
                            <a:srgbClr val="080808"/>
                          </a:solidFill>
                          <a:effectLst/>
                          <a:latin typeface="Arial"/>
                        </a:rPr>
                        <a:t>Digestive Diseases and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11%</a:t>
                      </a:r>
                    </a:p>
                  </a:txBody>
                  <a:tcPr marL="9525" marR="9525" marT="9525" marB="0" anchor="b">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11%</a:t>
                      </a:r>
                    </a:p>
                  </a:txBody>
                  <a:tcPr marL="9525" marR="9525" marT="9525" marB="0" anchor="b">
                    <a:lnL>
                      <a:noFill/>
                    </a:lnL>
                    <a:lnR>
                      <a:noFill/>
                    </a:lnR>
                    <a:lnT>
                      <a:noFill/>
                    </a:lnT>
                    <a:lnB>
                      <a:noFill/>
                    </a:lnB>
                    <a:lnTlToBr>
                      <a:noFill/>
                    </a:lnTlToBr>
                    <a:lnBlToTr>
                      <a:noFill/>
                    </a:lnBlToTr>
                    <a:noFill/>
                  </a:tcPr>
                </a:tc>
              </a:tr>
              <a:tr h="299994">
                <a:tc>
                  <a:txBody>
                    <a:bodyPr/>
                    <a:lstStyle/>
                    <a:p>
                      <a:pPr algn="l" rtl="0" fontAlgn="ctr"/>
                      <a:r>
                        <a:rPr lang="en-US" sz="1200" b="0" i="0" u="none" strike="noStrike">
                          <a:solidFill>
                            <a:srgbClr val="080808"/>
                          </a:solidFill>
                          <a:effectLst/>
                          <a:latin typeface="Arial"/>
                        </a:rPr>
                        <a:t>Respiratory System Diseases and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10%</a:t>
                      </a:r>
                    </a:p>
                  </a:txBody>
                  <a:tcPr marL="9525" marR="9525" marT="9525" marB="0" anchor="b">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7%</a:t>
                      </a:r>
                    </a:p>
                  </a:txBody>
                  <a:tcPr marL="9525" marR="9525" marT="9525" marB="0" anchor="b">
                    <a:lnL>
                      <a:noFill/>
                    </a:lnL>
                    <a:lnR>
                      <a:noFill/>
                    </a:lnR>
                    <a:lnT>
                      <a:noFill/>
                    </a:lnT>
                    <a:lnB>
                      <a:noFill/>
                    </a:lnB>
                    <a:lnTlToBr>
                      <a:noFill/>
                    </a:lnTlToBr>
                    <a:lnBlToTr>
                      <a:noFill/>
                    </a:lnBlToTr>
                    <a:noFill/>
                  </a:tcPr>
                </a:tc>
              </a:tr>
              <a:tr h="298406">
                <a:tc>
                  <a:txBody>
                    <a:bodyPr/>
                    <a:lstStyle/>
                    <a:p>
                      <a:pPr algn="l" rtl="0" fontAlgn="ctr"/>
                      <a:r>
                        <a:rPr lang="en-US" sz="1200" b="0" i="0" u="none" strike="noStrike">
                          <a:solidFill>
                            <a:srgbClr val="080808"/>
                          </a:solidFill>
                          <a:effectLst/>
                          <a:latin typeface="Arial"/>
                        </a:rPr>
                        <a:t>Mental Diseases and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9%</a:t>
                      </a:r>
                    </a:p>
                  </a:txBody>
                  <a:tcPr marL="9525" marR="9525" marT="9525" marB="0" anchor="b">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7%</a:t>
                      </a:r>
                    </a:p>
                  </a:txBody>
                  <a:tcPr marL="9525" marR="9525" marT="9525" marB="0" anchor="b">
                    <a:lnL>
                      <a:noFill/>
                    </a:lnL>
                    <a:lnR>
                      <a:noFill/>
                    </a:lnR>
                    <a:lnT>
                      <a:noFill/>
                    </a:lnT>
                    <a:lnB>
                      <a:noFill/>
                    </a:lnB>
                    <a:lnTlToBr>
                      <a:noFill/>
                    </a:lnTlToBr>
                    <a:lnBlToTr>
                      <a:noFill/>
                    </a:lnBlToTr>
                    <a:noFill/>
                  </a:tcPr>
                </a:tc>
              </a:tr>
              <a:tr h="298406">
                <a:tc>
                  <a:txBody>
                    <a:bodyPr/>
                    <a:lstStyle/>
                    <a:p>
                      <a:pPr algn="l" rtl="0" fontAlgn="ctr"/>
                      <a:r>
                        <a:rPr lang="en-US" sz="1200" b="0" i="0" u="none" strike="noStrike">
                          <a:solidFill>
                            <a:srgbClr val="080808"/>
                          </a:solidFill>
                          <a:effectLst/>
                          <a:latin typeface="Arial"/>
                        </a:rPr>
                        <a:t>Musculoskeletal Diseases and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6%</a:t>
                      </a:r>
                    </a:p>
                  </a:txBody>
                  <a:tcPr marL="9525" marR="9525" marT="9525" marB="0" anchor="b">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7%</a:t>
                      </a:r>
                    </a:p>
                  </a:txBody>
                  <a:tcPr marL="9525" marR="9525" marT="9525" marB="0" anchor="b">
                    <a:lnL>
                      <a:noFill/>
                    </a:lnL>
                    <a:lnR>
                      <a:noFill/>
                    </a:lnR>
                    <a:lnT>
                      <a:noFill/>
                    </a:lnT>
                    <a:lnB>
                      <a:noFill/>
                    </a:lnB>
                    <a:lnTlToBr>
                      <a:noFill/>
                    </a:lnTlToBr>
                    <a:lnBlToTr>
                      <a:noFill/>
                    </a:lnBlToTr>
                    <a:noFill/>
                  </a:tcPr>
                </a:tc>
              </a:tr>
              <a:tr h="298406">
                <a:tc>
                  <a:txBody>
                    <a:bodyPr/>
                    <a:lstStyle/>
                    <a:p>
                      <a:pPr algn="l" rtl="0" fontAlgn="ctr"/>
                      <a:r>
                        <a:rPr lang="en-US" sz="1200" b="0" i="0" u="none" strike="noStrike">
                          <a:solidFill>
                            <a:srgbClr val="080808"/>
                          </a:solidFill>
                          <a:effectLst/>
                          <a:latin typeface="Arial"/>
                        </a:rPr>
                        <a:t>Nervous System Diseases and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6%</a:t>
                      </a:r>
                    </a:p>
                  </a:txBody>
                  <a:tcPr marL="9525" marR="9525" marT="9525" marB="0" anchor="b">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7%</a:t>
                      </a:r>
                    </a:p>
                  </a:txBody>
                  <a:tcPr marL="9525" marR="9525" marT="9525" marB="0" anchor="b">
                    <a:lnL>
                      <a:noFill/>
                    </a:lnL>
                    <a:lnR>
                      <a:noFill/>
                    </a:lnR>
                    <a:lnT>
                      <a:noFill/>
                    </a:lnT>
                    <a:lnB>
                      <a:noFill/>
                    </a:lnB>
                    <a:lnTlToBr>
                      <a:noFill/>
                    </a:lnTlToBr>
                    <a:lnBlToTr>
                      <a:noFill/>
                    </a:lnBlToTr>
                    <a:noFill/>
                  </a:tcPr>
                </a:tc>
              </a:tr>
              <a:tr h="299994">
                <a:tc>
                  <a:txBody>
                    <a:bodyPr/>
                    <a:lstStyle/>
                    <a:p>
                      <a:pPr algn="l" rtl="0" fontAlgn="ctr"/>
                      <a:r>
                        <a:rPr lang="en-US" sz="1200" b="0" i="0" u="none" strike="noStrike">
                          <a:solidFill>
                            <a:srgbClr val="080808"/>
                          </a:solidFill>
                          <a:effectLst/>
                          <a:latin typeface="Arial"/>
                        </a:rPr>
                        <a:t>Hepatobiliary and Pancreatic Diseases and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5%</a:t>
                      </a:r>
                    </a:p>
                  </a:txBody>
                  <a:tcPr marL="9525" marR="9525" marT="9525" marB="0" anchor="b">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6%</a:t>
                      </a:r>
                    </a:p>
                  </a:txBody>
                  <a:tcPr marL="9525" marR="9525" marT="9525" marB="0" anchor="b">
                    <a:lnL>
                      <a:noFill/>
                    </a:lnL>
                    <a:lnR>
                      <a:noFill/>
                    </a:lnR>
                    <a:lnT>
                      <a:noFill/>
                    </a:lnT>
                    <a:lnB>
                      <a:noFill/>
                    </a:lnB>
                    <a:lnTlToBr>
                      <a:noFill/>
                    </a:lnTlToBr>
                    <a:lnBlToTr>
                      <a:noFill/>
                    </a:lnBlToTr>
                    <a:noFill/>
                  </a:tcPr>
                </a:tc>
              </a:tr>
              <a:tr h="498401">
                <a:tc>
                  <a:txBody>
                    <a:bodyPr/>
                    <a:lstStyle/>
                    <a:p>
                      <a:pPr algn="l" rtl="0" fontAlgn="ctr"/>
                      <a:r>
                        <a:rPr lang="en-US" sz="1200" b="0" i="0" u="none" strike="noStrike">
                          <a:solidFill>
                            <a:srgbClr val="080808"/>
                          </a:solidFill>
                          <a:effectLst/>
                          <a:latin typeface="Arial"/>
                        </a:rPr>
                        <a:t>Alcohol/Drug Use and Induced Organic Mental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4%</a:t>
                      </a:r>
                    </a:p>
                  </a:txBody>
                  <a:tcPr marL="9525" marR="9525" marT="9525" marB="0" anchor="b">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3%</a:t>
                      </a:r>
                    </a:p>
                  </a:txBody>
                  <a:tcPr marL="9525" marR="9525" marT="9525" marB="0" anchor="b">
                    <a:lnL>
                      <a:noFill/>
                    </a:lnL>
                    <a:lnR>
                      <a:noFill/>
                    </a:lnR>
                    <a:lnT>
                      <a:noFill/>
                    </a:lnT>
                    <a:lnB>
                      <a:noFill/>
                    </a:lnB>
                    <a:lnTlToBr>
                      <a:noFill/>
                    </a:lnTlToBr>
                    <a:lnBlToTr>
                      <a:noFill/>
                    </a:lnBlToTr>
                    <a:noFill/>
                  </a:tcPr>
                </a:tc>
              </a:tr>
              <a:tr h="498401">
                <a:tc>
                  <a:txBody>
                    <a:bodyPr/>
                    <a:lstStyle/>
                    <a:p>
                      <a:pPr algn="l" rtl="0" fontAlgn="ctr"/>
                      <a:r>
                        <a:rPr lang="en-US" sz="1200" b="0" i="0" u="none" strike="noStrike">
                          <a:solidFill>
                            <a:srgbClr val="080808"/>
                          </a:solidFill>
                          <a:effectLst/>
                          <a:latin typeface="Arial"/>
                        </a:rPr>
                        <a:t>Kidney and Urinary Tract Diseases and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4%</a:t>
                      </a:r>
                    </a:p>
                  </a:txBody>
                  <a:tcPr marL="9525" marR="9525" marT="9525" marB="0" anchor="b">
                    <a:lnL>
                      <a:noFill/>
                    </a:lnL>
                    <a:lnR>
                      <a:noFill/>
                    </a:lnR>
                    <a:lnT>
                      <a:noFill/>
                    </a:lnT>
                    <a:lnB>
                      <a:noFill/>
                    </a:lnB>
                    <a:lnTlToBr>
                      <a:noFill/>
                    </a:lnTlToBr>
                    <a:lnBlToTr>
                      <a:noFill/>
                    </a:lnBlToTr>
                    <a:noFill/>
                  </a:tcPr>
                </a:tc>
                <a:tc>
                  <a:txBody>
                    <a:bodyPr/>
                    <a:lstStyle/>
                    <a:p>
                      <a:pPr algn="ctr" rtl="0" fontAlgn="b"/>
                      <a:r>
                        <a:rPr lang="en-US" sz="1200" b="0" i="0" u="none" strike="noStrike">
                          <a:solidFill>
                            <a:srgbClr val="000000"/>
                          </a:solidFill>
                          <a:effectLst/>
                          <a:latin typeface="Arial"/>
                        </a:rPr>
                        <a:t>3%</a:t>
                      </a:r>
                    </a:p>
                  </a:txBody>
                  <a:tcPr marL="9525" marR="9525" marT="9525" marB="0" anchor="b">
                    <a:lnL>
                      <a:noFill/>
                    </a:lnL>
                    <a:lnR>
                      <a:noFill/>
                    </a:lnR>
                    <a:lnT>
                      <a:noFill/>
                    </a:lnT>
                    <a:lnB>
                      <a:noFill/>
                    </a:lnB>
                    <a:lnTlToBr>
                      <a:noFill/>
                    </a:lnTlToBr>
                    <a:lnBlToTr>
                      <a:noFill/>
                    </a:lnBlToTr>
                    <a:noFill/>
                  </a:tcPr>
                </a:tc>
              </a:tr>
              <a:tr h="365760">
                <a:tc>
                  <a:txBody>
                    <a:bodyPr/>
                    <a:lstStyle/>
                    <a:p>
                      <a:pPr algn="l" rtl="0" fontAlgn="ctr"/>
                      <a:r>
                        <a:rPr lang="en-US" sz="1200" b="0" i="0" u="none" strike="noStrike">
                          <a:solidFill>
                            <a:srgbClr val="080808"/>
                          </a:solidFill>
                          <a:effectLst/>
                          <a:latin typeface="Arial"/>
                        </a:rPr>
                        <a:t>Skin, Subcutaneous Tissue, and Breast Diseases and Disorders</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200" b="0" i="0" u="none" strike="noStrike">
                          <a:solidFill>
                            <a:srgbClr val="000000"/>
                          </a:solidFill>
                          <a:effectLst/>
                          <a:latin typeface="Arial"/>
                        </a:rPr>
                        <a:t>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200" b="0" i="0" u="none" strike="noStrike">
                          <a:solidFill>
                            <a:srgbClr val="000000"/>
                          </a:solidFill>
                          <a:effectLst/>
                          <a:latin typeface="Arial"/>
                        </a:rPr>
                        <a:t>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98401">
                <a:tc>
                  <a:txBody>
                    <a:bodyPr/>
                    <a:lstStyle/>
                    <a:p>
                      <a:pPr algn="l" rtl="0" fontAlgn="ctr"/>
                      <a:r>
                        <a:rPr lang="en-US" sz="1200" b="1" i="0" u="none" strike="noStrike" dirty="0">
                          <a:solidFill>
                            <a:srgbClr val="080808"/>
                          </a:solidFill>
                          <a:effectLst/>
                          <a:latin typeface="Arial"/>
                        </a:rPr>
                        <a:t>Total for Top Ten</a:t>
                      </a:r>
                    </a:p>
                  </a:txBody>
                  <a:tcPr marL="9525" marR="95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ctr"/>
                      <a:r>
                        <a:rPr lang="en-US" sz="1200" b="1" i="0" u="none" strike="noStrike">
                          <a:solidFill>
                            <a:srgbClr val="080808"/>
                          </a:solidFill>
                          <a:effectLst/>
                          <a:latin typeface="Arial"/>
                        </a:rPr>
                        <a:t>73%</a:t>
                      </a:r>
                    </a:p>
                  </a:txBody>
                  <a:tcPr marL="9525" marR="95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ctr"/>
                      <a:r>
                        <a:rPr lang="en-US" sz="1200" b="1" i="0" u="none" strike="noStrike" dirty="0">
                          <a:solidFill>
                            <a:srgbClr val="080808"/>
                          </a:solidFill>
                          <a:effectLst/>
                          <a:latin typeface="Arial"/>
                        </a:rPr>
                        <a:t>69%</a:t>
                      </a:r>
                    </a:p>
                  </a:txBody>
                  <a:tcPr marL="9525" marR="95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45099" name="Rectangle 86"/>
          <p:cNvSpPr>
            <a:spLocks noChangeArrowheads="1"/>
          </p:cNvSpPr>
          <p:nvPr/>
        </p:nvSpPr>
        <p:spPr bwMode="auto">
          <a:xfrm>
            <a:off x="7243763" y="1035050"/>
            <a:ext cx="2290762" cy="4806950"/>
          </a:xfrm>
          <a:prstGeom prst="rect">
            <a:avLst/>
          </a:prstGeom>
          <a:noFill/>
          <a:ln w="9525">
            <a:noFill/>
            <a:miter lim="800000"/>
            <a:headEnd/>
            <a:tailEnd/>
          </a:ln>
        </p:spPr>
        <p:txBody>
          <a:bodyPr lIns="101882" tIns="50941" rIns="101882" bIns="50941"/>
          <a:lstStyle/>
          <a:p>
            <a:pPr defTabSz="1019175" eaLnBrk="0" hangingPunct="0">
              <a:spcBef>
                <a:spcPct val="20000"/>
              </a:spcBef>
              <a:spcAft>
                <a:spcPct val="30000"/>
              </a:spcAft>
              <a:defRPr/>
            </a:pPr>
            <a:r>
              <a:rPr lang="en-US" sz="1200" b="0" kern="0" dirty="0">
                <a:solidFill>
                  <a:srgbClr val="000000"/>
                </a:solidFill>
              </a:rPr>
              <a:t>In Health Safety Net fiscal year </a:t>
            </a:r>
            <a:r>
              <a:rPr lang="en-US" sz="1200" b="0" kern="0" dirty="0" smtClean="0">
                <a:solidFill>
                  <a:srgbClr val="000000"/>
                </a:solidFill>
              </a:rPr>
              <a:t>2012 </a:t>
            </a:r>
            <a:r>
              <a:rPr lang="en-US" sz="1200" b="0" kern="0" dirty="0">
                <a:solidFill>
                  <a:srgbClr val="000000"/>
                </a:solidFill>
              </a:rPr>
              <a:t>(</a:t>
            </a:r>
            <a:r>
              <a:rPr lang="en-US" sz="1200" b="0" kern="0" dirty="0" smtClean="0">
                <a:solidFill>
                  <a:srgbClr val="000000"/>
                </a:solidFill>
              </a:rPr>
              <a:t>HSN12), </a:t>
            </a:r>
            <a:r>
              <a:rPr lang="en-US" sz="1200" b="0" dirty="0">
                <a:solidFill>
                  <a:srgbClr val="000000"/>
                </a:solidFill>
              </a:rPr>
              <a:t>the top ten diagnostic categories accounted for </a:t>
            </a:r>
            <a:r>
              <a:rPr lang="en-US" sz="1200" b="0" dirty="0" smtClean="0">
                <a:solidFill>
                  <a:srgbClr val="000000"/>
                </a:solidFill>
              </a:rPr>
              <a:t>73% </a:t>
            </a:r>
            <a:r>
              <a:rPr lang="en-US" sz="1200" b="0" dirty="0">
                <a:solidFill>
                  <a:srgbClr val="000000"/>
                </a:solidFill>
              </a:rPr>
              <a:t>of inpatient discharges and </a:t>
            </a:r>
            <a:r>
              <a:rPr lang="en-US" sz="1200" b="0" dirty="0" smtClean="0">
                <a:solidFill>
                  <a:srgbClr val="000000"/>
                </a:solidFill>
              </a:rPr>
              <a:t>69% </a:t>
            </a:r>
            <a:r>
              <a:rPr lang="en-US" sz="1200" b="0" dirty="0">
                <a:solidFill>
                  <a:srgbClr val="000000"/>
                </a:solidFill>
              </a:rPr>
              <a:t>of inpatient payments.</a:t>
            </a:r>
          </a:p>
          <a:p>
            <a:pPr defTabSz="1019175" eaLnBrk="0" hangingPunct="0">
              <a:spcBef>
                <a:spcPct val="20000"/>
              </a:spcBef>
              <a:spcAft>
                <a:spcPct val="30000"/>
              </a:spcAft>
              <a:defRPr/>
            </a:pPr>
            <a:r>
              <a:rPr lang="en-US" sz="1200" b="0" dirty="0">
                <a:solidFill>
                  <a:srgbClr val="000000"/>
                </a:solidFill>
              </a:rPr>
              <a:t>Circulatory, digestive, and respiratory system diseases and disorders were the top three diagnostic categories among inpatient claims.</a:t>
            </a:r>
          </a:p>
          <a:p>
            <a:pPr defTabSz="1019175" eaLnBrk="0" hangingPunct="0">
              <a:spcBef>
                <a:spcPct val="20000"/>
              </a:spcBef>
              <a:spcAft>
                <a:spcPct val="30000"/>
              </a:spcAft>
              <a:defRPr/>
            </a:pPr>
            <a:r>
              <a:rPr lang="en-US" sz="1200" b="0" dirty="0">
                <a:solidFill>
                  <a:srgbClr val="000000"/>
                </a:solidFill>
              </a:rPr>
              <a:t>These three diagnostic categories comprised </a:t>
            </a:r>
            <a:r>
              <a:rPr lang="en-US" sz="1200" b="0" dirty="0" smtClean="0">
                <a:solidFill>
                  <a:srgbClr val="000000"/>
                </a:solidFill>
              </a:rPr>
              <a:t>35% </a:t>
            </a:r>
            <a:r>
              <a:rPr lang="en-US" sz="1200" b="0" dirty="0">
                <a:solidFill>
                  <a:srgbClr val="000000"/>
                </a:solidFill>
              </a:rPr>
              <a:t>of inpatient discharges and 33% of inpatient payments.</a:t>
            </a:r>
          </a:p>
        </p:txBody>
      </p:sp>
      <p:sp>
        <p:nvSpPr>
          <p:cNvPr id="23596" name="Text Box 14"/>
          <p:cNvSpPr txBox="1">
            <a:spLocks noChangeArrowheads="1"/>
          </p:cNvSpPr>
          <p:nvPr/>
        </p:nvSpPr>
        <p:spPr bwMode="auto">
          <a:xfrm>
            <a:off x="669925" y="6361152"/>
            <a:ext cx="8918575" cy="553998"/>
          </a:xfrm>
          <a:prstGeom prst="rect">
            <a:avLst/>
          </a:prstGeom>
          <a:noFill/>
          <a:ln w="9525">
            <a:noFill/>
            <a:miter lim="800000"/>
            <a:headEnd/>
            <a:tailEnd/>
          </a:ln>
        </p:spPr>
        <p:txBody>
          <a:bodyPr lIns="0" tIns="0" rIns="0" bIns="0" anchor="b">
            <a:spAutoFit/>
          </a:bodyPr>
          <a:lstStyle/>
          <a:p>
            <a:pPr defTabSz="1019175"/>
            <a:r>
              <a:rPr lang="en-US" sz="600" dirty="0">
                <a:solidFill>
                  <a:srgbClr val="080808"/>
                </a:solidFill>
              </a:rPr>
              <a:t>Notes:</a:t>
            </a:r>
            <a:r>
              <a:rPr lang="en-US" sz="600" b="0" dirty="0">
                <a:solidFill>
                  <a:srgbClr val="080808"/>
                </a:solidFill>
              </a:rPr>
              <a:t> The Health Safety Net fiscal year runs from October 1 through September 30 of the following year</a:t>
            </a:r>
            <a:r>
              <a:rPr lang="en-US" sz="600" b="0" dirty="0" smtClean="0">
                <a:solidFill>
                  <a:srgbClr val="080808"/>
                </a:solidFill>
              </a:rPr>
              <a:t>. </a:t>
            </a:r>
            <a:r>
              <a:rPr lang="en-US" sz="600" b="0" dirty="0" smtClean="0">
                <a:solidFill>
                  <a:schemeClr val="tx1"/>
                </a:solidFill>
              </a:rPr>
              <a:t>Due to the transition of HSN claims processing to MMIS, providers were unable to submit claims during the last quarter of HSN12. Therefore, utilization and payment data reflect claims paid from October 2011 through June 2012.</a:t>
            </a:r>
            <a:r>
              <a:rPr lang="en-US" sz="600" b="0" dirty="0" smtClean="0">
                <a:solidFill>
                  <a:srgbClr val="080808"/>
                </a:solidFill>
              </a:rPr>
              <a:t> </a:t>
            </a:r>
            <a:r>
              <a:rPr lang="en-US" sz="600" b="0" dirty="0">
                <a:solidFill>
                  <a:srgbClr val="080808"/>
                </a:solidFill>
              </a:rPr>
              <a:t>Inpatient claims are grouped into major diagnostic categories (MDC) using versions 24, 25, 26, 27, or 28 of the MS-DRG grouper, depending on the date of service on the claim. Hospital inpatient volume is inpatient discharges for which payments were made to hospital providers in the months shown. Hospital inpatient volume excludes pharmacy claims. Hospital inpatient payments are reported in the month in which payment was made. Hospital inpatient payments exclude pharmacy payments. Numbers are rounded to the nearest percent</a:t>
            </a:r>
            <a:r>
              <a:rPr lang="en-US" sz="600" b="0" dirty="0" smtClean="0">
                <a:solidFill>
                  <a:srgbClr val="080808"/>
                </a:solidFill>
              </a:rPr>
              <a:t>. </a:t>
            </a:r>
            <a:endParaRPr lang="en-US" sz="600" b="0" dirty="0">
              <a:solidFill>
                <a:srgbClr val="FF0000"/>
              </a:solidFill>
            </a:endParaRPr>
          </a:p>
          <a:p>
            <a:pPr defTabSz="1019175"/>
            <a:endParaRPr lang="en-US" sz="600" b="0" dirty="0">
              <a:solidFill>
                <a:srgbClr val="080808"/>
              </a:solidFill>
            </a:endParaRPr>
          </a:p>
          <a:p>
            <a:pPr defTabSz="1019175"/>
            <a:r>
              <a:rPr lang="en-US" sz="600" dirty="0">
                <a:solidFill>
                  <a:srgbClr val="080808"/>
                </a:solidFill>
              </a:rPr>
              <a:t>Source:</a:t>
            </a:r>
            <a:r>
              <a:rPr lang="en-US" sz="600" b="0" dirty="0">
                <a:solidFill>
                  <a:srgbClr val="080808"/>
                </a:solidFill>
              </a:rPr>
              <a:t> </a:t>
            </a:r>
            <a:r>
              <a:rPr lang="en-US" sz="600" b="0" dirty="0" smtClean="0">
                <a:solidFill>
                  <a:srgbClr val="080808"/>
                </a:solidFill>
              </a:rPr>
              <a:t> </a:t>
            </a:r>
            <a:r>
              <a:rPr lang="en-US" sz="600" b="0" dirty="0">
                <a:solidFill>
                  <a:srgbClr val="080808"/>
                </a:solidFill>
              </a:rPr>
              <a:t>Health Safety Net Data Warehouse as of </a:t>
            </a:r>
            <a:r>
              <a:rPr lang="en-US" sz="600" b="0" dirty="0" smtClean="0">
                <a:solidFill>
                  <a:srgbClr val="080808"/>
                </a:solidFill>
              </a:rPr>
              <a:t>11/02/12.</a:t>
            </a:r>
            <a:endParaRPr lang="en-US" sz="600" b="0" dirty="0">
              <a:solidFill>
                <a:srgbClr val="080808"/>
              </a:solidFill>
            </a:endParaRPr>
          </a:p>
        </p:txBody>
      </p:sp>
      <p:grpSp>
        <p:nvGrpSpPr>
          <p:cNvPr id="23597" name="Group 11"/>
          <p:cNvGrpSpPr>
            <a:grpSpLocks/>
          </p:cNvGrpSpPr>
          <p:nvPr/>
        </p:nvGrpSpPr>
        <p:grpSpPr bwMode="auto">
          <a:xfrm>
            <a:off x="7862888" y="166688"/>
            <a:ext cx="1920875" cy="417512"/>
            <a:chOff x="4307" y="123"/>
            <a:chExt cx="1856" cy="263"/>
          </a:xfrm>
        </p:grpSpPr>
        <p:sp>
          <p:nvSpPr>
            <p:cNvPr id="23598"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23599" name="Text Box 13"/>
            <p:cNvSpPr txBox="1">
              <a:spLocks noChangeArrowheads="1"/>
            </p:cNvSpPr>
            <p:nvPr/>
          </p:nvSpPr>
          <p:spPr bwMode="auto">
            <a:xfrm>
              <a:off x="4350"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Service Patterns</a:t>
              </a:r>
            </a:p>
          </p:txBody>
        </p:sp>
      </p:grpSp>
    </p:spTree>
    <p:extLst>
      <p:ext uri="{BB962C8B-B14F-4D97-AF65-F5344CB8AC3E}">
        <p14:creationId xmlns:p14="http://schemas.microsoft.com/office/powerpoint/2010/main" val="174330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0"/>
          </p:nvPr>
        </p:nvSpPr>
        <p:spPr>
          <a:noFill/>
        </p:spPr>
        <p:txBody>
          <a:bodyPr/>
          <a:lstStyle/>
          <a:p>
            <a:fld id="{35B28EAB-5202-4A77-9EFC-41361CD447BB}" type="slidenum">
              <a:rPr lang="en-US" smtClean="0"/>
              <a:pPr/>
              <a:t>21</a:t>
            </a:fld>
            <a:endParaRPr lang="en-US" smtClean="0"/>
          </a:p>
        </p:txBody>
      </p:sp>
      <p:sp>
        <p:nvSpPr>
          <p:cNvPr id="24579" name="Rectangle 89"/>
          <p:cNvSpPr>
            <a:spLocks noChangeArrowheads="1"/>
          </p:cNvSpPr>
          <p:nvPr/>
        </p:nvSpPr>
        <p:spPr bwMode="auto">
          <a:xfrm>
            <a:off x="669925" y="455613"/>
            <a:ext cx="6186488" cy="1050925"/>
          </a:xfrm>
          <a:prstGeom prst="rect">
            <a:avLst/>
          </a:prstGeom>
          <a:noFill/>
          <a:ln w="9525">
            <a:noFill/>
            <a:miter lim="800000"/>
            <a:headEnd/>
            <a:tailEnd/>
          </a:ln>
        </p:spPr>
        <p:txBody>
          <a:bodyPr lIns="0" tIns="0" rIns="0" bIns="0"/>
          <a:lstStyle/>
          <a:p>
            <a:pPr defTabSz="1019175"/>
            <a:r>
              <a:rPr lang="en-US" sz="2200">
                <a:solidFill>
                  <a:srgbClr val="000000"/>
                </a:solidFill>
              </a:rPr>
              <a:t>Top Ten Outpatient Clinical Classification Diagnosis Categories</a:t>
            </a:r>
          </a:p>
        </p:txBody>
      </p:sp>
      <p:sp>
        <p:nvSpPr>
          <p:cNvPr id="24580" name="AutoShape 2"/>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graphicFrame>
        <p:nvGraphicFramePr>
          <p:cNvPr id="607283" name="Group 51"/>
          <p:cNvGraphicFramePr>
            <a:graphicFrameLocks noGrp="1"/>
          </p:cNvGraphicFramePr>
          <p:nvPr>
            <p:ph sz="half" idx="4294967295"/>
            <p:extLst>
              <p:ext uri="{D42A27DB-BD31-4B8C-83A1-F6EECF244321}">
                <p14:modId xmlns:p14="http://schemas.microsoft.com/office/powerpoint/2010/main" val="3549707563"/>
              </p:ext>
            </p:extLst>
          </p:nvPr>
        </p:nvGraphicFramePr>
        <p:xfrm>
          <a:off x="658813" y="1350963"/>
          <a:ext cx="6135687" cy="4781550"/>
        </p:xfrm>
        <a:graphic>
          <a:graphicData uri="http://schemas.openxmlformats.org/drawingml/2006/table">
            <a:tbl>
              <a:tblPr/>
              <a:tblGrid>
                <a:gridCol w="3801908"/>
                <a:gridCol w="1166890"/>
                <a:gridCol w="1166889"/>
              </a:tblGrid>
              <a:tr h="783835">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Outpatient CCS Diagnosis Categories</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for HSN11</a:t>
                      </a:r>
                    </a:p>
                  </a:txBody>
                  <a:tcPr marL="91446" marR="0" marT="45721" marB="45721"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Percent</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Outpatient</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Claims</a:t>
                      </a:r>
                    </a:p>
                  </a:txBody>
                  <a:tcPr marL="91446" marR="0" marT="45721" marB="45721"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Percent</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Outpatient </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rPr>
                        <a:t>Payments</a:t>
                      </a:r>
                    </a:p>
                  </a:txBody>
                  <a:tcPr marL="91446" marR="0" marT="45721" marB="45721" anchor="ctr" horzOverflow="overflow">
                    <a:lnL>
                      <a:noFill/>
                    </a:lnL>
                    <a:lnR>
                      <a:noFill/>
                    </a:lnR>
                    <a:lnT>
                      <a:noFill/>
                    </a:lnT>
                    <a:lnB>
                      <a:noFill/>
                    </a:lnB>
                    <a:lnTlToBr>
                      <a:noFill/>
                    </a:lnTlToBr>
                    <a:lnBlToTr>
                      <a:noFill/>
                    </a:lnBlToTr>
                    <a:solidFill>
                      <a:schemeClr val="accent1"/>
                    </a:solidFill>
                  </a:tcPr>
                </a:tc>
              </a:tr>
              <a:tr h="519058">
                <a:tc>
                  <a:txBody>
                    <a:bodyPr/>
                    <a:lstStyle/>
                    <a:p>
                      <a:pPr algn="l" fontAlgn="b"/>
                      <a:r>
                        <a:rPr lang="en-US" sz="1100" b="0" i="0" u="none" strike="noStrike" dirty="0">
                          <a:solidFill>
                            <a:srgbClr val="000000"/>
                          </a:solidFill>
                          <a:effectLst/>
                          <a:latin typeface="Arial"/>
                        </a:rPr>
                        <a:t>Symptoms; signs; and ill-defined conditions and factors influencing health status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15%</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16%</a:t>
                      </a:r>
                    </a:p>
                  </a:txBody>
                  <a:tcPr marL="9525" marR="9525" marT="9525" marB="0" anchor="ctr">
                    <a:lnL>
                      <a:noFill/>
                    </a:lnL>
                    <a:lnR>
                      <a:noFill/>
                    </a:lnR>
                    <a:lnT>
                      <a:noFill/>
                    </a:lnT>
                    <a:lnB>
                      <a:noFill/>
                    </a:lnB>
                    <a:lnTlToBr>
                      <a:noFill/>
                    </a:lnTlToBr>
                    <a:lnBlToTr>
                      <a:noFill/>
                    </a:lnBlToTr>
                    <a:noFill/>
                  </a:tcPr>
                </a:tc>
              </a:tr>
              <a:tr h="422244">
                <a:tc>
                  <a:txBody>
                    <a:bodyPr/>
                    <a:lstStyle/>
                    <a:p>
                      <a:pPr algn="l" fontAlgn="b"/>
                      <a:r>
                        <a:rPr lang="en-US" sz="1100" b="0" i="0" u="none" strike="noStrike" dirty="0">
                          <a:solidFill>
                            <a:srgbClr val="000000"/>
                          </a:solidFill>
                          <a:effectLst/>
                          <a:latin typeface="Arial"/>
                        </a:rPr>
                        <a:t>Diseases of the musculoskeletal system and connective tissue</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10%</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10%</a:t>
                      </a:r>
                    </a:p>
                  </a:txBody>
                  <a:tcPr marL="9525" marR="9525" marT="9525" marB="0" anchor="ctr">
                    <a:lnL>
                      <a:noFill/>
                    </a:lnL>
                    <a:lnR>
                      <a:noFill/>
                    </a:lnR>
                    <a:lnT>
                      <a:noFill/>
                    </a:lnT>
                    <a:lnB>
                      <a:noFill/>
                    </a:lnB>
                    <a:lnTlToBr>
                      <a:noFill/>
                    </a:lnTlToBr>
                    <a:lnBlToTr>
                      <a:noFill/>
                    </a:lnBlToTr>
                    <a:noFill/>
                  </a:tcPr>
                </a:tc>
              </a:tr>
              <a:tr h="314934">
                <a:tc>
                  <a:txBody>
                    <a:bodyPr/>
                    <a:lstStyle/>
                    <a:p>
                      <a:pPr algn="l" fontAlgn="b"/>
                      <a:r>
                        <a:rPr lang="en-US" sz="1100" b="0" i="0" u="none" strike="noStrike" dirty="0">
                          <a:solidFill>
                            <a:srgbClr val="000000"/>
                          </a:solidFill>
                          <a:effectLst/>
                          <a:latin typeface="Arial"/>
                        </a:rPr>
                        <a:t>Diseases of the circulatory system</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8%</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8%</a:t>
                      </a:r>
                    </a:p>
                  </a:txBody>
                  <a:tcPr marL="9525" marR="9525" marT="9525" marB="0" anchor="ctr">
                    <a:lnL>
                      <a:noFill/>
                    </a:lnL>
                    <a:lnR>
                      <a:noFill/>
                    </a:lnR>
                    <a:lnT>
                      <a:noFill/>
                    </a:lnT>
                    <a:lnB>
                      <a:noFill/>
                    </a:lnB>
                    <a:lnTlToBr>
                      <a:noFill/>
                    </a:lnTlToBr>
                    <a:lnBlToTr>
                      <a:noFill/>
                    </a:lnBlToTr>
                    <a:noFill/>
                  </a:tcPr>
                </a:tc>
              </a:tr>
              <a:tr h="314934">
                <a:tc>
                  <a:txBody>
                    <a:bodyPr/>
                    <a:lstStyle/>
                    <a:p>
                      <a:pPr algn="l" fontAlgn="b"/>
                      <a:r>
                        <a:rPr lang="en-US" sz="1100" b="0" i="0" u="none" strike="noStrike" dirty="0">
                          <a:solidFill>
                            <a:srgbClr val="000000"/>
                          </a:solidFill>
                          <a:effectLst/>
                          <a:latin typeface="Arial"/>
                        </a:rPr>
                        <a:t>Diseases of the genitourinary system</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8%</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8%</a:t>
                      </a:r>
                    </a:p>
                  </a:txBody>
                  <a:tcPr marL="9525" marR="9525" marT="9525" marB="0" anchor="ctr">
                    <a:lnL>
                      <a:noFill/>
                    </a:lnL>
                    <a:lnR>
                      <a:noFill/>
                    </a:lnR>
                    <a:lnT>
                      <a:noFill/>
                    </a:lnT>
                    <a:lnB>
                      <a:noFill/>
                    </a:lnB>
                    <a:lnTlToBr>
                      <a:noFill/>
                    </a:lnTlToBr>
                    <a:lnBlToTr>
                      <a:noFill/>
                    </a:lnBlToTr>
                    <a:noFill/>
                  </a:tcPr>
                </a:tc>
              </a:tr>
              <a:tr h="314934">
                <a:tc>
                  <a:txBody>
                    <a:bodyPr/>
                    <a:lstStyle/>
                    <a:p>
                      <a:pPr algn="l" fontAlgn="b"/>
                      <a:r>
                        <a:rPr lang="en-US" sz="1100" b="0" i="0" u="none" strike="noStrike" dirty="0">
                          <a:solidFill>
                            <a:srgbClr val="000000"/>
                          </a:solidFill>
                          <a:effectLst/>
                          <a:latin typeface="Arial"/>
                        </a:rPr>
                        <a:t>Diseases of the nervous system and sense organs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8%</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8%</a:t>
                      </a:r>
                    </a:p>
                  </a:txBody>
                  <a:tcPr marL="9525" marR="9525" marT="9525" marB="0" anchor="ctr">
                    <a:lnL>
                      <a:noFill/>
                    </a:lnL>
                    <a:lnR>
                      <a:noFill/>
                    </a:lnR>
                    <a:lnT>
                      <a:noFill/>
                    </a:lnT>
                    <a:lnB>
                      <a:noFill/>
                    </a:lnB>
                    <a:lnTlToBr>
                      <a:noFill/>
                    </a:lnTlToBr>
                    <a:lnBlToTr>
                      <a:noFill/>
                    </a:lnBlToTr>
                    <a:noFill/>
                  </a:tcPr>
                </a:tc>
              </a:tr>
              <a:tr h="312991">
                <a:tc>
                  <a:txBody>
                    <a:bodyPr/>
                    <a:lstStyle/>
                    <a:p>
                      <a:pPr algn="l" fontAlgn="b"/>
                      <a:r>
                        <a:rPr lang="en-US" sz="1100" b="0" i="0" u="none" strike="noStrike" dirty="0">
                          <a:solidFill>
                            <a:srgbClr val="000000"/>
                          </a:solidFill>
                          <a:effectLst/>
                          <a:latin typeface="Arial"/>
                        </a:rPr>
                        <a:t>Injury and poisoning</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7%</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9%</a:t>
                      </a:r>
                    </a:p>
                  </a:txBody>
                  <a:tcPr marL="9525" marR="9525" marT="9525" marB="0" anchor="ctr">
                    <a:lnL>
                      <a:noFill/>
                    </a:lnL>
                    <a:lnR>
                      <a:noFill/>
                    </a:lnR>
                    <a:lnT>
                      <a:noFill/>
                    </a:lnT>
                    <a:lnB>
                      <a:noFill/>
                    </a:lnB>
                    <a:lnTlToBr>
                      <a:noFill/>
                    </a:lnTlToBr>
                    <a:lnBlToTr>
                      <a:noFill/>
                    </a:lnBlToTr>
                    <a:noFill/>
                  </a:tcPr>
                </a:tc>
              </a:tr>
              <a:tr h="422244">
                <a:tc>
                  <a:txBody>
                    <a:bodyPr/>
                    <a:lstStyle/>
                    <a:p>
                      <a:pPr algn="l" fontAlgn="b"/>
                      <a:r>
                        <a:rPr lang="en-US" sz="1100" b="0" i="0" u="none" strike="noStrike" dirty="0">
                          <a:solidFill>
                            <a:srgbClr val="000000"/>
                          </a:solidFill>
                          <a:effectLst/>
                          <a:latin typeface="Arial"/>
                        </a:rPr>
                        <a:t>Endocrine; nutritional; and metabolic diseases and immunity disorders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7%</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6%</a:t>
                      </a:r>
                    </a:p>
                  </a:txBody>
                  <a:tcPr marL="9525" marR="9525" marT="9525" marB="0" anchor="ctr">
                    <a:lnL>
                      <a:noFill/>
                    </a:lnL>
                    <a:lnR>
                      <a:noFill/>
                    </a:lnR>
                    <a:lnT>
                      <a:noFill/>
                    </a:lnT>
                    <a:lnB>
                      <a:noFill/>
                    </a:lnB>
                    <a:lnTlToBr>
                      <a:noFill/>
                    </a:lnTlToBr>
                    <a:lnBlToTr>
                      <a:noFill/>
                    </a:lnBlToTr>
                    <a:noFill/>
                  </a:tcPr>
                </a:tc>
              </a:tr>
              <a:tr h="353814">
                <a:tc>
                  <a:txBody>
                    <a:bodyPr/>
                    <a:lstStyle/>
                    <a:p>
                      <a:pPr algn="l" fontAlgn="b"/>
                      <a:r>
                        <a:rPr lang="en-US" sz="1100" b="0" i="0" u="none" strike="noStrike">
                          <a:solidFill>
                            <a:srgbClr val="000000"/>
                          </a:solidFill>
                          <a:effectLst/>
                          <a:latin typeface="Arial"/>
                        </a:rPr>
                        <a:t>Mental Illness</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dirty="0">
                          <a:solidFill>
                            <a:srgbClr val="000000"/>
                          </a:solidFill>
                          <a:effectLst/>
                          <a:latin typeface="Arial"/>
                        </a:rPr>
                        <a:t>7%</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6%</a:t>
                      </a:r>
                    </a:p>
                  </a:txBody>
                  <a:tcPr marL="9525" marR="9525" marT="9525" marB="0" anchor="ctr">
                    <a:lnL>
                      <a:noFill/>
                    </a:lnL>
                    <a:lnR>
                      <a:noFill/>
                    </a:lnR>
                    <a:lnT>
                      <a:noFill/>
                    </a:lnT>
                    <a:lnB>
                      <a:noFill/>
                    </a:lnB>
                    <a:lnTlToBr>
                      <a:noFill/>
                    </a:lnTlToBr>
                    <a:lnBlToTr>
                      <a:noFill/>
                    </a:lnBlToTr>
                    <a:noFill/>
                  </a:tcPr>
                </a:tc>
              </a:tr>
              <a:tr h="353814">
                <a:tc>
                  <a:txBody>
                    <a:bodyPr/>
                    <a:lstStyle/>
                    <a:p>
                      <a:pPr algn="l" fontAlgn="b"/>
                      <a:r>
                        <a:rPr lang="en-US" sz="1100" b="0" i="0" u="none" strike="noStrike">
                          <a:solidFill>
                            <a:srgbClr val="000000"/>
                          </a:solidFill>
                          <a:effectLst/>
                          <a:latin typeface="Arial"/>
                        </a:rPr>
                        <a:t>Diseases of the digestive system</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dirty="0">
                          <a:solidFill>
                            <a:srgbClr val="000000"/>
                          </a:solidFill>
                          <a:effectLst/>
                          <a:latin typeface="Arial"/>
                        </a:rPr>
                        <a:t>6%</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1100" b="0" i="0" u="none" strike="noStrike">
                          <a:solidFill>
                            <a:srgbClr val="000000"/>
                          </a:solidFill>
                          <a:effectLst/>
                          <a:latin typeface="Arial"/>
                        </a:rPr>
                        <a:t>6%</a:t>
                      </a:r>
                    </a:p>
                  </a:txBody>
                  <a:tcPr marL="9525" marR="9525" marT="9525" marB="0" anchor="ctr">
                    <a:lnL>
                      <a:noFill/>
                    </a:lnL>
                    <a:lnR>
                      <a:noFill/>
                    </a:lnR>
                    <a:lnT>
                      <a:noFill/>
                    </a:lnT>
                    <a:lnB>
                      <a:noFill/>
                    </a:lnB>
                    <a:lnTlToBr>
                      <a:noFill/>
                    </a:lnTlToBr>
                    <a:lnBlToTr>
                      <a:noFill/>
                    </a:lnBlToTr>
                    <a:noFill/>
                  </a:tcPr>
                </a:tc>
              </a:tr>
              <a:tr h="314934">
                <a:tc>
                  <a:txBody>
                    <a:bodyPr/>
                    <a:lstStyle/>
                    <a:p>
                      <a:pPr algn="l" fontAlgn="b"/>
                      <a:r>
                        <a:rPr lang="en-US" sz="1100" b="0" i="0" u="none" strike="noStrike">
                          <a:solidFill>
                            <a:srgbClr val="000000"/>
                          </a:solidFill>
                          <a:effectLst/>
                          <a:latin typeface="Arial"/>
                        </a:rPr>
                        <a:t>Diseases of the respiratory system</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100" b="0" i="0" u="none" strike="noStrike" dirty="0">
                          <a:solidFill>
                            <a:srgbClr val="000000"/>
                          </a:solidFill>
                          <a:effectLst/>
                          <a:latin typeface="Arial"/>
                        </a:rPr>
                        <a:t>6%</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100" b="0" i="0" u="none" strike="noStrike">
                          <a:solidFill>
                            <a:srgbClr val="000000"/>
                          </a:solidFill>
                          <a:effectLst/>
                          <a:latin typeface="Arial"/>
                        </a:rPr>
                        <a:t>6%</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53814">
                <a:tc>
                  <a:txBody>
                    <a:bodyPr/>
                    <a:lstStyle/>
                    <a:p>
                      <a:pPr algn="l" fontAlgn="ctr"/>
                      <a:r>
                        <a:rPr lang="en-US" sz="1200" b="1" i="0" u="none" strike="noStrike">
                          <a:solidFill>
                            <a:srgbClr val="080808"/>
                          </a:solidFill>
                          <a:effectLst/>
                          <a:latin typeface="Arial"/>
                        </a:rPr>
                        <a:t>Total for Top Ten</a:t>
                      </a:r>
                    </a:p>
                  </a:txBody>
                  <a:tcPr marL="9525" marR="95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ctr"/>
                      <a:r>
                        <a:rPr lang="en-US" sz="1200" b="1" i="0" u="none" strike="noStrike" dirty="0">
                          <a:solidFill>
                            <a:srgbClr val="080808"/>
                          </a:solidFill>
                          <a:effectLst/>
                          <a:latin typeface="Arial"/>
                        </a:rPr>
                        <a:t>83%</a:t>
                      </a:r>
                    </a:p>
                  </a:txBody>
                  <a:tcPr marL="9525" marR="95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ctr"/>
                      <a:r>
                        <a:rPr lang="en-US" sz="1200" b="1" i="0" u="none" strike="noStrike" dirty="0">
                          <a:solidFill>
                            <a:srgbClr val="080808"/>
                          </a:solidFill>
                          <a:effectLst/>
                          <a:latin typeface="Arial"/>
                        </a:rPr>
                        <a:t>83%</a:t>
                      </a:r>
                    </a:p>
                  </a:txBody>
                  <a:tcPr marL="9525" marR="9525" marT="9525" marB="0" anchor="ctr">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46123" name="Rectangle 86"/>
          <p:cNvSpPr>
            <a:spLocks noChangeArrowheads="1"/>
          </p:cNvSpPr>
          <p:nvPr/>
        </p:nvSpPr>
        <p:spPr bwMode="auto">
          <a:xfrm>
            <a:off x="7243763" y="1035050"/>
            <a:ext cx="2290762" cy="4806950"/>
          </a:xfrm>
          <a:prstGeom prst="rect">
            <a:avLst/>
          </a:prstGeom>
          <a:noFill/>
          <a:ln w="9525">
            <a:noFill/>
            <a:miter lim="800000"/>
            <a:headEnd/>
            <a:tailEnd/>
          </a:ln>
        </p:spPr>
        <p:txBody>
          <a:bodyPr lIns="101882" tIns="50941" rIns="101882" bIns="50941"/>
          <a:lstStyle/>
          <a:p>
            <a:pPr defTabSz="1019175" eaLnBrk="0" hangingPunct="0">
              <a:spcBef>
                <a:spcPct val="20000"/>
              </a:spcBef>
              <a:spcAft>
                <a:spcPct val="30000"/>
              </a:spcAft>
              <a:defRPr/>
            </a:pPr>
            <a:r>
              <a:rPr lang="en-US" sz="1200" b="0" kern="0" dirty="0">
                <a:solidFill>
                  <a:srgbClr val="000000"/>
                </a:solidFill>
              </a:rPr>
              <a:t>In Health Safety Net fiscal year </a:t>
            </a:r>
            <a:r>
              <a:rPr lang="en-US" sz="1200" b="0" kern="0" dirty="0" smtClean="0">
                <a:solidFill>
                  <a:srgbClr val="000000"/>
                </a:solidFill>
              </a:rPr>
              <a:t>2012 </a:t>
            </a:r>
            <a:r>
              <a:rPr lang="en-US" sz="1200" b="0" kern="0" dirty="0">
                <a:solidFill>
                  <a:srgbClr val="000000"/>
                </a:solidFill>
              </a:rPr>
              <a:t>(</a:t>
            </a:r>
            <a:r>
              <a:rPr lang="en-US" sz="1200" b="0" kern="0" dirty="0" smtClean="0">
                <a:solidFill>
                  <a:srgbClr val="000000"/>
                </a:solidFill>
              </a:rPr>
              <a:t>HSN12), </a:t>
            </a:r>
            <a:r>
              <a:rPr lang="en-US" sz="1200" b="0" dirty="0">
                <a:solidFill>
                  <a:srgbClr val="000000"/>
                </a:solidFill>
              </a:rPr>
              <a:t>the top ten clinical classification (CCS) diagnosis categories accounted for 83% of outpatient claims and 83% of outpatient payments.</a:t>
            </a:r>
          </a:p>
          <a:p>
            <a:pPr defTabSz="1019175" eaLnBrk="0" hangingPunct="0">
              <a:spcBef>
                <a:spcPct val="20000"/>
              </a:spcBef>
              <a:spcAft>
                <a:spcPct val="30000"/>
              </a:spcAft>
              <a:defRPr/>
            </a:pPr>
            <a:r>
              <a:rPr lang="en-US" sz="1200" b="0" dirty="0">
                <a:solidFill>
                  <a:srgbClr val="000000"/>
                </a:solidFill>
              </a:rPr>
              <a:t>Symptoms, signs, and ill-defined conditions and factors influencing health status; musculoskeletal system and connective tissue diseases; and </a:t>
            </a:r>
            <a:r>
              <a:rPr lang="en-US" sz="1200" b="0" dirty="0" smtClean="0">
                <a:solidFill>
                  <a:srgbClr val="000000"/>
                </a:solidFill>
              </a:rPr>
              <a:t>diseases of the circulatory system were </a:t>
            </a:r>
            <a:r>
              <a:rPr lang="en-US" sz="1200" b="0" dirty="0">
                <a:solidFill>
                  <a:srgbClr val="000000"/>
                </a:solidFill>
              </a:rPr>
              <a:t>the top three CCS diagnosis categories among outpatient claims.</a:t>
            </a:r>
          </a:p>
          <a:p>
            <a:pPr defTabSz="1019175" eaLnBrk="0" hangingPunct="0">
              <a:spcBef>
                <a:spcPct val="20000"/>
              </a:spcBef>
              <a:spcAft>
                <a:spcPct val="30000"/>
              </a:spcAft>
              <a:defRPr/>
            </a:pPr>
            <a:r>
              <a:rPr lang="en-US" sz="1200" b="0" dirty="0">
                <a:solidFill>
                  <a:srgbClr val="000000"/>
                </a:solidFill>
              </a:rPr>
              <a:t>These three CCS diagnosis categories comprised </a:t>
            </a:r>
            <a:r>
              <a:rPr lang="en-US" sz="1200" b="0" dirty="0" smtClean="0">
                <a:solidFill>
                  <a:srgbClr val="000000"/>
                </a:solidFill>
              </a:rPr>
              <a:t>33% </a:t>
            </a:r>
            <a:r>
              <a:rPr lang="en-US" sz="1200" b="0" dirty="0">
                <a:solidFill>
                  <a:srgbClr val="000000"/>
                </a:solidFill>
              </a:rPr>
              <a:t>of outpatient claims and </a:t>
            </a:r>
            <a:r>
              <a:rPr lang="en-US" sz="1200" b="0" dirty="0" smtClean="0">
                <a:solidFill>
                  <a:srgbClr val="000000"/>
                </a:solidFill>
              </a:rPr>
              <a:t>34% </a:t>
            </a:r>
            <a:r>
              <a:rPr lang="en-US" sz="1200" b="0" dirty="0">
                <a:solidFill>
                  <a:srgbClr val="000000"/>
                </a:solidFill>
              </a:rPr>
              <a:t>of outpatient payments.</a:t>
            </a:r>
          </a:p>
        </p:txBody>
      </p:sp>
      <p:sp>
        <p:nvSpPr>
          <p:cNvPr id="24620" name="Text Box 14"/>
          <p:cNvSpPr txBox="1">
            <a:spLocks noChangeArrowheads="1"/>
          </p:cNvSpPr>
          <p:nvPr/>
        </p:nvSpPr>
        <p:spPr bwMode="auto">
          <a:xfrm>
            <a:off x="669925" y="6361152"/>
            <a:ext cx="8918575" cy="553998"/>
          </a:xfrm>
          <a:prstGeom prst="rect">
            <a:avLst/>
          </a:prstGeom>
          <a:noFill/>
          <a:ln w="9525">
            <a:noFill/>
            <a:miter lim="800000"/>
            <a:headEnd/>
            <a:tailEnd/>
          </a:ln>
        </p:spPr>
        <p:txBody>
          <a:bodyPr lIns="0" tIns="0" rIns="0" bIns="0" anchor="b">
            <a:spAutoFit/>
          </a:bodyPr>
          <a:lstStyle/>
          <a:p>
            <a:pPr defTabSz="1019175"/>
            <a:r>
              <a:rPr lang="en-US" sz="600" dirty="0">
                <a:solidFill>
                  <a:srgbClr val="080808"/>
                </a:solidFill>
              </a:rPr>
              <a:t>Notes:</a:t>
            </a:r>
            <a:r>
              <a:rPr lang="en-US" sz="600" b="0" dirty="0">
                <a:solidFill>
                  <a:srgbClr val="080808"/>
                </a:solidFill>
              </a:rPr>
              <a:t> The Health Safety Net fiscal year runs from October 1 through September 30 of the following year. </a:t>
            </a:r>
            <a:r>
              <a:rPr lang="en-US" sz="600" b="0" dirty="0" smtClean="0">
                <a:solidFill>
                  <a:schemeClr val="tx1"/>
                </a:solidFill>
              </a:rPr>
              <a:t>Due to the transition of HSN claims processing to MMIS, providers were unable to submit claims during the last quarter of HSN12. Therefore, utilization and payment data reflect claims paid from October 2011 through June 2012. </a:t>
            </a:r>
            <a:r>
              <a:rPr lang="en-US" sz="600" b="0" dirty="0" smtClean="0">
                <a:solidFill>
                  <a:srgbClr val="080808"/>
                </a:solidFill>
              </a:rPr>
              <a:t>Outpatient </a:t>
            </a:r>
            <a:r>
              <a:rPr lang="en-US" sz="600" b="0" dirty="0">
                <a:solidFill>
                  <a:srgbClr val="080808"/>
                </a:solidFill>
              </a:rPr>
              <a:t>837I claims are grouped using the Clinical Classification Software (CCS) from the Agency for Healthcare Research and Quality (AHRQ). Hospital outpatient claims are claims for which payments were made to hospital providers in the months shown. Hospital outpatient claims excludes UB92 and pharmacy claims. Hospital outpatient payments are reported in the month in which payment was made. Hospital outpatient payments exclude pharmacy payments. Numbers are rounded to the nearest </a:t>
            </a:r>
            <a:r>
              <a:rPr lang="en-US" sz="600" b="0" dirty="0" smtClean="0">
                <a:solidFill>
                  <a:srgbClr val="080808"/>
                </a:solidFill>
              </a:rPr>
              <a:t>percent. </a:t>
            </a:r>
            <a:endParaRPr lang="en-US" sz="600" b="0" dirty="0">
              <a:solidFill>
                <a:srgbClr val="FF0000"/>
              </a:solidFill>
            </a:endParaRPr>
          </a:p>
          <a:p>
            <a:pPr defTabSz="1019175"/>
            <a:endParaRPr lang="en-US" sz="600" b="0" dirty="0">
              <a:solidFill>
                <a:srgbClr val="080808"/>
              </a:solidFill>
            </a:endParaRPr>
          </a:p>
          <a:p>
            <a:pPr defTabSz="1019175"/>
            <a:r>
              <a:rPr lang="en-US" sz="600" dirty="0">
                <a:solidFill>
                  <a:srgbClr val="080808"/>
                </a:solidFill>
              </a:rPr>
              <a:t>Source:</a:t>
            </a:r>
            <a:r>
              <a:rPr lang="en-US" sz="600" b="0" dirty="0">
                <a:solidFill>
                  <a:srgbClr val="080808"/>
                </a:solidFill>
              </a:rPr>
              <a:t> </a:t>
            </a:r>
            <a:r>
              <a:rPr lang="en-US" sz="600" b="0" dirty="0" smtClean="0">
                <a:solidFill>
                  <a:srgbClr val="080808"/>
                </a:solidFill>
              </a:rPr>
              <a:t> </a:t>
            </a:r>
            <a:r>
              <a:rPr lang="en-US" sz="600" b="0" dirty="0">
                <a:solidFill>
                  <a:srgbClr val="080808"/>
                </a:solidFill>
              </a:rPr>
              <a:t>Health Safety Net Data Warehouse as of </a:t>
            </a:r>
            <a:r>
              <a:rPr lang="en-US" sz="600" b="0" dirty="0" smtClean="0">
                <a:solidFill>
                  <a:srgbClr val="080808"/>
                </a:solidFill>
              </a:rPr>
              <a:t>11/02/12.</a:t>
            </a:r>
            <a:endParaRPr lang="en-US" sz="600" b="0" dirty="0">
              <a:solidFill>
                <a:srgbClr val="080808"/>
              </a:solidFill>
            </a:endParaRPr>
          </a:p>
        </p:txBody>
      </p:sp>
      <p:grpSp>
        <p:nvGrpSpPr>
          <p:cNvPr id="24621" name="Group 11"/>
          <p:cNvGrpSpPr>
            <a:grpSpLocks/>
          </p:cNvGrpSpPr>
          <p:nvPr/>
        </p:nvGrpSpPr>
        <p:grpSpPr bwMode="auto">
          <a:xfrm>
            <a:off x="7862888" y="166688"/>
            <a:ext cx="1920875" cy="417512"/>
            <a:chOff x="4307" y="123"/>
            <a:chExt cx="1856" cy="263"/>
          </a:xfrm>
        </p:grpSpPr>
        <p:sp>
          <p:nvSpPr>
            <p:cNvPr id="24622"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24623" name="Text Box 13"/>
            <p:cNvSpPr txBox="1">
              <a:spLocks noChangeArrowheads="1"/>
            </p:cNvSpPr>
            <p:nvPr/>
          </p:nvSpPr>
          <p:spPr bwMode="auto">
            <a:xfrm>
              <a:off x="4350"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Service Patterns</a:t>
              </a:r>
            </a:p>
          </p:txBody>
        </p:sp>
      </p:grpSp>
    </p:spTree>
    <p:extLst>
      <p:ext uri="{BB962C8B-B14F-4D97-AF65-F5344CB8AC3E}">
        <p14:creationId xmlns:p14="http://schemas.microsoft.com/office/powerpoint/2010/main" val="1344932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0"/>
          </p:nvPr>
        </p:nvSpPr>
        <p:spPr>
          <a:noFill/>
        </p:spPr>
        <p:txBody>
          <a:bodyPr/>
          <a:lstStyle/>
          <a:p>
            <a:fld id="{39EE94C3-0B27-4E32-86E7-6D1F8760B5CA}" type="slidenum">
              <a:rPr lang="en-US" smtClean="0"/>
              <a:pPr/>
              <a:t>22</a:t>
            </a:fld>
            <a:endParaRPr lang="en-US" smtClean="0"/>
          </a:p>
        </p:txBody>
      </p:sp>
      <p:sp>
        <p:nvSpPr>
          <p:cNvPr id="25603" name="Rectangle 2"/>
          <p:cNvSpPr>
            <a:spLocks noGrp="1" noChangeArrowheads="1"/>
          </p:cNvSpPr>
          <p:nvPr>
            <p:ph type="title"/>
          </p:nvPr>
        </p:nvSpPr>
        <p:spPr>
          <a:xfrm>
            <a:off x="395288" y="433388"/>
            <a:ext cx="9051925" cy="1093787"/>
          </a:xfrm>
        </p:spPr>
        <p:txBody>
          <a:bodyPr/>
          <a:lstStyle/>
          <a:p>
            <a:pPr eaLnBrk="1" hangingPunct="1"/>
            <a:r>
              <a:rPr lang="en-US" sz="2800" smtClean="0"/>
              <a:t>Case Mix of the</a:t>
            </a:r>
            <a:br>
              <a:rPr lang="en-US" sz="2800" smtClean="0"/>
            </a:br>
            <a:r>
              <a:rPr lang="en-US" sz="2800" smtClean="0"/>
              <a:t>Inpatient HSN Population</a:t>
            </a:r>
            <a:endParaRPr lang="en-US" sz="2800" smtClean="0">
              <a:solidFill>
                <a:srgbClr val="FF0000"/>
              </a:solidFill>
            </a:endParaRPr>
          </a:p>
        </p:txBody>
      </p:sp>
      <p:sp>
        <p:nvSpPr>
          <p:cNvPr id="25604" name="AutoShape 3"/>
          <p:cNvSpPr>
            <a:spLocks noChangeArrowheads="1"/>
          </p:cNvSpPr>
          <p:nvPr/>
        </p:nvSpPr>
        <p:spPr bwMode="auto">
          <a:xfrm>
            <a:off x="6991350" y="844550"/>
            <a:ext cx="2681288" cy="5786438"/>
          </a:xfrm>
          <a:prstGeom prst="roundRect">
            <a:avLst>
              <a:gd name="adj" fmla="val 16667"/>
            </a:avLst>
          </a:prstGeom>
          <a:solidFill>
            <a:srgbClr val="FFC885"/>
          </a:solidFill>
          <a:ln w="9525">
            <a:noFill/>
            <a:round/>
            <a:headEnd/>
            <a:tailEnd/>
          </a:ln>
        </p:spPr>
        <p:txBody>
          <a:bodyPr wrap="none" anchor="ctr"/>
          <a:lstStyle/>
          <a:p>
            <a:pPr algn="ctr">
              <a:spcBef>
                <a:spcPct val="50000"/>
              </a:spcBef>
            </a:pPr>
            <a:endParaRPr lang="en-US"/>
          </a:p>
        </p:txBody>
      </p:sp>
      <p:sp>
        <p:nvSpPr>
          <p:cNvPr id="25605" name="Rectangle 4"/>
          <p:cNvSpPr>
            <a:spLocks noChangeArrowheads="1"/>
          </p:cNvSpPr>
          <p:nvPr/>
        </p:nvSpPr>
        <p:spPr bwMode="auto">
          <a:xfrm>
            <a:off x="7175500" y="1109663"/>
            <a:ext cx="2270125" cy="5267325"/>
          </a:xfrm>
          <a:prstGeom prst="rect">
            <a:avLst/>
          </a:prstGeom>
          <a:noFill/>
          <a:ln w="9525">
            <a:noFill/>
            <a:miter lim="800000"/>
            <a:headEnd/>
            <a:tailEnd/>
          </a:ln>
        </p:spPr>
        <p:txBody>
          <a:bodyPr lIns="113517" tIns="56758" rIns="113517" bIns="56758"/>
          <a:lstStyle/>
          <a:p>
            <a:pPr defTabSz="1135063">
              <a:spcBef>
                <a:spcPct val="20000"/>
              </a:spcBef>
              <a:spcAft>
                <a:spcPct val="10000"/>
              </a:spcAft>
              <a:buFont typeface="Arial" charset="0"/>
              <a:buNone/>
            </a:pPr>
            <a:r>
              <a:rPr lang="en-US" sz="1200" b="0" dirty="0">
                <a:solidFill>
                  <a:srgbClr val="080808"/>
                </a:solidFill>
              </a:rPr>
              <a:t>The case mix index represents the relative complexity, severity of illness, and amount of resources required to treat a given patient population.</a:t>
            </a:r>
          </a:p>
          <a:p>
            <a:pPr defTabSz="1135063">
              <a:spcBef>
                <a:spcPct val="20000"/>
              </a:spcBef>
              <a:spcAft>
                <a:spcPct val="10000"/>
              </a:spcAft>
              <a:buFont typeface="Arial" charset="0"/>
              <a:buNone/>
            </a:pPr>
            <a:r>
              <a:rPr lang="en-US" sz="1200" b="0" dirty="0">
                <a:solidFill>
                  <a:srgbClr val="080808"/>
                </a:solidFill>
              </a:rPr>
              <a:t>The case mix index </a:t>
            </a:r>
            <a:r>
              <a:rPr lang="en-US" sz="1200" b="0" dirty="0" smtClean="0">
                <a:solidFill>
                  <a:srgbClr val="080808"/>
                </a:solidFill>
              </a:rPr>
              <a:t>increased </a:t>
            </a:r>
            <a:r>
              <a:rPr lang="en-US" sz="1200" b="0" dirty="0">
                <a:solidFill>
                  <a:srgbClr val="080808"/>
                </a:solidFill>
              </a:rPr>
              <a:t>from Health Safety Net fiscal year </a:t>
            </a:r>
            <a:r>
              <a:rPr lang="en-US" sz="1200" b="0" dirty="0" smtClean="0">
                <a:solidFill>
                  <a:srgbClr val="080808"/>
                </a:solidFill>
              </a:rPr>
              <a:t>2011 </a:t>
            </a:r>
            <a:r>
              <a:rPr lang="en-US" sz="1200" b="0" dirty="0">
                <a:solidFill>
                  <a:srgbClr val="080808"/>
                </a:solidFill>
              </a:rPr>
              <a:t>(</a:t>
            </a:r>
            <a:r>
              <a:rPr lang="en-US" sz="1200" b="0" dirty="0" smtClean="0">
                <a:solidFill>
                  <a:srgbClr val="080808"/>
                </a:solidFill>
              </a:rPr>
              <a:t>HSN11) </a:t>
            </a:r>
            <a:r>
              <a:rPr lang="en-US" sz="1200" b="0" dirty="0">
                <a:solidFill>
                  <a:srgbClr val="080808"/>
                </a:solidFill>
              </a:rPr>
              <a:t>to Health Safety Net fiscal year </a:t>
            </a:r>
            <a:r>
              <a:rPr lang="en-US" sz="1200" b="0" dirty="0" smtClean="0">
                <a:solidFill>
                  <a:srgbClr val="080808"/>
                </a:solidFill>
              </a:rPr>
              <a:t>2012 </a:t>
            </a:r>
            <a:r>
              <a:rPr lang="en-US" sz="1200" b="0" dirty="0">
                <a:solidFill>
                  <a:srgbClr val="080808"/>
                </a:solidFill>
              </a:rPr>
              <a:t>(</a:t>
            </a:r>
            <a:r>
              <a:rPr lang="en-US" sz="1200" b="0" dirty="0" smtClean="0">
                <a:solidFill>
                  <a:srgbClr val="080808"/>
                </a:solidFill>
              </a:rPr>
              <a:t>HSN12).</a:t>
            </a:r>
            <a:endParaRPr lang="en-US" sz="1200" b="0" dirty="0">
              <a:solidFill>
                <a:srgbClr val="080808"/>
              </a:solidFill>
            </a:endParaRPr>
          </a:p>
          <a:p>
            <a:pPr defTabSz="1135063">
              <a:spcBef>
                <a:spcPct val="20000"/>
              </a:spcBef>
              <a:spcAft>
                <a:spcPct val="10000"/>
              </a:spcAft>
              <a:buFont typeface="Arial" charset="0"/>
              <a:buNone/>
            </a:pPr>
            <a:r>
              <a:rPr lang="en-US" sz="1200" b="0" dirty="0">
                <a:solidFill>
                  <a:srgbClr val="080808"/>
                </a:solidFill>
              </a:rPr>
              <a:t>The average length of stay for HSN users has </a:t>
            </a:r>
            <a:r>
              <a:rPr lang="en-US" sz="1200" b="0" dirty="0" smtClean="0">
                <a:solidFill>
                  <a:srgbClr val="080808"/>
                </a:solidFill>
              </a:rPr>
              <a:t>decreased </a:t>
            </a:r>
            <a:r>
              <a:rPr lang="en-US" sz="1200" b="0" dirty="0" smtClean="0">
                <a:solidFill>
                  <a:schemeClr val="tx1"/>
                </a:solidFill>
              </a:rPr>
              <a:t>0.257</a:t>
            </a:r>
            <a:r>
              <a:rPr lang="en-US" sz="1200" b="0" dirty="0" smtClean="0">
                <a:solidFill>
                  <a:srgbClr val="080808"/>
                </a:solidFill>
              </a:rPr>
              <a:t> </a:t>
            </a:r>
            <a:r>
              <a:rPr lang="en-US" sz="1200" b="0" dirty="0">
                <a:solidFill>
                  <a:srgbClr val="080808"/>
                </a:solidFill>
              </a:rPr>
              <a:t>days compared to the prior fiscal year.</a:t>
            </a:r>
          </a:p>
        </p:txBody>
      </p:sp>
      <p:sp>
        <p:nvSpPr>
          <p:cNvPr id="25606" name="Text Box 14"/>
          <p:cNvSpPr txBox="1">
            <a:spLocks noChangeArrowheads="1"/>
          </p:cNvSpPr>
          <p:nvPr/>
        </p:nvSpPr>
        <p:spPr bwMode="auto">
          <a:xfrm>
            <a:off x="633413" y="6590833"/>
            <a:ext cx="6105525" cy="323850"/>
          </a:xfrm>
          <a:prstGeom prst="rect">
            <a:avLst/>
          </a:prstGeom>
          <a:noFill/>
          <a:ln w="9525">
            <a:noFill/>
            <a:miter lim="800000"/>
            <a:headEnd/>
            <a:tailEnd/>
          </a:ln>
        </p:spPr>
        <p:txBody>
          <a:bodyPr lIns="0" tIns="0" rIns="0" bIns="0" anchor="b">
            <a:spAutoFit/>
          </a:bodyPr>
          <a:lstStyle/>
          <a:p>
            <a:pPr defTabSz="1019175">
              <a:spcBef>
                <a:spcPct val="50000"/>
              </a:spcBef>
            </a:pPr>
            <a:r>
              <a:rPr lang="en-US" sz="600" b="0" dirty="0">
                <a:solidFill>
                  <a:srgbClr val="080808"/>
                </a:solidFill>
              </a:rPr>
              <a:t>Notes: The Health Safety Net fiscal year (HSN) runs from October 1 through September 30 of the following year. Case mix data based on Medicare severity diagnostic related groups (</a:t>
            </a:r>
            <a:r>
              <a:rPr lang="en-US" sz="600" b="0" dirty="0">
                <a:solidFill>
                  <a:schemeClr val="tx1"/>
                </a:solidFill>
              </a:rPr>
              <a:t>MS-DRGs), version </a:t>
            </a:r>
            <a:r>
              <a:rPr lang="en-US" sz="600" b="0" dirty="0" smtClean="0">
                <a:solidFill>
                  <a:schemeClr val="tx1"/>
                </a:solidFill>
              </a:rPr>
              <a:t>28 </a:t>
            </a:r>
            <a:r>
              <a:rPr lang="en-US" sz="600" b="0" dirty="0">
                <a:solidFill>
                  <a:schemeClr val="tx1"/>
                </a:solidFill>
              </a:rPr>
              <a:t>for </a:t>
            </a:r>
            <a:r>
              <a:rPr lang="en-US" sz="600" b="0" dirty="0" smtClean="0">
                <a:solidFill>
                  <a:schemeClr val="tx1"/>
                </a:solidFill>
              </a:rPr>
              <a:t>HSN11 </a:t>
            </a:r>
            <a:r>
              <a:rPr lang="en-US" sz="600" b="0" dirty="0">
                <a:solidFill>
                  <a:schemeClr val="tx1"/>
                </a:solidFill>
              </a:rPr>
              <a:t>and version </a:t>
            </a:r>
            <a:r>
              <a:rPr lang="en-US" sz="600" b="0" dirty="0" smtClean="0">
                <a:solidFill>
                  <a:schemeClr val="tx1"/>
                </a:solidFill>
              </a:rPr>
              <a:t>29 </a:t>
            </a:r>
            <a:r>
              <a:rPr lang="en-US" sz="600" b="0" dirty="0">
                <a:solidFill>
                  <a:schemeClr val="tx1"/>
                </a:solidFill>
              </a:rPr>
              <a:t>for </a:t>
            </a:r>
            <a:r>
              <a:rPr lang="en-US" sz="600" b="0" dirty="0" smtClean="0">
                <a:solidFill>
                  <a:schemeClr val="tx1"/>
                </a:solidFill>
              </a:rPr>
              <a:t>HSN12. </a:t>
            </a:r>
            <a:r>
              <a:rPr lang="en-US" sz="600" b="0" dirty="0">
                <a:solidFill>
                  <a:schemeClr val="tx1"/>
                </a:solidFill>
              </a:rPr>
              <a:t>The analysis includes all primary inpatient claims paid during </a:t>
            </a:r>
            <a:r>
              <a:rPr lang="en-US" sz="600" b="0" dirty="0" smtClean="0">
                <a:solidFill>
                  <a:schemeClr val="tx1"/>
                </a:solidFill>
              </a:rPr>
              <a:t>HSN11 </a:t>
            </a:r>
            <a:r>
              <a:rPr lang="en-US" sz="600" b="0" dirty="0">
                <a:solidFill>
                  <a:schemeClr val="tx1"/>
                </a:solidFill>
              </a:rPr>
              <a:t>and </a:t>
            </a:r>
            <a:r>
              <a:rPr lang="en-US" sz="600" b="0" dirty="0" smtClean="0">
                <a:solidFill>
                  <a:schemeClr val="tx1"/>
                </a:solidFill>
              </a:rPr>
              <a:t>HSN12.</a:t>
            </a:r>
            <a:endParaRPr lang="en-US" sz="600" b="0" dirty="0">
              <a:solidFill>
                <a:schemeClr val="tx1"/>
              </a:solidFill>
            </a:endParaRPr>
          </a:p>
          <a:p>
            <a:pPr defTabSz="1019175">
              <a:spcBef>
                <a:spcPct val="50000"/>
              </a:spcBef>
            </a:pPr>
            <a:r>
              <a:rPr lang="en-US" sz="600" b="0" dirty="0">
                <a:solidFill>
                  <a:schemeClr val="tx1"/>
                </a:solidFill>
              </a:rPr>
              <a:t>Source: </a:t>
            </a:r>
            <a:r>
              <a:rPr lang="en-US" sz="600" b="0" dirty="0" smtClean="0">
                <a:solidFill>
                  <a:schemeClr val="tx1"/>
                </a:solidFill>
              </a:rPr>
              <a:t> </a:t>
            </a:r>
            <a:r>
              <a:rPr lang="en-US" sz="600" b="0" dirty="0">
                <a:solidFill>
                  <a:schemeClr val="tx1"/>
                </a:solidFill>
              </a:rPr>
              <a:t>Health Safety Net Data Warehouse as of </a:t>
            </a:r>
            <a:r>
              <a:rPr lang="en-US" sz="600" b="0" dirty="0" smtClean="0">
                <a:solidFill>
                  <a:schemeClr val="tx1"/>
                </a:solidFill>
              </a:rPr>
              <a:t>1/03/13.</a:t>
            </a:r>
            <a:endParaRPr lang="en-US" sz="600" b="0" dirty="0">
              <a:solidFill>
                <a:schemeClr val="tx1"/>
              </a:solidFill>
            </a:endParaRPr>
          </a:p>
        </p:txBody>
      </p:sp>
      <p:graphicFrame>
        <p:nvGraphicFramePr>
          <p:cNvPr id="555069" name="Group 61"/>
          <p:cNvGraphicFramePr>
            <a:graphicFrameLocks noGrp="1"/>
          </p:cNvGraphicFramePr>
          <p:nvPr>
            <p:extLst>
              <p:ext uri="{D42A27DB-BD31-4B8C-83A1-F6EECF244321}">
                <p14:modId xmlns:p14="http://schemas.microsoft.com/office/powerpoint/2010/main" val="659238255"/>
              </p:ext>
            </p:extLst>
          </p:nvPr>
        </p:nvGraphicFramePr>
        <p:xfrm>
          <a:off x="633413" y="1601788"/>
          <a:ext cx="6229350" cy="822408"/>
        </p:xfrm>
        <a:graphic>
          <a:graphicData uri="http://schemas.openxmlformats.org/drawingml/2006/table">
            <a:tbl>
              <a:tblPr/>
              <a:tblGrid>
                <a:gridCol w="2552700"/>
                <a:gridCol w="1838325"/>
                <a:gridCol w="1838325"/>
              </a:tblGrid>
              <a:tr h="274108">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cs typeface="Times New Roman" pitchFamily="18" charset="0"/>
                      </a:endParaRPr>
                    </a:p>
                  </a:txBody>
                  <a:tcPr marT="45628" marB="45628"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HSN11</a:t>
                      </a:r>
                    </a:p>
                  </a:txBody>
                  <a:tcPr marT="45628" marB="45628"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HSN12</a:t>
                      </a:r>
                    </a:p>
                  </a:txBody>
                  <a:tcPr marT="45628" marB="45628" anchor="ctr" horzOverflow="overflow">
                    <a:lnL>
                      <a:noFill/>
                    </a:lnL>
                    <a:lnR>
                      <a:noFill/>
                    </a:lnR>
                    <a:lnT>
                      <a:noFill/>
                    </a:lnT>
                    <a:lnB>
                      <a:noFill/>
                    </a:lnB>
                    <a:lnTlToBr>
                      <a:noFill/>
                    </a:lnTlToBr>
                    <a:lnBlToTr>
                      <a:noFill/>
                    </a:lnBlToTr>
                    <a:solidFill>
                      <a:schemeClr val="accent1"/>
                    </a:solidFill>
                  </a:tcPr>
                </a:tc>
              </a:tr>
              <a:tr h="274108">
                <a:tc>
                  <a:txBody>
                    <a:bodyPr/>
                    <a:lstStyle/>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Times New Roman" pitchFamily="18" charset="0"/>
                        </a:rPr>
                        <a:t>Case Mix Index</a:t>
                      </a:r>
                    </a:p>
                  </a:txBody>
                  <a:tcPr marT="45628" marB="45628" anchor="ctr"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normalizeH="0" baseline="0" dirty="0" smtClean="0">
                          <a:ln>
                            <a:noFill/>
                          </a:ln>
                          <a:solidFill>
                            <a:srgbClr val="080808"/>
                          </a:solidFill>
                          <a:effectLst/>
                          <a:latin typeface="Arial" charset="0"/>
                          <a:ea typeface="+mn-ea"/>
                          <a:cs typeface="Times New Roman" pitchFamily="18" charset="0"/>
                        </a:rPr>
                        <a:t>1.269</a:t>
                      </a:r>
                    </a:p>
                  </a:txBody>
                  <a:tcPr marT="45628" marB="45628" anchor="ctr" horzOverflow="overflow">
                    <a:lnL>
                      <a:noFill/>
                    </a:lnL>
                    <a:lnR>
                      <a:noFill/>
                    </a:lnR>
                    <a:lnT>
                      <a:noFill/>
                    </a:lnT>
                    <a:lnB>
                      <a:noFill/>
                    </a:lnB>
                    <a:lnTlToBr>
                      <a:noFill/>
                    </a:lnTlToBr>
                    <a:lnBlToTr>
                      <a:noFill/>
                    </a:lnBlToTr>
                    <a:noFill/>
                  </a:tcPr>
                </a:tc>
                <a:tc>
                  <a:txBody>
                    <a:bodyPr/>
                    <a:lstStyle/>
                    <a:p>
                      <a:pPr algn="ctr"/>
                      <a:r>
                        <a:rPr kumimoji="0" lang="en-US" sz="1200" b="0" i="0" u="none" strike="noStrike" kern="1200" cap="none" normalizeH="0" baseline="0" dirty="0" smtClean="0">
                          <a:ln>
                            <a:noFill/>
                          </a:ln>
                          <a:solidFill>
                            <a:srgbClr val="080808"/>
                          </a:solidFill>
                          <a:effectLst/>
                          <a:latin typeface="Arial" charset="0"/>
                          <a:ea typeface="+mn-ea"/>
                          <a:cs typeface="Times New Roman" pitchFamily="18" charset="0"/>
                        </a:rPr>
                        <a:t>1.306</a:t>
                      </a:r>
                      <a:endParaRPr kumimoji="0" lang="en-US" sz="1200" b="0" i="0" u="none" strike="noStrike" kern="1200" cap="none" normalizeH="0" baseline="0" dirty="0">
                        <a:ln>
                          <a:noFill/>
                        </a:ln>
                        <a:solidFill>
                          <a:srgbClr val="080808"/>
                        </a:solidFill>
                        <a:effectLst/>
                        <a:latin typeface="Arial" charset="0"/>
                        <a:ea typeface="+mn-ea"/>
                        <a:cs typeface="Times New Roman" pitchFamily="18" charset="0"/>
                      </a:endParaRPr>
                    </a:p>
                  </a:txBody>
                  <a:tcPr marT="45628" marB="45628" anchor="ctr" horzOverflow="overflow">
                    <a:lnL>
                      <a:noFill/>
                    </a:lnL>
                    <a:lnR>
                      <a:noFill/>
                    </a:lnR>
                    <a:lnT>
                      <a:noFill/>
                    </a:lnT>
                    <a:lnB>
                      <a:noFill/>
                    </a:lnB>
                    <a:lnTlToBr>
                      <a:noFill/>
                    </a:lnTlToBr>
                    <a:lnBlToTr>
                      <a:noFill/>
                    </a:lnBlToTr>
                    <a:noFill/>
                  </a:tcPr>
                </a:tc>
              </a:tr>
              <a:tr h="274108">
                <a:tc>
                  <a:txBody>
                    <a:bodyPr/>
                    <a:lstStyle/>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Times New Roman" pitchFamily="18" charset="0"/>
                        </a:rPr>
                        <a:t>Average Length of Stay (days)</a:t>
                      </a:r>
                    </a:p>
                  </a:txBody>
                  <a:tcPr marT="45628" marB="45628" anchor="ctr"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normalizeH="0" baseline="0" dirty="0" smtClean="0">
                          <a:ln>
                            <a:noFill/>
                          </a:ln>
                          <a:solidFill>
                            <a:srgbClr val="080808"/>
                          </a:solidFill>
                          <a:effectLst/>
                          <a:latin typeface="Arial" charset="0"/>
                          <a:ea typeface="+mn-ea"/>
                          <a:cs typeface="Times New Roman" pitchFamily="18" charset="0"/>
                        </a:rPr>
                        <a:t>4.254</a:t>
                      </a:r>
                    </a:p>
                  </a:txBody>
                  <a:tcPr marT="45628" marB="45628" anchor="ctr"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rgbClr val="080808"/>
                          </a:solidFill>
                          <a:effectLst/>
                          <a:latin typeface="Arial" charset="0"/>
                          <a:ea typeface="+mn-ea"/>
                          <a:cs typeface="Times New Roman" pitchFamily="18" charset="0"/>
                        </a:rPr>
                        <a:t>3.997</a:t>
                      </a:r>
                      <a:endParaRPr kumimoji="0" lang="en-US" sz="1200" b="0" i="0" u="none" strike="noStrike" kern="1200" cap="none" normalizeH="0" baseline="0" dirty="0">
                        <a:ln>
                          <a:noFill/>
                        </a:ln>
                        <a:solidFill>
                          <a:srgbClr val="080808"/>
                        </a:solidFill>
                        <a:effectLst/>
                        <a:latin typeface="Arial" charset="0"/>
                        <a:ea typeface="+mn-ea"/>
                        <a:cs typeface="Times New Roman" pitchFamily="18" charset="0"/>
                      </a:endParaRPr>
                    </a:p>
                  </a:txBody>
                  <a:tcPr marT="45628" marB="45628"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382895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0"/>
          </p:nvPr>
        </p:nvSpPr>
        <p:spPr>
          <a:noFill/>
        </p:spPr>
        <p:txBody>
          <a:bodyPr/>
          <a:lstStyle/>
          <a:p>
            <a:fld id="{BB3D222C-49E8-451A-9159-87A187EC063F}" type="slidenum">
              <a:rPr lang="en-US" smtClean="0"/>
              <a:pPr/>
              <a:t>23</a:t>
            </a:fld>
            <a:endParaRPr lang="en-US" smtClean="0"/>
          </a:p>
        </p:txBody>
      </p:sp>
      <p:sp>
        <p:nvSpPr>
          <p:cNvPr id="26627"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26628"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In Health Safety Net fiscal year 2012 (HSN12), men used fewer services than women, but had higher payments for their care. </a:t>
            </a:r>
          </a:p>
          <a:p>
            <a:pPr marL="0" indent="0">
              <a:spcAft>
                <a:spcPct val="30000"/>
              </a:spcAft>
            </a:pPr>
            <a:r>
              <a:rPr lang="en-US" sz="1200" dirty="0" smtClean="0">
                <a:solidFill>
                  <a:srgbClr val="000000"/>
                </a:solidFill>
              </a:rPr>
              <a:t>During this period, men accounted for 43% of volume and 53% of payments.</a:t>
            </a:r>
          </a:p>
        </p:txBody>
      </p:sp>
      <p:sp>
        <p:nvSpPr>
          <p:cNvPr id="26629"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a:solidFill>
                  <a:srgbClr val="000000"/>
                </a:solidFill>
              </a:rPr>
              <a:t>Hospital Utilization and Payments</a:t>
            </a:r>
          </a:p>
          <a:p>
            <a:pPr defTabSz="1019175"/>
            <a:r>
              <a:rPr lang="en-US" sz="2200">
                <a:solidFill>
                  <a:srgbClr val="000000"/>
                </a:solidFill>
              </a:rPr>
              <a:t>by Gender</a:t>
            </a:r>
            <a:endParaRPr lang="en-US" sz="2200">
              <a:solidFill>
                <a:srgbClr val="FF0000"/>
              </a:solidFill>
            </a:endParaRPr>
          </a:p>
        </p:txBody>
      </p:sp>
      <p:sp>
        <p:nvSpPr>
          <p:cNvPr id="26630" name="Text Box 14"/>
          <p:cNvSpPr txBox="1">
            <a:spLocks noChangeArrowheads="1"/>
          </p:cNvSpPr>
          <p:nvPr/>
        </p:nvSpPr>
        <p:spPr bwMode="auto">
          <a:xfrm>
            <a:off x="682625" y="6534706"/>
            <a:ext cx="8910638" cy="369332"/>
          </a:xfrm>
          <a:prstGeom prst="rect">
            <a:avLst/>
          </a:prstGeom>
          <a:noFill/>
          <a:ln w="9525">
            <a:noFill/>
            <a:miter lim="800000"/>
            <a:headEnd/>
            <a:tailEnd/>
          </a:ln>
        </p:spPr>
        <p:txBody>
          <a:bodyPr lIns="0" tIns="0" rIns="0" bIns="0" anchor="b">
            <a:spAutoFit/>
          </a:bodyPr>
          <a:lstStyle/>
          <a:p>
            <a:pPr defTabSz="1019175"/>
            <a:r>
              <a:rPr lang="en-US" sz="600" dirty="0">
                <a:solidFill>
                  <a:srgbClr val="000000"/>
                </a:solidFill>
              </a:rPr>
              <a:t>Notes:</a:t>
            </a:r>
            <a:r>
              <a:rPr lang="en-US" sz="600" b="0" dirty="0">
                <a:solidFill>
                  <a:srgbClr val="000000"/>
                </a:solidFill>
              </a:rPr>
              <a:t> The Health Safety Net fiscal year runs from October 1 through September 30 of the following year. </a:t>
            </a:r>
            <a:r>
              <a:rPr lang="en-US" sz="600" b="0" dirty="0" smtClean="0">
                <a:solidFill>
                  <a:schemeClr val="tx1"/>
                </a:solidFill>
              </a:rPr>
              <a:t>Due to the transition of HSN claims processing to MMIS, providers were unable to submit claims during the last quarter of HSN12. Therefore, utilization and payment data reflect claims paid from October 2011 through June 2012. </a:t>
            </a:r>
            <a:r>
              <a:rPr lang="en-US" sz="600" b="0" dirty="0" smtClean="0">
                <a:solidFill>
                  <a:srgbClr val="000000"/>
                </a:solidFill>
              </a:rPr>
              <a:t>Hospital </a:t>
            </a:r>
            <a:r>
              <a:rPr lang="en-US" sz="600" b="0" dirty="0">
                <a:solidFill>
                  <a:srgbClr val="000000"/>
                </a:solidFill>
              </a:rPr>
              <a:t>volume is the sum of inpatient discharges and outpatient visits for which payments were made to hospital providers in the months shown. Hospital volume excludes pharmacy claims. Hospital payments are reported in the month in which payment was made. Hospital payments exclude pharmacy payments. Numbers are rounded to the nearest percent and may not sum to 100% due to rounding. Numbers less than 1% are not displayed</a:t>
            </a:r>
            <a:r>
              <a:rPr lang="en-US" sz="600" b="0" dirty="0" smtClean="0">
                <a:solidFill>
                  <a:srgbClr val="000000"/>
                </a:solidFill>
              </a:rPr>
              <a:t>. </a:t>
            </a:r>
            <a:endParaRPr lang="en-US" sz="600" b="0" dirty="0">
              <a:solidFill>
                <a:srgbClr val="000000"/>
              </a:solidFill>
            </a:endParaRPr>
          </a:p>
          <a:p>
            <a:pPr defTabSz="1019175"/>
            <a:r>
              <a:rPr lang="en-US" sz="600" dirty="0">
                <a:solidFill>
                  <a:srgbClr val="000000"/>
                </a:solidFill>
              </a:rPr>
              <a:t>Source:</a:t>
            </a:r>
            <a:r>
              <a:rPr lang="en-US" sz="600" b="0" dirty="0">
                <a:solidFill>
                  <a:srgbClr val="000000"/>
                </a:solidFill>
              </a:rPr>
              <a:t> </a:t>
            </a:r>
            <a:r>
              <a:rPr lang="en-US" sz="600" b="0" dirty="0" smtClean="0">
                <a:solidFill>
                  <a:srgbClr val="000000"/>
                </a:solidFill>
              </a:rPr>
              <a:t> </a:t>
            </a:r>
            <a:r>
              <a:rPr lang="en-US" sz="600" b="0" dirty="0">
                <a:solidFill>
                  <a:srgbClr val="000000"/>
                </a:solidFill>
              </a:rPr>
              <a:t>Health Safety Net Data Warehouse as of </a:t>
            </a:r>
            <a:r>
              <a:rPr lang="en-US" sz="600" b="0" dirty="0" smtClean="0">
                <a:solidFill>
                  <a:srgbClr val="000000"/>
                </a:solidFill>
              </a:rPr>
              <a:t>11/01/12.</a:t>
            </a:r>
            <a:endParaRPr lang="en-US" sz="600" b="0" dirty="0">
              <a:solidFill>
                <a:srgbClr val="000000"/>
              </a:solidFill>
            </a:endParaRPr>
          </a:p>
        </p:txBody>
      </p:sp>
      <p:grpSp>
        <p:nvGrpSpPr>
          <p:cNvPr id="26631" name="Group 11"/>
          <p:cNvGrpSpPr>
            <a:grpSpLocks/>
          </p:cNvGrpSpPr>
          <p:nvPr/>
        </p:nvGrpSpPr>
        <p:grpSpPr bwMode="auto">
          <a:xfrm>
            <a:off x="7518400" y="166688"/>
            <a:ext cx="2265363" cy="417512"/>
            <a:chOff x="4307" y="123"/>
            <a:chExt cx="1856" cy="263"/>
          </a:xfrm>
        </p:grpSpPr>
        <p:sp>
          <p:nvSpPr>
            <p:cNvPr id="26635"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26636" name="Text Box 13"/>
            <p:cNvSpPr txBox="1">
              <a:spLocks noChangeArrowheads="1"/>
            </p:cNvSpPr>
            <p:nvPr/>
          </p:nvSpPr>
          <p:spPr bwMode="auto">
            <a:xfrm>
              <a:off x="4349"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User Demographics</a:t>
              </a:r>
            </a:p>
          </p:txBody>
        </p:sp>
      </p:grpSp>
      <p:graphicFrame>
        <p:nvGraphicFramePr>
          <p:cNvPr id="26632" name="Object 41"/>
          <p:cNvGraphicFramePr>
            <a:graphicFrameLocks noChangeAspect="1"/>
          </p:cNvGraphicFramePr>
          <p:nvPr>
            <p:extLst>
              <p:ext uri="{D42A27DB-BD31-4B8C-83A1-F6EECF244321}">
                <p14:modId xmlns:p14="http://schemas.microsoft.com/office/powerpoint/2010/main" val="4043361180"/>
              </p:ext>
            </p:extLst>
          </p:nvPr>
        </p:nvGraphicFramePr>
        <p:xfrm>
          <a:off x="101600" y="1404938"/>
          <a:ext cx="6869113" cy="4864100"/>
        </p:xfrm>
        <a:graphic>
          <a:graphicData uri="http://schemas.openxmlformats.org/presentationml/2006/ole">
            <mc:AlternateContent xmlns:mc="http://schemas.openxmlformats.org/markup-compatibility/2006">
              <mc:Choice xmlns:v="urn:schemas-microsoft-com:vml" Requires="v">
                <p:oleObj spid="_x0000_s242767" name="Worksheet" r:id="rId5" imgW="6867590" imgH="4867290" progId="Excel.Sheet.8">
                  <p:embed/>
                </p:oleObj>
              </mc:Choice>
              <mc:Fallback>
                <p:oleObj name="Worksheet" r:id="rId5" imgW="6867590" imgH="4867290" progId="Excel.Sheet.8">
                  <p:embed/>
                  <p:pic>
                    <p:nvPicPr>
                      <p:cNvPr id="0" name=""/>
                      <p:cNvPicPr>
                        <a:picLocks noChangeAspect="1" noChangeArrowheads="1"/>
                      </p:cNvPicPr>
                      <p:nvPr/>
                    </p:nvPicPr>
                    <p:blipFill>
                      <a:blip r:embed="rId6"/>
                      <a:srcRect/>
                      <a:stretch>
                        <a:fillRect/>
                      </a:stretch>
                    </p:blipFill>
                    <p:spPr bwMode="auto">
                      <a:xfrm>
                        <a:off x="101600" y="1404938"/>
                        <a:ext cx="6869113" cy="486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3" name="Text Box 48"/>
          <p:cNvSpPr txBox="1">
            <a:spLocks noChangeArrowheads="1"/>
          </p:cNvSpPr>
          <p:nvPr/>
        </p:nvSpPr>
        <p:spPr bwMode="auto">
          <a:xfrm>
            <a:off x="3362325" y="2711450"/>
            <a:ext cx="536575" cy="214313"/>
          </a:xfrm>
          <a:prstGeom prst="rect">
            <a:avLst/>
          </a:prstGeom>
          <a:noFill/>
          <a:ln w="9525">
            <a:noFill/>
            <a:miter lim="800000"/>
            <a:headEnd/>
            <a:tailEnd/>
          </a:ln>
        </p:spPr>
        <p:txBody>
          <a:bodyPr wrap="none">
            <a:spAutoFit/>
          </a:bodyPr>
          <a:lstStyle/>
          <a:p>
            <a:pPr algn="ctr" defTabSz="1019175"/>
            <a:r>
              <a:rPr lang="en-US" sz="800">
                <a:solidFill>
                  <a:srgbClr val="080808"/>
                </a:solidFill>
              </a:rPr>
              <a:t>Female</a:t>
            </a:r>
          </a:p>
        </p:txBody>
      </p:sp>
      <p:sp>
        <p:nvSpPr>
          <p:cNvPr id="26634" name="Text Box 42"/>
          <p:cNvSpPr txBox="1">
            <a:spLocks noChangeArrowheads="1"/>
          </p:cNvSpPr>
          <p:nvPr/>
        </p:nvSpPr>
        <p:spPr bwMode="auto">
          <a:xfrm>
            <a:off x="3424238" y="4724400"/>
            <a:ext cx="411162" cy="214313"/>
          </a:xfrm>
          <a:prstGeom prst="rect">
            <a:avLst/>
          </a:prstGeom>
          <a:noFill/>
          <a:ln w="9525">
            <a:noFill/>
            <a:miter lim="800000"/>
            <a:headEnd/>
            <a:tailEnd/>
          </a:ln>
        </p:spPr>
        <p:txBody>
          <a:bodyPr wrap="none">
            <a:spAutoFit/>
          </a:bodyPr>
          <a:lstStyle/>
          <a:p>
            <a:pPr algn="ctr" defTabSz="1019175"/>
            <a:r>
              <a:rPr lang="en-US" sz="800">
                <a:solidFill>
                  <a:srgbClr val="080808"/>
                </a:solidFill>
              </a:rPr>
              <a:t>Male</a:t>
            </a:r>
          </a:p>
        </p:txBody>
      </p:sp>
    </p:spTree>
    <p:extLst>
      <p:ext uri="{BB962C8B-B14F-4D97-AF65-F5344CB8AC3E}">
        <p14:creationId xmlns:p14="http://schemas.microsoft.com/office/powerpoint/2010/main" val="2700204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0"/>
          </p:nvPr>
        </p:nvSpPr>
        <p:spPr>
          <a:noFill/>
        </p:spPr>
        <p:txBody>
          <a:bodyPr/>
          <a:lstStyle/>
          <a:p>
            <a:fld id="{49F18810-B5AB-466A-9351-8C247AF98F2C}" type="slidenum">
              <a:rPr lang="en-US" smtClean="0"/>
              <a:pPr/>
              <a:t>24</a:t>
            </a:fld>
            <a:endParaRPr lang="en-US" smtClean="0"/>
          </a:p>
        </p:txBody>
      </p:sp>
      <p:sp>
        <p:nvSpPr>
          <p:cNvPr id="27651"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27652"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In Health Safety Net fiscal year 2012 (HSN12), the non-elderly adult population (ages 19 to 64) accounted for 84% of hospital volume and 90% of hospital payments.</a:t>
            </a:r>
          </a:p>
          <a:p>
            <a:pPr marL="0" indent="0">
              <a:spcAft>
                <a:spcPct val="30000"/>
              </a:spcAft>
            </a:pPr>
            <a:r>
              <a:rPr lang="en-US" sz="1200" dirty="0" smtClean="0">
                <a:solidFill>
                  <a:srgbClr val="000000"/>
                </a:solidFill>
              </a:rPr>
              <a:t>Because the Health Safety Net (HSN) is a secondary payer for low-income Medicare patients, adults ages 65 and older accounted for 14% of hospital volume but only 8% of hospital payments.</a:t>
            </a:r>
          </a:p>
        </p:txBody>
      </p:sp>
      <p:sp>
        <p:nvSpPr>
          <p:cNvPr id="27653"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a:solidFill>
                  <a:srgbClr val="000000"/>
                </a:solidFill>
              </a:rPr>
              <a:t>Hospital Utilization and Payments</a:t>
            </a:r>
          </a:p>
          <a:p>
            <a:pPr defTabSz="1019175"/>
            <a:r>
              <a:rPr lang="en-US" sz="2200">
                <a:solidFill>
                  <a:srgbClr val="000000"/>
                </a:solidFill>
              </a:rPr>
              <a:t>by Age</a:t>
            </a:r>
            <a:endParaRPr lang="en-US" sz="2200">
              <a:solidFill>
                <a:srgbClr val="FF0000"/>
              </a:solidFill>
            </a:endParaRPr>
          </a:p>
        </p:txBody>
      </p:sp>
      <p:sp>
        <p:nvSpPr>
          <p:cNvPr id="27654" name="Text Box 14"/>
          <p:cNvSpPr txBox="1">
            <a:spLocks noChangeArrowheads="1"/>
          </p:cNvSpPr>
          <p:nvPr/>
        </p:nvSpPr>
        <p:spPr bwMode="auto">
          <a:xfrm>
            <a:off x="682625" y="6534706"/>
            <a:ext cx="8910638" cy="369332"/>
          </a:xfrm>
          <a:prstGeom prst="rect">
            <a:avLst/>
          </a:prstGeom>
          <a:noFill/>
          <a:ln w="9525">
            <a:noFill/>
            <a:miter lim="800000"/>
            <a:headEnd/>
            <a:tailEnd/>
          </a:ln>
        </p:spPr>
        <p:txBody>
          <a:bodyPr lIns="0" tIns="0" rIns="0" bIns="0" anchor="b">
            <a:spAutoFit/>
          </a:bodyPr>
          <a:lstStyle/>
          <a:p>
            <a:pPr defTabSz="1019175"/>
            <a:r>
              <a:rPr lang="en-US" sz="600" dirty="0">
                <a:solidFill>
                  <a:srgbClr val="000000"/>
                </a:solidFill>
              </a:rPr>
              <a:t>Notes:</a:t>
            </a:r>
            <a:r>
              <a:rPr lang="en-US" sz="600" b="0" dirty="0">
                <a:solidFill>
                  <a:srgbClr val="000000"/>
                </a:solidFill>
              </a:rPr>
              <a:t> The Health Safety Net fiscal year runs from October 1 through September 30 of the following year. </a:t>
            </a:r>
            <a:r>
              <a:rPr lang="en-US" sz="600" b="0" dirty="0" smtClean="0">
                <a:solidFill>
                  <a:schemeClr val="tx1"/>
                </a:solidFill>
              </a:rPr>
              <a:t>Due to the transition of HSN claims processing to MMIS, providers were unable to submit claims during the last quarter of HSN12. Therefore, utilization and payment data reflect claims paid from October 2011 through June 2012. </a:t>
            </a:r>
            <a:r>
              <a:rPr lang="en-US" sz="600" b="0" dirty="0" smtClean="0">
                <a:solidFill>
                  <a:srgbClr val="000000"/>
                </a:solidFill>
              </a:rPr>
              <a:t>Hospital </a:t>
            </a:r>
            <a:r>
              <a:rPr lang="en-US" sz="600" b="0" dirty="0">
                <a:solidFill>
                  <a:srgbClr val="000000"/>
                </a:solidFill>
              </a:rPr>
              <a:t>volume is the sum of inpatient discharges and outpatient visits for which payments were made to hospital providers in the months shown. Hospital volume excludes pharmacy claims. Hospital payments are reported in the month in which payment was made. Hospital payments exclude pharmacy payments. Numbers are rounded to the nearest percent and may not sum to 100% due to rounding. Numbers less than 1% are not displayed</a:t>
            </a:r>
            <a:r>
              <a:rPr lang="en-US" sz="600" b="0" dirty="0" smtClean="0">
                <a:solidFill>
                  <a:srgbClr val="000000"/>
                </a:solidFill>
              </a:rPr>
              <a:t>. </a:t>
            </a:r>
            <a:endParaRPr lang="en-US" sz="600" b="0" dirty="0">
              <a:solidFill>
                <a:srgbClr val="000000"/>
              </a:solidFill>
            </a:endParaRPr>
          </a:p>
          <a:p>
            <a:pPr defTabSz="1019175"/>
            <a:r>
              <a:rPr lang="en-US" sz="600" dirty="0">
                <a:solidFill>
                  <a:srgbClr val="000000"/>
                </a:solidFill>
              </a:rPr>
              <a:t>Source:</a:t>
            </a:r>
            <a:r>
              <a:rPr lang="en-US" sz="600" b="0" dirty="0">
                <a:solidFill>
                  <a:srgbClr val="000000"/>
                </a:solidFill>
              </a:rPr>
              <a:t> </a:t>
            </a:r>
            <a:r>
              <a:rPr lang="en-US" sz="600" b="0" dirty="0" smtClean="0">
                <a:solidFill>
                  <a:srgbClr val="000000"/>
                </a:solidFill>
              </a:rPr>
              <a:t> </a:t>
            </a:r>
            <a:r>
              <a:rPr lang="en-US" sz="600" b="0" dirty="0">
                <a:solidFill>
                  <a:srgbClr val="000000"/>
                </a:solidFill>
              </a:rPr>
              <a:t>Health Safety Net Data Warehouse as of </a:t>
            </a:r>
            <a:r>
              <a:rPr lang="en-US" sz="600" b="0" dirty="0" smtClean="0">
                <a:solidFill>
                  <a:srgbClr val="000000"/>
                </a:solidFill>
              </a:rPr>
              <a:t>11/01/12.</a:t>
            </a:r>
            <a:endParaRPr lang="en-US" sz="600" b="0" dirty="0">
              <a:solidFill>
                <a:srgbClr val="000000"/>
              </a:solidFill>
            </a:endParaRPr>
          </a:p>
        </p:txBody>
      </p:sp>
      <p:graphicFrame>
        <p:nvGraphicFramePr>
          <p:cNvPr id="27655" name="Object 41"/>
          <p:cNvGraphicFramePr>
            <a:graphicFrameLocks noChangeAspect="1"/>
          </p:cNvGraphicFramePr>
          <p:nvPr>
            <p:extLst>
              <p:ext uri="{D42A27DB-BD31-4B8C-83A1-F6EECF244321}">
                <p14:modId xmlns:p14="http://schemas.microsoft.com/office/powerpoint/2010/main" val="31666196"/>
              </p:ext>
            </p:extLst>
          </p:nvPr>
        </p:nvGraphicFramePr>
        <p:xfrm>
          <a:off x="77788" y="1417638"/>
          <a:ext cx="6989762" cy="4879975"/>
        </p:xfrm>
        <a:graphic>
          <a:graphicData uri="http://schemas.openxmlformats.org/presentationml/2006/ole">
            <mc:AlternateContent xmlns:mc="http://schemas.openxmlformats.org/markup-compatibility/2006">
              <mc:Choice xmlns:v="urn:schemas-microsoft-com:vml" Requires="v">
                <p:oleObj spid="_x0000_s243790" name="Worksheet" r:id="rId5" imgW="6991311" imgH="4876740" progId="Excel.Sheet.8">
                  <p:embed/>
                </p:oleObj>
              </mc:Choice>
              <mc:Fallback>
                <p:oleObj name="Worksheet" r:id="rId5" imgW="6991311" imgH="4876740" progId="Excel.Sheet.8">
                  <p:embed/>
                  <p:pic>
                    <p:nvPicPr>
                      <p:cNvPr id="0" name=""/>
                      <p:cNvPicPr>
                        <a:picLocks noChangeAspect="1" noChangeArrowheads="1"/>
                      </p:cNvPicPr>
                      <p:nvPr/>
                    </p:nvPicPr>
                    <p:blipFill>
                      <a:blip r:embed="rId6"/>
                      <a:srcRect/>
                      <a:stretch>
                        <a:fillRect/>
                      </a:stretch>
                    </p:blipFill>
                    <p:spPr bwMode="auto">
                      <a:xfrm>
                        <a:off x="77788" y="1417638"/>
                        <a:ext cx="6989762" cy="487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6" name="Text Box 80"/>
          <p:cNvSpPr txBox="1">
            <a:spLocks noChangeArrowheads="1"/>
          </p:cNvSpPr>
          <p:nvPr/>
        </p:nvSpPr>
        <p:spPr bwMode="auto">
          <a:xfrm>
            <a:off x="3130550" y="1922463"/>
            <a:ext cx="1081088" cy="214312"/>
          </a:xfrm>
          <a:prstGeom prst="rect">
            <a:avLst/>
          </a:prstGeom>
          <a:noFill/>
          <a:ln w="9525">
            <a:noFill/>
            <a:miter lim="800000"/>
            <a:headEnd/>
            <a:tailEnd/>
          </a:ln>
        </p:spPr>
        <p:txBody>
          <a:bodyPr wrap="none">
            <a:spAutoFit/>
          </a:bodyPr>
          <a:lstStyle/>
          <a:p>
            <a:pPr algn="ctr" defTabSz="1019175"/>
            <a:r>
              <a:rPr lang="en-US" sz="800">
                <a:solidFill>
                  <a:srgbClr val="080808"/>
                </a:solidFill>
              </a:rPr>
              <a:t>Ages 65 and Older</a:t>
            </a:r>
          </a:p>
        </p:txBody>
      </p:sp>
      <p:sp>
        <p:nvSpPr>
          <p:cNvPr id="27657" name="Text Box 79"/>
          <p:cNvSpPr txBox="1">
            <a:spLocks noChangeArrowheads="1"/>
          </p:cNvSpPr>
          <p:nvPr/>
        </p:nvSpPr>
        <p:spPr bwMode="auto">
          <a:xfrm>
            <a:off x="3287713" y="2860675"/>
            <a:ext cx="723900" cy="214313"/>
          </a:xfrm>
          <a:prstGeom prst="rect">
            <a:avLst/>
          </a:prstGeom>
          <a:noFill/>
          <a:ln w="9525">
            <a:noFill/>
            <a:miter lim="800000"/>
            <a:headEnd/>
            <a:tailEnd/>
          </a:ln>
        </p:spPr>
        <p:txBody>
          <a:bodyPr wrap="none">
            <a:spAutoFit/>
          </a:bodyPr>
          <a:lstStyle/>
          <a:p>
            <a:pPr algn="ctr" defTabSz="1019175"/>
            <a:r>
              <a:rPr lang="en-US" sz="800">
                <a:solidFill>
                  <a:srgbClr val="080808"/>
                </a:solidFill>
              </a:rPr>
              <a:t>Ages 45-64</a:t>
            </a:r>
          </a:p>
        </p:txBody>
      </p:sp>
      <p:sp>
        <p:nvSpPr>
          <p:cNvPr id="27658" name="Text Box 78"/>
          <p:cNvSpPr txBox="1">
            <a:spLocks noChangeArrowheads="1"/>
          </p:cNvSpPr>
          <p:nvPr/>
        </p:nvSpPr>
        <p:spPr bwMode="auto">
          <a:xfrm>
            <a:off x="3308350" y="4124325"/>
            <a:ext cx="723900" cy="214313"/>
          </a:xfrm>
          <a:prstGeom prst="rect">
            <a:avLst/>
          </a:prstGeom>
          <a:noFill/>
          <a:ln w="9525">
            <a:noFill/>
            <a:miter lim="800000"/>
            <a:headEnd/>
            <a:tailEnd/>
          </a:ln>
        </p:spPr>
        <p:txBody>
          <a:bodyPr wrap="none">
            <a:spAutoFit/>
          </a:bodyPr>
          <a:lstStyle/>
          <a:p>
            <a:pPr algn="ctr" defTabSz="1019175"/>
            <a:r>
              <a:rPr lang="en-US" sz="800">
                <a:solidFill>
                  <a:srgbClr val="080808"/>
                </a:solidFill>
              </a:rPr>
              <a:t>Ages 27-44</a:t>
            </a:r>
          </a:p>
        </p:txBody>
      </p:sp>
      <p:sp>
        <p:nvSpPr>
          <p:cNvPr id="27659" name="Text Box 77"/>
          <p:cNvSpPr txBox="1">
            <a:spLocks noChangeArrowheads="1"/>
          </p:cNvSpPr>
          <p:nvPr/>
        </p:nvSpPr>
        <p:spPr bwMode="auto">
          <a:xfrm>
            <a:off x="3294063" y="5189538"/>
            <a:ext cx="723900" cy="214312"/>
          </a:xfrm>
          <a:prstGeom prst="rect">
            <a:avLst/>
          </a:prstGeom>
          <a:noFill/>
          <a:ln w="9525">
            <a:noFill/>
            <a:miter lim="800000"/>
            <a:headEnd/>
            <a:tailEnd/>
          </a:ln>
        </p:spPr>
        <p:txBody>
          <a:bodyPr wrap="none">
            <a:spAutoFit/>
          </a:bodyPr>
          <a:lstStyle/>
          <a:p>
            <a:pPr algn="ctr" defTabSz="1019175"/>
            <a:r>
              <a:rPr lang="en-US" sz="800">
                <a:solidFill>
                  <a:srgbClr val="080808"/>
                </a:solidFill>
              </a:rPr>
              <a:t>Ages 19-26</a:t>
            </a:r>
          </a:p>
        </p:txBody>
      </p:sp>
      <p:sp>
        <p:nvSpPr>
          <p:cNvPr id="27660" name="Text Box 76"/>
          <p:cNvSpPr txBox="1">
            <a:spLocks noChangeArrowheads="1"/>
          </p:cNvSpPr>
          <p:nvPr/>
        </p:nvSpPr>
        <p:spPr bwMode="auto">
          <a:xfrm>
            <a:off x="3365500" y="5445918"/>
            <a:ext cx="666750" cy="214313"/>
          </a:xfrm>
          <a:prstGeom prst="rect">
            <a:avLst/>
          </a:prstGeom>
          <a:noFill/>
          <a:ln w="9525">
            <a:noFill/>
            <a:miter lim="800000"/>
            <a:headEnd/>
            <a:tailEnd/>
          </a:ln>
        </p:spPr>
        <p:txBody>
          <a:bodyPr>
            <a:spAutoFit/>
          </a:bodyPr>
          <a:lstStyle/>
          <a:p>
            <a:pPr algn="ctr" defTabSz="1019175"/>
            <a:r>
              <a:rPr lang="en-US" sz="800" dirty="0">
                <a:solidFill>
                  <a:srgbClr val="080808"/>
                </a:solidFill>
              </a:rPr>
              <a:t>Ages 0-18</a:t>
            </a:r>
          </a:p>
        </p:txBody>
      </p:sp>
      <p:grpSp>
        <p:nvGrpSpPr>
          <p:cNvPr id="27661" name="Group 11"/>
          <p:cNvGrpSpPr>
            <a:grpSpLocks/>
          </p:cNvGrpSpPr>
          <p:nvPr/>
        </p:nvGrpSpPr>
        <p:grpSpPr bwMode="auto">
          <a:xfrm>
            <a:off x="7518400" y="166688"/>
            <a:ext cx="2265363" cy="417512"/>
            <a:chOff x="4307" y="123"/>
            <a:chExt cx="1856" cy="263"/>
          </a:xfrm>
        </p:grpSpPr>
        <p:sp>
          <p:nvSpPr>
            <p:cNvPr id="27662"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27663" name="Text Box 13"/>
            <p:cNvSpPr txBox="1">
              <a:spLocks noChangeArrowheads="1"/>
            </p:cNvSpPr>
            <p:nvPr/>
          </p:nvSpPr>
          <p:spPr bwMode="auto">
            <a:xfrm>
              <a:off x="4349"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User Demographics</a:t>
              </a:r>
            </a:p>
          </p:txBody>
        </p:sp>
      </p:grpSp>
    </p:spTree>
    <p:extLst>
      <p:ext uri="{BB962C8B-B14F-4D97-AF65-F5344CB8AC3E}">
        <p14:creationId xmlns:p14="http://schemas.microsoft.com/office/powerpoint/2010/main" val="2781580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0"/>
          </p:nvPr>
        </p:nvSpPr>
        <p:spPr>
          <a:noFill/>
        </p:spPr>
        <p:txBody>
          <a:bodyPr/>
          <a:lstStyle/>
          <a:p>
            <a:fld id="{05DF744C-4DDD-4806-AB23-654948F23F46}" type="slidenum">
              <a:rPr lang="en-US" smtClean="0"/>
              <a:pPr/>
              <a:t>25</a:t>
            </a:fld>
            <a:endParaRPr lang="en-US" smtClean="0"/>
          </a:p>
        </p:txBody>
      </p:sp>
      <p:graphicFrame>
        <p:nvGraphicFramePr>
          <p:cNvPr id="28675" name="Object 41"/>
          <p:cNvGraphicFramePr>
            <a:graphicFrameLocks noChangeAspect="1"/>
          </p:cNvGraphicFramePr>
          <p:nvPr>
            <p:extLst>
              <p:ext uri="{D42A27DB-BD31-4B8C-83A1-F6EECF244321}">
                <p14:modId xmlns:p14="http://schemas.microsoft.com/office/powerpoint/2010/main" val="4023408907"/>
              </p:ext>
            </p:extLst>
          </p:nvPr>
        </p:nvGraphicFramePr>
        <p:xfrm>
          <a:off x="77788" y="1417638"/>
          <a:ext cx="6865937" cy="4870450"/>
        </p:xfrm>
        <a:graphic>
          <a:graphicData uri="http://schemas.openxmlformats.org/presentationml/2006/ole">
            <mc:AlternateContent xmlns:mc="http://schemas.openxmlformats.org/markup-compatibility/2006">
              <mc:Choice xmlns:v="urn:schemas-microsoft-com:vml" Requires="v">
                <p:oleObj spid="_x0000_s244815" name="Worksheet" r:id="rId5" imgW="6867590" imgH="4867290" progId="Excel.Sheet.8">
                  <p:embed/>
                </p:oleObj>
              </mc:Choice>
              <mc:Fallback>
                <p:oleObj name="Worksheet" r:id="rId5" imgW="6867590" imgH="4867290" progId="Excel.Sheet.8">
                  <p:embed/>
                  <p:pic>
                    <p:nvPicPr>
                      <p:cNvPr id="0" name=""/>
                      <p:cNvPicPr>
                        <a:picLocks noChangeAspect="1" noChangeArrowheads="1"/>
                      </p:cNvPicPr>
                      <p:nvPr/>
                    </p:nvPicPr>
                    <p:blipFill>
                      <a:blip r:embed="rId6"/>
                      <a:srcRect/>
                      <a:stretch>
                        <a:fillRect/>
                      </a:stretch>
                    </p:blipFill>
                    <p:spPr bwMode="auto">
                      <a:xfrm>
                        <a:off x="77788" y="1417638"/>
                        <a:ext cx="6865937" cy="487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6"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28677"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In Health Safety Net fiscal year 2012 (HSN12), users with no income received the most costly services, comprising 35% of service volume that generated 42% of payments. </a:t>
            </a:r>
          </a:p>
          <a:p>
            <a:pPr marL="0" indent="0">
              <a:spcAft>
                <a:spcPct val="30000"/>
              </a:spcAft>
            </a:pPr>
            <a:r>
              <a:rPr lang="en-US" sz="1200" dirty="0" smtClean="0">
                <a:solidFill>
                  <a:srgbClr val="000000"/>
                </a:solidFill>
              </a:rPr>
              <a:t>Users with income between 100.1% and 200% of the federal poverty level (FPL) used the least costly service mix, accounting for 34% of volume and 23% of payments. </a:t>
            </a:r>
          </a:p>
          <a:p>
            <a:pPr marL="0" indent="0">
              <a:spcAft>
                <a:spcPct val="30000"/>
              </a:spcAft>
            </a:pPr>
            <a:r>
              <a:rPr lang="en-US" sz="1200" dirty="0" smtClean="0">
                <a:solidFill>
                  <a:srgbClr val="000000"/>
                </a:solidFill>
              </a:rPr>
              <a:t>Individuals with income less than 200% of the FPL received services accounting for 81% of volume and 75% of payments.</a:t>
            </a:r>
          </a:p>
          <a:p>
            <a:pPr marL="0" indent="0">
              <a:spcAft>
                <a:spcPct val="30000"/>
              </a:spcAft>
            </a:pPr>
            <a:r>
              <a:rPr lang="en-US" sz="1200" dirty="0" smtClean="0">
                <a:solidFill>
                  <a:srgbClr val="000000"/>
                </a:solidFill>
              </a:rPr>
              <a:t>Income data is reported on the patient’s Medical Benefit Request (MBR) application. There is no MBR information for emergency room bad debt (ERBD) claims.</a:t>
            </a:r>
          </a:p>
        </p:txBody>
      </p:sp>
      <p:sp>
        <p:nvSpPr>
          <p:cNvPr id="28678"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dirty="0">
                <a:solidFill>
                  <a:srgbClr val="000000"/>
                </a:solidFill>
              </a:rPr>
              <a:t>Hospital Utilization and Payments</a:t>
            </a:r>
          </a:p>
          <a:p>
            <a:pPr defTabSz="1019175"/>
            <a:r>
              <a:rPr lang="en-US" sz="2200" dirty="0">
                <a:solidFill>
                  <a:srgbClr val="000000"/>
                </a:solidFill>
              </a:rPr>
              <a:t>by Family Income</a:t>
            </a:r>
            <a:endParaRPr lang="en-US" sz="2200" dirty="0">
              <a:solidFill>
                <a:srgbClr val="FF0000"/>
              </a:solidFill>
            </a:endParaRPr>
          </a:p>
        </p:txBody>
      </p:sp>
      <p:sp>
        <p:nvSpPr>
          <p:cNvPr id="28679" name="Text Box 14"/>
          <p:cNvSpPr txBox="1">
            <a:spLocks noChangeArrowheads="1"/>
          </p:cNvSpPr>
          <p:nvPr/>
        </p:nvSpPr>
        <p:spPr bwMode="auto">
          <a:xfrm>
            <a:off x="682625" y="6534706"/>
            <a:ext cx="8910638" cy="369332"/>
          </a:xfrm>
          <a:prstGeom prst="rect">
            <a:avLst/>
          </a:prstGeom>
          <a:noFill/>
          <a:ln w="9525">
            <a:noFill/>
            <a:miter lim="800000"/>
            <a:headEnd/>
            <a:tailEnd/>
          </a:ln>
        </p:spPr>
        <p:txBody>
          <a:bodyPr lIns="0" tIns="0" rIns="0" bIns="0" anchor="b">
            <a:spAutoFit/>
          </a:bodyPr>
          <a:lstStyle/>
          <a:p>
            <a:pPr defTabSz="1019175"/>
            <a:r>
              <a:rPr lang="en-US" sz="600" dirty="0">
                <a:solidFill>
                  <a:srgbClr val="000000"/>
                </a:solidFill>
              </a:rPr>
              <a:t>Notes:</a:t>
            </a:r>
            <a:r>
              <a:rPr lang="en-US" sz="600" b="0" dirty="0">
                <a:solidFill>
                  <a:srgbClr val="000000"/>
                </a:solidFill>
              </a:rPr>
              <a:t> The Health Safety Net fiscal year runs from October 1 through September 30 of the following year. </a:t>
            </a:r>
            <a:r>
              <a:rPr lang="en-US" sz="600" b="0" dirty="0" smtClean="0">
                <a:solidFill>
                  <a:schemeClr val="tx1"/>
                </a:solidFill>
              </a:rPr>
              <a:t>Due to the transition of HSN claims processing to MMIS, providers were unable to submit claims during the last quarter of HSN12. Therefore, utilization and payment data reflect claims paid from October 2011 through June 2012. </a:t>
            </a:r>
            <a:r>
              <a:rPr lang="en-US" sz="600" b="0" dirty="0" smtClean="0">
                <a:solidFill>
                  <a:srgbClr val="000000"/>
                </a:solidFill>
              </a:rPr>
              <a:t>Hospital </a:t>
            </a:r>
            <a:r>
              <a:rPr lang="en-US" sz="600" b="0" dirty="0">
                <a:solidFill>
                  <a:srgbClr val="000000"/>
                </a:solidFill>
              </a:rPr>
              <a:t>volume is the sum of inpatient discharges and outpatient visits for which payments were made to hospital providers in the months shown. Hospital volume excludes pharmacy claims. Hospital payments are reported in the month in which payment was made. Hospital payments exclude pharmacy payments. Numbers are rounded to the nearest percent and may not sum to 100% due to rounding. Numbers less than 1% are not displayed</a:t>
            </a:r>
            <a:r>
              <a:rPr lang="en-US" sz="600" b="0" dirty="0" smtClean="0">
                <a:solidFill>
                  <a:srgbClr val="000000"/>
                </a:solidFill>
              </a:rPr>
              <a:t>. </a:t>
            </a:r>
            <a:endParaRPr lang="en-US" sz="600" b="0" dirty="0">
              <a:solidFill>
                <a:srgbClr val="000000"/>
              </a:solidFill>
            </a:endParaRPr>
          </a:p>
          <a:p>
            <a:pPr defTabSz="1019175"/>
            <a:r>
              <a:rPr lang="en-US" sz="600" dirty="0">
                <a:solidFill>
                  <a:srgbClr val="000000"/>
                </a:solidFill>
              </a:rPr>
              <a:t>Source:</a:t>
            </a:r>
            <a:r>
              <a:rPr lang="en-US" sz="600" b="0" dirty="0">
                <a:solidFill>
                  <a:srgbClr val="000000"/>
                </a:solidFill>
              </a:rPr>
              <a:t> </a:t>
            </a:r>
            <a:r>
              <a:rPr lang="en-US" sz="600" b="0" dirty="0" smtClean="0">
                <a:solidFill>
                  <a:srgbClr val="000000"/>
                </a:solidFill>
              </a:rPr>
              <a:t> </a:t>
            </a:r>
            <a:r>
              <a:rPr lang="en-US" sz="600" b="0" dirty="0">
                <a:solidFill>
                  <a:srgbClr val="000000"/>
                </a:solidFill>
              </a:rPr>
              <a:t>Health Safety Net Data Warehouse as of </a:t>
            </a:r>
            <a:r>
              <a:rPr lang="en-US" sz="600" b="0" dirty="0" smtClean="0">
                <a:solidFill>
                  <a:srgbClr val="000000"/>
                </a:solidFill>
              </a:rPr>
              <a:t>11/01/12..</a:t>
            </a:r>
            <a:endParaRPr lang="en-US" sz="600" b="0" dirty="0">
              <a:solidFill>
                <a:srgbClr val="000000"/>
              </a:solidFill>
            </a:endParaRPr>
          </a:p>
        </p:txBody>
      </p:sp>
      <p:sp>
        <p:nvSpPr>
          <p:cNvPr id="28680" name="Text Box 19"/>
          <p:cNvSpPr txBox="1">
            <a:spLocks noChangeArrowheads="1"/>
          </p:cNvSpPr>
          <p:nvPr/>
        </p:nvSpPr>
        <p:spPr bwMode="auto">
          <a:xfrm>
            <a:off x="3279775" y="4729163"/>
            <a:ext cx="704850" cy="214312"/>
          </a:xfrm>
          <a:prstGeom prst="rect">
            <a:avLst/>
          </a:prstGeom>
          <a:noFill/>
          <a:ln w="9525">
            <a:noFill/>
            <a:miter lim="800000"/>
            <a:headEnd/>
            <a:tailEnd/>
          </a:ln>
        </p:spPr>
        <p:txBody>
          <a:bodyPr wrap="none">
            <a:spAutoFit/>
          </a:bodyPr>
          <a:lstStyle/>
          <a:p>
            <a:pPr algn="ctr" defTabSz="1019175"/>
            <a:r>
              <a:rPr lang="en-US" sz="800">
                <a:solidFill>
                  <a:srgbClr val="080808"/>
                </a:solidFill>
              </a:rPr>
              <a:t>No Income</a:t>
            </a:r>
          </a:p>
        </p:txBody>
      </p:sp>
      <p:sp>
        <p:nvSpPr>
          <p:cNvPr id="28681" name="Text Box 24"/>
          <p:cNvSpPr txBox="1">
            <a:spLocks noChangeArrowheads="1"/>
          </p:cNvSpPr>
          <p:nvPr/>
        </p:nvSpPr>
        <p:spPr bwMode="auto">
          <a:xfrm>
            <a:off x="3140075" y="3917950"/>
            <a:ext cx="954088" cy="214313"/>
          </a:xfrm>
          <a:prstGeom prst="rect">
            <a:avLst/>
          </a:prstGeom>
          <a:noFill/>
          <a:ln w="9525">
            <a:noFill/>
            <a:miter lim="800000"/>
            <a:headEnd/>
            <a:tailEnd/>
          </a:ln>
        </p:spPr>
        <p:txBody>
          <a:bodyPr wrap="none">
            <a:spAutoFit/>
          </a:bodyPr>
          <a:lstStyle/>
          <a:p>
            <a:pPr algn="ctr" defTabSz="1019175"/>
            <a:r>
              <a:rPr lang="en-US" sz="800" dirty="0">
                <a:solidFill>
                  <a:srgbClr val="080808"/>
                </a:solidFill>
              </a:rPr>
              <a:t>Up to 100% FPL</a:t>
            </a:r>
          </a:p>
        </p:txBody>
      </p:sp>
      <p:sp>
        <p:nvSpPr>
          <p:cNvPr id="28682" name="Text Box 26"/>
          <p:cNvSpPr txBox="1">
            <a:spLocks noChangeArrowheads="1"/>
          </p:cNvSpPr>
          <p:nvPr/>
        </p:nvSpPr>
        <p:spPr bwMode="auto">
          <a:xfrm>
            <a:off x="3082925" y="3103563"/>
            <a:ext cx="1166813" cy="214312"/>
          </a:xfrm>
          <a:prstGeom prst="rect">
            <a:avLst/>
          </a:prstGeom>
          <a:noFill/>
          <a:ln w="9525">
            <a:noFill/>
            <a:miter lim="800000"/>
            <a:headEnd/>
            <a:tailEnd/>
          </a:ln>
        </p:spPr>
        <p:txBody>
          <a:bodyPr wrap="none">
            <a:spAutoFit/>
          </a:bodyPr>
          <a:lstStyle/>
          <a:p>
            <a:pPr algn="ctr" defTabSz="1019175"/>
            <a:r>
              <a:rPr lang="en-US" sz="800" dirty="0">
                <a:solidFill>
                  <a:srgbClr val="080808"/>
                </a:solidFill>
              </a:rPr>
              <a:t>100.1% to 200% FPL</a:t>
            </a:r>
          </a:p>
        </p:txBody>
      </p:sp>
      <p:sp>
        <p:nvSpPr>
          <p:cNvPr id="28683" name="Text Box 27"/>
          <p:cNvSpPr txBox="1">
            <a:spLocks noChangeArrowheads="1"/>
          </p:cNvSpPr>
          <p:nvPr/>
        </p:nvSpPr>
        <p:spPr bwMode="auto">
          <a:xfrm>
            <a:off x="3105150" y="2495550"/>
            <a:ext cx="1166813" cy="214312"/>
          </a:xfrm>
          <a:prstGeom prst="rect">
            <a:avLst/>
          </a:prstGeom>
          <a:noFill/>
          <a:ln w="9525">
            <a:noFill/>
            <a:miter lim="800000"/>
            <a:headEnd/>
            <a:tailEnd/>
          </a:ln>
        </p:spPr>
        <p:txBody>
          <a:bodyPr wrap="none">
            <a:spAutoFit/>
          </a:bodyPr>
          <a:lstStyle/>
          <a:p>
            <a:pPr algn="ctr" defTabSz="1019175"/>
            <a:r>
              <a:rPr lang="en-US" sz="800" dirty="0">
                <a:solidFill>
                  <a:srgbClr val="080808"/>
                </a:solidFill>
              </a:rPr>
              <a:t>200.1% to 400% FPL</a:t>
            </a:r>
          </a:p>
        </p:txBody>
      </p:sp>
      <p:sp>
        <p:nvSpPr>
          <p:cNvPr id="28684" name="Text Box 29"/>
          <p:cNvSpPr txBox="1">
            <a:spLocks noChangeArrowheads="1"/>
          </p:cNvSpPr>
          <p:nvPr/>
        </p:nvSpPr>
        <p:spPr bwMode="auto">
          <a:xfrm>
            <a:off x="2925762" y="2228850"/>
            <a:ext cx="1525587" cy="214312"/>
          </a:xfrm>
          <a:prstGeom prst="rect">
            <a:avLst/>
          </a:prstGeom>
          <a:noFill/>
          <a:ln w="9525">
            <a:noFill/>
            <a:miter lim="800000"/>
            <a:headEnd/>
            <a:tailEnd/>
          </a:ln>
        </p:spPr>
        <p:txBody>
          <a:bodyPr wrap="none">
            <a:spAutoFit/>
          </a:bodyPr>
          <a:lstStyle/>
          <a:p>
            <a:pPr algn="ctr" defTabSz="1019175"/>
            <a:r>
              <a:rPr lang="en-US" sz="800" dirty="0">
                <a:solidFill>
                  <a:srgbClr val="080808"/>
                </a:solidFill>
              </a:rPr>
              <a:t>Emergency Room Bad Debt</a:t>
            </a:r>
          </a:p>
        </p:txBody>
      </p:sp>
      <p:sp>
        <p:nvSpPr>
          <p:cNvPr id="28685" name="Text Box 30"/>
          <p:cNvSpPr txBox="1">
            <a:spLocks noChangeArrowheads="1"/>
          </p:cNvSpPr>
          <p:nvPr/>
        </p:nvSpPr>
        <p:spPr bwMode="auto">
          <a:xfrm>
            <a:off x="3082130" y="1918494"/>
            <a:ext cx="1212850" cy="214312"/>
          </a:xfrm>
          <a:prstGeom prst="rect">
            <a:avLst/>
          </a:prstGeom>
          <a:noFill/>
          <a:ln w="9525">
            <a:noFill/>
            <a:miter lim="800000"/>
            <a:headEnd/>
            <a:tailEnd/>
          </a:ln>
        </p:spPr>
        <p:txBody>
          <a:bodyPr wrap="none">
            <a:spAutoFit/>
          </a:bodyPr>
          <a:lstStyle/>
          <a:p>
            <a:pPr algn="ctr" defTabSz="1019175"/>
            <a:r>
              <a:rPr lang="en-US" sz="800" dirty="0">
                <a:solidFill>
                  <a:srgbClr val="080808"/>
                </a:solidFill>
              </a:rPr>
              <a:t>Income Not Reported</a:t>
            </a:r>
          </a:p>
        </p:txBody>
      </p:sp>
      <p:grpSp>
        <p:nvGrpSpPr>
          <p:cNvPr id="28686" name="Group 11"/>
          <p:cNvGrpSpPr>
            <a:grpSpLocks/>
          </p:cNvGrpSpPr>
          <p:nvPr/>
        </p:nvGrpSpPr>
        <p:grpSpPr bwMode="auto">
          <a:xfrm>
            <a:off x="7518400" y="166688"/>
            <a:ext cx="2265363" cy="417512"/>
            <a:chOff x="4307" y="123"/>
            <a:chExt cx="1856" cy="263"/>
          </a:xfrm>
        </p:grpSpPr>
        <p:sp>
          <p:nvSpPr>
            <p:cNvPr id="28687"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28688" name="Text Box 13"/>
            <p:cNvSpPr txBox="1">
              <a:spLocks noChangeArrowheads="1"/>
            </p:cNvSpPr>
            <p:nvPr/>
          </p:nvSpPr>
          <p:spPr bwMode="auto">
            <a:xfrm>
              <a:off x="4349"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User Demographics</a:t>
              </a:r>
            </a:p>
          </p:txBody>
        </p:sp>
      </p:grpSp>
    </p:spTree>
    <p:extLst>
      <p:ext uri="{BB962C8B-B14F-4D97-AF65-F5344CB8AC3E}">
        <p14:creationId xmlns:p14="http://schemas.microsoft.com/office/powerpoint/2010/main" val="3865585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0"/>
          </p:nvPr>
        </p:nvSpPr>
        <p:spPr>
          <a:noFill/>
        </p:spPr>
        <p:txBody>
          <a:bodyPr/>
          <a:lstStyle/>
          <a:p>
            <a:fld id="{2F0F2892-5733-4DAE-AF59-9CE96A08E0A1}" type="slidenum">
              <a:rPr lang="en-US" smtClean="0"/>
              <a:pPr/>
              <a:t>26</a:t>
            </a:fld>
            <a:endParaRPr lang="en-US" smtClean="0"/>
          </a:p>
        </p:txBody>
      </p:sp>
      <p:graphicFrame>
        <p:nvGraphicFramePr>
          <p:cNvPr id="29699" name="Object 41"/>
          <p:cNvGraphicFramePr>
            <a:graphicFrameLocks noChangeAspect="1"/>
          </p:cNvGraphicFramePr>
          <p:nvPr>
            <p:extLst>
              <p:ext uri="{D42A27DB-BD31-4B8C-83A1-F6EECF244321}">
                <p14:modId xmlns:p14="http://schemas.microsoft.com/office/powerpoint/2010/main" val="2955293989"/>
              </p:ext>
            </p:extLst>
          </p:nvPr>
        </p:nvGraphicFramePr>
        <p:xfrm>
          <a:off x="85739" y="1306320"/>
          <a:ext cx="6865937" cy="5480050"/>
        </p:xfrm>
        <a:graphic>
          <a:graphicData uri="http://schemas.openxmlformats.org/presentationml/2006/ole">
            <mc:AlternateContent xmlns:mc="http://schemas.openxmlformats.org/markup-compatibility/2006">
              <mc:Choice xmlns:v="urn:schemas-microsoft-com:vml" Requires="v">
                <p:oleObj spid="_x0000_s245838" name="Worksheet" r:id="rId5" imgW="6867590" imgH="5476950" progId="Excel.Sheet.8">
                  <p:embed/>
                </p:oleObj>
              </mc:Choice>
              <mc:Fallback>
                <p:oleObj name="Worksheet" r:id="rId5" imgW="6867590" imgH="5476950" progId="Excel.Sheet.8">
                  <p:embed/>
                  <p:pic>
                    <p:nvPicPr>
                      <p:cNvPr id="0" name=""/>
                      <p:cNvPicPr>
                        <a:picLocks noChangeAspect="1" noChangeArrowheads="1"/>
                      </p:cNvPicPr>
                      <p:nvPr/>
                    </p:nvPicPr>
                    <p:blipFill>
                      <a:blip r:embed="rId6"/>
                      <a:srcRect/>
                      <a:stretch>
                        <a:fillRect/>
                      </a:stretch>
                    </p:blipFill>
                    <p:spPr bwMode="auto">
                      <a:xfrm>
                        <a:off x="85739" y="1306320"/>
                        <a:ext cx="6865937" cy="548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29701"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Single adults accounted for 54% of hospital volume and 57% of hospital payments during Health Safety Net fiscal year 2012 (HSN12). </a:t>
            </a:r>
          </a:p>
          <a:p>
            <a:pPr marL="0" indent="0">
              <a:spcAft>
                <a:spcPct val="30000"/>
              </a:spcAft>
            </a:pPr>
            <a:r>
              <a:rPr lang="en-US" sz="1200" dirty="0" smtClean="0">
                <a:solidFill>
                  <a:srgbClr val="000000"/>
                </a:solidFill>
              </a:rPr>
              <a:t>Family size data are reported on the patient’s Medical Benefit Request (MBR) application. There is no MBR information for emergency room bad debt (ERBD) claims.</a:t>
            </a:r>
          </a:p>
        </p:txBody>
      </p:sp>
      <p:sp>
        <p:nvSpPr>
          <p:cNvPr id="29702"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a:solidFill>
                  <a:srgbClr val="000000"/>
                </a:solidFill>
              </a:rPr>
              <a:t>Hospital Utilization and Payments</a:t>
            </a:r>
          </a:p>
          <a:p>
            <a:pPr defTabSz="1019175"/>
            <a:r>
              <a:rPr lang="en-US" sz="2200">
                <a:solidFill>
                  <a:srgbClr val="000000"/>
                </a:solidFill>
              </a:rPr>
              <a:t>by Family Size</a:t>
            </a:r>
            <a:endParaRPr lang="en-US" sz="2200">
              <a:solidFill>
                <a:srgbClr val="FF0000"/>
              </a:solidFill>
            </a:endParaRPr>
          </a:p>
        </p:txBody>
      </p:sp>
      <p:sp>
        <p:nvSpPr>
          <p:cNvPr id="29703" name="Text Box 14"/>
          <p:cNvSpPr txBox="1">
            <a:spLocks noChangeArrowheads="1"/>
          </p:cNvSpPr>
          <p:nvPr/>
        </p:nvSpPr>
        <p:spPr bwMode="auto">
          <a:xfrm>
            <a:off x="682625" y="6534706"/>
            <a:ext cx="8910638" cy="369332"/>
          </a:xfrm>
          <a:prstGeom prst="rect">
            <a:avLst/>
          </a:prstGeom>
          <a:noFill/>
          <a:ln w="9525">
            <a:noFill/>
            <a:miter lim="800000"/>
            <a:headEnd/>
            <a:tailEnd/>
          </a:ln>
        </p:spPr>
        <p:txBody>
          <a:bodyPr lIns="0" tIns="0" rIns="0" bIns="0" anchor="b">
            <a:spAutoFit/>
          </a:bodyPr>
          <a:lstStyle/>
          <a:p>
            <a:pPr defTabSz="1019175"/>
            <a:r>
              <a:rPr lang="en-US" sz="600" dirty="0">
                <a:solidFill>
                  <a:srgbClr val="000000"/>
                </a:solidFill>
              </a:rPr>
              <a:t>Notes:</a:t>
            </a:r>
            <a:r>
              <a:rPr lang="en-US" sz="600" b="0" dirty="0">
                <a:solidFill>
                  <a:srgbClr val="000000"/>
                </a:solidFill>
              </a:rPr>
              <a:t> The Health Safety Net fiscal year runs from October 1 through September 30 of the following year. Hospital volume is the sum of inpatient discharges and outpatient visits for which payments were made to hospital providers in the months shown. Hospital volume excludes pharmacy claims. Hospital payments are reported in the month in which payment was made. Hospital payments exclude pharmacy payments. Numbers are rounded to the nearest percent and may not sum to 100% due to rounding. Numbers less than 1% are not displayed</a:t>
            </a:r>
            <a:r>
              <a:rPr lang="en-US" sz="600" b="0" dirty="0" smtClean="0">
                <a:solidFill>
                  <a:srgbClr val="000000"/>
                </a:solidFill>
              </a:rPr>
              <a:t>. </a:t>
            </a:r>
            <a:endParaRPr lang="en-US" sz="600" b="0" dirty="0">
              <a:solidFill>
                <a:srgbClr val="000000"/>
              </a:solidFill>
            </a:endParaRPr>
          </a:p>
          <a:p>
            <a:pPr defTabSz="1019175"/>
            <a:r>
              <a:rPr lang="en-US" sz="600" dirty="0">
                <a:solidFill>
                  <a:srgbClr val="000000"/>
                </a:solidFill>
              </a:rPr>
              <a:t>Source:</a:t>
            </a:r>
            <a:r>
              <a:rPr lang="en-US" sz="600" b="0" dirty="0">
                <a:solidFill>
                  <a:srgbClr val="000000"/>
                </a:solidFill>
              </a:rPr>
              <a:t> </a:t>
            </a:r>
            <a:r>
              <a:rPr lang="en-US" sz="600" b="0" dirty="0" smtClean="0">
                <a:solidFill>
                  <a:srgbClr val="000000"/>
                </a:solidFill>
              </a:rPr>
              <a:t> </a:t>
            </a:r>
            <a:r>
              <a:rPr lang="en-US" sz="600" b="0" dirty="0">
                <a:solidFill>
                  <a:srgbClr val="000000"/>
                </a:solidFill>
              </a:rPr>
              <a:t>Health Safety Net Data Warehouse as of </a:t>
            </a:r>
            <a:r>
              <a:rPr lang="en-US" sz="600" b="0" dirty="0" smtClean="0">
                <a:solidFill>
                  <a:srgbClr val="000000"/>
                </a:solidFill>
              </a:rPr>
              <a:t>11/01/12.</a:t>
            </a:r>
            <a:endParaRPr lang="en-US" sz="600" b="0" dirty="0">
              <a:solidFill>
                <a:srgbClr val="000000"/>
              </a:solidFill>
            </a:endParaRPr>
          </a:p>
        </p:txBody>
      </p:sp>
      <p:sp>
        <p:nvSpPr>
          <p:cNvPr id="29704" name="Text Box 19"/>
          <p:cNvSpPr txBox="1">
            <a:spLocks noChangeArrowheads="1"/>
          </p:cNvSpPr>
          <p:nvPr/>
        </p:nvSpPr>
        <p:spPr bwMode="auto">
          <a:xfrm>
            <a:off x="3168649" y="4983163"/>
            <a:ext cx="950913" cy="214312"/>
          </a:xfrm>
          <a:prstGeom prst="rect">
            <a:avLst/>
          </a:prstGeom>
          <a:noFill/>
          <a:ln w="9525">
            <a:noFill/>
            <a:miter lim="800000"/>
            <a:headEnd/>
            <a:tailEnd/>
          </a:ln>
        </p:spPr>
        <p:txBody>
          <a:bodyPr wrap="none">
            <a:spAutoFit/>
          </a:bodyPr>
          <a:lstStyle/>
          <a:p>
            <a:pPr algn="ctr" defTabSz="1019175"/>
            <a:r>
              <a:rPr lang="en-US" sz="800">
                <a:solidFill>
                  <a:srgbClr val="080808"/>
                </a:solidFill>
              </a:rPr>
              <a:t>Family Size of 1</a:t>
            </a:r>
          </a:p>
        </p:txBody>
      </p:sp>
      <p:sp>
        <p:nvSpPr>
          <p:cNvPr id="29705" name="Text Box 26"/>
          <p:cNvSpPr txBox="1">
            <a:spLocks noChangeArrowheads="1"/>
          </p:cNvSpPr>
          <p:nvPr/>
        </p:nvSpPr>
        <p:spPr bwMode="auto">
          <a:xfrm>
            <a:off x="3168648" y="3360738"/>
            <a:ext cx="950913" cy="214312"/>
          </a:xfrm>
          <a:prstGeom prst="rect">
            <a:avLst/>
          </a:prstGeom>
          <a:noFill/>
          <a:ln w="9525">
            <a:noFill/>
            <a:miter lim="800000"/>
            <a:headEnd/>
            <a:tailEnd/>
          </a:ln>
        </p:spPr>
        <p:txBody>
          <a:bodyPr wrap="none">
            <a:spAutoFit/>
          </a:bodyPr>
          <a:lstStyle/>
          <a:p>
            <a:pPr algn="ctr" defTabSz="1019175"/>
            <a:r>
              <a:rPr lang="en-US" sz="800" dirty="0">
                <a:solidFill>
                  <a:srgbClr val="080808"/>
                </a:solidFill>
              </a:rPr>
              <a:t>Family Size of 2</a:t>
            </a:r>
          </a:p>
        </p:txBody>
      </p:sp>
      <p:sp>
        <p:nvSpPr>
          <p:cNvPr id="29706" name="Text Box 27"/>
          <p:cNvSpPr txBox="1">
            <a:spLocks noChangeArrowheads="1"/>
          </p:cNvSpPr>
          <p:nvPr/>
        </p:nvSpPr>
        <p:spPr bwMode="auto">
          <a:xfrm>
            <a:off x="3001963" y="2579688"/>
            <a:ext cx="1352550" cy="214312"/>
          </a:xfrm>
          <a:prstGeom prst="rect">
            <a:avLst/>
          </a:prstGeom>
          <a:noFill/>
          <a:ln w="9525">
            <a:noFill/>
            <a:miter lim="800000"/>
            <a:headEnd/>
            <a:tailEnd/>
          </a:ln>
        </p:spPr>
        <p:txBody>
          <a:bodyPr wrap="none">
            <a:spAutoFit/>
          </a:bodyPr>
          <a:lstStyle/>
          <a:p>
            <a:pPr algn="ctr" defTabSz="1019175"/>
            <a:r>
              <a:rPr lang="en-US" sz="800" dirty="0">
                <a:solidFill>
                  <a:srgbClr val="080808"/>
                </a:solidFill>
              </a:rPr>
              <a:t>Family Size of 4 or More</a:t>
            </a:r>
          </a:p>
        </p:txBody>
      </p:sp>
      <p:sp>
        <p:nvSpPr>
          <p:cNvPr id="29707" name="Text Box 29"/>
          <p:cNvSpPr txBox="1">
            <a:spLocks noChangeArrowheads="1"/>
          </p:cNvSpPr>
          <p:nvPr/>
        </p:nvSpPr>
        <p:spPr bwMode="auto">
          <a:xfrm>
            <a:off x="2913063" y="2209800"/>
            <a:ext cx="1525587" cy="214312"/>
          </a:xfrm>
          <a:prstGeom prst="rect">
            <a:avLst/>
          </a:prstGeom>
          <a:noFill/>
          <a:ln w="9525">
            <a:noFill/>
            <a:miter lim="800000"/>
            <a:headEnd/>
            <a:tailEnd/>
          </a:ln>
        </p:spPr>
        <p:txBody>
          <a:bodyPr wrap="none">
            <a:spAutoFit/>
          </a:bodyPr>
          <a:lstStyle/>
          <a:p>
            <a:pPr algn="ctr" defTabSz="1019175"/>
            <a:r>
              <a:rPr lang="en-US" sz="800">
                <a:solidFill>
                  <a:srgbClr val="080808"/>
                </a:solidFill>
              </a:rPr>
              <a:t>Emergency Room Bad Debt</a:t>
            </a:r>
          </a:p>
        </p:txBody>
      </p:sp>
      <p:sp>
        <p:nvSpPr>
          <p:cNvPr id="29708" name="Text Box 27"/>
          <p:cNvSpPr txBox="1">
            <a:spLocks noChangeArrowheads="1"/>
          </p:cNvSpPr>
          <p:nvPr/>
        </p:nvSpPr>
        <p:spPr bwMode="auto">
          <a:xfrm>
            <a:off x="3164682" y="2895600"/>
            <a:ext cx="950912" cy="214313"/>
          </a:xfrm>
          <a:prstGeom prst="rect">
            <a:avLst/>
          </a:prstGeom>
          <a:noFill/>
          <a:ln w="9525">
            <a:noFill/>
            <a:miter lim="800000"/>
            <a:headEnd/>
            <a:tailEnd/>
          </a:ln>
        </p:spPr>
        <p:txBody>
          <a:bodyPr wrap="none">
            <a:spAutoFit/>
          </a:bodyPr>
          <a:lstStyle/>
          <a:p>
            <a:pPr algn="ctr" defTabSz="1019175"/>
            <a:r>
              <a:rPr lang="en-US" sz="800" dirty="0">
                <a:solidFill>
                  <a:srgbClr val="080808"/>
                </a:solidFill>
              </a:rPr>
              <a:t>Family Size of 3</a:t>
            </a:r>
          </a:p>
        </p:txBody>
      </p:sp>
      <p:sp>
        <p:nvSpPr>
          <p:cNvPr id="29709" name="Text Box 30"/>
          <p:cNvSpPr txBox="1">
            <a:spLocks noChangeArrowheads="1"/>
          </p:cNvSpPr>
          <p:nvPr/>
        </p:nvSpPr>
        <p:spPr bwMode="auto">
          <a:xfrm>
            <a:off x="2960687" y="1870869"/>
            <a:ext cx="1412875" cy="214312"/>
          </a:xfrm>
          <a:prstGeom prst="rect">
            <a:avLst/>
          </a:prstGeom>
          <a:noFill/>
          <a:ln w="9525">
            <a:noFill/>
            <a:miter lim="800000"/>
            <a:headEnd/>
            <a:tailEnd/>
          </a:ln>
        </p:spPr>
        <p:txBody>
          <a:bodyPr wrap="none">
            <a:spAutoFit/>
          </a:bodyPr>
          <a:lstStyle/>
          <a:p>
            <a:pPr algn="ctr" defTabSz="1019175"/>
            <a:r>
              <a:rPr lang="en-US" sz="800" dirty="0">
                <a:solidFill>
                  <a:srgbClr val="080808"/>
                </a:solidFill>
              </a:rPr>
              <a:t>Family Size Not Reported</a:t>
            </a:r>
          </a:p>
        </p:txBody>
      </p:sp>
      <p:grpSp>
        <p:nvGrpSpPr>
          <p:cNvPr id="29710" name="Group 11"/>
          <p:cNvGrpSpPr>
            <a:grpSpLocks/>
          </p:cNvGrpSpPr>
          <p:nvPr/>
        </p:nvGrpSpPr>
        <p:grpSpPr bwMode="auto">
          <a:xfrm>
            <a:off x="7518400" y="166688"/>
            <a:ext cx="2265363" cy="417512"/>
            <a:chOff x="4307" y="123"/>
            <a:chExt cx="1856" cy="263"/>
          </a:xfrm>
        </p:grpSpPr>
        <p:sp>
          <p:nvSpPr>
            <p:cNvPr id="29711"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29712" name="Text Box 13"/>
            <p:cNvSpPr txBox="1">
              <a:spLocks noChangeArrowheads="1"/>
            </p:cNvSpPr>
            <p:nvPr/>
          </p:nvSpPr>
          <p:spPr bwMode="auto">
            <a:xfrm>
              <a:off x="4349"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User Demographics</a:t>
              </a:r>
            </a:p>
          </p:txBody>
        </p:sp>
      </p:grpSp>
    </p:spTree>
    <p:extLst>
      <p:ext uri="{BB962C8B-B14F-4D97-AF65-F5344CB8AC3E}">
        <p14:creationId xmlns:p14="http://schemas.microsoft.com/office/powerpoint/2010/main" val="3616296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0"/>
          </p:nvPr>
        </p:nvSpPr>
        <p:spPr>
          <a:noFill/>
        </p:spPr>
        <p:txBody>
          <a:bodyPr/>
          <a:lstStyle/>
          <a:p>
            <a:r>
              <a:rPr lang="en-US" dirty="0" smtClean="0"/>
              <a:t>27</a:t>
            </a:r>
          </a:p>
        </p:txBody>
      </p:sp>
      <p:sp>
        <p:nvSpPr>
          <p:cNvPr id="30723" name="Rectangle 2"/>
          <p:cNvSpPr>
            <a:spLocks noGrp="1" noChangeArrowheads="1"/>
          </p:cNvSpPr>
          <p:nvPr>
            <p:ph type="title"/>
          </p:nvPr>
        </p:nvSpPr>
        <p:spPr>
          <a:xfrm>
            <a:off x="520700" y="468313"/>
            <a:ext cx="9051925" cy="571500"/>
          </a:xfrm>
        </p:spPr>
        <p:txBody>
          <a:bodyPr/>
          <a:lstStyle/>
          <a:p>
            <a:pPr eaLnBrk="1" hangingPunct="1"/>
            <a:r>
              <a:rPr lang="en-US" sz="2800" dirty="0" smtClean="0"/>
              <a:t>HSN12 Hospital Payment Rates</a:t>
            </a:r>
            <a:endParaRPr lang="en-US" sz="2800" dirty="0" smtClean="0">
              <a:solidFill>
                <a:srgbClr val="FF0000"/>
              </a:solidFill>
            </a:endParaRPr>
          </a:p>
        </p:txBody>
      </p:sp>
      <p:sp>
        <p:nvSpPr>
          <p:cNvPr id="30724" name="AutoShape 3"/>
          <p:cNvSpPr>
            <a:spLocks noChangeArrowheads="1"/>
          </p:cNvSpPr>
          <p:nvPr/>
        </p:nvSpPr>
        <p:spPr bwMode="auto">
          <a:xfrm>
            <a:off x="6994525" y="974725"/>
            <a:ext cx="2681288" cy="5786438"/>
          </a:xfrm>
          <a:prstGeom prst="roundRect">
            <a:avLst>
              <a:gd name="adj" fmla="val 16667"/>
            </a:avLst>
          </a:prstGeom>
          <a:solidFill>
            <a:srgbClr val="FFC885"/>
          </a:solidFill>
          <a:ln w="9525">
            <a:noFill/>
            <a:round/>
            <a:headEnd/>
            <a:tailEnd/>
          </a:ln>
        </p:spPr>
        <p:txBody>
          <a:bodyPr wrap="none" anchor="ctr"/>
          <a:lstStyle/>
          <a:p>
            <a:pPr algn="ctr">
              <a:spcBef>
                <a:spcPct val="50000"/>
              </a:spcBef>
            </a:pPr>
            <a:endParaRPr lang="en-US"/>
          </a:p>
        </p:txBody>
      </p:sp>
      <p:sp>
        <p:nvSpPr>
          <p:cNvPr id="30725" name="Rectangle 4"/>
          <p:cNvSpPr>
            <a:spLocks noChangeArrowheads="1"/>
          </p:cNvSpPr>
          <p:nvPr/>
        </p:nvSpPr>
        <p:spPr bwMode="auto">
          <a:xfrm>
            <a:off x="7254875" y="1236663"/>
            <a:ext cx="2201863" cy="5267325"/>
          </a:xfrm>
          <a:prstGeom prst="rect">
            <a:avLst/>
          </a:prstGeom>
          <a:noFill/>
          <a:ln w="9525">
            <a:noFill/>
            <a:miter lim="800000"/>
            <a:headEnd/>
            <a:tailEnd/>
          </a:ln>
        </p:spPr>
        <p:txBody>
          <a:bodyPr lIns="113517" tIns="56758" rIns="113517" bIns="56758"/>
          <a:lstStyle/>
          <a:p>
            <a:pPr defTabSz="1135063">
              <a:spcBef>
                <a:spcPct val="20000"/>
              </a:spcBef>
              <a:spcAft>
                <a:spcPct val="30000"/>
              </a:spcAft>
              <a:buFont typeface="Arial" charset="0"/>
              <a:buNone/>
            </a:pPr>
            <a:r>
              <a:rPr lang="en-US" sz="1200" b="0" dirty="0">
                <a:solidFill>
                  <a:srgbClr val="080808"/>
                </a:solidFill>
              </a:rPr>
              <a:t>Payments are based on Medicare payment principles. </a:t>
            </a:r>
          </a:p>
          <a:p>
            <a:pPr defTabSz="1135063">
              <a:spcBef>
                <a:spcPct val="20000"/>
              </a:spcBef>
              <a:spcAft>
                <a:spcPct val="30000"/>
              </a:spcAft>
              <a:buFont typeface="Arial" charset="0"/>
              <a:buNone/>
            </a:pPr>
            <a:r>
              <a:rPr lang="en-US" sz="1200" b="0" dirty="0">
                <a:solidFill>
                  <a:srgbClr val="080808"/>
                </a:solidFill>
              </a:rPr>
              <a:t>Payment rates range according to the variation in case mix among hospitals. Hospitals that treat a greater number of complex cases are paid higher rates reflective of this complexity.</a:t>
            </a:r>
          </a:p>
          <a:p>
            <a:pPr defTabSz="1135063">
              <a:spcBef>
                <a:spcPct val="20000"/>
              </a:spcBef>
              <a:spcAft>
                <a:spcPct val="30000"/>
              </a:spcAft>
              <a:buFont typeface="Arial" charset="0"/>
              <a:buNone/>
            </a:pPr>
            <a:r>
              <a:rPr lang="en-US" sz="1200" b="0" dirty="0">
                <a:solidFill>
                  <a:srgbClr val="080808"/>
                </a:solidFill>
              </a:rPr>
              <a:t>The table shows the median and mean payment rates during Health Safety Net fiscal year </a:t>
            </a:r>
            <a:r>
              <a:rPr lang="en-US" sz="1200" b="0" dirty="0" smtClean="0">
                <a:solidFill>
                  <a:srgbClr val="080808"/>
                </a:solidFill>
              </a:rPr>
              <a:t>2012 </a:t>
            </a:r>
            <a:r>
              <a:rPr lang="en-US" sz="1200" b="0" dirty="0">
                <a:solidFill>
                  <a:srgbClr val="080808"/>
                </a:solidFill>
              </a:rPr>
              <a:t>(</a:t>
            </a:r>
            <a:r>
              <a:rPr lang="en-US" sz="1200" b="0" dirty="0" smtClean="0">
                <a:solidFill>
                  <a:srgbClr val="080808"/>
                </a:solidFill>
              </a:rPr>
              <a:t>HSN12) </a:t>
            </a:r>
            <a:r>
              <a:rPr lang="en-US" sz="1200" b="0" dirty="0">
                <a:solidFill>
                  <a:srgbClr val="080808"/>
                </a:solidFill>
              </a:rPr>
              <a:t>for each payment category across all hospitals that provide services in each payment category.</a:t>
            </a:r>
          </a:p>
        </p:txBody>
      </p:sp>
      <p:sp>
        <p:nvSpPr>
          <p:cNvPr id="30726" name="Text Box 14"/>
          <p:cNvSpPr txBox="1">
            <a:spLocks noChangeArrowheads="1"/>
          </p:cNvSpPr>
          <p:nvPr/>
        </p:nvSpPr>
        <p:spPr bwMode="auto">
          <a:xfrm>
            <a:off x="498475" y="6328321"/>
            <a:ext cx="6386513" cy="600164"/>
          </a:xfrm>
          <a:prstGeom prst="rect">
            <a:avLst/>
          </a:prstGeom>
          <a:noFill/>
          <a:ln w="9525">
            <a:noFill/>
            <a:miter lim="800000"/>
            <a:headEnd/>
            <a:tailEnd/>
          </a:ln>
        </p:spPr>
        <p:txBody>
          <a:bodyPr lIns="0" tIns="0" rIns="0" bIns="0" anchor="b">
            <a:spAutoFit/>
          </a:bodyPr>
          <a:lstStyle/>
          <a:p>
            <a:pPr defTabSz="1019175">
              <a:spcBef>
                <a:spcPct val="50000"/>
              </a:spcBef>
            </a:pPr>
            <a:r>
              <a:rPr lang="en-US" sz="600" dirty="0">
                <a:solidFill>
                  <a:srgbClr val="080808"/>
                </a:solidFill>
              </a:rPr>
              <a:t>Notes: </a:t>
            </a:r>
            <a:r>
              <a:rPr lang="en-US" sz="600" b="0" dirty="0">
                <a:solidFill>
                  <a:srgbClr val="080808"/>
                </a:solidFill>
              </a:rPr>
              <a:t>The Health Safety Net fiscal year runs from October 1 through September 30 of the following year</a:t>
            </a:r>
            <a:r>
              <a:rPr lang="en-US" sz="600" b="0" dirty="0" smtClean="0">
                <a:solidFill>
                  <a:srgbClr val="080808"/>
                </a:solidFill>
              </a:rPr>
              <a:t>. </a:t>
            </a:r>
            <a:r>
              <a:rPr lang="en-US" sz="600" b="0" dirty="0" smtClean="0">
                <a:solidFill>
                  <a:schemeClr val="tx1"/>
                </a:solidFill>
              </a:rPr>
              <a:t>Due to the transition of HSN claims processing to MMIS, providers were unable to submit claims during the last quarter of HSN12. Therefore, data reflect claims paid from October 2011 through June 2012.</a:t>
            </a:r>
            <a:r>
              <a:rPr lang="en-US" sz="600" b="0" dirty="0" smtClean="0">
                <a:solidFill>
                  <a:srgbClr val="080808"/>
                </a:solidFill>
              </a:rPr>
              <a:t> </a:t>
            </a:r>
            <a:r>
              <a:rPr lang="en-US" sz="600" b="0" dirty="0">
                <a:solidFill>
                  <a:srgbClr val="080808"/>
                </a:solidFill>
              </a:rPr>
              <a:t>Payment rates are effective October 1, </a:t>
            </a:r>
            <a:r>
              <a:rPr lang="en-US" sz="600" b="0" dirty="0" smtClean="0">
                <a:solidFill>
                  <a:srgbClr val="080808"/>
                </a:solidFill>
              </a:rPr>
              <a:t>2011 </a:t>
            </a:r>
            <a:r>
              <a:rPr lang="en-US" sz="600" b="0" dirty="0">
                <a:solidFill>
                  <a:srgbClr val="080808"/>
                </a:solidFill>
              </a:rPr>
              <a:t>for Health Safety Net fiscal year </a:t>
            </a:r>
            <a:r>
              <a:rPr lang="en-US" sz="600" b="0" dirty="0" smtClean="0">
                <a:solidFill>
                  <a:srgbClr val="080808"/>
                </a:solidFill>
              </a:rPr>
              <a:t>2012 </a:t>
            </a:r>
            <a:r>
              <a:rPr lang="en-US" sz="600" b="0" dirty="0">
                <a:solidFill>
                  <a:srgbClr val="080808"/>
                </a:solidFill>
              </a:rPr>
              <a:t>(</a:t>
            </a:r>
            <a:r>
              <a:rPr lang="en-US" sz="600" b="0" dirty="0" smtClean="0">
                <a:solidFill>
                  <a:srgbClr val="080808"/>
                </a:solidFill>
              </a:rPr>
              <a:t>HSN12). </a:t>
            </a:r>
            <a:r>
              <a:rPr lang="en-US" sz="600" b="0" dirty="0">
                <a:solidFill>
                  <a:srgbClr val="080808"/>
                </a:solidFill>
              </a:rPr>
              <a:t>Payment on Account factor is used for secondary claims and inpatient physician services provided by hospital-based physicians. Hospital payment rates are the median or mean payment amount for all claims paid in </a:t>
            </a:r>
            <a:r>
              <a:rPr lang="en-US" sz="600" b="0" dirty="0" smtClean="0">
                <a:solidFill>
                  <a:srgbClr val="080808"/>
                </a:solidFill>
              </a:rPr>
              <a:t>HSN12. </a:t>
            </a:r>
            <a:r>
              <a:rPr lang="en-US" sz="600" b="0" dirty="0">
                <a:solidFill>
                  <a:srgbClr val="080808"/>
                </a:solidFill>
              </a:rPr>
              <a:t>Rates for these cases vary by diagnosis. Dental services are paid according to the fees established in 114.3 CMR 14.00: Dental Services.</a:t>
            </a:r>
          </a:p>
          <a:p>
            <a:pPr defTabSz="1019175">
              <a:spcBef>
                <a:spcPct val="50000"/>
              </a:spcBef>
            </a:pPr>
            <a:r>
              <a:rPr lang="en-US" sz="600" dirty="0">
                <a:solidFill>
                  <a:srgbClr val="080808"/>
                </a:solidFill>
              </a:rPr>
              <a:t>Source: </a:t>
            </a:r>
            <a:r>
              <a:rPr lang="en-US" sz="600" b="0" dirty="0" smtClean="0">
                <a:solidFill>
                  <a:srgbClr val="080808"/>
                </a:solidFill>
              </a:rPr>
              <a:t> </a:t>
            </a:r>
            <a:r>
              <a:rPr lang="en-US" sz="600" b="0" dirty="0">
                <a:solidFill>
                  <a:srgbClr val="080808"/>
                </a:solidFill>
              </a:rPr>
              <a:t>Health Safety Net Data Warehouse as of </a:t>
            </a:r>
            <a:r>
              <a:rPr lang="en-US" sz="600" b="0" dirty="0" smtClean="0">
                <a:solidFill>
                  <a:srgbClr val="080808"/>
                </a:solidFill>
              </a:rPr>
              <a:t>10/31/12</a:t>
            </a:r>
            <a:endParaRPr lang="en-US" sz="600" b="0" dirty="0">
              <a:solidFill>
                <a:srgbClr val="080808"/>
              </a:solidFill>
            </a:endParaRPr>
          </a:p>
        </p:txBody>
      </p:sp>
      <p:graphicFrame>
        <p:nvGraphicFramePr>
          <p:cNvPr id="442428" name="Group 60"/>
          <p:cNvGraphicFramePr>
            <a:graphicFrameLocks noGrp="1"/>
          </p:cNvGraphicFramePr>
          <p:nvPr>
            <p:extLst>
              <p:ext uri="{D42A27DB-BD31-4B8C-83A1-F6EECF244321}">
                <p14:modId xmlns:p14="http://schemas.microsoft.com/office/powerpoint/2010/main" val="2828414828"/>
              </p:ext>
            </p:extLst>
          </p:nvPr>
        </p:nvGraphicFramePr>
        <p:xfrm>
          <a:off x="446088" y="1122363"/>
          <a:ext cx="6235700" cy="4540346"/>
        </p:xfrm>
        <a:graphic>
          <a:graphicData uri="http://schemas.openxmlformats.org/drawingml/2006/table">
            <a:tbl>
              <a:tblPr/>
              <a:tblGrid>
                <a:gridCol w="3657600"/>
                <a:gridCol w="1403350"/>
                <a:gridCol w="1174750"/>
              </a:tblGrid>
              <a:tr h="579219">
                <a:tc>
                  <a:txBody>
                    <a:bodyPr/>
                    <a:lstStyle/>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 Payment Category</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Times New Roman" pitchFamily="18" charset="0"/>
                        </a:rPr>
                        <a:t>Median Payment</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Times New Roman" pitchFamily="18" charset="0"/>
                        </a:rPr>
                        <a:t>Rate</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Times New Roman" pitchFamily="18" charset="0"/>
                        </a:rPr>
                        <a:t>Mean Payment</a:t>
                      </a:r>
                    </a:p>
                    <a:p>
                      <a:pPr marL="0" marR="0" lvl="0" indent="0" algn="ctr" defTabSz="101917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cs typeface="Times New Roman" pitchFamily="18" charset="0"/>
                        </a:rPr>
                        <a:t>Rate</a:t>
                      </a:r>
                    </a:p>
                  </a:txBody>
                  <a:tcPr marL="0" marR="0" marT="0" marB="0" anchor="ctr" horzOverflow="overflow">
                    <a:lnL>
                      <a:noFill/>
                    </a:lnL>
                    <a:lnR>
                      <a:noFill/>
                    </a:lnR>
                    <a:lnT>
                      <a:noFill/>
                    </a:lnT>
                    <a:lnB>
                      <a:noFill/>
                    </a:lnB>
                    <a:lnTlToBr>
                      <a:noFill/>
                    </a:lnTlToBr>
                    <a:lnBlToTr>
                      <a:noFill/>
                    </a:lnBlToTr>
                    <a:solidFill>
                      <a:schemeClr val="accent1"/>
                    </a:solidFill>
                  </a:tcPr>
                </a:tc>
              </a:tr>
              <a:tr h="365749">
                <a:tc>
                  <a:txBody>
                    <a:bodyPr/>
                    <a:lstStyle/>
                    <a:p>
                      <a:pPr marL="0" marR="0" lvl="0" indent="0" algn="l" defTabSz="10160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80808"/>
                        </a:solidFill>
                        <a:effectLst/>
                        <a:latin typeface="Arial" charset="0"/>
                        <a:cs typeface="Times New Roman" pitchFamily="18" charset="0"/>
                      </a:endParaRPr>
                    </a:p>
                    <a:p>
                      <a:pPr marL="0" marR="0" lvl="0" indent="0" algn="l" defTabSz="10160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80808"/>
                          </a:solidFill>
                          <a:effectLst/>
                          <a:latin typeface="Arial" charset="0"/>
                          <a:cs typeface="Times New Roman" pitchFamily="18" charset="0"/>
                        </a:rPr>
                        <a:t>Services for HSN Eligible Individuals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10160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80808"/>
                        </a:solidFill>
                        <a:effectLst/>
                        <a:latin typeface="Arial" charset="0"/>
                        <a:cs typeface="Times New Roman" pitchFamily="18" charset="0"/>
                      </a:endParaRP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ctr" defTabSz="10160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80808"/>
                        </a:solidFill>
                        <a:effectLst/>
                        <a:latin typeface="Arial" charset="0"/>
                        <a:cs typeface="Times New Roman" pitchFamily="18" charset="0"/>
                      </a:endParaRPr>
                    </a:p>
                  </a:txBody>
                  <a:tcPr marL="0" marR="365760" marT="0" marB="0" anchor="ctr" horzOverflow="overflow">
                    <a:lnL>
                      <a:noFill/>
                    </a:lnL>
                    <a:lnR>
                      <a:noFill/>
                    </a:lnR>
                    <a:lnT>
                      <a:noFill/>
                    </a:lnT>
                    <a:lnB>
                      <a:noFill/>
                    </a:lnB>
                    <a:lnTlToBr>
                      <a:noFill/>
                    </a:lnTlToBr>
                    <a:lnBlToTr>
                      <a:noFill/>
                    </a:lnBlToTr>
                    <a:noFill/>
                  </a:tcPr>
                </a:tc>
              </a:tr>
              <a:tr h="365749">
                <a:tc>
                  <a:txBody>
                    <a:bodyPr/>
                    <a:lstStyle/>
                    <a:p>
                      <a:pPr marL="0" marR="0" lvl="0" indent="0" algn="l"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80808"/>
                        </a:solidFill>
                        <a:effectLst/>
                        <a:latin typeface="Arial" charset="0"/>
                        <a:cs typeface="Times New Roman" pitchFamily="18" charset="0"/>
                      </a:endParaRP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Times New Roman" pitchFamily="18" charset="0"/>
                        </a:rPr>
                        <a:t>Inpatient Medical Primary (per discharge)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$8,701.27</a:t>
                      </a: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$12,511.63</a:t>
                      </a:r>
                    </a:p>
                  </a:txBody>
                  <a:tcPr marL="0" marR="365760" marT="0" marB="0" anchor="ctr" horzOverflow="overflow">
                    <a:lnL>
                      <a:noFill/>
                    </a:lnL>
                    <a:lnR>
                      <a:noFill/>
                    </a:lnR>
                    <a:lnT>
                      <a:noFill/>
                    </a:lnT>
                    <a:lnB>
                      <a:noFill/>
                    </a:lnB>
                    <a:lnTlToBr>
                      <a:noFill/>
                    </a:lnTlToBr>
                    <a:lnBlToTr>
                      <a:noFill/>
                    </a:lnBlToTr>
                    <a:noFill/>
                  </a:tcPr>
                </a:tc>
              </a:tr>
              <a:tr h="365749">
                <a:tc>
                  <a:txBody>
                    <a:bodyPr/>
                    <a:lstStyle/>
                    <a:p>
                      <a:pPr marL="0" marR="0" lvl="0" indent="0" algn="l"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80808"/>
                        </a:solidFill>
                        <a:effectLst/>
                        <a:latin typeface="Arial" charset="0"/>
                        <a:cs typeface="Times New Roman" pitchFamily="18" charset="0"/>
                      </a:endParaRP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Times New Roman" pitchFamily="18" charset="0"/>
                        </a:rPr>
                        <a:t>Inpatient Psychiatric Primary (per discharge)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$5,307.59</a:t>
                      </a: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$6,273.91</a:t>
                      </a:r>
                    </a:p>
                  </a:txBody>
                  <a:tcPr marL="0" marR="365760" marT="0" marB="0" anchor="ctr" horzOverflow="overflow">
                    <a:lnL>
                      <a:noFill/>
                    </a:lnL>
                    <a:lnR>
                      <a:noFill/>
                    </a:lnR>
                    <a:lnT>
                      <a:noFill/>
                    </a:lnT>
                    <a:lnB>
                      <a:noFill/>
                    </a:lnB>
                    <a:lnTlToBr>
                      <a:noFill/>
                    </a:lnTlToBr>
                    <a:lnBlToTr>
                      <a:noFill/>
                    </a:lnBlToTr>
                    <a:noFill/>
                  </a:tcPr>
                </a:tc>
              </a:tr>
              <a:tr h="365749">
                <a:tc>
                  <a:txBody>
                    <a:bodyPr/>
                    <a:lstStyle/>
                    <a:p>
                      <a:pPr marL="0" marR="0" lvl="0" indent="0" algn="l"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80808"/>
                        </a:solidFill>
                        <a:effectLst/>
                        <a:latin typeface="Arial" charset="0"/>
                        <a:cs typeface="Times New Roman" pitchFamily="18" charset="0"/>
                      </a:endParaRP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Times New Roman" pitchFamily="18" charset="0"/>
                        </a:rPr>
                        <a:t>Inpatient Rehabilitation Primary (per day)</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$1,778.25</a:t>
                      </a: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$1,648.85</a:t>
                      </a:r>
                    </a:p>
                  </a:txBody>
                  <a:tcPr marL="0" marR="365760" marT="0" marB="0" anchor="ctr" horzOverflow="overflow">
                    <a:lnL>
                      <a:noFill/>
                    </a:lnL>
                    <a:lnR>
                      <a:noFill/>
                    </a:lnR>
                    <a:lnT>
                      <a:noFill/>
                    </a:lnT>
                    <a:lnB>
                      <a:noFill/>
                    </a:lnB>
                    <a:lnTlToBr>
                      <a:noFill/>
                    </a:lnTlToBr>
                    <a:lnBlToTr>
                      <a:noFill/>
                    </a:lnBlToTr>
                    <a:noFill/>
                  </a:tcPr>
                </a:tc>
              </a:tr>
              <a:tr h="365749">
                <a:tc>
                  <a:txBody>
                    <a:bodyPr/>
                    <a:lstStyle/>
                    <a:p>
                      <a:pPr marL="0" marR="0" lvl="0" indent="0" algn="l"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80808"/>
                        </a:solidFill>
                        <a:effectLst/>
                        <a:latin typeface="Arial" charset="0"/>
                        <a:cs typeface="Times New Roman" pitchFamily="18" charset="0"/>
                      </a:endParaRP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Times New Roman" pitchFamily="18" charset="0"/>
                        </a:rPr>
                        <a:t>Outpatient Primary (per visit)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$288.64</a:t>
                      </a: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$303.63</a:t>
                      </a:r>
                    </a:p>
                  </a:txBody>
                  <a:tcPr marL="0" marR="365760" marT="0" marB="0" anchor="ctr" horzOverflow="overflow">
                    <a:lnL>
                      <a:noFill/>
                    </a:lnL>
                    <a:lnR>
                      <a:noFill/>
                    </a:lnR>
                    <a:lnT>
                      <a:noFill/>
                    </a:lnT>
                    <a:lnB>
                      <a:noFill/>
                    </a:lnB>
                    <a:lnTlToBr>
                      <a:noFill/>
                    </a:lnTlToBr>
                    <a:lnBlToTr>
                      <a:noFill/>
                    </a:lnBlToTr>
                    <a:noFill/>
                  </a:tcPr>
                </a:tc>
              </a:tr>
              <a:tr h="548623">
                <a:tc>
                  <a:txBody>
                    <a:bodyPr/>
                    <a:lstStyle/>
                    <a:p>
                      <a:pPr marL="0" marR="0" lvl="0" indent="0" algn="l"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80808"/>
                        </a:solidFill>
                        <a:effectLst/>
                        <a:latin typeface="Arial" charset="0"/>
                        <a:cs typeface="Times New Roman" pitchFamily="18" charset="0"/>
                      </a:endParaRP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Times New Roman" pitchFamily="18" charset="0"/>
                        </a:rPr>
                        <a:t>Payment on Account Factor</a:t>
                      </a: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Times New Roman" pitchFamily="18" charset="0"/>
                        </a:rPr>
                        <a:t>(percentage used for secondary claims)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30.00%</a:t>
                      </a: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28.37%</a:t>
                      </a:r>
                    </a:p>
                  </a:txBody>
                  <a:tcPr marL="0" marR="365760" marT="0" marB="0" anchor="ctr" horzOverflow="overflow">
                    <a:lnL>
                      <a:noFill/>
                    </a:lnL>
                    <a:lnR>
                      <a:noFill/>
                    </a:lnR>
                    <a:lnT>
                      <a:noFill/>
                    </a:lnT>
                    <a:lnB>
                      <a:noFill/>
                    </a:lnB>
                    <a:lnTlToBr>
                      <a:noFill/>
                    </a:lnTlToBr>
                    <a:lnBlToTr>
                      <a:noFill/>
                    </a:lnBlToTr>
                    <a:noFill/>
                  </a:tcPr>
                </a:tc>
              </a:tr>
              <a:tr h="365749">
                <a:tc>
                  <a:txBody>
                    <a:bodyPr/>
                    <a:lstStyle/>
                    <a:p>
                      <a:pPr marL="0" marR="0" lvl="0" indent="0" algn="l" defTabSz="1019175"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80808"/>
                        </a:solidFill>
                        <a:effectLst/>
                        <a:latin typeface="Arial" charset="0"/>
                        <a:cs typeface="Times New Roman" pitchFamily="18" charset="0"/>
                      </a:endParaRP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80808"/>
                          </a:solidFill>
                          <a:effectLst/>
                          <a:latin typeface="Arial" charset="0"/>
                          <a:cs typeface="Times New Roman" pitchFamily="18" charset="0"/>
                        </a:rPr>
                        <a:t>Services for Emergency Room Bad Debt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80808"/>
                        </a:solidFill>
                        <a:effectLst/>
                        <a:latin typeface="Arial" charset="0"/>
                        <a:cs typeface="Times New Roman" pitchFamily="18" charset="0"/>
                      </a:endParaRP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80808"/>
                        </a:solidFill>
                        <a:effectLst/>
                        <a:latin typeface="Arial" charset="0"/>
                        <a:cs typeface="Times New Roman" pitchFamily="18" charset="0"/>
                      </a:endParaRPr>
                    </a:p>
                  </a:txBody>
                  <a:tcPr marL="0" marR="365760" marT="0" marB="0" anchor="ctr" horzOverflow="overflow">
                    <a:lnL>
                      <a:noFill/>
                    </a:lnL>
                    <a:lnR>
                      <a:noFill/>
                    </a:lnR>
                    <a:lnT>
                      <a:noFill/>
                    </a:lnT>
                    <a:lnB>
                      <a:noFill/>
                    </a:lnB>
                    <a:lnTlToBr>
                      <a:noFill/>
                    </a:lnTlToBr>
                    <a:lnBlToTr>
                      <a:noFill/>
                    </a:lnBlToTr>
                    <a:noFill/>
                  </a:tcPr>
                </a:tc>
              </a:tr>
              <a:tr h="449094">
                <a:tc>
                  <a:txBody>
                    <a:bodyPr/>
                    <a:lstStyle/>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Inpatient Medical Emergency Room Bad Debt </a:t>
                      </a: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(per discharge)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$7,192.82</a:t>
                      </a: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$11,930.70</a:t>
                      </a:r>
                    </a:p>
                  </a:txBody>
                  <a:tcPr marL="0" marR="365760" marT="0" marB="0" anchor="ctr" horzOverflow="overflow">
                    <a:lnL>
                      <a:noFill/>
                    </a:lnL>
                    <a:lnR>
                      <a:noFill/>
                    </a:lnR>
                    <a:lnT>
                      <a:noFill/>
                    </a:lnT>
                    <a:lnB>
                      <a:noFill/>
                    </a:lnB>
                    <a:lnTlToBr>
                      <a:noFill/>
                    </a:lnTlToBr>
                    <a:lnBlToTr>
                      <a:noFill/>
                    </a:lnBlToTr>
                    <a:noFill/>
                  </a:tcPr>
                </a:tc>
              </a:tr>
              <a:tr h="365749">
                <a:tc>
                  <a:txBody>
                    <a:bodyPr/>
                    <a:lstStyle/>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Inpatient Psychiatric Emergency Room Bad Debt </a:t>
                      </a: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(per discharge)</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$3,215.14</a:t>
                      </a: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$4,403.75</a:t>
                      </a:r>
                    </a:p>
                  </a:txBody>
                  <a:tcPr marL="0" marR="365760" marT="0" marB="0" anchor="ctr" horzOverflow="overflow">
                    <a:lnL>
                      <a:noFill/>
                    </a:lnL>
                    <a:lnR>
                      <a:noFill/>
                    </a:lnR>
                    <a:lnT>
                      <a:noFill/>
                    </a:lnT>
                    <a:lnB>
                      <a:noFill/>
                    </a:lnB>
                    <a:lnTlToBr>
                      <a:noFill/>
                    </a:lnTlToBr>
                    <a:lnBlToTr>
                      <a:noFill/>
                    </a:lnBlToTr>
                    <a:noFill/>
                  </a:tcPr>
                </a:tc>
              </a:tr>
              <a:tr h="403073">
                <a:tc>
                  <a:txBody>
                    <a:bodyPr/>
                    <a:lstStyle/>
                    <a:p>
                      <a:pPr marL="0" marR="0" lvl="0" indent="0" algn="l"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80808"/>
                        </a:solidFill>
                        <a:effectLst/>
                        <a:latin typeface="Arial" charset="0"/>
                        <a:cs typeface="Times New Roman" pitchFamily="18" charset="0"/>
                      </a:endParaRPr>
                    </a:p>
                    <a:p>
                      <a:pPr marL="0" marR="0" lvl="0" indent="0" algn="l"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Times New Roman" pitchFamily="18" charset="0"/>
                        </a:rPr>
                        <a:t>Outpatient Emergency Room Bad Debt (per visit)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$346.42</a:t>
                      </a:r>
                    </a:p>
                  </a:txBody>
                  <a:tcPr marL="0" marR="365760" marT="0" marB="0" anchor="ctr" horzOverflow="overflow">
                    <a:lnL>
                      <a:noFill/>
                    </a:lnL>
                    <a:lnR>
                      <a:noFill/>
                    </a:lnR>
                    <a:lnT>
                      <a:noFill/>
                    </a:lnT>
                    <a:lnB>
                      <a:noFill/>
                    </a:lnB>
                    <a:lnTlToBr>
                      <a:noFill/>
                    </a:lnTlToBr>
                    <a:lnBlToTr>
                      <a:noFill/>
                    </a:lnBlToTr>
                    <a:noFill/>
                  </a:tcPr>
                </a:tc>
                <a:tc>
                  <a:txBody>
                    <a:bodyPr/>
                    <a:lstStyle/>
                    <a:p>
                      <a:pPr marL="0" marR="0" lvl="0" indent="0" algn="r" defTabSz="1019175"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80808"/>
                        </a:solidFill>
                        <a:effectLst/>
                        <a:latin typeface="Arial" charset="0"/>
                        <a:cs typeface="Times New Roman" pitchFamily="18" charset="0"/>
                      </a:endParaRPr>
                    </a:p>
                    <a:p>
                      <a:pPr marL="0" marR="0" lvl="0" indent="0" algn="r" defTabSz="1019175"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Times New Roman" pitchFamily="18" charset="0"/>
                        </a:rPr>
                        <a:t>$359.12</a:t>
                      </a:r>
                    </a:p>
                  </a:txBody>
                  <a:tcPr marL="0" marR="365760" marT="0" marB="0"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534807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0"/>
          </p:nvPr>
        </p:nvSpPr>
        <p:spPr>
          <a:noFill/>
        </p:spPr>
        <p:txBody>
          <a:bodyPr/>
          <a:lstStyle/>
          <a:p>
            <a:r>
              <a:rPr lang="en-US" dirty="0" smtClean="0"/>
              <a:t>28</a:t>
            </a:r>
          </a:p>
        </p:txBody>
      </p:sp>
      <p:sp>
        <p:nvSpPr>
          <p:cNvPr id="31747" name="Rectangle 2"/>
          <p:cNvSpPr>
            <a:spLocks noGrp="1" noChangeArrowheads="1"/>
          </p:cNvSpPr>
          <p:nvPr>
            <p:ph type="title"/>
          </p:nvPr>
        </p:nvSpPr>
        <p:spPr>
          <a:xfrm>
            <a:off x="666750" y="455614"/>
            <a:ext cx="7813675" cy="432908"/>
          </a:xfrm>
        </p:spPr>
        <p:txBody>
          <a:bodyPr/>
          <a:lstStyle/>
          <a:p>
            <a:r>
              <a:rPr lang="en-US" dirty="0" smtClean="0"/>
              <a:t>HSN12 Hospital Payment to Cost Ratios (PCRs)</a:t>
            </a:r>
          </a:p>
        </p:txBody>
      </p:sp>
      <p:graphicFrame>
        <p:nvGraphicFramePr>
          <p:cNvPr id="677891" name="Group 3"/>
          <p:cNvGraphicFramePr>
            <a:graphicFrameLocks noGrp="1"/>
          </p:cNvGraphicFramePr>
          <p:nvPr>
            <p:ph sz="half" idx="1"/>
            <p:extLst>
              <p:ext uri="{D42A27DB-BD31-4B8C-83A1-F6EECF244321}">
                <p14:modId xmlns:p14="http://schemas.microsoft.com/office/powerpoint/2010/main" val="1281320990"/>
              </p:ext>
            </p:extLst>
          </p:nvPr>
        </p:nvGraphicFramePr>
        <p:xfrm>
          <a:off x="669925" y="1196585"/>
          <a:ext cx="4219575" cy="5038651"/>
        </p:xfrm>
        <a:graphic>
          <a:graphicData uri="http://schemas.openxmlformats.org/drawingml/2006/table">
            <a:tbl>
              <a:tblPr/>
              <a:tblGrid>
                <a:gridCol w="2016125"/>
                <a:gridCol w="1101725"/>
                <a:gridCol w="1101725"/>
              </a:tblGrid>
              <a:tr h="252374">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Hospitals by Group</a:t>
                      </a:r>
                    </a:p>
                  </a:txBody>
                  <a:tcPr marT="45722" marB="45722" anchor="ct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Pre-Shortfall PCR</a:t>
                      </a:r>
                    </a:p>
                  </a:txBody>
                  <a:tcPr marT="45722" marB="45722"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Actual Payment PCR</a:t>
                      </a:r>
                    </a:p>
                  </a:txBody>
                  <a:tcPr marT="45722" marB="45722" anchor="ctr" horzOverflow="overflow">
                    <a:lnL>
                      <a:noFill/>
                    </a:lnL>
                    <a:lnR cap="flat">
                      <a:noFill/>
                    </a:lnR>
                    <a:lnT cap="flat">
                      <a:noFill/>
                    </a:lnT>
                    <a:lnB>
                      <a:noFill/>
                    </a:lnB>
                    <a:lnTlToBr>
                      <a:noFill/>
                    </a:lnTlToBr>
                    <a:lnBlToTr>
                      <a:noFill/>
                    </a:lnBlToTr>
                    <a:solidFill>
                      <a:schemeClr val="accent1"/>
                    </a:solidFill>
                  </a:tcPr>
                </a:tc>
              </a:tr>
              <a:tr h="204581">
                <a:tc>
                  <a:txBody>
                    <a:bodyPr/>
                    <a:lstStyle/>
                    <a:p>
                      <a:pPr algn="l" fontAlgn="ctr"/>
                      <a:r>
                        <a:rPr lang="en-US" sz="600" b="1" i="0" u="none" strike="noStrike" dirty="0" smtClean="0">
                          <a:latin typeface="Arial" pitchFamily="34" charset="0"/>
                          <a:cs typeface="Arial" pitchFamily="34" charset="0"/>
                        </a:rPr>
                        <a:t>Disproportionate</a:t>
                      </a:r>
                      <a:r>
                        <a:rPr lang="en-US" sz="600" b="1" i="0" u="none" strike="noStrike" baseline="0" dirty="0" smtClean="0">
                          <a:latin typeface="Arial" pitchFamily="34" charset="0"/>
                          <a:cs typeface="Arial" pitchFamily="34" charset="0"/>
                        </a:rPr>
                        <a:t> Share Hospitals</a:t>
                      </a:r>
                      <a:endParaRPr lang="en-US" sz="600" b="1" i="0" u="none" strike="noStrike" dirty="0">
                        <a:latin typeface="Arial" pitchFamily="34" charset="0"/>
                        <a:cs typeface="Arial" pitchFamily="34" charset="0"/>
                      </a:endParaRPr>
                    </a:p>
                  </a:txBody>
                  <a:tcPr marL="0" marR="0" marT="0" marB="0" anchor="ctr">
                    <a:lnL cap="flat">
                      <a:noFill/>
                    </a:lnL>
                    <a:lnR>
                      <a:noFill/>
                    </a:lnR>
                    <a:lnT>
                      <a:noFill/>
                    </a:lnT>
                    <a:lnB>
                      <a:noFill/>
                    </a:lnB>
                    <a:lnTlToBr>
                      <a:noFill/>
                    </a:lnTlToBr>
                    <a:lnBlToTr>
                      <a:noFill/>
                    </a:lnBlToTr>
                    <a:noFill/>
                  </a:tcPr>
                </a:tc>
                <a:tc>
                  <a:txBody>
                    <a:bodyPr/>
                    <a:lstStyle/>
                    <a:p>
                      <a:pPr algn="ctr" fontAlgn="ctr"/>
                      <a:r>
                        <a:rPr lang="en-US" sz="600" b="1" i="0" u="none" strike="noStrike" dirty="0">
                          <a:latin typeface="Arial" pitchFamily="34" charset="0"/>
                          <a:cs typeface="Arial" pitchFamily="34" charset="0"/>
                        </a:rPr>
                        <a:t> </a:t>
                      </a:r>
                    </a:p>
                  </a:txBody>
                  <a:tcPr marL="0" marR="0" marT="0" marB="0" anchor="ctr">
                    <a:lnL>
                      <a:noFill/>
                    </a:lnL>
                    <a:lnR>
                      <a:noFill/>
                    </a:lnR>
                    <a:lnT>
                      <a:noFill/>
                    </a:lnT>
                    <a:lnB>
                      <a:noFill/>
                    </a:lnB>
                    <a:lnTlToBr>
                      <a:noFill/>
                    </a:lnTlToBr>
                    <a:lnBlToTr>
                      <a:noFill/>
                    </a:lnBlToTr>
                    <a:noFill/>
                  </a:tcPr>
                </a:tc>
                <a:tc>
                  <a:txBody>
                    <a:bodyPr/>
                    <a:lstStyle/>
                    <a:p>
                      <a:pPr algn="ctr" fontAlgn="ctr"/>
                      <a:r>
                        <a:rPr lang="en-US" sz="600" b="1" i="0" u="none" strike="noStrike" dirty="0">
                          <a:latin typeface="Arial" pitchFamily="34" charset="0"/>
                          <a:cs typeface="Arial" pitchFamily="34" charset="0"/>
                        </a:rPr>
                        <a:t> </a:t>
                      </a:r>
                    </a:p>
                  </a:txBody>
                  <a:tcPr marL="0" marR="0" marT="0" marB="0" anchor="ctr">
                    <a:lnL>
                      <a:noFill/>
                    </a:lnL>
                    <a:lnR cap="flat">
                      <a:noFill/>
                    </a:lnR>
                    <a:lnT>
                      <a:noFill/>
                    </a:lnT>
                    <a:lnB>
                      <a:noFill/>
                    </a:lnB>
                    <a:lnTlToBr>
                      <a:noFill/>
                    </a:lnTlToBr>
                    <a:lnBlToTr>
                      <a:noFill/>
                    </a:lnBlToTr>
                    <a:noFill/>
                  </a:tcPr>
                </a:tc>
              </a:tr>
              <a:tr h="106680">
                <a:tc>
                  <a:txBody>
                    <a:bodyPr/>
                    <a:lstStyle/>
                    <a:p>
                      <a:pPr algn="l" fontAlgn="b"/>
                      <a:r>
                        <a:rPr lang="en-US" sz="600" b="0" i="0" u="none" strike="noStrike" dirty="0">
                          <a:solidFill>
                            <a:srgbClr val="000000"/>
                          </a:solidFill>
                          <a:effectLst/>
                          <a:latin typeface="Arial" pitchFamily="34" charset="0"/>
                          <a:cs typeface="Arial" pitchFamily="34" charset="0"/>
                        </a:rPr>
                        <a:t>Athol Memorial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98%</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83%</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Baystate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101%</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Berkshire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92%</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78%</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Boston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88%</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77%</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Cambridge Health Alliance</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82%</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81%</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Cape Cod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91%</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77%</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Clinton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Falmouth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68%</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Holyoke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111%</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94%</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Lawrence General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96%</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Mercy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109%</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92%</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Merrimack Valley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94%</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80%</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Morton Hospital and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97%</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82%</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Noble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104%</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88%</a:t>
                      </a:r>
                    </a:p>
                  </a:txBody>
                  <a:tcPr marL="9525" marR="9525" marT="9525" marB="0" anchor="b">
                    <a:lnL>
                      <a:noFill/>
                    </a:lnL>
                    <a:lnR cap="flat">
                      <a:noFill/>
                    </a:lnR>
                    <a:lnT>
                      <a:noFill/>
                    </a:lnT>
                    <a:lnB>
                      <a:noFill/>
                    </a:lnB>
                    <a:lnTlToBr>
                      <a:noFill/>
                    </a:lnTlToBr>
                    <a:lnBlToTr>
                      <a:noFill/>
                    </a:lnBlToTr>
                    <a:noFill/>
                  </a:tcPr>
                </a:tc>
              </a:tr>
              <a:tr h="173910">
                <a:tc>
                  <a:txBody>
                    <a:bodyPr/>
                    <a:lstStyle/>
                    <a:p>
                      <a:pPr algn="l" fontAlgn="b"/>
                      <a:r>
                        <a:rPr lang="en-US" sz="600" b="0" i="0" u="none" strike="noStrike" dirty="0">
                          <a:solidFill>
                            <a:srgbClr val="000000"/>
                          </a:solidFill>
                          <a:effectLst/>
                          <a:latin typeface="Arial" pitchFamily="34" charset="0"/>
                          <a:cs typeface="Arial" pitchFamily="34" charset="0"/>
                        </a:rPr>
                        <a:t>North Adams Regional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117%</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99%</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North Shore Medical Center,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88%</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75%</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solidFill>
                            <a:srgbClr val="000000"/>
                          </a:solidFill>
                          <a:effectLst/>
                          <a:latin typeface="Arial" pitchFamily="34" charset="0"/>
                          <a:cs typeface="Arial" pitchFamily="34" charset="0"/>
                        </a:rPr>
                        <a:t>Quincy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97%</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82%</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Saint Vincent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119%</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101%</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Saints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117%</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100%</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Signature Healthcare Brockton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96%</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err="1">
                          <a:solidFill>
                            <a:srgbClr val="000000"/>
                          </a:solidFill>
                          <a:effectLst/>
                          <a:latin typeface="Arial" pitchFamily="34" charset="0"/>
                          <a:cs typeface="Arial" pitchFamily="34" charset="0"/>
                        </a:rPr>
                        <a:t>Southcoast</a:t>
                      </a:r>
                      <a:r>
                        <a:rPr lang="en-US" sz="600" b="0" i="0" u="none" strike="noStrike" dirty="0">
                          <a:solidFill>
                            <a:srgbClr val="000000"/>
                          </a:solidFill>
                          <a:effectLst/>
                          <a:latin typeface="Arial" pitchFamily="34" charset="0"/>
                          <a:cs typeface="Arial" pitchFamily="34" charset="0"/>
                        </a:rPr>
                        <a:t> Hospitals Group</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106%</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90%</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Steward Carney Hospital,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104%</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89%</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Steward Good Samaritan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89%</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75%</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Steward Saint Anne's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110%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93%</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Steward St. Elizabeth's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102%</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86%</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solidFill>
                            <a:srgbClr val="000000"/>
                          </a:solidFill>
                          <a:effectLst/>
                          <a:latin typeface="Arial" pitchFamily="34" charset="0"/>
                          <a:cs typeface="Arial" pitchFamily="34" charset="0"/>
                        </a:rPr>
                        <a:t>Wing Memorial Hospital and Medical Centers</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94%</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80%</a:t>
                      </a:r>
                    </a:p>
                  </a:txBody>
                  <a:tcPr marL="9525" marR="9525" marT="9525" marB="0" anchor="b">
                    <a:lnL>
                      <a:noFill/>
                    </a:lnL>
                    <a:lnR cap="flat">
                      <a:noFill/>
                    </a:lnR>
                    <a:lnT>
                      <a:noFill/>
                    </a:lnT>
                    <a:lnB>
                      <a:noFill/>
                    </a:lnB>
                    <a:lnTlToBr>
                      <a:noFill/>
                    </a:lnTlToBr>
                    <a:lnBlToTr>
                      <a:noFill/>
                    </a:lnBlToTr>
                    <a:noFill/>
                  </a:tcPr>
                </a:tc>
              </a:tr>
              <a:tr h="208063">
                <a:tc>
                  <a:txBody>
                    <a:bodyPr/>
                    <a:lstStyle/>
                    <a:p>
                      <a:pPr algn="l" fontAlgn="b"/>
                      <a:r>
                        <a:rPr lang="en-US" sz="600" b="1" i="0" u="none" strike="noStrike" dirty="0">
                          <a:latin typeface="Arial" pitchFamily="34" charset="0"/>
                          <a:cs typeface="Arial" pitchFamily="34" charset="0"/>
                        </a:rPr>
                        <a:t>All Others</a:t>
                      </a:r>
                    </a:p>
                  </a:txBody>
                  <a:tcPr marL="0" marR="0" marT="0" marB="0" anchor="b">
                    <a:lnL cap="flat">
                      <a:noFill/>
                    </a:lnL>
                    <a:lnR>
                      <a:noFill/>
                    </a:lnR>
                    <a:lnT>
                      <a:noFill/>
                    </a:lnT>
                    <a:lnB>
                      <a:noFill/>
                    </a:lnB>
                    <a:lnTlToBr>
                      <a:noFill/>
                    </a:lnTlToBr>
                    <a:lnBlToTr>
                      <a:noFill/>
                    </a:lnBlToTr>
                    <a:noFill/>
                  </a:tcPr>
                </a:tc>
                <a:tc>
                  <a:txBody>
                    <a:bodyPr/>
                    <a:lstStyle/>
                    <a:p>
                      <a:pPr algn="ctr" fontAlgn="b"/>
                      <a:endParaRPr lang="en-US" sz="600" b="0" i="0" u="none" strike="noStrike" dirty="0">
                        <a:latin typeface="Arial" pitchFamily="34" charset="0"/>
                        <a:cs typeface="Arial" pitchFamily="34" charset="0"/>
                      </a:endParaRPr>
                    </a:p>
                  </a:txBody>
                  <a:tcPr marL="0" marR="0" marT="0" marB="0" anchor="b">
                    <a:lnL>
                      <a:noFill/>
                    </a:lnL>
                    <a:lnR>
                      <a:noFill/>
                    </a:lnR>
                    <a:lnT>
                      <a:noFill/>
                    </a:lnT>
                    <a:lnB>
                      <a:noFill/>
                    </a:lnB>
                    <a:lnTlToBr>
                      <a:noFill/>
                    </a:lnTlToBr>
                    <a:lnBlToTr>
                      <a:noFill/>
                    </a:lnBlToTr>
                    <a:noFill/>
                  </a:tcPr>
                </a:tc>
                <a:tc>
                  <a:txBody>
                    <a:bodyPr/>
                    <a:lstStyle/>
                    <a:p>
                      <a:pPr algn="ctr" fontAlgn="b"/>
                      <a:endParaRPr lang="en-US" sz="600" b="0" i="0" u="none" strike="noStrike" dirty="0">
                        <a:latin typeface="Arial" pitchFamily="34" charset="0"/>
                        <a:cs typeface="Arial" pitchFamily="34" charset="0"/>
                      </a:endParaRPr>
                    </a:p>
                  </a:txBody>
                  <a:tcPr marL="0" marR="0" marT="0"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latin typeface="Arial" pitchFamily="34" charset="0"/>
                          <a:cs typeface="Arial" pitchFamily="34" charset="0"/>
                        </a:rPr>
                        <a:t>Anna </a:t>
                      </a:r>
                      <a:r>
                        <a:rPr lang="en-US" sz="600" b="0" i="0" u="none" strike="noStrike" dirty="0" err="1">
                          <a:latin typeface="Arial" pitchFamily="34" charset="0"/>
                          <a:cs typeface="Arial" pitchFamily="34" charset="0"/>
                        </a:rPr>
                        <a:t>Jaques</a:t>
                      </a:r>
                      <a:r>
                        <a:rPr lang="en-US" sz="600" b="0" i="0" u="none" strike="noStrike" dirty="0">
                          <a:latin typeface="Arial" pitchFamily="34" charset="0"/>
                          <a:cs typeface="Arial" pitchFamily="34" charset="0"/>
                        </a:rPr>
                        <a:t>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107%</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56%</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a:latin typeface="Arial" pitchFamily="34" charset="0"/>
                          <a:cs typeface="Arial" pitchFamily="34" charset="0"/>
                        </a:rPr>
                        <a:t>Baystate Franklin Medical Center</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103%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88%</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err="1">
                          <a:latin typeface="Arial" pitchFamily="34" charset="0"/>
                          <a:cs typeface="Arial" pitchFamily="34" charset="0"/>
                        </a:rPr>
                        <a:t>Baystate</a:t>
                      </a:r>
                      <a:r>
                        <a:rPr lang="en-US" sz="600" b="0" i="0" u="none" strike="noStrike" dirty="0">
                          <a:latin typeface="Arial" pitchFamily="34" charset="0"/>
                          <a:cs typeface="Arial" pitchFamily="34" charset="0"/>
                        </a:rPr>
                        <a:t> Mary Lane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89%</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30%</a:t>
                      </a:r>
                    </a:p>
                  </a:txBody>
                  <a:tcPr marL="9525" marR="9525" marT="9525" marB="0" anchor="b">
                    <a:lnL>
                      <a:noFill/>
                    </a:lnL>
                    <a:lnR cap="flat">
                      <a:noFill/>
                    </a:lnR>
                    <a:lnT>
                      <a:noFill/>
                    </a:lnT>
                    <a:lnB>
                      <a:noFill/>
                    </a:lnB>
                    <a:lnTlToBr>
                      <a:noFill/>
                    </a:lnTlToBr>
                    <a:lnBlToTr>
                      <a:noFill/>
                    </a:lnBlToTr>
                    <a:noFill/>
                  </a:tcPr>
                </a:tc>
              </a:tr>
              <a:tr h="152175">
                <a:tc>
                  <a:txBody>
                    <a:bodyPr/>
                    <a:lstStyle/>
                    <a:p>
                      <a:pPr algn="l" fontAlgn="b"/>
                      <a:r>
                        <a:rPr lang="en-US" sz="600" b="0" i="0" u="none" strike="noStrike" dirty="0">
                          <a:latin typeface="Arial" pitchFamily="34" charset="0"/>
                          <a:cs typeface="Arial" pitchFamily="34" charset="0"/>
                        </a:rPr>
                        <a:t>Beth Israel Deaconess </a:t>
                      </a:r>
                      <a:r>
                        <a:rPr lang="en-US" sz="600" b="0" i="0" u="none" strike="noStrike" dirty="0" err="1">
                          <a:latin typeface="Arial" pitchFamily="34" charset="0"/>
                          <a:cs typeface="Arial" pitchFamily="34" charset="0"/>
                        </a:rPr>
                        <a:t>MedlCtr</a:t>
                      </a:r>
                      <a:r>
                        <a:rPr lang="en-US" sz="600" b="0" i="0" u="none" strike="noStrike" dirty="0">
                          <a:latin typeface="Arial" pitchFamily="34" charset="0"/>
                          <a:cs typeface="Arial" pitchFamily="34" charset="0"/>
                        </a:rPr>
                        <a:t> Hospital - Needham</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88%</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0%</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latin typeface="Arial" pitchFamily="34" charset="0"/>
                          <a:cs typeface="Arial" pitchFamily="34" charset="0"/>
                        </a:rPr>
                        <a:t>Cooley Dickinson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22%</a:t>
                      </a:r>
                    </a:p>
                  </a:txBody>
                  <a:tcPr marL="9525" marR="9525" marT="9525" marB="0" anchor="b">
                    <a:lnL>
                      <a:noFill/>
                    </a:lnL>
                    <a:lnR cap="flat">
                      <a:noFill/>
                    </a:lnR>
                    <a:lnT>
                      <a:noFill/>
                    </a:lnT>
                    <a:lnB>
                      <a:noFill/>
                    </a:lnB>
                    <a:lnTlToBr>
                      <a:noFill/>
                    </a:lnTlToBr>
                    <a:lnBlToTr>
                      <a:noFill/>
                    </a:lnBlToTr>
                    <a:noFill/>
                  </a:tcPr>
                </a:tc>
              </a:tr>
              <a:tr h="135892">
                <a:tc>
                  <a:txBody>
                    <a:bodyPr/>
                    <a:lstStyle/>
                    <a:p>
                      <a:pPr algn="l" fontAlgn="b"/>
                      <a:r>
                        <a:rPr lang="en-US" sz="600" b="0" i="0" u="none" strike="noStrike" dirty="0">
                          <a:latin typeface="Arial" pitchFamily="34" charset="0"/>
                          <a:cs typeface="Arial" pitchFamily="34" charset="0"/>
                        </a:rPr>
                        <a:t>Emerson Hospital</a:t>
                      </a:r>
                    </a:p>
                  </a:txBody>
                  <a:tcPr marL="0" marR="0" marT="0"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102%</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0%</a:t>
                      </a:r>
                    </a:p>
                  </a:txBody>
                  <a:tcPr marL="9525" marR="9525" marT="9525" marB="0" anchor="b">
                    <a:lnL>
                      <a:noFill/>
                    </a:lnL>
                    <a:lnR cap="flat">
                      <a:noFill/>
                    </a:lnR>
                    <a:lnT>
                      <a:noFill/>
                    </a:lnT>
                    <a:lnB cap="flat">
                      <a:noFill/>
                    </a:lnB>
                    <a:lnTlToBr>
                      <a:noFill/>
                    </a:lnTlToBr>
                    <a:lnBlToTr>
                      <a:noFill/>
                    </a:lnBlToTr>
                    <a:noFill/>
                  </a:tcPr>
                </a:tc>
              </a:tr>
            </a:tbl>
          </a:graphicData>
        </a:graphic>
      </p:graphicFrame>
      <p:graphicFrame>
        <p:nvGraphicFramePr>
          <p:cNvPr id="678071" name="Group 183"/>
          <p:cNvGraphicFramePr>
            <a:graphicFrameLocks noGrp="1"/>
          </p:cNvGraphicFramePr>
          <p:nvPr>
            <p:ph sz="half" idx="2"/>
            <p:extLst>
              <p:ext uri="{D42A27DB-BD31-4B8C-83A1-F6EECF244321}">
                <p14:modId xmlns:p14="http://schemas.microsoft.com/office/powerpoint/2010/main" val="1952024051"/>
              </p:ext>
            </p:extLst>
          </p:nvPr>
        </p:nvGraphicFramePr>
        <p:xfrm>
          <a:off x="5143395" y="1196586"/>
          <a:ext cx="4070350" cy="5181674"/>
        </p:xfrm>
        <a:graphic>
          <a:graphicData uri="http://schemas.openxmlformats.org/drawingml/2006/table">
            <a:tbl>
              <a:tblPr/>
              <a:tblGrid>
                <a:gridCol w="1771650"/>
                <a:gridCol w="1149350"/>
                <a:gridCol w="1149350"/>
              </a:tblGrid>
              <a:tr h="255697">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Hospitals by Group</a:t>
                      </a:r>
                    </a:p>
                  </a:txBody>
                  <a:tcPr marT="45726" marB="45726" anchor="ct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bg1"/>
                          </a:solidFill>
                          <a:effectLst/>
                          <a:latin typeface="Arial" charset="0"/>
                        </a:rPr>
                        <a:t>Pre-Shortfall PCR</a:t>
                      </a:r>
                    </a:p>
                  </a:txBody>
                  <a:tcPr marT="45726" marB="45726"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bg1"/>
                          </a:solidFill>
                          <a:effectLst/>
                          <a:latin typeface="Arial" charset="0"/>
                        </a:rPr>
                        <a:t>Actual Payment PCR</a:t>
                      </a:r>
                    </a:p>
                  </a:txBody>
                  <a:tcPr marT="45726" marB="45726" anchor="ctr" horzOverflow="overflow">
                    <a:lnL>
                      <a:noFill/>
                    </a:lnL>
                    <a:lnR cap="flat">
                      <a:noFill/>
                    </a:lnR>
                    <a:lnT cap="flat">
                      <a:noFill/>
                    </a:lnT>
                    <a:lnB>
                      <a:noFill/>
                    </a:lnB>
                    <a:lnTlToBr>
                      <a:noFill/>
                    </a:lnTlToBr>
                    <a:lnBlToTr>
                      <a:noFill/>
                    </a:lnBlToTr>
                    <a:solidFill>
                      <a:schemeClr val="accent1"/>
                    </a:solidFill>
                  </a:tcPr>
                </a:tc>
              </a:tr>
              <a:tr h="141583">
                <a:tc>
                  <a:txBody>
                    <a:bodyPr/>
                    <a:lstStyle/>
                    <a:p>
                      <a:pPr algn="l" fontAlgn="b"/>
                      <a:r>
                        <a:rPr lang="en-US" sz="600" b="0" i="0" u="none" strike="noStrike" dirty="0">
                          <a:latin typeface="Arial"/>
                        </a:rPr>
                        <a:t>Fairview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75%</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51%</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Faulkner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32%</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a:latin typeface="Arial"/>
                        </a:rPr>
                        <a:t>Hallmark Health</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29%</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Harrington Memorial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56%</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Health Alliance Hospitals, Inc.</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67%</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a:latin typeface="Arial"/>
                        </a:rPr>
                        <a:t>Heywood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70%</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Jordan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dirty="0">
                          <a:latin typeface="Arial"/>
                        </a:rPr>
                        <a:t>Lowell General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108%</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65%</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Marlborough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95%</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64%</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dirty="0">
                          <a:latin typeface="Arial"/>
                        </a:rPr>
                        <a:t>Martha's Vineyard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77%</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MetroWest Medical Center</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92%</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64%</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a:latin typeface="Arial"/>
                        </a:rPr>
                        <a:t>Milford Regional Medical Center</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92%</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41%</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Milton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104%</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27%</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a:latin typeface="Arial"/>
                        </a:rPr>
                        <a:t>Nantucket Cottage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41%</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Nashoba Valley Medical Center</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116%</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24%</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dirty="0">
                          <a:latin typeface="Arial"/>
                        </a:rPr>
                        <a:t>New England Baptist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0%</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Newton-Wellesley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0%</a:t>
                      </a:r>
                    </a:p>
                  </a:txBody>
                  <a:tcPr marL="9525" marR="9525" marT="9525" marB="0" anchor="b">
                    <a:lnL>
                      <a:noFill/>
                    </a:lnL>
                    <a:lnR cap="flat">
                      <a:noFill/>
                    </a:lnR>
                    <a:lnT>
                      <a:noFill/>
                    </a:lnT>
                    <a:lnB>
                      <a:noFill/>
                    </a:lnB>
                    <a:lnTlToBr>
                      <a:noFill/>
                    </a:lnTlToBr>
                    <a:lnBlToTr>
                      <a:noFill/>
                    </a:lnBlToTr>
                    <a:noFill/>
                  </a:tcPr>
                </a:tc>
              </a:tr>
              <a:tr h="185000">
                <a:tc>
                  <a:txBody>
                    <a:bodyPr/>
                    <a:lstStyle/>
                    <a:p>
                      <a:pPr algn="l" fontAlgn="b"/>
                      <a:r>
                        <a:rPr lang="en-US" sz="600" b="0" i="0" u="none" strike="noStrike">
                          <a:latin typeface="Arial"/>
                        </a:rPr>
                        <a:t>Northeast Health System</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41%</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South Shore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Steward Holy Family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108%</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63%</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Steward Norwood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96%</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37%</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Sturdy Memorial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81%</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45%</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latin typeface="Arial"/>
                        </a:rPr>
                        <a:t>Winchester Hospital</a:t>
                      </a:r>
                    </a:p>
                  </a:txBody>
                  <a:tcPr marL="0" marR="0" marT="0"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78%</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0%</a:t>
                      </a:r>
                    </a:p>
                  </a:txBody>
                  <a:tcPr marL="9525" marR="9525" marT="9525" marB="0" anchor="b">
                    <a:lnL>
                      <a:noFill/>
                    </a:lnL>
                    <a:lnR cap="flat">
                      <a:noFill/>
                    </a:lnR>
                    <a:lnT>
                      <a:noFill/>
                    </a:lnT>
                    <a:lnB>
                      <a:noFill/>
                    </a:lnB>
                    <a:lnTlToBr>
                      <a:noFill/>
                    </a:lnTlToBr>
                    <a:lnBlToTr>
                      <a:noFill/>
                    </a:lnBlToTr>
                    <a:noFill/>
                  </a:tcPr>
                </a:tc>
              </a:tr>
              <a:tr h="187689">
                <a:tc>
                  <a:txBody>
                    <a:bodyPr/>
                    <a:lstStyle/>
                    <a:p>
                      <a:pPr algn="l" fontAlgn="b"/>
                      <a:r>
                        <a:rPr lang="en-US" sz="600" b="1" i="0" u="none" strike="noStrike" dirty="0">
                          <a:latin typeface="Arial"/>
                        </a:rPr>
                        <a:t>Teaching Only</a:t>
                      </a:r>
                    </a:p>
                  </a:txBody>
                  <a:tcPr marL="0" marR="0" marT="0" marB="0" anchor="b">
                    <a:lnL cap="flat">
                      <a:noFill/>
                    </a:lnL>
                    <a:lnR>
                      <a:noFill/>
                    </a:lnR>
                    <a:lnT>
                      <a:noFill/>
                    </a:lnT>
                    <a:lnB>
                      <a:noFill/>
                    </a:lnB>
                    <a:lnTlToBr>
                      <a:noFill/>
                    </a:lnTlToBr>
                    <a:lnBlToTr>
                      <a:noFill/>
                    </a:lnBlToTr>
                    <a:noFill/>
                  </a:tcPr>
                </a:tc>
                <a:tc>
                  <a:txBody>
                    <a:bodyPr/>
                    <a:lstStyle/>
                    <a:p>
                      <a:pPr algn="ctr" fontAlgn="b"/>
                      <a:endParaRPr lang="en-US" sz="600" b="0" i="0" u="none" strike="noStrike">
                        <a:latin typeface="Arial"/>
                      </a:endParaRPr>
                    </a:p>
                  </a:txBody>
                  <a:tcPr marL="0" marR="0" marT="0" marB="0" anchor="b">
                    <a:lnL>
                      <a:noFill/>
                    </a:lnL>
                    <a:lnR>
                      <a:noFill/>
                    </a:lnR>
                    <a:lnT>
                      <a:noFill/>
                    </a:lnT>
                    <a:lnB>
                      <a:noFill/>
                    </a:lnB>
                    <a:lnTlToBr>
                      <a:noFill/>
                    </a:lnTlToBr>
                    <a:lnBlToTr>
                      <a:noFill/>
                    </a:lnBlToTr>
                    <a:noFill/>
                  </a:tcPr>
                </a:tc>
                <a:tc>
                  <a:txBody>
                    <a:bodyPr/>
                    <a:lstStyle/>
                    <a:p>
                      <a:pPr algn="ctr" fontAlgn="b"/>
                      <a:endParaRPr lang="en-US" sz="600" b="0" i="0" u="none" strike="noStrike" dirty="0">
                        <a:latin typeface="Arial"/>
                      </a:endParaRPr>
                    </a:p>
                  </a:txBody>
                  <a:tcPr marL="0" marR="0" marT="0"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a:solidFill>
                            <a:srgbClr val="000000"/>
                          </a:solidFill>
                          <a:effectLst/>
                          <a:latin typeface="Arial" pitchFamily="34" charset="0"/>
                          <a:cs typeface="Arial" pitchFamily="34" charset="0"/>
                        </a:rPr>
                        <a:t>Beth Israel Deaconess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106%</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62%</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solidFill>
                            <a:srgbClr val="000000"/>
                          </a:solidFill>
                          <a:effectLst/>
                          <a:latin typeface="Arial" pitchFamily="34" charset="0"/>
                          <a:cs typeface="Arial" pitchFamily="34" charset="0"/>
                        </a:rPr>
                        <a:t>Brigham and Women's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78%</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30%</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a:solidFill>
                            <a:srgbClr val="000000"/>
                          </a:solidFill>
                          <a:effectLst/>
                          <a:latin typeface="Arial" pitchFamily="34" charset="0"/>
                          <a:cs typeface="Arial" pitchFamily="34" charset="0"/>
                        </a:rPr>
                        <a:t>Children's Hospital Boston</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190%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115%</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solidFill>
                            <a:srgbClr val="000000"/>
                          </a:solidFill>
                          <a:effectLst/>
                          <a:latin typeface="Arial" pitchFamily="34" charset="0"/>
                          <a:cs typeface="Arial" pitchFamily="34" charset="0"/>
                        </a:rPr>
                        <a:t>Dana-Farber Cancer Institute</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112%</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a:solidFill>
                            <a:srgbClr val="000000"/>
                          </a:solidFill>
                          <a:effectLst/>
                          <a:latin typeface="Arial" pitchFamily="34" charset="0"/>
                          <a:cs typeface="Arial" pitchFamily="34" charset="0"/>
                        </a:rPr>
                        <a:t>Lahey Clinic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106%</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0%</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solidFill>
                            <a:srgbClr val="000000"/>
                          </a:solidFill>
                          <a:effectLst/>
                          <a:latin typeface="Arial" pitchFamily="34" charset="0"/>
                          <a:cs typeface="Arial" pitchFamily="34" charset="0"/>
                        </a:rPr>
                        <a:t>Massachusetts Eye and Ear Infirmary</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86%</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a:solidFill>
                            <a:srgbClr val="000000"/>
                          </a:solidFill>
                          <a:effectLst/>
                          <a:latin typeface="Arial" pitchFamily="34" charset="0"/>
                          <a:cs typeface="Arial" pitchFamily="34" charset="0"/>
                        </a:rPr>
                        <a:t>Massachusetts General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78%</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45%</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a:solidFill>
                            <a:srgbClr val="000000"/>
                          </a:solidFill>
                          <a:effectLst/>
                          <a:latin typeface="Arial" pitchFamily="34" charset="0"/>
                          <a:cs typeface="Arial" pitchFamily="34" charset="0"/>
                        </a:rPr>
                        <a:t>Mount Auburn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76%</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a:t>
                      </a:r>
                    </a:p>
                  </a:txBody>
                  <a:tcPr marL="9525" marR="9525" marT="9525" marB="0" anchor="b">
                    <a:lnL>
                      <a:noFill/>
                    </a:lnL>
                    <a:lnR cap="flat">
                      <a:noFill/>
                    </a:lnR>
                    <a:lnT>
                      <a:noFill/>
                    </a:lnT>
                    <a:lnB>
                      <a:noFill/>
                    </a:lnB>
                    <a:lnTlToBr>
                      <a:noFill/>
                    </a:lnTlToBr>
                    <a:lnBlToTr>
                      <a:noFill/>
                    </a:lnBlToTr>
                    <a:noFill/>
                  </a:tcPr>
                </a:tc>
              </a:tr>
              <a:tr h="143469">
                <a:tc>
                  <a:txBody>
                    <a:bodyPr/>
                    <a:lstStyle/>
                    <a:p>
                      <a:pPr algn="l" fontAlgn="b"/>
                      <a:r>
                        <a:rPr lang="en-US" sz="600" b="0" i="0" u="none" strike="noStrike">
                          <a:solidFill>
                            <a:srgbClr val="000000"/>
                          </a:solidFill>
                          <a:effectLst/>
                          <a:latin typeface="Arial" pitchFamily="34" charset="0"/>
                          <a:cs typeface="Arial" pitchFamily="34" charset="0"/>
                        </a:rPr>
                        <a:t>Tufts-New England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116%</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29%</a:t>
                      </a:r>
                    </a:p>
                  </a:txBody>
                  <a:tcPr marL="9525" marR="9525" marT="9525" marB="0" anchor="b">
                    <a:lnL>
                      <a:noFill/>
                    </a:lnL>
                    <a:lnR cap="flat">
                      <a:noFill/>
                    </a:lnR>
                    <a:lnT>
                      <a:noFill/>
                    </a:lnT>
                    <a:lnB>
                      <a:noFill/>
                    </a:lnB>
                    <a:lnTlToBr>
                      <a:noFill/>
                    </a:lnTlToBr>
                    <a:lnBlToTr>
                      <a:noFill/>
                    </a:lnBlToTr>
                    <a:noFill/>
                  </a:tcPr>
                </a:tc>
              </a:tr>
              <a:tr h="141583">
                <a:tc>
                  <a:txBody>
                    <a:bodyPr/>
                    <a:lstStyle/>
                    <a:p>
                      <a:pPr algn="l" fontAlgn="b"/>
                      <a:r>
                        <a:rPr lang="en-US" sz="600" b="0" i="0" u="none" strike="noStrike" dirty="0">
                          <a:solidFill>
                            <a:srgbClr val="000000"/>
                          </a:solidFill>
                          <a:effectLst/>
                          <a:latin typeface="Arial" pitchFamily="34" charset="0"/>
                          <a:cs typeface="Arial" pitchFamily="34" charset="0"/>
                        </a:rPr>
                        <a:t>UMass Memorial Medical Center</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89%</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55%</a:t>
                      </a:r>
                    </a:p>
                  </a:txBody>
                  <a:tcPr marL="9525" marR="9525" marT="9525" marB="0" anchor="b">
                    <a:lnL>
                      <a:noFill/>
                    </a:lnL>
                    <a:lnR cap="flat">
                      <a:noFill/>
                    </a:lnR>
                    <a:lnT>
                      <a:noFill/>
                    </a:lnT>
                    <a:lnB cap="flat">
                      <a:noFill/>
                    </a:lnB>
                    <a:lnTlToBr>
                      <a:noFill/>
                    </a:lnTlToBr>
                    <a:lnBlToTr>
                      <a:noFill/>
                    </a:lnBlToTr>
                    <a:noFill/>
                  </a:tcPr>
                </a:tc>
              </a:tr>
            </a:tbl>
          </a:graphicData>
        </a:graphic>
      </p:graphicFrame>
      <p:grpSp>
        <p:nvGrpSpPr>
          <p:cNvPr id="31960" name="Group 11"/>
          <p:cNvGrpSpPr>
            <a:grpSpLocks/>
          </p:cNvGrpSpPr>
          <p:nvPr/>
        </p:nvGrpSpPr>
        <p:grpSpPr bwMode="auto">
          <a:xfrm>
            <a:off x="8553450" y="166688"/>
            <a:ext cx="1230313" cy="417512"/>
            <a:chOff x="4307" y="123"/>
            <a:chExt cx="1856" cy="263"/>
          </a:xfrm>
        </p:grpSpPr>
        <p:sp>
          <p:nvSpPr>
            <p:cNvPr id="31962"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31963" name="Text Box 13"/>
            <p:cNvSpPr txBox="1">
              <a:spLocks noChangeArrowheads="1"/>
            </p:cNvSpPr>
            <p:nvPr/>
          </p:nvSpPr>
          <p:spPr bwMode="auto">
            <a:xfrm>
              <a:off x="4350"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Financing</a:t>
              </a:r>
            </a:p>
          </p:txBody>
        </p:sp>
      </p:grpSp>
      <p:sp>
        <p:nvSpPr>
          <p:cNvPr id="31961" name="Text Box 14"/>
          <p:cNvSpPr txBox="1">
            <a:spLocks noChangeArrowheads="1"/>
          </p:cNvSpPr>
          <p:nvPr/>
        </p:nvSpPr>
        <p:spPr bwMode="auto">
          <a:xfrm>
            <a:off x="669925" y="6627039"/>
            <a:ext cx="8929688" cy="276999"/>
          </a:xfrm>
          <a:prstGeom prst="rect">
            <a:avLst/>
          </a:prstGeom>
          <a:noFill/>
          <a:ln w="9525">
            <a:noFill/>
            <a:miter lim="800000"/>
            <a:headEnd/>
            <a:tailEnd/>
          </a:ln>
        </p:spPr>
        <p:txBody>
          <a:bodyPr lIns="0" tIns="0" rIns="0" bIns="0" anchor="b">
            <a:spAutoFit/>
          </a:bodyPr>
          <a:lstStyle/>
          <a:p>
            <a:pPr defTabSz="1019175"/>
            <a:r>
              <a:rPr lang="en-US" sz="600" dirty="0">
                <a:solidFill>
                  <a:srgbClr val="080808"/>
                </a:solidFill>
              </a:rPr>
              <a:t>Notes:</a:t>
            </a:r>
            <a:r>
              <a:rPr lang="en-US" sz="600" b="0" dirty="0">
                <a:solidFill>
                  <a:srgbClr val="080808"/>
                </a:solidFill>
              </a:rPr>
              <a:t> Health Safety Net fiscal year </a:t>
            </a:r>
            <a:r>
              <a:rPr lang="en-US" sz="600" b="0" dirty="0" smtClean="0">
                <a:solidFill>
                  <a:srgbClr val="080808"/>
                </a:solidFill>
              </a:rPr>
              <a:t>2012 </a:t>
            </a:r>
            <a:r>
              <a:rPr lang="en-US" sz="600" b="0" dirty="0">
                <a:solidFill>
                  <a:srgbClr val="080808"/>
                </a:solidFill>
              </a:rPr>
              <a:t>(</a:t>
            </a:r>
            <a:r>
              <a:rPr lang="en-US" sz="600" b="0" dirty="0" smtClean="0">
                <a:solidFill>
                  <a:srgbClr val="080808"/>
                </a:solidFill>
              </a:rPr>
              <a:t>HSN12) </a:t>
            </a:r>
            <a:r>
              <a:rPr lang="en-US" sz="600" b="0" dirty="0">
                <a:solidFill>
                  <a:srgbClr val="080808"/>
                </a:solidFill>
              </a:rPr>
              <a:t>measures payments made in the months of October </a:t>
            </a:r>
            <a:r>
              <a:rPr lang="en-US" sz="600" b="0" dirty="0" smtClean="0">
                <a:solidFill>
                  <a:srgbClr val="080808"/>
                </a:solidFill>
              </a:rPr>
              <a:t>2011 </a:t>
            </a:r>
            <a:r>
              <a:rPr lang="en-US" sz="600" b="0" dirty="0">
                <a:solidFill>
                  <a:srgbClr val="080808"/>
                </a:solidFill>
              </a:rPr>
              <a:t>through September </a:t>
            </a:r>
            <a:r>
              <a:rPr lang="en-US" sz="600" b="0" dirty="0" smtClean="0">
                <a:solidFill>
                  <a:srgbClr val="080808"/>
                </a:solidFill>
              </a:rPr>
              <a:t>2012. </a:t>
            </a:r>
            <a:r>
              <a:rPr lang="en-US" sz="600" b="0" dirty="0" smtClean="0">
                <a:solidFill>
                  <a:schemeClr val="tx1"/>
                </a:solidFill>
              </a:rPr>
              <a:t>Due to the transition of HSN claims processing to MMIS, providers were unable to submit claims during the last quarter of HSN12. Therefore, payment and cost data reflect claims paid from October 2011 through June 2012. </a:t>
            </a:r>
            <a:r>
              <a:rPr lang="en-US" sz="600" b="0" dirty="0" smtClean="0">
                <a:solidFill>
                  <a:srgbClr val="000000"/>
                </a:solidFill>
              </a:rPr>
              <a:t>Hospital </a:t>
            </a:r>
            <a:r>
              <a:rPr lang="en-US" sz="600" b="0" dirty="0">
                <a:solidFill>
                  <a:srgbClr val="000000"/>
                </a:solidFill>
              </a:rPr>
              <a:t>payments exclude pharmacy payments.</a:t>
            </a:r>
            <a:r>
              <a:rPr lang="en-US" sz="600" dirty="0"/>
              <a:t> </a:t>
            </a:r>
            <a:r>
              <a:rPr lang="en-US" sz="600" b="0" dirty="0">
                <a:solidFill>
                  <a:srgbClr val="080808"/>
                </a:solidFill>
              </a:rPr>
              <a:t>Costs are determined using a total cost-to-charge ratio derived from the fiscal year </a:t>
            </a:r>
            <a:r>
              <a:rPr lang="en-US" sz="600" b="0" dirty="0" smtClean="0">
                <a:solidFill>
                  <a:srgbClr val="080808"/>
                </a:solidFill>
              </a:rPr>
              <a:t>2011HCF-403 </a:t>
            </a:r>
            <a:r>
              <a:rPr lang="en-US" sz="600" b="0" dirty="0">
                <a:solidFill>
                  <a:srgbClr val="080808"/>
                </a:solidFill>
              </a:rPr>
              <a:t>data</a:t>
            </a:r>
            <a:r>
              <a:rPr lang="en-US" sz="600" b="0" dirty="0" smtClean="0">
                <a:solidFill>
                  <a:srgbClr val="080808"/>
                </a:solidFill>
              </a:rPr>
              <a:t>. </a:t>
            </a:r>
            <a:r>
              <a:rPr lang="en-US" sz="600" dirty="0" smtClean="0">
                <a:solidFill>
                  <a:srgbClr val="080808"/>
                </a:solidFill>
              </a:rPr>
              <a:t>Source:</a:t>
            </a:r>
            <a:r>
              <a:rPr lang="en-US" sz="600" b="0" dirty="0" smtClean="0">
                <a:solidFill>
                  <a:srgbClr val="080808"/>
                </a:solidFill>
              </a:rPr>
              <a:t>  Health Safety Net Data Warehouse as of 11//2/12.</a:t>
            </a:r>
            <a:endParaRPr lang="en-US" sz="600" b="0" dirty="0">
              <a:solidFill>
                <a:srgbClr val="080808"/>
              </a:solidFill>
            </a:endParaRPr>
          </a:p>
        </p:txBody>
      </p:sp>
    </p:spTree>
    <p:extLst>
      <p:ext uri="{BB962C8B-B14F-4D97-AF65-F5344CB8AC3E}">
        <p14:creationId xmlns:p14="http://schemas.microsoft.com/office/powerpoint/2010/main" val="89529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0"/>
          </p:nvPr>
        </p:nvSpPr>
        <p:spPr>
          <a:noFill/>
        </p:spPr>
        <p:txBody>
          <a:bodyPr/>
          <a:lstStyle/>
          <a:p>
            <a:fld id="{0E19B625-E148-4F1A-9109-D1EBFF6C9E25}" type="slidenum">
              <a:rPr lang="en-US" smtClean="0"/>
              <a:pPr/>
              <a:t>2</a:t>
            </a:fld>
            <a:endParaRPr lang="en-US" smtClean="0"/>
          </a:p>
        </p:txBody>
      </p:sp>
      <p:sp>
        <p:nvSpPr>
          <p:cNvPr id="6147" name="Rectangle 2"/>
          <p:cNvSpPr>
            <a:spLocks noGrp="1" noChangeArrowheads="1"/>
          </p:cNvSpPr>
          <p:nvPr>
            <p:ph type="title"/>
          </p:nvPr>
        </p:nvSpPr>
        <p:spPr/>
        <p:txBody>
          <a:bodyPr/>
          <a:lstStyle/>
          <a:p>
            <a:r>
              <a:rPr lang="en-US" smtClean="0"/>
              <a:t>About the Health Safety Net</a:t>
            </a:r>
          </a:p>
        </p:txBody>
      </p:sp>
      <p:sp>
        <p:nvSpPr>
          <p:cNvPr id="39940" name="Text Box 8"/>
          <p:cNvSpPr txBox="1">
            <a:spLocks noChangeArrowheads="1"/>
          </p:cNvSpPr>
          <p:nvPr/>
        </p:nvSpPr>
        <p:spPr bwMode="auto">
          <a:xfrm>
            <a:off x="681038" y="1053686"/>
            <a:ext cx="9075737" cy="5655394"/>
          </a:xfrm>
          <a:prstGeom prst="rect">
            <a:avLst/>
          </a:prstGeom>
          <a:noFill/>
          <a:ln w="9525" algn="ctr">
            <a:noFill/>
            <a:miter lim="800000"/>
            <a:headEnd/>
            <a:tailEnd/>
          </a:ln>
        </p:spPr>
        <p:txBody>
          <a:bodyPr lIns="0" tIns="0" rIns="0" bIns="0">
            <a:spAutoFit/>
          </a:bodyPr>
          <a:lstStyle/>
          <a:p>
            <a:pPr defTabSz="1019175" eaLnBrk="0" hangingPunct="0">
              <a:spcBef>
                <a:spcPct val="20000"/>
              </a:spcBef>
              <a:spcAft>
                <a:spcPct val="30000"/>
              </a:spcAft>
              <a:defRPr/>
            </a:pPr>
            <a:r>
              <a:rPr lang="en-US" sz="1050" dirty="0">
                <a:solidFill>
                  <a:schemeClr val="tx1"/>
                </a:solidFill>
              </a:rPr>
              <a:t>HSN Overview</a:t>
            </a:r>
          </a:p>
          <a:p>
            <a:pPr marL="230188" lvl="1" indent="-115888" defTabSz="1019175" eaLnBrk="0" hangingPunct="0">
              <a:spcBef>
                <a:spcPct val="20000"/>
              </a:spcBef>
              <a:spcAft>
                <a:spcPct val="30000"/>
              </a:spcAft>
              <a:buFontTx/>
              <a:buChar char="•"/>
              <a:defRPr/>
            </a:pPr>
            <a:r>
              <a:rPr lang="en-US" sz="1050" b="0" dirty="0" smtClean="0">
                <a:solidFill>
                  <a:schemeClr val="tx1"/>
                </a:solidFill>
              </a:rPr>
              <a:t>The Health </a:t>
            </a:r>
            <a:r>
              <a:rPr lang="en-US" sz="1050" b="0" dirty="0">
                <a:solidFill>
                  <a:schemeClr val="tx1"/>
                </a:solidFill>
              </a:rPr>
              <a:t>Safety Net (HSN), created by Chapter 58 of the Acts of </a:t>
            </a:r>
            <a:r>
              <a:rPr lang="en-US" sz="1050" b="0" dirty="0" smtClean="0">
                <a:solidFill>
                  <a:schemeClr val="tx1"/>
                </a:solidFill>
              </a:rPr>
              <a:t>2006, makes </a:t>
            </a:r>
            <a:r>
              <a:rPr lang="en-US" sz="1050" b="0" dirty="0">
                <a:solidFill>
                  <a:schemeClr val="tx1"/>
                </a:solidFill>
              </a:rPr>
              <a:t>payments to hospitals and community health centers for health care services provided to low-income Massachusetts residents who are uninsured or underinsured. </a:t>
            </a:r>
          </a:p>
          <a:p>
            <a:pPr marL="230188" lvl="1" indent="-115888" defTabSz="1019175" eaLnBrk="0" hangingPunct="0">
              <a:spcBef>
                <a:spcPct val="20000"/>
              </a:spcBef>
              <a:spcAft>
                <a:spcPct val="30000"/>
              </a:spcAft>
              <a:buFontTx/>
              <a:buChar char="•"/>
              <a:defRPr/>
            </a:pPr>
            <a:r>
              <a:rPr lang="en-US" sz="1050" b="0" dirty="0">
                <a:solidFill>
                  <a:schemeClr val="tx1"/>
                </a:solidFill>
              </a:rPr>
              <a:t>This report reflects HSN utilization and payments for twelve months (October 1, </a:t>
            </a:r>
            <a:r>
              <a:rPr lang="en-US" sz="1050" b="0" dirty="0" smtClean="0">
                <a:solidFill>
                  <a:schemeClr val="tx1"/>
                </a:solidFill>
              </a:rPr>
              <a:t>2011 </a:t>
            </a:r>
            <a:r>
              <a:rPr lang="en-US" sz="1050" b="0" dirty="0">
                <a:solidFill>
                  <a:schemeClr val="tx1"/>
                </a:solidFill>
              </a:rPr>
              <a:t>through September 30, </a:t>
            </a:r>
            <a:r>
              <a:rPr lang="en-US" sz="1050" b="0" dirty="0" smtClean="0">
                <a:solidFill>
                  <a:schemeClr val="tx1"/>
                </a:solidFill>
              </a:rPr>
              <a:t>2012) </a:t>
            </a:r>
            <a:r>
              <a:rPr lang="en-US" sz="1050" b="0" dirty="0">
                <a:solidFill>
                  <a:schemeClr val="tx1"/>
                </a:solidFill>
              </a:rPr>
              <a:t>of Health Safety Net fiscal year </a:t>
            </a:r>
            <a:r>
              <a:rPr lang="en-US" sz="1050" b="0" dirty="0" smtClean="0">
                <a:solidFill>
                  <a:schemeClr val="tx1"/>
                </a:solidFill>
              </a:rPr>
              <a:t>2012 </a:t>
            </a:r>
            <a:r>
              <a:rPr lang="en-US" sz="1050" b="0" dirty="0">
                <a:solidFill>
                  <a:schemeClr val="tx1"/>
                </a:solidFill>
              </a:rPr>
              <a:t>(</a:t>
            </a:r>
            <a:r>
              <a:rPr lang="en-US" sz="1050" b="0" dirty="0" smtClean="0">
                <a:solidFill>
                  <a:schemeClr val="tx1"/>
                </a:solidFill>
              </a:rPr>
              <a:t>HSN12). </a:t>
            </a:r>
            <a:r>
              <a:rPr lang="en-US" sz="1050" b="0" dirty="0">
                <a:solidFill>
                  <a:schemeClr val="tx1"/>
                </a:solidFill>
              </a:rPr>
              <a:t>In </a:t>
            </a:r>
            <a:r>
              <a:rPr lang="en-US" sz="1050" b="0" dirty="0" smtClean="0">
                <a:solidFill>
                  <a:schemeClr val="tx1"/>
                </a:solidFill>
              </a:rPr>
              <a:t>HSN12, </a:t>
            </a:r>
            <a:r>
              <a:rPr lang="en-US" sz="1050" b="0" dirty="0">
                <a:solidFill>
                  <a:schemeClr val="tx1"/>
                </a:solidFill>
              </a:rPr>
              <a:t>payments and volume were reported by the month in which the claim was paid by the HSN. </a:t>
            </a:r>
            <a:endParaRPr lang="en-US" sz="1050" b="0" dirty="0" smtClean="0">
              <a:solidFill>
                <a:schemeClr val="tx1"/>
              </a:solidFill>
            </a:endParaRPr>
          </a:p>
          <a:p>
            <a:pPr marL="230188" lvl="1" indent="-115888" defTabSz="1019175" eaLnBrk="0" hangingPunct="0">
              <a:spcBef>
                <a:spcPct val="20000"/>
              </a:spcBef>
              <a:spcAft>
                <a:spcPct val="30000"/>
              </a:spcAft>
              <a:buFontTx/>
              <a:buChar char="•"/>
              <a:defRPr/>
            </a:pPr>
            <a:r>
              <a:rPr lang="en-US" sz="1050" b="0" dirty="0" smtClean="0">
                <a:solidFill>
                  <a:schemeClr val="tx1"/>
                </a:solidFill>
              </a:rPr>
              <a:t>During HSN12, the Division of Health Care Finance and Policy (Division) administered the HSN. Chapter 224 of the Acts of 2012 transitioned management of the HSN to the Office of Medicaid within the Executive </a:t>
            </a:r>
            <a:r>
              <a:rPr lang="en-US" sz="1050" b="0" dirty="0">
                <a:solidFill>
                  <a:schemeClr val="tx1"/>
                </a:solidFill>
              </a:rPr>
              <a:t>Office of Health and Human Services (EOHHS) </a:t>
            </a:r>
            <a:r>
              <a:rPr lang="en-US" sz="1050" b="0" dirty="0" smtClean="0">
                <a:solidFill>
                  <a:schemeClr val="tx1"/>
                </a:solidFill>
              </a:rPr>
              <a:t>as of November 5, 2012.</a:t>
            </a:r>
            <a:endParaRPr lang="en-US" sz="1050" b="0" dirty="0">
              <a:solidFill>
                <a:schemeClr val="tx1"/>
              </a:solidFill>
            </a:endParaRPr>
          </a:p>
          <a:p>
            <a:pPr defTabSz="1019175" eaLnBrk="0" hangingPunct="0">
              <a:spcBef>
                <a:spcPct val="20000"/>
              </a:spcBef>
              <a:spcAft>
                <a:spcPct val="30000"/>
              </a:spcAft>
              <a:defRPr/>
            </a:pPr>
            <a:r>
              <a:rPr lang="en-US" sz="1050" dirty="0">
                <a:solidFill>
                  <a:schemeClr val="tx1"/>
                </a:solidFill>
              </a:rPr>
              <a:t>HSN Payments</a:t>
            </a:r>
          </a:p>
          <a:p>
            <a:pPr marL="230188" lvl="1" indent="-115888" defTabSz="1019175" eaLnBrk="0" hangingPunct="0">
              <a:spcBef>
                <a:spcPct val="20000"/>
              </a:spcBef>
              <a:spcAft>
                <a:spcPct val="30000"/>
              </a:spcAft>
              <a:buFontTx/>
              <a:buChar char="•"/>
              <a:defRPr/>
            </a:pPr>
            <a:r>
              <a:rPr lang="en-US" sz="1050" b="0" dirty="0">
                <a:solidFill>
                  <a:schemeClr val="tx1"/>
                </a:solidFill>
              </a:rPr>
              <a:t>As mandated by Chapter 58, the HSN pays hospitals based on claims, which are adjudicated to verify that the patient is eligible and the services are covered. HSN payment rates are based on Medicare payment principles. Inpatient medical services are paid using diagnosis-related group (DRG) specific rates, which incorporate adjustments for variations in patient acuity, teaching status, and percent of low-income patients. Inpatient psychiatric and rehabilitation cases are paid using per diem rates. Outpatient services are paid using a per-visit rate developed by estimating the amount Medicare would have paid for comparable services. Additional outpatient adjustments are made for disproportionate share and community hospitals. HSN payments cannot exceed available funding for a given year. If a projected shortfall in payments is anticipated, hospital payments are subject to reduction using the greater proportional need method of shortfall distribution.</a:t>
            </a:r>
          </a:p>
          <a:p>
            <a:pPr marL="230188" lvl="1" indent="-115888" defTabSz="1019175" eaLnBrk="0" hangingPunct="0">
              <a:spcBef>
                <a:spcPct val="20000"/>
              </a:spcBef>
              <a:spcAft>
                <a:spcPct val="30000"/>
              </a:spcAft>
              <a:buFontTx/>
              <a:buChar char="•"/>
              <a:defRPr/>
            </a:pPr>
            <a:r>
              <a:rPr lang="en-US" sz="1050" b="0" dirty="0">
                <a:solidFill>
                  <a:schemeClr val="tx1"/>
                </a:solidFill>
              </a:rPr>
              <a:t>Community health centers (CHCs) are paid by the HSN using the federally qualified health center (FQHC) medical visit rate. Ancillary services provided by CHCs are paid at MassHealth payment rates and include all applicable rate enhancements. </a:t>
            </a:r>
          </a:p>
          <a:p>
            <a:pPr marL="230188" lvl="1" indent="-115888" defTabSz="1019175" eaLnBrk="0" hangingPunct="0">
              <a:spcBef>
                <a:spcPct val="20000"/>
              </a:spcBef>
              <a:spcAft>
                <a:spcPct val="30000"/>
              </a:spcAft>
              <a:buFontTx/>
              <a:buChar char="•"/>
              <a:defRPr/>
            </a:pPr>
            <a:r>
              <a:rPr lang="en-US" sz="1050" b="0" dirty="0">
                <a:solidFill>
                  <a:schemeClr val="tx1"/>
                </a:solidFill>
              </a:rPr>
              <a:t>Outpatient prescription drugs for eligible providers are priced using the pharmacy online payment system (POPS) employed by the MassHealth program. </a:t>
            </a:r>
            <a:endParaRPr lang="en-US" sz="1050" b="0" dirty="0" smtClean="0">
              <a:solidFill>
                <a:schemeClr val="tx1"/>
              </a:solidFill>
            </a:endParaRPr>
          </a:p>
          <a:p>
            <a:pPr marL="0" lvl="1" indent="0" defTabSz="1019175" eaLnBrk="0" hangingPunct="0">
              <a:spcBef>
                <a:spcPct val="20000"/>
              </a:spcBef>
              <a:spcAft>
                <a:spcPct val="30000"/>
              </a:spcAft>
              <a:defRPr/>
            </a:pPr>
            <a:r>
              <a:rPr lang="en-US" sz="1050" dirty="0">
                <a:solidFill>
                  <a:schemeClr val="tx1"/>
                </a:solidFill>
              </a:rPr>
              <a:t>HSN Claims</a:t>
            </a:r>
          </a:p>
          <a:p>
            <a:pPr marL="230188" lvl="1" indent="-115888" defTabSz="1019175" eaLnBrk="0" hangingPunct="0">
              <a:spcBef>
                <a:spcPct val="20000"/>
              </a:spcBef>
              <a:spcAft>
                <a:spcPct val="30000"/>
              </a:spcAft>
              <a:buFontTx/>
              <a:buChar char="•"/>
              <a:defRPr/>
            </a:pPr>
            <a:r>
              <a:rPr lang="en-US" sz="1050" b="0" dirty="0" smtClean="0">
                <a:solidFill>
                  <a:schemeClr val="tx1"/>
                </a:solidFill>
              </a:rPr>
              <a:t>As required by the Chapter 68 of the Acts of 2011, Health Safety Net medical claims processing transitioned from the Division’s claims adjudication system to MassHealth’s Medicaid Management Information System (MMIS) in July of 2012.</a:t>
            </a:r>
          </a:p>
          <a:p>
            <a:pPr marL="230188" lvl="1" indent="-115888" defTabSz="1019175" eaLnBrk="0" hangingPunct="0">
              <a:spcBef>
                <a:spcPct val="20000"/>
              </a:spcBef>
              <a:spcAft>
                <a:spcPct val="30000"/>
              </a:spcAft>
              <a:buFontTx/>
              <a:buChar char="•"/>
              <a:defRPr/>
            </a:pPr>
            <a:r>
              <a:rPr lang="en-US" sz="1050" b="0" dirty="0" smtClean="0">
                <a:solidFill>
                  <a:schemeClr val="tx1"/>
                </a:solidFill>
              </a:rPr>
              <a:t>In order to prepare for the transition, the Division stopped accepting medical claims as of May 1, 2012. Claims submitted through the end of April were paid in June 2012. For the remaining three months of the HSN12, providers received interim payments based on their claims history.</a:t>
            </a:r>
          </a:p>
          <a:p>
            <a:pPr marL="230188" lvl="1" indent="-115888" defTabSz="1019175" eaLnBrk="0" hangingPunct="0">
              <a:spcBef>
                <a:spcPct val="20000"/>
              </a:spcBef>
              <a:spcAft>
                <a:spcPct val="30000"/>
              </a:spcAft>
              <a:buFontTx/>
              <a:buChar char="•"/>
              <a:defRPr/>
            </a:pPr>
            <a:r>
              <a:rPr lang="en-US" sz="1050" b="0" dirty="0" smtClean="0">
                <a:solidFill>
                  <a:schemeClr val="tx1"/>
                </a:solidFill>
              </a:rPr>
              <a:t>Because no claims were collected after April, claims data from the fourth quarter of HSN12 (July-September 2012) are unavailable. In many analyses shown in this report, claim volume and demand are estimated for the full year based on claims experience from the first three quarters. In some cases this methodology is not appropriate, and only nine months of claims data are reported.</a:t>
            </a:r>
          </a:p>
          <a:p>
            <a:pPr marL="230188" lvl="1" indent="-115888" defTabSz="1019175" eaLnBrk="0" hangingPunct="0">
              <a:spcBef>
                <a:spcPct val="20000"/>
              </a:spcBef>
              <a:spcAft>
                <a:spcPct val="30000"/>
              </a:spcAft>
              <a:buFontTx/>
              <a:buChar char="•"/>
              <a:defRPr/>
            </a:pPr>
            <a:r>
              <a:rPr lang="en-US" sz="1050" b="0" dirty="0" smtClean="0">
                <a:solidFill>
                  <a:schemeClr val="tx1"/>
                </a:solidFill>
              </a:rPr>
              <a:t>As of the publication of this report, providers have begun submitting claims from the interim period to MMIS. Interim payments will be recovered as these claims are adjudicated and paid by the HSN.</a:t>
            </a:r>
            <a:endParaRPr lang="en-US" sz="1050" b="0" dirty="0">
              <a:solidFill>
                <a:schemeClr val="tx1"/>
              </a:solidFill>
            </a:endParaRPr>
          </a:p>
        </p:txBody>
      </p:sp>
      <p:sp>
        <p:nvSpPr>
          <p:cNvPr id="6149" name="Text Box 14"/>
          <p:cNvSpPr txBox="1">
            <a:spLocks noChangeArrowheads="1"/>
          </p:cNvSpPr>
          <p:nvPr/>
        </p:nvSpPr>
        <p:spPr bwMode="auto">
          <a:xfrm>
            <a:off x="682625" y="6731000"/>
            <a:ext cx="8916988" cy="184150"/>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Notes:</a:t>
            </a:r>
            <a:r>
              <a:rPr lang="en-US" sz="600" b="0" dirty="0">
                <a:solidFill>
                  <a:schemeClr val="tx1"/>
                </a:solidFill>
              </a:rPr>
              <a:t> Diagnosis-related groups (DRGs) are a classification system that groups patients according to diagnosis, type of treatment, age, and other relevant criteria. Providers are paid a set fee for treating patients in a single DRG category.</a:t>
            </a:r>
          </a:p>
          <a:p>
            <a:pPr defTabSz="1019175"/>
            <a:r>
              <a:rPr lang="en-US" sz="600" dirty="0">
                <a:solidFill>
                  <a:schemeClr val="tx1"/>
                </a:solidFill>
              </a:rPr>
              <a:t>Source:</a:t>
            </a:r>
            <a:r>
              <a:rPr lang="en-US" sz="600" b="0" dirty="0">
                <a:solidFill>
                  <a:schemeClr val="tx1"/>
                </a:solidFill>
              </a:rPr>
              <a:t> Centers for Medicare and Medicaid Services Online Glossary Tool as of </a:t>
            </a:r>
            <a:r>
              <a:rPr lang="en-US" sz="600" b="0" dirty="0" smtClean="0">
                <a:solidFill>
                  <a:schemeClr val="tx1"/>
                </a:solidFill>
              </a:rPr>
              <a:t>12/04/12.</a:t>
            </a:r>
            <a:endParaRPr lang="en-US" sz="600" b="0" dirty="0">
              <a:solidFill>
                <a:schemeClr val="tx1"/>
              </a:solidFill>
            </a:endParaRPr>
          </a:p>
        </p:txBody>
      </p:sp>
      <p:grpSp>
        <p:nvGrpSpPr>
          <p:cNvPr id="6150" name="Group 11"/>
          <p:cNvGrpSpPr>
            <a:grpSpLocks/>
          </p:cNvGrpSpPr>
          <p:nvPr/>
        </p:nvGrpSpPr>
        <p:grpSpPr bwMode="auto">
          <a:xfrm>
            <a:off x="8289925" y="166688"/>
            <a:ext cx="1493838" cy="417512"/>
            <a:chOff x="4307" y="123"/>
            <a:chExt cx="1856" cy="263"/>
          </a:xfrm>
        </p:grpSpPr>
        <p:sp>
          <p:nvSpPr>
            <p:cNvPr id="6151"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6152"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Introduction</a:t>
              </a:r>
            </a:p>
          </p:txBody>
        </p:sp>
      </p:grpSp>
    </p:spTree>
    <p:extLst>
      <p:ext uri="{BB962C8B-B14F-4D97-AF65-F5344CB8AC3E}">
        <p14:creationId xmlns:p14="http://schemas.microsoft.com/office/powerpoint/2010/main" val="4084266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0"/>
          </p:nvPr>
        </p:nvSpPr>
        <p:spPr>
          <a:noFill/>
        </p:spPr>
        <p:txBody>
          <a:bodyPr/>
          <a:lstStyle/>
          <a:p>
            <a:r>
              <a:rPr lang="en-US" dirty="0" smtClean="0"/>
              <a:t>29</a:t>
            </a:r>
          </a:p>
        </p:txBody>
      </p:sp>
      <p:sp>
        <p:nvSpPr>
          <p:cNvPr id="32771" name="Rectangle 2"/>
          <p:cNvSpPr>
            <a:spLocks noGrp="1" noChangeArrowheads="1"/>
          </p:cNvSpPr>
          <p:nvPr>
            <p:ph type="title"/>
          </p:nvPr>
        </p:nvSpPr>
        <p:spPr/>
        <p:txBody>
          <a:bodyPr/>
          <a:lstStyle/>
          <a:p>
            <a:r>
              <a:rPr lang="en-US" smtClean="0"/>
              <a:t>Sources and Uses</a:t>
            </a:r>
          </a:p>
        </p:txBody>
      </p:sp>
      <p:sp>
        <p:nvSpPr>
          <p:cNvPr id="32772" name="Text Box 3"/>
          <p:cNvSpPr txBox="1">
            <a:spLocks noChangeArrowheads="1"/>
          </p:cNvSpPr>
          <p:nvPr/>
        </p:nvSpPr>
        <p:spPr bwMode="auto">
          <a:xfrm>
            <a:off x="681038" y="1328738"/>
            <a:ext cx="9075737" cy="4654550"/>
          </a:xfrm>
          <a:prstGeom prst="rect">
            <a:avLst/>
          </a:prstGeom>
          <a:noFill/>
          <a:ln w="9525" algn="ctr">
            <a:noFill/>
            <a:miter lim="800000"/>
            <a:headEnd/>
            <a:tailEnd/>
          </a:ln>
        </p:spPr>
        <p:txBody>
          <a:bodyPr lIns="0" tIns="0" rIns="0" bIns="0">
            <a:spAutoFit/>
          </a:bodyPr>
          <a:lstStyle/>
          <a:p>
            <a:pPr defTabSz="1019175" eaLnBrk="0" hangingPunct="0">
              <a:spcBef>
                <a:spcPct val="20000"/>
              </a:spcBef>
              <a:spcAft>
                <a:spcPct val="30000"/>
              </a:spcAft>
            </a:pPr>
            <a:r>
              <a:rPr lang="en-US" sz="1100" dirty="0">
                <a:solidFill>
                  <a:srgbClr val="000000"/>
                </a:solidFill>
              </a:rPr>
              <a:t>Sources</a:t>
            </a:r>
          </a:p>
          <a:p>
            <a:pPr marL="230188" lvl="1" indent="-115888" defTabSz="1019175" eaLnBrk="0" hangingPunct="0">
              <a:spcBef>
                <a:spcPct val="20000"/>
              </a:spcBef>
              <a:spcAft>
                <a:spcPct val="30000"/>
              </a:spcAft>
              <a:buFontTx/>
              <a:buChar char="•"/>
            </a:pPr>
            <a:r>
              <a:rPr lang="en-US" sz="1100" b="0" dirty="0">
                <a:solidFill>
                  <a:srgbClr val="000000"/>
                </a:solidFill>
              </a:rPr>
              <a:t>The Health Safety Net (HSN) is primarily funded from three sources: an assessment on acute hospitals’ private sector charges; a surcharge on payments made to hospitals and ambulatory surgical centers by HMOs, insurers, third party administrators, and individuals; and an annual appropriation from the Commonwealth’s General Fund.</a:t>
            </a:r>
          </a:p>
          <a:p>
            <a:pPr defTabSz="1019175" eaLnBrk="0" hangingPunct="0">
              <a:spcBef>
                <a:spcPct val="20000"/>
              </a:spcBef>
              <a:spcAft>
                <a:spcPct val="30000"/>
              </a:spcAft>
            </a:pPr>
            <a:r>
              <a:rPr lang="en-US" sz="1100" i="1" dirty="0">
                <a:solidFill>
                  <a:srgbClr val="000000"/>
                </a:solidFill>
              </a:rPr>
              <a:t>Hospital Assessments</a:t>
            </a:r>
          </a:p>
          <a:p>
            <a:pPr marL="230188" lvl="1" indent="-115888" defTabSz="1019175" eaLnBrk="0" hangingPunct="0">
              <a:spcBef>
                <a:spcPct val="20000"/>
              </a:spcBef>
              <a:spcAft>
                <a:spcPct val="30000"/>
              </a:spcAft>
              <a:buFontTx/>
              <a:buChar char="•"/>
            </a:pPr>
            <a:r>
              <a:rPr lang="en-US" sz="1100" b="0" dirty="0">
                <a:solidFill>
                  <a:srgbClr val="000000"/>
                </a:solidFill>
              </a:rPr>
              <a:t>The total amount paid by hospitals into the HSN is established by the Legislature. The fiscal year </a:t>
            </a:r>
            <a:r>
              <a:rPr lang="en-US" sz="1100" b="0" dirty="0" smtClean="0">
                <a:solidFill>
                  <a:srgbClr val="000000"/>
                </a:solidFill>
              </a:rPr>
              <a:t>2012 </a:t>
            </a:r>
            <a:r>
              <a:rPr lang="en-US" sz="1100" b="0" dirty="0">
                <a:solidFill>
                  <a:srgbClr val="000000"/>
                </a:solidFill>
              </a:rPr>
              <a:t>(</a:t>
            </a:r>
            <a:r>
              <a:rPr lang="en-US" sz="1100" b="0" dirty="0" smtClean="0">
                <a:solidFill>
                  <a:srgbClr val="000000"/>
                </a:solidFill>
              </a:rPr>
              <a:t>FY12) </a:t>
            </a:r>
            <a:r>
              <a:rPr lang="en-US" sz="1100" b="0" dirty="0">
                <a:solidFill>
                  <a:srgbClr val="000000"/>
                </a:solidFill>
              </a:rPr>
              <a:t>state budget established a total hospital assessment of $160.0 million. Each hospital’s assessment is calculated by multiplying its private sector charges by the uniform percentage, which is calculated by dividing the total assessment ($160.0 million) by the total private sector charges from all hospitals statewide. Since each hospital’s liability is based on its private sector charges, hospitals that treat more private patients make larger payments to the HSN. </a:t>
            </a:r>
          </a:p>
          <a:p>
            <a:pPr defTabSz="1019175" eaLnBrk="0" hangingPunct="0">
              <a:spcBef>
                <a:spcPct val="20000"/>
              </a:spcBef>
              <a:spcAft>
                <a:spcPct val="30000"/>
              </a:spcAft>
            </a:pPr>
            <a:r>
              <a:rPr lang="en-US" sz="1100" i="1" dirty="0">
                <a:solidFill>
                  <a:srgbClr val="000000"/>
                </a:solidFill>
              </a:rPr>
              <a:t>Surcharge Collections</a:t>
            </a:r>
          </a:p>
          <a:p>
            <a:pPr marL="230188" lvl="1" indent="-115888" defTabSz="1019175" eaLnBrk="0" hangingPunct="0">
              <a:spcBef>
                <a:spcPct val="20000"/>
              </a:spcBef>
              <a:spcAft>
                <a:spcPct val="30000"/>
              </a:spcAft>
              <a:buFontTx/>
              <a:buChar char="•"/>
            </a:pPr>
            <a:r>
              <a:rPr lang="en-US" sz="1100" b="0" dirty="0">
                <a:solidFill>
                  <a:srgbClr val="000000"/>
                </a:solidFill>
              </a:rPr>
              <a:t>The total amount collected through the surcharge is established by the Massachusetts Legislature. The </a:t>
            </a:r>
            <a:r>
              <a:rPr lang="en-US" sz="1100" b="0" dirty="0" smtClean="0">
                <a:solidFill>
                  <a:srgbClr val="000000"/>
                </a:solidFill>
              </a:rPr>
              <a:t>Health Safety Net Office </a:t>
            </a:r>
            <a:r>
              <a:rPr lang="en-US" sz="1100" b="0" dirty="0">
                <a:solidFill>
                  <a:srgbClr val="000000"/>
                </a:solidFill>
              </a:rPr>
              <a:t>sets the surcharge percentage at a level to produce the total amount specified by the Legislature. For Health Safety Net fiscal year </a:t>
            </a:r>
            <a:r>
              <a:rPr lang="en-US" sz="1100" b="0" dirty="0" smtClean="0">
                <a:solidFill>
                  <a:srgbClr val="000000"/>
                </a:solidFill>
              </a:rPr>
              <a:t>2012 </a:t>
            </a:r>
            <a:r>
              <a:rPr lang="en-US" sz="1100" b="0" dirty="0">
                <a:solidFill>
                  <a:srgbClr val="000000"/>
                </a:solidFill>
              </a:rPr>
              <a:t>(</a:t>
            </a:r>
            <a:r>
              <a:rPr lang="en-US" sz="1100" b="0" dirty="0" smtClean="0">
                <a:solidFill>
                  <a:srgbClr val="000000"/>
                </a:solidFill>
              </a:rPr>
              <a:t>HSN12), </a:t>
            </a:r>
            <a:r>
              <a:rPr lang="en-US" sz="1100" b="0" dirty="0">
                <a:solidFill>
                  <a:srgbClr val="000000"/>
                </a:solidFill>
              </a:rPr>
              <a:t>that amount totaled $160.0 million. </a:t>
            </a:r>
          </a:p>
          <a:p>
            <a:pPr defTabSz="1019175" eaLnBrk="0" hangingPunct="0">
              <a:spcBef>
                <a:spcPct val="20000"/>
              </a:spcBef>
              <a:spcAft>
                <a:spcPct val="30000"/>
              </a:spcAft>
            </a:pPr>
            <a:r>
              <a:rPr lang="en-US" sz="1100" i="1" dirty="0">
                <a:solidFill>
                  <a:srgbClr val="000000"/>
                </a:solidFill>
              </a:rPr>
              <a:t>General Fund</a:t>
            </a:r>
          </a:p>
          <a:p>
            <a:pPr marL="230188" lvl="1" indent="-115888" defTabSz="1019175" eaLnBrk="0" hangingPunct="0">
              <a:spcBef>
                <a:spcPct val="20000"/>
              </a:spcBef>
              <a:spcAft>
                <a:spcPct val="30000"/>
              </a:spcAft>
              <a:buFontTx/>
              <a:buChar char="•"/>
            </a:pPr>
            <a:r>
              <a:rPr lang="en-US" sz="1100" b="0" dirty="0">
                <a:solidFill>
                  <a:srgbClr val="000000"/>
                </a:solidFill>
              </a:rPr>
              <a:t>The Commonwealth also makes a General Fund contribution to the HSN. In </a:t>
            </a:r>
            <a:r>
              <a:rPr lang="en-US" sz="1100" b="0" dirty="0" smtClean="0">
                <a:solidFill>
                  <a:srgbClr val="000000"/>
                </a:solidFill>
              </a:rPr>
              <a:t>HSN12, </a:t>
            </a:r>
            <a:r>
              <a:rPr lang="en-US" sz="1100" b="0" dirty="0">
                <a:solidFill>
                  <a:srgbClr val="000000"/>
                </a:solidFill>
              </a:rPr>
              <a:t>the total General Fund contribution was $30 million. </a:t>
            </a:r>
          </a:p>
          <a:p>
            <a:pPr defTabSz="1019175" eaLnBrk="0" hangingPunct="0">
              <a:spcBef>
                <a:spcPct val="20000"/>
              </a:spcBef>
              <a:spcAft>
                <a:spcPct val="30000"/>
              </a:spcAft>
            </a:pPr>
            <a:r>
              <a:rPr lang="en-US" sz="1100" i="1" dirty="0">
                <a:solidFill>
                  <a:srgbClr val="000000"/>
                </a:solidFill>
              </a:rPr>
              <a:t>Offsets for Uncompensated Care</a:t>
            </a:r>
          </a:p>
          <a:p>
            <a:pPr marL="230188" lvl="1" indent="-115888" defTabSz="1019175" eaLnBrk="0" hangingPunct="0">
              <a:spcBef>
                <a:spcPct val="20000"/>
              </a:spcBef>
              <a:spcAft>
                <a:spcPct val="30000"/>
              </a:spcAft>
              <a:buFontTx/>
              <a:buChar char="•"/>
            </a:pPr>
            <a:r>
              <a:rPr lang="en-US" sz="1100" b="0" dirty="0">
                <a:solidFill>
                  <a:srgbClr val="000000"/>
                </a:solidFill>
              </a:rPr>
              <a:t>In </a:t>
            </a:r>
            <a:r>
              <a:rPr lang="en-US" sz="1100" b="0" dirty="0" smtClean="0">
                <a:solidFill>
                  <a:srgbClr val="000000"/>
                </a:solidFill>
              </a:rPr>
              <a:t>HSN12, </a:t>
            </a:r>
            <a:r>
              <a:rPr lang="en-US" sz="1100" b="0" dirty="0">
                <a:solidFill>
                  <a:srgbClr val="000000"/>
                </a:solidFill>
              </a:rPr>
              <a:t>$70.0 million from the Medical Assistance Trust Fund was used to offset uncompensated care costs for allowable HSN services to Boston Medical Center ($20.0 million) and Cambridge Health Alliance ($50.0 million).</a:t>
            </a:r>
          </a:p>
          <a:p>
            <a:pPr defTabSz="1019175" eaLnBrk="0" hangingPunct="0">
              <a:spcBef>
                <a:spcPct val="20000"/>
              </a:spcBef>
              <a:spcAft>
                <a:spcPct val="30000"/>
              </a:spcAft>
            </a:pPr>
            <a:r>
              <a:rPr lang="en-US" sz="1100" dirty="0">
                <a:solidFill>
                  <a:srgbClr val="000000"/>
                </a:solidFill>
              </a:rPr>
              <a:t>Uses</a:t>
            </a:r>
          </a:p>
          <a:p>
            <a:pPr marL="230188" lvl="1" indent="-115888" defTabSz="1019175" eaLnBrk="0" hangingPunct="0">
              <a:spcBef>
                <a:spcPct val="20000"/>
              </a:spcBef>
              <a:spcAft>
                <a:spcPct val="30000"/>
              </a:spcAft>
              <a:buFontTx/>
              <a:buChar char="•"/>
            </a:pPr>
            <a:r>
              <a:rPr lang="en-US" sz="1100" b="0" dirty="0">
                <a:solidFill>
                  <a:srgbClr val="000000"/>
                </a:solidFill>
              </a:rPr>
              <a:t>Projected uses of HSN funds include estimated hospital demand, estimated community health center payments, and $6 million for demonstration projects.</a:t>
            </a:r>
          </a:p>
        </p:txBody>
      </p:sp>
      <p:grpSp>
        <p:nvGrpSpPr>
          <p:cNvPr id="32773" name="Group 11"/>
          <p:cNvGrpSpPr>
            <a:grpSpLocks/>
          </p:cNvGrpSpPr>
          <p:nvPr/>
        </p:nvGrpSpPr>
        <p:grpSpPr bwMode="auto">
          <a:xfrm>
            <a:off x="8553450" y="166688"/>
            <a:ext cx="1230313" cy="417512"/>
            <a:chOff x="4307" y="123"/>
            <a:chExt cx="1856" cy="263"/>
          </a:xfrm>
        </p:grpSpPr>
        <p:sp>
          <p:nvSpPr>
            <p:cNvPr id="32774"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32775" name="Text Box 13"/>
            <p:cNvSpPr txBox="1">
              <a:spLocks noChangeArrowheads="1"/>
            </p:cNvSpPr>
            <p:nvPr/>
          </p:nvSpPr>
          <p:spPr bwMode="auto">
            <a:xfrm>
              <a:off x="4350"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Financing</a:t>
              </a:r>
            </a:p>
          </p:txBody>
        </p:sp>
      </p:grpSp>
    </p:spTree>
    <p:extLst>
      <p:ext uri="{BB962C8B-B14F-4D97-AF65-F5344CB8AC3E}">
        <p14:creationId xmlns:p14="http://schemas.microsoft.com/office/powerpoint/2010/main" val="14922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0"/>
          </p:nvPr>
        </p:nvSpPr>
        <p:spPr>
          <a:noFill/>
        </p:spPr>
        <p:txBody>
          <a:bodyPr/>
          <a:lstStyle/>
          <a:p>
            <a:r>
              <a:rPr lang="en-US" dirty="0" smtClean="0"/>
              <a:t>30</a:t>
            </a:r>
          </a:p>
        </p:txBody>
      </p:sp>
      <p:sp>
        <p:nvSpPr>
          <p:cNvPr id="33795" name="Text Box 14"/>
          <p:cNvSpPr txBox="1">
            <a:spLocks noChangeArrowheads="1"/>
          </p:cNvSpPr>
          <p:nvPr/>
        </p:nvSpPr>
        <p:spPr bwMode="auto">
          <a:xfrm>
            <a:off x="669925" y="6350040"/>
            <a:ext cx="8929688" cy="553998"/>
          </a:xfrm>
          <a:prstGeom prst="rect">
            <a:avLst/>
          </a:prstGeom>
          <a:noFill/>
          <a:ln w="9525">
            <a:noFill/>
            <a:miter lim="800000"/>
            <a:headEnd/>
            <a:tailEnd/>
          </a:ln>
        </p:spPr>
        <p:txBody>
          <a:bodyPr lIns="0" tIns="0" rIns="0" bIns="0" anchor="b">
            <a:spAutoFit/>
          </a:bodyPr>
          <a:lstStyle/>
          <a:p>
            <a:pPr defTabSz="1019175"/>
            <a:r>
              <a:rPr lang="en-US" sz="600" b="0" dirty="0">
                <a:solidFill>
                  <a:srgbClr val="000000"/>
                </a:solidFill>
              </a:rPr>
              <a:t>Notes: Dollars in millions. Estimated hospital payments include allowance of $18.0 million for denied claims that may remediate. Based on hospital and CHC data submitted through September </a:t>
            </a:r>
            <a:r>
              <a:rPr lang="en-US" sz="600" b="0" dirty="0" smtClean="0">
                <a:solidFill>
                  <a:srgbClr val="000000"/>
                </a:solidFill>
              </a:rPr>
              <a:t>2012.</a:t>
            </a:r>
            <a:endParaRPr lang="en-US" sz="600" b="0" dirty="0">
              <a:solidFill>
                <a:srgbClr val="000000"/>
              </a:solidFill>
            </a:endParaRPr>
          </a:p>
          <a:p>
            <a:pPr defTabSz="1019175"/>
            <a:r>
              <a:rPr lang="en-US" sz="600" b="0" dirty="0">
                <a:solidFill>
                  <a:srgbClr val="000000"/>
                </a:solidFill>
              </a:rPr>
              <a:t>*Up to $70.0 million is available from the Medical Assistance Trust Fund to offset uncompensated care costs for allowable HSN services to Boston Medical Center ($20.0 million) and Cambridge Health Alliance ($50.0 million</a:t>
            </a:r>
            <a:r>
              <a:rPr lang="en-US" sz="600" b="0" dirty="0" smtClean="0">
                <a:solidFill>
                  <a:srgbClr val="000000"/>
                </a:solidFill>
              </a:rPr>
              <a:t>).</a:t>
            </a:r>
          </a:p>
          <a:p>
            <a:pPr defTabSz="1019175"/>
            <a:r>
              <a:rPr lang="en-US" sz="600" b="0" dirty="0" smtClean="0">
                <a:solidFill>
                  <a:srgbClr val="000000"/>
                </a:solidFill>
              </a:rPr>
              <a:t>**Prior to FY12, the Community Health Center (CHC) fiscal year included payments made from December through November. For example, HSN11 funding was used to make payments from December 2010 through November 2011. In order to align the CHC fiscal year with the HSN fiscal year (October through September), the last HSN12 CHC payment was made in September 2012, and CHCs received only 10 months of payments from HSN12 funding; </a:t>
            </a:r>
            <a:r>
              <a:rPr lang="en-US" sz="600" b="0" dirty="0">
                <a:solidFill>
                  <a:srgbClr val="000000"/>
                </a:solidFill>
              </a:rPr>
              <a:t>October </a:t>
            </a:r>
            <a:r>
              <a:rPr lang="en-US" sz="600" b="0" dirty="0" smtClean="0">
                <a:solidFill>
                  <a:srgbClr val="000000"/>
                </a:solidFill>
              </a:rPr>
              <a:t>2012 </a:t>
            </a:r>
            <a:r>
              <a:rPr lang="en-US" sz="600" b="0" dirty="0">
                <a:solidFill>
                  <a:srgbClr val="000000"/>
                </a:solidFill>
              </a:rPr>
              <a:t>payments were made out of HSN13 funding</a:t>
            </a:r>
            <a:r>
              <a:rPr lang="en-US" sz="600" b="0" dirty="0" smtClean="0">
                <a:solidFill>
                  <a:srgbClr val="000000"/>
                </a:solidFill>
              </a:rPr>
              <a:t>. “Estimated Community Health Center Payments” above represent all payments made from October 2011 through September 2012</a:t>
            </a:r>
            <a:r>
              <a:rPr lang="en-US" sz="600" b="0" dirty="0">
                <a:solidFill>
                  <a:srgbClr val="000000"/>
                </a:solidFill>
              </a:rPr>
              <a:t>. “Community Health Center HSN11 </a:t>
            </a:r>
            <a:r>
              <a:rPr lang="en-US" sz="600" b="0" dirty="0" smtClean="0">
                <a:solidFill>
                  <a:srgbClr val="000000"/>
                </a:solidFill>
              </a:rPr>
              <a:t>Credit” represents payments made in October and November  2011. These payments were made out of HSN11 funding and do not affect the HSN12 shortfall.</a:t>
            </a:r>
            <a:endParaRPr lang="en-US" sz="600" b="0" dirty="0">
              <a:solidFill>
                <a:srgbClr val="000000"/>
              </a:solidFill>
            </a:endParaRPr>
          </a:p>
        </p:txBody>
      </p:sp>
      <p:sp>
        <p:nvSpPr>
          <p:cNvPr id="33796" name="Rectangle 3"/>
          <p:cNvSpPr>
            <a:spLocks noGrp="1" noChangeArrowheads="1"/>
          </p:cNvSpPr>
          <p:nvPr>
            <p:ph type="title"/>
          </p:nvPr>
        </p:nvSpPr>
        <p:spPr>
          <a:xfrm>
            <a:off x="666750" y="455613"/>
            <a:ext cx="7813675" cy="1050925"/>
          </a:xfrm>
        </p:spPr>
        <p:txBody>
          <a:bodyPr/>
          <a:lstStyle/>
          <a:p>
            <a:r>
              <a:rPr lang="en-US" dirty="0" smtClean="0"/>
              <a:t>HSN12 Sources and Projected Uses</a:t>
            </a:r>
          </a:p>
        </p:txBody>
      </p:sp>
      <p:graphicFrame>
        <p:nvGraphicFramePr>
          <p:cNvPr id="624538" name="Group 922"/>
          <p:cNvGraphicFramePr>
            <a:graphicFrameLocks noGrp="1"/>
          </p:cNvGraphicFramePr>
          <p:nvPr>
            <p:ph sz="half" idx="1"/>
          </p:nvPr>
        </p:nvGraphicFramePr>
        <p:xfrm>
          <a:off x="666750" y="1360488"/>
          <a:ext cx="4359275" cy="2513014"/>
        </p:xfrm>
        <a:graphic>
          <a:graphicData uri="http://schemas.openxmlformats.org/drawingml/2006/table">
            <a:tbl>
              <a:tblPr/>
              <a:tblGrid>
                <a:gridCol w="3163888"/>
                <a:gridCol w="1195387"/>
              </a:tblGrid>
              <a:tr h="419100">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Funding Sources</a:t>
                      </a:r>
                    </a:p>
                  </a:txBody>
                  <a:tcPr anchor="ct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cap="flat">
                      <a:noFill/>
                    </a:lnR>
                    <a:lnT cap="flat">
                      <a:noFill/>
                    </a:lnT>
                    <a:lnB>
                      <a:noFill/>
                    </a:lnB>
                    <a:lnTlToBr>
                      <a:noFill/>
                    </a:lnTlToBr>
                    <a:lnBlToTr>
                      <a:noFill/>
                    </a:lnBlToTr>
                    <a:solidFill>
                      <a:schemeClr val="accent1"/>
                    </a:solidFill>
                  </a:tcPr>
                </a:tc>
              </a:tr>
              <a:tr h="417513">
                <a:tc>
                  <a:txBody>
                    <a:bodyPr/>
                    <a:lstStyle/>
                    <a:p>
                      <a:pPr marL="0" marR="0" lvl="0" indent="0" algn="l"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Arial" charset="0"/>
                        </a:rPr>
                        <a:t>Hospital Assessment</a:t>
                      </a:r>
                      <a:endParaRPr kumimoji="0" lang="en-US" sz="1200" b="0" i="0" u="none" strike="noStrike" cap="none" normalizeH="0" baseline="0" smtClean="0">
                        <a:ln>
                          <a:noFill/>
                        </a:ln>
                        <a:solidFill>
                          <a:srgbClr val="080808"/>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Arial" charset="0"/>
                        </a:rPr>
                        <a:t>$160.0 </a:t>
                      </a:r>
                      <a:endParaRPr kumimoji="0" lang="en-US" sz="1200" b="0" i="0" u="none" strike="noStrike" cap="none" normalizeH="0" baseline="0" dirty="0" smtClean="0">
                        <a:ln>
                          <a:noFill/>
                        </a:ln>
                        <a:solidFill>
                          <a:srgbClr val="080808"/>
                        </a:solidFill>
                        <a:effectLst/>
                        <a:latin typeface="Arial" charset="0"/>
                      </a:endParaRPr>
                    </a:p>
                  </a:txBody>
                  <a:tcPr marR="365760" anchor="ctr" horzOverflow="overflow">
                    <a:lnL>
                      <a:noFill/>
                    </a:lnL>
                    <a:lnR cap="flat">
                      <a:noFill/>
                    </a:lnR>
                    <a:lnT>
                      <a:noFill/>
                    </a:lnT>
                    <a:lnB>
                      <a:noFill/>
                    </a:lnB>
                    <a:lnTlToBr>
                      <a:noFill/>
                    </a:lnTlToBr>
                    <a:lnBlToTr>
                      <a:noFill/>
                    </a:lnBlToTr>
                    <a:noFill/>
                  </a:tcPr>
                </a:tc>
              </a:tr>
              <a:tr h="420688">
                <a:tc>
                  <a:txBody>
                    <a:bodyPr/>
                    <a:lstStyle/>
                    <a:p>
                      <a:pPr marL="0" marR="0" lvl="0" indent="0" algn="l"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Arial" charset="0"/>
                        </a:rPr>
                        <a:t>Surcharge Payers</a:t>
                      </a:r>
                      <a:endParaRPr kumimoji="0" lang="en-US" sz="1200" b="0" i="0" u="none" strike="noStrike" cap="none" normalizeH="0" baseline="0" smtClean="0">
                        <a:ln>
                          <a:noFill/>
                        </a:ln>
                        <a:solidFill>
                          <a:srgbClr val="080808"/>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Arial" charset="0"/>
                        </a:rPr>
                        <a:t>$160.0 </a:t>
                      </a:r>
                      <a:endParaRPr kumimoji="0" lang="en-US" sz="1200" b="0" i="0" u="none" strike="noStrike" cap="none" normalizeH="0" baseline="0" dirty="0" smtClean="0">
                        <a:ln>
                          <a:noFill/>
                        </a:ln>
                        <a:solidFill>
                          <a:srgbClr val="080808"/>
                        </a:solidFill>
                        <a:effectLst/>
                        <a:latin typeface="Arial" charset="0"/>
                      </a:endParaRPr>
                    </a:p>
                  </a:txBody>
                  <a:tcPr marR="365760" anchor="ctr" horzOverflow="overflow">
                    <a:lnL>
                      <a:noFill/>
                    </a:lnL>
                    <a:lnR cap="flat">
                      <a:noFill/>
                    </a:lnR>
                    <a:lnT>
                      <a:noFill/>
                    </a:lnT>
                    <a:lnB>
                      <a:noFill/>
                    </a:lnB>
                    <a:lnTlToBr>
                      <a:noFill/>
                    </a:lnTlToBr>
                    <a:lnBlToTr>
                      <a:noFill/>
                    </a:lnBlToTr>
                    <a:noFill/>
                  </a:tcPr>
                </a:tc>
              </a:tr>
              <a:tr h="419100">
                <a:tc>
                  <a:txBody>
                    <a:bodyPr/>
                    <a:lstStyle/>
                    <a:p>
                      <a:pPr marL="0" marR="0" lvl="0" indent="0" algn="l"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Arial" charset="0"/>
                        </a:rPr>
                        <a:t>General Fund Contribution</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Arial" charset="0"/>
                        </a:rPr>
                        <a:t>$30.0</a:t>
                      </a:r>
                    </a:p>
                  </a:txBody>
                  <a:tcPr marR="365760" anchor="ctr" horzOverflow="overflow">
                    <a:lnL>
                      <a:noFill/>
                    </a:lnL>
                    <a:lnR cap="flat">
                      <a:noFill/>
                    </a:lnR>
                    <a:lnT>
                      <a:noFill/>
                    </a:lnT>
                    <a:lnB>
                      <a:noFill/>
                    </a:lnB>
                    <a:lnTlToBr>
                      <a:noFill/>
                    </a:lnTlToBr>
                    <a:lnBlToTr>
                      <a:noFill/>
                    </a:lnBlToTr>
                    <a:noFill/>
                  </a:tcPr>
                </a:tc>
              </a:tr>
              <a:tr h="417513">
                <a:tc>
                  <a:txBody>
                    <a:bodyPr/>
                    <a:lstStyle/>
                    <a:p>
                      <a:pPr marL="0" marR="0" lvl="0" indent="0" algn="l"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rPr>
                        <a:t>MATF Offset to Hospital Demand*</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rPr>
                        <a:t>$70.0</a:t>
                      </a:r>
                    </a:p>
                  </a:txBody>
                  <a:tcPr marR="36576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1019175" rtl="0" eaLnBrk="0" fontAlgn="b"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80808"/>
                          </a:solidFill>
                          <a:effectLst/>
                          <a:latin typeface="Arial" charset="0"/>
                          <a:cs typeface="Arial" charset="0"/>
                        </a:rPr>
                        <a:t>Total Sources</a:t>
                      </a:r>
                      <a:endParaRPr kumimoji="0" lang="en-US" sz="1200" b="0" i="0" u="none" strike="noStrike" cap="none" normalizeH="0" baseline="0" dirty="0" smtClean="0">
                        <a:ln>
                          <a:noFill/>
                        </a:ln>
                        <a:solidFill>
                          <a:srgbClr val="080808"/>
                        </a:solidFill>
                        <a:effectLst/>
                        <a:latin typeface="Arial"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1019175" rtl="0" eaLnBrk="0" fontAlgn="b"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80808"/>
                          </a:solidFill>
                          <a:effectLst/>
                          <a:latin typeface="Arial" charset="0"/>
                          <a:cs typeface="Arial" charset="0"/>
                        </a:rPr>
                        <a:t>$420.0</a:t>
                      </a:r>
                    </a:p>
                  </a:txBody>
                  <a:tcPr marR="365760"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624546" name="Group 930"/>
          <p:cNvGraphicFramePr>
            <a:graphicFrameLocks noGrp="1"/>
          </p:cNvGraphicFramePr>
          <p:nvPr>
            <p:ph sz="half" idx="2"/>
            <p:extLst>
              <p:ext uri="{D42A27DB-BD31-4B8C-83A1-F6EECF244321}">
                <p14:modId xmlns:p14="http://schemas.microsoft.com/office/powerpoint/2010/main" val="3122353745"/>
              </p:ext>
            </p:extLst>
          </p:nvPr>
        </p:nvGraphicFramePr>
        <p:xfrm>
          <a:off x="5178425" y="1360488"/>
          <a:ext cx="4359275" cy="3487740"/>
        </p:xfrm>
        <a:graphic>
          <a:graphicData uri="http://schemas.openxmlformats.org/drawingml/2006/table">
            <a:tbl>
              <a:tblPr/>
              <a:tblGrid>
                <a:gridCol w="3194050"/>
                <a:gridCol w="1165225"/>
              </a:tblGrid>
              <a:tr h="419100">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Projected Uses</a:t>
                      </a:r>
                    </a:p>
                  </a:txBody>
                  <a:tcPr anchor="ct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bg1"/>
                        </a:solidFill>
                        <a:effectLst/>
                        <a:latin typeface="Arial" charset="0"/>
                      </a:endParaRPr>
                    </a:p>
                  </a:txBody>
                  <a:tcPr anchor="ctr" horzOverflow="overflow">
                    <a:lnL>
                      <a:noFill/>
                    </a:lnL>
                    <a:lnR cap="flat">
                      <a:noFill/>
                    </a:lnR>
                    <a:lnT cap="flat">
                      <a:noFill/>
                    </a:lnT>
                    <a:lnB>
                      <a:noFill/>
                    </a:lnB>
                    <a:lnTlToBr>
                      <a:noFill/>
                    </a:lnTlToBr>
                    <a:lnBlToTr>
                      <a:noFill/>
                    </a:lnBlToTr>
                    <a:solidFill>
                      <a:schemeClr val="accent1"/>
                    </a:solidFill>
                  </a:tcPr>
                </a:tc>
              </a:tr>
              <a:tr h="557213">
                <a:tc>
                  <a:txBody>
                    <a:bodyPr/>
                    <a:lstStyle/>
                    <a:p>
                      <a:pPr marL="0" marR="0" lvl="0" indent="0" algn="l"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80808"/>
                          </a:solidFill>
                          <a:effectLst/>
                          <a:latin typeface="Arial" charset="0"/>
                          <a:cs typeface="Arial" charset="0"/>
                        </a:rPr>
                        <a:t>Estimated Hospital Demand</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Arial" charset="0"/>
                        </a:rPr>
                        <a:t>($489.2)</a:t>
                      </a:r>
                      <a:endParaRPr kumimoji="0" lang="en-US" sz="1200" b="0" i="0" u="none" strike="noStrike" cap="none" normalizeH="0" baseline="0" dirty="0" smtClean="0">
                        <a:ln>
                          <a:noFill/>
                        </a:ln>
                        <a:solidFill>
                          <a:srgbClr val="080808"/>
                        </a:solidFill>
                        <a:effectLst/>
                        <a:latin typeface="Arial" charset="0"/>
                      </a:endParaRPr>
                    </a:p>
                  </a:txBody>
                  <a:tcPr marR="365760" anchor="ctr" horzOverflow="overflow">
                    <a:lnL>
                      <a:noFill/>
                    </a:lnL>
                    <a:lnR cap="flat">
                      <a:noFill/>
                    </a:lnR>
                    <a:lnT>
                      <a:noFill/>
                    </a:lnT>
                    <a:lnB>
                      <a:noFill/>
                    </a:lnB>
                    <a:lnTlToBr>
                      <a:noFill/>
                    </a:lnTlToBr>
                    <a:lnBlToTr>
                      <a:noFill/>
                    </a:lnBlToTr>
                    <a:noFill/>
                  </a:tcPr>
                </a:tc>
              </a:tr>
              <a:tr h="557213">
                <a:tc>
                  <a:txBody>
                    <a:bodyPr/>
                    <a:lstStyle/>
                    <a:p>
                      <a:pPr marL="0" marR="0" lvl="0" indent="0" algn="l"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rPr>
                        <a:t>Estimated Community Health Center Payments**</a:t>
                      </a:r>
                    </a:p>
                  </a:txBody>
                  <a:tcPr anchor="ctr" horzOverflow="overflow">
                    <a:lnL cap="flat">
                      <a:noFill/>
                    </a:lnL>
                    <a:lnR>
                      <a:noFill/>
                    </a:lnR>
                    <a:lnT>
                      <a:noFill/>
                    </a:lnT>
                    <a:lnB>
                      <a:noFill/>
                    </a:lnB>
                    <a:lnTlToBr>
                      <a:noFill/>
                    </a:lnTlToBr>
                    <a:lnBlToTr>
                      <a:noFill/>
                    </a:lnBlToTr>
                    <a:noFill/>
                  </a:tcPr>
                </a:tc>
                <a:tc>
                  <a:txBody>
                    <a:bodyPr/>
                    <a:lstStyle/>
                    <a:p>
                      <a:pPr marL="0" marR="0" lvl="0" indent="0" algn="r"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rPr>
                        <a:t>($64.7)</a:t>
                      </a:r>
                    </a:p>
                  </a:txBody>
                  <a:tcPr marR="365760" anchor="ctr" horzOverflow="overflow">
                    <a:lnL>
                      <a:noFill/>
                    </a:lnL>
                    <a:lnR cap="flat">
                      <a:noFill/>
                    </a:lnR>
                    <a:lnT>
                      <a:noFill/>
                    </a:lnT>
                    <a:lnB>
                      <a:noFill/>
                    </a:lnB>
                    <a:lnTlToBr>
                      <a:noFill/>
                    </a:lnTlToBr>
                    <a:lnBlToTr>
                      <a:noFill/>
                    </a:lnBlToTr>
                    <a:noFill/>
                  </a:tcPr>
                </a:tc>
              </a:tr>
              <a:tr h="557213">
                <a:tc>
                  <a:txBody>
                    <a:bodyPr/>
                    <a:lstStyle/>
                    <a:p>
                      <a:pPr marL="0" marR="0" lvl="0" indent="0" algn="l"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rPr>
                        <a:t>Community Health Center HSN11 Credit**</a:t>
                      </a:r>
                    </a:p>
                  </a:txBody>
                  <a:tcPr anchor="ct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1019175" rtl="0" eaLnBrk="0" fontAlgn="ctr"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rPr>
                        <a:t>$10.2</a:t>
                      </a:r>
                    </a:p>
                  </a:txBody>
                  <a:tcPr marR="365760" anchor="ctr"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r>
              <a:tr h="557213">
                <a:tc>
                  <a:txBody>
                    <a:bodyPr/>
                    <a:lstStyle/>
                    <a:p>
                      <a:pPr marL="0" marR="0" lvl="0" indent="0" algn="l" defTabSz="1019175" rtl="0" eaLnBrk="0" fontAlgn="b"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Arial" charset="0"/>
                        </a:rPr>
                        <a:t>Demonstration Projects</a:t>
                      </a:r>
                      <a:endParaRPr kumimoji="0" lang="en-US" sz="1200" b="0" i="0" u="none" strike="noStrike" cap="none" normalizeH="0" baseline="0" dirty="0" smtClean="0">
                        <a:ln>
                          <a:noFill/>
                        </a:ln>
                        <a:solidFill>
                          <a:srgbClr val="080808"/>
                        </a:solidFill>
                        <a:effectLst/>
                        <a:latin typeface="Arial" charset="0"/>
                      </a:endParaRP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019175" rtl="0" eaLnBrk="0" fontAlgn="ctr"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charset="0"/>
                          <a:cs typeface="Arial" charset="0"/>
                        </a:rPr>
                        <a:t>($6.0)</a:t>
                      </a:r>
                      <a:endParaRPr kumimoji="0" lang="en-US" sz="1200" b="0" i="0" u="none" strike="noStrike" cap="none" normalizeH="0" baseline="0" dirty="0" smtClean="0">
                        <a:ln>
                          <a:noFill/>
                        </a:ln>
                        <a:solidFill>
                          <a:srgbClr val="080808"/>
                        </a:solidFill>
                        <a:effectLst/>
                        <a:latin typeface="Arial" charset="0"/>
                      </a:endParaRPr>
                    </a:p>
                  </a:txBody>
                  <a:tcPr marR="36576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1019175" rtl="0" eaLnBrk="0" fontAlgn="b" latinLnBrk="0" hangingPunct="0">
                        <a:lnSpc>
                          <a:spcPct val="70000"/>
                        </a:lnSpc>
                        <a:spcBef>
                          <a:spcPct val="20000"/>
                        </a:spcBef>
                        <a:spcAft>
                          <a:spcPct val="0"/>
                        </a:spcAft>
                        <a:buClrTx/>
                        <a:buSzTx/>
                        <a:buFontTx/>
                        <a:buNone/>
                        <a:tabLst/>
                      </a:pPr>
                      <a:r>
                        <a:rPr kumimoji="0" lang="en-US" sz="1200" b="1" i="0" u="none" strike="noStrike" cap="none" normalizeH="0" baseline="0" dirty="0" smtClean="0">
                          <a:ln>
                            <a:noFill/>
                          </a:ln>
                          <a:solidFill>
                            <a:srgbClr val="080808"/>
                          </a:solidFill>
                          <a:effectLst/>
                          <a:latin typeface="Arial" charset="0"/>
                        </a:rPr>
                        <a:t>Projected Uses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1019175" rtl="0" eaLnBrk="0" fontAlgn="b" latinLnBrk="0" hangingPunct="0">
                        <a:lnSpc>
                          <a:spcPct val="70000"/>
                        </a:lnSpc>
                        <a:spcBef>
                          <a:spcPct val="20000"/>
                        </a:spcBef>
                        <a:spcAft>
                          <a:spcPct val="0"/>
                        </a:spcAft>
                        <a:buClrTx/>
                        <a:buSzTx/>
                        <a:buFontTx/>
                        <a:buNone/>
                        <a:tabLst/>
                      </a:pPr>
                      <a:r>
                        <a:rPr kumimoji="0" lang="en-US" sz="1200" b="1" i="0" u="none" strike="noStrike" cap="none" normalizeH="0" baseline="0" dirty="0" smtClean="0">
                          <a:ln>
                            <a:noFill/>
                          </a:ln>
                          <a:solidFill>
                            <a:srgbClr val="080808"/>
                          </a:solidFill>
                          <a:effectLst/>
                          <a:latin typeface="Arial" charset="0"/>
                        </a:rPr>
                        <a:t>($549.7)</a:t>
                      </a:r>
                    </a:p>
                  </a:txBody>
                  <a:tcPr marR="36576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19100">
                <a:tc>
                  <a:txBody>
                    <a:bodyPr/>
                    <a:lstStyle/>
                    <a:p>
                      <a:pPr marL="0" marR="0" lvl="0" indent="0" algn="l" defTabSz="1019175" rtl="0" eaLnBrk="0" fontAlgn="b" latinLnBrk="0" hangingPunct="0">
                        <a:lnSpc>
                          <a:spcPct val="70000"/>
                        </a:lnSpc>
                        <a:spcBef>
                          <a:spcPct val="20000"/>
                        </a:spcBef>
                        <a:spcAft>
                          <a:spcPct val="0"/>
                        </a:spcAft>
                        <a:buClrTx/>
                        <a:buSzTx/>
                        <a:buFontTx/>
                        <a:buNone/>
                        <a:tabLst/>
                      </a:pPr>
                      <a:r>
                        <a:rPr kumimoji="0" lang="en-US" sz="1200" b="1" i="0" u="none" strike="noStrike" cap="none" normalizeH="0" baseline="0" dirty="0" smtClean="0">
                          <a:ln>
                            <a:noFill/>
                          </a:ln>
                          <a:solidFill>
                            <a:srgbClr val="080808"/>
                          </a:solidFill>
                          <a:effectLst/>
                          <a:latin typeface="Arial" charset="0"/>
                          <a:cs typeface="Arial" charset="0"/>
                        </a:rPr>
                        <a:t>Projected Shortfall </a:t>
                      </a:r>
                      <a:endParaRPr kumimoji="0" lang="en-US" sz="1200" b="0" i="0" u="none" strike="noStrike" cap="none" normalizeH="0" baseline="0" dirty="0" smtClean="0">
                        <a:ln>
                          <a:noFill/>
                        </a:ln>
                        <a:solidFill>
                          <a:srgbClr val="080808"/>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r" defTabSz="1019175" rtl="0" eaLnBrk="0" fontAlgn="ctr" latinLnBrk="0" hangingPunct="0">
                        <a:lnSpc>
                          <a:spcPct val="70000"/>
                        </a:lnSpc>
                        <a:spcBef>
                          <a:spcPct val="20000"/>
                        </a:spcBef>
                        <a:spcAft>
                          <a:spcPct val="0"/>
                        </a:spcAft>
                        <a:buClrTx/>
                        <a:buSzTx/>
                        <a:buFontTx/>
                        <a:buNone/>
                        <a:tabLst/>
                      </a:pPr>
                      <a:r>
                        <a:rPr kumimoji="0" lang="en-US" sz="1200" b="1" i="0" u="none" strike="noStrike" cap="none" normalizeH="0" baseline="0" dirty="0" smtClean="0">
                          <a:ln>
                            <a:noFill/>
                          </a:ln>
                          <a:solidFill>
                            <a:srgbClr val="080808"/>
                          </a:solidFill>
                          <a:effectLst/>
                          <a:latin typeface="Arial" charset="0"/>
                          <a:cs typeface="Arial" charset="0"/>
                        </a:rPr>
                        <a:t>($129.7)</a:t>
                      </a:r>
                      <a:endParaRPr kumimoji="0" lang="en-US" sz="1200" b="0" i="0" u="none" strike="noStrike" cap="none" normalizeH="0" baseline="0" dirty="0" smtClean="0">
                        <a:ln>
                          <a:noFill/>
                        </a:ln>
                        <a:solidFill>
                          <a:srgbClr val="080808"/>
                        </a:solidFill>
                        <a:effectLst/>
                        <a:latin typeface="Arial" charset="0"/>
                      </a:endParaRPr>
                    </a:p>
                  </a:txBody>
                  <a:tcPr marR="365760" anchor="ctr" horzOverflow="overflow">
                    <a:lnL>
                      <a:noFill/>
                    </a:lnL>
                    <a:lnR cap="flat">
                      <a:noFill/>
                    </a:lnR>
                    <a:lnT>
                      <a:noFill/>
                    </a:lnT>
                    <a:lnB cap="flat">
                      <a:noFill/>
                    </a:lnB>
                    <a:lnTlToBr>
                      <a:noFill/>
                    </a:lnTlToBr>
                    <a:lnBlToTr>
                      <a:noFill/>
                    </a:lnBlToTr>
                    <a:noFill/>
                  </a:tcPr>
                </a:tc>
              </a:tr>
            </a:tbl>
          </a:graphicData>
        </a:graphic>
      </p:graphicFrame>
      <p:grpSp>
        <p:nvGrpSpPr>
          <p:cNvPr id="33825" name="Group 11"/>
          <p:cNvGrpSpPr>
            <a:grpSpLocks/>
          </p:cNvGrpSpPr>
          <p:nvPr/>
        </p:nvGrpSpPr>
        <p:grpSpPr bwMode="auto">
          <a:xfrm>
            <a:off x="8553450" y="166688"/>
            <a:ext cx="1230313" cy="417512"/>
            <a:chOff x="4307" y="123"/>
            <a:chExt cx="1856" cy="263"/>
          </a:xfrm>
        </p:grpSpPr>
        <p:sp>
          <p:nvSpPr>
            <p:cNvPr id="33826"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33827" name="Text Box 13"/>
            <p:cNvSpPr txBox="1">
              <a:spLocks noChangeArrowheads="1"/>
            </p:cNvSpPr>
            <p:nvPr/>
          </p:nvSpPr>
          <p:spPr bwMode="auto">
            <a:xfrm>
              <a:off x="4350"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Financing</a:t>
              </a:r>
            </a:p>
          </p:txBody>
        </p:sp>
      </p:grpSp>
    </p:spTree>
    <p:extLst>
      <p:ext uri="{BB962C8B-B14F-4D97-AF65-F5344CB8AC3E}">
        <p14:creationId xmlns:p14="http://schemas.microsoft.com/office/powerpoint/2010/main" val="3886503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0"/>
          </p:nvPr>
        </p:nvSpPr>
        <p:spPr>
          <a:noFill/>
        </p:spPr>
        <p:txBody>
          <a:bodyPr/>
          <a:lstStyle/>
          <a:p>
            <a:fld id="{6136CF52-C315-4379-BDBA-04B4AD9F5852}" type="slidenum">
              <a:rPr lang="en-US" smtClean="0"/>
              <a:pPr/>
              <a:t>31</a:t>
            </a:fld>
            <a:endParaRPr lang="en-US" smtClean="0"/>
          </a:p>
        </p:txBody>
      </p:sp>
      <p:sp>
        <p:nvSpPr>
          <p:cNvPr id="34819" name="Rectangle 89"/>
          <p:cNvSpPr>
            <a:spLocks noChangeArrowheads="1"/>
          </p:cNvSpPr>
          <p:nvPr/>
        </p:nvSpPr>
        <p:spPr bwMode="auto">
          <a:xfrm>
            <a:off x="669925" y="455613"/>
            <a:ext cx="6186488" cy="1050925"/>
          </a:xfrm>
          <a:prstGeom prst="rect">
            <a:avLst/>
          </a:prstGeom>
          <a:noFill/>
          <a:ln w="9525">
            <a:noFill/>
            <a:miter lim="800000"/>
            <a:headEnd/>
            <a:tailEnd/>
          </a:ln>
        </p:spPr>
        <p:txBody>
          <a:bodyPr lIns="0" tIns="0" rIns="0" bIns="0"/>
          <a:lstStyle/>
          <a:p>
            <a:pPr defTabSz="1019175"/>
            <a:r>
              <a:rPr lang="en-US" sz="2200" dirty="0" smtClean="0">
                <a:solidFill>
                  <a:srgbClr val="000000"/>
                </a:solidFill>
              </a:rPr>
              <a:t>HSN12 Surcharge </a:t>
            </a:r>
            <a:r>
              <a:rPr lang="en-US" sz="2200" dirty="0">
                <a:solidFill>
                  <a:srgbClr val="000000"/>
                </a:solidFill>
              </a:rPr>
              <a:t>Collections</a:t>
            </a:r>
          </a:p>
        </p:txBody>
      </p:sp>
      <p:sp>
        <p:nvSpPr>
          <p:cNvPr id="34820" name="AutoShape 2"/>
          <p:cNvSpPr>
            <a:spLocks noChangeArrowheads="1"/>
          </p:cNvSpPr>
          <p:nvPr/>
        </p:nvSpPr>
        <p:spPr bwMode="auto">
          <a:xfrm>
            <a:off x="7154863" y="642938"/>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34821" name="Rectangle 86"/>
          <p:cNvSpPr>
            <a:spLocks noChangeArrowheads="1"/>
          </p:cNvSpPr>
          <p:nvPr/>
        </p:nvSpPr>
        <p:spPr bwMode="auto">
          <a:xfrm>
            <a:off x="7243763" y="1035050"/>
            <a:ext cx="2290762" cy="4806950"/>
          </a:xfrm>
          <a:prstGeom prst="rect">
            <a:avLst/>
          </a:prstGeom>
          <a:noFill/>
          <a:ln w="9525">
            <a:noFill/>
            <a:miter lim="800000"/>
            <a:headEnd/>
            <a:tailEnd/>
          </a:ln>
        </p:spPr>
        <p:txBody>
          <a:bodyPr lIns="101882" tIns="50941" rIns="101882" bIns="50941"/>
          <a:lstStyle/>
          <a:p>
            <a:pPr defTabSz="1017588">
              <a:spcBef>
                <a:spcPct val="20000"/>
              </a:spcBef>
              <a:spcAft>
                <a:spcPct val="30000"/>
              </a:spcAft>
            </a:pPr>
            <a:r>
              <a:rPr lang="en-US" sz="1200" b="0" dirty="0">
                <a:solidFill>
                  <a:srgbClr val="080808"/>
                </a:solidFill>
              </a:rPr>
              <a:t>The total surcharge amount for Health Safety Net fiscal year 2012 (HSN12) was set by the Massachusetts Legislature at $160 million.</a:t>
            </a:r>
          </a:p>
          <a:p>
            <a:pPr defTabSz="1017588">
              <a:spcBef>
                <a:spcPct val="20000"/>
              </a:spcBef>
              <a:spcAft>
                <a:spcPct val="30000"/>
              </a:spcAft>
            </a:pPr>
            <a:r>
              <a:rPr lang="en-US" sz="1200" b="0" dirty="0">
                <a:solidFill>
                  <a:srgbClr val="080808"/>
                </a:solidFill>
              </a:rPr>
              <a:t>In order to produce the total amount specified by the Legislature, </a:t>
            </a:r>
            <a:r>
              <a:rPr lang="en-US" sz="1200" b="0" dirty="0" smtClean="0">
                <a:solidFill>
                  <a:srgbClr val="080808"/>
                </a:solidFill>
              </a:rPr>
              <a:t>the Health Safety Net Office set </a:t>
            </a:r>
            <a:r>
              <a:rPr lang="en-US" sz="1200" b="0" dirty="0">
                <a:solidFill>
                  <a:srgbClr val="080808"/>
                </a:solidFill>
              </a:rPr>
              <a:t>the surcharge percentage at 1.75% for HSN12.</a:t>
            </a:r>
          </a:p>
          <a:p>
            <a:pPr defTabSz="1017588">
              <a:spcBef>
                <a:spcPct val="20000"/>
              </a:spcBef>
              <a:spcAft>
                <a:spcPct val="30000"/>
              </a:spcAft>
            </a:pPr>
            <a:r>
              <a:rPr lang="en-US" sz="1200" b="0" dirty="0">
                <a:solidFill>
                  <a:srgbClr val="080808"/>
                </a:solidFill>
              </a:rPr>
              <a:t>Approximately </a:t>
            </a:r>
            <a:r>
              <a:rPr lang="en-US" sz="1200" b="0" dirty="0" smtClean="0">
                <a:solidFill>
                  <a:srgbClr val="080808"/>
                </a:solidFill>
              </a:rPr>
              <a:t>829 </a:t>
            </a:r>
            <a:r>
              <a:rPr lang="en-US" sz="1200" b="0" dirty="0">
                <a:solidFill>
                  <a:srgbClr val="080808"/>
                </a:solidFill>
              </a:rPr>
              <a:t>registered surcharge payers made payments in HSN12. The table lists the top ten surcharge payers and their contributions. </a:t>
            </a:r>
          </a:p>
          <a:p>
            <a:pPr defTabSz="1135063">
              <a:spcBef>
                <a:spcPct val="20000"/>
              </a:spcBef>
              <a:spcAft>
                <a:spcPct val="30000"/>
              </a:spcAft>
              <a:buFont typeface="Arial" charset="0"/>
              <a:buNone/>
            </a:pPr>
            <a:endParaRPr lang="en-US" sz="1200" b="0" dirty="0">
              <a:solidFill>
                <a:srgbClr val="080808"/>
              </a:solidFill>
            </a:endParaRPr>
          </a:p>
        </p:txBody>
      </p:sp>
      <p:grpSp>
        <p:nvGrpSpPr>
          <p:cNvPr id="34822" name="Group 11"/>
          <p:cNvGrpSpPr>
            <a:grpSpLocks/>
          </p:cNvGrpSpPr>
          <p:nvPr/>
        </p:nvGrpSpPr>
        <p:grpSpPr bwMode="auto">
          <a:xfrm>
            <a:off x="8553450" y="166688"/>
            <a:ext cx="1230313" cy="417512"/>
            <a:chOff x="4307" y="123"/>
            <a:chExt cx="1856" cy="263"/>
          </a:xfrm>
        </p:grpSpPr>
        <p:sp>
          <p:nvSpPr>
            <p:cNvPr id="34865"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34866" name="Text Box 13"/>
            <p:cNvSpPr txBox="1">
              <a:spLocks noChangeArrowheads="1"/>
            </p:cNvSpPr>
            <p:nvPr/>
          </p:nvSpPr>
          <p:spPr bwMode="auto">
            <a:xfrm>
              <a:off x="4350"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Financing</a:t>
              </a:r>
            </a:p>
          </p:txBody>
        </p:sp>
      </p:grpSp>
      <p:graphicFrame>
        <p:nvGraphicFramePr>
          <p:cNvPr id="11" name="Group 97"/>
          <p:cNvGraphicFramePr>
            <a:graphicFrameLocks noGrp="1"/>
          </p:cNvGraphicFramePr>
          <p:nvPr>
            <p:extLst>
              <p:ext uri="{D42A27DB-BD31-4B8C-83A1-F6EECF244321}">
                <p14:modId xmlns:p14="http://schemas.microsoft.com/office/powerpoint/2010/main" val="4204240161"/>
              </p:ext>
            </p:extLst>
          </p:nvPr>
        </p:nvGraphicFramePr>
        <p:xfrm>
          <a:off x="633413" y="1619250"/>
          <a:ext cx="6226175" cy="3871913"/>
        </p:xfrm>
        <a:graphic>
          <a:graphicData uri="http://schemas.openxmlformats.org/drawingml/2006/table">
            <a:tbl>
              <a:tblPr/>
              <a:tblGrid>
                <a:gridCol w="3161347"/>
                <a:gridCol w="1318260"/>
                <a:gridCol w="1746568"/>
              </a:tblGrid>
              <a:tr h="493755">
                <a:tc>
                  <a:txBody>
                    <a:bodyPr/>
                    <a:lstStyle/>
                    <a:p>
                      <a:pPr marL="0" marR="0" lvl="0" indent="0" algn="l" defTabSz="101917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Surcharge Payer</a:t>
                      </a:r>
                    </a:p>
                  </a:txBody>
                  <a:tcPr marT="45712" marB="45712"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   Collections</a:t>
                      </a:r>
                    </a:p>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   HSN12</a:t>
                      </a:r>
                    </a:p>
                  </a:txBody>
                  <a:tcPr marT="45712" marB="45712"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Percent of Total</a:t>
                      </a:r>
                    </a:p>
                    <a:p>
                      <a:pPr marL="0" marR="0" lvl="0" indent="0" algn="ctr" defTabSz="101917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HSN12</a:t>
                      </a:r>
                    </a:p>
                  </a:txBody>
                  <a:tcPr marT="45712" marB="45712" anchor="ctr" horzOverflow="overflow">
                    <a:lnL>
                      <a:noFill/>
                    </a:lnL>
                    <a:lnR>
                      <a:noFill/>
                    </a:lnR>
                    <a:lnT>
                      <a:noFill/>
                    </a:lnT>
                    <a:lnB>
                      <a:noFill/>
                    </a:lnB>
                    <a:lnTlToBr>
                      <a:noFill/>
                    </a:lnTlToBr>
                    <a:lnBlToTr>
                      <a:noFill/>
                    </a:lnBlToTr>
                    <a:solidFill>
                      <a:schemeClr val="accent1"/>
                    </a:solidFill>
                  </a:tcPr>
                </a:tc>
              </a:tr>
              <a:tr h="274301">
                <a:tc>
                  <a:txBody>
                    <a:bodyPr/>
                    <a:lstStyle/>
                    <a:p>
                      <a:pPr algn="l" fontAlgn="b"/>
                      <a:r>
                        <a:rPr lang="en-US" sz="1200" b="0" i="0" u="none" strike="noStrike" dirty="0">
                          <a:effectLst/>
                          <a:latin typeface="Arial"/>
                        </a:rPr>
                        <a:t>Blue Cross Blue Shield Ma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$67,690,398</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dirty="0">
                          <a:effectLst/>
                          <a:latin typeface="Arial"/>
                        </a:rPr>
                        <a:t>44%</a:t>
                      </a:r>
                    </a:p>
                  </a:txBody>
                  <a:tcPr marL="9525" marR="9525" marT="9525" marB="0" anchor="b">
                    <a:lnL>
                      <a:noFill/>
                    </a:lnL>
                    <a:lnR>
                      <a:noFill/>
                    </a:lnR>
                    <a:lnT>
                      <a:noFill/>
                    </a:lnT>
                    <a:lnB>
                      <a:noFill/>
                    </a:lnB>
                    <a:lnTlToBr>
                      <a:noFill/>
                    </a:lnTlToBr>
                    <a:lnBlToTr>
                      <a:noFill/>
                    </a:lnBlToTr>
                    <a:noFill/>
                  </a:tcPr>
                </a:tc>
              </a:tr>
              <a:tr h="274301">
                <a:tc>
                  <a:txBody>
                    <a:bodyPr/>
                    <a:lstStyle/>
                    <a:p>
                      <a:pPr algn="l" fontAlgn="b"/>
                      <a:r>
                        <a:rPr lang="en-US" sz="1200" b="0" i="0" u="none" strike="noStrike" dirty="0" smtClean="0">
                          <a:effectLst/>
                          <a:latin typeface="Arial"/>
                        </a:rPr>
                        <a:t>Harvard Pilgrim Health Care</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$24,661,673</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a:effectLst/>
                          <a:latin typeface="Arial"/>
                        </a:rPr>
                        <a:t>16%</a:t>
                      </a:r>
                    </a:p>
                  </a:txBody>
                  <a:tcPr marL="9525" marR="9525" marT="9525" marB="0" anchor="b">
                    <a:lnL>
                      <a:noFill/>
                    </a:lnL>
                    <a:lnR>
                      <a:noFill/>
                    </a:lnR>
                    <a:lnT>
                      <a:noFill/>
                    </a:lnT>
                    <a:lnB>
                      <a:noFill/>
                    </a:lnB>
                    <a:lnTlToBr>
                      <a:noFill/>
                    </a:lnTlToBr>
                    <a:lnBlToTr>
                      <a:noFill/>
                    </a:lnBlToTr>
                    <a:noFill/>
                  </a:tcPr>
                </a:tc>
              </a:tr>
              <a:tr h="274301">
                <a:tc>
                  <a:txBody>
                    <a:bodyPr/>
                    <a:lstStyle/>
                    <a:p>
                      <a:pPr algn="l" fontAlgn="b"/>
                      <a:r>
                        <a:rPr lang="en-US" sz="1200" b="0" i="0" u="none" strike="noStrike" dirty="0" smtClean="0">
                          <a:effectLst/>
                          <a:latin typeface="Arial"/>
                        </a:rPr>
                        <a:t>United </a:t>
                      </a:r>
                      <a:r>
                        <a:rPr lang="en-US" sz="1200" b="0" i="0" u="none" strike="noStrike" dirty="0">
                          <a:effectLst/>
                          <a:latin typeface="Arial"/>
                        </a:rPr>
                        <a:t>Health Care </a:t>
                      </a:r>
                      <a:r>
                        <a:rPr lang="en-US" sz="1200" b="0" i="0" u="none" strike="noStrike" dirty="0" smtClean="0">
                          <a:effectLst/>
                          <a:latin typeface="Arial"/>
                        </a:rPr>
                        <a:t>Services Corp.</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$9,345,766</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dirty="0">
                          <a:effectLst/>
                          <a:latin typeface="Arial"/>
                        </a:rPr>
                        <a:t>6%</a:t>
                      </a:r>
                    </a:p>
                  </a:txBody>
                  <a:tcPr marL="9525" marR="9525" marT="9525" marB="0" anchor="b">
                    <a:lnL>
                      <a:noFill/>
                    </a:lnL>
                    <a:lnR>
                      <a:noFill/>
                    </a:lnR>
                    <a:lnT>
                      <a:noFill/>
                    </a:lnT>
                    <a:lnB>
                      <a:noFill/>
                    </a:lnB>
                    <a:lnTlToBr>
                      <a:noFill/>
                    </a:lnTlToBr>
                    <a:lnBlToTr>
                      <a:noFill/>
                    </a:lnBlToTr>
                    <a:noFill/>
                  </a:tcPr>
                </a:tc>
              </a:tr>
              <a:tr h="274301">
                <a:tc>
                  <a:txBody>
                    <a:bodyPr/>
                    <a:lstStyle/>
                    <a:p>
                      <a:pPr algn="l" fontAlgn="b"/>
                      <a:r>
                        <a:rPr lang="en-US" sz="1200" b="0" i="0" u="none" strike="noStrike" dirty="0" smtClean="0">
                          <a:effectLst/>
                          <a:latin typeface="Arial"/>
                        </a:rPr>
                        <a:t>Tufts</a:t>
                      </a:r>
                      <a:r>
                        <a:rPr lang="en-US" sz="1200" b="0" i="0" u="none" strike="noStrike" baseline="0" dirty="0" smtClean="0">
                          <a:effectLst/>
                          <a:latin typeface="Arial"/>
                        </a:rPr>
                        <a:t> Health Maintenance</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$7,246,262</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a:effectLst/>
                          <a:latin typeface="Arial"/>
                        </a:rPr>
                        <a:t>5%</a:t>
                      </a:r>
                    </a:p>
                  </a:txBody>
                  <a:tcPr marL="9525" marR="9525" marT="9525" marB="0" anchor="b">
                    <a:lnL>
                      <a:noFill/>
                    </a:lnL>
                    <a:lnR>
                      <a:noFill/>
                    </a:lnR>
                    <a:lnT>
                      <a:noFill/>
                    </a:lnT>
                    <a:lnB>
                      <a:noFill/>
                    </a:lnB>
                    <a:lnTlToBr>
                      <a:noFill/>
                    </a:lnTlToBr>
                    <a:lnBlToTr>
                      <a:noFill/>
                    </a:lnBlToTr>
                    <a:noFill/>
                  </a:tcPr>
                </a:tc>
              </a:tr>
              <a:tr h="274301">
                <a:tc>
                  <a:txBody>
                    <a:bodyPr/>
                    <a:lstStyle/>
                    <a:p>
                      <a:pPr algn="l" fontAlgn="b"/>
                      <a:r>
                        <a:rPr lang="en-US" sz="1200" b="0" i="0" u="none" strike="noStrike" dirty="0" smtClean="0">
                          <a:effectLst/>
                          <a:latin typeface="Arial"/>
                        </a:rPr>
                        <a:t>Aetna, Inc.</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$7,195,560</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a:effectLst/>
                          <a:latin typeface="Arial"/>
                        </a:rPr>
                        <a:t>5%</a:t>
                      </a:r>
                    </a:p>
                  </a:txBody>
                  <a:tcPr marL="9525" marR="9525" marT="9525" marB="0" anchor="b">
                    <a:lnL>
                      <a:noFill/>
                    </a:lnL>
                    <a:lnR>
                      <a:noFill/>
                    </a:lnR>
                    <a:lnT>
                      <a:noFill/>
                    </a:lnT>
                    <a:lnB>
                      <a:noFill/>
                    </a:lnB>
                    <a:lnTlToBr>
                      <a:noFill/>
                    </a:lnTlToBr>
                    <a:lnBlToTr>
                      <a:noFill/>
                    </a:lnBlToTr>
                    <a:noFill/>
                  </a:tcPr>
                </a:tc>
              </a:tr>
              <a:tr h="274301">
                <a:tc>
                  <a:txBody>
                    <a:bodyPr/>
                    <a:lstStyle/>
                    <a:p>
                      <a:pPr algn="l" fontAlgn="b"/>
                      <a:r>
                        <a:rPr lang="en-US" sz="1200" b="0" i="0" u="none" strike="noStrike" dirty="0">
                          <a:effectLst/>
                          <a:latin typeface="Arial"/>
                        </a:rPr>
                        <a:t>Connecticut General Life</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$6,339,620</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a:effectLst/>
                          <a:latin typeface="Arial"/>
                        </a:rPr>
                        <a:t>4%</a:t>
                      </a:r>
                    </a:p>
                  </a:txBody>
                  <a:tcPr marL="9525" marR="9525" marT="9525" marB="0" anchor="b">
                    <a:lnL>
                      <a:noFill/>
                    </a:lnL>
                    <a:lnR>
                      <a:noFill/>
                    </a:lnR>
                    <a:lnT>
                      <a:noFill/>
                    </a:lnT>
                    <a:lnB>
                      <a:noFill/>
                    </a:lnB>
                    <a:lnTlToBr>
                      <a:noFill/>
                    </a:lnTlToBr>
                    <a:lnBlToTr>
                      <a:noFill/>
                    </a:lnBlToTr>
                    <a:noFill/>
                  </a:tcPr>
                </a:tc>
              </a:tr>
              <a:tr h="274301">
                <a:tc>
                  <a:txBody>
                    <a:bodyPr/>
                    <a:lstStyle/>
                    <a:p>
                      <a:pPr algn="l" fontAlgn="b"/>
                      <a:r>
                        <a:rPr lang="en-US" sz="1200" b="0" i="0" u="none" strike="noStrike" dirty="0">
                          <a:effectLst/>
                          <a:latin typeface="Arial"/>
                        </a:rPr>
                        <a:t>Tufts Benefit </a:t>
                      </a:r>
                      <a:r>
                        <a:rPr lang="en-US" sz="1200" b="0" i="0" u="none" strike="noStrike" dirty="0" smtClean="0">
                          <a:effectLst/>
                          <a:latin typeface="Arial"/>
                        </a:rPr>
                        <a:t>Administrators </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$5,158,675</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a:effectLst/>
                          <a:latin typeface="Arial"/>
                        </a:rPr>
                        <a:t>3%</a:t>
                      </a:r>
                    </a:p>
                  </a:txBody>
                  <a:tcPr marL="9525" marR="9525" marT="9525" marB="0" anchor="b">
                    <a:lnL>
                      <a:noFill/>
                    </a:lnL>
                    <a:lnR>
                      <a:noFill/>
                    </a:lnR>
                    <a:lnT>
                      <a:noFill/>
                    </a:lnT>
                    <a:lnB>
                      <a:noFill/>
                    </a:lnB>
                    <a:lnTlToBr>
                      <a:noFill/>
                    </a:lnTlToBr>
                    <a:lnBlToTr>
                      <a:noFill/>
                    </a:lnBlToTr>
                    <a:noFill/>
                  </a:tcPr>
                </a:tc>
              </a:tr>
              <a:tr h="280928">
                <a:tc>
                  <a:txBody>
                    <a:bodyPr/>
                    <a:lstStyle/>
                    <a:p>
                      <a:pPr algn="l" fontAlgn="b"/>
                      <a:r>
                        <a:rPr lang="en-US" sz="1200" b="0" i="0" u="none" strike="noStrike">
                          <a:effectLst/>
                          <a:latin typeface="Arial"/>
                        </a:rPr>
                        <a:t>Unicare Life and Health Insurance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$3,868,450</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a:effectLst/>
                          <a:latin typeface="Arial"/>
                        </a:rPr>
                        <a:t>3%</a:t>
                      </a:r>
                    </a:p>
                  </a:txBody>
                  <a:tcPr marL="9525" marR="9525" marT="9525" marB="0" anchor="b">
                    <a:lnL>
                      <a:noFill/>
                    </a:lnL>
                    <a:lnR>
                      <a:noFill/>
                    </a:lnR>
                    <a:lnT>
                      <a:noFill/>
                    </a:lnT>
                    <a:lnB>
                      <a:noFill/>
                    </a:lnB>
                    <a:lnTlToBr>
                      <a:noFill/>
                    </a:lnTlToBr>
                    <a:lnBlToTr>
                      <a:noFill/>
                    </a:lnBlToTr>
                    <a:noFill/>
                  </a:tcPr>
                </a:tc>
              </a:tr>
              <a:tr h="274301">
                <a:tc>
                  <a:txBody>
                    <a:bodyPr/>
                    <a:lstStyle/>
                    <a:p>
                      <a:pPr algn="l" fontAlgn="b"/>
                      <a:r>
                        <a:rPr lang="en-US" sz="1200" b="0" i="0" u="none" strike="noStrike">
                          <a:effectLst/>
                          <a:latin typeface="Arial"/>
                        </a:rPr>
                        <a:t>Tufts Total Health Plan</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$3,149,829</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a:effectLst/>
                          <a:latin typeface="Arial"/>
                        </a:rPr>
                        <a:t>2%</a:t>
                      </a:r>
                    </a:p>
                  </a:txBody>
                  <a:tcPr marL="9525" marR="9525" marT="9525" marB="0" anchor="b">
                    <a:lnL>
                      <a:noFill/>
                    </a:lnL>
                    <a:lnR>
                      <a:noFill/>
                    </a:lnR>
                    <a:lnT>
                      <a:noFill/>
                    </a:lnT>
                    <a:lnB>
                      <a:noFill/>
                    </a:lnB>
                    <a:lnTlToBr>
                      <a:noFill/>
                    </a:lnTlToBr>
                    <a:lnBlToTr>
                      <a:noFill/>
                    </a:lnBlToTr>
                    <a:noFill/>
                  </a:tcPr>
                </a:tc>
              </a:tr>
              <a:tr h="274301">
                <a:tc>
                  <a:txBody>
                    <a:bodyPr/>
                    <a:lstStyle/>
                    <a:p>
                      <a:pPr algn="l" fontAlgn="b"/>
                      <a:r>
                        <a:rPr lang="en-US" sz="1200" b="0" i="0" u="none" strike="noStrike" smtClean="0">
                          <a:effectLst/>
                          <a:latin typeface="Arial"/>
                        </a:rPr>
                        <a:t>Fallon </a:t>
                      </a:r>
                      <a:r>
                        <a:rPr lang="en-US" sz="1200" b="0" i="0" u="none" strike="noStrike" dirty="0" smtClean="0">
                          <a:effectLst/>
                          <a:latin typeface="Arial"/>
                        </a:rPr>
                        <a:t>Community </a:t>
                      </a:r>
                      <a:r>
                        <a:rPr lang="en-US" sz="1200" b="0" i="0" u="none" strike="noStrike" dirty="0">
                          <a:effectLst/>
                          <a:latin typeface="Arial"/>
                        </a:rPr>
                        <a:t>Health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$3,242,561</a:t>
                      </a:r>
                      <a:endParaRPr lang="en-US" sz="1200" b="0" i="0" u="none" strike="noStrike" dirty="0">
                        <a:effectLst/>
                        <a:latin typeface="Arial"/>
                      </a:endParaRPr>
                    </a:p>
                  </a:txBody>
                  <a:tcPr marL="9525" marR="9525" marT="9525" marB="0" anchor="b">
                    <a:lnL>
                      <a:noFill/>
                    </a:lnL>
                    <a:lnR>
                      <a:noFill/>
                    </a:lnR>
                    <a:lnT>
                      <a:noFill/>
                    </a:lnT>
                    <a:lnB>
                      <a:noFill/>
                    </a:lnB>
                    <a:lnTlToBr>
                      <a:noFill/>
                    </a:lnTlToBr>
                    <a:lnBlToTr>
                      <a:noFill/>
                    </a:lnBlToTr>
                    <a:noFill/>
                  </a:tcPr>
                </a:tc>
                <a:tc>
                  <a:txBody>
                    <a:bodyPr/>
                    <a:lstStyle/>
                    <a:p>
                      <a:pPr algn="ctr" fontAlgn="b"/>
                      <a:r>
                        <a:rPr lang="en-US" sz="1000" b="0" i="0" u="none" strike="noStrike">
                          <a:effectLst/>
                          <a:latin typeface="Arial"/>
                        </a:rPr>
                        <a:t>2%</a:t>
                      </a:r>
                    </a:p>
                  </a:txBody>
                  <a:tcPr marL="9525" marR="9525" marT="9525" marB="0" anchor="b">
                    <a:lnL>
                      <a:noFill/>
                    </a:lnL>
                    <a:lnR>
                      <a:noFill/>
                    </a:lnR>
                    <a:lnT>
                      <a:noFill/>
                    </a:lnT>
                    <a:lnB>
                      <a:noFill/>
                    </a:lnB>
                    <a:lnTlToBr>
                      <a:noFill/>
                    </a:lnTlToBr>
                    <a:lnBlToTr>
                      <a:noFill/>
                    </a:lnBlToTr>
                    <a:noFill/>
                  </a:tcPr>
                </a:tc>
              </a:tr>
              <a:tr h="314258">
                <a:tc>
                  <a:txBody>
                    <a:bodyPr/>
                    <a:lstStyle/>
                    <a:p>
                      <a:pPr algn="l" fontAlgn="b"/>
                      <a:r>
                        <a:rPr lang="en-US" sz="1200" b="0" i="0" u="none" strike="noStrike" dirty="0">
                          <a:effectLst/>
                          <a:latin typeface="Arial"/>
                        </a:rPr>
                        <a:t>All Others</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200" b="0" i="0" u="none" strike="noStrike" dirty="0">
                          <a:effectLst/>
                          <a:latin typeface="Arial"/>
                        </a:rPr>
                        <a:t>    </a:t>
                      </a:r>
                      <a:r>
                        <a:rPr lang="en-US" sz="1200" b="0" i="0" u="none" strike="noStrike" dirty="0" smtClean="0">
                          <a:effectLst/>
                          <a:latin typeface="Arial"/>
                        </a:rPr>
                        <a:t>$16,165,670</a:t>
                      </a:r>
                      <a:endParaRPr lang="en-US" sz="1200" b="0" i="0" u="none" strike="noStrike" dirty="0">
                        <a:effectLst/>
                        <a:latin typeface="Arial"/>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effectLst/>
                          <a:latin typeface="Arial"/>
                        </a:rPr>
                        <a:t>10%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14258">
                <a:tc>
                  <a:txBody>
                    <a:bodyPr/>
                    <a:lstStyle/>
                    <a:p>
                      <a:pPr marL="0" marR="0" lvl="0" indent="0" algn="l" defTabSz="1019175"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80808"/>
                          </a:solidFill>
                          <a:effectLst/>
                          <a:latin typeface="Arial" charset="0"/>
                          <a:cs typeface="Times New Roman" pitchFamily="18" charset="0"/>
                        </a:rPr>
                        <a:t>Total HSN12 Collections</a:t>
                      </a:r>
                    </a:p>
                  </a:txBody>
                  <a:tcPr marT="45712" marB="45712"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r" fontAlgn="b"/>
                      <a:r>
                        <a:rPr lang="en-US" sz="1200" b="1" i="0" u="none" strike="noStrike" dirty="0">
                          <a:effectLst/>
                          <a:latin typeface="Arial"/>
                        </a:rPr>
                        <a:t>  </a:t>
                      </a:r>
                      <a:r>
                        <a:rPr lang="en-US" sz="1200" b="1" i="0" u="none" strike="noStrike" dirty="0" smtClean="0">
                          <a:effectLst/>
                          <a:latin typeface="Arial"/>
                        </a:rPr>
                        <a:t>$154,064,463 </a:t>
                      </a:r>
                      <a:endParaRPr lang="en-US" sz="1200" b="1" i="0" u="none" strike="noStrike" dirty="0">
                        <a:effectLst/>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1000" b="1" i="0" u="none" strike="noStrike" dirty="0">
                          <a:effectLst/>
                          <a:latin typeface="Arial"/>
                        </a:rPr>
                        <a:t>100%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34864" name="Rectangle 11"/>
          <p:cNvSpPr>
            <a:spLocks noChangeArrowheads="1"/>
          </p:cNvSpPr>
          <p:nvPr/>
        </p:nvSpPr>
        <p:spPr bwMode="auto">
          <a:xfrm>
            <a:off x="666750" y="6764338"/>
            <a:ext cx="6858000" cy="215444"/>
          </a:xfrm>
          <a:prstGeom prst="rect">
            <a:avLst/>
          </a:prstGeom>
          <a:noFill/>
          <a:ln w="9525">
            <a:noFill/>
            <a:miter lim="800000"/>
            <a:headEnd/>
            <a:tailEnd/>
          </a:ln>
        </p:spPr>
        <p:txBody>
          <a:bodyPr>
            <a:spAutoFit/>
          </a:bodyPr>
          <a:lstStyle/>
          <a:p>
            <a:pPr defTabSz="1019175">
              <a:spcBef>
                <a:spcPct val="50000"/>
              </a:spcBef>
            </a:pPr>
            <a:r>
              <a:rPr lang="en-US" sz="800" b="0" dirty="0">
                <a:solidFill>
                  <a:srgbClr val="080808"/>
                </a:solidFill>
              </a:rPr>
              <a:t>Notes: Payment rates effective </a:t>
            </a:r>
            <a:r>
              <a:rPr lang="en-US" sz="800" b="0" dirty="0" smtClean="0">
                <a:solidFill>
                  <a:srgbClr val="080808"/>
                </a:solidFill>
              </a:rPr>
              <a:t>10/1/12 </a:t>
            </a:r>
            <a:r>
              <a:rPr lang="en-US" sz="800" b="0" dirty="0">
                <a:solidFill>
                  <a:srgbClr val="080808"/>
                </a:solidFill>
              </a:rPr>
              <a:t>for Health Safety Net fiscal year </a:t>
            </a:r>
            <a:r>
              <a:rPr lang="en-US" sz="800" b="0" dirty="0" smtClean="0">
                <a:solidFill>
                  <a:srgbClr val="080808"/>
                </a:solidFill>
              </a:rPr>
              <a:t>2012. </a:t>
            </a:r>
            <a:r>
              <a:rPr lang="en-US" sz="800" b="0" dirty="0">
                <a:solidFill>
                  <a:srgbClr val="080808"/>
                </a:solidFill>
              </a:rPr>
              <a:t>Totals may not add to 100% due to rounding.</a:t>
            </a:r>
          </a:p>
        </p:txBody>
      </p:sp>
    </p:spTree>
    <p:extLst>
      <p:ext uri="{BB962C8B-B14F-4D97-AF65-F5344CB8AC3E}">
        <p14:creationId xmlns:p14="http://schemas.microsoft.com/office/powerpoint/2010/main" val="791623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0"/>
          </p:nvPr>
        </p:nvSpPr>
        <p:spPr>
          <a:noFill/>
        </p:spPr>
        <p:txBody>
          <a:bodyPr/>
          <a:lstStyle/>
          <a:p>
            <a:r>
              <a:rPr lang="en-US" dirty="0" smtClean="0"/>
              <a:t>32</a:t>
            </a:r>
          </a:p>
        </p:txBody>
      </p:sp>
      <p:sp>
        <p:nvSpPr>
          <p:cNvPr id="35843" name="Text Box 14"/>
          <p:cNvSpPr txBox="1">
            <a:spLocks noChangeArrowheads="1"/>
          </p:cNvSpPr>
          <p:nvPr/>
        </p:nvSpPr>
        <p:spPr bwMode="auto">
          <a:xfrm>
            <a:off x="682625" y="6684189"/>
            <a:ext cx="8929688" cy="276999"/>
          </a:xfrm>
          <a:prstGeom prst="rect">
            <a:avLst/>
          </a:prstGeom>
          <a:noFill/>
          <a:ln w="9525">
            <a:noFill/>
            <a:miter lim="800000"/>
            <a:headEnd/>
            <a:tailEnd/>
          </a:ln>
        </p:spPr>
        <p:txBody>
          <a:bodyPr lIns="0" tIns="0" rIns="0" bIns="0" anchor="b">
            <a:spAutoFit/>
          </a:bodyPr>
          <a:lstStyle/>
          <a:p>
            <a:pPr defTabSz="1019175"/>
            <a:r>
              <a:rPr lang="en-US" sz="600" dirty="0">
                <a:solidFill>
                  <a:srgbClr val="000000"/>
                </a:solidFill>
              </a:rPr>
              <a:t>Notes:</a:t>
            </a:r>
            <a:r>
              <a:rPr lang="en-US" sz="600" b="0" dirty="0">
                <a:solidFill>
                  <a:srgbClr val="000000"/>
                </a:solidFill>
              </a:rPr>
              <a:t> Payment amounts do not include offset payments from the Medical Assistance Trust Fund, or reserves for remediated claims of approximately $18 million. Payment amounts reflect the shortfall amount withheld as of </a:t>
            </a:r>
            <a:r>
              <a:rPr lang="en-US" sz="600" b="0" dirty="0" smtClean="0">
                <a:solidFill>
                  <a:srgbClr val="000000"/>
                </a:solidFill>
              </a:rPr>
              <a:t>October 2012, </a:t>
            </a:r>
            <a:r>
              <a:rPr lang="en-US" sz="600" b="0" dirty="0">
                <a:solidFill>
                  <a:srgbClr val="000000"/>
                </a:solidFill>
              </a:rPr>
              <a:t>which </a:t>
            </a:r>
            <a:r>
              <a:rPr lang="en-US" sz="600" b="0" dirty="0" smtClean="0">
                <a:solidFill>
                  <a:srgbClr val="000000"/>
                </a:solidFill>
              </a:rPr>
              <a:t>may differ from </a:t>
            </a:r>
            <a:r>
              <a:rPr lang="en-US" sz="600" b="0" dirty="0">
                <a:solidFill>
                  <a:srgbClr val="000000"/>
                </a:solidFill>
              </a:rPr>
              <a:t>the projected year-end calculated shortfall. The annual hospital assessment is calculated by multiplying each hospital’s private sector charges (PSC) by the uniform assessment rate of 0.82%. Private sector charges are derived from the fiscal year </a:t>
            </a:r>
            <a:r>
              <a:rPr lang="en-US" sz="600" b="0" dirty="0" smtClean="0">
                <a:solidFill>
                  <a:srgbClr val="000000"/>
                </a:solidFill>
              </a:rPr>
              <a:t>2011 </a:t>
            </a:r>
            <a:r>
              <a:rPr lang="en-US" sz="600" b="0" dirty="0">
                <a:solidFill>
                  <a:srgbClr val="000000"/>
                </a:solidFill>
              </a:rPr>
              <a:t>HCF-403 Cost Reports filed by hospitals for the period from October </a:t>
            </a:r>
            <a:r>
              <a:rPr lang="en-US" sz="600" b="0" dirty="0" smtClean="0">
                <a:solidFill>
                  <a:srgbClr val="000000"/>
                </a:solidFill>
              </a:rPr>
              <a:t>2010 </a:t>
            </a:r>
            <a:r>
              <a:rPr lang="en-US" sz="600" b="0" dirty="0">
                <a:solidFill>
                  <a:srgbClr val="000000"/>
                </a:solidFill>
              </a:rPr>
              <a:t>through </a:t>
            </a:r>
            <a:r>
              <a:rPr lang="en-US" sz="600" b="0" dirty="0" smtClean="0">
                <a:solidFill>
                  <a:srgbClr val="000000"/>
                </a:solidFill>
              </a:rPr>
              <a:t>September 2011. </a:t>
            </a:r>
            <a:r>
              <a:rPr lang="en-US" sz="600" b="0" dirty="0">
                <a:solidFill>
                  <a:srgbClr val="000000"/>
                </a:solidFill>
              </a:rPr>
              <a:t>All hospital reported data are unaudited and subject to change with future updates and calculations. Based on data as of </a:t>
            </a:r>
            <a:r>
              <a:rPr lang="en-US" sz="600" b="0" dirty="0" smtClean="0">
                <a:solidFill>
                  <a:srgbClr val="000000"/>
                </a:solidFill>
              </a:rPr>
              <a:t>11/21/12. </a:t>
            </a:r>
            <a:endParaRPr lang="en-US" sz="600" b="0" dirty="0">
              <a:solidFill>
                <a:srgbClr val="000000"/>
              </a:solidFill>
            </a:endParaRPr>
          </a:p>
        </p:txBody>
      </p:sp>
      <p:sp>
        <p:nvSpPr>
          <p:cNvPr id="35844" name="Rectangle 3"/>
          <p:cNvSpPr>
            <a:spLocks noGrp="1" noChangeArrowheads="1"/>
          </p:cNvSpPr>
          <p:nvPr>
            <p:ph type="title"/>
          </p:nvPr>
        </p:nvSpPr>
        <p:spPr>
          <a:xfrm>
            <a:off x="666750" y="455613"/>
            <a:ext cx="7813675" cy="1050925"/>
          </a:xfrm>
        </p:spPr>
        <p:txBody>
          <a:bodyPr/>
          <a:lstStyle/>
          <a:p>
            <a:r>
              <a:rPr lang="en-US" dirty="0" smtClean="0"/>
              <a:t>HSN12 Hospital Assessments and Payments </a:t>
            </a:r>
          </a:p>
        </p:txBody>
      </p:sp>
      <p:graphicFrame>
        <p:nvGraphicFramePr>
          <p:cNvPr id="627054" name="Group 1390"/>
          <p:cNvGraphicFramePr>
            <a:graphicFrameLocks noGrp="1"/>
          </p:cNvGraphicFramePr>
          <p:nvPr>
            <p:ph sz="half" idx="1"/>
            <p:extLst>
              <p:ext uri="{D42A27DB-BD31-4B8C-83A1-F6EECF244321}">
                <p14:modId xmlns:p14="http://schemas.microsoft.com/office/powerpoint/2010/main" val="3975479583"/>
              </p:ext>
            </p:extLst>
          </p:nvPr>
        </p:nvGraphicFramePr>
        <p:xfrm>
          <a:off x="606365" y="884208"/>
          <a:ext cx="4359275" cy="5641471"/>
        </p:xfrm>
        <a:graphic>
          <a:graphicData uri="http://schemas.openxmlformats.org/drawingml/2006/table">
            <a:tbl>
              <a:tblPr/>
              <a:tblGrid>
                <a:gridCol w="1801813"/>
                <a:gridCol w="852487"/>
                <a:gridCol w="852488"/>
                <a:gridCol w="852487"/>
              </a:tblGrid>
              <a:tr h="587585">
                <a:tc>
                  <a:txBody>
                    <a:bodyPr/>
                    <a:lstStyle/>
                    <a:p>
                      <a:pPr marL="0" marR="0" lvl="0" indent="0" algn="l"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Hospitals</a:t>
                      </a:r>
                    </a:p>
                  </a:txBody>
                  <a:tcPr marT="45715" marB="45715" anchor="ct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 Assessment</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 To HSN</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 A</a:t>
                      </a:r>
                    </a:p>
                  </a:txBody>
                  <a:tcPr marT="45715" marB="45715"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 Payment</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 From HSN</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 B</a:t>
                      </a:r>
                    </a:p>
                  </a:txBody>
                  <a:tcPr marT="45715" marB="45715"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 Net Payment</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 To/ (From) HSN</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pitchFamily="34" charset="0"/>
                          <a:cs typeface="Arial" pitchFamily="34" charset="0"/>
                        </a:rPr>
                        <a:t> C = A – B</a:t>
                      </a:r>
                    </a:p>
                  </a:txBody>
                  <a:tcPr marT="45715" marB="45715" anchor="ctr" horzOverflow="overflow">
                    <a:lnL>
                      <a:noFill/>
                    </a:lnL>
                    <a:lnR cap="flat">
                      <a:noFill/>
                    </a:lnR>
                    <a:lnT cap="flat">
                      <a:noFill/>
                    </a:lnT>
                    <a:lnB>
                      <a:noFill/>
                    </a:lnB>
                    <a:lnTlToBr>
                      <a:noFill/>
                    </a:lnTlToBr>
                    <a:lnBlToTr>
                      <a:noFill/>
                    </a:lnBlToTr>
                    <a:solidFill>
                      <a:schemeClr val="accent1"/>
                    </a:solidFill>
                  </a:tcPr>
                </a:tc>
              </a:tr>
              <a:tr h="144433">
                <a:tc>
                  <a:txBody>
                    <a:bodyPr/>
                    <a:lstStyle/>
                    <a:p>
                      <a:pPr algn="l" fontAlgn="b"/>
                      <a:r>
                        <a:rPr lang="en-US" sz="600" b="0" i="0" u="none" strike="noStrike">
                          <a:solidFill>
                            <a:srgbClr val="000000"/>
                          </a:solidFill>
                          <a:effectLst/>
                          <a:latin typeface="Arial" pitchFamily="34" charset="0"/>
                          <a:cs typeface="Arial" pitchFamily="34" charset="0"/>
                        </a:rPr>
                        <a:t>Anna Jaques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$658,950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$954,621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($295,671)</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Athol Memorial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$178,631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$152,203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$26,428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Baystate Franklin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$537,066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$1,300,501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($763,435)</a:t>
                      </a:r>
                    </a:p>
                  </a:txBody>
                  <a:tcPr marL="9525" marR="9525" marT="9525" marB="0" anchor="b">
                    <a:lnL>
                      <a:noFill/>
                    </a:lnL>
                    <a:lnR cap="flat">
                      <a:noFill/>
                    </a:lnR>
                    <a:lnT>
                      <a:noFill/>
                    </a:lnT>
                    <a:lnB>
                      <a:noFill/>
                    </a:lnB>
                    <a:lnTlToBr>
                      <a:noFill/>
                    </a:lnTlToBr>
                    <a:lnBlToTr>
                      <a:noFill/>
                    </a:lnBlToTr>
                    <a:noFill/>
                  </a:tcPr>
                </a:tc>
              </a:tr>
              <a:tr h="143164">
                <a:tc>
                  <a:txBody>
                    <a:bodyPr/>
                    <a:lstStyle/>
                    <a:p>
                      <a:pPr algn="l" fontAlgn="b"/>
                      <a:r>
                        <a:rPr lang="en-US" sz="600" b="0" i="0" u="none" strike="noStrike">
                          <a:solidFill>
                            <a:srgbClr val="000000"/>
                          </a:solidFill>
                          <a:effectLst/>
                          <a:latin typeface="Arial" pitchFamily="34" charset="0"/>
                          <a:cs typeface="Arial" pitchFamily="34" charset="0"/>
                        </a:rPr>
                        <a:t>Baystate Mary Lane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$207,181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$147,101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$60,079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Baystate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$4,368,723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$13,297,891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($8,929,168)</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Berkshire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$1,541,651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$4,392,431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($2,850,780)</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Beth Israel Deaconess Hospital - Needham</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$548,354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smtClean="0">
                          <a:solidFill>
                            <a:srgbClr val="000000"/>
                          </a:solidFill>
                          <a:effectLst/>
                          <a:latin typeface="Arial" pitchFamily="34" charset="0"/>
                          <a:cs typeface="Arial" pitchFamily="34" charset="0"/>
                        </a:rPr>
                        <a:t>$0</a:t>
                      </a:r>
                      <a:endParaRPr lang="en-US" sz="6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$548,354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Beth Israel Deaconess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$8,557,406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$12,730,264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($4,172,858)</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Boston Children's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$8,173,053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$3,849,996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$4,323,057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Boston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$4,344,635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$85,200,911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($80,856,277)</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Brigham and Women's Faulkner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$2,012,943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$678,957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$1,333,987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Brigham and Women's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$18,245,473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$10,427,147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$7,818,326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Cambridge Health Alliance</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$1,604,745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$53,183,472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($51,578,726)</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Cape Cod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$1,865,135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$5,790,016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($3,924,880)</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Clinton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$207,345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$104,526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$102,819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Cooley Dickinson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$1,226,412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$536,170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$690,242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Dana-Farber Cancer Institute</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$7,280,480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$544,726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$6,735,754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Emerson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$2,130,118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smtClean="0">
                          <a:solidFill>
                            <a:srgbClr val="000000"/>
                          </a:solidFill>
                          <a:effectLst/>
                          <a:latin typeface="Arial" pitchFamily="34" charset="0"/>
                          <a:cs typeface="Arial" pitchFamily="34" charset="0"/>
                        </a:rPr>
                        <a:t>$0</a:t>
                      </a:r>
                      <a:endParaRPr lang="en-US" sz="6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$2,130,118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Fairview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$189,636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$715,687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($526,051)</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Falmouth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$716,476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$1,484,569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($768,093)</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Hallmark Health</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$1,924,848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$1,163,148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$761,699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Harrington Memorial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$613,249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$1,156,395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($543,146)</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HealthAlliance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$1,100,378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$2,540,141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($1,439,763)</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Heywood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$673,097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$1,182,377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($509,280)</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Holyoke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$479,225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$1,955,182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($1,475,957)</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Jordan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$1,520,726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$270,207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$1,250,519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Kindred Boston</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$113,941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$113,941 </a:t>
                      </a:r>
                    </a:p>
                  </a:txBody>
                  <a:tcPr marL="9525" marR="9525" marT="9525" marB="0" anchor="b">
                    <a:lnL>
                      <a:noFill/>
                    </a:lnL>
                    <a:lnR cap="flat">
                      <a:noFill/>
                    </a:lnR>
                    <a:lnT>
                      <a:noFill/>
                    </a:lnT>
                    <a:lnB>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Kindred Boston - North Shore</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$111,661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$0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$111,661 </a:t>
                      </a:r>
                    </a:p>
                  </a:txBody>
                  <a:tcPr marL="9525" marR="9525" marT="9525" marB="0" anchor="b">
                    <a:lnL>
                      <a:noFill/>
                    </a:lnL>
                    <a:lnR cap="flat">
                      <a:noFill/>
                    </a:lnR>
                    <a:lnT>
                      <a:noFill/>
                    </a:lnT>
                    <a:lnB cap="flat">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Lahey Clinic</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$5,193,697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dirty="0" smtClean="0">
                          <a:solidFill>
                            <a:srgbClr val="000000"/>
                          </a:solidFill>
                          <a:effectLst/>
                          <a:latin typeface="Arial" pitchFamily="34" charset="0"/>
                          <a:cs typeface="Arial" pitchFamily="34" charset="0"/>
                        </a:rPr>
                        <a:t>$0</a:t>
                      </a:r>
                      <a:endParaRPr lang="en-US" sz="6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$5,193,697 </a:t>
                      </a:r>
                    </a:p>
                  </a:txBody>
                  <a:tcPr marL="9525" marR="9525" marT="9525" marB="0" anchor="b">
                    <a:lnL>
                      <a:noFill/>
                    </a:lnL>
                    <a:lnR cap="flat">
                      <a:noFill/>
                    </a:lnR>
                    <a:lnT>
                      <a:noFill/>
                    </a:lnT>
                    <a:lnB cap="flat">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Lawrence General Hospital</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$1,036,747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$6,698,329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($5,661,582)</a:t>
                      </a:r>
                    </a:p>
                  </a:txBody>
                  <a:tcPr marL="9525" marR="9525" marT="9525" marB="0" anchor="b">
                    <a:lnL>
                      <a:noFill/>
                    </a:lnL>
                    <a:lnR cap="flat">
                      <a:noFill/>
                    </a:lnR>
                    <a:lnT>
                      <a:noFill/>
                    </a:lnT>
                    <a:lnB cap="flat">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Lowell General Hospital</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$1,876,514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$2,713,630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($837,117)</a:t>
                      </a:r>
                    </a:p>
                  </a:txBody>
                  <a:tcPr marL="9525" marR="9525" marT="9525" marB="0" anchor="b">
                    <a:lnL>
                      <a:noFill/>
                    </a:lnL>
                    <a:lnR cap="flat">
                      <a:noFill/>
                    </a:lnR>
                    <a:lnT>
                      <a:noFill/>
                    </a:lnT>
                    <a:lnB cap="flat">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Marlborough Hospital</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$632,143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$1,364,425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($732,282)</a:t>
                      </a:r>
                    </a:p>
                  </a:txBody>
                  <a:tcPr marL="9525" marR="9525" marT="9525" marB="0" anchor="b">
                    <a:lnL>
                      <a:noFill/>
                    </a:lnL>
                    <a:lnR cap="flat">
                      <a:noFill/>
                    </a:lnR>
                    <a:lnT>
                      <a:noFill/>
                    </a:lnT>
                    <a:lnB cap="flat">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Martha's Vineyard Hospital</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$374,303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$961,504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($587,202)</a:t>
                      </a:r>
                    </a:p>
                  </a:txBody>
                  <a:tcPr marL="9525" marR="9525" marT="9525" marB="0" anchor="b">
                    <a:lnL>
                      <a:noFill/>
                    </a:lnL>
                    <a:lnR cap="flat">
                      <a:noFill/>
                    </a:lnR>
                    <a:lnT>
                      <a:noFill/>
                    </a:lnT>
                    <a:lnB cap="flat">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Massachusetts Eye and Ear Infirmary</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$1,362,514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$244,973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$1,117,541 </a:t>
                      </a:r>
                    </a:p>
                  </a:txBody>
                  <a:tcPr marL="9525" marR="9525" marT="9525" marB="0" anchor="b">
                    <a:lnL>
                      <a:noFill/>
                    </a:lnL>
                    <a:lnR cap="flat">
                      <a:noFill/>
                    </a:lnR>
                    <a:lnT>
                      <a:noFill/>
                    </a:lnT>
                    <a:lnB cap="flat">
                      <a:noFill/>
                    </a:lnB>
                    <a:lnTlToBr>
                      <a:noFill/>
                    </a:lnTlToBr>
                    <a:lnBlToTr>
                      <a:noFill/>
                    </a:lnBlToTr>
                    <a:noFill/>
                  </a:tcPr>
                </a:tc>
              </a:tr>
              <a:tr h="144433">
                <a:tc>
                  <a:txBody>
                    <a:bodyPr/>
                    <a:lstStyle/>
                    <a:p>
                      <a:pPr algn="l" fontAlgn="b"/>
                      <a:r>
                        <a:rPr lang="en-US" sz="600" b="0" i="0" u="none" strike="noStrike">
                          <a:solidFill>
                            <a:srgbClr val="000000"/>
                          </a:solidFill>
                          <a:effectLst/>
                          <a:latin typeface="Arial" pitchFamily="34" charset="0"/>
                          <a:cs typeface="Arial" pitchFamily="34" charset="0"/>
                        </a:rPr>
                        <a:t>Massachusetts General Hospital</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$21,302,763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$27,066,768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($5,764,005)</a:t>
                      </a:r>
                    </a:p>
                  </a:txBody>
                  <a:tcPr marL="9525" marR="9525" marT="9525" marB="0" anchor="b">
                    <a:lnL>
                      <a:noFill/>
                    </a:lnL>
                    <a:lnR cap="flat">
                      <a:noFill/>
                    </a:lnR>
                    <a:lnT>
                      <a:noFill/>
                    </a:lnT>
                    <a:lnB cap="flat">
                      <a:noFill/>
                    </a:lnB>
                    <a:lnTlToBr>
                      <a:noFill/>
                    </a:lnTlToBr>
                    <a:lnBlToTr>
                      <a:noFill/>
                    </a:lnBlToTr>
                    <a:noFill/>
                  </a:tcPr>
                </a:tc>
              </a:tr>
            </a:tbl>
          </a:graphicData>
        </a:graphic>
      </p:graphicFrame>
      <p:graphicFrame>
        <p:nvGraphicFramePr>
          <p:cNvPr id="664830" name="Group 2302"/>
          <p:cNvGraphicFramePr>
            <a:graphicFrameLocks noGrp="1"/>
          </p:cNvGraphicFramePr>
          <p:nvPr>
            <p:ph sz="half" idx="2"/>
            <p:extLst>
              <p:ext uri="{D42A27DB-BD31-4B8C-83A1-F6EECF244321}">
                <p14:modId xmlns:p14="http://schemas.microsoft.com/office/powerpoint/2010/main" val="2629523761"/>
              </p:ext>
            </p:extLst>
          </p:nvPr>
        </p:nvGraphicFramePr>
        <p:xfrm>
          <a:off x="5147469" y="901461"/>
          <a:ext cx="4354513" cy="5600670"/>
        </p:xfrm>
        <a:graphic>
          <a:graphicData uri="http://schemas.openxmlformats.org/drawingml/2006/table">
            <a:tbl>
              <a:tblPr/>
              <a:tblGrid>
                <a:gridCol w="1725613"/>
                <a:gridCol w="876300"/>
                <a:gridCol w="876300"/>
                <a:gridCol w="876300"/>
              </a:tblGrid>
              <a:tr h="583771">
                <a:tc>
                  <a:txBody>
                    <a:bodyPr/>
                    <a:lstStyle/>
                    <a:p>
                      <a:pPr marL="0" marR="0" lvl="0" indent="0" algn="l"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Hospitals</a:t>
                      </a:r>
                    </a:p>
                  </a:txBody>
                  <a:tcPr marT="45716" marB="45716" anchor="ct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smtClean="0">
                          <a:ln>
                            <a:noFill/>
                          </a:ln>
                          <a:solidFill>
                            <a:schemeClr val="bg1"/>
                          </a:solidFill>
                          <a:effectLst/>
                          <a:latin typeface="Arial" charset="0"/>
                        </a:rPr>
                        <a:t> Assessment</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smtClean="0">
                          <a:ln>
                            <a:noFill/>
                          </a:ln>
                          <a:solidFill>
                            <a:schemeClr val="bg1"/>
                          </a:solidFill>
                          <a:effectLst/>
                          <a:latin typeface="Arial" charset="0"/>
                        </a:rPr>
                        <a:t> To HSN</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smtClean="0">
                          <a:ln>
                            <a:noFill/>
                          </a:ln>
                          <a:solidFill>
                            <a:schemeClr val="bg1"/>
                          </a:solidFill>
                          <a:effectLst/>
                          <a:latin typeface="Arial" charset="0"/>
                        </a:rPr>
                        <a:t> A</a:t>
                      </a:r>
                    </a:p>
                  </a:txBody>
                  <a:tcPr marT="45716" marB="45716"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smtClean="0">
                          <a:ln>
                            <a:noFill/>
                          </a:ln>
                          <a:solidFill>
                            <a:schemeClr val="bg1"/>
                          </a:solidFill>
                          <a:effectLst/>
                          <a:latin typeface="Arial" charset="0"/>
                        </a:rPr>
                        <a:t> Payment</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smtClean="0">
                          <a:ln>
                            <a:noFill/>
                          </a:ln>
                          <a:solidFill>
                            <a:schemeClr val="bg1"/>
                          </a:solidFill>
                          <a:effectLst/>
                          <a:latin typeface="Arial" charset="0"/>
                        </a:rPr>
                        <a:t> From HSN</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smtClean="0">
                          <a:ln>
                            <a:noFill/>
                          </a:ln>
                          <a:solidFill>
                            <a:schemeClr val="bg1"/>
                          </a:solidFill>
                          <a:effectLst/>
                          <a:latin typeface="Arial" charset="0"/>
                        </a:rPr>
                        <a:t> B</a:t>
                      </a:r>
                    </a:p>
                  </a:txBody>
                  <a:tcPr marT="45716" marB="45716"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 Net Payment</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 To/ (From) HSN</a:t>
                      </a:r>
                    </a:p>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 C = A – B</a:t>
                      </a:r>
                    </a:p>
                  </a:txBody>
                  <a:tcPr marT="45716" marB="45716" anchor="ctr" horzOverflow="overflow">
                    <a:lnL>
                      <a:noFill/>
                    </a:lnL>
                    <a:lnR cap="flat">
                      <a:noFill/>
                    </a:lnR>
                    <a:lnT cap="flat">
                      <a:noFill/>
                    </a:lnT>
                    <a:lnB>
                      <a:noFill/>
                    </a:lnB>
                    <a:lnTlToBr>
                      <a:noFill/>
                    </a:lnTlToBr>
                    <a:lnBlToTr>
                      <a:noFill/>
                    </a:lnBlToTr>
                    <a:solidFill>
                      <a:schemeClr val="accent1"/>
                    </a:solidFill>
                  </a:tcPr>
                </a:tc>
              </a:tr>
              <a:tr h="137141">
                <a:tc>
                  <a:txBody>
                    <a:bodyPr/>
                    <a:lstStyle/>
                    <a:p>
                      <a:pPr algn="l" fontAlgn="b"/>
                      <a:r>
                        <a:rPr lang="en-US" sz="600" b="0" i="0" u="none" strike="noStrike">
                          <a:solidFill>
                            <a:srgbClr val="000000"/>
                          </a:solidFill>
                          <a:effectLst/>
                          <a:latin typeface="Arial" pitchFamily="34" charset="0"/>
                          <a:cs typeface="Arial" pitchFamily="34" charset="0"/>
                        </a:rPr>
                        <a:t>Mercy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$1,042,016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$3,921,937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($2,879,922)</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Merrimack Valley Hospital, A Steward Family Hospital,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$269,370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$711,225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($441,855)</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MetroWest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$1,906,379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$5,302,249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($3,395,870)</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Milford Regional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$1,675,180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$1,152,612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$522,568 </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pt-BR" sz="600" b="0" i="0" u="none" strike="noStrike">
                          <a:solidFill>
                            <a:srgbClr val="000000"/>
                          </a:solidFill>
                          <a:effectLst/>
                          <a:latin typeface="Arial" pitchFamily="34" charset="0"/>
                          <a:cs typeface="Arial" pitchFamily="34" charset="0"/>
                        </a:rPr>
                        <a:t>Beth Israel Deconess Hospital - Milton</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$542,914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$168,873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$374,041 </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Morton Hospital, A Steward Family Hospital,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$653,804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$2,058,974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($1,405,171)</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Mount Auburn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$2,262,863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$724,723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$1,538,140 </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Nantucket Cottage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$215,454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$202,795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$12,660 </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Nashoba Valley Medical Center, A Steward Family Hospital,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$479,195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$105,289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$373,907 </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New England Baptist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$1,624,098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$1,624,098 </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Newton-Wellesley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$5,566,771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$5,566,771 </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Noble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$340,001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$476,430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($136,429)</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North Adams Regional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$425,311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$253,156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$172,155 </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North Shore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$3,173,100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$8,925,277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($5,752,177)</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Northeast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$2,200,851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$1,762,917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$437,935 </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Quincy Medical Center, A Steward Family Hospital,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$477,306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$1,701,026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($1,223,719)</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Saint Vincent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$1,836,976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$5,448,588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($3,611,613)</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Saints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$854,496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$2,214,489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($1,359,993)</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Shriners Hospitals for Children Boston</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$119,371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$119,371 </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Shriners Hospitals for Children Springfield</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$43,692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$43,692 </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Signature Healthcare Brockton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$1,374,628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$8,698,388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($7,323,760)</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South Shore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$2,919,375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$171,374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$2,748,001 </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Southcoast Hospitals Group</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$3,401,652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$12,966,342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($9,564,690)</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Steward Carney Hospital,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$365,111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$2,531,126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($2,166,015)</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Steward Good Samaritan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$852,368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$4,834,280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($3,981,912)</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Steward Holy Family Hospital,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$1,026,418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$1,957,921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($931,503)</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Steward Norwood Hospital,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$1,111,763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$1,058,635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$53,128 </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Steward Saint Anne's Hospital,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$1,024,232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$2,211,017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($1,186,784)</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Steward St. Elizabeth's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$1,564,204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$4,943,722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($3,379,518)</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Sturdy Memorial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$787,415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$1,504,085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($716,670)</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Tufts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$4,886,374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$1,630,766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$3,255,608 </a:t>
                      </a:r>
                    </a:p>
                  </a:txBody>
                  <a:tcPr marL="9525" marR="9525" marT="9525" marB="0" anchor="b">
                    <a:lnL>
                      <a:noFill/>
                    </a:lnL>
                    <a:lnR cap="flat">
                      <a:noFill/>
                    </a:lnR>
                    <a:lnT>
                      <a:noFill/>
                    </a:lnT>
                    <a:lnB>
                      <a:noFill/>
                    </a:lnB>
                    <a:lnTlToBr>
                      <a:noFill/>
                    </a:lnTlToBr>
                    <a:lnBlToTr>
                      <a:noFill/>
                    </a:lnBlToTr>
                    <a:noFill/>
                  </a:tcPr>
                </a:tc>
              </a:tr>
              <a:tr h="138968">
                <a:tc>
                  <a:txBody>
                    <a:bodyPr/>
                    <a:lstStyle/>
                    <a:p>
                      <a:pPr algn="l" fontAlgn="b"/>
                      <a:r>
                        <a:rPr lang="en-US" sz="600" b="0" i="0" u="none" strike="noStrike">
                          <a:solidFill>
                            <a:srgbClr val="000000"/>
                          </a:solidFill>
                          <a:effectLst/>
                          <a:latin typeface="Arial" pitchFamily="34" charset="0"/>
                          <a:cs typeface="Arial" pitchFamily="34" charset="0"/>
                        </a:rPr>
                        <a:t>UMass Memorial Medical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$9,461,676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$19,075,681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($9,614,005)</a:t>
                      </a:r>
                    </a:p>
                  </a:txBody>
                  <a:tcPr marL="9525" marR="9525" marT="9525" marB="0" anchor="b">
                    <a:lnL>
                      <a:noFill/>
                    </a:lnL>
                    <a:lnR cap="flat">
                      <a:noFill/>
                    </a:lnR>
                    <a:lnT>
                      <a:noFill/>
                    </a:lnT>
                    <a:lnB>
                      <a:noFill/>
                    </a:lnB>
                    <a:lnTlToBr>
                      <a:noFill/>
                    </a:lnTlToBr>
                    <a:lnBlToTr>
                      <a:noFill/>
                    </a:lnBlToTr>
                    <a:noFill/>
                  </a:tcPr>
                </a:tc>
              </a:tr>
              <a:tr h="137141">
                <a:tc>
                  <a:txBody>
                    <a:bodyPr/>
                    <a:lstStyle/>
                    <a:p>
                      <a:pPr algn="l" fontAlgn="b"/>
                      <a:r>
                        <a:rPr lang="en-US" sz="600" b="0" i="0" u="none" strike="noStrike">
                          <a:solidFill>
                            <a:srgbClr val="000000"/>
                          </a:solidFill>
                          <a:effectLst/>
                          <a:latin typeface="Arial" pitchFamily="34" charset="0"/>
                          <a:cs typeface="Arial" pitchFamily="34" charset="0"/>
                        </a:rPr>
                        <a:t>Winchester Hospital</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$2,129,032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dirty="0" smtClean="0">
                          <a:solidFill>
                            <a:srgbClr val="000000"/>
                          </a:solidFill>
                          <a:effectLst/>
                          <a:latin typeface="Arial" pitchFamily="34" charset="0"/>
                          <a:cs typeface="Arial" pitchFamily="34" charset="0"/>
                        </a:rPr>
                        <a:t>$0</a:t>
                      </a:r>
                      <a:endParaRPr lang="en-US" sz="600" b="0" i="0" u="none" strike="noStrike" dirty="0">
                        <a:solidFill>
                          <a:srgbClr val="000000"/>
                        </a:solidFill>
                        <a:effectLst/>
                        <a:latin typeface="Arial" pitchFamily="34" charset="0"/>
                        <a:cs typeface="Arial" pitchFamily="34" charset="0"/>
                      </a:endParaRP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$2,129,032 </a:t>
                      </a:r>
                    </a:p>
                  </a:txBody>
                  <a:tcPr marL="9525" marR="9525" marT="9525" marB="0" anchor="b">
                    <a:lnL>
                      <a:noFill/>
                    </a:lnL>
                    <a:lnR cap="flat">
                      <a:noFill/>
                    </a:lnR>
                    <a:lnT>
                      <a:noFill/>
                    </a:lnT>
                    <a:lnB>
                      <a:noFill/>
                    </a:lnB>
                    <a:lnTlToBr>
                      <a:noFill/>
                    </a:lnTlToBr>
                    <a:lnBlToTr>
                      <a:noFill/>
                    </a:lnBlToTr>
                    <a:noFill/>
                  </a:tcPr>
                </a:tc>
              </a:tr>
              <a:tr h="157254">
                <a:tc>
                  <a:txBody>
                    <a:bodyPr/>
                    <a:lstStyle/>
                    <a:p>
                      <a:pPr algn="l" fontAlgn="b"/>
                      <a:r>
                        <a:rPr lang="en-US" sz="600" b="0" i="0" u="none" strike="noStrike">
                          <a:solidFill>
                            <a:srgbClr val="000000"/>
                          </a:solidFill>
                          <a:effectLst/>
                          <a:latin typeface="Arial" pitchFamily="34" charset="0"/>
                          <a:cs typeface="Arial" pitchFamily="34" charset="0"/>
                        </a:rPr>
                        <a:t>Wing Memorial Hospital</a:t>
                      </a:r>
                    </a:p>
                  </a:txBody>
                  <a:tcPr marL="9525" marR="9525" marT="9525" marB="0" anchor="b">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$476,382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$1,477,832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($1,001,450)</a:t>
                      </a:r>
                    </a:p>
                  </a:txBody>
                  <a:tcPr marL="9525" marR="9525" marT="9525" marB="0" anchor="b">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38968">
                <a:tc>
                  <a:txBody>
                    <a:bodyPr/>
                    <a:lstStyle/>
                    <a:p>
                      <a:pPr algn="l" fontAlgn="b"/>
                      <a:r>
                        <a:rPr lang="en-US" sz="600" b="1" i="0" u="none" strike="noStrike">
                          <a:solidFill>
                            <a:srgbClr val="000000"/>
                          </a:solidFill>
                          <a:effectLst/>
                          <a:latin typeface="Arial" pitchFamily="34" charset="0"/>
                          <a:cs typeface="Arial" pitchFamily="34" charset="0"/>
                        </a:rPr>
                        <a:t>All Hospitals</a:t>
                      </a:r>
                    </a:p>
                  </a:txBody>
                  <a:tcPr marL="9525" marR="9525" marT="9525" marB="0" anchor="b">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r" fontAlgn="b"/>
                      <a:r>
                        <a:rPr lang="en-US" sz="600" b="1" i="0" u="none" strike="noStrike">
                          <a:solidFill>
                            <a:srgbClr val="000000"/>
                          </a:solidFill>
                          <a:effectLst/>
                          <a:latin typeface="Arial" pitchFamily="34" charset="0"/>
                          <a:cs typeface="Arial" pitchFamily="34" charset="0"/>
                        </a:rPr>
                        <a:t>$160,000,000 </a:t>
                      </a:r>
                    </a:p>
                  </a:txBody>
                  <a:tcPr marL="9525" marR="9525" marT="9525" marB="0" anchor="b">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r" fontAlgn="b"/>
                      <a:r>
                        <a:rPr lang="en-US" sz="600" b="1" i="0" u="none" strike="noStrike">
                          <a:solidFill>
                            <a:srgbClr val="000000"/>
                          </a:solidFill>
                          <a:effectLst/>
                          <a:latin typeface="Arial" pitchFamily="34" charset="0"/>
                          <a:cs typeface="Arial" pitchFamily="34" charset="0"/>
                        </a:rPr>
                        <a:t>$340,999,997 </a:t>
                      </a:r>
                    </a:p>
                  </a:txBody>
                  <a:tcPr marL="9525" marR="9525" marT="9525" marB="0" anchor="b">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r" fontAlgn="b"/>
                      <a:r>
                        <a:rPr lang="en-US" sz="600" b="1" i="0" u="none" strike="noStrike" dirty="0">
                          <a:solidFill>
                            <a:srgbClr val="000000"/>
                          </a:solidFill>
                          <a:effectLst/>
                          <a:latin typeface="Arial" pitchFamily="34" charset="0"/>
                          <a:cs typeface="Arial" pitchFamily="34" charset="0"/>
                        </a:rPr>
                        <a:t>($180,999,997)</a:t>
                      </a:r>
                    </a:p>
                  </a:txBody>
                  <a:tcPr marL="9525" marR="9525" marT="9525" marB="0" anchor="b">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pSp>
        <p:nvGrpSpPr>
          <p:cNvPr id="36128" name="Group 11"/>
          <p:cNvGrpSpPr>
            <a:grpSpLocks/>
          </p:cNvGrpSpPr>
          <p:nvPr/>
        </p:nvGrpSpPr>
        <p:grpSpPr bwMode="auto">
          <a:xfrm>
            <a:off x="8553450" y="166688"/>
            <a:ext cx="1230313" cy="417512"/>
            <a:chOff x="4307" y="123"/>
            <a:chExt cx="1856" cy="263"/>
          </a:xfrm>
        </p:grpSpPr>
        <p:sp>
          <p:nvSpPr>
            <p:cNvPr id="36129"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36130" name="Text Box 13"/>
            <p:cNvSpPr txBox="1">
              <a:spLocks noChangeArrowheads="1"/>
            </p:cNvSpPr>
            <p:nvPr/>
          </p:nvSpPr>
          <p:spPr bwMode="auto">
            <a:xfrm>
              <a:off x="4350"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Financing</a:t>
              </a:r>
            </a:p>
          </p:txBody>
        </p:sp>
      </p:grpSp>
    </p:spTree>
    <p:extLst>
      <p:ext uri="{BB962C8B-B14F-4D97-AF65-F5344CB8AC3E}">
        <p14:creationId xmlns:p14="http://schemas.microsoft.com/office/powerpoint/2010/main" val="2389187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0"/>
          </p:nvPr>
        </p:nvSpPr>
        <p:spPr>
          <a:noFill/>
        </p:spPr>
        <p:txBody>
          <a:bodyPr/>
          <a:lstStyle/>
          <a:p>
            <a:r>
              <a:rPr lang="en-US" dirty="0" smtClean="0"/>
              <a:t>33</a:t>
            </a:r>
          </a:p>
        </p:txBody>
      </p:sp>
      <p:sp>
        <p:nvSpPr>
          <p:cNvPr id="36867" name="Text Box 14"/>
          <p:cNvSpPr txBox="1">
            <a:spLocks noChangeArrowheads="1"/>
          </p:cNvSpPr>
          <p:nvPr/>
        </p:nvSpPr>
        <p:spPr bwMode="auto">
          <a:xfrm>
            <a:off x="669925" y="6811963"/>
            <a:ext cx="8929688" cy="92075"/>
          </a:xfrm>
          <a:prstGeom prst="rect">
            <a:avLst/>
          </a:prstGeom>
          <a:noFill/>
          <a:ln w="9525">
            <a:noFill/>
            <a:miter lim="800000"/>
            <a:headEnd/>
            <a:tailEnd/>
          </a:ln>
        </p:spPr>
        <p:txBody>
          <a:bodyPr lIns="0" tIns="0" rIns="0" bIns="0" anchor="b">
            <a:spAutoFit/>
          </a:bodyPr>
          <a:lstStyle/>
          <a:p>
            <a:pPr defTabSz="1019175"/>
            <a:r>
              <a:rPr lang="en-US" sz="600" dirty="0">
                <a:solidFill>
                  <a:srgbClr val="080808"/>
                </a:solidFill>
              </a:rPr>
              <a:t>Notes:</a:t>
            </a:r>
            <a:r>
              <a:rPr lang="en-US" sz="600" b="0" dirty="0">
                <a:solidFill>
                  <a:srgbClr val="080808"/>
                </a:solidFill>
              </a:rPr>
              <a:t> </a:t>
            </a:r>
            <a:r>
              <a:rPr lang="en-US" sz="600" b="0" dirty="0" smtClean="0">
                <a:solidFill>
                  <a:srgbClr val="080808"/>
                </a:solidFill>
              </a:rPr>
              <a:t>HSN11 </a:t>
            </a:r>
            <a:r>
              <a:rPr lang="en-US" sz="600" b="0" dirty="0">
                <a:solidFill>
                  <a:srgbClr val="080808"/>
                </a:solidFill>
              </a:rPr>
              <a:t>payments reflect updated CHC claims activity and may differ from data previously published.</a:t>
            </a:r>
            <a:r>
              <a:rPr lang="en-US" sz="600" dirty="0"/>
              <a:t> </a:t>
            </a:r>
            <a:r>
              <a:rPr lang="en-US" sz="600" b="0" dirty="0">
                <a:solidFill>
                  <a:srgbClr val="080808"/>
                </a:solidFill>
              </a:rPr>
              <a:t>Based on data as of </a:t>
            </a:r>
            <a:r>
              <a:rPr lang="en-US" sz="600" b="0" dirty="0" smtClean="0">
                <a:solidFill>
                  <a:srgbClr val="080808"/>
                </a:solidFill>
              </a:rPr>
              <a:t>11/2/12.</a:t>
            </a:r>
            <a:endParaRPr lang="en-US" sz="600" b="0" dirty="0">
              <a:solidFill>
                <a:srgbClr val="080808"/>
              </a:solidFill>
            </a:endParaRPr>
          </a:p>
        </p:txBody>
      </p:sp>
      <p:sp>
        <p:nvSpPr>
          <p:cNvPr id="36868" name="Rectangle 3"/>
          <p:cNvSpPr>
            <a:spLocks noGrp="1" noChangeArrowheads="1"/>
          </p:cNvSpPr>
          <p:nvPr>
            <p:ph type="title"/>
          </p:nvPr>
        </p:nvSpPr>
        <p:spPr>
          <a:xfrm>
            <a:off x="666750" y="455613"/>
            <a:ext cx="7813675" cy="1050925"/>
          </a:xfrm>
        </p:spPr>
        <p:txBody>
          <a:bodyPr/>
          <a:lstStyle/>
          <a:p>
            <a:r>
              <a:rPr lang="en-US" dirty="0" smtClean="0"/>
              <a:t>HSN11 and HSN12 Community Health Center Payments</a:t>
            </a:r>
          </a:p>
        </p:txBody>
      </p:sp>
      <p:graphicFrame>
        <p:nvGraphicFramePr>
          <p:cNvPr id="628997" name="Group 1285"/>
          <p:cNvGraphicFramePr>
            <a:graphicFrameLocks noGrp="1"/>
          </p:cNvGraphicFramePr>
          <p:nvPr>
            <p:ph sz="half" idx="1"/>
            <p:extLst>
              <p:ext uri="{D42A27DB-BD31-4B8C-83A1-F6EECF244321}">
                <p14:modId xmlns:p14="http://schemas.microsoft.com/office/powerpoint/2010/main" val="3032520075"/>
              </p:ext>
            </p:extLst>
          </p:nvPr>
        </p:nvGraphicFramePr>
        <p:xfrm>
          <a:off x="666750" y="1360488"/>
          <a:ext cx="4357688" cy="3877315"/>
        </p:xfrm>
        <a:graphic>
          <a:graphicData uri="http://schemas.openxmlformats.org/drawingml/2006/table">
            <a:tbl>
              <a:tblPr/>
              <a:tblGrid>
                <a:gridCol w="1792288"/>
                <a:gridCol w="641350"/>
                <a:gridCol w="641350"/>
                <a:gridCol w="641350"/>
                <a:gridCol w="641350"/>
              </a:tblGrid>
              <a:tr h="284160">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Community Health Centers</a:t>
                      </a:r>
                    </a:p>
                  </a:txBody>
                  <a:tcPr anchor="ct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HSN11</a:t>
                      </a:r>
                    </a:p>
                  </a:txBody>
                  <a:tcPr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HSN12</a:t>
                      </a:r>
                    </a:p>
                  </a:txBody>
                  <a:tcPr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Difference</a:t>
                      </a:r>
                    </a:p>
                  </a:txBody>
                  <a:tcPr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Percent Change</a:t>
                      </a:r>
                    </a:p>
                  </a:txBody>
                  <a:tcPr anchor="ctr" horzOverflow="overflow">
                    <a:lnL>
                      <a:noFill/>
                    </a:lnL>
                    <a:lnR cap="flat">
                      <a:noFill/>
                    </a:lnR>
                    <a:lnT cap="flat">
                      <a:noFill/>
                    </a:lnT>
                    <a:lnB>
                      <a:noFill/>
                    </a:lnB>
                    <a:lnTlToBr>
                      <a:noFill/>
                    </a:lnTlToBr>
                    <a:lnBlToTr>
                      <a:noFill/>
                    </a:lnBlToTr>
                    <a:solidFill>
                      <a:schemeClr val="accent1"/>
                    </a:solidFill>
                  </a:tcPr>
                </a:tc>
              </a:tr>
              <a:tr h="188913">
                <a:tc>
                  <a:txBody>
                    <a:bodyPr/>
                    <a:lstStyle/>
                    <a:p>
                      <a:pPr algn="l" fontAlgn="b"/>
                      <a:r>
                        <a:rPr lang="en-US" sz="600" b="0" i="0" u="none" strike="noStrike">
                          <a:solidFill>
                            <a:srgbClr val="000000"/>
                          </a:solidFill>
                          <a:effectLst/>
                          <a:latin typeface="Arial" pitchFamily="34" charset="0"/>
                          <a:cs typeface="Arial" pitchFamily="34" charset="0"/>
                        </a:rPr>
                        <a:t>Boston Health Care for the Homeless Program</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$1,339,021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$1,390,137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$51,116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Brockton Neighborhood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$5,446,891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$6,541,387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$1,094,496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Caring Health Center,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$1,105,354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$952,967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($152,387)</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a:t>
                      </a:r>
                    </a:p>
                  </a:txBody>
                  <a:tcPr marL="9525" marR="9525" marT="9525" marB="0" anchor="b">
                    <a:lnL>
                      <a:noFill/>
                    </a:lnL>
                    <a:lnR cap="flat">
                      <a:noFill/>
                    </a:lnR>
                    <a:lnT>
                      <a:noFill/>
                    </a:lnT>
                    <a:lnB>
                      <a:noFill/>
                    </a:lnB>
                    <a:lnTlToBr>
                      <a:noFill/>
                    </a:lnTlToBr>
                    <a:lnBlToTr>
                      <a:noFill/>
                    </a:lnBlToTr>
                    <a:noFill/>
                  </a:tcPr>
                </a:tc>
              </a:tr>
              <a:tr h="187325">
                <a:tc>
                  <a:txBody>
                    <a:bodyPr/>
                    <a:lstStyle/>
                    <a:p>
                      <a:pPr algn="l" fontAlgn="b"/>
                      <a:r>
                        <a:rPr lang="en-US" sz="600" b="0" i="0" u="none" strike="noStrike">
                          <a:solidFill>
                            <a:srgbClr val="000000"/>
                          </a:solidFill>
                          <a:effectLst/>
                          <a:latin typeface="Arial" pitchFamily="34" charset="0"/>
                          <a:cs typeface="Arial" pitchFamily="34" charset="0"/>
                        </a:rPr>
                        <a:t>CHP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$474,448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$641,073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$166,625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35%</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Community Health Center of Cape Cod</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$833,088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$1,033,125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$200,037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24%</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Community Health Center of Franklin County,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$1,152,752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$1,106,897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($45,855)</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Community Health Connections Family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$3,438,569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$2,574,164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($864,405)</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-25%</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Dimock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$627,856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$573,633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($54,223)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Duffy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$183,513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$195,446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$11,933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Edward M. Kennedy Community Health Center,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$6,063,446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$7,471,117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$1,407,671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23%</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Family Health Center of Worcester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$2,385,359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$2,350,833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($34,526)</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Fenway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$411,169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$793,580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$382,411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93%</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Geiger Gibson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$909,180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$871,481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($37,699)</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a:t>
                      </a:r>
                    </a:p>
                  </a:txBody>
                  <a:tcPr marL="9525" marR="9525" marT="9525" marB="0" anchor="b">
                    <a:lnL>
                      <a:noFill/>
                    </a:lnL>
                    <a:lnR cap="flat">
                      <a:noFill/>
                    </a:lnR>
                    <a:lnT>
                      <a:noFill/>
                    </a:lnT>
                    <a:lnB>
                      <a:noFill/>
                    </a:lnB>
                    <a:lnTlToBr>
                      <a:noFill/>
                    </a:lnTlToBr>
                    <a:lnBlToTr>
                      <a:noFill/>
                    </a:lnBlToTr>
                    <a:noFill/>
                  </a:tcPr>
                </a:tc>
              </a:tr>
              <a:tr h="187325">
                <a:tc>
                  <a:txBody>
                    <a:bodyPr/>
                    <a:lstStyle/>
                    <a:p>
                      <a:pPr algn="l" fontAlgn="b"/>
                      <a:r>
                        <a:rPr lang="en-US" sz="600" b="0" i="0" u="none" strike="noStrike">
                          <a:solidFill>
                            <a:srgbClr val="000000"/>
                          </a:solidFill>
                          <a:effectLst/>
                          <a:latin typeface="Arial" pitchFamily="34" charset="0"/>
                          <a:cs typeface="Arial" pitchFamily="34" charset="0"/>
                        </a:rPr>
                        <a:t>Greater Lawrence Family Health Center,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$3,854,003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$5,038,776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$1,184,773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31%</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Greater New Bedford Community Health Center,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$2,188,813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$1,954,040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($234,773)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Harvard Street Neighborhood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$779,704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$765,369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($14,335)</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HealthFirst Family Care Center,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$742,136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$1,010,419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$268,283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36%</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Hilltown Community Health Centers,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$481,691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$569,873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$88,182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Holyoke Health Center</a:t>
                      </a:r>
                    </a:p>
                  </a:txBody>
                  <a:tcPr marL="9525" marR="9525" marT="9525" marB="0" anchor="b">
                    <a:lnL cap="flat">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$2,210,356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$3,244,943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$1,034,587 </a:t>
                      </a:r>
                    </a:p>
                  </a:txBody>
                  <a:tcPr marL="9525" marR="9525" marT="9525" marB="0" anchor="b">
                    <a:lnL>
                      <a:noFill/>
                    </a:lnL>
                    <a:lnR>
                      <a:noFill/>
                    </a:lnR>
                    <a:lnT>
                      <a:noFill/>
                    </a:lnT>
                    <a:lnB cap="flat">
                      <a:noFill/>
                    </a:lnB>
                    <a:lnTlToBr>
                      <a:noFill/>
                    </a:lnTlToBr>
                    <a:lnBlToTr>
                      <a:noFill/>
                    </a:lnBlToTr>
                    <a:noFill/>
                  </a:tcPr>
                </a:tc>
                <a:tc>
                  <a:txBody>
                    <a:bodyPr/>
                    <a:lstStyle/>
                    <a:p>
                      <a:pPr algn="r" fontAlgn="b"/>
                      <a:r>
                        <a:rPr lang="en-US" sz="600" b="0" i="0" u="none" strike="noStrike" dirty="0">
                          <a:solidFill>
                            <a:srgbClr val="000000"/>
                          </a:solidFill>
                          <a:effectLst/>
                          <a:latin typeface="Arial" pitchFamily="34" charset="0"/>
                          <a:cs typeface="Arial" pitchFamily="34" charset="0"/>
                        </a:rPr>
                        <a:t>47%</a:t>
                      </a:r>
                    </a:p>
                  </a:txBody>
                  <a:tcPr marL="9525" marR="9525" marT="9525" marB="0" anchor="b">
                    <a:lnL>
                      <a:noFill/>
                    </a:lnL>
                    <a:lnR cap="flat">
                      <a:noFill/>
                    </a:lnR>
                    <a:lnT>
                      <a:noFill/>
                    </a:lnT>
                    <a:lnB cap="flat">
                      <a:noFill/>
                    </a:lnB>
                    <a:lnTlToBr>
                      <a:noFill/>
                    </a:lnTlToBr>
                    <a:lnBlToTr>
                      <a:noFill/>
                    </a:lnBlToTr>
                    <a:noFill/>
                  </a:tcPr>
                </a:tc>
              </a:tr>
            </a:tbl>
          </a:graphicData>
        </a:graphic>
      </p:graphicFrame>
      <p:graphicFrame>
        <p:nvGraphicFramePr>
          <p:cNvPr id="629008" name="Group 1296"/>
          <p:cNvGraphicFramePr>
            <a:graphicFrameLocks noGrp="1"/>
          </p:cNvGraphicFramePr>
          <p:nvPr>
            <p:ph sz="half" idx="2"/>
            <p:extLst>
              <p:ext uri="{D42A27DB-BD31-4B8C-83A1-F6EECF244321}">
                <p14:modId xmlns:p14="http://schemas.microsoft.com/office/powerpoint/2010/main" val="216833841"/>
              </p:ext>
            </p:extLst>
          </p:nvPr>
        </p:nvGraphicFramePr>
        <p:xfrm>
          <a:off x="5178425" y="1360488"/>
          <a:ext cx="4359275" cy="3689990"/>
        </p:xfrm>
        <a:graphic>
          <a:graphicData uri="http://schemas.openxmlformats.org/drawingml/2006/table">
            <a:tbl>
              <a:tblPr/>
              <a:tblGrid>
                <a:gridCol w="1679575"/>
                <a:gridCol w="669925"/>
                <a:gridCol w="669925"/>
                <a:gridCol w="669925"/>
                <a:gridCol w="669925"/>
              </a:tblGrid>
              <a:tr h="284160">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Community Health Centers</a:t>
                      </a:r>
                    </a:p>
                  </a:txBody>
                  <a:tcPr anchor="ct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HSN11</a:t>
                      </a:r>
                    </a:p>
                  </a:txBody>
                  <a:tcPr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HSN12</a:t>
                      </a:r>
                    </a:p>
                  </a:txBody>
                  <a:tcPr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bg1"/>
                          </a:solidFill>
                          <a:effectLst/>
                          <a:latin typeface="Arial" charset="0"/>
                        </a:rPr>
                        <a:t>Difference</a:t>
                      </a:r>
                    </a:p>
                  </a:txBody>
                  <a:tcPr anchor="ct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bg1"/>
                          </a:solidFill>
                          <a:effectLst/>
                          <a:latin typeface="Arial" charset="0"/>
                        </a:rPr>
                        <a:t>Percent Change</a:t>
                      </a:r>
                    </a:p>
                  </a:txBody>
                  <a:tcPr anchor="ctr" horzOverflow="overflow">
                    <a:lnL>
                      <a:noFill/>
                    </a:lnL>
                    <a:lnR cap="flat">
                      <a:noFill/>
                    </a:lnR>
                    <a:lnT cap="flat">
                      <a:noFill/>
                    </a:lnT>
                    <a:lnB>
                      <a:noFill/>
                    </a:lnB>
                    <a:lnTlToBr>
                      <a:noFill/>
                    </a:lnTlToBr>
                    <a:lnBlToTr>
                      <a:noFill/>
                    </a:lnBlToTr>
                    <a:solidFill>
                      <a:schemeClr val="accent1"/>
                    </a:solidFill>
                  </a:tcPr>
                </a:tc>
              </a:tr>
              <a:tr h="188913">
                <a:tc>
                  <a:txBody>
                    <a:bodyPr/>
                    <a:lstStyle/>
                    <a:p>
                      <a:pPr algn="l" fontAlgn="b"/>
                      <a:r>
                        <a:rPr lang="en-US" sz="600" b="0" i="0" u="none" strike="noStrike">
                          <a:solidFill>
                            <a:srgbClr val="000000"/>
                          </a:solidFill>
                          <a:effectLst/>
                          <a:latin typeface="Arial" pitchFamily="34" charset="0"/>
                          <a:cs typeface="Arial" pitchFamily="34" charset="0"/>
                        </a:rPr>
                        <a:t>Island Health Care</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$157,917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$168,118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$10,201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6%</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Joseph M. Smith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$3,515,036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$3,857,605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$342,569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Lowell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$738,401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$926,479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$188,078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25%</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Lynn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$4,695,017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$5,843,640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$1,148,623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24%</a:t>
                      </a:r>
                    </a:p>
                  </a:txBody>
                  <a:tcPr marL="9525" marR="9525" marT="9525" marB="0" anchor="b">
                    <a:lnL>
                      <a:noFill/>
                    </a:lnL>
                    <a:lnR cap="flat">
                      <a:noFill/>
                    </a:lnR>
                    <a:lnT>
                      <a:noFill/>
                    </a:lnT>
                    <a:lnB>
                      <a:noFill/>
                    </a:lnB>
                    <a:lnTlToBr>
                      <a:noFill/>
                    </a:lnTlToBr>
                    <a:lnBlToTr>
                      <a:noFill/>
                    </a:lnBlToTr>
                    <a:noFill/>
                  </a:tcPr>
                </a:tc>
              </a:tr>
              <a:tr h="187325">
                <a:tc>
                  <a:txBody>
                    <a:bodyPr/>
                    <a:lstStyle/>
                    <a:p>
                      <a:pPr algn="l" fontAlgn="b"/>
                      <a:r>
                        <a:rPr lang="en-US" sz="600" b="0" i="0" u="none" strike="noStrike">
                          <a:solidFill>
                            <a:srgbClr val="000000"/>
                          </a:solidFill>
                          <a:effectLst/>
                          <a:latin typeface="Arial" pitchFamily="34" charset="0"/>
                          <a:cs typeface="Arial" pitchFamily="34" charset="0"/>
                        </a:rPr>
                        <a:t>Manet Community Health Center, Inc. </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$130,857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$484,014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$353,157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270%</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Mattapan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$788,876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$501,104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($287,772)</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-36%</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Mid-Upper Cape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$1,284,986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$2,311,737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$1,026,751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80%</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Neponset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$408,851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$507,514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$98,663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24%</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North End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$302,139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$323,377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$21,238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North Shore Community Health,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$1,723,703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$2,165,585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$441,882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26%</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Outer Cape Health Services, Inc.</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$330,252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$516,194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$185,942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56%</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Roxbury Comprehensive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$200,994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$166,541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($34,453)</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-17%</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South Cove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$4,018,179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$4,070,760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$52,581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South End Community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$740,272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$1,138,125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$397,853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54%</a:t>
                      </a:r>
                    </a:p>
                  </a:txBody>
                  <a:tcPr marL="9525" marR="9525" marT="9525" marB="0" anchor="b">
                    <a:lnL>
                      <a:noFill/>
                    </a:lnL>
                    <a:lnR cap="flat">
                      <a:noFill/>
                    </a:lnR>
                    <a:lnT>
                      <a:noFill/>
                    </a:lnT>
                    <a:lnB>
                      <a:noFill/>
                    </a:lnB>
                    <a:lnTlToBr>
                      <a:noFill/>
                    </a:lnTlToBr>
                    <a:lnBlToTr>
                      <a:noFill/>
                    </a:lnBlToTr>
                    <a:noFill/>
                  </a:tcPr>
                </a:tc>
              </a:tr>
              <a:tr h="187325">
                <a:tc>
                  <a:txBody>
                    <a:bodyPr/>
                    <a:lstStyle/>
                    <a:p>
                      <a:pPr algn="l" fontAlgn="b"/>
                      <a:r>
                        <a:rPr lang="en-US" sz="600" b="0" i="0" u="none" strike="noStrike">
                          <a:solidFill>
                            <a:srgbClr val="000000"/>
                          </a:solidFill>
                          <a:effectLst/>
                          <a:latin typeface="Arial" pitchFamily="34" charset="0"/>
                          <a:cs typeface="Arial" pitchFamily="34" charset="0"/>
                        </a:rPr>
                        <a:t>Stanley Street Treatment and Resources (SSTAR)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$157,420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$136,740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($20,680)</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-13%</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Upham's Corner Health Center</a:t>
                      </a:r>
                    </a:p>
                  </a:txBody>
                  <a:tcPr marL="9525" marR="9525" marT="9525" marB="0" anchor="b">
                    <a:lnL cap="flat">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$1,038,673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$1,051,251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$12,578 </a:t>
                      </a:r>
                    </a:p>
                  </a:txBody>
                  <a:tcPr marL="9525" marR="9525" marT="9525" marB="0" anchor="b">
                    <a:lnL>
                      <a:noFill/>
                    </a:lnL>
                    <a:lnR>
                      <a:noFill/>
                    </a:lnR>
                    <a:lnT>
                      <a:noFill/>
                    </a:lnT>
                    <a:lnB>
                      <a:noFill/>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a:t>
                      </a:r>
                    </a:p>
                  </a:txBody>
                  <a:tcPr marL="9525" marR="9525" marT="9525" marB="0" anchor="b">
                    <a:lnL>
                      <a:noFill/>
                    </a:lnL>
                    <a:lnR cap="flat">
                      <a:noFill/>
                    </a:lnR>
                    <a:lnT>
                      <a:noFill/>
                    </a:lnT>
                    <a:lnB>
                      <a:noFill/>
                    </a:lnB>
                    <a:lnTlToBr>
                      <a:noFill/>
                    </a:lnTlToBr>
                    <a:lnBlToTr>
                      <a:noFill/>
                    </a:lnBlToTr>
                    <a:noFill/>
                  </a:tcPr>
                </a:tc>
              </a:tr>
              <a:tr h="188913">
                <a:tc>
                  <a:txBody>
                    <a:bodyPr/>
                    <a:lstStyle/>
                    <a:p>
                      <a:pPr algn="l" fontAlgn="b"/>
                      <a:r>
                        <a:rPr lang="en-US" sz="600" b="0" i="0" u="none" strike="noStrike">
                          <a:solidFill>
                            <a:srgbClr val="000000"/>
                          </a:solidFill>
                          <a:effectLst/>
                          <a:latin typeface="Arial" pitchFamily="34" charset="0"/>
                          <a:cs typeface="Arial" pitchFamily="34" charset="0"/>
                        </a:rPr>
                        <a:t>Whittier Street Health Center</a:t>
                      </a:r>
                    </a:p>
                  </a:txBody>
                  <a:tcPr marL="9525" marR="9525" marT="9525" marB="0" anchor="b">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$1,562,652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$1,457,532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($105,120)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600" b="0" i="0" u="none" strike="noStrike">
                          <a:solidFill>
                            <a:srgbClr val="000000"/>
                          </a:solidFill>
                          <a:effectLst/>
                          <a:latin typeface="Arial" pitchFamily="34" charset="0"/>
                          <a:cs typeface="Arial" pitchFamily="34" charset="0"/>
                        </a:rPr>
                        <a:t>-7%</a:t>
                      </a:r>
                    </a:p>
                  </a:txBody>
                  <a:tcPr marL="9525" marR="9525" marT="9525" marB="0" anchor="b">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algn="l" fontAlgn="b"/>
                      <a:r>
                        <a:rPr lang="en-US" sz="600" b="1" i="0" u="none" strike="noStrike">
                          <a:solidFill>
                            <a:srgbClr val="000000"/>
                          </a:solidFill>
                          <a:effectLst/>
                          <a:latin typeface="Arial" pitchFamily="34" charset="0"/>
                          <a:cs typeface="Arial" pitchFamily="34" charset="0"/>
                        </a:rPr>
                        <a:t>All CHCs</a:t>
                      </a:r>
                    </a:p>
                  </a:txBody>
                  <a:tcPr marL="9525" marR="9525" marT="9525" marB="0" anchor="b">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r" fontAlgn="b"/>
                      <a:r>
                        <a:rPr lang="en-US" sz="600" b="1" i="0" u="none" strike="noStrike">
                          <a:solidFill>
                            <a:srgbClr val="000000"/>
                          </a:solidFill>
                          <a:effectLst/>
                          <a:latin typeface="Arial" pitchFamily="34" charset="0"/>
                          <a:cs typeface="Arial" pitchFamily="34" charset="0"/>
                        </a:rPr>
                        <a:t>$56,421,574 </a:t>
                      </a:r>
                    </a:p>
                  </a:txBody>
                  <a:tcPr marL="9525" marR="9525" marT="9525" marB="0" anchor="b">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r" fontAlgn="b"/>
                      <a:r>
                        <a:rPr lang="en-US" sz="600" b="1" i="0" u="none" strike="noStrike">
                          <a:solidFill>
                            <a:srgbClr val="000000"/>
                          </a:solidFill>
                          <a:effectLst/>
                          <a:latin typeface="Arial" pitchFamily="34" charset="0"/>
                          <a:cs typeface="Arial" pitchFamily="34" charset="0"/>
                        </a:rPr>
                        <a:t>$64,705,576 </a:t>
                      </a:r>
                    </a:p>
                  </a:txBody>
                  <a:tcPr marL="9525" marR="9525" marT="9525" marB="0" anchor="b">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r" fontAlgn="b"/>
                      <a:r>
                        <a:rPr lang="en-US" sz="600" b="1" i="0" u="none" strike="noStrike">
                          <a:solidFill>
                            <a:srgbClr val="000000"/>
                          </a:solidFill>
                          <a:effectLst/>
                          <a:latin typeface="Arial" pitchFamily="34" charset="0"/>
                          <a:cs typeface="Arial" pitchFamily="34" charset="0"/>
                        </a:rPr>
                        <a:t>$8,284,002 </a:t>
                      </a:r>
                    </a:p>
                  </a:txBody>
                  <a:tcPr marL="9525" marR="9525" marT="9525" marB="0" anchor="b">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r" fontAlgn="b"/>
                      <a:r>
                        <a:rPr lang="en-US" sz="600" b="1" i="0" u="none" strike="noStrike" dirty="0">
                          <a:solidFill>
                            <a:srgbClr val="000000"/>
                          </a:solidFill>
                          <a:effectLst/>
                          <a:latin typeface="Arial" pitchFamily="34" charset="0"/>
                          <a:cs typeface="Arial" pitchFamily="34" charset="0"/>
                        </a:rPr>
                        <a:t>15%</a:t>
                      </a:r>
                    </a:p>
                  </a:txBody>
                  <a:tcPr marL="9525" marR="9525" marT="9525" marB="0" anchor="b">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pSp>
        <p:nvGrpSpPr>
          <p:cNvPr id="37072" name="Group 11"/>
          <p:cNvGrpSpPr>
            <a:grpSpLocks/>
          </p:cNvGrpSpPr>
          <p:nvPr/>
        </p:nvGrpSpPr>
        <p:grpSpPr bwMode="auto">
          <a:xfrm>
            <a:off x="8553450" y="166688"/>
            <a:ext cx="1230313" cy="417512"/>
            <a:chOff x="4307" y="123"/>
            <a:chExt cx="1856" cy="263"/>
          </a:xfrm>
        </p:grpSpPr>
        <p:sp>
          <p:nvSpPr>
            <p:cNvPr id="37073"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37074" name="Text Box 13"/>
            <p:cNvSpPr txBox="1">
              <a:spLocks noChangeArrowheads="1"/>
            </p:cNvSpPr>
            <p:nvPr/>
          </p:nvSpPr>
          <p:spPr bwMode="auto">
            <a:xfrm>
              <a:off x="4350" y="131"/>
              <a:ext cx="1758"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Financing</a:t>
              </a:r>
            </a:p>
          </p:txBody>
        </p:sp>
      </p:grpSp>
    </p:spTree>
    <p:extLst>
      <p:ext uri="{BB962C8B-B14F-4D97-AF65-F5344CB8AC3E}">
        <p14:creationId xmlns:p14="http://schemas.microsoft.com/office/powerpoint/2010/main" val="1341616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2625" y="2798763"/>
            <a:ext cx="8902700" cy="914400"/>
          </a:xfrm>
          <a:prstGeom prst="rect">
            <a:avLst/>
          </a:prstGeom>
          <a:noFill/>
          <a:ln w="9525" algn="ctr">
            <a:noFill/>
            <a:miter lim="800000"/>
            <a:headEnd/>
            <a:tailEnd/>
          </a:ln>
        </p:spPr>
        <p:txBody>
          <a:bodyPr>
            <a:spAutoFit/>
          </a:bodyPr>
          <a:lstStyle/>
          <a:p>
            <a:pPr algn="ctr" defTabSz="1019175">
              <a:spcBef>
                <a:spcPct val="50000"/>
              </a:spcBef>
            </a:pPr>
            <a:r>
              <a:rPr lang="en-US" dirty="0" smtClean="0">
                <a:solidFill>
                  <a:srgbClr val="4F81BD"/>
                </a:solidFill>
              </a:rPr>
              <a:t>HSN12 </a:t>
            </a:r>
            <a:r>
              <a:rPr lang="en-US" dirty="0">
                <a:solidFill>
                  <a:srgbClr val="4F81BD"/>
                </a:solidFill>
              </a:rPr>
              <a:t>Demonstration Projects</a:t>
            </a:r>
          </a:p>
          <a:p>
            <a:pPr algn="ctr" defTabSz="1019175">
              <a:spcBef>
                <a:spcPct val="50000"/>
              </a:spcBef>
            </a:pPr>
            <a:r>
              <a:rPr lang="en-US" sz="2000" dirty="0">
                <a:solidFill>
                  <a:srgbClr val="F3901D"/>
                </a:solidFill>
              </a:rPr>
              <a:t>October </a:t>
            </a:r>
            <a:r>
              <a:rPr lang="en-US" sz="2000" dirty="0" smtClean="0">
                <a:solidFill>
                  <a:srgbClr val="F3901D"/>
                </a:solidFill>
              </a:rPr>
              <a:t>2011 </a:t>
            </a:r>
            <a:r>
              <a:rPr lang="en-US" sz="2000" dirty="0">
                <a:solidFill>
                  <a:srgbClr val="F3901D"/>
                </a:solidFill>
              </a:rPr>
              <a:t>– September </a:t>
            </a:r>
            <a:r>
              <a:rPr lang="en-US" sz="2000" dirty="0" smtClean="0">
                <a:solidFill>
                  <a:srgbClr val="F3901D"/>
                </a:solidFill>
              </a:rPr>
              <a:t>2012</a:t>
            </a:r>
            <a:endParaRPr lang="en-US" sz="2000" dirty="0">
              <a:solidFill>
                <a:srgbClr val="F3901D"/>
              </a:solidFill>
            </a:endParaRPr>
          </a:p>
        </p:txBody>
      </p:sp>
      <p:sp>
        <p:nvSpPr>
          <p:cNvPr id="37891" name="Rectangle 6"/>
          <p:cNvSpPr>
            <a:spLocks noChangeArrowheads="1"/>
          </p:cNvSpPr>
          <p:nvPr/>
        </p:nvSpPr>
        <p:spPr bwMode="auto">
          <a:xfrm>
            <a:off x="9096375" y="7110413"/>
            <a:ext cx="458788" cy="228600"/>
          </a:xfrm>
          <a:prstGeom prst="rect">
            <a:avLst/>
          </a:prstGeom>
          <a:noFill/>
          <a:ln w="9525">
            <a:noFill/>
            <a:miter lim="800000"/>
            <a:headEnd/>
            <a:tailEnd/>
          </a:ln>
        </p:spPr>
        <p:txBody>
          <a:bodyPr lIns="101882" tIns="50941" rIns="101882" bIns="50941"/>
          <a:lstStyle/>
          <a:p>
            <a:pPr algn="r" eaLnBrk="0" hangingPunct="0"/>
            <a:fld id="{50EC4EDF-DE1C-44DE-BEC8-F52D99904B4C}" type="slidenum">
              <a:rPr lang="en-US" sz="1100" b="0">
                <a:solidFill>
                  <a:srgbClr val="080808"/>
                </a:solidFill>
                <a:latin typeface="Times New Roman" pitchFamily="18" charset="0"/>
              </a:rPr>
              <a:pPr algn="r" eaLnBrk="0" hangingPunct="0"/>
              <a:t>34</a:t>
            </a:fld>
            <a:endParaRPr lang="en-US" sz="1100" b="0">
              <a:solidFill>
                <a:srgbClr val="080808"/>
              </a:solidFill>
              <a:latin typeface="Times New Roman" pitchFamily="18" charset="0"/>
            </a:endParaRPr>
          </a:p>
        </p:txBody>
      </p:sp>
    </p:spTree>
    <p:extLst>
      <p:ext uri="{BB962C8B-B14F-4D97-AF65-F5344CB8AC3E}">
        <p14:creationId xmlns:p14="http://schemas.microsoft.com/office/powerpoint/2010/main" val="2315020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0"/>
          </p:nvPr>
        </p:nvSpPr>
        <p:spPr>
          <a:noFill/>
        </p:spPr>
        <p:txBody>
          <a:bodyPr/>
          <a:lstStyle/>
          <a:p>
            <a:fld id="{7F598E0A-7370-42F4-B882-6E64855E5612}" type="slidenum">
              <a:rPr lang="en-US" smtClean="0"/>
              <a:pPr/>
              <a:t>35</a:t>
            </a:fld>
            <a:endParaRPr lang="en-US" smtClean="0"/>
          </a:p>
        </p:txBody>
      </p:sp>
      <p:sp>
        <p:nvSpPr>
          <p:cNvPr id="38915" name="Rectangle 15"/>
          <p:cNvSpPr>
            <a:spLocks noGrp="1" noChangeArrowheads="1"/>
          </p:cNvSpPr>
          <p:nvPr>
            <p:ph type="title" idx="4294967295"/>
          </p:nvPr>
        </p:nvSpPr>
        <p:spPr>
          <a:xfrm>
            <a:off x="681038" y="465138"/>
            <a:ext cx="8874125" cy="852487"/>
          </a:xfrm>
        </p:spPr>
        <p:txBody>
          <a:bodyPr/>
          <a:lstStyle/>
          <a:p>
            <a:pPr eaLnBrk="1" hangingPunct="1"/>
            <a:r>
              <a:rPr lang="en-US" smtClean="0"/>
              <a:t>Table of Contents</a:t>
            </a:r>
          </a:p>
        </p:txBody>
      </p:sp>
      <p:sp>
        <p:nvSpPr>
          <p:cNvPr id="38916" name="Text Box 3"/>
          <p:cNvSpPr txBox="1">
            <a:spLocks noChangeArrowheads="1"/>
          </p:cNvSpPr>
          <p:nvPr/>
        </p:nvSpPr>
        <p:spPr bwMode="auto">
          <a:xfrm>
            <a:off x="681038" y="1328738"/>
            <a:ext cx="9075737" cy="2019014"/>
          </a:xfrm>
          <a:prstGeom prst="rect">
            <a:avLst/>
          </a:prstGeom>
          <a:noFill/>
          <a:ln w="9525" algn="ctr">
            <a:noFill/>
            <a:miter lim="800000"/>
            <a:headEnd/>
            <a:tailEnd/>
          </a:ln>
        </p:spPr>
        <p:txBody>
          <a:bodyPr lIns="0" tIns="0" rIns="0" bIns="0">
            <a:spAutoFit/>
          </a:bodyPr>
          <a:lstStyle/>
          <a:p>
            <a:pPr defTabSz="1019175" eaLnBrk="0" hangingPunct="0">
              <a:spcBef>
                <a:spcPct val="30000"/>
              </a:spcBef>
              <a:spcAft>
                <a:spcPct val="50000"/>
              </a:spcAft>
            </a:pPr>
            <a:r>
              <a:rPr lang="en-US" sz="1600" dirty="0">
                <a:solidFill>
                  <a:schemeClr val="bg2"/>
                </a:solidFill>
              </a:rPr>
              <a:t>Demonstration Project Background		</a:t>
            </a:r>
            <a:r>
              <a:rPr lang="en-US" sz="1600" dirty="0" smtClean="0">
                <a:solidFill>
                  <a:schemeClr val="bg2"/>
                </a:solidFill>
              </a:rPr>
              <a:t>36</a:t>
            </a:r>
            <a:endParaRPr lang="en-US" sz="1600" dirty="0">
              <a:solidFill>
                <a:schemeClr val="bg2"/>
              </a:solidFill>
            </a:endParaRPr>
          </a:p>
          <a:p>
            <a:pPr defTabSz="1019175" eaLnBrk="0" hangingPunct="0">
              <a:spcBef>
                <a:spcPct val="30000"/>
              </a:spcBef>
              <a:spcAft>
                <a:spcPct val="50000"/>
              </a:spcAft>
            </a:pPr>
            <a:r>
              <a:rPr lang="en-US" sz="1600" dirty="0">
                <a:solidFill>
                  <a:schemeClr val="bg2"/>
                </a:solidFill>
              </a:rPr>
              <a:t>Massachusetts Fisherman’s Partnership		</a:t>
            </a:r>
            <a:r>
              <a:rPr lang="en-US" sz="1600" dirty="0" smtClean="0">
                <a:solidFill>
                  <a:schemeClr val="bg2"/>
                </a:solidFill>
              </a:rPr>
              <a:t>37</a:t>
            </a:r>
            <a:endParaRPr lang="en-US" sz="1600" dirty="0">
              <a:solidFill>
                <a:schemeClr val="bg2"/>
              </a:solidFill>
            </a:endParaRPr>
          </a:p>
          <a:p>
            <a:pPr defTabSz="1019175" eaLnBrk="0" hangingPunct="0">
              <a:spcBef>
                <a:spcPct val="30000"/>
              </a:spcBef>
              <a:spcAft>
                <a:spcPct val="50000"/>
              </a:spcAft>
            </a:pPr>
            <a:r>
              <a:rPr lang="en-US" sz="1600" dirty="0">
                <a:solidFill>
                  <a:schemeClr val="bg2"/>
                </a:solidFill>
              </a:rPr>
              <a:t>The Patient-Centered Medical Homes Initiative	</a:t>
            </a:r>
            <a:r>
              <a:rPr lang="en-US" sz="1600" dirty="0" smtClean="0">
                <a:solidFill>
                  <a:schemeClr val="bg2"/>
                </a:solidFill>
              </a:rPr>
              <a:t>38</a:t>
            </a:r>
          </a:p>
          <a:p>
            <a:pPr defTabSz="1019175" eaLnBrk="0" hangingPunct="0">
              <a:spcBef>
                <a:spcPct val="30000"/>
              </a:spcBef>
              <a:spcAft>
                <a:spcPct val="50000"/>
              </a:spcAft>
            </a:pPr>
            <a:r>
              <a:rPr lang="en-US" sz="1600" dirty="0">
                <a:solidFill>
                  <a:schemeClr val="bg2"/>
                </a:solidFill>
              </a:rPr>
              <a:t>Catastrophic Illness in Children Relief </a:t>
            </a:r>
            <a:r>
              <a:rPr lang="en-US" sz="1600" dirty="0" smtClean="0">
                <a:solidFill>
                  <a:schemeClr val="bg2"/>
                </a:solidFill>
              </a:rPr>
              <a:t>Fund	40</a:t>
            </a:r>
          </a:p>
          <a:p>
            <a:pPr defTabSz="1019175" eaLnBrk="0" hangingPunct="0">
              <a:spcBef>
                <a:spcPct val="30000"/>
              </a:spcBef>
              <a:spcAft>
                <a:spcPct val="50000"/>
              </a:spcAft>
            </a:pPr>
            <a:r>
              <a:rPr lang="en-US" sz="1600" dirty="0" smtClean="0">
                <a:solidFill>
                  <a:schemeClr val="bg2"/>
                </a:solidFill>
              </a:rPr>
              <a:t>Demonstration Projects Financial Summary	41</a:t>
            </a:r>
            <a:endParaRPr lang="en-US" sz="1600" dirty="0">
              <a:solidFill>
                <a:schemeClr val="bg2"/>
              </a:solidFill>
            </a:endParaRPr>
          </a:p>
        </p:txBody>
      </p:sp>
      <p:grpSp>
        <p:nvGrpSpPr>
          <p:cNvPr id="38917" name="Group 11"/>
          <p:cNvGrpSpPr>
            <a:grpSpLocks/>
          </p:cNvGrpSpPr>
          <p:nvPr/>
        </p:nvGrpSpPr>
        <p:grpSpPr bwMode="auto">
          <a:xfrm>
            <a:off x="7110413" y="166688"/>
            <a:ext cx="2673350" cy="417512"/>
            <a:chOff x="4307" y="123"/>
            <a:chExt cx="1856" cy="263"/>
          </a:xfrm>
        </p:grpSpPr>
        <p:sp>
          <p:nvSpPr>
            <p:cNvPr id="38918"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38919"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Demonstration Projects</a:t>
              </a:r>
            </a:p>
          </p:txBody>
        </p:sp>
      </p:grpSp>
    </p:spTree>
    <p:extLst>
      <p:ext uri="{BB962C8B-B14F-4D97-AF65-F5344CB8AC3E}">
        <p14:creationId xmlns:p14="http://schemas.microsoft.com/office/powerpoint/2010/main" val="370109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0"/>
          </p:nvPr>
        </p:nvSpPr>
        <p:spPr>
          <a:noFill/>
        </p:spPr>
        <p:txBody>
          <a:bodyPr/>
          <a:lstStyle/>
          <a:p>
            <a:fld id="{84932314-7957-43ED-86FB-5363299E6FE9}" type="slidenum">
              <a:rPr lang="en-US" smtClean="0"/>
              <a:pPr/>
              <a:t>36</a:t>
            </a:fld>
            <a:endParaRPr lang="en-US" smtClean="0"/>
          </a:p>
        </p:txBody>
      </p:sp>
      <p:sp>
        <p:nvSpPr>
          <p:cNvPr id="39939" name="Rectangle 2"/>
          <p:cNvSpPr>
            <a:spLocks noGrp="1" noChangeArrowheads="1"/>
          </p:cNvSpPr>
          <p:nvPr>
            <p:ph type="title"/>
          </p:nvPr>
        </p:nvSpPr>
        <p:spPr/>
        <p:txBody>
          <a:bodyPr/>
          <a:lstStyle/>
          <a:p>
            <a:r>
              <a:rPr lang="en-US" smtClean="0"/>
              <a:t>Background</a:t>
            </a:r>
          </a:p>
        </p:txBody>
      </p:sp>
      <p:sp>
        <p:nvSpPr>
          <p:cNvPr id="39940" name="Text Box 3"/>
          <p:cNvSpPr txBox="1">
            <a:spLocks noChangeArrowheads="1"/>
          </p:cNvSpPr>
          <p:nvPr/>
        </p:nvSpPr>
        <p:spPr bwMode="auto">
          <a:xfrm>
            <a:off x="681038" y="1328738"/>
            <a:ext cx="9075737" cy="2339102"/>
          </a:xfrm>
          <a:prstGeom prst="rect">
            <a:avLst/>
          </a:prstGeom>
          <a:noFill/>
          <a:ln w="9525" algn="ctr">
            <a:noFill/>
            <a:miter lim="800000"/>
            <a:headEnd/>
            <a:tailEnd/>
          </a:ln>
        </p:spPr>
        <p:txBody>
          <a:bodyPr lIns="0" tIns="0" rIns="0" bIns="0">
            <a:spAutoFit/>
          </a:bodyPr>
          <a:lstStyle/>
          <a:p>
            <a:pPr marL="230188" lvl="1" indent="-115888" defTabSz="1019175" eaLnBrk="0" hangingPunct="0">
              <a:spcBef>
                <a:spcPct val="20000"/>
              </a:spcBef>
              <a:spcAft>
                <a:spcPct val="30000"/>
              </a:spcAft>
              <a:buFontTx/>
              <a:buChar char="•"/>
            </a:pPr>
            <a:r>
              <a:rPr lang="en-US" sz="1600" b="0" dirty="0">
                <a:solidFill>
                  <a:schemeClr val="tx1"/>
                </a:solidFill>
              </a:rPr>
              <a:t>M.G.L. </a:t>
            </a:r>
            <a:r>
              <a:rPr lang="en-US" sz="1600" b="0" dirty="0" smtClean="0">
                <a:solidFill>
                  <a:schemeClr val="tx1"/>
                </a:solidFill>
              </a:rPr>
              <a:t>c.118E </a:t>
            </a:r>
            <a:r>
              <a:rPr lang="en-US" sz="1600" b="0" dirty="0" smtClean="0">
                <a:solidFill>
                  <a:schemeClr val="tx1"/>
                </a:solidFill>
                <a:latin typeface="Calibri"/>
                <a:cs typeface="Calibri"/>
              </a:rPr>
              <a:t>§</a:t>
            </a:r>
            <a:r>
              <a:rPr lang="en-US" sz="1600" b="0" dirty="0" smtClean="0">
                <a:solidFill>
                  <a:schemeClr val="tx1"/>
                </a:solidFill>
              </a:rPr>
              <a:t>65 </a:t>
            </a:r>
            <a:r>
              <a:rPr lang="en-US" sz="1600" b="0" dirty="0">
                <a:solidFill>
                  <a:schemeClr val="tx1"/>
                </a:solidFill>
              </a:rPr>
              <a:t>authorizes the </a:t>
            </a:r>
            <a:r>
              <a:rPr lang="en-US" sz="1600" b="0" dirty="0" smtClean="0">
                <a:solidFill>
                  <a:schemeClr val="tx1"/>
                </a:solidFill>
              </a:rPr>
              <a:t>Health Safety Net Office to </a:t>
            </a:r>
            <a:r>
              <a:rPr lang="en-US" sz="1600" b="0" dirty="0">
                <a:solidFill>
                  <a:schemeClr val="tx1"/>
                </a:solidFill>
              </a:rPr>
              <a:t>allocate up to $6 million per fiscal year from the Health Safety Net Trust Fund for Health Safety Net (HSN) demonstration projects that use case management and other methods to reduce the liability of the fund to acute hospitals. Each project should demonstrate the potential to save the HSN at least $1 for every dollar received in funding. </a:t>
            </a:r>
          </a:p>
          <a:p>
            <a:pPr marL="230188" lvl="1" indent="-115888" defTabSz="1019175" eaLnBrk="0" hangingPunct="0">
              <a:spcBef>
                <a:spcPct val="20000"/>
              </a:spcBef>
              <a:spcAft>
                <a:spcPct val="30000"/>
              </a:spcAft>
              <a:buFontTx/>
              <a:buChar char="•"/>
            </a:pPr>
            <a:r>
              <a:rPr lang="en-US" sz="1600" b="0" dirty="0">
                <a:solidFill>
                  <a:schemeClr val="tx1"/>
                </a:solidFill>
              </a:rPr>
              <a:t>This report presents the </a:t>
            </a:r>
            <a:r>
              <a:rPr lang="en-US" sz="1600" b="0" dirty="0" smtClean="0">
                <a:solidFill>
                  <a:schemeClr val="tx1"/>
                </a:solidFill>
              </a:rPr>
              <a:t>three demonstration </a:t>
            </a:r>
            <a:r>
              <a:rPr lang="en-US" sz="1600" b="0" dirty="0">
                <a:solidFill>
                  <a:schemeClr val="tx1"/>
                </a:solidFill>
              </a:rPr>
              <a:t>projects that were active during HSN fiscal years </a:t>
            </a:r>
            <a:r>
              <a:rPr lang="en-US" sz="1600" b="0" dirty="0" smtClean="0">
                <a:solidFill>
                  <a:schemeClr val="tx1"/>
                </a:solidFill>
              </a:rPr>
              <a:t>2011 </a:t>
            </a:r>
            <a:r>
              <a:rPr lang="en-US" sz="1600" b="0" dirty="0">
                <a:solidFill>
                  <a:schemeClr val="tx1"/>
                </a:solidFill>
              </a:rPr>
              <a:t>(</a:t>
            </a:r>
            <a:r>
              <a:rPr lang="en-US" sz="1600" b="0" dirty="0" smtClean="0">
                <a:solidFill>
                  <a:schemeClr val="tx1"/>
                </a:solidFill>
              </a:rPr>
              <a:t>HSN11) </a:t>
            </a:r>
            <a:r>
              <a:rPr lang="en-US" sz="1600" b="0" dirty="0">
                <a:solidFill>
                  <a:schemeClr val="tx1"/>
                </a:solidFill>
              </a:rPr>
              <a:t>and </a:t>
            </a:r>
            <a:r>
              <a:rPr lang="en-US" sz="1600" b="0" dirty="0" smtClean="0">
                <a:solidFill>
                  <a:schemeClr val="tx1"/>
                </a:solidFill>
              </a:rPr>
              <a:t>2012 </a:t>
            </a:r>
            <a:r>
              <a:rPr lang="en-US" sz="1600" b="0" dirty="0">
                <a:solidFill>
                  <a:schemeClr val="tx1"/>
                </a:solidFill>
              </a:rPr>
              <a:t>(HSN11) from October 1, </a:t>
            </a:r>
            <a:r>
              <a:rPr lang="en-US" sz="1600" b="0" dirty="0" smtClean="0">
                <a:solidFill>
                  <a:schemeClr val="tx1"/>
                </a:solidFill>
              </a:rPr>
              <a:t>2010 </a:t>
            </a:r>
            <a:r>
              <a:rPr lang="en-US" sz="1600" b="0" dirty="0">
                <a:solidFill>
                  <a:schemeClr val="tx1"/>
                </a:solidFill>
              </a:rPr>
              <a:t>to September 30, </a:t>
            </a:r>
            <a:r>
              <a:rPr lang="en-US" sz="1600" b="0" dirty="0" smtClean="0">
                <a:solidFill>
                  <a:schemeClr val="tx1"/>
                </a:solidFill>
              </a:rPr>
              <a:t>2012, </a:t>
            </a:r>
            <a:r>
              <a:rPr lang="en-US" sz="1600" b="0" dirty="0">
                <a:solidFill>
                  <a:schemeClr val="tx1"/>
                </a:solidFill>
              </a:rPr>
              <a:t>providing a full description of each grant program. Additionally, the report provides the history for each program where appropriate. </a:t>
            </a:r>
          </a:p>
        </p:txBody>
      </p:sp>
      <p:grpSp>
        <p:nvGrpSpPr>
          <p:cNvPr id="39941" name="Group 11"/>
          <p:cNvGrpSpPr>
            <a:grpSpLocks/>
          </p:cNvGrpSpPr>
          <p:nvPr/>
        </p:nvGrpSpPr>
        <p:grpSpPr bwMode="auto">
          <a:xfrm>
            <a:off x="7110413" y="166688"/>
            <a:ext cx="2673350" cy="417512"/>
            <a:chOff x="4307" y="123"/>
            <a:chExt cx="1856" cy="263"/>
          </a:xfrm>
        </p:grpSpPr>
        <p:sp>
          <p:nvSpPr>
            <p:cNvPr id="39942"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39943"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Demonstration Projects</a:t>
              </a:r>
            </a:p>
          </p:txBody>
        </p:sp>
      </p:grpSp>
    </p:spTree>
    <p:extLst>
      <p:ext uri="{BB962C8B-B14F-4D97-AF65-F5344CB8AC3E}">
        <p14:creationId xmlns:p14="http://schemas.microsoft.com/office/powerpoint/2010/main" val="2012395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0"/>
          </p:nvPr>
        </p:nvSpPr>
        <p:spPr>
          <a:noFill/>
        </p:spPr>
        <p:txBody>
          <a:bodyPr/>
          <a:lstStyle/>
          <a:p>
            <a:fld id="{73551F49-A1E7-4CE0-8DC8-138A2A4FE246}" type="slidenum">
              <a:rPr lang="en-US" smtClean="0"/>
              <a:pPr/>
              <a:t>37</a:t>
            </a:fld>
            <a:endParaRPr lang="en-US" smtClean="0"/>
          </a:p>
        </p:txBody>
      </p:sp>
      <p:sp>
        <p:nvSpPr>
          <p:cNvPr id="40963" name="Rectangle 2"/>
          <p:cNvSpPr>
            <a:spLocks noGrp="1" noChangeArrowheads="1"/>
          </p:cNvSpPr>
          <p:nvPr>
            <p:ph type="title"/>
          </p:nvPr>
        </p:nvSpPr>
        <p:spPr/>
        <p:txBody>
          <a:bodyPr/>
          <a:lstStyle/>
          <a:p>
            <a:r>
              <a:rPr lang="en-US" smtClean="0"/>
              <a:t>Massachusetts Fisherman’s Partnership</a:t>
            </a:r>
          </a:p>
        </p:txBody>
      </p:sp>
      <p:sp>
        <p:nvSpPr>
          <p:cNvPr id="40964" name="Text Box 3"/>
          <p:cNvSpPr txBox="1">
            <a:spLocks noChangeArrowheads="1"/>
          </p:cNvSpPr>
          <p:nvPr/>
        </p:nvSpPr>
        <p:spPr bwMode="auto">
          <a:xfrm>
            <a:off x="681038" y="1039813"/>
            <a:ext cx="9075737" cy="5386090"/>
          </a:xfrm>
          <a:prstGeom prst="rect">
            <a:avLst/>
          </a:prstGeom>
          <a:noFill/>
          <a:ln w="9525" algn="ctr">
            <a:noFill/>
            <a:miter lim="800000"/>
            <a:headEnd/>
            <a:tailEnd/>
          </a:ln>
        </p:spPr>
        <p:txBody>
          <a:bodyPr lIns="0" tIns="0" rIns="0" bIns="0">
            <a:spAutoFit/>
          </a:bodyPr>
          <a:lstStyle/>
          <a:p>
            <a:pPr marL="230188" lvl="1" indent="-115888" defTabSz="1019175" eaLnBrk="0" hangingPunct="0">
              <a:spcBef>
                <a:spcPct val="20000"/>
              </a:spcBef>
              <a:spcAft>
                <a:spcPct val="30000"/>
              </a:spcAft>
              <a:buFontTx/>
              <a:buChar char="•"/>
            </a:pPr>
            <a:r>
              <a:rPr lang="en-US" sz="1400" b="0" dirty="0">
                <a:solidFill>
                  <a:schemeClr val="tx1"/>
                </a:solidFill>
              </a:rPr>
              <a:t>Through June 2011, the Fishing Partnership Health Plan (FPHP) offered fishermen and their families the opportunity to purchase health insurance at a reduced rate, made possible through subsidized premiums provided by the Health Safety Net (HSN). The FPHP is a freestanding trust fund that operates separately from its primary sponsoring organization, the Massachusetts Fishermen’s Partnership. In state fiscal year 2002 (FY02), the Legislature allocated increased funding from $2 million to $3 million per year, effective state FY03 through state FY07. In state FY08, funding was increased to $4 million.</a:t>
            </a:r>
          </a:p>
          <a:p>
            <a:pPr marL="230188" lvl="1" indent="-115888" defTabSz="1019175" eaLnBrk="0" hangingPunct="0">
              <a:spcBef>
                <a:spcPct val="20000"/>
              </a:spcBef>
              <a:spcAft>
                <a:spcPct val="30000"/>
              </a:spcAft>
              <a:buFontTx/>
              <a:buChar char="•"/>
            </a:pPr>
            <a:r>
              <a:rPr lang="en-US" sz="1400" b="0" dirty="0">
                <a:solidFill>
                  <a:schemeClr val="tx1"/>
                </a:solidFill>
              </a:rPr>
              <a:t>The FPHP contracted with Harvard Pilgrim Health Plan to offer fishermen and their families a comprehensive benefit package that included access to Harvard Pilgrim’s network of providers, mental health services, and pharmacy coverage. All fishermen, regardless of health status or current insurance coverage, could enroll in the plan. FPHP offered four tiers of membership depending on the income of the fishermen; as of June 2011, 1,545 fishermen and their family members were enrolled. </a:t>
            </a:r>
          </a:p>
          <a:p>
            <a:pPr marL="230188" lvl="1" indent="-115888" defTabSz="1019175" eaLnBrk="0" hangingPunct="0">
              <a:spcBef>
                <a:spcPct val="20000"/>
              </a:spcBef>
              <a:spcAft>
                <a:spcPct val="30000"/>
              </a:spcAft>
              <a:buFontTx/>
              <a:buChar char="•"/>
            </a:pPr>
            <a:r>
              <a:rPr lang="en-US" sz="1400" b="0" dirty="0">
                <a:solidFill>
                  <a:schemeClr val="tx1"/>
                </a:solidFill>
              </a:rPr>
              <a:t>Due to the availability of other subsidized health insurance programs in Massachusetts as a result of the 2006 Health Care Reform, the FPHP transitioned their members to other lower cost options as of July 1, 2011. The Partnership notified their members of the transition in February 2011 and assisted the members in transitioning to MassHealth, </a:t>
            </a:r>
            <a:r>
              <a:rPr lang="en-US" sz="1400" b="0" dirty="0" smtClean="0">
                <a:solidFill>
                  <a:schemeClr val="tx1"/>
                </a:solidFill>
              </a:rPr>
              <a:t>Commonwealth Care</a:t>
            </a:r>
            <a:r>
              <a:rPr lang="en-US" sz="1400" b="0" dirty="0">
                <a:solidFill>
                  <a:schemeClr val="tx1"/>
                </a:solidFill>
              </a:rPr>
              <a:t>, and </a:t>
            </a:r>
            <a:r>
              <a:rPr lang="en-US" sz="1400" b="0" dirty="0" smtClean="0">
                <a:solidFill>
                  <a:schemeClr val="tx1"/>
                </a:solidFill>
              </a:rPr>
              <a:t>Commonwealth Choice</a:t>
            </a:r>
            <a:r>
              <a:rPr lang="en-US" sz="1400" b="0" dirty="0">
                <a:solidFill>
                  <a:schemeClr val="tx1"/>
                </a:solidFill>
              </a:rPr>
              <a:t>. FPHP both doubled representatives staffing local offices throughout the Commonwealth and assigned each FPHP member to a designated coordinator. These measures helped ensure that every member received individual attention during this transition.</a:t>
            </a:r>
          </a:p>
          <a:p>
            <a:pPr marL="230188" lvl="1" indent="-115888" defTabSz="1019175" eaLnBrk="0" hangingPunct="0">
              <a:spcBef>
                <a:spcPct val="20000"/>
              </a:spcBef>
              <a:spcAft>
                <a:spcPct val="30000"/>
              </a:spcAft>
              <a:buFontTx/>
              <a:buChar char="•"/>
            </a:pPr>
            <a:r>
              <a:rPr lang="en-US" sz="1400" b="0" dirty="0" smtClean="0">
                <a:solidFill>
                  <a:schemeClr val="tx1"/>
                </a:solidFill>
              </a:rPr>
              <a:t>In state fiscal year 2012, funding for the FPHP was reduced to $1 million per year as a result of these changes. The FPHP </a:t>
            </a:r>
            <a:r>
              <a:rPr lang="en-US" sz="1400" b="0" dirty="0">
                <a:solidFill>
                  <a:schemeClr val="tx1"/>
                </a:solidFill>
              </a:rPr>
              <a:t>corporation </a:t>
            </a:r>
            <a:r>
              <a:rPr lang="en-US" sz="1400" b="0" dirty="0" smtClean="0">
                <a:solidFill>
                  <a:schemeClr val="tx1"/>
                </a:solidFill>
              </a:rPr>
              <a:t>continues </a:t>
            </a:r>
            <a:r>
              <a:rPr lang="en-US" sz="1400" b="0" dirty="0">
                <a:solidFill>
                  <a:schemeClr val="tx1"/>
                </a:solidFill>
              </a:rPr>
              <a:t>to perform outreach services to Massachusetts fishermen to assist them in accessing health insurance coverage. It </a:t>
            </a:r>
            <a:r>
              <a:rPr lang="en-US" sz="1400" b="0" dirty="0" smtClean="0">
                <a:solidFill>
                  <a:schemeClr val="tx1"/>
                </a:solidFill>
              </a:rPr>
              <a:t>also provides </a:t>
            </a:r>
            <a:r>
              <a:rPr lang="en-US" sz="1400" b="0" dirty="0">
                <a:solidFill>
                  <a:schemeClr val="tx1"/>
                </a:solidFill>
              </a:rPr>
              <a:t>services such as health screenings, wellness programs, and safety trainings to the </a:t>
            </a:r>
            <a:r>
              <a:rPr lang="en-US" sz="1400" b="0" dirty="0" smtClean="0">
                <a:solidFill>
                  <a:schemeClr val="tx1"/>
                </a:solidFill>
              </a:rPr>
              <a:t>Massachusetts fishing </a:t>
            </a:r>
            <a:r>
              <a:rPr lang="en-US" sz="1400" b="0" dirty="0">
                <a:solidFill>
                  <a:schemeClr val="tx1"/>
                </a:solidFill>
              </a:rPr>
              <a:t>community</a:t>
            </a:r>
            <a:r>
              <a:rPr lang="en-US" sz="1400" b="0" dirty="0" smtClean="0">
                <a:solidFill>
                  <a:schemeClr val="tx1"/>
                </a:solidFill>
              </a:rPr>
              <a:t>. </a:t>
            </a:r>
          </a:p>
          <a:p>
            <a:pPr marL="230188" lvl="1" indent="-115888" defTabSz="1019175" eaLnBrk="0" hangingPunct="0">
              <a:spcBef>
                <a:spcPct val="20000"/>
              </a:spcBef>
              <a:spcAft>
                <a:spcPct val="30000"/>
              </a:spcAft>
              <a:buFontTx/>
              <a:buChar char="•"/>
            </a:pPr>
            <a:r>
              <a:rPr lang="en-US" sz="1400" b="0" dirty="0">
                <a:solidFill>
                  <a:schemeClr val="tx1"/>
                </a:solidFill>
              </a:rPr>
              <a:t>The FPHP defines an active member as an individual </a:t>
            </a:r>
            <a:r>
              <a:rPr lang="en-US" sz="1400" b="0" dirty="0" smtClean="0">
                <a:solidFill>
                  <a:schemeClr val="tx1"/>
                </a:solidFill>
              </a:rPr>
              <a:t>who has </a:t>
            </a:r>
            <a:r>
              <a:rPr lang="en-US" sz="1400" b="0" dirty="0">
                <a:solidFill>
                  <a:schemeClr val="tx1"/>
                </a:solidFill>
              </a:rPr>
              <a:t>interacted with Fishing Partnership Support Services within the last 36 </a:t>
            </a:r>
            <a:r>
              <a:rPr lang="en-US" sz="1400" b="0" dirty="0" smtClean="0">
                <a:solidFill>
                  <a:schemeClr val="tx1"/>
                </a:solidFill>
              </a:rPr>
              <a:t>months. As of the fourth quarter of 2012, the FPHP had 1,449 active members.</a:t>
            </a:r>
            <a:endParaRPr lang="en-US" sz="1400" b="0" dirty="0">
              <a:solidFill>
                <a:schemeClr val="tx1"/>
              </a:solidFill>
            </a:endParaRPr>
          </a:p>
        </p:txBody>
      </p:sp>
      <p:grpSp>
        <p:nvGrpSpPr>
          <p:cNvPr id="40965" name="Group 11"/>
          <p:cNvGrpSpPr>
            <a:grpSpLocks/>
          </p:cNvGrpSpPr>
          <p:nvPr/>
        </p:nvGrpSpPr>
        <p:grpSpPr bwMode="auto">
          <a:xfrm>
            <a:off x="7110413" y="166688"/>
            <a:ext cx="2673350" cy="417512"/>
            <a:chOff x="4307" y="123"/>
            <a:chExt cx="1856" cy="263"/>
          </a:xfrm>
        </p:grpSpPr>
        <p:sp>
          <p:nvSpPr>
            <p:cNvPr id="40966"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40967"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Demonstration Projects</a:t>
              </a:r>
            </a:p>
          </p:txBody>
        </p:sp>
      </p:grpSp>
    </p:spTree>
    <p:extLst>
      <p:ext uri="{BB962C8B-B14F-4D97-AF65-F5344CB8AC3E}">
        <p14:creationId xmlns:p14="http://schemas.microsoft.com/office/powerpoint/2010/main" val="2820300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0"/>
          </p:nvPr>
        </p:nvSpPr>
        <p:spPr>
          <a:noFill/>
        </p:spPr>
        <p:txBody>
          <a:bodyPr/>
          <a:lstStyle/>
          <a:p>
            <a:fld id="{DACEF5AC-5A7D-4D3B-8EFA-43D1AF3C4AD6}" type="slidenum">
              <a:rPr lang="en-US" smtClean="0"/>
              <a:pPr/>
              <a:t>38</a:t>
            </a:fld>
            <a:endParaRPr lang="en-US" smtClean="0"/>
          </a:p>
        </p:txBody>
      </p:sp>
      <p:sp>
        <p:nvSpPr>
          <p:cNvPr id="41987" name="Rectangle 2"/>
          <p:cNvSpPr>
            <a:spLocks noGrp="1" noChangeArrowheads="1"/>
          </p:cNvSpPr>
          <p:nvPr>
            <p:ph type="title"/>
          </p:nvPr>
        </p:nvSpPr>
        <p:spPr/>
        <p:txBody>
          <a:bodyPr/>
          <a:lstStyle/>
          <a:p>
            <a:r>
              <a:rPr lang="en-US" smtClean="0"/>
              <a:t>The Patient-Centered Medical Homes Initiative</a:t>
            </a:r>
          </a:p>
        </p:txBody>
      </p:sp>
      <p:sp>
        <p:nvSpPr>
          <p:cNvPr id="41988" name="Text Box 3"/>
          <p:cNvSpPr txBox="1">
            <a:spLocks noChangeArrowheads="1"/>
          </p:cNvSpPr>
          <p:nvPr/>
        </p:nvSpPr>
        <p:spPr bwMode="auto">
          <a:xfrm>
            <a:off x="681038" y="1328738"/>
            <a:ext cx="9075737" cy="4900612"/>
          </a:xfrm>
          <a:prstGeom prst="rect">
            <a:avLst/>
          </a:prstGeom>
          <a:noFill/>
          <a:ln w="9525" algn="ctr">
            <a:noFill/>
            <a:miter lim="800000"/>
            <a:headEnd/>
            <a:tailEnd/>
          </a:ln>
        </p:spPr>
        <p:txBody>
          <a:bodyPr lIns="0" tIns="0" rIns="0" bIns="0">
            <a:spAutoFit/>
          </a:bodyPr>
          <a:lstStyle/>
          <a:p>
            <a:pPr defTabSz="1019175" eaLnBrk="0" hangingPunct="0">
              <a:spcBef>
                <a:spcPct val="20000"/>
              </a:spcBef>
              <a:spcAft>
                <a:spcPct val="30000"/>
              </a:spcAft>
            </a:pPr>
            <a:r>
              <a:rPr lang="en-US" sz="1300" b="0" dirty="0">
                <a:solidFill>
                  <a:schemeClr val="tx1"/>
                </a:solidFill>
              </a:rPr>
              <a:t>In August 2008, the Legislature directed the Medicaid program (</a:t>
            </a:r>
            <a:r>
              <a:rPr lang="en-US" sz="1300" b="0" dirty="0" err="1">
                <a:solidFill>
                  <a:schemeClr val="tx1"/>
                </a:solidFill>
              </a:rPr>
              <a:t>MassHealth</a:t>
            </a:r>
            <a:r>
              <a:rPr lang="en-US" sz="1300" b="0" dirty="0">
                <a:solidFill>
                  <a:schemeClr val="tx1"/>
                </a:solidFill>
              </a:rPr>
              <a:t>) to carry out a medical home demonstration. Secretary </a:t>
            </a:r>
            <a:r>
              <a:rPr lang="en-US" sz="1300" b="0" dirty="0" err="1">
                <a:solidFill>
                  <a:schemeClr val="tx1"/>
                </a:solidFill>
              </a:rPr>
              <a:t>JudyAnn</a:t>
            </a:r>
            <a:r>
              <a:rPr lang="en-US" sz="1300" b="0" dirty="0">
                <a:solidFill>
                  <a:schemeClr val="tx1"/>
                </a:solidFill>
              </a:rPr>
              <a:t> </a:t>
            </a:r>
            <a:r>
              <a:rPr lang="en-US" sz="1300" b="0" dirty="0" err="1">
                <a:solidFill>
                  <a:schemeClr val="tx1"/>
                </a:solidFill>
              </a:rPr>
              <a:t>Bigby</a:t>
            </a:r>
            <a:r>
              <a:rPr lang="en-US" sz="1300" b="0" dirty="0">
                <a:solidFill>
                  <a:schemeClr val="tx1"/>
                </a:solidFill>
              </a:rPr>
              <a:t>, M.D. of the Executive Office of Health and Human Services (EHS) further directed the use of the Patient-Centered Medical Home (PCMH) model as the centerpiece in a statewide strategy to improve quality of care for chronically ill patients, reduce costs, and reform primary care. </a:t>
            </a:r>
          </a:p>
          <a:p>
            <a:pPr marL="230188" lvl="1" indent="-115888" defTabSz="1019175" eaLnBrk="0" hangingPunct="0">
              <a:spcBef>
                <a:spcPct val="20000"/>
              </a:spcBef>
              <a:spcAft>
                <a:spcPct val="30000"/>
              </a:spcAft>
              <a:buFontTx/>
              <a:buChar char="•"/>
            </a:pPr>
            <a:r>
              <a:rPr lang="en-US" sz="1300" b="0" dirty="0">
                <a:solidFill>
                  <a:schemeClr val="tx1"/>
                </a:solidFill>
              </a:rPr>
              <a:t>EHS has developed a PCMH design to test a new model to transform the quality of and payment for certain primary care practices in the Commonwealth. The design involves implementing a demonstration at primary care practices across Massachusetts, with the intent to roll out the model more broadly in the future based on evaluation results. Other payers also support this initiative in order to maximize the potential for practice-wide change at the sites. In addition, this design reflects the shared responsibility of supporting and redesigning primary care practices in the Commonwealth with financial and infrastructure support provided by payers, and with commitment of resources and dedication to the guiding principles of the PCMH Initiative from primary care practices.</a:t>
            </a:r>
          </a:p>
          <a:p>
            <a:pPr marL="230188" lvl="1" indent="-115888" defTabSz="1019175" eaLnBrk="0" hangingPunct="0">
              <a:spcBef>
                <a:spcPct val="20000"/>
              </a:spcBef>
              <a:spcAft>
                <a:spcPct val="30000"/>
              </a:spcAft>
              <a:buFontTx/>
              <a:buChar char="•"/>
            </a:pPr>
            <a:r>
              <a:rPr lang="en-US" sz="1300" b="0" dirty="0">
                <a:solidFill>
                  <a:schemeClr val="tx1"/>
                </a:solidFill>
              </a:rPr>
              <a:t>Other participating payers include Blue Cross Blue Shield of Massachusetts, Boston Medical Center </a:t>
            </a:r>
            <a:r>
              <a:rPr lang="en-US" sz="1300" b="0" dirty="0" err="1">
                <a:solidFill>
                  <a:schemeClr val="tx1"/>
                </a:solidFill>
              </a:rPr>
              <a:t>HealthNet</a:t>
            </a:r>
            <a:r>
              <a:rPr lang="en-US" sz="1300" b="0" dirty="0">
                <a:solidFill>
                  <a:schemeClr val="tx1"/>
                </a:solidFill>
              </a:rPr>
              <a:t> Plan, </a:t>
            </a:r>
            <a:r>
              <a:rPr lang="en-US" sz="1300" b="0" dirty="0" err="1">
                <a:solidFill>
                  <a:schemeClr val="tx1"/>
                </a:solidFill>
              </a:rPr>
              <a:t>CeltiCare</a:t>
            </a:r>
            <a:r>
              <a:rPr lang="en-US" sz="1300" b="0" dirty="0">
                <a:solidFill>
                  <a:schemeClr val="tx1"/>
                </a:solidFill>
              </a:rPr>
              <a:t>, Fallon Community Health Plan, Harvard Pilgrim Health Care, Health New England, the </a:t>
            </a:r>
            <a:r>
              <a:rPr lang="en-US" sz="1300" b="0" dirty="0" err="1">
                <a:solidFill>
                  <a:schemeClr val="tx1"/>
                </a:solidFill>
              </a:rPr>
              <a:t>MassHealth</a:t>
            </a:r>
            <a:r>
              <a:rPr lang="en-US" sz="1300" b="0" dirty="0">
                <a:solidFill>
                  <a:schemeClr val="tx1"/>
                </a:solidFill>
              </a:rPr>
              <a:t> Primary Care Clinician Plan, Neighborhood Health Plan, Network Health, Senior Whole Health, Tufts Health Plan, and </a:t>
            </a:r>
            <a:r>
              <a:rPr lang="en-US" sz="1300" b="0" dirty="0" err="1">
                <a:solidFill>
                  <a:schemeClr val="tx1"/>
                </a:solidFill>
              </a:rPr>
              <a:t>UniCare</a:t>
            </a:r>
            <a:r>
              <a:rPr lang="en-US" sz="1300" b="0" dirty="0">
                <a:solidFill>
                  <a:schemeClr val="tx1"/>
                </a:solidFill>
              </a:rPr>
              <a:t>.</a:t>
            </a:r>
          </a:p>
          <a:p>
            <a:pPr marL="230188" lvl="1" indent="-115888" defTabSz="1019175" eaLnBrk="0" hangingPunct="0">
              <a:spcBef>
                <a:spcPct val="20000"/>
              </a:spcBef>
              <a:spcAft>
                <a:spcPct val="30000"/>
              </a:spcAft>
              <a:buFontTx/>
              <a:buChar char="•"/>
            </a:pPr>
            <a:r>
              <a:rPr lang="en-US" sz="1300" b="0" dirty="0">
                <a:solidFill>
                  <a:schemeClr val="tx1"/>
                </a:solidFill>
              </a:rPr>
              <a:t>Thirty-two practices were selected to receive funding to participate in the demonstration. Twenty-four of these practices are Health Safety Net (HSN) provider sites. An additional 14 practices were selected to receive unpaid technical assistance as part of the PCMH Initiative. Twelve of these practices are HSN provider sites.</a:t>
            </a:r>
          </a:p>
          <a:p>
            <a:pPr marL="230188" lvl="1" indent="-115888" defTabSz="1019175" eaLnBrk="0" hangingPunct="0">
              <a:spcBef>
                <a:spcPct val="20000"/>
              </a:spcBef>
              <a:spcAft>
                <a:spcPct val="30000"/>
              </a:spcAft>
              <a:buFontTx/>
              <a:buChar char="•"/>
            </a:pPr>
            <a:r>
              <a:rPr lang="en-US" sz="1300" b="0" dirty="0">
                <a:solidFill>
                  <a:schemeClr val="tx1"/>
                </a:solidFill>
              </a:rPr>
              <a:t>As one of many payers participating in this initiative, the HSN designated $2 million in HSN09 demonstration funding to support HSN eligible providers in this initiative. HSN staff participated in creating the evaluation criteria used for choosing demonstration sites, and will participate in creating the criteria for evaluation of demonstration goals and benchmarks. </a:t>
            </a:r>
          </a:p>
          <a:p>
            <a:pPr marL="230188" lvl="1" indent="-115888" defTabSz="1019175" eaLnBrk="0" hangingPunct="0">
              <a:spcBef>
                <a:spcPct val="20000"/>
              </a:spcBef>
              <a:spcAft>
                <a:spcPct val="30000"/>
              </a:spcAft>
              <a:buFontTx/>
              <a:buChar char="•"/>
            </a:pPr>
            <a:r>
              <a:rPr lang="en-US" sz="1300" b="0" dirty="0">
                <a:solidFill>
                  <a:schemeClr val="tx1"/>
                </a:solidFill>
              </a:rPr>
              <a:t>Approximately 32,000 HSN patients are patients of one of the </a:t>
            </a:r>
            <a:r>
              <a:rPr lang="en-US" sz="1300" b="0" dirty="0" smtClean="0">
                <a:solidFill>
                  <a:schemeClr val="tx1"/>
                </a:solidFill>
              </a:rPr>
              <a:t>24 </a:t>
            </a:r>
            <a:r>
              <a:rPr lang="en-US" sz="1300" b="0" dirty="0">
                <a:solidFill>
                  <a:schemeClr val="tx1"/>
                </a:solidFill>
              </a:rPr>
              <a:t>participating practices that are HSN provider sites. In </a:t>
            </a:r>
            <a:r>
              <a:rPr lang="en-US" sz="1300" b="0" dirty="0" smtClean="0">
                <a:solidFill>
                  <a:schemeClr val="tx1"/>
                </a:solidFill>
              </a:rPr>
              <a:t>HSN12, </a:t>
            </a:r>
            <a:r>
              <a:rPr lang="en-US" sz="1300" b="0" dirty="0">
                <a:solidFill>
                  <a:schemeClr val="tx1"/>
                </a:solidFill>
              </a:rPr>
              <a:t>the HSN paid </a:t>
            </a:r>
            <a:r>
              <a:rPr lang="en-US" sz="1300" b="0" dirty="0" smtClean="0">
                <a:solidFill>
                  <a:schemeClr val="tx1"/>
                </a:solidFill>
              </a:rPr>
              <a:t>$940,000 </a:t>
            </a:r>
            <a:r>
              <a:rPr lang="en-US" sz="1300" b="0" dirty="0">
                <a:solidFill>
                  <a:schemeClr val="tx1"/>
                </a:solidFill>
              </a:rPr>
              <a:t>to practices for their participation in the demonstration.</a:t>
            </a:r>
          </a:p>
        </p:txBody>
      </p:sp>
      <p:grpSp>
        <p:nvGrpSpPr>
          <p:cNvPr id="41989" name="Group 11"/>
          <p:cNvGrpSpPr>
            <a:grpSpLocks/>
          </p:cNvGrpSpPr>
          <p:nvPr/>
        </p:nvGrpSpPr>
        <p:grpSpPr bwMode="auto">
          <a:xfrm>
            <a:off x="7110413" y="166688"/>
            <a:ext cx="2673350" cy="417512"/>
            <a:chOff x="4307" y="123"/>
            <a:chExt cx="1856" cy="263"/>
          </a:xfrm>
        </p:grpSpPr>
        <p:sp>
          <p:nvSpPr>
            <p:cNvPr id="41990"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41991"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Demonstration Projects</a:t>
              </a:r>
            </a:p>
          </p:txBody>
        </p:sp>
      </p:grpSp>
    </p:spTree>
    <p:extLst>
      <p:ext uri="{BB962C8B-B14F-4D97-AF65-F5344CB8AC3E}">
        <p14:creationId xmlns:p14="http://schemas.microsoft.com/office/powerpoint/2010/main" val="941209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0"/>
          </p:nvPr>
        </p:nvSpPr>
        <p:spPr>
          <a:noFill/>
        </p:spPr>
        <p:txBody>
          <a:bodyPr/>
          <a:lstStyle/>
          <a:p>
            <a:fld id="{0E19B625-E148-4F1A-9109-D1EBFF6C9E25}" type="slidenum">
              <a:rPr lang="en-US" smtClean="0"/>
              <a:pPr/>
              <a:t>3</a:t>
            </a:fld>
            <a:endParaRPr lang="en-US" smtClean="0"/>
          </a:p>
        </p:txBody>
      </p:sp>
      <p:sp>
        <p:nvSpPr>
          <p:cNvPr id="6147" name="Rectangle 2"/>
          <p:cNvSpPr>
            <a:spLocks noGrp="1" noChangeArrowheads="1"/>
          </p:cNvSpPr>
          <p:nvPr>
            <p:ph type="title"/>
          </p:nvPr>
        </p:nvSpPr>
        <p:spPr/>
        <p:txBody>
          <a:bodyPr/>
          <a:lstStyle/>
          <a:p>
            <a:r>
              <a:rPr lang="en-US" dirty="0" smtClean="0"/>
              <a:t>About the Health Safety Net (continued)</a:t>
            </a:r>
          </a:p>
        </p:txBody>
      </p:sp>
      <p:sp>
        <p:nvSpPr>
          <p:cNvPr id="39940" name="Text Box 8"/>
          <p:cNvSpPr txBox="1">
            <a:spLocks noChangeArrowheads="1"/>
          </p:cNvSpPr>
          <p:nvPr/>
        </p:nvSpPr>
        <p:spPr bwMode="auto">
          <a:xfrm>
            <a:off x="681038" y="1063625"/>
            <a:ext cx="9075737" cy="5262979"/>
          </a:xfrm>
          <a:prstGeom prst="rect">
            <a:avLst/>
          </a:prstGeom>
          <a:noFill/>
          <a:ln w="9525" algn="ctr">
            <a:noFill/>
            <a:miter lim="800000"/>
            <a:headEnd/>
            <a:tailEnd/>
          </a:ln>
        </p:spPr>
        <p:txBody>
          <a:bodyPr lIns="0" tIns="0" rIns="0" bIns="0">
            <a:spAutoFit/>
          </a:bodyPr>
          <a:lstStyle/>
          <a:p>
            <a:pPr defTabSz="1019175" eaLnBrk="0" hangingPunct="0">
              <a:spcBef>
                <a:spcPct val="20000"/>
              </a:spcBef>
              <a:spcAft>
                <a:spcPct val="30000"/>
              </a:spcAft>
              <a:defRPr/>
            </a:pPr>
            <a:r>
              <a:rPr lang="en-US" sz="1200" dirty="0" smtClean="0">
                <a:solidFill>
                  <a:schemeClr val="tx1"/>
                </a:solidFill>
              </a:rPr>
              <a:t>HSN Eligibility</a:t>
            </a:r>
          </a:p>
          <a:p>
            <a:pPr marL="230188" lvl="1" indent="-115888" defTabSz="1019175" eaLnBrk="0" hangingPunct="0">
              <a:spcBef>
                <a:spcPct val="20000"/>
              </a:spcBef>
              <a:spcAft>
                <a:spcPct val="30000"/>
              </a:spcAft>
              <a:buFontTx/>
              <a:buChar char="•"/>
              <a:defRPr/>
            </a:pPr>
            <a:r>
              <a:rPr lang="en-US" sz="1200" b="0" dirty="0" smtClean="0">
                <a:solidFill>
                  <a:schemeClr val="tx1"/>
                </a:solidFill>
              </a:rPr>
              <a:t>Massachusetts residents who are uninsured or underinsured and have income up to 200% of the Federal Poverty Level (FPL) are eligible for full HSN primary or HSN secondary coverage. If residents have income between 201% and 400% of the FPL, they are eligible for partial HSN or partial HSN secondary coverage, which includes a sliding scale deductible. </a:t>
            </a:r>
          </a:p>
          <a:p>
            <a:pPr marL="230188" lvl="1" indent="-115888" defTabSz="1019175" eaLnBrk="0" hangingPunct="0">
              <a:spcBef>
                <a:spcPct val="20000"/>
              </a:spcBef>
              <a:spcAft>
                <a:spcPct val="30000"/>
              </a:spcAft>
              <a:buFontTx/>
              <a:buChar char="•"/>
              <a:defRPr/>
            </a:pPr>
            <a:r>
              <a:rPr lang="en-US" sz="1200" b="0" dirty="0" smtClean="0">
                <a:solidFill>
                  <a:schemeClr val="tx1"/>
                </a:solidFill>
              </a:rPr>
              <a:t>Residents who are enrolled in private health insurance, MassHealth, or Commonwealth Care may be eligible for HSN secondary for certain services not covered by their primary insurance. In order to support enrollment in Commonwealth Care, individuals are eligible for the HSN during the Commonwealth Care enrollment process. Individuals who have been determined eligible for Commonwealth Care but do not complete the enrollment process lose their HSN eligibility.</a:t>
            </a:r>
          </a:p>
          <a:p>
            <a:pPr marL="230188" lvl="1" indent="-115888" defTabSz="1019175" eaLnBrk="0" hangingPunct="0">
              <a:spcBef>
                <a:spcPct val="20000"/>
              </a:spcBef>
              <a:spcAft>
                <a:spcPct val="30000"/>
              </a:spcAft>
              <a:buFontTx/>
              <a:buChar char="•"/>
              <a:defRPr/>
            </a:pPr>
            <a:r>
              <a:rPr lang="en-US" sz="1200" b="0" dirty="0" smtClean="0">
                <a:solidFill>
                  <a:schemeClr val="tx1"/>
                </a:solidFill>
              </a:rPr>
              <a:t>Chapter 65 of the Acts of 2009 eliminated Commonwealth Care eligibility for Aliens with Special Status (AWSS). AWSS are generally legal immigrants who have resided in the United States for fewer than five years. This change resulted in the transition of approximately 30,000 individuals from Commonwealth Care to a new program called Commonwealth Care Bridge. During the transition process, these individuals were eligible for the HSN. Additionally, any new AWSS applying for benefits were determined eligible only for the HSN or MassHealth Limited instead of Commonwealth Care or Commonwealth Care Bridge through March 2012, when Commonwealth Care eligibility was restored for this population.</a:t>
            </a:r>
          </a:p>
          <a:p>
            <a:pPr marL="230188" lvl="1" indent="-115888" defTabSz="1019175" eaLnBrk="0" hangingPunct="0">
              <a:spcBef>
                <a:spcPct val="20000"/>
              </a:spcBef>
              <a:spcAft>
                <a:spcPct val="30000"/>
              </a:spcAft>
              <a:buFontTx/>
              <a:buChar char="•"/>
              <a:defRPr/>
            </a:pPr>
            <a:r>
              <a:rPr lang="en-US" sz="1200" b="0" dirty="0" smtClean="0">
                <a:solidFill>
                  <a:schemeClr val="tx1"/>
                </a:solidFill>
              </a:rPr>
              <a:t>In July 2010, MassHealth and Commonwealth Care dental benefits were restructured. In certain instances, the HSN pays for certain dental services for individuals enrolled in MassHealth and Commonwealth Care who are not otherwise eligible for HSN services. </a:t>
            </a:r>
          </a:p>
          <a:p>
            <a:pPr marL="230188" lvl="1" indent="-115888" defTabSz="1019175" eaLnBrk="0" hangingPunct="0">
              <a:spcBef>
                <a:spcPct val="20000"/>
              </a:spcBef>
              <a:spcAft>
                <a:spcPct val="30000"/>
              </a:spcAft>
              <a:buFontTx/>
              <a:buChar char="•"/>
              <a:defRPr/>
            </a:pPr>
            <a:r>
              <a:rPr lang="en-US" sz="1200" b="0" dirty="0" smtClean="0">
                <a:solidFill>
                  <a:schemeClr val="tx1"/>
                </a:solidFill>
              </a:rPr>
              <a:t>As of December 2010, MassHealth only pays for the first 20 days of an inpatient stay for adult members. The HSN pays for the portion of the stay exceeding 20 days for these individuals. These changes to MassHealth dental policy and inpatient payment policy have resulted in an overall increase in the number of individuals eligible for HSN funded services.</a:t>
            </a:r>
          </a:p>
          <a:p>
            <a:pPr defTabSz="1019175" eaLnBrk="0" hangingPunct="0">
              <a:spcBef>
                <a:spcPct val="20000"/>
              </a:spcBef>
              <a:spcAft>
                <a:spcPct val="30000"/>
              </a:spcAft>
              <a:defRPr/>
            </a:pPr>
            <a:r>
              <a:rPr lang="en-US" sz="1200" dirty="0" smtClean="0">
                <a:solidFill>
                  <a:schemeClr val="tx1"/>
                </a:solidFill>
              </a:rPr>
              <a:t>HSN Funding</a:t>
            </a:r>
          </a:p>
          <a:p>
            <a:pPr marL="230188" lvl="1" indent="-115888" defTabSz="1019175" eaLnBrk="0" hangingPunct="0">
              <a:spcBef>
                <a:spcPct val="20000"/>
              </a:spcBef>
              <a:spcAft>
                <a:spcPct val="30000"/>
              </a:spcAft>
              <a:buFontTx/>
              <a:buChar char="•"/>
              <a:defRPr/>
            </a:pPr>
            <a:r>
              <a:rPr lang="en-US" sz="1200" b="0" dirty="0" smtClean="0">
                <a:solidFill>
                  <a:schemeClr val="tx1"/>
                </a:solidFill>
              </a:rPr>
              <a:t>HSN12 funding included the following sources: an assessment on acute hospitals’ private sector charges; a surcharge on payments made to hospitals and ambulatory surgical centers by HMOs, insurers, third party administrators, and individuals; an annual appropriation from the Commonwealth’s General Fund; and offset funding for uncompensated care from the Medical Assistance Trust Fund.</a:t>
            </a:r>
            <a:endParaRPr lang="en-US" sz="1200" b="0" dirty="0">
              <a:solidFill>
                <a:schemeClr val="tx1"/>
              </a:solidFill>
            </a:endParaRPr>
          </a:p>
        </p:txBody>
      </p:sp>
      <p:grpSp>
        <p:nvGrpSpPr>
          <p:cNvPr id="6150" name="Group 11"/>
          <p:cNvGrpSpPr>
            <a:grpSpLocks/>
          </p:cNvGrpSpPr>
          <p:nvPr/>
        </p:nvGrpSpPr>
        <p:grpSpPr bwMode="auto">
          <a:xfrm>
            <a:off x="8289925" y="166688"/>
            <a:ext cx="1493838" cy="417512"/>
            <a:chOff x="4307" y="123"/>
            <a:chExt cx="1856" cy="263"/>
          </a:xfrm>
        </p:grpSpPr>
        <p:sp>
          <p:nvSpPr>
            <p:cNvPr id="6151"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6152"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Introduction</a:t>
              </a:r>
            </a:p>
          </p:txBody>
        </p:sp>
      </p:grpSp>
    </p:spTree>
    <p:extLst>
      <p:ext uri="{BB962C8B-B14F-4D97-AF65-F5344CB8AC3E}">
        <p14:creationId xmlns:p14="http://schemas.microsoft.com/office/powerpoint/2010/main" val="2858572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0"/>
          </p:nvPr>
        </p:nvSpPr>
        <p:spPr>
          <a:noFill/>
        </p:spPr>
        <p:txBody>
          <a:bodyPr/>
          <a:lstStyle/>
          <a:p>
            <a:fld id="{ADF15249-8D7B-42E6-B0B2-004F3F646702}" type="slidenum">
              <a:rPr lang="en-US" smtClean="0"/>
              <a:pPr/>
              <a:t>39</a:t>
            </a:fld>
            <a:endParaRPr lang="en-US" smtClean="0"/>
          </a:p>
        </p:txBody>
      </p:sp>
      <p:sp>
        <p:nvSpPr>
          <p:cNvPr id="43011" name="Rectangle 10"/>
          <p:cNvSpPr>
            <a:spLocks noGrp="1" noChangeArrowheads="1"/>
          </p:cNvSpPr>
          <p:nvPr>
            <p:ph type="body" sz="half" idx="3"/>
          </p:nvPr>
        </p:nvSpPr>
        <p:spPr>
          <a:xfrm>
            <a:off x="666750" y="1330325"/>
            <a:ext cx="8870950" cy="674688"/>
          </a:xfrm>
        </p:spPr>
        <p:txBody>
          <a:bodyPr/>
          <a:lstStyle/>
          <a:p>
            <a:pPr marL="0" indent="0">
              <a:spcAft>
                <a:spcPct val="30000"/>
              </a:spcAft>
            </a:pPr>
            <a:r>
              <a:rPr lang="en-US" sz="900" dirty="0" smtClean="0"/>
              <a:t>The Executive Office of Health and Human Services (EHS) selected a total of 46 sites to participate in the Patient-Centered Medical Home Initiative (PCMHI). Of those selected, 32 practices were selected to participate as Technical Assistance Plus (TAP) sites and 14 practices were selected to participate as Technical Assistance Only (TAO) sites. Both TAP and TAO practices receive technical assistance provided by EHS and its partners to support the transformation to a medical home. TAP practices also receive special PCMHI payments for performing certain start-up activities, various medical home activities, and Clinical Care Management services.</a:t>
            </a:r>
          </a:p>
        </p:txBody>
      </p:sp>
      <p:sp>
        <p:nvSpPr>
          <p:cNvPr id="43012" name="Text Box 14"/>
          <p:cNvSpPr txBox="1">
            <a:spLocks noChangeArrowheads="1"/>
          </p:cNvSpPr>
          <p:nvPr/>
        </p:nvSpPr>
        <p:spPr bwMode="auto">
          <a:xfrm>
            <a:off x="669925" y="6823075"/>
            <a:ext cx="8918575" cy="92075"/>
          </a:xfrm>
          <a:prstGeom prst="rect">
            <a:avLst/>
          </a:prstGeom>
          <a:noFill/>
          <a:ln w="9525">
            <a:noFill/>
            <a:miter lim="800000"/>
            <a:headEnd/>
            <a:tailEnd/>
          </a:ln>
        </p:spPr>
        <p:txBody>
          <a:bodyPr lIns="0" tIns="0" rIns="0" bIns="0" anchor="b">
            <a:spAutoFit/>
          </a:bodyPr>
          <a:lstStyle/>
          <a:p>
            <a:pPr defTabSz="1019175"/>
            <a:r>
              <a:rPr lang="en-US" sz="600">
                <a:solidFill>
                  <a:srgbClr val="080808"/>
                </a:solidFill>
              </a:rPr>
              <a:t>Notes:</a:t>
            </a:r>
            <a:r>
              <a:rPr lang="en-US" sz="600" b="0">
                <a:solidFill>
                  <a:srgbClr val="080808"/>
                </a:solidFill>
              </a:rPr>
              <a:t> * indicates Health Safety Net providers</a:t>
            </a:r>
          </a:p>
        </p:txBody>
      </p:sp>
      <p:sp>
        <p:nvSpPr>
          <p:cNvPr id="43013" name="Rectangle 3"/>
          <p:cNvSpPr>
            <a:spLocks noGrp="1" noChangeArrowheads="1"/>
          </p:cNvSpPr>
          <p:nvPr>
            <p:ph type="title"/>
          </p:nvPr>
        </p:nvSpPr>
        <p:spPr/>
        <p:txBody>
          <a:bodyPr/>
          <a:lstStyle/>
          <a:p>
            <a:r>
              <a:rPr lang="en-US" smtClean="0"/>
              <a:t>Patient-Centered Medical Homes Sites</a:t>
            </a:r>
          </a:p>
        </p:txBody>
      </p:sp>
      <p:grpSp>
        <p:nvGrpSpPr>
          <p:cNvPr id="43014" name="Group 11"/>
          <p:cNvGrpSpPr>
            <a:grpSpLocks/>
          </p:cNvGrpSpPr>
          <p:nvPr/>
        </p:nvGrpSpPr>
        <p:grpSpPr bwMode="auto">
          <a:xfrm>
            <a:off x="7110413" y="166688"/>
            <a:ext cx="2673350" cy="417512"/>
            <a:chOff x="4307" y="123"/>
            <a:chExt cx="1856" cy="263"/>
          </a:xfrm>
        </p:grpSpPr>
        <p:sp>
          <p:nvSpPr>
            <p:cNvPr id="43065"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43066"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Demonstration Projects</a:t>
              </a:r>
            </a:p>
          </p:txBody>
        </p:sp>
      </p:grpSp>
      <p:graphicFrame>
        <p:nvGraphicFramePr>
          <p:cNvPr id="676310" name="Group 470"/>
          <p:cNvGraphicFramePr>
            <a:graphicFrameLocks noGrp="1"/>
          </p:cNvGraphicFramePr>
          <p:nvPr>
            <p:ph sz="quarter" idx="1"/>
          </p:nvPr>
        </p:nvGraphicFramePr>
        <p:xfrm>
          <a:off x="666750" y="2079625"/>
          <a:ext cx="4359275" cy="4498968"/>
        </p:xfrm>
        <a:graphic>
          <a:graphicData uri="http://schemas.openxmlformats.org/drawingml/2006/table">
            <a:tbl>
              <a:tblPr/>
              <a:tblGrid>
                <a:gridCol w="4359275"/>
              </a:tblGrid>
              <a:tr h="187457">
                <a:tc>
                  <a:txBody>
                    <a:bodyPr/>
                    <a:lstStyle/>
                    <a:p>
                      <a:pPr marL="0" marR="0" lvl="0" indent="0" algn="l" defTabSz="1019175"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The 32 TAP sites, of which 24 are HSN providers:</a:t>
                      </a:r>
                    </a:p>
                  </a:txBody>
                  <a:tcPr marT="45721" marB="45721" horzOverflow="overflow">
                    <a:lnL cap="flat">
                      <a:noFill/>
                    </a:lnL>
                    <a:lnR cap="flat">
                      <a:noFill/>
                    </a:lnR>
                    <a:lnT cap="fla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Barre Family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Baystate Mason Square Neighborhood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Boston Health Care for the Homeless*</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Boston Medical Center – Family Medicine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Brockton Neighborhood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Codman Square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dirty="0" smtClean="0">
                          <a:ln>
                            <a:noFill/>
                          </a:ln>
                          <a:solidFill>
                            <a:srgbClr val="000000"/>
                          </a:solidFill>
                          <a:effectLst/>
                          <a:latin typeface="Arial" charset="0"/>
                        </a:rPr>
                        <a:t>Dorchester House*</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Drum Hill Primary, LLC</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East Boston Neighborhood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Fairview Pediatrics</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Family Health Center of Worcester*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Family Practice Group, P.C.</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dirty="0" smtClean="0">
                          <a:ln>
                            <a:noFill/>
                          </a:ln>
                          <a:solidFill>
                            <a:srgbClr val="000000"/>
                          </a:solidFill>
                          <a:effectLst/>
                          <a:latin typeface="Arial" charset="0"/>
                        </a:rPr>
                        <a:t>Fitchburg Community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Foley Family Practice, P.C.</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Geiger Gibson Community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Greater Lawrence Family Health Center - Haverhill St.*</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Grove Medical Associates, P.C.</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Harvard Vanguard Medical Associates, Medford</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Hilltown Community Health Center – Worthington*</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Holyoke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Joseph Smith Community Health Center – Allston*</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Joseph Smith Community Health Center – Waltham*</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dirty="0" smtClean="0">
                          <a:ln>
                            <a:noFill/>
                          </a:ln>
                          <a:solidFill>
                            <a:srgbClr val="000000"/>
                          </a:solidFill>
                          <a:effectLst/>
                          <a:latin typeface="Arial" charset="0"/>
                        </a:rPr>
                        <a:t>Lee Family Practice, P.C.</a:t>
                      </a:r>
                    </a:p>
                  </a:txBody>
                  <a:tcPr marT="45721" marB="45721" horzOverflow="overflow">
                    <a:lnL cap="flat">
                      <a:noFill/>
                    </a:lnL>
                    <a:lnR cap="flat">
                      <a:noFill/>
                    </a:lnR>
                    <a:lnT>
                      <a:noFill/>
                    </a:lnT>
                    <a:lnB cap="flat">
                      <a:noFill/>
                    </a:lnB>
                    <a:lnTlToBr>
                      <a:noFill/>
                    </a:lnTlToBr>
                    <a:lnBlToTr>
                      <a:noFill/>
                    </a:lnBlToTr>
                    <a:noFill/>
                  </a:tcPr>
                </a:tc>
              </a:tr>
            </a:tbl>
          </a:graphicData>
        </a:graphic>
      </p:graphicFrame>
      <p:graphicFrame>
        <p:nvGraphicFramePr>
          <p:cNvPr id="676311" name="Group 471"/>
          <p:cNvGraphicFramePr>
            <a:graphicFrameLocks noGrp="1"/>
          </p:cNvGraphicFramePr>
          <p:nvPr>
            <p:ph sz="quarter" idx="2"/>
          </p:nvPr>
        </p:nvGraphicFramePr>
        <p:xfrm>
          <a:off x="5178425" y="2079625"/>
          <a:ext cx="4359275" cy="4498968"/>
        </p:xfrm>
        <a:graphic>
          <a:graphicData uri="http://schemas.openxmlformats.org/drawingml/2006/table">
            <a:tbl>
              <a:tblPr/>
              <a:tblGrid>
                <a:gridCol w="4359275"/>
              </a:tblGrid>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dirty="0" smtClean="0">
                          <a:ln>
                            <a:noFill/>
                          </a:ln>
                          <a:solidFill>
                            <a:srgbClr val="000000"/>
                          </a:solidFill>
                          <a:effectLst/>
                          <a:latin typeface="Arial" charset="0"/>
                        </a:rPr>
                        <a:t>Lynn Community Health Center*</a:t>
                      </a:r>
                    </a:p>
                  </a:txBody>
                  <a:tcPr marT="45721" marB="45721" horzOverflow="overflow">
                    <a:lnL cap="flat">
                      <a:noFill/>
                    </a:lnL>
                    <a:lnR cap="flat">
                      <a:noFill/>
                    </a:lnR>
                    <a:lnT cap="fla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Mid Upper Cape Community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Neponset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Pediatric Associates of Hampden County – Westfield</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Revere Family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South End Associates (of Fenway CHC)*</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UMass Memorial Pediatric Primary Care Associates*</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Union Square Family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Whittier Street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0" marR="0" lvl="0" indent="0" algn="l" defTabSz="1019175"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rPr>
                        <a:t>The 14 TAO sites, of which 12 are HSN providers, are:</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dirty="0" err="1" smtClean="0">
                          <a:ln>
                            <a:noFill/>
                          </a:ln>
                          <a:solidFill>
                            <a:srgbClr val="000000"/>
                          </a:solidFill>
                          <a:effectLst/>
                          <a:latin typeface="Arial" charset="0"/>
                        </a:rPr>
                        <a:t>Baystate</a:t>
                      </a:r>
                      <a:r>
                        <a:rPr kumimoji="0" lang="en-US" sz="900" b="0" i="0" u="none" strike="noStrike" cap="none" normalizeH="0" baseline="0" dirty="0" smtClean="0">
                          <a:ln>
                            <a:noFill/>
                          </a:ln>
                          <a:solidFill>
                            <a:srgbClr val="000000"/>
                          </a:solidFill>
                          <a:effectLst/>
                          <a:latin typeface="Arial" charset="0"/>
                        </a:rPr>
                        <a:t> High Street Health Center, Adult Medicine</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Baystate High Street Health Center, Pediatric Medicine</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Bowdoin Street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Broadway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Cambridge Family Health*</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dirty="0" smtClean="0">
                          <a:ln>
                            <a:noFill/>
                          </a:ln>
                          <a:solidFill>
                            <a:srgbClr val="000000"/>
                          </a:solidFill>
                          <a:effectLst/>
                          <a:latin typeface="Arial" charset="0"/>
                        </a:rPr>
                        <a:t>Edward M. Kennedy Community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dirty="0" smtClean="0">
                          <a:ln>
                            <a:noFill/>
                          </a:ln>
                          <a:solidFill>
                            <a:srgbClr val="000000"/>
                          </a:solidFill>
                          <a:effectLst/>
                          <a:latin typeface="Arial" charset="0"/>
                        </a:rPr>
                        <a:t>Greater Gardner Community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Greater New Bedford Community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Malden Family Medicine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smtClean="0">
                          <a:ln>
                            <a:noFill/>
                          </a:ln>
                          <a:solidFill>
                            <a:srgbClr val="000000"/>
                          </a:solidFill>
                          <a:effectLst/>
                          <a:latin typeface="Arial" charset="0"/>
                        </a:rPr>
                        <a:t>Manet Community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dirty="0" smtClean="0">
                          <a:ln>
                            <a:noFill/>
                          </a:ln>
                          <a:solidFill>
                            <a:srgbClr val="000000"/>
                          </a:solidFill>
                          <a:effectLst/>
                          <a:latin typeface="Arial" charset="0"/>
                        </a:rPr>
                        <a:t>South Boston Community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pPr>
                      <a:r>
                        <a:rPr kumimoji="0" lang="en-US" sz="900" b="0" i="0" u="none" strike="noStrike" cap="none" normalizeH="0" baseline="0" dirty="0" smtClean="0">
                          <a:ln>
                            <a:noFill/>
                          </a:ln>
                          <a:solidFill>
                            <a:srgbClr val="000000"/>
                          </a:solidFill>
                          <a:effectLst/>
                          <a:latin typeface="Arial" charset="0"/>
                        </a:rPr>
                        <a:t>South End Community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defRPr/>
                      </a:pPr>
                      <a:r>
                        <a:rPr kumimoji="0" lang="en-US" sz="900" b="0" i="0" u="none" strike="noStrike" cap="none" normalizeH="0" baseline="0" dirty="0" smtClean="0">
                          <a:ln>
                            <a:noFill/>
                          </a:ln>
                          <a:solidFill>
                            <a:srgbClr val="000000"/>
                          </a:solidFill>
                          <a:effectLst/>
                          <a:latin typeface="Arial" charset="0"/>
                        </a:rPr>
                        <a:t>Southern Jamaica Plain Health Center*</a:t>
                      </a:r>
                    </a:p>
                  </a:txBody>
                  <a:tcPr marT="45721" marB="45721" horzOverflow="overflow">
                    <a:lnL cap="flat">
                      <a:noFill/>
                    </a:lnL>
                    <a:lnR cap="flat">
                      <a:noFill/>
                    </a:lnR>
                    <a:lnT>
                      <a:noFill/>
                    </a:lnT>
                    <a:lnB>
                      <a:noFill/>
                    </a:lnB>
                    <a:lnTlToBr>
                      <a:noFill/>
                    </a:lnTlToBr>
                    <a:lnBlToTr>
                      <a:noFill/>
                    </a:lnBlToTr>
                    <a:noFill/>
                  </a:tcPr>
                </a:tc>
              </a:tr>
              <a:tr h="187457">
                <a:tc>
                  <a:txBody>
                    <a:bodyPr/>
                    <a:lstStyle/>
                    <a:p>
                      <a:pPr marL="233363" marR="0" lvl="0" indent="-122238" algn="l" defTabSz="1019175" rtl="0" eaLnBrk="0" fontAlgn="base" latinLnBrk="0" hangingPunct="0">
                        <a:lnSpc>
                          <a:spcPct val="70000"/>
                        </a:lnSpc>
                        <a:spcBef>
                          <a:spcPct val="0"/>
                        </a:spcBef>
                        <a:spcAft>
                          <a:spcPct val="0"/>
                        </a:spcAft>
                        <a:buClrTx/>
                        <a:buSzTx/>
                        <a:buFontTx/>
                        <a:buChar char="•"/>
                        <a:tabLst/>
                        <a:defRPr/>
                      </a:pPr>
                      <a:r>
                        <a:rPr kumimoji="0" lang="en-US" sz="900" b="0" i="0" u="none" strike="noStrike" kern="1200" cap="none" spc="0" normalizeH="0" baseline="0" noProof="0" dirty="0" smtClean="0">
                          <a:ln>
                            <a:noFill/>
                          </a:ln>
                          <a:solidFill>
                            <a:srgbClr val="000000"/>
                          </a:solidFill>
                          <a:effectLst/>
                          <a:uLnTx/>
                          <a:uFillTx/>
                          <a:latin typeface="Arial" charset="0"/>
                          <a:ea typeface="+mn-ea"/>
                          <a:cs typeface="+mn-cs"/>
                        </a:rPr>
                        <a:t>Tufts Medical Center*</a:t>
                      </a:r>
                    </a:p>
                  </a:txBody>
                  <a:tcPr marT="45721" marB="45721" horzOverflow="overflow">
                    <a:lnL cap="flat">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4043604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0"/>
          </p:nvPr>
        </p:nvSpPr>
        <p:spPr>
          <a:noFill/>
        </p:spPr>
        <p:txBody>
          <a:bodyPr/>
          <a:lstStyle/>
          <a:p>
            <a:fld id="{DACEF5AC-5A7D-4D3B-8EFA-43D1AF3C4AD6}" type="slidenum">
              <a:rPr lang="en-US" smtClean="0"/>
              <a:pPr/>
              <a:t>40</a:t>
            </a:fld>
            <a:endParaRPr lang="en-US" smtClean="0"/>
          </a:p>
        </p:txBody>
      </p:sp>
      <p:sp>
        <p:nvSpPr>
          <p:cNvPr id="41987" name="Rectangle 2"/>
          <p:cNvSpPr>
            <a:spLocks noGrp="1" noChangeArrowheads="1"/>
          </p:cNvSpPr>
          <p:nvPr>
            <p:ph type="title"/>
          </p:nvPr>
        </p:nvSpPr>
        <p:spPr/>
        <p:txBody>
          <a:bodyPr/>
          <a:lstStyle/>
          <a:p>
            <a:r>
              <a:rPr lang="en-US" dirty="0" smtClean="0"/>
              <a:t>Catastrophic Illness in Children Relief Fund</a:t>
            </a:r>
          </a:p>
        </p:txBody>
      </p:sp>
      <p:grpSp>
        <p:nvGrpSpPr>
          <p:cNvPr id="41989" name="Group 11"/>
          <p:cNvGrpSpPr>
            <a:grpSpLocks/>
          </p:cNvGrpSpPr>
          <p:nvPr/>
        </p:nvGrpSpPr>
        <p:grpSpPr bwMode="auto">
          <a:xfrm>
            <a:off x="7110413" y="166688"/>
            <a:ext cx="2673350" cy="417512"/>
            <a:chOff x="4307" y="123"/>
            <a:chExt cx="1856" cy="263"/>
          </a:xfrm>
        </p:grpSpPr>
        <p:sp>
          <p:nvSpPr>
            <p:cNvPr id="41990"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41991"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Demonstration Projects</a:t>
              </a:r>
            </a:p>
          </p:txBody>
        </p:sp>
      </p:grpSp>
      <p:sp>
        <p:nvSpPr>
          <p:cNvPr id="5" name="TextBox 4"/>
          <p:cNvSpPr txBox="1"/>
          <p:nvPr/>
        </p:nvSpPr>
        <p:spPr>
          <a:xfrm>
            <a:off x="653143" y="1215850"/>
            <a:ext cx="8681776" cy="4739759"/>
          </a:xfrm>
          <a:prstGeom prst="rect">
            <a:avLst/>
          </a:prstGeom>
          <a:noFill/>
        </p:spPr>
        <p:txBody>
          <a:bodyPr wrap="square" rtlCol="0">
            <a:spAutoFit/>
          </a:bodyPr>
          <a:lstStyle/>
          <a:p>
            <a:pPr marL="285750" indent="-285750">
              <a:buFont typeface="Arial" pitchFamily="34" charset="0"/>
              <a:buChar char="•"/>
            </a:pPr>
            <a:r>
              <a:rPr lang="en-US" sz="1800" b="0" dirty="0" smtClean="0">
                <a:solidFill>
                  <a:schemeClr val="tx1"/>
                </a:solidFill>
              </a:rPr>
              <a:t>Chapter 68 of the Acts of 2011 required the Health Safety Net Office to allocate </a:t>
            </a:r>
            <a:r>
              <a:rPr lang="en-US" sz="1800" b="0" dirty="0">
                <a:solidFill>
                  <a:schemeClr val="tx1"/>
                </a:solidFill>
              </a:rPr>
              <a:t>$2,000,000 for the Catastrophic Illness in Children Relief Fund, established in section </a:t>
            </a:r>
            <a:r>
              <a:rPr lang="en-US" sz="1800" b="0" dirty="0" smtClean="0">
                <a:solidFill>
                  <a:schemeClr val="tx1"/>
                </a:solidFill>
              </a:rPr>
              <a:t>2ZZ </a:t>
            </a:r>
            <a:r>
              <a:rPr lang="en-US" sz="1800" b="0" dirty="0">
                <a:solidFill>
                  <a:schemeClr val="tx1"/>
                </a:solidFill>
              </a:rPr>
              <a:t>of chapter 29 of the General </a:t>
            </a:r>
            <a:r>
              <a:rPr lang="en-US" sz="1800" b="0" dirty="0" smtClean="0">
                <a:solidFill>
                  <a:schemeClr val="tx1"/>
                </a:solidFill>
              </a:rPr>
              <a:t>Laws. </a:t>
            </a:r>
          </a:p>
          <a:p>
            <a:pPr marL="285750" indent="-285750">
              <a:buFont typeface="Arial" pitchFamily="34" charset="0"/>
              <a:buChar char="•"/>
            </a:pPr>
            <a:endParaRPr lang="en-US" sz="1800" dirty="0">
              <a:solidFill>
                <a:schemeClr val="tx1"/>
              </a:solidFill>
            </a:endParaRPr>
          </a:p>
          <a:p>
            <a:pPr marL="285750" indent="-285750">
              <a:buFont typeface="Arial" pitchFamily="34" charset="0"/>
              <a:buChar char="•"/>
            </a:pPr>
            <a:r>
              <a:rPr lang="en-US" sz="1800" b="0" dirty="0">
                <a:solidFill>
                  <a:schemeClr val="tx1"/>
                </a:solidFill>
              </a:rPr>
              <a:t>The Catastrophic Illness in Children Relief Fund (CICRF) helps families bear the excessive financial burdens associated with the care of children with special health care needs and disabilities. CICRF is a </a:t>
            </a:r>
            <a:r>
              <a:rPr lang="en-US" sz="1800" b="0" dirty="0" smtClean="0">
                <a:solidFill>
                  <a:schemeClr val="tx1"/>
                </a:solidFill>
              </a:rPr>
              <a:t>payer </a:t>
            </a:r>
            <a:r>
              <a:rPr lang="en-US" sz="1800" b="0" dirty="0">
                <a:solidFill>
                  <a:schemeClr val="tx1"/>
                </a:solidFill>
              </a:rPr>
              <a:t>of last </a:t>
            </a:r>
            <a:r>
              <a:rPr lang="en-US" sz="1800" b="0" dirty="0" smtClean="0">
                <a:solidFill>
                  <a:schemeClr val="tx1"/>
                </a:solidFill>
              </a:rPr>
              <a:t>resort that provides </a:t>
            </a:r>
            <a:r>
              <a:rPr lang="en-US" sz="1800" b="0" dirty="0">
                <a:solidFill>
                  <a:schemeClr val="tx1"/>
                </a:solidFill>
              </a:rPr>
              <a:t>financial assistance for Massachusetts families with </a:t>
            </a:r>
            <a:r>
              <a:rPr lang="en-US" sz="1800" b="0" dirty="0" smtClean="0">
                <a:solidFill>
                  <a:schemeClr val="tx1"/>
                </a:solidFill>
              </a:rPr>
              <a:t>children aged 21 or younger </a:t>
            </a:r>
            <a:r>
              <a:rPr lang="en-US" sz="1800" b="0" dirty="0">
                <a:solidFill>
                  <a:schemeClr val="tx1"/>
                </a:solidFill>
              </a:rPr>
              <a:t>experiencing a medical condition requiring services that are not covered by a private insurer, federal or state assistance, or any other financial source. </a:t>
            </a:r>
          </a:p>
          <a:p>
            <a:endParaRPr lang="en-US" sz="1800" b="0" dirty="0" smtClean="0">
              <a:solidFill>
                <a:schemeClr val="tx1"/>
              </a:solidFill>
            </a:endParaRPr>
          </a:p>
          <a:p>
            <a:pPr marL="285750" indent="-285750">
              <a:buFont typeface="Arial" pitchFamily="34" charset="0"/>
              <a:buChar char="•"/>
            </a:pPr>
            <a:r>
              <a:rPr lang="en-US" sz="1800" b="0" dirty="0" smtClean="0">
                <a:solidFill>
                  <a:schemeClr val="tx1"/>
                </a:solidFill>
              </a:rPr>
              <a:t>In </a:t>
            </a:r>
            <a:r>
              <a:rPr lang="en-US" sz="1800" b="0" dirty="0">
                <a:solidFill>
                  <a:schemeClr val="tx1"/>
                </a:solidFill>
              </a:rPr>
              <a:t>order to be eligible for the Catastrophic Illness in Children Relief </a:t>
            </a:r>
            <a:r>
              <a:rPr lang="en-US" sz="1800" b="0" dirty="0" smtClean="0">
                <a:solidFill>
                  <a:schemeClr val="tx1"/>
                </a:solidFill>
              </a:rPr>
              <a:t>Fund, a </a:t>
            </a:r>
            <a:r>
              <a:rPr lang="en-US" sz="1800" b="0" dirty="0">
                <a:solidFill>
                  <a:schemeClr val="tx1"/>
                </a:solidFill>
              </a:rPr>
              <a:t>family's out-of-pocket expenses related to their child’s medical condition must be more than 10% of the family's gross annual income up to $100,000 and 15% of any portion of the annual family income that is above $100,000, in a given twelve month period. </a:t>
            </a:r>
          </a:p>
          <a:p>
            <a:endParaRPr lang="en-US" sz="1600" b="0" dirty="0">
              <a:solidFill>
                <a:schemeClr val="tx1"/>
              </a:solidFill>
            </a:endParaRPr>
          </a:p>
        </p:txBody>
      </p:sp>
    </p:spTree>
    <p:extLst>
      <p:ext uri="{BB962C8B-B14F-4D97-AF65-F5344CB8AC3E}">
        <p14:creationId xmlns:p14="http://schemas.microsoft.com/office/powerpoint/2010/main" val="1797975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0"/>
          </p:nvPr>
        </p:nvSpPr>
        <p:spPr>
          <a:noFill/>
        </p:spPr>
        <p:txBody>
          <a:bodyPr/>
          <a:lstStyle/>
          <a:p>
            <a:fld id="{08B0C6DB-FEBA-4735-86DD-049491E75012}" type="slidenum">
              <a:rPr lang="en-US" smtClean="0"/>
              <a:pPr/>
              <a:t>41</a:t>
            </a:fld>
            <a:endParaRPr lang="en-US" smtClean="0"/>
          </a:p>
        </p:txBody>
      </p:sp>
      <p:sp>
        <p:nvSpPr>
          <p:cNvPr id="44035" name="Rectangle 89"/>
          <p:cNvSpPr>
            <a:spLocks noChangeArrowheads="1"/>
          </p:cNvSpPr>
          <p:nvPr/>
        </p:nvSpPr>
        <p:spPr bwMode="auto">
          <a:xfrm>
            <a:off x="669925" y="455613"/>
            <a:ext cx="6186488" cy="1050925"/>
          </a:xfrm>
          <a:prstGeom prst="rect">
            <a:avLst/>
          </a:prstGeom>
          <a:noFill/>
          <a:ln w="9525">
            <a:noFill/>
            <a:miter lim="800000"/>
            <a:headEnd/>
            <a:tailEnd/>
          </a:ln>
        </p:spPr>
        <p:txBody>
          <a:bodyPr lIns="0" tIns="0" rIns="0" bIns="0"/>
          <a:lstStyle/>
          <a:p>
            <a:pPr defTabSz="1019175"/>
            <a:r>
              <a:rPr lang="en-US" sz="2200">
                <a:solidFill>
                  <a:srgbClr val="000000"/>
                </a:solidFill>
              </a:rPr>
              <a:t>Demonstration Projects </a:t>
            </a:r>
            <a:endParaRPr lang="en-US" sz="2200">
              <a:solidFill>
                <a:srgbClr val="FF0000"/>
              </a:solidFill>
            </a:endParaRPr>
          </a:p>
        </p:txBody>
      </p:sp>
      <p:sp>
        <p:nvSpPr>
          <p:cNvPr id="44036" name="AutoShape 2"/>
          <p:cNvSpPr>
            <a:spLocks noChangeArrowheads="1"/>
          </p:cNvSpPr>
          <p:nvPr/>
        </p:nvSpPr>
        <p:spPr bwMode="auto">
          <a:xfrm>
            <a:off x="7299325" y="1428750"/>
            <a:ext cx="2435225" cy="5180013"/>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graphicFrame>
        <p:nvGraphicFramePr>
          <p:cNvPr id="630847" name="Group 63"/>
          <p:cNvGraphicFramePr>
            <a:graphicFrameLocks noGrp="1"/>
          </p:cNvGraphicFramePr>
          <p:nvPr>
            <p:ph sz="half" idx="4294967295"/>
            <p:extLst>
              <p:ext uri="{D42A27DB-BD31-4B8C-83A1-F6EECF244321}">
                <p14:modId xmlns:p14="http://schemas.microsoft.com/office/powerpoint/2010/main" val="1812479911"/>
              </p:ext>
            </p:extLst>
          </p:nvPr>
        </p:nvGraphicFramePr>
        <p:xfrm>
          <a:off x="669925" y="1350963"/>
          <a:ext cx="6122988" cy="2053590"/>
        </p:xfrm>
        <a:graphic>
          <a:graphicData uri="http://schemas.openxmlformats.org/drawingml/2006/table">
            <a:tbl>
              <a:tblPr/>
              <a:tblGrid>
                <a:gridCol w="3394075"/>
                <a:gridCol w="1400175"/>
                <a:gridCol w="1328738"/>
              </a:tblGrid>
              <a:tr h="476250">
                <a:tc>
                  <a:txBody>
                    <a:bodyPr/>
                    <a:lstStyle/>
                    <a:p>
                      <a:pPr marL="0" marR="0" lvl="0" indent="0" algn="l" defTabSz="10191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Demonstration Projects</a:t>
                      </a:r>
                    </a:p>
                  </a:txBody>
                  <a:tcPr marR="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 HSN11</a:t>
                      </a:r>
                    </a:p>
                  </a:txBody>
                  <a:tcPr marR="36576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HSN12</a:t>
                      </a:r>
                    </a:p>
                  </a:txBody>
                  <a:tcPr marR="365760" anchor="ctr" horzOverflow="overflow">
                    <a:lnL>
                      <a:noFill/>
                    </a:lnL>
                    <a:lnR>
                      <a:noFill/>
                    </a:lnR>
                    <a:lnT>
                      <a:noFill/>
                    </a:lnT>
                    <a:lnB>
                      <a:noFill/>
                    </a:lnB>
                    <a:lnTlToBr>
                      <a:noFill/>
                    </a:lnTlToBr>
                    <a:lnBlToTr>
                      <a:noFill/>
                    </a:lnBlToTr>
                    <a:solidFill>
                      <a:schemeClr val="accent1"/>
                    </a:solidFill>
                  </a:tcPr>
                </a:tc>
              </a:tr>
              <a:tr h="285750">
                <a:tc>
                  <a:txBody>
                    <a:bodyPr/>
                    <a:lstStyle/>
                    <a:p>
                      <a:pPr marL="0" marR="0" lvl="0" indent="0" algn="l" defTabSz="1019175"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Fishing Partnership Health Plan</a:t>
                      </a:r>
                    </a:p>
                  </a:txBody>
                  <a:tcPr marR="0" anchor="ctr" horzOverflow="overflow">
                    <a:lnL>
                      <a:noFill/>
                    </a:lnL>
                    <a:lnR>
                      <a:noFill/>
                    </a:lnR>
                    <a:lnT>
                      <a:noFill/>
                    </a:lnT>
                    <a:lnB>
                      <a:noFill/>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$4,000,000</a:t>
                      </a:r>
                    </a:p>
                  </a:txBody>
                  <a:tcPr marR="365760" anchor="ctr" horzOverflow="overflow">
                    <a:lnL>
                      <a:noFill/>
                    </a:lnL>
                    <a:lnR>
                      <a:noFill/>
                    </a:lnR>
                    <a:lnT>
                      <a:noFill/>
                    </a:lnT>
                    <a:lnB>
                      <a:noFill/>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$1,000,000</a:t>
                      </a:r>
                    </a:p>
                  </a:txBody>
                  <a:tcPr marR="365760" anchor="ctr" horzOverflow="overflow">
                    <a:lnL>
                      <a:noFill/>
                    </a:lnL>
                    <a:lnR>
                      <a:noFill/>
                    </a:lnR>
                    <a:lnT>
                      <a:noFill/>
                    </a:lnT>
                    <a:lnB>
                      <a:noFill/>
                    </a:lnB>
                    <a:lnTlToBr>
                      <a:noFill/>
                    </a:lnTlToBr>
                    <a:lnBlToTr>
                      <a:noFill/>
                    </a:lnBlToTr>
                    <a:noFill/>
                  </a:tcPr>
                </a:tc>
              </a:tr>
              <a:tr h="142875">
                <a:tc>
                  <a:txBody>
                    <a:bodyPr/>
                    <a:lstStyle/>
                    <a:p>
                      <a:pPr marL="0" marR="0" lvl="0" indent="0" algn="l" defTabSz="1019175" rtl="0" eaLnBrk="0" fontAlgn="base" latinLnBrk="0" hangingPunct="0">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Patient-Centered Medical Homes Initiative</a:t>
                      </a:r>
                    </a:p>
                  </a:txBody>
                  <a:tcPr marR="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R="36576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$800,000</a:t>
                      </a:r>
                    </a:p>
                  </a:txBody>
                  <a:tcPr marR="36576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142875">
                <a:tc>
                  <a:txBody>
                    <a:bodyPr/>
                    <a:lstStyle/>
                    <a:p>
                      <a:pPr marL="0" marR="0" lvl="0" indent="0" algn="l" defTabSz="1019175" rtl="0" eaLnBrk="0" fontAlgn="base" latinLnBrk="0" hangingPunct="0">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Catastrophic Illness in Children Relief Fund</a:t>
                      </a:r>
                    </a:p>
                  </a:txBody>
                  <a:tcPr marR="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R="36576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$2,000,000</a:t>
                      </a:r>
                    </a:p>
                  </a:txBody>
                  <a:tcPr marR="36576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85750">
                <a:tc>
                  <a:txBody>
                    <a:bodyPr/>
                    <a:lstStyle/>
                    <a:p>
                      <a:pPr marL="0" marR="0" lvl="0" indent="0" algn="l" defTabSz="1019175"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Unallocated Health Safety Net Demonstration Funding</a:t>
                      </a:r>
                    </a:p>
                  </a:txBody>
                  <a:tcPr marR="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$2,000,000</a:t>
                      </a:r>
                    </a:p>
                  </a:txBody>
                  <a:tcPr marR="36576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$2,200,000</a:t>
                      </a:r>
                    </a:p>
                  </a:txBody>
                  <a:tcPr marR="36576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0" marR="0" lvl="0" indent="0" algn="l" defTabSz="10191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80808"/>
                          </a:solidFill>
                          <a:effectLst/>
                          <a:latin typeface="Arial" charset="0"/>
                        </a:rPr>
                        <a:t>Total</a:t>
                      </a:r>
                    </a:p>
                  </a:txBody>
                  <a:tcPr marR="0"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80808"/>
                          </a:solidFill>
                          <a:effectLst/>
                          <a:latin typeface="Arial" charset="0"/>
                        </a:rPr>
                        <a:t>$6,000,000</a:t>
                      </a:r>
                    </a:p>
                  </a:txBody>
                  <a:tcPr marR="365760"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10191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80808"/>
                          </a:solidFill>
                          <a:effectLst/>
                          <a:latin typeface="Arial" charset="0"/>
                        </a:rPr>
                        <a:t>$6,000,000</a:t>
                      </a:r>
                    </a:p>
                  </a:txBody>
                  <a:tcPr marR="365760"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44051" name="Rectangle 86"/>
          <p:cNvSpPr>
            <a:spLocks noChangeArrowheads="1"/>
          </p:cNvSpPr>
          <p:nvPr/>
        </p:nvSpPr>
        <p:spPr bwMode="auto">
          <a:xfrm>
            <a:off x="7431088" y="1574800"/>
            <a:ext cx="2290762" cy="4806950"/>
          </a:xfrm>
          <a:prstGeom prst="rect">
            <a:avLst/>
          </a:prstGeom>
          <a:noFill/>
          <a:ln w="9525">
            <a:noFill/>
            <a:miter lim="800000"/>
            <a:headEnd/>
            <a:tailEnd/>
          </a:ln>
        </p:spPr>
        <p:txBody>
          <a:bodyPr lIns="101882" tIns="50941" rIns="101882" bIns="50941"/>
          <a:lstStyle/>
          <a:p>
            <a:pPr defTabSz="1019175" eaLnBrk="0" hangingPunct="0">
              <a:spcBef>
                <a:spcPct val="20000"/>
              </a:spcBef>
              <a:spcAft>
                <a:spcPct val="30000"/>
              </a:spcAft>
            </a:pPr>
            <a:r>
              <a:rPr lang="en-US" sz="1200" b="0" dirty="0">
                <a:solidFill>
                  <a:srgbClr val="000000"/>
                </a:solidFill>
              </a:rPr>
              <a:t>M.G.L. </a:t>
            </a:r>
            <a:r>
              <a:rPr lang="en-US" sz="1200" b="0" dirty="0" smtClean="0">
                <a:solidFill>
                  <a:srgbClr val="000000"/>
                </a:solidFill>
              </a:rPr>
              <a:t>c.118E s.65 </a:t>
            </a:r>
            <a:r>
              <a:rPr lang="en-US" sz="1200" b="0" dirty="0">
                <a:solidFill>
                  <a:srgbClr val="000000"/>
                </a:solidFill>
              </a:rPr>
              <a:t>authorizes the </a:t>
            </a:r>
            <a:r>
              <a:rPr lang="en-US" sz="1200" b="0" dirty="0" smtClean="0">
                <a:solidFill>
                  <a:srgbClr val="000000"/>
                </a:solidFill>
              </a:rPr>
              <a:t>Health Safety Net Office </a:t>
            </a:r>
            <a:r>
              <a:rPr lang="en-US" sz="1200" b="0" dirty="0">
                <a:solidFill>
                  <a:srgbClr val="000000"/>
                </a:solidFill>
              </a:rPr>
              <a:t>to allocate up to $6 million per fiscal year for projects designed to demonstrate alternative approaches to improve health care and reduce costs for the uninsured and underinsured. </a:t>
            </a:r>
          </a:p>
          <a:p>
            <a:pPr defTabSz="1019175" eaLnBrk="0" hangingPunct="0">
              <a:spcBef>
                <a:spcPct val="20000"/>
              </a:spcBef>
              <a:spcAft>
                <a:spcPct val="30000"/>
              </a:spcAft>
            </a:pPr>
            <a:r>
              <a:rPr lang="en-US" sz="1200" b="0" dirty="0">
                <a:solidFill>
                  <a:srgbClr val="000000"/>
                </a:solidFill>
              </a:rPr>
              <a:t>Each project should demonstrate the potential to save the Health Safety Net at least $1 for every dollar received in funding.</a:t>
            </a:r>
          </a:p>
        </p:txBody>
      </p:sp>
      <p:sp>
        <p:nvSpPr>
          <p:cNvPr id="44052" name="Text Box 14"/>
          <p:cNvSpPr txBox="1">
            <a:spLocks noChangeArrowheads="1"/>
          </p:cNvSpPr>
          <p:nvPr/>
        </p:nvSpPr>
        <p:spPr bwMode="auto">
          <a:xfrm>
            <a:off x="669925" y="6730484"/>
            <a:ext cx="8918575" cy="184666"/>
          </a:xfrm>
          <a:prstGeom prst="rect">
            <a:avLst/>
          </a:prstGeom>
          <a:noFill/>
          <a:ln w="9525">
            <a:noFill/>
            <a:miter lim="800000"/>
            <a:headEnd/>
            <a:tailEnd/>
          </a:ln>
        </p:spPr>
        <p:txBody>
          <a:bodyPr lIns="0" tIns="0" rIns="0" bIns="0" anchor="b">
            <a:spAutoFit/>
          </a:bodyPr>
          <a:lstStyle/>
          <a:p>
            <a:pPr defTabSz="1019175"/>
            <a:r>
              <a:rPr lang="en-US" sz="600" b="0" dirty="0">
                <a:solidFill>
                  <a:srgbClr val="080808"/>
                </a:solidFill>
              </a:rPr>
              <a:t>Notes: Fishing Partnership Health Plan demonstrations was statutorily required per Chapter 47 of the Acts of </a:t>
            </a:r>
            <a:r>
              <a:rPr lang="en-US" sz="600" b="0" dirty="0" smtClean="0">
                <a:solidFill>
                  <a:srgbClr val="080808"/>
                </a:solidFill>
              </a:rPr>
              <a:t>1997. Catastrophic </a:t>
            </a:r>
            <a:r>
              <a:rPr lang="en-US" sz="600" b="0" dirty="0">
                <a:solidFill>
                  <a:srgbClr val="080808"/>
                </a:solidFill>
              </a:rPr>
              <a:t>Illness in Children Relief </a:t>
            </a:r>
            <a:r>
              <a:rPr lang="en-US" sz="600" b="0" dirty="0" smtClean="0">
                <a:solidFill>
                  <a:srgbClr val="080808"/>
                </a:solidFill>
              </a:rPr>
              <a:t>Fund demonstration was legislatively required </a:t>
            </a:r>
            <a:r>
              <a:rPr lang="en-US" sz="600" b="0" dirty="0">
                <a:solidFill>
                  <a:srgbClr val="080808"/>
                </a:solidFill>
              </a:rPr>
              <a:t>per Chapter 68 of the Acts of </a:t>
            </a:r>
            <a:r>
              <a:rPr lang="en-US" sz="600" b="0" dirty="0" smtClean="0">
                <a:solidFill>
                  <a:srgbClr val="080808"/>
                </a:solidFill>
              </a:rPr>
              <a:t>2011. </a:t>
            </a:r>
            <a:r>
              <a:rPr lang="en-US" sz="600" b="0" dirty="0">
                <a:solidFill>
                  <a:srgbClr val="080808"/>
                </a:solidFill>
              </a:rPr>
              <a:t>Funding for other demonstrations was awarded based on criteria determined by the </a:t>
            </a:r>
            <a:r>
              <a:rPr lang="en-US" sz="600" b="0" dirty="0" smtClean="0">
                <a:solidFill>
                  <a:srgbClr val="080808"/>
                </a:solidFill>
              </a:rPr>
              <a:t>Health Safety Net Office. </a:t>
            </a:r>
            <a:r>
              <a:rPr lang="en-US" sz="600" b="0" dirty="0">
                <a:solidFill>
                  <a:srgbClr val="080808"/>
                </a:solidFill>
              </a:rPr>
              <a:t>Based on data from </a:t>
            </a:r>
            <a:r>
              <a:rPr lang="en-US" sz="600" b="0" dirty="0" smtClean="0">
                <a:solidFill>
                  <a:srgbClr val="080808"/>
                </a:solidFill>
              </a:rPr>
              <a:t>10/09/12.</a:t>
            </a:r>
            <a:endParaRPr lang="en-US" sz="600" b="0" dirty="0">
              <a:solidFill>
                <a:srgbClr val="080808"/>
              </a:solidFill>
            </a:endParaRPr>
          </a:p>
        </p:txBody>
      </p:sp>
      <p:grpSp>
        <p:nvGrpSpPr>
          <p:cNvPr id="44053" name="Group 11"/>
          <p:cNvGrpSpPr>
            <a:grpSpLocks/>
          </p:cNvGrpSpPr>
          <p:nvPr/>
        </p:nvGrpSpPr>
        <p:grpSpPr bwMode="auto">
          <a:xfrm>
            <a:off x="7110413" y="166688"/>
            <a:ext cx="2673350" cy="417512"/>
            <a:chOff x="4307" y="123"/>
            <a:chExt cx="1856" cy="263"/>
          </a:xfrm>
        </p:grpSpPr>
        <p:sp>
          <p:nvSpPr>
            <p:cNvPr id="44054"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44055"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Demonstration Projects</a:t>
              </a:r>
            </a:p>
          </p:txBody>
        </p:sp>
      </p:grpSp>
    </p:spTree>
    <p:extLst>
      <p:ext uri="{BB962C8B-B14F-4D97-AF65-F5344CB8AC3E}">
        <p14:creationId xmlns:p14="http://schemas.microsoft.com/office/powerpoint/2010/main" val="1186360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70" name="Group 54"/>
          <p:cNvGraphicFramePr>
            <a:graphicFrameLocks noGrp="1"/>
          </p:cNvGraphicFramePr>
          <p:nvPr>
            <p:ph idx="1"/>
            <p:extLst>
              <p:ext uri="{D42A27DB-BD31-4B8C-83A1-F6EECF244321}">
                <p14:modId xmlns:p14="http://schemas.microsoft.com/office/powerpoint/2010/main" val="3165587849"/>
              </p:ext>
            </p:extLst>
          </p:nvPr>
        </p:nvGraphicFramePr>
        <p:xfrm>
          <a:off x="666750" y="4092575"/>
          <a:ext cx="8867775" cy="2354288"/>
        </p:xfrm>
        <a:graphic>
          <a:graphicData uri="http://schemas.openxmlformats.org/drawingml/2006/table">
            <a:tbl>
              <a:tblPr/>
              <a:tblGrid>
                <a:gridCol w="3305175"/>
                <a:gridCol w="1854200"/>
                <a:gridCol w="1854200"/>
                <a:gridCol w="1854200"/>
              </a:tblGrid>
              <a:tr h="407767">
                <a:tc gridSpan="4">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80808"/>
                          </a:solidFill>
                          <a:effectLst/>
                          <a:latin typeface="Arial" charset="0"/>
                        </a:rPr>
                        <a:t>HSN12 Compared to HSN11</a:t>
                      </a:r>
                    </a:p>
                  </a:txBody>
                  <a:tcPr marT="45696" marB="45696"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61753">
                <a:tc>
                  <a:txBody>
                    <a:bodyPr/>
                    <a:lstStyle/>
                    <a:p>
                      <a:pPr marL="0" marR="0" lvl="0" indent="0" algn="l" defTabSz="1019175"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endParaRPr>
                    </a:p>
                  </a:txBody>
                  <a:tcPr marT="45696" marB="45696"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rPr>
                        <a:t>Hospital</a:t>
                      </a:r>
                    </a:p>
                  </a:txBody>
                  <a:tcPr marT="45696" marB="45696"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rPr>
                        <a:t>CHC</a:t>
                      </a:r>
                    </a:p>
                  </a:txBody>
                  <a:tcPr marT="45696" marB="45696"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bg1"/>
                          </a:solidFill>
                          <a:effectLst/>
                          <a:latin typeface="Arial" charset="0"/>
                        </a:rPr>
                        <a:t>Total</a:t>
                      </a:r>
                    </a:p>
                  </a:txBody>
                  <a:tcPr marT="45696" marB="45696" anchor="ctr" horzOverflow="overflow">
                    <a:lnL>
                      <a:noFill/>
                    </a:lnL>
                    <a:lnR>
                      <a:noFill/>
                    </a:lnR>
                    <a:lnT>
                      <a:noFill/>
                    </a:lnT>
                    <a:lnB>
                      <a:noFill/>
                    </a:lnB>
                    <a:lnTlToBr>
                      <a:noFill/>
                    </a:lnTlToBr>
                    <a:lnBlToTr>
                      <a:noFill/>
                    </a:lnBlToTr>
                    <a:solidFill>
                      <a:schemeClr val="accent1"/>
                    </a:solidFill>
                  </a:tcPr>
                </a:tc>
              </a:tr>
              <a:tr h="396186">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Demand</a:t>
                      </a:r>
                    </a:p>
                    <a:p>
                      <a:pPr marL="0" marR="0" lvl="0" indent="0" algn="l"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Oct 2011–Sep 2012 compared to Oct 2010–Sep 2011</a:t>
                      </a: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11%</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15%</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11%</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r>
              <a:tr h="396186">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Payments</a:t>
                      </a:r>
                    </a:p>
                    <a:p>
                      <a:pPr marL="0" marR="0" lvl="0" indent="0" algn="l"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Oct 2011–Sep 2012 compared to Oct 2010–Sep 2011</a:t>
                      </a: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1%</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15%</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3%</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r>
              <a:tr h="396186">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Total Volume</a:t>
                      </a:r>
                    </a:p>
                    <a:p>
                      <a:pPr marL="0" marR="0" lvl="0" indent="0" algn="l"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Oct 2011–Sep 2012 compared to Oct 2010–Sep 2011</a:t>
                      </a: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2%</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17%</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7%</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r>
              <a:tr h="396186">
                <a:tc>
                  <a:txBody>
                    <a:bodyPr/>
                    <a:lstStyle/>
                    <a:p>
                      <a:pPr marL="0" marR="0" lvl="0" indent="0" algn="l" defTabSz="1019175"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Users</a:t>
                      </a:r>
                    </a:p>
                    <a:p>
                      <a:pPr marL="0" marR="0" lvl="0" indent="0" algn="l"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Oct 2011–Sep 2012 compared to Oct 2010–Sep 2011</a:t>
                      </a: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N/A</a:t>
                      </a: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N/A</a:t>
                      </a:r>
                    </a:p>
                  </a:txBody>
                  <a:tcPr marT="45696" marB="45696" anchor="ctr" horzOverflow="overflow">
                    <a:lnL>
                      <a:noFill/>
                    </a:lnL>
                    <a:lnR>
                      <a:noFill/>
                    </a:lnR>
                    <a:lnT>
                      <a:noFill/>
                    </a:lnT>
                    <a:lnB>
                      <a:noFill/>
                    </a:lnB>
                    <a:lnTlToBr>
                      <a:noFill/>
                    </a:lnTlToBr>
                    <a:lnBlToTr>
                      <a:noFill/>
                    </a:lnBlToTr>
                    <a:noFill/>
                  </a:tcPr>
                </a:tc>
                <a:tc>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sym typeface="Wingdings 3" pitchFamily="18" charset="2"/>
                        </a:rPr>
                        <a:t> 17%</a:t>
                      </a:r>
                      <a:endParaRPr kumimoji="0" lang="en-US" sz="1000" b="0" i="0" u="none" strike="noStrike" cap="none" normalizeH="0" baseline="0" dirty="0" smtClean="0">
                        <a:ln>
                          <a:noFill/>
                        </a:ln>
                        <a:solidFill>
                          <a:schemeClr val="tx1"/>
                        </a:solidFill>
                        <a:effectLst/>
                        <a:latin typeface="Arial" charset="0"/>
                      </a:endParaRPr>
                    </a:p>
                  </a:txBody>
                  <a:tcPr marT="45696" marB="45696" anchor="ctr" horzOverflow="overflow">
                    <a:lnL>
                      <a:noFill/>
                    </a:lnL>
                    <a:lnR>
                      <a:noFill/>
                    </a:lnR>
                    <a:lnT>
                      <a:noFill/>
                    </a:lnT>
                    <a:lnB>
                      <a:noFill/>
                    </a:lnB>
                    <a:lnTlToBr>
                      <a:noFill/>
                    </a:lnTlToBr>
                    <a:lnBlToTr>
                      <a:noFill/>
                    </a:lnBlToTr>
                    <a:noFill/>
                  </a:tcPr>
                </a:tc>
              </a:tr>
            </a:tbl>
          </a:graphicData>
        </a:graphic>
      </p:graphicFrame>
      <p:sp>
        <p:nvSpPr>
          <p:cNvPr id="7192" name="Rectangle 6"/>
          <p:cNvSpPr>
            <a:spLocks noGrp="1" noChangeArrowheads="1"/>
          </p:cNvSpPr>
          <p:nvPr>
            <p:ph type="sldNum" sz="quarter" idx="10"/>
          </p:nvPr>
        </p:nvSpPr>
        <p:spPr>
          <a:noFill/>
        </p:spPr>
        <p:txBody>
          <a:bodyPr/>
          <a:lstStyle/>
          <a:p>
            <a:fld id="{B5C56B1A-DC83-4C88-9788-CEBABEE5D44B}" type="slidenum">
              <a:rPr lang="en-US" smtClean="0"/>
              <a:pPr/>
              <a:t>4</a:t>
            </a:fld>
            <a:endParaRPr lang="en-US" smtClean="0"/>
          </a:p>
        </p:txBody>
      </p:sp>
      <p:sp>
        <p:nvSpPr>
          <p:cNvPr id="7193" name="Rectangle 2"/>
          <p:cNvSpPr>
            <a:spLocks noGrp="1" noChangeArrowheads="1"/>
          </p:cNvSpPr>
          <p:nvPr>
            <p:ph type="title"/>
          </p:nvPr>
        </p:nvSpPr>
        <p:spPr>
          <a:xfrm>
            <a:off x="666750" y="455613"/>
            <a:ext cx="8932863" cy="1050925"/>
          </a:xfrm>
        </p:spPr>
        <p:txBody>
          <a:bodyPr/>
          <a:lstStyle/>
          <a:p>
            <a:r>
              <a:rPr lang="en-US" smtClean="0"/>
              <a:t>Major Findings</a:t>
            </a:r>
            <a:endParaRPr lang="en-US" smtClean="0">
              <a:solidFill>
                <a:srgbClr val="FF0000"/>
              </a:solidFill>
            </a:endParaRPr>
          </a:p>
        </p:txBody>
      </p:sp>
      <p:sp>
        <p:nvSpPr>
          <p:cNvPr id="7194" name="Text Box 16"/>
          <p:cNvSpPr txBox="1">
            <a:spLocks noChangeArrowheads="1"/>
          </p:cNvSpPr>
          <p:nvPr/>
        </p:nvSpPr>
        <p:spPr bwMode="auto">
          <a:xfrm>
            <a:off x="639763" y="1120775"/>
            <a:ext cx="8920162" cy="2285241"/>
          </a:xfrm>
          <a:prstGeom prst="rect">
            <a:avLst/>
          </a:prstGeom>
          <a:noFill/>
          <a:ln w="9525" algn="ctr">
            <a:noFill/>
            <a:miter lim="800000"/>
            <a:headEnd/>
            <a:tailEnd/>
          </a:ln>
        </p:spPr>
        <p:txBody>
          <a:bodyPr lIns="0" tIns="0" rIns="0" bIns="0">
            <a:spAutoFit/>
          </a:bodyPr>
          <a:lstStyle/>
          <a:p>
            <a:pPr defTabSz="1019175" eaLnBrk="0" hangingPunct="0">
              <a:spcBef>
                <a:spcPct val="20000"/>
              </a:spcBef>
              <a:spcAft>
                <a:spcPct val="30000"/>
              </a:spcAft>
            </a:pPr>
            <a:r>
              <a:rPr lang="en-US" sz="1100" b="0" dirty="0">
                <a:solidFill>
                  <a:srgbClr val="000000"/>
                </a:solidFill>
              </a:rPr>
              <a:t>The major findings for Health Safety Net Fiscal Year </a:t>
            </a:r>
            <a:r>
              <a:rPr lang="en-US" sz="1100" b="0" dirty="0" smtClean="0">
                <a:solidFill>
                  <a:srgbClr val="000000"/>
                </a:solidFill>
              </a:rPr>
              <a:t>2012 </a:t>
            </a:r>
            <a:r>
              <a:rPr lang="en-US" sz="1100" b="0" dirty="0">
                <a:solidFill>
                  <a:srgbClr val="000000"/>
                </a:solidFill>
              </a:rPr>
              <a:t>(</a:t>
            </a:r>
            <a:r>
              <a:rPr lang="en-US" sz="1100" b="0" dirty="0" smtClean="0">
                <a:solidFill>
                  <a:schemeClr val="tx1"/>
                </a:solidFill>
              </a:rPr>
              <a:t>HSN12) </a:t>
            </a:r>
            <a:r>
              <a:rPr lang="en-US" sz="1100" b="0" dirty="0">
                <a:solidFill>
                  <a:schemeClr val="tx1"/>
                </a:solidFill>
              </a:rPr>
              <a:t>include:</a:t>
            </a:r>
          </a:p>
          <a:p>
            <a:pPr marL="230188" lvl="1" indent="-115888" defTabSz="1019175" eaLnBrk="0" hangingPunct="0">
              <a:spcBef>
                <a:spcPct val="20000"/>
              </a:spcBef>
              <a:spcAft>
                <a:spcPct val="30000"/>
              </a:spcAft>
              <a:buFontTx/>
              <a:buChar char="•"/>
            </a:pPr>
            <a:r>
              <a:rPr lang="en-US" sz="1100" b="0" dirty="0">
                <a:solidFill>
                  <a:schemeClr val="tx1"/>
                </a:solidFill>
              </a:rPr>
              <a:t>Demand for Health Safety Net (HSN) payment exceeded the amount of HSN funding available in </a:t>
            </a:r>
            <a:r>
              <a:rPr lang="en-US" sz="1100" b="0" dirty="0" smtClean="0">
                <a:solidFill>
                  <a:schemeClr val="tx1"/>
                </a:solidFill>
              </a:rPr>
              <a:t>HSN12. </a:t>
            </a:r>
            <a:r>
              <a:rPr lang="en-US" sz="1100" b="0" dirty="0">
                <a:solidFill>
                  <a:schemeClr val="tx1"/>
                </a:solidFill>
              </a:rPr>
              <a:t>Demand represents the amount that providers would have been paid in the absence of a funding shortfall. During </a:t>
            </a:r>
            <a:r>
              <a:rPr lang="en-US" sz="1100" b="0" dirty="0" smtClean="0">
                <a:solidFill>
                  <a:schemeClr val="tx1"/>
                </a:solidFill>
              </a:rPr>
              <a:t>HSN12, </a:t>
            </a:r>
            <a:r>
              <a:rPr lang="en-US" sz="1100" b="0" dirty="0">
                <a:solidFill>
                  <a:schemeClr val="tx1"/>
                </a:solidFill>
              </a:rPr>
              <a:t>hospital providers experienced an </a:t>
            </a:r>
            <a:r>
              <a:rPr lang="en-US" sz="1100" b="0" dirty="0" smtClean="0">
                <a:solidFill>
                  <a:schemeClr val="tx1"/>
                </a:solidFill>
              </a:rPr>
              <a:t>$130 </a:t>
            </a:r>
            <a:r>
              <a:rPr lang="en-US" sz="1100" b="0" dirty="0">
                <a:solidFill>
                  <a:schemeClr val="tx1"/>
                </a:solidFill>
              </a:rPr>
              <a:t>million shortfall. </a:t>
            </a:r>
            <a:r>
              <a:rPr lang="en-US" sz="1100" b="0" dirty="0" smtClean="0">
                <a:solidFill>
                  <a:schemeClr val="tx1"/>
                </a:solidFill>
              </a:rPr>
              <a:t>Demand </a:t>
            </a:r>
            <a:r>
              <a:rPr lang="en-US" sz="1100" b="0" dirty="0">
                <a:solidFill>
                  <a:schemeClr val="tx1"/>
                </a:solidFill>
              </a:rPr>
              <a:t>increased </a:t>
            </a:r>
            <a:r>
              <a:rPr lang="en-US" sz="1100" b="0" dirty="0" smtClean="0">
                <a:solidFill>
                  <a:schemeClr val="tx1"/>
                </a:solidFill>
              </a:rPr>
              <a:t>11% </a:t>
            </a:r>
            <a:r>
              <a:rPr lang="en-US" sz="1100" b="0" dirty="0">
                <a:solidFill>
                  <a:schemeClr val="tx1"/>
                </a:solidFill>
              </a:rPr>
              <a:t>when compared to the prior fiscal year.</a:t>
            </a:r>
          </a:p>
          <a:p>
            <a:pPr marL="230188" lvl="1" indent="-115888" defTabSz="1019175" eaLnBrk="0" hangingPunct="0">
              <a:spcBef>
                <a:spcPct val="20000"/>
              </a:spcBef>
              <a:spcAft>
                <a:spcPct val="30000"/>
              </a:spcAft>
              <a:buFontTx/>
              <a:buChar char="•"/>
            </a:pPr>
            <a:r>
              <a:rPr lang="en-US" sz="1100" b="0" dirty="0">
                <a:solidFill>
                  <a:schemeClr val="tx1"/>
                </a:solidFill>
              </a:rPr>
              <a:t>Total HSN volume in </a:t>
            </a:r>
            <a:r>
              <a:rPr lang="en-US" sz="1100" b="0" dirty="0" smtClean="0">
                <a:solidFill>
                  <a:schemeClr val="tx1"/>
                </a:solidFill>
              </a:rPr>
              <a:t>HSN12 </a:t>
            </a:r>
            <a:r>
              <a:rPr lang="en-US" sz="1100" b="0" dirty="0">
                <a:solidFill>
                  <a:schemeClr val="tx1"/>
                </a:solidFill>
              </a:rPr>
              <a:t>increased by </a:t>
            </a:r>
            <a:r>
              <a:rPr lang="en-US" sz="1100" b="0" dirty="0" smtClean="0">
                <a:solidFill>
                  <a:schemeClr val="tx1"/>
                </a:solidFill>
              </a:rPr>
              <a:t>7% </a:t>
            </a:r>
            <a:r>
              <a:rPr lang="en-US" sz="1100" b="0" dirty="0">
                <a:solidFill>
                  <a:schemeClr val="tx1"/>
                </a:solidFill>
              </a:rPr>
              <a:t>compared to the prior fiscal year. Hospital volume in </a:t>
            </a:r>
            <a:r>
              <a:rPr lang="en-US" sz="1100" b="0" dirty="0" smtClean="0">
                <a:solidFill>
                  <a:schemeClr val="tx1"/>
                </a:solidFill>
              </a:rPr>
              <a:t>HSN12 </a:t>
            </a:r>
            <a:r>
              <a:rPr lang="en-US" sz="1100" b="0" dirty="0">
                <a:solidFill>
                  <a:schemeClr val="tx1"/>
                </a:solidFill>
              </a:rPr>
              <a:t>increased by </a:t>
            </a:r>
            <a:r>
              <a:rPr lang="en-US" sz="1100" b="0" dirty="0" smtClean="0">
                <a:solidFill>
                  <a:schemeClr val="tx1"/>
                </a:solidFill>
              </a:rPr>
              <a:t>2% </a:t>
            </a:r>
            <a:r>
              <a:rPr lang="en-US" sz="1100" b="0" dirty="0">
                <a:solidFill>
                  <a:schemeClr val="tx1"/>
                </a:solidFill>
              </a:rPr>
              <a:t>compared to the prior fiscal year. </a:t>
            </a:r>
          </a:p>
          <a:p>
            <a:pPr marL="230188" lvl="1" indent="-115888" defTabSz="1019175" eaLnBrk="0" hangingPunct="0">
              <a:spcBef>
                <a:spcPct val="20000"/>
              </a:spcBef>
              <a:spcAft>
                <a:spcPct val="30000"/>
              </a:spcAft>
              <a:buFontTx/>
              <a:buChar char="•"/>
            </a:pPr>
            <a:r>
              <a:rPr lang="en-US" sz="1100" b="0" dirty="0">
                <a:solidFill>
                  <a:schemeClr val="tx1"/>
                </a:solidFill>
              </a:rPr>
              <a:t>Inpatient hospital volume for </a:t>
            </a:r>
            <a:r>
              <a:rPr lang="en-US" sz="1100" b="0" dirty="0" smtClean="0">
                <a:solidFill>
                  <a:schemeClr val="tx1"/>
                </a:solidFill>
              </a:rPr>
              <a:t>HSN12 </a:t>
            </a:r>
            <a:r>
              <a:rPr lang="en-US" sz="1100" b="0" dirty="0">
                <a:solidFill>
                  <a:schemeClr val="tx1"/>
                </a:solidFill>
              </a:rPr>
              <a:t>increased by 0</a:t>
            </a:r>
            <a:r>
              <a:rPr lang="en-US" sz="1100" b="0" dirty="0" smtClean="0">
                <a:solidFill>
                  <a:schemeClr val="tx1"/>
                </a:solidFill>
              </a:rPr>
              <a:t>% </a:t>
            </a:r>
            <a:r>
              <a:rPr lang="en-US" sz="1100" b="0" dirty="0">
                <a:solidFill>
                  <a:schemeClr val="tx1"/>
                </a:solidFill>
              </a:rPr>
              <a:t>compared to the prior fiscal year. Outpatient hospital volume in </a:t>
            </a:r>
            <a:r>
              <a:rPr lang="en-US" sz="1100" b="0" dirty="0" smtClean="0">
                <a:solidFill>
                  <a:schemeClr val="tx1"/>
                </a:solidFill>
              </a:rPr>
              <a:t>HSN12 </a:t>
            </a:r>
            <a:r>
              <a:rPr lang="en-US" sz="1100" b="0" dirty="0">
                <a:solidFill>
                  <a:schemeClr val="tx1"/>
                </a:solidFill>
              </a:rPr>
              <a:t>increased by </a:t>
            </a:r>
            <a:r>
              <a:rPr lang="en-US" sz="1100" b="0" dirty="0" smtClean="0">
                <a:solidFill>
                  <a:schemeClr val="tx1"/>
                </a:solidFill>
              </a:rPr>
              <a:t>2% </a:t>
            </a:r>
            <a:r>
              <a:rPr lang="en-US" sz="1100" b="0" dirty="0">
                <a:solidFill>
                  <a:schemeClr val="tx1"/>
                </a:solidFill>
              </a:rPr>
              <a:t>compared to the prior fiscal year.</a:t>
            </a:r>
          </a:p>
          <a:p>
            <a:pPr marL="230188" lvl="1" indent="-115888" defTabSz="1019175" eaLnBrk="0" hangingPunct="0">
              <a:spcBef>
                <a:spcPct val="20000"/>
              </a:spcBef>
              <a:spcAft>
                <a:spcPct val="30000"/>
              </a:spcAft>
              <a:buFontTx/>
              <a:buChar char="•"/>
            </a:pPr>
            <a:r>
              <a:rPr lang="en-US" sz="1100" b="0" dirty="0">
                <a:solidFill>
                  <a:schemeClr val="tx1"/>
                </a:solidFill>
              </a:rPr>
              <a:t>HSN community health center (CHC) </a:t>
            </a:r>
            <a:r>
              <a:rPr lang="en-US" sz="1100" b="0" dirty="0" smtClean="0">
                <a:solidFill>
                  <a:schemeClr val="tx1"/>
                </a:solidFill>
              </a:rPr>
              <a:t>volume increased by 17% in HSN12 </a:t>
            </a:r>
            <a:r>
              <a:rPr lang="en-US" sz="1100" b="0" dirty="0">
                <a:solidFill>
                  <a:schemeClr val="tx1"/>
                </a:solidFill>
              </a:rPr>
              <a:t>when compared to the prior fiscal year. </a:t>
            </a:r>
            <a:r>
              <a:rPr lang="en-US" sz="1100" b="0" dirty="0" smtClean="0">
                <a:solidFill>
                  <a:schemeClr val="tx1"/>
                </a:solidFill>
              </a:rPr>
              <a:t>CHC payments increased </a:t>
            </a:r>
            <a:r>
              <a:rPr lang="en-US" sz="1100" b="0" dirty="0">
                <a:solidFill>
                  <a:schemeClr val="tx1"/>
                </a:solidFill>
              </a:rPr>
              <a:t>by </a:t>
            </a:r>
            <a:r>
              <a:rPr lang="en-US" sz="1100" b="0" dirty="0" smtClean="0">
                <a:solidFill>
                  <a:schemeClr val="tx1"/>
                </a:solidFill>
              </a:rPr>
              <a:t>15% </a:t>
            </a:r>
            <a:r>
              <a:rPr lang="en-US" sz="1100" b="0" dirty="0">
                <a:solidFill>
                  <a:schemeClr val="tx1"/>
                </a:solidFill>
              </a:rPr>
              <a:t>when compared to the prior fiscal </a:t>
            </a:r>
            <a:r>
              <a:rPr lang="en-US" sz="1100" b="0" dirty="0" smtClean="0">
                <a:solidFill>
                  <a:schemeClr val="tx1"/>
                </a:solidFill>
              </a:rPr>
              <a:t>year.</a:t>
            </a:r>
            <a:endParaRPr lang="en-US" sz="1100" b="0" dirty="0">
              <a:solidFill>
                <a:schemeClr val="tx1"/>
              </a:solidFill>
            </a:endParaRPr>
          </a:p>
          <a:p>
            <a:pPr marL="230188" lvl="1" indent="-115888" defTabSz="1019175" eaLnBrk="0" hangingPunct="0">
              <a:spcBef>
                <a:spcPct val="20000"/>
              </a:spcBef>
              <a:spcAft>
                <a:spcPct val="30000"/>
              </a:spcAft>
              <a:buFontTx/>
              <a:buChar char="•"/>
            </a:pPr>
            <a:r>
              <a:rPr lang="en-US" sz="1100" b="0" dirty="0">
                <a:solidFill>
                  <a:schemeClr val="tx1"/>
                </a:solidFill>
              </a:rPr>
              <a:t>Total unique HSN users increased by </a:t>
            </a:r>
            <a:r>
              <a:rPr lang="en-US" sz="1100" b="0" dirty="0" smtClean="0">
                <a:solidFill>
                  <a:schemeClr val="tx1"/>
                </a:solidFill>
              </a:rPr>
              <a:t>17% </a:t>
            </a:r>
            <a:r>
              <a:rPr lang="en-US" sz="1100" b="0" dirty="0">
                <a:solidFill>
                  <a:schemeClr val="tx1"/>
                </a:solidFill>
              </a:rPr>
              <a:t>in </a:t>
            </a:r>
            <a:r>
              <a:rPr lang="en-US" sz="1100" b="0" dirty="0" smtClean="0">
                <a:solidFill>
                  <a:schemeClr val="tx1"/>
                </a:solidFill>
              </a:rPr>
              <a:t>HSN12 </a:t>
            </a:r>
            <a:r>
              <a:rPr lang="en-US" sz="1100" b="0" dirty="0">
                <a:solidFill>
                  <a:schemeClr val="tx1"/>
                </a:solidFill>
              </a:rPr>
              <a:t>compared to the prior fiscal year. </a:t>
            </a:r>
          </a:p>
        </p:txBody>
      </p:sp>
      <p:grpSp>
        <p:nvGrpSpPr>
          <p:cNvPr id="7195" name="Group 11"/>
          <p:cNvGrpSpPr>
            <a:grpSpLocks/>
          </p:cNvGrpSpPr>
          <p:nvPr/>
        </p:nvGrpSpPr>
        <p:grpSpPr bwMode="auto">
          <a:xfrm>
            <a:off x="8289925" y="166688"/>
            <a:ext cx="1493838" cy="417512"/>
            <a:chOff x="4307" y="123"/>
            <a:chExt cx="1856" cy="263"/>
          </a:xfrm>
        </p:grpSpPr>
        <p:sp>
          <p:nvSpPr>
            <p:cNvPr id="7197"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7198" name="Text Box 13"/>
            <p:cNvSpPr txBox="1">
              <a:spLocks noChangeArrowheads="1"/>
            </p:cNvSpPr>
            <p:nvPr/>
          </p:nvSpPr>
          <p:spPr bwMode="auto">
            <a:xfrm>
              <a:off x="4348" y="131"/>
              <a:ext cx="1756"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Introduction</a:t>
              </a:r>
            </a:p>
          </p:txBody>
        </p:sp>
      </p:grpSp>
    </p:spTree>
    <p:extLst>
      <p:ext uri="{BB962C8B-B14F-4D97-AF65-F5344CB8AC3E}">
        <p14:creationId xmlns:p14="http://schemas.microsoft.com/office/powerpoint/2010/main" val="76726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p:spPr>
        <p:txBody>
          <a:bodyPr/>
          <a:lstStyle/>
          <a:p>
            <a:r>
              <a:rPr lang="en-US" dirty="0"/>
              <a:t>5</a:t>
            </a:r>
            <a:endParaRPr lang="en-US" dirty="0" smtClean="0"/>
          </a:p>
        </p:txBody>
      </p:sp>
      <p:sp>
        <p:nvSpPr>
          <p:cNvPr id="8195"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8196"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a:solidFill>
                  <a:srgbClr val="000000"/>
                </a:solidFill>
              </a:rPr>
              <a:t>Demand represents the amount that providers would have been paid in the absence of a funding shortfall. Because Health Safety Net fiscal year 2012 </a:t>
            </a:r>
            <a:r>
              <a:rPr lang="en-US" sz="1200" dirty="0" smtClean="0">
                <a:solidFill>
                  <a:srgbClr val="000000"/>
                </a:solidFill>
              </a:rPr>
              <a:t>(HSN12) </a:t>
            </a:r>
            <a:r>
              <a:rPr lang="en-US" sz="1200" dirty="0">
                <a:solidFill>
                  <a:srgbClr val="000000"/>
                </a:solidFill>
              </a:rPr>
              <a:t>demand exceeded HSN12 funding, hospital providers experienced a $130 million shortfall during </a:t>
            </a:r>
            <a:r>
              <a:rPr lang="en-US" sz="1200" dirty="0" smtClean="0">
                <a:solidFill>
                  <a:srgbClr val="000000"/>
                </a:solidFill>
              </a:rPr>
              <a:t>HSN12, an 11% increase compared to the prior fiscal year.</a:t>
            </a:r>
            <a:endParaRPr lang="en-US" sz="1200" dirty="0">
              <a:solidFill>
                <a:srgbClr val="000000"/>
              </a:solidFill>
            </a:endParaRPr>
          </a:p>
          <a:p>
            <a:pPr marL="0" indent="0">
              <a:spcAft>
                <a:spcPct val="30000"/>
              </a:spcAft>
            </a:pPr>
            <a:r>
              <a:rPr lang="en-US" sz="1200" dirty="0" smtClean="0">
                <a:solidFill>
                  <a:srgbClr val="000000"/>
                </a:solidFill>
              </a:rPr>
              <a:t>Total Health Safety Net (HSN) payments increased by 3% in HSN12 compared to the prior fiscal year.  </a:t>
            </a:r>
          </a:p>
          <a:p>
            <a:pPr marL="0" indent="0">
              <a:spcAft>
                <a:spcPct val="30000"/>
              </a:spcAft>
            </a:pPr>
            <a:r>
              <a:rPr lang="en-US" sz="1200" dirty="0" smtClean="0">
                <a:solidFill>
                  <a:srgbClr val="000000"/>
                </a:solidFill>
              </a:rPr>
              <a:t>Due to a financial adjustment made during HSN12, October and November 2011 CHC payments were made using HSN11 funding. These payments account for $10.2 million of the $65 million HSN12 CHC payment reported to the left.</a:t>
            </a:r>
          </a:p>
        </p:txBody>
      </p:sp>
      <p:sp>
        <p:nvSpPr>
          <p:cNvPr id="8197"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dirty="0">
                <a:solidFill>
                  <a:srgbClr val="000000"/>
                </a:solidFill>
              </a:rPr>
              <a:t>HSN Total Demand and Payment Trends</a:t>
            </a:r>
            <a:endParaRPr lang="en-US" sz="2200" dirty="0">
              <a:solidFill>
                <a:srgbClr val="FF0000"/>
              </a:solidFill>
            </a:endParaRPr>
          </a:p>
        </p:txBody>
      </p:sp>
      <p:grpSp>
        <p:nvGrpSpPr>
          <p:cNvPr id="8198" name="Group 11"/>
          <p:cNvGrpSpPr>
            <a:grpSpLocks/>
          </p:cNvGrpSpPr>
          <p:nvPr/>
        </p:nvGrpSpPr>
        <p:grpSpPr bwMode="auto">
          <a:xfrm>
            <a:off x="7272338" y="166688"/>
            <a:ext cx="2511425" cy="417512"/>
            <a:chOff x="4307" y="123"/>
            <a:chExt cx="1856" cy="263"/>
          </a:xfrm>
        </p:grpSpPr>
        <p:sp>
          <p:nvSpPr>
            <p:cNvPr id="8212"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8213" name="Text Box 13"/>
            <p:cNvSpPr txBox="1">
              <a:spLocks noChangeArrowheads="1"/>
            </p:cNvSpPr>
            <p:nvPr/>
          </p:nvSpPr>
          <p:spPr bwMode="auto">
            <a:xfrm>
              <a:off x="4349" y="131"/>
              <a:ext cx="1757"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Payments and Volume</a:t>
              </a:r>
            </a:p>
          </p:txBody>
        </p:sp>
      </p:grpSp>
      <p:graphicFrame>
        <p:nvGraphicFramePr>
          <p:cNvPr id="8199" name="Object 18"/>
          <p:cNvGraphicFramePr>
            <a:graphicFrameLocks noChangeAspect="1"/>
          </p:cNvGraphicFramePr>
          <p:nvPr>
            <p:extLst>
              <p:ext uri="{D42A27DB-BD31-4B8C-83A1-F6EECF244321}">
                <p14:modId xmlns:p14="http://schemas.microsoft.com/office/powerpoint/2010/main" val="2384954661"/>
              </p:ext>
            </p:extLst>
          </p:nvPr>
        </p:nvGraphicFramePr>
        <p:xfrm>
          <a:off x="476250" y="749300"/>
          <a:ext cx="6365875" cy="5811838"/>
        </p:xfrm>
        <a:graphic>
          <a:graphicData uri="http://schemas.openxmlformats.org/presentationml/2006/ole">
            <mc:AlternateContent xmlns:mc="http://schemas.openxmlformats.org/markup-compatibility/2006">
              <mc:Choice xmlns:v="urn:schemas-microsoft-com:vml" Requires="v">
                <p:oleObj spid="_x0000_s232532" name="Worksheet" r:id="rId5" imgW="6372166" imgH="5810130" progId="Excel.Sheet.8">
                  <p:embed/>
                </p:oleObj>
              </mc:Choice>
              <mc:Fallback>
                <p:oleObj name="Worksheet" r:id="rId5" imgW="6372166" imgH="5810130" progId="Excel.Sheet.8">
                  <p:embed/>
                  <p:pic>
                    <p:nvPicPr>
                      <p:cNvPr id="0" name=""/>
                      <p:cNvPicPr>
                        <a:picLocks noChangeAspect="1" noChangeArrowheads="1"/>
                      </p:cNvPicPr>
                      <p:nvPr/>
                    </p:nvPicPr>
                    <p:blipFill>
                      <a:blip r:embed="rId6"/>
                      <a:srcRect/>
                      <a:stretch>
                        <a:fillRect/>
                      </a:stretch>
                    </p:blipFill>
                    <p:spPr bwMode="auto">
                      <a:xfrm>
                        <a:off x="476250" y="749300"/>
                        <a:ext cx="6365875" cy="581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Line 17"/>
          <p:cNvSpPr>
            <a:spLocks noChangeShapeType="1"/>
          </p:cNvSpPr>
          <p:nvPr/>
        </p:nvSpPr>
        <p:spPr bwMode="auto">
          <a:xfrm flipV="1">
            <a:off x="2205040" y="1971675"/>
            <a:ext cx="1200148" cy="209946"/>
          </a:xfrm>
          <a:prstGeom prst="line">
            <a:avLst/>
          </a:prstGeom>
          <a:noFill/>
          <a:ln w="9525">
            <a:solidFill>
              <a:schemeClr val="tx1"/>
            </a:solidFill>
            <a:round/>
            <a:headEnd/>
            <a:tailEnd type="triangle" w="med" len="med"/>
          </a:ln>
        </p:spPr>
        <p:txBody>
          <a:bodyPr wrap="square">
            <a:spAutoFit/>
          </a:bodyPr>
          <a:lstStyle/>
          <a:p>
            <a:endParaRPr lang="en-US"/>
          </a:p>
        </p:txBody>
      </p:sp>
      <p:sp>
        <p:nvSpPr>
          <p:cNvPr id="8204" name="Line 18"/>
          <p:cNvSpPr>
            <a:spLocks noChangeShapeType="1"/>
          </p:cNvSpPr>
          <p:nvPr/>
        </p:nvSpPr>
        <p:spPr bwMode="auto">
          <a:xfrm flipV="1">
            <a:off x="4173810" y="1542653"/>
            <a:ext cx="1188765" cy="464343"/>
          </a:xfrm>
          <a:prstGeom prst="line">
            <a:avLst/>
          </a:prstGeom>
          <a:noFill/>
          <a:ln w="9525">
            <a:solidFill>
              <a:schemeClr val="tx1"/>
            </a:solidFill>
            <a:round/>
            <a:headEnd/>
            <a:tailEnd type="triangle" w="med" len="med"/>
          </a:ln>
        </p:spPr>
        <p:txBody>
          <a:bodyPr wrap="square">
            <a:spAutoFit/>
          </a:bodyPr>
          <a:lstStyle/>
          <a:p>
            <a:endParaRPr lang="en-US"/>
          </a:p>
        </p:txBody>
      </p:sp>
      <p:sp>
        <p:nvSpPr>
          <p:cNvPr id="8205" name="Line 19"/>
          <p:cNvSpPr>
            <a:spLocks noChangeShapeType="1"/>
          </p:cNvSpPr>
          <p:nvPr/>
        </p:nvSpPr>
        <p:spPr bwMode="auto">
          <a:xfrm flipV="1">
            <a:off x="4173808" y="2533650"/>
            <a:ext cx="1188767" cy="115420"/>
          </a:xfrm>
          <a:prstGeom prst="line">
            <a:avLst/>
          </a:prstGeom>
          <a:noFill/>
          <a:ln w="9525">
            <a:solidFill>
              <a:schemeClr val="tx1"/>
            </a:solidFill>
            <a:round/>
            <a:headEnd/>
            <a:tailEnd type="triangle" w="med" len="med"/>
          </a:ln>
        </p:spPr>
        <p:txBody>
          <a:bodyPr wrap="square">
            <a:spAutoFit/>
          </a:bodyPr>
          <a:lstStyle/>
          <a:p>
            <a:endParaRPr lang="en-US"/>
          </a:p>
        </p:txBody>
      </p:sp>
      <p:sp>
        <p:nvSpPr>
          <p:cNvPr id="8206" name="Text Box 14"/>
          <p:cNvSpPr txBox="1">
            <a:spLocks noChangeArrowheads="1"/>
          </p:cNvSpPr>
          <p:nvPr/>
        </p:nvSpPr>
        <p:spPr bwMode="auto">
          <a:xfrm>
            <a:off x="682625" y="6534706"/>
            <a:ext cx="8910638" cy="369332"/>
          </a:xfrm>
          <a:prstGeom prst="rect">
            <a:avLst/>
          </a:prstGeom>
          <a:noFill/>
          <a:ln w="9525">
            <a:noFill/>
            <a:miter lim="800000"/>
            <a:headEnd/>
            <a:tailEnd/>
          </a:ln>
        </p:spPr>
        <p:txBody>
          <a:bodyPr lIns="0" tIns="0" rIns="0" bIns="0" anchor="b">
            <a:spAutoFit/>
          </a:bodyPr>
          <a:lstStyle/>
          <a:p>
            <a:pPr defTabSz="1019175"/>
            <a:r>
              <a:rPr lang="en-US" sz="600" dirty="0" smtClean="0">
                <a:solidFill>
                  <a:schemeClr val="tx1"/>
                </a:solidFill>
              </a:rPr>
              <a:t>Notes:</a:t>
            </a:r>
            <a:r>
              <a:rPr lang="en-US" sz="600" b="0" dirty="0">
                <a:solidFill>
                  <a:schemeClr val="tx1"/>
                </a:solidFill>
              </a:rPr>
              <a:t> The Health Safety Net fiscal year runs from October 1 through September 30 of the following year</a:t>
            </a:r>
            <a:r>
              <a:rPr lang="en-US" sz="600" b="0" dirty="0" smtClean="0">
                <a:solidFill>
                  <a:schemeClr val="tx1"/>
                </a:solidFill>
              </a:rPr>
              <a:t>. Hospital </a:t>
            </a:r>
            <a:r>
              <a:rPr lang="en-US" sz="600" b="0" dirty="0">
                <a:solidFill>
                  <a:schemeClr val="tx1"/>
                </a:solidFill>
              </a:rPr>
              <a:t>and community health center payments are reported in the month in which payment was made</a:t>
            </a:r>
            <a:r>
              <a:rPr lang="en-US" sz="600" b="0" dirty="0" smtClean="0">
                <a:solidFill>
                  <a:schemeClr val="tx1"/>
                </a:solidFill>
              </a:rPr>
              <a:t>. HSN12 hospital payments include an HSN12 payment adjustment transacted in October 2012. Due </a:t>
            </a:r>
            <a:r>
              <a:rPr lang="en-US" sz="600" b="0" dirty="0">
                <a:solidFill>
                  <a:schemeClr val="tx1"/>
                </a:solidFill>
              </a:rPr>
              <a:t>to </a:t>
            </a:r>
            <a:r>
              <a:rPr lang="en-US" sz="600" b="0" dirty="0" smtClean="0">
                <a:solidFill>
                  <a:schemeClr val="tx1"/>
                </a:solidFill>
              </a:rPr>
              <a:t>the transition of HSN claims processing to MMIS, providers received </a:t>
            </a:r>
            <a:r>
              <a:rPr lang="en-US" sz="600" b="0" dirty="0">
                <a:solidFill>
                  <a:schemeClr val="tx1"/>
                </a:solidFill>
              </a:rPr>
              <a:t>interim payments based on historical claims </a:t>
            </a:r>
            <a:r>
              <a:rPr lang="en-US" sz="600" b="0" dirty="0" smtClean="0">
                <a:solidFill>
                  <a:schemeClr val="tx1"/>
                </a:solidFill>
              </a:rPr>
              <a:t>data from July through September 2012. HSN12 shortfall </a:t>
            </a:r>
            <a:r>
              <a:rPr lang="en-US" sz="600" b="0" dirty="0">
                <a:solidFill>
                  <a:schemeClr val="tx1"/>
                </a:solidFill>
              </a:rPr>
              <a:t>amount is based on spending assumptions in place during HSN12 and may differ from year-end shortfall estimates reported elsewhere. Numbers are rounded to the nearest million and may not sum due to rounding; percent changes are calculated prior to rounding</a:t>
            </a:r>
            <a:r>
              <a:rPr lang="en-US" sz="600" b="0" dirty="0" smtClean="0">
                <a:solidFill>
                  <a:schemeClr val="tx1"/>
                </a:solidFill>
              </a:rPr>
              <a:t>. </a:t>
            </a:r>
          </a:p>
          <a:p>
            <a:pPr defTabSz="1019175"/>
            <a:r>
              <a:rPr lang="en-US" sz="600" dirty="0" smtClean="0">
                <a:solidFill>
                  <a:schemeClr val="tx1"/>
                </a:solidFill>
              </a:rPr>
              <a:t>Source:</a:t>
            </a:r>
            <a:r>
              <a:rPr lang="en-US" sz="600" b="0" dirty="0" smtClean="0">
                <a:solidFill>
                  <a:schemeClr val="tx1"/>
                </a:solidFill>
              </a:rPr>
              <a:t> Health Safety Net Data Warehouse as of 10/26/12.</a:t>
            </a:r>
            <a:endParaRPr lang="en-US" sz="600" b="0" dirty="0">
              <a:solidFill>
                <a:schemeClr val="tx1"/>
              </a:solidFill>
            </a:endParaRPr>
          </a:p>
        </p:txBody>
      </p:sp>
      <p:sp>
        <p:nvSpPr>
          <p:cNvPr id="8207" name="Line 19"/>
          <p:cNvSpPr>
            <a:spLocks noChangeShapeType="1"/>
          </p:cNvSpPr>
          <p:nvPr/>
        </p:nvSpPr>
        <p:spPr bwMode="auto">
          <a:xfrm flipV="1">
            <a:off x="2214959" y="2633779"/>
            <a:ext cx="1190229" cy="84282"/>
          </a:xfrm>
          <a:prstGeom prst="line">
            <a:avLst/>
          </a:prstGeom>
          <a:noFill/>
          <a:ln w="9525">
            <a:solidFill>
              <a:schemeClr val="tx1"/>
            </a:solidFill>
            <a:round/>
            <a:headEnd/>
            <a:tailEnd type="triangle" w="med" len="med"/>
          </a:ln>
        </p:spPr>
        <p:txBody>
          <a:bodyPr wrap="square">
            <a:spAutoFit/>
          </a:bodyPr>
          <a:lstStyle/>
          <a:p>
            <a:endParaRPr lang="en-US"/>
          </a:p>
        </p:txBody>
      </p:sp>
      <p:sp>
        <p:nvSpPr>
          <p:cNvPr id="22" name="TextBox 21"/>
          <p:cNvSpPr txBox="1"/>
          <p:nvPr/>
        </p:nvSpPr>
        <p:spPr>
          <a:xfrm>
            <a:off x="5339035" y="1237234"/>
            <a:ext cx="790574" cy="269304"/>
          </a:xfrm>
          <a:prstGeom prst="rect">
            <a:avLst/>
          </a:prstGeom>
          <a:noFill/>
        </p:spPr>
        <p:txBody>
          <a:bodyPr wrap="square">
            <a:spAutoFit/>
          </a:bodyPr>
          <a:lstStyle/>
          <a:p>
            <a:pPr algn="ctr">
              <a:spcBef>
                <a:spcPct val="50000"/>
              </a:spcBef>
              <a:defRPr/>
            </a:pPr>
            <a:r>
              <a:rPr lang="en-US" sz="1150" dirty="0" smtClean="0">
                <a:solidFill>
                  <a:schemeClr val="tx1"/>
                </a:solidFill>
              </a:rPr>
              <a:t>$554 M</a:t>
            </a:r>
            <a:endParaRPr lang="en-US" sz="1150" dirty="0">
              <a:solidFill>
                <a:schemeClr val="tx1"/>
              </a:solidFill>
            </a:endParaRPr>
          </a:p>
        </p:txBody>
      </p:sp>
      <p:sp>
        <p:nvSpPr>
          <p:cNvPr id="8211" name="Text Box 4"/>
          <p:cNvSpPr txBox="1">
            <a:spLocks noChangeArrowheads="1"/>
          </p:cNvSpPr>
          <p:nvPr/>
        </p:nvSpPr>
        <p:spPr bwMode="auto">
          <a:xfrm>
            <a:off x="2255242" y="2718061"/>
            <a:ext cx="1047750" cy="553998"/>
          </a:xfrm>
          <a:prstGeom prst="rect">
            <a:avLst/>
          </a:prstGeom>
          <a:noFill/>
          <a:ln w="9525">
            <a:noFill/>
            <a:miter lim="800000"/>
            <a:headEnd/>
            <a:tailEnd/>
          </a:ln>
        </p:spPr>
        <p:txBody>
          <a:bodyPr>
            <a:spAutoFit/>
          </a:bodyPr>
          <a:lstStyle/>
          <a:p>
            <a:pPr algn="ctr" defTabSz="1019175">
              <a:spcBef>
                <a:spcPts val="0"/>
              </a:spcBef>
            </a:pPr>
            <a:r>
              <a:rPr lang="en-US" sz="1000" b="0" dirty="0" smtClean="0">
                <a:solidFill>
                  <a:srgbClr val="080808"/>
                </a:solidFill>
              </a:rPr>
              <a:t>Payments</a:t>
            </a:r>
            <a:endParaRPr lang="en-US" sz="1000" b="0" dirty="0">
              <a:solidFill>
                <a:srgbClr val="080808"/>
              </a:solidFill>
            </a:endParaRPr>
          </a:p>
          <a:p>
            <a:pPr algn="ctr" defTabSz="1019175">
              <a:spcBef>
                <a:spcPts val="0"/>
              </a:spcBef>
            </a:pPr>
            <a:r>
              <a:rPr lang="en-US" sz="1000" b="0" dirty="0" smtClean="0">
                <a:solidFill>
                  <a:srgbClr val="080808"/>
                </a:solidFill>
              </a:rPr>
              <a:t>$403M</a:t>
            </a:r>
          </a:p>
          <a:p>
            <a:pPr algn="ctr" defTabSz="1019175">
              <a:spcBef>
                <a:spcPts val="0"/>
              </a:spcBef>
            </a:pPr>
            <a:r>
              <a:rPr lang="en-US" sz="1000" b="0" dirty="0" smtClean="0">
                <a:solidFill>
                  <a:srgbClr val="080808"/>
                </a:solidFill>
              </a:rPr>
              <a:t>+2%</a:t>
            </a:r>
            <a:endParaRPr lang="en-US" sz="1000" b="0" dirty="0">
              <a:solidFill>
                <a:srgbClr val="080808"/>
              </a:solidFill>
            </a:endParaRPr>
          </a:p>
        </p:txBody>
      </p:sp>
      <p:sp>
        <p:nvSpPr>
          <p:cNvPr id="23" name="Text Box 4"/>
          <p:cNvSpPr txBox="1">
            <a:spLocks noChangeArrowheads="1"/>
          </p:cNvSpPr>
          <p:nvPr/>
        </p:nvSpPr>
        <p:spPr bwMode="auto">
          <a:xfrm>
            <a:off x="2229645" y="1686371"/>
            <a:ext cx="1047750" cy="400110"/>
          </a:xfrm>
          <a:prstGeom prst="rect">
            <a:avLst/>
          </a:prstGeom>
          <a:noFill/>
          <a:ln w="9525">
            <a:noFill/>
            <a:miter lim="800000"/>
            <a:headEnd/>
            <a:tailEnd/>
          </a:ln>
        </p:spPr>
        <p:txBody>
          <a:bodyPr>
            <a:spAutoFit/>
          </a:bodyPr>
          <a:lstStyle/>
          <a:p>
            <a:pPr algn="ctr" defTabSz="1019175">
              <a:spcBef>
                <a:spcPts val="0"/>
              </a:spcBef>
            </a:pPr>
            <a:r>
              <a:rPr lang="en-US" sz="1000" b="0" dirty="0" smtClean="0">
                <a:solidFill>
                  <a:srgbClr val="080808"/>
                </a:solidFill>
              </a:rPr>
              <a:t>Demand</a:t>
            </a:r>
            <a:endParaRPr lang="en-US" sz="1000" b="0" dirty="0">
              <a:solidFill>
                <a:srgbClr val="080808"/>
              </a:solidFill>
            </a:endParaRPr>
          </a:p>
          <a:p>
            <a:pPr algn="ctr" defTabSz="1019175">
              <a:spcBef>
                <a:spcPts val="0"/>
              </a:spcBef>
            </a:pPr>
            <a:r>
              <a:rPr lang="en-US" sz="1000" b="0" dirty="0" smtClean="0">
                <a:solidFill>
                  <a:srgbClr val="080808"/>
                </a:solidFill>
              </a:rPr>
              <a:t>+5%</a:t>
            </a:r>
            <a:endParaRPr lang="en-US" sz="1000" b="0" dirty="0">
              <a:solidFill>
                <a:srgbClr val="080808"/>
              </a:solidFill>
            </a:endParaRPr>
          </a:p>
        </p:txBody>
      </p:sp>
      <p:sp>
        <p:nvSpPr>
          <p:cNvPr id="24" name="Text Box 4"/>
          <p:cNvSpPr txBox="1">
            <a:spLocks noChangeArrowheads="1"/>
          </p:cNvSpPr>
          <p:nvPr/>
        </p:nvSpPr>
        <p:spPr bwMode="auto">
          <a:xfrm>
            <a:off x="4232547" y="2633779"/>
            <a:ext cx="1047750" cy="553998"/>
          </a:xfrm>
          <a:prstGeom prst="rect">
            <a:avLst/>
          </a:prstGeom>
          <a:noFill/>
          <a:ln w="9525">
            <a:noFill/>
            <a:miter lim="800000"/>
            <a:headEnd/>
            <a:tailEnd/>
          </a:ln>
        </p:spPr>
        <p:txBody>
          <a:bodyPr>
            <a:spAutoFit/>
          </a:bodyPr>
          <a:lstStyle/>
          <a:p>
            <a:pPr algn="ctr" defTabSz="1019175">
              <a:spcBef>
                <a:spcPts val="0"/>
              </a:spcBef>
            </a:pPr>
            <a:r>
              <a:rPr lang="en-US" sz="1000" b="0" dirty="0" smtClean="0">
                <a:solidFill>
                  <a:srgbClr val="080808"/>
                </a:solidFill>
              </a:rPr>
              <a:t>Payments</a:t>
            </a:r>
            <a:endParaRPr lang="en-US" sz="1000" b="0" dirty="0">
              <a:solidFill>
                <a:srgbClr val="080808"/>
              </a:solidFill>
            </a:endParaRPr>
          </a:p>
          <a:p>
            <a:pPr algn="ctr" defTabSz="1019175">
              <a:spcBef>
                <a:spcPts val="0"/>
              </a:spcBef>
            </a:pPr>
            <a:r>
              <a:rPr lang="en-US" sz="1000" b="0" dirty="0" smtClean="0">
                <a:solidFill>
                  <a:srgbClr val="080808"/>
                </a:solidFill>
              </a:rPr>
              <a:t>$412M</a:t>
            </a:r>
          </a:p>
          <a:p>
            <a:pPr algn="ctr" defTabSz="1019175">
              <a:spcBef>
                <a:spcPts val="0"/>
              </a:spcBef>
            </a:pPr>
            <a:r>
              <a:rPr lang="en-US" sz="1000" b="0" dirty="0" smtClean="0">
                <a:solidFill>
                  <a:srgbClr val="080808"/>
                </a:solidFill>
              </a:rPr>
              <a:t>+3%</a:t>
            </a:r>
            <a:endParaRPr lang="en-US" sz="1000" b="0" dirty="0">
              <a:solidFill>
                <a:srgbClr val="080808"/>
              </a:solidFill>
            </a:endParaRPr>
          </a:p>
        </p:txBody>
      </p:sp>
      <p:sp>
        <p:nvSpPr>
          <p:cNvPr id="25" name="Text Box 4"/>
          <p:cNvSpPr txBox="1">
            <a:spLocks noChangeArrowheads="1"/>
          </p:cNvSpPr>
          <p:nvPr/>
        </p:nvSpPr>
        <p:spPr bwMode="auto">
          <a:xfrm>
            <a:off x="4191032" y="1374792"/>
            <a:ext cx="1047750" cy="400110"/>
          </a:xfrm>
          <a:prstGeom prst="rect">
            <a:avLst/>
          </a:prstGeom>
          <a:noFill/>
          <a:ln w="9525">
            <a:noFill/>
            <a:miter lim="800000"/>
            <a:headEnd/>
            <a:tailEnd/>
          </a:ln>
        </p:spPr>
        <p:txBody>
          <a:bodyPr>
            <a:spAutoFit/>
          </a:bodyPr>
          <a:lstStyle/>
          <a:p>
            <a:pPr algn="ctr" defTabSz="1019175">
              <a:spcBef>
                <a:spcPts val="0"/>
              </a:spcBef>
            </a:pPr>
            <a:r>
              <a:rPr lang="en-US" sz="1000" b="0" dirty="0" smtClean="0">
                <a:solidFill>
                  <a:srgbClr val="080808"/>
                </a:solidFill>
              </a:rPr>
              <a:t>Demand</a:t>
            </a:r>
            <a:endParaRPr lang="en-US" sz="1000" b="0" dirty="0">
              <a:solidFill>
                <a:srgbClr val="080808"/>
              </a:solidFill>
            </a:endParaRPr>
          </a:p>
          <a:p>
            <a:pPr algn="ctr" defTabSz="1019175">
              <a:spcBef>
                <a:spcPts val="0"/>
              </a:spcBef>
            </a:pPr>
            <a:r>
              <a:rPr lang="en-US" sz="1000" b="0" dirty="0" smtClean="0">
                <a:solidFill>
                  <a:srgbClr val="080808"/>
                </a:solidFill>
              </a:rPr>
              <a:t>+11%</a:t>
            </a:r>
            <a:endParaRPr lang="en-US" sz="1000" b="0" dirty="0">
              <a:solidFill>
                <a:srgbClr val="080808"/>
              </a:solidFill>
            </a:endParaRPr>
          </a:p>
        </p:txBody>
      </p:sp>
      <p:sp>
        <p:nvSpPr>
          <p:cNvPr id="27" name="Text Box 4"/>
          <p:cNvSpPr txBox="1">
            <a:spLocks noChangeArrowheads="1"/>
          </p:cNvSpPr>
          <p:nvPr/>
        </p:nvSpPr>
        <p:spPr bwMode="auto">
          <a:xfrm>
            <a:off x="6129609" y="2583984"/>
            <a:ext cx="830263" cy="400110"/>
          </a:xfrm>
          <a:prstGeom prst="rect">
            <a:avLst/>
          </a:prstGeom>
          <a:noFill/>
          <a:ln w="9525">
            <a:noFill/>
            <a:miter lim="800000"/>
            <a:headEnd/>
            <a:tailEnd/>
          </a:ln>
        </p:spPr>
        <p:txBody>
          <a:bodyPr wrap="square">
            <a:spAutoFit/>
          </a:bodyPr>
          <a:lstStyle/>
          <a:p>
            <a:pPr algn="ctr" defTabSz="1019175">
              <a:spcBef>
                <a:spcPts val="0"/>
              </a:spcBef>
            </a:pPr>
            <a:r>
              <a:rPr lang="en-US" sz="1000" b="0" dirty="0" smtClean="0">
                <a:solidFill>
                  <a:srgbClr val="080808"/>
                </a:solidFill>
              </a:rPr>
              <a:t>Payments</a:t>
            </a:r>
            <a:endParaRPr lang="en-US" sz="1000" b="0" dirty="0">
              <a:solidFill>
                <a:srgbClr val="080808"/>
              </a:solidFill>
            </a:endParaRPr>
          </a:p>
          <a:p>
            <a:pPr algn="ctr" defTabSz="1019175">
              <a:spcBef>
                <a:spcPts val="0"/>
              </a:spcBef>
            </a:pPr>
            <a:r>
              <a:rPr lang="en-US" sz="1000" b="0" dirty="0" smtClean="0">
                <a:solidFill>
                  <a:srgbClr val="080808"/>
                </a:solidFill>
              </a:rPr>
              <a:t>$424M</a:t>
            </a:r>
          </a:p>
        </p:txBody>
      </p:sp>
    </p:spTree>
    <p:extLst>
      <p:ext uri="{BB962C8B-B14F-4D97-AF65-F5344CB8AC3E}">
        <p14:creationId xmlns:p14="http://schemas.microsoft.com/office/powerpoint/2010/main" val="613866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0"/>
          </p:nvPr>
        </p:nvSpPr>
        <p:spPr>
          <a:noFill/>
        </p:spPr>
        <p:txBody>
          <a:bodyPr/>
          <a:lstStyle/>
          <a:p>
            <a:fld id="{16B8D0F8-42A6-496F-B2C0-72F595221C85}" type="slidenum">
              <a:rPr lang="en-US" smtClean="0"/>
              <a:pPr/>
              <a:t>6</a:t>
            </a:fld>
            <a:endParaRPr lang="en-US" dirty="0" smtClean="0"/>
          </a:p>
        </p:txBody>
      </p:sp>
      <p:grpSp>
        <p:nvGrpSpPr>
          <p:cNvPr id="9219" name="Group 66"/>
          <p:cNvGrpSpPr>
            <a:grpSpLocks/>
          </p:cNvGrpSpPr>
          <p:nvPr/>
        </p:nvGrpSpPr>
        <p:grpSpPr bwMode="auto">
          <a:xfrm>
            <a:off x="598488" y="3824288"/>
            <a:ext cx="8939212" cy="2747962"/>
            <a:chOff x="377" y="2409"/>
            <a:chExt cx="5631" cy="1731"/>
          </a:xfrm>
        </p:grpSpPr>
        <p:graphicFrame>
          <p:nvGraphicFramePr>
            <p:cNvPr id="9226" name="Object 35"/>
            <p:cNvGraphicFramePr>
              <a:graphicFrameLocks noChangeAspect="1"/>
            </p:cNvGraphicFramePr>
            <p:nvPr/>
          </p:nvGraphicFramePr>
          <p:xfrm>
            <a:off x="345" y="2377"/>
            <a:ext cx="5695" cy="1584"/>
          </p:xfrm>
          <a:graphic>
            <a:graphicData uri="http://schemas.openxmlformats.org/presentationml/2006/ole">
              <mc:AlternateContent xmlns:mc="http://schemas.openxmlformats.org/markup-compatibility/2006">
                <mc:Choice xmlns:v="urn:schemas-microsoft-com:vml" Requires="v">
                  <p:oleObj spid="_x0000_s233550" r:id="rId5" imgW="9041152" imgH="2517866" progId="Excel.Sheet.8">
                    <p:embed/>
                  </p:oleObj>
                </mc:Choice>
                <mc:Fallback>
                  <p:oleObj r:id="rId5" imgW="9041152" imgH="251786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 y="2377"/>
                          <a:ext cx="5695" cy="1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Text Box 39"/>
            <p:cNvSpPr txBox="1">
              <a:spLocks noChangeArrowheads="1"/>
            </p:cNvSpPr>
            <p:nvPr/>
          </p:nvSpPr>
          <p:spPr bwMode="auto">
            <a:xfrm>
              <a:off x="4876" y="3280"/>
              <a:ext cx="892" cy="160"/>
            </a:xfrm>
            <a:prstGeom prst="rect">
              <a:avLst/>
            </a:prstGeom>
            <a:noFill/>
            <a:ln w="9525">
              <a:noFill/>
              <a:miter lim="800000"/>
              <a:headEnd/>
              <a:tailEnd/>
            </a:ln>
          </p:spPr>
          <p:txBody>
            <a:bodyPr wrap="none">
              <a:spAutoFit/>
            </a:bodyPr>
            <a:lstStyle/>
            <a:p>
              <a:pPr defTabSz="1019175">
                <a:defRPr/>
              </a:pPr>
              <a:r>
                <a:rPr lang="en-US" sz="1050" dirty="0">
                  <a:solidFill>
                    <a:srgbClr val="080808"/>
                  </a:solidFill>
                </a:rPr>
                <a:t>Shortfall Allocation</a:t>
              </a:r>
            </a:p>
          </p:txBody>
        </p:sp>
        <p:sp>
          <p:nvSpPr>
            <p:cNvPr id="9228" name="Rectangle 36" descr="Dark downward diagonal"/>
            <p:cNvSpPr>
              <a:spLocks noChangeArrowheads="1"/>
            </p:cNvSpPr>
            <p:nvPr/>
          </p:nvSpPr>
          <p:spPr bwMode="auto">
            <a:xfrm>
              <a:off x="1401" y="3349"/>
              <a:ext cx="380" cy="152"/>
            </a:xfrm>
            <a:prstGeom prst="rect">
              <a:avLst/>
            </a:prstGeom>
            <a:blipFill dpi="0" rotWithShape="0">
              <a:blip r:embed="rId7" cstate="print"/>
              <a:srcRect/>
              <a:tile tx="0" ty="0" sx="100000" sy="100000" flip="none" algn="tl"/>
            </a:blipFill>
            <a:ln w="9525">
              <a:noFill/>
              <a:miter lim="800000"/>
              <a:headEnd/>
              <a:tailEnd/>
            </a:ln>
          </p:spPr>
          <p:txBody>
            <a:bodyPr wrap="none" anchor="ctr"/>
            <a:lstStyle/>
            <a:p>
              <a:pPr algn="ctr">
                <a:spcBef>
                  <a:spcPct val="50000"/>
                </a:spcBef>
              </a:pPr>
              <a:endParaRPr lang="en-US"/>
            </a:p>
          </p:txBody>
        </p:sp>
        <p:sp>
          <p:nvSpPr>
            <p:cNvPr id="9229" name="Rectangle 37" descr="Dark downward diagonal"/>
            <p:cNvSpPr>
              <a:spLocks noChangeArrowheads="1"/>
            </p:cNvSpPr>
            <p:nvPr/>
          </p:nvSpPr>
          <p:spPr bwMode="auto">
            <a:xfrm>
              <a:off x="4038" y="3093"/>
              <a:ext cx="376" cy="104"/>
            </a:xfrm>
            <a:prstGeom prst="rect">
              <a:avLst/>
            </a:prstGeom>
            <a:blipFill dpi="0" rotWithShape="0">
              <a:blip r:embed="rId7" cstate="print"/>
              <a:srcRect/>
              <a:tile tx="0" ty="0" sx="100000" sy="100000" flip="none" algn="tl"/>
            </a:blipFill>
            <a:ln w="9525">
              <a:noFill/>
              <a:miter lim="800000"/>
              <a:headEnd/>
              <a:tailEnd/>
            </a:ln>
          </p:spPr>
          <p:txBody>
            <a:bodyPr wrap="none" anchor="ctr"/>
            <a:lstStyle/>
            <a:p>
              <a:pPr algn="ctr">
                <a:spcBef>
                  <a:spcPct val="50000"/>
                </a:spcBef>
              </a:pPr>
              <a:endParaRPr lang="en-US"/>
            </a:p>
          </p:txBody>
        </p:sp>
        <p:sp>
          <p:nvSpPr>
            <p:cNvPr id="9230" name="Rectangle 38" descr="Dark downward diagonal"/>
            <p:cNvSpPr>
              <a:spLocks noChangeArrowheads="1"/>
            </p:cNvSpPr>
            <p:nvPr/>
          </p:nvSpPr>
          <p:spPr bwMode="auto">
            <a:xfrm>
              <a:off x="4867" y="3342"/>
              <a:ext cx="48" cy="46"/>
            </a:xfrm>
            <a:prstGeom prst="rect">
              <a:avLst/>
            </a:prstGeom>
            <a:blipFill dpi="0" rotWithShape="0">
              <a:blip r:embed="rId7" cstate="print"/>
              <a:srcRect/>
              <a:tile tx="0" ty="0" sx="100000" sy="100000" flip="none" algn="tl"/>
            </a:blipFill>
            <a:ln w="9525">
              <a:noFill/>
              <a:miter lim="800000"/>
              <a:headEnd/>
              <a:tailEnd/>
            </a:ln>
          </p:spPr>
          <p:txBody>
            <a:bodyPr wrap="none" anchor="ctr"/>
            <a:lstStyle/>
            <a:p>
              <a:pPr algn="ctr">
                <a:spcBef>
                  <a:spcPct val="50000"/>
                </a:spcBef>
              </a:pPr>
              <a:endParaRPr lang="en-US"/>
            </a:p>
          </p:txBody>
        </p:sp>
        <p:sp>
          <p:nvSpPr>
            <p:cNvPr id="9231" name="Rectangle 40" descr="Dark downward diagonal"/>
            <p:cNvSpPr>
              <a:spLocks noChangeArrowheads="1"/>
            </p:cNvSpPr>
            <p:nvPr/>
          </p:nvSpPr>
          <p:spPr bwMode="auto">
            <a:xfrm>
              <a:off x="2717" y="3197"/>
              <a:ext cx="379" cy="139"/>
            </a:xfrm>
            <a:prstGeom prst="rect">
              <a:avLst/>
            </a:prstGeom>
            <a:blipFill dpi="0" rotWithShape="0">
              <a:blip r:embed="rId7" cstate="print"/>
              <a:srcRect/>
              <a:tile tx="0" ty="0" sx="100000" sy="100000" flip="none" algn="tl"/>
            </a:blipFill>
            <a:ln w="9525">
              <a:noFill/>
              <a:miter lim="800000"/>
              <a:headEnd/>
              <a:tailEnd/>
            </a:ln>
          </p:spPr>
          <p:txBody>
            <a:bodyPr wrap="none" anchor="ctr"/>
            <a:lstStyle/>
            <a:p>
              <a:pPr algn="ctr">
                <a:spcBef>
                  <a:spcPct val="50000"/>
                </a:spcBef>
              </a:pPr>
              <a:endParaRPr lang="en-US"/>
            </a:p>
          </p:txBody>
        </p:sp>
        <p:sp>
          <p:nvSpPr>
            <p:cNvPr id="9232" name="Text Box 41"/>
            <p:cNvSpPr txBox="1">
              <a:spLocks noChangeArrowheads="1"/>
            </p:cNvSpPr>
            <p:nvPr/>
          </p:nvSpPr>
          <p:spPr bwMode="auto">
            <a:xfrm>
              <a:off x="1395" y="3350"/>
              <a:ext cx="382" cy="154"/>
            </a:xfrm>
            <a:prstGeom prst="rect">
              <a:avLst/>
            </a:prstGeom>
            <a:noFill/>
            <a:ln w="9525">
              <a:noFill/>
              <a:miter lim="800000"/>
              <a:headEnd/>
              <a:tailEnd/>
            </a:ln>
          </p:spPr>
          <p:txBody>
            <a:bodyPr>
              <a:spAutoFit/>
            </a:bodyPr>
            <a:lstStyle/>
            <a:p>
              <a:pPr defTabSz="1019175"/>
              <a:r>
                <a:rPr lang="en-US" sz="1000" b="0">
                  <a:solidFill>
                    <a:srgbClr val="080808"/>
                  </a:solidFill>
                </a:rPr>
                <a:t>$300 K</a:t>
              </a:r>
            </a:p>
          </p:txBody>
        </p:sp>
        <p:sp>
          <p:nvSpPr>
            <p:cNvPr id="9233" name="Text Box 42"/>
            <p:cNvSpPr txBox="1">
              <a:spLocks noChangeArrowheads="1"/>
            </p:cNvSpPr>
            <p:nvPr/>
          </p:nvSpPr>
          <p:spPr bwMode="auto">
            <a:xfrm>
              <a:off x="1377" y="3487"/>
              <a:ext cx="367" cy="154"/>
            </a:xfrm>
            <a:prstGeom prst="rect">
              <a:avLst/>
            </a:prstGeom>
            <a:noFill/>
            <a:ln w="9525">
              <a:noFill/>
              <a:miter lim="800000"/>
              <a:headEnd/>
              <a:tailEnd/>
            </a:ln>
          </p:spPr>
          <p:txBody>
            <a:bodyPr wrap="none">
              <a:spAutoFit/>
            </a:bodyPr>
            <a:lstStyle/>
            <a:p>
              <a:pPr defTabSz="1019175"/>
              <a:r>
                <a:rPr lang="en-US" sz="1000" b="0">
                  <a:solidFill>
                    <a:schemeClr val="bg1"/>
                  </a:solidFill>
                </a:rPr>
                <a:t>$200 K</a:t>
              </a:r>
            </a:p>
          </p:txBody>
        </p:sp>
        <p:sp>
          <p:nvSpPr>
            <p:cNvPr id="9234" name="Text Box 43"/>
            <p:cNvSpPr txBox="1">
              <a:spLocks noChangeArrowheads="1"/>
            </p:cNvSpPr>
            <p:nvPr/>
          </p:nvSpPr>
          <p:spPr bwMode="auto">
            <a:xfrm>
              <a:off x="2712" y="3186"/>
              <a:ext cx="375" cy="154"/>
            </a:xfrm>
            <a:prstGeom prst="rect">
              <a:avLst/>
            </a:prstGeom>
            <a:noFill/>
            <a:ln w="9525">
              <a:noFill/>
              <a:miter lim="800000"/>
              <a:headEnd/>
              <a:tailEnd/>
            </a:ln>
          </p:spPr>
          <p:txBody>
            <a:bodyPr>
              <a:spAutoFit/>
            </a:bodyPr>
            <a:lstStyle/>
            <a:p>
              <a:pPr defTabSz="1019175"/>
              <a:r>
                <a:rPr lang="en-US" sz="1000" b="0">
                  <a:solidFill>
                    <a:srgbClr val="080808"/>
                  </a:solidFill>
                </a:rPr>
                <a:t>$300 K</a:t>
              </a:r>
            </a:p>
          </p:txBody>
        </p:sp>
        <p:sp>
          <p:nvSpPr>
            <p:cNvPr id="9235" name="Text Box 44"/>
            <p:cNvSpPr txBox="1">
              <a:spLocks noChangeArrowheads="1"/>
            </p:cNvSpPr>
            <p:nvPr/>
          </p:nvSpPr>
          <p:spPr bwMode="auto">
            <a:xfrm>
              <a:off x="2692" y="3411"/>
              <a:ext cx="367" cy="154"/>
            </a:xfrm>
            <a:prstGeom prst="rect">
              <a:avLst/>
            </a:prstGeom>
            <a:noFill/>
            <a:ln w="9525">
              <a:noFill/>
              <a:miter lim="800000"/>
              <a:headEnd/>
              <a:tailEnd/>
            </a:ln>
          </p:spPr>
          <p:txBody>
            <a:bodyPr wrap="none">
              <a:spAutoFit/>
            </a:bodyPr>
            <a:lstStyle/>
            <a:p>
              <a:pPr defTabSz="1019175"/>
              <a:r>
                <a:rPr lang="en-US" sz="1000" b="0">
                  <a:solidFill>
                    <a:schemeClr val="bg1"/>
                  </a:solidFill>
                </a:rPr>
                <a:t>$500 K</a:t>
              </a:r>
            </a:p>
          </p:txBody>
        </p:sp>
        <p:sp>
          <p:nvSpPr>
            <p:cNvPr id="9236" name="Text Box 45"/>
            <p:cNvSpPr txBox="1">
              <a:spLocks noChangeArrowheads="1"/>
            </p:cNvSpPr>
            <p:nvPr/>
          </p:nvSpPr>
          <p:spPr bwMode="auto">
            <a:xfrm>
              <a:off x="4030" y="3073"/>
              <a:ext cx="367" cy="154"/>
            </a:xfrm>
            <a:prstGeom prst="rect">
              <a:avLst/>
            </a:prstGeom>
            <a:noFill/>
            <a:ln w="9525">
              <a:noFill/>
              <a:miter lim="800000"/>
              <a:headEnd/>
              <a:tailEnd/>
            </a:ln>
          </p:spPr>
          <p:txBody>
            <a:bodyPr wrap="none">
              <a:spAutoFit/>
            </a:bodyPr>
            <a:lstStyle/>
            <a:p>
              <a:pPr defTabSz="1019175"/>
              <a:r>
                <a:rPr lang="en-US" sz="1000" b="0">
                  <a:solidFill>
                    <a:srgbClr val="080808"/>
                  </a:solidFill>
                </a:rPr>
                <a:t>$150 K</a:t>
              </a:r>
            </a:p>
          </p:txBody>
        </p:sp>
        <p:sp>
          <p:nvSpPr>
            <p:cNvPr id="9237" name="Text Box 46"/>
            <p:cNvSpPr txBox="1">
              <a:spLocks noChangeArrowheads="1"/>
            </p:cNvSpPr>
            <p:nvPr/>
          </p:nvSpPr>
          <p:spPr bwMode="auto">
            <a:xfrm>
              <a:off x="4008" y="3333"/>
              <a:ext cx="367" cy="154"/>
            </a:xfrm>
            <a:prstGeom prst="rect">
              <a:avLst/>
            </a:prstGeom>
            <a:noFill/>
            <a:ln w="9525">
              <a:noFill/>
              <a:miter lim="800000"/>
              <a:headEnd/>
              <a:tailEnd/>
            </a:ln>
          </p:spPr>
          <p:txBody>
            <a:bodyPr wrap="none">
              <a:spAutoFit/>
            </a:bodyPr>
            <a:lstStyle/>
            <a:p>
              <a:pPr defTabSz="1019175"/>
              <a:r>
                <a:rPr lang="en-US" sz="1000" b="0">
                  <a:solidFill>
                    <a:schemeClr val="bg1"/>
                  </a:solidFill>
                </a:rPr>
                <a:t>$850 K</a:t>
              </a:r>
            </a:p>
          </p:txBody>
        </p:sp>
        <p:sp>
          <p:nvSpPr>
            <p:cNvPr id="9238" name="Text Box 47"/>
            <p:cNvSpPr txBox="1">
              <a:spLocks noChangeArrowheads="1"/>
            </p:cNvSpPr>
            <p:nvPr/>
          </p:nvSpPr>
          <p:spPr bwMode="auto">
            <a:xfrm>
              <a:off x="1047" y="3609"/>
              <a:ext cx="329" cy="154"/>
            </a:xfrm>
            <a:prstGeom prst="rect">
              <a:avLst/>
            </a:prstGeom>
            <a:noFill/>
            <a:ln w="9525">
              <a:noFill/>
              <a:miter lim="800000"/>
              <a:headEnd/>
              <a:tailEnd/>
            </a:ln>
          </p:spPr>
          <p:txBody>
            <a:bodyPr>
              <a:spAutoFit/>
            </a:bodyPr>
            <a:lstStyle/>
            <a:p>
              <a:pPr algn="ctr" defTabSz="1019175"/>
              <a:r>
                <a:rPr lang="en-US" sz="1000" b="0">
                  <a:solidFill>
                    <a:srgbClr val="080808"/>
                  </a:solidFill>
                </a:rPr>
                <a:t>PCC</a:t>
              </a:r>
            </a:p>
          </p:txBody>
        </p:sp>
        <p:sp>
          <p:nvSpPr>
            <p:cNvPr id="9239" name="Text Box 48"/>
            <p:cNvSpPr txBox="1">
              <a:spLocks noChangeArrowheads="1"/>
            </p:cNvSpPr>
            <p:nvPr/>
          </p:nvSpPr>
          <p:spPr bwMode="auto">
            <a:xfrm>
              <a:off x="2351" y="3604"/>
              <a:ext cx="329" cy="154"/>
            </a:xfrm>
            <a:prstGeom prst="rect">
              <a:avLst/>
            </a:prstGeom>
            <a:noFill/>
            <a:ln w="9525">
              <a:noFill/>
              <a:miter lim="800000"/>
              <a:headEnd/>
              <a:tailEnd/>
            </a:ln>
          </p:spPr>
          <p:txBody>
            <a:bodyPr>
              <a:spAutoFit/>
            </a:bodyPr>
            <a:lstStyle/>
            <a:p>
              <a:pPr algn="ctr" defTabSz="1019175"/>
              <a:r>
                <a:rPr lang="en-US" sz="1000" b="0">
                  <a:solidFill>
                    <a:srgbClr val="080808"/>
                  </a:solidFill>
                </a:rPr>
                <a:t>PCC</a:t>
              </a:r>
            </a:p>
          </p:txBody>
        </p:sp>
        <p:sp>
          <p:nvSpPr>
            <p:cNvPr id="9240" name="Text Box 49"/>
            <p:cNvSpPr txBox="1">
              <a:spLocks noChangeArrowheads="1"/>
            </p:cNvSpPr>
            <p:nvPr/>
          </p:nvSpPr>
          <p:spPr bwMode="auto">
            <a:xfrm>
              <a:off x="3662" y="3610"/>
              <a:ext cx="329" cy="154"/>
            </a:xfrm>
            <a:prstGeom prst="rect">
              <a:avLst/>
            </a:prstGeom>
            <a:noFill/>
            <a:ln w="9525">
              <a:noFill/>
              <a:miter lim="800000"/>
              <a:headEnd/>
              <a:tailEnd/>
            </a:ln>
          </p:spPr>
          <p:txBody>
            <a:bodyPr>
              <a:spAutoFit/>
            </a:bodyPr>
            <a:lstStyle/>
            <a:p>
              <a:pPr algn="ctr" defTabSz="1019175"/>
              <a:r>
                <a:rPr lang="en-US" sz="1000" b="0">
                  <a:solidFill>
                    <a:srgbClr val="080808"/>
                  </a:solidFill>
                </a:rPr>
                <a:t>PCC</a:t>
              </a:r>
            </a:p>
          </p:txBody>
        </p:sp>
        <p:sp>
          <p:nvSpPr>
            <p:cNvPr id="9241" name="Text Box 50"/>
            <p:cNvSpPr txBox="1">
              <a:spLocks noChangeArrowheads="1"/>
            </p:cNvSpPr>
            <p:nvPr/>
          </p:nvSpPr>
          <p:spPr bwMode="auto">
            <a:xfrm>
              <a:off x="1292" y="3605"/>
              <a:ext cx="583" cy="250"/>
            </a:xfrm>
            <a:prstGeom prst="rect">
              <a:avLst/>
            </a:prstGeom>
            <a:noFill/>
            <a:ln w="9525">
              <a:noFill/>
              <a:miter lim="800000"/>
              <a:headEnd/>
              <a:tailEnd/>
            </a:ln>
          </p:spPr>
          <p:txBody>
            <a:bodyPr>
              <a:spAutoFit/>
            </a:bodyPr>
            <a:lstStyle/>
            <a:p>
              <a:pPr algn="ctr" defTabSz="1019175"/>
              <a:r>
                <a:rPr lang="en-US" sz="1000" b="0">
                  <a:solidFill>
                    <a:srgbClr val="080808"/>
                  </a:solidFill>
                </a:rPr>
                <a:t>HSN Demand</a:t>
              </a:r>
            </a:p>
          </p:txBody>
        </p:sp>
        <p:sp>
          <p:nvSpPr>
            <p:cNvPr id="9242" name="Text Box 51"/>
            <p:cNvSpPr txBox="1">
              <a:spLocks noChangeArrowheads="1"/>
            </p:cNvSpPr>
            <p:nvPr/>
          </p:nvSpPr>
          <p:spPr bwMode="auto">
            <a:xfrm>
              <a:off x="2603" y="3596"/>
              <a:ext cx="583" cy="250"/>
            </a:xfrm>
            <a:prstGeom prst="rect">
              <a:avLst/>
            </a:prstGeom>
            <a:noFill/>
            <a:ln w="9525">
              <a:noFill/>
              <a:miter lim="800000"/>
              <a:headEnd/>
              <a:tailEnd/>
            </a:ln>
          </p:spPr>
          <p:txBody>
            <a:bodyPr>
              <a:spAutoFit/>
            </a:bodyPr>
            <a:lstStyle/>
            <a:p>
              <a:pPr algn="ctr" defTabSz="1019175"/>
              <a:r>
                <a:rPr lang="en-US" sz="1000" b="0">
                  <a:solidFill>
                    <a:srgbClr val="080808"/>
                  </a:solidFill>
                </a:rPr>
                <a:t>HSN Demand</a:t>
              </a:r>
            </a:p>
          </p:txBody>
        </p:sp>
        <p:sp>
          <p:nvSpPr>
            <p:cNvPr id="9243" name="Text Box 52"/>
            <p:cNvSpPr txBox="1">
              <a:spLocks noChangeArrowheads="1"/>
            </p:cNvSpPr>
            <p:nvPr/>
          </p:nvSpPr>
          <p:spPr bwMode="auto">
            <a:xfrm>
              <a:off x="3916" y="3604"/>
              <a:ext cx="583" cy="250"/>
            </a:xfrm>
            <a:prstGeom prst="rect">
              <a:avLst/>
            </a:prstGeom>
            <a:noFill/>
            <a:ln w="9525">
              <a:noFill/>
              <a:miter lim="800000"/>
              <a:headEnd/>
              <a:tailEnd/>
            </a:ln>
          </p:spPr>
          <p:txBody>
            <a:bodyPr>
              <a:spAutoFit/>
            </a:bodyPr>
            <a:lstStyle/>
            <a:p>
              <a:pPr algn="ctr" defTabSz="1019175"/>
              <a:r>
                <a:rPr lang="en-US" sz="1000" b="0">
                  <a:solidFill>
                    <a:srgbClr val="080808"/>
                  </a:solidFill>
                </a:rPr>
                <a:t>HSN Demand</a:t>
              </a:r>
            </a:p>
          </p:txBody>
        </p:sp>
        <p:sp>
          <p:nvSpPr>
            <p:cNvPr id="9244" name="Text Box 53"/>
            <p:cNvSpPr txBox="1">
              <a:spLocks noChangeArrowheads="1"/>
            </p:cNvSpPr>
            <p:nvPr/>
          </p:nvSpPr>
          <p:spPr bwMode="auto">
            <a:xfrm>
              <a:off x="1733" y="3355"/>
              <a:ext cx="287" cy="135"/>
            </a:xfrm>
            <a:prstGeom prst="rect">
              <a:avLst/>
            </a:prstGeom>
            <a:noFill/>
            <a:ln w="9525">
              <a:noFill/>
              <a:miter lim="800000"/>
              <a:headEnd/>
              <a:tailEnd/>
            </a:ln>
          </p:spPr>
          <p:txBody>
            <a:bodyPr wrap="none">
              <a:spAutoFit/>
            </a:bodyPr>
            <a:lstStyle/>
            <a:p>
              <a:pPr defTabSz="1019175"/>
              <a:r>
                <a:rPr lang="en-US" sz="800">
                  <a:solidFill>
                    <a:srgbClr val="080808"/>
                  </a:solidFill>
                </a:rPr>
                <a:t>(60%)</a:t>
              </a:r>
            </a:p>
          </p:txBody>
        </p:sp>
        <p:sp>
          <p:nvSpPr>
            <p:cNvPr id="9245" name="Text Box 54"/>
            <p:cNvSpPr txBox="1">
              <a:spLocks noChangeArrowheads="1"/>
            </p:cNvSpPr>
            <p:nvPr/>
          </p:nvSpPr>
          <p:spPr bwMode="auto">
            <a:xfrm>
              <a:off x="3054" y="3190"/>
              <a:ext cx="287" cy="135"/>
            </a:xfrm>
            <a:prstGeom prst="rect">
              <a:avLst/>
            </a:prstGeom>
            <a:noFill/>
            <a:ln w="9525">
              <a:noFill/>
              <a:miter lim="800000"/>
              <a:headEnd/>
              <a:tailEnd/>
            </a:ln>
          </p:spPr>
          <p:txBody>
            <a:bodyPr wrap="none">
              <a:spAutoFit/>
            </a:bodyPr>
            <a:lstStyle/>
            <a:p>
              <a:pPr defTabSz="1019175"/>
              <a:r>
                <a:rPr lang="en-US" sz="800">
                  <a:solidFill>
                    <a:srgbClr val="080808"/>
                  </a:solidFill>
                </a:rPr>
                <a:t>(38%)</a:t>
              </a:r>
            </a:p>
          </p:txBody>
        </p:sp>
        <p:sp>
          <p:nvSpPr>
            <p:cNvPr id="9246" name="Text Box 55"/>
            <p:cNvSpPr txBox="1">
              <a:spLocks noChangeArrowheads="1"/>
            </p:cNvSpPr>
            <p:nvPr/>
          </p:nvSpPr>
          <p:spPr bwMode="auto">
            <a:xfrm>
              <a:off x="4362" y="3062"/>
              <a:ext cx="287" cy="135"/>
            </a:xfrm>
            <a:prstGeom prst="rect">
              <a:avLst/>
            </a:prstGeom>
            <a:noFill/>
            <a:ln w="9525">
              <a:noFill/>
              <a:miter lim="800000"/>
              <a:headEnd/>
              <a:tailEnd/>
            </a:ln>
          </p:spPr>
          <p:txBody>
            <a:bodyPr wrap="none">
              <a:spAutoFit/>
            </a:bodyPr>
            <a:lstStyle/>
            <a:p>
              <a:pPr defTabSz="1019175"/>
              <a:r>
                <a:rPr lang="en-US" sz="800">
                  <a:solidFill>
                    <a:srgbClr val="080808"/>
                  </a:solidFill>
                </a:rPr>
                <a:t>(15%)</a:t>
              </a:r>
            </a:p>
          </p:txBody>
        </p:sp>
        <p:sp>
          <p:nvSpPr>
            <p:cNvPr id="9247" name="Text Box 56"/>
            <p:cNvSpPr txBox="1">
              <a:spLocks noChangeArrowheads="1"/>
            </p:cNvSpPr>
            <p:nvPr/>
          </p:nvSpPr>
          <p:spPr bwMode="auto">
            <a:xfrm>
              <a:off x="1016" y="3843"/>
              <a:ext cx="764" cy="288"/>
            </a:xfrm>
            <a:prstGeom prst="rect">
              <a:avLst/>
            </a:prstGeom>
            <a:noFill/>
            <a:ln w="9525">
              <a:noFill/>
              <a:miter lim="800000"/>
              <a:headEnd/>
              <a:tailEnd/>
            </a:ln>
          </p:spPr>
          <p:txBody>
            <a:bodyPr>
              <a:spAutoFit/>
            </a:bodyPr>
            <a:lstStyle/>
            <a:p>
              <a:pPr algn="ctr" defTabSz="1019175"/>
              <a:r>
                <a:rPr lang="en-US" sz="1200">
                  <a:solidFill>
                    <a:srgbClr val="080808"/>
                  </a:solidFill>
                </a:rPr>
                <a:t>Hospital A (Non-DSH)</a:t>
              </a:r>
            </a:p>
          </p:txBody>
        </p:sp>
        <p:sp>
          <p:nvSpPr>
            <p:cNvPr id="9248" name="Text Box 57"/>
            <p:cNvSpPr txBox="1">
              <a:spLocks noChangeArrowheads="1"/>
            </p:cNvSpPr>
            <p:nvPr/>
          </p:nvSpPr>
          <p:spPr bwMode="auto">
            <a:xfrm>
              <a:off x="2358" y="3851"/>
              <a:ext cx="764" cy="288"/>
            </a:xfrm>
            <a:prstGeom prst="rect">
              <a:avLst/>
            </a:prstGeom>
            <a:noFill/>
            <a:ln w="9525">
              <a:noFill/>
              <a:miter lim="800000"/>
              <a:headEnd/>
              <a:tailEnd/>
            </a:ln>
          </p:spPr>
          <p:txBody>
            <a:bodyPr>
              <a:spAutoFit/>
            </a:bodyPr>
            <a:lstStyle/>
            <a:p>
              <a:pPr algn="ctr" defTabSz="1019175"/>
              <a:r>
                <a:rPr lang="en-US" sz="1200">
                  <a:solidFill>
                    <a:srgbClr val="080808"/>
                  </a:solidFill>
                </a:rPr>
                <a:t>Hospital B (Non-DSH)</a:t>
              </a:r>
            </a:p>
          </p:txBody>
        </p:sp>
        <p:sp>
          <p:nvSpPr>
            <p:cNvPr id="9249" name="Text Box 58"/>
            <p:cNvSpPr txBox="1">
              <a:spLocks noChangeArrowheads="1"/>
            </p:cNvSpPr>
            <p:nvPr/>
          </p:nvSpPr>
          <p:spPr bwMode="auto">
            <a:xfrm>
              <a:off x="3657" y="3852"/>
              <a:ext cx="764" cy="288"/>
            </a:xfrm>
            <a:prstGeom prst="rect">
              <a:avLst/>
            </a:prstGeom>
            <a:noFill/>
            <a:ln w="9525">
              <a:noFill/>
              <a:miter lim="800000"/>
              <a:headEnd/>
              <a:tailEnd/>
            </a:ln>
          </p:spPr>
          <p:txBody>
            <a:bodyPr>
              <a:spAutoFit/>
            </a:bodyPr>
            <a:lstStyle/>
            <a:p>
              <a:pPr algn="ctr" defTabSz="1019175"/>
              <a:r>
                <a:rPr lang="en-US" sz="1200">
                  <a:solidFill>
                    <a:srgbClr val="080808"/>
                  </a:solidFill>
                </a:rPr>
                <a:t>Hospital C (DSH)</a:t>
              </a:r>
            </a:p>
          </p:txBody>
        </p:sp>
      </p:grpSp>
      <p:sp>
        <p:nvSpPr>
          <p:cNvPr id="9220" name="Rectangle 2"/>
          <p:cNvSpPr>
            <a:spLocks noGrp="1" noChangeArrowheads="1"/>
          </p:cNvSpPr>
          <p:nvPr>
            <p:ph type="title"/>
          </p:nvPr>
        </p:nvSpPr>
        <p:spPr>
          <a:xfrm>
            <a:off x="666750" y="455613"/>
            <a:ext cx="8932863" cy="1050925"/>
          </a:xfrm>
        </p:spPr>
        <p:txBody>
          <a:bodyPr/>
          <a:lstStyle/>
          <a:p>
            <a:r>
              <a:rPr lang="en-US" dirty="0" smtClean="0"/>
              <a:t>HSN Shortfall Overview</a:t>
            </a:r>
          </a:p>
        </p:txBody>
      </p:sp>
      <p:sp>
        <p:nvSpPr>
          <p:cNvPr id="9221" name="Text Box 6"/>
          <p:cNvSpPr txBox="1">
            <a:spLocks noChangeArrowheads="1"/>
          </p:cNvSpPr>
          <p:nvPr/>
        </p:nvSpPr>
        <p:spPr bwMode="auto">
          <a:xfrm>
            <a:off x="669925" y="1328738"/>
            <a:ext cx="8920163" cy="2462212"/>
          </a:xfrm>
          <a:prstGeom prst="rect">
            <a:avLst/>
          </a:prstGeom>
          <a:noFill/>
          <a:ln w="9525" algn="ctr">
            <a:noFill/>
            <a:miter lim="800000"/>
            <a:headEnd/>
            <a:tailEnd/>
          </a:ln>
        </p:spPr>
        <p:txBody>
          <a:bodyPr lIns="0" tIns="0" rIns="0" bIns="0">
            <a:spAutoFit/>
          </a:bodyPr>
          <a:lstStyle/>
          <a:p>
            <a:pPr defTabSz="1019175" eaLnBrk="0" hangingPunct="0">
              <a:spcBef>
                <a:spcPct val="20000"/>
              </a:spcBef>
              <a:spcAft>
                <a:spcPct val="30000"/>
              </a:spcAft>
            </a:pPr>
            <a:r>
              <a:rPr lang="en-US" sz="1000" b="0" dirty="0">
                <a:solidFill>
                  <a:srgbClr val="000000"/>
                </a:solidFill>
              </a:rPr>
              <a:t>The Health Safety Net (HSN) has a limited amount of funding available to pay providers. When the anticipated payment for services provided is greater than the funding available, the amount of the difference is known as the shortfall. As required by M.G.L. Chapter </a:t>
            </a:r>
            <a:r>
              <a:rPr lang="en-US" sz="1000" b="0" dirty="0" smtClean="0">
                <a:solidFill>
                  <a:srgbClr val="000000"/>
                </a:solidFill>
              </a:rPr>
              <a:t>118E, </a:t>
            </a:r>
            <a:r>
              <a:rPr lang="en-US" sz="1000" b="0" dirty="0">
                <a:solidFill>
                  <a:srgbClr val="000000"/>
                </a:solidFill>
              </a:rPr>
              <a:t>Section </a:t>
            </a:r>
            <a:r>
              <a:rPr lang="en-US" sz="1000" b="0" dirty="0" smtClean="0">
                <a:solidFill>
                  <a:srgbClr val="000000"/>
                </a:solidFill>
              </a:rPr>
              <a:t>69(6</a:t>
            </a:r>
            <a:r>
              <a:rPr lang="en-US" sz="1000" b="0" dirty="0">
                <a:solidFill>
                  <a:srgbClr val="000000"/>
                </a:solidFill>
              </a:rPr>
              <a:t>)(b), the shortfall is distributed solely among hospital providers. The statute also requires that the shortfall be distributed “in a manner that reflects each hospital's proportional financial requirement for reimbursements from the fund.” The distribution methodology is further defined by regulation in 114.6 CMR 14.03(2)(b)(2) to be based on each hospital’s share of statewide patient care costs (PCC), including the cost of caring for Medicare and Medicaid patients. Thus, larger hospitals are responsible for a greater share of the shortfall than smaller facilities.</a:t>
            </a:r>
          </a:p>
          <a:p>
            <a:pPr defTabSz="1019175" eaLnBrk="0" hangingPunct="0">
              <a:spcBef>
                <a:spcPct val="20000"/>
              </a:spcBef>
              <a:spcAft>
                <a:spcPct val="30000"/>
              </a:spcAft>
            </a:pPr>
            <a:r>
              <a:rPr lang="en-US" sz="1000" b="0" dirty="0">
                <a:solidFill>
                  <a:srgbClr val="000000"/>
                </a:solidFill>
              </a:rPr>
              <a:t>This method of allocating the shortfall is known as the “Greater Proportional Need” (GPN) method. It is intended to distribute the financial burden in a way that does not disadvantage those hospitals providing a larger amount of HSN services.* The effects of the GPN method are illustrated in the chart below, which shows hypothetical hospitals of equal overall size (measured in terms of a hospital’s PCC) that provide different levels of services to HSN patients and receive different levels of HSN payment. In this example, facilities A and B experience the same dollar amount of the shortfall. However, because hospital B provides more HSN services, its shortfall allocation is less as a proportion of its HSN payments than is hospital A’s shortfall allocation as a proportion of its HSN payments.</a:t>
            </a:r>
          </a:p>
          <a:p>
            <a:pPr defTabSz="1019175" eaLnBrk="0" hangingPunct="0">
              <a:spcBef>
                <a:spcPct val="20000"/>
              </a:spcBef>
              <a:spcAft>
                <a:spcPct val="30000"/>
              </a:spcAft>
            </a:pPr>
            <a:r>
              <a:rPr lang="en-US" sz="1000" b="0" dirty="0">
                <a:solidFill>
                  <a:srgbClr val="000000"/>
                </a:solidFill>
              </a:rPr>
              <a:t>Additionally, disproportionate share hospitals (DSH) receive additional protection from the shortfall. DSH hospitals are always paid for at least 85% of their HSN demand in a shortfall situation. In this example, hospital C, a DSH hospital, experiences less of the shortfall than hospitals A or B, despite having the same patient care costs.</a:t>
            </a:r>
          </a:p>
        </p:txBody>
      </p:sp>
      <p:sp>
        <p:nvSpPr>
          <p:cNvPr id="9222" name="Text Box 14"/>
          <p:cNvSpPr txBox="1">
            <a:spLocks noChangeArrowheads="1"/>
          </p:cNvSpPr>
          <p:nvPr/>
        </p:nvSpPr>
        <p:spPr bwMode="auto">
          <a:xfrm>
            <a:off x="682625" y="6638925"/>
            <a:ext cx="8916988" cy="276225"/>
          </a:xfrm>
          <a:prstGeom prst="rect">
            <a:avLst/>
          </a:prstGeom>
          <a:noFill/>
          <a:ln w="9525">
            <a:noFill/>
            <a:miter lim="800000"/>
            <a:headEnd/>
            <a:tailEnd/>
          </a:ln>
        </p:spPr>
        <p:txBody>
          <a:bodyPr lIns="0" tIns="0" rIns="0" bIns="0" anchor="b">
            <a:spAutoFit/>
          </a:bodyPr>
          <a:lstStyle/>
          <a:p>
            <a:pPr defTabSz="1019175"/>
            <a:r>
              <a:rPr lang="en-US" sz="600" b="0" dirty="0">
                <a:solidFill>
                  <a:srgbClr val="000000"/>
                </a:solidFill>
              </a:rPr>
              <a:t>*The GPN method avoids distributing the shortfall proportionally to a hospital's HSN demand, which would cause hospitals that provide more HSN services to experience more shortfall dollars. In this example, Hospital C would experience the most shortfall dollars if the distribution were proportional to a provider’s HSN demand, because Hospital C has the most HSN demand. The GPN method allocates the shortfall based primarily on the hospital’s size, which is more indicative of the provider’s ability to experience a shortfall in funding. </a:t>
            </a:r>
          </a:p>
        </p:txBody>
      </p:sp>
      <p:grpSp>
        <p:nvGrpSpPr>
          <p:cNvPr id="9223" name="Group 11"/>
          <p:cNvGrpSpPr>
            <a:grpSpLocks/>
          </p:cNvGrpSpPr>
          <p:nvPr/>
        </p:nvGrpSpPr>
        <p:grpSpPr bwMode="auto">
          <a:xfrm>
            <a:off x="7272338" y="166688"/>
            <a:ext cx="2511425" cy="417512"/>
            <a:chOff x="4307" y="123"/>
            <a:chExt cx="1856" cy="263"/>
          </a:xfrm>
        </p:grpSpPr>
        <p:sp>
          <p:nvSpPr>
            <p:cNvPr id="9224"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9225" name="Text Box 13"/>
            <p:cNvSpPr txBox="1">
              <a:spLocks noChangeArrowheads="1"/>
            </p:cNvSpPr>
            <p:nvPr/>
          </p:nvSpPr>
          <p:spPr bwMode="auto">
            <a:xfrm>
              <a:off x="4349" y="131"/>
              <a:ext cx="1757"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Payments and Volume</a:t>
              </a:r>
            </a:p>
          </p:txBody>
        </p:sp>
      </p:grpSp>
    </p:spTree>
    <p:extLst>
      <p:ext uri="{BB962C8B-B14F-4D97-AF65-F5344CB8AC3E}">
        <p14:creationId xmlns:p14="http://schemas.microsoft.com/office/powerpoint/2010/main" val="28629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0"/>
          </p:nvPr>
        </p:nvSpPr>
        <p:spPr>
          <a:noFill/>
        </p:spPr>
        <p:txBody>
          <a:bodyPr/>
          <a:lstStyle/>
          <a:p>
            <a:fld id="{C233456D-74C2-48FC-9720-1F99BDE2EFD5}" type="slidenum">
              <a:rPr lang="en-US" smtClean="0"/>
              <a:pPr/>
              <a:t>7</a:t>
            </a:fld>
            <a:endParaRPr lang="en-US" smtClean="0"/>
          </a:p>
        </p:txBody>
      </p:sp>
      <p:graphicFrame>
        <p:nvGraphicFramePr>
          <p:cNvPr id="10243" name="Object 20"/>
          <p:cNvGraphicFramePr>
            <a:graphicFrameLocks noChangeAspect="1"/>
          </p:cNvGraphicFramePr>
          <p:nvPr>
            <p:extLst>
              <p:ext uri="{D42A27DB-BD31-4B8C-83A1-F6EECF244321}">
                <p14:modId xmlns:p14="http://schemas.microsoft.com/office/powerpoint/2010/main" val="1176186000"/>
              </p:ext>
            </p:extLst>
          </p:nvPr>
        </p:nvGraphicFramePr>
        <p:xfrm>
          <a:off x="331788" y="1506538"/>
          <a:ext cx="6102350" cy="5165725"/>
        </p:xfrm>
        <a:graphic>
          <a:graphicData uri="http://schemas.openxmlformats.org/presentationml/2006/ole">
            <mc:AlternateContent xmlns:mc="http://schemas.openxmlformats.org/markup-compatibility/2006">
              <mc:Choice xmlns:v="urn:schemas-microsoft-com:vml" Requires="v">
                <p:oleObj spid="_x0000_s234576" name="Worksheet" r:id="rId5" imgW="6105334" imgH="5162360" progId="Excel.Sheet.8">
                  <p:embed/>
                </p:oleObj>
              </mc:Choice>
              <mc:Fallback>
                <p:oleObj name="Worksheet" r:id="rId5" imgW="6105334" imgH="5162360" progId="Excel.Sheet.8">
                  <p:embed/>
                  <p:pic>
                    <p:nvPicPr>
                      <p:cNvPr id="0" name=""/>
                      <p:cNvPicPr>
                        <a:picLocks noChangeAspect="1" noChangeArrowheads="1"/>
                      </p:cNvPicPr>
                      <p:nvPr/>
                    </p:nvPicPr>
                    <p:blipFill>
                      <a:blip r:embed="rId6"/>
                      <a:srcRect/>
                      <a:stretch>
                        <a:fillRect/>
                      </a:stretch>
                    </p:blipFill>
                    <p:spPr bwMode="auto">
                      <a:xfrm>
                        <a:off x="331788" y="1506538"/>
                        <a:ext cx="6102350" cy="516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10245"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Health Safety Net (HSN) total volume for hospitals and community health centers increased </a:t>
            </a:r>
            <a:r>
              <a:rPr lang="en-US" sz="1200" dirty="0">
                <a:solidFill>
                  <a:srgbClr val="000000"/>
                </a:solidFill>
              </a:rPr>
              <a:t>7</a:t>
            </a:r>
            <a:r>
              <a:rPr lang="en-US" sz="1200" dirty="0" smtClean="0">
                <a:solidFill>
                  <a:srgbClr val="000000"/>
                </a:solidFill>
              </a:rPr>
              <a:t>% in Health Safety Net fiscal year 2012 (HSN12) compared to the prior fiscal year.</a:t>
            </a:r>
          </a:p>
          <a:p>
            <a:pPr marL="0" indent="0">
              <a:spcAft>
                <a:spcPct val="30000"/>
              </a:spcAft>
            </a:pPr>
            <a:r>
              <a:rPr lang="en-US" sz="1200" dirty="0" smtClean="0">
                <a:solidFill>
                  <a:srgbClr val="000000"/>
                </a:solidFill>
              </a:rPr>
              <a:t>Hospital volume is the sum of inpatient discharges and outpatient visits for which payments were made to hospital providers in the years shown. Community health center volume is the sum of visits for which payments were made to community health center providers in the years shown. </a:t>
            </a:r>
          </a:p>
        </p:txBody>
      </p:sp>
      <p:sp>
        <p:nvSpPr>
          <p:cNvPr id="10246"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dirty="0">
                <a:solidFill>
                  <a:srgbClr val="000000"/>
                </a:solidFill>
              </a:rPr>
              <a:t>HSN Total Service Volume Trends</a:t>
            </a:r>
          </a:p>
          <a:p>
            <a:pPr defTabSz="1019175"/>
            <a:endParaRPr lang="en-US" sz="2200" dirty="0">
              <a:solidFill>
                <a:srgbClr val="FF0000"/>
              </a:solidFill>
            </a:endParaRPr>
          </a:p>
        </p:txBody>
      </p:sp>
      <p:sp>
        <p:nvSpPr>
          <p:cNvPr id="10247" name="Text Box 3"/>
          <p:cNvSpPr txBox="1">
            <a:spLocks noChangeArrowheads="1"/>
          </p:cNvSpPr>
          <p:nvPr/>
        </p:nvSpPr>
        <p:spPr bwMode="auto">
          <a:xfrm>
            <a:off x="2312987" y="2795971"/>
            <a:ext cx="723900" cy="244475"/>
          </a:xfrm>
          <a:prstGeom prst="rect">
            <a:avLst/>
          </a:prstGeom>
          <a:noFill/>
          <a:ln w="9525">
            <a:noFill/>
            <a:miter lim="800000"/>
            <a:headEnd/>
            <a:tailEnd/>
          </a:ln>
        </p:spPr>
        <p:txBody>
          <a:bodyPr>
            <a:spAutoFit/>
          </a:bodyPr>
          <a:lstStyle/>
          <a:p>
            <a:pPr algn="ctr" defTabSz="1019175">
              <a:spcBef>
                <a:spcPct val="50000"/>
              </a:spcBef>
            </a:pPr>
            <a:r>
              <a:rPr lang="en-US" sz="1000" dirty="0" smtClean="0">
                <a:solidFill>
                  <a:srgbClr val="080808"/>
                </a:solidFill>
              </a:rPr>
              <a:t>+</a:t>
            </a:r>
            <a:r>
              <a:rPr lang="en-US" sz="1000" dirty="0">
                <a:solidFill>
                  <a:srgbClr val="080808"/>
                </a:solidFill>
              </a:rPr>
              <a:t>7</a:t>
            </a:r>
            <a:r>
              <a:rPr lang="en-US" sz="1000" dirty="0" smtClean="0">
                <a:solidFill>
                  <a:srgbClr val="080808"/>
                </a:solidFill>
              </a:rPr>
              <a:t>%</a:t>
            </a:r>
            <a:endParaRPr lang="en-US" sz="1000" dirty="0">
              <a:solidFill>
                <a:srgbClr val="080808"/>
              </a:solidFill>
            </a:endParaRPr>
          </a:p>
        </p:txBody>
      </p:sp>
      <p:sp>
        <p:nvSpPr>
          <p:cNvPr id="10248" name="Text Box 4"/>
          <p:cNvSpPr txBox="1">
            <a:spLocks noChangeArrowheads="1"/>
          </p:cNvSpPr>
          <p:nvPr/>
        </p:nvSpPr>
        <p:spPr bwMode="auto">
          <a:xfrm>
            <a:off x="4003277" y="2673733"/>
            <a:ext cx="1047750" cy="244475"/>
          </a:xfrm>
          <a:prstGeom prst="rect">
            <a:avLst/>
          </a:prstGeom>
          <a:noFill/>
          <a:ln w="9525">
            <a:noFill/>
            <a:miter lim="800000"/>
            <a:headEnd/>
            <a:tailEnd/>
          </a:ln>
        </p:spPr>
        <p:txBody>
          <a:bodyPr>
            <a:spAutoFit/>
          </a:bodyPr>
          <a:lstStyle/>
          <a:p>
            <a:pPr algn="ctr" defTabSz="1019175">
              <a:spcBef>
                <a:spcPct val="50000"/>
              </a:spcBef>
            </a:pPr>
            <a:r>
              <a:rPr lang="en-US" sz="1000" dirty="0" smtClean="0">
                <a:solidFill>
                  <a:srgbClr val="080808"/>
                </a:solidFill>
              </a:rPr>
              <a:t>+7%</a:t>
            </a:r>
            <a:endParaRPr lang="en-US" sz="1000" b="0" dirty="0">
              <a:solidFill>
                <a:srgbClr val="080808"/>
              </a:solidFill>
            </a:endParaRPr>
          </a:p>
        </p:txBody>
      </p:sp>
      <p:sp>
        <p:nvSpPr>
          <p:cNvPr id="10249" name="Line 14"/>
          <p:cNvSpPr>
            <a:spLocks noChangeShapeType="1"/>
          </p:cNvSpPr>
          <p:nvPr/>
        </p:nvSpPr>
        <p:spPr bwMode="auto">
          <a:xfrm flipV="1">
            <a:off x="2117725" y="2499518"/>
            <a:ext cx="1114425" cy="241300"/>
          </a:xfrm>
          <a:prstGeom prst="line">
            <a:avLst/>
          </a:prstGeom>
          <a:noFill/>
          <a:ln w="9525">
            <a:solidFill>
              <a:schemeClr val="tx1"/>
            </a:solidFill>
            <a:round/>
            <a:headEnd/>
            <a:tailEnd type="triangle" w="med" len="med"/>
          </a:ln>
        </p:spPr>
        <p:txBody>
          <a:bodyPr wrap="square">
            <a:spAutoFit/>
          </a:bodyPr>
          <a:lstStyle/>
          <a:p>
            <a:endParaRPr lang="en-US"/>
          </a:p>
        </p:txBody>
      </p:sp>
      <p:sp>
        <p:nvSpPr>
          <p:cNvPr id="10250" name="Line 16"/>
          <p:cNvSpPr>
            <a:spLocks noChangeShapeType="1"/>
          </p:cNvSpPr>
          <p:nvPr/>
        </p:nvSpPr>
        <p:spPr bwMode="auto">
          <a:xfrm flipV="1">
            <a:off x="3952081" y="2263775"/>
            <a:ext cx="1150143" cy="235742"/>
          </a:xfrm>
          <a:prstGeom prst="line">
            <a:avLst/>
          </a:prstGeom>
          <a:noFill/>
          <a:ln w="9525">
            <a:solidFill>
              <a:schemeClr val="tx1"/>
            </a:solidFill>
            <a:round/>
            <a:headEnd/>
            <a:tailEnd type="triangle" w="med" len="med"/>
          </a:ln>
        </p:spPr>
        <p:txBody>
          <a:bodyPr wrap="square">
            <a:spAutoFit/>
          </a:bodyPr>
          <a:lstStyle/>
          <a:p>
            <a:endParaRPr lang="en-US"/>
          </a:p>
        </p:txBody>
      </p:sp>
      <p:sp>
        <p:nvSpPr>
          <p:cNvPr id="10251" name="Text Box 14"/>
          <p:cNvSpPr txBox="1">
            <a:spLocks noChangeArrowheads="1"/>
          </p:cNvSpPr>
          <p:nvPr/>
        </p:nvSpPr>
        <p:spPr bwMode="auto">
          <a:xfrm>
            <a:off x="682625" y="6534706"/>
            <a:ext cx="8910638" cy="369332"/>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Notes:</a:t>
            </a:r>
            <a:r>
              <a:rPr lang="en-US" sz="600" b="0" dirty="0">
                <a:solidFill>
                  <a:schemeClr val="tx1"/>
                </a:solidFill>
              </a:rPr>
              <a:t> The Health Safety Net fiscal year runs from October 1 through September 30 of the following year. Hospital and community health center volume exclude pharmacy claims. </a:t>
            </a:r>
            <a:r>
              <a:rPr lang="en-US" sz="600" b="0" dirty="0" smtClean="0">
                <a:solidFill>
                  <a:schemeClr val="tx1"/>
                </a:solidFill>
              </a:rPr>
              <a:t>HSN10 </a:t>
            </a:r>
            <a:r>
              <a:rPr lang="en-US" sz="600" b="0" dirty="0">
                <a:solidFill>
                  <a:schemeClr val="tx1"/>
                </a:solidFill>
              </a:rPr>
              <a:t>and </a:t>
            </a:r>
            <a:r>
              <a:rPr lang="en-US" sz="600" b="0" dirty="0" smtClean="0">
                <a:solidFill>
                  <a:schemeClr val="tx1"/>
                </a:solidFill>
              </a:rPr>
              <a:t>HSN11 </a:t>
            </a:r>
            <a:r>
              <a:rPr lang="en-US" sz="600" b="0" dirty="0">
                <a:solidFill>
                  <a:schemeClr val="tx1"/>
                </a:solidFill>
              </a:rPr>
              <a:t>hospital and CHC volume reflects updated hospital and CHC claims activity and may differ from data previously published.</a:t>
            </a:r>
            <a:r>
              <a:rPr lang="en-US" sz="600" dirty="0">
                <a:solidFill>
                  <a:schemeClr val="tx1"/>
                </a:solidFill>
              </a:rPr>
              <a:t> </a:t>
            </a:r>
            <a:r>
              <a:rPr lang="en-US" sz="600" b="0" dirty="0">
                <a:solidFill>
                  <a:schemeClr val="tx1"/>
                </a:solidFill>
              </a:rPr>
              <a:t> </a:t>
            </a:r>
            <a:r>
              <a:rPr lang="en-US" sz="600" b="0" dirty="0" smtClean="0">
                <a:solidFill>
                  <a:schemeClr val="tx1"/>
                </a:solidFill>
              </a:rPr>
              <a:t>Due to the transition of HSN claims processing to MMIS, providers were </a:t>
            </a:r>
            <a:r>
              <a:rPr lang="en-US" sz="600" b="0" dirty="0">
                <a:solidFill>
                  <a:schemeClr val="tx1"/>
                </a:solidFill>
              </a:rPr>
              <a:t>u</a:t>
            </a:r>
            <a:r>
              <a:rPr lang="en-US" sz="600" b="0" dirty="0" smtClean="0">
                <a:solidFill>
                  <a:schemeClr val="tx1"/>
                </a:solidFill>
              </a:rPr>
              <a:t>nable to submit claims during the last quarter of HSN12. Therefore, volume in payment </a:t>
            </a:r>
            <a:r>
              <a:rPr lang="en-US" sz="600" b="0" dirty="0">
                <a:solidFill>
                  <a:schemeClr val="tx1"/>
                </a:solidFill>
              </a:rPr>
              <a:t>months </a:t>
            </a:r>
            <a:r>
              <a:rPr lang="en-US" sz="600" b="0" dirty="0" smtClean="0">
                <a:solidFill>
                  <a:schemeClr val="tx1"/>
                </a:solidFill>
              </a:rPr>
              <a:t>July through September 2012 is estimated based on year-to-date HSN12 claims experience. Numbers are rounded to the nearest thousand and may not sum due to rounding; percent changes are calculated prior to rounding. </a:t>
            </a:r>
            <a:endParaRPr lang="en-US" sz="600" b="0" dirty="0">
              <a:solidFill>
                <a:schemeClr val="tx1"/>
              </a:solidFill>
            </a:endParaRPr>
          </a:p>
          <a:p>
            <a:pPr defTabSz="1019175"/>
            <a:r>
              <a:rPr lang="en-US" sz="600" dirty="0">
                <a:solidFill>
                  <a:schemeClr val="tx1"/>
                </a:solidFill>
              </a:rPr>
              <a:t>Source:</a:t>
            </a:r>
            <a:r>
              <a:rPr lang="en-US" sz="600" b="0" dirty="0">
                <a:solidFill>
                  <a:schemeClr val="tx1"/>
                </a:solidFill>
              </a:rPr>
              <a:t> </a:t>
            </a:r>
            <a:r>
              <a:rPr lang="en-US" sz="600" b="0" dirty="0" smtClean="0">
                <a:solidFill>
                  <a:schemeClr val="tx1"/>
                </a:solidFill>
              </a:rPr>
              <a:t>Health </a:t>
            </a:r>
            <a:r>
              <a:rPr lang="en-US" sz="600" b="0" dirty="0">
                <a:solidFill>
                  <a:schemeClr val="tx1"/>
                </a:solidFill>
              </a:rPr>
              <a:t>Safety Net Data Warehouse as of </a:t>
            </a:r>
            <a:r>
              <a:rPr lang="en-US" sz="600" b="0" dirty="0" smtClean="0">
                <a:solidFill>
                  <a:schemeClr val="tx1"/>
                </a:solidFill>
              </a:rPr>
              <a:t>10/19/12.</a:t>
            </a:r>
            <a:endParaRPr lang="en-US" sz="600" b="0" dirty="0">
              <a:solidFill>
                <a:schemeClr val="tx1"/>
              </a:solidFill>
            </a:endParaRPr>
          </a:p>
        </p:txBody>
      </p:sp>
      <p:grpSp>
        <p:nvGrpSpPr>
          <p:cNvPr id="10252" name="Group 11"/>
          <p:cNvGrpSpPr>
            <a:grpSpLocks/>
          </p:cNvGrpSpPr>
          <p:nvPr/>
        </p:nvGrpSpPr>
        <p:grpSpPr bwMode="auto">
          <a:xfrm>
            <a:off x="7272338" y="166688"/>
            <a:ext cx="2511425" cy="417512"/>
            <a:chOff x="4307" y="123"/>
            <a:chExt cx="1856" cy="263"/>
          </a:xfrm>
        </p:grpSpPr>
        <p:sp>
          <p:nvSpPr>
            <p:cNvPr id="10253"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10254" name="Text Box 13"/>
            <p:cNvSpPr txBox="1">
              <a:spLocks noChangeArrowheads="1"/>
            </p:cNvSpPr>
            <p:nvPr/>
          </p:nvSpPr>
          <p:spPr bwMode="auto">
            <a:xfrm>
              <a:off x="4349" y="131"/>
              <a:ext cx="1757"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Payments and Volume</a:t>
              </a:r>
            </a:p>
          </p:txBody>
        </p:sp>
      </p:grpSp>
    </p:spTree>
    <p:extLst>
      <p:ext uri="{BB962C8B-B14F-4D97-AF65-F5344CB8AC3E}">
        <p14:creationId xmlns:p14="http://schemas.microsoft.com/office/powerpoint/2010/main" val="4168300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0"/>
          </p:nvPr>
        </p:nvSpPr>
        <p:spPr>
          <a:noFill/>
        </p:spPr>
        <p:txBody>
          <a:bodyPr/>
          <a:lstStyle/>
          <a:p>
            <a:r>
              <a:rPr lang="en-US" dirty="0"/>
              <a:t>8</a:t>
            </a:r>
            <a:endParaRPr lang="en-US" dirty="0" smtClean="0"/>
          </a:p>
        </p:txBody>
      </p:sp>
      <p:graphicFrame>
        <p:nvGraphicFramePr>
          <p:cNvPr id="11267" name="Object 18"/>
          <p:cNvGraphicFramePr>
            <a:graphicFrameLocks noChangeAspect="1"/>
          </p:cNvGraphicFramePr>
          <p:nvPr>
            <p:extLst>
              <p:ext uri="{D42A27DB-BD31-4B8C-83A1-F6EECF244321}">
                <p14:modId xmlns:p14="http://schemas.microsoft.com/office/powerpoint/2010/main" val="2439397235"/>
              </p:ext>
            </p:extLst>
          </p:nvPr>
        </p:nvGraphicFramePr>
        <p:xfrm>
          <a:off x="647700" y="1085850"/>
          <a:ext cx="6419850" cy="5367338"/>
        </p:xfrm>
        <a:graphic>
          <a:graphicData uri="http://schemas.openxmlformats.org/presentationml/2006/ole">
            <mc:AlternateContent xmlns:mc="http://schemas.openxmlformats.org/markup-compatibility/2006">
              <mc:Choice xmlns:v="urn:schemas-microsoft-com:vml" Requires="v">
                <p:oleObj spid="_x0000_s235599" name="Worksheet" r:id="rId5" imgW="6419979" imgH="5372190" progId="Excel.Sheet.8">
                  <p:embed/>
                </p:oleObj>
              </mc:Choice>
              <mc:Fallback>
                <p:oleObj name="Worksheet" r:id="rId5" imgW="6419979" imgH="5372190" progId="Excel.Sheet.8">
                  <p:embed/>
                  <p:pic>
                    <p:nvPicPr>
                      <p:cNvPr id="0" name=""/>
                      <p:cNvPicPr>
                        <a:picLocks noChangeAspect="1" noChangeArrowheads="1"/>
                      </p:cNvPicPr>
                      <p:nvPr/>
                    </p:nvPicPr>
                    <p:blipFill>
                      <a:blip r:embed="rId6"/>
                      <a:srcRect/>
                      <a:stretch>
                        <a:fillRect/>
                      </a:stretch>
                    </p:blipFill>
                    <p:spPr bwMode="auto">
                      <a:xfrm>
                        <a:off x="647700" y="1085850"/>
                        <a:ext cx="6419850" cy="536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AutoShape 16"/>
          <p:cNvSpPr>
            <a:spLocks noChangeArrowheads="1"/>
          </p:cNvSpPr>
          <p:nvPr/>
        </p:nvSpPr>
        <p:spPr bwMode="auto">
          <a:xfrm>
            <a:off x="7164388" y="690563"/>
            <a:ext cx="2435225" cy="5554662"/>
          </a:xfrm>
          <a:prstGeom prst="roundRect">
            <a:avLst>
              <a:gd name="adj" fmla="val 16667"/>
            </a:avLst>
          </a:prstGeom>
          <a:solidFill>
            <a:srgbClr val="FFC885"/>
          </a:solidFill>
          <a:ln w="9525">
            <a:noFill/>
            <a:round/>
            <a:headEnd/>
            <a:tailEnd/>
          </a:ln>
        </p:spPr>
        <p:txBody>
          <a:bodyPr wrap="none" anchor="ctr"/>
          <a:lstStyle/>
          <a:p>
            <a:endParaRPr lang="en-US" sz="1400">
              <a:solidFill>
                <a:schemeClr val="tx1"/>
              </a:solidFill>
              <a:latin typeface="Verdana" pitchFamily="34" charset="0"/>
            </a:endParaRPr>
          </a:p>
        </p:txBody>
      </p:sp>
      <p:sp>
        <p:nvSpPr>
          <p:cNvPr id="11269" name="Rectangle 4"/>
          <p:cNvSpPr>
            <a:spLocks noGrp="1" noChangeArrowheads="1"/>
          </p:cNvSpPr>
          <p:nvPr>
            <p:ph type="body" sz="half" idx="4294967295"/>
          </p:nvPr>
        </p:nvSpPr>
        <p:spPr>
          <a:xfrm>
            <a:off x="7251700" y="1028700"/>
            <a:ext cx="2284413" cy="5024438"/>
          </a:xfrm>
        </p:spPr>
        <p:txBody>
          <a:bodyPr/>
          <a:lstStyle/>
          <a:p>
            <a:pPr marL="0" indent="0">
              <a:spcAft>
                <a:spcPct val="30000"/>
              </a:spcAft>
            </a:pPr>
            <a:r>
              <a:rPr lang="en-US" sz="1200" dirty="0" smtClean="0">
                <a:solidFill>
                  <a:srgbClr val="000000"/>
                </a:solidFill>
              </a:rPr>
              <a:t>Hospital payments increased by 1% between Health Safety Net fiscal year 2011 (HSN11) and Health Safety Net fiscal year 2012 (HSN12), while hospital demand increased by 11%.</a:t>
            </a:r>
          </a:p>
          <a:p>
            <a:pPr marL="0" indent="0">
              <a:spcAft>
                <a:spcPct val="30000"/>
              </a:spcAft>
            </a:pPr>
            <a:r>
              <a:rPr lang="en-US" sz="1200" dirty="0" smtClean="0">
                <a:solidFill>
                  <a:srgbClr val="000000"/>
                </a:solidFill>
              </a:rPr>
              <a:t>Demand represents the amount that providers would have been paid in the absence of a funding shortfall. </a:t>
            </a:r>
          </a:p>
        </p:txBody>
      </p:sp>
      <p:sp>
        <p:nvSpPr>
          <p:cNvPr id="11270" name="Rectangle 17"/>
          <p:cNvSpPr>
            <a:spLocks noChangeArrowheads="1"/>
          </p:cNvSpPr>
          <p:nvPr/>
        </p:nvSpPr>
        <p:spPr bwMode="auto">
          <a:xfrm>
            <a:off x="682625" y="455613"/>
            <a:ext cx="6140450" cy="1050925"/>
          </a:xfrm>
          <a:prstGeom prst="rect">
            <a:avLst/>
          </a:prstGeom>
          <a:noFill/>
          <a:ln w="9525">
            <a:noFill/>
            <a:miter lim="800000"/>
            <a:headEnd/>
            <a:tailEnd/>
          </a:ln>
        </p:spPr>
        <p:txBody>
          <a:bodyPr lIns="0" tIns="0" rIns="0" bIns="0"/>
          <a:lstStyle/>
          <a:p>
            <a:pPr defTabSz="1019175"/>
            <a:r>
              <a:rPr lang="en-US" sz="2200">
                <a:solidFill>
                  <a:srgbClr val="000000"/>
                </a:solidFill>
              </a:rPr>
              <a:t>HSN Hospital Demand and Payment Trends</a:t>
            </a:r>
            <a:endParaRPr lang="en-US" sz="2200">
              <a:solidFill>
                <a:srgbClr val="FF0000"/>
              </a:solidFill>
            </a:endParaRPr>
          </a:p>
        </p:txBody>
      </p:sp>
      <p:sp>
        <p:nvSpPr>
          <p:cNvPr id="11274" name="Line 13"/>
          <p:cNvSpPr>
            <a:spLocks noChangeShapeType="1"/>
          </p:cNvSpPr>
          <p:nvPr/>
        </p:nvSpPr>
        <p:spPr bwMode="auto">
          <a:xfrm flipV="1">
            <a:off x="2355480" y="2416174"/>
            <a:ext cx="987795" cy="98113"/>
          </a:xfrm>
          <a:prstGeom prst="line">
            <a:avLst/>
          </a:prstGeom>
          <a:noFill/>
          <a:ln w="9525">
            <a:solidFill>
              <a:schemeClr val="tx1"/>
            </a:solidFill>
            <a:round/>
            <a:headEnd/>
            <a:tailEnd type="triangle" w="med" len="med"/>
          </a:ln>
        </p:spPr>
        <p:txBody>
          <a:bodyPr wrap="square">
            <a:spAutoFit/>
          </a:bodyPr>
          <a:lstStyle/>
          <a:p>
            <a:endParaRPr lang="en-US"/>
          </a:p>
        </p:txBody>
      </p:sp>
      <p:sp>
        <p:nvSpPr>
          <p:cNvPr id="11275" name="Line 14"/>
          <p:cNvSpPr>
            <a:spLocks noChangeShapeType="1"/>
          </p:cNvSpPr>
          <p:nvPr/>
        </p:nvSpPr>
        <p:spPr bwMode="auto">
          <a:xfrm flipV="1">
            <a:off x="4356794" y="2025648"/>
            <a:ext cx="999431" cy="367109"/>
          </a:xfrm>
          <a:prstGeom prst="line">
            <a:avLst/>
          </a:prstGeom>
          <a:noFill/>
          <a:ln w="9525">
            <a:solidFill>
              <a:schemeClr val="tx1"/>
            </a:solidFill>
            <a:round/>
            <a:headEnd/>
            <a:tailEnd type="triangle" w="med" len="med"/>
          </a:ln>
        </p:spPr>
        <p:txBody>
          <a:bodyPr wrap="square">
            <a:spAutoFit/>
          </a:bodyPr>
          <a:lstStyle/>
          <a:p>
            <a:endParaRPr lang="en-US"/>
          </a:p>
        </p:txBody>
      </p:sp>
      <p:sp>
        <p:nvSpPr>
          <p:cNvPr id="11276" name="Line 15"/>
          <p:cNvSpPr>
            <a:spLocks noChangeShapeType="1"/>
          </p:cNvSpPr>
          <p:nvPr/>
        </p:nvSpPr>
        <p:spPr bwMode="auto">
          <a:xfrm flipV="1">
            <a:off x="4356794" y="3017320"/>
            <a:ext cx="999431" cy="43551"/>
          </a:xfrm>
          <a:prstGeom prst="line">
            <a:avLst/>
          </a:prstGeom>
          <a:noFill/>
          <a:ln w="9525">
            <a:solidFill>
              <a:schemeClr val="tx1"/>
            </a:solidFill>
            <a:round/>
            <a:headEnd/>
            <a:tailEnd type="triangle" w="med" len="med"/>
          </a:ln>
        </p:spPr>
        <p:txBody>
          <a:bodyPr wrap="square">
            <a:spAutoFit/>
          </a:bodyPr>
          <a:lstStyle/>
          <a:p>
            <a:endParaRPr lang="en-US"/>
          </a:p>
        </p:txBody>
      </p:sp>
      <p:sp>
        <p:nvSpPr>
          <p:cNvPr id="11277" name="Text Box 14"/>
          <p:cNvSpPr txBox="1">
            <a:spLocks noChangeArrowheads="1"/>
          </p:cNvSpPr>
          <p:nvPr/>
        </p:nvSpPr>
        <p:spPr bwMode="auto">
          <a:xfrm>
            <a:off x="682625" y="6504196"/>
            <a:ext cx="8910638" cy="461665"/>
          </a:xfrm>
          <a:prstGeom prst="rect">
            <a:avLst/>
          </a:prstGeom>
          <a:noFill/>
          <a:ln w="9525">
            <a:noFill/>
            <a:miter lim="800000"/>
            <a:headEnd/>
            <a:tailEnd/>
          </a:ln>
        </p:spPr>
        <p:txBody>
          <a:bodyPr lIns="0" tIns="0" rIns="0" bIns="0" anchor="b">
            <a:spAutoFit/>
          </a:bodyPr>
          <a:lstStyle/>
          <a:p>
            <a:pPr defTabSz="1019175"/>
            <a:r>
              <a:rPr lang="en-US" sz="600" dirty="0">
                <a:solidFill>
                  <a:schemeClr val="tx1"/>
                </a:solidFill>
              </a:rPr>
              <a:t>Notes:</a:t>
            </a:r>
            <a:r>
              <a:rPr lang="en-US" sz="600" b="0" dirty="0">
                <a:solidFill>
                  <a:schemeClr val="tx1"/>
                </a:solidFill>
              </a:rPr>
              <a:t> The Health Safety Net fiscal year runs from October 1 through September 30 of the following year. HSN12 hospital payments include an HSN12 payment adjustment transacted in October 2012. Other HSN Payments include payment adjustments that are not attributable to a service category. Hospital payments are reported in the month in which payment was made. </a:t>
            </a:r>
            <a:r>
              <a:rPr lang="en-US" sz="600" b="0" dirty="0" smtClean="0">
                <a:solidFill>
                  <a:schemeClr val="tx1"/>
                </a:solidFill>
              </a:rPr>
              <a:t>Due to the transition of HSN claims processing to MMIS, providers received interim payments based on historical claims data from July through September 2012.  Shortfall </a:t>
            </a:r>
            <a:r>
              <a:rPr lang="en-US" sz="600" b="0" dirty="0">
                <a:solidFill>
                  <a:schemeClr val="tx1"/>
                </a:solidFill>
              </a:rPr>
              <a:t>allocations are distributed proportionally by service type. </a:t>
            </a:r>
            <a:r>
              <a:rPr lang="en-US" sz="600" b="0" dirty="0" smtClean="0">
                <a:solidFill>
                  <a:schemeClr val="tx1"/>
                </a:solidFill>
              </a:rPr>
              <a:t>HSN12 shortfall </a:t>
            </a:r>
            <a:r>
              <a:rPr lang="en-US" sz="600" b="0" dirty="0">
                <a:solidFill>
                  <a:schemeClr val="tx1"/>
                </a:solidFill>
              </a:rPr>
              <a:t>amount is based on spending assumptions in place during </a:t>
            </a:r>
            <a:r>
              <a:rPr lang="en-US" sz="600" b="0" dirty="0" smtClean="0">
                <a:solidFill>
                  <a:schemeClr val="tx1"/>
                </a:solidFill>
              </a:rPr>
              <a:t>HSN12 and </a:t>
            </a:r>
            <a:r>
              <a:rPr lang="en-US" sz="600" b="0" dirty="0">
                <a:solidFill>
                  <a:schemeClr val="tx1"/>
                </a:solidFill>
              </a:rPr>
              <a:t>may differ from year-end shortfall estimates reported elsewhere. Numbers are rounded to the nearest million and may not sum due to rounding; percent changes are calculated prior to rounding. </a:t>
            </a:r>
          </a:p>
          <a:p>
            <a:pPr defTabSz="1019175"/>
            <a:r>
              <a:rPr lang="en-US" sz="600" dirty="0">
                <a:solidFill>
                  <a:schemeClr val="tx1"/>
                </a:solidFill>
              </a:rPr>
              <a:t>Source:</a:t>
            </a:r>
            <a:r>
              <a:rPr lang="en-US" sz="600" b="0" dirty="0">
                <a:solidFill>
                  <a:schemeClr val="tx1"/>
                </a:solidFill>
              </a:rPr>
              <a:t> </a:t>
            </a:r>
            <a:r>
              <a:rPr lang="en-US" sz="600" b="0" dirty="0" smtClean="0">
                <a:solidFill>
                  <a:schemeClr val="tx1"/>
                </a:solidFill>
              </a:rPr>
              <a:t>  </a:t>
            </a:r>
            <a:r>
              <a:rPr lang="en-US" sz="600" b="0" dirty="0">
                <a:solidFill>
                  <a:schemeClr val="tx1"/>
                </a:solidFill>
              </a:rPr>
              <a:t>Health Safety Net Data Warehouse as of </a:t>
            </a:r>
            <a:r>
              <a:rPr lang="en-US" sz="600" b="0" dirty="0" smtClean="0">
                <a:solidFill>
                  <a:schemeClr val="tx1"/>
                </a:solidFill>
              </a:rPr>
              <a:t>10/26/12.</a:t>
            </a:r>
            <a:endParaRPr lang="en-US" sz="600" b="0" dirty="0">
              <a:solidFill>
                <a:schemeClr val="tx1"/>
              </a:solidFill>
            </a:endParaRPr>
          </a:p>
        </p:txBody>
      </p:sp>
      <p:grpSp>
        <p:nvGrpSpPr>
          <p:cNvPr id="11278" name="Group 11"/>
          <p:cNvGrpSpPr>
            <a:grpSpLocks/>
          </p:cNvGrpSpPr>
          <p:nvPr/>
        </p:nvGrpSpPr>
        <p:grpSpPr bwMode="auto">
          <a:xfrm>
            <a:off x="7272338" y="166688"/>
            <a:ext cx="2511425" cy="417512"/>
            <a:chOff x="4307" y="123"/>
            <a:chExt cx="1856" cy="263"/>
          </a:xfrm>
        </p:grpSpPr>
        <p:sp>
          <p:nvSpPr>
            <p:cNvPr id="11283" name="Rectangle 12"/>
            <p:cNvSpPr>
              <a:spLocks noChangeArrowheads="1"/>
            </p:cNvSpPr>
            <p:nvPr/>
          </p:nvSpPr>
          <p:spPr bwMode="white">
            <a:xfrm>
              <a:off x="4307" y="123"/>
              <a:ext cx="1856" cy="263"/>
            </a:xfrm>
            <a:prstGeom prst="rect">
              <a:avLst/>
            </a:prstGeom>
            <a:solidFill>
              <a:schemeClr val="bg1"/>
            </a:solidFill>
            <a:ln w="9525">
              <a:noFill/>
              <a:miter lim="800000"/>
              <a:headEnd/>
              <a:tailEnd/>
            </a:ln>
          </p:spPr>
          <p:txBody>
            <a:bodyPr wrap="none" anchor="ctr"/>
            <a:lstStyle/>
            <a:p>
              <a:endParaRPr lang="en-US" sz="1400">
                <a:solidFill>
                  <a:schemeClr val="tx1"/>
                </a:solidFill>
                <a:latin typeface="Verdana" pitchFamily="34" charset="0"/>
              </a:endParaRPr>
            </a:p>
          </p:txBody>
        </p:sp>
        <p:sp>
          <p:nvSpPr>
            <p:cNvPr id="11284" name="Text Box 13"/>
            <p:cNvSpPr txBox="1">
              <a:spLocks noChangeArrowheads="1"/>
            </p:cNvSpPr>
            <p:nvPr/>
          </p:nvSpPr>
          <p:spPr bwMode="auto">
            <a:xfrm>
              <a:off x="4349" y="131"/>
              <a:ext cx="1757" cy="218"/>
            </a:xfrm>
            <a:prstGeom prst="rect">
              <a:avLst/>
            </a:prstGeom>
            <a:noFill/>
            <a:ln w="9525" algn="ctr">
              <a:noFill/>
              <a:miter lim="800000"/>
              <a:headEnd/>
              <a:tailEnd/>
            </a:ln>
          </p:spPr>
          <p:txBody>
            <a:bodyPr lIns="101799" tIns="50900" rIns="101799" bIns="50900" anchor="b">
              <a:spAutoFit/>
            </a:bodyPr>
            <a:lstStyle/>
            <a:p>
              <a:pPr algn="r" defTabSz="1019175"/>
              <a:r>
                <a:rPr lang="en-US" sz="1600">
                  <a:solidFill>
                    <a:srgbClr val="4F81BD"/>
                  </a:solidFill>
                </a:rPr>
                <a:t>Payments and Volume</a:t>
              </a:r>
            </a:p>
          </p:txBody>
        </p:sp>
      </p:grpSp>
      <p:sp>
        <p:nvSpPr>
          <p:cNvPr id="11282" name="Line 14"/>
          <p:cNvSpPr>
            <a:spLocks noChangeShapeType="1"/>
          </p:cNvSpPr>
          <p:nvPr/>
        </p:nvSpPr>
        <p:spPr bwMode="auto">
          <a:xfrm flipV="1">
            <a:off x="2355480" y="3059726"/>
            <a:ext cx="987795" cy="2215"/>
          </a:xfrm>
          <a:prstGeom prst="line">
            <a:avLst/>
          </a:prstGeom>
          <a:noFill/>
          <a:ln w="9525">
            <a:solidFill>
              <a:schemeClr val="tx1"/>
            </a:solidFill>
            <a:round/>
            <a:headEnd/>
            <a:tailEnd type="triangle" w="med" len="med"/>
          </a:ln>
        </p:spPr>
        <p:txBody>
          <a:bodyPr wrap="square">
            <a:spAutoFit/>
          </a:bodyPr>
          <a:lstStyle/>
          <a:p>
            <a:endParaRPr lang="en-US"/>
          </a:p>
        </p:txBody>
      </p:sp>
      <p:sp>
        <p:nvSpPr>
          <p:cNvPr id="21" name="Text Box 4"/>
          <p:cNvSpPr txBox="1">
            <a:spLocks noChangeArrowheads="1"/>
          </p:cNvSpPr>
          <p:nvPr/>
        </p:nvSpPr>
        <p:spPr bwMode="auto">
          <a:xfrm>
            <a:off x="2258051" y="3105769"/>
            <a:ext cx="738124" cy="507831"/>
          </a:xfrm>
          <a:prstGeom prst="rect">
            <a:avLst/>
          </a:prstGeom>
          <a:noFill/>
          <a:ln w="9525">
            <a:noFill/>
            <a:miter lim="800000"/>
            <a:headEnd/>
            <a:tailEnd/>
          </a:ln>
        </p:spPr>
        <p:txBody>
          <a:bodyPr wrap="square">
            <a:spAutoFit/>
          </a:bodyPr>
          <a:lstStyle/>
          <a:p>
            <a:pPr algn="ctr" defTabSz="1019175">
              <a:spcBef>
                <a:spcPts val="0"/>
              </a:spcBef>
            </a:pPr>
            <a:r>
              <a:rPr lang="en-US" sz="900" b="0" dirty="0" smtClean="0">
                <a:solidFill>
                  <a:srgbClr val="080808"/>
                </a:solidFill>
              </a:rPr>
              <a:t>Payments</a:t>
            </a:r>
            <a:endParaRPr lang="en-US" sz="900" b="0" dirty="0">
              <a:solidFill>
                <a:srgbClr val="080808"/>
              </a:solidFill>
            </a:endParaRPr>
          </a:p>
          <a:p>
            <a:pPr algn="ctr" defTabSz="1019175">
              <a:spcBef>
                <a:spcPts val="0"/>
              </a:spcBef>
            </a:pPr>
            <a:r>
              <a:rPr lang="en-US" sz="900" b="0" dirty="0" smtClean="0">
                <a:solidFill>
                  <a:srgbClr val="080808"/>
                </a:solidFill>
              </a:rPr>
              <a:t>$356 M</a:t>
            </a:r>
          </a:p>
          <a:p>
            <a:pPr algn="ctr" defTabSz="1019175">
              <a:spcBef>
                <a:spcPts val="0"/>
              </a:spcBef>
            </a:pPr>
            <a:r>
              <a:rPr lang="en-US" sz="900" b="0" dirty="0" smtClean="0">
                <a:solidFill>
                  <a:srgbClr val="080808"/>
                </a:solidFill>
              </a:rPr>
              <a:t>+0%</a:t>
            </a:r>
            <a:endParaRPr lang="en-US" sz="900" b="0" dirty="0">
              <a:solidFill>
                <a:srgbClr val="080808"/>
              </a:solidFill>
            </a:endParaRPr>
          </a:p>
        </p:txBody>
      </p:sp>
      <p:sp>
        <p:nvSpPr>
          <p:cNvPr id="22" name="Text Box 4"/>
          <p:cNvSpPr txBox="1">
            <a:spLocks noChangeArrowheads="1"/>
          </p:cNvSpPr>
          <p:nvPr/>
        </p:nvSpPr>
        <p:spPr bwMode="auto">
          <a:xfrm>
            <a:off x="2480315" y="1985915"/>
            <a:ext cx="738124" cy="369332"/>
          </a:xfrm>
          <a:prstGeom prst="rect">
            <a:avLst/>
          </a:prstGeom>
          <a:noFill/>
          <a:ln w="9525">
            <a:noFill/>
            <a:miter lim="800000"/>
            <a:headEnd/>
            <a:tailEnd/>
          </a:ln>
        </p:spPr>
        <p:txBody>
          <a:bodyPr wrap="square">
            <a:spAutoFit/>
          </a:bodyPr>
          <a:lstStyle/>
          <a:p>
            <a:pPr algn="ctr" defTabSz="1019175">
              <a:spcBef>
                <a:spcPts val="0"/>
              </a:spcBef>
            </a:pPr>
            <a:r>
              <a:rPr lang="en-US" sz="900" b="0" dirty="0" smtClean="0">
                <a:solidFill>
                  <a:srgbClr val="080808"/>
                </a:solidFill>
              </a:rPr>
              <a:t>Demand</a:t>
            </a:r>
            <a:endParaRPr lang="en-US" sz="900" b="0" dirty="0">
              <a:solidFill>
                <a:srgbClr val="080808"/>
              </a:solidFill>
            </a:endParaRPr>
          </a:p>
          <a:p>
            <a:pPr algn="ctr" defTabSz="1019175">
              <a:spcBef>
                <a:spcPts val="0"/>
              </a:spcBef>
            </a:pPr>
            <a:r>
              <a:rPr lang="en-US" sz="900" b="0" dirty="0" smtClean="0">
                <a:solidFill>
                  <a:srgbClr val="080808"/>
                </a:solidFill>
              </a:rPr>
              <a:t>+4%</a:t>
            </a:r>
            <a:endParaRPr lang="en-US" sz="900" b="0" dirty="0">
              <a:solidFill>
                <a:srgbClr val="080808"/>
              </a:solidFill>
            </a:endParaRPr>
          </a:p>
        </p:txBody>
      </p:sp>
      <p:sp>
        <p:nvSpPr>
          <p:cNvPr id="23" name="Text Box 4"/>
          <p:cNvSpPr txBox="1">
            <a:spLocks noChangeArrowheads="1"/>
          </p:cNvSpPr>
          <p:nvPr/>
        </p:nvSpPr>
        <p:spPr bwMode="auto">
          <a:xfrm>
            <a:off x="4401347" y="3059726"/>
            <a:ext cx="738124" cy="507831"/>
          </a:xfrm>
          <a:prstGeom prst="rect">
            <a:avLst/>
          </a:prstGeom>
          <a:noFill/>
          <a:ln w="9525">
            <a:noFill/>
            <a:miter lim="800000"/>
            <a:headEnd/>
            <a:tailEnd/>
          </a:ln>
        </p:spPr>
        <p:txBody>
          <a:bodyPr wrap="square">
            <a:spAutoFit/>
          </a:bodyPr>
          <a:lstStyle/>
          <a:p>
            <a:pPr algn="ctr" defTabSz="1019175">
              <a:spcBef>
                <a:spcPts val="0"/>
              </a:spcBef>
            </a:pPr>
            <a:r>
              <a:rPr lang="en-US" sz="900" b="0" dirty="0" smtClean="0">
                <a:solidFill>
                  <a:srgbClr val="080808"/>
                </a:solidFill>
              </a:rPr>
              <a:t>Payments</a:t>
            </a:r>
            <a:endParaRPr lang="en-US" sz="900" b="0" dirty="0">
              <a:solidFill>
                <a:srgbClr val="080808"/>
              </a:solidFill>
            </a:endParaRPr>
          </a:p>
          <a:p>
            <a:pPr algn="ctr" defTabSz="1019175">
              <a:spcBef>
                <a:spcPts val="0"/>
              </a:spcBef>
            </a:pPr>
            <a:r>
              <a:rPr lang="en-US" sz="900" b="0" dirty="0" smtClean="0">
                <a:solidFill>
                  <a:srgbClr val="080808"/>
                </a:solidFill>
              </a:rPr>
              <a:t>$356 M</a:t>
            </a:r>
          </a:p>
          <a:p>
            <a:pPr algn="ctr" defTabSz="1019175">
              <a:spcBef>
                <a:spcPts val="0"/>
              </a:spcBef>
            </a:pPr>
            <a:r>
              <a:rPr lang="en-US" sz="900" b="0" dirty="0" smtClean="0">
                <a:solidFill>
                  <a:srgbClr val="080808"/>
                </a:solidFill>
              </a:rPr>
              <a:t>+1%</a:t>
            </a:r>
            <a:endParaRPr lang="en-US" sz="900" b="0" dirty="0">
              <a:solidFill>
                <a:srgbClr val="080808"/>
              </a:solidFill>
            </a:endParaRPr>
          </a:p>
        </p:txBody>
      </p:sp>
      <p:sp>
        <p:nvSpPr>
          <p:cNvPr id="24" name="Text Box 4"/>
          <p:cNvSpPr txBox="1">
            <a:spLocks noChangeArrowheads="1"/>
          </p:cNvSpPr>
          <p:nvPr/>
        </p:nvSpPr>
        <p:spPr bwMode="auto">
          <a:xfrm>
            <a:off x="4487447" y="1664929"/>
            <a:ext cx="738124" cy="369332"/>
          </a:xfrm>
          <a:prstGeom prst="rect">
            <a:avLst/>
          </a:prstGeom>
          <a:noFill/>
          <a:ln w="9525">
            <a:noFill/>
            <a:miter lim="800000"/>
            <a:headEnd/>
            <a:tailEnd/>
          </a:ln>
        </p:spPr>
        <p:txBody>
          <a:bodyPr wrap="square">
            <a:spAutoFit/>
          </a:bodyPr>
          <a:lstStyle/>
          <a:p>
            <a:pPr algn="ctr" defTabSz="1019175">
              <a:spcBef>
                <a:spcPts val="0"/>
              </a:spcBef>
            </a:pPr>
            <a:r>
              <a:rPr lang="en-US" sz="900" b="0" dirty="0" smtClean="0">
                <a:solidFill>
                  <a:srgbClr val="080808"/>
                </a:solidFill>
              </a:rPr>
              <a:t>Demand</a:t>
            </a:r>
            <a:endParaRPr lang="en-US" sz="900" b="0" dirty="0">
              <a:solidFill>
                <a:srgbClr val="080808"/>
              </a:solidFill>
            </a:endParaRPr>
          </a:p>
          <a:p>
            <a:pPr algn="ctr" defTabSz="1019175">
              <a:spcBef>
                <a:spcPts val="0"/>
              </a:spcBef>
            </a:pPr>
            <a:r>
              <a:rPr lang="en-US" sz="900" b="0" dirty="0" smtClean="0">
                <a:solidFill>
                  <a:srgbClr val="080808"/>
                </a:solidFill>
              </a:rPr>
              <a:t>+11%</a:t>
            </a:r>
            <a:endParaRPr lang="en-US" sz="900" b="0" dirty="0">
              <a:solidFill>
                <a:srgbClr val="080808"/>
              </a:solidFill>
            </a:endParaRPr>
          </a:p>
        </p:txBody>
      </p:sp>
      <p:sp>
        <p:nvSpPr>
          <p:cNvPr id="25" name="Text Box 4"/>
          <p:cNvSpPr txBox="1">
            <a:spLocks noChangeArrowheads="1"/>
          </p:cNvSpPr>
          <p:nvPr/>
        </p:nvSpPr>
        <p:spPr bwMode="auto">
          <a:xfrm>
            <a:off x="6385138" y="2832654"/>
            <a:ext cx="738124" cy="369332"/>
          </a:xfrm>
          <a:prstGeom prst="rect">
            <a:avLst/>
          </a:prstGeom>
          <a:noFill/>
          <a:ln w="9525">
            <a:noFill/>
            <a:miter lim="800000"/>
            <a:headEnd/>
            <a:tailEnd/>
          </a:ln>
        </p:spPr>
        <p:txBody>
          <a:bodyPr wrap="square">
            <a:spAutoFit/>
          </a:bodyPr>
          <a:lstStyle/>
          <a:p>
            <a:pPr algn="ctr" defTabSz="1019175">
              <a:spcBef>
                <a:spcPts val="0"/>
              </a:spcBef>
            </a:pPr>
            <a:r>
              <a:rPr lang="en-US" sz="900" b="0" dirty="0" smtClean="0">
                <a:solidFill>
                  <a:srgbClr val="080808"/>
                </a:solidFill>
              </a:rPr>
              <a:t>Payments</a:t>
            </a:r>
            <a:endParaRPr lang="en-US" sz="900" b="0" dirty="0">
              <a:solidFill>
                <a:srgbClr val="080808"/>
              </a:solidFill>
            </a:endParaRPr>
          </a:p>
          <a:p>
            <a:pPr algn="ctr" defTabSz="1019175">
              <a:spcBef>
                <a:spcPts val="0"/>
              </a:spcBef>
            </a:pPr>
            <a:r>
              <a:rPr lang="en-US" sz="900" b="0" dirty="0" smtClean="0">
                <a:solidFill>
                  <a:srgbClr val="080808"/>
                </a:solidFill>
              </a:rPr>
              <a:t>$359 M</a:t>
            </a:r>
          </a:p>
        </p:txBody>
      </p:sp>
    </p:spTree>
    <p:extLst>
      <p:ext uri="{BB962C8B-B14F-4D97-AF65-F5344CB8AC3E}">
        <p14:creationId xmlns:p14="http://schemas.microsoft.com/office/powerpoint/2010/main" val="2311007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heme1">
  <a:themeElements>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HCFP Default Template_v6-25-08">
  <a:themeElements>
    <a:clrScheme name="DHCFP Default Template_v6-25-08 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fontScheme name="DHCFP Default Template_v6-25-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lnDef>
  </a:objectDefaults>
  <a:extraClrSchemeLst>
    <a:extraClrScheme>
      <a:clrScheme name="DHCFP Default Template_v6-25-08 1">
        <a:dk1>
          <a:srgbClr val="0066CC"/>
        </a:dk1>
        <a:lt1>
          <a:srgbClr val="FFFFFF"/>
        </a:lt1>
        <a:dk2>
          <a:srgbClr val="0066CC"/>
        </a:dk2>
        <a:lt2>
          <a:srgbClr val="808080"/>
        </a:lt2>
        <a:accent1>
          <a:srgbClr val="0066CC"/>
        </a:accent1>
        <a:accent2>
          <a:srgbClr val="66CC99"/>
        </a:accent2>
        <a:accent3>
          <a:srgbClr val="FFFFFF"/>
        </a:accent3>
        <a:accent4>
          <a:srgbClr val="0056AE"/>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DHCFP Default Template_v6-25-08 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DHCFP Default Template_v6-25-08 2">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DHCFP Default Template_v6-25-08 3">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DHCFP Default Template_v6-25-08 4">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tent Slides">
  <a:themeElements>
    <a:clrScheme name="1_Content Slides 12">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fontScheme name="1_Content Slides">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lnDef>
  </a:objectDefaults>
  <a:extraClrSchemeLst>
    <a:extraClrScheme>
      <a:clrScheme name="1_Content Slides 1">
        <a:dk1>
          <a:srgbClr val="000000"/>
        </a:dk1>
        <a:lt1>
          <a:srgbClr val="FFFFFF"/>
        </a:lt1>
        <a:dk2>
          <a:srgbClr val="000000"/>
        </a:dk2>
        <a:lt2>
          <a:srgbClr val="808080"/>
        </a:lt2>
        <a:accent1>
          <a:srgbClr val="0066CC"/>
        </a:accent1>
        <a:accent2>
          <a:srgbClr val="66CC99"/>
        </a:accent2>
        <a:accent3>
          <a:srgbClr val="FFFFFF"/>
        </a:accent3>
        <a:accent4>
          <a:srgbClr val="000000"/>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1_Content Slides 2">
        <a:dk1>
          <a:srgbClr val="000000"/>
        </a:dk1>
        <a:lt1>
          <a:srgbClr val="FFFFFF"/>
        </a:lt1>
        <a:dk2>
          <a:srgbClr val="1F497D"/>
        </a:dk2>
        <a:lt2>
          <a:srgbClr val="EEECE1"/>
        </a:lt2>
        <a:accent1>
          <a:srgbClr val="4F81BD"/>
        </a:accent1>
        <a:accent2>
          <a:srgbClr val="F39031"/>
        </a:accent2>
        <a:accent3>
          <a:srgbClr val="FFFFFF"/>
        </a:accent3>
        <a:accent4>
          <a:srgbClr val="000000"/>
        </a:accent4>
        <a:accent5>
          <a:srgbClr val="B2C1DB"/>
        </a:accent5>
        <a:accent6>
          <a:srgbClr val="DC822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3">
        <a:dk1>
          <a:srgbClr val="000000"/>
        </a:dk1>
        <a:lt1>
          <a:srgbClr val="FFFFFF"/>
        </a:lt1>
        <a:dk2>
          <a:srgbClr val="1F497D"/>
        </a:dk2>
        <a:lt2>
          <a:srgbClr val="EEECE1"/>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4">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5">
        <a:dk1>
          <a:srgbClr val="000000"/>
        </a:dk1>
        <a:lt1>
          <a:srgbClr val="FFFFFF"/>
        </a:lt1>
        <a:dk2>
          <a:srgbClr val="000000"/>
        </a:dk2>
        <a:lt2>
          <a:srgbClr val="808080"/>
        </a:lt2>
        <a:accent1>
          <a:srgbClr val="4F81BD"/>
        </a:accent1>
        <a:accent2>
          <a:srgbClr val="F39031"/>
        </a:accent2>
        <a:accent3>
          <a:srgbClr val="FFFFFF"/>
        </a:accent3>
        <a:accent4>
          <a:srgbClr val="000000"/>
        </a:accent4>
        <a:accent5>
          <a:srgbClr val="B2C1DB"/>
        </a:accent5>
        <a:accent6>
          <a:srgbClr val="DC822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6">
        <a:dk1>
          <a:srgbClr val="000000"/>
        </a:dk1>
        <a:lt1>
          <a:srgbClr val="FFFFFF"/>
        </a:lt1>
        <a:dk2>
          <a:srgbClr val="FFFFFF"/>
        </a:dk2>
        <a:lt2>
          <a:srgbClr val="808080"/>
        </a:lt2>
        <a:accent1>
          <a:srgbClr val="0066CC"/>
        </a:accent1>
        <a:accent2>
          <a:srgbClr val="66CC99"/>
        </a:accent2>
        <a:accent3>
          <a:srgbClr val="FFFFFF"/>
        </a:accent3>
        <a:accent4>
          <a:srgbClr val="000000"/>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1_Content Slides 7">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Content Slides 8">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FFC885"/>
        </a:hlink>
        <a:folHlink>
          <a:srgbClr val="800080"/>
        </a:folHlink>
      </a:clrScheme>
      <a:clrMap bg1="lt1" tx1="dk1" bg2="lt2" tx2="dk2" accent1="accent1" accent2="accent2" accent3="accent3" accent4="accent4" accent5="accent5" accent6="accent6" hlink="hlink" folHlink="folHlink"/>
    </a:extraClrScheme>
    <a:extraClrScheme>
      <a:clrScheme name="1_Content Slides 9">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4C9E2"/>
        </a:hlink>
        <a:folHlink>
          <a:srgbClr val="FFCE7F"/>
        </a:folHlink>
      </a:clrScheme>
      <a:clrMap bg1="lt1" tx1="dk1" bg2="lt2" tx2="dk2" accent1="accent1" accent2="accent2" accent3="accent3" accent4="accent4" accent5="accent5" accent6="accent6" hlink="hlink" folHlink="folHlink"/>
    </a:extraClrScheme>
    <a:extraClrScheme>
      <a:clrScheme name="1_Content Slides 10">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4C9E2"/>
        </a:hlink>
        <a:folHlink>
          <a:srgbClr val="FFC361"/>
        </a:folHlink>
      </a:clrScheme>
      <a:clrMap bg1="lt1" tx1="dk1" bg2="lt2" tx2="dk2" accent1="accent1" accent2="accent2" accent3="accent3" accent4="accent4" accent5="accent5" accent6="accent6" hlink="hlink" folHlink="folHlink"/>
    </a:extraClrScheme>
    <a:extraClrScheme>
      <a:clrScheme name="1_Content Slides 11">
        <a:dk1>
          <a:srgbClr val="000000"/>
        </a:dk1>
        <a:lt1>
          <a:srgbClr val="FFFFFF"/>
        </a:lt1>
        <a:dk2>
          <a:srgbClr val="000000"/>
        </a:dk2>
        <a:lt2>
          <a:srgbClr val="808080"/>
        </a:lt2>
        <a:accent1>
          <a:srgbClr val="005596"/>
        </a:accent1>
        <a:accent2>
          <a:srgbClr val="78A22F"/>
        </a:accent2>
        <a:accent3>
          <a:srgbClr val="FFFFFF"/>
        </a:accent3>
        <a:accent4>
          <a:srgbClr val="000000"/>
        </a:accent4>
        <a:accent5>
          <a:srgbClr val="AAB4C9"/>
        </a:accent5>
        <a:accent6>
          <a:srgbClr val="6C922A"/>
        </a:accent6>
        <a:hlink>
          <a:srgbClr val="B4C9E2"/>
        </a:hlink>
        <a:folHlink>
          <a:srgbClr val="FFC361"/>
        </a:folHlink>
      </a:clrScheme>
      <a:clrMap bg1="lt1" tx1="dk1" bg2="lt2" tx2="dk2" accent1="accent1" accent2="accent2" accent3="accent3" accent4="accent4" accent5="accent5" accent6="accent6" hlink="hlink" folHlink="folHlink"/>
    </a:extraClrScheme>
    <a:extraClrScheme>
      <a:clrScheme name="1_Content Slides 12">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1_Content Slides 13">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BDCFE5"/>
        </a:hlink>
        <a:folHlink>
          <a:srgbClr val="FFC36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tent Slides">
  <a:themeElements>
    <a:clrScheme name="2_Content Slides 1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fontScheme name="2_Content Slides">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rgbClr val="DDDDDD"/>
            </a:solidFill>
            <a:effectLst/>
            <a:latin typeface="Arial" charset="0"/>
          </a:defRPr>
        </a:defPPr>
      </a:lstStyle>
    </a:lnDef>
  </a:objectDefaults>
  <a:extraClrSchemeLst>
    <a:extraClrScheme>
      <a:clrScheme name="2_Content Slides 1">
        <a:dk1>
          <a:srgbClr val="000000"/>
        </a:dk1>
        <a:lt1>
          <a:srgbClr val="FFFFFF"/>
        </a:lt1>
        <a:dk2>
          <a:srgbClr val="FFFFFF"/>
        </a:dk2>
        <a:lt2>
          <a:srgbClr val="EEECE1"/>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Content Slides 2">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Content Slides 3">
        <a:dk1>
          <a:srgbClr val="000000"/>
        </a:dk1>
        <a:lt1>
          <a:srgbClr val="FFFFFF"/>
        </a:lt1>
        <a:dk2>
          <a:srgbClr val="000000"/>
        </a:dk2>
        <a:lt2>
          <a:srgbClr val="808080"/>
        </a:lt2>
        <a:accent1>
          <a:srgbClr val="4F81BD"/>
        </a:accent1>
        <a:accent2>
          <a:srgbClr val="F39031"/>
        </a:accent2>
        <a:accent3>
          <a:srgbClr val="FFFFFF"/>
        </a:accent3>
        <a:accent4>
          <a:srgbClr val="000000"/>
        </a:accent4>
        <a:accent5>
          <a:srgbClr val="B2C1DB"/>
        </a:accent5>
        <a:accent6>
          <a:srgbClr val="DC822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Content Slides 4">
        <a:dk1>
          <a:srgbClr val="000000"/>
        </a:dk1>
        <a:lt1>
          <a:srgbClr val="FFFFFF"/>
        </a:lt1>
        <a:dk2>
          <a:srgbClr val="FFFFFF"/>
        </a:dk2>
        <a:lt2>
          <a:srgbClr val="808080"/>
        </a:lt2>
        <a:accent1>
          <a:srgbClr val="0066CC"/>
        </a:accent1>
        <a:accent2>
          <a:srgbClr val="66CC99"/>
        </a:accent2>
        <a:accent3>
          <a:srgbClr val="FFFFFF"/>
        </a:accent3>
        <a:accent4>
          <a:srgbClr val="000000"/>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2_Content Slides 5">
        <a:dk1>
          <a:srgbClr val="000000"/>
        </a:dk1>
        <a:lt1>
          <a:srgbClr val="FFFFFF"/>
        </a:lt1>
        <a:dk2>
          <a:srgbClr val="000000"/>
        </a:dk2>
        <a:lt2>
          <a:srgbClr val="808080"/>
        </a:lt2>
        <a:accent1>
          <a:srgbClr val="0066CC"/>
        </a:accent1>
        <a:accent2>
          <a:srgbClr val="66CC99"/>
        </a:accent2>
        <a:accent3>
          <a:srgbClr val="FFFFFF"/>
        </a:accent3>
        <a:accent4>
          <a:srgbClr val="000000"/>
        </a:accent4>
        <a:accent5>
          <a:srgbClr val="AAB8E2"/>
        </a:accent5>
        <a:accent6>
          <a:srgbClr val="5CB98A"/>
        </a:accent6>
        <a:hlink>
          <a:srgbClr val="99CCFF"/>
        </a:hlink>
        <a:folHlink>
          <a:srgbClr val="FFCE7B"/>
        </a:folHlink>
      </a:clrScheme>
      <a:clrMap bg1="lt1" tx1="dk1" bg2="lt2" tx2="dk2" accent1="accent1" accent2="accent2" accent3="accent3" accent4="accent4" accent5="accent5" accent6="accent6" hlink="hlink" folHlink="folHlink"/>
    </a:extraClrScheme>
    <a:extraClrScheme>
      <a:clrScheme name="2_Content Slides 6">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Content Slides 7">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FFC885"/>
        </a:hlink>
        <a:folHlink>
          <a:srgbClr val="800080"/>
        </a:folHlink>
      </a:clrScheme>
      <a:clrMap bg1="lt1" tx1="dk1" bg2="lt2" tx2="dk2" accent1="accent1" accent2="accent2" accent3="accent3" accent4="accent4" accent5="accent5" accent6="accent6" hlink="hlink" folHlink="folHlink"/>
    </a:extraClrScheme>
    <a:extraClrScheme>
      <a:clrScheme name="2_Content Slides 8">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4C9E2"/>
        </a:hlink>
        <a:folHlink>
          <a:srgbClr val="FFCE7F"/>
        </a:folHlink>
      </a:clrScheme>
      <a:clrMap bg1="lt1" tx1="dk1" bg2="lt2" tx2="dk2" accent1="accent1" accent2="accent2" accent3="accent3" accent4="accent4" accent5="accent5" accent6="accent6" hlink="hlink" folHlink="folHlink"/>
    </a:extraClrScheme>
    <a:extraClrScheme>
      <a:clrScheme name="2_Content Slides 9">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4C9E2"/>
        </a:hlink>
        <a:folHlink>
          <a:srgbClr val="FFC361"/>
        </a:folHlink>
      </a:clrScheme>
      <a:clrMap bg1="lt1" tx1="dk1" bg2="lt2" tx2="dk2" accent1="accent1" accent2="accent2" accent3="accent3" accent4="accent4" accent5="accent5" accent6="accent6" hlink="hlink" folHlink="folHlink"/>
    </a:extraClrScheme>
    <a:extraClrScheme>
      <a:clrScheme name="2_Content Slides 10">
        <a:dk1>
          <a:srgbClr val="000000"/>
        </a:dk1>
        <a:lt1>
          <a:srgbClr val="FFFFFF"/>
        </a:lt1>
        <a:dk2>
          <a:srgbClr val="000000"/>
        </a:dk2>
        <a:lt2>
          <a:srgbClr val="808080"/>
        </a:lt2>
        <a:accent1>
          <a:srgbClr val="005596"/>
        </a:accent1>
        <a:accent2>
          <a:srgbClr val="78A22F"/>
        </a:accent2>
        <a:accent3>
          <a:srgbClr val="FFFFFF"/>
        </a:accent3>
        <a:accent4>
          <a:srgbClr val="000000"/>
        </a:accent4>
        <a:accent5>
          <a:srgbClr val="AAB4C9"/>
        </a:accent5>
        <a:accent6>
          <a:srgbClr val="6C922A"/>
        </a:accent6>
        <a:hlink>
          <a:srgbClr val="B4C9E2"/>
        </a:hlink>
        <a:folHlink>
          <a:srgbClr val="FFC361"/>
        </a:folHlink>
      </a:clrScheme>
      <a:clrMap bg1="lt1" tx1="dk1" bg2="lt2" tx2="dk2" accent1="accent1" accent2="accent2" accent3="accent3" accent4="accent4" accent5="accent5" accent6="accent6" hlink="hlink" folHlink="folHlink"/>
    </a:extraClrScheme>
    <a:extraClrScheme>
      <a:clrScheme name="2_Content Slides 11">
        <a:dk1>
          <a:srgbClr val="000000"/>
        </a:dk1>
        <a:lt1>
          <a:srgbClr val="FFFFFF"/>
        </a:lt1>
        <a:dk2>
          <a:srgbClr val="000000"/>
        </a:dk2>
        <a:lt2>
          <a:srgbClr val="808080"/>
        </a:lt2>
        <a:accent1>
          <a:srgbClr val="4F81BD"/>
        </a:accent1>
        <a:accent2>
          <a:srgbClr val="78A22F"/>
        </a:accent2>
        <a:accent3>
          <a:srgbClr val="FFFFFF"/>
        </a:accent3>
        <a:accent4>
          <a:srgbClr val="000000"/>
        </a:accent4>
        <a:accent5>
          <a:srgbClr val="B2C1DB"/>
        </a:accent5>
        <a:accent6>
          <a:srgbClr val="6C922A"/>
        </a:accent6>
        <a:hlink>
          <a:srgbClr val="BDCFE5"/>
        </a:hlink>
        <a:folHlink>
          <a:srgbClr val="FFC361"/>
        </a:folHlink>
      </a:clrScheme>
      <a:clrMap bg1="lt1" tx1="dk1" bg2="lt2" tx2="dk2" accent1="accent1" accent2="accent2" accent3="accent3" accent4="accent4" accent5="accent5" accent6="accent6" hlink="hlink" folHlink="folHlink"/>
    </a:extraClrScheme>
    <a:extraClrScheme>
      <a:clrScheme name="2_Content Slides 12">
        <a:dk1>
          <a:srgbClr val="000000"/>
        </a:dk1>
        <a:lt1>
          <a:srgbClr val="FFFFFF"/>
        </a:lt1>
        <a:dk2>
          <a:srgbClr val="000000"/>
        </a:dk2>
        <a:lt2>
          <a:srgbClr val="808080"/>
        </a:lt2>
        <a:accent1>
          <a:srgbClr val="78A22F"/>
        </a:accent1>
        <a:accent2>
          <a:srgbClr val="4F81BD"/>
        </a:accent2>
        <a:accent3>
          <a:srgbClr val="FFFFFF"/>
        </a:accent3>
        <a:accent4>
          <a:srgbClr val="000000"/>
        </a:accent4>
        <a:accent5>
          <a:srgbClr val="BECEAD"/>
        </a:accent5>
        <a:accent6>
          <a:srgbClr val="4774AB"/>
        </a:accent6>
        <a:hlink>
          <a:srgbClr val="BDCFE5"/>
        </a:hlink>
        <a:folHlink>
          <a:srgbClr val="FFC36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400" b="1"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DHCFP Default Template_v6-25-08</Template>
  <TotalTime>45246</TotalTime>
  <Words>11323</Words>
  <Application>Microsoft Office PowerPoint</Application>
  <PresentationFormat>Custom</PresentationFormat>
  <Paragraphs>1488</Paragraphs>
  <Slides>42</Slides>
  <Notes>38</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42</vt:i4>
      </vt:variant>
    </vt:vector>
  </HeadingPairs>
  <TitlesOfParts>
    <vt:vector size="59" baseType="lpstr">
      <vt:lpstr>1_Custom Design</vt:lpstr>
      <vt:lpstr>Custom Design</vt:lpstr>
      <vt:lpstr>DHCFP Default Template_v6-25-08</vt:lpstr>
      <vt:lpstr>1_Content Slides</vt:lpstr>
      <vt:lpstr>2_Content Slides</vt:lpstr>
      <vt:lpstr>Theme1</vt:lpstr>
      <vt:lpstr>3_Default Design</vt:lpstr>
      <vt:lpstr>4_Default Design</vt:lpstr>
      <vt:lpstr>5_Default Design</vt:lpstr>
      <vt:lpstr>6_Default Design</vt:lpstr>
      <vt:lpstr>1_Theme1</vt:lpstr>
      <vt:lpstr>7_Default Design</vt:lpstr>
      <vt:lpstr>8_Default Design</vt:lpstr>
      <vt:lpstr>9_Default Design</vt:lpstr>
      <vt:lpstr>10_Default Design</vt:lpstr>
      <vt:lpstr>Worksheet</vt:lpstr>
      <vt:lpstr>Microsoft Excel 97-2003 Worksheet</vt:lpstr>
      <vt:lpstr>PowerPoint Presentation</vt:lpstr>
      <vt:lpstr>Table of Contents</vt:lpstr>
      <vt:lpstr>About the Health Safety Net</vt:lpstr>
      <vt:lpstr>About the Health Safety Net (continued)</vt:lpstr>
      <vt:lpstr>Major Findings</vt:lpstr>
      <vt:lpstr>PowerPoint Presentation</vt:lpstr>
      <vt:lpstr>HSN Shortfall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Mix of the Inpatient HSN Population</vt:lpstr>
      <vt:lpstr>PowerPoint Presentation</vt:lpstr>
      <vt:lpstr>PowerPoint Presentation</vt:lpstr>
      <vt:lpstr>PowerPoint Presentation</vt:lpstr>
      <vt:lpstr>PowerPoint Presentation</vt:lpstr>
      <vt:lpstr>HSN12 Hospital Payment Rates</vt:lpstr>
      <vt:lpstr>HSN12 Hospital Payment to Cost Ratios (PCRs)</vt:lpstr>
      <vt:lpstr>Sources and Uses</vt:lpstr>
      <vt:lpstr>HSN12 Sources and Projected Uses</vt:lpstr>
      <vt:lpstr>PowerPoint Presentation</vt:lpstr>
      <vt:lpstr>HSN12 Hospital Assessments and Payments </vt:lpstr>
      <vt:lpstr>HSN11 and HSN12 Community Health Center Payments</vt:lpstr>
      <vt:lpstr>PowerPoint Presentation</vt:lpstr>
      <vt:lpstr>Table of Contents</vt:lpstr>
      <vt:lpstr>Background</vt:lpstr>
      <vt:lpstr>Massachusetts Fisherman’s Partnership</vt:lpstr>
      <vt:lpstr>The Patient-Centered Medical Homes Initiative</vt:lpstr>
      <vt:lpstr>Patient-Centered Medical Homes Sites</vt:lpstr>
      <vt:lpstr>Catastrophic Illness in Children Relief Fund</vt:lpstr>
      <vt:lpstr>PowerPoint Presentation</vt:lpstr>
    </vt:vector>
  </TitlesOfParts>
  <Company>Commonwealth of Massachusetts</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2008-07-10T15:16:14Z</dcterms:created>
  <dc:creator>Division of Health Care Finance and Policy</dc:creator>
  <lastModifiedBy>Administrator</lastModifiedBy>
  <lastPrinted>2013-01-02T13:27:33Z</lastPrinted>
  <dcterms:modified xsi:type="dcterms:W3CDTF">2016-02-17T18:36:02Z</dcterms:modified>
  <revision>2730</revision>
  <dc:subject>SHP annual report</dc:subject>
  <dc:title>Student Health Program Academic Year 2008-2009 Annual Report</dc:title>
</coreProperties>
</file>