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72" r:id="rId5"/>
    <p:sldId id="261" r:id="rId6"/>
    <p:sldId id="262" r:id="rId7"/>
    <p:sldId id="273" r:id="rId8"/>
    <p:sldId id="274" r:id="rId9"/>
    <p:sldId id="264" r:id="rId10"/>
    <p:sldId id="265" r:id="rId11"/>
    <p:sldId id="260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y Louise McGuire" initials="ALM" lastIdx="15" clrIdx="0"/>
  <p:cmAuthor id="1" name="EKrause" initials="E" lastIdx="3" clrIdx="1"/>
  <p:cmAuthor id="2" name="DBreger" initials="DSB" lastIdx="1" clrIdx="2">
    <p:extLst>
      <p:ext uri="{19B8F6BF-5375-455C-9EA6-DF929625EA0E}">
        <p15:presenceInfo xmlns:p15="http://schemas.microsoft.com/office/powerpoint/2012/main" xmlns="" userId="DBreger" providerId="None"/>
      </p:ext>
    </p:extLst>
  </p:cmAuthor>
  <p:cmAuthor id="3" name="Mike Judge" initials="MRJ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76" autoAdjust="0"/>
    <p:restoredTop sz="94660"/>
  </p:normalViewPr>
  <p:slideViewPr>
    <p:cSldViewPr>
      <p:cViewPr>
        <p:scale>
          <a:sx n="100" d="100"/>
          <a:sy n="100" d="100"/>
        </p:scale>
        <p:origin x="-35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notesMaster" Target="notesMasters/notesMaster1.xml"/>
  <Relationship Id="rId2" Type="http://schemas.openxmlformats.org/officeDocument/2006/relationships/slide" Target="slides/slide1.xml"/>
  <Relationship Id="rId20" Type="http://schemas.openxmlformats.org/officeDocument/2006/relationships/commentAuthors" Target="commentAuthors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heme" Target="theme/theme1.xml"/>
  <Relationship Id="rId24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drawings/_rels/vmlDrawing1.vml.rels><?xml version="1.0" encoding="UTF-8"?>

<Relationships xmlns="http://schemas.openxmlformats.org/package/2006/relationships">
  <Relationship Id="rId1" Type="http://schemas.openxmlformats.org/officeDocument/2006/relationships/image" Target="../media/image2.emf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258A4-2244-42A3-97E3-8756CDFCC082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8204-B16C-4156-91C2-BD61C6FF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83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3AD7F-3B49-41DA-941A-0B3011E9E949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9512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18204-B16C-4156-91C2-BD61C6FFAA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309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768A-ED03-458E-8B38-039B882E0C5A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5629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768A-ED03-458E-8B38-039B882E0C5A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5629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768A-ED03-458E-8B38-039B882E0C5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562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DAS</a:t>
            </a:r>
            <a:r>
              <a:rPr lang="en-US" baseline="0" dirty="0" smtClean="0"/>
              <a:t> with such capability available and/or economical versions may be developed. </a:t>
            </a:r>
          </a:p>
          <a:p>
            <a:r>
              <a:rPr lang="en-US" baseline="0" dirty="0" smtClean="0"/>
              <a:t>Questions: </a:t>
            </a:r>
          </a:p>
          <a:p>
            <a:r>
              <a:rPr lang="en-US" baseline="0" dirty="0" smtClean="0"/>
              <a:t>As DAS is compulsory(?) for bank, difference in cost of DAS with and without this capability is important?</a:t>
            </a:r>
            <a:endParaRPr lang="en-US" dirty="0" smtClean="0"/>
          </a:p>
          <a:p>
            <a:r>
              <a:rPr lang="en-US" dirty="0" smtClean="0"/>
              <a:t>Does a technician visit</a:t>
            </a:r>
            <a:r>
              <a:rPr lang="en-US" baseline="0" dirty="0" smtClean="0"/>
              <a:t> to cut-off </a:t>
            </a:r>
            <a:r>
              <a:rPr lang="en-US" dirty="0" smtClean="0"/>
              <a:t>system supply avoid the need</a:t>
            </a:r>
            <a:r>
              <a:rPr lang="en-US" baseline="0" dirty="0" smtClean="0"/>
              <a:t> for a DAS with this capability?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768A-ED03-458E-8B38-039B882E0C5A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5629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768A-ED03-458E-8B38-039B882E0C5A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5629072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667000" y="152400"/>
            <a:ext cx="57912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b="1" i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Creating A Cleaner</a:t>
            </a:r>
            <a:r>
              <a:rPr lang="en-US" sz="1400" b="1" i="1" baseline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i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Energy Future For the Commonwealth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DOER POWERPOINT TEMPLATE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65889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54713"/>
            <a:ext cx="14478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 bwMode="auto">
          <a:xfrm>
            <a:off x="3352800" y="6477000"/>
            <a:ext cx="4343400" cy="381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r>
              <a:rPr lang="en-US" sz="1300" b="1" i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Creating A Cleaner Energy Future For the Commonwealth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500" b="1" i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EA6040DF-D2FA-4DA9-BABD-1D6A46A1E0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631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28B62-077C-4811-A170-C7E26ADE9B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7989-7519-43C8-875F-97FD99CC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2.xml"/>
  <Relationship Id="rId2" Type="http://schemas.openxmlformats.org/officeDocument/2006/relationships/notesSlide" Target="../notesSlides/notesSlide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5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6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7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image" Target="../media/image3.png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hyperlink" TargetMode="External" Target="mailto:emma.krause@state.ma.us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vmlDrawing" Target="../drawings/vmlDrawing1.vml"/>
  <Relationship Id="rId2" Type="http://schemas.openxmlformats.org/officeDocument/2006/relationships/slideLayout" Target="../slideLayouts/slideLayout13.xml"/>
  <Relationship Id="rId3" Type="http://schemas.openxmlformats.org/officeDocument/2006/relationships/notesSlide" Target="../notesSlides/notesSlide3.xml"/>
  <Relationship Id="rId4" Type="http://schemas.openxmlformats.org/officeDocument/2006/relationships/package" Target="../embeddings/Microsoft_Office_Excel_Worksheet1.xlsx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4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276600" y="1905000"/>
            <a:ext cx="5562600" cy="4495800"/>
          </a:xfrm>
        </p:spPr>
        <p:txBody>
          <a:bodyPr anchor="t">
            <a:normAutofit fontScale="90000"/>
          </a:bodyPr>
          <a:lstStyle/>
          <a:p>
            <a:r>
              <a:rPr lang="en-US" altLang="en-US" sz="3600" dirty="0" smtClean="0"/>
              <a:t>MA Residential Solar</a:t>
            </a:r>
            <a:br>
              <a:rPr lang="en-US" altLang="en-US" sz="3600" dirty="0" smtClean="0"/>
            </a:br>
            <a:r>
              <a:rPr lang="en-US" altLang="en-US" sz="3600" dirty="0" smtClean="0"/>
              <a:t>Loan Program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cap="small" dirty="0" smtClean="0"/>
              <a:t> Updated Draft Design</a:t>
            </a:r>
            <a:br>
              <a:rPr lang="en-US" altLang="en-US" sz="2800" cap="small" dirty="0" smtClean="0"/>
            </a:br>
            <a:r>
              <a:rPr lang="en-US" altLang="en-US" sz="2800" cap="small" dirty="0" smtClean="0"/>
              <a:t/>
            </a:r>
            <a:br>
              <a:rPr lang="en-US" altLang="en-US" sz="2800" cap="small" dirty="0" smtClean="0"/>
            </a:br>
            <a:r>
              <a:rPr lang="en-US" altLang="en-US" sz="2800" cap="small" dirty="0" smtClean="0"/>
              <a:t>Lender </a:t>
            </a:r>
            <a:r>
              <a:rPr lang="en-US" altLang="en-US" sz="2800" cap="small" dirty="0"/>
              <a:t>Working Group Meeting</a:t>
            </a:r>
            <a:r>
              <a:rPr lang="en-US" altLang="en-US" sz="2800" cap="small" dirty="0" smtClean="0"/>
              <a:t/>
            </a:r>
            <a:br>
              <a:rPr lang="en-US" altLang="en-US" sz="2800" cap="small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smtClean="0"/>
              <a:t>Boston, MA</a:t>
            </a:r>
            <a:br>
              <a:rPr lang="en-US" altLang="en-US" sz="2400" dirty="0" smtClean="0"/>
            </a:br>
            <a:r>
              <a:rPr lang="en-US" altLang="en-US" sz="2400" dirty="0" smtClean="0"/>
              <a:t> </a:t>
            </a:r>
            <a:br>
              <a:rPr lang="en-US" altLang="en-US" sz="2400" dirty="0" smtClean="0"/>
            </a:br>
            <a:r>
              <a:rPr lang="en-US" altLang="en-US" sz="2400" dirty="0" smtClean="0"/>
              <a:t>August 20, 2014</a:t>
            </a:r>
            <a:br>
              <a:rPr lang="en-US" altLang="en-US" sz="2400" dirty="0" smtClean="0"/>
            </a:br>
            <a:r>
              <a:rPr lang="en-US" altLang="en-US" sz="2400" dirty="0" smtClean="0"/>
              <a:t>(amended August 21, 2014)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Potential Leverage of DOER Funds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DOER has allocated $30 million to support the credit enhancement and early mover incentives to encourage consumer solar loans.</a:t>
            </a:r>
          </a:p>
          <a:p>
            <a:r>
              <a:rPr lang="en-US" sz="2600" dirty="0" smtClean="0"/>
              <a:t>Modeling, with conservative assumptions, demonstrates that the DOER funds may support around $130 million of loans.</a:t>
            </a:r>
          </a:p>
          <a:p>
            <a:r>
              <a:rPr lang="en-US" sz="2600" dirty="0" smtClean="0"/>
              <a:t>Through the life of the program, DOER estimates a total loan volume of 5000 to 6000 loans can be supported with its available funds.  DOER anticipates lenders can continue offering solar loans without credit enhancement afterwards.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627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762000"/>
          </a:xfrm>
        </p:spPr>
        <p:txBody>
          <a:bodyPr>
            <a:noAutofit/>
          </a:bodyPr>
          <a:lstStyle/>
          <a:p>
            <a:pPr>
              <a:tabLst>
                <a:tab pos="2006600" algn="l"/>
              </a:tabLst>
            </a:pPr>
            <a:r>
              <a:rPr lang="en-US" u="sng" dirty="0" smtClean="0"/>
              <a:t>Borrower Eligibility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990600"/>
            <a:ext cx="784860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smtClean="0"/>
              <a:t>Consumer loan available for: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000" u="sng" dirty="0" smtClean="0"/>
              <a:t>Homeowner</a:t>
            </a:r>
            <a:r>
              <a:rPr lang="en-US" sz="2000" dirty="0" smtClean="0"/>
              <a:t> – installing solar on primary or secondary residence, including owner-occupants of residences with up to three units.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000" u="sng" dirty="0" smtClean="0"/>
              <a:t>Net metering off-taker in Community Shared Solar (CSS), as defined in SREC-II, or other net metering projects that meets the following criteria: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/>
              <a:t>Net metering off-taker of no more than 25 kW with ownership position in the solar project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/>
              <a:t> Limited to direct ownership or ownership through an LLC, cooperative, condo association, or other collaboration wherein all owners reside in the same distribution load zone.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/>
              <a:t>Participant must demonstrate a need for loan to make an up-front payment to  secure an ownership position in that CSS system.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/>
              <a:t>Project must meet loan program technical eligibility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5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696200" cy="1066800"/>
          </a:xfrm>
        </p:spPr>
        <p:txBody>
          <a:bodyPr>
            <a:normAutofit/>
          </a:bodyPr>
          <a:lstStyle/>
          <a:p>
            <a:pPr>
              <a:tabLst>
                <a:tab pos="2006600" algn="l"/>
              </a:tabLst>
            </a:pPr>
            <a:r>
              <a:rPr lang="en-US" sz="3200" u="sng" dirty="0" smtClean="0"/>
              <a:t>Central Administrator</a:t>
            </a:r>
            <a:endParaRPr lang="en-US" sz="32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83512" y="1066800"/>
            <a:ext cx="7924800" cy="4648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DOER will establish a Central Administrator for the solar loan program that will: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Maintain loan program website with public information and listing of qualified lender participants and loan offerings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Website will offer Lenders the opportunity to post lender specific online applications and other materials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Register each loan and directly, </a:t>
            </a:r>
            <a:r>
              <a:rPr lang="en-US" sz="2400" dirty="0"/>
              <a:t>or through </a:t>
            </a:r>
            <a:r>
              <a:rPr lang="en-US" sz="2400" dirty="0" smtClean="0"/>
              <a:t>a contracted LLR Agent, administer LLR accounts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Provide quarterly DOER and public </a:t>
            </a:r>
            <a:r>
              <a:rPr lang="en-US" sz="2400" dirty="0"/>
              <a:t>r</a:t>
            </a:r>
            <a:r>
              <a:rPr lang="en-US" sz="2400" dirty="0" smtClean="0"/>
              <a:t>eports on loan program activity and recommendations for improvement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5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696200" cy="609600"/>
          </a:xfrm>
        </p:spPr>
        <p:txBody>
          <a:bodyPr>
            <a:normAutofit/>
          </a:bodyPr>
          <a:lstStyle/>
          <a:p>
            <a:pPr>
              <a:tabLst>
                <a:tab pos="2006600" algn="l"/>
              </a:tabLst>
            </a:pPr>
            <a:r>
              <a:rPr lang="en-US" sz="3200" u="sng" dirty="0" smtClean="0"/>
              <a:t>Technical Eligibility Review/Approval</a:t>
            </a:r>
            <a:endParaRPr lang="en-US" sz="32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0" y="1066800"/>
            <a:ext cx="76962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DOER will partner with a Technical Reviewer to approve PV system installations as meeting technical criteria.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The Reviewer will prepare web-based on-line application to provide real-time verification of system eligibility.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The Reviewer will approve third-party loan facilitators that provide individualized technical verification services as meeting the loan program criteria.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The Reviewer will provide periodic audits and inspections to verify technical requirements are met by installers and third-party loan facilitators.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The Reviewer will provide a service to inspect non-expedited installers and qualify expedited installers.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en-US" sz="2000" dirty="0"/>
          </a:p>
          <a:p>
            <a:pPr lvl="1">
              <a:spcBef>
                <a:spcPts val="0"/>
              </a:spcBef>
              <a:spcAft>
                <a:spcPts val="800"/>
              </a:spcAft>
              <a:buNone/>
            </a:pPr>
            <a:endParaRPr lang="en-US" sz="1400" b="1" dirty="0" smtClean="0"/>
          </a:p>
          <a:p>
            <a:pPr lvl="1"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5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Technical Eligibility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990600" y="1066800"/>
            <a:ext cx="7772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i="1" dirty="0" smtClean="0"/>
              <a:t>Adapted from Commonwealth Solar II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i="1" dirty="0" smtClean="0"/>
              <a:t>Minimum Technical Requirements (from MassCEC)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800" i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/>
              <a:t>Mass Save audit must have occurred or be scheduled within one year prior to loan disbursement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design and estimated production requirements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designed so that estimated annual energy output is at least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70%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default optimal output for a fixed PV project of the same capacity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Installation requirements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Electrical work performed by MA licensed electrician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installed according to manufacturer’s instructions and in compliance with all applicable permits, interconnection agreements, codes and standards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endParaRPr lang="en-US" sz="26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SzPct val="80000"/>
              <a:defRPr/>
            </a:pPr>
            <a:endParaRPr lang="en-US" sz="2000" i="1" dirty="0" smtClean="0"/>
          </a:p>
          <a:p>
            <a:pPr>
              <a:spcBef>
                <a:spcPct val="20000"/>
              </a:spcBef>
              <a:buSzPct val="80000"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96200" cy="762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Technical </a:t>
            </a:r>
            <a:r>
              <a:rPr lang="en-US" u="sng" dirty="0"/>
              <a:t>Eligibility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0" y="1143000"/>
            <a:ext cx="7696200" cy="4953000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en-US" dirty="0" smtClean="0"/>
              <a:t>PV project and equipment warranty requirements</a:t>
            </a:r>
          </a:p>
          <a:p>
            <a:pPr lvl="1">
              <a:defRPr/>
            </a:pPr>
            <a:r>
              <a:rPr lang="en-US" dirty="0" smtClean="0"/>
              <a:t>Installer warranty (at least 5 year labor warranty)</a:t>
            </a:r>
          </a:p>
          <a:p>
            <a:pPr lvl="1">
              <a:defRPr/>
            </a:pPr>
            <a:r>
              <a:rPr lang="en-US" dirty="0" smtClean="0"/>
              <a:t>Manufacturer warranty (at least 20 year production warranty on panels)</a:t>
            </a:r>
          </a:p>
          <a:p>
            <a:pPr lvl="1">
              <a:defRPr/>
            </a:pPr>
            <a:r>
              <a:rPr lang="en-US" dirty="0" smtClean="0"/>
              <a:t>Roof condition in satisfactory shape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 smtClean="0"/>
              <a:t>Service and maintenance plan for loan term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defRPr/>
            </a:pPr>
            <a:r>
              <a:rPr lang="en-US" dirty="0" smtClean="0"/>
              <a:t>Additional solar PV equipment requirements</a:t>
            </a:r>
          </a:p>
          <a:p>
            <a:pPr lvl="1">
              <a:defRPr/>
            </a:pPr>
            <a:r>
              <a:rPr lang="en-US" dirty="0" smtClean="0"/>
              <a:t>New panels and equipment</a:t>
            </a:r>
          </a:p>
          <a:p>
            <a:pPr lvl="1">
              <a:defRPr/>
            </a:pPr>
            <a:r>
              <a:rPr lang="en-US" dirty="0" smtClean="0"/>
              <a:t>UL listed</a:t>
            </a:r>
          </a:p>
          <a:p>
            <a:pPr lvl="1">
              <a:defRPr/>
            </a:pPr>
            <a:r>
              <a:rPr lang="en-US" dirty="0" smtClean="0"/>
              <a:t>Solar panels on California Energy Commission (or successor) list of eligible renewable energy equipment</a:t>
            </a:r>
          </a:p>
          <a:p>
            <a:pPr lvl="0">
              <a:defRPr/>
            </a:pPr>
            <a:r>
              <a:rPr lang="en-US" dirty="0" smtClean="0"/>
              <a:t>Electricity production meter requirements</a:t>
            </a:r>
          </a:p>
          <a:p>
            <a:pPr lvl="1">
              <a:defRPr/>
            </a:pPr>
            <a:r>
              <a:rPr lang="en-US" dirty="0" smtClean="0"/>
              <a:t>Data Acquisition System and automatic generation reporting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96200" cy="9144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MA Solar Loan Flow Diagram</a:t>
            </a:r>
            <a:endParaRPr lang="en-US" sz="32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198" y="1066800"/>
            <a:ext cx="686800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762000"/>
          </a:xfrm>
        </p:spPr>
        <p:txBody>
          <a:bodyPr/>
          <a:lstStyle/>
          <a:p>
            <a:r>
              <a:rPr lang="en-US" u="sng" dirty="0" smtClean="0"/>
              <a:t>Schedule for Loan Program Launch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914400"/>
            <a:ext cx="7924800" cy="52578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9200" dirty="0" smtClean="0"/>
              <a:t>DOER will take feedback during Lender Working Group meeting on August 20, 2014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9200" dirty="0" smtClean="0"/>
              <a:t>DOER will take written comments from WG members and all stakeholders through August 27. </a:t>
            </a:r>
            <a:r>
              <a:rPr lang="en-US" sz="9200" b="1" dirty="0"/>
              <a:t>Please email your comments to Emma </a:t>
            </a:r>
            <a:r>
              <a:rPr lang="en-US" sz="9200" b="1" dirty="0" smtClean="0"/>
              <a:t>Krause at </a:t>
            </a:r>
            <a:r>
              <a:rPr lang="en-US" sz="9200" b="1" dirty="0" smtClean="0">
                <a:hlinkClick r:id="rId2"/>
              </a:rPr>
              <a:t>emma.krause@state.ma.us</a:t>
            </a:r>
            <a:endParaRPr lang="en-US" sz="9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9200" dirty="0" smtClean="0"/>
              <a:t>DOER is working with its consultant team to draft program documents.  Documents will be available for Lender WG and stakeholder review before finalizing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9200" dirty="0" smtClean="0"/>
              <a:t>DOER will procure contract entities in September/October 2014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9200" dirty="0" smtClean="0"/>
              <a:t>DOER expects to have a final program design in October 2014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9200" dirty="0" smtClean="0"/>
              <a:t>DOER expects to secure lender agreements in October/November 2014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9200" dirty="0" smtClean="0"/>
              <a:t>DOER expects to initiate loan program in November/December 2014</a:t>
            </a:r>
          </a:p>
          <a:p>
            <a:pPr>
              <a:buNone/>
            </a:pPr>
            <a:endParaRPr lang="en-US" sz="62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074" y="304800"/>
            <a:ext cx="7696200" cy="762000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Review of Stakeholder Comments</a:t>
            </a:r>
            <a:br>
              <a:rPr lang="en-US" sz="2800" u="sng" dirty="0" smtClean="0"/>
            </a:br>
            <a:r>
              <a:rPr lang="en-US" sz="2800" u="sng" dirty="0" smtClean="0"/>
              <a:t>on Preliminary Program Design</a:t>
            </a:r>
            <a:endParaRPr lang="en-US" sz="2800" u="sng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997974" y="990600"/>
            <a:ext cx="7917426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b="1" dirty="0" smtClean="0"/>
              <a:t>Financial</a:t>
            </a:r>
            <a:r>
              <a:rPr lang="en-US" sz="1500" dirty="0" smtClean="0"/>
              <a:t>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For federal tax credit, allow borrower a no-cost re-amortization within 18 months instead of basing original loan on assumption that tax credit will be used to reduce loan amount.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Reconsider effectiveness of interest rate buy-down (IRB) in addressing lender risk, borrower cash flows, and sustaining loan market post DOER program.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Minimize credit enhancement for higher FICO score borrowers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Set minimum FICO threshold at 600, and include other credit attributes such as Debt to Income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Provide more flexibility for lenders to offer differentiated loan terms</a:t>
            </a:r>
            <a:r>
              <a:rPr lang="en-US" sz="1500" dirty="0" smtClean="0">
                <a:solidFill>
                  <a:srgbClr val="FF0000"/>
                </a:solidFill>
              </a:rPr>
              <a:t> </a:t>
            </a:r>
            <a:endParaRPr lang="en-US" sz="15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Enable different types of lenders to engage in the program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Better explain UCC-1 filing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b="1" dirty="0" smtClean="0"/>
              <a:t>Technical: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Ease estimated annual energy output requirement from at least 80% to at least 70% of the default optimal output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Revise proposed 1/3, 2/3 installer payment schedule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Assure homeowners effectively consider energy efficiency opportunities as part of solar investment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b="1" dirty="0" smtClean="0"/>
              <a:t>Program Structure: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500" dirty="0" smtClean="0"/>
              <a:t>Maintain MLP eligibility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/>
              <a:t>Eliminate or minimize default loan facilitator role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120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28600"/>
            <a:ext cx="7962900" cy="762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Substantive Changes in Draft Design</a:t>
            </a:r>
            <a:endParaRPr lang="en-US" u="sng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142999" y="1066800"/>
            <a:ext cx="7601565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noProof="0" dirty="0" smtClean="0"/>
              <a:t>Financial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Allow borrower a no-cost re-amortization within 18 months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Credit enhancement value dependent on borrower and interest rate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Integrate both FICO and DTI in borrower eligibility sectors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Provide more flexibility for lenders to offer differentiated loan terms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UCC-1 explanatory document for review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Consider SREC-II pre-buy for lower FICO score borrowers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/>
              <a:t>Technical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Relax technical eligibility from 80% to 70% of the optimal output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Require borrower schedule a Mass Save energy audit to promote EE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Propose installer payment schedule for ½ at contract signing and ½ at interconnection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noProof="0" dirty="0" smtClean="0"/>
              <a:t>Program Structure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MLP’s are eligible for the loan program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Remove need for default loan facilitator and clarify role of Central Administrator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DOER will contract with entity(</a:t>
            </a:r>
            <a:r>
              <a:rPr lang="en-US" sz="2000" dirty="0" err="1" smtClean="0"/>
              <a:t>ies</a:t>
            </a:r>
            <a:r>
              <a:rPr lang="en-US" sz="2000" dirty="0" smtClean="0"/>
              <a:t>) that will 1) act as  Technical Reviewer,                2) administer SREC-II default claims, and 3) administer SREC-II pre-buy.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SzPct val="80000"/>
              <a:defRPr/>
            </a:pPr>
            <a:endParaRPr lang="en-US" sz="2000" i="1" dirty="0" smtClean="0"/>
          </a:p>
          <a:p>
            <a:pPr>
              <a:spcBef>
                <a:spcPct val="20000"/>
              </a:spcBef>
              <a:buSzPct val="80000"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028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Lender Participation</a:t>
            </a:r>
            <a:endParaRPr lang="en-US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1219200"/>
          <a:ext cx="6781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581400"/>
              </a:tblGrid>
              <a:tr h="613049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KEY</a:t>
                      </a:r>
                      <a:r>
                        <a:rPr lang="en-US" sz="2500" b="1" baseline="0" dirty="0" smtClean="0"/>
                        <a:t> </a:t>
                      </a:r>
                      <a:r>
                        <a:rPr lang="en-US" sz="2500" b="1" dirty="0" smtClean="0"/>
                        <a:t>CHALLENGES</a:t>
                      </a:r>
                      <a:endParaRPr lang="en-US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SOLUTIONS</a:t>
                      </a:r>
                      <a:endParaRPr lang="en-US" sz="2500" dirty="0"/>
                    </a:p>
                  </a:txBody>
                  <a:tcPr anchor="ctr"/>
                </a:tc>
              </a:tr>
              <a:tr h="1672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Mitigating</a:t>
                      </a:r>
                      <a:r>
                        <a:rPr lang="en-US" baseline="0" dirty="0" smtClean="0"/>
                        <a:t> market and </a:t>
                      </a:r>
                    </a:p>
                    <a:p>
                      <a:pPr algn="ctr"/>
                      <a:r>
                        <a:rPr lang="en-US" baseline="0" dirty="0" smtClean="0"/>
                        <a:t>regulatory risk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dirty="0" smtClean="0"/>
                        <a:t>Loan loss reserve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Interest rate buy down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Asset provides revenue</a:t>
                      </a:r>
                      <a:r>
                        <a:rPr lang="en-US" baseline="0" dirty="0" smtClean="0"/>
                        <a:t> generation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Optional UCC-1 filing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SREC-II</a:t>
                      </a:r>
                      <a:r>
                        <a:rPr lang="en-US" baseline="0" dirty="0" smtClean="0"/>
                        <a:t> assignment upon default</a:t>
                      </a:r>
                    </a:p>
                  </a:txBody>
                  <a:tcPr anchor="ctr"/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Providing Lenders with attractive</a:t>
                      </a:r>
                      <a:r>
                        <a:rPr lang="en-US" baseline="0" dirty="0" smtClean="0"/>
                        <a:t> business opportunity and </a:t>
                      </a:r>
                      <a:r>
                        <a:rPr lang="en-US" dirty="0" smtClean="0"/>
                        <a:t>confidence</a:t>
                      </a:r>
                      <a:r>
                        <a:rPr lang="en-US" baseline="0" dirty="0" smtClean="0"/>
                        <a:t> in</a:t>
                      </a:r>
                    </a:p>
                    <a:p>
                      <a:pPr algn="ctr"/>
                      <a:r>
                        <a:rPr lang="en-US" baseline="0" dirty="0" smtClean="0"/>
                        <a:t>MA solar market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Substantial Solar Loan volume</a:t>
                      </a:r>
                    </a:p>
                    <a:p>
                      <a:pPr algn="ctr"/>
                      <a:r>
                        <a:rPr lang="en-US" dirty="0" smtClean="0"/>
                        <a:t>Regulatory support for 1600 MW</a:t>
                      </a:r>
                    </a:p>
                    <a:p>
                      <a:pPr algn="ctr"/>
                      <a:r>
                        <a:rPr lang="en-US" dirty="0" smtClean="0"/>
                        <a:t>Robust </a:t>
                      </a:r>
                      <a:r>
                        <a:rPr lang="en-US" baseline="0" dirty="0" smtClean="0"/>
                        <a:t>residential solar market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Lender Eligibility and Loan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143000"/>
          <a:ext cx="342900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REQUIRED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 offer loans to borrowers</a:t>
                      </a:r>
                      <a:r>
                        <a:rPr lang="en-US" sz="1600" baseline="0" dirty="0" smtClean="0"/>
                        <a:t> with a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minimum 640 FICO score and DTI &lt;= 45%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 offer a 10 year loan term (credit enhancement may be adjusted for</a:t>
                      </a:r>
                      <a:r>
                        <a:rPr lang="en-US" sz="1600" baseline="0" dirty="0" smtClean="0"/>
                        <a:t> other terms)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Unsecured consumer loans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penalties for early pay-off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No-cost,</a:t>
                      </a:r>
                      <a:r>
                        <a:rPr lang="en-US" sz="1600" baseline="0" dirty="0" smtClean="0"/>
                        <a:t> one-time re-amortization within first 18 months of loan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 disburse ½ of loan amount</a:t>
                      </a:r>
                      <a:r>
                        <a:rPr lang="en-US" sz="1600" baseline="0" dirty="0" smtClean="0"/>
                        <a:t> upon borrower signing contract with installer, ½ upon project interconnection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Loan must not have recourse to any other state or government funding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0" y="1143000"/>
          <a:ext cx="3505200" cy="486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835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SUGGESTED</a:t>
                      </a:r>
                      <a:r>
                        <a:rPr lang="en-US" sz="2400" baseline="0" dirty="0" smtClean="0"/>
                        <a:t> BEST PRACTICES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409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Lender offer loans to borrowers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with a minimum 600 FICO score and DTI &lt;= 43%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78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 offer shorter or longer terms to serve borrowers’ need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78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</a:t>
                      </a:r>
                      <a:r>
                        <a:rPr lang="en-US" sz="1600" baseline="0" dirty="0" smtClean="0"/>
                        <a:t> consider UCC-1 filing to mitigate risk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78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 offer online pre-approval of borrower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78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 offer online loan application, preferably web-based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354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Lender assure 24-48 hours turnaround</a:t>
                      </a:r>
                      <a:r>
                        <a:rPr lang="en-US" sz="1600" baseline="0" dirty="0" smtClean="0"/>
                        <a:t> time between completed loan application and loan approval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09600"/>
          </a:xfrm>
        </p:spPr>
        <p:txBody>
          <a:bodyPr>
            <a:normAutofit/>
          </a:bodyPr>
          <a:lstStyle/>
          <a:p>
            <a:pPr>
              <a:tabLst>
                <a:tab pos="2006600" algn="l"/>
              </a:tabLst>
            </a:pPr>
            <a:r>
              <a:rPr lang="en-US" sz="3200" u="sng" dirty="0" smtClean="0"/>
              <a:t>Credit Enhancement</a:t>
            </a:r>
            <a:endParaRPr lang="en-US" sz="32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0674022"/>
              </p:ext>
            </p:extLst>
          </p:nvPr>
        </p:nvGraphicFramePr>
        <p:xfrm>
          <a:off x="977900" y="685800"/>
          <a:ext cx="8674100" cy="4946650"/>
        </p:xfrm>
        <a:graphic>
          <a:graphicData uri="http://schemas.openxmlformats.org/presentationml/2006/ole">
            <p:oleObj spid="_x0000_s1028" name="Worksheet" r:id="rId4" imgW="8086641" imgH="4324276" progId="Excel.Sheet.12">
              <p:embed/>
            </p:oleObj>
          </a:graphicData>
        </a:graphic>
      </p:graphicFrame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21080" y="5226685"/>
            <a:ext cx="7696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Committed to IRB through 2015, will reconsider IRB levels after 2015.</a:t>
            </a:r>
          </a:p>
          <a:p>
            <a:r>
              <a:rPr lang="en-US" sz="1600" dirty="0" smtClean="0"/>
              <a:t>Program interest rate thresholds will be adjusted periodically based on prime interest rate.</a:t>
            </a:r>
          </a:p>
          <a:p>
            <a:r>
              <a:rPr lang="en-US" sz="1600" dirty="0" smtClean="0"/>
              <a:t>Separate LLR account provided for each Lender.</a:t>
            </a:r>
          </a:p>
          <a:p>
            <a:r>
              <a:rPr lang="en-US" sz="1600" dirty="0" smtClean="0"/>
              <a:t>DOER will pre-fund LLR accounts for value of 25 loans. </a:t>
            </a:r>
          </a:p>
          <a:p>
            <a:pPr lvl="1"/>
            <a:r>
              <a:rPr lang="en-US" sz="1600" dirty="0" smtClean="0"/>
              <a:t>Translating to approximately $90,000 per lender in escrow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205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AMENDMENT - INSERTED </a:t>
            </a:r>
            <a:r>
              <a:rPr lang="en-US" dirty="0" smtClean="0">
                <a:solidFill>
                  <a:srgbClr val="FF0000"/>
                </a:solidFill>
              </a:rPr>
              <a:t>SLIDE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938" indent="-7938" algn="ctr">
              <a:buNone/>
            </a:pPr>
            <a:r>
              <a:rPr lang="en-US" dirty="0" smtClean="0"/>
              <a:t>The following slide has been added by DOER following the August 20</a:t>
            </a:r>
            <a:r>
              <a:rPr lang="en-US" baseline="30000" dirty="0" smtClean="0"/>
              <a:t>th</a:t>
            </a:r>
            <a:r>
              <a:rPr lang="en-US" dirty="0" smtClean="0"/>
              <a:t> Lender Working Group meeting.  Based on feedback during this meeting, DOER offers this alternative to the Credit Enhancement matrix on the previous slide for stakeholder comment.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09600"/>
          </a:xfrm>
        </p:spPr>
        <p:txBody>
          <a:bodyPr>
            <a:normAutofit/>
          </a:bodyPr>
          <a:lstStyle/>
          <a:p>
            <a:pPr>
              <a:tabLst>
                <a:tab pos="2006600" algn="l"/>
              </a:tabLst>
            </a:pPr>
            <a:r>
              <a:rPr lang="en-US" sz="3200" u="sng" dirty="0" smtClean="0">
                <a:solidFill>
                  <a:srgbClr val="FF0000"/>
                </a:solidFill>
              </a:rPr>
              <a:t>Credit Enhancement – Additional Option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914400"/>
          <a:ext cx="80772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576"/>
                <a:gridCol w="3246718"/>
                <a:gridCol w="3325906"/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 &lt;=7.5%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Borrower</a:t>
                      </a:r>
                    </a:p>
                    <a:p>
                      <a:pPr algn="ctr"/>
                      <a:r>
                        <a:rPr lang="en-US" dirty="0" smtClean="0"/>
                        <a:t>FICO &lt; 720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 Income Borrowers </a:t>
                      </a:r>
                    </a:p>
                    <a:p>
                      <a:pPr algn="ctr"/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Moderate Income Adder ≤ 120% of MA median income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 LLR for 80% remaining principle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10% LLR for 80% remaining principle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Declining IRB </a:t>
                      </a:r>
                      <a:r>
                        <a:rPr lang="en-US" dirty="0" smtClean="0"/>
                        <a:t>(provided below)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Declining </a:t>
                      </a:r>
                      <a:r>
                        <a:rPr lang="en-US" dirty="0" smtClean="0"/>
                        <a:t>IRB (provided below)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$0.80/</a:t>
                      </a:r>
                      <a:r>
                        <a:rPr lang="en-US" baseline="0" dirty="0" smtClean="0"/>
                        <a:t> watt loan amount </a:t>
                      </a:r>
                      <a:r>
                        <a:rPr lang="en-US" baseline="0" dirty="0" smtClean="0"/>
                        <a:t>        buy-down </a:t>
                      </a:r>
                      <a:r>
                        <a:rPr lang="en-US" baseline="0" dirty="0" smtClean="0"/>
                        <a:t>provided to </a:t>
                      </a:r>
                      <a:r>
                        <a:rPr lang="en-US" baseline="0" dirty="0" smtClean="0"/>
                        <a:t>lender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*subject to change based on loan volume</a:t>
                      </a:r>
                      <a:endParaRPr lang="en-US" sz="10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47800" y="4267200"/>
          <a:ext cx="60960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 Buy-down (pre-paid to Lender)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Loan Closed in: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 or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5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Additional Risk Mitigation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0" y="1219200"/>
            <a:ext cx="7696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By signing loan agreement, Borrower consents to assignment of SREC-II revenue to Central Administrator upon default</a:t>
            </a:r>
          </a:p>
          <a:p>
            <a:pPr marL="685800" lvl="1"/>
            <a:r>
              <a:rPr lang="en-US" sz="2400" dirty="0" smtClean="0"/>
              <a:t>Central Administrator provides aggregation services for any such assigned SREC-IIs</a:t>
            </a:r>
          </a:p>
          <a:p>
            <a:pPr marL="685800" lvl="1"/>
            <a:r>
              <a:rPr lang="en-US" sz="2400" dirty="0" smtClean="0"/>
              <a:t>In the case of an insolvent solar loan, SREC-II revenue first pays remaining insolvent loan principal to Lender, and then is used to replenish Lender’s LLR account</a:t>
            </a:r>
          </a:p>
          <a:p>
            <a:pPr marL="800100" lvl="2" indent="0">
              <a:buNone/>
            </a:pPr>
            <a:endParaRPr lang="en-US" dirty="0" smtClean="0"/>
          </a:p>
          <a:p>
            <a:pPr marL="800100" lvl="2" indent="0">
              <a:buNone/>
            </a:pPr>
            <a:endParaRPr lang="en-US" dirty="0" smtClean="0">
              <a:ea typeface="Calibri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6040DF-D2FA-4DA9-BABD-1D6A46A1E09E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1512</Words>
  <Application>Microsoft Office PowerPoint</Application>
  <PresentationFormat>On-screen Show (4:3)</PresentationFormat>
  <Paragraphs>187</Paragraphs>
  <Slides>17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Worksheet</vt:lpstr>
      <vt:lpstr>MA Residential Solar Loan Program   Updated Draft Design  Lender Working Group Meeting  Boston, MA   August 20, 2014 (amended August 21, 2014)</vt:lpstr>
      <vt:lpstr>Review of Stakeholder Comments on Preliminary Program Design</vt:lpstr>
      <vt:lpstr>Substantive Changes in Draft Design</vt:lpstr>
      <vt:lpstr>Lender Participation</vt:lpstr>
      <vt:lpstr>Lender Eligibility and Loan Parameters</vt:lpstr>
      <vt:lpstr>Credit Enhancement</vt:lpstr>
      <vt:lpstr>AMENDMENT - INSERTED SLIDE</vt:lpstr>
      <vt:lpstr>Credit Enhancement – Additional Option </vt:lpstr>
      <vt:lpstr>Additional Risk Mitigation</vt:lpstr>
      <vt:lpstr>Potential Leverage of DOER Funds </vt:lpstr>
      <vt:lpstr>Borrower Eligibility</vt:lpstr>
      <vt:lpstr>Central Administrator</vt:lpstr>
      <vt:lpstr>Technical Eligibility Review/Approval</vt:lpstr>
      <vt:lpstr>Technical Eligibility</vt:lpstr>
      <vt:lpstr>Technical Eligibility</vt:lpstr>
      <vt:lpstr>MA Solar Loan Flow Diagram</vt:lpstr>
      <vt:lpstr>Schedule for Loan Program Launch</vt:lpstr>
    </vt:vector>
  </TitlesOfParts>
  <Company>Commonwealth of Massachusetts</Company>
  <LinksUpToDate>false</LinksUpToDate>
  <SharedDoc>false</SharedDoc>
  <HyperlinksChanged>false</HyperlinksChanged>
  <AppVersion>12.0000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2014-08-15T16:07:49Z</dcterms:created>
  <dc:creator>Amy Louise McGuire</dc:creator>
  <lastModifiedBy>EKrause</lastModifiedBy>
  <dcterms:modified xsi:type="dcterms:W3CDTF">2014-08-21T19:28:41Z</dcterms:modified>
  <revision>72</revision>
  <dc:title>Slide 1</dc:title>
</coreProperties>
</file>