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
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thumbnail" Target="docProps/thumbnail.jpeg"/>
  <Relationship Id="rId3" Type="http://schemas.openxmlformats.org/package/2006/relationships/metadata/core-properties" Target="docProps/core.xml"/>
  <Relationship Id="rId4" Type="http://schemas.openxmlformats.org/officeDocument/2006/relationships/extended-properties" Target="docProps/app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7" r:id="rId2"/>
    <p:sldId id="258" r:id="rId3"/>
    <p:sldId id="259" r:id="rId4"/>
    <p:sldId id="272" r:id="rId5"/>
    <p:sldId id="261" r:id="rId6"/>
    <p:sldId id="262" r:id="rId7"/>
    <p:sldId id="273" r:id="rId8"/>
    <p:sldId id="274" r:id="rId9"/>
    <p:sldId id="264" r:id="rId10"/>
    <p:sldId id="265" r:id="rId11"/>
    <p:sldId id="260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my Louise McGuire" initials="ALM" lastIdx="15" clrIdx="0"/>
  <p:cmAuthor id="1" name="EKrause" initials="E" lastIdx="3" clrIdx="1"/>
  <p:cmAuthor id="2" name="DBreger" initials="DSB" lastIdx="1" clrIdx="2">
    <p:extLst>
      <p:ext uri="{19B8F6BF-5375-455C-9EA6-DF929625EA0E}">
        <p15:presenceInfo xmlns:p15="http://schemas.microsoft.com/office/powerpoint/2012/main" xmlns="" userId="DBreger" providerId="None"/>
      </p:ext>
    </p:extLst>
  </p:cmAuthor>
  <p:cmAuthor id="3" name="Mike Judge" initials="MRJ" lastIdx="4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076" autoAdjust="0"/>
    <p:restoredTop sz="94660"/>
  </p:normalViewPr>
  <p:slideViewPr>
    <p:cSldViewPr>
      <p:cViewPr>
        <p:scale>
          <a:sx n="100" d="100"/>
          <a:sy n="100" d="100"/>
        </p:scale>
        <p:origin x="-354" y="-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?>

<Relationships xmlns="http://schemas.openxmlformats.org/package/2006/relationships">
  <Relationship Id="rId1" Type="http://schemas.openxmlformats.org/officeDocument/2006/relationships/slideMaster" Target="slideMasters/slideMaster1.xml"/>
  <Relationship Id="rId10" Type="http://schemas.openxmlformats.org/officeDocument/2006/relationships/slide" Target="slides/slide9.xml"/>
  <Relationship Id="rId11" Type="http://schemas.openxmlformats.org/officeDocument/2006/relationships/slide" Target="slides/slide10.xml"/>
  <Relationship Id="rId12" Type="http://schemas.openxmlformats.org/officeDocument/2006/relationships/slide" Target="slides/slide11.xml"/>
  <Relationship Id="rId13" Type="http://schemas.openxmlformats.org/officeDocument/2006/relationships/slide" Target="slides/slide12.xml"/>
  <Relationship Id="rId14" Type="http://schemas.openxmlformats.org/officeDocument/2006/relationships/slide" Target="slides/slide13.xml"/>
  <Relationship Id="rId15" Type="http://schemas.openxmlformats.org/officeDocument/2006/relationships/slide" Target="slides/slide14.xml"/>
  <Relationship Id="rId16" Type="http://schemas.openxmlformats.org/officeDocument/2006/relationships/slide" Target="slides/slide15.xml"/>
  <Relationship Id="rId17" Type="http://schemas.openxmlformats.org/officeDocument/2006/relationships/slide" Target="slides/slide16.xml"/>
  <Relationship Id="rId18" Type="http://schemas.openxmlformats.org/officeDocument/2006/relationships/slide" Target="slides/slide17.xml"/>
  <Relationship Id="rId19" Type="http://schemas.openxmlformats.org/officeDocument/2006/relationships/notesMaster" Target="notesMasters/notesMaster1.xml"/>
  <Relationship Id="rId2" Type="http://schemas.openxmlformats.org/officeDocument/2006/relationships/slide" Target="slides/slide1.xml"/>
  <Relationship Id="rId20" Type="http://schemas.openxmlformats.org/officeDocument/2006/relationships/commentAuthors" Target="commentAuthors.xml"/>
  <Relationship Id="rId21" Type="http://schemas.openxmlformats.org/officeDocument/2006/relationships/presProps" Target="presProps.xml"/>
  <Relationship Id="rId22" Type="http://schemas.openxmlformats.org/officeDocument/2006/relationships/viewProps" Target="viewProps.xml"/>
  <Relationship Id="rId23" Type="http://schemas.openxmlformats.org/officeDocument/2006/relationships/theme" Target="theme/theme1.xml"/>
  <Relationship Id="rId24" Type="http://schemas.openxmlformats.org/officeDocument/2006/relationships/tableStyles" Target="tableStyles.xml"/>
  <Relationship Id="rId3" Type="http://schemas.openxmlformats.org/officeDocument/2006/relationships/slide" Target="slides/slide2.xml"/>
  <Relationship Id="rId4" Type="http://schemas.openxmlformats.org/officeDocument/2006/relationships/slide" Target="slides/slide3.xml"/>
  <Relationship Id="rId5" Type="http://schemas.openxmlformats.org/officeDocument/2006/relationships/slide" Target="slides/slide4.xml"/>
  <Relationship Id="rId6" Type="http://schemas.openxmlformats.org/officeDocument/2006/relationships/slide" Target="slides/slide5.xml"/>
  <Relationship Id="rId7" Type="http://schemas.openxmlformats.org/officeDocument/2006/relationships/slide" Target="slides/slide6.xml"/>
  <Relationship Id="rId8" Type="http://schemas.openxmlformats.org/officeDocument/2006/relationships/slide" Target="slides/slide7.xml"/>
  <Relationship Id="rId9" Type="http://schemas.openxmlformats.org/officeDocument/2006/relationships/slide" Target="slides/slide8.xml"/>
</Relationships>

</file>

<file path=ppt/drawings/_rels/vmlDrawing1.vml.rels><?xml version="1.0" encoding="UTF-8"?>

<Relationships xmlns="http://schemas.openxmlformats.org/package/2006/relationships">
  <Relationship Id="rId1" Type="http://schemas.openxmlformats.org/officeDocument/2006/relationships/image" Target="../media/image2.emf"/>
</Relationships>

</file>

<file path=ppt/notesMasters/_rels/notesMaster1.xml.rels><?xml version="1.0" encoding="UTF-8"?>

<Relationships xmlns="http://schemas.openxmlformats.org/package/2006/relationships">
  <Relationship Id="rId1" Type="http://schemas.openxmlformats.org/officeDocument/2006/relationships/theme" Target="../theme/theme2.xml"/>
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7258A4-2244-42A3-97E3-8756CDFCC082}" type="datetimeFigureOut">
              <a:rPr lang="en-US" smtClean="0"/>
              <a:pPr/>
              <a:t>8/21/2014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A18204-B16C-4156-91C2-BD61C6FFAA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338320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1.xml"/>
</Relationships>

</file>

<file path=ppt/notesSlides/_rels/notesSlide2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3.xml"/>
</Relationships>

</file>

<file path=ppt/notesSlides/_rels/notesSlide3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6.xml"/>
</Relationships>

</file>

<file path=ppt/notesSlides/_rels/notesSlide4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8.xml"/>
</Relationships>

</file>

<file path=ppt/notesSlides/_rels/notesSlide5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11.xml"/>
</Relationships>

</file>

<file path=ppt/notesSlides/_rels/notesSlide6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12.xml"/>
</Relationships>

</file>

<file path=ppt/notesSlides/_rels/notesSlide7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13.xml"/>
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 smtClean="0"/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043AD7F-3B49-41DA-941A-0B3011E9E949}" type="slidenum">
              <a:rPr lang="en-US" altLang="en-US"/>
              <a:pPr/>
              <a:t>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xmlns="" val="17951298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A18204-B16C-4156-91C2-BD61C6FFAA7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930931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B6768A-ED03-458E-8B38-039B882E0C5A}" type="slidenum">
              <a:rPr lang="en-US" altLang="en-US" smtClean="0"/>
              <a:pPr/>
              <a:t>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xmlns="" val="6856290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B6768A-ED03-458E-8B38-039B882E0C5A}" type="slidenum">
              <a:rPr lang="en-US" altLang="en-US" smtClean="0"/>
              <a:pPr/>
              <a:t>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xmlns="" val="6856290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B6768A-ED03-458E-8B38-039B882E0C5A}" type="slidenum">
              <a:rPr lang="en-US" altLang="en-US" smtClean="0"/>
              <a:pPr/>
              <a:t>11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xmlns="" val="6856290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DAS</a:t>
            </a:r>
            <a:r>
              <a:rPr lang="en-US" baseline="0" dirty="0" smtClean="0"/>
              <a:t> with such capability available and/or economical versions may be developed. </a:t>
            </a:r>
          </a:p>
          <a:p>
            <a:r>
              <a:rPr lang="en-US" baseline="0" dirty="0" smtClean="0"/>
              <a:t>Questions: </a:t>
            </a:r>
          </a:p>
          <a:p>
            <a:r>
              <a:rPr lang="en-US" baseline="0" dirty="0" smtClean="0"/>
              <a:t>As DAS is compulsory(?) for bank, difference in cost of DAS with and without this capability is important?</a:t>
            </a:r>
            <a:endParaRPr lang="en-US" dirty="0" smtClean="0"/>
          </a:p>
          <a:p>
            <a:r>
              <a:rPr lang="en-US" dirty="0" smtClean="0"/>
              <a:t>Does a technician visit</a:t>
            </a:r>
            <a:r>
              <a:rPr lang="en-US" baseline="0" dirty="0" smtClean="0"/>
              <a:t> to cut-off </a:t>
            </a:r>
            <a:r>
              <a:rPr lang="en-US" dirty="0" smtClean="0"/>
              <a:t>system supply avoid the need</a:t>
            </a:r>
            <a:r>
              <a:rPr lang="en-US" baseline="0" dirty="0" smtClean="0"/>
              <a:t> for a DAS with this capability?</a:t>
            </a:r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B6768A-ED03-458E-8B38-039B882E0C5A}" type="slidenum">
              <a:rPr lang="en-US" altLang="en-US" smtClean="0"/>
              <a:pPr/>
              <a:t>12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xmlns="" val="6856290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B6768A-ED03-458E-8B38-039B882E0C5A}" type="slidenum">
              <a:rPr lang="en-US" altLang="en-US" smtClean="0"/>
              <a:pPr/>
              <a:t>13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xmlns="" val="685629072"/>
      </p:ext>
    </p:extLst>
  </p:cSld>
  <p:clrMapOvr>
    <a:masterClrMapping/>
  </p:clrMapOvr>
</p:notes>
</file>

<file path=ppt/slideLayouts/_rels/slideLayout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  <Relationship Id="rId2" Type="http://schemas.openxmlformats.org/officeDocument/2006/relationships/image" Target="../media/image1.png"/>
</Relationships>

</file>

<file path=ppt/slideLayouts/_rels/slideLayout13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  <Relationship Id="rId2" Type="http://schemas.openxmlformats.org/officeDocument/2006/relationships/image" Target="../media/image1.png"/>
</Relationships>

</file>

<file path=ppt/slideLayouts/_rels/slideLayout2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28B62-077C-4811-A170-C7E26ADE9B1B}" type="datetimeFigureOut">
              <a:rPr lang="en-US" smtClean="0"/>
              <a:pPr/>
              <a:t>8/21/2014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37989-7519-43C8-875F-97FD99CC4E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28B62-077C-4811-A170-C7E26ADE9B1B}" type="datetimeFigureOut">
              <a:rPr lang="en-US" smtClean="0"/>
              <a:pPr/>
              <a:t>8/21/2014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37989-7519-43C8-875F-97FD99CC4E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28B62-077C-4811-A170-C7E26ADE9B1B}" type="datetimeFigureOut">
              <a:rPr lang="en-US" smtClean="0"/>
              <a:pPr/>
              <a:t>8/21/2014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37989-7519-43C8-875F-97FD99CC4E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OER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2438400" cy="6858000"/>
          </a:xfrm>
          <a:prstGeom prst="rect">
            <a:avLst/>
          </a:prstGeom>
          <a:solidFill>
            <a:srgbClr val="004B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2667000" y="152400"/>
            <a:ext cx="5791200" cy="307975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sz="1400" b="1" i="1" dirty="0" smtClean="0">
                <a:solidFill>
                  <a:srgbClr val="008000"/>
                </a:solidFill>
                <a:latin typeface="Calibri" panose="020F0502020204030204" pitchFamily="34" charset="0"/>
              </a:rPr>
              <a:t>Creating A Cleaner</a:t>
            </a:r>
            <a:r>
              <a:rPr lang="en-US" sz="1400" b="1" i="1" baseline="0" dirty="0" smtClean="0">
                <a:solidFill>
                  <a:srgbClr val="008000"/>
                </a:solidFill>
                <a:latin typeface="Calibri" panose="020F0502020204030204" pitchFamily="34" charset="0"/>
              </a:rPr>
              <a:t> </a:t>
            </a:r>
            <a:r>
              <a:rPr lang="en-US" sz="1400" b="1" i="1" dirty="0" smtClean="0">
                <a:solidFill>
                  <a:srgbClr val="008000"/>
                </a:solidFill>
                <a:latin typeface="Calibri" panose="020F0502020204030204" pitchFamily="34" charset="0"/>
              </a:rPr>
              <a:t>Energy Future For the Commonwealth</a:t>
            </a:r>
          </a:p>
        </p:txBody>
      </p:sp>
      <p:sp>
        <p:nvSpPr>
          <p:cNvPr id="5" name="Rounded Rectangle 4"/>
          <p:cNvSpPr/>
          <p:nvPr userDrawn="1"/>
        </p:nvSpPr>
        <p:spPr>
          <a:xfrm>
            <a:off x="1143000" y="457200"/>
            <a:ext cx="2667000" cy="18288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6" name="Picture 8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685800"/>
            <a:ext cx="2200275" cy="1371600"/>
          </a:xfrm>
          <a:prstGeom prst="round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3276600" y="2209800"/>
            <a:ext cx="5029200" cy="2514600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008000"/>
                </a:solidFill>
              </a:defRPr>
            </a:lvl1pPr>
          </a:lstStyle>
          <a:p>
            <a:r>
              <a:rPr lang="en-US" dirty="0" smtClean="0"/>
              <a:t>DOER POWERPOINT TEMPLATE</a:t>
            </a:r>
            <a:br>
              <a:rPr lang="en-US" dirty="0" smtClean="0"/>
            </a:b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41658891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OER Master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838200" cy="6858000"/>
          </a:xfrm>
          <a:prstGeom prst="rect">
            <a:avLst/>
          </a:prstGeom>
          <a:solidFill>
            <a:srgbClr val="004B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004B8E"/>
              </a:solidFill>
            </a:endParaRPr>
          </a:p>
        </p:txBody>
      </p:sp>
      <p:pic>
        <p:nvPicPr>
          <p:cNvPr id="5" name="Picture 8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96200" y="5954713"/>
            <a:ext cx="1447800" cy="903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3"/>
          <p:cNvSpPr txBox="1">
            <a:spLocks noChangeArrowheads="1"/>
          </p:cNvSpPr>
          <p:nvPr userDrawn="1"/>
        </p:nvSpPr>
        <p:spPr bwMode="auto">
          <a:xfrm>
            <a:off x="3352800" y="6477000"/>
            <a:ext cx="4343400" cy="381000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20000"/>
              </a:spcBef>
              <a:defRPr/>
            </a:pPr>
            <a:r>
              <a:rPr lang="en-US" sz="1300" b="1" i="1" dirty="0" smtClean="0">
                <a:solidFill>
                  <a:srgbClr val="008000"/>
                </a:solidFill>
                <a:latin typeface="Calibri" panose="020F0502020204030204" pitchFamily="34" charset="0"/>
              </a:rPr>
              <a:t>Creating A Cleaner Energy Future For the Commonwealth</a:t>
            </a:r>
          </a:p>
          <a:p>
            <a:pPr ea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1500" b="1" i="1" dirty="0" smtClean="0">
              <a:solidFill>
                <a:srgbClr val="008000"/>
              </a:solidFill>
              <a:latin typeface="Calibri" panose="020F050202020403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228600"/>
            <a:ext cx="7696200" cy="762000"/>
          </a:xfrm>
          <a:prstGeom prst="rect">
            <a:avLst/>
          </a:prstGeom>
        </p:spPr>
        <p:txBody>
          <a:bodyPr/>
          <a:lstStyle>
            <a:lvl1pPr>
              <a:defRPr sz="3600" b="1">
                <a:solidFill>
                  <a:srgbClr val="008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990600" y="1219200"/>
            <a:ext cx="7696200" cy="48768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buSzPct val="80000"/>
              <a:buFont typeface="Wingdings" pitchFamily="2" charset="2"/>
              <a:buChar char="Ø"/>
              <a:defRPr/>
            </a:lvl2pPr>
            <a:lvl3pPr>
              <a:buFont typeface="Wingdings" pitchFamily="2" charset="2"/>
              <a:buChar char="§"/>
              <a:defRPr/>
            </a:lvl3pPr>
            <a:lvl4pPr>
              <a:buNone/>
              <a:defRPr sz="2400"/>
            </a:lvl4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7" name="Slide Number Placeholder 15"/>
          <p:cNvSpPr>
            <a:spLocks noGrp="1"/>
          </p:cNvSpPr>
          <p:nvPr>
            <p:ph type="sldNum" sz="quarter" idx="14"/>
          </p:nvPr>
        </p:nvSpPr>
        <p:spPr>
          <a:xfrm>
            <a:off x="152400" y="6324600"/>
            <a:ext cx="609600" cy="365125"/>
          </a:xfrm>
        </p:spPr>
        <p:txBody>
          <a:bodyPr/>
          <a:lstStyle>
            <a:lvl1pPr>
              <a:defRPr>
                <a:solidFill>
                  <a:srgbClr val="F8F8F8"/>
                </a:solidFill>
              </a:defRPr>
            </a:lvl1pPr>
          </a:lstStyle>
          <a:p>
            <a:fld id="{EA6040DF-D2FA-4DA9-BABD-1D6A46A1E09E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xmlns="" val="4136312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28B62-077C-4811-A170-C7E26ADE9B1B}" type="datetimeFigureOut">
              <a:rPr lang="en-US" smtClean="0"/>
              <a:pPr/>
              <a:t>8/21/2014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37989-7519-43C8-875F-97FD99CC4E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28B62-077C-4811-A170-C7E26ADE9B1B}" type="datetimeFigureOut">
              <a:rPr lang="en-US" smtClean="0"/>
              <a:pPr/>
              <a:t>8/21/2014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37989-7519-43C8-875F-97FD99CC4E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28B62-077C-4811-A170-C7E26ADE9B1B}" type="datetimeFigureOut">
              <a:rPr lang="en-US" smtClean="0"/>
              <a:pPr/>
              <a:t>8/21/2014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37989-7519-43C8-875F-97FD99CC4E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28B62-077C-4811-A170-C7E26ADE9B1B}" type="datetimeFigureOut">
              <a:rPr lang="en-US" smtClean="0"/>
              <a:pPr/>
              <a:t>8/21/2014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37989-7519-43C8-875F-97FD99CC4E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28B62-077C-4811-A170-C7E26ADE9B1B}" type="datetimeFigureOut">
              <a:rPr lang="en-US" smtClean="0"/>
              <a:pPr/>
              <a:t>8/21/2014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37989-7519-43C8-875F-97FD99CC4E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28B62-077C-4811-A170-C7E26ADE9B1B}" type="datetimeFigureOut">
              <a:rPr lang="en-US" smtClean="0"/>
              <a:pPr/>
              <a:t>8/21/2014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37989-7519-43C8-875F-97FD99CC4E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28B62-077C-4811-A170-C7E26ADE9B1B}" type="datetimeFigureOut">
              <a:rPr lang="en-US" smtClean="0"/>
              <a:pPr/>
              <a:t>8/21/2014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37989-7519-43C8-875F-97FD99CC4E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28B62-077C-4811-A170-C7E26ADE9B1B}" type="datetimeFigureOut">
              <a:rPr lang="en-US" smtClean="0"/>
              <a:pPr/>
              <a:t>8/21/2014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37989-7519-43C8-875F-97FD99CC4E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slideLayout" Target="../slideLayouts/slideLayout13.xml"/>
  <Relationship Id="rId14" Type="http://schemas.openxmlformats.org/officeDocument/2006/relationships/theme" Target="../theme/theme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428B62-077C-4811-A170-C7E26ADE9B1B}" type="datetimeFigureOut">
              <a:rPr lang="en-US" smtClean="0"/>
              <a:pPr/>
              <a:t>8/21/2014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537989-7519-43C8-875F-97FD99CC4EB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notesSlide" Target="../notesSlides/notesSlide1.xml"/>
</Relationships>

</file>

<file path=ppt/slides/_rels/slide10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3.xml"/>
</Relationships>

</file>

<file path=ppt/slides/_rels/slide1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3.xml"/>
  <Relationship Id="rId2" Type="http://schemas.openxmlformats.org/officeDocument/2006/relationships/notesSlide" Target="../notesSlides/notesSlide5.xml"/>
</Relationships>

</file>

<file path=ppt/slides/_rels/slide12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3.xml"/>
  <Relationship Id="rId2" Type="http://schemas.openxmlformats.org/officeDocument/2006/relationships/notesSlide" Target="../notesSlides/notesSlide6.xml"/>
</Relationships>

</file>

<file path=ppt/slides/_rels/slide13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3.xml"/>
  <Relationship Id="rId2" Type="http://schemas.openxmlformats.org/officeDocument/2006/relationships/notesSlide" Target="../notesSlides/notesSlide7.xml"/>
</Relationships>

</file>

<file path=ppt/slides/_rels/slide14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3.xml"/>
</Relationships>

</file>

<file path=ppt/slides/_rels/slide15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3.xml"/>
</Relationships>

</file>

<file path=ppt/slides/_rels/slide16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3.xml"/>
  <Relationship Id="rId2" Type="http://schemas.openxmlformats.org/officeDocument/2006/relationships/image" Target="../media/image3.png"/>
</Relationships>

</file>

<file path=ppt/slides/_rels/slide17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3.xml"/>
  <Relationship Id="rId2" Type="http://schemas.openxmlformats.org/officeDocument/2006/relationships/hyperlink" TargetMode="External" Target="mailto:emma.krause@state.ma.us"/>
</Relationships>

</file>

<file path=ppt/slides/_rels/slide2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3.xml"/>
</Relationships>

</file>

<file path=ppt/slides/_rels/slide3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3.xml"/>
  <Relationship Id="rId2" Type="http://schemas.openxmlformats.org/officeDocument/2006/relationships/notesSlide" Target="../notesSlides/notesSlide2.xml"/>
</Relationships>

</file>

<file path=ppt/slides/_rels/slide4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3.xml"/>
</Relationships>

</file>

<file path=ppt/slides/_rels/slide5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3.xml"/>
</Relationships>

</file>

<file path=ppt/slides/_rels/slide6.xml.rels><?xml version="1.0" encoding="UTF-8"?>

<Relationships xmlns="http://schemas.openxmlformats.org/package/2006/relationships">
  <Relationship Id="rId1" Type="http://schemas.openxmlformats.org/officeDocument/2006/relationships/vmlDrawing" Target="../drawings/vmlDrawing1.vml"/>
  <Relationship Id="rId2" Type="http://schemas.openxmlformats.org/officeDocument/2006/relationships/slideLayout" Target="../slideLayouts/slideLayout13.xml"/>
  <Relationship Id="rId3" Type="http://schemas.openxmlformats.org/officeDocument/2006/relationships/notesSlide" Target="../notesSlides/notesSlide3.xml"/>
  <Relationship Id="rId4" Type="http://schemas.openxmlformats.org/officeDocument/2006/relationships/package" Target="../embeddings/Microsoft_Office_Excel_Worksheet1.xlsx"/>
</Relationships>

</file>

<file path=ppt/slides/_rels/slide7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3.xml"/>
</Relationships>

</file>

<file path=ppt/slides/_rels/slide8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3.xml"/>
  <Relationship Id="rId2" Type="http://schemas.openxmlformats.org/officeDocument/2006/relationships/notesSlide" Target="../notesSlides/notesSlide4.xml"/>
</Relationships>

</file>

<file path=ppt/slides/_rels/slide9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3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ctrTitle"/>
          </p:nvPr>
        </p:nvSpPr>
        <p:spPr>
          <a:xfrm>
            <a:off x="3276600" y="1905000"/>
            <a:ext cx="5562600" cy="4495800"/>
          </a:xfrm>
        </p:spPr>
        <p:txBody>
          <a:bodyPr anchor="t">
            <a:normAutofit fontScale="90000"/>
          </a:bodyPr>
          <a:lstStyle/>
          <a:p>
            <a:r>
              <a:rPr lang="en-US" altLang="en-US" sz="3600" dirty="0" smtClean="0"/>
              <a:t>MA Residential Solar</a:t>
            </a:r>
            <a:br>
              <a:rPr lang="en-US" altLang="en-US" sz="3600" dirty="0" smtClean="0"/>
            </a:br>
            <a:r>
              <a:rPr lang="en-US" altLang="en-US" sz="3600" dirty="0" smtClean="0"/>
              <a:t>Loan Program</a:t>
            </a:r>
            <a:br>
              <a:rPr lang="en-US" altLang="en-US" sz="3600" dirty="0" smtClean="0"/>
            </a:br>
            <a:r>
              <a:rPr lang="en-US" altLang="en-US" sz="3600" dirty="0" smtClean="0"/>
              <a:t/>
            </a:r>
            <a:br>
              <a:rPr lang="en-US" altLang="en-US" sz="3600" dirty="0" smtClean="0"/>
            </a:br>
            <a:r>
              <a:rPr lang="en-US" altLang="en-US" sz="2800" cap="small" dirty="0" smtClean="0"/>
              <a:t> Updated Draft Design</a:t>
            </a:r>
            <a:br>
              <a:rPr lang="en-US" altLang="en-US" sz="2800" cap="small" dirty="0" smtClean="0"/>
            </a:br>
            <a:r>
              <a:rPr lang="en-US" altLang="en-US" sz="2800" cap="small" dirty="0" smtClean="0"/>
              <a:t/>
            </a:r>
            <a:br>
              <a:rPr lang="en-US" altLang="en-US" sz="2800" cap="small" dirty="0" smtClean="0"/>
            </a:br>
            <a:r>
              <a:rPr lang="en-US" altLang="en-US" sz="2800" cap="small" dirty="0" smtClean="0"/>
              <a:t>Lender </a:t>
            </a:r>
            <a:r>
              <a:rPr lang="en-US" altLang="en-US" sz="2800" cap="small" dirty="0"/>
              <a:t>Working Group Meeting</a:t>
            </a:r>
            <a:r>
              <a:rPr lang="en-US" altLang="en-US" sz="2800" cap="small" dirty="0" smtClean="0"/>
              <a:t/>
            </a:r>
            <a:br>
              <a:rPr lang="en-US" altLang="en-US" sz="2800" cap="small" dirty="0" smtClean="0"/>
            </a:br>
            <a:r>
              <a:rPr lang="en-US" altLang="en-US" sz="1800" dirty="0" smtClean="0"/>
              <a:t/>
            </a:r>
            <a:br>
              <a:rPr lang="en-US" altLang="en-US" sz="1800" dirty="0" smtClean="0"/>
            </a:br>
            <a:r>
              <a:rPr lang="en-US" altLang="en-US" sz="2400" dirty="0" smtClean="0"/>
              <a:t>Boston, MA</a:t>
            </a:r>
            <a:br>
              <a:rPr lang="en-US" altLang="en-US" sz="2400" dirty="0" smtClean="0"/>
            </a:br>
            <a:r>
              <a:rPr lang="en-US" altLang="en-US" sz="2400" dirty="0" smtClean="0"/>
              <a:t> </a:t>
            </a:r>
            <a:br>
              <a:rPr lang="en-US" altLang="en-US" sz="2400" dirty="0" smtClean="0"/>
            </a:br>
            <a:r>
              <a:rPr lang="en-US" altLang="en-US" sz="2400" dirty="0" smtClean="0"/>
              <a:t>August 20, 2014</a:t>
            </a:r>
            <a:br>
              <a:rPr lang="en-US" altLang="en-US" sz="2400" dirty="0" smtClean="0"/>
            </a:br>
            <a:r>
              <a:rPr lang="en-US" altLang="en-US" sz="2400" dirty="0" smtClean="0"/>
              <a:t>(amended August 21, 2014)</a:t>
            </a:r>
            <a:endParaRPr lang="en-US" alt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u="sng" dirty="0" smtClean="0"/>
              <a:t>Potential Leverage of DOER Funds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990600" y="1219200"/>
            <a:ext cx="7696200" cy="3810000"/>
          </a:xfrm>
        </p:spPr>
        <p:txBody>
          <a:bodyPr>
            <a:normAutofit fontScale="92500" lnSpcReduction="20000"/>
          </a:bodyPr>
          <a:lstStyle/>
          <a:p>
            <a:r>
              <a:rPr lang="en-US" sz="2600" dirty="0" smtClean="0"/>
              <a:t>DOER has allocated $30 million to support the credit enhancement and early mover incentives to encourage consumer solar loans.</a:t>
            </a:r>
          </a:p>
          <a:p>
            <a:r>
              <a:rPr lang="en-US" sz="2600" dirty="0" smtClean="0"/>
              <a:t>Modeling, with conservative assumptions, demonstrates that the DOER funds may support around $130 million of loans.</a:t>
            </a:r>
          </a:p>
          <a:p>
            <a:r>
              <a:rPr lang="en-US" sz="2600" dirty="0" smtClean="0"/>
              <a:t>Through the life of the program, DOER estimates a total loan volume of 5000 to 6000 loans can be supported with its available funds.  DOER anticipates lenders can continue offering solar loans without credit enhancement afterwards.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EA6040DF-D2FA-4DA9-BABD-1D6A46A1E09E}" type="slidenum">
              <a:rPr lang="en-US" altLang="en-US" smtClean="0"/>
              <a:pPr/>
              <a:t>10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xmlns="" val="3662721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152400"/>
            <a:ext cx="7696200" cy="762000"/>
          </a:xfrm>
        </p:spPr>
        <p:txBody>
          <a:bodyPr>
            <a:noAutofit/>
          </a:bodyPr>
          <a:lstStyle/>
          <a:p>
            <a:pPr>
              <a:tabLst>
                <a:tab pos="2006600" algn="l"/>
              </a:tabLst>
            </a:pPr>
            <a:r>
              <a:rPr lang="en-US" u="sng" dirty="0" smtClean="0"/>
              <a:t>Borrower Eligibility</a:t>
            </a:r>
            <a:endParaRPr lang="en-US" u="sng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990600" y="990600"/>
            <a:ext cx="7848600" cy="48006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000" dirty="0" smtClean="0"/>
              <a:t>Consumer loan available for:</a:t>
            </a:r>
          </a:p>
          <a:p>
            <a:pPr>
              <a:spcBef>
                <a:spcPts val="0"/>
              </a:spcBef>
              <a:spcAft>
                <a:spcPts val="800"/>
              </a:spcAft>
            </a:pPr>
            <a:r>
              <a:rPr lang="en-US" sz="2000" u="sng" dirty="0" smtClean="0"/>
              <a:t>Homeowner</a:t>
            </a:r>
            <a:r>
              <a:rPr lang="en-US" sz="2000" dirty="0" smtClean="0"/>
              <a:t> – installing solar on primary or secondary residence, including owner-occupants of residences with up to three units. </a:t>
            </a:r>
          </a:p>
          <a:p>
            <a:pPr>
              <a:spcBef>
                <a:spcPts val="0"/>
              </a:spcBef>
              <a:spcAft>
                <a:spcPts val="800"/>
              </a:spcAft>
            </a:pPr>
            <a:r>
              <a:rPr lang="en-US" sz="2000" u="sng" dirty="0" smtClean="0"/>
              <a:t>Net metering off-taker in Community Shared Solar (CSS), as defined in SREC-II, or other net metering projects that meets the following criteria:</a:t>
            </a:r>
          </a:p>
          <a:p>
            <a:pPr lvl="1">
              <a:spcBef>
                <a:spcPts val="0"/>
              </a:spcBef>
              <a:spcAft>
                <a:spcPts val="800"/>
              </a:spcAft>
            </a:pPr>
            <a:r>
              <a:rPr lang="en-US" sz="2000" dirty="0" smtClean="0"/>
              <a:t>Net metering off-taker of no more than 25 kW with ownership position in the solar project</a:t>
            </a:r>
          </a:p>
          <a:p>
            <a:pPr lvl="1">
              <a:spcBef>
                <a:spcPts val="0"/>
              </a:spcBef>
              <a:spcAft>
                <a:spcPts val="800"/>
              </a:spcAft>
            </a:pPr>
            <a:r>
              <a:rPr lang="en-US" sz="2000" dirty="0" smtClean="0"/>
              <a:t> Limited to direct ownership or ownership through an LLC, cooperative, condo association, or other collaboration wherein all owners reside in the same distribution load zone. </a:t>
            </a:r>
          </a:p>
          <a:p>
            <a:pPr lvl="1">
              <a:spcBef>
                <a:spcPts val="0"/>
              </a:spcBef>
              <a:spcAft>
                <a:spcPts val="800"/>
              </a:spcAft>
            </a:pPr>
            <a:r>
              <a:rPr lang="en-US" sz="2000" dirty="0" smtClean="0"/>
              <a:t>Participant must demonstrate a need for loan to make an up-front payment to  secure an ownership position in that CSS system.</a:t>
            </a:r>
          </a:p>
          <a:p>
            <a:pPr lvl="1">
              <a:spcBef>
                <a:spcPts val="0"/>
              </a:spcBef>
              <a:spcAft>
                <a:spcPts val="800"/>
              </a:spcAft>
            </a:pPr>
            <a:r>
              <a:rPr lang="en-US" sz="2000" dirty="0" smtClean="0"/>
              <a:t>Project must meet loan program technical eligibility criteria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EA6040DF-D2FA-4DA9-BABD-1D6A46A1E09E}" type="slidenum">
              <a:rPr lang="en-US" altLang="en-US" smtClean="0"/>
              <a:pPr/>
              <a:t>11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xmlns="" val="2205483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76200"/>
            <a:ext cx="7696200" cy="1066800"/>
          </a:xfrm>
        </p:spPr>
        <p:txBody>
          <a:bodyPr>
            <a:normAutofit/>
          </a:bodyPr>
          <a:lstStyle/>
          <a:p>
            <a:pPr>
              <a:tabLst>
                <a:tab pos="2006600" algn="l"/>
              </a:tabLst>
            </a:pPr>
            <a:r>
              <a:rPr lang="en-US" sz="3200" u="sng" dirty="0" smtClean="0"/>
              <a:t>Central Administrator</a:t>
            </a:r>
            <a:endParaRPr lang="en-US" sz="3200" u="sng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983512" y="1066800"/>
            <a:ext cx="7924800" cy="46482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400" dirty="0" smtClean="0"/>
              <a:t>DOER will establish a Central Administrator for the solar loan program that will: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400" dirty="0" smtClean="0"/>
              <a:t>Maintain loan program website with public information and listing of qualified lender participants and loan offerings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2400" dirty="0" smtClean="0"/>
              <a:t>Website will offer Lenders the opportunity to post lender specific online applications and other materials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400" dirty="0" smtClean="0"/>
              <a:t>Register each loan and directly, </a:t>
            </a:r>
            <a:r>
              <a:rPr lang="en-US" sz="2400" dirty="0"/>
              <a:t>or through </a:t>
            </a:r>
            <a:r>
              <a:rPr lang="en-US" sz="2400" dirty="0" smtClean="0"/>
              <a:t>a contracted LLR Agent, administer LLR accounts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400" dirty="0" smtClean="0"/>
              <a:t>Provide quarterly DOER and public </a:t>
            </a:r>
            <a:r>
              <a:rPr lang="en-US" sz="2400" dirty="0"/>
              <a:t>r</a:t>
            </a:r>
            <a:r>
              <a:rPr lang="en-US" sz="2400" dirty="0" smtClean="0"/>
              <a:t>eports on loan program activity and recommendations for improvement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EA6040DF-D2FA-4DA9-BABD-1D6A46A1E09E}" type="slidenum">
              <a:rPr lang="en-US" altLang="en-US" smtClean="0"/>
              <a:pPr/>
              <a:t>12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xmlns="" val="2205483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28600"/>
            <a:ext cx="7696200" cy="609600"/>
          </a:xfrm>
        </p:spPr>
        <p:txBody>
          <a:bodyPr>
            <a:normAutofit/>
          </a:bodyPr>
          <a:lstStyle/>
          <a:p>
            <a:pPr>
              <a:tabLst>
                <a:tab pos="2006600" algn="l"/>
              </a:tabLst>
            </a:pPr>
            <a:r>
              <a:rPr lang="en-US" sz="3200" u="sng" dirty="0" smtClean="0"/>
              <a:t>Technical Eligibility Review/Approval</a:t>
            </a:r>
            <a:endParaRPr lang="en-US" sz="3200" u="sng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1143000" y="1066800"/>
            <a:ext cx="7696200" cy="50292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800"/>
              </a:spcAft>
            </a:pPr>
            <a:r>
              <a:rPr lang="en-US" sz="2400" dirty="0" smtClean="0"/>
              <a:t>DOER will partner with a Technical Reviewer to approve PV system installations as meeting technical criteria.</a:t>
            </a:r>
          </a:p>
          <a:p>
            <a:pPr>
              <a:spcBef>
                <a:spcPts val="0"/>
              </a:spcBef>
              <a:spcAft>
                <a:spcPts val="800"/>
              </a:spcAft>
            </a:pPr>
            <a:r>
              <a:rPr lang="en-US" sz="2400" dirty="0" smtClean="0"/>
              <a:t>The Reviewer will prepare web-based on-line application to provide real-time verification of system eligibility.</a:t>
            </a:r>
          </a:p>
          <a:p>
            <a:pPr>
              <a:spcBef>
                <a:spcPts val="0"/>
              </a:spcBef>
              <a:spcAft>
                <a:spcPts val="800"/>
              </a:spcAft>
            </a:pPr>
            <a:r>
              <a:rPr lang="en-US" sz="2400" dirty="0" smtClean="0"/>
              <a:t>The Reviewer will approve third-party loan facilitators that provide individualized technical verification services as meeting the loan program criteria.</a:t>
            </a:r>
          </a:p>
          <a:p>
            <a:pPr>
              <a:spcBef>
                <a:spcPts val="0"/>
              </a:spcBef>
              <a:spcAft>
                <a:spcPts val="800"/>
              </a:spcAft>
            </a:pPr>
            <a:r>
              <a:rPr lang="en-US" sz="2400" dirty="0" smtClean="0"/>
              <a:t>The Reviewer will provide periodic audits and inspections to verify technical requirements are met by installers and third-party loan facilitators.</a:t>
            </a:r>
          </a:p>
          <a:p>
            <a:pPr>
              <a:spcBef>
                <a:spcPts val="0"/>
              </a:spcBef>
              <a:spcAft>
                <a:spcPts val="800"/>
              </a:spcAft>
            </a:pPr>
            <a:r>
              <a:rPr lang="en-US" sz="2400" dirty="0" smtClean="0"/>
              <a:t>The Reviewer will provide a service to inspect non-expedited installers and qualify expedited installers.</a:t>
            </a:r>
          </a:p>
          <a:p>
            <a:pPr>
              <a:spcBef>
                <a:spcPts val="0"/>
              </a:spcBef>
              <a:spcAft>
                <a:spcPts val="800"/>
              </a:spcAft>
            </a:pPr>
            <a:endParaRPr lang="en-US" sz="2000" dirty="0"/>
          </a:p>
          <a:p>
            <a:pPr lvl="1">
              <a:spcBef>
                <a:spcPts val="0"/>
              </a:spcBef>
              <a:spcAft>
                <a:spcPts val="800"/>
              </a:spcAft>
              <a:buNone/>
            </a:pPr>
            <a:endParaRPr lang="en-US" sz="1400" b="1" dirty="0" smtClean="0"/>
          </a:p>
          <a:p>
            <a:pPr lvl="1">
              <a:spcBef>
                <a:spcPts val="0"/>
              </a:spcBef>
              <a:spcAft>
                <a:spcPts val="800"/>
              </a:spcAft>
              <a:buNone/>
            </a:pPr>
            <a:endParaRPr lang="en-US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EA6040DF-D2FA-4DA9-BABD-1D6A46A1E09E}" type="slidenum">
              <a:rPr lang="en-US" altLang="en-US" smtClean="0"/>
              <a:pPr/>
              <a:t>13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xmlns="" val="2205483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u="sng" dirty="0" smtClean="0"/>
              <a:t>Technical Eligibility</a:t>
            </a:r>
            <a:endParaRPr lang="en-US" dirty="0"/>
          </a:p>
        </p:txBody>
      </p:sp>
      <p:sp>
        <p:nvSpPr>
          <p:cNvPr id="4" name="Text Placeholder 2"/>
          <p:cNvSpPr txBox="1">
            <a:spLocks/>
          </p:cNvSpPr>
          <p:nvPr/>
        </p:nvSpPr>
        <p:spPr>
          <a:xfrm>
            <a:off x="990600" y="1066800"/>
            <a:ext cx="7772400" cy="533400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en-US" i="1" dirty="0" smtClean="0"/>
              <a:t>Adapted from Commonwealth Solar II</a:t>
            </a: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en-US" i="1" dirty="0" smtClean="0"/>
              <a:t>Minimum Technical Requirements (from MassCEC)</a:t>
            </a:r>
          </a:p>
          <a:p>
            <a:pPr marL="342900" indent="-342900">
              <a:spcBef>
                <a:spcPct val="20000"/>
              </a:spcBef>
              <a:defRPr/>
            </a:pPr>
            <a:endParaRPr lang="en-US" sz="2800" i="1" dirty="0" smtClean="0"/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800" b="1" dirty="0" smtClean="0"/>
              <a:t>Mass Save audit must have occurred or be scheduled within one year prior to loan disbursement </a:t>
            </a: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Minimum design and estimated production requirements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80000"/>
              <a:buFont typeface="Wingdings" pitchFamily="2" charset="2"/>
              <a:buChar char="Ø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Project designed so that estimated annual energy output is at least 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70%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of the default optimal output for a fixed PV project of the same capacity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Installation requirements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80000"/>
              <a:buFont typeface="Wingdings" pitchFamily="2" charset="2"/>
              <a:buChar char="Ø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Electrical work performed by MA licensed electrician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80000"/>
              <a:buFont typeface="Wingdings" pitchFamily="2" charset="2"/>
              <a:buChar char="Ø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Project installed according to manufacturer’s instructions and in compliance with all applicable permits, interconnection agreements, codes and standards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80000"/>
              <a:buFont typeface="Wingdings" pitchFamily="2" charset="2"/>
              <a:buChar char="Ø"/>
              <a:tabLst/>
              <a:defRPr/>
            </a:pPr>
            <a:endParaRPr lang="en-US" sz="2600" dirty="0" smtClean="0"/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80000"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80000"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>
              <a:spcBef>
                <a:spcPct val="20000"/>
              </a:spcBef>
              <a:buSzPct val="80000"/>
              <a:defRPr/>
            </a:pPr>
            <a:endParaRPr lang="en-US" sz="2000" i="1" dirty="0" smtClean="0"/>
          </a:p>
          <a:p>
            <a:pPr>
              <a:spcBef>
                <a:spcPct val="20000"/>
              </a:spcBef>
              <a:buSzPct val="80000"/>
              <a:defRPr/>
            </a:pPr>
            <a:endParaRPr kumimoji="0" lang="en-US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EA6040DF-D2FA-4DA9-BABD-1D6A46A1E09E}" type="slidenum">
              <a:rPr lang="en-US" altLang="en-US" smtClean="0"/>
              <a:pPr/>
              <a:t>14</a:t>
            </a:fld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152400"/>
            <a:ext cx="7696200" cy="762000"/>
          </a:xfrm>
        </p:spPr>
        <p:txBody>
          <a:bodyPr>
            <a:normAutofit/>
          </a:bodyPr>
          <a:lstStyle/>
          <a:p>
            <a:r>
              <a:rPr lang="en-US" u="sng" dirty="0" smtClean="0"/>
              <a:t>Technical </a:t>
            </a:r>
            <a:r>
              <a:rPr lang="en-US" u="sng" dirty="0"/>
              <a:t>Eligibility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1143000" y="1143000"/>
            <a:ext cx="7696200" cy="4953000"/>
          </a:xfrm>
        </p:spPr>
        <p:txBody>
          <a:bodyPr>
            <a:normAutofit fontScale="85000" lnSpcReduction="20000"/>
          </a:bodyPr>
          <a:lstStyle/>
          <a:p>
            <a:pPr lvl="0">
              <a:defRPr/>
            </a:pPr>
            <a:r>
              <a:rPr lang="en-US" dirty="0" smtClean="0"/>
              <a:t>PV project and equipment warranty requirements</a:t>
            </a:r>
          </a:p>
          <a:p>
            <a:pPr lvl="1">
              <a:defRPr/>
            </a:pPr>
            <a:r>
              <a:rPr lang="en-US" dirty="0" smtClean="0"/>
              <a:t>Installer warranty (at least 5 year labor warranty)</a:t>
            </a:r>
          </a:p>
          <a:p>
            <a:pPr lvl="1">
              <a:defRPr/>
            </a:pPr>
            <a:r>
              <a:rPr lang="en-US" dirty="0" smtClean="0"/>
              <a:t>Manufacturer warranty (at least 20 year production warranty on panels)</a:t>
            </a:r>
          </a:p>
          <a:p>
            <a:pPr lvl="1">
              <a:defRPr/>
            </a:pPr>
            <a:r>
              <a:rPr lang="en-US" dirty="0" smtClean="0"/>
              <a:t>Roof condition in satisfactory shape</a:t>
            </a:r>
            <a:endParaRPr lang="en-US" dirty="0" smtClean="0">
              <a:solidFill>
                <a:srgbClr val="FF0000"/>
              </a:solidFill>
            </a:endParaRPr>
          </a:p>
          <a:p>
            <a:pPr lvl="1">
              <a:defRPr/>
            </a:pPr>
            <a:r>
              <a:rPr lang="en-US" dirty="0" smtClean="0"/>
              <a:t>Service and maintenance plan for loan term</a:t>
            </a:r>
            <a:endParaRPr lang="en-US" dirty="0" smtClean="0">
              <a:solidFill>
                <a:srgbClr val="FF0000"/>
              </a:solidFill>
            </a:endParaRPr>
          </a:p>
          <a:p>
            <a:pPr lvl="0">
              <a:defRPr/>
            </a:pPr>
            <a:r>
              <a:rPr lang="en-US" dirty="0" smtClean="0"/>
              <a:t>Additional solar PV equipment requirements</a:t>
            </a:r>
          </a:p>
          <a:p>
            <a:pPr lvl="1">
              <a:defRPr/>
            </a:pPr>
            <a:r>
              <a:rPr lang="en-US" dirty="0" smtClean="0"/>
              <a:t>New panels and equipment</a:t>
            </a:r>
          </a:p>
          <a:p>
            <a:pPr lvl="1">
              <a:defRPr/>
            </a:pPr>
            <a:r>
              <a:rPr lang="en-US" dirty="0" smtClean="0"/>
              <a:t>UL listed</a:t>
            </a:r>
          </a:p>
          <a:p>
            <a:pPr lvl="1">
              <a:defRPr/>
            </a:pPr>
            <a:r>
              <a:rPr lang="en-US" dirty="0" smtClean="0"/>
              <a:t>Solar panels on California Energy Commission (or successor) list of eligible renewable energy equipment</a:t>
            </a:r>
          </a:p>
          <a:p>
            <a:pPr lvl="0">
              <a:defRPr/>
            </a:pPr>
            <a:r>
              <a:rPr lang="en-US" dirty="0" smtClean="0"/>
              <a:t>Electricity production meter requirements</a:t>
            </a:r>
          </a:p>
          <a:p>
            <a:pPr lvl="1">
              <a:defRPr/>
            </a:pPr>
            <a:r>
              <a:rPr lang="en-US" dirty="0" smtClean="0"/>
              <a:t>Data Acquisition System and automatic generation reporting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EA6040DF-D2FA-4DA9-BABD-1D6A46A1E09E}" type="slidenum">
              <a:rPr lang="en-US" altLang="en-US" smtClean="0"/>
              <a:pPr/>
              <a:t>15</a:t>
            </a:fld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0"/>
            <a:ext cx="7696200" cy="914400"/>
          </a:xfrm>
        </p:spPr>
        <p:txBody>
          <a:bodyPr>
            <a:normAutofit/>
          </a:bodyPr>
          <a:lstStyle/>
          <a:p>
            <a:r>
              <a:rPr lang="en-US" sz="3200" u="sng" dirty="0" smtClean="0"/>
              <a:t>MA Solar Loan Flow Diagram</a:t>
            </a:r>
            <a:endParaRPr lang="en-US" sz="3200" u="sng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EA6040DF-D2FA-4DA9-BABD-1D6A46A1E09E}" type="slidenum">
              <a:rPr lang="en-US" altLang="en-US" smtClean="0"/>
              <a:pPr/>
              <a:t>16</a:t>
            </a:fld>
            <a:endParaRPr lang="en-US" altLang="en-US" dirty="0"/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90198" y="1066800"/>
            <a:ext cx="6868001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152400"/>
            <a:ext cx="7696200" cy="762000"/>
          </a:xfrm>
        </p:spPr>
        <p:txBody>
          <a:bodyPr/>
          <a:lstStyle/>
          <a:p>
            <a:r>
              <a:rPr lang="en-US" u="sng" dirty="0" smtClean="0"/>
              <a:t>Schedule for Loan Program Launch</a:t>
            </a:r>
            <a:endParaRPr lang="en-US" u="sng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990600" y="914400"/>
            <a:ext cx="7924800" cy="5257800"/>
          </a:xfrm>
        </p:spPr>
        <p:txBody>
          <a:bodyPr>
            <a:normAutofit fontScale="25000" lnSpcReduction="20000"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9200" dirty="0" smtClean="0"/>
              <a:t>DOER will take feedback during Lender Working Group meeting on August 20, 2014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9200" dirty="0" smtClean="0"/>
              <a:t>DOER will take written comments from WG members and all stakeholders through August 27. </a:t>
            </a:r>
            <a:r>
              <a:rPr lang="en-US" sz="9200" b="1" dirty="0"/>
              <a:t>Please email your comments to Emma </a:t>
            </a:r>
            <a:r>
              <a:rPr lang="en-US" sz="9200" b="1" dirty="0" smtClean="0"/>
              <a:t>Krause at </a:t>
            </a:r>
            <a:r>
              <a:rPr lang="en-US" sz="9200" b="1" dirty="0" smtClean="0">
                <a:hlinkClick r:id="rId2"/>
              </a:rPr>
              <a:t>emma.krause@state.ma.us</a:t>
            </a:r>
            <a:endParaRPr lang="en-US" sz="9200" dirty="0" smtClean="0"/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9200" dirty="0" smtClean="0"/>
              <a:t>DOER is working with its consultant team to draft program documents.  Documents will be available for Lender WG and stakeholder review before finalizing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9200" dirty="0" smtClean="0"/>
              <a:t>DOER will procure contract entities in September/October 2014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9200" dirty="0" smtClean="0"/>
              <a:t>DOER expects to have a final program design in October 2014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9200" dirty="0" smtClean="0"/>
              <a:t>DOER expects to secure lender agreements in October/November 2014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9200" dirty="0" smtClean="0"/>
              <a:t>DOER expects to initiate loan program in November/December 2014</a:t>
            </a:r>
          </a:p>
          <a:p>
            <a:pPr>
              <a:buNone/>
            </a:pPr>
            <a:endParaRPr lang="en-US" sz="6200" b="1" dirty="0" smtClean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EA6040DF-D2FA-4DA9-BABD-1D6A46A1E09E}" type="slidenum">
              <a:rPr lang="en-US" altLang="en-US" smtClean="0"/>
              <a:pPr/>
              <a:t>17</a:t>
            </a:fld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6074" y="304800"/>
            <a:ext cx="7696200" cy="762000"/>
          </a:xfrm>
        </p:spPr>
        <p:txBody>
          <a:bodyPr>
            <a:noAutofit/>
          </a:bodyPr>
          <a:lstStyle/>
          <a:p>
            <a:r>
              <a:rPr lang="en-US" sz="2800" u="sng" dirty="0" smtClean="0"/>
              <a:t>Review of Stakeholder Comments</a:t>
            </a:r>
            <a:br>
              <a:rPr lang="en-US" sz="2800" u="sng" dirty="0" smtClean="0"/>
            </a:br>
            <a:r>
              <a:rPr lang="en-US" sz="2800" u="sng" dirty="0" smtClean="0"/>
              <a:t>on Preliminary Program Design</a:t>
            </a:r>
            <a:endParaRPr lang="en-US" sz="2800" u="sng" dirty="0"/>
          </a:p>
        </p:txBody>
      </p:sp>
      <p:sp>
        <p:nvSpPr>
          <p:cNvPr id="4" name="Text Placeholder 2"/>
          <p:cNvSpPr txBox="1">
            <a:spLocks/>
          </p:cNvSpPr>
          <p:nvPr/>
        </p:nvSpPr>
        <p:spPr>
          <a:xfrm>
            <a:off x="997974" y="990600"/>
            <a:ext cx="7917426" cy="5257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1500" b="1" dirty="0" smtClean="0"/>
              <a:t>Financial</a:t>
            </a:r>
            <a:r>
              <a:rPr lang="en-US" sz="1500" dirty="0" smtClean="0"/>
              <a:t>: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1500" dirty="0" smtClean="0"/>
              <a:t>For federal tax credit, allow borrower a no-cost re-amortization within 18 months instead of basing original loan on assumption that tax credit will be used to reduce loan amount.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1500" dirty="0" smtClean="0"/>
              <a:t>Reconsider effectiveness of interest rate buy-down (IRB) in addressing lender risk, borrower cash flows, and sustaining loan market post DOER program.  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1500" dirty="0" smtClean="0"/>
              <a:t>Minimize credit enhancement for higher FICO score borrowers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1500" dirty="0" smtClean="0"/>
              <a:t>Set minimum FICO threshold at 600, and include other credit attributes such as Debt to Income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1500" dirty="0" smtClean="0"/>
              <a:t>Provide more flexibility for lenders to offer differentiated loan terms</a:t>
            </a:r>
            <a:r>
              <a:rPr lang="en-US" sz="1500" dirty="0" smtClean="0">
                <a:solidFill>
                  <a:srgbClr val="FF0000"/>
                </a:solidFill>
              </a:rPr>
              <a:t> </a:t>
            </a:r>
            <a:endParaRPr lang="en-US" sz="1500" dirty="0" smtClean="0"/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1500" dirty="0" smtClean="0"/>
              <a:t>Enable different types of lenders to engage in the program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1500" dirty="0" smtClean="0"/>
              <a:t>Better explain UCC-1 filing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1500" b="1" dirty="0" smtClean="0"/>
              <a:t>Technical: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1500" dirty="0" smtClean="0"/>
              <a:t>Ease estimated annual energy output requirement from at least 80% to at least 70% of the default optimal output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1500" dirty="0" smtClean="0"/>
              <a:t>Revise proposed 1/3, 2/3 installer payment schedule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1500" dirty="0" smtClean="0"/>
              <a:t>Assure homeowners effectively consider energy efficiency opportunities as part of solar investment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1500" b="1" dirty="0" smtClean="0"/>
              <a:t>Program Structure: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500" dirty="0" smtClean="0"/>
              <a:t>Maintain MLP eligibility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1500" dirty="0" smtClean="0"/>
              <a:t>Eliminate or minimize default loan facilitator role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EA6040DF-D2FA-4DA9-BABD-1D6A46A1E09E}" type="slidenum">
              <a:rPr lang="en-US" altLang="en-US" smtClean="0"/>
              <a:pPr/>
              <a:t>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xmlns="" val="3512082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228600"/>
            <a:ext cx="7962900" cy="762000"/>
          </a:xfrm>
        </p:spPr>
        <p:txBody>
          <a:bodyPr>
            <a:normAutofit/>
          </a:bodyPr>
          <a:lstStyle/>
          <a:p>
            <a:r>
              <a:rPr lang="en-US" u="sng" dirty="0" smtClean="0"/>
              <a:t>Substantive Changes in Draft Design</a:t>
            </a:r>
            <a:endParaRPr lang="en-US" u="sng" dirty="0"/>
          </a:p>
        </p:txBody>
      </p:sp>
      <p:sp>
        <p:nvSpPr>
          <p:cNvPr id="4" name="Text Placeholder 2"/>
          <p:cNvSpPr txBox="1">
            <a:spLocks/>
          </p:cNvSpPr>
          <p:nvPr/>
        </p:nvSpPr>
        <p:spPr>
          <a:xfrm>
            <a:off x="1142999" y="1066800"/>
            <a:ext cx="7601565" cy="518160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sz="2000" noProof="0" dirty="0" smtClean="0"/>
              <a:t>Financial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000" dirty="0" smtClean="0"/>
              <a:t>Allow borrower a no-cost re-amortization within 18 months 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000" dirty="0" smtClean="0"/>
              <a:t>Credit enhancement value dependent on borrower and interest rate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000" dirty="0" smtClean="0"/>
              <a:t>Integrate both FICO and DTI in borrower eligibility sectors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000" dirty="0" smtClean="0"/>
              <a:t>Provide more flexibility for lenders to offer differentiated loan terms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000" dirty="0" smtClean="0"/>
              <a:t>UCC-1 explanatory document for review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000" dirty="0" smtClean="0"/>
              <a:t>Consider SREC-II pre-buy for lower FICO score borrowers</a:t>
            </a:r>
          </a:p>
          <a:p>
            <a:pPr marL="342900" lvl="0" indent="-342900">
              <a:spcBef>
                <a:spcPct val="20000"/>
              </a:spcBef>
              <a:defRPr/>
            </a:pPr>
            <a:endParaRPr lang="en-US" sz="2000" dirty="0" smtClean="0"/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sz="2000" dirty="0" smtClean="0"/>
              <a:t>Technical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000" dirty="0" smtClean="0"/>
              <a:t>Relax technical eligibility from 80% to 70% of the optimal output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000" dirty="0" smtClean="0"/>
              <a:t>Require borrower schedule a Mass Save energy audit to promote EE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000" dirty="0" smtClean="0"/>
              <a:t>Propose installer payment schedule for ½ at contract signing and ½ at interconnection</a:t>
            </a:r>
          </a:p>
          <a:p>
            <a:pPr marL="342900" lvl="0" indent="-342900">
              <a:spcBef>
                <a:spcPct val="20000"/>
              </a:spcBef>
              <a:defRPr/>
            </a:pPr>
            <a:endParaRPr lang="en-US" sz="2000" dirty="0" smtClean="0"/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sz="2000" noProof="0" dirty="0" smtClean="0"/>
              <a:t>Program Structure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000" dirty="0" smtClean="0"/>
              <a:t>MLP’s are eligible for the loan program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000" dirty="0" smtClean="0"/>
              <a:t>Remove need for default loan facilitator and clarify role of Central Administrator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000" dirty="0" smtClean="0"/>
              <a:t>DOER will contract with entity(</a:t>
            </a:r>
            <a:r>
              <a:rPr lang="en-US" sz="2000" dirty="0" err="1" smtClean="0"/>
              <a:t>ies</a:t>
            </a:r>
            <a:r>
              <a:rPr lang="en-US" sz="2000" dirty="0" smtClean="0"/>
              <a:t>) that will 1) act as  Technical Reviewer,                2) administer SREC-II default claims, and 3) administer SREC-II pre-buy.</a:t>
            </a:r>
          </a:p>
          <a:p>
            <a:pPr marL="342900" lvl="0" indent="-342900">
              <a:spcBef>
                <a:spcPct val="20000"/>
              </a:spcBef>
              <a:defRPr/>
            </a:pPr>
            <a:endParaRPr lang="en-US" sz="2000" dirty="0" smtClean="0"/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n-US" sz="2000" dirty="0"/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>
              <a:spcBef>
                <a:spcPct val="20000"/>
              </a:spcBef>
              <a:buSzPct val="80000"/>
              <a:defRPr/>
            </a:pPr>
            <a:endParaRPr lang="en-US" sz="2000" i="1" dirty="0" smtClean="0"/>
          </a:p>
          <a:p>
            <a:pPr>
              <a:spcBef>
                <a:spcPct val="20000"/>
              </a:spcBef>
              <a:buSzPct val="80000"/>
              <a:defRPr/>
            </a:pPr>
            <a:endParaRPr kumimoji="0" lang="en-US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EA6040DF-D2FA-4DA9-BABD-1D6A46A1E09E}" type="slidenum">
              <a:rPr lang="en-US" altLang="en-US" smtClean="0"/>
              <a:pPr/>
              <a:t>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xmlns="" val="802807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/>
              <a:t>Lender Participation</a:t>
            </a:r>
            <a:endParaRPr lang="en-US" u="sng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676400" y="1219200"/>
          <a:ext cx="6781800" cy="3733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0"/>
                <a:gridCol w="3581400"/>
              </a:tblGrid>
              <a:tr h="613049"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 smtClean="0"/>
                        <a:t>KEY</a:t>
                      </a:r>
                      <a:r>
                        <a:rPr lang="en-US" sz="2500" b="1" baseline="0" dirty="0" smtClean="0"/>
                        <a:t> </a:t>
                      </a:r>
                      <a:r>
                        <a:rPr lang="en-US" sz="2500" b="1" dirty="0" smtClean="0"/>
                        <a:t>CHALLENGES</a:t>
                      </a:r>
                      <a:endParaRPr lang="en-US" sz="25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dirty="0" smtClean="0"/>
                        <a:t>SOLUTIONS</a:t>
                      </a:r>
                      <a:endParaRPr lang="en-US" sz="2500" dirty="0"/>
                    </a:p>
                  </a:txBody>
                  <a:tcPr anchor="ctr"/>
                </a:tc>
              </a:tr>
              <a:tr h="167295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Mitigating</a:t>
                      </a:r>
                      <a:r>
                        <a:rPr lang="en-US" baseline="0" dirty="0" smtClean="0"/>
                        <a:t> market and </a:t>
                      </a:r>
                    </a:p>
                    <a:p>
                      <a:pPr algn="ctr"/>
                      <a:r>
                        <a:rPr lang="en-US" baseline="0" dirty="0" smtClean="0"/>
                        <a:t>regulatory risk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42900" indent="-342900" algn="ctr">
                        <a:buNone/>
                      </a:pPr>
                      <a:r>
                        <a:rPr lang="en-US" dirty="0" smtClean="0"/>
                        <a:t>Loan loss reserve</a:t>
                      </a:r>
                    </a:p>
                    <a:p>
                      <a:pPr marL="342900" indent="-342900" algn="ctr">
                        <a:buNone/>
                      </a:pPr>
                      <a:r>
                        <a:rPr lang="en-US" baseline="0" dirty="0" smtClean="0"/>
                        <a:t>Interest rate buy down</a:t>
                      </a:r>
                    </a:p>
                    <a:p>
                      <a:pPr marL="342900" marR="0" indent="-3429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Asset provides revenue</a:t>
                      </a:r>
                      <a:r>
                        <a:rPr lang="en-US" baseline="0" dirty="0" smtClean="0"/>
                        <a:t> generation</a:t>
                      </a:r>
                    </a:p>
                    <a:p>
                      <a:pPr marL="342900" indent="-342900" algn="ctr">
                        <a:buNone/>
                      </a:pPr>
                      <a:r>
                        <a:rPr lang="en-US" baseline="0" dirty="0" smtClean="0"/>
                        <a:t>Optional UCC-1 filing</a:t>
                      </a:r>
                    </a:p>
                    <a:p>
                      <a:pPr marL="342900" marR="0" indent="-3429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SREC-II</a:t>
                      </a:r>
                      <a:r>
                        <a:rPr lang="en-US" baseline="0" dirty="0" smtClean="0"/>
                        <a:t> assignment upon default</a:t>
                      </a:r>
                    </a:p>
                  </a:txBody>
                  <a:tcPr anchor="ctr"/>
                </a:tc>
              </a:tr>
              <a:tr h="14478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Providing Lenders with attractive</a:t>
                      </a:r>
                      <a:r>
                        <a:rPr lang="en-US" baseline="0" dirty="0" smtClean="0"/>
                        <a:t> business opportunity and </a:t>
                      </a:r>
                      <a:r>
                        <a:rPr lang="en-US" dirty="0" smtClean="0"/>
                        <a:t>confidence</a:t>
                      </a:r>
                      <a:r>
                        <a:rPr lang="en-US" baseline="0" dirty="0" smtClean="0"/>
                        <a:t> in</a:t>
                      </a:r>
                    </a:p>
                    <a:p>
                      <a:pPr algn="ctr"/>
                      <a:r>
                        <a:rPr lang="en-US" baseline="0" dirty="0" smtClean="0"/>
                        <a:t>MA solar market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Substantial Solar Loan volume</a:t>
                      </a:r>
                    </a:p>
                    <a:p>
                      <a:pPr algn="ctr"/>
                      <a:r>
                        <a:rPr lang="en-US" dirty="0" smtClean="0"/>
                        <a:t>Regulatory support for 1600 MW</a:t>
                      </a:r>
                    </a:p>
                    <a:p>
                      <a:pPr algn="ctr"/>
                      <a:r>
                        <a:rPr lang="en-US" dirty="0" smtClean="0"/>
                        <a:t>Robust </a:t>
                      </a:r>
                      <a:r>
                        <a:rPr lang="en-US" baseline="0" dirty="0" smtClean="0"/>
                        <a:t>residential solar market 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u="sng" dirty="0" smtClean="0"/>
              <a:t>Lender Eligibility and Loan Parameters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EA6040DF-D2FA-4DA9-BABD-1D6A46A1E09E}" type="slidenum">
              <a:rPr lang="en-US" altLang="en-US" smtClean="0"/>
              <a:pPr/>
              <a:t>5</a:t>
            </a:fld>
            <a:endParaRPr lang="en-US" alt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143000" y="1143000"/>
          <a:ext cx="3429000" cy="5069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9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REQUIRED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Lender offer loans to borrowers</a:t>
                      </a:r>
                      <a:r>
                        <a:rPr lang="en-US" sz="1600" baseline="0" dirty="0" smtClean="0"/>
                        <a:t> with a 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minimum 640 FICO score and DTI &lt;= 45%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Lender offer a 10 year loan term (credit enhancement may be adjusted for</a:t>
                      </a:r>
                      <a:r>
                        <a:rPr lang="en-US" sz="1600" baseline="0" dirty="0" smtClean="0"/>
                        <a:t> other terms)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Unsecured consumer loans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No</a:t>
                      </a:r>
                      <a:r>
                        <a:rPr lang="en-US" sz="1600" baseline="0" dirty="0" smtClean="0"/>
                        <a:t> penalties for early pay-off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No-cost,</a:t>
                      </a:r>
                      <a:r>
                        <a:rPr lang="en-US" sz="1600" baseline="0" dirty="0" smtClean="0"/>
                        <a:t> one-time re-amortization within first 18 months of loan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Lender disburse ½ of loan amount</a:t>
                      </a:r>
                      <a:r>
                        <a:rPr lang="en-US" sz="1600" baseline="0" dirty="0" smtClean="0"/>
                        <a:t> upon borrower signing contract with installer, ½ upon project interconnection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Loan must not have recourse to any other state or government funding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334000" y="1143000"/>
          <a:ext cx="3505200" cy="48634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/>
              </a:tblGrid>
              <a:tr h="835429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SUGGESTED</a:t>
                      </a:r>
                      <a:r>
                        <a:rPr lang="en-US" sz="2400" baseline="0" dirty="0" smtClean="0"/>
                        <a:t> BEST PRACTICES</a:t>
                      </a:r>
                      <a:endParaRPr lang="en-US" sz="2400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84097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Lender offer loans to borrowers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with a minimum 600 FICO score and DTI &lt;= 43%</a:t>
                      </a:r>
                      <a:endParaRPr 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58789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Lender offer shorter or longer terms to serve borrowers’ need</a:t>
                      </a:r>
                      <a:endParaRPr lang="en-US" sz="16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58789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Lender</a:t>
                      </a:r>
                      <a:r>
                        <a:rPr lang="en-US" sz="1600" baseline="0" dirty="0" smtClean="0"/>
                        <a:t> consider UCC-1 filing to mitigate risk</a:t>
                      </a:r>
                      <a:endParaRPr lang="en-US" sz="1600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58789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Lender offer online pre-approval of borrower</a:t>
                      </a:r>
                      <a:endParaRPr lang="en-US" sz="16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58789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Lender offer online loan application, preferably web-based</a:t>
                      </a:r>
                      <a:endParaRPr lang="en-US" sz="1600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83542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Lender assure 24-48 hours turnaround</a:t>
                      </a:r>
                      <a:r>
                        <a:rPr lang="en-US" sz="1600" baseline="0" dirty="0" smtClean="0"/>
                        <a:t> time between completed loan application and loan approval</a:t>
                      </a:r>
                      <a:endParaRPr lang="en-US" sz="16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152400"/>
            <a:ext cx="7696200" cy="609600"/>
          </a:xfrm>
        </p:spPr>
        <p:txBody>
          <a:bodyPr>
            <a:normAutofit/>
          </a:bodyPr>
          <a:lstStyle/>
          <a:p>
            <a:pPr>
              <a:tabLst>
                <a:tab pos="2006600" algn="l"/>
              </a:tabLst>
            </a:pPr>
            <a:r>
              <a:rPr lang="en-US" sz="3200" u="sng" dirty="0" smtClean="0"/>
              <a:t>Credit Enhancement</a:t>
            </a:r>
            <a:endParaRPr lang="en-US" sz="3200" u="sn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EA6040DF-D2FA-4DA9-BABD-1D6A46A1E09E}" type="slidenum">
              <a:rPr lang="en-US" altLang="en-US" smtClean="0"/>
              <a:pPr/>
              <a:t>6</a:t>
            </a:fld>
            <a:endParaRPr lang="en-US" altLang="en-US" dirty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260674022"/>
              </p:ext>
            </p:extLst>
          </p:nvPr>
        </p:nvGraphicFramePr>
        <p:xfrm>
          <a:off x="977900" y="685800"/>
          <a:ext cx="8674100" cy="4946650"/>
        </p:xfrm>
        <a:graphic>
          <a:graphicData uri="http://schemas.openxmlformats.org/presentationml/2006/ole">
            <p:oleObj spid="_x0000_s1028" name="Worksheet" r:id="rId4" imgW="8086641" imgH="4324276" progId="Excel.Sheet.12">
              <p:embed/>
            </p:oleObj>
          </a:graphicData>
        </a:graphic>
      </p:graphicFrame>
      <p:sp>
        <p:nvSpPr>
          <p:cNvPr id="5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1021080" y="5226685"/>
            <a:ext cx="7696200" cy="1371600"/>
          </a:xfrm>
        </p:spPr>
        <p:txBody>
          <a:bodyPr>
            <a:normAutofit fontScale="92500" lnSpcReduction="10000"/>
          </a:bodyPr>
          <a:lstStyle/>
          <a:p>
            <a:r>
              <a:rPr lang="en-US" sz="1600" dirty="0" smtClean="0"/>
              <a:t>Committed to IRB through 2015, will reconsider IRB levels after 2015.</a:t>
            </a:r>
          </a:p>
          <a:p>
            <a:r>
              <a:rPr lang="en-US" sz="1600" dirty="0" smtClean="0"/>
              <a:t>Program interest rate thresholds will be adjusted periodically based on prime interest rate.</a:t>
            </a:r>
          </a:p>
          <a:p>
            <a:r>
              <a:rPr lang="en-US" sz="1600" dirty="0" smtClean="0"/>
              <a:t>Separate LLR account provided for each Lender.</a:t>
            </a:r>
          </a:p>
          <a:p>
            <a:r>
              <a:rPr lang="en-US" sz="1600" dirty="0" smtClean="0"/>
              <a:t>DOER will pre-fund LLR accounts for value of 25 loans. </a:t>
            </a:r>
          </a:p>
          <a:p>
            <a:pPr lvl="1"/>
            <a:r>
              <a:rPr lang="en-US" sz="1600" dirty="0" smtClean="0"/>
              <a:t>Translating to approximately $90,000 per lender in escrow</a:t>
            </a:r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xmlns="" val="2205483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AMENDMENT - INSERTED </a:t>
            </a:r>
            <a:r>
              <a:rPr lang="en-US" dirty="0" smtClean="0">
                <a:solidFill>
                  <a:srgbClr val="FF0000"/>
                </a:solidFill>
              </a:rPr>
              <a:t>SLIDE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938" indent="-7938" algn="ctr">
              <a:buNone/>
            </a:pPr>
            <a:r>
              <a:rPr lang="en-US" dirty="0" smtClean="0"/>
              <a:t>The following slide has been added by DOER following the August 20</a:t>
            </a:r>
            <a:r>
              <a:rPr lang="en-US" baseline="30000" dirty="0" smtClean="0"/>
              <a:t>th</a:t>
            </a:r>
            <a:r>
              <a:rPr lang="en-US" dirty="0" smtClean="0"/>
              <a:t> Lender Working Group meeting.  Based on feedback during this meeting, DOER offers this alternative to the Credit Enhancement matrix on the previous slide for stakeholder comment.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152400"/>
            <a:ext cx="7696200" cy="609600"/>
          </a:xfrm>
        </p:spPr>
        <p:txBody>
          <a:bodyPr>
            <a:normAutofit/>
          </a:bodyPr>
          <a:lstStyle/>
          <a:p>
            <a:pPr>
              <a:tabLst>
                <a:tab pos="2006600" algn="l"/>
              </a:tabLst>
            </a:pPr>
            <a:r>
              <a:rPr lang="en-US" sz="3200" u="sng" dirty="0" smtClean="0">
                <a:solidFill>
                  <a:srgbClr val="FF0000"/>
                </a:solidFill>
              </a:rPr>
              <a:t>Credit Enhancement – Additional Option </a:t>
            </a:r>
            <a:endParaRPr lang="en-US" sz="3200" u="sng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EA6040DF-D2FA-4DA9-BABD-1D6A46A1E09E}" type="slidenum">
              <a:rPr lang="en-US" altLang="en-US" smtClean="0"/>
              <a:pPr/>
              <a:t>8</a:t>
            </a:fld>
            <a:endParaRPr lang="en-US" altLang="en-US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914400" y="914400"/>
          <a:ext cx="8077200" cy="3083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4576"/>
                <a:gridCol w="3246718"/>
                <a:gridCol w="3325906"/>
              </a:tblGrid>
              <a:tr h="370840">
                <a:tc rowSpan="4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Interest Rate &lt;=7.5%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Standard Borrower</a:t>
                      </a:r>
                    </a:p>
                    <a:p>
                      <a:pPr algn="ctr"/>
                      <a:r>
                        <a:rPr lang="en-US" dirty="0" smtClean="0"/>
                        <a:t>FICO &lt; 720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Moderate Income Borrowers </a:t>
                      </a:r>
                    </a:p>
                    <a:p>
                      <a:pPr algn="ctr"/>
                      <a:r>
                        <a:rPr lang="en-US" sz="12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Moderate Income Adder ≤ 120% of MA median income</a:t>
                      </a:r>
                      <a:endParaRPr lang="en-US" sz="1200" dirty="0"/>
                    </a:p>
                  </a:txBody>
                  <a:tcPr anchor="ctr"/>
                </a:tc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10% LLR for 80% remaining principle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10% LLR for 80% remaining principle</a:t>
                      </a:r>
                    </a:p>
                    <a:p>
                      <a:pPr algn="ctr"/>
                      <a:endParaRPr lang="en-US" dirty="0"/>
                    </a:p>
                  </a:txBody>
                  <a:tcPr anchor="ctr"/>
                </a:tc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Declining IRB </a:t>
                      </a:r>
                      <a:r>
                        <a:rPr lang="en-US" dirty="0" smtClean="0"/>
                        <a:t>(provided below)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Declining </a:t>
                      </a:r>
                      <a:r>
                        <a:rPr lang="en-US" dirty="0" smtClean="0"/>
                        <a:t>IRB (provided below)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$0.80/</a:t>
                      </a:r>
                      <a:r>
                        <a:rPr lang="en-US" baseline="0" dirty="0" smtClean="0"/>
                        <a:t> watt loan amount </a:t>
                      </a:r>
                      <a:r>
                        <a:rPr lang="en-US" baseline="0" dirty="0" smtClean="0"/>
                        <a:t>        buy-down </a:t>
                      </a:r>
                      <a:r>
                        <a:rPr lang="en-US" baseline="0" dirty="0" smtClean="0"/>
                        <a:t>provided to </a:t>
                      </a:r>
                      <a:r>
                        <a:rPr lang="en-US" baseline="0" dirty="0" smtClean="0"/>
                        <a:t>lender</a:t>
                      </a:r>
                    </a:p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aseline="0" dirty="0" smtClean="0"/>
                        <a:t>*subject to change based on loan volume</a:t>
                      </a:r>
                      <a:endParaRPr lang="en-US" sz="1000" dirty="0" smtClean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1447800" y="4267200"/>
          <a:ext cx="6096000" cy="1844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18542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Interest Rate Buy-down (pre-paid to Lender)</a:t>
                      </a:r>
                      <a:endParaRPr lang="en-US" dirty="0"/>
                    </a:p>
                  </a:txBody>
                  <a:tcPr/>
                </a:tc>
              </a:tr>
              <a:tr h="18542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Loan Closed in:</a:t>
                      </a:r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2014 or 2015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3.50%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2.00%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0%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205483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/>
              <a:t>Additional Risk Mitigation</a:t>
            </a:r>
            <a:endParaRPr lang="en-US" u="sng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1143000" y="1219200"/>
            <a:ext cx="7696200" cy="4724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By signing loan agreement, Borrower consents to assignment of SREC-II revenue to Central Administrator upon default</a:t>
            </a:r>
          </a:p>
          <a:p>
            <a:pPr marL="685800" lvl="1"/>
            <a:r>
              <a:rPr lang="en-US" sz="2400" dirty="0" smtClean="0"/>
              <a:t>Central Administrator provides aggregation services for any such assigned SREC-IIs</a:t>
            </a:r>
          </a:p>
          <a:p>
            <a:pPr marL="685800" lvl="1"/>
            <a:r>
              <a:rPr lang="en-US" sz="2400" dirty="0" smtClean="0"/>
              <a:t>In the case of an insolvent solar loan, SREC-II revenue first pays remaining insolvent loan principal to Lender, and then is used to replenish Lender’s LLR account</a:t>
            </a:r>
          </a:p>
          <a:p>
            <a:pPr marL="800100" lvl="2" indent="0">
              <a:buNone/>
            </a:pPr>
            <a:endParaRPr lang="en-US" dirty="0" smtClean="0"/>
          </a:p>
          <a:p>
            <a:pPr marL="800100" lvl="2" indent="0">
              <a:buNone/>
            </a:pPr>
            <a:endParaRPr lang="en-US" dirty="0" smtClean="0">
              <a:ea typeface="Calibri"/>
              <a:cs typeface="Times New Roman"/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EA6040DF-D2FA-4DA9-BABD-1D6A46A1E09E}" type="slidenum">
              <a:rPr lang="en-US" altLang="en-US" smtClean="0"/>
              <a:pPr/>
              <a:t>9</a:t>
            </a:fld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567</TotalTime>
  <Words>1512</Words>
  <Application>Microsoft Office PowerPoint</Application>
  <PresentationFormat>On-screen Show (4:3)</PresentationFormat>
  <Paragraphs>187</Paragraphs>
  <Slides>17</Slides>
  <Notes>7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Office Theme</vt:lpstr>
      <vt:lpstr>Worksheet</vt:lpstr>
      <vt:lpstr>MA Residential Solar Loan Program   Updated Draft Design  Lender Working Group Meeting  Boston, MA   August 20, 2014 (amended August 21, 2014)</vt:lpstr>
      <vt:lpstr>Review of Stakeholder Comments on Preliminary Program Design</vt:lpstr>
      <vt:lpstr>Substantive Changes in Draft Design</vt:lpstr>
      <vt:lpstr>Lender Participation</vt:lpstr>
      <vt:lpstr>Lender Eligibility and Loan Parameters</vt:lpstr>
      <vt:lpstr>Credit Enhancement</vt:lpstr>
      <vt:lpstr>AMENDMENT - INSERTED SLIDE</vt:lpstr>
      <vt:lpstr>Credit Enhancement – Additional Option </vt:lpstr>
      <vt:lpstr>Additional Risk Mitigation</vt:lpstr>
      <vt:lpstr>Potential Leverage of DOER Funds </vt:lpstr>
      <vt:lpstr>Borrower Eligibility</vt:lpstr>
      <vt:lpstr>Central Administrator</vt:lpstr>
      <vt:lpstr>Technical Eligibility Review/Approval</vt:lpstr>
      <vt:lpstr>Technical Eligibility</vt:lpstr>
      <vt:lpstr>Technical Eligibility</vt:lpstr>
      <vt:lpstr>MA Solar Loan Flow Diagram</vt:lpstr>
      <vt:lpstr>Schedule for Loan Program Launch</vt:lpstr>
    </vt:vector>
  </TitlesOfParts>
  <Company>Commonwealth of Massachusetts</Company>
  <LinksUpToDate>false</LinksUpToDate>
  <SharedDoc>false</SharedDoc>
  <HyperlinksChanged>false</HyperlinksChanged>
  <AppVersion>12.0000</AppVersion>
</Properties>
</file>

<file path=docProps/core.xml><?xml version="1.0" encoding="utf-8"?>
<coreProperties xmlns="http://schemas.openxmlformats.org/package/2006/metadata/core-properties" xmlns:cp="http://schemas.openxmlformats.org/package/2006/metadata/core-properties" xmlns:dc="http://purl.org/dc/elements/1.1/" xmlns:dcterms="http://purl.org/dc/terms/" xmlns:xsi="http://www.w3.org/2001/XMLSchema-instance">
  <dcterms:created xsi:type="dcterms:W3CDTF">2014-08-15T16:07:49Z</dcterms:created>
  <dc:creator>Amy Louise McGuire</dc:creator>
  <lastModifiedBy>EKrause</lastModifiedBy>
  <dcterms:modified xsi:type="dcterms:W3CDTF">2014-08-21T19:28:41Z</dcterms:modified>
  <revision>72</revision>
  <dc:title>Slide 1</dc:title>
</coreProperties>
</file>