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4"/>
  </p:handoutMasterIdLst>
  <p:sldIdLst>
    <p:sldId id="274" r:id="rId2"/>
    <p:sldId id="275" r:id="rId3"/>
    <p:sldId id="257" r:id="rId4"/>
    <p:sldId id="258" r:id="rId5"/>
    <p:sldId id="259" r:id="rId6"/>
    <p:sldId id="276" r:id="rId7"/>
    <p:sldId id="266" r:id="rId8"/>
    <p:sldId id="278" r:id="rId9"/>
    <p:sldId id="269" r:id="rId10"/>
    <p:sldId id="262" r:id="rId11"/>
    <p:sldId id="263" r:id="rId12"/>
    <p:sldId id="264" r:id="rId13"/>
    <p:sldId id="277" r:id="rId14"/>
    <p:sldId id="260" r:id="rId15"/>
    <p:sldId id="265" r:id="rId16"/>
    <p:sldId id="270" r:id="rId17"/>
    <p:sldId id="261" r:id="rId18"/>
    <p:sldId id="271" r:id="rId19"/>
    <p:sldId id="268" r:id="rId20"/>
    <p:sldId id="272" r:id="rId21"/>
    <p:sldId id="280" r:id="rId22"/>
    <p:sldId id="279" r:id="rId2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  <Relationship Id="rId22" Type="http://schemas.openxmlformats.org/officeDocument/2006/relationships/slide" Target="slides/slide21.xml"/>
  <Relationship Id="rId23" Type="http://schemas.openxmlformats.org/officeDocument/2006/relationships/slide" Target="slides/slide22.xml"/>
  <Relationship Id="rId24" Type="http://schemas.openxmlformats.org/officeDocument/2006/relationships/handoutMaster" Target="handoutMasters/handoutMaster1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heme" Target="theme/theme1.xml"/>
  <Relationship Id="rId28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67675B0-11CC-44E5-819B-7A97183F11BD}" type="datetimeFigureOut">
              <a:rPr lang="en-US" smtClean="0"/>
              <a:t>3/24/2016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AB6245-AE1F-4DFB-B1FB-F65DB2C3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1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slideLayout" Target="../slideLayouts/slideLayout16.xml"/>
  <Relationship Id="rId17" Type="http://schemas.openxmlformats.org/officeDocument/2006/relationships/slideLayout" Target="../slideLayouts/slideLayout17.xml"/>
  <Relationship Id="rId18" Type="http://schemas.openxmlformats.org/officeDocument/2006/relationships/theme" Target="../theme/theme1.xml"/>
  <Relationship Id="rId19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masscis.intocareers.org"/>
  <Relationship Id="rId3" Type="http://schemas.openxmlformats.org/officeDocument/2006/relationships/hyperlink" TargetMode="External" Target="http://www.payscale.com/"/>
  <Relationship Id="rId4" Type="http://schemas.openxmlformats.org/officeDocument/2006/relationships/hyperlink" TargetMode="External" Target="http://www.glassdoor.com/"/>
  <Relationship Id="rId5" Type="http://schemas.openxmlformats.org/officeDocument/2006/relationships/hyperlink" TargetMode="External" Target="http://www.careeronestop.org/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fhcc-onestop.com/jobseekers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fhcc-onestop.com/employers/connector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jpeg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5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8214" y="1076371"/>
            <a:ext cx="9448800" cy="1825096"/>
          </a:xfrm>
        </p:spPr>
        <p:txBody>
          <a:bodyPr/>
          <a:lstStyle/>
          <a:p>
            <a:r>
              <a:rPr lang="en-US" b="1" dirty="0" smtClean="0"/>
              <a:t>Uncovering the Hidden Job market</a:t>
            </a:r>
            <a:endParaRPr lang="en-US" b="1" dirty="0"/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3342361" y="2325270"/>
            <a:ext cx="9144000" cy="2743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Tahoma"/>
              <a:cs typeface="Tahoma"/>
            </a:endParaRP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Workshop Coordinators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Sharon Feeney - sfeeney@fhcareers.org</a:t>
            </a:r>
          </a:p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Andrea Reynolds - areynolds@fhcareers.org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108" y="3525430"/>
            <a:ext cx="3049006" cy="102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75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employers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dirty="0" smtClean="0"/>
              <a:t>Google business name, look at website, research people and job titles</a:t>
            </a:r>
            <a:endParaRPr lang="en-US" dirty="0"/>
          </a:p>
          <a:p>
            <a:pPr lvl="0">
              <a:lnSpc>
                <a:spcPct val="150000"/>
              </a:lnSpc>
            </a:pPr>
            <a:r>
              <a:rPr lang="en-US" dirty="0"/>
              <a:t>l</a:t>
            </a:r>
            <a:r>
              <a:rPr lang="en-US" dirty="0" smtClean="0"/>
              <a:t>earn </a:t>
            </a:r>
            <a:r>
              <a:rPr lang="en-US" dirty="0"/>
              <a:t>about the company products/services/mission statement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u</a:t>
            </a:r>
            <a:r>
              <a:rPr lang="en-US" dirty="0" smtClean="0"/>
              <a:t>nderstand </a:t>
            </a:r>
            <a:r>
              <a:rPr lang="en-US" dirty="0"/>
              <a:t>what trends might be affecting the company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l</a:t>
            </a:r>
            <a:r>
              <a:rPr lang="en-US" dirty="0" smtClean="0"/>
              <a:t>ocations </a:t>
            </a:r>
            <a:r>
              <a:rPr lang="en-US" dirty="0"/>
              <a:t>/ # of employees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h</a:t>
            </a:r>
            <a:r>
              <a:rPr lang="en-US" dirty="0" smtClean="0"/>
              <a:t>ow </a:t>
            </a:r>
            <a:r>
              <a:rPr lang="en-US" dirty="0"/>
              <a:t>long they’ve been  in </a:t>
            </a:r>
            <a:r>
              <a:rPr lang="en-US" dirty="0" smtClean="0"/>
              <a:t>business - financial situation; downsizing </a:t>
            </a:r>
            <a:r>
              <a:rPr lang="en-US" dirty="0"/>
              <a:t>or hiring? 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r</a:t>
            </a:r>
            <a:r>
              <a:rPr lang="en-US" dirty="0" smtClean="0"/>
              <a:t>ecent </a:t>
            </a:r>
            <a:r>
              <a:rPr lang="en-US" dirty="0"/>
              <a:t>news </a:t>
            </a:r>
            <a:r>
              <a:rPr lang="en-US" dirty="0" smtClean="0"/>
              <a:t>items &amp; reputation </a:t>
            </a:r>
            <a:r>
              <a:rPr lang="en-US" dirty="0"/>
              <a:t>in the </a:t>
            </a:r>
            <a:r>
              <a:rPr lang="en-US" dirty="0" smtClean="0"/>
              <a:t>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5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salaries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800" b="1" i="1" dirty="0"/>
              <a:t>t</a:t>
            </a:r>
            <a:r>
              <a:rPr lang="en-US" sz="3800" b="1" i="1" dirty="0" smtClean="0"/>
              <a:t>o </a:t>
            </a:r>
            <a:r>
              <a:rPr lang="en-US" sz="3800" b="1" i="1" dirty="0" smtClean="0"/>
              <a:t>explore </a:t>
            </a:r>
            <a:r>
              <a:rPr lang="en-US" sz="3800" b="1" i="1" dirty="0"/>
              <a:t>career and education options to find out:  </a:t>
            </a:r>
            <a:endParaRPr lang="en-US" sz="3800" i="1" dirty="0"/>
          </a:p>
          <a:p>
            <a:pPr lvl="1">
              <a:lnSpc>
                <a:spcPct val="150000"/>
              </a:lnSpc>
            </a:pPr>
            <a:r>
              <a:rPr lang="en-US" sz="3600" dirty="0"/>
              <a:t>a</a:t>
            </a:r>
            <a:r>
              <a:rPr lang="en-US" sz="3600" dirty="0" smtClean="0"/>
              <a:t>verage </a:t>
            </a:r>
            <a:r>
              <a:rPr lang="en-US" sz="3600" dirty="0" smtClean="0"/>
              <a:t>salaries</a:t>
            </a:r>
            <a:endParaRPr lang="en-US" sz="3600" dirty="0"/>
          </a:p>
          <a:p>
            <a:pPr lvl="1">
              <a:lnSpc>
                <a:spcPct val="150000"/>
              </a:lnSpc>
            </a:pPr>
            <a:r>
              <a:rPr lang="en-US" sz="3600" dirty="0"/>
              <a:t>h</a:t>
            </a:r>
            <a:r>
              <a:rPr lang="en-US" sz="3600" dirty="0" smtClean="0"/>
              <a:t>ow </a:t>
            </a:r>
            <a:r>
              <a:rPr lang="en-US" sz="3600" dirty="0"/>
              <a:t>much workers </a:t>
            </a:r>
            <a:r>
              <a:rPr lang="en-US" sz="3600" dirty="0" smtClean="0"/>
              <a:t>earn, depending on experience</a:t>
            </a:r>
            <a:endParaRPr lang="en-US" sz="3600" dirty="0"/>
          </a:p>
          <a:p>
            <a:pPr lvl="1">
              <a:lnSpc>
                <a:spcPct val="150000"/>
              </a:lnSpc>
            </a:pPr>
            <a:r>
              <a:rPr lang="en-US" sz="3600" dirty="0"/>
              <a:t>h</a:t>
            </a:r>
            <a:r>
              <a:rPr lang="en-US" sz="3600" dirty="0" smtClean="0"/>
              <a:t>ow </a:t>
            </a:r>
            <a:r>
              <a:rPr lang="en-US" sz="3600" dirty="0"/>
              <a:t>much an occupation pays </a:t>
            </a:r>
          </a:p>
          <a:p>
            <a:pPr lvl="1">
              <a:lnSpc>
                <a:spcPct val="150000"/>
              </a:lnSpc>
            </a:pPr>
            <a:r>
              <a:rPr lang="en-US" sz="3600" dirty="0"/>
              <a:t>w</a:t>
            </a:r>
            <a:r>
              <a:rPr lang="en-US" sz="3600" dirty="0" smtClean="0"/>
              <a:t>hether </a:t>
            </a:r>
            <a:r>
              <a:rPr lang="en-US" sz="3600" dirty="0"/>
              <a:t>that salary will </a:t>
            </a:r>
            <a:r>
              <a:rPr lang="en-US" sz="3600" dirty="0" smtClean="0"/>
              <a:t>meet </a:t>
            </a:r>
            <a:r>
              <a:rPr lang="en-US" sz="3600" dirty="0"/>
              <a:t>your expenses/expectations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9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salaries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194560"/>
            <a:ext cx="11633200" cy="40241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i="1" dirty="0"/>
              <a:t>t</a:t>
            </a:r>
            <a:r>
              <a:rPr lang="en-US" sz="2800" b="1" i="1" dirty="0" smtClean="0"/>
              <a:t>o </a:t>
            </a:r>
            <a:r>
              <a:rPr lang="en-US" sz="2800" b="1" i="1" dirty="0"/>
              <a:t>apply or interview for jobs to find </a:t>
            </a:r>
            <a:r>
              <a:rPr lang="en-US" sz="2800" b="1" i="1" dirty="0" smtClean="0"/>
              <a:t>out:</a:t>
            </a:r>
            <a:endParaRPr lang="en-US" sz="2800" i="1" dirty="0"/>
          </a:p>
          <a:p>
            <a:pPr lvl="1">
              <a:lnSpc>
                <a:spcPct val="150000"/>
              </a:lnSpc>
            </a:pPr>
            <a:r>
              <a:rPr lang="en-US" sz="2600" dirty="0"/>
              <a:t>t</a:t>
            </a:r>
            <a:r>
              <a:rPr lang="en-US" sz="2600" dirty="0" smtClean="0"/>
              <a:t>ypical </a:t>
            </a:r>
            <a:r>
              <a:rPr lang="en-US" sz="2600" dirty="0"/>
              <a:t>pay </a:t>
            </a:r>
            <a:r>
              <a:rPr lang="en-US" sz="2600" dirty="0" smtClean="0"/>
              <a:t>in </a:t>
            </a:r>
            <a:r>
              <a:rPr lang="en-US" sz="2600" dirty="0"/>
              <a:t>your field</a:t>
            </a:r>
          </a:p>
          <a:p>
            <a:pPr lvl="1">
              <a:lnSpc>
                <a:spcPct val="150000"/>
              </a:lnSpc>
            </a:pPr>
            <a:r>
              <a:rPr lang="en-US" sz="2600" dirty="0"/>
              <a:t>w</a:t>
            </a:r>
            <a:r>
              <a:rPr lang="en-US" sz="2600" dirty="0" smtClean="0"/>
              <a:t>hat </a:t>
            </a:r>
            <a:r>
              <a:rPr lang="en-US" sz="2600" dirty="0"/>
              <a:t>an appropriate job offer would be for your skills </a:t>
            </a:r>
            <a:r>
              <a:rPr lang="en-US" sz="2600" dirty="0" smtClean="0"/>
              <a:t>&amp; </a:t>
            </a:r>
            <a:r>
              <a:rPr lang="en-US" sz="2600" dirty="0"/>
              <a:t>experience</a:t>
            </a:r>
          </a:p>
          <a:p>
            <a:pPr lvl="1">
              <a:lnSpc>
                <a:spcPct val="150000"/>
              </a:lnSpc>
            </a:pPr>
            <a:r>
              <a:rPr lang="en-US" sz="2600" dirty="0"/>
              <a:t>h</a:t>
            </a:r>
            <a:r>
              <a:rPr lang="en-US" sz="2600" dirty="0" smtClean="0"/>
              <a:t>ow </a:t>
            </a:r>
            <a:r>
              <a:rPr lang="en-US" sz="2600" dirty="0"/>
              <a:t>to answer questions about your salary </a:t>
            </a:r>
            <a:r>
              <a:rPr lang="en-US" sz="2600" dirty="0" smtClean="0"/>
              <a:t>requirements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1791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11118" y="2444437"/>
            <a:ext cx="4222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hlinkClick r:id="rId2" action="ppaction://hlinkfile"/>
              </a:rPr>
              <a:t>masscis.intocareers.org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516149" y="3438820"/>
            <a:ext cx="26949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hlinkClick r:id="rId3"/>
              </a:rPr>
              <a:t>payscale.com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7362604" y="3438820"/>
            <a:ext cx="2751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hlinkClick r:id="rId4"/>
              </a:rPr>
              <a:t>glassdoor.com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512883" y="4820239"/>
            <a:ext cx="6260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hlinkClick r:id="rId5"/>
              </a:rPr>
              <a:t>careeronestop.org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 salary finder</a:t>
            </a:r>
            <a:endParaRPr lang="en-US" sz="28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/>
          <a:lstStyle/>
          <a:p>
            <a:r>
              <a:rPr lang="en-US" dirty="0" smtClean="0"/>
              <a:t>Research salaries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for jobs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32383"/>
            <a:ext cx="10820400" cy="388630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/>
              <a:t>b</a:t>
            </a:r>
            <a:r>
              <a:rPr lang="en-US" sz="2800" dirty="0" smtClean="0"/>
              <a:t>rowse </a:t>
            </a:r>
            <a:r>
              <a:rPr lang="en-US" sz="2800" dirty="0"/>
              <a:t>online job banks and newspaper job ads</a:t>
            </a:r>
          </a:p>
          <a:p>
            <a:pPr lvl="0">
              <a:lnSpc>
                <a:spcPct val="150000"/>
              </a:lnSpc>
            </a:pPr>
            <a:r>
              <a:rPr lang="en-US" sz="2800" dirty="0"/>
              <a:t>a</a:t>
            </a:r>
            <a:r>
              <a:rPr lang="en-US" sz="2800" dirty="0" smtClean="0"/>
              <a:t>ttend </a:t>
            </a:r>
            <a:r>
              <a:rPr lang="en-US" sz="2800" dirty="0" smtClean="0"/>
              <a:t>job fairs </a:t>
            </a:r>
          </a:p>
          <a:p>
            <a:pPr lvl="0">
              <a:lnSpc>
                <a:spcPct val="150000"/>
              </a:lnSpc>
            </a:pPr>
            <a:r>
              <a:rPr lang="en-US" sz="2800" dirty="0"/>
              <a:t>n</a:t>
            </a:r>
            <a:r>
              <a:rPr lang="en-US" sz="2800" dirty="0" smtClean="0"/>
              <a:t>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4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online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sz="2800" dirty="0"/>
              <a:t>u</a:t>
            </a:r>
            <a:r>
              <a:rPr lang="en-US" sz="2800" dirty="0" smtClean="0"/>
              <a:t>se</a:t>
            </a:r>
            <a:r>
              <a:rPr lang="en-US" sz="2800" dirty="0"/>
              <a:t>:  </a:t>
            </a:r>
            <a:r>
              <a:rPr lang="en-US" sz="2800" dirty="0" smtClean="0"/>
              <a:t>		     </a:t>
            </a:r>
            <a:r>
              <a:rPr lang="en-US" sz="2800" dirty="0" smtClean="0">
                <a:hlinkClick r:id="rId2"/>
              </a:rPr>
              <a:t>fhcc-onestop.com/jobseekers</a:t>
            </a:r>
            <a:r>
              <a:rPr lang="en-US" sz="2800" dirty="0" smtClean="0"/>
              <a:t>  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600" dirty="0"/>
              <a:t>j</a:t>
            </a:r>
            <a:r>
              <a:rPr lang="en-US" sz="2600" dirty="0" smtClean="0"/>
              <a:t>ob </a:t>
            </a:r>
            <a:r>
              <a:rPr lang="en-US" sz="2600" dirty="0"/>
              <a:t>boards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ompany </a:t>
            </a:r>
            <a:r>
              <a:rPr lang="en-US" sz="2800" dirty="0" smtClean="0"/>
              <a:t>websites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s</a:t>
            </a:r>
            <a:r>
              <a:rPr lang="en-US" sz="2800" dirty="0" smtClean="0"/>
              <a:t>ocial </a:t>
            </a:r>
            <a:r>
              <a:rPr lang="en-US" sz="2800" dirty="0" smtClean="0"/>
              <a:t>media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o</a:t>
            </a:r>
            <a:r>
              <a:rPr lang="en-US" sz="2800" dirty="0" smtClean="0"/>
              <a:t>nline </a:t>
            </a:r>
            <a:r>
              <a:rPr lang="en-US" sz="2800" dirty="0" smtClean="0"/>
              <a:t>periodicals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a</a:t>
            </a:r>
            <a:r>
              <a:rPr lang="en-US" sz="2800" dirty="0" smtClean="0"/>
              <a:t>ssociation websites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/>
              <a:t>Google news alerts</a:t>
            </a:r>
            <a:endParaRPr lang="en-US" sz="2800" dirty="0" smtClean="0"/>
          </a:p>
          <a:p>
            <a:pPr>
              <a:lnSpc>
                <a:spcPct val="100000"/>
              </a:lnSpc>
            </a:pPr>
            <a:r>
              <a:rPr lang="en-US" sz="2800" dirty="0"/>
              <a:t>m</a:t>
            </a:r>
            <a:r>
              <a:rPr lang="en-US" sz="2800" dirty="0" smtClean="0"/>
              <a:t>ake connections and learn about jobs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f</a:t>
            </a:r>
            <a:r>
              <a:rPr lang="en-US" sz="2800" dirty="0" smtClean="0"/>
              <a:t>ollow up with your network after your research  </a:t>
            </a:r>
          </a:p>
          <a:p>
            <a:pPr lvl="1">
              <a:lnSpc>
                <a:spcPct val="100000"/>
              </a:lnSpc>
            </a:pPr>
            <a:endParaRPr lang="en-US" sz="2800" dirty="0"/>
          </a:p>
          <a:p>
            <a:pPr lvl="1">
              <a:lnSpc>
                <a:spcPct val="100000"/>
              </a:lnSpc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26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Informational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US" sz="2800" dirty="0"/>
              <a:t>meet with someone in your field of interest </a:t>
            </a:r>
          </a:p>
          <a:p>
            <a:pPr lvl="0">
              <a:lnSpc>
                <a:spcPct val="200000"/>
              </a:lnSpc>
            </a:pPr>
            <a:r>
              <a:rPr lang="en-US" sz="2800" dirty="0"/>
              <a:t>ask questions and share </a:t>
            </a:r>
            <a:r>
              <a:rPr lang="en-US" sz="2800" dirty="0" smtClean="0"/>
              <a:t>information</a:t>
            </a:r>
          </a:p>
          <a:p>
            <a:pPr lvl="0">
              <a:lnSpc>
                <a:spcPct val="200000"/>
              </a:lnSpc>
            </a:pPr>
            <a:r>
              <a:rPr lang="en-US" sz="2800" dirty="0" smtClean="0"/>
              <a:t>ask who else you might speak with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424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Reverse job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2800" dirty="0"/>
              <a:t>d</a:t>
            </a:r>
            <a:r>
              <a:rPr lang="en-US" sz="2800" dirty="0" smtClean="0"/>
              <a:t>ecide </a:t>
            </a:r>
            <a:r>
              <a:rPr lang="en-US" sz="2800" dirty="0"/>
              <a:t>where you want to work </a:t>
            </a:r>
            <a:r>
              <a:rPr lang="en-US" sz="2800" dirty="0" smtClean="0"/>
              <a:t>- and find hidden jobs!   </a:t>
            </a:r>
            <a:endParaRPr lang="en-US" sz="2800" b="1" dirty="0"/>
          </a:p>
          <a:p>
            <a:pPr lvl="0">
              <a:lnSpc>
                <a:spcPct val="150000"/>
              </a:lnSpc>
            </a:pPr>
            <a:r>
              <a:rPr lang="en-US" sz="2800" dirty="0"/>
              <a:t>w</a:t>
            </a:r>
            <a:r>
              <a:rPr lang="en-US" sz="2800" dirty="0" smtClean="0"/>
              <a:t>here </a:t>
            </a:r>
            <a:r>
              <a:rPr lang="en-US" sz="2800" dirty="0"/>
              <a:t>would you like to work? 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w</a:t>
            </a:r>
            <a:r>
              <a:rPr lang="en-US" sz="2800" dirty="0" smtClean="0"/>
              <a:t>rite </a:t>
            </a:r>
            <a:r>
              <a:rPr lang="en-US" sz="2800" dirty="0"/>
              <a:t>a list of places where you’d like to </a:t>
            </a:r>
            <a:r>
              <a:rPr lang="en-US" sz="2800" dirty="0" smtClean="0"/>
              <a:t>work.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e</a:t>
            </a:r>
            <a:r>
              <a:rPr lang="en-US" sz="2800" dirty="0" smtClean="0"/>
              <a:t>xplore </a:t>
            </a:r>
            <a:r>
              <a:rPr lang="en-US" sz="2800" dirty="0" smtClean="0"/>
              <a:t>employers of interest.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r</a:t>
            </a:r>
            <a:r>
              <a:rPr lang="en-US" sz="3000" dirty="0" smtClean="0"/>
              <a:t>esearch </a:t>
            </a:r>
            <a:r>
              <a:rPr lang="en-US" sz="3000" dirty="0" smtClean="0"/>
              <a:t>and network to </a:t>
            </a:r>
            <a:r>
              <a:rPr lang="en-US" sz="3000" dirty="0"/>
              <a:t>find out how to get your foot in the door.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 of interest</a:t>
            </a:r>
            <a:br>
              <a:rPr lang="en-US" dirty="0" smtClean="0"/>
            </a:br>
            <a:r>
              <a:rPr lang="en-US" dirty="0" smtClean="0"/>
              <a:t>(letter of inquiry)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s</a:t>
            </a:r>
            <a:r>
              <a:rPr lang="en-US" sz="2600" dirty="0" smtClean="0"/>
              <a:t>tate </a:t>
            </a:r>
            <a:r>
              <a:rPr lang="en-US" sz="2600" dirty="0" smtClean="0"/>
              <a:t>why you are interested in that company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d</a:t>
            </a:r>
            <a:r>
              <a:rPr lang="en-US" sz="2600" dirty="0" smtClean="0"/>
              <a:t>escribe </a:t>
            </a:r>
            <a:r>
              <a:rPr lang="en-US" sz="2600" dirty="0" smtClean="0"/>
              <a:t>how </a:t>
            </a:r>
            <a:r>
              <a:rPr lang="en-US" sz="2600" dirty="0"/>
              <a:t>your skills and experience would be an asset </a:t>
            </a:r>
            <a:endParaRPr lang="en-US" sz="2600" dirty="0" smtClean="0"/>
          </a:p>
          <a:p>
            <a:pPr>
              <a:lnSpc>
                <a:spcPct val="150000"/>
              </a:lnSpc>
            </a:pPr>
            <a:r>
              <a:rPr lang="en-US" sz="2600" dirty="0"/>
              <a:t>p</a:t>
            </a:r>
            <a:r>
              <a:rPr lang="en-US" sz="2600" dirty="0" smtClean="0"/>
              <a:t>rovide </a:t>
            </a:r>
            <a:r>
              <a:rPr lang="en-US" sz="2600" dirty="0" smtClean="0"/>
              <a:t>potential employer with your overview and contact information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s</a:t>
            </a:r>
            <a:r>
              <a:rPr lang="en-US" sz="2600" dirty="0" smtClean="0"/>
              <a:t>uggest </a:t>
            </a:r>
            <a:r>
              <a:rPr lang="en-US" sz="2600" dirty="0"/>
              <a:t>how you will follow-up </a:t>
            </a:r>
          </a:p>
          <a:p>
            <a:pPr>
              <a:lnSpc>
                <a:spcPct val="1500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0936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Hiring connector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57200" lvl="1" indent="0">
              <a:lnSpc>
                <a:spcPct val="200000"/>
              </a:lnSpc>
              <a:buNone/>
            </a:pPr>
            <a:r>
              <a:rPr lang="en-US" sz="2600" dirty="0"/>
              <a:t>m</a:t>
            </a:r>
            <a:r>
              <a:rPr lang="en-US" sz="2600" dirty="0" smtClean="0"/>
              <a:t>atches </a:t>
            </a:r>
            <a:r>
              <a:rPr lang="en-US" sz="2600" dirty="0"/>
              <a:t>local employers with FHCC-registered job seekers</a:t>
            </a:r>
          </a:p>
          <a:p>
            <a:pPr lvl="1">
              <a:lnSpc>
                <a:spcPct val="200000"/>
              </a:lnSpc>
            </a:pPr>
            <a:r>
              <a:rPr lang="en-US" sz="2600" dirty="0"/>
              <a:t>c</a:t>
            </a:r>
            <a:r>
              <a:rPr lang="en-US" sz="2600" dirty="0" smtClean="0"/>
              <a:t>reate </a:t>
            </a:r>
            <a:r>
              <a:rPr lang="en-US" sz="2600" dirty="0"/>
              <a:t>a job seeker profile</a:t>
            </a:r>
          </a:p>
          <a:p>
            <a:pPr lvl="1">
              <a:lnSpc>
                <a:spcPct val="200000"/>
              </a:lnSpc>
            </a:pPr>
            <a:r>
              <a:rPr lang="en-US" sz="2600" dirty="0"/>
              <a:t>s</a:t>
            </a:r>
            <a:r>
              <a:rPr lang="en-US" sz="2600" dirty="0" smtClean="0"/>
              <a:t>ee </a:t>
            </a:r>
            <a:r>
              <a:rPr lang="en-US" sz="2600" dirty="0" smtClean="0">
                <a:hlinkClick r:id="rId2"/>
              </a:rPr>
              <a:t>fhcc-onestop.com/employers/connector</a:t>
            </a:r>
            <a:r>
              <a:rPr lang="en-US" sz="2600" u="sng" dirty="0" smtClean="0"/>
              <a:t> </a:t>
            </a:r>
            <a:r>
              <a:rPr lang="en-US" sz="2600" dirty="0" smtClean="0"/>
              <a:t> 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21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http://www.execujobs.net/images/jobmarket_grap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2365375"/>
            <a:ext cx="4762500" cy="332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05473" y="5987533"/>
            <a:ext cx="33810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www.execujobs.net/job-market </a:t>
            </a:r>
            <a:endParaRPr lang="en-US" sz="1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/>
          <a:lstStyle/>
          <a:p>
            <a:r>
              <a:rPr lang="en-US" dirty="0" smtClean="0"/>
              <a:t>What do you think?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5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18862"/>
            <a:ext cx="10820400" cy="4886738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2500" dirty="0"/>
              <a:t>m</a:t>
            </a:r>
            <a:r>
              <a:rPr lang="en-US" sz="2500" dirty="0" smtClean="0"/>
              <a:t>ake </a:t>
            </a:r>
            <a:r>
              <a:rPr lang="en-US" sz="2500" dirty="0" smtClean="0"/>
              <a:t>your personal plan</a:t>
            </a:r>
          </a:p>
          <a:p>
            <a:pPr lvl="0">
              <a:lnSpc>
                <a:spcPct val="150000"/>
              </a:lnSpc>
            </a:pPr>
            <a:r>
              <a:rPr lang="en-US" sz="2500" dirty="0"/>
              <a:t>s</a:t>
            </a:r>
            <a:r>
              <a:rPr lang="en-US" sz="2500" dirty="0" smtClean="0"/>
              <a:t>tay </a:t>
            </a:r>
            <a:r>
              <a:rPr lang="en-US" sz="2500" dirty="0"/>
              <a:t>positive</a:t>
            </a:r>
          </a:p>
          <a:p>
            <a:pPr lvl="0">
              <a:lnSpc>
                <a:spcPct val="150000"/>
              </a:lnSpc>
            </a:pPr>
            <a:r>
              <a:rPr lang="en-US" sz="2500" dirty="0"/>
              <a:t>p</a:t>
            </a:r>
            <a:r>
              <a:rPr lang="en-US" sz="2500" dirty="0" smtClean="0"/>
              <a:t>ractice </a:t>
            </a:r>
            <a:r>
              <a:rPr lang="en-US" sz="2500" dirty="0"/>
              <a:t>the messages you want to give people</a:t>
            </a:r>
          </a:p>
          <a:p>
            <a:pPr lvl="0">
              <a:lnSpc>
                <a:spcPct val="150000"/>
              </a:lnSpc>
            </a:pPr>
            <a:r>
              <a:rPr lang="en-US" sz="2500" dirty="0"/>
              <a:t>m</a:t>
            </a:r>
            <a:r>
              <a:rPr lang="en-US" sz="2500" dirty="0" smtClean="0"/>
              <a:t>ake </a:t>
            </a:r>
            <a:r>
              <a:rPr lang="en-US" sz="2500" dirty="0"/>
              <a:t>business cards and share them</a:t>
            </a:r>
          </a:p>
          <a:p>
            <a:pPr lvl="0">
              <a:lnSpc>
                <a:spcPct val="150000"/>
              </a:lnSpc>
            </a:pPr>
            <a:r>
              <a:rPr lang="en-US" sz="2500" dirty="0"/>
              <a:t>h</a:t>
            </a:r>
            <a:r>
              <a:rPr lang="en-US" sz="2500" dirty="0" smtClean="0"/>
              <a:t>ave </a:t>
            </a:r>
            <a:r>
              <a:rPr lang="en-US" sz="2500" dirty="0" smtClean="0"/>
              <a:t>resume and references ready to share</a:t>
            </a:r>
            <a:endParaRPr lang="en-US" sz="2500" dirty="0"/>
          </a:p>
          <a:p>
            <a:pPr lvl="0">
              <a:lnSpc>
                <a:spcPct val="150000"/>
              </a:lnSpc>
            </a:pPr>
            <a:r>
              <a:rPr lang="en-US" sz="2500" dirty="0"/>
              <a:t>r</a:t>
            </a:r>
            <a:r>
              <a:rPr lang="en-US" sz="2500" dirty="0" smtClean="0"/>
              <a:t>ecord </a:t>
            </a:r>
            <a:r>
              <a:rPr lang="en-US" sz="2500" dirty="0"/>
              <a:t>your contacts </a:t>
            </a:r>
            <a:r>
              <a:rPr lang="en-US" sz="2500" dirty="0" smtClean="0"/>
              <a:t>| save job descriptions</a:t>
            </a:r>
            <a:endParaRPr lang="en-US" sz="2500" dirty="0"/>
          </a:p>
          <a:p>
            <a:pPr lvl="0">
              <a:lnSpc>
                <a:spcPct val="150000"/>
              </a:lnSpc>
            </a:pPr>
            <a:r>
              <a:rPr lang="en-US" sz="2500" dirty="0"/>
              <a:t>k</a:t>
            </a:r>
            <a:r>
              <a:rPr lang="en-US" sz="2500" dirty="0" smtClean="0"/>
              <a:t>eep </a:t>
            </a:r>
            <a:r>
              <a:rPr lang="en-US" sz="2500" dirty="0"/>
              <a:t>in touch with your network </a:t>
            </a:r>
          </a:p>
        </p:txBody>
      </p:sp>
    </p:spTree>
    <p:extLst>
      <p:ext uri="{BB962C8B-B14F-4D97-AF65-F5344CB8AC3E}">
        <p14:creationId xmlns:p14="http://schemas.microsoft.com/office/powerpoint/2010/main" val="182505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8981" y="2194560"/>
            <a:ext cx="5461348" cy="402412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What techniques will you use to uncover the hidden job market?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305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8214" y="1076371"/>
            <a:ext cx="9448800" cy="1825096"/>
          </a:xfrm>
        </p:spPr>
        <p:txBody>
          <a:bodyPr/>
          <a:lstStyle/>
          <a:p>
            <a:r>
              <a:rPr lang="en-US" b="1" dirty="0" smtClean="0"/>
              <a:t>Uncovering the Hidden Job market</a:t>
            </a:r>
            <a:endParaRPr lang="en-US" b="1" dirty="0"/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3342361" y="2325270"/>
            <a:ext cx="9144000" cy="2743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</a:t>
            </a:r>
            <a:endParaRPr lang="en-US" b="1" dirty="0">
              <a:solidFill>
                <a:srgbClr val="FFFFFF"/>
              </a:solidFill>
              <a:latin typeface="Tahoma"/>
              <a:ea typeface="Tahoma"/>
              <a:cs typeface="Tahoma"/>
            </a:endParaRPr>
          </a:p>
          <a:p>
            <a:pPr>
              <a:lnSpc>
                <a:spcPct val="50000"/>
              </a:lnSpc>
            </a:pPr>
            <a:endParaRPr lang="en-US" dirty="0" smtClean="0">
              <a:solidFill>
                <a:sysClr val="window" lastClr="FFFFFF"/>
              </a:solidFill>
              <a:latin typeface="Calibri" panose="020F0502020204030204"/>
            </a:endParaRPr>
          </a:p>
          <a:p>
            <a:pPr>
              <a:lnSpc>
                <a:spcPct val="50000"/>
              </a:lnSpc>
            </a:pPr>
            <a:endParaRPr lang="en-US" dirty="0">
              <a:solidFill>
                <a:sysClr val="window" lastClr="FFFFFF"/>
              </a:solidFill>
              <a:latin typeface="Calibri" panose="020F0502020204030204"/>
            </a:endParaRPr>
          </a:p>
          <a:p>
            <a:pPr>
              <a:lnSpc>
                <a:spcPct val="50000"/>
              </a:lnSpc>
            </a:pPr>
            <a:endParaRPr lang="en-US" dirty="0" smtClean="0">
              <a:solidFill>
                <a:sysClr val="window" lastClr="FFFFFF"/>
              </a:solidFill>
              <a:latin typeface="Calibri" panose="020F0502020204030204"/>
            </a:endParaRPr>
          </a:p>
          <a:p>
            <a:pPr>
              <a:lnSpc>
                <a:spcPct val="50000"/>
              </a:lnSpc>
            </a:pPr>
            <a:r>
              <a:rPr lang="en-US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Workshop Coordinators</a:t>
            </a:r>
            <a:endParaRPr lang="en-US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  <a:p>
            <a:pPr>
              <a:lnSpc>
                <a:spcPct val="50000"/>
              </a:lnSpc>
            </a:pPr>
            <a:r>
              <a:rPr lang="en-US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Sharon Feeney - sfeeney@fhcareers.org</a:t>
            </a:r>
          </a:p>
          <a:p>
            <a:pPr>
              <a:lnSpc>
                <a:spcPct val="50000"/>
              </a:lnSpc>
            </a:pPr>
            <a:r>
              <a:rPr lang="en-US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Andrea Reynolds - areynolds@fhcareers.org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108" y="3525430"/>
            <a:ext cx="3049006" cy="102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83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sz="2800" dirty="0"/>
              <a:t>n</a:t>
            </a:r>
            <a:r>
              <a:rPr lang="en-US" sz="2800" dirty="0" smtClean="0"/>
              <a:t>etwork</a:t>
            </a:r>
            <a:endParaRPr lang="en-US" sz="2800" dirty="0"/>
          </a:p>
          <a:p>
            <a:pPr lvl="0">
              <a:lnSpc>
                <a:spcPct val="150000"/>
              </a:lnSpc>
            </a:pPr>
            <a:r>
              <a:rPr lang="en-US" sz="2800" dirty="0"/>
              <a:t>r</a:t>
            </a:r>
            <a:r>
              <a:rPr lang="en-US" sz="2800" dirty="0" smtClean="0"/>
              <a:t>esearch </a:t>
            </a:r>
            <a:endParaRPr lang="en-US" sz="2800" dirty="0"/>
          </a:p>
          <a:p>
            <a:pPr lvl="0"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reative </a:t>
            </a:r>
            <a:r>
              <a:rPr lang="en-US" sz="2800" dirty="0"/>
              <a:t>job </a:t>
            </a:r>
            <a:r>
              <a:rPr lang="en-US" sz="2800" dirty="0" smtClean="0"/>
              <a:t>search</a:t>
            </a:r>
            <a:endParaRPr lang="en-US" sz="2800" dirty="0"/>
          </a:p>
          <a:p>
            <a:pPr lvl="0">
              <a:lnSpc>
                <a:spcPct val="150000"/>
              </a:lnSpc>
            </a:pPr>
            <a:r>
              <a:rPr lang="en-US" sz="2800" dirty="0"/>
              <a:t>m</a:t>
            </a:r>
            <a:r>
              <a:rPr lang="en-US" sz="2800" smtClean="0"/>
              <a:t>arket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1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help with your job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sz="2800" dirty="0"/>
              <a:t>w</a:t>
            </a:r>
            <a:r>
              <a:rPr lang="en-US" sz="2800" dirty="0" smtClean="0"/>
              <a:t>orkshops </a:t>
            </a:r>
            <a:r>
              <a:rPr lang="en-US" sz="2800" dirty="0"/>
              <a:t>at FHCC</a:t>
            </a:r>
          </a:p>
          <a:p>
            <a:pPr lvl="0">
              <a:lnSpc>
                <a:spcPct val="150000"/>
              </a:lnSpc>
            </a:pPr>
            <a:r>
              <a:rPr lang="en-US" sz="2800" dirty="0"/>
              <a:t>p</a:t>
            </a:r>
            <a:r>
              <a:rPr lang="en-US" sz="2800" dirty="0" smtClean="0"/>
              <a:t>repare </a:t>
            </a:r>
            <a:r>
              <a:rPr lang="en-US" sz="2800" dirty="0" smtClean="0"/>
              <a:t>your resume, </a:t>
            </a:r>
            <a:r>
              <a:rPr lang="en-US" sz="2800" dirty="0"/>
              <a:t>cover letter, </a:t>
            </a:r>
            <a:endParaRPr lang="en-US" sz="2800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en-US" sz="2800" dirty="0"/>
              <a:t> </a:t>
            </a:r>
            <a:r>
              <a:rPr lang="en-US" sz="2800" dirty="0" smtClean="0"/>
              <a:t> letters </a:t>
            </a:r>
            <a:r>
              <a:rPr lang="en-US" sz="2800" dirty="0"/>
              <a:t>of </a:t>
            </a:r>
            <a:r>
              <a:rPr lang="en-US" sz="2800" dirty="0" smtClean="0"/>
              <a:t>recommendation, </a:t>
            </a:r>
            <a:r>
              <a:rPr lang="en-US" sz="2800" dirty="0"/>
              <a:t>and reference 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77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your career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3000" dirty="0"/>
              <a:t>k</a:t>
            </a:r>
            <a:r>
              <a:rPr lang="en-US" sz="3000" dirty="0" smtClean="0"/>
              <a:t>eep current with you profession (journals, conferences).</a:t>
            </a:r>
            <a:endParaRPr lang="en-US" sz="3000" dirty="0"/>
          </a:p>
          <a:p>
            <a:pPr>
              <a:lnSpc>
                <a:spcPct val="150000"/>
              </a:lnSpc>
            </a:pPr>
            <a:r>
              <a:rPr lang="en-US" sz="3000" dirty="0"/>
              <a:t>c</a:t>
            </a:r>
            <a:r>
              <a:rPr lang="en-US" sz="3000" dirty="0" smtClean="0"/>
              <a:t>onsider</a:t>
            </a:r>
            <a:r>
              <a:rPr lang="en-US" sz="3000" dirty="0" smtClean="0"/>
              <a:t> </a:t>
            </a:r>
            <a:r>
              <a:rPr lang="en-US" sz="3000" dirty="0" smtClean="0"/>
              <a:t>potential employers. 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w</a:t>
            </a:r>
            <a:r>
              <a:rPr lang="en-US" sz="3000" dirty="0" smtClean="0"/>
              <a:t>iden </a:t>
            </a:r>
            <a:r>
              <a:rPr lang="en-US" sz="3000" dirty="0"/>
              <a:t>your horizons – take assessments to identify your skills, interests, values, or other traits. 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/>
              <a:t>t</a:t>
            </a:r>
            <a:r>
              <a:rPr lang="en-US" sz="3000" dirty="0" smtClean="0"/>
              <a:t>alk </a:t>
            </a:r>
            <a:r>
              <a:rPr lang="en-US" sz="3000" dirty="0"/>
              <a:t>with someone every day about your job search.</a:t>
            </a:r>
          </a:p>
          <a:p>
            <a:pPr lvl="0">
              <a:lnSpc>
                <a:spcPct val="150000"/>
              </a:lnSpc>
            </a:pP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9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cial Ch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947" y="1527629"/>
            <a:ext cx="4404809" cy="396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85786" y="5491957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evansville.edu/</a:t>
            </a:r>
            <a:r>
              <a:rPr lang="en-US" sz="1600" dirty="0" err="1" smtClean="0"/>
              <a:t>careercenter</a:t>
            </a:r>
            <a:r>
              <a:rPr lang="en-US" sz="1600" dirty="0" smtClean="0"/>
              <a:t>/</a:t>
            </a:r>
            <a:r>
              <a:rPr lang="en-US" sz="1600" dirty="0" err="1" smtClean="0"/>
              <a:t>stJsSocial.cfm</a:t>
            </a:r>
            <a:endParaRPr lang="en-US" sz="16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/>
          <a:lstStyle/>
          <a:p>
            <a:r>
              <a:rPr lang="en-US" dirty="0" smtClean="0"/>
              <a:t>Consider. .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08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Network</a:t>
            </a:r>
            <a:r>
              <a:rPr lang="en-US" sz="2800" dirty="0"/>
              <a:t> [net-</a:t>
            </a:r>
            <a:r>
              <a:rPr lang="en-US" sz="2800" dirty="0" err="1"/>
              <a:t>wurk</a:t>
            </a:r>
            <a:r>
              <a:rPr lang="en-US" sz="2800" dirty="0"/>
              <a:t>] </a:t>
            </a:r>
            <a:r>
              <a:rPr lang="en-US" sz="2800" i="1" dirty="0" smtClean="0"/>
              <a:t>verb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interact </a:t>
            </a:r>
            <a:r>
              <a:rPr lang="en-US" sz="2800" dirty="0"/>
              <a:t>with other people to exchange information and develop contacts, formally or informally, especially to further one's career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gerund </a:t>
            </a:r>
            <a:r>
              <a:rPr lang="en-US" sz="2800" dirty="0"/>
              <a:t>or present participle: </a:t>
            </a:r>
            <a:r>
              <a:rPr lang="en-US" sz="2800" b="1" dirty="0"/>
              <a:t>networking</a:t>
            </a:r>
            <a:endParaRPr lang="en-US" sz="28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2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16100"/>
            <a:ext cx="10820400" cy="4762500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c</a:t>
            </a:r>
            <a:r>
              <a:rPr lang="en-US" sz="9600" dirty="0" smtClean="0">
                <a:solidFill>
                  <a:prstClr val="white"/>
                </a:solidFill>
              </a:rPr>
              <a:t>ontacts </a:t>
            </a:r>
            <a:r>
              <a:rPr lang="en-US" sz="9600" dirty="0">
                <a:solidFill>
                  <a:prstClr val="white"/>
                </a:solidFill>
              </a:rPr>
              <a:t>can be </a:t>
            </a:r>
            <a:r>
              <a:rPr lang="en-US" sz="9600" dirty="0" smtClean="0">
                <a:solidFill>
                  <a:prstClr val="white"/>
                </a:solidFill>
              </a:rPr>
              <a:t>anyone – list 100 people and start contacting them!  </a:t>
            </a:r>
            <a:endParaRPr lang="en-US" sz="9600" dirty="0">
              <a:solidFill>
                <a:prstClr val="white"/>
              </a:solidFill>
            </a:endParaRPr>
          </a:p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t</a:t>
            </a:r>
            <a:r>
              <a:rPr lang="en-US" sz="9600" dirty="0" smtClean="0">
                <a:solidFill>
                  <a:prstClr val="white"/>
                </a:solidFill>
              </a:rPr>
              <a:t>alk </a:t>
            </a:r>
            <a:r>
              <a:rPr lang="en-US" sz="9600" dirty="0">
                <a:solidFill>
                  <a:prstClr val="white"/>
                </a:solidFill>
              </a:rPr>
              <a:t>about work, but not necessarily a job</a:t>
            </a:r>
          </a:p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s</a:t>
            </a:r>
            <a:r>
              <a:rPr lang="en-US" sz="9600" dirty="0" smtClean="0">
                <a:solidFill>
                  <a:prstClr val="white"/>
                </a:solidFill>
              </a:rPr>
              <a:t>hare your expertise &amp; learn from others</a:t>
            </a:r>
          </a:p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g</a:t>
            </a:r>
            <a:r>
              <a:rPr lang="en-US" sz="9600" dirty="0" smtClean="0">
                <a:solidFill>
                  <a:prstClr val="white"/>
                </a:solidFill>
              </a:rPr>
              <a:t>et inside information – learn about hiring practices </a:t>
            </a:r>
          </a:p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i</a:t>
            </a:r>
            <a:r>
              <a:rPr lang="en-US" sz="9600" dirty="0" smtClean="0">
                <a:solidFill>
                  <a:prstClr val="white"/>
                </a:solidFill>
              </a:rPr>
              <a:t>f </a:t>
            </a:r>
            <a:r>
              <a:rPr lang="en-US" sz="9600" dirty="0" smtClean="0">
                <a:solidFill>
                  <a:prstClr val="white"/>
                </a:solidFill>
              </a:rPr>
              <a:t>not </a:t>
            </a:r>
            <a:r>
              <a:rPr lang="en-US" sz="9600" dirty="0">
                <a:solidFill>
                  <a:prstClr val="white"/>
                </a:solidFill>
              </a:rPr>
              <a:t>hiring </a:t>
            </a:r>
            <a:r>
              <a:rPr lang="en-US" sz="9600" dirty="0" smtClean="0">
                <a:solidFill>
                  <a:prstClr val="white"/>
                </a:solidFill>
              </a:rPr>
              <a:t>now, </a:t>
            </a:r>
            <a:r>
              <a:rPr lang="en-US" sz="9600" dirty="0" smtClean="0">
                <a:solidFill>
                  <a:prstClr val="white"/>
                </a:solidFill>
              </a:rPr>
              <a:t>might consider you </a:t>
            </a:r>
            <a:r>
              <a:rPr lang="en-US" sz="9600" dirty="0" smtClean="0">
                <a:solidFill>
                  <a:prstClr val="white"/>
                </a:solidFill>
              </a:rPr>
              <a:t>later </a:t>
            </a:r>
            <a:endParaRPr lang="en-US" sz="9600" dirty="0">
              <a:solidFill>
                <a:prstClr val="white"/>
              </a:solidFill>
            </a:endParaRPr>
          </a:p>
          <a:p>
            <a:pPr lvl="0">
              <a:lnSpc>
                <a:spcPct val="170000"/>
              </a:lnSpc>
            </a:pPr>
            <a:r>
              <a:rPr lang="en-US" sz="9600" dirty="0">
                <a:solidFill>
                  <a:prstClr val="white"/>
                </a:solidFill>
              </a:rPr>
              <a:t>m</a:t>
            </a:r>
            <a:r>
              <a:rPr lang="en-US" sz="9600" dirty="0" smtClean="0">
                <a:solidFill>
                  <a:prstClr val="white"/>
                </a:solidFill>
              </a:rPr>
              <a:t>aintain </a:t>
            </a:r>
            <a:r>
              <a:rPr lang="en-US" sz="9600" dirty="0">
                <a:solidFill>
                  <a:prstClr val="white"/>
                </a:solidFill>
              </a:rPr>
              <a:t>your network </a:t>
            </a:r>
            <a:r>
              <a:rPr lang="en-US" sz="9600" dirty="0" smtClean="0">
                <a:solidFill>
                  <a:prstClr val="white"/>
                </a:solidFill>
              </a:rPr>
              <a:t>– stay in touch </a:t>
            </a:r>
            <a:endParaRPr lang="en-US" sz="9600" dirty="0">
              <a:solidFill>
                <a:prstClr val="white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7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 speech </a:t>
            </a:r>
            <a:br>
              <a:rPr lang="en-US" dirty="0" smtClean="0"/>
            </a:br>
            <a:r>
              <a:rPr lang="en-US" dirty="0" smtClean="0"/>
              <a:t>(or 30-second pitch)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30-second </a:t>
            </a:r>
            <a:r>
              <a:rPr lang="en-US" sz="2800" dirty="0"/>
              <a:t>summary </a:t>
            </a:r>
            <a:r>
              <a:rPr lang="en-US" sz="2800" dirty="0" smtClean="0"/>
              <a:t>about yourself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s</a:t>
            </a:r>
            <a:r>
              <a:rPr lang="en-US" sz="2800" dirty="0" smtClean="0"/>
              <a:t>ummarize </a:t>
            </a:r>
            <a:r>
              <a:rPr lang="en-US" sz="2800" dirty="0" smtClean="0"/>
              <a:t>your resume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</a:t>
            </a:r>
            <a:r>
              <a:rPr lang="en-US" sz="2800" dirty="0" smtClean="0"/>
              <a:t>alk </a:t>
            </a:r>
            <a:r>
              <a:rPr lang="en-US" sz="2800" dirty="0" smtClean="0"/>
              <a:t>about your interests and your skills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</a:t>
            </a:r>
            <a:r>
              <a:rPr lang="en-US" sz="2800" dirty="0" smtClean="0"/>
              <a:t>alk </a:t>
            </a:r>
            <a:r>
              <a:rPr lang="en-US" sz="2800" dirty="0" smtClean="0"/>
              <a:t>about your </a:t>
            </a:r>
            <a:r>
              <a:rPr lang="en-US" sz="2800" dirty="0" smtClean="0"/>
              <a:t>future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k</a:t>
            </a:r>
            <a:r>
              <a:rPr lang="en-US" sz="2800" dirty="0" smtClean="0"/>
              <a:t>eep </a:t>
            </a:r>
            <a:r>
              <a:rPr lang="en-US" sz="2800" dirty="0" smtClean="0"/>
              <a:t>it simple and interesting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5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3747</TotalTime>
  <Words>569</Words>
  <Application>Microsoft Office PowerPoint</Application>
  <PresentationFormat>Widescreen</PresentationFormat>
  <Paragraphs>121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Tahoma</vt:lpstr>
      <vt:lpstr>Wingdings</vt:lpstr>
      <vt:lpstr>Vapor Trail</vt:lpstr>
      <vt:lpstr>Uncovering the Hidden Job market</vt:lpstr>
      <vt:lpstr>What do you think?</vt:lpstr>
      <vt:lpstr>introduction</vt:lpstr>
      <vt:lpstr>Get help with your job search</vt:lpstr>
      <vt:lpstr>Explore your career options</vt:lpstr>
      <vt:lpstr>Consider. . . </vt:lpstr>
      <vt:lpstr>Network!</vt:lpstr>
      <vt:lpstr>Network!</vt:lpstr>
      <vt:lpstr>Elevator speech  (or 30-second pitch)</vt:lpstr>
      <vt:lpstr>Research employers</vt:lpstr>
      <vt:lpstr>Research salaries</vt:lpstr>
      <vt:lpstr>Research salaries</vt:lpstr>
      <vt:lpstr>Research salaries</vt:lpstr>
      <vt:lpstr>Search for jobs </vt:lpstr>
      <vt:lpstr>Use online resources</vt:lpstr>
      <vt:lpstr>Informational interviews</vt:lpstr>
      <vt:lpstr>Reverse job search</vt:lpstr>
      <vt:lpstr>Letter of interest (letter of inquiry)</vt:lpstr>
      <vt:lpstr>Hiring connector program</vt:lpstr>
      <vt:lpstr>Market yourself</vt:lpstr>
      <vt:lpstr>PowerPoint Presentation</vt:lpstr>
      <vt:lpstr>Uncovering the Hidden Job market</vt:lpstr>
    </vt:vector>
  </TitlesOfParts>
  <Company>FHCC</Company>
  <LinksUpToDate>false</LinksUpToDate>
  <SharedDoc>false</SharedDoc>
  <HyperlinksChanged>false</HyperlinksChanged>
  <AppVersion>15.0000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2016-03-07T16:29:40Z</dcterms:created>
  <dc:creator>Sharon Feeney</dc:creator>
  <lastModifiedBy>Sharon Feeney</lastModifiedBy>
  <lastPrinted>2016-03-23T18:59:34Z</lastPrinted>
  <dcterms:modified xsi:type="dcterms:W3CDTF">2016-03-24T14:59:08Z</dcterms:modified>
  <revision>35</revision>
  <dc:title>Uncovering the Hidden Job market</dc:title>
</coreProperties>
</file>