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80" r:id="rId3"/>
    <p:sldId id="279" r:id="rId4"/>
    <p:sldId id="281" r:id="rId5"/>
    <p:sldId id="282" r:id="rId6"/>
    <p:sldId id="286" r:id="rId7"/>
    <p:sldId id="285" r:id="rId8"/>
    <p:sldId id="287" r:id="rId9"/>
    <p:sldId id="288" r:id="rId10"/>
    <p:sldId id="283" r:id="rId11"/>
    <p:sldId id="301" r:id="rId12"/>
    <p:sldId id="300" r:id="rId13"/>
    <p:sldId id="291" r:id="rId14"/>
    <p:sldId id="303" r:id="rId15"/>
    <p:sldId id="304" r:id="rId16"/>
    <p:sldId id="305" r:id="rId17"/>
    <p:sldId id="306" r:id="rId18"/>
    <p:sldId id="307" r:id="rId19"/>
    <p:sldId id="308" r:id="rId20"/>
    <p:sldId id="309" r:id="rId21"/>
    <p:sldId id="310" r:id="rId22"/>
  </p:sldIdLst>
  <p:sldSz cx="13004800" cy="9753600"/>
  <p:notesSz cx="7023100" cy="9309100"/>
  <p:defaultTextStyle>
    <a:defPPr>
      <a:defRPr lang="en-US"/>
    </a:defPPr>
    <a:lvl1pPr algn="l" defTabSz="584200" rtl="0" fontAlgn="base">
      <a:spcBef>
        <a:spcPct val="0"/>
      </a:spcBef>
      <a:spcAft>
        <a:spcPct val="0"/>
      </a:spcAft>
      <a:defRPr sz="3800" kern="1200">
        <a:solidFill>
          <a:srgbClr val="EEEEEE"/>
        </a:solidFill>
        <a:latin typeface="Helvetica Neue Bold Condensed" charset="0"/>
        <a:ea typeface="ＭＳ Ｐゴシック" charset="0"/>
        <a:cs typeface="Helvetica Neue Bold Condensed" charset="0"/>
        <a:sym typeface="Helvetica Neue Bold Condensed" charset="0"/>
      </a:defRPr>
    </a:lvl1pPr>
    <a:lvl2pPr marL="457200" indent="-228600" algn="l" defTabSz="584200" rtl="0" fontAlgn="base">
      <a:spcBef>
        <a:spcPct val="0"/>
      </a:spcBef>
      <a:spcAft>
        <a:spcPct val="0"/>
      </a:spcAft>
      <a:defRPr sz="3800" kern="1200">
        <a:solidFill>
          <a:srgbClr val="EEEEEE"/>
        </a:solidFill>
        <a:latin typeface="Helvetica Neue Bold Condensed" charset="0"/>
        <a:ea typeface="ＭＳ Ｐゴシック" charset="0"/>
        <a:cs typeface="Helvetica Neue Bold Condensed" charset="0"/>
        <a:sym typeface="Helvetica Neue Bold Condensed" charset="0"/>
      </a:defRPr>
    </a:lvl2pPr>
    <a:lvl3pPr marL="914400" indent="-457200" algn="l" defTabSz="584200" rtl="0" fontAlgn="base">
      <a:spcBef>
        <a:spcPct val="0"/>
      </a:spcBef>
      <a:spcAft>
        <a:spcPct val="0"/>
      </a:spcAft>
      <a:defRPr sz="3800" kern="1200">
        <a:solidFill>
          <a:srgbClr val="EEEEEE"/>
        </a:solidFill>
        <a:latin typeface="Helvetica Neue Bold Condensed" charset="0"/>
        <a:ea typeface="ＭＳ Ｐゴシック" charset="0"/>
        <a:cs typeface="Helvetica Neue Bold Condensed" charset="0"/>
        <a:sym typeface="Helvetica Neue Bold Condensed" charset="0"/>
      </a:defRPr>
    </a:lvl3pPr>
    <a:lvl4pPr marL="1371600" indent="-685800" algn="l" defTabSz="584200" rtl="0" fontAlgn="base">
      <a:spcBef>
        <a:spcPct val="0"/>
      </a:spcBef>
      <a:spcAft>
        <a:spcPct val="0"/>
      </a:spcAft>
      <a:defRPr sz="3800" kern="1200">
        <a:solidFill>
          <a:srgbClr val="EEEEEE"/>
        </a:solidFill>
        <a:latin typeface="Helvetica Neue Bold Condensed" charset="0"/>
        <a:ea typeface="ＭＳ Ｐゴシック" charset="0"/>
        <a:cs typeface="Helvetica Neue Bold Condensed" charset="0"/>
        <a:sym typeface="Helvetica Neue Bold Condensed" charset="0"/>
      </a:defRPr>
    </a:lvl4pPr>
    <a:lvl5pPr marL="1828800" indent="-914400" algn="l" defTabSz="584200" rtl="0" fontAlgn="base">
      <a:spcBef>
        <a:spcPct val="0"/>
      </a:spcBef>
      <a:spcAft>
        <a:spcPct val="0"/>
      </a:spcAft>
      <a:defRPr sz="3800" kern="1200">
        <a:solidFill>
          <a:srgbClr val="EEEEEE"/>
        </a:solidFill>
        <a:latin typeface="Helvetica Neue Bold Condensed" charset="0"/>
        <a:ea typeface="ＭＳ Ｐゴシック" charset="0"/>
        <a:cs typeface="Helvetica Neue Bold Condensed" charset="0"/>
        <a:sym typeface="Helvetica Neue Bold Condensed" charset="0"/>
      </a:defRPr>
    </a:lvl5pPr>
    <a:lvl6pPr marL="2286000" algn="l" defTabSz="457200" rtl="0" eaLnBrk="1" latinLnBrk="0" hangingPunct="1">
      <a:defRPr sz="3800" kern="1200">
        <a:solidFill>
          <a:srgbClr val="EEEEEE"/>
        </a:solidFill>
        <a:latin typeface="Helvetica Neue Bold Condensed" charset="0"/>
        <a:ea typeface="ＭＳ Ｐゴシック" charset="0"/>
        <a:cs typeface="Helvetica Neue Bold Condensed" charset="0"/>
        <a:sym typeface="Helvetica Neue Bold Condensed" charset="0"/>
      </a:defRPr>
    </a:lvl6pPr>
    <a:lvl7pPr marL="2743200" algn="l" defTabSz="457200" rtl="0" eaLnBrk="1" latinLnBrk="0" hangingPunct="1">
      <a:defRPr sz="3800" kern="1200">
        <a:solidFill>
          <a:srgbClr val="EEEEEE"/>
        </a:solidFill>
        <a:latin typeface="Helvetica Neue Bold Condensed" charset="0"/>
        <a:ea typeface="ＭＳ Ｐゴシック" charset="0"/>
        <a:cs typeface="Helvetica Neue Bold Condensed" charset="0"/>
        <a:sym typeface="Helvetica Neue Bold Condensed" charset="0"/>
      </a:defRPr>
    </a:lvl7pPr>
    <a:lvl8pPr marL="3200400" algn="l" defTabSz="457200" rtl="0" eaLnBrk="1" latinLnBrk="0" hangingPunct="1">
      <a:defRPr sz="3800" kern="1200">
        <a:solidFill>
          <a:srgbClr val="EEEEEE"/>
        </a:solidFill>
        <a:latin typeface="Helvetica Neue Bold Condensed" charset="0"/>
        <a:ea typeface="ＭＳ Ｐゴシック" charset="0"/>
        <a:cs typeface="Helvetica Neue Bold Condensed" charset="0"/>
        <a:sym typeface="Helvetica Neue Bold Condensed" charset="0"/>
      </a:defRPr>
    </a:lvl8pPr>
    <a:lvl9pPr marL="3657600" algn="l" defTabSz="457200" rtl="0" eaLnBrk="1" latinLnBrk="0" hangingPunct="1">
      <a:defRPr sz="3800" kern="1200">
        <a:solidFill>
          <a:srgbClr val="EEEEEE"/>
        </a:solidFill>
        <a:latin typeface="Helvetica Neue Bold Condensed" charset="0"/>
        <a:ea typeface="ＭＳ Ｐゴシック" charset="0"/>
        <a:cs typeface="Helvetica Neue Bold Condensed" charset="0"/>
        <a:sym typeface="Helvetica Neue Bold Condensed"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55971" autoAdjust="0"/>
  </p:normalViewPr>
  <p:slideViewPr>
    <p:cSldViewPr snapToGrid="0" snapToObjects="1">
      <p:cViewPr>
        <p:scale>
          <a:sx n="56" d="100"/>
          <a:sy n="56" d="100"/>
        </p:scale>
        <p:origin x="-2478" y="11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885A4-7D1D-A34F-972D-5362DA84E0FA}" type="doc">
      <dgm:prSet loTypeId="urn:microsoft.com/office/officeart/2005/8/layout/default" loCatId="" qsTypeId="urn:microsoft.com/office/officeart/2005/8/quickstyle/simple4" qsCatId="simple" csTypeId="urn:microsoft.com/office/officeart/2005/8/colors/accent0_3" csCatId="mainScheme" phldr="1"/>
      <dgm:spPr/>
      <dgm:t>
        <a:bodyPr/>
        <a:lstStyle/>
        <a:p>
          <a:endParaRPr lang="en-US"/>
        </a:p>
      </dgm:t>
    </dgm:pt>
    <dgm:pt modelId="{790E7494-F041-094D-BCAE-4A6DC4B67DCA}">
      <dgm:prSet phldrT="[Text]" custT="1"/>
      <dgm:spPr>
        <a:solidFill>
          <a:schemeClr val="accent1">
            <a:lumMod val="50000"/>
          </a:schemeClr>
        </a:solidFill>
      </dgm:spPr>
      <dgm:t>
        <a:bodyPr anchor="t"/>
        <a:lstStyle/>
        <a:p>
          <a:r>
            <a:rPr lang="en-US" sz="3200" dirty="0" smtClean="0">
              <a:latin typeface="Open sans"/>
              <a:cs typeface="Open sans"/>
            </a:rPr>
            <a:t>82%</a:t>
          </a:r>
        </a:p>
        <a:p>
          <a:r>
            <a:rPr lang="en-US" sz="1400" dirty="0" smtClean="0">
              <a:latin typeface="Open sans"/>
              <a:cs typeface="Open sans"/>
            </a:rPr>
            <a:t>developed new or enhanced ideas for new products and/or markets</a:t>
          </a:r>
          <a:endParaRPr lang="en-US" sz="1400" dirty="0">
            <a:latin typeface="Open sans"/>
            <a:cs typeface="Open sans"/>
          </a:endParaRPr>
        </a:p>
      </dgm:t>
    </dgm:pt>
    <dgm:pt modelId="{7B12F126-12F1-C34B-8A6E-49B40C2E3D3B}" type="parTrans" cxnId="{F587CACF-3266-0B40-A566-886FBF0DD4DC}">
      <dgm:prSet/>
      <dgm:spPr/>
      <dgm:t>
        <a:bodyPr/>
        <a:lstStyle/>
        <a:p>
          <a:endParaRPr lang="en-US">
            <a:latin typeface="Open sans"/>
            <a:cs typeface="Open sans"/>
          </a:endParaRPr>
        </a:p>
      </dgm:t>
    </dgm:pt>
    <dgm:pt modelId="{C2B3F5ED-E5E8-A049-ACA0-06A7D6041BE3}" type="sibTrans" cxnId="{F587CACF-3266-0B40-A566-886FBF0DD4DC}">
      <dgm:prSet/>
      <dgm:spPr/>
      <dgm:t>
        <a:bodyPr/>
        <a:lstStyle/>
        <a:p>
          <a:endParaRPr lang="en-US">
            <a:latin typeface="Open sans"/>
            <a:cs typeface="Open sans"/>
          </a:endParaRPr>
        </a:p>
      </dgm:t>
    </dgm:pt>
    <dgm:pt modelId="{4F065AA3-8892-F248-927B-571453A22674}">
      <dgm:prSet custT="1"/>
      <dgm:spPr>
        <a:solidFill>
          <a:schemeClr val="accent1">
            <a:lumMod val="50000"/>
          </a:schemeClr>
        </a:solidFill>
      </dgm:spPr>
      <dgm:t>
        <a:bodyPr anchor="t"/>
        <a:lstStyle/>
        <a:p>
          <a:r>
            <a:rPr lang="en-US" sz="3200" dirty="0" smtClean="0">
              <a:latin typeface="Open sans"/>
              <a:cs typeface="Open sans"/>
            </a:rPr>
            <a:t>91%</a:t>
          </a:r>
        </a:p>
        <a:p>
          <a:r>
            <a:rPr lang="en-US" sz="1400" dirty="0" smtClean="0">
              <a:latin typeface="Open sans"/>
              <a:cs typeface="Open sans"/>
            </a:rPr>
            <a:t>found support in finding employees with the skills and experiences relevant to their business needs  </a:t>
          </a:r>
          <a:endParaRPr lang="en-US" sz="1400" dirty="0">
            <a:latin typeface="Open sans"/>
            <a:cs typeface="Open sans"/>
          </a:endParaRPr>
        </a:p>
      </dgm:t>
    </dgm:pt>
    <dgm:pt modelId="{97CEB6BF-6C04-2B4D-B8E8-F6EB1D7AFD05}" type="parTrans" cxnId="{2722F7E0-F7A6-CA44-94AB-09EBA84C36AC}">
      <dgm:prSet/>
      <dgm:spPr/>
      <dgm:t>
        <a:bodyPr/>
        <a:lstStyle/>
        <a:p>
          <a:endParaRPr lang="en-US">
            <a:latin typeface="Open sans"/>
            <a:cs typeface="Open sans"/>
          </a:endParaRPr>
        </a:p>
      </dgm:t>
    </dgm:pt>
    <dgm:pt modelId="{22AD0D22-5282-3744-9B30-867AECBFABE8}" type="sibTrans" cxnId="{2722F7E0-F7A6-CA44-94AB-09EBA84C36AC}">
      <dgm:prSet/>
      <dgm:spPr/>
      <dgm:t>
        <a:bodyPr/>
        <a:lstStyle/>
        <a:p>
          <a:endParaRPr lang="en-US">
            <a:latin typeface="Open sans"/>
            <a:cs typeface="Open sans"/>
          </a:endParaRPr>
        </a:p>
      </dgm:t>
    </dgm:pt>
    <dgm:pt modelId="{AE67C22B-7FC1-764C-AD64-D2FD3B80676A}">
      <dgm:prSet custT="1"/>
      <dgm:spPr>
        <a:solidFill>
          <a:schemeClr val="accent1">
            <a:lumMod val="50000"/>
          </a:schemeClr>
        </a:solidFill>
      </dgm:spPr>
      <dgm:t>
        <a:bodyPr anchor="t"/>
        <a:lstStyle/>
        <a:p>
          <a:r>
            <a:rPr lang="en-US" sz="3200" dirty="0" smtClean="0">
              <a:latin typeface="Open sans"/>
              <a:cs typeface="Open sans"/>
            </a:rPr>
            <a:t>82%</a:t>
          </a:r>
          <a:endParaRPr lang="en-US" sz="1800" dirty="0" smtClean="0">
            <a:latin typeface="Open sans"/>
            <a:cs typeface="Open sans"/>
          </a:endParaRPr>
        </a:p>
        <a:p>
          <a:r>
            <a:rPr lang="en-US" sz="1400" dirty="0" smtClean="0">
              <a:latin typeface="Open sans"/>
              <a:cs typeface="Open sans"/>
            </a:rPr>
            <a:t>developed new recruitment practices</a:t>
          </a:r>
        </a:p>
      </dgm:t>
    </dgm:pt>
    <dgm:pt modelId="{452A42AB-4925-454D-8DB5-E4FD5D196042}" type="parTrans" cxnId="{2FAE55F1-0040-384A-948A-8510A4313C77}">
      <dgm:prSet/>
      <dgm:spPr/>
      <dgm:t>
        <a:bodyPr/>
        <a:lstStyle/>
        <a:p>
          <a:endParaRPr lang="en-US">
            <a:latin typeface="Open sans"/>
            <a:cs typeface="Open sans"/>
          </a:endParaRPr>
        </a:p>
      </dgm:t>
    </dgm:pt>
    <dgm:pt modelId="{BF1C6B18-5CC3-0B49-937D-F188E3D04CCD}" type="sibTrans" cxnId="{2FAE55F1-0040-384A-948A-8510A4313C77}">
      <dgm:prSet/>
      <dgm:spPr/>
      <dgm:t>
        <a:bodyPr/>
        <a:lstStyle/>
        <a:p>
          <a:endParaRPr lang="en-US">
            <a:latin typeface="Open sans"/>
            <a:cs typeface="Open sans"/>
          </a:endParaRPr>
        </a:p>
      </dgm:t>
    </dgm:pt>
    <dgm:pt modelId="{4649D0D7-02F4-1243-8AFA-C64ABAAFA666}">
      <dgm:prSet custT="1"/>
      <dgm:spPr>
        <a:solidFill>
          <a:schemeClr val="accent1">
            <a:lumMod val="50000"/>
          </a:schemeClr>
        </a:solidFill>
      </dgm:spPr>
      <dgm:t>
        <a:bodyPr anchor="t"/>
        <a:lstStyle/>
        <a:p>
          <a:r>
            <a:rPr lang="en-US" sz="3200" dirty="0" smtClean="0">
              <a:latin typeface="Open sans"/>
              <a:cs typeface="Open sans"/>
            </a:rPr>
            <a:t>71%</a:t>
          </a:r>
        </a:p>
        <a:p>
          <a:r>
            <a:rPr lang="en-US" sz="1400" dirty="0" smtClean="0">
              <a:latin typeface="Open sans"/>
              <a:cs typeface="Open sans"/>
            </a:rPr>
            <a:t>increased student/jobseeker awareness of training/education programs.</a:t>
          </a:r>
          <a:endParaRPr lang="en-US" sz="1400" dirty="0">
            <a:latin typeface="Open sans"/>
            <a:cs typeface="Open sans"/>
          </a:endParaRPr>
        </a:p>
      </dgm:t>
    </dgm:pt>
    <dgm:pt modelId="{C4365D39-EC86-6A4C-BB76-9EA3C4DA9804}" type="parTrans" cxnId="{02551CD5-B235-4740-A049-DAD88052D2A0}">
      <dgm:prSet/>
      <dgm:spPr/>
      <dgm:t>
        <a:bodyPr/>
        <a:lstStyle/>
        <a:p>
          <a:endParaRPr lang="en-US">
            <a:latin typeface="Open sans"/>
            <a:cs typeface="Open sans"/>
          </a:endParaRPr>
        </a:p>
      </dgm:t>
    </dgm:pt>
    <dgm:pt modelId="{BEACBA4E-602C-0C45-8DF6-B75ABE65EFD7}" type="sibTrans" cxnId="{02551CD5-B235-4740-A049-DAD88052D2A0}">
      <dgm:prSet/>
      <dgm:spPr/>
      <dgm:t>
        <a:bodyPr/>
        <a:lstStyle/>
        <a:p>
          <a:endParaRPr lang="en-US">
            <a:latin typeface="Open sans"/>
            <a:cs typeface="Open sans"/>
          </a:endParaRPr>
        </a:p>
      </dgm:t>
    </dgm:pt>
    <dgm:pt modelId="{D0D3C3D5-C703-E145-B10D-6FACCCA2B850}">
      <dgm:prSet custT="1"/>
      <dgm:spPr>
        <a:solidFill>
          <a:schemeClr val="accent1">
            <a:lumMod val="50000"/>
          </a:schemeClr>
        </a:solidFill>
      </dgm:spPr>
      <dgm:t>
        <a:bodyPr anchor="t"/>
        <a:lstStyle/>
        <a:p>
          <a:r>
            <a:rPr lang="en-US" sz="3200" dirty="0" smtClean="0">
              <a:latin typeface="Open sans"/>
              <a:cs typeface="Open sans"/>
            </a:rPr>
            <a:t>62%</a:t>
          </a:r>
        </a:p>
        <a:p>
          <a:r>
            <a:rPr lang="en-US" sz="1400" dirty="0" smtClean="0">
              <a:latin typeface="Open sans"/>
              <a:cs typeface="Open sans"/>
            </a:rPr>
            <a:t>experienced increased alignment across secondary, post-secondary, and workforce programming.</a:t>
          </a:r>
          <a:endParaRPr lang="en-US" sz="1400" dirty="0">
            <a:latin typeface="Open sans"/>
            <a:cs typeface="Open sans"/>
          </a:endParaRPr>
        </a:p>
      </dgm:t>
    </dgm:pt>
    <dgm:pt modelId="{081D043B-6209-0C46-A24B-B5DA3AD3E38C}" type="parTrans" cxnId="{619EBC23-7A68-0445-B2FF-D9308155B6D7}">
      <dgm:prSet/>
      <dgm:spPr/>
      <dgm:t>
        <a:bodyPr/>
        <a:lstStyle/>
        <a:p>
          <a:endParaRPr lang="en-US">
            <a:latin typeface="Open sans"/>
            <a:cs typeface="Open sans"/>
          </a:endParaRPr>
        </a:p>
      </dgm:t>
    </dgm:pt>
    <dgm:pt modelId="{4780F77E-6788-5C4D-A0F6-6D6BD9BA8002}" type="sibTrans" cxnId="{619EBC23-7A68-0445-B2FF-D9308155B6D7}">
      <dgm:prSet/>
      <dgm:spPr/>
      <dgm:t>
        <a:bodyPr/>
        <a:lstStyle/>
        <a:p>
          <a:endParaRPr lang="en-US">
            <a:latin typeface="Open sans"/>
            <a:cs typeface="Open sans"/>
          </a:endParaRPr>
        </a:p>
      </dgm:t>
    </dgm:pt>
    <dgm:pt modelId="{DD082742-2ED5-D143-B7F2-95AB935AAF12}">
      <dgm:prSet custT="1"/>
      <dgm:spPr>
        <a:solidFill>
          <a:schemeClr val="accent1">
            <a:lumMod val="50000"/>
          </a:schemeClr>
        </a:solidFill>
      </dgm:spPr>
      <dgm:t>
        <a:bodyPr anchor="t"/>
        <a:lstStyle/>
        <a:p>
          <a:r>
            <a:rPr lang="en-US" sz="3200" dirty="0" smtClean="0">
              <a:latin typeface="Open sans"/>
              <a:cs typeface="Open sans"/>
            </a:rPr>
            <a:t>67%</a:t>
          </a:r>
        </a:p>
        <a:p>
          <a:r>
            <a:rPr lang="en-US" sz="1400" dirty="0" smtClean="0">
              <a:latin typeface="Open sans"/>
              <a:cs typeface="Open sans"/>
            </a:rPr>
            <a:t>enhanced existing or developed new training/education program(s).</a:t>
          </a:r>
          <a:endParaRPr lang="en-US" sz="1400" dirty="0">
            <a:latin typeface="Open sans"/>
            <a:cs typeface="Open sans"/>
          </a:endParaRPr>
        </a:p>
      </dgm:t>
    </dgm:pt>
    <dgm:pt modelId="{B9570770-4816-8D46-B0E8-AED032D0558C}" type="parTrans" cxnId="{60F1670C-F3D5-0040-8A7F-E111751DE6E9}">
      <dgm:prSet/>
      <dgm:spPr/>
      <dgm:t>
        <a:bodyPr/>
        <a:lstStyle/>
        <a:p>
          <a:endParaRPr lang="en-US">
            <a:latin typeface="Open sans"/>
            <a:cs typeface="Open sans"/>
          </a:endParaRPr>
        </a:p>
      </dgm:t>
    </dgm:pt>
    <dgm:pt modelId="{DD0F37B2-42BE-C243-838E-084919D71059}" type="sibTrans" cxnId="{60F1670C-F3D5-0040-8A7F-E111751DE6E9}">
      <dgm:prSet/>
      <dgm:spPr/>
      <dgm:t>
        <a:bodyPr/>
        <a:lstStyle/>
        <a:p>
          <a:endParaRPr lang="en-US">
            <a:latin typeface="Open sans"/>
            <a:cs typeface="Open sans"/>
          </a:endParaRPr>
        </a:p>
      </dgm:t>
    </dgm:pt>
    <dgm:pt modelId="{09EF7E81-FC1D-364D-8072-683AD6DAB01D}" type="pres">
      <dgm:prSet presAssocID="{8CA885A4-7D1D-A34F-972D-5362DA84E0FA}" presName="diagram" presStyleCnt="0">
        <dgm:presLayoutVars>
          <dgm:dir/>
          <dgm:resizeHandles val="exact"/>
        </dgm:presLayoutVars>
      </dgm:prSet>
      <dgm:spPr/>
      <dgm:t>
        <a:bodyPr/>
        <a:lstStyle/>
        <a:p>
          <a:endParaRPr lang="en-US"/>
        </a:p>
      </dgm:t>
    </dgm:pt>
    <dgm:pt modelId="{4CCC3F48-ADDD-3749-8934-783F57ACC2A3}" type="pres">
      <dgm:prSet presAssocID="{790E7494-F041-094D-BCAE-4A6DC4B67DCA}" presName="node" presStyleLbl="node1" presStyleIdx="0" presStyleCnt="6" custScaleX="34460" custScaleY="42497">
        <dgm:presLayoutVars>
          <dgm:bulletEnabled val="1"/>
        </dgm:presLayoutVars>
      </dgm:prSet>
      <dgm:spPr/>
      <dgm:t>
        <a:bodyPr/>
        <a:lstStyle/>
        <a:p>
          <a:endParaRPr lang="en-US"/>
        </a:p>
      </dgm:t>
    </dgm:pt>
    <dgm:pt modelId="{93E3ED2D-53E0-D946-BC4E-967C1E85D039}" type="pres">
      <dgm:prSet presAssocID="{C2B3F5ED-E5E8-A049-ACA0-06A7D6041BE3}" presName="sibTrans" presStyleCnt="0"/>
      <dgm:spPr/>
    </dgm:pt>
    <dgm:pt modelId="{058447F4-8DB2-8B46-9839-B25BF414088F}" type="pres">
      <dgm:prSet presAssocID="{4F065AA3-8892-F248-927B-571453A22674}" presName="node" presStyleLbl="node1" presStyleIdx="1" presStyleCnt="6" custScaleX="34460" custScaleY="42497">
        <dgm:presLayoutVars>
          <dgm:bulletEnabled val="1"/>
        </dgm:presLayoutVars>
      </dgm:prSet>
      <dgm:spPr/>
      <dgm:t>
        <a:bodyPr/>
        <a:lstStyle/>
        <a:p>
          <a:endParaRPr lang="en-US"/>
        </a:p>
      </dgm:t>
    </dgm:pt>
    <dgm:pt modelId="{163C6EE0-A4EE-8D4D-9960-54A1AA6B970C}" type="pres">
      <dgm:prSet presAssocID="{22AD0D22-5282-3744-9B30-867AECBFABE8}" presName="sibTrans" presStyleCnt="0"/>
      <dgm:spPr/>
    </dgm:pt>
    <dgm:pt modelId="{AC442D1D-EB13-C840-9847-B8F5991089B1}" type="pres">
      <dgm:prSet presAssocID="{AE67C22B-7FC1-764C-AD64-D2FD3B80676A}" presName="node" presStyleLbl="node1" presStyleIdx="2" presStyleCnt="6" custScaleX="34460" custScaleY="42497">
        <dgm:presLayoutVars>
          <dgm:bulletEnabled val="1"/>
        </dgm:presLayoutVars>
      </dgm:prSet>
      <dgm:spPr/>
      <dgm:t>
        <a:bodyPr/>
        <a:lstStyle/>
        <a:p>
          <a:endParaRPr lang="en-US"/>
        </a:p>
      </dgm:t>
    </dgm:pt>
    <dgm:pt modelId="{554BA672-8DB3-D545-8FD0-6339F17D41D3}" type="pres">
      <dgm:prSet presAssocID="{BF1C6B18-5CC3-0B49-937D-F188E3D04CCD}" presName="sibTrans" presStyleCnt="0"/>
      <dgm:spPr/>
    </dgm:pt>
    <dgm:pt modelId="{498CA84E-B910-E444-A1B6-9D1E7CEDF031}" type="pres">
      <dgm:prSet presAssocID="{4649D0D7-02F4-1243-8AFA-C64ABAAFA666}" presName="node" presStyleLbl="node1" presStyleIdx="3" presStyleCnt="6" custScaleX="34460" custScaleY="42497">
        <dgm:presLayoutVars>
          <dgm:bulletEnabled val="1"/>
        </dgm:presLayoutVars>
      </dgm:prSet>
      <dgm:spPr/>
      <dgm:t>
        <a:bodyPr/>
        <a:lstStyle/>
        <a:p>
          <a:endParaRPr lang="en-US"/>
        </a:p>
      </dgm:t>
    </dgm:pt>
    <dgm:pt modelId="{601A929E-E388-2F45-94FD-B27DC04A02AF}" type="pres">
      <dgm:prSet presAssocID="{BEACBA4E-602C-0C45-8DF6-B75ABE65EFD7}" presName="sibTrans" presStyleCnt="0"/>
      <dgm:spPr/>
    </dgm:pt>
    <dgm:pt modelId="{7A420311-3B3C-C248-9694-3FF950273B6B}" type="pres">
      <dgm:prSet presAssocID="{D0D3C3D5-C703-E145-B10D-6FACCCA2B850}" presName="node" presStyleLbl="node1" presStyleIdx="4" presStyleCnt="6" custScaleX="34460" custScaleY="42497">
        <dgm:presLayoutVars>
          <dgm:bulletEnabled val="1"/>
        </dgm:presLayoutVars>
      </dgm:prSet>
      <dgm:spPr/>
      <dgm:t>
        <a:bodyPr/>
        <a:lstStyle/>
        <a:p>
          <a:endParaRPr lang="en-US"/>
        </a:p>
      </dgm:t>
    </dgm:pt>
    <dgm:pt modelId="{C6022426-8574-1947-8E93-3DDDDD6A163E}" type="pres">
      <dgm:prSet presAssocID="{4780F77E-6788-5C4D-A0F6-6D6BD9BA8002}" presName="sibTrans" presStyleCnt="0"/>
      <dgm:spPr/>
    </dgm:pt>
    <dgm:pt modelId="{2CF68371-0447-D746-881D-C16AFB032C0E}" type="pres">
      <dgm:prSet presAssocID="{DD082742-2ED5-D143-B7F2-95AB935AAF12}" presName="node" presStyleLbl="node1" presStyleIdx="5" presStyleCnt="6" custScaleX="34460" custScaleY="42497">
        <dgm:presLayoutVars>
          <dgm:bulletEnabled val="1"/>
        </dgm:presLayoutVars>
      </dgm:prSet>
      <dgm:spPr/>
      <dgm:t>
        <a:bodyPr/>
        <a:lstStyle/>
        <a:p>
          <a:endParaRPr lang="en-US"/>
        </a:p>
      </dgm:t>
    </dgm:pt>
  </dgm:ptLst>
  <dgm:cxnLst>
    <dgm:cxn modelId="{E64E806B-7D96-4DAE-81F8-8282BCFC2079}" type="presOf" srcId="{DD082742-2ED5-D143-B7F2-95AB935AAF12}" destId="{2CF68371-0447-D746-881D-C16AFB032C0E}" srcOrd="0" destOrd="0" presId="urn:microsoft.com/office/officeart/2005/8/layout/default"/>
    <dgm:cxn modelId="{60F1670C-F3D5-0040-8A7F-E111751DE6E9}" srcId="{8CA885A4-7D1D-A34F-972D-5362DA84E0FA}" destId="{DD082742-2ED5-D143-B7F2-95AB935AAF12}" srcOrd="5" destOrd="0" parTransId="{B9570770-4816-8D46-B0E8-AED032D0558C}" sibTransId="{DD0F37B2-42BE-C243-838E-084919D71059}"/>
    <dgm:cxn modelId="{2FAE55F1-0040-384A-948A-8510A4313C77}" srcId="{8CA885A4-7D1D-A34F-972D-5362DA84E0FA}" destId="{AE67C22B-7FC1-764C-AD64-D2FD3B80676A}" srcOrd="2" destOrd="0" parTransId="{452A42AB-4925-454D-8DB5-E4FD5D196042}" sibTransId="{BF1C6B18-5CC3-0B49-937D-F188E3D04CCD}"/>
    <dgm:cxn modelId="{02551CD5-B235-4740-A049-DAD88052D2A0}" srcId="{8CA885A4-7D1D-A34F-972D-5362DA84E0FA}" destId="{4649D0D7-02F4-1243-8AFA-C64ABAAFA666}" srcOrd="3" destOrd="0" parTransId="{C4365D39-EC86-6A4C-BB76-9EA3C4DA9804}" sibTransId="{BEACBA4E-602C-0C45-8DF6-B75ABE65EFD7}"/>
    <dgm:cxn modelId="{F587CACF-3266-0B40-A566-886FBF0DD4DC}" srcId="{8CA885A4-7D1D-A34F-972D-5362DA84E0FA}" destId="{790E7494-F041-094D-BCAE-4A6DC4B67DCA}" srcOrd="0" destOrd="0" parTransId="{7B12F126-12F1-C34B-8A6E-49B40C2E3D3B}" sibTransId="{C2B3F5ED-E5E8-A049-ACA0-06A7D6041BE3}"/>
    <dgm:cxn modelId="{8EF1B4FB-A593-457D-8119-9CEF39169276}" type="presOf" srcId="{AE67C22B-7FC1-764C-AD64-D2FD3B80676A}" destId="{AC442D1D-EB13-C840-9847-B8F5991089B1}" srcOrd="0" destOrd="0" presId="urn:microsoft.com/office/officeart/2005/8/layout/default"/>
    <dgm:cxn modelId="{9BECC94D-EF15-46AF-A026-5329B73B3966}" type="presOf" srcId="{8CA885A4-7D1D-A34F-972D-5362DA84E0FA}" destId="{09EF7E81-FC1D-364D-8072-683AD6DAB01D}" srcOrd="0" destOrd="0" presId="urn:microsoft.com/office/officeart/2005/8/layout/default"/>
    <dgm:cxn modelId="{36E54394-25DF-4A40-9A56-55F7424D9AD4}" type="presOf" srcId="{790E7494-F041-094D-BCAE-4A6DC4B67DCA}" destId="{4CCC3F48-ADDD-3749-8934-783F57ACC2A3}" srcOrd="0" destOrd="0" presId="urn:microsoft.com/office/officeart/2005/8/layout/default"/>
    <dgm:cxn modelId="{2722F7E0-F7A6-CA44-94AB-09EBA84C36AC}" srcId="{8CA885A4-7D1D-A34F-972D-5362DA84E0FA}" destId="{4F065AA3-8892-F248-927B-571453A22674}" srcOrd="1" destOrd="0" parTransId="{97CEB6BF-6C04-2B4D-B8E8-F6EB1D7AFD05}" sibTransId="{22AD0D22-5282-3744-9B30-867AECBFABE8}"/>
    <dgm:cxn modelId="{2FB3997C-E3F3-4514-BE52-7952D6D9E651}" type="presOf" srcId="{4F065AA3-8892-F248-927B-571453A22674}" destId="{058447F4-8DB2-8B46-9839-B25BF414088F}" srcOrd="0" destOrd="0" presId="urn:microsoft.com/office/officeart/2005/8/layout/default"/>
    <dgm:cxn modelId="{619EBC23-7A68-0445-B2FF-D9308155B6D7}" srcId="{8CA885A4-7D1D-A34F-972D-5362DA84E0FA}" destId="{D0D3C3D5-C703-E145-B10D-6FACCCA2B850}" srcOrd="4" destOrd="0" parTransId="{081D043B-6209-0C46-A24B-B5DA3AD3E38C}" sibTransId="{4780F77E-6788-5C4D-A0F6-6D6BD9BA8002}"/>
    <dgm:cxn modelId="{AF09DCA6-FE03-485B-9E0D-1EFA140BD3C0}" type="presOf" srcId="{4649D0D7-02F4-1243-8AFA-C64ABAAFA666}" destId="{498CA84E-B910-E444-A1B6-9D1E7CEDF031}" srcOrd="0" destOrd="0" presId="urn:microsoft.com/office/officeart/2005/8/layout/default"/>
    <dgm:cxn modelId="{9ED08A3D-3F5B-42B5-BE3E-4B0588E910BE}" type="presOf" srcId="{D0D3C3D5-C703-E145-B10D-6FACCCA2B850}" destId="{7A420311-3B3C-C248-9694-3FF950273B6B}" srcOrd="0" destOrd="0" presId="urn:microsoft.com/office/officeart/2005/8/layout/default"/>
    <dgm:cxn modelId="{50E18B58-0AE1-44C8-B8D0-A710037F4BB3}" type="presParOf" srcId="{09EF7E81-FC1D-364D-8072-683AD6DAB01D}" destId="{4CCC3F48-ADDD-3749-8934-783F57ACC2A3}" srcOrd="0" destOrd="0" presId="urn:microsoft.com/office/officeart/2005/8/layout/default"/>
    <dgm:cxn modelId="{4A670F90-3575-4263-8FD4-62196BA1688C}" type="presParOf" srcId="{09EF7E81-FC1D-364D-8072-683AD6DAB01D}" destId="{93E3ED2D-53E0-D946-BC4E-967C1E85D039}" srcOrd="1" destOrd="0" presId="urn:microsoft.com/office/officeart/2005/8/layout/default"/>
    <dgm:cxn modelId="{31AFCB72-B0D3-4B68-B699-A6A528E69A2B}" type="presParOf" srcId="{09EF7E81-FC1D-364D-8072-683AD6DAB01D}" destId="{058447F4-8DB2-8B46-9839-B25BF414088F}" srcOrd="2" destOrd="0" presId="urn:microsoft.com/office/officeart/2005/8/layout/default"/>
    <dgm:cxn modelId="{C09D13BE-6362-47CD-A870-3C40A39DCFDA}" type="presParOf" srcId="{09EF7E81-FC1D-364D-8072-683AD6DAB01D}" destId="{163C6EE0-A4EE-8D4D-9960-54A1AA6B970C}" srcOrd="3" destOrd="0" presId="urn:microsoft.com/office/officeart/2005/8/layout/default"/>
    <dgm:cxn modelId="{06475BE1-3178-4628-82B5-4A5356079D13}" type="presParOf" srcId="{09EF7E81-FC1D-364D-8072-683AD6DAB01D}" destId="{AC442D1D-EB13-C840-9847-B8F5991089B1}" srcOrd="4" destOrd="0" presId="urn:microsoft.com/office/officeart/2005/8/layout/default"/>
    <dgm:cxn modelId="{D3FDC91E-257E-4521-8E31-C4086D5A700F}" type="presParOf" srcId="{09EF7E81-FC1D-364D-8072-683AD6DAB01D}" destId="{554BA672-8DB3-D545-8FD0-6339F17D41D3}" srcOrd="5" destOrd="0" presId="urn:microsoft.com/office/officeart/2005/8/layout/default"/>
    <dgm:cxn modelId="{9FF62CDF-A82A-408D-AA58-1673AC3F03E1}" type="presParOf" srcId="{09EF7E81-FC1D-364D-8072-683AD6DAB01D}" destId="{498CA84E-B910-E444-A1B6-9D1E7CEDF031}" srcOrd="6" destOrd="0" presId="urn:microsoft.com/office/officeart/2005/8/layout/default"/>
    <dgm:cxn modelId="{0F2B4F81-D05A-4B45-9F2A-A5C4A5A48907}" type="presParOf" srcId="{09EF7E81-FC1D-364D-8072-683AD6DAB01D}" destId="{601A929E-E388-2F45-94FD-B27DC04A02AF}" srcOrd="7" destOrd="0" presId="urn:microsoft.com/office/officeart/2005/8/layout/default"/>
    <dgm:cxn modelId="{B1DEF0B0-7B07-4024-8215-4E3C26EADAEF}" type="presParOf" srcId="{09EF7E81-FC1D-364D-8072-683AD6DAB01D}" destId="{7A420311-3B3C-C248-9694-3FF950273B6B}" srcOrd="8" destOrd="0" presId="urn:microsoft.com/office/officeart/2005/8/layout/default"/>
    <dgm:cxn modelId="{F40C8D85-DA8A-4BD2-B1DB-7DAE4340C9F8}" type="presParOf" srcId="{09EF7E81-FC1D-364D-8072-683AD6DAB01D}" destId="{C6022426-8574-1947-8E93-3DDDDD6A163E}" srcOrd="9" destOrd="0" presId="urn:microsoft.com/office/officeart/2005/8/layout/default"/>
    <dgm:cxn modelId="{E9F88EB1-529E-47EE-9848-C0021C0CFDCA}" type="presParOf" srcId="{09EF7E81-FC1D-364D-8072-683AD6DAB01D}" destId="{2CF68371-0447-D746-881D-C16AFB032C0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EFA23A-0AF6-48B3-B984-5844332844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5E5676E-F86C-4195-96FF-8F15ACA152B4}">
      <dgm:prSet phldrT="[Text]"/>
      <dgm:spPr/>
      <dgm:t>
        <a:bodyPr/>
        <a:lstStyle/>
        <a:p>
          <a:pPr rtl="0"/>
          <a:r>
            <a:rPr lang="en-US" b="0" i="0" u="none" dirty="0" smtClean="0"/>
            <a:t>A.  Define the scope of your sector partnership </a:t>
          </a:r>
          <a:endParaRPr lang="en-US" dirty="0"/>
        </a:p>
      </dgm:t>
    </dgm:pt>
    <dgm:pt modelId="{477AB44F-CDB3-4D91-9F19-9E5F6848E835}" type="parTrans" cxnId="{751FE0EA-851F-4AA1-93C4-E617D274E876}">
      <dgm:prSet/>
      <dgm:spPr/>
      <dgm:t>
        <a:bodyPr/>
        <a:lstStyle/>
        <a:p>
          <a:endParaRPr lang="en-US"/>
        </a:p>
      </dgm:t>
    </dgm:pt>
    <dgm:pt modelId="{FF3FB5E2-260E-4C47-83EA-86EB07AAD39B}" type="sibTrans" cxnId="{751FE0EA-851F-4AA1-93C4-E617D274E876}">
      <dgm:prSet/>
      <dgm:spPr/>
      <dgm:t>
        <a:bodyPr/>
        <a:lstStyle/>
        <a:p>
          <a:endParaRPr lang="en-US"/>
        </a:p>
      </dgm:t>
    </dgm:pt>
    <dgm:pt modelId="{646F1DE6-5E0D-4168-8E6F-FF54C44E033A}">
      <dgm:prSet/>
      <dgm:spPr/>
      <dgm:t>
        <a:bodyPr/>
        <a:lstStyle/>
        <a:p>
          <a:r>
            <a:rPr lang="en-US" b="0" i="0" u="none" dirty="0" smtClean="0"/>
            <a:t>Make the case</a:t>
          </a:r>
          <a:endParaRPr lang="en-US" b="0" i="0" u="none" dirty="0"/>
        </a:p>
      </dgm:t>
    </dgm:pt>
    <dgm:pt modelId="{CD9DDB50-97F5-4402-8977-CF2363873940}" type="parTrans" cxnId="{663F6457-6B0C-40F8-AD69-2C59A0F03BD4}">
      <dgm:prSet/>
      <dgm:spPr/>
      <dgm:t>
        <a:bodyPr/>
        <a:lstStyle/>
        <a:p>
          <a:endParaRPr lang="en-US"/>
        </a:p>
      </dgm:t>
    </dgm:pt>
    <dgm:pt modelId="{1F56A43C-F1A4-4998-8F61-5EF86A603A2D}" type="sibTrans" cxnId="{663F6457-6B0C-40F8-AD69-2C59A0F03BD4}">
      <dgm:prSet/>
      <dgm:spPr/>
      <dgm:t>
        <a:bodyPr/>
        <a:lstStyle/>
        <a:p>
          <a:endParaRPr lang="en-US"/>
        </a:p>
      </dgm:t>
    </dgm:pt>
    <dgm:pt modelId="{85F6A5E8-B29B-4AE0-914A-DF161AA9AF53}">
      <dgm:prSet/>
      <dgm:spPr/>
      <dgm:t>
        <a:bodyPr/>
        <a:lstStyle/>
        <a:p>
          <a:r>
            <a:rPr lang="en-US" b="0" i="0" u="none" dirty="0" smtClean="0"/>
            <a:t>Create a regional strategy team</a:t>
          </a:r>
          <a:endParaRPr lang="en-US" b="0" i="0" u="none" dirty="0"/>
        </a:p>
      </dgm:t>
    </dgm:pt>
    <dgm:pt modelId="{DB883D5B-83D1-44BF-9464-1FE07CB7E671}" type="parTrans" cxnId="{48AAD89C-5D05-4AFE-8822-92DE583E5A07}">
      <dgm:prSet/>
      <dgm:spPr/>
      <dgm:t>
        <a:bodyPr/>
        <a:lstStyle/>
        <a:p>
          <a:endParaRPr lang="en-US"/>
        </a:p>
      </dgm:t>
    </dgm:pt>
    <dgm:pt modelId="{049B3E24-01BA-4168-B347-76E0701133E4}" type="sibTrans" cxnId="{48AAD89C-5D05-4AFE-8822-92DE583E5A07}">
      <dgm:prSet/>
      <dgm:spPr/>
      <dgm:t>
        <a:bodyPr/>
        <a:lstStyle/>
        <a:p>
          <a:endParaRPr lang="en-US"/>
        </a:p>
      </dgm:t>
    </dgm:pt>
    <dgm:pt modelId="{48A71BD1-8FD1-40DF-BD81-BE3A2E826C9C}">
      <dgm:prSet/>
      <dgm:spPr/>
      <dgm:t>
        <a:bodyPr/>
        <a:lstStyle/>
        <a:p>
          <a:r>
            <a:rPr lang="en-US" b="0" i="0" u="none" dirty="0" smtClean="0"/>
            <a:t>Assemble a shared set of facts</a:t>
          </a:r>
          <a:endParaRPr lang="en-US" b="0" i="0" u="none" dirty="0"/>
        </a:p>
      </dgm:t>
    </dgm:pt>
    <dgm:pt modelId="{E9EA9F47-3CA6-4577-B48F-D396C6677943}" type="parTrans" cxnId="{9A195AFA-960C-4452-9A10-82BFADE98AF0}">
      <dgm:prSet/>
      <dgm:spPr/>
      <dgm:t>
        <a:bodyPr/>
        <a:lstStyle/>
        <a:p>
          <a:endParaRPr lang="en-US"/>
        </a:p>
      </dgm:t>
    </dgm:pt>
    <dgm:pt modelId="{7B9CEDB2-37EC-4FEA-974B-CCBE6BBBAFDC}" type="sibTrans" cxnId="{9A195AFA-960C-4452-9A10-82BFADE98AF0}">
      <dgm:prSet/>
      <dgm:spPr/>
      <dgm:t>
        <a:bodyPr/>
        <a:lstStyle/>
        <a:p>
          <a:endParaRPr lang="en-US"/>
        </a:p>
      </dgm:t>
    </dgm:pt>
    <dgm:pt modelId="{7BFC5870-15BE-4957-8FE0-4DEF47AE2ED1}">
      <dgm:prSet/>
      <dgm:spPr/>
      <dgm:t>
        <a:bodyPr/>
        <a:lstStyle/>
        <a:p>
          <a:r>
            <a:rPr lang="en-US" b="0" i="0" u="none" dirty="0" smtClean="0"/>
            <a:t>Focus</a:t>
          </a:r>
          <a:r>
            <a:rPr lang="en-US" b="0" i="0" u="none" baseline="0" dirty="0" smtClean="0"/>
            <a:t> on working definitions</a:t>
          </a:r>
          <a:endParaRPr lang="en-US" b="0" i="0" u="none" dirty="0"/>
        </a:p>
      </dgm:t>
    </dgm:pt>
    <dgm:pt modelId="{264999A3-1397-44B0-BFCE-4CCB55DC29D7}" type="parTrans" cxnId="{9626A84C-7131-433E-924E-9024100DF29D}">
      <dgm:prSet/>
      <dgm:spPr/>
      <dgm:t>
        <a:bodyPr/>
        <a:lstStyle/>
        <a:p>
          <a:endParaRPr lang="en-US"/>
        </a:p>
      </dgm:t>
    </dgm:pt>
    <dgm:pt modelId="{D2B099B7-658B-43A6-83FE-E000302B2583}" type="sibTrans" cxnId="{9626A84C-7131-433E-924E-9024100DF29D}">
      <dgm:prSet/>
      <dgm:spPr/>
      <dgm:t>
        <a:bodyPr/>
        <a:lstStyle/>
        <a:p>
          <a:endParaRPr lang="en-US"/>
        </a:p>
      </dgm:t>
    </dgm:pt>
    <dgm:pt modelId="{F48BBA5C-8580-4A57-8E4D-F5621EA173AD}">
      <dgm:prSet/>
      <dgm:spPr/>
      <dgm:t>
        <a:bodyPr/>
        <a:lstStyle/>
        <a:p>
          <a:r>
            <a:rPr lang="en-US" b="0" i="0" u="none" baseline="0" dirty="0" smtClean="0"/>
            <a:t>Develop workable solutions</a:t>
          </a:r>
          <a:endParaRPr lang="en-US" b="0" i="0" u="none" dirty="0"/>
        </a:p>
      </dgm:t>
    </dgm:pt>
    <dgm:pt modelId="{589CA43B-06E2-43F5-9401-A6FD847DA954}" type="parTrans" cxnId="{901A0F54-F973-41C7-A78B-F0F0056BC729}">
      <dgm:prSet/>
      <dgm:spPr/>
      <dgm:t>
        <a:bodyPr/>
        <a:lstStyle/>
        <a:p>
          <a:endParaRPr lang="en-US"/>
        </a:p>
      </dgm:t>
    </dgm:pt>
    <dgm:pt modelId="{72784FCD-32D2-4757-A253-465BC460AA87}" type="sibTrans" cxnId="{901A0F54-F973-41C7-A78B-F0F0056BC729}">
      <dgm:prSet/>
      <dgm:spPr/>
      <dgm:t>
        <a:bodyPr/>
        <a:lstStyle/>
        <a:p>
          <a:endParaRPr lang="en-US"/>
        </a:p>
      </dgm:t>
    </dgm:pt>
    <dgm:pt modelId="{AD40396B-233E-4A04-9987-E40F425D20DE}">
      <dgm:prSet/>
      <dgm:spPr/>
      <dgm:t>
        <a:bodyPr/>
        <a:lstStyle/>
        <a:p>
          <a:pPr rtl="0"/>
          <a:r>
            <a:rPr lang="en-US" b="0" i="0" u="none" dirty="0" smtClean="0"/>
            <a:t>B.  Prepare to launch your sector partnership </a:t>
          </a:r>
          <a:endParaRPr lang="en-US" b="0" i="0" u="none" dirty="0"/>
        </a:p>
      </dgm:t>
    </dgm:pt>
    <dgm:pt modelId="{3CC98C61-1B79-4A6E-BB31-BD6D66913DFF}" type="parTrans" cxnId="{A5E43430-DE28-4846-B9E7-0400D2950C21}">
      <dgm:prSet/>
      <dgm:spPr/>
      <dgm:t>
        <a:bodyPr/>
        <a:lstStyle/>
        <a:p>
          <a:endParaRPr lang="en-US"/>
        </a:p>
      </dgm:t>
    </dgm:pt>
    <dgm:pt modelId="{784E368B-DABC-438A-B4D4-70030C6A130C}" type="sibTrans" cxnId="{A5E43430-DE28-4846-B9E7-0400D2950C21}">
      <dgm:prSet/>
      <dgm:spPr/>
      <dgm:t>
        <a:bodyPr/>
        <a:lstStyle/>
        <a:p>
          <a:endParaRPr lang="en-US"/>
        </a:p>
      </dgm:t>
    </dgm:pt>
    <dgm:pt modelId="{1CEEC504-B374-4928-B5C7-A7DE60A24A92}">
      <dgm:prSet/>
      <dgm:spPr/>
      <dgm:t>
        <a:bodyPr/>
        <a:lstStyle/>
        <a:p>
          <a:r>
            <a:rPr lang="en-US" b="0" i="0" u="none" dirty="0" smtClean="0"/>
            <a:t>Designate a convener team</a:t>
          </a:r>
          <a:endParaRPr lang="en-US" b="0" i="0" u="none" dirty="0"/>
        </a:p>
      </dgm:t>
    </dgm:pt>
    <dgm:pt modelId="{FC3810D8-9D55-485B-A16C-2F27FB2457E1}" type="parTrans" cxnId="{C03F3DBC-AFF1-410B-A662-AE989E2A7173}">
      <dgm:prSet/>
      <dgm:spPr/>
      <dgm:t>
        <a:bodyPr/>
        <a:lstStyle/>
        <a:p>
          <a:endParaRPr lang="en-US"/>
        </a:p>
      </dgm:t>
    </dgm:pt>
    <dgm:pt modelId="{19F7AF0F-DB92-47FF-8014-BD540046A6C5}" type="sibTrans" cxnId="{C03F3DBC-AFF1-410B-A662-AE989E2A7173}">
      <dgm:prSet/>
      <dgm:spPr/>
      <dgm:t>
        <a:bodyPr/>
        <a:lstStyle/>
        <a:p>
          <a:endParaRPr lang="en-US"/>
        </a:p>
      </dgm:t>
    </dgm:pt>
    <dgm:pt modelId="{F5EF6732-1AF9-436D-9BF8-91444B6F6B96}">
      <dgm:prSet/>
      <dgm:spPr/>
      <dgm:t>
        <a:bodyPr/>
        <a:lstStyle/>
        <a:p>
          <a:r>
            <a:rPr lang="en-US" b="0" i="0" u="none" dirty="0" smtClean="0"/>
            <a:t>Focus on civic entrepreneurs</a:t>
          </a:r>
          <a:endParaRPr lang="en-US" b="0" i="0" u="none" dirty="0"/>
        </a:p>
      </dgm:t>
    </dgm:pt>
    <dgm:pt modelId="{24E84DAB-7727-4EF8-A2EB-F00DB1017C09}" type="parTrans" cxnId="{B71ACFAA-EAAB-41D6-9648-F4D390993394}">
      <dgm:prSet/>
      <dgm:spPr/>
      <dgm:t>
        <a:bodyPr/>
        <a:lstStyle/>
        <a:p>
          <a:endParaRPr lang="en-US"/>
        </a:p>
      </dgm:t>
    </dgm:pt>
    <dgm:pt modelId="{4EC680FE-09E2-454A-9A52-DFE7CB0C987B}" type="sibTrans" cxnId="{B71ACFAA-EAAB-41D6-9648-F4D390993394}">
      <dgm:prSet/>
      <dgm:spPr/>
      <dgm:t>
        <a:bodyPr/>
        <a:lstStyle/>
        <a:p>
          <a:endParaRPr lang="en-US"/>
        </a:p>
      </dgm:t>
    </dgm:pt>
    <dgm:pt modelId="{C2BAF369-C41B-42AF-942B-86DA3EB503AC}">
      <dgm:prSet/>
      <dgm:spPr/>
      <dgm:t>
        <a:bodyPr/>
        <a:lstStyle/>
        <a:p>
          <a:r>
            <a:rPr lang="en-US" b="0" i="0" u="none" dirty="0" smtClean="0"/>
            <a:t>Identify</a:t>
          </a:r>
          <a:r>
            <a:rPr lang="en-US" b="0" i="0" u="none" baseline="0" dirty="0" smtClean="0"/>
            <a:t> and recruit employer chairs</a:t>
          </a:r>
          <a:endParaRPr lang="en-US" b="0" i="0" u="none" dirty="0"/>
        </a:p>
      </dgm:t>
    </dgm:pt>
    <dgm:pt modelId="{D72199F9-A790-446D-B19A-DFD516CEB6A2}" type="parTrans" cxnId="{D1CCB3BE-80D7-4C73-AFE9-0872C3A63F8A}">
      <dgm:prSet/>
      <dgm:spPr/>
      <dgm:t>
        <a:bodyPr/>
        <a:lstStyle/>
        <a:p>
          <a:endParaRPr lang="en-US"/>
        </a:p>
      </dgm:t>
    </dgm:pt>
    <dgm:pt modelId="{507CDC13-1D05-428D-A831-9E3E378EC587}" type="sibTrans" cxnId="{D1CCB3BE-80D7-4C73-AFE9-0872C3A63F8A}">
      <dgm:prSet/>
      <dgm:spPr/>
      <dgm:t>
        <a:bodyPr/>
        <a:lstStyle/>
        <a:p>
          <a:endParaRPr lang="en-US"/>
        </a:p>
      </dgm:t>
    </dgm:pt>
    <dgm:pt modelId="{093151E6-7038-4916-A139-3DAA7CB90DF6}">
      <dgm:prSet/>
      <dgm:spPr/>
      <dgm:t>
        <a:bodyPr/>
        <a:lstStyle/>
        <a:p>
          <a:r>
            <a:rPr lang="en-US" b="0" i="0" u="none" baseline="0" dirty="0" smtClean="0"/>
            <a:t>Build the list of potential employer champions</a:t>
          </a:r>
          <a:endParaRPr lang="en-US" b="0" i="0" u="none" dirty="0"/>
        </a:p>
      </dgm:t>
    </dgm:pt>
    <dgm:pt modelId="{0947B1D1-DA54-402A-A9C4-6B7480681203}" type="parTrans" cxnId="{6EA441CE-0965-4775-B660-8C1AB63C9143}">
      <dgm:prSet/>
      <dgm:spPr/>
      <dgm:t>
        <a:bodyPr/>
        <a:lstStyle/>
        <a:p>
          <a:endParaRPr lang="en-US"/>
        </a:p>
      </dgm:t>
    </dgm:pt>
    <dgm:pt modelId="{265F23D9-1FA9-4C0C-B4B3-861547F1513E}" type="sibTrans" cxnId="{6EA441CE-0965-4775-B660-8C1AB63C9143}">
      <dgm:prSet/>
      <dgm:spPr/>
      <dgm:t>
        <a:bodyPr/>
        <a:lstStyle/>
        <a:p>
          <a:endParaRPr lang="en-US"/>
        </a:p>
      </dgm:t>
    </dgm:pt>
    <dgm:pt modelId="{6226C24A-7166-411D-BAB5-95B11B7E0EE8}">
      <dgm:prSet/>
      <dgm:spPr/>
      <dgm:t>
        <a:bodyPr/>
        <a:lstStyle/>
        <a:p>
          <a:r>
            <a:rPr lang="en-US" b="0" i="0" u="none" baseline="0" dirty="0" smtClean="0"/>
            <a:t>Make the right ask and follow up</a:t>
          </a:r>
          <a:endParaRPr lang="en-US" b="0" i="0" u="none" dirty="0"/>
        </a:p>
      </dgm:t>
    </dgm:pt>
    <dgm:pt modelId="{B872844A-4FF0-424D-84B7-84ABBA7F2F48}" type="parTrans" cxnId="{678A36F8-FB9B-4AB0-94E7-49D74339F782}">
      <dgm:prSet/>
      <dgm:spPr/>
      <dgm:t>
        <a:bodyPr/>
        <a:lstStyle/>
        <a:p>
          <a:endParaRPr lang="en-US"/>
        </a:p>
      </dgm:t>
    </dgm:pt>
    <dgm:pt modelId="{F2888FA9-81F9-4A2C-841D-9986EA2B63C7}" type="sibTrans" cxnId="{678A36F8-FB9B-4AB0-94E7-49D74339F782}">
      <dgm:prSet/>
      <dgm:spPr/>
      <dgm:t>
        <a:bodyPr/>
        <a:lstStyle/>
        <a:p>
          <a:endParaRPr lang="en-US"/>
        </a:p>
      </dgm:t>
    </dgm:pt>
    <dgm:pt modelId="{A90F7B7A-5919-457D-BD15-77F16BA547DC}">
      <dgm:prSet/>
      <dgm:spPr/>
      <dgm:t>
        <a:bodyPr/>
        <a:lstStyle/>
        <a:p>
          <a:pPr rtl="0"/>
          <a:r>
            <a:rPr lang="en-US" b="0" i="0" u="none" dirty="0" smtClean="0"/>
            <a:t>C.  Hold the launch meeting</a:t>
          </a:r>
          <a:endParaRPr lang="en-US" b="0" i="0" u="none" dirty="0"/>
        </a:p>
      </dgm:t>
    </dgm:pt>
    <dgm:pt modelId="{68E769BE-5E77-4E0C-9651-7F330AAE2FDE}" type="parTrans" cxnId="{2CC4B0D7-9503-4EF8-A6E1-773F5A15903E}">
      <dgm:prSet/>
      <dgm:spPr/>
      <dgm:t>
        <a:bodyPr/>
        <a:lstStyle/>
        <a:p>
          <a:endParaRPr lang="en-US"/>
        </a:p>
      </dgm:t>
    </dgm:pt>
    <dgm:pt modelId="{DEBFFC1B-1480-46CE-BA11-8744EE47B9E6}" type="sibTrans" cxnId="{2CC4B0D7-9503-4EF8-A6E1-773F5A15903E}">
      <dgm:prSet/>
      <dgm:spPr/>
      <dgm:t>
        <a:bodyPr/>
        <a:lstStyle/>
        <a:p>
          <a:endParaRPr lang="en-US"/>
        </a:p>
      </dgm:t>
    </dgm:pt>
    <dgm:pt modelId="{9B0A670E-1748-4746-9210-66D5DE23463D}">
      <dgm:prSet/>
      <dgm:spPr/>
      <dgm:t>
        <a:bodyPr/>
        <a:lstStyle/>
        <a:p>
          <a:r>
            <a:rPr lang="en-US" b="0" i="0" u="none" dirty="0" smtClean="0"/>
            <a:t>Choose a disciplined process</a:t>
          </a:r>
          <a:endParaRPr lang="en-US" b="0" i="0" u="none" dirty="0"/>
        </a:p>
      </dgm:t>
    </dgm:pt>
    <dgm:pt modelId="{0092AE28-EE76-4EBE-BB73-5B7EB2182919}" type="parTrans" cxnId="{31FADD49-E149-4786-A7A7-49F24E36045C}">
      <dgm:prSet/>
      <dgm:spPr/>
      <dgm:t>
        <a:bodyPr/>
        <a:lstStyle/>
        <a:p>
          <a:endParaRPr lang="en-US"/>
        </a:p>
      </dgm:t>
    </dgm:pt>
    <dgm:pt modelId="{2FED2CB4-2ED2-4A63-BA72-F76C73B119F8}" type="sibTrans" cxnId="{31FADD49-E149-4786-A7A7-49F24E36045C}">
      <dgm:prSet/>
      <dgm:spPr/>
      <dgm:t>
        <a:bodyPr/>
        <a:lstStyle/>
        <a:p>
          <a:endParaRPr lang="en-US"/>
        </a:p>
      </dgm:t>
    </dgm:pt>
    <dgm:pt modelId="{F627FC42-0D43-454E-B4D3-26E18116C693}">
      <dgm:prSet/>
      <dgm:spPr/>
      <dgm:t>
        <a:bodyPr/>
        <a:lstStyle/>
        <a:p>
          <a:r>
            <a:rPr lang="en-US" b="0" i="0" u="none" dirty="0" smtClean="0"/>
            <a:t>Start with opportunity</a:t>
          </a:r>
          <a:endParaRPr lang="en-US" b="0" i="0" u="none" dirty="0"/>
        </a:p>
      </dgm:t>
    </dgm:pt>
    <dgm:pt modelId="{9A29E26A-9DB1-4053-9891-24DBF9076344}" type="parTrans" cxnId="{2E6447A9-92AB-4DB3-B1F2-76A3E7196934}">
      <dgm:prSet/>
      <dgm:spPr/>
      <dgm:t>
        <a:bodyPr/>
        <a:lstStyle/>
        <a:p>
          <a:endParaRPr lang="en-US"/>
        </a:p>
      </dgm:t>
    </dgm:pt>
    <dgm:pt modelId="{4FB056D8-F0ED-4160-A339-D7CDE1189A1B}" type="sibTrans" cxnId="{2E6447A9-92AB-4DB3-B1F2-76A3E7196934}">
      <dgm:prSet/>
      <dgm:spPr/>
      <dgm:t>
        <a:bodyPr/>
        <a:lstStyle/>
        <a:p>
          <a:endParaRPr lang="en-US"/>
        </a:p>
      </dgm:t>
    </dgm:pt>
    <dgm:pt modelId="{ACAB4246-AEF9-45D0-81A7-2AB8F72D1322}">
      <dgm:prSet/>
      <dgm:spPr/>
      <dgm:t>
        <a:bodyPr/>
        <a:lstStyle/>
        <a:p>
          <a:r>
            <a:rPr lang="en-US" b="0" i="0" u="none" dirty="0" smtClean="0"/>
            <a:t>Move to requirements for action</a:t>
          </a:r>
          <a:endParaRPr lang="en-US" b="0" i="0" u="none" dirty="0"/>
        </a:p>
      </dgm:t>
    </dgm:pt>
    <dgm:pt modelId="{9E8A526E-BA2E-4CFC-81D2-2BC49E326A70}" type="parTrans" cxnId="{1B810F6E-E0E7-4EBC-BE8D-B411C1588A4F}">
      <dgm:prSet/>
      <dgm:spPr/>
      <dgm:t>
        <a:bodyPr/>
        <a:lstStyle/>
        <a:p>
          <a:endParaRPr lang="en-US"/>
        </a:p>
      </dgm:t>
    </dgm:pt>
    <dgm:pt modelId="{7735D75B-4AF2-4E5D-A68A-C68B6D3E0A3C}" type="sibTrans" cxnId="{1B810F6E-E0E7-4EBC-BE8D-B411C1588A4F}">
      <dgm:prSet/>
      <dgm:spPr/>
      <dgm:t>
        <a:bodyPr/>
        <a:lstStyle/>
        <a:p>
          <a:endParaRPr lang="en-US"/>
        </a:p>
      </dgm:t>
    </dgm:pt>
    <dgm:pt modelId="{A0ED73CC-4CA6-4EB8-A5EB-65DACECD382A}">
      <dgm:prSet/>
      <dgm:spPr/>
      <dgm:t>
        <a:bodyPr/>
        <a:lstStyle/>
        <a:p>
          <a:r>
            <a:rPr lang="en-US" b="0" i="0" u="none" dirty="0" smtClean="0"/>
            <a:t>Ask for champions around</a:t>
          </a:r>
          <a:r>
            <a:rPr lang="en-US" b="0" i="0" u="none" baseline="0" dirty="0" smtClean="0"/>
            <a:t> priorities</a:t>
          </a:r>
          <a:endParaRPr lang="en-US" b="0" i="0" u="none" dirty="0"/>
        </a:p>
      </dgm:t>
    </dgm:pt>
    <dgm:pt modelId="{FC7FB437-E30B-4C69-A791-C9EC0F12E866}" type="parTrans" cxnId="{98418DC8-4C74-45F7-BE01-87C3C2550C11}">
      <dgm:prSet/>
      <dgm:spPr/>
      <dgm:t>
        <a:bodyPr/>
        <a:lstStyle/>
        <a:p>
          <a:endParaRPr lang="en-US"/>
        </a:p>
      </dgm:t>
    </dgm:pt>
    <dgm:pt modelId="{C3B955BA-884D-4D2B-8C91-323BBAD7D59A}" type="sibTrans" cxnId="{98418DC8-4C74-45F7-BE01-87C3C2550C11}">
      <dgm:prSet/>
      <dgm:spPr/>
      <dgm:t>
        <a:bodyPr/>
        <a:lstStyle/>
        <a:p>
          <a:endParaRPr lang="en-US"/>
        </a:p>
      </dgm:t>
    </dgm:pt>
    <dgm:pt modelId="{F37F901B-8C59-4926-A607-2148BF763AEB}">
      <dgm:prSet/>
      <dgm:spPr/>
      <dgm:t>
        <a:bodyPr/>
        <a:lstStyle/>
        <a:p>
          <a:r>
            <a:rPr lang="en-US" b="0" i="0" u="none" baseline="0" dirty="0" smtClean="0"/>
            <a:t>Agree on a clear next step</a:t>
          </a:r>
          <a:endParaRPr lang="en-US" b="0" i="0" u="none" dirty="0"/>
        </a:p>
      </dgm:t>
    </dgm:pt>
    <dgm:pt modelId="{8FE3F698-66E2-4472-9F9A-92E7EFF1880F}" type="parTrans" cxnId="{406401C8-5D2F-49CD-BB61-CE31FEBD4CD6}">
      <dgm:prSet/>
      <dgm:spPr/>
      <dgm:t>
        <a:bodyPr/>
        <a:lstStyle/>
        <a:p>
          <a:endParaRPr lang="en-US"/>
        </a:p>
      </dgm:t>
    </dgm:pt>
    <dgm:pt modelId="{25F9AAD8-C542-4E5D-9CE2-E1F7DD563312}" type="sibTrans" cxnId="{406401C8-5D2F-49CD-BB61-CE31FEBD4CD6}">
      <dgm:prSet/>
      <dgm:spPr/>
      <dgm:t>
        <a:bodyPr/>
        <a:lstStyle/>
        <a:p>
          <a:endParaRPr lang="en-US"/>
        </a:p>
      </dgm:t>
    </dgm:pt>
    <dgm:pt modelId="{572558F8-4DA1-4DE9-82EA-DE4AAE89F8D0}">
      <dgm:prSet/>
      <dgm:spPr/>
      <dgm:t>
        <a:bodyPr/>
        <a:lstStyle/>
        <a:p>
          <a:pPr rtl="0"/>
          <a:r>
            <a:rPr lang="en-US" b="0" i="0" u="none" dirty="0" smtClean="0"/>
            <a:t>D.  Organizing the aftermath</a:t>
          </a:r>
          <a:endParaRPr lang="en-US" b="0" i="0" u="none" dirty="0"/>
        </a:p>
      </dgm:t>
    </dgm:pt>
    <dgm:pt modelId="{DD80132C-4688-42A7-905C-53676EE1FF73}" type="parTrans" cxnId="{842ED75C-63D3-4F20-8777-D338E8BC76E1}">
      <dgm:prSet/>
      <dgm:spPr/>
      <dgm:t>
        <a:bodyPr/>
        <a:lstStyle/>
        <a:p>
          <a:endParaRPr lang="en-US"/>
        </a:p>
      </dgm:t>
    </dgm:pt>
    <dgm:pt modelId="{3E14D8F5-26D0-4425-8371-03CA1A195F2D}" type="sibTrans" cxnId="{842ED75C-63D3-4F20-8777-D338E8BC76E1}">
      <dgm:prSet/>
      <dgm:spPr/>
      <dgm:t>
        <a:bodyPr/>
        <a:lstStyle/>
        <a:p>
          <a:endParaRPr lang="en-US"/>
        </a:p>
      </dgm:t>
    </dgm:pt>
    <dgm:pt modelId="{D15FFCAE-09C1-47B2-9E74-DA4E4BC04D6B}">
      <dgm:prSet/>
      <dgm:spPr/>
      <dgm:t>
        <a:bodyPr/>
        <a:lstStyle/>
        <a:p>
          <a:r>
            <a:rPr lang="en-US" b="0" i="0" u="none" dirty="0" smtClean="0"/>
            <a:t>Immediately expand the circle of employers</a:t>
          </a:r>
          <a:endParaRPr lang="en-US" b="0" i="0" u="none" dirty="0"/>
        </a:p>
      </dgm:t>
    </dgm:pt>
    <dgm:pt modelId="{02B44CA1-E198-4A79-A284-10D3415AA70D}" type="parTrans" cxnId="{9E9CB89E-9ABA-43A4-82CB-06F1A9AD5500}">
      <dgm:prSet/>
      <dgm:spPr/>
      <dgm:t>
        <a:bodyPr/>
        <a:lstStyle/>
        <a:p>
          <a:endParaRPr lang="en-US"/>
        </a:p>
      </dgm:t>
    </dgm:pt>
    <dgm:pt modelId="{50BC096E-09E3-469A-AC35-6F4D374862B3}" type="sibTrans" cxnId="{9E9CB89E-9ABA-43A4-82CB-06F1A9AD5500}">
      <dgm:prSet/>
      <dgm:spPr/>
      <dgm:t>
        <a:bodyPr/>
        <a:lstStyle/>
        <a:p>
          <a:endParaRPr lang="en-US"/>
        </a:p>
      </dgm:t>
    </dgm:pt>
    <dgm:pt modelId="{BEC3FC5B-C0CD-4503-8E7D-E27E29AFF1B3}">
      <dgm:prSet/>
      <dgm:spPr/>
      <dgm:t>
        <a:bodyPr/>
        <a:lstStyle/>
        <a:p>
          <a:r>
            <a:rPr lang="en-US" b="0" i="0" u="none" dirty="0" smtClean="0"/>
            <a:t>Give space for the employer voice to emerge and turn ideas to action</a:t>
          </a:r>
          <a:endParaRPr lang="en-US" b="0" i="0" u="none" dirty="0"/>
        </a:p>
      </dgm:t>
    </dgm:pt>
    <dgm:pt modelId="{DCD494F6-0A93-4EBA-A648-1AD296570F2D}" type="parTrans" cxnId="{BF156A27-5E8F-4CC4-B4CC-EAFC6CB09C0A}">
      <dgm:prSet/>
      <dgm:spPr/>
      <dgm:t>
        <a:bodyPr/>
        <a:lstStyle/>
        <a:p>
          <a:endParaRPr lang="en-US"/>
        </a:p>
      </dgm:t>
    </dgm:pt>
    <dgm:pt modelId="{42737878-02FE-4A92-9C8B-5647B1BF04BB}" type="sibTrans" cxnId="{BF156A27-5E8F-4CC4-B4CC-EAFC6CB09C0A}">
      <dgm:prSet/>
      <dgm:spPr/>
      <dgm:t>
        <a:bodyPr/>
        <a:lstStyle/>
        <a:p>
          <a:endParaRPr lang="en-US"/>
        </a:p>
      </dgm:t>
    </dgm:pt>
    <dgm:pt modelId="{D6FC7C41-5FE8-4F9F-8385-404F94BF66C7}">
      <dgm:prSet/>
      <dgm:spPr/>
      <dgm:t>
        <a:bodyPr/>
        <a:lstStyle/>
        <a:p>
          <a:r>
            <a:rPr lang="en-US" b="0" i="0" u="none" dirty="0" smtClean="0"/>
            <a:t>Build coalitions of the willing around priorities</a:t>
          </a:r>
          <a:endParaRPr lang="en-US" b="0" i="0" u="none" dirty="0"/>
        </a:p>
      </dgm:t>
    </dgm:pt>
    <dgm:pt modelId="{6AAEF3DF-E299-489F-A4CC-E1143589C7EA}" type="parTrans" cxnId="{455D82F3-9F08-4BB8-85F7-5A2B76423EFE}">
      <dgm:prSet/>
      <dgm:spPr/>
      <dgm:t>
        <a:bodyPr/>
        <a:lstStyle/>
        <a:p>
          <a:endParaRPr lang="en-US"/>
        </a:p>
      </dgm:t>
    </dgm:pt>
    <dgm:pt modelId="{63D21D97-0CC8-4152-AE76-78583EB8A963}" type="sibTrans" cxnId="{455D82F3-9F08-4BB8-85F7-5A2B76423EFE}">
      <dgm:prSet/>
      <dgm:spPr/>
      <dgm:t>
        <a:bodyPr/>
        <a:lstStyle/>
        <a:p>
          <a:endParaRPr lang="en-US"/>
        </a:p>
      </dgm:t>
    </dgm:pt>
    <dgm:pt modelId="{D1DD8EE0-FD5F-46AE-9F0B-3A726A054611}">
      <dgm:prSet/>
      <dgm:spPr/>
      <dgm:t>
        <a:bodyPr/>
        <a:lstStyle/>
        <a:p>
          <a:r>
            <a:rPr lang="en-US" b="0" i="0" u="none" dirty="0" smtClean="0"/>
            <a:t>Stay agile and opportunistic</a:t>
          </a:r>
          <a:endParaRPr lang="en-US" b="0" i="0" u="none" dirty="0"/>
        </a:p>
      </dgm:t>
    </dgm:pt>
    <dgm:pt modelId="{FA4079A7-55AC-475D-AD07-20F239AFF9A6}" type="parTrans" cxnId="{585AA588-4945-4E9B-A5D5-6617A098A493}">
      <dgm:prSet/>
      <dgm:spPr/>
      <dgm:t>
        <a:bodyPr/>
        <a:lstStyle/>
        <a:p>
          <a:endParaRPr lang="en-US"/>
        </a:p>
      </dgm:t>
    </dgm:pt>
    <dgm:pt modelId="{6AE650B9-E679-451F-A8CA-41C809688029}" type="sibTrans" cxnId="{585AA588-4945-4E9B-A5D5-6617A098A493}">
      <dgm:prSet/>
      <dgm:spPr/>
      <dgm:t>
        <a:bodyPr/>
        <a:lstStyle/>
        <a:p>
          <a:endParaRPr lang="en-US"/>
        </a:p>
      </dgm:t>
    </dgm:pt>
    <dgm:pt modelId="{7B7BFC18-B8DF-4072-A42B-A4FDE6099800}">
      <dgm:prSet/>
      <dgm:spPr/>
      <dgm:t>
        <a:bodyPr/>
        <a:lstStyle/>
        <a:p>
          <a:r>
            <a:rPr lang="en-US" b="0" i="0" u="none" dirty="0" smtClean="0"/>
            <a:t>Create</a:t>
          </a:r>
          <a:r>
            <a:rPr lang="en-US" b="0" i="0" u="none" baseline="0" dirty="0" smtClean="0"/>
            <a:t> just enough organization</a:t>
          </a:r>
          <a:endParaRPr lang="en-US" b="0" i="0" u="none" dirty="0"/>
        </a:p>
      </dgm:t>
    </dgm:pt>
    <dgm:pt modelId="{273BC9C7-FDA2-47DC-BB03-21A332B2E05A}" type="parTrans" cxnId="{D72B0954-9463-4F00-9222-2CE832ED11F4}">
      <dgm:prSet/>
      <dgm:spPr/>
      <dgm:t>
        <a:bodyPr/>
        <a:lstStyle/>
        <a:p>
          <a:endParaRPr lang="en-US"/>
        </a:p>
      </dgm:t>
    </dgm:pt>
    <dgm:pt modelId="{2A91CAE3-9EE9-4B5F-9FA6-E86B9518458A}" type="sibTrans" cxnId="{D72B0954-9463-4F00-9222-2CE832ED11F4}">
      <dgm:prSet/>
      <dgm:spPr/>
      <dgm:t>
        <a:bodyPr/>
        <a:lstStyle/>
        <a:p>
          <a:endParaRPr lang="en-US"/>
        </a:p>
      </dgm:t>
    </dgm:pt>
    <dgm:pt modelId="{27EAA7BD-15F7-42B9-90F9-293EA30594D8}">
      <dgm:prSet/>
      <dgm:spPr/>
      <dgm:t>
        <a:bodyPr/>
        <a:lstStyle/>
        <a:p>
          <a:pPr rtl="0"/>
          <a:r>
            <a:rPr lang="en-US" b="0" i="0" u="none" dirty="0" smtClean="0"/>
            <a:t>E.  Transition to implementation</a:t>
          </a:r>
          <a:endParaRPr lang="en-US" b="0" i="0" u="none" dirty="0"/>
        </a:p>
      </dgm:t>
    </dgm:pt>
    <dgm:pt modelId="{5007CBC2-2D92-40DE-B5C9-56CF301056F7}" type="parTrans" cxnId="{4E2BB9C6-6022-4FC1-9817-C6E0DA1E6FD8}">
      <dgm:prSet/>
      <dgm:spPr/>
      <dgm:t>
        <a:bodyPr/>
        <a:lstStyle/>
        <a:p>
          <a:endParaRPr lang="en-US"/>
        </a:p>
      </dgm:t>
    </dgm:pt>
    <dgm:pt modelId="{FCFB269C-C662-48F6-B2E1-63C325B5CBA5}" type="sibTrans" cxnId="{4E2BB9C6-6022-4FC1-9817-C6E0DA1E6FD8}">
      <dgm:prSet/>
      <dgm:spPr/>
      <dgm:t>
        <a:bodyPr/>
        <a:lstStyle/>
        <a:p>
          <a:endParaRPr lang="en-US"/>
        </a:p>
      </dgm:t>
    </dgm:pt>
    <dgm:pt modelId="{FC735D54-C697-4001-B603-FA0D364A0BC4}">
      <dgm:prSet/>
      <dgm:spPr/>
      <dgm:t>
        <a:bodyPr/>
        <a:lstStyle/>
        <a:p>
          <a:r>
            <a:rPr lang="en-US" b="0" i="0" u="none" dirty="0" smtClean="0"/>
            <a:t>Establish lead employer champions</a:t>
          </a:r>
          <a:endParaRPr lang="en-US" b="0" i="0" u="none" dirty="0"/>
        </a:p>
      </dgm:t>
    </dgm:pt>
    <dgm:pt modelId="{EBFEF34E-34ED-4ED5-9781-69C38ECA4BC6}" type="parTrans" cxnId="{8D577887-8888-4368-870D-877F5DF15B82}">
      <dgm:prSet/>
      <dgm:spPr/>
      <dgm:t>
        <a:bodyPr/>
        <a:lstStyle/>
        <a:p>
          <a:endParaRPr lang="en-US"/>
        </a:p>
      </dgm:t>
    </dgm:pt>
    <dgm:pt modelId="{167A615C-DA9F-4A99-9F16-43B59777C7BF}" type="sibTrans" cxnId="{8D577887-8888-4368-870D-877F5DF15B82}">
      <dgm:prSet/>
      <dgm:spPr/>
      <dgm:t>
        <a:bodyPr/>
        <a:lstStyle/>
        <a:p>
          <a:endParaRPr lang="en-US"/>
        </a:p>
      </dgm:t>
    </dgm:pt>
    <dgm:pt modelId="{AEB0BF8D-545E-47DA-ADCA-E35632FF87E3}">
      <dgm:prSet/>
      <dgm:spPr/>
      <dgm:t>
        <a:bodyPr/>
        <a:lstStyle/>
        <a:p>
          <a:r>
            <a:rPr lang="en-US" b="0" i="0" u="none" dirty="0" smtClean="0"/>
            <a:t>Bring in community partners who are civic entrepreneurs</a:t>
          </a:r>
          <a:endParaRPr lang="en-US" b="0" i="0" u="none" dirty="0"/>
        </a:p>
      </dgm:t>
    </dgm:pt>
    <dgm:pt modelId="{2D4FC34A-6D1F-4075-A1EE-F02866FA6179}" type="parTrans" cxnId="{1DAE6276-375A-4322-92B9-E13C723B83FF}">
      <dgm:prSet/>
      <dgm:spPr/>
      <dgm:t>
        <a:bodyPr/>
        <a:lstStyle/>
        <a:p>
          <a:endParaRPr lang="en-US"/>
        </a:p>
      </dgm:t>
    </dgm:pt>
    <dgm:pt modelId="{EEE6DF91-52A0-427C-AFCE-8F10F03D34BD}" type="sibTrans" cxnId="{1DAE6276-375A-4322-92B9-E13C723B83FF}">
      <dgm:prSet/>
      <dgm:spPr/>
      <dgm:t>
        <a:bodyPr/>
        <a:lstStyle/>
        <a:p>
          <a:endParaRPr lang="en-US"/>
        </a:p>
      </dgm:t>
    </dgm:pt>
    <dgm:pt modelId="{2DACCCC5-B89C-4633-90CD-CCA17E334746}">
      <dgm:prSet/>
      <dgm:spPr/>
      <dgm:t>
        <a:bodyPr/>
        <a:lstStyle/>
        <a:p>
          <a:r>
            <a:rPr lang="en-US" b="0" i="0" u="none" dirty="0" smtClean="0"/>
            <a:t>Use the discipline of action plans</a:t>
          </a:r>
          <a:endParaRPr lang="en-US" b="0" i="0" u="none" dirty="0"/>
        </a:p>
      </dgm:t>
    </dgm:pt>
    <dgm:pt modelId="{7A2A20B1-8FEF-406C-80CE-246D03CE238E}" type="parTrans" cxnId="{EBFCB27E-028E-45D2-9D94-D30EDEB47B9A}">
      <dgm:prSet/>
      <dgm:spPr/>
      <dgm:t>
        <a:bodyPr/>
        <a:lstStyle/>
        <a:p>
          <a:endParaRPr lang="en-US"/>
        </a:p>
      </dgm:t>
    </dgm:pt>
    <dgm:pt modelId="{0775BF8C-DF88-4A7F-9016-3399A6CD65B9}" type="sibTrans" cxnId="{EBFCB27E-028E-45D2-9D94-D30EDEB47B9A}">
      <dgm:prSet/>
      <dgm:spPr/>
      <dgm:t>
        <a:bodyPr/>
        <a:lstStyle/>
        <a:p>
          <a:endParaRPr lang="en-US"/>
        </a:p>
      </dgm:t>
    </dgm:pt>
    <dgm:pt modelId="{4CAD1023-1E28-45A1-9E95-B0B5FEF89705}">
      <dgm:prSet/>
      <dgm:spPr/>
      <dgm:t>
        <a:bodyPr/>
        <a:lstStyle/>
        <a:p>
          <a:r>
            <a:rPr lang="en-US" b="0" i="0" u="none" dirty="0" smtClean="0"/>
            <a:t>Focus on early wins as momentum builders</a:t>
          </a:r>
          <a:endParaRPr lang="en-US" b="0" i="0" u="none" dirty="0"/>
        </a:p>
      </dgm:t>
    </dgm:pt>
    <dgm:pt modelId="{6FA749E3-FB17-433F-A0F2-FCAC1D0DAFEE}" type="parTrans" cxnId="{2F773CA7-CC71-4573-A4F7-817F53B1C820}">
      <dgm:prSet/>
      <dgm:spPr/>
      <dgm:t>
        <a:bodyPr/>
        <a:lstStyle/>
        <a:p>
          <a:endParaRPr lang="en-US"/>
        </a:p>
      </dgm:t>
    </dgm:pt>
    <dgm:pt modelId="{D2C052F9-910E-4F6C-9A75-0597A095B703}" type="sibTrans" cxnId="{2F773CA7-CC71-4573-A4F7-817F53B1C820}">
      <dgm:prSet/>
      <dgm:spPr/>
      <dgm:t>
        <a:bodyPr/>
        <a:lstStyle/>
        <a:p>
          <a:endParaRPr lang="en-US"/>
        </a:p>
      </dgm:t>
    </dgm:pt>
    <dgm:pt modelId="{84026AE5-3707-4DFD-8B45-8E354C0F1B79}">
      <dgm:prSet/>
      <dgm:spPr/>
      <dgm:t>
        <a:bodyPr/>
        <a:lstStyle/>
        <a:p>
          <a:r>
            <a:rPr lang="en-US" b="0" i="0" u="none" dirty="0" smtClean="0"/>
            <a:t>Identify and assess organizational options</a:t>
          </a:r>
          <a:endParaRPr lang="en-US" b="0" i="0" u="none" dirty="0"/>
        </a:p>
      </dgm:t>
    </dgm:pt>
    <dgm:pt modelId="{526E674A-DDD2-4C48-B05D-E7D3D69CFA55}" type="parTrans" cxnId="{20585419-42CE-44BD-967E-14EEC2C2E99A}">
      <dgm:prSet/>
      <dgm:spPr/>
      <dgm:t>
        <a:bodyPr/>
        <a:lstStyle/>
        <a:p>
          <a:endParaRPr lang="en-US"/>
        </a:p>
      </dgm:t>
    </dgm:pt>
    <dgm:pt modelId="{96DA665C-5F4B-4F51-91BC-82FB91A0E3BB}" type="sibTrans" cxnId="{20585419-42CE-44BD-967E-14EEC2C2E99A}">
      <dgm:prSet/>
      <dgm:spPr/>
      <dgm:t>
        <a:bodyPr/>
        <a:lstStyle/>
        <a:p>
          <a:endParaRPr lang="en-US"/>
        </a:p>
      </dgm:t>
    </dgm:pt>
    <dgm:pt modelId="{01E32AEE-9B10-4564-894B-FCD234113AA4}">
      <dgm:prSet/>
      <dgm:spPr/>
      <dgm:t>
        <a:bodyPr/>
        <a:lstStyle/>
        <a:p>
          <a:pPr rtl="0"/>
          <a:r>
            <a:rPr lang="en-US" b="0" i="0" u="none" dirty="0" smtClean="0"/>
            <a:t>F.  Sustainable implementation</a:t>
          </a:r>
          <a:endParaRPr lang="en-US" b="0" i="0" u="none" dirty="0"/>
        </a:p>
      </dgm:t>
    </dgm:pt>
    <dgm:pt modelId="{E0477B64-C213-468F-AE7A-FDE52A135401}" type="parTrans" cxnId="{D80335F7-21C7-44DF-860C-F6FB2600F5D3}">
      <dgm:prSet/>
      <dgm:spPr/>
      <dgm:t>
        <a:bodyPr/>
        <a:lstStyle/>
        <a:p>
          <a:endParaRPr lang="en-US"/>
        </a:p>
      </dgm:t>
    </dgm:pt>
    <dgm:pt modelId="{A0EAA2D5-2D8C-4EFB-B899-6809A8DB853A}" type="sibTrans" cxnId="{D80335F7-21C7-44DF-860C-F6FB2600F5D3}">
      <dgm:prSet/>
      <dgm:spPr/>
      <dgm:t>
        <a:bodyPr/>
        <a:lstStyle/>
        <a:p>
          <a:endParaRPr lang="en-US"/>
        </a:p>
      </dgm:t>
    </dgm:pt>
    <dgm:pt modelId="{EB68FA9B-CE4D-4D4C-8F9C-5F53BA8C8240}">
      <dgm:prSet/>
      <dgm:spPr/>
      <dgm:t>
        <a:bodyPr/>
        <a:lstStyle/>
        <a:p>
          <a:r>
            <a:rPr lang="en-US" b="0" i="0" u="none" dirty="0" smtClean="0"/>
            <a:t>Establish an organization home</a:t>
          </a:r>
          <a:endParaRPr lang="en-US" b="0" i="0" u="none" dirty="0"/>
        </a:p>
      </dgm:t>
    </dgm:pt>
    <dgm:pt modelId="{71BFEC48-25D8-46A7-9C5F-F85C8BF07DA3}" type="parTrans" cxnId="{9D9FC63D-0C5B-4AE2-9993-0434C9A7E5BB}">
      <dgm:prSet/>
      <dgm:spPr/>
      <dgm:t>
        <a:bodyPr/>
        <a:lstStyle/>
        <a:p>
          <a:endParaRPr lang="en-US"/>
        </a:p>
      </dgm:t>
    </dgm:pt>
    <dgm:pt modelId="{B5DB8AC0-AC68-48FD-A0FA-1246EE345A87}" type="sibTrans" cxnId="{9D9FC63D-0C5B-4AE2-9993-0434C9A7E5BB}">
      <dgm:prSet/>
      <dgm:spPr/>
      <dgm:t>
        <a:bodyPr/>
        <a:lstStyle/>
        <a:p>
          <a:endParaRPr lang="en-US"/>
        </a:p>
      </dgm:t>
    </dgm:pt>
    <dgm:pt modelId="{FE1B4D7A-A6DD-46B7-9EAB-40CDB58144E2}">
      <dgm:prSet/>
      <dgm:spPr/>
      <dgm:t>
        <a:bodyPr/>
        <a:lstStyle/>
        <a:p>
          <a:r>
            <a:rPr lang="en-US" b="0" i="0" u="none" dirty="0" smtClean="0"/>
            <a:t>Keep employers in the driver’s seat</a:t>
          </a:r>
          <a:endParaRPr lang="en-US" b="0" i="0" u="none" dirty="0"/>
        </a:p>
      </dgm:t>
    </dgm:pt>
    <dgm:pt modelId="{3FE134B9-6327-4EA3-B8F9-032AB9B3F521}" type="parTrans" cxnId="{26F4873E-FCC9-48CD-A081-C3EA92E1F189}">
      <dgm:prSet/>
      <dgm:spPr/>
      <dgm:t>
        <a:bodyPr/>
        <a:lstStyle/>
        <a:p>
          <a:endParaRPr lang="en-US"/>
        </a:p>
      </dgm:t>
    </dgm:pt>
    <dgm:pt modelId="{A5C6F682-537A-49D2-8E0C-0CD3EF711887}" type="sibTrans" cxnId="{26F4873E-FCC9-48CD-A081-C3EA92E1F189}">
      <dgm:prSet/>
      <dgm:spPr/>
      <dgm:t>
        <a:bodyPr/>
        <a:lstStyle/>
        <a:p>
          <a:endParaRPr lang="en-US"/>
        </a:p>
      </dgm:t>
    </dgm:pt>
    <dgm:pt modelId="{9FB9F42B-21F2-4313-9456-F9DF622F71F1}">
      <dgm:prSet/>
      <dgm:spPr/>
      <dgm:t>
        <a:bodyPr/>
        <a:lstStyle/>
        <a:p>
          <a:r>
            <a:rPr lang="en-US" b="0" i="0" u="none" dirty="0" smtClean="0"/>
            <a:t>Regularly</a:t>
          </a:r>
          <a:r>
            <a:rPr lang="en-US" b="0" i="0" u="none" baseline="0" dirty="0" smtClean="0"/>
            <a:t> document and report progress, and make adjustments</a:t>
          </a:r>
          <a:endParaRPr lang="en-US" b="0" i="0" u="none" dirty="0"/>
        </a:p>
      </dgm:t>
    </dgm:pt>
    <dgm:pt modelId="{D08898D2-F4E4-406D-81F4-4AC53E0840BB}" type="parTrans" cxnId="{CAC4D92A-46B5-4662-8F4C-48287FE6FED6}">
      <dgm:prSet/>
      <dgm:spPr/>
      <dgm:t>
        <a:bodyPr/>
        <a:lstStyle/>
        <a:p>
          <a:endParaRPr lang="en-US"/>
        </a:p>
      </dgm:t>
    </dgm:pt>
    <dgm:pt modelId="{6D4545CE-EBC4-4A33-919D-D4EDCBC49D65}" type="sibTrans" cxnId="{CAC4D92A-46B5-4662-8F4C-48287FE6FED6}">
      <dgm:prSet/>
      <dgm:spPr/>
      <dgm:t>
        <a:bodyPr/>
        <a:lstStyle/>
        <a:p>
          <a:endParaRPr lang="en-US"/>
        </a:p>
      </dgm:t>
    </dgm:pt>
    <dgm:pt modelId="{6B305995-4F0C-4367-9934-4E2DE232CB1A}">
      <dgm:prSet/>
      <dgm:spPr/>
      <dgm:t>
        <a:bodyPr/>
        <a:lstStyle/>
        <a:p>
          <a:r>
            <a:rPr lang="en-US" b="0" i="0" u="none" baseline="0" dirty="0" smtClean="0"/>
            <a:t>Establish criteria and a process to respond quickly to opportunities</a:t>
          </a:r>
          <a:endParaRPr lang="en-US" b="0" i="0" u="none" dirty="0"/>
        </a:p>
      </dgm:t>
    </dgm:pt>
    <dgm:pt modelId="{25FC7716-88A6-44CA-8363-FAD6E602308A}" type="parTrans" cxnId="{E24B86DA-5A3F-42DA-A03D-2F0530DD8EB4}">
      <dgm:prSet/>
      <dgm:spPr/>
      <dgm:t>
        <a:bodyPr/>
        <a:lstStyle/>
        <a:p>
          <a:endParaRPr lang="en-US"/>
        </a:p>
      </dgm:t>
    </dgm:pt>
    <dgm:pt modelId="{9F952631-0D43-461E-AEF4-07628BE5DA26}" type="sibTrans" cxnId="{E24B86DA-5A3F-42DA-A03D-2F0530DD8EB4}">
      <dgm:prSet/>
      <dgm:spPr/>
      <dgm:t>
        <a:bodyPr/>
        <a:lstStyle/>
        <a:p>
          <a:endParaRPr lang="en-US"/>
        </a:p>
      </dgm:t>
    </dgm:pt>
    <dgm:pt modelId="{D126E3A0-2003-4A30-B2AD-E58A6729E7EC}">
      <dgm:prSet/>
      <dgm:spPr/>
      <dgm:t>
        <a:bodyPr/>
        <a:lstStyle/>
        <a:p>
          <a:r>
            <a:rPr lang="en-US" b="0" i="0" u="none" baseline="0" dirty="0" smtClean="0"/>
            <a:t>Embrace endings and beginnings</a:t>
          </a:r>
          <a:endParaRPr lang="en-US" b="0" i="0" u="none" dirty="0"/>
        </a:p>
      </dgm:t>
    </dgm:pt>
    <dgm:pt modelId="{A298CFD1-DFD3-4B45-ACF3-8896B9E9E3D0}" type="parTrans" cxnId="{00680F62-819C-486D-A11C-F9F9F1D0B60B}">
      <dgm:prSet/>
      <dgm:spPr/>
      <dgm:t>
        <a:bodyPr/>
        <a:lstStyle/>
        <a:p>
          <a:endParaRPr lang="en-US"/>
        </a:p>
      </dgm:t>
    </dgm:pt>
    <dgm:pt modelId="{FE0327B0-37D9-41FD-BA8A-FF989B39C440}" type="sibTrans" cxnId="{00680F62-819C-486D-A11C-F9F9F1D0B60B}">
      <dgm:prSet/>
      <dgm:spPr/>
      <dgm:t>
        <a:bodyPr/>
        <a:lstStyle/>
        <a:p>
          <a:endParaRPr lang="en-US"/>
        </a:p>
      </dgm:t>
    </dgm:pt>
    <dgm:pt modelId="{1C7EF1E0-F70E-4A0C-8ADA-532070F7E20D}" type="pres">
      <dgm:prSet presAssocID="{69EFA23A-0AF6-48B3-B984-5844332844A6}" presName="Name0" presStyleCnt="0">
        <dgm:presLayoutVars>
          <dgm:dir/>
          <dgm:animLvl val="lvl"/>
          <dgm:resizeHandles val="exact"/>
        </dgm:presLayoutVars>
      </dgm:prSet>
      <dgm:spPr/>
      <dgm:t>
        <a:bodyPr/>
        <a:lstStyle/>
        <a:p>
          <a:endParaRPr lang="en-US"/>
        </a:p>
      </dgm:t>
    </dgm:pt>
    <dgm:pt modelId="{A9A347EA-A726-4EB4-B8FA-5F47987A87DA}" type="pres">
      <dgm:prSet presAssocID="{D5E5676E-F86C-4195-96FF-8F15ACA152B4}" presName="composite" presStyleCnt="0"/>
      <dgm:spPr/>
    </dgm:pt>
    <dgm:pt modelId="{D4E5960B-A69B-4F1F-84C8-524EC303947B}" type="pres">
      <dgm:prSet presAssocID="{D5E5676E-F86C-4195-96FF-8F15ACA152B4}" presName="parTx" presStyleLbl="alignNode1" presStyleIdx="0" presStyleCnt="6">
        <dgm:presLayoutVars>
          <dgm:chMax val="0"/>
          <dgm:chPref val="0"/>
          <dgm:bulletEnabled val="1"/>
        </dgm:presLayoutVars>
      </dgm:prSet>
      <dgm:spPr/>
      <dgm:t>
        <a:bodyPr/>
        <a:lstStyle/>
        <a:p>
          <a:endParaRPr lang="en-US"/>
        </a:p>
      </dgm:t>
    </dgm:pt>
    <dgm:pt modelId="{56104FF5-A23E-4178-B73D-8C28D63E28DF}" type="pres">
      <dgm:prSet presAssocID="{D5E5676E-F86C-4195-96FF-8F15ACA152B4}" presName="desTx" presStyleLbl="alignAccFollowNode1" presStyleIdx="0" presStyleCnt="6">
        <dgm:presLayoutVars>
          <dgm:bulletEnabled val="1"/>
        </dgm:presLayoutVars>
      </dgm:prSet>
      <dgm:spPr/>
      <dgm:t>
        <a:bodyPr/>
        <a:lstStyle/>
        <a:p>
          <a:endParaRPr lang="en-US"/>
        </a:p>
      </dgm:t>
    </dgm:pt>
    <dgm:pt modelId="{760386AB-8132-4E95-84EB-F6E140E98DB4}" type="pres">
      <dgm:prSet presAssocID="{FF3FB5E2-260E-4C47-83EA-86EB07AAD39B}" presName="space" presStyleCnt="0"/>
      <dgm:spPr/>
    </dgm:pt>
    <dgm:pt modelId="{022BA94D-F72E-4A83-8B11-6D40ECDACEBA}" type="pres">
      <dgm:prSet presAssocID="{AD40396B-233E-4A04-9987-E40F425D20DE}" presName="composite" presStyleCnt="0"/>
      <dgm:spPr/>
    </dgm:pt>
    <dgm:pt modelId="{B7256223-7AA3-42EE-AB8B-82A5BA7E35B1}" type="pres">
      <dgm:prSet presAssocID="{AD40396B-233E-4A04-9987-E40F425D20DE}" presName="parTx" presStyleLbl="alignNode1" presStyleIdx="1" presStyleCnt="6">
        <dgm:presLayoutVars>
          <dgm:chMax val="0"/>
          <dgm:chPref val="0"/>
          <dgm:bulletEnabled val="1"/>
        </dgm:presLayoutVars>
      </dgm:prSet>
      <dgm:spPr/>
      <dgm:t>
        <a:bodyPr/>
        <a:lstStyle/>
        <a:p>
          <a:endParaRPr lang="en-US"/>
        </a:p>
      </dgm:t>
    </dgm:pt>
    <dgm:pt modelId="{665BD903-4A1A-4E5A-9E1C-C617945AB939}" type="pres">
      <dgm:prSet presAssocID="{AD40396B-233E-4A04-9987-E40F425D20DE}" presName="desTx" presStyleLbl="alignAccFollowNode1" presStyleIdx="1" presStyleCnt="6">
        <dgm:presLayoutVars>
          <dgm:bulletEnabled val="1"/>
        </dgm:presLayoutVars>
      </dgm:prSet>
      <dgm:spPr/>
      <dgm:t>
        <a:bodyPr/>
        <a:lstStyle/>
        <a:p>
          <a:endParaRPr lang="en-US"/>
        </a:p>
      </dgm:t>
    </dgm:pt>
    <dgm:pt modelId="{A6D55ED0-E0FA-4A5E-BC80-3063D38B0209}" type="pres">
      <dgm:prSet presAssocID="{784E368B-DABC-438A-B4D4-70030C6A130C}" presName="space" presStyleCnt="0"/>
      <dgm:spPr/>
    </dgm:pt>
    <dgm:pt modelId="{99DCDA7F-12F9-4538-8B80-B15D30F7172E}" type="pres">
      <dgm:prSet presAssocID="{A90F7B7A-5919-457D-BD15-77F16BA547DC}" presName="composite" presStyleCnt="0"/>
      <dgm:spPr/>
    </dgm:pt>
    <dgm:pt modelId="{58620800-40D0-4994-A95D-D24117DFA9F1}" type="pres">
      <dgm:prSet presAssocID="{A90F7B7A-5919-457D-BD15-77F16BA547DC}" presName="parTx" presStyleLbl="alignNode1" presStyleIdx="2" presStyleCnt="6">
        <dgm:presLayoutVars>
          <dgm:chMax val="0"/>
          <dgm:chPref val="0"/>
          <dgm:bulletEnabled val="1"/>
        </dgm:presLayoutVars>
      </dgm:prSet>
      <dgm:spPr/>
      <dgm:t>
        <a:bodyPr/>
        <a:lstStyle/>
        <a:p>
          <a:endParaRPr lang="en-US"/>
        </a:p>
      </dgm:t>
    </dgm:pt>
    <dgm:pt modelId="{8C977EE8-93DB-435D-97EC-35F5ED2D41D1}" type="pres">
      <dgm:prSet presAssocID="{A90F7B7A-5919-457D-BD15-77F16BA547DC}" presName="desTx" presStyleLbl="alignAccFollowNode1" presStyleIdx="2" presStyleCnt="6">
        <dgm:presLayoutVars>
          <dgm:bulletEnabled val="1"/>
        </dgm:presLayoutVars>
      </dgm:prSet>
      <dgm:spPr/>
      <dgm:t>
        <a:bodyPr/>
        <a:lstStyle/>
        <a:p>
          <a:endParaRPr lang="en-US"/>
        </a:p>
      </dgm:t>
    </dgm:pt>
    <dgm:pt modelId="{7FD2897F-9148-457F-9173-37F15DAF94E9}" type="pres">
      <dgm:prSet presAssocID="{DEBFFC1B-1480-46CE-BA11-8744EE47B9E6}" presName="space" presStyleCnt="0"/>
      <dgm:spPr/>
    </dgm:pt>
    <dgm:pt modelId="{4FF4BD96-76D7-4AD2-8917-6896E1B2C5A3}" type="pres">
      <dgm:prSet presAssocID="{572558F8-4DA1-4DE9-82EA-DE4AAE89F8D0}" presName="composite" presStyleCnt="0"/>
      <dgm:spPr/>
    </dgm:pt>
    <dgm:pt modelId="{28E0DF8B-694F-401F-88D7-3D8FAB2F235F}" type="pres">
      <dgm:prSet presAssocID="{572558F8-4DA1-4DE9-82EA-DE4AAE89F8D0}" presName="parTx" presStyleLbl="alignNode1" presStyleIdx="3" presStyleCnt="6">
        <dgm:presLayoutVars>
          <dgm:chMax val="0"/>
          <dgm:chPref val="0"/>
          <dgm:bulletEnabled val="1"/>
        </dgm:presLayoutVars>
      </dgm:prSet>
      <dgm:spPr/>
      <dgm:t>
        <a:bodyPr/>
        <a:lstStyle/>
        <a:p>
          <a:endParaRPr lang="en-US"/>
        </a:p>
      </dgm:t>
    </dgm:pt>
    <dgm:pt modelId="{3681896E-9353-4A42-9C22-D30DDC126BB3}" type="pres">
      <dgm:prSet presAssocID="{572558F8-4DA1-4DE9-82EA-DE4AAE89F8D0}" presName="desTx" presStyleLbl="alignAccFollowNode1" presStyleIdx="3" presStyleCnt="6">
        <dgm:presLayoutVars>
          <dgm:bulletEnabled val="1"/>
        </dgm:presLayoutVars>
      </dgm:prSet>
      <dgm:spPr/>
      <dgm:t>
        <a:bodyPr/>
        <a:lstStyle/>
        <a:p>
          <a:endParaRPr lang="en-US"/>
        </a:p>
      </dgm:t>
    </dgm:pt>
    <dgm:pt modelId="{C1AE101C-0CF2-4911-925B-D70A92E9062D}" type="pres">
      <dgm:prSet presAssocID="{3E14D8F5-26D0-4425-8371-03CA1A195F2D}" presName="space" presStyleCnt="0"/>
      <dgm:spPr/>
    </dgm:pt>
    <dgm:pt modelId="{F4F83A52-EFFE-4E11-9C5A-1F2CEC918CEF}" type="pres">
      <dgm:prSet presAssocID="{27EAA7BD-15F7-42B9-90F9-293EA30594D8}" presName="composite" presStyleCnt="0"/>
      <dgm:spPr/>
    </dgm:pt>
    <dgm:pt modelId="{E5A7BC6A-8FF5-4566-99F9-98B38EB1034C}" type="pres">
      <dgm:prSet presAssocID="{27EAA7BD-15F7-42B9-90F9-293EA30594D8}" presName="parTx" presStyleLbl="alignNode1" presStyleIdx="4" presStyleCnt="6">
        <dgm:presLayoutVars>
          <dgm:chMax val="0"/>
          <dgm:chPref val="0"/>
          <dgm:bulletEnabled val="1"/>
        </dgm:presLayoutVars>
      </dgm:prSet>
      <dgm:spPr/>
      <dgm:t>
        <a:bodyPr/>
        <a:lstStyle/>
        <a:p>
          <a:endParaRPr lang="en-US"/>
        </a:p>
      </dgm:t>
    </dgm:pt>
    <dgm:pt modelId="{BC360AB7-C30B-4B60-B846-F80AC4C2DC80}" type="pres">
      <dgm:prSet presAssocID="{27EAA7BD-15F7-42B9-90F9-293EA30594D8}" presName="desTx" presStyleLbl="alignAccFollowNode1" presStyleIdx="4" presStyleCnt="6">
        <dgm:presLayoutVars>
          <dgm:bulletEnabled val="1"/>
        </dgm:presLayoutVars>
      </dgm:prSet>
      <dgm:spPr/>
      <dgm:t>
        <a:bodyPr/>
        <a:lstStyle/>
        <a:p>
          <a:endParaRPr lang="en-US"/>
        </a:p>
      </dgm:t>
    </dgm:pt>
    <dgm:pt modelId="{9937BEF4-DEC6-40AA-8E66-9EA863681936}" type="pres">
      <dgm:prSet presAssocID="{FCFB269C-C662-48F6-B2E1-63C325B5CBA5}" presName="space" presStyleCnt="0"/>
      <dgm:spPr/>
    </dgm:pt>
    <dgm:pt modelId="{40B2FA37-6594-429C-A3B7-C09E88B2A679}" type="pres">
      <dgm:prSet presAssocID="{01E32AEE-9B10-4564-894B-FCD234113AA4}" presName="composite" presStyleCnt="0"/>
      <dgm:spPr/>
    </dgm:pt>
    <dgm:pt modelId="{5081D82F-65E2-4FB6-A024-9280EDDC6164}" type="pres">
      <dgm:prSet presAssocID="{01E32AEE-9B10-4564-894B-FCD234113AA4}" presName="parTx" presStyleLbl="alignNode1" presStyleIdx="5" presStyleCnt="6">
        <dgm:presLayoutVars>
          <dgm:chMax val="0"/>
          <dgm:chPref val="0"/>
          <dgm:bulletEnabled val="1"/>
        </dgm:presLayoutVars>
      </dgm:prSet>
      <dgm:spPr/>
      <dgm:t>
        <a:bodyPr/>
        <a:lstStyle/>
        <a:p>
          <a:endParaRPr lang="en-US"/>
        </a:p>
      </dgm:t>
    </dgm:pt>
    <dgm:pt modelId="{B13348F5-4A74-46B8-8589-F808105030E2}" type="pres">
      <dgm:prSet presAssocID="{01E32AEE-9B10-4564-894B-FCD234113AA4}" presName="desTx" presStyleLbl="alignAccFollowNode1" presStyleIdx="5" presStyleCnt="6">
        <dgm:presLayoutVars>
          <dgm:bulletEnabled val="1"/>
        </dgm:presLayoutVars>
      </dgm:prSet>
      <dgm:spPr/>
      <dgm:t>
        <a:bodyPr/>
        <a:lstStyle/>
        <a:p>
          <a:endParaRPr lang="en-US"/>
        </a:p>
      </dgm:t>
    </dgm:pt>
  </dgm:ptLst>
  <dgm:cxnLst>
    <dgm:cxn modelId="{4E2BB9C6-6022-4FC1-9817-C6E0DA1E6FD8}" srcId="{69EFA23A-0AF6-48B3-B984-5844332844A6}" destId="{27EAA7BD-15F7-42B9-90F9-293EA30594D8}" srcOrd="4" destOrd="0" parTransId="{5007CBC2-2D92-40DE-B5C9-56CF301056F7}" sibTransId="{FCFB269C-C662-48F6-B2E1-63C325B5CBA5}"/>
    <dgm:cxn modelId="{FA133CCB-BA9F-4A95-A4AE-6D7EBDBCCF34}" type="presOf" srcId="{69EFA23A-0AF6-48B3-B984-5844332844A6}" destId="{1C7EF1E0-F70E-4A0C-8ADA-532070F7E20D}" srcOrd="0" destOrd="0" presId="urn:microsoft.com/office/officeart/2005/8/layout/hList1"/>
    <dgm:cxn modelId="{EB4B4102-EAC1-46B8-8760-48D9BB1DBE5B}" type="presOf" srcId="{D1DD8EE0-FD5F-46AE-9F0B-3A726A054611}" destId="{3681896E-9353-4A42-9C22-D30DDC126BB3}" srcOrd="0" destOrd="3" presId="urn:microsoft.com/office/officeart/2005/8/layout/hList1"/>
    <dgm:cxn modelId="{348F93F2-696F-4141-8F6C-865477C0BB65}" type="presOf" srcId="{F37F901B-8C59-4926-A607-2148BF763AEB}" destId="{8C977EE8-93DB-435D-97EC-35F5ED2D41D1}" srcOrd="0" destOrd="4" presId="urn:microsoft.com/office/officeart/2005/8/layout/hList1"/>
    <dgm:cxn modelId="{D1CCB3BE-80D7-4C73-AFE9-0872C3A63F8A}" srcId="{AD40396B-233E-4A04-9987-E40F425D20DE}" destId="{C2BAF369-C41B-42AF-942B-86DA3EB503AC}" srcOrd="2" destOrd="0" parTransId="{D72199F9-A790-446D-B19A-DFD516CEB6A2}" sibTransId="{507CDC13-1D05-428D-A831-9E3E378EC587}"/>
    <dgm:cxn modelId="{B774D758-C3CA-486A-A5AA-286A5A9BF602}" type="presOf" srcId="{9FB9F42B-21F2-4313-9456-F9DF622F71F1}" destId="{B13348F5-4A74-46B8-8589-F808105030E2}" srcOrd="0" destOrd="2" presId="urn:microsoft.com/office/officeart/2005/8/layout/hList1"/>
    <dgm:cxn modelId="{E96D4E3E-67CD-4969-AC23-A2717DE9609C}" type="presOf" srcId="{572558F8-4DA1-4DE9-82EA-DE4AAE89F8D0}" destId="{28E0DF8B-694F-401F-88D7-3D8FAB2F235F}" srcOrd="0" destOrd="0" presId="urn:microsoft.com/office/officeart/2005/8/layout/hList1"/>
    <dgm:cxn modelId="{4D49F604-1020-4E1E-804D-92C48C79211E}" type="presOf" srcId="{EB68FA9B-CE4D-4D4C-8F9C-5F53BA8C8240}" destId="{B13348F5-4A74-46B8-8589-F808105030E2}" srcOrd="0" destOrd="0" presId="urn:microsoft.com/office/officeart/2005/8/layout/hList1"/>
    <dgm:cxn modelId="{455D82F3-9F08-4BB8-85F7-5A2B76423EFE}" srcId="{572558F8-4DA1-4DE9-82EA-DE4AAE89F8D0}" destId="{D6FC7C41-5FE8-4F9F-8385-404F94BF66C7}" srcOrd="2" destOrd="0" parTransId="{6AAEF3DF-E299-489F-A4CC-E1143589C7EA}" sibTransId="{63D21D97-0CC8-4152-AE76-78583EB8A963}"/>
    <dgm:cxn modelId="{A66060C7-D3C9-40A4-862B-BC3EFB968CB4}" type="presOf" srcId="{A90F7B7A-5919-457D-BD15-77F16BA547DC}" destId="{58620800-40D0-4994-A95D-D24117DFA9F1}" srcOrd="0" destOrd="0" presId="urn:microsoft.com/office/officeart/2005/8/layout/hList1"/>
    <dgm:cxn modelId="{585AA588-4945-4E9B-A5D5-6617A098A493}" srcId="{572558F8-4DA1-4DE9-82EA-DE4AAE89F8D0}" destId="{D1DD8EE0-FD5F-46AE-9F0B-3A726A054611}" srcOrd="3" destOrd="0" parTransId="{FA4079A7-55AC-475D-AD07-20F239AFF9A6}" sibTransId="{6AE650B9-E679-451F-A8CA-41C809688029}"/>
    <dgm:cxn modelId="{20585419-42CE-44BD-967E-14EEC2C2E99A}" srcId="{27EAA7BD-15F7-42B9-90F9-293EA30594D8}" destId="{84026AE5-3707-4DFD-8B45-8E354C0F1B79}" srcOrd="4" destOrd="0" parTransId="{526E674A-DDD2-4C48-B05D-E7D3D69CFA55}" sibTransId="{96DA665C-5F4B-4F51-91BC-82FB91A0E3BB}"/>
    <dgm:cxn modelId="{678A36F8-FB9B-4AB0-94E7-49D74339F782}" srcId="{AD40396B-233E-4A04-9987-E40F425D20DE}" destId="{6226C24A-7166-411D-BAB5-95B11B7E0EE8}" srcOrd="4" destOrd="0" parTransId="{B872844A-4FF0-424D-84B7-84ABBA7F2F48}" sibTransId="{F2888FA9-81F9-4A2C-841D-9986EA2B63C7}"/>
    <dgm:cxn modelId="{E0B9DFBB-7084-4CB6-8C92-3C507DE217D4}" type="presOf" srcId="{FC735D54-C697-4001-B603-FA0D364A0BC4}" destId="{BC360AB7-C30B-4B60-B846-F80AC4C2DC80}" srcOrd="0" destOrd="0" presId="urn:microsoft.com/office/officeart/2005/8/layout/hList1"/>
    <dgm:cxn modelId="{2EDA6486-131C-41FB-A8B0-24D32FCEF234}" type="presOf" srcId="{C2BAF369-C41B-42AF-942B-86DA3EB503AC}" destId="{665BD903-4A1A-4E5A-9E1C-C617945AB939}" srcOrd="0" destOrd="2" presId="urn:microsoft.com/office/officeart/2005/8/layout/hList1"/>
    <dgm:cxn modelId="{C5274A35-56D3-4959-B5B5-71E928C3FF3B}" type="presOf" srcId="{4CAD1023-1E28-45A1-9E95-B0B5FEF89705}" destId="{BC360AB7-C30B-4B60-B846-F80AC4C2DC80}" srcOrd="0" destOrd="3" presId="urn:microsoft.com/office/officeart/2005/8/layout/hList1"/>
    <dgm:cxn modelId="{842ED75C-63D3-4F20-8777-D338E8BC76E1}" srcId="{69EFA23A-0AF6-48B3-B984-5844332844A6}" destId="{572558F8-4DA1-4DE9-82EA-DE4AAE89F8D0}" srcOrd="3" destOrd="0" parTransId="{DD80132C-4688-42A7-905C-53676EE1FF73}" sibTransId="{3E14D8F5-26D0-4425-8371-03CA1A195F2D}"/>
    <dgm:cxn modelId="{184C96F4-D38E-4D06-8CFF-B70EACF60023}" type="presOf" srcId="{F627FC42-0D43-454E-B4D3-26E18116C693}" destId="{8C977EE8-93DB-435D-97EC-35F5ED2D41D1}" srcOrd="0" destOrd="1" presId="urn:microsoft.com/office/officeart/2005/8/layout/hList1"/>
    <dgm:cxn modelId="{E96CF386-C9A4-45BF-AC77-B72A8E7490EC}" type="presOf" srcId="{FE1B4D7A-A6DD-46B7-9EAB-40CDB58144E2}" destId="{B13348F5-4A74-46B8-8589-F808105030E2}" srcOrd="0" destOrd="1" presId="urn:microsoft.com/office/officeart/2005/8/layout/hList1"/>
    <dgm:cxn modelId="{406401C8-5D2F-49CD-BB61-CE31FEBD4CD6}" srcId="{A90F7B7A-5919-457D-BD15-77F16BA547DC}" destId="{F37F901B-8C59-4926-A607-2148BF763AEB}" srcOrd="4" destOrd="0" parTransId="{8FE3F698-66E2-4472-9F9A-92E7EFF1880F}" sibTransId="{25F9AAD8-C542-4E5D-9CE2-E1F7DD563312}"/>
    <dgm:cxn modelId="{0CBC0600-1644-4B51-8555-DF2E517711C6}" type="presOf" srcId="{ACAB4246-AEF9-45D0-81A7-2AB8F72D1322}" destId="{8C977EE8-93DB-435D-97EC-35F5ED2D41D1}" srcOrd="0" destOrd="2" presId="urn:microsoft.com/office/officeart/2005/8/layout/hList1"/>
    <dgm:cxn modelId="{26F4873E-FCC9-48CD-A081-C3EA92E1F189}" srcId="{01E32AEE-9B10-4564-894B-FCD234113AA4}" destId="{FE1B4D7A-A6DD-46B7-9EAB-40CDB58144E2}" srcOrd="1" destOrd="0" parTransId="{3FE134B9-6327-4EA3-B8F9-032AB9B3F521}" sibTransId="{A5C6F682-537A-49D2-8E0C-0CD3EF711887}"/>
    <dgm:cxn modelId="{D72B0954-9463-4F00-9222-2CE832ED11F4}" srcId="{572558F8-4DA1-4DE9-82EA-DE4AAE89F8D0}" destId="{7B7BFC18-B8DF-4072-A42B-A4FDE6099800}" srcOrd="4" destOrd="0" parTransId="{273BC9C7-FDA2-47DC-BB03-21A332B2E05A}" sibTransId="{2A91CAE3-9EE9-4B5F-9FA6-E86B9518458A}"/>
    <dgm:cxn modelId="{6828113E-132B-4AE4-AAEF-780C40DFF05C}" type="presOf" srcId="{D15FFCAE-09C1-47B2-9E74-DA4E4BC04D6B}" destId="{3681896E-9353-4A42-9C22-D30DDC126BB3}" srcOrd="0" destOrd="0" presId="urn:microsoft.com/office/officeart/2005/8/layout/hList1"/>
    <dgm:cxn modelId="{1B810F6E-E0E7-4EBC-BE8D-B411C1588A4F}" srcId="{A90F7B7A-5919-457D-BD15-77F16BA547DC}" destId="{ACAB4246-AEF9-45D0-81A7-2AB8F72D1322}" srcOrd="2" destOrd="0" parTransId="{9E8A526E-BA2E-4CFC-81D2-2BC49E326A70}" sibTransId="{7735D75B-4AF2-4E5D-A68A-C68B6D3E0A3C}"/>
    <dgm:cxn modelId="{751FE0EA-851F-4AA1-93C4-E617D274E876}" srcId="{69EFA23A-0AF6-48B3-B984-5844332844A6}" destId="{D5E5676E-F86C-4195-96FF-8F15ACA152B4}" srcOrd="0" destOrd="0" parTransId="{477AB44F-CDB3-4D91-9F19-9E5F6848E835}" sibTransId="{FF3FB5E2-260E-4C47-83EA-86EB07AAD39B}"/>
    <dgm:cxn modelId="{9626A84C-7131-433E-924E-9024100DF29D}" srcId="{D5E5676E-F86C-4195-96FF-8F15ACA152B4}" destId="{7BFC5870-15BE-4957-8FE0-4DEF47AE2ED1}" srcOrd="3" destOrd="0" parTransId="{264999A3-1397-44B0-BFCE-4CCB55DC29D7}" sibTransId="{D2B099B7-658B-43A6-83FE-E000302B2583}"/>
    <dgm:cxn modelId="{00680F62-819C-486D-A11C-F9F9F1D0B60B}" srcId="{01E32AEE-9B10-4564-894B-FCD234113AA4}" destId="{D126E3A0-2003-4A30-B2AD-E58A6729E7EC}" srcOrd="4" destOrd="0" parTransId="{A298CFD1-DFD3-4B45-ACF3-8896B9E9E3D0}" sibTransId="{FE0327B0-37D9-41FD-BA8A-FF989B39C440}"/>
    <dgm:cxn modelId="{62AF2224-99D3-4706-9034-6F9AAD56825F}" type="presOf" srcId="{AEB0BF8D-545E-47DA-ADCA-E35632FF87E3}" destId="{BC360AB7-C30B-4B60-B846-F80AC4C2DC80}" srcOrd="0" destOrd="1" presId="urn:microsoft.com/office/officeart/2005/8/layout/hList1"/>
    <dgm:cxn modelId="{EC6E4D2A-D5C4-41F5-8DA5-FC7322B9D6C6}" type="presOf" srcId="{7B7BFC18-B8DF-4072-A42B-A4FDE6099800}" destId="{3681896E-9353-4A42-9C22-D30DDC126BB3}" srcOrd="0" destOrd="4" presId="urn:microsoft.com/office/officeart/2005/8/layout/hList1"/>
    <dgm:cxn modelId="{40C528A1-F755-4819-A842-4878C4999F5C}" type="presOf" srcId="{6226C24A-7166-411D-BAB5-95B11B7E0EE8}" destId="{665BD903-4A1A-4E5A-9E1C-C617945AB939}" srcOrd="0" destOrd="4" presId="urn:microsoft.com/office/officeart/2005/8/layout/hList1"/>
    <dgm:cxn modelId="{A21D78CF-0242-41C0-B5C2-B8A576836077}" type="presOf" srcId="{7BFC5870-15BE-4957-8FE0-4DEF47AE2ED1}" destId="{56104FF5-A23E-4178-B73D-8C28D63E28DF}" srcOrd="0" destOrd="3" presId="urn:microsoft.com/office/officeart/2005/8/layout/hList1"/>
    <dgm:cxn modelId="{C03F3DBC-AFF1-410B-A662-AE989E2A7173}" srcId="{AD40396B-233E-4A04-9987-E40F425D20DE}" destId="{1CEEC504-B374-4928-B5C7-A7DE60A24A92}" srcOrd="0" destOrd="0" parTransId="{FC3810D8-9D55-485B-A16C-2F27FB2457E1}" sibTransId="{19F7AF0F-DB92-47FF-8014-BD540046A6C5}"/>
    <dgm:cxn modelId="{9D9FC63D-0C5B-4AE2-9993-0434C9A7E5BB}" srcId="{01E32AEE-9B10-4564-894B-FCD234113AA4}" destId="{EB68FA9B-CE4D-4D4C-8F9C-5F53BA8C8240}" srcOrd="0" destOrd="0" parTransId="{71BFEC48-25D8-46A7-9C5F-F85C8BF07DA3}" sibTransId="{B5DB8AC0-AC68-48FD-A0FA-1246EE345A87}"/>
    <dgm:cxn modelId="{508E2D10-CC0C-4937-8E73-8C4117680A98}" type="presOf" srcId="{F5EF6732-1AF9-436D-9BF8-91444B6F6B96}" destId="{665BD903-4A1A-4E5A-9E1C-C617945AB939}" srcOrd="0" destOrd="1" presId="urn:microsoft.com/office/officeart/2005/8/layout/hList1"/>
    <dgm:cxn modelId="{DF394437-842E-4A7A-B389-3E9A2EFCD18B}" type="presOf" srcId="{1CEEC504-B374-4928-B5C7-A7DE60A24A92}" destId="{665BD903-4A1A-4E5A-9E1C-C617945AB939}" srcOrd="0" destOrd="0" presId="urn:microsoft.com/office/officeart/2005/8/layout/hList1"/>
    <dgm:cxn modelId="{1DAE6276-375A-4322-92B9-E13C723B83FF}" srcId="{27EAA7BD-15F7-42B9-90F9-293EA30594D8}" destId="{AEB0BF8D-545E-47DA-ADCA-E35632FF87E3}" srcOrd="1" destOrd="0" parTransId="{2D4FC34A-6D1F-4075-A1EE-F02866FA6179}" sibTransId="{EEE6DF91-52A0-427C-AFCE-8F10F03D34BD}"/>
    <dgm:cxn modelId="{7EA85F9F-1EBC-41AC-8394-D7A1182434D6}" type="presOf" srcId="{AD40396B-233E-4A04-9987-E40F425D20DE}" destId="{B7256223-7AA3-42EE-AB8B-82A5BA7E35B1}" srcOrd="0" destOrd="0" presId="urn:microsoft.com/office/officeart/2005/8/layout/hList1"/>
    <dgm:cxn modelId="{E2ADBFB0-83FE-42FB-82E6-1EA7171C00E4}" type="presOf" srcId="{01E32AEE-9B10-4564-894B-FCD234113AA4}" destId="{5081D82F-65E2-4FB6-A024-9280EDDC6164}" srcOrd="0" destOrd="0" presId="urn:microsoft.com/office/officeart/2005/8/layout/hList1"/>
    <dgm:cxn modelId="{19BEE765-4937-4985-80AE-CB32D464B7BB}" type="presOf" srcId="{48A71BD1-8FD1-40DF-BD81-BE3A2E826C9C}" destId="{56104FF5-A23E-4178-B73D-8C28D63E28DF}" srcOrd="0" destOrd="2" presId="urn:microsoft.com/office/officeart/2005/8/layout/hList1"/>
    <dgm:cxn modelId="{8D577887-8888-4368-870D-877F5DF15B82}" srcId="{27EAA7BD-15F7-42B9-90F9-293EA30594D8}" destId="{FC735D54-C697-4001-B603-FA0D364A0BC4}" srcOrd="0" destOrd="0" parTransId="{EBFEF34E-34ED-4ED5-9781-69C38ECA4BC6}" sibTransId="{167A615C-DA9F-4A99-9F16-43B59777C7BF}"/>
    <dgm:cxn modelId="{A1CABCC1-C52D-4E0C-A2E1-852841B83258}" type="presOf" srcId="{27EAA7BD-15F7-42B9-90F9-293EA30594D8}" destId="{E5A7BC6A-8FF5-4566-99F9-98B38EB1034C}" srcOrd="0" destOrd="0" presId="urn:microsoft.com/office/officeart/2005/8/layout/hList1"/>
    <dgm:cxn modelId="{2CC4B0D7-9503-4EF8-A6E1-773F5A15903E}" srcId="{69EFA23A-0AF6-48B3-B984-5844332844A6}" destId="{A90F7B7A-5919-457D-BD15-77F16BA547DC}" srcOrd="2" destOrd="0" parTransId="{68E769BE-5E77-4E0C-9651-7F330AAE2FDE}" sibTransId="{DEBFFC1B-1480-46CE-BA11-8744EE47B9E6}"/>
    <dgm:cxn modelId="{901A0F54-F973-41C7-A78B-F0F0056BC729}" srcId="{D5E5676E-F86C-4195-96FF-8F15ACA152B4}" destId="{F48BBA5C-8580-4A57-8E4D-F5621EA173AD}" srcOrd="4" destOrd="0" parTransId="{589CA43B-06E2-43F5-9401-A6FD847DA954}" sibTransId="{72784FCD-32D2-4757-A253-465BC460AA87}"/>
    <dgm:cxn modelId="{31FADD49-E149-4786-A7A7-49F24E36045C}" srcId="{A90F7B7A-5919-457D-BD15-77F16BA547DC}" destId="{9B0A670E-1748-4746-9210-66D5DE23463D}" srcOrd="0" destOrd="0" parTransId="{0092AE28-EE76-4EBE-BB73-5B7EB2182919}" sibTransId="{2FED2CB4-2ED2-4A63-BA72-F76C73B119F8}"/>
    <dgm:cxn modelId="{48AAD89C-5D05-4AFE-8822-92DE583E5A07}" srcId="{D5E5676E-F86C-4195-96FF-8F15ACA152B4}" destId="{85F6A5E8-B29B-4AE0-914A-DF161AA9AF53}" srcOrd="1" destOrd="0" parTransId="{DB883D5B-83D1-44BF-9464-1FE07CB7E671}" sibTransId="{049B3E24-01BA-4168-B347-76E0701133E4}"/>
    <dgm:cxn modelId="{98418DC8-4C74-45F7-BE01-87C3C2550C11}" srcId="{A90F7B7A-5919-457D-BD15-77F16BA547DC}" destId="{A0ED73CC-4CA6-4EB8-A5EB-65DACECD382A}" srcOrd="3" destOrd="0" parTransId="{FC7FB437-E30B-4C69-A791-C9EC0F12E866}" sibTransId="{C3B955BA-884D-4D2B-8C91-323BBAD7D59A}"/>
    <dgm:cxn modelId="{D3EAAC4B-4115-4299-A21F-96A10FC0453D}" type="presOf" srcId="{D6FC7C41-5FE8-4F9F-8385-404F94BF66C7}" destId="{3681896E-9353-4A42-9C22-D30DDC126BB3}" srcOrd="0" destOrd="2" presId="urn:microsoft.com/office/officeart/2005/8/layout/hList1"/>
    <dgm:cxn modelId="{EC60BE07-1B15-48C8-B51D-3A448A71ADA7}" type="presOf" srcId="{F48BBA5C-8580-4A57-8E4D-F5621EA173AD}" destId="{56104FF5-A23E-4178-B73D-8C28D63E28DF}" srcOrd="0" destOrd="4" presId="urn:microsoft.com/office/officeart/2005/8/layout/hList1"/>
    <dgm:cxn modelId="{CF71F87E-D68D-4A77-962D-4770995D425F}" type="presOf" srcId="{646F1DE6-5E0D-4168-8E6F-FF54C44E033A}" destId="{56104FF5-A23E-4178-B73D-8C28D63E28DF}" srcOrd="0" destOrd="0" presId="urn:microsoft.com/office/officeart/2005/8/layout/hList1"/>
    <dgm:cxn modelId="{CAC4D92A-46B5-4662-8F4C-48287FE6FED6}" srcId="{01E32AEE-9B10-4564-894B-FCD234113AA4}" destId="{9FB9F42B-21F2-4313-9456-F9DF622F71F1}" srcOrd="2" destOrd="0" parTransId="{D08898D2-F4E4-406D-81F4-4AC53E0840BB}" sibTransId="{6D4545CE-EBC4-4A33-919D-D4EDCBC49D65}"/>
    <dgm:cxn modelId="{DD1C60B9-B5D1-43AE-B8F8-7575A1DD5EC4}" type="presOf" srcId="{2DACCCC5-B89C-4633-90CD-CCA17E334746}" destId="{BC360AB7-C30B-4B60-B846-F80AC4C2DC80}" srcOrd="0" destOrd="2" presId="urn:microsoft.com/office/officeart/2005/8/layout/hList1"/>
    <dgm:cxn modelId="{6EA441CE-0965-4775-B660-8C1AB63C9143}" srcId="{AD40396B-233E-4A04-9987-E40F425D20DE}" destId="{093151E6-7038-4916-A139-3DAA7CB90DF6}" srcOrd="3" destOrd="0" parTransId="{0947B1D1-DA54-402A-A9C4-6B7480681203}" sibTransId="{265F23D9-1FA9-4C0C-B4B3-861547F1513E}"/>
    <dgm:cxn modelId="{9A195AFA-960C-4452-9A10-82BFADE98AF0}" srcId="{D5E5676E-F86C-4195-96FF-8F15ACA152B4}" destId="{48A71BD1-8FD1-40DF-BD81-BE3A2E826C9C}" srcOrd="2" destOrd="0" parTransId="{E9EA9F47-3CA6-4577-B48F-D396C6677943}" sibTransId="{7B9CEDB2-37EC-4FEA-974B-CCBE6BBBAFDC}"/>
    <dgm:cxn modelId="{EBFCB27E-028E-45D2-9D94-D30EDEB47B9A}" srcId="{27EAA7BD-15F7-42B9-90F9-293EA30594D8}" destId="{2DACCCC5-B89C-4633-90CD-CCA17E334746}" srcOrd="2" destOrd="0" parTransId="{7A2A20B1-8FEF-406C-80CE-246D03CE238E}" sibTransId="{0775BF8C-DF88-4A7F-9016-3399A6CD65B9}"/>
    <dgm:cxn modelId="{2F773CA7-CC71-4573-A4F7-817F53B1C820}" srcId="{27EAA7BD-15F7-42B9-90F9-293EA30594D8}" destId="{4CAD1023-1E28-45A1-9E95-B0B5FEF89705}" srcOrd="3" destOrd="0" parTransId="{6FA749E3-FB17-433F-A0F2-FCAC1D0DAFEE}" sibTransId="{D2C052F9-910E-4F6C-9A75-0597A095B703}"/>
    <dgm:cxn modelId="{4B977188-6C8C-4CC5-9ACF-A0AE74A6FDDB}" type="presOf" srcId="{D5E5676E-F86C-4195-96FF-8F15ACA152B4}" destId="{D4E5960B-A69B-4F1F-84C8-524EC303947B}" srcOrd="0" destOrd="0" presId="urn:microsoft.com/office/officeart/2005/8/layout/hList1"/>
    <dgm:cxn modelId="{2E6447A9-92AB-4DB3-B1F2-76A3E7196934}" srcId="{A90F7B7A-5919-457D-BD15-77F16BA547DC}" destId="{F627FC42-0D43-454E-B4D3-26E18116C693}" srcOrd="1" destOrd="0" parTransId="{9A29E26A-9DB1-4053-9891-24DBF9076344}" sibTransId="{4FB056D8-F0ED-4160-A339-D7CDE1189A1B}"/>
    <dgm:cxn modelId="{9E9CB89E-9ABA-43A4-82CB-06F1A9AD5500}" srcId="{572558F8-4DA1-4DE9-82EA-DE4AAE89F8D0}" destId="{D15FFCAE-09C1-47B2-9E74-DA4E4BC04D6B}" srcOrd="0" destOrd="0" parTransId="{02B44CA1-E198-4A79-A284-10D3415AA70D}" sibTransId="{50BC096E-09E3-469A-AC35-6F4D374862B3}"/>
    <dgm:cxn modelId="{663F6457-6B0C-40F8-AD69-2C59A0F03BD4}" srcId="{D5E5676E-F86C-4195-96FF-8F15ACA152B4}" destId="{646F1DE6-5E0D-4168-8E6F-FF54C44E033A}" srcOrd="0" destOrd="0" parTransId="{CD9DDB50-97F5-4402-8977-CF2363873940}" sibTransId="{1F56A43C-F1A4-4998-8F61-5EF86A603A2D}"/>
    <dgm:cxn modelId="{B0AD4999-A385-40A9-831E-37754D6114EA}" type="presOf" srcId="{093151E6-7038-4916-A139-3DAA7CB90DF6}" destId="{665BD903-4A1A-4E5A-9E1C-C617945AB939}" srcOrd="0" destOrd="3" presId="urn:microsoft.com/office/officeart/2005/8/layout/hList1"/>
    <dgm:cxn modelId="{868BC72D-1B42-498A-9E17-8670D9AC5EC7}" type="presOf" srcId="{D126E3A0-2003-4A30-B2AD-E58A6729E7EC}" destId="{B13348F5-4A74-46B8-8589-F808105030E2}" srcOrd="0" destOrd="4" presId="urn:microsoft.com/office/officeart/2005/8/layout/hList1"/>
    <dgm:cxn modelId="{BF156A27-5E8F-4CC4-B4CC-EAFC6CB09C0A}" srcId="{572558F8-4DA1-4DE9-82EA-DE4AAE89F8D0}" destId="{BEC3FC5B-C0CD-4503-8E7D-E27E29AFF1B3}" srcOrd="1" destOrd="0" parTransId="{DCD494F6-0A93-4EBA-A648-1AD296570F2D}" sibTransId="{42737878-02FE-4A92-9C8B-5647B1BF04BB}"/>
    <dgm:cxn modelId="{6E430BD2-7E65-4EBB-A870-B2533663B96B}" type="presOf" srcId="{BEC3FC5B-C0CD-4503-8E7D-E27E29AFF1B3}" destId="{3681896E-9353-4A42-9C22-D30DDC126BB3}" srcOrd="0" destOrd="1" presId="urn:microsoft.com/office/officeart/2005/8/layout/hList1"/>
    <dgm:cxn modelId="{410B7E72-115F-4EAC-AAF3-98B0FFCE136F}" type="presOf" srcId="{A0ED73CC-4CA6-4EB8-A5EB-65DACECD382A}" destId="{8C977EE8-93DB-435D-97EC-35F5ED2D41D1}" srcOrd="0" destOrd="3" presId="urn:microsoft.com/office/officeart/2005/8/layout/hList1"/>
    <dgm:cxn modelId="{B71ACFAA-EAAB-41D6-9648-F4D390993394}" srcId="{AD40396B-233E-4A04-9987-E40F425D20DE}" destId="{F5EF6732-1AF9-436D-9BF8-91444B6F6B96}" srcOrd="1" destOrd="0" parTransId="{24E84DAB-7727-4EF8-A2EB-F00DB1017C09}" sibTransId="{4EC680FE-09E2-454A-9A52-DFE7CB0C987B}"/>
    <dgm:cxn modelId="{E24B86DA-5A3F-42DA-A03D-2F0530DD8EB4}" srcId="{01E32AEE-9B10-4564-894B-FCD234113AA4}" destId="{6B305995-4F0C-4367-9934-4E2DE232CB1A}" srcOrd="3" destOrd="0" parTransId="{25FC7716-88A6-44CA-8363-FAD6E602308A}" sibTransId="{9F952631-0D43-461E-AEF4-07628BE5DA26}"/>
    <dgm:cxn modelId="{D80335F7-21C7-44DF-860C-F6FB2600F5D3}" srcId="{69EFA23A-0AF6-48B3-B984-5844332844A6}" destId="{01E32AEE-9B10-4564-894B-FCD234113AA4}" srcOrd="5" destOrd="0" parTransId="{E0477B64-C213-468F-AE7A-FDE52A135401}" sibTransId="{A0EAA2D5-2D8C-4EFB-B899-6809A8DB853A}"/>
    <dgm:cxn modelId="{19815E11-F6C7-4160-AE93-552735B70B85}" type="presOf" srcId="{85F6A5E8-B29B-4AE0-914A-DF161AA9AF53}" destId="{56104FF5-A23E-4178-B73D-8C28D63E28DF}" srcOrd="0" destOrd="1" presId="urn:microsoft.com/office/officeart/2005/8/layout/hList1"/>
    <dgm:cxn modelId="{BAB2D6A9-0B31-449D-A63C-305B3DA6F06F}" type="presOf" srcId="{9B0A670E-1748-4746-9210-66D5DE23463D}" destId="{8C977EE8-93DB-435D-97EC-35F5ED2D41D1}" srcOrd="0" destOrd="0" presId="urn:microsoft.com/office/officeart/2005/8/layout/hList1"/>
    <dgm:cxn modelId="{137A18BB-A367-4C1C-95C1-B4037A67A5AA}" type="presOf" srcId="{6B305995-4F0C-4367-9934-4E2DE232CB1A}" destId="{B13348F5-4A74-46B8-8589-F808105030E2}" srcOrd="0" destOrd="3" presId="urn:microsoft.com/office/officeart/2005/8/layout/hList1"/>
    <dgm:cxn modelId="{A5E43430-DE28-4846-B9E7-0400D2950C21}" srcId="{69EFA23A-0AF6-48B3-B984-5844332844A6}" destId="{AD40396B-233E-4A04-9987-E40F425D20DE}" srcOrd="1" destOrd="0" parTransId="{3CC98C61-1B79-4A6E-BB31-BD6D66913DFF}" sibTransId="{784E368B-DABC-438A-B4D4-70030C6A130C}"/>
    <dgm:cxn modelId="{1F44EABD-031C-4C4B-8B7C-FF584760FA2E}" type="presOf" srcId="{84026AE5-3707-4DFD-8B45-8E354C0F1B79}" destId="{BC360AB7-C30B-4B60-B846-F80AC4C2DC80}" srcOrd="0" destOrd="4" presId="urn:microsoft.com/office/officeart/2005/8/layout/hList1"/>
    <dgm:cxn modelId="{7CE2410B-A4DB-42AD-87DE-A8CB3C97E8B2}" type="presParOf" srcId="{1C7EF1E0-F70E-4A0C-8ADA-532070F7E20D}" destId="{A9A347EA-A726-4EB4-B8FA-5F47987A87DA}" srcOrd="0" destOrd="0" presId="urn:microsoft.com/office/officeart/2005/8/layout/hList1"/>
    <dgm:cxn modelId="{5A9DF579-E1F6-4435-A889-E57ECB96D3DB}" type="presParOf" srcId="{A9A347EA-A726-4EB4-B8FA-5F47987A87DA}" destId="{D4E5960B-A69B-4F1F-84C8-524EC303947B}" srcOrd="0" destOrd="0" presId="urn:microsoft.com/office/officeart/2005/8/layout/hList1"/>
    <dgm:cxn modelId="{E83221B5-B957-40EA-AD8A-EB6139DB6AAF}" type="presParOf" srcId="{A9A347EA-A726-4EB4-B8FA-5F47987A87DA}" destId="{56104FF5-A23E-4178-B73D-8C28D63E28DF}" srcOrd="1" destOrd="0" presId="urn:microsoft.com/office/officeart/2005/8/layout/hList1"/>
    <dgm:cxn modelId="{BE2F4D40-24C3-4988-990E-908DB526324E}" type="presParOf" srcId="{1C7EF1E0-F70E-4A0C-8ADA-532070F7E20D}" destId="{760386AB-8132-4E95-84EB-F6E140E98DB4}" srcOrd="1" destOrd="0" presId="urn:microsoft.com/office/officeart/2005/8/layout/hList1"/>
    <dgm:cxn modelId="{84222410-0E4D-4325-8973-481366A999E8}" type="presParOf" srcId="{1C7EF1E0-F70E-4A0C-8ADA-532070F7E20D}" destId="{022BA94D-F72E-4A83-8B11-6D40ECDACEBA}" srcOrd="2" destOrd="0" presId="urn:microsoft.com/office/officeart/2005/8/layout/hList1"/>
    <dgm:cxn modelId="{C6F03353-2742-4B41-8A4E-77C94A01127D}" type="presParOf" srcId="{022BA94D-F72E-4A83-8B11-6D40ECDACEBA}" destId="{B7256223-7AA3-42EE-AB8B-82A5BA7E35B1}" srcOrd="0" destOrd="0" presId="urn:microsoft.com/office/officeart/2005/8/layout/hList1"/>
    <dgm:cxn modelId="{0292B34A-837C-4567-AD13-2FFEBCADE3D5}" type="presParOf" srcId="{022BA94D-F72E-4A83-8B11-6D40ECDACEBA}" destId="{665BD903-4A1A-4E5A-9E1C-C617945AB939}" srcOrd="1" destOrd="0" presId="urn:microsoft.com/office/officeart/2005/8/layout/hList1"/>
    <dgm:cxn modelId="{FE983665-F3A8-4D32-B7A0-D6A037F68C05}" type="presParOf" srcId="{1C7EF1E0-F70E-4A0C-8ADA-532070F7E20D}" destId="{A6D55ED0-E0FA-4A5E-BC80-3063D38B0209}" srcOrd="3" destOrd="0" presId="urn:microsoft.com/office/officeart/2005/8/layout/hList1"/>
    <dgm:cxn modelId="{DFC5BDFC-4764-4559-B10F-584BAB4D9AB5}" type="presParOf" srcId="{1C7EF1E0-F70E-4A0C-8ADA-532070F7E20D}" destId="{99DCDA7F-12F9-4538-8B80-B15D30F7172E}" srcOrd="4" destOrd="0" presId="urn:microsoft.com/office/officeart/2005/8/layout/hList1"/>
    <dgm:cxn modelId="{1B346E77-B1C8-46D8-8F83-A6922F7219E2}" type="presParOf" srcId="{99DCDA7F-12F9-4538-8B80-B15D30F7172E}" destId="{58620800-40D0-4994-A95D-D24117DFA9F1}" srcOrd="0" destOrd="0" presId="urn:microsoft.com/office/officeart/2005/8/layout/hList1"/>
    <dgm:cxn modelId="{13A22044-54B8-4DFF-B419-B07A6506DC67}" type="presParOf" srcId="{99DCDA7F-12F9-4538-8B80-B15D30F7172E}" destId="{8C977EE8-93DB-435D-97EC-35F5ED2D41D1}" srcOrd="1" destOrd="0" presId="urn:microsoft.com/office/officeart/2005/8/layout/hList1"/>
    <dgm:cxn modelId="{CA9C47A8-C463-4BB8-8712-8B85D58FACC5}" type="presParOf" srcId="{1C7EF1E0-F70E-4A0C-8ADA-532070F7E20D}" destId="{7FD2897F-9148-457F-9173-37F15DAF94E9}" srcOrd="5" destOrd="0" presId="urn:microsoft.com/office/officeart/2005/8/layout/hList1"/>
    <dgm:cxn modelId="{69FF6D6D-7503-4EB6-8ED0-5A9379BBE62F}" type="presParOf" srcId="{1C7EF1E0-F70E-4A0C-8ADA-532070F7E20D}" destId="{4FF4BD96-76D7-4AD2-8917-6896E1B2C5A3}" srcOrd="6" destOrd="0" presId="urn:microsoft.com/office/officeart/2005/8/layout/hList1"/>
    <dgm:cxn modelId="{D00FF430-AC80-424D-8B84-41914BE8C976}" type="presParOf" srcId="{4FF4BD96-76D7-4AD2-8917-6896E1B2C5A3}" destId="{28E0DF8B-694F-401F-88D7-3D8FAB2F235F}" srcOrd="0" destOrd="0" presId="urn:microsoft.com/office/officeart/2005/8/layout/hList1"/>
    <dgm:cxn modelId="{CAEFF623-65FE-4BCD-B5A2-64350B1C547E}" type="presParOf" srcId="{4FF4BD96-76D7-4AD2-8917-6896E1B2C5A3}" destId="{3681896E-9353-4A42-9C22-D30DDC126BB3}" srcOrd="1" destOrd="0" presId="urn:microsoft.com/office/officeart/2005/8/layout/hList1"/>
    <dgm:cxn modelId="{8C691D86-84E5-453B-BA91-35705E3CA4E9}" type="presParOf" srcId="{1C7EF1E0-F70E-4A0C-8ADA-532070F7E20D}" destId="{C1AE101C-0CF2-4911-925B-D70A92E9062D}" srcOrd="7" destOrd="0" presId="urn:microsoft.com/office/officeart/2005/8/layout/hList1"/>
    <dgm:cxn modelId="{6D2B309B-5398-4F53-855C-3EAC9CA51070}" type="presParOf" srcId="{1C7EF1E0-F70E-4A0C-8ADA-532070F7E20D}" destId="{F4F83A52-EFFE-4E11-9C5A-1F2CEC918CEF}" srcOrd="8" destOrd="0" presId="urn:microsoft.com/office/officeart/2005/8/layout/hList1"/>
    <dgm:cxn modelId="{63C272F5-CC2F-458D-AA6B-A0D5DEC544F2}" type="presParOf" srcId="{F4F83A52-EFFE-4E11-9C5A-1F2CEC918CEF}" destId="{E5A7BC6A-8FF5-4566-99F9-98B38EB1034C}" srcOrd="0" destOrd="0" presId="urn:microsoft.com/office/officeart/2005/8/layout/hList1"/>
    <dgm:cxn modelId="{7D1D0570-79F2-40B8-8800-65BC5460C2F4}" type="presParOf" srcId="{F4F83A52-EFFE-4E11-9C5A-1F2CEC918CEF}" destId="{BC360AB7-C30B-4B60-B846-F80AC4C2DC80}" srcOrd="1" destOrd="0" presId="urn:microsoft.com/office/officeart/2005/8/layout/hList1"/>
    <dgm:cxn modelId="{889DB2B5-54E6-47C0-BE0A-B2B6576A6929}" type="presParOf" srcId="{1C7EF1E0-F70E-4A0C-8ADA-532070F7E20D}" destId="{9937BEF4-DEC6-40AA-8E66-9EA863681936}" srcOrd="9" destOrd="0" presId="urn:microsoft.com/office/officeart/2005/8/layout/hList1"/>
    <dgm:cxn modelId="{7FD04A35-4BE7-4D13-989C-238923BB89AD}" type="presParOf" srcId="{1C7EF1E0-F70E-4A0C-8ADA-532070F7E20D}" destId="{40B2FA37-6594-429C-A3B7-C09E88B2A679}" srcOrd="10" destOrd="0" presId="urn:microsoft.com/office/officeart/2005/8/layout/hList1"/>
    <dgm:cxn modelId="{0CAF0F95-91D0-4060-8BCD-EA6D41EDC535}" type="presParOf" srcId="{40B2FA37-6594-429C-A3B7-C09E88B2A679}" destId="{5081D82F-65E2-4FB6-A024-9280EDDC6164}" srcOrd="0" destOrd="0" presId="urn:microsoft.com/office/officeart/2005/8/layout/hList1"/>
    <dgm:cxn modelId="{00F890C5-7A4A-40CA-B29A-A6BF55A54873}" type="presParOf" srcId="{40B2FA37-6594-429C-A3B7-C09E88B2A679}" destId="{B13348F5-4A74-46B8-8589-F808105030E2}"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C3F48-ADDD-3749-8934-783F57ACC2A3}">
      <dsp:nvSpPr>
        <dsp:cNvPr id="0" name=""/>
        <dsp:cNvSpPr/>
      </dsp:nvSpPr>
      <dsp:spPr>
        <a:xfrm>
          <a:off x="6028" y="361801"/>
          <a:ext cx="2919448" cy="2160205"/>
        </a:xfrm>
        <a:prstGeom prst="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82%</a:t>
          </a:r>
        </a:p>
        <a:p>
          <a:pPr lvl="0" algn="ctr" defTabSz="1422400">
            <a:lnSpc>
              <a:spcPct val="90000"/>
            </a:lnSpc>
            <a:spcBef>
              <a:spcPct val="0"/>
            </a:spcBef>
            <a:spcAft>
              <a:spcPct val="35000"/>
            </a:spcAft>
          </a:pPr>
          <a:r>
            <a:rPr lang="en-US" sz="1400" kern="1200" dirty="0" smtClean="0">
              <a:latin typeface="Open sans"/>
              <a:cs typeface="Open sans"/>
            </a:rPr>
            <a:t>developed new or enhanced ideas for new products and/or markets</a:t>
          </a:r>
          <a:endParaRPr lang="en-US" sz="1400" kern="1200" dirty="0">
            <a:latin typeface="Open sans"/>
            <a:cs typeface="Open sans"/>
          </a:endParaRPr>
        </a:p>
      </dsp:txBody>
      <dsp:txXfrm>
        <a:off x="6028" y="361801"/>
        <a:ext cx="2919448" cy="2160205"/>
      </dsp:txXfrm>
    </dsp:sp>
    <dsp:sp modelId="{058447F4-8DB2-8B46-9839-B25BF414088F}">
      <dsp:nvSpPr>
        <dsp:cNvPr id="0" name=""/>
        <dsp:cNvSpPr/>
      </dsp:nvSpPr>
      <dsp:spPr>
        <a:xfrm>
          <a:off x="3772675" y="361801"/>
          <a:ext cx="2919448" cy="2160205"/>
        </a:xfrm>
        <a:prstGeom prst="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91%</a:t>
          </a:r>
        </a:p>
        <a:p>
          <a:pPr lvl="0" algn="ctr" defTabSz="1422400">
            <a:lnSpc>
              <a:spcPct val="90000"/>
            </a:lnSpc>
            <a:spcBef>
              <a:spcPct val="0"/>
            </a:spcBef>
            <a:spcAft>
              <a:spcPct val="35000"/>
            </a:spcAft>
          </a:pPr>
          <a:r>
            <a:rPr lang="en-US" sz="1400" kern="1200" dirty="0" smtClean="0">
              <a:latin typeface="Open sans"/>
              <a:cs typeface="Open sans"/>
            </a:rPr>
            <a:t>found support in finding employees with the skills and experiences relevant to their business needs  </a:t>
          </a:r>
          <a:endParaRPr lang="en-US" sz="1400" kern="1200" dirty="0">
            <a:latin typeface="Open sans"/>
            <a:cs typeface="Open sans"/>
          </a:endParaRPr>
        </a:p>
      </dsp:txBody>
      <dsp:txXfrm>
        <a:off x="3772675" y="361801"/>
        <a:ext cx="2919448" cy="2160205"/>
      </dsp:txXfrm>
    </dsp:sp>
    <dsp:sp modelId="{AC442D1D-EB13-C840-9847-B8F5991089B1}">
      <dsp:nvSpPr>
        <dsp:cNvPr id="0" name=""/>
        <dsp:cNvSpPr/>
      </dsp:nvSpPr>
      <dsp:spPr>
        <a:xfrm>
          <a:off x="7539323" y="361801"/>
          <a:ext cx="2919448" cy="2160205"/>
        </a:xfrm>
        <a:prstGeom prst="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82%</a:t>
          </a:r>
          <a:endParaRPr lang="en-US" sz="1800" kern="1200" dirty="0" smtClean="0">
            <a:latin typeface="Open sans"/>
            <a:cs typeface="Open sans"/>
          </a:endParaRPr>
        </a:p>
        <a:p>
          <a:pPr lvl="0" algn="ctr" defTabSz="1422400">
            <a:lnSpc>
              <a:spcPct val="90000"/>
            </a:lnSpc>
            <a:spcBef>
              <a:spcPct val="0"/>
            </a:spcBef>
            <a:spcAft>
              <a:spcPct val="35000"/>
            </a:spcAft>
          </a:pPr>
          <a:r>
            <a:rPr lang="en-US" sz="1400" kern="1200" dirty="0" smtClean="0">
              <a:latin typeface="Open sans"/>
              <a:cs typeface="Open sans"/>
            </a:rPr>
            <a:t>developed new recruitment practices</a:t>
          </a:r>
        </a:p>
      </dsp:txBody>
      <dsp:txXfrm>
        <a:off x="7539323" y="361801"/>
        <a:ext cx="2919448" cy="2160205"/>
      </dsp:txXfrm>
    </dsp:sp>
    <dsp:sp modelId="{498CA84E-B910-E444-A1B6-9D1E7CEDF031}">
      <dsp:nvSpPr>
        <dsp:cNvPr id="0" name=""/>
        <dsp:cNvSpPr/>
      </dsp:nvSpPr>
      <dsp:spPr>
        <a:xfrm>
          <a:off x="6028" y="3369206"/>
          <a:ext cx="2919448" cy="2160205"/>
        </a:xfrm>
        <a:prstGeom prst="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71%</a:t>
          </a:r>
        </a:p>
        <a:p>
          <a:pPr lvl="0" algn="ctr" defTabSz="1422400">
            <a:lnSpc>
              <a:spcPct val="90000"/>
            </a:lnSpc>
            <a:spcBef>
              <a:spcPct val="0"/>
            </a:spcBef>
            <a:spcAft>
              <a:spcPct val="35000"/>
            </a:spcAft>
          </a:pPr>
          <a:r>
            <a:rPr lang="en-US" sz="1400" kern="1200" dirty="0" smtClean="0">
              <a:latin typeface="Open sans"/>
              <a:cs typeface="Open sans"/>
            </a:rPr>
            <a:t>increased student/jobseeker awareness of training/education programs.</a:t>
          </a:r>
          <a:endParaRPr lang="en-US" sz="1400" kern="1200" dirty="0">
            <a:latin typeface="Open sans"/>
            <a:cs typeface="Open sans"/>
          </a:endParaRPr>
        </a:p>
      </dsp:txBody>
      <dsp:txXfrm>
        <a:off x="6028" y="3369206"/>
        <a:ext cx="2919448" cy="2160205"/>
      </dsp:txXfrm>
    </dsp:sp>
    <dsp:sp modelId="{7A420311-3B3C-C248-9694-3FF950273B6B}">
      <dsp:nvSpPr>
        <dsp:cNvPr id="0" name=""/>
        <dsp:cNvSpPr/>
      </dsp:nvSpPr>
      <dsp:spPr>
        <a:xfrm>
          <a:off x="3772675" y="3369206"/>
          <a:ext cx="2919448" cy="2160205"/>
        </a:xfrm>
        <a:prstGeom prst="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62%</a:t>
          </a:r>
        </a:p>
        <a:p>
          <a:pPr lvl="0" algn="ctr" defTabSz="1422400">
            <a:lnSpc>
              <a:spcPct val="90000"/>
            </a:lnSpc>
            <a:spcBef>
              <a:spcPct val="0"/>
            </a:spcBef>
            <a:spcAft>
              <a:spcPct val="35000"/>
            </a:spcAft>
          </a:pPr>
          <a:r>
            <a:rPr lang="en-US" sz="1400" kern="1200" dirty="0" smtClean="0">
              <a:latin typeface="Open sans"/>
              <a:cs typeface="Open sans"/>
            </a:rPr>
            <a:t>experienced increased alignment across secondary, post-secondary, and workforce programming.</a:t>
          </a:r>
          <a:endParaRPr lang="en-US" sz="1400" kern="1200" dirty="0">
            <a:latin typeface="Open sans"/>
            <a:cs typeface="Open sans"/>
          </a:endParaRPr>
        </a:p>
      </dsp:txBody>
      <dsp:txXfrm>
        <a:off x="3772675" y="3369206"/>
        <a:ext cx="2919448" cy="2160205"/>
      </dsp:txXfrm>
    </dsp:sp>
    <dsp:sp modelId="{2CF68371-0447-D746-881D-C16AFB032C0E}">
      <dsp:nvSpPr>
        <dsp:cNvPr id="0" name=""/>
        <dsp:cNvSpPr/>
      </dsp:nvSpPr>
      <dsp:spPr>
        <a:xfrm>
          <a:off x="7539323" y="3369206"/>
          <a:ext cx="2919448" cy="2160205"/>
        </a:xfrm>
        <a:prstGeom prst="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67%</a:t>
          </a:r>
        </a:p>
        <a:p>
          <a:pPr lvl="0" algn="ctr" defTabSz="1422400">
            <a:lnSpc>
              <a:spcPct val="90000"/>
            </a:lnSpc>
            <a:spcBef>
              <a:spcPct val="0"/>
            </a:spcBef>
            <a:spcAft>
              <a:spcPct val="35000"/>
            </a:spcAft>
          </a:pPr>
          <a:r>
            <a:rPr lang="en-US" sz="1400" kern="1200" dirty="0" smtClean="0">
              <a:latin typeface="Open sans"/>
              <a:cs typeface="Open sans"/>
            </a:rPr>
            <a:t>enhanced existing or developed new training/education program(s).</a:t>
          </a:r>
          <a:endParaRPr lang="en-US" sz="1400" kern="1200" dirty="0">
            <a:latin typeface="Open sans"/>
            <a:cs typeface="Open sans"/>
          </a:endParaRPr>
        </a:p>
      </dsp:txBody>
      <dsp:txXfrm>
        <a:off x="7539323" y="3369206"/>
        <a:ext cx="2919448" cy="2160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8DD13407-BFEA-4A4B-A517-42D8F42DED5E}" type="datetimeFigureOut">
              <a:rPr lang="en-US" smtClean="0"/>
              <a:t>8/23/2017</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EC74BA6-5286-494A-A7C6-989BED27C38F}" type="slidenum">
              <a:rPr lang="en-US" smtClean="0"/>
              <a:t>‹#›</a:t>
            </a:fld>
            <a:endParaRPr lang="en-US" dirty="0"/>
          </a:p>
        </p:txBody>
      </p:sp>
    </p:spTree>
    <p:extLst>
      <p:ext uri="{BB962C8B-B14F-4D97-AF65-F5344CB8AC3E}">
        <p14:creationId xmlns:p14="http://schemas.microsoft.com/office/powerpoint/2010/main" val="2056054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Shape 43"/>
          <p:cNvSpPr>
            <a:spLocks noGrp="1" noRot="1" noChangeAspect="1"/>
          </p:cNvSpPr>
          <p:nvPr>
            <p:ph type="sldImg"/>
          </p:nvPr>
        </p:nvSpPr>
        <p:spPr bwMode="auto">
          <a:xfrm>
            <a:off x="1184275" y="698500"/>
            <a:ext cx="465455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16387" name="Shape 44"/>
          <p:cNvSpPr>
            <a:spLocks noGrp="1"/>
          </p:cNvSpPr>
          <p:nvPr>
            <p:ph type="body" sz="quarter" idx="1"/>
          </p:nvPr>
        </p:nvSpPr>
        <p:spPr bwMode="auto">
          <a:xfrm>
            <a:off x="936414" y="4421823"/>
            <a:ext cx="5150273" cy="418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324" tIns="46662" rIns="93324" bIns="46662" numCol="1" anchor="t" anchorCtr="0" compatLnSpc="1">
            <a:prstTxWarp prst="textNoShape">
              <a:avLst/>
            </a:prstTxWarp>
          </a:bodyPr>
          <a:lstStyle/>
          <a:p>
            <a:pPr lvl="0"/>
            <a:endParaRPr lang="en-US">
              <a:sym typeface="Helvetica Neue" charset="0"/>
            </a:endParaRPr>
          </a:p>
        </p:txBody>
      </p:sp>
    </p:spTree>
    <p:extLst>
      <p:ext uri="{BB962C8B-B14F-4D97-AF65-F5344CB8AC3E}">
        <p14:creationId xmlns:p14="http://schemas.microsoft.com/office/powerpoint/2010/main" val="2157521592"/>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ＭＳ Ｐゴシック" charset="0"/>
        <a:cs typeface="Helvetica Neue"/>
        <a:sym typeface="Helvetica Neue" charset="0"/>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charset="0"/>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charset="0"/>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charset="0"/>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charset="0"/>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p>
          <a:p>
            <a:endParaRPr lang="en-US" dirty="0" smtClean="0"/>
          </a:p>
          <a:p>
            <a:endParaRPr lang="en-US" baseline="0" dirty="0" smtClean="0"/>
          </a:p>
          <a:p>
            <a:r>
              <a:rPr lang="en-US" baseline="0" dirty="0" smtClean="0"/>
              <a:t>Ask participants to write on a card provided to them that asks “What is your biggest business challenge? Explain that after presentation today they can answer, how might a sectors approach work to overcome the challenge?</a:t>
            </a:r>
          </a:p>
          <a:p>
            <a:endParaRPr lang="en-US" dirty="0" smtClean="0"/>
          </a:p>
          <a:p>
            <a:r>
              <a:rPr lang="en-US" dirty="0" smtClean="0"/>
              <a:t>Introduce the topic</a:t>
            </a:r>
          </a:p>
          <a:p>
            <a:r>
              <a:rPr lang="en-US" dirty="0" smtClean="0"/>
              <a:t>Introduce the agenda</a:t>
            </a:r>
          </a:p>
          <a:p>
            <a:r>
              <a:rPr lang="en-US" dirty="0" smtClean="0"/>
              <a:t>Introduce</a:t>
            </a:r>
            <a:r>
              <a:rPr lang="en-US" baseline="0" dirty="0" smtClean="0"/>
              <a:t> the speakers</a:t>
            </a:r>
          </a:p>
          <a:p>
            <a:r>
              <a:rPr lang="en-US" baseline="0" dirty="0" smtClean="0"/>
              <a:t>Set guidelines on Q&amp;A</a:t>
            </a:r>
          </a:p>
          <a:p>
            <a:endParaRPr lang="en-US" baseline="0" dirty="0" smtClean="0"/>
          </a:p>
          <a:p>
            <a:endParaRPr lang="en-US" baseline="0" dirty="0" smtClean="0"/>
          </a:p>
        </p:txBody>
      </p:sp>
    </p:spTree>
    <p:extLst>
      <p:ext uri="{BB962C8B-B14F-4D97-AF65-F5344CB8AC3E}">
        <p14:creationId xmlns:p14="http://schemas.microsoft.com/office/powerpoint/2010/main" val="769133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Sector Strategies must be industry-led and having an ecosystem committed and aligned to this priority is paramount.  It’s an art to be “industry-led” without inflicting business fatigue and effectively connecting partners to this work.</a:t>
            </a:r>
          </a:p>
          <a:p>
            <a:endParaRPr lang="en-US" dirty="0" smtClean="0"/>
          </a:p>
          <a:p>
            <a:r>
              <a:rPr lang="en-US" dirty="0" smtClean="0"/>
              <a:t>Sector strategies abound, the CWDC Sectors Steering Committee will focus on:</a:t>
            </a:r>
          </a:p>
          <a:p>
            <a:pPr marL="527197" indent="-331031">
              <a:buFont typeface="+mj-lt"/>
              <a:buAutoNum type="arabicPeriod"/>
            </a:pPr>
            <a:r>
              <a:rPr lang="en-US" b="1" dirty="0" smtClean="0"/>
              <a:t>Industry Intermediary Consortium</a:t>
            </a:r>
          </a:p>
          <a:p>
            <a:pPr lvl="1"/>
            <a:r>
              <a:rPr lang="en-US" dirty="0" smtClean="0"/>
              <a:t>Launched April 18 with five trade associations (referred to as intermediaries)</a:t>
            </a:r>
          </a:p>
          <a:p>
            <a:pPr marL="527197" indent="-331031">
              <a:buFont typeface="+mj-lt"/>
              <a:buAutoNum type="arabicPeriod"/>
            </a:pPr>
            <a:r>
              <a:rPr lang="en-US" b="1" dirty="0" smtClean="0"/>
              <a:t>Sectors Network</a:t>
            </a:r>
          </a:p>
          <a:p>
            <a:pPr lvl="1"/>
            <a:r>
              <a:rPr lang="en-US" dirty="0" smtClean="0"/>
              <a:t>There are over 20 active sector partnerships and several new launches being planned.</a:t>
            </a:r>
          </a:p>
          <a:p>
            <a:pPr lvl="1"/>
            <a:r>
              <a:rPr lang="en-US" dirty="0" smtClean="0"/>
              <a:t>An application for a grant for active sector partnerships for the 2017-18 fiscal year is open, due May 9.</a:t>
            </a:r>
          </a:p>
          <a:p>
            <a:pPr lvl="1"/>
            <a:r>
              <a:rPr lang="en-US" dirty="0" smtClean="0"/>
              <a:t>The State Technical Assistance Team (STAT) is being built to add capacity.  STAT is composed of leaders from the core partnering agencies who, after completing their training, will be assigned to sector partnerships to provide technical assistance.  A Subject Matter Expert Network is being assembled to provide backbone support for STAT members to enable them to more effectively support their assigned sector partnership</a:t>
            </a:r>
          </a:p>
        </p:txBody>
      </p:sp>
      <p:sp>
        <p:nvSpPr>
          <p:cNvPr id="4" name="Slide Number Placeholder 3"/>
          <p:cNvSpPr>
            <a:spLocks noGrp="1"/>
          </p:cNvSpPr>
          <p:nvPr>
            <p:ph type="sldNum" idx="10"/>
          </p:nvPr>
        </p:nvSpPr>
        <p:spPr>
          <a:xfrm>
            <a:off x="3978132" y="8842029"/>
            <a:ext cx="3043343" cy="465455"/>
          </a:xfrm>
          <a:prstGeom prst="rect">
            <a:avLst/>
          </a:prstGeom>
        </p:spPr>
        <p:txBody>
          <a:bodyPr lIns="93324" tIns="46662" rIns="93324" bIns="46662"/>
          <a:lstStyle/>
          <a:p>
            <a:pPr algn="r">
              <a:buClr>
                <a:schemeClr val="dk1"/>
              </a:buClr>
              <a:buSzPct val="25000"/>
            </a:pPr>
            <a:fld id="{00000000-1234-1234-1234-123412341234}" type="slidenum">
              <a:rPr lang="en-JM" sz="1200">
                <a:solidFill>
                  <a:schemeClr val="dk1"/>
                </a:solidFill>
                <a:latin typeface="Calibri"/>
                <a:ea typeface="Calibri"/>
                <a:cs typeface="Calibri"/>
                <a:sym typeface="Calibri"/>
              </a:rPr>
              <a:pPr algn="r">
                <a:buClr>
                  <a:schemeClr val="dk1"/>
                </a:buClr>
                <a:buSzPct val="25000"/>
              </a:pPr>
              <a:t>10</a:t>
            </a:fld>
            <a:endParaRPr lang="en-JM"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5268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Karen said, I am Courtney Popp, and I get to be the Dislocated Worker Grant Coordinator for the Colorado Department of Labor and Employment. Although Sector Partnerships are and will continue to be a critical piece of the layoff aversion toolkit, the reality of the world is that no matter what we do, layoffs will still occur. I am here to talk to you today about one of the ways Colorado leveraged their existing Sector Partnerships within the context of one of the discretionary grants we have to serve these dislocated workers. This is a grant that has given us multiple headaches, but by leaning on the Sector Partnerships around the state, Colorado’s local areas have been able to develop some really innovative programs that have been useful for serving business and jobseeker customers throughout the length of the dislocation timeline.</a:t>
            </a:r>
          </a:p>
        </p:txBody>
      </p:sp>
    </p:spTree>
    <p:extLst>
      <p:ext uri="{BB962C8B-B14F-4D97-AF65-F5344CB8AC3E}">
        <p14:creationId xmlns:p14="http://schemas.microsoft.com/office/powerpoint/2010/main" val="769133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Many of you will be familiar with the Sector Partnerships National Dislocated Worker Grant, but for those of you who aren’t, I will give a brief overview of the grant program. </a:t>
            </a:r>
          </a:p>
          <a:p>
            <a:endParaRPr lang="en-US" sz="1200" dirty="0"/>
          </a:p>
          <a:p>
            <a:r>
              <a:rPr lang="en-US" sz="1200" dirty="0"/>
              <a:t>In 2015, Colorado was awarded a $5 million SP-NDWG grant from USDOL. The basic idea of the grant program was to provide funding to support the development or continuation of Sector Partnership activities, which grant operators would leverage throughout the remainder of the grant and hopefully provide a framework for an institutional adoption of Sector strategies in the state. </a:t>
            </a:r>
          </a:p>
          <a:p>
            <a:endParaRPr lang="en-US" sz="1200" dirty="0"/>
          </a:p>
          <a:p>
            <a:r>
              <a:rPr lang="en-US" sz="1200" dirty="0"/>
              <a:t>Sector Partnerships would be asked to identify current and upcoming critical occupations in the sector based on staffing patterns, LMI and other sources, and to work in partnership with workforce and education partners to develop classroom and work based learning training models for those occupations, where they didn’t already exist. The ultimate goal of the program is to enroll dislocated workers into those training programs to fill those critical occupations, meeting the needs of both business and jobseeker workforce customers. This is a basic sector partnership model, put into action through the grant. </a:t>
            </a:r>
            <a:br>
              <a:rPr lang="en-US" sz="1200" dirty="0"/>
            </a:br>
            <a:r>
              <a:rPr lang="en-US" sz="1200" dirty="0"/>
              <a:t/>
            </a:r>
            <a:br>
              <a:rPr lang="en-US" sz="1200" dirty="0"/>
            </a:br>
            <a:r>
              <a:rPr lang="en-US" sz="1200" dirty="0"/>
              <a:t>Colorado was an early adopter of Sector Partnership strategies, and as a result of that we already had multiple active sector partnerships across the state when we received this funding. It seemed like a simple enough program to lay on top of (and help fund) what we were already doing. But we struggled in the first few months of the grant, and many of those struggles were due to some operational snags we ran into along the way.</a:t>
            </a:r>
          </a:p>
        </p:txBody>
      </p:sp>
    </p:spTree>
    <p:extLst>
      <p:ext uri="{BB962C8B-B14F-4D97-AF65-F5344CB8AC3E}">
        <p14:creationId xmlns:p14="http://schemas.microsoft.com/office/powerpoint/2010/main" val="477613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grant in Colorado experienced</a:t>
            </a:r>
            <a:r>
              <a:rPr lang="en-US" baseline="0" dirty="0" smtClean="0"/>
              <a:t> multiple operational challenges; I’m going to focus on the ones that Sector Partnerships were able to help solve. </a:t>
            </a:r>
          </a:p>
          <a:p>
            <a:endParaRPr lang="en-US" baseline="0" dirty="0" smtClean="0"/>
          </a:p>
          <a:p>
            <a:r>
              <a:rPr lang="en-US" i="0" baseline="0" dirty="0" smtClean="0"/>
              <a:t>Initially </a:t>
            </a:r>
            <a:r>
              <a:rPr lang="en-US" i="0" baseline="0" dirty="0" smtClean="0">
                <a:solidFill>
                  <a:srgbClr val="FF0000"/>
                </a:solidFill>
              </a:rPr>
              <a:t>local areas found it challenging to identify eligible dislocated workers to create a pipeline of DWs in their communities to serve. Although our rapid response team was working hard to supply them with information on affected workers identified through WARN and other reports, and the team was collaborating with the local areas on all  rapid response and business development activities, some local areas were not utilizing the data provided . By sharing information, through technical assistance, training  and enhanced communication, together as one team we strengthened the DW pipeline.</a:t>
            </a:r>
          </a:p>
          <a:p>
            <a:endParaRPr lang="en-US" i="0" baseline="0" dirty="0" smtClean="0"/>
          </a:p>
          <a:p>
            <a:r>
              <a:rPr lang="en-US" i="0" baseline="0" dirty="0" smtClean="0"/>
              <a:t>As our economy improved and our unemployment rate became lower in Colorado, the reduced flow of potentially eligible dislocated workers into our workforce areas made it challenging for the local areas.</a:t>
            </a:r>
          </a:p>
          <a:p>
            <a:endParaRPr lang="en-US" i="0" baseline="0" dirty="0" smtClean="0"/>
          </a:p>
          <a:p>
            <a:r>
              <a:rPr lang="en-US" i="0" baseline="0" dirty="0" smtClean="0"/>
              <a:t>A second challenge comes from the makeup of Colorado itself. We are one of a small handful of locally controlled states. We asked each of our local areas to choose a sector or sectors of focus at the beginning of the grant, and local areas, even ones which neighbored each other, did not necessarily choose the same sector. This was confusing for employers, because where they may be in the sector of focus for one local area, the next local area over may not be focusing on their sector. For employers with potential employees in both local areas, this caused confusion and frustration. To cause additional migraines, not every local area is participating in this grant. </a:t>
            </a:r>
          </a:p>
          <a:p>
            <a:endParaRPr lang="en-US" i="0" baseline="0" dirty="0" smtClean="0"/>
          </a:p>
          <a:p>
            <a:r>
              <a:rPr lang="en-US" i="0" baseline="0" dirty="0" smtClean="0"/>
              <a:t>Once a local area had identified dislocated workers, they found it challenging when that dislocated worker did not express interest in the sector of focus. For example, one local area experienced a large layoff from a steel mill, but their only sector of focus at the time was advanced manufacturing. The front-line workforce staff found it a difficult sell to convince the dislocated workers to train to reenter the sector that had just laid them off.</a:t>
            </a:r>
          </a:p>
          <a:p>
            <a:endParaRPr lang="en-US" i="0" baseline="0" dirty="0" smtClean="0"/>
          </a:p>
          <a:p>
            <a:r>
              <a:rPr lang="en-US" i="0" baseline="0" dirty="0" smtClean="0"/>
              <a:t>And finally, workforce may put in a lot of legwork to convene and launch a Sector Partnership, only to find that the sector does not see workforce as a priority for them to begin with. It can be challenging to sit as the silent partner during sector partnership meetings; but, to leave those meetings without any action items for workforce at all can really take the wind out of your sails. I’ll give you one more example. We had a local area in a very rural area work for months to convene and launch a healthcare sector partnership. This is a workforce area with approximately negative three staff to spare, so their devotion to the project was especially time consuming. However, once the sector partnership finally met in person (which was a challenge in and of itself to assemble executives from a geographically large but sparsely populated region) they did not identify workforce as a priority, and moved on to other items of business. Because workforce was not a priority for the sector partnership, the local area found it could not continue to devote their limited staff toward the project, and without their enthusiasm for the sectors model, the partnership dissolved. </a:t>
            </a:r>
          </a:p>
          <a:p>
            <a:endParaRPr lang="en-US" i="0" baseline="0" dirty="0" smtClean="0"/>
          </a:p>
          <a:p>
            <a:r>
              <a:rPr lang="en-US" i="0" dirty="0" smtClean="0"/>
              <a:t>All of these challenges along with some more I won’t elaborate on</a:t>
            </a:r>
            <a:r>
              <a:rPr lang="en-US" i="0" baseline="0" dirty="0" smtClean="0"/>
              <a:t> resulted in the grant lagging seriously behind its spending and participant goals at the end of its first year. Ultimately this indicated that dislocated workers were not being served, that sector partnerships were not being leveraged as much as they might be, and that the statewide sector strategy needed a bit of a revamp. Toward the end of the first year I travelled around the state to each of the local areas administering this grant to listen to the local areas: their frustrations, their innovations, and to gather best practices to disseminate among the other participating local areas. </a:t>
            </a:r>
            <a:endParaRPr lang="en-US" i="0" dirty="0"/>
          </a:p>
        </p:txBody>
      </p:sp>
    </p:spTree>
    <p:extLst>
      <p:ext uri="{BB962C8B-B14F-4D97-AF65-F5344CB8AC3E}">
        <p14:creationId xmlns:p14="http://schemas.microsoft.com/office/powerpoint/2010/main" val="198580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a:t>
            </a:r>
            <a:r>
              <a:rPr lang="en-US" i="0" baseline="0" dirty="0" smtClean="0"/>
              <a:t> will touch on several of these in more detail further on, but to give a quick overview, here are some examples of how our Sector Partnerships really drove activities that made our grant program more successful. In addition to the additional enrollments generated by a strong partnership with </a:t>
            </a:r>
            <a:r>
              <a:rPr lang="en-US" i="0" baseline="0" smtClean="0"/>
              <a:t>Rapid Response, local </a:t>
            </a:r>
            <a:r>
              <a:rPr lang="en-US" i="0" baseline="0" dirty="0" smtClean="0"/>
              <a:t>areas were able to generate additional enrollments for all programs via reverse referrals from employers who had candidates they’d like to hire, but who were missing key pieces of education or experience. In order to drive jobseeker interest in manufacturing jobs, manufacturing employers with vacancies to fill began offering site tours and job shadowing. Some workforce areas leveraged the support of their sector partnerships by using those employers to convene informational panel sessions for both workforce staff and jobseekers to spread information about the industry. The regional nature of Sector Partnerships often means that an industry’s labor shed crosses workforce area boundaries. This really drove regionalism in our state, almost forcing local areas to work together on initiatives that were important to the sector partnership. And finally, our Industry Champions really keep sector partnerships going, especially once they begin to see the value for their championship. </a:t>
            </a:r>
            <a:endParaRPr lang="en-US" i="0" dirty="0"/>
          </a:p>
        </p:txBody>
      </p:sp>
    </p:spTree>
    <p:extLst>
      <p:ext uri="{BB962C8B-B14F-4D97-AF65-F5344CB8AC3E}">
        <p14:creationId xmlns:p14="http://schemas.microsoft.com/office/powerpoint/2010/main" val="365593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head back quickly</a:t>
            </a:r>
            <a:r>
              <a:rPr lang="en-US" baseline="0" dirty="0" smtClean="0"/>
              <a:t> to the local area that dealt with the large scale layoff from a steel mill. Many of the laid off employees were long-term and had lapsed certifications that prevented them from easily finding new work. Training money was available through my grant and other programs, but many of these workers were hesitant to reenter manufacturing when they’d just been laid off from manufacturing jobs. </a:t>
            </a:r>
          </a:p>
          <a:p>
            <a:endParaRPr lang="en-US" baseline="0" dirty="0" smtClean="0"/>
          </a:p>
          <a:p>
            <a:r>
              <a:rPr lang="en-US" baseline="0" dirty="0" smtClean="0"/>
              <a:t>They had a point, but in this case the layoff was due to a downturn in the oil and gas industry and not in manufacturing as a whole, but it was difficult to convince the workers. </a:t>
            </a:r>
          </a:p>
          <a:p>
            <a:endParaRPr lang="en-US" baseline="0" dirty="0" smtClean="0"/>
          </a:p>
          <a:p>
            <a:r>
              <a:rPr lang="en-US" baseline="0" dirty="0" smtClean="0"/>
              <a:t>Local manufacturers were, at the time, desperate for CNC operators. So they offered to set up site tours for the workforce centers (and jobseeker customers) to show them how different their environments were, even if they were in the same sector. This simple act of opening their doors to educate people about the reality of their industry helped overcome the interest hump in the workers who had just been laid off, but were essentially ready to go. </a:t>
            </a:r>
          </a:p>
        </p:txBody>
      </p:sp>
    </p:spTree>
    <p:extLst>
      <p:ext uri="{BB962C8B-B14F-4D97-AF65-F5344CB8AC3E}">
        <p14:creationId xmlns:p14="http://schemas.microsoft.com/office/powerpoint/2010/main" val="268774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Informational</a:t>
            </a:r>
            <a:r>
              <a:rPr lang="en-US" baseline="0" dirty="0" smtClean="0"/>
              <a:t> panels have proven to be a really successful means of educating workforce staff and jobseekers about each industry. The local area that first developed these realized they were having a hard time really selling the idea of working toward a job in sector, because they weren’t knowledgeable enough about the sector itself. The first panel was set up for the IT sector when local areas realized they were pretty much lumping “all things with a computer” into IT without going into any more detail with the jobseeker. </a:t>
            </a:r>
            <a:br>
              <a:rPr lang="en-US" baseline="0" dirty="0" smtClean="0"/>
            </a:br>
            <a:r>
              <a:rPr lang="en-US" baseline="0" dirty="0" smtClean="0"/>
              <a:t/>
            </a:r>
            <a:br>
              <a:rPr lang="en-US" baseline="0" dirty="0" smtClean="0"/>
            </a:br>
            <a:r>
              <a:rPr lang="en-US" baseline="0" dirty="0" smtClean="0"/>
              <a:t>The local area spoke to its local IT sector partnership and asked whether a couple of businesses might be interested in sending a representative out to talk about working in IT and what that means. They had three employers the first night (goldilocks style) and that has been the model ever since. These staff education panels continue to be held in order that workforce staff can learn firsthand from employers what it is like to work in the industry, what hiring needs they have and what jobseekers need to do in order to become a top candidate in that industry.</a:t>
            </a:r>
            <a:endParaRPr lang="en-US" dirty="0"/>
          </a:p>
        </p:txBody>
      </p:sp>
    </p:spTree>
    <p:extLst>
      <p:ext uri="{BB962C8B-B14F-4D97-AF65-F5344CB8AC3E}">
        <p14:creationId xmlns:p14="http://schemas.microsoft.com/office/powerpoint/2010/main" val="235162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Soon</a:t>
            </a:r>
            <a:r>
              <a:rPr lang="en-US" baseline="0" dirty="0" smtClean="0"/>
              <a:t> that same local area began hosting panels for jobseekers as well. Generally they partner with local training providers in a particular industry to bring students and representatives from the school as well. The jobseekers or future jobseekers get an opportunity to meet employers and learn what they are looking for when they hire people into particular occupations, and which occupations are going to be coming more into demand by the time they graduate. </a:t>
            </a:r>
          </a:p>
          <a:p>
            <a:endParaRPr lang="en-US" baseline="0" dirty="0" smtClean="0"/>
          </a:p>
          <a:p>
            <a:r>
              <a:rPr lang="en-US" baseline="0" dirty="0" smtClean="0"/>
              <a:t>Employers get the opportunity to see deeper into their talent pipeline than they normally might be able to. They get the opportunity to meet people who may only be thinking about beginning to train into this sector, all the way up to people who have graduated and who are now looking for jobs. </a:t>
            </a:r>
          </a:p>
          <a:p>
            <a:endParaRPr lang="en-US" baseline="0" dirty="0" smtClean="0"/>
          </a:p>
          <a:p>
            <a:r>
              <a:rPr lang="en-US" baseline="0" dirty="0" smtClean="0"/>
              <a:t>And education partners get to hear firsthand what employers need their incoming employees to know, so they can ensure their curricula meet training needs. They also get to hear about what occupations will be most in demand in years to come, so they can better counsel their students toward market demand. </a:t>
            </a:r>
            <a:endParaRPr lang="en-US" dirty="0"/>
          </a:p>
        </p:txBody>
      </p:sp>
    </p:spTree>
    <p:extLst>
      <p:ext uri="{BB962C8B-B14F-4D97-AF65-F5344CB8AC3E}">
        <p14:creationId xmlns:p14="http://schemas.microsoft.com/office/powerpoint/2010/main" val="707563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normally like to read off</a:t>
            </a:r>
            <a:r>
              <a:rPr lang="en-US" baseline="0" dirty="0" smtClean="0"/>
              <a:t> the slides but I’ll read off of this one, because I think it does a good job of representing the power these panels have had.</a:t>
            </a:r>
            <a:endParaRPr lang="en-US" dirty="0"/>
          </a:p>
        </p:txBody>
      </p:sp>
    </p:spTree>
    <p:extLst>
      <p:ext uri="{BB962C8B-B14F-4D97-AF65-F5344CB8AC3E}">
        <p14:creationId xmlns:p14="http://schemas.microsoft.com/office/powerpoint/2010/main" val="197816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great example of employer championing</a:t>
            </a:r>
            <a:r>
              <a:rPr lang="en-US" baseline="0" dirty="0" smtClean="0"/>
              <a:t> out of one of our local areas. A local mental health agency was experiencing severe staffing shortages, which has put their accreditation at risk and has led to the closure of one of their residential substance abuse programs. The agency was in urgent need of psychiatric technicians, and the local community college is the only college in the state that offers a psychiatric tech program. However, because of low enrollments, the community college was considering closing the program. </a:t>
            </a:r>
          </a:p>
          <a:p>
            <a:endParaRPr lang="en-US" baseline="0" dirty="0" smtClean="0"/>
          </a:p>
          <a:p>
            <a:r>
              <a:rPr lang="en-US" baseline="0" dirty="0" smtClean="0"/>
              <a:t>The employer convened workforce and the community college at a meeting, and it was identified there that the primary challenge for enrollments was the requirement by the community college for two pre-requisite courses, neither of which was credit-bearing and whose cost, $1300, was prohibitive. No assistance is available for courses that do not bear credit, so students were having to pay out of pocket. The employer and workforce convinced the community college to include the courses in the certificate program so that students can get assistance, and the community college agreed. </a:t>
            </a:r>
          </a:p>
          <a:p>
            <a:endParaRPr lang="en-US" baseline="0" dirty="0" smtClean="0"/>
          </a:p>
          <a:p>
            <a:r>
              <a:rPr lang="en-US" baseline="0" dirty="0" smtClean="0"/>
              <a:t>Workforce has identified 21 students who are eligible for assistance with this certificate either through this grant or </a:t>
            </a:r>
            <a:r>
              <a:rPr lang="en-US" baseline="0" dirty="0" err="1" smtClean="0"/>
              <a:t>RESEAm</a:t>
            </a:r>
            <a:r>
              <a:rPr lang="en-US" baseline="0" dirty="0" smtClean="0"/>
              <a:t> and who enrolled this fall. </a:t>
            </a:r>
          </a:p>
          <a:p>
            <a:endParaRPr lang="en-US" baseline="0" dirty="0" smtClean="0"/>
          </a:p>
          <a:p>
            <a:r>
              <a:rPr lang="en-US" baseline="0" dirty="0" smtClean="0"/>
              <a:t>The employer has further championed this effort by guaranteeing that each student will be hired and paid while in college (providing work based learning and work experience), that work hours will be coordinated with each student’s academic schedule, and has committed to full-time permanent positions for these students upon graduation. </a:t>
            </a:r>
          </a:p>
          <a:p>
            <a:endParaRPr lang="en-US" baseline="0" dirty="0" smtClean="0"/>
          </a:p>
          <a:p>
            <a:r>
              <a:rPr lang="en-US" baseline="0" dirty="0" smtClean="0"/>
              <a:t>This employer champion knew to convene this meeting because of the sector partnership, and they now have a tangible example of the power of sector partnerships they can share to evangelize the sectors model.</a:t>
            </a:r>
            <a:endParaRPr lang="en-US" dirty="0"/>
          </a:p>
        </p:txBody>
      </p:sp>
    </p:spTree>
    <p:extLst>
      <p:ext uri="{BB962C8B-B14F-4D97-AF65-F5344CB8AC3E}">
        <p14:creationId xmlns:p14="http://schemas.microsoft.com/office/powerpoint/2010/main" val="155099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Talking Points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1</a:t>
            </a:r>
            <a:r>
              <a:rPr lang="en-US" b="1" baseline="30000" dirty="0" smtClean="0"/>
              <a:t>st</a:t>
            </a:r>
            <a:r>
              <a:rPr lang="en-US" b="1" dirty="0" smtClean="0"/>
              <a:t> Point</a:t>
            </a:r>
          </a:p>
          <a:p>
            <a:pPr marL="342900" indent="-342900">
              <a:buFont typeface="Arial" panose="020B0604020202020204" pitchFamily="34" charset="0"/>
              <a:buChar char="•"/>
            </a:pPr>
            <a:r>
              <a:rPr lang="en-US" dirty="0" smtClean="0"/>
              <a:t>Rapid</a:t>
            </a:r>
            <a:r>
              <a:rPr lang="en-US" baseline="0" dirty="0" smtClean="0"/>
              <a:t> Response is business engagement. Successful sales people and business development representative agree, one of the hardest things about business engagement is getting your foot in the door, but what if instead of cold calling, intensive networking and referrals and other traditional approaches you could instead have a captive audience already at the table, already seeing a need and ready to participate and take advantage of the resources and services you have to offer. How might that facilitate business engagement?</a:t>
            </a:r>
          </a:p>
          <a:p>
            <a:pPr marL="342900" indent="-34290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2</a:t>
            </a:r>
            <a:r>
              <a:rPr lang="en-US" b="1" u="sng" baseline="30000" dirty="0" smtClean="0"/>
              <a:t>nd</a:t>
            </a:r>
            <a:r>
              <a:rPr lang="en-US" b="1" u="sng" baseline="0" dirty="0" smtClean="0"/>
              <a:t> Point</a:t>
            </a:r>
          </a:p>
          <a:p>
            <a:pPr marL="342900" indent="-342900">
              <a:buFont typeface="Arial" panose="020B0604020202020204" pitchFamily="34" charset="0"/>
              <a:buChar char="•"/>
            </a:pPr>
            <a:r>
              <a:rPr lang="en-US" dirty="0" smtClean="0"/>
              <a:t>Implementing</a:t>
            </a:r>
            <a:r>
              <a:rPr lang="en-US" baseline="0" dirty="0" smtClean="0"/>
              <a:t> </a:t>
            </a:r>
            <a:r>
              <a:rPr lang="en-US" dirty="0" smtClean="0"/>
              <a:t>a sectors strategy</a:t>
            </a:r>
            <a:r>
              <a:rPr lang="en-US" baseline="0" dirty="0" smtClean="0"/>
              <a:t> </a:t>
            </a:r>
            <a:r>
              <a:rPr lang="en-US" dirty="0" smtClean="0"/>
              <a:t>is a proven and successful</a:t>
            </a:r>
            <a:r>
              <a:rPr lang="en-US" baseline="0" dirty="0" smtClean="0"/>
              <a:t> business engagement strategy and States across the country are reporting significant and positive results as a result of their sectors initiatives.</a:t>
            </a:r>
          </a:p>
          <a:p>
            <a:pPr marL="342900" indent="-342900">
              <a:buFont typeface="Arial" panose="020B0604020202020204" pitchFamily="34" charset="0"/>
              <a:buChar char="•"/>
            </a:pPr>
            <a:r>
              <a:rPr lang="en-US" baseline="0" dirty="0" smtClean="0"/>
              <a:t>Experiences across the country and 3</a:t>
            </a:r>
            <a:r>
              <a:rPr lang="en-US" baseline="30000" dirty="0" smtClean="0"/>
              <a:t>rd</a:t>
            </a:r>
            <a:r>
              <a:rPr lang="en-US" baseline="0" dirty="0" smtClean="0"/>
              <a:t> party evaluations of initiatives are validating the success states are having.</a:t>
            </a:r>
          </a:p>
          <a:p>
            <a:pPr marL="342900" indent="-342900">
              <a:buFont typeface="Arial" panose="020B0604020202020204" pitchFamily="34" charset="0"/>
              <a:buChar char="•"/>
            </a:pPr>
            <a:r>
              <a:rPr lang="en-US" baseline="0" dirty="0" smtClean="0"/>
              <a:t>In Colorado we have had some tremendous success using a sectors approach and  Wendy will be sharing some our stats with you later.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Some examples from other states are:  </a:t>
            </a:r>
          </a:p>
          <a:p>
            <a:pPr marL="342900" indent="-342900">
              <a:buFont typeface="Arial" panose="020B0604020202020204" pitchFamily="34" charset="0"/>
              <a:buChar char="•"/>
            </a:pPr>
            <a:r>
              <a:rPr lang="en-US" baseline="0" dirty="0" smtClean="0"/>
              <a:t>Participants in skills training sector initiatives earned more per hour, worked more hours and experienced decreases in poverty from 64% to 35%.</a:t>
            </a:r>
          </a:p>
          <a:p>
            <a:pPr marL="342900" indent="-342900">
              <a:buFont typeface="Arial" panose="020B0604020202020204" pitchFamily="34" charset="0"/>
              <a:buChar char="•"/>
            </a:pPr>
            <a:r>
              <a:rPr lang="en-US" baseline="0" dirty="0" smtClean="0"/>
              <a:t>Participants in skills training sector initiatives had higher quality jobs, indicated by and increase in employer-sponsored health plans from 49% to 73% and an increase in paid sick leave from 35% to 58%</a:t>
            </a:r>
          </a:p>
          <a:p>
            <a:pPr marL="342900" indent="-342900">
              <a:buFont typeface="Arial" panose="020B0604020202020204" pitchFamily="34" charset="0"/>
              <a:buChar char="•"/>
            </a:pPr>
            <a:r>
              <a:rPr lang="en-US" b="1" baseline="0" dirty="0" smtClean="0"/>
              <a:t>83% of participants claimed that participation in the sector initiative prepared them well for work in the targeted sector, and 78% claimed that their participation improved their chances for obtaining a job in the targeted sector.</a:t>
            </a:r>
          </a:p>
          <a:p>
            <a:pPr marL="342900" indent="-342900">
              <a:buFont typeface="Arial" panose="020B0604020202020204" pitchFamily="34" charset="0"/>
              <a:buChar char="•"/>
            </a:pPr>
            <a:r>
              <a:rPr lang="en-US" b="1" baseline="0" dirty="0" smtClean="0"/>
              <a:t>In MA studies a 3</a:t>
            </a:r>
            <a:r>
              <a:rPr lang="en-US" b="1" baseline="30000" dirty="0" smtClean="0"/>
              <a:t>rd</a:t>
            </a:r>
            <a:r>
              <a:rPr lang="en-US" b="1" baseline="0" dirty="0" smtClean="0"/>
              <a:t> party evaluation showed  that 41% of the employers surveyed reported that participating in the sector initiative led to a reduction of turnover; 19% reported a reduction in rework, 23% reported a reduction in customer complaints and 100% of companies reported that the partnerships they developed with other companies and public institutions were valuable. </a:t>
            </a:r>
          </a:p>
          <a:p>
            <a:pPr marL="342900" indent="-342900">
              <a:buFont typeface="Arial" panose="020B0604020202020204" pitchFamily="34" charset="0"/>
              <a:buChar char="•"/>
            </a:pPr>
            <a:r>
              <a:rPr lang="en-US" baseline="0" dirty="0" smtClean="0"/>
              <a:t>In Washington state employers experienced a 100% decrease in a persistent vacancy rate for invasive cardiovascular technicians from over 50% to 0% in 2 years in regional hospitals. The result is attributed to the work of a Healthcare Careers Skill Panel. </a:t>
            </a:r>
          </a:p>
          <a:p>
            <a:pPr marL="342900" indent="-342900">
              <a:buFont typeface="Arial" panose="020B0604020202020204" pitchFamily="34" charset="0"/>
              <a:buChar char="•"/>
            </a:pPr>
            <a:r>
              <a:rPr lang="en-US" baseline="0" dirty="0" smtClean="0"/>
              <a:t>In our State of Colorado, sectors initiatives have had a significant impact in many areas, which we will delve into later. But overall an analysis of data in our state shows  [add Wendy general Info.] which you’ll learn more about in Wendy’s presentation.</a:t>
            </a:r>
          </a:p>
          <a:p>
            <a:pPr marL="342900" indent="-34290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3</a:t>
            </a:r>
            <a:r>
              <a:rPr lang="en-US" b="1" u="sng" baseline="30000" dirty="0" smtClean="0"/>
              <a:t>rd</a:t>
            </a:r>
            <a:r>
              <a:rPr lang="en-US" b="1" u="sng" baseline="0" dirty="0" smtClean="0"/>
              <a:t> point: </a:t>
            </a:r>
          </a:p>
          <a:p>
            <a:pPr marL="342900" indent="-342900">
              <a:buFont typeface="Arial" panose="020B0604020202020204" pitchFamily="34" charset="0"/>
              <a:buChar char="•"/>
            </a:pPr>
            <a:r>
              <a:rPr lang="en-US" baseline="0" dirty="0" smtClean="0"/>
              <a:t>Sectors initiatives can create a better alignment across employers, education, workforce development and other partners to address the needs across any industry, rather than addressing these independently business by business. </a:t>
            </a:r>
          </a:p>
          <a:p>
            <a:pPr marL="342900" indent="-342900">
              <a:buFont typeface="Arial" panose="020B0604020202020204" pitchFamily="34" charset="0"/>
              <a:buChar char="•"/>
            </a:pPr>
            <a:r>
              <a:rPr lang="en-US" baseline="0" dirty="0" smtClean="0"/>
              <a:t>The misalignment between the labor markets in which business operates and the geo-political boundaries of education, workforce and economic development  systems complicates how the private sector may work with public systems. </a:t>
            </a:r>
          </a:p>
          <a:p>
            <a:pPr marL="342900" indent="-342900">
              <a:buFont typeface="Arial" panose="020B0604020202020204" pitchFamily="34" charset="0"/>
              <a:buChar char="•"/>
            </a:pPr>
            <a:r>
              <a:rPr lang="en-US" baseline="0" dirty="0" smtClean="0"/>
              <a:t>Labor markets cross city and county lines, workforce area boundaries and community college districts.  Jobseekers and workers cross them too. Navigating which one-stop center, college or economic development agency is technically set up to serve an employer or jobseeker is not only complicated, it can be a deterrent altogether. Sector partnerships bring multiple systems and areas together so that employers and job seekers are served efficiently.</a:t>
            </a:r>
          </a:p>
          <a:p>
            <a:pPr marL="342900" indent="-342900">
              <a:buFont typeface="Arial" panose="020B0604020202020204" pitchFamily="34" charset="0"/>
              <a:buChar char="•"/>
            </a:pPr>
            <a:r>
              <a:rPr lang="en-US" baseline="0" dirty="0" smtClean="0"/>
              <a:t>Sectors make it easier to validate LMI data directly with employers.</a:t>
            </a:r>
          </a:p>
          <a:p>
            <a:pPr marL="342900" indent="-342900">
              <a:buFont typeface="Arial" panose="020B0604020202020204" pitchFamily="34" charset="0"/>
              <a:buChar char="•"/>
            </a:pPr>
            <a:endParaRPr lang="en-US" b="1" u="sng" baseline="0" dirty="0" smtClean="0"/>
          </a:p>
          <a:p>
            <a:pPr marL="0" indent="0">
              <a:buFont typeface="Arial" panose="020B0604020202020204" pitchFamily="34" charset="0"/>
              <a:buNone/>
            </a:pPr>
            <a:r>
              <a:rPr lang="en-US" b="1" u="sng" baseline="0" dirty="0" smtClean="0"/>
              <a:t>4</a:t>
            </a:r>
            <a:r>
              <a:rPr lang="en-US" b="1" u="sng" baseline="30000" dirty="0" smtClean="0"/>
              <a:t>th</a:t>
            </a:r>
            <a:r>
              <a:rPr lang="en-US" b="1" u="sng" baseline="0" dirty="0" smtClean="0"/>
              <a:t> Point</a:t>
            </a:r>
          </a:p>
          <a:p>
            <a:pPr marL="0" indent="0">
              <a:buFont typeface="Arial" panose="020B0604020202020204" pitchFamily="34" charset="0"/>
              <a:buNone/>
            </a:pPr>
            <a:r>
              <a:rPr lang="en-US" b="0" u="none" baseline="0" dirty="0" smtClean="0"/>
              <a:t>Sectors initiatives can provide enhanced business engagement for  Rapid Response and layoff aversion activities. For example, </a:t>
            </a:r>
          </a:p>
          <a:p>
            <a:pPr marL="0" indent="0">
              <a:buFont typeface="Arial" panose="020B0604020202020204" pitchFamily="34" charset="0"/>
              <a:buNone/>
            </a:pPr>
            <a:r>
              <a:rPr lang="en-US" b="0" u="none" baseline="0" dirty="0" smtClean="0"/>
              <a:t>Being up-to-date on industry needs and taking advantage of emerging  skills training programs for dislocated workers</a:t>
            </a:r>
          </a:p>
          <a:p>
            <a:pPr marL="1085850" lvl="1" indent="-342900">
              <a:buFont typeface="Arial" panose="020B0604020202020204" pitchFamily="34" charset="0"/>
              <a:buChar char="•"/>
            </a:pPr>
            <a:r>
              <a:rPr lang="en-US" b="0" u="none" baseline="0" dirty="0" smtClean="0"/>
              <a:t>Faster re-employment or layoff aversion, with a coalition of employers making it easier to conduct rapid response activities</a:t>
            </a:r>
          </a:p>
          <a:p>
            <a:pPr marL="1085850" lvl="1" indent="-342900">
              <a:buFont typeface="Arial" panose="020B0604020202020204" pitchFamily="34" charset="0"/>
              <a:buChar char="•"/>
            </a:pPr>
            <a:r>
              <a:rPr lang="en-US" b="0" u="none" baseline="0" dirty="0" smtClean="0"/>
              <a:t>the process more efficient and assist in responding more rapidly to reduce unemployment.  </a:t>
            </a:r>
          </a:p>
          <a:p>
            <a:pPr marL="1085850" lvl="1" indent="-342900">
              <a:buFont typeface="Arial" panose="020B0604020202020204" pitchFamily="34" charset="0"/>
              <a:buChar char="•"/>
            </a:pPr>
            <a:r>
              <a:rPr lang="en-US" b="0" u="none" baseline="0" dirty="0" smtClean="0"/>
              <a:t>Dislocated workers can be more easily matched when you understand the skills a collective, it makes it possible to better identify skills needed and match businesses to qualified dislocated workers. It also facilitates other participation in re-employment events such a job fairs and hiring events.</a:t>
            </a:r>
            <a:endParaRPr lang="en-US" dirty="0"/>
          </a:p>
        </p:txBody>
      </p:sp>
    </p:spTree>
    <p:extLst>
      <p:ext uri="{BB962C8B-B14F-4D97-AF65-F5344CB8AC3E}">
        <p14:creationId xmlns:p14="http://schemas.microsoft.com/office/powerpoint/2010/main" val="155994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789624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957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a:p>
            <a:r>
              <a:rPr lang="en-US" baseline="0" dirty="0" smtClean="0"/>
              <a:t>What are the differences in traditional vs. Sectors approaches?</a:t>
            </a:r>
          </a:p>
          <a:p>
            <a:endParaRPr lang="en-US" baseline="0" dirty="0" smtClean="0"/>
          </a:p>
          <a:p>
            <a:r>
              <a:rPr lang="en-US" baseline="0" dirty="0" smtClean="0"/>
              <a:t>In the traditional business engagement model,  States and local areas engage business as individual firms. In a sectors approach, businesses work collectively as part of a coalition of businesses to solve a major problem common to all businesses in an industry.</a:t>
            </a:r>
          </a:p>
          <a:p>
            <a:endParaRPr lang="en-US" baseline="0" dirty="0" smtClean="0"/>
          </a:p>
          <a:p>
            <a:r>
              <a:rPr lang="en-US" baseline="0" dirty="0" smtClean="0"/>
              <a:t>The traditional model is more program oriented, seeking a program to meet the needs of individual businesses, but in the sectors model, is a focus on problems common to the industry sector and how to solve those collectively.</a:t>
            </a:r>
          </a:p>
          <a:p>
            <a:endParaRPr lang="en-US" baseline="0" dirty="0" smtClean="0"/>
          </a:p>
          <a:p>
            <a:r>
              <a:rPr lang="en-US" baseline="0" dirty="0" smtClean="0"/>
              <a:t>In the traditional business engagement model, the needs of businesses are addressed in programs, where in a sectors initiative a group of employers focuses on a problem universal to businesses in their industry sector and seeks to solve the problem collectively.</a:t>
            </a:r>
          </a:p>
          <a:p>
            <a:endParaRPr lang="en-US" dirty="0"/>
          </a:p>
        </p:txBody>
      </p:sp>
    </p:spTree>
    <p:extLst>
      <p:ext uri="{BB962C8B-B14F-4D97-AF65-F5344CB8AC3E}">
        <p14:creationId xmlns:p14="http://schemas.microsoft.com/office/powerpoint/2010/main" val="55655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r>
              <a:rPr lang="en-US" baseline="0" dirty="0" smtClean="0"/>
              <a:t>Q. What are some other ways sectors can facilitate Rapid Response Activities/Layoff Aversion?</a:t>
            </a:r>
            <a:endParaRPr lang="en-US" dirty="0" smtClean="0"/>
          </a:p>
        </p:txBody>
      </p:sp>
    </p:spTree>
    <p:extLst>
      <p:ext uri="{BB962C8B-B14F-4D97-AF65-F5344CB8AC3E}">
        <p14:creationId xmlns:p14="http://schemas.microsoft.com/office/powerpoint/2010/main" val="368434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they?</a:t>
            </a:r>
          </a:p>
          <a:p>
            <a:r>
              <a:rPr lang="en-US" dirty="0" smtClean="0"/>
              <a:t>Why are they important?</a:t>
            </a:r>
          </a:p>
          <a:p>
            <a:r>
              <a:rPr lang="en-US" dirty="0" smtClean="0"/>
              <a:t>How are they launched?</a:t>
            </a:r>
          </a:p>
          <a:p>
            <a:endParaRPr lang="en-US" baseline="0" dirty="0" smtClean="0"/>
          </a:p>
        </p:txBody>
      </p:sp>
    </p:spTree>
    <p:extLst>
      <p:ext uri="{BB962C8B-B14F-4D97-AF65-F5344CB8AC3E}">
        <p14:creationId xmlns:p14="http://schemas.microsoft.com/office/powerpoint/2010/main" val="76913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Sector Strategies must be industry-led and having an ecosystem committed and aligned to this priority is paramount.  It’s an art to be “industry-led” without inflicting business fatigue and effectively connecting partners to this work.</a:t>
            </a:r>
          </a:p>
          <a:p>
            <a:endParaRPr lang="en-US" dirty="0" smtClean="0"/>
          </a:p>
          <a:p>
            <a:r>
              <a:rPr lang="en-US" dirty="0" smtClean="0"/>
              <a:t>Sector strategies abound, the CWDC Sectors Steering Committee will focus on:</a:t>
            </a:r>
          </a:p>
          <a:p>
            <a:pPr marL="527197" indent="-331031">
              <a:buFont typeface="+mj-lt"/>
              <a:buAutoNum type="arabicPeriod"/>
            </a:pPr>
            <a:r>
              <a:rPr lang="en-US" b="1" dirty="0" smtClean="0"/>
              <a:t>Industry Intermediary Consortium</a:t>
            </a:r>
          </a:p>
          <a:p>
            <a:pPr lvl="1"/>
            <a:r>
              <a:rPr lang="en-US" dirty="0" smtClean="0"/>
              <a:t>Launched April 18 with five trade associations (referred to as intermediaries)</a:t>
            </a:r>
          </a:p>
          <a:p>
            <a:pPr marL="527197" indent="-331031">
              <a:buFont typeface="+mj-lt"/>
              <a:buAutoNum type="arabicPeriod"/>
            </a:pPr>
            <a:r>
              <a:rPr lang="en-US" b="1" dirty="0" smtClean="0"/>
              <a:t>Sectors Network</a:t>
            </a:r>
          </a:p>
          <a:p>
            <a:pPr lvl="1"/>
            <a:r>
              <a:rPr lang="en-US" dirty="0" smtClean="0"/>
              <a:t>There are over 20 active sector partnerships and several new launches being planned.</a:t>
            </a:r>
          </a:p>
          <a:p>
            <a:pPr lvl="1"/>
            <a:r>
              <a:rPr lang="en-US" dirty="0" smtClean="0"/>
              <a:t>An application for a grant for active sector partnerships for the 2017-18 fiscal year is open, due May 9.</a:t>
            </a:r>
          </a:p>
          <a:p>
            <a:pPr lvl="1"/>
            <a:r>
              <a:rPr lang="en-US" dirty="0" smtClean="0"/>
              <a:t>The State Technical Assistance Team (STAT) is being built to add capacity.  STAT is composed of leaders from the core partnering agencies who, after completing their training, will be assigned to sector partnerships to provide technical assistance.  A Subject Matter Expert Network is being assembled to provide backbone support for STAT members to enable them to more effectively support their assigned sector partnership</a:t>
            </a:r>
          </a:p>
        </p:txBody>
      </p:sp>
      <p:sp>
        <p:nvSpPr>
          <p:cNvPr id="4" name="Slide Number Placeholder 3"/>
          <p:cNvSpPr>
            <a:spLocks noGrp="1"/>
          </p:cNvSpPr>
          <p:nvPr>
            <p:ph type="sldNum" idx="10"/>
          </p:nvPr>
        </p:nvSpPr>
        <p:spPr>
          <a:xfrm>
            <a:off x="3978132" y="8842029"/>
            <a:ext cx="3043343" cy="465455"/>
          </a:xfrm>
          <a:prstGeom prst="rect">
            <a:avLst/>
          </a:prstGeom>
        </p:spPr>
        <p:txBody>
          <a:bodyPr lIns="93324" tIns="46662" rIns="93324" bIns="46662"/>
          <a:lstStyle/>
          <a:p>
            <a:pPr>
              <a:buClr>
                <a:prstClr val="black"/>
              </a:buClr>
              <a:buSzPct val="25000"/>
            </a:pPr>
            <a:fld id="{00000000-1234-1234-1234-123412341234}" type="slidenum">
              <a:rPr lang="en-JM">
                <a:solidFill>
                  <a:prstClr val="black"/>
                </a:solidFill>
                <a:latin typeface="Calibri"/>
                <a:ea typeface="Calibri"/>
                <a:cs typeface="Calibri"/>
                <a:sym typeface="Calibri"/>
              </a:rPr>
              <a:pPr>
                <a:buClr>
                  <a:prstClr val="black"/>
                </a:buClr>
                <a:buSzPct val="25000"/>
              </a:pPr>
              <a:t>6</a:t>
            </a:fld>
            <a:endParaRPr lang="en-JM"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77526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Sector Strategies must be industry-led and having an ecosystem committed and aligned to this priority is paramount.  It’s an art to be “industry-led” without inflicting business fatigue and effectively connecting partners to this work.</a:t>
            </a:r>
          </a:p>
          <a:p>
            <a:endParaRPr lang="en-US" dirty="0" smtClean="0"/>
          </a:p>
          <a:p>
            <a:r>
              <a:rPr lang="en-US" dirty="0" smtClean="0"/>
              <a:t>Sector strategies abound, the CWDC Sectors Steering Committee will focus on:</a:t>
            </a:r>
          </a:p>
          <a:p>
            <a:pPr marL="527197" indent="-331031">
              <a:buFont typeface="+mj-lt"/>
              <a:buAutoNum type="arabicPeriod"/>
            </a:pPr>
            <a:r>
              <a:rPr lang="en-US" b="1" dirty="0" smtClean="0"/>
              <a:t>Industry Intermediary Consortium</a:t>
            </a:r>
          </a:p>
          <a:p>
            <a:pPr lvl="1"/>
            <a:r>
              <a:rPr lang="en-US" dirty="0" smtClean="0"/>
              <a:t>Launched April 18 with five trade associations (referred to as intermediaries)</a:t>
            </a:r>
          </a:p>
          <a:p>
            <a:pPr marL="527197" indent="-331031">
              <a:buFont typeface="+mj-lt"/>
              <a:buAutoNum type="arabicPeriod"/>
            </a:pPr>
            <a:r>
              <a:rPr lang="en-US" b="1" dirty="0" smtClean="0"/>
              <a:t>Sectors Network</a:t>
            </a:r>
          </a:p>
          <a:p>
            <a:pPr lvl="1"/>
            <a:r>
              <a:rPr lang="en-US" dirty="0" smtClean="0"/>
              <a:t>There are over 20 active sector partnerships and several new launches being planned.</a:t>
            </a:r>
          </a:p>
          <a:p>
            <a:pPr lvl="1"/>
            <a:r>
              <a:rPr lang="en-US" dirty="0" smtClean="0"/>
              <a:t>An application for a grant for active sector partnerships for the 2017-18 fiscal year is open, due May 9.</a:t>
            </a:r>
          </a:p>
          <a:p>
            <a:pPr lvl="1"/>
            <a:r>
              <a:rPr lang="en-US" dirty="0" smtClean="0"/>
              <a:t>The State Technical Assistance Team (STAT) is being built to add capacity.  STAT is composed of leaders from the core partnering agencies who, after completing their training, will be assigned to sector partnerships to provide technical assistance.  A Subject Matter Expert Network is being assembled to provide backbone support for STAT members to enable them to more effectively support their assigned sector partnership</a:t>
            </a:r>
          </a:p>
        </p:txBody>
      </p:sp>
      <p:sp>
        <p:nvSpPr>
          <p:cNvPr id="4" name="Slide Number Placeholder 3"/>
          <p:cNvSpPr>
            <a:spLocks noGrp="1"/>
          </p:cNvSpPr>
          <p:nvPr>
            <p:ph type="sldNum" idx="10"/>
          </p:nvPr>
        </p:nvSpPr>
        <p:spPr>
          <a:xfrm>
            <a:off x="3978132" y="8842029"/>
            <a:ext cx="3043343" cy="465455"/>
          </a:xfrm>
          <a:prstGeom prst="rect">
            <a:avLst/>
          </a:prstGeom>
        </p:spPr>
        <p:txBody>
          <a:bodyPr lIns="93324" tIns="46662" rIns="93324" bIns="46662"/>
          <a:lstStyle/>
          <a:p>
            <a:pPr>
              <a:buClr>
                <a:prstClr val="black"/>
              </a:buClr>
              <a:buSzPct val="25000"/>
            </a:pPr>
            <a:fld id="{00000000-1234-1234-1234-123412341234}" type="slidenum">
              <a:rPr lang="en-JM">
                <a:solidFill>
                  <a:prstClr val="black"/>
                </a:solidFill>
                <a:latin typeface="Calibri"/>
                <a:ea typeface="Calibri"/>
                <a:cs typeface="Calibri"/>
                <a:sym typeface="Calibri"/>
              </a:rPr>
              <a:pPr>
                <a:buClr>
                  <a:prstClr val="black"/>
                </a:buClr>
                <a:buSzPct val="25000"/>
              </a:pPr>
              <a:t>7</a:t>
            </a:fld>
            <a:endParaRPr lang="en-JM"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77526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a:t>
            </a:r>
            <a:r>
              <a:rPr lang="en-US" baseline="0" dirty="0" smtClean="0"/>
              <a:t> impacts from sector partnerships</a:t>
            </a:r>
            <a:endParaRPr lang="en-US" dirty="0"/>
          </a:p>
        </p:txBody>
      </p:sp>
      <p:sp>
        <p:nvSpPr>
          <p:cNvPr id="4" name="Slide Number Placeholder 3"/>
          <p:cNvSpPr>
            <a:spLocks noGrp="1"/>
          </p:cNvSpPr>
          <p:nvPr>
            <p:ph type="sldNum" sz="quarter" idx="10"/>
          </p:nvPr>
        </p:nvSpPr>
        <p:spPr>
          <a:xfrm>
            <a:off x="3978132" y="8842029"/>
            <a:ext cx="3043343" cy="465455"/>
          </a:xfrm>
          <a:prstGeom prst="rect">
            <a:avLst/>
          </a:prstGeom>
        </p:spPr>
        <p:txBody>
          <a:bodyPr lIns="93324" tIns="46662" rIns="93324" bIns="46662"/>
          <a:lstStyle/>
          <a:p>
            <a:fld id="{E92724D9-B718-478D-BAD4-D47836753C6A}" type="slidenum">
              <a:rPr lang="en-US" smtClean="0"/>
              <a:pPr/>
              <a:t>8</a:t>
            </a:fld>
            <a:endParaRPr lang="en-US" dirty="0"/>
          </a:p>
        </p:txBody>
      </p:sp>
    </p:spTree>
    <p:extLst>
      <p:ext uri="{BB962C8B-B14F-4D97-AF65-F5344CB8AC3E}">
        <p14:creationId xmlns:p14="http://schemas.microsoft.com/office/powerpoint/2010/main" val="30032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places that industry-led workforce development initiatives and programs are being worked on today.  </a:t>
            </a:r>
            <a:r>
              <a:rPr lang="en-US" b="1" dirty="0" smtClean="0"/>
              <a:t>If you want to sit at the table with other businesses to help set the workforce development agenda</a:t>
            </a:r>
            <a:r>
              <a:rPr lang="en-US" dirty="0" smtClean="0"/>
              <a:t>, you could consider joining the following efforts:</a:t>
            </a:r>
          </a:p>
          <a:p>
            <a:pPr marL="174982" indent="-174982">
              <a:buFont typeface="Arial" panose="020B0604020202020204" pitchFamily="34" charset="0"/>
              <a:buChar char="•"/>
            </a:pPr>
            <a:r>
              <a:rPr lang="en-US" dirty="0" smtClean="0"/>
              <a:t>Regional Sector Partnerships</a:t>
            </a:r>
          </a:p>
          <a:p>
            <a:pPr marL="174982" indent="-174982">
              <a:buFont typeface="Arial" panose="020B0604020202020204" pitchFamily="34" charset="0"/>
              <a:buChar char="•"/>
            </a:pPr>
            <a:r>
              <a:rPr lang="en-US" dirty="0" smtClean="0"/>
              <a:t>Trade Associations</a:t>
            </a:r>
          </a:p>
          <a:p>
            <a:pPr marL="174982" indent="-174982">
              <a:buFont typeface="Arial" panose="020B0604020202020204" pitchFamily="34" charset="0"/>
              <a:buChar char="•"/>
            </a:pPr>
            <a:r>
              <a:rPr lang="en-US" dirty="0" smtClean="0"/>
              <a:t>Workforce Development Boards</a:t>
            </a:r>
          </a:p>
          <a:p>
            <a:pPr marL="174982" indent="-174982">
              <a:buFont typeface="Arial" panose="020B0604020202020204" pitchFamily="34" charset="0"/>
              <a:buChar char="•"/>
            </a:pPr>
            <a:r>
              <a:rPr lang="en-US" dirty="0" smtClean="0"/>
              <a:t>Academic Advisory Councils</a:t>
            </a:r>
          </a:p>
          <a:p>
            <a:pPr marL="174982" indent="-174982">
              <a:buFont typeface="Arial" panose="020B0604020202020204" pitchFamily="34" charset="0"/>
              <a:buChar char="•"/>
            </a:pPr>
            <a:r>
              <a:rPr lang="en-US" dirty="0" smtClean="0"/>
              <a:t>Economic Development Boards</a:t>
            </a:r>
          </a:p>
          <a:p>
            <a:pPr marL="174982" indent="-174982">
              <a:buFont typeface="Arial" panose="020B0604020202020204" pitchFamily="34" charset="0"/>
              <a:buChar char="•"/>
            </a:pPr>
            <a:r>
              <a:rPr lang="en-US" dirty="0" smtClean="0"/>
              <a:t>Non-profit community organizations</a:t>
            </a:r>
          </a:p>
          <a:p>
            <a:pPr marL="174982" indent="-174982">
              <a:buFont typeface="Arial" panose="020B0604020202020204" pitchFamily="34" charset="0"/>
              <a:buChar char="•"/>
            </a:pPr>
            <a:r>
              <a:rPr lang="en-US" dirty="0" smtClean="0"/>
              <a:t>For-profit businesses</a:t>
            </a:r>
          </a:p>
          <a:p>
            <a:r>
              <a:rPr lang="en-US" dirty="0" smtClean="0"/>
              <a:t>The Colorado Workforce Development Council has been nurturing the development of regional sector partnership for the past 4 years.  A sector partnership is an industry specific regional partnership led by business in partnership with economic development, education, and workforce development.   Over 450 businesses are actively involved in 20+ sector partnerships across all 14 economic regions of Colorado today.</a:t>
            </a:r>
          </a:p>
        </p:txBody>
      </p:sp>
      <p:sp>
        <p:nvSpPr>
          <p:cNvPr id="4" name="Slide Number Placeholder 3"/>
          <p:cNvSpPr>
            <a:spLocks noGrp="1"/>
          </p:cNvSpPr>
          <p:nvPr>
            <p:ph type="sldNum" idx="10"/>
          </p:nvPr>
        </p:nvSpPr>
        <p:spPr>
          <a:xfrm>
            <a:off x="3978132" y="8842029"/>
            <a:ext cx="3043343" cy="465455"/>
          </a:xfrm>
          <a:prstGeom prst="rect">
            <a:avLst/>
          </a:prstGeom>
        </p:spPr>
        <p:txBody>
          <a:bodyPr lIns="93324" tIns="46662" rIns="93324" bIns="46662"/>
          <a:lstStyle/>
          <a:p>
            <a:pPr>
              <a:buClr>
                <a:prstClr val="black"/>
              </a:buClr>
              <a:buSzPct val="25000"/>
            </a:pPr>
            <a:fld id="{00000000-1234-1234-1234-123412341234}" type="slidenum">
              <a:rPr lang="en-JM">
                <a:solidFill>
                  <a:prstClr val="black"/>
                </a:solidFill>
                <a:latin typeface="Calibri"/>
                <a:ea typeface="Calibri"/>
                <a:cs typeface="Calibri"/>
                <a:sym typeface="Calibri"/>
              </a:rPr>
              <a:pPr>
                <a:buClr>
                  <a:prstClr val="black"/>
                </a:buClr>
                <a:buSzPct val="25000"/>
              </a:pPr>
              <a:t>9</a:t>
            </a:fld>
            <a:endParaRPr lang="en-JM"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367251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Shape 9"/>
          <p:cNvSpPr>
            <a:spLocks noGrp="1"/>
          </p:cNvSpPr>
          <p:nvPr>
            <p:ph type="title"/>
          </p:nvPr>
        </p:nvSpPr>
        <p:spPr>
          <a:xfrm>
            <a:off x="4225577" y="4786114"/>
            <a:ext cx="4553646" cy="2111971"/>
          </a:xfrm>
          <a:prstGeom prst="rect">
            <a:avLst/>
          </a:prstGeom>
        </p:spPr>
        <p:txBody>
          <a:bodyPr anchor="t"/>
          <a:lstStyle>
            <a:lvl1pPr algn="ctr">
              <a:defRPr sz="5000" spc="-100">
                <a:solidFill>
                  <a:srgbClr val="EEEEEE"/>
                </a:solidFill>
              </a:defRPr>
            </a:lvl1pPr>
          </a:lstStyle>
          <a:p>
            <a:pPr lvl="0"/>
            <a:r>
              <a:rPr lang="en-US" smtClean="0"/>
              <a:t>Click to edit Master title style</a:t>
            </a:r>
            <a:endParaRPr/>
          </a:p>
        </p:txBody>
      </p:sp>
    </p:spTree>
    <p:extLst>
      <p:ext uri="{BB962C8B-B14F-4D97-AF65-F5344CB8AC3E}">
        <p14:creationId xmlns:p14="http://schemas.microsoft.com/office/powerpoint/2010/main" val="9807706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899" y="735524"/>
            <a:ext cx="10464801" cy="675631"/>
          </a:xfrm>
          <a:prstGeom prst="rect">
            <a:avLst/>
          </a:prstGeom>
        </p:spPr>
        <p:txBody>
          <a:bodyPr vert="horz"/>
          <a:lstStyle/>
          <a:p>
            <a:r>
              <a:rPr lang="en-US" smtClean="0"/>
              <a:t>Click to edit Master title style</a:t>
            </a:r>
            <a:endParaRPr lang="en-US" dirty="0"/>
          </a:p>
        </p:txBody>
      </p:sp>
      <p:sp>
        <p:nvSpPr>
          <p:cNvPr id="6" name="Content Placeholder 5"/>
          <p:cNvSpPr>
            <a:spLocks noGrp="1"/>
          </p:cNvSpPr>
          <p:nvPr>
            <p:ph sz="quarter" idx="10"/>
          </p:nvPr>
        </p:nvSpPr>
        <p:spPr>
          <a:xfrm>
            <a:off x="1231899" y="2625725"/>
            <a:ext cx="10464801" cy="5891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75528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899" y="735524"/>
            <a:ext cx="10464801" cy="675631"/>
          </a:xfrm>
          <a:prstGeom prst="rect">
            <a:avLst/>
          </a:prstGeom>
        </p:spPr>
        <p:txBody>
          <a:bodyPr vert="horz"/>
          <a:lstStyle/>
          <a:p>
            <a:r>
              <a:rPr lang="en-US" smtClean="0"/>
              <a:t>Click to edit Master title style</a:t>
            </a:r>
            <a:endParaRPr lang="en-US" dirty="0"/>
          </a:p>
        </p:txBody>
      </p:sp>
      <p:sp>
        <p:nvSpPr>
          <p:cNvPr id="4" name="Picture Placeholder 3"/>
          <p:cNvSpPr>
            <a:spLocks noGrp="1"/>
          </p:cNvSpPr>
          <p:nvPr>
            <p:ph type="pic" sz="quarter" idx="10"/>
          </p:nvPr>
        </p:nvSpPr>
        <p:spPr>
          <a:xfrm>
            <a:off x="7032625" y="2006600"/>
            <a:ext cx="5465763" cy="7161213"/>
          </a:xfrm>
          <a:prstGeom prst="rect">
            <a:avLst/>
          </a:prstGeom>
        </p:spPr>
        <p:txBody>
          <a:bodyPr>
            <a:normAutofit/>
          </a:bodyPr>
          <a:lstStyle/>
          <a:p>
            <a:pPr lvl="0"/>
            <a:r>
              <a:rPr lang="en-US" noProof="0" dirty="0" smtClean="0">
                <a:sym typeface="Arial"/>
              </a:rPr>
              <a:t>Click icon to add picture</a:t>
            </a:r>
            <a:endParaRPr lang="en-US" noProof="0" dirty="0">
              <a:sym typeface="Arial"/>
            </a:endParaRPr>
          </a:p>
        </p:txBody>
      </p:sp>
      <p:sp>
        <p:nvSpPr>
          <p:cNvPr id="6" name="Chart Placeholder 5"/>
          <p:cNvSpPr>
            <a:spLocks noGrp="1"/>
          </p:cNvSpPr>
          <p:nvPr>
            <p:ph type="chart" sz="quarter" idx="11"/>
          </p:nvPr>
        </p:nvSpPr>
        <p:spPr>
          <a:xfrm>
            <a:off x="917575" y="2006600"/>
            <a:ext cx="4792663" cy="7161213"/>
          </a:xfrm>
          <a:prstGeom prst="rect">
            <a:avLst/>
          </a:prstGeom>
        </p:spPr>
        <p:txBody>
          <a:bodyPr>
            <a:normAutofit/>
          </a:bodyPr>
          <a:lstStyle/>
          <a:p>
            <a:pPr lvl="0"/>
            <a:r>
              <a:rPr lang="en-US" noProof="0" dirty="0" smtClean="0">
                <a:sym typeface="Arial"/>
              </a:rPr>
              <a:t>Click icon to add chart</a:t>
            </a:r>
            <a:endParaRPr lang="en-US" noProof="0" dirty="0">
              <a:sym typeface="Arial"/>
            </a:endParaRPr>
          </a:p>
        </p:txBody>
      </p:sp>
    </p:spTree>
    <p:extLst>
      <p:ext uri="{BB962C8B-B14F-4D97-AF65-F5344CB8AC3E}">
        <p14:creationId xmlns:p14="http://schemas.microsoft.com/office/powerpoint/2010/main" val="30081295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900" y="863600"/>
            <a:ext cx="10464800" cy="676275"/>
          </a:xfrm>
          <a:prstGeom prst="rect">
            <a:avLst/>
          </a:prstGeom>
        </p:spPr>
        <p:txBody>
          <a:bodyPr vert="horz"/>
          <a:lstStyle/>
          <a:p>
            <a:r>
              <a:rPr lang="en-US" smtClean="0"/>
              <a:t>Click to edit Master title style</a:t>
            </a:r>
            <a:endParaRPr lang="en-US" dirty="0"/>
          </a:p>
        </p:txBody>
      </p:sp>
      <p:sp>
        <p:nvSpPr>
          <p:cNvPr id="6" name="Content Placeholder 5"/>
          <p:cNvSpPr>
            <a:spLocks noGrp="1"/>
          </p:cNvSpPr>
          <p:nvPr>
            <p:ph sz="quarter" idx="10"/>
          </p:nvPr>
        </p:nvSpPr>
        <p:spPr>
          <a:xfrm>
            <a:off x="917575" y="2412051"/>
            <a:ext cx="6894513" cy="669226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hart Placeholder 7"/>
          <p:cNvSpPr>
            <a:spLocks noGrp="1"/>
          </p:cNvSpPr>
          <p:nvPr>
            <p:ph type="chart" sz="quarter" idx="11"/>
          </p:nvPr>
        </p:nvSpPr>
        <p:spPr>
          <a:xfrm>
            <a:off x="9296400" y="2411413"/>
            <a:ext cx="3030538" cy="6692900"/>
          </a:xfrm>
          <a:prstGeom prst="rect">
            <a:avLst/>
          </a:prstGeom>
        </p:spPr>
        <p:txBody>
          <a:bodyPr>
            <a:normAutofit/>
          </a:bodyPr>
          <a:lstStyle/>
          <a:p>
            <a:pPr lvl="0"/>
            <a:r>
              <a:rPr lang="en-US" noProof="0" dirty="0" smtClean="0">
                <a:sym typeface="Arial"/>
              </a:rPr>
              <a:t>Click icon to add chart</a:t>
            </a:r>
            <a:endParaRPr lang="en-US" noProof="0" dirty="0">
              <a:sym typeface="Arial"/>
            </a:endParaRPr>
          </a:p>
        </p:txBody>
      </p:sp>
    </p:spTree>
    <p:extLst>
      <p:ext uri="{BB962C8B-B14F-4D97-AF65-F5344CB8AC3E}">
        <p14:creationId xmlns:p14="http://schemas.microsoft.com/office/powerpoint/2010/main" val="10392748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5">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899" y="756870"/>
            <a:ext cx="10464801" cy="675631"/>
          </a:xfrm>
          <a:prstGeom prst="rect">
            <a:avLst/>
          </a:prstGeom>
        </p:spPr>
        <p:txBody>
          <a:bodyPr vert="horz"/>
          <a:lstStyle/>
          <a:p>
            <a:r>
              <a:rPr lang="en-US" smtClean="0"/>
              <a:t>Click to edit Master title style</a:t>
            </a:r>
            <a:endParaRPr lang="en-US" dirty="0"/>
          </a:p>
        </p:txBody>
      </p:sp>
      <p:sp>
        <p:nvSpPr>
          <p:cNvPr id="4" name="ClipArt Placeholder 3"/>
          <p:cNvSpPr>
            <a:spLocks noGrp="1"/>
          </p:cNvSpPr>
          <p:nvPr>
            <p:ph type="clipArt" sz="quarter" idx="10"/>
          </p:nvPr>
        </p:nvSpPr>
        <p:spPr>
          <a:xfrm>
            <a:off x="608013" y="2743200"/>
            <a:ext cx="5187950" cy="4514850"/>
          </a:xfrm>
          <a:prstGeom prst="rect">
            <a:avLst/>
          </a:prstGeom>
        </p:spPr>
        <p:txBody>
          <a:bodyPr>
            <a:normAutofit/>
          </a:bodyPr>
          <a:lstStyle/>
          <a:p>
            <a:pPr lvl="0"/>
            <a:r>
              <a:rPr lang="en-US" noProof="0" dirty="0" smtClean="0">
                <a:sym typeface="Arial"/>
              </a:rPr>
              <a:t>Click icon to add clip art</a:t>
            </a:r>
            <a:endParaRPr lang="en-US" noProof="0" dirty="0">
              <a:sym typeface="Arial"/>
            </a:endParaRPr>
          </a:p>
        </p:txBody>
      </p:sp>
      <p:sp>
        <p:nvSpPr>
          <p:cNvPr id="6" name="Content Placeholder 5"/>
          <p:cNvSpPr>
            <a:spLocks noGrp="1"/>
          </p:cNvSpPr>
          <p:nvPr>
            <p:ph sz="quarter" idx="11"/>
          </p:nvPr>
        </p:nvSpPr>
        <p:spPr>
          <a:xfrm>
            <a:off x="7129463" y="2305324"/>
            <a:ext cx="5080000" cy="544326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69445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899" y="735524"/>
            <a:ext cx="10464801" cy="675631"/>
          </a:xfrm>
          <a:prstGeom prst="rect">
            <a:avLst/>
          </a:prstGeom>
        </p:spPr>
        <p:txBody>
          <a:bodyPr vert="horz"/>
          <a:lstStyle/>
          <a:p>
            <a:r>
              <a:rPr lang="en-US" smtClean="0"/>
              <a:t>Click to edit Master title style</a:t>
            </a:r>
            <a:endParaRPr lang="en-US" dirty="0"/>
          </a:p>
        </p:txBody>
      </p:sp>
      <p:sp>
        <p:nvSpPr>
          <p:cNvPr id="4" name="Content Placeholder 3"/>
          <p:cNvSpPr>
            <a:spLocks noGrp="1"/>
          </p:cNvSpPr>
          <p:nvPr>
            <p:ph sz="quarter" idx="10"/>
          </p:nvPr>
        </p:nvSpPr>
        <p:spPr>
          <a:xfrm>
            <a:off x="1231900" y="2241287"/>
            <a:ext cx="4286250" cy="645662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7534275" y="2241550"/>
            <a:ext cx="4494213" cy="6456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55288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4225577" y="4786114"/>
            <a:ext cx="4553646" cy="2111971"/>
          </a:xfrm>
          <a:prstGeom prst="rect">
            <a:avLst/>
          </a:prstGeom>
        </p:spPr>
        <p:txBody>
          <a:bodyPr anchor="t"/>
          <a:lstStyle>
            <a:lvl1pPr algn="ctr">
              <a:defRPr sz="5000" spc="-100">
                <a:solidFill>
                  <a:srgbClr val="EEEEEE"/>
                </a:solidFill>
              </a:defRPr>
            </a:lvl1pPr>
          </a:lstStyle>
          <a:p>
            <a:pPr lvl="0"/>
            <a:r>
              <a:rPr lang="en-US" smtClean="0"/>
              <a:t>Click to edit Master title style</a:t>
            </a:r>
            <a:endParaRPr/>
          </a:p>
        </p:txBody>
      </p:sp>
    </p:spTree>
    <p:extLst>
      <p:ext uri="{BB962C8B-B14F-4D97-AF65-F5344CB8AC3E}">
        <p14:creationId xmlns:p14="http://schemas.microsoft.com/office/powerpoint/2010/main" val="32625652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4225577" y="4786114"/>
            <a:ext cx="4553646" cy="2111971"/>
          </a:xfrm>
          <a:prstGeom prst="rect">
            <a:avLst/>
          </a:prstGeom>
        </p:spPr>
        <p:txBody>
          <a:bodyPr anchor="t"/>
          <a:lstStyle>
            <a:lvl1pPr algn="ctr">
              <a:defRPr sz="5000" spc="-100">
                <a:solidFill>
                  <a:srgbClr val="EEEEEE"/>
                </a:solidFill>
              </a:defRPr>
            </a:lvl1pPr>
          </a:lstStyle>
          <a:p>
            <a:pPr lvl="0"/>
            <a:r>
              <a:rPr lang="en-US" smtClean="0"/>
              <a:t>Click to edit Master title style</a:t>
            </a:r>
            <a:endParaRPr/>
          </a:p>
        </p:txBody>
      </p:sp>
    </p:spTree>
    <p:extLst>
      <p:ext uri="{BB962C8B-B14F-4D97-AF65-F5344CB8AC3E}">
        <p14:creationId xmlns:p14="http://schemas.microsoft.com/office/powerpoint/2010/main" val="77979799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1_Title &amp; Subtitl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4225577" y="4786114"/>
            <a:ext cx="4553646" cy="2111971"/>
          </a:xfrm>
          <a:prstGeom prst="rect">
            <a:avLst/>
          </a:prstGeom>
        </p:spPr>
        <p:txBody>
          <a:bodyPr anchor="t"/>
          <a:lstStyle>
            <a:lvl1pPr algn="ctr">
              <a:defRPr sz="5000" spc="-100">
                <a:solidFill>
                  <a:srgbClr val="EEEEEE"/>
                </a:solidFill>
              </a:defRPr>
            </a:lvl1pPr>
          </a:lstStyle>
          <a:p>
            <a:pPr lvl="0"/>
            <a:r>
              <a:rPr lang="en-US" smtClean="0"/>
              <a:t>Click to edit Master title style</a:t>
            </a:r>
            <a:endParaRPr/>
          </a:p>
        </p:txBody>
      </p:sp>
    </p:spTree>
    <p:extLst>
      <p:ext uri="{BB962C8B-B14F-4D97-AF65-F5344CB8AC3E}">
        <p14:creationId xmlns:p14="http://schemas.microsoft.com/office/powerpoint/2010/main" val="87443512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 name="Shape 15"/>
          <p:cNvSpPr>
            <a:spLocks noGrp="1"/>
          </p:cNvSpPr>
          <p:nvPr>
            <p:ph type="title"/>
          </p:nvPr>
        </p:nvSpPr>
        <p:spPr>
          <a:xfrm>
            <a:off x="1270000" y="3505200"/>
            <a:ext cx="10464800" cy="2730500"/>
          </a:xfrm>
          <a:prstGeom prst="rect">
            <a:avLst/>
          </a:prstGeom>
        </p:spPr>
        <p:txBody>
          <a:bodyPr/>
          <a:lstStyle>
            <a:lvl1pPr algn="ctr">
              <a:defRPr>
                <a:solidFill>
                  <a:srgbClr val="EEEEEE"/>
                </a:solidFill>
              </a:defRPr>
            </a:lvl1pPr>
          </a:lstStyle>
          <a:p>
            <a:pPr lvl="0"/>
            <a:r>
              <a:rPr lang="en-US" smtClean="0"/>
              <a:t>Click to edit Master title style</a:t>
            </a:r>
            <a:endParaRPr/>
          </a:p>
        </p:txBody>
      </p:sp>
    </p:spTree>
    <p:extLst>
      <p:ext uri="{BB962C8B-B14F-4D97-AF65-F5344CB8AC3E}">
        <p14:creationId xmlns:p14="http://schemas.microsoft.com/office/powerpoint/2010/main" val="340870977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Center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7" name="Shape 17"/>
          <p:cNvSpPr>
            <a:spLocks noGrp="1"/>
          </p:cNvSpPr>
          <p:nvPr>
            <p:ph type="title"/>
          </p:nvPr>
        </p:nvSpPr>
        <p:spPr>
          <a:xfrm>
            <a:off x="1270000" y="3505200"/>
            <a:ext cx="10464800" cy="2730500"/>
          </a:xfrm>
          <a:prstGeom prst="rect">
            <a:avLst/>
          </a:prstGeom>
        </p:spPr>
        <p:txBody>
          <a:bodyPr/>
          <a:lstStyle>
            <a:lvl1pPr algn="ctr">
              <a:defRPr>
                <a:solidFill>
                  <a:srgbClr val="EEEEEE"/>
                </a:solidFill>
              </a:defRPr>
            </a:lvl1pPr>
          </a:lstStyle>
          <a:p>
            <a:pPr lvl="0"/>
            <a:r>
              <a:rPr lang="en-US" smtClean="0"/>
              <a:t>Click to edit Master title style</a:t>
            </a:r>
            <a:endParaRPr/>
          </a:p>
        </p:txBody>
      </p:sp>
    </p:spTree>
    <p:extLst>
      <p:ext uri="{BB962C8B-B14F-4D97-AF65-F5344CB8AC3E}">
        <p14:creationId xmlns:p14="http://schemas.microsoft.com/office/powerpoint/2010/main" val="23633732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9" name="Shape 19"/>
          <p:cNvSpPr>
            <a:spLocks noGrp="1"/>
          </p:cNvSpPr>
          <p:nvPr>
            <p:ph type="title"/>
          </p:nvPr>
        </p:nvSpPr>
        <p:spPr>
          <a:xfrm>
            <a:off x="1270000" y="3505200"/>
            <a:ext cx="10464800" cy="2730500"/>
          </a:xfrm>
          <a:prstGeom prst="rect">
            <a:avLst/>
          </a:prstGeom>
        </p:spPr>
        <p:txBody>
          <a:bodyPr/>
          <a:lstStyle>
            <a:lvl1pPr algn="ctr">
              <a:defRPr>
                <a:solidFill>
                  <a:srgbClr val="EEEEEE"/>
                </a:solidFill>
              </a:defRPr>
            </a:lvl1pPr>
          </a:lstStyle>
          <a:p>
            <a:pPr lvl="0"/>
            <a:r>
              <a:rPr lang="en-US" smtClean="0"/>
              <a:t>Click to edit Master title style</a:t>
            </a:r>
            <a:endParaRPr/>
          </a:p>
        </p:txBody>
      </p:sp>
    </p:spTree>
    <p:extLst>
      <p:ext uri="{BB962C8B-B14F-4D97-AF65-F5344CB8AC3E}">
        <p14:creationId xmlns:p14="http://schemas.microsoft.com/office/powerpoint/2010/main" val="7149758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 Center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xfrm>
            <a:off x="1270000" y="3505200"/>
            <a:ext cx="10464800" cy="2730500"/>
          </a:xfrm>
          <a:prstGeom prst="rect">
            <a:avLst/>
          </a:prstGeom>
        </p:spPr>
        <p:txBody>
          <a:bodyPr/>
          <a:lstStyle>
            <a:lvl1pPr algn="ctr">
              <a:defRPr>
                <a:solidFill>
                  <a:srgbClr val="EEEEEE"/>
                </a:solidFill>
              </a:defRPr>
            </a:lvl1pPr>
          </a:lstStyle>
          <a:p>
            <a:pPr lvl="0"/>
            <a:r>
              <a:rPr lang="en-US" smtClean="0"/>
              <a:t>Click to edit Master title style</a:t>
            </a:r>
            <a:endParaRPr/>
          </a:p>
        </p:txBody>
      </p:sp>
    </p:spTree>
    <p:extLst>
      <p:ext uri="{BB962C8B-B14F-4D97-AF65-F5344CB8AC3E}">
        <p14:creationId xmlns:p14="http://schemas.microsoft.com/office/powerpoint/2010/main" val="169163159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Center 5">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Shape 23"/>
          <p:cNvSpPr>
            <a:spLocks noGrp="1"/>
          </p:cNvSpPr>
          <p:nvPr>
            <p:ph type="title"/>
          </p:nvPr>
        </p:nvSpPr>
        <p:spPr>
          <a:xfrm>
            <a:off x="1270000" y="3505200"/>
            <a:ext cx="10464800" cy="2730500"/>
          </a:xfrm>
          <a:prstGeom prst="rect">
            <a:avLst/>
          </a:prstGeom>
        </p:spPr>
        <p:txBody>
          <a:bodyPr/>
          <a:lstStyle>
            <a:lvl1pPr algn="ctr">
              <a:defRPr>
                <a:solidFill>
                  <a:srgbClr val="EEEEEE"/>
                </a:solidFill>
              </a:defRPr>
            </a:lvl1pPr>
          </a:lstStyle>
          <a:p>
            <a:pPr lvl="0"/>
            <a:r>
              <a:rPr lang="en-US" smtClean="0"/>
              <a:t>Click to edit Master title style</a:t>
            </a:r>
            <a:endParaRPr/>
          </a:p>
        </p:txBody>
      </p:sp>
    </p:spTree>
    <p:extLst>
      <p:ext uri="{BB962C8B-B14F-4D97-AF65-F5344CB8AC3E}">
        <p14:creationId xmlns:p14="http://schemas.microsoft.com/office/powerpoint/2010/main" val="428662348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96" r:id="rId4"/>
    <p:sldLayoutId id="2147483687" r:id="rId5"/>
    <p:sldLayoutId id="2147483688" r:id="rId6"/>
    <p:sldLayoutId id="2147483689" r:id="rId7"/>
    <p:sldLayoutId id="2147483690" r:id="rId8"/>
    <p:sldLayoutId id="2147483691" r:id="rId9"/>
    <p:sldLayoutId id="2147483692" r:id="rId10"/>
    <p:sldLayoutId id="2147483693" r:id="rId11"/>
    <p:sldLayoutId id="2147483682" r:id="rId12"/>
    <p:sldLayoutId id="2147483695" r:id="rId13"/>
    <p:sldLayoutId id="2147483694" r:id="rId14"/>
  </p:sldLayoutIdLst>
  <p:transition spd="med"/>
  <p:txStyles>
    <p:titleStyle>
      <a:lvl1pPr algn="ctr" defTabSz="584200" rtl="0" eaLnBrk="1" fontAlgn="base" hangingPunct="1">
        <a:spcBef>
          <a:spcPct val="0"/>
        </a:spcBef>
        <a:spcAft>
          <a:spcPct val="0"/>
        </a:spcAft>
        <a:defRPr sz="6000" b="1" spc="-119">
          <a:solidFill>
            <a:srgbClr val="57575C"/>
          </a:solidFill>
          <a:latin typeface="+mj-lt"/>
          <a:ea typeface="ＭＳ Ｐゴシック" charset="0"/>
          <a:cs typeface="+mj-cs"/>
          <a:sym typeface="Arial" charset="0"/>
        </a:defRPr>
      </a:lvl1pPr>
      <a:lvl2pPr algn="ctr" defTabSz="584200" rtl="0" eaLnBrk="1" fontAlgn="base" hangingPunct="1">
        <a:spcBef>
          <a:spcPct val="0"/>
        </a:spcBef>
        <a:spcAft>
          <a:spcPct val="0"/>
        </a:spcAft>
        <a:defRPr sz="6000" b="1" spc="-119">
          <a:solidFill>
            <a:srgbClr val="57575C"/>
          </a:solidFill>
          <a:latin typeface="+mj-lt"/>
          <a:ea typeface="ＭＳ Ｐゴシック" charset="0"/>
          <a:cs typeface="+mj-cs"/>
          <a:sym typeface="Arial" charset="0"/>
        </a:defRPr>
      </a:lvl2pPr>
      <a:lvl3pPr algn="ctr" defTabSz="584200" rtl="0" eaLnBrk="1" fontAlgn="base" hangingPunct="1">
        <a:spcBef>
          <a:spcPct val="0"/>
        </a:spcBef>
        <a:spcAft>
          <a:spcPct val="0"/>
        </a:spcAft>
        <a:defRPr sz="6000" b="1" spc="-119">
          <a:solidFill>
            <a:srgbClr val="57575C"/>
          </a:solidFill>
          <a:latin typeface="+mj-lt"/>
          <a:ea typeface="ＭＳ Ｐゴシック" charset="0"/>
          <a:cs typeface="+mj-cs"/>
          <a:sym typeface="Arial" charset="0"/>
        </a:defRPr>
      </a:lvl3pPr>
      <a:lvl4pPr algn="ctr" defTabSz="584200" rtl="0" eaLnBrk="1" fontAlgn="base" hangingPunct="1">
        <a:spcBef>
          <a:spcPct val="0"/>
        </a:spcBef>
        <a:spcAft>
          <a:spcPct val="0"/>
        </a:spcAft>
        <a:defRPr sz="6000" b="1" spc="-119">
          <a:solidFill>
            <a:srgbClr val="57575C"/>
          </a:solidFill>
          <a:latin typeface="+mj-lt"/>
          <a:ea typeface="ＭＳ Ｐゴシック" charset="0"/>
          <a:cs typeface="+mj-cs"/>
          <a:sym typeface="Arial" charset="0"/>
        </a:defRPr>
      </a:lvl4pPr>
      <a:lvl5pPr algn="ctr" defTabSz="584200" rtl="0" eaLnBrk="1" fontAlgn="base" hangingPunct="1">
        <a:spcBef>
          <a:spcPct val="0"/>
        </a:spcBef>
        <a:spcAft>
          <a:spcPct val="0"/>
        </a:spcAft>
        <a:defRPr sz="6000" b="1" spc="-119">
          <a:solidFill>
            <a:srgbClr val="57575C"/>
          </a:solidFill>
          <a:latin typeface="+mj-lt"/>
          <a:ea typeface="ＭＳ Ｐゴシック" charset="0"/>
          <a:cs typeface="+mj-cs"/>
          <a:sym typeface="Arial" charset="0"/>
        </a:defRPr>
      </a:lvl5pPr>
      <a:lvl6pPr indent="1143000" defTabSz="584200" eaLnBrk="1" hangingPunct="1">
        <a:defRPr sz="6000" b="1" spc="-119">
          <a:solidFill>
            <a:srgbClr val="57575C"/>
          </a:solidFill>
          <a:latin typeface="+mj-lt"/>
          <a:ea typeface="+mj-ea"/>
          <a:cs typeface="+mj-cs"/>
          <a:sym typeface="Arial"/>
        </a:defRPr>
      </a:lvl6pPr>
      <a:lvl7pPr indent="1371600" defTabSz="584200" eaLnBrk="1" hangingPunct="1">
        <a:defRPr sz="6000" b="1" spc="-119">
          <a:solidFill>
            <a:srgbClr val="57575C"/>
          </a:solidFill>
          <a:latin typeface="+mj-lt"/>
          <a:ea typeface="+mj-ea"/>
          <a:cs typeface="+mj-cs"/>
          <a:sym typeface="Arial"/>
        </a:defRPr>
      </a:lvl7pPr>
      <a:lvl8pPr indent="1600200" defTabSz="584200" eaLnBrk="1" hangingPunct="1">
        <a:defRPr sz="6000" b="1" spc="-119">
          <a:solidFill>
            <a:srgbClr val="57575C"/>
          </a:solidFill>
          <a:latin typeface="+mj-lt"/>
          <a:ea typeface="+mj-ea"/>
          <a:cs typeface="+mj-cs"/>
          <a:sym typeface="Arial"/>
        </a:defRPr>
      </a:lvl8pPr>
      <a:lvl9pPr indent="1828800" defTabSz="584200" eaLnBrk="1" hangingPunct="1">
        <a:defRPr sz="6000" b="1" spc="-119">
          <a:solidFill>
            <a:srgbClr val="57575C"/>
          </a:solidFill>
          <a:latin typeface="+mj-lt"/>
          <a:ea typeface="+mj-ea"/>
          <a:cs typeface="+mj-cs"/>
          <a:sym typeface="Arial"/>
        </a:defRPr>
      </a:lvl9pPr>
    </p:titleStyle>
    <p:bodyStyle>
      <a:lvl1pPr marL="520700" indent="-520700" algn="l" defTabSz="584200" rtl="0" eaLnBrk="1" fontAlgn="base" hangingPunct="1">
        <a:spcBef>
          <a:spcPts val="4200"/>
        </a:spcBef>
        <a:spcAft>
          <a:spcPct val="0"/>
        </a:spcAft>
        <a:buSzPct val="125000"/>
        <a:buChar char="•"/>
        <a:defRPr sz="3400">
          <a:solidFill>
            <a:srgbClr val="57575C"/>
          </a:solidFill>
          <a:latin typeface="+mj-lt"/>
          <a:ea typeface="ＭＳ Ｐゴシック" charset="0"/>
          <a:cs typeface="+mj-cs"/>
          <a:sym typeface="Arial" charset="0"/>
        </a:defRPr>
      </a:lvl1pPr>
      <a:lvl2pPr marL="1041400" indent="-520700" algn="l" defTabSz="584200" rtl="0" eaLnBrk="1" fontAlgn="base" hangingPunct="1">
        <a:spcBef>
          <a:spcPts val="4200"/>
        </a:spcBef>
        <a:spcAft>
          <a:spcPct val="0"/>
        </a:spcAft>
        <a:buSzPct val="125000"/>
        <a:buChar char="•"/>
        <a:defRPr sz="3400">
          <a:solidFill>
            <a:srgbClr val="57575C"/>
          </a:solidFill>
          <a:latin typeface="+mj-lt"/>
          <a:ea typeface="+mj-ea"/>
          <a:cs typeface="+mj-cs"/>
          <a:sym typeface="Arial" charset="0"/>
        </a:defRPr>
      </a:lvl2pPr>
      <a:lvl3pPr marL="1562100" indent="-520700" algn="l" defTabSz="584200" rtl="0" eaLnBrk="1" fontAlgn="base" hangingPunct="1">
        <a:spcBef>
          <a:spcPts val="4200"/>
        </a:spcBef>
        <a:spcAft>
          <a:spcPct val="0"/>
        </a:spcAft>
        <a:buSzPct val="125000"/>
        <a:buChar char="•"/>
        <a:defRPr sz="3400">
          <a:solidFill>
            <a:srgbClr val="57575C"/>
          </a:solidFill>
          <a:latin typeface="+mj-lt"/>
          <a:ea typeface="+mj-ea"/>
          <a:cs typeface="+mj-cs"/>
          <a:sym typeface="Arial" charset="0"/>
        </a:defRPr>
      </a:lvl3pPr>
      <a:lvl4pPr marL="2082800" indent="-520700" algn="l" defTabSz="584200" rtl="0" eaLnBrk="1" fontAlgn="base" hangingPunct="1">
        <a:spcBef>
          <a:spcPts val="4200"/>
        </a:spcBef>
        <a:spcAft>
          <a:spcPct val="0"/>
        </a:spcAft>
        <a:buSzPct val="125000"/>
        <a:buChar char="•"/>
        <a:defRPr sz="3400">
          <a:solidFill>
            <a:srgbClr val="57575C"/>
          </a:solidFill>
          <a:latin typeface="+mj-lt"/>
          <a:ea typeface="+mj-ea"/>
          <a:cs typeface="+mj-cs"/>
          <a:sym typeface="Arial" charset="0"/>
        </a:defRPr>
      </a:lvl4pPr>
      <a:lvl5pPr marL="2603500" indent="-520700" algn="l" defTabSz="584200" rtl="0" eaLnBrk="1" fontAlgn="base" hangingPunct="1">
        <a:spcBef>
          <a:spcPts val="4200"/>
        </a:spcBef>
        <a:spcAft>
          <a:spcPct val="0"/>
        </a:spcAft>
        <a:buSzPct val="125000"/>
        <a:buChar char="•"/>
        <a:defRPr sz="3400">
          <a:solidFill>
            <a:srgbClr val="57575C"/>
          </a:solidFill>
          <a:latin typeface="+mj-lt"/>
          <a:ea typeface="+mj-ea"/>
          <a:cs typeface="+mj-cs"/>
          <a:sym typeface="Arial" charset="0"/>
        </a:defRPr>
      </a:lvl5pPr>
      <a:lvl6pPr marL="3124200" indent="-520700" defTabSz="584200" eaLnBrk="1" hangingPunct="1">
        <a:spcBef>
          <a:spcPts val="4200"/>
        </a:spcBef>
        <a:buSzPct val="125000"/>
        <a:buChar char="•"/>
        <a:defRPr sz="3400">
          <a:solidFill>
            <a:srgbClr val="57575C"/>
          </a:solidFill>
          <a:latin typeface="+mj-lt"/>
          <a:ea typeface="+mj-ea"/>
          <a:cs typeface="+mj-cs"/>
          <a:sym typeface="Arial"/>
        </a:defRPr>
      </a:lvl6pPr>
      <a:lvl7pPr marL="3644900" indent="-520700" defTabSz="584200" eaLnBrk="1" hangingPunct="1">
        <a:spcBef>
          <a:spcPts val="4200"/>
        </a:spcBef>
        <a:buSzPct val="125000"/>
        <a:buChar char="•"/>
        <a:defRPr sz="3400">
          <a:solidFill>
            <a:srgbClr val="57575C"/>
          </a:solidFill>
          <a:latin typeface="+mj-lt"/>
          <a:ea typeface="+mj-ea"/>
          <a:cs typeface="+mj-cs"/>
          <a:sym typeface="Arial"/>
        </a:defRPr>
      </a:lvl7pPr>
      <a:lvl8pPr marL="4165600" indent="-520700" defTabSz="584200" eaLnBrk="1" hangingPunct="1">
        <a:spcBef>
          <a:spcPts val="4200"/>
        </a:spcBef>
        <a:buSzPct val="125000"/>
        <a:buChar char="•"/>
        <a:defRPr sz="3400">
          <a:solidFill>
            <a:srgbClr val="57575C"/>
          </a:solidFill>
          <a:latin typeface="+mj-lt"/>
          <a:ea typeface="+mj-ea"/>
          <a:cs typeface="+mj-cs"/>
          <a:sym typeface="Arial"/>
        </a:defRPr>
      </a:lvl8pPr>
      <a:lvl9pPr marL="4686300" indent="-520700" defTabSz="584200" eaLnBrk="1" hangingPunct="1">
        <a:spcBef>
          <a:spcPts val="4200"/>
        </a:spcBef>
        <a:buSzPct val="125000"/>
        <a:buChar char="•"/>
        <a:defRPr sz="3400">
          <a:solidFill>
            <a:srgbClr val="57575C"/>
          </a:solidFill>
          <a:latin typeface="+mj-lt"/>
          <a:ea typeface="+mj-ea"/>
          <a:cs typeface="+mj-cs"/>
          <a:sym typeface="Arial"/>
        </a:defRPr>
      </a:lvl9pPr>
    </p:bodyStyle>
    <p:otherStyle>
      <a:lvl1pPr algn="ctr" defTabSz="584200" eaLnBrk="1" hangingPunct="1">
        <a:defRPr b="1">
          <a:solidFill>
            <a:schemeClr val="tx1"/>
          </a:solidFill>
          <a:latin typeface="+mn-lt"/>
          <a:ea typeface="+mn-ea"/>
          <a:cs typeface="+mn-cs"/>
          <a:sym typeface="Superclarendon"/>
        </a:defRPr>
      </a:lvl1pPr>
      <a:lvl2pPr indent="228600" algn="ctr" defTabSz="584200" eaLnBrk="1" hangingPunct="1">
        <a:defRPr b="1">
          <a:solidFill>
            <a:schemeClr val="tx1"/>
          </a:solidFill>
          <a:latin typeface="+mn-lt"/>
          <a:ea typeface="+mn-ea"/>
          <a:cs typeface="+mn-cs"/>
          <a:sym typeface="Superclarendon"/>
        </a:defRPr>
      </a:lvl2pPr>
      <a:lvl3pPr indent="457200" algn="ctr" defTabSz="584200" eaLnBrk="1" hangingPunct="1">
        <a:defRPr b="1">
          <a:solidFill>
            <a:schemeClr val="tx1"/>
          </a:solidFill>
          <a:latin typeface="+mn-lt"/>
          <a:ea typeface="+mn-ea"/>
          <a:cs typeface="+mn-cs"/>
          <a:sym typeface="Superclarendon"/>
        </a:defRPr>
      </a:lvl3pPr>
      <a:lvl4pPr indent="685800" algn="ctr" defTabSz="584200" eaLnBrk="1" hangingPunct="1">
        <a:defRPr b="1">
          <a:solidFill>
            <a:schemeClr val="tx1"/>
          </a:solidFill>
          <a:latin typeface="+mn-lt"/>
          <a:ea typeface="+mn-ea"/>
          <a:cs typeface="+mn-cs"/>
          <a:sym typeface="Superclarendon"/>
        </a:defRPr>
      </a:lvl4pPr>
      <a:lvl5pPr indent="914400" algn="ctr" defTabSz="584200" eaLnBrk="1" hangingPunct="1">
        <a:defRPr b="1">
          <a:solidFill>
            <a:schemeClr val="tx1"/>
          </a:solidFill>
          <a:latin typeface="+mn-lt"/>
          <a:ea typeface="+mn-ea"/>
          <a:cs typeface="+mn-cs"/>
          <a:sym typeface="Superclarendon"/>
        </a:defRPr>
      </a:lvl5pPr>
      <a:lvl6pPr indent="1143000" algn="ctr" defTabSz="584200" eaLnBrk="1" hangingPunct="1">
        <a:defRPr b="1">
          <a:solidFill>
            <a:schemeClr val="tx1"/>
          </a:solidFill>
          <a:latin typeface="+mn-lt"/>
          <a:ea typeface="+mn-ea"/>
          <a:cs typeface="+mn-cs"/>
          <a:sym typeface="Superclarendon"/>
        </a:defRPr>
      </a:lvl6pPr>
      <a:lvl7pPr indent="1371600" algn="ctr" defTabSz="584200" eaLnBrk="1" hangingPunct="1">
        <a:defRPr b="1">
          <a:solidFill>
            <a:schemeClr val="tx1"/>
          </a:solidFill>
          <a:latin typeface="+mn-lt"/>
          <a:ea typeface="+mn-ea"/>
          <a:cs typeface="+mn-cs"/>
          <a:sym typeface="Superclarendon"/>
        </a:defRPr>
      </a:lvl7pPr>
      <a:lvl8pPr indent="1600200" algn="ctr" defTabSz="584200" eaLnBrk="1" hangingPunct="1">
        <a:defRPr b="1">
          <a:solidFill>
            <a:schemeClr val="tx1"/>
          </a:solidFill>
          <a:latin typeface="+mn-lt"/>
          <a:ea typeface="+mn-ea"/>
          <a:cs typeface="+mn-cs"/>
          <a:sym typeface="Superclarendon"/>
        </a:defRPr>
      </a:lvl8pPr>
      <a:lvl9pPr indent="1828800" algn="ctr" defTabSz="584200" eaLnBrk="1" hangingPunct="1">
        <a:defRPr b="1">
          <a:solidFill>
            <a:schemeClr val="tx1"/>
          </a:solidFill>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vimeo.com/204036933" TargetMode="External"/><Relationship Id="rId7" Type="http://schemas.openxmlformats.org/officeDocument/2006/relationships/diagramLayout" Target="../diagrams/layout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Data" Target="../diagrams/data2.xml"/><Relationship Id="rId5" Type="http://schemas.openxmlformats.org/officeDocument/2006/relationships/image" Target="../media/image18.png"/><Relationship Id="rId10" Type="http://schemas.microsoft.com/office/2007/relationships/diagramDrawing" Target="../diagrams/drawing2.xml"/><Relationship Id="rId4" Type="http://schemas.openxmlformats.org/officeDocument/2006/relationships/image" Target="../media/image17.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204036933"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904" y="3974430"/>
            <a:ext cx="5303520" cy="2111971"/>
          </a:xfrm>
        </p:spPr>
        <p:txBody>
          <a:bodyPr/>
          <a:lstStyle/>
          <a:p>
            <a:r>
              <a:rPr lang="en-US" sz="3600" dirty="0" smtClean="0">
                <a:sym typeface="Arial"/>
              </a:rPr>
              <a:t>Leveraging Industry Sectors for Business Engagement &amp; </a:t>
            </a:r>
            <a:br>
              <a:rPr lang="en-US" sz="3600" dirty="0" smtClean="0">
                <a:sym typeface="Arial"/>
              </a:rPr>
            </a:br>
            <a:r>
              <a:rPr lang="en-US" sz="3600" dirty="0" smtClean="0">
                <a:sym typeface="Arial"/>
              </a:rPr>
              <a:t>Layoff Aversion</a:t>
            </a:r>
            <a:r>
              <a:rPr lang="en-US" sz="4000" dirty="0" smtClean="0">
                <a:sym typeface="Arial"/>
              </a:rPr>
              <a:t/>
            </a:r>
            <a:br>
              <a:rPr lang="en-US" sz="4000" dirty="0" smtClean="0">
                <a:sym typeface="Arial"/>
              </a:rPr>
            </a:br>
            <a:r>
              <a:rPr lang="en-US" sz="2800" dirty="0" smtClean="0">
                <a:sym typeface="Arial"/>
              </a:rPr>
              <a:t>Karen Hoopes</a:t>
            </a:r>
            <a:br>
              <a:rPr lang="en-US" sz="2800" dirty="0" smtClean="0">
                <a:sym typeface="Arial"/>
              </a:rPr>
            </a:br>
            <a:r>
              <a:rPr lang="en-US" sz="2800" dirty="0" smtClean="0">
                <a:sym typeface="Arial"/>
              </a:rPr>
              <a:t>Wendy Brors</a:t>
            </a:r>
            <a:br>
              <a:rPr lang="en-US" sz="2800" dirty="0" smtClean="0">
                <a:sym typeface="Arial"/>
              </a:rPr>
            </a:br>
            <a:r>
              <a:rPr lang="en-US" sz="2800" dirty="0" smtClean="0">
                <a:sym typeface="Arial"/>
              </a:rPr>
              <a:t>Courtney Popp</a:t>
            </a:r>
            <a:endParaRPr lang="en-US" sz="2800" dirty="0"/>
          </a:p>
        </p:txBody>
      </p:sp>
    </p:spTree>
    <p:extLst>
      <p:ext uri="{BB962C8B-B14F-4D97-AF65-F5344CB8AC3E}">
        <p14:creationId xmlns:p14="http://schemas.microsoft.com/office/powerpoint/2010/main" val="469803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433494" y="7064165"/>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endParaRPr>
          </a:p>
        </p:txBody>
      </p:sp>
      <p:sp>
        <p:nvSpPr>
          <p:cNvPr id="6" name="Rectangle 3"/>
          <p:cNvSpPr/>
          <p:nvPr/>
        </p:nvSpPr>
        <p:spPr>
          <a:xfrm>
            <a:off x="433494" y="6305551"/>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endParaRPr>
          </a:p>
        </p:txBody>
      </p:sp>
      <p:sp>
        <p:nvSpPr>
          <p:cNvPr id="8" name="Rectangle 3"/>
          <p:cNvSpPr/>
          <p:nvPr/>
        </p:nvSpPr>
        <p:spPr>
          <a:xfrm>
            <a:off x="433494" y="4788325"/>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endParaRPr>
          </a:p>
        </p:txBody>
      </p:sp>
      <p:sp>
        <p:nvSpPr>
          <p:cNvPr id="7" name="Rectangle 3"/>
          <p:cNvSpPr/>
          <p:nvPr/>
        </p:nvSpPr>
        <p:spPr>
          <a:xfrm>
            <a:off x="433494" y="5546938"/>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endParaRPr>
          </a:p>
        </p:txBody>
      </p:sp>
      <p:sp>
        <p:nvSpPr>
          <p:cNvPr id="13" name="Rectangle 3"/>
          <p:cNvSpPr/>
          <p:nvPr/>
        </p:nvSpPr>
        <p:spPr>
          <a:xfrm>
            <a:off x="433494" y="4029711"/>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endParaRPr>
          </a:p>
        </p:txBody>
      </p:sp>
      <p:sp>
        <p:nvSpPr>
          <p:cNvPr id="62" name="Rectangle 61"/>
          <p:cNvSpPr/>
          <p:nvPr/>
        </p:nvSpPr>
        <p:spPr>
          <a:xfrm>
            <a:off x="7477760" y="2683945"/>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latin typeface="Tunga" panose="020B0502040204020203" pitchFamily="34" charset="0"/>
              <a:cs typeface="Tunga" panose="020B0502040204020203" pitchFamily="34" charset="0"/>
            </a:endParaRPr>
          </a:p>
        </p:txBody>
      </p:sp>
      <p:sp>
        <p:nvSpPr>
          <p:cNvPr id="61" name="Rectangle 60"/>
          <p:cNvSpPr/>
          <p:nvPr/>
        </p:nvSpPr>
        <p:spPr>
          <a:xfrm>
            <a:off x="7334339" y="2798728"/>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latin typeface="Tunga" panose="020B0502040204020203" pitchFamily="34" charset="0"/>
              <a:cs typeface="Tunga" panose="020B0502040204020203" pitchFamily="34" charset="0"/>
            </a:endParaRPr>
          </a:p>
        </p:txBody>
      </p:sp>
      <p:sp>
        <p:nvSpPr>
          <p:cNvPr id="63" name="Rectangle 62"/>
          <p:cNvSpPr/>
          <p:nvPr/>
        </p:nvSpPr>
        <p:spPr>
          <a:xfrm>
            <a:off x="5701335" y="2683945"/>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latin typeface="Tunga" panose="020B0502040204020203" pitchFamily="34" charset="0"/>
              <a:cs typeface="Tunga" panose="020B0502040204020203" pitchFamily="34" charset="0"/>
            </a:endParaRPr>
          </a:p>
        </p:txBody>
      </p:sp>
      <p:sp>
        <p:nvSpPr>
          <p:cNvPr id="60" name="Rectangle 59"/>
          <p:cNvSpPr/>
          <p:nvPr/>
        </p:nvSpPr>
        <p:spPr>
          <a:xfrm>
            <a:off x="2361075" y="2918885"/>
            <a:ext cx="1300480" cy="1381760"/>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endParaRPr lang="en-US" sz="1700" dirty="0">
              <a:latin typeface="Tunga" panose="020B0502040204020203" pitchFamily="34" charset="0"/>
              <a:cs typeface="Tunga" panose="020B0502040204020203" pitchFamily="34" charset="0"/>
            </a:endParaRPr>
          </a:p>
        </p:txBody>
      </p:sp>
      <p:sp>
        <p:nvSpPr>
          <p:cNvPr id="59" name="Rectangle 58"/>
          <p:cNvSpPr/>
          <p:nvPr/>
        </p:nvSpPr>
        <p:spPr>
          <a:xfrm>
            <a:off x="2236237" y="3054352"/>
            <a:ext cx="1300480" cy="1381760"/>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endParaRPr lang="en-US" sz="1700" dirty="0">
              <a:latin typeface="Tunga" panose="020B0502040204020203" pitchFamily="34" charset="0"/>
              <a:cs typeface="Tunga" panose="020B0502040204020203" pitchFamily="34" charset="0"/>
            </a:endParaRPr>
          </a:p>
        </p:txBody>
      </p:sp>
      <p:sp>
        <p:nvSpPr>
          <p:cNvPr id="64" name="Rectangle 63"/>
          <p:cNvSpPr/>
          <p:nvPr/>
        </p:nvSpPr>
        <p:spPr>
          <a:xfrm>
            <a:off x="5592961" y="2831633"/>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latin typeface="Tunga" panose="020B0502040204020203" pitchFamily="34" charset="0"/>
              <a:cs typeface="Tunga" panose="020B0502040204020203" pitchFamily="34" charset="0"/>
            </a:endParaRPr>
          </a:p>
        </p:txBody>
      </p:sp>
      <p:sp>
        <p:nvSpPr>
          <p:cNvPr id="4" name="Rectangle 3"/>
          <p:cNvSpPr/>
          <p:nvPr/>
        </p:nvSpPr>
        <p:spPr>
          <a:xfrm>
            <a:off x="433494" y="7822778"/>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lIns="130046" tIns="65023" rIns="130046" bIns="65023" rtlCol="0" anchor="ctr"/>
          <a:lstStyle/>
          <a:p>
            <a:pPr algn="ct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endParaRPr>
          </a:p>
        </p:txBody>
      </p:sp>
      <p:sp>
        <p:nvSpPr>
          <p:cNvPr id="9" name="TextBox 8"/>
          <p:cNvSpPr txBox="1"/>
          <p:nvPr/>
        </p:nvSpPr>
        <p:spPr>
          <a:xfrm>
            <a:off x="3576320" y="7170423"/>
            <a:ext cx="1818146" cy="377537"/>
          </a:xfrm>
          <a:prstGeom prst="rect">
            <a:avLst/>
          </a:prstGeom>
          <a:noFill/>
        </p:spPr>
        <p:txBody>
          <a:bodyPr wrap="square" lIns="130046" tIns="65023" rIns="130046" bIns="65023" rtlCol="0">
            <a:spAutoFit/>
          </a:bodyPr>
          <a:lstStyle/>
          <a:p>
            <a:r>
              <a:rPr lang="en-US" sz="1600" dirty="0">
                <a:solidFill>
                  <a:schemeClr val="bg1"/>
                </a:solidFill>
                <a:latin typeface="Tunga" panose="020B0502040204020203" pitchFamily="34" charset="0"/>
                <a:cs typeface="Tunga" panose="020B0502040204020203" pitchFamily="34" charset="0"/>
              </a:rPr>
              <a:t>Community</a:t>
            </a:r>
          </a:p>
        </p:txBody>
      </p:sp>
      <p:sp>
        <p:nvSpPr>
          <p:cNvPr id="10" name="TextBox 9"/>
          <p:cNvSpPr txBox="1"/>
          <p:nvPr/>
        </p:nvSpPr>
        <p:spPr>
          <a:xfrm>
            <a:off x="3576322" y="6413927"/>
            <a:ext cx="1717138" cy="377537"/>
          </a:xfrm>
          <a:prstGeom prst="rect">
            <a:avLst/>
          </a:prstGeom>
          <a:noFill/>
        </p:spPr>
        <p:txBody>
          <a:bodyPr wrap="square" lIns="130046" tIns="65023" rIns="130046" bIns="65023" rtlCol="0">
            <a:spAutoFit/>
          </a:bodyPr>
          <a:lstStyle/>
          <a:p>
            <a:r>
              <a:rPr lang="en-US" sz="1600" dirty="0">
                <a:solidFill>
                  <a:schemeClr val="bg1"/>
                </a:solidFill>
                <a:latin typeface="Tunga" panose="020B0502040204020203" pitchFamily="34" charset="0"/>
                <a:cs typeface="Tunga" panose="020B0502040204020203" pitchFamily="34" charset="0"/>
              </a:rPr>
              <a:t>Schools</a:t>
            </a:r>
          </a:p>
        </p:txBody>
      </p:sp>
      <p:sp>
        <p:nvSpPr>
          <p:cNvPr id="11" name="TextBox 10"/>
          <p:cNvSpPr txBox="1"/>
          <p:nvPr/>
        </p:nvSpPr>
        <p:spPr>
          <a:xfrm>
            <a:off x="3576320" y="5655314"/>
            <a:ext cx="2027529" cy="377537"/>
          </a:xfrm>
          <a:prstGeom prst="rect">
            <a:avLst/>
          </a:prstGeom>
          <a:noFill/>
        </p:spPr>
        <p:txBody>
          <a:bodyPr wrap="square" lIns="130046" tIns="65023" rIns="130046" bIns="65023" rtlCol="0">
            <a:spAutoFit/>
          </a:bodyPr>
          <a:lstStyle/>
          <a:p>
            <a:r>
              <a:rPr lang="en-US" sz="1600" dirty="0">
                <a:solidFill>
                  <a:schemeClr val="bg1"/>
                </a:solidFill>
                <a:latin typeface="Tunga" panose="020B0502040204020203" pitchFamily="34" charset="0"/>
                <a:cs typeface="Tunga" panose="020B0502040204020203" pitchFamily="34" charset="0"/>
              </a:rPr>
              <a:t>Workforce Dev</a:t>
            </a:r>
          </a:p>
        </p:txBody>
      </p:sp>
      <p:sp>
        <p:nvSpPr>
          <p:cNvPr id="12" name="TextBox 11"/>
          <p:cNvSpPr txBox="1"/>
          <p:nvPr/>
        </p:nvSpPr>
        <p:spPr>
          <a:xfrm>
            <a:off x="3576320" y="4892467"/>
            <a:ext cx="1983337" cy="377537"/>
          </a:xfrm>
          <a:prstGeom prst="rect">
            <a:avLst/>
          </a:prstGeom>
          <a:noFill/>
        </p:spPr>
        <p:txBody>
          <a:bodyPr wrap="square" lIns="130046" tIns="65023" rIns="130046" bIns="65023" rtlCol="0">
            <a:spAutoFit/>
          </a:bodyPr>
          <a:lstStyle/>
          <a:p>
            <a:r>
              <a:rPr lang="en-US" sz="1600" dirty="0">
                <a:solidFill>
                  <a:schemeClr val="bg1"/>
                </a:solidFill>
                <a:latin typeface="Tunga" panose="020B0502040204020203" pitchFamily="34" charset="0"/>
                <a:cs typeface="Tunga" panose="020B0502040204020203" pitchFamily="34" charset="0"/>
              </a:rPr>
              <a:t>Economic Dev</a:t>
            </a:r>
          </a:p>
        </p:txBody>
      </p:sp>
      <p:sp>
        <p:nvSpPr>
          <p:cNvPr id="14" name="TextBox 13"/>
          <p:cNvSpPr txBox="1"/>
          <p:nvPr/>
        </p:nvSpPr>
        <p:spPr>
          <a:xfrm>
            <a:off x="3576322" y="4138087"/>
            <a:ext cx="1717138" cy="377537"/>
          </a:xfrm>
          <a:prstGeom prst="rect">
            <a:avLst/>
          </a:prstGeom>
          <a:noFill/>
        </p:spPr>
        <p:txBody>
          <a:bodyPr wrap="square" lIns="130046" tIns="65023" rIns="130046" bIns="65023" rtlCol="0">
            <a:spAutoFit/>
          </a:bodyPr>
          <a:lstStyle/>
          <a:p>
            <a:r>
              <a:rPr lang="en-US" sz="1600" dirty="0">
                <a:solidFill>
                  <a:schemeClr val="bg1"/>
                </a:solidFill>
                <a:latin typeface="Tunga" panose="020B0502040204020203" pitchFamily="34" charset="0"/>
                <a:cs typeface="Tunga" panose="020B0502040204020203" pitchFamily="34" charset="0"/>
              </a:rPr>
              <a:t>Industry</a:t>
            </a:r>
          </a:p>
        </p:txBody>
      </p:sp>
      <p:sp>
        <p:nvSpPr>
          <p:cNvPr id="16" name="Rectangle 15"/>
          <p:cNvSpPr/>
          <p:nvPr/>
        </p:nvSpPr>
        <p:spPr>
          <a:xfrm>
            <a:off x="706256" y="2943862"/>
            <a:ext cx="1354536" cy="6178179"/>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r>
              <a:rPr lang="en-US" sz="1700" b="1" dirty="0">
                <a:latin typeface="Tunga" panose="020B0502040204020203" pitchFamily="34" charset="0"/>
                <a:cs typeface="Tunga" panose="020B0502040204020203" pitchFamily="34" charset="0"/>
              </a:rPr>
              <a:t>COUNCIL</a:t>
            </a:r>
            <a:br>
              <a:rPr lang="en-US" sz="1700" b="1" dirty="0">
                <a:latin typeface="Tunga" panose="020B0502040204020203" pitchFamily="34" charset="0"/>
                <a:cs typeface="Tunga" panose="020B0502040204020203" pitchFamily="34" charset="0"/>
              </a:rPr>
            </a:br>
            <a:r>
              <a:rPr lang="en-US" sz="1400" b="1" dirty="0">
                <a:latin typeface="Tunga" panose="020B0502040204020203" pitchFamily="34" charset="0"/>
                <a:cs typeface="Tunga" panose="020B0502040204020203" pitchFamily="34" charset="0"/>
              </a:rPr>
              <a:t/>
            </a:r>
            <a:br>
              <a:rPr lang="en-US" sz="1400" b="1" dirty="0">
                <a:latin typeface="Tunga" panose="020B0502040204020203" pitchFamily="34" charset="0"/>
                <a:cs typeface="Tunga" panose="020B0502040204020203" pitchFamily="34" charset="0"/>
              </a:rPr>
            </a:br>
            <a:endParaRPr lang="en-US" sz="1400" b="1" dirty="0">
              <a:latin typeface="Tunga" panose="020B0502040204020203" pitchFamily="34" charset="0"/>
              <a:cs typeface="Tunga" panose="020B0502040204020203" pitchFamily="34" charset="0"/>
            </a:endParaRPr>
          </a:p>
          <a:p>
            <a:pPr algn="ctr">
              <a:spcBef>
                <a:spcPts val="1422"/>
              </a:spcBef>
              <a:spcAft>
                <a:spcPts val="1422"/>
              </a:spcAft>
            </a:pPr>
            <a:r>
              <a:rPr lang="en-US" sz="1700" dirty="0">
                <a:latin typeface="Tunga" panose="020B0502040204020203" pitchFamily="34" charset="0"/>
                <a:cs typeface="Tunga" panose="020B0502040204020203" pitchFamily="34" charset="0"/>
              </a:rPr>
              <a:t>Business (Chair)</a:t>
            </a:r>
          </a:p>
          <a:p>
            <a:pPr algn="ctr">
              <a:spcBef>
                <a:spcPts val="1422"/>
              </a:spcBef>
              <a:spcAft>
                <a:spcPts val="1422"/>
              </a:spcAft>
            </a:pPr>
            <a:r>
              <a:rPr lang="en-US" sz="1700" dirty="0">
                <a:latin typeface="Tunga" panose="020B0502040204020203" pitchFamily="34" charset="0"/>
                <a:cs typeface="Tunga" panose="020B0502040204020203" pitchFamily="34" charset="0"/>
              </a:rPr>
              <a:t>OEDIT</a:t>
            </a:r>
          </a:p>
          <a:p>
            <a:pPr algn="ctr">
              <a:spcBef>
                <a:spcPts val="1422"/>
              </a:spcBef>
              <a:spcAft>
                <a:spcPts val="1422"/>
              </a:spcAft>
            </a:pPr>
            <a:r>
              <a:rPr lang="en-US" sz="1700" dirty="0">
                <a:latin typeface="Tunga" panose="020B0502040204020203" pitchFamily="34" charset="0"/>
                <a:cs typeface="Tunga" panose="020B0502040204020203" pitchFamily="34" charset="0"/>
              </a:rPr>
              <a:t>CDLE</a:t>
            </a:r>
          </a:p>
          <a:p>
            <a:pPr algn="ctr">
              <a:spcBef>
                <a:spcPts val="1422"/>
              </a:spcBef>
              <a:spcAft>
                <a:spcPts val="1422"/>
              </a:spcAft>
            </a:pPr>
            <a:r>
              <a:rPr lang="en-US" sz="1700" dirty="0">
                <a:latin typeface="Tunga" panose="020B0502040204020203" pitchFamily="34" charset="0"/>
                <a:cs typeface="Tunga" panose="020B0502040204020203" pitchFamily="34" charset="0"/>
              </a:rPr>
              <a:t>CDHE</a:t>
            </a:r>
            <a:br>
              <a:rPr lang="en-US" sz="1700" dirty="0">
                <a:latin typeface="Tunga" panose="020B0502040204020203" pitchFamily="34" charset="0"/>
                <a:cs typeface="Tunga" panose="020B0502040204020203" pitchFamily="34" charset="0"/>
              </a:rPr>
            </a:br>
            <a:r>
              <a:rPr lang="en-US" sz="1700" dirty="0">
                <a:latin typeface="Tunga" panose="020B0502040204020203" pitchFamily="34" charset="0"/>
                <a:cs typeface="Tunga" panose="020B0502040204020203" pitchFamily="34" charset="0"/>
              </a:rPr>
              <a:t>CCCS</a:t>
            </a:r>
            <a:br>
              <a:rPr lang="en-US" sz="1700" dirty="0">
                <a:latin typeface="Tunga" panose="020B0502040204020203" pitchFamily="34" charset="0"/>
                <a:cs typeface="Tunga" panose="020B0502040204020203" pitchFamily="34" charset="0"/>
              </a:rPr>
            </a:br>
            <a:r>
              <a:rPr lang="en-US" sz="1700" dirty="0">
                <a:latin typeface="Tunga" panose="020B0502040204020203" pitchFamily="34" charset="0"/>
                <a:cs typeface="Tunga" panose="020B0502040204020203" pitchFamily="34" charset="0"/>
              </a:rPr>
              <a:t>CDE</a:t>
            </a:r>
          </a:p>
          <a:p>
            <a:pPr algn="ctr">
              <a:spcBef>
                <a:spcPts val="1422"/>
              </a:spcBef>
              <a:spcAft>
                <a:spcPts val="1422"/>
              </a:spcAft>
            </a:pPr>
            <a:r>
              <a:rPr lang="en-US" sz="1700" dirty="0">
                <a:latin typeface="Tunga" panose="020B0502040204020203" pitchFamily="34" charset="0"/>
                <a:cs typeface="Tunga" panose="020B0502040204020203" pitchFamily="34" charset="0"/>
              </a:rPr>
              <a:t>CDHS</a:t>
            </a:r>
          </a:p>
          <a:p>
            <a:pPr algn="ctr">
              <a:spcBef>
                <a:spcPts val="1422"/>
              </a:spcBef>
              <a:spcAft>
                <a:spcPts val="1422"/>
              </a:spcAft>
            </a:pPr>
            <a:r>
              <a:rPr lang="en-US" sz="1700" dirty="0">
                <a:latin typeface="Tunga" panose="020B0502040204020203" pitchFamily="34" charset="0"/>
                <a:cs typeface="Tunga" panose="020B0502040204020203" pitchFamily="34" charset="0"/>
              </a:rPr>
              <a:t>Plus 11 other state agencies  </a:t>
            </a:r>
          </a:p>
        </p:txBody>
      </p:sp>
      <p:sp>
        <p:nvSpPr>
          <p:cNvPr id="17" name="TextBox 16"/>
          <p:cNvSpPr txBox="1"/>
          <p:nvPr/>
        </p:nvSpPr>
        <p:spPr>
          <a:xfrm>
            <a:off x="3564604" y="7887379"/>
            <a:ext cx="1818146" cy="377537"/>
          </a:xfrm>
          <a:prstGeom prst="rect">
            <a:avLst/>
          </a:prstGeom>
          <a:noFill/>
        </p:spPr>
        <p:txBody>
          <a:bodyPr wrap="square" lIns="130046" tIns="65023" rIns="130046" bIns="65023" rtlCol="0">
            <a:spAutoFit/>
          </a:bodyPr>
          <a:lstStyle/>
          <a:p>
            <a:r>
              <a:rPr lang="en-US" sz="1600" dirty="0" smtClean="0">
                <a:solidFill>
                  <a:schemeClr val="bg1"/>
                </a:solidFill>
              </a:rPr>
              <a:t>COLORADO</a:t>
            </a:r>
            <a:endParaRPr lang="en-US" sz="1600" dirty="0">
              <a:solidFill>
                <a:schemeClr val="bg1"/>
              </a:solidFill>
            </a:endParaRPr>
          </a:p>
        </p:txBody>
      </p:sp>
      <p:sp>
        <p:nvSpPr>
          <p:cNvPr id="18" name="Rectangle 17"/>
          <p:cNvSpPr/>
          <p:nvPr/>
        </p:nvSpPr>
        <p:spPr>
          <a:xfrm>
            <a:off x="5484588" y="2943862"/>
            <a:ext cx="1300480" cy="4664286"/>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r>
              <a:rPr lang="en-US" sz="1400" b="1" dirty="0">
                <a:latin typeface="Tunga" panose="020B0502040204020203" pitchFamily="34" charset="0"/>
                <a:cs typeface="Tunga" panose="020B0502040204020203" pitchFamily="34" charset="0"/>
              </a:rPr>
              <a:t>Workforce Development Board</a:t>
            </a:r>
          </a:p>
          <a:p>
            <a:pPr algn="ctr">
              <a:spcBef>
                <a:spcPts val="1422"/>
              </a:spcBef>
              <a:spcAft>
                <a:spcPts val="1422"/>
              </a:spcAft>
            </a:pPr>
            <a:r>
              <a:rPr lang="en-US" sz="1700" dirty="0">
                <a:latin typeface="Tunga" panose="020B0502040204020203" pitchFamily="34" charset="0"/>
                <a:cs typeface="Tunga" panose="020B0502040204020203" pitchFamily="34" charset="0"/>
              </a:rPr>
              <a:t>Business (Chair</a:t>
            </a:r>
          </a:p>
          <a:p>
            <a:pPr algn="ctr">
              <a:spcBef>
                <a:spcPts val="1422"/>
              </a:spcBef>
              <a:spcAft>
                <a:spcPts val="1422"/>
              </a:spcAft>
            </a:pPr>
            <a:r>
              <a:rPr lang="en-US" sz="1700" dirty="0">
                <a:latin typeface="Tunga" panose="020B0502040204020203" pitchFamily="34" charset="0"/>
                <a:cs typeface="Tunga" panose="020B0502040204020203" pitchFamily="34" charset="0"/>
              </a:rPr>
              <a:t>Eco Dev</a:t>
            </a:r>
          </a:p>
          <a:p>
            <a:pPr algn="ctr">
              <a:spcBef>
                <a:spcPts val="1422"/>
              </a:spcBef>
              <a:spcAft>
                <a:spcPts val="1422"/>
              </a:spcAft>
            </a:pPr>
            <a:r>
              <a:rPr lang="en-US" sz="1700" dirty="0">
                <a:latin typeface="Tunga" panose="020B0502040204020203" pitchFamily="34" charset="0"/>
                <a:cs typeface="Tunga" panose="020B0502040204020203" pitchFamily="34" charset="0"/>
              </a:rPr>
              <a:t>Workforce Center</a:t>
            </a:r>
          </a:p>
          <a:p>
            <a:pPr algn="ctr">
              <a:spcBef>
                <a:spcPts val="1422"/>
              </a:spcBef>
              <a:spcAft>
                <a:spcPts val="1422"/>
              </a:spcAft>
            </a:pPr>
            <a:r>
              <a:rPr lang="en-US" sz="1700" dirty="0">
                <a:latin typeface="Tunga" panose="020B0502040204020203" pitchFamily="34" charset="0"/>
                <a:cs typeface="Tunga" panose="020B0502040204020203" pitchFamily="34" charset="0"/>
              </a:rPr>
              <a:t>Local</a:t>
            </a:r>
          </a:p>
          <a:p>
            <a:pPr algn="ctr">
              <a:spcBef>
                <a:spcPts val="1422"/>
              </a:spcBef>
              <a:spcAft>
                <a:spcPts val="1422"/>
              </a:spcAft>
            </a:pPr>
            <a:r>
              <a:rPr lang="en-US" sz="1700" dirty="0">
                <a:latin typeface="Tunga" panose="020B0502040204020203" pitchFamily="34" charset="0"/>
                <a:cs typeface="Tunga" panose="020B0502040204020203" pitchFamily="34" charset="0"/>
              </a:rPr>
              <a:t>Non-Profits</a:t>
            </a:r>
          </a:p>
        </p:txBody>
      </p:sp>
      <p:sp>
        <p:nvSpPr>
          <p:cNvPr id="19" name="Rectangle 18"/>
          <p:cNvSpPr/>
          <p:nvPr/>
        </p:nvSpPr>
        <p:spPr>
          <a:xfrm>
            <a:off x="7221774" y="2943862"/>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r>
              <a:rPr lang="en-US" sz="1400" b="1" dirty="0">
                <a:latin typeface="Tunga" panose="020B0502040204020203" pitchFamily="34" charset="0"/>
                <a:cs typeface="Tunga" panose="020B0502040204020203" pitchFamily="34" charset="0"/>
              </a:rPr>
              <a:t>Regional Sector Partnership</a:t>
            </a:r>
          </a:p>
          <a:p>
            <a:pPr algn="ctr">
              <a:spcBef>
                <a:spcPts val="1422"/>
              </a:spcBef>
              <a:spcAft>
                <a:spcPts val="1422"/>
              </a:spcAft>
            </a:pPr>
            <a:r>
              <a:rPr lang="en-US" sz="1700" dirty="0">
                <a:latin typeface="Tunga" panose="020B0502040204020203" pitchFamily="34" charset="0"/>
                <a:cs typeface="Tunga" panose="020B0502040204020203" pitchFamily="34" charset="0"/>
              </a:rPr>
              <a:t>Business (Chair)</a:t>
            </a:r>
          </a:p>
          <a:p>
            <a:pPr algn="ctr">
              <a:spcBef>
                <a:spcPts val="1422"/>
              </a:spcBef>
              <a:spcAft>
                <a:spcPts val="1422"/>
              </a:spcAft>
            </a:pPr>
            <a:r>
              <a:rPr lang="en-US" sz="1700" dirty="0">
                <a:latin typeface="Tunga" panose="020B0502040204020203" pitchFamily="34" charset="0"/>
                <a:cs typeface="Tunga" panose="020B0502040204020203" pitchFamily="34" charset="0"/>
              </a:rPr>
              <a:t>Eco Dev</a:t>
            </a:r>
          </a:p>
          <a:p>
            <a:pPr algn="ctr">
              <a:spcBef>
                <a:spcPts val="1422"/>
              </a:spcBef>
              <a:spcAft>
                <a:spcPts val="1422"/>
              </a:spcAft>
            </a:pPr>
            <a:r>
              <a:rPr lang="en-US" sz="1700" dirty="0">
                <a:latin typeface="Tunga" panose="020B0502040204020203" pitchFamily="34" charset="0"/>
                <a:cs typeface="Tunga" panose="020B0502040204020203" pitchFamily="34" charset="0"/>
              </a:rPr>
              <a:t>Workforce Center</a:t>
            </a:r>
          </a:p>
          <a:p>
            <a:pPr algn="ctr">
              <a:spcBef>
                <a:spcPts val="1422"/>
              </a:spcBef>
              <a:spcAft>
                <a:spcPts val="1422"/>
              </a:spcAft>
            </a:pPr>
            <a:r>
              <a:rPr lang="en-US" sz="1700" dirty="0">
                <a:latin typeface="Tunga" panose="020B0502040204020203" pitchFamily="34" charset="0"/>
                <a:cs typeface="Tunga" panose="020B0502040204020203" pitchFamily="34" charset="0"/>
              </a:rPr>
              <a:t>Local</a:t>
            </a:r>
          </a:p>
          <a:p>
            <a:pPr algn="ctr">
              <a:spcBef>
                <a:spcPts val="1422"/>
              </a:spcBef>
              <a:spcAft>
                <a:spcPts val="1422"/>
              </a:spcAft>
            </a:pPr>
            <a:r>
              <a:rPr lang="en-US" sz="1700" dirty="0">
                <a:latin typeface="Tunga" panose="020B0502040204020203" pitchFamily="34" charset="0"/>
                <a:cs typeface="Tunga" panose="020B0502040204020203" pitchFamily="34" charset="0"/>
              </a:rPr>
              <a:t>Non-Profits</a:t>
            </a:r>
          </a:p>
        </p:txBody>
      </p:sp>
      <p:sp>
        <p:nvSpPr>
          <p:cNvPr id="30" name="TextBox 29"/>
          <p:cNvSpPr txBox="1"/>
          <p:nvPr/>
        </p:nvSpPr>
        <p:spPr>
          <a:xfrm>
            <a:off x="10512215" y="6088805"/>
            <a:ext cx="2709333" cy="1006771"/>
          </a:xfrm>
          <a:prstGeom prst="rect">
            <a:avLst/>
          </a:prstGeom>
          <a:noFill/>
        </p:spPr>
        <p:txBody>
          <a:bodyPr wrap="square" lIns="130046" tIns="65023" rIns="130046" bIns="65023" rtlCol="0">
            <a:spAutoFit/>
          </a:bodyPr>
          <a:lstStyle/>
          <a:p>
            <a:r>
              <a:rPr lang="en-US" sz="1400" dirty="0">
                <a:solidFill>
                  <a:schemeClr val="accent5"/>
                </a:solidFill>
                <a:latin typeface="Arial Narrow" panose="020B0606020202030204" pitchFamily="34" charset="0"/>
              </a:rPr>
              <a:t>178 K12 Districts, 900K Enrollment</a:t>
            </a:r>
          </a:p>
          <a:p>
            <a:r>
              <a:rPr lang="en-US" sz="1400" dirty="0">
                <a:solidFill>
                  <a:schemeClr val="accent5"/>
                </a:solidFill>
                <a:latin typeface="Arial Narrow" panose="020B0606020202030204" pitchFamily="34" charset="0"/>
              </a:rPr>
              <a:t>31 Public 2/4 yr, 252K Enrollment</a:t>
            </a:r>
          </a:p>
          <a:p>
            <a:r>
              <a:rPr lang="en-US" sz="1400" dirty="0">
                <a:solidFill>
                  <a:schemeClr val="accent5"/>
                </a:solidFill>
                <a:latin typeface="Arial Narrow" panose="020B0606020202030204" pitchFamily="34" charset="0"/>
              </a:rPr>
              <a:t>103 Private, 123K Enrollment</a:t>
            </a:r>
          </a:p>
          <a:p>
            <a:r>
              <a:rPr lang="en-US" sz="1400" dirty="0">
                <a:solidFill>
                  <a:schemeClr val="accent5"/>
                </a:solidFill>
                <a:latin typeface="Arial Narrow" panose="020B0606020202030204" pitchFamily="34" charset="0"/>
              </a:rPr>
              <a:t>354 Priv Occup, 31K Enrollment</a:t>
            </a:r>
          </a:p>
        </p:txBody>
      </p:sp>
      <p:sp>
        <p:nvSpPr>
          <p:cNvPr id="31" name="TextBox 30"/>
          <p:cNvSpPr txBox="1"/>
          <p:nvPr/>
        </p:nvSpPr>
        <p:spPr>
          <a:xfrm>
            <a:off x="10512214" y="5608364"/>
            <a:ext cx="2059093" cy="377537"/>
          </a:xfrm>
          <a:prstGeom prst="rect">
            <a:avLst/>
          </a:prstGeom>
          <a:noFill/>
        </p:spPr>
        <p:txBody>
          <a:bodyPr wrap="square" lIns="130046" tIns="65023" rIns="130046" bIns="65023" rtlCol="0">
            <a:spAutoFit/>
          </a:bodyPr>
          <a:lstStyle/>
          <a:p>
            <a:r>
              <a:rPr lang="en-US" sz="1600" dirty="0">
                <a:solidFill>
                  <a:schemeClr val="accent5"/>
                </a:solidFill>
                <a:latin typeface="Arial Narrow" panose="020B0606020202030204" pitchFamily="34" charset="0"/>
              </a:rPr>
              <a:t>64 centers</a:t>
            </a:r>
          </a:p>
        </p:txBody>
      </p:sp>
      <p:sp>
        <p:nvSpPr>
          <p:cNvPr id="32" name="TextBox 31"/>
          <p:cNvSpPr txBox="1"/>
          <p:nvPr/>
        </p:nvSpPr>
        <p:spPr>
          <a:xfrm>
            <a:off x="10512214" y="4675720"/>
            <a:ext cx="2709333" cy="623759"/>
          </a:xfrm>
          <a:prstGeom prst="rect">
            <a:avLst/>
          </a:prstGeom>
          <a:noFill/>
        </p:spPr>
        <p:txBody>
          <a:bodyPr wrap="square" lIns="130046" tIns="65023" rIns="130046" bIns="65023" rtlCol="0">
            <a:spAutoFit/>
          </a:bodyPr>
          <a:lstStyle/>
          <a:p>
            <a:r>
              <a:rPr lang="en-US" sz="1600" dirty="0">
                <a:solidFill>
                  <a:schemeClr val="accent5"/>
                </a:solidFill>
                <a:latin typeface="Arial Narrow" panose="020B0606020202030204" pitchFamily="34" charset="0"/>
              </a:rPr>
              <a:t>14+ industries</a:t>
            </a:r>
          </a:p>
          <a:p>
            <a:r>
              <a:rPr lang="en-US" sz="1600" dirty="0">
                <a:solidFill>
                  <a:schemeClr val="accent5"/>
                </a:solidFill>
                <a:latin typeface="Arial Narrow" panose="020B0606020202030204" pitchFamily="34" charset="0"/>
              </a:rPr>
              <a:t>14 regions</a:t>
            </a:r>
          </a:p>
        </p:txBody>
      </p:sp>
      <p:sp>
        <p:nvSpPr>
          <p:cNvPr id="33" name="TextBox 32"/>
          <p:cNvSpPr txBox="1"/>
          <p:nvPr/>
        </p:nvSpPr>
        <p:spPr>
          <a:xfrm>
            <a:off x="10512213" y="3994238"/>
            <a:ext cx="1842347" cy="623759"/>
          </a:xfrm>
          <a:prstGeom prst="rect">
            <a:avLst/>
          </a:prstGeom>
          <a:noFill/>
        </p:spPr>
        <p:txBody>
          <a:bodyPr wrap="square" lIns="130046" tIns="65023" rIns="130046" bIns="65023" rtlCol="0">
            <a:spAutoFit/>
          </a:bodyPr>
          <a:lstStyle/>
          <a:p>
            <a:r>
              <a:rPr lang="en-US" sz="1600" dirty="0">
                <a:solidFill>
                  <a:schemeClr val="accent5"/>
                </a:solidFill>
                <a:latin typeface="Arial Narrow" panose="020B0606020202030204" pitchFamily="34" charset="0"/>
              </a:rPr>
              <a:t>158,064 businesses</a:t>
            </a:r>
          </a:p>
          <a:p>
            <a:r>
              <a:rPr lang="en-US" sz="1600" dirty="0">
                <a:solidFill>
                  <a:schemeClr val="accent5"/>
                </a:solidFill>
                <a:latin typeface="Arial Narrow" panose="020B0606020202030204" pitchFamily="34" charset="0"/>
              </a:rPr>
              <a:t>2,181,455 employed</a:t>
            </a:r>
          </a:p>
        </p:txBody>
      </p:sp>
      <p:sp>
        <p:nvSpPr>
          <p:cNvPr id="34" name="TextBox 33"/>
          <p:cNvSpPr txBox="1"/>
          <p:nvPr/>
        </p:nvSpPr>
        <p:spPr>
          <a:xfrm>
            <a:off x="10512213" y="7831604"/>
            <a:ext cx="1950720" cy="377537"/>
          </a:xfrm>
          <a:prstGeom prst="rect">
            <a:avLst/>
          </a:prstGeom>
          <a:noFill/>
        </p:spPr>
        <p:txBody>
          <a:bodyPr wrap="square" lIns="130046" tIns="65023" rIns="130046" bIns="65023" rtlCol="0">
            <a:spAutoFit/>
          </a:bodyPr>
          <a:lstStyle/>
          <a:p>
            <a:r>
              <a:rPr lang="en-US" sz="1600" dirty="0">
                <a:solidFill>
                  <a:schemeClr val="accent5"/>
                </a:solidFill>
                <a:latin typeface="Arial Narrow" panose="020B0606020202030204" pitchFamily="34" charset="0"/>
              </a:rPr>
              <a:t>Population 5,540,545</a:t>
            </a:r>
          </a:p>
        </p:txBody>
      </p:sp>
      <p:sp>
        <p:nvSpPr>
          <p:cNvPr id="36" name="Rectangle 35"/>
          <p:cNvSpPr/>
          <p:nvPr/>
        </p:nvSpPr>
        <p:spPr>
          <a:xfrm>
            <a:off x="2127863" y="3189818"/>
            <a:ext cx="1300480" cy="1381760"/>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r>
              <a:rPr lang="en-US" sz="1400" b="1" dirty="0">
                <a:latin typeface="Tunga" panose="020B0502040204020203" pitchFamily="34" charset="0"/>
                <a:cs typeface="Tunga" panose="020B0502040204020203" pitchFamily="34" charset="0"/>
              </a:rPr>
              <a:t>Trade Association</a:t>
            </a:r>
            <a:endParaRPr lang="en-US" sz="1600" b="1" dirty="0">
              <a:latin typeface="Tunga" panose="020B0502040204020203" pitchFamily="34" charset="0"/>
              <a:cs typeface="Tunga" panose="020B0502040204020203" pitchFamily="34" charset="0"/>
            </a:endParaRPr>
          </a:p>
          <a:p>
            <a:pPr algn="ctr">
              <a:spcBef>
                <a:spcPts val="1422"/>
              </a:spcBef>
              <a:spcAft>
                <a:spcPts val="1422"/>
              </a:spcAft>
            </a:pPr>
            <a:r>
              <a:rPr lang="en-US" sz="1600" dirty="0">
                <a:latin typeface="Tunga" panose="020B0502040204020203" pitchFamily="34" charset="0"/>
                <a:cs typeface="Tunga" panose="020B0502040204020203" pitchFamily="34" charset="0"/>
              </a:rPr>
              <a:t>Business (Chair</a:t>
            </a:r>
          </a:p>
        </p:txBody>
      </p:sp>
      <p:sp>
        <p:nvSpPr>
          <p:cNvPr id="49" name="TextBox 48"/>
          <p:cNvSpPr txBox="1"/>
          <p:nvPr/>
        </p:nvSpPr>
        <p:spPr>
          <a:xfrm>
            <a:off x="2380568" y="2022505"/>
            <a:ext cx="1827733" cy="623759"/>
          </a:xfrm>
          <a:prstGeom prst="rect">
            <a:avLst/>
          </a:prstGeom>
          <a:noFill/>
        </p:spPr>
        <p:txBody>
          <a:bodyPr wrap="square" lIns="130046" tIns="65023" rIns="130046" bIns="65023" rtlCol="0">
            <a:spAutoFit/>
          </a:bodyPr>
          <a:lstStyle/>
          <a:p>
            <a:r>
              <a:rPr lang="en-US" sz="1600" dirty="0">
                <a:solidFill>
                  <a:schemeClr val="accent5"/>
                </a:solidFill>
                <a:latin typeface="Arial Narrow" panose="020B0606020202030204" pitchFamily="34" charset="0"/>
              </a:rPr>
              <a:t>Intermediaries Consortium</a:t>
            </a:r>
          </a:p>
        </p:txBody>
      </p:sp>
      <p:sp>
        <p:nvSpPr>
          <p:cNvPr id="50" name="TextBox 49"/>
          <p:cNvSpPr txBox="1"/>
          <p:nvPr/>
        </p:nvSpPr>
        <p:spPr>
          <a:xfrm>
            <a:off x="7152642" y="2067533"/>
            <a:ext cx="1482179" cy="377537"/>
          </a:xfrm>
          <a:prstGeom prst="rect">
            <a:avLst/>
          </a:prstGeom>
          <a:noFill/>
        </p:spPr>
        <p:txBody>
          <a:bodyPr wrap="square" lIns="130046" tIns="65023" rIns="130046" bIns="65023" rtlCol="0">
            <a:spAutoFit/>
          </a:bodyPr>
          <a:lstStyle/>
          <a:p>
            <a:r>
              <a:rPr lang="en-US" sz="1600" dirty="0">
                <a:solidFill>
                  <a:schemeClr val="accent5"/>
                </a:solidFill>
                <a:latin typeface="Arial Narrow" panose="020B0606020202030204" pitchFamily="34" charset="0"/>
              </a:rPr>
              <a:t>Sectors Network</a:t>
            </a:r>
          </a:p>
        </p:txBody>
      </p:sp>
      <p:sp>
        <p:nvSpPr>
          <p:cNvPr id="52" name="TextBox 51"/>
          <p:cNvSpPr txBox="1"/>
          <p:nvPr/>
        </p:nvSpPr>
        <p:spPr>
          <a:xfrm>
            <a:off x="5484590" y="2067533"/>
            <a:ext cx="1482179" cy="377537"/>
          </a:xfrm>
          <a:prstGeom prst="rect">
            <a:avLst/>
          </a:prstGeom>
          <a:noFill/>
        </p:spPr>
        <p:txBody>
          <a:bodyPr wrap="square" lIns="130046" tIns="65023" rIns="130046" bIns="65023" rtlCol="0">
            <a:spAutoFit/>
          </a:bodyPr>
          <a:lstStyle/>
          <a:p>
            <a:r>
              <a:rPr lang="en-US" sz="1600" dirty="0">
                <a:solidFill>
                  <a:schemeClr val="accent5"/>
                </a:solidFill>
                <a:latin typeface="Arial Narrow" panose="020B0606020202030204" pitchFamily="34" charset="0"/>
              </a:rPr>
              <a:t>WIOA Network</a:t>
            </a:r>
          </a:p>
        </p:txBody>
      </p:sp>
      <p:sp>
        <p:nvSpPr>
          <p:cNvPr id="54" name="TextBox 53"/>
          <p:cNvSpPr txBox="1"/>
          <p:nvPr/>
        </p:nvSpPr>
        <p:spPr>
          <a:xfrm>
            <a:off x="801054" y="2631248"/>
            <a:ext cx="975360" cy="306409"/>
          </a:xfrm>
          <a:prstGeom prst="rect">
            <a:avLst/>
          </a:prstGeom>
          <a:noFill/>
        </p:spPr>
        <p:txBody>
          <a:bodyPr wrap="square" lIns="130046" tIns="65023" rIns="130046" bIns="65023" rtlCol="0">
            <a:spAutoFit/>
          </a:bodyPr>
          <a:lstStyle/>
          <a:p>
            <a:pPr algn="ctr"/>
            <a:r>
              <a:rPr lang="en-US" sz="1100" dirty="0">
                <a:solidFill>
                  <a:schemeClr val="accent3"/>
                </a:solidFill>
                <a:latin typeface="Arial Narrow" panose="020B0606020202030204" pitchFamily="34" charset="0"/>
              </a:rPr>
              <a:t>Statewide</a:t>
            </a:r>
          </a:p>
        </p:txBody>
      </p:sp>
      <p:sp>
        <p:nvSpPr>
          <p:cNvPr id="55" name="TextBox 54"/>
          <p:cNvSpPr txBox="1"/>
          <p:nvPr/>
        </p:nvSpPr>
        <p:spPr>
          <a:xfrm>
            <a:off x="2290423" y="2639569"/>
            <a:ext cx="975360" cy="306409"/>
          </a:xfrm>
          <a:prstGeom prst="rect">
            <a:avLst/>
          </a:prstGeom>
          <a:noFill/>
        </p:spPr>
        <p:txBody>
          <a:bodyPr wrap="square" lIns="130046" tIns="65023" rIns="130046" bIns="65023" rtlCol="0">
            <a:spAutoFit/>
          </a:bodyPr>
          <a:lstStyle/>
          <a:p>
            <a:pPr algn="ctr"/>
            <a:r>
              <a:rPr lang="en-US" sz="1100" dirty="0">
                <a:solidFill>
                  <a:schemeClr val="accent3"/>
                </a:solidFill>
                <a:latin typeface="Arial Narrow" panose="020B0606020202030204" pitchFamily="34" charset="0"/>
              </a:rPr>
              <a:t>Statewide</a:t>
            </a:r>
          </a:p>
        </p:txBody>
      </p:sp>
      <p:sp>
        <p:nvSpPr>
          <p:cNvPr id="56" name="TextBox 55"/>
          <p:cNvSpPr txBox="1"/>
          <p:nvPr/>
        </p:nvSpPr>
        <p:spPr>
          <a:xfrm>
            <a:off x="5592961" y="2358153"/>
            <a:ext cx="975360" cy="306409"/>
          </a:xfrm>
          <a:prstGeom prst="rect">
            <a:avLst/>
          </a:prstGeom>
          <a:noFill/>
        </p:spPr>
        <p:txBody>
          <a:bodyPr wrap="square" lIns="130046" tIns="65023" rIns="130046" bIns="65023" rtlCol="0">
            <a:spAutoFit/>
          </a:bodyPr>
          <a:lstStyle/>
          <a:p>
            <a:pPr algn="ctr"/>
            <a:r>
              <a:rPr lang="en-US" sz="1100" dirty="0">
                <a:solidFill>
                  <a:schemeClr val="accent3"/>
                </a:solidFill>
                <a:latin typeface="Arial Narrow" panose="020B0606020202030204" pitchFamily="34" charset="0"/>
              </a:rPr>
              <a:t>Local</a:t>
            </a:r>
          </a:p>
        </p:txBody>
      </p:sp>
      <p:sp>
        <p:nvSpPr>
          <p:cNvPr id="57" name="TextBox 56"/>
          <p:cNvSpPr txBox="1"/>
          <p:nvPr/>
        </p:nvSpPr>
        <p:spPr>
          <a:xfrm>
            <a:off x="7330148" y="2358153"/>
            <a:ext cx="975360" cy="306409"/>
          </a:xfrm>
          <a:prstGeom prst="rect">
            <a:avLst/>
          </a:prstGeom>
          <a:noFill/>
        </p:spPr>
        <p:txBody>
          <a:bodyPr wrap="square" lIns="130046" tIns="65023" rIns="130046" bIns="65023" rtlCol="0">
            <a:spAutoFit/>
          </a:bodyPr>
          <a:lstStyle/>
          <a:p>
            <a:pPr algn="ctr"/>
            <a:r>
              <a:rPr lang="en-US" sz="1100" dirty="0">
                <a:solidFill>
                  <a:schemeClr val="accent3"/>
                </a:solidFill>
                <a:latin typeface="Arial Narrow" panose="020B0606020202030204" pitchFamily="34" charset="0"/>
              </a:rPr>
              <a:t>Regional</a:t>
            </a:r>
          </a:p>
        </p:txBody>
      </p:sp>
      <p:sp>
        <p:nvSpPr>
          <p:cNvPr id="65" name="TextBox 64"/>
          <p:cNvSpPr txBox="1"/>
          <p:nvPr/>
        </p:nvSpPr>
        <p:spPr>
          <a:xfrm>
            <a:off x="10512213" y="8053305"/>
            <a:ext cx="1950720" cy="377537"/>
          </a:xfrm>
          <a:prstGeom prst="rect">
            <a:avLst/>
          </a:prstGeom>
          <a:noFill/>
        </p:spPr>
        <p:txBody>
          <a:bodyPr wrap="square" lIns="130046" tIns="65023" rIns="130046" bIns="65023" rtlCol="0">
            <a:spAutoFit/>
          </a:bodyPr>
          <a:lstStyle/>
          <a:p>
            <a:r>
              <a:rPr lang="en-US" sz="1600" dirty="0">
                <a:solidFill>
                  <a:schemeClr val="accent5"/>
                </a:solidFill>
                <a:latin typeface="Arial Narrow" panose="020B0606020202030204" pitchFamily="34" charset="0"/>
              </a:rPr>
              <a:t>103,641 square miles</a:t>
            </a:r>
          </a:p>
        </p:txBody>
      </p:sp>
      <p:sp>
        <p:nvSpPr>
          <p:cNvPr id="71" name="TextBox 70"/>
          <p:cNvSpPr txBox="1"/>
          <p:nvPr/>
        </p:nvSpPr>
        <p:spPr>
          <a:xfrm>
            <a:off x="614180" y="2048796"/>
            <a:ext cx="1827733" cy="623759"/>
          </a:xfrm>
          <a:prstGeom prst="rect">
            <a:avLst/>
          </a:prstGeom>
          <a:noFill/>
        </p:spPr>
        <p:txBody>
          <a:bodyPr wrap="square" lIns="130046" tIns="65023" rIns="130046" bIns="65023" rtlCol="0">
            <a:spAutoFit/>
          </a:bodyPr>
          <a:lstStyle/>
          <a:p>
            <a:r>
              <a:rPr lang="en-US" sz="1600" dirty="0">
                <a:solidFill>
                  <a:schemeClr val="accent5"/>
                </a:solidFill>
                <a:latin typeface="Arial Narrow" panose="020B0606020202030204" pitchFamily="34" charset="0"/>
              </a:rPr>
              <a:t>Industry + State Agency Coalition</a:t>
            </a:r>
          </a:p>
        </p:txBody>
      </p:sp>
      <p:sp>
        <p:nvSpPr>
          <p:cNvPr id="20" name="Title 19"/>
          <p:cNvSpPr>
            <a:spLocks noGrp="1"/>
          </p:cNvSpPr>
          <p:nvPr>
            <p:ph type="title"/>
          </p:nvPr>
        </p:nvSpPr>
        <p:spPr/>
        <p:txBody>
          <a:bodyPr/>
          <a:lstStyle/>
          <a:p>
            <a:r>
              <a:rPr lang="en-US" sz="5100" dirty="0"/>
              <a:t>Sectors Strategies Abound</a:t>
            </a:r>
          </a:p>
        </p:txBody>
      </p:sp>
      <p:pic>
        <p:nvPicPr>
          <p:cNvPr id="39" name="Picture 38">
            <a:hlinkClick r:id="rId3"/>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517227"/>
            <a:ext cx="13004800" cy="7261013"/>
          </a:xfrm>
          <a:prstGeom prst="rect">
            <a:avLst/>
          </a:prstGeom>
        </p:spPr>
      </p:pic>
      <p:grpSp>
        <p:nvGrpSpPr>
          <p:cNvPr id="40" name="Group 39"/>
          <p:cNvGrpSpPr/>
          <p:nvPr/>
        </p:nvGrpSpPr>
        <p:grpSpPr>
          <a:xfrm>
            <a:off x="5042676" y="3796697"/>
            <a:ext cx="2919448" cy="2160205"/>
            <a:chOff x="6028" y="361801"/>
            <a:chExt cx="2919448" cy="2160205"/>
          </a:xfrm>
        </p:grpSpPr>
        <p:sp>
          <p:nvSpPr>
            <p:cNvPr id="41" name="Rectangle 40"/>
            <p:cNvSpPr/>
            <p:nvPr/>
          </p:nvSpPr>
          <p:spPr>
            <a:xfrm>
              <a:off x="6028" y="361801"/>
              <a:ext cx="2919448" cy="2160205"/>
            </a:xfrm>
            <a:prstGeom prst="rect">
              <a:avLst/>
            </a:prstGeom>
            <a:solidFill>
              <a:schemeClr val="accent1">
                <a:lumMod val="50000"/>
              </a:schemeClr>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42" name="Rectangle 41"/>
            <p:cNvSpPr/>
            <p:nvPr/>
          </p:nvSpPr>
          <p:spPr>
            <a:xfrm>
              <a:off x="6028" y="361801"/>
              <a:ext cx="2919448" cy="2160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82%</a:t>
              </a:r>
            </a:p>
            <a:p>
              <a:pPr lvl="0" algn="ctr" defTabSz="1422400">
                <a:lnSpc>
                  <a:spcPct val="90000"/>
                </a:lnSpc>
                <a:spcBef>
                  <a:spcPct val="0"/>
                </a:spcBef>
                <a:spcAft>
                  <a:spcPct val="35000"/>
                </a:spcAft>
              </a:pPr>
              <a:r>
                <a:rPr lang="en-US" sz="1400" kern="1200" dirty="0" smtClean="0">
                  <a:latin typeface="Open sans"/>
                  <a:cs typeface="Open sans"/>
                </a:rPr>
                <a:t>developed new or enhanced ideas for new products and/or markets</a:t>
              </a:r>
              <a:endParaRPr lang="en-US" sz="1400" kern="1200" dirty="0">
                <a:latin typeface="Open sans"/>
                <a:cs typeface="Open sans"/>
              </a:endParaRPr>
            </a:p>
          </p:txBody>
        </p:sp>
      </p:grpSp>
      <p:pic>
        <p:nvPicPr>
          <p:cNvPr id="43" name="Picture 4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00960" y="1734519"/>
            <a:ext cx="2817707" cy="3636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4" name="Content Placeholder 3"/>
          <p:cNvGraphicFramePr>
            <a:graphicFrameLocks noGrp="1"/>
          </p:cNvGraphicFramePr>
          <p:nvPr>
            <p:ph sz="quarter" idx="10"/>
            <p:extLst>
              <p:ext uri="{D42A27DB-BD31-4B8C-83A1-F6EECF244321}">
                <p14:modId xmlns:p14="http://schemas.microsoft.com/office/powerpoint/2010/main" val="1909024804"/>
              </p:ext>
            </p:extLst>
          </p:nvPr>
        </p:nvGraphicFramePr>
        <p:xfrm>
          <a:off x="1231900" y="2625725"/>
          <a:ext cx="10464800" cy="58912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5809068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904" y="3974430"/>
            <a:ext cx="5303520" cy="2111971"/>
          </a:xfrm>
        </p:spPr>
        <p:txBody>
          <a:bodyPr/>
          <a:lstStyle/>
          <a:p>
            <a:r>
              <a:rPr lang="en-US" sz="5400" dirty="0" smtClean="0">
                <a:sym typeface="Arial"/>
              </a:rPr>
              <a:t>Operational Considerations</a:t>
            </a:r>
            <a:r>
              <a:rPr lang="en-US" dirty="0" smtClean="0">
                <a:sym typeface="Arial"/>
              </a:rPr>
              <a:t/>
            </a:r>
            <a:br>
              <a:rPr lang="en-US" dirty="0" smtClean="0">
                <a:sym typeface="Arial"/>
              </a:rPr>
            </a:br>
            <a:r>
              <a:rPr lang="en-US" sz="4000" dirty="0" smtClean="0">
                <a:sym typeface="Arial"/>
              </a:rPr>
              <a:t>Courtney Popp</a:t>
            </a:r>
            <a:r>
              <a:rPr lang="en-US" sz="3200" dirty="0" smtClean="0">
                <a:sym typeface="Arial"/>
              </a:rPr>
              <a:t/>
            </a:r>
            <a:br>
              <a:rPr lang="en-US" sz="3200" dirty="0" smtClean="0">
                <a:sym typeface="Arial"/>
              </a:rPr>
            </a:br>
            <a:r>
              <a:rPr lang="en-US" sz="2800" dirty="0" smtClean="0">
                <a:sym typeface="Arial"/>
              </a:rPr>
              <a:t>Dislocated Worker Grant Coordinator </a:t>
            </a:r>
            <a:r>
              <a:rPr lang="en-US" sz="3200" dirty="0" smtClean="0">
                <a:sym typeface="Arial"/>
              </a:rPr>
              <a:t/>
            </a:r>
            <a:br>
              <a:rPr lang="en-US" sz="3200" dirty="0" smtClean="0">
                <a:sym typeface="Arial"/>
              </a:rPr>
            </a:br>
            <a:r>
              <a:rPr lang="en-US" sz="3200" dirty="0" smtClean="0">
                <a:sym typeface="Arial"/>
              </a:rPr>
              <a:t>Colorado Department of Labor &amp; Employment</a:t>
            </a:r>
            <a:br>
              <a:rPr lang="en-US" sz="3200" dirty="0" smtClean="0">
                <a:sym typeface="Arial"/>
              </a:rPr>
            </a:br>
            <a:endParaRPr lang="en-US" sz="3200" dirty="0"/>
          </a:p>
        </p:txBody>
      </p:sp>
    </p:spTree>
    <p:extLst>
      <p:ext uri="{BB962C8B-B14F-4D97-AF65-F5344CB8AC3E}">
        <p14:creationId xmlns:p14="http://schemas.microsoft.com/office/powerpoint/2010/main" val="258638646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 Partnerships NDWG</a:t>
            </a:r>
            <a:endParaRPr lang="en-US" dirty="0"/>
          </a:p>
        </p:txBody>
      </p:sp>
      <p:sp>
        <p:nvSpPr>
          <p:cNvPr id="3" name="Content Placeholder 2"/>
          <p:cNvSpPr>
            <a:spLocks noGrp="1"/>
          </p:cNvSpPr>
          <p:nvPr>
            <p:ph sz="quarter" idx="10"/>
          </p:nvPr>
        </p:nvSpPr>
        <p:spPr/>
        <p:txBody>
          <a:bodyPr/>
          <a:lstStyle/>
          <a:p>
            <a:r>
              <a:rPr lang="en-US" dirty="0" smtClean="0"/>
              <a:t> Provides funding to support Sector Partnership activities</a:t>
            </a:r>
          </a:p>
          <a:p>
            <a:r>
              <a:rPr lang="en-US" dirty="0" smtClean="0"/>
              <a:t> Sector Partnerships identify critical occupations</a:t>
            </a:r>
          </a:p>
          <a:p>
            <a:r>
              <a:rPr lang="en-US" dirty="0" smtClean="0"/>
              <a:t> Curricula and work based learning models developed for those occupations</a:t>
            </a:r>
          </a:p>
          <a:p>
            <a:r>
              <a:rPr lang="en-US" dirty="0" smtClean="0"/>
              <a:t>DWs enrolled into training to fill those critical occupations</a:t>
            </a:r>
          </a:p>
          <a:p>
            <a:pPr marL="0" indent="0">
              <a:buNone/>
            </a:pPr>
            <a:endParaRPr lang="en-US" dirty="0" smtClean="0"/>
          </a:p>
          <a:p>
            <a:endParaRPr lang="en-US" dirty="0" smtClean="0"/>
          </a:p>
        </p:txBody>
      </p:sp>
    </p:spTree>
    <p:extLst>
      <p:ext uri="{BB962C8B-B14F-4D97-AF65-F5344CB8AC3E}">
        <p14:creationId xmlns:p14="http://schemas.microsoft.com/office/powerpoint/2010/main" val="247193279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a:t>
            </a:r>
            <a:endParaRPr lang="en-US" dirty="0"/>
          </a:p>
        </p:txBody>
      </p:sp>
      <p:sp>
        <p:nvSpPr>
          <p:cNvPr id="3" name="Content Placeholder 2"/>
          <p:cNvSpPr>
            <a:spLocks noGrp="1"/>
          </p:cNvSpPr>
          <p:nvPr>
            <p:ph sz="quarter" idx="10"/>
          </p:nvPr>
        </p:nvSpPr>
        <p:spPr/>
        <p:txBody>
          <a:bodyPr/>
          <a:lstStyle/>
          <a:p>
            <a:r>
              <a:rPr lang="en-US" smtClean="0"/>
              <a:t>Dislocated </a:t>
            </a:r>
            <a:r>
              <a:rPr lang="en-US" dirty="0" smtClean="0"/>
              <a:t>Worker Pipeline</a:t>
            </a:r>
          </a:p>
          <a:p>
            <a:r>
              <a:rPr lang="en-US" dirty="0"/>
              <a:t>Local control means the program’s implementation is unique across local </a:t>
            </a:r>
            <a:r>
              <a:rPr lang="en-US" dirty="0" smtClean="0"/>
              <a:t>areas</a:t>
            </a:r>
          </a:p>
          <a:p>
            <a:r>
              <a:rPr lang="en-US" dirty="0" smtClean="0"/>
              <a:t>Identified DWs may not be interested in sectors of focus for the program</a:t>
            </a:r>
          </a:p>
          <a:p>
            <a:r>
              <a:rPr lang="en-US" dirty="0" smtClean="0"/>
              <a:t>Sector partnerships may not be interested in pursuing workforce in the beginning</a:t>
            </a:r>
            <a:endParaRPr lang="en-US" dirty="0"/>
          </a:p>
        </p:txBody>
      </p:sp>
    </p:spTree>
    <p:extLst>
      <p:ext uri="{BB962C8B-B14F-4D97-AF65-F5344CB8AC3E}">
        <p14:creationId xmlns:p14="http://schemas.microsoft.com/office/powerpoint/2010/main" val="11074532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 Partnerships</a:t>
            </a:r>
            <a:br>
              <a:rPr lang="en-US" dirty="0" smtClean="0"/>
            </a:br>
            <a:r>
              <a:rPr lang="en-US" sz="4400" dirty="0" smtClean="0"/>
              <a:t>to the rescue!</a:t>
            </a:r>
            <a:endParaRPr lang="en-US" sz="4400" dirty="0"/>
          </a:p>
        </p:txBody>
      </p:sp>
      <p:sp>
        <p:nvSpPr>
          <p:cNvPr id="6" name="Content Placeholder 2"/>
          <p:cNvSpPr txBox="1">
            <a:spLocks/>
          </p:cNvSpPr>
          <p:nvPr/>
        </p:nvSpPr>
        <p:spPr>
          <a:xfrm>
            <a:off x="1231899" y="2625725"/>
            <a:ext cx="10464801" cy="5891213"/>
          </a:xfrm>
          <a:prstGeom prst="rect">
            <a:avLst/>
          </a:prstGeom>
        </p:spPr>
        <p:txBody>
          <a:bodyPr/>
          <a:lstStyle>
            <a:lvl1pPr marL="520700" indent="-520700" algn="l" defTabSz="584200" rtl="0" eaLnBrk="1" fontAlgn="base" hangingPunct="1">
              <a:spcBef>
                <a:spcPts val="4200"/>
              </a:spcBef>
              <a:spcAft>
                <a:spcPct val="0"/>
              </a:spcAft>
              <a:buSzPct val="125000"/>
              <a:buChar char="•"/>
              <a:defRPr sz="3400">
                <a:solidFill>
                  <a:srgbClr val="57575C"/>
                </a:solidFill>
                <a:latin typeface="+mj-lt"/>
                <a:ea typeface="ＭＳ Ｐゴシック" charset="0"/>
                <a:cs typeface="+mj-cs"/>
                <a:sym typeface="Arial" charset="0"/>
              </a:defRPr>
            </a:lvl1pPr>
            <a:lvl2pPr marL="1041400" indent="-520700" algn="l" defTabSz="584200" rtl="0" eaLnBrk="1" fontAlgn="base" hangingPunct="1">
              <a:spcBef>
                <a:spcPts val="4200"/>
              </a:spcBef>
              <a:spcAft>
                <a:spcPct val="0"/>
              </a:spcAft>
              <a:buSzPct val="125000"/>
              <a:buChar char="•"/>
              <a:defRPr sz="3400">
                <a:solidFill>
                  <a:srgbClr val="57575C"/>
                </a:solidFill>
                <a:latin typeface="+mj-lt"/>
                <a:ea typeface="+mj-ea"/>
                <a:cs typeface="+mj-cs"/>
                <a:sym typeface="Arial" charset="0"/>
              </a:defRPr>
            </a:lvl2pPr>
            <a:lvl3pPr marL="1562100" indent="-520700" algn="l" defTabSz="584200" rtl="0" eaLnBrk="1" fontAlgn="base" hangingPunct="1">
              <a:spcBef>
                <a:spcPts val="4200"/>
              </a:spcBef>
              <a:spcAft>
                <a:spcPct val="0"/>
              </a:spcAft>
              <a:buSzPct val="125000"/>
              <a:buChar char="•"/>
              <a:defRPr sz="3400">
                <a:solidFill>
                  <a:srgbClr val="57575C"/>
                </a:solidFill>
                <a:latin typeface="+mj-lt"/>
                <a:ea typeface="+mj-ea"/>
                <a:cs typeface="+mj-cs"/>
                <a:sym typeface="Arial" charset="0"/>
              </a:defRPr>
            </a:lvl3pPr>
            <a:lvl4pPr marL="2082800" indent="-520700" algn="l" defTabSz="584200" rtl="0" eaLnBrk="1" fontAlgn="base" hangingPunct="1">
              <a:spcBef>
                <a:spcPts val="4200"/>
              </a:spcBef>
              <a:spcAft>
                <a:spcPct val="0"/>
              </a:spcAft>
              <a:buSzPct val="125000"/>
              <a:buChar char="•"/>
              <a:defRPr sz="3400">
                <a:solidFill>
                  <a:srgbClr val="57575C"/>
                </a:solidFill>
                <a:latin typeface="+mj-lt"/>
                <a:ea typeface="+mj-ea"/>
                <a:cs typeface="+mj-cs"/>
                <a:sym typeface="Arial" charset="0"/>
              </a:defRPr>
            </a:lvl4pPr>
            <a:lvl5pPr marL="2603500" indent="-520700" algn="l" defTabSz="584200" rtl="0" eaLnBrk="1" fontAlgn="base" hangingPunct="1">
              <a:spcBef>
                <a:spcPts val="4200"/>
              </a:spcBef>
              <a:spcAft>
                <a:spcPct val="0"/>
              </a:spcAft>
              <a:buSzPct val="125000"/>
              <a:buChar char="•"/>
              <a:defRPr sz="3400">
                <a:solidFill>
                  <a:srgbClr val="57575C"/>
                </a:solidFill>
                <a:latin typeface="+mj-lt"/>
                <a:ea typeface="+mj-ea"/>
                <a:cs typeface="+mj-cs"/>
                <a:sym typeface="Arial" charset="0"/>
              </a:defRPr>
            </a:lvl5pPr>
            <a:lvl6pPr marL="3124200" indent="-520700" defTabSz="584200" eaLnBrk="1" hangingPunct="1">
              <a:spcBef>
                <a:spcPts val="4200"/>
              </a:spcBef>
              <a:buSzPct val="125000"/>
              <a:buChar char="•"/>
              <a:defRPr sz="3400">
                <a:solidFill>
                  <a:srgbClr val="57575C"/>
                </a:solidFill>
                <a:latin typeface="+mj-lt"/>
                <a:ea typeface="+mj-ea"/>
                <a:cs typeface="+mj-cs"/>
                <a:sym typeface="Arial"/>
              </a:defRPr>
            </a:lvl6pPr>
            <a:lvl7pPr marL="3644900" indent="-520700" defTabSz="584200" eaLnBrk="1" hangingPunct="1">
              <a:spcBef>
                <a:spcPts val="4200"/>
              </a:spcBef>
              <a:buSzPct val="125000"/>
              <a:buChar char="•"/>
              <a:defRPr sz="3400">
                <a:solidFill>
                  <a:srgbClr val="57575C"/>
                </a:solidFill>
                <a:latin typeface="+mj-lt"/>
                <a:ea typeface="+mj-ea"/>
                <a:cs typeface="+mj-cs"/>
                <a:sym typeface="Arial"/>
              </a:defRPr>
            </a:lvl7pPr>
            <a:lvl8pPr marL="4165600" indent="-520700" defTabSz="584200" eaLnBrk="1" hangingPunct="1">
              <a:spcBef>
                <a:spcPts val="4200"/>
              </a:spcBef>
              <a:buSzPct val="125000"/>
              <a:buChar char="•"/>
              <a:defRPr sz="3400">
                <a:solidFill>
                  <a:srgbClr val="57575C"/>
                </a:solidFill>
                <a:latin typeface="+mj-lt"/>
                <a:ea typeface="+mj-ea"/>
                <a:cs typeface="+mj-cs"/>
                <a:sym typeface="Arial"/>
              </a:defRPr>
            </a:lvl8pPr>
            <a:lvl9pPr marL="4686300" indent="-520700" defTabSz="584200" eaLnBrk="1" hangingPunct="1">
              <a:spcBef>
                <a:spcPts val="4200"/>
              </a:spcBef>
              <a:buSzPct val="125000"/>
              <a:buChar char="•"/>
              <a:defRPr sz="3400">
                <a:solidFill>
                  <a:srgbClr val="57575C"/>
                </a:solidFill>
                <a:latin typeface="+mj-lt"/>
                <a:ea typeface="+mj-ea"/>
                <a:cs typeface="+mj-cs"/>
                <a:sym typeface="Arial"/>
              </a:defRPr>
            </a:lvl9pPr>
          </a:lstStyle>
          <a:p>
            <a:r>
              <a:rPr lang="en-US" kern="0" dirty="0" smtClean="0"/>
              <a:t>Reverse Referral Programs</a:t>
            </a:r>
          </a:p>
          <a:p>
            <a:r>
              <a:rPr lang="en-US" kern="0" dirty="0" smtClean="0"/>
              <a:t>Site Tours/Job Shadowing</a:t>
            </a:r>
          </a:p>
          <a:p>
            <a:r>
              <a:rPr lang="en-US" kern="0" dirty="0" smtClean="0"/>
              <a:t>Informational Panels</a:t>
            </a:r>
          </a:p>
          <a:p>
            <a:pPr lvl="1">
              <a:spcBef>
                <a:spcPts val="600"/>
              </a:spcBef>
            </a:pPr>
            <a:r>
              <a:rPr lang="en-US" kern="0" dirty="0" smtClean="0"/>
              <a:t>Staff/Jobseeker</a:t>
            </a:r>
          </a:p>
          <a:p>
            <a:r>
              <a:rPr lang="en-US" kern="0" dirty="0" smtClean="0"/>
              <a:t>SPs can act regionally when job shed is over multiple areas</a:t>
            </a:r>
          </a:p>
          <a:p>
            <a:r>
              <a:rPr lang="en-US" kern="0" dirty="0" smtClean="0"/>
              <a:t>Effective champions keeping SPs going</a:t>
            </a:r>
          </a:p>
          <a:p>
            <a:endParaRPr lang="en-US" kern="0" dirty="0" smtClean="0"/>
          </a:p>
        </p:txBody>
      </p:sp>
      <p:pic>
        <p:nvPicPr>
          <p:cNvPr id="12" name="Content Placeholder 11"/>
          <p:cNvPicPr>
            <a:picLocks noGrp="1" noChangeAspect="1"/>
          </p:cNvPicPr>
          <p:nvPr>
            <p:ph sz="quarter" idx="10"/>
          </p:nvPr>
        </p:nvPicPr>
        <p:blipFill rotWithShape="1">
          <a:blip r:embed="rId3" cstate="email">
            <a:extLst>
              <a:ext uri="{28A0092B-C50C-407E-A947-70E740481C1C}">
                <a14:useLocalDpi xmlns:a14="http://schemas.microsoft.com/office/drawing/2010/main" val="0"/>
              </a:ext>
            </a:extLst>
          </a:blip>
          <a:srcRect l="22461" t="14579"/>
          <a:stretch/>
        </p:blipFill>
        <p:spPr>
          <a:xfrm>
            <a:off x="8353167" y="1853514"/>
            <a:ext cx="4310313" cy="3821574"/>
          </a:xfrm>
        </p:spPr>
      </p:pic>
    </p:spTree>
    <p:extLst>
      <p:ext uri="{BB962C8B-B14F-4D97-AF65-F5344CB8AC3E}">
        <p14:creationId xmlns:p14="http://schemas.microsoft.com/office/powerpoint/2010/main" val="322973406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Tours/Job Shadowing</a:t>
            </a:r>
            <a:endParaRPr lang="en-US" dirty="0"/>
          </a:p>
        </p:txBody>
      </p:sp>
      <p:sp>
        <p:nvSpPr>
          <p:cNvPr id="3" name="Content Placeholder 2"/>
          <p:cNvSpPr>
            <a:spLocks noGrp="1"/>
          </p:cNvSpPr>
          <p:nvPr>
            <p:ph sz="quarter" idx="10"/>
          </p:nvPr>
        </p:nvSpPr>
        <p:spPr>
          <a:xfrm>
            <a:off x="1231899" y="1989162"/>
            <a:ext cx="10464801" cy="5891213"/>
          </a:xfrm>
        </p:spPr>
        <p:txBody>
          <a:bodyPr/>
          <a:lstStyle/>
          <a:p>
            <a:r>
              <a:rPr lang="en-US" dirty="0" smtClean="0"/>
              <a:t>Local area experienced a large layoff from a local steel mill</a:t>
            </a:r>
          </a:p>
          <a:p>
            <a:r>
              <a:rPr lang="en-US" dirty="0" smtClean="0"/>
              <a:t>Many employees weren’t interested in training to reenter the industry that just laid them off</a:t>
            </a:r>
          </a:p>
          <a:p>
            <a:r>
              <a:rPr lang="en-US" dirty="0" smtClean="0"/>
              <a:t>Site tours were showed these workers what manufacturing opportunities looked like.</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t="7651"/>
          <a:stretch/>
        </p:blipFill>
        <p:spPr>
          <a:xfrm>
            <a:off x="2707845" y="6326356"/>
            <a:ext cx="7512908" cy="3427244"/>
          </a:xfrm>
          <a:prstGeom prst="rect">
            <a:avLst/>
          </a:prstGeom>
        </p:spPr>
      </p:pic>
    </p:spTree>
    <p:extLst>
      <p:ext uri="{BB962C8B-B14F-4D97-AF65-F5344CB8AC3E}">
        <p14:creationId xmlns:p14="http://schemas.microsoft.com/office/powerpoint/2010/main" val="9939544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Informational Panels</a:t>
            </a:r>
            <a:br>
              <a:rPr lang="en-US" dirty="0" smtClean="0"/>
            </a:br>
            <a:r>
              <a:rPr lang="en-US" sz="4400" dirty="0" smtClean="0"/>
              <a:t>Staff</a:t>
            </a:r>
            <a:endParaRPr lang="en-US" sz="4400" dirty="0"/>
          </a:p>
        </p:txBody>
      </p:sp>
      <p:sp>
        <p:nvSpPr>
          <p:cNvPr id="3" name="Content Placeholder 2"/>
          <p:cNvSpPr>
            <a:spLocks noGrp="1"/>
          </p:cNvSpPr>
          <p:nvPr>
            <p:ph sz="quarter" idx="10"/>
          </p:nvPr>
        </p:nvSpPr>
        <p:spPr/>
        <p:txBody>
          <a:bodyPr/>
          <a:lstStyle/>
          <a:p>
            <a:r>
              <a:rPr lang="en-US" dirty="0" smtClean="0"/>
              <a:t>Assemblies of employers within one sector</a:t>
            </a:r>
          </a:p>
          <a:p>
            <a:r>
              <a:rPr lang="en-US" dirty="0" smtClean="0"/>
              <a:t>Educate workforce front-line staff</a:t>
            </a:r>
          </a:p>
          <a:p>
            <a:pPr lvl="1">
              <a:spcBef>
                <a:spcPts val="600"/>
              </a:spcBef>
            </a:pPr>
            <a:r>
              <a:rPr lang="en-US" dirty="0" smtClean="0"/>
              <a:t>Critical occupations</a:t>
            </a:r>
          </a:p>
          <a:p>
            <a:pPr lvl="1">
              <a:spcBef>
                <a:spcPts val="600"/>
              </a:spcBef>
            </a:pPr>
            <a:r>
              <a:rPr lang="en-US" dirty="0" smtClean="0"/>
              <a:t>Hiring needs/Considerations</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14706"/>
          <a:stretch/>
        </p:blipFill>
        <p:spPr>
          <a:xfrm>
            <a:off x="2007088" y="5571331"/>
            <a:ext cx="8914422" cy="4276996"/>
          </a:xfrm>
          <a:prstGeom prst="rect">
            <a:avLst/>
          </a:prstGeom>
        </p:spPr>
      </p:pic>
    </p:spTree>
    <p:extLst>
      <p:ext uri="{BB962C8B-B14F-4D97-AF65-F5344CB8AC3E}">
        <p14:creationId xmlns:p14="http://schemas.microsoft.com/office/powerpoint/2010/main" val="108532824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t="15004"/>
          <a:stretch/>
        </p:blipFill>
        <p:spPr>
          <a:xfrm>
            <a:off x="2256447" y="6300002"/>
            <a:ext cx="8415703" cy="3627442"/>
          </a:xfrm>
          <a:prstGeom prst="rect">
            <a:avLst/>
          </a:prstGeom>
        </p:spPr>
      </p:pic>
      <p:sp>
        <p:nvSpPr>
          <p:cNvPr id="2" name="Title 1"/>
          <p:cNvSpPr>
            <a:spLocks noGrp="1"/>
          </p:cNvSpPr>
          <p:nvPr>
            <p:ph type="title"/>
          </p:nvPr>
        </p:nvSpPr>
        <p:spPr/>
        <p:txBody>
          <a:bodyPr/>
          <a:lstStyle/>
          <a:p>
            <a:r>
              <a:rPr lang="en-US" dirty="0" smtClean="0"/>
              <a:t>Informational Panels</a:t>
            </a:r>
            <a:br>
              <a:rPr lang="en-US" dirty="0" smtClean="0"/>
            </a:br>
            <a:r>
              <a:rPr lang="en-US" sz="4400" dirty="0" smtClean="0"/>
              <a:t>Jobseeker</a:t>
            </a:r>
            <a:endParaRPr lang="en-US" sz="4400" dirty="0"/>
          </a:p>
        </p:txBody>
      </p:sp>
      <p:sp>
        <p:nvSpPr>
          <p:cNvPr id="3" name="Content Placeholder 2"/>
          <p:cNvSpPr>
            <a:spLocks noGrp="1"/>
          </p:cNvSpPr>
          <p:nvPr>
            <p:ph sz="quarter" idx="10"/>
          </p:nvPr>
        </p:nvSpPr>
        <p:spPr/>
        <p:txBody>
          <a:bodyPr/>
          <a:lstStyle/>
          <a:p>
            <a:r>
              <a:rPr lang="en-US" dirty="0" smtClean="0"/>
              <a:t>Jobseekers/future jobseekers meet employers</a:t>
            </a:r>
          </a:p>
          <a:p>
            <a:pPr lvl="1">
              <a:spcBef>
                <a:spcPts val="600"/>
              </a:spcBef>
            </a:pPr>
            <a:r>
              <a:rPr lang="en-US" sz="3200" dirty="0" smtClean="0"/>
              <a:t>Learn what employers are looking for</a:t>
            </a:r>
          </a:p>
          <a:p>
            <a:pPr>
              <a:spcBef>
                <a:spcPts val="1800"/>
              </a:spcBef>
            </a:pPr>
            <a:r>
              <a:rPr lang="en-US" dirty="0" smtClean="0"/>
              <a:t>Employers can see deeper into the pipeline</a:t>
            </a:r>
          </a:p>
          <a:p>
            <a:pPr>
              <a:spcBef>
                <a:spcPts val="1800"/>
              </a:spcBef>
            </a:pPr>
            <a:r>
              <a:rPr lang="en-US" dirty="0" smtClean="0"/>
              <a:t>Education and employer work together</a:t>
            </a:r>
          </a:p>
          <a:p>
            <a:pPr lvl="1">
              <a:spcBef>
                <a:spcPts val="600"/>
              </a:spcBef>
            </a:pPr>
            <a:r>
              <a:rPr lang="en-US" sz="3200" dirty="0" smtClean="0"/>
              <a:t>Address upcoming training needs</a:t>
            </a:r>
          </a:p>
          <a:p>
            <a:pPr lvl="1">
              <a:spcBef>
                <a:spcPts val="600"/>
              </a:spcBef>
            </a:pPr>
            <a:r>
              <a:rPr lang="en-US" sz="3200" dirty="0" smtClean="0"/>
              <a:t>Better inform jobseekers of opportunities</a:t>
            </a:r>
            <a:endParaRPr lang="en-US" sz="3200" dirty="0"/>
          </a:p>
        </p:txBody>
      </p:sp>
    </p:spTree>
    <p:extLst>
      <p:ext uri="{BB962C8B-B14F-4D97-AF65-F5344CB8AC3E}">
        <p14:creationId xmlns:p14="http://schemas.microsoft.com/office/powerpoint/2010/main" val="169881899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64777" y="2625725"/>
            <a:ext cx="11914094" cy="5891213"/>
          </a:xfrm>
        </p:spPr>
        <p:txBody>
          <a:bodyPr/>
          <a:lstStyle/>
          <a:p>
            <a:pPr marL="0" indent="0" algn="ctr">
              <a:buNone/>
            </a:pPr>
            <a:r>
              <a:rPr lang="en-US" dirty="0" smtClean="0"/>
              <a:t>“In addition to adding to enrollments in </a:t>
            </a:r>
            <a:r>
              <a:rPr lang="en-US" dirty="0"/>
              <a:t>t</a:t>
            </a:r>
            <a:r>
              <a:rPr lang="en-US" dirty="0" smtClean="0"/>
              <a:t>raining programs to fill the need for medical assistants we have helped students connect with employers and land internships as well as paid, full time employment. The panels and the intentional bringing together of students, trainers and employers in one place on a regular basis is helping to close the loop between training and employment. It is also helping to inform training providers of employer needs and giving employers an idea of who is coming in the pipeline”</a:t>
            </a:r>
            <a:endParaRPr lang="en-US" dirty="0"/>
          </a:p>
        </p:txBody>
      </p:sp>
    </p:spTree>
    <p:extLst>
      <p:ext uri="{BB962C8B-B14F-4D97-AF65-F5344CB8AC3E}">
        <p14:creationId xmlns:p14="http://schemas.microsoft.com/office/powerpoint/2010/main" val="236812106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t="10096"/>
          <a:stretch/>
        </p:blipFill>
        <p:spPr>
          <a:xfrm>
            <a:off x="9988062" y="5685353"/>
            <a:ext cx="3016738" cy="4068246"/>
          </a:xfrm>
          <a:prstGeom prst="rect">
            <a:avLst/>
          </a:prstGeom>
        </p:spPr>
      </p:pic>
      <p:sp>
        <p:nvSpPr>
          <p:cNvPr id="2" name="Title 1"/>
          <p:cNvSpPr>
            <a:spLocks noGrp="1"/>
          </p:cNvSpPr>
          <p:nvPr>
            <p:ph type="title"/>
          </p:nvPr>
        </p:nvSpPr>
        <p:spPr/>
        <p:txBody>
          <a:bodyPr/>
          <a:lstStyle/>
          <a:p>
            <a:r>
              <a:rPr lang="en-US" dirty="0" smtClean="0"/>
              <a:t>Championing Momentum</a:t>
            </a:r>
            <a:endParaRPr lang="en-US" dirty="0"/>
          </a:p>
        </p:txBody>
      </p:sp>
      <p:sp>
        <p:nvSpPr>
          <p:cNvPr id="3" name="Content Placeholder 2"/>
          <p:cNvSpPr>
            <a:spLocks noGrp="1"/>
          </p:cNvSpPr>
          <p:nvPr>
            <p:ph sz="quarter" idx="10"/>
          </p:nvPr>
        </p:nvSpPr>
        <p:spPr>
          <a:xfrm>
            <a:off x="458176" y="2144889"/>
            <a:ext cx="10464801" cy="6372049"/>
          </a:xfrm>
        </p:spPr>
        <p:txBody>
          <a:bodyPr/>
          <a:lstStyle/>
          <a:p>
            <a:r>
              <a:rPr lang="en-US" dirty="0" smtClean="0"/>
              <a:t>Local mental health institution was in danger of losing accreditation due to short staffing; one of its programs was already closed</a:t>
            </a:r>
          </a:p>
          <a:p>
            <a:r>
              <a:rPr lang="en-US" dirty="0" smtClean="0"/>
              <a:t>Employer convened workforce and community college to determine the cause of this shortage</a:t>
            </a:r>
          </a:p>
          <a:p>
            <a:pPr lvl="1">
              <a:spcBef>
                <a:spcPts val="600"/>
              </a:spcBef>
            </a:pPr>
            <a:r>
              <a:rPr lang="en-US" sz="2800" dirty="0" smtClean="0"/>
              <a:t>Community college was requiring two pre-requisites which weren’t credit bearing and cost $1300</a:t>
            </a:r>
          </a:p>
          <a:p>
            <a:r>
              <a:rPr lang="en-US" dirty="0"/>
              <a:t>Employer convinced the community college to </a:t>
            </a:r>
            <a:r>
              <a:rPr lang="en-US" dirty="0" smtClean="0"/>
              <a:t>modify its curriculum to fill this gap and 21 students are now enrolled</a:t>
            </a:r>
            <a:endParaRPr lang="en-US" dirty="0"/>
          </a:p>
        </p:txBody>
      </p:sp>
    </p:spTree>
    <p:extLst>
      <p:ext uri="{BB962C8B-B14F-4D97-AF65-F5344CB8AC3E}">
        <p14:creationId xmlns:p14="http://schemas.microsoft.com/office/powerpoint/2010/main" val="142808059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sz="quarter" idx="10"/>
          </p:nvPr>
        </p:nvSpPr>
        <p:spPr>
          <a:xfrm>
            <a:off x="1231899" y="2269067"/>
            <a:ext cx="10464801" cy="5621867"/>
          </a:xfrm>
        </p:spPr>
        <p:txBody>
          <a:bodyPr/>
          <a:lstStyle/>
          <a:p>
            <a:r>
              <a:rPr lang="en-US" sz="3600" dirty="0" smtClean="0"/>
              <a:t>Rapid Response IS business engagement</a:t>
            </a:r>
          </a:p>
          <a:p>
            <a:r>
              <a:rPr lang="en-US" sz="3600" dirty="0" smtClean="0"/>
              <a:t>Sectors is a proven and successful business engagement strategy</a:t>
            </a:r>
          </a:p>
          <a:p>
            <a:r>
              <a:rPr lang="en-US" sz="3600" dirty="0" smtClean="0"/>
              <a:t>Promotes alignment of business, workforce development education &amp; partners</a:t>
            </a:r>
          </a:p>
          <a:p>
            <a:r>
              <a:rPr lang="en-US" sz="3600" dirty="0" smtClean="0"/>
              <a:t>Enhanced business engagement for Rapid Response and layoff aversion activities </a:t>
            </a:r>
          </a:p>
          <a:p>
            <a:pPr marL="0" indent="0">
              <a:buNone/>
            </a:pPr>
            <a:endParaRPr lang="en-US" dirty="0" smtClean="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335047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165" y="3038458"/>
            <a:ext cx="10464801" cy="675631"/>
          </a:xfrm>
        </p:spPr>
        <p:txBody>
          <a:bodyPr/>
          <a:lstStyle/>
          <a:p>
            <a:r>
              <a:rPr lang="en-US" dirty="0" smtClean="0"/>
              <a:t>Next Steps to SP Success</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52795"/>
          <a:stretch/>
        </p:blipFill>
        <p:spPr>
          <a:xfrm>
            <a:off x="2578098" y="6171982"/>
            <a:ext cx="7772400" cy="3731562"/>
          </a:xfrm>
          <a:prstGeom prst="rect">
            <a:avLst/>
          </a:prstGeom>
        </p:spPr>
      </p:pic>
    </p:spTree>
    <p:extLst>
      <p:ext uri="{BB962C8B-B14F-4D97-AF65-F5344CB8AC3E}">
        <p14:creationId xmlns:p14="http://schemas.microsoft.com/office/powerpoint/2010/main" val="294329140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4" name="Picture 2" descr="C:\Users\quou058\AppData\Local\Microsoft\Windows\Temporary Internet Files\Content.IE5\KW4ZI00U\question-marks[1].jpg"/>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585553" y="2408754"/>
            <a:ext cx="7724638" cy="578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860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vs. Sectors Approach</a:t>
            </a: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900625342"/>
              </p:ext>
            </p:extLst>
          </p:nvPr>
        </p:nvGraphicFramePr>
        <p:xfrm>
          <a:off x="1879599" y="3065992"/>
          <a:ext cx="9093201" cy="5120640"/>
        </p:xfrm>
        <a:graphic>
          <a:graphicData uri="http://schemas.openxmlformats.org/drawingml/2006/table">
            <a:tbl>
              <a:tblPr firstRow="1" bandRow="1">
                <a:tableStyleId>{22838BEF-8BB2-4498-84A7-C5851F593DF1}</a:tableStyleId>
              </a:tblPr>
              <a:tblGrid>
                <a:gridCol w="4236158"/>
                <a:gridCol w="4857043"/>
              </a:tblGrid>
              <a:tr h="370840">
                <a:tc>
                  <a:txBody>
                    <a:bodyPr/>
                    <a:lstStyle/>
                    <a:p>
                      <a:pPr algn="ctr"/>
                      <a:r>
                        <a:rPr lang="en-US" sz="2800" dirty="0" smtClean="0"/>
                        <a:t>Traditional </a:t>
                      </a:r>
                      <a:r>
                        <a:rPr lang="en-US" sz="2800" baseline="0" dirty="0" smtClean="0"/>
                        <a:t>Business Engagement</a:t>
                      </a:r>
                      <a:endParaRPr lang="en-US" sz="2800" dirty="0">
                        <a:solidFill>
                          <a:schemeClr val="bg1"/>
                        </a:solidFill>
                      </a:endParaRPr>
                    </a:p>
                  </a:txBody>
                  <a:tcPr/>
                </a:tc>
                <a:tc>
                  <a:txBody>
                    <a:bodyPr/>
                    <a:lstStyle/>
                    <a:p>
                      <a:pPr algn="ctr"/>
                      <a:r>
                        <a:rPr lang="en-US" sz="2800" dirty="0" smtClean="0"/>
                        <a:t>Sectors Approach</a:t>
                      </a:r>
                      <a:endParaRPr lang="en-US" sz="2800" dirty="0">
                        <a:solidFill>
                          <a:schemeClr val="bg1"/>
                        </a:solidFill>
                      </a:endParaRPr>
                    </a:p>
                  </a:txBody>
                  <a:tcPr/>
                </a:tc>
              </a:tr>
              <a:tr h="370840">
                <a:tc>
                  <a:txBody>
                    <a:bodyPr/>
                    <a:lstStyle/>
                    <a:p>
                      <a:pPr algn="l"/>
                      <a:r>
                        <a:rPr lang="en-US" sz="3200" dirty="0" smtClean="0"/>
                        <a:t>Work with businesses</a:t>
                      </a:r>
                      <a:r>
                        <a:rPr lang="en-US" sz="3200" baseline="0" dirty="0" smtClean="0"/>
                        <a:t> as individual firms</a:t>
                      </a:r>
                      <a:endParaRPr lang="en-US" sz="3200" b="0" dirty="0">
                        <a:solidFill>
                          <a:schemeClr val="bg1"/>
                        </a:solidFill>
                      </a:endParaRPr>
                    </a:p>
                  </a:txBody>
                  <a:tcPr/>
                </a:tc>
                <a:tc>
                  <a:txBody>
                    <a:bodyPr/>
                    <a:lstStyle/>
                    <a:p>
                      <a:pPr algn="l"/>
                      <a:r>
                        <a:rPr lang="en-US" sz="3200" dirty="0" smtClean="0"/>
                        <a:t>Work collectively with a coalition</a:t>
                      </a:r>
                      <a:r>
                        <a:rPr lang="en-US" sz="3200" baseline="0" dirty="0" smtClean="0"/>
                        <a:t> of businesses in an industry sector</a:t>
                      </a:r>
                      <a:endParaRPr lang="en-US" sz="3200" b="0" dirty="0">
                        <a:solidFill>
                          <a:schemeClr val="bg1"/>
                        </a:solidFill>
                      </a:endParaRPr>
                    </a:p>
                  </a:txBody>
                  <a:tcPr/>
                </a:tc>
              </a:tr>
              <a:tr h="370840">
                <a:tc>
                  <a:txBody>
                    <a:bodyPr/>
                    <a:lstStyle/>
                    <a:p>
                      <a:pPr algn="l"/>
                      <a:r>
                        <a:rPr lang="en-US" sz="3200" dirty="0" smtClean="0"/>
                        <a:t>Needs of each business</a:t>
                      </a:r>
                      <a:r>
                        <a:rPr lang="en-US" sz="3200" baseline="0" dirty="0" smtClean="0"/>
                        <a:t> addressed </a:t>
                      </a:r>
                      <a:r>
                        <a:rPr lang="en-US" sz="3200" i="1" baseline="0" dirty="0" smtClean="0"/>
                        <a:t>independently</a:t>
                      </a:r>
                      <a:endParaRPr lang="en-US" sz="3200" b="0" i="1" dirty="0">
                        <a:solidFill>
                          <a:schemeClr val="bg1"/>
                        </a:solidFill>
                      </a:endParaRPr>
                    </a:p>
                  </a:txBody>
                  <a:tcPr/>
                </a:tc>
                <a:tc>
                  <a:txBody>
                    <a:bodyPr/>
                    <a:lstStyle/>
                    <a:p>
                      <a:pPr algn="l"/>
                      <a:r>
                        <a:rPr lang="en-US" sz="3200" dirty="0" smtClean="0"/>
                        <a:t>Needs</a:t>
                      </a:r>
                      <a:r>
                        <a:rPr lang="en-US" sz="3200" baseline="0" dirty="0" smtClean="0"/>
                        <a:t> are addressed </a:t>
                      </a:r>
                      <a:r>
                        <a:rPr lang="en-US" sz="3200" i="1" baseline="0" dirty="0" smtClean="0"/>
                        <a:t>inter-dependently</a:t>
                      </a:r>
                      <a:endParaRPr lang="en-US" sz="3200" b="0" i="1" dirty="0">
                        <a:solidFill>
                          <a:schemeClr val="bg1"/>
                        </a:solidFill>
                      </a:endParaRPr>
                    </a:p>
                  </a:txBody>
                  <a:tcPr/>
                </a:tc>
              </a:tr>
              <a:tr h="370840">
                <a:tc>
                  <a:txBody>
                    <a:bodyPr/>
                    <a:lstStyle/>
                    <a:p>
                      <a:pPr algn="l"/>
                      <a:r>
                        <a:rPr lang="en-US" sz="3200" dirty="0" smtClean="0"/>
                        <a:t>Program</a:t>
                      </a:r>
                      <a:r>
                        <a:rPr lang="en-US" sz="3200" baseline="0" dirty="0" smtClean="0"/>
                        <a:t> oriented</a:t>
                      </a:r>
                      <a:endParaRPr lang="en-US" sz="3200" b="0" dirty="0">
                        <a:solidFill>
                          <a:schemeClr val="bg1"/>
                        </a:solidFill>
                      </a:endParaRPr>
                    </a:p>
                  </a:txBody>
                  <a:tcPr/>
                </a:tc>
                <a:tc>
                  <a:txBody>
                    <a:bodyPr/>
                    <a:lstStyle/>
                    <a:p>
                      <a:pPr algn="l"/>
                      <a:r>
                        <a:rPr lang="en-US" sz="3200" dirty="0" smtClean="0"/>
                        <a:t>Problem / Solution </a:t>
                      </a:r>
                      <a:r>
                        <a:rPr lang="en-US" sz="3200" baseline="0" dirty="0" smtClean="0"/>
                        <a:t>oriented</a:t>
                      </a:r>
                      <a:endParaRPr lang="en-US" sz="3200" b="0" dirty="0">
                        <a:solidFill>
                          <a:schemeClr val="bg1"/>
                        </a:solidFill>
                      </a:endParaRPr>
                    </a:p>
                  </a:txBody>
                  <a:tcPr/>
                </a:tc>
              </a:tr>
            </a:tbl>
          </a:graphicData>
        </a:graphic>
      </p:graphicFrame>
    </p:spTree>
    <p:extLst>
      <p:ext uri="{BB962C8B-B14F-4D97-AF65-F5344CB8AC3E}">
        <p14:creationId xmlns:p14="http://schemas.microsoft.com/office/powerpoint/2010/main" val="20763286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Sectors Initiatives </a:t>
            </a:r>
            <a:br>
              <a:rPr lang="en-US" sz="4800" dirty="0" smtClean="0"/>
            </a:br>
            <a:r>
              <a:rPr lang="en-US" sz="4800" dirty="0" smtClean="0"/>
              <a:t>Facilitate Rapid Response Activities</a:t>
            </a:r>
            <a:endParaRPr lang="en-US" sz="4800" dirty="0"/>
          </a:p>
        </p:txBody>
      </p:sp>
      <p:sp>
        <p:nvSpPr>
          <p:cNvPr id="3" name="Content Placeholder 2"/>
          <p:cNvSpPr>
            <a:spLocks noGrp="1"/>
          </p:cNvSpPr>
          <p:nvPr>
            <p:ph sz="quarter" idx="10"/>
          </p:nvPr>
        </p:nvSpPr>
        <p:spPr>
          <a:xfrm>
            <a:off x="1231899" y="2625725"/>
            <a:ext cx="10464801" cy="6873875"/>
          </a:xfrm>
        </p:spPr>
        <p:txBody>
          <a:bodyPr/>
          <a:lstStyle/>
          <a:p>
            <a:r>
              <a:rPr lang="en-US" sz="3200" dirty="0" smtClean="0"/>
              <a:t>Better understand &amp; validate the collective workforce needs of employers in an industry sector</a:t>
            </a:r>
          </a:p>
          <a:p>
            <a:r>
              <a:rPr lang="en-US" sz="3200" dirty="0" smtClean="0"/>
              <a:t>Take </a:t>
            </a:r>
            <a:r>
              <a:rPr lang="en-US" sz="3200" dirty="0"/>
              <a:t>advantage of emerging skills training programs developed by a sectors initiatives to make DWs more </a:t>
            </a:r>
            <a:r>
              <a:rPr lang="en-US" sz="3200" dirty="0" smtClean="0"/>
              <a:t>employable in an industry</a:t>
            </a:r>
          </a:p>
          <a:p>
            <a:r>
              <a:rPr lang="en-US" sz="3200" dirty="0" smtClean="0"/>
              <a:t>Shorten the duration of unemployment by matching DWs to a group of employers who have similar workforce needs.</a:t>
            </a:r>
            <a:endParaRPr lang="en-US" sz="3200" dirty="0"/>
          </a:p>
          <a:p>
            <a:r>
              <a:rPr lang="en-US" sz="3200" dirty="0" smtClean="0"/>
              <a:t>More easily recruit a group of engaged businesses for upcoming DW events.</a:t>
            </a:r>
          </a:p>
        </p:txBody>
      </p:sp>
    </p:spTree>
    <p:extLst>
      <p:ext uri="{BB962C8B-B14F-4D97-AF65-F5344CB8AC3E}">
        <p14:creationId xmlns:p14="http://schemas.microsoft.com/office/powerpoint/2010/main" val="18830688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904" y="3974430"/>
            <a:ext cx="5303520" cy="2111971"/>
          </a:xfrm>
        </p:spPr>
        <p:txBody>
          <a:bodyPr/>
          <a:lstStyle/>
          <a:p>
            <a:r>
              <a:rPr lang="en-US" sz="5400" dirty="0" smtClean="0">
                <a:sym typeface="Arial"/>
              </a:rPr>
              <a:t>Sector Strategies</a:t>
            </a:r>
            <a:br>
              <a:rPr lang="en-US" sz="5400" dirty="0" smtClean="0">
                <a:sym typeface="Arial"/>
              </a:rPr>
            </a:br>
            <a:r>
              <a:rPr lang="en-US" sz="4000" dirty="0" smtClean="0">
                <a:sym typeface="Arial"/>
              </a:rPr>
              <a:t>Wendy Brors</a:t>
            </a:r>
            <a:r>
              <a:rPr lang="en-US" sz="3200" dirty="0" smtClean="0">
                <a:sym typeface="Arial"/>
              </a:rPr>
              <a:t/>
            </a:r>
            <a:br>
              <a:rPr lang="en-US" sz="3200" dirty="0" smtClean="0">
                <a:sym typeface="Arial"/>
              </a:rPr>
            </a:br>
            <a:r>
              <a:rPr lang="en-US" sz="2800" dirty="0" smtClean="0">
                <a:sym typeface="Arial"/>
              </a:rPr>
              <a:t>Assistant Director</a:t>
            </a:r>
            <a:r>
              <a:rPr lang="en-US" sz="3200" dirty="0" smtClean="0">
                <a:sym typeface="Arial"/>
              </a:rPr>
              <a:t/>
            </a:r>
            <a:br>
              <a:rPr lang="en-US" sz="3200" dirty="0" smtClean="0">
                <a:sym typeface="Arial"/>
              </a:rPr>
            </a:br>
            <a:r>
              <a:rPr lang="en-US" sz="3200" dirty="0" smtClean="0">
                <a:sym typeface="Arial"/>
              </a:rPr>
              <a:t>Colorado Workforce Development Council</a:t>
            </a:r>
            <a:br>
              <a:rPr lang="en-US" sz="3200" dirty="0" smtClean="0">
                <a:sym typeface="Arial"/>
              </a:rPr>
            </a:br>
            <a:endParaRPr lang="en-US" sz="3200" dirty="0"/>
          </a:p>
        </p:txBody>
      </p:sp>
    </p:spTree>
    <p:extLst>
      <p:ext uri="{BB962C8B-B14F-4D97-AF65-F5344CB8AC3E}">
        <p14:creationId xmlns:p14="http://schemas.microsoft.com/office/powerpoint/2010/main" val="57548417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433494" y="7064165"/>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6" name="Rectangle 3"/>
          <p:cNvSpPr/>
          <p:nvPr/>
        </p:nvSpPr>
        <p:spPr>
          <a:xfrm>
            <a:off x="433494" y="6305551"/>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8" name="Rectangle 3"/>
          <p:cNvSpPr/>
          <p:nvPr/>
        </p:nvSpPr>
        <p:spPr>
          <a:xfrm>
            <a:off x="433494" y="4788325"/>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7" name="Rectangle 3"/>
          <p:cNvSpPr/>
          <p:nvPr/>
        </p:nvSpPr>
        <p:spPr>
          <a:xfrm>
            <a:off x="433494" y="5546938"/>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13" name="Rectangle 3"/>
          <p:cNvSpPr/>
          <p:nvPr/>
        </p:nvSpPr>
        <p:spPr>
          <a:xfrm>
            <a:off x="433494" y="4029711"/>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62" name="Rectangle 61"/>
          <p:cNvSpPr/>
          <p:nvPr/>
        </p:nvSpPr>
        <p:spPr>
          <a:xfrm>
            <a:off x="7477760" y="2683945"/>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61" name="Rectangle 60"/>
          <p:cNvSpPr/>
          <p:nvPr/>
        </p:nvSpPr>
        <p:spPr>
          <a:xfrm>
            <a:off x="7334339" y="2798728"/>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63" name="Rectangle 62"/>
          <p:cNvSpPr/>
          <p:nvPr/>
        </p:nvSpPr>
        <p:spPr>
          <a:xfrm>
            <a:off x="5701335" y="2683945"/>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60" name="Rectangle 59"/>
          <p:cNvSpPr/>
          <p:nvPr/>
        </p:nvSpPr>
        <p:spPr>
          <a:xfrm>
            <a:off x="2361075" y="2918885"/>
            <a:ext cx="1300480" cy="1381760"/>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59" name="Rectangle 58"/>
          <p:cNvSpPr/>
          <p:nvPr/>
        </p:nvSpPr>
        <p:spPr>
          <a:xfrm>
            <a:off x="2236237" y="3054352"/>
            <a:ext cx="1300480" cy="1381760"/>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64" name="Rectangle 63"/>
          <p:cNvSpPr/>
          <p:nvPr/>
        </p:nvSpPr>
        <p:spPr>
          <a:xfrm>
            <a:off x="5592961" y="2831633"/>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4" name="Rectangle 3"/>
          <p:cNvSpPr/>
          <p:nvPr/>
        </p:nvSpPr>
        <p:spPr>
          <a:xfrm>
            <a:off x="433494" y="7822778"/>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9" name="TextBox 8"/>
          <p:cNvSpPr txBox="1"/>
          <p:nvPr/>
        </p:nvSpPr>
        <p:spPr>
          <a:xfrm>
            <a:off x="3576320" y="7170423"/>
            <a:ext cx="1818146" cy="377537"/>
          </a:xfrm>
          <a:prstGeom prst="rect">
            <a:avLst/>
          </a:prstGeom>
          <a:noFill/>
        </p:spPr>
        <p:txBody>
          <a:bodyPr wrap="square" lIns="130046" tIns="65023" rIns="130046" bIns="65023" rtlCol="0">
            <a:spAutoFit/>
          </a:bodyPr>
          <a:lstStyle/>
          <a:p>
            <a:r>
              <a:rPr lang="en-US" sz="1600" dirty="0">
                <a:solidFill>
                  <a:srgbClr val="000000"/>
                </a:solidFill>
                <a:latin typeface="Tunga" panose="020B0502040204020203" pitchFamily="34" charset="0"/>
                <a:cs typeface="Tunga" panose="020B0502040204020203" pitchFamily="34" charset="0"/>
              </a:rPr>
              <a:t>Community</a:t>
            </a:r>
          </a:p>
        </p:txBody>
      </p:sp>
      <p:sp>
        <p:nvSpPr>
          <p:cNvPr id="10" name="TextBox 9"/>
          <p:cNvSpPr txBox="1"/>
          <p:nvPr/>
        </p:nvSpPr>
        <p:spPr>
          <a:xfrm>
            <a:off x="3576322" y="6413927"/>
            <a:ext cx="1717138" cy="377537"/>
          </a:xfrm>
          <a:prstGeom prst="rect">
            <a:avLst/>
          </a:prstGeom>
          <a:noFill/>
        </p:spPr>
        <p:txBody>
          <a:bodyPr wrap="square" lIns="130046" tIns="65023" rIns="130046" bIns="65023" rtlCol="0">
            <a:spAutoFit/>
          </a:bodyPr>
          <a:lstStyle/>
          <a:p>
            <a:r>
              <a:rPr lang="en-US" sz="1600" dirty="0">
                <a:solidFill>
                  <a:srgbClr val="000000"/>
                </a:solidFill>
                <a:latin typeface="Tunga" panose="020B0502040204020203" pitchFamily="34" charset="0"/>
                <a:cs typeface="Tunga" panose="020B0502040204020203" pitchFamily="34" charset="0"/>
              </a:rPr>
              <a:t>Schools</a:t>
            </a:r>
          </a:p>
        </p:txBody>
      </p:sp>
      <p:sp>
        <p:nvSpPr>
          <p:cNvPr id="11" name="TextBox 10"/>
          <p:cNvSpPr txBox="1"/>
          <p:nvPr/>
        </p:nvSpPr>
        <p:spPr>
          <a:xfrm>
            <a:off x="3576320" y="5655314"/>
            <a:ext cx="2027529" cy="377537"/>
          </a:xfrm>
          <a:prstGeom prst="rect">
            <a:avLst/>
          </a:prstGeom>
          <a:noFill/>
        </p:spPr>
        <p:txBody>
          <a:bodyPr wrap="square" lIns="130046" tIns="65023" rIns="130046" bIns="65023" rtlCol="0">
            <a:spAutoFit/>
          </a:bodyPr>
          <a:lstStyle/>
          <a:p>
            <a:r>
              <a:rPr lang="en-US" sz="1600" dirty="0">
                <a:solidFill>
                  <a:srgbClr val="000000"/>
                </a:solidFill>
                <a:latin typeface="Tunga" panose="020B0502040204020203" pitchFamily="34" charset="0"/>
                <a:cs typeface="Tunga" panose="020B0502040204020203" pitchFamily="34" charset="0"/>
              </a:rPr>
              <a:t>Workforce Dev</a:t>
            </a:r>
          </a:p>
        </p:txBody>
      </p:sp>
      <p:sp>
        <p:nvSpPr>
          <p:cNvPr id="12" name="TextBox 11"/>
          <p:cNvSpPr txBox="1"/>
          <p:nvPr/>
        </p:nvSpPr>
        <p:spPr>
          <a:xfrm>
            <a:off x="3576320" y="4892467"/>
            <a:ext cx="1983337" cy="377537"/>
          </a:xfrm>
          <a:prstGeom prst="rect">
            <a:avLst/>
          </a:prstGeom>
          <a:noFill/>
        </p:spPr>
        <p:txBody>
          <a:bodyPr wrap="square" lIns="130046" tIns="65023" rIns="130046" bIns="65023" rtlCol="0">
            <a:spAutoFit/>
          </a:bodyPr>
          <a:lstStyle/>
          <a:p>
            <a:r>
              <a:rPr lang="en-US" sz="1600" dirty="0">
                <a:solidFill>
                  <a:srgbClr val="000000"/>
                </a:solidFill>
                <a:latin typeface="Tunga" panose="020B0502040204020203" pitchFamily="34" charset="0"/>
                <a:cs typeface="Tunga" panose="020B0502040204020203" pitchFamily="34" charset="0"/>
              </a:rPr>
              <a:t>Economic Dev</a:t>
            </a:r>
          </a:p>
        </p:txBody>
      </p:sp>
      <p:sp>
        <p:nvSpPr>
          <p:cNvPr id="14" name="TextBox 13"/>
          <p:cNvSpPr txBox="1"/>
          <p:nvPr/>
        </p:nvSpPr>
        <p:spPr>
          <a:xfrm>
            <a:off x="3576322" y="4138087"/>
            <a:ext cx="1717138" cy="377537"/>
          </a:xfrm>
          <a:prstGeom prst="rect">
            <a:avLst/>
          </a:prstGeom>
          <a:noFill/>
        </p:spPr>
        <p:txBody>
          <a:bodyPr wrap="square" lIns="130046" tIns="65023" rIns="130046" bIns="65023" rtlCol="0">
            <a:spAutoFit/>
          </a:bodyPr>
          <a:lstStyle/>
          <a:p>
            <a:r>
              <a:rPr lang="en-US" sz="1600" dirty="0">
                <a:solidFill>
                  <a:srgbClr val="000000"/>
                </a:solidFill>
                <a:latin typeface="Tunga" panose="020B0502040204020203" pitchFamily="34" charset="0"/>
                <a:cs typeface="Tunga" panose="020B0502040204020203" pitchFamily="34" charset="0"/>
              </a:rPr>
              <a:t>Industry</a:t>
            </a:r>
          </a:p>
        </p:txBody>
      </p:sp>
      <p:sp>
        <p:nvSpPr>
          <p:cNvPr id="16" name="Rectangle 15"/>
          <p:cNvSpPr/>
          <p:nvPr/>
        </p:nvSpPr>
        <p:spPr>
          <a:xfrm>
            <a:off x="706256" y="2943862"/>
            <a:ext cx="1354536" cy="6178179"/>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r>
              <a:rPr lang="en-US" sz="1700" b="1" dirty="0">
                <a:solidFill>
                  <a:srgbClr val="000000"/>
                </a:solidFill>
                <a:latin typeface="Tunga" panose="020B0502040204020203" pitchFamily="34" charset="0"/>
                <a:cs typeface="Tunga" panose="020B0502040204020203" pitchFamily="34" charset="0"/>
              </a:rPr>
              <a:t>COUNCIL</a:t>
            </a:r>
            <a:br>
              <a:rPr lang="en-US" sz="1700" b="1" dirty="0">
                <a:solidFill>
                  <a:srgbClr val="000000"/>
                </a:solidFill>
                <a:latin typeface="Tunga" panose="020B0502040204020203" pitchFamily="34" charset="0"/>
                <a:cs typeface="Tunga" panose="020B0502040204020203" pitchFamily="34" charset="0"/>
              </a:rPr>
            </a:br>
            <a:r>
              <a:rPr lang="en-US" sz="1400" b="1" dirty="0">
                <a:solidFill>
                  <a:srgbClr val="000000"/>
                </a:solidFill>
                <a:latin typeface="Tunga" panose="020B0502040204020203" pitchFamily="34" charset="0"/>
                <a:cs typeface="Tunga" panose="020B0502040204020203" pitchFamily="34" charset="0"/>
              </a:rPr>
              <a:t/>
            </a:r>
            <a:br>
              <a:rPr lang="en-US" sz="1400" b="1" dirty="0">
                <a:solidFill>
                  <a:srgbClr val="000000"/>
                </a:solidFill>
                <a:latin typeface="Tunga" panose="020B0502040204020203" pitchFamily="34" charset="0"/>
                <a:cs typeface="Tunga" panose="020B0502040204020203" pitchFamily="34" charset="0"/>
              </a:rPr>
            </a:br>
            <a:endParaRPr lang="en-US" sz="1400" b="1" dirty="0">
              <a:solidFill>
                <a:srgbClr val="000000"/>
              </a:solidFill>
              <a:latin typeface="Tunga" panose="020B0502040204020203" pitchFamily="34" charset="0"/>
              <a:cs typeface="Tunga" panose="020B0502040204020203" pitchFamily="34" charset="0"/>
            </a:endParaRP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Business (Chair)</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OEDIT</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CDLE</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CDHE</a:t>
            </a:r>
            <a:br>
              <a:rPr lang="en-US" sz="1700" dirty="0">
                <a:solidFill>
                  <a:srgbClr val="000000"/>
                </a:solidFill>
                <a:latin typeface="Tunga" panose="020B0502040204020203" pitchFamily="34" charset="0"/>
                <a:cs typeface="Tunga" panose="020B0502040204020203" pitchFamily="34" charset="0"/>
              </a:rPr>
            </a:br>
            <a:r>
              <a:rPr lang="en-US" sz="1700" dirty="0">
                <a:solidFill>
                  <a:srgbClr val="000000"/>
                </a:solidFill>
                <a:latin typeface="Tunga" panose="020B0502040204020203" pitchFamily="34" charset="0"/>
                <a:cs typeface="Tunga" panose="020B0502040204020203" pitchFamily="34" charset="0"/>
              </a:rPr>
              <a:t>CCCS</a:t>
            </a:r>
            <a:br>
              <a:rPr lang="en-US" sz="1700" dirty="0">
                <a:solidFill>
                  <a:srgbClr val="000000"/>
                </a:solidFill>
                <a:latin typeface="Tunga" panose="020B0502040204020203" pitchFamily="34" charset="0"/>
                <a:cs typeface="Tunga" panose="020B0502040204020203" pitchFamily="34" charset="0"/>
              </a:rPr>
            </a:br>
            <a:r>
              <a:rPr lang="en-US" sz="1700" dirty="0">
                <a:solidFill>
                  <a:srgbClr val="000000"/>
                </a:solidFill>
                <a:latin typeface="Tunga" panose="020B0502040204020203" pitchFamily="34" charset="0"/>
                <a:cs typeface="Tunga" panose="020B0502040204020203" pitchFamily="34" charset="0"/>
              </a:rPr>
              <a:t>CDE</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CDHS</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Plus 11 other state agencies  </a:t>
            </a:r>
          </a:p>
        </p:txBody>
      </p:sp>
      <p:sp>
        <p:nvSpPr>
          <p:cNvPr id="17" name="TextBox 16"/>
          <p:cNvSpPr txBox="1"/>
          <p:nvPr/>
        </p:nvSpPr>
        <p:spPr>
          <a:xfrm>
            <a:off x="3564604" y="7887379"/>
            <a:ext cx="1818146" cy="377537"/>
          </a:xfrm>
          <a:prstGeom prst="rect">
            <a:avLst/>
          </a:prstGeom>
          <a:noFill/>
        </p:spPr>
        <p:txBody>
          <a:bodyPr wrap="square" lIns="130046" tIns="65023" rIns="130046" bIns="65023" rtlCol="0">
            <a:spAutoFit/>
          </a:bodyPr>
          <a:lstStyle/>
          <a:p>
            <a:r>
              <a:rPr lang="en-US" sz="1600" dirty="0" smtClean="0">
                <a:solidFill>
                  <a:srgbClr val="000000"/>
                </a:solidFill>
              </a:rPr>
              <a:t>COLORADO</a:t>
            </a:r>
            <a:endParaRPr lang="en-US" sz="1600" dirty="0">
              <a:solidFill>
                <a:srgbClr val="000000"/>
              </a:solidFill>
            </a:endParaRPr>
          </a:p>
        </p:txBody>
      </p:sp>
      <p:sp>
        <p:nvSpPr>
          <p:cNvPr id="18" name="Rectangle 17"/>
          <p:cNvSpPr/>
          <p:nvPr/>
        </p:nvSpPr>
        <p:spPr>
          <a:xfrm>
            <a:off x="5484588" y="2943862"/>
            <a:ext cx="1300480" cy="4664286"/>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r>
              <a:rPr lang="en-US" sz="1400" b="1" dirty="0">
                <a:solidFill>
                  <a:srgbClr val="000000"/>
                </a:solidFill>
                <a:latin typeface="Tunga" panose="020B0502040204020203" pitchFamily="34" charset="0"/>
                <a:cs typeface="Tunga" panose="020B0502040204020203" pitchFamily="34" charset="0"/>
              </a:rPr>
              <a:t>Workforce Development Board</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Business (Chair</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Eco Dev</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Workforce Center</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Local</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Non-Profits</a:t>
            </a:r>
          </a:p>
        </p:txBody>
      </p:sp>
      <p:sp>
        <p:nvSpPr>
          <p:cNvPr id="19" name="Rectangle 18"/>
          <p:cNvSpPr/>
          <p:nvPr/>
        </p:nvSpPr>
        <p:spPr>
          <a:xfrm>
            <a:off x="7221774" y="2943862"/>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r>
              <a:rPr lang="en-US" sz="1400" b="1" dirty="0">
                <a:solidFill>
                  <a:srgbClr val="000000"/>
                </a:solidFill>
                <a:latin typeface="Tunga" panose="020B0502040204020203" pitchFamily="34" charset="0"/>
                <a:cs typeface="Tunga" panose="020B0502040204020203" pitchFamily="34" charset="0"/>
              </a:rPr>
              <a:t>Regional Sector Partnership</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Business (Chair)</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Eco Dev</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Workforce Center</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Local</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Non-Profits</a:t>
            </a:r>
          </a:p>
        </p:txBody>
      </p:sp>
      <p:sp>
        <p:nvSpPr>
          <p:cNvPr id="30" name="TextBox 29"/>
          <p:cNvSpPr txBox="1"/>
          <p:nvPr/>
        </p:nvSpPr>
        <p:spPr>
          <a:xfrm>
            <a:off x="10512215" y="6088805"/>
            <a:ext cx="2709333" cy="1006771"/>
          </a:xfrm>
          <a:prstGeom prst="rect">
            <a:avLst/>
          </a:prstGeom>
          <a:noFill/>
        </p:spPr>
        <p:txBody>
          <a:bodyPr wrap="square" lIns="130046" tIns="65023" rIns="130046" bIns="65023" rtlCol="0">
            <a:spAutoFit/>
          </a:bodyPr>
          <a:lstStyle/>
          <a:p>
            <a:r>
              <a:rPr lang="en-US" sz="1400" dirty="0">
                <a:solidFill>
                  <a:srgbClr val="C4411D"/>
                </a:solidFill>
                <a:latin typeface="Arial Narrow" panose="020B0606020202030204" pitchFamily="34" charset="0"/>
              </a:rPr>
              <a:t>178 K12 Districts, 900K Enrollment</a:t>
            </a:r>
          </a:p>
          <a:p>
            <a:r>
              <a:rPr lang="en-US" sz="1400" dirty="0">
                <a:solidFill>
                  <a:srgbClr val="C4411D"/>
                </a:solidFill>
                <a:latin typeface="Arial Narrow" panose="020B0606020202030204" pitchFamily="34" charset="0"/>
              </a:rPr>
              <a:t>31 Public 2/4 yr, 252K Enrollment</a:t>
            </a:r>
          </a:p>
          <a:p>
            <a:r>
              <a:rPr lang="en-US" sz="1400" dirty="0">
                <a:solidFill>
                  <a:srgbClr val="C4411D"/>
                </a:solidFill>
                <a:latin typeface="Arial Narrow" panose="020B0606020202030204" pitchFamily="34" charset="0"/>
              </a:rPr>
              <a:t>103 Private, 123K Enrollment</a:t>
            </a:r>
          </a:p>
          <a:p>
            <a:r>
              <a:rPr lang="en-US" sz="1400" dirty="0">
                <a:solidFill>
                  <a:srgbClr val="C4411D"/>
                </a:solidFill>
                <a:latin typeface="Arial Narrow" panose="020B0606020202030204" pitchFamily="34" charset="0"/>
              </a:rPr>
              <a:t>354 Priv Occup, 31K Enrollment</a:t>
            </a:r>
          </a:p>
        </p:txBody>
      </p:sp>
      <p:sp>
        <p:nvSpPr>
          <p:cNvPr id="31" name="TextBox 30"/>
          <p:cNvSpPr txBox="1"/>
          <p:nvPr/>
        </p:nvSpPr>
        <p:spPr>
          <a:xfrm>
            <a:off x="10512214" y="5608364"/>
            <a:ext cx="2059093" cy="377537"/>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64 centers</a:t>
            </a:r>
          </a:p>
        </p:txBody>
      </p:sp>
      <p:sp>
        <p:nvSpPr>
          <p:cNvPr id="32" name="TextBox 31"/>
          <p:cNvSpPr txBox="1"/>
          <p:nvPr/>
        </p:nvSpPr>
        <p:spPr>
          <a:xfrm>
            <a:off x="10512214" y="4675720"/>
            <a:ext cx="2709333" cy="623759"/>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14+ industries</a:t>
            </a:r>
          </a:p>
          <a:p>
            <a:r>
              <a:rPr lang="en-US" sz="1600" dirty="0">
                <a:solidFill>
                  <a:srgbClr val="C4411D"/>
                </a:solidFill>
                <a:latin typeface="Arial Narrow" panose="020B0606020202030204" pitchFamily="34" charset="0"/>
              </a:rPr>
              <a:t>14 regions</a:t>
            </a:r>
          </a:p>
        </p:txBody>
      </p:sp>
      <p:sp>
        <p:nvSpPr>
          <p:cNvPr id="33" name="TextBox 32"/>
          <p:cNvSpPr txBox="1"/>
          <p:nvPr/>
        </p:nvSpPr>
        <p:spPr>
          <a:xfrm>
            <a:off x="10512213" y="3994238"/>
            <a:ext cx="1842347" cy="623759"/>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158,064 businesses</a:t>
            </a:r>
          </a:p>
          <a:p>
            <a:r>
              <a:rPr lang="en-US" sz="1600" dirty="0">
                <a:solidFill>
                  <a:srgbClr val="C4411D"/>
                </a:solidFill>
                <a:latin typeface="Arial Narrow" panose="020B0606020202030204" pitchFamily="34" charset="0"/>
              </a:rPr>
              <a:t>2,181,455 employed</a:t>
            </a:r>
          </a:p>
        </p:txBody>
      </p:sp>
      <p:sp>
        <p:nvSpPr>
          <p:cNvPr id="34" name="TextBox 33"/>
          <p:cNvSpPr txBox="1"/>
          <p:nvPr/>
        </p:nvSpPr>
        <p:spPr>
          <a:xfrm>
            <a:off x="10512213" y="7831604"/>
            <a:ext cx="1950720" cy="377537"/>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Population 5,540,545</a:t>
            </a:r>
          </a:p>
        </p:txBody>
      </p:sp>
      <p:sp>
        <p:nvSpPr>
          <p:cNvPr id="36" name="Rectangle 35"/>
          <p:cNvSpPr/>
          <p:nvPr/>
        </p:nvSpPr>
        <p:spPr>
          <a:xfrm>
            <a:off x="2127863" y="3189818"/>
            <a:ext cx="1300480" cy="1381760"/>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r>
              <a:rPr lang="en-US" sz="1400" b="1" dirty="0">
                <a:solidFill>
                  <a:srgbClr val="000000"/>
                </a:solidFill>
                <a:latin typeface="Tunga" panose="020B0502040204020203" pitchFamily="34" charset="0"/>
                <a:cs typeface="Tunga" panose="020B0502040204020203" pitchFamily="34" charset="0"/>
              </a:rPr>
              <a:t>Trade Association</a:t>
            </a:r>
            <a:endParaRPr lang="en-US" sz="1600" b="1" dirty="0">
              <a:solidFill>
                <a:srgbClr val="000000"/>
              </a:solidFill>
              <a:latin typeface="Tunga" panose="020B0502040204020203" pitchFamily="34" charset="0"/>
              <a:cs typeface="Tunga" panose="020B0502040204020203" pitchFamily="34" charset="0"/>
            </a:endParaRPr>
          </a:p>
          <a:p>
            <a:pPr algn="ctr">
              <a:spcBef>
                <a:spcPts val="1422"/>
              </a:spcBef>
              <a:spcAft>
                <a:spcPts val="1422"/>
              </a:spcAft>
            </a:pPr>
            <a:r>
              <a:rPr lang="en-US" sz="1600" dirty="0">
                <a:solidFill>
                  <a:srgbClr val="000000"/>
                </a:solidFill>
                <a:latin typeface="Tunga" panose="020B0502040204020203" pitchFamily="34" charset="0"/>
                <a:cs typeface="Tunga" panose="020B0502040204020203" pitchFamily="34" charset="0"/>
              </a:rPr>
              <a:t>Business (Chair</a:t>
            </a:r>
          </a:p>
        </p:txBody>
      </p:sp>
      <p:sp>
        <p:nvSpPr>
          <p:cNvPr id="49" name="TextBox 48"/>
          <p:cNvSpPr txBox="1"/>
          <p:nvPr/>
        </p:nvSpPr>
        <p:spPr>
          <a:xfrm>
            <a:off x="2380568" y="2022505"/>
            <a:ext cx="1827733" cy="623759"/>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Intermediaries Consortium</a:t>
            </a:r>
          </a:p>
        </p:txBody>
      </p:sp>
      <p:sp>
        <p:nvSpPr>
          <p:cNvPr id="50" name="TextBox 49"/>
          <p:cNvSpPr txBox="1"/>
          <p:nvPr/>
        </p:nvSpPr>
        <p:spPr>
          <a:xfrm>
            <a:off x="7152642" y="2067533"/>
            <a:ext cx="1482179" cy="377537"/>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Sectors Network</a:t>
            </a:r>
          </a:p>
        </p:txBody>
      </p:sp>
      <p:sp>
        <p:nvSpPr>
          <p:cNvPr id="52" name="TextBox 51"/>
          <p:cNvSpPr txBox="1"/>
          <p:nvPr/>
        </p:nvSpPr>
        <p:spPr>
          <a:xfrm>
            <a:off x="5484590" y="2067533"/>
            <a:ext cx="1482179" cy="377537"/>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WIOA Network</a:t>
            </a:r>
          </a:p>
        </p:txBody>
      </p:sp>
      <p:sp>
        <p:nvSpPr>
          <p:cNvPr id="54" name="TextBox 53"/>
          <p:cNvSpPr txBox="1"/>
          <p:nvPr/>
        </p:nvSpPr>
        <p:spPr>
          <a:xfrm>
            <a:off x="801054" y="2631248"/>
            <a:ext cx="975360" cy="306409"/>
          </a:xfrm>
          <a:prstGeom prst="rect">
            <a:avLst/>
          </a:prstGeom>
          <a:noFill/>
        </p:spPr>
        <p:txBody>
          <a:bodyPr wrap="square" lIns="130046" tIns="65023" rIns="130046" bIns="65023" rtlCol="0">
            <a:spAutoFit/>
          </a:bodyPr>
          <a:lstStyle/>
          <a:p>
            <a:pPr algn="ctr"/>
            <a:r>
              <a:rPr lang="en-US" sz="1100" dirty="0">
                <a:solidFill>
                  <a:srgbClr val="E6A629"/>
                </a:solidFill>
                <a:latin typeface="Arial Narrow" panose="020B0606020202030204" pitchFamily="34" charset="0"/>
              </a:rPr>
              <a:t>Statewide</a:t>
            </a:r>
          </a:p>
        </p:txBody>
      </p:sp>
      <p:sp>
        <p:nvSpPr>
          <p:cNvPr id="55" name="TextBox 54"/>
          <p:cNvSpPr txBox="1"/>
          <p:nvPr/>
        </p:nvSpPr>
        <p:spPr>
          <a:xfrm>
            <a:off x="2290423" y="2639569"/>
            <a:ext cx="975360" cy="306409"/>
          </a:xfrm>
          <a:prstGeom prst="rect">
            <a:avLst/>
          </a:prstGeom>
          <a:noFill/>
        </p:spPr>
        <p:txBody>
          <a:bodyPr wrap="square" lIns="130046" tIns="65023" rIns="130046" bIns="65023" rtlCol="0">
            <a:spAutoFit/>
          </a:bodyPr>
          <a:lstStyle/>
          <a:p>
            <a:pPr algn="ctr"/>
            <a:r>
              <a:rPr lang="en-US" sz="1100" dirty="0">
                <a:solidFill>
                  <a:srgbClr val="E6A629"/>
                </a:solidFill>
                <a:latin typeface="Arial Narrow" panose="020B0606020202030204" pitchFamily="34" charset="0"/>
              </a:rPr>
              <a:t>Statewide</a:t>
            </a:r>
          </a:p>
        </p:txBody>
      </p:sp>
      <p:sp>
        <p:nvSpPr>
          <p:cNvPr id="56" name="TextBox 55"/>
          <p:cNvSpPr txBox="1"/>
          <p:nvPr/>
        </p:nvSpPr>
        <p:spPr>
          <a:xfrm>
            <a:off x="5592961" y="2358153"/>
            <a:ext cx="975360" cy="306409"/>
          </a:xfrm>
          <a:prstGeom prst="rect">
            <a:avLst/>
          </a:prstGeom>
          <a:noFill/>
        </p:spPr>
        <p:txBody>
          <a:bodyPr wrap="square" lIns="130046" tIns="65023" rIns="130046" bIns="65023" rtlCol="0">
            <a:spAutoFit/>
          </a:bodyPr>
          <a:lstStyle/>
          <a:p>
            <a:pPr algn="ctr"/>
            <a:r>
              <a:rPr lang="en-US" sz="1100" dirty="0">
                <a:solidFill>
                  <a:srgbClr val="E6A629"/>
                </a:solidFill>
                <a:latin typeface="Arial Narrow" panose="020B0606020202030204" pitchFamily="34" charset="0"/>
              </a:rPr>
              <a:t>Local</a:t>
            </a:r>
          </a:p>
        </p:txBody>
      </p:sp>
      <p:sp>
        <p:nvSpPr>
          <p:cNvPr id="57" name="TextBox 56"/>
          <p:cNvSpPr txBox="1"/>
          <p:nvPr/>
        </p:nvSpPr>
        <p:spPr>
          <a:xfrm>
            <a:off x="7330148" y="2358153"/>
            <a:ext cx="975360" cy="306409"/>
          </a:xfrm>
          <a:prstGeom prst="rect">
            <a:avLst/>
          </a:prstGeom>
          <a:noFill/>
        </p:spPr>
        <p:txBody>
          <a:bodyPr wrap="square" lIns="130046" tIns="65023" rIns="130046" bIns="65023" rtlCol="0">
            <a:spAutoFit/>
          </a:bodyPr>
          <a:lstStyle/>
          <a:p>
            <a:pPr algn="ctr"/>
            <a:r>
              <a:rPr lang="en-US" sz="1100" dirty="0">
                <a:solidFill>
                  <a:srgbClr val="E6A629"/>
                </a:solidFill>
                <a:latin typeface="Arial Narrow" panose="020B0606020202030204" pitchFamily="34" charset="0"/>
              </a:rPr>
              <a:t>Regional</a:t>
            </a:r>
          </a:p>
        </p:txBody>
      </p:sp>
      <p:sp>
        <p:nvSpPr>
          <p:cNvPr id="65" name="TextBox 64"/>
          <p:cNvSpPr txBox="1"/>
          <p:nvPr/>
        </p:nvSpPr>
        <p:spPr>
          <a:xfrm>
            <a:off x="10512213" y="8053305"/>
            <a:ext cx="1950720" cy="377537"/>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103,641 square miles</a:t>
            </a:r>
          </a:p>
        </p:txBody>
      </p:sp>
      <p:sp>
        <p:nvSpPr>
          <p:cNvPr id="71" name="TextBox 70"/>
          <p:cNvSpPr txBox="1"/>
          <p:nvPr/>
        </p:nvSpPr>
        <p:spPr>
          <a:xfrm>
            <a:off x="614180" y="2048796"/>
            <a:ext cx="1827733" cy="623759"/>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Industry + State Agency Coalition</a:t>
            </a:r>
          </a:p>
        </p:txBody>
      </p:sp>
      <p:sp>
        <p:nvSpPr>
          <p:cNvPr id="20" name="Title 19"/>
          <p:cNvSpPr>
            <a:spLocks noGrp="1"/>
          </p:cNvSpPr>
          <p:nvPr>
            <p:ph type="title"/>
          </p:nvPr>
        </p:nvSpPr>
        <p:spPr/>
        <p:txBody>
          <a:bodyPr/>
          <a:lstStyle/>
          <a:p>
            <a:r>
              <a:rPr lang="en-US" sz="5100" dirty="0"/>
              <a:t>Sectors Strategies Abound</a:t>
            </a:r>
          </a:p>
        </p:txBody>
      </p:sp>
    </p:spTree>
    <p:extLst>
      <p:ext uri="{BB962C8B-B14F-4D97-AF65-F5344CB8AC3E}">
        <p14:creationId xmlns:p14="http://schemas.microsoft.com/office/powerpoint/2010/main" val="416677197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433494" y="7064165"/>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6" name="Rectangle 3"/>
          <p:cNvSpPr/>
          <p:nvPr/>
        </p:nvSpPr>
        <p:spPr>
          <a:xfrm>
            <a:off x="433494" y="6305551"/>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8" name="Rectangle 3"/>
          <p:cNvSpPr/>
          <p:nvPr/>
        </p:nvSpPr>
        <p:spPr>
          <a:xfrm>
            <a:off x="433494" y="4788325"/>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7" name="Rectangle 3"/>
          <p:cNvSpPr/>
          <p:nvPr/>
        </p:nvSpPr>
        <p:spPr>
          <a:xfrm>
            <a:off x="433494" y="5546938"/>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13" name="Rectangle 3"/>
          <p:cNvSpPr/>
          <p:nvPr/>
        </p:nvSpPr>
        <p:spPr>
          <a:xfrm>
            <a:off x="433494" y="4029711"/>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62" name="Rectangle 61"/>
          <p:cNvSpPr/>
          <p:nvPr/>
        </p:nvSpPr>
        <p:spPr>
          <a:xfrm>
            <a:off x="7477760" y="2683945"/>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61" name="Rectangle 60"/>
          <p:cNvSpPr/>
          <p:nvPr/>
        </p:nvSpPr>
        <p:spPr>
          <a:xfrm>
            <a:off x="7334339" y="2798728"/>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63" name="Rectangle 62"/>
          <p:cNvSpPr/>
          <p:nvPr/>
        </p:nvSpPr>
        <p:spPr>
          <a:xfrm>
            <a:off x="5701335" y="2683945"/>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60" name="Rectangle 59"/>
          <p:cNvSpPr/>
          <p:nvPr/>
        </p:nvSpPr>
        <p:spPr>
          <a:xfrm>
            <a:off x="2361075" y="2918885"/>
            <a:ext cx="1300480" cy="1381760"/>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59" name="Rectangle 58"/>
          <p:cNvSpPr/>
          <p:nvPr/>
        </p:nvSpPr>
        <p:spPr>
          <a:xfrm>
            <a:off x="2236237" y="3054352"/>
            <a:ext cx="1300480" cy="1381760"/>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64" name="Rectangle 63"/>
          <p:cNvSpPr/>
          <p:nvPr/>
        </p:nvSpPr>
        <p:spPr>
          <a:xfrm>
            <a:off x="5592961" y="2831633"/>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endParaRPr lang="en-US" sz="1700" dirty="0">
              <a:solidFill>
                <a:srgbClr val="000000"/>
              </a:solidFill>
              <a:latin typeface="Tunga" panose="020B0502040204020203" pitchFamily="34" charset="0"/>
              <a:cs typeface="Tunga" panose="020B0502040204020203" pitchFamily="34" charset="0"/>
            </a:endParaRPr>
          </a:p>
        </p:txBody>
      </p:sp>
      <p:sp>
        <p:nvSpPr>
          <p:cNvPr id="4" name="Rectangle 3"/>
          <p:cNvSpPr/>
          <p:nvPr/>
        </p:nvSpPr>
        <p:spPr>
          <a:xfrm>
            <a:off x="433494" y="7822778"/>
            <a:ext cx="10187093" cy="541867"/>
          </a:xfrm>
          <a:custGeom>
            <a:avLst/>
            <a:gdLst>
              <a:gd name="connsiteX0" fmla="*/ 0 w 7848600"/>
              <a:gd name="connsiteY0" fmla="*/ 0 h 381000"/>
              <a:gd name="connsiteX1" fmla="*/ 7848600 w 7848600"/>
              <a:gd name="connsiteY1" fmla="*/ 0 h 381000"/>
              <a:gd name="connsiteX2" fmla="*/ 7848600 w 7848600"/>
              <a:gd name="connsiteY2" fmla="*/ 381000 h 381000"/>
              <a:gd name="connsiteX3" fmla="*/ 0 w 7848600"/>
              <a:gd name="connsiteY3" fmla="*/ 381000 h 381000"/>
              <a:gd name="connsiteX4" fmla="*/ 0 w 7848600"/>
              <a:gd name="connsiteY4" fmla="*/ 0 h 381000"/>
              <a:gd name="connsiteX0" fmla="*/ 381837 w 7848600"/>
              <a:gd name="connsiteY0" fmla="*/ 10048 h 381000"/>
              <a:gd name="connsiteX1" fmla="*/ 7848600 w 7848600"/>
              <a:gd name="connsiteY1" fmla="*/ 0 h 381000"/>
              <a:gd name="connsiteX2" fmla="*/ 7848600 w 7848600"/>
              <a:gd name="connsiteY2" fmla="*/ 381000 h 381000"/>
              <a:gd name="connsiteX3" fmla="*/ 0 w 7848600"/>
              <a:gd name="connsiteY3" fmla="*/ 381000 h 381000"/>
              <a:gd name="connsiteX4" fmla="*/ 381837 w 7848600"/>
              <a:gd name="connsiteY4" fmla="*/ 10048 h 381000"/>
              <a:gd name="connsiteX0" fmla="*/ 381837 w 7848600"/>
              <a:gd name="connsiteY0" fmla="*/ 10048 h 381000"/>
              <a:gd name="connsiteX1" fmla="*/ 7848600 w 7848600"/>
              <a:gd name="connsiteY1" fmla="*/ 0 h 381000"/>
              <a:gd name="connsiteX2" fmla="*/ 7466762 w 7848600"/>
              <a:gd name="connsiteY2" fmla="*/ 381000 h 381000"/>
              <a:gd name="connsiteX3" fmla="*/ 0 w 7848600"/>
              <a:gd name="connsiteY3" fmla="*/ 381000 h 381000"/>
              <a:gd name="connsiteX4" fmla="*/ 381837 w 7848600"/>
              <a:gd name="connsiteY4" fmla="*/ 1004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600" h="381000">
                <a:moveTo>
                  <a:pt x="381837" y="10048"/>
                </a:moveTo>
                <a:lnTo>
                  <a:pt x="7848600" y="0"/>
                </a:lnTo>
                <a:lnTo>
                  <a:pt x="7466762" y="381000"/>
                </a:lnTo>
                <a:lnTo>
                  <a:pt x="0" y="381000"/>
                </a:lnTo>
                <a:lnTo>
                  <a:pt x="381837" y="1004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lIns="130046" tIns="65023" rIns="130046" bIns="65023" rtlCol="0" anchor="ctr"/>
          <a:lstStyle/>
          <a:p>
            <a:pPr algn="ctr"/>
            <a:endParaRPr lang="en-US" dirty="0">
              <a:gradFill flip="none" rotWithShape="1">
                <a:gsLst>
                  <a:gs pos="0">
                    <a:srgbClr val="EEEEEE">
                      <a:shade val="30000"/>
                      <a:satMod val="115000"/>
                    </a:srgbClr>
                  </a:gs>
                  <a:gs pos="50000">
                    <a:srgbClr val="EEEEEE">
                      <a:shade val="67500"/>
                      <a:satMod val="115000"/>
                    </a:srgbClr>
                  </a:gs>
                  <a:gs pos="100000">
                    <a:srgbClr val="EEEEEE">
                      <a:shade val="100000"/>
                      <a:satMod val="115000"/>
                    </a:srgbClr>
                  </a:gs>
                </a:gsLst>
                <a:lin ang="18900000" scaled="1"/>
                <a:tileRect/>
              </a:gradFill>
            </a:endParaRPr>
          </a:p>
        </p:txBody>
      </p:sp>
      <p:sp>
        <p:nvSpPr>
          <p:cNvPr id="9" name="TextBox 8"/>
          <p:cNvSpPr txBox="1"/>
          <p:nvPr/>
        </p:nvSpPr>
        <p:spPr>
          <a:xfrm>
            <a:off x="3576320" y="7170423"/>
            <a:ext cx="1818146" cy="377537"/>
          </a:xfrm>
          <a:prstGeom prst="rect">
            <a:avLst/>
          </a:prstGeom>
          <a:noFill/>
        </p:spPr>
        <p:txBody>
          <a:bodyPr wrap="square" lIns="130046" tIns="65023" rIns="130046" bIns="65023" rtlCol="0">
            <a:spAutoFit/>
          </a:bodyPr>
          <a:lstStyle/>
          <a:p>
            <a:r>
              <a:rPr lang="en-US" sz="1600" dirty="0">
                <a:solidFill>
                  <a:srgbClr val="000000"/>
                </a:solidFill>
                <a:latin typeface="Tunga" panose="020B0502040204020203" pitchFamily="34" charset="0"/>
                <a:cs typeface="Tunga" panose="020B0502040204020203" pitchFamily="34" charset="0"/>
              </a:rPr>
              <a:t>Community</a:t>
            </a:r>
          </a:p>
        </p:txBody>
      </p:sp>
      <p:sp>
        <p:nvSpPr>
          <p:cNvPr id="10" name="TextBox 9"/>
          <p:cNvSpPr txBox="1"/>
          <p:nvPr/>
        </p:nvSpPr>
        <p:spPr>
          <a:xfrm>
            <a:off x="3576322" y="6413927"/>
            <a:ext cx="1717138" cy="377537"/>
          </a:xfrm>
          <a:prstGeom prst="rect">
            <a:avLst/>
          </a:prstGeom>
          <a:noFill/>
        </p:spPr>
        <p:txBody>
          <a:bodyPr wrap="square" lIns="130046" tIns="65023" rIns="130046" bIns="65023" rtlCol="0">
            <a:spAutoFit/>
          </a:bodyPr>
          <a:lstStyle/>
          <a:p>
            <a:r>
              <a:rPr lang="en-US" sz="1600" dirty="0">
                <a:solidFill>
                  <a:srgbClr val="000000"/>
                </a:solidFill>
                <a:latin typeface="Tunga" panose="020B0502040204020203" pitchFamily="34" charset="0"/>
                <a:cs typeface="Tunga" panose="020B0502040204020203" pitchFamily="34" charset="0"/>
              </a:rPr>
              <a:t>Schools</a:t>
            </a:r>
          </a:p>
        </p:txBody>
      </p:sp>
      <p:sp>
        <p:nvSpPr>
          <p:cNvPr id="11" name="TextBox 10"/>
          <p:cNvSpPr txBox="1"/>
          <p:nvPr/>
        </p:nvSpPr>
        <p:spPr>
          <a:xfrm>
            <a:off x="3576320" y="5655314"/>
            <a:ext cx="2027529" cy="377537"/>
          </a:xfrm>
          <a:prstGeom prst="rect">
            <a:avLst/>
          </a:prstGeom>
          <a:noFill/>
        </p:spPr>
        <p:txBody>
          <a:bodyPr wrap="square" lIns="130046" tIns="65023" rIns="130046" bIns="65023" rtlCol="0">
            <a:spAutoFit/>
          </a:bodyPr>
          <a:lstStyle/>
          <a:p>
            <a:r>
              <a:rPr lang="en-US" sz="1600" dirty="0">
                <a:solidFill>
                  <a:srgbClr val="000000"/>
                </a:solidFill>
                <a:latin typeface="Tunga" panose="020B0502040204020203" pitchFamily="34" charset="0"/>
                <a:cs typeface="Tunga" panose="020B0502040204020203" pitchFamily="34" charset="0"/>
              </a:rPr>
              <a:t>Workforce Dev</a:t>
            </a:r>
          </a:p>
        </p:txBody>
      </p:sp>
      <p:sp>
        <p:nvSpPr>
          <p:cNvPr id="12" name="TextBox 11"/>
          <p:cNvSpPr txBox="1"/>
          <p:nvPr/>
        </p:nvSpPr>
        <p:spPr>
          <a:xfrm>
            <a:off x="3576320" y="4892467"/>
            <a:ext cx="1983337" cy="377537"/>
          </a:xfrm>
          <a:prstGeom prst="rect">
            <a:avLst/>
          </a:prstGeom>
          <a:noFill/>
        </p:spPr>
        <p:txBody>
          <a:bodyPr wrap="square" lIns="130046" tIns="65023" rIns="130046" bIns="65023" rtlCol="0">
            <a:spAutoFit/>
          </a:bodyPr>
          <a:lstStyle/>
          <a:p>
            <a:r>
              <a:rPr lang="en-US" sz="1600" dirty="0">
                <a:solidFill>
                  <a:srgbClr val="000000"/>
                </a:solidFill>
                <a:latin typeface="Tunga" panose="020B0502040204020203" pitchFamily="34" charset="0"/>
                <a:cs typeface="Tunga" panose="020B0502040204020203" pitchFamily="34" charset="0"/>
              </a:rPr>
              <a:t>Economic Dev</a:t>
            </a:r>
          </a:p>
        </p:txBody>
      </p:sp>
      <p:sp>
        <p:nvSpPr>
          <p:cNvPr id="14" name="TextBox 13"/>
          <p:cNvSpPr txBox="1"/>
          <p:nvPr/>
        </p:nvSpPr>
        <p:spPr>
          <a:xfrm>
            <a:off x="3576322" y="4138087"/>
            <a:ext cx="1717138" cy="377537"/>
          </a:xfrm>
          <a:prstGeom prst="rect">
            <a:avLst/>
          </a:prstGeom>
          <a:noFill/>
        </p:spPr>
        <p:txBody>
          <a:bodyPr wrap="square" lIns="130046" tIns="65023" rIns="130046" bIns="65023" rtlCol="0">
            <a:spAutoFit/>
          </a:bodyPr>
          <a:lstStyle/>
          <a:p>
            <a:r>
              <a:rPr lang="en-US" sz="1600" dirty="0">
                <a:solidFill>
                  <a:srgbClr val="000000"/>
                </a:solidFill>
                <a:latin typeface="Tunga" panose="020B0502040204020203" pitchFamily="34" charset="0"/>
                <a:cs typeface="Tunga" panose="020B0502040204020203" pitchFamily="34" charset="0"/>
              </a:rPr>
              <a:t>Industry</a:t>
            </a:r>
          </a:p>
        </p:txBody>
      </p:sp>
      <p:sp>
        <p:nvSpPr>
          <p:cNvPr id="16" name="Rectangle 15"/>
          <p:cNvSpPr/>
          <p:nvPr/>
        </p:nvSpPr>
        <p:spPr>
          <a:xfrm>
            <a:off x="706256" y="2943862"/>
            <a:ext cx="1354536" cy="6178179"/>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r>
              <a:rPr lang="en-US" sz="1700" b="1" dirty="0">
                <a:solidFill>
                  <a:srgbClr val="000000"/>
                </a:solidFill>
                <a:latin typeface="Tunga" panose="020B0502040204020203" pitchFamily="34" charset="0"/>
                <a:cs typeface="Tunga" panose="020B0502040204020203" pitchFamily="34" charset="0"/>
              </a:rPr>
              <a:t>COUNCIL</a:t>
            </a:r>
            <a:br>
              <a:rPr lang="en-US" sz="1700" b="1" dirty="0">
                <a:solidFill>
                  <a:srgbClr val="000000"/>
                </a:solidFill>
                <a:latin typeface="Tunga" panose="020B0502040204020203" pitchFamily="34" charset="0"/>
                <a:cs typeface="Tunga" panose="020B0502040204020203" pitchFamily="34" charset="0"/>
              </a:rPr>
            </a:br>
            <a:r>
              <a:rPr lang="en-US" sz="1400" b="1" dirty="0">
                <a:solidFill>
                  <a:srgbClr val="000000"/>
                </a:solidFill>
                <a:latin typeface="Tunga" panose="020B0502040204020203" pitchFamily="34" charset="0"/>
                <a:cs typeface="Tunga" panose="020B0502040204020203" pitchFamily="34" charset="0"/>
              </a:rPr>
              <a:t/>
            </a:r>
            <a:br>
              <a:rPr lang="en-US" sz="1400" b="1" dirty="0">
                <a:solidFill>
                  <a:srgbClr val="000000"/>
                </a:solidFill>
                <a:latin typeface="Tunga" panose="020B0502040204020203" pitchFamily="34" charset="0"/>
                <a:cs typeface="Tunga" panose="020B0502040204020203" pitchFamily="34" charset="0"/>
              </a:rPr>
            </a:br>
            <a:endParaRPr lang="en-US" sz="1400" b="1" dirty="0">
              <a:solidFill>
                <a:srgbClr val="000000"/>
              </a:solidFill>
              <a:latin typeface="Tunga" panose="020B0502040204020203" pitchFamily="34" charset="0"/>
              <a:cs typeface="Tunga" panose="020B0502040204020203" pitchFamily="34" charset="0"/>
            </a:endParaRP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Business (Chair)</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OEDIT</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CDLE</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CDHE</a:t>
            </a:r>
            <a:br>
              <a:rPr lang="en-US" sz="1700" dirty="0">
                <a:solidFill>
                  <a:srgbClr val="000000"/>
                </a:solidFill>
                <a:latin typeface="Tunga" panose="020B0502040204020203" pitchFamily="34" charset="0"/>
                <a:cs typeface="Tunga" panose="020B0502040204020203" pitchFamily="34" charset="0"/>
              </a:rPr>
            </a:br>
            <a:r>
              <a:rPr lang="en-US" sz="1700" dirty="0">
                <a:solidFill>
                  <a:srgbClr val="000000"/>
                </a:solidFill>
                <a:latin typeface="Tunga" panose="020B0502040204020203" pitchFamily="34" charset="0"/>
                <a:cs typeface="Tunga" panose="020B0502040204020203" pitchFamily="34" charset="0"/>
              </a:rPr>
              <a:t>CCCS</a:t>
            </a:r>
            <a:br>
              <a:rPr lang="en-US" sz="1700" dirty="0">
                <a:solidFill>
                  <a:srgbClr val="000000"/>
                </a:solidFill>
                <a:latin typeface="Tunga" panose="020B0502040204020203" pitchFamily="34" charset="0"/>
                <a:cs typeface="Tunga" panose="020B0502040204020203" pitchFamily="34" charset="0"/>
              </a:rPr>
            </a:br>
            <a:r>
              <a:rPr lang="en-US" sz="1700" dirty="0">
                <a:solidFill>
                  <a:srgbClr val="000000"/>
                </a:solidFill>
                <a:latin typeface="Tunga" panose="020B0502040204020203" pitchFamily="34" charset="0"/>
                <a:cs typeface="Tunga" panose="020B0502040204020203" pitchFamily="34" charset="0"/>
              </a:rPr>
              <a:t>CDE</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CDHS</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Plus 11 other state agencies  </a:t>
            </a:r>
          </a:p>
        </p:txBody>
      </p:sp>
      <p:sp>
        <p:nvSpPr>
          <p:cNvPr id="17" name="TextBox 16"/>
          <p:cNvSpPr txBox="1"/>
          <p:nvPr/>
        </p:nvSpPr>
        <p:spPr>
          <a:xfrm>
            <a:off x="3564604" y="7887379"/>
            <a:ext cx="1818146" cy="377537"/>
          </a:xfrm>
          <a:prstGeom prst="rect">
            <a:avLst/>
          </a:prstGeom>
          <a:noFill/>
        </p:spPr>
        <p:txBody>
          <a:bodyPr wrap="square" lIns="130046" tIns="65023" rIns="130046" bIns="65023" rtlCol="0">
            <a:spAutoFit/>
          </a:bodyPr>
          <a:lstStyle/>
          <a:p>
            <a:r>
              <a:rPr lang="en-US" sz="1600" dirty="0" smtClean="0">
                <a:solidFill>
                  <a:srgbClr val="000000"/>
                </a:solidFill>
              </a:rPr>
              <a:t>COLORADO</a:t>
            </a:r>
            <a:endParaRPr lang="en-US" sz="1600" dirty="0">
              <a:solidFill>
                <a:srgbClr val="000000"/>
              </a:solidFill>
            </a:endParaRPr>
          </a:p>
        </p:txBody>
      </p:sp>
      <p:sp>
        <p:nvSpPr>
          <p:cNvPr id="18" name="Rectangle 17"/>
          <p:cNvSpPr/>
          <p:nvPr/>
        </p:nvSpPr>
        <p:spPr>
          <a:xfrm>
            <a:off x="5484588" y="2943862"/>
            <a:ext cx="1300480" cy="4664286"/>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r>
              <a:rPr lang="en-US" sz="1400" b="1" dirty="0">
                <a:solidFill>
                  <a:srgbClr val="000000"/>
                </a:solidFill>
                <a:latin typeface="Tunga" panose="020B0502040204020203" pitchFamily="34" charset="0"/>
                <a:cs typeface="Tunga" panose="020B0502040204020203" pitchFamily="34" charset="0"/>
              </a:rPr>
              <a:t>Workforce Development Board</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Business (Chair</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Eco Dev</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Workforce Center</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Local</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Non-Profits</a:t>
            </a:r>
          </a:p>
        </p:txBody>
      </p:sp>
      <p:sp>
        <p:nvSpPr>
          <p:cNvPr id="19" name="Rectangle 18"/>
          <p:cNvSpPr/>
          <p:nvPr/>
        </p:nvSpPr>
        <p:spPr>
          <a:xfrm>
            <a:off x="7221774" y="2943862"/>
            <a:ext cx="1300480" cy="4662170"/>
          </a:xfrm>
          <a:prstGeom prst="rect">
            <a:avLst/>
          </a:prstGeom>
        </p:spPr>
        <p:style>
          <a:lnRef idx="1">
            <a:schemeClr val="accent5"/>
          </a:lnRef>
          <a:fillRef idx="2">
            <a:schemeClr val="accent5"/>
          </a:fillRef>
          <a:effectRef idx="1">
            <a:schemeClr val="accent5"/>
          </a:effectRef>
          <a:fontRef idx="minor">
            <a:schemeClr val="dk1"/>
          </a:fontRef>
        </p:style>
        <p:txBody>
          <a:bodyPr lIns="130046" tIns="65023" rIns="130046" bIns="65023" rtlCol="0" anchor="t"/>
          <a:lstStyle/>
          <a:p>
            <a:pPr algn="ctr">
              <a:spcBef>
                <a:spcPts val="1422"/>
              </a:spcBef>
              <a:spcAft>
                <a:spcPts val="1422"/>
              </a:spcAft>
            </a:pPr>
            <a:r>
              <a:rPr lang="en-US" sz="1400" b="1" dirty="0">
                <a:solidFill>
                  <a:srgbClr val="000000"/>
                </a:solidFill>
                <a:latin typeface="Tunga" panose="020B0502040204020203" pitchFamily="34" charset="0"/>
                <a:cs typeface="Tunga" panose="020B0502040204020203" pitchFamily="34" charset="0"/>
              </a:rPr>
              <a:t>Regional Sector Partnership</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Business (Chair)</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Eco Dev</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Workforce Center</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Local</a:t>
            </a:r>
          </a:p>
          <a:p>
            <a:pPr algn="ctr">
              <a:spcBef>
                <a:spcPts val="1422"/>
              </a:spcBef>
              <a:spcAft>
                <a:spcPts val="1422"/>
              </a:spcAft>
            </a:pPr>
            <a:r>
              <a:rPr lang="en-US" sz="1700" dirty="0">
                <a:solidFill>
                  <a:srgbClr val="000000"/>
                </a:solidFill>
                <a:latin typeface="Tunga" panose="020B0502040204020203" pitchFamily="34" charset="0"/>
                <a:cs typeface="Tunga" panose="020B0502040204020203" pitchFamily="34" charset="0"/>
              </a:rPr>
              <a:t>Non-Profits</a:t>
            </a:r>
          </a:p>
        </p:txBody>
      </p:sp>
      <p:sp>
        <p:nvSpPr>
          <p:cNvPr id="30" name="TextBox 29"/>
          <p:cNvSpPr txBox="1"/>
          <p:nvPr/>
        </p:nvSpPr>
        <p:spPr>
          <a:xfrm>
            <a:off x="10512215" y="6088805"/>
            <a:ext cx="2709333" cy="1006771"/>
          </a:xfrm>
          <a:prstGeom prst="rect">
            <a:avLst/>
          </a:prstGeom>
          <a:noFill/>
        </p:spPr>
        <p:txBody>
          <a:bodyPr wrap="square" lIns="130046" tIns="65023" rIns="130046" bIns="65023" rtlCol="0">
            <a:spAutoFit/>
          </a:bodyPr>
          <a:lstStyle/>
          <a:p>
            <a:r>
              <a:rPr lang="en-US" sz="1400" dirty="0">
                <a:solidFill>
                  <a:srgbClr val="C4411D"/>
                </a:solidFill>
                <a:latin typeface="Arial Narrow" panose="020B0606020202030204" pitchFamily="34" charset="0"/>
              </a:rPr>
              <a:t>178 K12 Districts, 900K Enrollment</a:t>
            </a:r>
          </a:p>
          <a:p>
            <a:r>
              <a:rPr lang="en-US" sz="1400" dirty="0">
                <a:solidFill>
                  <a:srgbClr val="C4411D"/>
                </a:solidFill>
                <a:latin typeface="Arial Narrow" panose="020B0606020202030204" pitchFamily="34" charset="0"/>
              </a:rPr>
              <a:t>31 Public 2/4 yr, 252K Enrollment</a:t>
            </a:r>
          </a:p>
          <a:p>
            <a:r>
              <a:rPr lang="en-US" sz="1400" dirty="0">
                <a:solidFill>
                  <a:srgbClr val="C4411D"/>
                </a:solidFill>
                <a:latin typeface="Arial Narrow" panose="020B0606020202030204" pitchFamily="34" charset="0"/>
              </a:rPr>
              <a:t>103 Private, 123K Enrollment</a:t>
            </a:r>
          </a:p>
          <a:p>
            <a:r>
              <a:rPr lang="en-US" sz="1400" dirty="0">
                <a:solidFill>
                  <a:srgbClr val="C4411D"/>
                </a:solidFill>
                <a:latin typeface="Arial Narrow" panose="020B0606020202030204" pitchFamily="34" charset="0"/>
              </a:rPr>
              <a:t>354 Priv Occup, 31K Enrollment</a:t>
            </a:r>
          </a:p>
        </p:txBody>
      </p:sp>
      <p:sp>
        <p:nvSpPr>
          <p:cNvPr id="31" name="TextBox 30"/>
          <p:cNvSpPr txBox="1"/>
          <p:nvPr/>
        </p:nvSpPr>
        <p:spPr>
          <a:xfrm>
            <a:off x="10512214" y="5608364"/>
            <a:ext cx="2059093" cy="377537"/>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64 centers</a:t>
            </a:r>
          </a:p>
        </p:txBody>
      </p:sp>
      <p:sp>
        <p:nvSpPr>
          <p:cNvPr id="32" name="TextBox 31"/>
          <p:cNvSpPr txBox="1"/>
          <p:nvPr/>
        </p:nvSpPr>
        <p:spPr>
          <a:xfrm>
            <a:off x="10512214" y="4675720"/>
            <a:ext cx="2709333" cy="623759"/>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14+ industries</a:t>
            </a:r>
          </a:p>
          <a:p>
            <a:r>
              <a:rPr lang="en-US" sz="1600" dirty="0">
                <a:solidFill>
                  <a:srgbClr val="C4411D"/>
                </a:solidFill>
                <a:latin typeface="Arial Narrow" panose="020B0606020202030204" pitchFamily="34" charset="0"/>
              </a:rPr>
              <a:t>14 regions</a:t>
            </a:r>
          </a:p>
        </p:txBody>
      </p:sp>
      <p:sp>
        <p:nvSpPr>
          <p:cNvPr id="33" name="TextBox 32"/>
          <p:cNvSpPr txBox="1"/>
          <p:nvPr/>
        </p:nvSpPr>
        <p:spPr>
          <a:xfrm>
            <a:off x="10512213" y="3994238"/>
            <a:ext cx="1842347" cy="623759"/>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158,064 businesses</a:t>
            </a:r>
          </a:p>
          <a:p>
            <a:r>
              <a:rPr lang="en-US" sz="1600" dirty="0">
                <a:solidFill>
                  <a:srgbClr val="C4411D"/>
                </a:solidFill>
                <a:latin typeface="Arial Narrow" panose="020B0606020202030204" pitchFamily="34" charset="0"/>
              </a:rPr>
              <a:t>2,181,455 employed</a:t>
            </a:r>
          </a:p>
        </p:txBody>
      </p:sp>
      <p:sp>
        <p:nvSpPr>
          <p:cNvPr id="34" name="TextBox 33"/>
          <p:cNvSpPr txBox="1"/>
          <p:nvPr/>
        </p:nvSpPr>
        <p:spPr>
          <a:xfrm>
            <a:off x="10512213" y="7831604"/>
            <a:ext cx="1950720" cy="377537"/>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Population 5,540,545</a:t>
            </a:r>
          </a:p>
        </p:txBody>
      </p:sp>
      <p:sp>
        <p:nvSpPr>
          <p:cNvPr id="36" name="Rectangle 35"/>
          <p:cNvSpPr/>
          <p:nvPr/>
        </p:nvSpPr>
        <p:spPr>
          <a:xfrm>
            <a:off x="2127863" y="3189818"/>
            <a:ext cx="1300480" cy="1381760"/>
          </a:xfrm>
          <a:prstGeom prst="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t"/>
          <a:lstStyle/>
          <a:p>
            <a:pPr algn="ctr">
              <a:spcBef>
                <a:spcPts val="1422"/>
              </a:spcBef>
              <a:spcAft>
                <a:spcPts val="1422"/>
              </a:spcAft>
            </a:pPr>
            <a:r>
              <a:rPr lang="en-US" sz="1400" b="1" dirty="0">
                <a:solidFill>
                  <a:srgbClr val="000000"/>
                </a:solidFill>
                <a:latin typeface="Tunga" panose="020B0502040204020203" pitchFamily="34" charset="0"/>
                <a:cs typeface="Tunga" panose="020B0502040204020203" pitchFamily="34" charset="0"/>
              </a:rPr>
              <a:t>Trade Association</a:t>
            </a:r>
            <a:endParaRPr lang="en-US" sz="1600" b="1" dirty="0">
              <a:solidFill>
                <a:srgbClr val="000000"/>
              </a:solidFill>
              <a:latin typeface="Tunga" panose="020B0502040204020203" pitchFamily="34" charset="0"/>
              <a:cs typeface="Tunga" panose="020B0502040204020203" pitchFamily="34" charset="0"/>
            </a:endParaRPr>
          </a:p>
          <a:p>
            <a:pPr algn="ctr">
              <a:spcBef>
                <a:spcPts val="1422"/>
              </a:spcBef>
              <a:spcAft>
                <a:spcPts val="1422"/>
              </a:spcAft>
            </a:pPr>
            <a:r>
              <a:rPr lang="en-US" sz="1600" dirty="0">
                <a:solidFill>
                  <a:srgbClr val="000000"/>
                </a:solidFill>
                <a:latin typeface="Tunga" panose="020B0502040204020203" pitchFamily="34" charset="0"/>
                <a:cs typeface="Tunga" panose="020B0502040204020203" pitchFamily="34" charset="0"/>
              </a:rPr>
              <a:t>Business (Chair</a:t>
            </a:r>
          </a:p>
        </p:txBody>
      </p:sp>
      <p:sp>
        <p:nvSpPr>
          <p:cNvPr id="49" name="TextBox 48"/>
          <p:cNvSpPr txBox="1"/>
          <p:nvPr/>
        </p:nvSpPr>
        <p:spPr>
          <a:xfrm>
            <a:off x="2380568" y="2022505"/>
            <a:ext cx="1827733" cy="623759"/>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Intermediaries Consortium</a:t>
            </a:r>
          </a:p>
        </p:txBody>
      </p:sp>
      <p:sp>
        <p:nvSpPr>
          <p:cNvPr id="50" name="TextBox 49"/>
          <p:cNvSpPr txBox="1"/>
          <p:nvPr/>
        </p:nvSpPr>
        <p:spPr>
          <a:xfrm>
            <a:off x="7152642" y="2067533"/>
            <a:ext cx="1482179" cy="377537"/>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Sectors Network</a:t>
            </a:r>
          </a:p>
        </p:txBody>
      </p:sp>
      <p:sp>
        <p:nvSpPr>
          <p:cNvPr id="52" name="TextBox 51"/>
          <p:cNvSpPr txBox="1"/>
          <p:nvPr/>
        </p:nvSpPr>
        <p:spPr>
          <a:xfrm>
            <a:off x="5484590" y="2067533"/>
            <a:ext cx="1482179" cy="377537"/>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WIOA Network</a:t>
            </a:r>
          </a:p>
        </p:txBody>
      </p:sp>
      <p:sp>
        <p:nvSpPr>
          <p:cNvPr id="54" name="TextBox 53"/>
          <p:cNvSpPr txBox="1"/>
          <p:nvPr/>
        </p:nvSpPr>
        <p:spPr>
          <a:xfrm>
            <a:off x="801054" y="2631248"/>
            <a:ext cx="975360" cy="306409"/>
          </a:xfrm>
          <a:prstGeom prst="rect">
            <a:avLst/>
          </a:prstGeom>
          <a:noFill/>
        </p:spPr>
        <p:txBody>
          <a:bodyPr wrap="square" lIns="130046" tIns="65023" rIns="130046" bIns="65023" rtlCol="0">
            <a:spAutoFit/>
          </a:bodyPr>
          <a:lstStyle/>
          <a:p>
            <a:pPr algn="ctr"/>
            <a:r>
              <a:rPr lang="en-US" sz="1100" dirty="0">
                <a:solidFill>
                  <a:srgbClr val="E6A629"/>
                </a:solidFill>
                <a:latin typeface="Arial Narrow" panose="020B0606020202030204" pitchFamily="34" charset="0"/>
              </a:rPr>
              <a:t>Statewide</a:t>
            </a:r>
          </a:p>
        </p:txBody>
      </p:sp>
      <p:sp>
        <p:nvSpPr>
          <p:cNvPr id="55" name="TextBox 54"/>
          <p:cNvSpPr txBox="1"/>
          <p:nvPr/>
        </p:nvSpPr>
        <p:spPr>
          <a:xfrm>
            <a:off x="2290423" y="2639569"/>
            <a:ext cx="975360" cy="306409"/>
          </a:xfrm>
          <a:prstGeom prst="rect">
            <a:avLst/>
          </a:prstGeom>
          <a:noFill/>
        </p:spPr>
        <p:txBody>
          <a:bodyPr wrap="square" lIns="130046" tIns="65023" rIns="130046" bIns="65023" rtlCol="0">
            <a:spAutoFit/>
          </a:bodyPr>
          <a:lstStyle/>
          <a:p>
            <a:pPr algn="ctr"/>
            <a:r>
              <a:rPr lang="en-US" sz="1100" dirty="0">
                <a:solidFill>
                  <a:srgbClr val="E6A629"/>
                </a:solidFill>
                <a:latin typeface="Arial Narrow" panose="020B0606020202030204" pitchFamily="34" charset="0"/>
              </a:rPr>
              <a:t>Statewide</a:t>
            </a:r>
          </a:p>
        </p:txBody>
      </p:sp>
      <p:sp>
        <p:nvSpPr>
          <p:cNvPr id="56" name="TextBox 55"/>
          <p:cNvSpPr txBox="1"/>
          <p:nvPr/>
        </p:nvSpPr>
        <p:spPr>
          <a:xfrm>
            <a:off x="5592961" y="2358153"/>
            <a:ext cx="975360" cy="306409"/>
          </a:xfrm>
          <a:prstGeom prst="rect">
            <a:avLst/>
          </a:prstGeom>
          <a:noFill/>
        </p:spPr>
        <p:txBody>
          <a:bodyPr wrap="square" lIns="130046" tIns="65023" rIns="130046" bIns="65023" rtlCol="0">
            <a:spAutoFit/>
          </a:bodyPr>
          <a:lstStyle/>
          <a:p>
            <a:pPr algn="ctr"/>
            <a:r>
              <a:rPr lang="en-US" sz="1100" dirty="0">
                <a:solidFill>
                  <a:srgbClr val="E6A629"/>
                </a:solidFill>
                <a:latin typeface="Arial Narrow" panose="020B0606020202030204" pitchFamily="34" charset="0"/>
              </a:rPr>
              <a:t>Local</a:t>
            </a:r>
          </a:p>
        </p:txBody>
      </p:sp>
      <p:sp>
        <p:nvSpPr>
          <p:cNvPr id="57" name="TextBox 56"/>
          <p:cNvSpPr txBox="1"/>
          <p:nvPr/>
        </p:nvSpPr>
        <p:spPr>
          <a:xfrm>
            <a:off x="7330148" y="2358153"/>
            <a:ext cx="975360" cy="306409"/>
          </a:xfrm>
          <a:prstGeom prst="rect">
            <a:avLst/>
          </a:prstGeom>
          <a:noFill/>
        </p:spPr>
        <p:txBody>
          <a:bodyPr wrap="square" lIns="130046" tIns="65023" rIns="130046" bIns="65023" rtlCol="0">
            <a:spAutoFit/>
          </a:bodyPr>
          <a:lstStyle/>
          <a:p>
            <a:pPr algn="ctr"/>
            <a:r>
              <a:rPr lang="en-US" sz="1100" dirty="0">
                <a:solidFill>
                  <a:srgbClr val="E6A629"/>
                </a:solidFill>
                <a:latin typeface="Arial Narrow" panose="020B0606020202030204" pitchFamily="34" charset="0"/>
              </a:rPr>
              <a:t>Regional</a:t>
            </a:r>
          </a:p>
        </p:txBody>
      </p:sp>
      <p:sp>
        <p:nvSpPr>
          <p:cNvPr id="65" name="TextBox 64"/>
          <p:cNvSpPr txBox="1"/>
          <p:nvPr/>
        </p:nvSpPr>
        <p:spPr>
          <a:xfrm>
            <a:off x="10512213" y="8053305"/>
            <a:ext cx="1950720" cy="377537"/>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103,641 square miles</a:t>
            </a:r>
          </a:p>
        </p:txBody>
      </p:sp>
      <p:sp>
        <p:nvSpPr>
          <p:cNvPr id="71" name="TextBox 70"/>
          <p:cNvSpPr txBox="1"/>
          <p:nvPr/>
        </p:nvSpPr>
        <p:spPr>
          <a:xfrm>
            <a:off x="614180" y="2048796"/>
            <a:ext cx="1827733" cy="623759"/>
          </a:xfrm>
          <a:prstGeom prst="rect">
            <a:avLst/>
          </a:prstGeom>
          <a:noFill/>
        </p:spPr>
        <p:txBody>
          <a:bodyPr wrap="square" lIns="130046" tIns="65023" rIns="130046" bIns="65023" rtlCol="0">
            <a:spAutoFit/>
          </a:bodyPr>
          <a:lstStyle/>
          <a:p>
            <a:r>
              <a:rPr lang="en-US" sz="1600" dirty="0">
                <a:solidFill>
                  <a:srgbClr val="C4411D"/>
                </a:solidFill>
                <a:latin typeface="Arial Narrow" panose="020B0606020202030204" pitchFamily="34" charset="0"/>
              </a:rPr>
              <a:t>Industry + State Agency Coalition</a:t>
            </a:r>
          </a:p>
        </p:txBody>
      </p:sp>
      <p:sp>
        <p:nvSpPr>
          <p:cNvPr id="20" name="Title 19"/>
          <p:cNvSpPr>
            <a:spLocks noGrp="1"/>
          </p:cNvSpPr>
          <p:nvPr>
            <p:ph type="title"/>
          </p:nvPr>
        </p:nvSpPr>
        <p:spPr/>
        <p:txBody>
          <a:bodyPr/>
          <a:lstStyle/>
          <a:p>
            <a:r>
              <a:rPr lang="en-US" sz="5100" dirty="0"/>
              <a:t>Sectors Strategies Abound</a:t>
            </a:r>
          </a:p>
        </p:txBody>
      </p:sp>
      <p:pic>
        <p:nvPicPr>
          <p:cNvPr id="39" name="Picture 38">
            <a:hlinkClick r:id="rId3"/>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517227"/>
            <a:ext cx="13004800" cy="7261013"/>
          </a:xfrm>
          <a:prstGeom prst="rect">
            <a:avLst/>
          </a:prstGeom>
        </p:spPr>
      </p:pic>
    </p:spTree>
    <p:extLst>
      <p:ext uri="{BB962C8B-B14F-4D97-AF65-F5344CB8AC3E}">
        <p14:creationId xmlns:p14="http://schemas.microsoft.com/office/powerpoint/2010/main" val="124755625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Positive Regional Impacts</a:t>
            </a:r>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283512859"/>
              </p:ext>
            </p:extLst>
          </p:nvPr>
        </p:nvGraphicFramePr>
        <p:xfrm>
          <a:off x="1231900" y="2625725"/>
          <a:ext cx="10464800" cy="589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50241" y="1842347"/>
            <a:ext cx="5153975" cy="923971"/>
          </a:xfrm>
          <a:prstGeom prst="rect">
            <a:avLst/>
          </a:prstGeom>
        </p:spPr>
        <p:txBody>
          <a:bodyPr wrap="none">
            <a:spAutoFit/>
          </a:bodyPr>
          <a:lstStyle/>
          <a:p>
            <a:r>
              <a:rPr lang="en-US" sz="5404" b="1" dirty="0">
                <a:solidFill>
                  <a:srgbClr val="0AB8BF"/>
                </a:solidFill>
                <a:latin typeface="Open sans"/>
                <a:cs typeface="Open sans"/>
              </a:rPr>
              <a:t>On Businesses</a:t>
            </a:r>
            <a:endParaRPr lang="en-US" sz="5404" dirty="0">
              <a:solidFill>
                <a:srgbClr val="0AB8BF"/>
              </a:solidFill>
              <a:latin typeface="Open sans"/>
              <a:cs typeface="Open sans"/>
            </a:endParaRPr>
          </a:p>
        </p:txBody>
      </p:sp>
      <p:sp>
        <p:nvSpPr>
          <p:cNvPr id="8" name="Rectangle 7"/>
          <p:cNvSpPr/>
          <p:nvPr/>
        </p:nvSpPr>
        <p:spPr>
          <a:xfrm>
            <a:off x="541867" y="5201921"/>
            <a:ext cx="10053330" cy="923971"/>
          </a:xfrm>
          <a:prstGeom prst="rect">
            <a:avLst/>
          </a:prstGeom>
        </p:spPr>
        <p:txBody>
          <a:bodyPr wrap="none">
            <a:spAutoFit/>
          </a:bodyPr>
          <a:lstStyle/>
          <a:p>
            <a:r>
              <a:rPr lang="en-US" sz="5404" b="1" dirty="0">
                <a:solidFill>
                  <a:srgbClr val="0AB8BF"/>
                </a:solidFill>
                <a:latin typeface="Open sans"/>
                <a:cs typeface="Open sans"/>
              </a:rPr>
              <a:t>On Jobseekers and Students </a:t>
            </a:r>
          </a:p>
        </p:txBody>
      </p:sp>
    </p:spTree>
    <p:extLst>
      <p:ext uri="{BB962C8B-B14F-4D97-AF65-F5344CB8AC3E}">
        <p14:creationId xmlns:p14="http://schemas.microsoft.com/office/powerpoint/2010/main" val="29526213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 Sector Partnerships</a:t>
            </a:r>
            <a:endParaRPr lang="en-US" dirty="0"/>
          </a:p>
        </p:txBody>
      </p:sp>
      <p:sp>
        <p:nvSpPr>
          <p:cNvPr id="11" name="Content Placeholder 10"/>
          <p:cNvSpPr>
            <a:spLocks noGrp="1"/>
          </p:cNvSpPr>
          <p:nvPr>
            <p:ph sz="quarter" idx="10"/>
          </p:nvPr>
        </p:nvSpPr>
        <p:spPr>
          <a:xfrm>
            <a:off x="1231899" y="5694217"/>
            <a:ext cx="10464801" cy="2822721"/>
          </a:xfrm>
          <a:prstGeom prst="rect">
            <a:avLst/>
          </a:prstGeom>
        </p:spPr>
        <p:txBody>
          <a:bodyPr numCol="2" spcCol="91440">
            <a:noAutofit/>
          </a:bodyPr>
          <a:lstStyle/>
          <a:p>
            <a:pPr marL="0" indent="0">
              <a:spcBef>
                <a:spcPts val="0"/>
              </a:spcBef>
              <a:buNone/>
            </a:pPr>
            <a:r>
              <a:rPr lang="en-US" sz="1422" dirty="0"/>
              <a:t>R1 Northeastern Colorado Manufacturing</a:t>
            </a:r>
          </a:p>
          <a:p>
            <a:pPr marL="0" indent="0">
              <a:spcBef>
                <a:spcPts val="0"/>
              </a:spcBef>
              <a:buNone/>
            </a:pPr>
            <a:r>
              <a:rPr lang="en-US" sz="1422" dirty="0"/>
              <a:t>R2 NOCO Health Sector Partnership</a:t>
            </a:r>
          </a:p>
          <a:p>
            <a:pPr marL="0" indent="0">
              <a:spcBef>
                <a:spcPts val="0"/>
              </a:spcBef>
              <a:buNone/>
            </a:pPr>
            <a:r>
              <a:rPr lang="en-US" sz="1422" dirty="0"/>
              <a:t>R2 NOCO Manufacturing</a:t>
            </a:r>
          </a:p>
          <a:p>
            <a:pPr marL="0" indent="0">
              <a:spcBef>
                <a:spcPts val="0"/>
              </a:spcBef>
              <a:buNone/>
            </a:pPr>
            <a:r>
              <a:rPr lang="en-US" sz="1422" dirty="0"/>
              <a:t>R3 Metro Denver Retail</a:t>
            </a:r>
          </a:p>
          <a:p>
            <a:pPr marL="0" indent="0">
              <a:spcBef>
                <a:spcPts val="0"/>
              </a:spcBef>
              <a:buNone/>
            </a:pPr>
            <a:r>
              <a:rPr lang="en-US" sz="1422" dirty="0"/>
              <a:t>R3 Tree Care (Arborist)</a:t>
            </a:r>
          </a:p>
          <a:p>
            <a:pPr marL="0" indent="0">
              <a:spcBef>
                <a:spcPts val="0"/>
              </a:spcBef>
              <a:buNone/>
            </a:pPr>
            <a:r>
              <a:rPr lang="en-US" sz="1422" dirty="0"/>
              <a:t>R3 Greater Metro Denver Healthcare</a:t>
            </a:r>
          </a:p>
          <a:p>
            <a:pPr marL="0" indent="0">
              <a:spcBef>
                <a:spcPts val="0"/>
              </a:spcBef>
              <a:buNone/>
            </a:pPr>
            <a:r>
              <a:rPr lang="en-US" sz="1422" dirty="0"/>
              <a:t>R3 Metro Denver Construction </a:t>
            </a:r>
          </a:p>
          <a:p>
            <a:pPr marL="0" indent="0">
              <a:spcBef>
                <a:spcPts val="0"/>
              </a:spcBef>
              <a:buNone/>
            </a:pPr>
            <a:r>
              <a:rPr lang="en-US" sz="1422" dirty="0"/>
              <a:t>R3 Metro Denver IT</a:t>
            </a:r>
          </a:p>
          <a:p>
            <a:pPr marL="0" indent="0">
              <a:spcBef>
                <a:spcPts val="0"/>
              </a:spcBef>
              <a:buNone/>
            </a:pPr>
            <a:r>
              <a:rPr lang="en-US" sz="1422" dirty="0"/>
              <a:t>R3 Metro Denver Manufacturing</a:t>
            </a:r>
          </a:p>
          <a:p>
            <a:pPr marL="0" indent="0">
              <a:spcBef>
                <a:spcPts val="0"/>
              </a:spcBef>
              <a:buNone/>
            </a:pPr>
            <a:r>
              <a:rPr lang="en-US" sz="1422" dirty="0"/>
              <a:t>R4 COS Health</a:t>
            </a:r>
          </a:p>
          <a:p>
            <a:pPr marL="0" indent="0">
              <a:spcBef>
                <a:spcPts val="0"/>
              </a:spcBef>
              <a:buNone/>
            </a:pPr>
            <a:r>
              <a:rPr lang="en-US" sz="1422" dirty="0"/>
              <a:t>R4 CAMA South</a:t>
            </a:r>
          </a:p>
          <a:p>
            <a:pPr marL="0" indent="0">
              <a:spcBef>
                <a:spcPts val="0"/>
              </a:spcBef>
              <a:buNone/>
            </a:pPr>
            <a:r>
              <a:rPr lang="en-US" sz="1422" dirty="0"/>
              <a:t>R5 Health &amp; Wellness</a:t>
            </a:r>
          </a:p>
          <a:p>
            <a:pPr marL="0" indent="0">
              <a:spcBef>
                <a:spcPts val="0"/>
              </a:spcBef>
              <a:buNone/>
            </a:pPr>
            <a:r>
              <a:rPr lang="en-US" sz="1422" dirty="0"/>
              <a:t>R6 Southeastern Colorado Healthcare</a:t>
            </a:r>
          </a:p>
          <a:p>
            <a:pPr marL="0" indent="0">
              <a:spcBef>
                <a:spcPts val="0"/>
              </a:spcBef>
              <a:buNone/>
            </a:pPr>
            <a:r>
              <a:rPr lang="en-US" sz="1422" dirty="0"/>
              <a:t>R6 Southeast Colorado Manufacturing</a:t>
            </a:r>
          </a:p>
          <a:p>
            <a:pPr marL="0" indent="0">
              <a:spcBef>
                <a:spcPts val="0"/>
              </a:spcBef>
              <a:buNone/>
            </a:pPr>
            <a:r>
              <a:rPr lang="en-US" sz="1422" dirty="0"/>
              <a:t>R7 Southern Colorado Healthcare</a:t>
            </a:r>
          </a:p>
          <a:p>
            <a:pPr marL="0" indent="0">
              <a:spcBef>
                <a:spcPts val="0"/>
              </a:spcBef>
              <a:buNone/>
            </a:pPr>
            <a:r>
              <a:rPr lang="en-US" sz="1422" dirty="0"/>
              <a:t>R7 Southern Colorado Manufacturing</a:t>
            </a:r>
          </a:p>
          <a:p>
            <a:pPr marL="0" indent="0">
              <a:spcBef>
                <a:spcPts val="0"/>
              </a:spcBef>
              <a:buNone/>
            </a:pPr>
            <a:r>
              <a:rPr lang="en-US" sz="1422" dirty="0"/>
              <a:t>R8 SLV Value-Added Ag</a:t>
            </a:r>
          </a:p>
          <a:p>
            <a:pPr marL="0" indent="0">
              <a:spcBef>
                <a:spcPts val="0"/>
              </a:spcBef>
              <a:buNone/>
            </a:pPr>
            <a:r>
              <a:rPr lang="en-US" sz="1422" dirty="0"/>
              <a:t>R8 SLV Health and Wellness</a:t>
            </a:r>
          </a:p>
          <a:p>
            <a:pPr marL="0" indent="0">
              <a:spcBef>
                <a:spcPts val="0"/>
              </a:spcBef>
              <a:buNone/>
            </a:pPr>
            <a:r>
              <a:rPr lang="en-US" sz="1422" dirty="0"/>
              <a:t>R9 Southwest Colorado Healthcare</a:t>
            </a:r>
          </a:p>
          <a:p>
            <a:pPr marL="0" indent="0">
              <a:spcBef>
                <a:spcPts val="0"/>
              </a:spcBef>
              <a:buNone/>
            </a:pPr>
            <a:r>
              <a:rPr lang="en-US" sz="1422" dirty="0"/>
              <a:t>R11 Mesa County Health Care </a:t>
            </a:r>
          </a:p>
          <a:p>
            <a:pPr marL="0" indent="0">
              <a:spcBef>
                <a:spcPts val="0"/>
              </a:spcBef>
              <a:buNone/>
            </a:pPr>
            <a:r>
              <a:rPr lang="en-US" sz="1422" dirty="0"/>
              <a:t>R11 Mesa Manufacturing</a:t>
            </a:r>
          </a:p>
          <a:p>
            <a:pPr marL="0" indent="0">
              <a:spcBef>
                <a:spcPts val="0"/>
              </a:spcBef>
              <a:buNone/>
            </a:pPr>
            <a:r>
              <a:rPr lang="en-US" sz="1422" dirty="0"/>
              <a:t>R13 Upper Arkansas Healthcare</a:t>
            </a:r>
          </a:p>
          <a:p>
            <a:pPr marL="0" indent="0">
              <a:spcBef>
                <a:spcPts val="0"/>
              </a:spcBef>
              <a:buNone/>
            </a:pPr>
            <a:r>
              <a:rPr lang="en-US" sz="1422" dirty="0"/>
              <a:t>R13 Upper Arkansas Outdoor Recreation &amp; Tourism</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00960" y="1734519"/>
            <a:ext cx="2817707" cy="3636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85653" y="2007366"/>
            <a:ext cx="4530392" cy="3372316"/>
          </a:xfrm>
          <a:prstGeom prst="rect">
            <a:avLst/>
          </a:prstGeom>
        </p:spPr>
      </p:pic>
    </p:spTree>
    <p:extLst>
      <p:ext uri="{BB962C8B-B14F-4D97-AF65-F5344CB8AC3E}">
        <p14:creationId xmlns:p14="http://schemas.microsoft.com/office/powerpoint/2010/main" val="12149927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DLE_PPT_Template_Blue">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Arial"/>
        <a:ea typeface="Arial"/>
        <a:cs typeface="Arial"/>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Arial"/>
        <a:ea typeface="Arial"/>
        <a:cs typeface="Arial"/>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CDLE_PPT_Template_Blue</Template>
  <TotalTime>5616</TotalTime>
  <Words>4754</Words>
  <Application>Microsoft Office PowerPoint</Application>
  <PresentationFormat>Custom</PresentationFormat>
  <Paragraphs>420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CDLE_PPT_Template_Blue</vt:lpstr>
      <vt:lpstr>Leveraging Industry Sectors for Business Engagement &amp;  Layoff Aversion Karen Hoopes Wendy Brors Courtney Popp</vt:lpstr>
      <vt:lpstr>Key Points</vt:lpstr>
      <vt:lpstr>Traditional vs. Sectors Approach</vt:lpstr>
      <vt:lpstr>Sectors Initiatives  Facilitate Rapid Response Activities</vt:lpstr>
      <vt:lpstr>Sector Strategies Wendy Brors Assistant Director Colorado Workforce Development Council </vt:lpstr>
      <vt:lpstr>Sectors Strategies Abound</vt:lpstr>
      <vt:lpstr>Sectors Strategies Abound</vt:lpstr>
      <vt:lpstr>Positive Regional Impacts</vt:lpstr>
      <vt:lpstr>CO Sector Partnerships</vt:lpstr>
      <vt:lpstr>Sectors Strategies Abound</vt:lpstr>
      <vt:lpstr>Operational Considerations Courtney Popp Dislocated Worker Grant Coordinator  Colorado Department of Labor &amp; Employment </vt:lpstr>
      <vt:lpstr>Sector Partnerships NDWG</vt:lpstr>
      <vt:lpstr>The Challenges</vt:lpstr>
      <vt:lpstr>Sector Partnerships to the rescue!</vt:lpstr>
      <vt:lpstr>Site Tours/Job Shadowing</vt:lpstr>
      <vt:lpstr>Informational Panels Staff</vt:lpstr>
      <vt:lpstr>Informational Panels Jobseeker</vt:lpstr>
      <vt:lpstr>PowerPoint Presentation</vt:lpstr>
      <vt:lpstr>Championing Momentum</vt:lpstr>
      <vt:lpstr>Next Steps to SP Success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quou058</dc:creator>
  <cp:lastModifiedBy>Foley, Sandra (DWD)</cp:lastModifiedBy>
  <cp:revision>91</cp:revision>
  <cp:lastPrinted>2017-08-16T15:18:32Z</cp:lastPrinted>
  <dcterms:created xsi:type="dcterms:W3CDTF">2016-11-21T16:34:44Z</dcterms:created>
  <dcterms:modified xsi:type="dcterms:W3CDTF">2017-08-23T15:20:12Z</dcterms:modified>
</cp:coreProperties>
</file>