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8"/>
  </p:notesMasterIdLst>
  <p:sldIdLst>
    <p:sldId id="256" r:id="rId3"/>
    <p:sldId id="257" r:id="rId4"/>
    <p:sldId id="258" r:id="rId5"/>
    <p:sldId id="262" r:id="rId6"/>
    <p:sldId id="263" r:id="rId7"/>
    <p:sldId id="283" r:id="rId8"/>
    <p:sldId id="276" r:id="rId9"/>
    <p:sldId id="265" r:id="rId10"/>
    <p:sldId id="266" r:id="rId11"/>
    <p:sldId id="264" r:id="rId12"/>
    <p:sldId id="267" r:id="rId13"/>
    <p:sldId id="268" r:id="rId14"/>
    <p:sldId id="269" r:id="rId15"/>
    <p:sldId id="291" r:id="rId16"/>
    <p:sldId id="297" r:id="rId17"/>
    <p:sldId id="277" r:id="rId18"/>
    <p:sldId id="292" r:id="rId19"/>
    <p:sldId id="272" r:id="rId20"/>
    <p:sldId id="293" r:id="rId21"/>
    <p:sldId id="279" r:id="rId22"/>
    <p:sldId id="280" r:id="rId23"/>
    <p:sldId id="282" r:id="rId24"/>
    <p:sldId id="284" r:id="rId25"/>
    <p:sldId id="294" r:id="rId26"/>
    <p:sldId id="298" r:id="rId27"/>
    <p:sldId id="299" r:id="rId28"/>
    <p:sldId id="300" r:id="rId29"/>
    <p:sldId id="301" r:id="rId30"/>
    <p:sldId id="302" r:id="rId31"/>
    <p:sldId id="303" r:id="rId32"/>
    <p:sldId id="304" r:id="rId33"/>
    <p:sldId id="305" r:id="rId34"/>
    <p:sldId id="306" r:id="rId35"/>
    <p:sldId id="307" r:id="rId36"/>
    <p:sldId id="285"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624" autoAdjust="0"/>
  </p:normalViewPr>
  <p:slideViewPr>
    <p:cSldViewPr snapToGrid="0">
      <p:cViewPr varScale="1">
        <p:scale>
          <a:sx n="49" d="100"/>
          <a:sy n="49" d="100"/>
        </p:scale>
        <p:origin x="139"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381E987A-D41E-4D19-98F5-7119301DB540}" type="datetimeFigureOut">
              <a:rPr lang="en-US" smtClean="0"/>
              <a:t>11/15/2017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6280D6-E784-4CAD-9AB7-E34CA16AD95B}" type="slidenum">
              <a:rPr lang="en-US" smtClean="0"/>
              <a:t>‹#›</a:t>
            </a:fld>
            <a:endParaRPr lang="en-US"/>
          </a:p>
        </p:txBody>
      </p:sp>
    </p:spTree>
    <p:extLst>
      <p:ext uri="{BB962C8B-B14F-4D97-AF65-F5344CB8AC3E}">
        <p14:creationId xmlns:p14="http://schemas.microsoft.com/office/powerpoint/2010/main" val="194776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1</a:t>
            </a:fld>
            <a:endParaRPr lang="en-US"/>
          </a:p>
        </p:txBody>
      </p:sp>
    </p:spTree>
    <p:extLst>
      <p:ext uri="{BB962C8B-B14F-4D97-AF65-F5344CB8AC3E}">
        <p14:creationId xmlns:p14="http://schemas.microsoft.com/office/powerpoint/2010/main" val="346501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FEMA Position</a:t>
            </a:r>
            <a:r>
              <a:rPr lang="en-US" baseline="0" dirty="0" smtClean="0"/>
              <a:t> Assist packet breaks down employee roles, responsibilities, and requirements. </a:t>
            </a:r>
          </a:p>
          <a:p>
            <a:r>
              <a:rPr lang="en-US" baseline="0" dirty="0" smtClean="0"/>
              <a:t>2) Built-in performance expectations to each position, through TFL and grants manager</a:t>
            </a:r>
          </a:p>
          <a:p>
            <a:endParaRPr lang="en-US" baseline="0" dirty="0" smtClean="0"/>
          </a:p>
          <a:p>
            <a:r>
              <a:rPr lang="en-US" baseline="0" dirty="0" smtClean="0"/>
              <a:t>(Click twice to reveal “consistency” and “accountability” pics)</a:t>
            </a:r>
          </a:p>
        </p:txBody>
      </p:sp>
      <p:sp>
        <p:nvSpPr>
          <p:cNvPr id="4" name="Slide Number Placeholder 3"/>
          <p:cNvSpPr>
            <a:spLocks noGrp="1"/>
          </p:cNvSpPr>
          <p:nvPr>
            <p:ph type="sldNum" sz="quarter" idx="10"/>
          </p:nvPr>
        </p:nvSpPr>
        <p:spPr/>
        <p:txBody>
          <a:bodyPr/>
          <a:lstStyle/>
          <a:p>
            <a:fld id="{CC6280D6-E784-4CAD-9AB7-E34CA16AD95B}" type="slidenum">
              <a:rPr lang="en-US" smtClean="0"/>
              <a:t>10</a:t>
            </a:fld>
            <a:endParaRPr lang="en-US"/>
          </a:p>
        </p:txBody>
      </p:sp>
    </p:spTree>
    <p:extLst>
      <p:ext uri="{BB962C8B-B14F-4D97-AF65-F5344CB8AC3E}">
        <p14:creationId xmlns:p14="http://schemas.microsoft.com/office/powerpoint/2010/main" val="339917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Consistent questions/dialogue across all PDMG’s</a:t>
            </a:r>
          </a:p>
          <a:p>
            <a:endParaRPr lang="en-US" dirty="0" smtClean="0"/>
          </a:p>
          <a:p>
            <a:r>
              <a:rPr lang="en-US" dirty="0" smtClean="0"/>
              <a:t>(click</a:t>
            </a:r>
            <a:r>
              <a:rPr lang="en-US" baseline="0" dirty="0" smtClean="0"/>
              <a:t> once for accountability photo to display)</a:t>
            </a:r>
            <a:endParaRPr lang="en-US" dirty="0" smtClean="0"/>
          </a:p>
        </p:txBody>
      </p:sp>
      <p:sp>
        <p:nvSpPr>
          <p:cNvPr id="4" name="Slide Number Placeholder 3"/>
          <p:cNvSpPr>
            <a:spLocks noGrp="1"/>
          </p:cNvSpPr>
          <p:nvPr>
            <p:ph type="sldNum" sz="quarter" idx="10"/>
          </p:nvPr>
        </p:nvSpPr>
        <p:spPr/>
        <p:txBody>
          <a:bodyPr/>
          <a:lstStyle/>
          <a:p>
            <a:fld id="{CC6280D6-E784-4CAD-9AB7-E34CA16AD95B}" type="slidenum">
              <a:rPr lang="en-US" smtClean="0"/>
              <a:t>11</a:t>
            </a:fld>
            <a:endParaRPr lang="en-US"/>
          </a:p>
        </p:txBody>
      </p:sp>
    </p:spTree>
    <p:extLst>
      <p:ext uri="{BB962C8B-B14F-4D97-AF65-F5344CB8AC3E}">
        <p14:creationId xmlns:p14="http://schemas.microsoft.com/office/powerpoint/2010/main" val="403673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clicks</a:t>
            </a:r>
            <a:r>
              <a:rPr lang="en-US" baseline="0" dirty="0" smtClean="0"/>
              <a:t> to reveal all words, last click will reveal “consistency”</a:t>
            </a:r>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12</a:t>
            </a:fld>
            <a:endParaRPr lang="en-US"/>
          </a:p>
        </p:txBody>
      </p:sp>
    </p:spTree>
    <p:extLst>
      <p:ext uri="{BB962C8B-B14F-4D97-AF65-F5344CB8AC3E}">
        <p14:creationId xmlns:p14="http://schemas.microsoft.com/office/powerpoint/2010/main" val="181790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No more ambiguity on what damages were submitted</a:t>
            </a:r>
            <a:r>
              <a:rPr lang="en-US" baseline="0" dirty="0" smtClean="0"/>
              <a:t> to FEMA</a:t>
            </a:r>
          </a:p>
          <a:p>
            <a:r>
              <a:rPr lang="en-US" baseline="0" dirty="0" smtClean="0"/>
              <a:t>2.) Permanent record of damages</a:t>
            </a:r>
          </a:p>
          <a:p>
            <a:r>
              <a:rPr lang="en-US" baseline="0" dirty="0" smtClean="0"/>
              <a:t>3.) 60-day clock in grants portal </a:t>
            </a:r>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13</a:t>
            </a:fld>
            <a:endParaRPr lang="en-US"/>
          </a:p>
        </p:txBody>
      </p:sp>
    </p:spTree>
    <p:extLst>
      <p:ext uri="{BB962C8B-B14F-4D97-AF65-F5344CB8AC3E}">
        <p14:creationId xmlns:p14="http://schemas.microsoft.com/office/powerpoint/2010/main" val="313628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 = Requested, S = Submitted</a:t>
            </a:r>
          </a:p>
          <a:p>
            <a:endParaRPr lang="en-US" dirty="0" smtClean="0"/>
          </a:p>
          <a:p>
            <a:r>
              <a:rPr lang="en-US" dirty="0" smtClean="0"/>
              <a:t>(click once for accountability photo to</a:t>
            </a:r>
            <a:r>
              <a:rPr lang="en-US" baseline="0" dirty="0" smtClean="0"/>
              <a:t> display)</a:t>
            </a:r>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14</a:t>
            </a:fld>
            <a:endParaRPr lang="en-US"/>
          </a:p>
        </p:txBody>
      </p:sp>
    </p:spTree>
    <p:extLst>
      <p:ext uri="{BB962C8B-B14F-4D97-AF65-F5344CB8AC3E}">
        <p14:creationId xmlns:p14="http://schemas.microsoft.com/office/powerpoint/2010/main" val="3459048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 = Requested, S = Submitted</a:t>
            </a:r>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15</a:t>
            </a:fld>
            <a:endParaRPr lang="en-US"/>
          </a:p>
        </p:txBody>
      </p:sp>
    </p:spTree>
    <p:extLst>
      <p:ext uri="{BB962C8B-B14F-4D97-AF65-F5344CB8AC3E}">
        <p14:creationId xmlns:p14="http://schemas.microsoft.com/office/powerpoint/2010/main" val="2975913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922331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FEMA estimates based on applicant’s estimates (from backup) or FEMA cost estimating tools</a:t>
            </a:r>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17</a:t>
            </a:fld>
            <a:endParaRPr lang="en-US"/>
          </a:p>
        </p:txBody>
      </p:sp>
    </p:spTree>
    <p:extLst>
      <p:ext uri="{BB962C8B-B14F-4D97-AF65-F5344CB8AC3E}">
        <p14:creationId xmlns:p14="http://schemas.microsoft.com/office/powerpoint/2010/main" val="340860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18</a:t>
            </a:fld>
            <a:endParaRPr lang="en-US"/>
          </a:p>
        </p:txBody>
      </p:sp>
    </p:spTree>
    <p:extLst>
      <p:ext uri="{BB962C8B-B14F-4D97-AF65-F5344CB8AC3E}">
        <p14:creationId xmlns:p14="http://schemas.microsoft.com/office/powerpoint/2010/main" val="2195283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Damages logically grouped into projects</a:t>
            </a:r>
            <a:r>
              <a:rPr lang="en-US" baseline="0" dirty="0" smtClean="0"/>
              <a:t> by geographic location, department, complete versus incomplete work, type of work</a:t>
            </a:r>
          </a:p>
          <a:p>
            <a:r>
              <a:rPr lang="en-US" baseline="0" dirty="0" smtClean="0"/>
              <a:t>2.) Applicant approval should be final step before project obligation</a:t>
            </a:r>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19</a:t>
            </a:fld>
            <a:endParaRPr lang="en-US"/>
          </a:p>
        </p:txBody>
      </p:sp>
    </p:spTree>
    <p:extLst>
      <p:ext uri="{BB962C8B-B14F-4D97-AF65-F5344CB8AC3E}">
        <p14:creationId xmlns:p14="http://schemas.microsoft.com/office/powerpoint/2010/main" val="19411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a:t>
            </a:fld>
            <a:endParaRPr lang="en-US"/>
          </a:p>
        </p:txBody>
      </p:sp>
    </p:spTree>
    <p:extLst>
      <p:ext uri="{BB962C8B-B14F-4D97-AF65-F5344CB8AC3E}">
        <p14:creationId xmlns:p14="http://schemas.microsoft.com/office/powerpoint/2010/main" val="3261439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582170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2484077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22</a:t>
            </a:fld>
            <a:endParaRPr lang="en-US"/>
          </a:p>
        </p:txBody>
      </p:sp>
    </p:spTree>
    <p:extLst>
      <p:ext uri="{BB962C8B-B14F-4D97-AF65-F5344CB8AC3E}">
        <p14:creationId xmlns:p14="http://schemas.microsoft.com/office/powerpoint/2010/main" val="2069978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23</a:t>
            </a:fld>
            <a:endParaRPr lang="en-US"/>
          </a:p>
        </p:txBody>
      </p:sp>
    </p:spTree>
    <p:extLst>
      <p:ext uri="{BB962C8B-B14F-4D97-AF65-F5344CB8AC3E}">
        <p14:creationId xmlns:p14="http://schemas.microsoft.com/office/powerpoint/2010/main" val="1500211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24</a:t>
            </a:fld>
            <a:endParaRPr lang="en-US"/>
          </a:p>
        </p:txBody>
      </p:sp>
    </p:spTree>
    <p:extLst>
      <p:ext uri="{BB962C8B-B14F-4D97-AF65-F5344CB8AC3E}">
        <p14:creationId xmlns:p14="http://schemas.microsoft.com/office/powerpoint/2010/main" val="3210935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25</a:t>
            </a:fld>
            <a:endParaRPr lang="en-US"/>
          </a:p>
        </p:txBody>
      </p:sp>
    </p:spTree>
    <p:extLst>
      <p:ext uri="{BB962C8B-B14F-4D97-AF65-F5344CB8AC3E}">
        <p14:creationId xmlns:p14="http://schemas.microsoft.com/office/powerpoint/2010/main" val="47718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26</a:t>
            </a:fld>
            <a:endParaRPr lang="en-US"/>
          </a:p>
        </p:txBody>
      </p:sp>
    </p:spTree>
    <p:extLst>
      <p:ext uri="{BB962C8B-B14F-4D97-AF65-F5344CB8AC3E}">
        <p14:creationId xmlns:p14="http://schemas.microsoft.com/office/powerpoint/2010/main" val="1070056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27</a:t>
            </a:fld>
            <a:endParaRPr lang="en-US"/>
          </a:p>
        </p:txBody>
      </p:sp>
    </p:spTree>
    <p:extLst>
      <p:ext uri="{BB962C8B-B14F-4D97-AF65-F5344CB8AC3E}">
        <p14:creationId xmlns:p14="http://schemas.microsoft.com/office/powerpoint/2010/main" val="2327688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28</a:t>
            </a:fld>
            <a:endParaRPr lang="en-US"/>
          </a:p>
        </p:txBody>
      </p:sp>
    </p:spTree>
    <p:extLst>
      <p:ext uri="{BB962C8B-B14F-4D97-AF65-F5344CB8AC3E}">
        <p14:creationId xmlns:p14="http://schemas.microsoft.com/office/powerpoint/2010/main" val="249611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29</a:t>
            </a:fld>
            <a:endParaRPr lang="en-US"/>
          </a:p>
        </p:txBody>
      </p:sp>
    </p:spTree>
    <p:extLst>
      <p:ext uri="{BB962C8B-B14F-4D97-AF65-F5344CB8AC3E}">
        <p14:creationId xmlns:p14="http://schemas.microsoft.com/office/powerpoint/2010/main" val="101424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3</a:t>
            </a:fld>
            <a:endParaRPr lang="en-US"/>
          </a:p>
        </p:txBody>
      </p:sp>
    </p:spTree>
    <p:extLst>
      <p:ext uri="{BB962C8B-B14F-4D97-AF65-F5344CB8AC3E}">
        <p14:creationId xmlns:p14="http://schemas.microsoft.com/office/powerpoint/2010/main" val="3717586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30</a:t>
            </a:fld>
            <a:endParaRPr lang="en-US"/>
          </a:p>
        </p:txBody>
      </p:sp>
    </p:spTree>
    <p:extLst>
      <p:ext uri="{BB962C8B-B14F-4D97-AF65-F5344CB8AC3E}">
        <p14:creationId xmlns:p14="http://schemas.microsoft.com/office/powerpoint/2010/main" val="1951268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31</a:t>
            </a:fld>
            <a:endParaRPr lang="en-US"/>
          </a:p>
        </p:txBody>
      </p:sp>
    </p:spTree>
    <p:extLst>
      <p:ext uri="{BB962C8B-B14F-4D97-AF65-F5344CB8AC3E}">
        <p14:creationId xmlns:p14="http://schemas.microsoft.com/office/powerpoint/2010/main" val="26722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32</a:t>
            </a:fld>
            <a:endParaRPr lang="en-US"/>
          </a:p>
        </p:txBody>
      </p:sp>
    </p:spTree>
    <p:extLst>
      <p:ext uri="{BB962C8B-B14F-4D97-AF65-F5344CB8AC3E}">
        <p14:creationId xmlns:p14="http://schemas.microsoft.com/office/powerpoint/2010/main" val="1282493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33</a:t>
            </a:fld>
            <a:endParaRPr lang="en-US"/>
          </a:p>
        </p:txBody>
      </p:sp>
    </p:spTree>
    <p:extLst>
      <p:ext uri="{BB962C8B-B14F-4D97-AF65-F5344CB8AC3E}">
        <p14:creationId xmlns:p14="http://schemas.microsoft.com/office/powerpoint/2010/main" val="2388932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34</a:t>
            </a:fld>
            <a:endParaRPr lang="en-US"/>
          </a:p>
        </p:txBody>
      </p:sp>
    </p:spTree>
    <p:extLst>
      <p:ext uri="{BB962C8B-B14F-4D97-AF65-F5344CB8AC3E}">
        <p14:creationId xmlns:p14="http://schemas.microsoft.com/office/powerpoint/2010/main" val="2229913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35</a:t>
            </a:fld>
            <a:endParaRPr lang="en-US"/>
          </a:p>
        </p:txBody>
      </p:sp>
    </p:spTree>
    <p:extLst>
      <p:ext uri="{BB962C8B-B14F-4D97-AF65-F5344CB8AC3E}">
        <p14:creationId xmlns:p14="http://schemas.microsoft.com/office/powerpoint/2010/main" val="26600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4</a:t>
            </a:fld>
            <a:endParaRPr lang="en-US"/>
          </a:p>
        </p:txBody>
      </p:sp>
    </p:spTree>
    <p:extLst>
      <p:ext uri="{BB962C8B-B14F-4D97-AF65-F5344CB8AC3E}">
        <p14:creationId xmlns:p14="http://schemas.microsoft.com/office/powerpoint/2010/main" val="156292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New Delivery</a:t>
            </a:r>
            <a:r>
              <a:rPr lang="en-US" baseline="0" dirty="0" smtClean="0"/>
              <a:t> Process has many benefits, which fall into 3 general categories</a:t>
            </a:r>
          </a:p>
          <a:p>
            <a:r>
              <a:rPr lang="en-US" baseline="0" dirty="0" smtClean="0"/>
              <a:t>2.) Throughout presentation, these words will be displayed to show how the new process increases transparency, accountability, and consistency over the old process</a:t>
            </a:r>
          </a:p>
          <a:p>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5</a:t>
            </a:fld>
            <a:endParaRPr lang="en-US"/>
          </a:p>
        </p:txBody>
      </p:sp>
    </p:spTree>
    <p:extLst>
      <p:ext uri="{BB962C8B-B14F-4D97-AF65-F5344CB8AC3E}">
        <p14:creationId xmlns:p14="http://schemas.microsoft.com/office/powerpoint/2010/main" val="5945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Required to use grants portal for PA</a:t>
            </a:r>
            <a:r>
              <a:rPr lang="en-US" baseline="0" dirty="0" smtClean="0"/>
              <a:t> reimbursement</a:t>
            </a:r>
          </a:p>
          <a:p>
            <a:r>
              <a:rPr lang="en-US" baseline="0" dirty="0" smtClean="0"/>
              <a:t>2.) Must be invited by grantee (recipient) to portal (which we will do after today’s session)</a:t>
            </a:r>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6</a:t>
            </a:fld>
            <a:endParaRPr lang="en-US"/>
          </a:p>
        </p:txBody>
      </p:sp>
    </p:spTree>
    <p:extLst>
      <p:ext uri="{BB962C8B-B14F-4D97-AF65-F5344CB8AC3E}">
        <p14:creationId xmlns:p14="http://schemas.microsoft.com/office/powerpoint/2010/main" val="59145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Operational Planning and Initial Operating Profile: FEMA reviews the IDA/PDA information and pulls together staff. Considerations include number of staff and experience of staff for different types of projects. (Click to circle this box)</a:t>
            </a:r>
          </a:p>
          <a:p>
            <a:r>
              <a:rPr lang="en-US" baseline="0" dirty="0" smtClean="0"/>
              <a:t>2.) JFO still opened and FEMA staff work out of JFO</a:t>
            </a:r>
          </a:p>
          <a:p>
            <a:r>
              <a:rPr lang="en-US" baseline="0" dirty="0" smtClean="0"/>
              <a:t>3.) Special Consideration specialists determined throughout early stages of operational planning. They will be available to all applicants who need assistance and will be inserted as part of the new model process during the very beginning stages. (click to circle this box)</a:t>
            </a:r>
          </a:p>
          <a:p>
            <a:r>
              <a:rPr lang="en-US" baseline="0" dirty="0" smtClean="0"/>
              <a:t>4.) RPA is first look into grants portal/New PADM process (click to circle this box)</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379667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0D6-E784-4CAD-9AB7-E34CA16AD95B}" type="slidenum">
              <a:rPr lang="en-US" smtClean="0"/>
              <a:t>8</a:t>
            </a:fld>
            <a:endParaRPr lang="en-US"/>
          </a:p>
        </p:txBody>
      </p:sp>
    </p:spTree>
    <p:extLst>
      <p:ext uri="{BB962C8B-B14F-4D97-AF65-F5344CB8AC3E}">
        <p14:creationId xmlns:p14="http://schemas.microsoft.com/office/powerpoint/2010/main" val="71747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State Program Coordinator</a:t>
            </a:r>
            <a:r>
              <a:rPr lang="en-US" baseline="0" dirty="0" smtClean="0"/>
              <a:t> works closely with PDMG</a:t>
            </a:r>
          </a:p>
          <a:p>
            <a:r>
              <a:rPr lang="en-US" baseline="0" dirty="0" smtClean="0"/>
              <a:t>2.) 5-7 applicants dependent on size and scope of disaster</a:t>
            </a:r>
            <a:endParaRPr lang="en-US" dirty="0"/>
          </a:p>
        </p:txBody>
      </p:sp>
      <p:sp>
        <p:nvSpPr>
          <p:cNvPr id="4" name="Slide Number Placeholder 3"/>
          <p:cNvSpPr>
            <a:spLocks noGrp="1"/>
          </p:cNvSpPr>
          <p:nvPr>
            <p:ph type="sldNum" sz="quarter" idx="10"/>
          </p:nvPr>
        </p:nvSpPr>
        <p:spPr/>
        <p:txBody>
          <a:bodyPr/>
          <a:lstStyle/>
          <a:p>
            <a:fld id="{CC6280D6-E784-4CAD-9AB7-E34CA16AD95B}" type="slidenum">
              <a:rPr lang="en-US" smtClean="0"/>
              <a:t>9</a:t>
            </a:fld>
            <a:endParaRPr lang="en-US"/>
          </a:p>
        </p:txBody>
      </p:sp>
    </p:spTree>
    <p:extLst>
      <p:ext uri="{BB962C8B-B14F-4D97-AF65-F5344CB8AC3E}">
        <p14:creationId xmlns:p14="http://schemas.microsoft.com/office/powerpoint/2010/main" val="120215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E85988-23E5-4AB4-9DA3-4357031003C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305178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85988-23E5-4AB4-9DA3-4357031003C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322293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85988-23E5-4AB4-9DA3-4357031003C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26117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694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957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0868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560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333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36649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16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822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85988-23E5-4AB4-9DA3-4357031003C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84231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4519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26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330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85988-23E5-4AB4-9DA3-4357031003C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284360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E85988-23E5-4AB4-9DA3-4357031003C8}"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345943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E85988-23E5-4AB4-9DA3-4357031003C8}"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122717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85988-23E5-4AB4-9DA3-4357031003C8}"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62555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85988-23E5-4AB4-9DA3-4357031003C8}"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268815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85988-23E5-4AB4-9DA3-4357031003C8}"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240195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85988-23E5-4AB4-9DA3-4357031003C8}"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112B8-D6F4-416A-86D7-3CF7974671FE}" type="slidenum">
              <a:rPr lang="en-US" smtClean="0"/>
              <a:t>‹#›</a:t>
            </a:fld>
            <a:endParaRPr lang="en-US"/>
          </a:p>
        </p:txBody>
      </p:sp>
    </p:spTree>
    <p:extLst>
      <p:ext uri="{BB962C8B-B14F-4D97-AF65-F5344CB8AC3E}">
        <p14:creationId xmlns:p14="http://schemas.microsoft.com/office/powerpoint/2010/main" val="90028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accent1">
                <a:lumMod val="40000"/>
                <a:lumOff val="60000"/>
              </a:schemeClr>
            </a:gs>
            <a:gs pos="15000">
              <a:schemeClr val="accent1">
                <a:alpha val="67000"/>
                <a:lumMod val="61000"/>
              </a:schemeClr>
            </a:gs>
            <a:gs pos="25000">
              <a:schemeClr val="accent1">
                <a:lumMod val="81000"/>
                <a:lumOff val="19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85988-23E5-4AB4-9DA3-4357031003C8}"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112B8-D6F4-416A-86D7-3CF7974671FE}" type="slidenum">
              <a:rPr lang="en-US" smtClean="0"/>
              <a:t>‹#›</a:t>
            </a:fld>
            <a:endParaRPr lang="en-US"/>
          </a:p>
        </p:txBody>
      </p:sp>
    </p:spTree>
    <p:extLst>
      <p:ext uri="{BB962C8B-B14F-4D97-AF65-F5344CB8AC3E}">
        <p14:creationId xmlns:p14="http://schemas.microsoft.com/office/powerpoint/2010/main" val="6434970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accent1">
                <a:lumMod val="40000"/>
                <a:lumOff val="60000"/>
              </a:schemeClr>
            </a:gs>
            <a:gs pos="15000">
              <a:schemeClr val="accent1">
                <a:alpha val="67000"/>
                <a:lumMod val="61000"/>
              </a:schemeClr>
            </a:gs>
            <a:gs pos="25000">
              <a:schemeClr val="accent1">
                <a:lumMod val="81000"/>
                <a:lumOff val="19000"/>
              </a:schemeClr>
            </a:gs>
          </a:gsLst>
          <a:lin ang="5400000" scaled="1"/>
          <a:tileRect/>
        </a:gradFill>
        <a:effectLst/>
      </p:bgPr>
    </p:bg>
    <p:spTree>
      <p:nvGrpSpPr>
        <p:cNvPr id="1" name=""/>
        <p:cNvGrpSpPr/>
        <p:nvPr/>
      </p:nvGrpSpPr>
      <p:grpSpPr>
        <a:xfrm>
          <a:off x="0" y="0"/>
          <a:ext cx="0" cy="0"/>
          <a:chOff x="0" y="0"/>
          <a:chExt cx="0" cy="0"/>
        </a:xfrm>
      </p:grpSpPr>
      <p:pic>
        <p:nvPicPr>
          <p:cNvPr id="1034" name="Picture 7" descr="Powerpoint background"/>
          <p:cNvPicPr>
            <a:picLocks noChangeAspect="1" noChangeArrowheads="1"/>
          </p:cNvPicPr>
          <p:nvPr userDrawn="1"/>
        </p:nvPicPr>
        <p:blipFill>
          <a:blip r:embed="rId13" cstate="print">
            <a:lum contrast="-8000"/>
          </a:blip>
          <a:stretch>
            <a:fillRect/>
          </a:stretch>
        </p:blipFill>
        <p:spPr bwMode="auto">
          <a:xfrm>
            <a:off x="1" y="0"/>
            <a:ext cx="12227545" cy="6858000"/>
          </a:xfrm>
          <a:prstGeom prst="rect">
            <a:avLst/>
          </a:prstGeom>
          <a:noFill/>
          <a:ln>
            <a:noFill/>
          </a:ln>
        </p:spPr>
      </p:pic>
      <p:pic>
        <p:nvPicPr>
          <p:cNvPr id="1033" name="Picture 9" descr="DHS_fema_SR"/>
          <p:cNvPicPr>
            <a:picLocks noChangeAspect="1" noChangeArrowheads="1"/>
          </p:cNvPicPr>
          <p:nvPr/>
        </p:nvPicPr>
        <p:blipFill>
          <a:blip r:embed="rId14" cstate="print"/>
          <a:srcRect/>
          <a:stretch>
            <a:fillRect/>
          </a:stretch>
        </p:blipFill>
        <p:spPr bwMode="auto">
          <a:xfrm>
            <a:off x="-38100" y="5756275"/>
            <a:ext cx="3285067" cy="1187450"/>
          </a:xfrm>
          <a:prstGeom prst="rect">
            <a:avLst/>
          </a:prstGeom>
          <a:noFill/>
        </p:spPr>
      </p:pic>
    </p:spTree>
    <p:extLst>
      <p:ext uri="{BB962C8B-B14F-4D97-AF65-F5344CB8AC3E}">
        <p14:creationId xmlns:p14="http://schemas.microsoft.com/office/powerpoint/2010/main" val="25512258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upport@pagrants.fema.gov"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mailto:support@pagrants.fem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mailto:support@pagrants.fem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mailto:support@pagrants.fem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2109" y="623389"/>
            <a:ext cx="11385040" cy="1723549"/>
          </a:xfrm>
          <a:prstGeom prst="rect">
            <a:avLst/>
          </a:prstGeom>
          <a:noFill/>
        </p:spPr>
        <p:txBody>
          <a:bodyPr wrap="none" lIns="91440" tIns="45720" rIns="91440" bIns="45720">
            <a:spAutoFit/>
          </a:bodyPr>
          <a:lstStyle/>
          <a:p>
            <a:pPr algn="ctr"/>
            <a:r>
              <a:rPr lang="en-US" sz="5200" cap="none" spc="50" dirty="0" smtClean="0">
                <a:ln w="0"/>
                <a:effectLst>
                  <a:innerShdw blurRad="63500" dist="50800" dir="13500000">
                    <a:srgbClr val="000000">
                      <a:alpha val="50000"/>
                    </a:srgbClr>
                  </a:innerShdw>
                </a:effectLst>
              </a:rPr>
              <a:t>New Public Assistance Delivery </a:t>
            </a:r>
            <a:r>
              <a:rPr lang="en-US" sz="5200" spc="50" dirty="0" smtClean="0">
                <a:ln w="0"/>
                <a:effectLst>
                  <a:innerShdw blurRad="63500" dist="50800" dir="13500000">
                    <a:srgbClr val="000000">
                      <a:alpha val="50000"/>
                    </a:srgbClr>
                  </a:innerShdw>
                </a:effectLst>
              </a:rPr>
              <a:t>Process </a:t>
            </a:r>
            <a:br>
              <a:rPr lang="en-US" sz="5200" spc="50" dirty="0" smtClean="0">
                <a:ln w="0"/>
                <a:effectLst>
                  <a:innerShdw blurRad="63500" dist="50800" dir="13500000">
                    <a:srgbClr val="000000">
                      <a:alpha val="50000"/>
                    </a:srgbClr>
                  </a:innerShdw>
                </a:effectLst>
              </a:rPr>
            </a:br>
            <a:r>
              <a:rPr lang="en-US" sz="5400" spc="50" dirty="0" smtClean="0">
                <a:ln w="0"/>
                <a:effectLst>
                  <a:innerShdw blurRad="63500" dist="50800" dir="13500000">
                    <a:srgbClr val="000000">
                      <a:alpha val="50000"/>
                    </a:srgbClr>
                  </a:innerShdw>
                </a:effectLst>
              </a:rPr>
              <a:t>&amp; </a:t>
            </a:r>
            <a:r>
              <a:rPr lang="en-US" sz="5400" spc="50" dirty="0">
                <a:ln w="0"/>
                <a:effectLst>
                  <a:innerShdw blurRad="63500" dist="50800" dir="13500000">
                    <a:srgbClr val="000000">
                      <a:alpha val="50000"/>
                    </a:srgbClr>
                  </a:innerShdw>
                </a:effectLst>
              </a:rPr>
              <a:t>Grants Portal </a:t>
            </a:r>
            <a:endParaRPr lang="en-US" sz="5200" cap="none" spc="50" dirty="0">
              <a:ln w="0"/>
              <a:effectLst>
                <a:innerShdw blurRad="63500" dist="50800" dir="13500000">
                  <a:srgbClr val="000000">
                    <a:alpha val="50000"/>
                  </a:srgbClr>
                </a:innerShdw>
              </a:effectLst>
            </a:endParaRPr>
          </a:p>
        </p:txBody>
      </p:sp>
      <p:sp>
        <p:nvSpPr>
          <p:cNvPr id="4" name="TextBox 3"/>
          <p:cNvSpPr txBox="1"/>
          <p:nvPr/>
        </p:nvSpPr>
        <p:spPr>
          <a:xfrm>
            <a:off x="255638" y="5831292"/>
            <a:ext cx="10228875" cy="707886"/>
          </a:xfrm>
          <a:prstGeom prst="rect">
            <a:avLst/>
          </a:prstGeom>
          <a:noFill/>
        </p:spPr>
        <p:txBody>
          <a:bodyPr wrap="square" rtlCol="0">
            <a:spAutoFit/>
          </a:bodyPr>
          <a:lstStyle/>
          <a:p>
            <a:r>
              <a:rPr lang="en-US" sz="2000" dirty="0" smtClean="0"/>
              <a:t>Presented By:</a:t>
            </a:r>
          </a:p>
          <a:p>
            <a:r>
              <a:rPr lang="en-US" sz="2000" dirty="0" smtClean="0"/>
              <a:t>MEMA Disaster Recovery Department</a:t>
            </a:r>
            <a:endParaRPr lang="en-US" sz="2000" dirty="0"/>
          </a:p>
        </p:txBody>
      </p:sp>
      <p:grpSp>
        <p:nvGrpSpPr>
          <p:cNvPr id="5" name="Group 4"/>
          <p:cNvGrpSpPr/>
          <p:nvPr/>
        </p:nvGrpSpPr>
        <p:grpSpPr>
          <a:xfrm>
            <a:off x="3274142" y="3008671"/>
            <a:ext cx="5368413" cy="1805147"/>
            <a:chOff x="5903988" y="457200"/>
            <a:chExt cx="3590672" cy="1378584"/>
          </a:xfrm>
        </p:grpSpPr>
        <p:pic>
          <p:nvPicPr>
            <p:cNvPr id="6" name="Picture 3" descr="C:\Users\leddy\AppData\Local\Microsoft\Windows\Temporary Internet Files\Content.IE5\HZBRLNK5\600px-Computer.svg[1].png"/>
            <p:cNvPicPr>
              <a:picLocks noChangeAspect="1" noChangeArrowheads="1"/>
            </p:cNvPicPr>
            <p:nvPr/>
          </p:nvPicPr>
          <p:blipFill>
            <a:blip r:embed="rId3" cstate="print"/>
            <a:srcRect/>
            <a:stretch>
              <a:fillRect/>
            </a:stretch>
          </p:blipFill>
          <p:spPr bwMode="auto">
            <a:xfrm>
              <a:off x="8193590" y="489630"/>
              <a:ext cx="1301070" cy="1301070"/>
            </a:xfrm>
            <a:prstGeom prst="rect">
              <a:avLst/>
            </a:prstGeom>
            <a:noFill/>
          </p:spPr>
        </p:pic>
        <p:pic>
          <p:nvPicPr>
            <p:cNvPr id="8" name="Picture 4" descr="C:\Users\leddy\AppData\Local\Microsoft\Windows\Temporary Internet Files\Content.IE5\ADM9TTII\869px-Documents_icon.svg[1].png"/>
            <p:cNvPicPr>
              <a:picLocks noChangeAspect="1" noChangeArrowheads="1"/>
            </p:cNvPicPr>
            <p:nvPr/>
          </p:nvPicPr>
          <p:blipFill>
            <a:blip r:embed="rId4" cstate="print"/>
            <a:srcRect/>
            <a:stretch>
              <a:fillRect/>
            </a:stretch>
          </p:blipFill>
          <p:spPr bwMode="auto">
            <a:xfrm>
              <a:off x="5903988" y="457200"/>
              <a:ext cx="1169912" cy="1378584"/>
            </a:xfrm>
            <a:prstGeom prst="rect">
              <a:avLst/>
            </a:prstGeom>
            <a:noFill/>
          </p:spPr>
        </p:pic>
        <p:sp>
          <p:nvSpPr>
            <p:cNvPr id="9" name="Striped Right Arrow 8"/>
            <p:cNvSpPr/>
            <p:nvPr/>
          </p:nvSpPr>
          <p:spPr>
            <a:xfrm>
              <a:off x="7404100" y="825500"/>
              <a:ext cx="571500" cy="393700"/>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7723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416" y="1171179"/>
            <a:ext cx="11506584" cy="446276"/>
          </a:xfrm>
          <a:prstGeom prst="rect">
            <a:avLst/>
          </a:prstGeom>
          <a:noFill/>
        </p:spPr>
        <p:txBody>
          <a:bodyPr wrap="square" rtlCol="0">
            <a:spAutoFit/>
          </a:bodyPr>
          <a:lstStyle/>
          <a:p>
            <a:r>
              <a:rPr lang="en-US" sz="2300" dirty="0" smtClean="0">
                <a:solidFill>
                  <a:schemeClr val="bg1"/>
                </a:solidFill>
              </a:rPr>
              <a:t>FEMA developed roles, responsibilities, and  performance expectations for FEMA PDMG’s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46" y="1970118"/>
            <a:ext cx="4768645" cy="46295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2824" y="2603565"/>
            <a:ext cx="3248865" cy="1612498"/>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581" y="3893632"/>
            <a:ext cx="2920180" cy="1533774"/>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p:cNvSpPr txBox="1"/>
          <p:nvPr/>
        </p:nvSpPr>
        <p:spPr>
          <a:xfrm>
            <a:off x="1740310" y="201683"/>
            <a:ext cx="8711379" cy="769441"/>
          </a:xfrm>
          <a:prstGeom prst="rect">
            <a:avLst/>
          </a:prstGeom>
          <a:noFill/>
        </p:spPr>
        <p:txBody>
          <a:bodyPr wrap="square" rtlCol="0">
            <a:spAutoFit/>
          </a:bodyPr>
          <a:lstStyle/>
          <a:p>
            <a:pPr algn="ctr"/>
            <a:r>
              <a:rPr lang="en-US" sz="4400" b="1" spc="50" dirty="0" smtClean="0">
                <a:ln w="0"/>
                <a:solidFill>
                  <a:srgbClr val="FFFF00"/>
                </a:solidFill>
                <a:effectLst>
                  <a:innerShdw blurRad="63500" dist="50800" dir="13500000">
                    <a:srgbClr val="000000">
                      <a:alpha val="50000"/>
                    </a:srgbClr>
                  </a:innerShdw>
                </a:effectLst>
              </a:rPr>
              <a:t>FEMA’s Position Assists</a:t>
            </a:r>
            <a:endParaRPr lang="en-US" sz="4400" dirty="0">
              <a:solidFill>
                <a:srgbClr val="FFFF00"/>
              </a:solidFill>
            </a:endParaRPr>
          </a:p>
        </p:txBody>
      </p:sp>
    </p:spTree>
    <p:extLst>
      <p:ext uri="{BB962C8B-B14F-4D97-AF65-F5344CB8AC3E}">
        <p14:creationId xmlns:p14="http://schemas.microsoft.com/office/powerpoint/2010/main" val="400367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8140" y="210525"/>
            <a:ext cx="6130011" cy="923330"/>
          </a:xfrm>
          <a:prstGeom prst="rect">
            <a:avLst/>
          </a:prstGeom>
          <a:noFill/>
        </p:spPr>
        <p:txBody>
          <a:bodyPr wrap="none" lIns="91440" tIns="45720" rIns="91440" bIns="45720">
            <a:spAutoFit/>
          </a:bodyPr>
          <a:lstStyle/>
          <a:p>
            <a:pPr algn="ctr"/>
            <a:r>
              <a:rPr lang="en-US" sz="5400" b="1" spc="50" dirty="0" smtClean="0">
                <a:ln w="0"/>
                <a:solidFill>
                  <a:srgbClr val="FFFF00"/>
                </a:solidFill>
                <a:effectLst>
                  <a:innerShdw blurRad="63500" dist="50800" dir="13500000">
                    <a:srgbClr val="000000">
                      <a:alpha val="50000"/>
                    </a:srgbClr>
                  </a:innerShdw>
                </a:effectLst>
              </a:rPr>
              <a:t>Exploratory Call (EC)</a:t>
            </a:r>
            <a:endParaRPr lang="en-US" sz="5400" b="0" cap="none" spc="0" dirty="0">
              <a:ln w="0"/>
              <a:solidFill>
                <a:srgbClr val="FFFF00"/>
              </a:solidFill>
              <a:effectLst>
                <a:outerShdw blurRad="38100" dist="19050" dir="2700000" algn="tl" rotWithShape="0">
                  <a:schemeClr val="dk1">
                    <a:alpha val="40000"/>
                  </a:schemeClr>
                </a:outerShdw>
              </a:effectLst>
            </a:endParaRPr>
          </a:p>
        </p:txBody>
      </p:sp>
      <p:sp>
        <p:nvSpPr>
          <p:cNvPr id="2" name="TextBox 1"/>
          <p:cNvSpPr txBox="1"/>
          <p:nvPr/>
        </p:nvSpPr>
        <p:spPr>
          <a:xfrm>
            <a:off x="126472" y="1887076"/>
            <a:ext cx="9990922" cy="2462213"/>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PDMG conducts Exploratory Call within 7 days of applicant assignment and it is designed to:</a:t>
            </a:r>
          </a:p>
          <a:p>
            <a:r>
              <a:rPr lang="en-US" sz="800" dirty="0" smtClean="0"/>
              <a:t> </a:t>
            </a:r>
          </a:p>
          <a:p>
            <a:pPr marL="742950" lvl="1" indent="-285750">
              <a:buFont typeface="Arial" panose="020B0604020202020204" pitchFamily="34" charset="0"/>
              <a:buChar char="•"/>
            </a:pPr>
            <a:r>
              <a:rPr lang="en-US" sz="2600" dirty="0" smtClean="0"/>
              <a:t>Introduce the PDMG to the applicant</a:t>
            </a:r>
            <a:br>
              <a:rPr lang="en-US" sz="2600" dirty="0" smtClean="0"/>
            </a:br>
            <a:endParaRPr lang="en-US" sz="800" dirty="0" smtClean="0"/>
          </a:p>
          <a:p>
            <a:pPr marL="742950" lvl="1" indent="-285750">
              <a:buFont typeface="Arial" panose="020B0604020202020204" pitchFamily="34" charset="0"/>
              <a:buChar char="•"/>
            </a:pPr>
            <a:r>
              <a:rPr lang="en-US" sz="2600" dirty="0" smtClean="0"/>
              <a:t>Discuss damages at a high level</a:t>
            </a:r>
            <a:r>
              <a:rPr lang="en-US" sz="800" dirty="0" smtClean="0"/>
              <a:t/>
            </a:r>
            <a:br>
              <a:rPr lang="en-US" sz="800" dirty="0" smtClean="0"/>
            </a:br>
            <a:endParaRPr lang="en-US" sz="800" dirty="0" smtClean="0"/>
          </a:p>
          <a:p>
            <a:pPr marL="742950" lvl="1" indent="-285750">
              <a:buFont typeface="Arial" panose="020B0604020202020204" pitchFamily="34" charset="0"/>
              <a:buChar char="•"/>
            </a:pPr>
            <a:r>
              <a:rPr lang="en-US" sz="2600" dirty="0" smtClean="0"/>
              <a:t>Schedule date/time for Recovery Scoping Meeting</a:t>
            </a:r>
            <a:endParaRPr lang="en-US" sz="26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8381" y="2672738"/>
            <a:ext cx="3130814" cy="33531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867" y="4906298"/>
            <a:ext cx="3090558" cy="13262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03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693" y="125529"/>
            <a:ext cx="8104783" cy="769441"/>
          </a:xfrm>
          <a:prstGeom prst="rect">
            <a:avLst/>
          </a:prstGeom>
          <a:noFill/>
        </p:spPr>
        <p:txBody>
          <a:bodyPr wrap="none" lIns="91440" tIns="45720" rIns="91440" bIns="45720">
            <a:spAutoFit/>
          </a:bodyPr>
          <a:lstStyle/>
          <a:p>
            <a:pPr algn="ctr"/>
            <a:r>
              <a:rPr lang="en-US" sz="4400" b="1" spc="50" dirty="0" smtClean="0">
                <a:ln w="0"/>
                <a:solidFill>
                  <a:srgbClr val="FFFF00"/>
                </a:solidFill>
                <a:effectLst>
                  <a:innerShdw blurRad="63500" dist="50800" dir="13500000">
                    <a:srgbClr val="000000">
                      <a:alpha val="50000"/>
                    </a:srgbClr>
                  </a:innerShdw>
                </a:effectLst>
              </a:rPr>
              <a:t>Recovery Scoping Meeting (RSM)</a:t>
            </a:r>
            <a:endParaRPr lang="en-US" sz="4400" b="0" cap="none" spc="0" dirty="0">
              <a:ln w="0"/>
              <a:solidFill>
                <a:srgbClr val="FFFF00"/>
              </a:solidFill>
              <a:effectLst>
                <a:outerShdw blurRad="38100" dist="19050" dir="2700000" algn="tl" rotWithShape="0">
                  <a:schemeClr val="dk1">
                    <a:alpha val="40000"/>
                  </a:schemeClr>
                </a:outerShdw>
              </a:effectLst>
            </a:endParaRPr>
          </a:p>
        </p:txBody>
      </p:sp>
      <p:sp>
        <p:nvSpPr>
          <p:cNvPr id="2" name="TextBox 1"/>
          <p:cNvSpPr txBox="1"/>
          <p:nvPr/>
        </p:nvSpPr>
        <p:spPr>
          <a:xfrm>
            <a:off x="108155" y="1135634"/>
            <a:ext cx="11513574" cy="5693866"/>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PDMG conducts RSM within 21 days of applicant assignment</a:t>
            </a:r>
          </a:p>
          <a:p>
            <a:pPr marL="285750" indent="-285750">
              <a:buFont typeface="Arial" panose="020B0604020202020204" pitchFamily="34" charset="0"/>
              <a:buChar char="•"/>
            </a:pPr>
            <a:r>
              <a:rPr lang="en-US" sz="2600" dirty="0" smtClean="0"/>
              <a:t>RSM similar to ‘old model’s’ kickoff meeting</a:t>
            </a:r>
          </a:p>
          <a:p>
            <a:pPr marL="285750" indent="-285750">
              <a:buFont typeface="Arial" panose="020B0604020202020204" pitchFamily="34" charset="0"/>
              <a:buChar char="•"/>
            </a:pPr>
            <a:r>
              <a:rPr lang="en-US" sz="2600" dirty="0" smtClean="0"/>
              <a:t>The RSM is designed to:</a:t>
            </a:r>
          </a:p>
          <a:p>
            <a:pPr marL="742950" lvl="1" indent="-285750">
              <a:buFont typeface="Arial" panose="020B0604020202020204" pitchFamily="34" charset="0"/>
              <a:buChar char="•"/>
            </a:pPr>
            <a:r>
              <a:rPr lang="en-US" sz="2600" dirty="0" smtClean="0"/>
              <a:t>Be the first formal, in person meeting between PDMG, applicant, and state</a:t>
            </a:r>
          </a:p>
          <a:p>
            <a:pPr marL="742950" lvl="1" indent="-285750">
              <a:buFont typeface="Arial" panose="020B0604020202020204" pitchFamily="34" charset="0"/>
              <a:buChar char="•"/>
            </a:pPr>
            <a:r>
              <a:rPr lang="en-US" sz="2600" dirty="0" smtClean="0"/>
              <a:t>Review and discuss all disaster related damages </a:t>
            </a:r>
          </a:p>
          <a:p>
            <a:pPr marL="742950" lvl="1" indent="-285750">
              <a:buFont typeface="Arial" panose="020B0604020202020204" pitchFamily="34" charset="0"/>
              <a:buChar char="•"/>
            </a:pPr>
            <a:r>
              <a:rPr lang="en-US" sz="2600" dirty="0" smtClean="0"/>
              <a:t>Determine need for site inspections</a:t>
            </a:r>
          </a:p>
          <a:p>
            <a:pPr marL="742950" lvl="1" indent="-285750">
              <a:buFont typeface="Arial" panose="020B0604020202020204" pitchFamily="34" charset="0"/>
              <a:buChar char="•"/>
            </a:pPr>
            <a:r>
              <a:rPr lang="en-US" sz="2600" dirty="0" smtClean="0"/>
              <a:t>Identify all potential or actual Environmental/Historic Preservation, Mitigation, and Insurance questions or concerns</a:t>
            </a:r>
          </a:p>
          <a:p>
            <a:pPr marL="742950" lvl="1" indent="-285750">
              <a:buFont typeface="Arial" panose="020B0604020202020204" pitchFamily="34" charset="0"/>
              <a:buChar char="•"/>
            </a:pPr>
            <a:r>
              <a:rPr lang="en-US" sz="2600" dirty="0" smtClean="0"/>
              <a:t>Introduce the Damage Inventory spreadsheet </a:t>
            </a:r>
          </a:p>
          <a:p>
            <a:pPr marL="742950" lvl="1" indent="-285750">
              <a:buFont typeface="Arial" panose="020B0604020202020204" pitchFamily="34" charset="0"/>
              <a:buChar char="•"/>
            </a:pPr>
            <a:r>
              <a:rPr lang="en-US" sz="2600" dirty="0" smtClean="0"/>
              <a:t>Determine Essential Elements of Information</a:t>
            </a:r>
          </a:p>
          <a:p>
            <a:pPr marL="1200150" lvl="2" indent="-285750">
              <a:buFont typeface="Arial" panose="020B0604020202020204" pitchFamily="34" charset="0"/>
              <a:buChar char="•"/>
            </a:pPr>
            <a:r>
              <a:rPr lang="en-US" sz="2600" dirty="0" smtClean="0"/>
              <a:t>Comprehensive list of required documentation for each type of damage/work</a:t>
            </a:r>
          </a:p>
          <a:p>
            <a:pPr marL="742950" lvl="1" indent="-285750">
              <a:buFont typeface="Arial" panose="020B0604020202020204" pitchFamily="34" charset="0"/>
              <a:buChar char="•"/>
            </a:pPr>
            <a:r>
              <a:rPr lang="en-US" sz="2600" dirty="0" smtClean="0"/>
              <a:t>Assist with documentation upload into the Grants Portal</a:t>
            </a:r>
          </a:p>
          <a:p>
            <a:pPr marL="742950" lvl="1" indent="-285750">
              <a:buFont typeface="Arial" panose="020B0604020202020204" pitchFamily="34" charset="0"/>
              <a:buChar char="•"/>
            </a:pPr>
            <a:r>
              <a:rPr lang="en-US" sz="2600" dirty="0" smtClean="0"/>
              <a:t>Develop correspondence schedule</a:t>
            </a:r>
            <a:endParaRPr lang="en-US" sz="2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4335" y="255639"/>
            <a:ext cx="2753032" cy="189762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03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10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1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left)">
                                      <p:cBhvr>
                                        <p:cTn id="17" dur="1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1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10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left)">
                                      <p:cBhvr>
                                        <p:cTn id="32" dur="1000"/>
                                        <p:tgtEl>
                                          <p:spTgt spid="2">
                                            <p:txEl>
                                              <p:pRg st="8" end="8"/>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wipe(left)">
                                      <p:cBhvr>
                                        <p:cTn id="35" dur="10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wipe(down)">
                                      <p:cBhvr>
                                        <p:cTn id="40" dur="1000"/>
                                        <p:tgtEl>
                                          <p:spTgt spid="2">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wipe(left)">
                                      <p:cBhvr>
                                        <p:cTn id="45" dur="1000"/>
                                        <p:tgtEl>
                                          <p:spTgt spid="2">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498" y="157994"/>
            <a:ext cx="5722207" cy="784830"/>
          </a:xfrm>
          <a:prstGeom prst="rect">
            <a:avLst/>
          </a:prstGeom>
          <a:noFill/>
        </p:spPr>
        <p:txBody>
          <a:bodyPr wrap="none" lIns="91440" tIns="45720" rIns="91440" bIns="45720">
            <a:spAutoFit/>
          </a:bodyPr>
          <a:lstStyle/>
          <a:p>
            <a:pPr algn="ctr"/>
            <a:r>
              <a:rPr lang="en-US" sz="4500" b="1" spc="50" dirty="0" smtClean="0">
                <a:ln w="0"/>
                <a:solidFill>
                  <a:srgbClr val="FFFF00"/>
                </a:solidFill>
                <a:effectLst>
                  <a:innerShdw blurRad="63500" dist="50800" dir="13500000">
                    <a:srgbClr val="000000">
                      <a:alpha val="50000"/>
                    </a:srgbClr>
                  </a:innerShdw>
                </a:effectLst>
              </a:rPr>
              <a:t>Damage Inventory (DI)</a:t>
            </a:r>
            <a:endParaRPr lang="en-US" sz="4500" b="0" cap="none" spc="0" dirty="0">
              <a:ln w="0"/>
              <a:solidFill>
                <a:srgbClr val="FFFF00"/>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58" y="3519948"/>
            <a:ext cx="11375923" cy="2983757"/>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3161" y="251965"/>
            <a:ext cx="2648648" cy="1055726"/>
          </a:xfrm>
          <a:prstGeom prst="rect">
            <a:avLst/>
          </a:prstGeom>
          <a:ln w="19050">
            <a:solidFill>
              <a:schemeClr val="tx1"/>
            </a:solidFill>
          </a:ln>
        </p:spPr>
      </p:pic>
      <p:sp>
        <p:nvSpPr>
          <p:cNvPr id="2" name="TextBox 1"/>
          <p:cNvSpPr txBox="1"/>
          <p:nvPr/>
        </p:nvSpPr>
        <p:spPr>
          <a:xfrm>
            <a:off x="285877" y="1077224"/>
            <a:ext cx="1125719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An excel spreadsheet to log all damages</a:t>
            </a:r>
          </a:p>
          <a:p>
            <a:pPr marL="285750" indent="-285750">
              <a:buFont typeface="Arial" panose="020B0604020202020204" pitchFamily="34" charset="0"/>
              <a:buChar char="•"/>
            </a:pPr>
            <a:r>
              <a:rPr lang="en-US" sz="2400" dirty="0" smtClean="0"/>
              <a:t>Must be submitted within 60 days of RSM (no change from previous model)</a:t>
            </a:r>
          </a:p>
          <a:p>
            <a:pPr marL="285750" indent="-285750">
              <a:buFont typeface="Arial" panose="020B0604020202020204" pitchFamily="34" charset="0"/>
              <a:buChar char="•"/>
            </a:pPr>
            <a:r>
              <a:rPr lang="en-US" sz="2400" dirty="0" smtClean="0"/>
              <a:t>DI can be updated any time within 60 day window</a:t>
            </a:r>
            <a:endParaRPr lang="en-US" sz="2400" dirty="0"/>
          </a:p>
          <a:p>
            <a:pPr marL="285750" indent="-285750">
              <a:buFont typeface="Arial" panose="020B0604020202020204" pitchFamily="34" charset="0"/>
              <a:buChar char="•"/>
            </a:pPr>
            <a:r>
              <a:rPr lang="en-US" sz="2400" dirty="0" smtClean="0"/>
              <a:t>DI is submitted through the Grants Portal</a:t>
            </a:r>
          </a:p>
          <a:p>
            <a:pPr marL="742950" lvl="1" indent="-285750">
              <a:buFont typeface="Arial" panose="020B0604020202020204" pitchFamily="34" charset="0"/>
              <a:buChar char="•"/>
            </a:pPr>
            <a:r>
              <a:rPr lang="en-US" sz="2400" dirty="0" smtClean="0"/>
              <a:t>The system knows when it was submitted!</a:t>
            </a:r>
          </a:p>
          <a:p>
            <a:pPr marL="1200150" lvl="2" indent="-285750">
              <a:buFont typeface="Arial" panose="020B0604020202020204" pitchFamily="34" charset="0"/>
              <a:buChar char="•"/>
            </a:pPr>
            <a:r>
              <a:rPr lang="en-US" sz="2400" dirty="0" smtClean="0"/>
              <a:t>If you try to upload after the 60 day deadline, it will not work!</a:t>
            </a:r>
          </a:p>
        </p:txBody>
      </p:sp>
    </p:spTree>
    <p:extLst>
      <p:ext uri="{BB962C8B-B14F-4D97-AF65-F5344CB8AC3E}">
        <p14:creationId xmlns:p14="http://schemas.microsoft.com/office/powerpoint/2010/main" val="16434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0019" y="147484"/>
            <a:ext cx="8671861" cy="707886"/>
          </a:xfrm>
          <a:prstGeom prst="rect">
            <a:avLst/>
          </a:prstGeom>
          <a:noFill/>
        </p:spPr>
        <p:txBody>
          <a:bodyPr wrap="none" lIns="91440" tIns="45720" rIns="91440" bIns="45720">
            <a:spAutoFit/>
          </a:bodyPr>
          <a:lstStyle/>
          <a:p>
            <a:pPr algn="ctr"/>
            <a:r>
              <a:rPr lang="en-US" sz="4000" b="1" spc="50" dirty="0" smtClean="0">
                <a:ln w="0"/>
                <a:solidFill>
                  <a:srgbClr val="FFFF00"/>
                </a:solidFill>
                <a:effectLst>
                  <a:innerShdw blurRad="63500" dist="50800" dir="13500000">
                    <a:srgbClr val="000000">
                      <a:alpha val="50000"/>
                    </a:srgbClr>
                  </a:innerShdw>
                </a:effectLst>
              </a:rPr>
              <a:t>Essential Elements of Information (EEI)</a:t>
            </a:r>
            <a:endParaRPr lang="en-US" sz="4000" b="0" cap="none" spc="0" dirty="0" smtClean="0">
              <a:ln w="0"/>
              <a:solidFill>
                <a:srgbClr val="FFFF00"/>
              </a:solidFill>
              <a:effectLst>
                <a:outerShdw blurRad="38100" dist="19050" dir="2700000" algn="tl" rotWithShape="0">
                  <a:schemeClr val="dk1">
                    <a:alpha val="40000"/>
                  </a:schemeClr>
                </a:outerShdw>
              </a:effectLst>
            </a:endParaRPr>
          </a:p>
        </p:txBody>
      </p:sp>
      <p:sp>
        <p:nvSpPr>
          <p:cNvPr id="2" name="TextBox 1"/>
          <p:cNvSpPr txBox="1"/>
          <p:nvPr/>
        </p:nvSpPr>
        <p:spPr>
          <a:xfrm>
            <a:off x="7505305" y="1573126"/>
            <a:ext cx="5145655" cy="153888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Lives in Grants Portal</a:t>
            </a:r>
          </a:p>
          <a:p>
            <a:endParaRPr lang="en-US" sz="1000" dirty="0" smtClean="0"/>
          </a:p>
          <a:p>
            <a:pPr marL="285750" indent="-285750">
              <a:buFont typeface="Arial" panose="020B0604020202020204" pitchFamily="34" charset="0"/>
              <a:buChar char="•"/>
            </a:pPr>
            <a:r>
              <a:rPr lang="en-US" sz="2800" dirty="0" smtClean="0"/>
              <a:t>Reference for required documentation</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490" y="3500384"/>
            <a:ext cx="2648648" cy="1055726"/>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601" y="4418458"/>
            <a:ext cx="2769154" cy="1274419"/>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961" y="1573126"/>
            <a:ext cx="7324344" cy="4488513"/>
          </a:xfrm>
          <a:prstGeom prst="rect">
            <a:avLst/>
          </a:prstGeom>
        </p:spPr>
      </p:pic>
    </p:spTree>
    <p:extLst>
      <p:ext uri="{BB962C8B-B14F-4D97-AF65-F5344CB8AC3E}">
        <p14:creationId xmlns:p14="http://schemas.microsoft.com/office/powerpoint/2010/main" val="14378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0019" y="285136"/>
            <a:ext cx="8671861" cy="707886"/>
          </a:xfrm>
          <a:prstGeom prst="rect">
            <a:avLst/>
          </a:prstGeom>
          <a:noFill/>
        </p:spPr>
        <p:txBody>
          <a:bodyPr wrap="none" lIns="91440" tIns="45720" rIns="91440" bIns="45720">
            <a:spAutoFit/>
          </a:bodyPr>
          <a:lstStyle/>
          <a:p>
            <a:pPr algn="ctr"/>
            <a:r>
              <a:rPr lang="en-US" sz="4000" b="1" spc="50" dirty="0" smtClean="0">
                <a:ln w="0"/>
                <a:solidFill>
                  <a:srgbClr val="FFFF00"/>
                </a:solidFill>
                <a:effectLst>
                  <a:innerShdw blurRad="63500" dist="50800" dir="13500000">
                    <a:srgbClr val="000000">
                      <a:alpha val="50000"/>
                    </a:srgbClr>
                  </a:innerShdw>
                </a:effectLst>
              </a:rPr>
              <a:t>Essential Elements of Information (EEI)</a:t>
            </a:r>
            <a:endParaRPr lang="en-US" sz="4000" b="0" cap="none" spc="0" dirty="0" smtClean="0">
              <a:ln w="0"/>
              <a:solidFill>
                <a:srgbClr val="FFFF00"/>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57" y="1066174"/>
            <a:ext cx="9528184" cy="5590658"/>
          </a:xfrm>
          <a:prstGeom prst="rect">
            <a:avLst/>
          </a:prstGeom>
        </p:spPr>
      </p:pic>
    </p:spTree>
    <p:extLst>
      <p:ext uri="{BB962C8B-B14F-4D97-AF65-F5344CB8AC3E}">
        <p14:creationId xmlns:p14="http://schemas.microsoft.com/office/powerpoint/2010/main" val="2872881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18509"/>
            <a:ext cx="11680723" cy="848633"/>
          </a:xfrm>
          <a:solidFill>
            <a:schemeClr val="bg1"/>
          </a:solidFill>
        </p:spPr>
        <p:txBody>
          <a:bodyPr/>
          <a:lstStyle/>
          <a:p>
            <a:r>
              <a:rPr lang="en-US" sz="2400" b="1" dirty="0">
                <a:solidFill>
                  <a:srgbClr val="0070C0"/>
                </a:solidFill>
              </a:rPr>
              <a:t>Phase II – Intake Damage and Eligibility </a:t>
            </a:r>
            <a:r>
              <a:rPr lang="en-US" sz="2400" b="1" dirty="0" smtClean="0">
                <a:solidFill>
                  <a:srgbClr val="0070C0"/>
                </a:solidFill>
              </a:rPr>
              <a:t>Analysis</a:t>
            </a:r>
            <a:br>
              <a:rPr lang="en-US" sz="2400" b="1" dirty="0" smtClean="0">
                <a:solidFill>
                  <a:srgbClr val="0070C0"/>
                </a:solidFill>
              </a:rPr>
            </a:br>
            <a:r>
              <a:rPr lang="en-US" sz="2400" dirty="0"/>
              <a:t>Objective - Capture and document all the incident-related damage</a:t>
            </a:r>
            <a:br>
              <a:rPr lang="en-US" sz="2400" dirty="0"/>
            </a:br>
            <a:r>
              <a:rPr lang="en-US" sz="2400" b="1" dirty="0" smtClean="0">
                <a:solidFill>
                  <a:srgbClr val="0070C0"/>
                </a:solidFill>
              </a:rPr>
              <a:t> </a:t>
            </a:r>
            <a:endParaRPr lang="en-US" sz="2400" dirty="0"/>
          </a:p>
        </p:txBody>
      </p:sp>
      <p:cxnSp>
        <p:nvCxnSpPr>
          <p:cNvPr id="87" name="Straight Arrow Connector 86"/>
          <p:cNvCxnSpPr>
            <a:endCxn id="25" idx="2"/>
          </p:cNvCxnSpPr>
          <p:nvPr/>
        </p:nvCxnSpPr>
        <p:spPr>
          <a:xfrm flipV="1">
            <a:off x="7967455" y="5294829"/>
            <a:ext cx="4" cy="20904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25095" y="1227946"/>
            <a:ext cx="9144001" cy="5332251"/>
            <a:chOff x="1524000" y="895557"/>
            <a:chExt cx="9144001" cy="5332251"/>
          </a:xfrm>
        </p:grpSpPr>
        <p:sp>
          <p:nvSpPr>
            <p:cNvPr id="6" name="Rectangle 5"/>
            <p:cNvSpPr/>
            <p:nvPr/>
          </p:nvSpPr>
          <p:spPr>
            <a:xfrm>
              <a:off x="1668954" y="3559839"/>
              <a:ext cx="1845964" cy="6577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dirty="0">
                  <a:solidFill>
                    <a:srgbClr val="FFFFFF"/>
                  </a:solidFill>
                </a:rPr>
                <a:t>SEND SITE INSPECTION WORK ORDER – WORK TO BE COMPLETED</a:t>
              </a:r>
            </a:p>
          </p:txBody>
        </p:sp>
        <p:sp>
          <p:nvSpPr>
            <p:cNvPr id="8" name="Rectangle 7"/>
            <p:cNvSpPr/>
            <p:nvPr/>
          </p:nvSpPr>
          <p:spPr>
            <a:xfrm>
              <a:off x="1668955" y="2086345"/>
              <a:ext cx="1833648" cy="756073"/>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u="sng" dirty="0">
                  <a:solidFill>
                    <a:srgbClr val="FFFFFF"/>
                  </a:solidFill>
                </a:rPr>
                <a:t>100% WORK COMPLETED:</a:t>
              </a:r>
            </a:p>
            <a:p>
              <a:pPr algn="ctr" fontAlgn="base">
                <a:spcBef>
                  <a:spcPct val="0"/>
                </a:spcBef>
                <a:spcAft>
                  <a:spcPct val="0"/>
                </a:spcAft>
              </a:pPr>
              <a:r>
                <a:rPr lang="en-US" sz="1100" b="1" dirty="0" smtClean="0">
                  <a:solidFill>
                    <a:srgbClr val="FFFFFF"/>
                  </a:solidFill>
                </a:rPr>
                <a:t>Routed To Consolidated Resource Center (CRC)</a:t>
              </a:r>
              <a:endParaRPr lang="en-US" sz="1100" b="1" dirty="0">
                <a:solidFill>
                  <a:srgbClr val="FFFFFF"/>
                </a:solidFill>
              </a:endParaRPr>
            </a:p>
          </p:txBody>
        </p:sp>
        <p:sp>
          <p:nvSpPr>
            <p:cNvPr id="9" name="Rectangle 8"/>
            <p:cNvSpPr/>
            <p:nvPr/>
          </p:nvSpPr>
          <p:spPr>
            <a:xfrm>
              <a:off x="1668955" y="4800855"/>
              <a:ext cx="1833646"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dirty="0">
                  <a:solidFill>
                    <a:srgbClr val="FFFFFF"/>
                  </a:solidFill>
                </a:rPr>
                <a:t>SEND SITE INSPECTION WORK ORDER – WORK TO BE COMPLETED</a:t>
              </a:r>
            </a:p>
          </p:txBody>
        </p:sp>
        <p:sp>
          <p:nvSpPr>
            <p:cNvPr id="15" name="Rectangle 14"/>
            <p:cNvSpPr/>
            <p:nvPr/>
          </p:nvSpPr>
          <p:spPr>
            <a:xfrm>
              <a:off x="1676401" y="4418629"/>
              <a:ext cx="1826200" cy="354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u="sng" dirty="0">
                  <a:solidFill>
                    <a:srgbClr val="000000"/>
                  </a:solidFill>
                </a:rPr>
                <a:t>SPECIALIZED</a:t>
              </a:r>
            </a:p>
            <a:p>
              <a:pPr algn="ctr" fontAlgn="base">
                <a:spcBef>
                  <a:spcPct val="0"/>
                </a:spcBef>
                <a:spcAft>
                  <a:spcPct val="0"/>
                </a:spcAft>
              </a:pPr>
              <a:r>
                <a:rPr lang="en-US" sz="1100" b="1" u="sng" dirty="0" smtClean="0">
                  <a:solidFill>
                    <a:srgbClr val="000000"/>
                  </a:solidFill>
                </a:rPr>
                <a:t>LANE:</a:t>
              </a:r>
              <a:endParaRPr lang="en-US" sz="1100" b="1" u="sng" dirty="0">
                <a:solidFill>
                  <a:srgbClr val="000000"/>
                </a:solidFill>
              </a:endParaRPr>
            </a:p>
          </p:txBody>
        </p:sp>
        <p:sp>
          <p:nvSpPr>
            <p:cNvPr id="16" name="Rectangle 15"/>
            <p:cNvSpPr/>
            <p:nvPr/>
          </p:nvSpPr>
          <p:spPr>
            <a:xfrm>
              <a:off x="1668955" y="3146882"/>
              <a:ext cx="1836242" cy="395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u="sng" dirty="0">
                  <a:solidFill>
                    <a:srgbClr val="000000"/>
                  </a:solidFill>
                </a:rPr>
                <a:t>STANDARD</a:t>
              </a:r>
            </a:p>
            <a:p>
              <a:pPr algn="ctr" fontAlgn="base">
                <a:spcBef>
                  <a:spcPct val="0"/>
                </a:spcBef>
                <a:spcAft>
                  <a:spcPct val="0"/>
                </a:spcAft>
              </a:pPr>
              <a:r>
                <a:rPr lang="en-US" sz="1100" b="1" u="sng" dirty="0" smtClean="0">
                  <a:solidFill>
                    <a:srgbClr val="000000"/>
                  </a:solidFill>
                </a:rPr>
                <a:t>LANE:</a:t>
              </a:r>
              <a:endParaRPr lang="en-US" sz="1100" b="1" u="sng" dirty="0">
                <a:solidFill>
                  <a:srgbClr val="000000"/>
                </a:solidFill>
              </a:endParaRPr>
            </a:p>
          </p:txBody>
        </p:sp>
        <p:sp>
          <p:nvSpPr>
            <p:cNvPr id="17" name="Rectangle 16"/>
            <p:cNvSpPr/>
            <p:nvPr/>
          </p:nvSpPr>
          <p:spPr>
            <a:xfrm>
              <a:off x="3717349" y="2069869"/>
              <a:ext cx="928254" cy="762000"/>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VALIDATE AND DEVELOP DDD, SOW AND COSTS</a:t>
              </a:r>
            </a:p>
          </p:txBody>
        </p:sp>
        <p:sp>
          <p:nvSpPr>
            <p:cNvPr id="18" name="Rectangle 17"/>
            <p:cNvSpPr/>
            <p:nvPr/>
          </p:nvSpPr>
          <p:spPr>
            <a:xfrm>
              <a:off x="4862945" y="2080419"/>
              <a:ext cx="928254" cy="762000"/>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PROGRAM COMPLIANCE REVIEW</a:t>
              </a:r>
            </a:p>
          </p:txBody>
        </p:sp>
        <p:sp>
          <p:nvSpPr>
            <p:cNvPr id="19" name="Rectangle 18"/>
            <p:cNvSpPr/>
            <p:nvPr/>
          </p:nvSpPr>
          <p:spPr>
            <a:xfrm>
              <a:off x="6068290" y="2080419"/>
              <a:ext cx="928254" cy="762000"/>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PDMG  </a:t>
              </a:r>
              <a:r>
                <a:rPr lang="en-US" sz="800" b="1" u="sng" dirty="0">
                  <a:solidFill>
                    <a:srgbClr val="FFFFFF"/>
                  </a:solidFill>
                </a:rPr>
                <a:t>THEN</a:t>
              </a:r>
              <a:r>
                <a:rPr lang="en-US" sz="800" b="1" dirty="0">
                  <a:solidFill>
                    <a:srgbClr val="FFFFFF"/>
                  </a:solidFill>
                </a:rPr>
                <a:t> RECIPIENT REVIEWS DDD, SOW AND COSTS</a:t>
              </a:r>
            </a:p>
          </p:txBody>
        </p:sp>
        <p:sp>
          <p:nvSpPr>
            <p:cNvPr id="20" name="Rectangle 19"/>
            <p:cNvSpPr/>
            <p:nvPr/>
          </p:nvSpPr>
          <p:spPr>
            <a:xfrm>
              <a:off x="3934691" y="3455547"/>
              <a:ext cx="928254"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SITE </a:t>
              </a:r>
              <a:r>
                <a:rPr lang="en-US" sz="800" b="1" dirty="0" smtClean="0">
                  <a:solidFill>
                    <a:srgbClr val="FFFFFF"/>
                  </a:solidFill>
                </a:rPr>
                <a:t>INSPECTION – applicant signs off in field</a:t>
              </a:r>
              <a:endParaRPr lang="en-US" sz="800" b="1" dirty="0">
                <a:solidFill>
                  <a:srgbClr val="FFFFFF"/>
                </a:solidFill>
              </a:endParaRPr>
            </a:p>
          </p:txBody>
        </p:sp>
        <p:sp>
          <p:nvSpPr>
            <p:cNvPr id="21" name="Rectangle 20"/>
            <p:cNvSpPr/>
            <p:nvPr/>
          </p:nvSpPr>
          <p:spPr>
            <a:xfrm>
              <a:off x="5417127" y="3455547"/>
              <a:ext cx="928254"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PDMG REVIEWS </a:t>
              </a:r>
              <a:r>
                <a:rPr lang="en-US" sz="800" b="1" dirty="0" smtClean="0">
                  <a:solidFill>
                    <a:srgbClr val="FFFFFF"/>
                  </a:solidFill>
                </a:rPr>
                <a:t> SITE INSPECTION REPORT (SIR) &amp; </a:t>
              </a:r>
              <a:r>
                <a:rPr lang="en-US" sz="800" b="1" dirty="0">
                  <a:solidFill>
                    <a:srgbClr val="FFFFFF"/>
                  </a:solidFill>
                </a:rPr>
                <a:t>DDD</a:t>
              </a:r>
            </a:p>
          </p:txBody>
        </p:sp>
        <p:sp>
          <p:nvSpPr>
            <p:cNvPr id="22" name="Rectangle 21"/>
            <p:cNvSpPr/>
            <p:nvPr/>
          </p:nvSpPr>
          <p:spPr>
            <a:xfrm>
              <a:off x="3934691" y="4799629"/>
              <a:ext cx="928254"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SITE </a:t>
              </a:r>
              <a:r>
                <a:rPr lang="en-US" sz="800" b="1" dirty="0" smtClean="0">
                  <a:solidFill>
                    <a:srgbClr val="FFFFFF"/>
                  </a:solidFill>
                </a:rPr>
                <a:t>INSPECTION – applicant signs off in field</a:t>
              </a:r>
              <a:endParaRPr lang="en-US" sz="800" b="1" dirty="0">
                <a:solidFill>
                  <a:srgbClr val="FFFFFF"/>
                </a:solidFill>
              </a:endParaRPr>
            </a:p>
          </p:txBody>
        </p:sp>
        <p:sp>
          <p:nvSpPr>
            <p:cNvPr id="23" name="Rectangle 22"/>
            <p:cNvSpPr/>
            <p:nvPr/>
          </p:nvSpPr>
          <p:spPr>
            <a:xfrm>
              <a:off x="5417127" y="4799629"/>
              <a:ext cx="928254"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PDMG REVIEWS  SITE INSPECTION REPORT (SIR) &amp; DDD</a:t>
              </a:r>
            </a:p>
          </p:txBody>
        </p:sp>
        <p:sp>
          <p:nvSpPr>
            <p:cNvPr id="24" name="Diamond 23"/>
            <p:cNvSpPr/>
            <p:nvPr/>
          </p:nvSpPr>
          <p:spPr>
            <a:xfrm>
              <a:off x="7467601" y="1991830"/>
              <a:ext cx="997527" cy="926017"/>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b="1" dirty="0">
                <a:solidFill>
                  <a:srgbClr val="FFFFFF"/>
                </a:solidFill>
              </a:endParaRPr>
            </a:p>
          </p:txBody>
        </p:sp>
        <p:sp>
          <p:nvSpPr>
            <p:cNvPr id="25" name="Diamond 24"/>
            <p:cNvSpPr/>
            <p:nvPr/>
          </p:nvSpPr>
          <p:spPr>
            <a:xfrm>
              <a:off x="7467601" y="4036423"/>
              <a:ext cx="997527" cy="926017"/>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6" name="Flowchart: Document 25"/>
            <p:cNvSpPr/>
            <p:nvPr/>
          </p:nvSpPr>
          <p:spPr>
            <a:xfrm>
              <a:off x="7419109" y="2984628"/>
              <a:ext cx="1094509" cy="455301"/>
            </a:xfrm>
            <a:prstGeom prst="flowChartDocumen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DETERMINATION MEMO</a:t>
              </a:r>
            </a:p>
          </p:txBody>
        </p:sp>
        <p:sp>
          <p:nvSpPr>
            <p:cNvPr id="27" name="Flowchart: Document 26"/>
            <p:cNvSpPr/>
            <p:nvPr/>
          </p:nvSpPr>
          <p:spPr>
            <a:xfrm>
              <a:off x="7419109" y="895557"/>
              <a:ext cx="1094509" cy="455301"/>
            </a:xfrm>
            <a:prstGeom prst="flowChartDocumen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DETERMINATION MEMO</a:t>
              </a:r>
            </a:p>
          </p:txBody>
        </p:sp>
        <p:sp>
          <p:nvSpPr>
            <p:cNvPr id="28" name="TextBox 27"/>
            <p:cNvSpPr txBox="1"/>
            <p:nvPr/>
          </p:nvSpPr>
          <p:spPr>
            <a:xfrm>
              <a:off x="7772398" y="1553512"/>
              <a:ext cx="387927" cy="215444"/>
            </a:xfrm>
            <a:prstGeom prst="rect">
              <a:avLst/>
            </a:prstGeom>
            <a:noFill/>
          </p:spPr>
          <p:txBody>
            <a:bodyPr wrap="square" rtlCol="0">
              <a:spAutoFit/>
            </a:bodyPr>
            <a:lstStyle/>
            <a:p>
              <a:pPr algn="ctr" fontAlgn="base">
                <a:spcBef>
                  <a:spcPct val="0"/>
                </a:spcBef>
                <a:spcAft>
                  <a:spcPct val="0"/>
                </a:spcAft>
              </a:pPr>
              <a:r>
                <a:rPr lang="en-US" sz="800" b="1" dirty="0">
                  <a:solidFill>
                    <a:srgbClr val="000000"/>
                  </a:solidFill>
                </a:rPr>
                <a:t>NO</a:t>
              </a:r>
            </a:p>
          </p:txBody>
        </p:sp>
        <p:sp>
          <p:nvSpPr>
            <p:cNvPr id="29" name="TextBox 28"/>
            <p:cNvSpPr txBox="1"/>
            <p:nvPr/>
          </p:nvSpPr>
          <p:spPr>
            <a:xfrm>
              <a:off x="7772399" y="3630453"/>
              <a:ext cx="387927" cy="215444"/>
            </a:xfrm>
            <a:prstGeom prst="rect">
              <a:avLst/>
            </a:prstGeom>
            <a:noFill/>
          </p:spPr>
          <p:txBody>
            <a:bodyPr wrap="square" rtlCol="0">
              <a:spAutoFit/>
            </a:bodyPr>
            <a:lstStyle/>
            <a:p>
              <a:pPr algn="ctr" fontAlgn="base">
                <a:spcBef>
                  <a:spcPct val="0"/>
                </a:spcBef>
                <a:spcAft>
                  <a:spcPct val="0"/>
                </a:spcAft>
              </a:pPr>
              <a:r>
                <a:rPr lang="en-US" sz="800" b="1" dirty="0">
                  <a:solidFill>
                    <a:srgbClr val="000000"/>
                  </a:solidFill>
                </a:rPr>
                <a:t>NO</a:t>
              </a:r>
            </a:p>
          </p:txBody>
        </p:sp>
        <p:sp>
          <p:nvSpPr>
            <p:cNvPr id="32" name="TextBox 31"/>
            <p:cNvSpPr txBox="1"/>
            <p:nvPr/>
          </p:nvSpPr>
          <p:spPr>
            <a:xfrm>
              <a:off x="8682470" y="2343147"/>
              <a:ext cx="540328" cy="215444"/>
            </a:xfrm>
            <a:prstGeom prst="rect">
              <a:avLst/>
            </a:prstGeom>
            <a:noFill/>
          </p:spPr>
          <p:txBody>
            <a:bodyPr wrap="square" rtlCol="0">
              <a:spAutoFit/>
            </a:bodyPr>
            <a:lstStyle/>
            <a:p>
              <a:pPr fontAlgn="base">
                <a:spcBef>
                  <a:spcPct val="0"/>
                </a:spcBef>
                <a:spcAft>
                  <a:spcPct val="0"/>
                </a:spcAft>
              </a:pPr>
              <a:r>
                <a:rPr lang="en-US" sz="800" b="1" dirty="0">
                  <a:solidFill>
                    <a:srgbClr val="000000"/>
                  </a:solidFill>
                </a:rPr>
                <a:t>YES</a:t>
              </a:r>
            </a:p>
          </p:txBody>
        </p:sp>
        <p:sp>
          <p:nvSpPr>
            <p:cNvPr id="33" name="TextBox 32"/>
            <p:cNvSpPr txBox="1"/>
            <p:nvPr/>
          </p:nvSpPr>
          <p:spPr>
            <a:xfrm>
              <a:off x="8682470" y="4391708"/>
              <a:ext cx="540328" cy="215444"/>
            </a:xfrm>
            <a:prstGeom prst="rect">
              <a:avLst/>
            </a:prstGeom>
            <a:noFill/>
          </p:spPr>
          <p:txBody>
            <a:bodyPr wrap="square" rtlCol="0">
              <a:spAutoFit/>
            </a:bodyPr>
            <a:lstStyle/>
            <a:p>
              <a:pPr fontAlgn="base">
                <a:spcBef>
                  <a:spcPct val="0"/>
                </a:spcBef>
                <a:spcAft>
                  <a:spcPct val="0"/>
                </a:spcAft>
              </a:pPr>
              <a:r>
                <a:rPr lang="en-US" sz="800" b="1" dirty="0">
                  <a:solidFill>
                    <a:srgbClr val="000000"/>
                  </a:solidFill>
                </a:rPr>
                <a:t>YES</a:t>
              </a:r>
            </a:p>
          </p:txBody>
        </p:sp>
        <p:sp>
          <p:nvSpPr>
            <p:cNvPr id="34" name="Rectangle 33"/>
            <p:cNvSpPr/>
            <p:nvPr/>
          </p:nvSpPr>
          <p:spPr>
            <a:xfrm>
              <a:off x="9377795" y="2080419"/>
              <a:ext cx="928254"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APPLICANT REVIEWS &amp; SIGNS PROJECT</a:t>
              </a:r>
            </a:p>
          </p:txBody>
        </p:sp>
        <p:sp>
          <p:nvSpPr>
            <p:cNvPr id="35" name="Rectangle 34"/>
            <p:cNvSpPr/>
            <p:nvPr/>
          </p:nvSpPr>
          <p:spPr>
            <a:xfrm>
              <a:off x="9377795" y="4118430"/>
              <a:ext cx="928254"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APPLICANT REVIEWS &amp; SIGNS </a:t>
              </a:r>
            </a:p>
            <a:p>
              <a:pPr algn="ctr" fontAlgn="base">
                <a:spcBef>
                  <a:spcPct val="0"/>
                </a:spcBef>
                <a:spcAft>
                  <a:spcPct val="0"/>
                </a:spcAft>
              </a:pPr>
              <a:r>
                <a:rPr lang="en-US" sz="800" b="1" dirty="0">
                  <a:solidFill>
                    <a:srgbClr val="FFFFFF"/>
                  </a:solidFill>
                </a:rPr>
                <a:t>DDD</a:t>
              </a:r>
            </a:p>
          </p:txBody>
        </p:sp>
        <p:cxnSp>
          <p:nvCxnSpPr>
            <p:cNvPr id="37" name="Straight Arrow Connector 36"/>
            <p:cNvCxnSpPr>
              <a:stCxn id="8" idx="3"/>
              <a:endCxn id="17" idx="1"/>
            </p:cNvCxnSpPr>
            <p:nvPr/>
          </p:nvCxnSpPr>
          <p:spPr>
            <a:xfrm flipV="1">
              <a:off x="3502603" y="2450869"/>
              <a:ext cx="214746" cy="135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3"/>
              <a:endCxn id="18" idx="1"/>
            </p:cNvCxnSpPr>
            <p:nvPr/>
          </p:nvCxnSpPr>
          <p:spPr>
            <a:xfrm>
              <a:off x="4645603" y="2450869"/>
              <a:ext cx="217342" cy="105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8" idx="3"/>
              <a:endCxn id="19" idx="1"/>
            </p:cNvCxnSpPr>
            <p:nvPr/>
          </p:nvCxnSpPr>
          <p:spPr>
            <a:xfrm>
              <a:off x="5791200" y="2461419"/>
              <a:ext cx="27709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9" idx="3"/>
              <a:endCxn id="24" idx="1"/>
            </p:cNvCxnSpPr>
            <p:nvPr/>
          </p:nvCxnSpPr>
          <p:spPr>
            <a:xfrm flipV="1">
              <a:off x="6996544" y="2454839"/>
              <a:ext cx="471056" cy="6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0" idx="3"/>
              <a:endCxn id="32" idx="1"/>
            </p:cNvCxnSpPr>
            <p:nvPr/>
          </p:nvCxnSpPr>
          <p:spPr>
            <a:xfrm flipV="1">
              <a:off x="8543514" y="2450869"/>
              <a:ext cx="138956" cy="11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4" idx="0"/>
              <a:endCxn id="28" idx="2"/>
            </p:cNvCxnSpPr>
            <p:nvPr/>
          </p:nvCxnSpPr>
          <p:spPr>
            <a:xfrm flipH="1" flipV="1">
              <a:off x="7966362" y="1768957"/>
              <a:ext cx="3" cy="2228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966360" y="1391368"/>
              <a:ext cx="0" cy="13156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048751" y="2458129"/>
              <a:ext cx="290079" cy="32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20" idx="1"/>
            </p:cNvCxnSpPr>
            <p:nvPr/>
          </p:nvCxnSpPr>
          <p:spPr>
            <a:xfrm>
              <a:off x="3560618" y="3786048"/>
              <a:ext cx="374073" cy="504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380509" y="5161177"/>
              <a:ext cx="55418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0" idx="3"/>
              <a:endCxn id="21" idx="1"/>
            </p:cNvCxnSpPr>
            <p:nvPr/>
          </p:nvCxnSpPr>
          <p:spPr>
            <a:xfrm>
              <a:off x="4862945" y="3836547"/>
              <a:ext cx="55418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862945" y="5180629"/>
              <a:ext cx="55418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8527474" y="4484190"/>
              <a:ext cx="1549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048751" y="4496140"/>
              <a:ext cx="290079" cy="32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7966361" y="3804382"/>
              <a:ext cx="3" cy="2228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7966360" y="3455548"/>
              <a:ext cx="0" cy="13156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3" idx="3"/>
            </p:cNvCxnSpPr>
            <p:nvPr/>
          </p:nvCxnSpPr>
          <p:spPr>
            <a:xfrm>
              <a:off x="6345382" y="5180629"/>
              <a:ext cx="16209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1" idx="3"/>
            </p:cNvCxnSpPr>
            <p:nvPr/>
          </p:nvCxnSpPr>
          <p:spPr>
            <a:xfrm flipV="1">
              <a:off x="6345382" y="3836547"/>
              <a:ext cx="69272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038106" y="3836547"/>
              <a:ext cx="1" cy="677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25" idx="1"/>
            </p:cNvCxnSpPr>
            <p:nvPr/>
          </p:nvCxnSpPr>
          <p:spPr>
            <a:xfrm flipV="1">
              <a:off x="7038106" y="4499431"/>
              <a:ext cx="429495" cy="32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4" idx="3"/>
            </p:cNvCxnSpPr>
            <p:nvPr/>
          </p:nvCxnSpPr>
          <p:spPr>
            <a:xfrm flipV="1">
              <a:off x="10306050" y="2458129"/>
              <a:ext cx="361951" cy="32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0319897" y="4514450"/>
              <a:ext cx="348103" cy="1055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96" idx="1"/>
            </p:cNvCxnSpPr>
            <p:nvPr/>
          </p:nvCxnSpPr>
          <p:spPr>
            <a:xfrm>
              <a:off x="1524000" y="5874327"/>
              <a:ext cx="3178350" cy="992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Flowchart: Terminator 95"/>
            <p:cNvSpPr/>
            <p:nvPr/>
          </p:nvSpPr>
          <p:spPr>
            <a:xfrm>
              <a:off x="4702350" y="5719384"/>
              <a:ext cx="4636480" cy="508424"/>
            </a:xfrm>
            <a:prstGeom prst="flowChartTermina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schemeClr val="tx1"/>
                  </a:solidFill>
                </a:rPr>
                <a:t>CONTACT SPECIAL </a:t>
              </a:r>
              <a:r>
                <a:rPr lang="en-US" sz="1200" b="1" dirty="0" smtClean="0">
                  <a:solidFill>
                    <a:schemeClr val="tx1"/>
                  </a:solidFill>
                </a:rPr>
                <a:t>CONSIDERATION SPECIALISTS </a:t>
              </a:r>
              <a:r>
                <a:rPr lang="en-US" sz="1200" b="1" dirty="0">
                  <a:solidFill>
                    <a:schemeClr val="tx1"/>
                  </a:solidFill>
                </a:rPr>
                <a:t>AS NECESSARY</a:t>
              </a:r>
            </a:p>
          </p:txBody>
        </p:sp>
        <p:cxnSp>
          <p:nvCxnSpPr>
            <p:cNvPr id="99" name="Straight Connector 98"/>
            <p:cNvCxnSpPr>
              <a:stCxn id="96" idx="3"/>
            </p:cNvCxnSpPr>
            <p:nvPr/>
          </p:nvCxnSpPr>
          <p:spPr>
            <a:xfrm flipV="1">
              <a:off x="9338830" y="5870664"/>
              <a:ext cx="1329170" cy="1029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676401" y="1485252"/>
              <a:ext cx="1826201" cy="57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u="sng" dirty="0" smtClean="0">
                  <a:solidFill>
                    <a:srgbClr val="000000"/>
                  </a:solidFill>
                </a:rPr>
                <a:t>100% WORK COMPLETED LANE:</a:t>
              </a:r>
              <a:endParaRPr lang="en-US" sz="1100" b="1" u="sng" dirty="0">
                <a:solidFill>
                  <a:srgbClr val="000000"/>
                </a:solidFill>
              </a:endParaRPr>
            </a:p>
          </p:txBody>
        </p:sp>
        <p:sp>
          <p:nvSpPr>
            <p:cNvPr id="61" name="Rectangle 60"/>
            <p:cNvSpPr/>
            <p:nvPr/>
          </p:nvSpPr>
          <p:spPr>
            <a:xfrm>
              <a:off x="3934691" y="1086291"/>
              <a:ext cx="2985655" cy="7349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000000"/>
                  </a:solidFill>
                </a:rPr>
                <a:t>DDD = Damage Description and Dimensions</a:t>
              </a:r>
              <a:br>
                <a:rPr lang="en-US" sz="1400" b="1" dirty="0" smtClean="0">
                  <a:solidFill>
                    <a:srgbClr val="000000"/>
                  </a:solidFill>
                </a:rPr>
              </a:br>
              <a:r>
                <a:rPr lang="en-US" sz="1400" b="1" dirty="0" smtClean="0">
                  <a:solidFill>
                    <a:srgbClr val="000000"/>
                  </a:solidFill>
                </a:rPr>
                <a:t>SOW = Scope of Work</a:t>
              </a:r>
              <a:endParaRPr lang="en-US" sz="1400" b="1" dirty="0">
                <a:solidFill>
                  <a:srgbClr val="000000"/>
                </a:solidFill>
              </a:endParaRPr>
            </a:p>
          </p:txBody>
        </p:sp>
      </p:grpSp>
      <p:sp>
        <p:nvSpPr>
          <p:cNvPr id="30" name="TextBox 29"/>
          <p:cNvSpPr txBox="1"/>
          <p:nvPr/>
        </p:nvSpPr>
        <p:spPr>
          <a:xfrm>
            <a:off x="7627415" y="2687193"/>
            <a:ext cx="907472" cy="215444"/>
          </a:xfrm>
          <a:prstGeom prst="rect">
            <a:avLst/>
          </a:prstGeom>
          <a:noFill/>
        </p:spPr>
        <p:txBody>
          <a:bodyPr wrap="square" rtlCol="0">
            <a:spAutoFit/>
          </a:bodyPr>
          <a:lstStyle/>
          <a:p>
            <a:pPr fontAlgn="base">
              <a:spcBef>
                <a:spcPct val="0"/>
              </a:spcBef>
              <a:spcAft>
                <a:spcPct val="0"/>
              </a:spcAft>
            </a:pPr>
            <a:r>
              <a:rPr lang="en-US" sz="800" b="1" dirty="0">
                <a:solidFill>
                  <a:srgbClr val="FFFFFF"/>
                </a:solidFill>
              </a:rPr>
              <a:t>ELIGIBLE?</a:t>
            </a:r>
          </a:p>
        </p:txBody>
      </p:sp>
      <p:sp>
        <p:nvSpPr>
          <p:cNvPr id="31" name="TextBox 30"/>
          <p:cNvSpPr txBox="1"/>
          <p:nvPr/>
        </p:nvSpPr>
        <p:spPr>
          <a:xfrm>
            <a:off x="7604451" y="4761469"/>
            <a:ext cx="907472" cy="215444"/>
          </a:xfrm>
          <a:prstGeom prst="rect">
            <a:avLst/>
          </a:prstGeom>
          <a:noFill/>
        </p:spPr>
        <p:txBody>
          <a:bodyPr wrap="square" rtlCol="0">
            <a:spAutoFit/>
          </a:bodyPr>
          <a:lstStyle/>
          <a:p>
            <a:pPr fontAlgn="base">
              <a:spcBef>
                <a:spcPct val="0"/>
              </a:spcBef>
              <a:spcAft>
                <a:spcPct val="0"/>
              </a:spcAft>
            </a:pPr>
            <a:r>
              <a:rPr lang="en-US" sz="800" b="1" dirty="0">
                <a:solidFill>
                  <a:srgbClr val="FFFFFF"/>
                </a:solidFill>
              </a:rPr>
              <a:t>ELIGIBLE?</a:t>
            </a:r>
          </a:p>
        </p:txBody>
      </p:sp>
      <p:sp>
        <p:nvSpPr>
          <p:cNvPr id="62" name="Oval 61"/>
          <p:cNvSpPr/>
          <p:nvPr/>
        </p:nvSpPr>
        <p:spPr>
          <a:xfrm>
            <a:off x="1422993" y="1838485"/>
            <a:ext cx="2318833" cy="1473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443758" y="3399894"/>
            <a:ext cx="2274686" cy="12238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515373" y="4701215"/>
            <a:ext cx="2067182" cy="1350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692819" y="5422921"/>
            <a:ext cx="938645" cy="25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2819" y="2770938"/>
            <a:ext cx="938645" cy="25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92819" y="4021791"/>
            <a:ext cx="938645" cy="25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69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heel(1)">
                                      <p:cBhvr>
                                        <p:cTn id="12" dur="20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heel(1)">
                                      <p:cBhvr>
                                        <p:cTn id="17"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05787" y="2303115"/>
            <a:ext cx="3003941" cy="4398644"/>
            <a:chOff x="476755" y="2265378"/>
            <a:chExt cx="2467155" cy="4420093"/>
          </a:xfrm>
        </p:grpSpPr>
        <p:grpSp>
          <p:nvGrpSpPr>
            <p:cNvPr id="14" name="Group 13"/>
            <p:cNvGrpSpPr/>
            <p:nvPr/>
          </p:nvGrpSpPr>
          <p:grpSpPr>
            <a:xfrm>
              <a:off x="483079" y="2800377"/>
              <a:ext cx="2372264" cy="3885094"/>
              <a:chOff x="483079" y="2800377"/>
              <a:chExt cx="2372264" cy="3885094"/>
            </a:xfrm>
          </p:grpSpPr>
          <p:sp>
            <p:nvSpPr>
              <p:cNvPr id="5" name="Rectangle 4"/>
              <p:cNvSpPr/>
              <p:nvPr/>
            </p:nvSpPr>
            <p:spPr>
              <a:xfrm>
                <a:off x="483079" y="2800377"/>
                <a:ext cx="2372264" cy="38850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94768" y="2992776"/>
                <a:ext cx="146649" cy="140610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2370" y="4853796"/>
                <a:ext cx="146649" cy="140610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76755" y="2265378"/>
              <a:ext cx="2467155" cy="430887"/>
            </a:xfrm>
            <a:prstGeom prst="rect">
              <a:avLst/>
            </a:prstGeom>
            <a:noFill/>
          </p:spPr>
          <p:txBody>
            <a:bodyPr wrap="square" rtlCol="0">
              <a:spAutoFit/>
            </a:bodyPr>
            <a:lstStyle/>
            <a:p>
              <a:pPr algn="ctr"/>
              <a:r>
                <a:rPr lang="en-US" sz="2200" u="sng" dirty="0" smtClean="0"/>
                <a:t>COMPLETED WORK</a:t>
              </a:r>
              <a:endParaRPr lang="en-US" sz="2200" u="sng" dirty="0"/>
            </a:p>
          </p:txBody>
        </p:sp>
      </p:grpSp>
      <p:grpSp>
        <p:nvGrpSpPr>
          <p:cNvPr id="28" name="Group 27"/>
          <p:cNvGrpSpPr/>
          <p:nvPr/>
        </p:nvGrpSpPr>
        <p:grpSpPr>
          <a:xfrm>
            <a:off x="4770606" y="2284736"/>
            <a:ext cx="2863156" cy="4417023"/>
            <a:chOff x="4590690" y="2268448"/>
            <a:chExt cx="2372264" cy="4417023"/>
          </a:xfrm>
        </p:grpSpPr>
        <p:grpSp>
          <p:nvGrpSpPr>
            <p:cNvPr id="15" name="Group 14"/>
            <p:cNvGrpSpPr/>
            <p:nvPr/>
          </p:nvGrpSpPr>
          <p:grpSpPr>
            <a:xfrm>
              <a:off x="4590690" y="2802942"/>
              <a:ext cx="2372264" cy="3882529"/>
              <a:chOff x="4590690" y="2802942"/>
              <a:chExt cx="2372264" cy="3882529"/>
            </a:xfrm>
          </p:grpSpPr>
          <p:sp>
            <p:nvSpPr>
              <p:cNvPr id="6" name="Rectangle 5"/>
              <p:cNvSpPr/>
              <p:nvPr/>
            </p:nvSpPr>
            <p:spPr>
              <a:xfrm>
                <a:off x="4590690" y="2802942"/>
                <a:ext cx="2372264" cy="3882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58130" y="4853797"/>
                <a:ext cx="146649" cy="140610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52492" y="2994407"/>
                <a:ext cx="146649" cy="140610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660420" y="2268448"/>
              <a:ext cx="2232804" cy="430887"/>
            </a:xfrm>
            <a:prstGeom prst="rect">
              <a:avLst/>
            </a:prstGeom>
            <a:noFill/>
          </p:spPr>
          <p:txBody>
            <a:bodyPr wrap="square" rtlCol="0">
              <a:spAutoFit/>
            </a:bodyPr>
            <a:lstStyle/>
            <a:p>
              <a:pPr algn="ctr"/>
              <a:r>
                <a:rPr lang="en-US" sz="2200" u="sng" dirty="0" smtClean="0"/>
                <a:t>STANDARD</a:t>
              </a:r>
              <a:endParaRPr lang="en-US" sz="2200" u="sng" dirty="0"/>
            </a:p>
          </p:txBody>
        </p:sp>
      </p:grpSp>
      <p:sp>
        <p:nvSpPr>
          <p:cNvPr id="20" name="Rectangle 19"/>
          <p:cNvSpPr/>
          <p:nvPr/>
        </p:nvSpPr>
        <p:spPr>
          <a:xfrm>
            <a:off x="4408409" y="241796"/>
            <a:ext cx="2823530" cy="830997"/>
          </a:xfrm>
          <a:prstGeom prst="rect">
            <a:avLst/>
          </a:prstGeom>
          <a:noFill/>
        </p:spPr>
        <p:txBody>
          <a:bodyPr wrap="none" lIns="91440" tIns="45720" rIns="91440" bIns="45720">
            <a:spAutoFit/>
          </a:bodyPr>
          <a:lstStyle/>
          <a:p>
            <a:pPr algn="ctr"/>
            <a:r>
              <a:rPr lang="en-US" sz="4800" b="1" spc="50" dirty="0" smtClean="0">
                <a:ln w="0"/>
                <a:solidFill>
                  <a:srgbClr val="FFFF00"/>
                </a:solidFill>
                <a:effectLst>
                  <a:innerShdw blurRad="63500" dist="50800" dir="13500000">
                    <a:srgbClr val="000000">
                      <a:alpha val="50000"/>
                    </a:srgbClr>
                  </a:innerShdw>
                </a:effectLst>
              </a:rPr>
              <a:t>CRC Lanes</a:t>
            </a:r>
            <a:endParaRPr lang="en-US" sz="4800" b="0" cap="none" spc="0" dirty="0">
              <a:ln w="0"/>
              <a:solidFill>
                <a:srgbClr val="FFFF00"/>
              </a:solidFill>
              <a:effectLst>
                <a:outerShdw blurRad="38100" dist="19050" dir="2700000" algn="tl" rotWithShape="0">
                  <a:schemeClr val="dk1">
                    <a:alpha val="40000"/>
                  </a:schemeClr>
                </a:outerShdw>
              </a:effectLst>
            </a:endParaRPr>
          </a:p>
        </p:txBody>
      </p:sp>
      <p:sp>
        <p:nvSpPr>
          <p:cNvPr id="21" name="TextBox 20"/>
          <p:cNvSpPr txBox="1"/>
          <p:nvPr/>
        </p:nvSpPr>
        <p:spPr>
          <a:xfrm>
            <a:off x="867896" y="3009014"/>
            <a:ext cx="2650978" cy="2862322"/>
          </a:xfrm>
          <a:prstGeom prst="rect">
            <a:avLst/>
          </a:prstGeom>
          <a:no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WORK 100% COMPLETE</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All documentation submitted</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Projects move quickly through this lane</a:t>
            </a:r>
          </a:p>
          <a:p>
            <a:endParaRPr lang="en-US" dirty="0"/>
          </a:p>
        </p:txBody>
      </p:sp>
      <p:sp>
        <p:nvSpPr>
          <p:cNvPr id="22" name="TextBox 21"/>
          <p:cNvSpPr txBox="1"/>
          <p:nvPr/>
        </p:nvSpPr>
        <p:spPr>
          <a:xfrm>
            <a:off x="4879195" y="2974997"/>
            <a:ext cx="2600857" cy="2862322"/>
          </a:xfrm>
          <a:prstGeom prst="rect">
            <a:avLst/>
          </a:prstGeom>
          <a:no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WORK TO BE COMPLETED</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smtClean="0">
              <a:solidFill>
                <a:schemeClr val="bg1"/>
              </a:solidFill>
            </a:endParaRP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Site inspections</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Projects written based on estimate by CRC</a:t>
            </a:r>
          </a:p>
          <a:p>
            <a:endParaRPr lang="en-US" dirty="0"/>
          </a:p>
        </p:txBody>
      </p:sp>
      <p:sp>
        <p:nvSpPr>
          <p:cNvPr id="26" name="TextBox 25"/>
          <p:cNvSpPr txBox="1"/>
          <p:nvPr/>
        </p:nvSpPr>
        <p:spPr>
          <a:xfrm>
            <a:off x="233004" y="1222952"/>
            <a:ext cx="10116419" cy="892552"/>
          </a:xfrm>
          <a:prstGeom prst="rect">
            <a:avLst/>
          </a:prstGeom>
          <a:noFill/>
        </p:spPr>
        <p:txBody>
          <a:bodyPr wrap="square" rtlCol="0">
            <a:spAutoFit/>
          </a:bodyPr>
          <a:lstStyle/>
          <a:p>
            <a:pPr marL="285750" indent="-285750">
              <a:buFont typeface="Wingdings" panose="05000000000000000000" pitchFamily="2" charset="2"/>
              <a:buChar char="§"/>
            </a:pPr>
            <a:r>
              <a:rPr lang="en-US" sz="2600" dirty="0" smtClean="0">
                <a:solidFill>
                  <a:srgbClr val="FFFF00"/>
                </a:solidFill>
              </a:rPr>
              <a:t>FEMA no longer treating all projects as equal</a:t>
            </a:r>
          </a:p>
          <a:p>
            <a:pPr marL="285750" indent="-285750">
              <a:buFont typeface="Wingdings" panose="05000000000000000000" pitchFamily="2" charset="2"/>
              <a:buChar char="§"/>
            </a:pPr>
            <a:r>
              <a:rPr lang="en-US" sz="2600" dirty="0" smtClean="0">
                <a:solidFill>
                  <a:srgbClr val="FFFF00"/>
                </a:solidFill>
              </a:rPr>
              <a:t>3 Lanes allow for efficient approach to project formulation and review</a:t>
            </a:r>
            <a:endParaRPr lang="en-US" sz="2600" dirty="0">
              <a:solidFill>
                <a:srgbClr val="FFFF00"/>
              </a:solidFill>
            </a:endParaRPr>
          </a:p>
        </p:txBody>
      </p:sp>
      <p:grpSp>
        <p:nvGrpSpPr>
          <p:cNvPr id="27" name="Group 26"/>
          <p:cNvGrpSpPr/>
          <p:nvPr/>
        </p:nvGrpSpPr>
        <p:grpSpPr>
          <a:xfrm>
            <a:off x="8562403" y="2261603"/>
            <a:ext cx="2744125" cy="4420740"/>
            <a:chOff x="8698301" y="1829228"/>
            <a:chExt cx="2372264" cy="4856244"/>
          </a:xfrm>
        </p:grpSpPr>
        <p:sp>
          <p:nvSpPr>
            <p:cNvPr id="19" name="TextBox 18"/>
            <p:cNvSpPr txBox="1"/>
            <p:nvPr/>
          </p:nvSpPr>
          <p:spPr>
            <a:xfrm>
              <a:off x="8837761" y="1829228"/>
              <a:ext cx="2232804" cy="430887"/>
            </a:xfrm>
            <a:prstGeom prst="rect">
              <a:avLst/>
            </a:prstGeom>
            <a:noFill/>
          </p:spPr>
          <p:txBody>
            <a:bodyPr wrap="square" rtlCol="0">
              <a:spAutoFit/>
            </a:bodyPr>
            <a:lstStyle/>
            <a:p>
              <a:pPr algn="ctr"/>
              <a:r>
                <a:rPr lang="en-US" sz="2200" u="sng" dirty="0" smtClean="0"/>
                <a:t>SPECIALIZED</a:t>
              </a:r>
              <a:endParaRPr lang="en-US" sz="2200" u="sng" dirty="0"/>
            </a:p>
          </p:txBody>
        </p:sp>
        <p:grpSp>
          <p:nvGrpSpPr>
            <p:cNvPr id="16" name="Group 15"/>
            <p:cNvGrpSpPr/>
            <p:nvPr/>
          </p:nvGrpSpPr>
          <p:grpSpPr>
            <a:xfrm>
              <a:off x="8698301" y="2434086"/>
              <a:ext cx="2372264" cy="4251386"/>
              <a:chOff x="8698301" y="2434086"/>
              <a:chExt cx="2372264" cy="4251386"/>
            </a:xfrm>
          </p:grpSpPr>
          <p:sp>
            <p:nvSpPr>
              <p:cNvPr id="7" name="Rectangle 6"/>
              <p:cNvSpPr/>
              <p:nvPr/>
            </p:nvSpPr>
            <p:spPr>
              <a:xfrm>
                <a:off x="8698301" y="2434086"/>
                <a:ext cx="2372264" cy="42513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811108" y="4853797"/>
                <a:ext cx="146649" cy="140610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11108" y="2787677"/>
                <a:ext cx="146649" cy="140610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p:cNvSpPr txBox="1"/>
          <p:nvPr/>
        </p:nvSpPr>
        <p:spPr>
          <a:xfrm>
            <a:off x="8659436" y="2974997"/>
            <a:ext cx="2647092" cy="3416320"/>
          </a:xfrm>
          <a:prstGeom prst="rect">
            <a:avLst/>
          </a:prstGeom>
          <a:no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WORK TO BE COMPLETED</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Complex Projects/Technical Expertise</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Site inspections</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Projects written based on estimate by CRC</a:t>
            </a:r>
          </a:p>
          <a:p>
            <a:endParaRPr lang="en-US" dirty="0"/>
          </a:p>
        </p:txBody>
      </p:sp>
    </p:spTree>
    <p:extLst>
      <p:ext uri="{BB962C8B-B14F-4D97-AF65-F5344CB8AC3E}">
        <p14:creationId xmlns:p14="http://schemas.microsoft.com/office/powerpoint/2010/main" val="18851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250" fill="hold"/>
                                        <p:tgtEl>
                                          <p:spTgt spid="21"/>
                                        </p:tgtEl>
                                        <p:attrNameLst>
                                          <p:attrName>ppt_x</p:attrName>
                                        </p:attrNameLst>
                                      </p:cBhvr>
                                      <p:tavLst>
                                        <p:tav tm="0">
                                          <p:val>
                                            <p:strVal val="#ppt_x"/>
                                          </p:val>
                                        </p:tav>
                                        <p:tav tm="100000">
                                          <p:val>
                                            <p:strVal val="#ppt_x"/>
                                          </p:val>
                                        </p:tav>
                                      </p:tavLst>
                                    </p:anim>
                                    <p:anim calcmode="lin" valueType="num">
                                      <p:cBhvr additive="base">
                                        <p:cTn id="12" dur="125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500" fill="hold"/>
                                        <p:tgtEl>
                                          <p:spTgt spid="28"/>
                                        </p:tgtEl>
                                        <p:attrNameLst>
                                          <p:attrName>ppt_x</p:attrName>
                                        </p:attrNameLst>
                                      </p:cBhvr>
                                      <p:tavLst>
                                        <p:tav tm="0">
                                          <p:val>
                                            <p:strVal val="#ppt_x"/>
                                          </p:val>
                                        </p:tav>
                                        <p:tav tm="100000">
                                          <p:val>
                                            <p:strVal val="#ppt_x"/>
                                          </p:val>
                                        </p:tav>
                                      </p:tavLst>
                                    </p:anim>
                                    <p:anim calcmode="lin" valueType="num">
                                      <p:cBhvr additive="base">
                                        <p:cTn id="18" dur="1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500" fill="hold"/>
                                        <p:tgtEl>
                                          <p:spTgt spid="22"/>
                                        </p:tgtEl>
                                        <p:attrNameLst>
                                          <p:attrName>ppt_x</p:attrName>
                                        </p:attrNameLst>
                                      </p:cBhvr>
                                      <p:tavLst>
                                        <p:tav tm="0">
                                          <p:val>
                                            <p:strVal val="#ppt_x"/>
                                          </p:val>
                                        </p:tav>
                                        <p:tav tm="100000">
                                          <p:val>
                                            <p:strVal val="#ppt_x"/>
                                          </p:val>
                                        </p:tav>
                                      </p:tavLst>
                                    </p:anim>
                                    <p:anim calcmode="lin" valueType="num">
                                      <p:cBhvr additive="base">
                                        <p:cTn id="22"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500" fill="hold"/>
                                        <p:tgtEl>
                                          <p:spTgt spid="27"/>
                                        </p:tgtEl>
                                        <p:attrNameLst>
                                          <p:attrName>ppt_x</p:attrName>
                                        </p:attrNameLst>
                                      </p:cBhvr>
                                      <p:tavLst>
                                        <p:tav tm="0">
                                          <p:val>
                                            <p:strVal val="#ppt_x"/>
                                          </p:val>
                                        </p:tav>
                                        <p:tav tm="100000">
                                          <p:val>
                                            <p:strVal val="#ppt_x"/>
                                          </p:val>
                                        </p:tav>
                                      </p:tavLst>
                                    </p:anim>
                                    <p:anim calcmode="lin" valueType="num">
                                      <p:cBhvr additive="base">
                                        <p:cTn id="28" dur="1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500" fill="hold"/>
                                        <p:tgtEl>
                                          <p:spTgt spid="23"/>
                                        </p:tgtEl>
                                        <p:attrNameLst>
                                          <p:attrName>ppt_x</p:attrName>
                                        </p:attrNameLst>
                                      </p:cBhvr>
                                      <p:tavLst>
                                        <p:tav tm="0">
                                          <p:val>
                                            <p:strVal val="#ppt_x"/>
                                          </p:val>
                                        </p:tav>
                                        <p:tav tm="100000">
                                          <p:val>
                                            <p:strVal val="#ppt_x"/>
                                          </p:val>
                                        </p:tav>
                                      </p:tavLst>
                                    </p:anim>
                                    <p:anim calcmode="lin" valueType="num">
                                      <p:cBhvr additive="base">
                                        <p:cTn id="32"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1588" y="202780"/>
            <a:ext cx="5513241" cy="861774"/>
          </a:xfrm>
          <a:prstGeom prst="rect">
            <a:avLst/>
          </a:prstGeom>
          <a:noFill/>
        </p:spPr>
        <p:txBody>
          <a:bodyPr wrap="none" lIns="91440" tIns="45720" rIns="91440" bIns="45720">
            <a:spAutoFit/>
          </a:bodyPr>
          <a:lstStyle/>
          <a:p>
            <a:pPr algn="ctr"/>
            <a:r>
              <a:rPr lang="en-US" sz="5000" b="1" spc="50" dirty="0" smtClean="0">
                <a:ln w="0"/>
                <a:solidFill>
                  <a:srgbClr val="FFFF00"/>
                </a:solidFill>
                <a:effectLst>
                  <a:innerShdw blurRad="63500" dist="50800" dir="13500000">
                    <a:srgbClr val="000000">
                      <a:alpha val="50000"/>
                    </a:srgbClr>
                  </a:innerShdw>
                </a:effectLst>
              </a:rPr>
              <a:t>Site Inspections (SI)</a:t>
            </a:r>
            <a:endParaRPr lang="en-US" sz="5000" b="0" cap="none" spc="0" dirty="0">
              <a:ln w="0"/>
              <a:solidFill>
                <a:srgbClr val="FFFF00"/>
              </a:solidFill>
              <a:effectLst>
                <a:outerShdw blurRad="38100" dist="19050" dir="2700000" algn="tl" rotWithShape="0">
                  <a:schemeClr val="dk1">
                    <a:alpha val="40000"/>
                  </a:schemeClr>
                </a:outerShdw>
              </a:effectLst>
            </a:endParaRPr>
          </a:p>
        </p:txBody>
      </p:sp>
      <p:sp>
        <p:nvSpPr>
          <p:cNvPr id="2" name="TextBox 1"/>
          <p:cNvSpPr txBox="1"/>
          <p:nvPr/>
        </p:nvSpPr>
        <p:spPr>
          <a:xfrm>
            <a:off x="352850" y="1211977"/>
            <a:ext cx="11318040" cy="529375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PDMG will schedule site inspections for all work incomplete at time of RSM</a:t>
            </a:r>
          </a:p>
          <a:p>
            <a:pPr marL="914400" lvl="1" indent="-457200">
              <a:buFont typeface="Wingdings" panose="05000000000000000000" pitchFamily="2" charset="2"/>
              <a:buChar char="Ø"/>
            </a:pPr>
            <a:r>
              <a:rPr lang="en-US" sz="2800" dirty="0" smtClean="0"/>
              <a:t>State Program Coordinator may attend SI</a:t>
            </a:r>
          </a:p>
          <a:p>
            <a:pPr lvl="1"/>
            <a:endParaRPr lang="en-US" sz="1000" dirty="0" smtClean="0"/>
          </a:p>
          <a:p>
            <a:pPr marL="285750" indent="-285750">
              <a:buFont typeface="Arial" panose="020B0604020202020204" pitchFamily="34" charset="0"/>
              <a:buChar char="•"/>
            </a:pPr>
            <a:r>
              <a:rPr lang="en-US" sz="2800" dirty="0" smtClean="0"/>
              <a:t>A site inspector will be dispatched to meet with applicant and view incomplete work</a:t>
            </a:r>
          </a:p>
          <a:p>
            <a:pPr marL="914400" lvl="1" indent="-457200">
              <a:buFont typeface="Wingdings" panose="05000000000000000000" pitchFamily="2" charset="2"/>
              <a:buChar char="Ø"/>
            </a:pPr>
            <a:r>
              <a:rPr lang="en-US" sz="2800" dirty="0" smtClean="0"/>
              <a:t>SI records detailed information</a:t>
            </a:r>
          </a:p>
          <a:p>
            <a:pPr marL="1371600" lvl="2" indent="-457200">
              <a:buFont typeface="Courier New" panose="02070309020205020404" pitchFamily="49" charset="0"/>
              <a:buChar char="o"/>
            </a:pPr>
            <a:r>
              <a:rPr lang="en-US" sz="2600" dirty="0" smtClean="0"/>
              <a:t>Latitude/Longitude</a:t>
            </a:r>
          </a:p>
          <a:p>
            <a:pPr marL="1371600" lvl="2" indent="-457200">
              <a:buFont typeface="Courier New" panose="02070309020205020404" pitchFamily="49" charset="0"/>
              <a:buChar char="o"/>
            </a:pPr>
            <a:r>
              <a:rPr lang="en-US" sz="2600" dirty="0" smtClean="0"/>
              <a:t>Photos</a:t>
            </a:r>
          </a:p>
          <a:p>
            <a:pPr marL="1371600" lvl="2" indent="-457200">
              <a:buFont typeface="Courier New" panose="02070309020205020404" pitchFamily="49" charset="0"/>
              <a:buChar char="o"/>
            </a:pPr>
            <a:r>
              <a:rPr lang="en-US" sz="2600" dirty="0" smtClean="0"/>
              <a:t>Dimensions of damage</a:t>
            </a:r>
          </a:p>
          <a:p>
            <a:pPr lvl="2"/>
            <a:endParaRPr lang="en-US" sz="1000" dirty="0" smtClean="0"/>
          </a:p>
          <a:p>
            <a:pPr marL="285750" indent="-285750">
              <a:buFont typeface="Arial" panose="020B0604020202020204" pitchFamily="34" charset="0"/>
              <a:buChar char="•"/>
            </a:pPr>
            <a:r>
              <a:rPr lang="en-US" sz="2800" dirty="0" smtClean="0"/>
              <a:t>Report of all damage will be created from each site inspection </a:t>
            </a:r>
          </a:p>
          <a:p>
            <a:endParaRPr lang="en-US" sz="1000" dirty="0" smtClean="0"/>
          </a:p>
          <a:p>
            <a:pPr marL="285750" indent="-285750">
              <a:buFont typeface="Arial" panose="020B0604020202020204" pitchFamily="34" charset="0"/>
              <a:buChar char="•"/>
            </a:pPr>
            <a:r>
              <a:rPr lang="en-US" sz="2800" dirty="0" smtClean="0"/>
              <a:t>Report must be reviewed and approved in Grants Portal by PDMG and applicant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079" y="2894136"/>
            <a:ext cx="3020500" cy="17430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1172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639" y="1543664"/>
            <a:ext cx="11454579" cy="2448233"/>
          </a:xfrm>
        </p:spPr>
        <p:txBody>
          <a:bodyPr>
            <a:noAutofit/>
          </a:bodyPr>
          <a:lstStyle/>
          <a:p>
            <a:pPr marL="285750" indent="-285750"/>
            <a:r>
              <a:rPr lang="en-US" sz="2600" dirty="0" smtClean="0"/>
              <a:t>CRC’s employ</a:t>
            </a:r>
            <a:r>
              <a:rPr lang="en-US" sz="2600" dirty="0"/>
              <a:t> f</a:t>
            </a:r>
            <a:r>
              <a:rPr lang="en-US" sz="2600" dirty="0" smtClean="0"/>
              <a:t>ull </a:t>
            </a:r>
            <a:r>
              <a:rPr lang="en-US" sz="2600" dirty="0"/>
              <a:t>time project writing staff</a:t>
            </a:r>
          </a:p>
          <a:p>
            <a:r>
              <a:rPr lang="en-US" sz="2600" dirty="0"/>
              <a:t>Projects formulated from Damage Inventory </a:t>
            </a:r>
            <a:r>
              <a:rPr lang="en-US" sz="2600" dirty="0" smtClean="0"/>
              <a:t>sheet        Damages logically </a:t>
            </a:r>
            <a:r>
              <a:rPr lang="en-US" sz="2600" dirty="0"/>
              <a:t>grouped</a:t>
            </a:r>
          </a:p>
          <a:p>
            <a:pPr marL="285750" indent="-285750"/>
            <a:r>
              <a:rPr lang="en-US" sz="2600" dirty="0" smtClean="0">
                <a:solidFill>
                  <a:srgbClr val="C00000"/>
                </a:solidFill>
              </a:rPr>
              <a:t>For WORK 100% COMPLETE, </a:t>
            </a:r>
            <a:r>
              <a:rPr lang="en-US" sz="2600" dirty="0" smtClean="0"/>
              <a:t>CRC’s </a:t>
            </a:r>
            <a:r>
              <a:rPr lang="en-US" sz="2600" dirty="0"/>
              <a:t>will write </a:t>
            </a:r>
            <a:r>
              <a:rPr lang="en-US" sz="2600" dirty="0" smtClean="0"/>
              <a:t>Damage, Description, and Dimensions (DDD) and Scope </a:t>
            </a:r>
            <a:r>
              <a:rPr lang="en-US" sz="2600" dirty="0"/>
              <a:t>of </a:t>
            </a:r>
            <a:r>
              <a:rPr lang="en-US" sz="2600" dirty="0" smtClean="0"/>
              <a:t>Work (SOW) based </a:t>
            </a:r>
            <a:r>
              <a:rPr lang="en-US" sz="2600" dirty="0"/>
              <a:t>upon information in Grants </a:t>
            </a:r>
            <a:r>
              <a:rPr lang="en-US" sz="2600" dirty="0" smtClean="0"/>
              <a:t>Portal</a:t>
            </a:r>
          </a:p>
          <a:p>
            <a:pPr marL="285750" indent="-285750"/>
            <a:r>
              <a:rPr lang="en-US" sz="2600" dirty="0" smtClean="0">
                <a:solidFill>
                  <a:srgbClr val="C00000"/>
                </a:solidFill>
              </a:rPr>
              <a:t>For WORK TO BE COMPLETED,</a:t>
            </a:r>
            <a:r>
              <a:rPr lang="en-US" sz="2600" dirty="0" smtClean="0"/>
              <a:t> Site Inspector will write DDD; CRC writes SOW</a:t>
            </a:r>
            <a:endParaRPr lang="en-US" sz="2600" dirty="0"/>
          </a:p>
          <a:p>
            <a:r>
              <a:rPr lang="en-US" sz="2600" dirty="0" smtClean="0"/>
              <a:t>FEMA reviews will be conducted at CRC</a:t>
            </a:r>
          </a:p>
          <a:p>
            <a:r>
              <a:rPr lang="en-US" sz="2600" dirty="0" smtClean="0"/>
              <a:t>Applicant signs off (approve) project(s) after development and validation at CRC</a:t>
            </a:r>
            <a:endParaRPr lang="en-US" sz="2600" dirty="0"/>
          </a:p>
        </p:txBody>
      </p:sp>
      <p:sp>
        <p:nvSpPr>
          <p:cNvPr id="4" name="Title 3"/>
          <p:cNvSpPr>
            <a:spLocks noGrp="1"/>
          </p:cNvSpPr>
          <p:nvPr>
            <p:ph type="title"/>
          </p:nvPr>
        </p:nvSpPr>
        <p:spPr>
          <a:xfrm>
            <a:off x="878880" y="363870"/>
            <a:ext cx="9945929" cy="784830"/>
          </a:xfrm>
          <a:prstGeom prst="rect">
            <a:avLst/>
          </a:prstGeom>
          <a:noFill/>
        </p:spPr>
        <p:txBody>
          <a:bodyPr wrap="none" lIns="91440" tIns="45720" rIns="91440" bIns="45720">
            <a:spAutoFit/>
          </a:bodyPr>
          <a:lstStyle/>
          <a:p>
            <a:pPr algn="ctr"/>
            <a:r>
              <a:rPr lang="en-US" sz="5000" b="1" spc="50" dirty="0" smtClean="0">
                <a:ln w="0"/>
                <a:solidFill>
                  <a:srgbClr val="FFFF00"/>
                </a:solidFill>
                <a:effectLst>
                  <a:innerShdw blurRad="63500" dist="50800" dir="13500000">
                    <a:srgbClr val="000000">
                      <a:alpha val="50000"/>
                    </a:srgbClr>
                  </a:innerShdw>
                </a:effectLst>
                <a:latin typeface="+mn-lt"/>
              </a:rPr>
              <a:t>Consolidated Resource Center (CRC)</a:t>
            </a:r>
            <a:endParaRPr lang="en-US" sz="5000" b="0" cap="none" spc="0" dirty="0">
              <a:ln w="0"/>
              <a:solidFill>
                <a:srgbClr val="FFFF00"/>
              </a:solidFill>
              <a:effectLst>
                <a:outerShdw blurRad="38100" dist="19050" dir="2700000" algn="tl" rotWithShape="0">
                  <a:schemeClr val="dk1">
                    <a:alpha val="40000"/>
                  </a:schemeClr>
                </a:outerShdw>
              </a:effectLst>
              <a:latin typeface="+mn-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538" t="14013" r="7597" b="19109"/>
          <a:stretch/>
        </p:blipFill>
        <p:spPr>
          <a:xfrm>
            <a:off x="6337953" y="5262003"/>
            <a:ext cx="2491416" cy="1388321"/>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7729" y="5262003"/>
            <a:ext cx="2441389" cy="1382599"/>
          </a:xfrm>
          <a:prstGeom prst="rect">
            <a:avLst/>
          </a:prstGeom>
          <a:ln>
            <a:solidFill>
              <a:schemeClr val="tx1"/>
            </a:solidFill>
          </a:ln>
          <a:effectLst>
            <a:outerShdw blurRad="50800" dist="38100" dir="2700000" algn="tl" rotWithShape="0">
              <a:prstClr val="black">
                <a:alpha val="40000"/>
              </a:prstClr>
            </a:outerShdw>
          </a:effectLst>
        </p:spPr>
      </p:pic>
      <p:sp>
        <p:nvSpPr>
          <p:cNvPr id="7" name="Right Arrow 6"/>
          <p:cNvSpPr/>
          <p:nvPr/>
        </p:nvSpPr>
        <p:spPr>
          <a:xfrm>
            <a:off x="5335805" y="5715902"/>
            <a:ext cx="658452" cy="37026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420620" y="2134897"/>
            <a:ext cx="376362" cy="21786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27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290" y="433868"/>
            <a:ext cx="11366091" cy="89255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200" b="1" cap="none" spc="50" dirty="0" smtClean="0">
                <a:ln w="0"/>
                <a:solidFill>
                  <a:schemeClr val="bg1"/>
                </a:solidFill>
                <a:effectLst>
                  <a:innerShdw blurRad="63500" dist="50800" dir="13500000">
                    <a:srgbClr val="000000">
                      <a:alpha val="50000"/>
                    </a:srgbClr>
                  </a:innerShdw>
                </a:effectLst>
              </a:rPr>
              <a:t>Agenda</a:t>
            </a:r>
            <a:endParaRPr lang="en-US" sz="5200" b="1" cap="none" spc="50" dirty="0">
              <a:ln w="0"/>
              <a:solidFill>
                <a:schemeClr val="bg1"/>
              </a:solidFill>
              <a:effectLst>
                <a:innerShdw blurRad="63500" dist="50800" dir="13500000">
                  <a:srgbClr val="000000">
                    <a:alpha val="50000"/>
                  </a:srgbClr>
                </a:innerShdw>
              </a:effectLst>
            </a:endParaRPr>
          </a:p>
        </p:txBody>
      </p:sp>
      <p:sp>
        <p:nvSpPr>
          <p:cNvPr id="5" name="TextBox 4"/>
          <p:cNvSpPr txBox="1"/>
          <p:nvPr/>
        </p:nvSpPr>
        <p:spPr>
          <a:xfrm>
            <a:off x="585159" y="1851197"/>
            <a:ext cx="10256807" cy="4585871"/>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FEMA Public Assistance (PA) Program Refresher</a:t>
            </a:r>
          </a:p>
          <a:p>
            <a:endParaRPr lang="en-US" sz="1200"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3200" dirty="0" smtClean="0"/>
              <a:t>Key Benefits of the New PA Delivery Process</a:t>
            </a:r>
          </a:p>
          <a:p>
            <a:endParaRPr lang="en-US" sz="1200"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3200" dirty="0" smtClean="0"/>
              <a:t>Grants Portal</a:t>
            </a:r>
          </a:p>
          <a:p>
            <a:endParaRPr lang="en-US" sz="1200"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3200" dirty="0" smtClean="0"/>
              <a:t>New PA Delivery Process</a:t>
            </a:r>
          </a:p>
          <a:p>
            <a:endParaRPr lang="en-US" sz="1200"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3200" dirty="0" smtClean="0"/>
              <a:t>Project Documentation Reviews &amp; Closeouts</a:t>
            </a:r>
          </a:p>
          <a:p>
            <a:endParaRPr lang="en-US" sz="1200"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3200" dirty="0" smtClean="0"/>
              <a:t>Grants Portal Account</a:t>
            </a:r>
            <a:endParaRPr lang="en-US" sz="3200" dirty="0"/>
          </a:p>
        </p:txBody>
      </p:sp>
    </p:spTree>
    <p:extLst>
      <p:ext uri="{BB962C8B-B14F-4D97-AF65-F5344CB8AC3E}">
        <p14:creationId xmlns:p14="http://schemas.microsoft.com/office/powerpoint/2010/main" val="1088272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70C0"/>
                </a:solidFill>
              </a:rPr>
              <a:t>Phase III – Scoping and </a:t>
            </a:r>
            <a:r>
              <a:rPr lang="en-US" sz="4000" b="1" dirty="0" smtClean="0">
                <a:solidFill>
                  <a:srgbClr val="0070C0"/>
                </a:solidFill>
              </a:rPr>
              <a:t>Costing</a:t>
            </a:r>
            <a:br>
              <a:rPr lang="en-US" sz="4000" b="1" dirty="0" smtClean="0">
                <a:solidFill>
                  <a:srgbClr val="0070C0"/>
                </a:solidFill>
              </a:rPr>
            </a:br>
            <a:r>
              <a:rPr lang="en-US" sz="2800" dirty="0"/>
              <a:t>Objective - Validate </a:t>
            </a:r>
            <a:r>
              <a:rPr lang="en-US" sz="2800" b="1" i="1" dirty="0"/>
              <a:t>WORK TO BE COMPLETED </a:t>
            </a:r>
            <a:r>
              <a:rPr lang="en-US" sz="2800" dirty="0"/>
              <a:t>projects</a:t>
            </a:r>
            <a:r>
              <a:rPr lang="en-US" sz="4000" dirty="0"/>
              <a:t/>
            </a:r>
            <a:br>
              <a:rPr lang="en-US" sz="4000" dirty="0"/>
            </a:br>
            <a:endParaRPr lang="en-US" sz="4000" dirty="0"/>
          </a:p>
        </p:txBody>
      </p:sp>
      <p:cxnSp>
        <p:nvCxnSpPr>
          <p:cNvPr id="8" name="Straight Connector 7"/>
          <p:cNvCxnSpPr>
            <a:endCxn id="9" idx="1"/>
          </p:cNvCxnSpPr>
          <p:nvPr/>
        </p:nvCxnSpPr>
        <p:spPr>
          <a:xfrm>
            <a:off x="1510146" y="5888182"/>
            <a:ext cx="938645" cy="25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Flowchart: Terminator 8"/>
          <p:cNvSpPr/>
          <p:nvPr/>
        </p:nvSpPr>
        <p:spPr>
          <a:xfrm>
            <a:off x="2448790" y="5739475"/>
            <a:ext cx="3286062" cy="302559"/>
          </a:xfrm>
          <a:prstGeom prst="flowChartTerminator">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chemeClr val="tx1"/>
                </a:solidFill>
              </a:rPr>
              <a:t>CONTACT SPECIAL CONSIDERATIONS AS NECESSARY</a:t>
            </a:r>
          </a:p>
        </p:txBody>
      </p:sp>
      <p:cxnSp>
        <p:nvCxnSpPr>
          <p:cNvPr id="10" name="Straight Connector 9"/>
          <p:cNvCxnSpPr/>
          <p:nvPr/>
        </p:nvCxnSpPr>
        <p:spPr>
          <a:xfrm flipV="1">
            <a:off x="5734853" y="5888183"/>
            <a:ext cx="222603" cy="25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02403" y="2803659"/>
            <a:ext cx="621701" cy="161315"/>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5" idx="1"/>
          </p:cNvCxnSpPr>
          <p:nvPr/>
        </p:nvCxnSpPr>
        <p:spPr>
          <a:xfrm>
            <a:off x="1715769" y="3657603"/>
            <a:ext cx="428221" cy="6545"/>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5313" y="4162064"/>
            <a:ext cx="544514" cy="414775"/>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43989" y="2626947"/>
            <a:ext cx="886691" cy="246221"/>
          </a:xfrm>
          <a:prstGeom prst="rect">
            <a:avLst/>
          </a:prstGeom>
          <a:noFill/>
        </p:spPr>
        <p:txBody>
          <a:bodyPr wrap="square" rtlCol="0">
            <a:spAutoFit/>
          </a:bodyPr>
          <a:lstStyle/>
          <a:p>
            <a:pPr algn="ctr" fontAlgn="base">
              <a:spcBef>
                <a:spcPct val="0"/>
              </a:spcBef>
              <a:spcAft>
                <a:spcPct val="0"/>
              </a:spcAft>
            </a:pPr>
            <a:r>
              <a:rPr lang="en-US" sz="1000" dirty="0">
                <a:solidFill>
                  <a:srgbClr val="000000"/>
                </a:solidFill>
              </a:rPr>
              <a:t>FEMA</a:t>
            </a:r>
          </a:p>
        </p:txBody>
      </p:sp>
      <p:sp>
        <p:nvSpPr>
          <p:cNvPr id="25" name="TextBox 24"/>
          <p:cNvSpPr txBox="1"/>
          <p:nvPr/>
        </p:nvSpPr>
        <p:spPr>
          <a:xfrm>
            <a:off x="2143990" y="3539579"/>
            <a:ext cx="924794" cy="249137"/>
          </a:xfrm>
          <a:prstGeom prst="rect">
            <a:avLst/>
          </a:prstGeom>
          <a:noFill/>
        </p:spPr>
        <p:txBody>
          <a:bodyPr wrap="square" rtlCol="0">
            <a:spAutoFit/>
          </a:bodyPr>
          <a:lstStyle/>
          <a:p>
            <a:pPr fontAlgn="base">
              <a:spcBef>
                <a:spcPct val="0"/>
              </a:spcBef>
              <a:spcAft>
                <a:spcPct val="0"/>
              </a:spcAft>
            </a:pPr>
            <a:r>
              <a:rPr lang="en-US" sz="1000" dirty="0">
                <a:solidFill>
                  <a:srgbClr val="000000"/>
                </a:solidFill>
              </a:rPr>
              <a:t>APPLICANT</a:t>
            </a:r>
          </a:p>
        </p:txBody>
      </p:sp>
      <p:sp>
        <p:nvSpPr>
          <p:cNvPr id="26" name="TextBox 25"/>
          <p:cNvSpPr txBox="1"/>
          <p:nvPr/>
        </p:nvSpPr>
        <p:spPr>
          <a:xfrm>
            <a:off x="1677729" y="4576839"/>
            <a:ext cx="1148196" cy="246221"/>
          </a:xfrm>
          <a:prstGeom prst="rect">
            <a:avLst/>
          </a:prstGeom>
          <a:noFill/>
        </p:spPr>
        <p:txBody>
          <a:bodyPr wrap="square" rtlCol="0">
            <a:spAutoFit/>
          </a:bodyPr>
          <a:lstStyle/>
          <a:p>
            <a:pPr fontAlgn="base">
              <a:spcBef>
                <a:spcPct val="0"/>
              </a:spcBef>
              <a:spcAft>
                <a:spcPct val="0"/>
              </a:spcAft>
            </a:pPr>
            <a:r>
              <a:rPr lang="en-US" sz="1000" dirty="0">
                <a:solidFill>
                  <a:srgbClr val="000000"/>
                </a:solidFill>
              </a:rPr>
              <a:t>APPLICANT</a:t>
            </a:r>
          </a:p>
        </p:txBody>
      </p:sp>
      <p:cxnSp>
        <p:nvCxnSpPr>
          <p:cNvPr id="28" name="Straight Arrow Connector 27"/>
          <p:cNvCxnSpPr/>
          <p:nvPr/>
        </p:nvCxnSpPr>
        <p:spPr>
          <a:xfrm>
            <a:off x="2862292" y="2772943"/>
            <a:ext cx="497899" cy="3071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068783" y="3665915"/>
            <a:ext cx="261965" cy="654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672195" y="4718184"/>
            <a:ext cx="658554" cy="6522"/>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356264" y="2414229"/>
            <a:ext cx="928254" cy="762000"/>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FEMA </a:t>
            </a:r>
            <a:r>
              <a:rPr lang="en-US" sz="800" b="1" dirty="0" smtClean="0">
                <a:solidFill>
                  <a:srgbClr val="FFFFFF"/>
                </a:solidFill>
              </a:rPr>
              <a:t>DEVELOPS </a:t>
            </a:r>
            <a:r>
              <a:rPr lang="en-US" sz="800" b="1" dirty="0">
                <a:solidFill>
                  <a:srgbClr val="FFFFFF"/>
                </a:solidFill>
              </a:rPr>
              <a:t>SOW/COSTS</a:t>
            </a:r>
          </a:p>
        </p:txBody>
      </p:sp>
      <p:sp>
        <p:nvSpPr>
          <p:cNvPr id="35" name="Rectangle 34"/>
          <p:cNvSpPr/>
          <p:nvPr/>
        </p:nvSpPr>
        <p:spPr>
          <a:xfrm>
            <a:off x="3356264" y="3568809"/>
            <a:ext cx="928254" cy="54920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APPLICANT DEVELOPED SOW/COSTS</a:t>
            </a:r>
          </a:p>
        </p:txBody>
      </p:sp>
      <p:sp>
        <p:nvSpPr>
          <p:cNvPr id="36" name="Rectangle 35"/>
          <p:cNvSpPr/>
          <p:nvPr/>
        </p:nvSpPr>
        <p:spPr>
          <a:xfrm>
            <a:off x="3356264" y="4609936"/>
            <a:ext cx="928254" cy="54920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APPLICANT DEVELOPED SOW/COSTS</a:t>
            </a:r>
          </a:p>
        </p:txBody>
      </p:sp>
      <p:sp>
        <p:nvSpPr>
          <p:cNvPr id="37" name="Rectangle 36"/>
          <p:cNvSpPr/>
          <p:nvPr/>
        </p:nvSpPr>
        <p:spPr>
          <a:xfrm>
            <a:off x="3356264" y="3284537"/>
            <a:ext cx="928254" cy="284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000000"/>
                </a:solidFill>
              </a:rPr>
              <a:t>STANDARD</a:t>
            </a:r>
          </a:p>
          <a:p>
            <a:pPr algn="ctr" fontAlgn="base">
              <a:spcBef>
                <a:spcPct val="0"/>
              </a:spcBef>
              <a:spcAft>
                <a:spcPct val="0"/>
              </a:spcAft>
            </a:pPr>
            <a:r>
              <a:rPr lang="en-US" sz="800" b="1" dirty="0">
                <a:solidFill>
                  <a:srgbClr val="000000"/>
                </a:solidFill>
              </a:rPr>
              <a:t>LANE</a:t>
            </a:r>
          </a:p>
        </p:txBody>
      </p:sp>
      <p:sp>
        <p:nvSpPr>
          <p:cNvPr id="38" name="Rectangle 37"/>
          <p:cNvSpPr/>
          <p:nvPr/>
        </p:nvSpPr>
        <p:spPr>
          <a:xfrm>
            <a:off x="3356264" y="4347547"/>
            <a:ext cx="928254" cy="284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solidFill>
                  <a:srgbClr val="000000"/>
                </a:solidFill>
              </a:rPr>
              <a:t>SPECIALIZED</a:t>
            </a:r>
          </a:p>
          <a:p>
            <a:pPr algn="ctr" fontAlgn="base">
              <a:spcBef>
                <a:spcPct val="0"/>
              </a:spcBef>
              <a:spcAft>
                <a:spcPct val="0"/>
              </a:spcAft>
            </a:pPr>
            <a:r>
              <a:rPr lang="en-US" sz="800" dirty="0">
                <a:solidFill>
                  <a:srgbClr val="000000"/>
                </a:solidFill>
              </a:rPr>
              <a:t>LANE</a:t>
            </a:r>
          </a:p>
        </p:txBody>
      </p:sp>
      <p:sp>
        <p:nvSpPr>
          <p:cNvPr id="39" name="Rectangle 38"/>
          <p:cNvSpPr/>
          <p:nvPr/>
        </p:nvSpPr>
        <p:spPr>
          <a:xfrm>
            <a:off x="4426528" y="3284537"/>
            <a:ext cx="928254" cy="827535"/>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FEMA VALIDATES APPLICANT SOW / COSTS</a:t>
            </a:r>
          </a:p>
        </p:txBody>
      </p:sp>
      <p:sp>
        <p:nvSpPr>
          <p:cNvPr id="40" name="Rectangle 39"/>
          <p:cNvSpPr/>
          <p:nvPr/>
        </p:nvSpPr>
        <p:spPr>
          <a:xfrm>
            <a:off x="4426528" y="4347546"/>
            <a:ext cx="928254" cy="817324"/>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FEMA VALIDATES APPLICANT SOW / COSTS</a:t>
            </a:r>
          </a:p>
        </p:txBody>
      </p:sp>
      <p:sp>
        <p:nvSpPr>
          <p:cNvPr id="41" name="Rectangle 40"/>
          <p:cNvSpPr/>
          <p:nvPr/>
        </p:nvSpPr>
        <p:spPr>
          <a:xfrm>
            <a:off x="5496792" y="3284536"/>
            <a:ext cx="928254" cy="827535"/>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FEMA PROGRAM COMPLIANCE REVIEW</a:t>
            </a:r>
          </a:p>
        </p:txBody>
      </p:sp>
      <p:sp>
        <p:nvSpPr>
          <p:cNvPr id="42" name="Rectangle 41"/>
          <p:cNvSpPr/>
          <p:nvPr/>
        </p:nvSpPr>
        <p:spPr>
          <a:xfrm>
            <a:off x="5496792" y="4352146"/>
            <a:ext cx="928254" cy="827535"/>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FEMA PROGRAM COMPLIANCE REVIEW</a:t>
            </a:r>
          </a:p>
        </p:txBody>
      </p:sp>
      <p:sp>
        <p:nvSpPr>
          <p:cNvPr id="43" name="Rectangle 42"/>
          <p:cNvSpPr/>
          <p:nvPr/>
        </p:nvSpPr>
        <p:spPr>
          <a:xfrm>
            <a:off x="6567056" y="3278594"/>
            <a:ext cx="928254" cy="8334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PDMG </a:t>
            </a:r>
            <a:r>
              <a:rPr lang="en-US" sz="800" b="1" u="sng" dirty="0">
                <a:solidFill>
                  <a:srgbClr val="FFFFFF"/>
                </a:solidFill>
              </a:rPr>
              <a:t>THEN</a:t>
            </a:r>
            <a:r>
              <a:rPr lang="en-US" sz="800" b="1" dirty="0">
                <a:solidFill>
                  <a:srgbClr val="FFFFFF"/>
                </a:solidFill>
              </a:rPr>
              <a:t> RECIPIENT REVIEWS  SOW AND COSTS</a:t>
            </a:r>
          </a:p>
        </p:txBody>
      </p:sp>
      <p:sp>
        <p:nvSpPr>
          <p:cNvPr id="44" name="Rectangle 43"/>
          <p:cNvSpPr/>
          <p:nvPr/>
        </p:nvSpPr>
        <p:spPr>
          <a:xfrm>
            <a:off x="6567056" y="4346204"/>
            <a:ext cx="928254" cy="8334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PDMG  </a:t>
            </a:r>
            <a:r>
              <a:rPr lang="en-US" sz="800" b="1" u="sng" dirty="0">
                <a:solidFill>
                  <a:srgbClr val="FFFFFF"/>
                </a:solidFill>
              </a:rPr>
              <a:t>THEN</a:t>
            </a:r>
            <a:r>
              <a:rPr lang="en-US" sz="800" b="1" dirty="0">
                <a:solidFill>
                  <a:srgbClr val="FFFFFF"/>
                </a:solidFill>
              </a:rPr>
              <a:t> RECIPIENT REVIEWS  SOW AND COSTS</a:t>
            </a:r>
          </a:p>
        </p:txBody>
      </p:sp>
      <p:cxnSp>
        <p:nvCxnSpPr>
          <p:cNvPr id="48" name="Straight Arrow Connector 47"/>
          <p:cNvCxnSpPr>
            <a:stCxn id="42" idx="3"/>
            <a:endCxn id="44" idx="1"/>
          </p:cNvCxnSpPr>
          <p:nvPr/>
        </p:nvCxnSpPr>
        <p:spPr>
          <a:xfrm flipV="1">
            <a:off x="6425046" y="4762943"/>
            <a:ext cx="142010" cy="297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0" idx="3"/>
            <a:endCxn id="42" idx="1"/>
          </p:cNvCxnSpPr>
          <p:nvPr/>
        </p:nvCxnSpPr>
        <p:spPr>
          <a:xfrm>
            <a:off x="5354782" y="4756209"/>
            <a:ext cx="142010" cy="970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0" idx="1"/>
          </p:cNvCxnSpPr>
          <p:nvPr/>
        </p:nvCxnSpPr>
        <p:spPr>
          <a:xfrm flipV="1">
            <a:off x="4284518" y="4756208"/>
            <a:ext cx="142010" cy="673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39" idx="1"/>
          </p:cNvCxnSpPr>
          <p:nvPr/>
        </p:nvCxnSpPr>
        <p:spPr>
          <a:xfrm>
            <a:off x="4284518" y="3693198"/>
            <a:ext cx="142010" cy="510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1" idx="3"/>
            <a:endCxn id="43" idx="1"/>
          </p:cNvCxnSpPr>
          <p:nvPr/>
        </p:nvCxnSpPr>
        <p:spPr>
          <a:xfrm flipV="1">
            <a:off x="6425046" y="3695333"/>
            <a:ext cx="142010" cy="297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9" idx="3"/>
            <a:endCxn id="41" idx="1"/>
          </p:cNvCxnSpPr>
          <p:nvPr/>
        </p:nvCxnSpPr>
        <p:spPr>
          <a:xfrm flipV="1">
            <a:off x="5354782" y="3698304"/>
            <a:ext cx="142010" cy="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34" idx="3"/>
          </p:cNvCxnSpPr>
          <p:nvPr/>
        </p:nvCxnSpPr>
        <p:spPr>
          <a:xfrm>
            <a:off x="4284519" y="2795229"/>
            <a:ext cx="16729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41" idx="0"/>
          </p:cNvCxnSpPr>
          <p:nvPr/>
        </p:nvCxnSpPr>
        <p:spPr>
          <a:xfrm>
            <a:off x="5957455" y="2795229"/>
            <a:ext cx="3464" cy="48930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7" name="Diamond 86"/>
          <p:cNvSpPr/>
          <p:nvPr/>
        </p:nvSpPr>
        <p:spPr>
          <a:xfrm>
            <a:off x="7633857" y="3029566"/>
            <a:ext cx="1392383" cy="133936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solidFill>
                  <a:srgbClr val="FFFFFF"/>
                </a:solidFill>
              </a:rPr>
              <a:t>ELIGIBLE?</a:t>
            </a:r>
          </a:p>
        </p:txBody>
      </p:sp>
      <p:cxnSp>
        <p:nvCxnSpPr>
          <p:cNvPr id="88" name="Straight Arrow Connector 87"/>
          <p:cNvCxnSpPr/>
          <p:nvPr/>
        </p:nvCxnSpPr>
        <p:spPr>
          <a:xfrm flipV="1">
            <a:off x="7493578" y="3669492"/>
            <a:ext cx="142010" cy="297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4" idx="3"/>
          </p:cNvCxnSpPr>
          <p:nvPr/>
        </p:nvCxnSpPr>
        <p:spPr>
          <a:xfrm>
            <a:off x="7495311" y="4762942"/>
            <a:ext cx="8347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87" idx="2"/>
          </p:cNvCxnSpPr>
          <p:nvPr/>
        </p:nvCxnSpPr>
        <p:spPr>
          <a:xfrm flipV="1">
            <a:off x="8330048" y="4368928"/>
            <a:ext cx="1" cy="39401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9026239" y="3690228"/>
            <a:ext cx="142010" cy="297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100079" y="3582505"/>
            <a:ext cx="573697" cy="215444"/>
          </a:xfrm>
          <a:prstGeom prst="rect">
            <a:avLst/>
          </a:prstGeom>
          <a:noFill/>
        </p:spPr>
        <p:txBody>
          <a:bodyPr wrap="square" rtlCol="0">
            <a:spAutoFit/>
          </a:bodyPr>
          <a:lstStyle/>
          <a:p>
            <a:pPr fontAlgn="base">
              <a:spcBef>
                <a:spcPct val="0"/>
              </a:spcBef>
              <a:spcAft>
                <a:spcPct val="0"/>
              </a:spcAft>
            </a:pPr>
            <a:r>
              <a:rPr lang="en-US" sz="800" b="1" dirty="0">
                <a:solidFill>
                  <a:srgbClr val="000000"/>
                </a:solidFill>
              </a:rPr>
              <a:t>YES</a:t>
            </a:r>
          </a:p>
        </p:txBody>
      </p:sp>
      <p:sp>
        <p:nvSpPr>
          <p:cNvPr id="96" name="TextBox 95"/>
          <p:cNvSpPr txBox="1"/>
          <p:nvPr/>
        </p:nvSpPr>
        <p:spPr>
          <a:xfrm>
            <a:off x="8043198" y="2668405"/>
            <a:ext cx="573697" cy="215444"/>
          </a:xfrm>
          <a:prstGeom prst="rect">
            <a:avLst/>
          </a:prstGeom>
          <a:noFill/>
        </p:spPr>
        <p:txBody>
          <a:bodyPr wrap="square" rtlCol="0">
            <a:spAutoFit/>
          </a:bodyPr>
          <a:lstStyle/>
          <a:p>
            <a:pPr algn="ctr" fontAlgn="base">
              <a:spcBef>
                <a:spcPct val="0"/>
              </a:spcBef>
              <a:spcAft>
                <a:spcPct val="0"/>
              </a:spcAft>
            </a:pPr>
            <a:r>
              <a:rPr lang="en-US" sz="800" b="1" dirty="0">
                <a:solidFill>
                  <a:srgbClr val="000000"/>
                </a:solidFill>
              </a:rPr>
              <a:t>NO</a:t>
            </a:r>
          </a:p>
        </p:txBody>
      </p:sp>
      <p:cxnSp>
        <p:nvCxnSpPr>
          <p:cNvPr id="98" name="Straight Arrow Connector 97"/>
          <p:cNvCxnSpPr>
            <a:stCxn id="87" idx="0"/>
          </p:cNvCxnSpPr>
          <p:nvPr/>
        </p:nvCxnSpPr>
        <p:spPr>
          <a:xfrm flipH="1" flipV="1">
            <a:off x="8330046" y="2854894"/>
            <a:ext cx="2" cy="17467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8330045" y="2438156"/>
            <a:ext cx="2" cy="24099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3" name="Flowchart: Document 102"/>
          <p:cNvSpPr/>
          <p:nvPr/>
        </p:nvSpPr>
        <p:spPr>
          <a:xfrm>
            <a:off x="7782791" y="1943253"/>
            <a:ext cx="1094509" cy="455301"/>
          </a:xfrm>
          <a:prstGeom prst="flowChartDocumen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DETERMINATION MEMO</a:t>
            </a:r>
          </a:p>
        </p:txBody>
      </p:sp>
      <p:sp>
        <p:nvSpPr>
          <p:cNvPr id="18" name="Rectangle 17"/>
          <p:cNvSpPr/>
          <p:nvPr/>
        </p:nvSpPr>
        <p:spPr>
          <a:xfrm>
            <a:off x="579017" y="1615435"/>
            <a:ext cx="928254" cy="284273"/>
          </a:xfrm>
          <a:prstGeom prst="rect">
            <a:avLst/>
          </a:prstGeom>
          <a:solidFill>
            <a:srgbClr val="F9FBA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000000"/>
                </a:solidFill>
              </a:rPr>
              <a:t>COMPLETED</a:t>
            </a:r>
          </a:p>
          <a:p>
            <a:pPr algn="ctr" fontAlgn="base">
              <a:spcBef>
                <a:spcPct val="0"/>
              </a:spcBef>
              <a:spcAft>
                <a:spcPct val="0"/>
              </a:spcAft>
            </a:pPr>
            <a:r>
              <a:rPr lang="en-US" sz="800" b="1" dirty="0">
                <a:solidFill>
                  <a:srgbClr val="000000"/>
                </a:solidFill>
              </a:rPr>
              <a:t>LANE</a:t>
            </a:r>
          </a:p>
        </p:txBody>
      </p:sp>
      <p:sp>
        <p:nvSpPr>
          <p:cNvPr id="16" name="Flowchart: Terminator 15"/>
          <p:cNvSpPr/>
          <p:nvPr/>
        </p:nvSpPr>
        <p:spPr>
          <a:xfrm>
            <a:off x="2317177" y="1627902"/>
            <a:ext cx="3210792" cy="370795"/>
          </a:xfrm>
          <a:prstGeom prst="flowChartTerminator">
            <a:avLst/>
          </a:prstGeom>
          <a:solidFill>
            <a:srgbClr val="FF00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APPLICANT </a:t>
            </a:r>
            <a:r>
              <a:rPr lang="en-US" sz="800" b="1" dirty="0" smtClean="0">
                <a:solidFill>
                  <a:srgbClr val="FFFFFF"/>
                </a:solidFill>
              </a:rPr>
              <a:t>SIGNED PW </a:t>
            </a:r>
            <a:r>
              <a:rPr lang="en-US" sz="800" b="1" dirty="0">
                <a:solidFill>
                  <a:srgbClr val="FFFFFF"/>
                </a:solidFill>
              </a:rPr>
              <a:t>PROCEEDS  TO END OF PHASE III</a:t>
            </a:r>
          </a:p>
        </p:txBody>
      </p:sp>
      <p:cxnSp>
        <p:nvCxnSpPr>
          <p:cNvPr id="17" name="Straight Connector 16"/>
          <p:cNvCxnSpPr/>
          <p:nvPr/>
        </p:nvCxnSpPr>
        <p:spPr>
          <a:xfrm>
            <a:off x="1562104" y="1750645"/>
            <a:ext cx="762000" cy="13855"/>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6" idx="3"/>
          </p:cNvCxnSpPr>
          <p:nvPr/>
        </p:nvCxnSpPr>
        <p:spPr>
          <a:xfrm flipV="1">
            <a:off x="5527969" y="1806065"/>
            <a:ext cx="5171208" cy="723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9386927" y="3685309"/>
            <a:ext cx="137277" cy="491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9545167" y="3278594"/>
            <a:ext cx="928254"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APPLICANT REVIEWS &amp; SIGNS PROJECT</a:t>
            </a:r>
          </a:p>
        </p:txBody>
      </p:sp>
      <p:cxnSp>
        <p:nvCxnSpPr>
          <p:cNvPr id="112" name="Straight Connector 111"/>
          <p:cNvCxnSpPr>
            <a:stCxn id="110" idx="3"/>
          </p:cNvCxnSpPr>
          <p:nvPr/>
        </p:nvCxnSpPr>
        <p:spPr>
          <a:xfrm flipV="1">
            <a:off x="10473422" y="3657600"/>
            <a:ext cx="225755" cy="1994"/>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957455" y="5179680"/>
            <a:ext cx="0" cy="7085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Diamond 56"/>
          <p:cNvSpPr/>
          <p:nvPr/>
        </p:nvSpPr>
        <p:spPr>
          <a:xfrm>
            <a:off x="46439" y="2398555"/>
            <a:ext cx="2355190" cy="1878478"/>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900" b="1" dirty="0" smtClean="0">
                <a:solidFill>
                  <a:srgbClr val="FFFF00"/>
                </a:solidFill>
              </a:rPr>
              <a:t>WORK TO BE COMPLETED</a:t>
            </a:r>
          </a:p>
          <a:p>
            <a:pPr algn="ctr" fontAlgn="base">
              <a:spcBef>
                <a:spcPct val="0"/>
              </a:spcBef>
              <a:spcAft>
                <a:spcPct val="0"/>
              </a:spcAft>
            </a:pPr>
            <a:endParaRPr lang="en-US" sz="900" dirty="0">
              <a:solidFill>
                <a:srgbClr val="FFFFFF"/>
              </a:solidFill>
            </a:endParaRPr>
          </a:p>
          <a:p>
            <a:pPr algn="ctr" fontAlgn="base">
              <a:spcBef>
                <a:spcPct val="0"/>
              </a:spcBef>
              <a:spcAft>
                <a:spcPct val="0"/>
              </a:spcAft>
            </a:pPr>
            <a:r>
              <a:rPr lang="en-US" sz="900" dirty="0" smtClean="0">
                <a:solidFill>
                  <a:srgbClr val="FFFFFF"/>
                </a:solidFill>
              </a:rPr>
              <a:t>FEMA </a:t>
            </a:r>
            <a:r>
              <a:rPr lang="en-US" sz="900" dirty="0">
                <a:solidFill>
                  <a:srgbClr val="FFFFFF"/>
                </a:solidFill>
              </a:rPr>
              <a:t>OR APPLICANT DEVELOPS SCOPE OF WORK AND COSTS?</a:t>
            </a:r>
          </a:p>
        </p:txBody>
      </p:sp>
      <p:sp>
        <p:nvSpPr>
          <p:cNvPr id="58" name="Rectangle 57"/>
          <p:cNvSpPr/>
          <p:nvPr/>
        </p:nvSpPr>
        <p:spPr>
          <a:xfrm>
            <a:off x="10699177" y="3176229"/>
            <a:ext cx="1357745" cy="917521"/>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PROJECT ENTERED INTO EMMIE BY CONSOLIDATED RESOURCE CENTER DOCUMENT INTEGRITY UNIT</a:t>
            </a:r>
          </a:p>
        </p:txBody>
      </p:sp>
    </p:spTree>
    <p:extLst>
      <p:ext uri="{BB962C8B-B14F-4D97-AF65-F5344CB8AC3E}">
        <p14:creationId xmlns:p14="http://schemas.microsoft.com/office/powerpoint/2010/main" val="179514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Phase IV </a:t>
            </a:r>
            <a:r>
              <a:rPr lang="en-US" b="1" dirty="0" smtClean="0">
                <a:solidFill>
                  <a:srgbClr val="0070C0"/>
                </a:solidFill>
              </a:rPr>
              <a:t>– Reviews</a:t>
            </a:r>
            <a:br>
              <a:rPr lang="en-US" b="1" dirty="0" smtClean="0">
                <a:solidFill>
                  <a:srgbClr val="0070C0"/>
                </a:solidFill>
              </a:rPr>
            </a:br>
            <a:r>
              <a:rPr lang="en-US" sz="3200" dirty="0"/>
              <a:t>Objective - Prepare eligible projects for obligation</a:t>
            </a:r>
            <a:r>
              <a:rPr lang="en-US" dirty="0"/>
              <a:t/>
            </a:r>
            <a:br>
              <a:rPr lang="en-US" dirty="0"/>
            </a:br>
            <a:endParaRPr lang="en-US" dirty="0"/>
          </a:p>
        </p:txBody>
      </p:sp>
      <p:sp>
        <p:nvSpPr>
          <p:cNvPr id="21" name="Rectangle 20"/>
          <p:cNvSpPr/>
          <p:nvPr/>
        </p:nvSpPr>
        <p:spPr>
          <a:xfrm>
            <a:off x="7702275" y="3014523"/>
            <a:ext cx="620856" cy="802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FFFFFF"/>
                </a:solidFill>
              </a:rPr>
              <a:t>FEMA FINAL</a:t>
            </a:r>
            <a:endParaRPr lang="en-US" sz="800" b="1" dirty="0">
              <a:solidFill>
                <a:srgbClr val="FFFFFF"/>
              </a:solidFill>
            </a:endParaRPr>
          </a:p>
          <a:p>
            <a:pPr algn="ctr" fontAlgn="base">
              <a:spcBef>
                <a:spcPct val="0"/>
              </a:spcBef>
              <a:spcAft>
                <a:spcPct val="0"/>
              </a:spcAft>
            </a:pPr>
            <a:r>
              <a:rPr lang="en-US" sz="800" b="1" dirty="0">
                <a:solidFill>
                  <a:srgbClr val="FFFFFF"/>
                </a:solidFill>
              </a:rPr>
              <a:t>REVIEW</a:t>
            </a:r>
          </a:p>
        </p:txBody>
      </p:sp>
      <p:cxnSp>
        <p:nvCxnSpPr>
          <p:cNvPr id="39" name="Straight Arrow Connector 38"/>
          <p:cNvCxnSpPr>
            <a:endCxn id="19" idx="2"/>
          </p:cNvCxnSpPr>
          <p:nvPr/>
        </p:nvCxnSpPr>
        <p:spPr>
          <a:xfrm flipV="1">
            <a:off x="4214720" y="3951668"/>
            <a:ext cx="0" cy="15240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9" idx="0"/>
          </p:cNvCxnSpPr>
          <p:nvPr/>
        </p:nvCxnSpPr>
        <p:spPr>
          <a:xfrm>
            <a:off x="4214720" y="3011572"/>
            <a:ext cx="0" cy="10662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36992" y="3054043"/>
            <a:ext cx="734289" cy="8334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FFFFFF"/>
                </a:solidFill>
              </a:rPr>
              <a:t>RECIPIENT (MEMA)</a:t>
            </a:r>
            <a:endParaRPr lang="en-US" sz="800" b="1" dirty="0">
              <a:solidFill>
                <a:srgbClr val="FFFFFF"/>
              </a:solidFill>
            </a:endParaRPr>
          </a:p>
          <a:p>
            <a:pPr algn="ctr" fontAlgn="base">
              <a:spcBef>
                <a:spcPct val="0"/>
              </a:spcBef>
              <a:spcAft>
                <a:spcPct val="0"/>
              </a:spcAft>
            </a:pPr>
            <a:r>
              <a:rPr lang="en-US" sz="800" b="1" dirty="0">
                <a:solidFill>
                  <a:srgbClr val="FFFFFF"/>
                </a:solidFill>
              </a:rPr>
              <a:t>REVIEW</a:t>
            </a:r>
          </a:p>
        </p:txBody>
      </p:sp>
      <p:grpSp>
        <p:nvGrpSpPr>
          <p:cNvPr id="22" name="Group 21"/>
          <p:cNvGrpSpPr/>
          <p:nvPr/>
        </p:nvGrpSpPr>
        <p:grpSpPr>
          <a:xfrm>
            <a:off x="33528" y="2594833"/>
            <a:ext cx="4475601" cy="1882396"/>
            <a:chOff x="299220" y="2588598"/>
            <a:chExt cx="4475601" cy="1882396"/>
          </a:xfrm>
        </p:grpSpPr>
        <p:cxnSp>
          <p:nvCxnSpPr>
            <p:cNvPr id="8" name="Straight Connector 7"/>
            <p:cNvCxnSpPr/>
            <p:nvPr/>
          </p:nvCxnSpPr>
          <p:spPr>
            <a:xfrm>
              <a:off x="299220" y="3528695"/>
              <a:ext cx="233935" cy="110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8519" y="3422074"/>
              <a:ext cx="1333815" cy="400110"/>
            </a:xfrm>
            <a:prstGeom prst="rect">
              <a:avLst/>
            </a:prstGeom>
            <a:solidFill>
              <a:schemeClr val="accent6">
                <a:lumMod val="40000"/>
                <a:lumOff val="60000"/>
              </a:schemeClr>
            </a:solidFill>
          </p:spPr>
          <p:txBody>
            <a:bodyPr wrap="square" rtlCol="0">
              <a:spAutoFit/>
            </a:bodyPr>
            <a:lstStyle/>
            <a:p>
              <a:pPr algn="ctr" fontAlgn="base">
                <a:spcBef>
                  <a:spcPct val="0"/>
                </a:spcBef>
                <a:spcAft>
                  <a:spcPct val="0"/>
                </a:spcAft>
              </a:pPr>
              <a:r>
                <a:rPr lang="en-US" sz="1000" b="1" dirty="0">
                  <a:solidFill>
                    <a:srgbClr val="000000"/>
                  </a:solidFill>
                </a:rPr>
                <a:t>ELIGIBILITY </a:t>
              </a:r>
              <a:r>
                <a:rPr lang="en-US" sz="1000" b="1" dirty="0" smtClean="0">
                  <a:solidFill>
                    <a:srgbClr val="000000"/>
                  </a:solidFill>
                </a:rPr>
                <a:t>REVIEWS AT CRC</a:t>
              </a:r>
              <a:endParaRPr lang="en-US" sz="1000" b="1" dirty="0">
                <a:solidFill>
                  <a:srgbClr val="000000"/>
                </a:solidFill>
              </a:endParaRPr>
            </a:p>
          </p:txBody>
        </p:sp>
        <p:cxnSp>
          <p:nvCxnSpPr>
            <p:cNvPr id="12" name="Straight Arrow Connector 11"/>
            <p:cNvCxnSpPr/>
            <p:nvPr/>
          </p:nvCxnSpPr>
          <p:spPr>
            <a:xfrm>
              <a:off x="1699066" y="3507079"/>
              <a:ext cx="420435" cy="1569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19501" y="3113058"/>
              <a:ext cx="588818" cy="833476"/>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INITIAL</a:t>
              </a:r>
            </a:p>
            <a:p>
              <a:pPr algn="ctr" fontAlgn="base">
                <a:spcBef>
                  <a:spcPct val="0"/>
                </a:spcBef>
                <a:spcAft>
                  <a:spcPct val="0"/>
                </a:spcAft>
              </a:pPr>
              <a:r>
                <a:rPr lang="en-US" sz="800" b="1" dirty="0">
                  <a:solidFill>
                    <a:srgbClr val="FFFFFF"/>
                  </a:solidFill>
                </a:rPr>
                <a:t>REVIEW</a:t>
              </a:r>
            </a:p>
          </p:txBody>
        </p:sp>
        <p:sp>
          <p:nvSpPr>
            <p:cNvPr id="16" name="Rectangle 15"/>
            <p:cNvSpPr/>
            <p:nvPr/>
          </p:nvSpPr>
          <p:spPr>
            <a:xfrm>
              <a:off x="3200386" y="2588598"/>
              <a:ext cx="796636" cy="833476"/>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INSURANCE</a:t>
              </a:r>
            </a:p>
            <a:p>
              <a:pPr algn="ctr" fontAlgn="base">
                <a:spcBef>
                  <a:spcPct val="0"/>
                </a:spcBef>
                <a:spcAft>
                  <a:spcPct val="0"/>
                </a:spcAft>
              </a:pPr>
              <a:r>
                <a:rPr lang="en-US" sz="800" b="1" dirty="0">
                  <a:solidFill>
                    <a:srgbClr val="FFFFFF"/>
                  </a:solidFill>
                </a:rPr>
                <a:t>REVIEW</a:t>
              </a:r>
            </a:p>
          </p:txBody>
        </p:sp>
        <p:sp>
          <p:nvSpPr>
            <p:cNvPr id="18" name="Rectangle 17"/>
            <p:cNvSpPr/>
            <p:nvPr/>
          </p:nvSpPr>
          <p:spPr>
            <a:xfrm>
              <a:off x="3200386" y="3637518"/>
              <a:ext cx="796636" cy="8334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MITIGATION</a:t>
              </a:r>
            </a:p>
            <a:p>
              <a:pPr algn="ctr" fontAlgn="base">
                <a:spcBef>
                  <a:spcPct val="0"/>
                </a:spcBef>
                <a:spcAft>
                  <a:spcPct val="0"/>
                </a:spcAft>
              </a:pPr>
              <a:r>
                <a:rPr lang="en-US" sz="800" b="1" dirty="0">
                  <a:solidFill>
                    <a:srgbClr val="FFFFFF"/>
                  </a:solidFill>
                </a:rPr>
                <a:t>REVIEW</a:t>
              </a:r>
            </a:p>
          </p:txBody>
        </p:sp>
        <p:sp>
          <p:nvSpPr>
            <p:cNvPr id="19" name="Rectangle 18"/>
            <p:cNvSpPr/>
            <p:nvPr/>
          </p:nvSpPr>
          <p:spPr>
            <a:xfrm>
              <a:off x="4186003" y="3111957"/>
              <a:ext cx="588818" cy="8334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EHP</a:t>
              </a:r>
            </a:p>
            <a:p>
              <a:pPr algn="ctr" fontAlgn="base">
                <a:spcBef>
                  <a:spcPct val="0"/>
                </a:spcBef>
                <a:spcAft>
                  <a:spcPct val="0"/>
                </a:spcAft>
              </a:pPr>
              <a:r>
                <a:rPr lang="en-US" sz="800" b="1" dirty="0">
                  <a:solidFill>
                    <a:srgbClr val="FFFFFF"/>
                  </a:solidFill>
                </a:rPr>
                <a:t>REVIEW</a:t>
              </a:r>
            </a:p>
          </p:txBody>
        </p:sp>
        <p:cxnSp>
          <p:nvCxnSpPr>
            <p:cNvPr id="23" name="Straight Arrow Connector 22"/>
            <p:cNvCxnSpPr>
              <a:endCxn id="16" idx="1"/>
            </p:cNvCxnSpPr>
            <p:nvPr/>
          </p:nvCxnSpPr>
          <p:spPr>
            <a:xfrm>
              <a:off x="2943846" y="3005336"/>
              <a:ext cx="25654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43846" y="4097833"/>
              <a:ext cx="25654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43846" y="3005337"/>
              <a:ext cx="0" cy="109249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5" idx="3"/>
            </p:cNvCxnSpPr>
            <p:nvPr/>
          </p:nvCxnSpPr>
          <p:spPr>
            <a:xfrm flipV="1">
              <a:off x="2708320" y="3528696"/>
              <a:ext cx="235527" cy="110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3"/>
            </p:cNvCxnSpPr>
            <p:nvPr/>
          </p:nvCxnSpPr>
          <p:spPr>
            <a:xfrm>
              <a:off x="3997022" y="3005336"/>
              <a:ext cx="4833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97022" y="4097833"/>
              <a:ext cx="4833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p:cNvCxnSpPr>
            <a:stCxn id="19" idx="3"/>
          </p:cNvCxnSpPr>
          <p:nvPr/>
        </p:nvCxnSpPr>
        <p:spPr>
          <a:xfrm>
            <a:off x="4509129" y="3534930"/>
            <a:ext cx="122267"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Diamond 45"/>
          <p:cNvSpPr/>
          <p:nvPr/>
        </p:nvSpPr>
        <p:spPr>
          <a:xfrm>
            <a:off x="8596045" y="2918905"/>
            <a:ext cx="988868" cy="973379"/>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a:solidFill>
                <a:srgbClr val="FFFFFF"/>
              </a:solidFill>
            </a:endParaRPr>
          </a:p>
        </p:txBody>
      </p:sp>
      <p:cxnSp>
        <p:nvCxnSpPr>
          <p:cNvPr id="47" name="Straight Arrow Connector 46"/>
          <p:cNvCxnSpPr/>
          <p:nvPr/>
        </p:nvCxnSpPr>
        <p:spPr>
          <a:xfrm flipH="1" flipV="1">
            <a:off x="9090478" y="2722940"/>
            <a:ext cx="2" cy="17467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803630" y="2594833"/>
            <a:ext cx="573697" cy="215444"/>
          </a:xfrm>
          <a:prstGeom prst="rect">
            <a:avLst/>
          </a:prstGeom>
          <a:noFill/>
        </p:spPr>
        <p:txBody>
          <a:bodyPr wrap="square" rtlCol="0">
            <a:spAutoFit/>
          </a:bodyPr>
          <a:lstStyle/>
          <a:p>
            <a:pPr algn="ctr" fontAlgn="base">
              <a:spcBef>
                <a:spcPct val="0"/>
              </a:spcBef>
              <a:spcAft>
                <a:spcPct val="0"/>
              </a:spcAft>
            </a:pPr>
            <a:r>
              <a:rPr lang="en-US" sz="800" b="1" dirty="0">
                <a:solidFill>
                  <a:srgbClr val="000000"/>
                </a:solidFill>
              </a:rPr>
              <a:t>NO</a:t>
            </a:r>
          </a:p>
        </p:txBody>
      </p:sp>
      <p:cxnSp>
        <p:nvCxnSpPr>
          <p:cNvPr id="50" name="Straight Arrow Connector 49"/>
          <p:cNvCxnSpPr/>
          <p:nvPr/>
        </p:nvCxnSpPr>
        <p:spPr>
          <a:xfrm flipH="1" flipV="1">
            <a:off x="9068223" y="2368852"/>
            <a:ext cx="2" cy="24099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Flowchart: Document 50"/>
          <p:cNvSpPr/>
          <p:nvPr/>
        </p:nvSpPr>
        <p:spPr>
          <a:xfrm>
            <a:off x="8479298" y="1826215"/>
            <a:ext cx="1177849" cy="455301"/>
          </a:xfrm>
          <a:prstGeom prst="flowChartDocumen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DETERMINATION MEMO</a:t>
            </a:r>
          </a:p>
        </p:txBody>
      </p:sp>
      <p:cxnSp>
        <p:nvCxnSpPr>
          <p:cNvPr id="53" name="Straight Arrow Connector 52"/>
          <p:cNvCxnSpPr>
            <a:stCxn id="21" idx="3"/>
            <a:endCxn id="46" idx="1"/>
          </p:cNvCxnSpPr>
          <p:nvPr/>
        </p:nvCxnSpPr>
        <p:spPr>
          <a:xfrm flipV="1">
            <a:off x="8323131" y="3405595"/>
            <a:ext cx="272914" cy="1028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736612" y="3297870"/>
            <a:ext cx="777799" cy="215444"/>
          </a:xfrm>
          <a:prstGeom prst="rect">
            <a:avLst/>
          </a:prstGeom>
          <a:noFill/>
        </p:spPr>
        <p:txBody>
          <a:bodyPr wrap="square" rtlCol="0">
            <a:spAutoFit/>
          </a:bodyPr>
          <a:lstStyle/>
          <a:p>
            <a:pPr fontAlgn="base">
              <a:spcBef>
                <a:spcPct val="0"/>
              </a:spcBef>
              <a:spcAft>
                <a:spcPct val="0"/>
              </a:spcAft>
            </a:pPr>
            <a:r>
              <a:rPr lang="en-US" sz="800" b="1" dirty="0">
                <a:solidFill>
                  <a:srgbClr val="FFFFFF"/>
                </a:solidFill>
              </a:rPr>
              <a:t>ELIGIBLE?</a:t>
            </a:r>
          </a:p>
        </p:txBody>
      </p:sp>
      <p:cxnSp>
        <p:nvCxnSpPr>
          <p:cNvPr id="56" name="Straight Arrow Connector 55"/>
          <p:cNvCxnSpPr/>
          <p:nvPr/>
        </p:nvCxnSpPr>
        <p:spPr>
          <a:xfrm>
            <a:off x="9603998" y="3391724"/>
            <a:ext cx="383709" cy="1386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8" idx="3"/>
          </p:cNvCxnSpPr>
          <p:nvPr/>
        </p:nvCxnSpPr>
        <p:spPr>
          <a:xfrm>
            <a:off x="10381068" y="3405592"/>
            <a:ext cx="26168"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951218" y="3297870"/>
            <a:ext cx="456019" cy="215444"/>
          </a:xfrm>
          <a:prstGeom prst="rect">
            <a:avLst/>
          </a:prstGeom>
          <a:noFill/>
        </p:spPr>
        <p:txBody>
          <a:bodyPr wrap="square" rtlCol="0">
            <a:spAutoFit/>
          </a:bodyPr>
          <a:lstStyle/>
          <a:p>
            <a:pPr fontAlgn="base">
              <a:spcBef>
                <a:spcPct val="0"/>
              </a:spcBef>
              <a:spcAft>
                <a:spcPct val="0"/>
              </a:spcAft>
            </a:pPr>
            <a:r>
              <a:rPr lang="en-US" sz="800" b="1" dirty="0">
                <a:solidFill>
                  <a:srgbClr val="000000"/>
                </a:solidFill>
              </a:rPr>
              <a:t>YES</a:t>
            </a:r>
          </a:p>
        </p:txBody>
      </p:sp>
      <p:sp>
        <p:nvSpPr>
          <p:cNvPr id="59" name="Flowchart: Terminator 58"/>
          <p:cNvSpPr/>
          <p:nvPr/>
        </p:nvSpPr>
        <p:spPr>
          <a:xfrm>
            <a:off x="10458526" y="3282173"/>
            <a:ext cx="906506" cy="246839"/>
          </a:xfrm>
          <a:prstGeom prst="flowChartTerminator">
            <a:avLst/>
          </a:prstGeom>
          <a:solidFill>
            <a:srgbClr val="FF00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OBLIGATION</a:t>
            </a:r>
          </a:p>
        </p:txBody>
      </p:sp>
      <p:sp>
        <p:nvSpPr>
          <p:cNvPr id="35" name="Rectangle 34"/>
          <p:cNvSpPr/>
          <p:nvPr/>
        </p:nvSpPr>
        <p:spPr>
          <a:xfrm>
            <a:off x="6620641" y="3014523"/>
            <a:ext cx="828168" cy="8334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FFFFFF"/>
                </a:solidFill>
              </a:rPr>
              <a:t>APPLICANT</a:t>
            </a:r>
            <a:endParaRPr lang="en-US" sz="800" b="1" dirty="0">
              <a:solidFill>
                <a:srgbClr val="FFFFFF"/>
              </a:solidFill>
            </a:endParaRPr>
          </a:p>
          <a:p>
            <a:pPr algn="ctr" fontAlgn="base">
              <a:spcBef>
                <a:spcPct val="0"/>
              </a:spcBef>
              <a:spcAft>
                <a:spcPct val="0"/>
              </a:spcAft>
            </a:pPr>
            <a:r>
              <a:rPr lang="en-US" sz="800" b="1" dirty="0">
                <a:solidFill>
                  <a:srgbClr val="FFFFFF"/>
                </a:solidFill>
              </a:rPr>
              <a:t>REVIEW</a:t>
            </a:r>
          </a:p>
        </p:txBody>
      </p:sp>
      <p:cxnSp>
        <p:nvCxnSpPr>
          <p:cNvPr id="38" name="Straight Arrow Connector 37"/>
          <p:cNvCxnSpPr/>
          <p:nvPr/>
        </p:nvCxnSpPr>
        <p:spPr>
          <a:xfrm>
            <a:off x="6427788" y="3470781"/>
            <a:ext cx="192853"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461631" y="3470781"/>
            <a:ext cx="214999" cy="476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758489" y="3054944"/>
            <a:ext cx="591336" cy="8466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FFFFFF"/>
                </a:solidFill>
              </a:rPr>
              <a:t>PDMG</a:t>
            </a:r>
            <a:endParaRPr lang="en-US" sz="800" b="1" dirty="0">
              <a:solidFill>
                <a:srgbClr val="FFFFFF"/>
              </a:solidFill>
            </a:endParaRPr>
          </a:p>
          <a:p>
            <a:pPr algn="ctr" fontAlgn="base">
              <a:spcBef>
                <a:spcPct val="0"/>
              </a:spcBef>
              <a:spcAft>
                <a:spcPct val="0"/>
              </a:spcAft>
            </a:pPr>
            <a:r>
              <a:rPr lang="en-US" sz="800" b="1" dirty="0">
                <a:solidFill>
                  <a:srgbClr val="FFFFFF"/>
                </a:solidFill>
              </a:rPr>
              <a:t>REVIEW</a:t>
            </a:r>
          </a:p>
        </p:txBody>
      </p:sp>
      <p:cxnSp>
        <p:nvCxnSpPr>
          <p:cNvPr id="52" name="Straight Arrow Connector 51"/>
          <p:cNvCxnSpPr/>
          <p:nvPr/>
        </p:nvCxnSpPr>
        <p:spPr>
          <a:xfrm>
            <a:off x="5375470" y="3470781"/>
            <a:ext cx="192853"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052897" y="3901548"/>
            <a:ext cx="7704" cy="765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059479" y="3847999"/>
            <a:ext cx="7704" cy="818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052897" y="4666891"/>
            <a:ext cx="2006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000284" y="3901548"/>
            <a:ext cx="7704" cy="765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965251" y="4748152"/>
            <a:ext cx="2085474" cy="369332"/>
          </a:xfrm>
          <a:prstGeom prst="rect">
            <a:avLst/>
          </a:prstGeom>
          <a:noFill/>
        </p:spPr>
        <p:txBody>
          <a:bodyPr wrap="square" rtlCol="0">
            <a:spAutoFit/>
          </a:bodyPr>
          <a:lstStyle/>
          <a:p>
            <a:pPr algn="ctr"/>
            <a:r>
              <a:rPr lang="en-US" dirty="0" smtClean="0"/>
              <a:t>Approvals</a:t>
            </a:r>
            <a:endParaRPr lang="en-US" dirty="0"/>
          </a:p>
        </p:txBody>
      </p:sp>
    </p:spTree>
    <p:extLst>
      <p:ext uri="{BB962C8B-B14F-4D97-AF65-F5344CB8AC3E}">
        <p14:creationId xmlns:p14="http://schemas.microsoft.com/office/powerpoint/2010/main" val="256140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797" y="3055577"/>
            <a:ext cx="9783101" cy="3570208"/>
            <a:chOff x="-1521975" y="233532"/>
            <a:chExt cx="8327403" cy="3570208"/>
          </a:xfrm>
        </p:grpSpPr>
        <p:sp>
          <p:nvSpPr>
            <p:cNvPr id="3" name="Rectangle 2"/>
            <p:cNvSpPr/>
            <p:nvPr/>
          </p:nvSpPr>
          <p:spPr>
            <a:xfrm>
              <a:off x="-1521975" y="233532"/>
              <a:ext cx="3933547" cy="523220"/>
            </a:xfrm>
            <a:prstGeom prst="rect">
              <a:avLst/>
            </a:prstGeom>
            <a:solidFill>
              <a:srgbClr val="FFFF00"/>
            </a:solidFill>
          </p:spPr>
          <p:txBody>
            <a:bodyPr wrap="square" lIns="91440" tIns="45720" rIns="91440" bIns="45720">
              <a:spAutoFit/>
            </a:bodyPr>
            <a:lstStyle/>
            <a:p>
              <a:pPr algn="ctr"/>
              <a:r>
                <a:rPr lang="en-US" sz="2800" spc="50" dirty="0" smtClean="0">
                  <a:ln w="0"/>
                  <a:effectLst>
                    <a:innerShdw blurRad="63500" dist="50800" dir="13500000">
                      <a:srgbClr val="000000">
                        <a:alpha val="50000"/>
                      </a:srgbClr>
                    </a:innerShdw>
                  </a:effectLst>
                </a:rPr>
                <a:t>Determination Memo (DM)</a:t>
              </a:r>
              <a:endParaRPr lang="en-US" sz="2800" cap="none" spc="0" dirty="0">
                <a:ln w="0"/>
                <a:effectLst>
                  <a:outerShdw blurRad="38100" dist="19050" dir="2700000" algn="tl" rotWithShape="0">
                    <a:schemeClr val="dk1">
                      <a:alpha val="40000"/>
                    </a:schemeClr>
                  </a:outerShdw>
                </a:effectLst>
              </a:endParaRPr>
            </a:p>
          </p:txBody>
        </p:sp>
        <p:sp>
          <p:nvSpPr>
            <p:cNvPr id="2" name="TextBox 1"/>
            <p:cNvSpPr txBox="1"/>
            <p:nvPr/>
          </p:nvSpPr>
          <p:spPr>
            <a:xfrm>
              <a:off x="-1521974" y="756752"/>
              <a:ext cx="832740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Determination Memo – A detailed explanation of ineligible costs/activities</a:t>
              </a:r>
            </a:p>
            <a:p>
              <a:pPr marL="285750" indent="-285750">
                <a:buFont typeface="Arial" panose="020B0604020202020204" pitchFamily="34" charset="0"/>
                <a:buChar char="•"/>
              </a:pPr>
              <a:r>
                <a:rPr lang="en-US" sz="2400" dirty="0" smtClean="0"/>
                <a:t>DM’s outline ineligible costs from what was requested by applicant</a:t>
              </a:r>
            </a:p>
            <a:p>
              <a:pPr marL="285750" indent="-285750">
                <a:buFont typeface="Arial" panose="020B0604020202020204" pitchFamily="34" charset="0"/>
                <a:buChar char="•"/>
              </a:pPr>
              <a:r>
                <a:rPr lang="en-US" sz="2400" dirty="0" smtClean="0"/>
                <a:t>DM’s include:</a:t>
              </a:r>
            </a:p>
            <a:p>
              <a:pPr marL="742950" lvl="1" indent="-285750">
                <a:buFont typeface="Arial" panose="020B0604020202020204" pitchFamily="34" charset="0"/>
                <a:buChar char="•"/>
              </a:pPr>
              <a:r>
                <a:rPr lang="en-US" sz="2400" dirty="0" smtClean="0"/>
                <a:t>Overview of eligibility concern</a:t>
              </a:r>
            </a:p>
            <a:p>
              <a:pPr marL="742950" lvl="1" indent="-285750">
                <a:buFont typeface="Arial" panose="020B0604020202020204" pitchFamily="34" charset="0"/>
                <a:buChar char="•"/>
              </a:pPr>
              <a:r>
                <a:rPr lang="en-US" sz="2400" dirty="0" smtClean="0"/>
                <a:t>Explanation of law, policy, regulation</a:t>
              </a:r>
            </a:p>
            <a:p>
              <a:pPr marL="742950" lvl="1" indent="-285750">
                <a:buFont typeface="Arial" panose="020B0604020202020204" pitchFamily="34" charset="0"/>
                <a:buChar char="•"/>
              </a:pPr>
              <a:r>
                <a:rPr lang="en-US" sz="2400" dirty="0" smtClean="0"/>
                <a:t>Application of law, policy, regulation to specific eligibility concern(s)</a:t>
              </a:r>
            </a:p>
            <a:p>
              <a:pPr marL="742950" lvl="1" indent="-285750">
                <a:buFont typeface="Arial" panose="020B0604020202020204" pitchFamily="34" charset="0"/>
                <a:buChar char="•"/>
              </a:pPr>
              <a:r>
                <a:rPr lang="en-US" sz="2400" dirty="0" smtClean="0"/>
                <a:t>Decision</a:t>
              </a:r>
            </a:p>
            <a:p>
              <a:pPr marL="742950" lvl="1" indent="-285750">
                <a:buFont typeface="Arial" panose="020B0604020202020204" pitchFamily="34" charset="0"/>
                <a:buChar char="•"/>
              </a:pPr>
              <a:endParaRPr lang="en-US" sz="2400" dirty="0"/>
            </a:p>
          </p:txBody>
        </p:sp>
      </p:grpSp>
      <p:grpSp>
        <p:nvGrpSpPr>
          <p:cNvPr id="8" name="Group 7"/>
          <p:cNvGrpSpPr/>
          <p:nvPr/>
        </p:nvGrpSpPr>
        <p:grpSpPr>
          <a:xfrm>
            <a:off x="737419" y="612597"/>
            <a:ext cx="7325125" cy="2137126"/>
            <a:chOff x="6354421" y="3931083"/>
            <a:chExt cx="7325125" cy="1743803"/>
          </a:xfrm>
        </p:grpSpPr>
        <p:sp>
          <p:nvSpPr>
            <p:cNvPr id="5" name="Rectangle 4"/>
            <p:cNvSpPr/>
            <p:nvPr/>
          </p:nvSpPr>
          <p:spPr>
            <a:xfrm>
              <a:off x="6354421" y="3931083"/>
              <a:ext cx="4827639" cy="426925"/>
            </a:xfrm>
            <a:prstGeom prst="rect">
              <a:avLst/>
            </a:prstGeom>
            <a:solidFill>
              <a:srgbClr val="FFFF00"/>
            </a:solidFill>
          </p:spPr>
          <p:txBody>
            <a:bodyPr wrap="square" lIns="91440" tIns="45720" rIns="91440" bIns="45720">
              <a:spAutoFit/>
            </a:bodyPr>
            <a:lstStyle/>
            <a:p>
              <a:pPr algn="ctr"/>
              <a:r>
                <a:rPr lang="en-US" sz="2800" spc="50" dirty="0" smtClean="0">
                  <a:ln w="0"/>
                  <a:effectLst>
                    <a:innerShdw blurRad="63500" dist="50800" dir="13500000">
                      <a:srgbClr val="000000">
                        <a:alpha val="50000"/>
                      </a:srgbClr>
                    </a:innerShdw>
                  </a:effectLst>
                </a:rPr>
                <a:t>Request for Information (RFI)</a:t>
              </a:r>
              <a:endParaRPr lang="en-US" sz="2800" cap="none" spc="0" dirty="0">
                <a:ln w="0"/>
                <a:effectLst>
                  <a:outerShdw blurRad="38100" dist="19050" dir="2700000" algn="tl" rotWithShape="0">
                    <a:schemeClr val="dk1">
                      <a:alpha val="40000"/>
                    </a:schemeClr>
                  </a:outerShdw>
                </a:effectLst>
              </a:endParaRPr>
            </a:p>
          </p:txBody>
        </p:sp>
        <p:sp>
          <p:nvSpPr>
            <p:cNvPr id="6" name="TextBox 5"/>
            <p:cNvSpPr txBox="1"/>
            <p:nvPr/>
          </p:nvSpPr>
          <p:spPr>
            <a:xfrm>
              <a:off x="6354421" y="4394111"/>
              <a:ext cx="7325125" cy="128077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RFI’s drafted by CRC if missing information/documentation</a:t>
              </a:r>
            </a:p>
            <a:p>
              <a:pPr marL="285750" indent="-285750">
                <a:buFont typeface="Arial" panose="020B0604020202020204" pitchFamily="34" charset="0"/>
                <a:buChar char="•"/>
              </a:pPr>
              <a:r>
                <a:rPr lang="en-US" sz="2400" dirty="0" smtClean="0"/>
                <a:t>Sent to PDMG with time limit to obtain information</a:t>
              </a:r>
            </a:p>
            <a:p>
              <a:pPr marL="285750" indent="-285750">
                <a:buFont typeface="Arial" panose="020B0604020202020204" pitchFamily="34" charset="0"/>
                <a:buChar char="•"/>
              </a:pPr>
              <a:r>
                <a:rPr lang="en-US" sz="2400" dirty="0" smtClean="0"/>
                <a:t>PDMG requests information from applicant</a:t>
              </a:r>
              <a:endParaRPr lang="en-US" sz="2400" dirty="0"/>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9039" y="491804"/>
            <a:ext cx="2332858" cy="1258338"/>
          </a:xfrm>
          <a:prstGeom prst="rect">
            <a:avLst/>
          </a:prstGeom>
        </p:spPr>
      </p:pic>
    </p:spTree>
    <p:extLst>
      <p:ext uri="{BB962C8B-B14F-4D97-AF65-F5344CB8AC3E}">
        <p14:creationId xmlns:p14="http://schemas.microsoft.com/office/powerpoint/2010/main" val="692852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1" y="502445"/>
            <a:ext cx="11336593" cy="70788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000" spc="50" dirty="0" smtClean="0">
                <a:ln w="0"/>
                <a:solidFill>
                  <a:schemeClr val="tx1"/>
                </a:solidFill>
                <a:effectLst>
                  <a:innerShdw blurRad="63500" dist="50800" dir="13500000">
                    <a:srgbClr val="000000">
                      <a:alpha val="50000"/>
                    </a:srgbClr>
                  </a:innerShdw>
                </a:effectLst>
              </a:rPr>
              <a:t>Large Project Closeouts</a:t>
            </a:r>
            <a:endParaRPr lang="en-US" sz="4000" cap="none" spc="0" dirty="0">
              <a:ln w="0"/>
              <a:solidFill>
                <a:schemeClr val="tx1"/>
              </a:solidFill>
              <a:effectLst>
                <a:outerShdw blurRad="38100" dist="19050" dir="2700000" algn="tl" rotWithShape="0">
                  <a:schemeClr val="dk1">
                    <a:alpha val="40000"/>
                  </a:schemeClr>
                </a:outerShdw>
              </a:effectLst>
            </a:endParaRPr>
          </a:p>
        </p:txBody>
      </p:sp>
      <p:sp>
        <p:nvSpPr>
          <p:cNvPr id="2" name="TextBox 1"/>
          <p:cNvSpPr txBox="1"/>
          <p:nvPr/>
        </p:nvSpPr>
        <p:spPr>
          <a:xfrm>
            <a:off x="735228" y="1610025"/>
            <a:ext cx="10659534" cy="4124206"/>
          </a:xfrm>
          <a:prstGeom prst="rect">
            <a:avLst/>
          </a:prstGeom>
          <a:noFill/>
        </p:spPr>
        <p:txBody>
          <a:bodyPr wrap="square" rtlCol="0">
            <a:spAutoFit/>
          </a:bodyPr>
          <a:lstStyle/>
          <a:p>
            <a:r>
              <a:rPr lang="en-US" sz="3000" dirty="0" smtClean="0"/>
              <a:t/>
            </a:r>
            <a:br>
              <a:rPr lang="en-US" sz="3000" dirty="0" smtClean="0"/>
            </a:br>
            <a:endParaRPr lang="en-US" sz="800" dirty="0" smtClean="0"/>
          </a:p>
          <a:p>
            <a:pPr marL="285750" indent="-285750">
              <a:buFont typeface="Arial" panose="020B0604020202020204" pitchFamily="34" charset="0"/>
              <a:buChar char="•"/>
            </a:pPr>
            <a:r>
              <a:rPr lang="en-US" sz="3000" dirty="0"/>
              <a:t>Large, long term projects will be closed out by FEMA Region 1, (thru MEMA)</a:t>
            </a:r>
          </a:p>
          <a:p>
            <a:pPr marL="285750" indent="-285750">
              <a:buFont typeface="Arial" panose="020B0604020202020204" pitchFamily="34" charset="0"/>
              <a:buChar char="•"/>
            </a:pPr>
            <a:endParaRPr lang="en-US" sz="3000" dirty="0" smtClean="0"/>
          </a:p>
          <a:p>
            <a:pPr marL="285750" indent="-285750">
              <a:buFont typeface="Arial" panose="020B0604020202020204" pitchFamily="34" charset="0"/>
              <a:buChar char="•"/>
            </a:pPr>
            <a:r>
              <a:rPr lang="en-US" sz="3000" dirty="0" smtClean="0"/>
              <a:t>Recovery </a:t>
            </a:r>
            <a:r>
              <a:rPr lang="en-US" sz="3000" dirty="0"/>
              <a:t>Transition </a:t>
            </a:r>
            <a:r>
              <a:rPr lang="en-US" sz="3000" dirty="0" smtClean="0"/>
              <a:t>Meeting</a:t>
            </a:r>
          </a:p>
          <a:p>
            <a:pPr marL="285750" indent="-285750"/>
            <a:r>
              <a:rPr lang="en-US" dirty="0" smtClean="0"/>
              <a:t> </a:t>
            </a:r>
          </a:p>
          <a:p>
            <a:pPr marL="285750" indent="-285750">
              <a:buFont typeface="Arial" panose="020B0604020202020204" pitchFamily="34" charset="0"/>
              <a:buChar char="•"/>
            </a:pPr>
            <a:r>
              <a:rPr lang="en-US" sz="3000" dirty="0" smtClean="0"/>
              <a:t>Applicant documentation will still be uploaded into Grants Portal</a:t>
            </a:r>
          </a:p>
          <a:p>
            <a:pPr marL="285750" indent="-285750"/>
            <a:endParaRPr lang="en-US" dirty="0" smtClean="0"/>
          </a:p>
          <a:p>
            <a:pPr marL="285750" indent="-285750">
              <a:buFont typeface="Arial" panose="020B0604020202020204" pitchFamily="34" charset="0"/>
              <a:buChar char="•"/>
            </a:pPr>
            <a:r>
              <a:rPr lang="en-US" sz="3000" dirty="0" smtClean="0"/>
              <a:t>FEMA Regional staff will award final project funding</a:t>
            </a:r>
            <a:br>
              <a:rPr lang="en-US" sz="3000" dirty="0" smtClean="0"/>
            </a:br>
            <a:endParaRPr lang="en-US" sz="800" dirty="0" smtClean="0"/>
          </a:p>
        </p:txBody>
      </p:sp>
    </p:spTree>
    <p:extLst>
      <p:ext uri="{BB962C8B-B14F-4D97-AF65-F5344CB8AC3E}">
        <p14:creationId xmlns:p14="http://schemas.microsoft.com/office/powerpoint/2010/main" val="3172363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 y="431800"/>
            <a:ext cx="11907520" cy="770022"/>
          </a:xfrm>
          <a:prstGeom prst="rect">
            <a:avLst/>
          </a:prstGeom>
          <a:solidFill>
            <a:schemeClr val="bg1">
              <a:lumMod val="9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latin typeface="+mn-lt"/>
              </a:rPr>
              <a:t>Initial Applicant Account Creation</a:t>
            </a:r>
            <a:endParaRPr lang="en-US" sz="4000" dirty="0">
              <a:latin typeface="+mn-lt"/>
            </a:endParaRPr>
          </a:p>
        </p:txBody>
      </p:sp>
      <p:sp>
        <p:nvSpPr>
          <p:cNvPr id="5" name="Subtitle 2"/>
          <p:cNvSpPr txBox="1">
            <a:spLocks/>
          </p:cNvSpPr>
          <p:nvPr/>
        </p:nvSpPr>
        <p:spPr>
          <a:xfrm>
            <a:off x="540588" y="2815515"/>
            <a:ext cx="11306984" cy="32396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smtClean="0"/>
              <a:t>Invitation e-mails will be sent after the completion of the trainings</a:t>
            </a:r>
          </a:p>
          <a:p>
            <a:pPr algn="l"/>
            <a:r>
              <a:rPr lang="en-US" sz="3200" dirty="0" smtClean="0"/>
              <a:t/>
            </a:r>
            <a:br>
              <a:rPr lang="en-US" sz="3200" dirty="0" smtClean="0"/>
            </a:br>
            <a:r>
              <a:rPr lang="en-US" sz="3200" dirty="0" smtClean="0"/>
              <a:t>All e-mails come from </a:t>
            </a:r>
            <a:r>
              <a:rPr lang="en-US" sz="3200" dirty="0" smtClean="0">
                <a:hlinkClick r:id="rId3"/>
              </a:rPr>
              <a:t>support@pagrants.fema.gov</a:t>
            </a:r>
            <a:r>
              <a:rPr lang="en-US" sz="3200" dirty="0" smtClean="0"/>
              <a:t>; please check your junk/spam folder if you do not receive an invite in your inbox</a:t>
            </a:r>
          </a:p>
          <a:p>
            <a:pPr algn="l"/>
            <a:r>
              <a:rPr lang="en-US" sz="3200" dirty="0" smtClean="0"/>
              <a:t> </a:t>
            </a:r>
            <a:br>
              <a:rPr lang="en-US" sz="3200" dirty="0" smtClean="0"/>
            </a:br>
            <a:r>
              <a:rPr lang="en-US" sz="3200" dirty="0" smtClean="0"/>
              <a:t>Grants Portal runs best on Firefox, free download available</a:t>
            </a:r>
          </a:p>
          <a:p>
            <a:pPr marL="342900" indent="-342900">
              <a:buFont typeface="Wingdings" panose="05000000000000000000" pitchFamily="2" charset="2"/>
              <a:buChar char="q"/>
            </a:pPr>
            <a:endParaRPr lang="en-US" dirty="0"/>
          </a:p>
        </p:txBody>
      </p:sp>
      <p:pic>
        <p:nvPicPr>
          <p:cNvPr id="6" name="Picture 5"/>
          <p:cNvPicPr>
            <a:picLocks noChangeAspect="1"/>
          </p:cNvPicPr>
          <p:nvPr/>
        </p:nvPicPr>
        <p:blipFill>
          <a:blip r:embed="rId4"/>
          <a:stretch>
            <a:fillRect/>
          </a:stretch>
        </p:blipFill>
        <p:spPr>
          <a:xfrm>
            <a:off x="8737600" y="1753753"/>
            <a:ext cx="3109972" cy="509831"/>
          </a:xfrm>
          <a:prstGeom prst="rect">
            <a:avLst/>
          </a:prstGeom>
        </p:spPr>
      </p:pic>
    </p:spTree>
    <p:extLst>
      <p:ext uri="{BB962C8B-B14F-4D97-AF65-F5344CB8AC3E}">
        <p14:creationId xmlns:p14="http://schemas.microsoft.com/office/powerpoint/2010/main" val="4254131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31" y="388189"/>
            <a:ext cx="11973464" cy="1390171"/>
          </a:xfrm>
        </p:spPr>
        <p:txBody>
          <a:bodyPr>
            <a:normAutofit fontScale="90000"/>
          </a:bodyPr>
          <a:lstStyle/>
          <a:p>
            <a:r>
              <a:rPr lang="en-US" sz="3900" dirty="0" smtClean="0"/>
              <a:t>You will receive an </a:t>
            </a:r>
            <a:r>
              <a:rPr lang="en-US" sz="3900" dirty="0"/>
              <a:t>e-mail </a:t>
            </a:r>
            <a:r>
              <a:rPr lang="en-US" sz="3900" dirty="0" smtClean="0"/>
              <a:t>from </a:t>
            </a:r>
            <a:r>
              <a:rPr lang="en-US" sz="3900" dirty="0" smtClean="0">
                <a:hlinkClick r:id="rId3"/>
              </a:rPr>
              <a:t>support@pagrants.fema.gov</a:t>
            </a:r>
            <a:r>
              <a:rPr lang="en-US" sz="3900" dirty="0" smtClean="0"/>
              <a:t>  </a:t>
            </a:r>
            <a:r>
              <a:rPr lang="en-US" sz="3900" dirty="0"/>
              <a:t>inviting </a:t>
            </a:r>
            <a:r>
              <a:rPr lang="en-US" sz="3900" dirty="0" smtClean="0"/>
              <a:t>you to join Grants Portal:</a:t>
            </a:r>
            <a:r>
              <a:rPr lang="en-US" dirty="0" smtClean="0">
                <a:solidFill>
                  <a:srgbClr val="0070C0"/>
                </a:solidFill>
              </a:rPr>
              <a:t/>
            </a:r>
            <a:br>
              <a:rPr lang="en-US" dirty="0" smtClean="0">
                <a:solidFill>
                  <a:srgbClr val="0070C0"/>
                </a:solidFill>
              </a:rPr>
            </a:br>
            <a:endParaRPr lang="en-US" sz="3300" dirty="0">
              <a:solidFill>
                <a:srgbClr val="0070C0"/>
              </a:solidFill>
            </a:endParaRPr>
          </a:p>
        </p:txBody>
      </p:sp>
      <p:pic>
        <p:nvPicPr>
          <p:cNvPr id="4" name="Content Placeholder 3"/>
          <p:cNvPicPr>
            <a:picLocks noGrp="1" noChangeAspect="1"/>
          </p:cNvPicPr>
          <p:nvPr>
            <p:ph idx="1"/>
          </p:nvPr>
        </p:nvPicPr>
        <p:blipFill>
          <a:blip r:embed="rId4"/>
          <a:stretch>
            <a:fillRect/>
          </a:stretch>
        </p:blipFill>
        <p:spPr>
          <a:xfrm>
            <a:off x="1303287" y="2082994"/>
            <a:ext cx="9585426" cy="4351338"/>
          </a:xfrm>
          <a:prstGeom prst="rect">
            <a:avLst/>
          </a:prstGeom>
        </p:spPr>
      </p:pic>
      <p:sp>
        <p:nvSpPr>
          <p:cNvPr id="3" name="Rectangle 2"/>
          <p:cNvSpPr/>
          <p:nvPr/>
        </p:nvSpPr>
        <p:spPr>
          <a:xfrm>
            <a:off x="2225615" y="2912637"/>
            <a:ext cx="1621766" cy="215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E-mail</a:t>
            </a:r>
            <a:endParaRPr lang="en-US" dirty="0">
              <a:solidFill>
                <a:schemeClr val="tx1"/>
              </a:solidFill>
            </a:endParaRPr>
          </a:p>
        </p:txBody>
      </p:sp>
      <p:sp>
        <p:nvSpPr>
          <p:cNvPr id="5" name="Rectangle 4"/>
          <p:cNvSpPr/>
          <p:nvPr/>
        </p:nvSpPr>
        <p:spPr>
          <a:xfrm>
            <a:off x="1929443" y="3432931"/>
            <a:ext cx="1253704" cy="2585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Name</a:t>
            </a:r>
            <a:endParaRPr lang="en-US" dirty="0">
              <a:solidFill>
                <a:schemeClr val="tx1"/>
              </a:solidFill>
            </a:endParaRPr>
          </a:p>
        </p:txBody>
      </p:sp>
      <p:sp>
        <p:nvSpPr>
          <p:cNvPr id="6" name="Rectangle 5"/>
          <p:cNvSpPr/>
          <p:nvPr/>
        </p:nvSpPr>
        <p:spPr>
          <a:xfrm>
            <a:off x="9169880" y="2675410"/>
            <a:ext cx="1173192" cy="34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55631" y="1975164"/>
            <a:ext cx="1000664" cy="369332"/>
          </a:xfrm>
          <a:prstGeom prst="rect">
            <a:avLst/>
          </a:prstGeom>
          <a:noFill/>
        </p:spPr>
        <p:txBody>
          <a:bodyPr wrap="square" rtlCol="0">
            <a:spAutoFit/>
          </a:bodyPr>
          <a:lstStyle/>
          <a:p>
            <a:r>
              <a:rPr lang="en-US" u="sng" dirty="0" smtClean="0"/>
              <a:t>Subject:</a:t>
            </a:r>
            <a:endParaRPr lang="en-US" u="sng" dirty="0"/>
          </a:p>
        </p:txBody>
      </p:sp>
      <p:sp>
        <p:nvSpPr>
          <p:cNvPr id="8" name="TextBox 7"/>
          <p:cNvSpPr txBox="1"/>
          <p:nvPr/>
        </p:nvSpPr>
        <p:spPr>
          <a:xfrm>
            <a:off x="198408" y="293298"/>
            <a:ext cx="595223" cy="707886"/>
          </a:xfrm>
          <a:prstGeom prst="rect">
            <a:avLst/>
          </a:prstGeom>
          <a:noFill/>
        </p:spPr>
        <p:txBody>
          <a:bodyPr wrap="square" rtlCol="0">
            <a:spAutoFit/>
          </a:bodyPr>
          <a:lstStyle/>
          <a:p>
            <a:r>
              <a:rPr lang="en-US" sz="4000" dirty="0"/>
              <a:t>1</a:t>
            </a:r>
            <a:r>
              <a:rPr lang="en-US" sz="4000" dirty="0" smtClean="0"/>
              <a:t>.</a:t>
            </a:r>
            <a:endParaRPr lang="en-US" sz="4000" dirty="0"/>
          </a:p>
        </p:txBody>
      </p:sp>
    </p:spTree>
    <p:extLst>
      <p:ext uri="{BB962C8B-B14F-4D97-AF65-F5344CB8AC3E}">
        <p14:creationId xmlns:p14="http://schemas.microsoft.com/office/powerpoint/2010/main" val="1699862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856"/>
            <a:ext cx="10515600" cy="1325563"/>
          </a:xfrm>
        </p:spPr>
        <p:txBody>
          <a:bodyPr>
            <a:normAutofit fontScale="90000"/>
          </a:bodyPr>
          <a:lstStyle/>
          <a:p>
            <a:r>
              <a:rPr lang="en-US" dirty="0" smtClean="0"/>
              <a:t>Use the “click </a:t>
            </a:r>
            <a:r>
              <a:rPr lang="en-US" u="sng" dirty="0" smtClean="0"/>
              <a:t>here</a:t>
            </a:r>
            <a:r>
              <a:rPr lang="en-US" dirty="0" smtClean="0"/>
              <a:t>” link provided in the email to fill in your info and hit “submit” in the lower left of screen 5 to register your organization:</a:t>
            </a:r>
            <a:endParaRPr lang="en-US" dirty="0"/>
          </a:p>
        </p:txBody>
      </p:sp>
      <p:pic>
        <p:nvPicPr>
          <p:cNvPr id="4" name="Content Placeholder 3"/>
          <p:cNvPicPr>
            <a:picLocks noGrp="1" noChangeAspect="1"/>
          </p:cNvPicPr>
          <p:nvPr>
            <p:ph idx="1"/>
          </p:nvPr>
        </p:nvPicPr>
        <p:blipFill>
          <a:blip r:embed="rId3"/>
          <a:stretch>
            <a:fillRect/>
          </a:stretch>
        </p:blipFill>
        <p:spPr>
          <a:xfrm>
            <a:off x="838200" y="1795947"/>
            <a:ext cx="8193657" cy="4320631"/>
          </a:xfrm>
          <a:prstGeom prst="rect">
            <a:avLst/>
          </a:prstGeom>
        </p:spPr>
      </p:pic>
      <p:sp>
        <p:nvSpPr>
          <p:cNvPr id="5" name="TextBox 4"/>
          <p:cNvSpPr txBox="1"/>
          <p:nvPr/>
        </p:nvSpPr>
        <p:spPr>
          <a:xfrm>
            <a:off x="242977" y="0"/>
            <a:ext cx="595223" cy="707886"/>
          </a:xfrm>
          <a:prstGeom prst="rect">
            <a:avLst/>
          </a:prstGeom>
          <a:noFill/>
        </p:spPr>
        <p:txBody>
          <a:bodyPr wrap="square" rtlCol="0">
            <a:spAutoFit/>
          </a:bodyPr>
          <a:lstStyle/>
          <a:p>
            <a:r>
              <a:rPr lang="en-US" sz="4000" dirty="0" smtClean="0"/>
              <a:t>2.</a:t>
            </a:r>
            <a:endParaRPr lang="en-US" sz="4000" dirty="0"/>
          </a:p>
        </p:txBody>
      </p:sp>
      <p:pic>
        <p:nvPicPr>
          <p:cNvPr id="7" name="Picture 6"/>
          <p:cNvPicPr>
            <a:picLocks noChangeAspect="1"/>
          </p:cNvPicPr>
          <p:nvPr/>
        </p:nvPicPr>
        <p:blipFill>
          <a:blip r:embed="rId4"/>
          <a:stretch>
            <a:fillRect/>
          </a:stretch>
        </p:blipFill>
        <p:spPr>
          <a:xfrm>
            <a:off x="9447542" y="5487928"/>
            <a:ext cx="1733550" cy="628650"/>
          </a:xfrm>
          <a:prstGeom prst="rect">
            <a:avLst/>
          </a:prstGeom>
        </p:spPr>
      </p:pic>
      <p:cxnSp>
        <p:nvCxnSpPr>
          <p:cNvPr id="11" name="Straight Connector 10"/>
          <p:cNvCxnSpPr/>
          <p:nvPr/>
        </p:nvCxnSpPr>
        <p:spPr>
          <a:xfrm>
            <a:off x="7192546" y="4252823"/>
            <a:ext cx="0" cy="1492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92546" y="5745192"/>
            <a:ext cx="21412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18053" y="4252823"/>
            <a:ext cx="1043796" cy="8626"/>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2249" y="4774989"/>
            <a:ext cx="2789207" cy="3059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a:t>
            </a:r>
            <a:r>
              <a:rPr lang="en-US" i="1" u="sng" dirty="0" smtClean="0">
                <a:solidFill>
                  <a:schemeClr val="tx1"/>
                </a:solidFill>
              </a:rPr>
              <a:t>Organization’s</a:t>
            </a:r>
            <a:r>
              <a:rPr lang="en-US" dirty="0" smtClean="0">
                <a:solidFill>
                  <a:schemeClr val="tx1"/>
                </a:solidFill>
              </a:rPr>
              <a:t> Name</a:t>
            </a:r>
            <a:endParaRPr lang="en-US" dirty="0">
              <a:solidFill>
                <a:schemeClr val="tx1"/>
              </a:solidFill>
            </a:endParaRPr>
          </a:p>
        </p:txBody>
      </p:sp>
      <p:sp>
        <p:nvSpPr>
          <p:cNvPr id="8" name="TextBox 7"/>
          <p:cNvSpPr txBox="1"/>
          <p:nvPr/>
        </p:nvSpPr>
        <p:spPr>
          <a:xfrm>
            <a:off x="1019354" y="6191130"/>
            <a:ext cx="3597215" cy="369332"/>
          </a:xfrm>
          <a:prstGeom prst="rect">
            <a:avLst/>
          </a:prstGeom>
          <a:noFill/>
        </p:spPr>
        <p:txBody>
          <a:bodyPr wrap="square" rtlCol="0">
            <a:spAutoFit/>
          </a:bodyPr>
          <a:lstStyle/>
          <a:p>
            <a:r>
              <a:rPr lang="en-US" dirty="0" smtClean="0">
                <a:solidFill>
                  <a:srgbClr val="0070C0"/>
                </a:solidFill>
              </a:rPr>
              <a:t>Only boxes with * are required</a:t>
            </a:r>
            <a:endParaRPr lang="en-US" dirty="0">
              <a:solidFill>
                <a:srgbClr val="0070C0"/>
              </a:solidFill>
            </a:endParaRPr>
          </a:p>
        </p:txBody>
      </p:sp>
    </p:spTree>
    <p:extLst>
      <p:ext uri="{BB962C8B-B14F-4D97-AF65-F5344CB8AC3E}">
        <p14:creationId xmlns:p14="http://schemas.microsoft.com/office/powerpoint/2010/main" val="3322937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38781" cy="1360158"/>
          </a:xfrm>
        </p:spPr>
        <p:txBody>
          <a:bodyPr>
            <a:noAutofit/>
          </a:bodyPr>
          <a:lstStyle/>
          <a:p>
            <a:r>
              <a:rPr lang="en-US" sz="3500" dirty="0" smtClean="0"/>
              <a:t>You will receive an email from </a:t>
            </a:r>
            <a:r>
              <a:rPr lang="en-US" sz="3500" dirty="0" smtClean="0">
                <a:solidFill>
                  <a:schemeClr val="accent1">
                    <a:lumMod val="75000"/>
                  </a:schemeClr>
                </a:solidFill>
                <a:hlinkClick r:id="rId3"/>
              </a:rPr>
              <a:t>support@pagrants.fema.gov</a:t>
            </a:r>
            <a:r>
              <a:rPr lang="en-US" sz="3500" dirty="0" smtClean="0"/>
              <a:t> notification that your request was initiated:</a:t>
            </a:r>
            <a:endParaRPr lang="en-US" sz="3500" dirty="0"/>
          </a:p>
        </p:txBody>
      </p:sp>
      <p:pic>
        <p:nvPicPr>
          <p:cNvPr id="4" name="Content Placeholder 3"/>
          <p:cNvPicPr>
            <a:picLocks noGrp="1" noChangeAspect="1"/>
          </p:cNvPicPr>
          <p:nvPr>
            <p:ph idx="1"/>
          </p:nvPr>
        </p:nvPicPr>
        <p:blipFill>
          <a:blip r:embed="rId4"/>
          <a:stretch>
            <a:fillRect/>
          </a:stretch>
        </p:blipFill>
        <p:spPr>
          <a:xfrm>
            <a:off x="1169016" y="1825625"/>
            <a:ext cx="9853967" cy="4351338"/>
          </a:xfrm>
          <a:prstGeom prst="rect">
            <a:avLst/>
          </a:prstGeom>
        </p:spPr>
      </p:pic>
      <p:sp>
        <p:nvSpPr>
          <p:cNvPr id="5" name="TextBox 4"/>
          <p:cNvSpPr txBox="1"/>
          <p:nvPr/>
        </p:nvSpPr>
        <p:spPr>
          <a:xfrm>
            <a:off x="242976" y="460016"/>
            <a:ext cx="595223" cy="707886"/>
          </a:xfrm>
          <a:prstGeom prst="rect">
            <a:avLst/>
          </a:prstGeom>
          <a:noFill/>
        </p:spPr>
        <p:txBody>
          <a:bodyPr wrap="square" rtlCol="0">
            <a:spAutoFit/>
          </a:bodyPr>
          <a:lstStyle/>
          <a:p>
            <a:r>
              <a:rPr lang="en-US" sz="4000" dirty="0"/>
              <a:t>3</a:t>
            </a:r>
            <a:r>
              <a:rPr lang="en-US" sz="4000" dirty="0" smtClean="0"/>
              <a:t>.</a:t>
            </a:r>
            <a:endParaRPr lang="en-US" sz="4000" dirty="0"/>
          </a:p>
        </p:txBody>
      </p:sp>
      <p:sp>
        <p:nvSpPr>
          <p:cNvPr id="7" name="TextBox 6"/>
          <p:cNvSpPr txBox="1"/>
          <p:nvPr/>
        </p:nvSpPr>
        <p:spPr>
          <a:xfrm>
            <a:off x="1503872" y="1725283"/>
            <a:ext cx="1000664" cy="369332"/>
          </a:xfrm>
          <a:prstGeom prst="rect">
            <a:avLst/>
          </a:prstGeom>
          <a:noFill/>
        </p:spPr>
        <p:txBody>
          <a:bodyPr wrap="square" rtlCol="0">
            <a:spAutoFit/>
          </a:bodyPr>
          <a:lstStyle/>
          <a:p>
            <a:r>
              <a:rPr lang="en-US" u="sng" dirty="0" smtClean="0"/>
              <a:t>Subject:</a:t>
            </a:r>
            <a:endParaRPr lang="en-US" u="sng" dirty="0"/>
          </a:p>
        </p:txBody>
      </p:sp>
      <p:sp>
        <p:nvSpPr>
          <p:cNvPr id="3" name="Rectangle 2"/>
          <p:cNvSpPr/>
          <p:nvPr/>
        </p:nvSpPr>
        <p:spPr>
          <a:xfrm>
            <a:off x="9325155" y="2458528"/>
            <a:ext cx="1173192" cy="336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25615" y="2687128"/>
            <a:ext cx="1621766" cy="215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E-mail</a:t>
            </a:r>
            <a:endParaRPr lang="en-US" dirty="0">
              <a:solidFill>
                <a:schemeClr val="tx1"/>
              </a:solidFill>
            </a:endParaRPr>
          </a:p>
        </p:txBody>
      </p:sp>
      <p:sp>
        <p:nvSpPr>
          <p:cNvPr id="9" name="Rectangle 8"/>
          <p:cNvSpPr/>
          <p:nvPr/>
        </p:nvSpPr>
        <p:spPr>
          <a:xfrm>
            <a:off x="1938069" y="3196249"/>
            <a:ext cx="1253704" cy="2585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Name</a:t>
            </a:r>
            <a:endParaRPr lang="en-US" dirty="0">
              <a:solidFill>
                <a:schemeClr val="tx1"/>
              </a:solidFill>
            </a:endParaRPr>
          </a:p>
        </p:txBody>
      </p:sp>
    </p:spTree>
    <p:extLst>
      <p:ext uri="{BB962C8B-B14F-4D97-AF65-F5344CB8AC3E}">
        <p14:creationId xmlns:p14="http://schemas.microsoft.com/office/powerpoint/2010/main" val="1744040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35906"/>
          </a:xfrm>
        </p:spPr>
        <p:txBody>
          <a:bodyPr>
            <a:normAutofit/>
          </a:bodyPr>
          <a:lstStyle/>
          <a:p>
            <a:r>
              <a:rPr lang="en-US" sz="3500" dirty="0" smtClean="0"/>
              <a:t>Once approved, you will receive an email </a:t>
            </a:r>
            <a:r>
              <a:rPr lang="en-US" sz="3500" dirty="0"/>
              <a:t>from </a:t>
            </a:r>
            <a:r>
              <a:rPr lang="en-US" sz="3500" dirty="0">
                <a:hlinkClick r:id="rId3"/>
              </a:rPr>
              <a:t>support@pagrants.fema.gov</a:t>
            </a:r>
            <a:r>
              <a:rPr lang="en-US" sz="3500" dirty="0"/>
              <a:t> with </a:t>
            </a:r>
            <a:r>
              <a:rPr lang="en-US" sz="3500" dirty="0" smtClean="0"/>
              <a:t>your Username (email) and a Temporary Password generated by the system:</a:t>
            </a:r>
            <a:endParaRPr lang="en-US" sz="3500" dirty="0"/>
          </a:p>
        </p:txBody>
      </p:sp>
      <p:pic>
        <p:nvPicPr>
          <p:cNvPr id="4" name="Content Placeholder 3"/>
          <p:cNvPicPr>
            <a:picLocks noGrp="1" noChangeAspect="1"/>
          </p:cNvPicPr>
          <p:nvPr>
            <p:ph idx="1"/>
          </p:nvPr>
        </p:nvPicPr>
        <p:blipFill>
          <a:blip r:embed="rId4"/>
          <a:stretch>
            <a:fillRect/>
          </a:stretch>
        </p:blipFill>
        <p:spPr>
          <a:xfrm>
            <a:off x="838200" y="2384110"/>
            <a:ext cx="10144125" cy="4200525"/>
          </a:xfrm>
          <a:prstGeom prst="rect">
            <a:avLst/>
          </a:prstGeom>
        </p:spPr>
      </p:pic>
      <p:sp>
        <p:nvSpPr>
          <p:cNvPr id="5" name="TextBox 4"/>
          <p:cNvSpPr txBox="1"/>
          <p:nvPr/>
        </p:nvSpPr>
        <p:spPr>
          <a:xfrm>
            <a:off x="242977" y="298930"/>
            <a:ext cx="595223" cy="707886"/>
          </a:xfrm>
          <a:prstGeom prst="rect">
            <a:avLst/>
          </a:prstGeom>
          <a:noFill/>
        </p:spPr>
        <p:txBody>
          <a:bodyPr wrap="square" rtlCol="0">
            <a:spAutoFit/>
          </a:bodyPr>
          <a:lstStyle/>
          <a:p>
            <a:r>
              <a:rPr lang="en-US" sz="4000" dirty="0" smtClean="0"/>
              <a:t>4.</a:t>
            </a:r>
            <a:endParaRPr lang="en-US" sz="4000" dirty="0"/>
          </a:p>
        </p:txBody>
      </p:sp>
      <p:sp>
        <p:nvSpPr>
          <p:cNvPr id="8" name="TextBox 7"/>
          <p:cNvSpPr txBox="1"/>
          <p:nvPr/>
        </p:nvSpPr>
        <p:spPr>
          <a:xfrm>
            <a:off x="1063925" y="1875871"/>
            <a:ext cx="1000664" cy="369332"/>
          </a:xfrm>
          <a:prstGeom prst="rect">
            <a:avLst/>
          </a:prstGeom>
          <a:noFill/>
        </p:spPr>
        <p:txBody>
          <a:bodyPr wrap="square" rtlCol="0">
            <a:spAutoFit/>
          </a:bodyPr>
          <a:lstStyle/>
          <a:p>
            <a:r>
              <a:rPr lang="en-US" u="sng" dirty="0" smtClean="0"/>
              <a:t>Subject:</a:t>
            </a:r>
            <a:endParaRPr lang="en-US" u="sng" dirty="0"/>
          </a:p>
        </p:txBody>
      </p:sp>
      <p:pic>
        <p:nvPicPr>
          <p:cNvPr id="9" name="Picture 8"/>
          <p:cNvPicPr>
            <a:picLocks noChangeAspect="1"/>
          </p:cNvPicPr>
          <p:nvPr/>
        </p:nvPicPr>
        <p:blipFill>
          <a:blip r:embed="rId5"/>
          <a:stretch>
            <a:fillRect/>
          </a:stretch>
        </p:blipFill>
        <p:spPr>
          <a:xfrm>
            <a:off x="838200" y="2186069"/>
            <a:ext cx="5305425" cy="257175"/>
          </a:xfrm>
          <a:prstGeom prst="rect">
            <a:avLst/>
          </a:prstGeom>
        </p:spPr>
      </p:pic>
      <p:sp>
        <p:nvSpPr>
          <p:cNvPr id="10" name="Rectangle 9"/>
          <p:cNvSpPr/>
          <p:nvPr/>
        </p:nvSpPr>
        <p:spPr>
          <a:xfrm>
            <a:off x="9118121" y="2530241"/>
            <a:ext cx="1345721" cy="394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32317" y="2816525"/>
            <a:ext cx="1621766" cy="215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E-mail</a:t>
            </a:r>
            <a:endParaRPr lang="en-US" dirty="0">
              <a:solidFill>
                <a:schemeClr val="tx1"/>
              </a:solidFill>
            </a:endParaRPr>
          </a:p>
        </p:txBody>
      </p:sp>
      <p:sp>
        <p:nvSpPr>
          <p:cNvPr id="14" name="Rectangle 13"/>
          <p:cNvSpPr/>
          <p:nvPr/>
        </p:nvSpPr>
        <p:spPr>
          <a:xfrm>
            <a:off x="1644770" y="3289470"/>
            <a:ext cx="1253704" cy="2585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Name</a:t>
            </a:r>
            <a:endParaRPr lang="en-US" dirty="0">
              <a:solidFill>
                <a:schemeClr val="tx1"/>
              </a:solidFill>
            </a:endParaRPr>
          </a:p>
        </p:txBody>
      </p:sp>
      <p:sp>
        <p:nvSpPr>
          <p:cNvPr id="15" name="Rectangle 14"/>
          <p:cNvSpPr/>
          <p:nvPr/>
        </p:nvSpPr>
        <p:spPr>
          <a:xfrm>
            <a:off x="2064589" y="4227015"/>
            <a:ext cx="1621766" cy="215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E-mail</a:t>
            </a:r>
            <a:endParaRPr lang="en-US" dirty="0">
              <a:solidFill>
                <a:schemeClr val="tx1"/>
              </a:solidFill>
            </a:endParaRPr>
          </a:p>
        </p:txBody>
      </p:sp>
      <p:sp>
        <p:nvSpPr>
          <p:cNvPr id="13" name="TextBox 12"/>
          <p:cNvSpPr txBox="1"/>
          <p:nvPr/>
        </p:nvSpPr>
        <p:spPr>
          <a:xfrm>
            <a:off x="1940767" y="4465085"/>
            <a:ext cx="1621767" cy="307777"/>
          </a:xfrm>
          <a:prstGeom prst="rect">
            <a:avLst/>
          </a:prstGeom>
          <a:solidFill>
            <a:srgbClr val="FFFF00"/>
          </a:solidFill>
          <a:ln>
            <a:solidFill>
              <a:schemeClr val="tx1"/>
            </a:solidFill>
          </a:ln>
        </p:spPr>
        <p:txBody>
          <a:bodyPr wrap="square" rtlCol="0">
            <a:spAutoFit/>
          </a:bodyPr>
          <a:lstStyle/>
          <a:p>
            <a:r>
              <a:rPr lang="en-US" sz="1400" b="1" dirty="0" smtClean="0"/>
              <a:t>System Generated</a:t>
            </a:r>
            <a:endParaRPr lang="en-US" sz="1400" b="1" dirty="0"/>
          </a:p>
        </p:txBody>
      </p:sp>
    </p:spTree>
    <p:extLst>
      <p:ext uri="{BB962C8B-B14F-4D97-AF65-F5344CB8AC3E}">
        <p14:creationId xmlns:p14="http://schemas.microsoft.com/office/powerpoint/2010/main" val="1502741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14" y="744685"/>
            <a:ext cx="10515600" cy="1325563"/>
          </a:xfrm>
        </p:spPr>
        <p:txBody>
          <a:bodyPr>
            <a:noAutofit/>
          </a:bodyPr>
          <a:lstStyle/>
          <a:p>
            <a:r>
              <a:rPr lang="en-US" sz="3500" dirty="0" smtClean="0"/>
              <a:t>Use the “click </a:t>
            </a:r>
            <a:r>
              <a:rPr lang="en-US" sz="3500" u="sng" dirty="0" smtClean="0"/>
              <a:t>here</a:t>
            </a:r>
            <a:r>
              <a:rPr lang="en-US" sz="3500" dirty="0" smtClean="0"/>
              <a:t>” link in the email to sign in with your Username and Temporary Password provided.  Once in the portal, you will be prompted to change your password, create a security question, and finalize your account: </a:t>
            </a:r>
            <a:endParaRPr lang="en-US" sz="3500" dirty="0"/>
          </a:p>
        </p:txBody>
      </p:sp>
      <p:pic>
        <p:nvPicPr>
          <p:cNvPr id="4" name="Content Placeholder 3"/>
          <p:cNvPicPr>
            <a:picLocks noGrp="1" noChangeAspect="1"/>
          </p:cNvPicPr>
          <p:nvPr>
            <p:ph idx="1"/>
          </p:nvPr>
        </p:nvPicPr>
        <p:blipFill>
          <a:blip r:embed="rId3"/>
          <a:stretch>
            <a:fillRect/>
          </a:stretch>
        </p:blipFill>
        <p:spPr>
          <a:xfrm>
            <a:off x="211768" y="2825669"/>
            <a:ext cx="5577746" cy="2659134"/>
          </a:xfrm>
          <a:prstGeom prst="rect">
            <a:avLst/>
          </a:prstGeom>
        </p:spPr>
      </p:pic>
      <p:pic>
        <p:nvPicPr>
          <p:cNvPr id="6" name="Picture 5"/>
          <p:cNvPicPr>
            <a:picLocks noChangeAspect="1"/>
          </p:cNvPicPr>
          <p:nvPr/>
        </p:nvPicPr>
        <p:blipFill>
          <a:blip r:embed="rId4"/>
          <a:stretch>
            <a:fillRect/>
          </a:stretch>
        </p:blipFill>
        <p:spPr>
          <a:xfrm>
            <a:off x="5926976" y="2825669"/>
            <a:ext cx="5820355" cy="2919523"/>
          </a:xfrm>
          <a:prstGeom prst="rect">
            <a:avLst/>
          </a:prstGeom>
        </p:spPr>
      </p:pic>
      <p:sp>
        <p:nvSpPr>
          <p:cNvPr id="5" name="TextBox 4"/>
          <p:cNvSpPr txBox="1"/>
          <p:nvPr/>
        </p:nvSpPr>
        <p:spPr>
          <a:xfrm>
            <a:off x="182591" y="36799"/>
            <a:ext cx="595223" cy="707886"/>
          </a:xfrm>
          <a:prstGeom prst="rect">
            <a:avLst/>
          </a:prstGeom>
          <a:noFill/>
        </p:spPr>
        <p:txBody>
          <a:bodyPr wrap="square" rtlCol="0">
            <a:spAutoFit/>
          </a:bodyPr>
          <a:lstStyle/>
          <a:p>
            <a:r>
              <a:rPr lang="en-US" sz="4000" dirty="0"/>
              <a:t>5</a:t>
            </a:r>
            <a:r>
              <a:rPr lang="en-US" sz="4000" dirty="0" smtClean="0"/>
              <a:t>.</a:t>
            </a:r>
            <a:endParaRPr lang="en-US" sz="4000" dirty="0"/>
          </a:p>
        </p:txBody>
      </p:sp>
      <p:sp>
        <p:nvSpPr>
          <p:cNvPr id="7" name="Rectangle 6"/>
          <p:cNvSpPr/>
          <p:nvPr/>
        </p:nvSpPr>
        <p:spPr>
          <a:xfrm>
            <a:off x="6607833" y="5111151"/>
            <a:ext cx="1621766" cy="215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Your E-mail</a:t>
            </a:r>
            <a:endParaRPr lang="en-US" dirty="0">
              <a:solidFill>
                <a:schemeClr val="tx1"/>
              </a:solidFill>
            </a:endParaRPr>
          </a:p>
        </p:txBody>
      </p:sp>
      <p:sp>
        <p:nvSpPr>
          <p:cNvPr id="8" name="TextBox 7"/>
          <p:cNvSpPr txBox="1"/>
          <p:nvPr/>
        </p:nvSpPr>
        <p:spPr>
          <a:xfrm>
            <a:off x="6182548" y="5769716"/>
            <a:ext cx="5309209" cy="369332"/>
          </a:xfrm>
          <a:prstGeom prst="rect">
            <a:avLst/>
          </a:prstGeom>
          <a:solidFill>
            <a:srgbClr val="FFFF00"/>
          </a:solidFill>
          <a:ln>
            <a:solidFill>
              <a:schemeClr val="tx1"/>
            </a:solidFill>
          </a:ln>
        </p:spPr>
        <p:txBody>
          <a:bodyPr wrap="square" rtlCol="0">
            <a:spAutoFit/>
          </a:bodyPr>
          <a:lstStyle/>
          <a:p>
            <a:pPr algn="ctr"/>
            <a:r>
              <a:rPr lang="en-US" dirty="0" smtClean="0"/>
              <a:t>Create your own password</a:t>
            </a:r>
            <a:endParaRPr lang="en-US" dirty="0"/>
          </a:p>
        </p:txBody>
      </p:sp>
    </p:spTree>
    <p:extLst>
      <p:ext uri="{BB962C8B-B14F-4D97-AF65-F5344CB8AC3E}">
        <p14:creationId xmlns:p14="http://schemas.microsoft.com/office/powerpoint/2010/main" val="552177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633" y="1514168"/>
            <a:ext cx="11021196" cy="4916129"/>
          </a:xfrm>
        </p:spPr>
        <p:txBody>
          <a:bodyPr>
            <a:noAutofit/>
          </a:bodyPr>
          <a:lstStyle/>
          <a:p>
            <a:r>
              <a:rPr lang="en-US" sz="2500" dirty="0" smtClean="0"/>
              <a:t>The FEMA Public Assistance (PA) Program provides grant funding to eligible sub-recipients (applicants) for eligible disaster recovery related activities such as:</a:t>
            </a:r>
          </a:p>
          <a:p>
            <a:pPr lvl="1"/>
            <a:r>
              <a:rPr lang="en-US" sz="2500" dirty="0" smtClean="0"/>
              <a:t>Debris Removal </a:t>
            </a:r>
          </a:p>
          <a:p>
            <a:pPr lvl="1"/>
            <a:r>
              <a:rPr lang="en-US" sz="2500" dirty="0" smtClean="0"/>
              <a:t>Emergency Protective Measures</a:t>
            </a:r>
          </a:p>
          <a:p>
            <a:pPr lvl="1"/>
            <a:r>
              <a:rPr lang="en-US" sz="2500" dirty="0" smtClean="0"/>
              <a:t>Permanent Repairs or Replacement of applicant owned infrastructure</a:t>
            </a:r>
          </a:p>
          <a:p>
            <a:pPr lvl="1"/>
            <a:endParaRPr lang="en-US" sz="1000" dirty="0" smtClean="0"/>
          </a:p>
          <a:p>
            <a:r>
              <a:rPr lang="en-US" sz="2500" dirty="0"/>
              <a:t>Eligible applicants typically include municipalities, state agencies, certain private non-profits, municipal light corporations, quasi-public agencies, and tribal </a:t>
            </a:r>
            <a:r>
              <a:rPr lang="en-US" sz="2500" dirty="0" smtClean="0"/>
              <a:t>organizations</a:t>
            </a:r>
          </a:p>
          <a:p>
            <a:endParaRPr lang="en-US" sz="1000" dirty="0"/>
          </a:p>
          <a:p>
            <a:r>
              <a:rPr lang="en-US" sz="2500" dirty="0" smtClean="0"/>
              <a:t>Grant funding is awarded in the form of reimbursement as an obligated Project Worksheet (PW)</a:t>
            </a:r>
            <a:endParaRPr lang="en-US" sz="1000" dirty="0" smtClean="0"/>
          </a:p>
        </p:txBody>
      </p:sp>
      <p:sp>
        <p:nvSpPr>
          <p:cNvPr id="4" name="Rectangle 3"/>
          <p:cNvSpPr/>
          <p:nvPr/>
        </p:nvSpPr>
        <p:spPr>
          <a:xfrm>
            <a:off x="314632" y="363794"/>
            <a:ext cx="11572568" cy="76944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400" cap="none" spc="50" dirty="0" smtClean="0">
                <a:ln w="0"/>
                <a:solidFill>
                  <a:schemeClr val="tx1"/>
                </a:solidFill>
                <a:effectLst>
                  <a:innerShdw blurRad="63500" dist="50800" dir="13500000">
                    <a:srgbClr val="000000">
                      <a:alpha val="50000"/>
                    </a:srgbClr>
                  </a:innerShdw>
                </a:effectLst>
              </a:rPr>
              <a:t>FEMA Public Assistance Program</a:t>
            </a:r>
            <a:endParaRPr lang="en-US" sz="4400" cap="none" spc="50" dirty="0">
              <a:ln w="0"/>
              <a:solidFill>
                <a:schemeClr val="tx1"/>
              </a:solidFill>
              <a:effectLst>
                <a:innerShdw blurRad="63500" dist="50800" dir="13500000">
                  <a:srgbClr val="000000">
                    <a:alpha val="50000"/>
                  </a:srgbClr>
                </a:inn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508" y="5876863"/>
            <a:ext cx="1199537" cy="553434"/>
          </a:xfrm>
          <a:prstGeom prst="rect">
            <a:avLst/>
          </a:prstGeom>
          <a:ln>
            <a:solidFill>
              <a:schemeClr val="tx1"/>
            </a:solidFill>
          </a:ln>
        </p:spPr>
      </p:pic>
    </p:spTree>
    <p:extLst>
      <p:ext uri="{BB962C8B-B14F-4D97-AF65-F5344CB8AC3E}">
        <p14:creationId xmlns:p14="http://schemas.microsoft.com/office/powerpoint/2010/main" val="928687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34" y="1"/>
            <a:ext cx="9013370" cy="6858000"/>
          </a:xfrm>
          <a:prstGeom prst="rect">
            <a:avLst/>
          </a:prstGeom>
        </p:spPr>
      </p:pic>
      <p:sp>
        <p:nvSpPr>
          <p:cNvPr id="6" name="TextBox 5"/>
          <p:cNvSpPr txBox="1"/>
          <p:nvPr/>
        </p:nvSpPr>
        <p:spPr>
          <a:xfrm>
            <a:off x="2061094" y="355091"/>
            <a:ext cx="8020049" cy="954107"/>
          </a:xfrm>
          <a:prstGeom prst="rect">
            <a:avLst/>
          </a:prstGeom>
          <a:solidFill>
            <a:srgbClr val="FFFF00"/>
          </a:solidFill>
          <a:ln>
            <a:solidFill>
              <a:schemeClr val="tx1"/>
            </a:solidFill>
          </a:ln>
        </p:spPr>
        <p:txBody>
          <a:bodyPr wrap="square" rtlCol="0">
            <a:spAutoFit/>
          </a:bodyPr>
          <a:lstStyle/>
          <a:p>
            <a:pPr algn="ctr"/>
            <a:r>
              <a:rPr lang="en-US" sz="2800" dirty="0" smtClean="0"/>
              <a:t>Adding Additional Applicant User Accounts Within Your Organization</a:t>
            </a:r>
            <a:endParaRPr lang="en-US" sz="2800" dirty="0"/>
          </a:p>
        </p:txBody>
      </p:sp>
    </p:spTree>
    <p:extLst>
      <p:ext uri="{BB962C8B-B14F-4D97-AF65-F5344CB8AC3E}">
        <p14:creationId xmlns:p14="http://schemas.microsoft.com/office/powerpoint/2010/main" val="755777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882" cy="6876662"/>
          </a:xfrm>
          <a:prstGeom prst="rect">
            <a:avLst/>
          </a:prstGeom>
        </p:spPr>
      </p:pic>
    </p:spTree>
    <p:extLst>
      <p:ext uri="{BB962C8B-B14F-4D97-AF65-F5344CB8AC3E}">
        <p14:creationId xmlns:p14="http://schemas.microsoft.com/office/powerpoint/2010/main" val="436402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892" y="0"/>
            <a:ext cx="9140215" cy="6858000"/>
          </a:xfrm>
          <a:prstGeom prst="rect">
            <a:avLst/>
          </a:prstGeom>
        </p:spPr>
      </p:pic>
    </p:spTree>
    <p:extLst>
      <p:ext uri="{BB962C8B-B14F-4D97-AF65-F5344CB8AC3E}">
        <p14:creationId xmlns:p14="http://schemas.microsoft.com/office/powerpoint/2010/main" val="1664814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54051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437510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563" y="396240"/>
            <a:ext cx="13017260" cy="1477328"/>
          </a:xfrm>
          <a:prstGeom prst="rect">
            <a:avLst/>
          </a:prstGeom>
          <a:noFill/>
        </p:spPr>
        <p:txBody>
          <a:bodyPr wrap="square" lIns="91440" tIns="45720" rIns="91440" bIns="45720">
            <a:spAutoFit/>
          </a:bodyPr>
          <a:lstStyle/>
          <a:p>
            <a:pPr algn="ctr"/>
            <a:r>
              <a:rPr lang="en-US" sz="4500" b="1" cap="none" spc="50" dirty="0" smtClean="0">
                <a:ln w="0"/>
                <a:solidFill>
                  <a:srgbClr val="FFFF00"/>
                </a:solidFill>
                <a:effectLst>
                  <a:innerShdw blurRad="63500" dist="50800" dir="13500000">
                    <a:srgbClr val="000000">
                      <a:alpha val="50000"/>
                    </a:srgbClr>
                  </a:innerShdw>
                </a:effectLst>
              </a:rPr>
              <a:t>FEMA’s New Public Assistance </a:t>
            </a:r>
            <a:r>
              <a:rPr lang="en-US" sz="4500" b="1" spc="50" dirty="0" smtClean="0">
                <a:ln w="0"/>
                <a:solidFill>
                  <a:srgbClr val="FFFF00"/>
                </a:solidFill>
                <a:effectLst>
                  <a:innerShdw blurRad="63500" dist="50800" dir="13500000">
                    <a:srgbClr val="000000">
                      <a:alpha val="50000"/>
                    </a:srgbClr>
                  </a:innerShdw>
                </a:effectLst>
              </a:rPr>
              <a:t>Delivery Process         &amp; Grants Portal </a:t>
            </a:r>
            <a:endParaRPr lang="en-US" sz="4500" b="1" cap="none" spc="50" dirty="0">
              <a:ln w="0"/>
              <a:solidFill>
                <a:srgbClr val="FFFF00"/>
              </a:solidFill>
              <a:effectLst>
                <a:innerShdw blurRad="63500" dist="50800" dir="13500000">
                  <a:srgbClr val="000000">
                    <a:alpha val="50000"/>
                  </a:srgbClr>
                </a:innerShdw>
              </a:effectLst>
            </a:endParaRPr>
          </a:p>
        </p:txBody>
      </p:sp>
      <p:sp>
        <p:nvSpPr>
          <p:cNvPr id="3" name="Rectangle 2"/>
          <p:cNvSpPr/>
          <p:nvPr/>
        </p:nvSpPr>
        <p:spPr>
          <a:xfrm>
            <a:off x="2705655" y="2050258"/>
            <a:ext cx="6846824" cy="4524315"/>
          </a:xfrm>
          <a:prstGeom prst="rect">
            <a:avLst/>
          </a:prstGeom>
          <a:no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Thank you!</a:t>
            </a:r>
          </a:p>
          <a:p>
            <a:pPr algn="ctr"/>
            <a:endParaRPr lang="en-US" sz="3600" dirty="0">
              <a:ln w="0"/>
              <a:effectLst>
                <a:outerShdw blurRad="38100" dist="19050" dir="2700000" algn="tl" rotWithShape="0">
                  <a:schemeClr val="dk1">
                    <a:alpha val="40000"/>
                  </a:schemeClr>
                </a:outerShdw>
              </a:effectLst>
            </a:endParaRPr>
          </a:p>
          <a:p>
            <a:pPr algn="ctr"/>
            <a:r>
              <a:rPr lang="en-US" sz="3600" b="0" cap="none" spc="0" dirty="0" smtClean="0">
                <a:ln w="0"/>
                <a:solidFill>
                  <a:schemeClr val="tx1"/>
                </a:solidFill>
                <a:effectLst>
                  <a:outerShdw blurRad="38100" dist="19050" dir="2700000" algn="tl" rotWithShape="0">
                    <a:schemeClr val="dk1">
                      <a:alpha val="40000"/>
                    </a:schemeClr>
                  </a:outerShdw>
                </a:effectLst>
              </a:rPr>
              <a:t>Questions?</a:t>
            </a:r>
          </a:p>
          <a:p>
            <a:pPr algn="ctr"/>
            <a:endParaRPr lang="en-US" sz="3600" dirty="0">
              <a:ln w="0"/>
              <a:effectLst>
                <a:outerShdw blurRad="38100" dist="19050" dir="2700000" algn="tl" rotWithShape="0">
                  <a:schemeClr val="dk1">
                    <a:alpha val="40000"/>
                  </a:schemeClr>
                </a:outerShdw>
              </a:effectLst>
            </a:endParaRPr>
          </a:p>
          <a:p>
            <a:pPr algn="ctr"/>
            <a:r>
              <a:rPr lang="en-US" sz="3600" b="0" cap="none" spc="0" dirty="0" smtClean="0">
                <a:ln w="0"/>
                <a:solidFill>
                  <a:schemeClr val="tx1"/>
                </a:solidFill>
                <a:effectLst>
                  <a:outerShdw blurRad="38100" dist="19050" dir="2700000" algn="tl" rotWithShape="0">
                    <a:schemeClr val="dk1">
                      <a:alpha val="40000"/>
                    </a:schemeClr>
                  </a:outerShdw>
                </a:effectLst>
              </a:rPr>
              <a:t>FEMA Help Desk:</a:t>
            </a:r>
          </a:p>
          <a:p>
            <a:pPr algn="ctr"/>
            <a:r>
              <a:rPr lang="en-US" sz="3600" b="0" cap="none" spc="0" dirty="0" smtClean="0">
                <a:ln w="0"/>
                <a:solidFill>
                  <a:schemeClr val="tx1"/>
                </a:solidFill>
                <a:effectLst>
                  <a:outerShdw blurRad="38100" dist="19050" dir="2700000" algn="tl" rotWithShape="0">
                    <a:schemeClr val="dk1">
                      <a:alpha val="40000"/>
                    </a:schemeClr>
                  </a:outerShdw>
                </a:effectLst>
              </a:rPr>
              <a:t>866-337-8448</a:t>
            </a:r>
            <a:endParaRPr lang="en-US" sz="3600" b="0" cap="none" spc="0" dirty="0" smtClean="0">
              <a:ln w="0"/>
              <a:solidFill>
                <a:schemeClr val="tx1"/>
              </a:solidFill>
              <a:effectLst>
                <a:outerShdw blurRad="38100" dist="19050" dir="2700000" algn="tl" rotWithShape="0">
                  <a:schemeClr val="dk1">
                    <a:alpha val="40000"/>
                  </a:schemeClr>
                </a:outerShdw>
              </a:effectLst>
            </a:endParaRPr>
          </a:p>
          <a:p>
            <a:pPr algn="ctr"/>
            <a:endParaRPr lang="en-US" sz="3600" dirty="0" smtClean="0">
              <a:ln w="0"/>
              <a:effectLst>
                <a:outerShdw blurRad="38100" dist="19050" dir="2700000" algn="tl" rotWithShape="0">
                  <a:schemeClr val="dk1">
                    <a:alpha val="40000"/>
                  </a:schemeClr>
                </a:outerShdw>
              </a:effectLst>
            </a:endParaRPr>
          </a:p>
          <a:p>
            <a:pPr algn="ctr"/>
            <a:r>
              <a:rPr lang="en-US" sz="3600" dirty="0" smtClean="0">
                <a:ln w="0"/>
                <a:effectLst>
                  <a:outerShdw blurRad="38100" dist="19050" dir="2700000" algn="tl" rotWithShape="0">
                    <a:schemeClr val="dk1">
                      <a:alpha val="40000"/>
                    </a:schemeClr>
                  </a:outerShdw>
                </a:effectLst>
              </a:rPr>
              <a:t>Disaster.recovery@state.ma.us</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06" y="3271519"/>
            <a:ext cx="2466879" cy="24668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168" y="3271519"/>
            <a:ext cx="2042160" cy="2326640"/>
          </a:xfrm>
          <a:prstGeom prst="rect">
            <a:avLst/>
          </a:prstGeom>
        </p:spPr>
      </p:pic>
    </p:spTree>
    <p:extLst>
      <p:ext uri="{BB962C8B-B14F-4D97-AF65-F5344CB8AC3E}">
        <p14:creationId xmlns:p14="http://schemas.microsoft.com/office/powerpoint/2010/main" val="46002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350963"/>
            <a:ext cx="11798710" cy="707886"/>
          </a:xfrm>
          <a:prstGeom prst="rect">
            <a:avLst/>
          </a:prstGeom>
          <a:noFill/>
          <a:ln w="50800"/>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en-US" sz="4000" b="1" cap="none" spc="50" dirty="0" smtClean="0">
                <a:ln w="0"/>
                <a:solidFill>
                  <a:schemeClr val="bg1"/>
                </a:solidFill>
                <a:effectLst>
                  <a:innerShdw blurRad="63500" dist="50800" dir="13500000">
                    <a:srgbClr val="000000">
                      <a:alpha val="50000"/>
                    </a:srgbClr>
                  </a:innerShdw>
                </a:effectLst>
              </a:rPr>
              <a:t>New FEMA Public Assistance </a:t>
            </a:r>
            <a:r>
              <a:rPr lang="en-US" sz="4000" b="1" spc="50" dirty="0" smtClean="0">
                <a:ln w="0"/>
                <a:solidFill>
                  <a:schemeClr val="bg1"/>
                </a:solidFill>
                <a:effectLst>
                  <a:innerShdw blurRad="63500" dist="50800" dir="13500000">
                    <a:srgbClr val="000000">
                      <a:alpha val="50000"/>
                    </a:srgbClr>
                  </a:innerShdw>
                </a:effectLst>
              </a:rPr>
              <a:t>Delivery Process</a:t>
            </a:r>
            <a:endParaRPr lang="en-US" sz="4000" b="1" cap="none" spc="50" dirty="0">
              <a:ln w="0"/>
              <a:solidFill>
                <a:schemeClr val="bg1"/>
              </a:solidFill>
              <a:effectLst>
                <a:innerShdw blurRad="63500" dist="50800" dir="13500000">
                  <a:srgbClr val="000000">
                    <a:alpha val="50000"/>
                  </a:srgbClr>
                </a:innerShdw>
              </a:effectLst>
            </a:endParaRPr>
          </a:p>
        </p:txBody>
      </p:sp>
      <p:sp>
        <p:nvSpPr>
          <p:cNvPr id="5" name="Content Placeholder 11"/>
          <p:cNvSpPr>
            <a:spLocks noGrp="1"/>
          </p:cNvSpPr>
          <p:nvPr>
            <p:ph sz="half" idx="4294967295"/>
          </p:nvPr>
        </p:nvSpPr>
        <p:spPr>
          <a:xfrm>
            <a:off x="1052050" y="1469372"/>
            <a:ext cx="4385187" cy="3741725"/>
          </a:xfrm>
          <a:prstGeom prst="rect">
            <a:avLst/>
          </a:prstGeom>
          <a:solidFill>
            <a:schemeClr val="accent1">
              <a:lumMod val="40000"/>
              <a:lumOff val="60000"/>
            </a:schemeClr>
          </a:solidFill>
          <a:ln w="28575">
            <a:solidFill>
              <a:schemeClr val="accent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ctr">
              <a:buNone/>
            </a:pPr>
            <a:r>
              <a:rPr lang="en-US" sz="3200" dirty="0" smtClean="0">
                <a:solidFill>
                  <a:schemeClr val="tx1"/>
                </a:solidFill>
              </a:rPr>
              <a:t>WHAT </a:t>
            </a:r>
            <a:r>
              <a:rPr lang="en-US" sz="3200" u="sng" dirty="0" smtClean="0">
                <a:solidFill>
                  <a:schemeClr val="tx1"/>
                </a:solidFill>
              </a:rPr>
              <a:t>HASN’T</a:t>
            </a:r>
            <a:r>
              <a:rPr lang="en-US" sz="3200" dirty="0" smtClean="0">
                <a:solidFill>
                  <a:schemeClr val="tx1"/>
                </a:solidFill>
              </a:rPr>
              <a:t> CHANGED</a:t>
            </a:r>
          </a:p>
          <a:p>
            <a:pPr algn="ctr">
              <a:buNone/>
            </a:pPr>
            <a:endParaRPr lang="en-US" sz="800" dirty="0" smtClean="0">
              <a:solidFill>
                <a:schemeClr val="tx1"/>
              </a:solidFill>
            </a:endParaRPr>
          </a:p>
          <a:p>
            <a:pPr algn="ctr">
              <a:buNone/>
            </a:pPr>
            <a:r>
              <a:rPr lang="en-US" sz="3200" dirty="0" smtClean="0">
                <a:solidFill>
                  <a:schemeClr val="tx1"/>
                </a:solidFill>
              </a:rPr>
              <a:t>Law</a:t>
            </a:r>
          </a:p>
          <a:p>
            <a:pPr algn="ctr">
              <a:buNone/>
            </a:pPr>
            <a:r>
              <a:rPr lang="en-US" sz="3200" dirty="0" smtClean="0">
                <a:solidFill>
                  <a:schemeClr val="tx1"/>
                </a:solidFill>
              </a:rPr>
              <a:t>Policy</a:t>
            </a:r>
          </a:p>
          <a:p>
            <a:pPr algn="ctr">
              <a:buNone/>
            </a:pPr>
            <a:r>
              <a:rPr lang="en-US" sz="3200" dirty="0" smtClean="0">
                <a:solidFill>
                  <a:schemeClr val="tx1"/>
                </a:solidFill>
              </a:rPr>
              <a:t>Regulations</a:t>
            </a:r>
          </a:p>
          <a:p>
            <a:pPr algn="ctr">
              <a:buNone/>
            </a:pPr>
            <a:r>
              <a:rPr lang="en-US" sz="3200" dirty="0" smtClean="0">
                <a:solidFill>
                  <a:schemeClr val="tx1"/>
                </a:solidFill>
              </a:rPr>
              <a:t>Eligibility Criteria</a:t>
            </a:r>
          </a:p>
        </p:txBody>
      </p:sp>
      <p:sp>
        <p:nvSpPr>
          <p:cNvPr id="7" name="Content Placeholder 13"/>
          <p:cNvSpPr>
            <a:spLocks noGrp="1"/>
          </p:cNvSpPr>
          <p:nvPr>
            <p:ph sz="quarter" idx="4294967295"/>
          </p:nvPr>
        </p:nvSpPr>
        <p:spPr>
          <a:xfrm>
            <a:off x="6459793" y="1469371"/>
            <a:ext cx="3991824" cy="3751557"/>
          </a:xfrm>
          <a:prstGeom prst="rect">
            <a:avLst/>
          </a:prstGeom>
          <a:solidFill>
            <a:schemeClr val="accent1">
              <a:lumMod val="40000"/>
              <a:lumOff val="60000"/>
            </a:schemeClr>
          </a:solidFill>
          <a:ln w="38100">
            <a:solidFill>
              <a:schemeClr val="accent1"/>
            </a:solidFill>
          </a:ln>
          <a:effectLst>
            <a:outerShdw blurRad="50800" dist="38100" dir="2700000" algn="tl" rotWithShape="0">
              <a:prstClr val="black">
                <a:alpha val="40000"/>
              </a:prstClr>
            </a:outerShdw>
          </a:effectLst>
        </p:spPr>
        <p:txBody>
          <a:bodyPr>
            <a:normAutofit/>
          </a:bodyPr>
          <a:lstStyle/>
          <a:p>
            <a:pPr algn="ctr">
              <a:buNone/>
            </a:pPr>
            <a:r>
              <a:rPr lang="en-US" sz="3200" dirty="0" smtClean="0"/>
              <a:t>WHAT </a:t>
            </a:r>
            <a:r>
              <a:rPr lang="en-US" sz="3200" u="sng" dirty="0" smtClean="0"/>
              <a:t>HAS</a:t>
            </a:r>
            <a:r>
              <a:rPr lang="en-US" sz="3200" dirty="0" smtClean="0"/>
              <a:t> CHANGED</a:t>
            </a:r>
          </a:p>
          <a:p>
            <a:pPr algn="ctr">
              <a:buNone/>
            </a:pPr>
            <a:endParaRPr lang="en-US" sz="800" dirty="0" smtClean="0"/>
          </a:p>
          <a:p>
            <a:pPr algn="ctr">
              <a:buNone/>
            </a:pPr>
            <a:r>
              <a:rPr lang="en-US" sz="3200" dirty="0" smtClean="0"/>
              <a:t>Process</a:t>
            </a:r>
          </a:p>
          <a:p>
            <a:pPr algn="ctr">
              <a:buNone/>
            </a:pPr>
            <a:r>
              <a:rPr lang="en-US" sz="3200" dirty="0" smtClean="0"/>
              <a:t>Roles/Responsibilities</a:t>
            </a:r>
          </a:p>
          <a:p>
            <a:pPr algn="ctr">
              <a:buNone/>
            </a:pPr>
            <a:r>
              <a:rPr lang="en-US" sz="3200" dirty="0" smtClean="0"/>
              <a:t>Tools/Templates</a:t>
            </a:r>
            <a:endParaRPr lang="en-US" sz="3200" dirty="0"/>
          </a:p>
        </p:txBody>
      </p:sp>
      <p:sp>
        <p:nvSpPr>
          <p:cNvPr id="3" name="TextBox 2"/>
          <p:cNvSpPr txBox="1"/>
          <p:nvPr/>
        </p:nvSpPr>
        <p:spPr>
          <a:xfrm>
            <a:off x="1052050" y="5769685"/>
            <a:ext cx="9714200" cy="523220"/>
          </a:xfrm>
          <a:prstGeom prst="rect">
            <a:avLst/>
          </a:prstGeom>
          <a:solidFill>
            <a:schemeClr val="accent5">
              <a:lumMod val="75000"/>
              <a:alpha val="93000"/>
            </a:schemeClr>
          </a:solidFill>
        </p:spPr>
        <p:txBody>
          <a:bodyPr wrap="square" rtlCol="0">
            <a:spAutoFit/>
          </a:bodyPr>
          <a:lstStyle/>
          <a:p>
            <a:pPr algn="ctr"/>
            <a:r>
              <a:rPr lang="en-US" sz="2800" dirty="0" smtClean="0">
                <a:solidFill>
                  <a:schemeClr val="bg1"/>
                </a:solidFill>
                <a:cs typeface="Leelawadee" panose="020B0502040204020203" pitchFamily="34" charset="-34"/>
              </a:rPr>
              <a:t>Takes effect for all disasters declared on or after 9/13/17</a:t>
            </a:r>
            <a:endParaRPr lang="en-US" sz="2800" dirty="0">
              <a:solidFill>
                <a:schemeClr val="bg1"/>
              </a:solidFill>
              <a:cs typeface="Leelawadee" panose="020B0502040204020203" pitchFamily="34" charset="-34"/>
            </a:endParaRPr>
          </a:p>
        </p:txBody>
      </p:sp>
    </p:spTree>
    <p:extLst>
      <p:ext uri="{BB962C8B-B14F-4D97-AF65-F5344CB8AC3E}">
        <p14:creationId xmlns:p14="http://schemas.microsoft.com/office/powerpoint/2010/main" val="4164722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50" y="1897626"/>
            <a:ext cx="3645688" cy="2263372"/>
          </a:xfrm>
          <a:prstGeom prst="rect">
            <a:avLst/>
          </a:prstGeom>
          <a:ln w="1905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083" y="3464828"/>
            <a:ext cx="3793265" cy="2041238"/>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1481" y="1897626"/>
            <a:ext cx="3672230" cy="2071638"/>
          </a:xfrm>
          <a:prstGeom prst="rect">
            <a:avLst/>
          </a:prstGeom>
          <a:ln>
            <a:solidFill>
              <a:schemeClr val="tx1"/>
            </a:solidFill>
          </a:ln>
        </p:spPr>
      </p:pic>
      <p:sp>
        <p:nvSpPr>
          <p:cNvPr id="5" name="TextBox 4"/>
          <p:cNvSpPr txBox="1"/>
          <p:nvPr/>
        </p:nvSpPr>
        <p:spPr>
          <a:xfrm>
            <a:off x="3995667" y="248104"/>
            <a:ext cx="4011163" cy="1015663"/>
          </a:xfrm>
          <a:prstGeom prst="rect">
            <a:avLst/>
          </a:prstGeom>
          <a:noFill/>
        </p:spPr>
        <p:txBody>
          <a:bodyPr wrap="square" rtlCol="0">
            <a:spAutoFit/>
          </a:bodyPr>
          <a:lstStyle/>
          <a:p>
            <a:pPr algn="ctr"/>
            <a:r>
              <a:rPr lang="en-US" sz="6000" b="1" spc="50" dirty="0" smtClean="0">
                <a:ln w="0"/>
                <a:solidFill>
                  <a:srgbClr val="FFFF00"/>
                </a:solidFill>
                <a:effectLst>
                  <a:innerShdw blurRad="63500" dist="50800" dir="13500000">
                    <a:srgbClr val="000000">
                      <a:alpha val="50000"/>
                    </a:srgbClr>
                  </a:innerShdw>
                </a:effectLst>
              </a:rPr>
              <a:t>Benefits</a:t>
            </a:r>
            <a:endParaRPr lang="en-US" sz="6000" dirty="0">
              <a:solidFill>
                <a:srgbClr val="FFFF00"/>
              </a:solidFill>
            </a:endParaRPr>
          </a:p>
        </p:txBody>
      </p:sp>
    </p:spTree>
    <p:extLst>
      <p:ext uri="{BB962C8B-B14F-4D97-AF65-F5344CB8AC3E}">
        <p14:creationId xmlns:p14="http://schemas.microsoft.com/office/powerpoint/2010/main" val="23908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63" y="1928733"/>
            <a:ext cx="7874066" cy="4801314"/>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Web-based tool through which all FEMA project documentation and determinations will flow</a:t>
            </a:r>
          </a:p>
          <a:p>
            <a:r>
              <a:rPr lang="en-US" sz="800" dirty="0" smtClean="0"/>
              <a:t> </a:t>
            </a:r>
          </a:p>
          <a:p>
            <a:pPr marL="285750" indent="-285750">
              <a:buFont typeface="Arial" panose="020B0604020202020204" pitchFamily="34" charset="0"/>
              <a:buChar char="•"/>
            </a:pPr>
            <a:r>
              <a:rPr lang="en-US" sz="2600" dirty="0" smtClean="0"/>
              <a:t>Track all projects, documentation, and information through portal - live site, 24/7</a:t>
            </a:r>
          </a:p>
          <a:p>
            <a:endParaRPr lang="en-US" sz="800" dirty="0" smtClean="0"/>
          </a:p>
          <a:p>
            <a:pPr marL="285750" indent="-285750">
              <a:buFont typeface="Arial" panose="020B0604020202020204" pitchFamily="34" charset="0"/>
              <a:buChar char="•"/>
            </a:pPr>
            <a:r>
              <a:rPr lang="en-US" sz="2600" dirty="0" smtClean="0"/>
              <a:t>Upload documentation even without disaster declaration, such as:</a:t>
            </a:r>
          </a:p>
          <a:p>
            <a:pPr marL="742950" lvl="1" indent="-285750">
              <a:buFont typeface="Arial" panose="020B0604020202020204" pitchFamily="34" charset="0"/>
              <a:buChar char="•"/>
            </a:pPr>
            <a:r>
              <a:rPr lang="en-US" sz="2400" dirty="0" smtClean="0"/>
              <a:t>Union pay policy, Insurance policy, Procurement policy, Equipment inventory list</a:t>
            </a:r>
          </a:p>
          <a:p>
            <a:pPr lvl="1"/>
            <a:endParaRPr lang="en-US" sz="800" dirty="0" smtClean="0"/>
          </a:p>
          <a:p>
            <a:pPr marL="285750" indent="-285750">
              <a:buFont typeface="Arial" panose="020B0604020202020204" pitchFamily="34" charset="0"/>
              <a:buChar char="•"/>
            </a:pPr>
            <a:r>
              <a:rPr lang="en-US" sz="2600" dirty="0" smtClean="0"/>
              <a:t>Each applicant can have one or more registered users</a:t>
            </a:r>
          </a:p>
          <a:p>
            <a:pPr marL="742950" lvl="1" indent="-285750">
              <a:buFont typeface="Arial" panose="020B0604020202020204" pitchFamily="34" charset="0"/>
              <a:buChar char="•"/>
            </a:pPr>
            <a:r>
              <a:rPr lang="en-US" sz="2600" dirty="0" smtClean="0"/>
              <a:t>Registered users may have different roles and rights</a:t>
            </a:r>
          </a:p>
          <a:p>
            <a:pPr marL="285750" indent="-285750">
              <a:buFont typeface="Arial" panose="020B0604020202020204" pitchFamily="34" charset="0"/>
              <a:buChar char="•"/>
            </a:pPr>
            <a:endParaRPr lang="en-US" sz="2600" dirty="0"/>
          </a:p>
        </p:txBody>
      </p:sp>
      <p:sp>
        <p:nvSpPr>
          <p:cNvPr id="3" name="Rectangle 2"/>
          <p:cNvSpPr/>
          <p:nvPr/>
        </p:nvSpPr>
        <p:spPr>
          <a:xfrm>
            <a:off x="396523" y="294968"/>
            <a:ext cx="4042069" cy="923330"/>
          </a:xfrm>
          <a:prstGeom prst="rect">
            <a:avLst/>
          </a:prstGeom>
          <a:noFill/>
        </p:spPr>
        <p:txBody>
          <a:bodyPr wrap="none" lIns="91440" tIns="45720" rIns="91440" bIns="45720">
            <a:spAutoFit/>
          </a:bodyPr>
          <a:lstStyle/>
          <a:p>
            <a:pPr algn="ctr"/>
            <a:r>
              <a:rPr lang="en-US" sz="5400" b="1" spc="50" dirty="0" smtClean="0">
                <a:ln w="0"/>
                <a:solidFill>
                  <a:srgbClr val="FFFF00"/>
                </a:solidFill>
                <a:effectLst>
                  <a:innerShdw blurRad="63500" dist="50800" dir="13500000">
                    <a:srgbClr val="000000">
                      <a:alpha val="50000"/>
                    </a:srgbClr>
                  </a:innerShdw>
                </a:effectLst>
              </a:rPr>
              <a:t>Grants Portal</a:t>
            </a:r>
            <a:endParaRPr lang="en-US" sz="5400" dirty="0">
              <a:solidFill>
                <a:srgbClr val="FFFF00"/>
              </a:solidFill>
            </a:endParaRPr>
          </a:p>
        </p:txBody>
      </p:sp>
      <p:grpSp>
        <p:nvGrpSpPr>
          <p:cNvPr id="8" name="Group 7"/>
          <p:cNvGrpSpPr/>
          <p:nvPr/>
        </p:nvGrpSpPr>
        <p:grpSpPr>
          <a:xfrm>
            <a:off x="7731881" y="265485"/>
            <a:ext cx="3473030" cy="1178309"/>
            <a:chOff x="5903988" y="457200"/>
            <a:chExt cx="3590672" cy="1378584"/>
          </a:xfrm>
        </p:grpSpPr>
        <p:pic>
          <p:nvPicPr>
            <p:cNvPr id="5" name="Picture 3" descr="C:\Users\leddy\AppData\Local\Microsoft\Windows\Temporary Internet Files\Content.IE5\HZBRLNK5\600px-Computer.svg[1].png"/>
            <p:cNvPicPr>
              <a:picLocks noChangeAspect="1" noChangeArrowheads="1"/>
            </p:cNvPicPr>
            <p:nvPr/>
          </p:nvPicPr>
          <p:blipFill>
            <a:blip r:embed="rId3" cstate="print"/>
            <a:srcRect/>
            <a:stretch>
              <a:fillRect/>
            </a:stretch>
          </p:blipFill>
          <p:spPr bwMode="auto">
            <a:xfrm>
              <a:off x="8193590" y="489630"/>
              <a:ext cx="1301070" cy="1301070"/>
            </a:xfrm>
            <a:prstGeom prst="rect">
              <a:avLst/>
            </a:prstGeom>
            <a:noFill/>
          </p:spPr>
        </p:pic>
        <p:pic>
          <p:nvPicPr>
            <p:cNvPr id="6" name="Picture 4" descr="C:\Users\leddy\AppData\Local\Microsoft\Windows\Temporary Internet Files\Content.IE5\ADM9TTII\869px-Documents_icon.svg[1].png"/>
            <p:cNvPicPr>
              <a:picLocks noChangeAspect="1" noChangeArrowheads="1"/>
            </p:cNvPicPr>
            <p:nvPr/>
          </p:nvPicPr>
          <p:blipFill>
            <a:blip r:embed="rId4" cstate="print"/>
            <a:srcRect/>
            <a:stretch>
              <a:fillRect/>
            </a:stretch>
          </p:blipFill>
          <p:spPr bwMode="auto">
            <a:xfrm>
              <a:off x="5903988" y="457200"/>
              <a:ext cx="1169912" cy="1378584"/>
            </a:xfrm>
            <a:prstGeom prst="rect">
              <a:avLst/>
            </a:prstGeom>
            <a:noFill/>
          </p:spPr>
        </p:pic>
        <p:sp>
          <p:nvSpPr>
            <p:cNvPr id="7" name="Striped Right Arrow 6"/>
            <p:cNvSpPr/>
            <p:nvPr/>
          </p:nvSpPr>
          <p:spPr>
            <a:xfrm>
              <a:off x="7404100" y="825500"/>
              <a:ext cx="571500" cy="393700"/>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8053329" y="4645270"/>
            <a:ext cx="3614468" cy="369332"/>
          </a:xfrm>
          <a:prstGeom prst="rect">
            <a:avLst/>
          </a:prstGeom>
          <a:noFill/>
        </p:spPr>
        <p:txBody>
          <a:bodyPr wrap="square" rtlCol="0">
            <a:spAutoFit/>
          </a:bodyPr>
          <a:lstStyle/>
          <a:p>
            <a:r>
              <a:rPr lang="en-US" b="1" dirty="0" smtClean="0"/>
              <a:t>*Use with Firefox – Free Download!</a:t>
            </a:r>
            <a:endParaRPr lang="en-US" b="1"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9281" y="5098533"/>
            <a:ext cx="1722564" cy="1631514"/>
          </a:xfrm>
          <a:prstGeom prst="rect">
            <a:avLst/>
          </a:prstGeom>
        </p:spPr>
      </p:pic>
      <p:pic>
        <p:nvPicPr>
          <p:cNvPr id="12" name="Content Placeholder 11"/>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7731881" y="1759975"/>
            <a:ext cx="4257365" cy="2801364"/>
          </a:xfrm>
          <a:prstGeom prst="rect">
            <a:avLst/>
          </a:prstGeom>
        </p:spPr>
      </p:pic>
    </p:spTree>
    <p:extLst>
      <p:ext uri="{BB962C8B-B14F-4D97-AF65-F5344CB8AC3E}">
        <p14:creationId xmlns:p14="http://schemas.microsoft.com/office/powerpoint/2010/main" val="4267538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z="4000" b="1" dirty="0">
                <a:solidFill>
                  <a:srgbClr val="0070C0"/>
                </a:solidFill>
              </a:rPr>
              <a:t>Phase I – Operational </a:t>
            </a:r>
            <a:r>
              <a:rPr lang="en-US" sz="4000" b="1" dirty="0" smtClean="0">
                <a:solidFill>
                  <a:srgbClr val="0070C0"/>
                </a:solidFill>
              </a:rPr>
              <a:t>Planning</a:t>
            </a:r>
            <a:br>
              <a:rPr lang="en-US" sz="4000" b="1" dirty="0" smtClean="0">
                <a:solidFill>
                  <a:srgbClr val="0070C0"/>
                </a:solidFill>
              </a:rPr>
            </a:br>
            <a:r>
              <a:rPr lang="en-US" sz="2400" dirty="0"/>
              <a:t>Objective - Identify </a:t>
            </a:r>
            <a:r>
              <a:rPr lang="en-US" sz="2400" dirty="0" smtClean="0"/>
              <a:t>applicant’s </a:t>
            </a:r>
            <a:r>
              <a:rPr lang="en-US" sz="2400" dirty="0"/>
              <a:t>disaster impacts and recovery priorities</a:t>
            </a:r>
            <a:r>
              <a:rPr lang="en-US" sz="4000" dirty="0"/>
              <a:t/>
            </a:r>
            <a:br>
              <a:rPr lang="en-US" sz="4000" dirty="0"/>
            </a:br>
            <a:endParaRPr lang="en-US" sz="4000" dirty="0"/>
          </a:p>
        </p:txBody>
      </p:sp>
      <p:sp>
        <p:nvSpPr>
          <p:cNvPr id="11" name="Flowchart: Terminator 10"/>
          <p:cNvSpPr/>
          <p:nvPr/>
        </p:nvSpPr>
        <p:spPr>
          <a:xfrm>
            <a:off x="1360417" y="2762205"/>
            <a:ext cx="1009080" cy="264622"/>
          </a:xfrm>
          <a:prstGeom prst="flowChartTerminator">
            <a:avLst/>
          </a:prstGeom>
          <a:solidFill>
            <a:srgbClr val="FF00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a:solidFill>
                  <a:srgbClr val="000000"/>
                </a:solidFill>
              </a:rPr>
              <a:t>EVENT</a:t>
            </a:r>
          </a:p>
        </p:txBody>
      </p:sp>
      <p:sp>
        <p:nvSpPr>
          <p:cNvPr id="12" name="Rectangle 11"/>
          <p:cNvSpPr/>
          <p:nvPr/>
        </p:nvSpPr>
        <p:spPr>
          <a:xfrm>
            <a:off x="1362257" y="3416725"/>
            <a:ext cx="832109" cy="734291"/>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000000"/>
                </a:solidFill>
              </a:rPr>
              <a:t>Preliminary Damage Assessment (PDA)</a:t>
            </a:r>
            <a:endParaRPr lang="en-US" sz="800" b="1" dirty="0">
              <a:solidFill>
                <a:srgbClr val="000000"/>
              </a:solidFill>
            </a:endParaRPr>
          </a:p>
        </p:txBody>
      </p:sp>
      <p:sp>
        <p:nvSpPr>
          <p:cNvPr id="32" name="Rectangle 31"/>
          <p:cNvSpPr/>
          <p:nvPr/>
        </p:nvSpPr>
        <p:spPr>
          <a:xfrm>
            <a:off x="2369497" y="3352812"/>
            <a:ext cx="1183635" cy="85865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srgbClr val="000000"/>
                </a:solidFill>
              </a:rPr>
              <a:t>DEVELOP</a:t>
            </a:r>
          </a:p>
          <a:p>
            <a:pPr algn="ctr" fontAlgn="base">
              <a:spcBef>
                <a:spcPct val="0"/>
              </a:spcBef>
              <a:spcAft>
                <a:spcPct val="0"/>
              </a:spcAft>
            </a:pPr>
            <a:r>
              <a:rPr lang="en-US" sz="1200" b="1" dirty="0">
                <a:solidFill>
                  <a:srgbClr val="000000"/>
                </a:solidFill>
              </a:rPr>
              <a:t>INITIAL</a:t>
            </a:r>
          </a:p>
          <a:p>
            <a:pPr algn="ctr" fontAlgn="base">
              <a:spcBef>
                <a:spcPct val="0"/>
              </a:spcBef>
              <a:spcAft>
                <a:spcPct val="0"/>
              </a:spcAft>
            </a:pPr>
            <a:r>
              <a:rPr lang="en-US" sz="1200" b="1" dirty="0">
                <a:solidFill>
                  <a:srgbClr val="000000"/>
                </a:solidFill>
              </a:rPr>
              <a:t>OPERATING</a:t>
            </a:r>
          </a:p>
          <a:p>
            <a:pPr algn="ctr" fontAlgn="base">
              <a:spcBef>
                <a:spcPct val="0"/>
              </a:spcBef>
              <a:spcAft>
                <a:spcPct val="0"/>
              </a:spcAft>
            </a:pPr>
            <a:r>
              <a:rPr lang="en-US" sz="1200" b="1" dirty="0">
                <a:solidFill>
                  <a:srgbClr val="000000"/>
                </a:solidFill>
              </a:rPr>
              <a:t>PROFILE</a:t>
            </a:r>
          </a:p>
        </p:txBody>
      </p:sp>
      <p:sp>
        <p:nvSpPr>
          <p:cNvPr id="33" name="Rectangle 32"/>
          <p:cNvSpPr/>
          <p:nvPr/>
        </p:nvSpPr>
        <p:spPr>
          <a:xfrm>
            <a:off x="3708917" y="3408217"/>
            <a:ext cx="781029" cy="7342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APPLICANT</a:t>
            </a:r>
          </a:p>
          <a:p>
            <a:pPr algn="ctr" fontAlgn="base">
              <a:spcBef>
                <a:spcPct val="0"/>
              </a:spcBef>
              <a:spcAft>
                <a:spcPct val="0"/>
              </a:spcAft>
            </a:pPr>
            <a:r>
              <a:rPr lang="en-US" sz="800" b="1" dirty="0">
                <a:solidFill>
                  <a:srgbClr val="FFFFFF"/>
                </a:solidFill>
              </a:rPr>
              <a:t>BRIEFINGS</a:t>
            </a:r>
          </a:p>
        </p:txBody>
      </p:sp>
      <p:sp>
        <p:nvSpPr>
          <p:cNvPr id="34" name="Rectangle 33"/>
          <p:cNvSpPr/>
          <p:nvPr/>
        </p:nvSpPr>
        <p:spPr>
          <a:xfrm>
            <a:off x="4729317" y="3327996"/>
            <a:ext cx="1170715" cy="93509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a:solidFill>
                  <a:srgbClr val="FFFFFF"/>
                </a:solidFill>
              </a:rPr>
              <a:t>REQUEST FOR PUBLIC ASSISTANCE</a:t>
            </a:r>
          </a:p>
          <a:p>
            <a:pPr algn="ctr" fontAlgn="base">
              <a:spcBef>
                <a:spcPct val="0"/>
              </a:spcBef>
              <a:spcAft>
                <a:spcPct val="0"/>
              </a:spcAft>
            </a:pPr>
            <a:r>
              <a:rPr lang="en-US" sz="1000" b="1" dirty="0">
                <a:solidFill>
                  <a:srgbClr val="FFFFFF"/>
                </a:solidFill>
              </a:rPr>
              <a:t>(RPA)</a:t>
            </a:r>
          </a:p>
        </p:txBody>
      </p:sp>
      <p:cxnSp>
        <p:nvCxnSpPr>
          <p:cNvPr id="47" name="Straight Arrow Connector 46"/>
          <p:cNvCxnSpPr>
            <a:stCxn id="32" idx="3"/>
            <a:endCxn id="33" idx="1"/>
          </p:cNvCxnSpPr>
          <p:nvPr/>
        </p:nvCxnSpPr>
        <p:spPr>
          <a:xfrm flipV="1">
            <a:off x="3553132" y="3775363"/>
            <a:ext cx="155785" cy="67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4"/>
          <a:stretch>
            <a:fillRect/>
          </a:stretch>
        </p:blipFill>
        <p:spPr>
          <a:xfrm>
            <a:off x="5947552" y="3676764"/>
            <a:ext cx="312616" cy="193524"/>
          </a:xfrm>
          <a:prstGeom prst="rect">
            <a:avLst/>
          </a:prstGeom>
        </p:spPr>
      </p:pic>
      <p:pic>
        <p:nvPicPr>
          <p:cNvPr id="50" name="Picture 49"/>
          <p:cNvPicPr>
            <a:picLocks noChangeAspect="1"/>
          </p:cNvPicPr>
          <p:nvPr/>
        </p:nvPicPr>
        <p:blipFill>
          <a:blip r:embed="rId4"/>
          <a:stretch>
            <a:fillRect/>
          </a:stretch>
        </p:blipFill>
        <p:spPr>
          <a:xfrm>
            <a:off x="2195304" y="3750446"/>
            <a:ext cx="256054" cy="158510"/>
          </a:xfrm>
          <a:prstGeom prst="rect">
            <a:avLst/>
          </a:prstGeom>
        </p:spPr>
      </p:pic>
      <p:pic>
        <p:nvPicPr>
          <p:cNvPr id="51" name="Picture 50"/>
          <p:cNvPicPr>
            <a:picLocks noChangeAspect="1"/>
          </p:cNvPicPr>
          <p:nvPr/>
        </p:nvPicPr>
        <p:blipFill>
          <a:blip r:embed="rId4"/>
          <a:stretch>
            <a:fillRect/>
          </a:stretch>
        </p:blipFill>
        <p:spPr>
          <a:xfrm>
            <a:off x="4497582" y="3696107"/>
            <a:ext cx="302037" cy="186976"/>
          </a:xfrm>
          <a:prstGeom prst="rect">
            <a:avLst/>
          </a:prstGeom>
        </p:spPr>
      </p:pic>
      <p:cxnSp>
        <p:nvCxnSpPr>
          <p:cNvPr id="62" name="Straight Arrow Connector 61"/>
          <p:cNvCxnSpPr/>
          <p:nvPr/>
        </p:nvCxnSpPr>
        <p:spPr>
          <a:xfrm>
            <a:off x="1758489" y="3059741"/>
            <a:ext cx="8575" cy="3717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155016" y="3422412"/>
            <a:ext cx="1113743" cy="7278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900" b="1" dirty="0" smtClean="0">
                <a:solidFill>
                  <a:srgbClr val="FFFFFF"/>
                </a:solidFill>
              </a:rPr>
              <a:t>Program Delivery Manager (PDMG)</a:t>
            </a:r>
            <a:endParaRPr lang="en-US" sz="900" b="1" dirty="0">
              <a:solidFill>
                <a:srgbClr val="FFFFFF"/>
              </a:solidFill>
            </a:endParaRPr>
          </a:p>
          <a:p>
            <a:pPr algn="ctr" fontAlgn="base">
              <a:spcBef>
                <a:spcPct val="0"/>
              </a:spcBef>
              <a:spcAft>
                <a:spcPct val="0"/>
              </a:spcAft>
            </a:pPr>
            <a:r>
              <a:rPr lang="en-US" sz="900" b="1" dirty="0">
                <a:solidFill>
                  <a:srgbClr val="FFFFFF"/>
                </a:solidFill>
              </a:rPr>
              <a:t>ASSIGNED</a:t>
            </a:r>
          </a:p>
        </p:txBody>
      </p:sp>
      <p:sp>
        <p:nvSpPr>
          <p:cNvPr id="65" name="Rectangle 64"/>
          <p:cNvSpPr/>
          <p:nvPr/>
        </p:nvSpPr>
        <p:spPr>
          <a:xfrm>
            <a:off x="7707238" y="3422412"/>
            <a:ext cx="1249668" cy="7278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b="1" dirty="0">
              <a:solidFill>
                <a:srgbClr val="FFFFFF"/>
              </a:solidFill>
            </a:endParaRPr>
          </a:p>
        </p:txBody>
      </p:sp>
      <p:sp>
        <p:nvSpPr>
          <p:cNvPr id="66" name="TextBox 65"/>
          <p:cNvSpPr txBox="1"/>
          <p:nvPr/>
        </p:nvSpPr>
        <p:spPr>
          <a:xfrm>
            <a:off x="7807082" y="3577322"/>
            <a:ext cx="1143051" cy="461665"/>
          </a:xfrm>
          <a:prstGeom prst="rect">
            <a:avLst/>
          </a:prstGeom>
          <a:noFill/>
        </p:spPr>
        <p:txBody>
          <a:bodyPr wrap="square" rtlCol="0">
            <a:spAutoFit/>
          </a:bodyPr>
          <a:lstStyle/>
          <a:p>
            <a:pPr algn="ctr" fontAlgn="base">
              <a:spcBef>
                <a:spcPct val="0"/>
              </a:spcBef>
              <a:spcAft>
                <a:spcPct val="0"/>
              </a:spcAft>
            </a:pPr>
            <a:r>
              <a:rPr lang="en-US" sz="800" b="1" dirty="0">
                <a:solidFill>
                  <a:srgbClr val="FFFFFF"/>
                </a:solidFill>
              </a:rPr>
              <a:t>EXPLORATORY</a:t>
            </a:r>
          </a:p>
          <a:p>
            <a:pPr algn="ctr" fontAlgn="base">
              <a:spcBef>
                <a:spcPct val="0"/>
              </a:spcBef>
              <a:spcAft>
                <a:spcPct val="0"/>
              </a:spcAft>
            </a:pPr>
            <a:r>
              <a:rPr lang="en-US" sz="800" b="1" dirty="0" smtClean="0">
                <a:solidFill>
                  <a:srgbClr val="FFFFFF"/>
                </a:solidFill>
              </a:rPr>
              <a:t>CALL                  (EC)</a:t>
            </a:r>
            <a:endParaRPr lang="en-US" sz="800" b="1" dirty="0">
              <a:solidFill>
                <a:srgbClr val="FFFFFF"/>
              </a:solidFill>
            </a:endParaRPr>
          </a:p>
        </p:txBody>
      </p:sp>
      <p:sp>
        <p:nvSpPr>
          <p:cNvPr id="69" name="Rectangle 68"/>
          <p:cNvSpPr/>
          <p:nvPr/>
        </p:nvSpPr>
        <p:spPr>
          <a:xfrm>
            <a:off x="9291484" y="3386537"/>
            <a:ext cx="1044007" cy="7278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900" b="1" dirty="0">
                <a:solidFill>
                  <a:srgbClr val="FFFFFF"/>
                </a:solidFill>
              </a:rPr>
              <a:t>RECOVERY SCOPING </a:t>
            </a:r>
            <a:r>
              <a:rPr lang="en-US" sz="900" b="1" dirty="0" smtClean="0">
                <a:solidFill>
                  <a:srgbClr val="FFFFFF"/>
                </a:solidFill>
              </a:rPr>
              <a:t>MEETING (RSM)</a:t>
            </a:r>
            <a:endParaRPr lang="en-US" sz="900" b="1" dirty="0">
              <a:solidFill>
                <a:srgbClr val="FFFFFF"/>
              </a:solidFill>
            </a:endParaRPr>
          </a:p>
        </p:txBody>
      </p:sp>
      <p:cxnSp>
        <p:nvCxnSpPr>
          <p:cNvPr id="75" name="Straight Connector 74"/>
          <p:cNvCxnSpPr/>
          <p:nvPr/>
        </p:nvCxnSpPr>
        <p:spPr>
          <a:xfrm>
            <a:off x="9897011" y="4114356"/>
            <a:ext cx="0" cy="14502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099430" y="4157121"/>
            <a:ext cx="0" cy="14502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071392" y="4157121"/>
            <a:ext cx="0" cy="14502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088455" y="5592717"/>
            <a:ext cx="2871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Flowchart: Terminator 80"/>
          <p:cNvSpPr/>
          <p:nvPr/>
        </p:nvSpPr>
        <p:spPr>
          <a:xfrm>
            <a:off x="4607479" y="5230761"/>
            <a:ext cx="4684005" cy="566083"/>
          </a:xfrm>
          <a:prstGeom prst="flowChartTerminator">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schemeClr val="tx1"/>
                </a:solidFill>
              </a:rPr>
              <a:t>CONTACT SPECIAL </a:t>
            </a:r>
            <a:r>
              <a:rPr lang="en-US" sz="1200" b="1" dirty="0" smtClean="0">
                <a:solidFill>
                  <a:schemeClr val="tx1"/>
                </a:solidFill>
              </a:rPr>
              <a:t>CONSIDERATION SPECIALISTS</a:t>
            </a:r>
          </a:p>
          <a:p>
            <a:pPr algn="ctr" fontAlgn="base">
              <a:spcBef>
                <a:spcPct val="0"/>
              </a:spcBef>
              <a:spcAft>
                <a:spcPct val="0"/>
              </a:spcAft>
            </a:pPr>
            <a:r>
              <a:rPr lang="en-US" sz="1200" b="1" dirty="0" smtClean="0">
                <a:solidFill>
                  <a:schemeClr val="tx1"/>
                </a:solidFill>
              </a:rPr>
              <a:t>AS </a:t>
            </a:r>
            <a:r>
              <a:rPr lang="en-US" sz="1200" b="1" dirty="0">
                <a:solidFill>
                  <a:schemeClr val="tx1"/>
                </a:solidFill>
              </a:rPr>
              <a:t>NECESSARY</a:t>
            </a:r>
          </a:p>
        </p:txBody>
      </p:sp>
      <p:cxnSp>
        <p:nvCxnSpPr>
          <p:cNvPr id="83" name="Straight Connector 82"/>
          <p:cNvCxnSpPr>
            <a:stCxn id="81" idx="3"/>
          </p:cNvCxnSpPr>
          <p:nvPr/>
        </p:nvCxnSpPr>
        <p:spPr>
          <a:xfrm>
            <a:off x="9291484" y="5513803"/>
            <a:ext cx="1471004" cy="50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286755" y="2664336"/>
            <a:ext cx="734025" cy="4382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b="1" dirty="0" smtClean="0">
              <a:solidFill>
                <a:srgbClr val="000000"/>
              </a:solidFill>
            </a:endParaRPr>
          </a:p>
          <a:p>
            <a:pPr algn="ctr" fontAlgn="base">
              <a:spcBef>
                <a:spcPct val="0"/>
              </a:spcBef>
              <a:spcAft>
                <a:spcPct val="0"/>
              </a:spcAft>
            </a:pPr>
            <a:r>
              <a:rPr lang="en-US" sz="1000" b="1" dirty="0" smtClean="0">
                <a:solidFill>
                  <a:srgbClr val="000000"/>
                </a:solidFill>
              </a:rPr>
              <a:t>WITHIN 7 DAYS</a:t>
            </a:r>
            <a:endParaRPr lang="en-US" sz="1000" b="1" dirty="0">
              <a:solidFill>
                <a:srgbClr val="000000"/>
              </a:solidFill>
            </a:endParaRPr>
          </a:p>
          <a:p>
            <a:pPr algn="ctr" fontAlgn="base">
              <a:spcBef>
                <a:spcPct val="0"/>
              </a:spcBef>
              <a:spcAft>
                <a:spcPct val="0"/>
              </a:spcAft>
            </a:pPr>
            <a:endParaRPr lang="en-US" sz="800" b="1" dirty="0">
              <a:solidFill>
                <a:srgbClr val="FFFFFF"/>
              </a:solidFill>
            </a:endParaRPr>
          </a:p>
        </p:txBody>
      </p:sp>
      <p:sp>
        <p:nvSpPr>
          <p:cNvPr id="42" name="Rectangle 41"/>
          <p:cNvSpPr/>
          <p:nvPr/>
        </p:nvSpPr>
        <p:spPr>
          <a:xfrm>
            <a:off x="7766613" y="1785293"/>
            <a:ext cx="734025" cy="4382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b="1" dirty="0" smtClean="0">
              <a:solidFill>
                <a:srgbClr val="000000"/>
              </a:solidFill>
            </a:endParaRPr>
          </a:p>
          <a:p>
            <a:pPr algn="ctr" fontAlgn="base">
              <a:spcBef>
                <a:spcPct val="0"/>
              </a:spcBef>
              <a:spcAft>
                <a:spcPct val="0"/>
              </a:spcAft>
            </a:pPr>
            <a:r>
              <a:rPr lang="en-US" sz="1000" b="1" dirty="0" smtClean="0">
                <a:solidFill>
                  <a:srgbClr val="000000"/>
                </a:solidFill>
              </a:rPr>
              <a:t>WITHIN 21 DAYS</a:t>
            </a:r>
            <a:endParaRPr lang="en-US" sz="1000" b="1" dirty="0">
              <a:solidFill>
                <a:srgbClr val="000000"/>
              </a:solidFill>
            </a:endParaRPr>
          </a:p>
          <a:p>
            <a:pPr algn="ctr" fontAlgn="base">
              <a:spcBef>
                <a:spcPct val="0"/>
              </a:spcBef>
              <a:spcAft>
                <a:spcPct val="0"/>
              </a:spcAft>
            </a:pPr>
            <a:endParaRPr lang="en-US" sz="800" b="1" dirty="0">
              <a:solidFill>
                <a:srgbClr val="FFFFFF"/>
              </a:solidFill>
            </a:endParaRPr>
          </a:p>
        </p:txBody>
      </p:sp>
      <p:cxnSp>
        <p:nvCxnSpPr>
          <p:cNvPr id="16" name="Elbow Connector 15"/>
          <p:cNvCxnSpPr/>
          <p:nvPr/>
        </p:nvCxnSpPr>
        <p:spPr>
          <a:xfrm>
            <a:off x="8070395" y="2982693"/>
            <a:ext cx="264840" cy="337710"/>
          </a:xfrm>
          <a:prstGeom prst="bent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6474225" y="2107882"/>
            <a:ext cx="1315973" cy="1109068"/>
          </a:xfrm>
          <a:prstGeom prst="bent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2" name="Flowchart: Document 71"/>
          <p:cNvSpPr/>
          <p:nvPr/>
        </p:nvSpPr>
        <p:spPr>
          <a:xfrm>
            <a:off x="10508264" y="2031841"/>
            <a:ext cx="1545674" cy="851632"/>
          </a:xfrm>
          <a:prstGeom prst="flowChartDocumen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FFFF"/>
                </a:solidFill>
              </a:rPr>
              <a:t>ESSENTIAL ELEMENTS OF</a:t>
            </a:r>
          </a:p>
          <a:p>
            <a:pPr algn="ctr" fontAlgn="base">
              <a:spcBef>
                <a:spcPct val="0"/>
              </a:spcBef>
              <a:spcAft>
                <a:spcPct val="0"/>
              </a:spcAft>
            </a:pPr>
            <a:r>
              <a:rPr lang="en-US" sz="800" b="1" dirty="0">
                <a:solidFill>
                  <a:srgbClr val="FFFFFF"/>
                </a:solidFill>
              </a:rPr>
              <a:t>INFORMATION </a:t>
            </a:r>
            <a:r>
              <a:rPr lang="en-US" sz="800" b="1" dirty="0" smtClean="0">
                <a:solidFill>
                  <a:srgbClr val="FFFFFF"/>
                </a:solidFill>
              </a:rPr>
              <a:t>REQUEST (EEI)</a:t>
            </a:r>
            <a:endParaRPr lang="en-US" sz="800" b="1" dirty="0">
              <a:solidFill>
                <a:srgbClr val="FFFFFF"/>
              </a:solidFill>
            </a:endParaRPr>
          </a:p>
        </p:txBody>
      </p:sp>
      <p:cxnSp>
        <p:nvCxnSpPr>
          <p:cNvPr id="45" name="Straight Arrow Connector 44"/>
          <p:cNvCxnSpPr/>
          <p:nvPr/>
        </p:nvCxnSpPr>
        <p:spPr>
          <a:xfrm flipV="1">
            <a:off x="10272373" y="3003722"/>
            <a:ext cx="235891" cy="28013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0430531" y="3137104"/>
            <a:ext cx="980662" cy="167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000000"/>
                </a:solidFill>
              </a:rPr>
              <a:t>Incomplete RSM</a:t>
            </a:r>
            <a:endParaRPr lang="en-US" sz="800" b="1" dirty="0">
              <a:solidFill>
                <a:srgbClr val="000000"/>
              </a:solidFill>
            </a:endParaRPr>
          </a:p>
        </p:txBody>
      </p:sp>
      <p:sp>
        <p:nvSpPr>
          <p:cNvPr id="80" name="Rectangle 79"/>
          <p:cNvSpPr/>
          <p:nvPr/>
        </p:nvSpPr>
        <p:spPr>
          <a:xfrm>
            <a:off x="10430531" y="3834773"/>
            <a:ext cx="969604" cy="203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000000"/>
                </a:solidFill>
              </a:rPr>
              <a:t>Complete RSM</a:t>
            </a:r>
            <a:endParaRPr lang="en-US" sz="800" b="1" dirty="0">
              <a:solidFill>
                <a:srgbClr val="000000"/>
              </a:solidFill>
            </a:endParaRPr>
          </a:p>
        </p:txBody>
      </p:sp>
      <p:cxnSp>
        <p:nvCxnSpPr>
          <p:cNvPr id="48" name="Straight Arrow Connector 47"/>
          <p:cNvCxnSpPr/>
          <p:nvPr/>
        </p:nvCxnSpPr>
        <p:spPr>
          <a:xfrm>
            <a:off x="10430531" y="3775363"/>
            <a:ext cx="1275694"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088455" y="4157121"/>
            <a:ext cx="0" cy="14502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971312" y="2779155"/>
            <a:ext cx="1052295" cy="308506"/>
          </a:xfrm>
          <a:prstGeom prst="rect">
            <a:avLst/>
          </a:prstGeom>
          <a:solidFill>
            <a:schemeClr val="accent1">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a:solidFill>
                  <a:srgbClr val="000000"/>
                </a:solidFill>
              </a:rPr>
              <a:t>D</a:t>
            </a:r>
            <a:r>
              <a:rPr lang="en-US" sz="1000" b="1" dirty="0" smtClean="0">
                <a:solidFill>
                  <a:srgbClr val="000000"/>
                </a:solidFill>
              </a:rPr>
              <a:t>eclaration</a:t>
            </a:r>
            <a:endParaRPr lang="en-US" sz="1000" b="1" dirty="0">
              <a:solidFill>
                <a:srgbClr val="000000"/>
              </a:solidFill>
            </a:endParaRPr>
          </a:p>
        </p:txBody>
      </p:sp>
      <p:cxnSp>
        <p:nvCxnSpPr>
          <p:cNvPr id="4" name="Straight Connector 3"/>
          <p:cNvCxnSpPr>
            <a:stCxn id="39" idx="2"/>
          </p:cNvCxnSpPr>
          <p:nvPr/>
        </p:nvCxnSpPr>
        <p:spPr>
          <a:xfrm>
            <a:off x="3497460" y="3087661"/>
            <a:ext cx="108382" cy="687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2" idx="3"/>
          </p:cNvCxnSpPr>
          <p:nvPr/>
        </p:nvCxnSpPr>
        <p:spPr>
          <a:xfrm flipV="1">
            <a:off x="8500638" y="2004429"/>
            <a:ext cx="131622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816860" y="2004429"/>
            <a:ext cx="0" cy="12728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793791" y="2894516"/>
            <a:ext cx="0" cy="425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91325" y="2883473"/>
            <a:ext cx="390525"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33140" y="3422830"/>
            <a:ext cx="832109" cy="734291"/>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000000"/>
                </a:solidFill>
              </a:rPr>
              <a:t>Initial Damage Assessment (IDA)</a:t>
            </a:r>
            <a:endParaRPr lang="en-US" sz="800" b="1" dirty="0">
              <a:solidFill>
                <a:srgbClr val="000000"/>
              </a:solidFill>
            </a:endParaRPr>
          </a:p>
        </p:txBody>
      </p:sp>
      <p:pic>
        <p:nvPicPr>
          <p:cNvPr id="43" name="Picture 42"/>
          <p:cNvPicPr>
            <a:picLocks noChangeAspect="1"/>
          </p:cNvPicPr>
          <p:nvPr/>
        </p:nvPicPr>
        <p:blipFill>
          <a:blip r:embed="rId4"/>
          <a:stretch>
            <a:fillRect/>
          </a:stretch>
        </p:blipFill>
        <p:spPr>
          <a:xfrm>
            <a:off x="1185683" y="3723042"/>
            <a:ext cx="256054" cy="158510"/>
          </a:xfrm>
          <a:prstGeom prst="rect">
            <a:avLst/>
          </a:prstGeom>
        </p:spPr>
      </p:pic>
      <p:cxnSp>
        <p:nvCxnSpPr>
          <p:cNvPr id="13" name="Straight Arrow Connector 12"/>
          <p:cNvCxnSpPr/>
          <p:nvPr/>
        </p:nvCxnSpPr>
        <p:spPr>
          <a:xfrm flipV="1">
            <a:off x="3899140" y="2457657"/>
            <a:ext cx="465826" cy="330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374511" y="2175010"/>
            <a:ext cx="844604" cy="299586"/>
          </a:xfrm>
          <a:prstGeom prst="rect">
            <a:avLst/>
          </a:prstGeom>
          <a:solidFill>
            <a:schemeClr val="accent1">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smtClean="0">
                <a:solidFill>
                  <a:srgbClr val="000000"/>
                </a:solidFill>
              </a:rPr>
              <a:t>JFO</a:t>
            </a:r>
            <a:endParaRPr lang="en-US" sz="800" b="1" dirty="0">
              <a:solidFill>
                <a:srgbClr val="000000"/>
              </a:solidFill>
            </a:endParaRPr>
          </a:p>
        </p:txBody>
      </p:sp>
      <p:sp>
        <p:nvSpPr>
          <p:cNvPr id="3" name="Oval 2"/>
          <p:cNvSpPr/>
          <p:nvPr/>
        </p:nvSpPr>
        <p:spPr>
          <a:xfrm>
            <a:off x="2275113" y="3208482"/>
            <a:ext cx="1336058" cy="1147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24446" y="4933017"/>
            <a:ext cx="4132460" cy="1147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a:off x="4099421" y="2894516"/>
            <a:ext cx="64990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824446" y="2675379"/>
            <a:ext cx="1123106" cy="4382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b="1" dirty="0" smtClean="0">
              <a:solidFill>
                <a:srgbClr val="000000"/>
              </a:solidFill>
            </a:endParaRPr>
          </a:p>
          <a:p>
            <a:pPr algn="ctr" fontAlgn="base">
              <a:spcBef>
                <a:spcPct val="0"/>
              </a:spcBef>
              <a:spcAft>
                <a:spcPct val="0"/>
              </a:spcAft>
            </a:pPr>
            <a:r>
              <a:rPr lang="en-US" sz="1000" b="1" dirty="0" smtClean="0">
                <a:solidFill>
                  <a:srgbClr val="000000"/>
                </a:solidFill>
              </a:rPr>
              <a:t>WITHIN 30 DAYS</a:t>
            </a:r>
            <a:endParaRPr lang="en-US" sz="1000" b="1" dirty="0">
              <a:solidFill>
                <a:srgbClr val="000000"/>
              </a:solidFill>
            </a:endParaRPr>
          </a:p>
          <a:p>
            <a:pPr algn="ctr" fontAlgn="base">
              <a:spcBef>
                <a:spcPct val="0"/>
              </a:spcBef>
              <a:spcAft>
                <a:spcPct val="0"/>
              </a:spcAft>
            </a:pPr>
            <a:endParaRPr lang="en-US" sz="800" b="1" dirty="0">
              <a:solidFill>
                <a:srgbClr val="FFFFFF"/>
              </a:solidFill>
            </a:endParaRPr>
          </a:p>
        </p:txBody>
      </p:sp>
      <p:cxnSp>
        <p:nvCxnSpPr>
          <p:cNvPr id="6" name="Straight Arrow Connector 5"/>
          <p:cNvCxnSpPr/>
          <p:nvPr/>
        </p:nvCxnSpPr>
        <p:spPr>
          <a:xfrm flipH="1">
            <a:off x="5336238" y="3151548"/>
            <a:ext cx="1" cy="1909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4640539" y="3234497"/>
            <a:ext cx="1336058" cy="1147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1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heel(1)">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heel(1)">
                                      <p:cBhvr>
                                        <p:cTn id="1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4"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6408" y="226893"/>
            <a:ext cx="8618513" cy="769441"/>
          </a:xfrm>
          <a:prstGeom prst="rect">
            <a:avLst/>
          </a:prstGeom>
          <a:noFill/>
        </p:spPr>
        <p:txBody>
          <a:bodyPr wrap="none" lIns="91440" tIns="45720" rIns="91440" bIns="45720">
            <a:spAutoFit/>
          </a:bodyPr>
          <a:lstStyle/>
          <a:p>
            <a:pPr algn="ctr"/>
            <a:r>
              <a:rPr lang="en-US" sz="4400" b="1" spc="50" dirty="0" smtClean="0">
                <a:ln w="0"/>
                <a:solidFill>
                  <a:schemeClr val="bg1"/>
                </a:solidFill>
                <a:effectLst>
                  <a:innerShdw blurRad="63500" dist="50800" dir="13500000">
                    <a:srgbClr val="000000">
                      <a:alpha val="50000"/>
                    </a:srgbClr>
                  </a:innerShdw>
                </a:effectLst>
              </a:rPr>
              <a:t>Request for Public Assistance (RPA)</a:t>
            </a:r>
            <a:endParaRPr lang="en-US" sz="4400" b="0" cap="none" spc="0" dirty="0">
              <a:ln w="0"/>
              <a:solidFill>
                <a:schemeClr val="bg1"/>
              </a:solidFill>
              <a:effectLst>
                <a:outerShdw blurRad="38100" dist="19050" dir="2700000" algn="tl" rotWithShape="0">
                  <a:schemeClr val="dk1">
                    <a:alpha val="40000"/>
                  </a:schemeClr>
                </a:outerShdw>
              </a:effectLst>
            </a:endParaRPr>
          </a:p>
        </p:txBody>
      </p:sp>
      <p:sp>
        <p:nvSpPr>
          <p:cNvPr id="3" name="TextBox 2"/>
          <p:cNvSpPr txBox="1"/>
          <p:nvPr/>
        </p:nvSpPr>
        <p:spPr>
          <a:xfrm>
            <a:off x="442452" y="1079702"/>
            <a:ext cx="11346425" cy="169277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RPA is formal acknowledgement of applicant’s intent to request reimbursement from the FEMA PA program</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smtClean="0"/>
              <a:t>RPA’s must be completed and submitted electronically in Grants Portal within 30 days of declaration</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311" y="2855841"/>
            <a:ext cx="9744706" cy="3737997"/>
          </a:xfrm>
          <a:prstGeom prst="rect">
            <a:avLst/>
          </a:prstGeom>
        </p:spPr>
      </p:pic>
    </p:spTree>
    <p:extLst>
      <p:ext uri="{BB962C8B-B14F-4D97-AF65-F5344CB8AC3E}">
        <p14:creationId xmlns:p14="http://schemas.microsoft.com/office/powerpoint/2010/main" val="89226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6573" y="201571"/>
            <a:ext cx="9670404" cy="769441"/>
          </a:xfrm>
          <a:prstGeom prst="rect">
            <a:avLst/>
          </a:prstGeom>
          <a:noFill/>
        </p:spPr>
        <p:txBody>
          <a:bodyPr wrap="none" lIns="91440" tIns="45720" rIns="91440" bIns="45720">
            <a:spAutoFit/>
          </a:bodyPr>
          <a:lstStyle/>
          <a:p>
            <a:pPr algn="ctr"/>
            <a:r>
              <a:rPr lang="en-US" sz="4400" b="1" spc="50" dirty="0" smtClean="0">
                <a:ln w="0"/>
                <a:solidFill>
                  <a:schemeClr val="bg1"/>
                </a:solidFill>
                <a:effectLst>
                  <a:innerShdw blurRad="63500" dist="50800" dir="13500000">
                    <a:srgbClr val="000000">
                      <a:alpha val="50000"/>
                    </a:srgbClr>
                  </a:innerShdw>
                </a:effectLst>
              </a:rPr>
              <a:t>The Program Delivery Manager (PDMG)</a:t>
            </a:r>
            <a:endParaRPr lang="en-US" sz="4400" b="0" cap="none" spc="0" dirty="0">
              <a:ln w="0"/>
              <a:solidFill>
                <a:schemeClr val="bg1"/>
              </a:solidFill>
              <a:effectLst>
                <a:outerShdw blurRad="38100" dist="19050" dir="2700000" algn="tl" rotWithShape="0">
                  <a:schemeClr val="dk1">
                    <a:alpha val="40000"/>
                  </a:schemeClr>
                </a:outerShdw>
              </a:effectLst>
            </a:endParaRPr>
          </a:p>
        </p:txBody>
      </p:sp>
      <p:sp>
        <p:nvSpPr>
          <p:cNvPr id="2" name="TextBox 1"/>
          <p:cNvSpPr txBox="1"/>
          <p:nvPr/>
        </p:nvSpPr>
        <p:spPr>
          <a:xfrm>
            <a:off x="2157115" y="1267260"/>
            <a:ext cx="7569319" cy="5309146"/>
          </a:xfrm>
          <a:prstGeom prst="rect">
            <a:avLst/>
          </a:prstGeom>
          <a:noFill/>
        </p:spPr>
        <p:txBody>
          <a:bodyPr wrap="square" rtlCol="0">
            <a:spAutoFit/>
          </a:bodyPr>
          <a:lstStyle/>
          <a:p>
            <a:pPr marL="285750" indent="-285750">
              <a:buFont typeface="Arial" panose="020B0604020202020204" pitchFamily="34" charset="0"/>
              <a:buChar char="•"/>
            </a:pPr>
            <a:r>
              <a:rPr lang="en-US" sz="2300" dirty="0" smtClean="0"/>
              <a:t>PDMG is primary FEMA POC for applicant</a:t>
            </a:r>
          </a:p>
          <a:p>
            <a:endParaRPr lang="en-US" sz="800" dirty="0" smtClean="0"/>
          </a:p>
          <a:p>
            <a:pPr marL="285750" indent="-285750">
              <a:buFont typeface="Arial" panose="020B0604020202020204" pitchFamily="34" charset="0"/>
              <a:buChar char="•"/>
            </a:pPr>
            <a:r>
              <a:rPr lang="en-US" sz="2300" dirty="0" smtClean="0"/>
              <a:t>Works closely with state program coordinators</a:t>
            </a:r>
          </a:p>
          <a:p>
            <a:endParaRPr lang="en-US" sz="800" dirty="0" smtClean="0"/>
          </a:p>
          <a:p>
            <a:pPr marL="285750" indent="-285750">
              <a:buFont typeface="Arial" panose="020B0604020202020204" pitchFamily="34" charset="0"/>
              <a:buChar char="•"/>
            </a:pPr>
            <a:r>
              <a:rPr lang="en-US" sz="2300" dirty="0" smtClean="0"/>
              <a:t>Each PDMG assigned 5-7 applicants*</a:t>
            </a:r>
          </a:p>
          <a:p>
            <a:endParaRPr lang="en-US" sz="800" dirty="0" smtClean="0"/>
          </a:p>
          <a:p>
            <a:pPr marL="285750" indent="-285750">
              <a:buFont typeface="Arial" panose="020B0604020202020204" pitchFamily="34" charset="0"/>
              <a:buChar char="•"/>
            </a:pPr>
            <a:r>
              <a:rPr lang="en-US" sz="2300" dirty="0" smtClean="0"/>
              <a:t>Assigned after RPA is approved by FEMA</a:t>
            </a:r>
          </a:p>
          <a:p>
            <a:endParaRPr lang="en-US" sz="800" dirty="0" smtClean="0"/>
          </a:p>
          <a:p>
            <a:pPr marL="285750" indent="-285750">
              <a:buFont typeface="Arial" panose="020B0604020202020204" pitchFamily="34" charset="0"/>
              <a:buChar char="•"/>
            </a:pPr>
            <a:r>
              <a:rPr lang="en-US" sz="2300" dirty="0" smtClean="0"/>
              <a:t>Works at Joint Field Office (JFO)</a:t>
            </a:r>
          </a:p>
          <a:p>
            <a:endParaRPr lang="en-US" sz="800" dirty="0" smtClean="0"/>
          </a:p>
          <a:p>
            <a:pPr marL="285750" indent="-285750">
              <a:buFont typeface="Arial" panose="020B0604020202020204" pitchFamily="34" charset="0"/>
              <a:buChar char="•"/>
            </a:pPr>
            <a:r>
              <a:rPr lang="en-US" sz="2300" dirty="0" smtClean="0"/>
              <a:t>Key PDMG responsibilities:</a:t>
            </a:r>
          </a:p>
          <a:p>
            <a:pPr marL="742950" lvl="1" indent="-285750">
              <a:buFont typeface="Arial" panose="020B0604020202020204" pitchFamily="34" charset="0"/>
              <a:buChar char="•"/>
            </a:pPr>
            <a:r>
              <a:rPr lang="en-US" sz="2300" dirty="0" smtClean="0"/>
              <a:t>Conduct Meetings</a:t>
            </a:r>
          </a:p>
          <a:p>
            <a:pPr marL="742950" lvl="1" indent="-285750">
              <a:buFont typeface="Arial" panose="020B0604020202020204" pitchFamily="34" charset="0"/>
              <a:buChar char="•"/>
            </a:pPr>
            <a:r>
              <a:rPr lang="en-US" sz="2300" dirty="0" smtClean="0"/>
              <a:t>Assist with documentation upload into portal</a:t>
            </a:r>
          </a:p>
          <a:p>
            <a:pPr marL="742950" lvl="1" indent="-285750">
              <a:buFont typeface="Arial" panose="020B0604020202020204" pitchFamily="34" charset="0"/>
              <a:buChar char="•"/>
            </a:pPr>
            <a:r>
              <a:rPr lang="en-US" sz="2300" dirty="0" smtClean="0"/>
              <a:t>Grants Portal troubleshooting</a:t>
            </a:r>
          </a:p>
          <a:p>
            <a:pPr marL="742950" lvl="1" indent="-285750">
              <a:buFont typeface="Arial" panose="020B0604020202020204" pitchFamily="34" charset="0"/>
              <a:buChar char="•"/>
            </a:pPr>
            <a:r>
              <a:rPr lang="en-US" sz="2300" dirty="0" smtClean="0"/>
              <a:t>Coordinate between FEMA staff, state staff, and applicant</a:t>
            </a:r>
          </a:p>
          <a:p>
            <a:pPr marL="742950" lvl="1" indent="-285750">
              <a:buFont typeface="Arial" panose="020B0604020202020204" pitchFamily="34" charset="0"/>
              <a:buChar char="•"/>
            </a:pPr>
            <a:r>
              <a:rPr lang="en-US" sz="2300" dirty="0" smtClean="0"/>
              <a:t>Request site inspections</a:t>
            </a:r>
          </a:p>
          <a:p>
            <a:pPr marL="742950" lvl="1" indent="-285750">
              <a:buFont typeface="Arial" panose="020B0604020202020204" pitchFamily="34" charset="0"/>
              <a:buChar char="•"/>
            </a:pPr>
            <a:r>
              <a:rPr lang="en-US" sz="2300" dirty="0" smtClean="0"/>
              <a:t>Identify and troubleshoot any/all questions or concerns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36" y="1543663"/>
            <a:ext cx="1470021" cy="38236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832" y="1543663"/>
            <a:ext cx="1836154" cy="3736258"/>
          </a:xfrm>
          <a:prstGeom prst="rect">
            <a:avLst/>
          </a:prstGeom>
        </p:spPr>
      </p:pic>
    </p:spTree>
    <p:extLst>
      <p:ext uri="{BB962C8B-B14F-4D97-AF65-F5344CB8AC3E}">
        <p14:creationId xmlns:p14="http://schemas.microsoft.com/office/powerpoint/2010/main" val="3757467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3662</TotalTime>
  <Words>1899</Words>
  <Application>Microsoft Office PowerPoint</Application>
  <PresentationFormat>Widescreen</PresentationFormat>
  <Paragraphs>396</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Courier New</vt:lpstr>
      <vt:lpstr>Leelawadee</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Phase I – Operational Planning Objective - Identify applicant’s disaster impacts and recovery priorities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II – Intake Damage and Eligibility Analysis Objective - Capture and document all the incident-related damage  </vt:lpstr>
      <vt:lpstr>PowerPoint Presentation</vt:lpstr>
      <vt:lpstr>PowerPoint Presentation</vt:lpstr>
      <vt:lpstr>Consolidated Resource Center (CRC)</vt:lpstr>
      <vt:lpstr>Phase III – Scoping and Costing Objective - Validate WORK TO BE COMPLETED projects </vt:lpstr>
      <vt:lpstr>Phase IV – Reviews Objective - Prepare eligible projects for obligation </vt:lpstr>
      <vt:lpstr>PowerPoint Presentation</vt:lpstr>
      <vt:lpstr>PowerPoint Presentation</vt:lpstr>
      <vt:lpstr>PowerPoint Presentation</vt:lpstr>
      <vt:lpstr>You will receive an e-mail from support@pagrants.fema.gov  inviting you to join Grants Portal: </vt:lpstr>
      <vt:lpstr>Use the “click here” link provided in the email to fill in your info and hit “submit” in the lower left of screen 5 to register your organization:</vt:lpstr>
      <vt:lpstr>You will receive an email from support@pagrants.fema.gov notification that your request was initiated:</vt:lpstr>
      <vt:lpstr>Once approved, you will receive an email from support@pagrants.fema.gov with your Username (email) and a Temporary Password generated by the system:</vt:lpstr>
      <vt:lpstr>Use the “click here” link in the email to sign in with your Username and Temporary Password provided.  Once in the portal, you will be prompted to change your password, create a security question, and finalize your account: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Poliferno, Andrew (CDA)</dc:creator>
  <cp:lastModifiedBy>Poliferno, Andrew (CDA)</cp:lastModifiedBy>
  <cp:revision>265</cp:revision>
  <cp:lastPrinted>2017-10-27T17:39:46Z</cp:lastPrinted>
  <dcterms:created xsi:type="dcterms:W3CDTF">2017-09-27T18:50:08Z</dcterms:created>
  <dcterms:modified xsi:type="dcterms:W3CDTF">2017-11-15T15:59:12Z</dcterms:modified>
</cp:coreProperties>
</file>