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5" r:id="rId6"/>
    <p:sldId id="266" r:id="rId7"/>
    <p:sldId id="278" r:id="rId8"/>
    <p:sldId id="280" r:id="rId9"/>
    <p:sldId id="281" r:id="rId10"/>
    <p:sldId id="279" r:id="rId11"/>
    <p:sldId id="282" r:id="rId12"/>
    <p:sldId id="283" r:id="rId13"/>
    <p:sldId id="284" r:id="rId14"/>
    <p:sldId id="285" r:id="rId15"/>
    <p:sldId id="288" r:id="rId16"/>
    <p:sldId id="271" r:id="rId17"/>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9"/>
  </p:normalViewPr>
  <p:slideViewPr>
    <p:cSldViewPr snapToGrid="0" snapToObjects="1">
      <p:cViewPr varScale="1">
        <p:scale>
          <a:sx n="106" d="100"/>
          <a:sy n="106" d="100"/>
        </p:scale>
        <p:origin x="-108" y="-108"/>
      </p:cViewPr>
      <p:guideLst>
        <p:guide orient="horz" pos="2160"/>
        <p:guide pos="3840"/>
      </p:guideLst>
    </p:cSldViewPr>
  </p:slideViewPr>
  <p:notesTextViewPr>
    <p:cViewPr>
      <p:scale>
        <a:sx n="1" d="1"/>
        <a:sy n="1" d="1"/>
      </p:scale>
      <p:origin x="0" y="15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1" y="0"/>
            <a:ext cx="3037839" cy="464820"/>
          </a:xfrm>
          <a:prstGeom prst="rect">
            <a:avLst/>
          </a:prstGeom>
          <a:noFill/>
          <a:ln>
            <a:noFill/>
          </a:ln>
        </p:spPr>
        <p:txBody>
          <a:bodyPr lIns="93162" tIns="93162" rIns="93162" bIns="93162"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65887" marR="0" lvl="1" indent="0" algn="l" rtl="0">
              <a:spcBef>
                <a:spcPts val="0"/>
              </a:spcBef>
              <a:buNone/>
              <a:defRPr sz="1800" b="0" i="0" u="none" strike="noStrike" cap="none">
                <a:solidFill>
                  <a:schemeClr val="dk1"/>
                </a:solidFill>
                <a:latin typeface="Calibri"/>
                <a:ea typeface="Calibri"/>
                <a:cs typeface="Calibri"/>
                <a:sym typeface="Calibri"/>
              </a:defRPr>
            </a:lvl2pPr>
            <a:lvl3pPr marL="931774" marR="0" lvl="2" indent="0" algn="l" rtl="0">
              <a:spcBef>
                <a:spcPts val="0"/>
              </a:spcBef>
              <a:buNone/>
              <a:defRPr sz="1800" b="0" i="0" u="none" strike="noStrike" cap="none">
                <a:solidFill>
                  <a:schemeClr val="dk1"/>
                </a:solidFill>
                <a:latin typeface="Calibri"/>
                <a:ea typeface="Calibri"/>
                <a:cs typeface="Calibri"/>
                <a:sym typeface="Calibri"/>
              </a:defRPr>
            </a:lvl3pPr>
            <a:lvl4pPr marL="1397660" marR="0" lvl="3" indent="0" algn="l" rtl="0">
              <a:spcBef>
                <a:spcPts val="0"/>
              </a:spcBef>
              <a:buNone/>
              <a:defRPr sz="1800" b="0" i="0" u="none" strike="noStrike" cap="none">
                <a:solidFill>
                  <a:schemeClr val="dk1"/>
                </a:solidFill>
                <a:latin typeface="Calibri"/>
                <a:ea typeface="Calibri"/>
                <a:cs typeface="Calibri"/>
                <a:sym typeface="Calibri"/>
              </a:defRPr>
            </a:lvl4pPr>
            <a:lvl5pPr marL="1863547" marR="0" lvl="4" indent="0" algn="l" rtl="0">
              <a:spcBef>
                <a:spcPts val="0"/>
              </a:spcBef>
              <a:buNone/>
              <a:defRPr sz="1800" b="0" i="0" u="none" strike="noStrike" cap="none">
                <a:solidFill>
                  <a:schemeClr val="dk1"/>
                </a:solidFill>
                <a:latin typeface="Calibri"/>
                <a:ea typeface="Calibri"/>
                <a:cs typeface="Calibri"/>
                <a:sym typeface="Calibri"/>
              </a:defRPr>
            </a:lvl5pPr>
            <a:lvl6pPr marL="2329434" marR="0" lvl="5" indent="0" algn="l" rtl="0">
              <a:spcBef>
                <a:spcPts val="0"/>
              </a:spcBef>
              <a:buNone/>
              <a:defRPr sz="1800" b="0" i="0" u="none" strike="noStrike" cap="none">
                <a:solidFill>
                  <a:schemeClr val="dk1"/>
                </a:solidFill>
                <a:latin typeface="Calibri"/>
                <a:ea typeface="Calibri"/>
                <a:cs typeface="Calibri"/>
                <a:sym typeface="Calibri"/>
              </a:defRPr>
            </a:lvl6pPr>
            <a:lvl7pPr marL="2795321" marR="0" lvl="6" indent="0" algn="l" rtl="0">
              <a:spcBef>
                <a:spcPts val="0"/>
              </a:spcBef>
              <a:buNone/>
              <a:defRPr sz="1800" b="0" i="0" u="none" strike="noStrike" cap="none">
                <a:solidFill>
                  <a:schemeClr val="dk1"/>
                </a:solidFill>
                <a:latin typeface="Calibri"/>
                <a:ea typeface="Calibri"/>
                <a:cs typeface="Calibri"/>
                <a:sym typeface="Calibri"/>
              </a:defRPr>
            </a:lvl7pPr>
            <a:lvl8pPr marL="3261208" marR="0" lvl="7" indent="0" algn="l" rtl="0">
              <a:spcBef>
                <a:spcPts val="0"/>
              </a:spcBef>
              <a:buNone/>
              <a:defRPr sz="1800" b="0" i="0" u="none" strike="noStrike" cap="none">
                <a:solidFill>
                  <a:schemeClr val="dk1"/>
                </a:solidFill>
                <a:latin typeface="Calibri"/>
                <a:ea typeface="Calibri"/>
                <a:cs typeface="Calibri"/>
                <a:sym typeface="Calibri"/>
              </a:defRPr>
            </a:lvl8pPr>
            <a:lvl9pPr marL="3727094"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970937" y="0"/>
            <a:ext cx="3037839" cy="464820"/>
          </a:xfrm>
          <a:prstGeom prst="rect">
            <a:avLst/>
          </a:prstGeom>
          <a:noFill/>
          <a:ln>
            <a:noFill/>
          </a:ln>
        </p:spPr>
        <p:txBody>
          <a:bodyPr lIns="93162" tIns="93162" rIns="93162" bIns="93162"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65887" marR="0" lvl="1" indent="0" algn="l" rtl="0">
              <a:spcBef>
                <a:spcPts val="0"/>
              </a:spcBef>
              <a:buNone/>
              <a:defRPr sz="1800" b="0" i="0" u="none" strike="noStrike" cap="none">
                <a:solidFill>
                  <a:schemeClr val="dk1"/>
                </a:solidFill>
                <a:latin typeface="Calibri"/>
                <a:ea typeface="Calibri"/>
                <a:cs typeface="Calibri"/>
                <a:sym typeface="Calibri"/>
              </a:defRPr>
            </a:lvl2pPr>
            <a:lvl3pPr marL="931774" marR="0" lvl="2" indent="0" algn="l" rtl="0">
              <a:spcBef>
                <a:spcPts val="0"/>
              </a:spcBef>
              <a:buNone/>
              <a:defRPr sz="1800" b="0" i="0" u="none" strike="noStrike" cap="none">
                <a:solidFill>
                  <a:schemeClr val="dk1"/>
                </a:solidFill>
                <a:latin typeface="Calibri"/>
                <a:ea typeface="Calibri"/>
                <a:cs typeface="Calibri"/>
                <a:sym typeface="Calibri"/>
              </a:defRPr>
            </a:lvl3pPr>
            <a:lvl4pPr marL="1397660" marR="0" lvl="3" indent="0" algn="l" rtl="0">
              <a:spcBef>
                <a:spcPts val="0"/>
              </a:spcBef>
              <a:buNone/>
              <a:defRPr sz="1800" b="0" i="0" u="none" strike="noStrike" cap="none">
                <a:solidFill>
                  <a:schemeClr val="dk1"/>
                </a:solidFill>
                <a:latin typeface="Calibri"/>
                <a:ea typeface="Calibri"/>
                <a:cs typeface="Calibri"/>
                <a:sym typeface="Calibri"/>
              </a:defRPr>
            </a:lvl4pPr>
            <a:lvl5pPr marL="1863547" marR="0" lvl="4" indent="0" algn="l" rtl="0">
              <a:spcBef>
                <a:spcPts val="0"/>
              </a:spcBef>
              <a:buNone/>
              <a:defRPr sz="1800" b="0" i="0" u="none" strike="noStrike" cap="none">
                <a:solidFill>
                  <a:schemeClr val="dk1"/>
                </a:solidFill>
                <a:latin typeface="Calibri"/>
                <a:ea typeface="Calibri"/>
                <a:cs typeface="Calibri"/>
                <a:sym typeface="Calibri"/>
              </a:defRPr>
            </a:lvl5pPr>
            <a:lvl6pPr marL="2329434" marR="0" lvl="5" indent="0" algn="l" rtl="0">
              <a:spcBef>
                <a:spcPts val="0"/>
              </a:spcBef>
              <a:buNone/>
              <a:defRPr sz="1800" b="0" i="0" u="none" strike="noStrike" cap="none">
                <a:solidFill>
                  <a:schemeClr val="dk1"/>
                </a:solidFill>
                <a:latin typeface="Calibri"/>
                <a:ea typeface="Calibri"/>
                <a:cs typeface="Calibri"/>
                <a:sym typeface="Calibri"/>
              </a:defRPr>
            </a:lvl6pPr>
            <a:lvl7pPr marL="2795321" marR="0" lvl="6" indent="0" algn="l" rtl="0">
              <a:spcBef>
                <a:spcPts val="0"/>
              </a:spcBef>
              <a:buNone/>
              <a:defRPr sz="1800" b="0" i="0" u="none" strike="noStrike" cap="none">
                <a:solidFill>
                  <a:schemeClr val="dk1"/>
                </a:solidFill>
                <a:latin typeface="Calibri"/>
                <a:ea typeface="Calibri"/>
                <a:cs typeface="Calibri"/>
                <a:sym typeface="Calibri"/>
              </a:defRPr>
            </a:lvl7pPr>
            <a:lvl8pPr marL="3261208" marR="0" lvl="7" indent="0" algn="l" rtl="0">
              <a:spcBef>
                <a:spcPts val="0"/>
              </a:spcBef>
              <a:buNone/>
              <a:defRPr sz="1800" b="0" i="0" u="none" strike="noStrike" cap="none">
                <a:solidFill>
                  <a:schemeClr val="dk1"/>
                </a:solidFill>
                <a:latin typeface="Calibri"/>
                <a:ea typeface="Calibri"/>
                <a:cs typeface="Calibri"/>
                <a:sym typeface="Calibri"/>
              </a:defRPr>
            </a:lvl8pPr>
            <a:lvl9pPr marL="3727094"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lstStyle>
            <a:lvl1pPr marL="0" marR="0" lvl="0" indent="0" algn="l" rtl="0">
              <a:spcBef>
                <a:spcPts val="0"/>
              </a:spcBef>
              <a:buChar char="●"/>
              <a:defRPr sz="1200" b="0" i="0" u="none" strike="noStrike" cap="none">
                <a:solidFill>
                  <a:schemeClr val="dk1"/>
                </a:solidFill>
                <a:latin typeface="Calibri"/>
                <a:ea typeface="Calibri"/>
                <a:cs typeface="Calibri"/>
                <a:sym typeface="Calibri"/>
              </a:defRPr>
            </a:lvl1pPr>
            <a:lvl2pPr marL="457200" marR="0" lvl="1" indent="0" algn="l" rtl="0">
              <a:spcBef>
                <a:spcPts val="0"/>
              </a:spcBef>
              <a:buChar char="○"/>
              <a:defRPr sz="1200" b="0" i="0" u="none" strike="noStrike" cap="none">
                <a:solidFill>
                  <a:schemeClr val="dk1"/>
                </a:solidFill>
                <a:latin typeface="Calibri"/>
                <a:ea typeface="Calibri"/>
                <a:cs typeface="Calibri"/>
                <a:sym typeface="Calibri"/>
              </a:defRPr>
            </a:lvl2pPr>
            <a:lvl3pPr marL="914400" marR="0" lvl="2" indent="0" algn="l" rtl="0">
              <a:spcBef>
                <a:spcPts val="0"/>
              </a:spcBef>
              <a:buChar char="■"/>
              <a:defRPr sz="1200" b="0" i="0" u="none" strike="noStrike" cap="none">
                <a:solidFill>
                  <a:schemeClr val="dk1"/>
                </a:solidFill>
                <a:latin typeface="Calibri"/>
                <a:ea typeface="Calibri"/>
                <a:cs typeface="Calibri"/>
                <a:sym typeface="Calibri"/>
              </a:defRPr>
            </a:lvl3pPr>
            <a:lvl4pPr marL="1371600" marR="0" lvl="3" indent="0" algn="l" rtl="0">
              <a:spcBef>
                <a:spcPts val="0"/>
              </a:spcBef>
              <a:buChar char="●"/>
              <a:defRPr sz="1200" b="0" i="0" u="none" strike="noStrike" cap="none">
                <a:solidFill>
                  <a:schemeClr val="dk1"/>
                </a:solidFill>
                <a:latin typeface="Calibri"/>
                <a:ea typeface="Calibri"/>
                <a:cs typeface="Calibri"/>
                <a:sym typeface="Calibri"/>
              </a:defRPr>
            </a:lvl4pPr>
            <a:lvl5pPr marL="1828800" marR="0" lvl="4" indent="0" algn="l" rtl="0">
              <a:spcBef>
                <a:spcPts val="0"/>
              </a:spcBef>
              <a:buChar char="○"/>
              <a:defRPr sz="1200" b="0" i="0" u="none" strike="noStrike" cap="none">
                <a:solidFill>
                  <a:schemeClr val="dk1"/>
                </a:solidFill>
                <a:latin typeface="Calibri"/>
                <a:ea typeface="Calibri"/>
                <a:cs typeface="Calibri"/>
                <a:sym typeface="Calibri"/>
              </a:defRPr>
            </a:lvl5pPr>
            <a:lvl6pPr marL="2286000" marR="0" lvl="5" indent="0" algn="l" rtl="0">
              <a:spcBef>
                <a:spcPts val="0"/>
              </a:spcBef>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1" y="8829967"/>
            <a:ext cx="3037839" cy="464820"/>
          </a:xfrm>
          <a:prstGeom prst="rect">
            <a:avLst/>
          </a:prstGeom>
          <a:noFill/>
          <a:ln>
            <a:noFill/>
          </a:ln>
        </p:spPr>
        <p:txBody>
          <a:bodyPr lIns="93162" tIns="93162" rIns="93162" bIns="93162"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65887" marR="0" lvl="1" indent="0" algn="l" rtl="0">
              <a:spcBef>
                <a:spcPts val="0"/>
              </a:spcBef>
              <a:buNone/>
              <a:defRPr sz="1800" b="0" i="0" u="none" strike="noStrike" cap="none">
                <a:solidFill>
                  <a:schemeClr val="dk1"/>
                </a:solidFill>
                <a:latin typeface="Calibri"/>
                <a:ea typeface="Calibri"/>
                <a:cs typeface="Calibri"/>
                <a:sym typeface="Calibri"/>
              </a:defRPr>
            </a:lvl2pPr>
            <a:lvl3pPr marL="931774" marR="0" lvl="2" indent="0" algn="l" rtl="0">
              <a:spcBef>
                <a:spcPts val="0"/>
              </a:spcBef>
              <a:buNone/>
              <a:defRPr sz="1800" b="0" i="0" u="none" strike="noStrike" cap="none">
                <a:solidFill>
                  <a:schemeClr val="dk1"/>
                </a:solidFill>
                <a:latin typeface="Calibri"/>
                <a:ea typeface="Calibri"/>
                <a:cs typeface="Calibri"/>
                <a:sym typeface="Calibri"/>
              </a:defRPr>
            </a:lvl3pPr>
            <a:lvl4pPr marL="1397660" marR="0" lvl="3" indent="0" algn="l" rtl="0">
              <a:spcBef>
                <a:spcPts val="0"/>
              </a:spcBef>
              <a:buNone/>
              <a:defRPr sz="1800" b="0" i="0" u="none" strike="noStrike" cap="none">
                <a:solidFill>
                  <a:schemeClr val="dk1"/>
                </a:solidFill>
                <a:latin typeface="Calibri"/>
                <a:ea typeface="Calibri"/>
                <a:cs typeface="Calibri"/>
                <a:sym typeface="Calibri"/>
              </a:defRPr>
            </a:lvl4pPr>
            <a:lvl5pPr marL="1863547" marR="0" lvl="4" indent="0" algn="l" rtl="0">
              <a:spcBef>
                <a:spcPts val="0"/>
              </a:spcBef>
              <a:buNone/>
              <a:defRPr sz="1800" b="0" i="0" u="none" strike="noStrike" cap="none">
                <a:solidFill>
                  <a:schemeClr val="dk1"/>
                </a:solidFill>
                <a:latin typeface="Calibri"/>
                <a:ea typeface="Calibri"/>
                <a:cs typeface="Calibri"/>
                <a:sym typeface="Calibri"/>
              </a:defRPr>
            </a:lvl5pPr>
            <a:lvl6pPr marL="2329434" marR="0" lvl="5" indent="0" algn="l" rtl="0">
              <a:spcBef>
                <a:spcPts val="0"/>
              </a:spcBef>
              <a:buNone/>
              <a:defRPr sz="1800" b="0" i="0" u="none" strike="noStrike" cap="none">
                <a:solidFill>
                  <a:schemeClr val="dk1"/>
                </a:solidFill>
                <a:latin typeface="Calibri"/>
                <a:ea typeface="Calibri"/>
                <a:cs typeface="Calibri"/>
                <a:sym typeface="Calibri"/>
              </a:defRPr>
            </a:lvl6pPr>
            <a:lvl7pPr marL="2795321" marR="0" lvl="6" indent="0" algn="l" rtl="0">
              <a:spcBef>
                <a:spcPts val="0"/>
              </a:spcBef>
              <a:buNone/>
              <a:defRPr sz="1800" b="0" i="0" u="none" strike="noStrike" cap="none">
                <a:solidFill>
                  <a:schemeClr val="dk1"/>
                </a:solidFill>
                <a:latin typeface="Calibri"/>
                <a:ea typeface="Calibri"/>
                <a:cs typeface="Calibri"/>
                <a:sym typeface="Calibri"/>
              </a:defRPr>
            </a:lvl7pPr>
            <a:lvl8pPr marL="3261208" marR="0" lvl="7" indent="0" algn="l" rtl="0">
              <a:spcBef>
                <a:spcPts val="0"/>
              </a:spcBef>
              <a:buNone/>
              <a:defRPr sz="1800" b="0" i="0" u="none" strike="noStrike" cap="none">
                <a:solidFill>
                  <a:schemeClr val="dk1"/>
                </a:solidFill>
                <a:latin typeface="Calibri"/>
                <a:ea typeface="Calibri"/>
                <a:cs typeface="Calibri"/>
                <a:sym typeface="Calibri"/>
              </a:defRPr>
            </a:lvl8pPr>
            <a:lvl9pPr marL="3727094"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fld id="{00000000-1234-1234-1234-123412341234}" type="slidenum">
              <a:rPr lang="en-US" sz="1200" smtClean="0">
                <a:solidFill>
                  <a:schemeClr val="dk1"/>
                </a:solidFill>
                <a:latin typeface="Calibri"/>
                <a:ea typeface="Calibri"/>
                <a:cs typeface="Calibri"/>
                <a:sym typeface="Calibri"/>
              </a:rPr>
              <a:pPr algn="r">
                <a:buSzPct val="25000"/>
              </a:pPr>
              <a:t>‹#›</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9564323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a:buNone/>
            </a:pPr>
            <a:endParaRPr/>
          </a:p>
        </p:txBody>
      </p:sp>
      <p:sp>
        <p:nvSpPr>
          <p:cNvPr id="86" name="Shape 86"/>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pPr>
              <a:buSzPct val="25000"/>
              <a:buNone/>
            </a:pPr>
            <a:endParaRPr lang="en-US" dirty="0"/>
          </a:p>
        </p:txBody>
      </p:sp>
      <p:sp>
        <p:nvSpPr>
          <p:cNvPr id="209" name="Shape 209"/>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10</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pPr>
              <a:buSzPct val="25000"/>
              <a:buNone/>
            </a:pPr>
            <a:endParaRPr lang="en-US" dirty="0"/>
          </a:p>
        </p:txBody>
      </p:sp>
      <p:sp>
        <p:nvSpPr>
          <p:cNvPr id="209" name="Shape 209"/>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11</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pPr>
              <a:buSzPct val="25000"/>
              <a:buNone/>
            </a:pPr>
            <a:r>
              <a:rPr lang="en-US" dirty="0"/>
              <a:t>Allow groups time to work; then share out and capture on chart paper or in notes</a:t>
            </a:r>
          </a:p>
        </p:txBody>
      </p:sp>
      <p:sp>
        <p:nvSpPr>
          <p:cNvPr id="209" name="Shape 209"/>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12</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pPr>
              <a:buSzPct val="25000"/>
              <a:buNone/>
            </a:pPr>
            <a:r>
              <a:rPr lang="en-US" dirty="0" smtClean="0"/>
              <a:t>Select </a:t>
            </a:r>
            <a:endParaRPr lang="en-US" dirty="0"/>
          </a:p>
        </p:txBody>
      </p:sp>
      <p:sp>
        <p:nvSpPr>
          <p:cNvPr id="209" name="Shape 209"/>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13</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pPr>
              <a:buSzPct val="25000"/>
              <a:buNone/>
            </a:pPr>
            <a:r>
              <a:rPr lang="en-US" dirty="0" smtClean="0"/>
              <a:t>Select </a:t>
            </a:r>
            <a:endParaRPr lang="en-US" dirty="0"/>
          </a:p>
        </p:txBody>
      </p:sp>
      <p:sp>
        <p:nvSpPr>
          <p:cNvPr id="209" name="Shape 209"/>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14</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pPr>
              <a:buSzPct val="25000"/>
              <a:buNone/>
            </a:pPr>
            <a:r>
              <a:rPr lang="en-US" dirty="0" smtClean="0"/>
              <a:t>Fill in the focus areas that you want clarity on beforehand. </a:t>
            </a:r>
            <a:r>
              <a:rPr lang="en-US" dirty="0" smtClean="0"/>
              <a:t>The “Action Question</a:t>
            </a:r>
            <a:r>
              <a:rPr lang="en-US" smtClean="0"/>
              <a:t>” and the </a:t>
            </a:r>
            <a:r>
              <a:rPr lang="en-US" dirty="0" smtClean="0"/>
              <a:t>“Action item” section comes from discussion with your group. </a:t>
            </a:r>
          </a:p>
          <a:p>
            <a:pPr>
              <a:buSzPct val="25000"/>
              <a:buNone/>
            </a:pPr>
            <a:r>
              <a:rPr lang="en-US" dirty="0" smtClean="0"/>
              <a:t>After</a:t>
            </a:r>
            <a:r>
              <a:rPr lang="en-US" baseline="0" dirty="0" smtClean="0"/>
              <a:t> this chart is filled in with action items, prioritize action items in each category. Number one should be the action that you feel is the most productive use of your team’s energy, expertise, and time. </a:t>
            </a:r>
            <a:endParaRPr lang="en-US" dirty="0"/>
          </a:p>
        </p:txBody>
      </p:sp>
      <p:sp>
        <p:nvSpPr>
          <p:cNvPr id="209" name="Shape 209"/>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15</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28" name="Shape 228"/>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pPr>
              <a:buSzPct val="25000"/>
              <a:buNone/>
            </a:pPr>
            <a:endParaRPr lang="en-US" dirty="0"/>
          </a:p>
        </p:txBody>
      </p:sp>
      <p:sp>
        <p:nvSpPr>
          <p:cNvPr id="229" name="Shape 229"/>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16</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a:buNone/>
            </a:pPr>
            <a:endParaRPr/>
          </a:p>
        </p:txBody>
      </p:sp>
      <p:sp>
        <p:nvSpPr>
          <p:cNvPr id="92" name="Shape 92"/>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a:buNone/>
            </a:pPr>
            <a:r>
              <a:rPr lang="en-US" dirty="0" smtClean="0"/>
              <a:t>This should be a review from pre-work completed prior to Session</a:t>
            </a:r>
            <a:r>
              <a:rPr lang="en-US" baseline="0" dirty="0" smtClean="0"/>
              <a:t> IV; if people have questions or want to discuss, direct to parking lot.</a:t>
            </a:r>
            <a:endParaRPr dirty="0"/>
          </a:p>
        </p:txBody>
      </p:sp>
      <p:sp>
        <p:nvSpPr>
          <p:cNvPr id="98" name="Shape 98"/>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defTabSz="931774">
              <a:buNone/>
              <a:defRPr/>
            </a:pPr>
            <a:r>
              <a:rPr lang="en-US" dirty="0" smtClean="0"/>
              <a:t>This should be a review from pre-work completed prior to Session</a:t>
            </a:r>
            <a:r>
              <a:rPr lang="en-US" baseline="0" dirty="0" smtClean="0"/>
              <a:t> IV; if people have questions or want to discuss, direct to parking lot.</a:t>
            </a:r>
            <a:endParaRPr lang="en-US" dirty="0" smtClean="0"/>
          </a:p>
          <a:p>
            <a:pPr>
              <a:buNone/>
            </a:pPr>
            <a:endParaRPr dirty="0"/>
          </a:p>
        </p:txBody>
      </p:sp>
      <p:sp>
        <p:nvSpPr>
          <p:cNvPr id="107" name="Shape 10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6" name="Shape 166"/>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pPr defTabSz="931774">
              <a:buNone/>
              <a:defRPr/>
            </a:pPr>
            <a:r>
              <a:rPr lang="en-US" dirty="0" smtClean="0"/>
              <a:t>This should be a review from pre-work completed prior to Session</a:t>
            </a:r>
            <a:r>
              <a:rPr lang="en-US" baseline="0" dirty="0" smtClean="0"/>
              <a:t> IV; if people have questions or want to discuss, direct to parking lot.</a:t>
            </a:r>
            <a:endParaRPr lang="en-US" dirty="0" smtClean="0"/>
          </a:p>
          <a:p>
            <a:pPr>
              <a:buNone/>
            </a:pPr>
            <a:endParaRPr lang="en-US" dirty="0" smtClean="0"/>
          </a:p>
          <a:p>
            <a:pPr>
              <a:buSzPct val="25000"/>
              <a:buNone/>
            </a:pPr>
            <a:endParaRPr lang="en-US" dirty="0"/>
          </a:p>
        </p:txBody>
      </p:sp>
      <p:sp>
        <p:nvSpPr>
          <p:cNvPr id="167" name="Shape 167"/>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5</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76" name="Shape 176"/>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pPr defTabSz="931774">
              <a:buNone/>
              <a:defRPr/>
            </a:pPr>
            <a:r>
              <a:rPr lang="en-US" dirty="0" smtClean="0"/>
              <a:t>This should be a review from pre-work completed prior to Session</a:t>
            </a:r>
            <a:r>
              <a:rPr lang="en-US" baseline="0" dirty="0" smtClean="0"/>
              <a:t> IV; if people have questions or want to discuss, direct to parking lot.</a:t>
            </a:r>
            <a:endParaRPr lang="en-US" dirty="0" smtClean="0"/>
          </a:p>
          <a:p>
            <a:pPr>
              <a:buNone/>
            </a:pPr>
            <a:endParaRPr lang="en-US" dirty="0"/>
          </a:p>
        </p:txBody>
      </p:sp>
      <p:sp>
        <p:nvSpPr>
          <p:cNvPr id="177" name="Shape 177"/>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6</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76" name="Shape 176"/>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pPr defTabSz="931774">
              <a:buNone/>
              <a:defRPr/>
            </a:pPr>
            <a:r>
              <a:rPr lang="en-US" dirty="0" smtClean="0"/>
              <a:t>This should be a review from pre-work completed prior to Session</a:t>
            </a:r>
            <a:r>
              <a:rPr lang="en-US" baseline="0" dirty="0" smtClean="0"/>
              <a:t> IV; if people have questions or want to discuss, direct to parking lot.</a:t>
            </a:r>
            <a:endParaRPr lang="en-US" dirty="0" smtClean="0"/>
          </a:p>
          <a:p>
            <a:pPr>
              <a:buNone/>
            </a:pPr>
            <a:endParaRPr lang="en-US" dirty="0"/>
          </a:p>
        </p:txBody>
      </p:sp>
      <p:sp>
        <p:nvSpPr>
          <p:cNvPr id="177" name="Shape 177"/>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7</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1340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pPr>
              <a:buSzPct val="25000"/>
              <a:buNone/>
            </a:pPr>
            <a:endParaRPr lang="en-US" dirty="0"/>
          </a:p>
        </p:txBody>
      </p:sp>
      <p:sp>
        <p:nvSpPr>
          <p:cNvPr id="209" name="Shape 209"/>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8</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pPr>
              <a:buSzPct val="25000"/>
              <a:buNone/>
            </a:pPr>
            <a:endParaRPr lang="en-US" dirty="0"/>
          </a:p>
        </p:txBody>
      </p:sp>
      <p:sp>
        <p:nvSpPr>
          <p:cNvPr id="209" name="Shape 209"/>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9</a:t>
            </a:fld>
            <a:endParaRPr lang="en-US" sz="12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914400" y="2130425"/>
            <a:ext cx="10363200" cy="1470024"/>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1828801" y="3886200"/>
            <a:ext cx="85343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3833019" y="-1623218"/>
            <a:ext cx="4525963" cy="109728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7285038" y="1828800"/>
            <a:ext cx="5851525" cy="27432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1697038" y="-812800"/>
            <a:ext cx="5851525" cy="80263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609600" y="1600201"/>
            <a:ext cx="109728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body" idx="1"/>
          </p:nvPr>
        </p:nvSpPr>
        <p:spPr>
          <a:xfrm>
            <a:off x="609601" y="1535112"/>
            <a:ext cx="5386916"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body" idx="2"/>
          </p:nvPr>
        </p:nvSpPr>
        <p:spPr>
          <a:xfrm>
            <a:off x="609601" y="2174875"/>
            <a:ext cx="5386916"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body" idx="3"/>
          </p:nvPr>
        </p:nvSpPr>
        <p:spPr>
          <a:xfrm>
            <a:off x="6193367" y="1535112"/>
            <a:ext cx="5389032"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4"/>
          </p:nvPr>
        </p:nvSpPr>
        <p:spPr>
          <a:xfrm>
            <a:off x="6193367" y="2174875"/>
            <a:ext cx="5389032"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963083" y="4406901"/>
            <a:ext cx="10363200" cy="136207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963083" y="2906713"/>
            <a:ext cx="10363200" cy="1500187"/>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9" name="Shape 39"/>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4" name="Shape 44"/>
          <p:cNvSpPr txBox="1">
            <a:spLocks noGrp="1"/>
          </p:cNvSpPr>
          <p:nvPr>
            <p:ph type="body" idx="1"/>
          </p:nvPr>
        </p:nvSpPr>
        <p:spPr>
          <a:xfrm>
            <a:off x="609601" y="1600201"/>
            <a:ext cx="53847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2"/>
          </p:nvPr>
        </p:nvSpPr>
        <p:spPr>
          <a:xfrm>
            <a:off x="6197601" y="1600201"/>
            <a:ext cx="53847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609601" y="273051"/>
            <a:ext cx="4011084"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4766733" y="273050"/>
            <a:ext cx="6815667"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609601" y="1435101"/>
            <a:ext cx="4011084"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2389718" y="4800601"/>
            <a:ext cx="7315199"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2389718" y="612775"/>
            <a:ext cx="7315199"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2389718" y="5367338"/>
            <a:ext cx="7315199"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609600" y="1600201"/>
            <a:ext cx="109728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ctrTitle"/>
          </p:nvPr>
        </p:nvSpPr>
        <p:spPr>
          <a:xfrm>
            <a:off x="2209800" y="2130425"/>
            <a:ext cx="7772400" cy="1470024"/>
          </a:xfrm>
          <a:prstGeom prst="rect">
            <a:avLst/>
          </a:prstGeom>
          <a:noFill/>
          <a:ln>
            <a:noFill/>
          </a:ln>
        </p:spPr>
        <p:txBody>
          <a:bodyPr lIns="91425" tIns="45700" rIns="91425" bIns="45700" anchor="ctr" anchorCtr="0">
            <a:noAutofit/>
          </a:bodyPr>
          <a:lstStyle/>
          <a:p>
            <a:pPr>
              <a:buSzPct val="25000"/>
            </a:pPr>
            <a:r>
              <a:rPr lang="en-US">
                <a:latin typeface="Helvetica Neue"/>
                <a:ea typeface="Helvetica Neue"/>
                <a:cs typeface="Helvetica Neue"/>
                <a:sym typeface="Helvetica Neue"/>
              </a:rPr>
              <a:t>Regional Workforce Skills Planning Initiative</a:t>
            </a:r>
          </a:p>
        </p:txBody>
      </p:sp>
      <p:sp>
        <p:nvSpPr>
          <p:cNvPr id="89" name="Shape 89"/>
          <p:cNvSpPr txBox="1">
            <a:spLocks noGrp="1"/>
          </p:cNvSpPr>
          <p:nvPr>
            <p:ph type="subTitle" idx="1"/>
          </p:nvPr>
        </p:nvSpPr>
        <p:spPr>
          <a:xfrm>
            <a:off x="2895601" y="3886200"/>
            <a:ext cx="6400799" cy="1752600"/>
          </a:xfrm>
          <a:prstGeom prst="rect">
            <a:avLst/>
          </a:prstGeom>
          <a:noFill/>
          <a:ln>
            <a:noFill/>
          </a:ln>
        </p:spPr>
        <p:txBody>
          <a:bodyPr lIns="91425" tIns="45700" rIns="91425" bIns="45700" anchor="t" anchorCtr="0">
            <a:noAutofit/>
          </a:bodyPr>
          <a:lstStyle/>
          <a:p>
            <a:pPr>
              <a:spcBef>
                <a:spcPts val="0"/>
              </a:spcBef>
              <a:buSzPct val="25000"/>
            </a:pPr>
            <a:r>
              <a:rPr lang="en-US" dirty="0">
                <a:latin typeface="Helvetica Neue"/>
                <a:ea typeface="Helvetica Neue"/>
                <a:cs typeface="Helvetica Neue"/>
                <a:sym typeface="Helvetica Neue"/>
              </a:rPr>
              <a:t>[</a:t>
            </a:r>
            <a:r>
              <a:rPr lang="en-US" i="1" dirty="0">
                <a:latin typeface="Helvetica Neue"/>
                <a:ea typeface="Helvetica Neue"/>
                <a:cs typeface="Helvetica Neue"/>
                <a:sym typeface="Helvetica Neue"/>
              </a:rPr>
              <a:t>Insert name of Region]</a:t>
            </a:r>
          </a:p>
          <a:p>
            <a:pPr>
              <a:buSzPct val="25000"/>
            </a:pPr>
            <a:r>
              <a:rPr lang="en-US" dirty="0">
                <a:latin typeface="Helvetica Neue"/>
                <a:ea typeface="Helvetica Neue"/>
                <a:cs typeface="Helvetica Neue"/>
                <a:sym typeface="Helvetica Neue"/>
              </a:rPr>
              <a:t>Session </a:t>
            </a:r>
            <a:r>
              <a:rPr lang="en-US" dirty="0" smtClean="0">
                <a:latin typeface="Helvetica Neue"/>
                <a:ea typeface="Helvetica Neue"/>
                <a:cs typeface="Helvetica Neue"/>
                <a:sym typeface="Helvetica Neue"/>
              </a:rPr>
              <a:t>IV</a:t>
            </a:r>
            <a:endParaRPr lang="en-US" dirty="0">
              <a:latin typeface="Helvetica Neue"/>
              <a:ea typeface="Helvetica Neue"/>
              <a:cs typeface="Helvetica Neue"/>
              <a:sym typeface="Helvetica Neue"/>
            </a:endParaRPr>
          </a:p>
          <a:p>
            <a:pPr>
              <a:buSzPct val="25000"/>
            </a:pPr>
            <a:r>
              <a:rPr lang="en-US" i="1" dirty="0">
                <a:latin typeface="Helvetica Neue"/>
                <a:ea typeface="Helvetica Neue"/>
                <a:cs typeface="Helvetica Neue"/>
                <a:sym typeface="Helvetica Neue"/>
              </a:rPr>
              <a:t>[Insert date and time]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3800" dirty="0" smtClean="0">
                <a:latin typeface="Helvetica Neue"/>
                <a:ea typeface="Helvetica Neue"/>
                <a:cs typeface="Helvetica Neue"/>
                <a:sym typeface="Helvetica Neue"/>
              </a:rPr>
              <a:t>Building a Network Map</a:t>
            </a:r>
            <a:endParaRPr lang="en-US" sz="3800" dirty="0">
              <a:latin typeface="Helvetica Neue"/>
              <a:ea typeface="Helvetica Neue"/>
              <a:cs typeface="Helvetica Neue"/>
              <a:sym typeface="Helvetica Neue"/>
            </a:endParaRPr>
          </a:p>
        </p:txBody>
      </p:sp>
      <p:sp>
        <p:nvSpPr>
          <p:cNvPr id="213" name="Shape 213"/>
          <p:cNvSpPr txBox="1"/>
          <p:nvPr/>
        </p:nvSpPr>
        <p:spPr>
          <a:xfrm>
            <a:off x="2133600" y="1676400"/>
            <a:ext cx="8229600" cy="1143000"/>
          </a:xfrm>
          <a:prstGeom prst="rect">
            <a:avLst/>
          </a:prstGeom>
          <a:noFill/>
          <a:ln>
            <a:noFill/>
          </a:ln>
        </p:spPr>
        <p:txBody>
          <a:bodyPr lIns="91425" tIns="45700" rIns="91425" bIns="45700" anchor="ctr" anchorCtr="0">
            <a:noAutofit/>
          </a:bodyPr>
          <a:lstStyle/>
          <a:p>
            <a:pPr>
              <a:buClr>
                <a:schemeClr val="dk1"/>
              </a:buClr>
            </a:pPr>
            <a:endParaRPr sz="4400">
              <a:solidFill>
                <a:schemeClr val="dk1"/>
              </a:solidFill>
              <a:latin typeface="Helvetica Neue"/>
              <a:ea typeface="Helvetica Neue"/>
              <a:cs typeface="Helvetica Neue"/>
              <a:sym typeface="Helvetica Neue"/>
            </a:endParaRPr>
          </a:p>
        </p:txBody>
      </p:sp>
      <p:sp>
        <p:nvSpPr>
          <p:cNvPr id="214" name="Shape 214"/>
          <p:cNvSpPr txBox="1"/>
          <p:nvPr/>
        </p:nvSpPr>
        <p:spPr>
          <a:xfrm>
            <a:off x="2133601" y="3200400"/>
            <a:ext cx="4040187" cy="639762"/>
          </a:xfrm>
          <a:prstGeom prst="rect">
            <a:avLst/>
          </a:prstGeom>
          <a:noFill/>
          <a:ln>
            <a:noFill/>
          </a:ln>
        </p:spPr>
        <p:txBody>
          <a:bodyPr lIns="91425" tIns="45700" rIns="91425" bIns="45700" anchor="b" anchorCtr="0">
            <a:noAutofit/>
          </a:bodyPr>
          <a:lstStyle/>
          <a:p>
            <a:pPr>
              <a:buClr>
                <a:schemeClr val="dk1"/>
              </a:buClr>
            </a:pPr>
            <a:endParaRPr sz="2400">
              <a:solidFill>
                <a:schemeClr val="dk1"/>
              </a:solidFill>
              <a:latin typeface="Calibri"/>
              <a:ea typeface="Calibri"/>
              <a:cs typeface="Calibri"/>
              <a:sym typeface="Calibri"/>
            </a:endParaRPr>
          </a:p>
        </p:txBody>
      </p:sp>
      <p:sp>
        <p:nvSpPr>
          <p:cNvPr id="7" name="Shape 116"/>
          <p:cNvSpPr txBox="1"/>
          <p:nvPr/>
        </p:nvSpPr>
        <p:spPr>
          <a:xfrm>
            <a:off x="609600" y="157162"/>
            <a:ext cx="941282" cy="369332"/>
          </a:xfrm>
          <a:prstGeom prst="rect">
            <a:avLst/>
          </a:prstGeom>
          <a:noFill/>
          <a:ln>
            <a:noFill/>
          </a:ln>
        </p:spPr>
        <p:txBody>
          <a:bodyPr lIns="91425" tIns="45700" rIns="91425" bIns="45700" anchor="t" anchorCtr="0">
            <a:noAutofit/>
          </a:bodyPr>
          <a:lstStyle/>
          <a:p>
            <a:pPr>
              <a:buSzPct val="25000"/>
            </a:pPr>
            <a:r>
              <a:rPr lang="en-US" sz="1800" dirty="0" smtClean="0">
                <a:solidFill>
                  <a:schemeClr val="dk1"/>
                </a:solidFill>
                <a:latin typeface="Helvetica Neue"/>
                <a:ea typeface="Helvetica Neue"/>
                <a:cs typeface="Helvetica Neue"/>
                <a:sym typeface="Helvetica Neue"/>
              </a:rPr>
              <a:t>Work</a:t>
            </a:r>
            <a:endParaRPr lang="en-US" sz="1800" dirty="0">
              <a:solidFill>
                <a:schemeClr val="dk1"/>
              </a:solidFill>
              <a:latin typeface="Helvetica Neue"/>
              <a:ea typeface="Helvetica Neue"/>
              <a:cs typeface="Helvetica Neue"/>
              <a:sym typeface="Helvetica Neue"/>
            </a:endParaRPr>
          </a:p>
        </p:txBody>
      </p:sp>
      <p:graphicFrame>
        <p:nvGraphicFramePr>
          <p:cNvPr id="3" name="Table 2"/>
          <p:cNvGraphicFramePr>
            <a:graphicFrameLocks noGrp="1"/>
          </p:cNvGraphicFramePr>
          <p:nvPr>
            <p:extLst>
              <p:ext uri="{D42A27DB-BD31-4B8C-83A1-F6EECF244321}">
                <p14:modId xmlns:p14="http://schemas.microsoft.com/office/powerpoint/2010/main" val="4041316814"/>
              </p:ext>
            </p:extLst>
          </p:nvPr>
        </p:nvGraphicFramePr>
        <p:xfrm>
          <a:off x="776942" y="1526637"/>
          <a:ext cx="10428939" cy="4428328"/>
        </p:xfrm>
        <a:graphic>
          <a:graphicData uri="http://schemas.openxmlformats.org/drawingml/2006/table">
            <a:tbl>
              <a:tblPr firstRow="1" bandRow="1">
                <a:tableStyleId>{9D7B26C5-4107-4FEC-AEDC-1716B250A1EF}</a:tableStyleId>
              </a:tblPr>
              <a:tblGrid>
                <a:gridCol w="3476313"/>
                <a:gridCol w="3476313"/>
                <a:gridCol w="3476313"/>
              </a:tblGrid>
              <a:tr h="427669">
                <a:tc>
                  <a:txBody>
                    <a:bodyPr/>
                    <a:lstStyle/>
                    <a:p>
                      <a:r>
                        <a:rPr lang="en-US" dirty="0" smtClean="0"/>
                        <a:t>Where we are today</a:t>
                      </a:r>
                      <a:endParaRPr lang="en-US" dirty="0"/>
                    </a:p>
                  </a:txBody>
                  <a:tcPr/>
                </a:tc>
                <a:tc>
                  <a:txBody>
                    <a:bodyPr/>
                    <a:lstStyle/>
                    <a:p>
                      <a:r>
                        <a:rPr lang="en-US" dirty="0" smtClean="0"/>
                        <a:t>Our strategies</a:t>
                      </a:r>
                      <a:endParaRPr lang="en-US" dirty="0"/>
                    </a:p>
                  </a:txBody>
                  <a:tcPr/>
                </a:tc>
                <a:tc>
                  <a:txBody>
                    <a:bodyPr/>
                    <a:lstStyle/>
                    <a:p>
                      <a:r>
                        <a:rPr lang="en-US" dirty="0" smtClean="0"/>
                        <a:t>Our goals</a:t>
                      </a:r>
                      <a:endParaRPr lang="en-US" dirty="0"/>
                    </a:p>
                  </a:txBody>
                  <a:tcPr/>
                </a:tc>
              </a:tr>
              <a:tr h="4000659">
                <a:tc>
                  <a:txBody>
                    <a:bodyPr/>
                    <a:lstStyle/>
                    <a:p>
                      <a:r>
                        <a:rPr lang="en-US" dirty="0" smtClean="0"/>
                        <a:t>[Insert summary of challenges facing labor supply and demand, </a:t>
                      </a:r>
                      <a:r>
                        <a:rPr lang="en-US" dirty="0" err="1" smtClean="0"/>
                        <a:t>etc</a:t>
                      </a:r>
                      <a:r>
                        <a:rPr lang="en-US" dirty="0" smtClean="0"/>
                        <a:t>]</a:t>
                      </a:r>
                      <a:endParaRPr lang="en-US" dirty="0"/>
                    </a:p>
                  </a:txBody>
                  <a:tcPr/>
                </a:tc>
                <a:tc>
                  <a:txBody>
                    <a:bodyPr/>
                    <a:lstStyle/>
                    <a:p>
                      <a:r>
                        <a:rPr lang="en-US" dirty="0" smtClean="0"/>
                        <a:t>[Insert your shared strategies, + mutually reinforcing activities]</a:t>
                      </a:r>
                      <a:endParaRPr lang="en-US" dirty="0"/>
                    </a:p>
                  </a:txBody>
                  <a:tcPr/>
                </a:tc>
                <a:tc>
                  <a:txBody>
                    <a:bodyPr/>
                    <a:lstStyle/>
                    <a:p>
                      <a:r>
                        <a:rPr lang="en-US" dirty="0" smtClean="0"/>
                        <a:t>[Insert your goals]</a:t>
                      </a:r>
                      <a:endParaRPr lang="en-US" dirty="0"/>
                    </a:p>
                  </a:txBody>
                  <a:tcPr/>
                </a:tc>
              </a:tr>
            </a:tbl>
          </a:graphicData>
        </a:graphic>
      </p:graphicFrame>
    </p:spTree>
    <p:extLst>
      <p:ext uri="{BB962C8B-B14F-4D97-AF65-F5344CB8AC3E}">
        <p14:creationId xmlns:p14="http://schemas.microsoft.com/office/powerpoint/2010/main" val="36766647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3800" dirty="0" smtClean="0">
                <a:latin typeface="Helvetica Neue"/>
                <a:ea typeface="Helvetica Neue"/>
                <a:cs typeface="Helvetica Neue"/>
                <a:sym typeface="Helvetica Neue"/>
              </a:rPr>
              <a:t>Building a Network Map – Small Group Work</a:t>
            </a:r>
            <a:endParaRPr lang="en-US" sz="3800" dirty="0">
              <a:latin typeface="Helvetica Neue"/>
              <a:ea typeface="Helvetica Neue"/>
              <a:cs typeface="Helvetica Neue"/>
              <a:sym typeface="Helvetica Neue"/>
            </a:endParaRPr>
          </a:p>
        </p:txBody>
      </p:sp>
      <p:sp>
        <p:nvSpPr>
          <p:cNvPr id="2" name="Text Placeholder 1"/>
          <p:cNvSpPr>
            <a:spLocks noGrp="1"/>
          </p:cNvSpPr>
          <p:nvPr>
            <p:ph type="body" idx="1"/>
          </p:nvPr>
        </p:nvSpPr>
        <p:spPr/>
        <p:txBody>
          <a:bodyPr/>
          <a:lstStyle/>
          <a:p>
            <a:pPr marL="203200" indent="0">
              <a:buNone/>
            </a:pPr>
            <a:r>
              <a:rPr lang="en-US" sz="3600" dirty="0" smtClean="0">
                <a:latin typeface="Helvetica Neue"/>
              </a:rPr>
              <a:t>If we currently do all of these strategies, will we reach our goals?</a:t>
            </a:r>
          </a:p>
          <a:p>
            <a:pPr marL="203200" indent="0">
              <a:buNone/>
            </a:pPr>
            <a:r>
              <a:rPr lang="en-US" sz="3600" dirty="0" smtClean="0">
                <a:latin typeface="Helvetica Neue"/>
              </a:rPr>
              <a:t>What resources (programs, partnerships, initiatives) currently support these strategies?</a:t>
            </a:r>
          </a:p>
          <a:p>
            <a:pPr marL="203200" indent="0">
              <a:buNone/>
            </a:pPr>
            <a:r>
              <a:rPr lang="en-US" sz="3600" dirty="0" smtClean="0">
                <a:latin typeface="Helvetica Neue"/>
              </a:rPr>
              <a:t>What resources are missing?  </a:t>
            </a:r>
            <a:endParaRPr lang="en-US" sz="3600" dirty="0">
              <a:latin typeface="Helvetica Neue"/>
            </a:endParaRPr>
          </a:p>
        </p:txBody>
      </p:sp>
      <p:sp>
        <p:nvSpPr>
          <p:cNvPr id="213" name="Shape 213"/>
          <p:cNvSpPr txBox="1"/>
          <p:nvPr/>
        </p:nvSpPr>
        <p:spPr>
          <a:xfrm>
            <a:off x="2348753" y="1676400"/>
            <a:ext cx="8229600" cy="1143000"/>
          </a:xfrm>
          <a:prstGeom prst="rect">
            <a:avLst/>
          </a:prstGeom>
          <a:noFill/>
          <a:ln>
            <a:noFill/>
          </a:ln>
        </p:spPr>
        <p:txBody>
          <a:bodyPr lIns="91425" tIns="45700" rIns="91425" bIns="45700" anchor="ctr" anchorCtr="0">
            <a:noAutofit/>
          </a:bodyPr>
          <a:lstStyle/>
          <a:p>
            <a:pPr>
              <a:buClr>
                <a:schemeClr val="dk1"/>
              </a:buClr>
            </a:pPr>
            <a:endParaRPr sz="4400">
              <a:solidFill>
                <a:schemeClr val="dk1"/>
              </a:solidFill>
              <a:latin typeface="Helvetica Neue"/>
              <a:ea typeface="Helvetica Neue"/>
              <a:cs typeface="Helvetica Neue"/>
              <a:sym typeface="Helvetica Neue"/>
            </a:endParaRPr>
          </a:p>
        </p:txBody>
      </p:sp>
      <p:sp>
        <p:nvSpPr>
          <p:cNvPr id="214" name="Shape 214"/>
          <p:cNvSpPr txBox="1"/>
          <p:nvPr/>
        </p:nvSpPr>
        <p:spPr>
          <a:xfrm>
            <a:off x="2133601" y="3200400"/>
            <a:ext cx="4040187" cy="639762"/>
          </a:xfrm>
          <a:prstGeom prst="rect">
            <a:avLst/>
          </a:prstGeom>
          <a:noFill/>
          <a:ln>
            <a:noFill/>
          </a:ln>
        </p:spPr>
        <p:txBody>
          <a:bodyPr lIns="91425" tIns="45700" rIns="91425" bIns="45700" anchor="b" anchorCtr="0">
            <a:noAutofit/>
          </a:bodyPr>
          <a:lstStyle/>
          <a:p>
            <a:pPr>
              <a:buClr>
                <a:schemeClr val="dk1"/>
              </a:buClr>
            </a:pPr>
            <a:endParaRPr sz="2400">
              <a:solidFill>
                <a:schemeClr val="dk1"/>
              </a:solidFill>
              <a:latin typeface="Calibri"/>
              <a:ea typeface="Calibri"/>
              <a:cs typeface="Calibri"/>
              <a:sym typeface="Calibri"/>
            </a:endParaRPr>
          </a:p>
        </p:txBody>
      </p:sp>
      <p:sp>
        <p:nvSpPr>
          <p:cNvPr id="7" name="Shape 116"/>
          <p:cNvSpPr txBox="1"/>
          <p:nvPr/>
        </p:nvSpPr>
        <p:spPr>
          <a:xfrm>
            <a:off x="609600" y="157162"/>
            <a:ext cx="941282" cy="369332"/>
          </a:xfrm>
          <a:prstGeom prst="rect">
            <a:avLst/>
          </a:prstGeom>
          <a:noFill/>
          <a:ln>
            <a:noFill/>
          </a:ln>
        </p:spPr>
        <p:txBody>
          <a:bodyPr lIns="91425" tIns="45700" rIns="91425" bIns="45700" anchor="t" anchorCtr="0">
            <a:noAutofit/>
          </a:bodyPr>
          <a:lstStyle/>
          <a:p>
            <a:pPr>
              <a:buSzPct val="25000"/>
            </a:pPr>
            <a:r>
              <a:rPr lang="en-US" sz="1800" dirty="0" smtClean="0">
                <a:solidFill>
                  <a:schemeClr val="dk1"/>
                </a:solidFill>
                <a:latin typeface="Helvetica Neue"/>
                <a:ea typeface="Helvetica Neue"/>
                <a:cs typeface="Helvetica Neue"/>
                <a:sym typeface="Helvetica Neue"/>
              </a:rPr>
              <a:t>Work</a:t>
            </a:r>
            <a:endParaRPr lang="en-US" sz="1800" dirty="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597056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3800" dirty="0" smtClean="0">
                <a:latin typeface="Helvetica Neue"/>
                <a:ea typeface="Helvetica Neue"/>
                <a:cs typeface="Helvetica Neue"/>
                <a:sym typeface="Helvetica Neue"/>
              </a:rPr>
              <a:t>Building a Network Map – Small Group Work</a:t>
            </a:r>
            <a:endParaRPr lang="en-US" sz="3800" dirty="0">
              <a:latin typeface="Helvetica Neue"/>
              <a:ea typeface="Helvetica Neue"/>
              <a:cs typeface="Helvetica Neue"/>
              <a:sym typeface="Helvetica Neue"/>
            </a:endParaRPr>
          </a:p>
        </p:txBody>
      </p:sp>
      <p:sp>
        <p:nvSpPr>
          <p:cNvPr id="213" name="Shape 213"/>
          <p:cNvSpPr txBox="1"/>
          <p:nvPr/>
        </p:nvSpPr>
        <p:spPr>
          <a:xfrm>
            <a:off x="2133600" y="1676400"/>
            <a:ext cx="8229600" cy="1143000"/>
          </a:xfrm>
          <a:prstGeom prst="rect">
            <a:avLst/>
          </a:prstGeom>
          <a:noFill/>
          <a:ln>
            <a:noFill/>
          </a:ln>
        </p:spPr>
        <p:txBody>
          <a:bodyPr lIns="91425" tIns="45700" rIns="91425" bIns="45700" anchor="ctr" anchorCtr="0">
            <a:noAutofit/>
          </a:bodyPr>
          <a:lstStyle/>
          <a:p>
            <a:pPr>
              <a:buClr>
                <a:schemeClr val="dk1"/>
              </a:buClr>
            </a:pPr>
            <a:endParaRPr sz="4400">
              <a:solidFill>
                <a:schemeClr val="dk1"/>
              </a:solidFill>
              <a:latin typeface="Helvetica Neue"/>
              <a:ea typeface="Helvetica Neue"/>
              <a:cs typeface="Helvetica Neue"/>
              <a:sym typeface="Helvetica Neue"/>
            </a:endParaRPr>
          </a:p>
        </p:txBody>
      </p:sp>
      <p:sp>
        <p:nvSpPr>
          <p:cNvPr id="214" name="Shape 214"/>
          <p:cNvSpPr txBox="1"/>
          <p:nvPr/>
        </p:nvSpPr>
        <p:spPr>
          <a:xfrm>
            <a:off x="2133601" y="3200400"/>
            <a:ext cx="4040187" cy="639762"/>
          </a:xfrm>
          <a:prstGeom prst="rect">
            <a:avLst/>
          </a:prstGeom>
          <a:noFill/>
          <a:ln>
            <a:noFill/>
          </a:ln>
        </p:spPr>
        <p:txBody>
          <a:bodyPr lIns="91425" tIns="45700" rIns="91425" bIns="45700" anchor="b" anchorCtr="0">
            <a:noAutofit/>
          </a:bodyPr>
          <a:lstStyle/>
          <a:p>
            <a:pPr>
              <a:buClr>
                <a:schemeClr val="dk1"/>
              </a:buClr>
            </a:pPr>
            <a:endParaRPr sz="2400">
              <a:solidFill>
                <a:schemeClr val="dk1"/>
              </a:solidFill>
              <a:latin typeface="Calibri"/>
              <a:ea typeface="Calibri"/>
              <a:cs typeface="Calibri"/>
              <a:sym typeface="Calibri"/>
            </a:endParaRPr>
          </a:p>
        </p:txBody>
      </p:sp>
      <p:sp>
        <p:nvSpPr>
          <p:cNvPr id="7" name="Shape 116"/>
          <p:cNvSpPr txBox="1"/>
          <p:nvPr/>
        </p:nvSpPr>
        <p:spPr>
          <a:xfrm>
            <a:off x="609600" y="157162"/>
            <a:ext cx="941282" cy="369332"/>
          </a:xfrm>
          <a:prstGeom prst="rect">
            <a:avLst/>
          </a:prstGeom>
          <a:noFill/>
          <a:ln>
            <a:noFill/>
          </a:ln>
        </p:spPr>
        <p:txBody>
          <a:bodyPr lIns="91425" tIns="45700" rIns="91425" bIns="45700" anchor="t" anchorCtr="0">
            <a:noAutofit/>
          </a:bodyPr>
          <a:lstStyle/>
          <a:p>
            <a:pPr>
              <a:buSzPct val="25000"/>
            </a:pPr>
            <a:r>
              <a:rPr lang="en-US" sz="1800" dirty="0" smtClean="0">
                <a:solidFill>
                  <a:schemeClr val="dk1"/>
                </a:solidFill>
                <a:latin typeface="Helvetica Neue"/>
                <a:ea typeface="Helvetica Neue"/>
                <a:cs typeface="Helvetica Neue"/>
                <a:sym typeface="Helvetica Neue"/>
              </a:rPr>
              <a:t>Work</a:t>
            </a:r>
            <a:endParaRPr lang="en-US" sz="1800" dirty="0">
              <a:solidFill>
                <a:schemeClr val="dk1"/>
              </a:solidFill>
              <a:latin typeface="Helvetica Neue"/>
              <a:ea typeface="Helvetica Neue"/>
              <a:cs typeface="Helvetica Neue"/>
              <a:sym typeface="Helvetica Neue"/>
            </a:endParaRPr>
          </a:p>
        </p:txBody>
      </p:sp>
      <p:graphicFrame>
        <p:nvGraphicFramePr>
          <p:cNvPr id="3" name="Table 2"/>
          <p:cNvGraphicFramePr>
            <a:graphicFrameLocks noGrp="1"/>
          </p:cNvGraphicFramePr>
          <p:nvPr>
            <p:extLst>
              <p:ext uri="{D42A27DB-BD31-4B8C-83A1-F6EECF244321}">
                <p14:modId xmlns:p14="http://schemas.microsoft.com/office/powerpoint/2010/main" val="1078924405"/>
              </p:ext>
            </p:extLst>
          </p:nvPr>
        </p:nvGraphicFramePr>
        <p:xfrm>
          <a:off x="776942" y="1526637"/>
          <a:ext cx="10428939" cy="4428328"/>
        </p:xfrm>
        <a:graphic>
          <a:graphicData uri="http://schemas.openxmlformats.org/drawingml/2006/table">
            <a:tbl>
              <a:tblPr firstRow="1" bandRow="1">
                <a:tableStyleId>{9D7B26C5-4107-4FEC-AEDC-1716B250A1EF}</a:tableStyleId>
              </a:tblPr>
              <a:tblGrid>
                <a:gridCol w="3476313"/>
                <a:gridCol w="3476313"/>
                <a:gridCol w="3476313"/>
              </a:tblGrid>
              <a:tr h="427669">
                <a:tc>
                  <a:txBody>
                    <a:bodyPr/>
                    <a:lstStyle/>
                    <a:p>
                      <a:r>
                        <a:rPr lang="en-US" dirty="0" smtClean="0"/>
                        <a:t>Our strategies</a:t>
                      </a:r>
                      <a:endParaRPr lang="en-US" dirty="0"/>
                    </a:p>
                  </a:txBody>
                  <a:tcPr/>
                </a:tc>
                <a:tc>
                  <a:txBody>
                    <a:bodyPr/>
                    <a:lstStyle/>
                    <a:p>
                      <a:r>
                        <a:rPr lang="en-US" dirty="0" smtClean="0"/>
                        <a:t>Resources that support our strategies</a:t>
                      </a:r>
                      <a:endParaRPr lang="en-US" dirty="0"/>
                    </a:p>
                  </a:txBody>
                  <a:tcPr/>
                </a:tc>
                <a:tc>
                  <a:txBody>
                    <a:bodyPr/>
                    <a:lstStyle/>
                    <a:p>
                      <a:r>
                        <a:rPr lang="en-US" dirty="0" smtClean="0"/>
                        <a:t>What’s missing?</a:t>
                      </a:r>
                      <a:endParaRPr lang="en-US" dirty="0"/>
                    </a:p>
                  </a:txBody>
                  <a:tcPr/>
                </a:tc>
              </a:tr>
              <a:tr h="4000659">
                <a:tc>
                  <a:txBody>
                    <a:bodyPr/>
                    <a:lstStyle/>
                    <a:p>
                      <a:r>
                        <a:rPr lang="en-US" dirty="0" smtClean="0"/>
                        <a:t>[Prepopulate with strategies,</a:t>
                      </a:r>
                      <a:r>
                        <a:rPr lang="en-US" baseline="0" dirty="0" smtClean="0"/>
                        <a:t> print out this slide + slide 10 for small groups]</a:t>
                      </a:r>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766444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3800" dirty="0" smtClean="0">
                <a:latin typeface="Helvetica Neue"/>
                <a:ea typeface="Helvetica Neue"/>
                <a:cs typeface="Helvetica Neue"/>
                <a:sym typeface="Helvetica Neue"/>
              </a:rPr>
              <a:t>Building a Network Map – What’s missing?</a:t>
            </a:r>
            <a:endParaRPr lang="en-US" sz="3800" dirty="0">
              <a:latin typeface="Helvetica Neue"/>
              <a:ea typeface="Helvetica Neue"/>
              <a:cs typeface="Helvetica Neue"/>
              <a:sym typeface="Helvetica Neue"/>
            </a:endParaRPr>
          </a:p>
        </p:txBody>
      </p:sp>
      <p:sp>
        <p:nvSpPr>
          <p:cNvPr id="2" name="Text Placeholder 1"/>
          <p:cNvSpPr>
            <a:spLocks noGrp="1"/>
          </p:cNvSpPr>
          <p:nvPr>
            <p:ph type="body" idx="1"/>
          </p:nvPr>
        </p:nvSpPr>
        <p:spPr/>
        <p:txBody>
          <a:bodyPr/>
          <a:lstStyle/>
          <a:p>
            <a:r>
              <a:rPr lang="en-US" dirty="0" smtClean="0">
                <a:latin typeface="Helvetica Neue"/>
              </a:rPr>
              <a:t>During the last discussion, we identified several missing resources without which we cannot meet our goals. </a:t>
            </a:r>
          </a:p>
          <a:p>
            <a:r>
              <a:rPr lang="en-US" dirty="0" smtClean="0">
                <a:latin typeface="Helvetica Neue"/>
              </a:rPr>
              <a:t>Given our “missing” resources, what </a:t>
            </a:r>
            <a:r>
              <a:rPr lang="en-US" b="1" dirty="0" smtClean="0">
                <a:latin typeface="Helvetica Neue"/>
              </a:rPr>
              <a:t>mutually reinforcing activities </a:t>
            </a:r>
            <a:r>
              <a:rPr lang="en-US" dirty="0" smtClean="0">
                <a:latin typeface="Helvetica Neue"/>
              </a:rPr>
              <a:t>can each sector agree to (education, economic development, and workforce) that would be supportive of the common goal?</a:t>
            </a:r>
          </a:p>
          <a:p>
            <a:r>
              <a:rPr lang="en-US" dirty="0" smtClean="0">
                <a:latin typeface="Helvetica Neue"/>
              </a:rPr>
              <a:t>Work in sector-specific groups for 20 mins; then return for large group discussion.  </a:t>
            </a:r>
            <a:endParaRPr lang="en-US" dirty="0">
              <a:latin typeface="Helvetica Neue"/>
            </a:endParaRPr>
          </a:p>
        </p:txBody>
      </p:sp>
      <p:sp>
        <p:nvSpPr>
          <p:cNvPr id="213" name="Shape 213"/>
          <p:cNvSpPr txBox="1"/>
          <p:nvPr/>
        </p:nvSpPr>
        <p:spPr>
          <a:xfrm>
            <a:off x="2133600" y="1676400"/>
            <a:ext cx="8229600" cy="1143000"/>
          </a:xfrm>
          <a:prstGeom prst="rect">
            <a:avLst/>
          </a:prstGeom>
          <a:noFill/>
          <a:ln>
            <a:noFill/>
          </a:ln>
        </p:spPr>
        <p:txBody>
          <a:bodyPr lIns="91425" tIns="45700" rIns="91425" bIns="45700" anchor="ctr" anchorCtr="0">
            <a:noAutofit/>
          </a:bodyPr>
          <a:lstStyle/>
          <a:p>
            <a:pPr>
              <a:buClr>
                <a:schemeClr val="dk1"/>
              </a:buClr>
            </a:pPr>
            <a:endParaRPr sz="4400">
              <a:solidFill>
                <a:schemeClr val="dk1"/>
              </a:solidFill>
              <a:latin typeface="Helvetica Neue"/>
              <a:ea typeface="Helvetica Neue"/>
              <a:cs typeface="Helvetica Neue"/>
              <a:sym typeface="Helvetica Neue"/>
            </a:endParaRPr>
          </a:p>
        </p:txBody>
      </p:sp>
      <p:sp>
        <p:nvSpPr>
          <p:cNvPr id="214" name="Shape 214"/>
          <p:cNvSpPr txBox="1"/>
          <p:nvPr/>
        </p:nvSpPr>
        <p:spPr>
          <a:xfrm>
            <a:off x="2133601" y="3200400"/>
            <a:ext cx="4040187" cy="639762"/>
          </a:xfrm>
          <a:prstGeom prst="rect">
            <a:avLst/>
          </a:prstGeom>
          <a:noFill/>
          <a:ln>
            <a:noFill/>
          </a:ln>
        </p:spPr>
        <p:txBody>
          <a:bodyPr lIns="91425" tIns="45700" rIns="91425" bIns="45700" anchor="b" anchorCtr="0">
            <a:noAutofit/>
          </a:bodyPr>
          <a:lstStyle/>
          <a:p>
            <a:pPr>
              <a:buClr>
                <a:schemeClr val="dk1"/>
              </a:buClr>
            </a:pPr>
            <a:endParaRPr sz="2400">
              <a:solidFill>
                <a:schemeClr val="dk1"/>
              </a:solidFill>
              <a:latin typeface="Calibri"/>
              <a:ea typeface="Calibri"/>
              <a:cs typeface="Calibri"/>
              <a:sym typeface="Calibri"/>
            </a:endParaRPr>
          </a:p>
        </p:txBody>
      </p:sp>
      <p:sp>
        <p:nvSpPr>
          <p:cNvPr id="7" name="Shape 116"/>
          <p:cNvSpPr txBox="1"/>
          <p:nvPr/>
        </p:nvSpPr>
        <p:spPr>
          <a:xfrm>
            <a:off x="609600" y="157162"/>
            <a:ext cx="941282" cy="369332"/>
          </a:xfrm>
          <a:prstGeom prst="rect">
            <a:avLst/>
          </a:prstGeom>
          <a:noFill/>
          <a:ln>
            <a:noFill/>
          </a:ln>
        </p:spPr>
        <p:txBody>
          <a:bodyPr lIns="91425" tIns="45700" rIns="91425" bIns="45700" anchor="t" anchorCtr="0">
            <a:noAutofit/>
          </a:bodyPr>
          <a:lstStyle/>
          <a:p>
            <a:pPr>
              <a:buSzPct val="25000"/>
            </a:pPr>
            <a:r>
              <a:rPr lang="en-US" sz="1800" dirty="0" smtClean="0">
                <a:solidFill>
                  <a:schemeClr val="dk1"/>
                </a:solidFill>
                <a:latin typeface="Helvetica Neue"/>
                <a:ea typeface="Helvetica Neue"/>
                <a:cs typeface="Helvetica Neue"/>
                <a:sym typeface="Helvetica Neue"/>
              </a:rPr>
              <a:t>Work</a:t>
            </a:r>
            <a:endParaRPr lang="en-US" sz="1800" dirty="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2659223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3800" dirty="0" smtClean="0">
                <a:latin typeface="Helvetica Neue"/>
                <a:ea typeface="Helvetica Neue"/>
                <a:cs typeface="Helvetica Neue"/>
                <a:sym typeface="Helvetica Neue"/>
              </a:rPr>
              <a:t>Action Planning – Focus Areas</a:t>
            </a:r>
            <a:endParaRPr lang="en-US" sz="3800" dirty="0">
              <a:latin typeface="Helvetica Neue"/>
              <a:ea typeface="Helvetica Neue"/>
              <a:cs typeface="Helvetica Neue"/>
              <a:sym typeface="Helvetica Neue"/>
            </a:endParaRPr>
          </a:p>
        </p:txBody>
      </p:sp>
      <p:sp>
        <p:nvSpPr>
          <p:cNvPr id="2" name="Text Placeholder 1"/>
          <p:cNvSpPr>
            <a:spLocks noGrp="1"/>
          </p:cNvSpPr>
          <p:nvPr>
            <p:ph type="body" idx="1"/>
          </p:nvPr>
        </p:nvSpPr>
        <p:spPr/>
        <p:txBody>
          <a:bodyPr/>
          <a:lstStyle/>
          <a:p>
            <a:r>
              <a:rPr lang="en-US" dirty="0" smtClean="0">
                <a:latin typeface="Helvetica Neue"/>
              </a:rPr>
              <a:t>Our action questions will address what specifically needs to be solved, researched, brainstormed, defined, created, or promoted by the team. </a:t>
            </a:r>
          </a:p>
          <a:p>
            <a:r>
              <a:rPr lang="en-US" dirty="0" smtClean="0">
                <a:latin typeface="Helvetica Neue"/>
              </a:rPr>
              <a:t>They will also help us identify one or two specific actions that the team can work on together. </a:t>
            </a:r>
            <a:endParaRPr lang="en-US" dirty="0">
              <a:latin typeface="Helvetica Neue"/>
            </a:endParaRPr>
          </a:p>
        </p:txBody>
      </p:sp>
      <p:sp>
        <p:nvSpPr>
          <p:cNvPr id="214" name="Shape 214"/>
          <p:cNvSpPr txBox="1"/>
          <p:nvPr/>
        </p:nvSpPr>
        <p:spPr>
          <a:xfrm>
            <a:off x="2133601" y="3200400"/>
            <a:ext cx="4040187" cy="639762"/>
          </a:xfrm>
          <a:prstGeom prst="rect">
            <a:avLst/>
          </a:prstGeom>
          <a:noFill/>
          <a:ln>
            <a:noFill/>
          </a:ln>
        </p:spPr>
        <p:txBody>
          <a:bodyPr lIns="91425" tIns="45700" rIns="91425" bIns="45700" anchor="b" anchorCtr="0">
            <a:noAutofit/>
          </a:bodyPr>
          <a:lstStyle/>
          <a:p>
            <a:pPr>
              <a:buClr>
                <a:schemeClr val="dk1"/>
              </a:buClr>
            </a:pPr>
            <a:endParaRPr sz="2400">
              <a:solidFill>
                <a:schemeClr val="dk1"/>
              </a:solidFill>
              <a:latin typeface="Calibri"/>
              <a:ea typeface="Calibri"/>
              <a:cs typeface="Calibri"/>
              <a:sym typeface="Calibri"/>
            </a:endParaRPr>
          </a:p>
        </p:txBody>
      </p:sp>
      <p:sp>
        <p:nvSpPr>
          <p:cNvPr id="7" name="Shape 116"/>
          <p:cNvSpPr txBox="1"/>
          <p:nvPr/>
        </p:nvSpPr>
        <p:spPr>
          <a:xfrm>
            <a:off x="609600" y="157162"/>
            <a:ext cx="941282" cy="369332"/>
          </a:xfrm>
          <a:prstGeom prst="rect">
            <a:avLst/>
          </a:prstGeom>
          <a:noFill/>
          <a:ln>
            <a:noFill/>
          </a:ln>
        </p:spPr>
        <p:txBody>
          <a:bodyPr lIns="91425" tIns="45700" rIns="91425" bIns="45700" anchor="t" anchorCtr="0">
            <a:noAutofit/>
          </a:bodyPr>
          <a:lstStyle/>
          <a:p>
            <a:pPr>
              <a:buSzPct val="25000"/>
            </a:pPr>
            <a:r>
              <a:rPr lang="en-US" sz="1800" dirty="0" smtClean="0">
                <a:solidFill>
                  <a:schemeClr val="dk1"/>
                </a:solidFill>
                <a:latin typeface="Helvetica Neue"/>
                <a:ea typeface="Helvetica Neue"/>
                <a:cs typeface="Helvetica Neue"/>
                <a:sym typeface="Helvetica Neue"/>
              </a:rPr>
              <a:t>Work</a:t>
            </a:r>
            <a:endParaRPr lang="en-US" sz="1800" dirty="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2142044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3800" dirty="0" smtClean="0">
                <a:latin typeface="Helvetica Neue"/>
                <a:ea typeface="Helvetica Neue"/>
                <a:cs typeface="Helvetica Neue"/>
                <a:sym typeface="Helvetica Neue"/>
              </a:rPr>
              <a:t>Action Planning – Focus Areas</a:t>
            </a:r>
            <a:endParaRPr lang="en-US" sz="3800" dirty="0">
              <a:latin typeface="Helvetica Neue"/>
              <a:ea typeface="Helvetica Neue"/>
              <a:cs typeface="Helvetica Neue"/>
              <a:sym typeface="Helvetica Neue"/>
            </a:endParaRPr>
          </a:p>
        </p:txBody>
      </p:sp>
      <p:sp>
        <p:nvSpPr>
          <p:cNvPr id="214" name="Shape 214"/>
          <p:cNvSpPr txBox="1"/>
          <p:nvPr/>
        </p:nvSpPr>
        <p:spPr>
          <a:xfrm>
            <a:off x="2133601" y="3200400"/>
            <a:ext cx="4040187" cy="639762"/>
          </a:xfrm>
          <a:prstGeom prst="rect">
            <a:avLst/>
          </a:prstGeom>
          <a:noFill/>
          <a:ln>
            <a:noFill/>
          </a:ln>
        </p:spPr>
        <p:txBody>
          <a:bodyPr lIns="91425" tIns="45700" rIns="91425" bIns="45700" anchor="b" anchorCtr="0">
            <a:noAutofit/>
          </a:bodyPr>
          <a:lstStyle/>
          <a:p>
            <a:pPr>
              <a:buClr>
                <a:schemeClr val="dk1"/>
              </a:buClr>
            </a:pPr>
            <a:endParaRPr sz="2400">
              <a:solidFill>
                <a:schemeClr val="dk1"/>
              </a:solidFill>
              <a:latin typeface="Calibri"/>
              <a:ea typeface="Calibri"/>
              <a:cs typeface="Calibri"/>
              <a:sym typeface="Calibri"/>
            </a:endParaRPr>
          </a:p>
        </p:txBody>
      </p:sp>
      <p:sp>
        <p:nvSpPr>
          <p:cNvPr id="7" name="Shape 116"/>
          <p:cNvSpPr txBox="1"/>
          <p:nvPr/>
        </p:nvSpPr>
        <p:spPr>
          <a:xfrm>
            <a:off x="609600" y="157162"/>
            <a:ext cx="941282" cy="369332"/>
          </a:xfrm>
          <a:prstGeom prst="rect">
            <a:avLst/>
          </a:prstGeom>
          <a:noFill/>
          <a:ln>
            <a:noFill/>
          </a:ln>
        </p:spPr>
        <p:txBody>
          <a:bodyPr lIns="91425" tIns="45700" rIns="91425" bIns="45700" anchor="t" anchorCtr="0">
            <a:noAutofit/>
          </a:bodyPr>
          <a:lstStyle/>
          <a:p>
            <a:pPr>
              <a:buSzPct val="25000"/>
            </a:pPr>
            <a:r>
              <a:rPr lang="en-US" sz="1800" dirty="0" smtClean="0">
                <a:solidFill>
                  <a:schemeClr val="dk1"/>
                </a:solidFill>
                <a:latin typeface="Helvetica Neue"/>
                <a:ea typeface="Helvetica Neue"/>
                <a:cs typeface="Helvetica Neue"/>
                <a:sym typeface="Helvetica Neue"/>
              </a:rPr>
              <a:t>Work</a:t>
            </a:r>
            <a:endParaRPr lang="en-US" sz="1800" dirty="0">
              <a:solidFill>
                <a:schemeClr val="dk1"/>
              </a:solidFill>
              <a:latin typeface="Helvetica Neue"/>
              <a:ea typeface="Helvetica Neue"/>
              <a:cs typeface="Helvetica Neue"/>
              <a:sym typeface="Helvetica Neue"/>
            </a:endParaRPr>
          </a:p>
        </p:txBody>
      </p:sp>
      <p:graphicFrame>
        <p:nvGraphicFramePr>
          <p:cNvPr id="3" name="Table 2"/>
          <p:cNvGraphicFramePr>
            <a:graphicFrameLocks noGrp="1"/>
          </p:cNvGraphicFramePr>
          <p:nvPr>
            <p:extLst>
              <p:ext uri="{D42A27DB-BD31-4B8C-83A1-F6EECF244321}">
                <p14:modId xmlns:p14="http://schemas.microsoft.com/office/powerpoint/2010/main" val="2526076491"/>
              </p:ext>
            </p:extLst>
          </p:nvPr>
        </p:nvGraphicFramePr>
        <p:xfrm>
          <a:off x="609600" y="1607169"/>
          <a:ext cx="10605247" cy="4865349"/>
        </p:xfrm>
        <a:graphic>
          <a:graphicData uri="http://schemas.openxmlformats.org/drawingml/2006/table">
            <a:tbl>
              <a:tblPr firstRow="1" bandRow="1">
                <a:tableStyleId>{9D7B26C5-4107-4FEC-AEDC-1716B250A1EF}</a:tableStyleId>
              </a:tblPr>
              <a:tblGrid>
                <a:gridCol w="2770094"/>
                <a:gridCol w="2384612"/>
                <a:gridCol w="5450541"/>
              </a:tblGrid>
              <a:tr h="655032">
                <a:tc>
                  <a:txBody>
                    <a:bodyPr/>
                    <a:lstStyle/>
                    <a:p>
                      <a:r>
                        <a:rPr lang="en-US" dirty="0" smtClean="0"/>
                        <a:t>Focus Area (Strategy or Mutually Reinforcing Activity)</a:t>
                      </a:r>
                      <a:endParaRPr lang="en-US" dirty="0"/>
                    </a:p>
                  </a:txBody>
                  <a:tcPr/>
                </a:tc>
                <a:tc>
                  <a:txBody>
                    <a:bodyPr/>
                    <a:lstStyle/>
                    <a:p>
                      <a:r>
                        <a:rPr lang="en-US" dirty="0" smtClean="0"/>
                        <a:t>Action Question</a:t>
                      </a:r>
                      <a:endParaRPr lang="en-US" dirty="0"/>
                    </a:p>
                  </a:txBody>
                  <a:tcPr/>
                </a:tc>
                <a:tc>
                  <a:txBody>
                    <a:bodyPr/>
                    <a:lstStyle/>
                    <a:p>
                      <a:r>
                        <a:rPr lang="en-US" dirty="0" smtClean="0"/>
                        <a:t>Action Item</a:t>
                      </a:r>
                      <a:endParaRPr lang="en-US" dirty="0"/>
                    </a:p>
                  </a:txBody>
                  <a:tcPr/>
                </a:tc>
              </a:tr>
              <a:tr h="1866327">
                <a:tc>
                  <a:txBody>
                    <a:bodyPr/>
                    <a:lstStyle/>
                    <a:p>
                      <a:r>
                        <a:rPr lang="en-US" dirty="0" smtClean="0"/>
                        <a:t>[SAMPLE – YOU FILL IN WITH YOUR OWN</a:t>
                      </a:r>
                      <a:r>
                        <a:rPr lang="en-US" baseline="0" dirty="0" smtClean="0"/>
                        <a:t> STRATEGIES</a:t>
                      </a:r>
                      <a:r>
                        <a:rPr lang="en-US" dirty="0" smtClean="0"/>
                        <a:t>]</a:t>
                      </a:r>
                    </a:p>
                    <a:p>
                      <a:r>
                        <a:rPr lang="en-US" dirty="0" smtClean="0"/>
                        <a:t>Streamline communication with employers across three sectors</a:t>
                      </a:r>
                      <a:endParaRPr lang="en-US" dirty="0"/>
                    </a:p>
                  </a:txBody>
                  <a:tcPr/>
                </a:tc>
                <a:tc>
                  <a:txBody>
                    <a:bodyPr/>
                    <a:lstStyle/>
                    <a:p>
                      <a:r>
                        <a:rPr lang="en-US" dirty="0" smtClean="0"/>
                        <a:t>[SAMPLE – </a:t>
                      </a:r>
                      <a:r>
                        <a:rPr lang="en-US" dirty="0" smtClean="0"/>
                        <a:t>GROUP FILLS </a:t>
                      </a:r>
                      <a:r>
                        <a:rPr lang="en-US" dirty="0" smtClean="0"/>
                        <a:t>IN]</a:t>
                      </a:r>
                    </a:p>
                    <a:p>
                      <a:r>
                        <a:rPr lang="en-US" dirty="0" smtClean="0"/>
                        <a:t>How do we make it easier</a:t>
                      </a:r>
                      <a:r>
                        <a:rPr lang="en-US" baseline="0" dirty="0" smtClean="0"/>
                        <a:t> to share information between systems?</a:t>
                      </a:r>
                      <a:endParaRPr lang="en-US" dirty="0"/>
                    </a:p>
                  </a:txBody>
                  <a:tcPr/>
                </a:tc>
                <a:tc>
                  <a:txBody>
                    <a:bodyPr/>
                    <a:lstStyle/>
                    <a:p>
                      <a:r>
                        <a:rPr lang="en-US" dirty="0" smtClean="0"/>
                        <a:t>[SAMPLE – THIS COMES FROM GROUP]</a:t>
                      </a:r>
                    </a:p>
                    <a:p>
                      <a:pPr marL="285750" indent="-285750">
                        <a:buFont typeface="Arial" panose="020B0604020202020204" pitchFamily="34" charset="0"/>
                        <a:buChar char="•"/>
                      </a:pPr>
                      <a:r>
                        <a:rPr lang="en-US" dirty="0" smtClean="0"/>
                        <a:t>Identify</a:t>
                      </a:r>
                      <a:r>
                        <a:rPr lang="en-US" baseline="0" dirty="0" smtClean="0"/>
                        <a:t> who the point of contact with an employer is in all institutions</a:t>
                      </a:r>
                    </a:p>
                    <a:p>
                      <a:pPr marL="285750" indent="-285750">
                        <a:buFont typeface="Arial" panose="020B0604020202020204" pitchFamily="34" charset="0"/>
                        <a:buChar char="•"/>
                      </a:pPr>
                      <a:r>
                        <a:rPr lang="en-US" baseline="0" dirty="0" smtClean="0"/>
                        <a:t>Convene those individuals only on a quarterly basis to share information regarding employers they are working with</a:t>
                      </a:r>
                    </a:p>
                    <a:p>
                      <a:pPr marL="285750" indent="-285750">
                        <a:buFont typeface="Arial" panose="020B0604020202020204" pitchFamily="34" charset="0"/>
                        <a:buChar char="•"/>
                      </a:pPr>
                      <a:r>
                        <a:rPr lang="en-US" baseline="0" dirty="0" smtClean="0"/>
                        <a:t>Maintain listserv with contact info and send out newsletter updates in the interim</a:t>
                      </a:r>
                    </a:p>
                    <a:p>
                      <a:pPr marL="285750" indent="-285750">
                        <a:buFont typeface="Arial" panose="020B0604020202020204" pitchFamily="34" charset="0"/>
                        <a:buChar char="•"/>
                      </a:pPr>
                      <a:endParaRPr lang="en-US" baseline="0" dirty="0" smtClean="0"/>
                    </a:p>
                  </a:txBody>
                  <a:tcPr/>
                </a:tc>
              </a:tr>
              <a:tr h="468798">
                <a:tc>
                  <a:txBody>
                    <a:bodyPr/>
                    <a:lstStyle/>
                    <a:p>
                      <a:endParaRPr lang="en-US" dirty="0"/>
                    </a:p>
                  </a:txBody>
                  <a:tcPr/>
                </a:tc>
                <a:tc>
                  <a:txBody>
                    <a:bodyPr/>
                    <a:lstStyle/>
                    <a:p>
                      <a:endParaRPr lang="en-US" dirty="0"/>
                    </a:p>
                  </a:txBody>
                  <a:tcPr/>
                </a:tc>
                <a:tc>
                  <a:txBody>
                    <a:bodyPr/>
                    <a:lstStyle/>
                    <a:p>
                      <a:endParaRPr lang="en-US"/>
                    </a:p>
                  </a:txBody>
                  <a:tcPr/>
                </a:tc>
              </a:tr>
              <a:tr h="468798">
                <a:tc>
                  <a:txBody>
                    <a:bodyPr/>
                    <a:lstStyle/>
                    <a:p>
                      <a:endParaRPr lang="en-US"/>
                    </a:p>
                  </a:txBody>
                  <a:tcPr/>
                </a:tc>
                <a:tc>
                  <a:txBody>
                    <a:bodyPr/>
                    <a:lstStyle/>
                    <a:p>
                      <a:endParaRPr lang="en-US"/>
                    </a:p>
                  </a:txBody>
                  <a:tcPr/>
                </a:tc>
                <a:tc>
                  <a:txBody>
                    <a:bodyPr/>
                    <a:lstStyle/>
                    <a:p>
                      <a:endParaRPr lang="en-US"/>
                    </a:p>
                  </a:txBody>
                  <a:tcPr/>
                </a:tc>
              </a:tr>
              <a:tr h="468798">
                <a:tc>
                  <a:txBody>
                    <a:bodyPr/>
                    <a:lstStyle/>
                    <a:p>
                      <a:endParaRPr lang="en-US"/>
                    </a:p>
                  </a:txBody>
                  <a:tcPr/>
                </a:tc>
                <a:tc>
                  <a:txBody>
                    <a:bodyPr/>
                    <a:lstStyle/>
                    <a:p>
                      <a:endParaRPr lang="en-US"/>
                    </a:p>
                  </a:txBody>
                  <a:tcPr/>
                </a:tc>
                <a:tc>
                  <a:txBody>
                    <a:bodyPr/>
                    <a:lstStyle/>
                    <a:p>
                      <a:endParaRPr lang="en-US" dirty="0"/>
                    </a:p>
                  </a:txBody>
                  <a:tcPr/>
                </a:tc>
              </a:tr>
              <a:tr h="468798">
                <a:tc>
                  <a:txBody>
                    <a:bodyPr/>
                    <a:lstStyle/>
                    <a:p>
                      <a:endParaRPr lang="en-US" dirty="0"/>
                    </a:p>
                  </a:txBody>
                  <a:tcPr/>
                </a:tc>
                <a:tc>
                  <a:txBody>
                    <a:bodyPr/>
                    <a:lstStyle/>
                    <a:p>
                      <a:endParaRPr lang="en-US"/>
                    </a:p>
                  </a:txBody>
                  <a:tcPr/>
                </a:tc>
                <a:tc>
                  <a:txBody>
                    <a:bodyPr/>
                    <a:lstStyle/>
                    <a:p>
                      <a:endParaRPr lang="en-US"/>
                    </a:p>
                  </a:txBody>
                  <a:tcPr/>
                </a:tc>
              </a:tr>
              <a:tr h="468798">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223221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3800">
                <a:latin typeface="Helvetica Neue"/>
                <a:ea typeface="Helvetica Neue"/>
                <a:cs typeface="Helvetica Neue"/>
                <a:sym typeface="Helvetica Neue"/>
              </a:rPr>
              <a:t>Next Steps</a:t>
            </a:r>
          </a:p>
        </p:txBody>
      </p:sp>
      <p:sp>
        <p:nvSpPr>
          <p:cNvPr id="232" name="Shape 232"/>
          <p:cNvSpPr txBox="1">
            <a:spLocks noGrp="1"/>
          </p:cNvSpPr>
          <p:nvPr>
            <p:ph type="body" idx="1"/>
          </p:nvPr>
        </p:nvSpPr>
        <p:spPr>
          <a:prstGeom prst="rect">
            <a:avLst/>
          </a:prstGeom>
          <a:noFill/>
          <a:ln>
            <a:noFill/>
          </a:ln>
        </p:spPr>
        <p:txBody>
          <a:bodyPr lIns="91425" tIns="45700" rIns="91425" bIns="45700" anchor="t" anchorCtr="0">
            <a:noAutofit/>
          </a:bodyPr>
          <a:lstStyle/>
          <a:p>
            <a:pPr indent="-342900">
              <a:spcBef>
                <a:spcPts val="0"/>
              </a:spcBef>
            </a:pPr>
            <a:r>
              <a:rPr lang="en-US" sz="3000" i="1">
                <a:latin typeface="Helvetica Neue"/>
                <a:ea typeface="Helvetica Neue"/>
                <a:cs typeface="Helvetica Neue"/>
                <a:sym typeface="Helvetica Neue"/>
              </a:rPr>
              <a:t>[Insert]</a:t>
            </a:r>
          </a:p>
        </p:txBody>
      </p:sp>
      <p:sp>
        <p:nvSpPr>
          <p:cNvPr id="233" name="Shape 233"/>
          <p:cNvSpPr txBox="1"/>
          <p:nvPr/>
        </p:nvSpPr>
        <p:spPr>
          <a:xfrm>
            <a:off x="2133600" y="1676400"/>
            <a:ext cx="8229600" cy="1143000"/>
          </a:xfrm>
          <a:prstGeom prst="rect">
            <a:avLst/>
          </a:prstGeom>
          <a:noFill/>
          <a:ln>
            <a:noFill/>
          </a:ln>
        </p:spPr>
        <p:txBody>
          <a:bodyPr lIns="91425" tIns="45700" rIns="91425" bIns="45700" anchor="ctr" anchorCtr="0">
            <a:noAutofit/>
          </a:bodyPr>
          <a:lstStyle/>
          <a:p>
            <a:pPr>
              <a:buClr>
                <a:schemeClr val="dk1"/>
              </a:buClr>
            </a:pPr>
            <a:endParaRPr sz="4400">
              <a:solidFill>
                <a:schemeClr val="dk1"/>
              </a:solidFill>
              <a:latin typeface="Helvetica Neue"/>
              <a:ea typeface="Helvetica Neue"/>
              <a:cs typeface="Helvetica Neue"/>
              <a:sym typeface="Helvetica Neue"/>
            </a:endParaRPr>
          </a:p>
        </p:txBody>
      </p:sp>
      <p:sp>
        <p:nvSpPr>
          <p:cNvPr id="234" name="Shape 234"/>
          <p:cNvSpPr txBox="1"/>
          <p:nvPr/>
        </p:nvSpPr>
        <p:spPr>
          <a:xfrm>
            <a:off x="2133601" y="3200400"/>
            <a:ext cx="4040187" cy="639762"/>
          </a:xfrm>
          <a:prstGeom prst="rect">
            <a:avLst/>
          </a:prstGeom>
          <a:noFill/>
          <a:ln>
            <a:noFill/>
          </a:ln>
        </p:spPr>
        <p:txBody>
          <a:bodyPr lIns="91425" tIns="45700" rIns="91425" bIns="45700" anchor="b" anchorCtr="0">
            <a:noAutofit/>
          </a:bodyPr>
          <a:lstStyle/>
          <a:p>
            <a:pPr>
              <a:buClr>
                <a:schemeClr val="dk1"/>
              </a:buClr>
            </a:pPr>
            <a:endParaRPr sz="2400">
              <a:solidFill>
                <a:schemeClr val="dk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a:latin typeface="Helvetica Neue"/>
                <a:ea typeface="Helvetica Neue"/>
                <a:cs typeface="Helvetica Neue"/>
                <a:sym typeface="Helvetica Neue"/>
              </a:rPr>
              <a:t>Objectives</a:t>
            </a:r>
          </a:p>
        </p:txBody>
      </p:sp>
      <p:sp>
        <p:nvSpPr>
          <p:cNvPr id="95" name="Shape 95"/>
          <p:cNvSpPr txBox="1">
            <a:spLocks noGrp="1"/>
          </p:cNvSpPr>
          <p:nvPr>
            <p:ph type="body" idx="1"/>
          </p:nvPr>
        </p:nvSpPr>
        <p:spPr>
          <a:prstGeom prst="rect">
            <a:avLst/>
          </a:prstGeom>
          <a:noFill/>
          <a:ln>
            <a:noFill/>
          </a:ln>
        </p:spPr>
        <p:txBody>
          <a:bodyPr lIns="91425" tIns="45700" rIns="91425" bIns="45700" anchor="t" anchorCtr="0">
            <a:noAutofit/>
          </a:bodyPr>
          <a:lstStyle/>
          <a:p>
            <a:pPr indent="-342900">
              <a:lnSpc>
                <a:spcPct val="90000"/>
              </a:lnSpc>
              <a:spcBef>
                <a:spcPts val="0"/>
              </a:spcBef>
              <a:buSzPct val="100740"/>
            </a:pPr>
            <a:r>
              <a:rPr lang="en-US" sz="2720" dirty="0" smtClean="0">
                <a:latin typeface="Helvetica Neue"/>
                <a:ea typeface="Helvetica Neue"/>
                <a:cs typeface="Helvetica Neue"/>
                <a:sym typeface="Helvetica Neue"/>
              </a:rPr>
              <a:t>Review and finalize goals/strategies from Session III</a:t>
            </a:r>
            <a:endParaRPr lang="en-US" sz="2720" dirty="0">
              <a:latin typeface="Helvetica Neue"/>
              <a:ea typeface="Helvetica Neue"/>
              <a:cs typeface="Helvetica Neue"/>
              <a:sym typeface="Helvetica Neue"/>
            </a:endParaRPr>
          </a:p>
          <a:p>
            <a:pPr indent="-342900">
              <a:lnSpc>
                <a:spcPct val="90000"/>
              </a:lnSpc>
              <a:spcBef>
                <a:spcPts val="544"/>
              </a:spcBef>
              <a:buSzPct val="100740"/>
            </a:pPr>
            <a:r>
              <a:rPr lang="en-US" sz="2720" dirty="0" smtClean="0">
                <a:latin typeface="Helvetica Neue"/>
                <a:ea typeface="Helvetica Neue"/>
                <a:cs typeface="Helvetica Neue"/>
                <a:sym typeface="Helvetica Neue"/>
              </a:rPr>
              <a:t>Map resources available to support strategies</a:t>
            </a:r>
          </a:p>
          <a:p>
            <a:pPr indent="-342900">
              <a:lnSpc>
                <a:spcPct val="90000"/>
              </a:lnSpc>
              <a:spcBef>
                <a:spcPts val="544"/>
              </a:spcBef>
              <a:buSzPct val="100740"/>
            </a:pPr>
            <a:r>
              <a:rPr lang="en-US" sz="2720" dirty="0" smtClean="0">
                <a:latin typeface="Helvetica Neue"/>
                <a:ea typeface="Helvetica Neue"/>
                <a:cs typeface="Helvetica Neue"/>
                <a:sym typeface="Helvetica Neue"/>
              </a:rPr>
              <a:t>Identify potential barriers to success </a:t>
            </a:r>
          </a:p>
          <a:p>
            <a:pPr indent="-342900">
              <a:lnSpc>
                <a:spcPct val="90000"/>
              </a:lnSpc>
              <a:spcBef>
                <a:spcPts val="544"/>
              </a:spcBef>
              <a:buSzPct val="100740"/>
            </a:pPr>
            <a:r>
              <a:rPr lang="en-US" sz="2720" dirty="0" smtClean="0">
                <a:latin typeface="Helvetica Neue"/>
                <a:ea typeface="Helvetica Neue"/>
                <a:cs typeface="Helvetica Neue"/>
                <a:sym typeface="Helvetica Neue"/>
              </a:rPr>
              <a:t>Make action plan for moving forward </a:t>
            </a:r>
            <a:endParaRPr lang="en-US" sz="2720" dirty="0">
              <a:latin typeface="Helvetica Neue"/>
              <a:ea typeface="Helvetica Neue"/>
              <a:cs typeface="Helvetica Neue"/>
              <a:sym typeface="Helvetica Neue"/>
            </a:endParaRPr>
          </a:p>
          <a:p>
            <a:pPr indent="-342900">
              <a:lnSpc>
                <a:spcPct val="90000"/>
              </a:lnSpc>
              <a:spcBef>
                <a:spcPts val="544"/>
              </a:spcBef>
              <a:buSzPct val="100740"/>
              <a:buNone/>
            </a:pPr>
            <a:endParaRPr sz="2720" dirty="0">
              <a:latin typeface="Helvetica Neue"/>
              <a:ea typeface="Helvetica Neue"/>
              <a:cs typeface="Helvetica Neue"/>
              <a:sym typeface="Helvetica Neue"/>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a:latin typeface="Helvetica Neue"/>
                <a:ea typeface="Helvetica Neue"/>
                <a:cs typeface="Helvetica Neue"/>
                <a:sym typeface="Helvetica Neue"/>
              </a:rPr>
              <a:t>Criteria</a:t>
            </a:r>
          </a:p>
        </p:txBody>
      </p:sp>
      <p:sp>
        <p:nvSpPr>
          <p:cNvPr id="101" name="Shape 101"/>
          <p:cNvSpPr txBox="1">
            <a:spLocks noGrp="1"/>
          </p:cNvSpPr>
          <p:nvPr>
            <p:ph type="body" idx="1"/>
          </p:nvPr>
        </p:nvSpPr>
        <p:spPr>
          <a:prstGeom prst="rect">
            <a:avLst/>
          </a:prstGeom>
          <a:noFill/>
          <a:ln>
            <a:noFill/>
          </a:ln>
        </p:spPr>
        <p:txBody>
          <a:bodyPr lIns="91425" tIns="45700" rIns="91425" bIns="45700" anchor="t" anchorCtr="0">
            <a:noAutofit/>
          </a:bodyPr>
          <a:lstStyle/>
          <a:p>
            <a:pPr marL="0" indent="0">
              <a:spcBef>
                <a:spcPts val="0"/>
              </a:spcBef>
              <a:buSzPct val="25000"/>
              <a:buNone/>
            </a:pPr>
            <a:r>
              <a:rPr lang="en-US" sz="2000" dirty="0">
                <a:latin typeface="Helvetica Neue"/>
                <a:ea typeface="Helvetica Neue"/>
                <a:cs typeface="Helvetica Neue"/>
                <a:sym typeface="Helvetica Neue"/>
              </a:rPr>
              <a:t>Our </a:t>
            </a:r>
            <a:r>
              <a:rPr lang="en-US" sz="2000" i="1" dirty="0">
                <a:latin typeface="Helvetica Neue"/>
                <a:ea typeface="Helvetica Neue"/>
                <a:cs typeface="Helvetica Neue"/>
                <a:sym typeface="Helvetica Neue"/>
              </a:rPr>
              <a:t>criteria</a:t>
            </a:r>
            <a:r>
              <a:rPr lang="en-US" sz="2000" dirty="0">
                <a:latin typeface="Helvetica Neue"/>
                <a:ea typeface="Helvetica Neue"/>
                <a:cs typeface="Helvetica Neue"/>
                <a:sym typeface="Helvetica Neue"/>
              </a:rPr>
              <a:t> for prioritizing industries and occupations will reflect what we value as a region.</a:t>
            </a:r>
          </a:p>
          <a:p>
            <a:pPr indent="-342900"/>
            <a:r>
              <a:rPr lang="en-US" dirty="0" smtClean="0">
                <a:latin typeface="Helvetica Neue"/>
                <a:ea typeface="Helvetica Neue"/>
                <a:cs typeface="Helvetica Neue"/>
                <a:sym typeface="Helvetica Neue"/>
              </a:rPr>
              <a:t>[</a:t>
            </a:r>
            <a:r>
              <a:rPr lang="en-US" i="1" dirty="0" smtClean="0">
                <a:latin typeface="Helvetica Neue"/>
                <a:ea typeface="Helvetica Neue"/>
                <a:cs typeface="Helvetica Neue"/>
                <a:sym typeface="Helvetica Neue"/>
              </a:rPr>
              <a:t>From previous session]</a:t>
            </a:r>
            <a:endParaRPr lang="en-US" i="1" dirty="0">
              <a:latin typeface="Helvetica Neue"/>
              <a:ea typeface="Helvetica Neue"/>
              <a:cs typeface="Helvetica Neue"/>
              <a:sym typeface="Helvetica Neue"/>
            </a:endParaRPr>
          </a:p>
          <a:p>
            <a:pPr marL="0" indent="0">
              <a:buSzPct val="25000"/>
              <a:buNone/>
            </a:pPr>
            <a:endParaRPr dirty="0">
              <a:latin typeface="Helvetica Neue"/>
              <a:ea typeface="Helvetica Neue"/>
              <a:cs typeface="Helvetica Neue"/>
              <a:sym typeface="Helvetica Neue"/>
            </a:endParaRPr>
          </a:p>
        </p:txBody>
      </p:sp>
      <p:sp>
        <p:nvSpPr>
          <p:cNvPr id="102" name="Shape 102"/>
          <p:cNvSpPr txBox="1"/>
          <p:nvPr/>
        </p:nvSpPr>
        <p:spPr>
          <a:xfrm>
            <a:off x="2133600" y="1676400"/>
            <a:ext cx="8229600" cy="1143000"/>
          </a:xfrm>
          <a:prstGeom prst="rect">
            <a:avLst/>
          </a:prstGeom>
          <a:noFill/>
          <a:ln>
            <a:noFill/>
          </a:ln>
        </p:spPr>
        <p:txBody>
          <a:bodyPr lIns="91425" tIns="45700" rIns="91425" bIns="45700" anchor="ctr" anchorCtr="0">
            <a:noAutofit/>
          </a:bodyPr>
          <a:lstStyle/>
          <a:p>
            <a:pPr>
              <a:buClr>
                <a:schemeClr val="dk1"/>
              </a:buClr>
            </a:pPr>
            <a:endParaRPr sz="4400">
              <a:solidFill>
                <a:schemeClr val="dk1"/>
              </a:solidFill>
              <a:latin typeface="Helvetica Neue"/>
              <a:ea typeface="Helvetica Neue"/>
              <a:cs typeface="Helvetica Neue"/>
              <a:sym typeface="Helvetica Neue"/>
            </a:endParaRPr>
          </a:p>
        </p:txBody>
      </p:sp>
      <p:sp>
        <p:nvSpPr>
          <p:cNvPr id="103" name="Shape 103"/>
          <p:cNvSpPr txBox="1"/>
          <p:nvPr/>
        </p:nvSpPr>
        <p:spPr>
          <a:xfrm>
            <a:off x="2133601" y="3200400"/>
            <a:ext cx="4040187" cy="639762"/>
          </a:xfrm>
          <a:prstGeom prst="rect">
            <a:avLst/>
          </a:prstGeom>
          <a:noFill/>
          <a:ln>
            <a:noFill/>
          </a:ln>
        </p:spPr>
        <p:txBody>
          <a:bodyPr lIns="91425" tIns="45700" rIns="91425" bIns="45700" anchor="b" anchorCtr="0">
            <a:noAutofit/>
          </a:bodyPr>
          <a:lstStyle/>
          <a:p>
            <a:pPr>
              <a:buClr>
                <a:schemeClr val="dk1"/>
              </a:buClr>
            </a:pPr>
            <a:endParaRPr sz="2400">
              <a:solidFill>
                <a:schemeClr val="dk1"/>
              </a:solidFill>
              <a:latin typeface="Calibri"/>
              <a:ea typeface="Calibri"/>
              <a:cs typeface="Calibri"/>
              <a:sym typeface="Calibri"/>
            </a:endParaRPr>
          </a:p>
        </p:txBody>
      </p:sp>
      <p:sp>
        <p:nvSpPr>
          <p:cNvPr id="104" name="Shape 104"/>
          <p:cNvSpPr txBox="1"/>
          <p:nvPr/>
        </p:nvSpPr>
        <p:spPr>
          <a:xfrm>
            <a:off x="621323" y="92073"/>
            <a:ext cx="941282" cy="369332"/>
          </a:xfrm>
          <a:prstGeom prst="rect">
            <a:avLst/>
          </a:prstGeom>
          <a:noFill/>
          <a:ln>
            <a:noFill/>
          </a:ln>
        </p:spPr>
        <p:txBody>
          <a:bodyPr lIns="91425" tIns="45700" rIns="91425" bIns="45700" anchor="t" anchorCtr="0">
            <a:noAutofit/>
          </a:bodyPr>
          <a:lstStyle/>
          <a:p>
            <a:pPr>
              <a:buSzPct val="25000"/>
            </a:pPr>
            <a:r>
              <a:rPr lang="en-US" sz="1800">
                <a:solidFill>
                  <a:schemeClr val="dk1"/>
                </a:solidFill>
                <a:latin typeface="Helvetica Neue"/>
                <a:ea typeface="Helvetica Neue"/>
                <a:cs typeface="Helvetica Neue"/>
                <a:sym typeface="Helvetica Neue"/>
              </a:rPr>
              <a:t>Review</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4200">
                <a:latin typeface="Helvetica Neue"/>
                <a:ea typeface="Helvetica Neue"/>
                <a:cs typeface="Helvetica Neue"/>
                <a:sym typeface="Helvetica Neue"/>
              </a:rPr>
              <a:t>Priority Industries and Occupations</a:t>
            </a:r>
          </a:p>
        </p:txBody>
      </p:sp>
      <p:sp>
        <p:nvSpPr>
          <p:cNvPr id="110" name="Shape 110"/>
          <p:cNvSpPr txBox="1">
            <a:spLocks noGrp="1"/>
          </p:cNvSpPr>
          <p:nvPr>
            <p:ph type="body" idx="1"/>
          </p:nvPr>
        </p:nvSpPr>
        <p:spPr>
          <a:prstGeom prst="rect">
            <a:avLst/>
          </a:prstGeom>
          <a:noFill/>
          <a:ln>
            <a:noFill/>
          </a:ln>
        </p:spPr>
        <p:txBody>
          <a:bodyPr lIns="91425" tIns="45700" rIns="91425" bIns="45700" anchor="b" anchorCtr="0">
            <a:noAutofit/>
          </a:bodyPr>
          <a:lstStyle/>
          <a:p>
            <a:pPr>
              <a:spcBef>
                <a:spcPts val="0"/>
              </a:spcBef>
              <a:buSzPct val="25000"/>
            </a:pPr>
            <a:r>
              <a:rPr lang="en-US" dirty="0">
                <a:latin typeface="Helvetica Neue"/>
                <a:ea typeface="Helvetica Neue"/>
                <a:cs typeface="Helvetica Neue"/>
                <a:sym typeface="Helvetica Neue"/>
              </a:rPr>
              <a:t>Industries</a:t>
            </a:r>
          </a:p>
        </p:txBody>
      </p:sp>
      <p:sp>
        <p:nvSpPr>
          <p:cNvPr id="111" name="Shape 111"/>
          <p:cNvSpPr txBox="1">
            <a:spLocks noGrp="1"/>
          </p:cNvSpPr>
          <p:nvPr>
            <p:ph type="body" idx="2"/>
          </p:nvPr>
        </p:nvSpPr>
        <p:spPr>
          <a:prstGeom prst="rect">
            <a:avLst/>
          </a:prstGeom>
          <a:noFill/>
          <a:ln>
            <a:noFill/>
          </a:ln>
        </p:spPr>
        <p:txBody>
          <a:bodyPr lIns="91425" tIns="45700" rIns="91425" bIns="45700" anchor="t" anchorCtr="0">
            <a:noAutofit/>
          </a:bodyPr>
          <a:lstStyle/>
          <a:p>
            <a:pPr indent="-342900"/>
            <a:r>
              <a:rPr lang="en-US" dirty="0">
                <a:latin typeface="Helvetica Neue"/>
                <a:ea typeface="Helvetica Neue"/>
                <a:cs typeface="Helvetica Neue"/>
                <a:sym typeface="Helvetica Neue"/>
              </a:rPr>
              <a:t>[</a:t>
            </a:r>
            <a:r>
              <a:rPr lang="en-US" i="1" dirty="0">
                <a:latin typeface="Helvetica Neue"/>
                <a:ea typeface="Helvetica Neue"/>
                <a:cs typeface="Helvetica Neue"/>
                <a:sym typeface="Helvetica Neue"/>
              </a:rPr>
              <a:t>From previous session]</a:t>
            </a:r>
          </a:p>
        </p:txBody>
      </p:sp>
      <p:sp>
        <p:nvSpPr>
          <p:cNvPr id="112" name="Shape 112"/>
          <p:cNvSpPr txBox="1">
            <a:spLocks noGrp="1"/>
          </p:cNvSpPr>
          <p:nvPr>
            <p:ph type="body" idx="3"/>
          </p:nvPr>
        </p:nvSpPr>
        <p:spPr>
          <a:prstGeom prst="rect">
            <a:avLst/>
          </a:prstGeom>
          <a:noFill/>
          <a:ln>
            <a:noFill/>
          </a:ln>
        </p:spPr>
        <p:txBody>
          <a:bodyPr lIns="91425" tIns="45700" rIns="91425" bIns="45700" anchor="b" anchorCtr="0">
            <a:noAutofit/>
          </a:bodyPr>
          <a:lstStyle/>
          <a:p>
            <a:pPr>
              <a:spcBef>
                <a:spcPts val="0"/>
              </a:spcBef>
              <a:buSzPct val="25000"/>
            </a:pPr>
            <a:r>
              <a:rPr lang="en-US">
                <a:latin typeface="Helvetica Neue"/>
                <a:ea typeface="Helvetica Neue"/>
                <a:cs typeface="Helvetica Neue"/>
                <a:sym typeface="Helvetica Neue"/>
              </a:rPr>
              <a:t>Occupations</a:t>
            </a:r>
          </a:p>
        </p:txBody>
      </p:sp>
      <p:sp>
        <p:nvSpPr>
          <p:cNvPr id="113" name="Shape 113"/>
          <p:cNvSpPr txBox="1">
            <a:spLocks noGrp="1"/>
          </p:cNvSpPr>
          <p:nvPr>
            <p:ph type="body" idx="4"/>
          </p:nvPr>
        </p:nvSpPr>
        <p:spPr>
          <a:prstGeom prst="rect">
            <a:avLst/>
          </a:prstGeom>
          <a:noFill/>
          <a:ln>
            <a:noFill/>
          </a:ln>
        </p:spPr>
        <p:txBody>
          <a:bodyPr lIns="91425" tIns="45700" rIns="91425" bIns="45700" anchor="t" anchorCtr="0">
            <a:noAutofit/>
          </a:bodyPr>
          <a:lstStyle/>
          <a:p>
            <a:pPr indent="-342900">
              <a:spcBef>
                <a:spcPts val="0"/>
              </a:spcBef>
            </a:pPr>
            <a:r>
              <a:rPr lang="en-US" dirty="0">
                <a:latin typeface="Helvetica Neue"/>
                <a:ea typeface="Helvetica Neue"/>
                <a:cs typeface="Helvetica Neue"/>
                <a:sym typeface="Helvetica Neue"/>
              </a:rPr>
              <a:t>[</a:t>
            </a:r>
            <a:r>
              <a:rPr lang="en-US" i="1" dirty="0">
                <a:latin typeface="Helvetica Neue"/>
                <a:ea typeface="Helvetica Neue"/>
                <a:cs typeface="Helvetica Neue"/>
                <a:sym typeface="Helvetica Neue"/>
              </a:rPr>
              <a:t>From previous session</a:t>
            </a:r>
            <a:r>
              <a:rPr lang="en-US" i="1" dirty="0" smtClean="0">
                <a:latin typeface="Helvetica Neue"/>
                <a:ea typeface="Helvetica Neue"/>
                <a:cs typeface="Helvetica Neue"/>
                <a:sym typeface="Helvetica Neue"/>
              </a:rPr>
              <a:t>]</a:t>
            </a:r>
            <a:endParaRPr lang="en-US" i="1" dirty="0">
              <a:latin typeface="Helvetica Neue"/>
              <a:ea typeface="Helvetica Neue"/>
              <a:cs typeface="Helvetica Neue"/>
              <a:sym typeface="Helvetica Neue"/>
            </a:endParaRPr>
          </a:p>
        </p:txBody>
      </p:sp>
      <p:sp>
        <p:nvSpPr>
          <p:cNvPr id="115" name="Shape 115"/>
          <p:cNvSpPr txBox="1"/>
          <p:nvPr/>
        </p:nvSpPr>
        <p:spPr>
          <a:xfrm>
            <a:off x="2133601" y="3200400"/>
            <a:ext cx="4040187" cy="639762"/>
          </a:xfrm>
          <a:prstGeom prst="rect">
            <a:avLst/>
          </a:prstGeom>
          <a:noFill/>
          <a:ln>
            <a:noFill/>
          </a:ln>
        </p:spPr>
        <p:txBody>
          <a:bodyPr lIns="91425" tIns="45700" rIns="91425" bIns="45700" anchor="b" anchorCtr="0">
            <a:noAutofit/>
          </a:bodyPr>
          <a:lstStyle/>
          <a:p>
            <a:pPr>
              <a:buClr>
                <a:schemeClr val="dk1"/>
              </a:buClr>
            </a:pPr>
            <a:endParaRPr sz="2400">
              <a:solidFill>
                <a:schemeClr val="dk1"/>
              </a:solidFill>
              <a:latin typeface="Helvetica Neue"/>
              <a:ea typeface="Helvetica Neue"/>
              <a:cs typeface="Helvetica Neue"/>
              <a:sym typeface="Helvetica Neue"/>
            </a:endParaRPr>
          </a:p>
        </p:txBody>
      </p:sp>
      <p:sp>
        <p:nvSpPr>
          <p:cNvPr id="116" name="Shape 116"/>
          <p:cNvSpPr txBox="1"/>
          <p:nvPr/>
        </p:nvSpPr>
        <p:spPr>
          <a:xfrm>
            <a:off x="609600" y="157162"/>
            <a:ext cx="941282" cy="369332"/>
          </a:xfrm>
          <a:prstGeom prst="rect">
            <a:avLst/>
          </a:prstGeom>
          <a:noFill/>
          <a:ln>
            <a:noFill/>
          </a:ln>
        </p:spPr>
        <p:txBody>
          <a:bodyPr lIns="91425" tIns="45700" rIns="91425" bIns="45700" anchor="t" anchorCtr="0">
            <a:noAutofit/>
          </a:bodyPr>
          <a:lstStyle/>
          <a:p>
            <a:pPr>
              <a:buSzPct val="25000"/>
            </a:pPr>
            <a:r>
              <a:rPr lang="en-US" sz="1800" dirty="0">
                <a:solidFill>
                  <a:schemeClr val="dk1"/>
                </a:solidFill>
                <a:latin typeface="Helvetica Neue"/>
                <a:ea typeface="Helvetica Neue"/>
                <a:cs typeface="Helvetica Neue"/>
                <a:sym typeface="Helvetica Neue"/>
              </a:rPr>
              <a:t>Review</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4000" dirty="0">
                <a:latin typeface="Helvetica Neue"/>
                <a:ea typeface="Helvetica Neue"/>
                <a:cs typeface="Helvetica Neue"/>
                <a:sym typeface="Helvetica Neue"/>
              </a:rPr>
              <a:t>Vision: What do we want?</a:t>
            </a:r>
          </a:p>
        </p:txBody>
      </p:sp>
      <p:sp>
        <p:nvSpPr>
          <p:cNvPr id="170" name="Shape 170"/>
          <p:cNvSpPr txBox="1">
            <a:spLocks noGrp="1"/>
          </p:cNvSpPr>
          <p:nvPr>
            <p:ph type="body" idx="1"/>
          </p:nvPr>
        </p:nvSpPr>
        <p:spPr>
          <a:prstGeom prst="rect">
            <a:avLst/>
          </a:prstGeom>
          <a:noFill/>
          <a:ln>
            <a:noFill/>
          </a:ln>
        </p:spPr>
        <p:txBody>
          <a:bodyPr lIns="91425" tIns="45700" rIns="91425" bIns="45700" anchor="t" anchorCtr="0">
            <a:noAutofit/>
          </a:bodyPr>
          <a:lstStyle/>
          <a:p>
            <a:pPr indent="-342900"/>
            <a:r>
              <a:rPr lang="en-US" sz="2800" dirty="0">
                <a:latin typeface="Helvetica Neue"/>
                <a:ea typeface="Helvetica Neue"/>
                <a:cs typeface="Helvetica Neue"/>
                <a:sym typeface="Helvetica Neue"/>
              </a:rPr>
              <a:t>[</a:t>
            </a:r>
            <a:r>
              <a:rPr lang="en-US" sz="2800" i="1" dirty="0">
                <a:latin typeface="Helvetica Neue"/>
                <a:ea typeface="Helvetica Neue"/>
                <a:cs typeface="Helvetica Neue"/>
                <a:sym typeface="Helvetica Neue"/>
              </a:rPr>
              <a:t>From previous session]</a:t>
            </a:r>
          </a:p>
        </p:txBody>
      </p:sp>
      <p:sp>
        <p:nvSpPr>
          <p:cNvPr id="5" name="Shape 116"/>
          <p:cNvSpPr txBox="1"/>
          <p:nvPr/>
        </p:nvSpPr>
        <p:spPr>
          <a:xfrm>
            <a:off x="609600" y="157162"/>
            <a:ext cx="941282" cy="369332"/>
          </a:xfrm>
          <a:prstGeom prst="rect">
            <a:avLst/>
          </a:prstGeom>
          <a:noFill/>
          <a:ln>
            <a:noFill/>
          </a:ln>
        </p:spPr>
        <p:txBody>
          <a:bodyPr lIns="91425" tIns="45700" rIns="91425" bIns="45700" anchor="t" anchorCtr="0">
            <a:noAutofit/>
          </a:bodyPr>
          <a:lstStyle/>
          <a:p>
            <a:pPr>
              <a:buSzPct val="25000"/>
            </a:pPr>
            <a:r>
              <a:rPr lang="en-US" sz="1800" dirty="0">
                <a:solidFill>
                  <a:schemeClr val="dk1"/>
                </a:solidFill>
                <a:latin typeface="Helvetica Neue"/>
                <a:ea typeface="Helvetica Neue"/>
                <a:cs typeface="Helvetica Neue"/>
                <a:sym typeface="Helvetica Neue"/>
              </a:rPr>
              <a:t>Review</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3800">
                <a:latin typeface="Helvetica Neue"/>
                <a:ea typeface="Helvetica Neue"/>
                <a:cs typeface="Helvetica Neue"/>
                <a:sym typeface="Helvetica Neue"/>
              </a:rPr>
              <a:t>Mission: What are we doing to get what we want?</a:t>
            </a:r>
          </a:p>
        </p:txBody>
      </p:sp>
      <p:sp>
        <p:nvSpPr>
          <p:cNvPr id="180" name="Shape 180"/>
          <p:cNvSpPr txBox="1">
            <a:spLocks noGrp="1"/>
          </p:cNvSpPr>
          <p:nvPr>
            <p:ph type="body" idx="1"/>
          </p:nvPr>
        </p:nvSpPr>
        <p:spPr>
          <a:prstGeom prst="rect">
            <a:avLst/>
          </a:prstGeom>
          <a:noFill/>
          <a:ln>
            <a:noFill/>
          </a:ln>
        </p:spPr>
        <p:txBody>
          <a:bodyPr lIns="91425" tIns="45700" rIns="91425" bIns="45700" anchor="t" anchorCtr="0">
            <a:noAutofit/>
          </a:bodyPr>
          <a:lstStyle/>
          <a:p>
            <a:pPr indent="-342900"/>
            <a:r>
              <a:rPr lang="en-US" sz="2800" dirty="0">
                <a:latin typeface="Helvetica Neue"/>
                <a:ea typeface="Helvetica Neue"/>
                <a:cs typeface="Helvetica Neue"/>
                <a:sym typeface="Helvetica Neue"/>
              </a:rPr>
              <a:t>[</a:t>
            </a:r>
            <a:r>
              <a:rPr lang="en-US" sz="2800" i="1" dirty="0">
                <a:latin typeface="Helvetica Neue"/>
                <a:ea typeface="Helvetica Neue"/>
                <a:cs typeface="Helvetica Neue"/>
                <a:sym typeface="Helvetica Neue"/>
              </a:rPr>
              <a:t>From previous session]</a:t>
            </a:r>
          </a:p>
        </p:txBody>
      </p:sp>
      <p:sp>
        <p:nvSpPr>
          <p:cNvPr id="5" name="Shape 116"/>
          <p:cNvSpPr txBox="1"/>
          <p:nvPr/>
        </p:nvSpPr>
        <p:spPr>
          <a:xfrm>
            <a:off x="609600" y="157162"/>
            <a:ext cx="941282" cy="369332"/>
          </a:xfrm>
          <a:prstGeom prst="rect">
            <a:avLst/>
          </a:prstGeom>
          <a:noFill/>
          <a:ln>
            <a:noFill/>
          </a:ln>
        </p:spPr>
        <p:txBody>
          <a:bodyPr lIns="91425" tIns="45700" rIns="91425" bIns="45700" anchor="t" anchorCtr="0">
            <a:noAutofit/>
          </a:bodyPr>
          <a:lstStyle/>
          <a:p>
            <a:pPr>
              <a:buSzPct val="25000"/>
            </a:pPr>
            <a:r>
              <a:rPr lang="en-US" sz="1800" dirty="0">
                <a:solidFill>
                  <a:schemeClr val="dk1"/>
                </a:solidFill>
                <a:latin typeface="Helvetica Neue"/>
                <a:ea typeface="Helvetica Neue"/>
                <a:cs typeface="Helvetica Neue"/>
                <a:sym typeface="Helvetica Neue"/>
              </a:rPr>
              <a:t>Review</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4000" dirty="0" smtClean="0">
                <a:latin typeface="Helvetica" charset="0"/>
                <a:ea typeface="Helvetica" charset="0"/>
                <a:cs typeface="Helvetica" charset="0"/>
                <a:sym typeface="Helvetica Neue"/>
              </a:rPr>
              <a:t>Goals for 2018, 2020, 2022</a:t>
            </a:r>
            <a:endParaRPr lang="en-US" sz="3800" dirty="0">
              <a:latin typeface="Helvetica Neue"/>
              <a:ea typeface="Helvetica Neue"/>
              <a:cs typeface="Helvetica Neue"/>
              <a:sym typeface="Helvetica Neue"/>
            </a:endParaRPr>
          </a:p>
        </p:txBody>
      </p:sp>
      <p:sp>
        <p:nvSpPr>
          <p:cNvPr id="180" name="Shape 180"/>
          <p:cNvSpPr txBox="1">
            <a:spLocks noGrp="1"/>
          </p:cNvSpPr>
          <p:nvPr>
            <p:ph type="body" idx="1"/>
          </p:nvPr>
        </p:nvSpPr>
        <p:spPr>
          <a:prstGeom prst="rect">
            <a:avLst/>
          </a:prstGeom>
          <a:noFill/>
          <a:ln>
            <a:noFill/>
          </a:ln>
        </p:spPr>
        <p:txBody>
          <a:bodyPr lIns="91425" tIns="45700" rIns="91425" bIns="45700" anchor="t" anchorCtr="0">
            <a:noAutofit/>
          </a:bodyPr>
          <a:lstStyle/>
          <a:p>
            <a:pPr indent="-342900"/>
            <a:r>
              <a:rPr lang="en-US" sz="2800" dirty="0">
                <a:latin typeface="Helvetica Neue"/>
                <a:ea typeface="Helvetica Neue"/>
                <a:cs typeface="Helvetica Neue"/>
                <a:sym typeface="Helvetica Neue"/>
              </a:rPr>
              <a:t>[</a:t>
            </a:r>
            <a:r>
              <a:rPr lang="en-US" sz="2800" i="1" dirty="0">
                <a:latin typeface="Helvetica Neue"/>
                <a:ea typeface="Helvetica Neue"/>
                <a:cs typeface="Helvetica Neue"/>
                <a:sym typeface="Helvetica Neue"/>
              </a:rPr>
              <a:t>From previous session]</a:t>
            </a:r>
          </a:p>
          <a:p>
            <a:pPr marL="0" indent="0">
              <a:lnSpc>
                <a:spcPct val="80000"/>
              </a:lnSpc>
              <a:spcBef>
                <a:spcPts val="0"/>
              </a:spcBef>
              <a:buSzPct val="98666"/>
              <a:buNone/>
            </a:pPr>
            <a:endParaRPr lang="en-US" sz="2560" i="1" dirty="0">
              <a:latin typeface="Helvetica Neue"/>
              <a:ea typeface="Helvetica Neue"/>
              <a:cs typeface="Helvetica Neue"/>
              <a:sym typeface="Helvetica Neue"/>
            </a:endParaRPr>
          </a:p>
        </p:txBody>
      </p:sp>
      <p:sp>
        <p:nvSpPr>
          <p:cNvPr id="182" name="Shape 182"/>
          <p:cNvSpPr txBox="1"/>
          <p:nvPr/>
        </p:nvSpPr>
        <p:spPr>
          <a:xfrm>
            <a:off x="2133601" y="3200400"/>
            <a:ext cx="4040187" cy="639762"/>
          </a:xfrm>
          <a:prstGeom prst="rect">
            <a:avLst/>
          </a:prstGeom>
          <a:noFill/>
          <a:ln>
            <a:noFill/>
          </a:ln>
        </p:spPr>
        <p:txBody>
          <a:bodyPr lIns="91425" tIns="45700" rIns="91425" bIns="45700" anchor="b" anchorCtr="0">
            <a:noAutofit/>
          </a:bodyPr>
          <a:lstStyle/>
          <a:p>
            <a:pPr>
              <a:buClr>
                <a:schemeClr val="dk1"/>
              </a:buClr>
            </a:pPr>
            <a:endParaRPr sz="2400">
              <a:solidFill>
                <a:schemeClr val="dk1"/>
              </a:solidFill>
              <a:latin typeface="Calibri"/>
              <a:ea typeface="Calibri"/>
              <a:cs typeface="Calibri"/>
              <a:sym typeface="Calibri"/>
            </a:endParaRPr>
          </a:p>
        </p:txBody>
      </p:sp>
      <p:sp>
        <p:nvSpPr>
          <p:cNvPr id="6" name="Shape 116"/>
          <p:cNvSpPr txBox="1"/>
          <p:nvPr/>
        </p:nvSpPr>
        <p:spPr>
          <a:xfrm>
            <a:off x="609600" y="157162"/>
            <a:ext cx="941282" cy="369332"/>
          </a:xfrm>
          <a:prstGeom prst="rect">
            <a:avLst/>
          </a:prstGeom>
          <a:noFill/>
          <a:ln>
            <a:noFill/>
          </a:ln>
        </p:spPr>
        <p:txBody>
          <a:bodyPr lIns="91425" tIns="45700" rIns="91425" bIns="45700" anchor="t" anchorCtr="0">
            <a:noAutofit/>
          </a:bodyPr>
          <a:lstStyle/>
          <a:p>
            <a:pPr>
              <a:buSzPct val="25000"/>
            </a:pPr>
            <a:r>
              <a:rPr lang="en-US" sz="1800" dirty="0">
                <a:solidFill>
                  <a:schemeClr val="dk1"/>
                </a:solidFill>
                <a:latin typeface="Helvetica Neue"/>
                <a:ea typeface="Helvetica Neue"/>
                <a:cs typeface="Helvetica Neue"/>
                <a:sym typeface="Helvetica Neue"/>
              </a:rPr>
              <a:t>Review</a:t>
            </a:r>
          </a:p>
        </p:txBody>
      </p:sp>
    </p:spTree>
    <p:extLst>
      <p:ext uri="{BB962C8B-B14F-4D97-AF65-F5344CB8AC3E}">
        <p14:creationId xmlns:p14="http://schemas.microsoft.com/office/powerpoint/2010/main" val="653965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3800" dirty="0" smtClean="0">
                <a:latin typeface="Helvetica Neue"/>
                <a:ea typeface="Helvetica Neue"/>
                <a:cs typeface="Helvetica Neue"/>
                <a:sym typeface="Helvetica Neue"/>
              </a:rPr>
              <a:t>Shared Strategies</a:t>
            </a:r>
            <a:endParaRPr lang="en-US" sz="3800" dirty="0">
              <a:latin typeface="Helvetica Neue"/>
              <a:ea typeface="Helvetica Neue"/>
              <a:cs typeface="Helvetica Neue"/>
              <a:sym typeface="Helvetica Neue"/>
            </a:endParaRPr>
          </a:p>
        </p:txBody>
      </p:sp>
      <p:sp>
        <p:nvSpPr>
          <p:cNvPr id="212" name="Shape 212"/>
          <p:cNvSpPr txBox="1">
            <a:spLocks noGrp="1"/>
          </p:cNvSpPr>
          <p:nvPr>
            <p:ph type="body" idx="1"/>
          </p:nvPr>
        </p:nvSpPr>
        <p:spPr>
          <a:prstGeom prst="rect">
            <a:avLst/>
          </a:prstGeom>
          <a:noFill/>
          <a:ln>
            <a:noFill/>
          </a:ln>
        </p:spPr>
        <p:txBody>
          <a:bodyPr lIns="91425" tIns="45700" rIns="91425" bIns="45700" anchor="t" anchorCtr="0">
            <a:noAutofit/>
          </a:bodyPr>
          <a:lstStyle/>
          <a:p>
            <a:pPr indent="-342900">
              <a:spcBef>
                <a:spcPts val="0"/>
              </a:spcBef>
            </a:pPr>
            <a:r>
              <a:rPr lang="en-US" sz="3000" i="1" dirty="0" smtClean="0">
                <a:latin typeface="Helvetica Neue"/>
                <a:ea typeface="Helvetica Neue"/>
                <a:cs typeface="Helvetica Neue"/>
                <a:sym typeface="Helvetica Neue"/>
              </a:rPr>
              <a:t>[Insert draft strategies from previous sessions, can be refined during current session]</a:t>
            </a:r>
            <a:endParaRPr lang="en-US" sz="3000" i="1" dirty="0">
              <a:latin typeface="Helvetica Neue"/>
              <a:ea typeface="Helvetica Neue"/>
              <a:cs typeface="Helvetica Neue"/>
              <a:sym typeface="Helvetica Neue"/>
            </a:endParaRPr>
          </a:p>
        </p:txBody>
      </p:sp>
      <p:sp>
        <p:nvSpPr>
          <p:cNvPr id="213" name="Shape 213"/>
          <p:cNvSpPr txBox="1"/>
          <p:nvPr/>
        </p:nvSpPr>
        <p:spPr>
          <a:xfrm>
            <a:off x="2133600" y="1676400"/>
            <a:ext cx="8229600" cy="1143000"/>
          </a:xfrm>
          <a:prstGeom prst="rect">
            <a:avLst/>
          </a:prstGeom>
          <a:noFill/>
          <a:ln>
            <a:noFill/>
          </a:ln>
        </p:spPr>
        <p:txBody>
          <a:bodyPr lIns="91425" tIns="45700" rIns="91425" bIns="45700" anchor="ctr" anchorCtr="0">
            <a:noAutofit/>
          </a:bodyPr>
          <a:lstStyle/>
          <a:p>
            <a:pPr>
              <a:buClr>
                <a:schemeClr val="dk1"/>
              </a:buClr>
            </a:pPr>
            <a:endParaRPr sz="4400">
              <a:solidFill>
                <a:schemeClr val="dk1"/>
              </a:solidFill>
              <a:latin typeface="Helvetica Neue"/>
              <a:ea typeface="Helvetica Neue"/>
              <a:cs typeface="Helvetica Neue"/>
              <a:sym typeface="Helvetica Neue"/>
            </a:endParaRPr>
          </a:p>
        </p:txBody>
      </p:sp>
      <p:sp>
        <p:nvSpPr>
          <p:cNvPr id="214" name="Shape 214"/>
          <p:cNvSpPr txBox="1"/>
          <p:nvPr/>
        </p:nvSpPr>
        <p:spPr>
          <a:xfrm>
            <a:off x="2133601" y="3200400"/>
            <a:ext cx="4040187" cy="639762"/>
          </a:xfrm>
          <a:prstGeom prst="rect">
            <a:avLst/>
          </a:prstGeom>
          <a:noFill/>
          <a:ln>
            <a:noFill/>
          </a:ln>
        </p:spPr>
        <p:txBody>
          <a:bodyPr lIns="91425" tIns="45700" rIns="91425" bIns="45700" anchor="b" anchorCtr="0">
            <a:noAutofit/>
          </a:bodyPr>
          <a:lstStyle/>
          <a:p>
            <a:pPr>
              <a:buClr>
                <a:schemeClr val="dk1"/>
              </a:buClr>
            </a:pPr>
            <a:endParaRPr sz="2400">
              <a:solidFill>
                <a:schemeClr val="dk1"/>
              </a:solidFill>
              <a:latin typeface="Calibri"/>
              <a:ea typeface="Calibri"/>
              <a:cs typeface="Calibri"/>
              <a:sym typeface="Calibri"/>
            </a:endParaRPr>
          </a:p>
        </p:txBody>
      </p:sp>
      <p:sp>
        <p:nvSpPr>
          <p:cNvPr id="7" name="Shape 116"/>
          <p:cNvSpPr txBox="1"/>
          <p:nvPr/>
        </p:nvSpPr>
        <p:spPr>
          <a:xfrm>
            <a:off x="609600" y="157162"/>
            <a:ext cx="941282" cy="369332"/>
          </a:xfrm>
          <a:prstGeom prst="rect">
            <a:avLst/>
          </a:prstGeom>
          <a:noFill/>
          <a:ln>
            <a:noFill/>
          </a:ln>
        </p:spPr>
        <p:txBody>
          <a:bodyPr lIns="91425" tIns="45700" rIns="91425" bIns="45700" anchor="t" anchorCtr="0">
            <a:noAutofit/>
          </a:bodyPr>
          <a:lstStyle/>
          <a:p>
            <a:pPr>
              <a:buSzPct val="25000"/>
            </a:pPr>
            <a:r>
              <a:rPr lang="en-US" sz="1800" dirty="0">
                <a:solidFill>
                  <a:schemeClr val="dk1"/>
                </a:solidFill>
                <a:latin typeface="Helvetica Neue"/>
                <a:ea typeface="Helvetica Neue"/>
                <a:cs typeface="Helvetica Neue"/>
                <a:sym typeface="Helvetica Neue"/>
              </a:rPr>
              <a:t>Review</a:t>
            </a:r>
          </a:p>
        </p:txBody>
      </p:sp>
    </p:spTree>
    <p:extLst>
      <p:ext uri="{BB962C8B-B14F-4D97-AF65-F5344CB8AC3E}">
        <p14:creationId xmlns:p14="http://schemas.microsoft.com/office/powerpoint/2010/main" val="2411970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prstGeom prst="rect">
            <a:avLst/>
          </a:prstGeom>
          <a:noFill/>
          <a:ln>
            <a:noFill/>
          </a:ln>
        </p:spPr>
        <p:txBody>
          <a:bodyPr lIns="91425" tIns="45700" rIns="91425" bIns="45700" anchor="ctr" anchorCtr="0">
            <a:noAutofit/>
          </a:bodyPr>
          <a:lstStyle/>
          <a:p>
            <a:pPr algn="l">
              <a:buSzPct val="25000"/>
            </a:pPr>
            <a:r>
              <a:rPr lang="en-US" sz="3800" dirty="0" smtClean="0">
                <a:latin typeface="Helvetica Neue"/>
                <a:ea typeface="Helvetica Neue"/>
                <a:cs typeface="Helvetica Neue"/>
                <a:sym typeface="Helvetica Neue"/>
              </a:rPr>
              <a:t>Credential Asset Mapping</a:t>
            </a:r>
            <a:endParaRPr lang="en-US" sz="3800" dirty="0">
              <a:latin typeface="Helvetica Neue"/>
              <a:ea typeface="Helvetica Neue"/>
              <a:cs typeface="Helvetica Neue"/>
              <a:sym typeface="Helvetica Neue"/>
            </a:endParaRPr>
          </a:p>
        </p:txBody>
      </p:sp>
      <p:sp>
        <p:nvSpPr>
          <p:cNvPr id="213" name="Shape 213"/>
          <p:cNvSpPr txBox="1"/>
          <p:nvPr/>
        </p:nvSpPr>
        <p:spPr>
          <a:xfrm>
            <a:off x="2133600" y="1676400"/>
            <a:ext cx="8229600" cy="1143000"/>
          </a:xfrm>
          <a:prstGeom prst="rect">
            <a:avLst/>
          </a:prstGeom>
          <a:noFill/>
          <a:ln>
            <a:noFill/>
          </a:ln>
        </p:spPr>
        <p:txBody>
          <a:bodyPr lIns="91425" tIns="45700" rIns="91425" bIns="45700" anchor="ctr" anchorCtr="0">
            <a:noAutofit/>
          </a:bodyPr>
          <a:lstStyle/>
          <a:p>
            <a:pPr>
              <a:buClr>
                <a:schemeClr val="dk1"/>
              </a:buClr>
            </a:pPr>
            <a:endParaRPr sz="4400">
              <a:solidFill>
                <a:schemeClr val="dk1"/>
              </a:solidFill>
              <a:latin typeface="Helvetica Neue"/>
              <a:ea typeface="Helvetica Neue"/>
              <a:cs typeface="Helvetica Neue"/>
              <a:sym typeface="Helvetica Neue"/>
            </a:endParaRPr>
          </a:p>
        </p:txBody>
      </p:sp>
      <p:sp>
        <p:nvSpPr>
          <p:cNvPr id="214" name="Shape 214"/>
          <p:cNvSpPr txBox="1"/>
          <p:nvPr/>
        </p:nvSpPr>
        <p:spPr>
          <a:xfrm>
            <a:off x="2133601" y="3200400"/>
            <a:ext cx="4040187" cy="639762"/>
          </a:xfrm>
          <a:prstGeom prst="rect">
            <a:avLst/>
          </a:prstGeom>
          <a:noFill/>
          <a:ln>
            <a:noFill/>
          </a:ln>
        </p:spPr>
        <p:txBody>
          <a:bodyPr lIns="91425" tIns="45700" rIns="91425" bIns="45700" anchor="b" anchorCtr="0">
            <a:noAutofit/>
          </a:bodyPr>
          <a:lstStyle/>
          <a:p>
            <a:pPr>
              <a:buClr>
                <a:schemeClr val="dk1"/>
              </a:buClr>
            </a:pPr>
            <a:endParaRPr sz="2400">
              <a:solidFill>
                <a:schemeClr val="dk1"/>
              </a:solidFill>
              <a:latin typeface="Calibri"/>
              <a:ea typeface="Calibri"/>
              <a:cs typeface="Calibri"/>
              <a:sym typeface="Calibri"/>
            </a:endParaRPr>
          </a:p>
        </p:txBody>
      </p:sp>
      <p:sp>
        <p:nvSpPr>
          <p:cNvPr id="7" name="Shape 116"/>
          <p:cNvSpPr txBox="1"/>
          <p:nvPr/>
        </p:nvSpPr>
        <p:spPr>
          <a:xfrm>
            <a:off x="609600" y="157162"/>
            <a:ext cx="941282" cy="369332"/>
          </a:xfrm>
          <a:prstGeom prst="rect">
            <a:avLst/>
          </a:prstGeom>
          <a:noFill/>
          <a:ln>
            <a:noFill/>
          </a:ln>
        </p:spPr>
        <p:txBody>
          <a:bodyPr lIns="91425" tIns="45700" rIns="91425" bIns="45700" anchor="t" anchorCtr="0">
            <a:noAutofit/>
          </a:bodyPr>
          <a:lstStyle/>
          <a:p>
            <a:pPr>
              <a:buSzPct val="25000"/>
            </a:pPr>
            <a:r>
              <a:rPr lang="en-US" sz="1800" dirty="0">
                <a:solidFill>
                  <a:schemeClr val="dk1"/>
                </a:solidFill>
                <a:latin typeface="Helvetica Neue"/>
                <a:ea typeface="Helvetica Neue"/>
                <a:cs typeface="Helvetica Neue"/>
                <a:sym typeface="Helvetica Neue"/>
              </a:rPr>
              <a:t>Review</a:t>
            </a:r>
          </a:p>
        </p:txBody>
      </p:sp>
      <p:graphicFrame>
        <p:nvGraphicFramePr>
          <p:cNvPr id="3" name="Table 2"/>
          <p:cNvGraphicFramePr>
            <a:graphicFrameLocks noGrp="1"/>
          </p:cNvGraphicFramePr>
          <p:nvPr>
            <p:extLst>
              <p:ext uri="{D42A27DB-BD31-4B8C-83A1-F6EECF244321}">
                <p14:modId xmlns:p14="http://schemas.microsoft.com/office/powerpoint/2010/main" val="3387868406"/>
              </p:ext>
            </p:extLst>
          </p:nvPr>
        </p:nvGraphicFramePr>
        <p:xfrm>
          <a:off x="767974" y="1600197"/>
          <a:ext cx="11029578" cy="4555529"/>
        </p:xfrm>
        <a:graphic>
          <a:graphicData uri="http://schemas.openxmlformats.org/drawingml/2006/table">
            <a:tbl>
              <a:tblPr firstRow="1" bandRow="1">
                <a:tableStyleId>{9D7B26C5-4107-4FEC-AEDC-1716B250A1EF}</a:tableStyleId>
              </a:tblPr>
              <a:tblGrid>
                <a:gridCol w="3676526"/>
                <a:gridCol w="3676526"/>
                <a:gridCol w="3676526"/>
              </a:tblGrid>
              <a:tr h="546287">
                <a:tc>
                  <a:txBody>
                    <a:bodyPr/>
                    <a:lstStyle/>
                    <a:p>
                      <a:r>
                        <a:rPr lang="en-US" dirty="0" smtClean="0"/>
                        <a:t>Priority</a:t>
                      </a:r>
                      <a:r>
                        <a:rPr lang="en-US" baseline="0" dirty="0" smtClean="0"/>
                        <a:t> Occupation</a:t>
                      </a:r>
                      <a:endParaRPr lang="en-US" dirty="0"/>
                    </a:p>
                  </a:txBody>
                  <a:tcPr/>
                </a:tc>
                <a:tc>
                  <a:txBody>
                    <a:bodyPr/>
                    <a:lstStyle/>
                    <a:p>
                      <a:r>
                        <a:rPr lang="en-US" dirty="0" smtClean="0"/>
                        <a:t>Credential Needed</a:t>
                      </a:r>
                      <a:endParaRPr lang="en-US" dirty="0"/>
                    </a:p>
                  </a:txBody>
                  <a:tcPr/>
                </a:tc>
                <a:tc>
                  <a:txBody>
                    <a:bodyPr/>
                    <a:lstStyle/>
                    <a:p>
                      <a:r>
                        <a:rPr lang="en-US" dirty="0" smtClean="0"/>
                        <a:t>Requires</a:t>
                      </a:r>
                      <a:r>
                        <a:rPr lang="en-US" baseline="0" dirty="0" smtClean="0"/>
                        <a:t> Attention?</a:t>
                      </a:r>
                      <a:endParaRPr lang="en-US" dirty="0"/>
                    </a:p>
                  </a:txBody>
                  <a:tcPr/>
                </a:tc>
              </a:tr>
              <a:tr h="546287">
                <a:tc>
                  <a:txBody>
                    <a:bodyPr/>
                    <a:lstStyle/>
                    <a:p>
                      <a:r>
                        <a:rPr lang="en-US" i="1" dirty="0" smtClean="0"/>
                        <a:t>[this</a:t>
                      </a:r>
                      <a:r>
                        <a:rPr lang="en-US" i="1" baseline="0" dirty="0" smtClean="0"/>
                        <a:t> slide should be a summary of your credential asset maps, so no need to put the full map in here]</a:t>
                      </a:r>
                      <a:endParaRPr lang="en-US" i="1" dirty="0"/>
                    </a:p>
                  </a:txBody>
                  <a:tcPr/>
                </a:tc>
                <a:tc>
                  <a:txBody>
                    <a:bodyPr/>
                    <a:lstStyle/>
                    <a:p>
                      <a:endParaRPr lang="en-US"/>
                    </a:p>
                  </a:txBody>
                  <a:tcPr/>
                </a:tc>
                <a:tc>
                  <a:txBody>
                    <a:bodyPr/>
                    <a:lstStyle/>
                    <a:p>
                      <a:r>
                        <a:rPr lang="en-US" dirty="0" smtClean="0"/>
                        <a:t>[</a:t>
                      </a:r>
                      <a:r>
                        <a:rPr lang="en-US" i="1" dirty="0" smtClean="0"/>
                        <a:t>here, if yes, list the reason why the credential would require attention – capacity, not</a:t>
                      </a:r>
                      <a:r>
                        <a:rPr lang="en-US" i="1" baseline="0" dirty="0" smtClean="0"/>
                        <a:t> industry aligned, </a:t>
                      </a:r>
                      <a:r>
                        <a:rPr lang="en-US" i="1" baseline="0" dirty="0" err="1" smtClean="0"/>
                        <a:t>etc</a:t>
                      </a:r>
                      <a:r>
                        <a:rPr lang="en-US" i="1" baseline="0" dirty="0" smtClean="0"/>
                        <a:t>]</a:t>
                      </a:r>
                      <a:endParaRPr lang="en-US" dirty="0"/>
                    </a:p>
                  </a:txBody>
                  <a:tcPr/>
                </a:tc>
              </a:tr>
              <a:tr h="546287">
                <a:tc>
                  <a:txBody>
                    <a:bodyPr/>
                    <a:lstStyle/>
                    <a:p>
                      <a:endParaRPr lang="en-US"/>
                    </a:p>
                  </a:txBody>
                  <a:tcPr/>
                </a:tc>
                <a:tc>
                  <a:txBody>
                    <a:bodyPr/>
                    <a:lstStyle/>
                    <a:p>
                      <a:endParaRPr lang="en-US"/>
                    </a:p>
                  </a:txBody>
                  <a:tcPr/>
                </a:tc>
                <a:tc>
                  <a:txBody>
                    <a:bodyPr/>
                    <a:lstStyle/>
                    <a:p>
                      <a:endParaRPr lang="en-US"/>
                    </a:p>
                  </a:txBody>
                  <a:tcPr/>
                </a:tc>
              </a:tr>
              <a:tr h="546287">
                <a:tc>
                  <a:txBody>
                    <a:bodyPr/>
                    <a:lstStyle/>
                    <a:p>
                      <a:endParaRPr lang="en-US"/>
                    </a:p>
                  </a:txBody>
                  <a:tcPr/>
                </a:tc>
                <a:tc>
                  <a:txBody>
                    <a:bodyPr/>
                    <a:lstStyle/>
                    <a:p>
                      <a:endParaRPr lang="en-US"/>
                    </a:p>
                  </a:txBody>
                  <a:tcPr/>
                </a:tc>
                <a:tc>
                  <a:txBody>
                    <a:bodyPr/>
                    <a:lstStyle/>
                    <a:p>
                      <a:endParaRPr lang="en-US"/>
                    </a:p>
                  </a:txBody>
                  <a:tcPr/>
                </a:tc>
              </a:tr>
              <a:tr h="546287">
                <a:tc>
                  <a:txBody>
                    <a:bodyPr/>
                    <a:lstStyle/>
                    <a:p>
                      <a:endParaRPr lang="en-US"/>
                    </a:p>
                  </a:txBody>
                  <a:tcPr/>
                </a:tc>
                <a:tc>
                  <a:txBody>
                    <a:bodyPr/>
                    <a:lstStyle/>
                    <a:p>
                      <a:endParaRPr lang="en-US"/>
                    </a:p>
                  </a:txBody>
                  <a:tcPr/>
                </a:tc>
                <a:tc>
                  <a:txBody>
                    <a:bodyPr/>
                    <a:lstStyle/>
                    <a:p>
                      <a:endParaRPr lang="en-US"/>
                    </a:p>
                  </a:txBody>
                  <a:tcPr/>
                </a:tc>
              </a:tr>
              <a:tr h="546287">
                <a:tc>
                  <a:txBody>
                    <a:bodyPr/>
                    <a:lstStyle/>
                    <a:p>
                      <a:endParaRPr lang="en-US"/>
                    </a:p>
                  </a:txBody>
                  <a:tcPr/>
                </a:tc>
                <a:tc>
                  <a:txBody>
                    <a:bodyPr/>
                    <a:lstStyle/>
                    <a:p>
                      <a:endParaRPr lang="en-US"/>
                    </a:p>
                  </a:txBody>
                  <a:tcPr/>
                </a:tc>
                <a:tc>
                  <a:txBody>
                    <a:bodyPr/>
                    <a:lstStyle/>
                    <a:p>
                      <a:endParaRPr lang="en-US"/>
                    </a:p>
                  </a:txBody>
                  <a:tcPr/>
                </a:tc>
              </a:tr>
              <a:tr h="546287">
                <a:tc>
                  <a:txBody>
                    <a:bodyPr/>
                    <a:lstStyle/>
                    <a:p>
                      <a:endParaRPr lang="en-US"/>
                    </a:p>
                  </a:txBody>
                  <a:tcPr/>
                </a:tc>
                <a:tc>
                  <a:txBody>
                    <a:bodyPr/>
                    <a:lstStyle/>
                    <a:p>
                      <a:endParaRPr lang="en-US"/>
                    </a:p>
                  </a:txBody>
                  <a:tcPr/>
                </a:tc>
                <a:tc>
                  <a:txBody>
                    <a:bodyPr/>
                    <a:lstStyle/>
                    <a:p>
                      <a:endParaRPr lang="en-US"/>
                    </a:p>
                  </a:txBody>
                  <a:tcPr/>
                </a:tc>
              </a:tr>
              <a:tr h="546287">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275126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2470</TotalTime>
  <Words>802</Words>
  <Application>Microsoft Office PowerPoint</Application>
  <PresentationFormat>Custom</PresentationFormat>
  <Paragraphs>103</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Regional Workforce Skills Planning Initiative</vt:lpstr>
      <vt:lpstr>Objectives</vt:lpstr>
      <vt:lpstr>Criteria</vt:lpstr>
      <vt:lpstr>Priority Industries and Occupations</vt:lpstr>
      <vt:lpstr>Vision: What do we want?</vt:lpstr>
      <vt:lpstr>Mission: What are we doing to get what we want?</vt:lpstr>
      <vt:lpstr>Goals for 2018, 2020, 2022</vt:lpstr>
      <vt:lpstr>Shared Strategies</vt:lpstr>
      <vt:lpstr>Credential Asset Mapping</vt:lpstr>
      <vt:lpstr>Building a Network Map</vt:lpstr>
      <vt:lpstr>Building a Network Map – Small Group Work</vt:lpstr>
      <vt:lpstr>Building a Network Map – Small Group Work</vt:lpstr>
      <vt:lpstr>Building a Network Map – What’s missing?</vt:lpstr>
      <vt:lpstr>Action Planning – Focus Areas</vt:lpstr>
      <vt:lpstr>Action Planning – Focus Areas</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Workforce Skills Planning Initiative</dc:title>
  <dc:creator>Zhavoronkova, Marina R  (EOLWD)</dc:creator>
  <cp:lastModifiedBy>Zhavoronkova, Marina R  (EOLWD)</cp:lastModifiedBy>
  <cp:revision>18</cp:revision>
  <cp:lastPrinted>2017-11-01T19:01:10Z</cp:lastPrinted>
  <dcterms:modified xsi:type="dcterms:W3CDTF">2017-11-10T15:54:49Z</dcterms:modified>
</cp:coreProperties>
</file>