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9"/>
  </p:notesMasterIdLst>
  <p:handoutMasterIdLst>
    <p:handoutMasterId r:id="rId60"/>
  </p:handoutMasterIdLst>
  <p:sldIdLst>
    <p:sldId id="368" r:id="rId2"/>
    <p:sldId id="362" r:id="rId3"/>
    <p:sldId id="436" r:id="rId4"/>
    <p:sldId id="437" r:id="rId5"/>
    <p:sldId id="296" r:id="rId6"/>
    <p:sldId id="297" r:id="rId7"/>
    <p:sldId id="298" r:id="rId8"/>
    <p:sldId id="299" r:id="rId9"/>
    <p:sldId id="266" r:id="rId10"/>
    <p:sldId id="268" r:id="rId11"/>
    <p:sldId id="311" r:id="rId12"/>
    <p:sldId id="295" r:id="rId13"/>
    <p:sldId id="356" r:id="rId14"/>
    <p:sldId id="429" r:id="rId15"/>
    <p:sldId id="430" r:id="rId16"/>
    <p:sldId id="433" r:id="rId17"/>
    <p:sldId id="378" r:id="rId18"/>
    <p:sldId id="301" r:id="rId19"/>
    <p:sldId id="353" r:id="rId20"/>
    <p:sldId id="354" r:id="rId21"/>
    <p:sldId id="374" r:id="rId22"/>
    <p:sldId id="302" r:id="rId23"/>
    <p:sldId id="303" r:id="rId24"/>
    <p:sldId id="432" r:id="rId25"/>
    <p:sldId id="350" r:id="rId26"/>
    <p:sldId id="355" r:id="rId27"/>
    <p:sldId id="398" r:id="rId28"/>
    <p:sldId id="399" r:id="rId29"/>
    <p:sldId id="400" r:id="rId30"/>
    <p:sldId id="402" r:id="rId31"/>
    <p:sldId id="405" r:id="rId32"/>
    <p:sldId id="406" r:id="rId33"/>
    <p:sldId id="407" r:id="rId34"/>
    <p:sldId id="408" r:id="rId35"/>
    <p:sldId id="409" r:id="rId36"/>
    <p:sldId id="410" r:id="rId37"/>
    <p:sldId id="411" r:id="rId38"/>
    <p:sldId id="412" r:id="rId39"/>
    <p:sldId id="414" r:id="rId40"/>
    <p:sldId id="415" r:id="rId41"/>
    <p:sldId id="416" r:id="rId42"/>
    <p:sldId id="417" r:id="rId43"/>
    <p:sldId id="419" r:id="rId44"/>
    <p:sldId id="420" r:id="rId45"/>
    <p:sldId id="421" r:id="rId46"/>
    <p:sldId id="309" r:id="rId47"/>
    <p:sldId id="367" r:id="rId48"/>
    <p:sldId id="426" r:id="rId49"/>
    <p:sldId id="319" r:id="rId50"/>
    <p:sldId id="349" r:id="rId51"/>
    <p:sldId id="348" r:id="rId52"/>
    <p:sldId id="427" r:id="rId53"/>
    <p:sldId id="428" r:id="rId54"/>
    <p:sldId id="434" r:id="rId55"/>
    <p:sldId id="358" r:id="rId56"/>
    <p:sldId id="424" r:id="rId57"/>
    <p:sldId id="425"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33" autoAdjust="0"/>
  </p:normalViewPr>
  <p:slideViewPr>
    <p:cSldViewPr>
      <p:cViewPr>
        <p:scale>
          <a:sx n="71" d="100"/>
          <a:sy n="71" d="100"/>
        </p:scale>
        <p:origin x="-113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notesMaster" Target="notesMasters/notesMaster1.xml"/>
  <Relationship Id="rId6" Type="http://schemas.openxmlformats.org/officeDocument/2006/relationships/slide" Target="slides/slide5.xml"/>
  <Relationship Id="rId60" Type="http://schemas.openxmlformats.org/officeDocument/2006/relationships/handoutMaster" Target="handoutMasters/handoutMaster1.xml"/>
  <Relationship Id="rId61" Type="http://schemas.openxmlformats.org/officeDocument/2006/relationships/presProps" Target="presProps.xml"/>
  <Relationship Id="rId62" Type="http://schemas.openxmlformats.org/officeDocument/2006/relationships/viewProps" Target="viewProps.xml"/>
  <Relationship Id="rId63" Type="http://schemas.openxmlformats.org/officeDocument/2006/relationships/theme" Target="theme/theme1.xml"/>
  <Relationship Id="rId64" Type="http://schemas.openxmlformats.org/officeDocument/2006/relationships/tableStyles" Target="tableStyles.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575E3B-65AD-4655-926B-4944D8A1748B}" type="datetimeFigureOut">
              <a:rPr lang="en-US" smtClean="0"/>
              <a:t>08/10/2016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F6CD955-553D-46A6-9AF0-6CF82B33816E}" type="slidenum">
              <a:rPr lang="en-US" smtClean="0"/>
              <a:t>‹#›</a:t>
            </a:fld>
            <a:endParaRPr lang="en-US" dirty="0"/>
          </a:p>
        </p:txBody>
      </p:sp>
    </p:spTree>
    <p:extLst>
      <p:ext uri="{BB962C8B-B14F-4D97-AF65-F5344CB8AC3E}">
        <p14:creationId xmlns:p14="http://schemas.microsoft.com/office/powerpoint/2010/main" val="892349496"/>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B4E2DDC-C0E6-4AE9-8BFA-570C9F1E6733}" type="datetimeFigureOut">
              <a:rPr lang="en-US" smtClean="0"/>
              <a:t>08/10/2016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31F3E2F-7B15-4761-97A1-163F82338423}" type="slidenum">
              <a:rPr lang="en-US" smtClean="0"/>
              <a:t>‹#›</a:t>
            </a:fld>
            <a:endParaRPr lang="en-US" dirty="0"/>
          </a:p>
        </p:txBody>
      </p:sp>
    </p:spTree>
    <p:extLst>
      <p:ext uri="{BB962C8B-B14F-4D97-AF65-F5344CB8AC3E}">
        <p14:creationId xmlns:p14="http://schemas.microsoft.com/office/powerpoint/2010/main" val="280917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Doreet</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1</a:t>
            </a:fld>
            <a:endParaRPr lang="en-US" dirty="0"/>
          </a:p>
        </p:txBody>
      </p:sp>
    </p:spTree>
    <p:extLst>
      <p:ext uri="{BB962C8B-B14F-4D97-AF65-F5344CB8AC3E}">
        <p14:creationId xmlns:p14="http://schemas.microsoft.com/office/powerpoint/2010/main" val="336173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begins</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27</a:t>
            </a:fld>
            <a:endParaRPr lang="en-US" dirty="0"/>
          </a:p>
        </p:txBody>
      </p:sp>
    </p:spTree>
    <p:extLst>
      <p:ext uri="{BB962C8B-B14F-4D97-AF65-F5344CB8AC3E}">
        <p14:creationId xmlns:p14="http://schemas.microsoft.com/office/powerpoint/2010/main" val="72918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FABCB-E2AB-412A-A368-BF3A0D9431FE}" type="slidenum">
              <a:rPr lang="en-US" smtClean="0"/>
              <a:t>36</a:t>
            </a:fld>
            <a:endParaRPr lang="en-US"/>
          </a:p>
        </p:txBody>
      </p:sp>
    </p:spTree>
    <p:extLst>
      <p:ext uri="{BB962C8B-B14F-4D97-AF65-F5344CB8AC3E}">
        <p14:creationId xmlns:p14="http://schemas.microsoft.com/office/powerpoint/2010/main" val="218245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 ends</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45</a:t>
            </a:fld>
            <a:endParaRPr lang="en-US" dirty="0"/>
          </a:p>
        </p:txBody>
      </p:sp>
    </p:spTree>
    <p:extLst>
      <p:ext uri="{BB962C8B-B14F-4D97-AF65-F5344CB8AC3E}">
        <p14:creationId xmlns:p14="http://schemas.microsoft.com/office/powerpoint/2010/main" val="298303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Doreet</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2</a:t>
            </a:fld>
            <a:endParaRPr lang="en-US" dirty="0"/>
          </a:p>
        </p:txBody>
      </p:sp>
    </p:spTree>
    <p:extLst>
      <p:ext uri="{BB962C8B-B14F-4D97-AF65-F5344CB8AC3E}">
        <p14:creationId xmlns:p14="http://schemas.microsoft.com/office/powerpoint/2010/main" val="151815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Laney</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3</a:t>
            </a:fld>
            <a:endParaRPr lang="en-US" dirty="0"/>
          </a:p>
        </p:txBody>
      </p:sp>
    </p:spTree>
    <p:extLst>
      <p:ext uri="{BB962C8B-B14F-4D97-AF65-F5344CB8AC3E}">
        <p14:creationId xmlns:p14="http://schemas.microsoft.com/office/powerpoint/2010/main" val="167561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Laney</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5</a:t>
            </a:fld>
            <a:endParaRPr lang="en-US" dirty="0"/>
          </a:p>
        </p:txBody>
      </p:sp>
    </p:spTree>
    <p:extLst>
      <p:ext uri="{BB962C8B-B14F-4D97-AF65-F5344CB8AC3E}">
        <p14:creationId xmlns:p14="http://schemas.microsoft.com/office/powerpoint/2010/main" val="87959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10</a:t>
            </a:fld>
            <a:endParaRPr lang="en-US" dirty="0"/>
          </a:p>
        </p:txBody>
      </p:sp>
    </p:spTree>
    <p:extLst>
      <p:ext uri="{BB962C8B-B14F-4D97-AF65-F5344CB8AC3E}">
        <p14:creationId xmlns:p14="http://schemas.microsoft.com/office/powerpoint/2010/main" val="100030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Laney ends </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13</a:t>
            </a:fld>
            <a:endParaRPr lang="en-US" dirty="0"/>
          </a:p>
        </p:txBody>
      </p:sp>
    </p:spTree>
    <p:extLst>
      <p:ext uri="{BB962C8B-B14F-4D97-AF65-F5344CB8AC3E}">
        <p14:creationId xmlns:p14="http://schemas.microsoft.com/office/powerpoint/2010/main" val="101763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Doreet </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15</a:t>
            </a:fld>
            <a:endParaRPr lang="en-US" dirty="0"/>
          </a:p>
        </p:txBody>
      </p:sp>
    </p:spTree>
    <p:extLst>
      <p:ext uri="{BB962C8B-B14F-4D97-AF65-F5344CB8AC3E}">
        <p14:creationId xmlns:p14="http://schemas.microsoft.com/office/powerpoint/2010/main" val="253676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QED </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18</a:t>
            </a:fld>
            <a:endParaRPr lang="en-US" dirty="0"/>
          </a:p>
        </p:txBody>
      </p:sp>
    </p:spTree>
    <p:extLst>
      <p:ext uri="{BB962C8B-B14F-4D97-AF65-F5344CB8AC3E}">
        <p14:creationId xmlns:p14="http://schemas.microsoft.com/office/powerpoint/2010/main" val="186206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QED</a:t>
            </a:r>
            <a:endParaRPr lang="en-US" dirty="0"/>
          </a:p>
        </p:txBody>
      </p:sp>
      <p:sp>
        <p:nvSpPr>
          <p:cNvPr id="4" name="Slide Number Placeholder 3"/>
          <p:cNvSpPr>
            <a:spLocks noGrp="1"/>
          </p:cNvSpPr>
          <p:nvPr>
            <p:ph type="sldNum" sz="quarter" idx="10"/>
          </p:nvPr>
        </p:nvSpPr>
        <p:spPr/>
        <p:txBody>
          <a:bodyPr/>
          <a:lstStyle/>
          <a:p>
            <a:fld id="{B31F3E2F-7B15-4761-97A1-163F82338423}" type="slidenum">
              <a:rPr lang="en-US" smtClean="0"/>
              <a:t>26</a:t>
            </a:fld>
            <a:endParaRPr lang="en-US" dirty="0"/>
          </a:p>
        </p:txBody>
      </p:sp>
    </p:spTree>
    <p:extLst>
      <p:ext uri="{BB962C8B-B14F-4D97-AF65-F5344CB8AC3E}">
        <p14:creationId xmlns:p14="http://schemas.microsoft.com/office/powerpoint/2010/main" val="1092670618"/>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23B63-A373-4B7D-8A3B-DCF12816BDC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23B63-A373-4B7D-8A3B-DCF12816BDC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23B63-A373-4B7D-8A3B-DCF12816BDC3}"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23B63-A373-4B7D-8A3B-DCF12816BDC3}"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23B63-A373-4B7D-8A3B-DCF12816BDC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023B63-A373-4B7D-8A3B-DCF12816BDC3}"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023B63-A373-4B7D-8A3B-DCF12816BDC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023B63-A373-4B7D-8A3B-DCF12816BDC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023B63-A373-4B7D-8A3B-DCF12816BDC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023B63-A373-4B7D-8A3B-DCF12816BDC3}"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1C3F0-6A2E-45AE-8A54-96F477E7CF8B}" type="datetimeFigureOut">
              <a:rPr lang="en-US" smtClean="0"/>
              <a:t>08/10/2016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023B63-A373-4B7D-8A3B-DCF12816BDC3}"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C41C3F0-6A2E-45AE-8A54-96F477E7CF8B}" type="datetimeFigureOut">
              <a:rPr lang="en-US" smtClean="0"/>
              <a:t>08/10/2016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D023B63-A373-4B7D-8A3B-DCF12816BDC3}"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hyperlink" TargetMode="External" Target="http://www.techpotential.net/"/>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7.xml"/>
  <Relationship Id="rId10" Type="http://schemas.openxmlformats.org/officeDocument/2006/relationships/hyperlink" TargetMode="External" Target="http://www.rehabtool.com/at.html#Universal%20Design"/>
  <Relationship Id="rId11" Type="http://schemas.openxmlformats.org/officeDocument/2006/relationships/hyperlink" TargetMode="External" Target="http://www.rehabtool.com/at.html#Education%20and%20Learning%20Aids"/>
  <Relationship Id="rId12" Type="http://schemas.openxmlformats.org/officeDocument/2006/relationships/hyperlink" TargetMode="External" Target="http://www.rehabtool.com/at.html#Cognitive%20Aids"/>
  <Relationship Id="rId13" Type="http://schemas.openxmlformats.org/officeDocument/2006/relationships/hyperlink" TargetMode="External" Target="http://www.rehabtool.com/at.html#Early%20Intervention%20Aids"/>
  <Relationship Id="rId14" Type="http://schemas.openxmlformats.org/officeDocument/2006/relationships/hyperlink" TargetMode="External" Target="http://www.rehabtool.com/at.html#Environmental%20Aids"/>
  <Relationship Id="rId15" Type="http://schemas.openxmlformats.org/officeDocument/2006/relationships/hyperlink" TargetMode="External" Target="http://www.rehabtool.com/at.html#Environmental%20Controls"/>
  <Relationship Id="rId16" Type="http://schemas.openxmlformats.org/officeDocument/2006/relationships/hyperlink" TargetMode="External" Target="http://www.rehabtool.com/at.html#Home-Workplace%20Adaptations"/>
  <Relationship Id="rId17" Type="http://schemas.openxmlformats.org/officeDocument/2006/relationships/hyperlink" TargetMode="External" Target="http://www.rehabtool.com/at.html#Ergonomic%20Equipment"/>
  <Relationship Id="rId18" Type="http://schemas.openxmlformats.org/officeDocument/2006/relationships/hyperlink" TargetMode="External" Target="http://www.rehabtool.com/at.html#Hearing%20and%20Listening%20Aids"/>
  <Relationship Id="rId19" Type="http://schemas.openxmlformats.org/officeDocument/2006/relationships/hyperlink" TargetMode="External" Target="http://www.rehabtool.com/at.html#Mobility%20and%20Transportation%20Aids"/>
  <Relationship Id="rId2" Type="http://schemas.openxmlformats.org/officeDocument/2006/relationships/notesSlide" Target="../notesSlides/notesSlide11.xml"/>
  <Relationship Id="rId20" Type="http://schemas.openxmlformats.org/officeDocument/2006/relationships/hyperlink" TargetMode="External" Target="http://www.rehabtool.com/at.html#Ambulation%20Aids"/>
  <Relationship Id="rId21" Type="http://schemas.openxmlformats.org/officeDocument/2006/relationships/hyperlink" TargetMode="External" Target="http://www.rehabtool.com/at.html#Scooters%20and%20Powerchairs"/>
  <Relationship Id="rId22" Type="http://schemas.openxmlformats.org/officeDocument/2006/relationships/hyperlink" TargetMode="External" Target="http://www.rehabtool.com/at.html#Wheelchairs"/>
  <Relationship Id="rId23" Type="http://schemas.openxmlformats.org/officeDocument/2006/relationships/hyperlink" TargetMode="External" Target="http://www.rehabtool.com/at.html#Vehicle%20Conversions"/>
  <Relationship Id="rId24" Type="http://schemas.openxmlformats.org/officeDocument/2006/relationships/hyperlink" TargetMode="External" Target="http://www.rehabtool.com/at.html#Prosthetics%20and%20Orthotics"/>
  <Relationship Id="rId25" Type="http://schemas.openxmlformats.org/officeDocument/2006/relationships/hyperlink" TargetMode="External" Target="http://www.rehabtool.com/at.html#Recreation%20and%20Leisure%20Aids"/>
  <Relationship Id="rId26" Type="http://schemas.openxmlformats.org/officeDocument/2006/relationships/hyperlink" TargetMode="External" Target="http://www.rehabtool.com/at.html#Sports%20Aids"/>
  <Relationship Id="rId27" Type="http://schemas.openxmlformats.org/officeDocument/2006/relationships/hyperlink" TargetMode="External" Target="http://www.rehabtool.com/at.html#Toys%20and%20Games"/>
  <Relationship Id="rId28" Type="http://schemas.openxmlformats.org/officeDocument/2006/relationships/hyperlink" TargetMode="External" Target="http://www.rehabtool.com/at.html#Travel%20Aids"/>
  <Relationship Id="rId29" Type="http://schemas.openxmlformats.org/officeDocument/2006/relationships/hyperlink" TargetMode="External" Target="http://www.rehabtool.com/at.html#Seating%20and%20Positioning%20Aids"/>
  <Relationship Id="rId3" Type="http://schemas.openxmlformats.org/officeDocument/2006/relationships/hyperlink" TargetMode="External" Target="http://www.rehabtool.com/at.html#Communication%20Aids"/>
  <Relationship Id="rId30" Type="http://schemas.openxmlformats.org/officeDocument/2006/relationships/hyperlink" TargetMode="External" Target="http://www.rehabtool.com/at.html#Vision%20and%20Reading%20Aids"/>
  <Relationship Id="rId31" Type="http://schemas.openxmlformats.org/officeDocument/2006/relationships/hyperlink" TargetMode="External" Target="http://www.rehabtool.com/at.html#Services"/>
  <Relationship Id="rId32" Type="http://schemas.openxmlformats.org/officeDocument/2006/relationships/hyperlink" TargetMode="External" Target="http://www.rehabtool.com/at.html#Daily%20Living%20Aids"/>
  <Relationship Id="rId33" Type="http://schemas.openxmlformats.org/officeDocument/2006/relationships/hyperlink" TargetMode="External" Target="http://www.rehabtool.com/at.html#Clothing%20and%20Dressing%20Aids"/>
  <Relationship Id="rId4" Type="http://schemas.openxmlformats.org/officeDocument/2006/relationships/hyperlink" TargetMode="External" Target="http://www.rehabtool.com/at.html#Speech%20and%20Augmentative%20Communication%20Aids"/>
  <Relationship Id="rId5" Type="http://schemas.openxmlformats.org/officeDocument/2006/relationships/hyperlink" Target="#Writing%20and%20Typing%20Aids"/>
  <Relationship Id="rId6" Type="http://schemas.openxmlformats.org/officeDocument/2006/relationships/hyperlink" TargetMode="External" Target="http://www.rehabtool.com/at.html#Computer%20Access%20Aids"/>
  <Relationship Id="rId7" Type="http://schemas.openxmlformats.org/officeDocument/2006/relationships/hyperlink" Target="#Alternative%20Input%20Devices"/>
  <Relationship Id="rId8" Type="http://schemas.openxmlformats.org/officeDocument/2006/relationships/hyperlink" TargetMode="External" Target="http://www.rehabtool.com/at.html#Alternative%20Output%20Devices"/>
  <Relationship Id="rId9" Type="http://schemas.openxmlformats.org/officeDocument/2006/relationships/hyperlink" TargetMode="External" Target="http://www.rehabtool.com/at.html#Software"/>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6.jpeg"/>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7.png"/>
  <Relationship Id="rId3" Type="http://schemas.openxmlformats.org/officeDocument/2006/relationships/image" Target="../media/image8.jpeg"/>
  <Relationship Id="rId4" Type="http://schemas.openxmlformats.org/officeDocument/2006/relationships/image" Target="../media/image9.png"/>
  <Relationship Id="rId5" Type="http://schemas.openxmlformats.org/officeDocument/2006/relationships/image" Target="../media/image10.jpeg"/>
  <Relationship Id="rId6" Type="http://schemas.openxmlformats.org/officeDocument/2006/relationships/image" Target="../media/image11.png"/>
  <Relationship Id="rId7" Type="http://schemas.openxmlformats.org/officeDocument/2006/relationships/image" Target="../media/image12.png"/>
  <Relationship Id="rId8" Type="http://schemas.openxmlformats.org/officeDocument/2006/relationships/image" Target="../media/image13.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jpeg"/>
  <Relationship Id="rId6" Type="http://schemas.openxmlformats.org/officeDocument/2006/relationships/image" Target="../media/image17.png"/>
  <Relationship Id="rId7" Type="http://schemas.openxmlformats.org/officeDocument/2006/relationships/image" Target="../media/image18.png"/>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19.jpeg"/>
  <Relationship Id="rId4" Type="http://schemas.openxmlformats.org/officeDocument/2006/relationships/image" Target="../media/image20.png"/>
  <Relationship Id="rId5" Type="http://schemas.openxmlformats.org/officeDocument/2006/relationships/image" Target="../media/image21.png"/>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2.png"/>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2.xml"/>
  <Relationship Id="rId10" Type="http://schemas.openxmlformats.org/officeDocument/2006/relationships/image" Target="../media/image30.png"/>
  <Relationship Id="rId11" Type="http://schemas.openxmlformats.org/officeDocument/2006/relationships/image" Target="../media/image31.png"/>
  <Relationship Id="rId2" Type="http://schemas.openxmlformats.org/officeDocument/2006/relationships/image" Target="../media/image8.jpeg"/>
  <Relationship Id="rId3" Type="http://schemas.openxmlformats.org/officeDocument/2006/relationships/image" Target="../media/image23.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 Id="rId7" Type="http://schemas.openxmlformats.org/officeDocument/2006/relationships/image" Target="../media/image27.png"/>
  <Relationship Id="rId8" Type="http://schemas.openxmlformats.org/officeDocument/2006/relationships/image" Target="../media/image28.png"/>
  <Relationship Id="rId9" Type="http://schemas.openxmlformats.org/officeDocument/2006/relationships/image" Target="../media/image29.png"/>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audio" Target="../media/audio1.wav"/>
  <Relationship Id="rId3" Type="http://schemas.openxmlformats.org/officeDocument/2006/relationships/image" Target="../media/image8.jpeg"/>
  <Relationship Id="rId4" Type="http://schemas.openxmlformats.org/officeDocument/2006/relationships/image" Target="../media/image32.png"/>
  <Relationship Id="rId5" Type="http://schemas.openxmlformats.org/officeDocument/2006/relationships/image" Target="../media/image33.png"/>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8.jpeg"/>
  <Relationship Id="rId4" Type="http://schemas.openxmlformats.org/officeDocument/2006/relationships/audio" Target="../media/audio2.wav"/>
  <Relationship Id="rId5" Type="http://schemas.openxmlformats.org/officeDocument/2006/relationships/image" Target="../media/image34.png"/>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1"/>
            <a:ext cx="7408333" cy="3657600"/>
          </a:xfrm>
        </p:spPr>
        <p:txBody>
          <a:bodyPr>
            <a:normAutofit/>
          </a:bodyPr>
          <a:lstStyle/>
          <a:p>
            <a:pPr marL="0" indent="0" algn="ctr">
              <a:buNone/>
            </a:pPr>
            <a:endParaRPr lang="en-US" sz="4800" dirty="0" smtClean="0"/>
          </a:p>
          <a:p>
            <a:pPr marL="0" indent="0" algn="ctr">
              <a:buNone/>
            </a:pPr>
            <a:r>
              <a:rPr lang="en-US" sz="4800" dirty="0" smtClean="0"/>
              <a:t>Welcome</a:t>
            </a:r>
          </a:p>
          <a:p>
            <a:pPr marL="0" indent="0" algn="ctr">
              <a:buNone/>
            </a:pPr>
            <a:r>
              <a:rPr lang="en-US" sz="4800" dirty="0" smtClean="0"/>
              <a:t>Provider training</a:t>
            </a:r>
            <a:endParaRPr lang="en-US" sz="4800" dirty="0"/>
          </a:p>
        </p:txBody>
      </p:sp>
    </p:spTree>
    <p:extLst>
      <p:ext uri="{BB962C8B-B14F-4D97-AF65-F5344CB8AC3E}">
        <p14:creationId xmlns:p14="http://schemas.microsoft.com/office/powerpoint/2010/main" val="328807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p:txBody>
          <a:bodyPr>
            <a:normAutofit lnSpcReduction="10000"/>
          </a:bodyPr>
          <a:lstStyle/>
          <a:p>
            <a:pPr>
              <a:defRPr/>
            </a:pPr>
            <a:r>
              <a:rPr lang="en-US" altLang="en-US" sz="2800" dirty="0"/>
              <a:t>Unit or dwelling is owned, rented, or occupied under a legally enforceable agreement by the individual receiving services, including the eviction protections.</a:t>
            </a:r>
          </a:p>
          <a:p>
            <a:pPr eaLnBrk="1" hangingPunct="1">
              <a:defRPr/>
            </a:pPr>
            <a:r>
              <a:rPr lang="en-US" altLang="en-US" sz="2800" dirty="0" smtClean="0"/>
              <a:t>Setting must be physically accessible</a:t>
            </a:r>
          </a:p>
          <a:p>
            <a:pPr eaLnBrk="1" hangingPunct="1">
              <a:defRPr/>
            </a:pPr>
            <a:r>
              <a:rPr lang="en-US" altLang="en-US" sz="2800" dirty="0" smtClean="0"/>
              <a:t>Documentation in the person-centered service plan of any modifications to the requirements.</a:t>
            </a:r>
          </a:p>
          <a:p>
            <a:pPr marL="0" indent="0" eaLnBrk="1" hangingPunct="1">
              <a:buFontTx/>
              <a:buNone/>
              <a:defRPr/>
            </a:pPr>
            <a:endParaRPr lang="en-US" altLang="en-US" sz="3200" dirty="0" smtClean="0"/>
          </a:p>
        </p:txBody>
      </p:sp>
      <p:sp>
        <p:nvSpPr>
          <p:cNvPr id="1024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CA83C92-9509-412B-A3B9-F8431900098B}" type="slidenum">
              <a:rPr lang="en-US" altLang="en-US" sz="1400" smtClean="0">
                <a:latin typeface="Arial" pitchFamily="34" charset="0"/>
              </a:rPr>
              <a:pPr eaLnBrk="1" hangingPunct="1">
                <a:spcBef>
                  <a:spcPct val="0"/>
                </a:spcBef>
                <a:buFontTx/>
                <a:buNone/>
              </a:pPr>
              <a:t>10</a:t>
            </a:fld>
            <a:endParaRPr lang="en-US" altLang="en-US" sz="1400" dirty="0" smtClean="0">
              <a:latin typeface="Arial" pitchFamily="34" charset="0"/>
            </a:endParaRPr>
          </a:p>
        </p:txBody>
      </p:sp>
      <p:sp>
        <p:nvSpPr>
          <p:cNvPr id="10243" name="Rectangle 2"/>
          <p:cNvSpPr>
            <a:spLocks noGrp="1" noChangeArrowheads="1"/>
          </p:cNvSpPr>
          <p:nvPr>
            <p:ph type="title"/>
          </p:nvPr>
        </p:nvSpPr>
        <p:spPr>
          <a:xfrm>
            <a:off x="0" y="274638"/>
            <a:ext cx="9144000" cy="1143000"/>
          </a:xfrm>
        </p:spPr>
        <p:txBody>
          <a:bodyPr>
            <a:normAutofit fontScale="90000"/>
          </a:bodyPr>
          <a:lstStyle/>
          <a:p>
            <a:pPr eaLnBrk="1" hangingPunct="1"/>
            <a:r>
              <a:rPr lang="en-US" altLang="en-US" sz="4000" dirty="0" smtClean="0"/>
              <a:t>In provider-owned and controlled settings</a:t>
            </a:r>
          </a:p>
        </p:txBody>
      </p:sp>
    </p:spTree>
    <p:extLst>
      <p:ext uri="{BB962C8B-B14F-4D97-AF65-F5344CB8AC3E}">
        <p14:creationId xmlns:p14="http://schemas.microsoft.com/office/powerpoint/2010/main" val="4245639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38200" y="2819400"/>
            <a:ext cx="7408333" cy="3801533"/>
          </a:xfrm>
        </p:spPr>
        <p:txBody>
          <a:bodyPr>
            <a:normAutofit fontScale="32500" lnSpcReduction="20000"/>
          </a:bodyPr>
          <a:lstStyle/>
          <a:p>
            <a:pPr lvl="0" algn="l"/>
            <a:r>
              <a:rPr lang="en-US" sz="8600" dirty="0" smtClean="0">
                <a:solidFill>
                  <a:schemeClr val="tx2"/>
                </a:solidFill>
              </a:rPr>
              <a:t>Workgroup convened to review licensure and certification to determine what changes were needed.</a:t>
            </a:r>
          </a:p>
          <a:p>
            <a:pPr lvl="0" algn="l"/>
            <a:r>
              <a:rPr lang="en-US" sz="8600" dirty="0" smtClean="0">
                <a:solidFill>
                  <a:schemeClr val="tx2"/>
                </a:solidFill>
              </a:rPr>
              <a:t>Workgroup </a:t>
            </a:r>
            <a:r>
              <a:rPr lang="en-US" sz="8600" dirty="0">
                <a:solidFill>
                  <a:schemeClr val="tx2"/>
                </a:solidFill>
              </a:rPr>
              <a:t>met every other week from May until September</a:t>
            </a:r>
            <a:r>
              <a:rPr lang="en-US" sz="8600" dirty="0" smtClean="0">
                <a:solidFill>
                  <a:schemeClr val="tx2"/>
                </a:solidFill>
              </a:rPr>
              <a:t>.</a:t>
            </a:r>
          </a:p>
          <a:p>
            <a:pPr lvl="0"/>
            <a:r>
              <a:rPr lang="en-US" sz="8600" dirty="0" smtClean="0"/>
              <a:t>The workgroup included </a:t>
            </a:r>
            <a:r>
              <a:rPr lang="en-US" sz="8600" dirty="0"/>
              <a:t>self-advocates, family members, providers and state staff.</a:t>
            </a:r>
          </a:p>
          <a:p>
            <a:pPr lvl="0" algn="l"/>
            <a:endParaRPr lang="en-US" sz="9600" dirty="0" smtClean="0">
              <a:solidFill>
                <a:schemeClr val="tx2"/>
              </a:solidFill>
            </a:endParaRPr>
          </a:p>
          <a:p>
            <a:pPr algn="l"/>
            <a:endParaRPr lang="en-US" dirty="0"/>
          </a:p>
        </p:txBody>
      </p:sp>
      <p:sp>
        <p:nvSpPr>
          <p:cNvPr id="2" name="Title 1"/>
          <p:cNvSpPr>
            <a:spLocks noGrp="1"/>
          </p:cNvSpPr>
          <p:nvPr>
            <p:ph type="title"/>
          </p:nvPr>
        </p:nvSpPr>
        <p:spPr/>
        <p:txBody>
          <a:bodyPr/>
          <a:lstStyle/>
          <a:p>
            <a:r>
              <a:rPr lang="en-US" dirty="0" smtClean="0"/>
              <a:t>Workgroup on L and C changes</a:t>
            </a:r>
            <a:endParaRPr lang="en-US" dirty="0"/>
          </a:p>
        </p:txBody>
      </p:sp>
    </p:spTree>
    <p:extLst>
      <p:ext uri="{BB962C8B-B14F-4D97-AF65-F5344CB8AC3E}">
        <p14:creationId xmlns:p14="http://schemas.microsoft.com/office/powerpoint/2010/main" val="230621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63087"/>
            <a:ext cx="7408333" cy="3450696"/>
          </a:xfrm>
        </p:spPr>
        <p:txBody>
          <a:bodyPr>
            <a:noAutofit/>
          </a:bodyPr>
          <a:lstStyle/>
          <a:p>
            <a:r>
              <a:rPr lang="en-US" dirty="0" smtClean="0"/>
              <a:t>Reviewed </a:t>
            </a:r>
            <a:r>
              <a:rPr lang="en-US" dirty="0"/>
              <a:t>current licensing and certification </a:t>
            </a:r>
            <a:r>
              <a:rPr lang="en-US" dirty="0" smtClean="0"/>
              <a:t>indicators</a:t>
            </a:r>
          </a:p>
          <a:p>
            <a:r>
              <a:rPr lang="en-US" dirty="0"/>
              <a:t>Compared existing L and C indicators with new CMS requirements to determine what needs strengthening </a:t>
            </a:r>
          </a:p>
          <a:p>
            <a:r>
              <a:rPr lang="en-US" dirty="0" smtClean="0"/>
              <a:t>Changed / refined certain indicators </a:t>
            </a:r>
            <a:r>
              <a:rPr lang="en-US" dirty="0"/>
              <a:t>to better reflect Community Rule</a:t>
            </a:r>
          </a:p>
          <a:p>
            <a:r>
              <a:rPr lang="en-US" dirty="0"/>
              <a:t>Added indicators to better reflect Community </a:t>
            </a:r>
            <a:r>
              <a:rPr lang="en-US" dirty="0" smtClean="0"/>
              <a:t>Rule</a:t>
            </a:r>
          </a:p>
          <a:p>
            <a:r>
              <a:rPr lang="en-US" dirty="0" smtClean="0"/>
              <a:t>For new indicators, drafted guidelines and criteria for met/ not met</a:t>
            </a:r>
            <a:endParaRPr lang="en-US" dirty="0"/>
          </a:p>
        </p:txBody>
      </p:sp>
      <p:sp>
        <p:nvSpPr>
          <p:cNvPr id="3" name="Title 2"/>
          <p:cNvSpPr>
            <a:spLocks noGrp="1"/>
          </p:cNvSpPr>
          <p:nvPr>
            <p:ph type="title"/>
          </p:nvPr>
        </p:nvSpPr>
        <p:spPr/>
        <p:txBody>
          <a:bodyPr/>
          <a:lstStyle/>
          <a:p>
            <a:r>
              <a:rPr lang="en-US" dirty="0" smtClean="0"/>
              <a:t>Workgroup’s tasks</a:t>
            </a:r>
            <a:endParaRPr lang="en-US" dirty="0"/>
          </a:p>
        </p:txBody>
      </p:sp>
    </p:spTree>
    <p:extLst>
      <p:ext uri="{BB962C8B-B14F-4D97-AF65-F5344CB8AC3E}">
        <p14:creationId xmlns:p14="http://schemas.microsoft.com/office/powerpoint/2010/main" val="279008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CMS expectation: Individuals </a:t>
            </a:r>
            <a:r>
              <a:rPr lang="en-US" dirty="0"/>
              <a:t>control their </a:t>
            </a:r>
            <a:r>
              <a:rPr lang="en-US" u="sng" dirty="0"/>
              <a:t>SCHEDULES</a:t>
            </a:r>
            <a:r>
              <a:rPr lang="en-US" dirty="0" smtClean="0"/>
              <a:t>.</a:t>
            </a:r>
          </a:p>
          <a:p>
            <a:pPr marL="0" indent="0">
              <a:buNone/>
            </a:pPr>
            <a:r>
              <a:rPr lang="en-US" dirty="0"/>
              <a:t> </a:t>
            </a:r>
            <a:r>
              <a:rPr lang="en-US" dirty="0" smtClean="0"/>
              <a:t>    Certification indicators:</a:t>
            </a:r>
          </a:p>
          <a:p>
            <a:pPr marL="0" indent="0">
              <a:buNone/>
            </a:pPr>
            <a:r>
              <a:rPr lang="en-US" dirty="0" smtClean="0"/>
              <a:t>C14:  Staff support individuals to make choices regarding daily household routines and schedules.</a:t>
            </a:r>
            <a:endParaRPr lang="en-US" dirty="0"/>
          </a:p>
          <a:p>
            <a:r>
              <a:rPr lang="en-US" dirty="0"/>
              <a:t>CMS expectation: </a:t>
            </a:r>
            <a:r>
              <a:rPr lang="en-US" dirty="0" smtClean="0"/>
              <a:t>Individuals </a:t>
            </a:r>
            <a:r>
              <a:rPr lang="en-US" dirty="0"/>
              <a:t>exercise choice and control over </a:t>
            </a:r>
            <a:r>
              <a:rPr lang="en-US" u="sng" dirty="0"/>
              <a:t>FOOD </a:t>
            </a:r>
            <a:r>
              <a:rPr lang="en-US" u="sng" cap="all" dirty="0"/>
              <a:t>and</a:t>
            </a:r>
            <a:r>
              <a:rPr lang="en-US" u="sng" dirty="0"/>
              <a:t> DINING</a:t>
            </a:r>
            <a:r>
              <a:rPr lang="en-US" dirty="0"/>
              <a:t>.</a:t>
            </a:r>
          </a:p>
          <a:p>
            <a:pPr marL="0" indent="0">
              <a:buNone/>
            </a:pPr>
            <a:r>
              <a:rPr lang="en-US" dirty="0" smtClean="0"/>
              <a:t>No indicators that address food and dining choices</a:t>
            </a:r>
            <a:endParaRPr lang="en-US" dirty="0"/>
          </a:p>
        </p:txBody>
      </p:sp>
      <p:sp>
        <p:nvSpPr>
          <p:cNvPr id="3" name="Title 2"/>
          <p:cNvSpPr>
            <a:spLocks noGrp="1"/>
          </p:cNvSpPr>
          <p:nvPr>
            <p:ph type="title"/>
          </p:nvPr>
        </p:nvSpPr>
        <p:spPr/>
        <p:txBody>
          <a:bodyPr>
            <a:normAutofit fontScale="90000"/>
          </a:bodyPr>
          <a:lstStyle/>
          <a:p>
            <a:r>
              <a:rPr lang="en-US" dirty="0" smtClean="0"/>
              <a:t>Process of cross-checking</a:t>
            </a:r>
            <a:br>
              <a:rPr lang="en-US" dirty="0" smtClean="0"/>
            </a:br>
            <a:r>
              <a:rPr lang="en-US" dirty="0" smtClean="0"/>
              <a:t>example</a:t>
            </a:r>
            <a:endParaRPr lang="en-US" dirty="0"/>
          </a:p>
        </p:txBody>
      </p:sp>
    </p:spTree>
    <p:extLst>
      <p:ext uri="{BB962C8B-B14F-4D97-AF65-F5344CB8AC3E}">
        <p14:creationId xmlns:p14="http://schemas.microsoft.com/office/powerpoint/2010/main" val="32784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One self advocate said of the process:</a:t>
            </a:r>
          </a:p>
          <a:p>
            <a:pPr marL="868680" lvl="3" indent="0">
              <a:buNone/>
            </a:pPr>
            <a:r>
              <a:rPr lang="en-US" sz="2800" dirty="0"/>
              <a:t>“DDS and providers can hear what we are saying. So things can go more smoothly for us in the future. </a:t>
            </a:r>
            <a:r>
              <a:rPr lang="en-US" sz="2800"/>
              <a:t>It's important to be out in the community so you can learn how to get where you want to go, do what you want to do and accomplish what you want in your life!”</a:t>
            </a:r>
          </a:p>
          <a:p>
            <a:endParaRPr lang="en-US"/>
          </a:p>
        </p:txBody>
      </p:sp>
      <p:sp>
        <p:nvSpPr>
          <p:cNvPr id="3" name="Title 2"/>
          <p:cNvSpPr>
            <a:spLocks noGrp="1"/>
          </p:cNvSpPr>
          <p:nvPr>
            <p:ph type="title"/>
          </p:nvPr>
        </p:nvSpPr>
        <p:spPr/>
        <p:txBody>
          <a:bodyPr>
            <a:normAutofit fontScale="90000"/>
          </a:bodyPr>
          <a:lstStyle/>
          <a:p>
            <a:r>
              <a:rPr lang="en-US" dirty="0" smtClean="0"/>
              <a:t>Comments from Workgroup members </a:t>
            </a:r>
            <a:endParaRPr lang="en-US" dirty="0"/>
          </a:p>
        </p:txBody>
      </p:sp>
    </p:spTree>
    <p:extLst>
      <p:ext uri="{BB962C8B-B14F-4D97-AF65-F5344CB8AC3E}">
        <p14:creationId xmlns:p14="http://schemas.microsoft.com/office/powerpoint/2010/main" val="53072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8800"/>
            <a:ext cx="7408333" cy="3962400"/>
          </a:xfrm>
        </p:spPr>
        <p:txBody>
          <a:bodyPr>
            <a:normAutofit fontScale="92500" lnSpcReduction="20000"/>
          </a:bodyPr>
          <a:lstStyle/>
          <a:p>
            <a:r>
              <a:rPr lang="en-US" dirty="0" smtClean="0"/>
              <a:t>5 pilot Providers of various sizes</a:t>
            </a:r>
          </a:p>
          <a:p>
            <a:r>
              <a:rPr lang="en-US" dirty="0" smtClean="0"/>
              <a:t>Surveyed new and strengthened indicators, using co-surveyors to ensure increased consistency.</a:t>
            </a:r>
          </a:p>
          <a:p>
            <a:pPr lvl="0" hangingPunct="0"/>
            <a:r>
              <a:rPr lang="en-US" dirty="0" smtClean="0"/>
              <a:t>Feedback was positive regarding the process-  </a:t>
            </a:r>
            <a:r>
              <a:rPr lang="en-US" dirty="0"/>
              <a:t>collaborative and gracious. The </a:t>
            </a:r>
            <a:r>
              <a:rPr lang="en-US" dirty="0" smtClean="0"/>
              <a:t>Pilot experience was noted to be beneficial</a:t>
            </a:r>
            <a:r>
              <a:rPr lang="en-US" dirty="0"/>
              <a:t>. </a:t>
            </a:r>
            <a:endParaRPr lang="en-US" dirty="0" smtClean="0"/>
          </a:p>
          <a:p>
            <a:pPr hangingPunct="0"/>
            <a:r>
              <a:rPr lang="en-US" dirty="0" smtClean="0"/>
              <a:t>Comments on the various formats of the audits, with file </a:t>
            </a:r>
            <a:r>
              <a:rPr lang="en-US" dirty="0"/>
              <a:t>review and documentation </a:t>
            </a:r>
            <a:r>
              <a:rPr lang="en-US" dirty="0" smtClean="0"/>
              <a:t>of </a:t>
            </a:r>
            <a:r>
              <a:rPr lang="en-US" dirty="0"/>
              <a:t>inconsistent importance. </a:t>
            </a:r>
            <a:endParaRPr lang="en-US" dirty="0" smtClean="0"/>
          </a:p>
          <a:p>
            <a:pPr hangingPunct="0"/>
            <a:r>
              <a:rPr lang="en-US" dirty="0" smtClean="0"/>
              <a:t>Some of the guidelines </a:t>
            </a:r>
            <a:r>
              <a:rPr lang="en-US" dirty="0"/>
              <a:t>and criteria for met/ not met </a:t>
            </a:r>
            <a:r>
              <a:rPr lang="en-US" dirty="0" smtClean="0"/>
              <a:t>need to be clearer, more measureable and transparent.</a:t>
            </a:r>
            <a:endParaRPr lang="en-US" dirty="0"/>
          </a:p>
          <a:p>
            <a:pPr lvl="0" hangingPunct="0"/>
            <a:r>
              <a:rPr lang="en-US" dirty="0" smtClean="0"/>
              <a:t>Need to clarify criteria for met, such that the individuals’ needs and interests and support staff efforts are factored in.  No exact number of community trips = met.</a:t>
            </a:r>
            <a:endParaRPr lang="en-US" dirty="0"/>
          </a:p>
        </p:txBody>
      </p:sp>
      <p:sp>
        <p:nvSpPr>
          <p:cNvPr id="3" name="Title 2"/>
          <p:cNvSpPr>
            <a:spLocks noGrp="1"/>
          </p:cNvSpPr>
          <p:nvPr>
            <p:ph type="title"/>
          </p:nvPr>
        </p:nvSpPr>
        <p:spPr/>
        <p:txBody>
          <a:bodyPr>
            <a:normAutofit fontScale="90000"/>
          </a:bodyPr>
          <a:lstStyle/>
          <a:p>
            <a:r>
              <a:rPr lang="en-US" dirty="0" smtClean="0"/>
              <a:t>The Pilot </a:t>
            </a:r>
            <a:br>
              <a:rPr lang="en-US" dirty="0" smtClean="0"/>
            </a:br>
            <a:endParaRPr lang="en-US" dirty="0"/>
          </a:p>
        </p:txBody>
      </p:sp>
    </p:spTree>
    <p:extLst>
      <p:ext uri="{BB962C8B-B14F-4D97-AF65-F5344CB8AC3E}">
        <p14:creationId xmlns:p14="http://schemas.microsoft.com/office/powerpoint/2010/main" val="162094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Comments from Pilot Providers</a:t>
            </a:r>
          </a:p>
        </p:txBody>
      </p:sp>
    </p:spTree>
    <p:extLst>
      <p:ext uri="{BB962C8B-B14F-4D97-AF65-F5344CB8AC3E}">
        <p14:creationId xmlns:p14="http://schemas.microsoft.com/office/powerpoint/2010/main" val="150512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Broad stakeholder input before and after Pilot</a:t>
            </a:r>
          </a:p>
          <a:p>
            <a:r>
              <a:rPr lang="en-US" dirty="0" smtClean="0"/>
              <a:t>Pilot conducted with 5 Providers – March 2016</a:t>
            </a:r>
          </a:p>
          <a:p>
            <a:r>
              <a:rPr lang="en-US" dirty="0" smtClean="0"/>
              <a:t>Minor revisions to the tools made with stakeholder input </a:t>
            </a:r>
          </a:p>
          <a:p>
            <a:r>
              <a:rPr lang="en-US" dirty="0" smtClean="0"/>
              <a:t>Finalization of Tools – April 2016</a:t>
            </a:r>
          </a:p>
          <a:p>
            <a:r>
              <a:rPr lang="en-US" dirty="0"/>
              <a:t>IT system </a:t>
            </a:r>
            <a:r>
              <a:rPr lang="en-US" dirty="0" smtClean="0"/>
              <a:t> development– Integration and testing of new indicators into DDS data management system</a:t>
            </a:r>
            <a:endParaRPr lang="en-US" dirty="0"/>
          </a:p>
        </p:txBody>
      </p:sp>
      <p:sp>
        <p:nvSpPr>
          <p:cNvPr id="3" name="Title 2"/>
          <p:cNvSpPr>
            <a:spLocks noGrp="1"/>
          </p:cNvSpPr>
          <p:nvPr>
            <p:ph type="title"/>
          </p:nvPr>
        </p:nvSpPr>
        <p:spPr/>
        <p:txBody>
          <a:bodyPr>
            <a:normAutofit fontScale="90000"/>
          </a:bodyPr>
          <a:lstStyle/>
          <a:p>
            <a:r>
              <a:rPr lang="en-US" dirty="0" smtClean="0"/>
              <a:t>Finalization of Licensure and Certification changes</a:t>
            </a:r>
            <a:endParaRPr lang="en-US" dirty="0"/>
          </a:p>
        </p:txBody>
      </p:sp>
    </p:spTree>
    <p:extLst>
      <p:ext uri="{BB962C8B-B14F-4D97-AF65-F5344CB8AC3E}">
        <p14:creationId xmlns:p14="http://schemas.microsoft.com/office/powerpoint/2010/main" val="2386917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Strengthened/new licensure indicators:</a:t>
            </a:r>
          </a:p>
          <a:p>
            <a:pPr marL="0" indent="0">
              <a:buNone/>
            </a:pPr>
            <a:r>
              <a:rPr lang="en-US" dirty="0"/>
              <a:t> </a:t>
            </a:r>
            <a:r>
              <a:rPr lang="en-US" dirty="0" smtClean="0"/>
              <a:t>          1.  Written and oral communication is respectful (L50).</a:t>
            </a:r>
          </a:p>
          <a:p>
            <a:pPr marL="0" indent="0">
              <a:buNone/>
            </a:pPr>
            <a:r>
              <a:rPr lang="en-US" dirty="0"/>
              <a:t> </a:t>
            </a:r>
            <a:r>
              <a:rPr lang="en-US" dirty="0" smtClean="0"/>
              <a:t>          2.  Individuals can use communication technology (L52).</a:t>
            </a:r>
          </a:p>
          <a:p>
            <a:pPr marL="0" indent="0">
              <a:buNone/>
            </a:pPr>
            <a:r>
              <a:rPr lang="en-US" dirty="0"/>
              <a:t> </a:t>
            </a:r>
            <a:r>
              <a:rPr lang="en-US" dirty="0" smtClean="0"/>
              <a:t>          3.  Individuals have privacy when taking care of personal needs and personal matters (L54).</a:t>
            </a:r>
          </a:p>
          <a:p>
            <a:pPr marL="0" indent="0">
              <a:buNone/>
            </a:pPr>
            <a:r>
              <a:rPr lang="en-US" dirty="0"/>
              <a:t> </a:t>
            </a:r>
            <a:r>
              <a:rPr lang="en-US" dirty="0" smtClean="0"/>
              <a:t>           4. Individuals and guardians have been informed of their human rights and know how to file a grievance or who to talk to if they have a concern (L49).  </a:t>
            </a:r>
          </a:p>
          <a:p>
            <a:pPr marL="0" indent="0">
              <a:buNone/>
            </a:pPr>
            <a:r>
              <a:rPr lang="en-US" dirty="0" smtClean="0"/>
              <a:t>           5.  Individuals have privacy in their own space.   </a:t>
            </a:r>
          </a:p>
          <a:p>
            <a:pPr marL="0" indent="0">
              <a:buNone/>
            </a:pPr>
            <a:r>
              <a:rPr lang="en-US" dirty="0"/>
              <a:t> </a:t>
            </a:r>
            <a:r>
              <a:rPr lang="en-US" dirty="0" smtClean="0"/>
              <a:t>                (L90- new)</a:t>
            </a:r>
            <a:endParaRPr lang="en-US" dirty="0"/>
          </a:p>
        </p:txBody>
      </p:sp>
      <p:sp>
        <p:nvSpPr>
          <p:cNvPr id="3" name="Title 2"/>
          <p:cNvSpPr>
            <a:spLocks noGrp="1"/>
          </p:cNvSpPr>
          <p:nvPr>
            <p:ph type="title"/>
          </p:nvPr>
        </p:nvSpPr>
        <p:spPr/>
        <p:txBody>
          <a:bodyPr>
            <a:normAutofit/>
          </a:bodyPr>
          <a:lstStyle/>
          <a:p>
            <a:r>
              <a:rPr lang="en-US" dirty="0" smtClean="0"/>
              <a:t>Summary of licensure changes</a:t>
            </a:r>
            <a:endParaRPr lang="en-US" dirty="0"/>
          </a:p>
        </p:txBody>
      </p:sp>
    </p:spTree>
    <p:extLst>
      <p:ext uri="{BB962C8B-B14F-4D97-AF65-F5344CB8AC3E}">
        <p14:creationId xmlns:p14="http://schemas.microsoft.com/office/powerpoint/2010/main" val="138890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068763"/>
          </a:xfrm>
        </p:spPr>
        <p:txBody>
          <a:bodyPr>
            <a:normAutofit fontScale="92500" lnSpcReduction="20000"/>
          </a:bodyPr>
          <a:lstStyle/>
          <a:p>
            <a:pPr marL="0" indent="0">
              <a:buNone/>
            </a:pPr>
            <a:r>
              <a:rPr lang="en-US" b="1" dirty="0" smtClean="0"/>
              <a:t>Protection from eviction added to L49</a:t>
            </a:r>
          </a:p>
          <a:p>
            <a:r>
              <a:rPr lang="en-US" dirty="0" smtClean="0"/>
              <a:t>Strengthened an indicator (L49) that already looks at people’s ability to know who to go to in the event of a problem and file a grievance.</a:t>
            </a:r>
          </a:p>
          <a:p>
            <a:r>
              <a:rPr lang="en-US" b="1" dirty="0" smtClean="0"/>
              <a:t>Added: </a:t>
            </a:r>
            <a:r>
              <a:rPr lang="en-US" dirty="0" smtClean="0"/>
              <a:t>have been provided with information regarding protection from  eviction</a:t>
            </a:r>
          </a:p>
          <a:p>
            <a:r>
              <a:rPr lang="en-US" dirty="0" smtClean="0"/>
              <a:t>L49 is rated for all services; when rating for 24/7 residential both human rights training and notification of right to be free from eviction needs to be in place. </a:t>
            </a:r>
          </a:p>
          <a:p>
            <a:r>
              <a:rPr lang="en-US" b="1" dirty="0"/>
              <a:t>QE will </a:t>
            </a:r>
            <a:r>
              <a:rPr lang="en-US" b="1" dirty="0" smtClean="0"/>
              <a:t>look for STATEMENT </a:t>
            </a:r>
            <a:r>
              <a:rPr lang="en-US" b="1" dirty="0"/>
              <a:t>OF </a:t>
            </a:r>
            <a:r>
              <a:rPr lang="en-US" b="1" dirty="0" smtClean="0"/>
              <a:t>COMPLIANCE from Providers that there are signed agreements/ leases /documents for each person; will not be looking at specific documents directly</a:t>
            </a:r>
            <a:endParaRPr lang="en-US" b="1" dirty="0"/>
          </a:p>
          <a:p>
            <a:endParaRPr lang="en-US" dirty="0"/>
          </a:p>
        </p:txBody>
      </p:sp>
      <p:sp>
        <p:nvSpPr>
          <p:cNvPr id="3" name="Title 2"/>
          <p:cNvSpPr>
            <a:spLocks noGrp="1"/>
          </p:cNvSpPr>
          <p:nvPr>
            <p:ph type="title"/>
          </p:nvPr>
        </p:nvSpPr>
        <p:spPr/>
        <p:txBody>
          <a:bodyPr/>
          <a:lstStyle/>
          <a:p>
            <a:r>
              <a:rPr lang="en-US" dirty="0" smtClean="0"/>
              <a:t>Licensure changes specifics</a:t>
            </a:r>
            <a:endParaRPr lang="en-US" dirty="0"/>
          </a:p>
        </p:txBody>
      </p:sp>
    </p:spTree>
    <p:extLst>
      <p:ext uri="{BB962C8B-B14F-4D97-AF65-F5344CB8AC3E}">
        <p14:creationId xmlns:p14="http://schemas.microsoft.com/office/powerpoint/2010/main" val="371101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normAutofit/>
          </a:bodyPr>
          <a:lstStyle/>
          <a:p>
            <a:pPr lvl="0"/>
            <a:r>
              <a:rPr lang="en-US" b="1" dirty="0" smtClean="0"/>
              <a:t>Welcome </a:t>
            </a:r>
          </a:p>
          <a:p>
            <a:pPr lvl="0"/>
            <a:r>
              <a:rPr lang="en-US" b="1" dirty="0" smtClean="0"/>
              <a:t>Brief summary of CMS rule and workgroup activities</a:t>
            </a:r>
          </a:p>
          <a:p>
            <a:pPr lvl="0"/>
            <a:r>
              <a:rPr lang="en-US" b="1" dirty="0" smtClean="0"/>
              <a:t>Review </a:t>
            </a:r>
            <a:r>
              <a:rPr lang="en-US" b="1" dirty="0"/>
              <a:t>of </a:t>
            </a:r>
            <a:r>
              <a:rPr lang="en-US" b="1" dirty="0" smtClean="0"/>
              <a:t>strengthened and new indicators – licensure and certification</a:t>
            </a:r>
            <a:endParaRPr lang="en-US" dirty="0"/>
          </a:p>
          <a:p>
            <a:pPr lvl="0"/>
            <a:r>
              <a:rPr lang="en-US" b="1" dirty="0" smtClean="0"/>
              <a:t>Brief discussion </a:t>
            </a:r>
            <a:r>
              <a:rPr lang="en-US" b="1" dirty="0"/>
              <a:t>of Assistive technology indicator</a:t>
            </a:r>
            <a:endParaRPr lang="en-US" dirty="0"/>
          </a:p>
          <a:p>
            <a:pPr lvl="0"/>
            <a:r>
              <a:rPr lang="en-US" b="1" dirty="0"/>
              <a:t>Review of new Certification </a:t>
            </a:r>
            <a:r>
              <a:rPr lang="en-US" b="1" dirty="0" smtClean="0"/>
              <a:t>process</a:t>
            </a:r>
          </a:p>
          <a:p>
            <a:pPr lvl="0"/>
            <a:r>
              <a:rPr lang="en-US" b="1" dirty="0" smtClean="0"/>
              <a:t>Certification levels</a:t>
            </a:r>
          </a:p>
          <a:p>
            <a:r>
              <a:rPr lang="en-US" b="1" dirty="0" smtClean="0"/>
              <a:t>Next steps</a:t>
            </a:r>
            <a:endParaRPr lang="en-US" b="1" dirty="0"/>
          </a:p>
        </p:txBody>
      </p:sp>
      <p:sp>
        <p:nvSpPr>
          <p:cNvPr id="3" name="Title 2"/>
          <p:cNvSpPr>
            <a:spLocks noGrp="1"/>
          </p:cNvSpPr>
          <p:nvPr>
            <p:ph type="title"/>
          </p:nvPr>
        </p:nvSpPr>
        <p:spPr>
          <a:xfrm>
            <a:off x="457200" y="338328"/>
            <a:ext cx="8229600" cy="880872"/>
          </a:xfrm>
        </p:spPr>
        <p:txBody>
          <a:bodyPr/>
          <a:lstStyle/>
          <a:p>
            <a:r>
              <a:rPr lang="en-US" dirty="0" smtClean="0"/>
              <a:t>Agenda</a:t>
            </a:r>
            <a:endParaRPr lang="en-US" dirty="0"/>
          </a:p>
        </p:txBody>
      </p:sp>
    </p:spTree>
    <p:extLst>
      <p:ext uri="{BB962C8B-B14F-4D97-AF65-F5344CB8AC3E}">
        <p14:creationId xmlns:p14="http://schemas.microsoft.com/office/powerpoint/2010/main" val="948413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fontScale="92500" lnSpcReduction="20000"/>
          </a:bodyPr>
          <a:lstStyle/>
          <a:p>
            <a:pPr marL="0" indent="0">
              <a:buNone/>
            </a:pPr>
            <a:r>
              <a:rPr lang="en-US" dirty="0" smtClean="0"/>
              <a:t>L90 Privacy in bedrooms vs. L54</a:t>
            </a:r>
            <a:r>
              <a:rPr lang="en-US" dirty="0"/>
              <a:t> </a:t>
            </a:r>
            <a:r>
              <a:rPr lang="en-US" dirty="0" smtClean="0"/>
              <a:t>privacy </a:t>
            </a:r>
            <a:r>
              <a:rPr lang="en-US" dirty="0"/>
              <a:t>in the bathroom and personal conversations </a:t>
            </a:r>
            <a:endParaRPr lang="en-US" dirty="0" smtClean="0"/>
          </a:p>
          <a:p>
            <a:r>
              <a:rPr lang="en-US" dirty="0" smtClean="0"/>
              <a:t>Added a new indicator on privacy in the bedroom</a:t>
            </a:r>
          </a:p>
          <a:p>
            <a:r>
              <a:rPr lang="en-US" dirty="0" smtClean="0"/>
              <a:t>As part of this indicator, will be looking at ensuring that all individuals have a “lockable bedroom door” (unless it leads to an egress or unless documented in the ISP as contra-indicated)</a:t>
            </a:r>
          </a:p>
          <a:p>
            <a:r>
              <a:rPr lang="en-US" dirty="0" smtClean="0"/>
              <a:t>L54 Strengthened privacy in bathroom and personal conversations</a:t>
            </a:r>
          </a:p>
          <a:p>
            <a:r>
              <a:rPr lang="en-US" dirty="0" smtClean="0"/>
              <a:t>Ensure that information collected on privacy in the bedroom is now moved from L54 to L90 </a:t>
            </a:r>
          </a:p>
          <a:p>
            <a:r>
              <a:rPr lang="en-US" dirty="0" smtClean="0"/>
              <a:t>L90 Both lock on door and actions to support privacy must be present to rate met</a:t>
            </a:r>
            <a:endParaRPr lang="en-US" dirty="0"/>
          </a:p>
        </p:txBody>
      </p:sp>
      <p:sp>
        <p:nvSpPr>
          <p:cNvPr id="3" name="Title 2"/>
          <p:cNvSpPr>
            <a:spLocks noGrp="1"/>
          </p:cNvSpPr>
          <p:nvPr>
            <p:ph type="title"/>
          </p:nvPr>
        </p:nvSpPr>
        <p:spPr/>
        <p:txBody>
          <a:bodyPr/>
          <a:lstStyle/>
          <a:p>
            <a:r>
              <a:rPr lang="en-US" dirty="0" smtClean="0"/>
              <a:t>Licensure changes, cont.</a:t>
            </a:r>
            <a:endParaRPr lang="en-US" dirty="0"/>
          </a:p>
        </p:txBody>
      </p:sp>
    </p:spTree>
    <p:extLst>
      <p:ext uri="{BB962C8B-B14F-4D97-AF65-F5344CB8AC3E}">
        <p14:creationId xmlns:p14="http://schemas.microsoft.com/office/powerpoint/2010/main" val="261240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lstStyle/>
          <a:p>
            <a:r>
              <a:rPr lang="en-US" dirty="0"/>
              <a:t>L50 respectful </a:t>
            </a:r>
            <a:r>
              <a:rPr lang="en-US" dirty="0" smtClean="0"/>
              <a:t>communication</a:t>
            </a:r>
          </a:p>
          <a:p>
            <a:r>
              <a:rPr lang="en-US" dirty="0" smtClean="0"/>
              <a:t>       increased emphasis on respectful communication WITH individuals</a:t>
            </a:r>
          </a:p>
          <a:p>
            <a:r>
              <a:rPr lang="en-US" dirty="0" smtClean="0"/>
              <a:t>      Examples added in tool</a:t>
            </a:r>
            <a:endParaRPr lang="en-US" dirty="0"/>
          </a:p>
          <a:p>
            <a:endParaRPr lang="en-US" dirty="0" smtClean="0"/>
          </a:p>
          <a:p>
            <a:r>
              <a:rPr lang="en-US" dirty="0" smtClean="0"/>
              <a:t>L52 use </a:t>
            </a:r>
            <a:r>
              <a:rPr lang="en-US" dirty="0"/>
              <a:t>of </a:t>
            </a:r>
            <a:r>
              <a:rPr lang="en-US" dirty="0" smtClean="0"/>
              <a:t>communication devices, not just telephones</a:t>
            </a:r>
          </a:p>
          <a:p>
            <a:r>
              <a:rPr lang="en-US" dirty="0"/>
              <a:t> </a:t>
            </a:r>
            <a:r>
              <a:rPr lang="en-US" dirty="0" smtClean="0"/>
              <a:t>     stressed that support to communicate should also allow for privacy  in communication</a:t>
            </a:r>
            <a:endParaRPr lang="en-US" dirty="0"/>
          </a:p>
        </p:txBody>
      </p:sp>
      <p:sp>
        <p:nvSpPr>
          <p:cNvPr id="3" name="Title 2"/>
          <p:cNvSpPr>
            <a:spLocks noGrp="1"/>
          </p:cNvSpPr>
          <p:nvPr>
            <p:ph type="title"/>
          </p:nvPr>
        </p:nvSpPr>
        <p:spPr/>
        <p:txBody>
          <a:bodyPr>
            <a:normAutofit/>
          </a:bodyPr>
          <a:lstStyle/>
          <a:p>
            <a:r>
              <a:rPr lang="en-US" sz="4000" dirty="0"/>
              <a:t>Licensure changes, cont.</a:t>
            </a:r>
          </a:p>
        </p:txBody>
      </p:sp>
    </p:spTree>
    <p:extLst>
      <p:ext uri="{BB962C8B-B14F-4D97-AF65-F5344CB8AC3E}">
        <p14:creationId xmlns:p14="http://schemas.microsoft.com/office/powerpoint/2010/main" val="125454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600" dirty="0" smtClean="0"/>
              <a:t>A number of strengthened indicators.</a:t>
            </a:r>
          </a:p>
          <a:p>
            <a:r>
              <a:rPr lang="en-US" sz="2600" dirty="0" smtClean="0"/>
              <a:t>Nine new indicators. </a:t>
            </a:r>
          </a:p>
          <a:p>
            <a:pPr marL="581343" lvl="2" indent="0">
              <a:buNone/>
            </a:pPr>
            <a:r>
              <a:rPr lang="en-US" dirty="0" smtClean="0"/>
              <a:t>1. </a:t>
            </a:r>
            <a:r>
              <a:rPr lang="en-US" sz="2600" dirty="0" smtClean="0"/>
              <a:t>Use of generic resources. (C46)</a:t>
            </a:r>
          </a:p>
          <a:p>
            <a:pPr marL="581343" lvl="2" indent="0">
              <a:buNone/>
            </a:pPr>
            <a:r>
              <a:rPr lang="en-US" sz="2600" dirty="0" smtClean="0"/>
              <a:t>2. Access to transportation.(C47)</a:t>
            </a:r>
          </a:p>
          <a:p>
            <a:pPr marL="581343" lvl="2" indent="0">
              <a:buNone/>
            </a:pPr>
            <a:r>
              <a:rPr lang="en-US" sz="2600" dirty="0" smtClean="0"/>
              <a:t>3. Individuals are part of the neighborhood.(C48)</a:t>
            </a:r>
          </a:p>
          <a:p>
            <a:pPr marL="581343" lvl="2" indent="0">
              <a:buNone/>
            </a:pPr>
            <a:r>
              <a:rPr lang="en-US" sz="2600" dirty="0" smtClean="0"/>
              <a:t>4. The setting blends in with other homes in the area.(C49)</a:t>
            </a:r>
          </a:p>
          <a:p>
            <a:pPr marL="581343" lvl="2" indent="0">
              <a:buNone/>
            </a:pPr>
            <a:r>
              <a:rPr lang="en-US" sz="2600" dirty="0" smtClean="0"/>
              <a:t>5. Individuals are part of the culture of the workplace.(C50)</a:t>
            </a:r>
            <a:endParaRPr lang="en-US" sz="2600" dirty="0"/>
          </a:p>
        </p:txBody>
      </p:sp>
      <p:sp>
        <p:nvSpPr>
          <p:cNvPr id="3" name="Title 2"/>
          <p:cNvSpPr>
            <a:spLocks noGrp="1"/>
          </p:cNvSpPr>
          <p:nvPr>
            <p:ph type="title"/>
          </p:nvPr>
        </p:nvSpPr>
        <p:spPr/>
        <p:txBody>
          <a:bodyPr/>
          <a:lstStyle/>
          <a:p>
            <a:r>
              <a:rPr lang="en-US" dirty="0" smtClean="0"/>
              <a:t>Summary of Certification changes</a:t>
            </a:r>
            <a:endParaRPr lang="en-US" dirty="0"/>
          </a:p>
        </p:txBody>
      </p:sp>
    </p:spTree>
    <p:extLst>
      <p:ext uri="{BB962C8B-B14F-4D97-AF65-F5344CB8AC3E}">
        <p14:creationId xmlns:p14="http://schemas.microsoft.com/office/powerpoint/2010/main" val="174901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81343" lvl="2" indent="0">
              <a:buNone/>
            </a:pPr>
            <a:r>
              <a:rPr lang="en-US" dirty="0" smtClean="0"/>
              <a:t>6. </a:t>
            </a:r>
            <a:r>
              <a:rPr lang="en-US" sz="2400" dirty="0" smtClean="0"/>
              <a:t>Staff/ Home providers understand people’s satisfaction with services and supports and help make changes as desired.(C51)</a:t>
            </a:r>
          </a:p>
          <a:p>
            <a:pPr marL="581343" lvl="2" indent="0">
              <a:buNone/>
            </a:pPr>
            <a:r>
              <a:rPr lang="en-US" sz="2400" dirty="0" smtClean="0"/>
              <a:t>7. Individuals have choice of leisure and non-scheduled activities.(C52)</a:t>
            </a:r>
          </a:p>
          <a:p>
            <a:pPr marL="581343" lvl="2" indent="0">
              <a:buNone/>
            </a:pPr>
            <a:r>
              <a:rPr lang="en-US" sz="2400" dirty="0" smtClean="0"/>
              <a:t>8.  Individuals are supported to eat what, when, with whom they want.(C53)</a:t>
            </a:r>
          </a:p>
          <a:p>
            <a:pPr marL="581343" lvl="2" indent="0">
              <a:buNone/>
            </a:pPr>
            <a:r>
              <a:rPr lang="en-US" sz="2400" dirty="0" smtClean="0"/>
              <a:t>9. Individuals have assistive technology to maximize independence.(C54)</a:t>
            </a:r>
            <a:endParaRPr lang="en-US" sz="2400" dirty="0"/>
          </a:p>
        </p:txBody>
      </p:sp>
      <p:sp>
        <p:nvSpPr>
          <p:cNvPr id="3" name="Title 2"/>
          <p:cNvSpPr>
            <a:spLocks noGrp="1"/>
          </p:cNvSpPr>
          <p:nvPr>
            <p:ph type="title"/>
          </p:nvPr>
        </p:nvSpPr>
        <p:spPr/>
        <p:txBody>
          <a:bodyPr>
            <a:normAutofit fontScale="90000"/>
          </a:bodyPr>
          <a:lstStyle/>
          <a:p>
            <a:r>
              <a:rPr lang="en-US" dirty="0" smtClean="0"/>
              <a:t>Summary of certification changes, continued</a:t>
            </a:r>
            <a:endParaRPr lang="en-US" dirty="0"/>
          </a:p>
        </p:txBody>
      </p:sp>
    </p:spTree>
    <p:extLst>
      <p:ext uri="{BB962C8B-B14F-4D97-AF65-F5344CB8AC3E}">
        <p14:creationId xmlns:p14="http://schemas.microsoft.com/office/powerpoint/2010/main" val="390481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normAutofit fontScale="55000" lnSpcReduction="20000"/>
          </a:bodyPr>
          <a:lstStyle/>
          <a:p>
            <a:r>
              <a:rPr lang="en-US" sz="3600" dirty="0" smtClean="0"/>
              <a:t>New indicators that apply to all services:</a:t>
            </a:r>
          </a:p>
          <a:p>
            <a:pPr marL="581343" lvl="2" indent="0">
              <a:buNone/>
            </a:pPr>
            <a:r>
              <a:rPr lang="en-US" sz="3600" dirty="0"/>
              <a:t>1. Use of generic </a:t>
            </a:r>
            <a:r>
              <a:rPr lang="en-US" sz="3600" dirty="0" smtClean="0"/>
              <a:t>resources – shopping, banking, etc.</a:t>
            </a:r>
            <a:endParaRPr lang="en-US" sz="3600" dirty="0"/>
          </a:p>
          <a:p>
            <a:pPr marL="581343" lvl="2" indent="0">
              <a:buNone/>
            </a:pPr>
            <a:r>
              <a:rPr lang="en-US" sz="3600" dirty="0"/>
              <a:t>2. Access to </a:t>
            </a:r>
            <a:r>
              <a:rPr lang="en-US" sz="3600" dirty="0" smtClean="0"/>
              <a:t>transportation – car, van, public transportation (applies to all services except employment)</a:t>
            </a:r>
          </a:p>
          <a:p>
            <a:pPr marL="581343" lvl="2" indent="0">
              <a:buNone/>
            </a:pPr>
            <a:r>
              <a:rPr lang="en-US" sz="3600" dirty="0" smtClean="0"/>
              <a:t>3. Staff</a:t>
            </a:r>
            <a:r>
              <a:rPr lang="en-US" sz="3600" dirty="0"/>
              <a:t>/ Home providers understand people’s satisfaction with services and supports and help make changes as desired</a:t>
            </a:r>
            <a:r>
              <a:rPr lang="en-US" sz="3600" dirty="0" smtClean="0"/>
              <a:t>.</a:t>
            </a:r>
          </a:p>
          <a:p>
            <a:pPr marL="581343" lvl="2" indent="0">
              <a:buNone/>
            </a:pPr>
            <a:r>
              <a:rPr lang="en-US" sz="3600" dirty="0" smtClean="0"/>
              <a:t>4.  Assistive technology to maximize independence</a:t>
            </a:r>
            <a:endParaRPr lang="en-US" sz="3600" dirty="0"/>
          </a:p>
          <a:p>
            <a:endParaRPr lang="en-US" dirty="0"/>
          </a:p>
          <a:p>
            <a:r>
              <a:rPr lang="en-US" sz="3300" dirty="0" smtClean="0"/>
              <a:t>Residential</a:t>
            </a:r>
          </a:p>
          <a:p>
            <a:pPr marL="0" indent="0">
              <a:buNone/>
            </a:pPr>
            <a:r>
              <a:rPr lang="en-US" sz="3300" dirty="0" smtClean="0"/>
              <a:t>              5.   Part of Neighborhood</a:t>
            </a:r>
          </a:p>
          <a:p>
            <a:pPr marL="0" indent="0">
              <a:buNone/>
            </a:pPr>
            <a:r>
              <a:rPr lang="en-US" sz="3300" dirty="0" smtClean="0"/>
              <a:t>              6.    Setting</a:t>
            </a:r>
          </a:p>
          <a:p>
            <a:pPr marL="0" indent="0">
              <a:buNone/>
            </a:pPr>
            <a:r>
              <a:rPr lang="en-US" sz="3300" dirty="0"/>
              <a:t> </a:t>
            </a:r>
            <a:r>
              <a:rPr lang="en-US" sz="3300" dirty="0" smtClean="0"/>
              <a:t>             7.     Choice of leisure activities</a:t>
            </a:r>
          </a:p>
          <a:p>
            <a:pPr marL="0" indent="0">
              <a:buNone/>
            </a:pPr>
            <a:r>
              <a:rPr lang="en-US" sz="3300" dirty="0" smtClean="0"/>
              <a:t>              8.    Food and dining choices</a:t>
            </a:r>
          </a:p>
          <a:p>
            <a:r>
              <a:rPr lang="en-US" sz="3300" dirty="0" smtClean="0"/>
              <a:t>Work</a:t>
            </a:r>
          </a:p>
          <a:p>
            <a:pPr marL="0" indent="0">
              <a:buNone/>
            </a:pPr>
            <a:r>
              <a:rPr lang="en-US" sz="3300" dirty="0" smtClean="0"/>
              <a:t>              9.   Culture of work place          </a:t>
            </a:r>
            <a:endParaRPr lang="en-US" sz="3300" dirty="0"/>
          </a:p>
        </p:txBody>
      </p:sp>
      <p:sp>
        <p:nvSpPr>
          <p:cNvPr id="3" name="Title 2"/>
          <p:cNvSpPr>
            <a:spLocks noGrp="1"/>
          </p:cNvSpPr>
          <p:nvPr>
            <p:ph type="title"/>
          </p:nvPr>
        </p:nvSpPr>
        <p:spPr/>
        <p:txBody>
          <a:bodyPr>
            <a:normAutofit/>
          </a:bodyPr>
          <a:lstStyle/>
          <a:p>
            <a:r>
              <a:rPr lang="en-US" dirty="0" smtClean="0"/>
              <a:t>New Certification indicators</a:t>
            </a:r>
            <a:endParaRPr lang="en-US" dirty="0"/>
          </a:p>
        </p:txBody>
      </p:sp>
    </p:spTree>
    <p:extLst>
      <p:ext uri="{BB962C8B-B14F-4D97-AF65-F5344CB8AC3E}">
        <p14:creationId xmlns:p14="http://schemas.microsoft.com/office/powerpoint/2010/main" val="671640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Added a domain/ topic:  Access and Integration</a:t>
            </a:r>
          </a:p>
          <a:p>
            <a:pPr marL="0" indent="0">
              <a:buNone/>
            </a:pPr>
            <a:endParaRPr lang="en-US" dirty="0" smtClean="0"/>
          </a:p>
          <a:p>
            <a:pPr marL="0" indent="0">
              <a:buNone/>
            </a:pPr>
            <a:r>
              <a:rPr lang="en-US" dirty="0" smtClean="0"/>
              <a:t>Organizationally:</a:t>
            </a:r>
          </a:p>
          <a:p>
            <a:r>
              <a:rPr lang="en-US" dirty="0" smtClean="0"/>
              <a:t>Strengthened one indicator related to the providers role in being aware of, setting the stage for changes and in actualizing CMS expectations (C4)</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normAutofit/>
          </a:bodyPr>
          <a:lstStyle/>
          <a:p>
            <a:r>
              <a:rPr lang="en-US" dirty="0" smtClean="0"/>
              <a:t>Certification strengthening</a:t>
            </a:r>
            <a:endParaRPr lang="en-US" dirty="0"/>
          </a:p>
        </p:txBody>
      </p:sp>
    </p:spTree>
    <p:extLst>
      <p:ext uri="{BB962C8B-B14F-4D97-AF65-F5344CB8AC3E}">
        <p14:creationId xmlns:p14="http://schemas.microsoft.com/office/powerpoint/2010/main" val="125871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Residential Service Group (24 </a:t>
            </a:r>
            <a:r>
              <a:rPr lang="en-US" dirty="0" err="1" smtClean="0"/>
              <a:t>hr</a:t>
            </a:r>
            <a:r>
              <a:rPr lang="en-US" dirty="0" smtClean="0"/>
              <a:t> Res, Placement, ABI and </a:t>
            </a:r>
            <a:r>
              <a:rPr lang="en-US" dirty="0"/>
              <a:t>I H S):</a:t>
            </a:r>
          </a:p>
          <a:p>
            <a:r>
              <a:rPr lang="en-US" dirty="0"/>
              <a:t>Strengthened many indicators in choice and control</a:t>
            </a:r>
          </a:p>
          <a:p>
            <a:r>
              <a:rPr lang="en-US" dirty="0"/>
              <a:t>Strengthened indicators on relationships and skill building</a:t>
            </a:r>
          </a:p>
          <a:p>
            <a:r>
              <a:rPr lang="en-US" dirty="0"/>
              <a:t>Strengthened community access and integration</a:t>
            </a:r>
          </a:p>
          <a:p>
            <a:pPr marL="0" indent="0">
              <a:buNone/>
            </a:pPr>
            <a:endParaRPr lang="en-US" dirty="0"/>
          </a:p>
          <a:p>
            <a:pPr marL="0" indent="0">
              <a:buNone/>
            </a:pPr>
            <a:r>
              <a:rPr lang="en-US" dirty="0" smtClean="0"/>
              <a:t>Employment/Day Service Group (CBDS, Employment):</a:t>
            </a:r>
          </a:p>
          <a:p>
            <a:r>
              <a:rPr lang="en-US" dirty="0" smtClean="0"/>
              <a:t>   Strengthened community access and integration</a:t>
            </a:r>
          </a:p>
          <a:p>
            <a:pPr marL="0" indent="0">
              <a:buNone/>
            </a:pPr>
            <a:endParaRPr lang="en-US" dirty="0"/>
          </a:p>
        </p:txBody>
      </p:sp>
      <p:sp>
        <p:nvSpPr>
          <p:cNvPr id="3" name="Title 2"/>
          <p:cNvSpPr>
            <a:spLocks noGrp="1"/>
          </p:cNvSpPr>
          <p:nvPr>
            <p:ph type="title"/>
          </p:nvPr>
        </p:nvSpPr>
        <p:spPr/>
        <p:txBody>
          <a:bodyPr>
            <a:normAutofit/>
          </a:bodyPr>
          <a:lstStyle/>
          <a:p>
            <a:r>
              <a:rPr lang="en-US" dirty="0" smtClean="0"/>
              <a:t>Certification strengthening, </a:t>
            </a:r>
            <a:r>
              <a:rPr lang="en-US" dirty="0" err="1" smtClean="0"/>
              <a:t>cont</a:t>
            </a:r>
            <a:endParaRPr lang="en-US" dirty="0"/>
          </a:p>
        </p:txBody>
      </p:sp>
    </p:spTree>
    <p:extLst>
      <p:ext uri="{BB962C8B-B14F-4D97-AF65-F5344CB8AC3E}">
        <p14:creationId xmlns:p14="http://schemas.microsoft.com/office/powerpoint/2010/main" val="4039120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June 2016</a:t>
            </a:r>
          </a:p>
          <a:p>
            <a:endParaRPr lang="en-US" dirty="0" smtClean="0"/>
          </a:p>
          <a:p>
            <a:endParaRPr lang="en-US" dirty="0"/>
          </a:p>
        </p:txBody>
      </p:sp>
      <p:sp>
        <p:nvSpPr>
          <p:cNvPr id="2" name="Title 1"/>
          <p:cNvSpPr>
            <a:spLocks noGrp="1"/>
          </p:cNvSpPr>
          <p:nvPr>
            <p:ph type="title"/>
          </p:nvPr>
        </p:nvSpPr>
        <p:spPr>
          <a:xfrm>
            <a:off x="457200" y="2052960"/>
            <a:ext cx="6324600" cy="1909440"/>
          </a:xfrm>
        </p:spPr>
        <p:txBody>
          <a:bodyPr>
            <a:normAutofit fontScale="90000"/>
          </a:bodyPr>
          <a:lstStyle/>
          <a:p>
            <a:pPr algn="ctr"/>
            <a:r>
              <a:rPr lang="en-US" dirty="0" smtClean="0"/>
              <a:t/>
            </a:r>
            <a:br>
              <a:rPr lang="en-US" dirty="0" smtClean="0"/>
            </a:br>
            <a:r>
              <a:rPr lang="en-US" dirty="0" smtClean="0"/>
              <a:t>Assistive technology overview</a:t>
            </a:r>
            <a:r>
              <a:rPr lang="en-US" dirty="0"/>
              <a:t/>
            </a:r>
            <a:br>
              <a:rPr lang="en-US" dirty="0"/>
            </a:br>
            <a:endParaRPr lang="en-US" dirty="0"/>
          </a:p>
        </p:txBody>
      </p:sp>
    </p:spTree>
    <p:extLst>
      <p:ext uri="{BB962C8B-B14F-4D97-AF65-F5344CB8AC3E}">
        <p14:creationId xmlns:p14="http://schemas.microsoft.com/office/powerpoint/2010/main" val="1770638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a:bodyPr>
          <a:lstStyle/>
          <a:p>
            <a:r>
              <a:rPr lang="en-US" b="1" dirty="0" smtClean="0"/>
              <a:t>Assistive </a:t>
            </a:r>
            <a:r>
              <a:rPr lang="en-US" b="1" dirty="0"/>
              <a:t>technology (AT) </a:t>
            </a:r>
            <a:r>
              <a:rPr lang="en-US" dirty="0"/>
              <a:t>is any item, piece of equipment, software program, or product system that is used to increase, maintain, or improve the functional capabilities of persons with disabilities.</a:t>
            </a:r>
          </a:p>
          <a:p>
            <a:endParaRPr lang="en-US" dirty="0"/>
          </a:p>
          <a:p>
            <a:r>
              <a:rPr lang="en-US" dirty="0"/>
              <a:t>Paraphrasing the legal definition, assistive technologies, or “AT”, are tools (and associated supporting services) which help an individual work around the functional limitations imposed by a disability.  AT for learning disabilities and learning differences includes not only computers and high-tech devices, but also innovative uses of everyday technology like voice recorders, cameras, and smart phones, and even low tech items like day planners, timers, and sticky notes. </a:t>
            </a:r>
          </a:p>
          <a:p>
            <a:pPr lvl="8"/>
            <a:r>
              <a:rPr lang="en-US" dirty="0" smtClean="0"/>
              <a:t>Information regarding what AT is and how to asses was obtained from </a:t>
            </a:r>
            <a:r>
              <a:rPr lang="en-US" dirty="0" smtClean="0">
                <a:hlinkClick r:id="rId2"/>
              </a:rPr>
              <a:t>Shelley </a:t>
            </a:r>
            <a:r>
              <a:rPr lang="en-US" dirty="0">
                <a:hlinkClick r:id="rId2"/>
              </a:rPr>
              <a:t>Haven ATP</a:t>
            </a:r>
            <a:r>
              <a:rPr lang="en-US" dirty="0"/>
              <a:t>, </a:t>
            </a:r>
            <a:r>
              <a:rPr lang="en-US" dirty="0" smtClean="0"/>
              <a:t>RET, website</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is and Why assistive technology is important!</a:t>
            </a:r>
            <a:br>
              <a:rPr lang="en-US" dirty="0"/>
            </a:br>
            <a:endParaRPr lang="en-US" dirty="0"/>
          </a:p>
        </p:txBody>
      </p:sp>
    </p:spTree>
    <p:extLst>
      <p:ext uri="{BB962C8B-B14F-4D97-AF65-F5344CB8AC3E}">
        <p14:creationId xmlns:p14="http://schemas.microsoft.com/office/powerpoint/2010/main" val="2820033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a:t>Overall, assistive technology aims to allow people with disabilities to "participate more fully in all aspects of life (home, </a:t>
            </a:r>
            <a:r>
              <a:rPr lang="en-US" sz="2800" dirty="0" smtClean="0"/>
              <a:t>work, </a:t>
            </a:r>
            <a:r>
              <a:rPr lang="en-US" sz="2800" dirty="0"/>
              <a:t>and community)" and increases their opportunities for "education, social interactions, and potential for meaningful employment</a:t>
            </a:r>
            <a:r>
              <a:rPr lang="en-US" sz="2800" dirty="0" smtClean="0"/>
              <a:t>.“ It </a:t>
            </a:r>
            <a:r>
              <a:rPr lang="en-US" sz="2800" dirty="0"/>
              <a:t>creates greater independence and </a:t>
            </a:r>
            <a:r>
              <a:rPr lang="en-US" sz="2800" dirty="0" smtClean="0"/>
              <a:t>control </a:t>
            </a:r>
            <a:r>
              <a:rPr lang="en-US" sz="2800" dirty="0"/>
              <a:t>for disabled </a:t>
            </a:r>
            <a:r>
              <a:rPr lang="en-US" sz="2800" dirty="0" smtClean="0"/>
              <a:t>individuals.</a:t>
            </a:r>
          </a:p>
          <a:p>
            <a:pPr lvl="1"/>
            <a:endParaRPr lang="en-US" dirty="0" smtClean="0"/>
          </a:p>
          <a:p>
            <a:pPr lvl="1"/>
            <a:r>
              <a:rPr lang="en-US" sz="1200" dirty="0" smtClean="0"/>
              <a:t>"</a:t>
            </a:r>
            <a:r>
              <a:rPr lang="en-US" sz="1200" dirty="0"/>
              <a:t>Considering Assistive </a:t>
            </a:r>
            <a:r>
              <a:rPr lang="en-US" sz="1200" dirty="0" smtClean="0"/>
              <a:t>Technology”, Center </a:t>
            </a:r>
            <a:r>
              <a:rPr lang="en-US" sz="1200" dirty="0"/>
              <a:t>for Parent Information and Resources". www.parentcenterhub.org</a:t>
            </a:r>
            <a:r>
              <a:rPr lang="en-US" dirty="0"/>
              <a:t>.</a:t>
            </a:r>
          </a:p>
        </p:txBody>
      </p:sp>
      <p:sp>
        <p:nvSpPr>
          <p:cNvPr id="3" name="Title 2"/>
          <p:cNvSpPr>
            <a:spLocks noGrp="1"/>
          </p:cNvSpPr>
          <p:nvPr>
            <p:ph type="title"/>
          </p:nvPr>
        </p:nvSpPr>
        <p:spPr/>
        <p:txBody>
          <a:bodyPr/>
          <a:lstStyle/>
          <a:p>
            <a:r>
              <a:rPr lang="en-US" dirty="0" smtClean="0"/>
              <a:t>Why is at important?</a:t>
            </a:r>
            <a:endParaRPr lang="en-US" dirty="0"/>
          </a:p>
        </p:txBody>
      </p:sp>
    </p:spTree>
    <p:extLst>
      <p:ext uri="{BB962C8B-B14F-4D97-AF65-F5344CB8AC3E}">
        <p14:creationId xmlns:p14="http://schemas.microsoft.com/office/powerpoint/2010/main" val="173433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The Federal Government issued a rule for settings that provide HCBS waiver services that defines what a home and community-based setting is.</a:t>
            </a:r>
          </a:p>
          <a:p>
            <a:pPr lvl="0"/>
            <a:r>
              <a:rPr lang="en-US" sz="3200" dirty="0"/>
              <a:t>All settings must meet these </a:t>
            </a:r>
            <a:r>
              <a:rPr lang="en-US" sz="3200" dirty="0" smtClean="0"/>
              <a:t>definitions and requirements </a:t>
            </a:r>
            <a:r>
              <a:rPr lang="en-US" sz="3200" dirty="0"/>
              <a:t>by March 2019</a:t>
            </a:r>
          </a:p>
          <a:p>
            <a:endParaRPr lang="en-US" sz="3200" dirty="0" smtClean="0"/>
          </a:p>
          <a:p>
            <a:endParaRPr lang="en-US" sz="3200" dirty="0" smtClean="0"/>
          </a:p>
          <a:p>
            <a:endParaRPr lang="en-US" sz="2800" dirty="0"/>
          </a:p>
        </p:txBody>
      </p:sp>
      <p:sp>
        <p:nvSpPr>
          <p:cNvPr id="2" name="Title 1"/>
          <p:cNvSpPr>
            <a:spLocks noGrp="1"/>
          </p:cNvSpPr>
          <p:nvPr>
            <p:ph type="title"/>
          </p:nvPr>
        </p:nvSpPr>
        <p:spPr/>
        <p:txBody>
          <a:bodyPr/>
          <a:lstStyle/>
          <a:p>
            <a:r>
              <a:rPr lang="en-US" dirty="0" smtClean="0"/>
              <a:t>The Community Rule</a:t>
            </a:r>
            <a:endParaRPr lang="en-US" dirty="0"/>
          </a:p>
        </p:txBody>
      </p:sp>
    </p:spTree>
    <p:extLst>
      <p:ext uri="{BB962C8B-B14F-4D97-AF65-F5344CB8AC3E}">
        <p14:creationId xmlns:p14="http://schemas.microsoft.com/office/powerpoint/2010/main" val="2984526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3000" dirty="0" smtClean="0"/>
              <a:t>The most effective technology tools are those selected with these factors in mind. </a:t>
            </a:r>
          </a:p>
          <a:p>
            <a:pPr marL="45720" indent="0">
              <a:buNone/>
            </a:pPr>
            <a:endParaRPr lang="en-US" sz="3000" dirty="0" smtClean="0"/>
          </a:p>
          <a:p>
            <a:r>
              <a:rPr lang="en-US" sz="3000" dirty="0" smtClean="0"/>
              <a:t>The more we understand about the interaction between the PERSON, the TASK or activity they have difficulty with, and the ENVIRONMENT or context in which they perform that task -- WHO needs to do WHAT, WHERE? -- the better equipped we are to identify TOOLS (the assistive technology) to help produce the desired outcomes.</a:t>
            </a:r>
          </a:p>
          <a:p>
            <a:endParaRPr lang="en-US" dirty="0"/>
          </a:p>
        </p:txBody>
      </p:sp>
      <p:sp>
        <p:nvSpPr>
          <p:cNvPr id="2" name="Title 1"/>
          <p:cNvSpPr>
            <a:spLocks noGrp="1"/>
          </p:cNvSpPr>
          <p:nvPr>
            <p:ph type="title"/>
          </p:nvPr>
        </p:nvSpPr>
        <p:spPr>
          <a:xfrm>
            <a:off x="457200" y="338328"/>
            <a:ext cx="8229600" cy="1947672"/>
          </a:xfrm>
        </p:spPr>
        <p:txBody>
          <a:bodyPr>
            <a:normAutofit/>
          </a:bodyPr>
          <a:lstStyle/>
          <a:p>
            <a:r>
              <a:rPr lang="en-US" u="sng" dirty="0" smtClean="0"/>
              <a:t>AT assessment starts with asking the right questions</a:t>
            </a:r>
            <a:endParaRPr lang="en-US" dirty="0"/>
          </a:p>
        </p:txBody>
      </p:sp>
    </p:spTree>
    <p:extLst>
      <p:ext uri="{BB962C8B-B14F-4D97-AF65-F5344CB8AC3E}">
        <p14:creationId xmlns:p14="http://schemas.microsoft.com/office/powerpoint/2010/main" val="2413342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7772400" cy="4648200"/>
          </a:xfrm>
        </p:spPr>
        <p:txBody>
          <a:bodyPr>
            <a:normAutofit fontScale="92500" lnSpcReduction="20000"/>
          </a:bodyPr>
          <a:lstStyle/>
          <a:p>
            <a:endParaRPr lang="en-US" sz="2800" dirty="0" smtClean="0"/>
          </a:p>
          <a:p>
            <a:r>
              <a:rPr lang="en-US" sz="2800" dirty="0" smtClean="0"/>
              <a:t>Rather than a one-time </a:t>
            </a:r>
          </a:p>
          <a:p>
            <a:pPr marL="0" indent="0">
              <a:buNone/>
            </a:pPr>
            <a:r>
              <a:rPr lang="en-US" sz="2800" dirty="0"/>
              <a:t> </a:t>
            </a:r>
            <a:r>
              <a:rPr lang="en-US" sz="2800" dirty="0" smtClean="0"/>
              <a:t> “event” conducted by a specialist,</a:t>
            </a:r>
          </a:p>
          <a:p>
            <a:pPr marL="0" indent="0">
              <a:buNone/>
            </a:pPr>
            <a:r>
              <a:rPr lang="en-US" sz="2800" dirty="0" smtClean="0"/>
              <a:t>  assistive technology assessment is </a:t>
            </a:r>
          </a:p>
          <a:p>
            <a:pPr marL="0" indent="0">
              <a:buNone/>
            </a:pPr>
            <a:r>
              <a:rPr lang="en-US" sz="2800" dirty="0" smtClean="0"/>
              <a:t>  best thought of as a collaborative process. </a:t>
            </a:r>
          </a:p>
          <a:p>
            <a:pPr marL="0" indent="0">
              <a:buNone/>
            </a:pPr>
            <a:endParaRPr lang="en-US" sz="2800" dirty="0" smtClean="0"/>
          </a:p>
          <a:p>
            <a:r>
              <a:rPr lang="en-US" sz="2800" dirty="0" smtClean="0"/>
              <a:t>Accomplishing this relies on the collective knowledge and skills of the individual team members, each of whom has a unique perspective of the person and his/her abilities and challenges across their life (home, work, college, day supports, recreation).</a:t>
            </a:r>
          </a:p>
          <a:p>
            <a:endParaRPr lang="en-US" dirty="0"/>
          </a:p>
        </p:txBody>
      </p:sp>
      <p:sp>
        <p:nvSpPr>
          <p:cNvPr id="2" name="Title 1"/>
          <p:cNvSpPr>
            <a:spLocks noGrp="1"/>
          </p:cNvSpPr>
          <p:nvPr>
            <p:ph type="title"/>
          </p:nvPr>
        </p:nvSpPr>
        <p:spPr>
          <a:xfrm>
            <a:off x="457200" y="304800"/>
            <a:ext cx="8229600" cy="1447800"/>
          </a:xfrm>
        </p:spPr>
        <p:txBody>
          <a:bodyPr>
            <a:noAutofit/>
          </a:bodyPr>
          <a:lstStyle/>
          <a:p>
            <a:r>
              <a:rPr lang="en-US" sz="3600" u="sng" dirty="0" smtClean="0"/>
              <a:t>AT assessment is a collaborative process, not a one-time event by a specialist</a:t>
            </a:r>
            <a:endParaRPr lang="en-US" sz="3600" u="sng" dirty="0"/>
          </a:p>
        </p:txBody>
      </p:sp>
      <p:pic>
        <p:nvPicPr>
          <p:cNvPr id="5" name="Picture 2" descr="C:\Users\VFerreira\AppData\Local\Microsoft\Windows\Temporary Internet Files\Content.IE5\1P5M75YF\Basic-Scrum-Team-Connect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0"/>
            <a:ext cx="278575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78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normAutofit/>
          </a:bodyPr>
          <a:lstStyle/>
          <a:p>
            <a:r>
              <a:rPr lang="en-US" sz="2800" dirty="0" smtClean="0"/>
              <a:t>The </a:t>
            </a:r>
            <a:r>
              <a:rPr lang="en-US" sz="2800" dirty="0"/>
              <a:t>inputs and involvement of the </a:t>
            </a:r>
            <a:r>
              <a:rPr lang="en-US" sz="2800" dirty="0" smtClean="0"/>
              <a:t>entire </a:t>
            </a:r>
            <a:r>
              <a:rPr lang="en-US" sz="2800" dirty="0"/>
              <a:t>team are what produce </a:t>
            </a:r>
            <a:r>
              <a:rPr lang="en-US" sz="2800" dirty="0" smtClean="0"/>
              <a:t>successful </a:t>
            </a:r>
            <a:r>
              <a:rPr lang="en-US" sz="2800" dirty="0"/>
              <a:t>results.</a:t>
            </a:r>
          </a:p>
          <a:p>
            <a:pPr marL="457200" lvl="1" indent="-457200" algn="ctr">
              <a:buClr>
                <a:srgbClr val="726056"/>
              </a:buClr>
            </a:pPr>
            <a:r>
              <a:rPr lang="en-US" sz="2600" b="1" u="sng" dirty="0">
                <a:solidFill>
                  <a:srgbClr val="AD0101"/>
                </a:solidFill>
              </a:rPr>
              <a:t>An AT assessment always considers the perspective and inputs of the person.</a:t>
            </a:r>
          </a:p>
          <a:p>
            <a:pPr marL="45720" indent="0">
              <a:buNone/>
            </a:pPr>
            <a:endParaRPr lang="en-US" sz="2800" dirty="0" smtClean="0"/>
          </a:p>
          <a:p>
            <a:pPr>
              <a:buFont typeface="Wingdings" panose="05000000000000000000" pitchFamily="2" charset="2"/>
              <a:buChar char="§"/>
            </a:pPr>
            <a:r>
              <a:rPr lang="en-US" sz="2800" dirty="0" smtClean="0"/>
              <a:t>Determining which AT will be effective often requires an "assessment of assistive technology needs".</a:t>
            </a:r>
          </a:p>
          <a:p>
            <a:pPr marL="0" indent="0">
              <a:buNone/>
            </a:pPr>
            <a:endParaRPr lang="en-US" dirty="0" smtClean="0"/>
          </a:p>
          <a:p>
            <a:endParaRPr lang="en-US" dirty="0"/>
          </a:p>
        </p:txBody>
      </p:sp>
      <p:sp>
        <p:nvSpPr>
          <p:cNvPr id="2" name="Title 1"/>
          <p:cNvSpPr>
            <a:spLocks noGrp="1"/>
          </p:cNvSpPr>
          <p:nvPr>
            <p:ph type="title"/>
          </p:nvPr>
        </p:nvSpPr>
        <p:spPr>
          <a:xfrm>
            <a:off x="609600" y="457200"/>
            <a:ext cx="8229600" cy="1371600"/>
          </a:xfrm>
        </p:spPr>
        <p:txBody>
          <a:bodyPr>
            <a:noAutofit/>
          </a:bodyPr>
          <a:lstStyle/>
          <a:p>
            <a:r>
              <a:rPr lang="en-US" sz="3600" u="sng" dirty="0" smtClean="0"/>
              <a:t/>
            </a:r>
            <a:br>
              <a:rPr lang="en-US" sz="3600" u="sng" dirty="0" smtClean="0"/>
            </a:br>
            <a:r>
              <a:rPr lang="en-US" sz="3600" u="sng" dirty="0" smtClean="0"/>
              <a:t>AT assessment is a collaborative process, not a one-time event by a specialist</a:t>
            </a:r>
            <a:br>
              <a:rPr lang="en-US" sz="3600" u="sng" dirty="0" smtClean="0"/>
            </a:br>
            <a:endParaRPr lang="en-US" sz="3600" u="sng" dirty="0"/>
          </a:p>
        </p:txBody>
      </p:sp>
    </p:spTree>
    <p:extLst>
      <p:ext uri="{BB962C8B-B14F-4D97-AF65-F5344CB8AC3E}">
        <p14:creationId xmlns:p14="http://schemas.microsoft.com/office/powerpoint/2010/main" val="1963975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534400" cy="4114800"/>
          </a:xfrm>
        </p:spPr>
        <p:txBody>
          <a:bodyPr>
            <a:normAutofit/>
          </a:bodyPr>
          <a:lstStyle/>
          <a:p>
            <a:endParaRPr lang="en-US" sz="2800" dirty="0" smtClean="0"/>
          </a:p>
          <a:p>
            <a:r>
              <a:rPr lang="en-US" sz="2800" dirty="0" smtClean="0"/>
              <a:t> Depending on the expertise within the team, they may seek the services of an outside AT specialist to conduct specialized evaluation and training, recommend specific assistive technologies, and coordinate the needs assessment process. </a:t>
            </a:r>
          </a:p>
        </p:txBody>
      </p:sp>
      <p:sp>
        <p:nvSpPr>
          <p:cNvPr id="2" name="Title 1"/>
          <p:cNvSpPr>
            <a:spLocks noGrp="1"/>
          </p:cNvSpPr>
          <p:nvPr>
            <p:ph type="title"/>
          </p:nvPr>
        </p:nvSpPr>
        <p:spPr>
          <a:xfrm>
            <a:off x="618506" y="152400"/>
            <a:ext cx="8229600" cy="2057400"/>
          </a:xfrm>
        </p:spPr>
        <p:txBody>
          <a:bodyPr>
            <a:normAutofit/>
          </a:bodyPr>
          <a:lstStyle/>
          <a:p>
            <a:r>
              <a:rPr lang="en-US" sz="3600" u="sng" dirty="0" smtClean="0"/>
              <a:t>AT assessment is a collaborative process, not a one-time event by a specialist</a:t>
            </a:r>
            <a:endParaRPr lang="en-US" sz="3600" u="sng" dirty="0"/>
          </a:p>
        </p:txBody>
      </p:sp>
    </p:spTree>
    <p:extLst>
      <p:ext uri="{BB962C8B-B14F-4D97-AF65-F5344CB8AC3E}">
        <p14:creationId xmlns:p14="http://schemas.microsoft.com/office/powerpoint/2010/main" val="2598635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dirty="0" smtClean="0"/>
              <a:t>Assistive Technology Specialists (ATP) – Are certified.   There </a:t>
            </a:r>
            <a:r>
              <a:rPr lang="en-US" dirty="0"/>
              <a:t>are </a:t>
            </a:r>
            <a:r>
              <a:rPr lang="en-US" dirty="0" smtClean="0"/>
              <a:t>two types of certification</a:t>
            </a:r>
          </a:p>
          <a:p>
            <a:pPr marL="45720" indent="0">
              <a:buNone/>
            </a:pPr>
            <a:endParaRPr lang="en-US" dirty="0" smtClean="0"/>
          </a:p>
          <a:p>
            <a:pPr lvl="1"/>
            <a:r>
              <a:rPr lang="en-US" sz="2000" b="1" dirty="0" smtClean="0"/>
              <a:t>The </a:t>
            </a:r>
            <a:r>
              <a:rPr lang="en-US" sz="2000" b="1" dirty="0"/>
              <a:t>Assistive Technology Certification (ATP) </a:t>
            </a:r>
            <a:r>
              <a:rPr lang="en-US" sz="2000" dirty="0"/>
              <a:t>recognizes demonstrated competence in analyzing the needs of consumers with disabilities, assisting in the selection of appropriate assistive technology for the consumer’s needs, and providing training in the use of the selected device(s</a:t>
            </a:r>
            <a:r>
              <a:rPr lang="en-US" sz="2000" dirty="0" smtClean="0"/>
              <a:t>).</a:t>
            </a:r>
          </a:p>
          <a:p>
            <a:pPr lvl="1"/>
            <a:r>
              <a:rPr lang="en-US" sz="2000" b="1" dirty="0"/>
              <a:t>Seating and Mobility Specialist </a:t>
            </a:r>
            <a:r>
              <a:rPr lang="en-US" sz="2000" b="1" dirty="0" smtClean="0"/>
              <a:t>Certification </a:t>
            </a:r>
            <a:r>
              <a:rPr lang="en-US" sz="2000" dirty="0" smtClean="0"/>
              <a:t>- The </a:t>
            </a:r>
            <a:r>
              <a:rPr lang="en-US" sz="2000" dirty="0"/>
              <a:t>SMS certification is a specialty certification for professionals working in seating and mobility. While the ATP is a broad-based exam covering all major areas of assistive technology, the SMS exam is focused specifically on seating, positioning, and mobility. </a:t>
            </a:r>
          </a:p>
        </p:txBody>
      </p:sp>
      <p:sp>
        <p:nvSpPr>
          <p:cNvPr id="3" name="Title 2"/>
          <p:cNvSpPr>
            <a:spLocks noGrp="1"/>
          </p:cNvSpPr>
          <p:nvPr>
            <p:ph type="title"/>
          </p:nvPr>
        </p:nvSpPr>
        <p:spPr/>
        <p:txBody>
          <a:bodyPr>
            <a:normAutofit fontScale="90000"/>
          </a:bodyPr>
          <a:lstStyle/>
          <a:p>
            <a:r>
              <a:rPr lang="en-US" dirty="0" smtClean="0"/>
              <a:t>Assistive technology Specialist (ATP)</a:t>
            </a:r>
            <a:endParaRPr lang="en-US" dirty="0"/>
          </a:p>
        </p:txBody>
      </p:sp>
    </p:spTree>
    <p:extLst>
      <p:ext uri="{BB962C8B-B14F-4D97-AF65-F5344CB8AC3E}">
        <p14:creationId xmlns:p14="http://schemas.microsoft.com/office/powerpoint/2010/main" val="94522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8077200" cy="4724400"/>
          </a:xfrm>
        </p:spPr>
        <p:txBody>
          <a:bodyPr>
            <a:normAutofit/>
          </a:bodyPr>
          <a:lstStyle/>
          <a:p>
            <a:endParaRPr lang="en-US" sz="2800" dirty="0" smtClean="0"/>
          </a:p>
          <a:p>
            <a:r>
              <a:rPr lang="en-US" sz="2800" dirty="0" smtClean="0"/>
              <a:t>Lastly, a proper AT assessment also considers necessary supporting services.</a:t>
            </a:r>
          </a:p>
          <a:p>
            <a:pPr lvl="1"/>
            <a:r>
              <a:rPr lang="en-US" sz="2600" dirty="0" smtClean="0"/>
              <a:t>Training for the person and/or staff</a:t>
            </a:r>
          </a:p>
          <a:p>
            <a:pPr lvl="1"/>
            <a:r>
              <a:rPr lang="en-US" sz="2800" dirty="0" smtClean="0"/>
              <a:t>Integration of the AT into day/work and home life</a:t>
            </a:r>
          </a:p>
          <a:p>
            <a:pPr lvl="1"/>
            <a:r>
              <a:rPr lang="en-US" sz="2800" dirty="0" smtClean="0"/>
              <a:t>Technical support issues</a:t>
            </a:r>
          </a:p>
          <a:p>
            <a:pPr marL="457200" lvl="1" indent="-457200"/>
            <a:r>
              <a:rPr lang="en-US" sz="2800" dirty="0" smtClean="0"/>
              <a:t>It also provides a plan for implementation and for evaluating progress with the AT.  </a:t>
            </a:r>
          </a:p>
          <a:p>
            <a:endParaRPr lang="en-US" dirty="0"/>
          </a:p>
        </p:txBody>
      </p:sp>
      <p:sp>
        <p:nvSpPr>
          <p:cNvPr id="2" name="Title 1"/>
          <p:cNvSpPr>
            <a:spLocks noGrp="1"/>
          </p:cNvSpPr>
          <p:nvPr>
            <p:ph type="title"/>
          </p:nvPr>
        </p:nvSpPr>
        <p:spPr>
          <a:xfrm>
            <a:off x="3352800" y="533400"/>
            <a:ext cx="4953000" cy="1447800"/>
          </a:xfrm>
        </p:spPr>
        <p:txBody>
          <a:bodyPr>
            <a:normAutofit/>
          </a:bodyPr>
          <a:lstStyle/>
          <a:p>
            <a:r>
              <a:rPr lang="en-US" u="sng" dirty="0" smtClean="0"/>
              <a:t>AT Assessment </a:t>
            </a:r>
            <a:br>
              <a:rPr lang="en-US" u="sng" dirty="0" smtClean="0"/>
            </a:br>
            <a:endParaRPr lang="en-US" u="sng" dirty="0"/>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60453"/>
            <a:ext cx="27432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46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5869380"/>
              </p:ext>
            </p:extLst>
          </p:nvPr>
        </p:nvGraphicFramePr>
        <p:xfrm>
          <a:off x="1443390" y="87630"/>
          <a:ext cx="6544294" cy="902970"/>
        </p:xfrm>
        <a:graphic>
          <a:graphicData uri="http://schemas.openxmlformats.org/drawingml/2006/table">
            <a:tbl>
              <a:tblPr/>
              <a:tblGrid>
                <a:gridCol w="6544294"/>
              </a:tblGrid>
              <a:tr h="533400">
                <a:tc>
                  <a:txBody>
                    <a:bodyPr/>
                    <a:lstStyle/>
                    <a:p>
                      <a:pPr algn="ctr"/>
                      <a:r>
                        <a:rPr lang="en-US" b="1" spc="300" dirty="0">
                          <a:solidFill>
                            <a:schemeClr val="bg1"/>
                          </a:solidFill>
                          <a:effectLst/>
                          <a:latin typeface="Arial"/>
                        </a:rPr>
                        <a:t>ASSISTIVE TECHNOLOGY CATEGORIES</a:t>
                      </a:r>
                      <a:endParaRPr lang="en-US" dirty="0">
                        <a:solidFill>
                          <a:schemeClr val="bg1"/>
                        </a:solidFill>
                      </a:endParaRPr>
                    </a:p>
                  </a:txBody>
                  <a:tcPr marL="47625" marR="47625" marT="47625" marB="47625" anchor="ctr">
                    <a:lnL>
                      <a:noFill/>
                    </a:lnL>
                    <a:lnR>
                      <a:noFill/>
                    </a:lnR>
                    <a:lnT>
                      <a:noFill/>
                    </a:lnT>
                    <a:lnB>
                      <a:noFill/>
                    </a:lnB>
                    <a:solidFill>
                      <a:schemeClr val="tx1">
                        <a:lumMod val="95000"/>
                        <a:lumOff val="5000"/>
                        <a:alpha val="77000"/>
                      </a:schemeClr>
                    </a:solidFill>
                  </a:tcPr>
                </a:tc>
              </a:tr>
              <a:tr h="276314">
                <a:tc>
                  <a:txBody>
                    <a:bodyPr/>
                    <a:lstStyle/>
                    <a:p>
                      <a:r>
                        <a:rPr lang="en-US" dirty="0"/>
                        <a:t> </a:t>
                      </a:r>
                    </a:p>
                  </a:txBody>
                  <a:tcPr marL="47625" marR="47625" marT="47625" marB="47625" anchor="ctr">
                    <a:lnL>
                      <a:noFill/>
                    </a:lnL>
                    <a:lnR>
                      <a:noFill/>
                    </a:lnR>
                    <a:lnT>
                      <a:noFill/>
                    </a:lnT>
                    <a:lnB>
                      <a:noFill/>
                    </a:lnB>
                    <a:solidFill>
                      <a:schemeClr val="tx1">
                        <a:lumMod val="95000"/>
                        <a:lumOff val="5000"/>
                        <a:alpha val="77000"/>
                      </a:schemeClr>
                    </a:solidFill>
                  </a:tcPr>
                </a:tc>
              </a:tr>
            </a:tbl>
          </a:graphicData>
        </a:graphic>
      </p:graphicFrame>
      <p:sp>
        <p:nvSpPr>
          <p:cNvPr id="8" name="Rectangle 1"/>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85800" y="990600"/>
            <a:ext cx="3733800" cy="1261884"/>
          </a:xfrm>
          <a:prstGeom prst="rect">
            <a:avLst/>
          </a:prstGeom>
        </p:spPr>
        <p:txBody>
          <a:bodyPr wrap="square">
            <a:spAutoFit/>
          </a:bodyPr>
          <a:lstStyle/>
          <a:p>
            <a:pPr marL="285750" indent="-285750">
              <a:buFont typeface="Arial" panose="020B0604020202020204" pitchFamily="34" charset="0"/>
              <a:buChar char="•"/>
            </a:pPr>
            <a:r>
              <a:rPr lang="en-US" sz="1600" b="1" dirty="0">
                <a:solidFill>
                  <a:schemeClr val="tx1">
                    <a:lumMod val="95000"/>
                    <a:lumOff val="5000"/>
                  </a:schemeClr>
                </a:solidFill>
                <a:hlinkClick r:id="rId3"/>
              </a:rPr>
              <a:t>Communication Aids </a:t>
            </a:r>
            <a:r>
              <a:rPr lang="en-US" b="1" dirty="0">
                <a:solidFill>
                  <a:schemeClr val="tx1">
                    <a:lumMod val="95000"/>
                    <a:lumOff val="5000"/>
                  </a:schemeClr>
                </a:solidFill>
              </a:rPr>
              <a:t/>
            </a:r>
            <a:br>
              <a:rPr lang="en-US" b="1" dirty="0">
                <a:solidFill>
                  <a:schemeClr val="tx1">
                    <a:lumMod val="95000"/>
                    <a:lumOff val="5000"/>
                  </a:schemeClr>
                </a:solidFill>
              </a:rPr>
            </a:br>
            <a:r>
              <a:rPr lang="en-US" sz="1400" dirty="0" smtClean="0">
                <a:solidFill>
                  <a:schemeClr val="tx1">
                    <a:lumMod val="95000"/>
                    <a:lumOff val="5000"/>
                  </a:schemeClr>
                </a:solidFill>
                <a:hlinkClick r:id="rId4"/>
              </a:rPr>
              <a:t>Speech </a:t>
            </a:r>
            <a:r>
              <a:rPr lang="en-US" sz="1400" dirty="0">
                <a:solidFill>
                  <a:schemeClr val="tx1">
                    <a:lumMod val="95000"/>
                    <a:lumOff val="5000"/>
                  </a:schemeClr>
                </a:solidFill>
                <a:hlinkClick r:id="rId4"/>
              </a:rPr>
              <a:t>and </a:t>
            </a:r>
            <a:r>
              <a:rPr lang="en-US" sz="1400" dirty="0" smtClean="0">
                <a:solidFill>
                  <a:schemeClr val="tx1">
                    <a:lumMod val="95000"/>
                    <a:lumOff val="5000"/>
                  </a:schemeClr>
                </a:solidFill>
                <a:hlinkClick r:id="rId4"/>
              </a:rPr>
              <a:t>Augmentative   Communication  Aids</a:t>
            </a:r>
            <a:r>
              <a:rPr lang="en-US" sz="1400" dirty="0">
                <a:solidFill>
                  <a:schemeClr val="tx1">
                    <a:lumMod val="95000"/>
                    <a:lumOff val="5000"/>
                  </a:schemeClr>
                </a:solidFill>
              </a:rPr>
              <a:t/>
            </a:r>
            <a:br>
              <a:rPr lang="en-US" sz="1400" dirty="0">
                <a:solidFill>
                  <a:schemeClr val="tx1">
                    <a:lumMod val="95000"/>
                    <a:lumOff val="5000"/>
                  </a:schemeClr>
                </a:solidFill>
              </a:rPr>
            </a:br>
            <a:r>
              <a:rPr lang="en-US" sz="1400" dirty="0">
                <a:solidFill>
                  <a:schemeClr val="tx1">
                    <a:lumMod val="95000"/>
                    <a:lumOff val="5000"/>
                  </a:schemeClr>
                </a:solidFill>
              </a:rPr>
              <a:t> </a:t>
            </a:r>
            <a:r>
              <a:rPr lang="en-US" sz="1400" dirty="0" smtClean="0">
                <a:solidFill>
                  <a:schemeClr val="tx1">
                    <a:lumMod val="95000"/>
                    <a:lumOff val="5000"/>
                  </a:schemeClr>
                </a:solidFill>
                <a:hlinkClick r:id="rId5" action="ppaction://hlinkfile"/>
              </a:rPr>
              <a:t>Writing </a:t>
            </a:r>
            <a:r>
              <a:rPr lang="en-US" sz="1400" dirty="0">
                <a:solidFill>
                  <a:schemeClr val="tx1">
                    <a:lumMod val="95000"/>
                    <a:lumOff val="5000"/>
                  </a:schemeClr>
                </a:solidFill>
                <a:hlinkClick r:id="rId5" action="ppaction://hlinkfile"/>
              </a:rPr>
              <a:t>and Typing Aids</a:t>
            </a:r>
            <a:r>
              <a:rPr lang="en-US" dirty="0">
                <a:solidFill>
                  <a:schemeClr val="tx1">
                    <a:lumMod val="95000"/>
                    <a:lumOff val="5000"/>
                  </a:schemeClr>
                </a:solidFill>
              </a:rPr>
              <a:t/>
            </a:r>
            <a:br>
              <a:rPr lang="en-US" dirty="0">
                <a:solidFill>
                  <a:schemeClr val="tx1">
                    <a:lumMod val="95000"/>
                    <a:lumOff val="5000"/>
                  </a:schemeClr>
                </a:solidFill>
              </a:rPr>
            </a:br>
            <a:endParaRPr lang="en-US" dirty="0">
              <a:solidFill>
                <a:schemeClr val="tx1">
                  <a:lumMod val="95000"/>
                  <a:lumOff val="5000"/>
                </a:schemeClr>
              </a:solidFill>
            </a:endParaRPr>
          </a:p>
        </p:txBody>
      </p:sp>
      <p:sp>
        <p:nvSpPr>
          <p:cNvPr id="9" name="Rectangle 8"/>
          <p:cNvSpPr/>
          <p:nvPr/>
        </p:nvSpPr>
        <p:spPr>
          <a:xfrm>
            <a:off x="696686" y="1026945"/>
            <a:ext cx="304800" cy="10167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6686" y="2086143"/>
            <a:ext cx="293914"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Rectangle 10"/>
          <p:cNvSpPr/>
          <p:nvPr/>
        </p:nvSpPr>
        <p:spPr>
          <a:xfrm>
            <a:off x="696686" y="3417275"/>
            <a:ext cx="293914" cy="10232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29200" y="5557980"/>
            <a:ext cx="304800" cy="42994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29200" y="5066399"/>
            <a:ext cx="304800" cy="3693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29200" y="6109269"/>
            <a:ext cx="304800" cy="30664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800" y="5502365"/>
            <a:ext cx="293915" cy="7602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96686" y="4570867"/>
            <a:ext cx="283028" cy="751114"/>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FF"/>
              </a:solidFill>
            </a:endParaRPr>
          </a:p>
        </p:txBody>
      </p:sp>
      <p:sp>
        <p:nvSpPr>
          <p:cNvPr id="17" name="Rectangle 16"/>
          <p:cNvSpPr/>
          <p:nvPr/>
        </p:nvSpPr>
        <p:spPr>
          <a:xfrm>
            <a:off x="5029200" y="4069261"/>
            <a:ext cx="304800" cy="877163"/>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29201" y="3514159"/>
            <a:ext cx="304800" cy="45786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29201" y="1981202"/>
            <a:ext cx="304800" cy="142908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40086" y="1535314"/>
            <a:ext cx="304800" cy="3694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29200" y="1042719"/>
            <a:ext cx="304800" cy="4214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23257" y="2019856"/>
            <a:ext cx="2873829" cy="1415772"/>
          </a:xfrm>
          <a:prstGeom prst="rect">
            <a:avLst/>
          </a:prstGeom>
        </p:spPr>
        <p:txBody>
          <a:bodyPr wrap="square">
            <a:spAutoFit/>
          </a:bodyPr>
          <a:lstStyle/>
          <a:p>
            <a:r>
              <a:rPr lang="en-US" sz="1600" b="1" dirty="0" smtClean="0">
                <a:hlinkClick r:id="rId6"/>
              </a:rPr>
              <a:t>Computer </a:t>
            </a:r>
            <a:r>
              <a:rPr lang="en-US" sz="1600" b="1" dirty="0">
                <a:hlinkClick r:id="rId6"/>
              </a:rPr>
              <a:t>Access Aids</a:t>
            </a:r>
            <a:r>
              <a:rPr lang="en-US" sz="1600" dirty="0">
                <a:hlinkClick r:id="rId6"/>
              </a:rPr>
              <a:t> </a:t>
            </a:r>
            <a:r>
              <a:rPr lang="en-US" dirty="0">
                <a:hlinkClick r:id="rId6"/>
              </a:rPr>
              <a:t/>
            </a:r>
            <a:br>
              <a:rPr lang="en-US" dirty="0">
                <a:hlinkClick r:id="rId6"/>
              </a:rPr>
            </a:br>
            <a:r>
              <a:rPr lang="en-US" sz="1400" dirty="0" smtClean="0">
                <a:hlinkClick r:id="rId7" action="ppaction://hlinkfile"/>
              </a:rPr>
              <a:t>Alternative Input Devices</a:t>
            </a:r>
            <a:r>
              <a:rPr lang="en-US" sz="1400" dirty="0"/>
              <a:t/>
            </a:r>
            <a:br>
              <a:rPr lang="en-US" sz="1400" dirty="0"/>
            </a:br>
            <a:r>
              <a:rPr lang="en-US" sz="1400" dirty="0" smtClean="0">
                <a:hlinkClick r:id="rId8"/>
              </a:rPr>
              <a:t>Alternative Output Devices</a:t>
            </a:r>
            <a:r>
              <a:rPr lang="en-US" sz="1400" dirty="0"/>
              <a:t/>
            </a:r>
            <a:br>
              <a:rPr lang="en-US" sz="1400" dirty="0"/>
            </a:br>
            <a:r>
              <a:rPr lang="en-US" sz="1400" dirty="0" smtClean="0">
                <a:hlinkClick r:id="rId9"/>
              </a:rPr>
              <a:t>Accessible Software</a:t>
            </a:r>
            <a:r>
              <a:rPr lang="en-US" sz="1400" dirty="0"/>
              <a:t/>
            </a:r>
            <a:br>
              <a:rPr lang="en-US" sz="1400" dirty="0"/>
            </a:br>
            <a:r>
              <a:rPr lang="en-US" sz="1400" dirty="0" smtClean="0">
                <a:hlinkClick r:id="rId10"/>
              </a:rPr>
              <a:t>Universal Design</a:t>
            </a:r>
            <a:r>
              <a:rPr lang="en-US" sz="1400" dirty="0"/>
              <a:t/>
            </a:r>
            <a:br>
              <a:rPr lang="en-US" sz="1400" dirty="0"/>
            </a:br>
            <a:endParaRPr lang="en-US" sz="1400" dirty="0" smtClean="0"/>
          </a:p>
        </p:txBody>
      </p:sp>
      <p:sp>
        <p:nvSpPr>
          <p:cNvPr id="23" name="Rectangle 22"/>
          <p:cNvSpPr/>
          <p:nvPr/>
        </p:nvSpPr>
        <p:spPr>
          <a:xfrm>
            <a:off x="1023257" y="4620123"/>
            <a:ext cx="2939143" cy="892552"/>
          </a:xfrm>
          <a:prstGeom prst="rect">
            <a:avLst/>
          </a:prstGeom>
        </p:spPr>
        <p:txBody>
          <a:bodyPr wrap="square">
            <a:spAutoFit/>
          </a:bodyPr>
          <a:lstStyle/>
          <a:p>
            <a:r>
              <a:rPr lang="en-US" sz="1600" b="1" dirty="0">
                <a:hlinkClick r:id="rId11"/>
              </a:rPr>
              <a:t>Education and Learning Aids</a:t>
            </a:r>
            <a:r>
              <a:rPr lang="en-US" sz="1600" dirty="0">
                <a:hlinkClick r:id="rId11"/>
              </a:rPr>
              <a:t> </a:t>
            </a:r>
            <a:r>
              <a:rPr lang="en-US" dirty="0"/>
              <a:t/>
            </a:r>
            <a:br>
              <a:rPr lang="en-US" dirty="0"/>
            </a:br>
            <a:r>
              <a:rPr lang="en-US" sz="1200" dirty="0" smtClean="0">
                <a:hlinkClick r:id="rId12"/>
              </a:rPr>
              <a:t>Cognitive Aids </a:t>
            </a:r>
            <a:r>
              <a:rPr lang="en-US" sz="1200" dirty="0"/>
              <a:t/>
            </a:r>
            <a:br>
              <a:rPr lang="en-US" sz="1200" dirty="0"/>
            </a:br>
            <a:r>
              <a:rPr lang="en-US" sz="1200" dirty="0" smtClean="0">
                <a:hlinkClick r:id="rId13"/>
              </a:rPr>
              <a:t>Early Intervention Aids </a:t>
            </a:r>
            <a:r>
              <a:rPr lang="en-US" sz="1200" dirty="0"/>
              <a:t/>
            </a:r>
            <a:br>
              <a:rPr lang="en-US" sz="1200" dirty="0"/>
            </a:br>
            <a:endParaRPr lang="en-US" sz="1200" dirty="0"/>
          </a:p>
        </p:txBody>
      </p:sp>
      <p:sp>
        <p:nvSpPr>
          <p:cNvPr id="24" name="Rectangle 23"/>
          <p:cNvSpPr/>
          <p:nvPr/>
        </p:nvSpPr>
        <p:spPr>
          <a:xfrm>
            <a:off x="1023257" y="5464629"/>
            <a:ext cx="4691743" cy="769441"/>
          </a:xfrm>
          <a:prstGeom prst="rect">
            <a:avLst/>
          </a:prstGeom>
        </p:spPr>
        <p:txBody>
          <a:bodyPr wrap="square">
            <a:spAutoFit/>
          </a:bodyPr>
          <a:lstStyle/>
          <a:p>
            <a:r>
              <a:rPr lang="en-US" sz="1600" b="1" dirty="0">
                <a:hlinkClick r:id="rId14"/>
              </a:rPr>
              <a:t>Environmental Aids</a:t>
            </a:r>
            <a:r>
              <a:rPr lang="en-US" sz="1600" dirty="0">
                <a:hlinkClick r:id="rId14"/>
              </a:rPr>
              <a:t> </a:t>
            </a:r>
            <a:r>
              <a:rPr lang="en-US" dirty="0"/>
              <a:t/>
            </a:r>
            <a:br>
              <a:rPr lang="en-US" dirty="0"/>
            </a:br>
            <a:r>
              <a:rPr lang="en-US" sz="1400" dirty="0" smtClean="0">
                <a:hlinkClick r:id="rId15"/>
              </a:rPr>
              <a:t>Environmental </a:t>
            </a:r>
            <a:r>
              <a:rPr lang="en-US" sz="1400" dirty="0">
                <a:hlinkClick r:id="rId15"/>
              </a:rPr>
              <a:t>Controls and </a:t>
            </a:r>
            <a:r>
              <a:rPr lang="en-US" sz="1400" dirty="0" smtClean="0">
                <a:hlinkClick r:id="rId15"/>
              </a:rPr>
              <a:t>Switches</a:t>
            </a:r>
            <a:r>
              <a:rPr lang="en-US" sz="1400" dirty="0"/>
              <a:t/>
            </a:r>
            <a:br>
              <a:rPr lang="en-US" sz="1400" dirty="0"/>
            </a:br>
            <a:r>
              <a:rPr lang="en-US" sz="1400" dirty="0" smtClean="0">
                <a:hlinkClick r:id="rId16"/>
              </a:rPr>
              <a:t>Home-Workplace Adaptations</a:t>
            </a:r>
            <a:endParaRPr lang="en-US" sz="1400" dirty="0"/>
          </a:p>
        </p:txBody>
      </p:sp>
      <p:sp>
        <p:nvSpPr>
          <p:cNvPr id="25" name="Rectangle 24"/>
          <p:cNvSpPr/>
          <p:nvPr/>
        </p:nvSpPr>
        <p:spPr>
          <a:xfrm>
            <a:off x="5410201" y="1042719"/>
            <a:ext cx="2425354" cy="369332"/>
          </a:xfrm>
          <a:prstGeom prst="rect">
            <a:avLst/>
          </a:prstGeom>
        </p:spPr>
        <p:txBody>
          <a:bodyPr wrap="square">
            <a:spAutoFit/>
          </a:bodyPr>
          <a:lstStyle/>
          <a:p>
            <a:r>
              <a:rPr lang="en-US" b="1" dirty="0">
                <a:hlinkClick r:id="rId17"/>
              </a:rPr>
              <a:t>Ergonomic Equipment</a:t>
            </a:r>
            <a:r>
              <a:rPr lang="en-US" dirty="0">
                <a:hlinkClick r:id="rId17"/>
              </a:rPr>
              <a:t> </a:t>
            </a:r>
            <a:endParaRPr lang="en-US" dirty="0"/>
          </a:p>
        </p:txBody>
      </p:sp>
      <p:sp>
        <p:nvSpPr>
          <p:cNvPr id="26" name="Rectangle 25"/>
          <p:cNvSpPr/>
          <p:nvPr/>
        </p:nvSpPr>
        <p:spPr>
          <a:xfrm>
            <a:off x="5377543" y="1535314"/>
            <a:ext cx="2912514" cy="369332"/>
          </a:xfrm>
          <a:prstGeom prst="rect">
            <a:avLst/>
          </a:prstGeom>
        </p:spPr>
        <p:txBody>
          <a:bodyPr wrap="square">
            <a:spAutoFit/>
          </a:bodyPr>
          <a:lstStyle/>
          <a:p>
            <a:r>
              <a:rPr lang="en-US" b="1" dirty="0">
                <a:hlinkClick r:id="rId18"/>
              </a:rPr>
              <a:t>Hearing and Listening Aids</a:t>
            </a:r>
            <a:r>
              <a:rPr lang="en-US" dirty="0">
                <a:hlinkClick r:id="rId18"/>
              </a:rPr>
              <a:t> </a:t>
            </a:r>
            <a:endParaRPr lang="en-US" dirty="0"/>
          </a:p>
        </p:txBody>
      </p:sp>
      <p:sp>
        <p:nvSpPr>
          <p:cNvPr id="27" name="Rectangle 26"/>
          <p:cNvSpPr/>
          <p:nvPr/>
        </p:nvSpPr>
        <p:spPr>
          <a:xfrm>
            <a:off x="5410199" y="1987191"/>
            <a:ext cx="2847201" cy="1723549"/>
          </a:xfrm>
          <a:prstGeom prst="rect">
            <a:avLst/>
          </a:prstGeom>
        </p:spPr>
        <p:txBody>
          <a:bodyPr wrap="square">
            <a:spAutoFit/>
          </a:bodyPr>
          <a:lstStyle/>
          <a:p>
            <a:r>
              <a:rPr lang="en-US" sz="1600" b="1" dirty="0" smtClean="0">
                <a:hlinkClick r:id="rId19"/>
              </a:rPr>
              <a:t>Mobility and Transportation Aids</a:t>
            </a:r>
            <a:r>
              <a:rPr lang="en-US" sz="1600" dirty="0" smtClean="0">
                <a:hlinkClick r:id="rId19"/>
              </a:rPr>
              <a:t> </a:t>
            </a:r>
            <a:r>
              <a:rPr lang="en-US" dirty="0" smtClean="0"/>
              <a:t/>
            </a:r>
            <a:br>
              <a:rPr lang="en-US" dirty="0" smtClean="0"/>
            </a:br>
            <a:r>
              <a:rPr lang="en-US" sz="1400" dirty="0" smtClean="0">
                <a:hlinkClick r:id="rId20"/>
              </a:rPr>
              <a:t>Ambulation Aids </a:t>
            </a:r>
            <a:r>
              <a:rPr lang="en-US" sz="1400" dirty="0" smtClean="0"/>
              <a:t/>
            </a:r>
            <a:br>
              <a:rPr lang="en-US" sz="1400" dirty="0" smtClean="0"/>
            </a:br>
            <a:r>
              <a:rPr lang="en-US" sz="1400" dirty="0" smtClean="0">
                <a:hlinkClick r:id="rId21"/>
              </a:rPr>
              <a:t>Scooters and Power Chairs</a:t>
            </a:r>
            <a:r>
              <a:rPr lang="en-US" sz="1400" dirty="0" smtClean="0"/>
              <a:t/>
            </a:r>
            <a:br>
              <a:rPr lang="en-US" sz="1400" dirty="0" smtClean="0"/>
            </a:br>
            <a:r>
              <a:rPr lang="en-US" sz="1400" dirty="0" smtClean="0">
                <a:hlinkClick r:id="rId22"/>
              </a:rPr>
              <a:t>Wheelchairs</a:t>
            </a:r>
            <a:r>
              <a:rPr lang="en-US" sz="1400" dirty="0" smtClean="0"/>
              <a:t/>
            </a:r>
            <a:br>
              <a:rPr lang="en-US" sz="1400" dirty="0" smtClean="0"/>
            </a:br>
            <a:r>
              <a:rPr lang="en-US" sz="1400" dirty="0" smtClean="0">
                <a:hlinkClick r:id="rId23"/>
              </a:rPr>
              <a:t>Vehicle Conversions</a:t>
            </a:r>
            <a:r>
              <a:rPr lang="en-US" dirty="0" smtClean="0"/>
              <a:t/>
            </a:r>
            <a:br>
              <a:rPr lang="en-US" dirty="0" smtClean="0"/>
            </a:br>
            <a:endParaRPr lang="en-US" dirty="0"/>
          </a:p>
        </p:txBody>
      </p:sp>
      <p:sp>
        <p:nvSpPr>
          <p:cNvPr id="28" name="Rectangle 27"/>
          <p:cNvSpPr/>
          <p:nvPr/>
        </p:nvSpPr>
        <p:spPr>
          <a:xfrm>
            <a:off x="5410198" y="3514159"/>
            <a:ext cx="3276601" cy="646331"/>
          </a:xfrm>
          <a:prstGeom prst="rect">
            <a:avLst/>
          </a:prstGeom>
        </p:spPr>
        <p:txBody>
          <a:bodyPr wrap="square">
            <a:spAutoFit/>
          </a:bodyPr>
          <a:lstStyle/>
          <a:p>
            <a:r>
              <a:rPr lang="en-US" b="1" dirty="0">
                <a:hlinkClick r:id="rId24"/>
              </a:rPr>
              <a:t>Prosthetics </a:t>
            </a:r>
            <a:r>
              <a:rPr lang="en-US" b="1" dirty="0" smtClean="0">
                <a:hlinkClick r:id="rId24"/>
              </a:rPr>
              <a:t>and Orthotics </a:t>
            </a:r>
            <a:endParaRPr lang="en-US" b="1" dirty="0"/>
          </a:p>
          <a:p>
            <a:r>
              <a:rPr lang="en-US" b="1" dirty="0" smtClean="0"/>
              <a:t> </a:t>
            </a:r>
            <a:endParaRPr lang="en-US" dirty="0"/>
          </a:p>
        </p:txBody>
      </p:sp>
      <p:sp>
        <p:nvSpPr>
          <p:cNvPr id="29" name="Rectangle 28"/>
          <p:cNvSpPr/>
          <p:nvPr/>
        </p:nvSpPr>
        <p:spPr>
          <a:xfrm>
            <a:off x="5377543" y="3974062"/>
            <a:ext cx="2603866" cy="1508105"/>
          </a:xfrm>
          <a:prstGeom prst="rect">
            <a:avLst/>
          </a:prstGeom>
        </p:spPr>
        <p:txBody>
          <a:bodyPr wrap="square">
            <a:spAutoFit/>
          </a:bodyPr>
          <a:lstStyle/>
          <a:p>
            <a:r>
              <a:rPr lang="en-US" sz="1600" b="1" dirty="0">
                <a:hlinkClick r:id="rId25"/>
              </a:rPr>
              <a:t>Recreation and Leisure Aids</a:t>
            </a:r>
            <a:r>
              <a:rPr lang="en-US" sz="1600" dirty="0">
                <a:hlinkClick r:id="rId25"/>
              </a:rPr>
              <a:t> </a:t>
            </a:r>
            <a:r>
              <a:rPr lang="en-US" dirty="0"/>
              <a:t/>
            </a:r>
            <a:br>
              <a:rPr lang="en-US" dirty="0"/>
            </a:br>
            <a:r>
              <a:rPr lang="en-US" sz="1400" dirty="0" smtClean="0">
                <a:hlinkClick r:id="rId26"/>
              </a:rPr>
              <a:t>Sports Aids</a:t>
            </a:r>
            <a:r>
              <a:rPr lang="en-US" sz="1400" dirty="0"/>
              <a:t/>
            </a:r>
            <a:br>
              <a:rPr lang="en-US" sz="1400" dirty="0"/>
            </a:br>
            <a:r>
              <a:rPr lang="en-US" sz="1400" dirty="0">
                <a:hlinkClick r:id="rId27"/>
              </a:rPr>
              <a:t>T</a:t>
            </a:r>
            <a:r>
              <a:rPr lang="en-US" sz="1400" dirty="0" smtClean="0">
                <a:hlinkClick r:id="rId27"/>
              </a:rPr>
              <a:t>oys and Games</a:t>
            </a:r>
            <a:r>
              <a:rPr lang="en-US" sz="1400" dirty="0"/>
              <a:t/>
            </a:r>
            <a:br>
              <a:rPr lang="en-US" sz="1400" dirty="0"/>
            </a:br>
            <a:r>
              <a:rPr lang="en-US" sz="1400" dirty="0" smtClean="0">
                <a:hlinkClick r:id="rId28"/>
              </a:rPr>
              <a:t>Travel Aids </a:t>
            </a:r>
            <a:r>
              <a:rPr lang="en-US" dirty="0"/>
              <a:t/>
            </a:r>
            <a:br>
              <a:rPr lang="en-US" dirty="0"/>
            </a:br>
            <a:endParaRPr lang="en-US" dirty="0"/>
          </a:p>
        </p:txBody>
      </p:sp>
      <p:sp>
        <p:nvSpPr>
          <p:cNvPr id="30" name="Rectangle 29"/>
          <p:cNvSpPr/>
          <p:nvPr/>
        </p:nvSpPr>
        <p:spPr>
          <a:xfrm>
            <a:off x="5410200" y="5081788"/>
            <a:ext cx="3033894" cy="369332"/>
          </a:xfrm>
          <a:prstGeom prst="rect">
            <a:avLst/>
          </a:prstGeom>
        </p:spPr>
        <p:txBody>
          <a:bodyPr wrap="square">
            <a:spAutoFit/>
          </a:bodyPr>
          <a:lstStyle/>
          <a:p>
            <a:r>
              <a:rPr lang="en-US" b="1" dirty="0" smtClean="0">
                <a:hlinkClick r:id="rId29"/>
              </a:rPr>
              <a:t>Seating and Positioning Aids </a:t>
            </a:r>
            <a:endParaRPr lang="en-US" dirty="0"/>
          </a:p>
        </p:txBody>
      </p:sp>
      <p:sp>
        <p:nvSpPr>
          <p:cNvPr id="31" name="Rectangle 30"/>
          <p:cNvSpPr/>
          <p:nvPr/>
        </p:nvSpPr>
        <p:spPr>
          <a:xfrm>
            <a:off x="5410200" y="5573290"/>
            <a:ext cx="2571209" cy="369332"/>
          </a:xfrm>
          <a:prstGeom prst="rect">
            <a:avLst/>
          </a:prstGeom>
        </p:spPr>
        <p:txBody>
          <a:bodyPr wrap="square">
            <a:spAutoFit/>
          </a:bodyPr>
          <a:lstStyle/>
          <a:p>
            <a:r>
              <a:rPr lang="en-US" b="1" dirty="0">
                <a:hlinkClick r:id="rId30"/>
              </a:rPr>
              <a:t>Vision and Reading Aids</a:t>
            </a:r>
            <a:r>
              <a:rPr lang="en-US" dirty="0">
                <a:hlinkClick r:id="rId30"/>
              </a:rPr>
              <a:t> </a:t>
            </a:r>
            <a:endParaRPr lang="en-US" dirty="0"/>
          </a:p>
        </p:txBody>
      </p:sp>
      <p:sp>
        <p:nvSpPr>
          <p:cNvPr id="32" name="Rectangle 31"/>
          <p:cNvSpPr/>
          <p:nvPr/>
        </p:nvSpPr>
        <p:spPr>
          <a:xfrm>
            <a:off x="5410201" y="6046586"/>
            <a:ext cx="1056916" cy="369332"/>
          </a:xfrm>
          <a:prstGeom prst="rect">
            <a:avLst/>
          </a:prstGeom>
        </p:spPr>
        <p:txBody>
          <a:bodyPr wrap="square">
            <a:spAutoFit/>
          </a:bodyPr>
          <a:lstStyle/>
          <a:p>
            <a:r>
              <a:rPr lang="en-US" b="1" dirty="0" smtClean="0">
                <a:hlinkClick r:id="rId31"/>
              </a:rPr>
              <a:t>Services </a:t>
            </a:r>
            <a:r>
              <a:rPr lang="en-US" dirty="0" smtClean="0"/>
              <a:t> </a:t>
            </a:r>
            <a:endParaRPr lang="en-US" dirty="0"/>
          </a:p>
        </p:txBody>
      </p:sp>
      <p:sp>
        <p:nvSpPr>
          <p:cNvPr id="3" name="Rectangle 2"/>
          <p:cNvSpPr/>
          <p:nvPr/>
        </p:nvSpPr>
        <p:spPr>
          <a:xfrm>
            <a:off x="1023257" y="3342850"/>
            <a:ext cx="3680361" cy="1292662"/>
          </a:xfrm>
          <a:prstGeom prst="rect">
            <a:avLst/>
          </a:prstGeom>
        </p:spPr>
        <p:txBody>
          <a:bodyPr wrap="square">
            <a:spAutoFit/>
          </a:bodyPr>
          <a:lstStyle/>
          <a:p>
            <a:r>
              <a:rPr lang="en-US" b="1" dirty="0">
                <a:hlinkClick r:id="rId32"/>
              </a:rPr>
              <a:t>Daily Living Aids </a:t>
            </a:r>
            <a:r>
              <a:rPr lang="en-US" b="1" dirty="0"/>
              <a:t/>
            </a:r>
            <a:br>
              <a:rPr lang="en-US" b="1" dirty="0"/>
            </a:br>
            <a:r>
              <a:rPr lang="en-US" sz="1200" dirty="0">
                <a:hlinkClick r:id="rId33"/>
              </a:rPr>
              <a:t>Clothing and Dressing Aids</a:t>
            </a:r>
            <a:r>
              <a:rPr lang="en-US" sz="1200" dirty="0"/>
              <a:t/>
            </a:r>
            <a:br>
              <a:rPr lang="en-US" sz="1200" dirty="0"/>
            </a:br>
            <a:r>
              <a:rPr lang="en-US" sz="1200" dirty="0">
                <a:hlinkClick r:id="rId33"/>
              </a:rPr>
              <a:t>Eating and Cooking Aids </a:t>
            </a:r>
            <a:r>
              <a:rPr lang="en-US" sz="1200" dirty="0"/>
              <a:t/>
            </a:r>
            <a:br>
              <a:rPr lang="en-US" sz="1200" dirty="0"/>
            </a:br>
            <a:r>
              <a:rPr lang="en-US" sz="1200" dirty="0">
                <a:hlinkClick r:id="rId33"/>
              </a:rPr>
              <a:t>Home Maintenance Aids</a:t>
            </a:r>
            <a:endParaRPr lang="en-US" sz="1200" dirty="0"/>
          </a:p>
          <a:p>
            <a:r>
              <a:rPr lang="en-US" sz="1200" dirty="0">
                <a:hlinkClick r:id="rId33"/>
              </a:rPr>
              <a:t>Toileting and Bathing Aids</a:t>
            </a:r>
            <a:r>
              <a:rPr lang="en-US" sz="1200" b="1" dirty="0">
                <a:hlinkClick r:id="rId33"/>
              </a:rPr>
              <a:t> </a:t>
            </a:r>
            <a:r>
              <a:rPr lang="en-US" sz="1200" b="1" dirty="0"/>
              <a:t/>
            </a:r>
            <a:br>
              <a:rPr lang="en-US" sz="1200" b="1" dirty="0"/>
            </a:br>
            <a:endParaRPr lang="en-US" sz="1200" b="1" dirty="0"/>
          </a:p>
        </p:txBody>
      </p:sp>
    </p:spTree>
    <p:extLst>
      <p:ext uri="{BB962C8B-B14F-4D97-AF65-F5344CB8AC3E}">
        <p14:creationId xmlns:p14="http://schemas.microsoft.com/office/powerpoint/2010/main" val="1007186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 Examples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19262"/>
            <a:ext cx="8458199" cy="483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498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Barrier-Free Base Cabine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3657600" cy="2971800"/>
          </a:xfrm>
          <a:prstGeom prst="rect">
            <a:avLst/>
          </a:prstGeom>
          <a:noFill/>
          <a:ln>
            <a:noFill/>
          </a:ln>
        </p:spPr>
      </p:pic>
      <p:pic>
        <p:nvPicPr>
          <p:cNvPr id="5" name="Picture 4" descr="Universal Cabinets"/>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71800"/>
            <a:ext cx="3505200" cy="3048000"/>
          </a:xfrm>
          <a:prstGeom prst="rect">
            <a:avLst/>
          </a:prstGeom>
          <a:noFill/>
          <a:ln>
            <a:noFill/>
          </a:ln>
        </p:spPr>
      </p:pic>
    </p:spTree>
    <p:extLst>
      <p:ext uri="{BB962C8B-B14F-4D97-AF65-F5344CB8AC3E}">
        <p14:creationId xmlns:p14="http://schemas.microsoft.com/office/powerpoint/2010/main" val="1732693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63" y="6323013"/>
            <a:ext cx="12223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poco.010-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p:cNvSpPr txBox="1">
            <a:spLocks noChangeArrowheads="1"/>
          </p:cNvSpPr>
          <p:nvPr/>
        </p:nvSpPr>
        <p:spPr bwMode="auto">
          <a:xfrm>
            <a:off x="34925" y="0"/>
            <a:ext cx="9129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3200" b="1" kern="0" dirty="0" smtClean="0">
                <a:solidFill>
                  <a:srgbClr val="0E6C92"/>
                </a:solidFill>
                <a:latin typeface="Geeza Pro Bold"/>
              </a:rPr>
              <a:t>Technology Use – Novelty to Necessity:  </a:t>
            </a:r>
          </a:p>
          <a:p>
            <a:pPr algn="ctr">
              <a:lnSpc>
                <a:spcPct val="100000"/>
              </a:lnSpc>
              <a:spcBef>
                <a:spcPct val="0"/>
              </a:spcBef>
              <a:buFontTx/>
              <a:buNone/>
              <a:defRPr/>
            </a:pPr>
            <a:r>
              <a:rPr lang="en-US" altLang="en-US" sz="3200" b="1" kern="0" dirty="0" smtClean="0">
                <a:solidFill>
                  <a:srgbClr val="0E6C92"/>
                </a:solidFill>
                <a:latin typeface="Geeza Pro Bold"/>
              </a:rPr>
              <a:t>No Longer Optional for Full Access to Society</a:t>
            </a:r>
          </a:p>
        </p:txBody>
      </p:sp>
      <p:pic>
        <p:nvPicPr>
          <p:cNvPr id="80901"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363" y="3746500"/>
            <a:ext cx="3211512" cy="2325688"/>
          </a:xfrm>
          <a:prstGeom prst="rect">
            <a:avLst/>
          </a:prstGeom>
          <a:noFill/>
          <a:ln w="25400">
            <a:solidFill>
              <a:srgbClr val="0E6C92"/>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15" descr="iStock_000002260608Lar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7338" y="4572000"/>
            <a:ext cx="2808287" cy="1838325"/>
          </a:xfrm>
          <a:prstGeom prst="rect">
            <a:avLst/>
          </a:prstGeom>
          <a:noFill/>
          <a:ln w="25400">
            <a:solidFill>
              <a:srgbClr val="0E6C92"/>
            </a:solidFill>
            <a:miter lim="800000"/>
            <a:headEnd/>
            <a:tailEnd/>
          </a:ln>
          <a:extLst>
            <a:ext uri="{909E8E84-426E-40DD-AFC4-6F175D3DCCD1}">
              <a14:hiddenFill xmlns:a14="http://schemas.microsoft.com/office/drawing/2010/main">
                <a:solidFill>
                  <a:srgbClr val="FFFFFF"/>
                </a:solidFill>
              </a14:hiddenFill>
            </a:ext>
          </a:extLst>
        </p:spPr>
      </p:pic>
      <p:pic>
        <p:nvPicPr>
          <p:cNvPr id="80903"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7400" y="1190625"/>
            <a:ext cx="3057525" cy="1978025"/>
          </a:xfrm>
          <a:prstGeom prst="rect">
            <a:avLst/>
          </a:prstGeom>
          <a:noFill/>
          <a:ln w="28575">
            <a:solidFill>
              <a:srgbClr val="0E6C92"/>
            </a:solidFill>
            <a:miter lim="800000"/>
            <a:headEnd/>
            <a:tailEnd/>
          </a:ln>
          <a:extLst>
            <a:ext uri="{909E8E84-426E-40DD-AFC4-6F175D3DCCD1}">
              <a14:hiddenFill xmlns:a14="http://schemas.microsoft.com/office/drawing/2010/main">
                <a:solidFill>
                  <a:srgbClr val="FFFFFF"/>
                </a:solidFill>
              </a14:hiddenFill>
            </a:ext>
          </a:extLst>
        </p:spPr>
      </p:pic>
      <p:pic>
        <p:nvPicPr>
          <p:cNvPr id="80904"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328738" y="1190625"/>
            <a:ext cx="2476500" cy="2305050"/>
          </a:xfrm>
          <a:prstGeom prst="rect">
            <a:avLst/>
          </a:prstGeom>
          <a:noFill/>
          <a:ln w="25400">
            <a:solidFill>
              <a:srgbClr val="0E6C92"/>
            </a:solidFill>
            <a:miter lim="800000"/>
            <a:headEnd/>
            <a:tailEnd/>
          </a:ln>
          <a:extLst>
            <a:ext uri="{909E8E84-426E-40DD-AFC4-6F175D3DCCD1}">
              <a14:hiddenFill xmlns:a14="http://schemas.microsoft.com/office/drawing/2010/main">
                <a:solidFill>
                  <a:srgbClr val="FFFFFF"/>
                </a:solidFill>
              </a14:hiddenFill>
            </a:ext>
          </a:extLst>
        </p:spPr>
      </p:pic>
      <p:pic>
        <p:nvPicPr>
          <p:cNvPr id="80905" name="Pictur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92450" y="2822575"/>
            <a:ext cx="3538538" cy="2154238"/>
          </a:xfrm>
          <a:prstGeom prst="rect">
            <a:avLst/>
          </a:prstGeom>
          <a:noFill/>
          <a:ln w="25400">
            <a:solidFill>
              <a:srgbClr val="0E6C9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4281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normAutofit fontScale="92500" lnSpcReduction="20000"/>
          </a:bodyPr>
          <a:lstStyle/>
          <a:p>
            <a:pPr eaLnBrk="1" hangingPunct="1"/>
            <a:r>
              <a:rPr lang="en-US" altLang="en-US" sz="3000" dirty="0" smtClean="0"/>
              <a:t>A more outcome-oriented definition of home and community-based settings</a:t>
            </a:r>
          </a:p>
          <a:p>
            <a:pPr eaLnBrk="1" hangingPunct="1"/>
            <a:r>
              <a:rPr lang="en-US" altLang="en-US" sz="3000" dirty="0" smtClean="0"/>
              <a:t>Not </a:t>
            </a:r>
            <a:r>
              <a:rPr lang="en-US" altLang="en-US" sz="3000" b="1" dirty="0" smtClean="0"/>
              <a:t>solely</a:t>
            </a:r>
            <a:r>
              <a:rPr lang="en-US" altLang="en-US" sz="3000" dirty="0" smtClean="0"/>
              <a:t> based on:</a:t>
            </a:r>
          </a:p>
          <a:p>
            <a:pPr lvl="2" eaLnBrk="1" hangingPunct="1">
              <a:buFont typeface="Courier New" pitchFamily="49" charset="0"/>
              <a:buChar char="o"/>
            </a:pPr>
            <a:r>
              <a:rPr lang="en-US" altLang="en-US" sz="2800" dirty="0" smtClean="0"/>
              <a:t>Location</a:t>
            </a:r>
          </a:p>
          <a:p>
            <a:pPr lvl="2" eaLnBrk="1" hangingPunct="1">
              <a:buFont typeface="Courier New" pitchFamily="49" charset="0"/>
              <a:buChar char="o"/>
            </a:pPr>
            <a:r>
              <a:rPr lang="en-US" altLang="en-US" sz="2800" dirty="0" smtClean="0"/>
              <a:t>Geography</a:t>
            </a:r>
          </a:p>
          <a:p>
            <a:pPr lvl="2" eaLnBrk="1" hangingPunct="1">
              <a:buFont typeface="Courier New" pitchFamily="49" charset="0"/>
              <a:buChar char="o"/>
            </a:pPr>
            <a:r>
              <a:rPr lang="en-US" altLang="en-US" sz="2800" dirty="0" smtClean="0"/>
              <a:t>Physical characteristics </a:t>
            </a:r>
          </a:p>
          <a:p>
            <a:pPr lvl="2" eaLnBrk="1" hangingPunct="1">
              <a:buFont typeface="Courier New" pitchFamily="49" charset="0"/>
              <a:buChar char="o"/>
            </a:pPr>
            <a:r>
              <a:rPr lang="en-US" altLang="en-US" sz="2800" dirty="0" smtClean="0"/>
              <a:t>Number of individuals</a:t>
            </a:r>
          </a:p>
          <a:p>
            <a:pPr lvl="2" eaLnBrk="1" hangingPunct="1">
              <a:buFont typeface="Courier New" pitchFamily="49" charset="0"/>
              <a:buChar char="o"/>
            </a:pPr>
            <a:r>
              <a:rPr lang="en-US" altLang="en-US" sz="2800" dirty="0" smtClean="0"/>
              <a:t>Size</a:t>
            </a:r>
          </a:p>
          <a:p>
            <a:pPr eaLnBrk="1" hangingPunct="1"/>
            <a:endParaRPr lang="en-US" altLang="en-US" sz="2800" dirty="0" smtClean="0"/>
          </a:p>
          <a:p>
            <a:pPr eaLnBrk="1" hangingPunct="1">
              <a:buFontTx/>
              <a:buNone/>
            </a:pPr>
            <a:endParaRPr lang="en-US" altLang="en-US" sz="2800" dirty="0" smtClean="0"/>
          </a:p>
        </p:txBody>
      </p:sp>
      <p:sp>
        <p:nvSpPr>
          <p:cNvPr id="614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7A3A9CF4-BA48-4243-BC6D-83D8D1FE8CC6}" type="slidenum">
              <a:rPr lang="en-US" altLang="en-US" sz="1400" smtClean="0">
                <a:latin typeface="Arial" pitchFamily="34" charset="0"/>
              </a:rPr>
              <a:pPr eaLnBrk="1" hangingPunct="1">
                <a:spcBef>
                  <a:spcPct val="0"/>
                </a:spcBef>
                <a:buFontTx/>
                <a:buNone/>
              </a:pPr>
              <a:t>4</a:t>
            </a:fld>
            <a:endParaRPr lang="en-US" altLang="en-US" sz="1400" dirty="0" smtClean="0">
              <a:latin typeface="Arial" pitchFamily="34" charset="0"/>
            </a:endParaRPr>
          </a:p>
        </p:txBody>
      </p:sp>
      <p:sp>
        <p:nvSpPr>
          <p:cNvPr id="6147" name="Rectangle 2"/>
          <p:cNvSpPr>
            <a:spLocks noGrp="1" noChangeArrowheads="1"/>
          </p:cNvSpPr>
          <p:nvPr>
            <p:ph type="title"/>
          </p:nvPr>
        </p:nvSpPr>
        <p:spPr>
          <a:xfrm>
            <a:off x="228600" y="274638"/>
            <a:ext cx="8915400" cy="1143000"/>
          </a:xfrm>
        </p:spPr>
        <p:txBody>
          <a:bodyPr>
            <a:normAutofit/>
          </a:bodyPr>
          <a:lstStyle/>
          <a:p>
            <a:pPr eaLnBrk="1" hangingPunct="1"/>
            <a:r>
              <a:rPr lang="en-US" altLang="en-US" sz="4000" dirty="0" smtClean="0"/>
              <a:t>It defines a community setting…</a:t>
            </a:r>
          </a:p>
        </p:txBody>
      </p:sp>
    </p:spTree>
    <p:extLst>
      <p:ext uri="{BB962C8B-B14F-4D97-AF65-F5344CB8AC3E}">
        <p14:creationId xmlns:p14="http://schemas.microsoft.com/office/powerpoint/2010/main" val="3177960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poco.010-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2"/>
          <p:cNvSpPr>
            <a:spLocks noGrp="1" noChangeArrowheads="1"/>
          </p:cNvSpPr>
          <p:nvPr>
            <p:ph type="title" idx="4294967295"/>
          </p:nvPr>
        </p:nvSpPr>
        <p:spPr>
          <a:xfrm>
            <a:off x="0" y="152400"/>
            <a:ext cx="9144000" cy="457200"/>
          </a:xfrm>
        </p:spPr>
        <p:txBody>
          <a:bodyPr>
            <a:normAutofit fontScale="90000"/>
          </a:bodyPr>
          <a:lstStyle/>
          <a:p>
            <a:r>
              <a:rPr lang="en-US" altLang="en-US" sz="2700" smtClean="0">
                <a:solidFill>
                  <a:srgbClr val="0E6C92"/>
                </a:solidFill>
                <a:latin typeface="Geeza Pro Bold"/>
              </a:rPr>
              <a:t>Type 1: Cognitively Accessible Everyday Technologies</a:t>
            </a:r>
          </a:p>
        </p:txBody>
      </p:sp>
      <p:sp>
        <p:nvSpPr>
          <p:cNvPr id="99332" name="Rectangle 3"/>
          <p:cNvSpPr>
            <a:spLocks noGrp="1" noChangeArrowheads="1"/>
          </p:cNvSpPr>
          <p:nvPr>
            <p:ph type="body" idx="4294967295"/>
          </p:nvPr>
        </p:nvSpPr>
        <p:spPr>
          <a:xfrm>
            <a:off x="304800" y="990600"/>
            <a:ext cx="8915400" cy="5562600"/>
          </a:xfrm>
        </p:spPr>
        <p:txBody>
          <a:bodyPr/>
          <a:lstStyle/>
          <a:p>
            <a:pPr>
              <a:lnSpc>
                <a:spcPct val="80000"/>
              </a:lnSpc>
              <a:buFontTx/>
              <a:buNone/>
            </a:pPr>
            <a:r>
              <a:rPr lang="en-US" altLang="en-US" sz="1800" smtClean="0">
                <a:solidFill>
                  <a:srgbClr val="0E6C92"/>
                </a:solidFill>
                <a:latin typeface="JuniusModern" pitchFamily="2" charset="0"/>
              </a:rPr>
              <a:t> </a:t>
            </a:r>
            <a:r>
              <a:rPr lang="en-US" altLang="en-US" sz="2400" smtClean="0">
                <a:solidFill>
                  <a:srgbClr val="0E6C92"/>
                </a:solidFill>
                <a:latin typeface="Geeza Pro Bold"/>
              </a:rPr>
              <a:t>Needs-based, person centered design results in everyday technologies that are simpler to use</a:t>
            </a:r>
          </a:p>
          <a:p>
            <a:pPr>
              <a:lnSpc>
                <a:spcPct val="80000"/>
              </a:lnSpc>
              <a:buFontTx/>
              <a:buNone/>
            </a:pPr>
            <a:endParaRPr lang="en-US" altLang="en-US" sz="2400" smtClean="0">
              <a:latin typeface="JuniusModern" pitchFamily="2" charset="0"/>
            </a:endParaRPr>
          </a:p>
          <a:p>
            <a:pPr>
              <a:lnSpc>
                <a:spcPct val="80000"/>
              </a:lnSpc>
              <a:buFontTx/>
              <a:buNone/>
            </a:pPr>
            <a:endParaRPr lang="en-US" altLang="en-US" sz="1800" smtClean="0">
              <a:latin typeface="JuniusModern" pitchFamily="2" charset="0"/>
            </a:endParaRPr>
          </a:p>
          <a:p>
            <a:pPr>
              <a:lnSpc>
                <a:spcPct val="80000"/>
              </a:lnSpc>
              <a:buFontTx/>
              <a:buNone/>
            </a:pPr>
            <a:endParaRPr lang="en-US" altLang="en-US" sz="18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endParaRPr lang="en-US" altLang="en-US" sz="1400" smtClean="0">
              <a:latin typeface="JuniusModern" pitchFamily="2" charset="0"/>
            </a:endParaRPr>
          </a:p>
          <a:p>
            <a:pPr>
              <a:lnSpc>
                <a:spcPct val="80000"/>
              </a:lnSpc>
              <a:buFontTx/>
              <a:buNone/>
            </a:pPr>
            <a:r>
              <a:rPr lang="en-US" altLang="en-US" sz="2200" smtClean="0">
                <a:solidFill>
                  <a:srgbClr val="0E6C92"/>
                </a:solidFill>
                <a:latin typeface="Geeza Pro Bold"/>
              </a:rPr>
              <a:t>Purpose:  access core functionality of a specific everyday technology</a:t>
            </a:r>
          </a:p>
        </p:txBody>
      </p:sp>
      <p:pic>
        <p:nvPicPr>
          <p:cNvPr id="9933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8725" y="1787525"/>
            <a:ext cx="39528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925" y="1890713"/>
            <a:ext cx="44196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5" name="Picture 7" descr="va-screen-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179763"/>
            <a:ext cx="3124200" cy="1893887"/>
          </a:xfrm>
          <a:prstGeom prst="rect">
            <a:avLst/>
          </a:prstGeom>
          <a:noFill/>
          <a:ln w="1587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99336"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62713" y="2886075"/>
            <a:ext cx="1919287"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08288" y="3732213"/>
            <a:ext cx="3071812" cy="2060575"/>
          </a:xfrm>
          <a:prstGeom prst="rect">
            <a:avLst/>
          </a:prstGeom>
          <a:noFill/>
          <a:ln w="12700">
            <a:solidFill>
              <a:srgbClr val="0E6C9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96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poco.010-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ChangeArrowheads="1"/>
          </p:cNvSpPr>
          <p:nvPr/>
        </p:nvSpPr>
        <p:spPr bwMode="auto">
          <a:xfrm>
            <a:off x="34290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buFontTx/>
              <a:buNone/>
            </a:pPr>
            <a:endParaRPr lang="en-US" altLang="en-US" sz="2600">
              <a:latin typeface="Goudy" pitchFamily="18" charset="0"/>
            </a:endParaRPr>
          </a:p>
        </p:txBody>
      </p:sp>
      <p:sp>
        <p:nvSpPr>
          <p:cNvPr id="101380" name="Rectangle 4"/>
          <p:cNvSpPr>
            <a:spLocks noChangeArrowheads="1"/>
          </p:cNvSpPr>
          <p:nvPr/>
        </p:nvSpPr>
        <p:spPr bwMode="auto">
          <a:xfrm>
            <a:off x="2743200" y="6629400"/>
            <a:ext cx="762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marL="342900" indent="-342900">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lgn="ctr">
              <a:buFontTx/>
              <a:buNone/>
            </a:pPr>
            <a:endParaRPr lang="en-US" altLang="en-US" sz="2000">
              <a:latin typeface="Arial Black" panose="020B0A04020102020204" pitchFamily="34" charset="0"/>
            </a:endParaRPr>
          </a:p>
        </p:txBody>
      </p:sp>
      <p:pic>
        <p:nvPicPr>
          <p:cNvPr id="101381" name="Picture 13" descr="Pic-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5486400" cy="3657600"/>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pic>
      <p:grpSp>
        <p:nvGrpSpPr>
          <p:cNvPr id="288780" name="Group 12"/>
          <p:cNvGrpSpPr>
            <a:grpSpLocks/>
          </p:cNvGrpSpPr>
          <p:nvPr/>
        </p:nvGrpSpPr>
        <p:grpSpPr bwMode="auto">
          <a:xfrm>
            <a:off x="5486400" y="1981200"/>
            <a:ext cx="2886075" cy="4229100"/>
            <a:chOff x="1776" y="624"/>
            <a:chExt cx="2250" cy="3336"/>
          </a:xfrm>
        </p:grpSpPr>
        <p:pic>
          <p:nvPicPr>
            <p:cNvPr id="10138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76" y="624"/>
              <a:ext cx="225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5"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40" y="3360"/>
              <a:ext cx="558" cy="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1383" name="Rectangle 2"/>
          <p:cNvSpPr>
            <a:spLocks noChangeArrowheads="1"/>
          </p:cNvSpPr>
          <p:nvPr/>
        </p:nvSpPr>
        <p:spPr bwMode="auto">
          <a:xfrm>
            <a:off x="0" y="304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spcBef>
                <a:spcPct val="0"/>
              </a:spcBef>
              <a:buSzTx/>
              <a:buFontTx/>
              <a:buNone/>
            </a:pPr>
            <a:r>
              <a:rPr lang="en-US" altLang="en-US" sz="3000" i="1">
                <a:solidFill>
                  <a:srgbClr val="0E6C92"/>
                </a:solidFill>
                <a:latin typeface="Geeza Pro Bold"/>
              </a:rPr>
              <a:t>Example: Mainstream Scheduling Technologies, </a:t>
            </a:r>
          </a:p>
          <a:p>
            <a:pPr>
              <a:spcBef>
                <a:spcPct val="0"/>
              </a:spcBef>
              <a:buSzTx/>
              <a:buFontTx/>
              <a:buNone/>
            </a:pPr>
            <a:r>
              <a:rPr lang="en-US" altLang="en-US" sz="3000" i="1">
                <a:solidFill>
                  <a:srgbClr val="0E6C92"/>
                </a:solidFill>
                <a:latin typeface="Geeza Pro Bold"/>
              </a:rPr>
              <a:t>Too Often Reading is Required</a:t>
            </a:r>
            <a:endParaRPr lang="en-US" altLang="en-US" sz="3000" i="1">
              <a:solidFill>
                <a:srgbClr val="006666"/>
              </a:solidFill>
              <a:latin typeface="Geeza Pro Bold"/>
            </a:endParaRPr>
          </a:p>
        </p:txBody>
      </p:sp>
    </p:spTree>
    <p:extLst>
      <p:ext uri="{BB962C8B-B14F-4D97-AF65-F5344CB8AC3E}">
        <p14:creationId xmlns:p14="http://schemas.microsoft.com/office/powerpoint/2010/main" val="277841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8780"/>
                                        </p:tgtEl>
                                        <p:attrNameLst>
                                          <p:attrName>style.visibility</p:attrName>
                                        </p:attrNameLst>
                                      </p:cBhvr>
                                      <p:to>
                                        <p:strVal val="visible"/>
                                      </p:to>
                                    </p:set>
                                    <p:animEffect transition="in" filter="fade">
                                      <p:cBhvr>
                                        <p:cTn id="7" dur="1000"/>
                                        <p:tgtEl>
                                          <p:spTgt spid="288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7" descr="e3-screen-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2044" y="673924"/>
            <a:ext cx="7775570" cy="54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01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3" descr="poco.010-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3"/>
          <p:cNvSpPr>
            <a:spLocks noChangeArrowheads="1"/>
          </p:cNvSpPr>
          <p:nvPr/>
        </p:nvSpPr>
        <p:spPr bwMode="auto">
          <a:xfrm>
            <a:off x="152400" y="180975"/>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spcBef>
                <a:spcPct val="0"/>
              </a:spcBef>
              <a:buSzTx/>
              <a:buFontTx/>
              <a:buNone/>
            </a:pPr>
            <a:r>
              <a:rPr lang="en-US" altLang="en-US" sz="2400" i="1">
                <a:solidFill>
                  <a:srgbClr val="0E6C92"/>
                </a:solidFill>
                <a:latin typeface="Geeza Pro Bold"/>
              </a:rPr>
              <a:t>Cross-Platform, Cloud-supported Visual Task Prompting Technologies for Self-Direction, with Remote Notifications</a:t>
            </a:r>
          </a:p>
        </p:txBody>
      </p:sp>
      <p:sp>
        <p:nvSpPr>
          <p:cNvPr id="247812" name="Rectangle 4"/>
          <p:cNvSpPr>
            <a:spLocks noChangeArrowheads="1"/>
          </p:cNvSpPr>
          <p:nvPr/>
        </p:nvSpPr>
        <p:spPr bwMode="auto">
          <a:xfrm>
            <a:off x="1219200" y="5562600"/>
            <a:ext cx="73914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lnSpc>
                <a:spcPct val="90000"/>
              </a:lnSpc>
              <a:buFontTx/>
              <a:buNone/>
            </a:pPr>
            <a:endParaRPr lang="en-US" altLang="en-US" sz="1800">
              <a:solidFill>
                <a:srgbClr val="0E6C92"/>
              </a:solidFill>
              <a:latin typeface="JuniusModern" pitchFamily="2" charset="0"/>
            </a:endParaRPr>
          </a:p>
        </p:txBody>
      </p:sp>
      <p:pic>
        <p:nvPicPr>
          <p:cNvPr id="12288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9450" y="2422525"/>
            <a:ext cx="41862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4850" y="2781300"/>
            <a:ext cx="17081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150" y="1069975"/>
            <a:ext cx="41370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62663" y="1204913"/>
            <a:ext cx="1746250"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 y="5934075"/>
            <a:ext cx="91122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0" name="Picture 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13100" y="5967413"/>
            <a:ext cx="9334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1" name="Picture 9"/>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43400" y="5816600"/>
            <a:ext cx="617538"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2" name="Picture 10"/>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2063" y="6078538"/>
            <a:ext cx="2667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3" name="Picture 1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85850" y="5930900"/>
            <a:ext cx="18351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89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47812"/>
                                        </p:tgtEl>
                                        <p:attrNameLst>
                                          <p:attrName>style.visibility</p:attrName>
                                        </p:attrNameLst>
                                      </p:cBhvr>
                                      <p:to>
                                        <p:strVal val="visible"/>
                                      </p:to>
                                    </p:set>
                                    <p:animEffect transition="in" filter="fade">
                                      <p:cBhvr>
                                        <p:cTn id="7" dur="2000"/>
                                        <p:tgtEl>
                                          <p:spTgt spid="24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descr="poco.010-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ChangeArrowheads="1"/>
          </p:cNvSpPr>
          <p:nvPr/>
        </p:nvSpPr>
        <p:spPr bwMode="auto">
          <a:xfrm>
            <a:off x="0" y="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spcBef>
                <a:spcPct val="0"/>
              </a:spcBef>
              <a:buSzTx/>
              <a:buFontTx/>
              <a:buNone/>
            </a:pPr>
            <a:r>
              <a:rPr lang="en-US" altLang="en-US" sz="2400" i="1">
                <a:solidFill>
                  <a:srgbClr val="0E6C92"/>
                </a:solidFill>
                <a:latin typeface="Geeza Pro Bold"/>
              </a:rPr>
              <a:t>Cloud-based Activity Support System for Self-Direction</a:t>
            </a:r>
          </a:p>
        </p:txBody>
      </p:sp>
      <p:sp>
        <p:nvSpPr>
          <p:cNvPr id="125956" name="Rectangle 4"/>
          <p:cNvSpPr>
            <a:spLocks noChangeArrowheads="1"/>
          </p:cNvSpPr>
          <p:nvPr/>
        </p:nvSpPr>
        <p:spPr bwMode="auto">
          <a:xfrm>
            <a:off x="228600" y="6172200"/>
            <a:ext cx="87630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lnSpc>
                <a:spcPct val="90000"/>
              </a:lnSpc>
              <a:buFontTx/>
              <a:buNone/>
            </a:pPr>
            <a:r>
              <a:rPr lang="en-US" altLang="en-US" sz="1900">
                <a:solidFill>
                  <a:srgbClr val="0E6C92"/>
                </a:solidFill>
                <a:latin typeface="JuniusModern" pitchFamily="2" charset="0"/>
              </a:rPr>
              <a:t>Visual Impact – Step-by-step multimedia</a:t>
            </a:r>
          </a:p>
          <a:p>
            <a:pPr>
              <a:lnSpc>
                <a:spcPct val="90000"/>
              </a:lnSpc>
              <a:buFontTx/>
              <a:buNone/>
            </a:pPr>
            <a:r>
              <a:rPr lang="en-US" altLang="en-US" sz="1900">
                <a:solidFill>
                  <a:srgbClr val="0E6C92"/>
                </a:solidFill>
                <a:latin typeface="JuniusModern" pitchFamily="2" charset="0"/>
              </a:rPr>
              <a:t>task instructions available in cloud-based Learning Library</a:t>
            </a:r>
          </a:p>
        </p:txBody>
      </p:sp>
      <p:pic>
        <p:nvPicPr>
          <p:cNvPr id="12595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6858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6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685800"/>
            <a:ext cx="7315200"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45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9862"/>
                                        </p:tgtEl>
                                        <p:attrNameLst>
                                          <p:attrName>style.visibility</p:attrName>
                                        </p:attrNameLst>
                                      </p:cBhvr>
                                      <p:to>
                                        <p:strVal val="visible"/>
                                      </p:to>
                                    </p:set>
                                    <p:animEffect transition="in" filter="fade">
                                      <p:cBhvr>
                                        <p:cTn id="7" dur="500"/>
                                        <p:tgtEl>
                                          <p:spTgt spid="249862"/>
                                        </p:tgtEl>
                                      </p:cBhvr>
                                    </p:animEffect>
                                  </p:childTnLst>
                                  <p:subTnLst>
                                    <p:audio>
                                      <p:cMediaNode>
                                        <p:cTn display="0" masterRel="sameClick">
                                          <p:stCondLst>
                                            <p:cond evt="begin" delay="0">
                                              <p:tn val="5"/>
                                            </p:cond>
                                          </p:stCondLst>
                                          <p:endCondLst>
                                            <p:cond evt="onStopAudio" delay="0">
                                              <p:tgtEl>
                                                <p:sldTgt/>
                                              </p:tgtEl>
                                            </p:cond>
                                          </p:endCondLst>
                                        </p:cTn>
                                        <p:tgtEl>
                                          <p:sndTgt r:embed="rId2" name="Grilled Cheese Sandwi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poco.010-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ChangeArrowheads="1"/>
          </p:cNvSpPr>
          <p:nvPr/>
        </p:nvSpPr>
        <p:spPr bwMode="auto">
          <a:xfrm>
            <a:off x="0" y="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spcBef>
                <a:spcPct val="0"/>
              </a:spcBef>
              <a:buSzTx/>
              <a:buFontTx/>
              <a:buNone/>
            </a:pPr>
            <a:r>
              <a:rPr lang="en-US" altLang="en-US" sz="2400" i="1">
                <a:solidFill>
                  <a:srgbClr val="0E6C92"/>
                </a:solidFill>
                <a:latin typeface="Geeza Pro Bold"/>
              </a:rPr>
              <a:t>Cloud-based Activity Support System for Self-Direction</a:t>
            </a:r>
          </a:p>
        </p:txBody>
      </p:sp>
      <p:sp>
        <p:nvSpPr>
          <p:cNvPr id="126980" name="Rectangle 4"/>
          <p:cNvSpPr>
            <a:spLocks noChangeArrowheads="1"/>
          </p:cNvSpPr>
          <p:nvPr/>
        </p:nvSpPr>
        <p:spPr bwMode="auto">
          <a:xfrm>
            <a:off x="228600" y="6172200"/>
            <a:ext cx="87630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20000"/>
              </a:spcBef>
              <a:buSzPct val="100000"/>
              <a:buChar char="•"/>
              <a:defRPr sz="3200">
                <a:solidFill>
                  <a:srgbClr val="000000"/>
                </a:solidFill>
                <a:latin typeface="Times New Roman" panose="02020603050405020304" pitchFamily="18" charset="0"/>
              </a:defRPr>
            </a:lvl1pPr>
            <a:lvl2pPr marL="742950" indent="-285750">
              <a:spcBef>
                <a:spcPct val="20000"/>
              </a:spcBef>
              <a:buSzPct val="100000"/>
              <a:buChar char="–"/>
              <a:defRPr sz="2800">
                <a:solidFill>
                  <a:srgbClr val="000000"/>
                </a:solidFill>
                <a:latin typeface="Times New Roman" panose="02020603050405020304" pitchFamily="18" charset="0"/>
              </a:defRPr>
            </a:lvl2pPr>
            <a:lvl3pPr marL="1143000" indent="-228600">
              <a:spcBef>
                <a:spcPct val="20000"/>
              </a:spcBef>
              <a:buSzPct val="100000"/>
              <a:buChar char="•"/>
              <a:defRPr sz="2400">
                <a:solidFill>
                  <a:srgbClr val="000000"/>
                </a:solidFill>
                <a:latin typeface="Times New Roman" panose="02020603050405020304" pitchFamily="18" charset="0"/>
              </a:defRPr>
            </a:lvl3pPr>
            <a:lvl4pPr marL="1600200" indent="-228600">
              <a:spcBef>
                <a:spcPct val="20000"/>
              </a:spcBef>
              <a:buSzPct val="100000"/>
              <a:buChar char="–"/>
              <a:defRPr sz="2000">
                <a:solidFill>
                  <a:srgbClr val="000000"/>
                </a:solidFill>
                <a:latin typeface="Times New Roman" panose="02020603050405020304" pitchFamily="18" charset="0"/>
              </a:defRPr>
            </a:lvl4pPr>
            <a:lvl5pPr marL="2057400" indent="-228600">
              <a:spcBef>
                <a:spcPct val="20000"/>
              </a:spcBef>
              <a:buSzPct val="100000"/>
              <a:buChar char="•"/>
              <a:defRPr sz="2000">
                <a:solidFill>
                  <a:srgbClr val="000000"/>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rgbClr val="000000"/>
                </a:solidFill>
                <a:latin typeface="Times New Roman" panose="02020603050405020304" pitchFamily="18" charset="0"/>
              </a:defRPr>
            </a:lvl9pPr>
          </a:lstStyle>
          <a:p>
            <a:pPr>
              <a:lnSpc>
                <a:spcPct val="90000"/>
              </a:lnSpc>
              <a:buFontTx/>
              <a:buNone/>
            </a:pPr>
            <a:r>
              <a:rPr lang="en-US" altLang="en-US" sz="1900" dirty="0">
                <a:solidFill>
                  <a:srgbClr val="0E6C92"/>
                </a:solidFill>
                <a:latin typeface="JuniusModern" pitchFamily="2" charset="0"/>
              </a:rPr>
              <a:t>Visual Impact – Step-by-step multimedia</a:t>
            </a:r>
          </a:p>
          <a:p>
            <a:pPr>
              <a:lnSpc>
                <a:spcPct val="90000"/>
              </a:lnSpc>
              <a:buFontTx/>
              <a:buNone/>
            </a:pPr>
            <a:r>
              <a:rPr lang="en-US" altLang="en-US" sz="1900" dirty="0">
                <a:solidFill>
                  <a:srgbClr val="0E6C92"/>
                </a:solidFill>
                <a:latin typeface="JuniusModern" pitchFamily="2" charset="0"/>
              </a:rPr>
              <a:t>task instructions available in cloud-based Learning Library</a:t>
            </a:r>
          </a:p>
        </p:txBody>
      </p:sp>
      <p:pic>
        <p:nvPicPr>
          <p:cNvPr id="126981" name="Picture 5">
            <a:hlinkClick r:id="" action="ppaction://noaction">
              <a:snd r:embed="rId4" name="Step 1-Take two slices of bread.wav"/>
            </a:hlinkClick>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685800"/>
            <a:ext cx="78676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86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981200"/>
            <a:ext cx="7408333" cy="3611563"/>
          </a:xfrm>
        </p:spPr>
        <p:txBody>
          <a:bodyPr>
            <a:normAutofit fontScale="77500" lnSpcReduction="20000"/>
          </a:bodyPr>
          <a:lstStyle/>
          <a:p>
            <a:r>
              <a:rPr lang="en-US" sz="3200" dirty="0" smtClean="0"/>
              <a:t>Each </a:t>
            </a:r>
            <a:r>
              <a:rPr lang="en-US" sz="3200" dirty="0"/>
              <a:t>survey to continue to include these components:   site review, documentation review (individual, location, and agency), staff interview, individual interview and observation  </a:t>
            </a:r>
          </a:p>
          <a:p>
            <a:r>
              <a:rPr lang="en-US" sz="3200" dirty="0" smtClean="0"/>
              <a:t>Certification </a:t>
            </a:r>
            <a:r>
              <a:rPr lang="en-US" sz="3200" dirty="0"/>
              <a:t>indicators rely more on information  obtained from individual interview/ observation</a:t>
            </a:r>
          </a:p>
          <a:p>
            <a:r>
              <a:rPr lang="en-US" sz="3200" dirty="0" smtClean="0"/>
              <a:t>Administrative </a:t>
            </a:r>
            <a:r>
              <a:rPr lang="en-US" sz="3200" dirty="0"/>
              <a:t>Review has some additional questions</a:t>
            </a:r>
          </a:p>
          <a:p>
            <a:r>
              <a:rPr lang="en-US" sz="3200" dirty="0"/>
              <a:t> </a:t>
            </a:r>
            <a:r>
              <a:rPr lang="en-US" sz="3200" dirty="0" smtClean="0"/>
              <a:t>Surveys </a:t>
            </a:r>
            <a:r>
              <a:rPr lang="en-US" sz="3200" dirty="0"/>
              <a:t>to be scheduled </a:t>
            </a:r>
            <a:r>
              <a:rPr lang="en-US" sz="3200" b="1" dirty="0"/>
              <a:t>within current timelines</a:t>
            </a:r>
            <a:endParaRPr lang="en-US" sz="3200" dirty="0"/>
          </a:p>
          <a:p>
            <a:endParaRPr lang="en-US" sz="2900" dirty="0" smtClean="0"/>
          </a:p>
          <a:p>
            <a:endParaRPr lang="en-US" dirty="0"/>
          </a:p>
        </p:txBody>
      </p:sp>
      <p:sp>
        <p:nvSpPr>
          <p:cNvPr id="3" name="Title 2"/>
          <p:cNvSpPr>
            <a:spLocks noGrp="1"/>
          </p:cNvSpPr>
          <p:nvPr>
            <p:ph type="title"/>
          </p:nvPr>
        </p:nvSpPr>
        <p:spPr>
          <a:xfrm>
            <a:off x="457200" y="338328"/>
            <a:ext cx="8305800" cy="1490472"/>
          </a:xfrm>
        </p:spPr>
        <p:txBody>
          <a:bodyPr>
            <a:normAutofit fontScale="90000"/>
          </a:bodyPr>
          <a:lstStyle/>
          <a:p>
            <a:r>
              <a:rPr lang="en-US" b="1" dirty="0"/>
              <a:t>UNDERSTANDING THE </a:t>
            </a:r>
            <a:r>
              <a:rPr lang="en-US" b="1" dirty="0" smtClean="0"/>
              <a:t>SURVEY </a:t>
            </a:r>
            <a:r>
              <a:rPr lang="en-US" b="1" dirty="0"/>
              <a:t>VISITS</a:t>
            </a:r>
            <a:r>
              <a:rPr lang="en-US" dirty="0"/>
              <a:t/>
            </a:r>
            <a:br>
              <a:rPr lang="en-US" dirty="0"/>
            </a:br>
            <a:endParaRPr lang="en-US" dirty="0"/>
          </a:p>
        </p:txBody>
      </p:sp>
    </p:spTree>
    <p:extLst>
      <p:ext uri="{BB962C8B-B14F-4D97-AF65-F5344CB8AC3E}">
        <p14:creationId xmlns:p14="http://schemas.microsoft.com/office/powerpoint/2010/main" val="594373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0200"/>
            <a:ext cx="7408333" cy="4525963"/>
          </a:xfrm>
        </p:spPr>
        <p:txBody>
          <a:bodyPr>
            <a:noAutofit/>
          </a:bodyPr>
          <a:lstStyle/>
          <a:p>
            <a:pPr marL="0" indent="0">
              <a:buNone/>
            </a:pPr>
            <a:endParaRPr lang="en-US" sz="1600" b="1" dirty="0" smtClean="0"/>
          </a:p>
          <a:p>
            <a:pPr marL="0" indent="0">
              <a:buNone/>
            </a:pPr>
            <a:endParaRPr lang="en-US" sz="1600" b="1" dirty="0"/>
          </a:p>
          <a:p>
            <a:pPr marL="0" indent="0">
              <a:buNone/>
            </a:pPr>
            <a:r>
              <a:rPr lang="en-US" sz="1600" b="1" dirty="0" smtClean="0"/>
              <a:t>On-going work to ensure consistency </a:t>
            </a:r>
          </a:p>
          <a:p>
            <a:r>
              <a:rPr lang="en-US" sz="1600" dirty="0" smtClean="0"/>
              <a:t>Information collected through documentation, interviews and documentation</a:t>
            </a:r>
          </a:p>
          <a:p>
            <a:r>
              <a:rPr lang="en-US" sz="1600" dirty="0" smtClean="0"/>
              <a:t>Collect findings, referring to guidelines, how measured and criteria for met/ not met</a:t>
            </a:r>
          </a:p>
          <a:p>
            <a:r>
              <a:rPr lang="en-US" sz="1600" dirty="0" smtClean="0"/>
              <a:t>Consensus </a:t>
            </a:r>
            <a:r>
              <a:rPr lang="en-US" sz="1600" dirty="0"/>
              <a:t>continue to be used to ensure that the team is rating various locations according to the same criteria</a:t>
            </a:r>
            <a:r>
              <a:rPr lang="en-US" sz="1600" dirty="0" smtClean="0"/>
              <a:t>   </a:t>
            </a:r>
          </a:p>
          <a:p>
            <a:r>
              <a:rPr lang="en-US" sz="1600" dirty="0" smtClean="0"/>
              <a:t>When additional </a:t>
            </a:r>
            <a:r>
              <a:rPr lang="en-US" sz="1600" dirty="0"/>
              <a:t>guidance is needed, new interpretations will be developed</a:t>
            </a:r>
            <a:r>
              <a:rPr lang="en-US" sz="1600" dirty="0" smtClean="0"/>
              <a:t> </a:t>
            </a:r>
            <a:endParaRPr lang="en-US" sz="1600" dirty="0"/>
          </a:p>
          <a:p>
            <a:pPr marL="0" indent="0">
              <a:buNone/>
            </a:pPr>
            <a:r>
              <a:rPr lang="en-US" sz="1600" b="1" dirty="0" smtClean="0"/>
              <a:t>Timelines and format of the survey</a:t>
            </a:r>
          </a:p>
          <a:p>
            <a:r>
              <a:rPr lang="en-US" sz="1600" dirty="0" smtClean="0"/>
              <a:t>Survey window will </a:t>
            </a:r>
            <a:r>
              <a:rPr lang="en-US" sz="1600" b="1" dirty="0" smtClean="0"/>
              <a:t>not </a:t>
            </a:r>
            <a:r>
              <a:rPr lang="en-US" sz="1600" dirty="0" smtClean="0"/>
              <a:t>be expanded.  (remain at 5 days)</a:t>
            </a:r>
            <a:endParaRPr lang="en-US" sz="1600" dirty="0"/>
          </a:p>
          <a:p>
            <a:r>
              <a:rPr lang="en-US" sz="1600" dirty="0" smtClean="0"/>
              <a:t>Residential </a:t>
            </a:r>
            <a:r>
              <a:rPr lang="en-US" sz="1600" dirty="0"/>
              <a:t>surveys (audits) will continue to be scheduled for one day.  </a:t>
            </a:r>
            <a:endParaRPr lang="en-US" sz="1600" dirty="0" smtClean="0"/>
          </a:p>
          <a:p>
            <a:r>
              <a:rPr lang="en-US" sz="1600" dirty="0" smtClean="0"/>
              <a:t>Residential audit </a:t>
            </a:r>
            <a:r>
              <a:rPr lang="en-US" sz="1600" dirty="0"/>
              <a:t>days </a:t>
            </a:r>
            <a:r>
              <a:rPr lang="en-US" sz="1600" dirty="0" smtClean="0"/>
              <a:t>will be formatted slightly </a:t>
            </a:r>
            <a:r>
              <a:rPr lang="en-US" sz="1600" dirty="0"/>
              <a:t>differently, setting the start time for later in the morning to review documentation and then staying later in the day to conduct observation / Individual interviews (about 1- 1.5 hours).  </a:t>
            </a:r>
            <a:endParaRPr lang="en-US" sz="1600" dirty="0" smtClean="0"/>
          </a:p>
        </p:txBody>
      </p:sp>
      <p:sp>
        <p:nvSpPr>
          <p:cNvPr id="3" name="Title 2"/>
          <p:cNvSpPr>
            <a:spLocks noGrp="1"/>
          </p:cNvSpPr>
          <p:nvPr>
            <p:ph type="title"/>
          </p:nvPr>
        </p:nvSpPr>
        <p:spPr/>
        <p:txBody>
          <a:bodyPr>
            <a:normAutofit fontScale="90000"/>
          </a:bodyPr>
          <a:lstStyle/>
          <a:p>
            <a:r>
              <a:rPr lang="en-US" dirty="0" smtClean="0"/>
              <a:t>Survey visits and process, continued</a:t>
            </a:r>
            <a:endParaRPr lang="en-US" dirty="0"/>
          </a:p>
        </p:txBody>
      </p:sp>
      <p:sp>
        <p:nvSpPr>
          <p:cNvPr id="4" name="Rectangle 3"/>
          <p:cNvSpPr/>
          <p:nvPr/>
        </p:nvSpPr>
        <p:spPr>
          <a:xfrm>
            <a:off x="914400" y="-1187648"/>
            <a:ext cx="77724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4246121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No changes to the Licensure levels or process</a:t>
            </a:r>
          </a:p>
          <a:p>
            <a:endParaRPr lang="en-US" dirty="0"/>
          </a:p>
          <a:p>
            <a:r>
              <a:rPr lang="en-US" dirty="0"/>
              <a:t>Certification will “roll up” and be reported by two primary service groupings, i.e. Residential/IHS and Employment/Day, rather than by each service type.</a:t>
            </a:r>
          </a:p>
          <a:p>
            <a:endParaRPr lang="en-US" dirty="0"/>
          </a:p>
          <a:p>
            <a:r>
              <a:rPr lang="en-US" dirty="0"/>
              <a:t>A full review of certification indicators would be conducted every two years either by DDS or through the self-assessment process.</a:t>
            </a:r>
          </a:p>
          <a:p>
            <a:endParaRPr lang="en-US" dirty="0"/>
          </a:p>
        </p:txBody>
      </p:sp>
      <p:sp>
        <p:nvSpPr>
          <p:cNvPr id="3" name="Title 2"/>
          <p:cNvSpPr>
            <a:spLocks noGrp="1"/>
          </p:cNvSpPr>
          <p:nvPr>
            <p:ph type="title"/>
          </p:nvPr>
        </p:nvSpPr>
        <p:spPr/>
        <p:txBody>
          <a:bodyPr/>
          <a:lstStyle/>
          <a:p>
            <a:r>
              <a:rPr lang="en-US" dirty="0" smtClean="0"/>
              <a:t>Certification levels</a:t>
            </a:r>
            <a:endParaRPr lang="en-US" dirty="0"/>
          </a:p>
        </p:txBody>
      </p:sp>
    </p:spTree>
    <p:extLst>
      <p:ext uri="{BB962C8B-B14F-4D97-AF65-F5344CB8AC3E}">
        <p14:creationId xmlns:p14="http://schemas.microsoft.com/office/powerpoint/2010/main" val="228484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dirty="0" smtClean="0"/>
              <a:t>80</a:t>
            </a:r>
            <a:r>
              <a:rPr lang="en-US" sz="2400" dirty="0"/>
              <a:t>% or more certification indicators met would be “</a:t>
            </a:r>
            <a:r>
              <a:rPr lang="en-US" sz="2400" dirty="0" smtClean="0"/>
              <a:t>certified”</a:t>
            </a:r>
          </a:p>
          <a:p>
            <a:pPr lvl="1"/>
            <a:endParaRPr lang="en-US" sz="2400" dirty="0" smtClean="0"/>
          </a:p>
          <a:p>
            <a:pPr lvl="1"/>
            <a:r>
              <a:rPr lang="en-US" sz="2400" dirty="0" smtClean="0"/>
              <a:t>Less </a:t>
            </a:r>
            <a:r>
              <a:rPr lang="en-US" sz="2400" dirty="0"/>
              <a:t>than 80% certification indicators met would be “certified with a progress report” </a:t>
            </a:r>
          </a:p>
          <a:p>
            <a:endParaRPr lang="en-US" dirty="0"/>
          </a:p>
        </p:txBody>
      </p:sp>
      <p:sp>
        <p:nvSpPr>
          <p:cNvPr id="3" name="Title 2"/>
          <p:cNvSpPr>
            <a:spLocks noGrp="1"/>
          </p:cNvSpPr>
          <p:nvPr>
            <p:ph type="title"/>
          </p:nvPr>
        </p:nvSpPr>
        <p:spPr/>
        <p:txBody>
          <a:bodyPr>
            <a:normAutofit fontScale="90000"/>
          </a:bodyPr>
          <a:lstStyle/>
          <a:p>
            <a:r>
              <a:rPr lang="en-US" dirty="0"/>
              <a:t>Two levels of certification</a:t>
            </a:r>
            <a:br>
              <a:rPr lang="en-US" dirty="0"/>
            </a:br>
            <a:endParaRPr lang="en-US" dirty="0"/>
          </a:p>
        </p:txBody>
      </p:sp>
    </p:spTree>
    <p:extLst>
      <p:ext uri="{BB962C8B-B14F-4D97-AF65-F5344CB8AC3E}">
        <p14:creationId xmlns:p14="http://schemas.microsoft.com/office/powerpoint/2010/main" val="308244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sz="4400" dirty="0" smtClean="0"/>
              <a:t>CMS topics</a:t>
            </a:r>
            <a:endParaRPr lang="en-US" sz="4400" dirty="0"/>
          </a:p>
          <a:p>
            <a:pPr lvl="2"/>
            <a:r>
              <a:rPr lang="en-US" sz="4000" dirty="0"/>
              <a:t>Respect and dignity</a:t>
            </a:r>
          </a:p>
          <a:p>
            <a:pPr lvl="2"/>
            <a:r>
              <a:rPr lang="en-US" sz="4000" dirty="0"/>
              <a:t>Community integration </a:t>
            </a:r>
          </a:p>
          <a:p>
            <a:pPr lvl="2"/>
            <a:r>
              <a:rPr lang="en-US" sz="4000" dirty="0"/>
              <a:t>Choice and </a:t>
            </a:r>
            <a:r>
              <a:rPr lang="en-US" sz="4000" dirty="0" smtClean="0"/>
              <a:t>control</a:t>
            </a:r>
            <a:endParaRPr lang="en-US" sz="4000" dirty="0"/>
          </a:p>
        </p:txBody>
      </p:sp>
      <p:sp>
        <p:nvSpPr>
          <p:cNvPr id="3" name="Title 2"/>
          <p:cNvSpPr>
            <a:spLocks noGrp="1"/>
          </p:cNvSpPr>
          <p:nvPr>
            <p:ph type="title"/>
          </p:nvPr>
        </p:nvSpPr>
        <p:spPr/>
        <p:txBody>
          <a:bodyPr/>
          <a:lstStyle/>
          <a:p>
            <a:r>
              <a:rPr lang="en-US" dirty="0" smtClean="0"/>
              <a:t>The Community Rule</a:t>
            </a:r>
            <a:endParaRPr lang="en-US" dirty="0"/>
          </a:p>
        </p:txBody>
      </p:sp>
    </p:spTree>
    <p:extLst>
      <p:ext uri="{BB962C8B-B14F-4D97-AF65-F5344CB8AC3E}">
        <p14:creationId xmlns:p14="http://schemas.microsoft.com/office/powerpoint/2010/main" val="1761907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92500"/>
          </a:bodyPr>
          <a:lstStyle/>
          <a:p>
            <a:r>
              <a:rPr lang="en-US" b="1" dirty="0" smtClean="0"/>
              <a:t>Residential </a:t>
            </a:r>
            <a:r>
              <a:rPr lang="en-US" b="1" dirty="0"/>
              <a:t>/ Individual Home Supports -  Certified</a:t>
            </a:r>
            <a:endParaRPr lang="en-US" dirty="0"/>
          </a:p>
          <a:p>
            <a:pPr lvl="0"/>
            <a:r>
              <a:rPr lang="en-US" dirty="0"/>
              <a:t>20/20                      24/7 residential</a:t>
            </a:r>
          </a:p>
          <a:p>
            <a:pPr lvl="0"/>
            <a:r>
              <a:rPr lang="en-US" dirty="0"/>
              <a:t>11/20                      placement service locations</a:t>
            </a:r>
          </a:p>
          <a:p>
            <a:pPr lvl="0"/>
            <a:r>
              <a:rPr lang="en-US" dirty="0"/>
              <a:t>10/10                      Individual Home Supports</a:t>
            </a:r>
          </a:p>
          <a:p>
            <a:r>
              <a:rPr lang="en-US" dirty="0"/>
              <a:t>  If providing this array of services with 50 indicators rated; 41/50 were met = 82% = CERTIFIED        </a:t>
            </a:r>
            <a:endParaRPr lang="en-US" dirty="0" smtClean="0"/>
          </a:p>
          <a:p>
            <a:endParaRPr lang="en-US" dirty="0"/>
          </a:p>
          <a:p>
            <a:r>
              <a:rPr lang="en-US" dirty="0" smtClean="0"/>
              <a:t>9 </a:t>
            </a:r>
            <a:r>
              <a:rPr lang="en-US" dirty="0"/>
              <a:t>indicators </a:t>
            </a:r>
            <a:r>
              <a:rPr lang="en-US" dirty="0" smtClean="0"/>
              <a:t>not </a:t>
            </a:r>
            <a:r>
              <a:rPr lang="en-US" dirty="0"/>
              <a:t>met in the provider’s placement services, </a:t>
            </a:r>
            <a:r>
              <a:rPr lang="en-US" dirty="0" smtClean="0"/>
              <a:t>will be outlined in the provider report for the provider to address.  </a:t>
            </a:r>
            <a:r>
              <a:rPr lang="en-US" dirty="0"/>
              <a:t>A Progress Report would </a:t>
            </a:r>
            <a:r>
              <a:rPr lang="en-US" b="1" dirty="0"/>
              <a:t>not</a:t>
            </a:r>
            <a:r>
              <a:rPr lang="en-US" dirty="0"/>
              <a:t> be required</a:t>
            </a:r>
            <a:r>
              <a:rPr lang="en-US" dirty="0" smtClean="0"/>
              <a:t>. </a:t>
            </a:r>
            <a:endParaRPr lang="en-US" dirty="0"/>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Certification level example</a:t>
            </a:r>
            <a:endParaRPr lang="en-US" dirty="0"/>
          </a:p>
        </p:txBody>
      </p:sp>
    </p:spTree>
    <p:extLst>
      <p:ext uri="{BB962C8B-B14F-4D97-AF65-F5344CB8AC3E}">
        <p14:creationId xmlns:p14="http://schemas.microsoft.com/office/powerpoint/2010/main" val="719308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Employment/ Day Supports - Certified</a:t>
            </a:r>
          </a:p>
          <a:p>
            <a:r>
              <a:rPr lang="en-US" dirty="0" smtClean="0"/>
              <a:t>     </a:t>
            </a:r>
            <a:r>
              <a:rPr lang="en-US" dirty="0"/>
              <a:t>2</a:t>
            </a:r>
            <a:r>
              <a:rPr lang="en-US" dirty="0" smtClean="0"/>
              <a:t>2/ </a:t>
            </a:r>
            <a:r>
              <a:rPr lang="en-US" dirty="0"/>
              <a:t>2</a:t>
            </a:r>
            <a:r>
              <a:rPr lang="en-US" dirty="0" smtClean="0"/>
              <a:t>5             Community Day Services   </a:t>
            </a:r>
          </a:p>
          <a:p>
            <a:r>
              <a:rPr lang="en-US" dirty="0"/>
              <a:t> </a:t>
            </a:r>
            <a:r>
              <a:rPr lang="en-US" dirty="0" smtClean="0"/>
              <a:t>    20/  25               Employment</a:t>
            </a:r>
          </a:p>
          <a:p>
            <a:r>
              <a:rPr lang="en-US" dirty="0" smtClean="0"/>
              <a:t>    </a:t>
            </a:r>
            <a:endParaRPr lang="en-US" dirty="0"/>
          </a:p>
          <a:p>
            <a:r>
              <a:rPr lang="en-US" dirty="0" smtClean="0"/>
              <a:t>50 indicators rated; 42/50= 84% = </a:t>
            </a:r>
            <a:r>
              <a:rPr lang="en-US" b="1" dirty="0" smtClean="0"/>
              <a:t>Certified</a:t>
            </a:r>
            <a:endParaRPr lang="en-US" b="1" dirty="0"/>
          </a:p>
        </p:txBody>
      </p:sp>
      <p:sp>
        <p:nvSpPr>
          <p:cNvPr id="3" name="Title 2"/>
          <p:cNvSpPr>
            <a:spLocks noGrp="1"/>
          </p:cNvSpPr>
          <p:nvPr>
            <p:ph type="title"/>
          </p:nvPr>
        </p:nvSpPr>
        <p:spPr/>
        <p:txBody>
          <a:bodyPr/>
          <a:lstStyle/>
          <a:p>
            <a:r>
              <a:rPr lang="en-US" dirty="0" smtClean="0"/>
              <a:t>Certification levels, cont.</a:t>
            </a:r>
            <a:endParaRPr lang="en-US" dirty="0"/>
          </a:p>
        </p:txBody>
      </p:sp>
    </p:spTree>
    <p:extLst>
      <p:ext uri="{BB962C8B-B14F-4D97-AF65-F5344CB8AC3E}">
        <p14:creationId xmlns:p14="http://schemas.microsoft.com/office/powerpoint/2010/main" val="202029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3840163"/>
          </a:xfrm>
        </p:spPr>
        <p:txBody>
          <a:bodyPr>
            <a:normAutofit/>
          </a:bodyPr>
          <a:lstStyle/>
          <a:p>
            <a:r>
              <a:rPr lang="en-US" dirty="0" smtClean="0"/>
              <a:t>There is no 60 day follow-up on certification.</a:t>
            </a:r>
          </a:p>
          <a:p>
            <a:r>
              <a:rPr lang="en-US" dirty="0" smtClean="0"/>
              <a:t>The </a:t>
            </a:r>
            <a:r>
              <a:rPr lang="en-US" dirty="0"/>
              <a:t>Provider completes the Progress Report one year following the survey. The Progress Report is modeled after the Provider Follow-up report. </a:t>
            </a:r>
            <a:endParaRPr lang="en-US" dirty="0" smtClean="0"/>
          </a:p>
          <a:p>
            <a:r>
              <a:rPr lang="en-US" dirty="0" smtClean="0"/>
              <a:t>The </a:t>
            </a:r>
            <a:r>
              <a:rPr lang="en-US" dirty="0"/>
              <a:t>progress report is meant to assist providers to assess their own progress towards meeting indicators which may have presented some challenges.  It should be viewed as a service improvement not a punitive process.  </a:t>
            </a:r>
          </a:p>
          <a:p>
            <a:endParaRPr lang="en-US" dirty="0"/>
          </a:p>
          <a:p>
            <a:endParaRPr lang="en-US" dirty="0" smtClean="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Certification with Progress Report</a:t>
            </a:r>
            <a:endParaRPr lang="en-US" dirty="0"/>
          </a:p>
        </p:txBody>
      </p:sp>
    </p:spTree>
    <p:extLst>
      <p:ext uri="{BB962C8B-B14F-4D97-AF65-F5344CB8AC3E}">
        <p14:creationId xmlns:p14="http://schemas.microsoft.com/office/powerpoint/2010/main" val="4159383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0200"/>
            <a:ext cx="7408333" cy="4525963"/>
          </a:xfrm>
        </p:spPr>
        <p:txBody>
          <a:bodyPr>
            <a:normAutofit fontScale="92500" lnSpcReduction="20000"/>
          </a:bodyPr>
          <a:lstStyle/>
          <a:p>
            <a:r>
              <a:rPr lang="en-US" dirty="0" smtClean="0"/>
              <a:t>QE does not conduct an on-site review of any kind at this juncture. </a:t>
            </a:r>
          </a:p>
          <a:p>
            <a:r>
              <a:rPr lang="en-US" dirty="0"/>
              <a:t>The provider will receive a pre-populated form listing each not met certification indicator, and the area needing improvement that was noted at the time of the survey.  </a:t>
            </a:r>
          </a:p>
          <a:p>
            <a:r>
              <a:rPr lang="en-US" dirty="0" smtClean="0"/>
              <a:t>The </a:t>
            </a:r>
            <a:r>
              <a:rPr lang="en-US" dirty="0"/>
              <a:t>Provider </a:t>
            </a:r>
            <a:r>
              <a:rPr lang="en-US" dirty="0" smtClean="0"/>
              <a:t>will briefly </a:t>
            </a:r>
            <a:r>
              <a:rPr lang="en-US" dirty="0"/>
              <a:t>comment on the process utilized to correct and review each of the indicators, note the status of the indicator(s) at this one year mark, and determine if the indicator(s) is now met or remains not met. </a:t>
            </a:r>
            <a:endParaRPr lang="en-US" dirty="0" smtClean="0"/>
          </a:p>
          <a:p>
            <a:r>
              <a:rPr lang="en-US" dirty="0" smtClean="0"/>
              <a:t>The </a:t>
            </a:r>
            <a:r>
              <a:rPr lang="en-US" dirty="0"/>
              <a:t>form </a:t>
            </a:r>
            <a:r>
              <a:rPr lang="en-US" dirty="0" smtClean="0"/>
              <a:t>is </a:t>
            </a:r>
            <a:r>
              <a:rPr lang="en-US" dirty="0"/>
              <a:t>forwarded to the QE, who will forward it onto the Regional and Area Offices.  There is no additional review by Operations or OQE.  </a:t>
            </a:r>
            <a:endParaRPr lang="en-US" dirty="0" smtClean="0"/>
          </a:p>
          <a:p>
            <a:r>
              <a:rPr lang="en-US" dirty="0" smtClean="0"/>
              <a:t>Following </a:t>
            </a:r>
            <a:r>
              <a:rPr lang="en-US" dirty="0"/>
              <a:t>completion of the progress report, QE will return for the next cycle’s review in one year’s time.  </a:t>
            </a:r>
          </a:p>
          <a:p>
            <a:endParaRPr lang="en-US" dirty="0"/>
          </a:p>
        </p:txBody>
      </p:sp>
      <p:sp>
        <p:nvSpPr>
          <p:cNvPr id="3" name="Title 2"/>
          <p:cNvSpPr>
            <a:spLocks noGrp="1"/>
          </p:cNvSpPr>
          <p:nvPr>
            <p:ph type="title"/>
          </p:nvPr>
        </p:nvSpPr>
        <p:spPr/>
        <p:txBody>
          <a:bodyPr/>
          <a:lstStyle/>
          <a:p>
            <a:r>
              <a:rPr lang="en-US" dirty="0" smtClean="0"/>
              <a:t>Certification with Progress Report</a:t>
            </a:r>
            <a:endParaRPr lang="en-US" dirty="0"/>
          </a:p>
        </p:txBody>
      </p:sp>
    </p:spTree>
    <p:extLst>
      <p:ext uri="{BB962C8B-B14F-4D97-AF65-F5344CB8AC3E}">
        <p14:creationId xmlns:p14="http://schemas.microsoft.com/office/powerpoint/2010/main" val="1666465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09800"/>
            <a:ext cx="7408333" cy="4114800"/>
          </a:xfrm>
        </p:spPr>
        <p:txBody>
          <a:bodyPr>
            <a:normAutofit fontScale="85000" lnSpcReduction="20000"/>
          </a:bodyPr>
          <a:lstStyle/>
          <a:p>
            <a:r>
              <a:rPr lang="en-US" dirty="0" smtClean="0"/>
              <a:t>Currently, Providers with a Two Year License are eligible to conduct a Self-assessment and receive a DDS targeted review.</a:t>
            </a:r>
          </a:p>
          <a:p>
            <a:r>
              <a:rPr lang="en-US" dirty="0" smtClean="0"/>
              <a:t>Post August, </a:t>
            </a:r>
            <a:r>
              <a:rPr lang="en-US" dirty="0"/>
              <a:t>Providers with a Two Year License </a:t>
            </a:r>
            <a:r>
              <a:rPr lang="en-US" dirty="0" smtClean="0"/>
              <a:t>will also be </a:t>
            </a:r>
            <a:r>
              <a:rPr lang="en-US" dirty="0"/>
              <a:t>eligible to conduct a Self-assessment and receive a DDS targeted review.</a:t>
            </a:r>
          </a:p>
          <a:p>
            <a:r>
              <a:rPr lang="en-US" dirty="0" smtClean="0"/>
              <a:t>The </a:t>
            </a:r>
            <a:r>
              <a:rPr lang="en-US" dirty="0"/>
              <a:t>Provider’s self- assessment will include a review of </a:t>
            </a:r>
            <a:r>
              <a:rPr lang="en-US" b="1" dirty="0"/>
              <a:t>all </a:t>
            </a:r>
            <a:r>
              <a:rPr lang="en-US" dirty="0"/>
              <a:t>licensure and </a:t>
            </a:r>
            <a:r>
              <a:rPr lang="en-US" b="1" dirty="0"/>
              <a:t>certification</a:t>
            </a:r>
            <a:r>
              <a:rPr lang="en-US" dirty="0"/>
              <a:t> indicators.  The Self-Assessment form will be pre-populated with the indicators and services to be reviewed.  </a:t>
            </a:r>
            <a:endParaRPr lang="en-US" dirty="0" smtClean="0"/>
          </a:p>
          <a:p>
            <a:r>
              <a:rPr lang="en-US" dirty="0" smtClean="0"/>
              <a:t>DDS’s </a:t>
            </a:r>
            <a:r>
              <a:rPr lang="en-US" dirty="0"/>
              <a:t>targeted review will include all critical indicators, and all not met licensure indicators, and all not met </a:t>
            </a:r>
            <a:r>
              <a:rPr lang="en-US" b="1" dirty="0"/>
              <a:t>certification </a:t>
            </a:r>
            <a:r>
              <a:rPr lang="en-US" dirty="0"/>
              <a:t>indicators.  </a:t>
            </a:r>
            <a:endParaRPr lang="en-US" dirty="0" smtClean="0"/>
          </a:p>
          <a:p>
            <a:r>
              <a:rPr lang="en-US" b="1" dirty="0" smtClean="0"/>
              <a:t>For </a:t>
            </a:r>
            <a:r>
              <a:rPr lang="en-US" b="1" dirty="0"/>
              <a:t>the first cycle after implementation, DDS will review all new and revised indicators. </a:t>
            </a:r>
          </a:p>
          <a:p>
            <a:endParaRPr lang="en-US" dirty="0"/>
          </a:p>
        </p:txBody>
      </p:sp>
      <p:sp>
        <p:nvSpPr>
          <p:cNvPr id="3" name="Title 2"/>
          <p:cNvSpPr>
            <a:spLocks noGrp="1"/>
          </p:cNvSpPr>
          <p:nvPr>
            <p:ph type="title"/>
          </p:nvPr>
        </p:nvSpPr>
        <p:spPr/>
        <p:txBody>
          <a:bodyPr/>
          <a:lstStyle/>
          <a:p>
            <a:r>
              <a:rPr lang="en-US" dirty="0" smtClean="0"/>
              <a:t>Self Assessment</a:t>
            </a:r>
            <a:endParaRPr lang="en-US" dirty="0"/>
          </a:p>
        </p:txBody>
      </p:sp>
    </p:spTree>
    <p:extLst>
      <p:ext uri="{BB962C8B-B14F-4D97-AF65-F5344CB8AC3E}">
        <p14:creationId xmlns:p14="http://schemas.microsoft.com/office/powerpoint/2010/main" val="678858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804672"/>
          </a:xfrm>
        </p:spPr>
        <p:txBody>
          <a:bodyPr/>
          <a:lstStyle/>
          <a:p>
            <a:r>
              <a:rPr lang="en-US" dirty="0" smtClean="0"/>
              <a:t>Deeming (CARF)</a:t>
            </a:r>
            <a:endParaRPr lang="en-US" dirty="0"/>
          </a:p>
        </p:txBody>
      </p:sp>
      <p:sp>
        <p:nvSpPr>
          <p:cNvPr id="2" name="Content Placeholder 1"/>
          <p:cNvSpPr>
            <a:spLocks noGrp="1"/>
          </p:cNvSpPr>
          <p:nvPr>
            <p:ph idx="1"/>
          </p:nvPr>
        </p:nvSpPr>
        <p:spPr/>
        <p:txBody>
          <a:bodyPr>
            <a:normAutofit/>
          </a:bodyPr>
          <a:lstStyle/>
          <a:p>
            <a:r>
              <a:rPr lang="en-US" dirty="0" smtClean="0"/>
              <a:t>Currently, deeming for Certification.</a:t>
            </a:r>
          </a:p>
          <a:p>
            <a:r>
              <a:rPr lang="en-US" dirty="0" smtClean="0"/>
              <a:t>Post August, will continue to deem for Certification.</a:t>
            </a:r>
          </a:p>
          <a:p>
            <a:r>
              <a:rPr lang="en-US" dirty="0"/>
              <a:t>F</a:t>
            </a:r>
            <a:r>
              <a:rPr lang="en-US" dirty="0" smtClean="0"/>
              <a:t>or </a:t>
            </a:r>
            <a:r>
              <a:rPr lang="en-US" dirty="0"/>
              <a:t>the first cycle after implementation, DDS will review all new and revised certification indicators, but will continue to deem CARF for the current unchanged certification indicators.</a:t>
            </a:r>
          </a:p>
          <a:p>
            <a:endParaRPr lang="en-US" dirty="0"/>
          </a:p>
        </p:txBody>
      </p:sp>
    </p:spTree>
    <p:extLst>
      <p:ext uri="{BB962C8B-B14F-4D97-AF65-F5344CB8AC3E}">
        <p14:creationId xmlns:p14="http://schemas.microsoft.com/office/powerpoint/2010/main" val="4042485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normAutofit/>
          </a:bodyPr>
          <a:lstStyle/>
          <a:p>
            <a:pPr marL="0" indent="0">
              <a:buNone/>
            </a:pPr>
            <a:endParaRPr lang="en-US" dirty="0" smtClean="0"/>
          </a:p>
          <a:p>
            <a:r>
              <a:rPr lang="en-US" dirty="0" smtClean="0"/>
              <a:t>Additional training will be offered to each provider as part of the orientation overview</a:t>
            </a:r>
          </a:p>
          <a:p>
            <a:r>
              <a:rPr lang="en-US" dirty="0" smtClean="0"/>
              <a:t>Publish (electronically) all revised documents</a:t>
            </a:r>
          </a:p>
          <a:p>
            <a:r>
              <a:rPr lang="en-US" dirty="0" smtClean="0"/>
              <a:t>Go live August 29 (Provider with a start date after this)</a:t>
            </a:r>
          </a:p>
          <a:p>
            <a:endParaRPr lang="en-US" dirty="0" smtClean="0"/>
          </a:p>
          <a:p>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Rectangle 3"/>
          <p:cNvSpPr/>
          <p:nvPr/>
        </p:nvSpPr>
        <p:spPr>
          <a:xfrm>
            <a:off x="914400" y="-1187648"/>
            <a:ext cx="77724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411275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Final questions or comments?</a:t>
            </a:r>
            <a:endParaRPr lang="en-US" dirty="0"/>
          </a:p>
        </p:txBody>
      </p:sp>
      <p:sp>
        <p:nvSpPr>
          <p:cNvPr id="3" name="Title 2"/>
          <p:cNvSpPr>
            <a:spLocks noGrp="1"/>
          </p:cNvSpPr>
          <p:nvPr>
            <p:ph type="title"/>
          </p:nvPr>
        </p:nvSpPr>
        <p:spPr/>
        <p:txBody>
          <a:bodyPr>
            <a:normAutofit fontScale="90000"/>
          </a:bodyPr>
          <a:lstStyle/>
          <a:p>
            <a:r>
              <a:rPr lang="en-US" dirty="0" smtClean="0"/>
              <a:t>Thank you!</a:t>
            </a:r>
            <a:br>
              <a:rPr lang="en-US" dirty="0" smtClean="0"/>
            </a:br>
            <a:endParaRPr lang="en-US" dirty="0"/>
          </a:p>
        </p:txBody>
      </p:sp>
    </p:spTree>
    <p:extLst>
      <p:ext uri="{BB962C8B-B14F-4D97-AF65-F5344CB8AC3E}">
        <p14:creationId xmlns:p14="http://schemas.microsoft.com/office/powerpoint/2010/main" val="208111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Individuals have the same degree of </a:t>
            </a:r>
            <a:r>
              <a:rPr lang="en-US" u="sng" dirty="0"/>
              <a:t>ACCESS</a:t>
            </a:r>
            <a:r>
              <a:rPr lang="en-US" dirty="0"/>
              <a:t> to the greater community as individuals who do not receive Medicaid HCBS</a:t>
            </a:r>
            <a:r>
              <a:rPr lang="en-US" dirty="0" smtClean="0"/>
              <a:t>.</a:t>
            </a:r>
          </a:p>
          <a:p>
            <a:r>
              <a:rPr lang="en-US" dirty="0"/>
              <a:t>The setting is </a:t>
            </a:r>
            <a:r>
              <a:rPr lang="en-US" u="sng" dirty="0"/>
              <a:t>INTEGRATED</a:t>
            </a:r>
            <a:r>
              <a:rPr lang="en-US" dirty="0"/>
              <a:t> in the community</a:t>
            </a:r>
            <a:r>
              <a:rPr lang="en-US" dirty="0" smtClean="0"/>
              <a:t>.</a:t>
            </a:r>
          </a:p>
          <a:p>
            <a:r>
              <a:rPr lang="en-US" dirty="0"/>
              <a:t>Individuals within the setting are </a:t>
            </a:r>
            <a:r>
              <a:rPr lang="en-US" u="sng" dirty="0"/>
              <a:t>INVOLVED </a:t>
            </a:r>
            <a:r>
              <a:rPr lang="en-US" dirty="0"/>
              <a:t>in community life.</a:t>
            </a:r>
          </a:p>
        </p:txBody>
      </p:sp>
      <p:sp>
        <p:nvSpPr>
          <p:cNvPr id="3" name="Title 2"/>
          <p:cNvSpPr>
            <a:spLocks noGrp="1"/>
          </p:cNvSpPr>
          <p:nvPr>
            <p:ph type="title"/>
          </p:nvPr>
        </p:nvSpPr>
        <p:spPr/>
        <p:txBody>
          <a:bodyPr>
            <a:normAutofit fontScale="90000"/>
          </a:bodyPr>
          <a:lstStyle/>
          <a:p>
            <a:r>
              <a:rPr lang="en-US" dirty="0" smtClean="0"/>
              <a:t>Community Integration and Access</a:t>
            </a:r>
            <a:endParaRPr lang="en-US" dirty="0"/>
          </a:p>
        </p:txBody>
      </p:sp>
    </p:spTree>
    <p:extLst>
      <p:ext uri="{BB962C8B-B14F-4D97-AF65-F5344CB8AC3E}">
        <p14:creationId xmlns:p14="http://schemas.microsoft.com/office/powerpoint/2010/main" val="332605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Individuals are treated </a:t>
            </a:r>
            <a:r>
              <a:rPr lang="en-US" u="sng" dirty="0"/>
              <a:t>RESPECTFULLY</a:t>
            </a:r>
            <a:r>
              <a:rPr lang="en-US" dirty="0" smtClean="0"/>
              <a:t>.</a:t>
            </a:r>
          </a:p>
          <a:p>
            <a:r>
              <a:rPr lang="en-US" dirty="0"/>
              <a:t>Individuals have </a:t>
            </a:r>
            <a:r>
              <a:rPr lang="en-US" u="sng" dirty="0"/>
              <a:t>PRIVACY</a:t>
            </a:r>
            <a:r>
              <a:rPr lang="en-US" dirty="0"/>
              <a:t>.</a:t>
            </a:r>
          </a:p>
        </p:txBody>
      </p:sp>
      <p:sp>
        <p:nvSpPr>
          <p:cNvPr id="3" name="Title 2"/>
          <p:cNvSpPr>
            <a:spLocks noGrp="1"/>
          </p:cNvSpPr>
          <p:nvPr>
            <p:ph type="title"/>
          </p:nvPr>
        </p:nvSpPr>
        <p:spPr/>
        <p:txBody>
          <a:bodyPr/>
          <a:lstStyle/>
          <a:p>
            <a:r>
              <a:rPr lang="en-US" dirty="0" smtClean="0"/>
              <a:t>Rights and Dignity</a:t>
            </a:r>
            <a:endParaRPr lang="en-US" dirty="0"/>
          </a:p>
        </p:txBody>
      </p:sp>
    </p:spTree>
    <p:extLst>
      <p:ext uri="{BB962C8B-B14F-4D97-AF65-F5344CB8AC3E}">
        <p14:creationId xmlns:p14="http://schemas.microsoft.com/office/powerpoint/2010/main" val="407044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Individuals </a:t>
            </a:r>
            <a:r>
              <a:rPr lang="en-US" dirty="0"/>
              <a:t>have choice regarding </a:t>
            </a:r>
            <a:r>
              <a:rPr lang="en-US" u="sng" cap="all" dirty="0"/>
              <a:t>services and supports</a:t>
            </a:r>
            <a:r>
              <a:rPr lang="en-US" dirty="0"/>
              <a:t> and who provides </a:t>
            </a:r>
            <a:r>
              <a:rPr lang="en-US" dirty="0" smtClean="0"/>
              <a:t>them.</a:t>
            </a:r>
          </a:p>
          <a:p>
            <a:r>
              <a:rPr lang="en-US" dirty="0"/>
              <a:t>Individuals have choice and control over their </a:t>
            </a:r>
            <a:r>
              <a:rPr lang="en-US" u="sng" dirty="0"/>
              <a:t>LIVING </a:t>
            </a:r>
            <a:r>
              <a:rPr lang="en-US" u="sng" cap="all" dirty="0" smtClean="0"/>
              <a:t>environment</a:t>
            </a:r>
            <a:r>
              <a:rPr lang="en-US" cap="all" dirty="0" smtClean="0"/>
              <a:t>.</a:t>
            </a:r>
          </a:p>
          <a:p>
            <a:r>
              <a:rPr lang="en-US" dirty="0"/>
              <a:t>Individuals control their </a:t>
            </a:r>
            <a:r>
              <a:rPr lang="en-US" u="sng" dirty="0"/>
              <a:t>SCHEDULES</a:t>
            </a:r>
            <a:r>
              <a:rPr lang="en-US" dirty="0" smtClean="0"/>
              <a:t>.</a:t>
            </a:r>
          </a:p>
          <a:p>
            <a:r>
              <a:rPr lang="en-US" dirty="0"/>
              <a:t>Individuals exercise choice and control over </a:t>
            </a:r>
            <a:r>
              <a:rPr lang="en-US" u="sng" dirty="0"/>
              <a:t>FOOD </a:t>
            </a:r>
            <a:r>
              <a:rPr lang="en-US" u="sng" cap="all" dirty="0"/>
              <a:t>and</a:t>
            </a:r>
            <a:r>
              <a:rPr lang="en-US" u="sng" dirty="0"/>
              <a:t> DINING</a:t>
            </a:r>
            <a:r>
              <a:rPr lang="en-US" dirty="0" smtClean="0"/>
              <a:t>.</a:t>
            </a:r>
          </a:p>
          <a:p>
            <a:r>
              <a:rPr lang="en-US" dirty="0" smtClean="0"/>
              <a:t>Individuals </a:t>
            </a:r>
            <a:r>
              <a:rPr lang="en-US" dirty="0"/>
              <a:t>are supported to </a:t>
            </a:r>
            <a:r>
              <a:rPr lang="en-US" u="sng" cap="all" dirty="0"/>
              <a:t>optimize independence and autonomy</a:t>
            </a:r>
            <a:r>
              <a:rPr lang="en-US" cap="all" dirty="0"/>
              <a:t>.</a:t>
            </a:r>
            <a:endParaRPr lang="en-US" cap="all" dirty="0" smtClean="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Choice and Control</a:t>
            </a:r>
            <a:endParaRPr lang="en-US" dirty="0"/>
          </a:p>
        </p:txBody>
      </p:sp>
    </p:spTree>
    <p:extLst>
      <p:ext uri="{BB962C8B-B14F-4D97-AF65-F5344CB8AC3E}">
        <p14:creationId xmlns:p14="http://schemas.microsoft.com/office/powerpoint/2010/main" val="9451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1"/>
          </p:nvPr>
        </p:nvSpPr>
        <p:spPr/>
        <p:txBody>
          <a:bodyPr>
            <a:normAutofit fontScale="92500" lnSpcReduction="20000"/>
          </a:bodyPr>
          <a:lstStyle/>
          <a:p>
            <a:pPr>
              <a:defRPr/>
            </a:pPr>
            <a:r>
              <a:rPr lang="en-US" altLang="en-US" sz="3200" dirty="0" smtClean="0"/>
              <a:t>Each </a:t>
            </a:r>
            <a:r>
              <a:rPr lang="en-US" altLang="en-US" sz="3200" dirty="0"/>
              <a:t>individual must </a:t>
            </a:r>
            <a:r>
              <a:rPr lang="en-US" altLang="en-US" sz="3200" dirty="0" smtClean="0"/>
              <a:t>have: </a:t>
            </a:r>
            <a:endParaRPr lang="en-US" altLang="en-US" sz="3200" dirty="0"/>
          </a:p>
          <a:p>
            <a:pPr lvl="1">
              <a:buFont typeface="Courier New" panose="02070309020205020404" pitchFamily="49" charset="0"/>
              <a:buChar char="o"/>
              <a:defRPr/>
            </a:pPr>
            <a:r>
              <a:rPr lang="en-US" altLang="en-US" sz="2800" b="1" dirty="0"/>
              <a:t>privacy</a:t>
            </a:r>
            <a:r>
              <a:rPr lang="en-US" altLang="en-US" sz="2800" dirty="0"/>
              <a:t> in their sleeping or living unit, including entrance doors lockable by the individual</a:t>
            </a:r>
          </a:p>
          <a:p>
            <a:pPr lvl="1">
              <a:buFont typeface="Courier New" panose="02070309020205020404" pitchFamily="49" charset="0"/>
              <a:buChar char="o"/>
              <a:defRPr/>
            </a:pPr>
            <a:r>
              <a:rPr lang="en-US" altLang="en-US" sz="2800" b="1" dirty="0"/>
              <a:t>choice </a:t>
            </a:r>
            <a:r>
              <a:rPr lang="en-US" altLang="en-US" sz="2800" dirty="0"/>
              <a:t>of roommates</a:t>
            </a:r>
          </a:p>
          <a:p>
            <a:pPr lvl="1">
              <a:buFont typeface="Courier New" panose="02070309020205020404" pitchFamily="49" charset="0"/>
              <a:buChar char="o"/>
              <a:defRPr/>
            </a:pPr>
            <a:r>
              <a:rPr lang="en-US" altLang="en-US" sz="2800" b="1" dirty="0"/>
              <a:t>freedom</a:t>
            </a:r>
            <a:r>
              <a:rPr lang="en-US" altLang="en-US" sz="2800" dirty="0"/>
              <a:t> to </a:t>
            </a:r>
            <a:r>
              <a:rPr lang="en-US" altLang="en-US" sz="2800" b="1" dirty="0"/>
              <a:t>furnish and decorate </a:t>
            </a:r>
            <a:r>
              <a:rPr lang="en-US" altLang="en-US" sz="2800" dirty="0"/>
              <a:t>their sleeping or living </a:t>
            </a:r>
            <a:r>
              <a:rPr lang="en-US" altLang="en-US" sz="2800" dirty="0" smtClean="0"/>
              <a:t>unit</a:t>
            </a:r>
          </a:p>
          <a:p>
            <a:pPr lvl="1">
              <a:buFont typeface="Courier New" panose="02070309020205020404" pitchFamily="49" charset="0"/>
              <a:buChar char="o"/>
              <a:defRPr/>
            </a:pPr>
            <a:r>
              <a:rPr lang="en-US" altLang="en-US" sz="2800" b="1" dirty="0" smtClean="0"/>
              <a:t>freedom</a:t>
            </a:r>
            <a:r>
              <a:rPr lang="en-US" altLang="en-US" sz="2800" dirty="0" smtClean="0"/>
              <a:t> </a:t>
            </a:r>
            <a:r>
              <a:rPr lang="en-US" altLang="en-US" sz="2800" dirty="0"/>
              <a:t>to </a:t>
            </a:r>
            <a:r>
              <a:rPr lang="en-US" altLang="en-US" sz="2800" b="1" dirty="0"/>
              <a:t>control</a:t>
            </a:r>
            <a:r>
              <a:rPr lang="en-US" altLang="en-US" sz="2800" dirty="0"/>
              <a:t> their own s</a:t>
            </a:r>
            <a:r>
              <a:rPr lang="en-US" altLang="en-US" sz="2800" b="1" dirty="0"/>
              <a:t>chedules</a:t>
            </a:r>
            <a:r>
              <a:rPr lang="en-US" altLang="en-US" sz="2800" dirty="0"/>
              <a:t> and </a:t>
            </a:r>
            <a:r>
              <a:rPr lang="en-US" altLang="en-US" sz="2800" b="1" dirty="0"/>
              <a:t>activities</a:t>
            </a:r>
            <a:r>
              <a:rPr lang="en-US" altLang="en-US" sz="2800" dirty="0"/>
              <a:t>, access to </a:t>
            </a:r>
            <a:r>
              <a:rPr lang="en-US" altLang="en-US" sz="2800" b="1" dirty="0"/>
              <a:t>food</a:t>
            </a:r>
            <a:r>
              <a:rPr lang="en-US" altLang="en-US" sz="2800" dirty="0"/>
              <a:t> at any time, able to have </a:t>
            </a:r>
            <a:r>
              <a:rPr lang="en-US" altLang="en-US" sz="2800" b="1" dirty="0"/>
              <a:t>visitors</a:t>
            </a:r>
            <a:r>
              <a:rPr lang="en-US" altLang="en-US" sz="2800" dirty="0"/>
              <a:t> at any time</a:t>
            </a:r>
          </a:p>
          <a:p>
            <a:pPr lvl="1">
              <a:buFont typeface="Courier New" panose="02070309020205020404" pitchFamily="49" charset="0"/>
              <a:buChar char="o"/>
              <a:defRPr/>
            </a:pPr>
            <a:endParaRPr lang="en-US" altLang="en-US" dirty="0"/>
          </a:p>
          <a:p>
            <a:pPr eaLnBrk="1" hangingPunct="1"/>
            <a:endParaRPr lang="en-US" altLang="en-US" dirty="0" smtClean="0"/>
          </a:p>
          <a:p>
            <a:pPr eaLnBrk="1" hangingPunct="1">
              <a:buFontTx/>
              <a:buNone/>
            </a:pPr>
            <a:endParaRPr lang="en-US" altLang="en-US" sz="2800" dirty="0" smtClean="0"/>
          </a:p>
        </p:txBody>
      </p:sp>
      <p:sp>
        <p:nvSpPr>
          <p:cNvPr id="819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25954F3-CAF8-4D4F-BEC6-0AB9CBF34403}" type="slidenum">
              <a:rPr lang="en-US" altLang="en-US" sz="1400" smtClean="0">
                <a:latin typeface="Arial" pitchFamily="34" charset="0"/>
              </a:rPr>
              <a:pPr eaLnBrk="1" hangingPunct="1">
                <a:spcBef>
                  <a:spcPct val="0"/>
                </a:spcBef>
                <a:buFontTx/>
                <a:buNone/>
              </a:pPr>
              <a:t>9</a:t>
            </a:fld>
            <a:endParaRPr lang="en-US" altLang="en-US" sz="1400" dirty="0" smtClean="0">
              <a:latin typeface="Arial" pitchFamily="34" charset="0"/>
            </a:endParaRPr>
          </a:p>
        </p:txBody>
      </p:sp>
      <p:sp>
        <p:nvSpPr>
          <p:cNvPr id="8195" name="Rectangle 2"/>
          <p:cNvSpPr>
            <a:spLocks noGrp="1" noChangeArrowheads="1"/>
          </p:cNvSpPr>
          <p:nvPr>
            <p:ph type="title"/>
          </p:nvPr>
        </p:nvSpPr>
        <p:spPr>
          <a:xfrm>
            <a:off x="0" y="274638"/>
            <a:ext cx="9144000" cy="1143000"/>
          </a:xfrm>
        </p:spPr>
        <p:txBody>
          <a:bodyPr>
            <a:normAutofit fontScale="90000"/>
          </a:bodyPr>
          <a:lstStyle/>
          <a:p>
            <a:pPr eaLnBrk="1" hangingPunct="1"/>
            <a:r>
              <a:rPr lang="en-US" altLang="en-US" sz="4000" dirty="0" smtClean="0"/>
              <a:t>In provider-owned and controlled settings</a:t>
            </a:r>
          </a:p>
        </p:txBody>
      </p:sp>
    </p:spTree>
    <p:extLst>
      <p:ext uri="{BB962C8B-B14F-4D97-AF65-F5344CB8AC3E}">
        <p14:creationId xmlns:p14="http://schemas.microsoft.com/office/powerpoint/2010/main" val="1402512849"/>
      </p:ext>
    </p:extLst>
  </p:cSld>
  <p:clrMapOvr>
    <a:masterClrMapping/>
  </p:clrMapOvr>
  <p:timing>
    <p:tnLst>
      <p:par>
        <p:cTn id="1" dur="indefinite" restart="never" nodeType="tmRoot"/>
      </p:par>
    </p:tnLst>
  </p:timing>
</p:sld>
</file>

<file path=ppt/theme/_rels/theme1.xml.rels><?xml version="1.0" encoding="UTF-8"?>

<Relationships xmlns="http://schemas.openxmlformats.org/package/2006/relationships">
  <Relationship Id="rId1" Type="http://schemas.openxmlformats.org/officeDocument/2006/relationships/image" Target="../media/image1.jpeg"/>
</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3217</TotalTime>
  <Words>3046</Words>
  <Application>Microsoft Office PowerPoint</Application>
  <PresentationFormat>On-screen Show (4:3)</PresentationFormat>
  <Paragraphs>345</Paragraphs>
  <Slides>57</Slides>
  <Notes>12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Waveform</vt:lpstr>
      <vt:lpstr>PowerPoint Presentation</vt:lpstr>
      <vt:lpstr>Agenda</vt:lpstr>
      <vt:lpstr>The Community Rule</vt:lpstr>
      <vt:lpstr>It defines a community setting…</vt:lpstr>
      <vt:lpstr>The Community Rule</vt:lpstr>
      <vt:lpstr>Community Integration and Access</vt:lpstr>
      <vt:lpstr>Rights and Dignity</vt:lpstr>
      <vt:lpstr>Choice and Control</vt:lpstr>
      <vt:lpstr>In provider-owned and controlled settings</vt:lpstr>
      <vt:lpstr>In provider-owned and controlled settings</vt:lpstr>
      <vt:lpstr>Workgroup on L and C changes</vt:lpstr>
      <vt:lpstr>Workgroup’s tasks</vt:lpstr>
      <vt:lpstr>Process of cross-checking example</vt:lpstr>
      <vt:lpstr>Comments from Workgroup members </vt:lpstr>
      <vt:lpstr>The Pilot  </vt:lpstr>
      <vt:lpstr>Comments from Pilot Providers</vt:lpstr>
      <vt:lpstr>Finalization of Licensure and Certification changes</vt:lpstr>
      <vt:lpstr>Summary of licensure changes</vt:lpstr>
      <vt:lpstr>Licensure changes specifics</vt:lpstr>
      <vt:lpstr>Licensure changes, cont.</vt:lpstr>
      <vt:lpstr>Licensure changes, cont.</vt:lpstr>
      <vt:lpstr>Summary of Certification changes</vt:lpstr>
      <vt:lpstr>Summary of certification changes, continued</vt:lpstr>
      <vt:lpstr>New Certification indicators</vt:lpstr>
      <vt:lpstr>Certification strengthening</vt:lpstr>
      <vt:lpstr>Certification strengthening, cont</vt:lpstr>
      <vt:lpstr> Assistive technology overview </vt:lpstr>
      <vt:lpstr> What is and Why assistive technology is important! </vt:lpstr>
      <vt:lpstr>Why is at important?</vt:lpstr>
      <vt:lpstr>AT assessment starts with asking the right questions</vt:lpstr>
      <vt:lpstr>AT assessment is a collaborative process, not a one-time event by a specialist</vt:lpstr>
      <vt:lpstr> AT assessment is a collaborative process, not a one-time event by a specialist </vt:lpstr>
      <vt:lpstr>AT assessment is a collaborative process, not a one-time event by a specialist</vt:lpstr>
      <vt:lpstr>Assistive technology Specialist (ATP)</vt:lpstr>
      <vt:lpstr>AT Assessment  </vt:lpstr>
      <vt:lpstr>PowerPoint Presentation</vt:lpstr>
      <vt:lpstr>AT Examples</vt:lpstr>
      <vt:lpstr>PowerPoint Presentation</vt:lpstr>
      <vt:lpstr>PowerPoint Presentation</vt:lpstr>
      <vt:lpstr>Type 1: Cognitively Accessible Everyday Technologies</vt:lpstr>
      <vt:lpstr>PowerPoint Presentation</vt:lpstr>
      <vt:lpstr>PowerPoint Presentation</vt:lpstr>
      <vt:lpstr>PowerPoint Presentation</vt:lpstr>
      <vt:lpstr>PowerPoint Presentation</vt:lpstr>
      <vt:lpstr>PowerPoint Presentation</vt:lpstr>
      <vt:lpstr>UNDERSTANDING THE SURVEY VISITS </vt:lpstr>
      <vt:lpstr>Survey visits and process, continued</vt:lpstr>
      <vt:lpstr>Certification levels</vt:lpstr>
      <vt:lpstr>Two levels of certification </vt:lpstr>
      <vt:lpstr>Certification level example</vt:lpstr>
      <vt:lpstr>Certification levels, cont.</vt:lpstr>
      <vt:lpstr>Certification with Progress Report</vt:lpstr>
      <vt:lpstr>Certification with Progress Report</vt:lpstr>
      <vt:lpstr>Self Assessment</vt:lpstr>
      <vt:lpstr>Deeming (CARF)</vt:lpstr>
      <vt:lpstr>Next Steps</vt:lpstr>
      <vt:lpstr>Thank you! </vt:lpstr>
    </vt:vector>
  </TitlesOfParts>
  <Company>EOHHS</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2014-09-24T13:25:30Z</dcterms:created>
  <dc:creator>Bruner-Canhoto, Laney (DDS)</dc:creator>
  <lastModifiedBy/>
  <dcterms:modified xsi:type="dcterms:W3CDTF">2016-08-10T13:31:21Z</dcterms:modified>
  <revision>161</revision>
  <dc:title>The Community Rule</dc:title>
</coreProperties>
</file>